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91" r:id="rId6"/>
    <p:sldMasterId id="2147483709" r:id="rId7"/>
  </p:sldMasterIdLst>
  <p:notesMasterIdLst>
    <p:notesMasterId r:id="rId72"/>
  </p:notesMasterIdLst>
  <p:handoutMasterIdLst>
    <p:handoutMasterId r:id="rId73"/>
  </p:handoutMasterIdLst>
  <p:sldIdLst>
    <p:sldId id="259" r:id="rId8"/>
    <p:sldId id="726" r:id="rId9"/>
    <p:sldId id="257" r:id="rId10"/>
    <p:sldId id="331" r:id="rId11"/>
    <p:sldId id="770" r:id="rId12"/>
    <p:sldId id="793" r:id="rId13"/>
    <p:sldId id="711" r:id="rId14"/>
    <p:sldId id="831" r:id="rId15"/>
    <p:sldId id="727" r:id="rId16"/>
    <p:sldId id="708" r:id="rId17"/>
    <p:sldId id="260" r:id="rId18"/>
    <p:sldId id="705" r:id="rId19"/>
    <p:sldId id="807" r:id="rId20"/>
    <p:sldId id="707" r:id="rId21"/>
    <p:sldId id="731" r:id="rId22"/>
    <p:sldId id="352" r:id="rId23"/>
    <p:sldId id="814" r:id="rId24"/>
    <p:sldId id="786" r:id="rId25"/>
    <p:sldId id="771" r:id="rId26"/>
    <p:sldId id="773" r:id="rId27"/>
    <p:sldId id="774" r:id="rId28"/>
    <p:sldId id="743" r:id="rId29"/>
    <p:sldId id="351" r:id="rId30"/>
    <p:sldId id="802" r:id="rId31"/>
    <p:sldId id="798" r:id="rId32"/>
    <p:sldId id="349" r:id="rId33"/>
    <p:sldId id="800" r:id="rId34"/>
    <p:sldId id="806" r:id="rId35"/>
    <p:sldId id="787" r:id="rId36"/>
    <p:sldId id="805" r:id="rId37"/>
    <p:sldId id="792" r:id="rId38"/>
    <p:sldId id="712" r:id="rId39"/>
    <p:sldId id="755" r:id="rId40"/>
    <p:sldId id="808" r:id="rId41"/>
    <p:sldId id="810" r:id="rId42"/>
    <p:sldId id="691" r:id="rId43"/>
    <p:sldId id="692" r:id="rId44"/>
    <p:sldId id="837" r:id="rId45"/>
    <p:sldId id="828" r:id="rId46"/>
    <p:sldId id="748" r:id="rId47"/>
    <p:sldId id="732" r:id="rId48"/>
    <p:sldId id="827" r:id="rId49"/>
    <p:sldId id="721" r:id="rId50"/>
    <p:sldId id="819" r:id="rId51"/>
    <p:sldId id="835" r:id="rId52"/>
    <p:sldId id="777" r:id="rId53"/>
    <p:sldId id="719" r:id="rId54"/>
    <p:sldId id="716" r:id="rId55"/>
    <p:sldId id="776" r:id="rId56"/>
    <p:sldId id="815" r:id="rId57"/>
    <p:sldId id="816" r:id="rId58"/>
    <p:sldId id="817" r:id="rId59"/>
    <p:sldId id="733" r:id="rId60"/>
    <p:sldId id="829" r:id="rId61"/>
    <p:sldId id="778" r:id="rId62"/>
    <p:sldId id="690" r:id="rId63"/>
    <p:sldId id="324" r:id="rId64"/>
    <p:sldId id="804" r:id="rId65"/>
    <p:sldId id="697" r:id="rId66"/>
    <p:sldId id="709" r:id="rId67"/>
    <p:sldId id="753" r:id="rId68"/>
    <p:sldId id="740" r:id="rId69"/>
    <p:sldId id="821" r:id="rId70"/>
    <p:sldId id="26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a O'Malley - Researcher" initials="MO-R" lastIdx="69" clrIdx="0">
    <p:extLst>
      <p:ext uri="{19B8F6BF-5375-455C-9EA6-DF929625EA0E}">
        <p15:presenceInfo xmlns:p15="http://schemas.microsoft.com/office/powerpoint/2012/main" userId="S::maura.o-malley@essex.gov.uk::debcc6ab-8d4c-4f20-82e6-146e5bb09687" providerId="AD"/>
      </p:ext>
    </p:extLst>
  </p:cmAuthor>
  <p:cmAuthor id="2" name="Poppy Reece - Researcher" initials="PR-R" lastIdx="48" clrIdx="1">
    <p:extLst>
      <p:ext uri="{19B8F6BF-5375-455C-9EA6-DF929625EA0E}">
        <p15:presenceInfo xmlns:p15="http://schemas.microsoft.com/office/powerpoint/2012/main" userId="S::Poppy.Reece@essex.gov.uk::dc98a925-bdaa-4bee-b207-d103908056d7" providerId="AD"/>
      </p:ext>
    </p:extLst>
  </p:cmAuthor>
  <p:cmAuthor id="3" name="Emily Brodie - Intelligence Manager" initials="EM" lastIdx="130" clrIdx="2">
    <p:extLst>
      <p:ext uri="{19B8F6BF-5375-455C-9EA6-DF929625EA0E}">
        <p15:presenceInfo xmlns:p15="http://schemas.microsoft.com/office/powerpoint/2012/main" userId="S::emily.brodie@essex.gov.uk::72612abd-c561-46f0-925a-0548d2cab2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899"/>
    <a:srgbClr val="F28F00"/>
    <a:srgbClr val="E4E4E4"/>
    <a:srgbClr val="FAB500"/>
    <a:srgbClr val="EA5B0C"/>
    <a:srgbClr val="706E6F"/>
    <a:srgbClr val="9C9FAE"/>
    <a:srgbClr val="44BCCD"/>
    <a:srgbClr val="D42B3F"/>
    <a:srgbClr val="E400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B0DE2-35D0-4F37-AA73-0897551C0165}" v="4" dt="2021-05-13T07:58:57.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773" y="91"/>
      </p:cViewPr>
      <p:guideLst>
        <p:guide orient="horz" pos="1094"/>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ppy Reece - Senior Researcher" userId="dc98a925-bdaa-4bee-b207-d103908056d7" providerId="ADAL" clId="{356B0DE2-35D0-4F37-AA73-0897551C0165}"/>
    <pc:docChg chg="custSel modSld">
      <pc:chgData name="Poppy Reece - Senior Researcher" userId="dc98a925-bdaa-4bee-b207-d103908056d7" providerId="ADAL" clId="{356B0DE2-35D0-4F37-AA73-0897551C0165}" dt="2021-05-13T08:01:16.481" v="265" actId="27636"/>
      <pc:docMkLst>
        <pc:docMk/>
      </pc:docMkLst>
      <pc:sldChg chg="modSp mod">
        <pc:chgData name="Poppy Reece - Senior Researcher" userId="dc98a925-bdaa-4bee-b207-d103908056d7" providerId="ADAL" clId="{356B0DE2-35D0-4F37-AA73-0897551C0165}" dt="2021-05-13T08:01:16.481" v="265" actId="27636"/>
        <pc:sldMkLst>
          <pc:docMk/>
          <pc:sldMk cId="1751046428" sldId="259"/>
        </pc:sldMkLst>
        <pc:spChg chg="mod">
          <ac:chgData name="Poppy Reece - Senior Researcher" userId="dc98a925-bdaa-4bee-b207-d103908056d7" providerId="ADAL" clId="{356B0DE2-35D0-4F37-AA73-0897551C0165}" dt="2021-05-13T08:01:16.481" v="265" actId="27636"/>
          <ac:spMkLst>
            <pc:docMk/>
            <pc:sldMk cId="1751046428" sldId="259"/>
            <ac:spMk id="3" creationId="{9CD98414-47A5-E248-826D-6203F3BFE4B5}"/>
          </ac:spMkLst>
        </pc:spChg>
      </pc:sldChg>
      <pc:sldChg chg="modSp mod">
        <pc:chgData name="Poppy Reece - Senior Researcher" userId="dc98a925-bdaa-4bee-b207-d103908056d7" providerId="ADAL" clId="{356B0DE2-35D0-4F37-AA73-0897551C0165}" dt="2021-05-13T08:00:40.899" v="259" actId="20577"/>
        <pc:sldMkLst>
          <pc:docMk/>
          <pc:sldMk cId="1573206022" sldId="269"/>
        </pc:sldMkLst>
        <pc:spChg chg="mod">
          <ac:chgData name="Poppy Reece - Senior Researcher" userId="dc98a925-bdaa-4bee-b207-d103908056d7" providerId="ADAL" clId="{356B0DE2-35D0-4F37-AA73-0897551C0165}" dt="2021-05-13T08:00:40.899" v="259" actId="20577"/>
          <ac:spMkLst>
            <pc:docMk/>
            <pc:sldMk cId="1573206022" sldId="269"/>
            <ac:spMk id="2" creationId="{34E3C08B-3B4A-2D48-BE14-E227300AF175}"/>
          </ac:spMkLst>
        </pc:spChg>
        <pc:spChg chg="mod">
          <ac:chgData name="Poppy Reece - Senior Researcher" userId="dc98a925-bdaa-4bee-b207-d103908056d7" providerId="ADAL" clId="{356B0DE2-35D0-4F37-AA73-0897551C0165}" dt="2021-05-13T08:00:36.281" v="257" actId="20577"/>
          <ac:spMkLst>
            <pc:docMk/>
            <pc:sldMk cId="1573206022" sldId="269"/>
            <ac:spMk id="3" creationId="{3A298B8B-CE54-BB49-9A44-F1BB5539282D}"/>
          </ac:spMkLst>
        </pc:spChg>
      </pc:sldChg>
      <pc:sldChg chg="addSp modSp mod">
        <pc:chgData name="Poppy Reece - Senior Researcher" userId="dc98a925-bdaa-4bee-b207-d103908056d7" providerId="ADAL" clId="{356B0DE2-35D0-4F37-AA73-0897551C0165}" dt="2021-05-13T07:59:38.625" v="239" actId="1076"/>
        <pc:sldMkLst>
          <pc:docMk/>
          <pc:sldMk cId="2106278752" sldId="821"/>
        </pc:sldMkLst>
        <pc:spChg chg="add mod">
          <ac:chgData name="Poppy Reece - Senior Researcher" userId="dc98a925-bdaa-4bee-b207-d103908056d7" providerId="ADAL" clId="{356B0DE2-35D0-4F37-AA73-0897551C0165}" dt="2021-05-13T07:59:35.472" v="238" actId="1076"/>
          <ac:spMkLst>
            <pc:docMk/>
            <pc:sldMk cId="2106278752" sldId="821"/>
            <ac:spMk id="2" creationId="{540EE1F1-BF3E-422D-B3B4-0E4845586B2F}"/>
          </ac:spMkLst>
        </pc:spChg>
        <pc:spChg chg="mod">
          <ac:chgData name="Poppy Reece - Senior Researcher" userId="dc98a925-bdaa-4bee-b207-d103908056d7" providerId="ADAL" clId="{356B0DE2-35D0-4F37-AA73-0897551C0165}" dt="2021-05-13T07:57:00.163" v="162" actId="1076"/>
          <ac:spMkLst>
            <pc:docMk/>
            <pc:sldMk cId="2106278752" sldId="821"/>
            <ac:spMk id="41" creationId="{0AD4A83D-549B-417A-B834-8290BEFA528C}"/>
          </ac:spMkLst>
        </pc:spChg>
        <pc:picChg chg="add mod">
          <ac:chgData name="Poppy Reece - Senior Researcher" userId="dc98a925-bdaa-4bee-b207-d103908056d7" providerId="ADAL" clId="{356B0DE2-35D0-4F37-AA73-0897551C0165}" dt="2021-05-13T07:59:38.625" v="239" actId="1076"/>
          <ac:picMkLst>
            <pc:docMk/>
            <pc:sldMk cId="2106278752" sldId="821"/>
            <ac:picMk id="7" creationId="{5EB41440-DE9F-4ED9-93B3-B388CCB56D1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oppy.reece\Downloads\Children_and_Young_People_with_Disabilities_Short_Breaks_Offer-question.2020-09-11.4152890826-Ple...%2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oppy.reece\Downloads\Children_and_Young_People_with_Disabilities_Short_Breaks_Offer-question.2020-09-11.8960696930-Pl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oppy.reece\Downloads\Children_and_Young_People_with_Disabilities_Short_Breaks_Offer-question.2020-09-11.0061379984-Ple...%20(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oppy.reece\Downloads\Children_and_Young_People_with_Disabilities_Short_Breaks_Offer-question.2020-09-11.7415938527-Ple...%20(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oppy.reece\Downloads\Children_and_Young_People_with_Disabilities_Short_Breaks_Offer-question.2020-09-11.3383233332-Ple...%20(4).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oppy.reece\Downloads\Children_and_Young_People_with_Disabilities_Short_Breaks_Offer-question.2020-09-11.2859273650-P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oppy.reece\Downloads\Children_and_Young_People_with_Disabilities_Short_Breaks_Offer-question.2020-09-11.5168324644-P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oppy.reece\Downloads\Children_and_Young_People_with_Disabilities_Short_Breaks_Offer-question.2020-09-15.3958172390-Clu...%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oppy.reece\Downloads\Children_and_Young_People_with_Disabilities_Short_Breaks_Offer-question.2020-09-11.1149093951-Ple...%20(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oppy.reece\Downloads\Children_and_Young_People_with_Disabilities_Short_Breaks_Offer-question.2020-09-11.1927753555-Ple...%20(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oppy.reece\Downloads\Children_and_Young_People_with_Disabilities_Short_Breaks_Offer-question.2020-09-11.7848448914-Ple...%2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Deafblind</c:v>
                </c:pt>
                <c:pt idx="1">
                  <c:v>Prefer not to say</c:v>
                </c:pt>
                <c:pt idx="2">
                  <c:v>Hearing impairment/Deaf</c:v>
                </c:pt>
                <c:pt idx="3">
                  <c:v>Visual Impairment/Blind</c:v>
                </c:pt>
                <c:pt idx="4">
                  <c:v>Complex medical conditions</c:v>
                </c:pt>
                <c:pt idx="5">
                  <c:v>Other </c:v>
                </c:pt>
                <c:pt idx="6">
                  <c:v>Physical Impairment</c:v>
                </c:pt>
                <c:pt idx="7">
                  <c:v>Mental Health needs</c:v>
                </c:pt>
                <c:pt idx="8">
                  <c:v>Learning Disabilities/difficulties</c:v>
                </c:pt>
                <c:pt idx="9">
                  <c:v>Autism Spectrum Disorder</c:v>
                </c:pt>
              </c:strCache>
            </c:strRef>
          </c:cat>
          <c:val>
            <c:numRef>
              <c:f>Sheet1!$B$2:$B$11</c:f>
              <c:numCache>
                <c:formatCode>0.00%</c:formatCode>
                <c:ptCount val="10"/>
                <c:pt idx="0">
                  <c:v>2.5000000000000001E-3</c:v>
                </c:pt>
                <c:pt idx="1">
                  <c:v>5.0000000000000001E-3</c:v>
                </c:pt>
                <c:pt idx="2" formatCode="0%">
                  <c:v>0.08</c:v>
                </c:pt>
                <c:pt idx="3" formatCode="0%">
                  <c:v>0.09</c:v>
                </c:pt>
                <c:pt idx="4" formatCode="0%">
                  <c:v>0.18</c:v>
                </c:pt>
                <c:pt idx="5" formatCode="0%">
                  <c:v>0.18</c:v>
                </c:pt>
                <c:pt idx="6" formatCode="0%">
                  <c:v>0.21</c:v>
                </c:pt>
                <c:pt idx="7" formatCode="0%">
                  <c:v>0.22</c:v>
                </c:pt>
                <c:pt idx="8" formatCode="0%">
                  <c:v>0.66</c:v>
                </c:pt>
                <c:pt idx="9" formatCode="0%">
                  <c:v>0.66</c:v>
                </c:pt>
              </c:numCache>
            </c:numRef>
          </c:val>
          <c:extLst>
            <c:ext xmlns:c16="http://schemas.microsoft.com/office/drawing/2014/chart" uri="{C3380CC4-5D6E-409C-BE32-E72D297353CC}">
              <c16:uniqueId val="{00000000-7E78-48AD-9B0B-94AE6361DAB1}"/>
            </c:ext>
          </c:extLst>
        </c:ser>
        <c:dLbls>
          <c:showLegendKey val="0"/>
          <c:showVal val="0"/>
          <c:showCatName val="0"/>
          <c:showSerName val="0"/>
          <c:showPercent val="0"/>
          <c:showBubbleSize val="0"/>
        </c:dLbls>
        <c:gapWidth val="182"/>
        <c:axId val="619084456"/>
        <c:axId val="619087080"/>
      </c:barChart>
      <c:catAx>
        <c:axId val="619084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087080"/>
        <c:crosses val="autoZero"/>
        <c:auto val="1"/>
        <c:lblAlgn val="ctr"/>
        <c:lblOffset val="100"/>
        <c:noMultiLvlLbl val="0"/>
      </c:catAx>
      <c:valAx>
        <c:axId val="619087080"/>
        <c:scaling>
          <c:orientation val="minMax"/>
        </c:scaling>
        <c:delete val="1"/>
        <c:axPos val="b"/>
        <c:numFmt formatCode="0.00%" sourceLinked="1"/>
        <c:majorTickMark val="none"/>
        <c:minorTickMark val="none"/>
        <c:tickLblPos val="nextTo"/>
        <c:crossAx val="619084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Other</c:v>
                </c:pt>
                <c:pt idx="1">
                  <c:v>Being able to attend activities with my other children</c:v>
                </c:pt>
                <c:pt idx="2">
                  <c:v>Being able to spend time with my other children</c:v>
                </c:pt>
                <c:pt idx="3">
                  <c:v>Staff build strong relationships with my child</c:v>
                </c:pt>
                <c:pt idx="4">
                  <c:v>The location being easy to access</c:v>
                </c:pt>
                <c:pt idx="5">
                  <c:v>Developing relationships with peers</c:v>
                </c:pt>
                <c:pt idx="6">
                  <c:v>Good availability &amp; times of sessions</c:v>
                </c:pt>
                <c:pt idx="7">
                  <c:v>Being able to have break from normal caring responsibilities</c:v>
                </c:pt>
                <c:pt idx="8">
                  <c:v>Staff are trained at appropriate level to care for my child</c:v>
                </c:pt>
              </c:strCache>
            </c:strRef>
          </c:cat>
          <c:val>
            <c:numRef>
              <c:f>Sheet1!$B$2:$B$10</c:f>
              <c:numCache>
                <c:formatCode>0%</c:formatCode>
                <c:ptCount val="9"/>
                <c:pt idx="0">
                  <c:v>0.12</c:v>
                </c:pt>
                <c:pt idx="1">
                  <c:v>0.33</c:v>
                </c:pt>
                <c:pt idx="2">
                  <c:v>0.41</c:v>
                </c:pt>
                <c:pt idx="3">
                  <c:v>0.5</c:v>
                </c:pt>
                <c:pt idx="4">
                  <c:v>0.53</c:v>
                </c:pt>
                <c:pt idx="5">
                  <c:v>0.55000000000000004</c:v>
                </c:pt>
                <c:pt idx="6">
                  <c:v>0.55000000000000004</c:v>
                </c:pt>
                <c:pt idx="7">
                  <c:v>0.56999999999999995</c:v>
                </c:pt>
                <c:pt idx="8">
                  <c:v>0.65</c:v>
                </c:pt>
              </c:numCache>
            </c:numRef>
          </c:val>
          <c:extLst>
            <c:ext xmlns:c16="http://schemas.microsoft.com/office/drawing/2014/chart" uri="{C3380CC4-5D6E-409C-BE32-E72D297353CC}">
              <c16:uniqueId val="{00000000-466B-41D4-86B1-CCB0617B4C6C}"/>
            </c:ext>
          </c:extLst>
        </c:ser>
        <c:dLbls>
          <c:showLegendKey val="0"/>
          <c:showVal val="0"/>
          <c:showCatName val="0"/>
          <c:showSerName val="0"/>
          <c:showPercent val="0"/>
          <c:showBubbleSize val="0"/>
        </c:dLbls>
        <c:gapWidth val="182"/>
        <c:axId val="483901816"/>
        <c:axId val="483906080"/>
      </c:barChart>
      <c:catAx>
        <c:axId val="483901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906080"/>
        <c:crosses val="autoZero"/>
        <c:auto val="1"/>
        <c:lblAlgn val="ctr"/>
        <c:lblOffset val="100"/>
        <c:noMultiLvlLbl val="0"/>
      </c:catAx>
      <c:valAx>
        <c:axId val="483906080"/>
        <c:scaling>
          <c:orientation val="minMax"/>
        </c:scaling>
        <c:delete val="1"/>
        <c:axPos val="b"/>
        <c:numFmt formatCode="0%" sourceLinked="1"/>
        <c:majorTickMark val="none"/>
        <c:minorTickMark val="none"/>
        <c:tickLblPos val="nextTo"/>
        <c:crossAx val="483901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Lack of public transport/distance or cost of travel</c:v>
                </c:pt>
                <c:pt idx="1">
                  <c:v>Access/booking policy not easy</c:v>
                </c:pt>
                <c:pt idx="2">
                  <c:v>Local club has no spaces</c:v>
                </c:pt>
                <c:pt idx="3">
                  <c:v>Staff not able to meet the needs of my child</c:v>
                </c:pt>
                <c:pt idx="4">
                  <c:v>Other </c:v>
                </c:pt>
                <c:pt idx="5">
                  <c:v>Nothing for my child’s age</c:v>
                </c:pt>
                <c:pt idx="6">
                  <c:v>Times and days not suitable</c:v>
                </c:pt>
                <c:pt idx="7">
                  <c:v>Nothing local to me</c:v>
                </c:pt>
              </c:strCache>
            </c:strRef>
          </c:cat>
          <c:val>
            <c:numRef>
              <c:f>Sheet1!$B$2:$B$9</c:f>
              <c:numCache>
                <c:formatCode>0%</c:formatCode>
                <c:ptCount val="8"/>
                <c:pt idx="0">
                  <c:v>0.12</c:v>
                </c:pt>
                <c:pt idx="1">
                  <c:v>0.13</c:v>
                </c:pt>
                <c:pt idx="2">
                  <c:v>0.15</c:v>
                </c:pt>
                <c:pt idx="3">
                  <c:v>0.18</c:v>
                </c:pt>
                <c:pt idx="4">
                  <c:v>0.18</c:v>
                </c:pt>
                <c:pt idx="5">
                  <c:v>0.28999999999999998</c:v>
                </c:pt>
                <c:pt idx="6">
                  <c:v>0.39</c:v>
                </c:pt>
                <c:pt idx="7">
                  <c:v>0.49</c:v>
                </c:pt>
              </c:numCache>
            </c:numRef>
          </c:val>
          <c:extLst>
            <c:ext xmlns:c16="http://schemas.microsoft.com/office/drawing/2014/chart" uri="{C3380CC4-5D6E-409C-BE32-E72D297353CC}">
              <c16:uniqueId val="{00000000-355C-4060-85F4-D1A0BD27A02E}"/>
            </c:ext>
          </c:extLst>
        </c:ser>
        <c:dLbls>
          <c:showLegendKey val="0"/>
          <c:showVal val="0"/>
          <c:showCatName val="0"/>
          <c:showSerName val="0"/>
          <c:showPercent val="0"/>
          <c:showBubbleSize val="0"/>
        </c:dLbls>
        <c:gapWidth val="182"/>
        <c:axId val="481494616"/>
        <c:axId val="481485760"/>
      </c:barChart>
      <c:catAx>
        <c:axId val="481494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485760"/>
        <c:crosses val="autoZero"/>
        <c:auto val="1"/>
        <c:lblAlgn val="ctr"/>
        <c:lblOffset val="100"/>
        <c:noMultiLvlLbl val="0"/>
      </c:catAx>
      <c:valAx>
        <c:axId val="481485760"/>
        <c:scaling>
          <c:orientation val="minMax"/>
        </c:scaling>
        <c:delete val="1"/>
        <c:axPos val="b"/>
        <c:numFmt formatCode="0%" sourceLinked="1"/>
        <c:majorTickMark val="none"/>
        <c:minorTickMark val="none"/>
        <c:tickLblPos val="nextTo"/>
        <c:crossAx val="481494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28321493649753"/>
          <c:y val="0.13468208309819824"/>
          <c:w val="0.47743333570103563"/>
          <c:h val="0.6961272863933596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D6-4C2F-B6E5-777A5A08EB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6D6-4C2F-B6E5-777A5A08EBD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04-06D6-4C2F-B6E5-777A5A08EBD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0925925925925923E-2"/>
          <c:w val="1"/>
          <c:h val="0.74569663167104117"/>
        </c:manualLayout>
      </c:layout>
      <c:barChart>
        <c:barDir val="col"/>
        <c:grouping val="clustered"/>
        <c:varyColors val="0"/>
        <c:ser>
          <c:idx val="0"/>
          <c:order val="0"/>
          <c:tx>
            <c:strRef>
              <c:f>Sheet1!$A$11</c:f>
              <c:strCache>
                <c:ptCount val="1"/>
                <c:pt idx="0">
                  <c:v>Very well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Sheet1!$B$10:$G$10</c:f>
              <c:strCache>
                <c:ptCount val="6"/>
                <c:pt idx="0">
                  <c:v>0-4</c:v>
                </c:pt>
                <c:pt idx="1">
                  <c:v>5-7</c:v>
                </c:pt>
                <c:pt idx="2">
                  <c:v>8-11</c:v>
                </c:pt>
                <c:pt idx="3">
                  <c:v>12-15</c:v>
                </c:pt>
                <c:pt idx="4">
                  <c:v>16-18</c:v>
                </c:pt>
                <c:pt idx="5">
                  <c:v>19-25</c:v>
                </c:pt>
              </c:strCache>
            </c:strRef>
          </c:cat>
          <c:val>
            <c:numRef>
              <c:f>Sheet1!$B$11:$G$11</c:f>
              <c:numCache>
                <c:formatCode>0%</c:formatCode>
                <c:ptCount val="6"/>
                <c:pt idx="0">
                  <c:v>0</c:v>
                </c:pt>
                <c:pt idx="1">
                  <c:v>8.6956521739130432E-2</c:v>
                </c:pt>
                <c:pt idx="2">
                  <c:v>0.30434782608695654</c:v>
                </c:pt>
                <c:pt idx="3">
                  <c:v>0.39130434782608697</c:v>
                </c:pt>
                <c:pt idx="4">
                  <c:v>0.21739130434782608</c:v>
                </c:pt>
                <c:pt idx="5">
                  <c:v>0</c:v>
                </c:pt>
              </c:numCache>
            </c:numRef>
          </c:val>
          <c:extLst>
            <c:ext xmlns:c16="http://schemas.microsoft.com/office/drawing/2014/chart" uri="{C3380CC4-5D6E-409C-BE32-E72D297353CC}">
              <c16:uniqueId val="{00000000-458D-45E8-82BF-349CC8D39B89}"/>
            </c:ext>
          </c:extLst>
        </c:ser>
        <c:ser>
          <c:idx val="1"/>
          <c:order val="1"/>
          <c:tx>
            <c:strRef>
              <c:f>Sheet1!$A$12</c:f>
              <c:strCache>
                <c:ptCount val="1"/>
                <c:pt idx="0">
                  <c:v>Well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Sheet1!$B$10:$G$10</c:f>
              <c:strCache>
                <c:ptCount val="6"/>
                <c:pt idx="0">
                  <c:v>0-4</c:v>
                </c:pt>
                <c:pt idx="1">
                  <c:v>5-7</c:v>
                </c:pt>
                <c:pt idx="2">
                  <c:v>8-11</c:v>
                </c:pt>
                <c:pt idx="3">
                  <c:v>12-15</c:v>
                </c:pt>
                <c:pt idx="4">
                  <c:v>16-18</c:v>
                </c:pt>
                <c:pt idx="5">
                  <c:v>19-25</c:v>
                </c:pt>
              </c:strCache>
            </c:strRef>
          </c:cat>
          <c:val>
            <c:numRef>
              <c:f>Sheet1!$B$12:$G$12</c:f>
              <c:numCache>
                <c:formatCode>0%</c:formatCode>
                <c:ptCount val="6"/>
                <c:pt idx="0">
                  <c:v>7.0175438596491224E-2</c:v>
                </c:pt>
                <c:pt idx="1">
                  <c:v>7.0175438596491224E-2</c:v>
                </c:pt>
                <c:pt idx="2">
                  <c:v>0.17543859649122806</c:v>
                </c:pt>
                <c:pt idx="3">
                  <c:v>0.40350877192982454</c:v>
                </c:pt>
                <c:pt idx="4">
                  <c:v>0.22807017543859648</c:v>
                </c:pt>
                <c:pt idx="5">
                  <c:v>5.2631578947368418E-2</c:v>
                </c:pt>
              </c:numCache>
            </c:numRef>
          </c:val>
          <c:extLst>
            <c:ext xmlns:c16="http://schemas.microsoft.com/office/drawing/2014/chart" uri="{C3380CC4-5D6E-409C-BE32-E72D297353CC}">
              <c16:uniqueId val="{00000001-458D-45E8-82BF-349CC8D39B89}"/>
            </c:ext>
          </c:extLst>
        </c:ser>
        <c:ser>
          <c:idx val="2"/>
          <c:order val="2"/>
          <c:tx>
            <c:strRef>
              <c:f>Sheet1!$A$13</c:f>
              <c:strCache>
                <c:ptCount val="1"/>
                <c:pt idx="0">
                  <c:v>Not well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Sheet1!$B$10:$G$10</c:f>
              <c:strCache>
                <c:ptCount val="6"/>
                <c:pt idx="0">
                  <c:v>0-4</c:v>
                </c:pt>
                <c:pt idx="1">
                  <c:v>5-7</c:v>
                </c:pt>
                <c:pt idx="2">
                  <c:v>8-11</c:v>
                </c:pt>
                <c:pt idx="3">
                  <c:v>12-15</c:v>
                </c:pt>
                <c:pt idx="4">
                  <c:v>16-18</c:v>
                </c:pt>
                <c:pt idx="5">
                  <c:v>19-25</c:v>
                </c:pt>
              </c:strCache>
            </c:strRef>
          </c:cat>
          <c:val>
            <c:numRef>
              <c:f>Sheet1!$B$13:$G$13</c:f>
              <c:numCache>
                <c:formatCode>0%</c:formatCode>
                <c:ptCount val="6"/>
                <c:pt idx="0">
                  <c:v>7.6923076923076927E-2</c:v>
                </c:pt>
                <c:pt idx="1">
                  <c:v>7.6923076923076927E-2</c:v>
                </c:pt>
                <c:pt idx="2">
                  <c:v>0.23076923076923078</c:v>
                </c:pt>
                <c:pt idx="3">
                  <c:v>0.38461538461538464</c:v>
                </c:pt>
                <c:pt idx="4">
                  <c:v>0.11538461538461539</c:v>
                </c:pt>
                <c:pt idx="5">
                  <c:v>0.11538461538461539</c:v>
                </c:pt>
              </c:numCache>
            </c:numRef>
          </c:val>
          <c:extLst>
            <c:ext xmlns:c16="http://schemas.microsoft.com/office/drawing/2014/chart" uri="{C3380CC4-5D6E-409C-BE32-E72D297353CC}">
              <c16:uniqueId val="{00000002-458D-45E8-82BF-349CC8D39B89}"/>
            </c:ext>
          </c:extLst>
        </c:ser>
        <c:ser>
          <c:idx val="3"/>
          <c:order val="3"/>
          <c:tx>
            <c:strRef>
              <c:f>Sheet1!$A$14</c:f>
              <c:strCache>
                <c:ptCount val="1"/>
                <c:pt idx="0">
                  <c:v>Not well at all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Sheet1!$B$10:$G$10</c:f>
              <c:strCache>
                <c:ptCount val="6"/>
                <c:pt idx="0">
                  <c:v>0-4</c:v>
                </c:pt>
                <c:pt idx="1">
                  <c:v>5-7</c:v>
                </c:pt>
                <c:pt idx="2">
                  <c:v>8-11</c:v>
                </c:pt>
                <c:pt idx="3">
                  <c:v>12-15</c:v>
                </c:pt>
                <c:pt idx="4">
                  <c:v>16-18</c:v>
                </c:pt>
                <c:pt idx="5">
                  <c:v>19-25</c:v>
                </c:pt>
              </c:strCache>
            </c:strRef>
          </c:cat>
          <c:val>
            <c:numRef>
              <c:f>Sheet1!$B$14:$G$14</c:f>
              <c:numCache>
                <c:formatCode>0%</c:formatCode>
                <c:ptCount val="6"/>
                <c:pt idx="0">
                  <c:v>3.3333333333333333E-2</c:v>
                </c:pt>
                <c:pt idx="1">
                  <c:v>0.16666666666666666</c:v>
                </c:pt>
                <c:pt idx="2">
                  <c:v>0.16666666666666666</c:v>
                </c:pt>
                <c:pt idx="3">
                  <c:v>0.23333333333333334</c:v>
                </c:pt>
                <c:pt idx="4">
                  <c:v>0.3</c:v>
                </c:pt>
                <c:pt idx="5">
                  <c:v>0.1</c:v>
                </c:pt>
              </c:numCache>
            </c:numRef>
          </c:val>
          <c:extLst>
            <c:ext xmlns:c16="http://schemas.microsoft.com/office/drawing/2014/chart" uri="{C3380CC4-5D6E-409C-BE32-E72D297353CC}">
              <c16:uniqueId val="{00000003-458D-45E8-82BF-349CC8D39B89}"/>
            </c:ext>
          </c:extLst>
        </c:ser>
        <c:dLbls>
          <c:showLegendKey val="0"/>
          <c:showVal val="0"/>
          <c:showCatName val="0"/>
          <c:showSerName val="0"/>
          <c:showPercent val="0"/>
          <c:showBubbleSize val="0"/>
        </c:dLbls>
        <c:gapWidth val="219"/>
        <c:overlap val="-27"/>
        <c:axId val="495743144"/>
        <c:axId val="495741504"/>
      </c:barChart>
      <c:catAx>
        <c:axId val="495743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5741504"/>
        <c:crosses val="autoZero"/>
        <c:auto val="1"/>
        <c:lblAlgn val="ctr"/>
        <c:lblOffset val="100"/>
        <c:noMultiLvlLbl val="0"/>
      </c:catAx>
      <c:valAx>
        <c:axId val="495741504"/>
        <c:scaling>
          <c:orientation val="minMax"/>
        </c:scaling>
        <c:delete val="1"/>
        <c:axPos val="l"/>
        <c:numFmt formatCode="0%" sourceLinked="1"/>
        <c:majorTickMark val="none"/>
        <c:minorTickMark val="none"/>
        <c:tickLblPos val="nextTo"/>
        <c:crossAx val="495743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Home school</c:v>
                </c:pt>
                <c:pt idx="1">
                  <c:v>Nursery</c:v>
                </c:pt>
                <c:pt idx="2">
                  <c:v>College</c:v>
                </c:pt>
                <c:pt idx="3">
                  <c:v>None, education finished</c:v>
                </c:pt>
                <c:pt idx="4">
                  <c:v>Other </c:v>
                </c:pt>
                <c:pt idx="5">
                  <c:v>Mainstream</c:v>
                </c:pt>
                <c:pt idx="6">
                  <c:v>Special school</c:v>
                </c:pt>
              </c:strCache>
            </c:strRef>
          </c:cat>
          <c:val>
            <c:numRef>
              <c:f>Sheet1!$B$2:$B$8</c:f>
              <c:numCache>
                <c:formatCode>0%</c:formatCode>
                <c:ptCount val="7"/>
                <c:pt idx="0">
                  <c:v>0.01</c:v>
                </c:pt>
                <c:pt idx="1">
                  <c:v>0.02</c:v>
                </c:pt>
                <c:pt idx="2">
                  <c:v>0.02</c:v>
                </c:pt>
                <c:pt idx="3">
                  <c:v>0.02</c:v>
                </c:pt>
                <c:pt idx="4">
                  <c:v>0.03</c:v>
                </c:pt>
                <c:pt idx="5">
                  <c:v>0.39</c:v>
                </c:pt>
                <c:pt idx="6">
                  <c:v>0.52</c:v>
                </c:pt>
              </c:numCache>
            </c:numRef>
          </c:val>
          <c:extLst>
            <c:ext xmlns:c16="http://schemas.microsoft.com/office/drawing/2014/chart" uri="{C3380CC4-5D6E-409C-BE32-E72D297353CC}">
              <c16:uniqueId val="{00000000-826F-42DB-A568-8E914CA26762}"/>
            </c:ext>
          </c:extLst>
        </c:ser>
        <c:dLbls>
          <c:showLegendKey val="0"/>
          <c:showVal val="0"/>
          <c:showCatName val="0"/>
          <c:showSerName val="0"/>
          <c:showPercent val="0"/>
          <c:showBubbleSize val="0"/>
        </c:dLbls>
        <c:gapWidth val="182"/>
        <c:axId val="900972192"/>
        <c:axId val="900971208"/>
      </c:barChart>
      <c:catAx>
        <c:axId val="900972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0971208"/>
        <c:crosses val="autoZero"/>
        <c:auto val="1"/>
        <c:lblAlgn val="ctr"/>
        <c:lblOffset val="100"/>
        <c:noMultiLvlLbl val="0"/>
      </c:catAx>
      <c:valAx>
        <c:axId val="900971208"/>
        <c:scaling>
          <c:orientation val="minMax"/>
        </c:scaling>
        <c:delete val="1"/>
        <c:axPos val="b"/>
        <c:numFmt formatCode="0%" sourceLinked="1"/>
        <c:majorTickMark val="none"/>
        <c:minorTickMark val="none"/>
        <c:tickLblPos val="nextTo"/>
        <c:crossAx val="900972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6E9-45C2-B05D-79ECC483261C}"/>
              </c:ext>
            </c:extLst>
          </c:dPt>
          <c:dPt>
            <c:idx val="1"/>
            <c:bubble3D val="0"/>
            <c:explosion val="0"/>
            <c:spPr>
              <a:solidFill>
                <a:schemeClr val="accent2"/>
              </a:solidFill>
              <a:ln w="19050">
                <a:solidFill>
                  <a:schemeClr val="lt1"/>
                </a:solidFill>
              </a:ln>
              <a:effectLst/>
            </c:spPr>
            <c:extLst>
              <c:ext xmlns:c16="http://schemas.microsoft.com/office/drawing/2014/chart" uri="{C3380CC4-5D6E-409C-BE32-E72D297353CC}">
                <c16:uniqueId val="{00000003-B6E9-45C2-B05D-79ECC48326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6E9-45C2-B05D-79ECC48326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6E9-45C2-B05D-79ECC483261C}"/>
              </c:ext>
            </c:extLst>
          </c:dPt>
          <c:dLbls>
            <c:dLbl>
              <c:idx val="0"/>
              <c:tx>
                <c:rich>
                  <a:bodyPr/>
                  <a:lstStyle/>
                  <a:p>
                    <a:fld id="{2694F67A-094D-4347-AA37-D8004971EB91}" type="VALUE">
                      <a:rPr lang="en-US">
                        <a:solidFill>
                          <a:schemeClr val="bg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E9-45C2-B05D-79ECC483261C}"/>
                </c:ext>
              </c:extLst>
            </c:dLbl>
            <c:dLbl>
              <c:idx val="1"/>
              <c:tx>
                <c:rich>
                  <a:bodyPr/>
                  <a:lstStyle/>
                  <a:p>
                    <a:fld id="{3526E532-AF49-44AE-999C-A6CA2288B177}" type="VALUE">
                      <a:rPr lang="en-US">
                        <a:solidFill>
                          <a:schemeClr val="bg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6E9-45C2-B05D-79ECC483261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Male</c:v>
                </c:pt>
                <c:pt idx="1">
                  <c:v>Female</c:v>
                </c:pt>
                <c:pt idx="2">
                  <c:v>Identify as other</c:v>
                </c:pt>
                <c:pt idx="3">
                  <c:v>Prefer not to say</c:v>
                </c:pt>
              </c:strCache>
            </c:strRef>
          </c:cat>
          <c:val>
            <c:numRef>
              <c:f>Sheet1!$B$2:$B$5</c:f>
              <c:numCache>
                <c:formatCode>0%</c:formatCode>
                <c:ptCount val="4"/>
                <c:pt idx="0">
                  <c:v>0.64</c:v>
                </c:pt>
                <c:pt idx="1">
                  <c:v>0.35</c:v>
                </c:pt>
                <c:pt idx="2">
                  <c:v>0.01</c:v>
                </c:pt>
                <c:pt idx="3">
                  <c:v>0.01</c:v>
                </c:pt>
              </c:numCache>
            </c:numRef>
          </c:val>
          <c:extLst>
            <c:ext xmlns:c16="http://schemas.microsoft.com/office/drawing/2014/chart" uri="{C3380CC4-5D6E-409C-BE32-E72D297353CC}">
              <c16:uniqueId val="{00000008-B6E9-45C2-B05D-79ECC483261C}"/>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1.6666666666666666E-2"/>
          <c:y val="0.26898585593467478"/>
          <c:w val="0.22519553805774278"/>
          <c:h val="0.3786949547973170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3001956206850206"/>
          <c:y val="0.19478527607361965"/>
          <c:w val="0.56998043793149789"/>
          <c:h val="0.62742849616776852"/>
        </c:manualLayout>
      </c:layout>
      <c:barChart>
        <c:barDir val="bar"/>
        <c:grouping val="clustered"/>
        <c:varyColors val="0"/>
        <c:ser>
          <c:idx val="0"/>
          <c:order val="0"/>
          <c:tx>
            <c:strRef>
              <c:f>Sheet1!$B$1</c:f>
              <c:strCache>
                <c:ptCount val="1"/>
              </c:strCache>
            </c:strRef>
          </c:tx>
          <c:spPr>
            <a:solidFill>
              <a:schemeClr val="accent1"/>
            </a:solidFill>
            <a:ln w="19050">
              <a:solidFill>
                <a:schemeClr val="lt1"/>
              </a:solidFill>
            </a:ln>
            <a:effectLst/>
          </c:spPr>
          <c:invertIfNegative val="0"/>
          <c:dPt>
            <c:idx val="0"/>
            <c:invertIfNegative val="0"/>
            <c:bubble3D val="0"/>
            <c:spPr>
              <a:solidFill>
                <a:schemeClr val="tx2"/>
              </a:solidFill>
              <a:ln w="19050">
                <a:solidFill>
                  <a:schemeClr val="lt1"/>
                </a:solidFill>
              </a:ln>
              <a:effectLst/>
            </c:spPr>
            <c:extLst>
              <c:ext xmlns:c16="http://schemas.microsoft.com/office/drawing/2014/chart" uri="{C3380CC4-5D6E-409C-BE32-E72D297353CC}">
                <c16:uniqueId val="{00000001-BFCA-4057-8A69-818626924CAF}"/>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Short Breaks Open to Social Care</c:v>
                </c:pt>
                <c:pt idx="1">
                  <c:v>Registered to Short Breaks</c:v>
                </c:pt>
              </c:strCache>
            </c:strRef>
          </c:cat>
          <c:val>
            <c:numRef>
              <c:f>Sheet1!$B$3:$B$4</c:f>
              <c:numCache>
                <c:formatCode>General</c:formatCode>
                <c:ptCount val="2"/>
                <c:pt idx="0">
                  <c:v>565</c:v>
                </c:pt>
                <c:pt idx="1">
                  <c:v>3420</c:v>
                </c:pt>
              </c:numCache>
            </c:numRef>
          </c:val>
          <c:extLst>
            <c:ext xmlns:c16="http://schemas.microsoft.com/office/drawing/2014/chart" uri="{C3380CC4-5D6E-409C-BE32-E72D297353CC}">
              <c16:uniqueId val="{00000000-BFCA-4057-8A69-818626924CAF}"/>
            </c:ext>
          </c:extLst>
        </c:ser>
        <c:dLbls>
          <c:dLblPos val="outEnd"/>
          <c:showLegendKey val="0"/>
          <c:showVal val="1"/>
          <c:showCatName val="0"/>
          <c:showSerName val="0"/>
          <c:showPercent val="0"/>
          <c:showBubbleSize val="0"/>
        </c:dLbls>
        <c:gapWidth val="20"/>
        <c:axId val="1118932136"/>
        <c:axId val="1118930824"/>
      </c:barChart>
      <c:valAx>
        <c:axId val="1118930824"/>
        <c:scaling>
          <c:orientation val="minMax"/>
        </c:scaling>
        <c:delete val="1"/>
        <c:axPos val="b"/>
        <c:numFmt formatCode="General" sourceLinked="1"/>
        <c:majorTickMark val="out"/>
        <c:minorTickMark val="none"/>
        <c:tickLblPos val="nextTo"/>
        <c:crossAx val="1118932136"/>
        <c:crosses val="autoZero"/>
        <c:crossBetween val="between"/>
      </c:valAx>
      <c:catAx>
        <c:axId val="11189321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893082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22356776897997"/>
          <c:y val="8.0145535572398036E-2"/>
          <c:w val="0.53266495885732024"/>
          <c:h val="0.83970892885520387"/>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2-4AB1-45CA-9181-472CC89FB455}"/>
              </c:ext>
            </c:extLst>
          </c:dPt>
          <c:dLbls>
            <c:dLbl>
              <c:idx val="1"/>
              <c:layout>
                <c:manualLayout>
                  <c:x val="0"/>
                  <c:y val="-3.339358738959473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B1-45CA-9181-472CC89FB455}"/>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Sheet1!$A$16:$A$17</c:f>
              <c:strCache>
                <c:ptCount val="2"/>
                <c:pt idx="0">
                  <c:v>Registered to Short Breaks</c:v>
                </c:pt>
                <c:pt idx="1">
                  <c:v>Number of children and young people with disabilities (open to CWD/YPWD team)</c:v>
                </c:pt>
              </c:strCache>
            </c:strRef>
          </c:cat>
          <c:val>
            <c:numRef>
              <c:f>Sheet1!$B$16:$B$17</c:f>
              <c:numCache>
                <c:formatCode>General</c:formatCode>
                <c:ptCount val="2"/>
                <c:pt idx="0">
                  <c:v>484</c:v>
                </c:pt>
                <c:pt idx="1">
                  <c:v>1289</c:v>
                </c:pt>
              </c:numCache>
            </c:numRef>
          </c:val>
          <c:extLst>
            <c:ext xmlns:c16="http://schemas.microsoft.com/office/drawing/2014/chart" uri="{C3380CC4-5D6E-409C-BE32-E72D297353CC}">
              <c16:uniqueId val="{00000000-4AB1-45CA-9181-472CC89FB455}"/>
            </c:ext>
          </c:extLst>
        </c:ser>
        <c:dLbls>
          <c:dLblPos val="outEnd"/>
          <c:showLegendKey val="0"/>
          <c:showVal val="1"/>
          <c:showCatName val="0"/>
          <c:showSerName val="0"/>
          <c:showPercent val="0"/>
          <c:showBubbleSize val="0"/>
        </c:dLbls>
        <c:gapWidth val="20"/>
        <c:axId val="1427989848"/>
        <c:axId val="1427983944"/>
      </c:barChart>
      <c:catAx>
        <c:axId val="1427989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27983944"/>
        <c:crosses val="autoZero"/>
        <c:auto val="1"/>
        <c:lblAlgn val="ctr"/>
        <c:lblOffset val="100"/>
        <c:noMultiLvlLbl val="0"/>
      </c:catAx>
      <c:valAx>
        <c:axId val="1427983944"/>
        <c:scaling>
          <c:orientation val="minMax"/>
        </c:scaling>
        <c:delete val="1"/>
        <c:axPos val="b"/>
        <c:numFmt formatCode="General" sourceLinked="1"/>
        <c:majorTickMark val="none"/>
        <c:minorTickMark val="none"/>
        <c:tickLblPos val="nextTo"/>
        <c:crossAx val="1427989848"/>
        <c:crosses val="autoZero"/>
        <c:crossBetween val="between"/>
      </c:valAx>
      <c:spPr>
        <a:noFill/>
        <a:ln>
          <a:noFill/>
        </a:ln>
        <a:effectLst/>
      </c:spPr>
    </c:plotArea>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Weekday clubs and activities</c:v>
                </c:pt>
                <c:pt idx="1">
                  <c:v>School holidays clubs</c:v>
                </c:pt>
                <c:pt idx="2">
                  <c:v>Weekend clubs</c:v>
                </c:pt>
                <c:pt idx="3">
                  <c:v>Other </c:v>
                </c:pt>
              </c:strCache>
            </c:strRef>
          </c:cat>
          <c:val>
            <c:numRef>
              <c:f>Sheet1!$B$2:$B$5</c:f>
              <c:numCache>
                <c:formatCode>0%</c:formatCode>
                <c:ptCount val="4"/>
                <c:pt idx="0">
                  <c:v>0.41</c:v>
                </c:pt>
                <c:pt idx="1">
                  <c:v>0.63</c:v>
                </c:pt>
                <c:pt idx="2">
                  <c:v>0.35</c:v>
                </c:pt>
                <c:pt idx="3">
                  <c:v>0.16</c:v>
                </c:pt>
              </c:numCache>
            </c:numRef>
          </c:val>
          <c:extLst>
            <c:ext xmlns:c16="http://schemas.microsoft.com/office/drawing/2014/chart" uri="{C3380CC4-5D6E-409C-BE32-E72D297353CC}">
              <c16:uniqueId val="{00000000-4482-49EB-8BBE-B9C63BDBEEFD}"/>
            </c:ext>
          </c:extLst>
        </c:ser>
        <c:dLbls>
          <c:showLegendKey val="0"/>
          <c:showVal val="0"/>
          <c:showCatName val="0"/>
          <c:showSerName val="0"/>
          <c:showPercent val="0"/>
          <c:showBubbleSize val="0"/>
        </c:dLbls>
        <c:gapWidth val="182"/>
        <c:axId val="491311064"/>
        <c:axId val="491311392"/>
      </c:barChart>
      <c:catAx>
        <c:axId val="491311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1311392"/>
        <c:crosses val="autoZero"/>
        <c:auto val="1"/>
        <c:lblAlgn val="ctr"/>
        <c:lblOffset val="100"/>
        <c:noMultiLvlLbl val="0"/>
      </c:catAx>
      <c:valAx>
        <c:axId val="491311392"/>
        <c:scaling>
          <c:orientation val="minMax"/>
        </c:scaling>
        <c:delete val="1"/>
        <c:axPos val="b"/>
        <c:numFmt formatCode="0%" sourceLinked="1"/>
        <c:majorTickMark val="none"/>
        <c:minorTickMark val="none"/>
        <c:tickLblPos val="nextTo"/>
        <c:crossAx val="491311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respondents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Chelmsford</c:v>
                </c:pt>
                <c:pt idx="1">
                  <c:v>Colchester</c:v>
                </c:pt>
                <c:pt idx="2">
                  <c:v>Tendring</c:v>
                </c:pt>
                <c:pt idx="3">
                  <c:v>Castlepoint</c:v>
                </c:pt>
                <c:pt idx="4">
                  <c:v>Basildon</c:v>
                </c:pt>
                <c:pt idx="5">
                  <c:v>Brentwood</c:v>
                </c:pt>
                <c:pt idx="6">
                  <c:v>Rochford</c:v>
                </c:pt>
                <c:pt idx="7">
                  <c:v>Uttlesford</c:v>
                </c:pt>
                <c:pt idx="8">
                  <c:v>Harlow</c:v>
                </c:pt>
                <c:pt idx="9">
                  <c:v>Maldon</c:v>
                </c:pt>
                <c:pt idx="10">
                  <c:v>Epping Forest</c:v>
                </c:pt>
                <c:pt idx="11">
                  <c:v>Braintree</c:v>
                </c:pt>
                <c:pt idx="12">
                  <c:v>Other</c:v>
                </c:pt>
              </c:strCache>
            </c:strRef>
          </c:cat>
          <c:val>
            <c:numRef>
              <c:f>Sheet1!$B$2:$B$14</c:f>
              <c:numCache>
                <c:formatCode>0%</c:formatCode>
                <c:ptCount val="13"/>
                <c:pt idx="0">
                  <c:v>0.15</c:v>
                </c:pt>
                <c:pt idx="1">
                  <c:v>0.14000000000000001</c:v>
                </c:pt>
                <c:pt idx="2">
                  <c:v>0.1</c:v>
                </c:pt>
                <c:pt idx="3">
                  <c:v>0.05</c:v>
                </c:pt>
                <c:pt idx="4">
                  <c:v>0.15</c:v>
                </c:pt>
                <c:pt idx="5">
                  <c:v>0.04</c:v>
                </c:pt>
                <c:pt idx="6">
                  <c:v>7.0000000000000007E-2</c:v>
                </c:pt>
                <c:pt idx="7">
                  <c:v>0.03</c:v>
                </c:pt>
                <c:pt idx="8">
                  <c:v>0.05</c:v>
                </c:pt>
                <c:pt idx="9">
                  <c:v>0.03</c:v>
                </c:pt>
                <c:pt idx="10">
                  <c:v>7.0000000000000007E-2</c:v>
                </c:pt>
                <c:pt idx="11">
                  <c:v>0.11</c:v>
                </c:pt>
                <c:pt idx="12">
                  <c:v>0.02</c:v>
                </c:pt>
              </c:numCache>
            </c:numRef>
          </c:val>
          <c:extLst>
            <c:ext xmlns:c16="http://schemas.microsoft.com/office/drawing/2014/chart" uri="{C3380CC4-5D6E-409C-BE32-E72D297353CC}">
              <c16:uniqueId val="{00000000-A63C-46AB-9506-77B44DE50277}"/>
            </c:ext>
          </c:extLst>
        </c:ser>
        <c:ser>
          <c:idx val="1"/>
          <c:order val="1"/>
          <c:tx>
            <c:strRef>
              <c:f>Sheet1!$C$1</c:f>
              <c:strCache>
                <c:ptCount val="1"/>
                <c:pt idx="0">
                  <c:v>Accessing services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Chelmsford</c:v>
                </c:pt>
                <c:pt idx="1">
                  <c:v>Colchester</c:v>
                </c:pt>
                <c:pt idx="2">
                  <c:v>Tendring</c:v>
                </c:pt>
                <c:pt idx="3">
                  <c:v>Castlepoint</c:v>
                </c:pt>
                <c:pt idx="4">
                  <c:v>Basildon</c:v>
                </c:pt>
                <c:pt idx="5">
                  <c:v>Brentwood</c:v>
                </c:pt>
                <c:pt idx="6">
                  <c:v>Rochford</c:v>
                </c:pt>
                <c:pt idx="7">
                  <c:v>Uttlesford</c:v>
                </c:pt>
                <c:pt idx="8">
                  <c:v>Harlow</c:v>
                </c:pt>
                <c:pt idx="9">
                  <c:v>Maldon</c:v>
                </c:pt>
                <c:pt idx="10">
                  <c:v>Epping Forest</c:v>
                </c:pt>
                <c:pt idx="11">
                  <c:v>Braintree</c:v>
                </c:pt>
                <c:pt idx="12">
                  <c:v>Other</c:v>
                </c:pt>
              </c:strCache>
            </c:strRef>
          </c:cat>
          <c:val>
            <c:numRef>
              <c:f>Sheet1!$C$2:$C$14</c:f>
              <c:numCache>
                <c:formatCode>0%</c:formatCode>
                <c:ptCount val="13"/>
                <c:pt idx="0">
                  <c:v>0.18</c:v>
                </c:pt>
                <c:pt idx="1">
                  <c:v>0.12</c:v>
                </c:pt>
                <c:pt idx="2">
                  <c:v>0.13</c:v>
                </c:pt>
                <c:pt idx="3">
                  <c:v>0.04</c:v>
                </c:pt>
                <c:pt idx="4">
                  <c:v>0.12</c:v>
                </c:pt>
                <c:pt idx="5">
                  <c:v>0.02</c:v>
                </c:pt>
                <c:pt idx="6">
                  <c:v>0.08</c:v>
                </c:pt>
                <c:pt idx="7">
                  <c:v>0.04</c:v>
                </c:pt>
                <c:pt idx="8">
                  <c:v>0.03</c:v>
                </c:pt>
                <c:pt idx="9">
                  <c:v>0.03</c:v>
                </c:pt>
                <c:pt idx="10">
                  <c:v>7.0000000000000007E-2</c:v>
                </c:pt>
                <c:pt idx="11">
                  <c:v>0.13</c:v>
                </c:pt>
                <c:pt idx="12">
                  <c:v>0.01</c:v>
                </c:pt>
              </c:numCache>
            </c:numRef>
          </c:val>
          <c:extLst>
            <c:ext xmlns:c16="http://schemas.microsoft.com/office/drawing/2014/chart" uri="{C3380CC4-5D6E-409C-BE32-E72D297353CC}">
              <c16:uniqueId val="{00000001-A63C-46AB-9506-77B44DE50277}"/>
            </c:ext>
          </c:extLst>
        </c:ser>
        <c:dLbls>
          <c:showLegendKey val="0"/>
          <c:showVal val="0"/>
          <c:showCatName val="0"/>
          <c:showSerName val="0"/>
          <c:showPercent val="0"/>
          <c:showBubbleSize val="0"/>
        </c:dLbls>
        <c:gapWidth val="219"/>
        <c:overlap val="-27"/>
        <c:axId val="488596136"/>
        <c:axId val="488595808"/>
      </c:barChart>
      <c:catAx>
        <c:axId val="488596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595808"/>
        <c:crosses val="autoZero"/>
        <c:auto val="1"/>
        <c:lblAlgn val="ctr"/>
        <c:lblOffset val="100"/>
        <c:noMultiLvlLbl val="0"/>
      </c:catAx>
      <c:valAx>
        <c:axId val="488595808"/>
        <c:scaling>
          <c:orientation val="minMax"/>
        </c:scaling>
        <c:delete val="1"/>
        <c:axPos val="l"/>
        <c:numFmt formatCode="0%" sourceLinked="1"/>
        <c:majorTickMark val="none"/>
        <c:minorTickMark val="none"/>
        <c:tickLblPos val="nextTo"/>
        <c:crossAx val="488596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0228487206352E-3"/>
          <c:y val="5.0925925925925923E-2"/>
          <c:w val="0.99179977151279364"/>
          <c:h val="0.74569663167104117"/>
        </c:manualLayout>
      </c:layout>
      <c:barChart>
        <c:barDir val="col"/>
        <c:grouping val="clustered"/>
        <c:varyColors val="0"/>
        <c:ser>
          <c:idx val="0"/>
          <c:order val="0"/>
          <c:tx>
            <c:strRef>
              <c:f>Sheet1!$B$1</c:f>
              <c:strCache>
                <c:ptCount val="1"/>
                <c:pt idx="0">
                  <c:v>Total respondents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0-4</c:v>
                </c:pt>
                <c:pt idx="1">
                  <c:v>5-7</c:v>
                </c:pt>
                <c:pt idx="2">
                  <c:v>8-11</c:v>
                </c:pt>
                <c:pt idx="3">
                  <c:v>12-15</c:v>
                </c:pt>
                <c:pt idx="4">
                  <c:v>16-18</c:v>
                </c:pt>
                <c:pt idx="5">
                  <c:v>19-25</c:v>
                </c:pt>
              </c:strCache>
            </c:strRef>
          </c:cat>
          <c:val>
            <c:numRef>
              <c:f>Sheet1!$B$2:$B$7</c:f>
              <c:numCache>
                <c:formatCode>0%</c:formatCode>
                <c:ptCount val="6"/>
                <c:pt idx="0">
                  <c:v>0.06</c:v>
                </c:pt>
                <c:pt idx="1">
                  <c:v>0.17</c:v>
                </c:pt>
                <c:pt idx="2">
                  <c:v>0.37</c:v>
                </c:pt>
                <c:pt idx="3">
                  <c:v>0.28000000000000003</c:v>
                </c:pt>
                <c:pt idx="4">
                  <c:v>0.09</c:v>
                </c:pt>
                <c:pt idx="5">
                  <c:v>0.04</c:v>
                </c:pt>
              </c:numCache>
            </c:numRef>
          </c:val>
          <c:extLst>
            <c:ext xmlns:c16="http://schemas.microsoft.com/office/drawing/2014/chart" uri="{C3380CC4-5D6E-409C-BE32-E72D297353CC}">
              <c16:uniqueId val="{00000000-F557-47A4-9A93-59E7B1D8AB9B}"/>
            </c:ext>
          </c:extLst>
        </c:ser>
        <c:ser>
          <c:idx val="1"/>
          <c:order val="1"/>
          <c:tx>
            <c:strRef>
              <c:f>Sheet1!$C$1</c:f>
              <c:strCache>
                <c:ptCount val="1"/>
                <c:pt idx="0">
                  <c:v>Accessing services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0-4</c:v>
                </c:pt>
                <c:pt idx="1">
                  <c:v>5-7</c:v>
                </c:pt>
                <c:pt idx="2">
                  <c:v>8-11</c:v>
                </c:pt>
                <c:pt idx="3">
                  <c:v>12-15</c:v>
                </c:pt>
                <c:pt idx="4">
                  <c:v>16-18</c:v>
                </c:pt>
                <c:pt idx="5">
                  <c:v>19-25</c:v>
                </c:pt>
              </c:strCache>
            </c:strRef>
          </c:cat>
          <c:val>
            <c:numRef>
              <c:f>Sheet1!$C$2:$C$7</c:f>
              <c:numCache>
                <c:formatCode>0%</c:formatCode>
                <c:ptCount val="6"/>
                <c:pt idx="0">
                  <c:v>0.04</c:v>
                </c:pt>
                <c:pt idx="1">
                  <c:v>0.13</c:v>
                </c:pt>
                <c:pt idx="2">
                  <c:v>0.36</c:v>
                </c:pt>
                <c:pt idx="3">
                  <c:v>0.31</c:v>
                </c:pt>
                <c:pt idx="4">
                  <c:v>0.12</c:v>
                </c:pt>
                <c:pt idx="5">
                  <c:v>0.04</c:v>
                </c:pt>
              </c:numCache>
            </c:numRef>
          </c:val>
          <c:extLst>
            <c:ext xmlns:c16="http://schemas.microsoft.com/office/drawing/2014/chart" uri="{C3380CC4-5D6E-409C-BE32-E72D297353CC}">
              <c16:uniqueId val="{00000001-F557-47A4-9A93-59E7B1D8AB9B}"/>
            </c:ext>
          </c:extLst>
        </c:ser>
        <c:dLbls>
          <c:showLegendKey val="0"/>
          <c:showVal val="0"/>
          <c:showCatName val="0"/>
          <c:showSerName val="0"/>
          <c:showPercent val="0"/>
          <c:showBubbleSize val="0"/>
        </c:dLbls>
        <c:gapWidth val="219"/>
        <c:overlap val="-27"/>
        <c:axId val="484570664"/>
        <c:axId val="484572632"/>
      </c:barChart>
      <c:catAx>
        <c:axId val="48457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572632"/>
        <c:crosses val="autoZero"/>
        <c:auto val="1"/>
        <c:lblAlgn val="ctr"/>
        <c:lblOffset val="100"/>
        <c:noMultiLvlLbl val="0"/>
      </c:catAx>
      <c:valAx>
        <c:axId val="484572632"/>
        <c:scaling>
          <c:orientation val="minMax"/>
        </c:scaling>
        <c:delete val="1"/>
        <c:axPos val="l"/>
        <c:numFmt formatCode="0%" sourceLinked="1"/>
        <c:majorTickMark val="none"/>
        <c:minorTickMark val="none"/>
        <c:tickLblPos val="nextTo"/>
        <c:crossAx val="484570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well</c:v>
                </c:pt>
                <c:pt idx="1">
                  <c:v>Fairly well</c:v>
                </c:pt>
                <c:pt idx="2">
                  <c:v>Not very well</c:v>
                </c:pt>
                <c:pt idx="3">
                  <c:v>Not meeting the needs at all</c:v>
                </c:pt>
              </c:strCache>
            </c:strRef>
          </c:cat>
          <c:val>
            <c:numRef>
              <c:f>Sheet1!$B$2:$B$5</c:f>
              <c:numCache>
                <c:formatCode>0%</c:formatCode>
                <c:ptCount val="4"/>
                <c:pt idx="0">
                  <c:v>0.31</c:v>
                </c:pt>
                <c:pt idx="1">
                  <c:v>0.33</c:v>
                </c:pt>
                <c:pt idx="2">
                  <c:v>0.18</c:v>
                </c:pt>
                <c:pt idx="3">
                  <c:v>0.18</c:v>
                </c:pt>
              </c:numCache>
            </c:numRef>
          </c:val>
          <c:extLst>
            <c:ext xmlns:c16="http://schemas.microsoft.com/office/drawing/2014/chart" uri="{C3380CC4-5D6E-409C-BE32-E72D297353CC}">
              <c16:uniqueId val="{00000000-E130-4149-B0A6-095BBE18F570}"/>
            </c:ext>
          </c:extLst>
        </c:ser>
        <c:dLbls>
          <c:showLegendKey val="0"/>
          <c:showVal val="0"/>
          <c:showCatName val="0"/>
          <c:showSerName val="0"/>
          <c:showPercent val="0"/>
          <c:showBubbleSize val="0"/>
        </c:dLbls>
        <c:gapWidth val="182"/>
        <c:axId val="482069928"/>
        <c:axId val="482071896"/>
      </c:barChart>
      <c:catAx>
        <c:axId val="482069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071896"/>
        <c:crosses val="autoZero"/>
        <c:auto val="1"/>
        <c:lblAlgn val="ctr"/>
        <c:lblOffset val="100"/>
        <c:noMultiLvlLbl val="0"/>
      </c:catAx>
      <c:valAx>
        <c:axId val="482071896"/>
        <c:scaling>
          <c:orientation val="minMax"/>
        </c:scaling>
        <c:delete val="1"/>
        <c:axPos val="b"/>
        <c:numFmt formatCode="0%" sourceLinked="1"/>
        <c:majorTickMark val="none"/>
        <c:minorTickMark val="none"/>
        <c:tickLblPos val="nextTo"/>
        <c:crossAx val="482069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B8E871-4CA4-1A46-B413-F61B982F4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382C236-FB7E-514E-AAED-E2C189CC7D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AB9923-8C2E-2C40-9A12-702009AD13B0}" type="datetimeFigureOut">
              <a:rPr lang="en-GB" smtClean="0"/>
              <a:t>13/05/2021</a:t>
            </a:fld>
            <a:endParaRPr lang="en-GB"/>
          </a:p>
        </p:txBody>
      </p:sp>
      <p:sp>
        <p:nvSpPr>
          <p:cNvPr id="4" name="Footer Placeholder 3">
            <a:extLst>
              <a:ext uri="{FF2B5EF4-FFF2-40B4-BE49-F238E27FC236}">
                <a16:creationId xmlns:a16="http://schemas.microsoft.com/office/drawing/2014/main" id="{F9AA03D9-9C21-D44C-8163-5CBF0C1F15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AC10F5-817C-2047-AA53-D8CB217F1F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8CF7A-1854-DA4A-82DA-43BC670DD6EC}" type="slidenum">
              <a:rPr lang="en-GB" smtClean="0"/>
              <a:t>‹#›</a:t>
            </a:fld>
            <a:endParaRPr lang="en-GB"/>
          </a:p>
        </p:txBody>
      </p:sp>
    </p:spTree>
    <p:extLst>
      <p:ext uri="{BB962C8B-B14F-4D97-AF65-F5344CB8AC3E}">
        <p14:creationId xmlns:p14="http://schemas.microsoft.com/office/powerpoint/2010/main" val="3097339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A7429-E3F5-254C-A517-F5165C32BDC9}" type="datetimeFigureOut">
              <a:rPr lang="en-GB" smtClean="0"/>
              <a:t>13/05/2021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4313C-03CA-2F4F-99E8-EBD64150FFF1}" type="slidenum">
              <a:rPr lang="en-GB" smtClean="0"/>
              <a:t>‹#›</a:t>
            </a:fld>
            <a:endParaRPr lang="en-GB"/>
          </a:p>
        </p:txBody>
      </p:sp>
    </p:spTree>
    <p:extLst>
      <p:ext uri="{BB962C8B-B14F-4D97-AF65-F5344CB8AC3E}">
        <p14:creationId xmlns:p14="http://schemas.microsoft.com/office/powerpoint/2010/main" val="312765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5</a:t>
            </a:fld>
            <a:endParaRPr lang="en-GB"/>
          </a:p>
        </p:txBody>
      </p:sp>
    </p:spTree>
    <p:extLst>
      <p:ext uri="{BB962C8B-B14F-4D97-AF65-F5344CB8AC3E}">
        <p14:creationId xmlns:p14="http://schemas.microsoft.com/office/powerpoint/2010/main" val="3145700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732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22</a:t>
            </a:fld>
            <a:endParaRPr lang="en-GB"/>
          </a:p>
        </p:txBody>
      </p:sp>
    </p:spTree>
    <p:extLst>
      <p:ext uri="{BB962C8B-B14F-4D97-AF65-F5344CB8AC3E}">
        <p14:creationId xmlns:p14="http://schemas.microsoft.com/office/powerpoint/2010/main" val="1762079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883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25</a:t>
            </a:fld>
            <a:endParaRPr lang="en-GB"/>
          </a:p>
        </p:txBody>
      </p:sp>
    </p:spTree>
    <p:extLst>
      <p:ext uri="{BB962C8B-B14F-4D97-AF65-F5344CB8AC3E}">
        <p14:creationId xmlns:p14="http://schemas.microsoft.com/office/powerpoint/2010/main" val="1320471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190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F28F00"/>
                </a:solidFill>
                <a:ea typeface="+mn-lt"/>
                <a:cs typeface="Arial"/>
              </a:rPr>
              <a:t>Families would benefit from exploring collaboration with services beyond the remit of Essex to ensure access to appropriate local services irrespective of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rgbClr val="F28F00"/>
              </a:solidFill>
              <a:ea typeface="+mn-lt"/>
              <a:cs typeface="Arial"/>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280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sz="1200">
              <a:ea typeface="+mn-lt"/>
              <a:cs typeface="Arial"/>
            </a:endParaRPr>
          </a:p>
        </p:txBody>
      </p:sp>
      <p:sp>
        <p:nvSpPr>
          <p:cNvPr id="4" name="Slide Number Placeholder 3"/>
          <p:cNvSpPr>
            <a:spLocks noGrp="1"/>
          </p:cNvSpPr>
          <p:nvPr>
            <p:ph type="sldNum" sz="quarter" idx="5"/>
          </p:nvPr>
        </p:nvSpPr>
        <p:spPr/>
        <p:txBody>
          <a:bodyPr/>
          <a:lstStyle/>
          <a:p>
            <a:fld id="{C594313C-03CA-2F4F-99E8-EBD64150FFF1}" type="slidenum">
              <a:rPr lang="en-GB" smtClean="0"/>
              <a:t>36</a:t>
            </a:fld>
            <a:endParaRPr lang="en-GB"/>
          </a:p>
        </p:txBody>
      </p:sp>
    </p:spTree>
    <p:extLst>
      <p:ext uri="{BB962C8B-B14F-4D97-AF65-F5344CB8AC3E}">
        <p14:creationId xmlns:p14="http://schemas.microsoft.com/office/powerpoint/2010/main" val="707639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GB" sz="1200">
              <a:ea typeface="+mn-lt"/>
              <a:cs typeface="Arial"/>
            </a:endParaRPr>
          </a:p>
        </p:txBody>
      </p:sp>
      <p:sp>
        <p:nvSpPr>
          <p:cNvPr id="4" name="Slide Number Placeholder 3"/>
          <p:cNvSpPr>
            <a:spLocks noGrp="1"/>
          </p:cNvSpPr>
          <p:nvPr>
            <p:ph type="sldNum" sz="quarter" idx="5"/>
          </p:nvPr>
        </p:nvSpPr>
        <p:spPr/>
        <p:txBody>
          <a:bodyPr/>
          <a:lstStyle/>
          <a:p>
            <a:fld id="{C594313C-03CA-2F4F-99E8-EBD64150FFF1}" type="slidenum">
              <a:rPr lang="en-GB" smtClean="0"/>
              <a:t>37</a:t>
            </a:fld>
            <a:endParaRPr lang="en-GB"/>
          </a:p>
        </p:txBody>
      </p:sp>
    </p:spTree>
    <p:extLst>
      <p:ext uri="{BB962C8B-B14F-4D97-AF65-F5344CB8AC3E}">
        <p14:creationId xmlns:p14="http://schemas.microsoft.com/office/powerpoint/2010/main" val="3090962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651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56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10</a:t>
            </a:fld>
            <a:endParaRPr lang="en-GB"/>
          </a:p>
        </p:txBody>
      </p:sp>
    </p:spTree>
    <p:extLst>
      <p:ext uri="{BB962C8B-B14F-4D97-AF65-F5344CB8AC3E}">
        <p14:creationId xmlns:p14="http://schemas.microsoft.com/office/powerpoint/2010/main" val="4156934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991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510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615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46</a:t>
            </a:fld>
            <a:endParaRPr lang="en-GB"/>
          </a:p>
        </p:txBody>
      </p:sp>
    </p:spTree>
    <p:extLst>
      <p:ext uri="{BB962C8B-B14F-4D97-AF65-F5344CB8AC3E}">
        <p14:creationId xmlns:p14="http://schemas.microsoft.com/office/powerpoint/2010/main" val="3079876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47</a:t>
            </a:fld>
            <a:endParaRPr lang="en-GB"/>
          </a:p>
        </p:txBody>
      </p:sp>
    </p:spTree>
    <p:extLst>
      <p:ext uri="{BB962C8B-B14F-4D97-AF65-F5344CB8AC3E}">
        <p14:creationId xmlns:p14="http://schemas.microsoft.com/office/powerpoint/2010/main" val="780510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48</a:t>
            </a:fld>
            <a:endParaRPr lang="en-GB"/>
          </a:p>
        </p:txBody>
      </p:sp>
    </p:spTree>
    <p:extLst>
      <p:ext uri="{BB962C8B-B14F-4D97-AF65-F5344CB8AC3E}">
        <p14:creationId xmlns:p14="http://schemas.microsoft.com/office/powerpoint/2010/main" val="2797776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49</a:t>
            </a:fld>
            <a:endParaRPr lang="en-GB"/>
          </a:p>
        </p:txBody>
      </p:sp>
    </p:spTree>
    <p:extLst>
      <p:ext uri="{BB962C8B-B14F-4D97-AF65-F5344CB8AC3E}">
        <p14:creationId xmlns:p14="http://schemas.microsoft.com/office/powerpoint/2010/main" val="2787759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553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993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4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12</a:t>
            </a:fld>
            <a:endParaRPr lang="en-GB"/>
          </a:p>
        </p:txBody>
      </p:sp>
    </p:spTree>
    <p:extLst>
      <p:ext uri="{BB962C8B-B14F-4D97-AF65-F5344CB8AC3E}">
        <p14:creationId xmlns:p14="http://schemas.microsoft.com/office/powerpoint/2010/main" val="267572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19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55</a:t>
            </a:fld>
            <a:endParaRPr lang="en-GB"/>
          </a:p>
        </p:txBody>
      </p:sp>
    </p:spTree>
    <p:extLst>
      <p:ext uri="{BB962C8B-B14F-4D97-AF65-F5344CB8AC3E}">
        <p14:creationId xmlns:p14="http://schemas.microsoft.com/office/powerpoint/2010/main" val="1922125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56</a:t>
            </a:fld>
            <a:endParaRPr lang="en-GB"/>
          </a:p>
        </p:txBody>
      </p:sp>
    </p:spTree>
    <p:extLst>
      <p:ext uri="{BB962C8B-B14F-4D97-AF65-F5344CB8AC3E}">
        <p14:creationId xmlns:p14="http://schemas.microsoft.com/office/powerpoint/2010/main" val="1877561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58</a:t>
            </a:fld>
            <a:endParaRPr lang="en-GB"/>
          </a:p>
        </p:txBody>
      </p:sp>
    </p:spTree>
    <p:extLst>
      <p:ext uri="{BB962C8B-B14F-4D97-AF65-F5344CB8AC3E}">
        <p14:creationId xmlns:p14="http://schemas.microsoft.com/office/powerpoint/2010/main" val="2972544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t>
            </a:r>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59</a:t>
            </a:fld>
            <a:endParaRPr lang="en-GB"/>
          </a:p>
        </p:txBody>
      </p:sp>
    </p:spTree>
    <p:extLst>
      <p:ext uri="{BB962C8B-B14F-4D97-AF65-F5344CB8AC3E}">
        <p14:creationId xmlns:p14="http://schemas.microsoft.com/office/powerpoint/2010/main" val="2415491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t>
            </a:r>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60</a:t>
            </a:fld>
            <a:endParaRPr lang="en-GB"/>
          </a:p>
        </p:txBody>
      </p:sp>
    </p:spTree>
    <p:extLst>
      <p:ext uri="{BB962C8B-B14F-4D97-AF65-F5344CB8AC3E}">
        <p14:creationId xmlns:p14="http://schemas.microsoft.com/office/powerpoint/2010/main" val="4260393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62</a:t>
            </a:fld>
            <a:endParaRPr lang="en-GB"/>
          </a:p>
        </p:txBody>
      </p:sp>
    </p:spTree>
    <p:extLst>
      <p:ext uri="{BB962C8B-B14F-4D97-AF65-F5344CB8AC3E}">
        <p14:creationId xmlns:p14="http://schemas.microsoft.com/office/powerpoint/2010/main" val="376621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13</a:t>
            </a:fld>
            <a:endParaRPr lang="en-GB"/>
          </a:p>
        </p:txBody>
      </p:sp>
    </p:spTree>
    <p:extLst>
      <p:ext uri="{BB962C8B-B14F-4D97-AF65-F5344CB8AC3E}">
        <p14:creationId xmlns:p14="http://schemas.microsoft.com/office/powerpoint/2010/main" val="42615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94313C-03CA-2F4F-99E8-EBD64150FFF1}" type="slidenum">
              <a:rPr lang="en-GB" smtClean="0"/>
              <a:t>14</a:t>
            </a:fld>
            <a:endParaRPr lang="en-GB"/>
          </a:p>
        </p:txBody>
      </p:sp>
    </p:spTree>
    <p:extLst>
      <p:ext uri="{BB962C8B-B14F-4D97-AF65-F5344CB8AC3E}">
        <p14:creationId xmlns:p14="http://schemas.microsoft.com/office/powerpoint/2010/main" val="27631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77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35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36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496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760838"/>
            <a:ext cx="9144000" cy="1025013"/>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5F6DC534-E8DA-B54D-B24C-13A91F685274}"/>
              </a:ext>
            </a:extLst>
          </p:cNvPr>
          <p:cNvPicPr>
            <a:picLocks noChangeAspect="1"/>
          </p:cNvPicPr>
          <p:nvPr userDrawn="1"/>
        </p:nvPicPr>
        <p:blipFill>
          <a:blip r:embed="rId2"/>
          <a:stretch>
            <a:fillRect/>
          </a:stretch>
        </p:blipFill>
        <p:spPr>
          <a:xfrm>
            <a:off x="10317346" y="5795377"/>
            <a:ext cx="1530350" cy="739107"/>
          </a:xfrm>
          <a:prstGeom prst="rect">
            <a:avLst/>
          </a:prstGeom>
        </p:spPr>
      </p:pic>
    </p:spTree>
    <p:extLst>
      <p:ext uri="{BB962C8B-B14F-4D97-AF65-F5344CB8AC3E}">
        <p14:creationId xmlns:p14="http://schemas.microsoft.com/office/powerpoint/2010/main" val="320014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566C03B7-0B09-5949-933C-17B9D8DCDF96}"/>
              </a:ext>
            </a:extLst>
          </p:cNvPr>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0396A59-D910-5D44-A624-88E02875280A}"/>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B4DEB50D-613D-4342-99B5-DA190AB3DC9D}"/>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
        <p:nvSpPr>
          <p:cNvPr id="12" name="Title 1">
            <a:extLst>
              <a:ext uri="{FF2B5EF4-FFF2-40B4-BE49-F238E27FC236}">
                <a16:creationId xmlns:a16="http://schemas.microsoft.com/office/drawing/2014/main" id="{3B3455FA-323C-7244-8929-D342EC879881}"/>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13" name="Content Placeholder 3">
            <a:extLst>
              <a:ext uri="{FF2B5EF4-FFF2-40B4-BE49-F238E27FC236}">
                <a16:creationId xmlns:a16="http://schemas.microsoft.com/office/drawing/2014/main" id="{62F85A1A-3117-D248-A9B6-89121E76A508}"/>
              </a:ext>
            </a:extLst>
          </p:cNvPr>
          <p:cNvSpPr>
            <a:spLocks noGrp="1"/>
          </p:cNvSpPr>
          <p:nvPr>
            <p:ph sz="half" idx="11" hasCustomPrompt="1"/>
          </p:nvPr>
        </p:nvSpPr>
        <p:spPr>
          <a:xfrm>
            <a:off x="304800" y="1216628"/>
            <a:ext cx="11582402" cy="619150"/>
          </a:xfrm>
          <a:prstGeom prst="rect">
            <a:avLst/>
          </a:prstGeom>
        </p:spPr>
        <p:txBody>
          <a:bodyPr numCol="4" spcCol="360000"/>
          <a:lstStyle>
            <a:lvl1pPr>
              <a:buNone/>
              <a:defRPr b="1">
                <a:solidFill>
                  <a:srgbClr val="E40037"/>
                </a:solidFill>
              </a:defRPr>
            </a:lvl1pPr>
          </a:lstStyle>
          <a:p>
            <a:pPr lvl="0"/>
            <a:r>
              <a:rPr lang="en-US"/>
              <a:t>Text</a:t>
            </a:r>
          </a:p>
          <a:p>
            <a:pPr lvl="0"/>
            <a:endParaRPr lang="en-US"/>
          </a:p>
          <a:p>
            <a:pPr lvl="0"/>
            <a:r>
              <a:rPr lang="en-US"/>
              <a:t>Text</a:t>
            </a:r>
          </a:p>
          <a:p>
            <a:pPr lvl="0"/>
            <a:endParaRPr lang="en-US"/>
          </a:p>
          <a:p>
            <a:pPr lvl="0"/>
            <a:r>
              <a:rPr lang="en-US"/>
              <a:t>Text</a:t>
            </a:r>
          </a:p>
          <a:p>
            <a:pPr lvl="0"/>
            <a:endParaRPr lang="en-US"/>
          </a:p>
          <a:p>
            <a:pPr lvl="0"/>
            <a:r>
              <a:rPr lang="en-US"/>
              <a:t>Text</a:t>
            </a:r>
          </a:p>
        </p:txBody>
      </p:sp>
      <p:sp>
        <p:nvSpPr>
          <p:cNvPr id="14" name="Content Placeholder 3">
            <a:extLst>
              <a:ext uri="{FF2B5EF4-FFF2-40B4-BE49-F238E27FC236}">
                <a16:creationId xmlns:a16="http://schemas.microsoft.com/office/drawing/2014/main" id="{F4E0330D-E373-5348-9BD7-1A2CA3F10B79}"/>
              </a:ext>
            </a:extLst>
          </p:cNvPr>
          <p:cNvSpPr>
            <a:spLocks noGrp="1"/>
          </p:cNvSpPr>
          <p:nvPr>
            <p:ph sz="half" idx="12" hasCustomPrompt="1"/>
          </p:nvPr>
        </p:nvSpPr>
        <p:spPr>
          <a:xfrm>
            <a:off x="304800" y="1835779"/>
            <a:ext cx="11582402" cy="3965082"/>
          </a:xfrm>
          <a:prstGeom prst="rect">
            <a:avLst/>
          </a:prstGeom>
        </p:spPr>
        <p:txBody>
          <a:bodyPr numCol="4" spcCol="360000"/>
          <a:lstStyle>
            <a:lvl1pPr>
              <a:buNone/>
              <a:defRPr sz="2000" b="0">
                <a:solidFill>
                  <a:schemeClr val="tx1"/>
                </a:solidFill>
              </a:defRPr>
            </a:lvl1pPr>
          </a:lstStyle>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p:txBody>
      </p:sp>
    </p:spTree>
    <p:extLst>
      <p:ext uri="{BB962C8B-B14F-4D97-AF65-F5344CB8AC3E}">
        <p14:creationId xmlns:p14="http://schemas.microsoft.com/office/powerpoint/2010/main" val="179062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40037"/>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8FBDB07A-5683-0D4E-B61F-43DD2538EF07}"/>
              </a:ext>
            </a:extLst>
          </p:cNvPr>
          <p:cNvSpPr>
            <a:spLocks noGrp="1"/>
          </p:cNvSpPr>
          <p:nvPr>
            <p:ph type="body" sz="quarter" idx="10" hasCustomPrompt="1"/>
          </p:nvPr>
        </p:nvSpPr>
        <p:spPr>
          <a:xfrm>
            <a:off x="579439" y="4091940"/>
            <a:ext cx="2689056"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This information is issued by:</a:t>
            </a:r>
          </a:p>
          <a:p>
            <a:pPr lvl="0"/>
            <a:r>
              <a:rPr lang="en-GB"/>
              <a:t>Essex County Council</a:t>
            </a:r>
          </a:p>
          <a:p>
            <a:pPr lvl="0"/>
            <a:r>
              <a:rPr lang="en-GB"/>
              <a:t>&gt;&gt;Department&lt;&lt;</a:t>
            </a:r>
          </a:p>
          <a:p>
            <a:pPr lvl="0"/>
            <a:endParaRPr lang="en-GB"/>
          </a:p>
          <a:p>
            <a:pPr lvl="0"/>
            <a:r>
              <a:rPr lang="en-GB"/>
              <a:t>Contact us:</a:t>
            </a:r>
          </a:p>
          <a:p>
            <a:pPr lvl="0"/>
            <a:r>
              <a:rPr lang="en-GB"/>
              <a:t>&gt;&gt;Email&lt;&lt;@</a:t>
            </a:r>
            <a:r>
              <a:rPr lang="en-GB" err="1"/>
              <a:t>essex.gov.uk</a:t>
            </a:r>
            <a:endParaRPr lang="en-GB"/>
          </a:p>
          <a:p>
            <a:pPr lvl="0"/>
            <a:r>
              <a:rPr lang="en-GB"/>
              <a:t>&gt;&gt;Telephone&lt;&lt;</a:t>
            </a:r>
          </a:p>
          <a:p>
            <a:pPr lvl="0"/>
            <a:endParaRPr lang="en-GB"/>
          </a:p>
          <a:p>
            <a:pPr lvl="0"/>
            <a:r>
              <a:rPr lang="en-GB"/>
              <a:t>&gt;&gt;Address&lt;&lt;</a:t>
            </a:r>
          </a:p>
          <a:p>
            <a:pPr lvl="0"/>
            <a:endParaRPr lang="en-GB"/>
          </a:p>
          <a:p>
            <a:pPr lvl="0"/>
            <a:endParaRPr lang="en-GB"/>
          </a:p>
          <a:p>
            <a:pPr lvl="0"/>
            <a:endParaRPr lang="en-GB"/>
          </a:p>
        </p:txBody>
      </p:sp>
      <p:sp>
        <p:nvSpPr>
          <p:cNvPr id="7" name="Text Placeholder 6">
            <a:extLst>
              <a:ext uri="{FF2B5EF4-FFF2-40B4-BE49-F238E27FC236}">
                <a16:creationId xmlns:a16="http://schemas.microsoft.com/office/drawing/2014/main" id="{53CD5BA3-0351-B34F-9597-DDB312D5D497}"/>
              </a:ext>
            </a:extLst>
          </p:cNvPr>
          <p:cNvSpPr>
            <a:spLocks noGrp="1"/>
          </p:cNvSpPr>
          <p:nvPr>
            <p:ph type="body" sz="quarter" idx="11" hasCustomPrompt="1"/>
          </p:nvPr>
        </p:nvSpPr>
        <p:spPr>
          <a:xfrm>
            <a:off x="3276918" y="4091940"/>
            <a:ext cx="3459161"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Sign up to Keep Me Posted email updates:</a:t>
            </a:r>
          </a:p>
          <a:p>
            <a:pPr lvl="0"/>
            <a:r>
              <a:rPr lang="en-GB" err="1"/>
              <a:t>Essex.gov.uk</a:t>
            </a:r>
            <a:r>
              <a:rPr lang="en-GB"/>
              <a:t>/</a:t>
            </a:r>
            <a:r>
              <a:rPr lang="en-GB" err="1"/>
              <a:t>keepmeposted</a:t>
            </a:r>
            <a:endParaRPr lang="en-GB"/>
          </a:p>
          <a:p>
            <a:pPr lvl="0"/>
            <a:endParaRPr lang="en-GB"/>
          </a:p>
          <a:p>
            <a:pPr lvl="0"/>
            <a:r>
              <a:rPr lang="en-GB"/>
              <a:t>     </a:t>
            </a:r>
            <a:r>
              <a:rPr lang="en-GB" err="1"/>
              <a:t>Essex_CC</a:t>
            </a:r>
            <a:endParaRPr lang="en-GB"/>
          </a:p>
          <a:p>
            <a:pPr lvl="0"/>
            <a:r>
              <a:rPr lang="en-GB"/>
              <a:t>     </a:t>
            </a:r>
            <a:r>
              <a:rPr lang="en-GB" err="1"/>
              <a:t>Facebook.com</a:t>
            </a:r>
            <a:r>
              <a:rPr lang="en-GB"/>
              <a:t>/</a:t>
            </a:r>
            <a:r>
              <a:rPr lang="en-GB" err="1"/>
              <a:t>essexcountycouncil</a:t>
            </a:r>
            <a:endParaRPr lang="en-GB"/>
          </a:p>
          <a:p>
            <a:pPr lvl="0"/>
            <a:endParaRPr lang="en-GB"/>
          </a:p>
          <a:p>
            <a:pPr lvl="0"/>
            <a:r>
              <a:rPr lang="en-GB"/>
              <a:t>The information contained in this document can be translated, and/or made available in alternative formats, on request.</a:t>
            </a:r>
          </a:p>
          <a:p>
            <a:pPr lvl="0"/>
            <a:endParaRPr lang="en-GB"/>
          </a:p>
          <a:p>
            <a:pPr lvl="0"/>
            <a:r>
              <a:rPr lang="en-GB"/>
              <a:t>Published &gt;&gt;Date&lt;&lt;</a:t>
            </a:r>
          </a:p>
        </p:txBody>
      </p:sp>
      <p:pic>
        <p:nvPicPr>
          <p:cNvPr id="8" name="Picture 7">
            <a:extLst>
              <a:ext uri="{FF2B5EF4-FFF2-40B4-BE49-F238E27FC236}">
                <a16:creationId xmlns:a16="http://schemas.microsoft.com/office/drawing/2014/main" id="{31C70084-6A9A-0540-A7CC-B7DA11F56A92}"/>
              </a:ext>
            </a:extLst>
          </p:cNvPr>
          <p:cNvPicPr>
            <a:picLocks noChangeAspect="1"/>
          </p:cNvPicPr>
          <p:nvPr userDrawn="1"/>
        </p:nvPicPr>
        <p:blipFill>
          <a:blip r:embed="rId2"/>
          <a:stretch>
            <a:fillRect/>
          </a:stretch>
        </p:blipFill>
        <p:spPr>
          <a:xfrm>
            <a:off x="3275626" y="4866184"/>
            <a:ext cx="179456" cy="17945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2F74D5B-8CB1-4E42-B490-953E4D5B4F46}"/>
              </a:ext>
            </a:extLst>
          </p:cNvPr>
          <p:cNvPicPr>
            <a:picLocks noChangeAspect="1"/>
          </p:cNvPicPr>
          <p:nvPr userDrawn="1"/>
        </p:nvPicPr>
        <p:blipFill>
          <a:blip r:embed="rId3"/>
          <a:stretch>
            <a:fillRect/>
          </a:stretch>
        </p:blipFill>
        <p:spPr>
          <a:xfrm>
            <a:off x="3276918" y="4688020"/>
            <a:ext cx="178164" cy="178164"/>
          </a:xfrm>
          <a:prstGeom prst="rect">
            <a:avLst/>
          </a:prstGeom>
        </p:spPr>
      </p:pic>
    </p:spTree>
    <p:extLst>
      <p:ext uri="{BB962C8B-B14F-4D97-AF65-F5344CB8AC3E}">
        <p14:creationId xmlns:p14="http://schemas.microsoft.com/office/powerpoint/2010/main" val="3445138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A125-F62A-4414-8C35-969B08031E91}"/>
              </a:ext>
            </a:extLst>
          </p:cNvPr>
          <p:cNvSpPr>
            <a:spLocks noGrp="1"/>
          </p:cNvSpPr>
          <p:nvPr>
            <p:ph type="ctrTitle"/>
          </p:nvPr>
        </p:nvSpPr>
        <p:spPr>
          <a:xfrm>
            <a:off x="1524000" y="1122363"/>
            <a:ext cx="9144000" cy="2387600"/>
          </a:xfrm>
        </p:spPr>
        <p:txBody>
          <a:bodyPr anchor="b"/>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9E717CC-8A03-440F-AA3D-011C9ED868FE}"/>
              </a:ext>
            </a:extLst>
          </p:cNvPr>
          <p:cNvSpPr>
            <a:spLocks noGrp="1"/>
          </p:cNvSpPr>
          <p:nvPr>
            <p:ph type="subTitle" idx="1"/>
          </p:nvPr>
        </p:nvSpPr>
        <p:spPr>
          <a:xfrm>
            <a:off x="1524000" y="3762000"/>
            <a:ext cx="9144000" cy="1026000"/>
          </a:xfrm>
        </p:spPr>
        <p:txBody>
          <a:bodyPr rIns="900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Essex County Council logo">
            <a:extLst>
              <a:ext uri="{FF2B5EF4-FFF2-40B4-BE49-F238E27FC236}">
                <a16:creationId xmlns:a16="http://schemas.microsoft.com/office/drawing/2014/main" id="{5EF8C64B-87C9-4324-BA52-F16806A36D09}"/>
              </a:ext>
            </a:extLst>
          </p:cNvPr>
          <p:cNvPicPr>
            <a:picLocks noChangeAspect="1"/>
          </p:cNvPicPr>
          <p:nvPr userDrawn="1"/>
        </p:nvPicPr>
        <p:blipFill>
          <a:blip r:embed="rId2"/>
          <a:stretch>
            <a:fillRect/>
          </a:stretch>
        </p:blipFill>
        <p:spPr>
          <a:xfrm>
            <a:off x="10339648" y="5795377"/>
            <a:ext cx="1530350" cy="739107"/>
          </a:xfrm>
          <a:prstGeom prst="rect">
            <a:avLst/>
          </a:prstGeom>
        </p:spPr>
      </p:pic>
    </p:spTree>
    <p:extLst>
      <p:ext uri="{BB962C8B-B14F-4D97-AF65-F5344CB8AC3E}">
        <p14:creationId xmlns:p14="http://schemas.microsoft.com/office/powerpoint/2010/main" val="2058095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568680E8-666B-4F1A-A78A-D59CAC0B5E17}"/>
              </a:ext>
            </a:extLst>
          </p:cNvPr>
          <p:cNvSpPr>
            <a:spLocks noGrp="1"/>
          </p:cNvSpPr>
          <p:nvPr>
            <p:ph type="body" sz="quarter" idx="29" hasCustomPrompt="1"/>
          </p:nvPr>
        </p:nvSpPr>
        <p:spPr>
          <a:xfrm>
            <a:off x="301625"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 name="Title 1">
            <a:extLst>
              <a:ext uri="{FF2B5EF4-FFF2-40B4-BE49-F238E27FC236}">
                <a16:creationId xmlns:a16="http://schemas.microsoft.com/office/drawing/2014/main" id="{820A7E22-1A04-48F0-B5A3-0579B896D51D}"/>
              </a:ext>
            </a:extLst>
          </p:cNvPr>
          <p:cNvSpPr>
            <a:spLocks noGrp="1"/>
          </p:cNvSpPr>
          <p:nvPr>
            <p:ph type="title"/>
          </p:nvPr>
        </p:nvSpPr>
        <p:spPr>
          <a:xfrm>
            <a:off x="306000" y="257176"/>
            <a:ext cx="11552400" cy="1131722"/>
          </a:xfrm>
        </p:spPr>
        <p:txBody>
          <a:bodyPr/>
          <a:lstStyle>
            <a:lvl1pPr>
              <a:defRPr sz="4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66459289-9A9B-4863-88A8-800E51931FF1}"/>
              </a:ext>
            </a:extLst>
          </p:cNvPr>
          <p:cNvSpPr>
            <a:spLocks noGrp="1"/>
          </p:cNvSpPr>
          <p:nvPr>
            <p:ph type="dt" sz="half" idx="10"/>
          </p:nvPr>
        </p:nvSpPr>
        <p:spPr/>
        <p:txBody>
          <a:bodyPr/>
          <a:lstStyle/>
          <a:p>
            <a:fld id="{6DC218AA-0319-4184-85EC-54DD732B49C8}" type="datetime1">
              <a:rPr lang="en-GB" smtClean="0"/>
              <a:t>13/05/2021</a:t>
            </a:fld>
            <a:endParaRPr lang="en-GB"/>
          </a:p>
        </p:txBody>
      </p:sp>
      <p:sp>
        <p:nvSpPr>
          <p:cNvPr id="4" name="Footer Placeholder 3">
            <a:extLst>
              <a:ext uri="{FF2B5EF4-FFF2-40B4-BE49-F238E27FC236}">
                <a16:creationId xmlns:a16="http://schemas.microsoft.com/office/drawing/2014/main" id="{0BCD24F6-5900-4426-8CA6-5E5993830316}"/>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5AF9DEDD-F3C9-4DB9-8AB7-9B9FAE58AD2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Text Placeholder 8">
            <a:extLst>
              <a:ext uri="{FF2B5EF4-FFF2-40B4-BE49-F238E27FC236}">
                <a16:creationId xmlns:a16="http://schemas.microsoft.com/office/drawing/2014/main" id="{3CFCCB34-DDF7-4318-9C93-3CA1912F6208}"/>
              </a:ext>
            </a:extLst>
          </p:cNvPr>
          <p:cNvSpPr>
            <a:spLocks noGrp="1"/>
          </p:cNvSpPr>
          <p:nvPr>
            <p:ph type="body" sz="quarter" idx="14"/>
          </p:nvPr>
        </p:nvSpPr>
        <p:spPr>
          <a:xfrm>
            <a:off x="1310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11" name="Text Placeholder 8">
            <a:extLst>
              <a:ext uri="{FF2B5EF4-FFF2-40B4-BE49-F238E27FC236}">
                <a16:creationId xmlns:a16="http://schemas.microsoft.com/office/drawing/2014/main" id="{75F07E28-6A00-4FDD-A725-52B4301AAE95}"/>
              </a:ext>
            </a:extLst>
          </p:cNvPr>
          <p:cNvSpPr>
            <a:spLocks noGrp="1"/>
          </p:cNvSpPr>
          <p:nvPr>
            <p:ph type="body" sz="quarter" idx="16"/>
          </p:nvPr>
        </p:nvSpPr>
        <p:spPr>
          <a:xfrm>
            <a:off x="1310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13" name="Text Placeholder 8">
            <a:extLst>
              <a:ext uri="{FF2B5EF4-FFF2-40B4-BE49-F238E27FC236}">
                <a16:creationId xmlns:a16="http://schemas.microsoft.com/office/drawing/2014/main" id="{95350E13-471F-4950-B14C-729E49A8168C}"/>
              </a:ext>
            </a:extLst>
          </p:cNvPr>
          <p:cNvSpPr>
            <a:spLocks noGrp="1"/>
          </p:cNvSpPr>
          <p:nvPr>
            <p:ph type="body" sz="quarter" idx="18"/>
          </p:nvPr>
        </p:nvSpPr>
        <p:spPr>
          <a:xfrm>
            <a:off x="1310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15" name="Text Placeholder 8">
            <a:extLst>
              <a:ext uri="{FF2B5EF4-FFF2-40B4-BE49-F238E27FC236}">
                <a16:creationId xmlns:a16="http://schemas.microsoft.com/office/drawing/2014/main" id="{7A2EF067-1F3F-4B12-8615-D23C15BB6F05}"/>
              </a:ext>
            </a:extLst>
          </p:cNvPr>
          <p:cNvSpPr>
            <a:spLocks noGrp="1"/>
          </p:cNvSpPr>
          <p:nvPr>
            <p:ph type="body" sz="quarter" idx="20"/>
          </p:nvPr>
        </p:nvSpPr>
        <p:spPr>
          <a:xfrm>
            <a:off x="1310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17" name="Text Placeholder 8">
            <a:extLst>
              <a:ext uri="{FF2B5EF4-FFF2-40B4-BE49-F238E27FC236}">
                <a16:creationId xmlns:a16="http://schemas.microsoft.com/office/drawing/2014/main" id="{471A5A04-368F-48F2-8E4A-166561D38E0B}"/>
              </a:ext>
            </a:extLst>
          </p:cNvPr>
          <p:cNvSpPr>
            <a:spLocks noGrp="1"/>
          </p:cNvSpPr>
          <p:nvPr>
            <p:ph type="body" sz="quarter" idx="22"/>
          </p:nvPr>
        </p:nvSpPr>
        <p:spPr>
          <a:xfrm>
            <a:off x="7214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19" name="Text Placeholder 8">
            <a:extLst>
              <a:ext uri="{FF2B5EF4-FFF2-40B4-BE49-F238E27FC236}">
                <a16:creationId xmlns:a16="http://schemas.microsoft.com/office/drawing/2014/main" id="{C2150ACD-AEB1-460D-9C24-43251BCA8CC4}"/>
              </a:ext>
            </a:extLst>
          </p:cNvPr>
          <p:cNvSpPr>
            <a:spLocks noGrp="1"/>
          </p:cNvSpPr>
          <p:nvPr>
            <p:ph type="body" sz="quarter" idx="24"/>
          </p:nvPr>
        </p:nvSpPr>
        <p:spPr>
          <a:xfrm>
            <a:off x="7214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21" name="Text Placeholder 8">
            <a:extLst>
              <a:ext uri="{FF2B5EF4-FFF2-40B4-BE49-F238E27FC236}">
                <a16:creationId xmlns:a16="http://schemas.microsoft.com/office/drawing/2014/main" id="{67EBB98E-DD76-4352-AAA2-87D48F8818D8}"/>
              </a:ext>
            </a:extLst>
          </p:cNvPr>
          <p:cNvSpPr>
            <a:spLocks noGrp="1"/>
          </p:cNvSpPr>
          <p:nvPr>
            <p:ph type="body" sz="quarter" idx="26"/>
          </p:nvPr>
        </p:nvSpPr>
        <p:spPr>
          <a:xfrm>
            <a:off x="7214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23" name="Text Placeholder 8">
            <a:extLst>
              <a:ext uri="{FF2B5EF4-FFF2-40B4-BE49-F238E27FC236}">
                <a16:creationId xmlns:a16="http://schemas.microsoft.com/office/drawing/2014/main" id="{93AC6C7A-B293-469A-8731-D27D97BF3C1A}"/>
              </a:ext>
            </a:extLst>
          </p:cNvPr>
          <p:cNvSpPr>
            <a:spLocks noGrp="1"/>
          </p:cNvSpPr>
          <p:nvPr>
            <p:ph type="body" sz="quarter" idx="28"/>
          </p:nvPr>
        </p:nvSpPr>
        <p:spPr>
          <a:xfrm>
            <a:off x="7214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26" name="Text Placeholder 24">
            <a:extLst>
              <a:ext uri="{FF2B5EF4-FFF2-40B4-BE49-F238E27FC236}">
                <a16:creationId xmlns:a16="http://schemas.microsoft.com/office/drawing/2014/main" id="{B6A3B345-E852-4B4B-9D8E-1A9B25ABAB28}"/>
              </a:ext>
            </a:extLst>
          </p:cNvPr>
          <p:cNvSpPr>
            <a:spLocks noGrp="1"/>
          </p:cNvSpPr>
          <p:nvPr>
            <p:ph type="body" sz="quarter" idx="30" hasCustomPrompt="1"/>
          </p:nvPr>
        </p:nvSpPr>
        <p:spPr>
          <a:xfrm>
            <a:off x="301625"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7" name="Text Placeholder 24">
            <a:extLst>
              <a:ext uri="{FF2B5EF4-FFF2-40B4-BE49-F238E27FC236}">
                <a16:creationId xmlns:a16="http://schemas.microsoft.com/office/drawing/2014/main" id="{BEE9308F-D5EE-4D3D-9C47-B58F134A7962}"/>
              </a:ext>
            </a:extLst>
          </p:cNvPr>
          <p:cNvSpPr>
            <a:spLocks noGrp="1"/>
          </p:cNvSpPr>
          <p:nvPr>
            <p:ph type="body" sz="quarter" idx="31" hasCustomPrompt="1"/>
          </p:nvPr>
        </p:nvSpPr>
        <p:spPr>
          <a:xfrm>
            <a:off x="301625"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8" name="Text Placeholder 24">
            <a:extLst>
              <a:ext uri="{FF2B5EF4-FFF2-40B4-BE49-F238E27FC236}">
                <a16:creationId xmlns:a16="http://schemas.microsoft.com/office/drawing/2014/main" id="{80E08A42-0F58-446B-94C2-AB973E93BC24}"/>
              </a:ext>
            </a:extLst>
          </p:cNvPr>
          <p:cNvSpPr>
            <a:spLocks noGrp="1"/>
          </p:cNvSpPr>
          <p:nvPr>
            <p:ph type="body" sz="quarter" idx="32" hasCustomPrompt="1"/>
          </p:nvPr>
        </p:nvSpPr>
        <p:spPr>
          <a:xfrm>
            <a:off x="301625"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9" name="Text Placeholder 24">
            <a:extLst>
              <a:ext uri="{FF2B5EF4-FFF2-40B4-BE49-F238E27FC236}">
                <a16:creationId xmlns:a16="http://schemas.microsoft.com/office/drawing/2014/main" id="{E7359723-D7AB-4162-B5D6-542FE57ED2D3}"/>
              </a:ext>
            </a:extLst>
          </p:cNvPr>
          <p:cNvSpPr>
            <a:spLocks noGrp="1"/>
          </p:cNvSpPr>
          <p:nvPr>
            <p:ph type="body" sz="quarter" idx="33" hasCustomPrompt="1"/>
          </p:nvPr>
        </p:nvSpPr>
        <p:spPr>
          <a:xfrm>
            <a:off x="6210000"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0" name="Text Placeholder 24">
            <a:extLst>
              <a:ext uri="{FF2B5EF4-FFF2-40B4-BE49-F238E27FC236}">
                <a16:creationId xmlns:a16="http://schemas.microsoft.com/office/drawing/2014/main" id="{875B2E40-430D-4757-B86D-915E7CF82E41}"/>
              </a:ext>
            </a:extLst>
          </p:cNvPr>
          <p:cNvSpPr>
            <a:spLocks noGrp="1"/>
          </p:cNvSpPr>
          <p:nvPr>
            <p:ph type="body" sz="quarter" idx="34" hasCustomPrompt="1"/>
          </p:nvPr>
        </p:nvSpPr>
        <p:spPr>
          <a:xfrm>
            <a:off x="6210000"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1" name="Text Placeholder 24">
            <a:extLst>
              <a:ext uri="{FF2B5EF4-FFF2-40B4-BE49-F238E27FC236}">
                <a16:creationId xmlns:a16="http://schemas.microsoft.com/office/drawing/2014/main" id="{8B12E074-12DD-4906-AD45-6A5A25508A56}"/>
              </a:ext>
            </a:extLst>
          </p:cNvPr>
          <p:cNvSpPr>
            <a:spLocks noGrp="1"/>
          </p:cNvSpPr>
          <p:nvPr>
            <p:ph type="body" sz="quarter" idx="35" hasCustomPrompt="1"/>
          </p:nvPr>
        </p:nvSpPr>
        <p:spPr>
          <a:xfrm>
            <a:off x="6210000"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2" name="Text Placeholder 24">
            <a:extLst>
              <a:ext uri="{FF2B5EF4-FFF2-40B4-BE49-F238E27FC236}">
                <a16:creationId xmlns:a16="http://schemas.microsoft.com/office/drawing/2014/main" id="{BF4BB1D9-FC03-4090-9F94-EF8BEAC5C149}"/>
              </a:ext>
            </a:extLst>
          </p:cNvPr>
          <p:cNvSpPr>
            <a:spLocks noGrp="1"/>
          </p:cNvSpPr>
          <p:nvPr>
            <p:ph type="body" sz="quarter" idx="36" hasCustomPrompt="1"/>
          </p:nvPr>
        </p:nvSpPr>
        <p:spPr>
          <a:xfrm>
            <a:off x="6210000"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Tree>
    <p:extLst>
      <p:ext uri="{BB962C8B-B14F-4D97-AF65-F5344CB8AC3E}">
        <p14:creationId xmlns:p14="http://schemas.microsoft.com/office/powerpoint/2010/main" val="3905210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Cover P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E15C-E1A1-4B98-8BD9-208FCE928995}"/>
              </a:ext>
            </a:extLst>
          </p:cNvPr>
          <p:cNvSpPr>
            <a:spLocks noGrp="1"/>
          </p:cNvSpPr>
          <p:nvPr>
            <p:ph type="title"/>
          </p:nvPr>
        </p:nvSpPr>
        <p:spPr>
          <a:xfrm>
            <a:off x="5328000" y="2149200"/>
            <a:ext cx="6282000" cy="1602000"/>
          </a:xfrm>
        </p:spPr>
        <p:txBody>
          <a:bodyPr anchor="b"/>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7DA4A9-7C4E-478D-A8E5-F8B8B1B3633C}"/>
              </a:ext>
            </a:extLst>
          </p:cNvPr>
          <p:cNvSpPr>
            <a:spLocks noGrp="1"/>
          </p:cNvSpPr>
          <p:nvPr>
            <p:ph type="body" idx="1"/>
          </p:nvPr>
        </p:nvSpPr>
        <p:spPr>
          <a:xfrm>
            <a:off x="5328000" y="4136400"/>
            <a:ext cx="6282000" cy="2012400"/>
          </a:xfrm>
        </p:spPr>
        <p:txBody>
          <a:bodyPr/>
          <a:lstStyle>
            <a:lvl1pPr marL="0" indent="0">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DCFCB315-E196-452C-8413-F646CF5C916D}"/>
              </a:ext>
              <a:ext uri="{C183D7F6-B498-43B3-948B-1728B52AA6E4}">
                <adec:decorative xmlns:adec="http://schemas.microsoft.com/office/drawing/2017/decorative" val="1"/>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1159292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1428-98EF-4EA7-8B53-95D6FD388998}"/>
              </a:ext>
            </a:extLst>
          </p:cNvPr>
          <p:cNvSpPr>
            <a:spLocks noGrp="1"/>
          </p:cNvSpPr>
          <p:nvPr>
            <p:ph type="title"/>
          </p:nvPr>
        </p:nvSpPr>
        <p:spPr>
          <a:xfrm>
            <a:off x="1062000" y="1252800"/>
            <a:ext cx="4467600" cy="2176200"/>
          </a:xfrm>
        </p:spPr>
        <p:txBody>
          <a:bodyPr anchor="t" anchorCtr="0"/>
          <a:lstStyle>
            <a:lvl1pPr>
              <a:defRPr sz="29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4106DD8-7948-4C50-8639-F46F08C3AE56}"/>
              </a:ext>
            </a:extLst>
          </p:cNvPr>
          <p:cNvSpPr>
            <a:spLocks noGrp="1"/>
          </p:cNvSpPr>
          <p:nvPr>
            <p:ph type="dt" sz="half" idx="10"/>
          </p:nvPr>
        </p:nvSpPr>
        <p:spPr/>
        <p:txBody>
          <a:bodyPr/>
          <a:lstStyle/>
          <a:p>
            <a:fld id="{29D5E15D-C647-44B0-9FBF-6F4C1B356057}" type="datetime1">
              <a:rPr lang="en-GB" smtClean="0"/>
              <a:t>13/05/2021</a:t>
            </a:fld>
            <a:endParaRPr lang="en-GB"/>
          </a:p>
        </p:txBody>
      </p:sp>
      <p:sp>
        <p:nvSpPr>
          <p:cNvPr id="4" name="Footer Placeholder 3">
            <a:extLst>
              <a:ext uri="{FF2B5EF4-FFF2-40B4-BE49-F238E27FC236}">
                <a16:creationId xmlns:a16="http://schemas.microsoft.com/office/drawing/2014/main" id="{CAB5D05F-13B2-4DDE-AEE5-2FFBC910F1B2}"/>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C7CA3DFD-1456-4660-8744-18148456CA8C}"/>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cxnSp>
        <p:nvCxnSpPr>
          <p:cNvPr id="6" name="Straight Connector 5">
            <a:extLst>
              <a:ext uri="{FF2B5EF4-FFF2-40B4-BE49-F238E27FC236}">
                <a16:creationId xmlns:a16="http://schemas.microsoft.com/office/drawing/2014/main" id="{1E701184-D5F5-4AF5-B171-04B46C4EF918}"/>
              </a:ext>
            </a:extLst>
          </p:cNvPr>
          <p:cNvCxnSpPr>
            <a:cxnSpLocks/>
          </p:cNvCxnSpPr>
          <p:nvPr userDrawn="1"/>
        </p:nvCxnSpPr>
        <p:spPr>
          <a:xfrm>
            <a:off x="6080926" y="1212573"/>
            <a:ext cx="0" cy="39358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F6BDD9D-CE1E-401B-B998-ED51586F712F}"/>
              </a:ext>
            </a:extLst>
          </p:cNvPr>
          <p:cNvSpPr>
            <a:spLocks noGrp="1"/>
          </p:cNvSpPr>
          <p:nvPr>
            <p:ph type="body" sz="quarter" idx="13"/>
          </p:nvPr>
        </p:nvSpPr>
        <p:spPr>
          <a:xfrm>
            <a:off x="6321600" y="1252800"/>
            <a:ext cx="4467600" cy="3353067"/>
          </a:xfrm>
        </p:spPr>
        <p:txBody>
          <a:bodyPr/>
          <a:lstStyle>
            <a:lvl1pPr marL="0" indent="0">
              <a:buNone/>
              <a:defRPr sz="3600" b="1"/>
            </a:lvl1pPr>
          </a:lstStyle>
          <a:p>
            <a:pPr lvl="0"/>
            <a:r>
              <a:rPr lang="en-US"/>
              <a:t>Click to edit Master text styles</a:t>
            </a:r>
            <a:endParaRPr lang="en-GB"/>
          </a:p>
        </p:txBody>
      </p:sp>
      <p:sp>
        <p:nvSpPr>
          <p:cNvPr id="11" name="Text Placeholder 10">
            <a:extLst>
              <a:ext uri="{FF2B5EF4-FFF2-40B4-BE49-F238E27FC236}">
                <a16:creationId xmlns:a16="http://schemas.microsoft.com/office/drawing/2014/main" id="{75A4B8D9-1F1E-4251-87E0-DCB69C9FDA5D}"/>
              </a:ext>
            </a:extLst>
          </p:cNvPr>
          <p:cNvSpPr>
            <a:spLocks noGrp="1"/>
          </p:cNvSpPr>
          <p:nvPr>
            <p:ph type="body" sz="quarter" idx="14"/>
          </p:nvPr>
        </p:nvSpPr>
        <p:spPr>
          <a:xfrm>
            <a:off x="6321600" y="4776642"/>
            <a:ext cx="4467598" cy="371828"/>
          </a:xfrm>
        </p:spPr>
        <p:txBody>
          <a:bodyPr/>
          <a:lstStyle>
            <a:lvl1pPr marL="0" indent="0">
              <a:buNone/>
              <a:defRPr sz="2000"/>
            </a:lvl1pPr>
          </a:lstStyle>
          <a:p>
            <a:pPr lvl="0"/>
            <a:r>
              <a:rPr lang="en-US"/>
              <a:t>Click to edit Master text styles</a:t>
            </a:r>
            <a:endParaRPr lang="en-GB"/>
          </a:p>
        </p:txBody>
      </p:sp>
    </p:spTree>
    <p:extLst>
      <p:ext uri="{BB962C8B-B14F-4D97-AF65-F5344CB8AC3E}">
        <p14:creationId xmlns:p14="http://schemas.microsoft.com/office/powerpoint/2010/main" val="2853202542"/>
      </p:ext>
    </p:extLst>
  </p:cSld>
  <p:clrMapOvr>
    <a:masterClrMapping/>
  </p:clrMapOvr>
  <p:extLst>
    <p:ext uri="{DCECCB84-F9BA-43D5-87BE-67443E8EF086}">
      <p15:sldGuideLst xmlns:p15="http://schemas.microsoft.com/office/powerpoint/2012/main">
        <p15:guide id="1" orient="horz" pos="85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537804"/>
            <a:ext cx="5428800" cy="540000"/>
          </a:xfrm>
        </p:spPr>
        <p:txBody>
          <a:bodyPr/>
          <a:lstStyle>
            <a:lvl1pPr>
              <a:lnSpc>
                <a:spcPct val="100000"/>
              </a:lnSpc>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5650"/>
            <a:ext cx="5428800" cy="491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486A8442-B40B-4D24-9029-4E6108BD5EFD}"/>
              </a:ext>
            </a:extLst>
          </p:cNvPr>
          <p:cNvSpPr>
            <a:spLocks noGrp="1"/>
          </p:cNvSpPr>
          <p:nvPr>
            <p:ph sz="quarter" idx="13" hasCustomPrompt="1"/>
          </p:nvPr>
        </p:nvSpPr>
        <p:spPr>
          <a:xfrm>
            <a:off x="6459538" y="130175"/>
            <a:ext cx="5722937" cy="6165850"/>
          </a:xfrm>
        </p:spPr>
        <p:txBody>
          <a:bodyPr/>
          <a:lstStyle>
            <a:lvl1pPr>
              <a:defRPr/>
            </a:lvl1pPr>
          </a:lstStyle>
          <a:p>
            <a:pPr lvl="0"/>
            <a:r>
              <a:rPr lang="en-US"/>
              <a:t>Object</a:t>
            </a:r>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fld id="{F260B2A5-7D25-4EFB-8691-668AB5BA651F}" type="datetime1">
              <a:rPr lang="en-GB" smtClean="0"/>
              <a:t>13/05/2021</a:t>
            </a:fld>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678152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messag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7175"/>
            <a:ext cx="11552400" cy="712368"/>
          </a:xfrm>
        </p:spPr>
        <p:txBody>
          <a:bodyPr/>
          <a:lstStyle>
            <a:lvl1pPr>
              <a:lnSpc>
                <a:spcPct val="100000"/>
              </a:lnSpc>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1404"/>
            <a:ext cx="3888000" cy="2059200"/>
          </a:xfrm>
        </p:spPr>
        <p:txBody>
          <a:bodyPr/>
          <a:lstStyle>
            <a:lvl1pPr>
              <a:defRPr sz="3600" b="1"/>
            </a:lvl1pPr>
          </a:lstStyle>
          <a:p>
            <a:pPr lvl="0"/>
            <a:r>
              <a:rPr lang="en-US"/>
              <a:t>Click to edit Master text styles</a:t>
            </a:r>
            <a:endParaRPr lang="en-GB"/>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fld id="{600613A6-A489-428B-9466-BB2CA556283B}" type="datetime1">
              <a:rPr lang="en-GB" smtClean="0"/>
              <a:t>13/05/2021</a:t>
            </a:fld>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Content Placeholder 3" descr="Add description of object (table/graph/picture, etc)">
            <a:extLst>
              <a:ext uri="{FF2B5EF4-FFF2-40B4-BE49-F238E27FC236}">
                <a16:creationId xmlns:a16="http://schemas.microsoft.com/office/drawing/2014/main" id="{67B85DDB-4159-4BB4-A59E-5BE213A7443F}"/>
              </a:ext>
            </a:extLst>
          </p:cNvPr>
          <p:cNvSpPr>
            <a:spLocks noGrp="1"/>
          </p:cNvSpPr>
          <p:nvPr>
            <p:ph sz="half" idx="2"/>
          </p:nvPr>
        </p:nvSpPr>
        <p:spPr>
          <a:xfrm>
            <a:off x="4471200" y="1249363"/>
            <a:ext cx="7393775" cy="4929188"/>
          </a:xfrm>
          <a:prstGeom prst="rect">
            <a:avLst/>
          </a:prstGeom>
        </p:spPr>
        <p:txBody>
          <a:bodyPr/>
          <a:lstStyle>
            <a:lvl1pPr>
              <a:buNone/>
              <a:defRPr/>
            </a:lvl1pPr>
          </a:lstStyle>
          <a:p>
            <a:pPr lvl="0"/>
            <a:endParaRPr lang="en-US"/>
          </a:p>
        </p:txBody>
      </p:sp>
      <p:sp>
        <p:nvSpPr>
          <p:cNvPr id="8" name="Text Placeholder 7">
            <a:extLst>
              <a:ext uri="{FF2B5EF4-FFF2-40B4-BE49-F238E27FC236}">
                <a16:creationId xmlns:a16="http://schemas.microsoft.com/office/drawing/2014/main" id="{9682420F-7E00-4112-B16C-8B3BEE01681E}"/>
              </a:ext>
            </a:extLst>
          </p:cNvPr>
          <p:cNvSpPr>
            <a:spLocks noGrp="1"/>
          </p:cNvSpPr>
          <p:nvPr>
            <p:ph type="body" sz="quarter" idx="13"/>
          </p:nvPr>
        </p:nvSpPr>
        <p:spPr>
          <a:xfrm>
            <a:off x="0" y="3430800"/>
            <a:ext cx="4471200" cy="2747751"/>
          </a:xfrm>
          <a:solidFill>
            <a:schemeClr val="accent1"/>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4501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message and object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605798-CE35-4206-A97D-EB4777053B4B}"/>
              </a:ext>
              <a:ext uri="{C183D7F6-B498-43B3-948B-1728B52AA6E4}">
                <adec:decorative xmlns:adec="http://schemas.microsoft.com/office/drawing/2017/decorative" val="1"/>
              </a:ext>
            </a:extLst>
          </p:cNvPr>
          <p:cNvSpPr/>
          <p:nvPr userDrawn="1"/>
        </p:nvSpPr>
        <p:spPr>
          <a:xfrm>
            <a:off x="0" y="2754488"/>
            <a:ext cx="6096000" cy="410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C34E1A6-9EC2-468E-98F7-98901A8D1A5B}"/>
              </a:ext>
            </a:extLst>
          </p:cNvPr>
          <p:cNvSpPr>
            <a:spLocks noGrp="1"/>
          </p:cNvSpPr>
          <p:nvPr>
            <p:ph type="title"/>
          </p:nvPr>
        </p:nvSpPr>
        <p:spPr>
          <a:xfrm>
            <a:off x="306000" y="252000"/>
            <a:ext cx="5428800" cy="820800"/>
          </a:xfrm>
        </p:spPr>
        <p:txBody>
          <a:bodyPr vert="horz" lIns="90000" tIns="45720" rIns="90000" bIns="0" rtlCol="0" anchor="b" anchorCtr="0">
            <a:normAutofit/>
          </a:bodyPr>
          <a:lstStyle>
            <a:lvl1pPr>
              <a:defRPr lang="en-GB">
                <a:solidFill>
                  <a:schemeClr val="tx1"/>
                </a:solidFill>
              </a:defRPr>
            </a:lvl1pPr>
          </a:lstStyle>
          <a:p>
            <a:pPr lvl="0">
              <a:lnSpc>
                <a:spcPct val="100000"/>
              </a:lnSpc>
            </a:pPr>
            <a:r>
              <a:rPr lang="en-US"/>
              <a:t>Click to edit Master title style</a:t>
            </a:r>
            <a:endParaRPr lang="en-GB"/>
          </a:p>
        </p:txBody>
      </p:sp>
      <p:sp>
        <p:nvSpPr>
          <p:cNvPr id="7" name="Content Placeholder 6">
            <a:extLst>
              <a:ext uri="{FF2B5EF4-FFF2-40B4-BE49-F238E27FC236}">
                <a16:creationId xmlns:a16="http://schemas.microsoft.com/office/drawing/2014/main" id="{926F895B-32EE-4C42-A771-15E886F401D7}"/>
              </a:ext>
            </a:extLst>
          </p:cNvPr>
          <p:cNvSpPr>
            <a:spLocks noGrp="1"/>
          </p:cNvSpPr>
          <p:nvPr>
            <p:ph sz="quarter" idx="13"/>
          </p:nvPr>
        </p:nvSpPr>
        <p:spPr>
          <a:xfrm>
            <a:off x="301625" y="1260938"/>
            <a:ext cx="5429250" cy="1375200"/>
          </a:xfrm>
        </p:spPr>
        <p:txBody>
          <a:bodyPr/>
          <a:lstStyle>
            <a:lvl1pPr marL="0" indent="0">
              <a:buNone/>
              <a:defRPr sz="2400" b="1">
                <a:solidFill>
                  <a:schemeClr val="accent1"/>
                </a:solidFill>
              </a:defRPr>
            </a:lvl1pPr>
          </a:lstStyle>
          <a:p>
            <a:pPr lvl="0"/>
            <a:r>
              <a:rPr lang="en-US"/>
              <a:t>Click to edit Master text styles</a:t>
            </a:r>
            <a:endParaRPr lang="en-GB"/>
          </a:p>
        </p:txBody>
      </p:sp>
      <p:sp>
        <p:nvSpPr>
          <p:cNvPr id="14" name="Content Placeholder 13">
            <a:extLst>
              <a:ext uri="{FF2B5EF4-FFF2-40B4-BE49-F238E27FC236}">
                <a16:creationId xmlns:a16="http://schemas.microsoft.com/office/drawing/2014/main" id="{76953603-B320-4E9F-8C88-FCB935412932}"/>
              </a:ext>
            </a:extLst>
          </p:cNvPr>
          <p:cNvSpPr>
            <a:spLocks noGrp="1"/>
          </p:cNvSpPr>
          <p:nvPr>
            <p:ph sz="quarter" idx="16"/>
          </p:nvPr>
        </p:nvSpPr>
        <p:spPr>
          <a:xfrm>
            <a:off x="301625" y="2754313"/>
            <a:ext cx="5429250" cy="3424237"/>
          </a:xfrm>
        </p:spPr>
        <p:txBody>
          <a:bodyPr/>
          <a:lstStyle>
            <a:lvl1pPr marL="0" indent="0">
              <a:buNone/>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endParaRPr lang="en-GB"/>
          </a:p>
        </p:txBody>
      </p:sp>
      <p:sp>
        <p:nvSpPr>
          <p:cNvPr id="11" name="Content Placeholder 10">
            <a:extLst>
              <a:ext uri="{FF2B5EF4-FFF2-40B4-BE49-F238E27FC236}">
                <a16:creationId xmlns:a16="http://schemas.microsoft.com/office/drawing/2014/main" id="{787F60CB-10DD-4652-B8F0-4AC544C71B4B}"/>
              </a:ext>
            </a:extLst>
          </p:cNvPr>
          <p:cNvSpPr>
            <a:spLocks noGrp="1"/>
          </p:cNvSpPr>
          <p:nvPr>
            <p:ph sz="quarter" idx="15"/>
          </p:nvPr>
        </p:nvSpPr>
        <p:spPr>
          <a:xfrm>
            <a:off x="6065661" y="0"/>
            <a:ext cx="6126339"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E18C755-832F-4C56-B358-BC210FE8599D}"/>
              </a:ext>
            </a:extLst>
          </p:cNvPr>
          <p:cNvSpPr>
            <a:spLocks noGrp="1"/>
          </p:cNvSpPr>
          <p:nvPr>
            <p:ph type="ftr" sz="quarter" idx="11"/>
          </p:nvPr>
        </p:nvSpPr>
        <p:spPr/>
        <p:txBody>
          <a:bodyPr/>
          <a:lstStyle>
            <a:lvl1pPr>
              <a:defRPr>
                <a:solidFill>
                  <a:schemeClr val="bg2"/>
                </a:solidFill>
              </a:defRPr>
            </a:lvl1pPr>
          </a:lstStyle>
          <a:p>
            <a:r>
              <a:rPr lang="en-GB"/>
              <a:t>Produced by Essex County Council Strategy Insight and Engagement</a:t>
            </a:r>
          </a:p>
        </p:txBody>
      </p:sp>
      <p:sp>
        <p:nvSpPr>
          <p:cNvPr id="3" name="Date Placeholder 2">
            <a:extLst>
              <a:ext uri="{FF2B5EF4-FFF2-40B4-BE49-F238E27FC236}">
                <a16:creationId xmlns:a16="http://schemas.microsoft.com/office/drawing/2014/main" id="{9B1A9764-A1B9-46F8-96D5-74C081563C7F}"/>
              </a:ext>
            </a:extLst>
          </p:cNvPr>
          <p:cNvSpPr>
            <a:spLocks noGrp="1"/>
          </p:cNvSpPr>
          <p:nvPr>
            <p:ph type="dt" sz="half" idx="10"/>
          </p:nvPr>
        </p:nvSpPr>
        <p:spPr/>
        <p:txBody>
          <a:bodyPr/>
          <a:lstStyle>
            <a:lvl1pPr>
              <a:defRPr>
                <a:solidFill>
                  <a:schemeClr val="bg1"/>
                </a:solidFill>
              </a:defRPr>
            </a:lvl1pPr>
          </a:lstStyle>
          <a:p>
            <a:fld id="{DC13AD85-CE77-4F8C-BEB7-3D123B861324}" type="datetime1">
              <a:rPr lang="en-GB" smtClean="0"/>
              <a:pPr/>
              <a:t>13/05/2021</a:t>
            </a:fld>
            <a:endParaRPr lang="en-GB"/>
          </a:p>
        </p:txBody>
      </p:sp>
      <p:sp>
        <p:nvSpPr>
          <p:cNvPr id="5" name="Slide Number Placeholder 4">
            <a:extLst>
              <a:ext uri="{FF2B5EF4-FFF2-40B4-BE49-F238E27FC236}">
                <a16:creationId xmlns:a16="http://schemas.microsoft.com/office/drawing/2014/main" id="{30B32DD5-A0D7-4176-9C07-463D33A3AAC0}"/>
              </a:ext>
            </a:extLst>
          </p:cNvPr>
          <p:cNvSpPr>
            <a:spLocks noGrp="1"/>
          </p:cNvSpPr>
          <p:nvPr>
            <p:ph type="sldNum" sz="quarter" idx="12"/>
          </p:nvPr>
        </p:nvSpPr>
        <p:spPr/>
        <p:txBody>
          <a:bodyPr/>
          <a:lstStyle>
            <a:lvl1pPr>
              <a:defRPr>
                <a:solidFill>
                  <a:schemeClr val="bg1"/>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80269960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Text and 2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2000"/>
            <a:ext cx="11552400" cy="820800"/>
          </a:xfrm>
        </p:spPr>
        <p:txBody>
          <a:bodyPr/>
          <a:lstStyle>
            <a:lvl1pPr>
              <a:lnSpc>
                <a:spcPct val="100000"/>
              </a:lnSpc>
              <a:defRPr sz="4400"/>
            </a:lvl1pPr>
          </a:lstStyle>
          <a:p>
            <a:r>
              <a:rPr lang="en-US"/>
              <a:t>Click to edit Master title style</a:t>
            </a:r>
            <a:endParaRPr lang="en-GB"/>
          </a:p>
        </p:txBody>
      </p:sp>
      <p:sp>
        <p:nvSpPr>
          <p:cNvPr id="11" name="Content Placeholder 10">
            <a:extLst>
              <a:ext uri="{FF2B5EF4-FFF2-40B4-BE49-F238E27FC236}">
                <a16:creationId xmlns:a16="http://schemas.microsoft.com/office/drawing/2014/main" id="{909C2039-2FF7-4ECB-94E1-AF05CB2C8308}"/>
              </a:ext>
            </a:extLst>
          </p:cNvPr>
          <p:cNvSpPr>
            <a:spLocks noGrp="1"/>
          </p:cNvSpPr>
          <p:nvPr>
            <p:ph sz="quarter" idx="15"/>
          </p:nvPr>
        </p:nvSpPr>
        <p:spPr>
          <a:xfrm>
            <a:off x="0" y="1689100"/>
            <a:ext cx="6076950" cy="2232025"/>
          </a:xfrm>
        </p:spPr>
        <p:txBody>
          <a:bodyPr/>
          <a:lstStyle>
            <a:lvl1pPr marL="0" indent="0">
              <a:buNone/>
              <a:defRPr/>
            </a:lvl1pPr>
          </a:lstStyle>
          <a:p>
            <a:pPr lvl="0"/>
            <a:r>
              <a:rPr lang="en-US"/>
              <a:t>Click to edit Master text styles</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4194000"/>
            <a:ext cx="5572800" cy="1984550"/>
          </a:xfrm>
        </p:spPr>
        <p:txBody>
          <a:bodyPr/>
          <a:lstStyle>
            <a:lvl1pPr marL="0" indent="0">
              <a:buNone/>
              <a:defRPr/>
            </a:lvl1pPr>
          </a:lstStyle>
          <a:p>
            <a:pPr lvl="0"/>
            <a:r>
              <a:rPr lang="en-US"/>
              <a:t>Click to edit Master text styles</a:t>
            </a:r>
            <a:endParaRPr lang="en-GB"/>
          </a:p>
        </p:txBody>
      </p:sp>
      <p:sp>
        <p:nvSpPr>
          <p:cNvPr id="10" name="Content Placeholder 2">
            <a:extLst>
              <a:ext uri="{FF2B5EF4-FFF2-40B4-BE49-F238E27FC236}">
                <a16:creationId xmlns:a16="http://schemas.microsoft.com/office/drawing/2014/main" id="{F2AF1B6F-29EF-4915-954D-C7A734C4F1B1}"/>
              </a:ext>
            </a:extLst>
          </p:cNvPr>
          <p:cNvSpPr>
            <a:spLocks noGrp="1"/>
          </p:cNvSpPr>
          <p:nvPr>
            <p:ph sz="half" idx="14"/>
          </p:nvPr>
        </p:nvSpPr>
        <p:spPr>
          <a:xfrm>
            <a:off x="6285600" y="1688400"/>
            <a:ext cx="5572800" cy="174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C2D6E287-74D8-466B-93CC-E97050302A8E}"/>
              </a:ext>
            </a:extLst>
          </p:cNvPr>
          <p:cNvSpPr>
            <a:spLocks noGrp="1"/>
          </p:cNvSpPr>
          <p:nvPr>
            <p:ph sz="quarter" idx="16"/>
          </p:nvPr>
        </p:nvSpPr>
        <p:spPr>
          <a:xfrm>
            <a:off x="6076950" y="3429000"/>
            <a:ext cx="6137275" cy="3429000"/>
          </a:xfrm>
        </p:spPr>
        <p:txBody>
          <a:bodyPr/>
          <a:lstStyle>
            <a:lvl1pPr marL="0" indent="0">
              <a:buNone/>
              <a:defRPr/>
            </a:lvl1pPr>
          </a:lstStyle>
          <a:p>
            <a:pPr lvl="0"/>
            <a:r>
              <a:rPr lang="en-US"/>
              <a:t>Click to edit Master text styles</a:t>
            </a:r>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lvl1pPr>
              <a:defRPr>
                <a:solidFill>
                  <a:schemeClr val="tx1"/>
                </a:solidFill>
              </a:defRPr>
            </a:lvl1pPr>
          </a:lstStyle>
          <a:p>
            <a:fld id="{859DE245-C824-4BEE-AC58-BCEB9971B4EC}" type="datetime1">
              <a:rPr lang="en-GB" smtClean="0"/>
              <a:pPr/>
              <a:t>13/05/2021</a:t>
            </a:fld>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lvl1pPr>
              <a:defRPr>
                <a:solidFill>
                  <a:schemeClr val="tx1"/>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37814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7AB5-0595-5048-A9DE-47E953774D55}"/>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3" name="Date Placeholder 2">
            <a:extLst>
              <a:ext uri="{FF2B5EF4-FFF2-40B4-BE49-F238E27FC236}">
                <a16:creationId xmlns:a16="http://schemas.microsoft.com/office/drawing/2014/main" id="{7F104F94-DB9E-4244-BE6F-72C7B5EAD7F4}"/>
              </a:ext>
            </a:extLst>
          </p:cNvPr>
          <p:cNvSpPr>
            <a:spLocks noGrp="1"/>
          </p:cNvSpPr>
          <p:nvPr>
            <p:ph type="dt" sz="half" idx="10"/>
          </p:nvPr>
        </p:nvSpPr>
        <p:spPr/>
        <p:txBody>
          <a:bodyPr/>
          <a:lstStyle/>
          <a:p>
            <a:r>
              <a:rPr lang="en-GB"/>
              <a:t>14/08/2020</a:t>
            </a:r>
            <a:endParaRPr lang="en-GB">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2B38CAA1-C61C-E147-B8F5-4939DF85724C}"/>
              </a:ext>
            </a:extLst>
          </p:cNvPr>
          <p:cNvSpPr>
            <a:spLocks noGrp="1"/>
          </p:cNvSpPr>
          <p:nvPr>
            <p:ph type="sldNum" sz="quarter" idx="11"/>
          </p:nvPr>
        </p:nvSpPr>
        <p:spPr/>
        <p:txBody>
          <a:bodyPr/>
          <a:lstStyle/>
          <a:p>
            <a:r>
              <a:rPr lang="en-GB"/>
              <a:t>|   </a:t>
            </a:r>
            <a:fld id="{5898CC38-F149-5B45-A1B4-290B41364A0C}" type="slidenum">
              <a:rPr lang="en-GB" smtClean="0"/>
              <a:pPr/>
              <a:t>‹#›</a:t>
            </a:fld>
            <a:endParaRPr lang="en-GB"/>
          </a:p>
        </p:txBody>
      </p:sp>
      <p:sp>
        <p:nvSpPr>
          <p:cNvPr id="5" name="Footer Placeholder 4">
            <a:extLst>
              <a:ext uri="{FF2B5EF4-FFF2-40B4-BE49-F238E27FC236}">
                <a16:creationId xmlns:a16="http://schemas.microsoft.com/office/drawing/2014/main" id="{9F631126-BADA-E347-9CD9-0220373794B6}"/>
              </a:ext>
            </a:extLst>
          </p:cNvPr>
          <p:cNvSpPr>
            <a:spLocks noGrp="1"/>
          </p:cNvSpPr>
          <p:nvPr>
            <p:ph type="ftr" sz="quarter" idx="12"/>
          </p:nvPr>
        </p:nvSpPr>
        <p:spPr/>
        <p:txBody>
          <a:bodyPr/>
          <a:lstStyle/>
          <a:p>
            <a:r>
              <a:rPr lang="en-GB">
                <a:solidFill>
                  <a:schemeClr val="tx1">
                    <a:lumMod val="50000"/>
                    <a:lumOff val="50000"/>
                  </a:schemeClr>
                </a:solidFill>
              </a:rPr>
              <a:t>Produced by Essex County Council Strategy Insight and Engagement</a:t>
            </a:r>
          </a:p>
        </p:txBody>
      </p:sp>
      <p:sp>
        <p:nvSpPr>
          <p:cNvPr id="25" name="Text Placeholder 24">
            <a:extLst>
              <a:ext uri="{FF2B5EF4-FFF2-40B4-BE49-F238E27FC236}">
                <a16:creationId xmlns:a16="http://schemas.microsoft.com/office/drawing/2014/main" id="{FB5D0565-D907-AE40-B0B4-CDFE020863B7}"/>
              </a:ext>
            </a:extLst>
          </p:cNvPr>
          <p:cNvSpPr>
            <a:spLocks noGrp="1"/>
          </p:cNvSpPr>
          <p:nvPr>
            <p:ph type="body" sz="quarter" idx="15"/>
          </p:nvPr>
        </p:nvSpPr>
        <p:spPr>
          <a:xfrm>
            <a:off x="304799"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3" name="Text Placeholder 32">
            <a:extLst>
              <a:ext uri="{FF2B5EF4-FFF2-40B4-BE49-F238E27FC236}">
                <a16:creationId xmlns:a16="http://schemas.microsoft.com/office/drawing/2014/main" id="{11BE3D0D-C1DA-8944-9F3E-478A68574F9D}"/>
              </a:ext>
            </a:extLst>
          </p:cNvPr>
          <p:cNvSpPr>
            <a:spLocks noGrp="1"/>
          </p:cNvSpPr>
          <p:nvPr>
            <p:ph type="body" sz="quarter" idx="16"/>
          </p:nvPr>
        </p:nvSpPr>
        <p:spPr>
          <a:xfrm>
            <a:off x="1311275" y="1785938"/>
            <a:ext cx="4114800" cy="957262"/>
          </a:xfrm>
        </p:spPr>
        <p:txBody>
          <a:bodyPr anchor="t"/>
          <a:lstStyle>
            <a:lvl1pPr>
              <a:lnSpc>
                <a:spcPct val="100000"/>
              </a:lnSpc>
              <a:spcAft>
                <a:spcPts val="200"/>
              </a:spcAft>
              <a:buFontTx/>
              <a:buNone/>
              <a:defRPr b="1"/>
            </a:lvl1pPr>
            <a:lvl2pPr>
              <a:lnSpc>
                <a:spcPct val="100000"/>
              </a:lnSpc>
              <a:spcAft>
                <a:spcPts val="200"/>
              </a:spcAft>
              <a:buFontTx/>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4" name="Text Placeholder 24">
            <a:extLst>
              <a:ext uri="{FF2B5EF4-FFF2-40B4-BE49-F238E27FC236}">
                <a16:creationId xmlns:a16="http://schemas.microsoft.com/office/drawing/2014/main" id="{2E9D775A-68BE-B048-B7A5-00E328AF9974}"/>
              </a:ext>
            </a:extLst>
          </p:cNvPr>
          <p:cNvSpPr>
            <a:spLocks noGrp="1"/>
          </p:cNvSpPr>
          <p:nvPr>
            <p:ph type="body" sz="quarter" idx="17"/>
          </p:nvPr>
        </p:nvSpPr>
        <p:spPr>
          <a:xfrm>
            <a:off x="304799"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5" name="Text Placeholder 32">
            <a:extLst>
              <a:ext uri="{FF2B5EF4-FFF2-40B4-BE49-F238E27FC236}">
                <a16:creationId xmlns:a16="http://schemas.microsoft.com/office/drawing/2014/main" id="{33CB537D-3DFF-3A48-9823-F7D9AB301C8C}"/>
              </a:ext>
            </a:extLst>
          </p:cNvPr>
          <p:cNvSpPr>
            <a:spLocks noGrp="1"/>
          </p:cNvSpPr>
          <p:nvPr>
            <p:ph type="body" sz="quarter" idx="18"/>
          </p:nvPr>
        </p:nvSpPr>
        <p:spPr>
          <a:xfrm>
            <a:off x="1311275"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6" name="Text Placeholder 24">
            <a:extLst>
              <a:ext uri="{FF2B5EF4-FFF2-40B4-BE49-F238E27FC236}">
                <a16:creationId xmlns:a16="http://schemas.microsoft.com/office/drawing/2014/main" id="{C67F3338-5DEE-F84E-A464-97671D4BAB60}"/>
              </a:ext>
            </a:extLst>
          </p:cNvPr>
          <p:cNvSpPr>
            <a:spLocks noGrp="1"/>
          </p:cNvSpPr>
          <p:nvPr>
            <p:ph type="body" sz="quarter" idx="19"/>
          </p:nvPr>
        </p:nvSpPr>
        <p:spPr>
          <a:xfrm>
            <a:off x="304799"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7" name="Text Placeholder 32">
            <a:extLst>
              <a:ext uri="{FF2B5EF4-FFF2-40B4-BE49-F238E27FC236}">
                <a16:creationId xmlns:a16="http://schemas.microsoft.com/office/drawing/2014/main" id="{C261B032-A0F6-5F48-AE5E-8B554236309F}"/>
              </a:ext>
            </a:extLst>
          </p:cNvPr>
          <p:cNvSpPr>
            <a:spLocks noGrp="1"/>
          </p:cNvSpPr>
          <p:nvPr>
            <p:ph type="body" sz="quarter" idx="20"/>
          </p:nvPr>
        </p:nvSpPr>
        <p:spPr>
          <a:xfrm>
            <a:off x="1311275"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8" name="Text Placeholder 24">
            <a:extLst>
              <a:ext uri="{FF2B5EF4-FFF2-40B4-BE49-F238E27FC236}">
                <a16:creationId xmlns:a16="http://schemas.microsoft.com/office/drawing/2014/main" id="{A4286F1C-450E-F641-9A45-E25DA5A231FC}"/>
              </a:ext>
            </a:extLst>
          </p:cNvPr>
          <p:cNvSpPr>
            <a:spLocks noGrp="1"/>
          </p:cNvSpPr>
          <p:nvPr>
            <p:ph type="body" sz="quarter" idx="21"/>
          </p:nvPr>
        </p:nvSpPr>
        <p:spPr>
          <a:xfrm>
            <a:off x="304799"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9" name="Text Placeholder 32">
            <a:extLst>
              <a:ext uri="{FF2B5EF4-FFF2-40B4-BE49-F238E27FC236}">
                <a16:creationId xmlns:a16="http://schemas.microsoft.com/office/drawing/2014/main" id="{8E98AB68-E96B-884C-9E8C-9AC85D496D4A}"/>
              </a:ext>
            </a:extLst>
          </p:cNvPr>
          <p:cNvSpPr>
            <a:spLocks noGrp="1"/>
          </p:cNvSpPr>
          <p:nvPr>
            <p:ph type="body" sz="quarter" idx="22"/>
          </p:nvPr>
        </p:nvSpPr>
        <p:spPr>
          <a:xfrm>
            <a:off x="1311275"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0" name="Text Placeholder 24">
            <a:extLst>
              <a:ext uri="{FF2B5EF4-FFF2-40B4-BE49-F238E27FC236}">
                <a16:creationId xmlns:a16="http://schemas.microsoft.com/office/drawing/2014/main" id="{344748B9-30D3-F246-9DBD-C084F4DA77D1}"/>
              </a:ext>
            </a:extLst>
          </p:cNvPr>
          <p:cNvSpPr>
            <a:spLocks noGrp="1"/>
          </p:cNvSpPr>
          <p:nvPr>
            <p:ph type="body" sz="quarter" idx="23"/>
          </p:nvPr>
        </p:nvSpPr>
        <p:spPr>
          <a:xfrm>
            <a:off x="6208643"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1" name="Text Placeholder 32">
            <a:extLst>
              <a:ext uri="{FF2B5EF4-FFF2-40B4-BE49-F238E27FC236}">
                <a16:creationId xmlns:a16="http://schemas.microsoft.com/office/drawing/2014/main" id="{BB70FC37-93C0-4649-B77F-2C88A0FF7943}"/>
              </a:ext>
            </a:extLst>
          </p:cNvPr>
          <p:cNvSpPr>
            <a:spLocks noGrp="1"/>
          </p:cNvSpPr>
          <p:nvPr>
            <p:ph type="body" sz="quarter" idx="24"/>
          </p:nvPr>
        </p:nvSpPr>
        <p:spPr>
          <a:xfrm>
            <a:off x="7215119" y="178593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2" name="Text Placeholder 24">
            <a:extLst>
              <a:ext uri="{FF2B5EF4-FFF2-40B4-BE49-F238E27FC236}">
                <a16:creationId xmlns:a16="http://schemas.microsoft.com/office/drawing/2014/main" id="{B148CDB6-F55F-A448-8599-EDE77E13348D}"/>
              </a:ext>
            </a:extLst>
          </p:cNvPr>
          <p:cNvSpPr>
            <a:spLocks noGrp="1"/>
          </p:cNvSpPr>
          <p:nvPr>
            <p:ph type="body" sz="quarter" idx="25"/>
          </p:nvPr>
        </p:nvSpPr>
        <p:spPr>
          <a:xfrm>
            <a:off x="6208643"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3" name="Text Placeholder 32">
            <a:extLst>
              <a:ext uri="{FF2B5EF4-FFF2-40B4-BE49-F238E27FC236}">
                <a16:creationId xmlns:a16="http://schemas.microsoft.com/office/drawing/2014/main" id="{F82F8C5A-4782-0749-891A-9F3E365DA9C5}"/>
              </a:ext>
            </a:extLst>
          </p:cNvPr>
          <p:cNvSpPr>
            <a:spLocks noGrp="1"/>
          </p:cNvSpPr>
          <p:nvPr>
            <p:ph type="body" sz="quarter" idx="26"/>
          </p:nvPr>
        </p:nvSpPr>
        <p:spPr>
          <a:xfrm>
            <a:off x="7215119"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4" name="Text Placeholder 24">
            <a:extLst>
              <a:ext uri="{FF2B5EF4-FFF2-40B4-BE49-F238E27FC236}">
                <a16:creationId xmlns:a16="http://schemas.microsoft.com/office/drawing/2014/main" id="{789B8DE4-2883-D744-813E-F57E2CF140F4}"/>
              </a:ext>
            </a:extLst>
          </p:cNvPr>
          <p:cNvSpPr>
            <a:spLocks noGrp="1"/>
          </p:cNvSpPr>
          <p:nvPr>
            <p:ph type="body" sz="quarter" idx="27"/>
          </p:nvPr>
        </p:nvSpPr>
        <p:spPr>
          <a:xfrm>
            <a:off x="6208643"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5" name="Text Placeholder 32">
            <a:extLst>
              <a:ext uri="{FF2B5EF4-FFF2-40B4-BE49-F238E27FC236}">
                <a16:creationId xmlns:a16="http://schemas.microsoft.com/office/drawing/2014/main" id="{1B165AD3-E15D-DE49-89BC-EF60FB7A6C1E}"/>
              </a:ext>
            </a:extLst>
          </p:cNvPr>
          <p:cNvSpPr>
            <a:spLocks noGrp="1"/>
          </p:cNvSpPr>
          <p:nvPr>
            <p:ph type="body" sz="quarter" idx="28"/>
          </p:nvPr>
        </p:nvSpPr>
        <p:spPr>
          <a:xfrm>
            <a:off x="7215119"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6" name="Text Placeholder 24">
            <a:extLst>
              <a:ext uri="{FF2B5EF4-FFF2-40B4-BE49-F238E27FC236}">
                <a16:creationId xmlns:a16="http://schemas.microsoft.com/office/drawing/2014/main" id="{A93C3C9B-05D1-2649-8E92-50FFBE59A858}"/>
              </a:ext>
            </a:extLst>
          </p:cNvPr>
          <p:cNvSpPr>
            <a:spLocks noGrp="1"/>
          </p:cNvSpPr>
          <p:nvPr>
            <p:ph type="body" sz="quarter" idx="29"/>
          </p:nvPr>
        </p:nvSpPr>
        <p:spPr>
          <a:xfrm>
            <a:off x="6208643"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7" name="Text Placeholder 32">
            <a:extLst>
              <a:ext uri="{FF2B5EF4-FFF2-40B4-BE49-F238E27FC236}">
                <a16:creationId xmlns:a16="http://schemas.microsoft.com/office/drawing/2014/main" id="{5B39B07E-1E56-6747-B4EB-D89BED77102B}"/>
              </a:ext>
            </a:extLst>
          </p:cNvPr>
          <p:cNvSpPr>
            <a:spLocks noGrp="1"/>
          </p:cNvSpPr>
          <p:nvPr>
            <p:ph type="body" sz="quarter" idx="30"/>
          </p:nvPr>
        </p:nvSpPr>
        <p:spPr>
          <a:xfrm>
            <a:off x="7215119"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84187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 above title and 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F26F1C6-4C7F-4E81-8ED3-C2BB6E34B2B3}"/>
              </a:ext>
            </a:extLst>
          </p:cNvPr>
          <p:cNvSpPr>
            <a:spLocks noGrp="1"/>
          </p:cNvSpPr>
          <p:nvPr>
            <p:ph sz="quarter" idx="13"/>
          </p:nvPr>
        </p:nvSpPr>
        <p:spPr>
          <a:xfrm>
            <a:off x="0" y="-1"/>
            <a:ext cx="12192000" cy="2484000"/>
          </a:xfrm>
        </p:spPr>
        <p:txBody>
          <a:bodyPr/>
          <a:lstStyle>
            <a:lvl1pPr marL="0" indent="0">
              <a:buNone/>
              <a:defRPr/>
            </a:lvl1pPr>
          </a:lstStyle>
          <a:p>
            <a:pPr lvl="0"/>
            <a:r>
              <a:rPr lang="en-US"/>
              <a:t>Click to edit Master text styles</a:t>
            </a:r>
            <a:endParaRPr lang="en-GB"/>
          </a:p>
        </p:txBody>
      </p:sp>
      <p:sp>
        <p:nvSpPr>
          <p:cNvPr id="2" name="Title 1">
            <a:extLst>
              <a:ext uri="{FF2B5EF4-FFF2-40B4-BE49-F238E27FC236}">
                <a16:creationId xmlns:a16="http://schemas.microsoft.com/office/drawing/2014/main" id="{B55EA7E9-EFF8-4127-B336-30D7A4058418}"/>
              </a:ext>
            </a:extLst>
          </p:cNvPr>
          <p:cNvSpPr>
            <a:spLocks noGrp="1"/>
          </p:cNvSpPr>
          <p:nvPr>
            <p:ph type="title"/>
          </p:nvPr>
        </p:nvSpPr>
        <p:spPr>
          <a:xfrm>
            <a:off x="306000" y="2782800"/>
            <a:ext cx="4028400" cy="3394800"/>
          </a:xfrm>
        </p:spPr>
        <p:txBody>
          <a:bodyPr anchor="t" anchorCtr="0"/>
          <a:lstStyle>
            <a:lvl1pPr>
              <a:defRPr sz="4000">
                <a:solidFill>
                  <a:schemeClr val="tx1"/>
                </a:solidFill>
              </a:defRPr>
            </a:lvl1pPr>
          </a:lstStyle>
          <a:p>
            <a:r>
              <a:rPr lang="en-US"/>
              <a:t>Click to edit Master title style</a:t>
            </a:r>
            <a:endParaRPr lang="en-GB"/>
          </a:p>
        </p:txBody>
      </p:sp>
      <p:sp>
        <p:nvSpPr>
          <p:cNvPr id="9" name="Content Placeholder 8">
            <a:extLst>
              <a:ext uri="{FF2B5EF4-FFF2-40B4-BE49-F238E27FC236}">
                <a16:creationId xmlns:a16="http://schemas.microsoft.com/office/drawing/2014/main" id="{67CFA9DB-5477-459A-974D-93AAA4628B1D}"/>
              </a:ext>
            </a:extLst>
          </p:cNvPr>
          <p:cNvSpPr>
            <a:spLocks noGrp="1"/>
          </p:cNvSpPr>
          <p:nvPr>
            <p:ph sz="quarter" idx="14"/>
          </p:nvPr>
        </p:nvSpPr>
        <p:spPr>
          <a:xfrm>
            <a:off x="4698000" y="2782888"/>
            <a:ext cx="7160400" cy="3395662"/>
          </a:xfrm>
        </p:spPr>
        <p:txBody>
          <a:bodyPr numCol="2" spcCol="360000"/>
          <a:lstStyle>
            <a:lvl1pPr marL="0" indent="0">
              <a:buNone/>
              <a:defRPr b="1">
                <a:solidFill>
                  <a:schemeClr val="accent1"/>
                </a:solidFill>
              </a:defRPr>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BC5ED585-0856-40AE-9F10-F8559950FEF9}"/>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9B855124-6C3F-40B8-B2A8-E79F2D7231EF}"/>
              </a:ext>
            </a:extLst>
          </p:cNvPr>
          <p:cNvSpPr>
            <a:spLocks noGrp="1"/>
          </p:cNvSpPr>
          <p:nvPr>
            <p:ph type="dt" sz="half" idx="10"/>
          </p:nvPr>
        </p:nvSpPr>
        <p:spPr/>
        <p:txBody>
          <a:bodyPr/>
          <a:lstStyle/>
          <a:p>
            <a:fld id="{DC13AD85-CE77-4F8C-BEB7-3D123B861324}" type="datetime1">
              <a:rPr lang="en-GB" smtClean="0"/>
              <a:t>13/05/2021</a:t>
            </a:fld>
            <a:endParaRPr lang="en-GB"/>
          </a:p>
        </p:txBody>
      </p:sp>
      <p:sp>
        <p:nvSpPr>
          <p:cNvPr id="5" name="Slide Number Placeholder 4">
            <a:extLst>
              <a:ext uri="{FF2B5EF4-FFF2-40B4-BE49-F238E27FC236}">
                <a16:creationId xmlns:a16="http://schemas.microsoft.com/office/drawing/2014/main" id="{B62942CD-BA75-40C5-9667-D370019E7A95}"/>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11" name="Content Placeholder 10">
            <a:extLst>
              <a:ext uri="{FF2B5EF4-FFF2-40B4-BE49-F238E27FC236}">
                <a16:creationId xmlns:a16="http://schemas.microsoft.com/office/drawing/2014/main" id="{EDFAD688-DD14-4842-AF11-CB02693A303B}"/>
              </a:ext>
            </a:extLst>
          </p:cNvPr>
          <p:cNvSpPr>
            <a:spLocks noGrp="1"/>
          </p:cNvSpPr>
          <p:nvPr>
            <p:ph sz="quarter" idx="15" hasCustomPrompt="1"/>
          </p:nvPr>
        </p:nvSpPr>
        <p:spPr>
          <a:xfrm>
            <a:off x="306388" y="7112000"/>
            <a:ext cx="11558587" cy="247650"/>
          </a:xfrm>
        </p:spPr>
        <p:txBody>
          <a:bodyPr/>
          <a:lstStyle>
            <a:lvl1pPr marL="0" indent="0">
              <a:buNone/>
              <a:defRPr sz="900"/>
            </a:lvl1pPr>
          </a:lstStyle>
          <a:p>
            <a:pPr lvl="0"/>
            <a:r>
              <a:rPr lang="en-US"/>
              <a:t>Click to add image license info</a:t>
            </a:r>
          </a:p>
        </p:txBody>
      </p:sp>
    </p:spTree>
    <p:extLst>
      <p:ext uri="{BB962C8B-B14F-4D97-AF65-F5344CB8AC3E}">
        <p14:creationId xmlns:p14="http://schemas.microsoft.com/office/powerpoint/2010/main" val="604649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65D6-2D20-4211-9E74-82220561CD2F}"/>
              </a:ext>
            </a:extLst>
          </p:cNvPr>
          <p:cNvSpPr>
            <a:spLocks noGrp="1"/>
          </p:cNvSpPr>
          <p:nvPr>
            <p:ph type="title"/>
          </p:nvPr>
        </p:nvSpPr>
        <p:spPr>
          <a:xfrm>
            <a:off x="306000" y="262799"/>
            <a:ext cx="11552400" cy="819525"/>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580FB3D-B147-470B-AFB3-1D8AD802D8FC}"/>
              </a:ext>
            </a:extLst>
          </p:cNvPr>
          <p:cNvSpPr>
            <a:spLocks noGrp="1"/>
          </p:cNvSpPr>
          <p:nvPr>
            <p:ph type="body" sz="quarter" idx="13"/>
          </p:nvPr>
        </p:nvSpPr>
        <p:spPr>
          <a:xfrm>
            <a:off x="30600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11" name="Picture Placeholder 10" descr="Add description of icon">
            <a:extLst>
              <a:ext uri="{FF2B5EF4-FFF2-40B4-BE49-F238E27FC236}">
                <a16:creationId xmlns:a16="http://schemas.microsoft.com/office/drawing/2014/main" id="{5E5197B7-95FB-49F8-A97B-FE41C5A9596C}"/>
              </a:ext>
            </a:extLst>
          </p:cNvPr>
          <p:cNvSpPr>
            <a:spLocks noGrp="1"/>
          </p:cNvSpPr>
          <p:nvPr>
            <p:ph type="pic" sz="quarter" idx="15" hasCustomPrompt="1"/>
          </p:nvPr>
        </p:nvSpPr>
        <p:spPr>
          <a:xfrm>
            <a:off x="30600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3" name="Text Placeholder 12">
            <a:extLst>
              <a:ext uri="{FF2B5EF4-FFF2-40B4-BE49-F238E27FC236}">
                <a16:creationId xmlns:a16="http://schemas.microsoft.com/office/drawing/2014/main" id="{4D9A13C7-EBEB-436D-ADBB-86B6FB45BCD1}"/>
              </a:ext>
            </a:extLst>
          </p:cNvPr>
          <p:cNvSpPr>
            <a:spLocks noGrp="1"/>
          </p:cNvSpPr>
          <p:nvPr>
            <p:ph type="body" sz="quarter" idx="16"/>
          </p:nvPr>
        </p:nvSpPr>
        <p:spPr>
          <a:xfrm>
            <a:off x="1173600" y="2833200"/>
            <a:ext cx="4842000" cy="756000"/>
          </a:xfrm>
        </p:spPr>
        <p:txBody>
          <a:bodyPr/>
          <a:lstStyle>
            <a:lvl1pPr marL="0" indent="0">
              <a:lnSpc>
                <a:spcPct val="90000"/>
              </a:lnSpc>
              <a:spcBef>
                <a:spcPts val="1000"/>
              </a:spcBef>
              <a:buNone/>
              <a:defRPr sz="2000"/>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a:t>Click to edit Master text styles</a:t>
            </a:r>
            <a:endParaRPr lang="en-GB"/>
          </a:p>
        </p:txBody>
      </p:sp>
      <p:sp>
        <p:nvSpPr>
          <p:cNvPr id="14" name="Picture Placeholder 10" descr="Add description of icon">
            <a:extLst>
              <a:ext uri="{FF2B5EF4-FFF2-40B4-BE49-F238E27FC236}">
                <a16:creationId xmlns:a16="http://schemas.microsoft.com/office/drawing/2014/main" id="{E1F258FF-4B37-4A44-B4C1-D1BA723E389B}"/>
              </a:ext>
            </a:extLst>
          </p:cNvPr>
          <p:cNvSpPr>
            <a:spLocks noGrp="1"/>
          </p:cNvSpPr>
          <p:nvPr>
            <p:ph type="pic" sz="quarter" idx="17" hasCustomPrompt="1"/>
          </p:nvPr>
        </p:nvSpPr>
        <p:spPr>
          <a:xfrm>
            <a:off x="30600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5" name="Text Placeholder 12">
            <a:extLst>
              <a:ext uri="{FF2B5EF4-FFF2-40B4-BE49-F238E27FC236}">
                <a16:creationId xmlns:a16="http://schemas.microsoft.com/office/drawing/2014/main" id="{97407CB3-47A4-4E12-A52E-B93683369F3A}"/>
              </a:ext>
            </a:extLst>
          </p:cNvPr>
          <p:cNvSpPr>
            <a:spLocks noGrp="1"/>
          </p:cNvSpPr>
          <p:nvPr>
            <p:ph type="body" sz="quarter" idx="18"/>
          </p:nvPr>
        </p:nvSpPr>
        <p:spPr>
          <a:xfrm>
            <a:off x="117360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endParaRPr lang="en-GB"/>
          </a:p>
        </p:txBody>
      </p:sp>
      <p:sp>
        <p:nvSpPr>
          <p:cNvPr id="16" name="Picture Placeholder 10" descr="Add description of icon">
            <a:extLst>
              <a:ext uri="{FF2B5EF4-FFF2-40B4-BE49-F238E27FC236}">
                <a16:creationId xmlns:a16="http://schemas.microsoft.com/office/drawing/2014/main" id="{3C5E2EB3-8CF7-45B8-8005-13469FEC529B}"/>
              </a:ext>
            </a:extLst>
          </p:cNvPr>
          <p:cNvSpPr>
            <a:spLocks noGrp="1"/>
          </p:cNvSpPr>
          <p:nvPr>
            <p:ph type="pic" sz="quarter" idx="19" hasCustomPrompt="1"/>
          </p:nvPr>
        </p:nvSpPr>
        <p:spPr>
          <a:xfrm>
            <a:off x="30600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7" name="Text Placeholder 12">
            <a:extLst>
              <a:ext uri="{FF2B5EF4-FFF2-40B4-BE49-F238E27FC236}">
                <a16:creationId xmlns:a16="http://schemas.microsoft.com/office/drawing/2014/main" id="{23DD8221-60E9-48F6-AB0A-24200E19451B}"/>
              </a:ext>
            </a:extLst>
          </p:cNvPr>
          <p:cNvSpPr>
            <a:spLocks noGrp="1"/>
          </p:cNvSpPr>
          <p:nvPr>
            <p:ph type="body" sz="quarter" idx="20"/>
          </p:nvPr>
        </p:nvSpPr>
        <p:spPr>
          <a:xfrm>
            <a:off x="117360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endParaRPr lang="en-GB"/>
          </a:p>
        </p:txBody>
      </p:sp>
      <p:sp>
        <p:nvSpPr>
          <p:cNvPr id="20" name="Picture Placeholder 10" descr="Add description of icon">
            <a:extLst>
              <a:ext uri="{FF2B5EF4-FFF2-40B4-BE49-F238E27FC236}">
                <a16:creationId xmlns:a16="http://schemas.microsoft.com/office/drawing/2014/main" id="{E44E0A33-14B1-4850-90E3-B3F3BB84DDE3}"/>
              </a:ext>
            </a:extLst>
          </p:cNvPr>
          <p:cNvSpPr>
            <a:spLocks noGrp="1"/>
          </p:cNvSpPr>
          <p:nvPr>
            <p:ph type="pic" sz="quarter" idx="21" hasCustomPrompt="1"/>
          </p:nvPr>
        </p:nvSpPr>
        <p:spPr>
          <a:xfrm>
            <a:off x="30600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1" name="Text Placeholder 12">
            <a:extLst>
              <a:ext uri="{FF2B5EF4-FFF2-40B4-BE49-F238E27FC236}">
                <a16:creationId xmlns:a16="http://schemas.microsoft.com/office/drawing/2014/main" id="{CE8EBFC4-167A-4580-99A8-DA37B6E5B938}"/>
              </a:ext>
            </a:extLst>
          </p:cNvPr>
          <p:cNvSpPr>
            <a:spLocks noGrp="1"/>
          </p:cNvSpPr>
          <p:nvPr>
            <p:ph type="body" sz="quarter" idx="22"/>
          </p:nvPr>
        </p:nvSpPr>
        <p:spPr>
          <a:xfrm>
            <a:off x="117360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endParaRPr lang="en-GB"/>
          </a:p>
        </p:txBody>
      </p:sp>
      <p:sp>
        <p:nvSpPr>
          <p:cNvPr id="9" name="Text Placeholder 8">
            <a:extLst>
              <a:ext uri="{FF2B5EF4-FFF2-40B4-BE49-F238E27FC236}">
                <a16:creationId xmlns:a16="http://schemas.microsoft.com/office/drawing/2014/main" id="{2B0C1395-B34F-4803-A4D2-4DA98255D68D}"/>
              </a:ext>
            </a:extLst>
          </p:cNvPr>
          <p:cNvSpPr>
            <a:spLocks noGrp="1"/>
          </p:cNvSpPr>
          <p:nvPr>
            <p:ph type="body" sz="quarter" idx="14"/>
          </p:nvPr>
        </p:nvSpPr>
        <p:spPr>
          <a:xfrm>
            <a:off x="6160390" y="1472400"/>
            <a:ext cx="5709600" cy="1072800"/>
          </a:xfrm>
        </p:spPr>
        <p:txBody>
          <a:bodyPr anchor="b" anchorCtr="0"/>
          <a:lstStyle>
            <a:lvl1pPr marL="0" indent="0">
              <a:buNone/>
              <a:defRPr b="1">
                <a:solidFill>
                  <a:schemeClr val="accent1"/>
                </a:solidFill>
              </a:defRPr>
            </a:lvl1pPr>
          </a:lstStyle>
          <a:p>
            <a:pPr lvl="0"/>
            <a:r>
              <a:rPr lang="en-US"/>
              <a:t>Click to edit Master text styles</a:t>
            </a:r>
            <a:endParaRPr lang="en-GB"/>
          </a:p>
        </p:txBody>
      </p:sp>
      <p:sp>
        <p:nvSpPr>
          <p:cNvPr id="22" name="Picture Placeholder 10" descr="Add description of icon">
            <a:extLst>
              <a:ext uri="{FF2B5EF4-FFF2-40B4-BE49-F238E27FC236}">
                <a16:creationId xmlns:a16="http://schemas.microsoft.com/office/drawing/2014/main" id="{A361E0A4-5EB1-4215-8DC2-CED3494C2D97}"/>
              </a:ext>
            </a:extLst>
          </p:cNvPr>
          <p:cNvSpPr>
            <a:spLocks noGrp="1"/>
          </p:cNvSpPr>
          <p:nvPr>
            <p:ph type="pic" sz="quarter" idx="23" hasCustomPrompt="1"/>
          </p:nvPr>
        </p:nvSpPr>
        <p:spPr>
          <a:xfrm>
            <a:off x="616039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3" name="Text Placeholder 12">
            <a:extLst>
              <a:ext uri="{FF2B5EF4-FFF2-40B4-BE49-F238E27FC236}">
                <a16:creationId xmlns:a16="http://schemas.microsoft.com/office/drawing/2014/main" id="{42670E9D-A433-4252-83B1-B7A43D93B2DE}"/>
              </a:ext>
            </a:extLst>
          </p:cNvPr>
          <p:cNvSpPr>
            <a:spLocks noGrp="1"/>
          </p:cNvSpPr>
          <p:nvPr>
            <p:ph type="body" sz="quarter" idx="24"/>
          </p:nvPr>
        </p:nvSpPr>
        <p:spPr>
          <a:xfrm>
            <a:off x="7027990" y="2833200"/>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endParaRPr lang="en-GB"/>
          </a:p>
        </p:txBody>
      </p:sp>
      <p:sp>
        <p:nvSpPr>
          <p:cNvPr id="24" name="Picture Placeholder 10" descr="Add description of icon">
            <a:extLst>
              <a:ext uri="{FF2B5EF4-FFF2-40B4-BE49-F238E27FC236}">
                <a16:creationId xmlns:a16="http://schemas.microsoft.com/office/drawing/2014/main" id="{5B3FCA71-4537-495B-80EA-200ED4EC16AD}"/>
              </a:ext>
            </a:extLst>
          </p:cNvPr>
          <p:cNvSpPr>
            <a:spLocks noGrp="1"/>
          </p:cNvSpPr>
          <p:nvPr>
            <p:ph type="pic" sz="quarter" idx="25" hasCustomPrompt="1"/>
          </p:nvPr>
        </p:nvSpPr>
        <p:spPr>
          <a:xfrm>
            <a:off x="616039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5" name="Text Placeholder 12">
            <a:extLst>
              <a:ext uri="{FF2B5EF4-FFF2-40B4-BE49-F238E27FC236}">
                <a16:creationId xmlns:a16="http://schemas.microsoft.com/office/drawing/2014/main" id="{340D156D-DA34-42DA-9274-A5EDA44D361B}"/>
              </a:ext>
            </a:extLst>
          </p:cNvPr>
          <p:cNvSpPr>
            <a:spLocks noGrp="1"/>
          </p:cNvSpPr>
          <p:nvPr>
            <p:ph type="body" sz="quarter" idx="26"/>
          </p:nvPr>
        </p:nvSpPr>
        <p:spPr>
          <a:xfrm>
            <a:off x="702799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endParaRPr lang="en-GB"/>
          </a:p>
        </p:txBody>
      </p:sp>
      <p:sp>
        <p:nvSpPr>
          <p:cNvPr id="26" name="Picture Placeholder 10" descr="Add description of icon">
            <a:extLst>
              <a:ext uri="{FF2B5EF4-FFF2-40B4-BE49-F238E27FC236}">
                <a16:creationId xmlns:a16="http://schemas.microsoft.com/office/drawing/2014/main" id="{56DD2F7A-B075-4552-B302-F8CDF5BAA4D2}"/>
              </a:ext>
            </a:extLst>
          </p:cNvPr>
          <p:cNvSpPr>
            <a:spLocks noGrp="1"/>
          </p:cNvSpPr>
          <p:nvPr>
            <p:ph type="pic" sz="quarter" idx="27" hasCustomPrompt="1"/>
          </p:nvPr>
        </p:nvSpPr>
        <p:spPr>
          <a:xfrm>
            <a:off x="616039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7" name="Text Placeholder 12">
            <a:extLst>
              <a:ext uri="{FF2B5EF4-FFF2-40B4-BE49-F238E27FC236}">
                <a16:creationId xmlns:a16="http://schemas.microsoft.com/office/drawing/2014/main" id="{9E881038-0BF1-4AFE-89BF-123DC292976E}"/>
              </a:ext>
            </a:extLst>
          </p:cNvPr>
          <p:cNvSpPr>
            <a:spLocks noGrp="1"/>
          </p:cNvSpPr>
          <p:nvPr>
            <p:ph type="body" sz="quarter" idx="28"/>
          </p:nvPr>
        </p:nvSpPr>
        <p:spPr>
          <a:xfrm>
            <a:off x="702799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endParaRPr lang="en-GB"/>
          </a:p>
        </p:txBody>
      </p:sp>
      <p:sp>
        <p:nvSpPr>
          <p:cNvPr id="28" name="Picture Placeholder 10" descr="Add description of icon">
            <a:extLst>
              <a:ext uri="{FF2B5EF4-FFF2-40B4-BE49-F238E27FC236}">
                <a16:creationId xmlns:a16="http://schemas.microsoft.com/office/drawing/2014/main" id="{7497D6D3-CFF8-46AE-9C49-765B38D3058D}"/>
              </a:ext>
            </a:extLst>
          </p:cNvPr>
          <p:cNvSpPr>
            <a:spLocks noGrp="1"/>
          </p:cNvSpPr>
          <p:nvPr>
            <p:ph type="pic" sz="quarter" idx="29" hasCustomPrompt="1"/>
          </p:nvPr>
        </p:nvSpPr>
        <p:spPr>
          <a:xfrm>
            <a:off x="616039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9" name="Text Placeholder 12">
            <a:extLst>
              <a:ext uri="{FF2B5EF4-FFF2-40B4-BE49-F238E27FC236}">
                <a16:creationId xmlns:a16="http://schemas.microsoft.com/office/drawing/2014/main" id="{C807658B-4C02-4D17-91BC-1A29B8317886}"/>
              </a:ext>
            </a:extLst>
          </p:cNvPr>
          <p:cNvSpPr>
            <a:spLocks noGrp="1"/>
          </p:cNvSpPr>
          <p:nvPr>
            <p:ph type="body" sz="quarter" idx="30"/>
          </p:nvPr>
        </p:nvSpPr>
        <p:spPr>
          <a:xfrm>
            <a:off x="702799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endParaRPr lang="en-GB"/>
          </a:p>
        </p:txBody>
      </p:sp>
      <p:sp>
        <p:nvSpPr>
          <p:cNvPr id="4" name="Footer Placeholder 3">
            <a:extLst>
              <a:ext uri="{FF2B5EF4-FFF2-40B4-BE49-F238E27FC236}">
                <a16:creationId xmlns:a16="http://schemas.microsoft.com/office/drawing/2014/main" id="{775061E1-C4EC-4D2B-83A2-B93DC9A97C3D}"/>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A0380F02-06A0-42B8-BA2D-6D55141D9386}"/>
              </a:ext>
            </a:extLst>
          </p:cNvPr>
          <p:cNvSpPr>
            <a:spLocks noGrp="1"/>
          </p:cNvSpPr>
          <p:nvPr>
            <p:ph type="dt" sz="half" idx="10"/>
          </p:nvPr>
        </p:nvSpPr>
        <p:spPr/>
        <p:txBody>
          <a:bodyPr/>
          <a:lstStyle/>
          <a:p>
            <a:fld id="{DC13AD85-CE77-4F8C-BEB7-3D123B861324}" type="datetime1">
              <a:rPr lang="en-GB" smtClean="0"/>
              <a:t>13/05/2021</a:t>
            </a:fld>
            <a:endParaRPr lang="en-GB"/>
          </a:p>
        </p:txBody>
      </p:sp>
      <p:sp>
        <p:nvSpPr>
          <p:cNvPr id="5" name="Slide Number Placeholder 4">
            <a:extLst>
              <a:ext uri="{FF2B5EF4-FFF2-40B4-BE49-F238E27FC236}">
                <a16:creationId xmlns:a16="http://schemas.microsoft.com/office/drawing/2014/main" id="{584BE84B-A188-4496-8E34-7FC2AFC34CA7}"/>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cxnSp>
        <p:nvCxnSpPr>
          <p:cNvPr id="30" name="Straight Connector 29">
            <a:extLst>
              <a:ext uri="{FF2B5EF4-FFF2-40B4-BE49-F238E27FC236}">
                <a16:creationId xmlns:a16="http://schemas.microsoft.com/office/drawing/2014/main" id="{F525F55F-F1F9-478C-A34D-646D5FA7DD8C}"/>
              </a:ext>
              <a:ext uri="{C183D7F6-B498-43B3-948B-1728B52AA6E4}">
                <adec:decorative xmlns:adec="http://schemas.microsoft.com/office/drawing/2017/decorative" val="1"/>
              </a:ext>
            </a:extLst>
          </p:cNvPr>
          <p:cNvCxnSpPr>
            <a:cxnSpLocks/>
          </p:cNvCxnSpPr>
          <p:nvPr userDrawn="1"/>
        </p:nvCxnSpPr>
        <p:spPr>
          <a:xfrm>
            <a:off x="304799" y="2689314"/>
            <a:ext cx="11565191" cy="0"/>
          </a:xfrm>
          <a:prstGeom prst="line">
            <a:avLst/>
          </a:prstGeom>
          <a:ln w="38100">
            <a:solidFill>
              <a:srgbClr val="0048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290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full-pa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F6EA-4ABA-49B3-BE76-BD774DFEC68F}"/>
              </a:ext>
            </a:extLst>
          </p:cNvPr>
          <p:cNvSpPr>
            <a:spLocks noGrp="1"/>
          </p:cNvSpPr>
          <p:nvPr>
            <p:ph type="title"/>
          </p:nvPr>
        </p:nvSpPr>
        <p:spPr>
          <a:xfrm>
            <a:off x="306000" y="251649"/>
            <a:ext cx="11552400" cy="830676"/>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4A5EA239-AA2E-48E8-99A7-42CEED80F84B}"/>
              </a:ext>
            </a:extLst>
          </p:cNvPr>
          <p:cNvSpPr>
            <a:spLocks noGrp="1"/>
          </p:cNvSpPr>
          <p:nvPr>
            <p:ph type="body" sz="quarter" idx="13"/>
          </p:nvPr>
        </p:nvSpPr>
        <p:spPr>
          <a:xfrm>
            <a:off x="306000" y="1263100"/>
            <a:ext cx="11552238" cy="619200"/>
          </a:xfrm>
        </p:spPr>
        <p:txBody>
          <a:bodyPr/>
          <a:lstStyle>
            <a:lvl1pPr marL="0" indent="0">
              <a:buNone/>
              <a:defRPr sz="1800" b="1">
                <a:solidFill>
                  <a:schemeClr val="accent1"/>
                </a:solidFill>
              </a:defRPr>
            </a:lvl1pPr>
          </a:lstStyle>
          <a:p>
            <a:pPr lvl="0"/>
            <a:r>
              <a:rPr lang="en-US"/>
              <a:t>Click to edit Master text styles</a:t>
            </a:r>
            <a:endParaRPr lang="en-GB"/>
          </a:p>
        </p:txBody>
      </p:sp>
      <p:sp>
        <p:nvSpPr>
          <p:cNvPr id="9" name="Content Placeholder 8">
            <a:extLst>
              <a:ext uri="{FF2B5EF4-FFF2-40B4-BE49-F238E27FC236}">
                <a16:creationId xmlns:a16="http://schemas.microsoft.com/office/drawing/2014/main" id="{41190B89-ECB1-4F74-A404-532C7BBA8826}"/>
              </a:ext>
            </a:extLst>
          </p:cNvPr>
          <p:cNvSpPr>
            <a:spLocks noGrp="1"/>
          </p:cNvSpPr>
          <p:nvPr>
            <p:ph sz="quarter" idx="14"/>
          </p:nvPr>
        </p:nvSpPr>
        <p:spPr>
          <a:xfrm>
            <a:off x="301625" y="1992313"/>
            <a:ext cx="11552238" cy="4186237"/>
          </a:xfrm>
        </p:spPr>
        <p:txBody>
          <a:bodyPr/>
          <a:lstStyle>
            <a:lvl1pPr marL="0" indent="0">
              <a:buNone/>
              <a:defRPr/>
            </a:lvl1pPr>
          </a:lstStyle>
          <a:p>
            <a:pPr lvl="0"/>
            <a:r>
              <a:rPr lang="en-US"/>
              <a:t>Click to edit Master text styles</a:t>
            </a:r>
            <a:endParaRPr lang="en-GB"/>
          </a:p>
        </p:txBody>
      </p:sp>
      <p:sp>
        <p:nvSpPr>
          <p:cNvPr id="4" name="Footer Placeholder 3">
            <a:extLst>
              <a:ext uri="{FF2B5EF4-FFF2-40B4-BE49-F238E27FC236}">
                <a16:creationId xmlns:a16="http://schemas.microsoft.com/office/drawing/2014/main" id="{6C303193-AE40-4EC6-8BF8-CCC2ADDD4733}"/>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A0DEF239-E34A-4E55-8538-4BB977D7E6CB}"/>
              </a:ext>
            </a:extLst>
          </p:cNvPr>
          <p:cNvSpPr>
            <a:spLocks noGrp="1"/>
          </p:cNvSpPr>
          <p:nvPr>
            <p:ph type="dt" sz="half" idx="10"/>
          </p:nvPr>
        </p:nvSpPr>
        <p:spPr/>
        <p:txBody>
          <a:bodyPr/>
          <a:lstStyle/>
          <a:p>
            <a:fld id="{DC13AD85-CE77-4F8C-BEB7-3D123B861324}" type="datetime1">
              <a:rPr lang="en-GB" smtClean="0"/>
              <a:t>13/05/2021</a:t>
            </a:fld>
            <a:endParaRPr lang="en-GB"/>
          </a:p>
        </p:txBody>
      </p:sp>
      <p:sp>
        <p:nvSpPr>
          <p:cNvPr id="5" name="Slide Number Placeholder 4">
            <a:extLst>
              <a:ext uri="{FF2B5EF4-FFF2-40B4-BE49-F238E27FC236}">
                <a16:creationId xmlns:a16="http://schemas.microsoft.com/office/drawing/2014/main" id="{A561B4F5-114B-4B4F-B93B-3A1A5C3926DF}"/>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14540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lumns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4CE7-A7CC-4F45-B88D-D88A615B1AA4}"/>
              </a:ext>
            </a:extLst>
          </p:cNvPr>
          <p:cNvSpPr>
            <a:spLocks noGrp="1"/>
          </p:cNvSpPr>
          <p:nvPr>
            <p:ph type="title"/>
          </p:nvPr>
        </p:nvSpPr>
        <p:spPr>
          <a:xfrm>
            <a:off x="306000" y="252000"/>
            <a:ext cx="11552400" cy="831600"/>
          </a:xfrm>
        </p:spPr>
        <p:txBody>
          <a:bodyPr/>
          <a:lstStyle>
            <a:lvl1pPr>
              <a:defRPr>
                <a:solidFill>
                  <a:schemeClr val="tx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CF6485FC-04C8-417A-910C-DC19B9780AE1}"/>
              </a:ext>
            </a:extLst>
          </p:cNvPr>
          <p:cNvSpPr>
            <a:spLocks noGrp="1"/>
          </p:cNvSpPr>
          <p:nvPr>
            <p:ph type="body" sz="quarter" idx="13"/>
          </p:nvPr>
        </p:nvSpPr>
        <p:spPr>
          <a:xfrm>
            <a:off x="306000" y="1263100"/>
            <a:ext cx="11552400" cy="619200"/>
          </a:xfrm>
        </p:spPr>
        <p:txBody>
          <a:bodyPr numCol="4" spcCol="360000"/>
          <a:lstStyle>
            <a:lvl1pPr marL="0" indent="0">
              <a:buNone/>
              <a:defRPr b="1">
                <a:solidFill>
                  <a:schemeClr val="accent1"/>
                </a:solidFill>
              </a:defRPr>
            </a:lvl1pPr>
          </a:lstStyle>
          <a:p>
            <a:pPr lvl="0"/>
            <a:r>
              <a:rPr lang="en-US"/>
              <a:t>Click to edit Master text styles</a:t>
            </a:r>
            <a:endParaRPr lang="en-GB"/>
          </a:p>
        </p:txBody>
      </p:sp>
      <p:sp>
        <p:nvSpPr>
          <p:cNvPr id="11" name="Text Placeholder 10">
            <a:extLst>
              <a:ext uri="{FF2B5EF4-FFF2-40B4-BE49-F238E27FC236}">
                <a16:creationId xmlns:a16="http://schemas.microsoft.com/office/drawing/2014/main" id="{02539B90-4B1F-46A3-9681-539EC8E93C96}"/>
              </a:ext>
            </a:extLst>
          </p:cNvPr>
          <p:cNvSpPr>
            <a:spLocks noGrp="1"/>
          </p:cNvSpPr>
          <p:nvPr>
            <p:ph type="body" sz="quarter" idx="14"/>
          </p:nvPr>
        </p:nvSpPr>
        <p:spPr>
          <a:xfrm>
            <a:off x="306163" y="2063075"/>
            <a:ext cx="11552237" cy="4115475"/>
          </a:xfrm>
        </p:spPr>
        <p:txBody>
          <a:bodyPr numCol="4" spcCol="360000"/>
          <a:lstStyle>
            <a:lvl1pPr marL="0" indent="0">
              <a:buNone/>
              <a:defRPr sz="2400"/>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2765B127-697A-4225-9EDD-070A53F178AF}"/>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0BDFDC0C-8B72-418E-AE56-392077E66C53}"/>
              </a:ext>
            </a:extLst>
          </p:cNvPr>
          <p:cNvSpPr>
            <a:spLocks noGrp="1"/>
          </p:cNvSpPr>
          <p:nvPr>
            <p:ph type="dt" sz="half" idx="10"/>
          </p:nvPr>
        </p:nvSpPr>
        <p:spPr/>
        <p:txBody>
          <a:bodyPr/>
          <a:lstStyle/>
          <a:p>
            <a:fld id="{DC13AD85-CE77-4F8C-BEB7-3D123B861324}" type="datetime1">
              <a:rPr lang="en-GB" smtClean="0"/>
              <a:t>13/05/2021</a:t>
            </a:fld>
            <a:endParaRPr lang="en-GB"/>
          </a:p>
        </p:txBody>
      </p:sp>
      <p:sp>
        <p:nvSpPr>
          <p:cNvPr id="5" name="Slide Number Placeholder 4">
            <a:extLst>
              <a:ext uri="{FF2B5EF4-FFF2-40B4-BE49-F238E27FC236}">
                <a16:creationId xmlns:a16="http://schemas.microsoft.com/office/drawing/2014/main" id="{70DAE4EB-8737-404F-8267-D29E4DAE9514}"/>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278999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1D49-D8D5-41C3-B16D-BF857BF84213}"/>
              </a:ext>
            </a:extLst>
          </p:cNvPr>
          <p:cNvSpPr>
            <a:spLocks noGrp="1"/>
          </p:cNvSpPr>
          <p:nvPr>
            <p:ph type="title"/>
          </p:nvPr>
        </p:nvSpPr>
        <p:spPr>
          <a:xfrm>
            <a:off x="579600" y="4116790"/>
            <a:ext cx="2689200" cy="2476800"/>
          </a:xfrm>
        </p:spPr>
        <p:txBody>
          <a:bodyPr lIns="0" bIns="46800" anchor="t" anchorCtr="0"/>
          <a:lstStyle>
            <a:lvl1pPr>
              <a:lnSpc>
                <a:spcPct val="100000"/>
              </a:lnSpc>
              <a:defRPr sz="1200" b="0">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50FA85D0-7C53-42AD-A812-61153B1DCB4E}"/>
              </a:ext>
            </a:extLst>
          </p:cNvPr>
          <p:cNvSpPr>
            <a:spLocks noGrp="1"/>
          </p:cNvSpPr>
          <p:nvPr>
            <p:ph type="body" sz="quarter" idx="10"/>
          </p:nvPr>
        </p:nvSpPr>
        <p:spPr>
          <a:xfrm>
            <a:off x="3276000" y="4115502"/>
            <a:ext cx="3459600" cy="2478088"/>
          </a:xfrm>
        </p:spPr>
        <p:txBody>
          <a:bodyPr lIns="0" tIns="46800"/>
          <a:lstStyle>
            <a:lvl1pPr marL="0" indent="0">
              <a:lnSpc>
                <a:spcPct val="100000"/>
              </a:lnSpc>
              <a:spcBef>
                <a:spcPts val="0"/>
              </a:spcBef>
              <a:buNone/>
              <a:defRPr sz="120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US"/>
              <a:t>Click to edit Master text styles</a:t>
            </a:r>
            <a:endParaRPr lang="en-GB"/>
          </a:p>
        </p:txBody>
      </p:sp>
    </p:spTree>
    <p:extLst>
      <p:ext uri="{BB962C8B-B14F-4D97-AF65-F5344CB8AC3E}">
        <p14:creationId xmlns:p14="http://schemas.microsoft.com/office/powerpoint/2010/main" val="1537028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C085-0326-4C93-AD8C-479C72ED0EFD}"/>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AAFC9-35CA-42B6-B07C-0BACF3167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15607FE-3094-4C49-B924-D15AE623B339}"/>
              </a:ext>
            </a:extLst>
          </p:cNvPr>
          <p:cNvSpPr>
            <a:spLocks noGrp="1"/>
          </p:cNvSpPr>
          <p:nvPr>
            <p:ph type="ftr" sz="quarter" idx="11"/>
          </p:nvPr>
        </p:nvSpPr>
        <p:spPr/>
        <p:txBody>
          <a:bodyPr/>
          <a:lstStyle/>
          <a:p>
            <a:r>
              <a:rPr lang="en-GB"/>
              <a:t>Produced by Essex County Council Strategy Insight and Engagement</a:t>
            </a:r>
          </a:p>
        </p:txBody>
      </p:sp>
      <p:sp>
        <p:nvSpPr>
          <p:cNvPr id="4" name="Date Placeholder 3">
            <a:extLst>
              <a:ext uri="{FF2B5EF4-FFF2-40B4-BE49-F238E27FC236}">
                <a16:creationId xmlns:a16="http://schemas.microsoft.com/office/drawing/2014/main" id="{FAD3546D-93EF-4729-B2C4-38BC13587EBF}"/>
              </a:ext>
            </a:extLst>
          </p:cNvPr>
          <p:cNvSpPr>
            <a:spLocks noGrp="1"/>
          </p:cNvSpPr>
          <p:nvPr>
            <p:ph type="dt" sz="half" idx="10"/>
          </p:nvPr>
        </p:nvSpPr>
        <p:spPr/>
        <p:txBody>
          <a:bodyPr/>
          <a:lstStyle/>
          <a:p>
            <a:fld id="{114C472B-89C8-4DED-A734-C6F534D4F85F}" type="datetime1">
              <a:rPr lang="en-GB" smtClean="0"/>
              <a:t>13/05/2021</a:t>
            </a:fld>
            <a:endParaRPr lang="en-GB"/>
          </a:p>
        </p:txBody>
      </p:sp>
      <p:sp>
        <p:nvSpPr>
          <p:cNvPr id="6" name="Slide Number Placeholder 5">
            <a:extLst>
              <a:ext uri="{FF2B5EF4-FFF2-40B4-BE49-F238E27FC236}">
                <a16:creationId xmlns:a16="http://schemas.microsoft.com/office/drawing/2014/main" id="{5B06779C-2AF6-46D0-BB9C-31136A77806E}"/>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476790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DE-FDA8-433B-936F-8B88A250B0B4}"/>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C62E7F-1D86-434D-8B70-42729D5D747D}"/>
              </a:ext>
            </a:extLst>
          </p:cNvPr>
          <p:cNvSpPr>
            <a:spLocks noGrp="1"/>
          </p:cNvSpPr>
          <p:nvPr>
            <p:ph type="dt" sz="half" idx="10"/>
          </p:nvPr>
        </p:nvSpPr>
        <p:spPr/>
        <p:txBody>
          <a:bodyPr/>
          <a:lstStyle/>
          <a:p>
            <a:fld id="{DC13AD85-CE77-4F8C-BEB7-3D123B861324}" type="datetime1">
              <a:rPr lang="en-GB" smtClean="0"/>
              <a:t>13/05/2021</a:t>
            </a:fld>
            <a:endParaRPr lang="en-GB"/>
          </a:p>
        </p:txBody>
      </p:sp>
      <p:sp>
        <p:nvSpPr>
          <p:cNvPr id="4" name="Footer Placeholder 3">
            <a:extLst>
              <a:ext uri="{FF2B5EF4-FFF2-40B4-BE49-F238E27FC236}">
                <a16:creationId xmlns:a16="http://schemas.microsoft.com/office/drawing/2014/main" id="{0FF7BD44-4FD0-44F4-9561-331F9ACDE1B5}"/>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42F1C60A-1542-4599-B89C-D00423F08EA6}"/>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7" name="Content Placeholder 6">
            <a:extLst>
              <a:ext uri="{FF2B5EF4-FFF2-40B4-BE49-F238E27FC236}">
                <a16:creationId xmlns:a16="http://schemas.microsoft.com/office/drawing/2014/main" id="{F8234D8F-3656-478D-B853-28E4F20B3849}"/>
              </a:ext>
            </a:extLst>
          </p:cNvPr>
          <p:cNvSpPr>
            <a:spLocks noGrp="1"/>
          </p:cNvSpPr>
          <p:nvPr>
            <p:ph sz="quarter" idx="13"/>
          </p:nvPr>
        </p:nvSpPr>
        <p:spPr>
          <a:xfrm>
            <a:off x="3060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5D7241E3-D385-4DC5-A238-8CF214F6B7E5}"/>
              </a:ext>
            </a:extLst>
          </p:cNvPr>
          <p:cNvSpPr>
            <a:spLocks noGrp="1"/>
          </p:cNvSpPr>
          <p:nvPr>
            <p:ph sz="quarter" idx="14"/>
          </p:nvPr>
        </p:nvSpPr>
        <p:spPr>
          <a:xfrm>
            <a:off x="64296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579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5C9A-39FD-4C1E-957B-F78737A906F4}"/>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71C1A537-2F94-4FAC-8D45-F4C82F94C060}"/>
              </a:ext>
            </a:extLst>
          </p:cNvPr>
          <p:cNvSpPr>
            <a:spLocks noGrp="1"/>
          </p:cNvSpPr>
          <p:nvPr>
            <p:ph type="ftr" sz="quarter" idx="11"/>
          </p:nvPr>
        </p:nvSpPr>
        <p:spPr/>
        <p:txBody>
          <a:bodyPr/>
          <a:lstStyle/>
          <a:p>
            <a:r>
              <a:rPr lang="en-GB"/>
              <a:t>Produced by Essex County Council Strategy Insight and Engagement</a:t>
            </a:r>
          </a:p>
        </p:txBody>
      </p:sp>
      <p:sp>
        <p:nvSpPr>
          <p:cNvPr id="3" name="Date Placeholder 2">
            <a:extLst>
              <a:ext uri="{FF2B5EF4-FFF2-40B4-BE49-F238E27FC236}">
                <a16:creationId xmlns:a16="http://schemas.microsoft.com/office/drawing/2014/main" id="{A5F9823A-8CF6-40A6-A585-A1978389FCFE}"/>
              </a:ext>
            </a:extLst>
          </p:cNvPr>
          <p:cNvSpPr>
            <a:spLocks noGrp="1"/>
          </p:cNvSpPr>
          <p:nvPr>
            <p:ph type="dt" sz="half" idx="10"/>
          </p:nvPr>
        </p:nvSpPr>
        <p:spPr/>
        <p:txBody>
          <a:bodyPr/>
          <a:lstStyle/>
          <a:p>
            <a:fld id="{ECC93721-0044-48DD-814F-4E40BD433741}" type="datetime1">
              <a:rPr lang="en-GB" smtClean="0"/>
              <a:t>13/05/2021</a:t>
            </a:fld>
            <a:endParaRPr lang="en-GB"/>
          </a:p>
        </p:txBody>
      </p:sp>
      <p:sp>
        <p:nvSpPr>
          <p:cNvPr id="5" name="Slide Number Placeholder 4">
            <a:extLst>
              <a:ext uri="{FF2B5EF4-FFF2-40B4-BE49-F238E27FC236}">
                <a16:creationId xmlns:a16="http://schemas.microsoft.com/office/drawing/2014/main" id="{8C5194AF-515B-4CA1-965F-3888279B4867}"/>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582824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47799D5-9C64-4C44-B0E6-C22AEFC93ADF}"/>
              </a:ext>
            </a:extLst>
          </p:cNvPr>
          <p:cNvSpPr>
            <a:spLocks noGrp="1"/>
          </p:cNvSpPr>
          <p:nvPr>
            <p:ph type="ftr" sz="quarter" idx="11"/>
          </p:nvPr>
        </p:nvSpPr>
        <p:spPr/>
        <p:txBody>
          <a:bodyPr/>
          <a:lstStyle/>
          <a:p>
            <a:r>
              <a:rPr lang="en-GB"/>
              <a:t>Produced by Essex County Council Strategy Insight and Engagement</a:t>
            </a:r>
          </a:p>
        </p:txBody>
      </p:sp>
      <p:sp>
        <p:nvSpPr>
          <p:cNvPr id="2" name="Date Placeholder 1">
            <a:extLst>
              <a:ext uri="{FF2B5EF4-FFF2-40B4-BE49-F238E27FC236}">
                <a16:creationId xmlns:a16="http://schemas.microsoft.com/office/drawing/2014/main" id="{F6AAC231-7279-49D8-BFD3-85BD6399BA8D}"/>
              </a:ext>
            </a:extLst>
          </p:cNvPr>
          <p:cNvSpPr>
            <a:spLocks noGrp="1"/>
          </p:cNvSpPr>
          <p:nvPr>
            <p:ph type="dt" sz="half" idx="10"/>
          </p:nvPr>
        </p:nvSpPr>
        <p:spPr/>
        <p:txBody>
          <a:bodyPr/>
          <a:lstStyle/>
          <a:p>
            <a:fld id="{E2CA4203-B1B6-42D7-86AB-DFB99C81B19A}" type="datetime1">
              <a:rPr lang="en-GB" smtClean="0"/>
              <a:t>13/05/2021</a:t>
            </a:fld>
            <a:endParaRPr lang="en-GB"/>
          </a:p>
        </p:txBody>
      </p:sp>
      <p:sp>
        <p:nvSpPr>
          <p:cNvPr id="4" name="Slide Number Placeholder 3">
            <a:extLst>
              <a:ext uri="{FF2B5EF4-FFF2-40B4-BE49-F238E27FC236}">
                <a16:creationId xmlns:a16="http://schemas.microsoft.com/office/drawing/2014/main" id="{7F2B58F9-C300-4062-9D38-E1F291F46978}"/>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104257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A125-F62A-4414-8C35-969B08031E91}"/>
              </a:ext>
            </a:extLst>
          </p:cNvPr>
          <p:cNvSpPr>
            <a:spLocks noGrp="1"/>
          </p:cNvSpPr>
          <p:nvPr>
            <p:ph type="ctrTitle"/>
          </p:nvPr>
        </p:nvSpPr>
        <p:spPr>
          <a:xfrm>
            <a:off x="1524000" y="1122363"/>
            <a:ext cx="9144000" cy="2387600"/>
          </a:xfrm>
        </p:spPr>
        <p:txBody>
          <a:bodyPr anchor="b"/>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9E717CC-8A03-440F-AA3D-011C9ED868FE}"/>
              </a:ext>
            </a:extLst>
          </p:cNvPr>
          <p:cNvSpPr>
            <a:spLocks noGrp="1"/>
          </p:cNvSpPr>
          <p:nvPr>
            <p:ph type="subTitle" idx="1"/>
          </p:nvPr>
        </p:nvSpPr>
        <p:spPr>
          <a:xfrm>
            <a:off x="1524000" y="3762000"/>
            <a:ext cx="9144000" cy="1026000"/>
          </a:xfrm>
        </p:spPr>
        <p:txBody>
          <a:bodyPr rIns="900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Essex County Council logo">
            <a:extLst>
              <a:ext uri="{FF2B5EF4-FFF2-40B4-BE49-F238E27FC236}">
                <a16:creationId xmlns:a16="http://schemas.microsoft.com/office/drawing/2014/main" id="{5EF8C64B-87C9-4324-BA52-F16806A36D09}"/>
              </a:ext>
            </a:extLst>
          </p:cNvPr>
          <p:cNvPicPr>
            <a:picLocks noChangeAspect="1"/>
          </p:cNvPicPr>
          <p:nvPr userDrawn="1"/>
        </p:nvPicPr>
        <p:blipFill>
          <a:blip r:embed="rId2"/>
          <a:stretch>
            <a:fillRect/>
          </a:stretch>
        </p:blipFill>
        <p:spPr>
          <a:xfrm>
            <a:off x="10339648" y="5795377"/>
            <a:ext cx="1530350" cy="739107"/>
          </a:xfrm>
          <a:prstGeom prst="rect">
            <a:avLst/>
          </a:prstGeom>
        </p:spPr>
      </p:pic>
    </p:spTree>
    <p:extLst>
      <p:ext uri="{BB962C8B-B14F-4D97-AF65-F5344CB8AC3E}">
        <p14:creationId xmlns:p14="http://schemas.microsoft.com/office/powerpoint/2010/main" val="120597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Cover Pag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7375" y="2147897"/>
            <a:ext cx="6281204"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hasCustomPrompt="1"/>
          </p:nvPr>
        </p:nvSpPr>
        <p:spPr>
          <a:xfrm>
            <a:off x="5327375" y="4134677"/>
            <a:ext cx="6281203" cy="2011527"/>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5" name="Picture 14" descr="A picture containing transport, wheel&#10;&#10;Description automatically generated">
            <a:extLst>
              <a:ext uri="{FF2B5EF4-FFF2-40B4-BE49-F238E27FC236}">
                <a16:creationId xmlns:a16="http://schemas.microsoft.com/office/drawing/2014/main" id="{D6C36227-4E66-0C43-871C-F745ECD9DB6F}"/>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1271259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568680E8-666B-4F1A-A78A-D59CAC0B5E17}"/>
              </a:ext>
            </a:extLst>
          </p:cNvPr>
          <p:cNvSpPr>
            <a:spLocks noGrp="1"/>
          </p:cNvSpPr>
          <p:nvPr>
            <p:ph type="body" sz="quarter" idx="29" hasCustomPrompt="1"/>
          </p:nvPr>
        </p:nvSpPr>
        <p:spPr>
          <a:xfrm>
            <a:off x="301625"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 name="Title 1">
            <a:extLst>
              <a:ext uri="{FF2B5EF4-FFF2-40B4-BE49-F238E27FC236}">
                <a16:creationId xmlns:a16="http://schemas.microsoft.com/office/drawing/2014/main" id="{820A7E22-1A04-48F0-B5A3-0579B896D51D}"/>
              </a:ext>
            </a:extLst>
          </p:cNvPr>
          <p:cNvSpPr>
            <a:spLocks noGrp="1"/>
          </p:cNvSpPr>
          <p:nvPr>
            <p:ph type="title"/>
          </p:nvPr>
        </p:nvSpPr>
        <p:spPr>
          <a:xfrm>
            <a:off x="306000" y="257176"/>
            <a:ext cx="11552400" cy="1131722"/>
          </a:xfrm>
        </p:spPr>
        <p:txBody>
          <a:bodyPr/>
          <a:lstStyle>
            <a:lvl1pPr>
              <a:defRPr sz="4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66459289-9A9B-4863-88A8-800E51931FF1}"/>
              </a:ext>
            </a:extLst>
          </p:cNvPr>
          <p:cNvSpPr>
            <a:spLocks noGrp="1"/>
          </p:cNvSpPr>
          <p:nvPr>
            <p:ph type="dt" sz="half" idx="10"/>
          </p:nvPr>
        </p:nvSpPr>
        <p:spPr/>
        <p:txBody>
          <a:bodyPr/>
          <a:lstStyle/>
          <a:p>
            <a:fld id="{6DC218AA-0319-4184-85EC-54DD732B49C8}" type="datetime1">
              <a:rPr lang="en-GB" smtClean="0"/>
              <a:t>13/05/2021</a:t>
            </a:fld>
            <a:endParaRPr lang="en-GB"/>
          </a:p>
        </p:txBody>
      </p:sp>
      <p:sp>
        <p:nvSpPr>
          <p:cNvPr id="4" name="Footer Placeholder 3">
            <a:extLst>
              <a:ext uri="{FF2B5EF4-FFF2-40B4-BE49-F238E27FC236}">
                <a16:creationId xmlns:a16="http://schemas.microsoft.com/office/drawing/2014/main" id="{0BCD24F6-5900-4426-8CA6-5E5993830316}"/>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5AF9DEDD-F3C9-4DB9-8AB7-9B9FAE58AD2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Text Placeholder 8">
            <a:extLst>
              <a:ext uri="{FF2B5EF4-FFF2-40B4-BE49-F238E27FC236}">
                <a16:creationId xmlns:a16="http://schemas.microsoft.com/office/drawing/2014/main" id="{3CFCCB34-DDF7-4318-9C93-3CA1912F6208}"/>
              </a:ext>
            </a:extLst>
          </p:cNvPr>
          <p:cNvSpPr>
            <a:spLocks noGrp="1"/>
          </p:cNvSpPr>
          <p:nvPr>
            <p:ph type="body" sz="quarter" idx="14"/>
          </p:nvPr>
        </p:nvSpPr>
        <p:spPr>
          <a:xfrm>
            <a:off x="1310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75F07E28-6A00-4FDD-A725-52B4301AAE95}"/>
              </a:ext>
            </a:extLst>
          </p:cNvPr>
          <p:cNvSpPr>
            <a:spLocks noGrp="1"/>
          </p:cNvSpPr>
          <p:nvPr>
            <p:ph type="body" sz="quarter" idx="16"/>
          </p:nvPr>
        </p:nvSpPr>
        <p:spPr>
          <a:xfrm>
            <a:off x="1310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3" name="Text Placeholder 8">
            <a:extLst>
              <a:ext uri="{FF2B5EF4-FFF2-40B4-BE49-F238E27FC236}">
                <a16:creationId xmlns:a16="http://schemas.microsoft.com/office/drawing/2014/main" id="{95350E13-471F-4950-B14C-729E49A8168C}"/>
              </a:ext>
            </a:extLst>
          </p:cNvPr>
          <p:cNvSpPr>
            <a:spLocks noGrp="1"/>
          </p:cNvSpPr>
          <p:nvPr>
            <p:ph type="body" sz="quarter" idx="18"/>
          </p:nvPr>
        </p:nvSpPr>
        <p:spPr>
          <a:xfrm>
            <a:off x="1310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5" name="Text Placeholder 8">
            <a:extLst>
              <a:ext uri="{FF2B5EF4-FFF2-40B4-BE49-F238E27FC236}">
                <a16:creationId xmlns:a16="http://schemas.microsoft.com/office/drawing/2014/main" id="{7A2EF067-1F3F-4B12-8615-D23C15BB6F05}"/>
              </a:ext>
            </a:extLst>
          </p:cNvPr>
          <p:cNvSpPr>
            <a:spLocks noGrp="1"/>
          </p:cNvSpPr>
          <p:nvPr>
            <p:ph type="body" sz="quarter" idx="20"/>
          </p:nvPr>
        </p:nvSpPr>
        <p:spPr>
          <a:xfrm>
            <a:off x="1310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7" name="Text Placeholder 8">
            <a:extLst>
              <a:ext uri="{FF2B5EF4-FFF2-40B4-BE49-F238E27FC236}">
                <a16:creationId xmlns:a16="http://schemas.microsoft.com/office/drawing/2014/main" id="{471A5A04-368F-48F2-8E4A-166561D38E0B}"/>
              </a:ext>
            </a:extLst>
          </p:cNvPr>
          <p:cNvSpPr>
            <a:spLocks noGrp="1"/>
          </p:cNvSpPr>
          <p:nvPr>
            <p:ph type="body" sz="quarter" idx="22"/>
          </p:nvPr>
        </p:nvSpPr>
        <p:spPr>
          <a:xfrm>
            <a:off x="7214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9" name="Text Placeholder 8">
            <a:extLst>
              <a:ext uri="{FF2B5EF4-FFF2-40B4-BE49-F238E27FC236}">
                <a16:creationId xmlns:a16="http://schemas.microsoft.com/office/drawing/2014/main" id="{C2150ACD-AEB1-460D-9C24-43251BCA8CC4}"/>
              </a:ext>
            </a:extLst>
          </p:cNvPr>
          <p:cNvSpPr>
            <a:spLocks noGrp="1"/>
          </p:cNvSpPr>
          <p:nvPr>
            <p:ph type="body" sz="quarter" idx="24"/>
          </p:nvPr>
        </p:nvSpPr>
        <p:spPr>
          <a:xfrm>
            <a:off x="7214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1" name="Text Placeholder 8">
            <a:extLst>
              <a:ext uri="{FF2B5EF4-FFF2-40B4-BE49-F238E27FC236}">
                <a16:creationId xmlns:a16="http://schemas.microsoft.com/office/drawing/2014/main" id="{67EBB98E-DD76-4352-AAA2-87D48F8818D8}"/>
              </a:ext>
            </a:extLst>
          </p:cNvPr>
          <p:cNvSpPr>
            <a:spLocks noGrp="1"/>
          </p:cNvSpPr>
          <p:nvPr>
            <p:ph type="body" sz="quarter" idx="26"/>
          </p:nvPr>
        </p:nvSpPr>
        <p:spPr>
          <a:xfrm>
            <a:off x="7214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3" name="Text Placeholder 8">
            <a:extLst>
              <a:ext uri="{FF2B5EF4-FFF2-40B4-BE49-F238E27FC236}">
                <a16:creationId xmlns:a16="http://schemas.microsoft.com/office/drawing/2014/main" id="{93AC6C7A-B293-469A-8731-D27D97BF3C1A}"/>
              </a:ext>
            </a:extLst>
          </p:cNvPr>
          <p:cNvSpPr>
            <a:spLocks noGrp="1"/>
          </p:cNvSpPr>
          <p:nvPr>
            <p:ph type="body" sz="quarter" idx="28"/>
          </p:nvPr>
        </p:nvSpPr>
        <p:spPr>
          <a:xfrm>
            <a:off x="7214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6" name="Text Placeholder 24">
            <a:extLst>
              <a:ext uri="{FF2B5EF4-FFF2-40B4-BE49-F238E27FC236}">
                <a16:creationId xmlns:a16="http://schemas.microsoft.com/office/drawing/2014/main" id="{B6A3B345-E852-4B4B-9D8E-1A9B25ABAB28}"/>
              </a:ext>
            </a:extLst>
          </p:cNvPr>
          <p:cNvSpPr>
            <a:spLocks noGrp="1"/>
          </p:cNvSpPr>
          <p:nvPr>
            <p:ph type="body" sz="quarter" idx="30" hasCustomPrompt="1"/>
          </p:nvPr>
        </p:nvSpPr>
        <p:spPr>
          <a:xfrm>
            <a:off x="301625"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7" name="Text Placeholder 24">
            <a:extLst>
              <a:ext uri="{FF2B5EF4-FFF2-40B4-BE49-F238E27FC236}">
                <a16:creationId xmlns:a16="http://schemas.microsoft.com/office/drawing/2014/main" id="{BEE9308F-D5EE-4D3D-9C47-B58F134A7962}"/>
              </a:ext>
            </a:extLst>
          </p:cNvPr>
          <p:cNvSpPr>
            <a:spLocks noGrp="1"/>
          </p:cNvSpPr>
          <p:nvPr>
            <p:ph type="body" sz="quarter" idx="31" hasCustomPrompt="1"/>
          </p:nvPr>
        </p:nvSpPr>
        <p:spPr>
          <a:xfrm>
            <a:off x="301625"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8" name="Text Placeholder 24">
            <a:extLst>
              <a:ext uri="{FF2B5EF4-FFF2-40B4-BE49-F238E27FC236}">
                <a16:creationId xmlns:a16="http://schemas.microsoft.com/office/drawing/2014/main" id="{80E08A42-0F58-446B-94C2-AB973E93BC24}"/>
              </a:ext>
            </a:extLst>
          </p:cNvPr>
          <p:cNvSpPr>
            <a:spLocks noGrp="1"/>
          </p:cNvSpPr>
          <p:nvPr>
            <p:ph type="body" sz="quarter" idx="32" hasCustomPrompt="1"/>
          </p:nvPr>
        </p:nvSpPr>
        <p:spPr>
          <a:xfrm>
            <a:off x="301625"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9" name="Text Placeholder 24">
            <a:extLst>
              <a:ext uri="{FF2B5EF4-FFF2-40B4-BE49-F238E27FC236}">
                <a16:creationId xmlns:a16="http://schemas.microsoft.com/office/drawing/2014/main" id="{E7359723-D7AB-4162-B5D6-542FE57ED2D3}"/>
              </a:ext>
            </a:extLst>
          </p:cNvPr>
          <p:cNvSpPr>
            <a:spLocks noGrp="1"/>
          </p:cNvSpPr>
          <p:nvPr>
            <p:ph type="body" sz="quarter" idx="33" hasCustomPrompt="1"/>
          </p:nvPr>
        </p:nvSpPr>
        <p:spPr>
          <a:xfrm>
            <a:off x="6210000"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0" name="Text Placeholder 24">
            <a:extLst>
              <a:ext uri="{FF2B5EF4-FFF2-40B4-BE49-F238E27FC236}">
                <a16:creationId xmlns:a16="http://schemas.microsoft.com/office/drawing/2014/main" id="{875B2E40-430D-4757-B86D-915E7CF82E41}"/>
              </a:ext>
            </a:extLst>
          </p:cNvPr>
          <p:cNvSpPr>
            <a:spLocks noGrp="1"/>
          </p:cNvSpPr>
          <p:nvPr>
            <p:ph type="body" sz="quarter" idx="34" hasCustomPrompt="1"/>
          </p:nvPr>
        </p:nvSpPr>
        <p:spPr>
          <a:xfrm>
            <a:off x="6210000"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1" name="Text Placeholder 24">
            <a:extLst>
              <a:ext uri="{FF2B5EF4-FFF2-40B4-BE49-F238E27FC236}">
                <a16:creationId xmlns:a16="http://schemas.microsoft.com/office/drawing/2014/main" id="{8B12E074-12DD-4906-AD45-6A5A25508A56}"/>
              </a:ext>
            </a:extLst>
          </p:cNvPr>
          <p:cNvSpPr>
            <a:spLocks noGrp="1"/>
          </p:cNvSpPr>
          <p:nvPr>
            <p:ph type="body" sz="quarter" idx="35" hasCustomPrompt="1"/>
          </p:nvPr>
        </p:nvSpPr>
        <p:spPr>
          <a:xfrm>
            <a:off x="6210000"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2" name="Text Placeholder 24">
            <a:extLst>
              <a:ext uri="{FF2B5EF4-FFF2-40B4-BE49-F238E27FC236}">
                <a16:creationId xmlns:a16="http://schemas.microsoft.com/office/drawing/2014/main" id="{BF4BB1D9-FC03-4090-9F94-EF8BEAC5C149}"/>
              </a:ext>
            </a:extLst>
          </p:cNvPr>
          <p:cNvSpPr>
            <a:spLocks noGrp="1"/>
          </p:cNvSpPr>
          <p:nvPr>
            <p:ph type="body" sz="quarter" idx="36" hasCustomPrompt="1"/>
          </p:nvPr>
        </p:nvSpPr>
        <p:spPr>
          <a:xfrm>
            <a:off x="6210000"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Tree>
    <p:extLst>
      <p:ext uri="{BB962C8B-B14F-4D97-AF65-F5344CB8AC3E}">
        <p14:creationId xmlns:p14="http://schemas.microsoft.com/office/powerpoint/2010/main" val="1987146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Cover P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E15C-E1A1-4B98-8BD9-208FCE928995}"/>
              </a:ext>
            </a:extLst>
          </p:cNvPr>
          <p:cNvSpPr>
            <a:spLocks noGrp="1"/>
          </p:cNvSpPr>
          <p:nvPr>
            <p:ph type="title"/>
          </p:nvPr>
        </p:nvSpPr>
        <p:spPr>
          <a:xfrm>
            <a:off x="5328000" y="2149200"/>
            <a:ext cx="6282000" cy="1602000"/>
          </a:xfrm>
        </p:spPr>
        <p:txBody>
          <a:bodyPr anchor="b"/>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7DA4A9-7C4E-478D-A8E5-F8B8B1B3633C}"/>
              </a:ext>
            </a:extLst>
          </p:cNvPr>
          <p:cNvSpPr>
            <a:spLocks noGrp="1"/>
          </p:cNvSpPr>
          <p:nvPr>
            <p:ph type="body" idx="1"/>
          </p:nvPr>
        </p:nvSpPr>
        <p:spPr>
          <a:xfrm>
            <a:off x="5328000" y="4136400"/>
            <a:ext cx="6282000" cy="2012400"/>
          </a:xfrm>
        </p:spPr>
        <p:txBody>
          <a:bodyPr/>
          <a:lstStyle>
            <a:lvl1pPr marL="0" indent="0">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DCFCB315-E196-452C-8413-F646CF5C916D}"/>
              </a:ext>
              <a:ext uri="{C183D7F6-B498-43B3-948B-1728B52AA6E4}">
                <adec:decorative xmlns:adec="http://schemas.microsoft.com/office/drawing/2017/decorative" val="1"/>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880124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1428-98EF-4EA7-8B53-95D6FD388998}"/>
              </a:ext>
            </a:extLst>
          </p:cNvPr>
          <p:cNvSpPr>
            <a:spLocks noGrp="1"/>
          </p:cNvSpPr>
          <p:nvPr>
            <p:ph type="title"/>
          </p:nvPr>
        </p:nvSpPr>
        <p:spPr>
          <a:xfrm>
            <a:off x="1062000" y="1252800"/>
            <a:ext cx="4467600" cy="2176200"/>
          </a:xfrm>
        </p:spPr>
        <p:txBody>
          <a:bodyPr anchor="t" anchorCtr="0"/>
          <a:lstStyle>
            <a:lvl1pPr>
              <a:defRPr sz="29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4106DD8-7948-4C50-8639-F46F08C3AE56}"/>
              </a:ext>
            </a:extLst>
          </p:cNvPr>
          <p:cNvSpPr>
            <a:spLocks noGrp="1"/>
          </p:cNvSpPr>
          <p:nvPr>
            <p:ph type="dt" sz="half" idx="10"/>
          </p:nvPr>
        </p:nvSpPr>
        <p:spPr/>
        <p:txBody>
          <a:bodyPr/>
          <a:lstStyle/>
          <a:p>
            <a:fld id="{29D5E15D-C647-44B0-9FBF-6F4C1B356057}" type="datetime1">
              <a:rPr lang="en-GB" smtClean="0"/>
              <a:t>13/05/2021</a:t>
            </a:fld>
            <a:endParaRPr lang="en-GB"/>
          </a:p>
        </p:txBody>
      </p:sp>
      <p:sp>
        <p:nvSpPr>
          <p:cNvPr id="4" name="Footer Placeholder 3">
            <a:extLst>
              <a:ext uri="{FF2B5EF4-FFF2-40B4-BE49-F238E27FC236}">
                <a16:creationId xmlns:a16="http://schemas.microsoft.com/office/drawing/2014/main" id="{CAB5D05F-13B2-4DDE-AEE5-2FFBC910F1B2}"/>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C7CA3DFD-1456-4660-8744-18148456CA8C}"/>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cxnSp>
        <p:nvCxnSpPr>
          <p:cNvPr id="6" name="Straight Connector 5">
            <a:extLst>
              <a:ext uri="{FF2B5EF4-FFF2-40B4-BE49-F238E27FC236}">
                <a16:creationId xmlns:a16="http://schemas.microsoft.com/office/drawing/2014/main" id="{1E701184-D5F5-4AF5-B171-04B46C4EF918}"/>
              </a:ext>
            </a:extLst>
          </p:cNvPr>
          <p:cNvCxnSpPr>
            <a:cxnSpLocks/>
          </p:cNvCxnSpPr>
          <p:nvPr userDrawn="1"/>
        </p:nvCxnSpPr>
        <p:spPr>
          <a:xfrm>
            <a:off x="6080926" y="1212573"/>
            <a:ext cx="0" cy="39358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F6BDD9D-CE1E-401B-B998-ED51586F712F}"/>
              </a:ext>
            </a:extLst>
          </p:cNvPr>
          <p:cNvSpPr>
            <a:spLocks noGrp="1"/>
          </p:cNvSpPr>
          <p:nvPr>
            <p:ph type="body" sz="quarter" idx="13"/>
          </p:nvPr>
        </p:nvSpPr>
        <p:spPr>
          <a:xfrm>
            <a:off x="6321600" y="1252800"/>
            <a:ext cx="4467600" cy="3353067"/>
          </a:xfrm>
        </p:spPr>
        <p:txBody>
          <a:bodyPr/>
          <a:lstStyle>
            <a:lvl1pPr marL="0" indent="0">
              <a:buNone/>
              <a:defRPr sz="3600" b="1"/>
            </a:lvl1pPr>
          </a:lstStyle>
          <a:p>
            <a:pPr lvl="0"/>
            <a:r>
              <a:rPr lang="en-US"/>
              <a:t>Click to edit Master text styles</a:t>
            </a:r>
          </a:p>
        </p:txBody>
      </p:sp>
      <p:sp>
        <p:nvSpPr>
          <p:cNvPr id="11" name="Text Placeholder 10">
            <a:extLst>
              <a:ext uri="{FF2B5EF4-FFF2-40B4-BE49-F238E27FC236}">
                <a16:creationId xmlns:a16="http://schemas.microsoft.com/office/drawing/2014/main" id="{75A4B8D9-1F1E-4251-87E0-DCB69C9FDA5D}"/>
              </a:ext>
            </a:extLst>
          </p:cNvPr>
          <p:cNvSpPr>
            <a:spLocks noGrp="1"/>
          </p:cNvSpPr>
          <p:nvPr>
            <p:ph type="body" sz="quarter" idx="14"/>
          </p:nvPr>
        </p:nvSpPr>
        <p:spPr>
          <a:xfrm>
            <a:off x="6321600" y="4776642"/>
            <a:ext cx="4467598" cy="371828"/>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227809719"/>
      </p:ext>
    </p:extLst>
  </p:cSld>
  <p:clrMapOvr>
    <a:masterClrMapping/>
  </p:clrMapOvr>
  <p:extLst>
    <p:ext uri="{DCECCB84-F9BA-43D5-87BE-67443E8EF086}">
      <p15:sldGuideLst xmlns:p15="http://schemas.microsoft.com/office/powerpoint/2012/main">
        <p15:guide id="1" orient="horz" pos="85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537804"/>
            <a:ext cx="5428800" cy="540000"/>
          </a:xfrm>
        </p:spPr>
        <p:txBody>
          <a:bodyPr/>
          <a:lstStyle>
            <a:lvl1pPr>
              <a:lnSpc>
                <a:spcPct val="100000"/>
              </a:lnSpc>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5650"/>
            <a:ext cx="5428800" cy="491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486A8442-B40B-4D24-9029-4E6108BD5EFD}"/>
              </a:ext>
            </a:extLst>
          </p:cNvPr>
          <p:cNvSpPr>
            <a:spLocks noGrp="1"/>
          </p:cNvSpPr>
          <p:nvPr>
            <p:ph sz="quarter" idx="13" hasCustomPrompt="1"/>
          </p:nvPr>
        </p:nvSpPr>
        <p:spPr>
          <a:xfrm>
            <a:off x="6459538" y="130175"/>
            <a:ext cx="5722937" cy="6165850"/>
          </a:xfrm>
        </p:spPr>
        <p:txBody>
          <a:bodyPr/>
          <a:lstStyle>
            <a:lvl1pPr>
              <a:defRPr/>
            </a:lvl1pPr>
          </a:lstStyle>
          <a:p>
            <a:pPr lvl="0"/>
            <a:r>
              <a:rPr lang="en-US"/>
              <a:t>Object</a:t>
            </a:r>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fld id="{F260B2A5-7D25-4EFB-8691-668AB5BA651F}" type="datetime1">
              <a:rPr lang="en-GB" smtClean="0"/>
              <a:t>13/05/2021</a:t>
            </a:fld>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4227867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ey messag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7175"/>
            <a:ext cx="11552400" cy="712368"/>
          </a:xfrm>
        </p:spPr>
        <p:txBody>
          <a:bodyPr/>
          <a:lstStyle>
            <a:lvl1pPr>
              <a:lnSpc>
                <a:spcPct val="100000"/>
              </a:lnSpc>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1404"/>
            <a:ext cx="3888000" cy="2059200"/>
          </a:xfrm>
        </p:spPr>
        <p:txBody>
          <a:bodyPr/>
          <a:lstStyle>
            <a:lvl1pPr>
              <a:defRPr sz="3600" b="1"/>
            </a:lvl1pPr>
          </a:lstStyle>
          <a:p>
            <a:pPr lvl="0"/>
            <a:r>
              <a:rPr lang="en-US"/>
              <a:t>Click to edit Master text styles</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fld id="{600613A6-A489-428B-9466-BB2CA556283B}" type="datetime1">
              <a:rPr lang="en-GB" smtClean="0"/>
              <a:t>13/05/2021</a:t>
            </a:fld>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Content Placeholder 3" descr="Add description of object (table/graph/picture, etc)">
            <a:extLst>
              <a:ext uri="{FF2B5EF4-FFF2-40B4-BE49-F238E27FC236}">
                <a16:creationId xmlns:a16="http://schemas.microsoft.com/office/drawing/2014/main" id="{67B85DDB-4159-4BB4-A59E-5BE213A7443F}"/>
              </a:ext>
            </a:extLst>
          </p:cNvPr>
          <p:cNvSpPr>
            <a:spLocks noGrp="1"/>
          </p:cNvSpPr>
          <p:nvPr>
            <p:ph sz="half" idx="2"/>
          </p:nvPr>
        </p:nvSpPr>
        <p:spPr>
          <a:xfrm>
            <a:off x="4471200" y="1249363"/>
            <a:ext cx="7393775" cy="4929188"/>
          </a:xfrm>
          <a:prstGeom prst="rect">
            <a:avLst/>
          </a:prstGeom>
        </p:spPr>
        <p:txBody>
          <a:bodyPr/>
          <a:lstStyle>
            <a:lvl1pPr>
              <a:buNone/>
              <a:defRPr/>
            </a:lvl1pPr>
          </a:lstStyle>
          <a:p>
            <a:pPr lvl="0"/>
            <a:r>
              <a:rPr lang="en-US"/>
              <a:t>Click to edit Master text styles</a:t>
            </a:r>
          </a:p>
        </p:txBody>
      </p:sp>
      <p:sp>
        <p:nvSpPr>
          <p:cNvPr id="8" name="Text Placeholder 7">
            <a:extLst>
              <a:ext uri="{FF2B5EF4-FFF2-40B4-BE49-F238E27FC236}">
                <a16:creationId xmlns:a16="http://schemas.microsoft.com/office/drawing/2014/main" id="{9682420F-7E00-4112-B16C-8B3BEE01681E}"/>
              </a:ext>
            </a:extLst>
          </p:cNvPr>
          <p:cNvSpPr>
            <a:spLocks noGrp="1"/>
          </p:cNvSpPr>
          <p:nvPr>
            <p:ph type="body" sz="quarter" idx="13"/>
          </p:nvPr>
        </p:nvSpPr>
        <p:spPr>
          <a:xfrm>
            <a:off x="0" y="3430800"/>
            <a:ext cx="4471200" cy="2747751"/>
          </a:xfrm>
          <a:solidFill>
            <a:schemeClr val="accent1"/>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5208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 message and object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605798-CE35-4206-A97D-EB4777053B4B}"/>
              </a:ext>
              <a:ext uri="{C183D7F6-B498-43B3-948B-1728B52AA6E4}">
                <adec:decorative xmlns:adec="http://schemas.microsoft.com/office/drawing/2017/decorative" val="1"/>
              </a:ext>
            </a:extLst>
          </p:cNvPr>
          <p:cNvSpPr/>
          <p:nvPr userDrawn="1"/>
        </p:nvSpPr>
        <p:spPr>
          <a:xfrm>
            <a:off x="0" y="2754488"/>
            <a:ext cx="6096000" cy="410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C34E1A6-9EC2-468E-98F7-98901A8D1A5B}"/>
              </a:ext>
            </a:extLst>
          </p:cNvPr>
          <p:cNvSpPr>
            <a:spLocks noGrp="1"/>
          </p:cNvSpPr>
          <p:nvPr>
            <p:ph type="title"/>
          </p:nvPr>
        </p:nvSpPr>
        <p:spPr>
          <a:xfrm>
            <a:off x="306000" y="252000"/>
            <a:ext cx="5428800" cy="820800"/>
          </a:xfrm>
        </p:spPr>
        <p:txBody>
          <a:bodyPr vert="horz" lIns="90000" tIns="45720" rIns="90000" bIns="0" rtlCol="0" anchor="b" anchorCtr="0">
            <a:normAutofit/>
          </a:bodyPr>
          <a:lstStyle>
            <a:lvl1pPr>
              <a:defRPr lang="en-GB">
                <a:solidFill>
                  <a:schemeClr val="tx1"/>
                </a:solidFill>
              </a:defRPr>
            </a:lvl1pPr>
          </a:lstStyle>
          <a:p>
            <a:pPr lvl="0">
              <a:lnSpc>
                <a:spcPct val="100000"/>
              </a:lnSpc>
            </a:pPr>
            <a:r>
              <a:rPr lang="en-US"/>
              <a:t>Click to edit Master title style</a:t>
            </a:r>
            <a:endParaRPr lang="en-GB"/>
          </a:p>
        </p:txBody>
      </p:sp>
      <p:sp>
        <p:nvSpPr>
          <p:cNvPr id="7" name="Content Placeholder 6">
            <a:extLst>
              <a:ext uri="{FF2B5EF4-FFF2-40B4-BE49-F238E27FC236}">
                <a16:creationId xmlns:a16="http://schemas.microsoft.com/office/drawing/2014/main" id="{926F895B-32EE-4C42-A771-15E886F401D7}"/>
              </a:ext>
            </a:extLst>
          </p:cNvPr>
          <p:cNvSpPr>
            <a:spLocks noGrp="1"/>
          </p:cNvSpPr>
          <p:nvPr>
            <p:ph sz="quarter" idx="13"/>
          </p:nvPr>
        </p:nvSpPr>
        <p:spPr>
          <a:xfrm>
            <a:off x="301625" y="1260938"/>
            <a:ext cx="5429250" cy="1375200"/>
          </a:xfrm>
        </p:spPr>
        <p:txBody>
          <a:bodyPr/>
          <a:lstStyle>
            <a:lvl1pPr marL="0" indent="0">
              <a:buNone/>
              <a:defRPr sz="2400" b="1">
                <a:solidFill>
                  <a:schemeClr val="accent1"/>
                </a:solidFill>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76953603-B320-4E9F-8C88-FCB935412932}"/>
              </a:ext>
            </a:extLst>
          </p:cNvPr>
          <p:cNvSpPr>
            <a:spLocks noGrp="1"/>
          </p:cNvSpPr>
          <p:nvPr>
            <p:ph sz="quarter" idx="16"/>
          </p:nvPr>
        </p:nvSpPr>
        <p:spPr>
          <a:xfrm>
            <a:off x="301625" y="2754313"/>
            <a:ext cx="5429250" cy="3424237"/>
          </a:xfrm>
        </p:spPr>
        <p:txBody>
          <a:bodyPr/>
          <a:lstStyle>
            <a:lvl1pPr marL="0" indent="0">
              <a:buNone/>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1" name="Content Placeholder 10">
            <a:extLst>
              <a:ext uri="{FF2B5EF4-FFF2-40B4-BE49-F238E27FC236}">
                <a16:creationId xmlns:a16="http://schemas.microsoft.com/office/drawing/2014/main" id="{787F60CB-10DD-4652-B8F0-4AC544C71B4B}"/>
              </a:ext>
            </a:extLst>
          </p:cNvPr>
          <p:cNvSpPr>
            <a:spLocks noGrp="1"/>
          </p:cNvSpPr>
          <p:nvPr>
            <p:ph sz="quarter" idx="15"/>
          </p:nvPr>
        </p:nvSpPr>
        <p:spPr>
          <a:xfrm>
            <a:off x="6065661" y="0"/>
            <a:ext cx="6126339"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E18C755-832F-4C56-B358-BC210FE8599D}"/>
              </a:ext>
            </a:extLst>
          </p:cNvPr>
          <p:cNvSpPr>
            <a:spLocks noGrp="1"/>
          </p:cNvSpPr>
          <p:nvPr>
            <p:ph type="ftr" sz="quarter" idx="11"/>
          </p:nvPr>
        </p:nvSpPr>
        <p:spPr/>
        <p:txBody>
          <a:bodyPr/>
          <a:lstStyle>
            <a:lvl1pPr>
              <a:defRPr>
                <a:solidFill>
                  <a:schemeClr val="bg2"/>
                </a:solidFill>
              </a:defRPr>
            </a:lvl1pPr>
          </a:lstStyle>
          <a:p>
            <a:r>
              <a:rPr lang="en-GB"/>
              <a:t>Produced by Essex County Council Strategy Insight and Engagement</a:t>
            </a:r>
          </a:p>
        </p:txBody>
      </p:sp>
      <p:sp>
        <p:nvSpPr>
          <p:cNvPr id="3" name="Date Placeholder 2">
            <a:extLst>
              <a:ext uri="{FF2B5EF4-FFF2-40B4-BE49-F238E27FC236}">
                <a16:creationId xmlns:a16="http://schemas.microsoft.com/office/drawing/2014/main" id="{9B1A9764-A1B9-46F8-96D5-74C081563C7F}"/>
              </a:ext>
            </a:extLst>
          </p:cNvPr>
          <p:cNvSpPr>
            <a:spLocks noGrp="1"/>
          </p:cNvSpPr>
          <p:nvPr>
            <p:ph type="dt" sz="half" idx="10"/>
          </p:nvPr>
        </p:nvSpPr>
        <p:spPr/>
        <p:txBody>
          <a:bodyPr/>
          <a:lstStyle>
            <a:lvl1pPr>
              <a:defRPr>
                <a:solidFill>
                  <a:schemeClr val="bg1"/>
                </a:solidFill>
              </a:defRPr>
            </a:lvl1pPr>
          </a:lstStyle>
          <a:p>
            <a:fld id="{DC13AD85-CE77-4F8C-BEB7-3D123B861324}" type="datetime1">
              <a:rPr lang="en-GB" smtClean="0"/>
              <a:pPr/>
              <a:t>13/05/2021</a:t>
            </a:fld>
            <a:endParaRPr lang="en-GB"/>
          </a:p>
        </p:txBody>
      </p:sp>
      <p:sp>
        <p:nvSpPr>
          <p:cNvPr id="5" name="Slide Number Placeholder 4">
            <a:extLst>
              <a:ext uri="{FF2B5EF4-FFF2-40B4-BE49-F238E27FC236}">
                <a16:creationId xmlns:a16="http://schemas.microsoft.com/office/drawing/2014/main" id="{30B32DD5-A0D7-4176-9C07-463D33A3AAC0}"/>
              </a:ext>
            </a:extLst>
          </p:cNvPr>
          <p:cNvSpPr>
            <a:spLocks noGrp="1"/>
          </p:cNvSpPr>
          <p:nvPr>
            <p:ph type="sldNum" sz="quarter" idx="12"/>
          </p:nvPr>
        </p:nvSpPr>
        <p:spPr/>
        <p:txBody>
          <a:bodyPr/>
          <a:lstStyle>
            <a:lvl1pPr>
              <a:defRPr>
                <a:solidFill>
                  <a:schemeClr val="bg1"/>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84340193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Text and 2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2000"/>
            <a:ext cx="11552400" cy="820800"/>
          </a:xfrm>
        </p:spPr>
        <p:txBody>
          <a:bodyPr/>
          <a:lstStyle>
            <a:lvl1pPr>
              <a:lnSpc>
                <a:spcPct val="100000"/>
              </a:lnSpc>
              <a:defRPr sz="4400"/>
            </a:lvl1pPr>
          </a:lstStyle>
          <a:p>
            <a:r>
              <a:rPr lang="en-US"/>
              <a:t>Click to edit Master title style</a:t>
            </a:r>
            <a:endParaRPr lang="en-GB"/>
          </a:p>
        </p:txBody>
      </p:sp>
      <p:sp>
        <p:nvSpPr>
          <p:cNvPr id="11" name="Content Placeholder 10">
            <a:extLst>
              <a:ext uri="{FF2B5EF4-FFF2-40B4-BE49-F238E27FC236}">
                <a16:creationId xmlns:a16="http://schemas.microsoft.com/office/drawing/2014/main" id="{909C2039-2FF7-4ECB-94E1-AF05CB2C8308}"/>
              </a:ext>
            </a:extLst>
          </p:cNvPr>
          <p:cNvSpPr>
            <a:spLocks noGrp="1"/>
          </p:cNvSpPr>
          <p:nvPr>
            <p:ph sz="quarter" idx="15"/>
          </p:nvPr>
        </p:nvSpPr>
        <p:spPr>
          <a:xfrm>
            <a:off x="0" y="1689100"/>
            <a:ext cx="6076950" cy="2232025"/>
          </a:xfrm>
        </p:spPr>
        <p:txBody>
          <a:bodyPr/>
          <a:lstStyle>
            <a:lvl1pPr marL="0" indent="0">
              <a:buNone/>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4194000"/>
            <a:ext cx="5572800" cy="1984550"/>
          </a:xfrm>
        </p:spPr>
        <p:txBody>
          <a:bodyPr/>
          <a:lstStyle>
            <a:lvl1pPr marL="0" indent="0">
              <a:buNone/>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F2AF1B6F-29EF-4915-954D-C7A734C4F1B1}"/>
              </a:ext>
            </a:extLst>
          </p:cNvPr>
          <p:cNvSpPr>
            <a:spLocks noGrp="1"/>
          </p:cNvSpPr>
          <p:nvPr>
            <p:ph sz="half" idx="14"/>
          </p:nvPr>
        </p:nvSpPr>
        <p:spPr>
          <a:xfrm>
            <a:off x="6285600" y="1688400"/>
            <a:ext cx="5572800" cy="174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C2D6E287-74D8-466B-93CC-E97050302A8E}"/>
              </a:ext>
            </a:extLst>
          </p:cNvPr>
          <p:cNvSpPr>
            <a:spLocks noGrp="1"/>
          </p:cNvSpPr>
          <p:nvPr>
            <p:ph sz="quarter" idx="16"/>
          </p:nvPr>
        </p:nvSpPr>
        <p:spPr>
          <a:xfrm>
            <a:off x="6076950" y="3429000"/>
            <a:ext cx="6137275" cy="3429000"/>
          </a:xfrm>
        </p:spPr>
        <p:txBody>
          <a:bodyPr/>
          <a:lstStyle>
            <a:lvl1pPr marL="0" indent="0">
              <a:buNone/>
              <a:defRPr/>
            </a:lvl1pPr>
          </a:lstStyle>
          <a:p>
            <a:pPr lvl="0"/>
            <a:r>
              <a:rPr lang="en-US"/>
              <a:t>Click to edit Master text styles</a:t>
            </a:r>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lvl1pPr>
              <a:defRPr>
                <a:solidFill>
                  <a:schemeClr val="tx1"/>
                </a:solidFill>
              </a:defRPr>
            </a:lvl1pPr>
          </a:lstStyle>
          <a:p>
            <a:fld id="{859DE245-C824-4BEE-AC58-BCEB9971B4EC}" type="datetime1">
              <a:rPr lang="en-GB" smtClean="0"/>
              <a:pPr/>
              <a:t>13/05/2021</a:t>
            </a:fld>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lvl1pPr>
              <a:defRPr>
                <a:solidFill>
                  <a:schemeClr val="tx1"/>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538530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bject above title and 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F26F1C6-4C7F-4E81-8ED3-C2BB6E34B2B3}"/>
              </a:ext>
            </a:extLst>
          </p:cNvPr>
          <p:cNvSpPr>
            <a:spLocks noGrp="1"/>
          </p:cNvSpPr>
          <p:nvPr>
            <p:ph sz="quarter" idx="13"/>
          </p:nvPr>
        </p:nvSpPr>
        <p:spPr>
          <a:xfrm>
            <a:off x="0" y="-1"/>
            <a:ext cx="12192000" cy="2484000"/>
          </a:xfrm>
        </p:spPr>
        <p:txBody>
          <a:bodyP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B55EA7E9-EFF8-4127-B336-30D7A4058418}"/>
              </a:ext>
            </a:extLst>
          </p:cNvPr>
          <p:cNvSpPr>
            <a:spLocks noGrp="1"/>
          </p:cNvSpPr>
          <p:nvPr>
            <p:ph type="title"/>
          </p:nvPr>
        </p:nvSpPr>
        <p:spPr>
          <a:xfrm>
            <a:off x="306000" y="2782800"/>
            <a:ext cx="4028400" cy="3394800"/>
          </a:xfrm>
        </p:spPr>
        <p:txBody>
          <a:bodyPr anchor="t" anchorCtr="0"/>
          <a:lstStyle>
            <a:lvl1pPr>
              <a:defRPr sz="4000">
                <a:solidFill>
                  <a:schemeClr val="tx1"/>
                </a:solidFill>
              </a:defRPr>
            </a:lvl1pPr>
          </a:lstStyle>
          <a:p>
            <a:r>
              <a:rPr lang="en-US"/>
              <a:t>Click to edit Master title style</a:t>
            </a:r>
            <a:endParaRPr lang="en-GB"/>
          </a:p>
        </p:txBody>
      </p:sp>
      <p:sp>
        <p:nvSpPr>
          <p:cNvPr id="9" name="Content Placeholder 8">
            <a:extLst>
              <a:ext uri="{FF2B5EF4-FFF2-40B4-BE49-F238E27FC236}">
                <a16:creationId xmlns:a16="http://schemas.microsoft.com/office/drawing/2014/main" id="{67CFA9DB-5477-459A-974D-93AAA4628B1D}"/>
              </a:ext>
            </a:extLst>
          </p:cNvPr>
          <p:cNvSpPr>
            <a:spLocks noGrp="1"/>
          </p:cNvSpPr>
          <p:nvPr>
            <p:ph sz="quarter" idx="14"/>
          </p:nvPr>
        </p:nvSpPr>
        <p:spPr>
          <a:xfrm>
            <a:off x="4698000" y="2782888"/>
            <a:ext cx="7160400" cy="3395662"/>
          </a:xfrm>
        </p:spPr>
        <p:txBody>
          <a:bodyPr numCol="2" spcCol="360000"/>
          <a:lstStyle>
            <a:lvl1pPr marL="0" indent="0">
              <a:buNone/>
              <a:defRPr b="1">
                <a:solidFill>
                  <a:schemeClr val="accent1"/>
                </a:solidFill>
              </a:defRPr>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BC5ED585-0856-40AE-9F10-F8559950FEF9}"/>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9B855124-6C3F-40B8-B2A8-E79F2D7231EF}"/>
              </a:ext>
            </a:extLst>
          </p:cNvPr>
          <p:cNvSpPr>
            <a:spLocks noGrp="1"/>
          </p:cNvSpPr>
          <p:nvPr>
            <p:ph type="dt" sz="half" idx="10"/>
          </p:nvPr>
        </p:nvSpPr>
        <p:spPr/>
        <p:txBody>
          <a:bodyPr/>
          <a:lstStyle/>
          <a:p>
            <a:fld id="{DC13AD85-CE77-4F8C-BEB7-3D123B861324}" type="datetime1">
              <a:rPr lang="en-GB" smtClean="0"/>
              <a:t>13/05/2021</a:t>
            </a:fld>
            <a:endParaRPr lang="en-GB"/>
          </a:p>
        </p:txBody>
      </p:sp>
      <p:sp>
        <p:nvSpPr>
          <p:cNvPr id="5" name="Slide Number Placeholder 4">
            <a:extLst>
              <a:ext uri="{FF2B5EF4-FFF2-40B4-BE49-F238E27FC236}">
                <a16:creationId xmlns:a16="http://schemas.microsoft.com/office/drawing/2014/main" id="{B62942CD-BA75-40C5-9667-D370019E7A95}"/>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11" name="Content Placeholder 10">
            <a:extLst>
              <a:ext uri="{FF2B5EF4-FFF2-40B4-BE49-F238E27FC236}">
                <a16:creationId xmlns:a16="http://schemas.microsoft.com/office/drawing/2014/main" id="{EDFAD688-DD14-4842-AF11-CB02693A303B}"/>
              </a:ext>
            </a:extLst>
          </p:cNvPr>
          <p:cNvSpPr>
            <a:spLocks noGrp="1"/>
          </p:cNvSpPr>
          <p:nvPr>
            <p:ph sz="quarter" idx="15" hasCustomPrompt="1"/>
          </p:nvPr>
        </p:nvSpPr>
        <p:spPr>
          <a:xfrm>
            <a:off x="306388" y="7112000"/>
            <a:ext cx="11558587" cy="247650"/>
          </a:xfrm>
        </p:spPr>
        <p:txBody>
          <a:bodyPr/>
          <a:lstStyle>
            <a:lvl1pPr marL="0" indent="0">
              <a:buNone/>
              <a:defRPr sz="900"/>
            </a:lvl1pPr>
          </a:lstStyle>
          <a:p>
            <a:pPr lvl="0"/>
            <a:r>
              <a:rPr lang="en-US"/>
              <a:t>Click to add image license info</a:t>
            </a:r>
          </a:p>
        </p:txBody>
      </p:sp>
    </p:spTree>
    <p:extLst>
      <p:ext uri="{BB962C8B-B14F-4D97-AF65-F5344CB8AC3E}">
        <p14:creationId xmlns:p14="http://schemas.microsoft.com/office/powerpoint/2010/main" val="1206129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65D6-2D20-4211-9E74-82220561CD2F}"/>
              </a:ext>
            </a:extLst>
          </p:cNvPr>
          <p:cNvSpPr>
            <a:spLocks noGrp="1"/>
          </p:cNvSpPr>
          <p:nvPr>
            <p:ph type="title"/>
          </p:nvPr>
        </p:nvSpPr>
        <p:spPr>
          <a:xfrm>
            <a:off x="306000" y="262799"/>
            <a:ext cx="11552400" cy="819525"/>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580FB3D-B147-470B-AFB3-1D8AD802D8FC}"/>
              </a:ext>
            </a:extLst>
          </p:cNvPr>
          <p:cNvSpPr>
            <a:spLocks noGrp="1"/>
          </p:cNvSpPr>
          <p:nvPr>
            <p:ph type="body" sz="quarter" idx="13"/>
          </p:nvPr>
        </p:nvSpPr>
        <p:spPr>
          <a:xfrm>
            <a:off x="30600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11" name="Picture Placeholder 10" descr="Add description of icon">
            <a:extLst>
              <a:ext uri="{FF2B5EF4-FFF2-40B4-BE49-F238E27FC236}">
                <a16:creationId xmlns:a16="http://schemas.microsoft.com/office/drawing/2014/main" id="{5E5197B7-95FB-49F8-A97B-FE41C5A9596C}"/>
              </a:ext>
            </a:extLst>
          </p:cNvPr>
          <p:cNvSpPr>
            <a:spLocks noGrp="1"/>
          </p:cNvSpPr>
          <p:nvPr>
            <p:ph type="pic" sz="quarter" idx="15" hasCustomPrompt="1"/>
          </p:nvPr>
        </p:nvSpPr>
        <p:spPr>
          <a:xfrm>
            <a:off x="30600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3" name="Text Placeholder 12">
            <a:extLst>
              <a:ext uri="{FF2B5EF4-FFF2-40B4-BE49-F238E27FC236}">
                <a16:creationId xmlns:a16="http://schemas.microsoft.com/office/drawing/2014/main" id="{4D9A13C7-EBEB-436D-ADBB-86B6FB45BCD1}"/>
              </a:ext>
            </a:extLst>
          </p:cNvPr>
          <p:cNvSpPr>
            <a:spLocks noGrp="1"/>
          </p:cNvSpPr>
          <p:nvPr>
            <p:ph type="body" sz="quarter" idx="16"/>
          </p:nvPr>
        </p:nvSpPr>
        <p:spPr>
          <a:xfrm>
            <a:off x="1173600" y="2833200"/>
            <a:ext cx="4842000" cy="756000"/>
          </a:xfrm>
        </p:spPr>
        <p:txBody>
          <a:bodyPr/>
          <a:lstStyle>
            <a:lvl1pPr marL="0" indent="0">
              <a:lnSpc>
                <a:spcPct val="90000"/>
              </a:lnSpc>
              <a:spcBef>
                <a:spcPts val="1000"/>
              </a:spcBef>
              <a:buNone/>
              <a:defRPr sz="2000"/>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a:t>Click to edit Master text styles</a:t>
            </a:r>
          </a:p>
        </p:txBody>
      </p:sp>
      <p:sp>
        <p:nvSpPr>
          <p:cNvPr id="14" name="Picture Placeholder 10" descr="Add description of icon">
            <a:extLst>
              <a:ext uri="{FF2B5EF4-FFF2-40B4-BE49-F238E27FC236}">
                <a16:creationId xmlns:a16="http://schemas.microsoft.com/office/drawing/2014/main" id="{E1F258FF-4B37-4A44-B4C1-D1BA723E389B}"/>
              </a:ext>
            </a:extLst>
          </p:cNvPr>
          <p:cNvSpPr>
            <a:spLocks noGrp="1"/>
          </p:cNvSpPr>
          <p:nvPr>
            <p:ph type="pic" sz="quarter" idx="17" hasCustomPrompt="1"/>
          </p:nvPr>
        </p:nvSpPr>
        <p:spPr>
          <a:xfrm>
            <a:off x="30600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5" name="Text Placeholder 12">
            <a:extLst>
              <a:ext uri="{FF2B5EF4-FFF2-40B4-BE49-F238E27FC236}">
                <a16:creationId xmlns:a16="http://schemas.microsoft.com/office/drawing/2014/main" id="{97407CB3-47A4-4E12-A52E-B93683369F3A}"/>
              </a:ext>
            </a:extLst>
          </p:cNvPr>
          <p:cNvSpPr>
            <a:spLocks noGrp="1"/>
          </p:cNvSpPr>
          <p:nvPr>
            <p:ph type="body" sz="quarter" idx="18"/>
          </p:nvPr>
        </p:nvSpPr>
        <p:spPr>
          <a:xfrm>
            <a:off x="117360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16" name="Picture Placeholder 10" descr="Add description of icon">
            <a:extLst>
              <a:ext uri="{FF2B5EF4-FFF2-40B4-BE49-F238E27FC236}">
                <a16:creationId xmlns:a16="http://schemas.microsoft.com/office/drawing/2014/main" id="{3C5E2EB3-8CF7-45B8-8005-13469FEC529B}"/>
              </a:ext>
            </a:extLst>
          </p:cNvPr>
          <p:cNvSpPr>
            <a:spLocks noGrp="1"/>
          </p:cNvSpPr>
          <p:nvPr>
            <p:ph type="pic" sz="quarter" idx="19" hasCustomPrompt="1"/>
          </p:nvPr>
        </p:nvSpPr>
        <p:spPr>
          <a:xfrm>
            <a:off x="30600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7" name="Text Placeholder 12">
            <a:extLst>
              <a:ext uri="{FF2B5EF4-FFF2-40B4-BE49-F238E27FC236}">
                <a16:creationId xmlns:a16="http://schemas.microsoft.com/office/drawing/2014/main" id="{23DD8221-60E9-48F6-AB0A-24200E19451B}"/>
              </a:ext>
            </a:extLst>
          </p:cNvPr>
          <p:cNvSpPr>
            <a:spLocks noGrp="1"/>
          </p:cNvSpPr>
          <p:nvPr>
            <p:ph type="body" sz="quarter" idx="20"/>
          </p:nvPr>
        </p:nvSpPr>
        <p:spPr>
          <a:xfrm>
            <a:off x="117360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0" name="Picture Placeholder 10" descr="Add description of icon">
            <a:extLst>
              <a:ext uri="{FF2B5EF4-FFF2-40B4-BE49-F238E27FC236}">
                <a16:creationId xmlns:a16="http://schemas.microsoft.com/office/drawing/2014/main" id="{E44E0A33-14B1-4850-90E3-B3F3BB84DDE3}"/>
              </a:ext>
            </a:extLst>
          </p:cNvPr>
          <p:cNvSpPr>
            <a:spLocks noGrp="1"/>
          </p:cNvSpPr>
          <p:nvPr>
            <p:ph type="pic" sz="quarter" idx="21" hasCustomPrompt="1"/>
          </p:nvPr>
        </p:nvSpPr>
        <p:spPr>
          <a:xfrm>
            <a:off x="30600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1" name="Text Placeholder 12">
            <a:extLst>
              <a:ext uri="{FF2B5EF4-FFF2-40B4-BE49-F238E27FC236}">
                <a16:creationId xmlns:a16="http://schemas.microsoft.com/office/drawing/2014/main" id="{CE8EBFC4-167A-4580-99A8-DA37B6E5B938}"/>
              </a:ext>
            </a:extLst>
          </p:cNvPr>
          <p:cNvSpPr>
            <a:spLocks noGrp="1"/>
          </p:cNvSpPr>
          <p:nvPr>
            <p:ph type="body" sz="quarter" idx="22"/>
          </p:nvPr>
        </p:nvSpPr>
        <p:spPr>
          <a:xfrm>
            <a:off x="117360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9" name="Text Placeholder 8">
            <a:extLst>
              <a:ext uri="{FF2B5EF4-FFF2-40B4-BE49-F238E27FC236}">
                <a16:creationId xmlns:a16="http://schemas.microsoft.com/office/drawing/2014/main" id="{2B0C1395-B34F-4803-A4D2-4DA98255D68D}"/>
              </a:ext>
            </a:extLst>
          </p:cNvPr>
          <p:cNvSpPr>
            <a:spLocks noGrp="1"/>
          </p:cNvSpPr>
          <p:nvPr>
            <p:ph type="body" sz="quarter" idx="14"/>
          </p:nvPr>
        </p:nvSpPr>
        <p:spPr>
          <a:xfrm>
            <a:off x="616039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22" name="Picture Placeholder 10" descr="Add description of icon">
            <a:extLst>
              <a:ext uri="{FF2B5EF4-FFF2-40B4-BE49-F238E27FC236}">
                <a16:creationId xmlns:a16="http://schemas.microsoft.com/office/drawing/2014/main" id="{A361E0A4-5EB1-4215-8DC2-CED3494C2D97}"/>
              </a:ext>
            </a:extLst>
          </p:cNvPr>
          <p:cNvSpPr>
            <a:spLocks noGrp="1"/>
          </p:cNvSpPr>
          <p:nvPr>
            <p:ph type="pic" sz="quarter" idx="23" hasCustomPrompt="1"/>
          </p:nvPr>
        </p:nvSpPr>
        <p:spPr>
          <a:xfrm>
            <a:off x="616039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3" name="Text Placeholder 12">
            <a:extLst>
              <a:ext uri="{FF2B5EF4-FFF2-40B4-BE49-F238E27FC236}">
                <a16:creationId xmlns:a16="http://schemas.microsoft.com/office/drawing/2014/main" id="{42670E9D-A433-4252-83B1-B7A43D93B2DE}"/>
              </a:ext>
            </a:extLst>
          </p:cNvPr>
          <p:cNvSpPr>
            <a:spLocks noGrp="1"/>
          </p:cNvSpPr>
          <p:nvPr>
            <p:ph type="body" sz="quarter" idx="24"/>
          </p:nvPr>
        </p:nvSpPr>
        <p:spPr>
          <a:xfrm>
            <a:off x="7027990" y="2833200"/>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4" name="Picture Placeholder 10" descr="Add description of icon">
            <a:extLst>
              <a:ext uri="{FF2B5EF4-FFF2-40B4-BE49-F238E27FC236}">
                <a16:creationId xmlns:a16="http://schemas.microsoft.com/office/drawing/2014/main" id="{5B3FCA71-4537-495B-80EA-200ED4EC16AD}"/>
              </a:ext>
            </a:extLst>
          </p:cNvPr>
          <p:cNvSpPr>
            <a:spLocks noGrp="1"/>
          </p:cNvSpPr>
          <p:nvPr>
            <p:ph type="pic" sz="quarter" idx="25" hasCustomPrompt="1"/>
          </p:nvPr>
        </p:nvSpPr>
        <p:spPr>
          <a:xfrm>
            <a:off x="616039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5" name="Text Placeholder 12">
            <a:extLst>
              <a:ext uri="{FF2B5EF4-FFF2-40B4-BE49-F238E27FC236}">
                <a16:creationId xmlns:a16="http://schemas.microsoft.com/office/drawing/2014/main" id="{340D156D-DA34-42DA-9274-A5EDA44D361B}"/>
              </a:ext>
            </a:extLst>
          </p:cNvPr>
          <p:cNvSpPr>
            <a:spLocks noGrp="1"/>
          </p:cNvSpPr>
          <p:nvPr>
            <p:ph type="body" sz="quarter" idx="26"/>
          </p:nvPr>
        </p:nvSpPr>
        <p:spPr>
          <a:xfrm>
            <a:off x="702799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6" name="Picture Placeholder 10" descr="Add description of icon">
            <a:extLst>
              <a:ext uri="{FF2B5EF4-FFF2-40B4-BE49-F238E27FC236}">
                <a16:creationId xmlns:a16="http://schemas.microsoft.com/office/drawing/2014/main" id="{56DD2F7A-B075-4552-B302-F8CDF5BAA4D2}"/>
              </a:ext>
            </a:extLst>
          </p:cNvPr>
          <p:cNvSpPr>
            <a:spLocks noGrp="1"/>
          </p:cNvSpPr>
          <p:nvPr>
            <p:ph type="pic" sz="quarter" idx="27" hasCustomPrompt="1"/>
          </p:nvPr>
        </p:nvSpPr>
        <p:spPr>
          <a:xfrm>
            <a:off x="616039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7" name="Text Placeholder 12">
            <a:extLst>
              <a:ext uri="{FF2B5EF4-FFF2-40B4-BE49-F238E27FC236}">
                <a16:creationId xmlns:a16="http://schemas.microsoft.com/office/drawing/2014/main" id="{9E881038-0BF1-4AFE-89BF-123DC292976E}"/>
              </a:ext>
            </a:extLst>
          </p:cNvPr>
          <p:cNvSpPr>
            <a:spLocks noGrp="1"/>
          </p:cNvSpPr>
          <p:nvPr>
            <p:ph type="body" sz="quarter" idx="28"/>
          </p:nvPr>
        </p:nvSpPr>
        <p:spPr>
          <a:xfrm>
            <a:off x="702799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8" name="Picture Placeholder 10" descr="Add description of icon">
            <a:extLst>
              <a:ext uri="{FF2B5EF4-FFF2-40B4-BE49-F238E27FC236}">
                <a16:creationId xmlns:a16="http://schemas.microsoft.com/office/drawing/2014/main" id="{7497D6D3-CFF8-46AE-9C49-765B38D3058D}"/>
              </a:ext>
            </a:extLst>
          </p:cNvPr>
          <p:cNvSpPr>
            <a:spLocks noGrp="1"/>
          </p:cNvSpPr>
          <p:nvPr>
            <p:ph type="pic" sz="quarter" idx="29" hasCustomPrompt="1"/>
          </p:nvPr>
        </p:nvSpPr>
        <p:spPr>
          <a:xfrm>
            <a:off x="616039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9" name="Text Placeholder 12">
            <a:extLst>
              <a:ext uri="{FF2B5EF4-FFF2-40B4-BE49-F238E27FC236}">
                <a16:creationId xmlns:a16="http://schemas.microsoft.com/office/drawing/2014/main" id="{C807658B-4C02-4D17-91BC-1A29B8317886}"/>
              </a:ext>
            </a:extLst>
          </p:cNvPr>
          <p:cNvSpPr>
            <a:spLocks noGrp="1"/>
          </p:cNvSpPr>
          <p:nvPr>
            <p:ph type="body" sz="quarter" idx="30"/>
          </p:nvPr>
        </p:nvSpPr>
        <p:spPr>
          <a:xfrm>
            <a:off x="702799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4" name="Footer Placeholder 3">
            <a:extLst>
              <a:ext uri="{FF2B5EF4-FFF2-40B4-BE49-F238E27FC236}">
                <a16:creationId xmlns:a16="http://schemas.microsoft.com/office/drawing/2014/main" id="{775061E1-C4EC-4D2B-83A2-B93DC9A97C3D}"/>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A0380F02-06A0-42B8-BA2D-6D55141D9386}"/>
              </a:ext>
            </a:extLst>
          </p:cNvPr>
          <p:cNvSpPr>
            <a:spLocks noGrp="1"/>
          </p:cNvSpPr>
          <p:nvPr>
            <p:ph type="dt" sz="half" idx="10"/>
          </p:nvPr>
        </p:nvSpPr>
        <p:spPr/>
        <p:txBody>
          <a:bodyPr/>
          <a:lstStyle/>
          <a:p>
            <a:fld id="{DC13AD85-CE77-4F8C-BEB7-3D123B861324}" type="datetime1">
              <a:rPr lang="en-GB" smtClean="0"/>
              <a:t>13/05/2021</a:t>
            </a:fld>
            <a:endParaRPr lang="en-GB"/>
          </a:p>
        </p:txBody>
      </p:sp>
      <p:sp>
        <p:nvSpPr>
          <p:cNvPr id="5" name="Slide Number Placeholder 4">
            <a:extLst>
              <a:ext uri="{FF2B5EF4-FFF2-40B4-BE49-F238E27FC236}">
                <a16:creationId xmlns:a16="http://schemas.microsoft.com/office/drawing/2014/main" id="{584BE84B-A188-4496-8E34-7FC2AFC34CA7}"/>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cxnSp>
        <p:nvCxnSpPr>
          <p:cNvPr id="30" name="Straight Connector 29">
            <a:extLst>
              <a:ext uri="{FF2B5EF4-FFF2-40B4-BE49-F238E27FC236}">
                <a16:creationId xmlns:a16="http://schemas.microsoft.com/office/drawing/2014/main" id="{F525F55F-F1F9-478C-A34D-646D5FA7DD8C}"/>
              </a:ext>
              <a:ext uri="{C183D7F6-B498-43B3-948B-1728B52AA6E4}">
                <adec:decorative xmlns:adec="http://schemas.microsoft.com/office/drawing/2017/decorative" val="1"/>
              </a:ext>
            </a:extLst>
          </p:cNvPr>
          <p:cNvCxnSpPr>
            <a:cxnSpLocks/>
          </p:cNvCxnSpPr>
          <p:nvPr userDrawn="1"/>
        </p:nvCxnSpPr>
        <p:spPr>
          <a:xfrm>
            <a:off x="304799" y="2689314"/>
            <a:ext cx="11565191" cy="0"/>
          </a:xfrm>
          <a:prstGeom prst="line">
            <a:avLst/>
          </a:prstGeom>
          <a:ln w="38100">
            <a:solidFill>
              <a:srgbClr val="0048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717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full-pa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F6EA-4ABA-49B3-BE76-BD774DFEC68F}"/>
              </a:ext>
            </a:extLst>
          </p:cNvPr>
          <p:cNvSpPr>
            <a:spLocks noGrp="1"/>
          </p:cNvSpPr>
          <p:nvPr>
            <p:ph type="title"/>
          </p:nvPr>
        </p:nvSpPr>
        <p:spPr>
          <a:xfrm>
            <a:off x="306000" y="251649"/>
            <a:ext cx="11552400" cy="830676"/>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4A5EA239-AA2E-48E8-99A7-42CEED80F84B}"/>
              </a:ext>
            </a:extLst>
          </p:cNvPr>
          <p:cNvSpPr>
            <a:spLocks noGrp="1"/>
          </p:cNvSpPr>
          <p:nvPr>
            <p:ph type="body" sz="quarter" idx="13"/>
          </p:nvPr>
        </p:nvSpPr>
        <p:spPr>
          <a:xfrm>
            <a:off x="306000" y="1263100"/>
            <a:ext cx="11552238" cy="619200"/>
          </a:xfrm>
        </p:spPr>
        <p:txBody>
          <a:bodyPr/>
          <a:lstStyle>
            <a:lvl1pPr marL="0" indent="0">
              <a:buNone/>
              <a:defRPr sz="1800" b="1">
                <a:solidFill>
                  <a:schemeClr val="accent1"/>
                </a:solidFill>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41190B89-ECB1-4F74-A404-532C7BBA8826}"/>
              </a:ext>
            </a:extLst>
          </p:cNvPr>
          <p:cNvSpPr>
            <a:spLocks noGrp="1"/>
          </p:cNvSpPr>
          <p:nvPr>
            <p:ph sz="quarter" idx="14"/>
          </p:nvPr>
        </p:nvSpPr>
        <p:spPr>
          <a:xfrm>
            <a:off x="301625" y="1992313"/>
            <a:ext cx="11552238" cy="4186237"/>
          </a:xfrm>
        </p:spPr>
        <p:txBody>
          <a:bodyPr/>
          <a:lstStyle>
            <a:lvl1pPr marL="0" indent="0">
              <a:buNone/>
              <a:defRPr/>
            </a:lvl1pPr>
          </a:lstStyle>
          <a:p>
            <a:pPr lvl="0"/>
            <a:r>
              <a:rPr lang="en-US"/>
              <a:t>Click to edit Master text styles</a:t>
            </a:r>
          </a:p>
        </p:txBody>
      </p:sp>
      <p:sp>
        <p:nvSpPr>
          <p:cNvPr id="4" name="Footer Placeholder 3">
            <a:extLst>
              <a:ext uri="{FF2B5EF4-FFF2-40B4-BE49-F238E27FC236}">
                <a16:creationId xmlns:a16="http://schemas.microsoft.com/office/drawing/2014/main" id="{6C303193-AE40-4EC6-8BF8-CCC2ADDD4733}"/>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A0DEF239-E34A-4E55-8538-4BB977D7E6CB}"/>
              </a:ext>
            </a:extLst>
          </p:cNvPr>
          <p:cNvSpPr>
            <a:spLocks noGrp="1"/>
          </p:cNvSpPr>
          <p:nvPr>
            <p:ph type="dt" sz="half" idx="10"/>
          </p:nvPr>
        </p:nvSpPr>
        <p:spPr/>
        <p:txBody>
          <a:bodyPr/>
          <a:lstStyle/>
          <a:p>
            <a:fld id="{DC13AD85-CE77-4F8C-BEB7-3D123B861324}" type="datetime1">
              <a:rPr lang="en-GB" smtClean="0"/>
              <a:t>13/05/2021</a:t>
            </a:fld>
            <a:endParaRPr lang="en-GB"/>
          </a:p>
        </p:txBody>
      </p:sp>
      <p:sp>
        <p:nvSpPr>
          <p:cNvPr id="5" name="Slide Number Placeholder 4">
            <a:extLst>
              <a:ext uri="{FF2B5EF4-FFF2-40B4-BE49-F238E27FC236}">
                <a16:creationId xmlns:a16="http://schemas.microsoft.com/office/drawing/2014/main" id="{A561B4F5-114B-4B4F-B93B-3A1A5C3926DF}"/>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49503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Tree>
    <p:extLst>
      <p:ext uri="{BB962C8B-B14F-4D97-AF65-F5344CB8AC3E}">
        <p14:creationId xmlns:p14="http://schemas.microsoft.com/office/powerpoint/2010/main" val="2827929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s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4CE7-A7CC-4F45-B88D-D88A615B1AA4}"/>
              </a:ext>
            </a:extLst>
          </p:cNvPr>
          <p:cNvSpPr>
            <a:spLocks noGrp="1"/>
          </p:cNvSpPr>
          <p:nvPr>
            <p:ph type="title"/>
          </p:nvPr>
        </p:nvSpPr>
        <p:spPr>
          <a:xfrm>
            <a:off x="306000" y="252000"/>
            <a:ext cx="11552400" cy="831600"/>
          </a:xfrm>
        </p:spPr>
        <p:txBody>
          <a:bodyPr/>
          <a:lstStyle>
            <a:lvl1pPr>
              <a:defRPr>
                <a:solidFill>
                  <a:schemeClr val="tx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CF6485FC-04C8-417A-910C-DC19B9780AE1}"/>
              </a:ext>
            </a:extLst>
          </p:cNvPr>
          <p:cNvSpPr>
            <a:spLocks noGrp="1"/>
          </p:cNvSpPr>
          <p:nvPr>
            <p:ph type="body" sz="quarter" idx="13"/>
          </p:nvPr>
        </p:nvSpPr>
        <p:spPr>
          <a:xfrm>
            <a:off x="306000" y="1263100"/>
            <a:ext cx="11552400" cy="619200"/>
          </a:xfrm>
        </p:spPr>
        <p:txBody>
          <a:bodyPr numCol="4" spcCol="360000"/>
          <a:lstStyle>
            <a:lvl1pPr marL="0" indent="0">
              <a:buNone/>
              <a:defRPr b="1">
                <a:solidFill>
                  <a:schemeClr val="accent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02539B90-4B1F-46A3-9681-539EC8E93C96}"/>
              </a:ext>
            </a:extLst>
          </p:cNvPr>
          <p:cNvSpPr>
            <a:spLocks noGrp="1"/>
          </p:cNvSpPr>
          <p:nvPr>
            <p:ph type="body" sz="quarter" idx="14"/>
          </p:nvPr>
        </p:nvSpPr>
        <p:spPr>
          <a:xfrm>
            <a:off x="306163" y="2063075"/>
            <a:ext cx="11552237" cy="4115475"/>
          </a:xfrm>
        </p:spPr>
        <p:txBody>
          <a:bodyPr numCol="4" spcCol="360000"/>
          <a:lstStyle>
            <a:lvl1pPr marL="0" indent="0">
              <a:buNone/>
              <a:defRPr sz="2400"/>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2765B127-697A-4225-9EDD-070A53F178AF}"/>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0BDFDC0C-8B72-418E-AE56-392077E66C53}"/>
              </a:ext>
            </a:extLst>
          </p:cNvPr>
          <p:cNvSpPr>
            <a:spLocks noGrp="1"/>
          </p:cNvSpPr>
          <p:nvPr>
            <p:ph type="dt" sz="half" idx="10"/>
          </p:nvPr>
        </p:nvSpPr>
        <p:spPr/>
        <p:txBody>
          <a:bodyPr/>
          <a:lstStyle/>
          <a:p>
            <a:fld id="{DC13AD85-CE77-4F8C-BEB7-3D123B861324}" type="datetime1">
              <a:rPr lang="en-GB" smtClean="0"/>
              <a:t>13/05/2021</a:t>
            </a:fld>
            <a:endParaRPr lang="en-GB"/>
          </a:p>
        </p:txBody>
      </p:sp>
      <p:sp>
        <p:nvSpPr>
          <p:cNvPr id="5" name="Slide Number Placeholder 4">
            <a:extLst>
              <a:ext uri="{FF2B5EF4-FFF2-40B4-BE49-F238E27FC236}">
                <a16:creationId xmlns:a16="http://schemas.microsoft.com/office/drawing/2014/main" id="{70DAE4EB-8737-404F-8267-D29E4DAE9514}"/>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92687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1D49-D8D5-41C3-B16D-BF857BF84213}"/>
              </a:ext>
            </a:extLst>
          </p:cNvPr>
          <p:cNvSpPr>
            <a:spLocks noGrp="1"/>
          </p:cNvSpPr>
          <p:nvPr>
            <p:ph type="title"/>
          </p:nvPr>
        </p:nvSpPr>
        <p:spPr>
          <a:xfrm>
            <a:off x="579600" y="4116790"/>
            <a:ext cx="2689200" cy="2476800"/>
          </a:xfrm>
        </p:spPr>
        <p:txBody>
          <a:bodyPr lIns="0" bIns="46800" anchor="t" anchorCtr="0"/>
          <a:lstStyle>
            <a:lvl1pPr>
              <a:lnSpc>
                <a:spcPct val="100000"/>
              </a:lnSpc>
              <a:defRPr sz="1200" b="0">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50FA85D0-7C53-42AD-A812-61153B1DCB4E}"/>
              </a:ext>
            </a:extLst>
          </p:cNvPr>
          <p:cNvSpPr>
            <a:spLocks noGrp="1"/>
          </p:cNvSpPr>
          <p:nvPr>
            <p:ph type="body" sz="quarter" idx="10"/>
          </p:nvPr>
        </p:nvSpPr>
        <p:spPr>
          <a:xfrm>
            <a:off x="3276000" y="4115502"/>
            <a:ext cx="3459600" cy="2478088"/>
          </a:xfrm>
        </p:spPr>
        <p:txBody>
          <a:bodyPr lIns="0" tIns="46800"/>
          <a:lstStyle>
            <a:lvl1pPr marL="0" indent="0">
              <a:lnSpc>
                <a:spcPct val="100000"/>
              </a:lnSpc>
              <a:spcBef>
                <a:spcPts val="0"/>
              </a:spcBef>
              <a:buNone/>
              <a:defRPr sz="120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45723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C085-0326-4C93-AD8C-479C72ED0EFD}"/>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AAFC9-35CA-42B6-B07C-0BACF3167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15607FE-3094-4C49-B924-D15AE623B339}"/>
              </a:ext>
            </a:extLst>
          </p:cNvPr>
          <p:cNvSpPr>
            <a:spLocks noGrp="1"/>
          </p:cNvSpPr>
          <p:nvPr>
            <p:ph type="ftr" sz="quarter" idx="11"/>
          </p:nvPr>
        </p:nvSpPr>
        <p:spPr/>
        <p:txBody>
          <a:bodyPr/>
          <a:lstStyle/>
          <a:p>
            <a:r>
              <a:rPr lang="en-GB"/>
              <a:t>Produced by Essex County Council Strategy Insight and Engagement</a:t>
            </a:r>
          </a:p>
        </p:txBody>
      </p:sp>
      <p:sp>
        <p:nvSpPr>
          <p:cNvPr id="4" name="Date Placeholder 3">
            <a:extLst>
              <a:ext uri="{FF2B5EF4-FFF2-40B4-BE49-F238E27FC236}">
                <a16:creationId xmlns:a16="http://schemas.microsoft.com/office/drawing/2014/main" id="{FAD3546D-93EF-4729-B2C4-38BC13587EBF}"/>
              </a:ext>
            </a:extLst>
          </p:cNvPr>
          <p:cNvSpPr>
            <a:spLocks noGrp="1"/>
          </p:cNvSpPr>
          <p:nvPr>
            <p:ph type="dt" sz="half" idx="10"/>
          </p:nvPr>
        </p:nvSpPr>
        <p:spPr/>
        <p:txBody>
          <a:bodyPr/>
          <a:lstStyle/>
          <a:p>
            <a:fld id="{114C472B-89C8-4DED-A734-C6F534D4F85F}" type="datetime1">
              <a:rPr lang="en-GB" smtClean="0"/>
              <a:t>13/05/2021</a:t>
            </a:fld>
            <a:endParaRPr lang="en-GB"/>
          </a:p>
        </p:txBody>
      </p:sp>
      <p:sp>
        <p:nvSpPr>
          <p:cNvPr id="6" name="Slide Number Placeholder 5">
            <a:extLst>
              <a:ext uri="{FF2B5EF4-FFF2-40B4-BE49-F238E27FC236}">
                <a16:creationId xmlns:a16="http://schemas.microsoft.com/office/drawing/2014/main" id="{5B06779C-2AF6-46D0-BB9C-31136A77806E}"/>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447982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DE-FDA8-433B-936F-8B88A250B0B4}"/>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C62E7F-1D86-434D-8B70-42729D5D747D}"/>
              </a:ext>
            </a:extLst>
          </p:cNvPr>
          <p:cNvSpPr>
            <a:spLocks noGrp="1"/>
          </p:cNvSpPr>
          <p:nvPr>
            <p:ph type="dt" sz="half" idx="10"/>
          </p:nvPr>
        </p:nvSpPr>
        <p:spPr/>
        <p:txBody>
          <a:bodyPr/>
          <a:lstStyle/>
          <a:p>
            <a:fld id="{DC13AD85-CE77-4F8C-BEB7-3D123B861324}" type="datetime1">
              <a:rPr lang="en-GB" smtClean="0"/>
              <a:t>13/05/2021</a:t>
            </a:fld>
            <a:endParaRPr lang="en-GB"/>
          </a:p>
        </p:txBody>
      </p:sp>
      <p:sp>
        <p:nvSpPr>
          <p:cNvPr id="4" name="Footer Placeholder 3">
            <a:extLst>
              <a:ext uri="{FF2B5EF4-FFF2-40B4-BE49-F238E27FC236}">
                <a16:creationId xmlns:a16="http://schemas.microsoft.com/office/drawing/2014/main" id="{0FF7BD44-4FD0-44F4-9561-331F9ACDE1B5}"/>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42F1C60A-1542-4599-B89C-D00423F08EA6}"/>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7" name="Content Placeholder 6">
            <a:extLst>
              <a:ext uri="{FF2B5EF4-FFF2-40B4-BE49-F238E27FC236}">
                <a16:creationId xmlns:a16="http://schemas.microsoft.com/office/drawing/2014/main" id="{F8234D8F-3656-478D-B853-28E4F20B3849}"/>
              </a:ext>
            </a:extLst>
          </p:cNvPr>
          <p:cNvSpPr>
            <a:spLocks noGrp="1"/>
          </p:cNvSpPr>
          <p:nvPr>
            <p:ph sz="quarter" idx="13"/>
          </p:nvPr>
        </p:nvSpPr>
        <p:spPr>
          <a:xfrm>
            <a:off x="3060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5D7241E3-D385-4DC5-A238-8CF214F6B7E5}"/>
              </a:ext>
            </a:extLst>
          </p:cNvPr>
          <p:cNvSpPr>
            <a:spLocks noGrp="1"/>
          </p:cNvSpPr>
          <p:nvPr>
            <p:ph sz="quarter" idx="14"/>
          </p:nvPr>
        </p:nvSpPr>
        <p:spPr>
          <a:xfrm>
            <a:off x="64296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8166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5C9A-39FD-4C1E-957B-F78737A906F4}"/>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71C1A537-2F94-4FAC-8D45-F4C82F94C060}"/>
              </a:ext>
            </a:extLst>
          </p:cNvPr>
          <p:cNvSpPr>
            <a:spLocks noGrp="1"/>
          </p:cNvSpPr>
          <p:nvPr>
            <p:ph type="ftr" sz="quarter" idx="11"/>
          </p:nvPr>
        </p:nvSpPr>
        <p:spPr/>
        <p:txBody>
          <a:bodyPr/>
          <a:lstStyle/>
          <a:p>
            <a:r>
              <a:rPr lang="en-GB"/>
              <a:t>Produced by Essex County Council Strategy Insight and Engagement</a:t>
            </a:r>
          </a:p>
        </p:txBody>
      </p:sp>
      <p:sp>
        <p:nvSpPr>
          <p:cNvPr id="3" name="Date Placeholder 2">
            <a:extLst>
              <a:ext uri="{FF2B5EF4-FFF2-40B4-BE49-F238E27FC236}">
                <a16:creationId xmlns:a16="http://schemas.microsoft.com/office/drawing/2014/main" id="{A5F9823A-8CF6-40A6-A585-A1978389FCFE}"/>
              </a:ext>
            </a:extLst>
          </p:cNvPr>
          <p:cNvSpPr>
            <a:spLocks noGrp="1"/>
          </p:cNvSpPr>
          <p:nvPr>
            <p:ph type="dt" sz="half" idx="10"/>
          </p:nvPr>
        </p:nvSpPr>
        <p:spPr/>
        <p:txBody>
          <a:bodyPr/>
          <a:lstStyle/>
          <a:p>
            <a:fld id="{ECC93721-0044-48DD-814F-4E40BD433741}" type="datetime1">
              <a:rPr lang="en-GB" smtClean="0"/>
              <a:t>13/05/2021</a:t>
            </a:fld>
            <a:endParaRPr lang="en-GB"/>
          </a:p>
        </p:txBody>
      </p:sp>
      <p:sp>
        <p:nvSpPr>
          <p:cNvPr id="5" name="Slide Number Placeholder 4">
            <a:extLst>
              <a:ext uri="{FF2B5EF4-FFF2-40B4-BE49-F238E27FC236}">
                <a16:creationId xmlns:a16="http://schemas.microsoft.com/office/drawing/2014/main" id="{8C5194AF-515B-4CA1-965F-3888279B4867}"/>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9125281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47799D5-9C64-4C44-B0E6-C22AEFC93ADF}"/>
              </a:ext>
            </a:extLst>
          </p:cNvPr>
          <p:cNvSpPr>
            <a:spLocks noGrp="1"/>
          </p:cNvSpPr>
          <p:nvPr>
            <p:ph type="ftr" sz="quarter" idx="11"/>
          </p:nvPr>
        </p:nvSpPr>
        <p:spPr/>
        <p:txBody>
          <a:bodyPr/>
          <a:lstStyle/>
          <a:p>
            <a:r>
              <a:rPr lang="en-GB"/>
              <a:t>Produced by Essex County Council Strategy Insight and Engagement</a:t>
            </a:r>
          </a:p>
        </p:txBody>
      </p:sp>
      <p:sp>
        <p:nvSpPr>
          <p:cNvPr id="2" name="Date Placeholder 1">
            <a:extLst>
              <a:ext uri="{FF2B5EF4-FFF2-40B4-BE49-F238E27FC236}">
                <a16:creationId xmlns:a16="http://schemas.microsoft.com/office/drawing/2014/main" id="{F6AAC231-7279-49D8-BFD3-85BD6399BA8D}"/>
              </a:ext>
            </a:extLst>
          </p:cNvPr>
          <p:cNvSpPr>
            <a:spLocks noGrp="1"/>
          </p:cNvSpPr>
          <p:nvPr>
            <p:ph type="dt" sz="half" idx="10"/>
          </p:nvPr>
        </p:nvSpPr>
        <p:spPr/>
        <p:txBody>
          <a:bodyPr/>
          <a:lstStyle/>
          <a:p>
            <a:fld id="{E2CA4203-B1B6-42D7-86AB-DFB99C81B19A}" type="datetime1">
              <a:rPr lang="en-GB" smtClean="0"/>
              <a:t>13/05/2021</a:t>
            </a:fld>
            <a:endParaRPr lang="en-GB"/>
          </a:p>
        </p:txBody>
      </p:sp>
      <p:sp>
        <p:nvSpPr>
          <p:cNvPr id="4" name="Slide Number Placeholder 3">
            <a:extLst>
              <a:ext uri="{FF2B5EF4-FFF2-40B4-BE49-F238E27FC236}">
                <a16:creationId xmlns:a16="http://schemas.microsoft.com/office/drawing/2014/main" id="{7F2B58F9-C300-4062-9D38-E1F291F46978}"/>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495633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A125-F62A-4414-8C35-969B08031E91}"/>
              </a:ext>
            </a:extLst>
          </p:cNvPr>
          <p:cNvSpPr>
            <a:spLocks noGrp="1"/>
          </p:cNvSpPr>
          <p:nvPr>
            <p:ph type="ctrTitle"/>
          </p:nvPr>
        </p:nvSpPr>
        <p:spPr>
          <a:xfrm>
            <a:off x="1524000" y="1122363"/>
            <a:ext cx="9144000" cy="2387600"/>
          </a:xfrm>
        </p:spPr>
        <p:txBody>
          <a:bodyPr anchor="b"/>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9E717CC-8A03-440F-AA3D-011C9ED868FE}"/>
              </a:ext>
            </a:extLst>
          </p:cNvPr>
          <p:cNvSpPr>
            <a:spLocks noGrp="1"/>
          </p:cNvSpPr>
          <p:nvPr>
            <p:ph type="subTitle" idx="1"/>
          </p:nvPr>
        </p:nvSpPr>
        <p:spPr>
          <a:xfrm>
            <a:off x="1524000" y="3762000"/>
            <a:ext cx="9144000" cy="1026000"/>
          </a:xfrm>
        </p:spPr>
        <p:txBody>
          <a:bodyPr rIns="900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Essex County Council logo">
            <a:extLst>
              <a:ext uri="{FF2B5EF4-FFF2-40B4-BE49-F238E27FC236}">
                <a16:creationId xmlns:a16="http://schemas.microsoft.com/office/drawing/2014/main" id="{5EF8C64B-87C9-4324-BA52-F16806A36D09}"/>
              </a:ext>
            </a:extLst>
          </p:cNvPr>
          <p:cNvPicPr>
            <a:picLocks noChangeAspect="1"/>
          </p:cNvPicPr>
          <p:nvPr userDrawn="1"/>
        </p:nvPicPr>
        <p:blipFill>
          <a:blip r:embed="rId2"/>
          <a:stretch>
            <a:fillRect/>
          </a:stretch>
        </p:blipFill>
        <p:spPr>
          <a:xfrm>
            <a:off x="10339648" y="5795377"/>
            <a:ext cx="1530350" cy="739107"/>
          </a:xfrm>
          <a:prstGeom prst="rect">
            <a:avLst/>
          </a:prstGeom>
        </p:spPr>
      </p:pic>
    </p:spTree>
    <p:extLst>
      <p:ext uri="{BB962C8B-B14F-4D97-AF65-F5344CB8AC3E}">
        <p14:creationId xmlns:p14="http://schemas.microsoft.com/office/powerpoint/2010/main" val="3602739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568680E8-666B-4F1A-A78A-D59CAC0B5E17}"/>
              </a:ext>
            </a:extLst>
          </p:cNvPr>
          <p:cNvSpPr>
            <a:spLocks noGrp="1"/>
          </p:cNvSpPr>
          <p:nvPr>
            <p:ph type="body" sz="quarter" idx="29" hasCustomPrompt="1"/>
          </p:nvPr>
        </p:nvSpPr>
        <p:spPr>
          <a:xfrm>
            <a:off x="301625"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 name="Title 1">
            <a:extLst>
              <a:ext uri="{FF2B5EF4-FFF2-40B4-BE49-F238E27FC236}">
                <a16:creationId xmlns:a16="http://schemas.microsoft.com/office/drawing/2014/main" id="{820A7E22-1A04-48F0-B5A3-0579B896D51D}"/>
              </a:ext>
            </a:extLst>
          </p:cNvPr>
          <p:cNvSpPr>
            <a:spLocks noGrp="1"/>
          </p:cNvSpPr>
          <p:nvPr>
            <p:ph type="title"/>
          </p:nvPr>
        </p:nvSpPr>
        <p:spPr>
          <a:xfrm>
            <a:off x="306000" y="257176"/>
            <a:ext cx="11552400" cy="1131722"/>
          </a:xfrm>
        </p:spPr>
        <p:txBody>
          <a:bodyPr/>
          <a:lstStyle>
            <a:lvl1pPr>
              <a:defRPr sz="4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66459289-9A9B-4863-88A8-800E51931FF1}"/>
              </a:ext>
            </a:extLst>
          </p:cNvPr>
          <p:cNvSpPr>
            <a:spLocks noGrp="1"/>
          </p:cNvSpPr>
          <p:nvPr>
            <p:ph type="dt" sz="half" idx="10"/>
          </p:nvPr>
        </p:nvSpPr>
        <p:spPr/>
        <p:txBody>
          <a:bodyPr/>
          <a:lstStyle/>
          <a:p>
            <a:fld id="{6DC218AA-0319-4184-85EC-54DD732B49C8}" type="datetime1">
              <a:rPr lang="en-GB" smtClean="0"/>
              <a:t>13/05/2021</a:t>
            </a:fld>
            <a:endParaRPr lang="en-GB"/>
          </a:p>
        </p:txBody>
      </p:sp>
      <p:sp>
        <p:nvSpPr>
          <p:cNvPr id="4" name="Footer Placeholder 3">
            <a:extLst>
              <a:ext uri="{FF2B5EF4-FFF2-40B4-BE49-F238E27FC236}">
                <a16:creationId xmlns:a16="http://schemas.microsoft.com/office/drawing/2014/main" id="{0BCD24F6-5900-4426-8CA6-5E5993830316}"/>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5AF9DEDD-F3C9-4DB9-8AB7-9B9FAE58AD2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Text Placeholder 8">
            <a:extLst>
              <a:ext uri="{FF2B5EF4-FFF2-40B4-BE49-F238E27FC236}">
                <a16:creationId xmlns:a16="http://schemas.microsoft.com/office/drawing/2014/main" id="{3CFCCB34-DDF7-4318-9C93-3CA1912F6208}"/>
              </a:ext>
            </a:extLst>
          </p:cNvPr>
          <p:cNvSpPr>
            <a:spLocks noGrp="1"/>
          </p:cNvSpPr>
          <p:nvPr>
            <p:ph type="body" sz="quarter" idx="14"/>
          </p:nvPr>
        </p:nvSpPr>
        <p:spPr>
          <a:xfrm>
            <a:off x="1310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75F07E28-6A00-4FDD-A725-52B4301AAE95}"/>
              </a:ext>
            </a:extLst>
          </p:cNvPr>
          <p:cNvSpPr>
            <a:spLocks noGrp="1"/>
          </p:cNvSpPr>
          <p:nvPr>
            <p:ph type="body" sz="quarter" idx="16"/>
          </p:nvPr>
        </p:nvSpPr>
        <p:spPr>
          <a:xfrm>
            <a:off x="1310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3" name="Text Placeholder 8">
            <a:extLst>
              <a:ext uri="{FF2B5EF4-FFF2-40B4-BE49-F238E27FC236}">
                <a16:creationId xmlns:a16="http://schemas.microsoft.com/office/drawing/2014/main" id="{95350E13-471F-4950-B14C-729E49A8168C}"/>
              </a:ext>
            </a:extLst>
          </p:cNvPr>
          <p:cNvSpPr>
            <a:spLocks noGrp="1"/>
          </p:cNvSpPr>
          <p:nvPr>
            <p:ph type="body" sz="quarter" idx="18"/>
          </p:nvPr>
        </p:nvSpPr>
        <p:spPr>
          <a:xfrm>
            <a:off x="1310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5" name="Text Placeholder 8">
            <a:extLst>
              <a:ext uri="{FF2B5EF4-FFF2-40B4-BE49-F238E27FC236}">
                <a16:creationId xmlns:a16="http://schemas.microsoft.com/office/drawing/2014/main" id="{7A2EF067-1F3F-4B12-8615-D23C15BB6F05}"/>
              </a:ext>
            </a:extLst>
          </p:cNvPr>
          <p:cNvSpPr>
            <a:spLocks noGrp="1"/>
          </p:cNvSpPr>
          <p:nvPr>
            <p:ph type="body" sz="quarter" idx="20"/>
          </p:nvPr>
        </p:nvSpPr>
        <p:spPr>
          <a:xfrm>
            <a:off x="1310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7" name="Text Placeholder 8">
            <a:extLst>
              <a:ext uri="{FF2B5EF4-FFF2-40B4-BE49-F238E27FC236}">
                <a16:creationId xmlns:a16="http://schemas.microsoft.com/office/drawing/2014/main" id="{471A5A04-368F-48F2-8E4A-166561D38E0B}"/>
              </a:ext>
            </a:extLst>
          </p:cNvPr>
          <p:cNvSpPr>
            <a:spLocks noGrp="1"/>
          </p:cNvSpPr>
          <p:nvPr>
            <p:ph type="body" sz="quarter" idx="22"/>
          </p:nvPr>
        </p:nvSpPr>
        <p:spPr>
          <a:xfrm>
            <a:off x="7214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9" name="Text Placeholder 8">
            <a:extLst>
              <a:ext uri="{FF2B5EF4-FFF2-40B4-BE49-F238E27FC236}">
                <a16:creationId xmlns:a16="http://schemas.microsoft.com/office/drawing/2014/main" id="{C2150ACD-AEB1-460D-9C24-43251BCA8CC4}"/>
              </a:ext>
            </a:extLst>
          </p:cNvPr>
          <p:cNvSpPr>
            <a:spLocks noGrp="1"/>
          </p:cNvSpPr>
          <p:nvPr>
            <p:ph type="body" sz="quarter" idx="24"/>
          </p:nvPr>
        </p:nvSpPr>
        <p:spPr>
          <a:xfrm>
            <a:off x="7214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1" name="Text Placeholder 8">
            <a:extLst>
              <a:ext uri="{FF2B5EF4-FFF2-40B4-BE49-F238E27FC236}">
                <a16:creationId xmlns:a16="http://schemas.microsoft.com/office/drawing/2014/main" id="{67EBB98E-DD76-4352-AAA2-87D48F8818D8}"/>
              </a:ext>
            </a:extLst>
          </p:cNvPr>
          <p:cNvSpPr>
            <a:spLocks noGrp="1"/>
          </p:cNvSpPr>
          <p:nvPr>
            <p:ph type="body" sz="quarter" idx="26"/>
          </p:nvPr>
        </p:nvSpPr>
        <p:spPr>
          <a:xfrm>
            <a:off x="7214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3" name="Text Placeholder 8">
            <a:extLst>
              <a:ext uri="{FF2B5EF4-FFF2-40B4-BE49-F238E27FC236}">
                <a16:creationId xmlns:a16="http://schemas.microsoft.com/office/drawing/2014/main" id="{93AC6C7A-B293-469A-8731-D27D97BF3C1A}"/>
              </a:ext>
            </a:extLst>
          </p:cNvPr>
          <p:cNvSpPr>
            <a:spLocks noGrp="1"/>
          </p:cNvSpPr>
          <p:nvPr>
            <p:ph type="body" sz="quarter" idx="28"/>
          </p:nvPr>
        </p:nvSpPr>
        <p:spPr>
          <a:xfrm>
            <a:off x="7214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6" name="Text Placeholder 24">
            <a:extLst>
              <a:ext uri="{FF2B5EF4-FFF2-40B4-BE49-F238E27FC236}">
                <a16:creationId xmlns:a16="http://schemas.microsoft.com/office/drawing/2014/main" id="{B6A3B345-E852-4B4B-9D8E-1A9B25ABAB28}"/>
              </a:ext>
            </a:extLst>
          </p:cNvPr>
          <p:cNvSpPr>
            <a:spLocks noGrp="1"/>
          </p:cNvSpPr>
          <p:nvPr>
            <p:ph type="body" sz="quarter" idx="30" hasCustomPrompt="1"/>
          </p:nvPr>
        </p:nvSpPr>
        <p:spPr>
          <a:xfrm>
            <a:off x="301625"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7" name="Text Placeholder 24">
            <a:extLst>
              <a:ext uri="{FF2B5EF4-FFF2-40B4-BE49-F238E27FC236}">
                <a16:creationId xmlns:a16="http://schemas.microsoft.com/office/drawing/2014/main" id="{BEE9308F-D5EE-4D3D-9C47-B58F134A7962}"/>
              </a:ext>
            </a:extLst>
          </p:cNvPr>
          <p:cNvSpPr>
            <a:spLocks noGrp="1"/>
          </p:cNvSpPr>
          <p:nvPr>
            <p:ph type="body" sz="quarter" idx="31" hasCustomPrompt="1"/>
          </p:nvPr>
        </p:nvSpPr>
        <p:spPr>
          <a:xfrm>
            <a:off x="301625"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8" name="Text Placeholder 24">
            <a:extLst>
              <a:ext uri="{FF2B5EF4-FFF2-40B4-BE49-F238E27FC236}">
                <a16:creationId xmlns:a16="http://schemas.microsoft.com/office/drawing/2014/main" id="{80E08A42-0F58-446B-94C2-AB973E93BC24}"/>
              </a:ext>
            </a:extLst>
          </p:cNvPr>
          <p:cNvSpPr>
            <a:spLocks noGrp="1"/>
          </p:cNvSpPr>
          <p:nvPr>
            <p:ph type="body" sz="quarter" idx="32" hasCustomPrompt="1"/>
          </p:nvPr>
        </p:nvSpPr>
        <p:spPr>
          <a:xfrm>
            <a:off x="301625"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9" name="Text Placeholder 24">
            <a:extLst>
              <a:ext uri="{FF2B5EF4-FFF2-40B4-BE49-F238E27FC236}">
                <a16:creationId xmlns:a16="http://schemas.microsoft.com/office/drawing/2014/main" id="{E7359723-D7AB-4162-B5D6-542FE57ED2D3}"/>
              </a:ext>
            </a:extLst>
          </p:cNvPr>
          <p:cNvSpPr>
            <a:spLocks noGrp="1"/>
          </p:cNvSpPr>
          <p:nvPr>
            <p:ph type="body" sz="quarter" idx="33" hasCustomPrompt="1"/>
          </p:nvPr>
        </p:nvSpPr>
        <p:spPr>
          <a:xfrm>
            <a:off x="6210000"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0" name="Text Placeholder 24">
            <a:extLst>
              <a:ext uri="{FF2B5EF4-FFF2-40B4-BE49-F238E27FC236}">
                <a16:creationId xmlns:a16="http://schemas.microsoft.com/office/drawing/2014/main" id="{875B2E40-430D-4757-B86D-915E7CF82E41}"/>
              </a:ext>
            </a:extLst>
          </p:cNvPr>
          <p:cNvSpPr>
            <a:spLocks noGrp="1"/>
          </p:cNvSpPr>
          <p:nvPr>
            <p:ph type="body" sz="quarter" idx="34" hasCustomPrompt="1"/>
          </p:nvPr>
        </p:nvSpPr>
        <p:spPr>
          <a:xfrm>
            <a:off x="6210000"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1" name="Text Placeholder 24">
            <a:extLst>
              <a:ext uri="{FF2B5EF4-FFF2-40B4-BE49-F238E27FC236}">
                <a16:creationId xmlns:a16="http://schemas.microsoft.com/office/drawing/2014/main" id="{8B12E074-12DD-4906-AD45-6A5A25508A56}"/>
              </a:ext>
            </a:extLst>
          </p:cNvPr>
          <p:cNvSpPr>
            <a:spLocks noGrp="1"/>
          </p:cNvSpPr>
          <p:nvPr>
            <p:ph type="body" sz="quarter" idx="35" hasCustomPrompt="1"/>
          </p:nvPr>
        </p:nvSpPr>
        <p:spPr>
          <a:xfrm>
            <a:off x="6210000"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2" name="Text Placeholder 24">
            <a:extLst>
              <a:ext uri="{FF2B5EF4-FFF2-40B4-BE49-F238E27FC236}">
                <a16:creationId xmlns:a16="http://schemas.microsoft.com/office/drawing/2014/main" id="{BF4BB1D9-FC03-4090-9F94-EF8BEAC5C149}"/>
              </a:ext>
            </a:extLst>
          </p:cNvPr>
          <p:cNvSpPr>
            <a:spLocks noGrp="1"/>
          </p:cNvSpPr>
          <p:nvPr>
            <p:ph type="body" sz="quarter" idx="36" hasCustomPrompt="1"/>
          </p:nvPr>
        </p:nvSpPr>
        <p:spPr>
          <a:xfrm>
            <a:off x="6210000"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Tree>
    <p:extLst>
      <p:ext uri="{BB962C8B-B14F-4D97-AF65-F5344CB8AC3E}">
        <p14:creationId xmlns:p14="http://schemas.microsoft.com/office/powerpoint/2010/main" val="32958434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Cover P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E15C-E1A1-4B98-8BD9-208FCE928995}"/>
              </a:ext>
            </a:extLst>
          </p:cNvPr>
          <p:cNvSpPr>
            <a:spLocks noGrp="1"/>
          </p:cNvSpPr>
          <p:nvPr>
            <p:ph type="title"/>
          </p:nvPr>
        </p:nvSpPr>
        <p:spPr>
          <a:xfrm>
            <a:off x="5328000" y="2149200"/>
            <a:ext cx="6282000" cy="1602000"/>
          </a:xfrm>
        </p:spPr>
        <p:txBody>
          <a:bodyPr anchor="b"/>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7DA4A9-7C4E-478D-A8E5-F8B8B1B3633C}"/>
              </a:ext>
            </a:extLst>
          </p:cNvPr>
          <p:cNvSpPr>
            <a:spLocks noGrp="1"/>
          </p:cNvSpPr>
          <p:nvPr>
            <p:ph type="body" idx="1"/>
          </p:nvPr>
        </p:nvSpPr>
        <p:spPr>
          <a:xfrm>
            <a:off x="5328000" y="4136400"/>
            <a:ext cx="6282000" cy="2012400"/>
          </a:xfrm>
        </p:spPr>
        <p:txBody>
          <a:bodyPr/>
          <a:lstStyle>
            <a:lvl1pPr marL="0" indent="0">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DCFCB315-E196-452C-8413-F646CF5C916D}"/>
              </a:ext>
              <a:ext uri="{C183D7F6-B498-43B3-948B-1728B52AA6E4}">
                <adec:decorative xmlns:adec="http://schemas.microsoft.com/office/drawing/2017/decorative" val="1"/>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7933971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1428-98EF-4EA7-8B53-95D6FD388998}"/>
              </a:ext>
            </a:extLst>
          </p:cNvPr>
          <p:cNvSpPr>
            <a:spLocks noGrp="1"/>
          </p:cNvSpPr>
          <p:nvPr>
            <p:ph type="title"/>
          </p:nvPr>
        </p:nvSpPr>
        <p:spPr>
          <a:xfrm>
            <a:off x="1062000" y="1252800"/>
            <a:ext cx="4467600" cy="2176200"/>
          </a:xfrm>
        </p:spPr>
        <p:txBody>
          <a:bodyPr anchor="t" anchorCtr="0"/>
          <a:lstStyle>
            <a:lvl1pPr>
              <a:defRPr sz="29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4106DD8-7948-4C50-8639-F46F08C3AE56}"/>
              </a:ext>
            </a:extLst>
          </p:cNvPr>
          <p:cNvSpPr>
            <a:spLocks noGrp="1"/>
          </p:cNvSpPr>
          <p:nvPr>
            <p:ph type="dt" sz="half" idx="10"/>
          </p:nvPr>
        </p:nvSpPr>
        <p:spPr/>
        <p:txBody>
          <a:bodyPr/>
          <a:lstStyle/>
          <a:p>
            <a:fld id="{29D5E15D-C647-44B0-9FBF-6F4C1B356057}" type="datetime1">
              <a:rPr lang="en-GB" smtClean="0"/>
              <a:t>13/05/2021</a:t>
            </a:fld>
            <a:endParaRPr lang="en-GB"/>
          </a:p>
        </p:txBody>
      </p:sp>
      <p:sp>
        <p:nvSpPr>
          <p:cNvPr id="4" name="Footer Placeholder 3">
            <a:extLst>
              <a:ext uri="{FF2B5EF4-FFF2-40B4-BE49-F238E27FC236}">
                <a16:creationId xmlns:a16="http://schemas.microsoft.com/office/drawing/2014/main" id="{CAB5D05F-13B2-4DDE-AEE5-2FFBC910F1B2}"/>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C7CA3DFD-1456-4660-8744-18148456CA8C}"/>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cxnSp>
        <p:nvCxnSpPr>
          <p:cNvPr id="6" name="Straight Connector 5">
            <a:extLst>
              <a:ext uri="{FF2B5EF4-FFF2-40B4-BE49-F238E27FC236}">
                <a16:creationId xmlns:a16="http://schemas.microsoft.com/office/drawing/2014/main" id="{1E701184-D5F5-4AF5-B171-04B46C4EF918}"/>
              </a:ext>
            </a:extLst>
          </p:cNvPr>
          <p:cNvCxnSpPr>
            <a:cxnSpLocks/>
          </p:cNvCxnSpPr>
          <p:nvPr userDrawn="1"/>
        </p:nvCxnSpPr>
        <p:spPr>
          <a:xfrm>
            <a:off x="6080926" y="1212573"/>
            <a:ext cx="0" cy="39358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F6BDD9D-CE1E-401B-B998-ED51586F712F}"/>
              </a:ext>
            </a:extLst>
          </p:cNvPr>
          <p:cNvSpPr>
            <a:spLocks noGrp="1"/>
          </p:cNvSpPr>
          <p:nvPr>
            <p:ph type="body" sz="quarter" idx="13"/>
          </p:nvPr>
        </p:nvSpPr>
        <p:spPr>
          <a:xfrm>
            <a:off x="6321600" y="1252800"/>
            <a:ext cx="4467600" cy="3353067"/>
          </a:xfrm>
        </p:spPr>
        <p:txBody>
          <a:bodyPr/>
          <a:lstStyle>
            <a:lvl1pPr marL="0" indent="0">
              <a:buNone/>
              <a:defRPr sz="3600" b="1"/>
            </a:lvl1pPr>
          </a:lstStyle>
          <a:p>
            <a:pPr lvl="0"/>
            <a:r>
              <a:rPr lang="en-US"/>
              <a:t>Click to edit Master text styles</a:t>
            </a:r>
          </a:p>
        </p:txBody>
      </p:sp>
      <p:sp>
        <p:nvSpPr>
          <p:cNvPr id="11" name="Text Placeholder 10">
            <a:extLst>
              <a:ext uri="{FF2B5EF4-FFF2-40B4-BE49-F238E27FC236}">
                <a16:creationId xmlns:a16="http://schemas.microsoft.com/office/drawing/2014/main" id="{75A4B8D9-1F1E-4251-87E0-DCB69C9FDA5D}"/>
              </a:ext>
            </a:extLst>
          </p:cNvPr>
          <p:cNvSpPr>
            <a:spLocks noGrp="1"/>
          </p:cNvSpPr>
          <p:nvPr>
            <p:ph type="body" sz="quarter" idx="14"/>
          </p:nvPr>
        </p:nvSpPr>
        <p:spPr>
          <a:xfrm>
            <a:off x="6321600" y="4776642"/>
            <a:ext cx="4467598" cy="371828"/>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2959427455"/>
      </p:ext>
    </p:extLst>
  </p:cSld>
  <p:clrMapOvr>
    <a:masterClrMapping/>
  </p:clrMapOvr>
  <p:extLst>
    <p:ext uri="{DCECCB84-F9BA-43D5-87BE-67443E8EF086}">
      <p15:sldGuideLst xmlns:p15="http://schemas.microsoft.com/office/powerpoint/2012/main">
        <p15:guide id="1" orient="horz" pos="85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ext Image split">
    <p:spTree>
      <p:nvGrpSpPr>
        <p:cNvPr id="1" name=""/>
        <p:cNvGrpSpPr/>
        <p:nvPr/>
      </p:nvGrpSpPr>
      <p:grpSpPr>
        <a:xfrm>
          <a:off x="0" y="0"/>
          <a:ext cx="0" cy="0"/>
          <a:chOff x="0" y="0"/>
          <a:chExt cx="0" cy="0"/>
        </a:xfrm>
      </p:grpSpPr>
      <p:sp>
        <p:nvSpPr>
          <p:cNvPr id="2" name="Title 1"/>
          <p:cNvSpPr>
            <a:spLocks noGrp="1"/>
          </p:cNvSpPr>
          <p:nvPr>
            <p:ph type="title"/>
          </p:nvPr>
        </p:nvSpPr>
        <p:spPr>
          <a:xfrm>
            <a:off x="304799" y="494432"/>
            <a:ext cx="5427407" cy="54028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799" y="1287379"/>
            <a:ext cx="5427407" cy="48895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9796" y="0"/>
            <a:ext cx="5722374" cy="6436895"/>
          </a:xfrm>
          <a:prstGeom prst="rect">
            <a:avLst/>
          </a:prstGeom>
        </p:spPr>
        <p:txBody>
          <a:bodyPr/>
          <a:lstStyle>
            <a:lvl1pPr>
              <a:buNone/>
              <a:defRPr/>
            </a:lvl1pPr>
          </a:lstStyle>
          <a:p>
            <a:pPr lvl="0"/>
            <a:endParaRPr lang="en-US"/>
          </a:p>
        </p:txBody>
      </p:sp>
      <p:sp>
        <p:nvSpPr>
          <p:cNvPr id="12" name="Date Placeholder 3">
            <a:extLst>
              <a:ext uri="{FF2B5EF4-FFF2-40B4-BE49-F238E27FC236}">
                <a16:creationId xmlns:a16="http://schemas.microsoft.com/office/drawing/2014/main" id="{A10D5DF7-134D-A848-9AB2-2EA1DBE97CBB}"/>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4D31E442-D9AD-E84A-863E-A27044A2DC8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05FFB4D2-D882-7E4F-AC6C-B1964BE49C60}"/>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Tree>
    <p:extLst>
      <p:ext uri="{BB962C8B-B14F-4D97-AF65-F5344CB8AC3E}">
        <p14:creationId xmlns:p14="http://schemas.microsoft.com/office/powerpoint/2010/main" val="31430461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537804"/>
            <a:ext cx="5428800" cy="540000"/>
          </a:xfrm>
        </p:spPr>
        <p:txBody>
          <a:bodyPr/>
          <a:lstStyle>
            <a:lvl1pPr>
              <a:lnSpc>
                <a:spcPct val="100000"/>
              </a:lnSpc>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5650"/>
            <a:ext cx="5428800" cy="491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486A8442-B40B-4D24-9029-4E6108BD5EFD}"/>
              </a:ext>
            </a:extLst>
          </p:cNvPr>
          <p:cNvSpPr>
            <a:spLocks noGrp="1"/>
          </p:cNvSpPr>
          <p:nvPr>
            <p:ph sz="quarter" idx="13" hasCustomPrompt="1"/>
          </p:nvPr>
        </p:nvSpPr>
        <p:spPr>
          <a:xfrm>
            <a:off x="6459538" y="130175"/>
            <a:ext cx="5722937" cy="6165850"/>
          </a:xfrm>
        </p:spPr>
        <p:txBody>
          <a:bodyPr/>
          <a:lstStyle>
            <a:lvl1pPr>
              <a:defRPr/>
            </a:lvl1pPr>
          </a:lstStyle>
          <a:p>
            <a:pPr lvl="0"/>
            <a:r>
              <a:rPr lang="en-US"/>
              <a:t>Object</a:t>
            </a:r>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fld id="{F260B2A5-7D25-4EFB-8691-668AB5BA651F}" type="datetime1">
              <a:rPr lang="en-GB" smtClean="0"/>
              <a:t>13/05/2021</a:t>
            </a:fld>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699363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messag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7175"/>
            <a:ext cx="11552400" cy="712368"/>
          </a:xfrm>
        </p:spPr>
        <p:txBody>
          <a:bodyPr/>
          <a:lstStyle>
            <a:lvl1pPr>
              <a:lnSpc>
                <a:spcPct val="100000"/>
              </a:lnSpc>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1404"/>
            <a:ext cx="3888000" cy="2059200"/>
          </a:xfrm>
        </p:spPr>
        <p:txBody>
          <a:bodyPr/>
          <a:lstStyle>
            <a:lvl1pPr>
              <a:defRPr sz="3600" b="1"/>
            </a:lvl1pPr>
          </a:lstStyle>
          <a:p>
            <a:pPr lvl="0"/>
            <a:r>
              <a:rPr lang="en-US"/>
              <a:t>Click to edit Master text styles</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fld id="{600613A6-A489-428B-9466-BB2CA556283B}" type="datetime1">
              <a:rPr lang="en-GB" smtClean="0"/>
              <a:t>13/05/2021</a:t>
            </a:fld>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Content Placeholder 3" descr="Add description of object (table/graph/picture, etc)">
            <a:extLst>
              <a:ext uri="{FF2B5EF4-FFF2-40B4-BE49-F238E27FC236}">
                <a16:creationId xmlns:a16="http://schemas.microsoft.com/office/drawing/2014/main" id="{67B85DDB-4159-4BB4-A59E-5BE213A7443F}"/>
              </a:ext>
            </a:extLst>
          </p:cNvPr>
          <p:cNvSpPr>
            <a:spLocks noGrp="1"/>
          </p:cNvSpPr>
          <p:nvPr>
            <p:ph sz="half" idx="2"/>
          </p:nvPr>
        </p:nvSpPr>
        <p:spPr>
          <a:xfrm>
            <a:off x="4471200" y="1249363"/>
            <a:ext cx="7393775" cy="4929188"/>
          </a:xfrm>
          <a:prstGeom prst="rect">
            <a:avLst/>
          </a:prstGeom>
        </p:spPr>
        <p:txBody>
          <a:bodyPr/>
          <a:lstStyle>
            <a:lvl1pPr>
              <a:buNone/>
              <a:defRPr/>
            </a:lvl1pPr>
          </a:lstStyle>
          <a:p>
            <a:pPr lvl="0"/>
            <a:r>
              <a:rPr lang="en-US"/>
              <a:t>Click to edit Master text styles</a:t>
            </a:r>
          </a:p>
        </p:txBody>
      </p:sp>
      <p:sp>
        <p:nvSpPr>
          <p:cNvPr id="8" name="Text Placeholder 7">
            <a:extLst>
              <a:ext uri="{FF2B5EF4-FFF2-40B4-BE49-F238E27FC236}">
                <a16:creationId xmlns:a16="http://schemas.microsoft.com/office/drawing/2014/main" id="{9682420F-7E00-4112-B16C-8B3BEE01681E}"/>
              </a:ext>
            </a:extLst>
          </p:cNvPr>
          <p:cNvSpPr>
            <a:spLocks noGrp="1"/>
          </p:cNvSpPr>
          <p:nvPr>
            <p:ph type="body" sz="quarter" idx="13"/>
          </p:nvPr>
        </p:nvSpPr>
        <p:spPr>
          <a:xfrm>
            <a:off x="0" y="3430800"/>
            <a:ext cx="4471200" cy="2747751"/>
          </a:xfrm>
          <a:solidFill>
            <a:schemeClr val="accent1"/>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6832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ey message and object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605798-CE35-4206-A97D-EB4777053B4B}"/>
              </a:ext>
              <a:ext uri="{C183D7F6-B498-43B3-948B-1728B52AA6E4}">
                <adec:decorative xmlns:adec="http://schemas.microsoft.com/office/drawing/2017/decorative" val="1"/>
              </a:ext>
            </a:extLst>
          </p:cNvPr>
          <p:cNvSpPr/>
          <p:nvPr userDrawn="1"/>
        </p:nvSpPr>
        <p:spPr>
          <a:xfrm>
            <a:off x="0" y="2754488"/>
            <a:ext cx="6096000" cy="410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C34E1A6-9EC2-468E-98F7-98901A8D1A5B}"/>
              </a:ext>
            </a:extLst>
          </p:cNvPr>
          <p:cNvSpPr>
            <a:spLocks noGrp="1"/>
          </p:cNvSpPr>
          <p:nvPr>
            <p:ph type="title"/>
          </p:nvPr>
        </p:nvSpPr>
        <p:spPr>
          <a:xfrm>
            <a:off x="306000" y="252000"/>
            <a:ext cx="5428800" cy="820800"/>
          </a:xfrm>
        </p:spPr>
        <p:txBody>
          <a:bodyPr vert="horz" lIns="90000" tIns="45720" rIns="90000" bIns="0" rtlCol="0" anchor="b" anchorCtr="0">
            <a:normAutofit/>
          </a:bodyPr>
          <a:lstStyle>
            <a:lvl1pPr>
              <a:defRPr lang="en-GB">
                <a:solidFill>
                  <a:schemeClr val="tx1"/>
                </a:solidFill>
              </a:defRPr>
            </a:lvl1pPr>
          </a:lstStyle>
          <a:p>
            <a:pPr lvl="0">
              <a:lnSpc>
                <a:spcPct val="100000"/>
              </a:lnSpc>
            </a:pPr>
            <a:r>
              <a:rPr lang="en-US"/>
              <a:t>Click to edit Master title style</a:t>
            </a:r>
            <a:endParaRPr lang="en-GB"/>
          </a:p>
        </p:txBody>
      </p:sp>
      <p:sp>
        <p:nvSpPr>
          <p:cNvPr id="7" name="Content Placeholder 6">
            <a:extLst>
              <a:ext uri="{FF2B5EF4-FFF2-40B4-BE49-F238E27FC236}">
                <a16:creationId xmlns:a16="http://schemas.microsoft.com/office/drawing/2014/main" id="{926F895B-32EE-4C42-A771-15E886F401D7}"/>
              </a:ext>
            </a:extLst>
          </p:cNvPr>
          <p:cNvSpPr>
            <a:spLocks noGrp="1"/>
          </p:cNvSpPr>
          <p:nvPr>
            <p:ph sz="quarter" idx="13"/>
          </p:nvPr>
        </p:nvSpPr>
        <p:spPr>
          <a:xfrm>
            <a:off x="301625" y="1260938"/>
            <a:ext cx="5429250" cy="1375200"/>
          </a:xfrm>
        </p:spPr>
        <p:txBody>
          <a:bodyPr/>
          <a:lstStyle>
            <a:lvl1pPr marL="0" indent="0">
              <a:buNone/>
              <a:defRPr sz="2400" b="1">
                <a:solidFill>
                  <a:schemeClr val="accent1"/>
                </a:solidFill>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76953603-B320-4E9F-8C88-FCB935412932}"/>
              </a:ext>
            </a:extLst>
          </p:cNvPr>
          <p:cNvSpPr>
            <a:spLocks noGrp="1"/>
          </p:cNvSpPr>
          <p:nvPr>
            <p:ph sz="quarter" idx="16"/>
          </p:nvPr>
        </p:nvSpPr>
        <p:spPr>
          <a:xfrm>
            <a:off x="301625" y="2754313"/>
            <a:ext cx="5429250" cy="3424237"/>
          </a:xfrm>
        </p:spPr>
        <p:txBody>
          <a:bodyPr/>
          <a:lstStyle>
            <a:lvl1pPr marL="0" indent="0">
              <a:buNone/>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1" name="Content Placeholder 10">
            <a:extLst>
              <a:ext uri="{FF2B5EF4-FFF2-40B4-BE49-F238E27FC236}">
                <a16:creationId xmlns:a16="http://schemas.microsoft.com/office/drawing/2014/main" id="{787F60CB-10DD-4652-B8F0-4AC544C71B4B}"/>
              </a:ext>
            </a:extLst>
          </p:cNvPr>
          <p:cNvSpPr>
            <a:spLocks noGrp="1"/>
          </p:cNvSpPr>
          <p:nvPr>
            <p:ph sz="quarter" idx="15"/>
          </p:nvPr>
        </p:nvSpPr>
        <p:spPr>
          <a:xfrm>
            <a:off x="6065661" y="0"/>
            <a:ext cx="6126339"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E18C755-832F-4C56-B358-BC210FE8599D}"/>
              </a:ext>
            </a:extLst>
          </p:cNvPr>
          <p:cNvSpPr>
            <a:spLocks noGrp="1"/>
          </p:cNvSpPr>
          <p:nvPr>
            <p:ph type="ftr" sz="quarter" idx="11"/>
          </p:nvPr>
        </p:nvSpPr>
        <p:spPr/>
        <p:txBody>
          <a:bodyPr/>
          <a:lstStyle>
            <a:lvl1pPr>
              <a:defRPr>
                <a:solidFill>
                  <a:schemeClr val="bg2"/>
                </a:solidFill>
              </a:defRPr>
            </a:lvl1pPr>
          </a:lstStyle>
          <a:p>
            <a:r>
              <a:rPr lang="en-GB"/>
              <a:t>Produced by Essex County Council Strategy Insight and Engagement</a:t>
            </a:r>
          </a:p>
        </p:txBody>
      </p:sp>
      <p:sp>
        <p:nvSpPr>
          <p:cNvPr id="3" name="Date Placeholder 2">
            <a:extLst>
              <a:ext uri="{FF2B5EF4-FFF2-40B4-BE49-F238E27FC236}">
                <a16:creationId xmlns:a16="http://schemas.microsoft.com/office/drawing/2014/main" id="{9B1A9764-A1B9-46F8-96D5-74C081563C7F}"/>
              </a:ext>
            </a:extLst>
          </p:cNvPr>
          <p:cNvSpPr>
            <a:spLocks noGrp="1"/>
          </p:cNvSpPr>
          <p:nvPr>
            <p:ph type="dt" sz="half" idx="10"/>
          </p:nvPr>
        </p:nvSpPr>
        <p:spPr/>
        <p:txBody>
          <a:bodyPr/>
          <a:lstStyle>
            <a:lvl1pPr>
              <a:defRPr>
                <a:solidFill>
                  <a:schemeClr val="bg1"/>
                </a:solidFill>
              </a:defRPr>
            </a:lvl1pPr>
          </a:lstStyle>
          <a:p>
            <a:fld id="{DC13AD85-CE77-4F8C-BEB7-3D123B861324}" type="datetime1">
              <a:rPr lang="en-GB" smtClean="0"/>
              <a:pPr/>
              <a:t>13/05/2021</a:t>
            </a:fld>
            <a:endParaRPr lang="en-GB"/>
          </a:p>
        </p:txBody>
      </p:sp>
      <p:sp>
        <p:nvSpPr>
          <p:cNvPr id="5" name="Slide Number Placeholder 4">
            <a:extLst>
              <a:ext uri="{FF2B5EF4-FFF2-40B4-BE49-F238E27FC236}">
                <a16:creationId xmlns:a16="http://schemas.microsoft.com/office/drawing/2014/main" id="{30B32DD5-A0D7-4176-9C07-463D33A3AAC0}"/>
              </a:ext>
            </a:extLst>
          </p:cNvPr>
          <p:cNvSpPr>
            <a:spLocks noGrp="1"/>
          </p:cNvSpPr>
          <p:nvPr>
            <p:ph type="sldNum" sz="quarter" idx="12"/>
          </p:nvPr>
        </p:nvSpPr>
        <p:spPr/>
        <p:txBody>
          <a:bodyPr/>
          <a:lstStyle>
            <a:lvl1pPr>
              <a:defRPr>
                <a:solidFill>
                  <a:schemeClr val="bg1"/>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544760469"/>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Text and 2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2000"/>
            <a:ext cx="11552400" cy="820800"/>
          </a:xfrm>
        </p:spPr>
        <p:txBody>
          <a:bodyPr/>
          <a:lstStyle>
            <a:lvl1pPr>
              <a:lnSpc>
                <a:spcPct val="100000"/>
              </a:lnSpc>
              <a:defRPr sz="4400"/>
            </a:lvl1pPr>
          </a:lstStyle>
          <a:p>
            <a:r>
              <a:rPr lang="en-US"/>
              <a:t>Click to edit Master title style</a:t>
            </a:r>
            <a:endParaRPr lang="en-GB"/>
          </a:p>
        </p:txBody>
      </p:sp>
      <p:sp>
        <p:nvSpPr>
          <p:cNvPr id="11" name="Content Placeholder 10">
            <a:extLst>
              <a:ext uri="{FF2B5EF4-FFF2-40B4-BE49-F238E27FC236}">
                <a16:creationId xmlns:a16="http://schemas.microsoft.com/office/drawing/2014/main" id="{909C2039-2FF7-4ECB-94E1-AF05CB2C8308}"/>
              </a:ext>
            </a:extLst>
          </p:cNvPr>
          <p:cNvSpPr>
            <a:spLocks noGrp="1"/>
          </p:cNvSpPr>
          <p:nvPr>
            <p:ph sz="quarter" idx="15"/>
          </p:nvPr>
        </p:nvSpPr>
        <p:spPr>
          <a:xfrm>
            <a:off x="0" y="1689100"/>
            <a:ext cx="6076950" cy="2232025"/>
          </a:xfrm>
        </p:spPr>
        <p:txBody>
          <a:bodyPr/>
          <a:lstStyle>
            <a:lvl1pPr marL="0" indent="0">
              <a:buNone/>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4194000"/>
            <a:ext cx="5572800" cy="1984550"/>
          </a:xfrm>
        </p:spPr>
        <p:txBody>
          <a:bodyPr/>
          <a:lstStyle>
            <a:lvl1pPr marL="0" indent="0">
              <a:buNone/>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F2AF1B6F-29EF-4915-954D-C7A734C4F1B1}"/>
              </a:ext>
            </a:extLst>
          </p:cNvPr>
          <p:cNvSpPr>
            <a:spLocks noGrp="1"/>
          </p:cNvSpPr>
          <p:nvPr>
            <p:ph sz="half" idx="14"/>
          </p:nvPr>
        </p:nvSpPr>
        <p:spPr>
          <a:xfrm>
            <a:off x="6285600" y="1688400"/>
            <a:ext cx="5572800" cy="174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C2D6E287-74D8-466B-93CC-E97050302A8E}"/>
              </a:ext>
            </a:extLst>
          </p:cNvPr>
          <p:cNvSpPr>
            <a:spLocks noGrp="1"/>
          </p:cNvSpPr>
          <p:nvPr>
            <p:ph sz="quarter" idx="16"/>
          </p:nvPr>
        </p:nvSpPr>
        <p:spPr>
          <a:xfrm>
            <a:off x="6076950" y="3429000"/>
            <a:ext cx="6137275" cy="3429000"/>
          </a:xfrm>
        </p:spPr>
        <p:txBody>
          <a:bodyPr/>
          <a:lstStyle>
            <a:lvl1pPr marL="0" indent="0">
              <a:buNone/>
              <a:defRPr/>
            </a:lvl1pPr>
          </a:lstStyle>
          <a:p>
            <a:pPr lvl="0"/>
            <a:r>
              <a:rPr lang="en-US"/>
              <a:t>Click to edit Master text styles</a:t>
            </a:r>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lvl1pPr>
              <a:defRPr>
                <a:solidFill>
                  <a:schemeClr val="tx1"/>
                </a:solidFill>
              </a:defRPr>
            </a:lvl1pPr>
          </a:lstStyle>
          <a:p>
            <a:fld id="{859DE245-C824-4BEE-AC58-BCEB9971B4EC}" type="datetime1">
              <a:rPr lang="en-GB" smtClean="0"/>
              <a:pPr/>
              <a:t>13/05/2021</a:t>
            </a:fld>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lvl1pPr>
              <a:defRPr>
                <a:solidFill>
                  <a:schemeClr val="tx1"/>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6492354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bject above title and 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F26F1C6-4C7F-4E81-8ED3-C2BB6E34B2B3}"/>
              </a:ext>
            </a:extLst>
          </p:cNvPr>
          <p:cNvSpPr>
            <a:spLocks noGrp="1"/>
          </p:cNvSpPr>
          <p:nvPr>
            <p:ph sz="quarter" idx="13"/>
          </p:nvPr>
        </p:nvSpPr>
        <p:spPr>
          <a:xfrm>
            <a:off x="0" y="-1"/>
            <a:ext cx="12192000" cy="2484000"/>
          </a:xfrm>
        </p:spPr>
        <p:txBody>
          <a:bodyP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B55EA7E9-EFF8-4127-B336-30D7A4058418}"/>
              </a:ext>
            </a:extLst>
          </p:cNvPr>
          <p:cNvSpPr>
            <a:spLocks noGrp="1"/>
          </p:cNvSpPr>
          <p:nvPr>
            <p:ph type="title"/>
          </p:nvPr>
        </p:nvSpPr>
        <p:spPr>
          <a:xfrm>
            <a:off x="306000" y="2782800"/>
            <a:ext cx="4028400" cy="3394800"/>
          </a:xfrm>
        </p:spPr>
        <p:txBody>
          <a:bodyPr anchor="t" anchorCtr="0"/>
          <a:lstStyle>
            <a:lvl1pPr>
              <a:defRPr sz="4000">
                <a:solidFill>
                  <a:schemeClr val="tx1"/>
                </a:solidFill>
              </a:defRPr>
            </a:lvl1pPr>
          </a:lstStyle>
          <a:p>
            <a:r>
              <a:rPr lang="en-US"/>
              <a:t>Click to edit Master title style</a:t>
            </a:r>
            <a:endParaRPr lang="en-GB"/>
          </a:p>
        </p:txBody>
      </p:sp>
      <p:sp>
        <p:nvSpPr>
          <p:cNvPr id="9" name="Content Placeholder 8">
            <a:extLst>
              <a:ext uri="{FF2B5EF4-FFF2-40B4-BE49-F238E27FC236}">
                <a16:creationId xmlns:a16="http://schemas.microsoft.com/office/drawing/2014/main" id="{67CFA9DB-5477-459A-974D-93AAA4628B1D}"/>
              </a:ext>
            </a:extLst>
          </p:cNvPr>
          <p:cNvSpPr>
            <a:spLocks noGrp="1"/>
          </p:cNvSpPr>
          <p:nvPr>
            <p:ph sz="quarter" idx="14"/>
          </p:nvPr>
        </p:nvSpPr>
        <p:spPr>
          <a:xfrm>
            <a:off x="4698000" y="2782888"/>
            <a:ext cx="7160400" cy="3395662"/>
          </a:xfrm>
        </p:spPr>
        <p:txBody>
          <a:bodyPr numCol="2" spcCol="360000"/>
          <a:lstStyle>
            <a:lvl1pPr marL="0" indent="0">
              <a:buNone/>
              <a:defRPr b="1">
                <a:solidFill>
                  <a:schemeClr val="accent1"/>
                </a:solidFill>
              </a:defRPr>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BC5ED585-0856-40AE-9F10-F8559950FEF9}"/>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9B855124-6C3F-40B8-B2A8-E79F2D7231EF}"/>
              </a:ext>
            </a:extLst>
          </p:cNvPr>
          <p:cNvSpPr>
            <a:spLocks noGrp="1"/>
          </p:cNvSpPr>
          <p:nvPr>
            <p:ph type="dt" sz="half" idx="10"/>
          </p:nvPr>
        </p:nvSpPr>
        <p:spPr/>
        <p:txBody>
          <a:bodyPr/>
          <a:lstStyle/>
          <a:p>
            <a:fld id="{DC13AD85-CE77-4F8C-BEB7-3D123B861324}" type="datetime1">
              <a:rPr lang="en-GB" smtClean="0"/>
              <a:t>13/05/2021</a:t>
            </a:fld>
            <a:endParaRPr lang="en-GB"/>
          </a:p>
        </p:txBody>
      </p:sp>
      <p:sp>
        <p:nvSpPr>
          <p:cNvPr id="5" name="Slide Number Placeholder 4">
            <a:extLst>
              <a:ext uri="{FF2B5EF4-FFF2-40B4-BE49-F238E27FC236}">
                <a16:creationId xmlns:a16="http://schemas.microsoft.com/office/drawing/2014/main" id="{B62942CD-BA75-40C5-9667-D370019E7A95}"/>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11" name="Content Placeholder 10">
            <a:extLst>
              <a:ext uri="{FF2B5EF4-FFF2-40B4-BE49-F238E27FC236}">
                <a16:creationId xmlns:a16="http://schemas.microsoft.com/office/drawing/2014/main" id="{EDFAD688-DD14-4842-AF11-CB02693A303B}"/>
              </a:ext>
            </a:extLst>
          </p:cNvPr>
          <p:cNvSpPr>
            <a:spLocks noGrp="1"/>
          </p:cNvSpPr>
          <p:nvPr>
            <p:ph sz="quarter" idx="15" hasCustomPrompt="1"/>
          </p:nvPr>
        </p:nvSpPr>
        <p:spPr>
          <a:xfrm>
            <a:off x="306388" y="7112000"/>
            <a:ext cx="11558587" cy="247650"/>
          </a:xfrm>
        </p:spPr>
        <p:txBody>
          <a:bodyPr/>
          <a:lstStyle>
            <a:lvl1pPr marL="0" indent="0">
              <a:buNone/>
              <a:defRPr sz="900"/>
            </a:lvl1pPr>
          </a:lstStyle>
          <a:p>
            <a:pPr lvl="0"/>
            <a:r>
              <a:rPr lang="en-US"/>
              <a:t>Click to add image license info</a:t>
            </a:r>
          </a:p>
        </p:txBody>
      </p:sp>
    </p:spTree>
    <p:extLst>
      <p:ext uri="{BB962C8B-B14F-4D97-AF65-F5344CB8AC3E}">
        <p14:creationId xmlns:p14="http://schemas.microsoft.com/office/powerpoint/2010/main" val="18681435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65D6-2D20-4211-9E74-82220561CD2F}"/>
              </a:ext>
            </a:extLst>
          </p:cNvPr>
          <p:cNvSpPr>
            <a:spLocks noGrp="1"/>
          </p:cNvSpPr>
          <p:nvPr>
            <p:ph type="title"/>
          </p:nvPr>
        </p:nvSpPr>
        <p:spPr>
          <a:xfrm>
            <a:off x="306000" y="262799"/>
            <a:ext cx="11552400" cy="819525"/>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580FB3D-B147-470B-AFB3-1D8AD802D8FC}"/>
              </a:ext>
            </a:extLst>
          </p:cNvPr>
          <p:cNvSpPr>
            <a:spLocks noGrp="1"/>
          </p:cNvSpPr>
          <p:nvPr>
            <p:ph type="body" sz="quarter" idx="13"/>
          </p:nvPr>
        </p:nvSpPr>
        <p:spPr>
          <a:xfrm>
            <a:off x="30600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11" name="Picture Placeholder 10" descr="Add description of icon">
            <a:extLst>
              <a:ext uri="{FF2B5EF4-FFF2-40B4-BE49-F238E27FC236}">
                <a16:creationId xmlns:a16="http://schemas.microsoft.com/office/drawing/2014/main" id="{5E5197B7-95FB-49F8-A97B-FE41C5A9596C}"/>
              </a:ext>
            </a:extLst>
          </p:cNvPr>
          <p:cNvSpPr>
            <a:spLocks noGrp="1"/>
          </p:cNvSpPr>
          <p:nvPr>
            <p:ph type="pic" sz="quarter" idx="15" hasCustomPrompt="1"/>
          </p:nvPr>
        </p:nvSpPr>
        <p:spPr>
          <a:xfrm>
            <a:off x="30600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3" name="Text Placeholder 12">
            <a:extLst>
              <a:ext uri="{FF2B5EF4-FFF2-40B4-BE49-F238E27FC236}">
                <a16:creationId xmlns:a16="http://schemas.microsoft.com/office/drawing/2014/main" id="{4D9A13C7-EBEB-436D-ADBB-86B6FB45BCD1}"/>
              </a:ext>
            </a:extLst>
          </p:cNvPr>
          <p:cNvSpPr>
            <a:spLocks noGrp="1"/>
          </p:cNvSpPr>
          <p:nvPr>
            <p:ph type="body" sz="quarter" idx="16"/>
          </p:nvPr>
        </p:nvSpPr>
        <p:spPr>
          <a:xfrm>
            <a:off x="1173600" y="2833200"/>
            <a:ext cx="4842000" cy="756000"/>
          </a:xfrm>
        </p:spPr>
        <p:txBody>
          <a:bodyPr/>
          <a:lstStyle>
            <a:lvl1pPr marL="0" indent="0">
              <a:lnSpc>
                <a:spcPct val="90000"/>
              </a:lnSpc>
              <a:spcBef>
                <a:spcPts val="1000"/>
              </a:spcBef>
              <a:buNone/>
              <a:defRPr sz="2000"/>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a:t>Click to edit Master text styles</a:t>
            </a:r>
          </a:p>
        </p:txBody>
      </p:sp>
      <p:sp>
        <p:nvSpPr>
          <p:cNvPr id="14" name="Picture Placeholder 10" descr="Add description of icon">
            <a:extLst>
              <a:ext uri="{FF2B5EF4-FFF2-40B4-BE49-F238E27FC236}">
                <a16:creationId xmlns:a16="http://schemas.microsoft.com/office/drawing/2014/main" id="{E1F258FF-4B37-4A44-B4C1-D1BA723E389B}"/>
              </a:ext>
            </a:extLst>
          </p:cNvPr>
          <p:cNvSpPr>
            <a:spLocks noGrp="1"/>
          </p:cNvSpPr>
          <p:nvPr>
            <p:ph type="pic" sz="quarter" idx="17" hasCustomPrompt="1"/>
          </p:nvPr>
        </p:nvSpPr>
        <p:spPr>
          <a:xfrm>
            <a:off x="30600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5" name="Text Placeholder 12">
            <a:extLst>
              <a:ext uri="{FF2B5EF4-FFF2-40B4-BE49-F238E27FC236}">
                <a16:creationId xmlns:a16="http://schemas.microsoft.com/office/drawing/2014/main" id="{97407CB3-47A4-4E12-A52E-B93683369F3A}"/>
              </a:ext>
            </a:extLst>
          </p:cNvPr>
          <p:cNvSpPr>
            <a:spLocks noGrp="1"/>
          </p:cNvSpPr>
          <p:nvPr>
            <p:ph type="body" sz="quarter" idx="18"/>
          </p:nvPr>
        </p:nvSpPr>
        <p:spPr>
          <a:xfrm>
            <a:off x="117360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16" name="Picture Placeholder 10" descr="Add description of icon">
            <a:extLst>
              <a:ext uri="{FF2B5EF4-FFF2-40B4-BE49-F238E27FC236}">
                <a16:creationId xmlns:a16="http://schemas.microsoft.com/office/drawing/2014/main" id="{3C5E2EB3-8CF7-45B8-8005-13469FEC529B}"/>
              </a:ext>
            </a:extLst>
          </p:cNvPr>
          <p:cNvSpPr>
            <a:spLocks noGrp="1"/>
          </p:cNvSpPr>
          <p:nvPr>
            <p:ph type="pic" sz="quarter" idx="19" hasCustomPrompt="1"/>
          </p:nvPr>
        </p:nvSpPr>
        <p:spPr>
          <a:xfrm>
            <a:off x="30600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7" name="Text Placeholder 12">
            <a:extLst>
              <a:ext uri="{FF2B5EF4-FFF2-40B4-BE49-F238E27FC236}">
                <a16:creationId xmlns:a16="http://schemas.microsoft.com/office/drawing/2014/main" id="{23DD8221-60E9-48F6-AB0A-24200E19451B}"/>
              </a:ext>
            </a:extLst>
          </p:cNvPr>
          <p:cNvSpPr>
            <a:spLocks noGrp="1"/>
          </p:cNvSpPr>
          <p:nvPr>
            <p:ph type="body" sz="quarter" idx="20"/>
          </p:nvPr>
        </p:nvSpPr>
        <p:spPr>
          <a:xfrm>
            <a:off x="117360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0" name="Picture Placeholder 10" descr="Add description of icon">
            <a:extLst>
              <a:ext uri="{FF2B5EF4-FFF2-40B4-BE49-F238E27FC236}">
                <a16:creationId xmlns:a16="http://schemas.microsoft.com/office/drawing/2014/main" id="{E44E0A33-14B1-4850-90E3-B3F3BB84DDE3}"/>
              </a:ext>
            </a:extLst>
          </p:cNvPr>
          <p:cNvSpPr>
            <a:spLocks noGrp="1"/>
          </p:cNvSpPr>
          <p:nvPr>
            <p:ph type="pic" sz="quarter" idx="21" hasCustomPrompt="1"/>
          </p:nvPr>
        </p:nvSpPr>
        <p:spPr>
          <a:xfrm>
            <a:off x="30600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1" name="Text Placeholder 12">
            <a:extLst>
              <a:ext uri="{FF2B5EF4-FFF2-40B4-BE49-F238E27FC236}">
                <a16:creationId xmlns:a16="http://schemas.microsoft.com/office/drawing/2014/main" id="{CE8EBFC4-167A-4580-99A8-DA37B6E5B938}"/>
              </a:ext>
            </a:extLst>
          </p:cNvPr>
          <p:cNvSpPr>
            <a:spLocks noGrp="1"/>
          </p:cNvSpPr>
          <p:nvPr>
            <p:ph type="body" sz="quarter" idx="22"/>
          </p:nvPr>
        </p:nvSpPr>
        <p:spPr>
          <a:xfrm>
            <a:off x="117360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9" name="Text Placeholder 8">
            <a:extLst>
              <a:ext uri="{FF2B5EF4-FFF2-40B4-BE49-F238E27FC236}">
                <a16:creationId xmlns:a16="http://schemas.microsoft.com/office/drawing/2014/main" id="{2B0C1395-B34F-4803-A4D2-4DA98255D68D}"/>
              </a:ext>
            </a:extLst>
          </p:cNvPr>
          <p:cNvSpPr>
            <a:spLocks noGrp="1"/>
          </p:cNvSpPr>
          <p:nvPr>
            <p:ph type="body" sz="quarter" idx="14"/>
          </p:nvPr>
        </p:nvSpPr>
        <p:spPr>
          <a:xfrm>
            <a:off x="616039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22" name="Picture Placeholder 10" descr="Add description of icon">
            <a:extLst>
              <a:ext uri="{FF2B5EF4-FFF2-40B4-BE49-F238E27FC236}">
                <a16:creationId xmlns:a16="http://schemas.microsoft.com/office/drawing/2014/main" id="{A361E0A4-5EB1-4215-8DC2-CED3494C2D97}"/>
              </a:ext>
            </a:extLst>
          </p:cNvPr>
          <p:cNvSpPr>
            <a:spLocks noGrp="1"/>
          </p:cNvSpPr>
          <p:nvPr>
            <p:ph type="pic" sz="quarter" idx="23" hasCustomPrompt="1"/>
          </p:nvPr>
        </p:nvSpPr>
        <p:spPr>
          <a:xfrm>
            <a:off x="616039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3" name="Text Placeholder 12">
            <a:extLst>
              <a:ext uri="{FF2B5EF4-FFF2-40B4-BE49-F238E27FC236}">
                <a16:creationId xmlns:a16="http://schemas.microsoft.com/office/drawing/2014/main" id="{42670E9D-A433-4252-83B1-B7A43D93B2DE}"/>
              </a:ext>
            </a:extLst>
          </p:cNvPr>
          <p:cNvSpPr>
            <a:spLocks noGrp="1"/>
          </p:cNvSpPr>
          <p:nvPr>
            <p:ph type="body" sz="quarter" idx="24"/>
          </p:nvPr>
        </p:nvSpPr>
        <p:spPr>
          <a:xfrm>
            <a:off x="7027990" y="2833200"/>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4" name="Picture Placeholder 10" descr="Add description of icon">
            <a:extLst>
              <a:ext uri="{FF2B5EF4-FFF2-40B4-BE49-F238E27FC236}">
                <a16:creationId xmlns:a16="http://schemas.microsoft.com/office/drawing/2014/main" id="{5B3FCA71-4537-495B-80EA-200ED4EC16AD}"/>
              </a:ext>
            </a:extLst>
          </p:cNvPr>
          <p:cNvSpPr>
            <a:spLocks noGrp="1"/>
          </p:cNvSpPr>
          <p:nvPr>
            <p:ph type="pic" sz="quarter" idx="25" hasCustomPrompt="1"/>
          </p:nvPr>
        </p:nvSpPr>
        <p:spPr>
          <a:xfrm>
            <a:off x="616039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5" name="Text Placeholder 12">
            <a:extLst>
              <a:ext uri="{FF2B5EF4-FFF2-40B4-BE49-F238E27FC236}">
                <a16:creationId xmlns:a16="http://schemas.microsoft.com/office/drawing/2014/main" id="{340D156D-DA34-42DA-9274-A5EDA44D361B}"/>
              </a:ext>
            </a:extLst>
          </p:cNvPr>
          <p:cNvSpPr>
            <a:spLocks noGrp="1"/>
          </p:cNvSpPr>
          <p:nvPr>
            <p:ph type="body" sz="quarter" idx="26"/>
          </p:nvPr>
        </p:nvSpPr>
        <p:spPr>
          <a:xfrm>
            <a:off x="702799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6" name="Picture Placeholder 10" descr="Add description of icon">
            <a:extLst>
              <a:ext uri="{FF2B5EF4-FFF2-40B4-BE49-F238E27FC236}">
                <a16:creationId xmlns:a16="http://schemas.microsoft.com/office/drawing/2014/main" id="{56DD2F7A-B075-4552-B302-F8CDF5BAA4D2}"/>
              </a:ext>
            </a:extLst>
          </p:cNvPr>
          <p:cNvSpPr>
            <a:spLocks noGrp="1"/>
          </p:cNvSpPr>
          <p:nvPr>
            <p:ph type="pic" sz="quarter" idx="27" hasCustomPrompt="1"/>
          </p:nvPr>
        </p:nvSpPr>
        <p:spPr>
          <a:xfrm>
            <a:off x="616039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7" name="Text Placeholder 12">
            <a:extLst>
              <a:ext uri="{FF2B5EF4-FFF2-40B4-BE49-F238E27FC236}">
                <a16:creationId xmlns:a16="http://schemas.microsoft.com/office/drawing/2014/main" id="{9E881038-0BF1-4AFE-89BF-123DC292976E}"/>
              </a:ext>
            </a:extLst>
          </p:cNvPr>
          <p:cNvSpPr>
            <a:spLocks noGrp="1"/>
          </p:cNvSpPr>
          <p:nvPr>
            <p:ph type="body" sz="quarter" idx="28"/>
          </p:nvPr>
        </p:nvSpPr>
        <p:spPr>
          <a:xfrm>
            <a:off x="702799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8" name="Picture Placeholder 10" descr="Add description of icon">
            <a:extLst>
              <a:ext uri="{FF2B5EF4-FFF2-40B4-BE49-F238E27FC236}">
                <a16:creationId xmlns:a16="http://schemas.microsoft.com/office/drawing/2014/main" id="{7497D6D3-CFF8-46AE-9C49-765B38D3058D}"/>
              </a:ext>
            </a:extLst>
          </p:cNvPr>
          <p:cNvSpPr>
            <a:spLocks noGrp="1"/>
          </p:cNvSpPr>
          <p:nvPr>
            <p:ph type="pic" sz="quarter" idx="29" hasCustomPrompt="1"/>
          </p:nvPr>
        </p:nvSpPr>
        <p:spPr>
          <a:xfrm>
            <a:off x="616039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9" name="Text Placeholder 12">
            <a:extLst>
              <a:ext uri="{FF2B5EF4-FFF2-40B4-BE49-F238E27FC236}">
                <a16:creationId xmlns:a16="http://schemas.microsoft.com/office/drawing/2014/main" id="{C807658B-4C02-4D17-91BC-1A29B8317886}"/>
              </a:ext>
            </a:extLst>
          </p:cNvPr>
          <p:cNvSpPr>
            <a:spLocks noGrp="1"/>
          </p:cNvSpPr>
          <p:nvPr>
            <p:ph type="body" sz="quarter" idx="30"/>
          </p:nvPr>
        </p:nvSpPr>
        <p:spPr>
          <a:xfrm>
            <a:off x="702799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4" name="Footer Placeholder 3">
            <a:extLst>
              <a:ext uri="{FF2B5EF4-FFF2-40B4-BE49-F238E27FC236}">
                <a16:creationId xmlns:a16="http://schemas.microsoft.com/office/drawing/2014/main" id="{775061E1-C4EC-4D2B-83A2-B93DC9A97C3D}"/>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A0380F02-06A0-42B8-BA2D-6D55141D9386}"/>
              </a:ext>
            </a:extLst>
          </p:cNvPr>
          <p:cNvSpPr>
            <a:spLocks noGrp="1"/>
          </p:cNvSpPr>
          <p:nvPr>
            <p:ph type="dt" sz="half" idx="10"/>
          </p:nvPr>
        </p:nvSpPr>
        <p:spPr/>
        <p:txBody>
          <a:bodyPr/>
          <a:lstStyle/>
          <a:p>
            <a:fld id="{DC13AD85-CE77-4F8C-BEB7-3D123B861324}" type="datetime1">
              <a:rPr lang="en-GB" smtClean="0"/>
              <a:t>13/05/2021</a:t>
            </a:fld>
            <a:endParaRPr lang="en-GB"/>
          </a:p>
        </p:txBody>
      </p:sp>
      <p:sp>
        <p:nvSpPr>
          <p:cNvPr id="5" name="Slide Number Placeholder 4">
            <a:extLst>
              <a:ext uri="{FF2B5EF4-FFF2-40B4-BE49-F238E27FC236}">
                <a16:creationId xmlns:a16="http://schemas.microsoft.com/office/drawing/2014/main" id="{584BE84B-A188-4496-8E34-7FC2AFC34CA7}"/>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cxnSp>
        <p:nvCxnSpPr>
          <p:cNvPr id="30" name="Straight Connector 29">
            <a:extLst>
              <a:ext uri="{FF2B5EF4-FFF2-40B4-BE49-F238E27FC236}">
                <a16:creationId xmlns:a16="http://schemas.microsoft.com/office/drawing/2014/main" id="{F525F55F-F1F9-478C-A34D-646D5FA7DD8C}"/>
              </a:ext>
              <a:ext uri="{C183D7F6-B498-43B3-948B-1728B52AA6E4}">
                <adec:decorative xmlns:adec="http://schemas.microsoft.com/office/drawing/2017/decorative" val="1"/>
              </a:ext>
            </a:extLst>
          </p:cNvPr>
          <p:cNvCxnSpPr>
            <a:cxnSpLocks/>
          </p:cNvCxnSpPr>
          <p:nvPr userDrawn="1"/>
        </p:nvCxnSpPr>
        <p:spPr>
          <a:xfrm>
            <a:off x="304799" y="2689314"/>
            <a:ext cx="11565191" cy="0"/>
          </a:xfrm>
          <a:prstGeom prst="line">
            <a:avLst/>
          </a:prstGeom>
          <a:ln w="38100">
            <a:solidFill>
              <a:srgbClr val="0048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453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full-pa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F6EA-4ABA-49B3-BE76-BD774DFEC68F}"/>
              </a:ext>
            </a:extLst>
          </p:cNvPr>
          <p:cNvSpPr>
            <a:spLocks noGrp="1"/>
          </p:cNvSpPr>
          <p:nvPr>
            <p:ph type="title"/>
          </p:nvPr>
        </p:nvSpPr>
        <p:spPr>
          <a:xfrm>
            <a:off x="306000" y="251649"/>
            <a:ext cx="11552400" cy="830676"/>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4A5EA239-AA2E-48E8-99A7-42CEED80F84B}"/>
              </a:ext>
            </a:extLst>
          </p:cNvPr>
          <p:cNvSpPr>
            <a:spLocks noGrp="1"/>
          </p:cNvSpPr>
          <p:nvPr>
            <p:ph type="body" sz="quarter" idx="13"/>
          </p:nvPr>
        </p:nvSpPr>
        <p:spPr>
          <a:xfrm>
            <a:off x="306000" y="1263100"/>
            <a:ext cx="11552238" cy="619200"/>
          </a:xfrm>
        </p:spPr>
        <p:txBody>
          <a:bodyPr/>
          <a:lstStyle>
            <a:lvl1pPr marL="0" indent="0">
              <a:buNone/>
              <a:defRPr sz="1800" b="1">
                <a:solidFill>
                  <a:schemeClr val="accent1"/>
                </a:solidFill>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41190B89-ECB1-4F74-A404-532C7BBA8826}"/>
              </a:ext>
            </a:extLst>
          </p:cNvPr>
          <p:cNvSpPr>
            <a:spLocks noGrp="1"/>
          </p:cNvSpPr>
          <p:nvPr>
            <p:ph sz="quarter" idx="14"/>
          </p:nvPr>
        </p:nvSpPr>
        <p:spPr>
          <a:xfrm>
            <a:off x="301625" y="1992313"/>
            <a:ext cx="11552238" cy="4186237"/>
          </a:xfrm>
        </p:spPr>
        <p:txBody>
          <a:bodyPr/>
          <a:lstStyle>
            <a:lvl1pPr marL="0" indent="0">
              <a:buNone/>
              <a:defRPr/>
            </a:lvl1pPr>
          </a:lstStyle>
          <a:p>
            <a:pPr lvl="0"/>
            <a:r>
              <a:rPr lang="en-US"/>
              <a:t>Click to edit Master text styles</a:t>
            </a:r>
          </a:p>
        </p:txBody>
      </p:sp>
      <p:sp>
        <p:nvSpPr>
          <p:cNvPr id="4" name="Footer Placeholder 3">
            <a:extLst>
              <a:ext uri="{FF2B5EF4-FFF2-40B4-BE49-F238E27FC236}">
                <a16:creationId xmlns:a16="http://schemas.microsoft.com/office/drawing/2014/main" id="{6C303193-AE40-4EC6-8BF8-CCC2ADDD4733}"/>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A0DEF239-E34A-4E55-8538-4BB977D7E6CB}"/>
              </a:ext>
            </a:extLst>
          </p:cNvPr>
          <p:cNvSpPr>
            <a:spLocks noGrp="1"/>
          </p:cNvSpPr>
          <p:nvPr>
            <p:ph type="dt" sz="half" idx="10"/>
          </p:nvPr>
        </p:nvSpPr>
        <p:spPr/>
        <p:txBody>
          <a:bodyPr/>
          <a:lstStyle/>
          <a:p>
            <a:fld id="{DC13AD85-CE77-4F8C-BEB7-3D123B861324}" type="datetime1">
              <a:rPr lang="en-GB" smtClean="0"/>
              <a:t>13/05/2021</a:t>
            </a:fld>
            <a:endParaRPr lang="en-GB"/>
          </a:p>
        </p:txBody>
      </p:sp>
      <p:sp>
        <p:nvSpPr>
          <p:cNvPr id="5" name="Slide Number Placeholder 4">
            <a:extLst>
              <a:ext uri="{FF2B5EF4-FFF2-40B4-BE49-F238E27FC236}">
                <a16:creationId xmlns:a16="http://schemas.microsoft.com/office/drawing/2014/main" id="{A561B4F5-114B-4B4F-B93B-3A1A5C3926DF}"/>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4219857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columns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4CE7-A7CC-4F45-B88D-D88A615B1AA4}"/>
              </a:ext>
            </a:extLst>
          </p:cNvPr>
          <p:cNvSpPr>
            <a:spLocks noGrp="1"/>
          </p:cNvSpPr>
          <p:nvPr>
            <p:ph type="title"/>
          </p:nvPr>
        </p:nvSpPr>
        <p:spPr>
          <a:xfrm>
            <a:off x="306000" y="252000"/>
            <a:ext cx="11552400" cy="831600"/>
          </a:xfrm>
        </p:spPr>
        <p:txBody>
          <a:bodyPr/>
          <a:lstStyle>
            <a:lvl1pPr>
              <a:defRPr>
                <a:solidFill>
                  <a:schemeClr val="tx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CF6485FC-04C8-417A-910C-DC19B9780AE1}"/>
              </a:ext>
            </a:extLst>
          </p:cNvPr>
          <p:cNvSpPr>
            <a:spLocks noGrp="1"/>
          </p:cNvSpPr>
          <p:nvPr>
            <p:ph type="body" sz="quarter" idx="13"/>
          </p:nvPr>
        </p:nvSpPr>
        <p:spPr>
          <a:xfrm>
            <a:off x="306000" y="1263100"/>
            <a:ext cx="11552400" cy="619200"/>
          </a:xfrm>
        </p:spPr>
        <p:txBody>
          <a:bodyPr numCol="4" spcCol="360000"/>
          <a:lstStyle>
            <a:lvl1pPr marL="0" indent="0">
              <a:buNone/>
              <a:defRPr b="1">
                <a:solidFill>
                  <a:schemeClr val="accent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02539B90-4B1F-46A3-9681-539EC8E93C96}"/>
              </a:ext>
            </a:extLst>
          </p:cNvPr>
          <p:cNvSpPr>
            <a:spLocks noGrp="1"/>
          </p:cNvSpPr>
          <p:nvPr>
            <p:ph type="body" sz="quarter" idx="14"/>
          </p:nvPr>
        </p:nvSpPr>
        <p:spPr>
          <a:xfrm>
            <a:off x="306163" y="2063075"/>
            <a:ext cx="11552237" cy="4115475"/>
          </a:xfrm>
        </p:spPr>
        <p:txBody>
          <a:bodyPr numCol="4" spcCol="360000"/>
          <a:lstStyle>
            <a:lvl1pPr marL="0" indent="0">
              <a:buNone/>
              <a:defRPr sz="2400"/>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2765B127-697A-4225-9EDD-070A53F178AF}"/>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0BDFDC0C-8B72-418E-AE56-392077E66C53}"/>
              </a:ext>
            </a:extLst>
          </p:cNvPr>
          <p:cNvSpPr>
            <a:spLocks noGrp="1"/>
          </p:cNvSpPr>
          <p:nvPr>
            <p:ph type="dt" sz="half" idx="10"/>
          </p:nvPr>
        </p:nvSpPr>
        <p:spPr/>
        <p:txBody>
          <a:bodyPr/>
          <a:lstStyle/>
          <a:p>
            <a:fld id="{DC13AD85-CE77-4F8C-BEB7-3D123B861324}" type="datetime1">
              <a:rPr lang="en-GB" smtClean="0"/>
              <a:t>13/05/2021</a:t>
            </a:fld>
            <a:endParaRPr lang="en-GB"/>
          </a:p>
        </p:txBody>
      </p:sp>
      <p:sp>
        <p:nvSpPr>
          <p:cNvPr id="5" name="Slide Number Placeholder 4">
            <a:extLst>
              <a:ext uri="{FF2B5EF4-FFF2-40B4-BE49-F238E27FC236}">
                <a16:creationId xmlns:a16="http://schemas.microsoft.com/office/drawing/2014/main" id="{70DAE4EB-8737-404F-8267-D29E4DAE9514}"/>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42865466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1D49-D8D5-41C3-B16D-BF857BF84213}"/>
              </a:ext>
            </a:extLst>
          </p:cNvPr>
          <p:cNvSpPr>
            <a:spLocks noGrp="1"/>
          </p:cNvSpPr>
          <p:nvPr>
            <p:ph type="title"/>
          </p:nvPr>
        </p:nvSpPr>
        <p:spPr>
          <a:xfrm>
            <a:off x="579600" y="4116790"/>
            <a:ext cx="2689200" cy="2476800"/>
          </a:xfrm>
        </p:spPr>
        <p:txBody>
          <a:bodyPr lIns="0" bIns="46800" anchor="t" anchorCtr="0"/>
          <a:lstStyle>
            <a:lvl1pPr>
              <a:lnSpc>
                <a:spcPct val="100000"/>
              </a:lnSpc>
              <a:defRPr sz="1200" b="0">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50FA85D0-7C53-42AD-A812-61153B1DCB4E}"/>
              </a:ext>
            </a:extLst>
          </p:cNvPr>
          <p:cNvSpPr>
            <a:spLocks noGrp="1"/>
          </p:cNvSpPr>
          <p:nvPr>
            <p:ph type="body" sz="quarter" idx="10"/>
          </p:nvPr>
        </p:nvSpPr>
        <p:spPr>
          <a:xfrm>
            <a:off x="3276000" y="4115502"/>
            <a:ext cx="3459600" cy="2478088"/>
          </a:xfrm>
        </p:spPr>
        <p:txBody>
          <a:bodyPr lIns="0" tIns="46800"/>
          <a:lstStyle>
            <a:lvl1pPr marL="0" indent="0">
              <a:lnSpc>
                <a:spcPct val="100000"/>
              </a:lnSpc>
              <a:spcBef>
                <a:spcPts val="0"/>
              </a:spcBef>
              <a:buNone/>
              <a:defRPr sz="120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276714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C085-0326-4C93-AD8C-479C72ED0EFD}"/>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AAFC9-35CA-42B6-B07C-0BACF3167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15607FE-3094-4C49-B924-D15AE623B339}"/>
              </a:ext>
            </a:extLst>
          </p:cNvPr>
          <p:cNvSpPr>
            <a:spLocks noGrp="1"/>
          </p:cNvSpPr>
          <p:nvPr>
            <p:ph type="ftr" sz="quarter" idx="11"/>
          </p:nvPr>
        </p:nvSpPr>
        <p:spPr/>
        <p:txBody>
          <a:bodyPr/>
          <a:lstStyle/>
          <a:p>
            <a:r>
              <a:rPr lang="en-GB"/>
              <a:t>Produced by Essex County Council Strategy Insight and Engagement</a:t>
            </a:r>
          </a:p>
        </p:txBody>
      </p:sp>
      <p:sp>
        <p:nvSpPr>
          <p:cNvPr id="4" name="Date Placeholder 3">
            <a:extLst>
              <a:ext uri="{FF2B5EF4-FFF2-40B4-BE49-F238E27FC236}">
                <a16:creationId xmlns:a16="http://schemas.microsoft.com/office/drawing/2014/main" id="{FAD3546D-93EF-4729-B2C4-38BC13587EBF}"/>
              </a:ext>
            </a:extLst>
          </p:cNvPr>
          <p:cNvSpPr>
            <a:spLocks noGrp="1"/>
          </p:cNvSpPr>
          <p:nvPr>
            <p:ph type="dt" sz="half" idx="10"/>
          </p:nvPr>
        </p:nvSpPr>
        <p:spPr/>
        <p:txBody>
          <a:bodyPr/>
          <a:lstStyle/>
          <a:p>
            <a:fld id="{114C472B-89C8-4DED-A734-C6F534D4F85F}" type="datetime1">
              <a:rPr lang="en-GB" smtClean="0"/>
              <a:t>13/05/2021</a:t>
            </a:fld>
            <a:endParaRPr lang="en-GB"/>
          </a:p>
        </p:txBody>
      </p:sp>
      <p:sp>
        <p:nvSpPr>
          <p:cNvPr id="6" name="Slide Number Placeholder 5">
            <a:extLst>
              <a:ext uri="{FF2B5EF4-FFF2-40B4-BE49-F238E27FC236}">
                <a16:creationId xmlns:a16="http://schemas.microsoft.com/office/drawing/2014/main" id="{5B06779C-2AF6-46D0-BB9C-31136A77806E}"/>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47020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B402ED-9403-E74B-A1D6-3371AF19771C}"/>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9" name="Date Placeholder 3">
            <a:extLst>
              <a:ext uri="{FF2B5EF4-FFF2-40B4-BE49-F238E27FC236}">
                <a16:creationId xmlns:a16="http://schemas.microsoft.com/office/drawing/2014/main" id="{7D6400EA-05F8-F249-9633-693873B8C243}"/>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B670381-6E6F-DB43-A593-9CCEAB34BC89}"/>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07ACD0FD-24FB-9B49-A8D3-6D54FC03208F}"/>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
        <p:nvSpPr>
          <p:cNvPr id="15" name="Content Placeholder 3">
            <a:extLst>
              <a:ext uri="{FF2B5EF4-FFF2-40B4-BE49-F238E27FC236}">
                <a16:creationId xmlns:a16="http://schemas.microsoft.com/office/drawing/2014/main" id="{3156289E-BE08-8844-8AE6-46D975575A00}"/>
              </a:ext>
            </a:extLst>
          </p:cNvPr>
          <p:cNvSpPr>
            <a:spLocks noGrp="1"/>
          </p:cNvSpPr>
          <p:nvPr>
            <p:ph sz="half" idx="2" hasCustomPrompt="1"/>
          </p:nvPr>
        </p:nvSpPr>
        <p:spPr>
          <a:xfrm>
            <a:off x="0" y="3429000"/>
            <a:ext cx="4472609" cy="2825311"/>
          </a:xfrm>
          <a:prstGeom prst="rect">
            <a:avLst/>
          </a:prstGeom>
          <a:solidFill>
            <a:srgbClr val="E40037"/>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95208FE2-F006-5645-9AC7-5698407FE84F}"/>
              </a:ext>
            </a:extLst>
          </p:cNvPr>
          <p:cNvSpPr>
            <a:spLocks noGrp="1"/>
          </p:cNvSpPr>
          <p:nvPr>
            <p:ph sz="half" idx="11"/>
          </p:nvPr>
        </p:nvSpPr>
        <p:spPr>
          <a:xfrm>
            <a:off x="4472609" y="1216628"/>
            <a:ext cx="7414592" cy="5037684"/>
          </a:xfrm>
          <a:prstGeom prst="rect">
            <a:avLst/>
          </a:prstGeom>
        </p:spPr>
        <p:txBody>
          <a:bodyPr/>
          <a:lstStyle>
            <a:lvl1pPr>
              <a:buNone/>
              <a:defRPr/>
            </a:lvl1pPr>
          </a:lstStyle>
          <a:p>
            <a:pPr lvl="0"/>
            <a:endParaRPr lang="en-US"/>
          </a:p>
        </p:txBody>
      </p:sp>
      <p:sp>
        <p:nvSpPr>
          <p:cNvPr id="3" name="Text Placeholder 2">
            <a:extLst>
              <a:ext uri="{FF2B5EF4-FFF2-40B4-BE49-F238E27FC236}">
                <a16:creationId xmlns:a16="http://schemas.microsoft.com/office/drawing/2014/main" id="{6A5CD709-C655-E740-8BE3-EF240DC2C41C}"/>
              </a:ext>
            </a:extLst>
          </p:cNvPr>
          <p:cNvSpPr>
            <a:spLocks noGrp="1"/>
          </p:cNvSpPr>
          <p:nvPr>
            <p:ph type="body" sz="quarter" idx="12"/>
          </p:nvPr>
        </p:nvSpPr>
        <p:spPr>
          <a:xfrm>
            <a:off x="305550" y="1216628"/>
            <a:ext cx="3888764" cy="2057400"/>
          </a:xfrm>
        </p:spPr>
        <p:txBody>
          <a:bodyPr/>
          <a:lstStyle>
            <a:lvl1pPr>
              <a:defRPr sz="3600" b="1"/>
            </a:lvl1pPr>
          </a:lstStyle>
          <a:p>
            <a:pPr lvl="0"/>
            <a:r>
              <a:rPr lang="en-GB"/>
              <a:t>Click to edit Master text styles</a:t>
            </a:r>
          </a:p>
        </p:txBody>
      </p:sp>
    </p:spTree>
    <p:extLst>
      <p:ext uri="{BB962C8B-B14F-4D97-AF65-F5344CB8AC3E}">
        <p14:creationId xmlns:p14="http://schemas.microsoft.com/office/powerpoint/2010/main" val="5450040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DE-FDA8-433B-936F-8B88A250B0B4}"/>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C62E7F-1D86-434D-8B70-42729D5D747D}"/>
              </a:ext>
            </a:extLst>
          </p:cNvPr>
          <p:cNvSpPr>
            <a:spLocks noGrp="1"/>
          </p:cNvSpPr>
          <p:nvPr>
            <p:ph type="dt" sz="half" idx="10"/>
          </p:nvPr>
        </p:nvSpPr>
        <p:spPr/>
        <p:txBody>
          <a:bodyPr/>
          <a:lstStyle/>
          <a:p>
            <a:fld id="{DC13AD85-CE77-4F8C-BEB7-3D123B861324}" type="datetime1">
              <a:rPr lang="en-GB" smtClean="0"/>
              <a:t>13/05/2021</a:t>
            </a:fld>
            <a:endParaRPr lang="en-GB"/>
          </a:p>
        </p:txBody>
      </p:sp>
      <p:sp>
        <p:nvSpPr>
          <p:cNvPr id="4" name="Footer Placeholder 3">
            <a:extLst>
              <a:ext uri="{FF2B5EF4-FFF2-40B4-BE49-F238E27FC236}">
                <a16:creationId xmlns:a16="http://schemas.microsoft.com/office/drawing/2014/main" id="{0FF7BD44-4FD0-44F4-9561-331F9ACDE1B5}"/>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42F1C60A-1542-4599-B89C-D00423F08EA6}"/>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7" name="Content Placeholder 6">
            <a:extLst>
              <a:ext uri="{FF2B5EF4-FFF2-40B4-BE49-F238E27FC236}">
                <a16:creationId xmlns:a16="http://schemas.microsoft.com/office/drawing/2014/main" id="{F8234D8F-3656-478D-B853-28E4F20B3849}"/>
              </a:ext>
            </a:extLst>
          </p:cNvPr>
          <p:cNvSpPr>
            <a:spLocks noGrp="1"/>
          </p:cNvSpPr>
          <p:nvPr>
            <p:ph sz="quarter" idx="13"/>
          </p:nvPr>
        </p:nvSpPr>
        <p:spPr>
          <a:xfrm>
            <a:off x="3060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5D7241E3-D385-4DC5-A238-8CF214F6B7E5}"/>
              </a:ext>
            </a:extLst>
          </p:cNvPr>
          <p:cNvSpPr>
            <a:spLocks noGrp="1"/>
          </p:cNvSpPr>
          <p:nvPr>
            <p:ph sz="quarter" idx="14"/>
          </p:nvPr>
        </p:nvSpPr>
        <p:spPr>
          <a:xfrm>
            <a:off x="64296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79626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5C9A-39FD-4C1E-957B-F78737A906F4}"/>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71C1A537-2F94-4FAC-8D45-F4C82F94C060}"/>
              </a:ext>
            </a:extLst>
          </p:cNvPr>
          <p:cNvSpPr>
            <a:spLocks noGrp="1"/>
          </p:cNvSpPr>
          <p:nvPr>
            <p:ph type="ftr" sz="quarter" idx="11"/>
          </p:nvPr>
        </p:nvSpPr>
        <p:spPr/>
        <p:txBody>
          <a:bodyPr/>
          <a:lstStyle/>
          <a:p>
            <a:r>
              <a:rPr lang="en-GB"/>
              <a:t>Produced by Essex County Council Strategy Insight and Engagement</a:t>
            </a:r>
          </a:p>
        </p:txBody>
      </p:sp>
      <p:sp>
        <p:nvSpPr>
          <p:cNvPr id="3" name="Date Placeholder 2">
            <a:extLst>
              <a:ext uri="{FF2B5EF4-FFF2-40B4-BE49-F238E27FC236}">
                <a16:creationId xmlns:a16="http://schemas.microsoft.com/office/drawing/2014/main" id="{A5F9823A-8CF6-40A6-A585-A1978389FCFE}"/>
              </a:ext>
            </a:extLst>
          </p:cNvPr>
          <p:cNvSpPr>
            <a:spLocks noGrp="1"/>
          </p:cNvSpPr>
          <p:nvPr>
            <p:ph type="dt" sz="half" idx="10"/>
          </p:nvPr>
        </p:nvSpPr>
        <p:spPr/>
        <p:txBody>
          <a:bodyPr/>
          <a:lstStyle/>
          <a:p>
            <a:fld id="{ECC93721-0044-48DD-814F-4E40BD433741}" type="datetime1">
              <a:rPr lang="en-GB" smtClean="0"/>
              <a:t>13/05/2021</a:t>
            </a:fld>
            <a:endParaRPr lang="en-GB"/>
          </a:p>
        </p:txBody>
      </p:sp>
      <p:sp>
        <p:nvSpPr>
          <p:cNvPr id="5" name="Slide Number Placeholder 4">
            <a:extLst>
              <a:ext uri="{FF2B5EF4-FFF2-40B4-BE49-F238E27FC236}">
                <a16:creationId xmlns:a16="http://schemas.microsoft.com/office/drawing/2014/main" id="{8C5194AF-515B-4CA1-965F-3888279B4867}"/>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7479437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47799D5-9C64-4C44-B0E6-C22AEFC93ADF}"/>
              </a:ext>
            </a:extLst>
          </p:cNvPr>
          <p:cNvSpPr>
            <a:spLocks noGrp="1"/>
          </p:cNvSpPr>
          <p:nvPr>
            <p:ph type="ftr" sz="quarter" idx="11"/>
          </p:nvPr>
        </p:nvSpPr>
        <p:spPr/>
        <p:txBody>
          <a:bodyPr/>
          <a:lstStyle/>
          <a:p>
            <a:r>
              <a:rPr lang="en-GB"/>
              <a:t>Produced by Essex County Council Strategy Insight and Engagement</a:t>
            </a:r>
          </a:p>
        </p:txBody>
      </p:sp>
      <p:sp>
        <p:nvSpPr>
          <p:cNvPr id="2" name="Date Placeholder 1">
            <a:extLst>
              <a:ext uri="{FF2B5EF4-FFF2-40B4-BE49-F238E27FC236}">
                <a16:creationId xmlns:a16="http://schemas.microsoft.com/office/drawing/2014/main" id="{F6AAC231-7279-49D8-BFD3-85BD6399BA8D}"/>
              </a:ext>
            </a:extLst>
          </p:cNvPr>
          <p:cNvSpPr>
            <a:spLocks noGrp="1"/>
          </p:cNvSpPr>
          <p:nvPr>
            <p:ph type="dt" sz="half" idx="10"/>
          </p:nvPr>
        </p:nvSpPr>
        <p:spPr/>
        <p:txBody>
          <a:bodyPr/>
          <a:lstStyle/>
          <a:p>
            <a:fld id="{E2CA4203-B1B6-42D7-86AB-DFB99C81B19A}" type="datetime1">
              <a:rPr lang="en-GB" smtClean="0"/>
              <a:t>13/05/2021</a:t>
            </a:fld>
            <a:endParaRPr lang="en-GB"/>
          </a:p>
        </p:txBody>
      </p:sp>
      <p:sp>
        <p:nvSpPr>
          <p:cNvPr id="4" name="Slide Number Placeholder 3">
            <a:extLst>
              <a:ext uri="{FF2B5EF4-FFF2-40B4-BE49-F238E27FC236}">
                <a16:creationId xmlns:a16="http://schemas.microsoft.com/office/drawing/2014/main" id="{7F2B58F9-C300-4062-9D38-E1F291F46978}"/>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6233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93A6534-9D7C-2F40-8592-346FB8B5D3B4}"/>
              </a:ext>
            </a:extLst>
          </p:cNvPr>
          <p:cNvSpPr>
            <a:spLocks noGrp="1"/>
          </p:cNvSpPr>
          <p:nvPr>
            <p:ph type="dt" sz="half" idx="12"/>
          </p:nvPr>
        </p:nvSpPr>
        <p:spPr/>
        <p:txBody>
          <a:bodyPr/>
          <a:lstStyle/>
          <a:p>
            <a:r>
              <a:rPr lang="en-GB"/>
              <a:t>14/08/2020</a:t>
            </a:r>
            <a:endParaRPr lang="en-GB">
              <a:solidFill>
                <a:schemeClr val="tx1">
                  <a:lumMod val="50000"/>
                  <a:lumOff val="50000"/>
                </a:schemeClr>
              </a:solidFill>
            </a:endParaRPr>
          </a:p>
        </p:txBody>
      </p:sp>
      <p:sp>
        <p:nvSpPr>
          <p:cNvPr id="4" name="Footer Placeholder 3">
            <a:extLst>
              <a:ext uri="{FF2B5EF4-FFF2-40B4-BE49-F238E27FC236}">
                <a16:creationId xmlns:a16="http://schemas.microsoft.com/office/drawing/2014/main" id="{D231E8E9-BBF6-FB46-9702-44A914F86337}"/>
              </a:ext>
            </a:extLst>
          </p:cNvPr>
          <p:cNvSpPr>
            <a:spLocks noGrp="1"/>
          </p:cNvSpPr>
          <p:nvPr>
            <p:ph type="ftr" sz="quarter" idx="13"/>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CA590E7B-4E8C-5F43-A053-3F1F3C096582}"/>
              </a:ext>
            </a:extLst>
          </p:cNvPr>
          <p:cNvSpPr>
            <a:spLocks noGrp="1"/>
          </p:cNvSpPr>
          <p:nvPr>
            <p:ph type="sldNum" sz="quarter" idx="14"/>
          </p:nvPr>
        </p:nvSpPr>
        <p:spPr/>
        <p:txBody>
          <a:bodyPr/>
          <a:lstStyle/>
          <a:p>
            <a:r>
              <a:rPr lang="en-GB"/>
              <a:t>|   </a:t>
            </a:r>
            <a:fld id="{5898CC38-F149-5B45-A1B4-290B41364A0C}" type="slidenum">
              <a:rPr lang="en-GB" smtClean="0"/>
              <a:pPr/>
              <a:t>‹#›</a:t>
            </a:fld>
            <a:endParaRPr lang="en-GB"/>
          </a:p>
        </p:txBody>
      </p:sp>
      <p:sp>
        <p:nvSpPr>
          <p:cNvPr id="23" name="Content Placeholder 2">
            <a:extLst>
              <a:ext uri="{FF2B5EF4-FFF2-40B4-BE49-F238E27FC236}">
                <a16:creationId xmlns:a16="http://schemas.microsoft.com/office/drawing/2014/main" id="{63A48DB3-35C7-124A-92BD-EAC043086FB8}"/>
              </a:ext>
            </a:extLst>
          </p:cNvPr>
          <p:cNvSpPr>
            <a:spLocks noGrp="1"/>
          </p:cNvSpPr>
          <p:nvPr>
            <p:ph sz="half" idx="15"/>
          </p:nvPr>
        </p:nvSpPr>
        <p:spPr>
          <a:xfrm>
            <a:off x="0" y="1686828"/>
            <a:ext cx="6095999" cy="2230601"/>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26" name="Title 1">
            <a:extLst>
              <a:ext uri="{FF2B5EF4-FFF2-40B4-BE49-F238E27FC236}">
                <a16:creationId xmlns:a16="http://schemas.microsoft.com/office/drawing/2014/main" id="{88C094EB-F3A7-EB4B-BDF5-95015CEF6170}"/>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29" name="Content Placeholder 2">
            <a:extLst>
              <a:ext uri="{FF2B5EF4-FFF2-40B4-BE49-F238E27FC236}">
                <a16:creationId xmlns:a16="http://schemas.microsoft.com/office/drawing/2014/main" id="{AF3A356E-8DC7-2640-840E-65E8CE7559F7}"/>
              </a:ext>
            </a:extLst>
          </p:cNvPr>
          <p:cNvSpPr>
            <a:spLocks noGrp="1"/>
          </p:cNvSpPr>
          <p:nvPr>
            <p:ph sz="half" idx="16"/>
          </p:nvPr>
        </p:nvSpPr>
        <p:spPr>
          <a:xfrm>
            <a:off x="6096000" y="3938719"/>
            <a:ext cx="6096000" cy="2230602"/>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7" name="Text Placeholder 6">
            <a:extLst>
              <a:ext uri="{FF2B5EF4-FFF2-40B4-BE49-F238E27FC236}">
                <a16:creationId xmlns:a16="http://schemas.microsoft.com/office/drawing/2014/main" id="{C25CBC8A-70C5-C54F-9119-2167A95ED30E}"/>
              </a:ext>
            </a:extLst>
          </p:cNvPr>
          <p:cNvSpPr>
            <a:spLocks noGrp="1"/>
          </p:cNvSpPr>
          <p:nvPr>
            <p:ph type="body" sz="quarter" idx="17"/>
          </p:nvPr>
        </p:nvSpPr>
        <p:spPr>
          <a:xfrm>
            <a:off x="6286499" y="1687513"/>
            <a:ext cx="5571203"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Text Placeholder 6">
            <a:extLst>
              <a:ext uri="{FF2B5EF4-FFF2-40B4-BE49-F238E27FC236}">
                <a16:creationId xmlns:a16="http://schemas.microsoft.com/office/drawing/2014/main" id="{4AB0B8D9-76D5-A446-9F15-09A68C01086D}"/>
              </a:ext>
            </a:extLst>
          </p:cNvPr>
          <p:cNvSpPr>
            <a:spLocks noGrp="1"/>
          </p:cNvSpPr>
          <p:nvPr>
            <p:ph type="body" sz="quarter" idx="18"/>
          </p:nvPr>
        </p:nvSpPr>
        <p:spPr>
          <a:xfrm>
            <a:off x="304798" y="4192900"/>
            <a:ext cx="5528801"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338931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B91F9D89-947D-264F-BD12-C8DC8DC89B73}"/>
              </a:ext>
            </a:extLst>
          </p:cNvPr>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0177EB6A-4739-6848-85D2-8737C4FDD915}"/>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C558CFA2-13C7-CD41-8556-5E23ED4F8601}"/>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
        <p:nvSpPr>
          <p:cNvPr id="6" name="Content Placeholder 5">
            <a:extLst>
              <a:ext uri="{FF2B5EF4-FFF2-40B4-BE49-F238E27FC236}">
                <a16:creationId xmlns:a16="http://schemas.microsoft.com/office/drawing/2014/main" id="{47682AD5-AD7B-4546-9F06-D31AFACDD195}"/>
              </a:ext>
            </a:extLst>
          </p:cNvPr>
          <p:cNvSpPr>
            <a:spLocks noGrp="1"/>
          </p:cNvSpPr>
          <p:nvPr>
            <p:ph sz="quarter" idx="10"/>
          </p:nvPr>
        </p:nvSpPr>
        <p:spPr>
          <a:xfrm>
            <a:off x="0" y="0"/>
            <a:ext cx="12192000" cy="2484438"/>
          </a:xfrm>
        </p:spPr>
        <p:txBody>
          <a:bodyPr/>
          <a:lstStyle>
            <a:lvl1pPr>
              <a:buNone/>
              <a:defRPr/>
            </a:lvl1pPr>
          </a:lstStyle>
          <a:p>
            <a:pPr lvl="0"/>
            <a:endParaRPr lang="en-GB"/>
          </a:p>
        </p:txBody>
      </p:sp>
      <p:sp>
        <p:nvSpPr>
          <p:cNvPr id="8" name="Text Placeholder 7">
            <a:extLst>
              <a:ext uri="{FF2B5EF4-FFF2-40B4-BE49-F238E27FC236}">
                <a16:creationId xmlns:a16="http://schemas.microsoft.com/office/drawing/2014/main" id="{8FE23809-F8A1-9343-ADC3-26664B527699}"/>
              </a:ext>
            </a:extLst>
          </p:cNvPr>
          <p:cNvSpPr>
            <a:spLocks noGrp="1"/>
          </p:cNvSpPr>
          <p:nvPr>
            <p:ph type="body" sz="quarter" idx="11"/>
          </p:nvPr>
        </p:nvSpPr>
        <p:spPr>
          <a:xfrm>
            <a:off x="304800" y="2782888"/>
            <a:ext cx="4029075" cy="3578225"/>
          </a:xfrm>
        </p:spPr>
        <p:txBody>
          <a:bodyPr/>
          <a:lstStyle>
            <a:lvl1pPr>
              <a:defRPr sz="4000" b="1">
                <a:solidFill>
                  <a:schemeClr val="tx1"/>
                </a:solidFill>
              </a:defRPr>
            </a:lvl1pPr>
          </a:lstStyle>
          <a:p>
            <a:pPr lvl="0"/>
            <a:r>
              <a:rPr lang="en-GB"/>
              <a:t>Click to edit Master text styles</a:t>
            </a:r>
          </a:p>
        </p:txBody>
      </p:sp>
      <p:sp>
        <p:nvSpPr>
          <p:cNvPr id="25" name="Text Placeholder 7">
            <a:extLst>
              <a:ext uri="{FF2B5EF4-FFF2-40B4-BE49-F238E27FC236}">
                <a16:creationId xmlns:a16="http://schemas.microsoft.com/office/drawing/2014/main" id="{085BA11D-7655-244D-AF41-69DA833FD81C}"/>
              </a:ext>
            </a:extLst>
          </p:cNvPr>
          <p:cNvSpPr>
            <a:spLocks noGrp="1"/>
          </p:cNvSpPr>
          <p:nvPr>
            <p:ph type="body" sz="quarter" idx="12"/>
          </p:nvPr>
        </p:nvSpPr>
        <p:spPr>
          <a:xfrm>
            <a:off x="4697895" y="2782888"/>
            <a:ext cx="7189305" cy="3578225"/>
          </a:xfrm>
        </p:spPr>
        <p:txBody>
          <a:bodyPr numCol="2" spcCol="360000"/>
          <a:lstStyle>
            <a:lvl1pPr>
              <a:defRPr b="1">
                <a:solidFill>
                  <a:srgbClr val="E40037"/>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5095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1749E296-6859-2F4E-BA22-092A1BA0324C}"/>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34AC9866-0214-084F-846E-F31F9CB4422C}"/>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04CCB840-365A-EE40-A0EA-430E077F4894}"/>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
        <p:nvSpPr>
          <p:cNvPr id="23" name="Title 1">
            <a:extLst>
              <a:ext uri="{FF2B5EF4-FFF2-40B4-BE49-F238E27FC236}">
                <a16:creationId xmlns:a16="http://schemas.microsoft.com/office/drawing/2014/main" id="{703EF639-A73D-934E-8FAE-CA72CF5A91CB}"/>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6" name="Text Placeholder 5">
            <a:extLst>
              <a:ext uri="{FF2B5EF4-FFF2-40B4-BE49-F238E27FC236}">
                <a16:creationId xmlns:a16="http://schemas.microsoft.com/office/drawing/2014/main" id="{34066570-E138-F84A-845A-2AE9A2D86611}"/>
              </a:ext>
            </a:extLst>
          </p:cNvPr>
          <p:cNvSpPr>
            <a:spLocks noGrp="1"/>
          </p:cNvSpPr>
          <p:nvPr>
            <p:ph type="body" sz="quarter" idx="11"/>
          </p:nvPr>
        </p:nvSpPr>
        <p:spPr>
          <a:xfrm>
            <a:off x="304800"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8" name="Straight Connector 7">
            <a:extLst>
              <a:ext uri="{FF2B5EF4-FFF2-40B4-BE49-F238E27FC236}">
                <a16:creationId xmlns:a16="http://schemas.microsoft.com/office/drawing/2014/main" id="{8EB5E2B1-E0AD-A74D-8D29-7553EE72D62A}"/>
              </a:ext>
            </a:extLst>
          </p:cNvPr>
          <p:cNvCxnSpPr/>
          <p:nvPr userDrawn="1"/>
        </p:nvCxnSpPr>
        <p:spPr>
          <a:xfrm>
            <a:off x="304799"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75C851F4-2387-B642-B537-B55929B4D222}"/>
              </a:ext>
            </a:extLst>
          </p:cNvPr>
          <p:cNvSpPr>
            <a:spLocks noGrp="1"/>
          </p:cNvSpPr>
          <p:nvPr>
            <p:ph type="pic" sz="quarter" idx="12"/>
          </p:nvPr>
        </p:nvSpPr>
        <p:spPr>
          <a:xfrm>
            <a:off x="304800" y="2843213"/>
            <a:ext cx="749300" cy="747712"/>
          </a:xfrm>
        </p:spPr>
        <p:txBody>
          <a:bodyPr/>
          <a:lstStyle/>
          <a:p>
            <a:endParaRPr lang="en-GB"/>
          </a:p>
        </p:txBody>
      </p:sp>
      <p:sp>
        <p:nvSpPr>
          <p:cNvPr id="25" name="Text Placeholder 24">
            <a:extLst>
              <a:ext uri="{FF2B5EF4-FFF2-40B4-BE49-F238E27FC236}">
                <a16:creationId xmlns:a16="http://schemas.microsoft.com/office/drawing/2014/main" id="{7D92DADC-D13B-AE4A-93B9-E45599CAF2CC}"/>
              </a:ext>
            </a:extLst>
          </p:cNvPr>
          <p:cNvSpPr>
            <a:spLocks noGrp="1"/>
          </p:cNvSpPr>
          <p:nvPr>
            <p:ph type="body" sz="quarter" idx="13"/>
          </p:nvPr>
        </p:nvSpPr>
        <p:spPr>
          <a:xfrm>
            <a:off x="1173026"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Picture Placeholder 9">
            <a:extLst>
              <a:ext uri="{FF2B5EF4-FFF2-40B4-BE49-F238E27FC236}">
                <a16:creationId xmlns:a16="http://schemas.microsoft.com/office/drawing/2014/main" id="{6A51BBB2-35F6-9449-8886-5ACEB2BA3F79}"/>
              </a:ext>
            </a:extLst>
          </p:cNvPr>
          <p:cNvSpPr>
            <a:spLocks noGrp="1"/>
          </p:cNvSpPr>
          <p:nvPr>
            <p:ph type="pic" sz="quarter" idx="14"/>
          </p:nvPr>
        </p:nvSpPr>
        <p:spPr>
          <a:xfrm>
            <a:off x="304800" y="3697979"/>
            <a:ext cx="749300" cy="747712"/>
          </a:xfrm>
        </p:spPr>
        <p:txBody>
          <a:bodyPr/>
          <a:lstStyle/>
          <a:p>
            <a:endParaRPr lang="en-GB"/>
          </a:p>
        </p:txBody>
      </p:sp>
      <p:sp>
        <p:nvSpPr>
          <p:cNvPr id="27" name="Text Placeholder 24">
            <a:extLst>
              <a:ext uri="{FF2B5EF4-FFF2-40B4-BE49-F238E27FC236}">
                <a16:creationId xmlns:a16="http://schemas.microsoft.com/office/drawing/2014/main" id="{69C765A0-6DDC-9444-8A92-5265C7E5D769}"/>
              </a:ext>
            </a:extLst>
          </p:cNvPr>
          <p:cNvSpPr>
            <a:spLocks noGrp="1"/>
          </p:cNvSpPr>
          <p:nvPr>
            <p:ph type="body" sz="quarter" idx="15"/>
          </p:nvPr>
        </p:nvSpPr>
        <p:spPr>
          <a:xfrm>
            <a:off x="1173026"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Picture Placeholder 9">
            <a:extLst>
              <a:ext uri="{FF2B5EF4-FFF2-40B4-BE49-F238E27FC236}">
                <a16:creationId xmlns:a16="http://schemas.microsoft.com/office/drawing/2014/main" id="{EBAD0DD9-CC87-C743-9F53-77274C265EF3}"/>
              </a:ext>
            </a:extLst>
          </p:cNvPr>
          <p:cNvSpPr>
            <a:spLocks noGrp="1"/>
          </p:cNvSpPr>
          <p:nvPr>
            <p:ph type="pic" sz="quarter" idx="16"/>
          </p:nvPr>
        </p:nvSpPr>
        <p:spPr>
          <a:xfrm>
            <a:off x="304800" y="4552745"/>
            <a:ext cx="749300" cy="747712"/>
          </a:xfrm>
        </p:spPr>
        <p:txBody>
          <a:bodyPr/>
          <a:lstStyle/>
          <a:p>
            <a:endParaRPr lang="en-GB"/>
          </a:p>
        </p:txBody>
      </p:sp>
      <p:sp>
        <p:nvSpPr>
          <p:cNvPr id="29" name="Text Placeholder 24">
            <a:extLst>
              <a:ext uri="{FF2B5EF4-FFF2-40B4-BE49-F238E27FC236}">
                <a16:creationId xmlns:a16="http://schemas.microsoft.com/office/drawing/2014/main" id="{07B0F145-20B6-E043-824D-D3E20029E986}"/>
              </a:ext>
            </a:extLst>
          </p:cNvPr>
          <p:cNvSpPr>
            <a:spLocks noGrp="1"/>
          </p:cNvSpPr>
          <p:nvPr>
            <p:ph type="body" sz="quarter" idx="17"/>
          </p:nvPr>
        </p:nvSpPr>
        <p:spPr>
          <a:xfrm>
            <a:off x="1173026"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Picture Placeholder 9">
            <a:extLst>
              <a:ext uri="{FF2B5EF4-FFF2-40B4-BE49-F238E27FC236}">
                <a16:creationId xmlns:a16="http://schemas.microsoft.com/office/drawing/2014/main" id="{CB13EB54-DCCD-4544-9336-F6F2B72103B0}"/>
              </a:ext>
            </a:extLst>
          </p:cNvPr>
          <p:cNvSpPr>
            <a:spLocks noGrp="1"/>
          </p:cNvSpPr>
          <p:nvPr>
            <p:ph type="pic" sz="quarter" idx="18"/>
          </p:nvPr>
        </p:nvSpPr>
        <p:spPr>
          <a:xfrm>
            <a:off x="304800" y="5407511"/>
            <a:ext cx="749300" cy="747712"/>
          </a:xfrm>
        </p:spPr>
        <p:txBody>
          <a:bodyPr/>
          <a:lstStyle/>
          <a:p>
            <a:endParaRPr lang="en-GB"/>
          </a:p>
        </p:txBody>
      </p:sp>
      <p:sp>
        <p:nvSpPr>
          <p:cNvPr id="31" name="Text Placeholder 24">
            <a:extLst>
              <a:ext uri="{FF2B5EF4-FFF2-40B4-BE49-F238E27FC236}">
                <a16:creationId xmlns:a16="http://schemas.microsoft.com/office/drawing/2014/main" id="{DDB371CC-1AA4-664A-855C-6B8105F4C045}"/>
              </a:ext>
            </a:extLst>
          </p:cNvPr>
          <p:cNvSpPr>
            <a:spLocks noGrp="1"/>
          </p:cNvSpPr>
          <p:nvPr>
            <p:ph type="body" sz="quarter" idx="19"/>
          </p:nvPr>
        </p:nvSpPr>
        <p:spPr>
          <a:xfrm>
            <a:off x="1173026"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 name="Text Placeholder 5">
            <a:extLst>
              <a:ext uri="{FF2B5EF4-FFF2-40B4-BE49-F238E27FC236}">
                <a16:creationId xmlns:a16="http://schemas.microsoft.com/office/drawing/2014/main" id="{FC835E6B-307F-5B42-90D7-3BE86B9A68E1}"/>
              </a:ext>
            </a:extLst>
          </p:cNvPr>
          <p:cNvSpPr>
            <a:spLocks noGrp="1"/>
          </p:cNvSpPr>
          <p:nvPr>
            <p:ph type="body" sz="quarter" idx="20"/>
          </p:nvPr>
        </p:nvSpPr>
        <p:spPr>
          <a:xfrm>
            <a:off x="6146014"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88628688-AE8E-684B-A21D-081B682BA084}"/>
              </a:ext>
            </a:extLst>
          </p:cNvPr>
          <p:cNvCxnSpPr/>
          <p:nvPr userDrawn="1"/>
        </p:nvCxnSpPr>
        <p:spPr>
          <a:xfrm>
            <a:off x="6066501"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34" name="Picture Placeholder 9">
            <a:extLst>
              <a:ext uri="{FF2B5EF4-FFF2-40B4-BE49-F238E27FC236}">
                <a16:creationId xmlns:a16="http://schemas.microsoft.com/office/drawing/2014/main" id="{52B40F2D-D18C-4746-9C7C-40CBAC3C49F4}"/>
              </a:ext>
            </a:extLst>
          </p:cNvPr>
          <p:cNvSpPr>
            <a:spLocks noGrp="1"/>
          </p:cNvSpPr>
          <p:nvPr>
            <p:ph type="pic" sz="quarter" idx="21"/>
          </p:nvPr>
        </p:nvSpPr>
        <p:spPr>
          <a:xfrm>
            <a:off x="6146014" y="2843213"/>
            <a:ext cx="749300" cy="747712"/>
          </a:xfrm>
        </p:spPr>
        <p:txBody>
          <a:bodyPr/>
          <a:lstStyle/>
          <a:p>
            <a:endParaRPr lang="en-GB"/>
          </a:p>
        </p:txBody>
      </p:sp>
      <p:sp>
        <p:nvSpPr>
          <p:cNvPr id="35" name="Text Placeholder 24">
            <a:extLst>
              <a:ext uri="{FF2B5EF4-FFF2-40B4-BE49-F238E27FC236}">
                <a16:creationId xmlns:a16="http://schemas.microsoft.com/office/drawing/2014/main" id="{E30FB778-CD78-E940-9C4E-930564DA18A0}"/>
              </a:ext>
            </a:extLst>
          </p:cNvPr>
          <p:cNvSpPr>
            <a:spLocks noGrp="1"/>
          </p:cNvSpPr>
          <p:nvPr>
            <p:ph type="body" sz="quarter" idx="22"/>
          </p:nvPr>
        </p:nvSpPr>
        <p:spPr>
          <a:xfrm>
            <a:off x="7014240"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Picture Placeholder 9">
            <a:extLst>
              <a:ext uri="{FF2B5EF4-FFF2-40B4-BE49-F238E27FC236}">
                <a16:creationId xmlns:a16="http://schemas.microsoft.com/office/drawing/2014/main" id="{35DE5E7C-801C-6B44-9E52-804CA9A92A3A}"/>
              </a:ext>
            </a:extLst>
          </p:cNvPr>
          <p:cNvSpPr>
            <a:spLocks noGrp="1"/>
          </p:cNvSpPr>
          <p:nvPr>
            <p:ph type="pic" sz="quarter" idx="23"/>
          </p:nvPr>
        </p:nvSpPr>
        <p:spPr>
          <a:xfrm>
            <a:off x="6146014" y="3697979"/>
            <a:ext cx="749300" cy="747712"/>
          </a:xfrm>
        </p:spPr>
        <p:txBody>
          <a:bodyPr/>
          <a:lstStyle/>
          <a:p>
            <a:endParaRPr lang="en-GB"/>
          </a:p>
        </p:txBody>
      </p:sp>
      <p:sp>
        <p:nvSpPr>
          <p:cNvPr id="37" name="Text Placeholder 24">
            <a:extLst>
              <a:ext uri="{FF2B5EF4-FFF2-40B4-BE49-F238E27FC236}">
                <a16:creationId xmlns:a16="http://schemas.microsoft.com/office/drawing/2014/main" id="{7F7CB08F-A21A-AC47-A26D-BD054216CF98}"/>
              </a:ext>
            </a:extLst>
          </p:cNvPr>
          <p:cNvSpPr>
            <a:spLocks noGrp="1"/>
          </p:cNvSpPr>
          <p:nvPr>
            <p:ph type="body" sz="quarter" idx="24"/>
          </p:nvPr>
        </p:nvSpPr>
        <p:spPr>
          <a:xfrm>
            <a:off x="7014240"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8" name="Picture Placeholder 9">
            <a:extLst>
              <a:ext uri="{FF2B5EF4-FFF2-40B4-BE49-F238E27FC236}">
                <a16:creationId xmlns:a16="http://schemas.microsoft.com/office/drawing/2014/main" id="{9B55C9A7-79E4-1146-96C4-D754CD2DD139}"/>
              </a:ext>
            </a:extLst>
          </p:cNvPr>
          <p:cNvSpPr>
            <a:spLocks noGrp="1"/>
          </p:cNvSpPr>
          <p:nvPr>
            <p:ph type="pic" sz="quarter" idx="25"/>
          </p:nvPr>
        </p:nvSpPr>
        <p:spPr>
          <a:xfrm>
            <a:off x="6146014" y="4552745"/>
            <a:ext cx="749300" cy="747712"/>
          </a:xfrm>
        </p:spPr>
        <p:txBody>
          <a:bodyPr/>
          <a:lstStyle/>
          <a:p>
            <a:endParaRPr lang="en-GB"/>
          </a:p>
        </p:txBody>
      </p:sp>
      <p:sp>
        <p:nvSpPr>
          <p:cNvPr id="39" name="Text Placeholder 24">
            <a:extLst>
              <a:ext uri="{FF2B5EF4-FFF2-40B4-BE49-F238E27FC236}">
                <a16:creationId xmlns:a16="http://schemas.microsoft.com/office/drawing/2014/main" id="{A5F71D67-2D2F-554C-8C91-470D1E4C09A0}"/>
              </a:ext>
            </a:extLst>
          </p:cNvPr>
          <p:cNvSpPr>
            <a:spLocks noGrp="1"/>
          </p:cNvSpPr>
          <p:nvPr>
            <p:ph type="body" sz="quarter" idx="26"/>
          </p:nvPr>
        </p:nvSpPr>
        <p:spPr>
          <a:xfrm>
            <a:off x="7014240"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 name="Picture Placeholder 9">
            <a:extLst>
              <a:ext uri="{FF2B5EF4-FFF2-40B4-BE49-F238E27FC236}">
                <a16:creationId xmlns:a16="http://schemas.microsoft.com/office/drawing/2014/main" id="{FFF82DB7-BA23-8741-90E6-68582BC84437}"/>
              </a:ext>
            </a:extLst>
          </p:cNvPr>
          <p:cNvSpPr>
            <a:spLocks noGrp="1"/>
          </p:cNvSpPr>
          <p:nvPr>
            <p:ph type="pic" sz="quarter" idx="27"/>
          </p:nvPr>
        </p:nvSpPr>
        <p:spPr>
          <a:xfrm>
            <a:off x="6146014" y="5407511"/>
            <a:ext cx="749300" cy="747712"/>
          </a:xfrm>
        </p:spPr>
        <p:txBody>
          <a:bodyPr/>
          <a:lstStyle/>
          <a:p>
            <a:endParaRPr lang="en-GB"/>
          </a:p>
        </p:txBody>
      </p:sp>
      <p:sp>
        <p:nvSpPr>
          <p:cNvPr id="41" name="Text Placeholder 24">
            <a:extLst>
              <a:ext uri="{FF2B5EF4-FFF2-40B4-BE49-F238E27FC236}">
                <a16:creationId xmlns:a16="http://schemas.microsoft.com/office/drawing/2014/main" id="{F0C9BC9A-FBD2-8447-B14B-34A67422E3FF}"/>
              </a:ext>
            </a:extLst>
          </p:cNvPr>
          <p:cNvSpPr>
            <a:spLocks noGrp="1"/>
          </p:cNvSpPr>
          <p:nvPr>
            <p:ph type="body" sz="quarter" idx="28"/>
          </p:nvPr>
        </p:nvSpPr>
        <p:spPr>
          <a:xfrm>
            <a:off x="7014240"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46328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6" name="Slide Number Placeholder 5"/>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41" name="Title Placeholder 40">
            <a:extLst>
              <a:ext uri="{FF2B5EF4-FFF2-40B4-BE49-F238E27FC236}">
                <a16:creationId xmlns:a16="http://schemas.microsoft.com/office/drawing/2014/main" id="{2E204B7C-38DB-D44C-A60D-8DB1BC321B7A}"/>
              </a:ext>
            </a:extLst>
          </p:cNvPr>
          <p:cNvSpPr>
            <a:spLocks noGrp="1"/>
          </p:cNvSpPr>
          <p:nvPr>
            <p:ph type="title"/>
          </p:nvPr>
        </p:nvSpPr>
        <p:spPr>
          <a:xfrm>
            <a:off x="304799" y="264139"/>
            <a:ext cx="11552903" cy="701061"/>
          </a:xfrm>
          <a:prstGeom prst="rect">
            <a:avLst/>
          </a:prstGeom>
        </p:spPr>
        <p:txBody>
          <a:bodyPr vert="horz" lIns="91440" tIns="45720" rIns="91440" bIns="0" rtlCol="0" anchor="b" anchorCtr="0">
            <a:normAutofit/>
          </a:bodyPr>
          <a:lstStyle/>
          <a:p>
            <a:r>
              <a:rPr lang="en-US"/>
              <a:t>Click to edit Master title style</a:t>
            </a:r>
            <a:endParaRPr lang="en-GB"/>
          </a:p>
        </p:txBody>
      </p:sp>
      <p:sp>
        <p:nvSpPr>
          <p:cNvPr id="42" name="Footer Placeholder 41">
            <a:extLst>
              <a:ext uri="{FF2B5EF4-FFF2-40B4-BE49-F238E27FC236}">
                <a16:creationId xmlns:a16="http://schemas.microsoft.com/office/drawing/2014/main" id="{2944441C-D833-E34A-B4E2-6AA9068025A6}"/>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
        <p:nvSpPr>
          <p:cNvPr id="60" name="Text Placeholder 59">
            <a:extLst>
              <a:ext uri="{FF2B5EF4-FFF2-40B4-BE49-F238E27FC236}">
                <a16:creationId xmlns:a16="http://schemas.microsoft.com/office/drawing/2014/main" id="{D1054F53-AEA0-8E42-9EE5-F077D8A18FC8}"/>
              </a:ext>
            </a:extLst>
          </p:cNvPr>
          <p:cNvSpPr>
            <a:spLocks noGrp="1"/>
          </p:cNvSpPr>
          <p:nvPr>
            <p:ph type="body" idx="1"/>
          </p:nvPr>
        </p:nvSpPr>
        <p:spPr>
          <a:xfrm>
            <a:off x="304799" y="1257300"/>
            <a:ext cx="11552903" cy="49196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648083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9" r:id="rId3"/>
    <p:sldLayoutId id="2147483668" r:id="rId4"/>
    <p:sldLayoutId id="2147483664" r:id="rId5"/>
    <p:sldLayoutId id="2147483666" r:id="rId6"/>
    <p:sldLayoutId id="2147483662" r:id="rId7"/>
    <p:sldLayoutId id="2147483663" r:id="rId8"/>
    <p:sldLayoutId id="2147483665" r:id="rId9"/>
    <p:sldLayoutId id="2147483667" r:id="rId10"/>
    <p:sldLayoutId id="2147483671" r:id="rId11"/>
  </p:sldLayoutIdLst>
  <p:hf hdr="0"/>
  <p:txStyles>
    <p:titleStyle>
      <a:lvl1pPr algn="l" defTabSz="914400" rtl="0" eaLnBrk="1" latinLnBrk="0" hangingPunct="1">
        <a:lnSpc>
          <a:spcPct val="100000"/>
        </a:lnSpc>
        <a:spcBef>
          <a:spcPct val="0"/>
        </a:spcBef>
        <a:buNone/>
        <a:defRPr sz="3600" b="1" kern="1200">
          <a:solidFill>
            <a:srgbClr val="E4003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757238" indent="-2222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977900" indent="-2206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211263" indent="-2333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4C1672-D60B-45EF-A4EE-F4A22DF11CAF}"/>
              </a:ext>
            </a:extLst>
          </p:cNvPr>
          <p:cNvSpPr>
            <a:spLocks noGrp="1"/>
          </p:cNvSpPr>
          <p:nvPr>
            <p:ph type="title"/>
          </p:nvPr>
        </p:nvSpPr>
        <p:spPr>
          <a:xfrm>
            <a:off x="306000" y="252000"/>
            <a:ext cx="11552400" cy="820800"/>
          </a:xfrm>
          <a:prstGeom prst="rect">
            <a:avLst/>
          </a:prstGeom>
        </p:spPr>
        <p:txBody>
          <a:bodyPr vert="horz" lIns="90000" tIns="45720" rIns="90000" bIns="0" rtlCol="0" anchor="b"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DBB563-2AAA-47EE-B9DD-8EB566057FC1}"/>
              </a:ext>
            </a:extLst>
          </p:cNvPr>
          <p:cNvSpPr>
            <a:spLocks noGrp="1"/>
          </p:cNvSpPr>
          <p:nvPr>
            <p:ph type="body" idx="1"/>
          </p:nvPr>
        </p:nvSpPr>
        <p:spPr>
          <a:xfrm>
            <a:off x="306000" y="1256400"/>
            <a:ext cx="11552400" cy="492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39A4C9-558C-43EA-AA5D-420B7669B930}"/>
              </a:ext>
            </a:extLst>
          </p:cNvPr>
          <p:cNvSpPr>
            <a:spLocks noGrp="1"/>
          </p:cNvSpPr>
          <p:nvPr>
            <p:ph type="dt" sz="half" idx="2"/>
          </p:nvPr>
        </p:nvSpPr>
        <p:spPr>
          <a:xfrm>
            <a:off x="8802000" y="6591600"/>
            <a:ext cx="21924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fld id="{DC13AD85-CE77-4F8C-BEB7-3D123B861324}" type="datetime1">
              <a:rPr lang="en-GB" smtClean="0"/>
              <a:t>13/05/2021</a:t>
            </a:fld>
            <a:endParaRPr lang="en-GB"/>
          </a:p>
        </p:txBody>
      </p:sp>
      <p:sp>
        <p:nvSpPr>
          <p:cNvPr id="5" name="Footer Placeholder 4">
            <a:extLst>
              <a:ext uri="{FF2B5EF4-FFF2-40B4-BE49-F238E27FC236}">
                <a16:creationId xmlns:a16="http://schemas.microsoft.com/office/drawing/2014/main" id="{090C1CA4-DD64-49C3-83E9-96543AE2DF8A}"/>
              </a:ext>
            </a:extLst>
          </p:cNvPr>
          <p:cNvSpPr>
            <a:spLocks noGrp="1"/>
          </p:cNvSpPr>
          <p:nvPr>
            <p:ph type="ftr" sz="quarter" idx="3"/>
          </p:nvPr>
        </p:nvSpPr>
        <p:spPr>
          <a:xfrm>
            <a:off x="306000" y="6591600"/>
            <a:ext cx="5760000" cy="136800"/>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
        <p:nvSpPr>
          <p:cNvPr id="6" name="Slide Number Placeholder 5">
            <a:extLst>
              <a:ext uri="{FF2B5EF4-FFF2-40B4-BE49-F238E27FC236}">
                <a16:creationId xmlns:a16="http://schemas.microsoft.com/office/drawing/2014/main" id="{8C0FD232-A4AF-40A0-AB2E-8A02FF21016E}"/>
              </a:ext>
            </a:extLst>
          </p:cNvPr>
          <p:cNvSpPr>
            <a:spLocks noGrp="1"/>
          </p:cNvSpPr>
          <p:nvPr>
            <p:ph type="sldNum" sz="quarter" idx="4"/>
          </p:nvPr>
        </p:nvSpPr>
        <p:spPr>
          <a:xfrm>
            <a:off x="11080800" y="6591600"/>
            <a:ext cx="7776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405126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4C1672-D60B-45EF-A4EE-F4A22DF11CAF}"/>
              </a:ext>
            </a:extLst>
          </p:cNvPr>
          <p:cNvSpPr>
            <a:spLocks noGrp="1"/>
          </p:cNvSpPr>
          <p:nvPr>
            <p:ph type="title"/>
          </p:nvPr>
        </p:nvSpPr>
        <p:spPr>
          <a:xfrm>
            <a:off x="306000" y="252000"/>
            <a:ext cx="11552400" cy="820800"/>
          </a:xfrm>
          <a:prstGeom prst="rect">
            <a:avLst/>
          </a:prstGeom>
        </p:spPr>
        <p:txBody>
          <a:bodyPr vert="horz" lIns="90000" tIns="45720" rIns="90000" bIns="0" rtlCol="0" anchor="b"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DBB563-2AAA-47EE-B9DD-8EB566057FC1}"/>
              </a:ext>
            </a:extLst>
          </p:cNvPr>
          <p:cNvSpPr>
            <a:spLocks noGrp="1"/>
          </p:cNvSpPr>
          <p:nvPr>
            <p:ph type="body" idx="1"/>
          </p:nvPr>
        </p:nvSpPr>
        <p:spPr>
          <a:xfrm>
            <a:off x="306000" y="1256400"/>
            <a:ext cx="11552400" cy="492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39A4C9-558C-43EA-AA5D-420B7669B930}"/>
              </a:ext>
            </a:extLst>
          </p:cNvPr>
          <p:cNvSpPr>
            <a:spLocks noGrp="1"/>
          </p:cNvSpPr>
          <p:nvPr>
            <p:ph type="dt" sz="half" idx="2"/>
          </p:nvPr>
        </p:nvSpPr>
        <p:spPr>
          <a:xfrm>
            <a:off x="8802000" y="6591600"/>
            <a:ext cx="21924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fld id="{DC13AD85-CE77-4F8C-BEB7-3D123B861324}" type="datetime1">
              <a:rPr lang="en-GB" smtClean="0"/>
              <a:t>13/05/2021</a:t>
            </a:fld>
            <a:endParaRPr lang="en-GB"/>
          </a:p>
        </p:txBody>
      </p:sp>
      <p:sp>
        <p:nvSpPr>
          <p:cNvPr id="5" name="Footer Placeholder 4">
            <a:extLst>
              <a:ext uri="{FF2B5EF4-FFF2-40B4-BE49-F238E27FC236}">
                <a16:creationId xmlns:a16="http://schemas.microsoft.com/office/drawing/2014/main" id="{090C1CA4-DD64-49C3-83E9-96543AE2DF8A}"/>
              </a:ext>
            </a:extLst>
          </p:cNvPr>
          <p:cNvSpPr>
            <a:spLocks noGrp="1"/>
          </p:cNvSpPr>
          <p:nvPr>
            <p:ph type="ftr" sz="quarter" idx="3"/>
          </p:nvPr>
        </p:nvSpPr>
        <p:spPr>
          <a:xfrm>
            <a:off x="306000" y="6591600"/>
            <a:ext cx="5760000" cy="136800"/>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
        <p:nvSpPr>
          <p:cNvPr id="6" name="Slide Number Placeholder 5">
            <a:extLst>
              <a:ext uri="{FF2B5EF4-FFF2-40B4-BE49-F238E27FC236}">
                <a16:creationId xmlns:a16="http://schemas.microsoft.com/office/drawing/2014/main" id="{8C0FD232-A4AF-40A0-AB2E-8A02FF21016E}"/>
              </a:ext>
            </a:extLst>
          </p:cNvPr>
          <p:cNvSpPr>
            <a:spLocks noGrp="1"/>
          </p:cNvSpPr>
          <p:nvPr>
            <p:ph type="sldNum" sz="quarter" idx="4"/>
          </p:nvPr>
        </p:nvSpPr>
        <p:spPr>
          <a:xfrm>
            <a:off x="11080800" y="6591600"/>
            <a:ext cx="7776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4925993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4C1672-D60B-45EF-A4EE-F4A22DF11CAF}"/>
              </a:ext>
            </a:extLst>
          </p:cNvPr>
          <p:cNvSpPr>
            <a:spLocks noGrp="1"/>
          </p:cNvSpPr>
          <p:nvPr>
            <p:ph type="title"/>
          </p:nvPr>
        </p:nvSpPr>
        <p:spPr>
          <a:xfrm>
            <a:off x="306000" y="252000"/>
            <a:ext cx="11552400" cy="820800"/>
          </a:xfrm>
          <a:prstGeom prst="rect">
            <a:avLst/>
          </a:prstGeom>
        </p:spPr>
        <p:txBody>
          <a:bodyPr vert="horz" lIns="90000" tIns="45720" rIns="90000" bIns="0" rtlCol="0" anchor="b"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DBB563-2AAA-47EE-B9DD-8EB566057FC1}"/>
              </a:ext>
            </a:extLst>
          </p:cNvPr>
          <p:cNvSpPr>
            <a:spLocks noGrp="1"/>
          </p:cNvSpPr>
          <p:nvPr>
            <p:ph type="body" idx="1"/>
          </p:nvPr>
        </p:nvSpPr>
        <p:spPr>
          <a:xfrm>
            <a:off x="306000" y="1256400"/>
            <a:ext cx="11552400" cy="492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39A4C9-558C-43EA-AA5D-420B7669B930}"/>
              </a:ext>
            </a:extLst>
          </p:cNvPr>
          <p:cNvSpPr>
            <a:spLocks noGrp="1"/>
          </p:cNvSpPr>
          <p:nvPr>
            <p:ph type="dt" sz="half" idx="2"/>
          </p:nvPr>
        </p:nvSpPr>
        <p:spPr>
          <a:xfrm>
            <a:off x="8802000" y="6591600"/>
            <a:ext cx="21924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fld id="{DC13AD85-CE77-4F8C-BEB7-3D123B861324}" type="datetime1">
              <a:rPr lang="en-GB" smtClean="0"/>
              <a:t>13/05/2021</a:t>
            </a:fld>
            <a:endParaRPr lang="en-GB"/>
          </a:p>
        </p:txBody>
      </p:sp>
      <p:sp>
        <p:nvSpPr>
          <p:cNvPr id="5" name="Footer Placeholder 4">
            <a:extLst>
              <a:ext uri="{FF2B5EF4-FFF2-40B4-BE49-F238E27FC236}">
                <a16:creationId xmlns:a16="http://schemas.microsoft.com/office/drawing/2014/main" id="{090C1CA4-DD64-49C3-83E9-96543AE2DF8A}"/>
              </a:ext>
            </a:extLst>
          </p:cNvPr>
          <p:cNvSpPr>
            <a:spLocks noGrp="1"/>
          </p:cNvSpPr>
          <p:nvPr>
            <p:ph type="ftr" sz="quarter" idx="3"/>
          </p:nvPr>
        </p:nvSpPr>
        <p:spPr>
          <a:xfrm>
            <a:off x="306000" y="6591600"/>
            <a:ext cx="5760000" cy="136800"/>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
        <p:nvSpPr>
          <p:cNvPr id="6" name="Slide Number Placeholder 5">
            <a:extLst>
              <a:ext uri="{FF2B5EF4-FFF2-40B4-BE49-F238E27FC236}">
                <a16:creationId xmlns:a16="http://schemas.microsoft.com/office/drawing/2014/main" id="{8C0FD232-A4AF-40A0-AB2E-8A02FF21016E}"/>
              </a:ext>
            </a:extLst>
          </p:cNvPr>
          <p:cNvSpPr>
            <a:spLocks noGrp="1"/>
          </p:cNvSpPr>
          <p:nvPr>
            <p:ph type="sldNum" sz="quarter" idx="4"/>
          </p:nvPr>
        </p:nvSpPr>
        <p:spPr>
          <a:xfrm>
            <a:off x="11080800" y="6591600"/>
            <a:ext cx="7776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81150344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50.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31.sv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chart" Target="../charts/chart6.xml"/><Relationship Id="rId4" Type="http://schemas.openxmlformats.org/officeDocument/2006/relationships/image" Target="../media/image28.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4.png"/><Relationship Id="rId7" Type="http://schemas.openxmlformats.org/officeDocument/2006/relationships/image" Target="../media/image15.png"/><Relationship Id="rId12" Type="http://schemas.openxmlformats.org/officeDocument/2006/relationships/image" Target="../media/image40.sv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36.svg"/><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image" Target="../media/image5.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chart" Target="../charts/chart9.xml"/><Relationship Id="rId4" Type="http://schemas.openxmlformats.org/officeDocument/2006/relationships/image" Target="../media/image44.svg"/></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32.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40.sv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png"/><Relationship Id="rId7" Type="http://schemas.openxmlformats.org/officeDocument/2006/relationships/image" Target="../media/image55.sv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54.png"/><Relationship Id="rId11" Type="http://schemas.openxmlformats.org/officeDocument/2006/relationships/image" Target="../media/image44.svg"/><Relationship Id="rId5" Type="http://schemas.openxmlformats.org/officeDocument/2006/relationships/image" Target="../media/image47.svg"/><Relationship Id="rId10" Type="http://schemas.openxmlformats.org/officeDocument/2006/relationships/image" Target="../media/image43.png"/><Relationship Id="rId4" Type="http://schemas.openxmlformats.org/officeDocument/2006/relationships/image" Target="../media/image46.png"/><Relationship Id="rId9" Type="http://schemas.openxmlformats.org/officeDocument/2006/relationships/image" Target="../media/image57.svg"/></Relationships>
</file>

<file path=ppt/slides/_rels/slide38.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 Id="rId5" Type="http://schemas.openxmlformats.org/officeDocument/2006/relationships/image" Target="../media/image61.sv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16.xml"/><Relationship Id="rId5" Type="http://schemas.openxmlformats.org/officeDocument/2006/relationships/chart" Target="../charts/chart13.xml"/><Relationship Id="rId4" Type="http://schemas.openxmlformats.org/officeDocument/2006/relationships/image" Target="../media/image47.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4.xml"/><Relationship Id="rId5" Type="http://schemas.openxmlformats.org/officeDocument/2006/relationships/image" Target="../media/image65.sv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47.sv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47.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47.svg"/><Relationship Id="rId2"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71.svg"/><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47.sv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image" Target="../media/image47.svg"/><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image" Target="../media/image47.svg"/><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6.xml"/><Relationship Id="rId5" Type="http://schemas.openxmlformats.org/officeDocument/2006/relationships/image" Target="../media/image47.svg"/><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ha9y2YcHIh0" TargetMode="External"/><Relationship Id="rId2" Type="http://schemas.openxmlformats.org/officeDocument/2006/relationships/image" Target="../media/image5.png"/><Relationship Id="rId1" Type="http://schemas.openxmlformats.org/officeDocument/2006/relationships/slideLayout" Target="../slideLayouts/slideLayout16.xml"/><Relationship Id="rId5" Type="http://schemas.openxmlformats.org/officeDocument/2006/relationships/image" Target="../media/image74.svg"/><Relationship Id="rId4" Type="http://schemas.openxmlformats.org/officeDocument/2006/relationships/image" Target="../media/image7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5.pn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16.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899"/>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D98414-47A5-E248-826D-6203F3BFE4B5}"/>
              </a:ext>
            </a:extLst>
          </p:cNvPr>
          <p:cNvSpPr>
            <a:spLocks noGrp="1"/>
          </p:cNvSpPr>
          <p:nvPr>
            <p:ph type="subTitle" idx="1"/>
          </p:nvPr>
        </p:nvSpPr>
        <p:spPr>
          <a:xfrm>
            <a:off x="942107" y="1183746"/>
            <a:ext cx="10300515" cy="4995178"/>
          </a:xfrm>
        </p:spPr>
        <p:txBody>
          <a:bodyPr vert="horz" lIns="91440" tIns="45720" rIns="91440" bIns="45720" rtlCol="0" anchor="t">
            <a:normAutofit lnSpcReduction="10000"/>
          </a:bodyPr>
          <a:lstStyle/>
          <a:p>
            <a:pPr>
              <a:lnSpc>
                <a:spcPct val="107000"/>
              </a:lnSpc>
              <a:spcAft>
                <a:spcPts val="800"/>
              </a:spcAft>
              <a:defRPr/>
            </a:pPr>
            <a:r>
              <a:rPr lang="en-GB" sz="3200" b="1" dirty="0">
                <a:latin typeface="+mj-lt"/>
                <a:ea typeface="Calibri" panose="020F0502020204030204" pitchFamily="34" charset="0"/>
                <a:cs typeface="Arial"/>
              </a:rPr>
              <a:t>Short Breaks clubs and activities for children with disabilities (CWD) research: Informing the CWD offer and commissioning strategy</a:t>
            </a:r>
          </a:p>
          <a:p>
            <a:pPr>
              <a:lnSpc>
                <a:spcPct val="107000"/>
              </a:lnSpc>
              <a:spcAft>
                <a:spcPts val="800"/>
              </a:spcAft>
              <a:defRPr/>
            </a:pPr>
            <a:endParaRPr lang="en-GB" sz="3200" dirty="0">
              <a:latin typeface="+mj-lt"/>
              <a:ea typeface="Calibri" panose="020F0502020204030204" pitchFamily="34" charset="0"/>
              <a:cs typeface="Arial"/>
            </a:endParaRPr>
          </a:p>
          <a:p>
            <a:pPr>
              <a:lnSpc>
                <a:spcPct val="107000"/>
              </a:lnSpc>
              <a:spcAft>
                <a:spcPts val="800"/>
              </a:spcAft>
              <a:defRPr/>
            </a:pPr>
            <a:r>
              <a:rPr lang="en-GB" sz="2800" b="1" i="1" dirty="0">
                <a:cs typeface="Arial"/>
              </a:rPr>
              <a:t>“Every family needs to go on their own journey”</a:t>
            </a:r>
          </a:p>
          <a:p>
            <a:r>
              <a:rPr lang="en-GB" dirty="0">
                <a:cs typeface="Arial"/>
              </a:rPr>
              <a:t>January 2021</a:t>
            </a:r>
          </a:p>
          <a:p>
            <a:endParaRPr lang="en-GB" dirty="0">
              <a:cs typeface="Arial"/>
            </a:endParaRPr>
          </a:p>
          <a:p>
            <a:r>
              <a:rPr lang="en-GB" b="1" dirty="0">
                <a:cs typeface="Arial"/>
              </a:rPr>
              <a:t>Maura O'Malley</a:t>
            </a:r>
          </a:p>
          <a:p>
            <a:r>
              <a:rPr lang="en-GB" b="1" dirty="0">
                <a:cs typeface="Arial"/>
              </a:rPr>
              <a:t>Research &amp; Citizen Insight</a:t>
            </a:r>
            <a:endParaRPr lang="en-GB" dirty="0"/>
          </a:p>
          <a:p>
            <a:endParaRPr lang="en-GB" dirty="0">
              <a:cs typeface="Arial"/>
            </a:endParaRPr>
          </a:p>
        </p:txBody>
      </p:sp>
    </p:spTree>
    <p:extLst>
      <p:ext uri="{BB962C8B-B14F-4D97-AF65-F5344CB8AC3E}">
        <p14:creationId xmlns:p14="http://schemas.microsoft.com/office/powerpoint/2010/main" val="1751046428"/>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EA4E568F-EF9D-450F-B5C9-0BECBFB0C588}"/>
              </a:ext>
            </a:extLst>
          </p:cNvPr>
          <p:cNvSpPr/>
          <p:nvPr/>
        </p:nvSpPr>
        <p:spPr>
          <a:xfrm>
            <a:off x="297129" y="784260"/>
            <a:ext cx="11537742" cy="749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solidFill>
                  <a:srgbClr val="F28F00"/>
                </a:solidFill>
              </a:rPr>
              <a:t>Children must be registered on ECC’s short breaks database to access any element of the current service offer.</a:t>
            </a:r>
          </a:p>
        </p:txBody>
      </p:sp>
      <p:sp>
        <p:nvSpPr>
          <p:cNvPr id="13" name="Rectangle 12">
            <a:extLst>
              <a:ext uri="{FF2B5EF4-FFF2-40B4-BE49-F238E27FC236}">
                <a16:creationId xmlns:a16="http://schemas.microsoft.com/office/drawing/2014/main" id="{C0D31A60-4E1D-4DF1-BF37-C364D08ECBF5}"/>
              </a:ext>
            </a:extLst>
          </p:cNvPr>
          <p:cNvSpPr/>
          <p:nvPr/>
        </p:nvSpPr>
        <p:spPr>
          <a:xfrm>
            <a:off x="8949836" y="1680892"/>
            <a:ext cx="2893306" cy="547599"/>
          </a:xfrm>
          <a:prstGeom prst="rect">
            <a:avLst/>
          </a:prstGeom>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t>Max Cards&amp; tickets </a:t>
            </a:r>
          </a:p>
        </p:txBody>
      </p:sp>
      <p:sp>
        <p:nvSpPr>
          <p:cNvPr id="14" name="Rectangle 13">
            <a:extLst>
              <a:ext uri="{FF2B5EF4-FFF2-40B4-BE49-F238E27FC236}">
                <a16:creationId xmlns:a16="http://schemas.microsoft.com/office/drawing/2014/main" id="{68EB81D0-6D04-4677-8282-9D5FE343FE5B}"/>
              </a:ext>
            </a:extLst>
          </p:cNvPr>
          <p:cNvSpPr/>
          <p:nvPr/>
        </p:nvSpPr>
        <p:spPr>
          <a:xfrm>
            <a:off x="320656" y="4605896"/>
            <a:ext cx="11537742" cy="534552"/>
          </a:xfrm>
          <a:prstGeom prst="rect">
            <a:avLst/>
          </a:prstGeom>
          <a:solidFill>
            <a:srgbClr val="F28F00"/>
          </a:solidFill>
          <a:ln>
            <a:solidFill>
              <a:srgbClr val="F2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Mainstream clubs &amp; activities in the community are accessed independently</a:t>
            </a:r>
            <a:endParaRPr lang="en-GB"/>
          </a:p>
        </p:txBody>
      </p:sp>
      <p:sp>
        <p:nvSpPr>
          <p:cNvPr id="19" name="Rectangle 18">
            <a:extLst>
              <a:ext uri="{FF2B5EF4-FFF2-40B4-BE49-F238E27FC236}">
                <a16:creationId xmlns:a16="http://schemas.microsoft.com/office/drawing/2014/main" id="{8BA07899-3597-427E-A4CE-A9FA6D13B100}"/>
              </a:ext>
            </a:extLst>
          </p:cNvPr>
          <p:cNvSpPr/>
          <p:nvPr/>
        </p:nvSpPr>
        <p:spPr>
          <a:xfrm>
            <a:off x="8949835" y="2341010"/>
            <a:ext cx="2893305" cy="20580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The Max Card and tickets is a </a:t>
            </a:r>
            <a:r>
              <a:rPr lang="en-GB" dirty="0">
                <a:solidFill>
                  <a:schemeClr val="tx1"/>
                </a:solidFill>
              </a:rPr>
              <a:t>discount card for foster families &amp; families of CWD &amp; can be used at venues across the UK to get free or discounted admission.</a:t>
            </a:r>
          </a:p>
        </p:txBody>
      </p:sp>
      <p:sp>
        <p:nvSpPr>
          <p:cNvPr id="20" name="Title 19">
            <a:extLst>
              <a:ext uri="{FF2B5EF4-FFF2-40B4-BE49-F238E27FC236}">
                <a16:creationId xmlns:a16="http://schemas.microsoft.com/office/drawing/2014/main" id="{F9996F4E-5380-40AE-B1D6-35305CE4DB70}"/>
              </a:ext>
            </a:extLst>
          </p:cNvPr>
          <p:cNvSpPr>
            <a:spLocks noGrp="1"/>
          </p:cNvSpPr>
          <p:nvPr>
            <p:ph type="title"/>
          </p:nvPr>
        </p:nvSpPr>
        <p:spPr>
          <a:xfrm>
            <a:off x="305998" y="151418"/>
            <a:ext cx="8097222" cy="540000"/>
          </a:xfrm>
        </p:spPr>
        <p:txBody>
          <a:bodyPr>
            <a:normAutofit fontScale="90000"/>
          </a:bodyPr>
          <a:lstStyle/>
          <a:p>
            <a:r>
              <a:rPr lang="en-GB"/>
              <a:t>The current short breaks offer</a:t>
            </a:r>
          </a:p>
        </p:txBody>
      </p:sp>
      <p:sp>
        <p:nvSpPr>
          <p:cNvPr id="21" name="Rectangle 20">
            <a:extLst>
              <a:ext uri="{FF2B5EF4-FFF2-40B4-BE49-F238E27FC236}">
                <a16:creationId xmlns:a16="http://schemas.microsoft.com/office/drawing/2014/main" id="{493C25AC-70C3-4F94-B1BA-78C23A9E36F7}"/>
              </a:ext>
            </a:extLst>
          </p:cNvPr>
          <p:cNvSpPr/>
          <p:nvPr/>
        </p:nvSpPr>
        <p:spPr>
          <a:xfrm>
            <a:off x="3242165" y="2341011"/>
            <a:ext cx="2794952" cy="20580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For parents when child does not qualify for social care, offers up to 28 hours within a six-month period, for children aged 0-18.  </a:t>
            </a:r>
          </a:p>
        </p:txBody>
      </p:sp>
      <p:sp>
        <p:nvSpPr>
          <p:cNvPr id="22" name="Rectangle 21">
            <a:extLst>
              <a:ext uri="{FF2B5EF4-FFF2-40B4-BE49-F238E27FC236}">
                <a16:creationId xmlns:a16="http://schemas.microsoft.com/office/drawing/2014/main" id="{93CFB43E-F197-4E21-AAED-34BAA2778AAD}"/>
              </a:ext>
            </a:extLst>
          </p:cNvPr>
          <p:cNvSpPr/>
          <p:nvPr/>
        </p:nvSpPr>
        <p:spPr>
          <a:xfrm>
            <a:off x="6242511" y="1674119"/>
            <a:ext cx="2438511" cy="547598"/>
          </a:xfrm>
          <a:prstGeom prst="rect">
            <a:avLst/>
          </a:prstGeom>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Caravan &amp; </a:t>
            </a:r>
            <a:br>
              <a:rPr lang="en-GB" b="1"/>
            </a:br>
            <a:r>
              <a:rPr lang="en-GB" b="1"/>
              <a:t>beach hut hire</a:t>
            </a:r>
          </a:p>
        </p:txBody>
      </p:sp>
      <p:sp>
        <p:nvSpPr>
          <p:cNvPr id="23" name="Rectangle 22">
            <a:extLst>
              <a:ext uri="{FF2B5EF4-FFF2-40B4-BE49-F238E27FC236}">
                <a16:creationId xmlns:a16="http://schemas.microsoft.com/office/drawing/2014/main" id="{D5179AB8-C97B-4369-BFB5-B264A396E1EE}"/>
              </a:ext>
            </a:extLst>
          </p:cNvPr>
          <p:cNvSpPr/>
          <p:nvPr/>
        </p:nvSpPr>
        <p:spPr>
          <a:xfrm>
            <a:off x="3242165" y="1674119"/>
            <a:ext cx="2781902" cy="554372"/>
          </a:xfrm>
          <a:prstGeom prst="rect">
            <a:avLst/>
          </a:prstGeom>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Light Touch Support</a:t>
            </a:r>
          </a:p>
        </p:txBody>
      </p:sp>
      <p:sp>
        <p:nvSpPr>
          <p:cNvPr id="24" name="Rectangle 23">
            <a:extLst>
              <a:ext uri="{FF2B5EF4-FFF2-40B4-BE49-F238E27FC236}">
                <a16:creationId xmlns:a16="http://schemas.microsoft.com/office/drawing/2014/main" id="{139C4C0F-984C-4F00-9A5F-645F9D0048E8}"/>
              </a:ext>
            </a:extLst>
          </p:cNvPr>
          <p:cNvSpPr/>
          <p:nvPr/>
        </p:nvSpPr>
        <p:spPr>
          <a:xfrm>
            <a:off x="304383" y="1691576"/>
            <a:ext cx="2781902" cy="547187"/>
          </a:xfrm>
          <a:prstGeom prst="rect">
            <a:avLst/>
          </a:prstGeom>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Clubs &amp; activities</a:t>
            </a:r>
          </a:p>
        </p:txBody>
      </p:sp>
      <p:sp>
        <p:nvSpPr>
          <p:cNvPr id="25" name="Rectangle 24">
            <a:extLst>
              <a:ext uri="{FF2B5EF4-FFF2-40B4-BE49-F238E27FC236}">
                <a16:creationId xmlns:a16="http://schemas.microsoft.com/office/drawing/2014/main" id="{3261693D-9F1B-4081-80CB-717A0D0C1D5A}"/>
              </a:ext>
            </a:extLst>
          </p:cNvPr>
          <p:cNvSpPr/>
          <p:nvPr/>
        </p:nvSpPr>
        <p:spPr>
          <a:xfrm>
            <a:off x="320656" y="5228158"/>
            <a:ext cx="11565344" cy="977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 Mainstream relates to any </a:t>
            </a:r>
            <a:r>
              <a:rPr lang="en-GB" b="1">
                <a:solidFill>
                  <a:schemeClr val="tx1"/>
                </a:solidFill>
              </a:rPr>
              <a:t>universal club </a:t>
            </a:r>
            <a:r>
              <a:rPr lang="en-GB">
                <a:solidFill>
                  <a:schemeClr val="tx1"/>
                </a:solidFill>
              </a:rPr>
              <a:t>or activity a family use or a child attends independently, for example  brownies, scouts or swimming lessons at the local pool. However, there may be cases when children do need support to attend.  </a:t>
            </a:r>
          </a:p>
        </p:txBody>
      </p:sp>
      <p:sp>
        <p:nvSpPr>
          <p:cNvPr id="26" name="Rectangle 25">
            <a:extLst>
              <a:ext uri="{FF2B5EF4-FFF2-40B4-BE49-F238E27FC236}">
                <a16:creationId xmlns:a16="http://schemas.microsoft.com/office/drawing/2014/main" id="{43AB20D2-EE70-4A2D-99D7-E526F59D7AB8}"/>
              </a:ext>
            </a:extLst>
          </p:cNvPr>
          <p:cNvSpPr/>
          <p:nvPr/>
        </p:nvSpPr>
        <p:spPr>
          <a:xfrm>
            <a:off x="304383" y="2336577"/>
            <a:ext cx="2794952" cy="20844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Includes after school, weekends &amp; holiday clubs for </a:t>
            </a:r>
            <a:r>
              <a:rPr lang="en-GB" b="1">
                <a:solidFill>
                  <a:schemeClr val="tx1"/>
                </a:solidFill>
              </a:rPr>
              <a:t>0-19. </a:t>
            </a:r>
            <a:r>
              <a:rPr lang="en-GB">
                <a:solidFill>
                  <a:schemeClr val="tx1"/>
                </a:solidFill>
              </a:rPr>
              <a:t>Parents don’t pay</a:t>
            </a:r>
            <a:r>
              <a:rPr lang="en-GB"/>
              <a:t> </a:t>
            </a:r>
            <a:r>
              <a:rPr lang="en-GB">
                <a:solidFill>
                  <a:schemeClr val="tx1"/>
                </a:solidFill>
              </a:rPr>
              <a:t>for any support needs children have but will be asked for a contribution to attend.</a:t>
            </a:r>
          </a:p>
        </p:txBody>
      </p:sp>
      <p:sp>
        <p:nvSpPr>
          <p:cNvPr id="27" name="Rectangle 26">
            <a:extLst>
              <a:ext uri="{FF2B5EF4-FFF2-40B4-BE49-F238E27FC236}">
                <a16:creationId xmlns:a16="http://schemas.microsoft.com/office/drawing/2014/main" id="{77305AF8-D768-4F14-ABA3-7FE420D2D007}"/>
              </a:ext>
            </a:extLst>
          </p:cNvPr>
          <p:cNvSpPr/>
          <p:nvPr/>
        </p:nvSpPr>
        <p:spPr>
          <a:xfrm>
            <a:off x="6243835" y="2314559"/>
            <a:ext cx="2437187" cy="20844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Families can book a range of reasonably priced, adapted and standard caravans as well as accessible beach huts in Essex.</a:t>
            </a:r>
          </a:p>
        </p:txBody>
      </p:sp>
    </p:spTree>
    <p:extLst>
      <p:ext uri="{BB962C8B-B14F-4D97-AF65-F5344CB8AC3E}">
        <p14:creationId xmlns:p14="http://schemas.microsoft.com/office/powerpoint/2010/main" val="2761375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195099" y="122251"/>
            <a:ext cx="6096000" cy="540000"/>
          </a:xfrm>
        </p:spPr>
        <p:txBody>
          <a:bodyPr>
            <a:normAutofit fontScale="90000"/>
          </a:bodyPr>
          <a:lstStyle/>
          <a:p>
            <a:r>
              <a:rPr lang="en-GB"/>
              <a:t>Families’ access to services</a:t>
            </a: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2"/>
            <a:srcRect l="42818" t="7867" r="54316" b="89318"/>
            <a:stretch/>
          </p:blipFill>
          <p:spPr>
            <a:xfrm>
              <a:off x="2689902" y="-1335281"/>
              <a:ext cx="845036" cy="504544"/>
            </a:xfrm>
            <a:prstGeom prst="rect">
              <a:avLst/>
            </a:prstGeom>
          </p:spPr>
        </p:pic>
      </p:grpSp>
      <p:sp>
        <p:nvSpPr>
          <p:cNvPr id="7" name="Content Placeholder 6">
            <a:extLst>
              <a:ext uri="{FF2B5EF4-FFF2-40B4-BE49-F238E27FC236}">
                <a16:creationId xmlns:a16="http://schemas.microsoft.com/office/drawing/2014/main" id="{88BFB92A-1916-4AB1-A8DD-907B23F2FE7D}"/>
              </a:ext>
            </a:extLst>
          </p:cNvPr>
          <p:cNvSpPr>
            <a:spLocks noGrp="1"/>
          </p:cNvSpPr>
          <p:nvPr>
            <p:ph sz="half" idx="1"/>
          </p:nvPr>
        </p:nvSpPr>
        <p:spPr>
          <a:xfrm>
            <a:off x="399855" y="1814659"/>
            <a:ext cx="6274180" cy="2025597"/>
          </a:xfrm>
        </p:spPr>
        <p:txBody>
          <a:bodyPr>
            <a:normAutofit/>
          </a:bodyPr>
          <a:lstStyle/>
          <a:p>
            <a:r>
              <a:rPr lang="en-GB" sz="1800"/>
              <a:t>There are </a:t>
            </a:r>
            <a:r>
              <a:rPr lang="en-GB" sz="2000" b="1">
                <a:solidFill>
                  <a:srgbClr val="004899"/>
                </a:solidFill>
              </a:rPr>
              <a:t>3,420</a:t>
            </a:r>
            <a:r>
              <a:rPr lang="en-GB" sz="1800"/>
              <a:t> children registered with Short Breaks</a:t>
            </a:r>
          </a:p>
          <a:p>
            <a:r>
              <a:rPr lang="en-GB" sz="1800" b="1"/>
              <a:t>565</a:t>
            </a:r>
            <a:r>
              <a:rPr lang="en-GB" sz="1800"/>
              <a:t> of these are </a:t>
            </a:r>
            <a:r>
              <a:rPr lang="en-GB" sz="1800" b="1"/>
              <a:t>open to social care </a:t>
            </a:r>
            <a:r>
              <a:rPr lang="en-GB" sz="1800">
                <a:solidFill>
                  <a:srgbClr val="004899"/>
                </a:solidFill>
              </a:rPr>
              <a:t>(</a:t>
            </a:r>
            <a:r>
              <a:rPr lang="en-GB" sz="1800" b="1">
                <a:solidFill>
                  <a:srgbClr val="004899"/>
                </a:solidFill>
              </a:rPr>
              <a:t>17%</a:t>
            </a:r>
            <a:r>
              <a:rPr lang="en-GB" sz="1800">
                <a:solidFill>
                  <a:srgbClr val="004899"/>
                </a:solidFill>
              </a:rPr>
              <a:t>)</a:t>
            </a:r>
          </a:p>
          <a:p>
            <a:pPr lvl="1"/>
            <a:r>
              <a:rPr lang="en-GB" sz="1800" b="1"/>
              <a:t>69% </a:t>
            </a:r>
            <a:r>
              <a:rPr lang="en-GB" sz="1800"/>
              <a:t>of those open to social care are on a </a:t>
            </a:r>
            <a:r>
              <a:rPr lang="en-GB" sz="1800" b="1"/>
              <a:t>CIN plan</a:t>
            </a:r>
          </a:p>
          <a:p>
            <a:r>
              <a:rPr lang="en-GB" sz="1800" b="1"/>
              <a:t>2,855</a:t>
            </a:r>
            <a:r>
              <a:rPr lang="en-GB" sz="1800"/>
              <a:t> are </a:t>
            </a:r>
            <a:r>
              <a:rPr lang="en-GB" sz="1800" b="1"/>
              <a:t>not open </a:t>
            </a:r>
            <a:r>
              <a:rPr lang="en-GB" sz="1800"/>
              <a:t>to social care </a:t>
            </a:r>
            <a:r>
              <a:rPr lang="en-GB" sz="1800">
                <a:solidFill>
                  <a:srgbClr val="004899"/>
                </a:solidFill>
              </a:rPr>
              <a:t>(</a:t>
            </a:r>
            <a:r>
              <a:rPr lang="en-GB" sz="1800" b="1">
                <a:solidFill>
                  <a:srgbClr val="004899"/>
                </a:solidFill>
              </a:rPr>
              <a:t>84%</a:t>
            </a:r>
            <a:r>
              <a:rPr lang="en-GB" sz="1800">
                <a:solidFill>
                  <a:srgbClr val="004899"/>
                </a:solidFill>
              </a:rPr>
              <a:t>)</a:t>
            </a:r>
          </a:p>
          <a:p>
            <a:pPr marL="0" indent="0">
              <a:buNone/>
            </a:pPr>
            <a:endParaRPr lang="en-GB" sz="2000"/>
          </a:p>
          <a:p>
            <a:endParaRPr lang="en-GB" sz="2000"/>
          </a:p>
          <a:p>
            <a:pPr marL="0" indent="0">
              <a:buNone/>
            </a:pPr>
            <a:endParaRPr lang="en-GB" sz="2000"/>
          </a:p>
        </p:txBody>
      </p:sp>
      <p:graphicFrame>
        <p:nvGraphicFramePr>
          <p:cNvPr id="17" name="Chart 16">
            <a:extLst>
              <a:ext uri="{FF2B5EF4-FFF2-40B4-BE49-F238E27FC236}">
                <a16:creationId xmlns:a16="http://schemas.microsoft.com/office/drawing/2014/main" id="{C14BD2AE-6A63-4446-9A95-5E40F1A09250}"/>
              </a:ext>
            </a:extLst>
          </p:cNvPr>
          <p:cNvGraphicFramePr>
            <a:graphicFrameLocks/>
          </p:cNvGraphicFramePr>
          <p:nvPr>
            <p:extLst>
              <p:ext uri="{D42A27DB-BD31-4B8C-83A1-F6EECF244321}">
                <p14:modId xmlns:p14="http://schemas.microsoft.com/office/powerpoint/2010/main" val="3918127293"/>
              </p:ext>
            </p:extLst>
          </p:nvPr>
        </p:nvGraphicFramePr>
        <p:xfrm>
          <a:off x="6503240" y="1196460"/>
          <a:ext cx="5428800" cy="2775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1E77A500-5322-43A1-AE33-B3609A82FE92}"/>
              </a:ext>
            </a:extLst>
          </p:cNvPr>
          <p:cNvGraphicFramePr>
            <a:graphicFrameLocks/>
          </p:cNvGraphicFramePr>
          <p:nvPr>
            <p:extLst>
              <p:ext uri="{D42A27DB-BD31-4B8C-83A1-F6EECF244321}">
                <p14:modId xmlns:p14="http://schemas.microsoft.com/office/powerpoint/2010/main" val="2387926898"/>
              </p:ext>
            </p:extLst>
          </p:nvPr>
        </p:nvGraphicFramePr>
        <p:xfrm>
          <a:off x="6779240" y="4038879"/>
          <a:ext cx="5152800" cy="1743079"/>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E8E67433-E436-49DE-BED6-F903909721A0}"/>
              </a:ext>
            </a:extLst>
          </p:cNvPr>
          <p:cNvSpPr/>
          <p:nvPr/>
        </p:nvSpPr>
        <p:spPr>
          <a:xfrm>
            <a:off x="259960" y="1597282"/>
            <a:ext cx="11737382" cy="20547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32BE66F0-9685-4773-B58F-1BA7B480B779}"/>
              </a:ext>
            </a:extLst>
          </p:cNvPr>
          <p:cNvSpPr/>
          <p:nvPr/>
        </p:nvSpPr>
        <p:spPr>
          <a:xfrm>
            <a:off x="259959" y="3913791"/>
            <a:ext cx="11737381" cy="199325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Content Placeholder 6">
            <a:extLst>
              <a:ext uri="{FF2B5EF4-FFF2-40B4-BE49-F238E27FC236}">
                <a16:creationId xmlns:a16="http://schemas.microsoft.com/office/drawing/2014/main" id="{0245EFBD-C244-4698-A800-071C8734E909}"/>
              </a:ext>
            </a:extLst>
          </p:cNvPr>
          <p:cNvSpPr txBox="1">
            <a:spLocks/>
          </p:cNvSpPr>
          <p:nvPr/>
        </p:nvSpPr>
        <p:spPr>
          <a:xfrm>
            <a:off x="411583" y="4132744"/>
            <a:ext cx="6042544" cy="1541782"/>
          </a:xfrm>
          <a:prstGeom prst="rect">
            <a:avLst/>
          </a:prstGeom>
        </p:spPr>
        <p:txBody>
          <a:bodyPr vert="horz" lIns="91440" tIns="45720" rIns="91440" bIns="45720" rtlCol="0">
            <a:norm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000" marR="0" lvl="0" indent="-2340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Of the </a:t>
            </a:r>
            <a:r>
              <a:rPr kumimoji="0" lang="en-GB" sz="2000" b="1" i="0" u="none" strike="noStrike" kern="1200" cap="none" spc="0" normalizeH="0" baseline="0" noProof="0">
                <a:ln>
                  <a:noFill/>
                </a:ln>
                <a:solidFill>
                  <a:srgbClr val="004899"/>
                </a:solidFill>
                <a:effectLst/>
                <a:uLnTx/>
                <a:uFillTx/>
                <a:latin typeface="Arial" panose="020B0604020202020204"/>
                <a:ea typeface="+mn-ea"/>
                <a:cs typeface="+mn-cs"/>
              </a:rPr>
              <a:t>1,289</a:t>
            </a: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 children/young people with disabilities open to CWD/YPWD teams: </a:t>
            </a:r>
          </a:p>
          <a:p>
            <a:pPr lvl="1">
              <a:spcBef>
                <a:spcPts val="1000"/>
              </a:spcBef>
            </a:pPr>
            <a:r>
              <a:rPr kumimoji="0" lang="en-GB" sz="1800" b="1" i="0" u="none" strike="noStrike" kern="1200" cap="none" spc="0" normalizeH="0" baseline="0" noProof="0">
                <a:ln>
                  <a:noFill/>
                </a:ln>
                <a:solidFill>
                  <a:prstClr val="black"/>
                </a:solidFill>
                <a:effectLst/>
                <a:uLnTx/>
                <a:uFillTx/>
                <a:latin typeface="Arial" panose="020B0604020202020204"/>
                <a:ea typeface="+mn-ea"/>
                <a:cs typeface="+mn-cs"/>
              </a:rPr>
              <a:t>484</a:t>
            </a: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 are registered </a:t>
            </a:r>
            <a:r>
              <a:rPr lang="en-GB" sz="1800">
                <a:solidFill>
                  <a:prstClr val="black"/>
                </a:solidFill>
                <a:latin typeface="Arial" panose="020B0604020202020204"/>
              </a:rPr>
              <a:t>with</a:t>
            </a: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 Short Breaks </a:t>
            </a:r>
            <a:r>
              <a:rPr kumimoji="0" lang="en-GB" sz="1800" b="0" i="0" u="none" strike="noStrike" kern="1200" cap="none" spc="0" normalizeH="0" baseline="0" noProof="0">
                <a:ln>
                  <a:noFill/>
                </a:ln>
                <a:solidFill>
                  <a:srgbClr val="004899"/>
                </a:solidFill>
                <a:effectLst/>
                <a:uLnTx/>
                <a:uFillTx/>
                <a:latin typeface="Arial" panose="020B0604020202020204"/>
                <a:ea typeface="+mn-ea"/>
                <a:cs typeface="+mn-cs"/>
              </a:rPr>
              <a:t>(</a:t>
            </a:r>
            <a:r>
              <a:rPr kumimoji="0" lang="en-GB" sz="1800" b="1" i="0" u="none" strike="noStrike" kern="1200" cap="none" spc="0" normalizeH="0" baseline="0" noProof="0">
                <a:ln>
                  <a:noFill/>
                </a:ln>
                <a:solidFill>
                  <a:srgbClr val="004899"/>
                </a:solidFill>
                <a:effectLst/>
                <a:uLnTx/>
                <a:uFillTx/>
                <a:latin typeface="Arial" panose="020B0604020202020204"/>
                <a:ea typeface="+mn-ea"/>
                <a:cs typeface="+mn-cs"/>
              </a:rPr>
              <a:t>37%</a:t>
            </a:r>
            <a:r>
              <a:rPr kumimoji="0" lang="en-GB" sz="1800" i="0" u="none" strike="noStrike" kern="1200" cap="none" spc="0" normalizeH="0" baseline="0" noProof="0">
                <a:ln>
                  <a:noFill/>
                </a:ln>
                <a:solidFill>
                  <a:srgbClr val="004899"/>
                </a:solidFill>
                <a:effectLst/>
                <a:uLnTx/>
                <a:uFillTx/>
                <a:latin typeface="Arial" panose="020B0604020202020204"/>
                <a:ea typeface="+mn-ea"/>
                <a:cs typeface="+mn-cs"/>
              </a:rPr>
              <a:t>)</a:t>
            </a:r>
          </a:p>
          <a:p>
            <a:pPr lvl="1">
              <a:spcBef>
                <a:spcPts val="1000"/>
              </a:spcBef>
            </a:pPr>
            <a:r>
              <a:rPr kumimoji="0" lang="en-GB" sz="1800" b="1" i="0" u="none" strike="noStrike" kern="1200" cap="none" spc="0" normalizeH="0" baseline="0" noProof="0">
                <a:ln>
                  <a:noFill/>
                </a:ln>
                <a:solidFill>
                  <a:prstClr val="black"/>
                </a:solidFill>
                <a:effectLst/>
                <a:uLnTx/>
                <a:uFillTx/>
                <a:latin typeface="Arial" panose="020B0604020202020204"/>
                <a:ea typeface="+mn-ea"/>
                <a:cs typeface="+mn-cs"/>
              </a:rPr>
              <a:t>805</a:t>
            </a: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 are not registered </a:t>
            </a:r>
            <a:r>
              <a:rPr lang="en-GB" sz="1800">
                <a:solidFill>
                  <a:prstClr val="black"/>
                </a:solidFill>
                <a:latin typeface="Arial" panose="020B0604020202020204"/>
              </a:rPr>
              <a:t>with</a:t>
            </a: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 Short Breaks </a:t>
            </a:r>
            <a:r>
              <a:rPr kumimoji="0" lang="en-GB" sz="1800" b="0" i="0" u="none" strike="noStrike" kern="1200" cap="none" spc="0" normalizeH="0" baseline="0" noProof="0">
                <a:ln>
                  <a:noFill/>
                </a:ln>
                <a:solidFill>
                  <a:srgbClr val="004899"/>
                </a:solidFill>
                <a:effectLst/>
                <a:uLnTx/>
                <a:uFillTx/>
                <a:latin typeface="Arial" panose="020B0604020202020204"/>
                <a:ea typeface="+mn-ea"/>
                <a:cs typeface="+mn-cs"/>
              </a:rPr>
              <a:t>(</a:t>
            </a:r>
            <a:r>
              <a:rPr kumimoji="0" lang="en-GB" sz="1800" b="1" i="0" u="none" strike="noStrike" kern="1200" cap="none" spc="0" normalizeH="0" baseline="0" noProof="0">
                <a:ln>
                  <a:noFill/>
                </a:ln>
                <a:solidFill>
                  <a:srgbClr val="004899"/>
                </a:solidFill>
                <a:effectLst/>
                <a:uLnTx/>
                <a:uFillTx/>
                <a:latin typeface="Arial" panose="020B0604020202020204"/>
                <a:ea typeface="+mn-ea"/>
                <a:cs typeface="+mn-cs"/>
              </a:rPr>
              <a:t>63%</a:t>
            </a:r>
            <a:r>
              <a:rPr kumimoji="0" lang="en-GB" sz="1800" i="0" u="none" strike="noStrike" kern="1200" cap="none" spc="0" normalizeH="0" baseline="0" noProof="0">
                <a:ln>
                  <a:noFill/>
                </a:ln>
                <a:solidFill>
                  <a:srgbClr val="004899"/>
                </a:solidFill>
                <a:effectLst/>
                <a:uLnTx/>
                <a:uFillTx/>
                <a:latin typeface="Arial" panose="020B0604020202020204"/>
                <a:ea typeface="+mn-ea"/>
                <a:cs typeface="+mn-cs"/>
              </a:rPr>
              <a:t>)</a:t>
            </a:r>
          </a:p>
        </p:txBody>
      </p:sp>
      <p:sp>
        <p:nvSpPr>
          <p:cNvPr id="22" name="TextBox 21">
            <a:extLst>
              <a:ext uri="{FF2B5EF4-FFF2-40B4-BE49-F238E27FC236}">
                <a16:creationId xmlns:a16="http://schemas.microsoft.com/office/drawing/2014/main" id="{70A344B7-3444-4DF5-A82D-E2B86EE661DB}"/>
              </a:ext>
            </a:extLst>
          </p:cNvPr>
          <p:cNvSpPr txBox="1"/>
          <p:nvPr/>
        </p:nvSpPr>
        <p:spPr>
          <a:xfrm>
            <a:off x="195099" y="6143868"/>
            <a:ext cx="57061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Arial" panose="020B0604020202020204"/>
              </a:rPr>
              <a:t>[</a:t>
            </a: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Data recorded December 2020.]</a:t>
            </a:r>
          </a:p>
        </p:txBody>
      </p:sp>
      <p:sp>
        <p:nvSpPr>
          <p:cNvPr id="16" name="Rectangle 15">
            <a:extLst>
              <a:ext uri="{FF2B5EF4-FFF2-40B4-BE49-F238E27FC236}">
                <a16:creationId xmlns:a16="http://schemas.microsoft.com/office/drawing/2014/main" id="{4DCB5BFD-A5F4-4D30-8D9B-EDDDAD687CB8}"/>
              </a:ext>
            </a:extLst>
          </p:cNvPr>
          <p:cNvSpPr/>
          <p:nvPr/>
        </p:nvSpPr>
        <p:spPr>
          <a:xfrm>
            <a:off x="259959" y="714132"/>
            <a:ext cx="9662639" cy="646331"/>
          </a:xfrm>
          <a:prstGeom prst="rect">
            <a:avLst/>
          </a:prstGeom>
        </p:spPr>
        <p:txBody>
          <a:bodyPr wrap="square">
            <a:spAutoFit/>
          </a:bodyPr>
          <a:lstStyle/>
          <a:p>
            <a:r>
              <a:rPr lang="en-GB" b="1">
                <a:solidFill>
                  <a:srgbClr val="F28F00"/>
                </a:solidFill>
                <a:latin typeface="+mj-lt"/>
                <a:ea typeface="+mj-ea"/>
                <a:cs typeface="+mj-cs"/>
              </a:rPr>
              <a:t>Of those known to Children with Disabilities (CWD) and Young People with Disabilities (YPWD) teams, a large proportion are not currently registered with Short Breaks.</a:t>
            </a:r>
          </a:p>
        </p:txBody>
      </p:sp>
    </p:spTree>
    <p:extLst>
      <p:ext uri="{BB962C8B-B14F-4D97-AF65-F5344CB8AC3E}">
        <p14:creationId xmlns:p14="http://schemas.microsoft.com/office/powerpoint/2010/main" val="260172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dirty="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3"/>
          <a:srcRect l="42818" t="7867" r="54316" b="89318"/>
          <a:stretch/>
        </p:blipFill>
        <p:spPr>
          <a:xfrm>
            <a:off x="2689902" y="-1112259"/>
            <a:ext cx="845036" cy="504544"/>
          </a:xfrm>
          <a:prstGeom prst="rect">
            <a:avLst/>
          </a:prstGeom>
        </p:spPr>
      </p:pic>
      <p:sp>
        <p:nvSpPr>
          <p:cNvPr id="7" name="Rectangle 6">
            <a:extLst>
              <a:ext uri="{FF2B5EF4-FFF2-40B4-BE49-F238E27FC236}">
                <a16:creationId xmlns:a16="http://schemas.microsoft.com/office/drawing/2014/main" id="{90C0E9EB-F152-4DDA-A056-2E20A5BE5A6C}"/>
              </a:ext>
            </a:extLst>
          </p:cNvPr>
          <p:cNvSpPr/>
          <p:nvPr/>
        </p:nvSpPr>
        <p:spPr>
          <a:xfrm>
            <a:off x="262642" y="727332"/>
            <a:ext cx="11142447" cy="677108"/>
          </a:xfrm>
          <a:prstGeom prst="rect">
            <a:avLst/>
          </a:prstGeom>
        </p:spPr>
        <p:txBody>
          <a:bodyPr wrap="square">
            <a:spAutoFit/>
          </a:bodyPr>
          <a:lstStyle/>
          <a:p>
            <a:r>
              <a:rPr lang="en-GB" b="1">
                <a:solidFill>
                  <a:srgbClr val="F28F00"/>
                </a:solidFill>
                <a:latin typeface="+mj-lt"/>
                <a:ea typeface="+mj-ea"/>
                <a:cs typeface="+mj-cs"/>
              </a:rPr>
              <a:t>There are </a:t>
            </a:r>
            <a:r>
              <a:rPr lang="en-GB" sz="2000" b="1">
                <a:solidFill>
                  <a:srgbClr val="F28F00"/>
                </a:solidFill>
                <a:latin typeface="+mj-lt"/>
                <a:ea typeface="+mj-ea"/>
                <a:cs typeface="+mj-cs"/>
              </a:rPr>
              <a:t>3,420*</a:t>
            </a:r>
            <a:r>
              <a:rPr lang="en-GB" b="1">
                <a:solidFill>
                  <a:srgbClr val="F28F00"/>
                </a:solidFill>
                <a:latin typeface="+mj-lt"/>
                <a:ea typeface="+mj-ea"/>
                <a:cs typeface="+mj-cs"/>
              </a:rPr>
              <a:t> families registered with the short breaks service. Of the </a:t>
            </a:r>
            <a:r>
              <a:rPr lang="en-GB" sz="2000" b="1">
                <a:solidFill>
                  <a:srgbClr val="F28F00"/>
                </a:solidFill>
                <a:latin typeface="+mj-lt"/>
                <a:ea typeface="+mj-ea"/>
                <a:cs typeface="+mj-cs"/>
              </a:rPr>
              <a:t>400</a:t>
            </a:r>
            <a:r>
              <a:rPr lang="en-GB" b="1">
                <a:solidFill>
                  <a:srgbClr val="F28F00"/>
                </a:solidFill>
                <a:latin typeface="+mj-lt"/>
                <a:ea typeface="+mj-ea"/>
                <a:cs typeface="+mj-cs"/>
              </a:rPr>
              <a:t> survey respondents, the majority are registered with the service, however many are not accessing anything.</a:t>
            </a:r>
          </a:p>
        </p:txBody>
      </p:sp>
      <p:sp>
        <p:nvSpPr>
          <p:cNvPr id="42" name="Text Placeholder 4">
            <a:extLst>
              <a:ext uri="{FF2B5EF4-FFF2-40B4-BE49-F238E27FC236}">
                <a16:creationId xmlns:a16="http://schemas.microsoft.com/office/drawing/2014/main" id="{992774DE-7625-4B58-95A4-1237A0034D63}"/>
              </a:ext>
            </a:extLst>
          </p:cNvPr>
          <p:cNvSpPr txBox="1">
            <a:spLocks/>
          </p:cNvSpPr>
          <p:nvPr/>
        </p:nvSpPr>
        <p:spPr>
          <a:xfrm>
            <a:off x="247591" y="1515528"/>
            <a:ext cx="11696818" cy="638120"/>
          </a:xfrm>
          <a:prstGeom prst="rect">
            <a:avLst/>
          </a:prstGeom>
        </p:spPr>
        <p:txBody>
          <a:bodyPr vert="horz" lIns="91440" tIns="45720" rIns="91440" bIns="45720" rtlCol="0">
            <a:no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solidFill>
                  <a:srgbClr val="F28F00"/>
                </a:solidFill>
              </a:rPr>
              <a:t>93% </a:t>
            </a:r>
            <a:r>
              <a:rPr lang="en-GB" sz="1600"/>
              <a:t>of </a:t>
            </a:r>
            <a:r>
              <a:rPr lang="en-GB" sz="1600" b="1"/>
              <a:t>survey respondents </a:t>
            </a:r>
            <a:r>
              <a:rPr lang="en-GB" sz="1600"/>
              <a:t>are</a:t>
            </a:r>
            <a:r>
              <a:rPr lang="en-GB" sz="1600" b="1"/>
              <a:t> registered </a:t>
            </a:r>
            <a:r>
              <a:rPr lang="en-GB" sz="1600"/>
              <a:t>with short breaks and </a:t>
            </a:r>
            <a:r>
              <a:rPr lang="en-GB" sz="1800" b="1">
                <a:solidFill>
                  <a:srgbClr val="F28F00"/>
                </a:solidFill>
              </a:rPr>
              <a:t>57% </a:t>
            </a:r>
            <a:r>
              <a:rPr lang="en-GB" sz="1600"/>
              <a:t>are</a:t>
            </a:r>
            <a:r>
              <a:rPr lang="en-GB" sz="1600" b="1"/>
              <a:t> accessing </a:t>
            </a:r>
            <a:r>
              <a:rPr lang="en-GB" sz="1600"/>
              <a:t>short breaks clubs &amp; activities.</a:t>
            </a:r>
          </a:p>
          <a:p>
            <a:pPr marL="0" indent="0">
              <a:buNone/>
            </a:pPr>
            <a:r>
              <a:rPr lang="en-GB" sz="1600" i="1"/>
              <a:t>(N.B. Those registered or accessing short breaks are overrepresented in our survey sample).</a:t>
            </a:r>
          </a:p>
        </p:txBody>
      </p:sp>
      <p:sp>
        <p:nvSpPr>
          <p:cNvPr id="28" name="Rectangle 27">
            <a:extLst>
              <a:ext uri="{FF2B5EF4-FFF2-40B4-BE49-F238E27FC236}">
                <a16:creationId xmlns:a16="http://schemas.microsoft.com/office/drawing/2014/main" id="{B5590F2D-3EA2-4B92-A3DD-C6C260991828}"/>
              </a:ext>
            </a:extLst>
          </p:cNvPr>
          <p:cNvSpPr/>
          <p:nvPr/>
        </p:nvSpPr>
        <p:spPr>
          <a:xfrm>
            <a:off x="271719" y="134113"/>
            <a:ext cx="6319204" cy="584775"/>
          </a:xfrm>
          <a:prstGeom prst="rect">
            <a:avLst/>
          </a:prstGeom>
        </p:spPr>
        <p:txBody>
          <a:bodyPr wrap="square" lIns="91440" tIns="45720" rIns="91440" bIns="45720" anchor="t">
            <a:spAutoFit/>
          </a:bodyPr>
          <a:lstStyle/>
          <a:p>
            <a:r>
              <a:rPr lang="en-GB" sz="3200" b="1">
                <a:solidFill>
                  <a:srgbClr val="004899"/>
                </a:solidFill>
                <a:latin typeface="+mj-lt"/>
                <a:ea typeface="+mj-ea"/>
                <a:cs typeface="+mj-cs"/>
              </a:rPr>
              <a:t>Families’ access to services</a:t>
            </a:r>
          </a:p>
        </p:txBody>
      </p:sp>
      <p:sp>
        <p:nvSpPr>
          <p:cNvPr id="37" name="Rectangle 36">
            <a:extLst>
              <a:ext uri="{FF2B5EF4-FFF2-40B4-BE49-F238E27FC236}">
                <a16:creationId xmlns:a16="http://schemas.microsoft.com/office/drawing/2014/main" id="{7A49FF0C-0AF8-4388-AAAB-D776AB8808EC}"/>
              </a:ext>
            </a:extLst>
          </p:cNvPr>
          <p:cNvSpPr/>
          <p:nvPr/>
        </p:nvSpPr>
        <p:spPr>
          <a:xfrm>
            <a:off x="1183012" y="5903856"/>
            <a:ext cx="3729971" cy="36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i="1">
                <a:solidFill>
                  <a:schemeClr val="tx1"/>
                </a:solidFill>
              </a:rPr>
              <a:t>[Of the 400 survey respondents, only </a:t>
            </a:r>
            <a:r>
              <a:rPr lang="en-GB" sz="1200" b="1" i="1">
                <a:solidFill>
                  <a:schemeClr val="tx1"/>
                </a:solidFill>
              </a:rPr>
              <a:t>222</a:t>
            </a:r>
            <a:r>
              <a:rPr lang="en-GB" sz="1200" i="1">
                <a:solidFill>
                  <a:schemeClr val="tx1"/>
                </a:solidFill>
              </a:rPr>
              <a:t> answered this question - due to survey routing.]</a:t>
            </a:r>
          </a:p>
        </p:txBody>
      </p:sp>
      <p:sp>
        <p:nvSpPr>
          <p:cNvPr id="39" name="Text Placeholder 4">
            <a:extLst>
              <a:ext uri="{FF2B5EF4-FFF2-40B4-BE49-F238E27FC236}">
                <a16:creationId xmlns:a16="http://schemas.microsoft.com/office/drawing/2014/main" id="{ADF7A1FA-87B6-4F0E-8E86-2F68DCE2044E}"/>
              </a:ext>
            </a:extLst>
          </p:cNvPr>
          <p:cNvSpPr txBox="1">
            <a:spLocks/>
          </p:cNvSpPr>
          <p:nvPr/>
        </p:nvSpPr>
        <p:spPr>
          <a:xfrm>
            <a:off x="8890265" y="3183719"/>
            <a:ext cx="2749626" cy="1036456"/>
          </a:xfrm>
          <a:prstGeom prst="rect">
            <a:avLst/>
          </a:prstGeom>
        </p:spPr>
        <p:txBody>
          <a:bodyPr vert="horz" lIns="91440" tIns="45720" rIns="91440" bIns="45720" rtlCol="0">
            <a:norm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solidFill>
                  <a:srgbClr val="004899"/>
                </a:solidFill>
              </a:rPr>
              <a:t>78% </a:t>
            </a:r>
            <a:r>
              <a:rPr lang="en-GB" sz="1600"/>
              <a:t>have an Education, Health &amp; Care Plan.</a:t>
            </a:r>
            <a:endParaRPr lang="en-GB" sz="1800"/>
          </a:p>
        </p:txBody>
      </p:sp>
      <p:sp>
        <p:nvSpPr>
          <p:cNvPr id="41" name="Text Placeholder 4">
            <a:extLst>
              <a:ext uri="{FF2B5EF4-FFF2-40B4-BE49-F238E27FC236}">
                <a16:creationId xmlns:a16="http://schemas.microsoft.com/office/drawing/2014/main" id="{DEEA9416-6048-4E4D-A5D8-85F7AB24291B}"/>
              </a:ext>
            </a:extLst>
          </p:cNvPr>
          <p:cNvSpPr txBox="1">
            <a:spLocks/>
          </p:cNvSpPr>
          <p:nvPr/>
        </p:nvSpPr>
        <p:spPr>
          <a:xfrm>
            <a:off x="8912830" y="5043993"/>
            <a:ext cx="2855186" cy="659458"/>
          </a:xfrm>
          <a:prstGeom prst="rect">
            <a:avLst/>
          </a:prstGeom>
        </p:spPr>
        <p:txBody>
          <a:bodyPr vert="horz" lIns="91440" tIns="45720" rIns="91440" bIns="45720" rtlCol="0">
            <a:norm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solidFill>
                  <a:srgbClr val="004899"/>
                </a:solidFill>
              </a:rPr>
              <a:t>27% </a:t>
            </a:r>
            <a:r>
              <a:rPr lang="en-GB" sz="1600"/>
              <a:t>have a social worker.</a:t>
            </a:r>
            <a:endParaRPr lang="en-GB" sz="1400"/>
          </a:p>
        </p:txBody>
      </p:sp>
      <p:sp>
        <p:nvSpPr>
          <p:cNvPr id="45" name="Text Placeholder 4">
            <a:extLst>
              <a:ext uri="{FF2B5EF4-FFF2-40B4-BE49-F238E27FC236}">
                <a16:creationId xmlns:a16="http://schemas.microsoft.com/office/drawing/2014/main" id="{27BFF1AC-0B1C-4754-AD52-F6D2683B4109}"/>
              </a:ext>
            </a:extLst>
          </p:cNvPr>
          <p:cNvSpPr txBox="1">
            <a:spLocks/>
          </p:cNvSpPr>
          <p:nvPr/>
        </p:nvSpPr>
        <p:spPr>
          <a:xfrm>
            <a:off x="8912830" y="4098229"/>
            <a:ext cx="2563784" cy="1036456"/>
          </a:xfrm>
          <a:prstGeom prst="rect">
            <a:avLst/>
          </a:prstGeom>
        </p:spPr>
        <p:txBody>
          <a:bodyPr vert="horz" lIns="91440" tIns="45720" rIns="91440" bIns="45720" rtlCol="0">
            <a:norm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solidFill>
                  <a:srgbClr val="004899"/>
                </a:solidFill>
              </a:rPr>
              <a:t>20% </a:t>
            </a:r>
            <a:r>
              <a:rPr lang="en-GB" sz="1600"/>
              <a:t>receiving service such as Direct Payments.</a:t>
            </a:r>
            <a:endParaRPr lang="en-GB" sz="1400"/>
          </a:p>
        </p:txBody>
      </p:sp>
      <p:sp>
        <p:nvSpPr>
          <p:cNvPr id="46" name="Text Placeholder 4">
            <a:extLst>
              <a:ext uri="{FF2B5EF4-FFF2-40B4-BE49-F238E27FC236}">
                <a16:creationId xmlns:a16="http://schemas.microsoft.com/office/drawing/2014/main" id="{9BBA88DE-53B6-475A-9815-7F1123AFC817}"/>
              </a:ext>
            </a:extLst>
          </p:cNvPr>
          <p:cNvSpPr txBox="1">
            <a:spLocks/>
          </p:cNvSpPr>
          <p:nvPr/>
        </p:nvSpPr>
        <p:spPr>
          <a:xfrm>
            <a:off x="6042259" y="2494603"/>
            <a:ext cx="2594178" cy="545995"/>
          </a:xfrm>
          <a:prstGeom prst="rect">
            <a:avLst/>
          </a:prstGeom>
        </p:spPr>
        <p:txBody>
          <a:bodyPr vert="horz" lIns="91440" tIns="45720" rIns="91440" bIns="45720" rtlCol="0">
            <a:normAutofit lnSpcReduction="10000"/>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a:t>Breakdown of other services accessed:</a:t>
            </a:r>
            <a:endParaRPr lang="en-GB" sz="900"/>
          </a:p>
        </p:txBody>
      </p:sp>
      <p:sp>
        <p:nvSpPr>
          <p:cNvPr id="47" name="Text Placeholder 4">
            <a:extLst>
              <a:ext uri="{FF2B5EF4-FFF2-40B4-BE49-F238E27FC236}">
                <a16:creationId xmlns:a16="http://schemas.microsoft.com/office/drawing/2014/main" id="{D34436E0-01B2-4AB2-8474-50D108500998}"/>
              </a:ext>
            </a:extLst>
          </p:cNvPr>
          <p:cNvSpPr txBox="1">
            <a:spLocks/>
          </p:cNvSpPr>
          <p:nvPr/>
        </p:nvSpPr>
        <p:spPr>
          <a:xfrm>
            <a:off x="6042259" y="3185137"/>
            <a:ext cx="2704300" cy="3080825"/>
          </a:xfrm>
          <a:prstGeom prst="rect">
            <a:avLst/>
          </a:prstGeom>
        </p:spPr>
        <p:txBody>
          <a:bodyPr vert="horz" lIns="91440" tIns="45720" rIns="91440" bIns="45720" rtlCol="0">
            <a:normAutofit fontScale="47500" lnSpcReduction="20000"/>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2400"/>
              </a:spcBef>
              <a:buNone/>
            </a:pPr>
            <a:r>
              <a:rPr lang="en-GB" sz="3800">
                <a:solidFill>
                  <a:prstClr val="black"/>
                </a:solidFill>
              </a:rPr>
              <a:t>Activity tickets </a:t>
            </a:r>
            <a:r>
              <a:rPr lang="en-GB" sz="5100" b="1">
                <a:solidFill>
                  <a:srgbClr val="004899"/>
                </a:solidFill>
              </a:rPr>
              <a:t>46%</a:t>
            </a:r>
          </a:p>
          <a:p>
            <a:pPr marL="0" lvl="0" indent="0">
              <a:spcBef>
                <a:spcPts val="2400"/>
              </a:spcBef>
              <a:buNone/>
            </a:pPr>
            <a:r>
              <a:rPr lang="en-GB" sz="3400">
                <a:solidFill>
                  <a:prstClr val="black"/>
                </a:solidFill>
              </a:rPr>
              <a:t>Max Cards </a:t>
            </a:r>
            <a:r>
              <a:rPr lang="en-GB" sz="3800" b="1">
                <a:solidFill>
                  <a:srgbClr val="F28F00"/>
                </a:solidFill>
              </a:rPr>
              <a:t>43% </a:t>
            </a:r>
            <a:endParaRPr lang="en-GB" sz="3400"/>
          </a:p>
          <a:p>
            <a:pPr marL="0" indent="0">
              <a:spcBef>
                <a:spcPts val="2400"/>
              </a:spcBef>
              <a:buNone/>
            </a:pPr>
            <a:r>
              <a:rPr lang="en-GB" sz="3000"/>
              <a:t>Caravans</a:t>
            </a:r>
            <a:r>
              <a:rPr lang="en-GB" sz="3000" b="1"/>
              <a:t> </a:t>
            </a:r>
            <a:r>
              <a:rPr lang="en-GB" sz="3600" b="1">
                <a:solidFill>
                  <a:srgbClr val="004899"/>
                </a:solidFill>
              </a:rPr>
              <a:t>39%</a:t>
            </a:r>
          </a:p>
          <a:p>
            <a:pPr marL="0" indent="0">
              <a:spcBef>
                <a:spcPts val="2400"/>
              </a:spcBef>
              <a:buNone/>
            </a:pPr>
            <a:r>
              <a:rPr lang="en-GB" sz="3000"/>
              <a:t>Beach huts </a:t>
            </a:r>
            <a:r>
              <a:rPr lang="en-GB" sz="3600" b="1">
                <a:solidFill>
                  <a:srgbClr val="F28F00"/>
                </a:solidFill>
              </a:rPr>
              <a:t>35%</a:t>
            </a:r>
          </a:p>
          <a:p>
            <a:pPr marL="0" indent="0">
              <a:spcBef>
                <a:spcPts val="2400"/>
              </a:spcBef>
              <a:buNone/>
            </a:pPr>
            <a:r>
              <a:rPr lang="en-GB" sz="2500"/>
              <a:t>Competition tickets </a:t>
            </a:r>
            <a:r>
              <a:rPr lang="en-GB" sz="3400" b="1">
                <a:solidFill>
                  <a:srgbClr val="004899"/>
                </a:solidFill>
              </a:rPr>
              <a:t>26%</a:t>
            </a:r>
            <a:endParaRPr lang="en-GB" sz="2900" b="1">
              <a:solidFill>
                <a:srgbClr val="004899"/>
              </a:solidFill>
            </a:endParaRPr>
          </a:p>
          <a:p>
            <a:pPr marL="0" indent="0">
              <a:spcBef>
                <a:spcPts val="2400"/>
              </a:spcBef>
              <a:buNone/>
            </a:pPr>
            <a:r>
              <a:rPr lang="en-GB" sz="2500"/>
              <a:t>None of these </a:t>
            </a:r>
            <a:r>
              <a:rPr lang="en-GB" sz="3400" b="1">
                <a:solidFill>
                  <a:srgbClr val="F28F00"/>
                </a:solidFill>
              </a:rPr>
              <a:t>23%</a:t>
            </a:r>
            <a:endParaRPr lang="en-GB" sz="1700">
              <a:solidFill>
                <a:srgbClr val="F28F00"/>
              </a:solidFill>
            </a:endParaRPr>
          </a:p>
        </p:txBody>
      </p:sp>
      <p:pic>
        <p:nvPicPr>
          <p:cNvPr id="48" name="Graphic 47" descr="Beach umbrella">
            <a:extLst>
              <a:ext uri="{FF2B5EF4-FFF2-40B4-BE49-F238E27FC236}">
                <a16:creationId xmlns:a16="http://schemas.microsoft.com/office/drawing/2014/main" id="{C86A663D-6425-45A6-9D77-953B043BB7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892281">
            <a:off x="8185976" y="4479076"/>
            <a:ext cx="467164" cy="467164"/>
          </a:xfrm>
          <a:prstGeom prst="rect">
            <a:avLst/>
          </a:prstGeom>
        </p:spPr>
      </p:pic>
      <p:pic>
        <p:nvPicPr>
          <p:cNvPr id="49" name="Graphic 48" descr="Home">
            <a:extLst>
              <a:ext uri="{FF2B5EF4-FFF2-40B4-BE49-F238E27FC236}">
                <a16:creationId xmlns:a16="http://schemas.microsoft.com/office/drawing/2014/main" id="{FF8B64F9-4C53-4B2E-94F2-ABF95062DB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10615" y="4364062"/>
            <a:ext cx="770623" cy="770623"/>
          </a:xfrm>
          <a:prstGeom prst="rect">
            <a:avLst/>
          </a:prstGeom>
        </p:spPr>
      </p:pic>
      <p:sp>
        <p:nvSpPr>
          <p:cNvPr id="50" name="Text Placeholder 4">
            <a:extLst>
              <a:ext uri="{FF2B5EF4-FFF2-40B4-BE49-F238E27FC236}">
                <a16:creationId xmlns:a16="http://schemas.microsoft.com/office/drawing/2014/main" id="{B12162F4-7192-4F03-8301-63D9872B9CB0}"/>
              </a:ext>
            </a:extLst>
          </p:cNvPr>
          <p:cNvSpPr txBox="1">
            <a:spLocks/>
          </p:cNvSpPr>
          <p:nvPr/>
        </p:nvSpPr>
        <p:spPr>
          <a:xfrm>
            <a:off x="9244291" y="2497114"/>
            <a:ext cx="2181918" cy="571927"/>
          </a:xfrm>
          <a:prstGeom prst="rect">
            <a:avLst/>
          </a:prstGeom>
        </p:spPr>
        <p:txBody>
          <a:bodyPr vert="horz" lIns="91440" tIns="45720" rIns="91440" bIns="45720" rtlCol="0">
            <a:normAutofit lnSpcReduction="10000"/>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a:t>Breakdown of those receiving a service:</a:t>
            </a:r>
            <a:endParaRPr lang="en-GB" sz="900"/>
          </a:p>
        </p:txBody>
      </p:sp>
      <p:sp>
        <p:nvSpPr>
          <p:cNvPr id="51" name="Rectangle 50">
            <a:extLst>
              <a:ext uri="{FF2B5EF4-FFF2-40B4-BE49-F238E27FC236}">
                <a16:creationId xmlns:a16="http://schemas.microsoft.com/office/drawing/2014/main" id="{0CB46982-8AA3-49AB-95FB-92A43690A84A}"/>
              </a:ext>
            </a:extLst>
          </p:cNvPr>
          <p:cNvSpPr/>
          <p:nvPr/>
        </p:nvSpPr>
        <p:spPr>
          <a:xfrm>
            <a:off x="5974824" y="2477475"/>
            <a:ext cx="2727887" cy="3855948"/>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002C57A2-748C-4D72-B1D0-1A2480C6ACB4}"/>
              </a:ext>
            </a:extLst>
          </p:cNvPr>
          <p:cNvSpPr/>
          <p:nvPr/>
        </p:nvSpPr>
        <p:spPr>
          <a:xfrm>
            <a:off x="8802000" y="2474019"/>
            <a:ext cx="3066500" cy="3855948"/>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Graphic 52" descr="Universal Access">
            <a:extLst>
              <a:ext uri="{FF2B5EF4-FFF2-40B4-BE49-F238E27FC236}">
                <a16:creationId xmlns:a16="http://schemas.microsoft.com/office/drawing/2014/main" id="{26F2A14C-58CB-4489-A041-C13C1F2FE4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53616" y="5469408"/>
            <a:ext cx="914400" cy="914400"/>
          </a:xfrm>
          <a:prstGeom prst="rect">
            <a:avLst/>
          </a:prstGeom>
        </p:spPr>
      </p:pic>
      <p:sp>
        <p:nvSpPr>
          <p:cNvPr id="14" name="Rectangle 13">
            <a:extLst>
              <a:ext uri="{FF2B5EF4-FFF2-40B4-BE49-F238E27FC236}">
                <a16:creationId xmlns:a16="http://schemas.microsoft.com/office/drawing/2014/main" id="{20CDA1AC-720D-4228-9D50-D4BB303C851E}"/>
              </a:ext>
            </a:extLst>
          </p:cNvPr>
          <p:cNvSpPr/>
          <p:nvPr/>
        </p:nvSpPr>
        <p:spPr>
          <a:xfrm>
            <a:off x="1077630" y="2484266"/>
            <a:ext cx="3940737" cy="584775"/>
          </a:xfrm>
          <a:prstGeom prst="rect">
            <a:avLst/>
          </a:prstGeom>
        </p:spPr>
        <p:txBody>
          <a:bodyPr wrap="square">
            <a:spAutoFit/>
          </a:bodyPr>
          <a:lstStyle/>
          <a:p>
            <a:pPr algn="ctr"/>
            <a:r>
              <a:rPr lang="en-GB" sz="1600" b="1">
                <a:solidFill>
                  <a:srgbClr val="111111"/>
                </a:solidFill>
                <a:latin typeface="Arial" panose="020B0604020202020204" pitchFamily="34" charset="0"/>
              </a:rPr>
              <a:t>Which short breaks clubs or activities does your child access? (%)</a:t>
            </a:r>
            <a:endParaRPr lang="en-GB" sz="1600" b="1" i="0">
              <a:solidFill>
                <a:srgbClr val="111111"/>
              </a:solidFill>
              <a:effectLst/>
              <a:latin typeface="Arial" panose="020B0604020202020204" pitchFamily="34" charset="0"/>
            </a:endParaRPr>
          </a:p>
        </p:txBody>
      </p:sp>
      <p:sp>
        <p:nvSpPr>
          <p:cNvPr id="65" name="Rectangle 64">
            <a:extLst>
              <a:ext uri="{FF2B5EF4-FFF2-40B4-BE49-F238E27FC236}">
                <a16:creationId xmlns:a16="http://schemas.microsoft.com/office/drawing/2014/main" id="{D1BD9749-6FA1-41B9-AA8A-5471EAB2F816}"/>
              </a:ext>
            </a:extLst>
          </p:cNvPr>
          <p:cNvSpPr/>
          <p:nvPr/>
        </p:nvSpPr>
        <p:spPr>
          <a:xfrm>
            <a:off x="365300" y="2474018"/>
            <a:ext cx="5499520" cy="3859405"/>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7" name="Chart 26">
            <a:extLst>
              <a:ext uri="{FF2B5EF4-FFF2-40B4-BE49-F238E27FC236}">
                <a16:creationId xmlns:a16="http://schemas.microsoft.com/office/drawing/2014/main" id="{21608A6C-A6C4-42CA-970A-DE960583FBD7}"/>
              </a:ext>
            </a:extLst>
          </p:cNvPr>
          <p:cNvGraphicFramePr>
            <a:graphicFrameLocks/>
          </p:cNvGraphicFramePr>
          <p:nvPr>
            <p:extLst>
              <p:ext uri="{D42A27DB-BD31-4B8C-83A1-F6EECF244321}">
                <p14:modId xmlns:p14="http://schemas.microsoft.com/office/powerpoint/2010/main" val="2894399082"/>
              </p:ext>
            </p:extLst>
          </p:nvPr>
        </p:nvGraphicFramePr>
        <p:xfrm>
          <a:off x="507959" y="3183720"/>
          <a:ext cx="5248908" cy="2693142"/>
        </p:xfrm>
        <a:graphic>
          <a:graphicData uri="http://schemas.openxmlformats.org/drawingml/2006/chart">
            <c:chart xmlns:c="http://schemas.openxmlformats.org/drawingml/2006/chart" xmlns:r="http://schemas.openxmlformats.org/officeDocument/2006/relationships" r:id="rId10"/>
          </a:graphicData>
        </a:graphic>
      </p:graphicFrame>
      <p:sp>
        <p:nvSpPr>
          <p:cNvPr id="24" name="TextBox 23">
            <a:extLst>
              <a:ext uri="{FF2B5EF4-FFF2-40B4-BE49-F238E27FC236}">
                <a16:creationId xmlns:a16="http://schemas.microsoft.com/office/drawing/2014/main" id="{60A1ECE1-1D82-4C2A-A5E9-39F63457D0B5}"/>
              </a:ext>
            </a:extLst>
          </p:cNvPr>
          <p:cNvSpPr txBox="1"/>
          <p:nvPr/>
        </p:nvSpPr>
        <p:spPr>
          <a:xfrm>
            <a:off x="9591753" y="110323"/>
            <a:ext cx="25237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prstClr val="black"/>
                </a:solidFill>
                <a:latin typeface="Arial" panose="020B0604020202020204"/>
              </a:rPr>
              <a:t>[*</a:t>
            </a: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Data recorded December 2020.]</a:t>
            </a:r>
          </a:p>
        </p:txBody>
      </p:sp>
    </p:spTree>
    <p:extLst>
      <p:ext uri="{BB962C8B-B14F-4D97-AF65-F5344CB8AC3E}">
        <p14:creationId xmlns:p14="http://schemas.microsoft.com/office/powerpoint/2010/main" val="277057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a:xfrm>
            <a:off x="333600" y="6587087"/>
            <a:ext cx="5760000" cy="136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dirty="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3"/>
            <a:srcRect l="42818" t="7867" r="54316" b="89318"/>
            <a:stretch/>
          </p:blipFill>
          <p:spPr>
            <a:xfrm>
              <a:off x="2689902" y="-1335281"/>
              <a:ext cx="845036" cy="504544"/>
            </a:xfrm>
            <a:prstGeom prst="rect">
              <a:avLst/>
            </a:prstGeom>
          </p:spPr>
        </p:pic>
      </p:grpSp>
      <p:sp>
        <p:nvSpPr>
          <p:cNvPr id="32" name="Text Placeholder 4">
            <a:extLst>
              <a:ext uri="{FF2B5EF4-FFF2-40B4-BE49-F238E27FC236}">
                <a16:creationId xmlns:a16="http://schemas.microsoft.com/office/drawing/2014/main" id="{CC1327B6-E30D-4F56-94BC-A97338813DD3}"/>
              </a:ext>
            </a:extLst>
          </p:cNvPr>
          <p:cNvSpPr txBox="1">
            <a:spLocks/>
          </p:cNvSpPr>
          <p:nvPr/>
        </p:nvSpPr>
        <p:spPr>
          <a:xfrm>
            <a:off x="7452686" y="1744212"/>
            <a:ext cx="4405714" cy="890861"/>
          </a:xfrm>
          <a:prstGeom prst="rect">
            <a:avLst/>
          </a:prstGeom>
        </p:spPr>
        <p:txBody>
          <a:bodyPr vert="horz" lIns="91440" tIns="45720" rIns="91440" bIns="45720" rtlCol="0" anchor="t">
            <a:norm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a:t>Age breakdown of those accessing short breaks clubs and activities compared to total survey respondents (%):</a:t>
            </a:r>
            <a:endParaRPr lang="en-GB" sz="900"/>
          </a:p>
        </p:txBody>
      </p:sp>
      <p:sp>
        <p:nvSpPr>
          <p:cNvPr id="36" name="Rectangle 35">
            <a:extLst>
              <a:ext uri="{FF2B5EF4-FFF2-40B4-BE49-F238E27FC236}">
                <a16:creationId xmlns:a16="http://schemas.microsoft.com/office/drawing/2014/main" id="{B0FF83A7-3B8E-404F-8B18-C5836B39958B}"/>
              </a:ext>
            </a:extLst>
          </p:cNvPr>
          <p:cNvSpPr/>
          <p:nvPr/>
        </p:nvSpPr>
        <p:spPr>
          <a:xfrm>
            <a:off x="7334174" y="1725227"/>
            <a:ext cx="4646211" cy="4634077"/>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0D2C19B-A551-418D-8BC6-EF6243D662E1}"/>
              </a:ext>
            </a:extLst>
          </p:cNvPr>
          <p:cNvSpPr/>
          <p:nvPr/>
        </p:nvSpPr>
        <p:spPr>
          <a:xfrm>
            <a:off x="271719" y="134113"/>
            <a:ext cx="5849640" cy="584775"/>
          </a:xfrm>
          <a:prstGeom prst="rect">
            <a:avLst/>
          </a:prstGeom>
        </p:spPr>
        <p:txBody>
          <a:bodyPr wrap="square">
            <a:spAutoFit/>
          </a:bodyPr>
          <a:lstStyle/>
          <a:p>
            <a:r>
              <a:rPr lang="en-GB" sz="3200" b="1">
                <a:solidFill>
                  <a:srgbClr val="004899"/>
                </a:solidFill>
                <a:latin typeface="+mj-lt"/>
                <a:ea typeface="+mj-ea"/>
                <a:cs typeface="+mj-cs"/>
              </a:rPr>
              <a:t>Families’ access to services </a:t>
            </a:r>
          </a:p>
        </p:txBody>
      </p:sp>
      <p:sp>
        <p:nvSpPr>
          <p:cNvPr id="34" name="Rectangle 33">
            <a:extLst>
              <a:ext uri="{FF2B5EF4-FFF2-40B4-BE49-F238E27FC236}">
                <a16:creationId xmlns:a16="http://schemas.microsoft.com/office/drawing/2014/main" id="{83551DE8-1891-41CE-B859-8C169C9D5803}"/>
              </a:ext>
            </a:extLst>
          </p:cNvPr>
          <p:cNvSpPr/>
          <p:nvPr/>
        </p:nvSpPr>
        <p:spPr>
          <a:xfrm>
            <a:off x="333599" y="1725227"/>
            <a:ext cx="6886163" cy="4634077"/>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63B0718-44D4-4FF4-9849-9A4BC282F2E1}"/>
              </a:ext>
            </a:extLst>
          </p:cNvPr>
          <p:cNvSpPr/>
          <p:nvPr/>
        </p:nvSpPr>
        <p:spPr>
          <a:xfrm>
            <a:off x="837604" y="1744212"/>
            <a:ext cx="5878151" cy="584775"/>
          </a:xfrm>
          <a:prstGeom prst="rect">
            <a:avLst/>
          </a:prstGeom>
        </p:spPr>
        <p:txBody>
          <a:bodyPr wrap="square">
            <a:spAutoFit/>
          </a:bodyPr>
          <a:lstStyle/>
          <a:p>
            <a:pPr algn="ctr"/>
            <a:r>
              <a:rPr lang="en-GB" sz="1600" b="1"/>
              <a:t>District breakdown of those accessing short breaks clubs &amp; activities compared to total survey respondents (%):</a:t>
            </a:r>
          </a:p>
        </p:txBody>
      </p:sp>
      <p:sp>
        <p:nvSpPr>
          <p:cNvPr id="38" name="Rectangle 37">
            <a:extLst>
              <a:ext uri="{FF2B5EF4-FFF2-40B4-BE49-F238E27FC236}">
                <a16:creationId xmlns:a16="http://schemas.microsoft.com/office/drawing/2014/main" id="{D85A2C56-1BF5-4BBF-8071-D66462716375}"/>
              </a:ext>
            </a:extLst>
          </p:cNvPr>
          <p:cNvSpPr/>
          <p:nvPr/>
        </p:nvSpPr>
        <p:spPr>
          <a:xfrm>
            <a:off x="271718" y="783952"/>
            <a:ext cx="11220845" cy="707886"/>
          </a:xfrm>
          <a:prstGeom prst="rect">
            <a:avLst/>
          </a:prstGeom>
        </p:spPr>
        <p:txBody>
          <a:bodyPr wrap="square">
            <a:spAutoFit/>
          </a:bodyPr>
          <a:lstStyle/>
          <a:p>
            <a:r>
              <a:rPr lang="en-GB" sz="2000" b="1">
                <a:solidFill>
                  <a:srgbClr val="F28F00"/>
                </a:solidFill>
                <a:latin typeface="+mj-lt"/>
                <a:ea typeface="+mj-ea"/>
                <a:cs typeface="+mj-cs"/>
              </a:rPr>
              <a:t>Access to short break clubs and activities is more prevalent in Chelmsford than in any other district. The age group most likely to be accessing these services are 8-11 year olds.</a:t>
            </a:r>
            <a:endParaRPr lang="en-GB" sz="2000" b="1">
              <a:solidFill>
                <a:srgbClr val="F28F00"/>
              </a:solidFill>
            </a:endParaRPr>
          </a:p>
        </p:txBody>
      </p:sp>
      <p:graphicFrame>
        <p:nvGraphicFramePr>
          <p:cNvPr id="16" name="Chart 15">
            <a:extLst>
              <a:ext uri="{FF2B5EF4-FFF2-40B4-BE49-F238E27FC236}">
                <a16:creationId xmlns:a16="http://schemas.microsoft.com/office/drawing/2014/main" id="{C14E80AE-3A66-4BBD-A041-FC3CD59BDE67}"/>
              </a:ext>
            </a:extLst>
          </p:cNvPr>
          <p:cNvGraphicFramePr>
            <a:graphicFrameLocks/>
          </p:cNvGraphicFramePr>
          <p:nvPr>
            <p:extLst>
              <p:ext uri="{D42A27DB-BD31-4B8C-83A1-F6EECF244321}">
                <p14:modId xmlns:p14="http://schemas.microsoft.com/office/powerpoint/2010/main" val="383053685"/>
              </p:ext>
            </p:extLst>
          </p:nvPr>
        </p:nvGraphicFramePr>
        <p:xfrm>
          <a:off x="333600" y="2435193"/>
          <a:ext cx="7012248" cy="3493092"/>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D8D47DB0-FB80-41DA-90C0-0FEAF41CEE74}"/>
              </a:ext>
            </a:extLst>
          </p:cNvPr>
          <p:cNvSpPr/>
          <p:nvPr/>
        </p:nvSpPr>
        <p:spPr>
          <a:xfrm>
            <a:off x="1558089" y="5930037"/>
            <a:ext cx="4563270" cy="36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i="1">
                <a:solidFill>
                  <a:schemeClr val="tx1"/>
                </a:solidFill>
              </a:rPr>
              <a:t>[Of the 400 survey respondents, </a:t>
            </a:r>
            <a:r>
              <a:rPr lang="en-GB" sz="1200" b="1" i="1">
                <a:solidFill>
                  <a:schemeClr val="tx1"/>
                </a:solidFill>
              </a:rPr>
              <a:t>398</a:t>
            </a:r>
            <a:r>
              <a:rPr lang="en-GB" sz="1200" i="1">
                <a:solidFill>
                  <a:schemeClr val="tx1"/>
                </a:solidFill>
              </a:rPr>
              <a:t> answered this question.]</a:t>
            </a:r>
          </a:p>
        </p:txBody>
      </p:sp>
      <p:graphicFrame>
        <p:nvGraphicFramePr>
          <p:cNvPr id="18" name="Chart 17">
            <a:extLst>
              <a:ext uri="{FF2B5EF4-FFF2-40B4-BE49-F238E27FC236}">
                <a16:creationId xmlns:a16="http://schemas.microsoft.com/office/drawing/2014/main" id="{E566576C-6D9B-4B48-8C97-759624930D84}"/>
              </a:ext>
            </a:extLst>
          </p:cNvPr>
          <p:cNvGraphicFramePr>
            <a:graphicFrameLocks/>
          </p:cNvGraphicFramePr>
          <p:nvPr>
            <p:extLst>
              <p:ext uri="{D42A27DB-BD31-4B8C-83A1-F6EECF244321}">
                <p14:modId xmlns:p14="http://schemas.microsoft.com/office/powerpoint/2010/main" val="1988449875"/>
              </p:ext>
            </p:extLst>
          </p:nvPr>
        </p:nvGraphicFramePr>
        <p:xfrm>
          <a:off x="7334173" y="2741279"/>
          <a:ext cx="4646211" cy="3072610"/>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angle 18">
            <a:extLst>
              <a:ext uri="{FF2B5EF4-FFF2-40B4-BE49-F238E27FC236}">
                <a16:creationId xmlns:a16="http://schemas.microsoft.com/office/drawing/2014/main" id="{760F84E2-1631-418B-B880-F5B1D38430B2}"/>
              </a:ext>
            </a:extLst>
          </p:cNvPr>
          <p:cNvSpPr/>
          <p:nvPr/>
        </p:nvSpPr>
        <p:spPr>
          <a:xfrm>
            <a:off x="7375644" y="5930037"/>
            <a:ext cx="4563270" cy="36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i="1">
                <a:solidFill>
                  <a:schemeClr val="tx1"/>
                </a:solidFill>
              </a:rPr>
              <a:t>[All </a:t>
            </a:r>
            <a:r>
              <a:rPr lang="en-GB" sz="1200" b="1" i="1">
                <a:solidFill>
                  <a:schemeClr val="tx1"/>
                </a:solidFill>
              </a:rPr>
              <a:t>400</a:t>
            </a:r>
            <a:r>
              <a:rPr lang="en-GB" sz="1200" i="1">
                <a:solidFill>
                  <a:schemeClr val="tx1"/>
                </a:solidFill>
              </a:rPr>
              <a:t> survey respondents answered this question.]</a:t>
            </a:r>
          </a:p>
        </p:txBody>
      </p:sp>
    </p:spTree>
    <p:extLst>
      <p:ext uri="{BB962C8B-B14F-4D97-AF65-F5344CB8AC3E}">
        <p14:creationId xmlns:p14="http://schemas.microsoft.com/office/powerpoint/2010/main" val="416078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a:stretch>
        </a:blipFill>
        <a:effectLst/>
      </p:bgPr>
    </p:bg>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dirty="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4"/>
            <a:srcRect l="42818" t="7867" r="54316" b="89318"/>
            <a:stretch/>
          </p:blipFill>
          <p:spPr>
            <a:xfrm>
              <a:off x="2689902" y="-1335281"/>
              <a:ext cx="845036" cy="504544"/>
            </a:xfrm>
            <a:prstGeom prst="rect">
              <a:avLst/>
            </a:prstGeom>
          </p:spPr>
        </p:pic>
      </p:grpSp>
      <p:sp>
        <p:nvSpPr>
          <p:cNvPr id="6" name="Title 5">
            <a:extLst>
              <a:ext uri="{FF2B5EF4-FFF2-40B4-BE49-F238E27FC236}">
                <a16:creationId xmlns:a16="http://schemas.microsoft.com/office/drawing/2014/main" id="{1F0F09E5-F9AD-4FB9-A188-00E6FA192021}"/>
              </a:ext>
            </a:extLst>
          </p:cNvPr>
          <p:cNvSpPr>
            <a:spLocks noGrp="1"/>
          </p:cNvSpPr>
          <p:nvPr>
            <p:ph type="title"/>
          </p:nvPr>
        </p:nvSpPr>
        <p:spPr>
          <a:xfrm>
            <a:off x="306000" y="81449"/>
            <a:ext cx="10715740" cy="657891"/>
          </a:xfrm>
        </p:spPr>
        <p:txBody>
          <a:bodyPr>
            <a:normAutofit/>
          </a:bodyPr>
          <a:lstStyle/>
          <a:p>
            <a:r>
              <a:rPr lang="en-GB" sz="4000">
                <a:solidFill>
                  <a:srgbClr val="004899"/>
                </a:solidFill>
              </a:rPr>
              <a:t>The Essex picture</a:t>
            </a:r>
            <a:endParaRPr lang="en-GB" sz="4000" i="1">
              <a:solidFill>
                <a:srgbClr val="FF0000"/>
              </a:solidFill>
              <a:cs typeface="Arial" panose="020B0604020202020204"/>
            </a:endParaRPr>
          </a:p>
        </p:txBody>
      </p:sp>
      <p:sp>
        <p:nvSpPr>
          <p:cNvPr id="2" name="Rectangle 1">
            <a:extLst>
              <a:ext uri="{FF2B5EF4-FFF2-40B4-BE49-F238E27FC236}">
                <a16:creationId xmlns:a16="http://schemas.microsoft.com/office/drawing/2014/main" id="{669B136D-0C7E-4807-8687-9184C2C3174D}"/>
              </a:ext>
            </a:extLst>
          </p:cNvPr>
          <p:cNvSpPr/>
          <p:nvPr/>
        </p:nvSpPr>
        <p:spPr>
          <a:xfrm>
            <a:off x="3480026" y="4710855"/>
            <a:ext cx="7552875" cy="1661993"/>
          </a:xfrm>
          <a:prstGeom prst="rect">
            <a:avLst/>
          </a:prstGeom>
        </p:spPr>
        <p:txBody>
          <a:bodyPr wrap="square">
            <a:spAutoFit/>
          </a:bodyPr>
          <a:lstStyle/>
          <a:p>
            <a:r>
              <a:rPr lang="en-GB" b="1">
                <a:solidFill>
                  <a:srgbClr val="004899"/>
                </a:solidFill>
              </a:rPr>
              <a:t>50% </a:t>
            </a:r>
            <a:r>
              <a:rPr lang="en-GB" sz="1600"/>
              <a:t>accessing short breaks &amp; activities.</a:t>
            </a:r>
          </a:p>
          <a:p>
            <a:pPr>
              <a:spcBef>
                <a:spcPts val="1200"/>
              </a:spcBef>
            </a:pPr>
            <a:r>
              <a:rPr lang="en-GB" b="1">
                <a:solidFill>
                  <a:srgbClr val="004899"/>
                </a:solidFill>
              </a:rPr>
              <a:t>67% </a:t>
            </a:r>
            <a:r>
              <a:rPr lang="en-GB" sz="1600"/>
              <a:t>feel clubs &amp; activities are meeting child’s needs very or fairly well.</a:t>
            </a:r>
          </a:p>
          <a:p>
            <a:pPr>
              <a:spcBef>
                <a:spcPts val="1200"/>
              </a:spcBef>
            </a:pPr>
            <a:r>
              <a:rPr lang="en-GB" b="1">
                <a:solidFill>
                  <a:srgbClr val="004899"/>
                </a:solidFill>
              </a:rPr>
              <a:t>21% </a:t>
            </a:r>
            <a:r>
              <a:rPr lang="en-GB" sz="1600"/>
              <a:t>have a Social Worker.</a:t>
            </a:r>
          </a:p>
          <a:p>
            <a:pPr>
              <a:spcBef>
                <a:spcPts val="1200"/>
              </a:spcBef>
            </a:pPr>
            <a:r>
              <a:rPr lang="en-GB" b="1">
                <a:solidFill>
                  <a:srgbClr val="004899"/>
                </a:solidFill>
              </a:rPr>
              <a:t>14% </a:t>
            </a:r>
            <a:r>
              <a:rPr lang="en-GB" sz="1600"/>
              <a:t>receiving services from Children’s Social Care team (e.g. Direct Payments).</a:t>
            </a:r>
          </a:p>
        </p:txBody>
      </p:sp>
      <p:sp>
        <p:nvSpPr>
          <p:cNvPr id="8" name="Rectangle 7">
            <a:extLst>
              <a:ext uri="{FF2B5EF4-FFF2-40B4-BE49-F238E27FC236}">
                <a16:creationId xmlns:a16="http://schemas.microsoft.com/office/drawing/2014/main" id="{15ACDDAF-1345-402B-833E-329CF798C5E2}"/>
              </a:ext>
            </a:extLst>
          </p:cNvPr>
          <p:cNvSpPr/>
          <p:nvPr/>
        </p:nvSpPr>
        <p:spPr>
          <a:xfrm>
            <a:off x="949406" y="1947351"/>
            <a:ext cx="1868055" cy="4401205"/>
          </a:xfrm>
          <a:prstGeom prst="rect">
            <a:avLst/>
          </a:prstGeom>
        </p:spPr>
        <p:txBody>
          <a:bodyPr wrap="square" lIns="91440" tIns="45720" rIns="91440" bIns="45720" anchor="t">
            <a:spAutoFit/>
          </a:bodyPr>
          <a:lstStyle/>
          <a:p>
            <a:pPr>
              <a:spcBef>
                <a:spcPts val="1200"/>
              </a:spcBef>
            </a:pPr>
            <a:r>
              <a:rPr lang="en-GB" sz="2000" b="1">
                <a:solidFill>
                  <a:srgbClr val="004899"/>
                </a:solidFill>
              </a:rPr>
              <a:t>53% </a:t>
            </a:r>
            <a:r>
              <a:rPr lang="en-GB" sz="1600"/>
              <a:t>accessing short breaks &amp; activities.</a:t>
            </a:r>
          </a:p>
          <a:p>
            <a:pPr>
              <a:spcBef>
                <a:spcPts val="1200"/>
              </a:spcBef>
            </a:pPr>
            <a:r>
              <a:rPr lang="en-GB" b="1">
                <a:solidFill>
                  <a:srgbClr val="004899"/>
                </a:solidFill>
              </a:rPr>
              <a:t>58% </a:t>
            </a:r>
            <a:r>
              <a:rPr lang="en-GB" sz="1600"/>
              <a:t>feel clubs &amp; activities are meeting child’s needs very or </a:t>
            </a:r>
            <a:br>
              <a:rPr lang="en-GB" sz="1600"/>
            </a:br>
            <a:r>
              <a:rPr lang="en-GB" sz="1600"/>
              <a:t>fairly well.</a:t>
            </a:r>
            <a:endParaRPr lang="en-GB" sz="1600">
              <a:cs typeface="Arial"/>
            </a:endParaRPr>
          </a:p>
          <a:p>
            <a:pPr>
              <a:spcBef>
                <a:spcPts val="1200"/>
              </a:spcBef>
            </a:pPr>
            <a:r>
              <a:rPr lang="en-GB" b="1">
                <a:solidFill>
                  <a:srgbClr val="004899"/>
                </a:solidFill>
              </a:rPr>
              <a:t>30% </a:t>
            </a:r>
            <a:r>
              <a:rPr lang="en-GB" sz="1600"/>
              <a:t>have a </a:t>
            </a:r>
            <a:br>
              <a:rPr lang="en-GB" sz="1600"/>
            </a:br>
            <a:r>
              <a:rPr lang="en-GB" sz="1600"/>
              <a:t>Social Worker.</a:t>
            </a:r>
            <a:endParaRPr lang="en-GB" sz="1600">
              <a:cs typeface="Arial"/>
            </a:endParaRPr>
          </a:p>
          <a:p>
            <a:pPr>
              <a:spcBef>
                <a:spcPts val="1200"/>
              </a:spcBef>
            </a:pPr>
            <a:r>
              <a:rPr lang="en-GB" b="1">
                <a:solidFill>
                  <a:srgbClr val="004899"/>
                </a:solidFill>
              </a:rPr>
              <a:t>24% </a:t>
            </a:r>
            <a:r>
              <a:rPr lang="en-GB" sz="1600"/>
              <a:t>receiving services from Children’s Social Care team (e.g., Direct Payments).</a:t>
            </a:r>
            <a:endParaRPr lang="en-GB" sz="1600">
              <a:cs typeface="Arial"/>
            </a:endParaRPr>
          </a:p>
        </p:txBody>
      </p:sp>
      <p:sp>
        <p:nvSpPr>
          <p:cNvPr id="12" name="Rectangle 11">
            <a:extLst>
              <a:ext uri="{FF2B5EF4-FFF2-40B4-BE49-F238E27FC236}">
                <a16:creationId xmlns:a16="http://schemas.microsoft.com/office/drawing/2014/main" id="{5B69C894-C8C5-49A9-9C0D-FAC3F51439DA}"/>
              </a:ext>
            </a:extLst>
          </p:cNvPr>
          <p:cNvSpPr/>
          <p:nvPr/>
        </p:nvSpPr>
        <p:spPr>
          <a:xfrm>
            <a:off x="7928562" y="2049852"/>
            <a:ext cx="3879404" cy="2077492"/>
          </a:xfrm>
          <a:prstGeom prst="rect">
            <a:avLst/>
          </a:prstGeom>
        </p:spPr>
        <p:txBody>
          <a:bodyPr wrap="square">
            <a:spAutoFit/>
          </a:bodyPr>
          <a:lstStyle/>
          <a:p>
            <a:pPr lvl="0">
              <a:spcBef>
                <a:spcPts val="1000"/>
              </a:spcBef>
            </a:pPr>
            <a:r>
              <a:rPr lang="en-GB" b="1">
                <a:solidFill>
                  <a:srgbClr val="004899"/>
                </a:solidFill>
              </a:rPr>
              <a:t>58% </a:t>
            </a:r>
            <a:r>
              <a:rPr lang="en-GB" sz="1600">
                <a:solidFill>
                  <a:prstClr val="black"/>
                </a:solidFill>
              </a:rPr>
              <a:t>accessing short breaks &amp; activities.</a:t>
            </a:r>
          </a:p>
          <a:p>
            <a:pPr lvl="0">
              <a:spcBef>
                <a:spcPts val="1000"/>
              </a:spcBef>
            </a:pPr>
            <a:r>
              <a:rPr lang="en-GB" b="1">
                <a:solidFill>
                  <a:srgbClr val="004899"/>
                </a:solidFill>
              </a:rPr>
              <a:t>64% </a:t>
            </a:r>
            <a:r>
              <a:rPr lang="en-GB" sz="1600">
                <a:solidFill>
                  <a:prstClr val="black"/>
                </a:solidFill>
              </a:rPr>
              <a:t>feel clubs &amp; activities are meeting child’s needs very or fairly well.</a:t>
            </a:r>
          </a:p>
          <a:p>
            <a:pPr lvl="0">
              <a:spcBef>
                <a:spcPts val="1000"/>
              </a:spcBef>
            </a:pPr>
            <a:r>
              <a:rPr lang="en-GB" b="1">
                <a:solidFill>
                  <a:srgbClr val="004899"/>
                </a:solidFill>
              </a:rPr>
              <a:t>27% </a:t>
            </a:r>
            <a:r>
              <a:rPr lang="en-GB" sz="1600">
                <a:solidFill>
                  <a:prstClr val="black"/>
                </a:solidFill>
              </a:rPr>
              <a:t>have a Social Worker.</a:t>
            </a:r>
          </a:p>
          <a:p>
            <a:pPr lvl="0">
              <a:spcBef>
                <a:spcPts val="1000"/>
              </a:spcBef>
            </a:pPr>
            <a:r>
              <a:rPr lang="en-GB" b="1">
                <a:solidFill>
                  <a:srgbClr val="004899"/>
                </a:solidFill>
              </a:rPr>
              <a:t>21% </a:t>
            </a:r>
            <a:r>
              <a:rPr lang="en-GB" sz="1600">
                <a:solidFill>
                  <a:prstClr val="black"/>
                </a:solidFill>
              </a:rPr>
              <a:t>receiving services from Children’s Social Care team (e.g. Direct Payments).</a:t>
            </a:r>
          </a:p>
        </p:txBody>
      </p:sp>
      <p:sp>
        <p:nvSpPr>
          <p:cNvPr id="13" name="Rectangle 12">
            <a:extLst>
              <a:ext uri="{FF2B5EF4-FFF2-40B4-BE49-F238E27FC236}">
                <a16:creationId xmlns:a16="http://schemas.microsoft.com/office/drawing/2014/main" id="{77D026B9-93A0-4F92-B485-33B1DBF38658}"/>
              </a:ext>
            </a:extLst>
          </p:cNvPr>
          <p:cNvSpPr/>
          <p:nvPr/>
        </p:nvSpPr>
        <p:spPr>
          <a:xfrm>
            <a:off x="3425965" y="1972908"/>
            <a:ext cx="3921622" cy="2154436"/>
          </a:xfrm>
          <a:prstGeom prst="rect">
            <a:avLst/>
          </a:prstGeom>
        </p:spPr>
        <p:txBody>
          <a:bodyPr wrap="square">
            <a:spAutoFit/>
          </a:bodyPr>
          <a:lstStyle/>
          <a:p>
            <a:pPr>
              <a:spcBef>
                <a:spcPts val="1200"/>
              </a:spcBef>
            </a:pPr>
            <a:r>
              <a:rPr lang="en-GB" b="1">
                <a:solidFill>
                  <a:srgbClr val="004899"/>
                </a:solidFill>
              </a:rPr>
              <a:t>65% </a:t>
            </a:r>
            <a:r>
              <a:rPr lang="en-GB" sz="1600"/>
              <a:t>accessing short breaks &amp; activities.</a:t>
            </a:r>
          </a:p>
          <a:p>
            <a:pPr>
              <a:spcBef>
                <a:spcPts val="1200"/>
              </a:spcBef>
            </a:pPr>
            <a:r>
              <a:rPr lang="en-GB" b="1">
                <a:solidFill>
                  <a:srgbClr val="004899"/>
                </a:solidFill>
              </a:rPr>
              <a:t>66% </a:t>
            </a:r>
            <a:r>
              <a:rPr lang="en-GB" sz="1600"/>
              <a:t>feel clubs &amp; activities are meeting child’s needs very or fairly well.</a:t>
            </a:r>
          </a:p>
          <a:p>
            <a:pPr>
              <a:spcBef>
                <a:spcPts val="1200"/>
              </a:spcBef>
            </a:pPr>
            <a:r>
              <a:rPr lang="en-GB" b="1">
                <a:solidFill>
                  <a:srgbClr val="004899"/>
                </a:solidFill>
              </a:rPr>
              <a:t>32% </a:t>
            </a:r>
            <a:r>
              <a:rPr lang="en-GB" sz="1600"/>
              <a:t>have a Social Worker.</a:t>
            </a:r>
          </a:p>
          <a:p>
            <a:pPr>
              <a:spcBef>
                <a:spcPts val="1200"/>
              </a:spcBef>
            </a:pPr>
            <a:r>
              <a:rPr lang="en-GB" b="1">
                <a:solidFill>
                  <a:srgbClr val="004899"/>
                </a:solidFill>
              </a:rPr>
              <a:t>22% </a:t>
            </a:r>
            <a:r>
              <a:rPr lang="en-GB" sz="1600"/>
              <a:t>receiving services from Children’s Social Care team (e.g. Direct Payments).</a:t>
            </a:r>
          </a:p>
        </p:txBody>
      </p:sp>
      <p:sp>
        <p:nvSpPr>
          <p:cNvPr id="24" name="Rectangle 23">
            <a:extLst>
              <a:ext uri="{FF2B5EF4-FFF2-40B4-BE49-F238E27FC236}">
                <a16:creationId xmlns:a16="http://schemas.microsoft.com/office/drawing/2014/main" id="{9B108287-F356-4D5E-B3B1-C8966BFAB8B8}"/>
              </a:ext>
            </a:extLst>
          </p:cNvPr>
          <p:cNvSpPr/>
          <p:nvPr/>
        </p:nvSpPr>
        <p:spPr>
          <a:xfrm>
            <a:off x="7459579" y="1394374"/>
            <a:ext cx="4335256" cy="2830491"/>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C51785F-6159-4D55-9AA9-2673C00810CF}"/>
              </a:ext>
            </a:extLst>
          </p:cNvPr>
          <p:cNvSpPr/>
          <p:nvPr/>
        </p:nvSpPr>
        <p:spPr>
          <a:xfrm>
            <a:off x="2927097" y="1399448"/>
            <a:ext cx="4441599" cy="2825417"/>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50E5A70-3F2C-419A-B250-98E72ABF7372}"/>
              </a:ext>
            </a:extLst>
          </p:cNvPr>
          <p:cNvSpPr/>
          <p:nvPr/>
        </p:nvSpPr>
        <p:spPr>
          <a:xfrm>
            <a:off x="2927097" y="4325261"/>
            <a:ext cx="8867738" cy="2068422"/>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02E12FD-8B49-41A4-BAFE-080237E1BB3C}"/>
              </a:ext>
            </a:extLst>
          </p:cNvPr>
          <p:cNvSpPr/>
          <p:nvPr/>
        </p:nvSpPr>
        <p:spPr>
          <a:xfrm>
            <a:off x="306000" y="1394375"/>
            <a:ext cx="2511461" cy="4999308"/>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4">
            <a:extLst>
              <a:ext uri="{FF2B5EF4-FFF2-40B4-BE49-F238E27FC236}">
                <a16:creationId xmlns:a16="http://schemas.microsoft.com/office/drawing/2014/main" id="{2B2501AF-8BF2-4D2E-9D76-D96DDA493614}"/>
              </a:ext>
            </a:extLst>
          </p:cNvPr>
          <p:cNvSpPr txBox="1">
            <a:spLocks/>
          </p:cNvSpPr>
          <p:nvPr/>
        </p:nvSpPr>
        <p:spPr>
          <a:xfrm>
            <a:off x="356572" y="768704"/>
            <a:ext cx="11261121" cy="530684"/>
          </a:xfrm>
          <a:prstGeom prst="rect">
            <a:avLst/>
          </a:prstGeom>
        </p:spPr>
        <p:txBody>
          <a:bodyPr vert="horz" lIns="91440" tIns="45720" rIns="91440" bIns="45720" rtlCol="0">
            <a:norm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b="1">
                <a:solidFill>
                  <a:srgbClr val="F28F00"/>
                </a:solidFill>
              </a:rPr>
              <a:t>Those in West Essex are less satisfied with how clubs are meeting their child’s needs.</a:t>
            </a:r>
          </a:p>
        </p:txBody>
      </p:sp>
      <p:pic>
        <p:nvPicPr>
          <p:cNvPr id="16" name="Graphic 15" descr="Dancing">
            <a:extLst>
              <a:ext uri="{FF2B5EF4-FFF2-40B4-BE49-F238E27FC236}">
                <a16:creationId xmlns:a16="http://schemas.microsoft.com/office/drawing/2014/main" id="{AC9889B8-F10F-403D-B9E4-FC2BEAB83B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4555" y="2025293"/>
            <a:ext cx="626796" cy="626796"/>
          </a:xfrm>
          <a:prstGeom prst="rect">
            <a:avLst/>
          </a:prstGeom>
        </p:spPr>
      </p:pic>
      <p:pic>
        <p:nvPicPr>
          <p:cNvPr id="19" name="Graphic 18" descr="Female Profile">
            <a:extLst>
              <a:ext uri="{FF2B5EF4-FFF2-40B4-BE49-F238E27FC236}">
                <a16:creationId xmlns:a16="http://schemas.microsoft.com/office/drawing/2014/main" id="{E5A3F858-EE59-49F9-AC5C-DE0D622C03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6572" y="4295392"/>
            <a:ext cx="562761" cy="562761"/>
          </a:xfrm>
          <a:prstGeom prst="rect">
            <a:avLst/>
          </a:prstGeom>
        </p:spPr>
      </p:pic>
      <p:pic>
        <p:nvPicPr>
          <p:cNvPr id="21" name="Graphic 20" descr="Coins">
            <a:extLst>
              <a:ext uri="{FF2B5EF4-FFF2-40B4-BE49-F238E27FC236}">
                <a16:creationId xmlns:a16="http://schemas.microsoft.com/office/drawing/2014/main" id="{579DC51A-7F58-484D-90E5-F5876B34471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2424" y="5323518"/>
            <a:ext cx="562760" cy="562760"/>
          </a:xfrm>
          <a:prstGeom prst="rect">
            <a:avLst/>
          </a:prstGeom>
        </p:spPr>
      </p:pic>
      <p:pic>
        <p:nvPicPr>
          <p:cNvPr id="23" name="Graphic 22" descr="Thumbs up sign">
            <a:extLst>
              <a:ext uri="{FF2B5EF4-FFF2-40B4-BE49-F238E27FC236}">
                <a16:creationId xmlns:a16="http://schemas.microsoft.com/office/drawing/2014/main" id="{F5C6C142-04D8-42C2-B4F2-82807B0ECC5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4595" y="3203484"/>
            <a:ext cx="526085" cy="526085"/>
          </a:xfrm>
          <a:prstGeom prst="rect">
            <a:avLst/>
          </a:prstGeom>
        </p:spPr>
      </p:pic>
      <p:pic>
        <p:nvPicPr>
          <p:cNvPr id="29" name="Graphic 28" descr="Dancing">
            <a:extLst>
              <a:ext uri="{FF2B5EF4-FFF2-40B4-BE49-F238E27FC236}">
                <a16:creationId xmlns:a16="http://schemas.microsoft.com/office/drawing/2014/main" id="{E34A2871-CE5A-42B5-9D3F-EA45311A5B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8109" y="1947351"/>
            <a:ext cx="426385" cy="426385"/>
          </a:xfrm>
          <a:prstGeom prst="rect">
            <a:avLst/>
          </a:prstGeom>
        </p:spPr>
      </p:pic>
      <p:pic>
        <p:nvPicPr>
          <p:cNvPr id="30" name="Graphic 29" descr="Thumbs up sign">
            <a:extLst>
              <a:ext uri="{FF2B5EF4-FFF2-40B4-BE49-F238E27FC236}">
                <a16:creationId xmlns:a16="http://schemas.microsoft.com/office/drawing/2014/main" id="{AC6E505E-93A7-4A8F-BBA6-8360F142C1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32415" y="2525831"/>
            <a:ext cx="393525" cy="393525"/>
          </a:xfrm>
          <a:prstGeom prst="rect">
            <a:avLst/>
          </a:prstGeom>
        </p:spPr>
      </p:pic>
      <p:pic>
        <p:nvPicPr>
          <p:cNvPr id="31" name="Graphic 30" descr="Female Profile">
            <a:extLst>
              <a:ext uri="{FF2B5EF4-FFF2-40B4-BE49-F238E27FC236}">
                <a16:creationId xmlns:a16="http://schemas.microsoft.com/office/drawing/2014/main" id="{C9435A30-8215-4559-A80D-7C310A8D65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15141" y="3084414"/>
            <a:ext cx="426385" cy="426385"/>
          </a:xfrm>
          <a:prstGeom prst="rect">
            <a:avLst/>
          </a:prstGeom>
        </p:spPr>
      </p:pic>
      <p:pic>
        <p:nvPicPr>
          <p:cNvPr id="32" name="Graphic 31" descr="Coins">
            <a:extLst>
              <a:ext uri="{FF2B5EF4-FFF2-40B4-BE49-F238E27FC236}">
                <a16:creationId xmlns:a16="http://schemas.microsoft.com/office/drawing/2014/main" id="{0B555C1C-A019-4858-BA2E-2F8F5908AD8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48001" y="3697266"/>
            <a:ext cx="352465" cy="352465"/>
          </a:xfrm>
          <a:prstGeom prst="rect">
            <a:avLst/>
          </a:prstGeom>
        </p:spPr>
      </p:pic>
      <p:pic>
        <p:nvPicPr>
          <p:cNvPr id="33" name="Graphic 32" descr="Dancing">
            <a:extLst>
              <a:ext uri="{FF2B5EF4-FFF2-40B4-BE49-F238E27FC236}">
                <a16:creationId xmlns:a16="http://schemas.microsoft.com/office/drawing/2014/main" id="{D0EB5998-8204-45F9-A403-FDD4EFC93E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80878" y="1997549"/>
            <a:ext cx="426385" cy="426385"/>
          </a:xfrm>
          <a:prstGeom prst="rect">
            <a:avLst/>
          </a:prstGeom>
        </p:spPr>
      </p:pic>
      <p:pic>
        <p:nvPicPr>
          <p:cNvPr id="34" name="Graphic 33" descr="Thumbs up sign">
            <a:extLst>
              <a:ext uri="{FF2B5EF4-FFF2-40B4-BE49-F238E27FC236}">
                <a16:creationId xmlns:a16="http://schemas.microsoft.com/office/drawing/2014/main" id="{B172762B-C465-4F55-990C-9F8C2DD8A98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13738" y="2554060"/>
            <a:ext cx="393525" cy="393525"/>
          </a:xfrm>
          <a:prstGeom prst="rect">
            <a:avLst/>
          </a:prstGeom>
        </p:spPr>
      </p:pic>
      <p:pic>
        <p:nvPicPr>
          <p:cNvPr id="35" name="Graphic 34" descr="Female Profile">
            <a:extLst>
              <a:ext uri="{FF2B5EF4-FFF2-40B4-BE49-F238E27FC236}">
                <a16:creationId xmlns:a16="http://schemas.microsoft.com/office/drawing/2014/main" id="{3D9FFD8D-908C-4216-82EB-780BABCC33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16781" y="3075289"/>
            <a:ext cx="426385" cy="426385"/>
          </a:xfrm>
          <a:prstGeom prst="rect">
            <a:avLst/>
          </a:prstGeom>
        </p:spPr>
      </p:pic>
      <p:pic>
        <p:nvPicPr>
          <p:cNvPr id="36" name="Graphic 35" descr="Coins">
            <a:extLst>
              <a:ext uri="{FF2B5EF4-FFF2-40B4-BE49-F238E27FC236}">
                <a16:creationId xmlns:a16="http://schemas.microsoft.com/office/drawing/2014/main" id="{E8FCC07A-DF98-4A27-B4D3-A1728B22A4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39830" y="3663273"/>
            <a:ext cx="352465" cy="352465"/>
          </a:xfrm>
          <a:prstGeom prst="rect">
            <a:avLst/>
          </a:prstGeom>
        </p:spPr>
      </p:pic>
      <p:pic>
        <p:nvPicPr>
          <p:cNvPr id="37" name="Graphic 36" descr="Dancing">
            <a:extLst>
              <a:ext uri="{FF2B5EF4-FFF2-40B4-BE49-F238E27FC236}">
                <a16:creationId xmlns:a16="http://schemas.microsoft.com/office/drawing/2014/main" id="{B81BF8B2-BF27-4EA1-869D-F4BA828529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2786" y="4639826"/>
            <a:ext cx="426385" cy="426385"/>
          </a:xfrm>
          <a:prstGeom prst="rect">
            <a:avLst/>
          </a:prstGeom>
        </p:spPr>
      </p:pic>
      <p:pic>
        <p:nvPicPr>
          <p:cNvPr id="38" name="Graphic 37" descr="Thumbs up sign">
            <a:extLst>
              <a:ext uri="{FF2B5EF4-FFF2-40B4-BE49-F238E27FC236}">
                <a16:creationId xmlns:a16="http://schemas.microsoft.com/office/drawing/2014/main" id="{CB4A2729-8444-4F3A-854F-9839E9E4C9B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27470" y="5090348"/>
            <a:ext cx="393525" cy="393525"/>
          </a:xfrm>
          <a:prstGeom prst="rect">
            <a:avLst/>
          </a:prstGeom>
        </p:spPr>
      </p:pic>
      <p:pic>
        <p:nvPicPr>
          <p:cNvPr id="39" name="Graphic 38" descr="Female Profile">
            <a:extLst>
              <a:ext uri="{FF2B5EF4-FFF2-40B4-BE49-F238E27FC236}">
                <a16:creationId xmlns:a16="http://schemas.microsoft.com/office/drawing/2014/main" id="{C6621968-4BE3-43DE-86B5-DB88C7B6DF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99532" y="5535292"/>
            <a:ext cx="426385" cy="426385"/>
          </a:xfrm>
          <a:prstGeom prst="rect">
            <a:avLst/>
          </a:prstGeom>
        </p:spPr>
      </p:pic>
      <p:pic>
        <p:nvPicPr>
          <p:cNvPr id="40" name="Graphic 39" descr="Coins">
            <a:extLst>
              <a:ext uri="{FF2B5EF4-FFF2-40B4-BE49-F238E27FC236}">
                <a16:creationId xmlns:a16="http://schemas.microsoft.com/office/drawing/2014/main" id="{180B3AEF-C786-4ED5-93F1-DF35676F5B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43868" y="6026121"/>
            <a:ext cx="352465" cy="352465"/>
          </a:xfrm>
          <a:prstGeom prst="rect">
            <a:avLst/>
          </a:prstGeom>
        </p:spPr>
      </p:pic>
      <p:sp>
        <p:nvSpPr>
          <p:cNvPr id="41" name="Rectangle 40">
            <a:extLst>
              <a:ext uri="{FF2B5EF4-FFF2-40B4-BE49-F238E27FC236}">
                <a16:creationId xmlns:a16="http://schemas.microsoft.com/office/drawing/2014/main" id="{7124288A-3018-44FB-B0F9-9BA607240CAF}"/>
              </a:ext>
            </a:extLst>
          </p:cNvPr>
          <p:cNvSpPr/>
          <p:nvPr/>
        </p:nvSpPr>
        <p:spPr>
          <a:xfrm>
            <a:off x="951627" y="1416923"/>
            <a:ext cx="1220207" cy="523220"/>
          </a:xfrm>
          <a:prstGeom prst="rect">
            <a:avLst/>
          </a:prstGeom>
        </p:spPr>
        <p:txBody>
          <a:bodyPr wrap="none">
            <a:spAutoFit/>
          </a:bodyPr>
          <a:lstStyle/>
          <a:p>
            <a:pPr lvl="0" algn="ctr"/>
            <a:r>
              <a:rPr lang="en-GB" sz="2800" b="1">
                <a:solidFill>
                  <a:srgbClr val="004899"/>
                </a:solidFill>
              </a:rPr>
              <a:t>WEST</a:t>
            </a:r>
            <a:endParaRPr lang="en-GB" sz="2400" b="1">
              <a:solidFill>
                <a:srgbClr val="004899"/>
              </a:solidFill>
            </a:endParaRPr>
          </a:p>
        </p:txBody>
      </p:sp>
      <p:sp>
        <p:nvSpPr>
          <p:cNvPr id="42" name="Rectangle 41">
            <a:extLst>
              <a:ext uri="{FF2B5EF4-FFF2-40B4-BE49-F238E27FC236}">
                <a16:creationId xmlns:a16="http://schemas.microsoft.com/office/drawing/2014/main" id="{9D655AF3-F820-4938-B84E-73DC21B4F658}"/>
              </a:ext>
            </a:extLst>
          </p:cNvPr>
          <p:cNvSpPr/>
          <p:nvPr/>
        </p:nvSpPr>
        <p:spPr>
          <a:xfrm>
            <a:off x="4716769" y="1424131"/>
            <a:ext cx="843501" cy="523220"/>
          </a:xfrm>
          <a:prstGeom prst="rect">
            <a:avLst/>
          </a:prstGeom>
        </p:spPr>
        <p:txBody>
          <a:bodyPr wrap="none">
            <a:spAutoFit/>
          </a:bodyPr>
          <a:lstStyle/>
          <a:p>
            <a:pPr lvl="0" algn="ctr"/>
            <a:r>
              <a:rPr lang="en-GB" sz="2800" b="1">
                <a:solidFill>
                  <a:srgbClr val="004899"/>
                </a:solidFill>
              </a:rPr>
              <a:t>MID</a:t>
            </a:r>
          </a:p>
        </p:txBody>
      </p:sp>
      <p:sp>
        <p:nvSpPr>
          <p:cNvPr id="43" name="Rectangle 42">
            <a:extLst>
              <a:ext uri="{FF2B5EF4-FFF2-40B4-BE49-F238E27FC236}">
                <a16:creationId xmlns:a16="http://schemas.microsoft.com/office/drawing/2014/main" id="{4DED0ED3-F082-4E7E-922E-FCB7E6522A06}"/>
              </a:ext>
            </a:extLst>
          </p:cNvPr>
          <p:cNvSpPr/>
          <p:nvPr/>
        </p:nvSpPr>
        <p:spPr>
          <a:xfrm>
            <a:off x="8911636" y="1413453"/>
            <a:ext cx="1462260" cy="523220"/>
          </a:xfrm>
          <a:prstGeom prst="rect">
            <a:avLst/>
          </a:prstGeom>
        </p:spPr>
        <p:txBody>
          <a:bodyPr wrap="none">
            <a:spAutoFit/>
          </a:bodyPr>
          <a:lstStyle/>
          <a:p>
            <a:pPr lvl="0" algn="ctr"/>
            <a:r>
              <a:rPr lang="en-GB" sz="2800" b="1">
                <a:solidFill>
                  <a:srgbClr val="004899"/>
                </a:solidFill>
              </a:rPr>
              <a:t>NORTH</a:t>
            </a:r>
            <a:endParaRPr lang="en-GB" sz="2000">
              <a:solidFill>
                <a:prstClr val="black"/>
              </a:solidFill>
            </a:endParaRPr>
          </a:p>
        </p:txBody>
      </p:sp>
      <p:sp>
        <p:nvSpPr>
          <p:cNvPr id="44" name="Rectangle 43">
            <a:extLst>
              <a:ext uri="{FF2B5EF4-FFF2-40B4-BE49-F238E27FC236}">
                <a16:creationId xmlns:a16="http://schemas.microsoft.com/office/drawing/2014/main" id="{DB5B8AA4-B0F1-434E-B36B-595DBFD19260}"/>
              </a:ext>
            </a:extLst>
          </p:cNvPr>
          <p:cNvSpPr/>
          <p:nvPr/>
        </p:nvSpPr>
        <p:spPr>
          <a:xfrm>
            <a:off x="6497253" y="4295392"/>
            <a:ext cx="1441420" cy="523220"/>
          </a:xfrm>
          <a:prstGeom prst="rect">
            <a:avLst/>
          </a:prstGeom>
        </p:spPr>
        <p:txBody>
          <a:bodyPr wrap="none">
            <a:spAutoFit/>
          </a:bodyPr>
          <a:lstStyle/>
          <a:p>
            <a:pPr lvl="0" algn="ctr"/>
            <a:r>
              <a:rPr lang="en-GB" sz="2800" b="1">
                <a:solidFill>
                  <a:srgbClr val="004899"/>
                </a:solidFill>
              </a:rPr>
              <a:t>SOUTH</a:t>
            </a:r>
          </a:p>
        </p:txBody>
      </p:sp>
      <p:sp>
        <p:nvSpPr>
          <p:cNvPr id="45" name="TextBox 44">
            <a:extLst>
              <a:ext uri="{FF2B5EF4-FFF2-40B4-BE49-F238E27FC236}">
                <a16:creationId xmlns:a16="http://schemas.microsoft.com/office/drawing/2014/main" id="{33370D2F-4870-43CE-8DE5-1F632BF94F99}"/>
              </a:ext>
            </a:extLst>
          </p:cNvPr>
          <p:cNvSpPr txBox="1"/>
          <p:nvPr/>
        </p:nvSpPr>
        <p:spPr>
          <a:xfrm>
            <a:off x="6199934" y="6399433"/>
            <a:ext cx="3477477" cy="461665"/>
          </a:xfrm>
          <a:prstGeom prst="rect">
            <a:avLst/>
          </a:prstGeom>
          <a:noFill/>
        </p:spPr>
        <p:txBody>
          <a:bodyPr wrap="square" rtlCol="0">
            <a:spAutoFit/>
          </a:bodyPr>
          <a:lstStyle/>
          <a:p>
            <a:pPr algn="ctr"/>
            <a:r>
              <a:rPr lang="en-GB" sz="1200" i="1"/>
              <a:t>[More information on survey responses from each quadrant or district is available on request.]</a:t>
            </a:r>
          </a:p>
        </p:txBody>
      </p:sp>
    </p:spTree>
    <p:extLst>
      <p:ext uri="{BB962C8B-B14F-4D97-AF65-F5344CB8AC3E}">
        <p14:creationId xmlns:p14="http://schemas.microsoft.com/office/powerpoint/2010/main" val="428108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06000" y="164381"/>
            <a:ext cx="9395350" cy="938179"/>
          </a:xfrm>
        </p:spPr>
        <p:txBody>
          <a:bodyPr>
            <a:normAutofit fontScale="90000"/>
          </a:bodyPr>
          <a:lstStyle/>
          <a:p>
            <a:r>
              <a:rPr lang="en-GB">
                <a:solidFill>
                  <a:srgbClr val="004899"/>
                </a:solidFill>
              </a:rPr>
              <a:t>What are our children and young people telling us about clubs and activities?</a:t>
            </a:r>
            <a:endParaRPr lang="en-GB"/>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306000" y="1132062"/>
            <a:ext cx="10688399" cy="809624"/>
          </a:xfrm>
        </p:spPr>
        <p:txBody>
          <a:bodyPr>
            <a:normAutofit/>
          </a:bodyPr>
          <a:lstStyle/>
          <a:p>
            <a:pPr marL="0" indent="0">
              <a:spcBef>
                <a:spcPts val="0"/>
              </a:spcBef>
              <a:buNone/>
            </a:pPr>
            <a:r>
              <a:rPr lang="en-GB" sz="2100" b="1">
                <a:solidFill>
                  <a:srgbClr val="F28F00"/>
                </a:solidFill>
                <a:ea typeface="+mn-lt"/>
                <a:cs typeface="Arial"/>
              </a:rPr>
              <a:t>Young people value opportunities to socialise and learn new skills, but there are some concerns around current provision and opportunities to improve the offer.</a:t>
            </a:r>
            <a:endParaRPr lang="en-GB" sz="2000" b="1">
              <a:solidFill>
                <a:srgbClr val="F28F00"/>
              </a:solidFill>
              <a:ea typeface="+mn-lt"/>
              <a:cs typeface="Arial"/>
            </a:endParaRPr>
          </a:p>
          <a:p>
            <a:pPr marL="0" indent="0">
              <a:buNone/>
            </a:pPr>
            <a:endParaRPr lang="en-GB" sz="1800">
              <a:ea typeface="+mn-lt"/>
              <a:cs typeface="Arial"/>
            </a:endParaRP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dirty="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5914272B-F768-4F65-9283-A199A0EE904B}"/>
              </a:ext>
            </a:extLst>
          </p:cNvPr>
          <p:cNvSpPr/>
          <p:nvPr/>
        </p:nvSpPr>
        <p:spPr>
          <a:xfrm>
            <a:off x="411878" y="2721054"/>
            <a:ext cx="3543336" cy="34088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lvl="0" indent="-285750">
              <a:spcBef>
                <a:spcPts val="12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Clubs give a sense of </a:t>
            </a:r>
            <a:r>
              <a:rPr lang="en-GB" sz="1600" b="1">
                <a:solidFill>
                  <a:schemeClr val="tx1"/>
                </a:solidFill>
                <a:latin typeface="Arial" panose="020B0604020202020204" pitchFamily="34" charset="0"/>
                <a:cs typeface="Arial" panose="020B0604020202020204" pitchFamily="34" charset="0"/>
              </a:rPr>
              <a:t>community </a:t>
            </a:r>
            <a:r>
              <a:rPr lang="en-GB" sz="1600">
                <a:solidFill>
                  <a:schemeClr val="tx1"/>
                </a:solidFill>
                <a:latin typeface="Arial" panose="020B0604020202020204" pitchFamily="34" charset="0"/>
                <a:cs typeface="Arial" panose="020B0604020202020204" pitchFamily="34" charset="0"/>
              </a:rPr>
              <a:t>and</a:t>
            </a:r>
            <a:r>
              <a:rPr lang="en-GB" sz="1600" b="1">
                <a:solidFill>
                  <a:schemeClr val="tx1"/>
                </a:solidFill>
                <a:latin typeface="Arial" panose="020B0604020202020204" pitchFamily="34" charset="0"/>
                <a:cs typeface="Arial" panose="020B0604020202020204" pitchFamily="34" charset="0"/>
              </a:rPr>
              <a:t> routine</a:t>
            </a:r>
            <a:r>
              <a:rPr lang="en-GB" sz="1600">
                <a:solidFill>
                  <a:schemeClr val="tx1"/>
                </a:solidFill>
                <a:latin typeface="Arial" panose="020B0604020202020204" pitchFamily="34" charset="0"/>
                <a:cs typeface="Arial" panose="020B0604020202020204" pitchFamily="34" charset="0"/>
              </a:rPr>
              <a:t> and help with </a:t>
            </a:r>
            <a:r>
              <a:rPr lang="en-GB" sz="1600" b="1">
                <a:solidFill>
                  <a:schemeClr val="tx1"/>
                </a:solidFill>
                <a:latin typeface="Arial" panose="020B0604020202020204" pitchFamily="34" charset="0"/>
                <a:cs typeface="Arial" panose="020B0604020202020204" pitchFamily="34" charset="0"/>
              </a:rPr>
              <a:t>physical &amp; mental health</a:t>
            </a:r>
            <a:r>
              <a:rPr lang="en-GB" sz="1600">
                <a:solidFill>
                  <a:schemeClr val="tx1"/>
                </a:solidFill>
                <a:latin typeface="Arial" panose="020B0604020202020204" pitchFamily="34" charset="0"/>
                <a:cs typeface="Arial" panose="020B0604020202020204" pitchFamily="34" charset="0"/>
              </a:rPr>
              <a:t> </a:t>
            </a:r>
            <a:endParaRPr lang="en-GB" sz="1600" b="1">
              <a:solidFill>
                <a:schemeClr val="tx1"/>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A good way to meet friends &amp; </a:t>
            </a:r>
            <a:r>
              <a:rPr lang="en-GB" sz="1600" b="1">
                <a:solidFill>
                  <a:schemeClr val="tx1"/>
                </a:solidFill>
                <a:latin typeface="Arial" panose="020B0604020202020204" pitchFamily="34" charset="0"/>
                <a:cs typeface="Arial" panose="020B0604020202020204" pitchFamily="34" charset="0"/>
              </a:rPr>
              <a:t>socialise</a:t>
            </a:r>
            <a:r>
              <a:rPr lang="en-GB" sz="1600">
                <a:solidFill>
                  <a:schemeClr val="tx1"/>
                </a:solidFill>
                <a:latin typeface="Arial" panose="020B0604020202020204" pitchFamily="34" charset="0"/>
                <a:cs typeface="Arial" panose="020B0604020202020204" pitchFamily="34" charset="0"/>
              </a:rPr>
              <a:t>, especially during Covid</a:t>
            </a:r>
          </a:p>
          <a:p>
            <a:pPr marL="285750" lvl="0" indent="-285750">
              <a:spcBef>
                <a:spcPts val="12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The </a:t>
            </a:r>
            <a:r>
              <a:rPr lang="en-GB" sz="1600" b="1">
                <a:solidFill>
                  <a:schemeClr val="tx1"/>
                </a:solidFill>
                <a:latin typeface="Arial" panose="020B0604020202020204" pitchFamily="34" charset="0"/>
                <a:cs typeface="Arial" panose="020B0604020202020204" pitchFamily="34" charset="0"/>
              </a:rPr>
              <a:t>range</a:t>
            </a:r>
            <a:r>
              <a:rPr lang="en-GB" sz="1600">
                <a:solidFill>
                  <a:schemeClr val="tx1"/>
                </a:solidFill>
                <a:latin typeface="Arial" panose="020B0604020202020204" pitchFamily="34" charset="0"/>
                <a:cs typeface="Arial" panose="020B0604020202020204" pitchFamily="34" charset="0"/>
              </a:rPr>
              <a:t> of activities, where you can learn </a:t>
            </a:r>
            <a:r>
              <a:rPr lang="en-GB" sz="1600" b="1">
                <a:solidFill>
                  <a:schemeClr val="tx1"/>
                </a:solidFill>
                <a:latin typeface="Arial" panose="020B0604020202020204" pitchFamily="34" charset="0"/>
                <a:cs typeface="Arial" panose="020B0604020202020204" pitchFamily="34" charset="0"/>
              </a:rPr>
              <a:t>new skills </a:t>
            </a:r>
            <a:r>
              <a:rPr lang="en-GB" sz="1600">
                <a:solidFill>
                  <a:schemeClr val="tx1"/>
                </a:solidFill>
                <a:latin typeface="Arial" panose="020B0604020202020204" pitchFamily="34" charset="0"/>
                <a:cs typeface="Arial" panose="020B0604020202020204" pitchFamily="34" charset="0"/>
              </a:rPr>
              <a:t>&amp; give something back </a:t>
            </a:r>
          </a:p>
          <a:p>
            <a:pPr marL="285750" lvl="0" indent="-285750">
              <a:buFont typeface="Arial" panose="020B0604020202020204" pitchFamily="34" charset="0"/>
              <a:buChar char="•"/>
            </a:pPr>
            <a:endParaRPr lang="en-GB" sz="1600">
              <a:solidFill>
                <a:srgbClr val="004899"/>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600">
              <a:solidFill>
                <a:srgbClr val="004899"/>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a:ln>
                  <a:noFill/>
                </a:ln>
                <a:solidFill>
                  <a:srgbClr val="004899"/>
                </a:solidFill>
                <a:effectLst/>
                <a:uLnTx/>
                <a:uFillTx/>
                <a:latin typeface="Arial" panose="020B0604020202020204" pitchFamily="34" charset="0"/>
                <a:ea typeface="+mn-ea"/>
                <a:cs typeface="Arial" panose="020B0604020202020204" pitchFamily="34" charset="0"/>
              </a:rPr>
            </a:br>
            <a:endParaRPr kumimoji="0" lang="en-GB" sz="1600" b="1" i="1" u="none" strike="noStrike" kern="1200" cap="none" spc="0" normalizeH="0" baseline="0" noProof="0">
              <a:ln>
                <a:noFill/>
              </a:ln>
              <a:solidFill>
                <a:srgbClr val="004899"/>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67FA1BA7-B3DB-4DD5-9B4F-840AA6082BDF}"/>
              </a:ext>
            </a:extLst>
          </p:cNvPr>
          <p:cNvSpPr/>
          <p:nvPr/>
        </p:nvSpPr>
        <p:spPr>
          <a:xfrm>
            <a:off x="4049027" y="2708742"/>
            <a:ext cx="3996089" cy="3421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lvl="0" indent="-285750">
              <a:spcBef>
                <a:spcPts val="6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Need for better </a:t>
            </a:r>
            <a:r>
              <a:rPr lang="en-GB" sz="1600" b="1">
                <a:solidFill>
                  <a:schemeClr val="tx1"/>
                </a:solidFill>
                <a:latin typeface="Arial" panose="020B0604020202020204" pitchFamily="34" charset="0"/>
                <a:cs typeface="Arial" panose="020B0604020202020204" pitchFamily="34" charset="0"/>
              </a:rPr>
              <a:t>understanding</a:t>
            </a:r>
            <a:r>
              <a:rPr lang="en-GB" sz="1600">
                <a:solidFill>
                  <a:schemeClr val="tx1"/>
                </a:solidFill>
                <a:latin typeface="Arial" panose="020B0604020202020204" pitchFamily="34" charset="0"/>
                <a:cs typeface="Arial" panose="020B0604020202020204" pitchFamily="34" charset="0"/>
              </a:rPr>
              <a:t> of different disabilities, especially for children with a sensory need </a:t>
            </a:r>
          </a:p>
          <a:p>
            <a:pPr marL="285750" lvl="0" indent="-285750">
              <a:spcBef>
                <a:spcPts val="6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Staff need to </a:t>
            </a:r>
            <a:r>
              <a:rPr lang="en-GB" sz="1600" b="1">
                <a:solidFill>
                  <a:schemeClr val="tx1"/>
                </a:solidFill>
                <a:latin typeface="Arial" panose="020B0604020202020204" pitchFamily="34" charset="0"/>
                <a:cs typeface="Arial" panose="020B0604020202020204" pitchFamily="34" charset="0"/>
              </a:rPr>
              <a:t>listen</a:t>
            </a:r>
            <a:r>
              <a:rPr lang="en-GB" sz="1600">
                <a:solidFill>
                  <a:schemeClr val="tx1"/>
                </a:solidFill>
                <a:latin typeface="Arial" panose="020B0604020202020204" pitchFamily="34" charset="0"/>
                <a:cs typeface="Arial" panose="020B0604020202020204" pitchFamily="34" charset="0"/>
              </a:rPr>
              <a:t> more to concerns raised by children &amp; young people </a:t>
            </a:r>
          </a:p>
          <a:p>
            <a:pPr marL="285750" lvl="0" indent="-285750">
              <a:spcBef>
                <a:spcPts val="6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Children feel that staff do not always give them the </a:t>
            </a:r>
            <a:r>
              <a:rPr lang="en-GB" sz="1600" b="1">
                <a:solidFill>
                  <a:schemeClr val="tx1"/>
                </a:solidFill>
                <a:latin typeface="Arial" panose="020B0604020202020204" pitchFamily="34" charset="0"/>
                <a:cs typeface="Arial" panose="020B0604020202020204" pitchFamily="34" charset="0"/>
              </a:rPr>
              <a:t>time</a:t>
            </a:r>
            <a:r>
              <a:rPr lang="en-GB" sz="1600">
                <a:solidFill>
                  <a:schemeClr val="tx1"/>
                </a:solidFill>
                <a:latin typeface="Arial" panose="020B0604020202020204" pitchFamily="34" charset="0"/>
                <a:cs typeface="Arial" panose="020B0604020202020204" pitchFamily="34" charset="0"/>
              </a:rPr>
              <a:t> they need </a:t>
            </a:r>
          </a:p>
          <a:p>
            <a:pPr marL="285750" lvl="0" indent="-285750">
              <a:spcBef>
                <a:spcPts val="600"/>
              </a:spcBef>
              <a:buFont typeface="Arial" panose="020B0604020202020204" pitchFamily="34" charset="0"/>
              <a:buChar char="•"/>
            </a:pPr>
            <a:r>
              <a:rPr lang="en-GB" sz="1600" b="1">
                <a:solidFill>
                  <a:schemeClr val="tx1"/>
                </a:solidFill>
                <a:latin typeface="Arial" panose="020B0604020202020204" pitchFamily="34" charset="0"/>
                <a:cs typeface="Arial" panose="020B0604020202020204" pitchFamily="34" charset="0"/>
              </a:rPr>
              <a:t>Fairer process </a:t>
            </a:r>
            <a:r>
              <a:rPr lang="en-GB" sz="1600">
                <a:solidFill>
                  <a:schemeClr val="tx1"/>
                </a:solidFill>
                <a:latin typeface="Arial" panose="020B0604020202020204" pitchFamily="34" charset="0"/>
                <a:cs typeface="Arial" panose="020B0604020202020204" pitchFamily="34" charset="0"/>
              </a:rPr>
              <a:t>for rewards/recognition system across all abilities &amp; disabilities</a:t>
            </a:r>
          </a:p>
          <a:p>
            <a:pPr marL="285750" lvl="0" indent="-285750">
              <a:spcBef>
                <a:spcPts val="600"/>
              </a:spcBef>
              <a:buFont typeface="Arial" panose="020B0604020202020204" pitchFamily="34" charset="0"/>
              <a:buChar char="•"/>
            </a:pPr>
            <a:endParaRPr lang="en-GB" sz="1600" b="1">
              <a:solidFill>
                <a:srgbClr val="004899"/>
              </a:solidFill>
              <a:latin typeface="Arial" panose="020B0604020202020204" pitchFamily="34" charset="0"/>
              <a:cs typeface="Arial" panose="020B0604020202020204" pitchFamily="34" charset="0"/>
            </a:endParaRPr>
          </a:p>
          <a:p>
            <a:pPr marL="285750" lvl="0" indent="-285750">
              <a:spcBef>
                <a:spcPts val="600"/>
              </a:spcBef>
              <a:buFont typeface="Arial" panose="020B0604020202020204" pitchFamily="34" charset="0"/>
              <a:buChar char="•"/>
            </a:pPr>
            <a:endParaRPr lang="en-GB" sz="1600">
              <a:solidFill>
                <a:srgbClr val="004899"/>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F4D7D2CF-52A0-4E8B-9E46-305C0823A3D9}"/>
              </a:ext>
            </a:extLst>
          </p:cNvPr>
          <p:cNvSpPr/>
          <p:nvPr/>
        </p:nvSpPr>
        <p:spPr>
          <a:xfrm>
            <a:off x="8146952" y="2066026"/>
            <a:ext cx="3808784" cy="545141"/>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latin typeface="Arial" panose="020B0604020202020204" pitchFamily="34" charset="0"/>
                <a:cs typeface="Arial" panose="020B0604020202020204" pitchFamily="34" charset="0"/>
              </a:rPr>
              <a:t>Anything else you would like to see &amp; what could be better?</a:t>
            </a:r>
          </a:p>
        </p:txBody>
      </p:sp>
      <p:sp>
        <p:nvSpPr>
          <p:cNvPr id="28" name="Rectangle 27">
            <a:extLst>
              <a:ext uri="{FF2B5EF4-FFF2-40B4-BE49-F238E27FC236}">
                <a16:creationId xmlns:a16="http://schemas.microsoft.com/office/drawing/2014/main" id="{40CAC74D-0463-4CE5-8162-9B0A3ABFB46D}"/>
              </a:ext>
            </a:extLst>
          </p:cNvPr>
          <p:cNvSpPr/>
          <p:nvPr/>
        </p:nvSpPr>
        <p:spPr>
          <a:xfrm>
            <a:off x="8142974" y="2708742"/>
            <a:ext cx="3808784" cy="3421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lvl="0" indent="-285750">
              <a:spcBef>
                <a:spcPts val="12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More </a:t>
            </a:r>
            <a:r>
              <a:rPr lang="en-GB" sz="1600" b="1">
                <a:solidFill>
                  <a:schemeClr val="tx1"/>
                </a:solidFill>
                <a:latin typeface="Arial" panose="020B0604020202020204" pitchFamily="34" charset="0"/>
                <a:cs typeface="Arial" panose="020B0604020202020204" pitchFamily="34" charset="0"/>
              </a:rPr>
              <a:t>playschemes</a:t>
            </a:r>
            <a:r>
              <a:rPr lang="en-GB" sz="1600">
                <a:solidFill>
                  <a:schemeClr val="tx1"/>
                </a:solidFill>
                <a:latin typeface="Arial" panose="020B0604020202020204" pitchFamily="34" charset="0"/>
                <a:cs typeface="Arial" panose="020B0604020202020204" pitchFamily="34" charset="0"/>
              </a:rPr>
              <a:t> in Basildon</a:t>
            </a:r>
          </a:p>
          <a:p>
            <a:pPr marL="285750" lvl="0" indent="-285750">
              <a:spcBef>
                <a:spcPts val="12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Too much focus on </a:t>
            </a:r>
            <a:r>
              <a:rPr lang="en-GB" sz="1600" b="1">
                <a:solidFill>
                  <a:schemeClr val="tx1"/>
                </a:solidFill>
                <a:latin typeface="Arial" panose="020B0604020202020204" pitchFamily="34" charset="0"/>
                <a:cs typeface="Arial" panose="020B0604020202020204" pitchFamily="34" charset="0"/>
              </a:rPr>
              <a:t>sports clubs</a:t>
            </a:r>
          </a:p>
          <a:p>
            <a:pPr marL="285750" lvl="0" indent="-285750">
              <a:spcBef>
                <a:spcPts val="12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Need more alternative types of clubs </a:t>
            </a:r>
          </a:p>
          <a:p>
            <a:pPr marL="285750" lvl="0" indent="-285750">
              <a:spcBef>
                <a:spcPts val="1200"/>
              </a:spcBef>
              <a:buFont typeface="Arial" panose="020B0604020202020204" pitchFamily="34" charset="0"/>
              <a:buChar char="•"/>
            </a:pPr>
            <a:r>
              <a:rPr lang="en-GB" sz="1600" b="1">
                <a:solidFill>
                  <a:schemeClr val="tx1"/>
                </a:solidFill>
                <a:latin typeface="Arial" panose="020B0604020202020204" pitchFamily="34" charset="0"/>
                <a:cs typeface="Arial" panose="020B0604020202020204" pitchFamily="34" charset="0"/>
              </a:rPr>
              <a:t>Lack of consistency </a:t>
            </a:r>
            <a:r>
              <a:rPr lang="en-GB" sz="1600">
                <a:solidFill>
                  <a:schemeClr val="tx1"/>
                </a:solidFill>
                <a:latin typeface="Arial" panose="020B0604020202020204" pitchFamily="34" charset="0"/>
                <a:cs typeface="Arial" panose="020B0604020202020204" pitchFamily="34" charset="0"/>
              </a:rPr>
              <a:t>and structure at some clubs</a:t>
            </a:r>
          </a:p>
          <a:p>
            <a:pPr marL="285750" lvl="0" indent="-285750">
              <a:spcBef>
                <a:spcPts val="12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Need to look at </a:t>
            </a:r>
            <a:r>
              <a:rPr lang="en-GB" sz="1600" b="1">
                <a:solidFill>
                  <a:schemeClr val="tx1"/>
                </a:solidFill>
                <a:latin typeface="Arial" panose="020B0604020202020204" pitchFamily="34" charset="0"/>
                <a:cs typeface="Arial" panose="020B0604020202020204" pitchFamily="34" charset="0"/>
              </a:rPr>
              <a:t>social skills</a:t>
            </a:r>
          </a:p>
          <a:p>
            <a:pPr marL="285750" lvl="0" indent="-285750">
              <a:spcBef>
                <a:spcPts val="12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More</a:t>
            </a:r>
            <a:r>
              <a:rPr lang="en-GB" sz="1600" b="1">
                <a:solidFill>
                  <a:schemeClr val="tx1"/>
                </a:solidFill>
                <a:latin typeface="Arial" panose="020B0604020202020204" pitchFamily="34" charset="0"/>
                <a:cs typeface="Arial" panose="020B0604020202020204" pitchFamily="34" charset="0"/>
              </a:rPr>
              <a:t> inclusive </a:t>
            </a:r>
            <a:r>
              <a:rPr lang="en-GB" sz="1600">
                <a:solidFill>
                  <a:schemeClr val="tx1"/>
                </a:solidFill>
                <a:latin typeface="Arial" panose="020B0604020202020204" pitchFamily="34" charset="0"/>
                <a:cs typeface="Arial" panose="020B0604020202020204" pitchFamily="34" charset="0"/>
              </a:rPr>
              <a:t>clubs needed</a:t>
            </a:r>
          </a:p>
          <a:p>
            <a:pPr marL="285750" lvl="0" indent="-285750">
              <a:spcBef>
                <a:spcPts val="1200"/>
              </a:spcBef>
              <a:buFont typeface="Arial" panose="020B0604020202020204" pitchFamily="34" charset="0"/>
              <a:buChar char="•"/>
            </a:pPr>
            <a:endParaRPr lang="en-GB" sz="1600">
              <a:solidFill>
                <a:srgbClr val="004899"/>
              </a:solidFill>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srgbClr val="004899"/>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DC421525-090F-4719-8411-13345FC6CF2E}"/>
              </a:ext>
            </a:extLst>
          </p:cNvPr>
          <p:cNvSpPr/>
          <p:nvPr/>
        </p:nvSpPr>
        <p:spPr>
          <a:xfrm>
            <a:off x="4059071" y="2066027"/>
            <a:ext cx="3996089" cy="545141"/>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latin typeface="Arial" panose="020B0604020202020204" pitchFamily="34" charset="0"/>
                <a:cs typeface="Arial" panose="020B0604020202020204" pitchFamily="34" charset="0"/>
              </a:rPr>
              <a:t>What is not so good?</a:t>
            </a:r>
          </a:p>
        </p:txBody>
      </p:sp>
      <p:sp>
        <p:nvSpPr>
          <p:cNvPr id="31" name="Rectangle 30">
            <a:extLst>
              <a:ext uri="{FF2B5EF4-FFF2-40B4-BE49-F238E27FC236}">
                <a16:creationId xmlns:a16="http://schemas.microsoft.com/office/drawing/2014/main" id="{3EEDAF7B-024E-4E35-8147-A6601419538A}"/>
              </a:ext>
            </a:extLst>
          </p:cNvPr>
          <p:cNvSpPr/>
          <p:nvPr/>
        </p:nvSpPr>
        <p:spPr>
          <a:xfrm>
            <a:off x="411878" y="2066027"/>
            <a:ext cx="3543337" cy="545141"/>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latin typeface="Arial" panose="020B0604020202020204" pitchFamily="34" charset="0"/>
                <a:cs typeface="Arial" panose="020B0604020202020204" pitchFamily="34" charset="0"/>
              </a:rPr>
              <a:t>What is good ?</a:t>
            </a:r>
          </a:p>
        </p:txBody>
      </p:sp>
      <p:sp>
        <p:nvSpPr>
          <p:cNvPr id="2" name="Rectangle 1">
            <a:extLst>
              <a:ext uri="{FF2B5EF4-FFF2-40B4-BE49-F238E27FC236}">
                <a16:creationId xmlns:a16="http://schemas.microsoft.com/office/drawing/2014/main" id="{8775CD39-18CF-4A41-9AFE-81C5FCD596D7}"/>
              </a:ext>
            </a:extLst>
          </p:cNvPr>
          <p:cNvSpPr/>
          <p:nvPr/>
        </p:nvSpPr>
        <p:spPr>
          <a:xfrm>
            <a:off x="626828" y="5174573"/>
            <a:ext cx="3113435" cy="830997"/>
          </a:xfrm>
          <a:prstGeom prst="rect">
            <a:avLst/>
          </a:prstGeom>
        </p:spPr>
        <p:txBody>
          <a:bodyPr wrap="square" lIns="91440" tIns="45720" rIns="91440" bIns="45720" anchor="t">
            <a:spAutoFit/>
          </a:bodyPr>
          <a:lstStyle/>
          <a:p>
            <a:pPr algn="ctr"/>
            <a:r>
              <a:rPr lang="en-GB" sz="1600" b="1" i="1">
                <a:solidFill>
                  <a:srgbClr val="004899"/>
                </a:solidFill>
              </a:rPr>
              <a:t>“I like Mistley kids clubs because they are really nice, good park trips and walks”</a:t>
            </a:r>
          </a:p>
        </p:txBody>
      </p:sp>
      <p:sp>
        <p:nvSpPr>
          <p:cNvPr id="6" name="Rectangle 5">
            <a:extLst>
              <a:ext uri="{FF2B5EF4-FFF2-40B4-BE49-F238E27FC236}">
                <a16:creationId xmlns:a16="http://schemas.microsoft.com/office/drawing/2014/main" id="{5E806F0D-2E01-4BA9-9A9E-025C362FABE5}"/>
              </a:ext>
            </a:extLst>
          </p:cNvPr>
          <p:cNvSpPr/>
          <p:nvPr/>
        </p:nvSpPr>
        <p:spPr>
          <a:xfrm>
            <a:off x="8831952" y="5483593"/>
            <a:ext cx="2430828" cy="584775"/>
          </a:xfrm>
          <a:prstGeom prst="rect">
            <a:avLst/>
          </a:prstGeom>
        </p:spPr>
        <p:txBody>
          <a:bodyPr wrap="square">
            <a:spAutoFit/>
          </a:bodyPr>
          <a:lstStyle/>
          <a:p>
            <a:pPr algn="ctr"/>
            <a:r>
              <a:rPr lang="en-GB" sz="1600" b="1" i="1">
                <a:solidFill>
                  <a:srgbClr val="004899"/>
                </a:solidFill>
              </a:rPr>
              <a:t>“They judge me before they know me.”</a:t>
            </a:r>
          </a:p>
        </p:txBody>
      </p:sp>
      <p:sp>
        <p:nvSpPr>
          <p:cNvPr id="7" name="Rectangle 6">
            <a:extLst>
              <a:ext uri="{FF2B5EF4-FFF2-40B4-BE49-F238E27FC236}">
                <a16:creationId xmlns:a16="http://schemas.microsoft.com/office/drawing/2014/main" id="{1DDD8360-7451-403C-905E-DBE4489A9D5F}"/>
              </a:ext>
            </a:extLst>
          </p:cNvPr>
          <p:cNvSpPr/>
          <p:nvPr/>
        </p:nvSpPr>
        <p:spPr>
          <a:xfrm>
            <a:off x="4059071" y="5494136"/>
            <a:ext cx="3976000" cy="584775"/>
          </a:xfrm>
          <a:prstGeom prst="rect">
            <a:avLst/>
          </a:prstGeom>
        </p:spPr>
        <p:txBody>
          <a:bodyPr wrap="square">
            <a:spAutoFit/>
          </a:bodyPr>
          <a:lstStyle/>
          <a:p>
            <a:pPr lvl="0" algn="ctr"/>
            <a:r>
              <a:rPr lang="en-GB" sz="1600" b="1" i="1">
                <a:solidFill>
                  <a:srgbClr val="004899"/>
                </a:solidFill>
                <a:latin typeface="Arial" panose="020B0604020202020204" pitchFamily="34" charset="0"/>
                <a:cs typeface="Arial" panose="020B0604020202020204" pitchFamily="34" charset="0"/>
              </a:rPr>
              <a:t>“Not given the chance to lead because they thought I couldn’t handle it.”</a:t>
            </a:r>
          </a:p>
        </p:txBody>
      </p:sp>
      <p:sp>
        <p:nvSpPr>
          <p:cNvPr id="19" name="TextBox 18">
            <a:extLst>
              <a:ext uri="{FF2B5EF4-FFF2-40B4-BE49-F238E27FC236}">
                <a16:creationId xmlns:a16="http://schemas.microsoft.com/office/drawing/2014/main" id="{494E18D9-5AD1-4D42-8086-E9CE17EF8CC9}"/>
              </a:ext>
            </a:extLst>
          </p:cNvPr>
          <p:cNvSpPr txBox="1"/>
          <p:nvPr/>
        </p:nvSpPr>
        <p:spPr>
          <a:xfrm>
            <a:off x="101780" y="6239795"/>
            <a:ext cx="9020955" cy="307777"/>
          </a:xfrm>
          <a:prstGeom prst="rect">
            <a:avLst/>
          </a:prstGeom>
          <a:noFill/>
        </p:spPr>
        <p:txBody>
          <a:bodyPr wrap="square" lIns="91440" tIns="45720" rIns="91440" bIns="45720" rtlCol="0" anchor="t">
            <a:spAutoFit/>
          </a:bodyPr>
          <a:lstStyle/>
          <a:p>
            <a:pPr algn="ctr"/>
            <a:r>
              <a:rPr lang="en-GB" sz="1400" i="1"/>
              <a:t>[Insight gathered via Multi Schools Council virtual focus group, and young people attending Interact Essex.]</a:t>
            </a:r>
          </a:p>
        </p:txBody>
      </p:sp>
    </p:spTree>
    <p:extLst>
      <p:ext uri="{BB962C8B-B14F-4D97-AF65-F5344CB8AC3E}">
        <p14:creationId xmlns:p14="http://schemas.microsoft.com/office/powerpoint/2010/main" val="26130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2"/>
            <a:srcRect l="42818" t="7867" r="54316" b="89318"/>
            <a:stretch/>
          </p:blipFill>
          <p:spPr>
            <a:xfrm>
              <a:off x="2689902" y="-1335281"/>
              <a:ext cx="845036" cy="504544"/>
            </a:xfrm>
            <a:prstGeom prst="rect">
              <a:avLst/>
            </a:prstGeom>
          </p:spPr>
        </p:pic>
      </p:grpSp>
      <p:sp>
        <p:nvSpPr>
          <p:cNvPr id="6" name="Title 5">
            <a:extLst>
              <a:ext uri="{FF2B5EF4-FFF2-40B4-BE49-F238E27FC236}">
                <a16:creationId xmlns:a16="http://schemas.microsoft.com/office/drawing/2014/main" id="{1F0F09E5-F9AD-4FB9-A188-00E6FA192021}"/>
              </a:ext>
            </a:extLst>
          </p:cNvPr>
          <p:cNvSpPr>
            <a:spLocks noGrp="1"/>
          </p:cNvSpPr>
          <p:nvPr>
            <p:ph type="title"/>
          </p:nvPr>
        </p:nvSpPr>
        <p:spPr>
          <a:xfrm>
            <a:off x="306001" y="129600"/>
            <a:ext cx="7971726" cy="635267"/>
          </a:xfrm>
        </p:spPr>
        <p:txBody>
          <a:bodyPr>
            <a:normAutofit/>
          </a:bodyPr>
          <a:lstStyle/>
          <a:p>
            <a:r>
              <a:rPr lang="en-GB" sz="3200">
                <a:solidFill>
                  <a:srgbClr val="004899"/>
                </a:solidFill>
              </a:rPr>
              <a:t>The voice of children and young people</a:t>
            </a:r>
            <a:endParaRPr lang="en-GB" sz="3200">
              <a:cs typeface="Arial" panose="020B0604020202020204"/>
            </a:endParaRPr>
          </a:p>
        </p:txBody>
      </p:sp>
      <p:sp>
        <p:nvSpPr>
          <p:cNvPr id="2" name="Speech Bubble: Rectangle 1">
            <a:extLst>
              <a:ext uri="{FF2B5EF4-FFF2-40B4-BE49-F238E27FC236}">
                <a16:creationId xmlns:a16="http://schemas.microsoft.com/office/drawing/2014/main" id="{6ACFE6F6-E573-4B13-955B-13BD16B2B213}"/>
              </a:ext>
            </a:extLst>
          </p:cNvPr>
          <p:cNvSpPr/>
          <p:nvPr/>
        </p:nvSpPr>
        <p:spPr>
          <a:xfrm>
            <a:off x="317492" y="1088964"/>
            <a:ext cx="2891492" cy="2340036"/>
          </a:xfrm>
          <a:prstGeom prst="wedgeRectCallou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4899"/>
              </a:solidFill>
            </a:endParaRPr>
          </a:p>
        </p:txBody>
      </p:sp>
      <p:sp>
        <p:nvSpPr>
          <p:cNvPr id="12" name="Speech Bubble: Rectangle 11">
            <a:extLst>
              <a:ext uri="{FF2B5EF4-FFF2-40B4-BE49-F238E27FC236}">
                <a16:creationId xmlns:a16="http://schemas.microsoft.com/office/drawing/2014/main" id="{EE12F6B7-FC3B-4B9D-BB8B-EF62BCC68AE3}"/>
              </a:ext>
            </a:extLst>
          </p:cNvPr>
          <p:cNvSpPr/>
          <p:nvPr/>
        </p:nvSpPr>
        <p:spPr>
          <a:xfrm>
            <a:off x="3527161" y="1088964"/>
            <a:ext cx="4548435" cy="1973560"/>
          </a:xfrm>
          <a:prstGeom prst="wedgeRectCallout">
            <a:avLst/>
          </a:prstGeom>
          <a:noFill/>
          <a:ln w="19050">
            <a:solidFill>
              <a:srgbClr val="F2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peech Bubble: Rectangle 12">
            <a:extLst>
              <a:ext uri="{FF2B5EF4-FFF2-40B4-BE49-F238E27FC236}">
                <a16:creationId xmlns:a16="http://schemas.microsoft.com/office/drawing/2014/main" id="{84EE60D3-787A-49F1-99C0-5729475B379A}"/>
              </a:ext>
            </a:extLst>
          </p:cNvPr>
          <p:cNvSpPr/>
          <p:nvPr/>
        </p:nvSpPr>
        <p:spPr>
          <a:xfrm>
            <a:off x="288617" y="3898232"/>
            <a:ext cx="3484487" cy="2257904"/>
          </a:xfrm>
          <a:prstGeom prst="wedgeRectCallout">
            <a:avLst/>
          </a:prstGeom>
          <a:noFill/>
          <a:ln w="19050">
            <a:solidFill>
              <a:srgbClr val="F2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eech Bubble: Rectangle 13">
            <a:extLst>
              <a:ext uri="{FF2B5EF4-FFF2-40B4-BE49-F238E27FC236}">
                <a16:creationId xmlns:a16="http://schemas.microsoft.com/office/drawing/2014/main" id="{B9966EF6-1C71-4CB9-BED2-3206348BC592}"/>
              </a:ext>
            </a:extLst>
          </p:cNvPr>
          <p:cNvSpPr/>
          <p:nvPr/>
        </p:nvSpPr>
        <p:spPr>
          <a:xfrm>
            <a:off x="4061862" y="3506372"/>
            <a:ext cx="4620125" cy="2649764"/>
          </a:xfrm>
          <a:prstGeom prst="wedgeRectCallou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30D7C31-9771-46A9-9A40-103EF9AC9E72}"/>
              </a:ext>
            </a:extLst>
          </p:cNvPr>
          <p:cNvPicPr>
            <a:picLocks noChangeAspect="1"/>
          </p:cNvPicPr>
          <p:nvPr/>
        </p:nvPicPr>
        <p:blipFill>
          <a:blip r:embed="rId3"/>
          <a:stretch>
            <a:fillRect/>
          </a:stretch>
        </p:blipFill>
        <p:spPr>
          <a:xfrm>
            <a:off x="8681987" y="764867"/>
            <a:ext cx="3148344" cy="2392038"/>
          </a:xfrm>
          <a:prstGeom prst="rect">
            <a:avLst/>
          </a:prstGeom>
        </p:spPr>
      </p:pic>
      <p:sp>
        <p:nvSpPr>
          <p:cNvPr id="15" name="TextBox 14">
            <a:extLst>
              <a:ext uri="{FF2B5EF4-FFF2-40B4-BE49-F238E27FC236}">
                <a16:creationId xmlns:a16="http://schemas.microsoft.com/office/drawing/2014/main" id="{116AFE3D-713E-4707-B7B4-FA377FBACD76}"/>
              </a:ext>
            </a:extLst>
          </p:cNvPr>
          <p:cNvSpPr txBox="1"/>
          <p:nvPr/>
        </p:nvSpPr>
        <p:spPr>
          <a:xfrm>
            <a:off x="272467" y="1243319"/>
            <a:ext cx="2891492" cy="2031325"/>
          </a:xfrm>
          <a:prstGeom prst="rect">
            <a:avLst/>
          </a:prstGeom>
          <a:noFill/>
        </p:spPr>
        <p:txBody>
          <a:bodyPr wrap="square" rtlCol="0">
            <a:spAutoFit/>
          </a:bodyPr>
          <a:lstStyle/>
          <a:p>
            <a:pPr algn="ctr"/>
            <a:r>
              <a:rPr lang="en-GB" b="1" i="1">
                <a:solidFill>
                  <a:srgbClr val="004899"/>
                </a:solidFill>
              </a:rPr>
              <a:t>“I love singing and dancing and spending time with my friends at clubs. It is lovely to do things with just other children and making new friends.”</a:t>
            </a:r>
          </a:p>
        </p:txBody>
      </p:sp>
      <p:sp>
        <p:nvSpPr>
          <p:cNvPr id="16" name="TextBox 15">
            <a:extLst>
              <a:ext uri="{FF2B5EF4-FFF2-40B4-BE49-F238E27FC236}">
                <a16:creationId xmlns:a16="http://schemas.microsoft.com/office/drawing/2014/main" id="{43B534FD-A59F-4087-B961-E8806D6D4B02}"/>
              </a:ext>
            </a:extLst>
          </p:cNvPr>
          <p:cNvSpPr txBox="1"/>
          <p:nvPr/>
        </p:nvSpPr>
        <p:spPr>
          <a:xfrm>
            <a:off x="3700681" y="1209983"/>
            <a:ext cx="4134284" cy="1754326"/>
          </a:xfrm>
          <a:prstGeom prst="rect">
            <a:avLst/>
          </a:prstGeom>
          <a:noFill/>
        </p:spPr>
        <p:txBody>
          <a:bodyPr wrap="square" rtlCol="0">
            <a:spAutoFit/>
          </a:bodyPr>
          <a:lstStyle/>
          <a:p>
            <a:pPr algn="ctr"/>
            <a:r>
              <a:rPr lang="en-GB" b="1" i="1">
                <a:solidFill>
                  <a:srgbClr val="F28F00"/>
                </a:solidFill>
              </a:rPr>
              <a:t>“I don't like the ones [clubs] that are based at a school or a school-like setting because it's holiday time and that means no school. I don't go to any short breaks because I don't want more school.”</a:t>
            </a:r>
          </a:p>
        </p:txBody>
      </p:sp>
      <p:sp>
        <p:nvSpPr>
          <p:cNvPr id="17" name="TextBox 16">
            <a:extLst>
              <a:ext uri="{FF2B5EF4-FFF2-40B4-BE49-F238E27FC236}">
                <a16:creationId xmlns:a16="http://schemas.microsoft.com/office/drawing/2014/main" id="{39E08732-DB2E-4543-9693-E5B8C52B983F}"/>
              </a:ext>
            </a:extLst>
          </p:cNvPr>
          <p:cNvSpPr txBox="1"/>
          <p:nvPr/>
        </p:nvSpPr>
        <p:spPr>
          <a:xfrm>
            <a:off x="440129" y="3986679"/>
            <a:ext cx="3094809" cy="2031325"/>
          </a:xfrm>
          <a:prstGeom prst="rect">
            <a:avLst/>
          </a:prstGeom>
          <a:noFill/>
        </p:spPr>
        <p:txBody>
          <a:bodyPr wrap="square" rtlCol="0">
            <a:spAutoFit/>
          </a:bodyPr>
          <a:lstStyle/>
          <a:p>
            <a:pPr algn="ctr"/>
            <a:r>
              <a:rPr lang="en-GB" b="1" i="1">
                <a:solidFill>
                  <a:srgbClr val="F28F00"/>
                </a:solidFill>
              </a:rPr>
              <a:t>“I do think that there should be more clubs aimed at the 15 to 20 year olds. I also believe that the Coz Club is very good but the activities are aimed more at 10yr olds.”</a:t>
            </a:r>
          </a:p>
        </p:txBody>
      </p:sp>
      <p:sp>
        <p:nvSpPr>
          <p:cNvPr id="18" name="TextBox 17">
            <a:extLst>
              <a:ext uri="{FF2B5EF4-FFF2-40B4-BE49-F238E27FC236}">
                <a16:creationId xmlns:a16="http://schemas.microsoft.com/office/drawing/2014/main" id="{9DD35D66-D0D4-45E4-AB2D-6CF9C8E63205}"/>
              </a:ext>
            </a:extLst>
          </p:cNvPr>
          <p:cNvSpPr txBox="1"/>
          <p:nvPr/>
        </p:nvSpPr>
        <p:spPr>
          <a:xfrm>
            <a:off x="4191016" y="3656953"/>
            <a:ext cx="4361816" cy="2308324"/>
          </a:xfrm>
          <a:prstGeom prst="rect">
            <a:avLst/>
          </a:prstGeom>
          <a:noFill/>
        </p:spPr>
        <p:txBody>
          <a:bodyPr wrap="square" rtlCol="0">
            <a:spAutoFit/>
          </a:bodyPr>
          <a:lstStyle/>
          <a:p>
            <a:pPr algn="ctr"/>
            <a:r>
              <a:rPr lang="en-GB" b="1" i="1">
                <a:solidFill>
                  <a:srgbClr val="004899"/>
                </a:solidFill>
              </a:rPr>
              <a:t>“I like to see my friends at club, I enjoy the activities especially the cooking, which I am able to plan and be involved in what we cook each session. I also like to see the staff that work at the club. I love routine and the staff know me very well, I am happy and confident when I am at the club.”</a:t>
            </a:r>
          </a:p>
        </p:txBody>
      </p:sp>
      <p:sp>
        <p:nvSpPr>
          <p:cNvPr id="22" name="Rectangle 21">
            <a:extLst>
              <a:ext uri="{FF2B5EF4-FFF2-40B4-BE49-F238E27FC236}">
                <a16:creationId xmlns:a16="http://schemas.microsoft.com/office/drawing/2014/main" id="{C6E16663-0A16-44AF-9D4B-BB5F0B45578C}"/>
              </a:ext>
            </a:extLst>
          </p:cNvPr>
          <p:cNvSpPr/>
          <p:nvPr/>
        </p:nvSpPr>
        <p:spPr>
          <a:xfrm>
            <a:off x="9548261" y="3429000"/>
            <a:ext cx="2446877" cy="2727136"/>
          </a:xfrm>
          <a:prstGeom prst="rect">
            <a:avLst/>
          </a:prstGeom>
          <a:solidFill>
            <a:srgbClr val="E4E4E4"/>
          </a:solidFill>
          <a:ln w="12700" cap="flat" cmpd="sng" algn="ctr">
            <a:solidFill>
              <a:srgbClr val="004899"/>
            </a:solidFill>
            <a:prstDash val="solid"/>
            <a:miter lim="800000"/>
          </a:ln>
          <a:effectLst/>
        </p:spPr>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mn-cs"/>
            </a:endParaRPr>
          </a:p>
        </p:txBody>
      </p:sp>
      <p:pic>
        <p:nvPicPr>
          <p:cNvPr id="23" name="Picture 22">
            <a:extLst>
              <a:ext uri="{FF2B5EF4-FFF2-40B4-BE49-F238E27FC236}">
                <a16:creationId xmlns:a16="http://schemas.microsoft.com/office/drawing/2014/main" id="{E7CFF702-EFED-41FE-9F69-B74138DEFFF1}"/>
              </a:ext>
            </a:extLst>
          </p:cNvPr>
          <p:cNvPicPr>
            <a:picLocks noChangeAspect="1"/>
          </p:cNvPicPr>
          <p:nvPr/>
        </p:nvPicPr>
        <p:blipFill>
          <a:blip r:embed="rId4"/>
          <a:stretch>
            <a:fillRect/>
          </a:stretch>
        </p:blipFill>
        <p:spPr>
          <a:xfrm>
            <a:off x="10427245" y="3642225"/>
            <a:ext cx="688908" cy="688908"/>
          </a:xfrm>
          <a:prstGeom prst="rect">
            <a:avLst/>
          </a:prstGeom>
        </p:spPr>
      </p:pic>
      <p:sp>
        <p:nvSpPr>
          <p:cNvPr id="24" name="TextBox 23">
            <a:extLst>
              <a:ext uri="{FF2B5EF4-FFF2-40B4-BE49-F238E27FC236}">
                <a16:creationId xmlns:a16="http://schemas.microsoft.com/office/drawing/2014/main" id="{E8771BCE-45E1-452F-B68A-7A61005DE3AD}"/>
              </a:ext>
            </a:extLst>
          </p:cNvPr>
          <p:cNvSpPr txBox="1"/>
          <p:nvPr/>
        </p:nvSpPr>
        <p:spPr>
          <a:xfrm>
            <a:off x="9635384" y="4395617"/>
            <a:ext cx="2272630" cy="1569660"/>
          </a:xfrm>
          <a:prstGeom prst="rect">
            <a:avLst/>
          </a:prstGeom>
          <a:noFill/>
        </p:spPr>
        <p:txBody>
          <a:bodyPr wrap="square" rtlCol="0">
            <a:spAutoFit/>
          </a:bodyPr>
          <a:lstStyle/>
          <a:p>
            <a:pPr algn="ctr"/>
            <a:r>
              <a:rPr lang="en-GB" sz="1600">
                <a:ea typeface="+mn-lt"/>
                <a:cs typeface="Arial"/>
              </a:rPr>
              <a:t>What more can be done to capture the voice of children and young people to better  understand their wishes and priorities?</a:t>
            </a:r>
          </a:p>
        </p:txBody>
      </p:sp>
    </p:spTree>
    <p:extLst>
      <p:ext uri="{BB962C8B-B14F-4D97-AF65-F5344CB8AC3E}">
        <p14:creationId xmlns:p14="http://schemas.microsoft.com/office/powerpoint/2010/main" val="2260527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234652" y="129601"/>
            <a:ext cx="11468466" cy="1169810"/>
          </a:xfrm>
        </p:spPr>
        <p:txBody>
          <a:bodyPr anchor="ctr">
            <a:normAutofit/>
          </a:bodyPr>
          <a:lstStyle/>
          <a:p>
            <a:r>
              <a:rPr lang="en-GB"/>
              <a:t>A view from the provider market </a:t>
            </a:r>
            <a:br>
              <a:rPr lang="en-GB" sz="3200"/>
            </a:br>
            <a:endParaRPr lang="en-GB" sz="3200"/>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a:xfrm>
            <a:off x="8888400" y="6625219"/>
            <a:ext cx="2192400" cy="13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78FE7C72-DF5B-4B02-BEF2-4B75A88C1603}"/>
              </a:ext>
            </a:extLst>
          </p:cNvPr>
          <p:cNvSpPr/>
          <p:nvPr/>
        </p:nvSpPr>
        <p:spPr>
          <a:xfrm>
            <a:off x="306000" y="1797797"/>
            <a:ext cx="11397118" cy="540040"/>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cs typeface="Arial"/>
              </a:rPr>
              <a:t>Challenges faced by the providers</a:t>
            </a:r>
          </a:p>
        </p:txBody>
      </p:sp>
      <p:sp>
        <p:nvSpPr>
          <p:cNvPr id="19" name="Content Placeholder 41">
            <a:extLst>
              <a:ext uri="{FF2B5EF4-FFF2-40B4-BE49-F238E27FC236}">
                <a16:creationId xmlns:a16="http://schemas.microsoft.com/office/drawing/2014/main" id="{5F63D172-EC2F-4C3A-A175-CCEE73AA3407}"/>
              </a:ext>
            </a:extLst>
          </p:cNvPr>
          <p:cNvSpPr txBox="1">
            <a:spLocks/>
          </p:cNvSpPr>
          <p:nvPr/>
        </p:nvSpPr>
        <p:spPr>
          <a:xfrm>
            <a:off x="135702" y="928464"/>
            <a:ext cx="11722698" cy="1011846"/>
          </a:xfrm>
          <a:prstGeom prst="rect">
            <a:avLst/>
          </a:prstGeom>
        </p:spPr>
        <p:txBody>
          <a:bodyPr vert="horz" lIns="91440" tIns="45720" rIns="91440" bIns="45720" rtlCol="0">
            <a:no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a:solidFill>
                  <a:srgbClr val="F28F00"/>
                </a:solidFill>
              </a:rPr>
              <a:t>There are clear consistencies between what families tell us and what providers already understand as the key challenges. While encouraged by the positives, they recognise there is a need for change.</a:t>
            </a:r>
            <a:endParaRPr lang="en-GB" sz="1800"/>
          </a:p>
        </p:txBody>
      </p:sp>
      <p:sp>
        <p:nvSpPr>
          <p:cNvPr id="15" name="Rectangle 14">
            <a:extLst>
              <a:ext uri="{FF2B5EF4-FFF2-40B4-BE49-F238E27FC236}">
                <a16:creationId xmlns:a16="http://schemas.microsoft.com/office/drawing/2014/main" id="{88BCA812-633C-45CC-9F9A-9878A640B0A3}"/>
              </a:ext>
            </a:extLst>
          </p:cNvPr>
          <p:cNvSpPr/>
          <p:nvPr/>
        </p:nvSpPr>
        <p:spPr>
          <a:xfrm>
            <a:off x="306000" y="2438696"/>
            <a:ext cx="2417104" cy="38880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a:solidFill>
                  <a:schemeClr val="tx1"/>
                </a:solidFill>
                <a:latin typeface="Arial" panose="020B0604020202020204" pitchFamily="34" charset="0"/>
                <a:cs typeface="Arial" panose="020B0604020202020204" pitchFamily="34" charset="0"/>
              </a:rPr>
              <a:t>Providers are seeing an </a:t>
            </a:r>
            <a:r>
              <a:rPr lang="en-GB" b="1">
                <a:solidFill>
                  <a:schemeClr val="tx1"/>
                </a:solidFill>
                <a:latin typeface="Arial" panose="020B0604020202020204" pitchFamily="34" charset="0"/>
                <a:cs typeface="Arial" panose="020B0604020202020204" pitchFamily="34" charset="0"/>
              </a:rPr>
              <a:t>increased number </a:t>
            </a:r>
            <a:r>
              <a:rPr lang="en-GB">
                <a:solidFill>
                  <a:schemeClr val="tx1"/>
                </a:solidFill>
                <a:latin typeface="Arial" panose="020B0604020202020204" pitchFamily="34" charset="0"/>
                <a:cs typeface="Arial" panose="020B0604020202020204" pitchFamily="34" charset="0"/>
              </a:rPr>
              <a:t>of children with disabilities across the county and say there are some families who need support from social care with some </a:t>
            </a:r>
            <a:r>
              <a:rPr lang="en-GB" b="1">
                <a:solidFill>
                  <a:schemeClr val="tx1"/>
                </a:solidFill>
                <a:latin typeface="Arial" panose="020B0604020202020204" pitchFamily="34" charset="0"/>
                <a:cs typeface="Arial" panose="020B0604020202020204" pitchFamily="34" charset="0"/>
              </a:rPr>
              <a:t>“families left out of the loop”. </a:t>
            </a:r>
          </a:p>
          <a:p>
            <a:endParaRPr lang="en-GB" b="1">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C9B9A3E-7360-403D-9E8A-51C2097DA74B}"/>
              </a:ext>
            </a:extLst>
          </p:cNvPr>
          <p:cNvSpPr/>
          <p:nvPr/>
        </p:nvSpPr>
        <p:spPr>
          <a:xfrm>
            <a:off x="2900988" y="2432727"/>
            <a:ext cx="2523096" cy="38880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a:solidFill>
                  <a:schemeClr val="tx1"/>
                </a:solidFill>
                <a:latin typeface="Arial" panose="020B0604020202020204" pitchFamily="34" charset="0"/>
                <a:cs typeface="Arial" panose="020B0604020202020204" pitchFamily="34" charset="0"/>
              </a:rPr>
              <a:t>Finding the right support for </a:t>
            </a:r>
            <a:r>
              <a:rPr lang="en-GB" b="1">
                <a:solidFill>
                  <a:schemeClr val="tx1"/>
                </a:solidFill>
                <a:latin typeface="Arial" panose="020B0604020202020204" pitchFamily="34" charset="0"/>
                <a:cs typeface="Arial" panose="020B0604020202020204" pitchFamily="34" charset="0"/>
              </a:rPr>
              <a:t>direct provision </a:t>
            </a:r>
            <a:r>
              <a:rPr lang="en-GB">
                <a:solidFill>
                  <a:schemeClr val="tx1"/>
                </a:solidFill>
                <a:latin typeface="Arial" panose="020B0604020202020204" pitchFamily="34" charset="0"/>
                <a:cs typeface="Arial" panose="020B0604020202020204" pitchFamily="34" charset="0"/>
              </a:rPr>
              <a:t>and Light Touch services is an issue, as is sourcing support workers with the right qualifications.</a:t>
            </a:r>
          </a:p>
          <a:p>
            <a:endParaRPr lang="en-GB" b="1" i="1">
              <a:solidFill>
                <a:schemeClr val="tx1"/>
              </a:solidFill>
              <a:latin typeface="Arial" panose="020B0604020202020204" pitchFamily="34" charset="0"/>
              <a:cs typeface="Arial" panose="020B0604020202020204" pitchFamily="34" charset="0"/>
            </a:endParaRPr>
          </a:p>
          <a:p>
            <a:r>
              <a:rPr lang="en-GB" sz="1400" b="1" i="1">
                <a:solidFill>
                  <a:schemeClr val="tx1"/>
                </a:solidFill>
                <a:latin typeface="Arial" panose="020B0604020202020204" pitchFamily="34" charset="0"/>
                <a:cs typeface="Arial" panose="020B0604020202020204" pitchFamily="34" charset="0"/>
              </a:rPr>
              <a:t>(N.B direct provision is not in the scope of this work.)</a:t>
            </a:r>
          </a:p>
        </p:txBody>
      </p:sp>
      <p:sp>
        <p:nvSpPr>
          <p:cNvPr id="13" name="Rectangle 12">
            <a:extLst>
              <a:ext uri="{FF2B5EF4-FFF2-40B4-BE49-F238E27FC236}">
                <a16:creationId xmlns:a16="http://schemas.microsoft.com/office/drawing/2014/main" id="{DEF25716-711F-4468-8929-862848097893}"/>
              </a:ext>
            </a:extLst>
          </p:cNvPr>
          <p:cNvSpPr/>
          <p:nvPr/>
        </p:nvSpPr>
        <p:spPr>
          <a:xfrm>
            <a:off x="5601968" y="2438696"/>
            <a:ext cx="2982628" cy="38880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a:solidFill>
                  <a:schemeClr val="tx1"/>
                </a:solidFill>
                <a:latin typeface="Arial" panose="020B0604020202020204" pitchFamily="34" charset="0"/>
                <a:cs typeface="Arial" panose="020B0604020202020204" pitchFamily="34" charset="0"/>
              </a:rPr>
              <a:t>Problems sourcing suitable fully </a:t>
            </a:r>
            <a:r>
              <a:rPr lang="en-GB" b="1">
                <a:solidFill>
                  <a:schemeClr val="tx1"/>
                </a:solidFill>
                <a:latin typeface="Arial" panose="020B0604020202020204" pitchFamily="34" charset="0"/>
                <a:cs typeface="Arial" panose="020B0604020202020204" pitchFamily="34" charset="0"/>
              </a:rPr>
              <a:t>accessible premises</a:t>
            </a:r>
            <a:r>
              <a:rPr lang="en-GB">
                <a:solidFill>
                  <a:schemeClr val="tx1"/>
                </a:solidFill>
                <a:latin typeface="Arial" panose="020B0604020202020204" pitchFamily="34" charset="0"/>
                <a:cs typeface="Arial" panose="020B0604020202020204" pitchFamily="34" charset="0"/>
              </a:rPr>
              <a:t>, &amp; providing county coverage of services is difficult, especially in rural areas. Some providers set up in other areas, but take up from has been low, especially in west.</a:t>
            </a:r>
            <a:r>
              <a:rPr lang="en-GB">
                <a:solidFill>
                  <a:schemeClr val="tx1"/>
                </a:solidFill>
                <a:latin typeface="Arial" panose="020B0604020202020204" pitchFamily="34" charset="0"/>
                <a:cs typeface="Arial"/>
              </a:rPr>
              <a:t> There is  an appetite to deliver</a:t>
            </a:r>
            <a:r>
              <a:rPr lang="en-GB" b="1">
                <a:solidFill>
                  <a:schemeClr val="tx1"/>
                </a:solidFill>
                <a:latin typeface="Arial" panose="020B0604020202020204" pitchFamily="34" charset="0"/>
                <a:cs typeface="Arial"/>
              </a:rPr>
              <a:t> life skills training</a:t>
            </a:r>
            <a:r>
              <a:rPr lang="en-GB">
                <a:solidFill>
                  <a:schemeClr val="tx1"/>
                </a:solidFill>
                <a:latin typeface="Arial" panose="020B0604020202020204" pitchFamily="34" charset="0"/>
                <a:cs typeface="Arial"/>
              </a:rPr>
              <a:t> to young adults, but this would need funding.</a:t>
            </a:r>
            <a:endParaRPr lang="en-GB">
              <a:solidFill>
                <a:schemeClr val="tx1"/>
              </a:solidFill>
              <a:latin typeface="Arial" panose="020B0604020202020204" pitchFamily="34" charset="0"/>
              <a:cs typeface="Arial" panose="020B0604020202020204" pitchFamily="34" charset="0"/>
            </a:endParaRPr>
          </a:p>
          <a:p>
            <a:endParaRPr lang="en-GB">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08B0362-D144-4214-A3F0-72C596E3E4BD}"/>
              </a:ext>
            </a:extLst>
          </p:cNvPr>
          <p:cNvSpPr/>
          <p:nvPr/>
        </p:nvSpPr>
        <p:spPr>
          <a:xfrm>
            <a:off x="8720488" y="2432727"/>
            <a:ext cx="2982629" cy="38880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a:solidFill>
                  <a:schemeClr val="tx1"/>
                </a:solidFill>
                <a:cs typeface="Arial"/>
              </a:rPr>
              <a:t>Other challenges include:</a:t>
            </a:r>
          </a:p>
          <a:p>
            <a:pPr marL="285750" indent="-285750">
              <a:buFont typeface="Arial" panose="020B0604020202020204" pitchFamily="34" charset="0"/>
              <a:buChar char="•"/>
            </a:pPr>
            <a:r>
              <a:rPr lang="en-GB">
                <a:solidFill>
                  <a:schemeClr val="tx1"/>
                </a:solidFill>
                <a:cs typeface="Arial"/>
              </a:rPr>
              <a:t>Providers not being aware of </a:t>
            </a:r>
            <a:r>
              <a:rPr lang="en-GB" b="1">
                <a:solidFill>
                  <a:schemeClr val="tx1"/>
                </a:solidFill>
                <a:cs typeface="Arial"/>
              </a:rPr>
              <a:t>local need</a:t>
            </a:r>
            <a:r>
              <a:rPr lang="en-GB">
                <a:solidFill>
                  <a:schemeClr val="tx1"/>
                </a:solidFill>
                <a:cs typeface="Arial"/>
              </a:rPr>
              <a:t> and what families need</a:t>
            </a:r>
          </a:p>
          <a:p>
            <a:pPr marL="285750" indent="-285750">
              <a:buFont typeface="Arial" panose="020B0604020202020204" pitchFamily="34" charset="0"/>
              <a:buChar char="•"/>
            </a:pPr>
            <a:r>
              <a:rPr lang="en-GB">
                <a:solidFill>
                  <a:schemeClr val="tx1"/>
                </a:solidFill>
                <a:cs typeface="Arial"/>
              </a:rPr>
              <a:t>Difficulty recruiting </a:t>
            </a:r>
            <a:r>
              <a:rPr lang="en-GB" b="1">
                <a:solidFill>
                  <a:schemeClr val="tx1"/>
                </a:solidFill>
                <a:cs typeface="Arial"/>
              </a:rPr>
              <a:t>male support workers</a:t>
            </a:r>
            <a:r>
              <a:rPr lang="en-GB">
                <a:solidFill>
                  <a:schemeClr val="tx1"/>
                </a:solidFill>
                <a:cs typeface="Arial"/>
              </a:rPr>
              <a:t> and</a:t>
            </a:r>
            <a:r>
              <a:rPr lang="en-GB" b="1">
                <a:solidFill>
                  <a:schemeClr val="tx1"/>
                </a:solidFill>
                <a:cs typeface="Arial"/>
              </a:rPr>
              <a:t> </a:t>
            </a:r>
            <a:r>
              <a:rPr lang="en-GB">
                <a:solidFill>
                  <a:schemeClr val="tx1"/>
                </a:solidFill>
                <a:cs typeface="Arial"/>
              </a:rPr>
              <a:t>making the role appealing.</a:t>
            </a:r>
          </a:p>
          <a:p>
            <a:pPr marL="285750" indent="-285750">
              <a:buFont typeface="Arial" panose="020B0604020202020204" pitchFamily="34" charset="0"/>
              <a:buChar char="•"/>
            </a:pPr>
            <a:r>
              <a:rPr lang="en-GB">
                <a:solidFill>
                  <a:schemeClr val="tx1"/>
                </a:solidFill>
                <a:cs typeface="Arial"/>
              </a:rPr>
              <a:t>A</a:t>
            </a:r>
            <a:r>
              <a:rPr lang="en-GB" b="1">
                <a:solidFill>
                  <a:schemeClr val="tx1"/>
                </a:solidFill>
                <a:cs typeface="Arial"/>
              </a:rPr>
              <a:t> lack of transport </a:t>
            </a:r>
            <a:r>
              <a:rPr lang="en-GB">
                <a:solidFill>
                  <a:schemeClr val="tx1"/>
                </a:solidFill>
                <a:cs typeface="Arial"/>
              </a:rPr>
              <a:t> and supply of drivers</a:t>
            </a:r>
          </a:p>
          <a:p>
            <a:pPr marL="285750" indent="-285750">
              <a:buFont typeface="Arial" panose="020B0604020202020204" pitchFamily="34" charset="0"/>
              <a:buChar char="•"/>
            </a:pPr>
            <a:r>
              <a:rPr lang="en-GB">
                <a:solidFill>
                  <a:schemeClr val="tx1"/>
                </a:solidFill>
                <a:cs typeface="Arial"/>
              </a:rPr>
              <a:t>Not having </a:t>
            </a:r>
            <a:r>
              <a:rPr lang="en-GB" b="1">
                <a:solidFill>
                  <a:schemeClr val="tx1"/>
                </a:solidFill>
                <a:cs typeface="Arial"/>
              </a:rPr>
              <a:t>clear guidance </a:t>
            </a:r>
            <a:r>
              <a:rPr lang="en-GB">
                <a:solidFill>
                  <a:schemeClr val="tx1"/>
                </a:solidFill>
                <a:cs typeface="Arial"/>
              </a:rPr>
              <a:t>for advertising and promoting their service offer. </a:t>
            </a:r>
          </a:p>
          <a:p>
            <a:endParaRPr lang="en-GB">
              <a:solidFill>
                <a:schemeClr val="tx1"/>
              </a:solidFill>
              <a:cs typeface="Arial"/>
            </a:endParaRPr>
          </a:p>
        </p:txBody>
      </p:sp>
    </p:spTree>
    <p:extLst>
      <p:ext uri="{BB962C8B-B14F-4D97-AF65-F5344CB8AC3E}">
        <p14:creationId xmlns:p14="http://schemas.microsoft.com/office/powerpoint/2010/main" val="1024622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a:xfrm>
            <a:off x="8888400" y="6625219"/>
            <a:ext cx="2192400" cy="13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BF2F098D-496D-422A-9CB8-7C4781F52869}"/>
              </a:ext>
            </a:extLst>
          </p:cNvPr>
          <p:cNvSpPr/>
          <p:nvPr/>
        </p:nvSpPr>
        <p:spPr>
          <a:xfrm>
            <a:off x="3147460" y="1863140"/>
            <a:ext cx="8870505" cy="477184"/>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1"/>
                </a:solidFill>
                <a:latin typeface="Arial" panose="020B0604020202020204" pitchFamily="34" charset="0"/>
                <a:cs typeface="Arial" panose="020B0604020202020204" pitchFamily="34" charset="0"/>
              </a:rPr>
              <a:t>What could be different?</a:t>
            </a:r>
          </a:p>
        </p:txBody>
      </p:sp>
      <p:sp>
        <p:nvSpPr>
          <p:cNvPr id="29" name="Rectangle 28">
            <a:extLst>
              <a:ext uri="{FF2B5EF4-FFF2-40B4-BE49-F238E27FC236}">
                <a16:creationId xmlns:a16="http://schemas.microsoft.com/office/drawing/2014/main" id="{7E930693-BC60-4325-B5EE-338C54443E6A}"/>
              </a:ext>
            </a:extLst>
          </p:cNvPr>
          <p:cNvSpPr/>
          <p:nvPr/>
        </p:nvSpPr>
        <p:spPr>
          <a:xfrm>
            <a:off x="165290" y="2433115"/>
            <a:ext cx="2856925" cy="3869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2000" b="1">
              <a:solidFill>
                <a:srgbClr val="004899"/>
              </a:solidFill>
              <a:latin typeface="Arial" panose="020B0604020202020204" pitchFamily="34" charset="0"/>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Providers offer families  invaluable services and a lifeline of support, but they are aware of </a:t>
            </a:r>
            <a:r>
              <a:rPr lang="en-GB" b="1">
                <a:solidFill>
                  <a:schemeClr val="tx1"/>
                </a:solidFill>
                <a:latin typeface="Arial" panose="020B0604020202020204" pitchFamily="34" charset="0"/>
                <a:cs typeface="Arial" panose="020B0604020202020204" pitchFamily="34" charset="0"/>
              </a:rPr>
              <a:t>gaps in services </a:t>
            </a:r>
            <a:r>
              <a:rPr lang="en-GB">
                <a:solidFill>
                  <a:schemeClr val="tx1"/>
                </a:solidFill>
                <a:latin typeface="Arial" panose="020B0604020202020204" pitchFamily="34" charset="0"/>
                <a:cs typeface="Arial" panose="020B0604020202020204" pitchFamily="34" charset="0"/>
              </a:rPr>
              <a:t>and acknowledge the need to operate differently in the future. </a:t>
            </a:r>
          </a:p>
          <a:p>
            <a:endParaRPr lang="en-GB">
              <a:solidFill>
                <a:schemeClr val="tx1"/>
              </a:solidFill>
              <a:latin typeface="Arial" panose="020B0604020202020204" pitchFamily="34" charset="0"/>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Sharing </a:t>
            </a:r>
            <a:r>
              <a:rPr lang="en-GB" b="1">
                <a:solidFill>
                  <a:schemeClr val="tx1"/>
                </a:solidFill>
                <a:latin typeface="Arial" panose="020B0604020202020204" pitchFamily="34" charset="0"/>
                <a:cs typeface="Arial" panose="020B0604020202020204" pitchFamily="34" charset="0"/>
              </a:rPr>
              <a:t>early insights </a:t>
            </a:r>
            <a:r>
              <a:rPr lang="en-GB">
                <a:solidFill>
                  <a:schemeClr val="tx1"/>
                </a:solidFill>
                <a:latin typeface="Arial" panose="020B0604020202020204" pitchFamily="34" charset="0"/>
                <a:cs typeface="Arial" panose="020B0604020202020204" pitchFamily="34" charset="0"/>
              </a:rPr>
              <a:t>enabled providers to generate new ideas for future delivery.</a:t>
            </a:r>
          </a:p>
          <a:p>
            <a:endParaRPr lang="en-GB">
              <a:solidFill>
                <a:schemeClr val="tx1"/>
              </a:solidFill>
              <a:latin typeface="Arial" panose="020B0604020202020204" pitchFamily="34" charset="0"/>
              <a:cs typeface="Arial" panose="020B0604020202020204" pitchFamily="34" charset="0"/>
            </a:endParaRPr>
          </a:p>
          <a:p>
            <a:endParaRPr lang="en-GB" sz="2000" b="1">
              <a:solidFill>
                <a:srgbClr val="004899"/>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53F1AC20-1378-4806-B6E0-7B0506A9F2B3}"/>
              </a:ext>
            </a:extLst>
          </p:cNvPr>
          <p:cNvSpPr/>
          <p:nvPr/>
        </p:nvSpPr>
        <p:spPr>
          <a:xfrm>
            <a:off x="3138717" y="2433116"/>
            <a:ext cx="8870505" cy="3869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1200"/>
              </a:spcBef>
              <a:buFont typeface="Arial" panose="020B0604020202020204" pitchFamily="34" charset="0"/>
              <a:buChar char="•"/>
            </a:pPr>
            <a:r>
              <a:rPr lang="en-GB" b="1">
                <a:solidFill>
                  <a:schemeClr val="tx1"/>
                </a:solidFill>
                <a:latin typeface="Arial"/>
                <a:cs typeface="Arial"/>
              </a:rPr>
              <a:t>Collaborative working </a:t>
            </a:r>
            <a:r>
              <a:rPr lang="en-GB">
                <a:solidFill>
                  <a:schemeClr val="tx1"/>
                </a:solidFill>
                <a:latin typeface="Arial"/>
                <a:cs typeface="Arial"/>
              </a:rPr>
              <a:t>between providers (i.e. share premises) and explore the use of council assets (i.e. minibuses for transport –Essex Youth bus).</a:t>
            </a:r>
            <a:endParaRPr lang="en-GB">
              <a:solidFill>
                <a:schemeClr val="tx1"/>
              </a:solidFill>
              <a:latin typeface="Arial" panose="020B0604020202020204" pitchFamily="34" charset="0"/>
              <a:cs typeface="Arial" panose="020B0604020202020204" pitchFamily="34" charset="0"/>
            </a:endParaRPr>
          </a:p>
          <a:p>
            <a:pPr marL="285750" indent="-285750">
              <a:spcBef>
                <a:spcPts val="1200"/>
              </a:spcBef>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Deliver more </a:t>
            </a:r>
            <a:r>
              <a:rPr lang="en-GB" b="1">
                <a:solidFill>
                  <a:schemeClr val="tx1"/>
                </a:solidFill>
                <a:latin typeface="Arial" panose="020B0604020202020204" pitchFamily="34" charset="0"/>
                <a:cs typeface="Arial" panose="020B0604020202020204" pitchFamily="34" charset="0"/>
              </a:rPr>
              <a:t>life skills training </a:t>
            </a:r>
            <a:r>
              <a:rPr lang="en-GB">
                <a:solidFill>
                  <a:schemeClr val="tx1"/>
                </a:solidFill>
                <a:latin typeface="Arial" panose="020B0604020202020204" pitchFamily="34" charset="0"/>
                <a:cs typeface="Arial" panose="020B0604020202020204" pitchFamily="34" charset="0"/>
              </a:rPr>
              <a:t>for young adults; provide a </a:t>
            </a:r>
            <a:r>
              <a:rPr lang="en-GB">
                <a:solidFill>
                  <a:schemeClr val="tx1"/>
                </a:solidFill>
                <a:cs typeface="Arial"/>
              </a:rPr>
              <a:t>male mentoring/ recruitment scheme and </a:t>
            </a:r>
            <a:r>
              <a:rPr lang="en-GB">
                <a:solidFill>
                  <a:schemeClr val="tx1"/>
                </a:solidFill>
                <a:latin typeface="Arial" panose="020B0604020202020204" pitchFamily="34" charset="0"/>
                <a:cs typeface="Arial" panose="020B0604020202020204" pitchFamily="34" charset="0"/>
              </a:rPr>
              <a:t>build on the </a:t>
            </a:r>
            <a:r>
              <a:rPr lang="en-GB" b="1">
                <a:solidFill>
                  <a:schemeClr val="tx1"/>
                </a:solidFill>
                <a:latin typeface="Arial" panose="020B0604020202020204" pitchFamily="34" charset="0"/>
                <a:cs typeface="Arial" panose="020B0604020202020204" pitchFamily="34" charset="0"/>
              </a:rPr>
              <a:t>virtual services </a:t>
            </a:r>
            <a:r>
              <a:rPr lang="en-GB">
                <a:solidFill>
                  <a:schemeClr val="tx1"/>
                </a:solidFill>
                <a:latin typeface="Arial" panose="020B0604020202020204" pitchFamily="34" charset="0"/>
                <a:cs typeface="Arial" panose="020B0604020202020204" pitchFamily="34" charset="0"/>
              </a:rPr>
              <a:t>happening during Covid-19.</a:t>
            </a:r>
            <a:r>
              <a:rPr lang="en-GB"/>
              <a:t> </a:t>
            </a:r>
            <a:endParaRPr lang="en-GB">
              <a:solidFill>
                <a:schemeClr val="tx1"/>
              </a:solidFill>
              <a:cs typeface="Arial"/>
            </a:endParaRPr>
          </a:p>
          <a:p>
            <a:pPr marL="285750" indent="-285750">
              <a:spcBef>
                <a:spcPts val="1200"/>
              </a:spcBef>
              <a:buFont typeface="Arial" panose="020B0604020202020204" pitchFamily="34" charset="0"/>
              <a:buChar char="•"/>
            </a:pPr>
            <a:r>
              <a:rPr lang="en-GB">
                <a:solidFill>
                  <a:schemeClr val="tx1"/>
                </a:solidFill>
                <a:latin typeface="Arial"/>
                <a:cs typeface="Arial"/>
              </a:rPr>
              <a:t>Better </a:t>
            </a:r>
            <a:r>
              <a:rPr lang="en-GB" b="1">
                <a:solidFill>
                  <a:schemeClr val="tx1"/>
                </a:solidFill>
                <a:latin typeface="Arial"/>
                <a:cs typeface="Arial"/>
              </a:rPr>
              <a:t>support for parents</a:t>
            </a:r>
            <a:r>
              <a:rPr lang="en-GB">
                <a:solidFill>
                  <a:schemeClr val="tx1"/>
                </a:solidFill>
                <a:latin typeface="Arial"/>
                <a:cs typeface="Arial"/>
              </a:rPr>
              <a:t>, including training around the child’s condition, and production of a </a:t>
            </a:r>
            <a:r>
              <a:rPr lang="en-GB" b="1">
                <a:solidFill>
                  <a:schemeClr val="tx1"/>
                </a:solidFill>
                <a:latin typeface="Arial"/>
                <a:cs typeface="Arial"/>
              </a:rPr>
              <a:t>‘tell us once’ </a:t>
            </a:r>
            <a:r>
              <a:rPr lang="en-GB">
                <a:solidFill>
                  <a:schemeClr val="tx1"/>
                </a:solidFill>
                <a:latin typeface="Arial"/>
                <a:cs typeface="Arial"/>
              </a:rPr>
              <a:t>child profile for parents to share.</a:t>
            </a:r>
          </a:p>
          <a:p>
            <a:pPr marL="285750" indent="-285750">
              <a:spcBef>
                <a:spcPts val="1200"/>
              </a:spcBef>
              <a:buFont typeface="Arial" panose="020B0604020202020204" pitchFamily="34" charset="0"/>
              <a:buChar char="•"/>
            </a:pPr>
            <a:r>
              <a:rPr lang="en-GB">
                <a:solidFill>
                  <a:schemeClr val="tx1"/>
                </a:solidFill>
                <a:latin typeface="Arial"/>
                <a:cs typeface="Arial"/>
              </a:rPr>
              <a:t>Develop a </a:t>
            </a:r>
            <a:r>
              <a:rPr lang="en-GB" b="1">
                <a:solidFill>
                  <a:schemeClr val="tx1"/>
                </a:solidFill>
                <a:latin typeface="Arial"/>
                <a:cs typeface="Arial"/>
              </a:rPr>
              <a:t>promotional/advertising strategy </a:t>
            </a:r>
            <a:r>
              <a:rPr lang="en-GB">
                <a:solidFill>
                  <a:schemeClr val="tx1"/>
                </a:solidFill>
                <a:latin typeface="Arial"/>
                <a:cs typeface="Arial"/>
              </a:rPr>
              <a:t>and a </a:t>
            </a:r>
            <a:r>
              <a:rPr lang="en-GB" b="1">
                <a:solidFill>
                  <a:schemeClr val="tx1"/>
                </a:solidFill>
                <a:latin typeface="Arial"/>
                <a:cs typeface="Arial"/>
              </a:rPr>
              <a:t>“short breaks brand” </a:t>
            </a:r>
            <a:r>
              <a:rPr lang="en-GB">
                <a:solidFill>
                  <a:schemeClr val="tx1"/>
                </a:solidFill>
                <a:latin typeface="Arial"/>
                <a:cs typeface="Arial"/>
              </a:rPr>
              <a:t>enabling parents to know services are vetted and </a:t>
            </a:r>
            <a:r>
              <a:rPr lang="en-GB" b="1">
                <a:solidFill>
                  <a:schemeClr val="tx1"/>
                </a:solidFill>
                <a:latin typeface="Arial"/>
                <a:cs typeface="Arial"/>
              </a:rPr>
              <a:t>“safe”.</a:t>
            </a:r>
            <a:endParaRPr lang="en-GB">
              <a:solidFill>
                <a:schemeClr val="tx1"/>
              </a:solidFill>
              <a:latin typeface="Arial"/>
              <a:cs typeface="Arial"/>
            </a:endParaRPr>
          </a:p>
          <a:p>
            <a:pPr marL="285750" indent="-285750">
              <a:spcBef>
                <a:spcPts val="1200"/>
              </a:spcBef>
              <a:buFont typeface="Arial" panose="020B0604020202020204" pitchFamily="34" charset="0"/>
              <a:buChar char="•"/>
            </a:pPr>
            <a:r>
              <a:rPr lang="en-GB">
                <a:solidFill>
                  <a:schemeClr val="tx1"/>
                </a:solidFill>
                <a:latin typeface="Arial"/>
                <a:cs typeface="Arial"/>
              </a:rPr>
              <a:t>Other ideas include; a mobile service for </a:t>
            </a:r>
            <a:r>
              <a:rPr lang="en-GB" b="1">
                <a:solidFill>
                  <a:schemeClr val="tx1"/>
                </a:solidFill>
                <a:latin typeface="Arial"/>
                <a:cs typeface="Arial"/>
              </a:rPr>
              <a:t>rural areas</a:t>
            </a:r>
            <a:r>
              <a:rPr lang="en-GB">
                <a:solidFill>
                  <a:schemeClr val="tx1"/>
                </a:solidFill>
                <a:latin typeface="Arial"/>
                <a:cs typeface="Arial"/>
              </a:rPr>
              <a:t>, build better links with </a:t>
            </a:r>
            <a:r>
              <a:rPr lang="en-GB" b="1">
                <a:solidFill>
                  <a:schemeClr val="tx1"/>
                </a:solidFill>
                <a:latin typeface="Arial"/>
                <a:cs typeface="Arial"/>
              </a:rPr>
              <a:t>health partners</a:t>
            </a:r>
            <a:r>
              <a:rPr lang="en-GB">
                <a:solidFill>
                  <a:schemeClr val="tx1"/>
                </a:solidFill>
                <a:latin typeface="Arial"/>
                <a:cs typeface="Arial"/>
              </a:rPr>
              <a:t>, a </a:t>
            </a:r>
            <a:r>
              <a:rPr lang="en-GB" b="1">
                <a:solidFill>
                  <a:schemeClr val="tx1"/>
                </a:solidFill>
                <a:latin typeface="Arial"/>
                <a:cs typeface="Arial"/>
              </a:rPr>
              <a:t>blended approach </a:t>
            </a:r>
            <a:r>
              <a:rPr lang="en-GB">
                <a:solidFill>
                  <a:schemeClr val="tx1"/>
                </a:solidFill>
                <a:latin typeface="Arial"/>
                <a:cs typeface="Arial"/>
              </a:rPr>
              <a:t>between mainstream and short breaks.</a:t>
            </a:r>
          </a:p>
          <a:p>
            <a:pPr marL="285750" indent="-285750">
              <a:buFont typeface="Arial" panose="020B0604020202020204" pitchFamily="34" charset="0"/>
              <a:buChar char="•"/>
            </a:pPr>
            <a:endParaRPr lang="en-GB">
              <a:solidFill>
                <a:schemeClr val="tx1"/>
              </a:solidFill>
              <a:latin typeface="Arial"/>
              <a:cs typeface="Arial"/>
            </a:endParaRPr>
          </a:p>
        </p:txBody>
      </p:sp>
      <p:sp>
        <p:nvSpPr>
          <p:cNvPr id="14" name="Content Placeholder 41">
            <a:extLst>
              <a:ext uri="{FF2B5EF4-FFF2-40B4-BE49-F238E27FC236}">
                <a16:creationId xmlns:a16="http://schemas.microsoft.com/office/drawing/2014/main" id="{FDE7A0F7-EA03-4600-AA4F-FC3DF74A6D91}"/>
              </a:ext>
            </a:extLst>
          </p:cNvPr>
          <p:cNvSpPr txBox="1">
            <a:spLocks/>
          </p:cNvSpPr>
          <p:nvPr/>
        </p:nvSpPr>
        <p:spPr>
          <a:xfrm>
            <a:off x="165290" y="854091"/>
            <a:ext cx="8870506" cy="809624"/>
          </a:xfrm>
          <a:prstGeom prst="rect">
            <a:avLst/>
          </a:prstGeom>
        </p:spPr>
        <p:txBody>
          <a:bodyPr vert="horz" lIns="91440" tIns="45720" rIns="91440" bIns="45720" rtlCol="0">
            <a:normAutofit lnSpcReduction="10000"/>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solidFill>
                  <a:srgbClr val="F28F00"/>
                </a:solidFill>
              </a:rPr>
              <a:t>Working together presents an opportunity to innovate and build a better service offer for families.</a:t>
            </a:r>
            <a:endParaRPr lang="en-GB" sz="2400"/>
          </a:p>
        </p:txBody>
      </p:sp>
      <p:sp>
        <p:nvSpPr>
          <p:cNvPr id="16" name="Title 40">
            <a:extLst>
              <a:ext uri="{FF2B5EF4-FFF2-40B4-BE49-F238E27FC236}">
                <a16:creationId xmlns:a16="http://schemas.microsoft.com/office/drawing/2014/main" id="{ACD78D18-36C9-400E-B95B-4ABEB94FB2CE}"/>
              </a:ext>
            </a:extLst>
          </p:cNvPr>
          <p:cNvSpPr txBox="1">
            <a:spLocks/>
          </p:cNvSpPr>
          <p:nvPr/>
        </p:nvSpPr>
        <p:spPr>
          <a:xfrm>
            <a:off x="165290" y="-43863"/>
            <a:ext cx="10423732" cy="938179"/>
          </a:xfrm>
          <a:prstGeom prst="rect">
            <a:avLst/>
          </a:prstGeom>
        </p:spPr>
        <p:txBody>
          <a:bodyPr vert="horz" lIns="90000" tIns="45720" rIns="90000" bIns="0" rtlCol="0" anchor="ctr" anchorCtr="0">
            <a:normAutofit/>
          </a:bodyPr>
          <a:lstStyle>
            <a:lvl1pPr algn="l" defTabSz="914400" rtl="0" eaLnBrk="1" latinLnBrk="0" hangingPunct="1">
              <a:lnSpc>
                <a:spcPct val="100000"/>
              </a:lnSpc>
              <a:spcBef>
                <a:spcPct val="0"/>
              </a:spcBef>
              <a:buNone/>
              <a:defRPr sz="3600" b="1" kern="1200">
                <a:solidFill>
                  <a:schemeClr val="accent1"/>
                </a:solidFill>
                <a:latin typeface="+mj-lt"/>
                <a:ea typeface="+mj-ea"/>
                <a:cs typeface="+mj-cs"/>
              </a:defRPr>
            </a:lvl1pPr>
          </a:lstStyle>
          <a:p>
            <a:r>
              <a:rPr lang="en-GB" sz="3200"/>
              <a:t>A view from the provider market </a:t>
            </a:r>
          </a:p>
        </p:txBody>
      </p:sp>
      <p:sp>
        <p:nvSpPr>
          <p:cNvPr id="19" name="Rectangle 18">
            <a:extLst>
              <a:ext uri="{FF2B5EF4-FFF2-40B4-BE49-F238E27FC236}">
                <a16:creationId xmlns:a16="http://schemas.microsoft.com/office/drawing/2014/main" id="{FD623A5A-23C2-4427-9C28-F37423F8E766}"/>
              </a:ext>
            </a:extLst>
          </p:cNvPr>
          <p:cNvSpPr/>
          <p:nvPr/>
        </p:nvSpPr>
        <p:spPr>
          <a:xfrm>
            <a:off x="174033" y="1863140"/>
            <a:ext cx="2856925" cy="477184"/>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1"/>
                </a:solidFill>
                <a:latin typeface="Arial" panose="020B0604020202020204" pitchFamily="34" charset="0"/>
                <a:cs typeface="Arial" panose="020B0604020202020204" pitchFamily="34" charset="0"/>
              </a:rPr>
              <a:t>Time for a change </a:t>
            </a:r>
          </a:p>
        </p:txBody>
      </p:sp>
    </p:spTree>
    <p:extLst>
      <p:ext uri="{BB962C8B-B14F-4D97-AF65-F5344CB8AC3E}">
        <p14:creationId xmlns:p14="http://schemas.microsoft.com/office/powerpoint/2010/main" val="2491310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48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4599-40A3-7B43-9107-F9DFC389D442}"/>
              </a:ext>
            </a:extLst>
          </p:cNvPr>
          <p:cNvSpPr>
            <a:spLocks noGrp="1"/>
          </p:cNvSpPr>
          <p:nvPr>
            <p:ph type="title"/>
          </p:nvPr>
        </p:nvSpPr>
        <p:spPr>
          <a:xfrm>
            <a:off x="5353742" y="2099770"/>
            <a:ext cx="4692524" cy="787808"/>
          </a:xfrm>
        </p:spPr>
        <p:txBody>
          <a:bodyPr>
            <a:normAutofit/>
          </a:bodyPr>
          <a:lstStyle/>
          <a:p>
            <a:r>
              <a:rPr lang="en-GB" sz="4400"/>
              <a:t>Central findings</a:t>
            </a:r>
          </a:p>
        </p:txBody>
      </p:sp>
      <p:sp>
        <p:nvSpPr>
          <p:cNvPr id="3" name="Text Placeholder 2">
            <a:extLst>
              <a:ext uri="{FF2B5EF4-FFF2-40B4-BE49-F238E27FC236}">
                <a16:creationId xmlns:a16="http://schemas.microsoft.com/office/drawing/2014/main" id="{C67385AA-4C35-ED44-89A0-25280A770514}"/>
              </a:ext>
            </a:extLst>
          </p:cNvPr>
          <p:cNvSpPr>
            <a:spLocks noGrp="1"/>
          </p:cNvSpPr>
          <p:nvPr>
            <p:ph type="body" sz="half" idx="2"/>
          </p:nvPr>
        </p:nvSpPr>
        <p:spPr>
          <a:xfrm>
            <a:off x="5327376" y="3089710"/>
            <a:ext cx="6088186" cy="3205211"/>
          </a:xfrm>
        </p:spPr>
        <p:txBody>
          <a:bodyPr>
            <a:normAutofit fontScale="92500" lnSpcReduction="10000"/>
          </a:bodyPr>
          <a:lstStyle/>
          <a:p>
            <a:r>
              <a:rPr lang="en-GB" sz="3600"/>
              <a:t>Services generally well received – yet, inconsistencies in location, accessibility and age appropriateness result in some families inability to access suitable provisions to meet needs.</a:t>
            </a:r>
          </a:p>
        </p:txBody>
      </p:sp>
    </p:spTree>
    <p:extLst>
      <p:ext uri="{BB962C8B-B14F-4D97-AF65-F5344CB8AC3E}">
        <p14:creationId xmlns:p14="http://schemas.microsoft.com/office/powerpoint/2010/main" val="100674995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083B-48BE-4995-80F6-59C338FEF5C3}"/>
              </a:ext>
            </a:extLst>
          </p:cNvPr>
          <p:cNvSpPr>
            <a:spLocks noGrp="1"/>
          </p:cNvSpPr>
          <p:nvPr>
            <p:ph type="title"/>
          </p:nvPr>
        </p:nvSpPr>
        <p:spPr>
          <a:xfrm>
            <a:off x="467057" y="833228"/>
            <a:ext cx="5272405" cy="5191543"/>
          </a:xfrm>
        </p:spPr>
        <p:txBody>
          <a:bodyPr>
            <a:normAutofit fontScale="90000"/>
          </a:bodyPr>
          <a:lstStyle/>
          <a:p>
            <a:r>
              <a:rPr lang="en-GB">
                <a:cs typeface="Arial"/>
              </a:rPr>
              <a:t>We would like to express our gratitude to the </a:t>
            </a:r>
            <a:r>
              <a:rPr lang="en-GB" dirty="0">
                <a:cs typeface="Arial"/>
              </a:rPr>
              <a:t>Essex </a:t>
            </a:r>
            <a:r>
              <a:rPr lang="en-GB">
                <a:cs typeface="Arial"/>
              </a:rPr>
              <a:t>Family Forum for supporting Essex County Council in this work. </a:t>
            </a:r>
            <a:br>
              <a:rPr lang="en-GB">
                <a:cs typeface="Arial"/>
              </a:rPr>
            </a:br>
            <a:br>
              <a:rPr lang="en-GB">
                <a:cs typeface="Arial"/>
              </a:rPr>
            </a:br>
            <a:r>
              <a:rPr lang="en-GB">
                <a:cs typeface="Arial"/>
              </a:rPr>
              <a:t>Listening to the experiences and views of parents, children and young people will help us to better plan and shape future services.</a:t>
            </a:r>
            <a:br>
              <a:rPr lang="en-GB">
                <a:cs typeface="Arial"/>
              </a:rPr>
            </a:br>
            <a:br>
              <a:rPr lang="en-GB">
                <a:cs typeface="Arial"/>
              </a:rPr>
            </a:br>
            <a:r>
              <a:rPr lang="en-GB">
                <a:cs typeface="Arial"/>
              </a:rPr>
              <a:t>Thank you to everyone who took the time to share their views with us.</a:t>
            </a:r>
            <a:br>
              <a:rPr lang="en-GB">
                <a:cs typeface="Arial"/>
              </a:rPr>
            </a:br>
            <a:endParaRPr lang="en-GB"/>
          </a:p>
        </p:txBody>
      </p:sp>
      <p:sp>
        <p:nvSpPr>
          <p:cNvPr id="6" name="Text Placeholder 5">
            <a:extLst>
              <a:ext uri="{FF2B5EF4-FFF2-40B4-BE49-F238E27FC236}">
                <a16:creationId xmlns:a16="http://schemas.microsoft.com/office/drawing/2014/main" id="{3A99A85D-2532-454F-8D59-6AEB31963DFB}"/>
              </a:ext>
            </a:extLst>
          </p:cNvPr>
          <p:cNvSpPr>
            <a:spLocks noGrp="1"/>
          </p:cNvSpPr>
          <p:nvPr>
            <p:ph type="body" sz="quarter" idx="14"/>
          </p:nvPr>
        </p:nvSpPr>
        <p:spPr>
          <a:xfrm>
            <a:off x="6560283" y="4904004"/>
            <a:ext cx="5164660" cy="771241"/>
          </a:xfrm>
        </p:spPr>
        <p:txBody>
          <a:bodyPr vert="horz" lIns="91440" tIns="45720" rIns="91440" bIns="45720" rtlCol="0" anchor="t">
            <a:normAutofit/>
          </a:bodyPr>
          <a:lstStyle/>
          <a:p>
            <a:pPr algn="r"/>
            <a:r>
              <a:rPr lang="en-GB" sz="1600"/>
              <a:t>[Parent of 0-4 year old, </a:t>
            </a:r>
            <a:br>
              <a:rPr lang="en-GB" sz="1600"/>
            </a:br>
            <a:r>
              <a:rPr lang="en-GB" sz="1600"/>
              <a:t>with complex physical needs]</a:t>
            </a:r>
          </a:p>
        </p:txBody>
      </p:sp>
      <p:sp>
        <p:nvSpPr>
          <p:cNvPr id="8" name="Footer Placeholder 7">
            <a:extLst>
              <a:ext uri="{FF2B5EF4-FFF2-40B4-BE49-F238E27FC236}">
                <a16:creationId xmlns:a16="http://schemas.microsoft.com/office/drawing/2014/main" id="{BFC79EEC-7298-43B2-B5C1-6B511A177C6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Slide Number Placeholder 8">
            <a:extLst>
              <a:ext uri="{FF2B5EF4-FFF2-40B4-BE49-F238E27FC236}">
                <a16:creationId xmlns:a16="http://schemas.microsoft.com/office/drawing/2014/main" id="{81B5C291-2E98-4D37-8B2F-6859CA2540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0" name="Text Placeholder 2">
            <a:extLst>
              <a:ext uri="{FF2B5EF4-FFF2-40B4-BE49-F238E27FC236}">
                <a16:creationId xmlns:a16="http://schemas.microsoft.com/office/drawing/2014/main" id="{599242C1-2A4C-4925-933C-8391DCB04338}"/>
              </a:ext>
            </a:extLst>
          </p:cNvPr>
          <p:cNvSpPr txBox="1">
            <a:spLocks/>
          </p:cNvSpPr>
          <p:nvPr/>
        </p:nvSpPr>
        <p:spPr>
          <a:xfrm>
            <a:off x="6931445" y="4704876"/>
            <a:ext cx="4685755" cy="398257"/>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1" name="Text Placeholder 2">
            <a:extLst>
              <a:ext uri="{FF2B5EF4-FFF2-40B4-BE49-F238E27FC236}">
                <a16:creationId xmlns:a16="http://schemas.microsoft.com/office/drawing/2014/main" id="{A8083775-EA8E-4FC4-8225-2E50E540683A}"/>
              </a:ext>
            </a:extLst>
          </p:cNvPr>
          <p:cNvSpPr txBox="1">
            <a:spLocks/>
          </p:cNvSpPr>
          <p:nvPr/>
        </p:nvSpPr>
        <p:spPr>
          <a:xfrm>
            <a:off x="6452539" y="1772985"/>
            <a:ext cx="5164661" cy="238678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rgbClr val="F28F00"/>
                </a:solidFill>
              </a:rPr>
              <a:t>“Nice to know you can have your say even if you haven’t joined anything yet.”</a:t>
            </a:r>
          </a:p>
        </p:txBody>
      </p:sp>
    </p:spTree>
    <p:extLst>
      <p:ext uri="{BB962C8B-B14F-4D97-AF65-F5344CB8AC3E}">
        <p14:creationId xmlns:p14="http://schemas.microsoft.com/office/powerpoint/2010/main" val="1148357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06000" y="0"/>
            <a:ext cx="10423732" cy="938179"/>
          </a:xfrm>
        </p:spPr>
        <p:txBody>
          <a:bodyPr anchor="ctr">
            <a:normAutofit/>
          </a:bodyPr>
          <a:lstStyle/>
          <a:p>
            <a:r>
              <a:rPr lang="en-GB" sz="3200"/>
              <a:t>Services are welcomed and vital for families </a:t>
            </a:r>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306000" y="855008"/>
            <a:ext cx="11654028" cy="427215"/>
          </a:xfrm>
        </p:spPr>
        <p:txBody>
          <a:bodyPr>
            <a:normAutofit/>
          </a:bodyPr>
          <a:lstStyle/>
          <a:p>
            <a:pPr marL="0" indent="0">
              <a:buNone/>
            </a:pPr>
            <a:r>
              <a:rPr lang="en-GB" sz="2000" b="1">
                <a:solidFill>
                  <a:srgbClr val="F28F00"/>
                </a:solidFill>
              </a:rPr>
              <a:t>Scope to leverage offer to improve on each area to ensure equal, suitable, opportunities for all</a:t>
            </a:r>
            <a:r>
              <a:rPr lang="en-GB" sz="1800" b="1">
                <a:solidFill>
                  <a:srgbClr val="F28F00"/>
                </a:solidFill>
                <a:ea typeface="+mn-lt"/>
                <a:cs typeface="Arial"/>
              </a:rPr>
              <a:t>.</a:t>
            </a:r>
            <a:endParaRPr lang="en-GB" sz="2000" b="1">
              <a:solidFill>
                <a:srgbClr val="F28F00"/>
              </a:solidFill>
            </a:endParaRP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BF2F098D-496D-422A-9CB8-7C4781F52869}"/>
              </a:ext>
            </a:extLst>
          </p:cNvPr>
          <p:cNvSpPr/>
          <p:nvPr/>
        </p:nvSpPr>
        <p:spPr>
          <a:xfrm>
            <a:off x="433137" y="1569343"/>
            <a:ext cx="3560084" cy="567888"/>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solidFill>
                <a:schemeClr val="bg1"/>
              </a:solidFill>
              <a:latin typeface="Arial"/>
              <a:cs typeface="Arial"/>
            </a:endParaRPr>
          </a:p>
          <a:p>
            <a:pPr algn="ctr"/>
            <a:endParaRPr lang="en-GB" b="1">
              <a:solidFill>
                <a:schemeClr val="bg1"/>
              </a:solidFill>
              <a:latin typeface="Arial"/>
              <a:cs typeface="Arial"/>
            </a:endParaRPr>
          </a:p>
          <a:p>
            <a:pPr algn="ctr"/>
            <a:r>
              <a:rPr lang="en-GB" b="1">
                <a:solidFill>
                  <a:schemeClr val="bg1"/>
                </a:solidFill>
                <a:latin typeface="Arial"/>
                <a:cs typeface="Arial"/>
              </a:rPr>
              <a:t>Light Touch Support </a:t>
            </a:r>
            <a:endParaRPr lang="en-US">
              <a:solidFill>
                <a:schemeClr val="bg1"/>
              </a:solidFill>
              <a:latin typeface="Arial"/>
              <a:ea typeface="+mn-lt"/>
              <a:cs typeface="Arial"/>
            </a:endParaRPr>
          </a:p>
          <a:p>
            <a:pPr algn="ctr"/>
            <a:endParaRPr lang="en-GB">
              <a:ea typeface="+mn-lt"/>
              <a:cs typeface="+mn-lt"/>
            </a:endParaRPr>
          </a:p>
          <a:p>
            <a:pPr algn="ctr"/>
            <a:endParaRPr lang="en-GB" b="1">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C5A6008D-5C47-40A1-8837-BDB37FF072B2}"/>
              </a:ext>
            </a:extLst>
          </p:cNvPr>
          <p:cNvSpPr/>
          <p:nvPr/>
        </p:nvSpPr>
        <p:spPr>
          <a:xfrm>
            <a:off x="4150974" y="2275775"/>
            <a:ext cx="3826281" cy="36161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2000" b="1">
              <a:solidFill>
                <a:srgbClr val="004899"/>
              </a:solidFill>
              <a:latin typeface="Arial"/>
              <a:cs typeface="Arial"/>
            </a:endParaRPr>
          </a:p>
          <a:p>
            <a:endParaRPr lang="en-GB" sz="2000">
              <a:solidFill>
                <a:schemeClr val="tx1"/>
              </a:solidFill>
              <a:latin typeface="Arial"/>
              <a:cs typeface="Arial"/>
            </a:endParaRPr>
          </a:p>
          <a:p>
            <a:r>
              <a:rPr lang="en-GB" sz="2000">
                <a:solidFill>
                  <a:schemeClr val="tx1"/>
                </a:solidFill>
                <a:latin typeface="Arial"/>
                <a:cs typeface="Arial"/>
              </a:rPr>
              <a:t>Highly valued and appreciated by the many families accessing them. </a:t>
            </a:r>
          </a:p>
          <a:p>
            <a:endParaRPr lang="en-GB" sz="2000">
              <a:solidFill>
                <a:schemeClr val="tx1"/>
              </a:solidFill>
              <a:latin typeface="Arial"/>
              <a:cs typeface="Arial"/>
            </a:endParaRPr>
          </a:p>
          <a:p>
            <a:r>
              <a:rPr lang="en-GB" sz="2000">
                <a:solidFill>
                  <a:schemeClr val="tx1"/>
                </a:solidFill>
                <a:latin typeface="Arial"/>
                <a:cs typeface="Arial"/>
              </a:rPr>
              <a:t>However, services are </a:t>
            </a:r>
            <a:r>
              <a:rPr lang="en-GB" sz="2000" b="1">
                <a:solidFill>
                  <a:schemeClr val="tx1"/>
                </a:solidFill>
                <a:latin typeface="Arial"/>
                <a:cs typeface="Arial"/>
              </a:rPr>
              <a:t>not equal </a:t>
            </a:r>
            <a:r>
              <a:rPr lang="en-GB" sz="2000">
                <a:solidFill>
                  <a:schemeClr val="tx1"/>
                </a:solidFill>
                <a:latin typeface="Arial"/>
                <a:cs typeface="Arial"/>
              </a:rPr>
              <a:t>across Essex, with some families unable to access anything that meets the needs of their children.</a:t>
            </a:r>
          </a:p>
          <a:p>
            <a:endParaRPr lang="en-GB" sz="2000" b="1">
              <a:solidFill>
                <a:srgbClr val="004899"/>
              </a:solidFill>
              <a:latin typeface="Arial"/>
              <a:cs typeface="Arial"/>
            </a:endParaRPr>
          </a:p>
          <a:p>
            <a:endParaRPr lang="en-GB" sz="2000" b="1">
              <a:solidFill>
                <a:srgbClr val="004899"/>
              </a:solidFill>
              <a:latin typeface="Arial"/>
              <a:cs typeface="Arial"/>
            </a:endParaRPr>
          </a:p>
          <a:p>
            <a:endParaRPr lang="en-GB" sz="2000" b="1">
              <a:solidFill>
                <a:srgbClr val="004899"/>
              </a:solidFill>
              <a:latin typeface="Arial"/>
              <a:cs typeface="Arial"/>
            </a:endParaRPr>
          </a:p>
          <a:p>
            <a:r>
              <a:rPr lang="en-GB" sz="2000" b="1">
                <a:solidFill>
                  <a:srgbClr val="004899"/>
                </a:solidFill>
                <a:latin typeface="Arial"/>
                <a:cs typeface="Arial"/>
              </a:rPr>
              <a:t>  </a:t>
            </a:r>
          </a:p>
        </p:txBody>
      </p:sp>
      <p:sp>
        <p:nvSpPr>
          <p:cNvPr id="23" name="Rectangle 22">
            <a:extLst>
              <a:ext uri="{FF2B5EF4-FFF2-40B4-BE49-F238E27FC236}">
                <a16:creationId xmlns:a16="http://schemas.microsoft.com/office/drawing/2014/main" id="{78FE7C72-DF5B-4B02-BEF2-4B75A88C1603}"/>
              </a:ext>
            </a:extLst>
          </p:cNvPr>
          <p:cNvSpPr/>
          <p:nvPr/>
        </p:nvSpPr>
        <p:spPr>
          <a:xfrm>
            <a:off x="4150974" y="1569343"/>
            <a:ext cx="3826281" cy="567888"/>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cs typeface="Arial"/>
              </a:rPr>
              <a:t>Short breaks, clubs &amp; activities</a:t>
            </a:r>
          </a:p>
        </p:txBody>
      </p:sp>
      <p:sp>
        <p:nvSpPr>
          <p:cNvPr id="24" name="Rectangle 23">
            <a:extLst>
              <a:ext uri="{FF2B5EF4-FFF2-40B4-BE49-F238E27FC236}">
                <a16:creationId xmlns:a16="http://schemas.microsoft.com/office/drawing/2014/main" id="{48F9507E-DC8E-4B47-9043-62E66355FE50}"/>
              </a:ext>
            </a:extLst>
          </p:cNvPr>
          <p:cNvSpPr/>
          <p:nvPr/>
        </p:nvSpPr>
        <p:spPr>
          <a:xfrm>
            <a:off x="8133748" y="1569343"/>
            <a:ext cx="3826280" cy="567888"/>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1"/>
                </a:solidFill>
                <a:latin typeface="Arial"/>
                <a:cs typeface="Arial"/>
              </a:rPr>
              <a:t>  Caravans, beach huts</a:t>
            </a:r>
            <a:endParaRPr lang="en-GB" b="1">
              <a:solidFill>
                <a:schemeClr val="bg1"/>
              </a:solidFill>
              <a:latin typeface="Arial" panose="020B0604020202020204" pitchFamily="34" charset="0"/>
              <a:cs typeface="Arial" panose="020B0604020202020204" pitchFamily="34" charset="0"/>
            </a:endParaRPr>
          </a:p>
          <a:p>
            <a:pPr algn="ctr"/>
            <a:r>
              <a:rPr lang="en-GB" b="1">
                <a:solidFill>
                  <a:schemeClr val="bg1"/>
                </a:solidFill>
                <a:latin typeface="Arial"/>
                <a:cs typeface="Arial"/>
              </a:rPr>
              <a:t> &amp; Max cards</a:t>
            </a:r>
            <a:endParaRPr lang="en-GB" b="1">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D14B91B-E258-4DB1-B0CC-FA1C9B45A678}"/>
              </a:ext>
            </a:extLst>
          </p:cNvPr>
          <p:cNvSpPr/>
          <p:nvPr/>
        </p:nvSpPr>
        <p:spPr>
          <a:xfrm>
            <a:off x="8133748" y="2275775"/>
            <a:ext cx="3825021" cy="36161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2000">
              <a:solidFill>
                <a:schemeClr val="tx1"/>
              </a:solidFill>
              <a:latin typeface="Arial" panose="020B0604020202020204" pitchFamily="34" charset="0"/>
              <a:cs typeface="Arial" panose="020B0604020202020204" pitchFamily="34" charset="0"/>
            </a:endParaRPr>
          </a:p>
          <a:p>
            <a:endParaRPr lang="en-GB" sz="2000">
              <a:solidFill>
                <a:schemeClr val="tx1"/>
              </a:solidFill>
              <a:latin typeface="Arial" panose="020B0604020202020204" pitchFamily="34" charset="0"/>
              <a:cs typeface="Arial" panose="020B0604020202020204" pitchFamily="34" charset="0"/>
            </a:endParaRPr>
          </a:p>
          <a:p>
            <a:endParaRPr lang="en-GB" sz="2000">
              <a:solidFill>
                <a:schemeClr val="tx1"/>
              </a:solidFill>
              <a:latin typeface="Arial" panose="020B0604020202020204" pitchFamily="34" charset="0"/>
              <a:cs typeface="Arial" panose="020B0604020202020204" pitchFamily="34" charset="0"/>
            </a:endParaRPr>
          </a:p>
          <a:p>
            <a:r>
              <a:rPr lang="en-GB" sz="2000">
                <a:solidFill>
                  <a:schemeClr val="tx1"/>
                </a:solidFill>
                <a:latin typeface="Arial" panose="020B0604020202020204" pitchFamily="34" charset="0"/>
                <a:cs typeface="Arial" panose="020B0604020202020204" pitchFamily="34" charset="0"/>
              </a:rPr>
              <a:t>Breaks are cited to be of great benefit to families, offering the opportunity to get away from routine.</a:t>
            </a:r>
          </a:p>
          <a:p>
            <a:endParaRPr lang="en-GB" sz="2000">
              <a:solidFill>
                <a:schemeClr val="tx1"/>
              </a:solidFill>
              <a:latin typeface="Arial" panose="020B0604020202020204" pitchFamily="34" charset="0"/>
              <a:cs typeface="Arial" panose="020B0604020202020204" pitchFamily="34" charset="0"/>
            </a:endParaRPr>
          </a:p>
          <a:p>
            <a:r>
              <a:rPr lang="en-GB" sz="2000">
                <a:solidFill>
                  <a:schemeClr val="tx1"/>
                </a:solidFill>
                <a:latin typeface="Arial" panose="020B0604020202020204" pitchFamily="34" charset="0"/>
                <a:cs typeface="Arial" panose="020B0604020202020204" pitchFamily="34" charset="0"/>
              </a:rPr>
              <a:t>Yet, </a:t>
            </a:r>
            <a:r>
              <a:rPr lang="en-GB" sz="2000" b="1">
                <a:solidFill>
                  <a:schemeClr val="tx1"/>
                </a:solidFill>
                <a:latin typeface="Arial" panose="020B0604020202020204" pitchFamily="34" charset="0"/>
                <a:cs typeface="Arial" panose="020B0604020202020204" pitchFamily="34" charset="0"/>
              </a:rPr>
              <a:t>better information </a:t>
            </a:r>
            <a:r>
              <a:rPr lang="en-GB" sz="2000">
                <a:solidFill>
                  <a:schemeClr val="tx1"/>
                </a:solidFill>
                <a:latin typeface="Arial" panose="020B0604020202020204" pitchFamily="34" charset="0"/>
                <a:cs typeface="Arial" panose="020B0604020202020204" pitchFamily="34" charset="0"/>
              </a:rPr>
              <a:t>is needed on what disabled facilities are available at venues, with families needing more information on how the booking system works. </a:t>
            </a:r>
          </a:p>
          <a:p>
            <a:endParaRPr lang="en-GB" sz="2000" b="1">
              <a:solidFill>
                <a:srgbClr val="004899"/>
              </a:solidFill>
              <a:latin typeface="Arial" panose="020B0604020202020204" pitchFamily="34" charset="0"/>
              <a:cs typeface="Arial" panose="020B0604020202020204" pitchFamily="34" charset="0"/>
            </a:endParaRPr>
          </a:p>
          <a:p>
            <a:endParaRPr lang="en-GB" sz="2000" b="1">
              <a:solidFill>
                <a:srgbClr val="004899"/>
              </a:solidFill>
              <a:latin typeface="Arial" panose="020B0604020202020204" pitchFamily="34" charset="0"/>
              <a:cs typeface="Arial" panose="020B0604020202020204" pitchFamily="34" charset="0"/>
            </a:endParaRPr>
          </a:p>
          <a:p>
            <a:endParaRPr lang="en-GB" sz="2000" b="1">
              <a:solidFill>
                <a:srgbClr val="004899"/>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7E930693-BC60-4325-B5EE-338C54443E6A}"/>
              </a:ext>
            </a:extLst>
          </p:cNvPr>
          <p:cNvSpPr/>
          <p:nvPr/>
        </p:nvSpPr>
        <p:spPr>
          <a:xfrm>
            <a:off x="433136" y="2275775"/>
            <a:ext cx="3560085" cy="36017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latin typeface="Arial"/>
              <a:cs typeface="Arial"/>
            </a:endParaRPr>
          </a:p>
          <a:p>
            <a:r>
              <a:rPr lang="en-GB" sz="2000">
                <a:solidFill>
                  <a:schemeClr val="tx1"/>
                </a:solidFill>
                <a:latin typeface="Arial"/>
                <a:cs typeface="Arial"/>
              </a:rPr>
              <a:t>Families who use the service have good experiences.</a:t>
            </a:r>
          </a:p>
          <a:p>
            <a:endParaRPr lang="en-GB" sz="2000">
              <a:solidFill>
                <a:schemeClr val="tx1"/>
              </a:solidFill>
              <a:latin typeface="Arial" panose="020B0604020202020204" pitchFamily="34" charset="0"/>
              <a:cs typeface="Arial" panose="020B0604020202020204" pitchFamily="34" charset="0"/>
            </a:endParaRPr>
          </a:p>
          <a:p>
            <a:r>
              <a:rPr lang="en-GB" sz="2000">
                <a:solidFill>
                  <a:schemeClr val="tx1"/>
                </a:solidFill>
                <a:latin typeface="Arial"/>
                <a:cs typeface="Arial"/>
              </a:rPr>
              <a:t>Yet, there is a </a:t>
            </a:r>
            <a:r>
              <a:rPr lang="en-GB" sz="2000" b="1">
                <a:solidFill>
                  <a:schemeClr val="tx1"/>
                </a:solidFill>
                <a:latin typeface="Arial"/>
                <a:cs typeface="Arial"/>
              </a:rPr>
              <a:t>lack of awareness</a:t>
            </a:r>
            <a:r>
              <a:rPr lang="en-GB" sz="2000">
                <a:solidFill>
                  <a:schemeClr val="tx1"/>
                </a:solidFill>
                <a:latin typeface="Arial"/>
                <a:cs typeface="Arial"/>
              </a:rPr>
              <a:t> and access to the service has proved difficult, sometimes due to staff being unavailable in their area or being unable to meet the needs of families.</a:t>
            </a:r>
            <a:endParaRPr lang="en-GB" sz="2000" b="1">
              <a:solidFill>
                <a:schemeClr val="tx1"/>
              </a:solidFill>
              <a:latin typeface="Arial"/>
              <a:cs typeface="Arial"/>
            </a:endParaRPr>
          </a:p>
          <a:p>
            <a:endParaRPr lang="en-GB" sz="2000" b="1">
              <a:solidFill>
                <a:srgbClr val="004899"/>
              </a:solidFill>
              <a:latin typeface="Arial" panose="020B0604020202020204" pitchFamily="34" charset="0"/>
              <a:cs typeface="Arial" panose="020B0604020202020204" pitchFamily="34" charset="0"/>
            </a:endParaRPr>
          </a:p>
          <a:p>
            <a:endParaRPr lang="en-GB" sz="2000" b="1">
              <a:solidFill>
                <a:srgbClr val="0048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042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06000" y="51653"/>
            <a:ext cx="10423732" cy="737563"/>
          </a:xfrm>
        </p:spPr>
        <p:txBody>
          <a:bodyPr anchor="ctr">
            <a:normAutofit/>
          </a:bodyPr>
          <a:lstStyle/>
          <a:p>
            <a:r>
              <a:rPr lang="en-GB" sz="3200"/>
              <a:t>Key themes identified across services</a:t>
            </a:r>
            <a:endParaRPr lang="en-GB" sz="3200">
              <a:highlight>
                <a:srgbClr val="FFFF00"/>
              </a:highlight>
            </a:endParaRPr>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306000" y="807643"/>
            <a:ext cx="10493545" cy="809624"/>
          </a:xfrm>
        </p:spPr>
        <p:txBody>
          <a:bodyPr vert="horz" lIns="91440" tIns="45720" rIns="91440" bIns="45720" rtlCol="0" anchor="t">
            <a:normAutofit/>
          </a:bodyPr>
          <a:lstStyle/>
          <a:p>
            <a:pPr marL="0" indent="0">
              <a:buNone/>
            </a:pPr>
            <a:r>
              <a:rPr lang="en-GB" sz="2000" b="1">
                <a:solidFill>
                  <a:srgbClr val="F28F00"/>
                </a:solidFill>
              </a:rPr>
              <a:t>These areas not only impact experiences of the short breaks offer, but are relevant to other areas of families lives. Learnings can be used within ECC and its partners.</a:t>
            </a:r>
            <a:endParaRPr lang="en-GB" sz="1800">
              <a:ea typeface="+mn-lt"/>
              <a:cs typeface="Arial"/>
            </a:endParaRP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BF2F098D-496D-422A-9CB8-7C4781F52869}"/>
              </a:ext>
            </a:extLst>
          </p:cNvPr>
          <p:cNvSpPr/>
          <p:nvPr/>
        </p:nvSpPr>
        <p:spPr>
          <a:xfrm>
            <a:off x="328778" y="1741398"/>
            <a:ext cx="3579080" cy="380878"/>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solidFill>
                <a:schemeClr val="bg1"/>
              </a:solidFill>
              <a:latin typeface="Arial"/>
              <a:cs typeface="Arial"/>
            </a:endParaRPr>
          </a:p>
          <a:p>
            <a:pPr algn="ctr"/>
            <a:r>
              <a:rPr lang="en-GB" b="1">
                <a:solidFill>
                  <a:schemeClr val="bg1"/>
                </a:solidFill>
                <a:cs typeface="Arial"/>
              </a:rPr>
              <a:t>Advice and information </a:t>
            </a:r>
            <a:endParaRPr lang="en-GB" b="1">
              <a:solidFill>
                <a:schemeClr val="bg1"/>
              </a:solidFill>
              <a:latin typeface="Arial" panose="020B0604020202020204" pitchFamily="34" charset="0"/>
              <a:cs typeface="Arial" panose="020B0604020202020204" pitchFamily="34" charset="0"/>
            </a:endParaRPr>
          </a:p>
          <a:p>
            <a:pPr algn="ctr"/>
            <a:endParaRPr lang="en-GB" b="1">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C5A6008D-5C47-40A1-8837-BDB37FF072B2}"/>
              </a:ext>
            </a:extLst>
          </p:cNvPr>
          <p:cNvSpPr/>
          <p:nvPr/>
        </p:nvSpPr>
        <p:spPr>
          <a:xfrm>
            <a:off x="4219524" y="2255423"/>
            <a:ext cx="3588641" cy="4010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a:solidFill>
                  <a:schemeClr val="tx1"/>
                </a:solidFill>
                <a:ea typeface="+mn-lt"/>
                <a:cs typeface="Arial"/>
              </a:rPr>
              <a:t>Families’ needs inevitably change with time. They need continued support throughout the child’s pathway.</a:t>
            </a:r>
          </a:p>
          <a:p>
            <a:endParaRPr lang="en-GB">
              <a:solidFill>
                <a:schemeClr val="tx1"/>
              </a:solidFill>
              <a:cs typeface="Arial"/>
            </a:endParaRPr>
          </a:p>
          <a:p>
            <a:r>
              <a:rPr lang="en-GB">
                <a:solidFill>
                  <a:schemeClr val="tx1"/>
                </a:solidFill>
                <a:cs typeface="Arial"/>
              </a:rPr>
              <a:t>Timely support for parents could positively impact family </a:t>
            </a:r>
            <a:r>
              <a:rPr lang="en-GB" b="1">
                <a:solidFill>
                  <a:schemeClr val="tx1"/>
                </a:solidFill>
                <a:cs typeface="Arial"/>
              </a:rPr>
              <a:t>health and wellbeing </a:t>
            </a:r>
            <a:r>
              <a:rPr lang="en-GB">
                <a:solidFill>
                  <a:schemeClr val="tx1"/>
                </a:solidFill>
                <a:cs typeface="Arial"/>
              </a:rPr>
              <a:t>and long-term ability to care for children.</a:t>
            </a:r>
          </a:p>
          <a:p>
            <a:endParaRPr lang="en-GB">
              <a:solidFill>
                <a:schemeClr val="tx1"/>
              </a:solidFill>
              <a:cs typeface="Arial"/>
            </a:endParaRPr>
          </a:p>
          <a:p>
            <a:r>
              <a:rPr lang="en-GB">
                <a:solidFill>
                  <a:schemeClr val="tx1"/>
                </a:solidFill>
                <a:cs typeface="Arial"/>
              </a:rPr>
              <a:t>Listening to </a:t>
            </a:r>
            <a:r>
              <a:rPr lang="en-GB" b="1">
                <a:solidFill>
                  <a:schemeClr val="tx1"/>
                </a:solidFill>
                <a:cs typeface="Arial"/>
              </a:rPr>
              <a:t>families’ feedback </a:t>
            </a:r>
            <a:r>
              <a:rPr lang="en-GB">
                <a:solidFill>
                  <a:schemeClr val="tx1"/>
                </a:solidFill>
                <a:cs typeface="Arial"/>
              </a:rPr>
              <a:t>as a part of a continuous process would assist to inform service improvements.</a:t>
            </a:r>
            <a:endParaRPr lang="en-GB">
              <a:solidFill>
                <a:schemeClr val="tx1"/>
              </a:solidFill>
              <a:highlight>
                <a:srgbClr val="FFFF00"/>
              </a:highlight>
              <a:cs typeface="Arial"/>
            </a:endParaRPr>
          </a:p>
          <a:p>
            <a:endParaRPr lang="en-GB" sz="2000" b="1">
              <a:solidFill>
                <a:srgbClr val="004899"/>
              </a:solidFill>
              <a:latin typeface="Arial"/>
              <a:cs typeface="Arial"/>
            </a:endParaRPr>
          </a:p>
          <a:p>
            <a:r>
              <a:rPr lang="en-GB" sz="2000" b="1">
                <a:solidFill>
                  <a:srgbClr val="004899"/>
                </a:solidFill>
                <a:latin typeface="Arial"/>
                <a:cs typeface="Arial"/>
              </a:rPr>
              <a:t>  </a:t>
            </a:r>
          </a:p>
        </p:txBody>
      </p:sp>
      <p:sp>
        <p:nvSpPr>
          <p:cNvPr id="23" name="Rectangle 22">
            <a:extLst>
              <a:ext uri="{FF2B5EF4-FFF2-40B4-BE49-F238E27FC236}">
                <a16:creationId xmlns:a16="http://schemas.microsoft.com/office/drawing/2014/main" id="{78FE7C72-DF5B-4B02-BEF2-4B75A88C1603}"/>
              </a:ext>
            </a:extLst>
          </p:cNvPr>
          <p:cNvSpPr/>
          <p:nvPr/>
        </p:nvSpPr>
        <p:spPr>
          <a:xfrm>
            <a:off x="4219526" y="1741398"/>
            <a:ext cx="3579080" cy="389893"/>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1"/>
                </a:solidFill>
                <a:latin typeface="Arial" panose="020B0604020202020204" pitchFamily="34" charset="0"/>
                <a:cs typeface="Arial" panose="020B0604020202020204" pitchFamily="34" charset="0"/>
              </a:rPr>
              <a:t>Support for families</a:t>
            </a:r>
            <a:endParaRPr lang="en-US" b="1">
              <a:solidFill>
                <a:schemeClr val="bg1"/>
              </a:solidFill>
              <a:cs typeface="Arial"/>
            </a:endParaRPr>
          </a:p>
        </p:txBody>
      </p:sp>
      <p:sp>
        <p:nvSpPr>
          <p:cNvPr id="24" name="Rectangle 23">
            <a:extLst>
              <a:ext uri="{FF2B5EF4-FFF2-40B4-BE49-F238E27FC236}">
                <a16:creationId xmlns:a16="http://schemas.microsoft.com/office/drawing/2014/main" id="{48F9507E-DC8E-4B47-9043-62E66355FE50}"/>
              </a:ext>
            </a:extLst>
          </p:cNvPr>
          <p:cNvSpPr/>
          <p:nvPr/>
        </p:nvSpPr>
        <p:spPr>
          <a:xfrm>
            <a:off x="8119833" y="1741398"/>
            <a:ext cx="3738567" cy="389893"/>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1"/>
                </a:solidFill>
                <a:latin typeface="Arial"/>
                <a:cs typeface="Arial"/>
              </a:rPr>
              <a:t>  </a:t>
            </a:r>
            <a:r>
              <a:rPr lang="en-GB" b="1">
                <a:solidFill>
                  <a:schemeClr val="bg1"/>
                </a:solidFill>
                <a:latin typeface="Arial" panose="020B0604020202020204" pitchFamily="34" charset="0"/>
                <a:cs typeface="Arial" panose="020B0604020202020204" pitchFamily="34" charset="0"/>
              </a:rPr>
              <a:t>Access &amp; community inclusion</a:t>
            </a:r>
          </a:p>
        </p:txBody>
      </p:sp>
      <p:sp>
        <p:nvSpPr>
          <p:cNvPr id="25" name="Rectangle 24">
            <a:extLst>
              <a:ext uri="{FF2B5EF4-FFF2-40B4-BE49-F238E27FC236}">
                <a16:creationId xmlns:a16="http://schemas.microsoft.com/office/drawing/2014/main" id="{5D14B91B-E258-4DB1-B0CC-FA1C9B45A678}"/>
              </a:ext>
            </a:extLst>
          </p:cNvPr>
          <p:cNvSpPr/>
          <p:nvPr/>
        </p:nvSpPr>
        <p:spPr>
          <a:xfrm>
            <a:off x="8119833" y="2255422"/>
            <a:ext cx="3738567" cy="4010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a:solidFill>
                  <a:schemeClr val="tx1"/>
                </a:solidFill>
                <a:ea typeface="+mn-lt"/>
                <a:cs typeface="Arial"/>
              </a:rPr>
              <a:t>Community inclusion and increased awareness of disability can improve outcomes for families.</a:t>
            </a:r>
          </a:p>
          <a:p>
            <a:endParaRPr lang="en-GB" b="1">
              <a:solidFill>
                <a:srgbClr val="F28F00"/>
              </a:solidFill>
              <a:ea typeface="+mn-lt"/>
              <a:cs typeface="Arial"/>
            </a:endParaRPr>
          </a:p>
          <a:p>
            <a:r>
              <a:rPr lang="en-GB">
                <a:solidFill>
                  <a:schemeClr val="tx1"/>
                </a:solidFill>
                <a:latin typeface="Arial"/>
                <a:cs typeface="Arial"/>
              </a:rPr>
              <a:t>Increased disability and </a:t>
            </a:r>
            <a:r>
              <a:rPr lang="en-GB" b="1">
                <a:solidFill>
                  <a:schemeClr val="tx1"/>
                </a:solidFill>
                <a:latin typeface="Arial"/>
                <a:cs typeface="Arial"/>
              </a:rPr>
              <a:t>sensory</a:t>
            </a:r>
            <a:r>
              <a:rPr lang="en-GB">
                <a:solidFill>
                  <a:schemeClr val="tx1"/>
                </a:solidFill>
                <a:latin typeface="Arial"/>
                <a:cs typeface="Arial"/>
              </a:rPr>
              <a:t> </a:t>
            </a:r>
            <a:r>
              <a:rPr lang="en-GB" b="1">
                <a:solidFill>
                  <a:schemeClr val="tx1"/>
                </a:solidFill>
                <a:latin typeface="Arial"/>
                <a:cs typeface="Arial"/>
              </a:rPr>
              <a:t>awareness</a:t>
            </a:r>
            <a:r>
              <a:rPr lang="en-GB">
                <a:solidFill>
                  <a:schemeClr val="tx1"/>
                </a:solidFill>
                <a:latin typeface="Arial"/>
                <a:cs typeface="Arial"/>
              </a:rPr>
              <a:t> will help to make the ‘environment’ safer and more accessible for families.</a:t>
            </a:r>
          </a:p>
          <a:p>
            <a:endParaRPr lang="en-GB">
              <a:solidFill>
                <a:schemeClr val="tx1"/>
              </a:solidFill>
              <a:latin typeface="Arial" panose="020B0604020202020204" pitchFamily="34" charset="0"/>
              <a:cs typeface="Arial" panose="020B0604020202020204" pitchFamily="34" charset="0"/>
            </a:endParaRPr>
          </a:p>
          <a:p>
            <a:r>
              <a:rPr lang="en-GB">
                <a:solidFill>
                  <a:schemeClr val="tx1"/>
                </a:solidFill>
                <a:latin typeface="Arial"/>
                <a:cs typeface="Arial"/>
              </a:rPr>
              <a:t>Improving access in the wider community and environment will enable families to have </a:t>
            </a:r>
            <a:r>
              <a:rPr lang="en-GB" b="1">
                <a:solidFill>
                  <a:schemeClr val="tx1"/>
                </a:solidFill>
                <a:latin typeface="Arial"/>
                <a:cs typeface="Arial"/>
              </a:rPr>
              <a:t>greater choice and control.</a:t>
            </a:r>
          </a:p>
          <a:p>
            <a:endParaRPr lang="en-GB" sz="2000" b="1">
              <a:solidFill>
                <a:srgbClr val="004899"/>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7E930693-BC60-4325-B5EE-338C54443E6A}"/>
              </a:ext>
            </a:extLst>
          </p:cNvPr>
          <p:cNvSpPr/>
          <p:nvPr/>
        </p:nvSpPr>
        <p:spPr>
          <a:xfrm>
            <a:off x="319216" y="2255422"/>
            <a:ext cx="3588641" cy="4010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a:solidFill>
                  <a:schemeClr val="tx1"/>
                </a:solidFill>
              </a:rPr>
              <a:t>Accessing information can be overwhelming and difficult to navigate.</a:t>
            </a:r>
          </a:p>
          <a:p>
            <a:endParaRPr lang="en-GB" b="1">
              <a:solidFill>
                <a:schemeClr val="tx1"/>
              </a:solidFill>
            </a:endParaRPr>
          </a:p>
          <a:p>
            <a:r>
              <a:rPr lang="en-GB">
                <a:solidFill>
                  <a:schemeClr val="tx1"/>
                </a:solidFill>
                <a:latin typeface="Arial"/>
                <a:cs typeface="Arial"/>
              </a:rPr>
              <a:t>Ensure families receive </a:t>
            </a:r>
            <a:r>
              <a:rPr lang="en-GB" b="1">
                <a:solidFill>
                  <a:schemeClr val="tx1"/>
                </a:solidFill>
                <a:latin typeface="Arial"/>
                <a:cs typeface="Arial"/>
              </a:rPr>
              <a:t>timely and relevant information </a:t>
            </a:r>
            <a:r>
              <a:rPr lang="en-GB">
                <a:solidFill>
                  <a:schemeClr val="tx1"/>
                </a:solidFill>
                <a:latin typeface="Arial"/>
                <a:cs typeface="Arial"/>
              </a:rPr>
              <a:t>to help ECC manage demand on future services.</a:t>
            </a:r>
          </a:p>
          <a:p>
            <a:endParaRPr lang="en-GB">
              <a:solidFill>
                <a:schemeClr val="tx1"/>
              </a:solidFill>
              <a:latin typeface="Arial" panose="020B0604020202020204" pitchFamily="34" charset="0"/>
              <a:cs typeface="Arial" panose="020B0604020202020204" pitchFamily="34" charset="0"/>
            </a:endParaRPr>
          </a:p>
          <a:p>
            <a:r>
              <a:rPr lang="en-GB" b="1">
                <a:solidFill>
                  <a:schemeClr val="tx1"/>
                </a:solidFill>
                <a:latin typeface="Arial"/>
                <a:cs typeface="Arial"/>
              </a:rPr>
              <a:t>Clear communication </a:t>
            </a:r>
            <a:r>
              <a:rPr lang="en-GB">
                <a:solidFill>
                  <a:schemeClr val="tx1"/>
                </a:solidFill>
                <a:latin typeface="Arial"/>
                <a:cs typeface="Arial"/>
              </a:rPr>
              <a:t>with professionals can aide families to navigate the system.</a:t>
            </a:r>
          </a:p>
          <a:p>
            <a:endParaRPr lang="en-GB" sz="2000" b="1">
              <a:solidFill>
                <a:srgbClr val="004899"/>
              </a:solidFill>
              <a:latin typeface="Arial" panose="020B0604020202020204" pitchFamily="34" charset="0"/>
              <a:cs typeface="Arial" panose="020B0604020202020204" pitchFamily="34" charset="0"/>
            </a:endParaRPr>
          </a:p>
          <a:p>
            <a:endParaRPr lang="en-GB" sz="2000" b="1">
              <a:solidFill>
                <a:srgbClr val="0048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214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2FCD96-E760-46D9-934F-C672D4D72087}"/>
              </a:ext>
            </a:extLst>
          </p:cNvPr>
          <p:cNvSpPr>
            <a:spLocks noGrp="1"/>
          </p:cNvSpPr>
          <p:nvPr>
            <p:ph type="ftr" sz="quarter" idx="11"/>
          </p:nvPr>
        </p:nvSpPr>
        <p:spPr/>
        <p:txBody>
          <a:bodyPr/>
          <a:lstStyle/>
          <a:p>
            <a:r>
              <a:rPr lang="en-GB"/>
              <a:t>Produced by Essex County Council Strategy Insight and Engagement</a:t>
            </a:r>
          </a:p>
        </p:txBody>
      </p:sp>
      <p:sp>
        <p:nvSpPr>
          <p:cNvPr id="6" name="Date Placeholder 5">
            <a:extLst>
              <a:ext uri="{FF2B5EF4-FFF2-40B4-BE49-F238E27FC236}">
                <a16:creationId xmlns:a16="http://schemas.microsoft.com/office/drawing/2014/main" id="{AB37FE5B-5FCE-42AA-97C8-16ABDFE83AAA}"/>
              </a:ext>
            </a:extLst>
          </p:cNvPr>
          <p:cNvSpPr>
            <a:spLocks noGrp="1"/>
          </p:cNvSpPr>
          <p:nvPr>
            <p:ph type="dt" sz="half" idx="10"/>
          </p:nvPr>
        </p:nvSpPr>
        <p:spPr/>
        <p:txBody>
          <a:bodyPr/>
          <a:lstStyle/>
          <a:p>
            <a:fld id="{F260B2A5-7D25-4EFB-8691-668AB5BA651F}" type="datetime1">
              <a:rPr lang="en-GB" smtClean="0"/>
              <a:t>13/05/2021</a:t>
            </a:fld>
            <a:endParaRPr lang="en-GB"/>
          </a:p>
        </p:txBody>
      </p:sp>
      <p:sp>
        <p:nvSpPr>
          <p:cNvPr id="7" name="Slide Number Placeholder 6">
            <a:extLst>
              <a:ext uri="{FF2B5EF4-FFF2-40B4-BE49-F238E27FC236}">
                <a16:creationId xmlns:a16="http://schemas.microsoft.com/office/drawing/2014/main" id="{1EA03D33-06FC-4050-9AFA-CA3F50409E1F}"/>
              </a:ext>
            </a:extLst>
          </p:cNvPr>
          <p:cNvSpPr>
            <a:spLocks noGrp="1"/>
          </p:cNvSpPr>
          <p:nvPr>
            <p:ph type="sldNum" sz="quarter" idx="12"/>
          </p:nvPr>
        </p:nvSpPr>
        <p:spPr/>
        <p:txBody>
          <a:bodyPr/>
          <a:lstStyle/>
          <a:p>
            <a:r>
              <a:rPr lang="en-GB"/>
              <a:t>|   </a:t>
            </a:r>
            <a:fld id="{5898CC38-F149-5B45-A1B4-290B41364A0C}" type="slidenum">
              <a:rPr lang="en-GB" smtClean="0"/>
              <a:pPr/>
              <a:t>22</a:t>
            </a:fld>
            <a:endParaRPr lang="en-GB"/>
          </a:p>
        </p:txBody>
      </p:sp>
      <p:sp>
        <p:nvSpPr>
          <p:cNvPr id="8" name="Title 40">
            <a:extLst>
              <a:ext uri="{FF2B5EF4-FFF2-40B4-BE49-F238E27FC236}">
                <a16:creationId xmlns:a16="http://schemas.microsoft.com/office/drawing/2014/main" id="{620E1A4F-DF42-43CD-B9A1-E1D8D99B979D}"/>
              </a:ext>
            </a:extLst>
          </p:cNvPr>
          <p:cNvSpPr>
            <a:spLocks noGrp="1"/>
          </p:cNvSpPr>
          <p:nvPr>
            <p:ph type="title"/>
          </p:nvPr>
        </p:nvSpPr>
        <p:spPr>
          <a:xfrm>
            <a:off x="333599" y="129600"/>
            <a:ext cx="6085673" cy="627589"/>
          </a:xfrm>
        </p:spPr>
        <p:txBody>
          <a:bodyPr>
            <a:normAutofit/>
          </a:bodyPr>
          <a:lstStyle/>
          <a:p>
            <a:r>
              <a:rPr lang="en-GB">
                <a:solidFill>
                  <a:srgbClr val="004899"/>
                </a:solidFill>
              </a:rPr>
              <a:t>Innovation and quick wins</a:t>
            </a:r>
            <a:endParaRPr lang="en-GB">
              <a:highlight>
                <a:srgbClr val="FFFF00"/>
              </a:highlight>
            </a:endParaRPr>
          </a:p>
        </p:txBody>
      </p:sp>
      <p:sp>
        <p:nvSpPr>
          <p:cNvPr id="9" name="Text Placeholder 5">
            <a:extLst>
              <a:ext uri="{FF2B5EF4-FFF2-40B4-BE49-F238E27FC236}">
                <a16:creationId xmlns:a16="http://schemas.microsoft.com/office/drawing/2014/main" id="{46DCBACC-6DED-4769-BC8F-41D6235C8C3E}"/>
              </a:ext>
            </a:extLst>
          </p:cNvPr>
          <p:cNvSpPr txBox="1">
            <a:spLocks/>
          </p:cNvSpPr>
          <p:nvPr/>
        </p:nvSpPr>
        <p:spPr>
          <a:xfrm>
            <a:off x="305999" y="792721"/>
            <a:ext cx="11461127" cy="474832"/>
          </a:xfrm>
          <a:prstGeom prst="rect">
            <a:avLst/>
          </a:prstGeom>
        </p:spPr>
        <p:txBody>
          <a:bodyPr vert="horz" lIns="91440" tIns="45720" rIns="91440" bIns="45720" rtlCol="0">
            <a:normAutofit fontScale="92500"/>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solidFill>
                  <a:srgbClr val="F28F00"/>
                </a:solidFill>
              </a:rPr>
              <a:t>Through our conversations with families and providers, a number of ‘quick win’ ideas emerged.</a:t>
            </a:r>
          </a:p>
        </p:txBody>
      </p:sp>
      <p:sp>
        <p:nvSpPr>
          <p:cNvPr id="10" name="Rectangle 9">
            <a:extLst>
              <a:ext uri="{FF2B5EF4-FFF2-40B4-BE49-F238E27FC236}">
                <a16:creationId xmlns:a16="http://schemas.microsoft.com/office/drawing/2014/main" id="{57D0C621-4EEA-4430-B512-8BC15E8B88D7}"/>
              </a:ext>
            </a:extLst>
          </p:cNvPr>
          <p:cNvSpPr/>
          <p:nvPr/>
        </p:nvSpPr>
        <p:spPr>
          <a:xfrm>
            <a:off x="722746" y="1344906"/>
            <a:ext cx="2592278" cy="2626232"/>
          </a:xfrm>
          <a:prstGeom prst="rect">
            <a:avLst/>
          </a:prstGeom>
          <a:solidFill>
            <a:srgbClr val="004899"/>
          </a:solid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774E5BD-B215-4073-A7EE-C232A3BC6571}"/>
              </a:ext>
            </a:extLst>
          </p:cNvPr>
          <p:cNvSpPr/>
          <p:nvPr/>
        </p:nvSpPr>
        <p:spPr>
          <a:xfrm>
            <a:off x="3412922" y="1344906"/>
            <a:ext cx="2568115" cy="2626233"/>
          </a:xfrm>
          <a:prstGeom prst="rect">
            <a:avLst/>
          </a:prstGeom>
          <a:noFill/>
          <a:ln w="19050">
            <a:solidFill>
              <a:srgbClr val="F2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0D926C4-93B2-43F5-8403-F91C501B5860}"/>
              </a:ext>
            </a:extLst>
          </p:cNvPr>
          <p:cNvSpPr/>
          <p:nvPr/>
        </p:nvSpPr>
        <p:spPr>
          <a:xfrm>
            <a:off x="1108442" y="1413741"/>
            <a:ext cx="1837799" cy="1015663"/>
          </a:xfrm>
          <a:prstGeom prst="rect">
            <a:avLst/>
          </a:prstGeom>
        </p:spPr>
        <p:txBody>
          <a:bodyPr wrap="square">
            <a:spAutoFit/>
          </a:bodyPr>
          <a:lstStyle/>
          <a:p>
            <a:pPr algn="ctr"/>
            <a:r>
              <a:rPr lang="en-GB" sz="2000" b="1">
                <a:solidFill>
                  <a:schemeClr val="bg1"/>
                </a:solidFill>
              </a:rPr>
              <a:t>Essex Disability Charter mark</a:t>
            </a:r>
          </a:p>
        </p:txBody>
      </p:sp>
      <p:sp>
        <p:nvSpPr>
          <p:cNvPr id="13" name="Rectangle 12">
            <a:extLst>
              <a:ext uri="{FF2B5EF4-FFF2-40B4-BE49-F238E27FC236}">
                <a16:creationId xmlns:a16="http://schemas.microsoft.com/office/drawing/2014/main" id="{4824DC83-A6DC-41B5-A94C-3FC57C3BDD0A}"/>
              </a:ext>
            </a:extLst>
          </p:cNvPr>
          <p:cNvSpPr/>
          <p:nvPr/>
        </p:nvSpPr>
        <p:spPr>
          <a:xfrm>
            <a:off x="3515390" y="1420933"/>
            <a:ext cx="2353761" cy="2554545"/>
          </a:xfrm>
          <a:prstGeom prst="rect">
            <a:avLst/>
          </a:prstGeom>
        </p:spPr>
        <p:txBody>
          <a:bodyPr wrap="square">
            <a:spAutoFit/>
          </a:bodyPr>
          <a:lstStyle/>
          <a:p>
            <a:pPr marL="285750" indent="-285750">
              <a:buFont typeface="Arial" panose="020B0604020202020204" pitchFamily="34" charset="0"/>
              <a:buChar char="•"/>
            </a:pPr>
            <a:r>
              <a:rPr lang="en-GB" sz="1600"/>
              <a:t>Providers are incentivised to make improvements towards access and inclusion. </a:t>
            </a:r>
          </a:p>
          <a:p>
            <a:pPr marL="285750" indent="-285750">
              <a:buFont typeface="Arial" panose="020B0604020202020204" pitchFamily="34" charset="0"/>
              <a:buChar char="•"/>
            </a:pPr>
            <a:r>
              <a:rPr lang="en-GB" sz="1600"/>
              <a:t>Increased numbers of children with disabilities are able to access activities in the community.</a:t>
            </a:r>
          </a:p>
        </p:txBody>
      </p:sp>
      <p:sp>
        <p:nvSpPr>
          <p:cNvPr id="14" name="TextBox 13">
            <a:extLst>
              <a:ext uri="{FF2B5EF4-FFF2-40B4-BE49-F238E27FC236}">
                <a16:creationId xmlns:a16="http://schemas.microsoft.com/office/drawing/2014/main" id="{CA04EE62-9762-48AC-9653-A7DE564CFD2C}"/>
              </a:ext>
            </a:extLst>
          </p:cNvPr>
          <p:cNvSpPr txBox="1"/>
          <p:nvPr/>
        </p:nvSpPr>
        <p:spPr>
          <a:xfrm>
            <a:off x="71113" y="1672914"/>
            <a:ext cx="733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4899"/>
                </a:solidFill>
                <a:effectLst/>
                <a:uLnTx/>
                <a:uFillTx/>
                <a:latin typeface="Arial" panose="020B0604020202020204"/>
                <a:ea typeface="+mn-ea"/>
                <a:cs typeface="+mn-cs"/>
              </a:rPr>
              <a:t>1</a:t>
            </a:r>
          </a:p>
        </p:txBody>
      </p:sp>
      <p:sp>
        <p:nvSpPr>
          <p:cNvPr id="15" name="TextBox 14">
            <a:extLst>
              <a:ext uri="{FF2B5EF4-FFF2-40B4-BE49-F238E27FC236}">
                <a16:creationId xmlns:a16="http://schemas.microsoft.com/office/drawing/2014/main" id="{25C00134-D751-44F1-85E9-8BE0480AF37D}"/>
              </a:ext>
            </a:extLst>
          </p:cNvPr>
          <p:cNvSpPr txBox="1"/>
          <p:nvPr/>
        </p:nvSpPr>
        <p:spPr>
          <a:xfrm>
            <a:off x="6096002" y="1651764"/>
            <a:ext cx="733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4899"/>
                </a:solidFill>
                <a:effectLst/>
                <a:uLnTx/>
                <a:uFillTx/>
                <a:latin typeface="Arial" panose="020B0604020202020204"/>
                <a:ea typeface="+mn-ea"/>
                <a:cs typeface="+mn-cs"/>
              </a:rPr>
              <a:t>3</a:t>
            </a:r>
          </a:p>
        </p:txBody>
      </p:sp>
      <p:sp>
        <p:nvSpPr>
          <p:cNvPr id="16" name="Rectangle 15">
            <a:extLst>
              <a:ext uri="{FF2B5EF4-FFF2-40B4-BE49-F238E27FC236}">
                <a16:creationId xmlns:a16="http://schemas.microsoft.com/office/drawing/2014/main" id="{DE3B6976-0E4E-43E5-819C-9C9728CD3DDA}"/>
              </a:ext>
            </a:extLst>
          </p:cNvPr>
          <p:cNvSpPr/>
          <p:nvPr/>
        </p:nvSpPr>
        <p:spPr>
          <a:xfrm>
            <a:off x="6771457" y="1344906"/>
            <a:ext cx="2510128" cy="2626232"/>
          </a:xfrm>
          <a:prstGeom prst="rect">
            <a:avLst/>
          </a:prstGeom>
          <a:solidFill>
            <a:srgbClr val="004899"/>
          </a:solid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sp>
        <p:nvSpPr>
          <p:cNvPr id="18" name="Rectangle 17">
            <a:extLst>
              <a:ext uri="{FF2B5EF4-FFF2-40B4-BE49-F238E27FC236}">
                <a16:creationId xmlns:a16="http://schemas.microsoft.com/office/drawing/2014/main" id="{70FE33C1-552E-4C1B-B125-EEDE62B75314}"/>
              </a:ext>
            </a:extLst>
          </p:cNvPr>
          <p:cNvSpPr/>
          <p:nvPr/>
        </p:nvSpPr>
        <p:spPr>
          <a:xfrm>
            <a:off x="6939184" y="1377855"/>
            <a:ext cx="2256864" cy="2123658"/>
          </a:xfrm>
          <a:prstGeom prst="rect">
            <a:avLst/>
          </a:prstGeom>
        </p:spPr>
        <p:txBody>
          <a:bodyPr wrap="square">
            <a:spAutoFit/>
          </a:bodyPr>
          <a:lstStyle/>
          <a:p>
            <a:pPr algn="ctr"/>
            <a:r>
              <a:rPr lang="en-GB" sz="2000" b="1">
                <a:solidFill>
                  <a:schemeClr val="bg1"/>
                </a:solidFill>
              </a:rPr>
              <a:t>Role models</a:t>
            </a:r>
          </a:p>
          <a:p>
            <a:pPr algn="ctr"/>
            <a:endParaRPr lang="en-GB" sz="1600">
              <a:solidFill>
                <a:schemeClr val="bg1"/>
              </a:solidFill>
            </a:endParaRPr>
          </a:p>
          <a:p>
            <a:pPr algn="ctr"/>
            <a:r>
              <a:rPr lang="en-GB" sz="1600">
                <a:solidFill>
                  <a:schemeClr val="bg1"/>
                </a:solidFill>
              </a:rPr>
              <a:t>Introduce a role model scheme for young people in a single parent household.</a:t>
            </a:r>
          </a:p>
          <a:p>
            <a:pPr algn="ctr"/>
            <a:endParaRPr lang="en-GB" sz="1600">
              <a:solidFill>
                <a:schemeClr val="bg1"/>
              </a:solidFill>
            </a:endParaRPr>
          </a:p>
          <a:p>
            <a:pPr algn="ctr"/>
            <a:endParaRPr lang="en-GB" sz="1600">
              <a:solidFill>
                <a:schemeClr val="bg1"/>
              </a:solidFill>
            </a:endParaRPr>
          </a:p>
        </p:txBody>
      </p:sp>
      <p:sp>
        <p:nvSpPr>
          <p:cNvPr id="20" name="TextBox 19">
            <a:extLst>
              <a:ext uri="{FF2B5EF4-FFF2-40B4-BE49-F238E27FC236}">
                <a16:creationId xmlns:a16="http://schemas.microsoft.com/office/drawing/2014/main" id="{EE8D1A3E-36C1-4C16-8049-5D5D00683D80}"/>
              </a:ext>
            </a:extLst>
          </p:cNvPr>
          <p:cNvSpPr txBox="1"/>
          <p:nvPr/>
        </p:nvSpPr>
        <p:spPr>
          <a:xfrm>
            <a:off x="45455" y="4473919"/>
            <a:ext cx="733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a:solidFill>
                  <a:srgbClr val="004899"/>
                </a:solidFill>
                <a:latin typeface="Arial" panose="020B0604020202020204"/>
              </a:rPr>
              <a:t>2</a:t>
            </a:r>
            <a:endParaRPr kumimoji="0" lang="en-GB" sz="3600" b="1" i="0" u="none" strike="noStrike" kern="1200" cap="none" spc="0" normalizeH="0" baseline="0" noProof="0">
              <a:ln>
                <a:noFill/>
              </a:ln>
              <a:solidFill>
                <a:srgbClr val="004899"/>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3C6CB147-0654-4E1F-9BD4-D34A10187C4A}"/>
              </a:ext>
            </a:extLst>
          </p:cNvPr>
          <p:cNvSpPr/>
          <p:nvPr/>
        </p:nvSpPr>
        <p:spPr>
          <a:xfrm>
            <a:off x="722746" y="4142248"/>
            <a:ext cx="2592278" cy="2163312"/>
          </a:xfrm>
          <a:prstGeom prst="rect">
            <a:avLst/>
          </a:prstGeom>
          <a:solidFill>
            <a:srgbClr val="004899"/>
          </a:solid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05F817C-2676-411B-B194-14A8D0F1825F}"/>
              </a:ext>
            </a:extLst>
          </p:cNvPr>
          <p:cNvSpPr/>
          <p:nvPr/>
        </p:nvSpPr>
        <p:spPr>
          <a:xfrm>
            <a:off x="1113488" y="4202886"/>
            <a:ext cx="1837799" cy="400110"/>
          </a:xfrm>
          <a:prstGeom prst="rect">
            <a:avLst/>
          </a:prstGeom>
        </p:spPr>
        <p:txBody>
          <a:bodyPr wrap="square">
            <a:spAutoFit/>
          </a:bodyPr>
          <a:lstStyle/>
          <a:p>
            <a:pPr algn="ctr"/>
            <a:r>
              <a:rPr lang="en-GB" sz="2000" b="1">
                <a:solidFill>
                  <a:schemeClr val="bg1"/>
                </a:solidFill>
              </a:rPr>
              <a:t>Toy library</a:t>
            </a:r>
          </a:p>
        </p:txBody>
      </p:sp>
      <p:sp>
        <p:nvSpPr>
          <p:cNvPr id="30" name="Rectangle 29">
            <a:extLst>
              <a:ext uri="{FF2B5EF4-FFF2-40B4-BE49-F238E27FC236}">
                <a16:creationId xmlns:a16="http://schemas.microsoft.com/office/drawing/2014/main" id="{CF11DDAD-5A12-44AC-B3D6-80D2C4197A11}"/>
              </a:ext>
            </a:extLst>
          </p:cNvPr>
          <p:cNvSpPr/>
          <p:nvPr/>
        </p:nvSpPr>
        <p:spPr>
          <a:xfrm>
            <a:off x="9393470" y="1344906"/>
            <a:ext cx="2568115" cy="2626232"/>
          </a:xfrm>
          <a:prstGeom prst="rect">
            <a:avLst/>
          </a:prstGeom>
          <a:noFill/>
          <a:ln w="19050">
            <a:solidFill>
              <a:srgbClr val="F2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52DE959-F827-4291-9238-BDB7C7A53F71}"/>
              </a:ext>
            </a:extLst>
          </p:cNvPr>
          <p:cNvSpPr/>
          <p:nvPr/>
        </p:nvSpPr>
        <p:spPr>
          <a:xfrm>
            <a:off x="9535362" y="1420933"/>
            <a:ext cx="2323038" cy="2554545"/>
          </a:xfrm>
          <a:prstGeom prst="rect">
            <a:avLst/>
          </a:prstGeom>
        </p:spPr>
        <p:txBody>
          <a:bodyPr wrap="square">
            <a:spAutoFit/>
          </a:bodyPr>
          <a:lstStyle/>
          <a:p>
            <a:pPr marL="285750" indent="-285750">
              <a:buFont typeface="Arial" panose="020B0604020202020204" pitchFamily="34" charset="0"/>
              <a:buChar char="•"/>
            </a:pPr>
            <a:r>
              <a:rPr lang="en-GB" sz="1600"/>
              <a:t>Provide a role model scheme for  young people where one parent may be absent.</a:t>
            </a:r>
          </a:p>
          <a:p>
            <a:pPr marL="285750" indent="-285750">
              <a:buFont typeface="Arial" panose="020B0604020202020204" pitchFamily="34" charset="0"/>
              <a:buChar char="•"/>
            </a:pPr>
            <a:r>
              <a:rPr lang="en-GB" sz="1600"/>
              <a:t>Encourage young people to become  more motivated, responsible, resilient &amp; independent.</a:t>
            </a:r>
          </a:p>
        </p:txBody>
      </p:sp>
      <p:sp>
        <p:nvSpPr>
          <p:cNvPr id="32" name="Rectangle 31">
            <a:extLst>
              <a:ext uri="{FF2B5EF4-FFF2-40B4-BE49-F238E27FC236}">
                <a16:creationId xmlns:a16="http://schemas.microsoft.com/office/drawing/2014/main" id="{E70105EF-03AB-4914-8D83-74035C0FBD21}"/>
              </a:ext>
            </a:extLst>
          </p:cNvPr>
          <p:cNvSpPr/>
          <p:nvPr/>
        </p:nvSpPr>
        <p:spPr>
          <a:xfrm>
            <a:off x="3412922" y="4142248"/>
            <a:ext cx="2568115" cy="2163312"/>
          </a:xfrm>
          <a:prstGeom prst="rect">
            <a:avLst/>
          </a:prstGeom>
          <a:noFill/>
          <a:ln w="19050">
            <a:solidFill>
              <a:srgbClr val="F2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DEFE6EEE-EE99-449B-AF54-620EF2E07448}"/>
              </a:ext>
            </a:extLst>
          </p:cNvPr>
          <p:cNvSpPr/>
          <p:nvPr/>
        </p:nvSpPr>
        <p:spPr>
          <a:xfrm>
            <a:off x="3510817" y="4218275"/>
            <a:ext cx="2358334" cy="2062103"/>
          </a:xfrm>
          <a:prstGeom prst="rect">
            <a:avLst/>
          </a:prstGeom>
        </p:spPr>
        <p:txBody>
          <a:bodyPr wrap="square">
            <a:spAutoFit/>
          </a:bodyPr>
          <a:lstStyle/>
          <a:p>
            <a:pPr marL="285750" indent="-285750">
              <a:buFont typeface="Arial" panose="020B0604020202020204" pitchFamily="34" charset="0"/>
              <a:buChar char="•"/>
            </a:pPr>
            <a:r>
              <a:rPr lang="en-GB" sz="1600"/>
              <a:t>Through hiring toys locally families are able to ‘try before they buy’, reducing costs of buying toys for their children.</a:t>
            </a:r>
          </a:p>
          <a:p>
            <a:pPr marL="285750" indent="-285750">
              <a:buFont typeface="Arial" panose="020B0604020202020204" pitchFamily="34" charset="0"/>
              <a:buChar char="•"/>
            </a:pPr>
            <a:r>
              <a:rPr lang="en-GB" sz="1600"/>
              <a:t>May aid in child development. </a:t>
            </a:r>
          </a:p>
        </p:txBody>
      </p:sp>
      <p:sp>
        <p:nvSpPr>
          <p:cNvPr id="2" name="Rectangle 1">
            <a:extLst>
              <a:ext uri="{FF2B5EF4-FFF2-40B4-BE49-F238E27FC236}">
                <a16:creationId xmlns:a16="http://schemas.microsoft.com/office/drawing/2014/main" id="{2F9F13FE-C19D-49FA-A373-DE4B7BCFC53D}"/>
              </a:ext>
            </a:extLst>
          </p:cNvPr>
          <p:cNvSpPr/>
          <p:nvPr/>
        </p:nvSpPr>
        <p:spPr>
          <a:xfrm>
            <a:off x="764698" y="2538551"/>
            <a:ext cx="2568115" cy="1323439"/>
          </a:xfrm>
          <a:prstGeom prst="rect">
            <a:avLst/>
          </a:prstGeom>
        </p:spPr>
        <p:txBody>
          <a:bodyPr wrap="square">
            <a:spAutoFit/>
          </a:bodyPr>
          <a:lstStyle/>
          <a:p>
            <a:r>
              <a:rPr lang="en-GB" sz="1600">
                <a:solidFill>
                  <a:schemeClr val="bg1"/>
                </a:solidFill>
              </a:rPr>
              <a:t>Organisations are formally recognised and awarded a ‘tick’ if they meet set criteria around access, inclusion and safety. </a:t>
            </a:r>
          </a:p>
        </p:txBody>
      </p:sp>
      <p:sp>
        <p:nvSpPr>
          <p:cNvPr id="46" name="TextBox 45">
            <a:extLst>
              <a:ext uri="{FF2B5EF4-FFF2-40B4-BE49-F238E27FC236}">
                <a16:creationId xmlns:a16="http://schemas.microsoft.com/office/drawing/2014/main" id="{EC8D092C-398C-4E33-B31B-EAC0E279EE70}"/>
              </a:ext>
            </a:extLst>
          </p:cNvPr>
          <p:cNvSpPr txBox="1"/>
          <p:nvPr/>
        </p:nvSpPr>
        <p:spPr>
          <a:xfrm>
            <a:off x="5992817" y="4449106"/>
            <a:ext cx="733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4899"/>
                </a:solidFill>
                <a:effectLst/>
                <a:uLnTx/>
                <a:uFillTx/>
                <a:latin typeface="Arial" panose="020B0604020202020204"/>
                <a:ea typeface="+mn-ea"/>
                <a:cs typeface="+mn-cs"/>
              </a:rPr>
              <a:t>4</a:t>
            </a:r>
          </a:p>
        </p:txBody>
      </p:sp>
      <p:sp>
        <p:nvSpPr>
          <p:cNvPr id="47" name="Rectangle 46">
            <a:extLst>
              <a:ext uri="{FF2B5EF4-FFF2-40B4-BE49-F238E27FC236}">
                <a16:creationId xmlns:a16="http://schemas.microsoft.com/office/drawing/2014/main" id="{E50A6536-93DC-4B61-8D12-650183A3C6B0}"/>
              </a:ext>
            </a:extLst>
          </p:cNvPr>
          <p:cNvSpPr/>
          <p:nvPr/>
        </p:nvSpPr>
        <p:spPr>
          <a:xfrm>
            <a:off x="6771456" y="4142248"/>
            <a:ext cx="2524116" cy="2163312"/>
          </a:xfrm>
          <a:prstGeom prst="rect">
            <a:avLst/>
          </a:prstGeom>
          <a:solidFill>
            <a:srgbClr val="004899"/>
          </a:solid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a:p>
            <a:pPr algn="ctr"/>
            <a:endParaRPr lang="en-GB" sz="1600"/>
          </a:p>
          <a:p>
            <a:pPr algn="ctr"/>
            <a:r>
              <a:rPr lang="en-GB" sz="1600"/>
              <a:t>Venues/attractions  implement a ‘fast track’ system for Max Card holders to skip queues.</a:t>
            </a:r>
          </a:p>
        </p:txBody>
      </p:sp>
      <p:sp>
        <p:nvSpPr>
          <p:cNvPr id="48" name="Rectangle 47">
            <a:extLst>
              <a:ext uri="{FF2B5EF4-FFF2-40B4-BE49-F238E27FC236}">
                <a16:creationId xmlns:a16="http://schemas.microsoft.com/office/drawing/2014/main" id="{62293ED8-A6AA-48A1-BFCA-541347704580}"/>
              </a:ext>
            </a:extLst>
          </p:cNvPr>
          <p:cNvSpPr/>
          <p:nvPr/>
        </p:nvSpPr>
        <p:spPr>
          <a:xfrm>
            <a:off x="7094036" y="4202886"/>
            <a:ext cx="1837799" cy="707886"/>
          </a:xfrm>
          <a:prstGeom prst="rect">
            <a:avLst/>
          </a:prstGeom>
        </p:spPr>
        <p:txBody>
          <a:bodyPr wrap="square">
            <a:spAutoFit/>
          </a:bodyPr>
          <a:lstStyle/>
          <a:p>
            <a:pPr algn="ctr"/>
            <a:r>
              <a:rPr lang="en-GB" sz="2000" b="1">
                <a:solidFill>
                  <a:schemeClr val="bg1"/>
                </a:solidFill>
              </a:rPr>
              <a:t>Max Card fast track</a:t>
            </a:r>
          </a:p>
        </p:txBody>
      </p:sp>
      <p:sp>
        <p:nvSpPr>
          <p:cNvPr id="49" name="Rectangle 48">
            <a:extLst>
              <a:ext uri="{FF2B5EF4-FFF2-40B4-BE49-F238E27FC236}">
                <a16:creationId xmlns:a16="http://schemas.microsoft.com/office/drawing/2014/main" id="{05996A8D-0485-486B-8DEA-5BEA5452D7EF}"/>
              </a:ext>
            </a:extLst>
          </p:cNvPr>
          <p:cNvSpPr/>
          <p:nvPr/>
        </p:nvSpPr>
        <p:spPr>
          <a:xfrm>
            <a:off x="9393470" y="4142248"/>
            <a:ext cx="2568115" cy="2163312"/>
          </a:xfrm>
          <a:prstGeom prst="rect">
            <a:avLst/>
          </a:prstGeom>
          <a:noFill/>
          <a:ln w="19050">
            <a:solidFill>
              <a:srgbClr val="F2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07DA5539-F6FC-4FCB-AFDF-F09E2B8E935C}"/>
              </a:ext>
            </a:extLst>
          </p:cNvPr>
          <p:cNvSpPr/>
          <p:nvPr/>
        </p:nvSpPr>
        <p:spPr>
          <a:xfrm>
            <a:off x="9491365" y="4218275"/>
            <a:ext cx="2358334" cy="2062103"/>
          </a:xfrm>
          <a:prstGeom prst="rect">
            <a:avLst/>
          </a:prstGeom>
        </p:spPr>
        <p:txBody>
          <a:bodyPr wrap="square">
            <a:spAutoFit/>
          </a:bodyPr>
          <a:lstStyle/>
          <a:p>
            <a:pPr marL="285750" indent="-285750">
              <a:buFont typeface="Arial" panose="020B0604020202020204" pitchFamily="34" charset="0"/>
              <a:buChar char="•"/>
            </a:pPr>
            <a:r>
              <a:rPr lang="en-GB" sz="1600"/>
              <a:t>A fast track system would reduce stress, enabling families to better plan their day.</a:t>
            </a:r>
          </a:p>
          <a:p>
            <a:pPr marL="285750" indent="-285750">
              <a:buFont typeface="Arial" panose="020B0604020202020204" pitchFamily="34" charset="0"/>
              <a:buChar char="•"/>
            </a:pPr>
            <a:r>
              <a:rPr lang="en-GB" sz="1600"/>
              <a:t>Improve experience and encourage families to have days out together.</a:t>
            </a:r>
          </a:p>
        </p:txBody>
      </p:sp>
      <p:sp>
        <p:nvSpPr>
          <p:cNvPr id="51" name="Rectangle 50">
            <a:extLst>
              <a:ext uri="{FF2B5EF4-FFF2-40B4-BE49-F238E27FC236}">
                <a16:creationId xmlns:a16="http://schemas.microsoft.com/office/drawing/2014/main" id="{EB5F4A25-5FBE-45EE-B335-FCE87E6E9400}"/>
              </a:ext>
            </a:extLst>
          </p:cNvPr>
          <p:cNvSpPr/>
          <p:nvPr/>
        </p:nvSpPr>
        <p:spPr>
          <a:xfrm>
            <a:off x="835011" y="4626174"/>
            <a:ext cx="2435907" cy="1077218"/>
          </a:xfrm>
          <a:prstGeom prst="rect">
            <a:avLst/>
          </a:prstGeom>
        </p:spPr>
        <p:txBody>
          <a:bodyPr wrap="square">
            <a:spAutoFit/>
          </a:bodyPr>
          <a:lstStyle/>
          <a:p>
            <a:r>
              <a:rPr lang="en-GB" sz="1600">
                <a:solidFill>
                  <a:schemeClr val="bg1"/>
                </a:solidFill>
              </a:rPr>
              <a:t>A library for families to hire specialised toys suitable for children with a range of disabilities.</a:t>
            </a:r>
          </a:p>
        </p:txBody>
      </p:sp>
    </p:spTree>
    <p:extLst>
      <p:ext uri="{BB962C8B-B14F-4D97-AF65-F5344CB8AC3E}">
        <p14:creationId xmlns:p14="http://schemas.microsoft.com/office/powerpoint/2010/main" val="4098822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48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4599-40A3-7B43-9107-F9DFC389D442}"/>
              </a:ext>
            </a:extLst>
          </p:cNvPr>
          <p:cNvSpPr>
            <a:spLocks noGrp="1"/>
          </p:cNvSpPr>
          <p:nvPr>
            <p:ph type="title"/>
          </p:nvPr>
        </p:nvSpPr>
        <p:spPr>
          <a:xfrm>
            <a:off x="5327374" y="2147897"/>
            <a:ext cx="6864625" cy="1600200"/>
          </a:xfrm>
        </p:spPr>
        <p:txBody>
          <a:bodyPr>
            <a:normAutofit/>
          </a:bodyPr>
          <a:lstStyle/>
          <a:p>
            <a:r>
              <a:rPr lang="en-GB" sz="4400"/>
              <a:t>Detailed findings</a:t>
            </a:r>
          </a:p>
        </p:txBody>
      </p:sp>
    </p:spTree>
    <p:extLst>
      <p:ext uri="{BB962C8B-B14F-4D97-AF65-F5344CB8AC3E}">
        <p14:creationId xmlns:p14="http://schemas.microsoft.com/office/powerpoint/2010/main" val="145068126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EF4F4-4ADF-44BC-A81A-F7A1B72EF670}"/>
              </a:ext>
            </a:extLst>
          </p:cNvPr>
          <p:cNvSpPr>
            <a:spLocks noGrp="1"/>
          </p:cNvSpPr>
          <p:nvPr>
            <p:ph type="title"/>
          </p:nvPr>
        </p:nvSpPr>
        <p:spPr>
          <a:xfrm>
            <a:off x="5328000" y="2149200"/>
            <a:ext cx="4913280" cy="1602000"/>
          </a:xfrm>
        </p:spPr>
        <p:txBody>
          <a:bodyPr>
            <a:normAutofit/>
          </a:bodyPr>
          <a:lstStyle/>
          <a:p>
            <a:r>
              <a:rPr lang="en-GB" sz="4400">
                <a:cs typeface="Arial"/>
              </a:rPr>
              <a:t>Our current service offer</a:t>
            </a:r>
          </a:p>
        </p:txBody>
      </p:sp>
      <p:sp>
        <p:nvSpPr>
          <p:cNvPr id="5" name="Text Placeholder 4">
            <a:extLst>
              <a:ext uri="{FF2B5EF4-FFF2-40B4-BE49-F238E27FC236}">
                <a16:creationId xmlns:a16="http://schemas.microsoft.com/office/drawing/2014/main" id="{3A32A2A6-62F1-4F0A-84D1-5BDE714F2644}"/>
              </a:ext>
            </a:extLst>
          </p:cNvPr>
          <p:cNvSpPr>
            <a:spLocks noGrp="1"/>
          </p:cNvSpPr>
          <p:nvPr>
            <p:ph type="body" idx="1"/>
          </p:nvPr>
        </p:nvSpPr>
        <p:spPr>
          <a:xfrm>
            <a:off x="5327999" y="4136400"/>
            <a:ext cx="6596145" cy="2012400"/>
          </a:xfrm>
        </p:spPr>
        <p:txBody>
          <a:bodyPr>
            <a:normAutofit/>
          </a:bodyPr>
          <a:lstStyle/>
          <a:p>
            <a:r>
              <a:rPr lang="en-GB" sz="3600"/>
              <a:t>Services are highly valued by some, but the offer needs to be more accessible to all.</a:t>
            </a:r>
          </a:p>
        </p:txBody>
      </p:sp>
    </p:spTree>
    <p:extLst>
      <p:ext uri="{BB962C8B-B14F-4D97-AF65-F5344CB8AC3E}">
        <p14:creationId xmlns:p14="http://schemas.microsoft.com/office/powerpoint/2010/main" val="3829384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33600" y="217189"/>
            <a:ext cx="8270469" cy="540000"/>
          </a:xfrm>
        </p:spPr>
        <p:txBody>
          <a:bodyPr>
            <a:normAutofit fontScale="90000"/>
          </a:bodyPr>
          <a:lstStyle/>
          <a:p>
            <a:r>
              <a:rPr lang="en-GB"/>
              <a:t>Short breaks, clubs &amp; activities</a:t>
            </a:r>
            <a:endParaRPr lang="en-GB">
              <a:highlight>
                <a:srgbClr val="FFFF00"/>
              </a:highlight>
              <a:cs typeface="Arial"/>
            </a:endParaRP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3" name="Text Placeholder 2">
            <a:extLst>
              <a:ext uri="{FF2B5EF4-FFF2-40B4-BE49-F238E27FC236}">
                <a16:creationId xmlns:a16="http://schemas.microsoft.com/office/drawing/2014/main" id="{CE595906-BFE6-4495-8E41-39F09C24CE9D}"/>
              </a:ext>
            </a:extLst>
          </p:cNvPr>
          <p:cNvSpPr txBox="1">
            <a:spLocks/>
          </p:cNvSpPr>
          <p:nvPr/>
        </p:nvSpPr>
        <p:spPr>
          <a:xfrm>
            <a:off x="6536631" y="4450976"/>
            <a:ext cx="4544169" cy="1422692"/>
          </a:xfrm>
          <a:prstGeom prst="rect">
            <a:avLst/>
          </a:prstGeom>
        </p:spPr>
        <p:txBody>
          <a:bodyPr vert="horz" lIns="91440" tIns="45720" rIns="91440" bIns="45720" rtlCol="0">
            <a:norm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2000" b="1" i="1"/>
          </a:p>
        </p:txBody>
      </p:sp>
      <p:sp>
        <p:nvSpPr>
          <p:cNvPr id="3" name="Rectangle 2">
            <a:extLst>
              <a:ext uri="{FF2B5EF4-FFF2-40B4-BE49-F238E27FC236}">
                <a16:creationId xmlns:a16="http://schemas.microsoft.com/office/drawing/2014/main" id="{EC013B1F-E7E3-4949-BC37-0789582460E5}"/>
              </a:ext>
            </a:extLst>
          </p:cNvPr>
          <p:cNvSpPr/>
          <p:nvPr/>
        </p:nvSpPr>
        <p:spPr>
          <a:xfrm>
            <a:off x="977919" y="1923606"/>
            <a:ext cx="4757251" cy="646331"/>
          </a:xfrm>
          <a:prstGeom prst="rect">
            <a:avLst/>
          </a:prstGeom>
        </p:spPr>
        <p:txBody>
          <a:bodyPr wrap="square">
            <a:spAutoFit/>
          </a:bodyPr>
          <a:lstStyle/>
          <a:p>
            <a:pPr algn="ctr"/>
            <a:r>
              <a:rPr lang="en-GB" b="1"/>
              <a:t>How well are the clubs and activities meeting needs? (%)  </a:t>
            </a:r>
          </a:p>
        </p:txBody>
      </p:sp>
      <p:sp>
        <p:nvSpPr>
          <p:cNvPr id="19" name="Rectangle 18">
            <a:extLst>
              <a:ext uri="{FF2B5EF4-FFF2-40B4-BE49-F238E27FC236}">
                <a16:creationId xmlns:a16="http://schemas.microsoft.com/office/drawing/2014/main" id="{11F473D2-E2DE-41B4-A4ED-3B3F701271ED}"/>
              </a:ext>
            </a:extLst>
          </p:cNvPr>
          <p:cNvSpPr/>
          <p:nvPr/>
        </p:nvSpPr>
        <p:spPr>
          <a:xfrm>
            <a:off x="1174521" y="950227"/>
            <a:ext cx="10866683" cy="707886"/>
          </a:xfrm>
          <a:prstGeom prst="rect">
            <a:avLst/>
          </a:prstGeom>
        </p:spPr>
        <p:txBody>
          <a:bodyPr wrap="square">
            <a:spAutoFit/>
          </a:bodyPr>
          <a:lstStyle/>
          <a:p>
            <a:r>
              <a:rPr lang="en-GB" sz="2000" b="1">
                <a:solidFill>
                  <a:srgbClr val="F28F00"/>
                </a:solidFill>
              </a:rPr>
              <a:t>On the whole, clubs are felt to meet children’s needs, enabling socialising opportunities, building confidence and providing support for both children and parents.</a:t>
            </a:r>
          </a:p>
        </p:txBody>
      </p:sp>
      <p:sp>
        <p:nvSpPr>
          <p:cNvPr id="14" name="Rectangle 13">
            <a:extLst>
              <a:ext uri="{FF2B5EF4-FFF2-40B4-BE49-F238E27FC236}">
                <a16:creationId xmlns:a16="http://schemas.microsoft.com/office/drawing/2014/main" id="{BDE3B97A-EB56-47A1-B2CD-710C2592E90F}"/>
              </a:ext>
            </a:extLst>
          </p:cNvPr>
          <p:cNvSpPr/>
          <p:nvPr/>
        </p:nvSpPr>
        <p:spPr>
          <a:xfrm>
            <a:off x="8408710" y="1896431"/>
            <a:ext cx="3167406" cy="707886"/>
          </a:xfrm>
          <a:prstGeom prst="rect">
            <a:avLst/>
          </a:prstGeom>
        </p:spPr>
        <p:txBody>
          <a:bodyPr wrap="square">
            <a:spAutoFit/>
          </a:bodyPr>
          <a:lstStyle/>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p:txBody>
      </p:sp>
      <p:sp>
        <p:nvSpPr>
          <p:cNvPr id="16" name="Rectangle 15">
            <a:extLst>
              <a:ext uri="{FF2B5EF4-FFF2-40B4-BE49-F238E27FC236}">
                <a16:creationId xmlns:a16="http://schemas.microsoft.com/office/drawing/2014/main" id="{4D1A050F-0267-437D-87F4-98B40B0ED406}"/>
              </a:ext>
            </a:extLst>
          </p:cNvPr>
          <p:cNvSpPr/>
          <p:nvPr/>
        </p:nvSpPr>
        <p:spPr>
          <a:xfrm>
            <a:off x="8408710" y="1896431"/>
            <a:ext cx="3167406" cy="707886"/>
          </a:xfrm>
          <a:prstGeom prst="rect">
            <a:avLst/>
          </a:prstGeom>
        </p:spPr>
        <p:txBody>
          <a:bodyPr wrap="square">
            <a:spAutoFit/>
          </a:bodyPr>
          <a:lstStyle/>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p:txBody>
      </p:sp>
      <p:sp>
        <p:nvSpPr>
          <p:cNvPr id="17" name="Rectangle 16">
            <a:extLst>
              <a:ext uri="{FF2B5EF4-FFF2-40B4-BE49-F238E27FC236}">
                <a16:creationId xmlns:a16="http://schemas.microsoft.com/office/drawing/2014/main" id="{8983C012-75AB-458D-A5A3-0833F84347CE}"/>
              </a:ext>
            </a:extLst>
          </p:cNvPr>
          <p:cNvSpPr/>
          <p:nvPr/>
        </p:nvSpPr>
        <p:spPr>
          <a:xfrm>
            <a:off x="8408710" y="1896431"/>
            <a:ext cx="3167406" cy="707886"/>
          </a:xfrm>
          <a:prstGeom prst="rect">
            <a:avLst/>
          </a:prstGeom>
        </p:spPr>
        <p:txBody>
          <a:bodyPr wrap="square">
            <a:spAutoFit/>
          </a:bodyPr>
          <a:lstStyle/>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p:txBody>
      </p:sp>
      <p:sp>
        <p:nvSpPr>
          <p:cNvPr id="22" name="Rectangle 21">
            <a:extLst>
              <a:ext uri="{FF2B5EF4-FFF2-40B4-BE49-F238E27FC236}">
                <a16:creationId xmlns:a16="http://schemas.microsoft.com/office/drawing/2014/main" id="{24727E83-CF1F-41C4-AC26-CBC2EB28F0C3}"/>
              </a:ext>
            </a:extLst>
          </p:cNvPr>
          <p:cNvSpPr/>
          <p:nvPr/>
        </p:nvSpPr>
        <p:spPr>
          <a:xfrm>
            <a:off x="6831260" y="2072926"/>
            <a:ext cx="5085362" cy="3724096"/>
          </a:xfrm>
          <a:prstGeom prst="rect">
            <a:avLst/>
          </a:prstGeom>
        </p:spPr>
        <p:txBody>
          <a:bodyPr wrap="square" lIns="91440" tIns="45720" rIns="91440" bIns="45720" anchor="t">
            <a:spAutoFit/>
          </a:bodyPr>
          <a:lstStyle/>
          <a:p>
            <a:pPr lvl="0" defTabSz="457200">
              <a:spcBef>
                <a:spcPts val="600"/>
              </a:spcBef>
              <a:defRPr/>
            </a:pPr>
            <a:r>
              <a:rPr lang="en-GB" b="1"/>
              <a:t>Those who feel clubs are meeting needs well mention a range of benefits for their family:</a:t>
            </a:r>
          </a:p>
          <a:p>
            <a:pPr marL="285750" lvl="0" indent="-285750" defTabSz="457200">
              <a:spcBef>
                <a:spcPts val="600"/>
              </a:spcBef>
              <a:buFont typeface="Arial" panose="020B0604020202020204" pitchFamily="34" charset="0"/>
              <a:buChar char="•"/>
              <a:defRPr/>
            </a:pPr>
            <a:r>
              <a:rPr lang="en-GB"/>
              <a:t>School holiday clubs are a </a:t>
            </a:r>
            <a:r>
              <a:rPr lang="en-GB" b="1"/>
              <a:t>lifeline</a:t>
            </a:r>
            <a:r>
              <a:rPr lang="en-US"/>
              <a:t>​ for some.</a:t>
            </a:r>
          </a:p>
          <a:p>
            <a:pPr marL="285750" lvl="0" indent="-285750" defTabSz="457200">
              <a:spcBef>
                <a:spcPts val="600"/>
              </a:spcBef>
              <a:buFont typeface="Arial" panose="020B0604020202020204" pitchFamily="34" charset="0"/>
              <a:buChar char="•"/>
              <a:defRPr/>
            </a:pPr>
            <a:r>
              <a:rPr lang="en-US"/>
              <a:t>Short breaks enable parents to have </a:t>
            </a:r>
            <a:r>
              <a:rPr lang="en-GB"/>
              <a:t>a </a:t>
            </a:r>
            <a:r>
              <a:rPr lang="en-GB" b="1"/>
              <a:t>break</a:t>
            </a:r>
            <a:r>
              <a:rPr lang="en-GB"/>
              <a:t> and spend time with their other children, form </a:t>
            </a:r>
            <a:r>
              <a:rPr lang="en-GB" b="1"/>
              <a:t>peer networks </a:t>
            </a:r>
            <a:r>
              <a:rPr lang="en-GB"/>
              <a:t>and share experiences with others,</a:t>
            </a:r>
            <a:r>
              <a:rPr lang="en-GB" b="1"/>
              <a:t> </a:t>
            </a:r>
            <a:r>
              <a:rPr lang="en-GB"/>
              <a:t>minimising feelings of isolation.</a:t>
            </a:r>
          </a:p>
          <a:p>
            <a:pPr marL="285750" lvl="0" indent="-285750" defTabSz="457200">
              <a:spcBef>
                <a:spcPts val="600"/>
              </a:spcBef>
              <a:buFont typeface="Arial" panose="020B0604020202020204" pitchFamily="34" charset="0"/>
              <a:buChar char="•"/>
              <a:defRPr/>
            </a:pPr>
            <a:r>
              <a:rPr lang="en-GB"/>
              <a:t>Children gain </a:t>
            </a:r>
            <a:r>
              <a:rPr lang="en-GB" b="1"/>
              <a:t>confidence</a:t>
            </a:r>
            <a:r>
              <a:rPr lang="en-GB"/>
              <a:t> and have opportunities to make friends and </a:t>
            </a:r>
            <a:r>
              <a:rPr lang="en-GB" b="1"/>
              <a:t>learn new skills. </a:t>
            </a:r>
            <a:r>
              <a:rPr lang="en-GB"/>
              <a:t>Clubs can help with separation issues.</a:t>
            </a:r>
            <a:endParaRPr lang="en-US"/>
          </a:p>
          <a:p>
            <a:pPr marL="285750" indent="-285750" fontAlgn="base">
              <a:spcBef>
                <a:spcPts val="600"/>
              </a:spcBef>
              <a:buFont typeface="Arial" panose="020B0604020202020204" pitchFamily="34" charset="0"/>
              <a:buChar char="•"/>
            </a:pPr>
            <a:r>
              <a:rPr lang="en-GB" b="1"/>
              <a:t>Reasonably priced</a:t>
            </a:r>
            <a:r>
              <a:rPr lang="en-US"/>
              <a:t>​</a:t>
            </a:r>
            <a:r>
              <a:rPr lang="en-GB"/>
              <a:t> </a:t>
            </a:r>
            <a:r>
              <a:rPr lang="en-US"/>
              <a:t>​services in an</a:t>
            </a:r>
            <a:r>
              <a:rPr lang="en-GB"/>
              <a:t> inclusive and safe environment for children</a:t>
            </a:r>
            <a:r>
              <a:rPr lang="en-US"/>
              <a:t>​.</a:t>
            </a:r>
          </a:p>
        </p:txBody>
      </p:sp>
      <p:pic>
        <p:nvPicPr>
          <p:cNvPr id="5" name="Graphic 4" descr="Thumbs up sign">
            <a:extLst>
              <a:ext uri="{FF2B5EF4-FFF2-40B4-BE49-F238E27FC236}">
                <a16:creationId xmlns:a16="http://schemas.microsoft.com/office/drawing/2014/main" id="{440C2024-75A1-47B6-A3AF-419B6A8103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0121" y="801337"/>
            <a:ext cx="914400" cy="914400"/>
          </a:xfrm>
          <a:prstGeom prst="rect">
            <a:avLst/>
          </a:prstGeom>
        </p:spPr>
      </p:pic>
      <p:sp>
        <p:nvSpPr>
          <p:cNvPr id="24" name="Rectangle 23">
            <a:extLst>
              <a:ext uri="{FF2B5EF4-FFF2-40B4-BE49-F238E27FC236}">
                <a16:creationId xmlns:a16="http://schemas.microsoft.com/office/drawing/2014/main" id="{32729B04-C22E-46FD-8079-2C72028BA10D}"/>
              </a:ext>
            </a:extLst>
          </p:cNvPr>
          <p:cNvSpPr/>
          <p:nvPr/>
        </p:nvSpPr>
        <p:spPr>
          <a:xfrm>
            <a:off x="260121" y="1879458"/>
            <a:ext cx="6276509" cy="4453965"/>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Chart 22">
            <a:extLst>
              <a:ext uri="{FF2B5EF4-FFF2-40B4-BE49-F238E27FC236}">
                <a16:creationId xmlns:a16="http://schemas.microsoft.com/office/drawing/2014/main" id="{AD3834C9-14DF-48C8-A659-7C082CA9A5F8}"/>
              </a:ext>
            </a:extLst>
          </p:cNvPr>
          <p:cNvGraphicFramePr>
            <a:graphicFrameLocks/>
          </p:cNvGraphicFramePr>
          <p:nvPr>
            <p:extLst>
              <p:ext uri="{D42A27DB-BD31-4B8C-83A1-F6EECF244321}">
                <p14:modId xmlns:p14="http://schemas.microsoft.com/office/powerpoint/2010/main" val="2904510001"/>
              </p:ext>
            </p:extLst>
          </p:nvPr>
        </p:nvGraphicFramePr>
        <p:xfrm>
          <a:off x="370078" y="2685448"/>
          <a:ext cx="5924844" cy="3076734"/>
        </p:xfrm>
        <a:graphic>
          <a:graphicData uri="http://schemas.openxmlformats.org/drawingml/2006/chart">
            <c:chart xmlns:c="http://schemas.openxmlformats.org/drawingml/2006/chart" xmlns:r="http://schemas.openxmlformats.org/officeDocument/2006/relationships" r:id="rId5"/>
          </a:graphicData>
        </a:graphic>
      </p:graphicFrame>
      <p:sp>
        <p:nvSpPr>
          <p:cNvPr id="25" name="Rectangle 24">
            <a:extLst>
              <a:ext uri="{FF2B5EF4-FFF2-40B4-BE49-F238E27FC236}">
                <a16:creationId xmlns:a16="http://schemas.microsoft.com/office/drawing/2014/main" id="{E6A86C88-2F66-4068-ABF0-1D7884FF8E58}"/>
              </a:ext>
            </a:extLst>
          </p:cNvPr>
          <p:cNvSpPr/>
          <p:nvPr/>
        </p:nvSpPr>
        <p:spPr>
          <a:xfrm>
            <a:off x="1111200" y="5861904"/>
            <a:ext cx="4563270" cy="36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i="1">
                <a:solidFill>
                  <a:schemeClr val="tx1"/>
                </a:solidFill>
              </a:rPr>
              <a:t>[Based on </a:t>
            </a:r>
            <a:r>
              <a:rPr lang="en-GB" sz="1200" b="1" i="1">
                <a:solidFill>
                  <a:schemeClr val="tx1"/>
                </a:solidFill>
              </a:rPr>
              <a:t>282</a:t>
            </a:r>
            <a:r>
              <a:rPr lang="en-GB" sz="1200" i="1">
                <a:solidFill>
                  <a:schemeClr val="tx1"/>
                </a:solidFill>
              </a:rPr>
              <a:t> responses to this question after ‘not answered’ and ‘not applicable’ responses have been removed.]</a:t>
            </a:r>
          </a:p>
        </p:txBody>
      </p:sp>
    </p:spTree>
    <p:extLst>
      <p:ext uri="{BB962C8B-B14F-4D97-AF65-F5344CB8AC3E}">
        <p14:creationId xmlns:p14="http://schemas.microsoft.com/office/powerpoint/2010/main" val="3534944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33600" y="217189"/>
            <a:ext cx="10864052" cy="540000"/>
          </a:xfrm>
        </p:spPr>
        <p:txBody>
          <a:bodyPr>
            <a:normAutofit fontScale="90000"/>
          </a:bodyPr>
          <a:lstStyle/>
          <a:p>
            <a:r>
              <a:rPr lang="en-GB"/>
              <a:t>Short breaks, clubs &amp; activities</a:t>
            </a:r>
            <a:endParaRPr lang="en-GB">
              <a:highlight>
                <a:srgbClr val="FFFF00"/>
              </a:highlight>
              <a:cs typeface="Arial"/>
            </a:endParaRP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2"/>
          <a:srcRect l="42818" t="7867" r="54316" b="89318"/>
          <a:stretch/>
        </p:blipFill>
        <p:spPr>
          <a:xfrm>
            <a:off x="2689902" y="-1112259"/>
            <a:ext cx="845036" cy="504544"/>
          </a:xfrm>
          <a:prstGeom prst="rect">
            <a:avLst/>
          </a:prstGeom>
        </p:spPr>
      </p:pic>
      <p:sp>
        <p:nvSpPr>
          <p:cNvPr id="3" name="Rectangle 2">
            <a:extLst>
              <a:ext uri="{FF2B5EF4-FFF2-40B4-BE49-F238E27FC236}">
                <a16:creationId xmlns:a16="http://schemas.microsoft.com/office/drawing/2014/main" id="{EC013B1F-E7E3-4949-BC37-0789582460E5}"/>
              </a:ext>
            </a:extLst>
          </p:cNvPr>
          <p:cNvSpPr/>
          <p:nvPr/>
        </p:nvSpPr>
        <p:spPr>
          <a:xfrm>
            <a:off x="1021698" y="1498904"/>
            <a:ext cx="5917004" cy="369332"/>
          </a:xfrm>
          <a:prstGeom prst="rect">
            <a:avLst/>
          </a:prstGeom>
        </p:spPr>
        <p:txBody>
          <a:bodyPr wrap="none">
            <a:spAutoFit/>
          </a:bodyPr>
          <a:lstStyle/>
          <a:p>
            <a:pPr algn="ctr"/>
            <a:r>
              <a:rPr lang="en-GB" b="1"/>
              <a:t>What do parents most value about the service? (%)  </a:t>
            </a:r>
          </a:p>
        </p:txBody>
      </p:sp>
      <p:sp>
        <p:nvSpPr>
          <p:cNvPr id="5" name="Rectangle 4">
            <a:extLst>
              <a:ext uri="{FF2B5EF4-FFF2-40B4-BE49-F238E27FC236}">
                <a16:creationId xmlns:a16="http://schemas.microsoft.com/office/drawing/2014/main" id="{B15F2D87-04D2-4F9B-8D1A-EC3A18173266}"/>
              </a:ext>
            </a:extLst>
          </p:cNvPr>
          <p:cNvSpPr/>
          <p:nvPr/>
        </p:nvSpPr>
        <p:spPr>
          <a:xfrm>
            <a:off x="8422927" y="1418141"/>
            <a:ext cx="3270309" cy="2308324"/>
          </a:xfrm>
          <a:prstGeom prst="rect">
            <a:avLst/>
          </a:prstGeom>
        </p:spPr>
        <p:txBody>
          <a:bodyPr wrap="square">
            <a:spAutoFit/>
          </a:bodyPr>
          <a:lstStyle/>
          <a:p>
            <a:r>
              <a:rPr lang="en-GB"/>
              <a:t>The top responses shown here (including having trained staff, a break from caring role, availability, and children developing relationships), were also reflected within the interviews with parents around what they most valued.</a:t>
            </a:r>
          </a:p>
        </p:txBody>
      </p:sp>
      <p:sp>
        <p:nvSpPr>
          <p:cNvPr id="19" name="Rectangle 18">
            <a:extLst>
              <a:ext uri="{FF2B5EF4-FFF2-40B4-BE49-F238E27FC236}">
                <a16:creationId xmlns:a16="http://schemas.microsoft.com/office/drawing/2014/main" id="{11F473D2-E2DE-41B4-A4ED-3B3F701271ED}"/>
              </a:ext>
            </a:extLst>
          </p:cNvPr>
          <p:cNvSpPr/>
          <p:nvPr/>
        </p:nvSpPr>
        <p:spPr>
          <a:xfrm>
            <a:off x="306000" y="779468"/>
            <a:ext cx="10125394" cy="400110"/>
          </a:xfrm>
          <a:prstGeom prst="rect">
            <a:avLst/>
          </a:prstGeom>
        </p:spPr>
        <p:txBody>
          <a:bodyPr wrap="square">
            <a:spAutoFit/>
          </a:bodyPr>
          <a:lstStyle/>
          <a:p>
            <a:r>
              <a:rPr lang="en-GB" sz="2000" b="1">
                <a:solidFill>
                  <a:srgbClr val="F28F00"/>
                </a:solidFill>
              </a:rPr>
              <a:t>Having trained staff is important to parents when accessing clubs and activities.</a:t>
            </a:r>
          </a:p>
        </p:txBody>
      </p:sp>
      <p:sp>
        <p:nvSpPr>
          <p:cNvPr id="6" name="Rectangle 5">
            <a:extLst>
              <a:ext uri="{FF2B5EF4-FFF2-40B4-BE49-F238E27FC236}">
                <a16:creationId xmlns:a16="http://schemas.microsoft.com/office/drawing/2014/main" id="{58A56BD0-EC8D-4609-B310-B339B3537198}"/>
              </a:ext>
            </a:extLst>
          </p:cNvPr>
          <p:cNvSpPr/>
          <p:nvPr/>
        </p:nvSpPr>
        <p:spPr>
          <a:xfrm>
            <a:off x="8555903" y="4884316"/>
            <a:ext cx="3398576" cy="1446550"/>
          </a:xfrm>
          <a:prstGeom prst="rect">
            <a:avLst/>
          </a:prstGeom>
        </p:spPr>
        <p:txBody>
          <a:bodyPr wrap="square">
            <a:spAutoFit/>
          </a:bodyPr>
          <a:lstStyle/>
          <a:p>
            <a:pPr algn="ctr"/>
            <a:r>
              <a:rPr lang="en-GB" b="1" i="1">
                <a:solidFill>
                  <a:srgbClr val="004899"/>
                </a:solidFill>
              </a:rPr>
              <a:t>“Clubs are a godsend to give my child fun things to do and me some respite to focus on my other child.”</a:t>
            </a:r>
          </a:p>
          <a:p>
            <a:pPr algn="r"/>
            <a:r>
              <a:rPr lang="en-GB" sz="1600" i="1"/>
              <a:t>             [Anonymous survey quote] </a:t>
            </a:r>
            <a:endParaRPr lang="en-GB" i="1"/>
          </a:p>
        </p:txBody>
      </p:sp>
      <p:sp>
        <p:nvSpPr>
          <p:cNvPr id="15" name="Rectangle 14">
            <a:extLst>
              <a:ext uri="{FF2B5EF4-FFF2-40B4-BE49-F238E27FC236}">
                <a16:creationId xmlns:a16="http://schemas.microsoft.com/office/drawing/2014/main" id="{17A9DF8E-B3F5-4A7A-8871-A08690FDAF0C}"/>
              </a:ext>
            </a:extLst>
          </p:cNvPr>
          <p:cNvSpPr/>
          <p:nvPr/>
        </p:nvSpPr>
        <p:spPr>
          <a:xfrm>
            <a:off x="278395" y="1418141"/>
            <a:ext cx="7777034" cy="4912725"/>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Chart 16">
            <a:extLst>
              <a:ext uri="{FF2B5EF4-FFF2-40B4-BE49-F238E27FC236}">
                <a16:creationId xmlns:a16="http://schemas.microsoft.com/office/drawing/2014/main" id="{086CC077-00E3-4096-B3E3-9C63C19B93D4}"/>
              </a:ext>
            </a:extLst>
          </p:cNvPr>
          <p:cNvGraphicFramePr>
            <a:graphicFrameLocks/>
          </p:cNvGraphicFramePr>
          <p:nvPr>
            <p:extLst>
              <p:ext uri="{D42A27DB-BD31-4B8C-83A1-F6EECF244321}">
                <p14:modId xmlns:p14="http://schemas.microsoft.com/office/powerpoint/2010/main" val="2863239439"/>
              </p:ext>
            </p:extLst>
          </p:nvPr>
        </p:nvGraphicFramePr>
        <p:xfrm>
          <a:off x="424703" y="1953929"/>
          <a:ext cx="7553478" cy="3791204"/>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45668D34-35C3-4872-983D-520BDC0CDB34}"/>
              </a:ext>
            </a:extLst>
          </p:cNvPr>
          <p:cNvSpPr/>
          <p:nvPr/>
        </p:nvSpPr>
        <p:spPr>
          <a:xfrm>
            <a:off x="1464182" y="5856946"/>
            <a:ext cx="5474520" cy="36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i="1">
                <a:solidFill>
                  <a:schemeClr val="tx1"/>
                </a:solidFill>
              </a:rPr>
              <a:t>[Of the 400 survey respondents, only </a:t>
            </a:r>
            <a:r>
              <a:rPr lang="en-GB" sz="1200" b="1" i="1">
                <a:solidFill>
                  <a:schemeClr val="tx1"/>
                </a:solidFill>
              </a:rPr>
              <a:t>327</a:t>
            </a:r>
            <a:r>
              <a:rPr lang="en-GB" sz="1200" i="1">
                <a:solidFill>
                  <a:schemeClr val="tx1"/>
                </a:solidFill>
              </a:rPr>
              <a:t> answered this question - due to survey routing. Respondents could select more than one option.]</a:t>
            </a:r>
          </a:p>
        </p:txBody>
      </p:sp>
    </p:spTree>
    <p:extLst>
      <p:ext uri="{BB962C8B-B14F-4D97-AF65-F5344CB8AC3E}">
        <p14:creationId xmlns:p14="http://schemas.microsoft.com/office/powerpoint/2010/main" val="807211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33600" y="217189"/>
            <a:ext cx="10864052" cy="540000"/>
          </a:xfrm>
        </p:spPr>
        <p:txBody>
          <a:bodyPr>
            <a:normAutofit fontScale="90000"/>
          </a:bodyPr>
          <a:lstStyle/>
          <a:p>
            <a:r>
              <a:rPr lang="en-GB"/>
              <a:t>Short breaks, clubs &amp; activities</a:t>
            </a:r>
            <a:endParaRPr lang="en-GB">
              <a:highlight>
                <a:srgbClr val="FFFF00"/>
              </a:highlight>
              <a:cs typeface="Arial"/>
            </a:endParaRP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2"/>
          <a:srcRect l="42818" t="7867" r="54316" b="89318"/>
          <a:stretch/>
        </p:blipFill>
        <p:spPr>
          <a:xfrm>
            <a:off x="2689902" y="-1112259"/>
            <a:ext cx="845036" cy="504544"/>
          </a:xfrm>
          <a:prstGeom prst="rect">
            <a:avLst/>
          </a:prstGeom>
        </p:spPr>
      </p:pic>
      <p:sp>
        <p:nvSpPr>
          <p:cNvPr id="13" name="Text Placeholder 2">
            <a:extLst>
              <a:ext uri="{FF2B5EF4-FFF2-40B4-BE49-F238E27FC236}">
                <a16:creationId xmlns:a16="http://schemas.microsoft.com/office/drawing/2014/main" id="{CE595906-BFE6-4495-8E41-39F09C24CE9D}"/>
              </a:ext>
            </a:extLst>
          </p:cNvPr>
          <p:cNvSpPr txBox="1">
            <a:spLocks/>
          </p:cNvSpPr>
          <p:nvPr/>
        </p:nvSpPr>
        <p:spPr>
          <a:xfrm>
            <a:off x="6536631" y="4450976"/>
            <a:ext cx="4544169" cy="1422692"/>
          </a:xfrm>
          <a:prstGeom prst="rect">
            <a:avLst/>
          </a:prstGeom>
        </p:spPr>
        <p:txBody>
          <a:bodyPr vert="horz" lIns="91440" tIns="45720" rIns="91440" bIns="45720" rtlCol="0">
            <a:norm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2000" b="1" i="1"/>
          </a:p>
        </p:txBody>
      </p:sp>
      <p:sp>
        <p:nvSpPr>
          <p:cNvPr id="3" name="Rectangle 2">
            <a:extLst>
              <a:ext uri="{FF2B5EF4-FFF2-40B4-BE49-F238E27FC236}">
                <a16:creationId xmlns:a16="http://schemas.microsoft.com/office/drawing/2014/main" id="{EC013B1F-E7E3-4949-BC37-0789582460E5}"/>
              </a:ext>
            </a:extLst>
          </p:cNvPr>
          <p:cNvSpPr/>
          <p:nvPr/>
        </p:nvSpPr>
        <p:spPr>
          <a:xfrm>
            <a:off x="333600" y="2006713"/>
            <a:ext cx="6990446" cy="369332"/>
          </a:xfrm>
          <a:prstGeom prst="rect">
            <a:avLst/>
          </a:prstGeom>
        </p:spPr>
        <p:txBody>
          <a:bodyPr wrap="square">
            <a:spAutoFit/>
          </a:bodyPr>
          <a:lstStyle/>
          <a:p>
            <a:pPr algn="ctr"/>
            <a:r>
              <a:rPr lang="en-GB" b="1"/>
              <a:t>What are some of the barriers to accessing short breaks? (%)  </a:t>
            </a:r>
          </a:p>
        </p:txBody>
      </p:sp>
      <p:sp>
        <p:nvSpPr>
          <p:cNvPr id="19" name="Rectangle 18">
            <a:extLst>
              <a:ext uri="{FF2B5EF4-FFF2-40B4-BE49-F238E27FC236}">
                <a16:creationId xmlns:a16="http://schemas.microsoft.com/office/drawing/2014/main" id="{11F473D2-E2DE-41B4-A4ED-3B3F701271ED}"/>
              </a:ext>
            </a:extLst>
          </p:cNvPr>
          <p:cNvSpPr/>
          <p:nvPr/>
        </p:nvSpPr>
        <p:spPr>
          <a:xfrm>
            <a:off x="333600" y="828377"/>
            <a:ext cx="11428472" cy="400110"/>
          </a:xfrm>
          <a:prstGeom prst="rect">
            <a:avLst/>
          </a:prstGeom>
        </p:spPr>
        <p:txBody>
          <a:bodyPr wrap="square">
            <a:spAutoFit/>
          </a:bodyPr>
          <a:lstStyle/>
          <a:p>
            <a:r>
              <a:rPr lang="en-GB" sz="2000" b="1">
                <a:solidFill>
                  <a:srgbClr val="F28F00"/>
                </a:solidFill>
              </a:rPr>
              <a:t>Families feel the key barrier to accessing clubs or activities is having nothing local to them. </a:t>
            </a:r>
          </a:p>
        </p:txBody>
      </p:sp>
      <p:sp>
        <p:nvSpPr>
          <p:cNvPr id="6" name="Rectangle 5">
            <a:extLst>
              <a:ext uri="{FF2B5EF4-FFF2-40B4-BE49-F238E27FC236}">
                <a16:creationId xmlns:a16="http://schemas.microsoft.com/office/drawing/2014/main" id="{58A56BD0-EC8D-4609-B310-B339B3537198}"/>
              </a:ext>
            </a:extLst>
          </p:cNvPr>
          <p:cNvSpPr/>
          <p:nvPr/>
        </p:nvSpPr>
        <p:spPr>
          <a:xfrm>
            <a:off x="7864731" y="5009477"/>
            <a:ext cx="3993669" cy="1477328"/>
          </a:xfrm>
          <a:prstGeom prst="rect">
            <a:avLst/>
          </a:prstGeom>
        </p:spPr>
        <p:txBody>
          <a:bodyPr wrap="square">
            <a:spAutoFit/>
          </a:bodyPr>
          <a:lstStyle/>
          <a:p>
            <a:pPr algn="ctr"/>
            <a:r>
              <a:rPr lang="en-GB" b="1" i="1">
                <a:solidFill>
                  <a:srgbClr val="004899"/>
                </a:solidFill>
              </a:rPr>
              <a:t>“There are no clubs or activities in my area. Everything is too far away to participate in…Everything is Chelmsford centric.”</a:t>
            </a:r>
          </a:p>
          <a:p>
            <a:pPr algn="r"/>
            <a:r>
              <a:rPr lang="en-GB" i="1"/>
              <a:t>             </a:t>
            </a:r>
            <a:r>
              <a:rPr lang="en-GB" sz="1600" i="1"/>
              <a:t>[Anonymous survey quote] </a:t>
            </a:r>
            <a:endParaRPr lang="en-GB" i="1"/>
          </a:p>
        </p:txBody>
      </p:sp>
      <p:sp>
        <p:nvSpPr>
          <p:cNvPr id="14" name="Rectangle 13">
            <a:extLst>
              <a:ext uri="{FF2B5EF4-FFF2-40B4-BE49-F238E27FC236}">
                <a16:creationId xmlns:a16="http://schemas.microsoft.com/office/drawing/2014/main" id="{BDE3B97A-EB56-47A1-B2CD-710C2592E90F}"/>
              </a:ext>
            </a:extLst>
          </p:cNvPr>
          <p:cNvSpPr/>
          <p:nvPr/>
        </p:nvSpPr>
        <p:spPr>
          <a:xfrm>
            <a:off x="8408710" y="1896431"/>
            <a:ext cx="3167406" cy="707886"/>
          </a:xfrm>
          <a:prstGeom prst="rect">
            <a:avLst/>
          </a:prstGeom>
        </p:spPr>
        <p:txBody>
          <a:bodyPr wrap="square">
            <a:spAutoFit/>
          </a:bodyPr>
          <a:lstStyle/>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p:txBody>
      </p:sp>
      <p:sp>
        <p:nvSpPr>
          <p:cNvPr id="15" name="Rectangle 14">
            <a:extLst>
              <a:ext uri="{FF2B5EF4-FFF2-40B4-BE49-F238E27FC236}">
                <a16:creationId xmlns:a16="http://schemas.microsoft.com/office/drawing/2014/main" id="{D17BDCED-5535-4293-B688-AE625CEFD554}"/>
              </a:ext>
            </a:extLst>
          </p:cNvPr>
          <p:cNvSpPr/>
          <p:nvPr/>
        </p:nvSpPr>
        <p:spPr>
          <a:xfrm>
            <a:off x="8408710" y="1781772"/>
            <a:ext cx="3167406" cy="1015663"/>
          </a:xfrm>
          <a:prstGeom prst="rect">
            <a:avLst/>
          </a:prstGeom>
        </p:spPr>
        <p:txBody>
          <a:bodyPr wrap="square">
            <a:spAutoFit/>
          </a:bodyPr>
          <a:lstStyle/>
          <a:p>
            <a:pPr marL="285750" indent="-285750">
              <a:buFont typeface="Arial" panose="020B0604020202020204" pitchFamily="34" charset="0"/>
              <a:buChar char="•"/>
            </a:pPr>
            <a:endParaRPr lang="en-GB"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p:txBody>
      </p:sp>
      <p:sp>
        <p:nvSpPr>
          <p:cNvPr id="16" name="Rectangle 15">
            <a:extLst>
              <a:ext uri="{FF2B5EF4-FFF2-40B4-BE49-F238E27FC236}">
                <a16:creationId xmlns:a16="http://schemas.microsoft.com/office/drawing/2014/main" id="{4D1A050F-0267-437D-87F4-98B40B0ED406}"/>
              </a:ext>
            </a:extLst>
          </p:cNvPr>
          <p:cNvSpPr/>
          <p:nvPr/>
        </p:nvSpPr>
        <p:spPr>
          <a:xfrm>
            <a:off x="8408710" y="1896431"/>
            <a:ext cx="3167406" cy="707886"/>
          </a:xfrm>
          <a:prstGeom prst="rect">
            <a:avLst/>
          </a:prstGeom>
        </p:spPr>
        <p:txBody>
          <a:bodyPr wrap="square">
            <a:spAutoFit/>
          </a:bodyPr>
          <a:lstStyle/>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p:txBody>
      </p:sp>
      <p:sp>
        <p:nvSpPr>
          <p:cNvPr id="17" name="Rectangle 16">
            <a:extLst>
              <a:ext uri="{FF2B5EF4-FFF2-40B4-BE49-F238E27FC236}">
                <a16:creationId xmlns:a16="http://schemas.microsoft.com/office/drawing/2014/main" id="{8983C012-75AB-458D-A5A3-0833F84347CE}"/>
              </a:ext>
            </a:extLst>
          </p:cNvPr>
          <p:cNvSpPr/>
          <p:nvPr/>
        </p:nvSpPr>
        <p:spPr>
          <a:xfrm>
            <a:off x="8408710" y="1896431"/>
            <a:ext cx="3167406" cy="707886"/>
          </a:xfrm>
          <a:prstGeom prst="rect">
            <a:avLst/>
          </a:prstGeom>
        </p:spPr>
        <p:txBody>
          <a:bodyPr wrap="square">
            <a:spAutoFit/>
          </a:bodyPr>
          <a:lstStyle/>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p:txBody>
      </p:sp>
      <p:sp>
        <p:nvSpPr>
          <p:cNvPr id="18" name="Rectangle 17">
            <a:extLst>
              <a:ext uri="{FF2B5EF4-FFF2-40B4-BE49-F238E27FC236}">
                <a16:creationId xmlns:a16="http://schemas.microsoft.com/office/drawing/2014/main" id="{73BE3B47-2292-4E00-A441-789BE662739D}"/>
              </a:ext>
            </a:extLst>
          </p:cNvPr>
          <p:cNvSpPr/>
          <p:nvPr/>
        </p:nvSpPr>
        <p:spPr>
          <a:xfrm>
            <a:off x="8408710" y="1896431"/>
            <a:ext cx="3167406" cy="1015663"/>
          </a:xfrm>
          <a:prstGeom prst="rect">
            <a:avLst/>
          </a:prstGeom>
        </p:spPr>
        <p:txBody>
          <a:bodyPr wrap="square">
            <a:spAutoFit/>
          </a:bodyPr>
          <a:lstStyle/>
          <a:p>
            <a:pPr marL="285750" indent="-285750">
              <a:buFont typeface="Arial" panose="020B0604020202020204" pitchFamily="34" charset="0"/>
              <a:buChar char="•"/>
            </a:pPr>
            <a:endParaRPr lang="en-GB"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p:txBody>
      </p:sp>
      <p:sp>
        <p:nvSpPr>
          <p:cNvPr id="20" name="Rectangle 19">
            <a:extLst>
              <a:ext uri="{FF2B5EF4-FFF2-40B4-BE49-F238E27FC236}">
                <a16:creationId xmlns:a16="http://schemas.microsoft.com/office/drawing/2014/main" id="{7ED595C4-AF7B-432B-A4A8-6E86A52BB9C1}"/>
              </a:ext>
            </a:extLst>
          </p:cNvPr>
          <p:cNvSpPr/>
          <p:nvPr/>
        </p:nvSpPr>
        <p:spPr>
          <a:xfrm>
            <a:off x="7457033" y="1940006"/>
            <a:ext cx="4659407" cy="2887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ts val="400"/>
              </a:spcBef>
            </a:pPr>
            <a:r>
              <a:rPr lang="en-GB">
                <a:solidFill>
                  <a:schemeClr val="tx1"/>
                </a:solidFill>
                <a:latin typeface="Arial" panose="020B0604020202020204" pitchFamily="34" charset="0"/>
                <a:cs typeface="Arial" panose="020B0604020202020204" pitchFamily="34" charset="0"/>
              </a:rPr>
              <a:t>A large number of comments under ‘other’ further highlight a </a:t>
            </a:r>
            <a:r>
              <a:rPr lang="en-GB" b="1">
                <a:solidFill>
                  <a:schemeClr val="tx1"/>
                </a:solidFill>
                <a:latin typeface="Arial" panose="020B0604020202020204" pitchFamily="34" charset="0"/>
                <a:cs typeface="Arial" panose="020B0604020202020204" pitchFamily="34" charset="0"/>
              </a:rPr>
              <a:t>lack of local provision </a:t>
            </a:r>
            <a:r>
              <a:rPr lang="en-GB">
                <a:solidFill>
                  <a:schemeClr val="tx1"/>
                </a:solidFill>
                <a:latin typeface="Arial" panose="020B0604020202020204" pitchFamily="34" charset="0"/>
                <a:cs typeface="Arial" panose="020B0604020202020204" pitchFamily="34" charset="0"/>
              </a:rPr>
              <a:t>suitable for their child’s needs or age group. </a:t>
            </a:r>
          </a:p>
          <a:p>
            <a:pPr>
              <a:spcBef>
                <a:spcPts val="400"/>
              </a:spcBef>
            </a:pPr>
            <a:endParaRPr lang="en-GB">
              <a:solidFill>
                <a:schemeClr val="tx1"/>
              </a:solidFill>
              <a:latin typeface="Arial" panose="020B0604020202020204" pitchFamily="34" charset="0"/>
              <a:cs typeface="Arial" panose="020B0604020202020204" pitchFamily="34" charset="0"/>
            </a:endParaRPr>
          </a:p>
          <a:p>
            <a:pPr>
              <a:spcBef>
                <a:spcPts val="400"/>
              </a:spcBef>
            </a:pPr>
            <a:r>
              <a:rPr lang="en-GB">
                <a:solidFill>
                  <a:schemeClr val="tx1"/>
                </a:solidFill>
                <a:latin typeface="Arial" panose="020B0604020202020204" pitchFamily="34" charset="0"/>
                <a:cs typeface="Arial" panose="020B0604020202020204" pitchFamily="34" charset="0"/>
              </a:rPr>
              <a:t>Several others mention a </a:t>
            </a:r>
            <a:r>
              <a:rPr lang="en-GB" b="1">
                <a:solidFill>
                  <a:schemeClr val="tx1"/>
                </a:solidFill>
                <a:latin typeface="Arial" panose="020B0604020202020204" pitchFamily="34" charset="0"/>
                <a:cs typeface="Arial" panose="020B0604020202020204" pitchFamily="34" charset="0"/>
              </a:rPr>
              <a:t>lack of information </a:t>
            </a:r>
            <a:r>
              <a:rPr lang="en-GB">
                <a:solidFill>
                  <a:schemeClr val="tx1"/>
                </a:solidFill>
                <a:latin typeface="Arial" panose="020B0604020202020204" pitchFamily="34" charset="0"/>
                <a:cs typeface="Arial" panose="020B0604020202020204" pitchFamily="34" charset="0"/>
              </a:rPr>
              <a:t>about what is available.</a:t>
            </a:r>
          </a:p>
          <a:p>
            <a:pPr>
              <a:spcBef>
                <a:spcPts val="400"/>
              </a:spcBef>
            </a:pPr>
            <a:endParaRPr lang="en-GB">
              <a:solidFill>
                <a:schemeClr val="tx1"/>
              </a:solidFill>
              <a:latin typeface="Arial" panose="020B0604020202020204" pitchFamily="34" charset="0"/>
              <a:cs typeface="Arial" panose="020B0604020202020204" pitchFamily="34" charset="0"/>
            </a:endParaRPr>
          </a:p>
          <a:p>
            <a:pPr>
              <a:spcBef>
                <a:spcPts val="400"/>
              </a:spcBef>
            </a:pPr>
            <a:r>
              <a:rPr lang="en-GB">
                <a:solidFill>
                  <a:schemeClr val="tx1"/>
                </a:solidFill>
                <a:latin typeface="Arial" panose="020B0604020202020204" pitchFamily="34" charset="0"/>
                <a:cs typeface="Arial" panose="020B0604020202020204" pitchFamily="34" charset="0"/>
              </a:rPr>
              <a:t>These themes were also widely supported </a:t>
            </a:r>
            <a:br>
              <a:rPr lang="en-GB">
                <a:solidFill>
                  <a:schemeClr val="tx1"/>
                </a:solidFill>
                <a:latin typeface="Arial" panose="020B0604020202020204" pitchFamily="34" charset="0"/>
                <a:cs typeface="Arial" panose="020B0604020202020204" pitchFamily="34" charset="0"/>
              </a:rPr>
            </a:br>
            <a:r>
              <a:rPr lang="en-GB">
                <a:solidFill>
                  <a:schemeClr val="tx1"/>
                </a:solidFill>
                <a:latin typeface="Arial" panose="020B0604020202020204" pitchFamily="34" charset="0"/>
                <a:cs typeface="Arial" panose="020B0604020202020204" pitchFamily="34" charset="0"/>
              </a:rPr>
              <a:t>during </a:t>
            </a:r>
            <a:r>
              <a:rPr lang="en-GB" b="1">
                <a:solidFill>
                  <a:schemeClr val="tx1"/>
                </a:solidFill>
                <a:latin typeface="Arial" panose="020B0604020202020204" pitchFamily="34" charset="0"/>
                <a:cs typeface="Arial" panose="020B0604020202020204" pitchFamily="34" charset="0"/>
              </a:rPr>
              <a:t>interviews</a:t>
            </a:r>
            <a:r>
              <a:rPr lang="en-GB">
                <a:solidFill>
                  <a:schemeClr val="tx1"/>
                </a:solidFill>
                <a:latin typeface="Arial" panose="020B0604020202020204" pitchFamily="34" charset="0"/>
                <a:cs typeface="Arial" panose="020B0604020202020204" pitchFamily="34" charset="0"/>
              </a:rPr>
              <a:t> with parents.</a:t>
            </a:r>
          </a:p>
        </p:txBody>
      </p:sp>
      <p:sp>
        <p:nvSpPr>
          <p:cNvPr id="24" name="Rectangle 23">
            <a:extLst>
              <a:ext uri="{FF2B5EF4-FFF2-40B4-BE49-F238E27FC236}">
                <a16:creationId xmlns:a16="http://schemas.microsoft.com/office/drawing/2014/main" id="{6940C76A-2C6D-4121-8C70-EE5118FCA678}"/>
              </a:ext>
            </a:extLst>
          </p:cNvPr>
          <p:cNvSpPr/>
          <p:nvPr/>
        </p:nvSpPr>
        <p:spPr>
          <a:xfrm>
            <a:off x="333600" y="1268471"/>
            <a:ext cx="7887291" cy="461665"/>
          </a:xfrm>
          <a:prstGeom prst="rect">
            <a:avLst/>
          </a:prstGeom>
        </p:spPr>
        <p:txBody>
          <a:bodyPr wrap="square">
            <a:spAutoFit/>
          </a:bodyPr>
          <a:lstStyle/>
          <a:p>
            <a:r>
              <a:rPr lang="en-GB" sz="2400" b="1"/>
              <a:t>36% </a:t>
            </a:r>
            <a:r>
              <a:rPr lang="en-GB"/>
              <a:t>of those registered with the service are </a:t>
            </a:r>
            <a:r>
              <a:rPr lang="en-GB" b="1"/>
              <a:t>not accessing </a:t>
            </a:r>
            <a:r>
              <a:rPr lang="en-GB"/>
              <a:t>short breaks.</a:t>
            </a:r>
          </a:p>
        </p:txBody>
      </p:sp>
      <p:sp>
        <p:nvSpPr>
          <p:cNvPr id="21" name="Rectangle 20">
            <a:extLst>
              <a:ext uri="{FF2B5EF4-FFF2-40B4-BE49-F238E27FC236}">
                <a16:creationId xmlns:a16="http://schemas.microsoft.com/office/drawing/2014/main" id="{B05D9F9A-4EAD-4045-9774-E54484BCFA66}"/>
              </a:ext>
            </a:extLst>
          </p:cNvPr>
          <p:cNvSpPr/>
          <p:nvPr/>
        </p:nvSpPr>
        <p:spPr>
          <a:xfrm>
            <a:off x="316045" y="1959206"/>
            <a:ext cx="6905953" cy="4398944"/>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A3E7D16-1ED0-4BC1-83F4-C427834490D6}"/>
              </a:ext>
            </a:extLst>
          </p:cNvPr>
          <p:cNvSpPr/>
          <p:nvPr/>
        </p:nvSpPr>
        <p:spPr>
          <a:xfrm>
            <a:off x="1581228" y="5931716"/>
            <a:ext cx="4375586" cy="36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i="1">
                <a:solidFill>
                  <a:schemeClr val="tx1"/>
                </a:solidFill>
              </a:rPr>
              <a:t>[Based on </a:t>
            </a:r>
            <a:r>
              <a:rPr lang="en-GB" sz="1200" b="1" i="1">
                <a:solidFill>
                  <a:schemeClr val="tx1"/>
                </a:solidFill>
              </a:rPr>
              <a:t>279</a:t>
            </a:r>
            <a:r>
              <a:rPr lang="en-GB" sz="1200" i="1">
                <a:solidFill>
                  <a:schemeClr val="tx1"/>
                </a:solidFill>
              </a:rPr>
              <a:t> responses to this question after ‘not answered’ and ‘not applicable’ responses have been removed.]</a:t>
            </a:r>
          </a:p>
        </p:txBody>
      </p:sp>
      <p:graphicFrame>
        <p:nvGraphicFramePr>
          <p:cNvPr id="27" name="Chart 26">
            <a:extLst>
              <a:ext uri="{FF2B5EF4-FFF2-40B4-BE49-F238E27FC236}">
                <a16:creationId xmlns:a16="http://schemas.microsoft.com/office/drawing/2014/main" id="{B73BCE76-B705-4971-8886-1D4F3AFCBB3F}"/>
              </a:ext>
            </a:extLst>
          </p:cNvPr>
          <p:cNvGraphicFramePr>
            <a:graphicFrameLocks/>
          </p:cNvGraphicFramePr>
          <p:nvPr>
            <p:extLst>
              <p:ext uri="{D42A27DB-BD31-4B8C-83A1-F6EECF244321}">
                <p14:modId xmlns:p14="http://schemas.microsoft.com/office/powerpoint/2010/main" val="1724021769"/>
              </p:ext>
            </p:extLst>
          </p:nvPr>
        </p:nvGraphicFramePr>
        <p:xfrm>
          <a:off x="551080" y="2516523"/>
          <a:ext cx="6397160" cy="3274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8966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a:xfrm>
            <a:off x="8888400" y="6625219"/>
            <a:ext cx="2192400" cy="13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BF2F098D-496D-422A-9CB8-7C4781F52869}"/>
              </a:ext>
            </a:extLst>
          </p:cNvPr>
          <p:cNvSpPr/>
          <p:nvPr/>
        </p:nvSpPr>
        <p:spPr>
          <a:xfrm>
            <a:off x="5193911" y="1446302"/>
            <a:ext cx="6686793" cy="584488"/>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solidFill>
                <a:schemeClr val="bg1"/>
              </a:solidFill>
              <a:latin typeface="Arial" panose="020B0604020202020204" pitchFamily="34" charset="0"/>
              <a:cs typeface="Arial" panose="020B0604020202020204" pitchFamily="34" charset="0"/>
            </a:endParaRPr>
          </a:p>
          <a:p>
            <a:pPr algn="ctr"/>
            <a:r>
              <a:rPr lang="en-GB" b="1">
                <a:solidFill>
                  <a:schemeClr val="bg1"/>
                </a:solidFill>
                <a:latin typeface="Arial" panose="020B0604020202020204" pitchFamily="34" charset="0"/>
                <a:cs typeface="Arial" panose="020B0604020202020204" pitchFamily="34" charset="0"/>
              </a:rPr>
              <a:t>What changes could be implemented </a:t>
            </a:r>
          </a:p>
          <a:p>
            <a:pPr algn="ctr"/>
            <a:endParaRPr lang="en-GB" b="1">
              <a:solidFill>
                <a:schemeClr val="bg1"/>
              </a:solidFill>
              <a:latin typeface="Arial" panose="020B0604020202020204" pitchFamily="34" charset="0"/>
              <a:cs typeface="Arial" panose="020B0604020202020204" pitchFamily="34" charset="0"/>
            </a:endParaRPr>
          </a:p>
        </p:txBody>
      </p:sp>
      <p:sp>
        <p:nvSpPr>
          <p:cNvPr id="16" name="Title 40">
            <a:extLst>
              <a:ext uri="{FF2B5EF4-FFF2-40B4-BE49-F238E27FC236}">
                <a16:creationId xmlns:a16="http://schemas.microsoft.com/office/drawing/2014/main" id="{ACD78D18-36C9-400E-B95B-4ABEB94FB2CE}"/>
              </a:ext>
            </a:extLst>
          </p:cNvPr>
          <p:cNvSpPr txBox="1">
            <a:spLocks/>
          </p:cNvSpPr>
          <p:nvPr/>
        </p:nvSpPr>
        <p:spPr>
          <a:xfrm>
            <a:off x="170402" y="-61524"/>
            <a:ext cx="6391172" cy="938179"/>
          </a:xfrm>
          <a:prstGeom prst="rect">
            <a:avLst/>
          </a:prstGeom>
        </p:spPr>
        <p:txBody>
          <a:bodyPr vert="horz" lIns="90000" tIns="45720" rIns="90000" bIns="0" rtlCol="0" anchor="ctr" anchorCtr="0">
            <a:normAutofit/>
          </a:bodyPr>
          <a:lstStyle>
            <a:lvl1pPr algn="l" defTabSz="914400" rtl="0" eaLnBrk="1" latinLnBrk="0" hangingPunct="1">
              <a:lnSpc>
                <a:spcPct val="100000"/>
              </a:lnSpc>
              <a:spcBef>
                <a:spcPct val="0"/>
              </a:spcBef>
              <a:buNone/>
              <a:defRPr sz="3600" b="1" kern="1200">
                <a:solidFill>
                  <a:schemeClr val="accent1"/>
                </a:solidFill>
                <a:latin typeface="+mj-lt"/>
                <a:ea typeface="+mj-ea"/>
                <a:cs typeface="+mj-cs"/>
              </a:defRPr>
            </a:lvl1pPr>
          </a:lstStyle>
          <a:p>
            <a:r>
              <a:rPr lang="en-GB" sz="3200"/>
              <a:t>Short breaks, clubs &amp; activities</a:t>
            </a:r>
          </a:p>
        </p:txBody>
      </p:sp>
      <p:sp>
        <p:nvSpPr>
          <p:cNvPr id="19" name="Rectangle 18">
            <a:extLst>
              <a:ext uri="{FF2B5EF4-FFF2-40B4-BE49-F238E27FC236}">
                <a16:creationId xmlns:a16="http://schemas.microsoft.com/office/drawing/2014/main" id="{FD623A5A-23C2-4427-9C28-F37423F8E766}"/>
              </a:ext>
            </a:extLst>
          </p:cNvPr>
          <p:cNvSpPr/>
          <p:nvPr/>
        </p:nvSpPr>
        <p:spPr>
          <a:xfrm>
            <a:off x="306000" y="1451082"/>
            <a:ext cx="4452765" cy="584488"/>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1"/>
                </a:solidFill>
                <a:latin typeface="Arial" panose="020B0604020202020204" pitchFamily="34" charset="0"/>
                <a:cs typeface="Arial" panose="020B0604020202020204" pitchFamily="34" charset="0"/>
              </a:rPr>
              <a:t>What do families need</a:t>
            </a:r>
          </a:p>
        </p:txBody>
      </p:sp>
      <p:sp>
        <p:nvSpPr>
          <p:cNvPr id="12" name="Rectangle 11">
            <a:extLst>
              <a:ext uri="{FF2B5EF4-FFF2-40B4-BE49-F238E27FC236}">
                <a16:creationId xmlns:a16="http://schemas.microsoft.com/office/drawing/2014/main" id="{A89BD046-8502-4397-AD19-9D5D64C237EE}"/>
              </a:ext>
            </a:extLst>
          </p:cNvPr>
          <p:cNvSpPr/>
          <p:nvPr/>
        </p:nvSpPr>
        <p:spPr>
          <a:xfrm>
            <a:off x="306002" y="2176356"/>
            <a:ext cx="4452763" cy="1188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r>
              <a:rPr lang="en-GB" sz="1600">
                <a:solidFill>
                  <a:schemeClr val="tx1"/>
                </a:solidFill>
              </a:rPr>
              <a:t>Families want a </a:t>
            </a:r>
            <a:r>
              <a:rPr lang="en-GB" sz="1600" b="1">
                <a:solidFill>
                  <a:schemeClr val="tx1"/>
                </a:solidFill>
              </a:rPr>
              <a:t>choice</a:t>
            </a:r>
            <a:r>
              <a:rPr lang="en-GB" sz="1600">
                <a:solidFill>
                  <a:schemeClr val="tx1"/>
                </a:solidFill>
              </a:rPr>
              <a:t> of </a:t>
            </a:r>
            <a:r>
              <a:rPr lang="en-GB" sz="1600" b="1">
                <a:solidFill>
                  <a:schemeClr val="tx1"/>
                </a:solidFill>
              </a:rPr>
              <a:t>local </a:t>
            </a:r>
            <a:r>
              <a:rPr lang="en-GB" sz="1600">
                <a:solidFill>
                  <a:schemeClr val="tx1"/>
                </a:solidFill>
              </a:rPr>
              <a:t>services</a:t>
            </a:r>
            <a:r>
              <a:rPr lang="en-US" sz="1600">
                <a:solidFill>
                  <a:schemeClr val="tx1"/>
                </a:solidFill>
              </a:rPr>
              <a:t>, a priority in cases where children are </a:t>
            </a:r>
            <a:r>
              <a:rPr lang="en-US" sz="1600" b="1">
                <a:solidFill>
                  <a:schemeClr val="tx1"/>
                </a:solidFill>
              </a:rPr>
              <a:t>unable to travel far </a:t>
            </a:r>
            <a:r>
              <a:rPr lang="en-US" sz="1600">
                <a:solidFill>
                  <a:schemeClr val="tx1"/>
                </a:solidFill>
              </a:rPr>
              <a:t>due to their disability. Local services mean less transport &amp; travel costs.</a:t>
            </a:r>
          </a:p>
        </p:txBody>
      </p:sp>
      <p:sp>
        <p:nvSpPr>
          <p:cNvPr id="15" name="Rectangle 14">
            <a:extLst>
              <a:ext uri="{FF2B5EF4-FFF2-40B4-BE49-F238E27FC236}">
                <a16:creationId xmlns:a16="http://schemas.microsoft.com/office/drawing/2014/main" id="{94CA09CC-0151-4CDA-BA2C-32417BCDAD74}"/>
              </a:ext>
            </a:extLst>
          </p:cNvPr>
          <p:cNvSpPr/>
          <p:nvPr/>
        </p:nvSpPr>
        <p:spPr>
          <a:xfrm>
            <a:off x="294671" y="3507447"/>
            <a:ext cx="4452763" cy="9161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r>
              <a:rPr lang="en-US" sz="1600">
                <a:solidFill>
                  <a:schemeClr val="tx1"/>
                </a:solidFill>
              </a:rPr>
              <a:t>More life skills support needed as young people approach </a:t>
            </a:r>
            <a:r>
              <a:rPr lang="en-US" sz="1600" b="1">
                <a:solidFill>
                  <a:schemeClr val="tx1"/>
                </a:solidFill>
              </a:rPr>
              <a:t>transitions </a:t>
            </a:r>
            <a:r>
              <a:rPr lang="en-US" sz="1600">
                <a:solidFill>
                  <a:schemeClr val="tx1"/>
                </a:solidFill>
              </a:rPr>
              <a:t>and prepare for adulthood.</a:t>
            </a:r>
            <a:endParaRPr lang="en-US" sz="1600" b="1">
              <a:solidFill>
                <a:schemeClr val="tx1"/>
              </a:solidFill>
            </a:endParaRPr>
          </a:p>
        </p:txBody>
      </p:sp>
      <p:sp>
        <p:nvSpPr>
          <p:cNvPr id="17" name="Rectangle 16">
            <a:extLst>
              <a:ext uri="{FF2B5EF4-FFF2-40B4-BE49-F238E27FC236}">
                <a16:creationId xmlns:a16="http://schemas.microsoft.com/office/drawing/2014/main" id="{8B59E2B0-C171-4134-83FE-5BF2090E1144}"/>
              </a:ext>
            </a:extLst>
          </p:cNvPr>
          <p:cNvSpPr/>
          <p:nvPr/>
        </p:nvSpPr>
        <p:spPr>
          <a:xfrm>
            <a:off x="283696" y="4555162"/>
            <a:ext cx="4463738" cy="8811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r>
              <a:rPr lang="en-US" sz="1600">
                <a:solidFill>
                  <a:schemeClr val="tx1"/>
                </a:solidFill>
              </a:rPr>
              <a:t>Families need a more </a:t>
            </a:r>
            <a:r>
              <a:rPr lang="en-US" sz="1600" b="1">
                <a:solidFill>
                  <a:schemeClr val="tx1"/>
                </a:solidFill>
              </a:rPr>
              <a:t>holistic </a:t>
            </a:r>
            <a:r>
              <a:rPr lang="en-US" sz="1600">
                <a:solidFill>
                  <a:schemeClr val="tx1"/>
                </a:solidFill>
              </a:rPr>
              <a:t>approach</a:t>
            </a:r>
            <a:r>
              <a:rPr lang="en-US" sz="1600" b="1">
                <a:solidFill>
                  <a:schemeClr val="tx1"/>
                </a:solidFill>
              </a:rPr>
              <a:t> </a:t>
            </a:r>
            <a:r>
              <a:rPr lang="en-US" sz="1600">
                <a:solidFill>
                  <a:schemeClr val="tx1"/>
                </a:solidFill>
              </a:rPr>
              <a:t>to support</a:t>
            </a:r>
            <a:r>
              <a:rPr lang="en-US" sz="1600" b="1">
                <a:solidFill>
                  <a:schemeClr val="tx1"/>
                </a:solidFill>
              </a:rPr>
              <a:t> </a:t>
            </a:r>
            <a:r>
              <a:rPr lang="en-US" sz="1600">
                <a:solidFill>
                  <a:schemeClr val="tx1"/>
                </a:solidFill>
              </a:rPr>
              <a:t>and information.</a:t>
            </a:r>
            <a:endParaRPr lang="en-GB" sz="1600">
              <a:solidFill>
                <a:schemeClr val="tx1"/>
              </a:solidFill>
            </a:endParaRPr>
          </a:p>
        </p:txBody>
      </p:sp>
      <p:sp>
        <p:nvSpPr>
          <p:cNvPr id="21" name="Rectangle 20">
            <a:extLst>
              <a:ext uri="{FF2B5EF4-FFF2-40B4-BE49-F238E27FC236}">
                <a16:creationId xmlns:a16="http://schemas.microsoft.com/office/drawing/2014/main" id="{B65AF31A-0539-45A5-8D69-212A2F2A1C03}"/>
              </a:ext>
            </a:extLst>
          </p:cNvPr>
          <p:cNvSpPr/>
          <p:nvPr/>
        </p:nvSpPr>
        <p:spPr>
          <a:xfrm>
            <a:off x="5193911" y="2174094"/>
            <a:ext cx="6686791" cy="11908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endParaRPr lang="en-US" sz="1600">
              <a:solidFill>
                <a:schemeClr val="tx1"/>
              </a:solidFill>
            </a:endParaRPr>
          </a:p>
          <a:p>
            <a:pPr fontAlgn="base"/>
            <a:r>
              <a:rPr lang="en-GB" sz="1600">
                <a:solidFill>
                  <a:schemeClr val="tx1"/>
                </a:solidFill>
              </a:rPr>
              <a:t>Services need to </a:t>
            </a:r>
            <a:r>
              <a:rPr lang="en-GB" sz="1600" b="1">
                <a:solidFill>
                  <a:schemeClr val="tx1"/>
                </a:solidFill>
              </a:rPr>
              <a:t>prioritise</a:t>
            </a:r>
            <a:r>
              <a:rPr lang="en-GB" sz="1600">
                <a:solidFill>
                  <a:schemeClr val="tx1"/>
                </a:solidFill>
              </a:rPr>
              <a:t> local families, venues need to be suitable for </a:t>
            </a:r>
            <a:r>
              <a:rPr lang="en-GB" sz="1600" b="1">
                <a:solidFill>
                  <a:schemeClr val="tx1"/>
                </a:solidFill>
              </a:rPr>
              <a:t>different ages &amp; disabilities </a:t>
            </a:r>
            <a:r>
              <a:rPr lang="en-GB" sz="1600">
                <a:solidFill>
                  <a:schemeClr val="tx1"/>
                </a:solidFill>
              </a:rPr>
              <a:t>with </a:t>
            </a:r>
            <a:r>
              <a:rPr lang="en-US" sz="1600">
                <a:solidFill>
                  <a:schemeClr val="tx1"/>
                </a:solidFill>
              </a:rPr>
              <a:t>sessions needing to be at more suitable times. More variety of clubs </a:t>
            </a:r>
            <a:r>
              <a:rPr lang="en-US" sz="1600" b="1">
                <a:solidFill>
                  <a:schemeClr val="tx1"/>
                </a:solidFill>
              </a:rPr>
              <a:t>(i.e. sport vs. art) </a:t>
            </a:r>
            <a:r>
              <a:rPr lang="en-US" sz="1600">
                <a:solidFill>
                  <a:schemeClr val="tx1"/>
                </a:solidFill>
              </a:rPr>
              <a:t>and some children want clear </a:t>
            </a:r>
            <a:r>
              <a:rPr lang="en-US" sz="1600" b="1">
                <a:solidFill>
                  <a:schemeClr val="tx1"/>
                </a:solidFill>
              </a:rPr>
              <a:t>separation</a:t>
            </a:r>
            <a:r>
              <a:rPr lang="en-US" sz="1600">
                <a:solidFill>
                  <a:schemeClr val="tx1"/>
                </a:solidFill>
              </a:rPr>
              <a:t> of school and clubs.</a:t>
            </a:r>
          </a:p>
          <a:p>
            <a:pPr fontAlgn="base"/>
            <a:endParaRPr lang="en-US" sz="1600" b="1">
              <a:solidFill>
                <a:schemeClr val="tx1"/>
              </a:solidFill>
            </a:endParaRPr>
          </a:p>
        </p:txBody>
      </p:sp>
      <p:sp>
        <p:nvSpPr>
          <p:cNvPr id="22" name="Rectangle 21">
            <a:extLst>
              <a:ext uri="{FF2B5EF4-FFF2-40B4-BE49-F238E27FC236}">
                <a16:creationId xmlns:a16="http://schemas.microsoft.com/office/drawing/2014/main" id="{F30EF01D-CB63-4847-A968-704701AA54EA}"/>
              </a:ext>
            </a:extLst>
          </p:cNvPr>
          <p:cNvSpPr/>
          <p:nvPr/>
        </p:nvSpPr>
        <p:spPr>
          <a:xfrm>
            <a:off x="5166526" y="3499032"/>
            <a:ext cx="6686793" cy="9245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r>
              <a:rPr lang="en-US" sz="1600">
                <a:solidFill>
                  <a:schemeClr val="tx1"/>
                </a:solidFill>
              </a:rPr>
              <a:t>There needs to be more skills training (</a:t>
            </a:r>
            <a:r>
              <a:rPr lang="en-US" sz="1600" b="1">
                <a:solidFill>
                  <a:schemeClr val="tx1"/>
                </a:solidFill>
              </a:rPr>
              <a:t>i.e. money handling/social skills) </a:t>
            </a:r>
            <a:r>
              <a:rPr lang="en-US" sz="1600">
                <a:solidFill>
                  <a:schemeClr val="tx1"/>
                </a:solidFill>
              </a:rPr>
              <a:t>for </a:t>
            </a:r>
            <a:r>
              <a:rPr lang="en-US" sz="1600" b="1">
                <a:solidFill>
                  <a:schemeClr val="tx1"/>
                </a:solidFill>
              </a:rPr>
              <a:t>young adults </a:t>
            </a:r>
            <a:r>
              <a:rPr lang="en-US" sz="1600">
                <a:solidFill>
                  <a:schemeClr val="tx1"/>
                </a:solidFill>
              </a:rPr>
              <a:t>needed earlier on in the pathway as well as </a:t>
            </a:r>
            <a:r>
              <a:rPr lang="en-US" sz="1600" b="1">
                <a:solidFill>
                  <a:schemeClr val="tx1"/>
                </a:solidFill>
              </a:rPr>
              <a:t>bespoke</a:t>
            </a:r>
            <a:r>
              <a:rPr lang="en-US" sz="1600">
                <a:solidFill>
                  <a:schemeClr val="tx1"/>
                </a:solidFill>
              </a:rPr>
              <a:t> clubs and activities that are more age appropriate.</a:t>
            </a:r>
          </a:p>
        </p:txBody>
      </p:sp>
      <p:sp>
        <p:nvSpPr>
          <p:cNvPr id="23" name="Rectangle 22">
            <a:extLst>
              <a:ext uri="{FF2B5EF4-FFF2-40B4-BE49-F238E27FC236}">
                <a16:creationId xmlns:a16="http://schemas.microsoft.com/office/drawing/2014/main" id="{BADF20CF-20BE-4A7E-958C-FEAC87965FAE}"/>
              </a:ext>
            </a:extLst>
          </p:cNvPr>
          <p:cNvSpPr/>
          <p:nvPr/>
        </p:nvSpPr>
        <p:spPr>
          <a:xfrm>
            <a:off x="5166525" y="4562353"/>
            <a:ext cx="6686793" cy="881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r>
              <a:rPr lang="en-US" sz="1600">
                <a:solidFill>
                  <a:schemeClr val="tx1"/>
                </a:solidFill>
              </a:rPr>
              <a:t>Information on the offer needs to be clearer, there needs to be better support for the </a:t>
            </a:r>
            <a:r>
              <a:rPr lang="en-US" sz="1600" b="1">
                <a:solidFill>
                  <a:schemeClr val="tx1"/>
                </a:solidFill>
              </a:rPr>
              <a:t>whole family</a:t>
            </a:r>
            <a:r>
              <a:rPr lang="en-US" sz="1600">
                <a:solidFill>
                  <a:schemeClr val="tx1"/>
                </a:solidFill>
              </a:rPr>
              <a:t>, especially in cases where children in families have different diagnosis &amp; support needs.</a:t>
            </a:r>
          </a:p>
        </p:txBody>
      </p:sp>
      <p:cxnSp>
        <p:nvCxnSpPr>
          <p:cNvPr id="25" name="Straight Arrow Connector 24">
            <a:extLst>
              <a:ext uri="{FF2B5EF4-FFF2-40B4-BE49-F238E27FC236}">
                <a16:creationId xmlns:a16="http://schemas.microsoft.com/office/drawing/2014/main" id="{EF551E37-5AD7-430E-9EB9-C5753CBE7F11}"/>
              </a:ext>
            </a:extLst>
          </p:cNvPr>
          <p:cNvCxnSpPr>
            <a:cxnSpLocks/>
          </p:cNvCxnSpPr>
          <p:nvPr/>
        </p:nvCxnSpPr>
        <p:spPr>
          <a:xfrm>
            <a:off x="4774818" y="2837283"/>
            <a:ext cx="38002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41">
            <a:extLst>
              <a:ext uri="{FF2B5EF4-FFF2-40B4-BE49-F238E27FC236}">
                <a16:creationId xmlns:a16="http://schemas.microsoft.com/office/drawing/2014/main" id="{A78DDF9C-5434-4091-A9A8-4A5E66CD3F25}"/>
              </a:ext>
            </a:extLst>
          </p:cNvPr>
          <p:cNvSpPr>
            <a:spLocks noGrp="1"/>
          </p:cNvSpPr>
          <p:nvPr>
            <p:ph sz="half" idx="1"/>
          </p:nvPr>
        </p:nvSpPr>
        <p:spPr>
          <a:xfrm>
            <a:off x="170402" y="805147"/>
            <a:ext cx="8859378" cy="484607"/>
          </a:xfrm>
        </p:spPr>
        <p:txBody>
          <a:bodyPr>
            <a:noAutofit/>
          </a:bodyPr>
          <a:lstStyle/>
          <a:p>
            <a:pPr marL="0" indent="0">
              <a:spcBef>
                <a:spcPts val="0"/>
              </a:spcBef>
              <a:buNone/>
            </a:pPr>
            <a:r>
              <a:rPr lang="en-GB" sz="2000" b="1">
                <a:solidFill>
                  <a:srgbClr val="F28F00"/>
                </a:solidFill>
                <a:ea typeface="+mn-lt"/>
                <a:cs typeface="Arial"/>
              </a:rPr>
              <a:t>Giving a choice of local services is most important to families.</a:t>
            </a:r>
          </a:p>
        </p:txBody>
      </p:sp>
      <p:sp>
        <p:nvSpPr>
          <p:cNvPr id="33" name="Rectangle 32">
            <a:extLst>
              <a:ext uri="{FF2B5EF4-FFF2-40B4-BE49-F238E27FC236}">
                <a16:creationId xmlns:a16="http://schemas.microsoft.com/office/drawing/2014/main" id="{E934DB95-86D9-43EC-AEFC-A6D5DF8AF6F0}"/>
              </a:ext>
            </a:extLst>
          </p:cNvPr>
          <p:cNvSpPr/>
          <p:nvPr/>
        </p:nvSpPr>
        <p:spPr>
          <a:xfrm>
            <a:off x="146114" y="5685080"/>
            <a:ext cx="11707204" cy="923330"/>
          </a:xfrm>
          <a:prstGeom prst="rect">
            <a:avLst/>
          </a:prstGeom>
        </p:spPr>
        <p:txBody>
          <a:bodyPr wrap="square">
            <a:spAutoFit/>
          </a:bodyPr>
          <a:lstStyle/>
          <a:p>
            <a:pPr algn="ctr"/>
            <a:r>
              <a:rPr lang="en-GB" b="1" i="1">
                <a:solidFill>
                  <a:srgbClr val="004899"/>
                </a:solidFill>
              </a:rPr>
              <a:t>“Having 2 children with SEN, really hard to find regular clubs they can both join in where both their needs are met and is not far so can be done in between routines of daily life without being stuck in A12 traffic.”</a:t>
            </a:r>
          </a:p>
          <a:p>
            <a:pPr algn="r"/>
            <a:r>
              <a:rPr lang="en-GB" sz="1600" i="1"/>
              <a:t>[Anonymous survey quote]</a:t>
            </a:r>
          </a:p>
        </p:txBody>
      </p:sp>
      <p:cxnSp>
        <p:nvCxnSpPr>
          <p:cNvPr id="31" name="Straight Arrow Connector 30">
            <a:extLst>
              <a:ext uri="{FF2B5EF4-FFF2-40B4-BE49-F238E27FC236}">
                <a16:creationId xmlns:a16="http://schemas.microsoft.com/office/drawing/2014/main" id="{841314D5-1295-4ADC-8A6A-DE61664B8DCC}"/>
              </a:ext>
            </a:extLst>
          </p:cNvPr>
          <p:cNvCxnSpPr>
            <a:cxnSpLocks/>
          </p:cNvCxnSpPr>
          <p:nvPr/>
        </p:nvCxnSpPr>
        <p:spPr>
          <a:xfrm>
            <a:off x="4786502" y="4013867"/>
            <a:ext cx="38002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6374E13-444F-4296-9254-55B83B77740A}"/>
              </a:ext>
            </a:extLst>
          </p:cNvPr>
          <p:cNvCxnSpPr>
            <a:cxnSpLocks/>
          </p:cNvCxnSpPr>
          <p:nvPr/>
        </p:nvCxnSpPr>
        <p:spPr>
          <a:xfrm>
            <a:off x="4786502" y="5066823"/>
            <a:ext cx="38002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782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33600" y="217189"/>
            <a:ext cx="6519376" cy="540000"/>
          </a:xfrm>
        </p:spPr>
        <p:txBody>
          <a:bodyPr>
            <a:normAutofit fontScale="90000"/>
          </a:bodyPr>
          <a:lstStyle/>
          <a:p>
            <a:r>
              <a:rPr lang="en-GB"/>
              <a:t>Short breaks, clubs &amp; activities  </a:t>
            </a:r>
            <a:endParaRPr lang="en-GB">
              <a:highlight>
                <a:srgbClr val="FFFF00"/>
              </a:highlight>
              <a:cs typeface="Arial"/>
            </a:endParaRP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2"/>
          <a:srcRect l="42818" t="7867" r="54316" b="89318"/>
          <a:stretch/>
        </p:blipFill>
        <p:spPr>
          <a:xfrm>
            <a:off x="2689902" y="-1112259"/>
            <a:ext cx="845036" cy="504544"/>
          </a:xfrm>
          <a:prstGeom prst="rect">
            <a:avLst/>
          </a:prstGeom>
        </p:spPr>
      </p:pic>
      <p:sp>
        <p:nvSpPr>
          <p:cNvPr id="15" name="Rectangle 14">
            <a:extLst>
              <a:ext uri="{FF2B5EF4-FFF2-40B4-BE49-F238E27FC236}">
                <a16:creationId xmlns:a16="http://schemas.microsoft.com/office/drawing/2014/main" id="{29166985-73CF-4FBD-A4FE-E11182980A6F}"/>
              </a:ext>
            </a:extLst>
          </p:cNvPr>
          <p:cNvSpPr/>
          <p:nvPr/>
        </p:nvSpPr>
        <p:spPr>
          <a:xfrm>
            <a:off x="5459331" y="1826978"/>
            <a:ext cx="6473775" cy="678134"/>
          </a:xfrm>
          <a:prstGeom prst="rect">
            <a:avLst/>
          </a:prstGeom>
        </p:spPr>
        <p:txBody>
          <a:bodyPr wrap="square">
            <a:spAutoFit/>
          </a:bodyPr>
          <a:lstStyle/>
          <a:p>
            <a:pPr algn="ctr">
              <a:lnSpc>
                <a:spcPct val="110000"/>
              </a:lnSpc>
            </a:pPr>
            <a:r>
              <a:rPr lang="en-GB" b="1"/>
              <a:t>Essex has borders with several other local authorities. How could ECC open up these opportunities for families?</a:t>
            </a:r>
          </a:p>
        </p:txBody>
      </p:sp>
      <p:sp>
        <p:nvSpPr>
          <p:cNvPr id="16" name="Content Placeholder 41">
            <a:extLst>
              <a:ext uri="{FF2B5EF4-FFF2-40B4-BE49-F238E27FC236}">
                <a16:creationId xmlns:a16="http://schemas.microsoft.com/office/drawing/2014/main" id="{EA64484D-F84C-4F6A-B6FB-C1911683FC15}"/>
              </a:ext>
            </a:extLst>
          </p:cNvPr>
          <p:cNvSpPr>
            <a:spLocks noGrp="1"/>
          </p:cNvSpPr>
          <p:nvPr>
            <p:ph sz="half" idx="1"/>
          </p:nvPr>
        </p:nvSpPr>
        <p:spPr>
          <a:xfrm>
            <a:off x="296967" y="800809"/>
            <a:ext cx="10868338" cy="801936"/>
          </a:xfrm>
        </p:spPr>
        <p:txBody>
          <a:bodyPr>
            <a:noAutofit/>
          </a:bodyPr>
          <a:lstStyle/>
          <a:p>
            <a:pPr marL="0" indent="0">
              <a:spcBef>
                <a:spcPts val="0"/>
              </a:spcBef>
              <a:buNone/>
            </a:pPr>
            <a:r>
              <a:rPr lang="en-GB" sz="2000" b="1">
                <a:solidFill>
                  <a:srgbClr val="F28F00"/>
                </a:solidFill>
                <a:ea typeface="+mn-lt"/>
                <a:cs typeface="Arial"/>
              </a:rPr>
              <a:t>Of respondents living near a border, around a quarter feel there are clubs or activities in other areas that their child could benefit from.</a:t>
            </a:r>
          </a:p>
        </p:txBody>
      </p:sp>
      <p:graphicFrame>
        <p:nvGraphicFramePr>
          <p:cNvPr id="17" name="Chart 16">
            <a:extLst>
              <a:ext uri="{FF2B5EF4-FFF2-40B4-BE49-F238E27FC236}">
                <a16:creationId xmlns:a16="http://schemas.microsoft.com/office/drawing/2014/main" id="{B7586E49-FF4D-4CB5-9892-47581CE0BA80}"/>
              </a:ext>
            </a:extLst>
          </p:cNvPr>
          <p:cNvGraphicFramePr>
            <a:graphicFrameLocks/>
          </p:cNvGraphicFramePr>
          <p:nvPr>
            <p:extLst>
              <p:ext uri="{D42A27DB-BD31-4B8C-83A1-F6EECF244321}">
                <p14:modId xmlns:p14="http://schemas.microsoft.com/office/powerpoint/2010/main" val="1220038455"/>
              </p:ext>
            </p:extLst>
          </p:nvPr>
        </p:nvGraphicFramePr>
        <p:xfrm>
          <a:off x="470094" y="2518511"/>
          <a:ext cx="4708422" cy="327553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03D91E24-9D57-403E-A3A0-4DEBF9E92AA6}"/>
              </a:ext>
            </a:extLst>
          </p:cNvPr>
          <p:cNvSpPr/>
          <p:nvPr/>
        </p:nvSpPr>
        <p:spPr>
          <a:xfrm>
            <a:off x="613081" y="5895044"/>
            <a:ext cx="4346304" cy="36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i="1">
                <a:solidFill>
                  <a:schemeClr val="tx1"/>
                </a:solidFill>
              </a:rPr>
              <a:t>[Based on </a:t>
            </a:r>
            <a:r>
              <a:rPr lang="en-GB" sz="1200" b="1" i="1">
                <a:solidFill>
                  <a:schemeClr val="tx1"/>
                </a:solidFill>
              </a:rPr>
              <a:t>100</a:t>
            </a:r>
            <a:r>
              <a:rPr lang="en-GB" sz="1200" i="1">
                <a:solidFill>
                  <a:schemeClr val="tx1"/>
                </a:solidFill>
              </a:rPr>
              <a:t> responses to this question after ‘not answered’ and ‘not applicable’ responses have been removed.]</a:t>
            </a:r>
          </a:p>
        </p:txBody>
      </p:sp>
      <p:sp>
        <p:nvSpPr>
          <p:cNvPr id="3" name="Rectangle 2">
            <a:extLst>
              <a:ext uri="{FF2B5EF4-FFF2-40B4-BE49-F238E27FC236}">
                <a16:creationId xmlns:a16="http://schemas.microsoft.com/office/drawing/2014/main" id="{82D45AFF-60A9-48A4-91A0-0C52155ED5C5}"/>
              </a:ext>
            </a:extLst>
          </p:cNvPr>
          <p:cNvSpPr/>
          <p:nvPr/>
        </p:nvSpPr>
        <p:spPr>
          <a:xfrm>
            <a:off x="258894" y="1900329"/>
            <a:ext cx="5054679" cy="923330"/>
          </a:xfrm>
          <a:prstGeom prst="rect">
            <a:avLst/>
          </a:prstGeom>
        </p:spPr>
        <p:txBody>
          <a:bodyPr wrap="square">
            <a:spAutoFit/>
          </a:bodyPr>
          <a:lstStyle/>
          <a:p>
            <a:pPr algn="ctr"/>
            <a:r>
              <a:rPr lang="en-GB" b="1"/>
              <a:t>If you live near a border with another local authority are there any clubs and activities your child could benefit from? (%)  </a:t>
            </a:r>
          </a:p>
        </p:txBody>
      </p:sp>
      <p:sp>
        <p:nvSpPr>
          <p:cNvPr id="21" name="Rectangle 20">
            <a:extLst>
              <a:ext uri="{FF2B5EF4-FFF2-40B4-BE49-F238E27FC236}">
                <a16:creationId xmlns:a16="http://schemas.microsoft.com/office/drawing/2014/main" id="{E9ECCD0D-47FC-4B50-B5C6-778EDD974D5C}"/>
              </a:ext>
            </a:extLst>
          </p:cNvPr>
          <p:cNvSpPr/>
          <p:nvPr/>
        </p:nvSpPr>
        <p:spPr>
          <a:xfrm>
            <a:off x="316046" y="1808703"/>
            <a:ext cx="4997527" cy="4549447"/>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3047293-19B3-4B5F-BFDB-16786F6D394D}"/>
              </a:ext>
            </a:extLst>
          </p:cNvPr>
          <p:cNvSpPr/>
          <p:nvPr/>
        </p:nvSpPr>
        <p:spPr>
          <a:xfrm>
            <a:off x="5426339" y="1808702"/>
            <a:ext cx="6514877" cy="4549447"/>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5" descr="Map&#10;&#10;Description automatically generated">
            <a:extLst>
              <a:ext uri="{FF2B5EF4-FFF2-40B4-BE49-F238E27FC236}">
                <a16:creationId xmlns:a16="http://schemas.microsoft.com/office/drawing/2014/main" id="{E9852098-6D15-4941-9053-26AD508BB23B}"/>
              </a:ext>
            </a:extLst>
          </p:cNvPr>
          <p:cNvPicPr>
            <a:picLocks noChangeAspect="1"/>
          </p:cNvPicPr>
          <p:nvPr/>
        </p:nvPicPr>
        <p:blipFill rotWithShape="1">
          <a:blip r:embed="rId4"/>
          <a:srcRect t="5896" b="5480"/>
          <a:stretch/>
        </p:blipFill>
        <p:spPr>
          <a:xfrm>
            <a:off x="5761703" y="2651021"/>
            <a:ext cx="5817216" cy="3645702"/>
          </a:xfrm>
          <a:prstGeom prst="rect">
            <a:avLst/>
          </a:prstGeom>
          <a:effectLst>
            <a:softEdge rad="63500"/>
          </a:effectLst>
        </p:spPr>
      </p:pic>
    </p:spTree>
    <p:extLst>
      <p:ext uri="{BB962C8B-B14F-4D97-AF65-F5344CB8AC3E}">
        <p14:creationId xmlns:p14="http://schemas.microsoft.com/office/powerpoint/2010/main" val="387065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746CA-0363-4F36-9272-3745892D9B0E}"/>
              </a:ext>
            </a:extLst>
          </p:cNvPr>
          <p:cNvSpPr>
            <a:spLocks noGrp="1"/>
          </p:cNvSpPr>
          <p:nvPr>
            <p:ph type="title"/>
          </p:nvPr>
        </p:nvSpPr>
        <p:spPr/>
        <p:txBody>
          <a:bodyPr/>
          <a:lstStyle/>
          <a:p>
            <a:r>
              <a:rPr lang="en-GB"/>
              <a:t>Contents</a:t>
            </a:r>
          </a:p>
        </p:txBody>
      </p:sp>
      <p:sp>
        <p:nvSpPr>
          <p:cNvPr id="28" name="Text Placeholder 27">
            <a:extLst>
              <a:ext uri="{FF2B5EF4-FFF2-40B4-BE49-F238E27FC236}">
                <a16:creationId xmlns:a16="http://schemas.microsoft.com/office/drawing/2014/main" id="{A9B188A4-8F34-44A8-9BFE-5551E6B74ADA}"/>
              </a:ext>
            </a:extLst>
          </p:cNvPr>
          <p:cNvSpPr>
            <a:spLocks noGrp="1"/>
          </p:cNvSpPr>
          <p:nvPr>
            <p:ph type="body" sz="quarter" idx="29"/>
          </p:nvPr>
        </p:nvSpPr>
        <p:spPr>
          <a:xfrm>
            <a:off x="301624" y="1765403"/>
            <a:ext cx="835025" cy="681706"/>
          </a:xfrm>
        </p:spPr>
        <p:txBody>
          <a:bodyPr/>
          <a:lstStyle/>
          <a:p>
            <a:r>
              <a:rPr lang="en-GB"/>
              <a:t>1</a:t>
            </a:r>
          </a:p>
        </p:txBody>
      </p:sp>
      <p:sp>
        <p:nvSpPr>
          <p:cNvPr id="4" name="Text Placeholder 3">
            <a:extLst>
              <a:ext uri="{FF2B5EF4-FFF2-40B4-BE49-F238E27FC236}">
                <a16:creationId xmlns:a16="http://schemas.microsoft.com/office/drawing/2014/main" id="{0D9C1788-1A4B-4EF8-931F-86B1604D26E0}"/>
              </a:ext>
            </a:extLst>
          </p:cNvPr>
          <p:cNvSpPr>
            <a:spLocks noGrp="1"/>
          </p:cNvSpPr>
          <p:nvPr>
            <p:ph type="body" sz="quarter" idx="14"/>
          </p:nvPr>
        </p:nvSpPr>
        <p:spPr>
          <a:xfrm>
            <a:off x="1306023" y="1751231"/>
            <a:ext cx="4114800" cy="957600"/>
          </a:xfrm>
        </p:spPr>
        <p:txBody>
          <a:bodyPr>
            <a:normAutofit/>
          </a:bodyPr>
          <a:lstStyle/>
          <a:p>
            <a:r>
              <a:rPr lang="en-GB" sz="2000"/>
              <a:t>Introduction</a:t>
            </a:r>
          </a:p>
          <a:p>
            <a:pPr lvl="1"/>
            <a:r>
              <a:rPr lang="en-GB" sz="2000"/>
              <a:t>Overview and methodology</a:t>
            </a:r>
          </a:p>
        </p:txBody>
      </p:sp>
      <p:sp>
        <p:nvSpPr>
          <p:cNvPr id="6" name="Text Placeholder 5">
            <a:extLst>
              <a:ext uri="{FF2B5EF4-FFF2-40B4-BE49-F238E27FC236}">
                <a16:creationId xmlns:a16="http://schemas.microsoft.com/office/drawing/2014/main" id="{DAB4FC5B-7F3D-4F38-BE06-BB6C7575EC7D}"/>
              </a:ext>
            </a:extLst>
          </p:cNvPr>
          <p:cNvSpPr>
            <a:spLocks noGrp="1"/>
          </p:cNvSpPr>
          <p:nvPr>
            <p:ph type="body" sz="quarter" idx="16"/>
          </p:nvPr>
        </p:nvSpPr>
        <p:spPr>
          <a:xfrm>
            <a:off x="1306023" y="2742862"/>
            <a:ext cx="4114800" cy="957600"/>
          </a:xfrm>
        </p:spPr>
        <p:txBody>
          <a:bodyPr>
            <a:normAutofit/>
          </a:bodyPr>
          <a:lstStyle/>
          <a:p>
            <a:r>
              <a:rPr lang="en-GB" sz="2000"/>
              <a:t>The current landscape</a:t>
            </a:r>
          </a:p>
          <a:p>
            <a:pPr lvl="1"/>
            <a:r>
              <a:rPr lang="en-GB" sz="2000"/>
              <a:t>Overview of access to the offer</a:t>
            </a:r>
          </a:p>
        </p:txBody>
      </p:sp>
      <p:sp>
        <p:nvSpPr>
          <p:cNvPr id="8" name="Text Placeholder 7">
            <a:extLst>
              <a:ext uri="{FF2B5EF4-FFF2-40B4-BE49-F238E27FC236}">
                <a16:creationId xmlns:a16="http://schemas.microsoft.com/office/drawing/2014/main" id="{26AFDDE7-2683-47A0-81A4-8ACE8C2889D9}"/>
              </a:ext>
            </a:extLst>
          </p:cNvPr>
          <p:cNvSpPr>
            <a:spLocks noGrp="1"/>
          </p:cNvSpPr>
          <p:nvPr>
            <p:ph type="body" sz="quarter" idx="18"/>
          </p:nvPr>
        </p:nvSpPr>
        <p:spPr>
          <a:xfrm>
            <a:off x="1306023" y="3801236"/>
            <a:ext cx="4114800" cy="957600"/>
          </a:xfrm>
        </p:spPr>
        <p:txBody>
          <a:bodyPr>
            <a:normAutofit/>
          </a:bodyPr>
          <a:lstStyle/>
          <a:p>
            <a:r>
              <a:rPr lang="en-GB" sz="2000"/>
              <a:t>Central findings</a:t>
            </a:r>
          </a:p>
          <a:p>
            <a:pPr lvl="1"/>
            <a:r>
              <a:rPr lang="en-GB" sz="2000"/>
              <a:t>Central themes from the research</a:t>
            </a:r>
          </a:p>
        </p:txBody>
      </p:sp>
      <p:sp>
        <p:nvSpPr>
          <p:cNvPr id="10" name="Text Placeholder 9">
            <a:extLst>
              <a:ext uri="{FF2B5EF4-FFF2-40B4-BE49-F238E27FC236}">
                <a16:creationId xmlns:a16="http://schemas.microsoft.com/office/drawing/2014/main" id="{24EB72F2-6F61-4232-B477-C4B33C18BEA5}"/>
              </a:ext>
            </a:extLst>
          </p:cNvPr>
          <p:cNvSpPr>
            <a:spLocks noGrp="1"/>
          </p:cNvSpPr>
          <p:nvPr>
            <p:ph type="body" sz="quarter" idx="20"/>
          </p:nvPr>
        </p:nvSpPr>
        <p:spPr>
          <a:xfrm>
            <a:off x="1306023" y="4767572"/>
            <a:ext cx="4258754" cy="957600"/>
          </a:xfrm>
        </p:spPr>
        <p:txBody>
          <a:bodyPr>
            <a:normAutofit/>
          </a:bodyPr>
          <a:lstStyle/>
          <a:p>
            <a:r>
              <a:rPr lang="en-GB" sz="2000"/>
              <a:t>Detailed findings</a:t>
            </a:r>
          </a:p>
          <a:p>
            <a:pPr lvl="1"/>
            <a:r>
              <a:rPr lang="en-GB" sz="2000"/>
              <a:t>Detailed findings from the research</a:t>
            </a:r>
          </a:p>
        </p:txBody>
      </p:sp>
      <p:sp>
        <p:nvSpPr>
          <p:cNvPr id="12" name="Text Placeholder 11">
            <a:extLst>
              <a:ext uri="{FF2B5EF4-FFF2-40B4-BE49-F238E27FC236}">
                <a16:creationId xmlns:a16="http://schemas.microsoft.com/office/drawing/2014/main" id="{87330CD1-7F84-4BB2-9E80-F858AF3E1398}"/>
              </a:ext>
            </a:extLst>
          </p:cNvPr>
          <p:cNvSpPr>
            <a:spLocks noGrp="1"/>
          </p:cNvSpPr>
          <p:nvPr>
            <p:ph type="body" sz="quarter" idx="22"/>
          </p:nvPr>
        </p:nvSpPr>
        <p:spPr>
          <a:xfrm>
            <a:off x="6787036" y="1751231"/>
            <a:ext cx="5237331" cy="957600"/>
          </a:xfrm>
        </p:spPr>
        <p:txBody>
          <a:bodyPr>
            <a:normAutofit fontScale="92500"/>
          </a:bodyPr>
          <a:lstStyle/>
          <a:p>
            <a:r>
              <a:rPr lang="en-GB" sz="2000"/>
              <a:t>Preparing for adulthood</a:t>
            </a:r>
          </a:p>
          <a:p>
            <a:pPr lvl="1"/>
            <a:r>
              <a:rPr lang="en-GB" sz="2000"/>
              <a:t>Experiences as young people reach transition</a:t>
            </a:r>
          </a:p>
        </p:txBody>
      </p:sp>
      <p:sp>
        <p:nvSpPr>
          <p:cNvPr id="14" name="Text Placeholder 13">
            <a:extLst>
              <a:ext uri="{FF2B5EF4-FFF2-40B4-BE49-F238E27FC236}">
                <a16:creationId xmlns:a16="http://schemas.microsoft.com/office/drawing/2014/main" id="{98535A14-2396-4A30-BF2A-B43BDFA1069E}"/>
              </a:ext>
            </a:extLst>
          </p:cNvPr>
          <p:cNvSpPr>
            <a:spLocks noGrp="1"/>
          </p:cNvSpPr>
          <p:nvPr>
            <p:ph type="body" sz="quarter" idx="24"/>
          </p:nvPr>
        </p:nvSpPr>
        <p:spPr>
          <a:xfrm>
            <a:off x="6787036" y="2746309"/>
            <a:ext cx="5004369" cy="957600"/>
          </a:xfrm>
        </p:spPr>
        <p:txBody>
          <a:bodyPr>
            <a:normAutofit/>
          </a:bodyPr>
          <a:lstStyle/>
          <a:p>
            <a:pPr lvl="0"/>
            <a:r>
              <a:rPr lang="en-GB" sz="2000">
                <a:solidFill>
                  <a:prstClr val="black"/>
                </a:solidFill>
              </a:rPr>
              <a:t>Advice and information</a:t>
            </a:r>
          </a:p>
          <a:p>
            <a:pPr lvl="1"/>
            <a:r>
              <a:rPr lang="en-GB" sz="2000">
                <a:solidFill>
                  <a:prstClr val="black"/>
                </a:solidFill>
              </a:rPr>
              <a:t>Experiences of accessing information</a:t>
            </a:r>
          </a:p>
          <a:p>
            <a:endParaRPr lang="en-GB"/>
          </a:p>
        </p:txBody>
      </p:sp>
      <p:sp>
        <p:nvSpPr>
          <p:cNvPr id="16" name="Text Placeholder 15">
            <a:extLst>
              <a:ext uri="{FF2B5EF4-FFF2-40B4-BE49-F238E27FC236}">
                <a16:creationId xmlns:a16="http://schemas.microsoft.com/office/drawing/2014/main" id="{30C53CDF-7610-42D1-B89B-74B44759DA4E}"/>
              </a:ext>
            </a:extLst>
          </p:cNvPr>
          <p:cNvSpPr>
            <a:spLocks noGrp="1"/>
          </p:cNvSpPr>
          <p:nvPr>
            <p:ph type="body" sz="quarter" idx="26"/>
          </p:nvPr>
        </p:nvSpPr>
        <p:spPr>
          <a:xfrm>
            <a:off x="6787037" y="3778572"/>
            <a:ext cx="4114800" cy="957600"/>
          </a:xfrm>
        </p:spPr>
        <p:txBody>
          <a:bodyPr>
            <a:normAutofit/>
          </a:bodyPr>
          <a:lstStyle/>
          <a:p>
            <a:pPr lvl="0"/>
            <a:r>
              <a:rPr lang="en-GB" sz="2000">
                <a:solidFill>
                  <a:prstClr val="black"/>
                </a:solidFill>
              </a:rPr>
              <a:t>Support for families</a:t>
            </a:r>
          </a:p>
          <a:p>
            <a:pPr lvl="1"/>
            <a:r>
              <a:rPr lang="en-GB" sz="2000">
                <a:solidFill>
                  <a:prstClr val="black"/>
                </a:solidFill>
              </a:rPr>
              <a:t>Experiences of the whole family</a:t>
            </a:r>
          </a:p>
          <a:p>
            <a:endParaRPr lang="en-GB"/>
          </a:p>
        </p:txBody>
      </p:sp>
      <p:sp>
        <p:nvSpPr>
          <p:cNvPr id="37" name="Footer Placeholder 36" descr="Produced by Essex County Council Strategy Insight and Engagement&#10;">
            <a:extLst>
              <a:ext uri="{FF2B5EF4-FFF2-40B4-BE49-F238E27FC236}">
                <a16:creationId xmlns:a16="http://schemas.microsoft.com/office/drawing/2014/main" id="{0BFB277B-CED1-4FD3-B246-C2B9615CA1E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36" name="Date Placeholder 35" descr="Date">
            <a:extLst>
              <a:ext uri="{FF2B5EF4-FFF2-40B4-BE49-F238E27FC236}">
                <a16:creationId xmlns:a16="http://schemas.microsoft.com/office/drawing/2014/main" id="{864D951B-2777-42ED-ABE5-4FF7D7DBF265}"/>
              </a:ext>
            </a:extLst>
          </p:cNvPr>
          <p:cNvSpPr>
            <a:spLocks noGrp="1"/>
          </p:cNvSpPr>
          <p:nvPr>
            <p:ph type="dt" sz="half" idx="10"/>
          </p:nvPr>
        </p:nvSpPr>
        <p:spPr>
          <a:xfrm>
            <a:off x="8374637" y="6595047"/>
            <a:ext cx="2192400" cy="13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25AA4-1374-49A6-8C1B-ECB3DB92538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38" name="Slide Number Placeholder 37" descr="Slide number">
            <a:extLst>
              <a:ext uri="{FF2B5EF4-FFF2-40B4-BE49-F238E27FC236}">
                <a16:creationId xmlns:a16="http://schemas.microsoft.com/office/drawing/2014/main" id="{2E8B6A81-D019-4938-9A2A-85223C79B024}"/>
              </a:ext>
            </a:extLst>
          </p:cNvPr>
          <p:cNvSpPr>
            <a:spLocks noGrp="1"/>
          </p:cNvSpPr>
          <p:nvPr>
            <p:ph type="sldNum" sz="quarter" idx="12"/>
          </p:nvPr>
        </p:nvSpPr>
        <p:spPr>
          <a:xfrm>
            <a:off x="10653437" y="6595047"/>
            <a:ext cx="777600" cy="13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7DD8A9FE-18F1-4B78-9EF8-04F9406C7206}"/>
              </a:ext>
            </a:extLst>
          </p:cNvPr>
          <p:cNvSpPr/>
          <p:nvPr/>
        </p:nvSpPr>
        <p:spPr>
          <a:xfrm>
            <a:off x="6787036" y="5743855"/>
            <a:ext cx="4852610" cy="646331"/>
          </a:xfrm>
          <a:prstGeom prst="rect">
            <a:avLst/>
          </a:prstGeom>
        </p:spPr>
        <p:txBody>
          <a:bodyPr wrap="none" lIns="91440" tIns="45720" rIns="91440" bIns="45720" anchor="t">
            <a:spAutoFit/>
          </a:bodyPr>
          <a:lstStyle/>
          <a:p>
            <a:r>
              <a:rPr lang="en-GB" b="1"/>
              <a:t>Conclusion and areas for potential change</a:t>
            </a:r>
          </a:p>
          <a:p>
            <a:r>
              <a:rPr lang="en-GB"/>
              <a:t>Evidence-led key considerations</a:t>
            </a:r>
            <a:endParaRPr lang="en-GB">
              <a:cs typeface="Arial"/>
            </a:endParaRPr>
          </a:p>
        </p:txBody>
      </p:sp>
      <p:sp>
        <p:nvSpPr>
          <p:cNvPr id="25" name="Text Placeholder 27">
            <a:extLst>
              <a:ext uri="{FF2B5EF4-FFF2-40B4-BE49-F238E27FC236}">
                <a16:creationId xmlns:a16="http://schemas.microsoft.com/office/drawing/2014/main" id="{6FEF4DEC-E575-49BB-8655-711DD0C93726}"/>
              </a:ext>
            </a:extLst>
          </p:cNvPr>
          <p:cNvSpPr txBox="1">
            <a:spLocks/>
          </p:cNvSpPr>
          <p:nvPr/>
        </p:nvSpPr>
        <p:spPr>
          <a:xfrm>
            <a:off x="301623" y="2786725"/>
            <a:ext cx="835025" cy="681706"/>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100000"/>
              </a:lnSpc>
              <a:spcBef>
                <a:spcPts val="1000"/>
              </a:spcBef>
              <a:buFontTx/>
              <a:buNone/>
              <a:defRPr sz="3200" b="1" kern="1200">
                <a:solidFill>
                  <a:schemeClr val="bg1"/>
                </a:solidFill>
                <a:latin typeface="+mn-lt"/>
                <a:ea typeface="+mn-ea"/>
                <a:cs typeface="+mn-cs"/>
              </a:defRPr>
            </a:lvl1pPr>
            <a:lvl2pPr marL="468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2pPr>
            <a:lvl3pPr marL="702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3pPr>
            <a:lvl4pPr marL="936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4pPr>
            <a:lvl5pPr marL="1170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2</a:t>
            </a:r>
          </a:p>
        </p:txBody>
      </p:sp>
      <p:sp>
        <p:nvSpPr>
          <p:cNvPr id="39" name="Text Placeholder 27">
            <a:extLst>
              <a:ext uri="{FF2B5EF4-FFF2-40B4-BE49-F238E27FC236}">
                <a16:creationId xmlns:a16="http://schemas.microsoft.com/office/drawing/2014/main" id="{6C989B15-6CDA-48F2-8058-774F4EDC0A8E}"/>
              </a:ext>
            </a:extLst>
          </p:cNvPr>
          <p:cNvSpPr txBox="1">
            <a:spLocks/>
          </p:cNvSpPr>
          <p:nvPr/>
        </p:nvSpPr>
        <p:spPr>
          <a:xfrm>
            <a:off x="301623" y="3808047"/>
            <a:ext cx="835025" cy="681706"/>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100000"/>
              </a:lnSpc>
              <a:spcBef>
                <a:spcPts val="1000"/>
              </a:spcBef>
              <a:buFontTx/>
              <a:buNone/>
              <a:defRPr sz="3200" b="1" kern="1200">
                <a:solidFill>
                  <a:schemeClr val="bg1"/>
                </a:solidFill>
                <a:latin typeface="+mn-lt"/>
                <a:ea typeface="+mn-ea"/>
                <a:cs typeface="+mn-cs"/>
              </a:defRPr>
            </a:lvl1pPr>
            <a:lvl2pPr marL="468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2pPr>
            <a:lvl3pPr marL="702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3pPr>
            <a:lvl4pPr marL="936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4pPr>
            <a:lvl5pPr marL="1170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3</a:t>
            </a:r>
          </a:p>
        </p:txBody>
      </p:sp>
      <p:sp>
        <p:nvSpPr>
          <p:cNvPr id="40" name="Text Placeholder 27">
            <a:extLst>
              <a:ext uri="{FF2B5EF4-FFF2-40B4-BE49-F238E27FC236}">
                <a16:creationId xmlns:a16="http://schemas.microsoft.com/office/drawing/2014/main" id="{7C62D005-8F4E-416F-AD57-D670D1A94E17}"/>
              </a:ext>
            </a:extLst>
          </p:cNvPr>
          <p:cNvSpPr txBox="1">
            <a:spLocks/>
          </p:cNvSpPr>
          <p:nvPr/>
        </p:nvSpPr>
        <p:spPr>
          <a:xfrm>
            <a:off x="301623" y="4805178"/>
            <a:ext cx="835025" cy="681706"/>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100000"/>
              </a:lnSpc>
              <a:spcBef>
                <a:spcPts val="1000"/>
              </a:spcBef>
              <a:buFontTx/>
              <a:buNone/>
              <a:defRPr sz="3200" b="1" kern="1200">
                <a:solidFill>
                  <a:schemeClr val="bg1"/>
                </a:solidFill>
                <a:latin typeface="+mn-lt"/>
                <a:ea typeface="+mn-ea"/>
                <a:cs typeface="+mn-cs"/>
              </a:defRPr>
            </a:lvl1pPr>
            <a:lvl2pPr marL="468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2pPr>
            <a:lvl3pPr marL="702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3pPr>
            <a:lvl4pPr marL="936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4pPr>
            <a:lvl5pPr marL="1170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4</a:t>
            </a:r>
          </a:p>
        </p:txBody>
      </p:sp>
      <p:sp>
        <p:nvSpPr>
          <p:cNvPr id="41" name="Text Placeholder 27">
            <a:extLst>
              <a:ext uri="{FF2B5EF4-FFF2-40B4-BE49-F238E27FC236}">
                <a16:creationId xmlns:a16="http://schemas.microsoft.com/office/drawing/2014/main" id="{23E76092-ACAD-4EDF-989E-9F8650B00D32}"/>
              </a:ext>
            </a:extLst>
          </p:cNvPr>
          <p:cNvSpPr txBox="1">
            <a:spLocks/>
          </p:cNvSpPr>
          <p:nvPr/>
        </p:nvSpPr>
        <p:spPr>
          <a:xfrm>
            <a:off x="301623" y="5802309"/>
            <a:ext cx="835025" cy="681706"/>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100000"/>
              </a:lnSpc>
              <a:spcBef>
                <a:spcPts val="1000"/>
              </a:spcBef>
              <a:buFontTx/>
              <a:buNone/>
              <a:defRPr sz="3200" b="1" kern="1200">
                <a:solidFill>
                  <a:schemeClr val="bg1"/>
                </a:solidFill>
                <a:latin typeface="+mn-lt"/>
                <a:ea typeface="+mn-ea"/>
                <a:cs typeface="+mn-cs"/>
              </a:defRPr>
            </a:lvl1pPr>
            <a:lvl2pPr marL="468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2pPr>
            <a:lvl3pPr marL="702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3pPr>
            <a:lvl4pPr marL="936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4pPr>
            <a:lvl5pPr marL="1170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5</a:t>
            </a:r>
          </a:p>
        </p:txBody>
      </p:sp>
      <p:sp>
        <p:nvSpPr>
          <p:cNvPr id="20" name="Rectangle 19">
            <a:extLst>
              <a:ext uri="{FF2B5EF4-FFF2-40B4-BE49-F238E27FC236}">
                <a16:creationId xmlns:a16="http://schemas.microsoft.com/office/drawing/2014/main" id="{8CE72990-2DBC-4B17-BC3A-8DE53BE424F5}"/>
              </a:ext>
            </a:extLst>
          </p:cNvPr>
          <p:cNvSpPr/>
          <p:nvPr/>
        </p:nvSpPr>
        <p:spPr>
          <a:xfrm>
            <a:off x="1306023" y="5712009"/>
            <a:ext cx="6096000" cy="772006"/>
          </a:xfrm>
          <a:prstGeom prst="rect">
            <a:avLst/>
          </a:prstGeom>
        </p:spPr>
        <p:txBody>
          <a:bodyPr>
            <a:spAutoFit/>
          </a:bodyPr>
          <a:lstStyle/>
          <a:p>
            <a:pPr lvl="0">
              <a:spcBef>
                <a:spcPts val="1000"/>
              </a:spcBef>
            </a:pPr>
            <a:r>
              <a:rPr lang="en-GB" sz="2000" b="1">
                <a:solidFill>
                  <a:prstClr val="black"/>
                </a:solidFill>
              </a:rPr>
              <a:t>Our current service offer</a:t>
            </a:r>
          </a:p>
          <a:p>
            <a:pPr marL="0" lvl="1">
              <a:spcBef>
                <a:spcPts val="500"/>
              </a:spcBef>
            </a:pPr>
            <a:r>
              <a:rPr lang="en-GB" sz="2000">
                <a:solidFill>
                  <a:prstClr val="black"/>
                </a:solidFill>
              </a:rPr>
              <a:t>Experiences of accessing services</a:t>
            </a:r>
          </a:p>
        </p:txBody>
      </p:sp>
      <p:sp>
        <p:nvSpPr>
          <p:cNvPr id="44" name="Text Placeholder 27">
            <a:extLst>
              <a:ext uri="{FF2B5EF4-FFF2-40B4-BE49-F238E27FC236}">
                <a16:creationId xmlns:a16="http://schemas.microsoft.com/office/drawing/2014/main" id="{D34D5532-1080-4B8D-8AD1-8C6831ACD6AD}"/>
              </a:ext>
            </a:extLst>
          </p:cNvPr>
          <p:cNvSpPr txBox="1">
            <a:spLocks/>
          </p:cNvSpPr>
          <p:nvPr/>
        </p:nvSpPr>
        <p:spPr>
          <a:xfrm>
            <a:off x="5817861" y="1769694"/>
            <a:ext cx="835025" cy="681706"/>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100000"/>
              </a:lnSpc>
              <a:spcBef>
                <a:spcPts val="1000"/>
              </a:spcBef>
              <a:buFontTx/>
              <a:buNone/>
              <a:defRPr sz="3200" b="1" kern="1200">
                <a:solidFill>
                  <a:schemeClr val="bg1"/>
                </a:solidFill>
                <a:latin typeface="+mn-lt"/>
                <a:ea typeface="+mn-ea"/>
                <a:cs typeface="+mn-cs"/>
              </a:defRPr>
            </a:lvl1pPr>
            <a:lvl2pPr marL="468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2pPr>
            <a:lvl3pPr marL="702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3pPr>
            <a:lvl4pPr marL="936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4pPr>
            <a:lvl5pPr marL="1170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6</a:t>
            </a:r>
          </a:p>
        </p:txBody>
      </p:sp>
      <p:sp>
        <p:nvSpPr>
          <p:cNvPr id="45" name="Text Placeholder 27">
            <a:extLst>
              <a:ext uri="{FF2B5EF4-FFF2-40B4-BE49-F238E27FC236}">
                <a16:creationId xmlns:a16="http://schemas.microsoft.com/office/drawing/2014/main" id="{959A3C98-EC97-4899-8CBA-5581D1FAE6DB}"/>
              </a:ext>
            </a:extLst>
          </p:cNvPr>
          <p:cNvSpPr txBox="1">
            <a:spLocks/>
          </p:cNvSpPr>
          <p:nvPr/>
        </p:nvSpPr>
        <p:spPr>
          <a:xfrm>
            <a:off x="5817860" y="2791133"/>
            <a:ext cx="835025" cy="681706"/>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100000"/>
              </a:lnSpc>
              <a:spcBef>
                <a:spcPts val="1000"/>
              </a:spcBef>
              <a:buFontTx/>
              <a:buNone/>
              <a:defRPr sz="3200" b="1" kern="1200">
                <a:solidFill>
                  <a:schemeClr val="bg1"/>
                </a:solidFill>
                <a:latin typeface="+mn-lt"/>
                <a:ea typeface="+mn-ea"/>
                <a:cs typeface="+mn-cs"/>
              </a:defRPr>
            </a:lvl1pPr>
            <a:lvl2pPr marL="468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2pPr>
            <a:lvl3pPr marL="702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3pPr>
            <a:lvl4pPr marL="936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4pPr>
            <a:lvl5pPr marL="1170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7</a:t>
            </a:r>
          </a:p>
        </p:txBody>
      </p:sp>
      <p:sp>
        <p:nvSpPr>
          <p:cNvPr id="46" name="Text Placeholder 27">
            <a:extLst>
              <a:ext uri="{FF2B5EF4-FFF2-40B4-BE49-F238E27FC236}">
                <a16:creationId xmlns:a16="http://schemas.microsoft.com/office/drawing/2014/main" id="{7E8B9AF4-CCB6-4F7A-8C4F-E995B3A6BE61}"/>
              </a:ext>
            </a:extLst>
          </p:cNvPr>
          <p:cNvSpPr txBox="1">
            <a:spLocks/>
          </p:cNvSpPr>
          <p:nvPr/>
        </p:nvSpPr>
        <p:spPr>
          <a:xfrm>
            <a:off x="5817860" y="3804683"/>
            <a:ext cx="835025" cy="681706"/>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100000"/>
              </a:lnSpc>
              <a:spcBef>
                <a:spcPts val="1000"/>
              </a:spcBef>
              <a:buFontTx/>
              <a:buNone/>
              <a:defRPr sz="3200" b="1" kern="1200">
                <a:solidFill>
                  <a:schemeClr val="bg1"/>
                </a:solidFill>
                <a:latin typeface="+mn-lt"/>
                <a:ea typeface="+mn-ea"/>
                <a:cs typeface="+mn-cs"/>
              </a:defRPr>
            </a:lvl1pPr>
            <a:lvl2pPr marL="468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2pPr>
            <a:lvl3pPr marL="702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3pPr>
            <a:lvl4pPr marL="936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4pPr>
            <a:lvl5pPr marL="1170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8</a:t>
            </a:r>
          </a:p>
        </p:txBody>
      </p:sp>
      <p:sp>
        <p:nvSpPr>
          <p:cNvPr id="47" name="Text Placeholder 27">
            <a:extLst>
              <a:ext uri="{FF2B5EF4-FFF2-40B4-BE49-F238E27FC236}">
                <a16:creationId xmlns:a16="http://schemas.microsoft.com/office/drawing/2014/main" id="{B99FF172-EE5A-4A80-B156-0B5B73FFBD9C}"/>
              </a:ext>
            </a:extLst>
          </p:cNvPr>
          <p:cNvSpPr txBox="1">
            <a:spLocks/>
          </p:cNvSpPr>
          <p:nvPr/>
        </p:nvSpPr>
        <p:spPr>
          <a:xfrm>
            <a:off x="5817860" y="4808625"/>
            <a:ext cx="835025" cy="681706"/>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100000"/>
              </a:lnSpc>
              <a:spcBef>
                <a:spcPts val="1000"/>
              </a:spcBef>
              <a:buFontTx/>
              <a:buNone/>
              <a:defRPr sz="3200" b="1" kern="1200">
                <a:solidFill>
                  <a:schemeClr val="bg1"/>
                </a:solidFill>
                <a:latin typeface="+mn-lt"/>
                <a:ea typeface="+mn-ea"/>
                <a:cs typeface="+mn-cs"/>
              </a:defRPr>
            </a:lvl1pPr>
            <a:lvl2pPr marL="468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2pPr>
            <a:lvl3pPr marL="702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3pPr>
            <a:lvl4pPr marL="936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4pPr>
            <a:lvl5pPr marL="1170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9</a:t>
            </a:r>
          </a:p>
        </p:txBody>
      </p:sp>
      <p:sp>
        <p:nvSpPr>
          <p:cNvPr id="48" name="Text Placeholder 27">
            <a:extLst>
              <a:ext uri="{FF2B5EF4-FFF2-40B4-BE49-F238E27FC236}">
                <a16:creationId xmlns:a16="http://schemas.microsoft.com/office/drawing/2014/main" id="{164A04B4-B147-4FB3-ACF0-41D66BE92701}"/>
              </a:ext>
            </a:extLst>
          </p:cNvPr>
          <p:cNvSpPr txBox="1">
            <a:spLocks/>
          </p:cNvSpPr>
          <p:nvPr/>
        </p:nvSpPr>
        <p:spPr>
          <a:xfrm>
            <a:off x="5817859" y="5805756"/>
            <a:ext cx="835025" cy="681706"/>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100000"/>
              </a:lnSpc>
              <a:spcBef>
                <a:spcPts val="1000"/>
              </a:spcBef>
              <a:buFontTx/>
              <a:buNone/>
              <a:defRPr sz="3200" b="1" kern="1200">
                <a:solidFill>
                  <a:schemeClr val="bg1"/>
                </a:solidFill>
                <a:latin typeface="+mn-lt"/>
                <a:ea typeface="+mn-ea"/>
                <a:cs typeface="+mn-cs"/>
              </a:defRPr>
            </a:lvl1pPr>
            <a:lvl2pPr marL="468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2pPr>
            <a:lvl3pPr marL="702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3pPr>
            <a:lvl4pPr marL="936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4pPr>
            <a:lvl5pPr marL="1170000" indent="0" algn="l" defTabSz="914400" rtl="0" eaLnBrk="1" latinLnBrk="0" hangingPunct="1">
              <a:lnSpc>
                <a:spcPct val="100000"/>
              </a:lnSpc>
              <a:spcBef>
                <a:spcPts val="500"/>
              </a:spcBef>
              <a:buFontTx/>
              <a:buNone/>
              <a:defRPr sz="32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10</a:t>
            </a:r>
          </a:p>
        </p:txBody>
      </p:sp>
      <p:sp>
        <p:nvSpPr>
          <p:cNvPr id="49" name="Rectangle 48">
            <a:extLst>
              <a:ext uri="{FF2B5EF4-FFF2-40B4-BE49-F238E27FC236}">
                <a16:creationId xmlns:a16="http://schemas.microsoft.com/office/drawing/2014/main" id="{2093B0A4-F50A-401B-B20E-DDCE9CD0E32D}"/>
              </a:ext>
            </a:extLst>
          </p:cNvPr>
          <p:cNvSpPr/>
          <p:nvPr/>
        </p:nvSpPr>
        <p:spPr>
          <a:xfrm>
            <a:off x="6787036" y="4731591"/>
            <a:ext cx="5237331" cy="646331"/>
          </a:xfrm>
          <a:prstGeom prst="rect">
            <a:avLst/>
          </a:prstGeom>
        </p:spPr>
        <p:txBody>
          <a:bodyPr wrap="none">
            <a:spAutoFit/>
          </a:bodyPr>
          <a:lstStyle/>
          <a:p>
            <a:pPr lvl="0"/>
            <a:r>
              <a:rPr lang="en-GB" b="1">
                <a:solidFill>
                  <a:prstClr val="black"/>
                </a:solidFill>
              </a:rPr>
              <a:t>Access to mainstream &amp; community inclusion</a:t>
            </a:r>
          </a:p>
          <a:p>
            <a:pPr lvl="0"/>
            <a:r>
              <a:rPr lang="en-GB">
                <a:solidFill>
                  <a:prstClr val="black"/>
                </a:solidFill>
              </a:rPr>
              <a:t>Experiences of accessing mainstream activities</a:t>
            </a:r>
          </a:p>
        </p:txBody>
      </p:sp>
    </p:spTree>
    <p:extLst>
      <p:ext uri="{BB962C8B-B14F-4D97-AF65-F5344CB8AC3E}">
        <p14:creationId xmlns:p14="http://schemas.microsoft.com/office/powerpoint/2010/main" val="1929735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218750" y="765691"/>
            <a:ext cx="10118783" cy="663726"/>
          </a:xfrm>
        </p:spPr>
        <p:txBody>
          <a:bodyPr>
            <a:noAutofit/>
          </a:bodyPr>
          <a:lstStyle/>
          <a:p>
            <a:pPr marL="0" indent="0">
              <a:spcBef>
                <a:spcPts val="0"/>
              </a:spcBef>
              <a:buNone/>
            </a:pPr>
            <a:r>
              <a:rPr lang="en-GB" sz="2000" b="1">
                <a:solidFill>
                  <a:srgbClr val="F28F00"/>
                </a:solidFill>
                <a:ea typeface="+mn-lt"/>
                <a:cs typeface="Arial"/>
              </a:rPr>
              <a:t>Families could benefit from increased collaboration between ECC and other local authorities, to enable access to appropriate services irrespective of location.</a:t>
            </a: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23" name="Title 40">
            <a:extLst>
              <a:ext uri="{FF2B5EF4-FFF2-40B4-BE49-F238E27FC236}">
                <a16:creationId xmlns:a16="http://schemas.microsoft.com/office/drawing/2014/main" id="{F554D42F-0135-40D9-A167-3F564BC3346D}"/>
              </a:ext>
            </a:extLst>
          </p:cNvPr>
          <p:cNvSpPr>
            <a:spLocks noGrp="1"/>
          </p:cNvSpPr>
          <p:nvPr>
            <p:ph type="title"/>
          </p:nvPr>
        </p:nvSpPr>
        <p:spPr>
          <a:xfrm>
            <a:off x="151914" y="159968"/>
            <a:ext cx="11706486" cy="540000"/>
          </a:xfrm>
        </p:spPr>
        <p:txBody>
          <a:bodyPr>
            <a:normAutofit fontScale="90000"/>
          </a:bodyPr>
          <a:lstStyle/>
          <a:p>
            <a:r>
              <a:rPr lang="en-GB">
                <a:solidFill>
                  <a:srgbClr val="004899"/>
                </a:solidFill>
              </a:rPr>
              <a:t>Short breaks, clubs and activities in areas outside Essex</a:t>
            </a:r>
            <a:endParaRPr lang="en-GB"/>
          </a:p>
        </p:txBody>
      </p:sp>
      <p:sp>
        <p:nvSpPr>
          <p:cNvPr id="21" name="Rectangle 20">
            <a:extLst>
              <a:ext uri="{FF2B5EF4-FFF2-40B4-BE49-F238E27FC236}">
                <a16:creationId xmlns:a16="http://schemas.microsoft.com/office/drawing/2014/main" id="{0CBA463D-B661-426C-8B78-BD8626AC87B0}"/>
              </a:ext>
            </a:extLst>
          </p:cNvPr>
          <p:cNvSpPr/>
          <p:nvPr/>
        </p:nvSpPr>
        <p:spPr>
          <a:xfrm>
            <a:off x="7511968" y="1502257"/>
            <a:ext cx="4615368" cy="1077218"/>
          </a:xfrm>
          <a:prstGeom prst="rect">
            <a:avLst/>
          </a:prstGeom>
        </p:spPr>
        <p:txBody>
          <a:bodyPr wrap="square">
            <a:spAutoFit/>
          </a:bodyPr>
          <a:lstStyle/>
          <a:p>
            <a:pPr lvl="0"/>
            <a:endParaRPr lang="en-GB">
              <a:solidFill>
                <a:prstClr val="black">
                  <a:hueOff val="0"/>
                  <a:satOff val="0"/>
                  <a:lumOff val="0"/>
                  <a:alphaOff val="0"/>
                </a:prstClr>
              </a:solidFill>
            </a:endParaRPr>
          </a:p>
          <a:p>
            <a:pPr marL="342900" lvl="0" indent="-342900" defTabSz="457200">
              <a:spcBef>
                <a:spcPts val="600"/>
              </a:spcBef>
              <a:buFont typeface="Arial" panose="020B0604020202020204" pitchFamily="34" charset="0"/>
              <a:buChar char="•"/>
              <a:defRPr/>
            </a:pPr>
            <a:endParaRPr lang="en-GB">
              <a:solidFill>
                <a:srgbClr val="000000"/>
              </a:solidFill>
              <a:cs typeface="Arial"/>
            </a:endParaRPr>
          </a:p>
          <a:p>
            <a:pPr lvl="0" defTabSz="457200">
              <a:spcBef>
                <a:spcPts val="600"/>
              </a:spcBef>
              <a:defRPr/>
            </a:pPr>
            <a:endParaRPr lang="en-GB">
              <a:solidFill>
                <a:prstClr val="black">
                  <a:hueOff val="0"/>
                  <a:satOff val="0"/>
                  <a:lumOff val="0"/>
                  <a:alphaOff val="0"/>
                </a:prstClr>
              </a:solidFill>
            </a:endParaRPr>
          </a:p>
        </p:txBody>
      </p:sp>
      <p:sp>
        <p:nvSpPr>
          <p:cNvPr id="12" name="Rectangle 11">
            <a:extLst>
              <a:ext uri="{FF2B5EF4-FFF2-40B4-BE49-F238E27FC236}">
                <a16:creationId xmlns:a16="http://schemas.microsoft.com/office/drawing/2014/main" id="{98C14F5C-1A17-42AF-BA36-312C37F25767}"/>
              </a:ext>
            </a:extLst>
          </p:cNvPr>
          <p:cNvSpPr/>
          <p:nvPr/>
        </p:nvSpPr>
        <p:spPr>
          <a:xfrm>
            <a:off x="434255" y="1750598"/>
            <a:ext cx="4708762" cy="567888"/>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solidFill>
                <a:schemeClr val="bg1"/>
              </a:solidFill>
              <a:latin typeface="Arial"/>
              <a:cs typeface="Arial"/>
            </a:endParaRPr>
          </a:p>
          <a:p>
            <a:pPr algn="ctr">
              <a:spcBef>
                <a:spcPts val="0"/>
              </a:spcBef>
            </a:pPr>
            <a:r>
              <a:rPr lang="en-GB" b="1"/>
              <a:t>Some families are aware of services in other local authority areas…</a:t>
            </a:r>
          </a:p>
          <a:p>
            <a:pPr algn="ctr"/>
            <a:endParaRPr lang="en-GB" b="1">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44480F9-250C-4317-9A7D-5FC5356012E0}"/>
              </a:ext>
            </a:extLst>
          </p:cNvPr>
          <p:cNvSpPr/>
          <p:nvPr/>
        </p:nvSpPr>
        <p:spPr>
          <a:xfrm>
            <a:off x="434255" y="2427142"/>
            <a:ext cx="4708762" cy="2667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Other local authority services are sometimes </a:t>
            </a:r>
            <a:r>
              <a:rPr lang="en-GB" b="1">
                <a:solidFill>
                  <a:schemeClr val="tx1"/>
                </a:solidFill>
                <a:latin typeface="Arial" panose="020B0604020202020204" pitchFamily="34" charset="0"/>
                <a:cs typeface="Arial" panose="020B0604020202020204" pitchFamily="34" charset="0"/>
              </a:rPr>
              <a:t>more convenient </a:t>
            </a:r>
            <a:r>
              <a:rPr lang="en-GB">
                <a:solidFill>
                  <a:schemeClr val="tx1"/>
                </a:solidFill>
                <a:latin typeface="Arial" panose="020B0604020202020204" pitchFamily="34" charset="0"/>
                <a:cs typeface="Arial" panose="020B0604020202020204" pitchFamily="34" charset="0"/>
              </a:rPr>
              <a:t>in terms of location e.g. Suffolk and Southend.</a:t>
            </a:r>
          </a:p>
          <a:p>
            <a:pPr marL="285750" indent="-285750">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schemeClr val="tx1"/>
                </a:solidFill>
              </a:rPr>
              <a:t>Provisions in other LAs can be </a:t>
            </a:r>
            <a:r>
              <a:rPr lang="en-GB" b="1">
                <a:solidFill>
                  <a:schemeClr val="tx1"/>
                </a:solidFill>
              </a:rPr>
              <a:t>beneficial/more appropriate</a:t>
            </a:r>
            <a:r>
              <a:rPr lang="en-GB">
                <a:solidFill>
                  <a:schemeClr val="tx1"/>
                </a:solidFill>
              </a:rPr>
              <a:t> for some children, e.g. sensory provision in Hertfordshire.</a:t>
            </a:r>
            <a:endParaRPr lang="en-GB">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b="1">
              <a:solidFill>
                <a:srgbClr val="00489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b="1">
              <a:solidFill>
                <a:srgbClr val="004899"/>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3D83FF0-F28E-4A32-9875-FB62230A389F}"/>
              </a:ext>
            </a:extLst>
          </p:cNvPr>
          <p:cNvSpPr/>
          <p:nvPr/>
        </p:nvSpPr>
        <p:spPr>
          <a:xfrm>
            <a:off x="5268021" y="1750598"/>
            <a:ext cx="4708762" cy="567888"/>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t>There are barriers in accessing services outside of the local area</a:t>
            </a:r>
          </a:p>
        </p:txBody>
      </p:sp>
      <p:sp>
        <p:nvSpPr>
          <p:cNvPr id="16" name="Rectangle 15">
            <a:extLst>
              <a:ext uri="{FF2B5EF4-FFF2-40B4-BE49-F238E27FC236}">
                <a16:creationId xmlns:a16="http://schemas.microsoft.com/office/drawing/2014/main" id="{321AF519-6603-4F03-9E18-B73722BA9CE8}"/>
              </a:ext>
            </a:extLst>
          </p:cNvPr>
          <p:cNvSpPr/>
          <p:nvPr/>
        </p:nvSpPr>
        <p:spPr>
          <a:xfrm>
            <a:off x="5268021" y="2427142"/>
            <a:ext cx="4708762" cy="26679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Access is difficult due to </a:t>
            </a:r>
            <a:r>
              <a:rPr lang="en-GB" b="1">
                <a:solidFill>
                  <a:schemeClr val="tx1"/>
                </a:solidFill>
                <a:latin typeface="Arial" panose="020B0604020202020204" pitchFamily="34" charset="0"/>
                <a:cs typeface="Arial" panose="020B0604020202020204" pitchFamily="34" charset="0"/>
              </a:rPr>
              <a:t>'red-tape' </a:t>
            </a:r>
            <a:r>
              <a:rPr lang="en-GB">
                <a:solidFill>
                  <a:schemeClr val="tx1"/>
                </a:solidFill>
                <a:latin typeface="Arial" panose="020B0604020202020204" pitchFamily="34" charset="0"/>
                <a:cs typeface="Arial" panose="020B0604020202020204" pitchFamily="34" charset="0"/>
              </a:rPr>
              <a:t>between councils and </a:t>
            </a:r>
            <a:r>
              <a:rPr lang="en-GB" b="1">
                <a:solidFill>
                  <a:schemeClr val="tx1"/>
                </a:solidFill>
                <a:latin typeface="Arial" panose="020B0604020202020204" pitchFamily="34" charset="0"/>
                <a:cs typeface="Arial" panose="020B0604020202020204" pitchFamily="34" charset="0"/>
              </a:rPr>
              <a:t>‘postcode lottery’.</a:t>
            </a:r>
          </a:p>
          <a:p>
            <a:pPr marL="285750" indent="-285750">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a:solidFill>
                  <a:schemeClr val="tx1"/>
                </a:solidFill>
              </a:rPr>
              <a:t>Affordability</a:t>
            </a:r>
            <a:r>
              <a:rPr lang="en-GB">
                <a:solidFill>
                  <a:schemeClr val="tx1"/>
                </a:solidFill>
              </a:rPr>
              <a:t> can be an issue when services are not commissioned by ECC.</a:t>
            </a:r>
          </a:p>
          <a:p>
            <a:pPr marL="285750" indent="-285750">
              <a:buFont typeface="Arial" panose="020B0604020202020204" pitchFamily="34" charset="0"/>
              <a:buChar char="•"/>
            </a:pPr>
            <a:endParaRPr lang="en-GB">
              <a:solidFill>
                <a:schemeClr val="tx1"/>
              </a:solidFill>
            </a:endParaRPr>
          </a:p>
          <a:p>
            <a:pPr marL="285750" indent="-285750">
              <a:buFont typeface="Arial" panose="020B0604020202020204" pitchFamily="34" charset="0"/>
              <a:buChar char="•"/>
            </a:pPr>
            <a:r>
              <a:rPr lang="en-GB" b="1">
                <a:solidFill>
                  <a:schemeClr val="tx1"/>
                </a:solidFill>
              </a:rPr>
              <a:t>Uncertainty </a:t>
            </a:r>
            <a:r>
              <a:rPr lang="en-GB">
                <a:solidFill>
                  <a:schemeClr val="tx1"/>
                </a:solidFill>
              </a:rPr>
              <a:t>of which services </a:t>
            </a:r>
            <a:r>
              <a:rPr lang="en-GB" b="1">
                <a:solidFill>
                  <a:schemeClr val="tx1"/>
                </a:solidFill>
              </a:rPr>
              <a:t>outside </a:t>
            </a:r>
            <a:r>
              <a:rPr lang="en-GB">
                <a:solidFill>
                  <a:schemeClr val="tx1"/>
                </a:solidFill>
              </a:rPr>
              <a:t>own district council can be accessed.</a:t>
            </a:r>
          </a:p>
          <a:p>
            <a:pPr marL="285750" indent="-285750">
              <a:buFont typeface="Arial" panose="020B0604020202020204" pitchFamily="34" charset="0"/>
              <a:buChar char="•"/>
            </a:pPr>
            <a:endParaRPr lang="en-GB" sz="1600">
              <a:solidFill>
                <a:schemeClr val="tx1"/>
              </a:solidFill>
            </a:endParaRPr>
          </a:p>
          <a:p>
            <a:pPr marL="285750" indent="-285750">
              <a:buFont typeface="Arial" panose="020B0604020202020204" pitchFamily="34" charset="0"/>
              <a:buChar char="•"/>
            </a:pPr>
            <a:endParaRPr lang="en-GB"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b="1">
              <a:solidFill>
                <a:srgbClr val="004899"/>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8FE05CC-FD9F-4E68-9914-3D895ADC7173}"/>
              </a:ext>
            </a:extLst>
          </p:cNvPr>
          <p:cNvSpPr/>
          <p:nvPr/>
        </p:nvSpPr>
        <p:spPr>
          <a:xfrm>
            <a:off x="218750" y="5428894"/>
            <a:ext cx="9981398" cy="1231106"/>
          </a:xfrm>
          <a:prstGeom prst="rect">
            <a:avLst/>
          </a:prstGeom>
        </p:spPr>
        <p:txBody>
          <a:bodyPr wrap="square">
            <a:spAutoFit/>
          </a:bodyPr>
          <a:lstStyle/>
          <a:p>
            <a:pPr lvl="0" algn="ctr" fontAlgn="base"/>
            <a:r>
              <a:rPr lang="en-GB" b="1" i="1">
                <a:solidFill>
                  <a:srgbClr val="004899"/>
                </a:solidFill>
              </a:rPr>
              <a:t>“We live on a border with Hertfordshire and Broxbourne and are not really aware of clubs they do, but find they have got things much closer to us then most of the Essex ones.” </a:t>
            </a:r>
          </a:p>
          <a:p>
            <a:pPr lvl="0" algn="r" fontAlgn="base"/>
            <a:r>
              <a:rPr lang="en-GB" i="1"/>
              <a:t>[Survey comment]</a:t>
            </a:r>
            <a:endParaRPr lang="en-GB" sz="2000" i="1">
              <a:latin typeface="Arial" panose="020B0604020202020204" pitchFamily="34" charset="0"/>
              <a:cs typeface="Arial" panose="020B0604020202020204" pitchFamily="34" charset="0"/>
            </a:endParaRPr>
          </a:p>
          <a:p>
            <a:pPr lvl="0"/>
            <a:endParaRPr lang="en-GB" sz="2000" b="1">
              <a:solidFill>
                <a:srgbClr val="0048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755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33599" y="217189"/>
            <a:ext cx="9305075" cy="540000"/>
          </a:xfrm>
        </p:spPr>
        <p:txBody>
          <a:bodyPr>
            <a:noAutofit/>
          </a:bodyPr>
          <a:lstStyle/>
          <a:p>
            <a:r>
              <a:rPr lang="en-GB" sz="3200">
                <a:solidFill>
                  <a:srgbClr val="004899"/>
                </a:solidFill>
              </a:rPr>
              <a:t>Light Touch Support   </a:t>
            </a:r>
            <a:endParaRPr lang="en-GB" sz="3200">
              <a:highlight>
                <a:srgbClr val="FFFF00"/>
              </a:highlight>
            </a:endParaRP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2"/>
            <a:srcRect l="42818" t="7867" r="54316" b="89318"/>
            <a:stretch/>
          </p:blipFill>
          <p:spPr>
            <a:xfrm>
              <a:off x="2689902" y="-1335281"/>
              <a:ext cx="845036" cy="504544"/>
            </a:xfrm>
            <a:prstGeom prst="rect">
              <a:avLst/>
            </a:prstGeom>
          </p:spPr>
        </p:pic>
      </p:grpSp>
      <p:sp>
        <p:nvSpPr>
          <p:cNvPr id="12" name="Rectangle 11">
            <a:extLst>
              <a:ext uri="{FF2B5EF4-FFF2-40B4-BE49-F238E27FC236}">
                <a16:creationId xmlns:a16="http://schemas.microsoft.com/office/drawing/2014/main" id="{9514F294-E5A2-491A-B680-8CE8209A3363}"/>
              </a:ext>
            </a:extLst>
          </p:cNvPr>
          <p:cNvSpPr/>
          <p:nvPr/>
        </p:nvSpPr>
        <p:spPr>
          <a:xfrm>
            <a:off x="333598" y="4518343"/>
            <a:ext cx="8193713" cy="1845908"/>
          </a:xfrm>
          <a:prstGeom prst="rect">
            <a:avLst/>
          </a:prstGeom>
          <a:solidFill>
            <a:srgbClr val="E4E4E4"/>
          </a:solidFill>
          <a:ln w="12700" cap="flat" cmpd="sng" algn="ctr">
            <a:solidFill>
              <a:srgbClr val="004899"/>
            </a:solidFill>
            <a:prstDash val="solid"/>
            <a:miter lim="800000"/>
          </a:ln>
          <a:effectLst/>
        </p:spPr>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mn-cs"/>
            </a:endParaRPr>
          </a:p>
        </p:txBody>
      </p:sp>
      <p:pic>
        <p:nvPicPr>
          <p:cNvPr id="13" name="Graphic 12" descr="Lightbulb and gear">
            <a:extLst>
              <a:ext uri="{FF2B5EF4-FFF2-40B4-BE49-F238E27FC236}">
                <a16:creationId xmlns:a16="http://schemas.microsoft.com/office/drawing/2014/main" id="{3A0034D9-5598-4DF8-A420-6FCCA60FF0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265" y="4668618"/>
            <a:ext cx="688109" cy="688109"/>
          </a:xfrm>
          <a:prstGeom prst="rect">
            <a:avLst/>
          </a:prstGeom>
        </p:spPr>
      </p:pic>
      <p:sp>
        <p:nvSpPr>
          <p:cNvPr id="14" name="TextBox 13">
            <a:extLst>
              <a:ext uri="{FF2B5EF4-FFF2-40B4-BE49-F238E27FC236}">
                <a16:creationId xmlns:a16="http://schemas.microsoft.com/office/drawing/2014/main" id="{86A78709-6B4C-4F63-A73D-08452D4814A4}"/>
              </a:ext>
            </a:extLst>
          </p:cNvPr>
          <p:cNvSpPr txBox="1"/>
          <p:nvPr/>
        </p:nvSpPr>
        <p:spPr>
          <a:xfrm>
            <a:off x="1188374" y="4735674"/>
            <a:ext cx="6524674" cy="1477328"/>
          </a:xfrm>
          <a:prstGeom prst="rect">
            <a:avLst/>
          </a:prstGeom>
          <a:noFill/>
        </p:spPr>
        <p:txBody>
          <a:bodyPr wrap="square" rtlCol="0">
            <a:spAutoFit/>
          </a:bodyPr>
          <a:lstStyle/>
          <a:p>
            <a:pPr algn="ctr"/>
            <a:r>
              <a:rPr lang="en-GB">
                <a:ea typeface="+mn-lt"/>
                <a:cs typeface="Arial"/>
              </a:rPr>
              <a:t>Given the low awareness and usage of Light Touch Support, what is the future for the service?</a:t>
            </a:r>
          </a:p>
          <a:p>
            <a:endParaRPr lang="en-GB">
              <a:ea typeface="+mn-lt"/>
              <a:cs typeface="Arial"/>
            </a:endParaRPr>
          </a:p>
          <a:p>
            <a:pPr algn="ctr"/>
            <a:r>
              <a:rPr lang="en-GB">
                <a:ea typeface="+mn-lt"/>
                <a:cs typeface="Arial"/>
              </a:rPr>
              <a:t>What are the implications of closing the service and could this result in increased numbers receiving a social care service?</a:t>
            </a:r>
          </a:p>
        </p:txBody>
      </p:sp>
      <p:sp>
        <p:nvSpPr>
          <p:cNvPr id="7" name="Rectangle 6">
            <a:extLst>
              <a:ext uri="{FF2B5EF4-FFF2-40B4-BE49-F238E27FC236}">
                <a16:creationId xmlns:a16="http://schemas.microsoft.com/office/drawing/2014/main" id="{2C11AAB0-67A0-472B-A72B-B35FAB716C02}"/>
              </a:ext>
            </a:extLst>
          </p:cNvPr>
          <p:cNvSpPr/>
          <p:nvPr/>
        </p:nvSpPr>
        <p:spPr>
          <a:xfrm>
            <a:off x="333598" y="1484547"/>
            <a:ext cx="7286482" cy="2800767"/>
          </a:xfrm>
          <a:prstGeom prst="rect">
            <a:avLst/>
          </a:prstGeom>
        </p:spPr>
        <p:txBody>
          <a:bodyPr wrap="square">
            <a:spAutoFit/>
          </a:bodyPr>
          <a:lstStyle/>
          <a:p>
            <a:pPr lvl="0">
              <a:defRPr/>
            </a:pPr>
            <a:r>
              <a:rPr lang="en-GB" sz="2800" b="1">
                <a:solidFill>
                  <a:srgbClr val="004899"/>
                </a:solidFill>
              </a:rPr>
              <a:t>3,420</a:t>
            </a:r>
            <a:r>
              <a:rPr lang="en-GB" sz="2000" b="1">
                <a:solidFill>
                  <a:srgbClr val="004899"/>
                </a:solidFill>
              </a:rPr>
              <a:t> </a:t>
            </a:r>
            <a:r>
              <a:rPr lang="en-GB" b="1"/>
              <a:t>families are registered with the short breaks service.</a:t>
            </a:r>
          </a:p>
          <a:p>
            <a:pPr lvl="0">
              <a:defRPr/>
            </a:pPr>
            <a:endParaRPr lang="en-GB"/>
          </a:p>
          <a:p>
            <a:pPr lvl="0">
              <a:defRPr/>
            </a:pPr>
            <a:r>
              <a:rPr lang="en-GB" b="1"/>
              <a:t>Pre-Covid: </a:t>
            </a:r>
            <a:r>
              <a:rPr lang="en-GB"/>
              <a:t>approximately </a:t>
            </a:r>
            <a:r>
              <a:rPr lang="en-GB" sz="2000" b="1">
                <a:solidFill>
                  <a:srgbClr val="004899"/>
                </a:solidFill>
              </a:rPr>
              <a:t>90 families </a:t>
            </a:r>
            <a:r>
              <a:rPr lang="en-GB" b="1">
                <a:solidFill>
                  <a:srgbClr val="004899"/>
                </a:solidFill>
              </a:rPr>
              <a:t>(2.6% of those registered)</a:t>
            </a:r>
            <a:r>
              <a:rPr lang="en-GB" sz="2000" b="1">
                <a:solidFill>
                  <a:srgbClr val="004899"/>
                </a:solidFill>
              </a:rPr>
              <a:t> </a:t>
            </a:r>
            <a:r>
              <a:rPr lang="en-GB"/>
              <a:t>were receiving Light Touch Support.</a:t>
            </a:r>
          </a:p>
          <a:p>
            <a:pPr lvl="0">
              <a:defRPr/>
            </a:pPr>
            <a:endParaRPr lang="en-GB"/>
          </a:p>
          <a:p>
            <a:pPr lvl="0">
              <a:defRPr/>
            </a:pPr>
            <a:r>
              <a:rPr lang="en-GB" b="1"/>
              <a:t>Jan 2020: </a:t>
            </a:r>
            <a:r>
              <a:rPr lang="en-GB"/>
              <a:t>approximately </a:t>
            </a:r>
            <a:r>
              <a:rPr lang="en-GB" sz="2000" b="1">
                <a:solidFill>
                  <a:srgbClr val="004899"/>
                </a:solidFill>
              </a:rPr>
              <a:t>60 families </a:t>
            </a:r>
            <a:r>
              <a:rPr lang="en-GB" b="1">
                <a:solidFill>
                  <a:srgbClr val="004899"/>
                </a:solidFill>
              </a:rPr>
              <a:t>(1.7% of those registered) </a:t>
            </a:r>
            <a:r>
              <a:rPr lang="en-GB"/>
              <a:t>are currently receiving Light Touch Support.</a:t>
            </a:r>
          </a:p>
          <a:p>
            <a:pPr lvl="0">
              <a:defRPr/>
            </a:pPr>
            <a:endParaRPr lang="en-GB"/>
          </a:p>
          <a:p>
            <a:pPr lvl="0">
              <a:defRPr/>
            </a:pPr>
            <a:r>
              <a:rPr lang="en-GB" sz="1600" i="1"/>
              <a:t>[Figures from service data December 2020.]</a:t>
            </a:r>
          </a:p>
        </p:txBody>
      </p:sp>
      <p:sp>
        <p:nvSpPr>
          <p:cNvPr id="18" name="Rectangle 17">
            <a:extLst>
              <a:ext uri="{FF2B5EF4-FFF2-40B4-BE49-F238E27FC236}">
                <a16:creationId xmlns:a16="http://schemas.microsoft.com/office/drawing/2014/main" id="{11A601CE-2127-4CD1-A4D7-5D88521002EB}"/>
              </a:ext>
            </a:extLst>
          </p:cNvPr>
          <p:cNvSpPr/>
          <p:nvPr/>
        </p:nvSpPr>
        <p:spPr>
          <a:xfrm>
            <a:off x="280301" y="862613"/>
            <a:ext cx="7286482" cy="400110"/>
          </a:xfrm>
          <a:prstGeom prst="rect">
            <a:avLst/>
          </a:prstGeom>
        </p:spPr>
        <p:txBody>
          <a:bodyPr wrap="none">
            <a:spAutoFit/>
          </a:bodyPr>
          <a:lstStyle/>
          <a:p>
            <a:r>
              <a:rPr lang="en-GB" sz="2000" b="1">
                <a:solidFill>
                  <a:srgbClr val="F28F00"/>
                </a:solidFill>
              </a:rPr>
              <a:t>Awareness and uptake of Light Touch Support is very low.</a:t>
            </a:r>
          </a:p>
        </p:txBody>
      </p:sp>
      <p:sp>
        <p:nvSpPr>
          <p:cNvPr id="17" name="Rectangle 16">
            <a:extLst>
              <a:ext uri="{FF2B5EF4-FFF2-40B4-BE49-F238E27FC236}">
                <a16:creationId xmlns:a16="http://schemas.microsoft.com/office/drawing/2014/main" id="{F45445EC-F11C-4FF7-A722-F42FE01BF8B6}"/>
              </a:ext>
            </a:extLst>
          </p:cNvPr>
          <p:cNvSpPr/>
          <p:nvPr/>
        </p:nvSpPr>
        <p:spPr>
          <a:xfrm>
            <a:off x="9170318" y="1596462"/>
            <a:ext cx="2573162" cy="1477328"/>
          </a:xfrm>
          <a:prstGeom prst="rect">
            <a:avLst/>
          </a:prstGeom>
        </p:spPr>
        <p:txBody>
          <a:bodyPr wrap="square">
            <a:spAutoFit/>
          </a:bodyPr>
          <a:lstStyle/>
          <a:p>
            <a:pPr algn="ctr"/>
            <a:r>
              <a:rPr lang="en-GB" b="1" i="1">
                <a:solidFill>
                  <a:srgbClr val="004899"/>
                </a:solidFill>
              </a:rPr>
              <a:t>“I don’t know what this is or if it would be something we would require.”</a:t>
            </a:r>
          </a:p>
          <a:p>
            <a:pPr algn="ctr"/>
            <a:r>
              <a:rPr lang="en-GB" i="1"/>
              <a:t>[Survey respondent]</a:t>
            </a:r>
          </a:p>
        </p:txBody>
      </p:sp>
      <p:sp>
        <p:nvSpPr>
          <p:cNvPr id="21" name="Rectangle 20">
            <a:extLst>
              <a:ext uri="{FF2B5EF4-FFF2-40B4-BE49-F238E27FC236}">
                <a16:creationId xmlns:a16="http://schemas.microsoft.com/office/drawing/2014/main" id="{4BB44972-1711-48A7-BB74-02783E6FB7F6}"/>
              </a:ext>
            </a:extLst>
          </p:cNvPr>
          <p:cNvSpPr/>
          <p:nvPr/>
        </p:nvSpPr>
        <p:spPr>
          <a:xfrm>
            <a:off x="9140853" y="3553986"/>
            <a:ext cx="2573162" cy="1200329"/>
          </a:xfrm>
          <a:prstGeom prst="rect">
            <a:avLst/>
          </a:prstGeom>
        </p:spPr>
        <p:txBody>
          <a:bodyPr wrap="square">
            <a:spAutoFit/>
          </a:bodyPr>
          <a:lstStyle/>
          <a:p>
            <a:pPr algn="ctr"/>
            <a:r>
              <a:rPr lang="en-GB" b="1" i="1">
                <a:solidFill>
                  <a:srgbClr val="004899"/>
                </a:solidFill>
              </a:rPr>
              <a:t>“Haven’t heard about it, even though I am with short breaks.”</a:t>
            </a:r>
          </a:p>
          <a:p>
            <a:pPr algn="ctr"/>
            <a:r>
              <a:rPr lang="en-GB" i="1"/>
              <a:t>[Survey respondent] </a:t>
            </a:r>
          </a:p>
        </p:txBody>
      </p:sp>
    </p:spTree>
    <p:extLst>
      <p:ext uri="{BB962C8B-B14F-4D97-AF65-F5344CB8AC3E}">
        <p14:creationId xmlns:p14="http://schemas.microsoft.com/office/powerpoint/2010/main" val="954259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270954" y="159756"/>
            <a:ext cx="9637543" cy="540000"/>
          </a:xfrm>
        </p:spPr>
        <p:txBody>
          <a:bodyPr>
            <a:normAutofit fontScale="90000"/>
          </a:bodyPr>
          <a:lstStyle/>
          <a:p>
            <a:r>
              <a:rPr lang="en-GB"/>
              <a:t>Light Touch Support </a:t>
            </a:r>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1878369" y="4901285"/>
            <a:ext cx="4338238" cy="1316920"/>
          </a:xfrm>
        </p:spPr>
        <p:txBody>
          <a:bodyPr vert="horz" lIns="91440" tIns="45720" rIns="91440" bIns="45720" rtlCol="0" anchor="t">
            <a:noAutofit/>
          </a:bodyPr>
          <a:lstStyle/>
          <a:p>
            <a:pPr marL="0" indent="0">
              <a:spcBef>
                <a:spcPts val="0"/>
              </a:spcBef>
              <a:buNone/>
            </a:pPr>
            <a:r>
              <a:rPr lang="en-GB" sz="1600">
                <a:ea typeface="+mn-lt"/>
                <a:cs typeface="Arial"/>
              </a:rPr>
              <a:t>Several commented on the  </a:t>
            </a:r>
            <a:r>
              <a:rPr lang="en-GB" sz="1600" b="1">
                <a:ea typeface="+mn-lt"/>
                <a:cs typeface="Arial"/>
              </a:rPr>
              <a:t>inconsistency </a:t>
            </a:r>
            <a:r>
              <a:rPr lang="en-GB" sz="1600">
                <a:ea typeface="+mn-lt"/>
                <a:cs typeface="Arial"/>
              </a:rPr>
              <a:t>and </a:t>
            </a:r>
            <a:r>
              <a:rPr lang="en-GB" sz="1600" b="1">
                <a:ea typeface="+mn-lt"/>
                <a:cs typeface="Arial"/>
              </a:rPr>
              <a:t>limited availability </a:t>
            </a:r>
            <a:r>
              <a:rPr lang="en-GB" sz="1600">
                <a:ea typeface="+mn-lt"/>
                <a:cs typeface="Arial"/>
              </a:rPr>
              <a:t>of carers, with </a:t>
            </a:r>
            <a:r>
              <a:rPr lang="en-GB" sz="1600" b="1">
                <a:ea typeface="+mn-lt"/>
                <a:cs typeface="Arial"/>
              </a:rPr>
              <a:t>lack of flexibility </a:t>
            </a:r>
            <a:r>
              <a:rPr lang="en-GB" sz="1600">
                <a:ea typeface="+mn-lt"/>
                <a:cs typeface="Arial"/>
              </a:rPr>
              <a:t>of support hours. This resulted in the service not continuing for at least </a:t>
            </a:r>
            <a:r>
              <a:rPr lang="en-GB" sz="1600" b="1">
                <a:ea typeface="+mn-lt"/>
                <a:cs typeface="Arial"/>
              </a:rPr>
              <a:t>3</a:t>
            </a:r>
            <a:r>
              <a:rPr lang="en-GB" sz="1600">
                <a:ea typeface="+mn-lt"/>
                <a:cs typeface="Arial"/>
              </a:rPr>
              <a:t> of those families.</a:t>
            </a:r>
            <a:endParaRPr lang="en-GB" sz="1600" b="1">
              <a:ea typeface="+mn-lt"/>
              <a:cs typeface="Arial"/>
            </a:endParaRP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C2C412F9-80BB-4428-BE9B-3D0E9A410736}"/>
              </a:ext>
            </a:extLst>
          </p:cNvPr>
          <p:cNvSpPr/>
          <p:nvPr/>
        </p:nvSpPr>
        <p:spPr>
          <a:xfrm>
            <a:off x="3170544" y="1409400"/>
            <a:ext cx="5878510" cy="496986"/>
          </a:xfrm>
          <a:prstGeom prst="rect">
            <a:avLst/>
          </a:prstGeom>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400</a:t>
            </a:r>
            <a:r>
              <a:rPr lang="en-GB"/>
              <a:t> survey respondents in total</a:t>
            </a:r>
          </a:p>
        </p:txBody>
      </p:sp>
      <p:cxnSp>
        <p:nvCxnSpPr>
          <p:cNvPr id="8" name="Straight Arrow Connector 7">
            <a:extLst>
              <a:ext uri="{FF2B5EF4-FFF2-40B4-BE49-F238E27FC236}">
                <a16:creationId xmlns:a16="http://schemas.microsoft.com/office/drawing/2014/main" id="{ADBA4548-CDB1-4BEC-BC12-47D243F5A32C}"/>
              </a:ext>
            </a:extLst>
          </p:cNvPr>
          <p:cNvCxnSpPr>
            <a:cxnSpLocks/>
          </p:cNvCxnSpPr>
          <p:nvPr/>
        </p:nvCxnSpPr>
        <p:spPr>
          <a:xfrm>
            <a:off x="3743290" y="1906386"/>
            <a:ext cx="0" cy="340498"/>
          </a:xfrm>
          <a:prstGeom prst="straightConnector1">
            <a:avLst/>
          </a:prstGeom>
          <a:ln w="19050">
            <a:solidFill>
              <a:srgbClr val="004899"/>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59AE730-169B-44E3-B688-0947832A8FEC}"/>
              </a:ext>
            </a:extLst>
          </p:cNvPr>
          <p:cNvSpPr txBox="1"/>
          <p:nvPr/>
        </p:nvSpPr>
        <p:spPr>
          <a:xfrm>
            <a:off x="7050624" y="2172100"/>
            <a:ext cx="4687729" cy="1569660"/>
          </a:xfrm>
          <a:prstGeom prst="rect">
            <a:avLst/>
          </a:prstGeom>
          <a:noFill/>
        </p:spPr>
        <p:txBody>
          <a:bodyPr wrap="square" rtlCol="0">
            <a:spAutoFit/>
          </a:bodyPr>
          <a:lstStyle/>
          <a:p>
            <a:r>
              <a:rPr lang="en-GB" sz="3200" b="1">
                <a:solidFill>
                  <a:srgbClr val="004899"/>
                </a:solidFill>
              </a:rPr>
              <a:t>217</a:t>
            </a:r>
            <a:r>
              <a:rPr lang="en-GB" sz="2400" b="1">
                <a:solidFill>
                  <a:srgbClr val="004899"/>
                </a:solidFill>
              </a:rPr>
              <a:t> </a:t>
            </a:r>
            <a:r>
              <a:rPr lang="en-GB" b="1">
                <a:solidFill>
                  <a:srgbClr val="004899"/>
                </a:solidFill>
              </a:rPr>
              <a:t>(54%) not aware of service</a:t>
            </a:r>
          </a:p>
          <a:p>
            <a:r>
              <a:rPr lang="en-GB" sz="1600"/>
              <a:t>(Of those who haven’t tried to access)</a:t>
            </a:r>
          </a:p>
          <a:p>
            <a:pPr marL="285750" indent="-285750">
              <a:buFont typeface="Arial" panose="020B0604020202020204" pitchFamily="34" charset="0"/>
              <a:buChar char="•"/>
            </a:pPr>
            <a:r>
              <a:rPr lang="en-GB" sz="1600">
                <a:ea typeface="+mn-lt"/>
                <a:cs typeface="Arial"/>
              </a:rPr>
              <a:t>Several others commented that they weren’t sure </a:t>
            </a:r>
            <a:r>
              <a:rPr lang="en-GB" sz="1600" b="1">
                <a:ea typeface="+mn-lt"/>
                <a:cs typeface="Arial"/>
              </a:rPr>
              <a:t>what the service was</a:t>
            </a:r>
            <a:r>
              <a:rPr lang="en-GB" sz="1600">
                <a:ea typeface="+mn-lt"/>
                <a:cs typeface="Arial"/>
              </a:rPr>
              <a:t>, how they might </a:t>
            </a:r>
            <a:r>
              <a:rPr lang="en-GB" sz="1600" b="1">
                <a:ea typeface="+mn-lt"/>
                <a:cs typeface="Arial"/>
              </a:rPr>
              <a:t>access</a:t>
            </a:r>
            <a:r>
              <a:rPr lang="en-GB" sz="1600">
                <a:ea typeface="+mn-lt"/>
                <a:cs typeface="Arial"/>
              </a:rPr>
              <a:t> it or if they would </a:t>
            </a:r>
            <a:r>
              <a:rPr lang="en-GB" sz="1600" b="1">
                <a:ea typeface="+mn-lt"/>
                <a:cs typeface="Arial"/>
              </a:rPr>
              <a:t>qualify</a:t>
            </a:r>
            <a:r>
              <a:rPr lang="en-GB" sz="1600">
                <a:ea typeface="+mn-lt"/>
                <a:cs typeface="Arial"/>
              </a:rPr>
              <a:t> for support.</a:t>
            </a:r>
          </a:p>
        </p:txBody>
      </p:sp>
      <p:sp>
        <p:nvSpPr>
          <p:cNvPr id="25" name="Rectangle 24">
            <a:extLst>
              <a:ext uri="{FF2B5EF4-FFF2-40B4-BE49-F238E27FC236}">
                <a16:creationId xmlns:a16="http://schemas.microsoft.com/office/drawing/2014/main" id="{65266148-78F0-468E-A1DF-CCE3B22B2DC3}"/>
              </a:ext>
            </a:extLst>
          </p:cNvPr>
          <p:cNvSpPr/>
          <p:nvPr/>
        </p:nvSpPr>
        <p:spPr>
          <a:xfrm>
            <a:off x="270954" y="768598"/>
            <a:ext cx="9230412" cy="400110"/>
          </a:xfrm>
          <a:prstGeom prst="rect">
            <a:avLst/>
          </a:prstGeom>
        </p:spPr>
        <p:txBody>
          <a:bodyPr wrap="none">
            <a:spAutoFit/>
          </a:bodyPr>
          <a:lstStyle/>
          <a:p>
            <a:r>
              <a:rPr lang="en-GB" sz="2000" b="1">
                <a:solidFill>
                  <a:srgbClr val="F28F00"/>
                </a:solidFill>
              </a:rPr>
              <a:t>Some of those accessing the service have experienced several challenges.</a:t>
            </a:r>
          </a:p>
        </p:txBody>
      </p:sp>
      <p:sp>
        <p:nvSpPr>
          <p:cNvPr id="31" name="TextBox 30">
            <a:extLst>
              <a:ext uri="{FF2B5EF4-FFF2-40B4-BE49-F238E27FC236}">
                <a16:creationId xmlns:a16="http://schemas.microsoft.com/office/drawing/2014/main" id="{4896A0FE-3F3A-409F-A1E0-14E67CB118AB}"/>
              </a:ext>
            </a:extLst>
          </p:cNvPr>
          <p:cNvSpPr txBox="1"/>
          <p:nvPr/>
        </p:nvSpPr>
        <p:spPr>
          <a:xfrm>
            <a:off x="1857564" y="2155444"/>
            <a:ext cx="3514411" cy="1015663"/>
          </a:xfrm>
          <a:prstGeom prst="rect">
            <a:avLst/>
          </a:prstGeom>
          <a:noFill/>
        </p:spPr>
        <p:txBody>
          <a:bodyPr wrap="square" rtlCol="0">
            <a:spAutoFit/>
          </a:bodyPr>
          <a:lstStyle/>
          <a:p>
            <a:r>
              <a:rPr lang="en-GB" sz="3200" b="1">
                <a:solidFill>
                  <a:srgbClr val="004899"/>
                </a:solidFill>
              </a:rPr>
              <a:t>36</a:t>
            </a:r>
            <a:r>
              <a:rPr lang="en-GB" sz="2400" b="1">
                <a:solidFill>
                  <a:srgbClr val="004899"/>
                </a:solidFill>
              </a:rPr>
              <a:t> </a:t>
            </a:r>
            <a:r>
              <a:rPr lang="en-GB" b="1">
                <a:solidFill>
                  <a:srgbClr val="004899"/>
                </a:solidFill>
              </a:rPr>
              <a:t>(9%) have tried to access</a:t>
            </a:r>
          </a:p>
          <a:p>
            <a:r>
              <a:rPr lang="en-GB" sz="1400"/>
              <a:t>(Of those potentially eligible, i.e. not receiving services)</a:t>
            </a:r>
          </a:p>
        </p:txBody>
      </p:sp>
      <p:cxnSp>
        <p:nvCxnSpPr>
          <p:cNvPr id="33" name="Straight Arrow Connector 32">
            <a:extLst>
              <a:ext uri="{FF2B5EF4-FFF2-40B4-BE49-F238E27FC236}">
                <a16:creationId xmlns:a16="http://schemas.microsoft.com/office/drawing/2014/main" id="{994DF7C9-B9C7-462B-A8BD-443B0E778F0B}"/>
              </a:ext>
            </a:extLst>
          </p:cNvPr>
          <p:cNvCxnSpPr>
            <a:cxnSpLocks/>
          </p:cNvCxnSpPr>
          <p:nvPr/>
        </p:nvCxnSpPr>
        <p:spPr>
          <a:xfrm>
            <a:off x="8490322" y="1875558"/>
            <a:ext cx="0" cy="387982"/>
          </a:xfrm>
          <a:prstGeom prst="straightConnector1">
            <a:avLst/>
          </a:prstGeom>
          <a:ln w="19050">
            <a:solidFill>
              <a:srgbClr val="00489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E6808E3-3ABD-49FC-9BA8-F136E245CB4A}"/>
              </a:ext>
            </a:extLst>
          </p:cNvPr>
          <p:cNvCxnSpPr>
            <a:cxnSpLocks/>
          </p:cNvCxnSpPr>
          <p:nvPr/>
        </p:nvCxnSpPr>
        <p:spPr>
          <a:xfrm>
            <a:off x="3743290" y="3073655"/>
            <a:ext cx="0" cy="354874"/>
          </a:xfrm>
          <a:prstGeom prst="straightConnector1">
            <a:avLst/>
          </a:prstGeom>
          <a:ln w="19050">
            <a:solidFill>
              <a:srgbClr val="004899"/>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B604EFD-1452-4B84-9060-26D6F7260369}"/>
              </a:ext>
            </a:extLst>
          </p:cNvPr>
          <p:cNvSpPr txBox="1"/>
          <p:nvPr/>
        </p:nvSpPr>
        <p:spPr>
          <a:xfrm>
            <a:off x="1872197" y="3247827"/>
            <a:ext cx="4338238" cy="584775"/>
          </a:xfrm>
          <a:prstGeom prst="rect">
            <a:avLst/>
          </a:prstGeom>
          <a:noFill/>
        </p:spPr>
        <p:txBody>
          <a:bodyPr wrap="square" rtlCol="0">
            <a:spAutoFit/>
          </a:bodyPr>
          <a:lstStyle/>
          <a:p>
            <a:r>
              <a:rPr lang="en-GB" sz="3200" b="1">
                <a:solidFill>
                  <a:srgbClr val="004899"/>
                </a:solidFill>
              </a:rPr>
              <a:t>9</a:t>
            </a:r>
            <a:r>
              <a:rPr lang="en-GB" sz="2400" b="1">
                <a:solidFill>
                  <a:srgbClr val="004899"/>
                </a:solidFill>
              </a:rPr>
              <a:t> </a:t>
            </a:r>
            <a:r>
              <a:rPr lang="en-GB" b="1">
                <a:solidFill>
                  <a:srgbClr val="004899"/>
                </a:solidFill>
              </a:rPr>
              <a:t>(2%) received Light Touch Support</a:t>
            </a:r>
            <a:endParaRPr lang="en-GB" sz="1600" b="1">
              <a:solidFill>
                <a:srgbClr val="004899"/>
              </a:solidFill>
            </a:endParaRPr>
          </a:p>
        </p:txBody>
      </p:sp>
      <p:sp>
        <p:nvSpPr>
          <p:cNvPr id="39" name="Rectangle 38">
            <a:extLst>
              <a:ext uri="{FF2B5EF4-FFF2-40B4-BE49-F238E27FC236}">
                <a16:creationId xmlns:a16="http://schemas.microsoft.com/office/drawing/2014/main" id="{08A9B1E9-C969-4FEF-856D-FEBA076C9E2D}"/>
              </a:ext>
            </a:extLst>
          </p:cNvPr>
          <p:cNvSpPr/>
          <p:nvPr/>
        </p:nvSpPr>
        <p:spPr>
          <a:xfrm>
            <a:off x="1889255" y="3955874"/>
            <a:ext cx="3820436" cy="584775"/>
          </a:xfrm>
          <a:prstGeom prst="rect">
            <a:avLst/>
          </a:prstGeom>
        </p:spPr>
        <p:txBody>
          <a:bodyPr wrap="square">
            <a:spAutoFit/>
          </a:bodyPr>
          <a:lstStyle/>
          <a:p>
            <a:r>
              <a:rPr lang="en-GB" sz="1600"/>
              <a:t>Some reported </a:t>
            </a:r>
            <a:r>
              <a:rPr lang="en-GB" sz="1600" b="1"/>
              <a:t>good experiences </a:t>
            </a:r>
            <a:r>
              <a:rPr lang="en-GB" sz="1600"/>
              <a:t>with carers which their children enjoyed. </a:t>
            </a:r>
          </a:p>
        </p:txBody>
      </p:sp>
      <p:pic>
        <p:nvPicPr>
          <p:cNvPr id="45" name="Graphic 44" descr="Smiling face with no fill">
            <a:extLst>
              <a:ext uri="{FF2B5EF4-FFF2-40B4-BE49-F238E27FC236}">
                <a16:creationId xmlns:a16="http://schemas.microsoft.com/office/drawing/2014/main" id="{FA1DAB2E-1A37-4334-95C6-99E711AA75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2986" y="3856106"/>
            <a:ext cx="781546" cy="781546"/>
          </a:xfrm>
          <a:prstGeom prst="rect">
            <a:avLst/>
          </a:prstGeom>
        </p:spPr>
      </p:pic>
      <p:pic>
        <p:nvPicPr>
          <p:cNvPr id="47" name="Graphic 46" descr="Sad face with no fill">
            <a:extLst>
              <a:ext uri="{FF2B5EF4-FFF2-40B4-BE49-F238E27FC236}">
                <a16:creationId xmlns:a16="http://schemas.microsoft.com/office/drawing/2014/main" id="{BD73D49A-9EBE-4EE7-88EF-CD4DA3CE04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2986" y="5207191"/>
            <a:ext cx="781546" cy="781546"/>
          </a:xfrm>
          <a:prstGeom prst="rect">
            <a:avLst/>
          </a:prstGeom>
        </p:spPr>
      </p:pic>
      <p:pic>
        <p:nvPicPr>
          <p:cNvPr id="12" name="Graphic 11" descr="Confused person">
            <a:extLst>
              <a:ext uri="{FF2B5EF4-FFF2-40B4-BE49-F238E27FC236}">
                <a16:creationId xmlns:a16="http://schemas.microsoft.com/office/drawing/2014/main" id="{2B42F1C3-D3E6-4AAC-B137-7DE54ADED2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08361" y="2316337"/>
            <a:ext cx="908258" cy="908258"/>
          </a:xfrm>
          <a:prstGeom prst="rect">
            <a:avLst/>
          </a:prstGeom>
        </p:spPr>
      </p:pic>
      <p:sp>
        <p:nvSpPr>
          <p:cNvPr id="21" name="Rectangle 20">
            <a:extLst>
              <a:ext uri="{FF2B5EF4-FFF2-40B4-BE49-F238E27FC236}">
                <a16:creationId xmlns:a16="http://schemas.microsoft.com/office/drawing/2014/main" id="{31B4EDBA-57DE-4AE5-A12B-65FABED260D7}"/>
              </a:ext>
            </a:extLst>
          </p:cNvPr>
          <p:cNvSpPr/>
          <p:nvPr/>
        </p:nvSpPr>
        <p:spPr>
          <a:xfrm>
            <a:off x="7021282" y="4160907"/>
            <a:ext cx="4423154" cy="1754326"/>
          </a:xfrm>
          <a:prstGeom prst="rect">
            <a:avLst/>
          </a:prstGeom>
        </p:spPr>
        <p:txBody>
          <a:bodyPr wrap="square">
            <a:spAutoFit/>
          </a:bodyPr>
          <a:lstStyle/>
          <a:p>
            <a:pPr algn="ctr"/>
            <a:r>
              <a:rPr lang="en-GB" b="1" i="1">
                <a:solidFill>
                  <a:srgbClr val="004899"/>
                </a:solidFill>
              </a:rPr>
              <a:t>“It was inconsistent. We struggled to get a suitable person to help my daughter at her social activities. The agency arranging the care couldn’t find a replacement when the one we had left.”</a:t>
            </a:r>
          </a:p>
        </p:txBody>
      </p:sp>
      <p:sp>
        <p:nvSpPr>
          <p:cNvPr id="22" name="Rectangle 21">
            <a:extLst>
              <a:ext uri="{FF2B5EF4-FFF2-40B4-BE49-F238E27FC236}">
                <a16:creationId xmlns:a16="http://schemas.microsoft.com/office/drawing/2014/main" id="{3CB12016-1D73-4F1E-BE96-1DFBCD4B0405}"/>
              </a:ext>
            </a:extLst>
          </p:cNvPr>
          <p:cNvSpPr/>
          <p:nvPr/>
        </p:nvSpPr>
        <p:spPr>
          <a:xfrm>
            <a:off x="6239979" y="5840312"/>
            <a:ext cx="5407068" cy="338554"/>
          </a:xfrm>
          <a:prstGeom prst="rect">
            <a:avLst/>
          </a:prstGeom>
        </p:spPr>
        <p:txBody>
          <a:bodyPr wrap="square">
            <a:spAutoFit/>
          </a:bodyPr>
          <a:lstStyle/>
          <a:p>
            <a:pPr algn="r"/>
            <a:r>
              <a:rPr lang="en-GB" sz="1600"/>
              <a:t>[Parent of 8-11 year old with Down’s syndrome]</a:t>
            </a:r>
          </a:p>
        </p:txBody>
      </p:sp>
    </p:spTree>
    <p:extLst>
      <p:ext uri="{BB962C8B-B14F-4D97-AF65-F5344CB8AC3E}">
        <p14:creationId xmlns:p14="http://schemas.microsoft.com/office/powerpoint/2010/main" val="3327952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05999" y="62950"/>
            <a:ext cx="8099200" cy="540000"/>
          </a:xfrm>
        </p:spPr>
        <p:txBody>
          <a:bodyPr>
            <a:normAutofit fontScale="90000"/>
          </a:bodyPr>
          <a:lstStyle/>
          <a:p>
            <a:r>
              <a:rPr lang="en-GB"/>
              <a:t>Caravans, beach huts and Max cards</a:t>
            </a:r>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9025558" y="3957430"/>
            <a:ext cx="2832842" cy="2371749"/>
          </a:xfrm>
        </p:spPr>
        <p:txBody>
          <a:bodyPr>
            <a:normAutofit lnSpcReduction="10000"/>
          </a:bodyPr>
          <a:lstStyle/>
          <a:p>
            <a:pPr marL="0" lvl="0" indent="0" algn="ctr" defTabSz="457200">
              <a:spcBef>
                <a:spcPts val="600"/>
              </a:spcBef>
              <a:buNone/>
              <a:defRPr/>
            </a:pPr>
            <a:r>
              <a:rPr lang="en-GB" sz="1600" b="1" i="1">
                <a:solidFill>
                  <a:srgbClr val="004899"/>
                </a:solidFill>
                <a:ea typeface="Calibri" panose="020F0502020204030204" pitchFamily="34" charset="0"/>
                <a:cs typeface="Arial"/>
              </a:rPr>
              <a:t>…Facilities/activities in the caravan park are not set up for SEN…there’s not much in Walton apart from the beach. We would spend the day at the beach, but then you’re stuck in the caravan for the evening.”</a:t>
            </a:r>
          </a:p>
          <a:p>
            <a:pPr marL="0" lvl="0" indent="0" algn="r" defTabSz="457200">
              <a:spcBef>
                <a:spcPts val="600"/>
              </a:spcBef>
              <a:buNone/>
              <a:defRPr/>
            </a:pPr>
            <a:r>
              <a:rPr lang="en-GB" sz="1600" i="1">
                <a:ea typeface="Calibri" panose="020F0502020204030204" pitchFamily="34" charset="0"/>
                <a:cs typeface="Arial"/>
              </a:rPr>
              <a:t>[Parent of 6 year old with </a:t>
            </a:r>
            <a:br>
              <a:rPr lang="en-GB" sz="1600" i="1">
                <a:ea typeface="Calibri" panose="020F0502020204030204" pitchFamily="34" charset="0"/>
                <a:cs typeface="Arial"/>
              </a:rPr>
            </a:br>
            <a:r>
              <a:rPr lang="en-GB" sz="1600" i="1">
                <a:ea typeface="Calibri" panose="020F0502020204030204" pitchFamily="34" charset="0"/>
                <a:cs typeface="Arial"/>
              </a:rPr>
              <a:t>ASD &amp; ADHD]</a:t>
            </a:r>
          </a:p>
          <a:p>
            <a:pPr marL="0" lvl="0" indent="0" algn="ctr" defTabSz="457200">
              <a:spcBef>
                <a:spcPts val="600"/>
              </a:spcBef>
              <a:buNone/>
              <a:defRPr/>
            </a:pPr>
            <a:endParaRPr lang="en-GB" sz="1600" b="1" i="1">
              <a:solidFill>
                <a:srgbClr val="004899"/>
              </a:solidFill>
              <a:ea typeface="Calibri" panose="020F0502020204030204" pitchFamily="34" charset="0"/>
              <a:cs typeface="Arial"/>
            </a:endParaRP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2"/>
            <a:srcRect l="42818" t="7867" r="54316" b="89318"/>
            <a:stretch/>
          </p:blipFill>
          <p:spPr>
            <a:xfrm>
              <a:off x="2689902" y="-1335281"/>
              <a:ext cx="845036" cy="504544"/>
            </a:xfrm>
            <a:prstGeom prst="rect">
              <a:avLst/>
            </a:prstGeom>
          </p:spPr>
        </p:pic>
      </p:grpSp>
      <p:sp>
        <p:nvSpPr>
          <p:cNvPr id="2" name="Rectangle 1">
            <a:extLst>
              <a:ext uri="{FF2B5EF4-FFF2-40B4-BE49-F238E27FC236}">
                <a16:creationId xmlns:a16="http://schemas.microsoft.com/office/drawing/2014/main" id="{AC8EDB66-F1BD-48C4-8DD5-DB972130F995}"/>
              </a:ext>
            </a:extLst>
          </p:cNvPr>
          <p:cNvSpPr/>
          <p:nvPr/>
        </p:nvSpPr>
        <p:spPr>
          <a:xfrm>
            <a:off x="276332" y="594080"/>
            <a:ext cx="11582068" cy="707886"/>
          </a:xfrm>
          <a:prstGeom prst="rect">
            <a:avLst/>
          </a:prstGeom>
        </p:spPr>
        <p:txBody>
          <a:bodyPr wrap="square">
            <a:spAutoFit/>
          </a:bodyPr>
          <a:lstStyle/>
          <a:p>
            <a:pPr lvl="0"/>
            <a:r>
              <a:rPr lang="en-GB" sz="2000" b="1">
                <a:solidFill>
                  <a:srgbClr val="F28F00"/>
                </a:solidFill>
                <a:ea typeface="+mn-lt"/>
                <a:cs typeface="Arial"/>
              </a:rPr>
              <a:t>While families value and enjoy these services, there is a lack of availability and adjustments need to be made for a more inclusive environment and improved experience.</a:t>
            </a:r>
            <a:endParaRPr lang="en-GB">
              <a:solidFill>
                <a:srgbClr val="F28F00"/>
              </a:solidFill>
              <a:highlight>
                <a:srgbClr val="FFFF00"/>
              </a:highlight>
            </a:endParaRPr>
          </a:p>
        </p:txBody>
      </p:sp>
      <p:sp>
        <p:nvSpPr>
          <p:cNvPr id="6" name="Rectangle 5">
            <a:extLst>
              <a:ext uri="{FF2B5EF4-FFF2-40B4-BE49-F238E27FC236}">
                <a16:creationId xmlns:a16="http://schemas.microsoft.com/office/drawing/2014/main" id="{43277EC7-E2C7-423A-8E1F-697D47F35D2B}"/>
              </a:ext>
            </a:extLst>
          </p:cNvPr>
          <p:cNvSpPr/>
          <p:nvPr/>
        </p:nvSpPr>
        <p:spPr>
          <a:xfrm>
            <a:off x="9025558" y="1464099"/>
            <a:ext cx="2832842" cy="2062103"/>
          </a:xfrm>
          <a:prstGeom prst="rect">
            <a:avLst/>
          </a:prstGeom>
        </p:spPr>
        <p:txBody>
          <a:bodyPr wrap="square">
            <a:spAutoFit/>
          </a:bodyPr>
          <a:lstStyle/>
          <a:p>
            <a:pPr algn="ctr"/>
            <a:r>
              <a:rPr lang="en-GB" sz="1600" b="1" i="1">
                <a:solidFill>
                  <a:srgbClr val="004899"/>
                </a:solidFill>
              </a:rPr>
              <a:t>“We had the Max card but didn’t know there was a whole offer…didn’t know about the caravans or beach huts…just googled ‘holidays for families with special needs’ and it came up ‘Essex short breaks’…</a:t>
            </a:r>
          </a:p>
        </p:txBody>
      </p:sp>
      <p:sp>
        <p:nvSpPr>
          <p:cNvPr id="19" name="Rectangle 18">
            <a:extLst>
              <a:ext uri="{FF2B5EF4-FFF2-40B4-BE49-F238E27FC236}">
                <a16:creationId xmlns:a16="http://schemas.microsoft.com/office/drawing/2014/main" id="{40419053-5AD5-4597-9FE8-B21FA2B6E783}"/>
              </a:ext>
            </a:extLst>
          </p:cNvPr>
          <p:cNvSpPr/>
          <p:nvPr/>
        </p:nvSpPr>
        <p:spPr>
          <a:xfrm>
            <a:off x="333600" y="1468183"/>
            <a:ext cx="3849685" cy="412050"/>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1"/>
                </a:solidFill>
                <a:latin typeface="Arial" panose="020B0604020202020204" pitchFamily="34" charset="0"/>
                <a:cs typeface="Arial"/>
              </a:rPr>
              <a:t>What families value</a:t>
            </a:r>
          </a:p>
        </p:txBody>
      </p:sp>
      <p:sp>
        <p:nvSpPr>
          <p:cNvPr id="20" name="Rectangle 19">
            <a:extLst>
              <a:ext uri="{FF2B5EF4-FFF2-40B4-BE49-F238E27FC236}">
                <a16:creationId xmlns:a16="http://schemas.microsoft.com/office/drawing/2014/main" id="{3BF79B56-34A0-4988-A417-2C90163DAE16}"/>
              </a:ext>
            </a:extLst>
          </p:cNvPr>
          <p:cNvSpPr/>
          <p:nvPr/>
        </p:nvSpPr>
        <p:spPr>
          <a:xfrm>
            <a:off x="333600" y="1955435"/>
            <a:ext cx="3849685" cy="44699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600"/>
              </a:spcBef>
              <a:buFont typeface="Arial" panose="020B0604020202020204" pitchFamily="34" charset="0"/>
              <a:buChar char="•"/>
            </a:pPr>
            <a:endParaRPr lang="en-GB" sz="1600" b="1">
              <a:solidFill>
                <a:schemeClr val="tx1"/>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Familiarity of going to same place is important. Enjoy </a:t>
            </a:r>
            <a:r>
              <a:rPr lang="en-GB" sz="1600" b="1">
                <a:solidFill>
                  <a:schemeClr val="tx1"/>
                </a:solidFill>
                <a:latin typeface="Arial" panose="020B0604020202020204" pitchFamily="34" charset="0"/>
                <a:cs typeface="Arial" panose="020B0604020202020204" pitchFamily="34" charset="0"/>
              </a:rPr>
              <a:t>family holiday </a:t>
            </a:r>
            <a:r>
              <a:rPr lang="en-GB" sz="1600">
                <a:solidFill>
                  <a:schemeClr val="tx1"/>
                </a:solidFill>
                <a:latin typeface="Arial" panose="020B0604020202020204" pitchFamily="34" charset="0"/>
                <a:cs typeface="Arial" panose="020B0604020202020204" pitchFamily="34" charset="0"/>
              </a:rPr>
              <a:t>together.</a:t>
            </a:r>
            <a:endParaRPr lang="en-GB" sz="1600">
              <a:solidFill>
                <a:srgbClr val="C00000"/>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600" b="1">
                <a:solidFill>
                  <a:schemeClr val="tx1"/>
                </a:solidFill>
                <a:latin typeface="Arial" panose="020B0604020202020204" pitchFamily="34" charset="0"/>
                <a:cs typeface="Arial" panose="020B0604020202020204" pitchFamily="34" charset="0"/>
              </a:rPr>
              <a:t>Caravans:</a:t>
            </a:r>
            <a:r>
              <a:rPr lang="en-GB" sz="1600">
                <a:solidFill>
                  <a:schemeClr val="tx1"/>
                </a:solidFill>
                <a:latin typeface="Arial" panose="020B0604020202020204" pitchFamily="34" charset="0"/>
                <a:cs typeface="Arial" panose="020B0604020202020204" pitchFamily="34" charset="0"/>
              </a:rPr>
              <a:t> good location, spacious, </a:t>
            </a:r>
            <a:r>
              <a:rPr lang="en-GB" sz="1600" i="1">
                <a:solidFill>
                  <a:schemeClr val="tx1"/>
                </a:solidFill>
                <a:latin typeface="Arial" panose="020B0604020202020204" pitchFamily="34" charset="0"/>
                <a:cs typeface="Arial" panose="020B0604020202020204" pitchFamily="34" charset="0"/>
              </a:rPr>
              <a:t>“child loved sensory lights”.</a:t>
            </a:r>
          </a:p>
          <a:p>
            <a:pPr marL="285750" indent="-285750">
              <a:spcBef>
                <a:spcPts val="600"/>
              </a:spcBef>
              <a:buFont typeface="Arial" panose="020B0604020202020204" pitchFamily="34" charset="0"/>
              <a:buChar char="•"/>
            </a:pPr>
            <a:r>
              <a:rPr lang="en-GB" sz="1600" b="1">
                <a:solidFill>
                  <a:schemeClr val="tx1"/>
                </a:solidFill>
                <a:latin typeface="Arial" panose="020B0604020202020204" pitchFamily="34" charset="0"/>
                <a:cs typeface="Arial" panose="020B0604020202020204" pitchFamily="34" charset="0"/>
              </a:rPr>
              <a:t>Beach huts: </a:t>
            </a:r>
            <a:r>
              <a:rPr lang="en-GB" sz="1600">
                <a:solidFill>
                  <a:schemeClr val="tx1"/>
                </a:solidFill>
                <a:latin typeface="Arial" panose="020B0604020202020204" pitchFamily="34" charset="0"/>
                <a:cs typeface="Arial" panose="020B0604020202020204" pitchFamily="34" charset="0"/>
              </a:rPr>
              <a:t>spacious, close to facilities, cheap, </a:t>
            </a:r>
            <a:r>
              <a:rPr lang="en-GB" sz="1600" i="1">
                <a:solidFill>
                  <a:schemeClr val="tx1"/>
                </a:solidFill>
                <a:latin typeface="Arial" panose="020B0604020202020204" pitchFamily="34" charset="0"/>
                <a:cs typeface="Arial" panose="020B0604020202020204" pitchFamily="34" charset="0"/>
              </a:rPr>
              <a:t>“information sent beforehand was amazing”. </a:t>
            </a:r>
            <a:r>
              <a:rPr lang="en-GB" sz="1600">
                <a:solidFill>
                  <a:schemeClr val="tx1"/>
                </a:solidFill>
                <a:latin typeface="Arial" panose="020B0604020202020204" pitchFamily="34" charset="0"/>
                <a:cs typeface="Arial" panose="020B0604020202020204" pitchFamily="34" charset="0"/>
              </a:rPr>
              <a:t>Provides a</a:t>
            </a:r>
            <a:r>
              <a:rPr lang="en-GB" sz="1600" b="1">
                <a:solidFill>
                  <a:schemeClr val="tx1"/>
                </a:solidFill>
                <a:latin typeface="Arial" panose="020B0604020202020204" pitchFamily="34" charset="0"/>
                <a:cs typeface="Arial" panose="020B0604020202020204" pitchFamily="34" charset="0"/>
              </a:rPr>
              <a:t> break </a:t>
            </a:r>
            <a:r>
              <a:rPr lang="en-GB" sz="1600">
                <a:solidFill>
                  <a:schemeClr val="tx1"/>
                </a:solidFill>
                <a:latin typeface="Arial" panose="020B0604020202020204" pitchFamily="34" charset="0"/>
                <a:cs typeface="Arial" panose="020B0604020202020204" pitchFamily="34" charset="0"/>
              </a:rPr>
              <a:t>from the </a:t>
            </a:r>
            <a:r>
              <a:rPr lang="en-GB" sz="1600" b="1">
                <a:solidFill>
                  <a:schemeClr val="tx1"/>
                </a:solidFill>
                <a:latin typeface="Arial" panose="020B0604020202020204" pitchFamily="34" charset="0"/>
                <a:cs typeface="Arial" panose="020B0604020202020204" pitchFamily="34" charset="0"/>
              </a:rPr>
              <a:t>daily routine</a:t>
            </a:r>
            <a:r>
              <a:rPr lang="en-GB" sz="1600">
                <a:solidFill>
                  <a:schemeClr val="tx1"/>
                </a:solidFill>
                <a:latin typeface="Arial" panose="020B0604020202020204" pitchFamily="34" charset="0"/>
                <a:cs typeface="Arial" panose="020B0604020202020204" pitchFamily="34" charset="0"/>
              </a:rPr>
              <a:t>.</a:t>
            </a:r>
            <a:endParaRPr lang="en-GB" sz="1600">
              <a:solidFill>
                <a:srgbClr val="FF0000"/>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600" b="1">
                <a:solidFill>
                  <a:schemeClr val="tx1"/>
                </a:solidFill>
                <a:latin typeface="Arial" panose="020B0604020202020204" pitchFamily="34" charset="0"/>
                <a:cs typeface="Arial" panose="020B0604020202020204" pitchFamily="34" charset="0"/>
              </a:rPr>
              <a:t>Max cards: </a:t>
            </a:r>
            <a:r>
              <a:rPr lang="en-GB" sz="1600">
                <a:solidFill>
                  <a:schemeClr val="tx1"/>
                </a:solidFill>
                <a:latin typeface="Arial" panose="020B0604020202020204" pitchFamily="34" charset="0"/>
                <a:cs typeface="Arial" panose="020B0604020202020204" pitchFamily="34" charset="0"/>
              </a:rPr>
              <a:t>value free and low cost  days out as a family.</a:t>
            </a:r>
            <a:endParaRPr lang="en-GB" sz="160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solidFill>
                <a:srgbClr val="FF000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9550B50-1D6F-4D64-8F11-C4634E123590}"/>
              </a:ext>
            </a:extLst>
          </p:cNvPr>
          <p:cNvSpPr/>
          <p:nvPr/>
        </p:nvSpPr>
        <p:spPr>
          <a:xfrm>
            <a:off x="406719" y="5257996"/>
            <a:ext cx="3703446" cy="1077218"/>
          </a:xfrm>
          <a:prstGeom prst="rect">
            <a:avLst/>
          </a:prstGeom>
        </p:spPr>
        <p:txBody>
          <a:bodyPr wrap="square">
            <a:spAutoFit/>
          </a:bodyPr>
          <a:lstStyle/>
          <a:p>
            <a:pPr algn="ctr"/>
            <a:r>
              <a:rPr lang="en-GB" sz="1600" b="1" i="1">
                <a:solidFill>
                  <a:srgbClr val="004899"/>
                </a:solidFill>
              </a:rPr>
              <a:t>“I was looking at beach huts for £60-70 but couldn’t justify costs…saw beach huts for £5 for the day in Clacton and got excited!”</a:t>
            </a:r>
          </a:p>
        </p:txBody>
      </p:sp>
      <p:sp>
        <p:nvSpPr>
          <p:cNvPr id="21" name="Rectangle 20">
            <a:extLst>
              <a:ext uri="{FF2B5EF4-FFF2-40B4-BE49-F238E27FC236}">
                <a16:creationId xmlns:a16="http://schemas.microsoft.com/office/drawing/2014/main" id="{7DF357C6-70EF-438B-B8F7-1E91728AE421}"/>
              </a:ext>
            </a:extLst>
          </p:cNvPr>
          <p:cNvSpPr/>
          <p:nvPr/>
        </p:nvSpPr>
        <p:spPr>
          <a:xfrm>
            <a:off x="4320698" y="1468183"/>
            <a:ext cx="4114166" cy="412050"/>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1"/>
                </a:solidFill>
                <a:latin typeface="Arial" panose="020B0604020202020204" pitchFamily="34" charset="0"/>
                <a:cs typeface="Arial"/>
              </a:rPr>
              <a:t>What are the challenges</a:t>
            </a:r>
          </a:p>
        </p:txBody>
      </p:sp>
      <p:sp>
        <p:nvSpPr>
          <p:cNvPr id="22" name="Rectangle 21">
            <a:extLst>
              <a:ext uri="{FF2B5EF4-FFF2-40B4-BE49-F238E27FC236}">
                <a16:creationId xmlns:a16="http://schemas.microsoft.com/office/drawing/2014/main" id="{8CA82376-4F68-4FCF-ABAB-09625523CAA7}"/>
              </a:ext>
            </a:extLst>
          </p:cNvPr>
          <p:cNvSpPr/>
          <p:nvPr/>
        </p:nvSpPr>
        <p:spPr>
          <a:xfrm>
            <a:off x="4320699" y="1955435"/>
            <a:ext cx="4114165" cy="44699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GB" sz="1600" b="1">
                <a:solidFill>
                  <a:schemeClr val="tx1"/>
                </a:solidFill>
                <a:latin typeface="Arial" panose="020B0604020202020204" pitchFamily="34" charset="0"/>
                <a:cs typeface="Arial" panose="020B0604020202020204" pitchFamily="34" charset="0"/>
              </a:rPr>
              <a:t>Lack of information </a:t>
            </a:r>
            <a:r>
              <a:rPr lang="en-GB" sz="1600">
                <a:solidFill>
                  <a:schemeClr val="tx1"/>
                </a:solidFill>
                <a:latin typeface="Arial" panose="020B0604020202020204" pitchFamily="34" charset="0"/>
                <a:cs typeface="Arial" panose="020B0604020202020204" pitchFamily="34" charset="0"/>
              </a:rPr>
              <a:t>about the offer and how to book</a:t>
            </a:r>
          </a:p>
          <a:p>
            <a:pPr marL="285750" indent="-285750">
              <a:buFont typeface="Arial" panose="020B0604020202020204" pitchFamily="34" charset="0"/>
              <a:buChar char="•"/>
            </a:pPr>
            <a:r>
              <a:rPr lang="en-GB" sz="1600" b="1">
                <a:solidFill>
                  <a:schemeClr val="tx1"/>
                </a:solidFill>
                <a:latin typeface="Arial" panose="020B0604020202020204" pitchFamily="34" charset="0"/>
                <a:cs typeface="Arial" panose="020B0604020202020204" pitchFamily="34" charset="0"/>
              </a:rPr>
              <a:t>Limited availability </a:t>
            </a:r>
            <a:r>
              <a:rPr lang="en-GB" sz="1600">
                <a:solidFill>
                  <a:schemeClr val="tx1"/>
                </a:solidFill>
                <a:latin typeface="Arial" panose="020B0604020202020204" pitchFamily="34" charset="0"/>
                <a:cs typeface="Arial" panose="020B0604020202020204" pitchFamily="34" charset="0"/>
              </a:rPr>
              <a:t>of caravans and beach huts</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Some felt caravans were </a:t>
            </a:r>
            <a:r>
              <a:rPr lang="en-GB" sz="1600" b="1">
                <a:solidFill>
                  <a:schemeClr val="tx1"/>
                </a:solidFill>
                <a:latin typeface="Arial" panose="020B0604020202020204" pitchFamily="34" charset="0"/>
                <a:cs typeface="Arial" panose="020B0604020202020204" pitchFamily="34" charset="0"/>
              </a:rPr>
              <a:t>too expensive </a:t>
            </a:r>
            <a:r>
              <a:rPr lang="en-GB" sz="1600">
                <a:solidFill>
                  <a:schemeClr val="tx1"/>
                </a:solidFill>
                <a:latin typeface="Arial" panose="020B0604020202020204" pitchFamily="34" charset="0"/>
                <a:cs typeface="Arial" panose="020B0604020202020204" pitchFamily="34" charset="0"/>
              </a:rPr>
              <a:t>compared to other offers (e.g. Sun holidays)</a:t>
            </a:r>
          </a:p>
          <a:p>
            <a:pPr marL="285750" indent="-285750">
              <a:buFont typeface="Arial" panose="020B0604020202020204" pitchFamily="34" charset="0"/>
              <a:buChar char="•"/>
            </a:pPr>
            <a:r>
              <a:rPr lang="en-GB" sz="1600" b="1">
                <a:solidFill>
                  <a:schemeClr val="tx1"/>
                </a:solidFill>
                <a:latin typeface="Arial" panose="020B0604020202020204" pitchFamily="34" charset="0"/>
                <a:cs typeface="Arial" panose="020B0604020202020204" pitchFamily="34" charset="0"/>
              </a:rPr>
              <a:t>Nothing</a:t>
            </a:r>
            <a:r>
              <a:rPr lang="en-GB" sz="1600">
                <a:solidFill>
                  <a:schemeClr val="tx1"/>
                </a:solidFill>
                <a:latin typeface="Arial" panose="020B0604020202020204" pitchFamily="34" charset="0"/>
                <a:cs typeface="Arial" panose="020B0604020202020204" pitchFamily="34" charset="0"/>
              </a:rPr>
              <a:t> </a:t>
            </a:r>
            <a:r>
              <a:rPr lang="en-GB" sz="1600" b="1">
                <a:solidFill>
                  <a:schemeClr val="tx1"/>
                </a:solidFill>
                <a:latin typeface="Arial" panose="020B0604020202020204" pitchFamily="34" charset="0"/>
                <a:cs typeface="Arial" panose="020B0604020202020204" pitchFamily="34" charset="0"/>
              </a:rPr>
              <a:t>specific for children with disabilities </a:t>
            </a:r>
            <a:r>
              <a:rPr lang="en-GB" sz="1600">
                <a:solidFill>
                  <a:schemeClr val="tx1"/>
                </a:solidFill>
                <a:latin typeface="Arial" panose="020B0604020202020204" pitchFamily="34" charset="0"/>
                <a:cs typeface="Arial" panose="020B0604020202020204" pitchFamily="34" charset="0"/>
              </a:rPr>
              <a:t>on offer in the caravan park - clubhouse too noisy, lack of provision in swimming pool/other activities etc.</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Max card venues don’t always have </a:t>
            </a:r>
            <a:r>
              <a:rPr lang="en-GB" sz="1600" b="1">
                <a:solidFill>
                  <a:schemeClr val="tx1"/>
                </a:solidFill>
                <a:latin typeface="Arial" panose="020B0604020202020204" pitchFamily="34" charset="0"/>
                <a:cs typeface="Arial" panose="020B0604020202020204" pitchFamily="34" charset="0"/>
              </a:rPr>
              <a:t>facilities</a:t>
            </a:r>
            <a:r>
              <a:rPr lang="en-GB" sz="1600">
                <a:solidFill>
                  <a:schemeClr val="tx1"/>
                </a:solidFill>
                <a:latin typeface="Arial" panose="020B0604020202020204" pitchFamily="34" charset="0"/>
                <a:cs typeface="Arial" panose="020B0604020202020204" pitchFamily="34" charset="0"/>
              </a:rPr>
              <a:t>/set up required to meet needs of children with disabilities.</a:t>
            </a:r>
          </a:p>
          <a:p>
            <a:pPr>
              <a:spcBef>
                <a:spcPts val="600"/>
              </a:spcBef>
            </a:pPr>
            <a:endParaRPr lang="en-GB" sz="1600">
              <a:solidFill>
                <a:schemeClr val="tx1"/>
              </a:solidFill>
              <a:latin typeface="Arial" panose="020B0604020202020204" pitchFamily="34" charset="0"/>
              <a:cs typeface="Arial" panose="020B0604020202020204" pitchFamily="34" charset="0"/>
            </a:endParaRPr>
          </a:p>
          <a:p>
            <a:endParaRPr lang="en-GB" sz="160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solidFill>
                <a:srgbClr val="FF000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675EC43-FE92-4521-BC5D-D1FF546E71EC}"/>
              </a:ext>
            </a:extLst>
          </p:cNvPr>
          <p:cNvSpPr/>
          <p:nvPr/>
        </p:nvSpPr>
        <p:spPr>
          <a:xfrm>
            <a:off x="4311073" y="5750439"/>
            <a:ext cx="4114166" cy="584775"/>
          </a:xfrm>
          <a:prstGeom prst="rect">
            <a:avLst/>
          </a:prstGeom>
        </p:spPr>
        <p:txBody>
          <a:bodyPr wrap="square">
            <a:spAutoFit/>
          </a:bodyPr>
          <a:lstStyle/>
          <a:p>
            <a:pPr algn="ctr"/>
            <a:r>
              <a:rPr lang="en-GB" sz="1600" b="1" i="1">
                <a:solidFill>
                  <a:srgbClr val="004899"/>
                </a:solidFill>
              </a:rPr>
              <a:t>“Some of these days out – it’s great it’s free but they’re not all set up for SEN.”</a:t>
            </a:r>
          </a:p>
        </p:txBody>
      </p:sp>
    </p:spTree>
    <p:extLst>
      <p:ext uri="{BB962C8B-B14F-4D97-AF65-F5344CB8AC3E}">
        <p14:creationId xmlns:p14="http://schemas.microsoft.com/office/powerpoint/2010/main" val="3208805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220177" y="61066"/>
            <a:ext cx="11665824" cy="540000"/>
          </a:xfrm>
        </p:spPr>
        <p:txBody>
          <a:bodyPr>
            <a:normAutofit fontScale="90000"/>
          </a:bodyPr>
          <a:lstStyle/>
          <a:p>
            <a:r>
              <a:rPr lang="en-GB"/>
              <a:t>Caravans, beach huts and Max cards – opportunities</a:t>
            </a: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94F00D-6E65-4BCD-9F4C-8513285B9C6C}"/>
              </a:ext>
            </a:extLst>
          </p:cNvPr>
          <p:cNvSpPr/>
          <p:nvPr/>
        </p:nvSpPr>
        <p:spPr>
          <a:xfrm>
            <a:off x="220176" y="1528097"/>
            <a:ext cx="7649206" cy="567888"/>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solidFill>
                <a:schemeClr val="bg1"/>
              </a:solidFill>
              <a:latin typeface="Arial"/>
              <a:cs typeface="Arial"/>
            </a:endParaRPr>
          </a:p>
          <a:p>
            <a:pPr algn="ctr">
              <a:spcBef>
                <a:spcPts val="0"/>
              </a:spcBef>
            </a:pPr>
            <a:r>
              <a:rPr lang="en-GB" b="1"/>
              <a:t>How could we improve families experience in the short term?</a:t>
            </a:r>
          </a:p>
          <a:p>
            <a:pPr algn="ctr"/>
            <a:endParaRPr lang="en-GB" b="1">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088CFE55-D1D5-4B9D-AAE5-9BF53A4E7493}"/>
              </a:ext>
            </a:extLst>
          </p:cNvPr>
          <p:cNvSpPr/>
          <p:nvPr/>
        </p:nvSpPr>
        <p:spPr>
          <a:xfrm>
            <a:off x="220176" y="2229932"/>
            <a:ext cx="7649206" cy="4098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Bef>
                <a:spcPts val="600"/>
              </a:spcBef>
              <a:buFont typeface="Arial" panose="020B0604020202020204" pitchFamily="34" charset="0"/>
              <a:buChar char="•"/>
            </a:pPr>
            <a:r>
              <a:rPr lang="en-GB" b="1">
                <a:solidFill>
                  <a:schemeClr val="tx1"/>
                </a:solidFill>
                <a:ea typeface="+mn-lt"/>
                <a:cs typeface="Arial"/>
              </a:rPr>
              <a:t>Disability awareness training </a:t>
            </a:r>
            <a:r>
              <a:rPr lang="en-GB">
                <a:solidFill>
                  <a:schemeClr val="tx1"/>
                </a:solidFill>
                <a:ea typeface="+mn-lt"/>
                <a:cs typeface="Arial"/>
              </a:rPr>
              <a:t>could help providers better understand families’ needs.</a:t>
            </a:r>
          </a:p>
          <a:p>
            <a:pPr marL="285750" indent="-285750">
              <a:spcBef>
                <a:spcPts val="600"/>
              </a:spcBef>
              <a:buFont typeface="Arial" panose="020B0604020202020204" pitchFamily="34" charset="0"/>
              <a:buChar char="•"/>
            </a:pPr>
            <a:r>
              <a:rPr lang="en-GB">
                <a:solidFill>
                  <a:schemeClr val="tx1"/>
                </a:solidFill>
                <a:ea typeface="+mn-lt"/>
                <a:cs typeface="Arial"/>
              </a:rPr>
              <a:t>Venues to implement a </a:t>
            </a:r>
            <a:r>
              <a:rPr lang="en-GB" b="1">
                <a:solidFill>
                  <a:schemeClr val="tx1"/>
                </a:solidFill>
                <a:ea typeface="+mn-lt"/>
                <a:cs typeface="Arial"/>
              </a:rPr>
              <a:t>“fast track” </a:t>
            </a:r>
            <a:r>
              <a:rPr lang="en-GB">
                <a:solidFill>
                  <a:schemeClr val="tx1"/>
                </a:solidFill>
                <a:ea typeface="+mn-lt"/>
                <a:cs typeface="Arial"/>
              </a:rPr>
              <a:t>system that allows families not to have to wait in long entry queues.</a:t>
            </a:r>
          </a:p>
          <a:p>
            <a:pPr marL="285750" indent="-285750">
              <a:spcBef>
                <a:spcPts val="600"/>
              </a:spcBef>
              <a:buFont typeface="Arial" panose="020B0604020202020204" pitchFamily="34" charset="0"/>
              <a:buChar char="•"/>
            </a:pPr>
            <a:r>
              <a:rPr lang="en-GB">
                <a:solidFill>
                  <a:schemeClr val="tx1"/>
                </a:solidFill>
                <a:ea typeface="+mn-lt"/>
                <a:cs typeface="Arial"/>
              </a:rPr>
              <a:t>Partnership work to ensure the right equipment is in place at these venues to ensure children can have access to the environment - </a:t>
            </a:r>
            <a:r>
              <a:rPr lang="en-GB" b="1" i="1">
                <a:solidFill>
                  <a:schemeClr val="tx1"/>
                </a:solidFill>
              </a:rPr>
              <a:t>“can’t use inflatable wheels, too hard, gave up” </a:t>
            </a:r>
            <a:r>
              <a:rPr lang="en-GB" i="1">
                <a:solidFill>
                  <a:schemeClr val="tx1"/>
                </a:solidFill>
              </a:rPr>
              <a:t>[in relation to equipment near beach hut]</a:t>
            </a:r>
          </a:p>
          <a:p>
            <a:pPr marL="285750" indent="-285750">
              <a:spcBef>
                <a:spcPts val="600"/>
              </a:spcBef>
              <a:buFont typeface="Arial" panose="020B0604020202020204" pitchFamily="34" charset="0"/>
              <a:buChar char="•"/>
            </a:pPr>
            <a:r>
              <a:rPr lang="en-GB">
                <a:solidFill>
                  <a:schemeClr val="tx1"/>
                </a:solidFill>
                <a:ea typeface="+mn-lt"/>
                <a:cs typeface="Arial"/>
              </a:rPr>
              <a:t>Provide </a:t>
            </a:r>
            <a:r>
              <a:rPr lang="en-GB" b="1">
                <a:solidFill>
                  <a:schemeClr val="tx1"/>
                </a:solidFill>
                <a:ea typeface="+mn-lt"/>
                <a:cs typeface="Arial"/>
              </a:rPr>
              <a:t>calming spaces</a:t>
            </a:r>
            <a:r>
              <a:rPr lang="en-GB">
                <a:solidFill>
                  <a:schemeClr val="tx1"/>
                </a:solidFill>
                <a:ea typeface="+mn-lt"/>
                <a:cs typeface="Arial"/>
              </a:rPr>
              <a:t>, </a:t>
            </a:r>
            <a:r>
              <a:rPr lang="en-GB" b="1">
                <a:solidFill>
                  <a:schemeClr val="tx1"/>
                </a:solidFill>
                <a:ea typeface="+mn-lt"/>
                <a:cs typeface="Arial"/>
              </a:rPr>
              <a:t>quiet hours </a:t>
            </a:r>
            <a:r>
              <a:rPr lang="en-GB">
                <a:solidFill>
                  <a:schemeClr val="tx1"/>
                </a:solidFill>
                <a:ea typeface="+mn-lt"/>
                <a:cs typeface="Arial"/>
              </a:rPr>
              <a:t>in the swimming pool, club house etc at the caravan parks.</a:t>
            </a:r>
          </a:p>
          <a:p>
            <a:pPr marL="285750" indent="-285750">
              <a:spcBef>
                <a:spcPts val="600"/>
              </a:spcBef>
              <a:buFont typeface="Arial" panose="020B0604020202020204" pitchFamily="34" charset="0"/>
              <a:buChar char="•"/>
            </a:pPr>
            <a:r>
              <a:rPr lang="en-GB" b="1">
                <a:solidFill>
                  <a:schemeClr val="tx1"/>
                </a:solidFill>
                <a:ea typeface="+mn-lt"/>
                <a:cs typeface="Arial"/>
              </a:rPr>
              <a:t>Better promotion </a:t>
            </a:r>
            <a:r>
              <a:rPr lang="en-GB">
                <a:solidFill>
                  <a:schemeClr val="tx1"/>
                </a:solidFill>
                <a:ea typeface="+mn-lt"/>
                <a:cs typeface="Arial"/>
              </a:rPr>
              <a:t>is needed and families need </a:t>
            </a:r>
            <a:r>
              <a:rPr lang="en-GB" b="1">
                <a:solidFill>
                  <a:schemeClr val="tx1"/>
                </a:solidFill>
                <a:ea typeface="+mn-lt"/>
                <a:cs typeface="Arial"/>
              </a:rPr>
              <a:t>clearer information </a:t>
            </a:r>
            <a:r>
              <a:rPr lang="en-GB">
                <a:solidFill>
                  <a:schemeClr val="tx1"/>
                </a:solidFill>
                <a:ea typeface="+mn-lt"/>
                <a:cs typeface="Arial"/>
              </a:rPr>
              <a:t>on what is available at locations and how suitable venues are for children's needs.</a:t>
            </a:r>
          </a:p>
        </p:txBody>
      </p:sp>
      <p:sp>
        <p:nvSpPr>
          <p:cNvPr id="2" name="Rectangle 1">
            <a:extLst>
              <a:ext uri="{FF2B5EF4-FFF2-40B4-BE49-F238E27FC236}">
                <a16:creationId xmlns:a16="http://schemas.microsoft.com/office/drawing/2014/main" id="{2D8E4F38-664A-4471-B806-6B98330B3631}"/>
              </a:ext>
            </a:extLst>
          </p:cNvPr>
          <p:cNvSpPr/>
          <p:nvPr/>
        </p:nvSpPr>
        <p:spPr>
          <a:xfrm>
            <a:off x="8831455" y="2165871"/>
            <a:ext cx="2871310" cy="4031873"/>
          </a:xfrm>
          <a:prstGeom prst="rect">
            <a:avLst/>
          </a:prstGeom>
        </p:spPr>
        <p:txBody>
          <a:bodyPr wrap="square">
            <a:spAutoFit/>
          </a:bodyPr>
          <a:lstStyle/>
          <a:p>
            <a:pPr algn="ctr"/>
            <a:r>
              <a:rPr lang="en-GB" sz="2000" b="1" i="1">
                <a:solidFill>
                  <a:srgbClr val="004899"/>
                </a:solidFill>
              </a:rPr>
              <a:t>“Have used the Max card to access activities i.e. Marsh Farm, theme parks which is great, but a big blocker is having to queue as this is stressful for my child (and other children for disabilities) to understand.”</a:t>
            </a:r>
          </a:p>
          <a:p>
            <a:pPr algn="r"/>
            <a:r>
              <a:rPr lang="en-GB" i="1"/>
              <a:t>[Parent of a 10 year old with LD]</a:t>
            </a:r>
          </a:p>
        </p:txBody>
      </p:sp>
      <p:sp>
        <p:nvSpPr>
          <p:cNvPr id="19" name="Rectangle 18">
            <a:extLst>
              <a:ext uri="{FF2B5EF4-FFF2-40B4-BE49-F238E27FC236}">
                <a16:creationId xmlns:a16="http://schemas.microsoft.com/office/drawing/2014/main" id="{46E8F8CD-7CD2-4488-9E89-226D05FBA713}"/>
              </a:ext>
            </a:extLst>
          </p:cNvPr>
          <p:cNvSpPr/>
          <p:nvPr/>
        </p:nvSpPr>
        <p:spPr>
          <a:xfrm>
            <a:off x="220176" y="656792"/>
            <a:ext cx="9732346" cy="707886"/>
          </a:xfrm>
          <a:prstGeom prst="rect">
            <a:avLst/>
          </a:prstGeom>
        </p:spPr>
        <p:txBody>
          <a:bodyPr wrap="square" lIns="91440" tIns="45720" rIns="91440" bIns="45720" anchor="t">
            <a:spAutoFit/>
          </a:bodyPr>
          <a:lstStyle/>
          <a:p>
            <a:r>
              <a:rPr lang="en-GB" sz="2000" b="1">
                <a:solidFill>
                  <a:srgbClr val="F28F00"/>
                </a:solidFill>
                <a:ea typeface="+mn-lt"/>
                <a:cs typeface="Arial"/>
              </a:rPr>
              <a:t>We have identified several short-term opportunities/quick wins that will help improve families’ experiences of using caravans, beach huts and max cards.</a:t>
            </a:r>
            <a:endParaRPr lang="en-GB">
              <a:solidFill>
                <a:srgbClr val="F28F00"/>
              </a:solidFill>
            </a:endParaRPr>
          </a:p>
        </p:txBody>
      </p:sp>
    </p:spTree>
    <p:extLst>
      <p:ext uri="{BB962C8B-B14F-4D97-AF65-F5344CB8AC3E}">
        <p14:creationId xmlns:p14="http://schemas.microsoft.com/office/powerpoint/2010/main" val="407058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220177" y="61066"/>
            <a:ext cx="11665824" cy="540000"/>
          </a:xfrm>
        </p:spPr>
        <p:txBody>
          <a:bodyPr>
            <a:normAutofit fontScale="90000"/>
          </a:bodyPr>
          <a:lstStyle/>
          <a:p>
            <a:r>
              <a:rPr lang="en-GB"/>
              <a:t>Caravans, beach huts and Max cards – opportunities</a:t>
            </a: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5E8C9366-0343-42DD-96AE-AF198D272DEB}"/>
              </a:ext>
            </a:extLst>
          </p:cNvPr>
          <p:cNvSpPr txBox="1"/>
          <p:nvPr/>
        </p:nvSpPr>
        <p:spPr>
          <a:xfrm>
            <a:off x="8248478" y="1772663"/>
            <a:ext cx="3299444" cy="4308872"/>
          </a:xfrm>
          <a:prstGeom prst="rect">
            <a:avLst/>
          </a:prstGeom>
          <a:noFill/>
        </p:spPr>
        <p:txBody>
          <a:bodyPr wrap="square" rtlCol="0">
            <a:spAutoFit/>
          </a:bodyPr>
          <a:lstStyle/>
          <a:p>
            <a:pPr algn="ctr"/>
            <a:r>
              <a:rPr lang="en-GB" sz="2000" b="1" i="1">
                <a:solidFill>
                  <a:srgbClr val="004899"/>
                </a:solidFill>
              </a:rPr>
              <a:t>“Only managed to stay 2 nights…exhausted [looking after son], not a break for us…caravans do not meet son’s needs. Should have lockable windows, ramp, wide doorways, security.”</a:t>
            </a:r>
          </a:p>
          <a:p>
            <a:pPr algn="ctr"/>
            <a:endParaRPr lang="en-GB" sz="2000" b="1" i="1">
              <a:solidFill>
                <a:srgbClr val="004899"/>
              </a:solidFill>
            </a:endParaRPr>
          </a:p>
          <a:p>
            <a:pPr algn="ctr"/>
            <a:r>
              <a:rPr lang="en-GB" sz="2000" b="1" i="1">
                <a:solidFill>
                  <a:srgbClr val="004899"/>
                </a:solidFill>
              </a:rPr>
              <a:t>“Need ECC caravan not in Essex.”</a:t>
            </a:r>
          </a:p>
          <a:p>
            <a:pPr algn="ctr"/>
            <a:endParaRPr lang="en-GB" b="1" i="1">
              <a:solidFill>
                <a:srgbClr val="004899"/>
              </a:solidFill>
            </a:endParaRPr>
          </a:p>
          <a:p>
            <a:pPr algn="ctr"/>
            <a:r>
              <a:rPr lang="en-GB" i="1"/>
              <a:t>[Parent of 16 year old with complex needs]</a:t>
            </a:r>
          </a:p>
        </p:txBody>
      </p:sp>
      <p:sp>
        <p:nvSpPr>
          <p:cNvPr id="16" name="Rectangle 15">
            <a:extLst>
              <a:ext uri="{FF2B5EF4-FFF2-40B4-BE49-F238E27FC236}">
                <a16:creationId xmlns:a16="http://schemas.microsoft.com/office/drawing/2014/main" id="{8E94F00D-6E65-4BCD-9F4C-8513285B9C6C}"/>
              </a:ext>
            </a:extLst>
          </p:cNvPr>
          <p:cNvSpPr/>
          <p:nvPr/>
        </p:nvSpPr>
        <p:spPr>
          <a:xfrm>
            <a:off x="220176" y="1517222"/>
            <a:ext cx="7042463" cy="567888"/>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solidFill>
                <a:schemeClr val="bg1"/>
              </a:solidFill>
              <a:latin typeface="Arial"/>
              <a:cs typeface="Arial"/>
            </a:endParaRPr>
          </a:p>
          <a:p>
            <a:pPr algn="ctr">
              <a:spcBef>
                <a:spcPts val="0"/>
              </a:spcBef>
            </a:pPr>
            <a:r>
              <a:rPr lang="en-GB" b="1"/>
              <a:t>How could we improve families experience in the long term?</a:t>
            </a:r>
          </a:p>
          <a:p>
            <a:pPr algn="ctr"/>
            <a:endParaRPr lang="en-GB" b="1">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088CFE55-D1D5-4B9D-AAE5-9BF53A4E7493}"/>
              </a:ext>
            </a:extLst>
          </p:cNvPr>
          <p:cNvSpPr/>
          <p:nvPr/>
        </p:nvSpPr>
        <p:spPr>
          <a:xfrm>
            <a:off x="220176" y="2201846"/>
            <a:ext cx="7042463" cy="41418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buFont typeface="Arial" panose="020B0604020202020204" pitchFamily="34" charset="0"/>
              <a:buChar char="•"/>
            </a:pPr>
            <a:r>
              <a:rPr lang="en-GB" sz="2000">
                <a:solidFill>
                  <a:schemeClr val="tx1"/>
                </a:solidFill>
                <a:ea typeface="+mn-lt"/>
                <a:cs typeface="Arial"/>
              </a:rPr>
              <a:t>Explore any </a:t>
            </a:r>
            <a:r>
              <a:rPr lang="en-GB" sz="2000" b="1">
                <a:solidFill>
                  <a:schemeClr val="tx1"/>
                </a:solidFill>
                <a:ea typeface="+mn-lt"/>
                <a:cs typeface="Arial"/>
              </a:rPr>
              <a:t>commercial opportunities </a:t>
            </a:r>
            <a:r>
              <a:rPr lang="en-GB" sz="2000">
                <a:solidFill>
                  <a:schemeClr val="tx1"/>
                </a:solidFill>
                <a:ea typeface="+mn-lt"/>
                <a:cs typeface="Arial"/>
              </a:rPr>
              <a:t>that could expand the range of caravans/break locations in the county and beyond (some parents suggested caravan hire in other parts of the county).</a:t>
            </a:r>
          </a:p>
          <a:p>
            <a:pPr marL="342900" indent="-342900">
              <a:buFont typeface="Arial" panose="020B0604020202020204" pitchFamily="34" charset="0"/>
              <a:buChar char="•"/>
            </a:pPr>
            <a:endParaRPr lang="en-GB" sz="2000">
              <a:solidFill>
                <a:schemeClr val="tx1"/>
              </a:solidFill>
              <a:ea typeface="+mn-lt"/>
              <a:cs typeface="Arial"/>
            </a:endParaRPr>
          </a:p>
          <a:p>
            <a:pPr marL="342900" indent="-342900">
              <a:buFont typeface="Arial" panose="020B0604020202020204" pitchFamily="34" charset="0"/>
              <a:buChar char="•"/>
            </a:pPr>
            <a:r>
              <a:rPr lang="en-GB" sz="2000">
                <a:solidFill>
                  <a:schemeClr val="tx1"/>
                </a:solidFill>
                <a:ea typeface="+mn-lt"/>
                <a:cs typeface="Arial"/>
              </a:rPr>
              <a:t>Parents have suggested having </a:t>
            </a:r>
            <a:r>
              <a:rPr lang="en-GB" sz="2000" b="1">
                <a:solidFill>
                  <a:schemeClr val="tx1"/>
                </a:solidFill>
                <a:ea typeface="+mn-lt"/>
                <a:cs typeface="Arial"/>
              </a:rPr>
              <a:t>quieter (i.e. woodland areas)</a:t>
            </a:r>
            <a:r>
              <a:rPr lang="en-GB" sz="2000">
                <a:solidFill>
                  <a:schemeClr val="tx1"/>
                </a:solidFill>
                <a:ea typeface="+mn-lt"/>
                <a:cs typeface="Arial"/>
              </a:rPr>
              <a:t> locations for caravan parks would better suit some children and </a:t>
            </a:r>
            <a:r>
              <a:rPr lang="en-GB" sz="2000" b="1">
                <a:solidFill>
                  <a:schemeClr val="tx1"/>
                </a:solidFill>
                <a:ea typeface="+mn-lt"/>
                <a:cs typeface="Arial"/>
              </a:rPr>
              <a:t>enhance</a:t>
            </a:r>
            <a:r>
              <a:rPr lang="en-GB" sz="2000">
                <a:solidFill>
                  <a:schemeClr val="tx1"/>
                </a:solidFill>
                <a:ea typeface="+mn-lt"/>
                <a:cs typeface="Arial"/>
              </a:rPr>
              <a:t> the overall family experience.</a:t>
            </a:r>
          </a:p>
          <a:p>
            <a:pPr marL="342900" indent="-342900">
              <a:buFont typeface="Arial" panose="020B0604020202020204" pitchFamily="34" charset="0"/>
              <a:buChar char="•"/>
            </a:pPr>
            <a:endParaRPr lang="en-GB" sz="2000">
              <a:solidFill>
                <a:schemeClr val="tx1"/>
              </a:solidFill>
              <a:ea typeface="+mn-lt"/>
              <a:cs typeface="Arial"/>
            </a:endParaRPr>
          </a:p>
          <a:p>
            <a:pPr marL="342900" indent="-342900">
              <a:buFont typeface="Arial" panose="020B0604020202020204" pitchFamily="34" charset="0"/>
              <a:buChar char="•"/>
            </a:pPr>
            <a:r>
              <a:rPr lang="en-GB" sz="2000">
                <a:solidFill>
                  <a:schemeClr val="tx1"/>
                </a:solidFill>
                <a:ea typeface="+mn-lt"/>
                <a:cs typeface="Arial"/>
              </a:rPr>
              <a:t>Review the </a:t>
            </a:r>
            <a:r>
              <a:rPr lang="en-GB" sz="2000" b="1">
                <a:solidFill>
                  <a:schemeClr val="tx1"/>
                </a:solidFill>
                <a:ea typeface="+mn-lt"/>
                <a:cs typeface="Arial"/>
              </a:rPr>
              <a:t>current provision </a:t>
            </a:r>
            <a:r>
              <a:rPr lang="en-GB" sz="2000">
                <a:solidFill>
                  <a:schemeClr val="tx1"/>
                </a:solidFill>
                <a:ea typeface="+mn-lt"/>
                <a:cs typeface="Arial"/>
              </a:rPr>
              <a:t>of sites and how well these are meeting the families’ needs, and investigate if provision could be improved and be more </a:t>
            </a:r>
            <a:r>
              <a:rPr lang="en-GB" sz="2000" b="1">
                <a:solidFill>
                  <a:schemeClr val="tx1"/>
                </a:solidFill>
                <a:ea typeface="+mn-lt"/>
                <a:cs typeface="Arial"/>
              </a:rPr>
              <a:t>disability friendly </a:t>
            </a:r>
            <a:r>
              <a:rPr lang="en-GB" sz="2000">
                <a:solidFill>
                  <a:schemeClr val="tx1"/>
                </a:solidFill>
                <a:ea typeface="+mn-lt"/>
                <a:cs typeface="Arial"/>
              </a:rPr>
              <a:t>for some SEN children and their families.</a:t>
            </a:r>
          </a:p>
          <a:p>
            <a:r>
              <a:rPr lang="en-GB" sz="2000">
                <a:solidFill>
                  <a:schemeClr val="tx1"/>
                </a:solidFill>
                <a:ea typeface="+mn-lt"/>
                <a:cs typeface="Arial"/>
              </a:rPr>
              <a:t> </a:t>
            </a:r>
          </a:p>
          <a:p>
            <a:endParaRPr lang="en-GB" sz="2000">
              <a:solidFill>
                <a:schemeClr val="tx1"/>
              </a:solidFill>
              <a:ea typeface="+mn-lt"/>
              <a:cs typeface="Arial"/>
            </a:endParaRPr>
          </a:p>
        </p:txBody>
      </p:sp>
      <p:sp>
        <p:nvSpPr>
          <p:cNvPr id="22" name="Rectangle 21">
            <a:extLst>
              <a:ext uri="{FF2B5EF4-FFF2-40B4-BE49-F238E27FC236}">
                <a16:creationId xmlns:a16="http://schemas.microsoft.com/office/drawing/2014/main" id="{8B4F7D6B-BC04-4588-B3C4-B58F834024EC}"/>
              </a:ext>
            </a:extLst>
          </p:cNvPr>
          <p:cNvSpPr/>
          <p:nvPr/>
        </p:nvSpPr>
        <p:spPr>
          <a:xfrm>
            <a:off x="220176" y="656792"/>
            <a:ext cx="9963351" cy="707886"/>
          </a:xfrm>
          <a:prstGeom prst="rect">
            <a:avLst/>
          </a:prstGeom>
        </p:spPr>
        <p:txBody>
          <a:bodyPr wrap="square" lIns="91440" tIns="45720" rIns="91440" bIns="45720" anchor="t">
            <a:spAutoFit/>
          </a:bodyPr>
          <a:lstStyle/>
          <a:p>
            <a:r>
              <a:rPr lang="en-GB" sz="2000" b="1">
                <a:solidFill>
                  <a:srgbClr val="F28F00"/>
                </a:solidFill>
                <a:ea typeface="+mn-lt"/>
                <a:cs typeface="Arial"/>
              </a:rPr>
              <a:t>Looking to the future we have also identified some longer-term opportunities for future consideration that will help improve families’ experiences.</a:t>
            </a:r>
            <a:endParaRPr lang="en-GB" sz="2000" b="1">
              <a:solidFill>
                <a:srgbClr val="F28F00"/>
              </a:solidFill>
              <a:cs typeface="Arial"/>
            </a:endParaRPr>
          </a:p>
        </p:txBody>
      </p:sp>
    </p:spTree>
    <p:extLst>
      <p:ext uri="{BB962C8B-B14F-4D97-AF65-F5344CB8AC3E}">
        <p14:creationId xmlns:p14="http://schemas.microsoft.com/office/powerpoint/2010/main" val="4172001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243299" y="74770"/>
            <a:ext cx="10837501" cy="540000"/>
          </a:xfrm>
        </p:spPr>
        <p:txBody>
          <a:bodyPr>
            <a:normAutofit fontScale="90000"/>
          </a:bodyPr>
          <a:lstStyle/>
          <a:p>
            <a:r>
              <a:rPr lang="en-GB"/>
              <a:t>Adapting to the virtual world during Covid-19 </a:t>
            </a:r>
            <a:endParaRPr lang="en-GB">
              <a:highlight>
                <a:srgbClr val="FFFF00"/>
              </a:highlight>
            </a:endParaRPr>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213299" y="651255"/>
            <a:ext cx="11705401" cy="416499"/>
          </a:xfrm>
        </p:spPr>
        <p:txBody>
          <a:bodyPr>
            <a:normAutofit/>
          </a:bodyPr>
          <a:lstStyle/>
          <a:p>
            <a:pPr marL="0" indent="0">
              <a:spcBef>
                <a:spcPts val="0"/>
              </a:spcBef>
              <a:buNone/>
            </a:pPr>
            <a:r>
              <a:rPr lang="en-GB" sz="1800" b="1">
                <a:solidFill>
                  <a:srgbClr val="F28F00"/>
                </a:solidFill>
                <a:ea typeface="+mn-lt"/>
                <a:cs typeface="Arial"/>
              </a:rPr>
              <a:t>Experiences of accessing virtual activities during Covid-19 were mixed. </a:t>
            </a: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3"/>
            <a:srcRect l="42818" t="7867" r="54316" b="89318"/>
            <a:stretch/>
          </p:blipFill>
          <p:spPr>
            <a:xfrm>
              <a:off x="2689902" y="-1335281"/>
              <a:ext cx="845036" cy="504544"/>
            </a:xfrm>
            <a:prstGeom prst="rect">
              <a:avLst/>
            </a:prstGeom>
          </p:spPr>
        </p:pic>
      </p:grpSp>
      <p:pic>
        <p:nvPicPr>
          <p:cNvPr id="18" name="Graphic 17" descr="Thumbs up sign">
            <a:extLst>
              <a:ext uri="{FF2B5EF4-FFF2-40B4-BE49-F238E27FC236}">
                <a16:creationId xmlns:a16="http://schemas.microsoft.com/office/drawing/2014/main" id="{8A3ACE25-D964-41A2-B7AF-D3F5B98E93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22790" y="1864763"/>
            <a:ext cx="914400" cy="914400"/>
          </a:xfrm>
          <a:prstGeom prst="rect">
            <a:avLst/>
          </a:prstGeom>
        </p:spPr>
      </p:pic>
      <p:sp>
        <p:nvSpPr>
          <p:cNvPr id="19" name="Rectangle 18">
            <a:extLst>
              <a:ext uri="{FF2B5EF4-FFF2-40B4-BE49-F238E27FC236}">
                <a16:creationId xmlns:a16="http://schemas.microsoft.com/office/drawing/2014/main" id="{2DB7E951-C708-451D-8366-5911E3574353}"/>
              </a:ext>
            </a:extLst>
          </p:cNvPr>
          <p:cNvSpPr/>
          <p:nvPr/>
        </p:nvSpPr>
        <p:spPr>
          <a:xfrm>
            <a:off x="195247" y="2755021"/>
            <a:ext cx="5456913" cy="2554545"/>
          </a:xfrm>
          <a:prstGeom prst="rect">
            <a:avLst/>
          </a:prstGeom>
        </p:spPr>
        <p:txBody>
          <a:bodyPr wrap="square">
            <a:spAutoFit/>
          </a:bodyPr>
          <a:lstStyle/>
          <a:p>
            <a:pPr marL="285750" indent="-285750">
              <a:buFont typeface="Arial" panose="020B0604020202020204" pitchFamily="34" charset="0"/>
              <a:buChar char="•"/>
            </a:pPr>
            <a:r>
              <a:rPr lang="en-GB" sz="1600" b="1"/>
              <a:t>Social interaction </a:t>
            </a:r>
            <a:r>
              <a:rPr lang="en-GB" sz="1600"/>
              <a:t>and positive impact on wellbeing</a:t>
            </a:r>
          </a:p>
          <a:p>
            <a:pPr marL="285750" indent="-285750">
              <a:buFont typeface="Arial" panose="020B0604020202020204" pitchFamily="34" charset="0"/>
              <a:buChar char="•"/>
            </a:pPr>
            <a:r>
              <a:rPr lang="en-GB" sz="1600"/>
              <a:t>Sense of </a:t>
            </a:r>
            <a:r>
              <a:rPr lang="en-GB" sz="1600" b="1"/>
              <a:t>normality </a:t>
            </a:r>
            <a:r>
              <a:rPr lang="en-GB" sz="1600"/>
              <a:t>and something to look forward to</a:t>
            </a:r>
          </a:p>
          <a:p>
            <a:pPr marL="285750" indent="-285750">
              <a:buFont typeface="Arial" panose="020B0604020202020204" pitchFamily="34" charset="0"/>
              <a:buChar char="•"/>
            </a:pPr>
            <a:r>
              <a:rPr lang="en-GB" sz="1600"/>
              <a:t>Encouraged </a:t>
            </a:r>
            <a:r>
              <a:rPr lang="en-GB" sz="1600" b="1"/>
              <a:t>physical activity</a:t>
            </a:r>
          </a:p>
          <a:p>
            <a:pPr marL="285750" indent="-285750">
              <a:buFont typeface="Arial" panose="020B0604020202020204" pitchFamily="34" charset="0"/>
              <a:buChar char="•"/>
            </a:pPr>
            <a:r>
              <a:rPr lang="en-GB" sz="1600" b="1"/>
              <a:t>Continued communication </a:t>
            </a:r>
            <a:r>
              <a:rPr lang="en-GB" sz="1600"/>
              <a:t>with services</a:t>
            </a:r>
          </a:p>
          <a:p>
            <a:pPr marL="285750" indent="-285750">
              <a:buFont typeface="Arial" panose="020B0604020202020204" pitchFamily="34" charset="0"/>
              <a:buChar char="•"/>
            </a:pPr>
            <a:r>
              <a:rPr lang="en-GB" sz="1600"/>
              <a:t>Provided a</a:t>
            </a:r>
            <a:r>
              <a:rPr lang="en-GB" sz="1600" b="1"/>
              <a:t> break </a:t>
            </a:r>
            <a:r>
              <a:rPr lang="en-GB" sz="1600"/>
              <a:t>and enabled parents to</a:t>
            </a:r>
            <a:br>
              <a:rPr lang="en-GB" sz="1600"/>
            </a:br>
            <a:r>
              <a:rPr lang="en-GB" sz="1600"/>
              <a:t>spend time with their other children</a:t>
            </a:r>
          </a:p>
          <a:p>
            <a:pPr marL="285750" indent="-285750">
              <a:buFont typeface="Arial" panose="020B0604020202020204" pitchFamily="34" charset="0"/>
              <a:buChar char="•"/>
            </a:pPr>
            <a:r>
              <a:rPr lang="en-GB" sz="1600" b="1"/>
              <a:t>Reduced travel </a:t>
            </a:r>
            <a:r>
              <a:rPr lang="en-GB" sz="1600"/>
              <a:t>– opportunity to access even more</a:t>
            </a:r>
          </a:p>
          <a:p>
            <a:pPr marL="285750" indent="-285750">
              <a:buFont typeface="Arial" panose="020B0604020202020204" pitchFamily="34" charset="0"/>
              <a:buChar char="•"/>
            </a:pPr>
            <a:r>
              <a:rPr lang="en-GB" sz="1600"/>
              <a:t>Providers say Zoom is a good way of </a:t>
            </a:r>
            <a:r>
              <a:rPr lang="en-GB" sz="1600" b="1"/>
              <a:t>introducing </a:t>
            </a:r>
            <a:r>
              <a:rPr lang="en-GB" sz="1600"/>
              <a:t>children to clubs and they can meet virtually first</a:t>
            </a:r>
            <a:r>
              <a:rPr lang="en-GB" sz="1600" b="1"/>
              <a:t> </a:t>
            </a:r>
            <a:endParaRPr lang="en-GB" sz="1600"/>
          </a:p>
          <a:p>
            <a:pPr marL="285750" indent="-285750">
              <a:buFont typeface="Arial" panose="020B0604020202020204" pitchFamily="34" charset="0"/>
              <a:buChar char="•"/>
            </a:pPr>
            <a:endParaRPr lang="en-GB" sz="1600"/>
          </a:p>
        </p:txBody>
      </p:sp>
      <p:sp>
        <p:nvSpPr>
          <p:cNvPr id="20" name="Rectangle 19">
            <a:extLst>
              <a:ext uri="{FF2B5EF4-FFF2-40B4-BE49-F238E27FC236}">
                <a16:creationId xmlns:a16="http://schemas.microsoft.com/office/drawing/2014/main" id="{AD0C4C1A-C0FC-4F7E-A936-49DFCBBFD52D}"/>
              </a:ext>
            </a:extLst>
          </p:cNvPr>
          <p:cNvSpPr/>
          <p:nvPr/>
        </p:nvSpPr>
        <p:spPr>
          <a:xfrm>
            <a:off x="5976472" y="2767434"/>
            <a:ext cx="6096000" cy="1815882"/>
          </a:xfrm>
          <a:prstGeom prst="rect">
            <a:avLst/>
          </a:prstGeom>
        </p:spPr>
        <p:txBody>
          <a:bodyPr>
            <a:spAutoFit/>
          </a:bodyPr>
          <a:lstStyle/>
          <a:p>
            <a:pPr marL="285750" indent="-285750">
              <a:buFont typeface="Arial" panose="020B0604020202020204" pitchFamily="34" charset="0"/>
              <a:buChar char="•"/>
            </a:pPr>
            <a:r>
              <a:rPr lang="en-GB" sz="1600"/>
              <a:t>Some clubs </a:t>
            </a:r>
            <a:r>
              <a:rPr lang="en-GB" sz="1600" b="1"/>
              <a:t>did not provide </a:t>
            </a:r>
            <a:r>
              <a:rPr lang="en-GB" sz="1600"/>
              <a:t>any virtual activities</a:t>
            </a:r>
          </a:p>
          <a:p>
            <a:pPr marL="285750" indent="-285750">
              <a:buFont typeface="Arial" panose="020B0604020202020204" pitchFamily="34" charset="0"/>
              <a:buChar char="•"/>
            </a:pPr>
            <a:r>
              <a:rPr lang="en-GB" sz="1600"/>
              <a:t>Child </a:t>
            </a:r>
            <a:r>
              <a:rPr lang="en-GB" sz="1600" b="1"/>
              <a:t>lost interest </a:t>
            </a:r>
            <a:r>
              <a:rPr lang="en-GB" sz="1600"/>
              <a:t>or got too easily distracted</a:t>
            </a:r>
          </a:p>
          <a:p>
            <a:pPr marL="285750" indent="-285750">
              <a:buFont typeface="Arial" panose="020B0604020202020204" pitchFamily="34" charset="0"/>
              <a:buChar char="•"/>
            </a:pPr>
            <a:r>
              <a:rPr lang="en-GB" sz="1600"/>
              <a:t>Child found it </a:t>
            </a:r>
            <a:r>
              <a:rPr lang="en-GB" sz="1600" b="1"/>
              <a:t>hard to interact </a:t>
            </a:r>
            <a:r>
              <a:rPr lang="en-GB" sz="1600"/>
              <a:t>via the computer</a:t>
            </a:r>
          </a:p>
          <a:p>
            <a:pPr marL="285750" indent="-285750">
              <a:buFont typeface="Arial" panose="020B0604020202020204" pitchFamily="34" charset="0"/>
              <a:buChar char="•"/>
            </a:pPr>
            <a:r>
              <a:rPr lang="en-GB" sz="1600"/>
              <a:t>Technical and </a:t>
            </a:r>
            <a:r>
              <a:rPr lang="en-GB" sz="1600" b="1"/>
              <a:t>connectivity issues </a:t>
            </a:r>
            <a:r>
              <a:rPr lang="en-GB" sz="1600"/>
              <a:t>– apps not adequate</a:t>
            </a:r>
          </a:p>
          <a:p>
            <a:pPr marL="285750" indent="-285750">
              <a:buFont typeface="Arial" panose="020B0604020202020204" pitchFamily="34" charset="0"/>
              <a:buChar char="•"/>
            </a:pPr>
            <a:r>
              <a:rPr lang="en-GB" sz="1600"/>
              <a:t>Clashes with school sessions – </a:t>
            </a:r>
            <a:r>
              <a:rPr lang="en-GB" sz="1600" b="1"/>
              <a:t>recorded sessions </a:t>
            </a:r>
            <a:r>
              <a:rPr lang="en-GB" sz="1600"/>
              <a:t>to </a:t>
            </a:r>
            <a:br>
              <a:rPr lang="en-GB" sz="1600"/>
            </a:br>
            <a:r>
              <a:rPr lang="en-GB" sz="1600"/>
              <a:t>access later would be beneficial</a:t>
            </a:r>
          </a:p>
          <a:p>
            <a:pPr marL="285750" indent="-285750">
              <a:buFont typeface="Arial" panose="020B0604020202020204" pitchFamily="34" charset="0"/>
              <a:buChar char="•"/>
            </a:pPr>
            <a:r>
              <a:rPr lang="en-GB" sz="1600" b="1"/>
              <a:t>More contact </a:t>
            </a:r>
            <a:r>
              <a:rPr lang="en-GB" sz="1600"/>
              <a:t>from services through Covid would be welcome</a:t>
            </a:r>
          </a:p>
        </p:txBody>
      </p:sp>
      <p:sp>
        <p:nvSpPr>
          <p:cNvPr id="23" name="Rectangle 22">
            <a:extLst>
              <a:ext uri="{FF2B5EF4-FFF2-40B4-BE49-F238E27FC236}">
                <a16:creationId xmlns:a16="http://schemas.microsoft.com/office/drawing/2014/main" id="{3DD48602-12AE-4E69-AB38-567404EFB96B}"/>
              </a:ext>
            </a:extLst>
          </p:cNvPr>
          <p:cNvSpPr/>
          <p:nvPr/>
        </p:nvSpPr>
        <p:spPr>
          <a:xfrm>
            <a:off x="6294922" y="4917150"/>
            <a:ext cx="5456913" cy="830997"/>
          </a:xfrm>
          <a:prstGeom prst="rect">
            <a:avLst/>
          </a:prstGeom>
        </p:spPr>
        <p:txBody>
          <a:bodyPr wrap="square">
            <a:spAutoFit/>
          </a:bodyPr>
          <a:lstStyle/>
          <a:p>
            <a:pPr algn="ctr"/>
            <a:r>
              <a:rPr lang="en-GB" sz="1600" b="1" i="1">
                <a:solidFill>
                  <a:srgbClr val="004899"/>
                </a:solidFill>
              </a:rPr>
              <a:t>“Technical issues made it difficult and the children did not see any benefit in watching a computer screen, quickly got bored and went off to do other things.” </a:t>
            </a:r>
            <a:endParaRPr lang="en-GB" sz="1400" b="1" i="1">
              <a:solidFill>
                <a:srgbClr val="004899"/>
              </a:solidFill>
            </a:endParaRPr>
          </a:p>
        </p:txBody>
      </p:sp>
      <p:sp>
        <p:nvSpPr>
          <p:cNvPr id="2" name="Rectangle 1">
            <a:extLst>
              <a:ext uri="{FF2B5EF4-FFF2-40B4-BE49-F238E27FC236}">
                <a16:creationId xmlns:a16="http://schemas.microsoft.com/office/drawing/2014/main" id="{ADB3AEFE-0513-42A2-BE56-B0CD406A7BD0}"/>
              </a:ext>
            </a:extLst>
          </p:cNvPr>
          <p:cNvSpPr/>
          <p:nvPr/>
        </p:nvSpPr>
        <p:spPr>
          <a:xfrm>
            <a:off x="195248" y="1135510"/>
            <a:ext cx="11827822" cy="646331"/>
          </a:xfrm>
          <a:prstGeom prst="rect">
            <a:avLst/>
          </a:prstGeom>
        </p:spPr>
        <p:txBody>
          <a:bodyPr wrap="square">
            <a:spAutoFit/>
          </a:bodyPr>
          <a:lstStyle/>
          <a:p>
            <a:r>
              <a:rPr lang="en-GB"/>
              <a:t>Many had positive experiences of accessing virtual clubs, provider check-ins and support calls. But many felt that despite clubs doing all they could to engage virtually, their children still struggled with the lack of physical presence.</a:t>
            </a:r>
            <a:endParaRPr lang="en-GB">
              <a:solidFill>
                <a:srgbClr val="FF0000"/>
              </a:solidFill>
            </a:endParaRPr>
          </a:p>
        </p:txBody>
      </p:sp>
      <p:sp>
        <p:nvSpPr>
          <p:cNvPr id="6" name="Rectangle 5">
            <a:extLst>
              <a:ext uri="{FF2B5EF4-FFF2-40B4-BE49-F238E27FC236}">
                <a16:creationId xmlns:a16="http://schemas.microsoft.com/office/drawing/2014/main" id="{C9B1C07F-A667-4731-8CFE-F47185029755}"/>
              </a:ext>
            </a:extLst>
          </p:cNvPr>
          <p:cNvSpPr/>
          <p:nvPr/>
        </p:nvSpPr>
        <p:spPr>
          <a:xfrm>
            <a:off x="7175427" y="5748147"/>
            <a:ext cx="4576408" cy="584775"/>
          </a:xfrm>
          <a:prstGeom prst="rect">
            <a:avLst/>
          </a:prstGeom>
        </p:spPr>
        <p:txBody>
          <a:bodyPr wrap="square">
            <a:spAutoFit/>
          </a:bodyPr>
          <a:lstStyle/>
          <a:p>
            <a:pPr algn="r"/>
            <a:r>
              <a:rPr lang="en-GB" sz="1600"/>
              <a:t>[Parent of 12-15 year old with sensory and PI, LD and complex medical conditions]</a:t>
            </a:r>
          </a:p>
        </p:txBody>
      </p:sp>
      <p:pic>
        <p:nvPicPr>
          <p:cNvPr id="21" name="Graphic 20" descr="Thumbs up sign">
            <a:extLst>
              <a:ext uri="{FF2B5EF4-FFF2-40B4-BE49-F238E27FC236}">
                <a16:creationId xmlns:a16="http://schemas.microsoft.com/office/drawing/2014/main" id="{9842623B-F892-430C-B9F9-EC2A1FC728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8218790" y="1892055"/>
            <a:ext cx="914400" cy="914400"/>
          </a:xfrm>
          <a:prstGeom prst="rect">
            <a:avLst/>
          </a:prstGeom>
        </p:spPr>
      </p:pic>
      <p:sp>
        <p:nvSpPr>
          <p:cNvPr id="24" name="Rectangle 23">
            <a:extLst>
              <a:ext uri="{FF2B5EF4-FFF2-40B4-BE49-F238E27FC236}">
                <a16:creationId xmlns:a16="http://schemas.microsoft.com/office/drawing/2014/main" id="{BCD0D3ED-3BB3-4DC4-A2CA-703D6C339CEF}"/>
              </a:ext>
            </a:extLst>
          </p:cNvPr>
          <p:cNvSpPr/>
          <p:nvPr/>
        </p:nvSpPr>
        <p:spPr>
          <a:xfrm>
            <a:off x="509354" y="5501925"/>
            <a:ext cx="4507220" cy="830997"/>
          </a:xfrm>
          <a:prstGeom prst="rect">
            <a:avLst/>
          </a:prstGeom>
        </p:spPr>
        <p:txBody>
          <a:bodyPr wrap="square" lIns="91440" tIns="45720" rIns="91440" bIns="45720" anchor="t">
            <a:spAutoFit/>
          </a:bodyPr>
          <a:lstStyle/>
          <a:p>
            <a:pPr algn="ctr"/>
            <a:r>
              <a:rPr lang="en-GB" sz="1600" b="1" i="1">
                <a:solidFill>
                  <a:srgbClr val="004899"/>
                </a:solidFill>
              </a:rPr>
              <a:t>“Zoom lifts her spirits and makes her happy...and helps her mental health.”</a:t>
            </a:r>
            <a:endParaRPr lang="en-GB" sz="1600" b="1" i="1">
              <a:solidFill>
                <a:srgbClr val="706E6F"/>
              </a:solidFill>
            </a:endParaRPr>
          </a:p>
          <a:p>
            <a:pPr algn="r"/>
            <a:r>
              <a:rPr lang="en-GB" sz="1600" i="1"/>
              <a:t>[Parent of 12 year old]</a:t>
            </a:r>
            <a:endParaRPr lang="en-GB" sz="1600"/>
          </a:p>
        </p:txBody>
      </p:sp>
    </p:spTree>
    <p:extLst>
      <p:ext uri="{BB962C8B-B14F-4D97-AF65-F5344CB8AC3E}">
        <p14:creationId xmlns:p14="http://schemas.microsoft.com/office/powerpoint/2010/main" val="2560847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33600" y="217189"/>
            <a:ext cx="11858400" cy="540000"/>
          </a:xfrm>
        </p:spPr>
        <p:txBody>
          <a:bodyPr>
            <a:normAutofit fontScale="90000"/>
          </a:bodyPr>
          <a:lstStyle/>
          <a:p>
            <a:r>
              <a:rPr lang="en-GB"/>
              <a:t>Accessing virtual services and activities in the future</a:t>
            </a:r>
            <a:endParaRPr lang="en-GB">
              <a:highlight>
                <a:srgbClr val="FFFF00"/>
              </a:highlight>
            </a:endParaRPr>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1388420" y="2605115"/>
            <a:ext cx="7000853" cy="2621581"/>
          </a:xfrm>
        </p:spPr>
        <p:txBody>
          <a:bodyPr>
            <a:normAutofit/>
          </a:bodyPr>
          <a:lstStyle/>
          <a:p>
            <a:pPr marL="0" indent="0">
              <a:spcBef>
                <a:spcPts val="0"/>
              </a:spcBef>
              <a:buNone/>
            </a:pPr>
            <a:r>
              <a:rPr lang="en-GB" sz="2400" b="1">
                <a:solidFill>
                  <a:srgbClr val="F28F00"/>
                </a:solidFill>
                <a:ea typeface="+mn-lt"/>
                <a:cs typeface="Arial"/>
              </a:rPr>
              <a:t>52%</a:t>
            </a:r>
            <a:r>
              <a:rPr lang="en-GB" sz="2400" b="1">
                <a:solidFill>
                  <a:srgbClr val="004899"/>
                </a:solidFill>
                <a:ea typeface="+mn-lt"/>
                <a:cs typeface="Arial"/>
              </a:rPr>
              <a:t> </a:t>
            </a:r>
            <a:r>
              <a:rPr lang="en-GB" sz="1800">
                <a:ea typeface="+mn-lt"/>
                <a:cs typeface="Arial"/>
              </a:rPr>
              <a:t>of survey respondents said their child </a:t>
            </a:r>
            <a:br>
              <a:rPr lang="en-GB" sz="1800">
                <a:ea typeface="+mn-lt"/>
                <a:cs typeface="Arial"/>
              </a:rPr>
            </a:br>
            <a:r>
              <a:rPr lang="en-GB" sz="1800">
                <a:ea typeface="+mn-lt"/>
                <a:cs typeface="Arial"/>
              </a:rPr>
              <a:t>is </a:t>
            </a:r>
            <a:r>
              <a:rPr lang="en-GB" sz="1800" b="1">
                <a:ea typeface="+mn-lt"/>
                <a:cs typeface="Arial"/>
              </a:rPr>
              <a:t>not able or will not engage</a:t>
            </a:r>
            <a:r>
              <a:rPr lang="en-GB" sz="1800">
                <a:ea typeface="+mn-lt"/>
                <a:cs typeface="Arial"/>
              </a:rPr>
              <a:t> in this way.</a:t>
            </a:r>
          </a:p>
          <a:p>
            <a:pPr marL="0" indent="0">
              <a:spcBef>
                <a:spcPts val="0"/>
              </a:spcBef>
              <a:buNone/>
            </a:pPr>
            <a:endParaRPr lang="en-GB" sz="1800">
              <a:ea typeface="+mn-lt"/>
              <a:cs typeface="Arial"/>
            </a:endParaRPr>
          </a:p>
          <a:p>
            <a:pPr marL="0" indent="0">
              <a:spcBef>
                <a:spcPts val="0"/>
              </a:spcBef>
              <a:buNone/>
            </a:pPr>
            <a:r>
              <a:rPr lang="en-GB" sz="2400" b="1">
                <a:solidFill>
                  <a:srgbClr val="F28F00"/>
                </a:solidFill>
                <a:ea typeface="+mn-lt"/>
                <a:cs typeface="Arial"/>
              </a:rPr>
              <a:t>11% </a:t>
            </a:r>
            <a:r>
              <a:rPr lang="en-GB" sz="1800">
                <a:ea typeface="+mn-lt"/>
                <a:cs typeface="Arial"/>
              </a:rPr>
              <a:t>said their child wants a </a:t>
            </a:r>
            <a:r>
              <a:rPr lang="en-GB" sz="1800" b="1">
                <a:ea typeface="+mn-lt"/>
                <a:cs typeface="Arial"/>
              </a:rPr>
              <a:t>face-to-face option only</a:t>
            </a:r>
            <a:r>
              <a:rPr lang="en-GB" sz="1800">
                <a:ea typeface="+mn-lt"/>
                <a:cs typeface="Arial"/>
              </a:rPr>
              <a:t>, and</a:t>
            </a:r>
            <a:r>
              <a:rPr lang="en-GB" sz="2000">
                <a:solidFill>
                  <a:srgbClr val="004899"/>
                </a:solidFill>
                <a:ea typeface="+mn-lt"/>
                <a:cs typeface="Arial"/>
              </a:rPr>
              <a:t> </a:t>
            </a:r>
            <a:r>
              <a:rPr lang="en-GB" sz="2400" b="1">
                <a:solidFill>
                  <a:srgbClr val="F28F00"/>
                </a:solidFill>
                <a:ea typeface="+mn-lt"/>
                <a:cs typeface="Arial"/>
              </a:rPr>
              <a:t>2% </a:t>
            </a:r>
            <a:r>
              <a:rPr lang="en-GB" sz="1800">
                <a:ea typeface="+mn-lt"/>
                <a:cs typeface="Arial"/>
              </a:rPr>
              <a:t>said they </a:t>
            </a:r>
            <a:r>
              <a:rPr lang="en-GB" sz="1800" b="1">
                <a:ea typeface="+mn-lt"/>
                <a:cs typeface="Arial"/>
              </a:rPr>
              <a:t>do not have the technology </a:t>
            </a:r>
            <a:r>
              <a:rPr lang="en-GB" sz="1800">
                <a:ea typeface="+mn-lt"/>
                <a:cs typeface="Arial"/>
              </a:rPr>
              <a:t>to access virtual activities.</a:t>
            </a:r>
          </a:p>
          <a:p>
            <a:pPr marL="0" indent="0">
              <a:spcBef>
                <a:spcPts val="0"/>
              </a:spcBef>
              <a:buNone/>
            </a:pPr>
            <a:endParaRPr lang="en-GB" sz="1800">
              <a:ea typeface="+mn-lt"/>
              <a:cs typeface="Arial"/>
            </a:endParaRPr>
          </a:p>
          <a:p>
            <a:pPr marL="0" indent="0">
              <a:spcBef>
                <a:spcPts val="0"/>
              </a:spcBef>
              <a:buNone/>
            </a:pPr>
            <a:r>
              <a:rPr lang="en-GB" sz="2400" b="1">
                <a:solidFill>
                  <a:srgbClr val="F28F00"/>
                </a:solidFill>
                <a:ea typeface="+mn-lt"/>
                <a:cs typeface="Arial"/>
              </a:rPr>
              <a:t>19% </a:t>
            </a:r>
            <a:r>
              <a:rPr lang="en-GB" sz="1800">
                <a:ea typeface="+mn-lt"/>
                <a:cs typeface="Arial"/>
              </a:rPr>
              <a:t>would use this </a:t>
            </a:r>
            <a:r>
              <a:rPr lang="en-GB" sz="1800" b="1">
                <a:ea typeface="+mn-lt"/>
                <a:cs typeface="Arial"/>
              </a:rPr>
              <a:t>alongside a face-to-face </a:t>
            </a:r>
            <a:r>
              <a:rPr lang="en-GB" sz="1800">
                <a:ea typeface="+mn-lt"/>
                <a:cs typeface="Arial"/>
              </a:rPr>
              <a:t>option, and </a:t>
            </a:r>
            <a:r>
              <a:rPr lang="en-GB" sz="2400" b="1">
                <a:solidFill>
                  <a:srgbClr val="F28F00"/>
                </a:solidFill>
                <a:ea typeface="+mn-lt"/>
                <a:cs typeface="Arial"/>
              </a:rPr>
              <a:t>11% </a:t>
            </a:r>
            <a:br>
              <a:rPr lang="en-GB" sz="1800" b="1">
                <a:solidFill>
                  <a:srgbClr val="004899"/>
                </a:solidFill>
                <a:ea typeface="+mn-lt"/>
                <a:cs typeface="Arial"/>
              </a:rPr>
            </a:br>
            <a:r>
              <a:rPr lang="en-GB" sz="1800">
                <a:ea typeface="+mn-lt"/>
                <a:cs typeface="Arial"/>
              </a:rPr>
              <a:t>would be happy to use as an </a:t>
            </a:r>
            <a:r>
              <a:rPr lang="en-GB" sz="1800" b="1">
                <a:ea typeface="+mn-lt"/>
                <a:cs typeface="Arial"/>
              </a:rPr>
              <a:t>alternative to face-to-face </a:t>
            </a:r>
            <a:r>
              <a:rPr lang="en-GB" sz="1800">
                <a:ea typeface="+mn-lt"/>
                <a:cs typeface="Arial"/>
              </a:rPr>
              <a:t>options.</a:t>
            </a: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3"/>
            <a:srcRect l="42818" t="7867" r="54316" b="89318"/>
            <a:stretch/>
          </p:blipFill>
          <p:spPr>
            <a:xfrm>
              <a:off x="2689902" y="-1335281"/>
              <a:ext cx="845036" cy="504544"/>
            </a:xfrm>
            <a:prstGeom prst="rect">
              <a:avLst/>
            </a:prstGeom>
          </p:spPr>
        </p:pic>
      </p:grpSp>
      <p:sp>
        <p:nvSpPr>
          <p:cNvPr id="16" name="Rectangle 15">
            <a:extLst>
              <a:ext uri="{FF2B5EF4-FFF2-40B4-BE49-F238E27FC236}">
                <a16:creationId xmlns:a16="http://schemas.microsoft.com/office/drawing/2014/main" id="{AC8EC662-16A2-4EB3-9CEA-52B79CF5F096}"/>
              </a:ext>
            </a:extLst>
          </p:cNvPr>
          <p:cNvSpPr/>
          <p:nvPr/>
        </p:nvSpPr>
        <p:spPr>
          <a:xfrm>
            <a:off x="9548976" y="1852175"/>
            <a:ext cx="2405117" cy="3999985"/>
          </a:xfrm>
          <a:prstGeom prst="rect">
            <a:avLst/>
          </a:prstGeom>
          <a:solidFill>
            <a:srgbClr val="E4E4E4"/>
          </a:solidFill>
          <a:ln w="12700" cap="flat" cmpd="sng" algn="ctr">
            <a:solidFill>
              <a:srgbClr val="004899"/>
            </a:solidFill>
            <a:prstDash val="solid"/>
            <a:miter lim="800000"/>
          </a:ln>
          <a:effectLst/>
        </p:spPr>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mn-cs"/>
            </a:endParaRPr>
          </a:p>
        </p:txBody>
      </p:sp>
      <p:pic>
        <p:nvPicPr>
          <p:cNvPr id="17" name="Graphic 16" descr="Lightbulb and gear">
            <a:extLst>
              <a:ext uri="{FF2B5EF4-FFF2-40B4-BE49-F238E27FC236}">
                <a16:creationId xmlns:a16="http://schemas.microsoft.com/office/drawing/2014/main" id="{C8421CC4-A5DD-4678-B40A-C09BA279B6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20735" y="1937676"/>
            <a:ext cx="688109" cy="688109"/>
          </a:xfrm>
          <a:prstGeom prst="rect">
            <a:avLst/>
          </a:prstGeom>
        </p:spPr>
      </p:pic>
      <p:sp>
        <p:nvSpPr>
          <p:cNvPr id="22" name="TextBox 21">
            <a:extLst>
              <a:ext uri="{FF2B5EF4-FFF2-40B4-BE49-F238E27FC236}">
                <a16:creationId xmlns:a16="http://schemas.microsoft.com/office/drawing/2014/main" id="{06C70AD4-DDC8-41F0-B7AB-7919E246D1C7}"/>
              </a:ext>
            </a:extLst>
          </p:cNvPr>
          <p:cNvSpPr txBox="1"/>
          <p:nvPr/>
        </p:nvSpPr>
        <p:spPr>
          <a:xfrm>
            <a:off x="9644377" y="2678804"/>
            <a:ext cx="2240826" cy="3046988"/>
          </a:xfrm>
          <a:prstGeom prst="rect">
            <a:avLst/>
          </a:prstGeom>
          <a:noFill/>
        </p:spPr>
        <p:txBody>
          <a:bodyPr wrap="square" rtlCol="0">
            <a:spAutoFit/>
          </a:bodyPr>
          <a:lstStyle/>
          <a:p>
            <a:pPr algn="ctr"/>
            <a:r>
              <a:rPr lang="en-GB" sz="1600">
                <a:ea typeface="+mn-lt"/>
                <a:cs typeface="Arial"/>
              </a:rPr>
              <a:t>What opportunities are there for more virtual services and activities in the future?</a:t>
            </a:r>
          </a:p>
          <a:p>
            <a:pPr algn="ctr"/>
            <a:endParaRPr lang="en-GB" sz="1600">
              <a:ea typeface="+mn-lt"/>
              <a:cs typeface="Arial"/>
            </a:endParaRPr>
          </a:p>
          <a:p>
            <a:pPr algn="ctr"/>
            <a:r>
              <a:rPr lang="en-GB" sz="1600">
                <a:ea typeface="+mn-lt"/>
                <a:cs typeface="Arial"/>
              </a:rPr>
              <a:t>How might this impact on demand?</a:t>
            </a:r>
          </a:p>
          <a:p>
            <a:pPr algn="ctr"/>
            <a:endParaRPr lang="en-GB" sz="1600">
              <a:ea typeface="+mn-lt"/>
              <a:cs typeface="Arial"/>
            </a:endParaRPr>
          </a:p>
          <a:p>
            <a:pPr algn="ctr"/>
            <a:r>
              <a:rPr lang="en-GB" sz="1600">
                <a:ea typeface="+mn-lt"/>
                <a:cs typeface="Arial"/>
              </a:rPr>
              <a:t>What opportunities are there to enable access to technology for those currently without?</a:t>
            </a:r>
          </a:p>
        </p:txBody>
      </p:sp>
      <p:sp>
        <p:nvSpPr>
          <p:cNvPr id="2" name="Rectangle 1">
            <a:extLst>
              <a:ext uri="{FF2B5EF4-FFF2-40B4-BE49-F238E27FC236}">
                <a16:creationId xmlns:a16="http://schemas.microsoft.com/office/drawing/2014/main" id="{CBEB8A09-DD15-456F-8BBE-0FEEEC1DFB44}"/>
              </a:ext>
            </a:extLst>
          </p:cNvPr>
          <p:cNvSpPr/>
          <p:nvPr/>
        </p:nvSpPr>
        <p:spPr>
          <a:xfrm>
            <a:off x="333600" y="842658"/>
            <a:ext cx="11620493" cy="707886"/>
          </a:xfrm>
          <a:prstGeom prst="rect">
            <a:avLst/>
          </a:prstGeom>
        </p:spPr>
        <p:txBody>
          <a:bodyPr wrap="square">
            <a:spAutoFit/>
          </a:bodyPr>
          <a:lstStyle/>
          <a:p>
            <a:r>
              <a:rPr lang="en-GB" sz="2000" b="1">
                <a:solidFill>
                  <a:srgbClr val="F28F00"/>
                </a:solidFill>
              </a:rPr>
              <a:t>There is some appetite for virtual services alongside face-to-face. Appetite may be increased with wider promotion in the future, as the shift towards virtual communication grows.</a:t>
            </a:r>
          </a:p>
        </p:txBody>
      </p:sp>
      <p:pic>
        <p:nvPicPr>
          <p:cNvPr id="18" name="Graphic 17" descr="No sign">
            <a:extLst>
              <a:ext uri="{FF2B5EF4-FFF2-40B4-BE49-F238E27FC236}">
                <a16:creationId xmlns:a16="http://schemas.microsoft.com/office/drawing/2014/main" id="{E8E9A697-B7F9-40B3-9FB8-829ABFD983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1154" y="2582108"/>
            <a:ext cx="822610" cy="822610"/>
          </a:xfrm>
          <a:prstGeom prst="rect">
            <a:avLst/>
          </a:prstGeom>
        </p:spPr>
      </p:pic>
      <p:pic>
        <p:nvPicPr>
          <p:cNvPr id="20" name="Graphic 19" descr="Users">
            <a:extLst>
              <a:ext uri="{FF2B5EF4-FFF2-40B4-BE49-F238E27FC236}">
                <a16:creationId xmlns:a16="http://schemas.microsoft.com/office/drawing/2014/main" id="{D2CC1B86-0648-4485-829F-1C4EE4C3EA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9460" y="3429000"/>
            <a:ext cx="950070" cy="950070"/>
          </a:xfrm>
          <a:prstGeom prst="rect">
            <a:avLst/>
          </a:prstGeom>
        </p:spPr>
      </p:pic>
      <p:pic>
        <p:nvPicPr>
          <p:cNvPr id="25" name="Graphic 24" descr="Thumbs up sign">
            <a:extLst>
              <a:ext uri="{FF2B5EF4-FFF2-40B4-BE49-F238E27FC236}">
                <a16:creationId xmlns:a16="http://schemas.microsoft.com/office/drawing/2014/main" id="{D8547840-AF47-4132-8C78-2861AC813C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5625" y="4360161"/>
            <a:ext cx="833483" cy="833483"/>
          </a:xfrm>
          <a:prstGeom prst="rect">
            <a:avLst/>
          </a:prstGeom>
        </p:spPr>
      </p:pic>
      <p:sp>
        <p:nvSpPr>
          <p:cNvPr id="19" name="Rectangle 18">
            <a:extLst>
              <a:ext uri="{FF2B5EF4-FFF2-40B4-BE49-F238E27FC236}">
                <a16:creationId xmlns:a16="http://schemas.microsoft.com/office/drawing/2014/main" id="{2D6C524D-AAAF-4C8B-8293-78626E3C059C}"/>
              </a:ext>
            </a:extLst>
          </p:cNvPr>
          <p:cNvSpPr/>
          <p:nvPr/>
        </p:nvSpPr>
        <p:spPr>
          <a:xfrm>
            <a:off x="344847" y="1607324"/>
            <a:ext cx="5179513" cy="738664"/>
          </a:xfrm>
          <a:prstGeom prst="rect">
            <a:avLst/>
          </a:prstGeom>
        </p:spPr>
        <p:txBody>
          <a:bodyPr wrap="square">
            <a:spAutoFit/>
          </a:bodyPr>
          <a:lstStyle/>
          <a:p>
            <a:r>
              <a:rPr lang="en-GB" sz="2400" b="1">
                <a:solidFill>
                  <a:srgbClr val="004899"/>
                </a:solidFill>
              </a:rPr>
              <a:t>19% </a:t>
            </a:r>
            <a:r>
              <a:rPr lang="en-GB"/>
              <a:t>of families accessed virtual short break activities or support for their child during Covid.</a:t>
            </a:r>
          </a:p>
        </p:txBody>
      </p:sp>
      <p:sp>
        <p:nvSpPr>
          <p:cNvPr id="21" name="Rectangle 20">
            <a:extLst>
              <a:ext uri="{FF2B5EF4-FFF2-40B4-BE49-F238E27FC236}">
                <a16:creationId xmlns:a16="http://schemas.microsoft.com/office/drawing/2014/main" id="{5B842E15-7EB5-4B4F-8C83-68DC27FB4E52}"/>
              </a:ext>
            </a:extLst>
          </p:cNvPr>
          <p:cNvSpPr/>
          <p:nvPr/>
        </p:nvSpPr>
        <p:spPr>
          <a:xfrm>
            <a:off x="1610257" y="5411127"/>
            <a:ext cx="7602933" cy="830997"/>
          </a:xfrm>
          <a:prstGeom prst="rect">
            <a:avLst/>
          </a:prstGeom>
        </p:spPr>
        <p:txBody>
          <a:bodyPr wrap="square">
            <a:spAutoFit/>
          </a:bodyPr>
          <a:lstStyle/>
          <a:p>
            <a:pPr algn="ctr"/>
            <a:r>
              <a:rPr lang="en-GB" sz="1600" b="1" i="1">
                <a:solidFill>
                  <a:srgbClr val="004899"/>
                </a:solidFill>
              </a:rPr>
              <a:t>“To connect with his friends, peers and staff once a week gave him a social connection to the outside world. He looked forward to these immensely and these were the highlight of his week, he would come out on cloud nine.” </a:t>
            </a:r>
            <a:endParaRPr lang="en-GB" sz="1400" i="1"/>
          </a:p>
        </p:txBody>
      </p:sp>
      <p:sp>
        <p:nvSpPr>
          <p:cNvPr id="23" name="Rectangle 22">
            <a:extLst>
              <a:ext uri="{FF2B5EF4-FFF2-40B4-BE49-F238E27FC236}">
                <a16:creationId xmlns:a16="http://schemas.microsoft.com/office/drawing/2014/main" id="{1C382F4D-E16F-4F2E-B2F8-4843187D7640}"/>
              </a:ext>
            </a:extLst>
          </p:cNvPr>
          <p:cNvSpPr/>
          <p:nvPr/>
        </p:nvSpPr>
        <p:spPr>
          <a:xfrm>
            <a:off x="5524360" y="6204482"/>
            <a:ext cx="3688830" cy="338554"/>
          </a:xfrm>
          <a:prstGeom prst="rect">
            <a:avLst/>
          </a:prstGeom>
        </p:spPr>
        <p:txBody>
          <a:bodyPr wrap="none">
            <a:spAutoFit/>
          </a:bodyPr>
          <a:lstStyle/>
          <a:p>
            <a:r>
              <a:rPr lang="en-GB" sz="1600"/>
              <a:t>[Parent of 12-15 year old with PI &amp; LD]</a:t>
            </a:r>
          </a:p>
        </p:txBody>
      </p:sp>
    </p:spTree>
    <p:extLst>
      <p:ext uri="{BB962C8B-B14F-4D97-AF65-F5344CB8AC3E}">
        <p14:creationId xmlns:p14="http://schemas.microsoft.com/office/powerpoint/2010/main" val="3155963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B853-3512-9040-932B-10C1AC1C3C52}"/>
              </a:ext>
            </a:extLst>
          </p:cNvPr>
          <p:cNvSpPr>
            <a:spLocks noGrp="1"/>
          </p:cNvSpPr>
          <p:nvPr>
            <p:ph type="title"/>
          </p:nvPr>
        </p:nvSpPr>
        <p:spPr>
          <a:xfrm>
            <a:off x="267709" y="125666"/>
            <a:ext cx="2435734" cy="663606"/>
          </a:xfrm>
        </p:spPr>
        <p:txBody>
          <a:bodyPr anchor="t" anchorCtr="0">
            <a:normAutofit/>
          </a:bodyPr>
          <a:lstStyle/>
          <a:p>
            <a:r>
              <a:rPr lang="en-GB">
                <a:solidFill>
                  <a:srgbClr val="004899"/>
                </a:solidFill>
                <a:cs typeface="Arial"/>
              </a:rPr>
              <a:t>Case Study</a:t>
            </a:r>
            <a:endParaRPr lang="en-GB">
              <a:solidFill>
                <a:srgbClr val="004899"/>
              </a:solidFill>
              <a:highlight>
                <a:srgbClr val="FFFF00"/>
              </a:highlight>
              <a:cs typeface="Arial"/>
            </a:endParaRPr>
          </a:p>
        </p:txBody>
      </p:sp>
      <p:grpSp>
        <p:nvGrpSpPr>
          <p:cNvPr id="14" name="Group 13">
            <a:extLst>
              <a:ext uri="{FF2B5EF4-FFF2-40B4-BE49-F238E27FC236}">
                <a16:creationId xmlns:a16="http://schemas.microsoft.com/office/drawing/2014/main" id="{D8F6936E-5CBA-4C15-94F8-D7417AB9FAE7}"/>
              </a:ext>
            </a:extLst>
          </p:cNvPr>
          <p:cNvGrpSpPr/>
          <p:nvPr/>
        </p:nvGrpSpPr>
        <p:grpSpPr>
          <a:xfrm>
            <a:off x="9700208" y="0"/>
            <a:ext cx="2393223" cy="1714012"/>
            <a:chOff x="10030518" y="96315"/>
            <a:chExt cx="1959287" cy="1414538"/>
          </a:xfrm>
          <a:solidFill>
            <a:schemeClr val="bg1">
              <a:lumMod val="65000"/>
            </a:schemeClr>
          </a:solidFill>
        </p:grpSpPr>
        <p:pic>
          <p:nvPicPr>
            <p:cNvPr id="11" name="Graphic 10" descr="Man with baby">
              <a:extLst>
                <a:ext uri="{FF2B5EF4-FFF2-40B4-BE49-F238E27FC236}">
                  <a16:creationId xmlns:a16="http://schemas.microsoft.com/office/drawing/2014/main" id="{5D57420D-A467-48F7-87C3-E8C3FEBE9F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30518" y="363343"/>
              <a:ext cx="914400" cy="914400"/>
            </a:xfrm>
            <a:prstGeom prst="rect">
              <a:avLst/>
            </a:prstGeom>
          </p:spPr>
        </p:pic>
        <p:pic>
          <p:nvPicPr>
            <p:cNvPr id="13" name="Graphic 12" descr="Family with two children">
              <a:extLst>
                <a:ext uri="{FF2B5EF4-FFF2-40B4-BE49-F238E27FC236}">
                  <a16:creationId xmlns:a16="http://schemas.microsoft.com/office/drawing/2014/main" id="{2F3F12DE-47FA-4237-9F61-095ABC7DB4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75267" y="96315"/>
              <a:ext cx="1414538" cy="1414538"/>
            </a:xfrm>
            <a:prstGeom prst="rect">
              <a:avLst/>
            </a:prstGeom>
          </p:spPr>
        </p:pic>
      </p:grpSp>
      <p:sp>
        <p:nvSpPr>
          <p:cNvPr id="3" name="Rectangle 2">
            <a:extLst>
              <a:ext uri="{FF2B5EF4-FFF2-40B4-BE49-F238E27FC236}">
                <a16:creationId xmlns:a16="http://schemas.microsoft.com/office/drawing/2014/main" id="{6BD737A7-3951-42AF-AFE1-2BBC95DCCD9F}"/>
              </a:ext>
            </a:extLst>
          </p:cNvPr>
          <p:cNvSpPr/>
          <p:nvPr/>
        </p:nvSpPr>
        <p:spPr>
          <a:xfrm>
            <a:off x="206344" y="1355692"/>
            <a:ext cx="6906775" cy="5078313"/>
          </a:xfrm>
          <a:prstGeom prst="rect">
            <a:avLst/>
          </a:prstGeom>
        </p:spPr>
        <p:txBody>
          <a:bodyPr wrap="square" lIns="91440" tIns="45720" rIns="91440" bIns="45720" anchor="t">
            <a:spAutoFit/>
          </a:bodyPr>
          <a:lstStyle/>
          <a:p>
            <a:r>
              <a:rPr lang="en-GB">
                <a:latin typeface="Arial" panose="020B0604020202020204" pitchFamily="34" charset="0"/>
                <a:cs typeface="Arial" panose="020B0604020202020204" pitchFamily="34" charset="0"/>
              </a:rPr>
              <a:t>Maisie* is a young teenager and attends a special school. She has many complex medical needs, and other conditions including sensory, learning &amp; physical disability. Her family said services are improving and “</a:t>
            </a:r>
            <a:r>
              <a:rPr lang="en-GB" b="1">
                <a:latin typeface="Arial" panose="020B0604020202020204" pitchFamily="34" charset="0"/>
                <a:cs typeface="Arial" panose="020B0604020202020204" pitchFamily="34" charset="0"/>
              </a:rPr>
              <a:t>I</a:t>
            </a:r>
            <a:r>
              <a:rPr lang="en-GB" b="1"/>
              <a:t>’m able to say wow! You’ve really stepped up in your provision for children with complex medical needs.”</a:t>
            </a:r>
            <a:endParaRPr lang="en-GB" b="1">
              <a:highlight>
                <a:srgbClr val="FFFF00"/>
              </a:highlight>
            </a:endParaRP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She is unable to attend mainstream activities as suitable changing places are not available, so really value the short breaks activities as they are what helps to stimulate their daughter outside of school.</a:t>
            </a:r>
          </a:p>
          <a:p>
            <a:endParaRPr lang="en-GB">
              <a:latin typeface="Arial" panose="020B0604020202020204" pitchFamily="34" charset="0"/>
              <a:cs typeface="Arial" panose="020B0604020202020204" pitchFamily="34" charset="0"/>
            </a:endParaRPr>
          </a:p>
          <a:p>
            <a:r>
              <a:rPr lang="en-GB">
                <a:latin typeface="Arial"/>
                <a:cs typeface="Arial"/>
              </a:rPr>
              <a:t>The online session organised by providers during Covid has made it possible for her to “attend” sessions even when she was not feeling well and helped her to recover quicker.</a:t>
            </a:r>
          </a:p>
          <a:p>
            <a:endParaRPr lang="en-GB">
              <a:latin typeface="Arial" panose="020B0604020202020204" pitchFamily="34" charset="0"/>
              <a:cs typeface="Arial" panose="020B0604020202020204" pitchFamily="34" charset="0"/>
            </a:endParaRPr>
          </a:p>
          <a:p>
            <a:r>
              <a:rPr lang="en-GB">
                <a:latin typeface="Arial"/>
                <a:cs typeface="Arial"/>
              </a:rPr>
              <a:t>This has been a great new experience and while this is something their daughter is benefiting from; they want choice and “</a:t>
            </a:r>
            <a:r>
              <a:rPr lang="en-GB" b="1"/>
              <a:t>would like the flexibility to have both face to face and online.”</a:t>
            </a:r>
            <a:r>
              <a:rPr lang="en-GB" b="1">
                <a:solidFill>
                  <a:schemeClr val="accent1"/>
                </a:solidFill>
              </a:rPr>
              <a:t> </a:t>
            </a:r>
            <a:endParaRPr lang="en-GB">
              <a:solidFill>
                <a:schemeClr val="accent1"/>
              </a:solidFill>
            </a:endParaRPr>
          </a:p>
        </p:txBody>
      </p:sp>
      <p:sp>
        <p:nvSpPr>
          <p:cNvPr id="12" name="Title 7">
            <a:extLst>
              <a:ext uri="{FF2B5EF4-FFF2-40B4-BE49-F238E27FC236}">
                <a16:creationId xmlns:a16="http://schemas.microsoft.com/office/drawing/2014/main" id="{DD3A5910-A27B-4065-8FC9-8CF1C7A26CB5}"/>
              </a:ext>
            </a:extLst>
          </p:cNvPr>
          <p:cNvSpPr txBox="1">
            <a:spLocks/>
          </p:cNvSpPr>
          <p:nvPr/>
        </p:nvSpPr>
        <p:spPr>
          <a:xfrm>
            <a:off x="267709" y="685269"/>
            <a:ext cx="8851790" cy="427564"/>
          </a:xfrm>
          <a:prstGeom prst="rect">
            <a:avLst/>
          </a:prstGeom>
        </p:spPr>
        <p:txBody>
          <a:bodyPr vert="horz" lIns="91440" tIns="45720" rIns="91440" bIns="0" rtlCol="0" anchor="b" anchorCtr="0">
            <a:normAutofit fontScale="82500" lnSpcReduction="10000"/>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a:spcBef>
                <a:spcPts val="1000"/>
              </a:spcBef>
            </a:pPr>
            <a:r>
              <a:rPr lang="en-GB" sz="2400">
                <a:solidFill>
                  <a:srgbClr val="F28F00"/>
                </a:solidFill>
                <a:ea typeface="+mn-lt"/>
                <a:cs typeface="Arial"/>
              </a:rPr>
              <a:t>While Covid opened up a digital revolution, we need to keep a balance.</a:t>
            </a:r>
          </a:p>
        </p:txBody>
      </p:sp>
      <p:cxnSp>
        <p:nvCxnSpPr>
          <p:cNvPr id="16" name="Straight Connector 15">
            <a:extLst>
              <a:ext uri="{FF2B5EF4-FFF2-40B4-BE49-F238E27FC236}">
                <a16:creationId xmlns:a16="http://schemas.microsoft.com/office/drawing/2014/main" id="{1CC36C6B-E24D-4B9F-9B9E-B10F1E2F8437}"/>
              </a:ext>
            </a:extLst>
          </p:cNvPr>
          <p:cNvCxnSpPr/>
          <p:nvPr/>
        </p:nvCxnSpPr>
        <p:spPr>
          <a:xfrm>
            <a:off x="7198773" y="1714012"/>
            <a:ext cx="0" cy="39346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32EAC16-B6C1-43E2-A186-0222B31A47E8}"/>
              </a:ext>
            </a:extLst>
          </p:cNvPr>
          <p:cNvSpPr/>
          <p:nvPr/>
        </p:nvSpPr>
        <p:spPr>
          <a:xfrm>
            <a:off x="7284428" y="1755111"/>
            <a:ext cx="4809003" cy="4478149"/>
          </a:xfrm>
          <a:prstGeom prst="rect">
            <a:avLst/>
          </a:prstGeom>
        </p:spPr>
        <p:txBody>
          <a:bodyPr wrap="square" lIns="91440" tIns="45720" rIns="91440" bIns="45720" anchor="t">
            <a:spAutoFit/>
          </a:bodyPr>
          <a:lstStyle/>
          <a:p>
            <a:pPr algn="ctr"/>
            <a:r>
              <a:rPr lang="en-GB" b="1" i="1">
                <a:solidFill>
                  <a:srgbClr val="004899"/>
                </a:solidFill>
              </a:rPr>
              <a:t>“Covid actually opened up a whole new world to our daughter…we were able to access loads more support than normal. Our daughter's complex health needs mean she’s often too unwell to access services…Everything going online, meant she didn’t miss out on anything and was busier than she’s ever been in her life!...</a:t>
            </a:r>
          </a:p>
          <a:p>
            <a:pPr algn="ctr"/>
            <a:endParaRPr lang="en-GB" b="1" i="1">
              <a:solidFill>
                <a:srgbClr val="004899"/>
              </a:solidFill>
            </a:endParaRPr>
          </a:p>
          <a:p>
            <a:pPr algn="ctr"/>
            <a:r>
              <a:rPr lang="en-GB" b="1" i="1">
                <a:solidFill>
                  <a:srgbClr val="004899"/>
                </a:solidFill>
              </a:rPr>
              <a:t>She experienced full inclusion for the first time in her life and was able to access as many things as her brother does. We felt she was finally seen as an equal.” </a:t>
            </a:r>
          </a:p>
          <a:p>
            <a:pPr algn="ctr"/>
            <a:endParaRPr lang="en-GB" sz="1500" b="1" i="1">
              <a:solidFill>
                <a:srgbClr val="706E6F"/>
              </a:solidFill>
            </a:endParaRPr>
          </a:p>
          <a:p>
            <a:pPr algn="ctr"/>
            <a:r>
              <a:rPr lang="en-GB" sz="1600" i="1"/>
              <a:t>[Parent of a young teen with PI, LD and </a:t>
            </a:r>
            <a:br>
              <a:rPr lang="en-GB" sz="1600" i="1"/>
            </a:br>
            <a:r>
              <a:rPr lang="en-GB" sz="1600" i="1"/>
              <a:t>complex medical conditions]</a:t>
            </a:r>
            <a:endParaRPr lang="en-GB" sz="1600"/>
          </a:p>
        </p:txBody>
      </p:sp>
    </p:spTree>
    <p:extLst>
      <p:ext uri="{BB962C8B-B14F-4D97-AF65-F5344CB8AC3E}">
        <p14:creationId xmlns:p14="http://schemas.microsoft.com/office/powerpoint/2010/main" val="21426938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EF4F4-4ADF-44BC-A81A-F7A1B72EF670}"/>
              </a:ext>
            </a:extLst>
          </p:cNvPr>
          <p:cNvSpPr>
            <a:spLocks noGrp="1"/>
          </p:cNvSpPr>
          <p:nvPr>
            <p:ph type="title"/>
          </p:nvPr>
        </p:nvSpPr>
        <p:spPr>
          <a:xfrm>
            <a:off x="5328000" y="2149200"/>
            <a:ext cx="4913280" cy="1602000"/>
          </a:xfrm>
        </p:spPr>
        <p:txBody>
          <a:bodyPr>
            <a:normAutofit/>
          </a:bodyPr>
          <a:lstStyle/>
          <a:p>
            <a:r>
              <a:rPr lang="en-GB" sz="4400">
                <a:cs typeface="Arial"/>
              </a:rPr>
              <a:t>Preparing for adulthood</a:t>
            </a:r>
          </a:p>
        </p:txBody>
      </p:sp>
      <p:sp>
        <p:nvSpPr>
          <p:cNvPr id="5" name="Text Placeholder 4">
            <a:extLst>
              <a:ext uri="{FF2B5EF4-FFF2-40B4-BE49-F238E27FC236}">
                <a16:creationId xmlns:a16="http://schemas.microsoft.com/office/drawing/2014/main" id="{3A32A2A6-62F1-4F0A-84D1-5BDE714F2644}"/>
              </a:ext>
            </a:extLst>
          </p:cNvPr>
          <p:cNvSpPr>
            <a:spLocks noGrp="1"/>
          </p:cNvSpPr>
          <p:nvPr>
            <p:ph type="body" idx="1"/>
          </p:nvPr>
        </p:nvSpPr>
        <p:spPr>
          <a:xfrm>
            <a:off x="5327999" y="4136400"/>
            <a:ext cx="6596145" cy="2550150"/>
          </a:xfrm>
        </p:spPr>
        <p:txBody>
          <a:bodyPr>
            <a:normAutofit fontScale="85000" lnSpcReduction="20000"/>
          </a:bodyPr>
          <a:lstStyle/>
          <a:p>
            <a:pPr>
              <a:spcBef>
                <a:spcPts val="0"/>
              </a:spcBef>
            </a:pPr>
            <a:r>
              <a:rPr lang="en-GB" sz="3600"/>
              <a:t>The current short breaks, clubs &amp; activities only extends until the age of 19. Families are concerned about the lack of support available for young people as they approach adulthood.</a:t>
            </a:r>
          </a:p>
        </p:txBody>
      </p:sp>
    </p:spTree>
    <p:extLst>
      <p:ext uri="{BB962C8B-B14F-4D97-AF65-F5344CB8AC3E}">
        <p14:creationId xmlns:p14="http://schemas.microsoft.com/office/powerpoint/2010/main" val="120819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280366" y="196968"/>
            <a:ext cx="2828594" cy="540000"/>
          </a:xfrm>
        </p:spPr>
        <p:txBody>
          <a:bodyPr>
            <a:normAutofit fontScale="90000"/>
          </a:bodyPr>
          <a:lstStyle/>
          <a:p>
            <a:r>
              <a:rPr lang="en-GB"/>
              <a:t>Introduction</a:t>
            </a:r>
            <a:endParaRPr lang="en-GB">
              <a:solidFill>
                <a:srgbClr val="FF0000"/>
              </a:solidFill>
              <a:cs typeface="Arial"/>
            </a:endParaRP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2"/>
            <a:srcRect l="42818" t="7867" r="54316" b="89318"/>
            <a:stretch/>
          </p:blipFill>
          <p:spPr>
            <a:xfrm>
              <a:off x="2689902" y="-1335281"/>
              <a:ext cx="845036" cy="504544"/>
            </a:xfrm>
            <a:prstGeom prst="rect">
              <a:avLst/>
            </a:prstGeom>
          </p:spPr>
        </p:pic>
      </p:grpSp>
      <p:sp>
        <p:nvSpPr>
          <p:cNvPr id="14" name="Rectangle 13">
            <a:extLst>
              <a:ext uri="{FF2B5EF4-FFF2-40B4-BE49-F238E27FC236}">
                <a16:creationId xmlns:a16="http://schemas.microsoft.com/office/drawing/2014/main" id="{187B63B3-82F3-4746-A802-A64B1025E908}"/>
              </a:ext>
            </a:extLst>
          </p:cNvPr>
          <p:cNvSpPr/>
          <p:nvPr/>
        </p:nvSpPr>
        <p:spPr>
          <a:xfrm>
            <a:off x="306000" y="988539"/>
            <a:ext cx="3852471" cy="802475"/>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Situation</a:t>
            </a:r>
          </a:p>
        </p:txBody>
      </p:sp>
      <p:sp>
        <p:nvSpPr>
          <p:cNvPr id="15" name="Rectangle 14">
            <a:extLst>
              <a:ext uri="{FF2B5EF4-FFF2-40B4-BE49-F238E27FC236}">
                <a16:creationId xmlns:a16="http://schemas.microsoft.com/office/drawing/2014/main" id="{AB493A32-BA93-477F-98FB-5212AF04E916}"/>
              </a:ext>
            </a:extLst>
          </p:cNvPr>
          <p:cNvSpPr/>
          <p:nvPr/>
        </p:nvSpPr>
        <p:spPr>
          <a:xfrm>
            <a:off x="306000" y="1898716"/>
            <a:ext cx="3852471" cy="4536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a:solidFill>
                  <a:schemeClr val="tx1"/>
                </a:solidFill>
              </a:rPr>
              <a:t>The insight from this research will primarily be used to: </a:t>
            </a:r>
          </a:p>
          <a:p>
            <a:endParaRPr lang="en-GB">
              <a:solidFill>
                <a:schemeClr val="tx1"/>
              </a:solidFill>
            </a:endParaRPr>
          </a:p>
          <a:p>
            <a:pPr marL="285750" indent="-285750">
              <a:buFont typeface="Arial" panose="020B0604020202020204" pitchFamily="34" charset="0"/>
              <a:buChar char="•"/>
            </a:pPr>
            <a:r>
              <a:rPr lang="en-GB">
                <a:solidFill>
                  <a:schemeClr val="tx1"/>
                </a:solidFill>
              </a:rPr>
              <a:t>Help shape the commissioning intentions for the re-procurement of the children with disabilities short breaks offer.</a:t>
            </a:r>
          </a:p>
          <a:p>
            <a:pPr marL="285750" indent="-285750">
              <a:buFont typeface="Arial" panose="020B0604020202020204" pitchFamily="34" charset="0"/>
              <a:buChar char="•"/>
            </a:pPr>
            <a:endParaRPr lang="en-GB">
              <a:solidFill>
                <a:schemeClr val="tx1"/>
              </a:solidFill>
            </a:endParaRPr>
          </a:p>
          <a:p>
            <a:pPr marL="285750" indent="-285750">
              <a:buFont typeface="Arial" panose="020B0604020202020204" pitchFamily="34" charset="0"/>
              <a:buChar char="•"/>
            </a:pPr>
            <a:r>
              <a:rPr lang="en-GB">
                <a:solidFill>
                  <a:schemeClr val="tx1"/>
                </a:solidFill>
              </a:rPr>
              <a:t>Inform the refresh of the short break strategy for children with disabilities.</a:t>
            </a:r>
          </a:p>
          <a:p>
            <a:pPr marL="285750" indent="-285750">
              <a:buFont typeface="Arial" panose="020B0604020202020204" pitchFamily="34" charset="0"/>
              <a:buChar char="•"/>
            </a:pPr>
            <a:endParaRPr lang="en-GB">
              <a:solidFill>
                <a:schemeClr val="tx1"/>
              </a:solidFill>
            </a:endParaRPr>
          </a:p>
          <a:p>
            <a:r>
              <a:rPr lang="en-GB">
                <a:solidFill>
                  <a:schemeClr val="tx1"/>
                </a:solidFill>
              </a:rPr>
              <a:t>This work will also inform part of wider system changes.</a:t>
            </a:r>
            <a:r>
              <a:rPr lang="en-GB"/>
              <a:t> </a:t>
            </a:r>
            <a:endParaRPr lang="en-GB">
              <a:solidFill>
                <a:srgbClr val="002060"/>
              </a:solidFill>
              <a:latin typeface="Arial"/>
              <a:cs typeface="Arial"/>
            </a:endParaRPr>
          </a:p>
        </p:txBody>
      </p:sp>
      <p:sp>
        <p:nvSpPr>
          <p:cNvPr id="16" name="Rectangle 15">
            <a:extLst>
              <a:ext uri="{FF2B5EF4-FFF2-40B4-BE49-F238E27FC236}">
                <a16:creationId xmlns:a16="http://schemas.microsoft.com/office/drawing/2014/main" id="{C79FC676-30BC-4889-BAFE-C97F7141AC33}"/>
              </a:ext>
            </a:extLst>
          </p:cNvPr>
          <p:cNvSpPr/>
          <p:nvPr/>
        </p:nvSpPr>
        <p:spPr>
          <a:xfrm>
            <a:off x="4325527" y="988538"/>
            <a:ext cx="3822471" cy="802475"/>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latin typeface="Arial" panose="020B0604020202020204" pitchFamily="34" charset="0"/>
                <a:cs typeface="Arial" panose="020B0604020202020204" pitchFamily="34" charset="0"/>
              </a:rPr>
              <a:t>Considerations</a:t>
            </a:r>
          </a:p>
        </p:txBody>
      </p:sp>
      <p:sp>
        <p:nvSpPr>
          <p:cNvPr id="17" name="Rectangle 16">
            <a:extLst>
              <a:ext uri="{FF2B5EF4-FFF2-40B4-BE49-F238E27FC236}">
                <a16:creationId xmlns:a16="http://schemas.microsoft.com/office/drawing/2014/main" id="{4A4FD897-50C4-4E90-A7AB-8EB5E3B0D16D}"/>
              </a:ext>
            </a:extLst>
          </p:cNvPr>
          <p:cNvSpPr/>
          <p:nvPr/>
        </p:nvSpPr>
        <p:spPr>
          <a:xfrm>
            <a:off x="4325527" y="1898716"/>
            <a:ext cx="3822471" cy="4536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fontAlgn="base"/>
            <a:r>
              <a:rPr lang="en-GB">
                <a:solidFill>
                  <a:schemeClr val="tx1"/>
                </a:solidFill>
                <a:cs typeface="Arial"/>
              </a:rPr>
              <a:t>This research was undertaken during the Covid-19 pandemic with:</a:t>
            </a:r>
          </a:p>
          <a:p>
            <a:pPr fontAlgn="base"/>
            <a:endParaRPr lang="en-GB">
              <a:solidFill>
                <a:schemeClr val="tx1"/>
              </a:solidFill>
              <a:cs typeface="Arial"/>
            </a:endParaRPr>
          </a:p>
          <a:p>
            <a:pPr marL="285750" indent="-285750" fontAlgn="base">
              <a:buFont typeface="Arial" panose="020B0604020202020204" pitchFamily="34" charset="0"/>
              <a:buChar char="•"/>
            </a:pPr>
            <a:r>
              <a:rPr lang="en-GB">
                <a:solidFill>
                  <a:schemeClr val="tx1"/>
                </a:solidFill>
                <a:cs typeface="Arial"/>
              </a:rPr>
              <a:t>Families being unable to access the full short breaks offer.</a:t>
            </a:r>
          </a:p>
          <a:p>
            <a:pPr marL="285750" indent="-285750" fontAlgn="base">
              <a:buFont typeface="Arial" panose="020B0604020202020204" pitchFamily="34" charset="0"/>
              <a:buChar char="•"/>
            </a:pPr>
            <a:endParaRPr lang="en-GB">
              <a:solidFill>
                <a:schemeClr val="tx1"/>
              </a:solidFill>
              <a:cs typeface="Arial"/>
            </a:endParaRPr>
          </a:p>
          <a:p>
            <a:pPr marL="285750" indent="-285750" fontAlgn="base">
              <a:buFont typeface="Arial" panose="020B0604020202020204" pitchFamily="34" charset="0"/>
              <a:buChar char="•"/>
            </a:pPr>
            <a:r>
              <a:rPr lang="en-GB">
                <a:solidFill>
                  <a:schemeClr val="tx1"/>
                </a:solidFill>
                <a:cs typeface="Arial"/>
              </a:rPr>
              <a:t>While impacts were cited, respondents clearly focused responses on the full short breaks offer pre-Covid.</a:t>
            </a:r>
            <a:endParaRPr lang="en-GB">
              <a:solidFill>
                <a:schemeClr val="tx1"/>
              </a:solidFill>
            </a:endParaRPr>
          </a:p>
          <a:p>
            <a:pPr marL="285750" indent="-285750">
              <a:buFont typeface="Arial" panose="020B0604020202020204" pitchFamily="34" charset="0"/>
              <a:buChar char="•"/>
            </a:pPr>
            <a:endParaRPr lang="en-GB">
              <a:solidFill>
                <a:schemeClr val="tx1"/>
              </a:solidFill>
            </a:endParaRPr>
          </a:p>
          <a:p>
            <a:pPr marL="285750" indent="-285750">
              <a:buFont typeface="Arial" panose="020B0604020202020204" pitchFamily="34" charset="0"/>
              <a:buChar char="•"/>
            </a:pPr>
            <a:r>
              <a:rPr lang="en-GB">
                <a:solidFill>
                  <a:schemeClr val="tx1"/>
                </a:solidFill>
                <a:cs typeface="Arial"/>
              </a:rPr>
              <a:t>High response rate of families wanting to engage further, we needed to ensure our sample represented an equitable range of demographics.</a:t>
            </a:r>
          </a:p>
          <a:p>
            <a:pPr marL="285750" indent="-285750" fontAlgn="base">
              <a:buFont typeface="Wingdings" panose="05000000000000000000" pitchFamily="2" charset="2"/>
              <a:buChar char="q"/>
            </a:pPr>
            <a:endParaRPr lang="en-GB">
              <a:solidFill>
                <a:schemeClr val="tx1"/>
              </a:solidFill>
            </a:endParaRPr>
          </a:p>
          <a:p>
            <a:pPr marL="285750" indent="-285750" fontAlgn="base">
              <a:buFont typeface="Wingdings" panose="05000000000000000000" pitchFamily="2" charset="2"/>
              <a:buChar char="q"/>
            </a:pPr>
            <a:endParaRPr lang="en-GB">
              <a:solidFill>
                <a:schemeClr val="tx1"/>
              </a:solidFill>
            </a:endParaRPr>
          </a:p>
        </p:txBody>
      </p:sp>
      <p:sp>
        <p:nvSpPr>
          <p:cNvPr id="18" name="Rectangle 17">
            <a:extLst>
              <a:ext uri="{FF2B5EF4-FFF2-40B4-BE49-F238E27FC236}">
                <a16:creationId xmlns:a16="http://schemas.microsoft.com/office/drawing/2014/main" id="{9D4F02CA-9F0F-4CC9-90E3-2B6717A850FC}"/>
              </a:ext>
            </a:extLst>
          </p:cNvPr>
          <p:cNvSpPr/>
          <p:nvPr/>
        </p:nvSpPr>
        <p:spPr>
          <a:xfrm>
            <a:off x="8315054" y="988539"/>
            <a:ext cx="3599272" cy="802475"/>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bg1"/>
                </a:solidFill>
                <a:latin typeface="Arial"/>
                <a:cs typeface="Arial"/>
              </a:rPr>
              <a:t>Key areas explored</a:t>
            </a:r>
            <a:endParaRPr lang="en-GB" sz="2000" b="1">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AD5981E-D979-45FD-95D3-1C3441320A9F}"/>
              </a:ext>
            </a:extLst>
          </p:cNvPr>
          <p:cNvSpPr/>
          <p:nvPr/>
        </p:nvSpPr>
        <p:spPr>
          <a:xfrm>
            <a:off x="8315054" y="1898716"/>
            <a:ext cx="3599272" cy="45368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fontAlgn="base">
              <a:buFont typeface="Arial" panose="020B0604020202020204" pitchFamily="34" charset="0"/>
              <a:buChar char="•"/>
            </a:pPr>
            <a:r>
              <a:rPr lang="en-GB">
                <a:solidFill>
                  <a:schemeClr val="tx1"/>
                </a:solidFill>
              </a:rPr>
              <a:t>Families’ experiences of the  current short break services and how equal they are for families across Essex.</a:t>
            </a:r>
          </a:p>
          <a:p>
            <a:pPr marL="285750" indent="-285750" fontAlgn="base">
              <a:buFont typeface="Arial" panose="020B0604020202020204" pitchFamily="34" charset="0"/>
              <a:buChar char="•"/>
            </a:pPr>
            <a:endParaRPr lang="en-GB">
              <a:solidFill>
                <a:schemeClr val="tx1"/>
              </a:solidFill>
            </a:endParaRPr>
          </a:p>
          <a:p>
            <a:pPr marL="285750" indent="-285750" fontAlgn="base">
              <a:buFont typeface="Arial" panose="020B0604020202020204" pitchFamily="34" charset="0"/>
              <a:buChar char="•"/>
            </a:pPr>
            <a:r>
              <a:rPr lang="en-GB">
                <a:solidFill>
                  <a:schemeClr val="tx1"/>
                </a:solidFill>
              </a:rPr>
              <a:t>Identify any areas for improved service delivery.</a:t>
            </a:r>
          </a:p>
          <a:p>
            <a:pPr marL="285750" indent="-285750" fontAlgn="base">
              <a:buFont typeface="Arial" panose="020B0604020202020204" pitchFamily="34" charset="0"/>
              <a:buChar char="•"/>
            </a:pPr>
            <a:endParaRPr lang="en-GB">
              <a:solidFill>
                <a:schemeClr val="tx1"/>
              </a:solidFill>
            </a:endParaRPr>
          </a:p>
          <a:p>
            <a:pPr marL="285750" indent="-285750" fontAlgn="base">
              <a:buFont typeface="Arial" panose="020B0604020202020204" pitchFamily="34" charset="0"/>
              <a:buChar char="•"/>
            </a:pPr>
            <a:r>
              <a:rPr lang="en-GB">
                <a:solidFill>
                  <a:schemeClr val="tx1"/>
                </a:solidFill>
              </a:rPr>
              <a:t>What could the future service offer look like for families?</a:t>
            </a:r>
          </a:p>
          <a:p>
            <a:pPr marL="285750" indent="-285750" fontAlgn="base">
              <a:buFont typeface="Arial" panose="020B0604020202020204" pitchFamily="34" charset="0"/>
              <a:buChar char="•"/>
            </a:pPr>
            <a:endParaRPr lang="en-GB">
              <a:solidFill>
                <a:schemeClr val="tx1"/>
              </a:solidFill>
            </a:endParaRPr>
          </a:p>
          <a:p>
            <a:pPr marL="285750" indent="-285750" fontAlgn="base">
              <a:buFont typeface="Arial" panose="020B0604020202020204" pitchFamily="34" charset="0"/>
              <a:buChar char="•"/>
            </a:pPr>
            <a:r>
              <a:rPr lang="en-GB">
                <a:solidFill>
                  <a:schemeClr val="tx1"/>
                </a:solidFill>
              </a:rPr>
              <a:t>Identify any new ideas and innovation.</a:t>
            </a:r>
          </a:p>
        </p:txBody>
      </p:sp>
    </p:spTree>
    <p:extLst>
      <p:ext uri="{BB962C8B-B14F-4D97-AF65-F5344CB8AC3E}">
        <p14:creationId xmlns:p14="http://schemas.microsoft.com/office/powerpoint/2010/main" val="3273052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33599" y="217189"/>
            <a:ext cx="9803177" cy="540000"/>
          </a:xfrm>
        </p:spPr>
        <p:txBody>
          <a:bodyPr>
            <a:noAutofit/>
          </a:bodyPr>
          <a:lstStyle/>
          <a:p>
            <a:r>
              <a:rPr lang="en-GB" sz="3200">
                <a:solidFill>
                  <a:srgbClr val="004899"/>
                </a:solidFill>
              </a:rPr>
              <a:t>Short breaks transition - preparing for adulthood</a:t>
            </a:r>
            <a:endParaRPr lang="en-GB" sz="3200"/>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2"/>
            <a:srcRect l="42818" t="7867" r="54316" b="89318"/>
            <a:stretch/>
          </p:blipFill>
          <p:spPr>
            <a:xfrm>
              <a:off x="2689902" y="-1335281"/>
              <a:ext cx="845036" cy="504544"/>
            </a:xfrm>
            <a:prstGeom prst="rect">
              <a:avLst/>
            </a:prstGeom>
          </p:spPr>
        </p:pic>
      </p:grpSp>
      <p:sp>
        <p:nvSpPr>
          <p:cNvPr id="15" name="Rectangle 14">
            <a:extLst>
              <a:ext uri="{FF2B5EF4-FFF2-40B4-BE49-F238E27FC236}">
                <a16:creationId xmlns:a16="http://schemas.microsoft.com/office/drawing/2014/main" id="{49ECC65D-C5E0-44F1-8A2A-ECCE15C967D5}"/>
              </a:ext>
            </a:extLst>
          </p:cNvPr>
          <p:cNvSpPr/>
          <p:nvPr/>
        </p:nvSpPr>
        <p:spPr>
          <a:xfrm>
            <a:off x="8033674" y="3582161"/>
            <a:ext cx="3922603" cy="2877711"/>
          </a:xfrm>
          <a:prstGeom prst="rect">
            <a:avLst/>
          </a:prstGeom>
        </p:spPr>
        <p:txBody>
          <a:bodyPr wrap="square">
            <a:spAutoFit/>
          </a:bodyPr>
          <a:lstStyle/>
          <a:p>
            <a:pPr lvl="0" algn="ctr" defTabSz="457200">
              <a:defRPr/>
            </a:pPr>
            <a:r>
              <a:rPr lang="en-GB" sz="1600" b="1" i="1">
                <a:solidFill>
                  <a:srgbClr val="004899"/>
                </a:solidFill>
              </a:rPr>
              <a:t>“I don’t really see how the current activities do help prepare much for adulthood. I think there should be more directly targeted at this area. They currently help with confidence and independence to a degree but not really future career prospects or independent living although they are very good for helping him cope with other people and build social skills”.</a:t>
            </a:r>
          </a:p>
          <a:p>
            <a:pPr lvl="0" algn="r" defTabSz="457200">
              <a:spcBef>
                <a:spcPts val="600"/>
              </a:spcBef>
              <a:defRPr/>
            </a:pPr>
            <a:r>
              <a:rPr lang="en-GB" sz="1600" i="1"/>
              <a:t>[Anonymous survey quote]</a:t>
            </a:r>
          </a:p>
        </p:txBody>
      </p:sp>
      <p:sp>
        <p:nvSpPr>
          <p:cNvPr id="14" name="Content Placeholder 41">
            <a:extLst>
              <a:ext uri="{FF2B5EF4-FFF2-40B4-BE49-F238E27FC236}">
                <a16:creationId xmlns:a16="http://schemas.microsoft.com/office/drawing/2014/main" id="{E1D694BF-3CB8-4B65-BF48-4BECF98AE9EC}"/>
              </a:ext>
            </a:extLst>
          </p:cNvPr>
          <p:cNvSpPr>
            <a:spLocks noGrp="1"/>
          </p:cNvSpPr>
          <p:nvPr>
            <p:ph sz="half" idx="1"/>
          </p:nvPr>
        </p:nvSpPr>
        <p:spPr>
          <a:xfrm>
            <a:off x="306000" y="818477"/>
            <a:ext cx="7983890" cy="718935"/>
          </a:xfrm>
        </p:spPr>
        <p:txBody>
          <a:bodyPr>
            <a:noAutofit/>
          </a:bodyPr>
          <a:lstStyle/>
          <a:p>
            <a:pPr marL="0" indent="0">
              <a:spcBef>
                <a:spcPts val="0"/>
              </a:spcBef>
              <a:buNone/>
            </a:pPr>
            <a:r>
              <a:rPr lang="en-GB" sz="2000" b="1">
                <a:solidFill>
                  <a:srgbClr val="F28F00"/>
                </a:solidFill>
                <a:ea typeface="+mn-lt"/>
                <a:cs typeface="Arial"/>
              </a:rPr>
              <a:t>Those young people approaching transition age are less likely to feel short breaks are effectively preparing them for adulthood.</a:t>
            </a:r>
          </a:p>
        </p:txBody>
      </p:sp>
      <p:sp>
        <p:nvSpPr>
          <p:cNvPr id="22" name="Rectangle 21">
            <a:extLst>
              <a:ext uri="{FF2B5EF4-FFF2-40B4-BE49-F238E27FC236}">
                <a16:creationId xmlns:a16="http://schemas.microsoft.com/office/drawing/2014/main" id="{546BC060-2F25-4035-9EA0-D763C92313D5}"/>
              </a:ext>
            </a:extLst>
          </p:cNvPr>
          <p:cNvSpPr/>
          <p:nvPr/>
        </p:nvSpPr>
        <p:spPr>
          <a:xfrm>
            <a:off x="7887956" y="1715006"/>
            <a:ext cx="4007056" cy="1349741"/>
          </a:xfrm>
          <a:prstGeom prst="rect">
            <a:avLst/>
          </a:prstGeom>
          <a:solidFill>
            <a:srgbClr val="E4E4E4"/>
          </a:solidFill>
          <a:ln w="12700" cap="flat" cmpd="sng" algn="ctr">
            <a:solidFill>
              <a:srgbClr val="004899"/>
            </a:solidFill>
            <a:prstDash val="solid"/>
            <a:miter lim="800000"/>
          </a:ln>
          <a:effectLst/>
        </p:spPr>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mn-cs"/>
            </a:endParaRPr>
          </a:p>
        </p:txBody>
      </p:sp>
      <p:pic>
        <p:nvPicPr>
          <p:cNvPr id="23" name="Graphic 22" descr="Lightbulb and gear">
            <a:extLst>
              <a:ext uri="{FF2B5EF4-FFF2-40B4-BE49-F238E27FC236}">
                <a16:creationId xmlns:a16="http://schemas.microsoft.com/office/drawing/2014/main" id="{2C102C3A-2657-4EC0-876D-C419C21873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3674" y="1775875"/>
            <a:ext cx="688109" cy="688109"/>
          </a:xfrm>
          <a:prstGeom prst="rect">
            <a:avLst/>
          </a:prstGeom>
        </p:spPr>
      </p:pic>
      <p:sp>
        <p:nvSpPr>
          <p:cNvPr id="24" name="TextBox 23">
            <a:extLst>
              <a:ext uri="{FF2B5EF4-FFF2-40B4-BE49-F238E27FC236}">
                <a16:creationId xmlns:a16="http://schemas.microsoft.com/office/drawing/2014/main" id="{3710C0E6-FBCE-4CE2-96D3-FF2D6FCFED29}"/>
              </a:ext>
            </a:extLst>
          </p:cNvPr>
          <p:cNvSpPr txBox="1"/>
          <p:nvPr/>
        </p:nvSpPr>
        <p:spPr>
          <a:xfrm>
            <a:off x="8721783" y="1869692"/>
            <a:ext cx="3136617" cy="1077218"/>
          </a:xfrm>
          <a:prstGeom prst="rect">
            <a:avLst/>
          </a:prstGeom>
          <a:noFill/>
        </p:spPr>
        <p:txBody>
          <a:bodyPr wrap="square" rtlCol="0">
            <a:spAutoFit/>
          </a:bodyPr>
          <a:lstStyle/>
          <a:p>
            <a:pPr algn="ctr"/>
            <a:r>
              <a:rPr lang="en-GB" sz="1600">
                <a:solidFill>
                  <a:srgbClr val="000000"/>
                </a:solidFill>
                <a:ea typeface="+mn-lt"/>
                <a:cs typeface="Arial"/>
              </a:rPr>
              <a:t>How could ECC and providers better prepare young people for adulthood, based on what families tell us would be helpful?</a:t>
            </a:r>
            <a:endParaRPr lang="en-GB" sz="1600"/>
          </a:p>
        </p:txBody>
      </p:sp>
      <p:sp>
        <p:nvSpPr>
          <p:cNvPr id="2" name="Rectangle 1">
            <a:extLst>
              <a:ext uri="{FF2B5EF4-FFF2-40B4-BE49-F238E27FC236}">
                <a16:creationId xmlns:a16="http://schemas.microsoft.com/office/drawing/2014/main" id="{A9DE77DD-1182-4D2B-A0CF-7B6D90415802}"/>
              </a:ext>
            </a:extLst>
          </p:cNvPr>
          <p:cNvSpPr/>
          <p:nvPr/>
        </p:nvSpPr>
        <p:spPr>
          <a:xfrm>
            <a:off x="918030" y="1753095"/>
            <a:ext cx="5710464" cy="584775"/>
          </a:xfrm>
          <a:prstGeom prst="rect">
            <a:avLst/>
          </a:prstGeom>
        </p:spPr>
        <p:txBody>
          <a:bodyPr wrap="square">
            <a:spAutoFit/>
          </a:bodyPr>
          <a:lstStyle/>
          <a:p>
            <a:pPr algn="ctr"/>
            <a:r>
              <a:rPr lang="en-GB" sz="1600" b="1"/>
              <a:t>How well do you think short break clubs and activities are helping to prepare young people for adulthood? (%)  </a:t>
            </a:r>
          </a:p>
        </p:txBody>
      </p:sp>
      <p:sp>
        <p:nvSpPr>
          <p:cNvPr id="19" name="Rectangle 18">
            <a:extLst>
              <a:ext uri="{FF2B5EF4-FFF2-40B4-BE49-F238E27FC236}">
                <a16:creationId xmlns:a16="http://schemas.microsoft.com/office/drawing/2014/main" id="{7E20713E-AA3B-4155-8DCA-BAD4A4C0F890}"/>
              </a:ext>
            </a:extLst>
          </p:cNvPr>
          <p:cNvSpPr/>
          <p:nvPr/>
        </p:nvSpPr>
        <p:spPr>
          <a:xfrm>
            <a:off x="211227" y="1722699"/>
            <a:ext cx="7282666" cy="4737173"/>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Chart 24">
            <a:extLst>
              <a:ext uri="{FF2B5EF4-FFF2-40B4-BE49-F238E27FC236}">
                <a16:creationId xmlns:a16="http://schemas.microsoft.com/office/drawing/2014/main" id="{8963DC99-4945-4560-BCC9-3381E7EE14C4}"/>
              </a:ext>
            </a:extLst>
          </p:cNvPr>
          <p:cNvGraphicFramePr>
            <a:graphicFrameLocks/>
          </p:cNvGraphicFramePr>
          <p:nvPr>
            <p:extLst>
              <p:ext uri="{D42A27DB-BD31-4B8C-83A1-F6EECF244321}">
                <p14:modId xmlns:p14="http://schemas.microsoft.com/office/powerpoint/2010/main" val="3779994185"/>
              </p:ext>
            </p:extLst>
          </p:nvPr>
        </p:nvGraphicFramePr>
        <p:xfrm>
          <a:off x="211227" y="2523157"/>
          <a:ext cx="7204458" cy="3211759"/>
        </p:xfrm>
        <a:graphic>
          <a:graphicData uri="http://schemas.openxmlformats.org/drawingml/2006/chart">
            <c:chart xmlns:c="http://schemas.openxmlformats.org/drawingml/2006/chart" xmlns:r="http://schemas.openxmlformats.org/officeDocument/2006/relationships" r:id="rId5"/>
          </a:graphicData>
        </a:graphic>
      </p:graphicFrame>
      <p:sp>
        <p:nvSpPr>
          <p:cNvPr id="26" name="Rectangle 25">
            <a:extLst>
              <a:ext uri="{FF2B5EF4-FFF2-40B4-BE49-F238E27FC236}">
                <a16:creationId xmlns:a16="http://schemas.microsoft.com/office/drawing/2014/main" id="{84CF9756-C053-4F85-92A2-083385616FE0}"/>
              </a:ext>
            </a:extLst>
          </p:cNvPr>
          <p:cNvSpPr/>
          <p:nvPr/>
        </p:nvSpPr>
        <p:spPr>
          <a:xfrm>
            <a:off x="333599" y="5826295"/>
            <a:ext cx="6898668" cy="542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i="1">
                <a:solidFill>
                  <a:schemeClr val="tx1"/>
                </a:solidFill>
              </a:rPr>
              <a:t>[Based on </a:t>
            </a:r>
            <a:r>
              <a:rPr lang="en-GB" sz="1200" b="1" i="1">
                <a:solidFill>
                  <a:schemeClr val="tx1"/>
                </a:solidFill>
              </a:rPr>
              <a:t>134</a:t>
            </a:r>
            <a:r>
              <a:rPr lang="en-GB" sz="1200" i="1">
                <a:solidFill>
                  <a:schemeClr val="tx1"/>
                </a:solidFill>
              </a:rPr>
              <a:t> responses to this question after ‘not answered’ and ‘not applicable’ responses have been removed. This question was targeted at those aged 14+, however some of those with younger children still responded and the data is presented here for transparency.]</a:t>
            </a:r>
          </a:p>
        </p:txBody>
      </p:sp>
    </p:spTree>
    <p:extLst>
      <p:ext uri="{BB962C8B-B14F-4D97-AF65-F5344CB8AC3E}">
        <p14:creationId xmlns:p14="http://schemas.microsoft.com/office/powerpoint/2010/main" val="790271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147461" y="772666"/>
            <a:ext cx="11451294" cy="719285"/>
          </a:xfrm>
        </p:spPr>
        <p:txBody>
          <a:bodyPr>
            <a:noAutofit/>
          </a:bodyPr>
          <a:lstStyle/>
          <a:p>
            <a:pPr marL="0" indent="0">
              <a:spcBef>
                <a:spcPts val="0"/>
              </a:spcBef>
              <a:buNone/>
            </a:pPr>
            <a:r>
              <a:rPr lang="en-GB" sz="2000" b="1">
                <a:solidFill>
                  <a:srgbClr val="F28F00"/>
                </a:solidFill>
              </a:rPr>
              <a:t>The current short breaks, clubs &amp; activities only extends until the age of 19. Families are concerned about the lack of support available for young people as they approach adulthood.</a:t>
            </a: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2AFEE6D4-68D4-41EB-9BC6-6F6E6D7AD05A}"/>
              </a:ext>
            </a:extLst>
          </p:cNvPr>
          <p:cNvSpPr/>
          <p:nvPr/>
        </p:nvSpPr>
        <p:spPr>
          <a:xfrm>
            <a:off x="208749" y="1741337"/>
            <a:ext cx="11701627" cy="461102"/>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What are </a:t>
            </a:r>
            <a:r>
              <a:rPr lang="en-GB" b="1">
                <a:solidFill>
                  <a:prstClr val="white"/>
                </a:solidFill>
                <a:latin typeface="Arial" panose="020B0604020202020204" pitchFamily="34" charset="0"/>
                <a:cs typeface="Arial" panose="020B0604020202020204" pitchFamily="34" charset="0"/>
              </a:rPr>
              <a:t>the challenges for families</a:t>
            </a: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5" name="Title 40">
            <a:extLst>
              <a:ext uri="{FF2B5EF4-FFF2-40B4-BE49-F238E27FC236}">
                <a16:creationId xmlns:a16="http://schemas.microsoft.com/office/drawing/2014/main" id="{DBFC9EC0-5CE4-4A78-A1AB-85485C4A351F}"/>
              </a:ext>
            </a:extLst>
          </p:cNvPr>
          <p:cNvSpPr txBox="1">
            <a:spLocks/>
          </p:cNvSpPr>
          <p:nvPr/>
        </p:nvSpPr>
        <p:spPr>
          <a:xfrm>
            <a:off x="187602" y="114610"/>
            <a:ext cx="10806798" cy="540000"/>
          </a:xfrm>
          <a:prstGeom prst="rect">
            <a:avLst/>
          </a:prstGeom>
        </p:spPr>
        <p:txBody>
          <a:bodyPr vert="horz" lIns="90000" tIns="45720" rIns="90000" bIns="0" rtlCol="0" anchor="b" anchorCtr="0">
            <a:noAutofit/>
          </a:bodyPr>
          <a:lstStyle>
            <a:lvl1pPr algn="l" defTabSz="914400" rtl="0" eaLnBrk="1" latinLnBrk="0" hangingPunct="1">
              <a:lnSpc>
                <a:spcPct val="100000"/>
              </a:lnSpc>
              <a:spcBef>
                <a:spcPct val="0"/>
              </a:spcBef>
              <a:buNone/>
              <a:defRPr sz="3600" b="1" kern="1200">
                <a:solidFill>
                  <a:schemeClr val="accent1"/>
                </a:solidFill>
                <a:latin typeface="+mj-lt"/>
                <a:ea typeface="+mj-ea"/>
                <a:cs typeface="+mj-cs"/>
              </a:defRPr>
            </a:lvl1pPr>
          </a:lstStyle>
          <a:p>
            <a:r>
              <a:rPr lang="en-GB" sz="3200">
                <a:solidFill>
                  <a:srgbClr val="004899"/>
                </a:solidFill>
              </a:rPr>
              <a:t>Short breaks and transition - preparing for adulthood</a:t>
            </a:r>
            <a:endParaRPr lang="en-GB" sz="3200"/>
          </a:p>
        </p:txBody>
      </p:sp>
      <p:sp>
        <p:nvSpPr>
          <p:cNvPr id="27" name="Rectangle 26">
            <a:extLst>
              <a:ext uri="{FF2B5EF4-FFF2-40B4-BE49-F238E27FC236}">
                <a16:creationId xmlns:a16="http://schemas.microsoft.com/office/drawing/2014/main" id="{6AF5456C-2F01-4CCF-AE80-5AF6F5E027AB}"/>
              </a:ext>
            </a:extLst>
          </p:cNvPr>
          <p:cNvSpPr/>
          <p:nvPr/>
        </p:nvSpPr>
        <p:spPr>
          <a:xfrm>
            <a:off x="187678" y="2304479"/>
            <a:ext cx="3327535" cy="4037734"/>
          </a:xfrm>
          <a:prstGeom prst="rect">
            <a:avLst/>
          </a:prstGeom>
          <a:solidFill>
            <a:schemeClr val="bg1">
              <a:lumMod val="95000"/>
            </a:schemeClr>
          </a:solidFill>
          <a:ln w="12700" cap="flat" cmpd="sng" algn="ctr">
            <a:noFill/>
            <a:prstDash val="solid"/>
            <a:miter lim="800000"/>
          </a:ln>
          <a:effectLst/>
        </p:spPr>
        <p:txBody>
          <a:bodyPr rtlCol="0" anchor="ctr"/>
          <a:lstStyle/>
          <a:p>
            <a:pPr>
              <a:spcBef>
                <a:spcPts val="600"/>
              </a:spcBef>
              <a:defRPr/>
            </a:pPr>
            <a:endParaRPr lang="en-GB" sz="1600"/>
          </a:p>
          <a:p>
            <a:pPr>
              <a:spcBef>
                <a:spcPts val="600"/>
              </a:spcBef>
              <a:defRPr/>
            </a:pPr>
            <a:endParaRPr lang="en-GB" sz="1600"/>
          </a:p>
          <a:p>
            <a:pPr>
              <a:defRPr/>
            </a:pPr>
            <a:r>
              <a:rPr lang="en-GB" sz="1600"/>
              <a:t>A lack of </a:t>
            </a:r>
            <a:r>
              <a:rPr lang="en-GB" sz="1600" b="1"/>
              <a:t>future planning </a:t>
            </a:r>
            <a:r>
              <a:rPr lang="en-GB" sz="1600"/>
              <a:t>for their young person - assurances needed that the right support and services will be in place to enable young people to ‘grow’, meet their individual potential and become </a:t>
            </a:r>
            <a:r>
              <a:rPr lang="en-GB" sz="1600" b="1"/>
              <a:t>independent.</a:t>
            </a:r>
          </a:p>
          <a:p>
            <a:pPr>
              <a:defRPr/>
            </a:pPr>
            <a:endParaRPr lang="en-GB" sz="1600" b="1"/>
          </a:p>
          <a:p>
            <a:pPr>
              <a:defRPr/>
            </a:pPr>
            <a:r>
              <a:rPr lang="en-GB" sz="1600"/>
              <a:t>Parents are unsure </a:t>
            </a:r>
            <a:r>
              <a:rPr lang="en-GB" sz="1600" b="1"/>
              <a:t>where to look </a:t>
            </a:r>
            <a:r>
              <a:rPr lang="en-GB" sz="1600"/>
              <a:t>for information on post-19 options or when to start this process.</a:t>
            </a:r>
          </a:p>
          <a:p>
            <a:pPr>
              <a:defRPr/>
            </a:pPr>
            <a:endParaRPr lang="en-GB" sz="1600" b="1"/>
          </a:p>
          <a:p>
            <a:pPr>
              <a:defRPr/>
            </a:pPr>
            <a:endParaRPr lang="en-GB" sz="1600" b="1"/>
          </a:p>
          <a:p>
            <a:pPr>
              <a:defRPr/>
            </a:pPr>
            <a:endParaRPr lang="en-GB" sz="1600" b="1"/>
          </a:p>
          <a:p>
            <a:pPr>
              <a:spcBef>
                <a:spcPts val="600"/>
              </a:spcBef>
              <a:defRPr/>
            </a:pPr>
            <a:endParaRPr lang="en-GB" sz="1600"/>
          </a:p>
          <a:p>
            <a:pPr lvl="0">
              <a:spcBef>
                <a:spcPts val="600"/>
              </a:spcBef>
              <a:defRPr/>
            </a:pPr>
            <a:endParaRPr lang="en-GB" sz="1600"/>
          </a:p>
          <a:p>
            <a:pPr lvl="0">
              <a:spcBef>
                <a:spcPts val="600"/>
              </a:spcBef>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56EB76E3-BCF3-4FA5-8625-95B538C6AF5D}"/>
              </a:ext>
            </a:extLst>
          </p:cNvPr>
          <p:cNvSpPr/>
          <p:nvPr/>
        </p:nvSpPr>
        <p:spPr>
          <a:xfrm>
            <a:off x="6298772" y="2304479"/>
            <a:ext cx="2445736" cy="4023452"/>
          </a:xfrm>
          <a:prstGeom prst="rect">
            <a:avLst/>
          </a:prstGeom>
          <a:solidFill>
            <a:schemeClr val="bg1">
              <a:lumMod val="95000"/>
            </a:schemeClr>
          </a:solidFill>
          <a:ln w="12700" cap="flat" cmpd="sng" algn="ctr">
            <a:noFill/>
            <a:prstDash val="solid"/>
            <a:miter lim="800000"/>
          </a:ln>
          <a:effectLst/>
        </p:spPr>
        <p:txBody>
          <a:bodyPr rtlCol="0" anchor="ctr"/>
          <a:lstStyle/>
          <a:p>
            <a:pPr>
              <a:spcBef>
                <a:spcPts val="600"/>
              </a:spcBef>
              <a:defRPr/>
            </a:pPr>
            <a:r>
              <a:rPr lang="en-GB" sz="1600"/>
              <a:t>Young people take time to</a:t>
            </a:r>
            <a:r>
              <a:rPr lang="en-GB" sz="1600" b="1"/>
              <a:t> </a:t>
            </a:r>
            <a:r>
              <a:rPr lang="en-GB" sz="1600"/>
              <a:t>build </a:t>
            </a:r>
            <a:r>
              <a:rPr lang="en-GB" sz="1600" b="1"/>
              <a:t>good relationships </a:t>
            </a:r>
            <a:r>
              <a:rPr lang="en-GB" sz="1600"/>
              <a:t>with staff – risk of negative impacts if </a:t>
            </a:r>
            <a:r>
              <a:rPr lang="en-GB" sz="1600" b="1"/>
              <a:t>continuity</a:t>
            </a:r>
            <a:r>
              <a:rPr lang="en-GB" sz="1600"/>
              <a:t> </a:t>
            </a:r>
            <a:r>
              <a:rPr lang="en-GB" sz="1600" b="1"/>
              <a:t>is lost </a:t>
            </a:r>
            <a:r>
              <a:rPr lang="en-GB" sz="1600"/>
              <a:t>in transferring to adult services.</a:t>
            </a:r>
          </a:p>
          <a:p>
            <a:pPr>
              <a:spcBef>
                <a:spcPts val="600"/>
              </a:spcBef>
              <a:defRPr/>
            </a:pPr>
            <a:endParaRPr lang="en-GB" sz="1600"/>
          </a:p>
          <a:p>
            <a:pPr>
              <a:spcBef>
                <a:spcPts val="600"/>
              </a:spcBef>
              <a:defRPr/>
            </a:pPr>
            <a:endParaRPr lang="en-GB" sz="1600"/>
          </a:p>
          <a:p>
            <a:pPr>
              <a:spcBef>
                <a:spcPts val="600"/>
              </a:spcBef>
              <a:defRPr/>
            </a:pPr>
            <a:endParaRPr lang="en-GB" sz="1600"/>
          </a:p>
          <a:p>
            <a:pPr>
              <a:spcBef>
                <a:spcPts val="600"/>
              </a:spcBef>
              <a:defRPr/>
            </a:pPr>
            <a:endParaRPr lang="en-GB" sz="1600"/>
          </a:p>
          <a:p>
            <a:pPr lvl="0">
              <a:spcBef>
                <a:spcPts val="600"/>
              </a:spcBef>
              <a:defRPr/>
            </a:pPr>
            <a:endParaRPr lang="en-GB" sz="1600"/>
          </a:p>
          <a:p>
            <a:pPr lvl="0">
              <a:spcBef>
                <a:spcPts val="600"/>
              </a:spcBef>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A9D9DBE-31C7-42EF-B247-6A9F53E72A6A}"/>
              </a:ext>
            </a:extLst>
          </p:cNvPr>
          <p:cNvSpPr/>
          <p:nvPr/>
        </p:nvSpPr>
        <p:spPr>
          <a:xfrm>
            <a:off x="3612002" y="2304479"/>
            <a:ext cx="2573197" cy="4037734"/>
          </a:xfrm>
          <a:prstGeom prst="rect">
            <a:avLst/>
          </a:prstGeom>
          <a:solidFill>
            <a:schemeClr val="bg1">
              <a:lumMod val="95000"/>
            </a:schemeClr>
          </a:solidFill>
          <a:ln w="12700" cap="flat" cmpd="sng" algn="ctr">
            <a:noFill/>
            <a:prstDash val="solid"/>
            <a:miter lim="800000"/>
          </a:ln>
          <a:effectLst/>
        </p:spPr>
        <p:txBody>
          <a:bodyPr rtlCol="0" anchor="ctr"/>
          <a:lstStyle/>
          <a:p>
            <a:pPr>
              <a:spcBef>
                <a:spcPts val="600"/>
              </a:spcBef>
              <a:defRPr/>
            </a:pPr>
            <a:r>
              <a:rPr lang="en-GB" sz="1600"/>
              <a:t>Young people currently have to be </a:t>
            </a:r>
            <a:r>
              <a:rPr lang="en-GB" sz="1600" b="1"/>
              <a:t>known to social care</a:t>
            </a:r>
            <a:r>
              <a:rPr lang="en-GB" sz="1600"/>
              <a:t> to access services post 19.</a:t>
            </a:r>
          </a:p>
          <a:p>
            <a:pPr>
              <a:spcBef>
                <a:spcPts val="600"/>
              </a:spcBef>
              <a:defRPr/>
            </a:pPr>
            <a:endParaRPr lang="en-GB" sz="1600"/>
          </a:p>
          <a:p>
            <a:pPr>
              <a:spcBef>
                <a:spcPts val="600"/>
              </a:spcBef>
              <a:defRPr/>
            </a:pPr>
            <a:r>
              <a:rPr lang="en-GB" sz="1600"/>
              <a:t>There is a current</a:t>
            </a:r>
            <a:r>
              <a:rPr lang="en-GB" sz="1600" b="1"/>
              <a:t> gap in provision </a:t>
            </a:r>
            <a:r>
              <a:rPr lang="en-GB" sz="1600"/>
              <a:t>available for 19+ meaning that families can be left without </a:t>
            </a:r>
            <a:r>
              <a:rPr lang="en-GB" sz="1600" b="1"/>
              <a:t>any support </a:t>
            </a:r>
            <a:r>
              <a:rPr lang="en-GB" sz="1600"/>
              <a:t>once their young person reaches adulthood.</a:t>
            </a:r>
          </a:p>
          <a:p>
            <a:pPr>
              <a:spcBef>
                <a:spcPts val="600"/>
              </a:spcBef>
              <a:defRPr/>
            </a:pPr>
            <a:endParaRPr lang="en-GB" sz="1600"/>
          </a:p>
          <a:p>
            <a:pPr lvl="0">
              <a:spcBef>
                <a:spcPts val="600"/>
              </a:spcBef>
              <a:defRPr/>
            </a:pPr>
            <a:endParaRPr lang="en-GB" sz="1600"/>
          </a:p>
        </p:txBody>
      </p:sp>
      <p:sp>
        <p:nvSpPr>
          <p:cNvPr id="8" name="Rectangle 7">
            <a:extLst>
              <a:ext uri="{FF2B5EF4-FFF2-40B4-BE49-F238E27FC236}">
                <a16:creationId xmlns:a16="http://schemas.microsoft.com/office/drawing/2014/main" id="{3E9831EF-D1A2-416A-BC3B-FBBC65B91A7C}"/>
              </a:ext>
            </a:extLst>
          </p:cNvPr>
          <p:cNvSpPr/>
          <p:nvPr/>
        </p:nvSpPr>
        <p:spPr>
          <a:xfrm>
            <a:off x="6352525" y="4925043"/>
            <a:ext cx="2318980" cy="1323439"/>
          </a:xfrm>
          <a:prstGeom prst="rect">
            <a:avLst/>
          </a:prstGeom>
        </p:spPr>
        <p:txBody>
          <a:bodyPr wrap="square">
            <a:spAutoFit/>
          </a:bodyPr>
          <a:lstStyle/>
          <a:p>
            <a:pPr algn="ctr"/>
            <a:r>
              <a:rPr lang="en-GB" sz="1600" b="1" i="1">
                <a:solidFill>
                  <a:srgbClr val="004899"/>
                </a:solidFill>
              </a:rPr>
              <a:t>“Going [to club] for quite a few years and knew staff really well, taken away when you get to a certain age.”</a:t>
            </a:r>
          </a:p>
        </p:txBody>
      </p:sp>
      <p:sp>
        <p:nvSpPr>
          <p:cNvPr id="3" name="Rectangle 2">
            <a:extLst>
              <a:ext uri="{FF2B5EF4-FFF2-40B4-BE49-F238E27FC236}">
                <a16:creationId xmlns:a16="http://schemas.microsoft.com/office/drawing/2014/main" id="{D26CC67A-BB51-4D23-A9C3-E2E809FF1B95}"/>
              </a:ext>
            </a:extLst>
          </p:cNvPr>
          <p:cNvSpPr/>
          <p:nvPr/>
        </p:nvSpPr>
        <p:spPr>
          <a:xfrm>
            <a:off x="357976" y="5417485"/>
            <a:ext cx="2976752" cy="830997"/>
          </a:xfrm>
          <a:prstGeom prst="rect">
            <a:avLst/>
          </a:prstGeom>
        </p:spPr>
        <p:txBody>
          <a:bodyPr wrap="square">
            <a:spAutoFit/>
          </a:bodyPr>
          <a:lstStyle/>
          <a:p>
            <a:pPr algn="ctr"/>
            <a:r>
              <a:rPr lang="en-GB" sz="1600" b="1" i="1">
                <a:solidFill>
                  <a:srgbClr val="004899"/>
                </a:solidFill>
              </a:rPr>
              <a:t>“I don’t know how soon we need to be looking at that before his EHCP runs out.”</a:t>
            </a:r>
            <a:endParaRPr lang="en-GB" sz="1600" i="1"/>
          </a:p>
        </p:txBody>
      </p:sp>
      <p:sp>
        <p:nvSpPr>
          <p:cNvPr id="20" name="Rectangle 19">
            <a:extLst>
              <a:ext uri="{FF2B5EF4-FFF2-40B4-BE49-F238E27FC236}">
                <a16:creationId xmlns:a16="http://schemas.microsoft.com/office/drawing/2014/main" id="{9DD2B8A5-7229-445C-A4D9-F656920ADCC4}"/>
              </a:ext>
            </a:extLst>
          </p:cNvPr>
          <p:cNvSpPr/>
          <p:nvPr/>
        </p:nvSpPr>
        <p:spPr>
          <a:xfrm>
            <a:off x="8841298" y="2304479"/>
            <a:ext cx="3069078" cy="4023452"/>
          </a:xfrm>
          <a:prstGeom prst="rect">
            <a:avLst/>
          </a:prstGeom>
          <a:solidFill>
            <a:schemeClr val="bg1">
              <a:lumMod val="95000"/>
            </a:schemeClr>
          </a:solidFill>
          <a:ln w="12700" cap="flat" cmpd="sng" algn="ctr">
            <a:noFill/>
            <a:prstDash val="solid"/>
            <a:miter lim="800000"/>
          </a:ln>
          <a:effectLst/>
        </p:spPr>
        <p:txBody>
          <a:bodyPr rtlCol="0" anchor="ctr"/>
          <a:lstStyle/>
          <a:p>
            <a:pPr>
              <a:spcBef>
                <a:spcPts val="600"/>
              </a:spcBef>
              <a:defRPr/>
            </a:pPr>
            <a:r>
              <a:rPr lang="en-GB" sz="1600"/>
              <a:t>Lack of activities available for </a:t>
            </a:r>
            <a:r>
              <a:rPr lang="en-GB" sz="1600" b="1"/>
              <a:t>older age groups </a:t>
            </a:r>
            <a:r>
              <a:rPr lang="en-GB" sz="1600"/>
              <a:t>which may help to prepare young people for adulthood.</a:t>
            </a:r>
          </a:p>
          <a:p>
            <a:pPr>
              <a:spcBef>
                <a:spcPts val="600"/>
              </a:spcBef>
              <a:defRPr/>
            </a:pPr>
            <a:endParaRPr lang="en-GB" sz="1600"/>
          </a:p>
          <a:p>
            <a:pPr>
              <a:spcBef>
                <a:spcPts val="600"/>
              </a:spcBef>
              <a:defRPr/>
            </a:pPr>
            <a:endParaRPr lang="en-GB" sz="1600"/>
          </a:p>
          <a:p>
            <a:pPr>
              <a:spcBef>
                <a:spcPts val="600"/>
              </a:spcBef>
              <a:defRPr/>
            </a:pPr>
            <a:endParaRPr lang="en-GB" sz="1600"/>
          </a:p>
          <a:p>
            <a:pPr>
              <a:spcBef>
                <a:spcPts val="600"/>
              </a:spcBef>
              <a:defRPr/>
            </a:pPr>
            <a:endParaRPr lang="en-GB" sz="1600"/>
          </a:p>
          <a:p>
            <a:pPr>
              <a:spcBef>
                <a:spcPts val="600"/>
              </a:spcBef>
              <a:defRPr/>
            </a:pPr>
            <a:endParaRPr lang="en-GB" sz="1600"/>
          </a:p>
          <a:p>
            <a:pPr>
              <a:spcBef>
                <a:spcPts val="600"/>
              </a:spcBef>
              <a:defRPr/>
            </a:pPr>
            <a:endParaRPr lang="en-GB" sz="1600"/>
          </a:p>
          <a:p>
            <a:pPr>
              <a:spcBef>
                <a:spcPts val="600"/>
              </a:spcBef>
              <a:defRPr/>
            </a:pPr>
            <a:endParaRPr lang="en-GB" sz="1600"/>
          </a:p>
          <a:p>
            <a:pPr lvl="0">
              <a:spcBef>
                <a:spcPts val="600"/>
              </a:spcBef>
              <a:defRPr/>
            </a:pPr>
            <a:endParaRPr lang="en-GB" sz="1600"/>
          </a:p>
          <a:p>
            <a:pPr lvl="0">
              <a:spcBef>
                <a:spcPts val="600"/>
              </a:spcBef>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F8BE45AF-72C1-484D-A57F-A1225953D1D1}"/>
              </a:ext>
            </a:extLst>
          </p:cNvPr>
          <p:cNvSpPr/>
          <p:nvPr/>
        </p:nvSpPr>
        <p:spPr>
          <a:xfrm>
            <a:off x="9013409" y="4186379"/>
            <a:ext cx="2724856" cy="2062103"/>
          </a:xfrm>
          <a:prstGeom prst="rect">
            <a:avLst/>
          </a:prstGeom>
        </p:spPr>
        <p:txBody>
          <a:bodyPr wrap="square">
            <a:spAutoFit/>
          </a:bodyPr>
          <a:lstStyle/>
          <a:p>
            <a:pPr algn="ctr"/>
            <a:r>
              <a:rPr lang="en-GB" sz="1600" b="1" i="1">
                <a:solidFill>
                  <a:srgbClr val="004899"/>
                </a:solidFill>
                <a:latin typeface="Arial" panose="020B0604020202020204" pitchFamily="34" charset="0"/>
              </a:rPr>
              <a:t>“</a:t>
            </a:r>
            <a:r>
              <a:rPr lang="en-GB" sz="1600" b="1" i="1">
                <a:solidFill>
                  <a:srgbClr val="004899"/>
                </a:solidFill>
                <a:ea typeface="+mn-lt"/>
                <a:cs typeface="Arial"/>
              </a:rPr>
              <a:t>We are really struggling with teenage activities. This is the key age [for development] that they want friends, parties, boyfriends/girlfriends but it is so hard to find anything from 13-19.” </a:t>
            </a:r>
            <a:endParaRPr lang="en-GB" sz="1600" b="1" i="1">
              <a:solidFill>
                <a:srgbClr val="004899"/>
              </a:solidFill>
              <a:latin typeface="Arial" panose="020B0604020202020204" pitchFamily="34" charset="0"/>
              <a:ea typeface="+mn-lt"/>
              <a:cs typeface="Arial"/>
            </a:endParaRPr>
          </a:p>
        </p:txBody>
      </p:sp>
    </p:spTree>
    <p:extLst>
      <p:ext uri="{BB962C8B-B14F-4D97-AF65-F5344CB8AC3E}">
        <p14:creationId xmlns:p14="http://schemas.microsoft.com/office/powerpoint/2010/main" val="691882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a:xfrm>
            <a:off x="8888400" y="6625219"/>
            <a:ext cx="2192400" cy="13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BF2F098D-496D-422A-9CB8-7C4781F52869}"/>
              </a:ext>
            </a:extLst>
          </p:cNvPr>
          <p:cNvSpPr/>
          <p:nvPr/>
        </p:nvSpPr>
        <p:spPr>
          <a:xfrm>
            <a:off x="3462745" y="1442741"/>
            <a:ext cx="8563966" cy="500404"/>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1"/>
                </a:solidFill>
                <a:latin typeface="Arial" panose="020B0604020202020204" pitchFamily="34" charset="0"/>
                <a:cs typeface="Arial" panose="020B0604020202020204" pitchFamily="34" charset="0"/>
              </a:rPr>
              <a:t>Innovation / opportunities to help achieve this vision?</a:t>
            </a:r>
          </a:p>
        </p:txBody>
      </p:sp>
      <p:sp>
        <p:nvSpPr>
          <p:cNvPr id="18" name="Rectangle 17">
            <a:extLst>
              <a:ext uri="{FF2B5EF4-FFF2-40B4-BE49-F238E27FC236}">
                <a16:creationId xmlns:a16="http://schemas.microsoft.com/office/drawing/2014/main" id="{53F1AC20-1378-4806-B6E0-7B0506A9F2B3}"/>
              </a:ext>
            </a:extLst>
          </p:cNvPr>
          <p:cNvSpPr/>
          <p:nvPr/>
        </p:nvSpPr>
        <p:spPr>
          <a:xfrm>
            <a:off x="165289" y="2026408"/>
            <a:ext cx="3207980" cy="4379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600" i="1">
                <a:solidFill>
                  <a:schemeClr val="tx1"/>
                </a:solidFill>
              </a:rPr>
              <a:t>In response to asking parents about aspirations for their young people…</a:t>
            </a:r>
          </a:p>
          <a:p>
            <a:endParaRPr lang="en-GB" sz="1600" i="1">
              <a:solidFill>
                <a:schemeClr val="tx1"/>
              </a:solidFill>
            </a:endParaRPr>
          </a:p>
          <a:p>
            <a:pPr algn="ctr"/>
            <a:r>
              <a:rPr lang="en-GB" sz="1600" b="1">
                <a:solidFill>
                  <a:schemeClr val="tx1"/>
                </a:solidFill>
              </a:rPr>
              <a:t>“Opportunities they might not have had 10 years ago…valued by society, independent &amp; confident with support to achieve this…do activities with friends not with parents, moving towards living independently…go out straight after college and do what they want to do. Do things with peers…just enjoy life.”</a:t>
            </a:r>
          </a:p>
          <a:p>
            <a:endParaRPr lang="en-GB" sz="1600" b="1">
              <a:solidFill>
                <a:schemeClr val="tx1"/>
              </a:solidFill>
            </a:endParaRPr>
          </a:p>
          <a:p>
            <a:pPr algn="ctr"/>
            <a:r>
              <a:rPr lang="en-GB" sz="1600">
                <a:solidFill>
                  <a:schemeClr val="tx1"/>
                </a:solidFill>
              </a:rPr>
              <a:t>[Excerpt from parent focus group]</a:t>
            </a:r>
          </a:p>
        </p:txBody>
      </p:sp>
      <p:sp>
        <p:nvSpPr>
          <p:cNvPr id="16" name="Title 40">
            <a:extLst>
              <a:ext uri="{FF2B5EF4-FFF2-40B4-BE49-F238E27FC236}">
                <a16:creationId xmlns:a16="http://schemas.microsoft.com/office/drawing/2014/main" id="{ACD78D18-36C9-400E-B95B-4ABEB94FB2CE}"/>
              </a:ext>
            </a:extLst>
          </p:cNvPr>
          <p:cNvSpPr txBox="1">
            <a:spLocks/>
          </p:cNvSpPr>
          <p:nvPr/>
        </p:nvSpPr>
        <p:spPr>
          <a:xfrm>
            <a:off x="98135" y="-169955"/>
            <a:ext cx="11299879" cy="938179"/>
          </a:xfrm>
          <a:prstGeom prst="rect">
            <a:avLst/>
          </a:prstGeom>
        </p:spPr>
        <p:txBody>
          <a:bodyPr vert="horz" lIns="90000" tIns="45720" rIns="90000" bIns="0" rtlCol="0" anchor="ctr" anchorCtr="0">
            <a:normAutofit/>
          </a:bodyPr>
          <a:lstStyle>
            <a:lvl1pPr algn="l" defTabSz="914400" rtl="0" eaLnBrk="1" latinLnBrk="0" hangingPunct="1">
              <a:lnSpc>
                <a:spcPct val="100000"/>
              </a:lnSpc>
              <a:spcBef>
                <a:spcPct val="0"/>
              </a:spcBef>
              <a:buNone/>
              <a:defRPr sz="3600" b="1" kern="1200">
                <a:solidFill>
                  <a:schemeClr val="accent1"/>
                </a:solidFill>
                <a:latin typeface="+mj-lt"/>
                <a:ea typeface="+mj-ea"/>
                <a:cs typeface="+mj-cs"/>
              </a:defRPr>
            </a:lvl1pPr>
          </a:lstStyle>
          <a:p>
            <a:r>
              <a:rPr lang="en-GB" sz="3200"/>
              <a:t>Short breaks and transition – preparation for adulthood</a:t>
            </a:r>
          </a:p>
        </p:txBody>
      </p:sp>
      <p:sp>
        <p:nvSpPr>
          <p:cNvPr id="19" name="Rectangle 18">
            <a:extLst>
              <a:ext uri="{FF2B5EF4-FFF2-40B4-BE49-F238E27FC236}">
                <a16:creationId xmlns:a16="http://schemas.microsoft.com/office/drawing/2014/main" id="{FD623A5A-23C2-4427-9C28-F37423F8E766}"/>
              </a:ext>
            </a:extLst>
          </p:cNvPr>
          <p:cNvSpPr/>
          <p:nvPr/>
        </p:nvSpPr>
        <p:spPr>
          <a:xfrm>
            <a:off x="165289" y="1442742"/>
            <a:ext cx="3207980" cy="496046"/>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solidFill>
                <a:schemeClr val="bg1"/>
              </a:solidFill>
              <a:latin typeface="Arial" panose="020B0604020202020204" pitchFamily="34" charset="0"/>
              <a:cs typeface="Arial" panose="020B0604020202020204" pitchFamily="34" charset="0"/>
            </a:endParaRPr>
          </a:p>
          <a:p>
            <a:pPr algn="ctr"/>
            <a:endParaRPr lang="en-GB" b="1">
              <a:solidFill>
                <a:schemeClr val="bg1"/>
              </a:solidFill>
              <a:latin typeface="Arial"/>
              <a:cs typeface="Arial"/>
            </a:endParaRPr>
          </a:p>
          <a:p>
            <a:pPr algn="ctr"/>
            <a:r>
              <a:rPr lang="en-GB" b="1">
                <a:solidFill>
                  <a:schemeClr val="bg1"/>
                </a:solidFill>
                <a:latin typeface="Arial"/>
                <a:cs typeface="Arial"/>
              </a:rPr>
              <a:t>A vision for the future</a:t>
            </a:r>
          </a:p>
          <a:p>
            <a:pPr algn="ctr"/>
            <a:endParaRPr lang="en-GB">
              <a:solidFill>
                <a:schemeClr val="bg1"/>
              </a:solidFill>
              <a:latin typeface="Arial"/>
              <a:cs typeface="Arial"/>
            </a:endParaRPr>
          </a:p>
          <a:p>
            <a:pPr algn="ctr"/>
            <a:endParaRPr lang="en-GB" b="1">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4D79BEE-1253-4A36-9AB3-1549FA74D4D8}"/>
              </a:ext>
            </a:extLst>
          </p:cNvPr>
          <p:cNvSpPr/>
          <p:nvPr/>
        </p:nvSpPr>
        <p:spPr>
          <a:xfrm>
            <a:off x="3462745" y="2026407"/>
            <a:ext cx="8563966" cy="4363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1600">
              <a:solidFill>
                <a:schemeClr val="tx1"/>
              </a:solidFill>
            </a:endParaRPr>
          </a:p>
          <a:p>
            <a:pPr marL="285750" indent="-285750">
              <a:buFont typeface="Arial" panose="020B0604020202020204" pitchFamily="34" charset="0"/>
              <a:buChar char="•"/>
            </a:pPr>
            <a:r>
              <a:rPr lang="en-GB" sz="1600">
                <a:solidFill>
                  <a:schemeClr val="tx1"/>
                </a:solidFill>
              </a:rPr>
              <a:t>Develop links with </a:t>
            </a:r>
            <a:r>
              <a:rPr lang="en-GB" sz="1600" b="1">
                <a:solidFill>
                  <a:schemeClr val="tx1"/>
                </a:solidFill>
              </a:rPr>
              <a:t>mainstream colleges </a:t>
            </a:r>
            <a:r>
              <a:rPr lang="en-GB" sz="1600">
                <a:solidFill>
                  <a:schemeClr val="tx1"/>
                </a:solidFill>
              </a:rPr>
              <a:t>to work with providers and deliver after school clubs and activities which help develop skills and grow independently. </a:t>
            </a:r>
          </a:p>
          <a:p>
            <a:pPr marL="285750" indent="-285750">
              <a:buFont typeface="Arial" panose="020B0604020202020204" pitchFamily="34" charset="0"/>
              <a:buChar char="•"/>
            </a:pPr>
            <a:endParaRPr lang="en-GB" sz="1600">
              <a:solidFill>
                <a:schemeClr val="tx1"/>
              </a:solidFill>
            </a:endParaRPr>
          </a:p>
          <a:p>
            <a:pPr marL="285750" indent="-285750">
              <a:buFont typeface="Arial" panose="020B0604020202020204" pitchFamily="34" charset="0"/>
              <a:buChar char="•"/>
            </a:pPr>
            <a:r>
              <a:rPr lang="en-GB" sz="1600">
                <a:solidFill>
                  <a:schemeClr val="tx1"/>
                </a:solidFill>
              </a:rPr>
              <a:t>Explore opportunities for young people to experience an </a:t>
            </a:r>
            <a:r>
              <a:rPr lang="en-GB" sz="1600" b="1">
                <a:solidFill>
                  <a:schemeClr val="tx1"/>
                </a:solidFill>
              </a:rPr>
              <a:t>age-appropriate </a:t>
            </a:r>
            <a:r>
              <a:rPr lang="en-GB" sz="1600">
                <a:solidFill>
                  <a:schemeClr val="tx1"/>
                </a:solidFill>
              </a:rPr>
              <a:t>social life and create a </a:t>
            </a:r>
            <a:r>
              <a:rPr lang="en-GB" sz="1600" b="1">
                <a:solidFill>
                  <a:schemeClr val="tx1"/>
                </a:solidFill>
              </a:rPr>
              <a:t>safe social media environment</a:t>
            </a:r>
            <a:r>
              <a:rPr lang="en-GB" sz="1600">
                <a:solidFill>
                  <a:schemeClr val="tx1"/>
                </a:solidFill>
              </a:rPr>
              <a:t>,</a:t>
            </a:r>
            <a:r>
              <a:rPr lang="en-GB" sz="1600" b="1">
                <a:solidFill>
                  <a:schemeClr val="tx1"/>
                </a:solidFill>
              </a:rPr>
              <a:t> </a:t>
            </a:r>
            <a:r>
              <a:rPr lang="en-GB" sz="1600">
                <a:solidFill>
                  <a:schemeClr val="tx1"/>
                </a:solidFill>
              </a:rPr>
              <a:t>to keep in contact with friends and avoid becoming socially isolated.</a:t>
            </a:r>
          </a:p>
          <a:p>
            <a:pPr marL="285750" indent="-285750">
              <a:buFont typeface="Arial" panose="020B0604020202020204" pitchFamily="34" charset="0"/>
              <a:buChar char="•"/>
            </a:pPr>
            <a:endParaRPr lang="en-GB" sz="1600">
              <a:solidFill>
                <a:schemeClr val="tx1"/>
              </a:solidFill>
            </a:endParaRPr>
          </a:p>
          <a:p>
            <a:pPr marL="285750" indent="-285750">
              <a:buFont typeface="Arial" panose="020B0604020202020204" pitchFamily="34" charset="0"/>
              <a:buChar char="•"/>
            </a:pPr>
            <a:r>
              <a:rPr lang="en-GB" sz="1600">
                <a:solidFill>
                  <a:schemeClr val="tx1"/>
                </a:solidFill>
              </a:rPr>
              <a:t>Offer more purposeful </a:t>
            </a:r>
            <a:r>
              <a:rPr lang="en-GB" sz="1600" b="1">
                <a:solidFill>
                  <a:schemeClr val="tx1"/>
                </a:solidFill>
              </a:rPr>
              <a:t>‘real life’ activities </a:t>
            </a:r>
            <a:r>
              <a:rPr lang="en-GB" sz="1600">
                <a:solidFill>
                  <a:schemeClr val="tx1"/>
                </a:solidFill>
              </a:rPr>
              <a:t>and opportunities with achievable goals that build confidence and evidence personal development.</a:t>
            </a:r>
          </a:p>
          <a:p>
            <a:pPr marL="285750" indent="-285750">
              <a:buFont typeface="Arial" panose="020B0604020202020204" pitchFamily="34" charset="0"/>
              <a:buChar char="•"/>
            </a:pPr>
            <a:endParaRPr lang="en-GB" sz="1600">
              <a:solidFill>
                <a:schemeClr val="tx1"/>
              </a:solidFill>
            </a:endParaRPr>
          </a:p>
          <a:p>
            <a:pPr marL="285750" indent="-285750">
              <a:buFont typeface="Arial" panose="020B0604020202020204" pitchFamily="34" charset="0"/>
              <a:buChar char="•"/>
            </a:pPr>
            <a:r>
              <a:rPr lang="en-GB" sz="1600">
                <a:solidFill>
                  <a:schemeClr val="tx1"/>
                </a:solidFill>
              </a:rPr>
              <a:t>Extend ‘membership’ to clubs for another year post-19 and offer </a:t>
            </a:r>
            <a:r>
              <a:rPr lang="en-GB" sz="1600" b="1">
                <a:solidFill>
                  <a:schemeClr val="tx1"/>
                </a:solidFill>
              </a:rPr>
              <a:t>volunteering </a:t>
            </a:r>
            <a:r>
              <a:rPr lang="en-GB" sz="1600">
                <a:solidFill>
                  <a:schemeClr val="tx1"/>
                </a:solidFill>
              </a:rPr>
              <a:t>opportunities to young people as they ‘age out’ of service.</a:t>
            </a:r>
          </a:p>
          <a:p>
            <a:pPr marL="285750" lvl="0" indent="-285750">
              <a:buFont typeface="Arial" panose="020B0604020202020204" pitchFamily="34" charset="0"/>
              <a:buChar char="•"/>
            </a:pPr>
            <a:endParaRPr lang="en-GB" sz="1600">
              <a:solidFill>
                <a:schemeClr val="tx1"/>
              </a:solidFill>
            </a:endParaRPr>
          </a:p>
          <a:p>
            <a:pPr marL="285750" indent="-285750">
              <a:buFont typeface="Arial" panose="020B0604020202020204" pitchFamily="34" charset="0"/>
              <a:buChar char="•"/>
            </a:pPr>
            <a:r>
              <a:rPr lang="en-GB" sz="1600">
                <a:solidFill>
                  <a:schemeClr val="tx1"/>
                </a:solidFill>
              </a:rPr>
              <a:t>Nurture better links with </a:t>
            </a:r>
            <a:r>
              <a:rPr lang="en-GB" sz="1600" b="1">
                <a:solidFill>
                  <a:schemeClr val="tx1"/>
                </a:solidFill>
              </a:rPr>
              <a:t>adult services </a:t>
            </a:r>
            <a:r>
              <a:rPr lang="en-GB" sz="1600">
                <a:solidFill>
                  <a:schemeClr val="tx1"/>
                </a:solidFill>
              </a:rPr>
              <a:t>and </a:t>
            </a:r>
            <a:r>
              <a:rPr lang="en-GB" sz="1600" b="1">
                <a:solidFill>
                  <a:schemeClr val="tx1"/>
                </a:solidFill>
              </a:rPr>
              <a:t>forums</a:t>
            </a:r>
            <a:r>
              <a:rPr lang="en-GB" sz="1600">
                <a:solidFill>
                  <a:schemeClr val="tx1"/>
                </a:solidFill>
              </a:rPr>
              <a:t> (i.e. Collaborate Essex) ensuring families are aware of what universal support could be available post-19. </a:t>
            </a:r>
          </a:p>
          <a:p>
            <a:pPr lvl="0"/>
            <a:endParaRPr lang="en-GB">
              <a:solidFill>
                <a:schemeClr val="tx1"/>
              </a:solidFill>
            </a:endParaRPr>
          </a:p>
          <a:p>
            <a:pPr lvl="0"/>
            <a:endParaRPr lang="en-GB">
              <a:solidFill>
                <a:schemeClr val="tx1"/>
              </a:solidFill>
            </a:endParaRPr>
          </a:p>
        </p:txBody>
      </p:sp>
      <p:sp>
        <p:nvSpPr>
          <p:cNvPr id="12" name="Content Placeholder 41">
            <a:extLst>
              <a:ext uri="{FF2B5EF4-FFF2-40B4-BE49-F238E27FC236}">
                <a16:creationId xmlns:a16="http://schemas.microsoft.com/office/drawing/2014/main" id="{74AA2708-564D-414F-BB31-4F9C25947732}"/>
              </a:ext>
            </a:extLst>
          </p:cNvPr>
          <p:cNvSpPr>
            <a:spLocks noGrp="1"/>
          </p:cNvSpPr>
          <p:nvPr>
            <p:ph sz="half" idx="1"/>
          </p:nvPr>
        </p:nvSpPr>
        <p:spPr>
          <a:xfrm>
            <a:off x="165288" y="585853"/>
            <a:ext cx="9190467" cy="719285"/>
          </a:xfrm>
        </p:spPr>
        <p:txBody>
          <a:bodyPr>
            <a:noAutofit/>
          </a:bodyPr>
          <a:lstStyle/>
          <a:p>
            <a:pPr marL="0" indent="0">
              <a:spcBef>
                <a:spcPts val="0"/>
              </a:spcBef>
              <a:buNone/>
            </a:pPr>
            <a:r>
              <a:rPr lang="en-GB" sz="2000" b="1">
                <a:solidFill>
                  <a:srgbClr val="F28F00"/>
                </a:solidFill>
              </a:rPr>
              <a:t>Identified opportunities that offer young people a route into independence and deliver better outcomes. </a:t>
            </a:r>
          </a:p>
        </p:txBody>
      </p:sp>
    </p:spTree>
    <p:extLst>
      <p:ext uri="{BB962C8B-B14F-4D97-AF65-F5344CB8AC3E}">
        <p14:creationId xmlns:p14="http://schemas.microsoft.com/office/powerpoint/2010/main" val="2968075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B853-3512-9040-932B-10C1AC1C3C52}"/>
              </a:ext>
            </a:extLst>
          </p:cNvPr>
          <p:cNvSpPr>
            <a:spLocks noGrp="1"/>
          </p:cNvSpPr>
          <p:nvPr>
            <p:ph type="title"/>
          </p:nvPr>
        </p:nvSpPr>
        <p:spPr>
          <a:xfrm>
            <a:off x="174929" y="31396"/>
            <a:ext cx="2722275" cy="666511"/>
          </a:xfrm>
        </p:spPr>
        <p:txBody>
          <a:bodyPr anchor="t" anchorCtr="0">
            <a:normAutofit/>
          </a:bodyPr>
          <a:lstStyle/>
          <a:p>
            <a:r>
              <a:rPr lang="en-GB">
                <a:solidFill>
                  <a:srgbClr val="004899"/>
                </a:solidFill>
                <a:cs typeface="Arial"/>
              </a:rPr>
              <a:t>Case Study</a:t>
            </a:r>
            <a:endParaRPr lang="en-GB">
              <a:solidFill>
                <a:srgbClr val="004899"/>
              </a:solidFill>
              <a:highlight>
                <a:srgbClr val="FFFF00"/>
              </a:highlight>
              <a:cs typeface="Arial"/>
            </a:endParaRPr>
          </a:p>
        </p:txBody>
      </p:sp>
      <p:grpSp>
        <p:nvGrpSpPr>
          <p:cNvPr id="14" name="Group 13">
            <a:extLst>
              <a:ext uri="{FF2B5EF4-FFF2-40B4-BE49-F238E27FC236}">
                <a16:creationId xmlns:a16="http://schemas.microsoft.com/office/drawing/2014/main" id="{D8F6936E-5CBA-4C15-94F8-D7417AB9FAE7}"/>
              </a:ext>
            </a:extLst>
          </p:cNvPr>
          <p:cNvGrpSpPr/>
          <p:nvPr/>
        </p:nvGrpSpPr>
        <p:grpSpPr>
          <a:xfrm>
            <a:off x="10136042" y="-92783"/>
            <a:ext cx="1967654" cy="1477327"/>
            <a:chOff x="10030518" y="96315"/>
            <a:chExt cx="1959287" cy="1414538"/>
          </a:xfrm>
          <a:solidFill>
            <a:schemeClr val="bg1">
              <a:lumMod val="65000"/>
            </a:schemeClr>
          </a:solidFill>
        </p:grpSpPr>
        <p:pic>
          <p:nvPicPr>
            <p:cNvPr id="11" name="Graphic 10" descr="Man with baby">
              <a:extLst>
                <a:ext uri="{FF2B5EF4-FFF2-40B4-BE49-F238E27FC236}">
                  <a16:creationId xmlns:a16="http://schemas.microsoft.com/office/drawing/2014/main" id="{5D57420D-A467-48F7-87C3-E8C3FEBE9F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30518" y="363343"/>
              <a:ext cx="914400" cy="914400"/>
            </a:xfrm>
            <a:prstGeom prst="rect">
              <a:avLst/>
            </a:prstGeom>
          </p:spPr>
        </p:pic>
        <p:pic>
          <p:nvPicPr>
            <p:cNvPr id="13" name="Graphic 12" descr="Family with two children">
              <a:extLst>
                <a:ext uri="{FF2B5EF4-FFF2-40B4-BE49-F238E27FC236}">
                  <a16:creationId xmlns:a16="http://schemas.microsoft.com/office/drawing/2014/main" id="{2F3F12DE-47FA-4237-9F61-095ABC7DB4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75267" y="96315"/>
              <a:ext cx="1414538" cy="1414538"/>
            </a:xfrm>
            <a:prstGeom prst="rect">
              <a:avLst/>
            </a:prstGeom>
          </p:spPr>
        </p:pic>
      </p:grpSp>
      <p:sp>
        <p:nvSpPr>
          <p:cNvPr id="3" name="Rectangle 2">
            <a:extLst>
              <a:ext uri="{FF2B5EF4-FFF2-40B4-BE49-F238E27FC236}">
                <a16:creationId xmlns:a16="http://schemas.microsoft.com/office/drawing/2014/main" id="{6BD737A7-3951-42AF-AFE1-2BBC95DCCD9F}"/>
              </a:ext>
            </a:extLst>
          </p:cNvPr>
          <p:cNvSpPr/>
          <p:nvPr/>
        </p:nvSpPr>
        <p:spPr>
          <a:xfrm>
            <a:off x="235470" y="1171358"/>
            <a:ext cx="6163490" cy="5078313"/>
          </a:xfrm>
          <a:prstGeom prst="rect">
            <a:avLst/>
          </a:prstGeom>
        </p:spPr>
        <p:txBody>
          <a:bodyPr wrap="square" lIns="91440" tIns="45720" rIns="91440" bIns="45720" anchor="t">
            <a:spAutoFit/>
          </a:bodyPr>
          <a:lstStyle/>
          <a:p>
            <a:r>
              <a:rPr lang="en-GB">
                <a:latin typeface="Arial" panose="020B0604020202020204" pitchFamily="34" charset="0"/>
                <a:cs typeface="Arial" panose="020B0604020202020204" pitchFamily="34" charset="0"/>
              </a:rPr>
              <a:t>Jake* is a teenager living with his mum in a rural part of Essex and attends a special school. He has many conditions including autism, dyslexia and sensory issues. The family do not receive any support from social care. </a:t>
            </a:r>
          </a:p>
          <a:p>
            <a:endParaRPr lang="en-GB">
              <a:latin typeface="Arial" panose="020B0604020202020204" pitchFamily="34" charset="0"/>
              <a:cs typeface="Arial" panose="020B0604020202020204" pitchFamily="34" charset="0"/>
            </a:endParaRPr>
          </a:p>
          <a:p>
            <a:r>
              <a:rPr lang="en-GB">
                <a:latin typeface="Arial"/>
                <a:cs typeface="Arial"/>
              </a:rPr>
              <a:t>Mum said there is a lack of clubs suitable for her </a:t>
            </a:r>
            <a:r>
              <a:rPr lang="en-GB" b="1">
                <a:latin typeface="Arial"/>
                <a:cs typeface="Arial"/>
              </a:rPr>
              <a:t>teenage </a:t>
            </a:r>
            <a:r>
              <a:rPr lang="en-GB">
                <a:latin typeface="Arial"/>
                <a:cs typeface="Arial"/>
              </a:rPr>
              <a:t>son in the local area. They have tried clubs further away, but Jake does not travel well and there are also travel costs to consider. Mum asked, </a:t>
            </a:r>
            <a:r>
              <a:rPr lang="en-GB" b="1">
                <a:latin typeface="Arial"/>
                <a:cs typeface="Arial"/>
              </a:rPr>
              <a:t>“what do I do when he is at a club far from home?”</a:t>
            </a:r>
          </a:p>
          <a:p>
            <a:endParaRPr lang="en-GB" b="1">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Jake’s mum gave up work to care for her son and said they both feel </a:t>
            </a:r>
            <a:r>
              <a:rPr lang="en-GB" b="1">
                <a:latin typeface="Arial" panose="020B0604020202020204" pitchFamily="34" charset="0"/>
                <a:cs typeface="Arial" panose="020B0604020202020204" pitchFamily="34" charset="0"/>
              </a:rPr>
              <a:t>“isolated and forgotten” </a:t>
            </a:r>
            <a:r>
              <a:rPr lang="en-GB">
                <a:latin typeface="Arial" panose="020B0604020202020204" pitchFamily="34" charset="0"/>
                <a:cs typeface="Arial" panose="020B0604020202020204" pitchFamily="34" charset="0"/>
              </a:rPr>
              <a:t>and for those middle children (those not at the higher or lower end of the scale) there is a clear lack of activities. Mainstream activities were unable to cope with her son and having tried to access light touch support, could not even get accepted onto the waiting list.</a:t>
            </a:r>
            <a:endParaRPr lang="en-GB"/>
          </a:p>
        </p:txBody>
      </p:sp>
      <p:sp>
        <p:nvSpPr>
          <p:cNvPr id="12" name="Title 7">
            <a:extLst>
              <a:ext uri="{FF2B5EF4-FFF2-40B4-BE49-F238E27FC236}">
                <a16:creationId xmlns:a16="http://schemas.microsoft.com/office/drawing/2014/main" id="{DD3A5910-A27B-4065-8FC9-8CF1C7A26CB5}"/>
              </a:ext>
            </a:extLst>
          </p:cNvPr>
          <p:cNvSpPr txBox="1">
            <a:spLocks/>
          </p:cNvSpPr>
          <p:nvPr/>
        </p:nvSpPr>
        <p:spPr>
          <a:xfrm>
            <a:off x="174929" y="634770"/>
            <a:ext cx="8159783" cy="366280"/>
          </a:xfrm>
          <a:prstGeom prst="rect">
            <a:avLst/>
          </a:prstGeom>
        </p:spPr>
        <p:txBody>
          <a:bodyPr vert="horz" lIns="91440" tIns="45720" rIns="91440" bIns="0" rtlCol="0" anchor="b" anchorCtr="0">
            <a:normAutofit fontScale="97500"/>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a:spcBef>
                <a:spcPts val="1000"/>
              </a:spcBef>
            </a:pPr>
            <a:r>
              <a:rPr lang="en-GB" sz="2000">
                <a:solidFill>
                  <a:srgbClr val="F28F00"/>
                </a:solidFill>
                <a:ea typeface="+mn-lt"/>
                <a:cs typeface="Arial"/>
              </a:rPr>
              <a:t>Need for local activities to build lifelong skills and independence.</a:t>
            </a:r>
            <a:endParaRPr lang="en-GB" sz="2000">
              <a:solidFill>
                <a:srgbClr val="004899"/>
              </a:solidFill>
              <a:cs typeface="Arial"/>
            </a:endParaRPr>
          </a:p>
        </p:txBody>
      </p:sp>
      <p:sp>
        <p:nvSpPr>
          <p:cNvPr id="15" name="Rectangle 14">
            <a:extLst>
              <a:ext uri="{FF2B5EF4-FFF2-40B4-BE49-F238E27FC236}">
                <a16:creationId xmlns:a16="http://schemas.microsoft.com/office/drawing/2014/main" id="{1191E0C8-3D5B-43C1-ADC0-18B513E80E18}"/>
              </a:ext>
            </a:extLst>
          </p:cNvPr>
          <p:cNvSpPr/>
          <p:nvPr/>
        </p:nvSpPr>
        <p:spPr>
          <a:xfrm>
            <a:off x="6882933" y="3053592"/>
            <a:ext cx="5031942" cy="3416320"/>
          </a:xfrm>
          <a:prstGeom prst="rect">
            <a:avLst/>
          </a:prstGeom>
        </p:spPr>
        <p:txBody>
          <a:bodyPr wrap="square" lIns="91440" tIns="45720" rIns="91440" bIns="45720" anchor="t">
            <a:spAutoFit/>
          </a:bodyPr>
          <a:lstStyle/>
          <a:p>
            <a:r>
              <a:rPr lang="en-GB">
                <a:latin typeface="Arial" panose="020B0604020202020204" pitchFamily="34" charset="0"/>
                <a:cs typeface="Arial" panose="020B0604020202020204" pitchFamily="34" charset="0"/>
              </a:rPr>
              <a:t>Learning life skills for the future is very important. Mum wants her son to be able access more </a:t>
            </a:r>
            <a:r>
              <a:rPr lang="en-GB" b="1">
                <a:latin typeface="Arial" panose="020B0604020202020204" pitchFamily="34" charset="0"/>
                <a:cs typeface="Arial" panose="020B0604020202020204" pitchFamily="34" charset="0"/>
              </a:rPr>
              <a:t>life skills activities</a:t>
            </a:r>
            <a:r>
              <a:rPr lang="en-GB">
                <a:latin typeface="Arial" panose="020B0604020202020204" pitchFamily="34" charset="0"/>
                <a:cs typeface="Arial" panose="020B0604020202020204" pitchFamily="34" charset="0"/>
              </a:rPr>
              <a:t>, like learning how to shop, handle cash and social skills.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She also highlighted that as a single mum her son would benefit from </a:t>
            </a:r>
            <a:r>
              <a:rPr lang="en-GB" b="1">
                <a:latin typeface="Arial" panose="020B0604020202020204" pitchFamily="34" charset="0"/>
                <a:cs typeface="Arial" panose="020B0604020202020204" pitchFamily="34" charset="0"/>
              </a:rPr>
              <a:t>positive male input </a:t>
            </a:r>
            <a:r>
              <a:rPr lang="en-GB">
                <a:latin typeface="Arial" panose="020B0604020202020204" pitchFamily="34" charset="0"/>
                <a:cs typeface="Arial" panose="020B0604020202020204" pitchFamily="34" charset="0"/>
              </a:rPr>
              <a:t>in his life and has tried several schemes, but they could not accommodate her son. </a:t>
            </a:r>
          </a:p>
          <a:p>
            <a:pPr marL="342900" indent="-342900">
              <a:buFont typeface="Wingdings" panose="05000000000000000000" pitchFamily="2" charset="2"/>
              <a:buChar char="§"/>
            </a:pPr>
            <a:endParaRPr lang="en-GB">
              <a:latin typeface="Arial" panose="020B0604020202020204" pitchFamily="34" charset="0"/>
              <a:cs typeface="Arial" panose="020B0604020202020204" pitchFamily="34" charset="0"/>
            </a:endParaRPr>
          </a:p>
          <a:p>
            <a:r>
              <a:rPr lang="en-GB" i="1">
                <a:solidFill>
                  <a:srgbClr val="000000"/>
                </a:solidFill>
                <a:latin typeface="Arial"/>
                <a:ea typeface="Calibri" panose="020F0502020204030204" pitchFamily="34" charset="0"/>
                <a:cs typeface="Arial"/>
              </a:rPr>
              <a:t>[Parent of 12-15 yearold with autism, dyslexia &amp; sensory needs]</a:t>
            </a:r>
            <a:endParaRPr lang="en-GB">
              <a:latin typeface="Arial"/>
              <a:cs typeface="Arial"/>
            </a:endParaRPr>
          </a:p>
        </p:txBody>
      </p:sp>
      <p:cxnSp>
        <p:nvCxnSpPr>
          <p:cNvPr id="16" name="Straight Connector 15">
            <a:extLst>
              <a:ext uri="{FF2B5EF4-FFF2-40B4-BE49-F238E27FC236}">
                <a16:creationId xmlns:a16="http://schemas.microsoft.com/office/drawing/2014/main" id="{1CC36C6B-E24D-4B9F-9B9E-B10F1E2F8437}"/>
              </a:ext>
            </a:extLst>
          </p:cNvPr>
          <p:cNvCxnSpPr>
            <a:cxnSpLocks/>
          </p:cNvCxnSpPr>
          <p:nvPr/>
        </p:nvCxnSpPr>
        <p:spPr>
          <a:xfrm>
            <a:off x="6640946" y="1477462"/>
            <a:ext cx="0" cy="49264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E3F9A04-1DA7-46E0-A7AC-AC12D575E100}"/>
              </a:ext>
            </a:extLst>
          </p:cNvPr>
          <p:cNvSpPr/>
          <p:nvPr/>
        </p:nvSpPr>
        <p:spPr>
          <a:xfrm>
            <a:off x="6809043" y="1477462"/>
            <a:ext cx="5105832" cy="1477328"/>
          </a:xfrm>
          <a:prstGeom prst="rect">
            <a:avLst/>
          </a:prstGeom>
        </p:spPr>
        <p:txBody>
          <a:bodyPr wrap="square">
            <a:spAutoFit/>
          </a:bodyPr>
          <a:lstStyle/>
          <a:p>
            <a:r>
              <a:rPr lang="en-GB"/>
              <a:t>Having to attend a club with my son </a:t>
            </a:r>
            <a:r>
              <a:rPr lang="en-GB" b="1" i="1">
                <a:solidFill>
                  <a:srgbClr val="004899"/>
                </a:solidFill>
              </a:rPr>
              <a:t>"kind of defeats the point for me – if I’m accessing stuff it needs to encourage independence and social skills, not me constantly having to watch him, because I could do that at home.” </a:t>
            </a:r>
          </a:p>
        </p:txBody>
      </p:sp>
      <p:sp>
        <p:nvSpPr>
          <p:cNvPr id="17" name="Footer Placeholder 9">
            <a:extLst>
              <a:ext uri="{FF2B5EF4-FFF2-40B4-BE49-F238E27FC236}">
                <a16:creationId xmlns:a16="http://schemas.microsoft.com/office/drawing/2014/main" id="{9CFB4191-B035-472D-89C5-6E350B38C28A}"/>
              </a:ext>
            </a:extLst>
          </p:cNvPr>
          <p:cNvSpPr txBox="1">
            <a:spLocks/>
          </p:cNvSpPr>
          <p:nvPr/>
        </p:nvSpPr>
        <p:spPr>
          <a:xfrm>
            <a:off x="277125" y="6533850"/>
            <a:ext cx="5760000" cy="2171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a:solidFill>
                  <a:prstClr val="black">
                    <a:lumMod val="50000"/>
                    <a:lumOff val="50000"/>
                  </a:prstClr>
                </a:solidFill>
                <a:latin typeface="Arial" panose="020B0604020202020204"/>
              </a:rPr>
              <a:t>Produced by Essex County Council Strategy Insight and Engagement</a:t>
            </a:r>
          </a:p>
        </p:txBody>
      </p:sp>
      <p:sp>
        <p:nvSpPr>
          <p:cNvPr id="18" name="Date Placeholder 8">
            <a:extLst>
              <a:ext uri="{FF2B5EF4-FFF2-40B4-BE49-F238E27FC236}">
                <a16:creationId xmlns:a16="http://schemas.microsoft.com/office/drawing/2014/main" id="{23D4C238-FFC3-4714-8D35-9D15C40F10C3}"/>
              </a:ext>
            </a:extLst>
          </p:cNvPr>
          <p:cNvSpPr>
            <a:spLocks noGrp="1"/>
          </p:cNvSpPr>
          <p:nvPr>
            <p:ph type="dt" sz="half" idx="10"/>
          </p:nvPr>
        </p:nvSpPr>
        <p:spPr>
          <a:xfrm>
            <a:off x="8802000" y="6591600"/>
            <a:ext cx="2192400" cy="13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9" name="Slide Number Placeholder 10">
            <a:extLst>
              <a:ext uri="{FF2B5EF4-FFF2-40B4-BE49-F238E27FC236}">
                <a16:creationId xmlns:a16="http://schemas.microsoft.com/office/drawing/2014/main" id="{52637515-4F0C-4F8D-AB4C-42B32C760039}"/>
              </a:ext>
            </a:extLst>
          </p:cNvPr>
          <p:cNvSpPr txBox="1">
            <a:spLocks/>
          </p:cNvSpPr>
          <p:nvPr/>
        </p:nvSpPr>
        <p:spPr>
          <a:xfrm>
            <a:off x="11137275" y="6494234"/>
            <a:ext cx="777600" cy="13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200">
                <a:solidFill>
                  <a:prstClr val="black">
                    <a:lumMod val="50000"/>
                    <a:lumOff val="50000"/>
                  </a:prstClr>
                </a:solidFill>
                <a:latin typeface="Arial" panose="020B0604020202020204"/>
              </a:rPr>
              <a:t>|   </a:t>
            </a:r>
            <a:fld id="{5898CC38-F149-5B45-A1B4-290B41364A0C}" type="slidenum">
              <a:rPr lang="en-GB" sz="1200" smtClean="0">
                <a:solidFill>
                  <a:prstClr val="black">
                    <a:lumMod val="50000"/>
                    <a:lumOff val="50000"/>
                  </a:prstClr>
                </a:solidFill>
                <a:latin typeface="Arial" panose="020B0604020202020204"/>
              </a:rPr>
              <a:pPr algn="r">
                <a:defRPr/>
              </a:pPr>
              <a:t>43</a:t>
            </a:fld>
            <a:endParaRPr lang="en-GB" sz="1200">
              <a:solidFill>
                <a:prstClr val="black">
                  <a:lumMod val="50000"/>
                  <a:lumOff val="50000"/>
                </a:prstClr>
              </a:solidFill>
              <a:latin typeface="Arial" panose="020B0604020202020204"/>
            </a:endParaRPr>
          </a:p>
        </p:txBody>
      </p:sp>
    </p:spTree>
    <p:extLst>
      <p:ext uri="{BB962C8B-B14F-4D97-AF65-F5344CB8AC3E}">
        <p14:creationId xmlns:p14="http://schemas.microsoft.com/office/powerpoint/2010/main" val="10659315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3"/>
            <a:srcRect l="42818" t="7867" r="54316" b="89318"/>
            <a:stretch/>
          </p:blipFill>
          <p:spPr>
            <a:xfrm>
              <a:off x="2689902" y="-1335281"/>
              <a:ext cx="845036" cy="504544"/>
            </a:xfrm>
            <a:prstGeom prst="rect">
              <a:avLst/>
            </a:prstGeom>
          </p:spPr>
        </p:pic>
      </p:grpSp>
      <p:sp>
        <p:nvSpPr>
          <p:cNvPr id="23" name="Title 40">
            <a:extLst>
              <a:ext uri="{FF2B5EF4-FFF2-40B4-BE49-F238E27FC236}">
                <a16:creationId xmlns:a16="http://schemas.microsoft.com/office/drawing/2014/main" id="{F554D42F-0135-40D9-A167-3F564BC3346D}"/>
              </a:ext>
            </a:extLst>
          </p:cNvPr>
          <p:cNvSpPr>
            <a:spLocks noGrp="1"/>
          </p:cNvSpPr>
          <p:nvPr>
            <p:ph type="title"/>
          </p:nvPr>
        </p:nvSpPr>
        <p:spPr>
          <a:xfrm>
            <a:off x="151914" y="114522"/>
            <a:ext cx="10493627" cy="540000"/>
          </a:xfrm>
        </p:spPr>
        <p:txBody>
          <a:bodyPr>
            <a:normAutofit fontScale="90000"/>
          </a:bodyPr>
          <a:lstStyle/>
          <a:p>
            <a:r>
              <a:rPr lang="en-GB">
                <a:solidFill>
                  <a:srgbClr val="004899"/>
                </a:solidFill>
              </a:rPr>
              <a:t>Case study – preparing for adulthood and prevention</a:t>
            </a:r>
            <a:endParaRPr lang="en-GB"/>
          </a:p>
        </p:txBody>
      </p:sp>
      <p:sp>
        <p:nvSpPr>
          <p:cNvPr id="7" name="Rectangle 6">
            <a:extLst>
              <a:ext uri="{FF2B5EF4-FFF2-40B4-BE49-F238E27FC236}">
                <a16:creationId xmlns:a16="http://schemas.microsoft.com/office/drawing/2014/main" id="{4F4409DA-260A-4B5C-8ABE-D1FB0D651742}"/>
              </a:ext>
            </a:extLst>
          </p:cNvPr>
          <p:cNvSpPr/>
          <p:nvPr/>
        </p:nvSpPr>
        <p:spPr>
          <a:xfrm>
            <a:off x="306000" y="1559886"/>
            <a:ext cx="4089536" cy="4801314"/>
          </a:xfrm>
          <a:prstGeom prst="rect">
            <a:avLst/>
          </a:prstGeom>
        </p:spPr>
        <p:txBody>
          <a:bodyPr wrap="square" lIns="91440" tIns="45720" rIns="91440" bIns="45720" anchor="t">
            <a:spAutoFit/>
          </a:bodyPr>
          <a:lstStyle/>
          <a:p>
            <a:r>
              <a:rPr lang="en-GB" sz="1700"/>
              <a:t>Matthew* is approaching adulthood and has high functioning autism, anxiety, and limited social skills. He does not have a learning disability; </a:t>
            </a:r>
            <a:r>
              <a:rPr lang="en-GB" sz="1700" b="1" i="1"/>
              <a:t>“which has been the problem as most services are for that demographic of SEND CYP.” </a:t>
            </a:r>
          </a:p>
          <a:p>
            <a:endParaRPr lang="en-GB" sz="1700" i="1"/>
          </a:p>
          <a:p>
            <a:r>
              <a:rPr lang="en-GB" sz="1700"/>
              <a:t>Matthew receives some help from his social worker, but the family have been </a:t>
            </a:r>
            <a:r>
              <a:rPr lang="en-GB" sz="1700" b="1"/>
              <a:t>unable to access Direct Payments </a:t>
            </a:r>
            <a:r>
              <a:rPr lang="en-GB" sz="1700"/>
              <a:t>or any services to help </a:t>
            </a:r>
            <a:r>
              <a:rPr lang="en-GB" sz="1700" b="1"/>
              <a:t>prepare Matthew for adulthood.</a:t>
            </a:r>
          </a:p>
          <a:p>
            <a:endParaRPr lang="en-GB" sz="1700" b="1"/>
          </a:p>
          <a:p>
            <a:r>
              <a:rPr lang="en-GB" sz="1700"/>
              <a:t>Matthew is doing </a:t>
            </a:r>
            <a:r>
              <a:rPr lang="en-GB" sz="1700" b="1"/>
              <a:t>very well in college </a:t>
            </a:r>
            <a:r>
              <a:rPr lang="en-GB" sz="1700"/>
              <a:t>and has the potential to be independent, but the family feel they </a:t>
            </a:r>
            <a:r>
              <a:rPr lang="en-GB" sz="1700" b="1"/>
              <a:t>have to fight</a:t>
            </a:r>
            <a:r>
              <a:rPr lang="en-GB" sz="1700"/>
              <a:t> for what they are entitled to and are </a:t>
            </a:r>
            <a:r>
              <a:rPr lang="en-GB" sz="1700" b="1"/>
              <a:t>not getting the support they need</a:t>
            </a:r>
            <a:r>
              <a:rPr lang="en-GB" sz="1700"/>
              <a:t>. </a:t>
            </a:r>
          </a:p>
        </p:txBody>
      </p:sp>
      <p:cxnSp>
        <p:nvCxnSpPr>
          <p:cNvPr id="16" name="Straight Connector 15">
            <a:extLst>
              <a:ext uri="{FF2B5EF4-FFF2-40B4-BE49-F238E27FC236}">
                <a16:creationId xmlns:a16="http://schemas.microsoft.com/office/drawing/2014/main" id="{1DB9C82F-89C7-4E5F-93F8-9B091AD08D66}"/>
              </a:ext>
            </a:extLst>
          </p:cNvPr>
          <p:cNvCxnSpPr>
            <a:cxnSpLocks/>
          </p:cNvCxnSpPr>
          <p:nvPr/>
        </p:nvCxnSpPr>
        <p:spPr>
          <a:xfrm>
            <a:off x="4673018" y="1749770"/>
            <a:ext cx="0" cy="44848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E642DE8-12EA-4624-9954-5EC31F7395F8}"/>
              </a:ext>
            </a:extLst>
          </p:cNvPr>
          <p:cNvSpPr/>
          <p:nvPr/>
        </p:nvSpPr>
        <p:spPr>
          <a:xfrm>
            <a:off x="4841514" y="1749770"/>
            <a:ext cx="7140554" cy="3754874"/>
          </a:xfrm>
          <a:prstGeom prst="rect">
            <a:avLst/>
          </a:prstGeom>
        </p:spPr>
        <p:txBody>
          <a:bodyPr wrap="square">
            <a:spAutoFit/>
          </a:bodyPr>
          <a:lstStyle/>
          <a:p>
            <a:pPr algn="ctr"/>
            <a:r>
              <a:rPr lang="en-GB" sz="1700" i="1"/>
              <a:t>“We need help to prepare my son for adulthood…he now needs adult care as he just turned 18. We've been trying for years…</a:t>
            </a:r>
            <a:r>
              <a:rPr lang="en-GB" sz="1700" b="1" i="1"/>
              <a:t>I've been told so many times that Direct Payments do not exist! </a:t>
            </a:r>
          </a:p>
          <a:p>
            <a:pPr algn="ctr"/>
            <a:endParaRPr lang="en-GB" sz="1700" b="1" i="1"/>
          </a:p>
          <a:p>
            <a:pPr algn="ctr"/>
            <a:r>
              <a:rPr lang="en-GB" sz="1700" i="1"/>
              <a:t>We identified our son’s needs, found the service on Local Offer that meets them, were not allowed it. </a:t>
            </a:r>
            <a:r>
              <a:rPr lang="en-GB" sz="1700" b="1" i="1"/>
              <a:t>He is now an expensive adult to support.</a:t>
            </a:r>
            <a:r>
              <a:rPr lang="en-GB" sz="1700" i="1"/>
              <a:t> We get a tiny bit of help from a CYP support worker. </a:t>
            </a:r>
            <a:r>
              <a:rPr lang="en-GB" sz="1700" b="1" i="1"/>
              <a:t>It's not enough</a:t>
            </a:r>
            <a:r>
              <a:rPr lang="en-GB" sz="1700" i="1"/>
              <a:t> to address his complex needs regarding preparing for adulthood at all.”</a:t>
            </a:r>
          </a:p>
          <a:p>
            <a:pPr algn="ctr"/>
            <a:endParaRPr lang="en-GB" sz="1700" i="1"/>
          </a:p>
          <a:p>
            <a:pPr algn="ctr"/>
            <a:r>
              <a:rPr lang="en-GB" sz="1700" i="1"/>
              <a:t>“I can see there are opportunities for volunteer work for SEND young people, CV writing, getting a job...But what about the </a:t>
            </a:r>
            <a:r>
              <a:rPr lang="en-GB" sz="1700" b="1" i="1"/>
              <a:t>basics of being an adult? </a:t>
            </a:r>
            <a:r>
              <a:rPr lang="en-GB" sz="1700" i="1"/>
              <a:t>Going to the shop alone, being home alone, talking to strangers? </a:t>
            </a:r>
            <a:r>
              <a:rPr lang="en-GB" sz="1700" b="1" i="1"/>
              <a:t>That help exists on Local Offer but needs paying for.”</a:t>
            </a:r>
            <a:endParaRPr lang="en-GB" sz="1700" i="1"/>
          </a:p>
        </p:txBody>
      </p:sp>
      <p:sp>
        <p:nvSpPr>
          <p:cNvPr id="18" name="Title 7">
            <a:extLst>
              <a:ext uri="{FF2B5EF4-FFF2-40B4-BE49-F238E27FC236}">
                <a16:creationId xmlns:a16="http://schemas.microsoft.com/office/drawing/2014/main" id="{C0E6C909-6AB7-4392-94B6-F23EF3A49EB1}"/>
              </a:ext>
            </a:extLst>
          </p:cNvPr>
          <p:cNvSpPr txBox="1">
            <a:spLocks/>
          </p:cNvSpPr>
          <p:nvPr/>
        </p:nvSpPr>
        <p:spPr>
          <a:xfrm>
            <a:off x="223056" y="687713"/>
            <a:ext cx="10771344" cy="694421"/>
          </a:xfrm>
          <a:prstGeom prst="rect">
            <a:avLst/>
          </a:prstGeom>
        </p:spPr>
        <p:txBody>
          <a:bodyPr vert="horz" lIns="91440" tIns="45720" rIns="91440" bIns="0" rtlCol="0" anchor="b" anchorCtr="0">
            <a:normAutofit fontScale="97500"/>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a:spcBef>
                <a:spcPts val="1000"/>
              </a:spcBef>
            </a:pPr>
            <a:r>
              <a:rPr lang="en-GB" sz="2000">
                <a:solidFill>
                  <a:srgbClr val="F28F00"/>
                </a:solidFill>
                <a:ea typeface="+mn-lt"/>
                <a:cs typeface="Arial"/>
              </a:rPr>
              <a:t>Earlier intervention and timely support to prepare young people for adulthood can avoid escalating needs for families, and costs to social care services in the future.</a:t>
            </a:r>
            <a:endParaRPr lang="en-GB" sz="2000">
              <a:solidFill>
                <a:srgbClr val="004899"/>
              </a:solidFill>
              <a:cs typeface="Arial"/>
            </a:endParaRPr>
          </a:p>
        </p:txBody>
      </p:sp>
      <p:sp>
        <p:nvSpPr>
          <p:cNvPr id="20" name="Rectangle 19">
            <a:extLst>
              <a:ext uri="{FF2B5EF4-FFF2-40B4-BE49-F238E27FC236}">
                <a16:creationId xmlns:a16="http://schemas.microsoft.com/office/drawing/2014/main" id="{C34FE738-7FB6-4555-A4C5-D51DF32C8854}"/>
              </a:ext>
            </a:extLst>
          </p:cNvPr>
          <p:cNvSpPr/>
          <p:nvPr/>
        </p:nvSpPr>
        <p:spPr>
          <a:xfrm>
            <a:off x="7796462" y="5838411"/>
            <a:ext cx="4272233" cy="584775"/>
          </a:xfrm>
          <a:prstGeom prst="rect">
            <a:avLst/>
          </a:prstGeom>
        </p:spPr>
        <p:txBody>
          <a:bodyPr wrap="square">
            <a:spAutoFit/>
          </a:bodyPr>
          <a:lstStyle/>
          <a:p>
            <a:pPr algn="ctr"/>
            <a:r>
              <a:rPr lang="en-GB" sz="1600" i="1"/>
              <a:t>[Parent of teenager with autism and mental health needs. Continued on next slide.]</a:t>
            </a:r>
          </a:p>
        </p:txBody>
      </p:sp>
    </p:spTree>
    <p:extLst>
      <p:ext uri="{BB962C8B-B14F-4D97-AF65-F5344CB8AC3E}">
        <p14:creationId xmlns:p14="http://schemas.microsoft.com/office/powerpoint/2010/main" val="1005712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3"/>
            <a:srcRect l="42818" t="7867" r="54316" b="89318"/>
            <a:stretch/>
          </p:blipFill>
          <p:spPr>
            <a:xfrm>
              <a:off x="2689902" y="-1335281"/>
              <a:ext cx="845036" cy="504544"/>
            </a:xfrm>
            <a:prstGeom prst="rect">
              <a:avLst/>
            </a:prstGeom>
          </p:spPr>
        </p:pic>
      </p:grpSp>
      <p:sp>
        <p:nvSpPr>
          <p:cNvPr id="23" name="Title 40">
            <a:extLst>
              <a:ext uri="{FF2B5EF4-FFF2-40B4-BE49-F238E27FC236}">
                <a16:creationId xmlns:a16="http://schemas.microsoft.com/office/drawing/2014/main" id="{F554D42F-0135-40D9-A167-3F564BC3346D}"/>
              </a:ext>
            </a:extLst>
          </p:cNvPr>
          <p:cNvSpPr>
            <a:spLocks noGrp="1"/>
          </p:cNvSpPr>
          <p:nvPr>
            <p:ph type="title"/>
          </p:nvPr>
        </p:nvSpPr>
        <p:spPr>
          <a:xfrm>
            <a:off x="151914" y="114522"/>
            <a:ext cx="10493627" cy="540000"/>
          </a:xfrm>
        </p:spPr>
        <p:txBody>
          <a:bodyPr>
            <a:normAutofit fontScale="90000"/>
          </a:bodyPr>
          <a:lstStyle/>
          <a:p>
            <a:r>
              <a:rPr lang="en-GB">
                <a:solidFill>
                  <a:srgbClr val="004899"/>
                </a:solidFill>
              </a:rPr>
              <a:t>Case study – preparing for adulthood and prevention</a:t>
            </a:r>
            <a:endParaRPr lang="en-GB"/>
          </a:p>
        </p:txBody>
      </p:sp>
      <p:sp>
        <p:nvSpPr>
          <p:cNvPr id="7" name="Rectangle 6">
            <a:extLst>
              <a:ext uri="{FF2B5EF4-FFF2-40B4-BE49-F238E27FC236}">
                <a16:creationId xmlns:a16="http://schemas.microsoft.com/office/drawing/2014/main" id="{4F4409DA-260A-4B5C-8ABE-D1FB0D651742}"/>
              </a:ext>
            </a:extLst>
          </p:cNvPr>
          <p:cNvSpPr/>
          <p:nvPr/>
        </p:nvSpPr>
        <p:spPr>
          <a:xfrm>
            <a:off x="213825" y="1228682"/>
            <a:ext cx="8285280" cy="5062924"/>
          </a:xfrm>
          <a:prstGeom prst="rect">
            <a:avLst/>
          </a:prstGeom>
        </p:spPr>
        <p:txBody>
          <a:bodyPr wrap="square">
            <a:spAutoFit/>
          </a:bodyPr>
          <a:lstStyle/>
          <a:p>
            <a:pPr algn="ctr"/>
            <a:r>
              <a:rPr lang="en-GB" sz="1700" i="1"/>
              <a:t>“What we really need for our SEND CYP in Essex are the</a:t>
            </a:r>
            <a:r>
              <a:rPr lang="en-GB" sz="1700" b="1" i="1"/>
              <a:t> basics</a:t>
            </a:r>
            <a:r>
              <a:rPr lang="en-GB" sz="1700" i="1"/>
              <a:t>! To be </a:t>
            </a:r>
            <a:r>
              <a:rPr lang="en-GB" sz="1700" b="1" i="1"/>
              <a:t>listened to about what our needs </a:t>
            </a:r>
            <a:r>
              <a:rPr lang="en-GB" sz="1700" i="1"/>
              <a:t>are, and to not spend hours and hours of our lives fighting for what we are entitled to…</a:t>
            </a:r>
            <a:r>
              <a:rPr lang="en-GB" sz="1700" b="1" i="1"/>
              <a:t>early intervention </a:t>
            </a:r>
            <a:r>
              <a:rPr lang="en-GB" sz="1700" i="1"/>
              <a:t>saves money in the long run!”</a:t>
            </a:r>
          </a:p>
          <a:p>
            <a:pPr algn="ctr"/>
            <a:endParaRPr lang="en-GB" sz="1700" i="1"/>
          </a:p>
          <a:p>
            <a:pPr algn="ctr"/>
            <a:r>
              <a:rPr lang="en-GB" sz="1700" i="1"/>
              <a:t>“He </a:t>
            </a:r>
            <a:r>
              <a:rPr lang="en-GB" sz="1700" b="1" i="1"/>
              <a:t>needs to know other young adults </a:t>
            </a:r>
            <a:r>
              <a:rPr lang="en-GB" sz="1700" i="1"/>
              <a:t>of a similar cognitive ability….tiny groups who have been matched based on ability and interests. Also </a:t>
            </a:r>
            <a:r>
              <a:rPr lang="en-GB" sz="1700" b="1" i="1"/>
              <a:t>mentoring </a:t>
            </a:r>
            <a:r>
              <a:rPr lang="en-GB" sz="1700" i="1"/>
              <a:t>- we'd love to know </a:t>
            </a:r>
            <a:r>
              <a:rPr lang="en-GB" sz="1700" b="1" i="1"/>
              <a:t>others who are autistic</a:t>
            </a:r>
            <a:r>
              <a:rPr lang="en-GB" sz="1700" i="1"/>
              <a:t>, a few years older than my son, that have become independent who can share how they manage...</a:t>
            </a:r>
            <a:r>
              <a:rPr lang="en-GB" sz="1700" b="1" i="1"/>
              <a:t>That could be invaluable </a:t>
            </a:r>
            <a:r>
              <a:rPr lang="en-GB" sz="1700" i="1"/>
              <a:t>as right now </a:t>
            </a:r>
            <a:r>
              <a:rPr lang="en-GB" sz="1700" b="1" i="1"/>
              <a:t>he doesn't know anyone else </a:t>
            </a:r>
            <a:r>
              <a:rPr lang="en-GB" sz="1700" i="1"/>
              <a:t>who is autistic. Or anyone else his age really!”</a:t>
            </a:r>
          </a:p>
          <a:p>
            <a:pPr algn="ctr"/>
            <a:endParaRPr lang="en-GB" sz="1700" i="1"/>
          </a:p>
          <a:p>
            <a:pPr algn="ctr"/>
            <a:r>
              <a:rPr lang="en-GB" sz="1700" i="1"/>
              <a:t>“He is doing amazingly in mainstream college, he </a:t>
            </a:r>
            <a:r>
              <a:rPr lang="en-GB" sz="1700" b="1" i="1"/>
              <a:t>got a distinction </a:t>
            </a:r>
            <a:r>
              <a:rPr lang="en-GB" sz="1700" i="1"/>
              <a:t>last year, </a:t>
            </a:r>
            <a:r>
              <a:rPr lang="en-GB" sz="1700" b="1" i="1"/>
              <a:t>he has the potential to work one day. </a:t>
            </a:r>
            <a:r>
              <a:rPr lang="en-GB" sz="1700" i="1"/>
              <a:t>He could pay tax, have a life! But now he cannot leave the house alone or be home alone, let alone work! What a waste, I thought Meaningful Lives Matter!”</a:t>
            </a:r>
          </a:p>
          <a:p>
            <a:pPr algn="ctr"/>
            <a:endParaRPr lang="en-GB" sz="1700" i="1"/>
          </a:p>
          <a:p>
            <a:pPr algn="ctr"/>
            <a:r>
              <a:rPr lang="en-GB" sz="1700" i="1"/>
              <a:t>“With a bit of help now, my son could be independent…Right now, we foresee him being quite a </a:t>
            </a:r>
            <a:r>
              <a:rPr lang="en-GB" sz="1700" b="1" i="1"/>
              <a:t>burden on social services </a:t>
            </a:r>
            <a:r>
              <a:rPr lang="en-GB" sz="1700" i="1"/>
              <a:t>in future…he will be an expensive adult to support without this help. I warned everyone about </a:t>
            </a:r>
            <a:r>
              <a:rPr lang="en-GB" sz="1700" b="1" i="1"/>
              <a:t>prevention of </a:t>
            </a:r>
            <a:br>
              <a:rPr lang="en-GB" sz="1700" b="1" i="1"/>
            </a:br>
            <a:r>
              <a:rPr lang="en-GB" sz="1700" b="1" i="1"/>
              <a:t>escalating needs</a:t>
            </a:r>
            <a:r>
              <a:rPr lang="en-GB" sz="1700" i="1"/>
              <a:t>, and nobody listened.”</a:t>
            </a:r>
          </a:p>
        </p:txBody>
      </p:sp>
      <p:cxnSp>
        <p:nvCxnSpPr>
          <p:cNvPr id="12" name="Straight Connector 11">
            <a:extLst>
              <a:ext uri="{FF2B5EF4-FFF2-40B4-BE49-F238E27FC236}">
                <a16:creationId xmlns:a16="http://schemas.microsoft.com/office/drawing/2014/main" id="{C3062C6B-D693-4DCD-91E7-84EE551D58E9}"/>
              </a:ext>
            </a:extLst>
          </p:cNvPr>
          <p:cNvCxnSpPr>
            <a:cxnSpLocks/>
          </p:cNvCxnSpPr>
          <p:nvPr/>
        </p:nvCxnSpPr>
        <p:spPr>
          <a:xfrm>
            <a:off x="8657621" y="1294496"/>
            <a:ext cx="0" cy="48602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4A14191-7AF4-45DA-9583-C64949AF7A22}"/>
              </a:ext>
            </a:extLst>
          </p:cNvPr>
          <p:cNvSpPr/>
          <p:nvPr/>
        </p:nvSpPr>
        <p:spPr>
          <a:xfrm>
            <a:off x="9018872" y="1185470"/>
            <a:ext cx="3043767" cy="5078313"/>
          </a:xfrm>
          <a:prstGeom prst="rect">
            <a:avLst/>
          </a:prstGeom>
        </p:spPr>
        <p:txBody>
          <a:bodyPr wrap="square">
            <a:spAutoFit/>
          </a:bodyPr>
          <a:lstStyle/>
          <a:p>
            <a:r>
              <a:rPr lang="en-GB"/>
              <a:t>From our engagement with families, Matthew’s story is typical of the battles many parents face in accessing the right support.</a:t>
            </a:r>
          </a:p>
          <a:p>
            <a:endParaRPr lang="en-GB"/>
          </a:p>
          <a:p>
            <a:r>
              <a:rPr lang="en-GB"/>
              <a:t>This story also highlights </a:t>
            </a:r>
            <a:br>
              <a:rPr lang="en-GB"/>
            </a:br>
            <a:r>
              <a:rPr lang="en-GB"/>
              <a:t>the risks of these missed opportunities for early intervention, and the potential impact on </a:t>
            </a:r>
            <a:br>
              <a:rPr lang="en-GB"/>
            </a:br>
            <a:r>
              <a:rPr lang="en-GB"/>
              <a:t>social care services.</a:t>
            </a:r>
          </a:p>
          <a:p>
            <a:endParaRPr lang="en-GB"/>
          </a:p>
          <a:p>
            <a:pPr algn="ctr"/>
            <a:r>
              <a:rPr lang="en-GB" b="1">
                <a:solidFill>
                  <a:srgbClr val="004899"/>
                </a:solidFill>
              </a:rPr>
              <a:t>How can we better listen to what families are telling us, and ensure they receive timely support to meet their needs?</a:t>
            </a:r>
          </a:p>
        </p:txBody>
      </p:sp>
      <p:sp>
        <p:nvSpPr>
          <p:cNvPr id="8" name="Rectangle 7">
            <a:extLst>
              <a:ext uri="{FF2B5EF4-FFF2-40B4-BE49-F238E27FC236}">
                <a16:creationId xmlns:a16="http://schemas.microsoft.com/office/drawing/2014/main" id="{F12928B0-828C-4D50-A9D6-3A930DACA1E0}"/>
              </a:ext>
            </a:extLst>
          </p:cNvPr>
          <p:cNvSpPr/>
          <p:nvPr/>
        </p:nvSpPr>
        <p:spPr>
          <a:xfrm>
            <a:off x="213825" y="721762"/>
            <a:ext cx="1233030" cy="338554"/>
          </a:xfrm>
          <a:prstGeom prst="rect">
            <a:avLst/>
          </a:prstGeom>
        </p:spPr>
        <p:txBody>
          <a:bodyPr wrap="none">
            <a:spAutoFit/>
          </a:bodyPr>
          <a:lstStyle/>
          <a:p>
            <a:r>
              <a:rPr lang="en-GB" sz="1600" i="1"/>
              <a:t>[Continued]</a:t>
            </a:r>
          </a:p>
        </p:txBody>
      </p:sp>
    </p:spTree>
    <p:extLst>
      <p:ext uri="{BB962C8B-B14F-4D97-AF65-F5344CB8AC3E}">
        <p14:creationId xmlns:p14="http://schemas.microsoft.com/office/powerpoint/2010/main" val="1985432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EF4F4-4ADF-44BC-A81A-F7A1B72EF670}"/>
              </a:ext>
            </a:extLst>
          </p:cNvPr>
          <p:cNvSpPr>
            <a:spLocks noGrp="1"/>
          </p:cNvSpPr>
          <p:nvPr>
            <p:ph type="title"/>
          </p:nvPr>
        </p:nvSpPr>
        <p:spPr/>
        <p:txBody>
          <a:bodyPr>
            <a:normAutofit/>
          </a:bodyPr>
          <a:lstStyle/>
          <a:p>
            <a:r>
              <a:rPr lang="en-GB" sz="4400"/>
              <a:t>Advice &amp; information</a:t>
            </a:r>
          </a:p>
        </p:txBody>
      </p:sp>
      <p:sp>
        <p:nvSpPr>
          <p:cNvPr id="5" name="Text Placeholder 4">
            <a:extLst>
              <a:ext uri="{FF2B5EF4-FFF2-40B4-BE49-F238E27FC236}">
                <a16:creationId xmlns:a16="http://schemas.microsoft.com/office/drawing/2014/main" id="{3A32A2A6-62F1-4F0A-84D1-5BDE714F2644}"/>
              </a:ext>
            </a:extLst>
          </p:cNvPr>
          <p:cNvSpPr>
            <a:spLocks noGrp="1"/>
          </p:cNvSpPr>
          <p:nvPr>
            <p:ph type="body" idx="1"/>
          </p:nvPr>
        </p:nvSpPr>
        <p:spPr>
          <a:xfrm>
            <a:off x="5327999" y="4136400"/>
            <a:ext cx="6596145" cy="2012400"/>
          </a:xfrm>
        </p:spPr>
        <p:txBody>
          <a:bodyPr>
            <a:normAutofit/>
          </a:bodyPr>
          <a:lstStyle/>
          <a:p>
            <a:r>
              <a:rPr lang="en-GB" sz="3200"/>
              <a:t>Accessing information can be </a:t>
            </a:r>
            <a:r>
              <a:rPr lang="en-GB" sz="3200" b="1"/>
              <a:t>overwhelming </a:t>
            </a:r>
            <a:r>
              <a:rPr lang="en-GB" sz="3200"/>
              <a:t>and </a:t>
            </a:r>
            <a:r>
              <a:rPr lang="en-GB" sz="3200" b="1"/>
              <a:t>difficult to navigate.</a:t>
            </a:r>
          </a:p>
        </p:txBody>
      </p:sp>
    </p:spTree>
    <p:extLst>
      <p:ext uri="{BB962C8B-B14F-4D97-AF65-F5344CB8AC3E}">
        <p14:creationId xmlns:p14="http://schemas.microsoft.com/office/powerpoint/2010/main" val="3817759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52B54C-1540-453B-B38D-A40562A94D39}"/>
              </a:ext>
            </a:extLst>
          </p:cNvPr>
          <p:cNvSpPr>
            <a:spLocks noGrp="1"/>
          </p:cNvSpPr>
          <p:nvPr>
            <p:ph type="body" sz="quarter" idx="13"/>
          </p:nvPr>
        </p:nvSpPr>
        <p:spPr>
          <a:xfrm>
            <a:off x="154922" y="741184"/>
            <a:ext cx="7333533" cy="461393"/>
          </a:xfrm>
        </p:spPr>
        <p:txBody>
          <a:bodyPr>
            <a:normAutofit/>
          </a:bodyPr>
          <a:lstStyle/>
          <a:p>
            <a:r>
              <a:rPr lang="en-GB" sz="2000">
                <a:solidFill>
                  <a:srgbClr val="F28F00"/>
                </a:solidFill>
              </a:rPr>
              <a:t>Parents felt information on services is not easy to access.</a:t>
            </a:r>
          </a:p>
        </p:txBody>
      </p:sp>
      <p:sp>
        <p:nvSpPr>
          <p:cNvPr id="17" name="TextBox 16">
            <a:extLst>
              <a:ext uri="{FF2B5EF4-FFF2-40B4-BE49-F238E27FC236}">
                <a16:creationId xmlns:a16="http://schemas.microsoft.com/office/drawing/2014/main" id="{648FA617-A890-484E-BCC8-F245DD20E38D}"/>
              </a:ext>
            </a:extLst>
          </p:cNvPr>
          <p:cNvSpPr txBox="1"/>
          <p:nvPr/>
        </p:nvSpPr>
        <p:spPr>
          <a:xfrm>
            <a:off x="2069823" y="1568936"/>
            <a:ext cx="5235806" cy="1231106"/>
          </a:xfrm>
          <a:prstGeom prst="rect">
            <a:avLst/>
          </a:prstGeom>
          <a:noFill/>
        </p:spPr>
        <p:txBody>
          <a:bodyPr wrap="square" rtlCol="0">
            <a:spAutoFit/>
          </a:bodyPr>
          <a:lstStyle/>
          <a:p>
            <a:pPr marR="0" lvl="0" defTabSz="914400" rtl="0" eaLnBrk="1" fontAlgn="auto" latinLnBrk="0" hangingPunct="1">
              <a:spcBef>
                <a:spcPts val="1200"/>
              </a:spcBef>
              <a:buClrTx/>
              <a:buSzTx/>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Which local clubs &amp; activities are available to me?</a:t>
            </a:r>
          </a:p>
          <a:p>
            <a:pPr>
              <a:spcBef>
                <a:spcPts val="1200"/>
              </a:spcBef>
            </a:pPr>
            <a:r>
              <a:rPr lang="en-GB">
                <a:solidFill>
                  <a:prstClr val="black"/>
                </a:solidFill>
              </a:rPr>
              <a:t>What support can my child get?</a:t>
            </a:r>
          </a:p>
          <a:p>
            <a:pPr>
              <a:spcBef>
                <a:spcPts val="1200"/>
              </a:spcBef>
            </a:pPr>
            <a:r>
              <a:rPr lang="en-GB">
                <a:solidFill>
                  <a:prstClr val="black"/>
                </a:solidFill>
              </a:rPr>
              <a:t>Where do I look for information?</a:t>
            </a:r>
          </a:p>
        </p:txBody>
      </p:sp>
      <p:sp>
        <p:nvSpPr>
          <p:cNvPr id="28" name="Rectangle 27">
            <a:extLst>
              <a:ext uri="{FF2B5EF4-FFF2-40B4-BE49-F238E27FC236}">
                <a16:creationId xmlns:a16="http://schemas.microsoft.com/office/drawing/2014/main" id="{872A7A5D-960C-4828-AC64-3F5F31387119}"/>
              </a:ext>
            </a:extLst>
          </p:cNvPr>
          <p:cNvSpPr/>
          <p:nvPr/>
        </p:nvSpPr>
        <p:spPr>
          <a:xfrm>
            <a:off x="7240216" y="4045859"/>
            <a:ext cx="4698391" cy="2292743"/>
          </a:xfrm>
          <a:prstGeom prst="rect">
            <a:avLst/>
          </a:prstGeom>
          <a:solidFill>
            <a:srgbClr val="E4E4E4"/>
          </a:solidFill>
          <a:ln w="12700" cap="flat" cmpd="sng" algn="ctr">
            <a:solidFill>
              <a:srgbClr val="004899"/>
            </a:solidFill>
            <a:prstDash val="solid"/>
            <a:miter lim="800000"/>
          </a:ln>
          <a:effectLst/>
        </p:spPr>
        <p:txBody>
          <a:bodyPr rtlCol="0" anchor="ctr"/>
          <a:lstStyle/>
          <a:p>
            <a:pPr marL="890588"/>
            <a:endParaRPr lang="en-GB" sz="1600">
              <a:ea typeface="+mn-lt"/>
              <a:cs typeface="Arial"/>
            </a:endParaRPr>
          </a:p>
        </p:txBody>
      </p:sp>
      <p:pic>
        <p:nvPicPr>
          <p:cNvPr id="29" name="Graphic 28" descr="Lightbulb and gear">
            <a:extLst>
              <a:ext uri="{FF2B5EF4-FFF2-40B4-BE49-F238E27FC236}">
                <a16:creationId xmlns:a16="http://schemas.microsoft.com/office/drawing/2014/main" id="{4E816478-6F11-4320-9689-49058298FB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48949" y="5517679"/>
            <a:ext cx="688109" cy="688109"/>
          </a:xfrm>
          <a:prstGeom prst="rect">
            <a:avLst/>
          </a:prstGeom>
        </p:spPr>
      </p:pic>
      <p:pic>
        <p:nvPicPr>
          <p:cNvPr id="9" name="Graphic 8" descr="Questions">
            <a:extLst>
              <a:ext uri="{FF2B5EF4-FFF2-40B4-BE49-F238E27FC236}">
                <a16:creationId xmlns:a16="http://schemas.microsoft.com/office/drawing/2014/main" id="{E4A9FBCB-113F-44D0-95B1-687F558E0C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5223" y="1225316"/>
            <a:ext cx="1769502" cy="1769502"/>
          </a:xfrm>
          <a:prstGeom prst="rect">
            <a:avLst/>
          </a:prstGeom>
        </p:spPr>
      </p:pic>
      <p:sp>
        <p:nvSpPr>
          <p:cNvPr id="10" name="Rectangle 9">
            <a:extLst>
              <a:ext uri="{FF2B5EF4-FFF2-40B4-BE49-F238E27FC236}">
                <a16:creationId xmlns:a16="http://schemas.microsoft.com/office/drawing/2014/main" id="{4EF11629-3AE4-4CCD-870E-308A0288443E}"/>
              </a:ext>
            </a:extLst>
          </p:cNvPr>
          <p:cNvSpPr/>
          <p:nvPr/>
        </p:nvSpPr>
        <p:spPr>
          <a:xfrm>
            <a:off x="7305629" y="4143685"/>
            <a:ext cx="4187374" cy="2062103"/>
          </a:xfrm>
          <a:prstGeom prst="rect">
            <a:avLst/>
          </a:prstGeom>
        </p:spPr>
        <p:txBody>
          <a:bodyPr wrap="square">
            <a:spAutoFit/>
          </a:bodyPr>
          <a:lstStyle/>
          <a:p>
            <a:r>
              <a:rPr lang="en-GB" sz="1600"/>
              <a:t>What opportunities are there to improve access to information based on user needs? </a:t>
            </a:r>
          </a:p>
          <a:p>
            <a:pPr algn="ctr"/>
            <a:endParaRPr lang="en-GB" sz="1600"/>
          </a:p>
          <a:p>
            <a:r>
              <a:rPr lang="en-GB" sz="1600"/>
              <a:t>How can we ensure information is shared in accessible formats?</a:t>
            </a:r>
          </a:p>
          <a:p>
            <a:pPr lvl="0" algn="ctr">
              <a:defRPr/>
            </a:pPr>
            <a:endParaRPr lang="en-GB" sz="1600">
              <a:solidFill>
                <a:prstClr val="black"/>
              </a:solidFill>
              <a:ea typeface="+mn-lt"/>
              <a:cs typeface="Arial"/>
            </a:endParaRPr>
          </a:p>
          <a:p>
            <a:pPr lvl="0">
              <a:defRPr/>
            </a:pPr>
            <a:r>
              <a:rPr lang="en-GB" sz="1600">
                <a:solidFill>
                  <a:prstClr val="black"/>
                </a:solidFill>
                <a:ea typeface="+mn-lt"/>
                <a:cs typeface="Arial"/>
              </a:rPr>
              <a:t>Could improved access to information reduce future demand on ECC services? </a:t>
            </a:r>
          </a:p>
        </p:txBody>
      </p:sp>
      <p:sp>
        <p:nvSpPr>
          <p:cNvPr id="24" name="Footer Placeholder 9">
            <a:extLst>
              <a:ext uri="{FF2B5EF4-FFF2-40B4-BE49-F238E27FC236}">
                <a16:creationId xmlns:a16="http://schemas.microsoft.com/office/drawing/2014/main" id="{DE8D55F7-3A58-4E00-AD8B-39722F92C43B}"/>
              </a:ext>
            </a:extLst>
          </p:cNvPr>
          <p:cNvSpPr>
            <a:spLocks noGrp="1"/>
          </p:cNvSpPr>
          <p:nvPr>
            <p:ph type="ftr" sz="quarter" idx="11"/>
          </p:nvPr>
        </p:nvSpPr>
        <p:spPr>
          <a:xfrm>
            <a:off x="306000" y="6591600"/>
            <a:ext cx="5760000" cy="136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26" name="Date Placeholder 8">
            <a:extLst>
              <a:ext uri="{FF2B5EF4-FFF2-40B4-BE49-F238E27FC236}">
                <a16:creationId xmlns:a16="http://schemas.microsoft.com/office/drawing/2014/main" id="{9FF0136A-E8A4-4D6B-B45D-D8B900EAEA76}"/>
              </a:ext>
            </a:extLst>
          </p:cNvPr>
          <p:cNvSpPr>
            <a:spLocks noGrp="1"/>
          </p:cNvSpPr>
          <p:nvPr>
            <p:ph type="dt" sz="half" idx="10"/>
          </p:nvPr>
        </p:nvSpPr>
        <p:spPr>
          <a:xfrm>
            <a:off x="8802000" y="6591600"/>
            <a:ext cx="2192400" cy="13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27" name="Slide Number Placeholder 10">
            <a:extLst>
              <a:ext uri="{FF2B5EF4-FFF2-40B4-BE49-F238E27FC236}">
                <a16:creationId xmlns:a16="http://schemas.microsoft.com/office/drawing/2014/main" id="{6120DB88-6D20-4B55-9097-71432FF64C3E}"/>
              </a:ext>
            </a:extLst>
          </p:cNvPr>
          <p:cNvSpPr>
            <a:spLocks noGrp="1"/>
          </p:cNvSpPr>
          <p:nvPr>
            <p:ph type="sldNum" sz="quarter" idx="12"/>
          </p:nvPr>
        </p:nvSpPr>
        <p:spPr>
          <a:xfrm>
            <a:off x="11080800" y="6591600"/>
            <a:ext cx="777600" cy="13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30" name="Title 40">
            <a:extLst>
              <a:ext uri="{FF2B5EF4-FFF2-40B4-BE49-F238E27FC236}">
                <a16:creationId xmlns:a16="http://schemas.microsoft.com/office/drawing/2014/main" id="{4F3B5329-CE3F-4D06-B2D8-83277F365300}"/>
              </a:ext>
            </a:extLst>
          </p:cNvPr>
          <p:cNvSpPr txBox="1">
            <a:spLocks/>
          </p:cNvSpPr>
          <p:nvPr/>
        </p:nvSpPr>
        <p:spPr>
          <a:xfrm>
            <a:off x="154923" y="68110"/>
            <a:ext cx="5446980" cy="673339"/>
          </a:xfrm>
          <a:prstGeom prst="rect">
            <a:avLst/>
          </a:prstGeom>
        </p:spPr>
        <p:txBody>
          <a:bodyPr vert="horz" lIns="90000" tIns="45720" rIns="90000" bIns="0" rtlCol="0" anchor="b" anchorCtr="0">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a:solidFill>
                  <a:srgbClr val="004899"/>
                </a:solidFill>
                <a:latin typeface="Arial" panose="020B0604020202020204" pitchFamily="34" charset="0"/>
                <a:cs typeface="Arial" panose="020B0604020202020204" pitchFamily="34" charset="0"/>
              </a:rPr>
              <a:t>Advice and information </a:t>
            </a:r>
            <a:endParaRPr lang="en-GB">
              <a:solidFill>
                <a:srgbClr val="004899"/>
              </a:solidFill>
            </a:endParaRPr>
          </a:p>
        </p:txBody>
      </p:sp>
      <p:sp>
        <p:nvSpPr>
          <p:cNvPr id="32" name="Rectangle 31">
            <a:extLst>
              <a:ext uri="{FF2B5EF4-FFF2-40B4-BE49-F238E27FC236}">
                <a16:creationId xmlns:a16="http://schemas.microsoft.com/office/drawing/2014/main" id="{05AC9249-6529-4A8D-8C45-2DD8A390F7BC}"/>
              </a:ext>
            </a:extLst>
          </p:cNvPr>
          <p:cNvSpPr/>
          <p:nvPr/>
        </p:nvSpPr>
        <p:spPr>
          <a:xfrm>
            <a:off x="267528" y="3122219"/>
            <a:ext cx="2485720" cy="446963"/>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1"/>
                </a:solidFill>
                <a:latin typeface="Arial" panose="020B0604020202020204" pitchFamily="34" charset="0"/>
                <a:cs typeface="Arial"/>
              </a:rPr>
              <a:t>What are the issues?</a:t>
            </a:r>
            <a:endParaRPr lang="en-GB" b="1">
              <a:solidFill>
                <a:schemeClr val="bg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F45E657F-E7DF-49F9-BD6D-0889A539F6AF}"/>
              </a:ext>
            </a:extLst>
          </p:cNvPr>
          <p:cNvSpPr/>
          <p:nvPr/>
        </p:nvSpPr>
        <p:spPr>
          <a:xfrm>
            <a:off x="278168" y="3643593"/>
            <a:ext cx="2475080" cy="2695009"/>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Parents don’t know </a:t>
            </a:r>
            <a:r>
              <a:rPr lang="en-GB" sz="1600" b="1">
                <a:solidFill>
                  <a:schemeClr val="tx1"/>
                </a:solidFill>
                <a:latin typeface="Arial" panose="020B0604020202020204" pitchFamily="34" charset="0"/>
                <a:cs typeface="Arial" panose="020B0604020202020204" pitchFamily="34" charset="0"/>
              </a:rPr>
              <a:t>where to look </a:t>
            </a:r>
            <a:r>
              <a:rPr lang="en-GB" sz="1600">
                <a:solidFill>
                  <a:schemeClr val="tx1"/>
                </a:solidFill>
                <a:latin typeface="Arial" panose="020B0604020202020204" pitchFamily="34" charset="0"/>
                <a:cs typeface="Arial" panose="020B0604020202020204" pitchFamily="34" charset="0"/>
              </a:rPr>
              <a:t>for information, and find it difficult to </a:t>
            </a:r>
            <a:r>
              <a:rPr lang="en-GB" sz="1600" b="1">
                <a:solidFill>
                  <a:schemeClr val="tx1"/>
                </a:solidFill>
                <a:latin typeface="Arial" panose="020B0604020202020204" pitchFamily="34" charset="0"/>
                <a:cs typeface="Arial" panose="020B0604020202020204" pitchFamily="34" charset="0"/>
              </a:rPr>
              <a:t>filter </a:t>
            </a:r>
            <a:r>
              <a:rPr lang="en-GB" sz="1600">
                <a:solidFill>
                  <a:schemeClr val="tx1"/>
                </a:solidFill>
                <a:latin typeface="Arial" panose="020B0604020202020204" pitchFamily="34" charset="0"/>
                <a:cs typeface="Arial" panose="020B0604020202020204" pitchFamily="34" charset="0"/>
              </a:rPr>
              <a:t>and identify what activities best suit their child</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The PDF version of the Local Offer is not </a:t>
            </a:r>
            <a:r>
              <a:rPr lang="en-GB" sz="1600" b="1">
                <a:solidFill>
                  <a:schemeClr val="tx1"/>
                </a:solidFill>
                <a:latin typeface="Arial" panose="020B0604020202020204" pitchFamily="34" charset="0"/>
                <a:cs typeface="Arial" panose="020B0604020202020204" pitchFamily="34" charset="0"/>
              </a:rPr>
              <a:t>mobile accessible</a:t>
            </a:r>
          </a:p>
        </p:txBody>
      </p:sp>
      <p:sp>
        <p:nvSpPr>
          <p:cNvPr id="34" name="Rectangle 33">
            <a:extLst>
              <a:ext uri="{FF2B5EF4-FFF2-40B4-BE49-F238E27FC236}">
                <a16:creationId xmlns:a16="http://schemas.microsoft.com/office/drawing/2014/main" id="{E3F9ECC7-A0FD-424E-AA81-4E0D89D136A4}"/>
              </a:ext>
            </a:extLst>
          </p:cNvPr>
          <p:cNvSpPr/>
          <p:nvPr/>
        </p:nvSpPr>
        <p:spPr>
          <a:xfrm>
            <a:off x="2851210" y="3122218"/>
            <a:ext cx="3976137" cy="446963"/>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1"/>
                </a:solidFill>
                <a:latin typeface="Arial" panose="020B0604020202020204" pitchFamily="34" charset="0"/>
                <a:cs typeface="Arial"/>
              </a:rPr>
              <a:t>What’s needed?</a:t>
            </a:r>
            <a:endParaRPr lang="en-GB" b="1">
              <a:solidFill>
                <a:schemeClr val="bg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FFE1B34D-7D63-4ACD-A794-DD99394BD330}"/>
              </a:ext>
            </a:extLst>
          </p:cNvPr>
          <p:cNvSpPr/>
          <p:nvPr/>
        </p:nvSpPr>
        <p:spPr>
          <a:xfrm>
            <a:off x="2851210" y="3643593"/>
            <a:ext cx="3976137" cy="2695009"/>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Information could benefit from being </a:t>
            </a:r>
            <a:r>
              <a:rPr lang="en-GB" sz="1600" b="1">
                <a:solidFill>
                  <a:schemeClr val="tx1"/>
                </a:solidFill>
                <a:latin typeface="Arial" panose="020B0604020202020204" pitchFamily="34" charset="0"/>
                <a:cs typeface="Arial" panose="020B0604020202020204" pitchFamily="34" charset="0"/>
              </a:rPr>
              <a:t>categorised </a:t>
            </a:r>
            <a:r>
              <a:rPr lang="en-GB" sz="1600">
                <a:solidFill>
                  <a:schemeClr val="tx1"/>
                </a:solidFill>
                <a:latin typeface="Arial" panose="020B0604020202020204" pitchFamily="34" charset="0"/>
                <a:cs typeface="Arial" panose="020B0604020202020204" pitchFamily="34" charset="0"/>
              </a:rPr>
              <a:t>or the ability to filter. E.g. by area/age/condition/need etc.</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Parents could benefit from more information</a:t>
            </a:r>
            <a:r>
              <a:rPr lang="en-GB" sz="1600" b="1">
                <a:solidFill>
                  <a:schemeClr val="tx1"/>
                </a:solidFill>
                <a:latin typeface="Arial" panose="020B0604020202020204" pitchFamily="34" charset="0"/>
                <a:cs typeface="Arial" panose="020B0604020202020204" pitchFamily="34" charset="0"/>
              </a:rPr>
              <a:t> </a:t>
            </a:r>
            <a:r>
              <a:rPr lang="en-GB" sz="1600">
                <a:solidFill>
                  <a:schemeClr val="tx1"/>
                </a:solidFill>
                <a:latin typeface="Arial" panose="020B0604020202020204" pitchFamily="34" charset="0"/>
                <a:cs typeface="Arial" panose="020B0604020202020204" pitchFamily="34" charset="0"/>
              </a:rPr>
              <a:t>on:</a:t>
            </a:r>
          </a:p>
          <a:p>
            <a:pPr marL="742950" lvl="1" indent="-285750">
              <a:buFont typeface="Courier New" panose="02070309020205020404" pitchFamily="49" charset="0"/>
              <a:buChar char="o"/>
            </a:pPr>
            <a:r>
              <a:rPr lang="en-GB" sz="1600" b="1">
                <a:solidFill>
                  <a:schemeClr val="tx1"/>
                </a:solidFill>
                <a:latin typeface="Arial" panose="020B0604020202020204" pitchFamily="34" charset="0"/>
                <a:cs typeface="Arial" panose="020B0604020202020204" pitchFamily="34" charset="0"/>
              </a:rPr>
              <a:t>Transition</a:t>
            </a:r>
            <a:r>
              <a:rPr lang="en-GB" sz="1600">
                <a:solidFill>
                  <a:schemeClr val="tx1"/>
                </a:solidFill>
                <a:latin typeface="Arial" panose="020B0604020202020204" pitchFamily="34" charset="0"/>
                <a:cs typeface="Arial" panose="020B0604020202020204" pitchFamily="34" charset="0"/>
              </a:rPr>
              <a:t> into adulthood</a:t>
            </a:r>
          </a:p>
          <a:p>
            <a:pPr marL="742950" lvl="1" indent="-285750">
              <a:buFont typeface="Courier New" panose="02070309020205020404" pitchFamily="49" charset="0"/>
              <a:buChar char="o"/>
            </a:pPr>
            <a:r>
              <a:rPr lang="en-GB" sz="1600">
                <a:solidFill>
                  <a:schemeClr val="tx1"/>
                </a:solidFill>
                <a:latin typeface="Arial" panose="020B0604020202020204" pitchFamily="34" charset="0"/>
                <a:cs typeface="Arial" panose="020B0604020202020204" pitchFamily="34" charset="0"/>
              </a:rPr>
              <a:t>Support for </a:t>
            </a:r>
            <a:r>
              <a:rPr lang="en-GB" sz="1600" b="1">
                <a:solidFill>
                  <a:schemeClr val="tx1"/>
                </a:solidFill>
                <a:latin typeface="Arial" panose="020B0604020202020204" pitchFamily="34" charset="0"/>
                <a:cs typeface="Arial" panose="020B0604020202020204" pitchFamily="34" charset="0"/>
              </a:rPr>
              <a:t>young carers</a:t>
            </a:r>
          </a:p>
          <a:p>
            <a:pPr marL="742950" lvl="1" indent="-285750">
              <a:buFont typeface="Courier New" panose="02070309020205020404" pitchFamily="49" charset="0"/>
              <a:buChar char="o"/>
            </a:pPr>
            <a:r>
              <a:rPr lang="en-GB" sz="1600" b="1">
                <a:solidFill>
                  <a:schemeClr val="tx1"/>
                </a:solidFill>
                <a:latin typeface="Arial" panose="020B0604020202020204" pitchFamily="34" charset="0"/>
                <a:cs typeface="Arial" panose="020B0604020202020204" pitchFamily="34" charset="0"/>
              </a:rPr>
              <a:t>Accessibility issues </a:t>
            </a:r>
            <a:r>
              <a:rPr lang="en-GB" sz="1600">
                <a:solidFill>
                  <a:schemeClr val="tx1"/>
                </a:solidFill>
                <a:latin typeface="Arial" panose="020B0604020202020204" pitchFamily="34" charset="0"/>
                <a:cs typeface="Arial" panose="020B0604020202020204" pitchFamily="34" charset="0"/>
              </a:rPr>
              <a:t>in the wider community, e.g. travelling with a disabled child/young person.</a:t>
            </a:r>
          </a:p>
        </p:txBody>
      </p:sp>
      <p:sp>
        <p:nvSpPr>
          <p:cNvPr id="37" name="Rectangle 36">
            <a:extLst>
              <a:ext uri="{FF2B5EF4-FFF2-40B4-BE49-F238E27FC236}">
                <a16:creationId xmlns:a16="http://schemas.microsoft.com/office/drawing/2014/main" id="{1FA4A055-7EF9-4CCF-89D9-1DC14744A9A9}"/>
              </a:ext>
            </a:extLst>
          </p:cNvPr>
          <p:cNvSpPr/>
          <p:nvPr/>
        </p:nvSpPr>
        <p:spPr>
          <a:xfrm>
            <a:off x="8023818" y="799193"/>
            <a:ext cx="3889268" cy="2769989"/>
          </a:xfrm>
          <a:prstGeom prst="rect">
            <a:avLst/>
          </a:prstGeom>
        </p:spPr>
        <p:txBody>
          <a:bodyPr wrap="square">
            <a:spAutoFit/>
          </a:bodyPr>
          <a:lstStyle/>
          <a:p>
            <a:pPr algn="ctr"/>
            <a:r>
              <a:rPr lang="en-GB" b="1" i="1">
                <a:solidFill>
                  <a:srgbClr val="004899"/>
                </a:solidFill>
              </a:rPr>
              <a:t>“Would be nice if we could have it [information on what’s available locally] more targeted, signpost a bit better on the website, I think sometimes they forget how busy or how overwhelmed parents can get, especially now.”</a:t>
            </a:r>
          </a:p>
          <a:p>
            <a:pPr algn="r"/>
            <a:endParaRPr lang="en-GB" sz="1600" i="1"/>
          </a:p>
          <a:p>
            <a:pPr algn="r"/>
            <a:r>
              <a:rPr lang="en-GB" sz="1600" i="1"/>
              <a:t>[Parent of 12-15 year old with </a:t>
            </a:r>
            <a:br>
              <a:rPr lang="en-GB" sz="1600" i="1"/>
            </a:br>
            <a:r>
              <a:rPr lang="en-GB" sz="1600" i="1"/>
              <a:t>LD&amp;A and sensory needs]  </a:t>
            </a:r>
          </a:p>
        </p:txBody>
      </p:sp>
    </p:spTree>
    <p:extLst>
      <p:ext uri="{BB962C8B-B14F-4D97-AF65-F5344CB8AC3E}">
        <p14:creationId xmlns:p14="http://schemas.microsoft.com/office/powerpoint/2010/main" val="3949712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BCB0B3-D959-4172-80CA-B135A4D66B22}"/>
              </a:ext>
            </a:extLst>
          </p:cNvPr>
          <p:cNvSpPr>
            <a:spLocks noGrp="1"/>
          </p:cNvSpPr>
          <p:nvPr>
            <p:ph type="body" sz="quarter" idx="13"/>
          </p:nvPr>
        </p:nvSpPr>
        <p:spPr>
          <a:xfrm>
            <a:off x="154923" y="843425"/>
            <a:ext cx="11159521" cy="497198"/>
          </a:xfrm>
        </p:spPr>
        <p:txBody>
          <a:bodyPr>
            <a:normAutofit/>
          </a:bodyPr>
          <a:lstStyle/>
          <a:p>
            <a:r>
              <a:rPr lang="en-GB" sz="2000">
                <a:solidFill>
                  <a:srgbClr val="F28F00"/>
                </a:solidFill>
              </a:rPr>
              <a:t>A lack of information at the right time on what’s available can increase stress on families. </a:t>
            </a:r>
          </a:p>
        </p:txBody>
      </p:sp>
      <p:sp>
        <p:nvSpPr>
          <p:cNvPr id="5" name="Footer Placeholder 4">
            <a:extLst>
              <a:ext uri="{FF2B5EF4-FFF2-40B4-BE49-F238E27FC236}">
                <a16:creationId xmlns:a16="http://schemas.microsoft.com/office/drawing/2014/main" id="{75FBA163-2A52-44A6-9F7B-81F72A78C29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6" name="Date Placeholder 5">
            <a:extLst>
              <a:ext uri="{FF2B5EF4-FFF2-40B4-BE49-F238E27FC236}">
                <a16:creationId xmlns:a16="http://schemas.microsoft.com/office/drawing/2014/main" id="{A00E38BD-3C5E-4208-83F4-7AAF2D5CD98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3AD85-CE77-4F8C-BEB7-3D123B861324}"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4DAC3454-EFF1-4931-BE4B-EE495F00F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C6E528F4-35B9-4A92-AFC9-FF6C8923971C}"/>
              </a:ext>
            </a:extLst>
          </p:cNvPr>
          <p:cNvSpPr/>
          <p:nvPr/>
        </p:nvSpPr>
        <p:spPr>
          <a:xfrm>
            <a:off x="306000" y="1496740"/>
            <a:ext cx="483630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0">
                <a:solidFill>
                  <a:srgbClr val="000000"/>
                </a:solidFill>
                <a:latin typeface="Arial" panose="020B0604020202020204"/>
                <a:cs typeface="Arial"/>
              </a:rPr>
              <a:t>A lack of </a:t>
            </a:r>
            <a:r>
              <a:rPr kumimoji="0" lang="en-US" sz="1800" b="1" i="0" u="none" strike="noStrike" kern="0" cap="none" spc="0" normalizeH="0" baseline="0" noProof="0">
                <a:ln>
                  <a:noFill/>
                </a:ln>
                <a:solidFill>
                  <a:srgbClr val="000000"/>
                </a:solidFill>
                <a:effectLst/>
                <a:uLnTx/>
                <a:uFillTx/>
                <a:latin typeface="Arial" panose="020B0604020202020204"/>
                <a:ea typeface="+mn-ea"/>
                <a:cs typeface="Arial"/>
              </a:rPr>
              <a:t>information from professionals:</a:t>
            </a:r>
          </a:p>
        </p:txBody>
      </p:sp>
      <p:sp>
        <p:nvSpPr>
          <p:cNvPr id="11" name="Rectangle 10">
            <a:extLst>
              <a:ext uri="{FF2B5EF4-FFF2-40B4-BE49-F238E27FC236}">
                <a16:creationId xmlns:a16="http://schemas.microsoft.com/office/drawing/2014/main" id="{B1E6408D-2E3C-489B-B864-CDFA52271CBC}"/>
              </a:ext>
            </a:extLst>
          </p:cNvPr>
          <p:cNvSpPr/>
          <p:nvPr/>
        </p:nvSpPr>
        <p:spPr>
          <a:xfrm>
            <a:off x="449515" y="1968048"/>
            <a:ext cx="4466517" cy="1324147"/>
          </a:xfrm>
          <a:prstGeom prst="rect">
            <a:avLst/>
          </a:prstGeom>
          <a:solidFill>
            <a:schemeClr val="bg1"/>
          </a:solid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ysClr val="windowText" lastClr="000000"/>
                </a:solidFill>
                <a:effectLst/>
                <a:uLnTx/>
                <a:uFillTx/>
                <a:latin typeface="Arial" panose="020B0604020202020204"/>
                <a:ea typeface="+mn-ea"/>
                <a:cs typeface="+mn-cs"/>
              </a:rPr>
              <a:t>Not provided until point of diagnosis</a:t>
            </a:r>
          </a:p>
          <a:p>
            <a:pPr marR="0" lvl="0"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a:ln>
                <a:noFill/>
              </a:ln>
              <a:solidFill>
                <a:sysClr val="windowText" lastClr="000000"/>
              </a:solidFill>
              <a:effectLst/>
              <a:uLnTx/>
              <a:uFillTx/>
              <a:latin typeface="Arial" panose="020B0604020202020204"/>
              <a:ea typeface="+mn-ea"/>
              <a:cs typeface="+mn-cs"/>
            </a:endParaRPr>
          </a:p>
          <a:p>
            <a:pPr marL="285750" lvl="0" indent="-285750">
              <a:buFont typeface="Arial" panose="020B0604020202020204" pitchFamily="34" charset="0"/>
              <a:buChar char="•"/>
            </a:pPr>
            <a:r>
              <a:rPr lang="en-GB">
                <a:solidFill>
                  <a:sysClr val="windowText" lastClr="000000"/>
                </a:solidFill>
              </a:rPr>
              <a:t>Assumption that parents are</a:t>
            </a:r>
            <a:br>
              <a:rPr lang="en-GB">
                <a:solidFill>
                  <a:sysClr val="windowText" lastClr="000000"/>
                </a:solidFill>
              </a:rPr>
            </a:br>
            <a:r>
              <a:rPr lang="en-GB">
                <a:solidFill>
                  <a:sysClr val="windowText" lastClr="000000"/>
                </a:solidFill>
              </a:rPr>
              <a:t> already aware of services</a:t>
            </a:r>
          </a:p>
        </p:txBody>
      </p:sp>
      <p:sp>
        <p:nvSpPr>
          <p:cNvPr id="14" name="Rectangle 13">
            <a:extLst>
              <a:ext uri="{FF2B5EF4-FFF2-40B4-BE49-F238E27FC236}">
                <a16:creationId xmlns:a16="http://schemas.microsoft.com/office/drawing/2014/main" id="{13CC6F74-6D7E-4C2C-A2FC-3E3C3EAD36CF}"/>
              </a:ext>
            </a:extLst>
          </p:cNvPr>
          <p:cNvSpPr/>
          <p:nvPr/>
        </p:nvSpPr>
        <p:spPr>
          <a:xfrm>
            <a:off x="306000" y="3556232"/>
            <a:ext cx="490489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Arial" panose="020B0604020202020204"/>
                <a:ea typeface="+mn-ea"/>
                <a:cs typeface="Arial"/>
              </a:rPr>
              <a:t>Additional support needed for key cohorts:</a:t>
            </a:r>
          </a:p>
        </p:txBody>
      </p:sp>
      <p:sp>
        <p:nvSpPr>
          <p:cNvPr id="15" name="Rectangle 14">
            <a:extLst>
              <a:ext uri="{FF2B5EF4-FFF2-40B4-BE49-F238E27FC236}">
                <a16:creationId xmlns:a16="http://schemas.microsoft.com/office/drawing/2014/main" id="{4140057C-0799-49C4-ABB4-2FA7A81A8633}"/>
              </a:ext>
            </a:extLst>
          </p:cNvPr>
          <p:cNvSpPr/>
          <p:nvPr/>
        </p:nvSpPr>
        <p:spPr>
          <a:xfrm>
            <a:off x="5433661" y="1968050"/>
            <a:ext cx="3592352" cy="1324150"/>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ysClr val="windowText" lastClr="000000"/>
                </a:solidFill>
                <a:effectLst/>
                <a:uLnTx/>
                <a:uFillTx/>
                <a:latin typeface="Arial" panose="020B0604020202020204"/>
                <a:ea typeface="+mn-ea"/>
                <a:cs typeface="+mn-cs"/>
              </a:rPr>
              <a:t>Early information </a:t>
            </a:r>
            <a:r>
              <a:rPr kumimoji="0" lang="en-GB" sz="1800" b="0" i="0" u="none" strike="noStrike" kern="1200" cap="none" spc="0" normalizeH="0" baseline="0" noProof="0">
                <a:ln>
                  <a:noFill/>
                </a:ln>
                <a:solidFill>
                  <a:sysClr val="windowText" lastClr="000000"/>
                </a:solidFill>
                <a:effectLst/>
                <a:uLnTx/>
                <a:uFillTx/>
                <a:latin typeface="Arial" panose="020B0604020202020204"/>
                <a:ea typeface="+mn-ea"/>
                <a:cs typeface="+mn-cs"/>
              </a:rPr>
              <a:t>needs to be provided from professionals (e.g. health visitors/GPs/therapists) to relieve family pressures</a:t>
            </a:r>
          </a:p>
        </p:txBody>
      </p:sp>
      <p:sp>
        <p:nvSpPr>
          <p:cNvPr id="17" name="Rectangle 16">
            <a:extLst>
              <a:ext uri="{FF2B5EF4-FFF2-40B4-BE49-F238E27FC236}">
                <a16:creationId xmlns:a16="http://schemas.microsoft.com/office/drawing/2014/main" id="{19430711-7989-4A5E-B06E-635C61EE2601}"/>
              </a:ext>
            </a:extLst>
          </p:cNvPr>
          <p:cNvSpPr/>
          <p:nvPr/>
        </p:nvSpPr>
        <p:spPr>
          <a:xfrm>
            <a:off x="449515" y="3988196"/>
            <a:ext cx="4466517" cy="1441477"/>
          </a:xfrm>
          <a:prstGeom prst="rect">
            <a:avLst/>
          </a:prstGeom>
          <a:solidFill>
            <a:schemeClr val="bg1"/>
          </a:solid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ysClr val="windowText" lastClr="000000"/>
                </a:solidFill>
                <a:effectLst/>
                <a:uLnTx/>
                <a:uFillTx/>
                <a:latin typeface="Arial" panose="020B0604020202020204"/>
                <a:ea typeface="+mn-ea"/>
                <a:cs typeface="+mn-cs"/>
              </a:rPr>
              <a:t>Foster carers requiring relevant information in a timely way</a:t>
            </a:r>
          </a:p>
          <a:p>
            <a:pPr marR="0" lvl="0"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a:ln>
                <a:noFill/>
              </a:ln>
              <a:solidFill>
                <a:sysClr val="windowText" lastClr="000000"/>
              </a:solidFill>
              <a:effectLst/>
              <a:uLnTx/>
              <a:uFillTx/>
              <a:latin typeface="Arial" panose="020B060402020202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ysClr val="windowText" lastClr="000000"/>
                </a:solidFill>
              </a:rPr>
              <a:t>Approaching the transition to adulthood</a:t>
            </a:r>
          </a:p>
        </p:txBody>
      </p:sp>
      <p:sp>
        <p:nvSpPr>
          <p:cNvPr id="19" name="Rectangle 18">
            <a:extLst>
              <a:ext uri="{FF2B5EF4-FFF2-40B4-BE49-F238E27FC236}">
                <a16:creationId xmlns:a16="http://schemas.microsoft.com/office/drawing/2014/main" id="{9ECD311E-B331-471D-ABB9-3078641B360E}"/>
              </a:ext>
            </a:extLst>
          </p:cNvPr>
          <p:cNvSpPr/>
          <p:nvPr/>
        </p:nvSpPr>
        <p:spPr>
          <a:xfrm>
            <a:off x="5438520" y="3959442"/>
            <a:ext cx="3592352" cy="1470230"/>
          </a:xfrm>
          <a:prstGeom prst="rect">
            <a:avLst/>
          </a:prstGeom>
          <a:no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ysClr val="windowText" lastClr="000000"/>
                </a:solidFill>
                <a:effectLst/>
                <a:uLnTx/>
                <a:uFillTx/>
                <a:latin typeface="Arial" panose="020B0604020202020204"/>
                <a:ea typeface="+mn-ea"/>
                <a:cs typeface="+mn-cs"/>
              </a:rPr>
              <a:t>Improved information on what services/community support is available for </a:t>
            </a:r>
            <a:r>
              <a:rPr kumimoji="0" lang="en-GB" sz="1800" b="1" i="0" u="none" strike="noStrike" kern="1200" cap="none" spc="0" normalizeH="0" baseline="0" noProof="0">
                <a:ln>
                  <a:noFill/>
                </a:ln>
                <a:solidFill>
                  <a:sysClr val="windowText" lastClr="000000"/>
                </a:solidFill>
                <a:effectLst/>
                <a:uLnTx/>
                <a:uFillTx/>
                <a:latin typeface="Arial" panose="020B0604020202020204"/>
                <a:ea typeface="+mn-ea"/>
                <a:cs typeface="+mn-cs"/>
              </a:rPr>
              <a:t>adults</a:t>
            </a:r>
            <a:r>
              <a:rPr kumimoji="0" lang="en-GB" sz="1800" b="0" i="0" u="none" strike="noStrike" kern="1200" cap="none" spc="0" normalizeH="0" baseline="0" noProof="0">
                <a:ln>
                  <a:noFill/>
                </a:ln>
                <a:solidFill>
                  <a:sysClr val="windowText" lastClr="000000"/>
                </a:solidFill>
                <a:effectLst/>
                <a:uLnTx/>
                <a:uFillTx/>
                <a:latin typeface="Arial" panose="020B0604020202020204"/>
                <a:ea typeface="+mn-ea"/>
                <a:cs typeface="+mn-cs"/>
              </a:rPr>
              <a:t> is vital in preparing young people for transitioning into adulthood</a:t>
            </a:r>
          </a:p>
        </p:txBody>
      </p:sp>
      <p:sp>
        <p:nvSpPr>
          <p:cNvPr id="23" name="Title 40">
            <a:extLst>
              <a:ext uri="{FF2B5EF4-FFF2-40B4-BE49-F238E27FC236}">
                <a16:creationId xmlns:a16="http://schemas.microsoft.com/office/drawing/2014/main" id="{139D0D87-FF6B-4BC2-8FCB-DEBD2E1474F6}"/>
              </a:ext>
            </a:extLst>
          </p:cNvPr>
          <p:cNvSpPr txBox="1">
            <a:spLocks/>
          </p:cNvSpPr>
          <p:nvPr/>
        </p:nvSpPr>
        <p:spPr>
          <a:xfrm>
            <a:off x="154923" y="68110"/>
            <a:ext cx="9974758" cy="673339"/>
          </a:xfrm>
          <a:prstGeom prst="rect">
            <a:avLst/>
          </a:prstGeom>
        </p:spPr>
        <p:txBody>
          <a:bodyPr vert="horz" lIns="90000" tIns="45720" rIns="90000" bIns="0" rtlCol="0" anchor="b" anchorCtr="0">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a:solidFill>
                  <a:srgbClr val="004899"/>
                </a:solidFill>
                <a:latin typeface="Arial" panose="020B0604020202020204" pitchFamily="34" charset="0"/>
                <a:cs typeface="Arial" panose="020B0604020202020204" pitchFamily="34" charset="0"/>
              </a:rPr>
              <a:t>Advice and information </a:t>
            </a:r>
            <a:endParaRPr lang="en-GB">
              <a:solidFill>
                <a:srgbClr val="004899"/>
              </a:solidFill>
            </a:endParaRPr>
          </a:p>
        </p:txBody>
      </p:sp>
      <p:cxnSp>
        <p:nvCxnSpPr>
          <p:cNvPr id="13" name="Straight Arrow Connector 12">
            <a:extLst>
              <a:ext uri="{FF2B5EF4-FFF2-40B4-BE49-F238E27FC236}">
                <a16:creationId xmlns:a16="http://schemas.microsoft.com/office/drawing/2014/main" id="{8FE42D5A-B6D5-4FF1-9C98-C3EEB39CC186}"/>
              </a:ext>
            </a:extLst>
          </p:cNvPr>
          <p:cNvCxnSpPr/>
          <p:nvPr/>
        </p:nvCxnSpPr>
        <p:spPr>
          <a:xfrm>
            <a:off x="4925548" y="2598524"/>
            <a:ext cx="50811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DD38B24-F986-44B4-8D10-BBE686458168}"/>
              </a:ext>
            </a:extLst>
          </p:cNvPr>
          <p:cNvCxnSpPr/>
          <p:nvPr/>
        </p:nvCxnSpPr>
        <p:spPr>
          <a:xfrm>
            <a:off x="4925548" y="4615392"/>
            <a:ext cx="50811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96E97ED-D186-43CE-96E0-51EC8683A6C5}"/>
              </a:ext>
            </a:extLst>
          </p:cNvPr>
          <p:cNvSpPr/>
          <p:nvPr/>
        </p:nvSpPr>
        <p:spPr>
          <a:xfrm>
            <a:off x="1809548" y="5810599"/>
            <a:ext cx="7102945" cy="615553"/>
          </a:xfrm>
          <a:prstGeom prst="rect">
            <a:avLst/>
          </a:prstGeom>
        </p:spPr>
        <p:txBody>
          <a:bodyPr wrap="square">
            <a:spAutoFit/>
          </a:bodyPr>
          <a:lstStyle/>
          <a:p>
            <a:pPr lvl="0" algn="r">
              <a:spcBef>
                <a:spcPts val="600"/>
              </a:spcBef>
              <a:defRPr/>
            </a:pPr>
            <a:r>
              <a:rPr lang="en-GB" b="1" i="1">
                <a:solidFill>
                  <a:srgbClr val="004899"/>
                </a:solidFill>
              </a:rPr>
              <a:t>“I did not get any information until my son was diagnosed.”</a:t>
            </a:r>
            <a:br>
              <a:rPr lang="en-GB" b="1" i="1">
                <a:solidFill>
                  <a:srgbClr val="004899"/>
                </a:solidFill>
              </a:rPr>
            </a:br>
            <a:r>
              <a:rPr lang="en-GB" sz="1600" i="1"/>
              <a:t>[Parent of …..….]</a:t>
            </a:r>
            <a:endParaRPr lang="en-GB" sz="1400" i="1"/>
          </a:p>
        </p:txBody>
      </p:sp>
      <p:sp>
        <p:nvSpPr>
          <p:cNvPr id="27" name="Rectangle 26">
            <a:extLst>
              <a:ext uri="{FF2B5EF4-FFF2-40B4-BE49-F238E27FC236}">
                <a16:creationId xmlns:a16="http://schemas.microsoft.com/office/drawing/2014/main" id="{5337A1B5-2423-4ECA-88E1-2B494D67E55F}"/>
              </a:ext>
            </a:extLst>
          </p:cNvPr>
          <p:cNvSpPr/>
          <p:nvPr/>
        </p:nvSpPr>
        <p:spPr>
          <a:xfrm>
            <a:off x="9420607" y="1968048"/>
            <a:ext cx="2550735" cy="3461624"/>
          </a:xfrm>
          <a:prstGeom prst="rect">
            <a:avLst/>
          </a:prstGeom>
          <a:solidFill>
            <a:srgbClr val="E4E4E4"/>
          </a:solidFill>
          <a:ln w="12700" cap="flat" cmpd="sng" algn="ctr">
            <a:solidFill>
              <a:srgbClr val="004899"/>
            </a:solidFill>
            <a:prstDash val="solid"/>
            <a:miter lim="800000"/>
          </a:ln>
          <a:effectLst/>
        </p:spPr>
        <p:txBody>
          <a:bodyPr rtlCol="0" anchor="ctr"/>
          <a:lstStyle/>
          <a:p>
            <a:pPr marL="890588"/>
            <a:endParaRPr lang="en-GB" sz="1600">
              <a:ea typeface="+mn-lt"/>
              <a:cs typeface="Arial"/>
            </a:endParaRPr>
          </a:p>
        </p:txBody>
      </p:sp>
      <p:pic>
        <p:nvPicPr>
          <p:cNvPr id="28" name="Graphic 27" descr="Lightbulb and gear">
            <a:extLst>
              <a:ext uri="{FF2B5EF4-FFF2-40B4-BE49-F238E27FC236}">
                <a16:creationId xmlns:a16="http://schemas.microsoft.com/office/drawing/2014/main" id="{EF1C1F39-46B3-4E25-A8A3-B92113522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1339" y="4716786"/>
            <a:ext cx="688109" cy="688109"/>
          </a:xfrm>
          <a:prstGeom prst="rect">
            <a:avLst/>
          </a:prstGeom>
        </p:spPr>
      </p:pic>
      <p:sp>
        <p:nvSpPr>
          <p:cNvPr id="29" name="Rectangle 28">
            <a:extLst>
              <a:ext uri="{FF2B5EF4-FFF2-40B4-BE49-F238E27FC236}">
                <a16:creationId xmlns:a16="http://schemas.microsoft.com/office/drawing/2014/main" id="{3FB94587-91BE-48EA-AB94-4F3EB53EA31A}"/>
              </a:ext>
            </a:extLst>
          </p:cNvPr>
          <p:cNvSpPr/>
          <p:nvPr/>
        </p:nvSpPr>
        <p:spPr>
          <a:xfrm>
            <a:off x="9507443" y="1996379"/>
            <a:ext cx="2432505" cy="3293209"/>
          </a:xfrm>
          <a:prstGeom prst="rect">
            <a:avLst/>
          </a:prstGeom>
        </p:spPr>
        <p:txBody>
          <a:bodyPr wrap="square">
            <a:spAutoFit/>
          </a:bodyPr>
          <a:lstStyle/>
          <a:p>
            <a:r>
              <a:rPr lang="en-GB" sz="1600"/>
              <a:t>How can we ensure that professionals across organisations have information on current services that they can share with parents?</a:t>
            </a:r>
          </a:p>
          <a:p>
            <a:endParaRPr lang="en-GB" sz="1600"/>
          </a:p>
          <a:p>
            <a:r>
              <a:rPr lang="en-GB" sz="1600"/>
              <a:t>How can we ensure families receive information on the adult services offer, to help prepare them for transitions?</a:t>
            </a:r>
          </a:p>
        </p:txBody>
      </p:sp>
    </p:spTree>
    <p:extLst>
      <p:ext uri="{BB962C8B-B14F-4D97-AF65-F5344CB8AC3E}">
        <p14:creationId xmlns:p14="http://schemas.microsoft.com/office/powerpoint/2010/main" val="1014918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EF4F4-4ADF-44BC-A81A-F7A1B72EF670}"/>
              </a:ext>
            </a:extLst>
          </p:cNvPr>
          <p:cNvSpPr>
            <a:spLocks noGrp="1"/>
          </p:cNvSpPr>
          <p:nvPr>
            <p:ph type="title"/>
          </p:nvPr>
        </p:nvSpPr>
        <p:spPr/>
        <p:txBody>
          <a:bodyPr>
            <a:normAutofit/>
          </a:bodyPr>
          <a:lstStyle/>
          <a:p>
            <a:r>
              <a:rPr lang="en-GB" sz="4400"/>
              <a:t>Support for Families</a:t>
            </a:r>
          </a:p>
        </p:txBody>
      </p:sp>
      <p:sp>
        <p:nvSpPr>
          <p:cNvPr id="5" name="Text Placeholder 4">
            <a:extLst>
              <a:ext uri="{FF2B5EF4-FFF2-40B4-BE49-F238E27FC236}">
                <a16:creationId xmlns:a16="http://schemas.microsoft.com/office/drawing/2014/main" id="{3A32A2A6-62F1-4F0A-84D1-5BDE714F2644}"/>
              </a:ext>
            </a:extLst>
          </p:cNvPr>
          <p:cNvSpPr>
            <a:spLocks noGrp="1"/>
          </p:cNvSpPr>
          <p:nvPr>
            <p:ph type="body" idx="1"/>
          </p:nvPr>
        </p:nvSpPr>
        <p:spPr>
          <a:xfrm>
            <a:off x="5327999" y="4136400"/>
            <a:ext cx="6696361" cy="2511288"/>
          </a:xfrm>
        </p:spPr>
        <p:txBody>
          <a:bodyPr>
            <a:normAutofit/>
          </a:bodyPr>
          <a:lstStyle/>
          <a:p>
            <a:pPr lvl="0">
              <a:spcBef>
                <a:spcPts val="0"/>
              </a:spcBef>
            </a:pPr>
            <a:r>
              <a:rPr lang="en-GB" sz="3200">
                <a:ea typeface="+mn-lt"/>
                <a:cs typeface="Arial"/>
              </a:rPr>
              <a:t>Needs inevitably change with time. Continued support throughout child’s pathway should reflect this.</a:t>
            </a:r>
          </a:p>
        </p:txBody>
      </p:sp>
    </p:spTree>
    <p:extLst>
      <p:ext uri="{BB962C8B-B14F-4D97-AF65-F5344CB8AC3E}">
        <p14:creationId xmlns:p14="http://schemas.microsoft.com/office/powerpoint/2010/main" val="33682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27">
            <a:extLst>
              <a:ext uri="{FF2B5EF4-FFF2-40B4-BE49-F238E27FC236}">
                <a16:creationId xmlns:a16="http://schemas.microsoft.com/office/drawing/2014/main" id="{4DD981ED-005E-4900-82B4-2E55C2C3ABC6}"/>
              </a:ext>
            </a:extLst>
          </p:cNvPr>
          <p:cNvPicPr>
            <a:picLocks noGrp="1" noChangeAspect="1"/>
          </p:cNvPicPr>
          <p:nvPr>
            <p:ph sz="quarter" idx="13"/>
          </p:nvPr>
        </p:nvPicPr>
        <p:blipFill rotWithShape="1">
          <a:blip r:embed="rId3"/>
          <a:srcRect t="50000" b="19477"/>
          <a:stretch/>
        </p:blipFill>
        <p:spPr>
          <a:xfrm>
            <a:off x="20" y="-1"/>
            <a:ext cx="12191980" cy="2484000"/>
          </a:xfrm>
          <a:noFill/>
        </p:spPr>
      </p:pic>
      <p:sp>
        <p:nvSpPr>
          <p:cNvPr id="7" name="Title 6">
            <a:extLst>
              <a:ext uri="{FF2B5EF4-FFF2-40B4-BE49-F238E27FC236}">
                <a16:creationId xmlns:a16="http://schemas.microsoft.com/office/drawing/2014/main" id="{AD8FA131-0D26-48D8-8879-CF3DA6EF916F}"/>
              </a:ext>
            </a:extLst>
          </p:cNvPr>
          <p:cNvSpPr>
            <a:spLocks noGrp="1"/>
          </p:cNvSpPr>
          <p:nvPr>
            <p:ph type="title"/>
          </p:nvPr>
        </p:nvSpPr>
        <p:spPr>
          <a:xfrm>
            <a:off x="306000" y="2782800"/>
            <a:ext cx="4028400" cy="3394800"/>
          </a:xfrm>
        </p:spPr>
        <p:txBody>
          <a:bodyPr anchor="t">
            <a:normAutofit/>
          </a:bodyPr>
          <a:lstStyle/>
          <a:p>
            <a:r>
              <a:rPr lang="en-GB"/>
              <a:t>Beyond the Short Breaks story…</a:t>
            </a:r>
            <a:br>
              <a:rPr lang="en-GB"/>
            </a:br>
            <a:endParaRPr lang="en-GB"/>
          </a:p>
        </p:txBody>
      </p:sp>
      <p:sp>
        <p:nvSpPr>
          <p:cNvPr id="9" name="Content Placeholder 8">
            <a:extLst>
              <a:ext uri="{FF2B5EF4-FFF2-40B4-BE49-F238E27FC236}">
                <a16:creationId xmlns:a16="http://schemas.microsoft.com/office/drawing/2014/main" id="{44BC20D3-19A5-4406-9301-F759E78596B8}"/>
              </a:ext>
            </a:extLst>
          </p:cNvPr>
          <p:cNvSpPr>
            <a:spLocks noGrp="1"/>
          </p:cNvSpPr>
          <p:nvPr>
            <p:ph sz="quarter" idx="14"/>
          </p:nvPr>
        </p:nvSpPr>
        <p:spPr>
          <a:xfrm>
            <a:off x="4109987" y="2782888"/>
            <a:ext cx="7748413" cy="3395662"/>
          </a:xfrm>
        </p:spPr>
        <p:txBody>
          <a:bodyPr vert="horz" lIns="91440" tIns="45720" rIns="91440" bIns="45720" numCol="2" spcCol="360000" rtlCol="0" anchor="t">
            <a:normAutofit/>
          </a:bodyPr>
          <a:lstStyle/>
          <a:p>
            <a:pPr>
              <a:lnSpc>
                <a:spcPct val="90000"/>
              </a:lnSpc>
            </a:pPr>
            <a:r>
              <a:rPr lang="en-GB" sz="2200"/>
              <a:t>The intention of this work was to primarily explore experiences and issues around the current short breaks offer and use these insights to help shape the future service offer.</a:t>
            </a:r>
          </a:p>
          <a:p>
            <a:pPr>
              <a:lnSpc>
                <a:spcPct val="90000"/>
              </a:lnSpc>
            </a:pPr>
            <a:endParaRPr lang="en-GB" sz="2200"/>
          </a:p>
          <a:p>
            <a:pPr>
              <a:lnSpc>
                <a:spcPct val="90000"/>
              </a:lnSpc>
            </a:pPr>
            <a:endParaRPr lang="en-GB" sz="2200"/>
          </a:p>
          <a:p>
            <a:pPr>
              <a:lnSpc>
                <a:spcPct val="90000"/>
              </a:lnSpc>
            </a:pPr>
            <a:r>
              <a:rPr lang="en-GB" sz="2200"/>
              <a:t>The insights from this research went beyond our original scope and the findings could prove beneficial in informing work programmes and strategic priorities in other areas of ECC and beyond.</a:t>
            </a:r>
            <a:endParaRPr lang="en-GB" sz="2200">
              <a:cs typeface="Arial"/>
            </a:endParaRPr>
          </a:p>
          <a:p>
            <a:pPr>
              <a:lnSpc>
                <a:spcPct val="90000"/>
              </a:lnSpc>
            </a:pPr>
            <a:endParaRPr lang="en-GB" sz="2200"/>
          </a:p>
          <a:p>
            <a:pPr>
              <a:lnSpc>
                <a:spcPct val="90000"/>
              </a:lnSpc>
            </a:pPr>
            <a:endParaRPr lang="en-GB" sz="2200"/>
          </a:p>
        </p:txBody>
      </p:sp>
      <p:sp>
        <p:nvSpPr>
          <p:cNvPr id="5" name="Footer Placeholder 4">
            <a:extLst>
              <a:ext uri="{FF2B5EF4-FFF2-40B4-BE49-F238E27FC236}">
                <a16:creationId xmlns:a16="http://schemas.microsoft.com/office/drawing/2014/main" id="{260ABE04-9744-4437-9C37-1690A36538A9}"/>
              </a:ext>
            </a:extLst>
          </p:cNvPr>
          <p:cNvSpPr>
            <a:spLocks noGrp="1"/>
          </p:cNvSpPr>
          <p:nvPr>
            <p:ph type="ftr" sz="quarter" idx="11"/>
          </p:nvPr>
        </p:nvSpPr>
        <p:spPr>
          <a:xfrm>
            <a:off x="306000" y="6591600"/>
            <a:ext cx="5760000" cy="136800"/>
          </a:xfrm>
        </p:spPr>
        <p:txBody>
          <a:bodyPr anchor="ctr">
            <a:noAutofit/>
          </a:bodyPr>
          <a:lstStyle/>
          <a:p>
            <a:pPr>
              <a:lnSpc>
                <a:spcPct val="90000"/>
              </a:lnSpc>
              <a:spcAft>
                <a:spcPts val="600"/>
              </a:spcAft>
            </a:pPr>
            <a:r>
              <a:rPr lang="en-GB"/>
              <a:t>Produced by Essex County Council Strategy Insight and Engagement</a:t>
            </a:r>
          </a:p>
        </p:txBody>
      </p:sp>
      <p:sp>
        <p:nvSpPr>
          <p:cNvPr id="4" name="Date Placeholder 3">
            <a:extLst>
              <a:ext uri="{FF2B5EF4-FFF2-40B4-BE49-F238E27FC236}">
                <a16:creationId xmlns:a16="http://schemas.microsoft.com/office/drawing/2014/main" id="{C54C0950-C76C-409F-8399-F12F0A9E5D57}"/>
              </a:ext>
            </a:extLst>
          </p:cNvPr>
          <p:cNvSpPr>
            <a:spLocks noGrp="1"/>
          </p:cNvSpPr>
          <p:nvPr>
            <p:ph type="dt" sz="half" idx="10"/>
          </p:nvPr>
        </p:nvSpPr>
        <p:spPr>
          <a:xfrm>
            <a:off x="8802000" y="6591600"/>
            <a:ext cx="2192400" cy="136800"/>
          </a:xfrm>
        </p:spPr>
        <p:txBody>
          <a:bodyPr anchor="ctr">
            <a:noAutofit/>
          </a:bodyPr>
          <a:lstStyle/>
          <a:p>
            <a:pPr>
              <a:lnSpc>
                <a:spcPct val="90000"/>
              </a:lnSpc>
              <a:spcAft>
                <a:spcPts val="600"/>
              </a:spcAft>
            </a:pPr>
            <a:r>
              <a:rPr lang="en-US"/>
              <a:t>30/11/2020</a:t>
            </a:r>
            <a:endParaRPr lang="en-GB"/>
          </a:p>
        </p:txBody>
      </p:sp>
      <p:sp>
        <p:nvSpPr>
          <p:cNvPr id="6" name="Slide Number Placeholder 5">
            <a:extLst>
              <a:ext uri="{FF2B5EF4-FFF2-40B4-BE49-F238E27FC236}">
                <a16:creationId xmlns:a16="http://schemas.microsoft.com/office/drawing/2014/main" id="{A9085117-C638-4ECF-94BA-4722E2544BE9}"/>
              </a:ext>
            </a:extLst>
          </p:cNvPr>
          <p:cNvSpPr>
            <a:spLocks noGrp="1"/>
          </p:cNvSpPr>
          <p:nvPr>
            <p:ph type="sldNum" sz="quarter" idx="12"/>
          </p:nvPr>
        </p:nvSpPr>
        <p:spPr>
          <a:xfrm>
            <a:off x="11080800" y="6591600"/>
            <a:ext cx="777600" cy="136800"/>
          </a:xfrm>
        </p:spPr>
        <p:txBody>
          <a:bodyPr anchor="ctr">
            <a:normAutofit/>
          </a:bodyPr>
          <a:lstStyle/>
          <a:p>
            <a:pPr>
              <a:lnSpc>
                <a:spcPct val="90000"/>
              </a:lnSpc>
              <a:spcAft>
                <a:spcPts val="600"/>
              </a:spcAft>
            </a:pPr>
            <a:fld id="{330EA680-D336-4FF7-8B7A-9848BB0A1C32}" type="slidenum">
              <a:rPr lang="en-GB" sz="300" smtClean="0"/>
              <a:pPr>
                <a:lnSpc>
                  <a:spcPct val="90000"/>
                </a:lnSpc>
                <a:spcAft>
                  <a:spcPts val="600"/>
                </a:spcAft>
              </a:pPr>
              <a:t>5</a:t>
            </a:fld>
            <a:endParaRPr lang="en-GB" sz="300"/>
          </a:p>
        </p:txBody>
      </p:sp>
    </p:spTree>
    <p:extLst>
      <p:ext uri="{BB962C8B-B14F-4D97-AF65-F5344CB8AC3E}">
        <p14:creationId xmlns:p14="http://schemas.microsoft.com/office/powerpoint/2010/main" val="3063822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A0B3D27-ACE3-4175-999E-8EA2ABD7C2E3}"/>
              </a:ext>
            </a:extLst>
          </p:cNvPr>
          <p:cNvSpPr/>
          <p:nvPr/>
        </p:nvSpPr>
        <p:spPr>
          <a:xfrm>
            <a:off x="8964540" y="2704229"/>
            <a:ext cx="2700228" cy="361773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endParaRPr lang="en-GB" sz="1600" b="1">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D58A59A-7D72-46AC-934E-2BF42D85685E}"/>
              </a:ext>
            </a:extLst>
          </p:cNvPr>
          <p:cNvSpPr/>
          <p:nvPr/>
        </p:nvSpPr>
        <p:spPr>
          <a:xfrm>
            <a:off x="5982142" y="2709868"/>
            <a:ext cx="2895157" cy="3612092"/>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endParaRPr lang="en-GB" sz="1600" b="1">
              <a:solidFill>
                <a:schemeClr val="tx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ADDB69C6-8C1D-4E2F-8693-F1310D6F476D}"/>
              </a:ext>
            </a:extLst>
          </p:cNvPr>
          <p:cNvSpPr/>
          <p:nvPr/>
        </p:nvSpPr>
        <p:spPr>
          <a:xfrm>
            <a:off x="3207257" y="2709869"/>
            <a:ext cx="2700228" cy="361209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endParaRPr lang="en-GB" sz="1600" b="1">
              <a:solidFill>
                <a:schemeClr val="tx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A2E9C3BB-9547-4B32-B8F3-BDAB69601D20}"/>
              </a:ext>
            </a:extLst>
          </p:cNvPr>
          <p:cNvSpPr/>
          <p:nvPr/>
        </p:nvSpPr>
        <p:spPr>
          <a:xfrm>
            <a:off x="427771" y="2709870"/>
            <a:ext cx="2700228" cy="361209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endParaRPr lang="en-GB" sz="1600" b="1">
              <a:solidFill>
                <a:schemeClr val="tx1"/>
              </a:solidFill>
              <a:latin typeface="Arial" panose="020B0604020202020204" pitchFamily="34" charset="0"/>
              <a:cs typeface="Arial" panose="020B0604020202020204" pitchFamily="34" charset="0"/>
            </a:endParaRPr>
          </a:p>
        </p:txBody>
      </p:sp>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05999" y="164382"/>
            <a:ext cx="10560923" cy="619844"/>
          </a:xfrm>
        </p:spPr>
        <p:txBody>
          <a:bodyPr>
            <a:normAutofit/>
          </a:bodyPr>
          <a:lstStyle/>
          <a:p>
            <a:r>
              <a:rPr lang="en-GB">
                <a:solidFill>
                  <a:srgbClr val="004899"/>
                </a:solidFill>
              </a:rPr>
              <a:t>Support for Families</a:t>
            </a:r>
            <a:endParaRPr lang="en-GB"/>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306001" y="861588"/>
            <a:ext cx="11244315" cy="408714"/>
          </a:xfrm>
        </p:spPr>
        <p:txBody>
          <a:bodyPr>
            <a:noAutofit/>
          </a:bodyPr>
          <a:lstStyle/>
          <a:p>
            <a:pPr marL="0" indent="0">
              <a:spcBef>
                <a:spcPts val="0"/>
              </a:spcBef>
              <a:buNone/>
            </a:pPr>
            <a:r>
              <a:rPr lang="en-GB" sz="1900" b="1">
                <a:solidFill>
                  <a:srgbClr val="F28F00"/>
                </a:solidFill>
                <a:ea typeface="+mn-lt"/>
                <a:cs typeface="Arial"/>
              </a:rPr>
              <a:t>Families can feel isolated with little support, and a lack of communication with professionals.</a:t>
            </a: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a:xfrm>
            <a:off x="226742" y="6575942"/>
            <a:ext cx="5760000" cy="136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a:xfrm>
            <a:off x="8722742" y="6575942"/>
            <a:ext cx="2192400" cy="13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a:xfrm>
            <a:off x="11001542" y="6575942"/>
            <a:ext cx="777600" cy="13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2650F1F7-2276-4CC2-86F9-5492B78BE4BE}"/>
              </a:ext>
            </a:extLst>
          </p:cNvPr>
          <p:cNvSpPr/>
          <p:nvPr/>
        </p:nvSpPr>
        <p:spPr>
          <a:xfrm>
            <a:off x="427771" y="1991189"/>
            <a:ext cx="2700229" cy="612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Feeling isolated</a:t>
            </a:r>
          </a:p>
        </p:txBody>
      </p:sp>
      <p:sp>
        <p:nvSpPr>
          <p:cNvPr id="12" name="Rectangle 11">
            <a:extLst>
              <a:ext uri="{FF2B5EF4-FFF2-40B4-BE49-F238E27FC236}">
                <a16:creationId xmlns:a16="http://schemas.microsoft.com/office/drawing/2014/main" id="{01E3715D-549A-46C5-9FC9-E9F228DA2971}"/>
              </a:ext>
            </a:extLst>
          </p:cNvPr>
          <p:cNvSpPr/>
          <p:nvPr/>
        </p:nvSpPr>
        <p:spPr>
          <a:xfrm>
            <a:off x="3207257" y="1985519"/>
            <a:ext cx="2700229" cy="6179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Struggle with family time</a:t>
            </a:r>
          </a:p>
        </p:txBody>
      </p:sp>
      <p:sp>
        <p:nvSpPr>
          <p:cNvPr id="13" name="Rectangle 12">
            <a:extLst>
              <a:ext uri="{FF2B5EF4-FFF2-40B4-BE49-F238E27FC236}">
                <a16:creationId xmlns:a16="http://schemas.microsoft.com/office/drawing/2014/main" id="{CE3E0EF3-7607-4E6D-86F4-42431031F70F}"/>
              </a:ext>
            </a:extLst>
          </p:cNvPr>
          <p:cNvSpPr/>
          <p:nvPr/>
        </p:nvSpPr>
        <p:spPr>
          <a:xfrm>
            <a:off x="5986743" y="1985519"/>
            <a:ext cx="2890556" cy="6179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Lack of support</a:t>
            </a:r>
          </a:p>
        </p:txBody>
      </p:sp>
      <p:sp>
        <p:nvSpPr>
          <p:cNvPr id="14" name="Rectangle 13">
            <a:extLst>
              <a:ext uri="{FF2B5EF4-FFF2-40B4-BE49-F238E27FC236}">
                <a16:creationId xmlns:a16="http://schemas.microsoft.com/office/drawing/2014/main" id="{644786A7-26E6-484B-9F37-A2F20F4AE965}"/>
              </a:ext>
            </a:extLst>
          </p:cNvPr>
          <p:cNvSpPr/>
          <p:nvPr/>
        </p:nvSpPr>
        <p:spPr>
          <a:xfrm>
            <a:off x="8964539" y="1985519"/>
            <a:ext cx="2700229" cy="6179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Lack of communication with professionals</a:t>
            </a:r>
          </a:p>
        </p:txBody>
      </p:sp>
      <p:sp>
        <p:nvSpPr>
          <p:cNvPr id="3" name="Rectangle 2">
            <a:extLst>
              <a:ext uri="{FF2B5EF4-FFF2-40B4-BE49-F238E27FC236}">
                <a16:creationId xmlns:a16="http://schemas.microsoft.com/office/drawing/2014/main" id="{8E7F4E60-B707-4103-9B44-179E82CBF279}"/>
              </a:ext>
            </a:extLst>
          </p:cNvPr>
          <p:cNvSpPr/>
          <p:nvPr/>
        </p:nvSpPr>
        <p:spPr>
          <a:xfrm>
            <a:off x="464514" y="2780562"/>
            <a:ext cx="2631343" cy="3293209"/>
          </a:xfrm>
          <a:prstGeom prst="rect">
            <a:avLst/>
          </a:prstGeom>
        </p:spPr>
        <p:txBody>
          <a:bodyPr wrap="square">
            <a:spAutoFit/>
          </a:bodyPr>
          <a:lstStyle/>
          <a:p>
            <a:pPr lvl="0">
              <a:spcAft>
                <a:spcPts val="600"/>
              </a:spcAft>
              <a:tabLst>
                <a:tab pos="457200" algn="l"/>
              </a:tabLst>
            </a:pPr>
            <a:r>
              <a:rPr lang="en-GB">
                <a:latin typeface="Arial" panose="020B0604020202020204" pitchFamily="34" charset="0"/>
                <a:ea typeface="Calibri" panose="020F0502020204030204" pitchFamily="34" charset="0"/>
                <a:cs typeface="Times New Roman" panose="02020603050405020304" pitchFamily="18" charset="0"/>
              </a:rPr>
              <a:t>Feeling </a:t>
            </a:r>
            <a:r>
              <a:rPr lang="en-GB" b="1">
                <a:latin typeface="Arial" panose="020B0604020202020204" pitchFamily="34" charset="0"/>
                <a:ea typeface="Calibri" panose="020F0502020204030204" pitchFamily="34" charset="0"/>
                <a:cs typeface="Times New Roman" panose="02020603050405020304" pitchFamily="18" charset="0"/>
              </a:rPr>
              <a:t>socially isolated with limited peer networks </a:t>
            </a:r>
            <a:r>
              <a:rPr lang="en-GB">
                <a:latin typeface="Arial" panose="020B0604020202020204" pitchFamily="34" charset="0"/>
                <a:ea typeface="Calibri" panose="020F0502020204030204" pitchFamily="34" charset="0"/>
                <a:cs typeface="Times New Roman" panose="02020603050405020304" pitchFamily="18" charset="0"/>
              </a:rPr>
              <a:t>to share experiences. </a:t>
            </a:r>
          </a:p>
          <a:p>
            <a:pPr lvl="0">
              <a:spcAft>
                <a:spcPts val="600"/>
              </a:spcAft>
              <a:tabLst>
                <a:tab pos="457200" algn="l"/>
              </a:tabLst>
            </a:pPr>
            <a:endParaRPr lang="en-GB">
              <a:latin typeface="Arial" panose="020B0604020202020204" pitchFamily="34" charset="0"/>
              <a:ea typeface="Calibri" panose="020F0502020204030204" pitchFamily="34" charset="0"/>
              <a:cs typeface="Times New Roman" panose="02020603050405020304" pitchFamily="18" charset="0"/>
            </a:endParaRPr>
          </a:p>
          <a:p>
            <a:pPr lvl="0">
              <a:spcAft>
                <a:spcPts val="600"/>
              </a:spcAft>
              <a:tabLst>
                <a:tab pos="457200" algn="l"/>
              </a:tabLst>
            </a:pPr>
            <a:r>
              <a:rPr lang="en-GB">
                <a:latin typeface="Arial" panose="020B0604020202020204" pitchFamily="34" charset="0"/>
                <a:ea typeface="Calibri" panose="020F0502020204030204" pitchFamily="34" charset="0"/>
                <a:cs typeface="Times New Roman" panose="02020603050405020304" pitchFamily="18" charset="0"/>
              </a:rPr>
              <a:t>Some children do not cope well with visitors to the home which  increases isolation and loneliness for the wider family.</a:t>
            </a:r>
          </a:p>
        </p:txBody>
      </p:sp>
      <p:sp>
        <p:nvSpPr>
          <p:cNvPr id="4" name="Rectangle 3">
            <a:extLst>
              <a:ext uri="{FF2B5EF4-FFF2-40B4-BE49-F238E27FC236}">
                <a16:creationId xmlns:a16="http://schemas.microsoft.com/office/drawing/2014/main" id="{2AD0C1DF-4094-4CCA-9041-D51D0FD86DBF}"/>
              </a:ext>
            </a:extLst>
          </p:cNvPr>
          <p:cNvSpPr/>
          <p:nvPr/>
        </p:nvSpPr>
        <p:spPr>
          <a:xfrm>
            <a:off x="3222232" y="2780562"/>
            <a:ext cx="2685253" cy="923330"/>
          </a:xfrm>
          <a:prstGeom prst="rect">
            <a:avLst/>
          </a:prstGeom>
        </p:spPr>
        <p:txBody>
          <a:bodyPr wrap="square">
            <a:spAutoFit/>
          </a:bodyPr>
          <a:lstStyle/>
          <a:p>
            <a:pPr lvl="0">
              <a:spcAft>
                <a:spcPts val="600"/>
              </a:spcAft>
              <a:tabLst>
                <a:tab pos="457200" algn="l"/>
              </a:tabLst>
            </a:pPr>
            <a:r>
              <a:rPr lang="en-GB">
                <a:latin typeface="Arial" panose="020B0604020202020204" pitchFamily="34" charset="0"/>
                <a:ea typeface="Calibri" panose="020F0502020204030204" pitchFamily="34" charset="0"/>
                <a:cs typeface="Times New Roman" panose="02020603050405020304" pitchFamily="18" charset="0"/>
              </a:rPr>
              <a:t>Parents find it </a:t>
            </a:r>
            <a:r>
              <a:rPr lang="en-GB" b="1">
                <a:latin typeface="Arial" panose="020B0604020202020204" pitchFamily="34" charset="0"/>
                <a:ea typeface="Calibri" panose="020F0502020204030204" pitchFamily="34" charset="0"/>
                <a:cs typeface="Times New Roman" panose="02020603050405020304" pitchFamily="18" charset="0"/>
              </a:rPr>
              <a:t>hard to do things as a family </a:t>
            </a:r>
            <a:r>
              <a:rPr lang="en-GB">
                <a:latin typeface="Arial" panose="020B0604020202020204" pitchFamily="34" charset="0"/>
                <a:ea typeface="Calibri" panose="020F0502020204030204" pitchFamily="34" charset="0"/>
                <a:cs typeface="Times New Roman" panose="02020603050405020304" pitchFamily="18" charset="0"/>
              </a:rPr>
              <a:t>and enjoy time together</a:t>
            </a:r>
            <a:r>
              <a:rPr lang="en-GB" b="1">
                <a:latin typeface="Arial" panose="020B0604020202020204" pitchFamily="34" charset="0"/>
                <a:ea typeface="Calibri" panose="020F0502020204030204" pitchFamily="34" charset="0"/>
                <a:cs typeface="Times New Roman" panose="02020603050405020304" pitchFamily="18" charset="0"/>
              </a:rPr>
              <a:t>.</a:t>
            </a:r>
            <a:endParaRPr lang="en-GB">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564B9B4-953E-4C54-A03F-92B94C93703D}"/>
              </a:ext>
            </a:extLst>
          </p:cNvPr>
          <p:cNvSpPr/>
          <p:nvPr/>
        </p:nvSpPr>
        <p:spPr>
          <a:xfrm>
            <a:off x="6035853" y="2780562"/>
            <a:ext cx="2841447" cy="2739211"/>
          </a:xfrm>
          <a:prstGeom prst="rect">
            <a:avLst/>
          </a:prstGeom>
        </p:spPr>
        <p:txBody>
          <a:bodyPr wrap="square">
            <a:spAutoFit/>
          </a:bodyPr>
          <a:lstStyle/>
          <a:p>
            <a:pPr lvl="0">
              <a:spcAft>
                <a:spcPts val="600"/>
              </a:spcAft>
              <a:tabLst>
                <a:tab pos="457200" algn="l"/>
              </a:tabLst>
            </a:pPr>
            <a:r>
              <a:rPr lang="en-GB">
                <a:latin typeface="Arial" panose="020B0604020202020204" pitchFamily="34" charset="0"/>
                <a:ea typeface="Calibri" panose="020F0502020204030204" pitchFamily="34" charset="0"/>
                <a:cs typeface="Times New Roman" panose="02020603050405020304" pitchFamily="18" charset="0"/>
              </a:rPr>
              <a:t>Some children need </a:t>
            </a:r>
            <a:br>
              <a:rPr lang="en-GB">
                <a:latin typeface="Arial" panose="020B0604020202020204" pitchFamily="34" charset="0"/>
                <a:ea typeface="Calibri" panose="020F0502020204030204" pitchFamily="34" charset="0"/>
                <a:cs typeface="Times New Roman" panose="02020603050405020304" pitchFamily="18" charset="0"/>
              </a:rPr>
            </a:br>
            <a:r>
              <a:rPr lang="en-GB">
                <a:latin typeface="Arial" panose="020B0604020202020204" pitchFamily="34" charset="0"/>
                <a:ea typeface="Calibri" panose="020F0502020204030204" pitchFamily="34" charset="0"/>
                <a:cs typeface="Times New Roman" panose="02020603050405020304" pitchFamily="18" charset="0"/>
              </a:rPr>
              <a:t>1-to-1 support at clubs, which can result in </a:t>
            </a:r>
            <a:r>
              <a:rPr lang="en-GB" b="1">
                <a:latin typeface="Arial" panose="020B0604020202020204" pitchFamily="34" charset="0"/>
                <a:ea typeface="Calibri" panose="020F0502020204030204" pitchFamily="34" charset="0"/>
                <a:cs typeface="Times New Roman" panose="02020603050405020304" pitchFamily="18" charset="0"/>
              </a:rPr>
              <a:t>no break </a:t>
            </a:r>
            <a:r>
              <a:rPr lang="en-GB">
                <a:latin typeface="Arial" panose="020B0604020202020204" pitchFamily="34" charset="0"/>
                <a:ea typeface="Calibri" panose="020F0502020204030204" pitchFamily="34" charset="0"/>
                <a:cs typeface="Times New Roman" panose="02020603050405020304" pitchFamily="18" charset="0"/>
              </a:rPr>
              <a:t>for parents.</a:t>
            </a:r>
          </a:p>
          <a:p>
            <a:pPr>
              <a:spcAft>
                <a:spcPts val="600"/>
              </a:spcAft>
              <a:tabLst>
                <a:tab pos="457200" algn="l"/>
              </a:tabLst>
            </a:pPr>
            <a:r>
              <a:rPr lang="en-GB">
                <a:latin typeface="Arial" panose="020B0604020202020204" pitchFamily="34" charset="0"/>
                <a:ea typeface="Calibri" panose="020F0502020204030204" pitchFamily="34" charset="0"/>
                <a:cs typeface="Times New Roman" panose="02020603050405020304" pitchFamily="18" charset="0"/>
              </a:rPr>
              <a:t>Parents with their own </a:t>
            </a:r>
            <a:r>
              <a:rPr lang="en-GB" b="1">
                <a:latin typeface="Arial" panose="020B0604020202020204" pitchFamily="34" charset="0"/>
                <a:ea typeface="Calibri" panose="020F0502020204030204" pitchFamily="34" charset="0"/>
                <a:cs typeface="Times New Roman" panose="02020603050405020304" pitchFamily="18" charset="0"/>
              </a:rPr>
              <a:t>health conditions </a:t>
            </a:r>
            <a:r>
              <a:rPr lang="en-GB">
                <a:latin typeface="Arial" panose="020B0604020202020204" pitchFamily="34" charset="0"/>
                <a:ea typeface="Calibri" panose="020F0502020204030204" pitchFamily="34" charset="0"/>
                <a:cs typeface="Times New Roman" panose="02020603050405020304" pitchFamily="18" charset="0"/>
              </a:rPr>
              <a:t>cannot always support children in attending clubs.</a:t>
            </a:r>
          </a:p>
          <a:p>
            <a:pPr lvl="0">
              <a:spcAft>
                <a:spcPts val="600"/>
              </a:spcAft>
              <a:tabLst>
                <a:tab pos="457200" algn="l"/>
              </a:tabLst>
            </a:pPr>
            <a:endParaRPr lang="en-GB">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F348351A-FD3E-4939-BB32-EEC23B137E8F}"/>
              </a:ext>
            </a:extLst>
          </p:cNvPr>
          <p:cNvSpPr/>
          <p:nvPr/>
        </p:nvSpPr>
        <p:spPr>
          <a:xfrm>
            <a:off x="9038025" y="2766462"/>
            <a:ext cx="2626743" cy="3493264"/>
          </a:xfrm>
          <a:prstGeom prst="rect">
            <a:avLst/>
          </a:prstGeom>
        </p:spPr>
        <p:txBody>
          <a:bodyPr wrap="square">
            <a:spAutoFit/>
          </a:bodyPr>
          <a:lstStyle/>
          <a:p>
            <a:pPr marL="0" lvl="1">
              <a:spcAft>
                <a:spcPts val="600"/>
              </a:spcAft>
              <a:tabLst>
                <a:tab pos="914400" algn="l"/>
              </a:tabLst>
            </a:pPr>
            <a:r>
              <a:rPr lang="en-GB" b="1">
                <a:latin typeface="Arial" panose="020B0604020202020204" pitchFamily="34" charset="0"/>
                <a:ea typeface="Calibri" panose="020F0502020204030204" pitchFamily="34" charset="0"/>
                <a:cs typeface="Times New Roman" panose="02020603050405020304" pitchFamily="18" charset="0"/>
              </a:rPr>
              <a:t>Not sharing techniques </a:t>
            </a:r>
            <a:r>
              <a:rPr lang="en-GB">
                <a:latin typeface="Arial" panose="020B0604020202020204" pitchFamily="34" charset="0"/>
                <a:ea typeface="Calibri" panose="020F0502020204030204" pitchFamily="34" charset="0"/>
                <a:cs typeface="Times New Roman" panose="02020603050405020304" pitchFamily="18" charset="0"/>
              </a:rPr>
              <a:t>of what works well for children  in sessions that parents could replicate.</a:t>
            </a:r>
          </a:p>
          <a:p>
            <a:pPr marL="0" lvl="1">
              <a:spcAft>
                <a:spcPts val="600"/>
              </a:spcAft>
              <a:tabLst>
                <a:tab pos="914400" algn="l"/>
              </a:tabLst>
            </a:pPr>
            <a:r>
              <a:rPr lang="en-GB">
                <a:latin typeface="Arial" panose="020B0604020202020204" pitchFamily="34" charset="0"/>
                <a:ea typeface="Calibri" panose="020F0502020204030204" pitchFamily="34" charset="0"/>
                <a:cs typeface="Times New Roman" panose="02020603050405020304" pitchFamily="18" charset="0"/>
              </a:rPr>
              <a:t>Some parents felt if they tell professionals they are not coping this can result in being told to go on a course, making them </a:t>
            </a:r>
            <a:r>
              <a:rPr lang="en-GB" b="1">
                <a:latin typeface="Arial" panose="020B0604020202020204" pitchFamily="34" charset="0"/>
                <a:ea typeface="Calibri" panose="020F0502020204030204" pitchFamily="34" charset="0"/>
                <a:cs typeface="Times New Roman" panose="02020603050405020304" pitchFamily="18" charset="0"/>
              </a:rPr>
              <a:t>feel like </a:t>
            </a:r>
            <a:br>
              <a:rPr lang="en-GB" b="1">
                <a:latin typeface="Arial" panose="020B0604020202020204" pitchFamily="34" charset="0"/>
                <a:ea typeface="Calibri" panose="020F0502020204030204" pitchFamily="34" charset="0"/>
                <a:cs typeface="Times New Roman" panose="02020603050405020304" pitchFamily="18" charset="0"/>
              </a:rPr>
            </a:br>
            <a:r>
              <a:rPr lang="en-GB" b="1">
                <a:latin typeface="Arial" panose="020B0604020202020204" pitchFamily="34" charset="0"/>
                <a:ea typeface="Calibri" panose="020F0502020204030204" pitchFamily="34" charset="0"/>
                <a:cs typeface="Times New Roman" panose="02020603050405020304" pitchFamily="18" charset="0"/>
              </a:rPr>
              <a:t>a bad parent.</a:t>
            </a:r>
          </a:p>
        </p:txBody>
      </p:sp>
      <p:sp>
        <p:nvSpPr>
          <p:cNvPr id="20" name="Text Placeholder 2">
            <a:extLst>
              <a:ext uri="{FF2B5EF4-FFF2-40B4-BE49-F238E27FC236}">
                <a16:creationId xmlns:a16="http://schemas.microsoft.com/office/drawing/2014/main" id="{2A08EC3F-81A9-4E3F-B817-0EAE996BB457}"/>
              </a:ext>
            </a:extLst>
          </p:cNvPr>
          <p:cNvSpPr txBox="1">
            <a:spLocks/>
          </p:cNvSpPr>
          <p:nvPr/>
        </p:nvSpPr>
        <p:spPr>
          <a:xfrm>
            <a:off x="6160390" y="5445783"/>
            <a:ext cx="2343733" cy="876177"/>
          </a:xfrm>
          <a:prstGeom prst="rect">
            <a:avLst/>
          </a:prstGeom>
        </p:spPr>
        <p:txBody>
          <a:bodyPr vert="horz" lIns="91440" tIns="45720" rIns="91440" bIns="45720" rtlCol="0">
            <a:normAutofit lnSpcReduction="10000"/>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GB" sz="1800" b="1" i="1">
                <a:solidFill>
                  <a:srgbClr val="004899"/>
                </a:solidFill>
              </a:rPr>
              <a:t>“Everything I go to I have to stay…You cant get a break.”</a:t>
            </a:r>
          </a:p>
        </p:txBody>
      </p:sp>
      <p:sp>
        <p:nvSpPr>
          <p:cNvPr id="22" name="Text Placeholder 2">
            <a:extLst>
              <a:ext uri="{FF2B5EF4-FFF2-40B4-BE49-F238E27FC236}">
                <a16:creationId xmlns:a16="http://schemas.microsoft.com/office/drawing/2014/main" id="{E521850E-674A-4BAC-8F2B-42B0D23D3A24}"/>
              </a:ext>
            </a:extLst>
          </p:cNvPr>
          <p:cNvSpPr txBox="1">
            <a:spLocks/>
          </p:cNvSpPr>
          <p:nvPr/>
        </p:nvSpPr>
        <p:spPr>
          <a:xfrm>
            <a:off x="3253604" y="3987142"/>
            <a:ext cx="2577535" cy="2288803"/>
          </a:xfrm>
          <a:prstGeom prst="rect">
            <a:avLst/>
          </a:prstGeom>
        </p:spPr>
        <p:txBody>
          <a:bodyPr vert="horz" lIns="91440" tIns="45720" rIns="91440" bIns="45720" rtlCol="0">
            <a:no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GB" sz="1800" b="1" i="1">
                <a:solidFill>
                  <a:schemeClr val="accent1"/>
                </a:solidFill>
              </a:rPr>
              <a:t>“Difficult to find anything to do as a family and that the children can do together  and “we split up one of us with one child one with another.” </a:t>
            </a:r>
          </a:p>
        </p:txBody>
      </p:sp>
      <p:sp>
        <p:nvSpPr>
          <p:cNvPr id="28" name="Rectangle 27">
            <a:extLst>
              <a:ext uri="{FF2B5EF4-FFF2-40B4-BE49-F238E27FC236}">
                <a16:creationId xmlns:a16="http://schemas.microsoft.com/office/drawing/2014/main" id="{6993CB91-FB36-4078-9426-33038A946754}"/>
              </a:ext>
            </a:extLst>
          </p:cNvPr>
          <p:cNvSpPr/>
          <p:nvPr/>
        </p:nvSpPr>
        <p:spPr>
          <a:xfrm>
            <a:off x="437396" y="1488249"/>
            <a:ext cx="11227372" cy="408715"/>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What are the challenges?</a:t>
            </a:r>
          </a:p>
        </p:txBody>
      </p:sp>
    </p:spTree>
    <p:extLst>
      <p:ext uri="{BB962C8B-B14F-4D97-AF65-F5344CB8AC3E}">
        <p14:creationId xmlns:p14="http://schemas.microsoft.com/office/powerpoint/2010/main" val="3999061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A0B3D27-ACE3-4175-999E-8EA2ABD7C2E3}"/>
              </a:ext>
            </a:extLst>
          </p:cNvPr>
          <p:cNvSpPr/>
          <p:nvPr/>
        </p:nvSpPr>
        <p:spPr>
          <a:xfrm>
            <a:off x="7895822" y="2622483"/>
            <a:ext cx="3553819" cy="3793087"/>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endParaRPr lang="en-GB" sz="1600" b="1">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D58A59A-7D72-46AC-934E-2BF42D85685E}"/>
              </a:ext>
            </a:extLst>
          </p:cNvPr>
          <p:cNvSpPr/>
          <p:nvPr/>
        </p:nvSpPr>
        <p:spPr>
          <a:xfrm>
            <a:off x="2697291" y="2616393"/>
            <a:ext cx="5113703" cy="3799178"/>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endParaRPr lang="en-GB" sz="1600" b="1">
              <a:solidFill>
                <a:schemeClr val="tx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A2E9C3BB-9547-4B32-B8F3-BDAB69601D20}"/>
              </a:ext>
            </a:extLst>
          </p:cNvPr>
          <p:cNvSpPr/>
          <p:nvPr/>
        </p:nvSpPr>
        <p:spPr>
          <a:xfrm>
            <a:off x="305999" y="2602546"/>
            <a:ext cx="2295323" cy="3813023"/>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endParaRPr lang="en-GB" sz="1600" b="1">
              <a:solidFill>
                <a:schemeClr val="tx1"/>
              </a:solidFill>
              <a:latin typeface="Arial" panose="020B0604020202020204" pitchFamily="34" charset="0"/>
              <a:cs typeface="Arial" panose="020B0604020202020204" pitchFamily="34" charset="0"/>
            </a:endParaRPr>
          </a:p>
        </p:txBody>
      </p:sp>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05999" y="164382"/>
            <a:ext cx="10560923" cy="619844"/>
          </a:xfrm>
        </p:spPr>
        <p:txBody>
          <a:bodyPr>
            <a:normAutofit/>
          </a:bodyPr>
          <a:lstStyle/>
          <a:p>
            <a:r>
              <a:rPr lang="en-GB">
                <a:solidFill>
                  <a:srgbClr val="004899"/>
                </a:solidFill>
              </a:rPr>
              <a:t>Support for Families</a:t>
            </a:r>
            <a:endParaRPr lang="en-GB"/>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306002" y="861588"/>
            <a:ext cx="11456070" cy="408714"/>
          </a:xfrm>
        </p:spPr>
        <p:txBody>
          <a:bodyPr>
            <a:normAutofit/>
          </a:bodyPr>
          <a:lstStyle/>
          <a:p>
            <a:pPr marL="0" indent="0">
              <a:spcBef>
                <a:spcPts val="0"/>
              </a:spcBef>
              <a:buNone/>
            </a:pPr>
            <a:r>
              <a:rPr lang="en-GB" sz="2000" b="1">
                <a:solidFill>
                  <a:srgbClr val="F28F00"/>
                </a:solidFill>
                <a:ea typeface="+mn-lt"/>
                <a:cs typeface="Arial"/>
              </a:rPr>
              <a:t>There is a need for more continued support through the pathway as their needs change.</a:t>
            </a: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2650F1F7-2276-4CC2-86F9-5492B78BE4BE}"/>
              </a:ext>
            </a:extLst>
          </p:cNvPr>
          <p:cNvSpPr/>
          <p:nvPr/>
        </p:nvSpPr>
        <p:spPr>
          <a:xfrm>
            <a:off x="305999" y="1883651"/>
            <a:ext cx="2300894" cy="629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Tackling isolation</a:t>
            </a:r>
          </a:p>
        </p:txBody>
      </p:sp>
      <p:sp>
        <p:nvSpPr>
          <p:cNvPr id="13" name="Rectangle 12">
            <a:extLst>
              <a:ext uri="{FF2B5EF4-FFF2-40B4-BE49-F238E27FC236}">
                <a16:creationId xmlns:a16="http://schemas.microsoft.com/office/drawing/2014/main" id="{CE3E0EF3-7607-4E6D-86F4-42431031F70F}"/>
              </a:ext>
            </a:extLst>
          </p:cNvPr>
          <p:cNvSpPr/>
          <p:nvPr/>
        </p:nvSpPr>
        <p:spPr>
          <a:xfrm>
            <a:off x="2697291" y="1884477"/>
            <a:ext cx="5110495" cy="624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Support tailored to whole families’ needs</a:t>
            </a:r>
          </a:p>
        </p:txBody>
      </p:sp>
      <p:sp>
        <p:nvSpPr>
          <p:cNvPr id="14" name="Rectangle 13">
            <a:extLst>
              <a:ext uri="{FF2B5EF4-FFF2-40B4-BE49-F238E27FC236}">
                <a16:creationId xmlns:a16="http://schemas.microsoft.com/office/drawing/2014/main" id="{644786A7-26E6-484B-9F37-A2F20F4AE965}"/>
              </a:ext>
            </a:extLst>
          </p:cNvPr>
          <p:cNvSpPr/>
          <p:nvPr/>
        </p:nvSpPr>
        <p:spPr>
          <a:xfrm>
            <a:off x="7887043" y="1884477"/>
            <a:ext cx="3553819" cy="6240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Greater communication with professionals</a:t>
            </a:r>
          </a:p>
        </p:txBody>
      </p:sp>
      <p:sp>
        <p:nvSpPr>
          <p:cNvPr id="3" name="Rectangle 2">
            <a:extLst>
              <a:ext uri="{FF2B5EF4-FFF2-40B4-BE49-F238E27FC236}">
                <a16:creationId xmlns:a16="http://schemas.microsoft.com/office/drawing/2014/main" id="{8E7F4E60-B707-4103-9B44-179E82CBF279}"/>
              </a:ext>
            </a:extLst>
          </p:cNvPr>
          <p:cNvSpPr/>
          <p:nvPr/>
        </p:nvSpPr>
        <p:spPr>
          <a:xfrm>
            <a:off x="335257" y="2622484"/>
            <a:ext cx="2187480" cy="3447098"/>
          </a:xfrm>
          <a:prstGeom prst="rect">
            <a:avLst/>
          </a:prstGeom>
        </p:spPr>
        <p:txBody>
          <a:bodyPr wrap="square">
            <a:spAutoFit/>
          </a:bodyPr>
          <a:lstStyle/>
          <a:p>
            <a:pPr>
              <a:spcAft>
                <a:spcPts val="600"/>
              </a:spcAft>
              <a:tabLst>
                <a:tab pos="457200" algn="l"/>
              </a:tabLst>
            </a:pPr>
            <a:r>
              <a:rPr lang="en-GB" sz="1600" b="1">
                <a:latin typeface="Arial" panose="020B0604020202020204" pitchFamily="34" charset="0"/>
                <a:ea typeface="+mn-lt"/>
                <a:cs typeface="Arial"/>
              </a:rPr>
              <a:t>Proactively identifying </a:t>
            </a:r>
            <a:r>
              <a:rPr lang="en-GB" sz="1600">
                <a:latin typeface="Arial" panose="020B0604020202020204" pitchFamily="34" charset="0"/>
                <a:ea typeface="+mn-lt"/>
                <a:cs typeface="Arial"/>
              </a:rPr>
              <a:t>and supporting families where there is greater </a:t>
            </a:r>
            <a:r>
              <a:rPr lang="en-GB" sz="1600" b="1">
                <a:latin typeface="Arial" panose="020B0604020202020204" pitchFamily="34" charset="0"/>
                <a:ea typeface="+mn-lt"/>
                <a:cs typeface="Arial"/>
              </a:rPr>
              <a:t>risk of social isolation</a:t>
            </a:r>
            <a:r>
              <a:rPr lang="en-GB" sz="1600">
                <a:latin typeface="Arial" panose="020B0604020202020204" pitchFamily="34" charset="0"/>
                <a:ea typeface="+mn-lt"/>
                <a:cs typeface="Arial"/>
              </a:rPr>
              <a:t> and family breakdown.</a:t>
            </a:r>
            <a:endParaRPr lang="en-GB" sz="1600"/>
          </a:p>
          <a:p>
            <a:pPr>
              <a:spcAft>
                <a:spcPts val="600"/>
              </a:spcAft>
              <a:tabLst>
                <a:tab pos="457200" algn="l"/>
              </a:tabLst>
            </a:pPr>
            <a:endParaRPr lang="en-GB" sz="1600">
              <a:ea typeface="+mn-lt"/>
              <a:cs typeface="Arial"/>
            </a:endParaRPr>
          </a:p>
          <a:p>
            <a:pPr>
              <a:spcAft>
                <a:spcPts val="600"/>
              </a:spcAft>
              <a:tabLst>
                <a:tab pos="457200" algn="l"/>
              </a:tabLst>
            </a:pPr>
            <a:r>
              <a:rPr lang="en-GB" sz="1600">
                <a:ea typeface="+mn-lt"/>
                <a:cs typeface="Arial"/>
              </a:rPr>
              <a:t>Opportunities to facilitate informal </a:t>
            </a:r>
            <a:r>
              <a:rPr lang="en-GB" sz="1600" b="1">
                <a:ea typeface="+mn-lt"/>
                <a:cs typeface="Arial"/>
              </a:rPr>
              <a:t>peer support</a:t>
            </a:r>
            <a:r>
              <a:rPr lang="en-GB" sz="1600">
                <a:ea typeface="+mn-lt"/>
                <a:cs typeface="Arial"/>
              </a:rPr>
              <a:t>, e.g. between parents in local areas.</a:t>
            </a:r>
          </a:p>
        </p:txBody>
      </p:sp>
      <p:sp>
        <p:nvSpPr>
          <p:cNvPr id="5" name="Rectangle 4">
            <a:extLst>
              <a:ext uri="{FF2B5EF4-FFF2-40B4-BE49-F238E27FC236}">
                <a16:creationId xmlns:a16="http://schemas.microsoft.com/office/drawing/2014/main" id="{A564B9B4-953E-4C54-A03F-92B94C93703D}"/>
              </a:ext>
            </a:extLst>
          </p:cNvPr>
          <p:cNvSpPr/>
          <p:nvPr/>
        </p:nvSpPr>
        <p:spPr>
          <a:xfrm>
            <a:off x="2802835" y="2645504"/>
            <a:ext cx="4857494" cy="3293209"/>
          </a:xfrm>
          <a:prstGeom prst="rect">
            <a:avLst/>
          </a:prstGeom>
        </p:spPr>
        <p:txBody>
          <a:bodyPr wrap="square">
            <a:spAutoFit/>
          </a:bodyPr>
          <a:lstStyle/>
          <a:p>
            <a:pPr lvl="0"/>
            <a:r>
              <a:rPr lang="en-GB" sz="1600">
                <a:latin typeface="Arial" panose="020B0604020202020204" pitchFamily="34" charset="0"/>
                <a:ea typeface="Calibri" panose="020F0502020204030204" pitchFamily="34" charset="0"/>
                <a:cs typeface="Times New Roman" panose="02020603050405020304" pitchFamily="18" charset="0"/>
              </a:rPr>
              <a:t>Services to </a:t>
            </a:r>
            <a:r>
              <a:rPr lang="en-GB" sz="1600" b="1">
                <a:latin typeface="Arial" panose="020B0604020202020204" pitchFamily="34" charset="0"/>
                <a:ea typeface="Calibri" panose="020F0502020204030204" pitchFamily="34" charset="0"/>
                <a:cs typeface="Times New Roman" panose="02020603050405020304" pitchFamily="18" charset="0"/>
              </a:rPr>
              <a:t>adapt to families’ changing needs </a:t>
            </a:r>
            <a:r>
              <a:rPr lang="en-GB" sz="1600">
                <a:latin typeface="Arial" panose="020B0604020202020204" pitchFamily="34" charset="0"/>
                <a:ea typeface="Calibri" panose="020F0502020204030204" pitchFamily="34" charset="0"/>
                <a:cs typeface="Times New Roman" panose="02020603050405020304" pitchFamily="18" charset="0"/>
              </a:rPr>
              <a:t>and ability to care as their child gets older, to support wellbeing throughout the pathway.</a:t>
            </a:r>
          </a:p>
          <a:p>
            <a:pPr lvl="0"/>
            <a:endParaRPr lang="en-GB" sz="1600">
              <a:latin typeface="Arial" panose="020B0604020202020204" pitchFamily="34" charset="0"/>
              <a:ea typeface="Calibri" panose="020F0502020204030204" pitchFamily="34" charset="0"/>
              <a:cs typeface="Times New Roman" panose="02020603050405020304" pitchFamily="18" charset="0"/>
            </a:endParaRPr>
          </a:p>
          <a:p>
            <a:pPr>
              <a:tabLst>
                <a:tab pos="457200" algn="l"/>
              </a:tabLst>
            </a:pPr>
            <a:r>
              <a:rPr lang="en-GB" sz="1600">
                <a:ea typeface="+mn-lt"/>
                <a:cs typeface="Arial"/>
              </a:rPr>
              <a:t>A </a:t>
            </a:r>
            <a:r>
              <a:rPr lang="en-GB" sz="1600" b="1">
                <a:ea typeface="+mn-lt"/>
                <a:cs typeface="Arial"/>
              </a:rPr>
              <a:t>whole family approach </a:t>
            </a:r>
            <a:r>
              <a:rPr lang="en-GB" sz="1600">
                <a:ea typeface="+mn-lt"/>
                <a:cs typeface="Arial"/>
              </a:rPr>
              <a:t>which is responsive to changing needs. </a:t>
            </a:r>
          </a:p>
          <a:p>
            <a:pPr>
              <a:tabLst>
                <a:tab pos="457200" algn="l"/>
              </a:tabLst>
            </a:pPr>
            <a:endParaRPr lang="en-GB" sz="1600">
              <a:latin typeface="Arial" panose="020B0604020202020204" pitchFamily="34" charset="0"/>
              <a:ea typeface="Calibri" panose="020F0502020204030204" pitchFamily="34" charset="0"/>
              <a:cs typeface="Times New Roman" panose="02020603050405020304" pitchFamily="18" charset="0"/>
            </a:endParaRPr>
          </a:p>
          <a:p>
            <a:pPr>
              <a:tabLst>
                <a:tab pos="457200" algn="l"/>
              </a:tabLst>
            </a:pPr>
            <a:r>
              <a:rPr lang="en-GB" sz="1600">
                <a:latin typeface="Arial" panose="020B0604020202020204" pitchFamily="34" charset="0"/>
                <a:ea typeface="Calibri" panose="020F0502020204030204" pitchFamily="34" charset="0"/>
                <a:cs typeface="Times New Roman" panose="02020603050405020304" pitchFamily="18" charset="0"/>
              </a:rPr>
              <a:t>More support for siblings, young carers, and single parent families with no male role model in the child’s life.</a:t>
            </a:r>
          </a:p>
          <a:p>
            <a:pPr>
              <a:tabLst>
                <a:tab pos="457200" algn="l"/>
              </a:tabLst>
            </a:pPr>
            <a:endParaRPr lang="en-GB" sz="1600">
              <a:latin typeface="Arial" panose="020B0604020202020204" pitchFamily="34" charset="0"/>
              <a:ea typeface="Calibri" panose="020F0502020204030204" pitchFamily="34" charset="0"/>
              <a:cs typeface="Times New Roman" panose="02020603050405020304" pitchFamily="18" charset="0"/>
            </a:endParaRPr>
          </a:p>
          <a:p>
            <a:pPr>
              <a:tabLst>
                <a:tab pos="457200" algn="l"/>
              </a:tabLst>
            </a:pPr>
            <a:r>
              <a:rPr lang="en-GB" sz="1600">
                <a:latin typeface="Arial" panose="020B0604020202020204" pitchFamily="34" charset="0"/>
                <a:ea typeface="Calibri" panose="020F0502020204030204" pitchFamily="34" charset="0"/>
                <a:cs typeface="Times New Roman" panose="02020603050405020304" pitchFamily="18" charset="0"/>
              </a:rPr>
              <a:t>Opportunities for parents to spend time exclusively with </a:t>
            </a:r>
            <a:r>
              <a:rPr lang="en-GB" sz="1600" b="1">
                <a:latin typeface="Arial" panose="020B0604020202020204" pitchFamily="34" charset="0"/>
                <a:ea typeface="Calibri" panose="020F0502020204030204" pitchFamily="34" charset="0"/>
                <a:cs typeface="Times New Roman" panose="02020603050405020304" pitchFamily="18" charset="0"/>
              </a:rPr>
              <a:t>other siblings</a:t>
            </a:r>
            <a:r>
              <a:rPr lang="en-GB" sz="1600">
                <a:latin typeface="Arial" panose="020B0604020202020204" pitchFamily="34" charset="0"/>
                <a:ea typeface="Calibri" panose="020F0502020204030204" pitchFamily="34" charset="0"/>
                <a:cs typeface="Times New Roman" panose="02020603050405020304" pitchFamily="18" charset="0"/>
              </a:rPr>
              <a:t>, as they can feel excluded.</a:t>
            </a:r>
          </a:p>
        </p:txBody>
      </p:sp>
      <p:sp>
        <p:nvSpPr>
          <p:cNvPr id="6" name="Rectangle 5">
            <a:extLst>
              <a:ext uri="{FF2B5EF4-FFF2-40B4-BE49-F238E27FC236}">
                <a16:creationId xmlns:a16="http://schemas.microsoft.com/office/drawing/2014/main" id="{F348351A-FD3E-4939-BB32-EEC23B137E8F}"/>
              </a:ext>
            </a:extLst>
          </p:cNvPr>
          <p:cNvSpPr/>
          <p:nvPr/>
        </p:nvSpPr>
        <p:spPr>
          <a:xfrm>
            <a:off x="7979979" y="2622484"/>
            <a:ext cx="3469662" cy="3447098"/>
          </a:xfrm>
          <a:prstGeom prst="rect">
            <a:avLst/>
          </a:prstGeom>
        </p:spPr>
        <p:txBody>
          <a:bodyPr wrap="square">
            <a:spAutoFit/>
          </a:bodyPr>
          <a:lstStyle/>
          <a:p>
            <a:pPr marL="0" lvl="1">
              <a:spcAft>
                <a:spcPts val="600"/>
              </a:spcAft>
              <a:tabLst>
                <a:tab pos="914400" algn="l"/>
              </a:tabLst>
            </a:pPr>
            <a:r>
              <a:rPr lang="en-GB" sz="1600">
                <a:latin typeface="Arial" panose="020B0604020202020204" pitchFamily="34" charset="0"/>
                <a:ea typeface="Calibri" panose="020F0502020204030204" pitchFamily="34" charset="0"/>
                <a:cs typeface="Times New Roman" panose="02020603050405020304" pitchFamily="18" charset="0"/>
              </a:rPr>
              <a:t>Greater </a:t>
            </a:r>
            <a:r>
              <a:rPr lang="en-GB" sz="1600" b="1">
                <a:latin typeface="Arial" panose="020B0604020202020204" pitchFamily="34" charset="0"/>
                <a:ea typeface="Calibri" panose="020F0502020204030204" pitchFamily="34" charset="0"/>
                <a:cs typeface="Times New Roman" panose="02020603050405020304" pitchFamily="18" charset="0"/>
              </a:rPr>
              <a:t>communication with professionals </a:t>
            </a:r>
            <a:r>
              <a:rPr lang="en-GB" sz="1600">
                <a:latin typeface="Arial" panose="020B0604020202020204" pitchFamily="34" charset="0"/>
                <a:ea typeface="Calibri" panose="020F0502020204030204" pitchFamily="34" charset="0"/>
                <a:cs typeface="Times New Roman" panose="02020603050405020304" pitchFamily="18" charset="0"/>
              </a:rPr>
              <a:t>has the potential to have a big impact on </a:t>
            </a:r>
            <a:r>
              <a:rPr lang="en-GB" sz="1600" b="1">
                <a:latin typeface="Arial" panose="020B0604020202020204" pitchFamily="34" charset="0"/>
                <a:ea typeface="Calibri" panose="020F0502020204030204" pitchFamily="34" charset="0"/>
                <a:cs typeface="Times New Roman" panose="02020603050405020304" pitchFamily="18" charset="0"/>
              </a:rPr>
              <a:t>family wellbeing</a:t>
            </a:r>
            <a:r>
              <a:rPr lang="en-GB" sz="1600">
                <a:latin typeface="Arial" panose="020B0604020202020204" pitchFamily="34" charset="0"/>
                <a:ea typeface="Calibri" panose="020F0502020204030204" pitchFamily="34" charset="0"/>
                <a:cs typeface="Times New Roman" panose="02020603050405020304" pitchFamily="18" charset="0"/>
              </a:rPr>
              <a:t>, and avert family breakdown:</a:t>
            </a:r>
          </a:p>
          <a:p>
            <a:pPr marL="285750" lvl="1" indent="-285750">
              <a:spcAft>
                <a:spcPts val="600"/>
              </a:spcAft>
              <a:buFont typeface="Arial" panose="020B0604020202020204" pitchFamily="34" charset="0"/>
              <a:buChar char="•"/>
              <a:tabLst>
                <a:tab pos="914400" algn="l"/>
              </a:tabLst>
            </a:pPr>
            <a:r>
              <a:rPr lang="en-GB" sz="1600" b="1">
                <a:latin typeface="Arial" panose="020B0604020202020204" pitchFamily="34" charset="0"/>
                <a:ea typeface="Calibri" panose="020F0502020204030204" pitchFamily="34" charset="0"/>
                <a:cs typeface="Times New Roman" panose="02020603050405020304" pitchFamily="18" charset="0"/>
              </a:rPr>
              <a:t>More informal support</a:t>
            </a:r>
            <a:r>
              <a:rPr lang="en-GB" sz="1600">
                <a:latin typeface="Arial" panose="020B0604020202020204" pitchFamily="34" charset="0"/>
                <a:ea typeface="Calibri" panose="020F0502020204030204" pitchFamily="34" charset="0"/>
                <a:cs typeface="Times New Roman" panose="02020603050405020304" pitchFamily="18" charset="0"/>
              </a:rPr>
              <a:t> and sharing knowledge could help parents with implementing coping strategies to managing behaviours at home and ease familial pressures.</a:t>
            </a:r>
          </a:p>
          <a:p>
            <a:pPr marL="285750" lvl="1" indent="-285750">
              <a:spcAft>
                <a:spcPts val="600"/>
              </a:spcAft>
              <a:buFont typeface="Arial" panose="020B0604020202020204" pitchFamily="34" charset="0"/>
              <a:buChar char="•"/>
              <a:tabLst>
                <a:tab pos="914400" algn="l"/>
              </a:tabLst>
            </a:pPr>
            <a:r>
              <a:rPr lang="en-GB" sz="1600" b="1">
                <a:latin typeface="Arial" panose="020B0604020202020204" pitchFamily="34" charset="0"/>
                <a:ea typeface="Calibri" panose="020F0502020204030204" pitchFamily="34" charset="0"/>
                <a:cs typeface="Times New Roman" panose="02020603050405020304" pitchFamily="18" charset="0"/>
              </a:rPr>
              <a:t>Listening to families’ feedback </a:t>
            </a:r>
            <a:r>
              <a:rPr lang="en-GB" sz="1600">
                <a:latin typeface="Arial" panose="020B0604020202020204" pitchFamily="34" charset="0"/>
                <a:ea typeface="Calibri" panose="020F0502020204030204" pitchFamily="34" charset="0"/>
                <a:cs typeface="Times New Roman" panose="02020603050405020304" pitchFamily="18" charset="0"/>
              </a:rPr>
              <a:t>to inform service improvements.</a:t>
            </a:r>
          </a:p>
        </p:txBody>
      </p:sp>
      <p:sp>
        <p:nvSpPr>
          <p:cNvPr id="27" name="Rectangle 26">
            <a:extLst>
              <a:ext uri="{FF2B5EF4-FFF2-40B4-BE49-F238E27FC236}">
                <a16:creationId xmlns:a16="http://schemas.microsoft.com/office/drawing/2014/main" id="{F3C00C86-C42F-4A2D-861B-400BD8E1F296}"/>
              </a:ext>
            </a:extLst>
          </p:cNvPr>
          <p:cNvSpPr/>
          <p:nvPr/>
        </p:nvSpPr>
        <p:spPr>
          <a:xfrm>
            <a:off x="305999" y="1402124"/>
            <a:ext cx="11134863" cy="408715"/>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What’s needed?</a:t>
            </a:r>
          </a:p>
        </p:txBody>
      </p:sp>
    </p:spTree>
    <p:extLst>
      <p:ext uri="{BB962C8B-B14F-4D97-AF65-F5344CB8AC3E}">
        <p14:creationId xmlns:p14="http://schemas.microsoft.com/office/powerpoint/2010/main" val="2042718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B853-3512-9040-932B-10C1AC1C3C52}"/>
              </a:ext>
            </a:extLst>
          </p:cNvPr>
          <p:cNvSpPr>
            <a:spLocks noGrp="1"/>
          </p:cNvSpPr>
          <p:nvPr>
            <p:ph type="title"/>
          </p:nvPr>
        </p:nvSpPr>
        <p:spPr>
          <a:xfrm>
            <a:off x="174929" y="31396"/>
            <a:ext cx="2446353" cy="666511"/>
          </a:xfrm>
        </p:spPr>
        <p:txBody>
          <a:bodyPr anchor="t" anchorCtr="0">
            <a:normAutofit/>
          </a:bodyPr>
          <a:lstStyle/>
          <a:p>
            <a:r>
              <a:rPr lang="en-GB">
                <a:solidFill>
                  <a:srgbClr val="004899"/>
                </a:solidFill>
                <a:cs typeface="Arial"/>
              </a:rPr>
              <a:t>Case Study</a:t>
            </a:r>
            <a:endParaRPr lang="en-GB">
              <a:solidFill>
                <a:srgbClr val="004899"/>
              </a:solidFill>
              <a:highlight>
                <a:srgbClr val="FFFF00"/>
              </a:highlight>
              <a:cs typeface="Arial"/>
            </a:endParaRPr>
          </a:p>
        </p:txBody>
      </p:sp>
      <p:grpSp>
        <p:nvGrpSpPr>
          <p:cNvPr id="14" name="Group 13">
            <a:extLst>
              <a:ext uri="{FF2B5EF4-FFF2-40B4-BE49-F238E27FC236}">
                <a16:creationId xmlns:a16="http://schemas.microsoft.com/office/drawing/2014/main" id="{D8F6936E-5CBA-4C15-94F8-D7417AB9FAE7}"/>
              </a:ext>
            </a:extLst>
          </p:cNvPr>
          <p:cNvGrpSpPr/>
          <p:nvPr/>
        </p:nvGrpSpPr>
        <p:grpSpPr>
          <a:xfrm>
            <a:off x="10136042" y="-92783"/>
            <a:ext cx="1967654" cy="1477327"/>
            <a:chOff x="10030518" y="96315"/>
            <a:chExt cx="1959287" cy="1414538"/>
          </a:xfrm>
          <a:solidFill>
            <a:srgbClr val="E4E4E4"/>
          </a:solidFill>
        </p:grpSpPr>
        <p:pic>
          <p:nvPicPr>
            <p:cNvPr id="11" name="Graphic 10" descr="Man with baby">
              <a:extLst>
                <a:ext uri="{FF2B5EF4-FFF2-40B4-BE49-F238E27FC236}">
                  <a16:creationId xmlns:a16="http://schemas.microsoft.com/office/drawing/2014/main" id="{5D57420D-A467-48F7-87C3-E8C3FEBE9F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30518" y="363343"/>
              <a:ext cx="914400" cy="914400"/>
            </a:xfrm>
            <a:prstGeom prst="rect">
              <a:avLst/>
            </a:prstGeom>
          </p:spPr>
        </p:pic>
        <p:pic>
          <p:nvPicPr>
            <p:cNvPr id="13" name="Graphic 12" descr="Family with two children">
              <a:extLst>
                <a:ext uri="{FF2B5EF4-FFF2-40B4-BE49-F238E27FC236}">
                  <a16:creationId xmlns:a16="http://schemas.microsoft.com/office/drawing/2014/main" id="{2F3F12DE-47FA-4237-9F61-095ABC7DB4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75267" y="96315"/>
              <a:ext cx="1414538" cy="1414538"/>
            </a:xfrm>
            <a:prstGeom prst="rect">
              <a:avLst/>
            </a:prstGeom>
          </p:spPr>
        </p:pic>
      </p:grpSp>
      <p:sp>
        <p:nvSpPr>
          <p:cNvPr id="3" name="Rectangle 2">
            <a:extLst>
              <a:ext uri="{FF2B5EF4-FFF2-40B4-BE49-F238E27FC236}">
                <a16:creationId xmlns:a16="http://schemas.microsoft.com/office/drawing/2014/main" id="{6BD737A7-3951-42AF-AFE1-2BBC95DCCD9F}"/>
              </a:ext>
            </a:extLst>
          </p:cNvPr>
          <p:cNvSpPr/>
          <p:nvPr/>
        </p:nvSpPr>
        <p:spPr>
          <a:xfrm>
            <a:off x="235549" y="1170695"/>
            <a:ext cx="5228576" cy="5324535"/>
          </a:xfrm>
          <a:prstGeom prst="rect">
            <a:avLst/>
          </a:prstGeom>
        </p:spPr>
        <p:txBody>
          <a:bodyPr wrap="square" lIns="91440" tIns="45720" rIns="91440" bIns="45720" anchor="t">
            <a:spAutoFit/>
          </a:bodyPr>
          <a:lstStyle/>
          <a:p>
            <a:r>
              <a:rPr lang="en-GB" sz="1700">
                <a:cs typeface="Arial" panose="020B0604020202020204" pitchFamily="34" charset="0"/>
              </a:rPr>
              <a:t>Toby* is aged between 17-19, lives with his family and has</a:t>
            </a:r>
            <a:r>
              <a:rPr lang="en-GB" sz="1700"/>
              <a:t> severe autism, anxiety and continence issues. He was on the CIN register, mum has since unsuccessfully sought support and now thinks they felt he </a:t>
            </a:r>
            <a:r>
              <a:rPr lang="en-GB" sz="1700" b="1" i="1"/>
              <a:t>“wasn’t worth the hassle”. </a:t>
            </a:r>
          </a:p>
          <a:p>
            <a:endParaRPr lang="en-GB" sz="1700" b="1"/>
          </a:p>
          <a:p>
            <a:r>
              <a:rPr lang="en-GB" sz="1700">
                <a:cs typeface="Arial" panose="020B0604020202020204" pitchFamily="34" charset="0"/>
              </a:rPr>
              <a:t>She said her son does not get on with some of his siblings. Due to his behaviour the family get </a:t>
            </a:r>
            <a:r>
              <a:rPr lang="en-GB" sz="1700" b="1">
                <a:cs typeface="Arial" panose="020B0604020202020204" pitchFamily="34" charset="0"/>
              </a:rPr>
              <a:t>little support</a:t>
            </a:r>
            <a:r>
              <a:rPr lang="en-GB" sz="1700">
                <a:cs typeface="Arial" panose="020B0604020202020204" pitchFamily="34" charset="0"/>
              </a:rPr>
              <a:t> from family and friends so </a:t>
            </a:r>
            <a:r>
              <a:rPr lang="en-GB" sz="1700" b="1" i="1">
                <a:cs typeface="Arial" panose="020B0604020202020204" pitchFamily="34" charset="0"/>
              </a:rPr>
              <a:t>“</a:t>
            </a:r>
            <a:r>
              <a:rPr lang="en-GB" sz="1700" b="1" i="1"/>
              <a:t>having him at home full time is very stressful.”</a:t>
            </a:r>
            <a:r>
              <a:rPr lang="en-GB" sz="1700" b="1"/>
              <a:t> </a:t>
            </a:r>
            <a:r>
              <a:rPr lang="en-GB" sz="1700"/>
              <a:t>During Covid there were even fewer visitors (which he likes) to the house and the family are becoming  </a:t>
            </a:r>
            <a:r>
              <a:rPr lang="en-GB" sz="1700" b="1"/>
              <a:t>more isolated.</a:t>
            </a:r>
            <a:endParaRPr lang="en-GB" sz="1700"/>
          </a:p>
          <a:p>
            <a:endParaRPr lang="en-GB" sz="1700" b="1"/>
          </a:p>
          <a:p>
            <a:r>
              <a:rPr lang="en-GB" sz="1700"/>
              <a:t>Toby has tried several clubs in the past, but thought people were getting </a:t>
            </a:r>
            <a:r>
              <a:rPr lang="en-GB" sz="1700" b="1" i="1"/>
              <a:t>“too close” </a:t>
            </a:r>
            <a:r>
              <a:rPr lang="en-GB" sz="1700"/>
              <a:t>and stopped going as he needs to be in a </a:t>
            </a:r>
            <a:r>
              <a:rPr lang="en-GB" sz="1700" b="1"/>
              <a:t>small group</a:t>
            </a:r>
            <a:r>
              <a:rPr lang="en-GB" sz="1700"/>
              <a:t>.</a:t>
            </a:r>
            <a:r>
              <a:rPr lang="en-GB" sz="1700" b="1"/>
              <a:t> </a:t>
            </a:r>
            <a:r>
              <a:rPr lang="en-GB" sz="1700"/>
              <a:t>Before Covid-19 he had started at a sports club and really enjoyed this and responded well to the trainer. He has </a:t>
            </a:r>
            <a:r>
              <a:rPr lang="en-GB" sz="1700" b="1"/>
              <a:t>aspirations for future </a:t>
            </a:r>
            <a:r>
              <a:rPr lang="en-GB" sz="1700"/>
              <a:t>and would like to be a computer programmer.</a:t>
            </a:r>
            <a:endParaRPr lang="en-GB" sz="1700" b="1">
              <a:cs typeface="Arial" panose="020B0604020202020204" pitchFamily="34" charset="0"/>
            </a:endParaRPr>
          </a:p>
        </p:txBody>
      </p:sp>
      <p:sp>
        <p:nvSpPr>
          <p:cNvPr id="12" name="Title 7">
            <a:extLst>
              <a:ext uri="{FF2B5EF4-FFF2-40B4-BE49-F238E27FC236}">
                <a16:creationId xmlns:a16="http://schemas.microsoft.com/office/drawing/2014/main" id="{DD3A5910-A27B-4065-8FC9-8CF1C7A26CB5}"/>
              </a:ext>
            </a:extLst>
          </p:cNvPr>
          <p:cNvSpPr txBox="1">
            <a:spLocks/>
          </p:cNvSpPr>
          <p:nvPr/>
        </p:nvSpPr>
        <p:spPr>
          <a:xfrm>
            <a:off x="174929" y="634770"/>
            <a:ext cx="9961107" cy="366280"/>
          </a:xfrm>
          <a:prstGeom prst="rect">
            <a:avLst/>
          </a:prstGeom>
        </p:spPr>
        <p:txBody>
          <a:bodyPr vert="horz" lIns="91440" tIns="45720" rIns="91440" bIns="0" rtlCol="0" anchor="b" anchorCtr="0">
            <a:normAutofit fontScale="97500"/>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a:spcBef>
                <a:spcPts val="1000"/>
              </a:spcBef>
            </a:pPr>
            <a:r>
              <a:rPr lang="en-GB" sz="2000">
                <a:solidFill>
                  <a:srgbClr val="F28F00"/>
                </a:solidFill>
                <a:ea typeface="+mn-lt"/>
                <a:cs typeface="Arial"/>
              </a:rPr>
              <a:t>Reducing social isolation and accessing the community is important to families. </a:t>
            </a:r>
            <a:endParaRPr lang="en-GB" sz="2000">
              <a:solidFill>
                <a:srgbClr val="004899"/>
              </a:solidFill>
              <a:cs typeface="Arial"/>
            </a:endParaRPr>
          </a:p>
        </p:txBody>
      </p:sp>
      <p:cxnSp>
        <p:nvCxnSpPr>
          <p:cNvPr id="16" name="Straight Connector 15">
            <a:extLst>
              <a:ext uri="{FF2B5EF4-FFF2-40B4-BE49-F238E27FC236}">
                <a16:creationId xmlns:a16="http://schemas.microsoft.com/office/drawing/2014/main" id="{1CC36C6B-E24D-4B9F-9B9E-B10F1E2F8437}"/>
              </a:ext>
            </a:extLst>
          </p:cNvPr>
          <p:cNvCxnSpPr>
            <a:cxnSpLocks/>
          </p:cNvCxnSpPr>
          <p:nvPr/>
        </p:nvCxnSpPr>
        <p:spPr>
          <a:xfrm>
            <a:off x="5645697" y="1351667"/>
            <a:ext cx="0" cy="49264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9">
            <a:extLst>
              <a:ext uri="{FF2B5EF4-FFF2-40B4-BE49-F238E27FC236}">
                <a16:creationId xmlns:a16="http://schemas.microsoft.com/office/drawing/2014/main" id="{9CFB4191-B035-472D-89C5-6E350B38C28A}"/>
              </a:ext>
            </a:extLst>
          </p:cNvPr>
          <p:cNvSpPr txBox="1">
            <a:spLocks/>
          </p:cNvSpPr>
          <p:nvPr/>
        </p:nvSpPr>
        <p:spPr>
          <a:xfrm>
            <a:off x="277125" y="6533850"/>
            <a:ext cx="5760000" cy="2171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200">
                <a:solidFill>
                  <a:prstClr val="black">
                    <a:lumMod val="50000"/>
                    <a:lumOff val="50000"/>
                  </a:prstClr>
                </a:solidFill>
                <a:latin typeface="Arial" panose="020B0604020202020204"/>
              </a:rPr>
              <a:t>Produced by Essex County Council Strategy Insight and Engagement</a:t>
            </a:r>
          </a:p>
        </p:txBody>
      </p:sp>
      <p:sp>
        <p:nvSpPr>
          <p:cNvPr id="18" name="Date Placeholder 8">
            <a:extLst>
              <a:ext uri="{FF2B5EF4-FFF2-40B4-BE49-F238E27FC236}">
                <a16:creationId xmlns:a16="http://schemas.microsoft.com/office/drawing/2014/main" id="{23D4C238-FFC3-4714-8D35-9D15C40F10C3}"/>
              </a:ext>
            </a:extLst>
          </p:cNvPr>
          <p:cNvSpPr>
            <a:spLocks noGrp="1"/>
          </p:cNvSpPr>
          <p:nvPr>
            <p:ph type="dt" sz="half" idx="10"/>
          </p:nvPr>
        </p:nvSpPr>
        <p:spPr>
          <a:xfrm>
            <a:off x="8802000" y="6591600"/>
            <a:ext cx="2192400" cy="13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9" name="Slide Number Placeholder 10">
            <a:extLst>
              <a:ext uri="{FF2B5EF4-FFF2-40B4-BE49-F238E27FC236}">
                <a16:creationId xmlns:a16="http://schemas.microsoft.com/office/drawing/2014/main" id="{52637515-4F0C-4F8D-AB4C-42B32C760039}"/>
              </a:ext>
            </a:extLst>
          </p:cNvPr>
          <p:cNvSpPr txBox="1">
            <a:spLocks/>
          </p:cNvSpPr>
          <p:nvPr/>
        </p:nvSpPr>
        <p:spPr>
          <a:xfrm>
            <a:off x="11137275" y="6494234"/>
            <a:ext cx="777600" cy="13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200">
                <a:solidFill>
                  <a:prstClr val="black">
                    <a:lumMod val="50000"/>
                    <a:lumOff val="50000"/>
                  </a:prstClr>
                </a:solidFill>
                <a:latin typeface="Arial" panose="020B0604020202020204"/>
              </a:rPr>
              <a:t>|   </a:t>
            </a:r>
            <a:fld id="{5898CC38-F149-5B45-A1B4-290B41364A0C}" type="slidenum">
              <a:rPr lang="en-GB" sz="1200" smtClean="0">
                <a:solidFill>
                  <a:prstClr val="black">
                    <a:lumMod val="50000"/>
                    <a:lumOff val="50000"/>
                  </a:prstClr>
                </a:solidFill>
                <a:latin typeface="Arial" panose="020B0604020202020204"/>
              </a:rPr>
              <a:pPr algn="r">
                <a:defRPr/>
              </a:pPr>
              <a:t>52</a:t>
            </a:fld>
            <a:endParaRPr lang="en-GB" sz="1200">
              <a:solidFill>
                <a:prstClr val="black">
                  <a:lumMod val="50000"/>
                  <a:lumOff val="50000"/>
                </a:prstClr>
              </a:solidFill>
              <a:latin typeface="Arial" panose="020B0604020202020204"/>
            </a:endParaRPr>
          </a:p>
        </p:txBody>
      </p:sp>
      <p:sp>
        <p:nvSpPr>
          <p:cNvPr id="21" name="Rectangle 20">
            <a:extLst>
              <a:ext uri="{FF2B5EF4-FFF2-40B4-BE49-F238E27FC236}">
                <a16:creationId xmlns:a16="http://schemas.microsoft.com/office/drawing/2014/main" id="{089ECF94-F899-4A95-9788-06F0630D5474}"/>
              </a:ext>
            </a:extLst>
          </p:cNvPr>
          <p:cNvSpPr/>
          <p:nvPr/>
        </p:nvSpPr>
        <p:spPr>
          <a:xfrm>
            <a:off x="5922674" y="1179707"/>
            <a:ext cx="5992201" cy="3754874"/>
          </a:xfrm>
          <a:prstGeom prst="rect">
            <a:avLst/>
          </a:prstGeom>
        </p:spPr>
        <p:txBody>
          <a:bodyPr wrap="square" lIns="91440" tIns="45720" rIns="91440" bIns="45720" anchor="t">
            <a:spAutoFit/>
          </a:bodyPr>
          <a:lstStyle/>
          <a:p>
            <a:r>
              <a:rPr lang="en-GB" sz="1700">
                <a:cs typeface="Arial"/>
              </a:rPr>
              <a:t>The family have not used the caravans or beach huts as they </a:t>
            </a:r>
            <a:r>
              <a:rPr lang="en-GB" sz="1700" b="1">
                <a:cs typeface="Arial"/>
              </a:rPr>
              <a:t>need help </a:t>
            </a:r>
            <a:r>
              <a:rPr lang="en-GB" sz="1700">
                <a:cs typeface="Arial"/>
              </a:rPr>
              <a:t>to take Toby out,but do want to do things as a family. Mum </a:t>
            </a:r>
            <a:r>
              <a:rPr lang="en-GB" sz="1700" b="1">
                <a:cs typeface="Arial"/>
              </a:rPr>
              <a:t>does not drive </a:t>
            </a:r>
            <a:r>
              <a:rPr lang="en-GB" sz="1700">
                <a:cs typeface="Arial"/>
              </a:rPr>
              <a:t>and there are no local clubs for Toby’s age group.</a:t>
            </a:r>
          </a:p>
          <a:p>
            <a:endParaRPr lang="en-GB" sz="1700">
              <a:cs typeface="Arial"/>
            </a:endParaRPr>
          </a:p>
          <a:p>
            <a:r>
              <a:rPr lang="en-GB" sz="1700">
                <a:cs typeface="Arial"/>
              </a:rPr>
              <a:t>To help </a:t>
            </a:r>
            <a:r>
              <a:rPr lang="en-GB" sz="1700" b="1">
                <a:cs typeface="Arial"/>
              </a:rPr>
              <a:t>reduce social isolation </a:t>
            </a:r>
            <a:r>
              <a:rPr lang="en-GB" sz="1700">
                <a:cs typeface="Arial"/>
              </a:rPr>
              <a:t>mum has suggested that </a:t>
            </a:r>
            <a:r>
              <a:rPr lang="en-GB" sz="1700" b="1" i="1">
                <a:cs typeface="Arial"/>
              </a:rPr>
              <a:t>“di</a:t>
            </a:r>
            <a:r>
              <a:rPr lang="en-GB" sz="1700" b="1" i="1"/>
              <a:t>fferent families could all chip in for a minibus so they could all access activities as a group”.</a:t>
            </a:r>
            <a:r>
              <a:rPr lang="en-GB" sz="1700" b="1" i="1">
                <a:cs typeface="Arial"/>
              </a:rPr>
              <a:t> </a:t>
            </a:r>
            <a:r>
              <a:rPr lang="en-GB" sz="1700"/>
              <a:t>They have tried to access mainstream activities, but mum feels </a:t>
            </a:r>
            <a:r>
              <a:rPr lang="en-GB" sz="1700" b="1" i="1"/>
              <a:t>“people aren’t kind…it is just too difficult for us to do”.</a:t>
            </a:r>
          </a:p>
          <a:p>
            <a:endParaRPr lang="en-GB" sz="1700" b="1"/>
          </a:p>
          <a:p>
            <a:r>
              <a:rPr lang="en-GB" sz="1700"/>
              <a:t>Toby loves animals and has used a local private organisation that run forest and bat walks and who are</a:t>
            </a:r>
            <a:r>
              <a:rPr lang="en-GB" sz="1700" b="1"/>
              <a:t> </a:t>
            </a:r>
            <a:r>
              <a:rPr lang="en-GB" sz="1700"/>
              <a:t>trying to branch out to include </a:t>
            </a:r>
            <a:r>
              <a:rPr lang="en-GB" sz="1700" b="1"/>
              <a:t>activities for disabled cohorts.</a:t>
            </a:r>
          </a:p>
        </p:txBody>
      </p:sp>
      <p:pic>
        <p:nvPicPr>
          <p:cNvPr id="28" name="Graphic 27" descr="Lightbulb and gear">
            <a:extLst>
              <a:ext uri="{FF2B5EF4-FFF2-40B4-BE49-F238E27FC236}">
                <a16:creationId xmlns:a16="http://schemas.microsoft.com/office/drawing/2014/main" id="{CE565891-7D56-4C2D-A7F4-6D1935B6B2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77404" y="5291177"/>
            <a:ext cx="717950" cy="688109"/>
          </a:xfrm>
          <a:prstGeom prst="rect">
            <a:avLst/>
          </a:prstGeom>
        </p:spPr>
      </p:pic>
      <p:sp>
        <p:nvSpPr>
          <p:cNvPr id="4" name="Rectangle 3">
            <a:extLst>
              <a:ext uri="{FF2B5EF4-FFF2-40B4-BE49-F238E27FC236}">
                <a16:creationId xmlns:a16="http://schemas.microsoft.com/office/drawing/2014/main" id="{22306796-E918-4302-A04E-4045E3B8FEB1}"/>
              </a:ext>
            </a:extLst>
          </p:cNvPr>
          <p:cNvSpPr/>
          <p:nvPr/>
        </p:nvSpPr>
        <p:spPr>
          <a:xfrm>
            <a:off x="6881761" y="5203898"/>
            <a:ext cx="4715012" cy="923330"/>
          </a:xfrm>
          <a:prstGeom prst="rect">
            <a:avLst/>
          </a:prstGeom>
        </p:spPr>
        <p:txBody>
          <a:bodyPr wrap="square">
            <a:spAutoFit/>
          </a:bodyPr>
          <a:lstStyle/>
          <a:p>
            <a:pPr algn="ctr"/>
            <a:r>
              <a:rPr lang="en-GB" b="1">
                <a:solidFill>
                  <a:srgbClr val="004899"/>
                </a:solidFill>
              </a:rPr>
              <a:t>Is there potential for new commissioning opportunities to support access in the community and reduce social isolation? </a:t>
            </a:r>
          </a:p>
        </p:txBody>
      </p:sp>
    </p:spTree>
    <p:extLst>
      <p:ext uri="{BB962C8B-B14F-4D97-AF65-F5344CB8AC3E}">
        <p14:creationId xmlns:p14="http://schemas.microsoft.com/office/powerpoint/2010/main" val="26507627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06001" y="32269"/>
            <a:ext cx="9473268" cy="619844"/>
          </a:xfrm>
        </p:spPr>
        <p:txBody>
          <a:bodyPr>
            <a:normAutofit/>
          </a:bodyPr>
          <a:lstStyle/>
          <a:p>
            <a:r>
              <a:rPr lang="en-GB">
                <a:solidFill>
                  <a:srgbClr val="004899"/>
                </a:solidFill>
              </a:rPr>
              <a:t>Support for Families</a:t>
            </a:r>
            <a:endParaRPr lang="en-GB"/>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319801" y="828412"/>
            <a:ext cx="11682902" cy="408714"/>
          </a:xfrm>
        </p:spPr>
        <p:txBody>
          <a:bodyPr>
            <a:normAutofit/>
          </a:bodyPr>
          <a:lstStyle/>
          <a:p>
            <a:pPr marL="0" indent="0">
              <a:spcBef>
                <a:spcPts val="0"/>
              </a:spcBef>
              <a:buNone/>
            </a:pPr>
            <a:r>
              <a:rPr lang="en-GB" sz="2000" b="1">
                <a:solidFill>
                  <a:srgbClr val="F28F00"/>
                </a:solidFill>
                <a:ea typeface="+mn-lt"/>
                <a:cs typeface="Arial"/>
              </a:rPr>
              <a:t>Caring responsibilities can limit families’ employment opportunities and impact finances.</a:t>
            </a: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a:xfrm>
            <a:off x="3534938" y="6552156"/>
            <a:ext cx="5760000" cy="136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3"/>
            <a:srcRect l="42818" t="7867" r="54316" b="89318"/>
            <a:stretch/>
          </p:blipFill>
          <p:spPr>
            <a:xfrm>
              <a:off x="2689902" y="-1335281"/>
              <a:ext cx="845036" cy="504544"/>
            </a:xfrm>
            <a:prstGeom prst="rect">
              <a:avLst/>
            </a:prstGeom>
          </p:spPr>
        </p:pic>
      </p:grpSp>
      <p:sp>
        <p:nvSpPr>
          <p:cNvPr id="22" name="Rectangle 21">
            <a:extLst>
              <a:ext uri="{FF2B5EF4-FFF2-40B4-BE49-F238E27FC236}">
                <a16:creationId xmlns:a16="http://schemas.microsoft.com/office/drawing/2014/main" id="{5914272B-F768-4F65-9283-A199A0EE904B}"/>
              </a:ext>
            </a:extLst>
          </p:cNvPr>
          <p:cNvSpPr/>
          <p:nvPr/>
        </p:nvSpPr>
        <p:spPr>
          <a:xfrm>
            <a:off x="2945331" y="2116290"/>
            <a:ext cx="9057371" cy="42141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spcBef>
                <a:spcPts val="200"/>
              </a:spcBef>
              <a:buFont typeface="Arial" panose="020B0604020202020204" pitchFamily="34" charset="0"/>
              <a:buChar char="•"/>
              <a:tabLst>
                <a:tab pos="457200" algn="l"/>
              </a:tabLst>
            </a:pPr>
            <a:r>
              <a:rPr lang="en-GB">
                <a:solidFill>
                  <a:schemeClr val="tx1"/>
                </a:solidFill>
                <a:latin typeface="Arial" panose="020B0604020202020204" pitchFamily="34" charset="0"/>
                <a:ea typeface="Calibri" panose="020F0502020204030204" pitchFamily="34" charset="0"/>
                <a:cs typeface="Times New Roman" panose="02020603050405020304" pitchFamily="18" charset="0"/>
              </a:rPr>
              <a:t>Some in employment felt that </a:t>
            </a:r>
            <a:r>
              <a:rPr lang="en-GB" b="1" i="1">
                <a:solidFill>
                  <a:schemeClr val="tx1"/>
                </a:solidFill>
                <a:latin typeface="Arial" panose="020B0604020202020204" pitchFamily="34" charset="0"/>
                <a:ea typeface="Calibri" panose="020F0502020204030204" pitchFamily="34" charset="0"/>
                <a:cs typeface="Times New Roman" panose="02020603050405020304" pitchFamily="18" charset="0"/>
              </a:rPr>
              <a:t>“going to work is a break” </a:t>
            </a:r>
            <a:r>
              <a:rPr lang="en-GB">
                <a:solidFill>
                  <a:schemeClr val="tx1"/>
                </a:solidFill>
                <a:latin typeface="Arial" panose="020B0604020202020204" pitchFamily="34" charset="0"/>
                <a:ea typeface="Calibri" panose="020F0502020204030204" pitchFamily="34" charset="0"/>
                <a:cs typeface="Times New Roman" panose="02020603050405020304" pitchFamily="18" charset="0"/>
              </a:rPr>
              <a:t>from caring.</a:t>
            </a:r>
          </a:p>
          <a:p>
            <a:pPr marL="285750" lvl="0" indent="-285750">
              <a:spcBef>
                <a:spcPts val="200"/>
              </a:spcBef>
              <a:spcAft>
                <a:spcPts val="0"/>
              </a:spcAft>
              <a:buFont typeface="Arial" panose="020B0604020202020204" pitchFamily="34" charset="0"/>
              <a:buChar char="•"/>
              <a:tabLst>
                <a:tab pos="457200" algn="l"/>
              </a:tabLst>
            </a:pPr>
            <a:r>
              <a:rPr lang="en-GB">
                <a:solidFill>
                  <a:schemeClr val="tx1"/>
                </a:solidFill>
                <a:latin typeface="Arial" panose="020B0604020202020204" pitchFamily="34" charset="0"/>
                <a:ea typeface="Calibri" panose="020F0502020204030204" pitchFamily="34" charset="0"/>
                <a:cs typeface="Times New Roman" panose="02020603050405020304" pitchFamily="18" charset="0"/>
              </a:rPr>
              <a:t>For most, balancing employment with caring for a child with disabilities is a </a:t>
            </a:r>
            <a:r>
              <a:rPr lang="en-GB" b="1">
                <a:solidFill>
                  <a:schemeClr val="tx1"/>
                </a:solidFill>
                <a:latin typeface="Arial" panose="020B0604020202020204" pitchFamily="34" charset="0"/>
                <a:ea typeface="Calibri" panose="020F0502020204030204" pitchFamily="34" charset="0"/>
                <a:cs typeface="Times New Roman" panose="02020603050405020304" pitchFamily="18" charset="0"/>
              </a:rPr>
              <a:t>struggle</a:t>
            </a:r>
            <a:r>
              <a:rPr lang="en-GB">
                <a:solidFill>
                  <a:schemeClr val="tx1"/>
                </a:solidFill>
                <a:latin typeface="Arial" panose="020B0604020202020204" pitchFamily="34" charset="0"/>
                <a:ea typeface="Calibri" panose="020F0502020204030204" pitchFamily="34" charset="0"/>
                <a:cs typeface="Times New Roman" panose="02020603050405020304" pitchFamily="18" charset="0"/>
              </a:rPr>
              <a:t>.</a:t>
            </a:r>
          </a:p>
          <a:p>
            <a:pPr marL="285750" lvl="0" indent="-285750">
              <a:spcBef>
                <a:spcPts val="200"/>
              </a:spcBef>
              <a:spcAft>
                <a:spcPts val="0"/>
              </a:spcAft>
              <a:buFont typeface="Arial" panose="020B0604020202020204" pitchFamily="34" charset="0"/>
              <a:buChar char="•"/>
              <a:tabLst>
                <a:tab pos="457200" algn="l"/>
              </a:tabLst>
            </a:pPr>
            <a:r>
              <a:rPr lang="en-GB">
                <a:solidFill>
                  <a:schemeClr val="tx1"/>
                </a:solidFill>
                <a:latin typeface="Arial" panose="020B0604020202020204" pitchFamily="34" charset="0"/>
                <a:ea typeface="Calibri" panose="020F0502020204030204" pitchFamily="34" charset="0"/>
                <a:cs typeface="Times New Roman" panose="02020603050405020304" pitchFamily="18" charset="0"/>
              </a:rPr>
              <a:t>Many mothers we spoke to were not working or </a:t>
            </a:r>
            <a:r>
              <a:rPr lang="en-GB" b="1">
                <a:solidFill>
                  <a:schemeClr val="tx1"/>
                </a:solidFill>
                <a:latin typeface="Arial" panose="020B0604020202020204" pitchFamily="34" charset="0"/>
                <a:ea typeface="Calibri" panose="020F0502020204030204" pitchFamily="34" charset="0"/>
                <a:cs typeface="Times New Roman" panose="02020603050405020304" pitchFamily="18" charset="0"/>
              </a:rPr>
              <a:t>limited to part-time work. </a:t>
            </a:r>
            <a:r>
              <a:rPr lang="en-GB">
                <a:solidFill>
                  <a:schemeClr val="tx1"/>
                </a:solidFill>
                <a:latin typeface="Arial" panose="020B0604020202020204" pitchFamily="34" charset="0"/>
                <a:ea typeface="Calibri" panose="020F0502020204030204" pitchFamily="34" charset="0"/>
                <a:cs typeface="Times New Roman" panose="02020603050405020304" pitchFamily="18" charset="0"/>
              </a:rPr>
              <a:t>This was often due to one or more of the following:</a:t>
            </a:r>
          </a:p>
          <a:p>
            <a:pPr marL="742950" lvl="1" indent="-285750">
              <a:spcBef>
                <a:spcPts val="200"/>
              </a:spcBef>
              <a:buFont typeface="Courier New" panose="02070309020205020404" pitchFamily="49" charset="0"/>
              <a:buChar char="o"/>
              <a:tabLst>
                <a:tab pos="457200" algn="l"/>
              </a:tabLst>
            </a:pPr>
            <a:r>
              <a:rPr lang="en-GB" b="1">
                <a:solidFill>
                  <a:schemeClr val="tx1"/>
                </a:solidFill>
                <a:latin typeface="Arial" panose="020B0604020202020204" pitchFamily="34" charset="0"/>
                <a:ea typeface="Calibri" panose="020F0502020204030204" pitchFamily="34" charset="0"/>
                <a:cs typeface="Times New Roman" panose="02020603050405020304" pitchFamily="18" charset="0"/>
              </a:rPr>
              <a:t>Stress</a:t>
            </a:r>
            <a:r>
              <a:rPr lang="en-GB">
                <a:solidFill>
                  <a:schemeClr val="tx1"/>
                </a:solidFill>
                <a:latin typeface="Arial" panose="020B0604020202020204" pitchFamily="34" charset="0"/>
                <a:ea typeface="Calibri" panose="020F0502020204030204" pitchFamily="34" charset="0"/>
                <a:cs typeface="Times New Roman" panose="02020603050405020304" pitchFamily="18" charset="0"/>
              </a:rPr>
              <a:t> and feasibility of balancing work with caring responsibilities</a:t>
            </a:r>
          </a:p>
          <a:p>
            <a:pPr marL="742950" lvl="1" indent="-285750">
              <a:spcBef>
                <a:spcPts val="200"/>
              </a:spcBef>
              <a:buFont typeface="Courier New" panose="02070309020205020404" pitchFamily="49" charset="0"/>
              <a:buChar char="o"/>
              <a:tabLst>
                <a:tab pos="457200" algn="l"/>
              </a:tabLst>
            </a:pPr>
            <a:r>
              <a:rPr lang="en-GB" b="1">
                <a:solidFill>
                  <a:schemeClr val="tx1"/>
                </a:solidFill>
                <a:latin typeface="Arial" panose="020B0604020202020204" pitchFamily="34" charset="0"/>
                <a:ea typeface="Calibri" panose="020F0502020204030204" pitchFamily="34" charset="0"/>
                <a:cs typeface="Times New Roman" panose="02020603050405020304" pitchFamily="18" charset="0"/>
              </a:rPr>
              <a:t>Lack of flexibility </a:t>
            </a:r>
            <a:r>
              <a:rPr lang="en-GB">
                <a:solidFill>
                  <a:schemeClr val="tx1"/>
                </a:solidFill>
                <a:latin typeface="Arial" panose="020B0604020202020204" pitchFamily="34" charset="0"/>
                <a:ea typeface="Calibri" panose="020F0502020204030204" pitchFamily="34" charset="0"/>
                <a:cs typeface="Times New Roman" panose="02020603050405020304" pitchFamily="18" charset="0"/>
              </a:rPr>
              <a:t>from employers</a:t>
            </a:r>
          </a:p>
          <a:p>
            <a:pPr marL="742950" lvl="1" indent="-285750">
              <a:spcBef>
                <a:spcPts val="200"/>
              </a:spcBef>
              <a:buFont typeface="Courier New" panose="02070309020205020404" pitchFamily="49" charset="0"/>
              <a:buChar char="o"/>
              <a:tabLst>
                <a:tab pos="457200" algn="l"/>
              </a:tabLst>
            </a:pPr>
            <a:r>
              <a:rPr lang="en-GB" b="1">
                <a:solidFill>
                  <a:schemeClr val="tx1"/>
                </a:solidFill>
                <a:latin typeface="Arial" panose="020B0604020202020204" pitchFamily="34" charset="0"/>
                <a:ea typeface="Calibri" panose="020F0502020204030204" pitchFamily="34" charset="0"/>
                <a:cs typeface="Times New Roman" panose="02020603050405020304" pitchFamily="18" charset="0"/>
              </a:rPr>
              <a:t>Affordability of care </a:t>
            </a:r>
            <a:r>
              <a:rPr lang="en-GB">
                <a:solidFill>
                  <a:schemeClr val="tx1"/>
                </a:solidFill>
                <a:latin typeface="Arial" panose="020B0604020202020204" pitchFamily="34" charset="0"/>
                <a:ea typeface="Calibri" panose="020F0502020204030204" pitchFamily="34" charset="0"/>
                <a:cs typeface="Times New Roman" panose="02020603050405020304" pitchFamily="18" charset="0"/>
              </a:rPr>
              <a:t>a barrier to work</a:t>
            </a:r>
          </a:p>
          <a:p>
            <a:pPr marL="285750" lvl="0" indent="-285750">
              <a:spcBef>
                <a:spcPts val="200"/>
              </a:spcBef>
              <a:spcAft>
                <a:spcPts val="0"/>
              </a:spcAft>
              <a:buFont typeface="Arial" panose="020B0604020202020204" pitchFamily="34" charset="0"/>
              <a:buChar char="•"/>
              <a:tabLst>
                <a:tab pos="457200" algn="l"/>
              </a:tabLst>
            </a:pPr>
            <a:r>
              <a:rPr lang="en-GB">
                <a:solidFill>
                  <a:schemeClr val="tx1"/>
                </a:solidFill>
                <a:latin typeface="Arial" panose="020B0604020202020204" pitchFamily="34" charset="0"/>
                <a:ea typeface="Calibri" panose="020F0502020204030204" pitchFamily="34" charset="0"/>
                <a:cs typeface="Times New Roman" panose="02020603050405020304" pitchFamily="18" charset="0"/>
              </a:rPr>
              <a:t>No suitably priced breaks for children during </a:t>
            </a:r>
            <a:r>
              <a:rPr lang="en-GB" b="1">
                <a:solidFill>
                  <a:schemeClr val="tx1"/>
                </a:solidFill>
                <a:latin typeface="Arial" panose="020B0604020202020204" pitchFamily="34" charset="0"/>
                <a:ea typeface="Calibri" panose="020F0502020204030204" pitchFamily="34" charset="0"/>
                <a:cs typeface="Times New Roman" panose="02020603050405020304" pitchFamily="18" charset="0"/>
              </a:rPr>
              <a:t>school holidays </a:t>
            </a:r>
            <a:r>
              <a:rPr lang="en-GB">
                <a:solidFill>
                  <a:schemeClr val="tx1"/>
                </a:solidFill>
                <a:latin typeface="Arial" panose="020B0604020202020204" pitchFamily="34" charset="0"/>
                <a:ea typeface="Calibri" panose="020F0502020204030204" pitchFamily="34" charset="0"/>
                <a:cs typeface="Times New Roman" panose="02020603050405020304" pitchFamily="18" charset="0"/>
              </a:rPr>
              <a:t>impacts carers’ </a:t>
            </a:r>
            <a:br>
              <a:rPr lang="en-GB">
                <a:solidFill>
                  <a:schemeClr val="tx1"/>
                </a:solidFill>
                <a:latin typeface="Arial" panose="020B0604020202020204" pitchFamily="34" charset="0"/>
                <a:ea typeface="Calibri" panose="020F0502020204030204" pitchFamily="34" charset="0"/>
                <a:cs typeface="Times New Roman" panose="02020603050405020304" pitchFamily="18" charset="0"/>
              </a:rPr>
            </a:br>
            <a:r>
              <a:rPr lang="en-GB">
                <a:solidFill>
                  <a:schemeClr val="tx1"/>
                </a:solidFill>
                <a:latin typeface="Arial" panose="020B0604020202020204" pitchFamily="34" charset="0"/>
                <a:ea typeface="Calibri" panose="020F0502020204030204" pitchFamily="34" charset="0"/>
                <a:cs typeface="Times New Roman" panose="02020603050405020304" pitchFamily="18" charset="0"/>
              </a:rPr>
              <a:t>ability to work and support the family.</a:t>
            </a:r>
          </a:p>
          <a:p>
            <a:pPr marL="285750" lvl="0" indent="-285750">
              <a:spcAft>
                <a:spcPts val="0"/>
              </a:spcAft>
              <a:buFont typeface="Arial" panose="020B0604020202020204" pitchFamily="34" charset="0"/>
              <a:buChar char="•"/>
              <a:tabLst>
                <a:tab pos="457200" algn="l"/>
              </a:tabLst>
            </a:pPr>
            <a:endParaRPr lang="en-GB" sz="160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endParaRPr lang="en-GB" sz="160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endParaRPr kumimoji="0" lang="en-GB" sz="1600" b="1" i="1" u="none" strike="noStrike" kern="1200" cap="none" spc="0" normalizeH="0" baseline="0" noProof="0">
              <a:ln>
                <a:noFill/>
              </a:ln>
              <a:solidFill>
                <a:schemeClr val="tx1"/>
              </a:solidFill>
              <a:effectLst/>
              <a:uLnTx/>
              <a:uFillTx/>
              <a:latin typeface="Arial" panose="020B0604020202020204" pitchFamily="34" charset="0"/>
              <a:cs typeface="Times New Roman" panose="02020603050405020304" pitchFamily="18" charset="0"/>
            </a:endParaRPr>
          </a:p>
          <a:p>
            <a:pPr marL="285750" lvl="0" indent="-285750">
              <a:spcAft>
                <a:spcPts val="0"/>
              </a:spcAft>
              <a:buFont typeface="Arial" panose="020B0604020202020204" pitchFamily="34" charset="0"/>
              <a:buChar char="•"/>
              <a:tabLst>
                <a:tab pos="457200" algn="l"/>
              </a:tabLst>
            </a:pPr>
            <a:endParaRPr kumimoji="0" lang="en-GB" sz="1600" b="1" i="1" u="none" strike="noStrike" kern="1200" cap="none" spc="0" normalizeH="0" baseline="0" noProof="0">
              <a:ln>
                <a:noFill/>
              </a:ln>
              <a:solidFill>
                <a:schemeClr val="tx1"/>
              </a:solidFill>
              <a:effectLst/>
              <a:uLnTx/>
              <a:uFillTx/>
              <a:latin typeface="Arial" panose="020B0604020202020204" pitchFamily="34" charset="0"/>
              <a:cs typeface="Times New Roman" panose="02020603050405020304" pitchFamily="18" charset="0"/>
            </a:endParaRPr>
          </a:p>
          <a:p>
            <a:pPr lvl="1">
              <a:lnSpc>
                <a:spcPct val="107000"/>
              </a:lnSpc>
              <a:spcAft>
                <a:spcPts val="0"/>
              </a:spcAft>
              <a:tabLst>
                <a:tab pos="914400" algn="l"/>
              </a:tabLst>
            </a:pPr>
            <a:endParaRPr kumimoji="0" lang="en-GB" sz="1600" b="1" i="1" u="none" strike="noStrike" kern="1200" cap="none" spc="0" normalizeH="0" baseline="0" noProof="0">
              <a:ln>
                <a:noFill/>
              </a:ln>
              <a:solidFill>
                <a:schemeClr val="tx1"/>
              </a:solidFill>
              <a:effectLst/>
              <a:uLnTx/>
              <a:uFillTx/>
              <a:latin typeface="Arial" panose="020B060402020202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DD6F42C8-9530-4A16-96BB-A5FFD1F74628}"/>
              </a:ext>
            </a:extLst>
          </p:cNvPr>
          <p:cNvSpPr/>
          <p:nvPr/>
        </p:nvSpPr>
        <p:spPr>
          <a:xfrm>
            <a:off x="2945331" y="1600398"/>
            <a:ext cx="9057371" cy="393233"/>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prstClr val="white"/>
                </a:solidFill>
                <a:latin typeface="Arial" panose="020B0604020202020204" pitchFamily="34" charset="0"/>
                <a:cs typeface="Arial" panose="020B0604020202020204" pitchFamily="34" charset="0"/>
              </a:rPr>
              <a:t>Employment</a:t>
            </a:r>
            <a:endPar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 Placeholder 2">
            <a:extLst>
              <a:ext uri="{FF2B5EF4-FFF2-40B4-BE49-F238E27FC236}">
                <a16:creationId xmlns:a16="http://schemas.microsoft.com/office/drawing/2014/main" id="{92A9E633-A95B-4D34-9C41-7F50A8364F86}"/>
              </a:ext>
            </a:extLst>
          </p:cNvPr>
          <p:cNvSpPr txBox="1">
            <a:spLocks/>
          </p:cNvSpPr>
          <p:nvPr/>
        </p:nvSpPr>
        <p:spPr>
          <a:xfrm>
            <a:off x="6469334" y="5186776"/>
            <a:ext cx="5379442" cy="1143658"/>
          </a:xfrm>
          <a:prstGeom prst="rect">
            <a:avLst/>
          </a:prstGeom>
        </p:spPr>
        <p:txBody>
          <a:bodyPr vert="horz" lIns="91440" tIns="45720" rIns="91440" bIns="45720" rtlCol="0">
            <a:norm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GB" sz="1800" b="1" i="1">
                <a:solidFill>
                  <a:srgbClr val="004899"/>
                </a:solidFill>
              </a:rPr>
              <a:t>“Unable to go to work…would like to be out making a positive contribution to society.” </a:t>
            </a:r>
          </a:p>
          <a:p>
            <a:pPr marL="0" indent="0" algn="r">
              <a:lnSpc>
                <a:spcPct val="120000"/>
              </a:lnSpc>
              <a:spcBef>
                <a:spcPts val="0"/>
              </a:spcBef>
              <a:buNone/>
            </a:pPr>
            <a:r>
              <a:rPr lang="en-GB" sz="1600" i="1"/>
              <a:t>[Full time carer]</a:t>
            </a:r>
          </a:p>
        </p:txBody>
      </p:sp>
      <p:sp>
        <p:nvSpPr>
          <p:cNvPr id="2" name="Rectangle 1">
            <a:extLst>
              <a:ext uri="{FF2B5EF4-FFF2-40B4-BE49-F238E27FC236}">
                <a16:creationId xmlns:a16="http://schemas.microsoft.com/office/drawing/2014/main" id="{7141A56D-EF42-4626-B5BD-AB2E77713AA1}"/>
              </a:ext>
            </a:extLst>
          </p:cNvPr>
          <p:cNvSpPr/>
          <p:nvPr/>
        </p:nvSpPr>
        <p:spPr>
          <a:xfrm>
            <a:off x="319801" y="1513287"/>
            <a:ext cx="2221267" cy="5078313"/>
          </a:xfrm>
          <a:prstGeom prst="rect">
            <a:avLst/>
          </a:prstGeom>
        </p:spPr>
        <p:txBody>
          <a:bodyPr wrap="square">
            <a:spAutoFit/>
          </a:bodyPr>
          <a:lstStyle/>
          <a:p>
            <a:r>
              <a:rPr lang="en-GB"/>
              <a:t>From our interviews  </a:t>
            </a:r>
            <a:r>
              <a:rPr lang="en-GB" b="1"/>
              <a:t>8 </a:t>
            </a:r>
            <a:r>
              <a:rPr lang="en-GB"/>
              <a:t>are </a:t>
            </a:r>
            <a:r>
              <a:rPr lang="en-GB" b="1"/>
              <a:t>working mothers.</a:t>
            </a:r>
          </a:p>
          <a:p>
            <a:endParaRPr lang="en-GB"/>
          </a:p>
          <a:p>
            <a:r>
              <a:rPr lang="en-GB"/>
              <a:t>One mother had to give up her job due to the </a:t>
            </a:r>
            <a:r>
              <a:rPr lang="en-GB" b="1"/>
              <a:t>stresses of caring </a:t>
            </a:r>
            <a:r>
              <a:rPr lang="en-GB"/>
              <a:t>for her child, and another had to leave her previous job after maternity leave as they </a:t>
            </a:r>
            <a:r>
              <a:rPr lang="en-GB" b="1"/>
              <a:t>did not allow flexible working</a:t>
            </a:r>
            <a:r>
              <a:rPr lang="en-GB"/>
              <a:t>.</a:t>
            </a:r>
          </a:p>
          <a:p>
            <a:endParaRPr lang="en-GB"/>
          </a:p>
          <a:p>
            <a:r>
              <a:rPr lang="en-GB" b="1"/>
              <a:t>6 </a:t>
            </a:r>
            <a:r>
              <a:rPr lang="en-GB"/>
              <a:t>of those we interviewed are </a:t>
            </a:r>
            <a:r>
              <a:rPr lang="en-GB" b="1"/>
              <a:t>single parents.</a:t>
            </a:r>
          </a:p>
        </p:txBody>
      </p:sp>
    </p:spTree>
    <p:extLst>
      <p:ext uri="{BB962C8B-B14F-4D97-AF65-F5344CB8AC3E}">
        <p14:creationId xmlns:p14="http://schemas.microsoft.com/office/powerpoint/2010/main" val="965394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06001" y="32269"/>
            <a:ext cx="9473268" cy="619844"/>
          </a:xfrm>
        </p:spPr>
        <p:txBody>
          <a:bodyPr>
            <a:normAutofit/>
          </a:bodyPr>
          <a:lstStyle/>
          <a:p>
            <a:r>
              <a:rPr lang="en-GB">
                <a:solidFill>
                  <a:srgbClr val="004899"/>
                </a:solidFill>
              </a:rPr>
              <a:t>Support for Families</a:t>
            </a:r>
            <a:endParaRPr lang="en-GB"/>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306000" y="799171"/>
            <a:ext cx="9858276" cy="408714"/>
          </a:xfrm>
        </p:spPr>
        <p:txBody>
          <a:bodyPr>
            <a:normAutofit/>
          </a:bodyPr>
          <a:lstStyle/>
          <a:p>
            <a:pPr marL="0" indent="0">
              <a:spcBef>
                <a:spcPts val="0"/>
              </a:spcBef>
              <a:buNone/>
            </a:pPr>
            <a:r>
              <a:rPr lang="en-GB" sz="2000" b="1">
                <a:solidFill>
                  <a:srgbClr val="F28F00"/>
                </a:solidFill>
                <a:ea typeface="+mn-lt"/>
                <a:cs typeface="Arial"/>
              </a:rPr>
              <a:t>In addition to limited employment opportunities, families face additional costs.</a:t>
            </a: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3"/>
            <a:srcRect l="42818" t="7867" r="54316" b="89318"/>
            <a:stretch/>
          </p:blipFill>
          <p:spPr>
            <a:xfrm>
              <a:off x="2689902" y="-1335281"/>
              <a:ext cx="845036" cy="504544"/>
            </a:xfrm>
            <a:prstGeom prst="rect">
              <a:avLst/>
            </a:prstGeom>
          </p:spPr>
        </p:pic>
      </p:grpSp>
      <p:sp>
        <p:nvSpPr>
          <p:cNvPr id="26" name="Rectangle 25">
            <a:extLst>
              <a:ext uri="{FF2B5EF4-FFF2-40B4-BE49-F238E27FC236}">
                <a16:creationId xmlns:a16="http://schemas.microsoft.com/office/drawing/2014/main" id="{67FA1BA7-B3DB-4DD5-9B4F-840AA6082BDF}"/>
              </a:ext>
            </a:extLst>
          </p:cNvPr>
          <p:cNvSpPr/>
          <p:nvPr/>
        </p:nvSpPr>
        <p:spPr>
          <a:xfrm>
            <a:off x="306000" y="1918626"/>
            <a:ext cx="7923600" cy="44805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spcBef>
                <a:spcPts val="600"/>
              </a:spcBef>
              <a:spcAft>
                <a:spcPts val="0"/>
              </a:spcAft>
            </a:pPr>
            <a:endParaRPr lang="en-GB" sz="160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pPr>
            <a:endParaRPr lang="en-GB" sz="160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lvl="0">
              <a:spcAft>
                <a:spcPts val="0"/>
              </a:spcAft>
            </a:pPr>
            <a:endParaRPr lang="en-GB" sz="1600">
              <a:solidFill>
                <a:schemeClr val="tx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434F6CA4-F69E-4DD8-B47F-34282EFA6CAE}"/>
              </a:ext>
            </a:extLst>
          </p:cNvPr>
          <p:cNvSpPr/>
          <p:nvPr/>
        </p:nvSpPr>
        <p:spPr>
          <a:xfrm>
            <a:off x="306000" y="1423756"/>
            <a:ext cx="7923600" cy="388444"/>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Finances &amp; ability to pay for short breaks and activities</a:t>
            </a:r>
          </a:p>
        </p:txBody>
      </p:sp>
      <p:sp>
        <p:nvSpPr>
          <p:cNvPr id="33" name="Rectangle 32">
            <a:extLst>
              <a:ext uri="{FF2B5EF4-FFF2-40B4-BE49-F238E27FC236}">
                <a16:creationId xmlns:a16="http://schemas.microsoft.com/office/drawing/2014/main" id="{2C73666D-C14A-4B67-8D62-2F3BB62943CD}"/>
              </a:ext>
            </a:extLst>
          </p:cNvPr>
          <p:cNvSpPr/>
          <p:nvPr/>
        </p:nvSpPr>
        <p:spPr>
          <a:xfrm>
            <a:off x="8553481" y="1423757"/>
            <a:ext cx="3221590" cy="4975402"/>
          </a:xfrm>
          <a:prstGeom prst="rect">
            <a:avLst/>
          </a:prstGeom>
          <a:solidFill>
            <a:srgbClr val="E4E4E4"/>
          </a:solidFill>
          <a:ln w="12700" cap="flat" cmpd="sng" algn="ctr">
            <a:solidFill>
              <a:srgbClr val="004899"/>
            </a:solidFill>
            <a:prstDash val="solid"/>
            <a:miter lim="800000"/>
          </a:ln>
          <a:effectLst/>
        </p:spPr>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24944386-EB90-4496-83CA-8B23D439D0C5}"/>
              </a:ext>
            </a:extLst>
          </p:cNvPr>
          <p:cNvSpPr txBox="1"/>
          <p:nvPr/>
        </p:nvSpPr>
        <p:spPr>
          <a:xfrm>
            <a:off x="8750821" y="2648658"/>
            <a:ext cx="2819413" cy="3139321"/>
          </a:xfrm>
          <a:prstGeom prst="rect">
            <a:avLst/>
          </a:prstGeom>
          <a:noFill/>
        </p:spPr>
        <p:txBody>
          <a:bodyPr wrap="square" rtlCol="0">
            <a:spAutoFit/>
          </a:bodyPr>
          <a:lstStyle/>
          <a:p>
            <a:pPr algn="ctr"/>
            <a:r>
              <a:rPr lang="en-GB">
                <a:ea typeface="+mn-lt"/>
                <a:cs typeface="Arial"/>
              </a:rPr>
              <a:t>How can we support parents back into work?</a:t>
            </a:r>
          </a:p>
          <a:p>
            <a:pPr algn="ctr"/>
            <a:endParaRPr lang="en-GB">
              <a:ea typeface="+mn-lt"/>
              <a:cs typeface="Arial"/>
            </a:endParaRPr>
          </a:p>
          <a:p>
            <a:pPr algn="ctr"/>
            <a:r>
              <a:rPr lang="en-GB">
                <a:ea typeface="+mn-lt"/>
                <a:cs typeface="Arial"/>
              </a:rPr>
              <a:t>What opportunities are there for a ‘try before you buy’ approach for clubs before committing to termly fees?</a:t>
            </a:r>
          </a:p>
          <a:p>
            <a:pPr algn="ctr"/>
            <a:endParaRPr lang="en-GB">
              <a:ea typeface="+mn-lt"/>
              <a:cs typeface="Arial"/>
            </a:endParaRPr>
          </a:p>
          <a:p>
            <a:pPr algn="ctr"/>
            <a:r>
              <a:rPr lang="en-GB">
                <a:ea typeface="+mn-lt"/>
                <a:cs typeface="Arial"/>
              </a:rPr>
              <a:t>Are there opportunities for a toy library?</a:t>
            </a:r>
          </a:p>
        </p:txBody>
      </p:sp>
      <p:pic>
        <p:nvPicPr>
          <p:cNvPr id="35" name="Graphic 34" descr="Lightbulb and gear">
            <a:extLst>
              <a:ext uri="{FF2B5EF4-FFF2-40B4-BE49-F238E27FC236}">
                <a16:creationId xmlns:a16="http://schemas.microsoft.com/office/drawing/2014/main" id="{72D1DF76-FDB1-4C9E-B8EF-32ED0B11A8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79269" y="1518996"/>
            <a:ext cx="762519" cy="762519"/>
          </a:xfrm>
          <a:prstGeom prst="rect">
            <a:avLst/>
          </a:prstGeom>
        </p:spPr>
      </p:pic>
      <p:sp>
        <p:nvSpPr>
          <p:cNvPr id="6" name="Rectangle 5">
            <a:extLst>
              <a:ext uri="{FF2B5EF4-FFF2-40B4-BE49-F238E27FC236}">
                <a16:creationId xmlns:a16="http://schemas.microsoft.com/office/drawing/2014/main" id="{FE7D33A7-6063-4F1B-AAC0-2A67755AAF26}"/>
              </a:ext>
            </a:extLst>
          </p:cNvPr>
          <p:cNvSpPr/>
          <p:nvPr/>
        </p:nvSpPr>
        <p:spPr>
          <a:xfrm>
            <a:off x="759215" y="5506607"/>
            <a:ext cx="7001341" cy="892552"/>
          </a:xfrm>
          <a:prstGeom prst="rect">
            <a:avLst/>
          </a:prstGeom>
        </p:spPr>
        <p:txBody>
          <a:bodyPr wrap="square">
            <a:spAutoFit/>
          </a:bodyPr>
          <a:lstStyle/>
          <a:p>
            <a:pPr algn="ctr"/>
            <a:r>
              <a:rPr lang="en-GB" b="1" i="1">
                <a:solidFill>
                  <a:srgbClr val="004899"/>
                </a:solidFill>
              </a:rPr>
              <a:t>“Parents are quite willing to pay…as long as she’s getting something out of it I don’t have a problem with costs.”</a:t>
            </a:r>
          </a:p>
          <a:p>
            <a:pPr algn="r"/>
            <a:r>
              <a:rPr lang="en-GB" sz="1600" i="1"/>
              <a:t>[Parent of 17 year old with LD&amp;A]</a:t>
            </a:r>
          </a:p>
        </p:txBody>
      </p:sp>
      <p:sp>
        <p:nvSpPr>
          <p:cNvPr id="2" name="Rectangle 1">
            <a:extLst>
              <a:ext uri="{FF2B5EF4-FFF2-40B4-BE49-F238E27FC236}">
                <a16:creationId xmlns:a16="http://schemas.microsoft.com/office/drawing/2014/main" id="{613D1736-D455-4845-9268-78467AC5CDE7}"/>
              </a:ext>
            </a:extLst>
          </p:cNvPr>
          <p:cNvSpPr/>
          <p:nvPr/>
        </p:nvSpPr>
        <p:spPr>
          <a:xfrm>
            <a:off x="416929" y="1935112"/>
            <a:ext cx="7685914" cy="3447098"/>
          </a:xfrm>
          <a:prstGeom prst="rect">
            <a:avLst/>
          </a:prstGeom>
        </p:spPr>
        <p:txBody>
          <a:bodyPr wrap="square">
            <a:spAutoFit/>
          </a:bodyPr>
          <a:lstStyle/>
          <a:p>
            <a:pPr marL="285750" lvl="0" indent="-285750">
              <a:spcBef>
                <a:spcPts val="600"/>
              </a:spcBef>
              <a:buFont typeface="Arial" panose="020B0604020202020204" pitchFamily="34" charset="0"/>
              <a:buChar char="•"/>
            </a:pPr>
            <a:r>
              <a:rPr lang="en-GB" b="1">
                <a:solidFill>
                  <a:prstClr val="black"/>
                </a:solidFill>
                <a:latin typeface="Arial" panose="020B0604020202020204" pitchFamily="34" charset="0"/>
                <a:ea typeface="Calibri" panose="020F0502020204030204" pitchFamily="34" charset="0"/>
                <a:cs typeface="Times New Roman" panose="02020603050405020304" pitchFamily="18" charset="0"/>
              </a:rPr>
              <a:t>Loss of income</a:t>
            </a:r>
            <a:r>
              <a:rPr lang="en-GB">
                <a:solidFill>
                  <a:prstClr val="black"/>
                </a:solidFill>
                <a:latin typeface="Arial" panose="020B0604020202020204" pitchFamily="34" charset="0"/>
                <a:ea typeface="Calibri" panose="020F0502020204030204" pitchFamily="34" charset="0"/>
                <a:cs typeface="Times New Roman" panose="02020603050405020304" pitchFamily="18" charset="0"/>
              </a:rPr>
              <a:t>/employment during Covid could reflect on ability to pay for future short breaks.</a:t>
            </a:r>
          </a:p>
          <a:p>
            <a:pPr marL="285750" lvl="0" indent="-285750">
              <a:spcBef>
                <a:spcPts val="600"/>
              </a:spcBef>
              <a:buFont typeface="Arial" panose="020B0604020202020204" pitchFamily="34" charset="0"/>
              <a:buChar char="•"/>
            </a:pPr>
            <a:r>
              <a:rPr lang="en-GB">
                <a:solidFill>
                  <a:prstClr val="black"/>
                </a:solidFill>
                <a:latin typeface="Arial" panose="020B0604020202020204" pitchFamily="34" charset="0"/>
                <a:ea typeface="Calibri" panose="020F0502020204030204" pitchFamily="34" charset="0"/>
                <a:cs typeface="Times New Roman" panose="02020603050405020304" pitchFamily="18" charset="0"/>
              </a:rPr>
              <a:t>Parents want to ensure their child is settled at a club before paying termly fees in advance, and </a:t>
            </a:r>
            <a:r>
              <a:rPr lang="en-GB" b="1">
                <a:solidFill>
                  <a:prstClr val="black"/>
                </a:solidFill>
                <a:latin typeface="Arial" panose="020B0604020202020204" pitchFamily="34" charset="0"/>
                <a:ea typeface="Calibri" panose="020F0502020204030204" pitchFamily="34" charset="0"/>
                <a:cs typeface="Times New Roman" panose="02020603050405020304" pitchFamily="18" charset="0"/>
              </a:rPr>
              <a:t>don't want to “pay to test”.</a:t>
            </a:r>
          </a:p>
          <a:p>
            <a:pPr marL="285750" lvl="0" indent="-285750">
              <a:spcBef>
                <a:spcPts val="600"/>
              </a:spcBef>
              <a:buFont typeface="Arial" panose="020B0604020202020204" pitchFamily="34" charset="0"/>
              <a:buChar char="•"/>
            </a:pPr>
            <a:r>
              <a:rPr lang="en-GB" b="1">
                <a:solidFill>
                  <a:prstClr val="black"/>
                </a:solidFill>
                <a:latin typeface="Arial" panose="020B0604020202020204" pitchFamily="34" charset="0"/>
                <a:ea typeface="Calibri" panose="020F0502020204030204" pitchFamily="34" charset="0"/>
                <a:cs typeface="Times New Roman" panose="02020603050405020304" pitchFamily="18" charset="0"/>
              </a:rPr>
              <a:t>Specialist toys </a:t>
            </a:r>
            <a:r>
              <a:rPr lang="en-GB">
                <a:solidFill>
                  <a:prstClr val="black"/>
                </a:solidFill>
                <a:latin typeface="Arial" panose="020B0604020202020204" pitchFamily="34" charset="0"/>
                <a:ea typeface="Calibri" panose="020F0502020204030204" pitchFamily="34" charset="0"/>
                <a:cs typeface="Times New Roman" panose="02020603050405020304" pitchFamily="18" charset="0"/>
              </a:rPr>
              <a:t>for disabled children are expensive. Hiring toys locally would be welcomed by parents.</a:t>
            </a:r>
          </a:p>
          <a:p>
            <a:pPr marL="285750" lvl="0" indent="-285750">
              <a:spcBef>
                <a:spcPts val="600"/>
              </a:spcBef>
              <a:buFont typeface="Arial" panose="020B0604020202020204" pitchFamily="34" charset="0"/>
              <a:buChar char="•"/>
            </a:pPr>
            <a:r>
              <a:rPr lang="en-GB">
                <a:solidFill>
                  <a:prstClr val="black"/>
                </a:solidFill>
                <a:latin typeface="Arial" panose="020B0604020202020204" pitchFamily="34" charset="0"/>
                <a:ea typeface="Calibri" panose="020F0502020204030204" pitchFamily="34" charset="0"/>
                <a:cs typeface="Times New Roman" panose="02020603050405020304" pitchFamily="18" charset="0"/>
              </a:rPr>
              <a:t>Parents are generally </a:t>
            </a:r>
            <a:r>
              <a:rPr lang="en-GB" b="1">
                <a:solidFill>
                  <a:prstClr val="black"/>
                </a:solidFill>
                <a:latin typeface="Arial" panose="020B0604020202020204" pitchFamily="34" charset="0"/>
                <a:ea typeface="Calibri" panose="020F0502020204030204" pitchFamily="34" charset="0"/>
                <a:cs typeface="Times New Roman" panose="02020603050405020304" pitchFamily="18" charset="0"/>
              </a:rPr>
              <a:t>happy to contribute </a:t>
            </a:r>
            <a:r>
              <a:rPr lang="en-GB">
                <a:solidFill>
                  <a:prstClr val="black"/>
                </a:solidFill>
                <a:latin typeface="Arial" panose="020B0604020202020204" pitchFamily="34" charset="0"/>
                <a:ea typeface="Calibri" panose="020F0502020204030204" pitchFamily="34" charset="0"/>
                <a:cs typeface="Times New Roman" panose="02020603050405020304" pitchFamily="18" charset="0"/>
              </a:rPr>
              <a:t>financially to services if they are available.</a:t>
            </a:r>
          </a:p>
          <a:p>
            <a:pPr marL="285750" lvl="0" indent="-285750">
              <a:spcBef>
                <a:spcPts val="600"/>
              </a:spcBef>
              <a:buFont typeface="Arial" panose="020B0604020202020204" pitchFamily="34" charset="0"/>
              <a:buChar char="•"/>
            </a:pPr>
            <a:r>
              <a:rPr lang="en-GB" b="1">
                <a:solidFill>
                  <a:prstClr val="black"/>
                </a:solidFill>
                <a:latin typeface="Arial" panose="020B0604020202020204" pitchFamily="34" charset="0"/>
                <a:ea typeface="Calibri" panose="020F0502020204030204" pitchFamily="34" charset="0"/>
                <a:cs typeface="Times New Roman" panose="02020603050405020304" pitchFamily="18" charset="0"/>
              </a:rPr>
              <a:t>94%</a:t>
            </a:r>
            <a:r>
              <a:rPr lang="en-GB">
                <a:solidFill>
                  <a:prstClr val="black"/>
                </a:solidFill>
                <a:latin typeface="Arial" panose="020B0604020202020204" pitchFamily="34" charset="0"/>
                <a:ea typeface="Calibri" panose="020F0502020204030204" pitchFamily="34" charset="0"/>
                <a:cs typeface="Times New Roman" panose="02020603050405020304" pitchFamily="18" charset="0"/>
              </a:rPr>
              <a:t> of survey respondents told us their children were in receipt of either </a:t>
            </a:r>
            <a:r>
              <a:rPr lang="en-GB" b="1">
                <a:solidFill>
                  <a:prstClr val="black"/>
                </a:solidFill>
                <a:latin typeface="Arial" panose="020B0604020202020204" pitchFamily="34" charset="0"/>
                <a:ea typeface="Calibri" panose="020F0502020204030204" pitchFamily="34" charset="0"/>
                <a:cs typeface="Times New Roman" panose="02020603050405020304" pitchFamily="18" charset="0"/>
              </a:rPr>
              <a:t>Disability Living Allowance </a:t>
            </a:r>
            <a:r>
              <a:rPr lang="en-GB">
                <a:solidFill>
                  <a:prstClr val="black"/>
                </a:solidFill>
                <a:latin typeface="Arial" panose="020B0604020202020204" pitchFamily="34" charset="0"/>
                <a:ea typeface="Calibri" panose="020F0502020204030204" pitchFamily="34" charset="0"/>
                <a:cs typeface="Times New Roman" panose="02020603050405020304" pitchFamily="18" charset="0"/>
              </a:rPr>
              <a:t>(DLA) or </a:t>
            </a:r>
            <a:r>
              <a:rPr lang="en-GB" b="1">
                <a:solidFill>
                  <a:prstClr val="black"/>
                </a:solidFill>
                <a:latin typeface="Arial" panose="020B0604020202020204" pitchFamily="34" charset="0"/>
                <a:ea typeface="Calibri" panose="020F0502020204030204" pitchFamily="34" charset="0"/>
                <a:cs typeface="Times New Roman" panose="02020603050405020304" pitchFamily="18" charset="0"/>
              </a:rPr>
              <a:t>Personal Independent </a:t>
            </a:r>
            <a:r>
              <a:rPr lang="en-GB">
                <a:solidFill>
                  <a:prstClr val="black"/>
                </a:solidFill>
                <a:latin typeface="Arial" panose="020B0604020202020204" pitchFamily="34" charset="0"/>
                <a:ea typeface="Calibri" panose="020F0502020204030204" pitchFamily="34" charset="0"/>
                <a:cs typeface="Times New Roman" panose="02020603050405020304" pitchFamily="18" charset="0"/>
              </a:rPr>
              <a:t>Payment (PIP), which can be used to offset travel costs &amp; activities.</a:t>
            </a:r>
            <a:endParaRPr lang="en-GB" sz="160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52984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EF4F4-4ADF-44BC-A81A-F7A1B72EF670}"/>
              </a:ext>
            </a:extLst>
          </p:cNvPr>
          <p:cNvSpPr>
            <a:spLocks noGrp="1"/>
          </p:cNvSpPr>
          <p:nvPr>
            <p:ph type="title"/>
          </p:nvPr>
        </p:nvSpPr>
        <p:spPr>
          <a:xfrm>
            <a:off x="5328000" y="2149200"/>
            <a:ext cx="6513018" cy="1602000"/>
          </a:xfrm>
        </p:spPr>
        <p:txBody>
          <a:bodyPr>
            <a:normAutofit/>
          </a:bodyPr>
          <a:lstStyle/>
          <a:p>
            <a:r>
              <a:rPr lang="en-GB" sz="4400"/>
              <a:t>Access to mainstream &amp; community inclusion</a:t>
            </a:r>
          </a:p>
        </p:txBody>
      </p:sp>
      <p:sp>
        <p:nvSpPr>
          <p:cNvPr id="5" name="Text Placeholder 4">
            <a:extLst>
              <a:ext uri="{FF2B5EF4-FFF2-40B4-BE49-F238E27FC236}">
                <a16:creationId xmlns:a16="http://schemas.microsoft.com/office/drawing/2014/main" id="{3A32A2A6-62F1-4F0A-84D1-5BDE714F2644}"/>
              </a:ext>
            </a:extLst>
          </p:cNvPr>
          <p:cNvSpPr>
            <a:spLocks noGrp="1"/>
          </p:cNvSpPr>
          <p:nvPr>
            <p:ph type="body" idx="1"/>
          </p:nvPr>
        </p:nvSpPr>
        <p:spPr>
          <a:xfrm>
            <a:off x="5236143" y="4136400"/>
            <a:ext cx="6788217" cy="2511288"/>
          </a:xfrm>
        </p:spPr>
        <p:txBody>
          <a:bodyPr>
            <a:normAutofit fontScale="92500"/>
          </a:bodyPr>
          <a:lstStyle/>
          <a:p>
            <a:pPr lvl="0">
              <a:spcBef>
                <a:spcPts val="0"/>
              </a:spcBef>
            </a:pPr>
            <a:r>
              <a:rPr lang="en-GB" sz="3200">
                <a:ea typeface="+mn-lt"/>
                <a:cs typeface="Arial"/>
              </a:rPr>
              <a:t>Many feel unable to access mainstream clubs due to their child’s needs. A safe and trusted environment is vital. Staff training and disability awareness is required for full inclusion.</a:t>
            </a:r>
          </a:p>
        </p:txBody>
      </p:sp>
    </p:spTree>
    <p:extLst>
      <p:ext uri="{BB962C8B-B14F-4D97-AF65-F5344CB8AC3E}">
        <p14:creationId xmlns:p14="http://schemas.microsoft.com/office/powerpoint/2010/main" val="3063409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05999" y="75750"/>
            <a:ext cx="10889457" cy="540000"/>
          </a:xfrm>
        </p:spPr>
        <p:txBody>
          <a:bodyPr>
            <a:noAutofit/>
          </a:bodyPr>
          <a:lstStyle/>
          <a:p>
            <a:r>
              <a:rPr lang="en-GB" sz="3200">
                <a:solidFill>
                  <a:srgbClr val="004899"/>
                </a:solidFill>
              </a:rPr>
              <a:t>Experiences of mainstream activities in the community</a:t>
            </a:r>
            <a:endParaRPr lang="en-GB" sz="3200"/>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305998" y="713331"/>
            <a:ext cx="11209062" cy="830997"/>
          </a:xfrm>
        </p:spPr>
        <p:txBody>
          <a:bodyPr>
            <a:normAutofit/>
          </a:bodyPr>
          <a:lstStyle/>
          <a:p>
            <a:pPr marL="0" lvl="0" indent="0">
              <a:spcBef>
                <a:spcPts val="0"/>
              </a:spcBef>
              <a:buNone/>
            </a:pPr>
            <a:r>
              <a:rPr lang="en-GB" sz="1800" b="1">
                <a:solidFill>
                  <a:srgbClr val="F28F00"/>
                </a:solidFill>
              </a:rPr>
              <a:t>While there may be some appetite to access mainstream activities, for most families we spoke to the changes required are such that they do not currently consider it a possibility for their child.</a:t>
            </a:r>
            <a:endParaRPr lang="en-GB" sz="600" b="1">
              <a:solidFill>
                <a:srgbClr val="F28F00"/>
              </a:solidFill>
              <a:ea typeface="+mn-lt"/>
              <a:cs typeface="Arial"/>
            </a:endParaRP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3"/>
            <a:srcRect l="42818" t="7867" r="54316" b="89318"/>
            <a:stretch/>
          </p:blipFill>
          <p:spPr>
            <a:xfrm>
              <a:off x="2689902" y="-1335281"/>
              <a:ext cx="845036" cy="504544"/>
            </a:xfrm>
            <a:prstGeom prst="rect">
              <a:avLst/>
            </a:prstGeom>
          </p:spPr>
        </p:pic>
      </p:grpSp>
      <p:sp>
        <p:nvSpPr>
          <p:cNvPr id="16" name="Rectangle 15">
            <a:extLst>
              <a:ext uri="{FF2B5EF4-FFF2-40B4-BE49-F238E27FC236}">
                <a16:creationId xmlns:a16="http://schemas.microsoft.com/office/drawing/2014/main" id="{3B8E6ADD-80FA-4163-9E3B-06C6717F2AF7}"/>
              </a:ext>
            </a:extLst>
          </p:cNvPr>
          <p:cNvSpPr/>
          <p:nvPr/>
        </p:nvSpPr>
        <p:spPr>
          <a:xfrm>
            <a:off x="7804299" y="2281417"/>
            <a:ext cx="4193738" cy="2607538"/>
          </a:xfrm>
          <a:prstGeom prst="rect">
            <a:avLst/>
          </a:prstGeom>
          <a:solidFill>
            <a:srgbClr val="E4E4E4"/>
          </a:solidFill>
          <a:ln w="12700" cap="flat" cmpd="sng" algn="ctr">
            <a:solidFill>
              <a:srgbClr val="004899"/>
            </a:solidFill>
            <a:prstDash val="solid"/>
            <a:miter lim="800000"/>
          </a:ln>
          <a:effectLst/>
        </p:spPr>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AC6C39D9-9389-4392-AC34-9E1080DD824E}"/>
              </a:ext>
            </a:extLst>
          </p:cNvPr>
          <p:cNvSpPr txBox="1"/>
          <p:nvPr/>
        </p:nvSpPr>
        <p:spPr>
          <a:xfrm>
            <a:off x="7958187" y="2313144"/>
            <a:ext cx="3960390" cy="2554545"/>
          </a:xfrm>
          <a:prstGeom prst="rect">
            <a:avLst/>
          </a:prstGeom>
          <a:noFill/>
        </p:spPr>
        <p:txBody>
          <a:bodyPr wrap="square" rtlCol="0">
            <a:spAutoFit/>
          </a:bodyPr>
          <a:lstStyle/>
          <a:p>
            <a:pPr algn="ctr"/>
            <a:r>
              <a:rPr lang="en-GB" sz="1600"/>
              <a:t>How can ECC support</a:t>
            </a:r>
            <a:br>
              <a:rPr lang="en-GB" sz="1600"/>
            </a:br>
            <a:r>
              <a:rPr lang="en-GB" sz="1600"/>
              <a:t> providers of mainstream </a:t>
            </a:r>
            <a:br>
              <a:rPr lang="en-GB" sz="1600"/>
            </a:br>
            <a:r>
              <a:rPr lang="en-GB" sz="1600"/>
              <a:t>activities to make necessary </a:t>
            </a:r>
            <a:br>
              <a:rPr lang="en-GB" sz="1600"/>
            </a:br>
            <a:r>
              <a:rPr lang="en-GB" sz="1600"/>
              <a:t>adjustments, improve inclusion and become disability friendly?</a:t>
            </a:r>
          </a:p>
          <a:p>
            <a:endParaRPr lang="en-GB" sz="1600" i="1">
              <a:solidFill>
                <a:srgbClr val="FF0000"/>
              </a:solidFill>
            </a:endParaRPr>
          </a:p>
          <a:p>
            <a:pPr algn="ctr"/>
            <a:r>
              <a:rPr lang="en-GB" sz="1600"/>
              <a:t>Could we implement an </a:t>
            </a:r>
            <a:r>
              <a:rPr lang="en-GB" sz="1600" b="1"/>
              <a:t>Essex Disability Charter </a:t>
            </a:r>
            <a:r>
              <a:rPr lang="en-GB" sz="1600"/>
              <a:t>whereby organisations are formally recognised and awarded a ‘tick’ </a:t>
            </a:r>
            <a:br>
              <a:rPr lang="en-GB" sz="1600"/>
            </a:br>
            <a:r>
              <a:rPr lang="en-GB" sz="1600"/>
              <a:t>if they met set criteria?</a:t>
            </a:r>
          </a:p>
        </p:txBody>
      </p:sp>
      <p:pic>
        <p:nvPicPr>
          <p:cNvPr id="17" name="Graphic 16" descr="Lightbulb and gear">
            <a:extLst>
              <a:ext uri="{FF2B5EF4-FFF2-40B4-BE49-F238E27FC236}">
                <a16:creationId xmlns:a16="http://schemas.microsoft.com/office/drawing/2014/main" id="{9578A63C-33D3-494F-AFBA-EAA24F6518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78727" y="2344102"/>
            <a:ext cx="688109" cy="688109"/>
          </a:xfrm>
          <a:prstGeom prst="rect">
            <a:avLst/>
          </a:prstGeom>
        </p:spPr>
      </p:pic>
      <p:sp>
        <p:nvSpPr>
          <p:cNvPr id="2" name="Rectangle 1">
            <a:extLst>
              <a:ext uri="{FF2B5EF4-FFF2-40B4-BE49-F238E27FC236}">
                <a16:creationId xmlns:a16="http://schemas.microsoft.com/office/drawing/2014/main" id="{9B67FCA3-D50C-45A5-856D-147D42DF5180}"/>
              </a:ext>
            </a:extLst>
          </p:cNvPr>
          <p:cNvSpPr/>
          <p:nvPr/>
        </p:nvSpPr>
        <p:spPr>
          <a:xfrm>
            <a:off x="7878727" y="5221852"/>
            <a:ext cx="4119310" cy="1169551"/>
          </a:xfrm>
          <a:prstGeom prst="rect">
            <a:avLst/>
          </a:prstGeom>
        </p:spPr>
        <p:txBody>
          <a:bodyPr wrap="square">
            <a:spAutoFit/>
          </a:bodyPr>
          <a:lstStyle/>
          <a:p>
            <a:pPr algn="ctr"/>
            <a:r>
              <a:rPr lang="en-GB" b="1" i="1">
                <a:solidFill>
                  <a:srgbClr val="004899"/>
                </a:solidFill>
              </a:rPr>
              <a:t>“They [staff] just kept shouting at him…others don’t see his disability, they see him as an annoyance.”</a:t>
            </a:r>
          </a:p>
          <a:p>
            <a:pPr algn="r"/>
            <a:r>
              <a:rPr lang="en-GB" sz="1600" i="1"/>
              <a:t>[Parent of 6 year old with autism &amp; ADHD]</a:t>
            </a:r>
          </a:p>
        </p:txBody>
      </p:sp>
      <p:sp>
        <p:nvSpPr>
          <p:cNvPr id="6" name="Rectangle 5">
            <a:extLst>
              <a:ext uri="{FF2B5EF4-FFF2-40B4-BE49-F238E27FC236}">
                <a16:creationId xmlns:a16="http://schemas.microsoft.com/office/drawing/2014/main" id="{72496D9B-D79D-4471-9BE4-55BAA2ECA489}"/>
              </a:ext>
            </a:extLst>
          </p:cNvPr>
          <p:cNvSpPr/>
          <p:nvPr/>
        </p:nvSpPr>
        <p:spPr>
          <a:xfrm>
            <a:off x="305996" y="3175138"/>
            <a:ext cx="7285650" cy="3216265"/>
          </a:xfrm>
          <a:prstGeom prst="rect">
            <a:avLst/>
          </a:prstGeom>
        </p:spPr>
        <p:txBody>
          <a:bodyPr wrap="square" lIns="91440" tIns="45720" rIns="91440" bIns="45720" anchor="t">
            <a:spAutoFit/>
          </a:bodyPr>
          <a:lstStyle/>
          <a:p>
            <a:pPr lvl="0">
              <a:spcBef>
                <a:spcPts val="800"/>
              </a:spcBef>
            </a:pPr>
            <a:r>
              <a:rPr lang="en-GB" b="1">
                <a:solidFill>
                  <a:srgbClr val="000000"/>
                </a:solidFill>
                <a:ea typeface="+mn-lt"/>
                <a:cs typeface="Arial"/>
              </a:rPr>
              <a:t>Challenges with accessing mainstream clubs include:</a:t>
            </a:r>
            <a:endParaRPr lang="en-GB" b="1">
              <a:solidFill>
                <a:prstClr val="black">
                  <a:hueOff val="0"/>
                  <a:satOff val="0"/>
                  <a:lumOff val="0"/>
                  <a:alphaOff val="0"/>
                </a:prstClr>
              </a:solidFill>
            </a:endParaRPr>
          </a:p>
          <a:p>
            <a:pPr marL="342900" indent="-342900" defTabSz="457200">
              <a:spcBef>
                <a:spcPts val="800"/>
              </a:spcBef>
              <a:buFont typeface="Arial" panose="020B0604020202020204" pitchFamily="34" charset="0"/>
              <a:buChar char="•"/>
              <a:defRPr/>
            </a:pPr>
            <a:r>
              <a:rPr lang="en-GB">
                <a:solidFill>
                  <a:srgbClr val="000000"/>
                </a:solidFill>
                <a:ea typeface="Calibri" panose="020F0502020204030204" pitchFamily="34" charset="0"/>
                <a:cs typeface="Arial"/>
              </a:rPr>
              <a:t>Child’s </a:t>
            </a:r>
            <a:r>
              <a:rPr lang="en-GB" b="1">
                <a:solidFill>
                  <a:srgbClr val="000000"/>
                </a:solidFill>
                <a:ea typeface="Calibri" panose="020F0502020204030204" pitchFamily="34" charset="0"/>
                <a:cs typeface="Arial"/>
              </a:rPr>
              <a:t>needs are too complex </a:t>
            </a:r>
            <a:r>
              <a:rPr lang="en-GB">
                <a:solidFill>
                  <a:srgbClr val="000000"/>
                </a:solidFill>
                <a:ea typeface="Calibri" panose="020F0502020204030204" pitchFamily="34" charset="0"/>
                <a:cs typeface="Arial"/>
              </a:rPr>
              <a:t>or they would not cope with the environment. Clubs are not equipped to meet their child’s needs.</a:t>
            </a:r>
          </a:p>
          <a:p>
            <a:pPr marL="342900" lvl="0" indent="-342900" defTabSz="457200">
              <a:buFont typeface="Arial" panose="020B0604020202020204" pitchFamily="34" charset="0"/>
              <a:buChar char="•"/>
              <a:defRPr/>
            </a:pPr>
            <a:r>
              <a:rPr lang="en-GB">
                <a:solidFill>
                  <a:srgbClr val="000000"/>
                </a:solidFill>
                <a:ea typeface="Calibri" panose="020F0502020204030204" pitchFamily="34" charset="0"/>
                <a:cs typeface="Arial"/>
              </a:rPr>
              <a:t>Staff do not have the </a:t>
            </a:r>
            <a:r>
              <a:rPr lang="en-GB" b="1">
                <a:solidFill>
                  <a:srgbClr val="000000"/>
                </a:solidFill>
                <a:ea typeface="Calibri" panose="020F0502020204030204" pitchFamily="34" charset="0"/>
                <a:cs typeface="Arial"/>
              </a:rPr>
              <a:t>understanding or training</a:t>
            </a:r>
            <a:r>
              <a:rPr lang="en-GB">
                <a:solidFill>
                  <a:srgbClr val="000000"/>
                </a:solidFill>
                <a:ea typeface="Calibri" panose="020F0502020204030204" pitchFamily="34" charset="0"/>
                <a:cs typeface="Arial"/>
              </a:rPr>
              <a:t> required – several had experienced their child being seen as ‘naughty’/disruptive and had been asked not to return.</a:t>
            </a:r>
          </a:p>
          <a:p>
            <a:pPr marL="342900" lvl="0" indent="-342900" defTabSz="457200">
              <a:buFont typeface="Arial" panose="020B0604020202020204" pitchFamily="34" charset="0"/>
              <a:buChar char="•"/>
              <a:defRPr/>
            </a:pPr>
            <a:r>
              <a:rPr lang="en-GB">
                <a:solidFill>
                  <a:srgbClr val="000000"/>
                </a:solidFill>
                <a:ea typeface="Calibri" panose="020F0502020204030204" pitchFamily="34" charset="0"/>
                <a:cs typeface="Arial"/>
              </a:rPr>
              <a:t>Concerns about child not ‘fitting in’ due to clubs </a:t>
            </a:r>
            <a:r>
              <a:rPr lang="en-GB" b="1">
                <a:solidFill>
                  <a:srgbClr val="000000"/>
                </a:solidFill>
                <a:ea typeface="Calibri" panose="020F0502020204030204" pitchFamily="34" charset="0"/>
                <a:cs typeface="Arial"/>
              </a:rPr>
              <a:t>not feeling inclusive</a:t>
            </a:r>
            <a:r>
              <a:rPr lang="en-GB">
                <a:solidFill>
                  <a:srgbClr val="000000"/>
                </a:solidFill>
                <a:ea typeface="Calibri" panose="020F0502020204030204" pitchFamily="34" charset="0"/>
                <a:cs typeface="Arial"/>
              </a:rPr>
              <a:t>, or judgement from others.</a:t>
            </a:r>
          </a:p>
          <a:p>
            <a:pPr marL="342900" lvl="0" indent="-342900" defTabSz="457200">
              <a:buFont typeface="Arial" panose="020B0604020202020204" pitchFamily="34" charset="0"/>
              <a:buChar char="•"/>
              <a:defRPr/>
            </a:pPr>
            <a:r>
              <a:rPr lang="en-GB">
                <a:solidFill>
                  <a:srgbClr val="000000"/>
                </a:solidFill>
                <a:ea typeface="Calibri" panose="020F0502020204030204" pitchFamily="34" charset="0"/>
                <a:cs typeface="Arial"/>
              </a:rPr>
              <a:t>Many mention </a:t>
            </a:r>
            <a:r>
              <a:rPr lang="en-GB" b="1">
                <a:solidFill>
                  <a:srgbClr val="000000"/>
                </a:solidFill>
                <a:ea typeface="Calibri" panose="020F0502020204030204" pitchFamily="34" charset="0"/>
                <a:cs typeface="Arial"/>
              </a:rPr>
              <a:t>swimming provision </a:t>
            </a:r>
            <a:r>
              <a:rPr lang="en-GB">
                <a:solidFill>
                  <a:srgbClr val="000000"/>
                </a:solidFill>
                <a:ea typeface="Calibri" panose="020F0502020204030204" pitchFamily="34" charset="0"/>
                <a:cs typeface="Arial"/>
              </a:rPr>
              <a:t>in particular being unable to meet child’s needs (around </a:t>
            </a:r>
            <a:r>
              <a:rPr lang="en-GB" b="1">
                <a:solidFill>
                  <a:srgbClr val="000000"/>
                </a:solidFill>
                <a:ea typeface="Calibri" panose="020F0502020204030204" pitchFamily="34" charset="0"/>
                <a:cs typeface="Arial"/>
              </a:rPr>
              <a:t>1/3</a:t>
            </a:r>
            <a:r>
              <a:rPr lang="en-GB">
                <a:solidFill>
                  <a:srgbClr val="000000"/>
                </a:solidFill>
                <a:ea typeface="Calibri" panose="020F0502020204030204" pitchFamily="34" charset="0"/>
                <a:cs typeface="Arial"/>
              </a:rPr>
              <a:t> of comments said ‘swimming’, in response to question on other activities they would like to access).</a:t>
            </a:r>
            <a:endParaRPr lang="en-GB">
              <a:solidFill>
                <a:prstClr val="black">
                  <a:hueOff val="0"/>
                  <a:satOff val="0"/>
                  <a:lumOff val="0"/>
                  <a:alphaOff val="0"/>
                </a:prstClr>
              </a:solidFill>
            </a:endParaRPr>
          </a:p>
        </p:txBody>
      </p:sp>
      <p:sp>
        <p:nvSpPr>
          <p:cNvPr id="7" name="Rectangle 6">
            <a:extLst>
              <a:ext uri="{FF2B5EF4-FFF2-40B4-BE49-F238E27FC236}">
                <a16:creationId xmlns:a16="http://schemas.microsoft.com/office/drawing/2014/main" id="{2057A12E-4566-48E1-ABC9-C145DE171CFF}"/>
              </a:ext>
            </a:extLst>
          </p:cNvPr>
          <p:cNvSpPr/>
          <p:nvPr/>
        </p:nvSpPr>
        <p:spPr>
          <a:xfrm>
            <a:off x="305996" y="1405832"/>
            <a:ext cx="8402069" cy="646331"/>
          </a:xfrm>
          <a:prstGeom prst="rect">
            <a:avLst/>
          </a:prstGeom>
        </p:spPr>
        <p:txBody>
          <a:bodyPr wrap="square">
            <a:spAutoFit/>
          </a:bodyPr>
          <a:lstStyle/>
          <a:p>
            <a:r>
              <a:rPr lang="en-GB"/>
              <a:t>This includes </a:t>
            </a:r>
            <a:r>
              <a:rPr lang="en-GB" b="1"/>
              <a:t>whole systems change </a:t>
            </a:r>
            <a:r>
              <a:rPr lang="en-GB"/>
              <a:t>to move towards community inclusion and access, and a seismic shift around </a:t>
            </a:r>
            <a:r>
              <a:rPr lang="en-GB" b="1"/>
              <a:t>disability awareness and understanding.</a:t>
            </a:r>
          </a:p>
        </p:txBody>
      </p:sp>
      <p:sp>
        <p:nvSpPr>
          <p:cNvPr id="8" name="Rectangle 7">
            <a:extLst>
              <a:ext uri="{FF2B5EF4-FFF2-40B4-BE49-F238E27FC236}">
                <a16:creationId xmlns:a16="http://schemas.microsoft.com/office/drawing/2014/main" id="{FCE16F98-DFDE-484C-89E7-489976905BCC}"/>
              </a:ext>
            </a:extLst>
          </p:cNvPr>
          <p:cNvSpPr/>
          <p:nvPr/>
        </p:nvSpPr>
        <p:spPr>
          <a:xfrm>
            <a:off x="305996" y="2231174"/>
            <a:ext cx="6913510" cy="769441"/>
          </a:xfrm>
          <a:prstGeom prst="rect">
            <a:avLst/>
          </a:prstGeom>
        </p:spPr>
        <p:txBody>
          <a:bodyPr wrap="square">
            <a:spAutoFit/>
          </a:bodyPr>
          <a:lstStyle/>
          <a:p>
            <a:r>
              <a:rPr lang="en-GB">
                <a:solidFill>
                  <a:prstClr val="black"/>
                </a:solidFill>
              </a:rPr>
              <a:t>Within the survey, </a:t>
            </a:r>
            <a:r>
              <a:rPr lang="en-GB" sz="2000" b="1">
                <a:solidFill>
                  <a:srgbClr val="004899"/>
                </a:solidFill>
              </a:rPr>
              <a:t>25% </a:t>
            </a:r>
            <a:r>
              <a:rPr lang="en-GB">
                <a:solidFill>
                  <a:prstClr val="black"/>
                </a:solidFill>
              </a:rPr>
              <a:t>of children and young people are accessing mainstream clubs &amp; activities, and </a:t>
            </a:r>
            <a:r>
              <a:rPr lang="en-GB" sz="2400" b="1">
                <a:solidFill>
                  <a:srgbClr val="004899"/>
                </a:solidFill>
              </a:rPr>
              <a:t>75% </a:t>
            </a:r>
            <a:r>
              <a:rPr lang="en-GB">
                <a:solidFill>
                  <a:prstClr val="black"/>
                </a:solidFill>
              </a:rPr>
              <a:t>are not. </a:t>
            </a:r>
            <a:endParaRPr lang="en-GB"/>
          </a:p>
        </p:txBody>
      </p:sp>
    </p:spTree>
    <p:extLst>
      <p:ext uri="{BB962C8B-B14F-4D97-AF65-F5344CB8AC3E}">
        <p14:creationId xmlns:p14="http://schemas.microsoft.com/office/powerpoint/2010/main" val="28167392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6" name="Content Placeholder 5">
            <a:extLst>
              <a:ext uri="{FF2B5EF4-FFF2-40B4-BE49-F238E27FC236}">
                <a16:creationId xmlns:a16="http://schemas.microsoft.com/office/drawing/2014/main" id="{2775964C-180B-459E-A8D3-A80244C87750}"/>
              </a:ext>
            </a:extLst>
          </p:cNvPr>
          <p:cNvSpPr>
            <a:spLocks noGrp="1"/>
          </p:cNvSpPr>
          <p:nvPr>
            <p:ph sz="half" idx="1"/>
          </p:nvPr>
        </p:nvSpPr>
        <p:spPr>
          <a:xfrm>
            <a:off x="555386" y="1931439"/>
            <a:ext cx="3674863" cy="3322898"/>
          </a:xfrm>
        </p:spPr>
        <p:txBody>
          <a:bodyPr/>
          <a:lstStyle/>
          <a:p>
            <a:pPr marL="0" lvl="0" indent="0">
              <a:spcBef>
                <a:spcPts val="600"/>
              </a:spcBef>
              <a:buNone/>
              <a:defRPr/>
            </a:pPr>
            <a:r>
              <a:rPr lang="en-GB" sz="1800">
                <a:solidFill>
                  <a:srgbClr val="000000"/>
                </a:solidFill>
                <a:latin typeface="Arial" panose="020B0604020202020204" pitchFamily="34" charset="0"/>
                <a:ea typeface="Calibri" panose="020F0502020204030204" pitchFamily="34" charset="0"/>
                <a:cs typeface="Arial" panose="020B0604020202020204" pitchFamily="34" charset="0"/>
              </a:rPr>
              <a:t>One parent has tried to access a number of mainstream clubs and activities but all have been </a:t>
            </a:r>
            <a:r>
              <a:rPr lang="en-GB" sz="1800" b="1">
                <a:solidFill>
                  <a:srgbClr val="000000"/>
                </a:solidFill>
                <a:latin typeface="Arial" panose="020B0604020202020204" pitchFamily="34" charset="0"/>
                <a:ea typeface="Calibri" panose="020F0502020204030204" pitchFamily="34" charset="0"/>
                <a:cs typeface="Arial" panose="020B0604020202020204" pitchFamily="34" charset="0"/>
              </a:rPr>
              <a:t>unable to meet her son’s needs.</a:t>
            </a:r>
          </a:p>
          <a:p>
            <a:pPr marL="0" lvl="0" indent="0">
              <a:spcBef>
                <a:spcPts val="600"/>
              </a:spcBef>
              <a:buNone/>
              <a:defRPr/>
            </a:pPr>
            <a:endParaRPr lang="en-GB" sz="18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lvl="0" indent="0">
              <a:spcBef>
                <a:spcPts val="600"/>
              </a:spcBef>
              <a:buNone/>
              <a:defRPr/>
            </a:pPr>
            <a:r>
              <a:rPr lang="en-GB" sz="1800" i="1">
                <a:solidFill>
                  <a:srgbClr val="000000"/>
                </a:solidFill>
                <a:latin typeface="Arial" panose="020B0604020202020204" pitchFamily="34" charset="0"/>
                <a:ea typeface="Calibri" panose="020F0502020204030204" pitchFamily="34" charset="0"/>
                <a:cs typeface="Arial" panose="020B0604020202020204" pitchFamily="34" charset="0"/>
              </a:rPr>
              <a:t>[Parent of 12-15 year old with learning disabilities and autism, mental health needs]</a:t>
            </a:r>
          </a:p>
          <a:p>
            <a:pPr marL="0" indent="0">
              <a:buNone/>
            </a:pPr>
            <a:endParaRPr lang="en-GB"/>
          </a:p>
        </p:txBody>
      </p:sp>
      <p:sp>
        <p:nvSpPr>
          <p:cNvPr id="8" name="Title 7">
            <a:extLst>
              <a:ext uri="{FF2B5EF4-FFF2-40B4-BE49-F238E27FC236}">
                <a16:creationId xmlns:a16="http://schemas.microsoft.com/office/drawing/2014/main" id="{9B9A248A-8D95-4E6C-BC84-16B2043DBEFD}"/>
              </a:ext>
            </a:extLst>
          </p:cNvPr>
          <p:cNvSpPr>
            <a:spLocks noGrp="1"/>
          </p:cNvSpPr>
          <p:nvPr>
            <p:ph type="title"/>
          </p:nvPr>
        </p:nvSpPr>
        <p:spPr>
          <a:xfrm>
            <a:off x="555387" y="900764"/>
            <a:ext cx="3228938" cy="821417"/>
          </a:xfrm>
        </p:spPr>
        <p:txBody>
          <a:bodyPr>
            <a:normAutofit fontScale="90000"/>
          </a:bodyPr>
          <a:lstStyle/>
          <a:p>
            <a:pPr lvl="0">
              <a:spcBef>
                <a:spcPts val="1000"/>
              </a:spcBef>
            </a:pPr>
            <a:r>
              <a:rPr lang="en-GB" sz="2900">
                <a:solidFill>
                  <a:srgbClr val="004899"/>
                </a:solidFill>
                <a:ea typeface="+mn-ea"/>
                <a:cs typeface="+mn-cs"/>
              </a:rPr>
              <a:t>Through the eyes of a parent…</a:t>
            </a:r>
            <a:endParaRPr lang="en-GB"/>
          </a:p>
        </p:txBody>
      </p:sp>
      <p:cxnSp>
        <p:nvCxnSpPr>
          <p:cNvPr id="13" name="Straight Connector 12">
            <a:extLst>
              <a:ext uri="{FF2B5EF4-FFF2-40B4-BE49-F238E27FC236}">
                <a16:creationId xmlns:a16="http://schemas.microsoft.com/office/drawing/2014/main" id="{A5D80BAC-1875-4893-9FEC-F29A95AF86E3}"/>
              </a:ext>
            </a:extLst>
          </p:cNvPr>
          <p:cNvCxnSpPr/>
          <p:nvPr/>
        </p:nvCxnSpPr>
        <p:spPr>
          <a:xfrm>
            <a:off x="4618181" y="1219200"/>
            <a:ext cx="0" cy="39346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AA14A08-41E7-4DD0-AF56-A45598533B7E}"/>
              </a:ext>
            </a:extLst>
          </p:cNvPr>
          <p:cNvSpPr/>
          <p:nvPr/>
        </p:nvSpPr>
        <p:spPr>
          <a:xfrm>
            <a:off x="5135417" y="684915"/>
            <a:ext cx="6501196" cy="5488169"/>
          </a:xfrm>
          <a:prstGeom prst="rect">
            <a:avLst/>
          </a:prstGeom>
        </p:spPr>
        <p:txBody>
          <a:bodyPr wrap="square">
            <a:spAutoFit/>
          </a:bodyPr>
          <a:lstStyle/>
          <a:p>
            <a:pPr lvl="0" algn="ctr">
              <a:lnSpc>
                <a:spcPct val="110000"/>
              </a:lnSpc>
            </a:pPr>
            <a:r>
              <a:rPr lang="en-GB" sz="1600" b="1" i="1">
                <a:solidFill>
                  <a:srgbClr val="004899"/>
                </a:solidFill>
              </a:rPr>
              <a:t>“My son used to attend swimming lessons at the local pool but they were unable to meet his needs and spent the majority of the time ignoring him or telling him off. I had to arrange additional one to one sessions for him to learn to swim. The experience of group lessons was extremely traumatising for my son…</a:t>
            </a:r>
          </a:p>
          <a:p>
            <a:pPr lvl="0" algn="ctr">
              <a:lnSpc>
                <a:spcPct val="110000"/>
              </a:lnSpc>
            </a:pPr>
            <a:endParaRPr lang="en-GB" sz="1600" b="1" i="1">
              <a:solidFill>
                <a:srgbClr val="004899"/>
              </a:solidFill>
            </a:endParaRPr>
          </a:p>
          <a:p>
            <a:pPr lvl="0" algn="ctr">
              <a:lnSpc>
                <a:spcPct val="110000"/>
              </a:lnSpc>
            </a:pPr>
            <a:r>
              <a:rPr lang="en-GB" sz="1600" b="1" i="1">
                <a:solidFill>
                  <a:srgbClr val="004899"/>
                </a:solidFill>
              </a:rPr>
              <a:t>All the mainstream activities which we have tried to attend have assumed that all children are able to understand, remember and carry out instructions. They have also assumed that all children are able to stay still and maintain their attention. </a:t>
            </a:r>
          </a:p>
          <a:p>
            <a:pPr lvl="0" algn="ctr">
              <a:lnSpc>
                <a:spcPct val="110000"/>
              </a:lnSpc>
            </a:pPr>
            <a:endParaRPr lang="en-GB" sz="1600" b="1" i="1">
              <a:solidFill>
                <a:srgbClr val="004899"/>
              </a:solidFill>
            </a:endParaRPr>
          </a:p>
          <a:p>
            <a:pPr lvl="0" algn="ctr">
              <a:lnSpc>
                <a:spcPct val="110000"/>
              </a:lnSpc>
            </a:pPr>
            <a:r>
              <a:rPr lang="en-GB" sz="1600" b="1" i="1">
                <a:solidFill>
                  <a:srgbClr val="004899"/>
                </a:solidFill>
              </a:rPr>
              <a:t>My son finds it very difficult to do this and it became very confusing and upsetting for him. This resulted in my son being constantly disciplined or told off for things which he didn't understand and was unable to change.</a:t>
            </a:r>
          </a:p>
          <a:p>
            <a:pPr lvl="0" algn="ctr">
              <a:lnSpc>
                <a:spcPct val="110000"/>
              </a:lnSpc>
            </a:pPr>
            <a:endParaRPr lang="en-GB" sz="1600" b="1" i="1">
              <a:solidFill>
                <a:srgbClr val="004899"/>
              </a:solidFill>
            </a:endParaRPr>
          </a:p>
          <a:p>
            <a:pPr lvl="0" algn="ctr">
              <a:lnSpc>
                <a:spcPct val="110000"/>
              </a:lnSpc>
            </a:pPr>
            <a:r>
              <a:rPr lang="en-GB" sz="1600" b="1" i="1">
                <a:solidFill>
                  <a:srgbClr val="004899"/>
                </a:solidFill>
              </a:rPr>
              <a:t> When he constantly met this negative approach it resulted in him isolating himself away from the local community and becoming afraid to socialise. It has been very damaging to his self-esteem and has destroyed his confidence.”</a:t>
            </a:r>
          </a:p>
        </p:txBody>
      </p:sp>
    </p:spTree>
    <p:extLst>
      <p:ext uri="{BB962C8B-B14F-4D97-AF65-F5344CB8AC3E}">
        <p14:creationId xmlns:p14="http://schemas.microsoft.com/office/powerpoint/2010/main" val="1882444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220888" y="129600"/>
            <a:ext cx="10243912" cy="540000"/>
          </a:xfrm>
        </p:spPr>
        <p:txBody>
          <a:bodyPr>
            <a:normAutofit fontScale="90000"/>
          </a:bodyPr>
          <a:lstStyle/>
          <a:p>
            <a:r>
              <a:rPr lang="en-GB">
                <a:solidFill>
                  <a:srgbClr val="004899"/>
                </a:solidFill>
              </a:rPr>
              <a:t>Community inclusion &amp; access to mainstream</a:t>
            </a:r>
            <a:endParaRPr lang="en-GB"/>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234100" y="783765"/>
            <a:ext cx="10652073" cy="369332"/>
          </a:xfrm>
        </p:spPr>
        <p:txBody>
          <a:bodyPr>
            <a:normAutofit fontScale="85000" lnSpcReduction="10000"/>
          </a:bodyPr>
          <a:lstStyle/>
          <a:p>
            <a:pPr marL="0" indent="0">
              <a:spcBef>
                <a:spcPts val="0"/>
              </a:spcBef>
              <a:buNone/>
            </a:pPr>
            <a:r>
              <a:rPr lang="en-GB" sz="2100" b="1">
                <a:solidFill>
                  <a:srgbClr val="F28F00"/>
                </a:solidFill>
                <a:ea typeface="+mn-lt"/>
                <a:cs typeface="Arial"/>
              </a:rPr>
              <a:t>Community inclusion and increased awareness of disability can improve outcomes for families.</a:t>
            </a:r>
          </a:p>
          <a:p>
            <a:pPr marL="0" lvl="0" indent="0">
              <a:spcBef>
                <a:spcPts val="0"/>
              </a:spcBef>
              <a:buNone/>
            </a:pPr>
            <a:endParaRPr lang="en-GB" sz="2000" b="1">
              <a:solidFill>
                <a:srgbClr val="F28F00"/>
              </a:solidFill>
              <a:ea typeface="+mn-lt"/>
              <a:cs typeface="Arial"/>
            </a:endParaRPr>
          </a:p>
          <a:p>
            <a:pPr marL="0" lvl="0" indent="0">
              <a:spcBef>
                <a:spcPts val="0"/>
              </a:spcBef>
              <a:buNone/>
            </a:pPr>
            <a:endParaRPr lang="en-GB" sz="2000" b="1">
              <a:solidFill>
                <a:srgbClr val="F28F00"/>
              </a:solidFill>
              <a:ea typeface="+mn-lt"/>
              <a:cs typeface="Arial"/>
            </a:endParaRPr>
          </a:p>
          <a:p>
            <a:pPr marL="0" indent="0">
              <a:buNone/>
            </a:pPr>
            <a:endParaRPr lang="en-GB" sz="1800">
              <a:ea typeface="+mn-lt"/>
              <a:cs typeface="Arial"/>
            </a:endParaRP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3"/>
            <a:srcRect l="42818" t="7867" r="54316" b="89318"/>
            <a:stretch/>
          </p:blipFill>
          <p:spPr>
            <a:xfrm>
              <a:off x="2689902" y="-1335281"/>
              <a:ext cx="845036" cy="504544"/>
            </a:xfrm>
            <a:prstGeom prst="rect">
              <a:avLst/>
            </a:prstGeom>
          </p:spPr>
        </p:pic>
      </p:grpSp>
      <p:sp>
        <p:nvSpPr>
          <p:cNvPr id="17" name="Text Placeholder 2">
            <a:extLst>
              <a:ext uri="{FF2B5EF4-FFF2-40B4-BE49-F238E27FC236}">
                <a16:creationId xmlns:a16="http://schemas.microsoft.com/office/drawing/2014/main" id="{197BBE2F-5630-48DB-8B7D-DB1799994301}"/>
              </a:ext>
            </a:extLst>
          </p:cNvPr>
          <p:cNvSpPr txBox="1">
            <a:spLocks/>
          </p:cNvSpPr>
          <p:nvPr/>
        </p:nvSpPr>
        <p:spPr>
          <a:xfrm>
            <a:off x="9615197" y="3811973"/>
            <a:ext cx="1668086" cy="1474323"/>
          </a:xfrm>
          <a:prstGeom prst="rect">
            <a:avLst/>
          </a:prstGeom>
        </p:spPr>
        <p:txBody>
          <a:bodyPr vert="horz" lIns="91440" tIns="45720" rIns="91440" bIns="45720" rtlCol="0">
            <a:norm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b="1"/>
          </a:p>
        </p:txBody>
      </p:sp>
      <p:sp>
        <p:nvSpPr>
          <p:cNvPr id="24" name="Rectangle 23">
            <a:extLst>
              <a:ext uri="{FF2B5EF4-FFF2-40B4-BE49-F238E27FC236}">
                <a16:creationId xmlns:a16="http://schemas.microsoft.com/office/drawing/2014/main" id="{57DC2F05-0DF1-4AA4-AC0E-7C0D7F03DC28}"/>
              </a:ext>
            </a:extLst>
          </p:cNvPr>
          <p:cNvSpPr/>
          <p:nvPr/>
        </p:nvSpPr>
        <p:spPr>
          <a:xfrm>
            <a:off x="10165442" y="1267262"/>
            <a:ext cx="1813724" cy="5104662"/>
          </a:xfrm>
          <a:prstGeom prst="rect">
            <a:avLst/>
          </a:prstGeom>
          <a:solidFill>
            <a:srgbClr val="E4E4E4"/>
          </a:solidFill>
          <a:ln w="12700" cap="flat" cmpd="sng" algn="ctr">
            <a:solidFill>
              <a:srgbClr val="004899"/>
            </a:solidFill>
            <a:prstDash val="solid"/>
            <a:miter lim="800000"/>
          </a:ln>
          <a:effectLst/>
        </p:spPr>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02938416-BA50-46D5-81C3-16C5C5629923}"/>
              </a:ext>
            </a:extLst>
          </p:cNvPr>
          <p:cNvSpPr txBox="1"/>
          <p:nvPr/>
        </p:nvSpPr>
        <p:spPr>
          <a:xfrm>
            <a:off x="10165442" y="2294300"/>
            <a:ext cx="1837226" cy="4031873"/>
          </a:xfrm>
          <a:prstGeom prst="rect">
            <a:avLst/>
          </a:prstGeom>
          <a:noFill/>
        </p:spPr>
        <p:txBody>
          <a:bodyPr wrap="square" rtlCol="0">
            <a:spAutoFit/>
          </a:bodyPr>
          <a:lstStyle/>
          <a:p>
            <a:pPr algn="ctr"/>
            <a:r>
              <a:rPr lang="en-GB" sz="1600">
                <a:ea typeface="+mn-lt"/>
                <a:cs typeface="Arial"/>
              </a:rPr>
              <a:t>Can we work better with stakeholders to improve access and promote inclusivity?  </a:t>
            </a:r>
          </a:p>
          <a:p>
            <a:pPr algn="ctr"/>
            <a:endParaRPr lang="en-GB" sz="1600">
              <a:ea typeface="+mn-lt"/>
              <a:cs typeface="Arial"/>
            </a:endParaRPr>
          </a:p>
          <a:p>
            <a:pPr algn="ctr"/>
            <a:r>
              <a:rPr lang="en-GB" sz="1600">
                <a:ea typeface="+mn-lt"/>
                <a:cs typeface="Arial"/>
              </a:rPr>
              <a:t>What ‘family’  opportunities can we build into the new model?</a:t>
            </a:r>
          </a:p>
          <a:p>
            <a:pPr algn="ctr"/>
            <a:endParaRPr lang="en-GB" sz="1600">
              <a:ea typeface="+mn-lt"/>
              <a:cs typeface="Arial"/>
            </a:endParaRPr>
          </a:p>
          <a:p>
            <a:pPr algn="ctr"/>
            <a:r>
              <a:rPr lang="en-GB" sz="1600">
                <a:ea typeface="+mn-lt"/>
                <a:cs typeface="Arial"/>
              </a:rPr>
              <a:t>How can we engage better with local communities?</a:t>
            </a:r>
            <a:endParaRPr lang="en-GB" sz="1600">
              <a:solidFill>
                <a:srgbClr val="FF0000"/>
              </a:solidFill>
              <a:ea typeface="+mn-lt"/>
              <a:cs typeface="Arial"/>
            </a:endParaRPr>
          </a:p>
        </p:txBody>
      </p:sp>
      <p:sp>
        <p:nvSpPr>
          <p:cNvPr id="19" name="Rectangle 18">
            <a:extLst>
              <a:ext uri="{FF2B5EF4-FFF2-40B4-BE49-F238E27FC236}">
                <a16:creationId xmlns:a16="http://schemas.microsoft.com/office/drawing/2014/main" id="{F28122EB-370F-4172-9DCB-2B775E65F294}"/>
              </a:ext>
            </a:extLst>
          </p:cNvPr>
          <p:cNvSpPr/>
          <p:nvPr/>
        </p:nvSpPr>
        <p:spPr>
          <a:xfrm>
            <a:off x="306000" y="1267262"/>
            <a:ext cx="9579145" cy="579681"/>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1"/>
                </a:solidFill>
                <a:latin typeface="Arial" panose="020B0604020202020204" pitchFamily="34" charset="0"/>
                <a:cs typeface="Arial"/>
              </a:rPr>
              <a:t>What could enable families to engage better in </a:t>
            </a:r>
            <a:br>
              <a:rPr lang="en-GB" b="1">
                <a:solidFill>
                  <a:schemeClr val="bg1"/>
                </a:solidFill>
                <a:latin typeface="Arial" panose="020B0604020202020204" pitchFamily="34" charset="0"/>
                <a:cs typeface="Arial"/>
              </a:rPr>
            </a:br>
            <a:r>
              <a:rPr lang="en-GB" b="1">
                <a:solidFill>
                  <a:schemeClr val="bg1"/>
                </a:solidFill>
                <a:latin typeface="Arial" panose="020B0604020202020204" pitchFamily="34" charset="0"/>
                <a:cs typeface="Arial"/>
              </a:rPr>
              <a:t>mainstream activities in the community?</a:t>
            </a:r>
            <a:endParaRPr lang="en-GB" b="1">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5914272B-F768-4F65-9283-A199A0EE904B}"/>
              </a:ext>
            </a:extLst>
          </p:cNvPr>
          <p:cNvSpPr/>
          <p:nvPr/>
        </p:nvSpPr>
        <p:spPr>
          <a:xfrm>
            <a:off x="306000" y="1956796"/>
            <a:ext cx="6090759" cy="44151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b="1">
              <a:solidFill>
                <a:schemeClr val="tx1"/>
              </a:solidFill>
              <a:latin typeface="Arial" panose="020B0604020202020204" pitchFamily="34" charset="0"/>
              <a:cs typeface="Arial" panose="020B0604020202020204" pitchFamily="34" charset="0"/>
            </a:endParaRPr>
          </a:p>
          <a:p>
            <a:pPr algn="ctr"/>
            <a:r>
              <a:rPr lang="en-GB" sz="1600" b="1">
                <a:solidFill>
                  <a:schemeClr val="tx1"/>
                </a:solidFill>
                <a:latin typeface="Arial" panose="020B0604020202020204" pitchFamily="34" charset="0"/>
                <a:cs typeface="Arial" panose="020B0604020202020204" pitchFamily="34" charset="0"/>
              </a:rPr>
              <a:t>IMPROVED ACCESS AND INCLUSION</a:t>
            </a:r>
          </a:p>
          <a:p>
            <a:pPr algn="ctr"/>
            <a:endParaRPr lang="en-GB" sz="1600" b="1">
              <a:solidFill>
                <a:schemeClr val="tx1"/>
              </a:solidFill>
              <a:latin typeface="Arial" panose="020B0604020202020204" pitchFamily="34" charset="0"/>
              <a:cs typeface="Arial" panose="020B0604020202020204" pitchFamily="34" charset="0"/>
            </a:endParaRPr>
          </a:p>
          <a:p>
            <a:pPr marL="285750" indent="-285750">
              <a:spcBef>
                <a:spcPts val="4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Better </a:t>
            </a:r>
            <a:r>
              <a:rPr lang="en-GB" sz="1600" b="1">
                <a:solidFill>
                  <a:schemeClr val="tx1"/>
                </a:solidFill>
                <a:latin typeface="Arial" panose="020B0604020202020204" pitchFamily="34" charset="0"/>
                <a:cs typeface="Arial" panose="020B0604020202020204" pitchFamily="34" charset="0"/>
              </a:rPr>
              <a:t>changing facilities </a:t>
            </a:r>
            <a:r>
              <a:rPr lang="en-GB" sz="1600">
                <a:solidFill>
                  <a:schemeClr val="tx1"/>
                </a:solidFill>
                <a:latin typeface="Arial" panose="020B0604020202020204" pitchFamily="34" charset="0"/>
                <a:cs typeface="Arial" panose="020B0604020202020204" pitchFamily="34" charset="0"/>
              </a:rPr>
              <a:t>at mainstream venues, and more information on changing places (improved key system).</a:t>
            </a:r>
          </a:p>
          <a:p>
            <a:pPr marL="285750" indent="-285750">
              <a:spcBef>
                <a:spcPts val="4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Better </a:t>
            </a:r>
            <a:r>
              <a:rPr lang="en-GB" sz="1600" b="1">
                <a:solidFill>
                  <a:schemeClr val="tx1"/>
                </a:solidFill>
                <a:latin typeface="Arial" panose="020B0604020202020204" pitchFamily="34" charset="0"/>
                <a:cs typeface="Arial" panose="020B0604020202020204" pitchFamily="34" charset="0"/>
              </a:rPr>
              <a:t>access for wheelchairs </a:t>
            </a:r>
            <a:r>
              <a:rPr lang="en-GB" sz="1600">
                <a:solidFill>
                  <a:schemeClr val="tx1"/>
                </a:solidFill>
                <a:latin typeface="Arial" panose="020B0604020202020204" pitchFamily="34" charset="0"/>
                <a:cs typeface="Arial" panose="020B0604020202020204" pitchFamily="34" charset="0"/>
              </a:rPr>
              <a:t>in public spaces, and more disabled equipment in parks/playgrounds.</a:t>
            </a:r>
          </a:p>
          <a:p>
            <a:pPr marL="285750" indent="-285750">
              <a:spcBef>
                <a:spcPts val="4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Improved </a:t>
            </a:r>
            <a:r>
              <a:rPr lang="en-GB" sz="1600" b="1">
                <a:solidFill>
                  <a:schemeClr val="tx1"/>
                </a:solidFill>
                <a:latin typeface="Arial" panose="020B0604020202020204" pitchFamily="34" charset="0"/>
                <a:cs typeface="Arial" panose="020B0604020202020204" pitchFamily="34" charset="0"/>
              </a:rPr>
              <a:t>training and awareness </a:t>
            </a:r>
            <a:r>
              <a:rPr lang="en-GB" sz="1600">
                <a:solidFill>
                  <a:schemeClr val="tx1"/>
                </a:solidFill>
                <a:latin typeface="Arial" panose="020B0604020202020204" pitchFamily="34" charset="0"/>
                <a:cs typeface="Arial" panose="020B0604020202020204" pitchFamily="34" charset="0"/>
              </a:rPr>
              <a:t>for staff and other parents.</a:t>
            </a:r>
          </a:p>
          <a:p>
            <a:pPr marL="285750" indent="-285750">
              <a:spcBef>
                <a:spcPts val="4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Increased </a:t>
            </a:r>
            <a:r>
              <a:rPr lang="en-GB" sz="1600" b="1">
                <a:solidFill>
                  <a:schemeClr val="tx1"/>
                </a:solidFill>
                <a:latin typeface="Arial" panose="020B0604020202020204" pitchFamily="34" charset="0"/>
                <a:cs typeface="Arial" panose="020B0604020202020204" pitchFamily="34" charset="0"/>
              </a:rPr>
              <a:t>access to mainstream </a:t>
            </a:r>
            <a:r>
              <a:rPr lang="en-GB" sz="1600">
                <a:solidFill>
                  <a:schemeClr val="tx1"/>
                </a:solidFill>
                <a:latin typeface="Arial" panose="020B0604020202020204" pitchFamily="34" charset="0"/>
                <a:cs typeface="Arial" panose="020B0604020202020204" pitchFamily="34" charset="0"/>
              </a:rPr>
              <a:t>clubs for children with lower level SEN, to enable child to mix with school peers.</a:t>
            </a:r>
          </a:p>
          <a:p>
            <a:pPr marL="742950" lvl="1" indent="-285750">
              <a:spcBef>
                <a:spcPts val="400"/>
              </a:spcBef>
              <a:buFont typeface="Courier New" panose="02070309020205020404" pitchFamily="49" charset="0"/>
              <a:buChar char="o"/>
            </a:pPr>
            <a:r>
              <a:rPr lang="en-GB" sz="1600">
                <a:solidFill>
                  <a:schemeClr val="tx1"/>
                </a:solidFill>
                <a:latin typeface="Arial" panose="020B0604020202020204" pitchFamily="34" charset="0"/>
                <a:cs typeface="Arial" panose="020B0604020202020204" pitchFamily="34" charset="0"/>
              </a:rPr>
              <a:t>Helps to build confidence and prevent isolation.</a:t>
            </a:r>
          </a:p>
          <a:p>
            <a:pPr marL="742950" lvl="1" indent="-285750">
              <a:spcBef>
                <a:spcPts val="400"/>
              </a:spcBef>
              <a:buFont typeface="Courier New" panose="02070309020205020404" pitchFamily="49" charset="0"/>
              <a:buChar char="o"/>
            </a:pPr>
            <a:r>
              <a:rPr lang="en-GB" sz="1600">
                <a:solidFill>
                  <a:schemeClr val="tx1"/>
                </a:solidFill>
                <a:latin typeface="Arial" panose="020B0604020202020204" pitchFamily="34" charset="0"/>
                <a:cs typeface="Arial" panose="020B0604020202020204" pitchFamily="34" charset="0"/>
              </a:rPr>
              <a:t>Suggested </a:t>
            </a:r>
            <a:r>
              <a:rPr lang="en-GB" sz="1600" b="1">
                <a:solidFill>
                  <a:schemeClr val="tx1"/>
                </a:solidFill>
                <a:latin typeface="Arial" panose="020B0604020202020204" pitchFamily="34" charset="0"/>
                <a:cs typeface="Arial" panose="020B0604020202020204" pitchFamily="34" charset="0"/>
              </a:rPr>
              <a:t>adaptations</a:t>
            </a:r>
            <a:r>
              <a:rPr lang="en-GB" sz="1600">
                <a:solidFill>
                  <a:schemeClr val="tx1"/>
                </a:solidFill>
                <a:latin typeface="Arial" panose="020B0604020202020204" pitchFamily="34" charset="0"/>
                <a:cs typeface="Arial" panose="020B0604020202020204" pitchFamily="34" charset="0"/>
              </a:rPr>
              <a:t> include smaller groups and quiet spaces, more supervision, and tailored activities.</a:t>
            </a:r>
          </a:p>
          <a:p>
            <a:pPr marL="742950" lvl="1" indent="-285750">
              <a:buFont typeface="Courier New" panose="02070309020205020404" pitchFamily="49" charset="0"/>
              <a:buChar char="o"/>
            </a:pPr>
            <a:endParaRPr lang="en-GB" sz="1600">
              <a:solidFill>
                <a:schemeClr val="tx1"/>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endParaRPr lang="en-GB" sz="1600">
              <a:solidFill>
                <a:schemeClr val="tx1"/>
              </a:solidFill>
              <a:latin typeface="Arial" panose="020B0604020202020204" pitchFamily="34" charset="0"/>
              <a:cs typeface="Arial" panose="020B0604020202020204" pitchFamily="34" charset="0"/>
            </a:endParaRPr>
          </a:p>
          <a:p>
            <a:pPr lvl="1"/>
            <a:endParaRPr lang="en-GB" sz="1600">
              <a:solidFill>
                <a:schemeClr val="tx1"/>
              </a:solidFill>
              <a:latin typeface="Arial" panose="020B0604020202020204" pitchFamily="34" charset="0"/>
              <a:cs typeface="Arial" panose="020B0604020202020204" pitchFamily="34" charset="0"/>
            </a:endParaRPr>
          </a:p>
          <a:p>
            <a:pPr lvl="1"/>
            <a:br>
              <a:rPr lang="en-GB" sz="1600">
                <a:solidFill>
                  <a:srgbClr val="004899"/>
                </a:solidFill>
                <a:latin typeface="Arial" panose="020B0604020202020204" pitchFamily="34" charset="0"/>
                <a:cs typeface="Arial" panose="020B0604020202020204" pitchFamily="34" charset="0"/>
              </a:rPr>
            </a:br>
            <a:endParaRPr lang="en-GB" sz="1600">
              <a:solidFill>
                <a:srgbClr val="004899"/>
              </a:solidFill>
              <a:latin typeface="Arial" panose="020B0604020202020204" pitchFamily="34" charset="0"/>
              <a:cs typeface="Arial" panose="020B0604020202020204" pitchFamily="34" charset="0"/>
            </a:endParaRPr>
          </a:p>
        </p:txBody>
      </p:sp>
      <p:pic>
        <p:nvPicPr>
          <p:cNvPr id="29" name="Graphic 28" descr="Lightbulb and gear">
            <a:extLst>
              <a:ext uri="{FF2B5EF4-FFF2-40B4-BE49-F238E27FC236}">
                <a16:creationId xmlns:a16="http://schemas.microsoft.com/office/drawing/2014/main" id="{E0AB527D-23FD-457B-B9A4-E66FBC5C01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52579" y="1352560"/>
            <a:ext cx="856442" cy="856442"/>
          </a:xfrm>
          <a:prstGeom prst="rect">
            <a:avLst/>
          </a:prstGeom>
        </p:spPr>
      </p:pic>
      <p:sp>
        <p:nvSpPr>
          <p:cNvPr id="20" name="Rectangle 19">
            <a:extLst>
              <a:ext uri="{FF2B5EF4-FFF2-40B4-BE49-F238E27FC236}">
                <a16:creationId xmlns:a16="http://schemas.microsoft.com/office/drawing/2014/main" id="{DB4FE99B-EEB5-4F7B-B8E4-3A057DC50307}"/>
              </a:ext>
            </a:extLst>
          </p:cNvPr>
          <p:cNvSpPr/>
          <p:nvPr/>
        </p:nvSpPr>
        <p:spPr>
          <a:xfrm>
            <a:off x="6498514" y="1956798"/>
            <a:ext cx="3386631" cy="4415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600" b="1">
              <a:solidFill>
                <a:schemeClr val="tx1"/>
              </a:solidFill>
              <a:latin typeface="Arial" panose="020B0604020202020204" pitchFamily="34" charset="0"/>
              <a:cs typeface="Arial" panose="020B0604020202020204" pitchFamily="34" charset="0"/>
            </a:endParaRPr>
          </a:p>
          <a:p>
            <a:pPr algn="ctr"/>
            <a:endParaRPr lang="en-GB" sz="1600" b="1">
              <a:solidFill>
                <a:schemeClr val="tx1"/>
              </a:solidFill>
              <a:latin typeface="Arial" panose="020B0604020202020204" pitchFamily="34" charset="0"/>
              <a:cs typeface="Arial" panose="020B0604020202020204" pitchFamily="34" charset="0"/>
            </a:endParaRPr>
          </a:p>
          <a:p>
            <a:pPr algn="ctr"/>
            <a:r>
              <a:rPr lang="en-GB" sz="1600" b="1">
                <a:solidFill>
                  <a:schemeClr val="tx1"/>
                </a:solidFill>
                <a:latin typeface="Arial" panose="020B0604020202020204" pitchFamily="34" charset="0"/>
                <a:cs typeface="Arial" panose="020B0604020202020204" pitchFamily="34" charset="0"/>
              </a:rPr>
              <a:t>ENABLING FAMILY ACTIVITIES</a:t>
            </a:r>
          </a:p>
          <a:p>
            <a:pPr algn="ctr"/>
            <a:endParaRPr lang="en-GB" sz="1600" b="1">
              <a:solidFill>
                <a:schemeClr val="tx1"/>
              </a:solidFill>
              <a:latin typeface="Arial" panose="020B0604020202020204" pitchFamily="34" charset="0"/>
              <a:cs typeface="Arial" panose="020B0604020202020204" pitchFamily="34" charset="0"/>
            </a:endParaRPr>
          </a:p>
          <a:p>
            <a:pPr marL="285750" indent="-285750">
              <a:spcBef>
                <a:spcPts val="4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Clubs and activities which can be done </a:t>
            </a:r>
            <a:r>
              <a:rPr lang="en-GB" sz="1600" b="1">
                <a:solidFill>
                  <a:schemeClr val="tx1"/>
                </a:solidFill>
                <a:latin typeface="Arial" panose="020B0604020202020204" pitchFamily="34" charset="0"/>
                <a:cs typeface="Arial" panose="020B0604020202020204" pitchFamily="34" charset="0"/>
              </a:rPr>
              <a:t>as a family.</a:t>
            </a:r>
          </a:p>
          <a:p>
            <a:pPr marL="742950" lvl="1" indent="-285750">
              <a:spcBef>
                <a:spcPts val="400"/>
              </a:spcBef>
              <a:buFont typeface="Courier New" panose="02070309020205020404" pitchFamily="49" charset="0"/>
              <a:buChar char="o"/>
            </a:pPr>
            <a:r>
              <a:rPr lang="en-GB" sz="1600">
                <a:solidFill>
                  <a:schemeClr val="tx1"/>
                </a:solidFill>
                <a:latin typeface="Arial" panose="020B0604020202020204" pitchFamily="34" charset="0"/>
                <a:cs typeface="Arial" panose="020B0604020202020204" pitchFamily="34" charset="0"/>
              </a:rPr>
              <a:t>Siblings spending time together</a:t>
            </a:r>
          </a:p>
          <a:p>
            <a:pPr marL="742950" lvl="1" indent="-285750">
              <a:spcBef>
                <a:spcPts val="400"/>
              </a:spcBef>
              <a:buFont typeface="Courier New" panose="02070309020205020404" pitchFamily="49" charset="0"/>
              <a:buChar char="o"/>
            </a:pPr>
            <a:r>
              <a:rPr lang="en-GB" sz="1600">
                <a:solidFill>
                  <a:schemeClr val="tx1"/>
                </a:solidFill>
                <a:latin typeface="Arial" panose="020B0604020202020204" pitchFamily="34" charset="0"/>
                <a:cs typeface="Arial" panose="020B0604020202020204" pitchFamily="34" charset="0"/>
              </a:rPr>
              <a:t>Some might need support to help achieve this.</a:t>
            </a:r>
          </a:p>
          <a:p>
            <a:pPr marL="285750" indent="-285750">
              <a:spcBef>
                <a:spcPts val="400"/>
              </a:spcBef>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Several spoke positively about accessing family biking and gaming sessions </a:t>
            </a:r>
            <a:r>
              <a:rPr lang="en-GB" sz="1600" b="1">
                <a:solidFill>
                  <a:schemeClr val="tx1"/>
                </a:solidFill>
                <a:latin typeface="Arial" panose="020B0604020202020204" pitchFamily="34" charset="0"/>
                <a:cs typeface="Arial" panose="020B0604020202020204" pitchFamily="34" charset="0"/>
              </a:rPr>
              <a:t>out of county</a:t>
            </a:r>
            <a:r>
              <a:rPr lang="en-GB" sz="1600">
                <a:solidFill>
                  <a:schemeClr val="tx1"/>
                </a:solidFill>
                <a:latin typeface="Arial" panose="020B0604020202020204" pitchFamily="34" charset="0"/>
                <a:cs typeface="Arial" panose="020B0604020202020204" pitchFamily="34" charset="0"/>
              </a:rPr>
              <a:t>.</a:t>
            </a:r>
          </a:p>
          <a:p>
            <a:pPr marL="285750" indent="-285750">
              <a:spcBef>
                <a:spcPts val="400"/>
              </a:spcBef>
              <a:buFont typeface="Arial" panose="020B0604020202020204" pitchFamily="34" charset="0"/>
              <a:buChar char="•"/>
            </a:pPr>
            <a:endParaRPr lang="en-GB"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solidFill>
                <a:schemeClr val="tx1"/>
              </a:solidFill>
              <a:latin typeface="Arial" panose="020B0604020202020204" pitchFamily="34" charset="0"/>
              <a:cs typeface="Arial" panose="020B0604020202020204" pitchFamily="34" charset="0"/>
            </a:endParaRPr>
          </a:p>
          <a:p>
            <a:endParaRPr lang="en-GB"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solidFill>
                <a:schemeClr val="tx1"/>
              </a:solidFill>
              <a:latin typeface="Arial" panose="020B0604020202020204" pitchFamily="34" charset="0"/>
              <a:cs typeface="Arial" panose="020B0604020202020204" pitchFamily="34" charset="0"/>
            </a:endParaRPr>
          </a:p>
          <a:p>
            <a:endParaRPr lang="en-GB" sz="1600" b="1">
              <a:solidFill>
                <a:schemeClr val="tx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F205A85-0EEB-44E2-8EFF-C6B1931BED09}"/>
              </a:ext>
            </a:extLst>
          </p:cNvPr>
          <p:cNvSpPr/>
          <p:nvPr/>
        </p:nvSpPr>
        <p:spPr>
          <a:xfrm>
            <a:off x="6763876" y="5396151"/>
            <a:ext cx="2865575" cy="892552"/>
          </a:xfrm>
          <a:prstGeom prst="rect">
            <a:avLst/>
          </a:prstGeom>
        </p:spPr>
        <p:txBody>
          <a:bodyPr wrap="square">
            <a:spAutoFit/>
          </a:bodyPr>
          <a:lstStyle/>
          <a:p>
            <a:pPr lvl="0" algn="ctr"/>
            <a:r>
              <a:rPr lang="en-GB" b="1" i="1">
                <a:solidFill>
                  <a:srgbClr val="004899"/>
                </a:solidFill>
                <a:latin typeface="Arial" panose="020B0604020202020204" pitchFamily="34" charset="0"/>
                <a:cs typeface="Arial" panose="020B0604020202020204" pitchFamily="34" charset="0"/>
              </a:rPr>
              <a:t>“Siblings need to play and do things together.”</a:t>
            </a:r>
          </a:p>
          <a:p>
            <a:pPr lvl="0" algn="ctr"/>
            <a:r>
              <a:rPr lang="en-GB" sz="1600" i="1">
                <a:latin typeface="Arial" panose="020B0604020202020204" pitchFamily="34" charset="0"/>
                <a:cs typeface="Arial" panose="020B0604020202020204" pitchFamily="34" charset="0"/>
              </a:rPr>
              <a:t>[Parent of a child with SEN]</a:t>
            </a:r>
          </a:p>
        </p:txBody>
      </p:sp>
      <p:sp>
        <p:nvSpPr>
          <p:cNvPr id="6" name="Rectangle 5">
            <a:extLst>
              <a:ext uri="{FF2B5EF4-FFF2-40B4-BE49-F238E27FC236}">
                <a16:creationId xmlns:a16="http://schemas.microsoft.com/office/drawing/2014/main" id="{5B76A70D-32AB-49DD-9935-209D1BF67D6F}"/>
              </a:ext>
            </a:extLst>
          </p:cNvPr>
          <p:cNvSpPr/>
          <p:nvPr/>
        </p:nvSpPr>
        <p:spPr>
          <a:xfrm>
            <a:off x="1633728" y="5433621"/>
            <a:ext cx="3802420" cy="892552"/>
          </a:xfrm>
          <a:prstGeom prst="rect">
            <a:avLst/>
          </a:prstGeom>
        </p:spPr>
        <p:txBody>
          <a:bodyPr wrap="square">
            <a:spAutoFit/>
          </a:bodyPr>
          <a:lstStyle/>
          <a:p>
            <a:pPr algn="ctr"/>
            <a:r>
              <a:rPr lang="en-GB" b="1" i="1">
                <a:solidFill>
                  <a:srgbClr val="004899"/>
                </a:solidFill>
              </a:rPr>
              <a:t>“My child wants to mix with </a:t>
            </a:r>
            <a:br>
              <a:rPr lang="en-GB" b="1" i="1">
                <a:solidFill>
                  <a:srgbClr val="004899"/>
                </a:solidFill>
              </a:rPr>
            </a:br>
            <a:r>
              <a:rPr lang="en-GB" b="1" i="1">
                <a:solidFill>
                  <a:srgbClr val="004899"/>
                </a:solidFill>
              </a:rPr>
              <a:t>non-wheelchair users too.” </a:t>
            </a:r>
            <a:r>
              <a:rPr lang="en-GB" sz="1600" i="1"/>
              <a:t>[Parent of child with physical disabilities]</a:t>
            </a:r>
            <a:endParaRPr lang="en-GB" i="1"/>
          </a:p>
        </p:txBody>
      </p:sp>
    </p:spTree>
    <p:extLst>
      <p:ext uri="{BB962C8B-B14F-4D97-AF65-F5344CB8AC3E}">
        <p14:creationId xmlns:p14="http://schemas.microsoft.com/office/powerpoint/2010/main" val="13228532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220888" y="148850"/>
            <a:ext cx="10482405" cy="436934"/>
          </a:xfrm>
        </p:spPr>
        <p:txBody>
          <a:bodyPr>
            <a:noAutofit/>
          </a:bodyPr>
          <a:lstStyle/>
          <a:p>
            <a:r>
              <a:rPr lang="en-GB" sz="3200">
                <a:solidFill>
                  <a:srgbClr val="004899"/>
                </a:solidFill>
              </a:rPr>
              <a:t>Community inclusion &amp; access to mainstream</a:t>
            </a:r>
            <a:endParaRPr lang="en-GB" sz="3200"/>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247778" y="622926"/>
            <a:ext cx="9098353" cy="781754"/>
          </a:xfrm>
        </p:spPr>
        <p:txBody>
          <a:bodyPr>
            <a:normAutofit/>
          </a:bodyPr>
          <a:lstStyle/>
          <a:p>
            <a:pPr marL="0" indent="0">
              <a:buNone/>
            </a:pPr>
            <a:r>
              <a:rPr lang="en-GB" sz="2000" b="1">
                <a:solidFill>
                  <a:srgbClr val="F28F00"/>
                </a:solidFill>
                <a:ea typeface="+mn-lt"/>
                <a:cs typeface="Arial"/>
              </a:rPr>
              <a:t>More training and awareness is key to creating safe and inclusive spaces; a safe and trusted environment is crucial for families.</a:t>
            </a: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3"/>
            <a:srcRect l="42818" t="7867" r="54316" b="89318"/>
            <a:stretch/>
          </p:blipFill>
          <p:spPr>
            <a:xfrm>
              <a:off x="2689902" y="-1335281"/>
              <a:ext cx="845036" cy="504544"/>
            </a:xfrm>
            <a:prstGeom prst="rect">
              <a:avLst/>
            </a:prstGeom>
          </p:spPr>
        </p:pic>
      </p:grpSp>
      <p:sp>
        <p:nvSpPr>
          <p:cNvPr id="23" name="Text Placeholder 2">
            <a:extLst>
              <a:ext uri="{FF2B5EF4-FFF2-40B4-BE49-F238E27FC236}">
                <a16:creationId xmlns:a16="http://schemas.microsoft.com/office/drawing/2014/main" id="{944195A3-5705-42BF-84C5-3A058D2D995F}"/>
              </a:ext>
            </a:extLst>
          </p:cNvPr>
          <p:cNvSpPr txBox="1">
            <a:spLocks/>
          </p:cNvSpPr>
          <p:nvPr/>
        </p:nvSpPr>
        <p:spPr>
          <a:xfrm>
            <a:off x="8920616" y="3906453"/>
            <a:ext cx="2660651" cy="1546867"/>
          </a:xfrm>
          <a:prstGeom prst="rect">
            <a:avLst/>
          </a:prstGeom>
        </p:spPr>
        <p:txBody>
          <a:bodyPr vert="horz" lIns="91440" tIns="45720" rIns="91440" bIns="45720" rtlCol="0">
            <a:normAutofit fontScale="92500"/>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900" b="1" i="1">
                <a:solidFill>
                  <a:srgbClr val="004899"/>
                </a:solidFill>
              </a:rPr>
              <a:t>“Clubs can’t meet children’s needs as they don’t understand the children.”</a:t>
            </a:r>
            <a:br>
              <a:rPr lang="en-GB" sz="1900" b="1" i="1">
                <a:solidFill>
                  <a:srgbClr val="004899"/>
                </a:solidFill>
              </a:rPr>
            </a:br>
            <a:r>
              <a:rPr lang="en-GB" sz="1700" i="1"/>
              <a:t>[Parent of child with SEN]</a:t>
            </a:r>
            <a:endParaRPr lang="en-GB" sz="1900" i="1"/>
          </a:p>
        </p:txBody>
      </p:sp>
      <p:sp>
        <p:nvSpPr>
          <p:cNvPr id="6" name="Rectangle 5">
            <a:extLst>
              <a:ext uri="{FF2B5EF4-FFF2-40B4-BE49-F238E27FC236}">
                <a16:creationId xmlns:a16="http://schemas.microsoft.com/office/drawing/2014/main" id="{903240D2-014C-429F-8702-AB03E4F775D0}"/>
              </a:ext>
            </a:extLst>
          </p:cNvPr>
          <p:cNvSpPr/>
          <p:nvPr/>
        </p:nvSpPr>
        <p:spPr>
          <a:xfrm>
            <a:off x="8616959" y="2264643"/>
            <a:ext cx="3214914" cy="1169551"/>
          </a:xfrm>
          <a:prstGeom prst="rect">
            <a:avLst/>
          </a:prstGeom>
        </p:spPr>
        <p:txBody>
          <a:bodyPr wrap="square">
            <a:spAutoFit/>
          </a:bodyPr>
          <a:lstStyle/>
          <a:p>
            <a:pPr algn="ctr"/>
            <a:r>
              <a:rPr lang="en-GB" b="1" i="1">
                <a:solidFill>
                  <a:srgbClr val="004899"/>
                </a:solidFill>
              </a:rPr>
              <a:t>“I know what teenagers are like, they are horrible at times and he is easily led.”</a:t>
            </a:r>
          </a:p>
          <a:p>
            <a:pPr algn="r"/>
            <a:r>
              <a:rPr lang="en-GB" sz="1600" i="1"/>
              <a:t>[Parent of 16 year old with LD&amp;A]</a:t>
            </a:r>
          </a:p>
        </p:txBody>
      </p:sp>
      <p:sp>
        <p:nvSpPr>
          <p:cNvPr id="7" name="Rectangle 6">
            <a:extLst>
              <a:ext uri="{FF2B5EF4-FFF2-40B4-BE49-F238E27FC236}">
                <a16:creationId xmlns:a16="http://schemas.microsoft.com/office/drawing/2014/main" id="{5A7B44DB-91B5-4E1B-9DA1-1F1A58A51357}"/>
              </a:ext>
            </a:extLst>
          </p:cNvPr>
          <p:cNvSpPr/>
          <p:nvPr/>
        </p:nvSpPr>
        <p:spPr>
          <a:xfrm>
            <a:off x="60769" y="5699048"/>
            <a:ext cx="8859847" cy="892552"/>
          </a:xfrm>
          <a:prstGeom prst="rect">
            <a:avLst/>
          </a:prstGeom>
        </p:spPr>
        <p:txBody>
          <a:bodyPr wrap="square">
            <a:spAutoFit/>
          </a:bodyPr>
          <a:lstStyle/>
          <a:p>
            <a:pPr algn="ctr"/>
            <a:r>
              <a:rPr lang="en-GB" b="1" i="1">
                <a:solidFill>
                  <a:srgbClr val="004899"/>
                </a:solidFill>
              </a:rPr>
              <a:t>“She’s got disabilities but because they are all hidden, they just see a normal 17 year old girl…she’s only got to say something wrong and she’s kicked out.”</a:t>
            </a:r>
          </a:p>
          <a:p>
            <a:pPr algn="r"/>
            <a:r>
              <a:rPr lang="en-GB" sz="1600" i="1"/>
              <a:t>[Parent of 17 year old with LD&amp;A]</a:t>
            </a:r>
          </a:p>
        </p:txBody>
      </p:sp>
      <p:sp>
        <p:nvSpPr>
          <p:cNvPr id="15" name="Rectangle 14">
            <a:extLst>
              <a:ext uri="{FF2B5EF4-FFF2-40B4-BE49-F238E27FC236}">
                <a16:creationId xmlns:a16="http://schemas.microsoft.com/office/drawing/2014/main" id="{5FA83370-570F-4E38-9C84-824851B0CF3D}"/>
              </a:ext>
            </a:extLst>
          </p:cNvPr>
          <p:cNvSpPr/>
          <p:nvPr/>
        </p:nvSpPr>
        <p:spPr>
          <a:xfrm>
            <a:off x="306000" y="2253331"/>
            <a:ext cx="7692594" cy="579681"/>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0"/>
              </a:spcAft>
            </a:pPr>
            <a:r>
              <a:rPr lang="en-GB" b="1">
                <a:latin typeface="Arial" panose="020B0604020202020204" pitchFamily="34" charset="0"/>
                <a:ea typeface="Calibri" panose="020F0502020204030204" pitchFamily="34" charset="0"/>
                <a:cs typeface="Times New Roman" panose="02020603050405020304" pitchFamily="18" charset="0"/>
              </a:rPr>
              <a:t>Challenges resulting from a lack of training/awareness </a:t>
            </a:r>
            <a:br>
              <a:rPr lang="en-GB" b="1">
                <a:latin typeface="Arial" panose="020B0604020202020204" pitchFamily="34" charset="0"/>
                <a:ea typeface="Calibri" panose="020F0502020204030204" pitchFamily="34" charset="0"/>
                <a:cs typeface="Times New Roman" panose="02020603050405020304" pitchFamily="18" charset="0"/>
              </a:rPr>
            </a:br>
            <a:r>
              <a:rPr lang="en-GB" b="1">
                <a:latin typeface="Arial" panose="020B0604020202020204" pitchFamily="34" charset="0"/>
                <a:ea typeface="Calibri" panose="020F0502020204030204" pitchFamily="34" charset="0"/>
                <a:cs typeface="Times New Roman" panose="02020603050405020304" pitchFamily="18" charset="0"/>
              </a:rPr>
              <a:t>or where spaces don’t feel safe:</a:t>
            </a:r>
          </a:p>
        </p:txBody>
      </p:sp>
      <p:sp>
        <p:nvSpPr>
          <p:cNvPr id="16" name="Rectangle 15">
            <a:extLst>
              <a:ext uri="{FF2B5EF4-FFF2-40B4-BE49-F238E27FC236}">
                <a16:creationId xmlns:a16="http://schemas.microsoft.com/office/drawing/2014/main" id="{9B0D6B5F-D63E-465C-BB00-53663E48C283}"/>
              </a:ext>
            </a:extLst>
          </p:cNvPr>
          <p:cNvSpPr/>
          <p:nvPr/>
        </p:nvSpPr>
        <p:spPr>
          <a:xfrm>
            <a:off x="306000" y="2918245"/>
            <a:ext cx="7692594" cy="2583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Behaviour of children </a:t>
            </a:r>
            <a:r>
              <a:rPr lang="en-GB" b="1">
                <a:solidFill>
                  <a:schemeClr val="tx1"/>
                </a:solidFill>
                <a:latin typeface="Arial" panose="020B0604020202020204" pitchFamily="34" charset="0"/>
                <a:cs typeface="Arial" panose="020B0604020202020204" pitchFamily="34" charset="0"/>
              </a:rPr>
              <a:t>misinterpreted as being disruptive</a:t>
            </a:r>
            <a:r>
              <a:rPr lang="en-GB">
                <a:solidFill>
                  <a:schemeClr val="tx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The wrong environment could mean </a:t>
            </a:r>
            <a:r>
              <a:rPr lang="en-GB" b="1">
                <a:solidFill>
                  <a:schemeClr val="tx1"/>
                </a:solidFill>
                <a:latin typeface="Arial" panose="020B0604020202020204" pitchFamily="34" charset="0"/>
                <a:cs typeface="Arial" panose="020B0604020202020204" pitchFamily="34" charset="0"/>
              </a:rPr>
              <a:t>giving up </a:t>
            </a:r>
            <a:r>
              <a:rPr lang="en-GB">
                <a:solidFill>
                  <a:schemeClr val="tx1"/>
                </a:solidFill>
                <a:latin typeface="Arial" panose="020B0604020202020204" pitchFamily="34" charset="0"/>
                <a:cs typeface="Arial" panose="020B0604020202020204" pitchFamily="34" charset="0"/>
              </a:rPr>
              <a:t>on clubs/activities - </a:t>
            </a:r>
            <a:br>
              <a:rPr lang="en-GB">
                <a:solidFill>
                  <a:schemeClr val="tx1"/>
                </a:solidFill>
                <a:latin typeface="Arial" panose="020B0604020202020204" pitchFamily="34" charset="0"/>
                <a:cs typeface="Arial" panose="020B0604020202020204" pitchFamily="34" charset="0"/>
              </a:rPr>
            </a:br>
            <a:r>
              <a:rPr lang="en-GB" i="1">
                <a:solidFill>
                  <a:schemeClr val="tx1"/>
                </a:solidFill>
                <a:latin typeface="Arial" panose="020B0604020202020204" pitchFamily="34" charset="0"/>
                <a:cs typeface="Arial" panose="020B0604020202020204" pitchFamily="34" charset="0"/>
              </a:rPr>
              <a:t>“could learn to fail and does not want to go anymore”. </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Some older children could be </a:t>
            </a:r>
            <a:r>
              <a:rPr lang="en-GB" b="1">
                <a:solidFill>
                  <a:schemeClr val="tx1"/>
                </a:solidFill>
                <a:latin typeface="Arial" panose="020B0604020202020204" pitchFamily="34" charset="0"/>
                <a:cs typeface="Arial" panose="020B0604020202020204" pitchFamily="34" charset="0"/>
              </a:rPr>
              <a:t>easily led </a:t>
            </a:r>
            <a:r>
              <a:rPr lang="en-GB">
                <a:solidFill>
                  <a:schemeClr val="tx1"/>
                </a:solidFill>
                <a:latin typeface="Arial" panose="020B0604020202020204" pitchFamily="34" charset="0"/>
                <a:cs typeface="Arial" panose="020B0604020202020204" pitchFamily="34" charset="0"/>
              </a:rPr>
              <a:t>and taken advantage of by </a:t>
            </a:r>
            <a:br>
              <a:rPr lang="en-GB">
                <a:solidFill>
                  <a:schemeClr val="tx1"/>
                </a:solidFill>
                <a:latin typeface="Arial" panose="020B0604020202020204" pitchFamily="34" charset="0"/>
                <a:cs typeface="Arial" panose="020B0604020202020204" pitchFamily="34" charset="0"/>
              </a:rPr>
            </a:br>
            <a:r>
              <a:rPr lang="en-GB">
                <a:solidFill>
                  <a:schemeClr val="tx1"/>
                </a:solidFill>
                <a:latin typeface="Arial" panose="020B0604020202020204" pitchFamily="34" charset="0"/>
                <a:cs typeface="Arial" panose="020B0604020202020204" pitchFamily="34" charset="0"/>
              </a:rPr>
              <a:t>others, leading to being pushed into bad or </a:t>
            </a:r>
            <a:r>
              <a:rPr lang="en-GB" b="1">
                <a:solidFill>
                  <a:schemeClr val="tx1"/>
                </a:solidFill>
                <a:latin typeface="Arial" panose="020B0604020202020204" pitchFamily="34" charset="0"/>
                <a:cs typeface="Arial" panose="020B0604020202020204" pitchFamily="34" charset="0"/>
              </a:rPr>
              <a:t>risky behaviours </a:t>
            </a:r>
            <a:r>
              <a:rPr lang="en-GB">
                <a:solidFill>
                  <a:schemeClr val="tx1"/>
                </a:solidFill>
                <a:latin typeface="Arial" panose="020B0604020202020204" pitchFamily="34" charset="0"/>
                <a:cs typeface="Arial" panose="020B0604020202020204" pitchFamily="34" charset="0"/>
              </a:rPr>
              <a:t>- </a:t>
            </a:r>
            <a:br>
              <a:rPr lang="en-GB">
                <a:solidFill>
                  <a:schemeClr val="tx1"/>
                </a:solidFill>
                <a:latin typeface="Arial" panose="020B0604020202020204" pitchFamily="34" charset="0"/>
                <a:cs typeface="Arial" panose="020B0604020202020204" pitchFamily="34" charset="0"/>
              </a:rPr>
            </a:br>
            <a:r>
              <a:rPr lang="en-GB" i="1">
                <a:solidFill>
                  <a:schemeClr val="tx1"/>
                </a:solidFill>
                <a:latin typeface="Arial" panose="020B0604020202020204" pitchFamily="34" charset="0"/>
                <a:cs typeface="Arial" panose="020B0604020202020204" pitchFamily="34" charset="0"/>
              </a:rPr>
              <a:t>“giving money to others, being pushed into bad behaviour.”</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Parents said other users in mainstream settings make comments about “how my child looks”. One parent said </a:t>
            </a:r>
            <a:r>
              <a:rPr lang="en-GB" i="1">
                <a:solidFill>
                  <a:schemeClr val="tx1"/>
                </a:solidFill>
                <a:latin typeface="Arial" panose="020B0604020202020204" pitchFamily="34" charset="0"/>
                <a:cs typeface="Arial" panose="020B0604020202020204" pitchFamily="34" charset="0"/>
              </a:rPr>
              <a:t>“people just need to be kind.”</a:t>
            </a:r>
          </a:p>
        </p:txBody>
      </p:sp>
      <p:sp>
        <p:nvSpPr>
          <p:cNvPr id="8" name="Rectangle 7">
            <a:extLst>
              <a:ext uri="{FF2B5EF4-FFF2-40B4-BE49-F238E27FC236}">
                <a16:creationId xmlns:a16="http://schemas.microsoft.com/office/drawing/2014/main" id="{895156B6-CF58-48D2-8E97-E997DD62F3C2}"/>
              </a:ext>
            </a:extLst>
          </p:cNvPr>
          <p:cNvSpPr/>
          <p:nvPr/>
        </p:nvSpPr>
        <p:spPr>
          <a:xfrm>
            <a:off x="247777" y="1389794"/>
            <a:ext cx="11610622" cy="646331"/>
          </a:xfrm>
          <a:prstGeom prst="rect">
            <a:avLst/>
          </a:prstGeom>
        </p:spPr>
        <p:txBody>
          <a:bodyPr wrap="square">
            <a:spAutoFit/>
          </a:bodyPr>
          <a:lstStyle/>
          <a:p>
            <a:r>
              <a:rPr lang="en-GB"/>
              <a:t>Families need clubs and activities (short breaks &amp; mainstream) which provide a </a:t>
            </a:r>
            <a:r>
              <a:rPr lang="en-GB" b="1"/>
              <a:t>safe and nurturing space. </a:t>
            </a:r>
            <a:r>
              <a:rPr lang="en-GB"/>
              <a:t>This includes professionals they can trust in being </a:t>
            </a:r>
            <a:r>
              <a:rPr lang="en-GB" b="1"/>
              <a:t>disability aware </a:t>
            </a:r>
            <a:r>
              <a:rPr lang="en-GB"/>
              <a:t>and having the expertise to work with their child.</a:t>
            </a:r>
          </a:p>
        </p:txBody>
      </p:sp>
    </p:spTree>
    <p:extLst>
      <p:ext uri="{BB962C8B-B14F-4D97-AF65-F5344CB8AC3E}">
        <p14:creationId xmlns:p14="http://schemas.microsoft.com/office/powerpoint/2010/main" val="76123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2FCD96-E760-46D9-934F-C672D4D72087}"/>
              </a:ext>
            </a:extLst>
          </p:cNvPr>
          <p:cNvSpPr>
            <a:spLocks noGrp="1"/>
          </p:cNvSpPr>
          <p:nvPr>
            <p:ph type="ftr" sz="quarter" idx="11"/>
          </p:nvPr>
        </p:nvSpPr>
        <p:spPr/>
        <p:txBody>
          <a:bodyPr/>
          <a:lstStyle/>
          <a:p>
            <a:r>
              <a:rPr lang="en-GB"/>
              <a:t>Produced by Essex County Council Strategy Insight and Engagement</a:t>
            </a:r>
          </a:p>
        </p:txBody>
      </p:sp>
      <p:sp>
        <p:nvSpPr>
          <p:cNvPr id="6" name="Date Placeholder 5">
            <a:extLst>
              <a:ext uri="{FF2B5EF4-FFF2-40B4-BE49-F238E27FC236}">
                <a16:creationId xmlns:a16="http://schemas.microsoft.com/office/drawing/2014/main" id="{AB37FE5B-5FCE-42AA-97C8-16ABDFE83AAA}"/>
              </a:ext>
            </a:extLst>
          </p:cNvPr>
          <p:cNvSpPr>
            <a:spLocks noGrp="1"/>
          </p:cNvSpPr>
          <p:nvPr>
            <p:ph type="dt" sz="half" idx="10"/>
          </p:nvPr>
        </p:nvSpPr>
        <p:spPr/>
        <p:txBody>
          <a:bodyPr/>
          <a:lstStyle/>
          <a:p>
            <a:fld id="{F260B2A5-7D25-4EFB-8691-668AB5BA651F}" type="datetime1">
              <a:rPr lang="en-GB" smtClean="0"/>
              <a:t>13/05/2021</a:t>
            </a:fld>
            <a:endParaRPr lang="en-GB"/>
          </a:p>
        </p:txBody>
      </p:sp>
      <p:sp>
        <p:nvSpPr>
          <p:cNvPr id="7" name="Slide Number Placeholder 6">
            <a:extLst>
              <a:ext uri="{FF2B5EF4-FFF2-40B4-BE49-F238E27FC236}">
                <a16:creationId xmlns:a16="http://schemas.microsoft.com/office/drawing/2014/main" id="{1EA03D33-06FC-4050-9AFA-CA3F50409E1F}"/>
              </a:ext>
            </a:extLst>
          </p:cNvPr>
          <p:cNvSpPr>
            <a:spLocks noGrp="1"/>
          </p:cNvSpPr>
          <p:nvPr>
            <p:ph type="sldNum" sz="quarter" idx="12"/>
          </p:nvPr>
        </p:nvSpPr>
        <p:spPr/>
        <p:txBody>
          <a:bodyPr/>
          <a:lstStyle/>
          <a:p>
            <a:r>
              <a:rPr lang="en-GB"/>
              <a:t>|   </a:t>
            </a:r>
            <a:fld id="{5898CC38-F149-5B45-A1B4-290B41364A0C}" type="slidenum">
              <a:rPr lang="en-GB" smtClean="0"/>
              <a:pPr/>
              <a:t>6</a:t>
            </a:fld>
            <a:endParaRPr lang="en-GB"/>
          </a:p>
        </p:txBody>
      </p:sp>
      <p:sp>
        <p:nvSpPr>
          <p:cNvPr id="8" name="Title 40">
            <a:extLst>
              <a:ext uri="{FF2B5EF4-FFF2-40B4-BE49-F238E27FC236}">
                <a16:creationId xmlns:a16="http://schemas.microsoft.com/office/drawing/2014/main" id="{620E1A4F-DF42-43CD-B9A1-E1D8D99B979D}"/>
              </a:ext>
            </a:extLst>
          </p:cNvPr>
          <p:cNvSpPr>
            <a:spLocks noGrp="1"/>
          </p:cNvSpPr>
          <p:nvPr>
            <p:ph type="title"/>
          </p:nvPr>
        </p:nvSpPr>
        <p:spPr>
          <a:xfrm>
            <a:off x="304845" y="129600"/>
            <a:ext cx="9536238" cy="641966"/>
          </a:xfrm>
        </p:spPr>
        <p:txBody>
          <a:bodyPr>
            <a:normAutofit/>
          </a:bodyPr>
          <a:lstStyle/>
          <a:p>
            <a:r>
              <a:rPr lang="en-GB">
                <a:solidFill>
                  <a:srgbClr val="004899"/>
                </a:solidFill>
              </a:rPr>
              <a:t>Where did we gather our insights from</a:t>
            </a:r>
            <a:endParaRPr lang="en-GB"/>
          </a:p>
        </p:txBody>
      </p:sp>
      <p:sp>
        <p:nvSpPr>
          <p:cNvPr id="9" name="Text Placeholder 5">
            <a:extLst>
              <a:ext uri="{FF2B5EF4-FFF2-40B4-BE49-F238E27FC236}">
                <a16:creationId xmlns:a16="http://schemas.microsoft.com/office/drawing/2014/main" id="{46DCBACC-6DED-4769-BC8F-41D6235C8C3E}"/>
              </a:ext>
            </a:extLst>
          </p:cNvPr>
          <p:cNvSpPr txBox="1">
            <a:spLocks/>
          </p:cNvSpPr>
          <p:nvPr/>
        </p:nvSpPr>
        <p:spPr>
          <a:xfrm>
            <a:off x="305999" y="773471"/>
            <a:ext cx="11461127" cy="474832"/>
          </a:xfrm>
          <a:prstGeom prst="rect">
            <a:avLst/>
          </a:prstGeom>
        </p:spPr>
        <p:txBody>
          <a:bodyPr vert="horz" lIns="91440" tIns="45720" rIns="91440" bIns="45720" rtlCol="0" anchor="t">
            <a:norm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a:solidFill>
                  <a:srgbClr val="F28F00"/>
                </a:solidFill>
              </a:rPr>
              <a:t>Sound evidence is based on gathering insights from different perspectives.</a:t>
            </a:r>
            <a:endParaRPr lang="en-GB" sz="2000" b="1">
              <a:solidFill>
                <a:srgbClr val="F28F00"/>
              </a:solidFill>
              <a:cs typeface="Arial"/>
            </a:endParaRPr>
          </a:p>
        </p:txBody>
      </p:sp>
      <p:grpSp>
        <p:nvGrpSpPr>
          <p:cNvPr id="2" name="Group 1">
            <a:extLst>
              <a:ext uri="{FF2B5EF4-FFF2-40B4-BE49-F238E27FC236}">
                <a16:creationId xmlns:a16="http://schemas.microsoft.com/office/drawing/2014/main" id="{CD245111-7062-4965-AD2C-5AFC40DCD1FD}"/>
              </a:ext>
            </a:extLst>
          </p:cNvPr>
          <p:cNvGrpSpPr/>
          <p:nvPr/>
        </p:nvGrpSpPr>
        <p:grpSpPr>
          <a:xfrm>
            <a:off x="496557" y="1411053"/>
            <a:ext cx="2567248" cy="1520650"/>
            <a:chOff x="476249" y="1411053"/>
            <a:chExt cx="2567248" cy="1520650"/>
          </a:xfrm>
        </p:grpSpPr>
        <p:sp>
          <p:nvSpPr>
            <p:cNvPr id="10" name="Rectangle 9">
              <a:extLst>
                <a:ext uri="{FF2B5EF4-FFF2-40B4-BE49-F238E27FC236}">
                  <a16:creationId xmlns:a16="http://schemas.microsoft.com/office/drawing/2014/main" id="{57D0C621-4EEA-4430-B512-8BC15E8B88D7}"/>
                </a:ext>
              </a:extLst>
            </p:cNvPr>
            <p:cNvSpPr/>
            <p:nvPr/>
          </p:nvSpPr>
          <p:spPr>
            <a:xfrm>
              <a:off x="476249" y="1411053"/>
              <a:ext cx="2567248" cy="1520650"/>
            </a:xfrm>
            <a:prstGeom prst="rect">
              <a:avLst/>
            </a:prstGeom>
            <a:solidFill>
              <a:srgbClr val="004899"/>
            </a:solid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0D926C4-93B2-43F5-8403-F91C501B5860}"/>
                </a:ext>
              </a:extLst>
            </p:cNvPr>
            <p:cNvSpPr/>
            <p:nvPr/>
          </p:nvSpPr>
          <p:spPr>
            <a:xfrm>
              <a:off x="690011" y="1509659"/>
              <a:ext cx="2139724" cy="1323439"/>
            </a:xfrm>
            <a:prstGeom prst="rect">
              <a:avLst/>
            </a:prstGeom>
          </p:spPr>
          <p:txBody>
            <a:bodyPr wrap="square" lIns="91440" tIns="45720" rIns="91440" bIns="45720" anchor="t">
              <a:spAutoFit/>
            </a:bodyPr>
            <a:lstStyle/>
            <a:p>
              <a:pPr algn="ctr"/>
              <a:r>
                <a:rPr lang="en-GB" sz="2000" b="1">
                  <a:solidFill>
                    <a:schemeClr val="bg1"/>
                  </a:solidFill>
                </a:rPr>
                <a:t>Families, including children &amp; young people </a:t>
              </a:r>
            </a:p>
          </p:txBody>
        </p:sp>
      </p:grpSp>
      <p:grpSp>
        <p:nvGrpSpPr>
          <p:cNvPr id="3" name="Group 2">
            <a:extLst>
              <a:ext uri="{FF2B5EF4-FFF2-40B4-BE49-F238E27FC236}">
                <a16:creationId xmlns:a16="http://schemas.microsoft.com/office/drawing/2014/main" id="{C3F46009-EA95-4C56-A503-6E993CA4D798}"/>
              </a:ext>
            </a:extLst>
          </p:cNvPr>
          <p:cNvGrpSpPr/>
          <p:nvPr/>
        </p:nvGrpSpPr>
        <p:grpSpPr>
          <a:xfrm>
            <a:off x="3498259" y="1418242"/>
            <a:ext cx="2568115" cy="1506273"/>
            <a:chOff x="3541391" y="1418242"/>
            <a:chExt cx="2568115" cy="1506273"/>
          </a:xfrm>
        </p:grpSpPr>
        <p:sp>
          <p:nvSpPr>
            <p:cNvPr id="16" name="Rectangle 15">
              <a:extLst>
                <a:ext uri="{FF2B5EF4-FFF2-40B4-BE49-F238E27FC236}">
                  <a16:creationId xmlns:a16="http://schemas.microsoft.com/office/drawing/2014/main" id="{DE3B6976-0E4E-43E5-819C-9C9728CD3DDA}"/>
                </a:ext>
              </a:extLst>
            </p:cNvPr>
            <p:cNvSpPr/>
            <p:nvPr/>
          </p:nvSpPr>
          <p:spPr>
            <a:xfrm>
              <a:off x="3541391" y="1418242"/>
              <a:ext cx="2568115" cy="1506273"/>
            </a:xfrm>
            <a:prstGeom prst="rect">
              <a:avLst/>
            </a:prstGeom>
            <a:solidFill>
              <a:srgbClr val="004899"/>
            </a:solid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0FE33C1-552E-4C1B-B125-EEDE62B75314}"/>
                </a:ext>
              </a:extLst>
            </p:cNvPr>
            <p:cNvSpPr/>
            <p:nvPr/>
          </p:nvSpPr>
          <p:spPr>
            <a:xfrm>
              <a:off x="3906549" y="1596587"/>
              <a:ext cx="1837799" cy="1015663"/>
            </a:xfrm>
            <a:prstGeom prst="rect">
              <a:avLst/>
            </a:prstGeom>
          </p:spPr>
          <p:txBody>
            <a:bodyPr wrap="square">
              <a:spAutoFit/>
            </a:bodyPr>
            <a:lstStyle/>
            <a:p>
              <a:pPr algn="ctr"/>
              <a:r>
                <a:rPr lang="en-GB" sz="2000" b="1">
                  <a:solidFill>
                    <a:schemeClr val="bg1"/>
                  </a:solidFill>
                </a:rPr>
                <a:t>Childrens &amp; Families Social Care</a:t>
              </a:r>
            </a:p>
          </p:txBody>
        </p:sp>
      </p:grpSp>
      <p:sp>
        <p:nvSpPr>
          <p:cNvPr id="21" name="Rectangle 20">
            <a:extLst>
              <a:ext uri="{FF2B5EF4-FFF2-40B4-BE49-F238E27FC236}">
                <a16:creationId xmlns:a16="http://schemas.microsoft.com/office/drawing/2014/main" id="{3C6CB147-0654-4E1F-9BD4-D34A10187C4A}"/>
              </a:ext>
            </a:extLst>
          </p:cNvPr>
          <p:cNvSpPr/>
          <p:nvPr/>
        </p:nvSpPr>
        <p:spPr>
          <a:xfrm>
            <a:off x="518123" y="3124575"/>
            <a:ext cx="2524116" cy="1506273"/>
          </a:xfrm>
          <a:prstGeom prst="rect">
            <a:avLst/>
          </a:prstGeom>
          <a:solidFill>
            <a:srgbClr val="004899"/>
          </a:solid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Multi Schools Council</a:t>
            </a:r>
          </a:p>
          <a:p>
            <a:pPr algn="ctr"/>
            <a:endParaRPr lang="en-GB" b="1"/>
          </a:p>
          <a:p>
            <a:pPr algn="ctr"/>
            <a:r>
              <a:rPr lang="en-GB" b="1"/>
              <a:t>Interact Essex</a:t>
            </a:r>
          </a:p>
        </p:txBody>
      </p:sp>
      <p:sp>
        <p:nvSpPr>
          <p:cNvPr id="26" name="Rectangle 25">
            <a:extLst>
              <a:ext uri="{FF2B5EF4-FFF2-40B4-BE49-F238E27FC236}">
                <a16:creationId xmlns:a16="http://schemas.microsoft.com/office/drawing/2014/main" id="{E4795B23-ABCA-48F7-AC8B-4BFD4B8C2578}"/>
              </a:ext>
            </a:extLst>
          </p:cNvPr>
          <p:cNvSpPr/>
          <p:nvPr/>
        </p:nvSpPr>
        <p:spPr>
          <a:xfrm>
            <a:off x="3498259" y="3123403"/>
            <a:ext cx="2568115" cy="1506273"/>
          </a:xfrm>
          <a:prstGeom prst="rect">
            <a:avLst/>
          </a:prstGeom>
          <a:solidFill>
            <a:srgbClr val="004899"/>
          </a:solid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DDAD6C6-9292-4BA0-9498-4CA53EA484ED}"/>
              </a:ext>
            </a:extLst>
          </p:cNvPr>
          <p:cNvSpPr/>
          <p:nvPr/>
        </p:nvSpPr>
        <p:spPr>
          <a:xfrm>
            <a:off x="3863417" y="3530658"/>
            <a:ext cx="1837799" cy="707886"/>
          </a:xfrm>
          <a:prstGeom prst="rect">
            <a:avLst/>
          </a:prstGeom>
        </p:spPr>
        <p:txBody>
          <a:bodyPr wrap="square">
            <a:spAutoFit/>
          </a:bodyPr>
          <a:lstStyle/>
          <a:p>
            <a:pPr algn="ctr"/>
            <a:r>
              <a:rPr lang="en-GB" sz="2000" b="1">
                <a:solidFill>
                  <a:schemeClr val="bg1"/>
                </a:solidFill>
              </a:rPr>
              <a:t>Provider Market</a:t>
            </a:r>
          </a:p>
        </p:txBody>
      </p:sp>
      <p:grpSp>
        <p:nvGrpSpPr>
          <p:cNvPr id="4" name="Group 3">
            <a:extLst>
              <a:ext uri="{FF2B5EF4-FFF2-40B4-BE49-F238E27FC236}">
                <a16:creationId xmlns:a16="http://schemas.microsoft.com/office/drawing/2014/main" id="{DD6CE09D-2677-40EC-B90B-C57D0EF12E7B}"/>
              </a:ext>
            </a:extLst>
          </p:cNvPr>
          <p:cNvGrpSpPr/>
          <p:nvPr/>
        </p:nvGrpSpPr>
        <p:grpSpPr>
          <a:xfrm>
            <a:off x="518123" y="4825811"/>
            <a:ext cx="2524116" cy="1506273"/>
            <a:chOff x="518123" y="4825811"/>
            <a:chExt cx="2524116" cy="1506273"/>
          </a:xfrm>
        </p:grpSpPr>
        <p:sp>
          <p:nvSpPr>
            <p:cNvPr id="37" name="Rectangle 36">
              <a:extLst>
                <a:ext uri="{FF2B5EF4-FFF2-40B4-BE49-F238E27FC236}">
                  <a16:creationId xmlns:a16="http://schemas.microsoft.com/office/drawing/2014/main" id="{508AF283-C461-4525-82A2-98102C744D5D}"/>
                </a:ext>
              </a:extLst>
            </p:cNvPr>
            <p:cNvSpPr/>
            <p:nvPr/>
          </p:nvSpPr>
          <p:spPr>
            <a:xfrm>
              <a:off x="518123" y="4825811"/>
              <a:ext cx="2524116" cy="1506273"/>
            </a:xfrm>
            <a:prstGeom prst="rect">
              <a:avLst/>
            </a:prstGeom>
            <a:solidFill>
              <a:srgbClr val="004899"/>
            </a:solid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7865639-5185-43A7-9F4A-FC417D365737}"/>
                </a:ext>
              </a:extLst>
            </p:cNvPr>
            <p:cNvSpPr/>
            <p:nvPr/>
          </p:nvSpPr>
          <p:spPr>
            <a:xfrm>
              <a:off x="861282" y="5225004"/>
              <a:ext cx="1837799" cy="707886"/>
            </a:xfrm>
            <a:prstGeom prst="rect">
              <a:avLst/>
            </a:prstGeom>
          </p:spPr>
          <p:txBody>
            <a:bodyPr wrap="square" lIns="91440" tIns="45720" rIns="91440" bIns="45720" anchor="t">
              <a:spAutoFit/>
            </a:bodyPr>
            <a:lstStyle/>
            <a:p>
              <a:pPr algn="ctr"/>
              <a:r>
                <a:rPr lang="en-GB" sz="2000" b="1" dirty="0">
                  <a:solidFill>
                    <a:schemeClr val="bg1"/>
                  </a:solidFill>
                </a:rPr>
                <a:t>Essex Family Forum</a:t>
              </a:r>
            </a:p>
          </p:txBody>
        </p:sp>
      </p:grpSp>
      <p:sp>
        <p:nvSpPr>
          <p:cNvPr id="40" name="Rectangle 39">
            <a:extLst>
              <a:ext uri="{FF2B5EF4-FFF2-40B4-BE49-F238E27FC236}">
                <a16:creationId xmlns:a16="http://schemas.microsoft.com/office/drawing/2014/main" id="{34139844-EB90-44A3-818A-56E87AE07EC7}"/>
              </a:ext>
            </a:extLst>
          </p:cNvPr>
          <p:cNvSpPr/>
          <p:nvPr/>
        </p:nvSpPr>
        <p:spPr>
          <a:xfrm>
            <a:off x="3498259" y="4825811"/>
            <a:ext cx="2568115" cy="1506273"/>
          </a:xfrm>
          <a:prstGeom prst="rect">
            <a:avLst/>
          </a:prstGeom>
          <a:solidFill>
            <a:srgbClr val="004899"/>
          </a:solidFill>
          <a:ln w="19050">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C6CCD78A-4F1B-45DE-8825-6E6DBCF1F9EA}"/>
              </a:ext>
            </a:extLst>
          </p:cNvPr>
          <p:cNvSpPr/>
          <p:nvPr/>
        </p:nvSpPr>
        <p:spPr>
          <a:xfrm>
            <a:off x="3736255" y="5220496"/>
            <a:ext cx="2092123" cy="707886"/>
          </a:xfrm>
          <a:prstGeom prst="rect">
            <a:avLst/>
          </a:prstGeom>
        </p:spPr>
        <p:txBody>
          <a:bodyPr wrap="square">
            <a:spAutoFit/>
          </a:bodyPr>
          <a:lstStyle/>
          <a:p>
            <a:pPr algn="ctr"/>
            <a:r>
              <a:rPr lang="en-GB" sz="2000" b="1">
                <a:solidFill>
                  <a:schemeClr val="bg1"/>
                </a:solidFill>
              </a:rPr>
              <a:t>ECC Data &amp; Analytics team</a:t>
            </a:r>
          </a:p>
        </p:txBody>
      </p:sp>
      <p:sp>
        <p:nvSpPr>
          <p:cNvPr id="19" name="Rectangle 18">
            <a:extLst>
              <a:ext uri="{FF2B5EF4-FFF2-40B4-BE49-F238E27FC236}">
                <a16:creationId xmlns:a16="http://schemas.microsoft.com/office/drawing/2014/main" id="{129B9C6C-7643-4302-BEE2-E830CA79DBB6}"/>
              </a:ext>
            </a:extLst>
          </p:cNvPr>
          <p:cNvSpPr/>
          <p:nvPr/>
        </p:nvSpPr>
        <p:spPr>
          <a:xfrm>
            <a:off x="6778973" y="1421696"/>
            <a:ext cx="4894903" cy="48200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000">
              <a:solidFill>
                <a:schemeClr val="tx1"/>
              </a:solidFill>
            </a:endParaRPr>
          </a:p>
          <a:p>
            <a:pPr algn="ctr"/>
            <a:endParaRPr lang="en-GB" sz="2000">
              <a:solidFill>
                <a:schemeClr val="tx1"/>
              </a:solidFill>
            </a:endParaRPr>
          </a:p>
          <a:p>
            <a:pPr algn="ctr"/>
            <a:endParaRPr lang="en-GB" sz="2000">
              <a:solidFill>
                <a:schemeClr val="tx1"/>
              </a:solidFill>
            </a:endParaRPr>
          </a:p>
          <a:p>
            <a:pPr algn="ctr"/>
            <a:r>
              <a:rPr lang="en-GB" sz="2000">
                <a:solidFill>
                  <a:schemeClr val="tx1"/>
                </a:solidFill>
              </a:rPr>
              <a:t>The primary methods of gathering research for this report was via the </a:t>
            </a:r>
            <a:r>
              <a:rPr lang="en-GB" sz="2000" b="1">
                <a:solidFill>
                  <a:schemeClr val="tx1"/>
                </a:solidFill>
              </a:rPr>
              <a:t>one-to-one interviews</a:t>
            </a:r>
            <a:r>
              <a:rPr lang="en-GB" sz="2000">
                <a:solidFill>
                  <a:schemeClr val="tx1"/>
                </a:solidFill>
              </a:rPr>
              <a:t>, </a:t>
            </a:r>
            <a:r>
              <a:rPr lang="en-GB" sz="2000" b="1">
                <a:solidFill>
                  <a:schemeClr val="tx1"/>
                </a:solidFill>
              </a:rPr>
              <a:t>focus groups </a:t>
            </a:r>
            <a:r>
              <a:rPr lang="en-GB" sz="2000">
                <a:solidFill>
                  <a:schemeClr val="tx1"/>
                </a:solidFill>
              </a:rPr>
              <a:t>with parents and the </a:t>
            </a:r>
            <a:r>
              <a:rPr lang="en-GB" sz="2000" b="1">
                <a:solidFill>
                  <a:schemeClr val="tx1"/>
                </a:solidFill>
              </a:rPr>
              <a:t>survey</a:t>
            </a:r>
            <a:r>
              <a:rPr lang="en-GB" sz="2000">
                <a:solidFill>
                  <a:schemeClr val="tx1"/>
                </a:solidFill>
              </a:rPr>
              <a:t>. </a:t>
            </a:r>
            <a:endParaRPr lang="en-GB" sz="2000">
              <a:solidFill>
                <a:schemeClr val="tx1"/>
              </a:solidFill>
              <a:cs typeface="Arial"/>
            </a:endParaRPr>
          </a:p>
          <a:p>
            <a:pPr algn="ctr"/>
            <a:endParaRPr lang="en-GB" sz="2000">
              <a:solidFill>
                <a:schemeClr val="tx1"/>
              </a:solidFill>
            </a:endParaRPr>
          </a:p>
          <a:p>
            <a:pPr algn="ctr"/>
            <a:r>
              <a:rPr lang="en-GB" sz="2000">
                <a:solidFill>
                  <a:schemeClr val="tx1"/>
                </a:solidFill>
              </a:rPr>
              <a:t>However, to help gain a broader understanding of the current landscape, we have included information from the provider market, relevant areas with ECC, and other existing data.</a:t>
            </a:r>
            <a:endParaRPr lang="en-GB" sz="2000" b="1">
              <a:solidFill>
                <a:schemeClr val="tx1"/>
              </a:solidFill>
            </a:endParaRPr>
          </a:p>
        </p:txBody>
      </p:sp>
      <p:pic>
        <p:nvPicPr>
          <p:cNvPr id="32" name="Graphic 31" descr="Chat">
            <a:extLst>
              <a:ext uri="{FF2B5EF4-FFF2-40B4-BE49-F238E27FC236}">
                <a16:creationId xmlns:a16="http://schemas.microsoft.com/office/drawing/2014/main" id="{E2CB338E-1D4B-4CF0-A118-EBE39373EE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11837" y="1408097"/>
            <a:ext cx="1516418" cy="1516418"/>
          </a:xfrm>
          <a:prstGeom prst="rect">
            <a:avLst/>
          </a:prstGeom>
        </p:spPr>
      </p:pic>
    </p:spTree>
    <p:extLst>
      <p:ext uri="{BB962C8B-B14F-4D97-AF65-F5344CB8AC3E}">
        <p14:creationId xmlns:p14="http://schemas.microsoft.com/office/powerpoint/2010/main" val="1301109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306000" y="118202"/>
            <a:ext cx="10463154" cy="540000"/>
          </a:xfrm>
        </p:spPr>
        <p:txBody>
          <a:bodyPr>
            <a:normAutofit fontScale="90000"/>
          </a:bodyPr>
          <a:lstStyle/>
          <a:p>
            <a:r>
              <a:rPr lang="en-GB">
                <a:solidFill>
                  <a:srgbClr val="004899"/>
                </a:solidFill>
              </a:rPr>
              <a:t>Community inclusion &amp; access to mainstream</a:t>
            </a:r>
            <a:endParaRPr lang="en-GB"/>
          </a:p>
        </p:txBody>
      </p:sp>
      <p:sp>
        <p:nvSpPr>
          <p:cNvPr id="42" name="Content Placeholder 41">
            <a:extLst>
              <a:ext uri="{FF2B5EF4-FFF2-40B4-BE49-F238E27FC236}">
                <a16:creationId xmlns:a16="http://schemas.microsoft.com/office/drawing/2014/main" id="{9C5BA009-5BAD-4A7D-AD06-79585CCB1E99}"/>
              </a:ext>
            </a:extLst>
          </p:cNvPr>
          <p:cNvSpPr>
            <a:spLocks noGrp="1"/>
          </p:cNvSpPr>
          <p:nvPr>
            <p:ph sz="half" idx="1"/>
          </p:nvPr>
        </p:nvSpPr>
        <p:spPr>
          <a:xfrm>
            <a:off x="306000" y="830121"/>
            <a:ext cx="7962101" cy="638368"/>
          </a:xfrm>
        </p:spPr>
        <p:txBody>
          <a:bodyPr vert="horz" lIns="91440" tIns="45720" rIns="91440" bIns="45720" rtlCol="0" anchor="t">
            <a:normAutofit fontScale="85000" lnSpcReduction="20000"/>
          </a:bodyPr>
          <a:lstStyle/>
          <a:p>
            <a:pPr marL="0" indent="0">
              <a:buNone/>
            </a:pPr>
            <a:r>
              <a:rPr lang="en-GB" sz="2400" b="1">
                <a:solidFill>
                  <a:srgbClr val="F28F00"/>
                </a:solidFill>
              </a:rPr>
              <a:t>Increased awareness training could have a big impact on inclusion within mainstream activities in the community.</a:t>
            </a:r>
            <a:endParaRPr lang="en-GB" sz="2400">
              <a:solidFill>
                <a:srgbClr val="F28F00"/>
              </a:solidFill>
            </a:endParaRPr>
          </a:p>
          <a:p>
            <a:pPr marL="0" indent="0">
              <a:buNone/>
            </a:pPr>
            <a:endParaRPr lang="en-GB" sz="1800">
              <a:ea typeface="+mn-lt"/>
              <a:cs typeface="Arial"/>
            </a:endParaRP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3"/>
            <a:srcRect l="42818" t="7867" r="54316" b="89318"/>
            <a:stretch/>
          </p:blipFill>
          <p:spPr>
            <a:xfrm>
              <a:off x="2689902" y="-1335281"/>
              <a:ext cx="845036" cy="504544"/>
            </a:xfrm>
            <a:prstGeom prst="rect">
              <a:avLst/>
            </a:prstGeom>
          </p:spPr>
        </p:pic>
      </p:grpSp>
      <p:sp>
        <p:nvSpPr>
          <p:cNvPr id="17" name="Text Placeholder 2">
            <a:extLst>
              <a:ext uri="{FF2B5EF4-FFF2-40B4-BE49-F238E27FC236}">
                <a16:creationId xmlns:a16="http://schemas.microsoft.com/office/drawing/2014/main" id="{197BBE2F-5630-48DB-8B7D-DB1799994301}"/>
              </a:ext>
            </a:extLst>
          </p:cNvPr>
          <p:cNvSpPr txBox="1">
            <a:spLocks/>
          </p:cNvSpPr>
          <p:nvPr/>
        </p:nvSpPr>
        <p:spPr>
          <a:xfrm>
            <a:off x="7135795" y="3495731"/>
            <a:ext cx="4293798" cy="1655292"/>
          </a:xfrm>
          <a:prstGeom prst="rect">
            <a:avLst/>
          </a:prstGeom>
        </p:spPr>
        <p:txBody>
          <a:bodyPr vert="horz" lIns="91440" tIns="45720" rIns="91440" bIns="45720" rtlCol="0">
            <a:normAutofit/>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b="1"/>
          </a:p>
        </p:txBody>
      </p:sp>
      <p:sp>
        <p:nvSpPr>
          <p:cNvPr id="21" name="Rectangle 20">
            <a:extLst>
              <a:ext uri="{FF2B5EF4-FFF2-40B4-BE49-F238E27FC236}">
                <a16:creationId xmlns:a16="http://schemas.microsoft.com/office/drawing/2014/main" id="{FC4138EC-C710-489D-A3BB-789066A1BCE0}"/>
              </a:ext>
            </a:extLst>
          </p:cNvPr>
          <p:cNvSpPr/>
          <p:nvPr/>
        </p:nvSpPr>
        <p:spPr>
          <a:xfrm>
            <a:off x="9572324" y="1608499"/>
            <a:ext cx="2339015" cy="4740837"/>
          </a:xfrm>
          <a:prstGeom prst="rect">
            <a:avLst/>
          </a:prstGeom>
          <a:solidFill>
            <a:srgbClr val="E4E4E4"/>
          </a:solidFill>
          <a:ln w="12700" cap="flat" cmpd="sng" algn="ctr">
            <a:solidFill>
              <a:srgbClr val="004899"/>
            </a:solidFill>
            <a:prstDash val="solid"/>
            <a:miter lim="800000"/>
          </a:ln>
          <a:effectLst/>
        </p:spPr>
        <p:txBody>
          <a:bodyPr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6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8098D96A-73AD-48B3-A24B-339BA4BDD65E}"/>
              </a:ext>
            </a:extLst>
          </p:cNvPr>
          <p:cNvSpPr txBox="1"/>
          <p:nvPr/>
        </p:nvSpPr>
        <p:spPr>
          <a:xfrm>
            <a:off x="9760054" y="2492356"/>
            <a:ext cx="1963554" cy="3785652"/>
          </a:xfrm>
          <a:prstGeom prst="rect">
            <a:avLst/>
          </a:prstGeom>
          <a:noFill/>
        </p:spPr>
        <p:txBody>
          <a:bodyPr wrap="square" rtlCol="0">
            <a:spAutoFit/>
          </a:bodyPr>
          <a:lstStyle/>
          <a:p>
            <a:pPr algn="ctr"/>
            <a:r>
              <a:rPr lang="en-GB" sz="1600">
                <a:ea typeface="+mn-lt"/>
                <a:cs typeface="Arial"/>
              </a:rPr>
              <a:t>Could increased opportunities for children with disabilities to participate in mainstream activities, increase short breaks spaces?</a:t>
            </a:r>
          </a:p>
          <a:p>
            <a:pPr algn="ctr"/>
            <a:endParaRPr lang="en-GB" sz="1600">
              <a:ea typeface="+mn-lt"/>
              <a:cs typeface="Arial"/>
            </a:endParaRPr>
          </a:p>
          <a:p>
            <a:pPr algn="ctr"/>
            <a:r>
              <a:rPr lang="en-GB" sz="1600">
                <a:ea typeface="+mn-lt"/>
                <a:cs typeface="Arial"/>
              </a:rPr>
              <a:t>How can we work with partners towards an Essex Charter mark for good practice?</a:t>
            </a:r>
          </a:p>
        </p:txBody>
      </p:sp>
      <p:pic>
        <p:nvPicPr>
          <p:cNvPr id="26" name="Graphic 25" descr="Lightbulb and gear">
            <a:extLst>
              <a:ext uri="{FF2B5EF4-FFF2-40B4-BE49-F238E27FC236}">
                <a16:creationId xmlns:a16="http://schemas.microsoft.com/office/drawing/2014/main" id="{016C6911-3672-4170-8A0D-3314C63154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610" y="1658242"/>
            <a:ext cx="856442" cy="856442"/>
          </a:xfrm>
          <a:prstGeom prst="rect">
            <a:avLst/>
          </a:prstGeom>
        </p:spPr>
      </p:pic>
      <p:sp>
        <p:nvSpPr>
          <p:cNvPr id="16" name="Rectangle 15">
            <a:extLst>
              <a:ext uri="{FF2B5EF4-FFF2-40B4-BE49-F238E27FC236}">
                <a16:creationId xmlns:a16="http://schemas.microsoft.com/office/drawing/2014/main" id="{368A1B2E-5A9A-49F0-A0D4-7973C994AB63}"/>
              </a:ext>
            </a:extLst>
          </p:cNvPr>
          <p:cNvSpPr/>
          <p:nvPr/>
        </p:nvSpPr>
        <p:spPr>
          <a:xfrm>
            <a:off x="363695" y="1608499"/>
            <a:ext cx="4692511" cy="720263"/>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1"/>
                </a:solidFill>
                <a:latin typeface="Arial" panose="020B0604020202020204" pitchFamily="34" charset="0"/>
                <a:cs typeface="Arial"/>
              </a:rPr>
              <a:t>For families, safe and secure </a:t>
            </a:r>
            <a:br>
              <a:rPr lang="en-GB" b="1">
                <a:solidFill>
                  <a:schemeClr val="bg1"/>
                </a:solidFill>
                <a:latin typeface="Arial" panose="020B0604020202020204" pitchFamily="34" charset="0"/>
                <a:cs typeface="Arial"/>
              </a:rPr>
            </a:br>
            <a:r>
              <a:rPr lang="en-GB" b="1">
                <a:solidFill>
                  <a:schemeClr val="bg1"/>
                </a:solidFill>
                <a:latin typeface="Arial" panose="020B0604020202020204" pitchFamily="34" charset="0"/>
                <a:cs typeface="Arial"/>
              </a:rPr>
              <a:t>spaces include:</a:t>
            </a:r>
          </a:p>
        </p:txBody>
      </p:sp>
      <p:sp>
        <p:nvSpPr>
          <p:cNvPr id="18" name="Rectangle 17">
            <a:extLst>
              <a:ext uri="{FF2B5EF4-FFF2-40B4-BE49-F238E27FC236}">
                <a16:creationId xmlns:a16="http://schemas.microsoft.com/office/drawing/2014/main" id="{1A06EBE0-CBEC-4FC2-83D0-ED3C8974AB60}"/>
              </a:ext>
            </a:extLst>
          </p:cNvPr>
          <p:cNvSpPr/>
          <p:nvPr/>
        </p:nvSpPr>
        <p:spPr>
          <a:xfrm>
            <a:off x="363695" y="2421029"/>
            <a:ext cx="4692511" cy="39283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Trained staff who </a:t>
            </a:r>
            <a:r>
              <a:rPr lang="en-GB" sz="1600" b="1">
                <a:solidFill>
                  <a:schemeClr val="tx1"/>
                </a:solidFill>
                <a:latin typeface="Arial" panose="020B0604020202020204" pitchFamily="34" charset="0"/>
                <a:cs typeface="Arial" panose="020B0604020202020204" pitchFamily="34" charset="0"/>
              </a:rPr>
              <a:t>understand difference and abilities</a:t>
            </a:r>
            <a:r>
              <a:rPr lang="en-GB" sz="1600">
                <a:solidFill>
                  <a:schemeClr val="tx1"/>
                </a:solidFill>
                <a:latin typeface="Arial" panose="020B0604020202020204" pitchFamily="34" charset="0"/>
                <a:cs typeface="Arial" panose="020B0604020202020204" pitchFamily="34" charset="0"/>
              </a:rPr>
              <a:t>, e.g. between a disabled 10 year and other children the same age</a:t>
            </a:r>
          </a:p>
          <a:p>
            <a:pPr marL="742950" lvl="1" indent="-285750">
              <a:buFont typeface="Courier New" panose="02070309020205020404" pitchFamily="49" charset="0"/>
              <a:buChar char="o"/>
            </a:pPr>
            <a:r>
              <a:rPr lang="en-GB" sz="1600">
                <a:solidFill>
                  <a:schemeClr val="tx1"/>
                </a:solidFill>
                <a:latin typeface="Arial" panose="020B0604020202020204" pitchFamily="34" charset="0"/>
                <a:cs typeface="Arial" panose="020B0604020202020204" pitchFamily="34" charset="0"/>
              </a:rPr>
              <a:t>This can be an issue in mainstream clubs where activities can be </a:t>
            </a:r>
            <a:r>
              <a:rPr lang="en-GB" sz="1600" b="1">
                <a:solidFill>
                  <a:schemeClr val="tx1"/>
                </a:solidFill>
                <a:latin typeface="Arial" panose="020B0604020202020204" pitchFamily="34" charset="0"/>
                <a:cs typeface="Arial" panose="020B0604020202020204" pitchFamily="34" charset="0"/>
              </a:rPr>
              <a:t>results driven</a:t>
            </a:r>
            <a:r>
              <a:rPr lang="en-GB" sz="1600">
                <a:solidFill>
                  <a:schemeClr val="tx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Activities in </a:t>
            </a:r>
            <a:r>
              <a:rPr lang="en-GB" sz="1600" b="1">
                <a:solidFill>
                  <a:schemeClr val="tx1"/>
                </a:solidFill>
                <a:latin typeface="Arial" panose="020B0604020202020204" pitchFamily="34" charset="0"/>
                <a:cs typeface="Arial" panose="020B0604020202020204" pitchFamily="34" charset="0"/>
              </a:rPr>
              <a:t>small groups </a:t>
            </a:r>
            <a:r>
              <a:rPr lang="en-GB" sz="1600">
                <a:solidFill>
                  <a:schemeClr val="tx1"/>
                </a:solidFill>
                <a:latin typeface="Arial" panose="020B0604020202020204" pitchFamily="34" charset="0"/>
                <a:cs typeface="Arial" panose="020B0604020202020204" pitchFamily="34" charset="0"/>
              </a:rPr>
              <a:t>and quiet spaces - </a:t>
            </a:r>
            <a:r>
              <a:rPr lang="en-GB" sz="1600" i="1">
                <a:solidFill>
                  <a:schemeClr val="tx1"/>
                </a:solidFill>
                <a:latin typeface="Arial" panose="020B0604020202020204" pitchFamily="34" charset="0"/>
                <a:cs typeface="Arial" panose="020B0604020202020204" pitchFamily="34" charset="0"/>
              </a:rPr>
              <a:t>“safe space, low numbers are good.”</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The right </a:t>
            </a:r>
            <a:r>
              <a:rPr lang="en-GB" sz="1600" b="1">
                <a:solidFill>
                  <a:schemeClr val="tx1"/>
                </a:solidFill>
                <a:latin typeface="Arial" panose="020B0604020202020204" pitchFamily="34" charset="0"/>
                <a:cs typeface="Arial" panose="020B0604020202020204" pitchFamily="34" charset="0"/>
              </a:rPr>
              <a:t>tone and language </a:t>
            </a:r>
            <a:r>
              <a:rPr lang="en-GB" sz="1600">
                <a:solidFill>
                  <a:schemeClr val="tx1"/>
                </a:solidFill>
                <a:latin typeface="Arial" panose="020B0604020202020204" pitchFamily="34" charset="0"/>
                <a:cs typeface="Arial" panose="020B0604020202020204" pitchFamily="34" charset="0"/>
              </a:rPr>
              <a:t>when communicating with children</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Taking time for children to </a:t>
            </a:r>
            <a:r>
              <a:rPr lang="en-GB" sz="1600" b="1">
                <a:solidFill>
                  <a:schemeClr val="tx1"/>
                </a:solidFill>
                <a:latin typeface="Arial" panose="020B0604020202020204" pitchFamily="34" charset="0"/>
                <a:cs typeface="Arial" panose="020B0604020202020204" pitchFamily="34" charset="0"/>
              </a:rPr>
              <a:t>build up confidence </a:t>
            </a:r>
            <a:r>
              <a:rPr lang="en-GB" sz="1600">
                <a:solidFill>
                  <a:schemeClr val="tx1"/>
                </a:solidFill>
                <a:latin typeface="Arial" panose="020B0604020202020204" pitchFamily="34" charset="0"/>
                <a:cs typeface="Arial" panose="020B0604020202020204" pitchFamily="34" charset="0"/>
              </a:rPr>
              <a:t>and feel safe at a club/activity</a:t>
            </a:r>
          </a:p>
          <a:p>
            <a:pPr marL="285750" indent="-285750">
              <a:buFont typeface="Arial" panose="020B0604020202020204" pitchFamily="34" charset="0"/>
              <a:buChar char="•"/>
            </a:pPr>
            <a:endParaRPr lang="en-GB"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5F09D3A-2E3C-44DA-9FBD-F8F16344F1AD}"/>
              </a:ext>
            </a:extLst>
          </p:cNvPr>
          <p:cNvSpPr/>
          <p:nvPr/>
        </p:nvSpPr>
        <p:spPr>
          <a:xfrm>
            <a:off x="5139586" y="1608499"/>
            <a:ext cx="3969158" cy="720263"/>
          </a:xfrm>
          <a:prstGeom prst="rect">
            <a:avLst/>
          </a:prstGeom>
          <a:solidFill>
            <a:srgbClr val="004899"/>
          </a:solidFill>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bg1"/>
                </a:solidFill>
                <a:latin typeface="Arial" panose="020B0604020202020204" pitchFamily="34" charset="0"/>
                <a:cs typeface="Arial"/>
              </a:rPr>
              <a:t>What difference could increased awareness training make?</a:t>
            </a:r>
          </a:p>
        </p:txBody>
      </p:sp>
      <p:sp>
        <p:nvSpPr>
          <p:cNvPr id="20" name="Rectangle 19">
            <a:extLst>
              <a:ext uri="{FF2B5EF4-FFF2-40B4-BE49-F238E27FC236}">
                <a16:creationId xmlns:a16="http://schemas.microsoft.com/office/drawing/2014/main" id="{42B10D4B-1AA5-40B1-894B-68B86E25C18D}"/>
              </a:ext>
            </a:extLst>
          </p:cNvPr>
          <p:cNvSpPr/>
          <p:nvPr/>
        </p:nvSpPr>
        <p:spPr>
          <a:xfrm>
            <a:off x="5139587" y="2444556"/>
            <a:ext cx="3969158" cy="39047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More </a:t>
            </a:r>
            <a:r>
              <a:rPr lang="en-GB" sz="1600" b="1">
                <a:solidFill>
                  <a:schemeClr val="tx1"/>
                </a:solidFill>
                <a:latin typeface="Arial" panose="020B0604020202020204" pitchFamily="34" charset="0"/>
                <a:cs typeface="Arial" panose="020B0604020202020204" pitchFamily="34" charset="0"/>
              </a:rPr>
              <a:t>social inclusion </a:t>
            </a:r>
            <a:r>
              <a:rPr lang="en-GB" sz="1600">
                <a:solidFill>
                  <a:schemeClr val="tx1"/>
                </a:solidFill>
                <a:latin typeface="Arial" panose="020B0604020202020204" pitchFamily="34" charset="0"/>
                <a:cs typeface="Arial" panose="020B0604020202020204" pitchFamily="34" charset="0"/>
              </a:rPr>
              <a:t>and acceptance in local communities </a:t>
            </a:r>
          </a:p>
          <a:p>
            <a:pPr marL="285750" indent="-285750">
              <a:buFont typeface="Arial" panose="020B0604020202020204" pitchFamily="34" charset="0"/>
              <a:buChar char="•"/>
            </a:pPr>
            <a:r>
              <a:rPr lang="en-GB" sz="1600" b="1">
                <a:solidFill>
                  <a:schemeClr val="tx1"/>
                </a:solidFill>
                <a:latin typeface="Arial" panose="020B0604020202020204" pitchFamily="34" charset="0"/>
                <a:cs typeface="Arial" panose="020B0604020202020204" pitchFamily="34" charset="0"/>
              </a:rPr>
              <a:t>Increased use/revenue </a:t>
            </a:r>
            <a:r>
              <a:rPr lang="en-GB" sz="1600">
                <a:solidFill>
                  <a:schemeClr val="tx1"/>
                </a:solidFill>
                <a:latin typeface="Arial" panose="020B0604020202020204" pitchFamily="34" charset="0"/>
                <a:cs typeface="Arial" panose="020B0604020202020204" pitchFamily="34" charset="0"/>
              </a:rPr>
              <a:t>for some mainstream clubs</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Families could be more likely to use </a:t>
            </a:r>
            <a:r>
              <a:rPr lang="en-GB" sz="1600" b="1">
                <a:solidFill>
                  <a:schemeClr val="tx1"/>
                </a:solidFill>
                <a:latin typeface="Arial" panose="020B0604020202020204" pitchFamily="34" charset="0"/>
                <a:cs typeface="Arial" panose="020B0604020202020204" pitchFamily="34" charset="0"/>
              </a:rPr>
              <a:t>mainstream clubs </a:t>
            </a:r>
            <a:r>
              <a:rPr lang="en-GB" sz="1600">
                <a:solidFill>
                  <a:schemeClr val="tx1"/>
                </a:solidFill>
                <a:latin typeface="Arial" panose="020B0604020202020204" pitchFamily="34" charset="0"/>
                <a:cs typeface="Arial" panose="020B0604020202020204" pitchFamily="34" charset="0"/>
              </a:rPr>
              <a:t>and activities </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Children and young people have </a:t>
            </a:r>
            <a:r>
              <a:rPr lang="en-GB" sz="1600" b="1">
                <a:solidFill>
                  <a:schemeClr val="tx1"/>
                </a:solidFill>
                <a:latin typeface="Arial" panose="020B0604020202020204" pitchFamily="34" charset="0"/>
                <a:cs typeface="Arial" panose="020B0604020202020204" pitchFamily="34" charset="0"/>
              </a:rPr>
              <a:t>more choice</a:t>
            </a:r>
            <a:r>
              <a:rPr lang="en-GB" sz="1600">
                <a:solidFill>
                  <a:schemeClr val="tx1"/>
                </a:solidFill>
                <a:latin typeface="Arial" panose="020B0604020202020204" pitchFamily="34" charset="0"/>
                <a:cs typeface="Arial" panose="020B0604020202020204" pitchFamily="34" charset="0"/>
              </a:rPr>
              <a:t> of activities in local areas</a:t>
            </a:r>
          </a:p>
          <a:p>
            <a:pPr marL="285750" indent="-285750">
              <a:buFont typeface="Arial" panose="020B0604020202020204" pitchFamily="34" charset="0"/>
              <a:buChar char="•"/>
            </a:pPr>
            <a:r>
              <a:rPr lang="en-GB" sz="1600">
                <a:solidFill>
                  <a:schemeClr val="tx1"/>
                </a:solidFill>
                <a:latin typeface="Arial" panose="020B0604020202020204" pitchFamily="34" charset="0"/>
                <a:cs typeface="Arial" panose="020B0604020202020204" pitchFamily="34" charset="0"/>
              </a:rPr>
              <a:t>Mainstream clubs have opportunities to be </a:t>
            </a:r>
            <a:r>
              <a:rPr lang="en-GB" sz="1600" b="1">
                <a:solidFill>
                  <a:schemeClr val="tx1"/>
                </a:solidFill>
                <a:latin typeface="Arial" panose="020B0604020202020204" pitchFamily="34" charset="0"/>
                <a:cs typeface="Arial" panose="020B0604020202020204" pitchFamily="34" charset="0"/>
              </a:rPr>
              <a:t>beacons of good practice</a:t>
            </a:r>
          </a:p>
          <a:p>
            <a:pPr marL="285750" indent="-285750">
              <a:buFont typeface="Arial" panose="020B0604020202020204" pitchFamily="34" charset="0"/>
              <a:buChar char="•"/>
            </a:pPr>
            <a:endParaRPr lang="en-GB" sz="1600" b="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b="1" i="1">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b="1" i="1">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b="1" i="1">
              <a:solidFill>
                <a:srgbClr val="FF0000"/>
              </a:solidFill>
              <a:latin typeface="Arial" panose="020B0604020202020204" pitchFamily="34" charset="0"/>
              <a:cs typeface="Arial" panose="020B0604020202020204" pitchFamily="34" charset="0"/>
            </a:endParaRPr>
          </a:p>
          <a:p>
            <a:endParaRPr lang="en-GB" sz="1600" b="1" i="1">
              <a:solidFill>
                <a:schemeClr val="tx1"/>
              </a:solidFill>
              <a:latin typeface="Arial" panose="020B0604020202020204" pitchFamily="34" charset="0"/>
              <a:cs typeface="Arial" panose="020B0604020202020204" pitchFamily="34" charset="0"/>
            </a:endParaRPr>
          </a:p>
        </p:txBody>
      </p:sp>
      <p:sp>
        <p:nvSpPr>
          <p:cNvPr id="22" name="Text Placeholder 2">
            <a:extLst>
              <a:ext uri="{FF2B5EF4-FFF2-40B4-BE49-F238E27FC236}">
                <a16:creationId xmlns:a16="http://schemas.microsoft.com/office/drawing/2014/main" id="{7BA6E991-A227-45F5-9968-32F31467941D}"/>
              </a:ext>
            </a:extLst>
          </p:cNvPr>
          <p:cNvSpPr txBox="1">
            <a:spLocks/>
          </p:cNvSpPr>
          <p:nvPr/>
        </p:nvSpPr>
        <p:spPr>
          <a:xfrm>
            <a:off x="5151216" y="5395623"/>
            <a:ext cx="3969158" cy="908898"/>
          </a:xfrm>
          <a:prstGeom prst="rect">
            <a:avLst/>
          </a:prstGeom>
        </p:spPr>
        <p:txBody>
          <a:bodyPr vert="horz" lIns="91440" tIns="45720" rIns="91440" bIns="45720" rtlCol="0">
            <a:normAutofit fontScale="92500"/>
          </a:bodyPr>
          <a:lst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GB" sz="1900" b="1" i="1">
                <a:solidFill>
                  <a:srgbClr val="004899"/>
                </a:solidFill>
              </a:rPr>
              <a:t>“It’s the inclusion that I really like, it makes it normal doesn’t it.”</a:t>
            </a:r>
            <a:br>
              <a:rPr lang="en-GB" sz="1800" b="1" i="1">
                <a:solidFill>
                  <a:srgbClr val="004899"/>
                </a:solidFill>
              </a:rPr>
            </a:br>
            <a:r>
              <a:rPr lang="en-GB" sz="1700" i="1"/>
              <a:t>[Parent of 5 year old]</a:t>
            </a:r>
            <a:endParaRPr lang="en-GB" sz="1600" i="1"/>
          </a:p>
        </p:txBody>
      </p:sp>
      <p:sp>
        <p:nvSpPr>
          <p:cNvPr id="6" name="Rectangle 5">
            <a:extLst>
              <a:ext uri="{FF2B5EF4-FFF2-40B4-BE49-F238E27FC236}">
                <a16:creationId xmlns:a16="http://schemas.microsoft.com/office/drawing/2014/main" id="{3DDBF882-90A9-472D-8E95-95847ECDF289}"/>
              </a:ext>
            </a:extLst>
          </p:cNvPr>
          <p:cNvSpPr/>
          <p:nvPr/>
        </p:nvSpPr>
        <p:spPr>
          <a:xfrm>
            <a:off x="390006" y="5426006"/>
            <a:ext cx="4599791" cy="923330"/>
          </a:xfrm>
          <a:prstGeom prst="rect">
            <a:avLst/>
          </a:prstGeom>
        </p:spPr>
        <p:txBody>
          <a:bodyPr wrap="square">
            <a:spAutoFit/>
          </a:bodyPr>
          <a:lstStyle/>
          <a:p>
            <a:pPr algn="ctr"/>
            <a:r>
              <a:rPr lang="en-GB" b="1" i="1">
                <a:solidFill>
                  <a:srgbClr val="004899"/>
                </a:solidFill>
              </a:rPr>
              <a:t>“[Need staff who are] understanding and get to know my child before attending.”</a:t>
            </a:r>
          </a:p>
          <a:p>
            <a:pPr algn="ctr"/>
            <a:r>
              <a:rPr lang="en-GB" sz="1600" i="1"/>
              <a:t>[Parent of child with SEN]</a:t>
            </a:r>
          </a:p>
        </p:txBody>
      </p:sp>
    </p:spTree>
    <p:extLst>
      <p:ext uri="{BB962C8B-B14F-4D97-AF65-F5344CB8AC3E}">
        <p14:creationId xmlns:p14="http://schemas.microsoft.com/office/powerpoint/2010/main" val="2816041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48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4599-40A3-7B43-9107-F9DFC389D442}"/>
              </a:ext>
            </a:extLst>
          </p:cNvPr>
          <p:cNvSpPr>
            <a:spLocks noGrp="1"/>
          </p:cNvSpPr>
          <p:nvPr>
            <p:ph type="title"/>
          </p:nvPr>
        </p:nvSpPr>
        <p:spPr>
          <a:xfrm>
            <a:off x="5327374" y="2147897"/>
            <a:ext cx="6864625" cy="1600200"/>
          </a:xfrm>
        </p:spPr>
        <p:txBody>
          <a:bodyPr>
            <a:normAutofit/>
          </a:bodyPr>
          <a:lstStyle/>
          <a:p>
            <a:r>
              <a:rPr lang="en-GB" sz="4400"/>
              <a:t>Conclusion and recommendations</a:t>
            </a:r>
          </a:p>
        </p:txBody>
      </p:sp>
    </p:spTree>
    <p:extLst>
      <p:ext uri="{BB962C8B-B14F-4D97-AF65-F5344CB8AC3E}">
        <p14:creationId xmlns:p14="http://schemas.microsoft.com/office/powerpoint/2010/main" val="1075976000"/>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A5ABEE9-6F62-4103-ABA3-02BFDDF01749}"/>
              </a:ext>
            </a:extLst>
          </p:cNvPr>
          <p:cNvSpPr>
            <a:spLocks noGrp="1"/>
          </p:cNvSpPr>
          <p:nvPr>
            <p:ph type="body" sz="quarter" idx="13"/>
          </p:nvPr>
        </p:nvSpPr>
        <p:spPr>
          <a:xfrm>
            <a:off x="333599" y="950404"/>
            <a:ext cx="4660636" cy="474832"/>
          </a:xfrm>
        </p:spPr>
        <p:txBody>
          <a:bodyPr>
            <a:noAutofit/>
          </a:bodyPr>
          <a:lstStyle/>
          <a:p>
            <a:r>
              <a:rPr lang="en-GB">
                <a:solidFill>
                  <a:srgbClr val="F28F00"/>
                </a:solidFill>
              </a:rPr>
              <a:t>Building a service for all.</a:t>
            </a:r>
          </a:p>
        </p:txBody>
      </p:sp>
      <p:sp>
        <p:nvSpPr>
          <p:cNvPr id="4" name="Footer Placeholder 3">
            <a:extLst>
              <a:ext uri="{FF2B5EF4-FFF2-40B4-BE49-F238E27FC236}">
                <a16:creationId xmlns:a16="http://schemas.microsoft.com/office/drawing/2014/main" id="{61DE0D52-89F7-4702-8178-10434058E0C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3" name="Date Placeholder 2">
            <a:extLst>
              <a:ext uri="{FF2B5EF4-FFF2-40B4-BE49-F238E27FC236}">
                <a16:creationId xmlns:a16="http://schemas.microsoft.com/office/drawing/2014/main" id="{73210EFB-7A84-4DAD-8511-5C7E7288641C}"/>
              </a:ext>
            </a:extLst>
          </p:cNvPr>
          <p:cNvSpPr>
            <a:spLocks noGrp="1"/>
          </p:cNvSpPr>
          <p:nvPr>
            <p:ph type="dt" sz="half" idx="10"/>
          </p:nvPr>
        </p:nvSpPr>
        <p:spPr>
          <a:xfrm>
            <a:off x="8802000" y="6516333"/>
            <a:ext cx="2192400" cy="136800"/>
          </a:xfrm>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3AD85-CE77-4F8C-BEB7-3D123B861324}"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56A46AC6-00D6-4E7C-BDAD-CBD3E0D84813}"/>
              </a:ext>
            </a:extLst>
          </p:cNvPr>
          <p:cNvSpPr>
            <a:spLocks noGrp="1"/>
          </p:cNvSpPr>
          <p:nvPr>
            <p:ph type="sldNum" sz="quarter" idx="12"/>
          </p:nvPr>
        </p:nvSpPr>
        <p:spPr>
          <a:xfrm>
            <a:off x="11080800" y="6516333"/>
            <a:ext cx="777600" cy="136800"/>
          </a:xfrm>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7C36211-F087-4860-B672-DBCE8A179CE8}"/>
              </a:ext>
            </a:extLst>
          </p:cNvPr>
          <p:cNvSpPr/>
          <p:nvPr/>
        </p:nvSpPr>
        <p:spPr>
          <a:xfrm>
            <a:off x="171140" y="2613380"/>
            <a:ext cx="11859064" cy="226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937968D6-5976-40B2-B06A-AFA4A8B3A597}"/>
              </a:ext>
            </a:extLst>
          </p:cNvPr>
          <p:cNvSpPr/>
          <p:nvPr/>
        </p:nvSpPr>
        <p:spPr>
          <a:xfrm>
            <a:off x="6183888" y="1718951"/>
            <a:ext cx="645763" cy="930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1" name="Picture 30">
            <a:extLst>
              <a:ext uri="{FF2B5EF4-FFF2-40B4-BE49-F238E27FC236}">
                <a16:creationId xmlns:a16="http://schemas.microsoft.com/office/drawing/2014/main" id="{596A936F-FF55-4B8E-A88A-9C74E089623B}"/>
              </a:ext>
            </a:extLst>
          </p:cNvPr>
          <p:cNvPicPr>
            <a:picLocks noChangeAspect="1"/>
          </p:cNvPicPr>
          <p:nvPr/>
        </p:nvPicPr>
        <p:blipFill rotWithShape="1">
          <a:blip r:embed="rId3"/>
          <a:srcRect b="75558"/>
          <a:stretch/>
        </p:blipFill>
        <p:spPr>
          <a:xfrm>
            <a:off x="306000" y="1682174"/>
            <a:ext cx="819150" cy="1157299"/>
          </a:xfrm>
          <a:prstGeom prst="rect">
            <a:avLst/>
          </a:prstGeom>
        </p:spPr>
      </p:pic>
      <p:pic>
        <p:nvPicPr>
          <p:cNvPr id="20" name="Picture 19">
            <a:extLst>
              <a:ext uri="{FF2B5EF4-FFF2-40B4-BE49-F238E27FC236}">
                <a16:creationId xmlns:a16="http://schemas.microsoft.com/office/drawing/2014/main" id="{29CA2805-79FC-4475-AAF0-4C5C033EF0AB}"/>
              </a:ext>
            </a:extLst>
          </p:cNvPr>
          <p:cNvPicPr>
            <a:picLocks noChangeAspect="1"/>
          </p:cNvPicPr>
          <p:nvPr/>
        </p:nvPicPr>
        <p:blipFill rotWithShape="1">
          <a:blip r:embed="rId3"/>
          <a:srcRect b="75558"/>
          <a:stretch/>
        </p:blipFill>
        <p:spPr>
          <a:xfrm>
            <a:off x="293888" y="4668551"/>
            <a:ext cx="819150" cy="1161676"/>
          </a:xfrm>
          <a:prstGeom prst="rect">
            <a:avLst/>
          </a:prstGeom>
        </p:spPr>
      </p:pic>
      <p:pic>
        <p:nvPicPr>
          <p:cNvPr id="15" name="Picture 14">
            <a:extLst>
              <a:ext uri="{FF2B5EF4-FFF2-40B4-BE49-F238E27FC236}">
                <a16:creationId xmlns:a16="http://schemas.microsoft.com/office/drawing/2014/main" id="{E37689D2-5ABE-49CC-BD20-7586CFEDECF8}"/>
              </a:ext>
            </a:extLst>
          </p:cNvPr>
          <p:cNvPicPr>
            <a:picLocks noChangeAspect="1"/>
          </p:cNvPicPr>
          <p:nvPr/>
        </p:nvPicPr>
        <p:blipFill rotWithShape="1">
          <a:blip r:embed="rId3"/>
          <a:srcRect b="75558"/>
          <a:stretch/>
        </p:blipFill>
        <p:spPr>
          <a:xfrm>
            <a:off x="327791" y="3123340"/>
            <a:ext cx="819150" cy="1177517"/>
          </a:xfrm>
          <a:prstGeom prst="rect">
            <a:avLst/>
          </a:prstGeom>
        </p:spPr>
      </p:pic>
      <p:sp>
        <p:nvSpPr>
          <p:cNvPr id="7" name="TextBox 6">
            <a:extLst>
              <a:ext uri="{FF2B5EF4-FFF2-40B4-BE49-F238E27FC236}">
                <a16:creationId xmlns:a16="http://schemas.microsoft.com/office/drawing/2014/main" id="{6F395391-5069-4CE8-8447-7DC2E89A625B}"/>
              </a:ext>
            </a:extLst>
          </p:cNvPr>
          <p:cNvSpPr txBox="1"/>
          <p:nvPr/>
        </p:nvSpPr>
        <p:spPr>
          <a:xfrm>
            <a:off x="1091247" y="4717600"/>
            <a:ext cx="4865250" cy="923330"/>
          </a:xfrm>
          <a:prstGeom prst="rect">
            <a:avLst/>
          </a:prstGeom>
          <a:noFill/>
          <a:ln>
            <a:solidFill>
              <a:srgbClr val="004899"/>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Arial" panose="020B0604020202020204"/>
              </a:rPr>
              <a:t>Build and expand on the digital offer that was rolled out as a result of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prstClr val="black"/>
              </a:solidFill>
              <a:latin typeface="Arial" panose="020B0604020202020204"/>
            </a:endParaRPr>
          </a:p>
        </p:txBody>
      </p:sp>
      <p:sp>
        <p:nvSpPr>
          <p:cNvPr id="17" name="Rectangle 16">
            <a:extLst>
              <a:ext uri="{FF2B5EF4-FFF2-40B4-BE49-F238E27FC236}">
                <a16:creationId xmlns:a16="http://schemas.microsoft.com/office/drawing/2014/main" id="{0E87817E-0220-4119-9710-31B120ED5322}"/>
              </a:ext>
            </a:extLst>
          </p:cNvPr>
          <p:cNvSpPr/>
          <p:nvPr/>
        </p:nvSpPr>
        <p:spPr>
          <a:xfrm>
            <a:off x="6183888" y="3098940"/>
            <a:ext cx="645763" cy="992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3B388C06-F131-40F7-ABB6-3891D5B9F7A4}"/>
              </a:ext>
            </a:extLst>
          </p:cNvPr>
          <p:cNvSpPr txBox="1"/>
          <p:nvPr/>
        </p:nvSpPr>
        <p:spPr>
          <a:xfrm>
            <a:off x="6968843" y="3123340"/>
            <a:ext cx="4977137" cy="923330"/>
          </a:xfrm>
          <a:prstGeom prst="rect">
            <a:avLst/>
          </a:prstGeom>
          <a:noFill/>
          <a:ln>
            <a:solidFill>
              <a:srgbClr val="004899"/>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Deliver holistic support for families through the pathway responding to changing 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 </a:t>
            </a:r>
          </a:p>
        </p:txBody>
      </p:sp>
      <p:sp>
        <p:nvSpPr>
          <p:cNvPr id="21" name="TextBox 20">
            <a:extLst>
              <a:ext uri="{FF2B5EF4-FFF2-40B4-BE49-F238E27FC236}">
                <a16:creationId xmlns:a16="http://schemas.microsoft.com/office/drawing/2014/main" id="{4C241B8E-26BB-4AEA-8F07-666698B2B923}"/>
              </a:ext>
            </a:extLst>
          </p:cNvPr>
          <p:cNvSpPr txBox="1"/>
          <p:nvPr/>
        </p:nvSpPr>
        <p:spPr>
          <a:xfrm>
            <a:off x="6911253" y="1718952"/>
            <a:ext cx="4977136" cy="923330"/>
          </a:xfrm>
          <a:prstGeom prst="rect">
            <a:avLst/>
          </a:prstGeom>
          <a:noFill/>
          <a:ln>
            <a:solidFill>
              <a:srgbClr val="004899"/>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Arial" panose="020B0604020202020204"/>
              </a:rPr>
              <a:t>Increase awareness training with professionals and the wider community to embed better inclusion and access. </a:t>
            </a:r>
          </a:p>
        </p:txBody>
      </p:sp>
      <p:sp>
        <p:nvSpPr>
          <p:cNvPr id="22" name="TextBox 21">
            <a:extLst>
              <a:ext uri="{FF2B5EF4-FFF2-40B4-BE49-F238E27FC236}">
                <a16:creationId xmlns:a16="http://schemas.microsoft.com/office/drawing/2014/main" id="{C0CA34C9-6C88-4C40-9557-AE6451077E5B}"/>
              </a:ext>
            </a:extLst>
          </p:cNvPr>
          <p:cNvSpPr txBox="1"/>
          <p:nvPr/>
        </p:nvSpPr>
        <p:spPr>
          <a:xfrm>
            <a:off x="1103335" y="1725769"/>
            <a:ext cx="4865250" cy="923330"/>
          </a:xfrm>
          <a:prstGeom prst="rect">
            <a:avLst/>
          </a:prstGeom>
          <a:noFill/>
          <a:ln>
            <a:solidFill>
              <a:srgbClr val="004899"/>
            </a:solidFill>
          </a:ln>
        </p:spPr>
        <p:txBody>
          <a:bodyPr wrap="square" lIns="91440" tIns="45720" rIns="91440" bIns="45720" rtlCol="0" anchor="t">
            <a:spAutoFit/>
          </a:bodyPr>
          <a:lstStyle/>
          <a:p>
            <a:pPr>
              <a:defRPr/>
            </a:pPr>
            <a:r>
              <a:rPr lang="en-GB">
                <a:latin typeface="Arial" panose="020B0604020202020204"/>
              </a:rPr>
              <a:t>Deliver a more equitable and accessible locally targeted service that meets the needs of families.</a:t>
            </a:r>
          </a:p>
        </p:txBody>
      </p:sp>
      <p:sp>
        <p:nvSpPr>
          <p:cNvPr id="23" name="TextBox 22">
            <a:extLst>
              <a:ext uri="{FF2B5EF4-FFF2-40B4-BE49-F238E27FC236}">
                <a16:creationId xmlns:a16="http://schemas.microsoft.com/office/drawing/2014/main" id="{E34579EF-B649-4851-B059-7682F7C64550}"/>
              </a:ext>
            </a:extLst>
          </p:cNvPr>
          <p:cNvSpPr txBox="1"/>
          <p:nvPr/>
        </p:nvSpPr>
        <p:spPr>
          <a:xfrm>
            <a:off x="1125150" y="3167856"/>
            <a:ext cx="4865250" cy="923330"/>
          </a:xfrm>
          <a:prstGeom prst="rect">
            <a:avLst/>
          </a:prstGeom>
          <a:noFill/>
          <a:ln>
            <a:solidFill>
              <a:srgbClr val="004899"/>
            </a:solidFill>
          </a:ln>
        </p:spPr>
        <p:txBody>
          <a:bodyPr wrap="square" lIns="91440" tIns="45720" rIns="91440" bIns="45720" rtlCol="0" anchor="t">
            <a:spAutoFit/>
          </a:bodyPr>
          <a:lstStyle/>
          <a:p>
            <a:pPr>
              <a:defRPr/>
            </a:pPr>
            <a:r>
              <a:rPr lang="en-GB">
                <a:latin typeface="Arial" panose="020B0604020202020204"/>
              </a:rPr>
              <a:t>Considerations to extending the offer to include age 19+ making sure this builds in opportunities for becoming independent.</a:t>
            </a:r>
          </a:p>
        </p:txBody>
      </p:sp>
      <p:sp>
        <p:nvSpPr>
          <p:cNvPr id="9" name="TextBox 8">
            <a:extLst>
              <a:ext uri="{FF2B5EF4-FFF2-40B4-BE49-F238E27FC236}">
                <a16:creationId xmlns:a16="http://schemas.microsoft.com/office/drawing/2014/main" id="{870E3641-5DDF-4078-908A-8E2034D52459}"/>
              </a:ext>
            </a:extLst>
          </p:cNvPr>
          <p:cNvSpPr txBox="1"/>
          <p:nvPr/>
        </p:nvSpPr>
        <p:spPr>
          <a:xfrm>
            <a:off x="323583" y="1877296"/>
            <a:ext cx="733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rial" panose="020B0604020202020204"/>
                <a:ea typeface="+mn-ea"/>
                <a:cs typeface="+mn-cs"/>
              </a:rPr>
              <a:t>1</a:t>
            </a:r>
          </a:p>
        </p:txBody>
      </p:sp>
      <p:sp>
        <p:nvSpPr>
          <p:cNvPr id="27" name="TextBox 26">
            <a:extLst>
              <a:ext uri="{FF2B5EF4-FFF2-40B4-BE49-F238E27FC236}">
                <a16:creationId xmlns:a16="http://schemas.microsoft.com/office/drawing/2014/main" id="{46D5F9DE-EE04-4218-87EB-A537DB6033CB}"/>
              </a:ext>
            </a:extLst>
          </p:cNvPr>
          <p:cNvSpPr txBox="1"/>
          <p:nvPr/>
        </p:nvSpPr>
        <p:spPr>
          <a:xfrm>
            <a:off x="322129" y="3322198"/>
            <a:ext cx="733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rial" panose="020B0604020202020204"/>
                <a:ea typeface="+mn-ea"/>
                <a:cs typeface="+mn-cs"/>
              </a:rPr>
              <a:t>2</a:t>
            </a:r>
          </a:p>
        </p:txBody>
      </p:sp>
      <p:sp>
        <p:nvSpPr>
          <p:cNvPr id="28" name="TextBox 27">
            <a:extLst>
              <a:ext uri="{FF2B5EF4-FFF2-40B4-BE49-F238E27FC236}">
                <a16:creationId xmlns:a16="http://schemas.microsoft.com/office/drawing/2014/main" id="{C701B14A-815D-424F-99A8-DCECB1FD204A}"/>
              </a:ext>
            </a:extLst>
          </p:cNvPr>
          <p:cNvSpPr txBox="1"/>
          <p:nvPr/>
        </p:nvSpPr>
        <p:spPr>
          <a:xfrm>
            <a:off x="302848" y="4879150"/>
            <a:ext cx="733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rial" panose="020B0604020202020204"/>
                <a:ea typeface="+mn-ea"/>
                <a:cs typeface="+mn-cs"/>
              </a:rPr>
              <a:t>3</a:t>
            </a:r>
          </a:p>
        </p:txBody>
      </p:sp>
      <p:sp>
        <p:nvSpPr>
          <p:cNvPr id="32" name="TextBox 31">
            <a:extLst>
              <a:ext uri="{FF2B5EF4-FFF2-40B4-BE49-F238E27FC236}">
                <a16:creationId xmlns:a16="http://schemas.microsoft.com/office/drawing/2014/main" id="{C91706DC-FAFD-4DA1-B7EC-5BE7D0C5E472}"/>
              </a:ext>
            </a:extLst>
          </p:cNvPr>
          <p:cNvSpPr txBox="1"/>
          <p:nvPr/>
        </p:nvSpPr>
        <p:spPr>
          <a:xfrm>
            <a:off x="6137028" y="1824612"/>
            <a:ext cx="733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rial" panose="020B0604020202020204"/>
                <a:ea typeface="+mn-ea"/>
                <a:cs typeface="+mn-cs"/>
              </a:rPr>
              <a:t>4</a:t>
            </a:r>
          </a:p>
        </p:txBody>
      </p:sp>
      <p:sp>
        <p:nvSpPr>
          <p:cNvPr id="33" name="TextBox 32">
            <a:extLst>
              <a:ext uri="{FF2B5EF4-FFF2-40B4-BE49-F238E27FC236}">
                <a16:creationId xmlns:a16="http://schemas.microsoft.com/office/drawing/2014/main" id="{1705C16A-90C5-44C1-9E99-719FCF530A74}"/>
              </a:ext>
            </a:extLst>
          </p:cNvPr>
          <p:cNvSpPr txBox="1"/>
          <p:nvPr/>
        </p:nvSpPr>
        <p:spPr>
          <a:xfrm>
            <a:off x="6151202" y="3218440"/>
            <a:ext cx="733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rial" panose="020B0604020202020204"/>
                <a:ea typeface="+mn-ea"/>
                <a:cs typeface="+mn-cs"/>
              </a:rPr>
              <a:t>5</a:t>
            </a:r>
          </a:p>
        </p:txBody>
      </p:sp>
      <p:sp>
        <p:nvSpPr>
          <p:cNvPr id="29" name="Rectangle 28">
            <a:extLst>
              <a:ext uri="{FF2B5EF4-FFF2-40B4-BE49-F238E27FC236}">
                <a16:creationId xmlns:a16="http://schemas.microsoft.com/office/drawing/2014/main" id="{0E97AD24-99D4-4EE5-B799-EBCE4794C26B}"/>
              </a:ext>
            </a:extLst>
          </p:cNvPr>
          <p:cNvSpPr/>
          <p:nvPr/>
        </p:nvSpPr>
        <p:spPr>
          <a:xfrm>
            <a:off x="6183888" y="4670661"/>
            <a:ext cx="645763" cy="935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1185BA0A-E9A2-4E1E-BC50-B284A714BA33}"/>
              </a:ext>
            </a:extLst>
          </p:cNvPr>
          <p:cNvSpPr txBox="1"/>
          <p:nvPr/>
        </p:nvSpPr>
        <p:spPr>
          <a:xfrm>
            <a:off x="6158656" y="4815326"/>
            <a:ext cx="733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rial" panose="020B0604020202020204"/>
                <a:ea typeface="+mn-ea"/>
                <a:cs typeface="+mn-cs"/>
              </a:rPr>
              <a:t>6</a:t>
            </a:r>
          </a:p>
        </p:txBody>
      </p:sp>
      <p:sp>
        <p:nvSpPr>
          <p:cNvPr id="35" name="TextBox 34">
            <a:extLst>
              <a:ext uri="{FF2B5EF4-FFF2-40B4-BE49-F238E27FC236}">
                <a16:creationId xmlns:a16="http://schemas.microsoft.com/office/drawing/2014/main" id="{5668137B-9B5D-401F-A747-D9F67B2FEAA2}"/>
              </a:ext>
            </a:extLst>
          </p:cNvPr>
          <p:cNvSpPr txBox="1"/>
          <p:nvPr/>
        </p:nvSpPr>
        <p:spPr>
          <a:xfrm>
            <a:off x="6968846" y="4659923"/>
            <a:ext cx="4994084" cy="923330"/>
          </a:xfrm>
          <a:prstGeom prst="rect">
            <a:avLst/>
          </a:prstGeom>
          <a:noFill/>
          <a:ln>
            <a:solidFill>
              <a:srgbClr val="004899"/>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a:rPr>
              <a:t>Provide the right information at the time in the right format and enable better navigation of the system.</a:t>
            </a:r>
            <a:endParaRPr kumimoji="0" lang="en-GB" sz="1800" i="0" u="none" strike="noStrike" kern="1200" cap="none" spc="0" normalizeH="0" baseline="0" noProof="0">
              <a:ln>
                <a:noFill/>
              </a:ln>
              <a:effectLst/>
              <a:uLnTx/>
              <a:uFillTx/>
              <a:latin typeface="Arial" panose="020B0604020202020204"/>
              <a:ea typeface="+mn-ea"/>
              <a:cs typeface="+mn-cs"/>
            </a:endParaRPr>
          </a:p>
        </p:txBody>
      </p:sp>
      <p:sp>
        <p:nvSpPr>
          <p:cNvPr id="36" name="Title 40">
            <a:extLst>
              <a:ext uri="{FF2B5EF4-FFF2-40B4-BE49-F238E27FC236}">
                <a16:creationId xmlns:a16="http://schemas.microsoft.com/office/drawing/2014/main" id="{84EF7D4B-9813-4AA8-A4F6-C1B112921EF0}"/>
              </a:ext>
            </a:extLst>
          </p:cNvPr>
          <p:cNvSpPr>
            <a:spLocks noGrp="1"/>
          </p:cNvSpPr>
          <p:nvPr>
            <p:ph type="title"/>
          </p:nvPr>
        </p:nvSpPr>
        <p:spPr>
          <a:xfrm>
            <a:off x="333599" y="217189"/>
            <a:ext cx="5466837" cy="540000"/>
          </a:xfrm>
        </p:spPr>
        <p:txBody>
          <a:bodyPr>
            <a:normAutofit/>
          </a:bodyPr>
          <a:lstStyle/>
          <a:p>
            <a:r>
              <a:rPr lang="en-GB">
                <a:solidFill>
                  <a:srgbClr val="004899"/>
                </a:solidFill>
                <a:cs typeface="Arial"/>
              </a:rPr>
              <a:t>Areas for consideration</a:t>
            </a:r>
          </a:p>
        </p:txBody>
      </p:sp>
    </p:spTree>
    <p:extLst>
      <p:ext uri="{BB962C8B-B14F-4D97-AF65-F5344CB8AC3E}">
        <p14:creationId xmlns:p14="http://schemas.microsoft.com/office/powerpoint/2010/main" val="39340246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619003" y="846566"/>
            <a:ext cx="10953993" cy="3268234"/>
          </a:xfrm>
        </p:spPr>
        <p:txBody>
          <a:bodyPr>
            <a:normAutofit fontScale="90000"/>
          </a:bodyPr>
          <a:lstStyle/>
          <a:p>
            <a:pPr algn="ctr"/>
            <a:br>
              <a:rPr lang="en-GB" sz="6000" dirty="0"/>
            </a:br>
            <a:r>
              <a:rPr lang="en-GB" sz="6000" dirty="0"/>
              <a:t>“</a:t>
            </a:r>
            <a:r>
              <a:rPr lang="en-GB" sz="6000" b="0" dirty="0"/>
              <a:t>There is a need for change and choices. Children and young adults, whatever their ability, need to be given choice.</a:t>
            </a:r>
            <a:r>
              <a:rPr lang="en-GB" sz="6000" dirty="0"/>
              <a:t>”</a:t>
            </a:r>
            <a:endParaRPr lang="en-GB" dirty="0"/>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2"/>
            <a:srcRect l="42818" t="7867" r="54316" b="89318"/>
            <a:stretch/>
          </p:blipFill>
          <p:spPr>
            <a:xfrm>
              <a:off x="2689902" y="-1335281"/>
              <a:ext cx="845036" cy="504544"/>
            </a:xfrm>
            <a:prstGeom prst="rect">
              <a:avLst/>
            </a:prstGeom>
          </p:spPr>
        </p:pic>
      </p:grpSp>
      <p:sp>
        <p:nvSpPr>
          <p:cNvPr id="2" name="Rectangle 1">
            <a:extLst>
              <a:ext uri="{FF2B5EF4-FFF2-40B4-BE49-F238E27FC236}">
                <a16:creationId xmlns:a16="http://schemas.microsoft.com/office/drawing/2014/main" id="{540EE1F1-BF3E-422D-B3B4-0E4845586B2F}"/>
              </a:ext>
            </a:extLst>
          </p:cNvPr>
          <p:cNvSpPr/>
          <p:nvPr/>
        </p:nvSpPr>
        <p:spPr>
          <a:xfrm>
            <a:off x="1802345" y="4878150"/>
            <a:ext cx="7879538" cy="1200329"/>
          </a:xfrm>
          <a:prstGeom prst="rect">
            <a:avLst/>
          </a:prstGeom>
        </p:spPr>
        <p:txBody>
          <a:bodyPr wrap="square">
            <a:spAutoFit/>
          </a:bodyPr>
          <a:lstStyle/>
          <a:p>
            <a:r>
              <a:rPr lang="en-GB" dirty="0"/>
              <a:t>We have worked closely with families to </a:t>
            </a:r>
            <a:r>
              <a:rPr lang="en-GB" b="1" dirty="0"/>
              <a:t>produce a short film </a:t>
            </a:r>
            <a:r>
              <a:rPr lang="en-GB" dirty="0"/>
              <a:t>which brings their stories and experiences to life. Please watch via the link below: </a:t>
            </a:r>
          </a:p>
          <a:p>
            <a:endParaRPr lang="en-GB" dirty="0"/>
          </a:p>
          <a:p>
            <a:r>
              <a:rPr lang="en-GB" b="1" dirty="0">
                <a:hlinkClick r:id="rId3"/>
              </a:rPr>
              <a:t>Short Breaks: Every family needs to go their own journey</a:t>
            </a:r>
            <a:endParaRPr lang="en-GB" b="1" dirty="0"/>
          </a:p>
        </p:txBody>
      </p:sp>
      <p:pic>
        <p:nvPicPr>
          <p:cNvPr id="7" name="Graphic 6" descr="Video camera">
            <a:extLst>
              <a:ext uri="{FF2B5EF4-FFF2-40B4-BE49-F238E27FC236}">
                <a16:creationId xmlns:a16="http://schemas.microsoft.com/office/drawing/2014/main" id="{5EB41440-DE9F-4ED9-93B3-B388CCB56D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4190" y="4969534"/>
            <a:ext cx="1229968" cy="1229968"/>
          </a:xfrm>
          <a:prstGeom prst="rect">
            <a:avLst/>
          </a:prstGeom>
        </p:spPr>
      </p:pic>
    </p:spTree>
    <p:extLst>
      <p:ext uri="{BB962C8B-B14F-4D97-AF65-F5344CB8AC3E}">
        <p14:creationId xmlns:p14="http://schemas.microsoft.com/office/powerpoint/2010/main" val="21062787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4899"/>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E3C08B-3B4A-2D48-BE14-E227300AF175}"/>
              </a:ext>
            </a:extLst>
          </p:cNvPr>
          <p:cNvSpPr>
            <a:spLocks noGrp="1"/>
          </p:cNvSpPr>
          <p:nvPr>
            <p:ph type="body" sz="quarter" idx="10"/>
          </p:nvPr>
        </p:nvSpPr>
        <p:spPr/>
        <p:txBody>
          <a:bodyPr/>
          <a:lstStyle/>
          <a:p>
            <a:pPr lvl="0"/>
            <a:r>
              <a:rPr lang="en-GB" dirty="0"/>
              <a:t>This information is issued by:</a:t>
            </a:r>
          </a:p>
          <a:p>
            <a:pPr lvl="0"/>
            <a:r>
              <a:rPr lang="en-GB" dirty="0"/>
              <a:t>Essex County Council</a:t>
            </a:r>
          </a:p>
          <a:p>
            <a:pPr lvl="0"/>
            <a:r>
              <a:rPr lang="en-GB" dirty="0"/>
              <a:t>Research &amp; Citizen Insight</a:t>
            </a:r>
          </a:p>
          <a:p>
            <a:pPr lvl="0"/>
            <a:endParaRPr lang="en-GB" dirty="0"/>
          </a:p>
          <a:p>
            <a:pPr lvl="0"/>
            <a:r>
              <a:rPr lang="en-GB" dirty="0"/>
              <a:t>Contact us:</a:t>
            </a:r>
          </a:p>
          <a:p>
            <a:pPr lvl="0"/>
            <a:r>
              <a:rPr lang="en-GB" dirty="0" err="1"/>
              <a:t>maura.o'malley@essex.gov.uk</a:t>
            </a:r>
            <a:endParaRPr lang="en-GB" dirty="0"/>
          </a:p>
          <a:p>
            <a:pPr lvl="0"/>
            <a:r>
              <a:rPr lang="en-GB" dirty="0"/>
              <a:t>003330136500</a:t>
            </a:r>
          </a:p>
          <a:p>
            <a:pPr lvl="0"/>
            <a:endParaRPr lang="en-GB" dirty="0"/>
          </a:p>
          <a:p>
            <a:pPr lvl="0"/>
            <a:r>
              <a:rPr lang="en-GB" dirty="0"/>
              <a:t>County Hall</a:t>
            </a:r>
          </a:p>
          <a:p>
            <a:pPr lvl="0"/>
            <a:r>
              <a:rPr lang="en-GB" dirty="0"/>
              <a:t>Market Road</a:t>
            </a:r>
          </a:p>
          <a:p>
            <a:pPr lvl="0"/>
            <a:r>
              <a:rPr lang="en-GB" dirty="0"/>
              <a:t>Chelmsford</a:t>
            </a:r>
          </a:p>
          <a:p>
            <a:pPr lvl="0"/>
            <a:r>
              <a:rPr lang="en-GB" dirty="0"/>
              <a:t>CM1 1QH</a:t>
            </a:r>
          </a:p>
          <a:p>
            <a:pPr lvl="0"/>
            <a:endParaRPr lang="en-GB" dirty="0"/>
          </a:p>
          <a:p>
            <a:pPr lvl="0"/>
            <a:endParaRPr lang="en-GB" dirty="0"/>
          </a:p>
          <a:p>
            <a:pPr lvl="0"/>
            <a:endParaRPr lang="en-GB" dirty="0"/>
          </a:p>
          <a:p>
            <a:endParaRPr lang="en-GB" dirty="0"/>
          </a:p>
        </p:txBody>
      </p:sp>
      <p:sp>
        <p:nvSpPr>
          <p:cNvPr id="3" name="Text Placeholder 2">
            <a:extLst>
              <a:ext uri="{FF2B5EF4-FFF2-40B4-BE49-F238E27FC236}">
                <a16:creationId xmlns:a16="http://schemas.microsoft.com/office/drawing/2014/main" id="{3A298B8B-CE54-BB49-9A44-F1BB5539282D}"/>
              </a:ext>
            </a:extLst>
          </p:cNvPr>
          <p:cNvSpPr>
            <a:spLocks noGrp="1"/>
          </p:cNvSpPr>
          <p:nvPr>
            <p:ph type="body" sz="quarter" idx="11"/>
          </p:nvPr>
        </p:nvSpPr>
        <p:spPr/>
        <p:txBody>
          <a:bodyPr/>
          <a:lstStyle/>
          <a:p>
            <a:pPr lvl="0"/>
            <a:r>
              <a:rPr lang="en-GB" dirty="0"/>
              <a:t>Sign up to Keep Me Posted email updates:</a:t>
            </a:r>
          </a:p>
          <a:p>
            <a:pPr lvl="0"/>
            <a:r>
              <a:rPr lang="en-GB" dirty="0"/>
              <a:t>Essex.gov.uk/</a:t>
            </a:r>
            <a:r>
              <a:rPr lang="en-GB" dirty="0" err="1"/>
              <a:t>keepmeposted</a:t>
            </a:r>
            <a:endParaRPr lang="en-GB" dirty="0"/>
          </a:p>
          <a:p>
            <a:pPr lvl="0"/>
            <a:endParaRPr lang="en-GB" dirty="0"/>
          </a:p>
          <a:p>
            <a:pPr lvl="0"/>
            <a:r>
              <a:rPr lang="en-GB" dirty="0"/>
              <a:t>     </a:t>
            </a:r>
            <a:r>
              <a:rPr lang="en-GB" dirty="0" err="1"/>
              <a:t>Essex_CC</a:t>
            </a:r>
            <a:endParaRPr lang="en-GB" dirty="0"/>
          </a:p>
          <a:p>
            <a:r>
              <a:rPr lang="en-GB" dirty="0"/>
              <a:t>     Facebook.com/</a:t>
            </a:r>
            <a:r>
              <a:rPr lang="en-GB" dirty="0" err="1"/>
              <a:t>essexcountycouncil</a:t>
            </a:r>
            <a:endParaRPr lang="en-GB" dirty="0"/>
          </a:p>
          <a:p>
            <a:pPr lvl="0"/>
            <a:endParaRPr lang="en-GB" dirty="0"/>
          </a:p>
          <a:p>
            <a:pPr lvl="0"/>
            <a:r>
              <a:rPr lang="en-GB" dirty="0"/>
              <a:t>The information contained in this document can be translated, and/or made available in alternative formats, on request.</a:t>
            </a:r>
          </a:p>
          <a:p>
            <a:pPr lvl="0"/>
            <a:endParaRPr lang="en-GB" dirty="0"/>
          </a:p>
          <a:p>
            <a:r>
              <a:rPr lang="en-GB" dirty="0"/>
              <a:t>Published on 1</a:t>
            </a:r>
            <a:r>
              <a:rPr lang="en-GB" baseline="30000" dirty="0"/>
              <a:t>st</a:t>
            </a:r>
            <a:r>
              <a:rPr lang="en-GB" dirty="0"/>
              <a:t> February 2021</a:t>
            </a:r>
          </a:p>
        </p:txBody>
      </p:sp>
    </p:spTree>
    <p:extLst>
      <p:ext uri="{BB962C8B-B14F-4D97-AF65-F5344CB8AC3E}">
        <p14:creationId xmlns:p14="http://schemas.microsoft.com/office/powerpoint/2010/main" val="1573206022"/>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a:off x="277040" y="58892"/>
            <a:ext cx="7528663" cy="540000"/>
          </a:xfrm>
        </p:spPr>
        <p:txBody>
          <a:bodyPr>
            <a:normAutofit fontScale="90000"/>
          </a:bodyPr>
          <a:lstStyle/>
          <a:p>
            <a:r>
              <a:rPr lang="en-GB"/>
              <a:t>Research with families: methodology</a:t>
            </a:r>
          </a:p>
        </p:txBody>
      </p:sp>
      <p:sp>
        <p:nvSpPr>
          <p:cNvPr id="10" name="Footer Placeholder 9">
            <a:extLst>
              <a:ext uri="{FF2B5EF4-FFF2-40B4-BE49-F238E27FC236}">
                <a16:creationId xmlns:a16="http://schemas.microsoft.com/office/drawing/2014/main" id="{659B45E4-EDD1-43B4-B9C0-B537F9FC56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Produced by Essex County Council Strategy Insight and Engagement</a:t>
            </a:r>
          </a:p>
        </p:txBody>
      </p:sp>
      <p:sp>
        <p:nvSpPr>
          <p:cNvPr id="9" name="Date Placeholder 8">
            <a:extLst>
              <a:ext uri="{FF2B5EF4-FFF2-40B4-BE49-F238E27FC236}">
                <a16:creationId xmlns:a16="http://schemas.microsoft.com/office/drawing/2014/main" id="{C0A18DCA-6837-45EE-A88E-2E142E98FE6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1D65-42FF-432E-8A2A-78EA252A5C75}" type="datetime1">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13/05/2021</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565BBEFB-5A21-4DE2-BF4B-A62DB2F28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E3B9C2EA-28D2-46F6-B000-B0FC877A2FA8}"/>
              </a:ext>
              <a:ext uri="{C183D7F6-B498-43B3-948B-1728B52AA6E4}">
                <adec:decorative xmlns:adec="http://schemas.microsoft.com/office/drawing/2017/decorative" val="1"/>
              </a:ext>
            </a:extLst>
          </p:cNvPr>
          <p:cNvGrpSpPr/>
          <p:nvPr/>
        </p:nvGrpSpPr>
        <p:grpSpPr>
          <a:xfrm>
            <a:off x="0" y="-1676267"/>
            <a:ext cx="6096000" cy="1384995"/>
            <a:chOff x="0" y="-1899289"/>
            <a:chExt cx="6096000" cy="1384995"/>
          </a:xfrm>
        </p:grpSpPr>
        <p:sp>
          <p:nvSpPr>
            <p:cNvPr id="3" name="TextBox 2">
              <a:extLst>
                <a:ext uri="{FF2B5EF4-FFF2-40B4-BE49-F238E27FC236}">
                  <a16:creationId xmlns:a16="http://schemas.microsoft.com/office/drawing/2014/main" id="{CF877E46-7BFF-4A5A-91FF-E59740FBE229}"/>
                </a:ext>
              </a:extLst>
            </p:cNvPr>
            <p:cNvSpPr txBox="1"/>
            <p:nvPr/>
          </p:nvSpPr>
          <p:spPr>
            <a:xfrm>
              <a:off x="0" y="-1899289"/>
              <a:ext cx="6096000" cy="1384995"/>
            </a:xfrm>
            <a:prstGeom prst="rect">
              <a:avLst/>
            </a:prstGeom>
            <a:solidFill>
              <a:schemeClr val="accent4"/>
            </a:solidFill>
          </p:spPr>
          <p:txBody>
            <a:bodyPr wrap="square" numCol="1" spcCol="180000"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use the “Decrease/Increase List Level”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buttons to change between levels of text – </a:t>
              </a:r>
              <a:b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b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the buttons look like this: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Please do not manually add/remove bullets or indents </a:t>
              </a:r>
              <a:endParaRPr kumimoji="0" lang="en-GB"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C4DE7804-B64F-4B16-B98C-0E4CB4F4B913}"/>
                </a:ext>
              </a:extLst>
            </p:cNvPr>
            <p:cNvPicPr>
              <a:picLocks noChangeAspect="1"/>
            </p:cNvPicPr>
            <p:nvPr/>
          </p:nvPicPr>
          <p:blipFill rotWithShape="1">
            <a:blip r:embed="rId2"/>
            <a:srcRect l="42818" t="7867" r="54316" b="89318"/>
            <a:stretch/>
          </p:blipFill>
          <p:spPr>
            <a:xfrm>
              <a:off x="2689902" y="-1335281"/>
              <a:ext cx="845036" cy="504544"/>
            </a:xfrm>
            <a:prstGeom prst="rect">
              <a:avLst/>
            </a:prstGeom>
          </p:spPr>
        </p:pic>
      </p:grpSp>
      <p:sp>
        <p:nvSpPr>
          <p:cNvPr id="8" name="Rectangle 7">
            <a:extLst>
              <a:ext uri="{FF2B5EF4-FFF2-40B4-BE49-F238E27FC236}">
                <a16:creationId xmlns:a16="http://schemas.microsoft.com/office/drawing/2014/main" id="{71F72B24-C790-4A54-8F52-ADC524158EE9}"/>
              </a:ext>
            </a:extLst>
          </p:cNvPr>
          <p:cNvSpPr/>
          <p:nvPr/>
        </p:nvSpPr>
        <p:spPr>
          <a:xfrm>
            <a:off x="277040" y="661611"/>
            <a:ext cx="11220501" cy="692497"/>
          </a:xfrm>
          <a:prstGeom prst="rect">
            <a:avLst/>
          </a:prstGeom>
        </p:spPr>
        <p:txBody>
          <a:bodyPr wrap="square" lIns="91440" tIns="45720" rIns="91440" bIns="45720" anchor="t">
            <a:spAutoFit/>
          </a:bodyPr>
          <a:lstStyle/>
          <a:p>
            <a:pPr>
              <a:spcBef>
                <a:spcPts val="600"/>
              </a:spcBef>
            </a:pPr>
            <a:r>
              <a:rPr lang="en-GB" b="1">
                <a:solidFill>
                  <a:srgbClr val="F28F00"/>
                </a:solidFill>
              </a:rPr>
              <a:t>A mixed methodology for research with families was used in order to gain a wide breadth of insights.</a:t>
            </a:r>
            <a:endParaRPr lang="en-GB" sz="1600"/>
          </a:p>
          <a:p>
            <a:pPr>
              <a:spcBef>
                <a:spcPts val="600"/>
              </a:spcBef>
            </a:pPr>
            <a:r>
              <a:rPr lang="en-GB" sz="1600"/>
              <a:t>This included a countywide survey to capture views, and as a way to recruit parent carers to take part in interviews.</a:t>
            </a:r>
            <a:endParaRPr lang="en-GB" sz="1600">
              <a:cs typeface="Arial"/>
            </a:endParaRPr>
          </a:p>
        </p:txBody>
      </p:sp>
      <p:sp>
        <p:nvSpPr>
          <p:cNvPr id="12" name="Rectangle 11">
            <a:extLst>
              <a:ext uri="{FF2B5EF4-FFF2-40B4-BE49-F238E27FC236}">
                <a16:creationId xmlns:a16="http://schemas.microsoft.com/office/drawing/2014/main" id="{43F7B7C8-1AE1-48DF-9DA4-7111FDFEDFC3}"/>
              </a:ext>
            </a:extLst>
          </p:cNvPr>
          <p:cNvSpPr/>
          <p:nvPr/>
        </p:nvSpPr>
        <p:spPr>
          <a:xfrm>
            <a:off x="277040" y="6169888"/>
            <a:ext cx="6225066" cy="276999"/>
          </a:xfrm>
          <a:prstGeom prst="rect">
            <a:avLst/>
          </a:prstGeom>
        </p:spPr>
        <p:txBody>
          <a:bodyPr wrap="square">
            <a:spAutoFit/>
          </a:bodyPr>
          <a:lstStyle/>
          <a:p>
            <a:pPr>
              <a:spcBef>
                <a:spcPts val="600"/>
              </a:spcBef>
            </a:pPr>
            <a:r>
              <a:rPr lang="en-GB" sz="1200" i="1"/>
              <a:t>[A more detailed demographic breakdown of survey respondents is available on request.]</a:t>
            </a:r>
          </a:p>
        </p:txBody>
      </p:sp>
      <p:sp>
        <p:nvSpPr>
          <p:cNvPr id="14" name="Rectangle 13">
            <a:extLst>
              <a:ext uri="{FF2B5EF4-FFF2-40B4-BE49-F238E27FC236}">
                <a16:creationId xmlns:a16="http://schemas.microsoft.com/office/drawing/2014/main" id="{BC45B7E8-442C-496D-80B9-EBDCE9132A84}"/>
              </a:ext>
            </a:extLst>
          </p:cNvPr>
          <p:cNvSpPr/>
          <p:nvPr/>
        </p:nvSpPr>
        <p:spPr>
          <a:xfrm>
            <a:off x="7741607" y="1666019"/>
            <a:ext cx="3953132" cy="584775"/>
          </a:xfrm>
          <a:prstGeom prst="rect">
            <a:avLst/>
          </a:prstGeom>
        </p:spPr>
        <p:txBody>
          <a:bodyPr wrap="square">
            <a:spAutoFit/>
          </a:bodyPr>
          <a:lstStyle/>
          <a:p>
            <a:pPr algn="ctr"/>
            <a:r>
              <a:rPr lang="en-GB" sz="1600" b="1"/>
              <a:t>Map showing approximate location of interview participants across Essex:</a:t>
            </a:r>
            <a:endParaRPr lang="en-GB" sz="1200" b="1" i="1"/>
          </a:p>
        </p:txBody>
      </p:sp>
      <p:pic>
        <p:nvPicPr>
          <p:cNvPr id="13" name="Graphic 12" descr="Baby">
            <a:extLst>
              <a:ext uri="{FF2B5EF4-FFF2-40B4-BE49-F238E27FC236}">
                <a16:creationId xmlns:a16="http://schemas.microsoft.com/office/drawing/2014/main" id="{FCBD9347-5290-483D-8077-35BB058924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2653" y="3025114"/>
            <a:ext cx="547506" cy="547506"/>
          </a:xfrm>
          <a:prstGeom prst="rect">
            <a:avLst/>
          </a:prstGeom>
        </p:spPr>
      </p:pic>
      <p:pic>
        <p:nvPicPr>
          <p:cNvPr id="16" name="Graphic 15" descr="School girl">
            <a:extLst>
              <a:ext uri="{FF2B5EF4-FFF2-40B4-BE49-F238E27FC236}">
                <a16:creationId xmlns:a16="http://schemas.microsoft.com/office/drawing/2014/main" id="{0EFD0DF7-D3C2-45B4-9754-B047E169D9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87362" y="2991033"/>
            <a:ext cx="586584" cy="586584"/>
          </a:xfrm>
          <a:prstGeom prst="rect">
            <a:avLst/>
          </a:prstGeom>
        </p:spPr>
      </p:pic>
      <p:pic>
        <p:nvPicPr>
          <p:cNvPr id="18" name="Graphic 17" descr="School boy">
            <a:extLst>
              <a:ext uri="{FF2B5EF4-FFF2-40B4-BE49-F238E27FC236}">
                <a16:creationId xmlns:a16="http://schemas.microsoft.com/office/drawing/2014/main" id="{FEDF00A8-0D5F-4A83-A05E-DD9A2837AC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55976" y="2986037"/>
            <a:ext cx="586583" cy="586583"/>
          </a:xfrm>
          <a:prstGeom prst="rect">
            <a:avLst/>
          </a:prstGeom>
        </p:spPr>
      </p:pic>
      <p:pic>
        <p:nvPicPr>
          <p:cNvPr id="20" name="Graphic 19" descr="Female Profile">
            <a:extLst>
              <a:ext uri="{FF2B5EF4-FFF2-40B4-BE49-F238E27FC236}">
                <a16:creationId xmlns:a16="http://schemas.microsoft.com/office/drawing/2014/main" id="{3D21BA3B-6FAC-4E30-AF3C-E3E1DE6465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99347" y="2855773"/>
            <a:ext cx="762802" cy="762802"/>
          </a:xfrm>
          <a:prstGeom prst="rect">
            <a:avLst/>
          </a:prstGeom>
        </p:spPr>
      </p:pic>
      <p:pic>
        <p:nvPicPr>
          <p:cNvPr id="22" name="Graphic 21" descr="Male profile">
            <a:extLst>
              <a:ext uri="{FF2B5EF4-FFF2-40B4-BE49-F238E27FC236}">
                <a16:creationId xmlns:a16="http://schemas.microsoft.com/office/drawing/2014/main" id="{5AF559DA-BB0B-4A9C-A0F7-346A23E9F99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53975" y="2887753"/>
            <a:ext cx="713377" cy="713377"/>
          </a:xfrm>
          <a:prstGeom prst="rect">
            <a:avLst/>
          </a:prstGeom>
        </p:spPr>
      </p:pic>
      <p:sp>
        <p:nvSpPr>
          <p:cNvPr id="23" name="TextBox 22">
            <a:extLst>
              <a:ext uri="{FF2B5EF4-FFF2-40B4-BE49-F238E27FC236}">
                <a16:creationId xmlns:a16="http://schemas.microsoft.com/office/drawing/2014/main" id="{58B5029D-5C0D-4A19-A075-0DFBAE10541D}"/>
              </a:ext>
            </a:extLst>
          </p:cNvPr>
          <p:cNvSpPr txBox="1"/>
          <p:nvPr/>
        </p:nvSpPr>
        <p:spPr>
          <a:xfrm>
            <a:off x="3112653" y="3516997"/>
            <a:ext cx="3992039" cy="307777"/>
          </a:xfrm>
          <a:prstGeom prst="rect">
            <a:avLst/>
          </a:prstGeom>
          <a:noFill/>
        </p:spPr>
        <p:txBody>
          <a:bodyPr wrap="square" rtlCol="0">
            <a:spAutoFit/>
          </a:bodyPr>
          <a:lstStyle/>
          <a:p>
            <a:r>
              <a:rPr lang="en-GB" sz="1400"/>
              <a:t> 0-4       5-7     8-11      12-15      16-18      19-25</a:t>
            </a:r>
          </a:p>
        </p:txBody>
      </p:sp>
      <p:pic>
        <p:nvPicPr>
          <p:cNvPr id="25" name="Graphic 24" descr="User">
            <a:extLst>
              <a:ext uri="{FF2B5EF4-FFF2-40B4-BE49-F238E27FC236}">
                <a16:creationId xmlns:a16="http://schemas.microsoft.com/office/drawing/2014/main" id="{87CAFD41-05BF-412C-9D70-C72F1C9102D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73658" y="2713713"/>
            <a:ext cx="914548" cy="914548"/>
          </a:xfrm>
          <a:prstGeom prst="rect">
            <a:avLst/>
          </a:prstGeom>
        </p:spPr>
      </p:pic>
      <p:sp>
        <p:nvSpPr>
          <p:cNvPr id="28" name="TextBox 27">
            <a:extLst>
              <a:ext uri="{FF2B5EF4-FFF2-40B4-BE49-F238E27FC236}">
                <a16:creationId xmlns:a16="http://schemas.microsoft.com/office/drawing/2014/main" id="{EFEA1477-7030-45BC-9A1D-1A77983524E9}"/>
              </a:ext>
            </a:extLst>
          </p:cNvPr>
          <p:cNvSpPr txBox="1"/>
          <p:nvPr/>
        </p:nvSpPr>
        <p:spPr>
          <a:xfrm>
            <a:off x="3112652" y="3803189"/>
            <a:ext cx="3992039" cy="400110"/>
          </a:xfrm>
          <a:prstGeom prst="rect">
            <a:avLst/>
          </a:prstGeom>
          <a:noFill/>
        </p:spPr>
        <p:txBody>
          <a:bodyPr wrap="square" rtlCol="0">
            <a:spAutoFit/>
          </a:bodyPr>
          <a:lstStyle/>
          <a:p>
            <a:r>
              <a:rPr lang="en-GB" sz="1400" b="1"/>
              <a:t> 6%     </a:t>
            </a:r>
            <a:r>
              <a:rPr lang="en-GB" sz="1600" b="1"/>
              <a:t>17%   </a:t>
            </a:r>
            <a:r>
              <a:rPr lang="en-GB" sz="2000" b="1"/>
              <a:t>37%   </a:t>
            </a:r>
            <a:r>
              <a:rPr lang="en-GB" b="1"/>
              <a:t>28%     </a:t>
            </a:r>
            <a:r>
              <a:rPr lang="en-GB" sz="1600" b="1"/>
              <a:t>9%        </a:t>
            </a:r>
            <a:r>
              <a:rPr lang="en-GB" sz="1400" b="1"/>
              <a:t>4%</a:t>
            </a:r>
            <a:endParaRPr lang="en-GB" sz="1600" b="1"/>
          </a:p>
        </p:txBody>
      </p:sp>
      <p:sp>
        <p:nvSpPr>
          <p:cNvPr id="7" name="Rectangle 6">
            <a:extLst>
              <a:ext uri="{FF2B5EF4-FFF2-40B4-BE49-F238E27FC236}">
                <a16:creationId xmlns:a16="http://schemas.microsoft.com/office/drawing/2014/main" id="{3B1E2600-D020-46E1-ACE2-9CFA716EF29B}"/>
              </a:ext>
            </a:extLst>
          </p:cNvPr>
          <p:cNvSpPr/>
          <p:nvPr/>
        </p:nvSpPr>
        <p:spPr>
          <a:xfrm>
            <a:off x="300947" y="1527528"/>
            <a:ext cx="6912968" cy="796088"/>
          </a:xfrm>
          <a:prstGeom prst="rect">
            <a:avLst/>
          </a:prstGeom>
          <a:ln>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7" name="Rectangle 26">
            <a:extLst>
              <a:ext uri="{FF2B5EF4-FFF2-40B4-BE49-F238E27FC236}">
                <a16:creationId xmlns:a16="http://schemas.microsoft.com/office/drawing/2014/main" id="{64F7A224-FC3F-4D04-AD07-FD9AAD8DA2BD}"/>
              </a:ext>
            </a:extLst>
          </p:cNvPr>
          <p:cNvSpPr/>
          <p:nvPr/>
        </p:nvSpPr>
        <p:spPr>
          <a:xfrm>
            <a:off x="300948" y="2398687"/>
            <a:ext cx="2604480" cy="1861067"/>
          </a:xfrm>
          <a:prstGeom prst="rect">
            <a:avLst/>
          </a:prstGeom>
          <a:noFill/>
          <a:ln w="28575">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1600" b="1">
                <a:solidFill>
                  <a:schemeClr val="tx1"/>
                </a:solidFill>
              </a:rPr>
              <a:t>Proportion of responses by quadrant:</a:t>
            </a:r>
          </a:p>
          <a:p>
            <a:pPr marL="285750" indent="-285750">
              <a:buFont typeface="Arial" panose="020B0604020202020204" pitchFamily="34" charset="0"/>
              <a:buChar char="•"/>
            </a:pPr>
            <a:r>
              <a:rPr lang="en-GB" sz="1600">
                <a:solidFill>
                  <a:schemeClr val="tx1"/>
                </a:solidFill>
              </a:rPr>
              <a:t>24% North Essex </a:t>
            </a:r>
          </a:p>
          <a:p>
            <a:pPr marL="285750" indent="-285750">
              <a:buFont typeface="Arial" panose="020B0604020202020204" pitchFamily="34" charset="0"/>
              <a:buChar char="•"/>
            </a:pPr>
            <a:r>
              <a:rPr lang="en-GB" sz="1600">
                <a:solidFill>
                  <a:schemeClr val="tx1"/>
                </a:solidFill>
              </a:rPr>
              <a:t>30% South Essex</a:t>
            </a:r>
          </a:p>
          <a:p>
            <a:pPr marL="285750" indent="-285750">
              <a:buFont typeface="Arial" panose="020B0604020202020204" pitchFamily="34" charset="0"/>
              <a:buChar char="•"/>
            </a:pPr>
            <a:r>
              <a:rPr lang="en-GB" sz="1600">
                <a:solidFill>
                  <a:schemeClr val="tx1"/>
                </a:solidFill>
              </a:rPr>
              <a:t>30% Mid Essex</a:t>
            </a:r>
          </a:p>
          <a:p>
            <a:pPr marL="285750" indent="-285750">
              <a:buFont typeface="Arial" panose="020B0604020202020204" pitchFamily="34" charset="0"/>
              <a:buChar char="•"/>
            </a:pPr>
            <a:r>
              <a:rPr lang="en-GB" sz="1600">
                <a:solidFill>
                  <a:schemeClr val="tx1"/>
                </a:solidFill>
              </a:rPr>
              <a:t>15% West Essex</a:t>
            </a:r>
          </a:p>
          <a:p>
            <a:pPr marL="285750" indent="-285750">
              <a:buFont typeface="Arial" panose="020B0604020202020204" pitchFamily="34" charset="0"/>
              <a:buChar char="•"/>
            </a:pPr>
            <a:r>
              <a:rPr lang="en-GB" sz="1600">
                <a:solidFill>
                  <a:schemeClr val="tx1"/>
                </a:solidFill>
              </a:rPr>
              <a:t>1% ‘other’</a:t>
            </a:r>
          </a:p>
        </p:txBody>
      </p:sp>
      <p:sp>
        <p:nvSpPr>
          <p:cNvPr id="29" name="Rectangle 28">
            <a:extLst>
              <a:ext uri="{FF2B5EF4-FFF2-40B4-BE49-F238E27FC236}">
                <a16:creationId xmlns:a16="http://schemas.microsoft.com/office/drawing/2014/main" id="{60CAF1E7-7B90-40A5-B816-A6C6C59ED6E2}"/>
              </a:ext>
            </a:extLst>
          </p:cNvPr>
          <p:cNvSpPr/>
          <p:nvPr/>
        </p:nvSpPr>
        <p:spPr>
          <a:xfrm>
            <a:off x="3026470" y="2398687"/>
            <a:ext cx="4186896" cy="1861068"/>
          </a:xfrm>
          <a:prstGeom prst="rect">
            <a:avLst/>
          </a:prstGeom>
          <a:noFill/>
          <a:ln w="28575">
            <a:solidFill>
              <a:srgbClr val="004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15" name="TextBox 14">
            <a:extLst>
              <a:ext uri="{FF2B5EF4-FFF2-40B4-BE49-F238E27FC236}">
                <a16:creationId xmlns:a16="http://schemas.microsoft.com/office/drawing/2014/main" id="{0040BBE0-78A2-4F17-A11E-5BDE7B8B6232}"/>
              </a:ext>
            </a:extLst>
          </p:cNvPr>
          <p:cNvSpPr txBox="1"/>
          <p:nvPr/>
        </p:nvSpPr>
        <p:spPr>
          <a:xfrm>
            <a:off x="3110357" y="2474129"/>
            <a:ext cx="3163301" cy="338554"/>
          </a:xfrm>
          <a:prstGeom prst="rect">
            <a:avLst/>
          </a:prstGeom>
          <a:noFill/>
        </p:spPr>
        <p:txBody>
          <a:bodyPr wrap="square" rtlCol="0">
            <a:spAutoFit/>
          </a:bodyPr>
          <a:lstStyle/>
          <a:p>
            <a:r>
              <a:rPr lang="en-GB" sz="1600" b="1"/>
              <a:t>Age of children represented:</a:t>
            </a:r>
          </a:p>
        </p:txBody>
      </p:sp>
      <p:sp>
        <p:nvSpPr>
          <p:cNvPr id="30" name="Rectangle 29">
            <a:extLst>
              <a:ext uri="{FF2B5EF4-FFF2-40B4-BE49-F238E27FC236}">
                <a16:creationId xmlns:a16="http://schemas.microsoft.com/office/drawing/2014/main" id="{627A9F65-7F9B-4CA5-959D-17315299D412}"/>
              </a:ext>
            </a:extLst>
          </p:cNvPr>
          <p:cNvSpPr/>
          <p:nvPr/>
        </p:nvSpPr>
        <p:spPr>
          <a:xfrm>
            <a:off x="289531" y="4338380"/>
            <a:ext cx="4050397" cy="1638457"/>
          </a:xfrm>
          <a:prstGeom prst="rect">
            <a:avLst/>
          </a:prstGeom>
          <a:solidFill>
            <a:srgbClr val="F28F00"/>
          </a:solidFill>
          <a:ln>
            <a:solidFill>
              <a:srgbClr val="F2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a:p>
        </p:txBody>
      </p:sp>
      <p:sp>
        <p:nvSpPr>
          <p:cNvPr id="31" name="Rectangle 30">
            <a:extLst>
              <a:ext uri="{FF2B5EF4-FFF2-40B4-BE49-F238E27FC236}">
                <a16:creationId xmlns:a16="http://schemas.microsoft.com/office/drawing/2014/main" id="{C4F92417-B0FD-48E1-8EF7-78B15520DB78}"/>
              </a:ext>
            </a:extLst>
          </p:cNvPr>
          <p:cNvSpPr/>
          <p:nvPr/>
        </p:nvSpPr>
        <p:spPr>
          <a:xfrm>
            <a:off x="4462952" y="4341501"/>
            <a:ext cx="2750413" cy="1635336"/>
          </a:xfrm>
          <a:prstGeom prst="rect">
            <a:avLst/>
          </a:prstGeom>
          <a:solidFill>
            <a:srgbClr val="F28F00"/>
          </a:solidFill>
          <a:ln>
            <a:solidFill>
              <a:srgbClr val="F2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p>
        </p:txBody>
      </p:sp>
      <p:sp>
        <p:nvSpPr>
          <p:cNvPr id="21" name="Rectangle 20">
            <a:extLst>
              <a:ext uri="{FF2B5EF4-FFF2-40B4-BE49-F238E27FC236}">
                <a16:creationId xmlns:a16="http://schemas.microsoft.com/office/drawing/2014/main" id="{C2E6983F-4486-44D0-95E5-EB0FD217B319}"/>
              </a:ext>
            </a:extLst>
          </p:cNvPr>
          <p:cNvSpPr/>
          <p:nvPr/>
        </p:nvSpPr>
        <p:spPr>
          <a:xfrm>
            <a:off x="4512083" y="4510749"/>
            <a:ext cx="2750413" cy="1446550"/>
          </a:xfrm>
          <a:prstGeom prst="rect">
            <a:avLst/>
          </a:prstGeom>
        </p:spPr>
        <p:txBody>
          <a:bodyPr wrap="square">
            <a:spAutoFit/>
          </a:bodyPr>
          <a:lstStyle/>
          <a:p>
            <a:pPr lvl="0"/>
            <a:r>
              <a:rPr lang="en-GB" sz="2400" b="1">
                <a:solidFill>
                  <a:prstClr val="white"/>
                </a:solidFill>
              </a:rPr>
              <a:t>       3</a:t>
            </a:r>
            <a:r>
              <a:rPr lang="en-GB" sz="1600" b="1">
                <a:solidFill>
                  <a:prstClr val="white"/>
                </a:solidFill>
              </a:rPr>
              <a:t> virtual focus groups </a:t>
            </a:r>
            <a:r>
              <a:rPr lang="en-GB" sz="1600">
                <a:solidFill>
                  <a:prstClr val="white"/>
                </a:solidFill>
              </a:rPr>
              <a:t>with parents carers, including one for those representing </a:t>
            </a:r>
            <a:r>
              <a:rPr lang="en-GB" sz="1600" b="1">
                <a:solidFill>
                  <a:prstClr val="white"/>
                </a:solidFill>
              </a:rPr>
              <a:t>young adults </a:t>
            </a:r>
            <a:r>
              <a:rPr lang="en-GB" sz="1600">
                <a:solidFill>
                  <a:prstClr val="white"/>
                </a:solidFill>
              </a:rPr>
              <a:t>approaching transition.</a:t>
            </a:r>
            <a:endParaRPr lang="en-GB" sz="1200">
              <a:solidFill>
                <a:prstClr val="white"/>
              </a:solidFill>
            </a:endParaRPr>
          </a:p>
        </p:txBody>
      </p:sp>
      <p:sp>
        <p:nvSpPr>
          <p:cNvPr id="24" name="Rectangle 23">
            <a:extLst>
              <a:ext uri="{FF2B5EF4-FFF2-40B4-BE49-F238E27FC236}">
                <a16:creationId xmlns:a16="http://schemas.microsoft.com/office/drawing/2014/main" id="{327FFC00-9315-4AE2-8195-D617C61269BC}"/>
              </a:ext>
            </a:extLst>
          </p:cNvPr>
          <p:cNvSpPr/>
          <p:nvPr/>
        </p:nvSpPr>
        <p:spPr>
          <a:xfrm>
            <a:off x="315351" y="4338380"/>
            <a:ext cx="4024578" cy="1631216"/>
          </a:xfrm>
          <a:prstGeom prst="rect">
            <a:avLst/>
          </a:prstGeom>
        </p:spPr>
        <p:txBody>
          <a:bodyPr wrap="square">
            <a:spAutoFit/>
          </a:bodyPr>
          <a:lstStyle/>
          <a:p>
            <a:pPr lvl="0"/>
            <a:r>
              <a:rPr lang="en-GB" sz="2800" b="1">
                <a:solidFill>
                  <a:prstClr val="white"/>
                </a:solidFill>
              </a:rPr>
              <a:t>20</a:t>
            </a:r>
            <a:r>
              <a:rPr lang="en-GB" sz="2400" b="1">
                <a:solidFill>
                  <a:prstClr val="white"/>
                </a:solidFill>
              </a:rPr>
              <a:t> </a:t>
            </a:r>
            <a:r>
              <a:rPr lang="en-GB" sz="1600" b="1">
                <a:solidFill>
                  <a:prstClr val="white"/>
                </a:solidFill>
              </a:rPr>
              <a:t>virtual depth interviews </a:t>
            </a:r>
          </a:p>
          <a:p>
            <a:pPr lvl="0"/>
            <a:endParaRPr lang="en-GB" sz="1600" b="1">
              <a:solidFill>
                <a:prstClr val="white"/>
              </a:solidFill>
            </a:endParaRPr>
          </a:p>
          <a:p>
            <a:pPr lvl="0"/>
            <a:r>
              <a:rPr lang="en-GB" sz="1400">
                <a:solidFill>
                  <a:schemeClr val="bg1"/>
                </a:solidFill>
              </a:rPr>
              <a:t>Participants were selected to represent a diverse sample of families, with consideration given to distribution across districts, as well as children’s ages, disability, and services accessed.</a:t>
            </a:r>
          </a:p>
        </p:txBody>
      </p:sp>
      <p:pic>
        <p:nvPicPr>
          <p:cNvPr id="33" name="Graphic 32" descr="Chat">
            <a:extLst>
              <a:ext uri="{FF2B5EF4-FFF2-40B4-BE49-F238E27FC236}">
                <a16:creationId xmlns:a16="http://schemas.microsoft.com/office/drawing/2014/main" id="{A1E0F3CB-F160-4918-A9EE-17740086F9E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73383" y="4232799"/>
            <a:ext cx="914400" cy="914400"/>
          </a:xfrm>
          <a:prstGeom prst="rect">
            <a:avLst/>
          </a:prstGeom>
        </p:spPr>
      </p:pic>
      <p:pic>
        <p:nvPicPr>
          <p:cNvPr id="35" name="Graphic 34" descr="Group brainstorm">
            <a:extLst>
              <a:ext uri="{FF2B5EF4-FFF2-40B4-BE49-F238E27FC236}">
                <a16:creationId xmlns:a16="http://schemas.microsoft.com/office/drawing/2014/main" id="{92A6B601-C7B5-4C16-B87D-E3F522B9D22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12691" y="4341424"/>
            <a:ext cx="557176" cy="557176"/>
          </a:xfrm>
          <a:prstGeom prst="rect">
            <a:avLst/>
          </a:prstGeom>
        </p:spPr>
      </p:pic>
      <p:pic>
        <p:nvPicPr>
          <p:cNvPr id="37" name="Graphic 36" descr="Clipboard">
            <a:extLst>
              <a:ext uri="{FF2B5EF4-FFF2-40B4-BE49-F238E27FC236}">
                <a16:creationId xmlns:a16="http://schemas.microsoft.com/office/drawing/2014/main" id="{32199C9C-99AB-414A-A46C-94E119E3119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90046" y="1557077"/>
            <a:ext cx="696303" cy="696303"/>
          </a:xfrm>
          <a:prstGeom prst="rect">
            <a:avLst/>
          </a:prstGeom>
        </p:spPr>
      </p:pic>
      <p:sp>
        <p:nvSpPr>
          <p:cNvPr id="17" name="Rectangle 16">
            <a:extLst>
              <a:ext uri="{FF2B5EF4-FFF2-40B4-BE49-F238E27FC236}">
                <a16:creationId xmlns:a16="http://schemas.microsoft.com/office/drawing/2014/main" id="{1570C1BA-1418-401A-877F-A4D413FE8D49}"/>
              </a:ext>
            </a:extLst>
          </p:cNvPr>
          <p:cNvSpPr/>
          <p:nvPr/>
        </p:nvSpPr>
        <p:spPr>
          <a:xfrm>
            <a:off x="914567" y="1977378"/>
            <a:ext cx="5407530" cy="338554"/>
          </a:xfrm>
          <a:prstGeom prst="rect">
            <a:avLst/>
          </a:prstGeom>
        </p:spPr>
        <p:txBody>
          <a:bodyPr wrap="square">
            <a:spAutoFit/>
          </a:bodyPr>
          <a:lstStyle/>
          <a:p>
            <a:r>
              <a:rPr lang="en-GB" sz="1600">
                <a:solidFill>
                  <a:schemeClr val="bg1"/>
                </a:solidFill>
              </a:rPr>
              <a:t>(Out of a database of </a:t>
            </a:r>
            <a:r>
              <a:rPr lang="en-GB" sz="1600" b="1">
                <a:solidFill>
                  <a:schemeClr val="bg1"/>
                </a:solidFill>
              </a:rPr>
              <a:t>3,420</a:t>
            </a:r>
            <a:r>
              <a:rPr lang="en-GB" sz="1600">
                <a:solidFill>
                  <a:schemeClr val="bg1"/>
                </a:solidFill>
              </a:rPr>
              <a:t> - over </a:t>
            </a:r>
            <a:r>
              <a:rPr lang="en-GB" sz="1600" b="1">
                <a:solidFill>
                  <a:schemeClr val="bg1"/>
                </a:solidFill>
              </a:rPr>
              <a:t>10%</a:t>
            </a:r>
            <a:r>
              <a:rPr lang="en-GB" sz="1600">
                <a:solidFill>
                  <a:schemeClr val="bg1"/>
                </a:solidFill>
              </a:rPr>
              <a:t> sample achieved)</a:t>
            </a:r>
          </a:p>
        </p:txBody>
      </p:sp>
      <p:sp>
        <p:nvSpPr>
          <p:cNvPr id="19" name="Rectangle 18">
            <a:extLst>
              <a:ext uri="{FF2B5EF4-FFF2-40B4-BE49-F238E27FC236}">
                <a16:creationId xmlns:a16="http://schemas.microsoft.com/office/drawing/2014/main" id="{5D7A3F7A-F6D2-45B8-B2EC-A940BBCEDA78}"/>
              </a:ext>
            </a:extLst>
          </p:cNvPr>
          <p:cNvSpPr/>
          <p:nvPr/>
        </p:nvSpPr>
        <p:spPr>
          <a:xfrm>
            <a:off x="1197738" y="1505748"/>
            <a:ext cx="4979247" cy="523220"/>
          </a:xfrm>
          <a:prstGeom prst="rect">
            <a:avLst/>
          </a:prstGeom>
        </p:spPr>
        <p:txBody>
          <a:bodyPr wrap="none">
            <a:spAutoFit/>
          </a:bodyPr>
          <a:lstStyle/>
          <a:p>
            <a:pPr lvl="0" algn="ctr"/>
            <a:r>
              <a:rPr lang="en-GB" sz="2800" b="1">
                <a:solidFill>
                  <a:prstClr val="white"/>
                </a:solidFill>
              </a:rPr>
              <a:t>400</a:t>
            </a:r>
            <a:r>
              <a:rPr lang="en-GB" b="1">
                <a:solidFill>
                  <a:prstClr val="white"/>
                </a:solidFill>
              </a:rPr>
              <a:t> survey responses from parent carers </a:t>
            </a:r>
          </a:p>
        </p:txBody>
      </p:sp>
      <p:pic>
        <p:nvPicPr>
          <p:cNvPr id="32" name="Picture 31" descr="Map&#10;&#10;Description automatically generated">
            <a:extLst>
              <a:ext uri="{FF2B5EF4-FFF2-40B4-BE49-F238E27FC236}">
                <a16:creationId xmlns:a16="http://schemas.microsoft.com/office/drawing/2014/main" id="{3286C73A-8796-4B8F-BCA2-0D3209A41935}"/>
              </a:ext>
            </a:extLst>
          </p:cNvPr>
          <p:cNvPicPr>
            <a:picLocks noChangeAspect="1"/>
          </p:cNvPicPr>
          <p:nvPr/>
        </p:nvPicPr>
        <p:blipFill>
          <a:blip r:embed="rId21"/>
          <a:stretch>
            <a:fillRect/>
          </a:stretch>
        </p:blipFill>
        <p:spPr>
          <a:xfrm>
            <a:off x="7278046" y="2761838"/>
            <a:ext cx="4815150" cy="3405068"/>
          </a:xfrm>
          <a:prstGeom prst="rect">
            <a:avLst/>
          </a:prstGeom>
        </p:spPr>
      </p:pic>
      <p:sp>
        <p:nvSpPr>
          <p:cNvPr id="36" name="Rectangle 35">
            <a:extLst>
              <a:ext uri="{FF2B5EF4-FFF2-40B4-BE49-F238E27FC236}">
                <a16:creationId xmlns:a16="http://schemas.microsoft.com/office/drawing/2014/main" id="{2C00E6E2-BF6C-4F40-9158-95727AE8B8C0}"/>
              </a:ext>
            </a:extLst>
          </p:cNvPr>
          <p:cNvSpPr/>
          <p:nvPr/>
        </p:nvSpPr>
        <p:spPr>
          <a:xfrm>
            <a:off x="7308673" y="1543594"/>
            <a:ext cx="4759435" cy="4426001"/>
          </a:xfrm>
          <a:prstGeom prst="rect">
            <a:avLst/>
          </a:prstGeom>
          <a:noFill/>
          <a:ln w="28575">
            <a:solidFill>
              <a:srgbClr val="F2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Tree>
    <p:extLst>
      <p:ext uri="{BB962C8B-B14F-4D97-AF65-F5344CB8AC3E}">
        <p14:creationId xmlns:p14="http://schemas.microsoft.com/office/powerpoint/2010/main" val="202754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C74F-173D-419A-BF72-C3DD93BD3629}"/>
              </a:ext>
            </a:extLst>
          </p:cNvPr>
          <p:cNvSpPr>
            <a:spLocks noGrp="1"/>
          </p:cNvSpPr>
          <p:nvPr>
            <p:ph type="title"/>
          </p:nvPr>
        </p:nvSpPr>
        <p:spPr>
          <a:xfrm>
            <a:off x="306000" y="49027"/>
            <a:ext cx="6140982" cy="540000"/>
          </a:xfrm>
        </p:spPr>
        <p:txBody>
          <a:bodyPr>
            <a:normAutofit fontScale="90000"/>
          </a:bodyPr>
          <a:lstStyle/>
          <a:p>
            <a:r>
              <a:rPr lang="en-GB"/>
              <a:t>Further survey demographics</a:t>
            </a:r>
          </a:p>
        </p:txBody>
      </p:sp>
      <p:sp>
        <p:nvSpPr>
          <p:cNvPr id="5" name="Footer Placeholder 4">
            <a:extLst>
              <a:ext uri="{FF2B5EF4-FFF2-40B4-BE49-F238E27FC236}">
                <a16:creationId xmlns:a16="http://schemas.microsoft.com/office/drawing/2014/main" id="{C53906F5-F54D-47AA-A293-F11F4E942189}"/>
              </a:ext>
            </a:extLst>
          </p:cNvPr>
          <p:cNvSpPr>
            <a:spLocks noGrp="1"/>
          </p:cNvSpPr>
          <p:nvPr>
            <p:ph type="ftr" sz="quarter" idx="11"/>
          </p:nvPr>
        </p:nvSpPr>
        <p:spPr/>
        <p:txBody>
          <a:bodyPr/>
          <a:lstStyle/>
          <a:p>
            <a:r>
              <a:rPr lang="en-GB"/>
              <a:t>Produced by Essex County Council Strategy Insight and Engagement</a:t>
            </a:r>
          </a:p>
        </p:txBody>
      </p:sp>
      <p:sp>
        <p:nvSpPr>
          <p:cNvPr id="6" name="Date Placeholder 5">
            <a:extLst>
              <a:ext uri="{FF2B5EF4-FFF2-40B4-BE49-F238E27FC236}">
                <a16:creationId xmlns:a16="http://schemas.microsoft.com/office/drawing/2014/main" id="{5D9D802C-41C0-49DB-BAE6-0EBB3B93DB68}"/>
              </a:ext>
            </a:extLst>
          </p:cNvPr>
          <p:cNvSpPr>
            <a:spLocks noGrp="1"/>
          </p:cNvSpPr>
          <p:nvPr>
            <p:ph type="dt" sz="half" idx="10"/>
          </p:nvPr>
        </p:nvSpPr>
        <p:spPr/>
        <p:txBody>
          <a:bodyPr/>
          <a:lstStyle/>
          <a:p>
            <a:fld id="{F260B2A5-7D25-4EFB-8691-668AB5BA651F}" type="datetime1">
              <a:rPr lang="en-GB" smtClean="0"/>
              <a:t>13/05/2021</a:t>
            </a:fld>
            <a:endParaRPr lang="en-GB"/>
          </a:p>
        </p:txBody>
      </p:sp>
      <p:sp>
        <p:nvSpPr>
          <p:cNvPr id="7" name="Slide Number Placeholder 6">
            <a:extLst>
              <a:ext uri="{FF2B5EF4-FFF2-40B4-BE49-F238E27FC236}">
                <a16:creationId xmlns:a16="http://schemas.microsoft.com/office/drawing/2014/main" id="{3DBD1222-6412-4A06-85E2-AEBCC669A043}"/>
              </a:ext>
            </a:extLst>
          </p:cNvPr>
          <p:cNvSpPr>
            <a:spLocks noGrp="1"/>
          </p:cNvSpPr>
          <p:nvPr>
            <p:ph type="sldNum" sz="quarter" idx="12"/>
          </p:nvPr>
        </p:nvSpPr>
        <p:spPr/>
        <p:txBody>
          <a:bodyPr/>
          <a:lstStyle/>
          <a:p>
            <a:r>
              <a:rPr lang="en-GB"/>
              <a:t>|   </a:t>
            </a:r>
            <a:fld id="{5898CC38-F149-5B45-A1B4-290B41364A0C}" type="slidenum">
              <a:rPr lang="en-GB" smtClean="0"/>
              <a:pPr/>
              <a:t>8</a:t>
            </a:fld>
            <a:endParaRPr lang="en-GB"/>
          </a:p>
        </p:txBody>
      </p:sp>
      <p:graphicFrame>
        <p:nvGraphicFramePr>
          <p:cNvPr id="8" name="Chart 7">
            <a:extLst>
              <a:ext uri="{FF2B5EF4-FFF2-40B4-BE49-F238E27FC236}">
                <a16:creationId xmlns:a16="http://schemas.microsoft.com/office/drawing/2014/main" id="{F2CC2590-E44F-43C1-843A-7AEA37C31284}"/>
              </a:ext>
            </a:extLst>
          </p:cNvPr>
          <p:cNvGraphicFramePr>
            <a:graphicFrameLocks/>
          </p:cNvGraphicFramePr>
          <p:nvPr>
            <p:extLst>
              <p:ext uri="{D42A27DB-BD31-4B8C-83A1-F6EECF244321}">
                <p14:modId xmlns:p14="http://schemas.microsoft.com/office/powerpoint/2010/main" val="245753142"/>
              </p:ext>
            </p:extLst>
          </p:nvPr>
        </p:nvGraphicFramePr>
        <p:xfrm>
          <a:off x="391523" y="1448033"/>
          <a:ext cx="5224186" cy="2443547"/>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B2D2B38C-C4B9-4102-8198-747A191EFB90}"/>
              </a:ext>
            </a:extLst>
          </p:cNvPr>
          <p:cNvSpPr/>
          <p:nvPr/>
        </p:nvSpPr>
        <p:spPr>
          <a:xfrm>
            <a:off x="320849" y="606868"/>
            <a:ext cx="11220501" cy="369332"/>
          </a:xfrm>
          <a:prstGeom prst="rect">
            <a:avLst/>
          </a:prstGeom>
        </p:spPr>
        <p:txBody>
          <a:bodyPr wrap="square" lIns="91440" tIns="45720" rIns="91440" bIns="45720" anchor="t">
            <a:spAutoFit/>
          </a:bodyPr>
          <a:lstStyle/>
          <a:p>
            <a:pPr>
              <a:spcBef>
                <a:spcPts val="600"/>
              </a:spcBef>
            </a:pPr>
            <a:r>
              <a:rPr lang="en-GB" b="1">
                <a:solidFill>
                  <a:srgbClr val="F28F00"/>
                </a:solidFill>
              </a:rPr>
              <a:t>Autism and LD were the most common conditions among children represented within the survey.</a:t>
            </a:r>
            <a:endParaRPr lang="en-GB" sz="1600"/>
          </a:p>
        </p:txBody>
      </p:sp>
      <p:sp>
        <p:nvSpPr>
          <p:cNvPr id="14" name="Rectangle 13">
            <a:extLst>
              <a:ext uri="{FF2B5EF4-FFF2-40B4-BE49-F238E27FC236}">
                <a16:creationId xmlns:a16="http://schemas.microsoft.com/office/drawing/2014/main" id="{05C95537-FA38-4A69-946F-94E381D62FCA}"/>
              </a:ext>
            </a:extLst>
          </p:cNvPr>
          <p:cNvSpPr/>
          <p:nvPr/>
        </p:nvSpPr>
        <p:spPr>
          <a:xfrm>
            <a:off x="4647778" y="3448401"/>
            <a:ext cx="7238221" cy="36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i="1">
                <a:solidFill>
                  <a:schemeClr val="tx1"/>
                </a:solidFill>
              </a:rPr>
              <a:t>[</a:t>
            </a:r>
            <a:r>
              <a:rPr lang="en-GB" sz="1200" b="1" i="1">
                <a:solidFill>
                  <a:schemeClr val="tx1"/>
                </a:solidFill>
              </a:rPr>
              <a:t>398</a:t>
            </a:r>
            <a:r>
              <a:rPr lang="en-GB" sz="1200" i="1">
                <a:solidFill>
                  <a:schemeClr val="tx1"/>
                </a:solidFill>
              </a:rPr>
              <a:t> of 400 survey respondents answered this question. Respondents could tick more than one option.]</a:t>
            </a:r>
          </a:p>
        </p:txBody>
      </p:sp>
      <p:sp>
        <p:nvSpPr>
          <p:cNvPr id="15" name="Rectangle 14">
            <a:extLst>
              <a:ext uri="{FF2B5EF4-FFF2-40B4-BE49-F238E27FC236}">
                <a16:creationId xmlns:a16="http://schemas.microsoft.com/office/drawing/2014/main" id="{4E0674AD-7DFF-4217-8887-1BCFD10C8A45}"/>
              </a:ext>
            </a:extLst>
          </p:cNvPr>
          <p:cNvSpPr/>
          <p:nvPr/>
        </p:nvSpPr>
        <p:spPr>
          <a:xfrm>
            <a:off x="513895" y="1093442"/>
            <a:ext cx="4354586" cy="338554"/>
          </a:xfrm>
          <a:prstGeom prst="rect">
            <a:avLst/>
          </a:prstGeom>
        </p:spPr>
        <p:txBody>
          <a:bodyPr wrap="square">
            <a:spAutoFit/>
          </a:bodyPr>
          <a:lstStyle/>
          <a:p>
            <a:pPr algn="ctr"/>
            <a:r>
              <a:rPr lang="en-GB" sz="1600" b="1"/>
              <a:t>Child’s condition/disability </a:t>
            </a:r>
            <a:r>
              <a:rPr lang="en-GB" sz="1600" b="1">
                <a:solidFill>
                  <a:srgbClr val="111111"/>
                </a:solidFill>
                <a:latin typeface="Arial" panose="020B0604020202020204" pitchFamily="34" charset="0"/>
              </a:rPr>
              <a:t>(%)</a:t>
            </a:r>
            <a:endParaRPr lang="en-GB" sz="1600" b="1" i="0">
              <a:solidFill>
                <a:srgbClr val="11111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051E025D-A924-43E7-A971-18E1C8665921}"/>
              </a:ext>
            </a:extLst>
          </p:cNvPr>
          <p:cNvSpPr/>
          <p:nvPr/>
        </p:nvSpPr>
        <p:spPr>
          <a:xfrm>
            <a:off x="415498" y="4008829"/>
            <a:ext cx="2120114" cy="338554"/>
          </a:xfrm>
          <a:prstGeom prst="rect">
            <a:avLst/>
          </a:prstGeom>
        </p:spPr>
        <p:txBody>
          <a:bodyPr wrap="square">
            <a:spAutoFit/>
          </a:bodyPr>
          <a:lstStyle/>
          <a:p>
            <a:pPr algn="ctr"/>
            <a:r>
              <a:rPr lang="en-GB" sz="1600" b="1"/>
              <a:t>Gender of child </a:t>
            </a:r>
            <a:r>
              <a:rPr lang="en-GB" sz="1600" b="1">
                <a:solidFill>
                  <a:srgbClr val="111111"/>
                </a:solidFill>
                <a:latin typeface="Arial" panose="020B0604020202020204" pitchFamily="34" charset="0"/>
              </a:rPr>
              <a:t>(%)</a:t>
            </a:r>
            <a:endParaRPr lang="en-GB" sz="1600" b="1" i="0">
              <a:solidFill>
                <a:srgbClr val="11111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DE3B71A6-F09D-4D36-81E0-1D701FCE927F}"/>
              </a:ext>
            </a:extLst>
          </p:cNvPr>
          <p:cNvSpPr/>
          <p:nvPr/>
        </p:nvSpPr>
        <p:spPr>
          <a:xfrm>
            <a:off x="379110" y="5993291"/>
            <a:ext cx="2353678" cy="392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i="1">
                <a:solidFill>
                  <a:schemeClr val="tx1"/>
                </a:solidFill>
              </a:rPr>
              <a:t>[</a:t>
            </a:r>
            <a:r>
              <a:rPr lang="en-GB" sz="1200" b="1" i="1">
                <a:solidFill>
                  <a:schemeClr val="tx1"/>
                </a:solidFill>
              </a:rPr>
              <a:t>396</a:t>
            </a:r>
            <a:r>
              <a:rPr lang="en-GB" sz="1200" i="1">
                <a:solidFill>
                  <a:schemeClr val="tx1"/>
                </a:solidFill>
              </a:rPr>
              <a:t> of 400 survey respondents answered this question.]</a:t>
            </a:r>
          </a:p>
        </p:txBody>
      </p:sp>
      <p:sp>
        <p:nvSpPr>
          <p:cNvPr id="19" name="Rectangle 18">
            <a:extLst>
              <a:ext uri="{FF2B5EF4-FFF2-40B4-BE49-F238E27FC236}">
                <a16:creationId xmlns:a16="http://schemas.microsoft.com/office/drawing/2014/main" id="{A7309399-8CD1-47D6-9CF3-BC99A0B5D094}"/>
              </a:ext>
            </a:extLst>
          </p:cNvPr>
          <p:cNvSpPr/>
          <p:nvPr/>
        </p:nvSpPr>
        <p:spPr>
          <a:xfrm>
            <a:off x="9473869" y="5993291"/>
            <a:ext cx="2412130" cy="36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i="1">
                <a:solidFill>
                  <a:schemeClr val="tx1"/>
                </a:solidFill>
              </a:rPr>
              <a:t>[</a:t>
            </a:r>
            <a:r>
              <a:rPr lang="en-GB" sz="1200" b="1" i="1">
                <a:solidFill>
                  <a:schemeClr val="tx1"/>
                </a:solidFill>
              </a:rPr>
              <a:t>398</a:t>
            </a:r>
            <a:r>
              <a:rPr lang="en-GB" sz="1200" i="1">
                <a:solidFill>
                  <a:schemeClr val="tx1"/>
                </a:solidFill>
              </a:rPr>
              <a:t> of 400 survey respondents answered this question.]</a:t>
            </a:r>
          </a:p>
        </p:txBody>
      </p:sp>
      <p:graphicFrame>
        <p:nvGraphicFramePr>
          <p:cNvPr id="20" name="Chart 19">
            <a:extLst>
              <a:ext uri="{FF2B5EF4-FFF2-40B4-BE49-F238E27FC236}">
                <a16:creationId xmlns:a16="http://schemas.microsoft.com/office/drawing/2014/main" id="{6D9C5081-3C88-4C6C-A7F9-959E85062085}"/>
              </a:ext>
            </a:extLst>
          </p:cNvPr>
          <p:cNvGraphicFramePr>
            <a:graphicFrameLocks/>
          </p:cNvGraphicFramePr>
          <p:nvPr>
            <p:extLst>
              <p:ext uri="{D42A27DB-BD31-4B8C-83A1-F6EECF244321}">
                <p14:modId xmlns:p14="http://schemas.microsoft.com/office/powerpoint/2010/main" val="3043409785"/>
              </p:ext>
            </p:extLst>
          </p:nvPr>
        </p:nvGraphicFramePr>
        <p:xfrm>
          <a:off x="5280321" y="4390018"/>
          <a:ext cx="5145723" cy="2154727"/>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a:extLst>
              <a:ext uri="{FF2B5EF4-FFF2-40B4-BE49-F238E27FC236}">
                <a16:creationId xmlns:a16="http://schemas.microsoft.com/office/drawing/2014/main" id="{E7DE1DA8-1B42-4EBF-9AE8-87F23CECA8CF}"/>
              </a:ext>
            </a:extLst>
          </p:cNvPr>
          <p:cNvSpPr/>
          <p:nvPr/>
        </p:nvSpPr>
        <p:spPr>
          <a:xfrm>
            <a:off x="320849" y="1069147"/>
            <a:ext cx="11565150" cy="277625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E9183788-2C99-48E6-A6A8-E160B133A852}"/>
              </a:ext>
            </a:extLst>
          </p:cNvPr>
          <p:cNvSpPr/>
          <p:nvPr/>
        </p:nvSpPr>
        <p:spPr>
          <a:xfrm>
            <a:off x="320849" y="3938347"/>
            <a:ext cx="4740678" cy="256030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72937DEB-44C2-4ABF-B4EB-7972563CFDFE}"/>
              </a:ext>
            </a:extLst>
          </p:cNvPr>
          <p:cNvSpPr/>
          <p:nvPr/>
        </p:nvSpPr>
        <p:spPr>
          <a:xfrm>
            <a:off x="6876436" y="3977369"/>
            <a:ext cx="3308887" cy="338554"/>
          </a:xfrm>
          <a:prstGeom prst="rect">
            <a:avLst/>
          </a:prstGeom>
        </p:spPr>
        <p:txBody>
          <a:bodyPr wrap="square">
            <a:spAutoFit/>
          </a:bodyPr>
          <a:lstStyle/>
          <a:p>
            <a:pPr algn="ctr"/>
            <a:r>
              <a:rPr lang="en-GB" sz="1600" b="1"/>
              <a:t>Type of education accessed </a:t>
            </a:r>
            <a:r>
              <a:rPr lang="en-GB" sz="1600" b="1">
                <a:solidFill>
                  <a:srgbClr val="111111"/>
                </a:solidFill>
                <a:latin typeface="Arial" panose="020B0604020202020204" pitchFamily="34" charset="0"/>
              </a:rPr>
              <a:t>(%)</a:t>
            </a:r>
            <a:endParaRPr lang="en-GB" sz="1600" b="1" i="0">
              <a:solidFill>
                <a:srgbClr val="111111"/>
              </a:solidFill>
              <a:effectLst/>
              <a:latin typeface="Arial" panose="020B0604020202020204" pitchFamily="34" charset="0"/>
            </a:endParaRPr>
          </a:p>
        </p:txBody>
      </p:sp>
      <p:graphicFrame>
        <p:nvGraphicFramePr>
          <p:cNvPr id="25" name="Chart 24">
            <a:extLst>
              <a:ext uri="{FF2B5EF4-FFF2-40B4-BE49-F238E27FC236}">
                <a16:creationId xmlns:a16="http://schemas.microsoft.com/office/drawing/2014/main" id="{0F539AAD-793C-46C1-9123-5255D73B33D9}"/>
              </a:ext>
            </a:extLst>
          </p:cNvPr>
          <p:cNvGraphicFramePr>
            <a:graphicFrameLocks/>
          </p:cNvGraphicFramePr>
          <p:nvPr>
            <p:extLst>
              <p:ext uri="{D42A27DB-BD31-4B8C-83A1-F6EECF244321}">
                <p14:modId xmlns:p14="http://schemas.microsoft.com/office/powerpoint/2010/main" val="1460046675"/>
              </p:ext>
            </p:extLst>
          </p:nvPr>
        </p:nvGraphicFramePr>
        <p:xfrm>
          <a:off x="901948" y="3938346"/>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angle 25">
            <a:extLst>
              <a:ext uri="{FF2B5EF4-FFF2-40B4-BE49-F238E27FC236}">
                <a16:creationId xmlns:a16="http://schemas.microsoft.com/office/drawing/2014/main" id="{8B004A73-EF71-4454-8ACB-611122E5207A}"/>
              </a:ext>
            </a:extLst>
          </p:cNvPr>
          <p:cNvSpPr/>
          <p:nvPr/>
        </p:nvSpPr>
        <p:spPr>
          <a:xfrm>
            <a:off x="5175761" y="3942538"/>
            <a:ext cx="6710238" cy="256030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6FC3DB1F-1CB8-465E-9F8B-3CBF7CB2EEA8}"/>
              </a:ext>
            </a:extLst>
          </p:cNvPr>
          <p:cNvSpPr/>
          <p:nvPr/>
        </p:nvSpPr>
        <p:spPr>
          <a:xfrm>
            <a:off x="6665846" y="1276061"/>
            <a:ext cx="5012259" cy="201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200">
                <a:solidFill>
                  <a:schemeClr val="tx1"/>
                </a:solidFill>
              </a:rPr>
              <a:t>Many children had more than one condition. </a:t>
            </a:r>
            <a:r>
              <a:rPr lang="en-GB" sz="1200" b="1">
                <a:solidFill>
                  <a:schemeClr val="tx1"/>
                </a:solidFill>
              </a:rPr>
              <a:t>103</a:t>
            </a:r>
            <a:r>
              <a:rPr lang="en-GB" sz="1200">
                <a:solidFill>
                  <a:schemeClr val="tx1"/>
                </a:solidFill>
              </a:rPr>
              <a:t> respondents also selected </a:t>
            </a:r>
            <a:r>
              <a:rPr lang="en-GB" sz="1200" b="1">
                <a:solidFill>
                  <a:schemeClr val="tx1"/>
                </a:solidFill>
              </a:rPr>
              <a:t>‘other’. </a:t>
            </a:r>
            <a:r>
              <a:rPr lang="en-GB" sz="1200">
                <a:solidFill>
                  <a:schemeClr val="tx1"/>
                </a:solidFill>
              </a:rPr>
              <a:t>Conditions specified under other include:</a:t>
            </a:r>
          </a:p>
          <a:p>
            <a:endParaRPr lang="en-GB" sz="1200">
              <a:solidFill>
                <a:schemeClr val="tx1"/>
              </a:solidFill>
            </a:endParaRPr>
          </a:p>
          <a:p>
            <a:pPr marL="171450" indent="-171450">
              <a:buFont typeface="Arial" panose="020B0604020202020204" pitchFamily="34" charset="0"/>
              <a:buChar char="•"/>
            </a:pPr>
            <a:r>
              <a:rPr lang="en-GB" sz="1200" b="1">
                <a:solidFill>
                  <a:schemeClr val="tx1"/>
                </a:solidFill>
              </a:rPr>
              <a:t>ADHD</a:t>
            </a:r>
            <a:r>
              <a:rPr lang="en-GB" sz="1200">
                <a:solidFill>
                  <a:schemeClr val="tx1"/>
                </a:solidFill>
              </a:rPr>
              <a:t> - around </a:t>
            </a:r>
            <a:r>
              <a:rPr lang="en-GB" sz="1200" b="1">
                <a:solidFill>
                  <a:schemeClr val="tx1"/>
                </a:solidFill>
              </a:rPr>
              <a:t>34% </a:t>
            </a:r>
            <a:r>
              <a:rPr lang="en-GB" sz="1200">
                <a:solidFill>
                  <a:schemeClr val="tx1"/>
                </a:solidFill>
              </a:rPr>
              <a:t>of ‘other’ comments</a:t>
            </a:r>
          </a:p>
          <a:p>
            <a:pPr marL="171450" indent="-171450">
              <a:buFont typeface="Arial" panose="020B0604020202020204" pitchFamily="34" charset="0"/>
              <a:buChar char="•"/>
            </a:pPr>
            <a:r>
              <a:rPr lang="en-GB" sz="1200" b="1">
                <a:solidFill>
                  <a:schemeClr val="tx1"/>
                </a:solidFill>
              </a:rPr>
              <a:t>Specific physical conditions </a:t>
            </a:r>
            <a:r>
              <a:rPr lang="en-GB" sz="1200">
                <a:solidFill>
                  <a:schemeClr val="tx1"/>
                </a:solidFill>
              </a:rPr>
              <a:t>(including Down’s Syndrome and other chromosomal conditions) - around </a:t>
            </a:r>
            <a:r>
              <a:rPr lang="en-GB" sz="1200" b="1">
                <a:solidFill>
                  <a:schemeClr val="tx1"/>
                </a:solidFill>
              </a:rPr>
              <a:t>30% </a:t>
            </a:r>
            <a:r>
              <a:rPr lang="en-GB" sz="1200">
                <a:solidFill>
                  <a:schemeClr val="tx1"/>
                </a:solidFill>
              </a:rPr>
              <a:t>of ‘other’ comments</a:t>
            </a:r>
          </a:p>
          <a:p>
            <a:pPr marL="171450" indent="-171450">
              <a:buFont typeface="Arial" panose="020B0604020202020204" pitchFamily="34" charset="0"/>
              <a:buChar char="•"/>
            </a:pPr>
            <a:r>
              <a:rPr lang="en-GB" sz="1200" b="1">
                <a:solidFill>
                  <a:schemeClr val="tx1"/>
                </a:solidFill>
              </a:rPr>
              <a:t>Sensory issues </a:t>
            </a:r>
            <a:r>
              <a:rPr lang="en-GB" sz="1200">
                <a:solidFill>
                  <a:schemeClr val="tx1"/>
                </a:solidFill>
              </a:rPr>
              <a:t>(including sensory processing difficulties) - around </a:t>
            </a:r>
            <a:r>
              <a:rPr lang="en-GB" sz="1200" b="1">
                <a:solidFill>
                  <a:schemeClr val="tx1"/>
                </a:solidFill>
              </a:rPr>
              <a:t>18% </a:t>
            </a:r>
            <a:r>
              <a:rPr lang="en-GB" sz="1200">
                <a:solidFill>
                  <a:schemeClr val="tx1"/>
                </a:solidFill>
              </a:rPr>
              <a:t>of ‘other comments’</a:t>
            </a:r>
          </a:p>
          <a:p>
            <a:pPr marL="171450" indent="-171450">
              <a:buFont typeface="Arial" panose="020B0604020202020204" pitchFamily="34" charset="0"/>
              <a:buChar char="•"/>
            </a:pPr>
            <a:r>
              <a:rPr lang="en-GB" sz="1200" b="1">
                <a:solidFill>
                  <a:schemeClr val="tx1"/>
                </a:solidFill>
              </a:rPr>
              <a:t>Speech and language difficulties</a:t>
            </a:r>
            <a:r>
              <a:rPr lang="en-GB" sz="1200">
                <a:solidFill>
                  <a:schemeClr val="tx1"/>
                </a:solidFill>
              </a:rPr>
              <a:t> - around </a:t>
            </a:r>
            <a:r>
              <a:rPr lang="en-GB" sz="1200" b="1">
                <a:solidFill>
                  <a:schemeClr val="tx1"/>
                </a:solidFill>
              </a:rPr>
              <a:t>8% </a:t>
            </a:r>
            <a:r>
              <a:rPr lang="en-GB" sz="1200">
                <a:solidFill>
                  <a:schemeClr val="tx1"/>
                </a:solidFill>
              </a:rPr>
              <a:t>of ‘other’ comments</a:t>
            </a:r>
          </a:p>
          <a:p>
            <a:pPr marL="171450" indent="-171450">
              <a:buFont typeface="Arial" panose="020B0604020202020204" pitchFamily="34" charset="0"/>
              <a:buChar char="•"/>
            </a:pPr>
            <a:r>
              <a:rPr lang="en-GB" sz="1200">
                <a:solidFill>
                  <a:schemeClr val="tx1"/>
                </a:solidFill>
              </a:rPr>
              <a:t>Other conditions mentioned include global development delay, hypermobility, and epilepsy.</a:t>
            </a:r>
          </a:p>
        </p:txBody>
      </p:sp>
    </p:spTree>
    <p:extLst>
      <p:ext uri="{BB962C8B-B14F-4D97-AF65-F5344CB8AC3E}">
        <p14:creationId xmlns:p14="http://schemas.microsoft.com/office/powerpoint/2010/main" val="152657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8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4599-40A3-7B43-9107-F9DFC389D442}"/>
              </a:ext>
            </a:extLst>
          </p:cNvPr>
          <p:cNvSpPr>
            <a:spLocks noGrp="1"/>
          </p:cNvSpPr>
          <p:nvPr>
            <p:ph type="title"/>
          </p:nvPr>
        </p:nvSpPr>
        <p:spPr>
          <a:xfrm>
            <a:off x="5327374" y="2147897"/>
            <a:ext cx="6864625" cy="1600200"/>
          </a:xfrm>
        </p:spPr>
        <p:txBody>
          <a:bodyPr>
            <a:normAutofit/>
          </a:bodyPr>
          <a:lstStyle/>
          <a:p>
            <a:r>
              <a:rPr lang="en-GB" sz="4400"/>
              <a:t>The current landscape</a:t>
            </a:r>
          </a:p>
        </p:txBody>
      </p:sp>
      <p:sp>
        <p:nvSpPr>
          <p:cNvPr id="3" name="Text Placeholder 2">
            <a:extLst>
              <a:ext uri="{FF2B5EF4-FFF2-40B4-BE49-F238E27FC236}">
                <a16:creationId xmlns:a16="http://schemas.microsoft.com/office/drawing/2014/main" id="{C67385AA-4C35-ED44-89A0-25280A770514}"/>
              </a:ext>
            </a:extLst>
          </p:cNvPr>
          <p:cNvSpPr>
            <a:spLocks noGrp="1"/>
          </p:cNvSpPr>
          <p:nvPr>
            <p:ph type="body" sz="half" idx="2"/>
          </p:nvPr>
        </p:nvSpPr>
        <p:spPr/>
        <p:txBody>
          <a:bodyPr>
            <a:normAutofit/>
          </a:bodyPr>
          <a:lstStyle/>
          <a:p>
            <a:r>
              <a:rPr lang="en-GB" sz="3600"/>
              <a:t>A snapshot of current position  of what families access.</a:t>
            </a:r>
          </a:p>
        </p:txBody>
      </p:sp>
    </p:spTree>
    <p:extLst>
      <p:ext uri="{BB962C8B-B14F-4D97-AF65-F5344CB8AC3E}">
        <p14:creationId xmlns:p14="http://schemas.microsoft.com/office/powerpoint/2010/main" val="4125249534"/>
      </p:ext>
    </p:extLst>
  </p:cSld>
  <p:clrMapOvr>
    <a:masterClrMapping/>
  </p:clrMapOvr>
  <p:transition spd="slow">
    <p:push dir="u"/>
  </p:transition>
</p:sld>
</file>

<file path=ppt/theme/theme1.xml><?xml version="1.0" encoding="utf-8"?>
<a:theme xmlns:a="http://schemas.openxmlformats.org/drawingml/2006/main" name="Office Theme">
  <a:themeElements>
    <a:clrScheme name="ECC">
      <a:dk1>
        <a:srgbClr val="000000"/>
      </a:dk1>
      <a:lt1>
        <a:srgbClr val="FFFFFF"/>
      </a:lt1>
      <a:dk2>
        <a:srgbClr val="192A66"/>
      </a:dk2>
      <a:lt2>
        <a:srgbClr val="D5EBF0"/>
      </a:lt2>
      <a:accent1>
        <a:srgbClr val="004899"/>
      </a:accent1>
      <a:accent2>
        <a:srgbClr val="00A8D6"/>
      </a:accent2>
      <a:accent3>
        <a:srgbClr val="682458"/>
      </a:accent3>
      <a:accent4>
        <a:srgbClr val="E30037"/>
      </a:accent4>
      <a:accent5>
        <a:srgbClr val="934D98"/>
      </a:accent5>
      <a:accent6>
        <a:srgbClr val="007E30"/>
      </a:accent6>
      <a:hlink>
        <a:srgbClr val="65B22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ECC PPT">
      <a:dk1>
        <a:sysClr val="windowText" lastClr="000000"/>
      </a:dk1>
      <a:lt1>
        <a:sysClr val="window" lastClr="FFFFFF"/>
      </a:lt1>
      <a:dk2>
        <a:srgbClr val="192A66"/>
      </a:dk2>
      <a:lt2>
        <a:srgbClr val="D5EBF0"/>
      </a:lt2>
      <a:accent1>
        <a:srgbClr val="004899"/>
      </a:accent1>
      <a:accent2>
        <a:srgbClr val="00A8D6"/>
      </a:accent2>
      <a:accent3>
        <a:srgbClr val="682558"/>
      </a:accent3>
      <a:accent4>
        <a:srgbClr val="E40037"/>
      </a:accent4>
      <a:accent5>
        <a:srgbClr val="934D98"/>
      </a:accent5>
      <a:accent6>
        <a:srgbClr val="007E31"/>
      </a:accent6>
      <a:hlink>
        <a:srgbClr val="65B22E"/>
      </a:hlink>
      <a:folHlink>
        <a:srgbClr val="934D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20_6920 SIE Branding.potx" id="{A4072AEA-E031-4669-A362-E5E76516CA4A}" vid="{4A9DC11F-8789-4E62-BED3-CC3B57FB3FEF}"/>
    </a:ext>
  </a:extLst>
</a:theme>
</file>

<file path=ppt/theme/theme3.xml><?xml version="1.0" encoding="utf-8"?>
<a:theme xmlns:a="http://schemas.openxmlformats.org/drawingml/2006/main" name="2_Office Theme">
  <a:themeElements>
    <a:clrScheme name="ECC PPT">
      <a:dk1>
        <a:sysClr val="windowText" lastClr="000000"/>
      </a:dk1>
      <a:lt1>
        <a:sysClr val="window" lastClr="FFFFFF"/>
      </a:lt1>
      <a:dk2>
        <a:srgbClr val="192A66"/>
      </a:dk2>
      <a:lt2>
        <a:srgbClr val="D5EBF0"/>
      </a:lt2>
      <a:accent1>
        <a:srgbClr val="004899"/>
      </a:accent1>
      <a:accent2>
        <a:srgbClr val="00A8D6"/>
      </a:accent2>
      <a:accent3>
        <a:srgbClr val="682558"/>
      </a:accent3>
      <a:accent4>
        <a:srgbClr val="E40037"/>
      </a:accent4>
      <a:accent5>
        <a:srgbClr val="934D98"/>
      </a:accent5>
      <a:accent6>
        <a:srgbClr val="007E31"/>
      </a:accent6>
      <a:hlink>
        <a:srgbClr val="65B22E"/>
      </a:hlink>
      <a:folHlink>
        <a:srgbClr val="934D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20_6920 SIE Branding.potx" id="{A4072AEA-E031-4669-A362-E5E76516CA4A}" vid="{4A9DC11F-8789-4E62-BED3-CC3B57FB3FEF}"/>
    </a:ext>
  </a:extLst>
</a:theme>
</file>

<file path=ppt/theme/theme4.xml><?xml version="1.0" encoding="utf-8"?>
<a:theme xmlns:a="http://schemas.openxmlformats.org/drawingml/2006/main" name="3_Office Theme">
  <a:themeElements>
    <a:clrScheme name="ECC PPT">
      <a:dk1>
        <a:sysClr val="windowText" lastClr="000000"/>
      </a:dk1>
      <a:lt1>
        <a:sysClr val="window" lastClr="FFFFFF"/>
      </a:lt1>
      <a:dk2>
        <a:srgbClr val="192A66"/>
      </a:dk2>
      <a:lt2>
        <a:srgbClr val="D5EBF0"/>
      </a:lt2>
      <a:accent1>
        <a:srgbClr val="004899"/>
      </a:accent1>
      <a:accent2>
        <a:srgbClr val="00A8D6"/>
      </a:accent2>
      <a:accent3>
        <a:srgbClr val="682558"/>
      </a:accent3>
      <a:accent4>
        <a:srgbClr val="E40037"/>
      </a:accent4>
      <a:accent5>
        <a:srgbClr val="934D98"/>
      </a:accent5>
      <a:accent6>
        <a:srgbClr val="007E31"/>
      </a:accent6>
      <a:hlink>
        <a:srgbClr val="65B22E"/>
      </a:hlink>
      <a:folHlink>
        <a:srgbClr val="934D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20_6920 SIE Branding  -  Read-Only" id="{943787AB-5E32-41F5-8653-ECAAE3379377}" vid="{50C412AF-A754-4CFF-86A0-B817C0DA1C5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10" ma:contentTypeDescription="Create a new document." ma:contentTypeScope="" ma:versionID="16ecfb09f5b93979d09555ff310fd86c">
  <xsd:schema xmlns:xsd="http://www.w3.org/2001/XMLSchema" xmlns:xs="http://www.w3.org/2001/XMLSchema" xmlns:p="http://schemas.microsoft.com/office/2006/metadata/properties" xmlns:ns2="a9f12287-5f74-4593-92c9-e973669b9a71" xmlns:ns3="6140e513-9c0e-4e73-9b29-9e780522eb94" targetNamespace="http://schemas.microsoft.com/office/2006/metadata/properties" ma:root="true" ma:fieldsID="8f0868bada45f4cbbeabee6c5060e8b7" ns2:_="" ns3:_="">
    <xsd:import namespace="a9f12287-5f74-4593-92c9-e973669b9a71"/>
    <xsd:import namespace="6140e513-9c0e-4e73-9b29-9e780522eb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C576FA-68AF-4FED-9052-0850A1C354F7}">
  <ds:schemaRefs>
    <ds:schemaRef ds:uri="6140e513-9c0e-4e73-9b29-9e780522eb94"/>
    <ds:schemaRef ds:uri="a9f12287-5f74-4593-92c9-e973669b9a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DAB382-D7E8-4C15-9526-DC7C15F6E11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140e513-9c0e-4e73-9b29-9e780522eb94"/>
    <ds:schemaRef ds:uri="http://purl.org/dc/elements/1.1/"/>
    <ds:schemaRef ds:uri="http://schemas.microsoft.com/office/2006/metadata/properties"/>
    <ds:schemaRef ds:uri="a9f12287-5f74-4593-92c9-e973669b9a71"/>
    <ds:schemaRef ds:uri="http://www.w3.org/XML/1998/namespace"/>
    <ds:schemaRef ds:uri="http://purl.org/dc/dcmitype/"/>
  </ds:schemaRefs>
</ds:datastoreItem>
</file>

<file path=customXml/itemProps3.xml><?xml version="1.0" encoding="utf-8"?>
<ds:datastoreItem xmlns:ds="http://schemas.openxmlformats.org/officeDocument/2006/customXml" ds:itemID="{33DDD281-1D6B-4F79-A0EC-7B5E908B7D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TotalTime>
  <Words>12438</Words>
  <Application>Microsoft Office PowerPoint</Application>
  <PresentationFormat>Widescreen</PresentationFormat>
  <Paragraphs>1148</Paragraphs>
  <Slides>64</Slides>
  <Notes>36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64</vt:i4>
      </vt:variant>
    </vt:vector>
  </HeadingPairs>
  <TitlesOfParts>
    <vt:vector size="72" baseType="lpstr">
      <vt:lpstr>Arial</vt:lpstr>
      <vt:lpstr>Calibri</vt:lpstr>
      <vt:lpstr>Courier New</vt:lpstr>
      <vt:lpstr>Wingdings</vt:lpstr>
      <vt:lpstr>Office Theme</vt:lpstr>
      <vt:lpstr>1_Office Theme</vt:lpstr>
      <vt:lpstr>2_Office Theme</vt:lpstr>
      <vt:lpstr>3_Office Theme</vt:lpstr>
      <vt:lpstr>PowerPoint Presentation</vt:lpstr>
      <vt:lpstr>We would like to express our gratitude to the Essex Family Forum for supporting Essex County Council in this work.   Listening to the experiences and views of parents, children and young people will help us to better plan and shape future services.  Thank you to everyone who took the time to share their views with us. </vt:lpstr>
      <vt:lpstr>Contents</vt:lpstr>
      <vt:lpstr>Introduction</vt:lpstr>
      <vt:lpstr>Beyond the Short Breaks story… </vt:lpstr>
      <vt:lpstr>Where did we gather our insights from</vt:lpstr>
      <vt:lpstr>Research with families: methodology</vt:lpstr>
      <vt:lpstr>Further survey demographics</vt:lpstr>
      <vt:lpstr>The current landscape</vt:lpstr>
      <vt:lpstr>The current short breaks offer</vt:lpstr>
      <vt:lpstr>Families’ access to services</vt:lpstr>
      <vt:lpstr>PowerPoint Presentation</vt:lpstr>
      <vt:lpstr>PowerPoint Presentation</vt:lpstr>
      <vt:lpstr>The Essex picture</vt:lpstr>
      <vt:lpstr>What are our children and young people telling us about clubs and activities?</vt:lpstr>
      <vt:lpstr>The voice of children and young people</vt:lpstr>
      <vt:lpstr>A view from the provider market  </vt:lpstr>
      <vt:lpstr>PowerPoint Presentation</vt:lpstr>
      <vt:lpstr>Central findings</vt:lpstr>
      <vt:lpstr>Services are welcomed and vital for families </vt:lpstr>
      <vt:lpstr>Key themes identified across services</vt:lpstr>
      <vt:lpstr>Innovation and quick wins</vt:lpstr>
      <vt:lpstr>Detailed findings</vt:lpstr>
      <vt:lpstr>Our current service offer</vt:lpstr>
      <vt:lpstr>Short breaks, clubs &amp; activities</vt:lpstr>
      <vt:lpstr>Short breaks, clubs &amp; activities</vt:lpstr>
      <vt:lpstr>Short breaks, clubs &amp; activities</vt:lpstr>
      <vt:lpstr>PowerPoint Presentation</vt:lpstr>
      <vt:lpstr>Short breaks, clubs &amp; activities  </vt:lpstr>
      <vt:lpstr>Short breaks, clubs and activities in areas outside Essex</vt:lpstr>
      <vt:lpstr>Light Touch Support   </vt:lpstr>
      <vt:lpstr>Light Touch Support </vt:lpstr>
      <vt:lpstr>Caravans, beach huts and Max cards</vt:lpstr>
      <vt:lpstr>Caravans, beach huts and Max cards – opportunities</vt:lpstr>
      <vt:lpstr>Caravans, beach huts and Max cards – opportunities</vt:lpstr>
      <vt:lpstr>Adapting to the virtual world during Covid-19 </vt:lpstr>
      <vt:lpstr>Accessing virtual services and activities in the future</vt:lpstr>
      <vt:lpstr>Case Study</vt:lpstr>
      <vt:lpstr>Preparing for adulthood</vt:lpstr>
      <vt:lpstr>Short breaks transition - preparing for adulthood</vt:lpstr>
      <vt:lpstr>PowerPoint Presentation</vt:lpstr>
      <vt:lpstr>PowerPoint Presentation</vt:lpstr>
      <vt:lpstr>Case Study</vt:lpstr>
      <vt:lpstr>Case study – preparing for adulthood and prevention</vt:lpstr>
      <vt:lpstr>Case study – preparing for adulthood and prevention</vt:lpstr>
      <vt:lpstr>Advice &amp; information</vt:lpstr>
      <vt:lpstr>PowerPoint Presentation</vt:lpstr>
      <vt:lpstr>PowerPoint Presentation</vt:lpstr>
      <vt:lpstr>Support for Families</vt:lpstr>
      <vt:lpstr>Support for Families</vt:lpstr>
      <vt:lpstr>Support for Families</vt:lpstr>
      <vt:lpstr>Case Study</vt:lpstr>
      <vt:lpstr>Support for Families</vt:lpstr>
      <vt:lpstr>Support for Families</vt:lpstr>
      <vt:lpstr>Access to mainstream &amp; community inclusion</vt:lpstr>
      <vt:lpstr>Experiences of mainstream activities in the community</vt:lpstr>
      <vt:lpstr>Through the eyes of a parent…</vt:lpstr>
      <vt:lpstr>Community inclusion &amp; access to mainstream</vt:lpstr>
      <vt:lpstr>Community inclusion &amp; access to mainstream</vt:lpstr>
      <vt:lpstr>Community inclusion &amp; access to mainstream</vt:lpstr>
      <vt:lpstr>Conclusion and recommendations</vt:lpstr>
      <vt:lpstr>Areas for consideration</vt:lpstr>
      <vt:lpstr> “There is a need for change and choices. Children and young adults, whatever their ability, need to be given choice.”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Brodie - Intelligence Manager</dc:creator>
  <cp:lastModifiedBy>Poppy Reece - Senior Researcher</cp:lastModifiedBy>
  <cp:revision>11</cp:revision>
  <dcterms:created xsi:type="dcterms:W3CDTF">2020-12-24T09:38:05Z</dcterms:created>
  <dcterms:modified xsi:type="dcterms:W3CDTF">2021-05-13T08:01:23Z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Method">
    <vt:lpwstr>Standard</vt:lpwstr>
  </property>
  <property fmtid="{D5CDD505-2E9C-101B-9397-08002B2CF9AE}" pid="4" name="MSIP_Label_39d8be9e-c8d9-4b9c-bd40-2c27cc7ea2e6_Name">
    <vt:lpwstr>39d8be9e-c8d9-4b9c-bd40-2c27cc7ea2e6</vt:lpwstr>
  </property>
  <property fmtid="{D5CDD505-2E9C-101B-9397-08002B2CF9AE}" pid="5" name="MSIP_Label_39d8be9e-c8d9-4b9c-bd40-2c27cc7ea2e6_SiteId">
    <vt:lpwstr>a8b4324f-155c-4215-a0f1-7ed8cc9a992f</vt:lpwstr>
  </property>
  <property fmtid="{D5CDD505-2E9C-101B-9397-08002B2CF9AE}" pid="6" name="MSIP_Label_39d8be9e-c8d9-4b9c-bd40-2c27cc7ea2e6_ContentBits">
    <vt:lpwstr>0</vt:lpwstr>
  </property>
  <property fmtid="{D5CDD505-2E9C-101B-9397-08002B2CF9AE}" pid="7" name="MSIP_Label_39d8be9e-c8d9-4b9c-bd40-2c27cc7ea2e6_SetDate">
    <vt:lpwstr>2020-12-24T14:09:05Z</vt:lpwstr>
  </property>
  <property fmtid="{D5CDD505-2E9C-101B-9397-08002B2CF9AE}" pid="8" name="MSIP_Label_39d8be9e-c8d9-4b9c-bd40-2c27cc7ea2e6_ActionId">
    <vt:lpwstr>694c2621-0054-47c4-90f7-0000ad127f97</vt:lpwstr>
  </property>
</Properties>
</file>