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tags/tag1.xml" ContentType="application/vnd.openxmlformats-officedocument.presentationml.tags+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tags/tag2.xml" ContentType="application/vnd.openxmlformats-officedocument.presentationml.tags+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3.xml" ContentType="application/vnd.openxmlformats-officedocument.presentationml.tags+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tags/tag4.xml" ContentType="application/vnd.openxmlformats-officedocument.presentationml.tags+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tags/tag8.xml" ContentType="application/vnd.openxmlformats-officedocument.presentationml.tags+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28"/>
  </p:notesMasterIdLst>
  <p:sldIdLst>
    <p:sldId id="256" r:id="rId5"/>
    <p:sldId id="273" r:id="rId6"/>
    <p:sldId id="274" r:id="rId7"/>
    <p:sldId id="3205" r:id="rId8"/>
    <p:sldId id="3113" r:id="rId9"/>
    <p:sldId id="276" r:id="rId10"/>
    <p:sldId id="3159" r:id="rId11"/>
    <p:sldId id="3202" r:id="rId12"/>
    <p:sldId id="3155" r:id="rId13"/>
    <p:sldId id="3169" r:id="rId14"/>
    <p:sldId id="3171" r:id="rId15"/>
    <p:sldId id="3203" r:id="rId16"/>
    <p:sldId id="3208" r:id="rId17"/>
    <p:sldId id="3209" r:id="rId18"/>
    <p:sldId id="3207" r:id="rId19"/>
    <p:sldId id="3206" r:id="rId20"/>
    <p:sldId id="3210" r:id="rId21"/>
    <p:sldId id="3204" r:id="rId22"/>
    <p:sldId id="3211" r:id="rId23"/>
    <p:sldId id="3214" r:id="rId24"/>
    <p:sldId id="3212" r:id="rId25"/>
    <p:sldId id="3213"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ttitudes towards Artificial Intelligence" id="{04CE7E1A-25A7-4E4F-B08B-C034B8401B40}">
          <p14:sldIdLst>
            <p14:sldId id="256"/>
          </p14:sldIdLst>
        </p14:section>
        <p14:section name="Introduction" id="{643A8E9E-3A80-44BC-9A0E-26D0BDC3C17E}">
          <p14:sldIdLst>
            <p14:sldId id="273"/>
            <p14:sldId id="274"/>
            <p14:sldId id="3205"/>
            <p14:sldId id="3113"/>
            <p14:sldId id="276"/>
          </p14:sldIdLst>
        </p14:section>
        <p14:section name="Attitudes towards AI" id="{49AA670D-CC41-4C49-9A26-CFF1B93FCF06}">
          <p14:sldIdLst>
            <p14:sldId id="3159"/>
            <p14:sldId id="3202"/>
            <p14:sldId id="3155"/>
            <p14:sldId id="3169"/>
            <p14:sldId id="3171"/>
            <p14:sldId id="3203"/>
            <p14:sldId id="3208"/>
            <p14:sldId id="3209"/>
            <p14:sldId id="3207"/>
            <p14:sldId id="3206"/>
            <p14:sldId id="3210"/>
            <p14:sldId id="3204"/>
            <p14:sldId id="3211"/>
            <p14:sldId id="3214"/>
            <p14:sldId id="3212"/>
            <p14:sldId id="3213"/>
            <p14:sldId id="270"/>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C1A941-ACC3-CEC8-7CF0-0F80E1F66955}" name="Daniel Morris" initials="DM" userId="S::daniel.morris@ors.org.uk::37c79260-ddc2-4730-8789-c44406186fb2" providerId="AD"/>
  <p188:author id="{DF95F6AB-9307-B646-1A3D-9B96BD913F51}" name="Chloe Aldridge - Junior Researcher" initials="CAJR" userId="S::Chloe.Aldridge@essex.gov.uk::b2c50bc6-4d03-4903-a054-a0bfe3e104a6" providerId="AD"/>
  <p188:author id="{64E774BB-7890-272D-0DA2-BF485318D9DC}" name="Chris Holmes - Commercial Research Analyst" initials="CHCRA" userId="S::Chris.Holmes@essex.gov.uk::12d40555-a0b3-4b44-b50a-f33341d4b2b0" providerId="AD"/>
  <p188:author id="{B68568C6-9A5D-10AE-A687-815E80624230}" name="Dave Hammond" initials="DH" userId="S::dave.hammond@ors.org.uk::c6799ece-9a17-41e0-9ba1-6616b9861e22" providerId="AD"/>
  <p188:author id="{147FAEEB-5483-E583-03A4-C3AC65800F1C}" name="Sean" initials="S" userId="S::Sean.Marks@essex.gov.uk::5b5504e5-eea6-43a5-accf-b5894fccd5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6600"/>
    <a:srgbClr val="A6A6A6"/>
    <a:srgbClr val="FF8EA9"/>
    <a:srgbClr val="3A7D64"/>
    <a:srgbClr val="78C0A6"/>
    <a:srgbClr val="729D4D"/>
    <a:srgbClr val="7F7F7F"/>
    <a:srgbClr val="ECB720"/>
    <a:srgbClr val="767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7607D-3EC0-4C14-81C0-FFC5C999EC9B}" v="16" dt="2024-11-22T12:23:29.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guide orient="horz" pos="2183"/>
        <p:guide pos="3840"/>
        <p:guide pos="6262"/>
        <p:guide pos="1455"/>
        <p:guide orient="horz" pos="2818"/>
        <p:guide orient="horz" pos="200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Final - Researcher" userId="30a9b99c-3608-4e3f-b048-5f989572effe" providerId="ADAL" clId="{27A10C6B-B330-466E-8451-98B7CA74865D}"/>
    <pc:docChg chg="custSel modSld addSection modSection">
      <pc:chgData name="Chris Final - Researcher" userId="30a9b99c-3608-4e3f-b048-5f989572effe" providerId="ADAL" clId="{27A10C6B-B330-466E-8451-98B7CA74865D}" dt="2024-11-18T14:58:19.354" v="109" actId="20577"/>
      <pc:docMkLst>
        <pc:docMk/>
      </pc:docMkLst>
      <pc:sldChg chg="modSp mod">
        <pc:chgData name="Chris Final - Researcher" userId="30a9b99c-3608-4e3f-b048-5f989572effe" providerId="ADAL" clId="{27A10C6B-B330-466E-8451-98B7CA74865D}" dt="2024-11-18T14:44:29.406" v="0" actId="20577"/>
        <pc:sldMkLst>
          <pc:docMk/>
          <pc:sldMk cId="238884924" sldId="256"/>
        </pc:sldMkLst>
        <pc:spChg chg="mod">
          <ac:chgData name="Chris Final - Researcher" userId="30a9b99c-3608-4e3f-b048-5f989572effe" providerId="ADAL" clId="{27A10C6B-B330-466E-8451-98B7CA74865D}" dt="2024-11-18T14:44:29.406" v="0" actId="20577"/>
          <ac:spMkLst>
            <pc:docMk/>
            <pc:sldMk cId="238884924" sldId="256"/>
            <ac:spMk id="2" creationId="{E0DA36CE-A7CC-C309-0505-8AA4BBC4644B}"/>
          </ac:spMkLst>
        </pc:spChg>
      </pc:sldChg>
      <pc:sldChg chg="modSp mod">
        <pc:chgData name="Chris Final - Researcher" userId="30a9b99c-3608-4e3f-b048-5f989572effe" providerId="ADAL" clId="{27A10C6B-B330-466E-8451-98B7CA74865D}" dt="2024-11-18T14:50:18.289" v="34" actId="1582"/>
        <pc:sldMkLst>
          <pc:docMk/>
          <pc:sldMk cId="1508813434" sldId="3155"/>
        </pc:sldMkLst>
        <pc:spChg chg="mod">
          <ac:chgData name="Chris Final - Researcher" userId="30a9b99c-3608-4e3f-b048-5f989572effe" providerId="ADAL" clId="{27A10C6B-B330-466E-8451-98B7CA74865D}" dt="2024-11-18T14:46:04.224" v="10" actId="33524"/>
          <ac:spMkLst>
            <pc:docMk/>
            <pc:sldMk cId="1508813434" sldId="3155"/>
            <ac:spMk id="30" creationId="{3AED5D87-DDF6-9C11-DF1F-A9404E2D6A99}"/>
          </ac:spMkLst>
        </pc:spChg>
        <pc:graphicFrameChg chg="mod">
          <ac:chgData name="Chris Final - Researcher" userId="30a9b99c-3608-4e3f-b048-5f989572effe" providerId="ADAL" clId="{27A10C6B-B330-466E-8451-98B7CA74865D}" dt="2024-11-18T14:50:18.289" v="34" actId="1582"/>
          <ac:graphicFrameMkLst>
            <pc:docMk/>
            <pc:sldMk cId="1508813434" sldId="3155"/>
            <ac:graphicFrameMk id="27" creationId="{890E0F74-059C-3233-4442-D695A412576E}"/>
          </ac:graphicFrameMkLst>
        </pc:graphicFrameChg>
      </pc:sldChg>
      <pc:sldChg chg="modSp mod">
        <pc:chgData name="Chris Final - Researcher" userId="30a9b99c-3608-4e3f-b048-5f989572effe" providerId="ADAL" clId="{27A10C6B-B330-466E-8451-98B7CA74865D}" dt="2024-11-18T14:44:40.376" v="1" actId="20577"/>
        <pc:sldMkLst>
          <pc:docMk/>
          <pc:sldMk cId="1417715626" sldId="3159"/>
        </pc:sldMkLst>
        <pc:spChg chg="mod">
          <ac:chgData name="Chris Final - Researcher" userId="30a9b99c-3608-4e3f-b048-5f989572effe" providerId="ADAL" clId="{27A10C6B-B330-466E-8451-98B7CA74865D}" dt="2024-11-18T14:44:40.376" v="1" actId="20577"/>
          <ac:spMkLst>
            <pc:docMk/>
            <pc:sldMk cId="1417715626" sldId="3159"/>
            <ac:spMk id="2" creationId="{AB90196E-FF0D-6068-2141-ED3C605BC223}"/>
          </ac:spMkLst>
        </pc:spChg>
      </pc:sldChg>
      <pc:sldChg chg="modSp mod">
        <pc:chgData name="Chris Final - Researcher" userId="30a9b99c-3608-4e3f-b048-5f989572effe" providerId="ADAL" clId="{27A10C6B-B330-466E-8451-98B7CA74865D}" dt="2024-11-18T14:54:53.429" v="69" actId="20577"/>
        <pc:sldMkLst>
          <pc:docMk/>
          <pc:sldMk cId="3740468092" sldId="3169"/>
        </pc:sldMkLst>
        <pc:spChg chg="mod">
          <ac:chgData name="Chris Final - Researcher" userId="30a9b99c-3608-4e3f-b048-5f989572effe" providerId="ADAL" clId="{27A10C6B-B330-466E-8451-98B7CA74865D}" dt="2024-11-18T14:46:14.447" v="11" actId="14100"/>
          <ac:spMkLst>
            <pc:docMk/>
            <pc:sldMk cId="3740468092" sldId="3169"/>
            <ac:spMk id="11" creationId="{87608501-D4A6-40B7-B674-FB8A5F6EBD9B}"/>
          </ac:spMkLst>
        </pc:spChg>
        <pc:spChg chg="mod">
          <ac:chgData name="Chris Final - Researcher" userId="30a9b99c-3608-4e3f-b048-5f989572effe" providerId="ADAL" clId="{27A10C6B-B330-466E-8451-98B7CA74865D}" dt="2024-11-18T14:54:53.429" v="69" actId="20577"/>
          <ac:spMkLst>
            <pc:docMk/>
            <pc:sldMk cId="3740468092" sldId="3169"/>
            <ac:spMk id="36" creationId="{9E062D73-FEF8-43A3-B6B8-EC0F05987941}"/>
          </ac:spMkLst>
        </pc:spChg>
        <pc:graphicFrameChg chg="mod">
          <ac:chgData name="Chris Final - Researcher" userId="30a9b99c-3608-4e3f-b048-5f989572effe" providerId="ADAL" clId="{27A10C6B-B330-466E-8451-98B7CA74865D}" dt="2024-11-18T14:51:16.627" v="41" actId="208"/>
          <ac:graphicFrameMkLst>
            <pc:docMk/>
            <pc:sldMk cId="3740468092" sldId="3169"/>
            <ac:graphicFrameMk id="15" creationId="{EDC13205-B1B2-4E4F-A48C-811E5B3A292A}"/>
          </ac:graphicFrameMkLst>
        </pc:graphicFrameChg>
      </pc:sldChg>
      <pc:sldChg chg="modSp mod">
        <pc:chgData name="Chris Final - Researcher" userId="30a9b99c-3608-4e3f-b048-5f989572effe" providerId="ADAL" clId="{27A10C6B-B330-466E-8451-98B7CA74865D}" dt="2024-11-18T14:54:35.078" v="58" actId="208"/>
        <pc:sldMkLst>
          <pc:docMk/>
          <pc:sldMk cId="3282906839" sldId="3171"/>
        </pc:sldMkLst>
        <pc:spChg chg="mod">
          <ac:chgData name="Chris Final - Researcher" userId="30a9b99c-3608-4e3f-b048-5f989572effe" providerId="ADAL" clId="{27A10C6B-B330-466E-8451-98B7CA74865D}" dt="2024-11-18T14:49:14.563" v="28" actId="20577"/>
          <ac:spMkLst>
            <pc:docMk/>
            <pc:sldMk cId="3282906839" sldId="3171"/>
            <ac:spMk id="24" creationId="{160BCC20-A30E-E782-7238-51FB1BC299B9}"/>
          </ac:spMkLst>
        </pc:spChg>
        <pc:graphicFrameChg chg="mod">
          <ac:chgData name="Chris Final - Researcher" userId="30a9b99c-3608-4e3f-b048-5f989572effe" providerId="ADAL" clId="{27A10C6B-B330-466E-8451-98B7CA74865D}" dt="2024-11-18T14:54:35.078" v="58" actId="208"/>
          <ac:graphicFrameMkLst>
            <pc:docMk/>
            <pc:sldMk cId="3282906839" sldId="3171"/>
            <ac:graphicFrameMk id="12" creationId="{1EEB7884-57DA-5086-EC5A-EB8DF7C3332B}"/>
          </ac:graphicFrameMkLst>
        </pc:graphicFrameChg>
      </pc:sldChg>
      <pc:sldChg chg="modSp mod">
        <pc:chgData name="Chris Final - Researcher" userId="30a9b99c-3608-4e3f-b048-5f989572effe" providerId="ADAL" clId="{27A10C6B-B330-466E-8451-98B7CA74865D}" dt="2024-11-18T14:45:51.204" v="9" actId="27107"/>
        <pc:sldMkLst>
          <pc:docMk/>
          <pc:sldMk cId="1312045475" sldId="3202"/>
        </pc:sldMkLst>
        <pc:spChg chg="mod">
          <ac:chgData name="Chris Final - Researcher" userId="30a9b99c-3608-4e3f-b048-5f989572effe" providerId="ADAL" clId="{27A10C6B-B330-466E-8451-98B7CA74865D}" dt="2024-11-18T14:45:39.136" v="8" actId="207"/>
          <ac:spMkLst>
            <pc:docMk/>
            <pc:sldMk cId="1312045475" sldId="3202"/>
            <ac:spMk id="7" creationId="{027F73DE-46A2-44E9-A57A-B87E114A3BB5}"/>
          </ac:spMkLst>
        </pc:spChg>
        <pc:spChg chg="mod">
          <ac:chgData name="Chris Final - Researcher" userId="30a9b99c-3608-4e3f-b048-5f989572effe" providerId="ADAL" clId="{27A10C6B-B330-466E-8451-98B7CA74865D}" dt="2024-11-18T14:45:51.204" v="9" actId="27107"/>
          <ac:spMkLst>
            <pc:docMk/>
            <pc:sldMk cId="1312045475" sldId="3202"/>
            <ac:spMk id="8" creationId="{533839F5-AC8F-4CC9-AAB3-00284A8B1D4A}"/>
          </ac:spMkLst>
        </pc:spChg>
      </pc:sldChg>
      <pc:sldChg chg="modSp">
        <pc:chgData name="Chris Final - Researcher" userId="30a9b99c-3608-4e3f-b048-5f989572effe" providerId="ADAL" clId="{27A10C6B-B330-466E-8451-98B7CA74865D}" dt="2024-11-18T14:56:33.397" v="88" actId="2085"/>
        <pc:sldMkLst>
          <pc:docMk/>
          <pc:sldMk cId="2585398045" sldId="3206"/>
        </pc:sldMkLst>
        <pc:graphicFrameChg chg="mod">
          <ac:chgData name="Chris Final - Researcher" userId="30a9b99c-3608-4e3f-b048-5f989572effe" providerId="ADAL" clId="{27A10C6B-B330-466E-8451-98B7CA74865D}" dt="2024-11-18T14:56:03.351" v="85" actId="2085"/>
          <ac:graphicFrameMkLst>
            <pc:docMk/>
            <pc:sldMk cId="2585398045" sldId="3206"/>
            <ac:graphicFrameMk id="2" creationId="{D691E84F-4599-0A23-1DAE-DDE8595E575B}"/>
          </ac:graphicFrameMkLst>
        </pc:graphicFrameChg>
        <pc:graphicFrameChg chg="mod">
          <ac:chgData name="Chris Final - Researcher" userId="30a9b99c-3608-4e3f-b048-5f989572effe" providerId="ADAL" clId="{27A10C6B-B330-466E-8451-98B7CA74865D}" dt="2024-11-18T14:56:33.397" v="88" actId="2085"/>
          <ac:graphicFrameMkLst>
            <pc:docMk/>
            <pc:sldMk cId="2585398045" sldId="3206"/>
            <ac:graphicFrameMk id="25" creationId="{1CB18D79-F424-4F11-9CBC-2370A9BBA0A9}"/>
          </ac:graphicFrameMkLst>
        </pc:graphicFrameChg>
      </pc:sldChg>
      <pc:sldChg chg="modSp mod">
        <pc:chgData name="Chris Final - Researcher" userId="30a9b99c-3608-4e3f-b048-5f989572effe" providerId="ADAL" clId="{27A10C6B-B330-466E-8451-98B7CA74865D}" dt="2024-11-18T14:55:08.691" v="80" actId="20577"/>
        <pc:sldMkLst>
          <pc:docMk/>
          <pc:sldMk cId="2301533529" sldId="3208"/>
        </pc:sldMkLst>
        <pc:spChg chg="mod">
          <ac:chgData name="Chris Final - Researcher" userId="30a9b99c-3608-4e3f-b048-5f989572effe" providerId="ADAL" clId="{27A10C6B-B330-466E-8451-98B7CA74865D}" dt="2024-11-18T14:55:08.691" v="80" actId="20577"/>
          <ac:spMkLst>
            <pc:docMk/>
            <pc:sldMk cId="2301533529" sldId="3208"/>
            <ac:spMk id="36" creationId="{9E062D73-FEF8-43A3-B6B8-EC0F05987941}"/>
          </ac:spMkLst>
        </pc:spChg>
      </pc:sldChg>
      <pc:sldChg chg="modSp mod">
        <pc:chgData name="Chris Final - Researcher" userId="30a9b99c-3608-4e3f-b048-5f989572effe" providerId="ADAL" clId="{27A10C6B-B330-466E-8451-98B7CA74865D}" dt="2024-11-18T14:55:16.087" v="81"/>
        <pc:sldMkLst>
          <pc:docMk/>
          <pc:sldMk cId="1950458804" sldId="3209"/>
        </pc:sldMkLst>
        <pc:spChg chg="mod">
          <ac:chgData name="Chris Final - Researcher" userId="30a9b99c-3608-4e3f-b048-5f989572effe" providerId="ADAL" clId="{27A10C6B-B330-466E-8451-98B7CA74865D}" dt="2024-11-18T14:55:16.087" v="81"/>
          <ac:spMkLst>
            <pc:docMk/>
            <pc:sldMk cId="1950458804" sldId="3209"/>
            <ac:spMk id="24" creationId="{160BCC20-A30E-E782-7238-51FB1BC299B9}"/>
          </ac:spMkLst>
        </pc:spChg>
      </pc:sldChg>
      <pc:sldChg chg="modSp">
        <pc:chgData name="Chris Final - Researcher" userId="30a9b99c-3608-4e3f-b048-5f989572effe" providerId="ADAL" clId="{27A10C6B-B330-466E-8451-98B7CA74865D}" dt="2024-11-18T14:57:39.373" v="95"/>
        <pc:sldMkLst>
          <pc:docMk/>
          <pc:sldMk cId="4071493851" sldId="3212"/>
        </pc:sldMkLst>
        <pc:graphicFrameChg chg="mod">
          <ac:chgData name="Chris Final - Researcher" userId="30a9b99c-3608-4e3f-b048-5f989572effe" providerId="ADAL" clId="{27A10C6B-B330-466E-8451-98B7CA74865D}" dt="2024-11-18T14:57:39.373" v="95"/>
          <ac:graphicFrameMkLst>
            <pc:docMk/>
            <pc:sldMk cId="4071493851" sldId="3212"/>
            <ac:graphicFrameMk id="15" creationId="{EDC13205-B1B2-4E4F-A48C-811E5B3A292A}"/>
          </ac:graphicFrameMkLst>
        </pc:graphicFrameChg>
      </pc:sldChg>
      <pc:sldChg chg="modSp mod">
        <pc:chgData name="Chris Final - Researcher" userId="30a9b99c-3608-4e3f-b048-5f989572effe" providerId="ADAL" clId="{27A10C6B-B330-466E-8451-98B7CA74865D}" dt="2024-11-18T14:58:19.354" v="109" actId="20577"/>
        <pc:sldMkLst>
          <pc:docMk/>
          <pc:sldMk cId="3695238717" sldId="3213"/>
        </pc:sldMkLst>
        <pc:spChg chg="mod">
          <ac:chgData name="Chris Final - Researcher" userId="30a9b99c-3608-4e3f-b048-5f989572effe" providerId="ADAL" clId="{27A10C6B-B330-466E-8451-98B7CA74865D}" dt="2024-11-18T14:58:19.354" v="109" actId="20577"/>
          <ac:spMkLst>
            <pc:docMk/>
            <pc:sldMk cId="3695238717" sldId="3213"/>
            <ac:spMk id="36" creationId="{9E062D73-FEF8-43A3-B6B8-EC0F05987941}"/>
          </ac:spMkLst>
        </pc:spChg>
        <pc:graphicFrameChg chg="mod">
          <ac:chgData name="Chris Final - Researcher" userId="30a9b99c-3608-4e3f-b048-5f989572effe" providerId="ADAL" clId="{27A10C6B-B330-466E-8451-98B7CA74865D}" dt="2024-11-18T14:58:09.594" v="98" actId="1582"/>
          <ac:graphicFrameMkLst>
            <pc:docMk/>
            <pc:sldMk cId="3695238717" sldId="3213"/>
            <ac:graphicFrameMk id="15" creationId="{EDC13205-B1B2-4E4F-A48C-811E5B3A292A}"/>
          </ac:graphicFrameMkLst>
        </pc:graphicFrameChg>
      </pc:sldChg>
    </pc:docChg>
  </pc:docChgLst>
  <pc:docChgLst>
    <pc:chgData name="Sean Marks - Senior Researcher" userId="5b5504e5-eea6-43a5-accf-b5894fccd5ac" providerId="ADAL" clId="{37C58B18-D540-4891-BAA7-81134653D3BC}"/>
    <pc:docChg chg="undo custSel addSld modSld">
      <pc:chgData name="Sean Marks - Senior Researcher" userId="5b5504e5-eea6-43a5-accf-b5894fccd5ac" providerId="ADAL" clId="{37C58B18-D540-4891-BAA7-81134653D3BC}" dt="2024-10-21T21:03:04.636" v="659" actId="20577"/>
      <pc:docMkLst>
        <pc:docMk/>
      </pc:docMkLst>
      <pc:sldChg chg="modSp mod">
        <pc:chgData name="Sean Marks - Senior Researcher" userId="5b5504e5-eea6-43a5-accf-b5894fccd5ac" providerId="ADAL" clId="{37C58B18-D540-4891-BAA7-81134653D3BC}" dt="2024-10-21T21:03:04.636" v="659" actId="20577"/>
        <pc:sldMkLst>
          <pc:docMk/>
          <pc:sldMk cId="667815565" sldId="3211"/>
        </pc:sldMkLst>
        <pc:spChg chg="mod">
          <ac:chgData name="Sean Marks - Senior Researcher" userId="5b5504e5-eea6-43a5-accf-b5894fccd5ac" providerId="ADAL" clId="{37C58B18-D540-4891-BAA7-81134653D3BC}" dt="2024-10-21T21:03:04.636" v="659" actId="20577"/>
          <ac:spMkLst>
            <pc:docMk/>
            <pc:sldMk cId="667815565" sldId="3211"/>
            <ac:spMk id="55" creationId="{0285B836-39D2-429A-AF9E-6FFFC640841B}"/>
          </ac:spMkLst>
        </pc:spChg>
      </pc:sldChg>
      <pc:sldChg chg="addSp modSp add mod">
        <pc:chgData name="Sean Marks - Senior Researcher" userId="5b5504e5-eea6-43a5-accf-b5894fccd5ac" providerId="ADAL" clId="{37C58B18-D540-4891-BAA7-81134653D3BC}" dt="2024-10-21T21:02:34.580" v="649" actId="20577"/>
        <pc:sldMkLst>
          <pc:docMk/>
          <pc:sldMk cId="3041782074" sldId="3214"/>
        </pc:sldMkLst>
        <pc:graphicFrameChg chg="add">
          <ac:chgData name="Sean Marks - Senior Researcher" userId="5b5504e5-eea6-43a5-accf-b5894fccd5ac" providerId="ADAL" clId="{37C58B18-D540-4891-BAA7-81134653D3BC}" dt="2024-10-21T20:33:35.116" v="453"/>
          <ac:graphicFrameMkLst>
            <pc:docMk/>
            <pc:sldMk cId="3041782074" sldId="3214"/>
            <ac:graphicFrameMk id="2" creationId="{E1F04F3F-0933-FDC9-78BA-240C40531626}"/>
          </ac:graphicFrameMkLst>
        </pc:graphicFrameChg>
        <pc:graphicFrameChg chg="mod modGraphic">
          <ac:chgData name="Sean Marks - Senior Researcher" userId="5b5504e5-eea6-43a5-accf-b5894fccd5ac" providerId="ADAL" clId="{37C58B18-D540-4891-BAA7-81134653D3BC}" dt="2024-10-21T21:02:34.580" v="649" actId="20577"/>
          <ac:graphicFrameMkLst>
            <pc:docMk/>
            <pc:sldMk cId="3041782074" sldId="3214"/>
            <ac:graphicFrameMk id="17" creationId="{56CF7325-89BF-474B-9544-8C6BFBA48053}"/>
          </ac:graphicFrameMkLst>
        </pc:graphicFrameChg>
      </pc:sldChg>
    </pc:docChg>
  </pc:docChgLst>
  <pc:docChgLst>
    <pc:chgData name="Sean Marks - Senior Researcher" userId="S::sean.marks@essex.gov.uk::5b5504e5-eea6-43a5-accf-b5894fccd5ac" providerId="AD" clId="Web-{3E67607D-3EC0-4C14-81C0-FFC5C999EC9B}"/>
    <pc:docChg chg="modSld">
      <pc:chgData name="Sean Marks - Senior Researcher" userId="S::sean.marks@essex.gov.uk::5b5504e5-eea6-43a5-accf-b5894fccd5ac" providerId="AD" clId="Web-{3E67607D-3EC0-4C14-81C0-FFC5C999EC9B}" dt="2024-11-22T12:23:29.854" v="13" actId="20577"/>
      <pc:docMkLst>
        <pc:docMk/>
      </pc:docMkLst>
      <pc:sldChg chg="modSp">
        <pc:chgData name="Sean Marks - Senior Researcher" userId="S::sean.marks@essex.gov.uk::5b5504e5-eea6-43a5-accf-b5894fccd5ac" providerId="AD" clId="Web-{3E67607D-3EC0-4C14-81C0-FFC5C999EC9B}" dt="2024-11-22T12:20:44.910" v="3" actId="20577"/>
        <pc:sldMkLst>
          <pc:docMk/>
          <pc:sldMk cId="2585398045" sldId="3206"/>
        </pc:sldMkLst>
        <pc:spChg chg="mod">
          <ac:chgData name="Sean Marks - Senior Researcher" userId="S::sean.marks@essex.gov.uk::5b5504e5-eea6-43a5-accf-b5894fccd5ac" providerId="AD" clId="Web-{3E67607D-3EC0-4C14-81C0-FFC5C999EC9B}" dt="2024-11-22T12:20:44.910" v="3" actId="20577"/>
          <ac:spMkLst>
            <pc:docMk/>
            <pc:sldMk cId="2585398045" sldId="3206"/>
            <ac:spMk id="33" creationId="{6CCB8209-B65A-4553-8145-25E91F0962CF}"/>
          </ac:spMkLst>
        </pc:spChg>
      </pc:sldChg>
      <pc:sldChg chg="modSp">
        <pc:chgData name="Sean Marks - Senior Researcher" userId="S::sean.marks@essex.gov.uk::5b5504e5-eea6-43a5-accf-b5894fccd5ac" providerId="AD" clId="Web-{3E67607D-3EC0-4C14-81C0-FFC5C999EC9B}" dt="2024-11-22T12:20:55.129" v="5" actId="20577"/>
        <pc:sldMkLst>
          <pc:docMk/>
          <pc:sldMk cId="2301533529" sldId="3208"/>
        </pc:sldMkLst>
        <pc:spChg chg="mod">
          <ac:chgData name="Sean Marks - Senior Researcher" userId="S::sean.marks@essex.gov.uk::5b5504e5-eea6-43a5-accf-b5894fccd5ac" providerId="AD" clId="Web-{3E67607D-3EC0-4C14-81C0-FFC5C999EC9B}" dt="2024-11-22T12:20:55.129" v="5" actId="20577"/>
          <ac:spMkLst>
            <pc:docMk/>
            <pc:sldMk cId="2301533529" sldId="3208"/>
            <ac:spMk id="11" creationId="{87608501-D4A6-40B7-B674-FB8A5F6EBD9B}"/>
          </ac:spMkLst>
        </pc:spChg>
      </pc:sldChg>
      <pc:sldChg chg="modSp">
        <pc:chgData name="Sean Marks - Senior Researcher" userId="S::sean.marks@essex.gov.uk::5b5504e5-eea6-43a5-accf-b5894fccd5ac" providerId="AD" clId="Web-{3E67607D-3EC0-4C14-81C0-FFC5C999EC9B}" dt="2024-11-22T12:22:17.383" v="7" actId="20577"/>
        <pc:sldMkLst>
          <pc:docMk/>
          <pc:sldMk cId="4071493851" sldId="3212"/>
        </pc:sldMkLst>
        <pc:spChg chg="mod">
          <ac:chgData name="Sean Marks - Senior Researcher" userId="S::sean.marks@essex.gov.uk::5b5504e5-eea6-43a5-accf-b5894fccd5ac" providerId="AD" clId="Web-{3E67607D-3EC0-4C14-81C0-FFC5C999EC9B}" dt="2024-11-22T12:22:17.383" v="7" actId="20577"/>
          <ac:spMkLst>
            <pc:docMk/>
            <pc:sldMk cId="4071493851" sldId="3212"/>
            <ac:spMk id="11" creationId="{87608501-D4A6-40B7-B674-FB8A5F6EBD9B}"/>
          </ac:spMkLst>
        </pc:spChg>
      </pc:sldChg>
      <pc:sldChg chg="modSp">
        <pc:chgData name="Sean Marks - Senior Researcher" userId="S::sean.marks@essex.gov.uk::5b5504e5-eea6-43a5-accf-b5894fccd5ac" providerId="AD" clId="Web-{3E67607D-3EC0-4C14-81C0-FFC5C999EC9B}" dt="2024-11-22T12:23:29.854" v="13" actId="20577"/>
        <pc:sldMkLst>
          <pc:docMk/>
          <pc:sldMk cId="3695238717" sldId="3213"/>
        </pc:sldMkLst>
        <pc:spChg chg="mod">
          <ac:chgData name="Sean Marks - Senior Researcher" userId="S::sean.marks@essex.gov.uk::5b5504e5-eea6-43a5-accf-b5894fccd5ac" providerId="AD" clId="Web-{3E67607D-3EC0-4C14-81C0-FFC5C999EC9B}" dt="2024-11-22T12:23:29.854" v="13" actId="20577"/>
          <ac:spMkLst>
            <pc:docMk/>
            <pc:sldMk cId="3695238717" sldId="3213"/>
            <ac:spMk id="11" creationId="{87608501-D4A6-40B7-B674-FB8A5F6EBD9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Essex 2022</c:v>
                </c:pt>
              </c:strCache>
            </c:strRef>
          </c:tx>
          <c:spPr>
            <a:solidFill>
              <a:schemeClr val="accent5"/>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B239-43D4-B32D-7C9C9210D1E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0.29509999999999997</c:v>
                </c:pt>
                <c:pt idx="1">
                  <c:v>0.3039</c:v>
                </c:pt>
                <c:pt idx="2">
                  <c:v>0.28139999999999998</c:v>
                </c:pt>
                <c:pt idx="3">
                  <c:v>0.30330000000000001</c:v>
                </c:pt>
                <c:pt idx="4">
                  <c:v>0.2024</c:v>
                </c:pt>
                <c:pt idx="5">
                  <c:v>0.32629999999999998</c:v>
                </c:pt>
                <c:pt idx="6">
                  <c:v>0.30449999999999999</c:v>
                </c:pt>
                <c:pt idx="7">
                  <c:v>0.40250000000000002</c:v>
                </c:pt>
                <c:pt idx="8">
                  <c:v>0.318</c:v>
                </c:pt>
                <c:pt idx="9">
                  <c:v>0.26860000000000001</c:v>
                </c:pt>
                <c:pt idx="10">
                  <c:v>0.27339999999999998</c:v>
                </c:pt>
                <c:pt idx="11">
                  <c:v>0.2301</c:v>
                </c:pt>
                <c:pt idx="12">
                  <c:v>0.27639999999999998</c:v>
                </c:pt>
                <c:pt idx="13">
                  <c:v>0.28760000000000002</c:v>
                </c:pt>
                <c:pt idx="14">
                  <c:v>0.2979</c:v>
                </c:pt>
                <c:pt idx="15">
                  <c:v>0.27029999999999998</c:v>
                </c:pt>
                <c:pt idx="16">
                  <c:v>0.30430000000000001</c:v>
                </c:pt>
                <c:pt idx="17">
                  <c:v>0.26029999999999998</c:v>
                </c:pt>
                <c:pt idx="18">
                  <c:v>0.318</c:v>
                </c:pt>
                <c:pt idx="19">
                  <c:v>0.29580000000000001</c:v>
                </c:pt>
                <c:pt idx="20">
                  <c:v>0.31690000000000002</c:v>
                </c:pt>
                <c:pt idx="21">
                  <c:v>0.27979999999999999</c:v>
                </c:pt>
              </c:numCache>
            </c:numRef>
          </c:val>
          <c:extLst>
            <c:ext xmlns:c16="http://schemas.microsoft.com/office/drawing/2014/chart" uri="{C3380CC4-5D6E-409C-BE32-E72D297353CC}">
              <c16:uniqueId val="{00000000-B239-43D4-B32D-7C9C9210D1E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60000000000000009"/>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92250152404976E-3"/>
          <c:y val="8.7113577241631934E-2"/>
          <c:w val="0.98110712780651743"/>
          <c:h val="0.64117827915593328"/>
        </c:manualLayout>
      </c:layout>
      <c:barChart>
        <c:barDir val="col"/>
        <c:grouping val="clustered"/>
        <c:varyColors val="0"/>
        <c:ser>
          <c:idx val="0"/>
          <c:order val="0"/>
          <c:tx>
            <c:strRef>
              <c:f>Sheet1!$B$1</c:f>
              <c:strCache>
                <c:ptCount val="1"/>
                <c:pt idx="0">
                  <c:v>0-3</c:v>
                </c:pt>
              </c:strCache>
            </c:strRef>
          </c:tx>
          <c:spPr>
            <a:solidFill>
              <a:schemeClr val="accent6"/>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solidFill>
                    <a:srgbClr val="0066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solidFill>
                    <a:srgbClr val="0066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Sheet1!$B$2:$B$11</c:f>
              <c:numCache>
                <c:formatCode>General</c:formatCode>
                <c:ptCount val="10"/>
                <c:pt idx="0" formatCode="0%">
                  <c:v>0.27</c:v>
                </c:pt>
                <c:pt idx="2" formatCode="0%">
                  <c:v>0.31</c:v>
                </c:pt>
                <c:pt idx="3" formatCode="0%">
                  <c:v>0.28000000000000003</c:v>
                </c:pt>
                <c:pt idx="4" formatCode="0%">
                  <c:v>0.25</c:v>
                </c:pt>
                <c:pt idx="5" formatCode="0%">
                  <c:v>0.26</c:v>
                </c:pt>
                <c:pt idx="6" formatCode="0%">
                  <c:v>0.25</c:v>
                </c:pt>
                <c:pt idx="8" formatCode="0%">
                  <c:v>0.28000000000000003</c:v>
                </c:pt>
                <c:pt idx="9" formatCode="0%">
                  <c:v>0.24</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4-6</c:v>
                </c:pt>
              </c:strCache>
            </c:strRef>
          </c:tx>
          <c:spPr>
            <a:solidFill>
              <a:schemeClr val="accent5"/>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7C7-4DBD-ACDD-DAE86766BA84}"/>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7"/>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7C7-4DBD-ACDD-DAE86766BA84}"/>
                </c:ext>
              </c:extLst>
            </c:dLbl>
            <c:dLbl>
              <c:idx val="8"/>
              <c:spPr>
                <a:noFill/>
                <a:ln w="19050">
                  <a:solidFill>
                    <a:srgbClr val="E40037"/>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solidFill>
                    <a:srgbClr val="0066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dLbl>
              <c:idx val="1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7C7-4DBD-ACDD-DAE86766BA8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Sheet1!$C$2:$C$11</c:f>
              <c:numCache>
                <c:formatCode>General</c:formatCode>
                <c:ptCount val="10"/>
                <c:pt idx="0" formatCode="0%">
                  <c:v>0.45</c:v>
                </c:pt>
                <c:pt idx="2" formatCode="0%">
                  <c:v>0.45</c:v>
                </c:pt>
                <c:pt idx="3" formatCode="0%">
                  <c:v>0.46</c:v>
                </c:pt>
                <c:pt idx="4" formatCode="0%">
                  <c:v>0.46</c:v>
                </c:pt>
                <c:pt idx="5" formatCode="0%">
                  <c:v>0.45</c:v>
                </c:pt>
                <c:pt idx="6" formatCode="0%">
                  <c:v>0.46</c:v>
                </c:pt>
                <c:pt idx="8" formatCode="0%">
                  <c:v>0.44</c:v>
                </c:pt>
                <c:pt idx="9" formatCode="0%">
                  <c:v>0.48</c:v>
                </c:pt>
              </c:numCache>
            </c:numRef>
          </c:val>
          <c:extLst>
            <c:ext xmlns:c16="http://schemas.microsoft.com/office/drawing/2014/chart" uri="{C3380CC4-5D6E-409C-BE32-E72D297353CC}">
              <c16:uniqueId val="{00000002-982A-4C8B-BA6E-8DDF257E4E5F}"/>
            </c:ext>
          </c:extLst>
        </c:ser>
        <c:ser>
          <c:idx val="2"/>
          <c:order val="2"/>
          <c:tx>
            <c:strRef>
              <c:f>Sheet1!$D$1</c:f>
              <c:strCache>
                <c:ptCount val="1"/>
                <c:pt idx="0">
                  <c:v>7-10</c:v>
                </c:pt>
              </c:strCache>
            </c:strRef>
          </c:tx>
          <c:spPr>
            <a:solidFill>
              <a:schemeClr val="accent4"/>
            </a:solidFill>
            <a:ln>
              <a:noFill/>
            </a:ln>
            <a:effectLst/>
          </c:spPr>
          <c:invertIfNegative val="0"/>
          <c:dLbls>
            <c:dLbl>
              <c:idx val="2"/>
              <c:spPr>
                <a:noFill/>
                <a:ln w="3175">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16B-4A35-BEEA-F2DE84404748}"/>
                </c:ext>
              </c:extLst>
            </c:dLbl>
            <c:dLbl>
              <c:idx val="6"/>
              <c:spPr>
                <a:noFill/>
                <a:ln w="3175">
                  <a:solidFill>
                    <a:srgbClr val="0066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4C6-4D83-82BD-03066AE37560}"/>
                </c:ext>
              </c:extLst>
            </c:dLbl>
            <c:spPr>
              <a:noFill/>
              <a:ln w="3175">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Sheet1!$D$2:$D$11</c:f>
              <c:numCache>
                <c:formatCode>General</c:formatCode>
                <c:ptCount val="10"/>
                <c:pt idx="0" formatCode="0%">
                  <c:v>0.28000000000000003</c:v>
                </c:pt>
                <c:pt idx="2" formatCode="0%">
                  <c:v>0.24</c:v>
                </c:pt>
                <c:pt idx="3" formatCode="0%">
                  <c:v>0.26</c:v>
                </c:pt>
                <c:pt idx="4" formatCode="0%">
                  <c:v>0.28999999999999998</c:v>
                </c:pt>
                <c:pt idx="5" formatCode="0%">
                  <c:v>0.28999999999999998</c:v>
                </c:pt>
                <c:pt idx="6" formatCode="0%">
                  <c:v>0.31</c:v>
                </c:pt>
                <c:pt idx="8" formatCode="0%">
                  <c:v>0.28000000000000003</c:v>
                </c:pt>
                <c:pt idx="9" formatCode="0%">
                  <c:v>0.27</c:v>
                </c:pt>
              </c:numCache>
            </c:numRef>
          </c:val>
          <c:extLst>
            <c:ext xmlns:c16="http://schemas.microsoft.com/office/drawing/2014/chart" uri="{C3380CC4-5D6E-409C-BE32-E72D297353CC}">
              <c16:uniqueId val="{00000000-216B-4A35-BEEA-F2DE84404748}"/>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81706526984451056"/>
          <c:y val="2.2031203209443233E-2"/>
          <c:w val="0.13685930005769181"/>
          <c:h val="5.635564433571477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126566404439E-3"/>
          <c:y val="6.6544570507004769E-2"/>
          <c:w val="0.98110712780651743"/>
          <c:h val="0.74745199518576155"/>
        </c:manualLayout>
      </c:layout>
      <c:barChart>
        <c:barDir val="col"/>
        <c:grouping val="stacked"/>
        <c:varyColors val="0"/>
        <c:ser>
          <c:idx val="0"/>
          <c:order val="0"/>
          <c:tx>
            <c:strRef>
              <c:f>Sheet1!$B$1</c:f>
              <c:strCache>
                <c:ptCount val="1"/>
                <c:pt idx="0">
                  <c:v>Positive AI impact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Sheet1!$B$2:$B$11</c:f>
              <c:numCache>
                <c:formatCode>0%</c:formatCode>
                <c:ptCount val="10"/>
                <c:pt idx="0">
                  <c:v>0.23</c:v>
                </c:pt>
                <c:pt idx="1">
                  <c:v>0.31</c:v>
                </c:pt>
                <c:pt idx="2">
                  <c:v>0.31</c:v>
                </c:pt>
                <c:pt idx="3">
                  <c:v>0.24</c:v>
                </c:pt>
                <c:pt idx="4">
                  <c:v>0.25</c:v>
                </c:pt>
                <c:pt idx="5">
                  <c:v>0.26</c:v>
                </c:pt>
                <c:pt idx="6">
                  <c:v>0.33</c:v>
                </c:pt>
                <c:pt idx="8">
                  <c:v>0.21</c:v>
                </c:pt>
                <c:pt idx="9">
                  <c:v>0.36</c:v>
                </c:pt>
              </c:numCache>
            </c:numRef>
          </c:val>
          <c:extLst>
            <c:ext xmlns:c16="http://schemas.microsoft.com/office/drawing/2014/chart" uri="{C3380CC4-5D6E-409C-BE32-E72D297353CC}">
              <c16:uniqueId val="{00000001-982A-4C8B-BA6E-8DDF257E4E5F}"/>
            </c:ext>
          </c:extLst>
        </c:ser>
        <c:dLbls>
          <c:showLegendKey val="0"/>
          <c:showVal val="0"/>
          <c:showCatName val="0"/>
          <c:showSerName val="0"/>
          <c:showPercent val="0"/>
          <c:showBubbleSize val="0"/>
        </c:dLbls>
        <c:gapWidth val="40"/>
        <c:overlap val="100"/>
        <c:axId val="939734640"/>
        <c:axId val="93973136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solidFill>
                    <a:schemeClr val="accent2"/>
                  </a:solidFill>
                  <a:ln>
                    <a:noFill/>
                  </a:ln>
                  <a:effectLst/>
                </c:spPr>
                <c:invertIfNegative val="0"/>
                <c:dPt>
                  <c:idx val="6"/>
                  <c:invertIfNegative val="0"/>
                  <c:bubble3D val="0"/>
                  <c:extLst>
                    <c:ext xmlns:c16="http://schemas.microsoft.com/office/drawing/2014/chart" uri="{C3380CC4-5D6E-409C-BE32-E72D297353CC}">
                      <c16:uniqueId val="{00000006-982A-4C8B-BA6E-8DDF257E4E5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Sheet1!$A$2:$A$11</c15:sqref>
                        </c15:formulaRef>
                      </c:ext>
                    </c:extLst>
                    <c:strCache>
                      <c:ptCount val="10"/>
                      <c:pt idx="0">
                        <c:v>18-24</c:v>
                      </c:pt>
                      <c:pt idx="1">
                        <c:v>25-34</c:v>
                      </c:pt>
                      <c:pt idx="2">
                        <c:v>35-44</c:v>
                      </c:pt>
                      <c:pt idx="3">
                        <c:v>45-54</c:v>
                      </c:pt>
                      <c:pt idx="4">
                        <c:v>55-64</c:v>
                      </c:pt>
                      <c:pt idx="5">
                        <c:v>65-74</c:v>
                      </c:pt>
                      <c:pt idx="6">
                        <c:v>75+</c:v>
                      </c:pt>
                      <c:pt idx="8">
                        <c:v>Female</c:v>
                      </c:pt>
                      <c:pt idx="9">
                        <c:v>Male</c:v>
                      </c:pt>
                    </c:strCache>
                  </c:strRef>
                </c:cat>
                <c:val>
                  <c:numRef>
                    <c:extLst>
                      <c:ext uri="{02D57815-91ED-43cb-92C2-25804820EDAC}">
                        <c15:formulaRef>
                          <c15:sqref>Sheet1!$C$2:$C$11</c15:sqref>
                        </c15:formulaRef>
                      </c:ext>
                    </c:extLst>
                    <c:numCache>
                      <c:formatCode>General</c:formatCode>
                      <c:ptCount val="10"/>
                    </c:numCache>
                  </c:numRef>
                </c:val>
                <c:extLst>
                  <c:ext xmlns:c16="http://schemas.microsoft.com/office/drawing/2014/chart" uri="{C3380CC4-5D6E-409C-BE32-E72D297353CC}">
                    <c16:uniqueId val="{00000002-982A-4C8B-BA6E-8DDF257E4E5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18-24</c:v>
                      </c:pt>
                      <c:pt idx="1">
                        <c:v>25-34</c:v>
                      </c:pt>
                      <c:pt idx="2">
                        <c:v>35-44</c:v>
                      </c:pt>
                      <c:pt idx="3">
                        <c:v>45-54</c:v>
                      </c:pt>
                      <c:pt idx="4">
                        <c:v>55-64</c:v>
                      </c:pt>
                      <c:pt idx="5">
                        <c:v>65-74</c:v>
                      </c:pt>
                      <c:pt idx="6">
                        <c:v>75+</c:v>
                      </c:pt>
                      <c:pt idx="8">
                        <c:v>Female</c:v>
                      </c:pt>
                      <c:pt idx="9">
                        <c:v>Male</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1-AC21-4B00-9B76-797A91BD6D53}"/>
                  </c:ext>
                </c:extLst>
              </c15:ser>
            </c15:filteredBarSeries>
          </c:ext>
        </c:extLst>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3016980611316828"/>
          <c:y val="0.9027108348212467"/>
          <c:w val="0.23572004127064691"/>
          <c:h val="4.629174038342726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216805467060891E-2"/>
          <c:y val="0.20629485634881331"/>
          <c:w val="0.83808118602188508"/>
          <c:h val="0.64665854848366133"/>
        </c:manualLayout>
      </c:layout>
      <c:lineChart>
        <c:grouping val="standard"/>
        <c:varyColors val="0"/>
        <c:ser>
          <c:idx val="0"/>
          <c:order val="0"/>
          <c:tx>
            <c:strRef>
              <c:f>Sheet1!$B$1</c:f>
              <c:strCache>
                <c:ptCount val="1"/>
                <c:pt idx="0">
                  <c:v>Male</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dLbl>
              <c:idx val="3"/>
              <c:spPr>
                <a:noFill/>
                <a:ln>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9A7D-46E4-8300-0EE8FF357430}"/>
                </c:ext>
              </c:extLst>
            </c:dLbl>
            <c:dLbl>
              <c:idx val="6"/>
              <c:spPr>
                <a:noFill/>
                <a:ln>
                  <a:solidFill>
                    <a:srgbClr val="3A7D64"/>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A7D-46E4-8300-0EE8FF3574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1">
                  <c:v>0.4</c:v>
                </c:pt>
                <c:pt idx="2">
                  <c:v>0.39</c:v>
                </c:pt>
                <c:pt idx="3">
                  <c:v>0.28000000000000003</c:v>
                </c:pt>
                <c:pt idx="4">
                  <c:v>0.32</c:v>
                </c:pt>
                <c:pt idx="5">
                  <c:v>0.33</c:v>
                </c:pt>
                <c:pt idx="6">
                  <c:v>0.43</c:v>
                </c:pt>
              </c:numCache>
            </c:numRef>
          </c:val>
          <c:smooth val="0"/>
          <c:extLst>
            <c:ext xmlns:c16="http://schemas.microsoft.com/office/drawing/2014/chart" uri="{C3380CC4-5D6E-409C-BE32-E72D297353CC}">
              <c16:uniqueId val="{00000001-10EB-4EF4-A615-849AA70A8363}"/>
            </c:ext>
          </c:extLst>
        </c:ser>
        <c:ser>
          <c:idx val="1"/>
          <c:order val="1"/>
          <c:tx>
            <c:strRef>
              <c:f>Sheet1!$C$1</c:f>
              <c:strCache>
                <c:ptCount val="1"/>
                <c:pt idx="0">
                  <c:v>Female</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1"/>
              <c:spPr>
                <a:noFill/>
                <a:ln>
                  <a:solidFill>
                    <a:srgbClr val="FFFFFF"/>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2AE6-4D3B-B609-081EEC97223B}"/>
                </c:ext>
              </c:extLst>
            </c:dLbl>
            <c:dLbl>
              <c:idx val="4"/>
              <c:spPr>
                <a:noFill/>
                <a:ln>
                  <a:solidFill>
                    <a:srgbClr val="FFFFFF"/>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5-10EB-4EF4-A615-849AA70A8363}"/>
                </c:ext>
              </c:extLst>
            </c:dLbl>
            <c:dLbl>
              <c:idx val="6"/>
              <c:spPr>
                <a:noFill/>
                <a:ln>
                  <a:solidFill>
                    <a:srgbClr val="0066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6-10EB-4EF4-A615-849AA70A836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0.14000000000000001</c:v>
                </c:pt>
                <c:pt idx="1">
                  <c:v>0.21</c:v>
                </c:pt>
                <c:pt idx="2">
                  <c:v>0.23</c:v>
                </c:pt>
                <c:pt idx="3">
                  <c:v>0.2</c:v>
                </c:pt>
                <c:pt idx="4">
                  <c:v>0.19</c:v>
                </c:pt>
                <c:pt idx="5">
                  <c:v>0.2</c:v>
                </c:pt>
                <c:pt idx="6">
                  <c:v>0.25</c:v>
                </c:pt>
              </c:numCache>
            </c:numRef>
          </c:val>
          <c:smooth val="0"/>
          <c:extLst>
            <c:ext xmlns:c16="http://schemas.microsoft.com/office/drawing/2014/chart" uri="{C3380CC4-5D6E-409C-BE32-E72D297353CC}">
              <c16:uniqueId val="{00000007-10EB-4EF4-A615-849AA70A8363}"/>
            </c:ext>
          </c:extLst>
        </c:ser>
        <c:dLbls>
          <c:showLegendKey val="0"/>
          <c:showVal val="0"/>
          <c:showCatName val="0"/>
          <c:showSerName val="0"/>
          <c:showPercent val="0"/>
          <c:showBubbleSize val="0"/>
        </c:dLbls>
        <c:marker val="1"/>
        <c:smooth val="0"/>
        <c:axId val="534052464"/>
        <c:axId val="534052792"/>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60896639041726686"/>
          <c:y val="0.30507860717110274"/>
          <c:w val="0.1520171575220573"/>
          <c:h val="0.12029216219612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068-463D-9910-E6E2559FD428}"/>
              </c:ext>
            </c:extLst>
          </c:dPt>
          <c:dLbls>
            <c:dLbl>
              <c:idx val="3"/>
              <c:spPr>
                <a:noFill/>
                <a:ln w="19050">
                  <a:solidFill>
                    <a:schemeClr val="accent4"/>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487-436A-B8DA-82F7167A896C}"/>
                </c:ext>
              </c:extLst>
            </c:dLbl>
            <c:dLbl>
              <c:idx val="4"/>
              <c:spPr>
                <a:noFill/>
                <a:ln w="19050">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487-436A-B8DA-82F7167A896C}"/>
                </c:ext>
              </c:extLst>
            </c:dLbl>
            <c:dLbl>
              <c:idx val="6"/>
              <c:spPr>
                <a:noFill/>
                <a:ln w="19050">
                  <a:solidFill>
                    <a:srgbClr val="E40037"/>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487-436A-B8DA-82F7167A896C}"/>
                </c:ext>
              </c:extLst>
            </c:dLbl>
            <c:dLbl>
              <c:idx val="8"/>
              <c:spPr>
                <a:noFill/>
                <a:ln w="19050">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487-436A-B8DA-82F7167A896C}"/>
                </c:ext>
              </c:extLst>
            </c:dLbl>
            <c:dLbl>
              <c:idx val="9"/>
              <c:spPr>
                <a:noFill/>
                <a:ln w="19050">
                  <a:solidFill>
                    <a:srgbClr val="E40037"/>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487-436A-B8DA-82F7167A896C}"/>
                </c:ext>
              </c:extLst>
            </c:dLbl>
            <c:dLbl>
              <c:idx val="10"/>
              <c:spPr>
                <a:noFill/>
                <a:ln w="19050">
                  <a:solidFill>
                    <a:schemeClr val="accent1"/>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487-436A-B8DA-82F7167A896C}"/>
                </c:ext>
              </c:extLst>
            </c:dLbl>
            <c:dLbl>
              <c:idx val="13"/>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E487-436A-B8DA-82F7167A896C}"/>
                </c:ext>
              </c:extLst>
            </c:dLbl>
            <c:dLbl>
              <c:idx val="14"/>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6E-4220-A584-1BD3F3E9FCBC}"/>
                </c:ext>
              </c:extLst>
            </c:dLbl>
            <c:dLbl>
              <c:idx val="15"/>
              <c:spPr>
                <a:noFill/>
                <a:ln w="19050">
                  <a:solidFill>
                    <a:srgbClr val="0066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E487-436A-B8DA-82F7167A896C}"/>
                </c:ext>
              </c:extLst>
            </c:dLbl>
            <c:dLbl>
              <c:idx val="16"/>
              <c:spPr>
                <a:noFill/>
                <a:ln w="19050">
                  <a:solidFill>
                    <a:srgbClr val="E40037"/>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487-436A-B8DA-82F7167A896C}"/>
                </c:ext>
              </c:extLst>
            </c:dLbl>
            <c:dLbl>
              <c:idx val="17"/>
              <c:spPr>
                <a:noFill/>
                <a:ln w="19050">
                  <a:solidFill>
                    <a:srgbClr val="0066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E487-436A-B8DA-82F7167A896C}"/>
                </c:ext>
              </c:extLst>
            </c:dLbl>
            <c:dLbl>
              <c:idx val="19"/>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E487-436A-B8DA-82F7167A896C}"/>
                </c:ext>
              </c:extLst>
            </c:dLbl>
            <c:dLbl>
              <c:idx val="21"/>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E487-436A-B8DA-82F7167A896C}"/>
                </c:ext>
              </c:extLst>
            </c:dLbl>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0.27</c:v>
                </c:pt>
                <c:pt idx="1">
                  <c:v>0.28000000000000003</c:v>
                </c:pt>
                <c:pt idx="2">
                  <c:v>0.28999999999999998</c:v>
                </c:pt>
                <c:pt idx="3">
                  <c:v>0.2</c:v>
                </c:pt>
                <c:pt idx="4">
                  <c:v>0.35</c:v>
                </c:pt>
                <c:pt idx="5">
                  <c:v>0.25</c:v>
                </c:pt>
                <c:pt idx="6">
                  <c:v>0.23</c:v>
                </c:pt>
                <c:pt idx="7">
                  <c:v>0.27</c:v>
                </c:pt>
                <c:pt idx="8">
                  <c:v>0.32</c:v>
                </c:pt>
                <c:pt idx="9">
                  <c:v>0.24</c:v>
                </c:pt>
                <c:pt idx="10">
                  <c:v>0.3</c:v>
                </c:pt>
                <c:pt idx="11">
                  <c:v>0.28000000000000003</c:v>
                </c:pt>
                <c:pt idx="12">
                  <c:v>0.26</c:v>
                </c:pt>
                <c:pt idx="13">
                  <c:v>0.24</c:v>
                </c:pt>
                <c:pt idx="14">
                  <c:v>0.28000000000000003</c:v>
                </c:pt>
                <c:pt idx="15">
                  <c:v>0.31</c:v>
                </c:pt>
                <c:pt idx="16">
                  <c:v>0.25</c:v>
                </c:pt>
                <c:pt idx="17">
                  <c:v>0.31</c:v>
                </c:pt>
                <c:pt idx="18">
                  <c:v>0.28000000000000003</c:v>
                </c:pt>
                <c:pt idx="19">
                  <c:v>0.25</c:v>
                </c:pt>
                <c:pt idx="20">
                  <c:v>0.26</c:v>
                </c:pt>
                <c:pt idx="21">
                  <c:v>0.25</c:v>
                </c:pt>
              </c:numCache>
            </c:numRef>
          </c:val>
          <c:extLst>
            <c:ext xmlns:c16="http://schemas.microsoft.com/office/drawing/2014/chart" uri="{C3380CC4-5D6E-409C-BE32-E72D297353CC}">
              <c16:uniqueId val="{00000002-9068-463D-9910-E6E2559FD42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60000000000000009"/>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216805467060891E-2"/>
          <c:y val="0.20629485634881331"/>
          <c:w val="0.83808118602188508"/>
          <c:h val="0.64665854848366133"/>
        </c:manualLayout>
      </c:layout>
      <c:lineChart>
        <c:grouping val="stacked"/>
        <c:varyColors val="0"/>
        <c:ser>
          <c:idx val="0"/>
          <c:order val="0"/>
          <c:tx>
            <c:strRef>
              <c:f>Sheet1!$B$1</c:f>
              <c:strCache>
                <c:ptCount val="1"/>
                <c:pt idx="0">
                  <c:v>Male</c:v>
                </c:pt>
              </c:strCache>
            </c:strRef>
          </c:tx>
          <c:spPr>
            <a:ln w="28575" cap="rnd">
              <a:solidFill>
                <a:srgbClr val="3A7D6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2BF7-49C7-B304-5EF1BD2074AB}"/>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2BF7-49C7-B304-5EF1BD2074AB}"/>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2BF7-49C7-B304-5EF1BD2074AB}"/>
                </c:ext>
              </c:extLst>
            </c:dLbl>
            <c:dLbl>
              <c:idx val="5"/>
              <c:spPr>
                <a:noFill/>
                <a:ln w="19050">
                  <a:solidFill>
                    <a:srgbClr val="FFFFFF"/>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2BF7-49C7-B304-5EF1BD2074AB}"/>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2BF7-49C7-B304-5EF1BD2074AB}"/>
                </c:ext>
              </c:extLst>
            </c:dLbl>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1">
                  <c:v>0.16</c:v>
                </c:pt>
                <c:pt idx="2">
                  <c:v>0.19</c:v>
                </c:pt>
                <c:pt idx="3">
                  <c:v>0.31</c:v>
                </c:pt>
                <c:pt idx="4">
                  <c:v>0.32</c:v>
                </c:pt>
                <c:pt idx="5">
                  <c:v>0.25</c:v>
                </c:pt>
                <c:pt idx="6">
                  <c:v>0.2</c:v>
                </c:pt>
              </c:numCache>
            </c:numRef>
          </c:val>
          <c:smooth val="0"/>
          <c:extLst>
            <c:ext xmlns:c16="http://schemas.microsoft.com/office/drawing/2014/chart" uri="{C3380CC4-5D6E-409C-BE32-E72D297353CC}">
              <c16:uniqueId val="{00000000-2BF7-49C7-B304-5EF1BD2074AB}"/>
            </c:ext>
          </c:extLst>
        </c:ser>
        <c:ser>
          <c:idx val="1"/>
          <c:order val="1"/>
          <c:tx>
            <c:strRef>
              <c:f>Sheet1!$C$1</c:f>
              <c:strCache>
                <c:ptCount val="1"/>
                <c:pt idx="0">
                  <c:v>Female</c:v>
                </c:pt>
              </c:strCache>
            </c:strRef>
          </c:tx>
          <c:spPr>
            <a:ln w="28575" cap="rnd">
              <a:solidFill>
                <a:srgbClr val="E40037"/>
              </a:solidFill>
              <a:round/>
            </a:ln>
            <a:effectLst/>
          </c:spPr>
          <c:marker>
            <c:symbol val="none"/>
          </c:marker>
          <c:dLbls>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C-2BF7-49C7-B304-5EF1BD2074AB}"/>
                </c:ext>
              </c:extLst>
            </c:dLbl>
            <c:dLbl>
              <c:idx val="4"/>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2BF7-49C7-B304-5EF1BD2074AB}"/>
                </c:ext>
              </c:extLst>
            </c:dLbl>
            <c:dLbl>
              <c:idx val="6"/>
              <c:spPr>
                <a:noFill/>
                <a:ln w="19050">
                  <a:solidFill>
                    <a:srgbClr val="FFFFFF"/>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2BF7-49C7-B304-5EF1BD2074AB}"/>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0.22</c:v>
                </c:pt>
                <c:pt idx="1">
                  <c:v>0.3</c:v>
                </c:pt>
                <c:pt idx="2">
                  <c:v>0.31</c:v>
                </c:pt>
                <c:pt idx="3">
                  <c:v>0.33</c:v>
                </c:pt>
                <c:pt idx="4">
                  <c:v>0.34</c:v>
                </c:pt>
                <c:pt idx="5">
                  <c:v>0.3</c:v>
                </c:pt>
                <c:pt idx="6">
                  <c:v>0.26</c:v>
                </c:pt>
              </c:numCache>
            </c:numRef>
          </c:val>
          <c:smooth val="0"/>
          <c:extLst>
            <c:ext xmlns:c16="http://schemas.microsoft.com/office/drawing/2014/chart" uri="{C3380CC4-5D6E-409C-BE32-E72D297353CC}">
              <c16:uniqueId val="{00000004-2BF7-49C7-B304-5EF1BD2074AB}"/>
            </c:ext>
          </c:extLst>
        </c:ser>
        <c:dLbls>
          <c:showLegendKey val="0"/>
          <c:showVal val="0"/>
          <c:showCatName val="0"/>
          <c:showSerName val="0"/>
          <c:showPercent val="0"/>
          <c:showBubbleSize val="0"/>
        </c:dLbls>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Column1</c:v>
                      </c:pt>
                    </c:strCache>
                  </c:strRef>
                </c:tx>
                <c:spPr>
                  <a:ln w="28575" cap="rnd">
                    <a:solidFill>
                      <a:schemeClr val="accent3"/>
                    </a:solidFill>
                    <a:round/>
                  </a:ln>
                  <a:effectLst/>
                </c:spPr>
                <c:marker>
                  <c:symbol val="none"/>
                </c:marker>
                <c:cat>
                  <c:strRef>
                    <c:extLst>
                      <c:ext uri="{02D57815-91ED-43cb-92C2-25804820EDAC}">
                        <c15:formulaRef>
                          <c15:sqref>Sheet1!$A$2:$A$8</c15:sqref>
                        </c15:formulaRef>
                      </c:ext>
                    </c:extLst>
                    <c:strCache>
                      <c:ptCount val="7"/>
                      <c:pt idx="0">
                        <c:v>18-24</c:v>
                      </c:pt>
                      <c:pt idx="1">
                        <c:v>25-34</c:v>
                      </c:pt>
                      <c:pt idx="2">
                        <c:v>35-44</c:v>
                      </c:pt>
                      <c:pt idx="3">
                        <c:v>45-54</c:v>
                      </c:pt>
                      <c:pt idx="4">
                        <c:v>55-64</c:v>
                      </c:pt>
                      <c:pt idx="5">
                        <c:v>65-74</c:v>
                      </c:pt>
                      <c:pt idx="6">
                        <c:v>75+</c:v>
                      </c:pt>
                    </c:strCache>
                  </c:strRef>
                </c:cat>
                <c:val>
                  <c:numRef>
                    <c:extLst>
                      <c:ext uri="{02D57815-91ED-43cb-92C2-25804820EDAC}">
                        <c15:formulaRef>
                          <c15:sqref>Sheet1!$D$2:$D$8</c15:sqref>
                        </c15:formulaRef>
                      </c:ext>
                    </c:extLst>
                    <c:numCache>
                      <c:formatCode>General</c:formatCode>
                      <c:ptCount val="7"/>
                    </c:numCache>
                  </c:numRef>
                </c:val>
                <c:smooth val="0"/>
                <c:extLst>
                  <c:ext xmlns:c16="http://schemas.microsoft.com/office/drawing/2014/chart" uri="{C3380CC4-5D6E-409C-BE32-E72D297353CC}">
                    <c16:uniqueId val="{00000005-2BF7-49C7-B304-5EF1BD2074AB}"/>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7620385441600015"/>
          <c:y val="7.6269651792775686E-2"/>
          <c:w val="0.1520171575220573"/>
          <c:h val="0.12029216219612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13002197371264"/>
          <c:y val="0"/>
          <c:w val="0.52598931197110144"/>
          <c:h val="0.82121184452184037"/>
        </c:manualLayout>
      </c:layout>
      <c:barChart>
        <c:barDir val="bar"/>
        <c:grouping val="percentStacked"/>
        <c:varyColors val="0"/>
        <c:ser>
          <c:idx val="0"/>
          <c:order val="0"/>
          <c:tx>
            <c:strRef>
              <c:f>Sheet1!$B$1</c:f>
              <c:strCache>
                <c:ptCount val="1"/>
                <c:pt idx="0">
                  <c:v>Very
comfortable</c:v>
                </c:pt>
              </c:strCache>
            </c:strRef>
          </c:tx>
          <c:spPr>
            <a:solidFill>
              <a:srgbClr val="3A7D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 identify common or emerging health
symptoms in an area and prevent any outbreaks</c:v>
                </c:pt>
                <c:pt idx="1">
                  <c:v>To predict future population changes to support
the planning of infrastructure and services </c:v>
                </c:pt>
                <c:pt idx="2">
                  <c:v>To create paperless working
across health and social care</c:v>
                </c:pt>
                <c:pt idx="3">
                  <c:v>To help frontline workers plan more
personalised services for individuals</c:v>
                </c:pt>
                <c:pt idx="4">
                  <c:v>To simulate different policy options to help
predict outcomes ahead of making decisions</c:v>
                </c:pt>
                <c:pt idx="5">
                  <c:v>As part of customer support / services –
to provide quicker responses to public queries</c:v>
                </c:pt>
              </c:strCache>
            </c:strRef>
          </c:cat>
          <c:val>
            <c:numRef>
              <c:f>Sheet1!$B$2:$B$7</c:f>
              <c:numCache>
                <c:formatCode>0%</c:formatCode>
                <c:ptCount val="6"/>
                <c:pt idx="0">
                  <c:v>0.21290000000000001</c:v>
                </c:pt>
                <c:pt idx="1">
                  <c:v>0.16550000000000001</c:v>
                </c:pt>
                <c:pt idx="2">
                  <c:v>0.1895</c:v>
                </c:pt>
                <c:pt idx="3">
                  <c:v>0.13300000000000001</c:v>
                </c:pt>
                <c:pt idx="4">
                  <c:v>0.15429999999999999</c:v>
                </c:pt>
                <c:pt idx="5">
                  <c:v>0.13469999999999999</c:v>
                </c:pt>
              </c:numCache>
            </c:numRef>
          </c:val>
          <c:extLst>
            <c:ext xmlns:c16="http://schemas.microsoft.com/office/drawing/2014/chart" uri="{C3380CC4-5D6E-409C-BE32-E72D297353CC}">
              <c16:uniqueId val="{00000000-D00E-4CA2-84B6-070043EF647A}"/>
            </c:ext>
          </c:extLst>
        </c:ser>
        <c:ser>
          <c:idx val="1"/>
          <c:order val="1"/>
          <c:tx>
            <c:strRef>
              <c:f>Sheet1!$C$1</c:f>
              <c:strCache>
                <c:ptCount val="1"/>
                <c:pt idx="0">
                  <c:v>Fairly
comfortable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 identify common or emerging health
symptoms in an area and prevent any outbreaks</c:v>
                </c:pt>
                <c:pt idx="1">
                  <c:v>To predict future population changes to support
the planning of infrastructure and services </c:v>
                </c:pt>
                <c:pt idx="2">
                  <c:v>To create paperless working
across health and social care</c:v>
                </c:pt>
                <c:pt idx="3">
                  <c:v>To help frontline workers plan more
personalised services for individuals</c:v>
                </c:pt>
                <c:pt idx="4">
                  <c:v>To simulate different policy options to help
predict outcomes ahead of making decisions</c:v>
                </c:pt>
                <c:pt idx="5">
                  <c:v>As part of customer support / services –
to provide quicker responses to public queries</c:v>
                </c:pt>
              </c:strCache>
            </c:strRef>
          </c:cat>
          <c:val>
            <c:numRef>
              <c:f>Sheet1!$C$2:$C$7</c:f>
              <c:numCache>
                <c:formatCode>0%</c:formatCode>
                <c:ptCount val="6"/>
                <c:pt idx="0">
                  <c:v>0.39560000000000001</c:v>
                </c:pt>
                <c:pt idx="1">
                  <c:v>0.3458</c:v>
                </c:pt>
                <c:pt idx="2">
                  <c:v>0.31159999999999999</c:v>
                </c:pt>
                <c:pt idx="3">
                  <c:v>0.33960000000000001</c:v>
                </c:pt>
                <c:pt idx="4">
                  <c:v>0.31090000000000001</c:v>
                </c:pt>
                <c:pt idx="5">
                  <c:v>0.2918</c:v>
                </c:pt>
              </c:numCache>
            </c:numRef>
          </c:val>
          <c:extLst>
            <c:ext xmlns:c16="http://schemas.microsoft.com/office/drawing/2014/chart" uri="{C3380CC4-5D6E-409C-BE32-E72D297353CC}">
              <c16:uniqueId val="{00000001-D00E-4CA2-84B6-070043EF647A}"/>
            </c:ext>
          </c:extLst>
        </c:ser>
        <c:ser>
          <c:idx val="2"/>
          <c:order val="2"/>
          <c:tx>
            <c:strRef>
              <c:f>Sheet1!$D$1</c:f>
              <c:strCache>
                <c:ptCount val="1"/>
                <c:pt idx="0">
                  <c:v>Neutral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 identify common or emerging health
symptoms in an area and prevent any outbreaks</c:v>
                </c:pt>
                <c:pt idx="1">
                  <c:v>To predict future population changes to support
the planning of infrastructure and services </c:v>
                </c:pt>
                <c:pt idx="2">
                  <c:v>To create paperless working
across health and social care</c:v>
                </c:pt>
                <c:pt idx="3">
                  <c:v>To help frontline workers plan more
personalised services for individuals</c:v>
                </c:pt>
                <c:pt idx="4">
                  <c:v>To simulate different policy options to help
predict outcomes ahead of making decisions</c:v>
                </c:pt>
                <c:pt idx="5">
                  <c:v>As part of customer support / services –
to provide quicker responses to public queries</c:v>
                </c:pt>
              </c:strCache>
            </c:strRef>
          </c:cat>
          <c:val>
            <c:numRef>
              <c:f>Sheet1!$D$2:$D$7</c:f>
              <c:numCache>
                <c:formatCode>0%</c:formatCode>
                <c:ptCount val="6"/>
                <c:pt idx="0">
                  <c:v>0.18579999999999999</c:v>
                </c:pt>
                <c:pt idx="1">
                  <c:v>0.2387</c:v>
                </c:pt>
                <c:pt idx="2">
                  <c:v>0.2238</c:v>
                </c:pt>
                <c:pt idx="3">
                  <c:v>0.20730000000000001</c:v>
                </c:pt>
                <c:pt idx="4">
                  <c:v>0.24679999999999999</c:v>
                </c:pt>
                <c:pt idx="5">
                  <c:v>0.21310000000000001</c:v>
                </c:pt>
              </c:numCache>
            </c:numRef>
          </c:val>
          <c:extLst>
            <c:ext xmlns:c16="http://schemas.microsoft.com/office/drawing/2014/chart" uri="{C3380CC4-5D6E-409C-BE32-E72D297353CC}">
              <c16:uniqueId val="{00000002-D00E-4CA2-84B6-070043EF647A}"/>
            </c:ext>
          </c:extLst>
        </c:ser>
        <c:ser>
          <c:idx val="3"/>
          <c:order val="3"/>
          <c:tx>
            <c:strRef>
              <c:f>Sheet1!$E$1</c:f>
              <c:strCache>
                <c:ptCount val="1"/>
                <c:pt idx="0">
                  <c:v>Not very
comfortable </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 identify common or emerging health
symptoms in an area and prevent any outbreaks</c:v>
                </c:pt>
                <c:pt idx="1">
                  <c:v>To predict future population changes to support
the planning of infrastructure and services </c:v>
                </c:pt>
                <c:pt idx="2">
                  <c:v>To create paperless working
across health and social care</c:v>
                </c:pt>
                <c:pt idx="3">
                  <c:v>To help frontline workers plan more
personalised services for individuals</c:v>
                </c:pt>
                <c:pt idx="4">
                  <c:v>To simulate different policy options to help
predict outcomes ahead of making decisions</c:v>
                </c:pt>
                <c:pt idx="5">
                  <c:v>As part of customer support / services –
to provide quicker responses to public queries</c:v>
                </c:pt>
              </c:strCache>
            </c:strRef>
          </c:cat>
          <c:val>
            <c:numRef>
              <c:f>Sheet1!$E$2:$E$7</c:f>
              <c:numCache>
                <c:formatCode>0%</c:formatCode>
                <c:ptCount val="6"/>
                <c:pt idx="0">
                  <c:v>0.1114</c:v>
                </c:pt>
                <c:pt idx="1">
                  <c:v>0.1331</c:v>
                </c:pt>
                <c:pt idx="2">
                  <c:v>0.15770000000000001</c:v>
                </c:pt>
                <c:pt idx="3">
                  <c:v>0.18629999999999999</c:v>
                </c:pt>
                <c:pt idx="4">
                  <c:v>0.16159999999999999</c:v>
                </c:pt>
                <c:pt idx="5">
                  <c:v>0.20369999999999999</c:v>
                </c:pt>
              </c:numCache>
            </c:numRef>
          </c:val>
          <c:extLst>
            <c:ext xmlns:c16="http://schemas.microsoft.com/office/drawing/2014/chart" uri="{C3380CC4-5D6E-409C-BE32-E72D297353CC}">
              <c16:uniqueId val="{00000000-1FDB-4FD7-A851-234188FAA503}"/>
            </c:ext>
          </c:extLst>
        </c:ser>
        <c:ser>
          <c:idx val="4"/>
          <c:order val="4"/>
          <c:tx>
            <c:strRef>
              <c:f>Sheet1!$F$1</c:f>
              <c:strCache>
                <c:ptCount val="1"/>
                <c:pt idx="0">
                  <c:v>Not comfortable
at all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 identify common or emerging health
symptoms in an area and prevent any outbreaks</c:v>
                </c:pt>
                <c:pt idx="1">
                  <c:v>To predict future population changes to support
the planning of infrastructure and services </c:v>
                </c:pt>
                <c:pt idx="2">
                  <c:v>To create paperless working
across health and social care</c:v>
                </c:pt>
                <c:pt idx="3">
                  <c:v>To help frontline workers plan more
personalised services for individuals</c:v>
                </c:pt>
                <c:pt idx="4">
                  <c:v>To simulate different policy options to help
predict outcomes ahead of making decisions</c:v>
                </c:pt>
                <c:pt idx="5">
                  <c:v>As part of customer support / services –
to provide quicker responses to public queries</c:v>
                </c:pt>
              </c:strCache>
            </c:strRef>
          </c:cat>
          <c:val>
            <c:numRef>
              <c:f>Sheet1!$F$2:$F$7</c:f>
              <c:numCache>
                <c:formatCode>0%</c:formatCode>
                <c:ptCount val="6"/>
                <c:pt idx="0">
                  <c:v>9.4299999999999995E-2</c:v>
                </c:pt>
                <c:pt idx="1">
                  <c:v>0.1169</c:v>
                </c:pt>
                <c:pt idx="2">
                  <c:v>0.1174</c:v>
                </c:pt>
                <c:pt idx="3">
                  <c:v>0.13370000000000001</c:v>
                </c:pt>
                <c:pt idx="4">
                  <c:v>0.12640000000000001</c:v>
                </c:pt>
                <c:pt idx="5">
                  <c:v>0.15670000000000001</c:v>
                </c:pt>
              </c:numCache>
            </c:numRef>
          </c:val>
          <c:extLst>
            <c:ext xmlns:c16="http://schemas.microsoft.com/office/drawing/2014/chart" uri="{C3380CC4-5D6E-409C-BE32-E72D297353CC}">
              <c16:uniqueId val="{00000001-1FDB-4FD7-A851-234188FAA503}"/>
            </c:ext>
          </c:extLst>
        </c:ser>
        <c:dLbls>
          <c:showLegendKey val="0"/>
          <c:showVal val="0"/>
          <c:showCatName val="0"/>
          <c:showSerName val="0"/>
          <c:showPercent val="0"/>
          <c:showBubbleSize val="0"/>
        </c:dLbls>
        <c:gapWidth val="40"/>
        <c:overlap val="10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33956604666279216"/>
          <c:y val="0.82013600419207333"/>
          <c:w val="0.55941982136151069"/>
          <c:h val="0.169032118039480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2.4436313135070661E-2"/>
          <c:w val="0.9063150991384179"/>
          <c:h val="0.84346763520932111"/>
        </c:manualLayout>
      </c:layout>
      <c:barChart>
        <c:barDir val="col"/>
        <c:grouping val="clustered"/>
        <c:varyColors val="0"/>
        <c:ser>
          <c:idx val="0"/>
          <c:order val="0"/>
          <c:tx>
            <c:strRef>
              <c:f>Sheet1!$B$1</c:f>
              <c:strCache>
                <c:ptCount val="1"/>
                <c:pt idx="0">
                  <c:v>To simulate different policy options to help predict outcomes ahead of making decisions</c:v>
                </c:pt>
              </c:strCache>
            </c:strRef>
          </c:tx>
          <c:spPr>
            <a:solidFill>
              <a:srgbClr val="C9C9C9"/>
            </a:solidFill>
            <a:ln>
              <a:noFill/>
            </a:ln>
            <a:effectLst/>
          </c:spPr>
          <c:invertIfNegative val="0"/>
          <c:dPt>
            <c:idx val="1"/>
            <c:invertIfNegative val="0"/>
            <c:bubble3D val="0"/>
            <c:spPr>
              <a:solidFill>
                <a:srgbClr val="C9C9C9"/>
              </a:solidFill>
              <a:ln>
                <a:noFill/>
              </a:ln>
              <a:effectLst/>
            </c:spPr>
            <c:extLst>
              <c:ext xmlns:c16="http://schemas.microsoft.com/office/drawing/2014/chart" uri="{C3380CC4-5D6E-409C-BE32-E72D297353CC}">
                <c16:uniqueId val="{00000001-FDFC-4D1B-9682-25299C3FE88B}"/>
              </c:ext>
            </c:extLst>
          </c:dPt>
          <c:dPt>
            <c:idx val="5"/>
            <c:invertIfNegative val="0"/>
            <c:bubble3D val="0"/>
            <c:spPr>
              <a:solidFill>
                <a:srgbClr val="C9C9C9"/>
              </a:solidFill>
              <a:ln>
                <a:noFill/>
              </a:ln>
              <a:effectLst/>
            </c:spPr>
            <c:extLst>
              <c:ext xmlns:c16="http://schemas.microsoft.com/office/drawing/2014/chart" uri="{C3380CC4-5D6E-409C-BE32-E72D297353CC}">
                <c16:uniqueId val="{00000003-FDFC-4D1B-9682-25299C3FE88B}"/>
              </c:ext>
            </c:extLst>
          </c:dPt>
          <c:dPt>
            <c:idx val="8"/>
            <c:invertIfNegative val="0"/>
            <c:bubble3D val="0"/>
            <c:spPr>
              <a:solidFill>
                <a:srgbClr val="C9C9C9"/>
              </a:solidFill>
              <a:ln>
                <a:noFill/>
              </a:ln>
              <a:effectLst/>
            </c:spPr>
            <c:extLst>
              <c:ext xmlns:c16="http://schemas.microsoft.com/office/drawing/2014/chart" uri="{C3380CC4-5D6E-409C-BE32-E72D297353CC}">
                <c16:uniqueId val="{00000005-FDFC-4D1B-9682-25299C3FE88B}"/>
              </c:ext>
            </c:extLst>
          </c:dPt>
          <c:dPt>
            <c:idx val="12"/>
            <c:invertIfNegative val="0"/>
            <c:bubble3D val="0"/>
            <c:spPr>
              <a:solidFill>
                <a:srgbClr val="C9C9C9"/>
              </a:solidFill>
              <a:ln>
                <a:noFill/>
              </a:ln>
              <a:effectLst/>
            </c:spPr>
            <c:extLst>
              <c:ext xmlns:c16="http://schemas.microsoft.com/office/drawing/2014/chart" uri="{C3380CC4-5D6E-409C-BE32-E72D297353CC}">
                <c16:uniqueId val="{00000007-FDFC-4D1B-9682-25299C3FE88B}"/>
              </c:ext>
            </c:extLst>
          </c:dPt>
          <c:dLbls>
            <c:dLbl>
              <c:idx val="0"/>
              <c:layout>
                <c:manualLayout>
                  <c:x val="-7.640770670992024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74-4441-BDD9-B6F3E28E26C0}"/>
                </c:ext>
              </c:extLst>
            </c:dLbl>
            <c:dLbl>
              <c:idx val="1"/>
              <c:layout>
                <c:manualLayout>
                  <c:x val="-6.54923200370744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FC-4D1B-9682-25299C3FE88B}"/>
                </c:ext>
              </c:extLst>
            </c:dLbl>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A69-4224-94A2-15EB4A26A55C}"/>
                </c:ext>
              </c:extLst>
            </c:dLbl>
            <c:dLbl>
              <c:idx val="10"/>
              <c:layout>
                <c:manualLayout>
                  <c:x val="-7.6407706709921844E-3"/>
                  <c:y val="-2.8632429495460518E-3"/>
                </c:manualLayout>
              </c:layout>
              <c:spPr>
                <a:noFill/>
                <a:ln w="19050">
                  <a:solidFill>
                    <a:srgbClr val="00B050"/>
                  </a:solid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109-4EC0-B256-BF0D88D27690}"/>
                </c:ext>
              </c:extLst>
            </c:dLbl>
            <c:dLbl>
              <c:idx val="12"/>
              <c:layout>
                <c:manualLayout>
                  <c:x val="-7.6407706709920248E-3"/>
                  <c:y val="5.2492181014189876E-17"/>
                </c:manualLayout>
              </c:layout>
              <c:spPr>
                <a:noFill/>
                <a:ln w="19050">
                  <a:solidFill>
                    <a:srgbClr val="00B050"/>
                  </a:solid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FC-4D1B-9682-25299C3FE88B}"/>
                </c:ext>
              </c:extLst>
            </c:dLbl>
            <c:spPr>
              <a:noFill/>
              <a:ln w="19050">
                <a:no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Sheet1!$B$2:$B$14</c:f>
              <c:numCache>
                <c:formatCode>0%</c:formatCode>
                <c:ptCount val="13"/>
                <c:pt idx="0">
                  <c:v>0.47</c:v>
                </c:pt>
                <c:pt idx="1">
                  <c:v>0.44</c:v>
                </c:pt>
                <c:pt idx="2">
                  <c:v>0.45</c:v>
                </c:pt>
                <c:pt idx="3">
                  <c:v>0.51</c:v>
                </c:pt>
                <c:pt idx="4">
                  <c:v>0.39</c:v>
                </c:pt>
                <c:pt idx="5">
                  <c:v>0.51</c:v>
                </c:pt>
                <c:pt idx="6">
                  <c:v>0.45</c:v>
                </c:pt>
                <c:pt idx="7">
                  <c:v>0.44</c:v>
                </c:pt>
                <c:pt idx="8">
                  <c:v>0.5</c:v>
                </c:pt>
                <c:pt idx="9">
                  <c:v>0.51</c:v>
                </c:pt>
                <c:pt idx="10">
                  <c:v>0.52</c:v>
                </c:pt>
                <c:pt idx="11">
                  <c:v>0.43</c:v>
                </c:pt>
                <c:pt idx="12">
                  <c:v>0.53</c:v>
                </c:pt>
              </c:numCache>
            </c:numRef>
          </c:val>
          <c:extLst>
            <c:ext xmlns:c16="http://schemas.microsoft.com/office/drawing/2014/chart" uri="{C3380CC4-5D6E-409C-BE32-E72D297353CC}">
              <c16:uniqueId val="{00000008-FDFC-4D1B-9682-25299C3FE88B}"/>
            </c:ext>
          </c:extLst>
        </c:ser>
        <c:ser>
          <c:idx val="1"/>
          <c:order val="1"/>
          <c:tx>
            <c:strRef>
              <c:f>Sheet1!$C$1</c:f>
              <c:strCache>
                <c:ptCount val="1"/>
                <c:pt idx="0">
                  <c:v>To help frontline workers plan more personalised services for individuals</c:v>
                </c:pt>
              </c:strCache>
            </c:strRef>
          </c:tx>
          <c:spPr>
            <a:solidFill>
              <a:srgbClr val="76766B"/>
            </a:solidFill>
            <a:ln>
              <a:noFill/>
            </a:ln>
            <a:effectLst/>
          </c:spPr>
          <c:invertIfNegative val="0"/>
          <c:dLbls>
            <c:dLbl>
              <c:idx val="5"/>
              <c:spPr>
                <a:noFill/>
                <a:ln w="19050">
                  <a:solidFill>
                    <a:srgbClr val="00B050"/>
                  </a:solidFill>
                </a:ln>
                <a:effectLst/>
              </c:spPr>
              <c:txPr>
                <a:bodyPr rot="0" spcFirstLastPara="1" vertOverflow="ellipsis" vert="horz" wrap="square" lIns="38100" tIns="19050" rIns="38100" bIns="19050" anchor="ctr" anchorCtr="1">
                  <a:spAutoFit/>
                </a:bodyPr>
                <a:lstStyle/>
                <a:p>
                  <a:pPr>
                    <a:defRPr sz="98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B109-4EC0-B256-BF0D88D27690}"/>
                </c:ext>
              </c:extLst>
            </c:dLbl>
            <c:dLbl>
              <c:idx val="12"/>
              <c:spPr>
                <a:noFill/>
                <a:ln w="19050">
                  <a:solidFill>
                    <a:srgbClr val="00B050"/>
                  </a:solidFill>
                </a:ln>
                <a:effectLst/>
              </c:spPr>
              <c:txPr>
                <a:bodyPr rot="0" spcFirstLastPara="1" vertOverflow="ellipsis" vert="horz" wrap="square" lIns="38100" tIns="19050" rIns="38100" bIns="19050" anchor="ctr" anchorCtr="1">
                  <a:spAutoFit/>
                </a:bodyPr>
                <a:lstStyle/>
                <a:p>
                  <a:pPr>
                    <a:defRPr sz="98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B109-4EC0-B256-BF0D88D27690}"/>
                </c:ext>
              </c:extLst>
            </c:dLbl>
            <c:spPr>
              <a:noFill/>
              <a:ln w="19050">
                <a:noFill/>
              </a:ln>
              <a:effectLst/>
            </c:spPr>
            <c:txPr>
              <a:bodyPr rot="0" spcFirstLastPara="1" vertOverflow="ellipsis" vert="horz" wrap="square" lIns="38100" tIns="19050" rIns="38100" bIns="19050" anchor="ctr" anchorCtr="1">
                <a:spAutoFit/>
              </a:bodyPr>
              <a:lstStyle/>
              <a:p>
                <a:pPr>
                  <a:defRPr sz="98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Sheet1!$C$2:$C$14</c:f>
              <c:numCache>
                <c:formatCode>0%</c:formatCode>
                <c:ptCount val="13"/>
                <c:pt idx="0">
                  <c:v>0.47</c:v>
                </c:pt>
                <c:pt idx="1">
                  <c:v>0.44</c:v>
                </c:pt>
                <c:pt idx="2">
                  <c:v>0.39</c:v>
                </c:pt>
                <c:pt idx="3">
                  <c:v>0.5</c:v>
                </c:pt>
                <c:pt idx="4">
                  <c:v>0.44</c:v>
                </c:pt>
                <c:pt idx="5">
                  <c:v>0.56999999999999995</c:v>
                </c:pt>
                <c:pt idx="6">
                  <c:v>0.5</c:v>
                </c:pt>
                <c:pt idx="7">
                  <c:v>0.45</c:v>
                </c:pt>
                <c:pt idx="8">
                  <c:v>0.46</c:v>
                </c:pt>
                <c:pt idx="9">
                  <c:v>0.42</c:v>
                </c:pt>
                <c:pt idx="10">
                  <c:v>0.51</c:v>
                </c:pt>
                <c:pt idx="11">
                  <c:v>0.44</c:v>
                </c:pt>
                <c:pt idx="12">
                  <c:v>0.55000000000000004</c:v>
                </c:pt>
              </c:numCache>
            </c:numRef>
          </c:val>
          <c:extLst>
            <c:ext xmlns:c16="http://schemas.microsoft.com/office/drawing/2014/chart" uri="{C3380CC4-5D6E-409C-BE32-E72D297353CC}">
              <c16:uniqueId val="{00000009-FDFC-4D1B-9682-25299C3FE88B}"/>
            </c:ext>
          </c:extLst>
        </c:ser>
        <c:ser>
          <c:idx val="2"/>
          <c:order val="2"/>
          <c:tx>
            <c:strRef>
              <c:f>Sheet1!$D$1</c:f>
              <c:strCache>
                <c:ptCount val="1"/>
                <c:pt idx="0">
                  <c:v>To identify common or emerging health symptoms in an area and prevent any outbreaks</c:v>
                </c:pt>
              </c:strCache>
            </c:strRef>
          </c:tx>
          <c:spPr>
            <a:solidFill>
              <a:srgbClr val="E40037"/>
            </a:solidFill>
            <a:ln>
              <a:noFill/>
            </a:ln>
            <a:effectLst/>
          </c:spPr>
          <c:invertIfNegative val="0"/>
          <c:dLbls>
            <c:dLbl>
              <c:idx val="10"/>
              <c:spPr>
                <a:noFill/>
                <a:ln w="19050">
                  <a:solidFill>
                    <a:srgbClr val="00B05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B109-4EC0-B256-BF0D88D27690}"/>
                </c:ext>
              </c:extLst>
            </c:dLbl>
            <c:dLbl>
              <c:idx val="12"/>
              <c:spPr>
                <a:noFill/>
                <a:ln w="19050">
                  <a:solidFill>
                    <a:srgbClr val="00B05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B109-4EC0-B256-BF0D88D27690}"/>
                </c:ext>
              </c:extLst>
            </c:dLbl>
            <c:spPr>
              <a:noFill/>
              <a:ln w="19050">
                <a:no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Sheet1!$D$2:$D$14</c:f>
              <c:numCache>
                <c:formatCode>0%</c:formatCode>
                <c:ptCount val="13"/>
                <c:pt idx="0">
                  <c:v>0.61</c:v>
                </c:pt>
                <c:pt idx="1">
                  <c:v>0.56999999999999995</c:v>
                </c:pt>
                <c:pt idx="2">
                  <c:v>0.62</c:v>
                </c:pt>
                <c:pt idx="3">
                  <c:v>0.63</c:v>
                </c:pt>
                <c:pt idx="4">
                  <c:v>0.56999999999999995</c:v>
                </c:pt>
                <c:pt idx="5">
                  <c:v>0.65</c:v>
                </c:pt>
                <c:pt idx="6">
                  <c:v>0.62</c:v>
                </c:pt>
                <c:pt idx="7">
                  <c:v>0.57999999999999996</c:v>
                </c:pt>
                <c:pt idx="8">
                  <c:v>0.59</c:v>
                </c:pt>
                <c:pt idx="9">
                  <c:v>0.57999999999999996</c:v>
                </c:pt>
                <c:pt idx="10">
                  <c:v>0.66</c:v>
                </c:pt>
                <c:pt idx="11">
                  <c:v>0.57999999999999996</c:v>
                </c:pt>
                <c:pt idx="12">
                  <c:v>0.67</c:v>
                </c:pt>
              </c:numCache>
            </c:numRef>
          </c:val>
          <c:extLst>
            <c:ext xmlns:c16="http://schemas.microsoft.com/office/drawing/2014/chart" uri="{C3380CC4-5D6E-409C-BE32-E72D297353CC}">
              <c16:uniqueId val="{00000000-FDAB-4915-8EE6-E0D00A83C9C9}"/>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5.5854807136290721E-2"/>
          <c:y val="4.1227316690451876E-2"/>
          <c:w val="0.91344552934017698"/>
          <c:h val="0.1623684204593363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2.4436313135070661E-2"/>
          <c:w val="0.9063150991384179"/>
          <c:h val="0.84346763520932111"/>
        </c:manualLayout>
      </c:layout>
      <c:barChart>
        <c:barDir val="col"/>
        <c:grouping val="clustered"/>
        <c:varyColors val="0"/>
        <c:ser>
          <c:idx val="0"/>
          <c:order val="0"/>
          <c:tx>
            <c:strRef>
              <c:f>Sheet1!$B$1</c:f>
              <c:strCache>
                <c:ptCount val="1"/>
                <c:pt idx="0">
                  <c:v>To create paperless working across health and social care</c:v>
                </c:pt>
              </c:strCache>
            </c:strRef>
          </c:tx>
          <c:spPr>
            <a:solidFill>
              <a:srgbClr val="C9C9C9"/>
            </a:solidFill>
            <a:ln>
              <a:noFill/>
            </a:ln>
            <a:effectLst/>
          </c:spPr>
          <c:invertIfNegative val="0"/>
          <c:dPt>
            <c:idx val="1"/>
            <c:invertIfNegative val="0"/>
            <c:bubble3D val="0"/>
            <c:spPr>
              <a:solidFill>
                <a:srgbClr val="C9C9C9"/>
              </a:solidFill>
              <a:ln>
                <a:noFill/>
              </a:ln>
              <a:effectLst/>
            </c:spPr>
            <c:extLst>
              <c:ext xmlns:c16="http://schemas.microsoft.com/office/drawing/2014/chart" uri="{C3380CC4-5D6E-409C-BE32-E72D297353CC}">
                <c16:uniqueId val="{00000001-FDFC-4D1B-9682-25299C3FE88B}"/>
              </c:ext>
            </c:extLst>
          </c:dPt>
          <c:dPt>
            <c:idx val="5"/>
            <c:invertIfNegative val="0"/>
            <c:bubble3D val="0"/>
            <c:spPr>
              <a:solidFill>
                <a:srgbClr val="C9C9C9"/>
              </a:solidFill>
              <a:ln>
                <a:noFill/>
              </a:ln>
              <a:effectLst/>
            </c:spPr>
            <c:extLst>
              <c:ext xmlns:c16="http://schemas.microsoft.com/office/drawing/2014/chart" uri="{C3380CC4-5D6E-409C-BE32-E72D297353CC}">
                <c16:uniqueId val="{00000003-FDFC-4D1B-9682-25299C3FE88B}"/>
              </c:ext>
            </c:extLst>
          </c:dPt>
          <c:dPt>
            <c:idx val="8"/>
            <c:invertIfNegative val="0"/>
            <c:bubble3D val="0"/>
            <c:spPr>
              <a:solidFill>
                <a:srgbClr val="C9C9C9"/>
              </a:solidFill>
              <a:ln>
                <a:noFill/>
              </a:ln>
              <a:effectLst/>
            </c:spPr>
            <c:extLst>
              <c:ext xmlns:c16="http://schemas.microsoft.com/office/drawing/2014/chart" uri="{C3380CC4-5D6E-409C-BE32-E72D297353CC}">
                <c16:uniqueId val="{00000005-FDFC-4D1B-9682-25299C3FE88B}"/>
              </c:ext>
            </c:extLst>
          </c:dPt>
          <c:dPt>
            <c:idx val="12"/>
            <c:invertIfNegative val="0"/>
            <c:bubble3D val="0"/>
            <c:spPr>
              <a:solidFill>
                <a:srgbClr val="C9C9C9"/>
              </a:solidFill>
              <a:ln>
                <a:noFill/>
              </a:ln>
              <a:effectLst/>
            </c:spPr>
            <c:extLst>
              <c:ext xmlns:c16="http://schemas.microsoft.com/office/drawing/2014/chart" uri="{C3380CC4-5D6E-409C-BE32-E72D297353CC}">
                <c16:uniqueId val="{00000007-FDFC-4D1B-9682-25299C3FE88B}"/>
              </c:ext>
            </c:extLst>
          </c:dPt>
          <c:dLbls>
            <c:dLbl>
              <c:idx val="10"/>
              <c:spPr>
                <a:noFill/>
                <a:ln w="19050">
                  <a:solidFill>
                    <a:srgbClr val="00B050"/>
                  </a:solid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B109-4EC0-B256-BF0D88D27690}"/>
                </c:ext>
              </c:extLst>
            </c:dLbl>
            <c:dLbl>
              <c:idx val="12"/>
              <c:spPr>
                <a:noFill/>
                <a:ln w="19050">
                  <a:solidFill>
                    <a:srgbClr val="00B050"/>
                  </a:solid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DFC-4D1B-9682-25299C3FE88B}"/>
                </c:ext>
              </c:extLst>
            </c:dLbl>
            <c:spPr>
              <a:noFill/>
              <a:ln w="19050">
                <a:no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Sheet1!$B$2:$B$14</c:f>
              <c:numCache>
                <c:formatCode>0%</c:formatCode>
                <c:ptCount val="13"/>
                <c:pt idx="0">
                  <c:v>0.5</c:v>
                </c:pt>
                <c:pt idx="1">
                  <c:v>0.49</c:v>
                </c:pt>
                <c:pt idx="2">
                  <c:v>0.49</c:v>
                </c:pt>
                <c:pt idx="3">
                  <c:v>0.53</c:v>
                </c:pt>
                <c:pt idx="4">
                  <c:v>0.48</c:v>
                </c:pt>
                <c:pt idx="5">
                  <c:v>0.56000000000000005</c:v>
                </c:pt>
                <c:pt idx="6">
                  <c:v>0.49</c:v>
                </c:pt>
                <c:pt idx="7">
                  <c:v>0.48</c:v>
                </c:pt>
                <c:pt idx="8">
                  <c:v>0.48</c:v>
                </c:pt>
                <c:pt idx="9">
                  <c:v>0.46</c:v>
                </c:pt>
                <c:pt idx="10">
                  <c:v>0.55000000000000004</c:v>
                </c:pt>
                <c:pt idx="11">
                  <c:v>0.46</c:v>
                </c:pt>
                <c:pt idx="12">
                  <c:v>0.56000000000000005</c:v>
                </c:pt>
              </c:numCache>
            </c:numRef>
          </c:val>
          <c:extLst>
            <c:ext xmlns:c16="http://schemas.microsoft.com/office/drawing/2014/chart" uri="{C3380CC4-5D6E-409C-BE32-E72D297353CC}">
              <c16:uniqueId val="{00000008-FDFC-4D1B-9682-25299C3FE88B}"/>
            </c:ext>
          </c:extLst>
        </c:ser>
        <c:ser>
          <c:idx val="1"/>
          <c:order val="1"/>
          <c:tx>
            <c:strRef>
              <c:f>Sheet1!$C$1</c:f>
              <c:strCache>
                <c:ptCount val="1"/>
                <c:pt idx="0">
                  <c:v>As part of customer support / services – to provide quicker responses to public queries</c:v>
                </c:pt>
              </c:strCache>
            </c:strRef>
          </c:tx>
          <c:spPr>
            <a:solidFill>
              <a:srgbClr val="76766B"/>
            </a:solidFill>
            <a:ln>
              <a:noFill/>
            </a:ln>
            <a:effectLst/>
          </c:spPr>
          <c:invertIfNegative val="0"/>
          <c:dLbls>
            <c:dLbl>
              <c:idx val="11"/>
              <c:spPr>
                <a:noFill/>
                <a:ln w="19050">
                  <a:solidFill>
                    <a:srgbClr val="FF0000"/>
                  </a:solidFill>
                </a:ln>
                <a:effectLst/>
              </c:spPr>
              <c:txPr>
                <a:bodyPr rot="0" spcFirstLastPara="1" vertOverflow="ellipsis" vert="horz" wrap="square" lIns="38100" tIns="19050" rIns="38100" bIns="19050" anchor="ctr" anchorCtr="1">
                  <a:spAutoFit/>
                </a:bodyPr>
                <a:lstStyle/>
                <a:p>
                  <a:pPr>
                    <a:defRPr sz="98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7DD4-41FC-9348-5DC6FBF676F2}"/>
                </c:ext>
              </c:extLst>
            </c:dLbl>
            <c:spPr>
              <a:noFill/>
              <a:ln w="19050">
                <a:noFill/>
              </a:ln>
              <a:effectLst/>
            </c:spPr>
            <c:txPr>
              <a:bodyPr rot="0" spcFirstLastPara="1" vertOverflow="ellipsis" vert="horz" wrap="square" lIns="38100" tIns="19050" rIns="38100" bIns="19050" anchor="ctr" anchorCtr="1">
                <a:spAutoFit/>
              </a:bodyPr>
              <a:lstStyle/>
              <a:p>
                <a:pPr>
                  <a:defRPr sz="98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Sheet1!$C$2:$C$14</c:f>
              <c:numCache>
                <c:formatCode>0%</c:formatCode>
                <c:ptCount val="13"/>
                <c:pt idx="0">
                  <c:v>0.43</c:v>
                </c:pt>
                <c:pt idx="1">
                  <c:v>0.41</c:v>
                </c:pt>
                <c:pt idx="2">
                  <c:v>0.43</c:v>
                </c:pt>
                <c:pt idx="3">
                  <c:v>0.42</c:v>
                </c:pt>
                <c:pt idx="4">
                  <c:v>0.39</c:v>
                </c:pt>
                <c:pt idx="5">
                  <c:v>0.46</c:v>
                </c:pt>
                <c:pt idx="6">
                  <c:v>0.44</c:v>
                </c:pt>
                <c:pt idx="7">
                  <c:v>0.43</c:v>
                </c:pt>
                <c:pt idx="8">
                  <c:v>0.42</c:v>
                </c:pt>
                <c:pt idx="9">
                  <c:v>0.41</c:v>
                </c:pt>
                <c:pt idx="10">
                  <c:v>0.46</c:v>
                </c:pt>
                <c:pt idx="11">
                  <c:v>0.37</c:v>
                </c:pt>
                <c:pt idx="12">
                  <c:v>0.48</c:v>
                </c:pt>
              </c:numCache>
            </c:numRef>
          </c:val>
          <c:extLst>
            <c:ext xmlns:c16="http://schemas.microsoft.com/office/drawing/2014/chart" uri="{C3380CC4-5D6E-409C-BE32-E72D297353CC}">
              <c16:uniqueId val="{00000009-FDFC-4D1B-9682-25299C3FE88B}"/>
            </c:ext>
          </c:extLst>
        </c:ser>
        <c:ser>
          <c:idx val="2"/>
          <c:order val="2"/>
          <c:tx>
            <c:strRef>
              <c:f>Sheet1!$D$1</c:f>
              <c:strCache>
                <c:ptCount val="1"/>
                <c:pt idx="0">
                  <c:v>To predict future population changes to support the planning of infrastructure and services </c:v>
                </c:pt>
              </c:strCache>
            </c:strRef>
          </c:tx>
          <c:spPr>
            <a:solidFill>
              <a:srgbClr val="E40037"/>
            </a:solidFill>
            <a:ln>
              <a:noFill/>
            </a:ln>
            <a:effectLst/>
          </c:spPr>
          <c:invertIfNegative val="0"/>
          <c:dLbls>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7DD4-41FC-9348-5DC6FBF676F2}"/>
                </c:ext>
              </c:extLst>
            </c:dLbl>
            <c:dLbl>
              <c:idx val="5"/>
              <c:spPr>
                <a:noFill/>
                <a:ln w="19050">
                  <a:solidFill>
                    <a:srgbClr val="00B05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7DD4-41FC-9348-5DC6FBF676F2}"/>
                </c:ext>
              </c:extLst>
            </c:dLbl>
            <c:dLbl>
              <c:idx val="10"/>
              <c:spPr>
                <a:noFill/>
                <a:ln w="19050">
                  <a:solidFill>
                    <a:srgbClr val="00B05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B109-4EC0-B256-BF0D88D27690}"/>
                </c:ext>
              </c:extLst>
            </c:dLbl>
            <c:dLbl>
              <c:idx val="12"/>
              <c:spPr>
                <a:noFill/>
                <a:ln w="19050">
                  <a:solidFill>
                    <a:srgbClr val="00B05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B109-4EC0-B256-BF0D88D27690}"/>
                </c:ext>
              </c:extLst>
            </c:dLbl>
            <c:spPr>
              <a:noFill/>
              <a:ln w="19050">
                <a:no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Sheet1!$D$2:$D$14</c:f>
              <c:numCache>
                <c:formatCode>0%</c:formatCode>
                <c:ptCount val="13"/>
                <c:pt idx="0">
                  <c:v>0.51</c:v>
                </c:pt>
                <c:pt idx="1">
                  <c:v>0.49</c:v>
                </c:pt>
                <c:pt idx="2">
                  <c:v>0.5</c:v>
                </c:pt>
                <c:pt idx="3">
                  <c:v>0.52</c:v>
                </c:pt>
                <c:pt idx="4">
                  <c:v>0.41</c:v>
                </c:pt>
                <c:pt idx="5">
                  <c:v>0.56999999999999995</c:v>
                </c:pt>
                <c:pt idx="6">
                  <c:v>0.55000000000000004</c:v>
                </c:pt>
                <c:pt idx="7">
                  <c:v>0.48</c:v>
                </c:pt>
                <c:pt idx="8">
                  <c:v>0.51</c:v>
                </c:pt>
                <c:pt idx="9">
                  <c:v>0.48</c:v>
                </c:pt>
                <c:pt idx="10">
                  <c:v>0.55000000000000004</c:v>
                </c:pt>
                <c:pt idx="11">
                  <c:v>0.51</c:v>
                </c:pt>
                <c:pt idx="12">
                  <c:v>0.54</c:v>
                </c:pt>
              </c:numCache>
            </c:numRef>
          </c:val>
          <c:extLst>
            <c:ext xmlns:c16="http://schemas.microsoft.com/office/drawing/2014/chart" uri="{C3380CC4-5D6E-409C-BE32-E72D297353CC}">
              <c16:uniqueId val="{00000000-FDAB-4915-8EE6-E0D00A83C9C9}"/>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5.694638583289173E-2"/>
          <c:y val="3.2637587841813719E-2"/>
          <c:w val="0.91344552934017698"/>
          <c:h val="0.2224965223998033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33698275187340615"/>
          <c:h val="0.84968188438799608"/>
        </c:manualLayout>
      </c:layout>
      <c:barChart>
        <c:barDir val="col"/>
        <c:grouping val="stacked"/>
        <c:varyColors val="0"/>
        <c:ser>
          <c:idx val="0"/>
          <c:order val="0"/>
          <c:tx>
            <c:strRef>
              <c:f>Sheet1!$A$2</c:f>
              <c:strCache>
                <c:ptCount val="1"/>
                <c:pt idx="0">
                  <c:v>I have heard of AI and could explain what it is in detail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2024</c:v>
                </c:pt>
              </c:strCache>
            </c:strRef>
          </c:cat>
          <c:val>
            <c:numRef>
              <c:f>Sheet1!$B$2</c:f>
              <c:numCache>
                <c:formatCode>0%</c:formatCode>
                <c:ptCount val="1"/>
                <c:pt idx="0">
                  <c:v>0.29509999999999997</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I have heard of AI and could give a partial explanation of what it is</c:v>
                </c:pt>
              </c:strCache>
            </c:strRef>
          </c:tx>
          <c:spPr>
            <a:solidFill>
              <a:schemeClr val="accent5">
                <a:lumMod val="40000"/>
                <a:lumOff val="60000"/>
              </a:schemeClr>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0-85A0-452D-BB63-893A8D791C4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2024</c:v>
                </c:pt>
              </c:strCache>
            </c:strRef>
          </c:cat>
          <c:val>
            <c:numRef>
              <c:f>Sheet1!$B$3</c:f>
              <c:numCache>
                <c:formatCode>0%</c:formatCode>
                <c:ptCount val="1"/>
                <c:pt idx="0">
                  <c:v>0.54769999999999996</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I have heard of AI but could not explain what it is</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2024</c:v>
                </c:pt>
              </c:strCache>
            </c:strRef>
          </c:cat>
          <c:val>
            <c:numRef>
              <c:f>Sheet1!$B$4</c:f>
              <c:numCache>
                <c:formatCode>0%</c:formatCode>
                <c:ptCount val="1"/>
                <c:pt idx="0">
                  <c:v>0.12529999999999999</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I have never heard of AI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2024</c:v>
                </c:pt>
              </c:strCache>
            </c:strRef>
          </c:cat>
          <c:val>
            <c:numRef>
              <c:f>Sheet1!$B$5</c:f>
              <c:numCache>
                <c:formatCode>0%</c:formatCode>
                <c:ptCount val="1"/>
                <c:pt idx="0">
                  <c:v>3.1800000000000002E-2</c:v>
                </c:pt>
              </c:numCache>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9.2355491623351514E-3"/>
          <c:w val="0.29649800478986188"/>
          <c:h val="0.990434401094119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126566404439E-3"/>
          <c:y val="6.6544570507004769E-2"/>
          <c:w val="0.98110712780651743"/>
          <c:h val="0.74745199518576155"/>
        </c:manualLayout>
      </c:layout>
      <c:barChart>
        <c:barDir val="col"/>
        <c:grouping val="percentStacked"/>
        <c:varyColors val="0"/>
        <c:ser>
          <c:idx val="0"/>
          <c:order val="0"/>
          <c:tx>
            <c:strRef>
              <c:f>Sheet1!$B$1</c:f>
              <c:strCache>
                <c:ptCount val="1"/>
                <c:pt idx="0">
                  <c:v>I have heard of AI and could explain what it is in detail.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Sheet1!$B$2:$B$11</c:f>
              <c:numCache>
                <c:formatCode>0%</c:formatCode>
                <c:ptCount val="10"/>
                <c:pt idx="0">
                  <c:v>0.45</c:v>
                </c:pt>
                <c:pt idx="1">
                  <c:v>0.39</c:v>
                </c:pt>
                <c:pt idx="2">
                  <c:v>0.38</c:v>
                </c:pt>
                <c:pt idx="3">
                  <c:v>0.31</c:v>
                </c:pt>
                <c:pt idx="4">
                  <c:v>0.25</c:v>
                </c:pt>
                <c:pt idx="5">
                  <c:v>0.17</c:v>
                </c:pt>
                <c:pt idx="6">
                  <c:v>0.13</c:v>
                </c:pt>
                <c:pt idx="8">
                  <c:v>0.2</c:v>
                </c:pt>
                <c:pt idx="9">
                  <c:v>0.39</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I have heard of AI and could give a partial explanation what it is.</c:v>
                </c:pt>
              </c:strCache>
            </c:strRef>
          </c:tx>
          <c:spPr>
            <a:solidFill>
              <a:schemeClr val="accent2"/>
            </a:solidFill>
            <a:ln>
              <a:noFill/>
            </a:ln>
            <a:effectLst/>
          </c:spPr>
          <c:invertIfNegative val="0"/>
          <c:dPt>
            <c:idx val="6"/>
            <c:invertIfNegative val="0"/>
            <c:bubble3D val="0"/>
            <c:extLst>
              <c:ext xmlns:c16="http://schemas.microsoft.com/office/drawing/2014/chart" uri="{C3380CC4-5D6E-409C-BE32-E72D297353CC}">
                <c16:uniqueId val="{00000006-982A-4C8B-BA6E-8DDF257E4E5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Sheet1!$C$2:$C$11</c:f>
              <c:numCache>
                <c:formatCode>0%</c:formatCode>
                <c:ptCount val="10"/>
                <c:pt idx="0">
                  <c:v>0.51</c:v>
                </c:pt>
                <c:pt idx="1">
                  <c:v>0.5</c:v>
                </c:pt>
                <c:pt idx="2">
                  <c:v>0.49</c:v>
                </c:pt>
                <c:pt idx="3">
                  <c:v>0.57999999999999996</c:v>
                </c:pt>
                <c:pt idx="4">
                  <c:v>0.6</c:v>
                </c:pt>
                <c:pt idx="5">
                  <c:v>0.63</c:v>
                </c:pt>
                <c:pt idx="6">
                  <c:v>0.52</c:v>
                </c:pt>
                <c:pt idx="8">
                  <c:v>0.6</c:v>
                </c:pt>
                <c:pt idx="9">
                  <c:v>0.5</c:v>
                </c:pt>
              </c:numCache>
            </c:numRef>
          </c:val>
          <c:extLst>
            <c:ext xmlns:c16="http://schemas.microsoft.com/office/drawing/2014/chart" uri="{C3380CC4-5D6E-409C-BE32-E72D297353CC}">
              <c16:uniqueId val="{00000002-982A-4C8B-BA6E-8DDF257E4E5F}"/>
            </c:ext>
          </c:extLst>
        </c:ser>
        <c:ser>
          <c:idx val="2"/>
          <c:order val="2"/>
          <c:tx>
            <c:strRef>
              <c:f>Sheet1!$D$1</c:f>
              <c:strCache>
                <c:ptCount val="1"/>
                <c:pt idx="0">
                  <c:v>I have heard of AI but could not explain what it was.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Sheet1!$D$2:$D$11</c:f>
              <c:numCache>
                <c:formatCode>0%</c:formatCode>
                <c:ptCount val="10"/>
                <c:pt idx="0">
                  <c:v>0.02</c:v>
                </c:pt>
                <c:pt idx="1">
                  <c:v>0.09</c:v>
                </c:pt>
                <c:pt idx="2">
                  <c:v>0.1</c:v>
                </c:pt>
                <c:pt idx="3">
                  <c:v>0.09</c:v>
                </c:pt>
                <c:pt idx="4">
                  <c:v>0.12</c:v>
                </c:pt>
                <c:pt idx="5">
                  <c:v>0.18</c:v>
                </c:pt>
                <c:pt idx="6">
                  <c:v>0.31</c:v>
                </c:pt>
                <c:pt idx="8">
                  <c:v>0.16</c:v>
                </c:pt>
                <c:pt idx="9">
                  <c:v>0.09</c:v>
                </c:pt>
              </c:numCache>
            </c:numRef>
          </c:val>
          <c:extLst>
            <c:ext xmlns:c16="http://schemas.microsoft.com/office/drawing/2014/chart" uri="{C3380CC4-5D6E-409C-BE32-E72D297353CC}">
              <c16:uniqueId val="{00000001-AC21-4B00-9B76-797A91BD6D53}"/>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egendEntry>
        <c:idx val="2"/>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3016980611316828"/>
          <c:y val="0.9027108348212467"/>
          <c:w val="0.82804699815319416"/>
          <c:h val="9.723361275516564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216805467060891E-2"/>
          <c:y val="0.20629485634881331"/>
          <c:w val="0.83808118602188508"/>
          <c:h val="0.64665854848366133"/>
        </c:manualLayout>
      </c:layout>
      <c:lineChart>
        <c:grouping val="standard"/>
        <c:varyColors val="0"/>
        <c:ser>
          <c:idx val="0"/>
          <c:order val="0"/>
          <c:tx>
            <c:strRef>
              <c:f>Sheet1!$B$1</c:f>
              <c:strCache>
                <c:ptCount val="1"/>
                <c:pt idx="0">
                  <c:v>Male</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1">
                  <c:v>0.98</c:v>
                </c:pt>
                <c:pt idx="2">
                  <c:v>0.99</c:v>
                </c:pt>
                <c:pt idx="3">
                  <c:v>0.97</c:v>
                </c:pt>
                <c:pt idx="4">
                  <c:v>0.99</c:v>
                </c:pt>
                <c:pt idx="5">
                  <c:v>0.98</c:v>
                </c:pt>
                <c:pt idx="6">
                  <c:v>0.98</c:v>
                </c:pt>
              </c:numCache>
            </c:numRef>
          </c:val>
          <c:smooth val="0"/>
          <c:extLst>
            <c:ext xmlns:c16="http://schemas.microsoft.com/office/drawing/2014/chart" uri="{C3380CC4-5D6E-409C-BE32-E72D297353CC}">
              <c16:uniqueId val="{00000001-10EB-4EF4-A615-849AA70A8363}"/>
            </c:ext>
          </c:extLst>
        </c:ser>
        <c:ser>
          <c:idx val="1"/>
          <c:order val="1"/>
          <c:tx>
            <c:strRef>
              <c:f>Sheet1!$C$1</c:f>
              <c:strCache>
                <c:ptCount val="1"/>
                <c:pt idx="0">
                  <c:v>Female</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1"/>
              <c:spPr>
                <a:noFill/>
                <a:ln w="19050">
                  <a:solidFill>
                    <a:srgbClr val="E400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2AE6-4D3B-B609-081EEC97223B}"/>
                </c:ext>
              </c:extLst>
            </c:dLbl>
            <c:dLbl>
              <c:idx val="4"/>
              <c:spPr>
                <a:noFill/>
                <a:ln>
                  <a:solidFill>
                    <a:srgbClr val="FFFFFF"/>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5-10EB-4EF4-A615-849AA70A8363}"/>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6-10EB-4EF4-A615-849AA70A836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0.99</c:v>
                </c:pt>
                <c:pt idx="1">
                  <c:v>0.92</c:v>
                </c:pt>
                <c:pt idx="2">
                  <c:v>0.96</c:v>
                </c:pt>
                <c:pt idx="3">
                  <c:v>0.97</c:v>
                </c:pt>
                <c:pt idx="4">
                  <c:v>0.96</c:v>
                </c:pt>
                <c:pt idx="5">
                  <c:v>0.97</c:v>
                </c:pt>
                <c:pt idx="6">
                  <c:v>0.93</c:v>
                </c:pt>
              </c:numCache>
            </c:numRef>
          </c:val>
          <c:smooth val="0"/>
          <c:extLst>
            <c:ext xmlns:c16="http://schemas.microsoft.com/office/drawing/2014/chart" uri="{C3380CC4-5D6E-409C-BE32-E72D297353CC}">
              <c16:uniqueId val="{00000007-10EB-4EF4-A615-849AA70A8363}"/>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Stats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Sheet1!$A$2:$A$8</c15:sqref>
                        </c15:formulaRef>
                      </c:ext>
                    </c:extLst>
                    <c:strCache>
                      <c:ptCount val="7"/>
                      <c:pt idx="0">
                        <c:v>18-24</c:v>
                      </c:pt>
                      <c:pt idx="1">
                        <c:v>25-34</c:v>
                      </c:pt>
                      <c:pt idx="2">
                        <c:v>35-44</c:v>
                      </c:pt>
                      <c:pt idx="3">
                        <c:v>45-54</c:v>
                      </c:pt>
                      <c:pt idx="4">
                        <c:v>55-64</c:v>
                      </c:pt>
                      <c:pt idx="5">
                        <c:v>65-74</c:v>
                      </c:pt>
                      <c:pt idx="6">
                        <c:v>75+</c:v>
                      </c:pt>
                    </c:strCache>
                  </c:strRef>
                </c:cat>
                <c:val>
                  <c:numRef>
                    <c:extLst>
                      <c:ext uri="{02D57815-91ED-43cb-92C2-25804820EDAC}">
                        <c15:formulaRef>
                          <c15:sqref>Sheet1!$D$2:$D$8</c15:sqref>
                        </c15:formulaRef>
                      </c:ext>
                    </c:extLst>
                    <c:numCache>
                      <c:formatCode>0</c:formatCode>
                      <c:ptCount val="7"/>
                      <c:pt idx="0">
                        <c:v>15</c:v>
                      </c:pt>
                      <c:pt idx="1">
                        <c:v>130</c:v>
                      </c:pt>
                      <c:pt idx="2">
                        <c:v>262</c:v>
                      </c:pt>
                      <c:pt idx="3">
                        <c:v>329</c:v>
                      </c:pt>
                      <c:pt idx="4">
                        <c:v>593</c:v>
                      </c:pt>
                      <c:pt idx="5">
                        <c:v>671</c:v>
                      </c:pt>
                      <c:pt idx="6">
                        <c:v>553</c:v>
                      </c:pt>
                    </c:numCache>
                  </c:numRef>
                </c:val>
                <c:smooth val="0"/>
                <c:extLst>
                  <c:ext xmlns:c16="http://schemas.microsoft.com/office/drawing/2014/chart" uri="{C3380CC4-5D6E-409C-BE32-E72D297353CC}">
                    <c16:uniqueId val="{00000008-10EB-4EF4-A615-849AA70A8363}"/>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51387611309223469"/>
          <c:y val="0.58962307732107355"/>
          <c:w val="0.42801088927032138"/>
          <c:h val="0.12029216219612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2.4436313135070661E-2"/>
          <c:w val="0.9063150991384179"/>
          <c:h val="0.84346763520932111"/>
        </c:manualLayout>
      </c:layout>
      <c:barChart>
        <c:barDir val="col"/>
        <c:grouping val="clustered"/>
        <c:varyColors val="0"/>
        <c:ser>
          <c:idx val="0"/>
          <c:order val="0"/>
          <c:tx>
            <c:strRef>
              <c:f>Sheet1!$B$1</c:f>
              <c:strCache>
                <c:ptCount val="1"/>
                <c:pt idx="0">
                  <c:v>I have heard of AI and could explain what it is in detail.</c:v>
                </c:pt>
              </c:strCache>
            </c:strRef>
          </c:tx>
          <c:spPr>
            <a:solidFill>
              <a:srgbClr val="C9C9C9"/>
            </a:solidFill>
            <a:ln>
              <a:noFill/>
            </a:ln>
            <a:effectLst/>
          </c:spPr>
          <c:invertIfNegative val="0"/>
          <c:dPt>
            <c:idx val="1"/>
            <c:invertIfNegative val="0"/>
            <c:bubble3D val="0"/>
            <c:spPr>
              <a:solidFill>
                <a:srgbClr val="C9C9C9"/>
              </a:solidFill>
              <a:ln>
                <a:noFill/>
              </a:ln>
              <a:effectLst/>
            </c:spPr>
            <c:extLst>
              <c:ext xmlns:c16="http://schemas.microsoft.com/office/drawing/2014/chart" uri="{C3380CC4-5D6E-409C-BE32-E72D297353CC}">
                <c16:uniqueId val="{00000001-FDFC-4D1B-9682-25299C3FE88B}"/>
              </c:ext>
            </c:extLst>
          </c:dPt>
          <c:dPt>
            <c:idx val="5"/>
            <c:invertIfNegative val="0"/>
            <c:bubble3D val="0"/>
            <c:spPr>
              <a:solidFill>
                <a:srgbClr val="C9C9C9"/>
              </a:solidFill>
              <a:ln>
                <a:noFill/>
              </a:ln>
              <a:effectLst/>
            </c:spPr>
            <c:extLst>
              <c:ext xmlns:c16="http://schemas.microsoft.com/office/drawing/2014/chart" uri="{C3380CC4-5D6E-409C-BE32-E72D297353CC}">
                <c16:uniqueId val="{00000003-FDFC-4D1B-9682-25299C3FE88B}"/>
              </c:ext>
            </c:extLst>
          </c:dPt>
          <c:dPt>
            <c:idx val="8"/>
            <c:invertIfNegative val="0"/>
            <c:bubble3D val="0"/>
            <c:spPr>
              <a:solidFill>
                <a:srgbClr val="C9C9C9"/>
              </a:solidFill>
              <a:ln>
                <a:noFill/>
              </a:ln>
              <a:effectLst/>
            </c:spPr>
            <c:extLst>
              <c:ext xmlns:c16="http://schemas.microsoft.com/office/drawing/2014/chart" uri="{C3380CC4-5D6E-409C-BE32-E72D297353CC}">
                <c16:uniqueId val="{00000005-FDFC-4D1B-9682-25299C3FE88B}"/>
              </c:ext>
            </c:extLst>
          </c:dPt>
          <c:dPt>
            <c:idx val="12"/>
            <c:invertIfNegative val="0"/>
            <c:bubble3D val="0"/>
            <c:spPr>
              <a:solidFill>
                <a:srgbClr val="C9C9C9"/>
              </a:solidFill>
              <a:ln>
                <a:noFill/>
              </a:ln>
              <a:effectLst/>
            </c:spPr>
            <c:extLst>
              <c:ext xmlns:c16="http://schemas.microsoft.com/office/drawing/2014/chart" uri="{C3380CC4-5D6E-409C-BE32-E72D297353CC}">
                <c16:uniqueId val="{00000007-FDFC-4D1B-9682-25299C3FE88B}"/>
              </c:ext>
            </c:extLst>
          </c:dPt>
          <c:dLbls>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A69-4224-94A2-15EB4A26A55C}"/>
                </c:ext>
              </c:extLst>
            </c:dLbl>
            <c:dLbl>
              <c:idx val="7"/>
              <c:spPr>
                <a:noFill/>
                <a:ln w="19050">
                  <a:solidFill>
                    <a:srgbClr val="3A7D64"/>
                  </a:solid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A69-4224-94A2-15EB4A26A55C}"/>
                </c:ext>
              </c:extLst>
            </c:dLbl>
            <c:dLbl>
              <c:idx val="11"/>
              <c:spPr>
                <a:noFill/>
                <a:ln w="19050">
                  <a:solidFill>
                    <a:srgbClr val="FF0000"/>
                  </a:solid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A69-4224-94A2-15EB4A26A55C}"/>
                </c:ext>
              </c:extLst>
            </c:dLbl>
            <c:spPr>
              <a:noFill/>
              <a:ln w="19050">
                <a:no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Sheet1!$B$2:$B$14</c:f>
              <c:numCache>
                <c:formatCode>0%</c:formatCode>
                <c:ptCount val="13"/>
                <c:pt idx="0">
                  <c:v>0.3</c:v>
                </c:pt>
                <c:pt idx="1">
                  <c:v>0.3</c:v>
                </c:pt>
                <c:pt idx="2">
                  <c:v>0.28000000000000003</c:v>
                </c:pt>
                <c:pt idx="3">
                  <c:v>0.3</c:v>
                </c:pt>
                <c:pt idx="4">
                  <c:v>0.2</c:v>
                </c:pt>
                <c:pt idx="5">
                  <c:v>0.33</c:v>
                </c:pt>
                <c:pt idx="6">
                  <c:v>0.3</c:v>
                </c:pt>
                <c:pt idx="7">
                  <c:v>0.4</c:v>
                </c:pt>
                <c:pt idx="8">
                  <c:v>0.32</c:v>
                </c:pt>
                <c:pt idx="9">
                  <c:v>0.27</c:v>
                </c:pt>
                <c:pt idx="10">
                  <c:v>0.27</c:v>
                </c:pt>
                <c:pt idx="11">
                  <c:v>0.23</c:v>
                </c:pt>
                <c:pt idx="12">
                  <c:v>0.28000000000000003</c:v>
                </c:pt>
              </c:numCache>
            </c:numRef>
          </c:val>
          <c:extLst>
            <c:ext xmlns:c16="http://schemas.microsoft.com/office/drawing/2014/chart" uri="{C3380CC4-5D6E-409C-BE32-E72D297353CC}">
              <c16:uniqueId val="{00000008-FDFC-4D1B-9682-25299C3FE88B}"/>
            </c:ext>
          </c:extLst>
        </c:ser>
        <c:ser>
          <c:idx val="1"/>
          <c:order val="1"/>
          <c:tx>
            <c:strRef>
              <c:f>Sheet1!$C$1</c:f>
              <c:strCache>
                <c:ptCount val="1"/>
                <c:pt idx="0">
                  <c:v>I have heard of AI and could give a partial explanation what it is.</c:v>
                </c:pt>
              </c:strCache>
            </c:strRef>
          </c:tx>
          <c:spPr>
            <a:solidFill>
              <a:srgbClr val="76766B"/>
            </a:solidFill>
            <a:ln>
              <a:noFill/>
            </a:ln>
            <a:effectLst/>
          </c:spPr>
          <c:invertIfNegative val="0"/>
          <c:dLbls>
            <c:dLbl>
              <c:idx val="7"/>
              <c:spPr>
                <a:noFill/>
                <a:ln w="19050">
                  <a:solidFill>
                    <a:srgbClr val="E40037"/>
                  </a:solidFill>
                </a:ln>
                <a:effectLst/>
              </c:spPr>
              <c:txPr>
                <a:bodyPr rot="0" spcFirstLastPara="1" vertOverflow="ellipsis" vert="horz" wrap="square" lIns="38100" tIns="19050" rIns="38100" bIns="19050" anchor="ctr" anchorCtr="1">
                  <a:spAutoFit/>
                </a:bodyPr>
                <a:lstStyle/>
                <a:p>
                  <a:pPr>
                    <a:defRPr sz="98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EA69-4224-94A2-15EB4A26A55C}"/>
                </c:ext>
              </c:extLst>
            </c:dLbl>
            <c:spPr>
              <a:noFill/>
              <a:ln w="19050">
                <a:noFill/>
              </a:ln>
              <a:effectLst/>
            </c:spPr>
            <c:txPr>
              <a:bodyPr rot="0" spcFirstLastPara="1" vertOverflow="ellipsis" vert="horz" wrap="square" lIns="38100" tIns="19050" rIns="38100" bIns="19050" anchor="ctr" anchorCtr="1">
                <a:spAutoFit/>
              </a:bodyPr>
              <a:lstStyle/>
              <a:p>
                <a:pPr>
                  <a:defRPr sz="98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Sheet1!$C$2:$C$14</c:f>
              <c:numCache>
                <c:formatCode>0%</c:formatCode>
                <c:ptCount val="13"/>
                <c:pt idx="0">
                  <c:v>0.55000000000000004</c:v>
                </c:pt>
                <c:pt idx="1">
                  <c:v>0.54</c:v>
                </c:pt>
                <c:pt idx="2">
                  <c:v>0.59</c:v>
                </c:pt>
                <c:pt idx="3">
                  <c:v>0.55000000000000004</c:v>
                </c:pt>
                <c:pt idx="4">
                  <c:v>0.57999999999999996</c:v>
                </c:pt>
                <c:pt idx="5">
                  <c:v>0.53</c:v>
                </c:pt>
                <c:pt idx="6">
                  <c:v>0.55000000000000004</c:v>
                </c:pt>
                <c:pt idx="7">
                  <c:v>0.48</c:v>
                </c:pt>
                <c:pt idx="8">
                  <c:v>0.51</c:v>
                </c:pt>
                <c:pt idx="9">
                  <c:v>0.59</c:v>
                </c:pt>
                <c:pt idx="10">
                  <c:v>0.55000000000000004</c:v>
                </c:pt>
                <c:pt idx="11">
                  <c:v>0.55000000000000004</c:v>
                </c:pt>
                <c:pt idx="12">
                  <c:v>0.57999999999999996</c:v>
                </c:pt>
              </c:numCache>
            </c:numRef>
          </c:val>
          <c:extLst>
            <c:ext xmlns:c16="http://schemas.microsoft.com/office/drawing/2014/chart" uri="{C3380CC4-5D6E-409C-BE32-E72D297353CC}">
              <c16:uniqueId val="{00000009-FDFC-4D1B-9682-25299C3FE88B}"/>
            </c:ext>
          </c:extLst>
        </c:ser>
        <c:ser>
          <c:idx val="2"/>
          <c:order val="2"/>
          <c:tx>
            <c:strRef>
              <c:f>Sheet1!$D$1</c:f>
              <c:strCache>
                <c:ptCount val="1"/>
                <c:pt idx="0">
                  <c:v>I have heard of AI but could not explain what it was.</c:v>
                </c:pt>
              </c:strCache>
            </c:strRef>
          </c:tx>
          <c:spPr>
            <a:solidFill>
              <a:srgbClr val="E40037"/>
            </a:solidFill>
            <a:ln>
              <a:noFill/>
            </a:ln>
            <a:effectLst/>
          </c:spPr>
          <c:invertIfNegative val="0"/>
          <c:dLbls>
            <c:dLbl>
              <c:idx val="4"/>
              <c:spPr>
                <a:noFill/>
                <a:ln w="19050">
                  <a:solidFill>
                    <a:srgbClr val="00660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A69-4224-94A2-15EB4A26A55C}"/>
                </c:ext>
              </c:extLst>
            </c:dLbl>
            <c:dLbl>
              <c:idx val="7"/>
              <c:spPr>
                <a:noFill/>
                <a:ln w="19050">
                  <a:solidFill>
                    <a:srgbClr val="FF000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478E-40D8-8C4C-F2CAD354C74B}"/>
                </c:ext>
              </c:extLst>
            </c:dLbl>
            <c:dLbl>
              <c:idx val="11"/>
              <c:spPr>
                <a:noFill/>
                <a:ln w="19050">
                  <a:solidFill>
                    <a:srgbClr val="00660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A69-4224-94A2-15EB4A26A55C}"/>
                </c:ext>
              </c:extLst>
            </c:dLbl>
            <c:spPr>
              <a:noFill/>
              <a:ln w="19050">
                <a:no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Sheet1!$D$2:$D$14</c:f>
              <c:numCache>
                <c:formatCode>0%</c:formatCode>
                <c:ptCount val="13"/>
                <c:pt idx="0">
                  <c:v>0.13</c:v>
                </c:pt>
                <c:pt idx="1">
                  <c:v>0.11</c:v>
                </c:pt>
                <c:pt idx="2">
                  <c:v>0.11</c:v>
                </c:pt>
                <c:pt idx="3">
                  <c:v>0.11</c:v>
                </c:pt>
                <c:pt idx="4">
                  <c:v>0.17</c:v>
                </c:pt>
                <c:pt idx="5">
                  <c:v>0.13</c:v>
                </c:pt>
                <c:pt idx="6">
                  <c:v>0.11</c:v>
                </c:pt>
                <c:pt idx="7">
                  <c:v>0.09</c:v>
                </c:pt>
                <c:pt idx="8">
                  <c:v>0.13</c:v>
                </c:pt>
                <c:pt idx="9">
                  <c:v>0.12</c:v>
                </c:pt>
                <c:pt idx="10">
                  <c:v>0.14000000000000001</c:v>
                </c:pt>
                <c:pt idx="11">
                  <c:v>0.19</c:v>
                </c:pt>
                <c:pt idx="12">
                  <c:v>0.11</c:v>
                </c:pt>
              </c:numCache>
            </c:numRef>
          </c:val>
          <c:extLst>
            <c:ext xmlns:c16="http://schemas.microsoft.com/office/drawing/2014/chart" uri="{C3380CC4-5D6E-409C-BE32-E72D297353CC}">
              <c16:uniqueId val="{00000000-FDAB-4915-8EE6-E0D00A83C9C9}"/>
            </c:ext>
          </c:extLst>
        </c:ser>
        <c:ser>
          <c:idx val="3"/>
          <c:order val="3"/>
          <c:tx>
            <c:strRef>
              <c:f>Sheet1!$E$1</c:f>
              <c:strCache>
                <c:ptCount val="1"/>
                <c:pt idx="0">
                  <c:v>I have never heard of AI.</c:v>
                </c:pt>
              </c:strCache>
            </c:strRef>
          </c:tx>
          <c:spPr>
            <a:solidFill>
              <a:schemeClr val="accent4"/>
            </a:solidFill>
            <a:ln>
              <a:noFill/>
            </a:ln>
            <a:effectLst/>
          </c:spPr>
          <c:invertIfNegative val="0"/>
          <c:dLbls>
            <c:dLbl>
              <c:idx val="4"/>
              <c:spPr>
                <a:noFill/>
                <a:ln w="19050">
                  <a:solidFill>
                    <a:srgbClr val="3A7D64"/>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A69-4224-94A2-15EB4A26A55C}"/>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EA69-4224-94A2-15EB4A26A55C}"/>
                </c:ext>
              </c:extLst>
            </c:dLbl>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Sheet1!$E$2:$E$14</c:f>
              <c:numCache>
                <c:formatCode>0%</c:formatCode>
                <c:ptCount val="13"/>
                <c:pt idx="0">
                  <c:v>0.03</c:v>
                </c:pt>
                <c:pt idx="1">
                  <c:v>0.04</c:v>
                </c:pt>
                <c:pt idx="2">
                  <c:v>0.02</c:v>
                </c:pt>
                <c:pt idx="3">
                  <c:v>0.03</c:v>
                </c:pt>
                <c:pt idx="4">
                  <c:v>0.05</c:v>
                </c:pt>
                <c:pt idx="5">
                  <c:v>0.01</c:v>
                </c:pt>
                <c:pt idx="6">
                  <c:v>0.04</c:v>
                </c:pt>
                <c:pt idx="7">
                  <c:v>0.04</c:v>
                </c:pt>
                <c:pt idx="8">
                  <c:v>0.04</c:v>
                </c:pt>
                <c:pt idx="9">
                  <c:v>0.03</c:v>
                </c:pt>
                <c:pt idx="10">
                  <c:v>0.04</c:v>
                </c:pt>
                <c:pt idx="11">
                  <c:v>0.03</c:v>
                </c:pt>
                <c:pt idx="12">
                  <c:v>0.03</c:v>
                </c:pt>
              </c:numCache>
            </c:numRef>
          </c:val>
          <c:extLst>
            <c:ext xmlns:c16="http://schemas.microsoft.com/office/drawing/2014/chart" uri="{C3380CC4-5D6E-409C-BE32-E72D297353CC}">
              <c16:uniqueId val="{00000000-EA69-4224-94A2-15EB4A26A55C}"/>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5.694638583289173E-2"/>
          <c:y val="3.2637587841813719E-2"/>
          <c:w val="0.91344552934017698"/>
          <c:h val="0.2224965223998033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92250152404976E-3"/>
          <c:y val="8.7113577241631934E-2"/>
          <c:w val="0.98110712780651743"/>
          <c:h val="0.64117827915593328"/>
        </c:manualLayout>
      </c:layout>
      <c:barChart>
        <c:barDir val="col"/>
        <c:grouping val="clustered"/>
        <c:varyColors val="0"/>
        <c:ser>
          <c:idx val="0"/>
          <c:order val="0"/>
          <c:tx>
            <c:strRef>
              <c:f>Sheet1!$B$1</c:f>
              <c:strCache>
                <c:ptCount val="1"/>
                <c:pt idx="0">
                  <c:v>I have heard of AI and could explain what it is in detail.</c:v>
                </c:pt>
              </c:strCache>
            </c:strRef>
          </c:tx>
          <c:spPr>
            <a:solidFill>
              <a:schemeClr val="accent6"/>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2"/>
              <c:spPr>
                <a:noFill/>
                <a:ln w="19050">
                  <a:solidFill>
                    <a:schemeClr val="accent4"/>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solidFill>
                    <a:schemeClr val="accent1"/>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Sheet1!$B$2:$B$11</c:f>
              <c:numCache>
                <c:formatCode>General</c:formatCode>
                <c:ptCount val="10"/>
                <c:pt idx="0" formatCode="0%">
                  <c:v>0.3</c:v>
                </c:pt>
                <c:pt idx="2" formatCode="0%">
                  <c:v>0.26</c:v>
                </c:pt>
                <c:pt idx="3" formatCode="0%">
                  <c:v>0.32</c:v>
                </c:pt>
                <c:pt idx="4" formatCode="0%">
                  <c:v>0.3</c:v>
                </c:pt>
                <c:pt idx="5" formatCode="0%">
                  <c:v>0.32</c:v>
                </c:pt>
                <c:pt idx="6" formatCode="0%">
                  <c:v>0.28000000000000003</c:v>
                </c:pt>
                <c:pt idx="8" formatCode="0%">
                  <c:v>0.3</c:v>
                </c:pt>
                <c:pt idx="9" formatCode="0%">
                  <c:v>0.28999999999999998</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 I have heard of AI and could give a partial explanation what it is.</c:v>
                </c:pt>
              </c:strCache>
            </c:strRef>
          </c:tx>
          <c:spPr>
            <a:solidFill>
              <a:schemeClr val="accent5"/>
            </a:solidFill>
            <a:ln>
              <a:noFill/>
            </a:ln>
            <a:effectLst/>
          </c:spPr>
          <c:invertIfNegative val="0"/>
          <c:dLbls>
            <c:dLbl>
              <c:idx val="3"/>
              <c:spPr>
                <a:noFill/>
                <a:ln w="19050">
                  <a:solidFill>
                    <a:schemeClr val="accent4"/>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6"/>
              <c:spPr>
                <a:noFill/>
                <a:ln w="19050">
                  <a:solidFill>
                    <a:schemeClr val="accent1"/>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8"/>
              <c:spPr>
                <a:noFill/>
                <a:ln w="19050">
                  <a:solidFill>
                    <a:schemeClr val="accent4"/>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solidFill>
                    <a:schemeClr val="accent1"/>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Sheet1!$C$2:$C$11</c:f>
              <c:numCache>
                <c:formatCode>General</c:formatCode>
                <c:ptCount val="10"/>
                <c:pt idx="0" formatCode="0%">
                  <c:v>0.55000000000000004</c:v>
                </c:pt>
                <c:pt idx="2" formatCode="0%">
                  <c:v>0.52</c:v>
                </c:pt>
                <c:pt idx="3" formatCode="0%">
                  <c:v>0.51</c:v>
                </c:pt>
                <c:pt idx="4" formatCode="0%">
                  <c:v>0.56999999999999995</c:v>
                </c:pt>
                <c:pt idx="5" formatCode="0%">
                  <c:v>0.56999999999999995</c:v>
                </c:pt>
                <c:pt idx="6" formatCode="0%">
                  <c:v>0.57999999999999996</c:v>
                </c:pt>
                <c:pt idx="8" formatCode="0%">
                  <c:v>0.54</c:v>
                </c:pt>
                <c:pt idx="9" formatCode="0%">
                  <c:v>0.57999999999999996</c:v>
                </c:pt>
              </c:numCache>
            </c:numRef>
          </c:val>
          <c:extLst>
            <c:ext xmlns:c16="http://schemas.microsoft.com/office/drawing/2014/chart" uri="{C3380CC4-5D6E-409C-BE32-E72D297353CC}">
              <c16:uniqueId val="{00000002-982A-4C8B-BA6E-8DDF257E4E5F}"/>
            </c:ext>
          </c:extLst>
        </c:ser>
        <c:ser>
          <c:idx val="2"/>
          <c:order val="2"/>
          <c:tx>
            <c:strRef>
              <c:f>Sheet1!$D$1</c:f>
              <c:strCache>
                <c:ptCount val="1"/>
                <c:pt idx="0">
                  <c:v>I have heard of AI but could not explain what it was.</c:v>
                </c:pt>
              </c:strCache>
            </c:strRef>
          </c:tx>
          <c:spPr>
            <a:solidFill>
              <a:schemeClr val="accent3"/>
            </a:solidFill>
            <a:ln>
              <a:noFill/>
            </a:ln>
            <a:effectLst/>
          </c:spPr>
          <c:invertIfNegative val="0"/>
          <c:dLbls>
            <c:dLbl>
              <c:idx val="2"/>
              <c:spPr>
                <a:noFill/>
                <a:ln w="19050">
                  <a:solidFill>
                    <a:schemeClr val="accent1"/>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0B6-4916-97EB-9C627D6F9A60}"/>
                </c:ext>
              </c:extLst>
            </c:dLbl>
            <c:dLbl>
              <c:idx val="5"/>
              <c:spPr>
                <a:noFill/>
                <a:ln w="19050">
                  <a:solidFill>
                    <a:schemeClr val="accent4"/>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50B6-4916-97EB-9C627D6F9A60}"/>
                </c:ext>
              </c:extLst>
            </c:dLbl>
            <c:dLbl>
              <c:idx val="9"/>
              <c:spPr>
                <a:noFill/>
                <a:ln w="19050">
                  <a:solidFill>
                    <a:schemeClr val="accent4"/>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50B6-4916-97EB-9C627D6F9A60}"/>
                </c:ext>
              </c:extLst>
            </c:dLbl>
            <c:spPr>
              <a:noFill/>
              <a:ln w="19050">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Sheet1!$D$2:$D$11</c:f>
              <c:numCache>
                <c:formatCode>General</c:formatCode>
                <c:ptCount val="10"/>
                <c:pt idx="0" formatCode="0%">
                  <c:v>0.13</c:v>
                </c:pt>
                <c:pt idx="2" formatCode="0%">
                  <c:v>0.17</c:v>
                </c:pt>
                <c:pt idx="3" formatCode="0%">
                  <c:v>0.13</c:v>
                </c:pt>
                <c:pt idx="4" formatCode="0%">
                  <c:v>0.11</c:v>
                </c:pt>
                <c:pt idx="5" formatCode="0%">
                  <c:v>0.1</c:v>
                </c:pt>
                <c:pt idx="6" formatCode="0%">
                  <c:v>0.13</c:v>
                </c:pt>
                <c:pt idx="8" formatCode="0%">
                  <c:v>0.13</c:v>
                </c:pt>
                <c:pt idx="9" formatCode="0%">
                  <c:v>0.11</c:v>
                </c:pt>
              </c:numCache>
            </c:numRef>
          </c:val>
          <c:extLst>
            <c:ext xmlns:c16="http://schemas.microsoft.com/office/drawing/2014/chart" uri="{C3380CC4-5D6E-409C-BE32-E72D297353CC}">
              <c16:uniqueId val="{00000000-216B-4A35-BEEA-F2DE84404748}"/>
            </c:ext>
          </c:extLst>
        </c:ser>
        <c:ser>
          <c:idx val="3"/>
          <c:order val="3"/>
          <c:tx>
            <c:strRef>
              <c:f>Sheet1!$E$1</c:f>
              <c:strCache>
                <c:ptCount val="1"/>
                <c:pt idx="0">
                  <c:v>I have never heard of AI.</c:v>
                </c:pt>
              </c:strCache>
            </c:strRef>
          </c:tx>
          <c:spPr>
            <a:solidFill>
              <a:schemeClr val="accent4"/>
            </a:solidFill>
            <a:ln>
              <a:noFill/>
            </a:ln>
            <a:effectLst/>
          </c:spPr>
          <c:invertIfNegative val="0"/>
          <c:dLbls>
            <c:dLbl>
              <c:idx val="2"/>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50B6-4916-97EB-9C627D6F9A60}"/>
                </c:ext>
              </c:extLst>
            </c:dLbl>
            <c:dLbl>
              <c:idx val="3"/>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0B6-4916-97EB-9C627D6F9A60}"/>
                </c:ext>
              </c:extLst>
            </c:dLbl>
            <c:dLbl>
              <c:idx val="5"/>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0B6-4916-97EB-9C627D6F9A60}"/>
                </c:ext>
              </c:extLst>
            </c:dLbl>
            <c:dLbl>
              <c:idx val="6"/>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50B6-4916-97EB-9C627D6F9A60}"/>
                </c:ext>
              </c:extLst>
            </c:dLbl>
            <c:dLbl>
              <c:idx val="8"/>
              <c:spPr>
                <a:noFill/>
                <a:ln w="19050">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0B6-4916-97EB-9C627D6F9A60}"/>
                </c:ext>
              </c:extLst>
            </c:dLbl>
            <c:dLbl>
              <c:idx val="9"/>
              <c:spPr>
                <a:noFill/>
                <a:ln w="19050">
                  <a:solidFill>
                    <a:schemeClr val="accent4"/>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50B6-4916-97EB-9C627D6F9A60}"/>
                </c:ext>
              </c:extLst>
            </c:dLbl>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Essex TOTAL</c:v>
                </c:pt>
                <c:pt idx="2">
                  <c:v> Quintile 1 (more deprived)</c:v>
                </c:pt>
                <c:pt idx="3">
                  <c:v> Quintile 2</c:v>
                </c:pt>
                <c:pt idx="4">
                  <c:v> Quintile 3</c:v>
                </c:pt>
                <c:pt idx="5">
                  <c:v> Quintile 4</c:v>
                </c:pt>
                <c:pt idx="6">
                  <c:v> Quintile 5 (less deprived)</c:v>
                </c:pt>
                <c:pt idx="8">
                  <c:v>Urban</c:v>
                </c:pt>
                <c:pt idx="9">
                  <c:v>Rural</c:v>
                </c:pt>
              </c:strCache>
            </c:strRef>
          </c:cat>
          <c:val>
            <c:numRef>
              <c:f>Sheet1!$E$2:$E$11</c:f>
              <c:numCache>
                <c:formatCode>General</c:formatCode>
                <c:ptCount val="10"/>
                <c:pt idx="0" formatCode="0%">
                  <c:v>0.03</c:v>
                </c:pt>
                <c:pt idx="2" formatCode="0%">
                  <c:v>0.05</c:v>
                </c:pt>
                <c:pt idx="3" formatCode="0%">
                  <c:v>0.05</c:v>
                </c:pt>
                <c:pt idx="4" formatCode="0%">
                  <c:v>0.02</c:v>
                </c:pt>
                <c:pt idx="5" formatCode="0%">
                  <c:v>0.02</c:v>
                </c:pt>
                <c:pt idx="6" formatCode="0%">
                  <c:v>0.02</c:v>
                </c:pt>
                <c:pt idx="8" formatCode="0%">
                  <c:v>0.04</c:v>
                </c:pt>
                <c:pt idx="9" formatCode="0%">
                  <c:v>0.02</c:v>
                </c:pt>
              </c:numCache>
            </c:numRef>
          </c:val>
          <c:extLst>
            <c:ext xmlns:c16="http://schemas.microsoft.com/office/drawing/2014/chart" uri="{C3380CC4-5D6E-409C-BE32-E72D297353CC}">
              <c16:uniqueId val="{00000000-9535-4A1A-A4E4-4F0717CC9C1F}"/>
            </c:ext>
          </c:extLst>
        </c:ser>
        <c:dLbls>
          <c:showLegendKey val="0"/>
          <c:showVal val="0"/>
          <c:showCatName val="0"/>
          <c:showSerName val="0"/>
          <c:showPercent val="0"/>
          <c:showBubbleSize val="0"/>
        </c:dLbls>
        <c:gapWidth val="4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068-463D-9910-E6E2559FD428}"/>
              </c:ext>
            </c:extLst>
          </c:dPt>
          <c:dLbls>
            <c:dLbl>
              <c:idx val="14"/>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6E-4220-A584-1BD3F3E9FCB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0.27629999999999999</c:v>
                </c:pt>
                <c:pt idx="1">
                  <c:v>0.29980000000000001</c:v>
                </c:pt>
                <c:pt idx="2">
                  <c:v>0.24529999999999999</c:v>
                </c:pt>
                <c:pt idx="3">
                  <c:v>0.29959999999999998</c:v>
                </c:pt>
                <c:pt idx="4">
                  <c:v>0.22140000000000001</c:v>
                </c:pt>
                <c:pt idx="5">
                  <c:v>0.29409999999999997</c:v>
                </c:pt>
                <c:pt idx="6">
                  <c:v>0.2954</c:v>
                </c:pt>
                <c:pt idx="7">
                  <c:v>0.25669999999999998</c:v>
                </c:pt>
                <c:pt idx="8">
                  <c:v>0.32519999999999999</c:v>
                </c:pt>
                <c:pt idx="9">
                  <c:v>0.27839999999999998</c:v>
                </c:pt>
                <c:pt idx="10">
                  <c:v>0.27710000000000001</c:v>
                </c:pt>
                <c:pt idx="11">
                  <c:v>0.2477</c:v>
                </c:pt>
                <c:pt idx="12">
                  <c:v>0.26819999999999999</c:v>
                </c:pt>
                <c:pt idx="13">
                  <c:v>0.27489999999999998</c:v>
                </c:pt>
                <c:pt idx="14">
                  <c:v>0.27689999999999998</c:v>
                </c:pt>
                <c:pt idx="15">
                  <c:v>0.26140000000000002</c:v>
                </c:pt>
                <c:pt idx="16">
                  <c:v>0.28179999999999999</c:v>
                </c:pt>
                <c:pt idx="17">
                  <c:v>0.2412</c:v>
                </c:pt>
                <c:pt idx="18">
                  <c:v>0.26</c:v>
                </c:pt>
                <c:pt idx="19">
                  <c:v>0.29020000000000001</c:v>
                </c:pt>
                <c:pt idx="20">
                  <c:v>0.28610000000000002</c:v>
                </c:pt>
                <c:pt idx="21">
                  <c:v>0.30599999999999999</c:v>
                </c:pt>
              </c:numCache>
            </c:numRef>
          </c:val>
          <c:extLst>
            <c:ext xmlns:c16="http://schemas.microsoft.com/office/drawing/2014/chart" uri="{C3380CC4-5D6E-409C-BE32-E72D297353CC}">
              <c16:uniqueId val="{00000002-9068-463D-9910-E6E2559FD42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60000000000000009"/>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75008772658237"/>
          <c:y val="5.4482970539386964E-2"/>
          <c:w val="0.73629719712453257"/>
          <c:h val="0.94551708567855175"/>
        </c:manualLayout>
      </c:layout>
      <c:barChart>
        <c:barDir val="bar"/>
        <c:grouping val="clustered"/>
        <c:varyColors val="0"/>
        <c:ser>
          <c:idx val="1"/>
          <c:order val="0"/>
          <c:tx>
            <c:strRef>
              <c:f>Sheet1!$B$1</c:f>
              <c:strCache>
                <c:ptCount val="1"/>
                <c:pt idx="0">
                  <c:v>Essex 2022</c:v>
                </c:pt>
              </c:strCache>
            </c:strRef>
          </c:tx>
          <c:spPr>
            <a:solidFill>
              <a:schemeClr val="accent2"/>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7D91-42E5-B146-AB932381721C}"/>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7D91-42E5-B146-AB932381721C}"/>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7D91-42E5-B146-AB932381721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7D91-42E5-B146-AB932381721C}"/>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9-7D91-42E5-B146-AB932381721C}"/>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7D91-42E5-B146-AB932381721C}"/>
              </c:ext>
            </c:extLst>
          </c:dPt>
          <c:dPt>
            <c:idx val="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D-7D91-42E5-B146-AB932381721C}"/>
              </c:ext>
            </c:extLst>
          </c:dPt>
          <c:dPt>
            <c:idx val="7"/>
            <c:invertIfNegative val="0"/>
            <c:bubble3D val="0"/>
            <c:spPr>
              <a:solidFill>
                <a:srgbClr val="3A7D64"/>
              </a:solidFill>
              <a:ln>
                <a:noFill/>
              </a:ln>
              <a:effectLst/>
            </c:spPr>
            <c:extLst>
              <c:ext xmlns:c16="http://schemas.microsoft.com/office/drawing/2014/chart" uri="{C3380CC4-5D6E-409C-BE32-E72D297353CC}">
                <c16:uniqueId val="{0000000F-7D91-42E5-B146-AB932381721C}"/>
              </c:ext>
            </c:extLst>
          </c:dPt>
          <c:dPt>
            <c:idx val="8"/>
            <c:invertIfNegative val="0"/>
            <c:bubble3D val="0"/>
            <c:spPr>
              <a:solidFill>
                <a:srgbClr val="3A7D64"/>
              </a:solidFill>
              <a:ln>
                <a:noFill/>
              </a:ln>
              <a:effectLst/>
            </c:spPr>
            <c:extLst>
              <c:ext xmlns:c16="http://schemas.microsoft.com/office/drawing/2014/chart" uri="{C3380CC4-5D6E-409C-BE32-E72D297353CC}">
                <c16:uniqueId val="{00000011-7D91-42E5-B146-AB932381721C}"/>
              </c:ext>
            </c:extLst>
          </c:dPt>
          <c:dPt>
            <c:idx val="9"/>
            <c:invertIfNegative val="0"/>
            <c:bubble3D val="0"/>
            <c:spPr>
              <a:solidFill>
                <a:srgbClr val="3A7D64"/>
              </a:solidFill>
              <a:ln>
                <a:noFill/>
              </a:ln>
              <a:effectLst/>
            </c:spPr>
            <c:extLst>
              <c:ext xmlns:c16="http://schemas.microsoft.com/office/drawing/2014/chart" uri="{C3380CC4-5D6E-409C-BE32-E72D297353CC}">
                <c16:uniqueId val="{00000013-E8A4-4BD9-B3CE-FF60ED938998}"/>
              </c:ext>
            </c:extLst>
          </c:dPt>
          <c:dPt>
            <c:idx val="10"/>
            <c:invertIfNegative val="0"/>
            <c:bubble3D val="0"/>
            <c:spPr>
              <a:solidFill>
                <a:srgbClr val="3A7D64"/>
              </a:solidFill>
              <a:ln>
                <a:noFill/>
              </a:ln>
              <a:effectLst/>
            </c:spPr>
            <c:extLst>
              <c:ext xmlns:c16="http://schemas.microsoft.com/office/drawing/2014/chart" uri="{C3380CC4-5D6E-409C-BE32-E72D297353CC}">
                <c16:uniqueId val="{00000012-E8A4-4BD9-B3CE-FF60ED93899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0 - very negative impact</c:v>
                </c:pt>
                <c:pt idx="1">
                  <c:v>1</c:v>
                </c:pt>
                <c:pt idx="2">
                  <c:v>2</c:v>
                </c:pt>
                <c:pt idx="3">
                  <c:v>3</c:v>
                </c:pt>
                <c:pt idx="4">
                  <c:v>4</c:v>
                </c:pt>
                <c:pt idx="5">
                  <c:v>5</c:v>
                </c:pt>
                <c:pt idx="6">
                  <c:v>6</c:v>
                </c:pt>
                <c:pt idx="7">
                  <c:v>7</c:v>
                </c:pt>
                <c:pt idx="8">
                  <c:v>8</c:v>
                </c:pt>
                <c:pt idx="9">
                  <c:v>9</c:v>
                </c:pt>
                <c:pt idx="10">
                  <c:v>10 - very positive impact</c:v>
                </c:pt>
              </c:strCache>
            </c:strRef>
          </c:cat>
          <c:val>
            <c:numRef>
              <c:f>Sheet1!$B$2:$B$12</c:f>
              <c:numCache>
                <c:formatCode>0%</c:formatCode>
                <c:ptCount val="11"/>
                <c:pt idx="0">
                  <c:v>8.7400000000000005E-2</c:v>
                </c:pt>
                <c:pt idx="1">
                  <c:v>3.1899999999999998E-2</c:v>
                </c:pt>
                <c:pt idx="2">
                  <c:v>6.5100000000000005E-2</c:v>
                </c:pt>
                <c:pt idx="3">
                  <c:v>8.5599999999999996E-2</c:v>
                </c:pt>
                <c:pt idx="4">
                  <c:v>8.7499999999999994E-2</c:v>
                </c:pt>
                <c:pt idx="5">
                  <c:v>0.26840000000000003</c:v>
                </c:pt>
                <c:pt idx="6">
                  <c:v>9.7699999999999995E-2</c:v>
                </c:pt>
                <c:pt idx="7">
                  <c:v>0.1341</c:v>
                </c:pt>
                <c:pt idx="8">
                  <c:v>7.7299999999999994E-2</c:v>
                </c:pt>
                <c:pt idx="9">
                  <c:v>1.8100000000000002E-2</c:v>
                </c:pt>
                <c:pt idx="10">
                  <c:v>4.6800000000000001E-2</c:v>
                </c:pt>
              </c:numCache>
            </c:numRef>
          </c:val>
          <c:extLst>
            <c:ext xmlns:c16="http://schemas.microsoft.com/office/drawing/2014/chart" uri="{C3380CC4-5D6E-409C-BE32-E72D297353CC}">
              <c16:uniqueId val="{00000012-D0C8-4D26-804D-8B6BFD9C0332}"/>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94057052191816E-2"/>
          <c:y val="2.4436313135070661E-2"/>
          <c:w val="0.9063150991384179"/>
          <c:h val="0.84346763520932111"/>
        </c:manualLayout>
      </c:layout>
      <c:barChart>
        <c:barDir val="col"/>
        <c:grouping val="clustered"/>
        <c:varyColors val="0"/>
        <c:ser>
          <c:idx val="0"/>
          <c:order val="0"/>
          <c:tx>
            <c:strRef>
              <c:f>Sheet1!$B$1</c:f>
              <c:strCache>
                <c:ptCount val="1"/>
                <c:pt idx="0">
                  <c:v>Negative 0-3</c:v>
                </c:pt>
              </c:strCache>
            </c:strRef>
          </c:tx>
          <c:spPr>
            <a:solidFill>
              <a:srgbClr val="C9C9C9"/>
            </a:solidFill>
            <a:ln>
              <a:noFill/>
            </a:ln>
            <a:effectLst/>
          </c:spPr>
          <c:invertIfNegative val="0"/>
          <c:dPt>
            <c:idx val="1"/>
            <c:invertIfNegative val="0"/>
            <c:bubble3D val="0"/>
            <c:spPr>
              <a:solidFill>
                <a:srgbClr val="C9C9C9"/>
              </a:solidFill>
              <a:ln>
                <a:noFill/>
              </a:ln>
              <a:effectLst/>
            </c:spPr>
            <c:extLst>
              <c:ext xmlns:c16="http://schemas.microsoft.com/office/drawing/2014/chart" uri="{C3380CC4-5D6E-409C-BE32-E72D297353CC}">
                <c16:uniqueId val="{00000001-FDFC-4D1B-9682-25299C3FE88B}"/>
              </c:ext>
            </c:extLst>
          </c:dPt>
          <c:dPt>
            <c:idx val="5"/>
            <c:invertIfNegative val="0"/>
            <c:bubble3D val="0"/>
            <c:spPr>
              <a:solidFill>
                <a:srgbClr val="C9C9C9"/>
              </a:solidFill>
              <a:ln>
                <a:noFill/>
              </a:ln>
              <a:effectLst/>
            </c:spPr>
            <c:extLst>
              <c:ext xmlns:c16="http://schemas.microsoft.com/office/drawing/2014/chart" uri="{C3380CC4-5D6E-409C-BE32-E72D297353CC}">
                <c16:uniqueId val="{00000003-FDFC-4D1B-9682-25299C3FE88B}"/>
              </c:ext>
            </c:extLst>
          </c:dPt>
          <c:dPt>
            <c:idx val="8"/>
            <c:invertIfNegative val="0"/>
            <c:bubble3D val="0"/>
            <c:spPr>
              <a:solidFill>
                <a:srgbClr val="C9C9C9"/>
              </a:solidFill>
              <a:ln>
                <a:noFill/>
              </a:ln>
              <a:effectLst/>
            </c:spPr>
            <c:extLst>
              <c:ext xmlns:c16="http://schemas.microsoft.com/office/drawing/2014/chart" uri="{C3380CC4-5D6E-409C-BE32-E72D297353CC}">
                <c16:uniqueId val="{00000005-FDFC-4D1B-9682-25299C3FE88B}"/>
              </c:ext>
            </c:extLst>
          </c:dPt>
          <c:dPt>
            <c:idx val="12"/>
            <c:invertIfNegative val="0"/>
            <c:bubble3D val="0"/>
            <c:spPr>
              <a:solidFill>
                <a:srgbClr val="C9C9C9"/>
              </a:solidFill>
              <a:ln>
                <a:noFill/>
              </a:ln>
              <a:effectLst/>
            </c:spPr>
            <c:extLst>
              <c:ext xmlns:c16="http://schemas.microsoft.com/office/drawing/2014/chart" uri="{C3380CC4-5D6E-409C-BE32-E72D297353CC}">
                <c16:uniqueId val="{00000007-FDFC-4D1B-9682-25299C3FE88B}"/>
              </c:ext>
            </c:extLst>
          </c:dPt>
          <c:dLbls>
            <c:dLbl>
              <c:idx val="3"/>
              <c:spPr>
                <a:noFill/>
                <a:ln w="3175">
                  <a:solidFill>
                    <a:srgbClr val="FF0000"/>
                  </a:solid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8AEF-48AC-B425-04E840CC15C1}"/>
                </c:ext>
              </c:extLst>
            </c:dLbl>
            <c:dLbl>
              <c:idx val="4"/>
              <c:spPr>
                <a:noFill/>
                <a:ln w="3175">
                  <a:solidFill>
                    <a:srgbClr val="006600"/>
                  </a:solid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A69-4224-94A2-15EB4A26A55C}"/>
                </c:ext>
              </c:extLst>
            </c:dLbl>
            <c:dLbl>
              <c:idx val="6"/>
              <c:spPr>
                <a:noFill/>
                <a:ln w="3175">
                  <a:solidFill>
                    <a:srgbClr val="FF0000"/>
                  </a:solid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AEF-48AC-B425-04E840CC15C1}"/>
                </c:ext>
              </c:extLst>
            </c:dLbl>
            <c:dLbl>
              <c:idx val="8"/>
              <c:spPr>
                <a:noFill/>
                <a:ln w="3175">
                  <a:solidFill>
                    <a:srgbClr val="006600"/>
                  </a:solid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DFC-4D1B-9682-25299C3FE88B}"/>
                </c:ext>
              </c:extLst>
            </c:dLbl>
            <c:spPr>
              <a:noFill/>
              <a:ln w="3175">
                <a:noFill/>
              </a:ln>
              <a:effectLst/>
            </c:spPr>
            <c:txPr>
              <a:bodyPr rot="0" spcFirstLastPara="1" vertOverflow="ellipsis" vert="horz" wrap="square" lIns="38100" tIns="19050" rIns="38100" bIns="19050" anchor="ctr" anchorCtr="1">
                <a:spAutoFit/>
              </a:bodyPr>
              <a:lstStyle/>
              <a:p>
                <a:pPr>
                  <a:defRPr sz="94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Sheet1!$B$2:$B$14</c:f>
              <c:numCache>
                <c:formatCode>0%</c:formatCode>
                <c:ptCount val="13"/>
                <c:pt idx="0">
                  <c:v>0.27</c:v>
                </c:pt>
                <c:pt idx="1">
                  <c:v>0.28000000000000003</c:v>
                </c:pt>
                <c:pt idx="2">
                  <c:v>0.28999999999999998</c:v>
                </c:pt>
                <c:pt idx="3">
                  <c:v>0.2</c:v>
                </c:pt>
                <c:pt idx="4">
                  <c:v>0.35</c:v>
                </c:pt>
                <c:pt idx="5">
                  <c:v>0.25</c:v>
                </c:pt>
                <c:pt idx="6">
                  <c:v>0.23</c:v>
                </c:pt>
                <c:pt idx="7">
                  <c:v>0.27</c:v>
                </c:pt>
                <c:pt idx="8">
                  <c:v>0.32</c:v>
                </c:pt>
                <c:pt idx="9">
                  <c:v>0.24</c:v>
                </c:pt>
                <c:pt idx="10">
                  <c:v>0.3</c:v>
                </c:pt>
                <c:pt idx="11">
                  <c:v>0.28000000000000003</c:v>
                </c:pt>
                <c:pt idx="12">
                  <c:v>0.26</c:v>
                </c:pt>
              </c:numCache>
            </c:numRef>
          </c:val>
          <c:extLst>
            <c:ext xmlns:c16="http://schemas.microsoft.com/office/drawing/2014/chart" uri="{C3380CC4-5D6E-409C-BE32-E72D297353CC}">
              <c16:uniqueId val="{00000008-FDFC-4D1B-9682-25299C3FE88B}"/>
            </c:ext>
          </c:extLst>
        </c:ser>
        <c:ser>
          <c:idx val="1"/>
          <c:order val="1"/>
          <c:tx>
            <c:strRef>
              <c:f>Sheet1!$C$1</c:f>
              <c:strCache>
                <c:ptCount val="1"/>
                <c:pt idx="0">
                  <c:v>Medium 4-6</c:v>
                </c:pt>
              </c:strCache>
            </c:strRef>
          </c:tx>
          <c:spPr>
            <a:solidFill>
              <a:srgbClr val="76766B"/>
            </a:solidFill>
            <a:ln>
              <a:noFill/>
            </a:ln>
            <a:effectLst/>
          </c:spPr>
          <c:invertIfNegative val="0"/>
          <c:dLbls>
            <c:dLbl>
              <c:idx val="8"/>
              <c:spPr>
                <a:noFill/>
                <a:ln w="3175">
                  <a:solidFill>
                    <a:srgbClr val="FF0000"/>
                  </a:solidFill>
                </a:ln>
                <a:effectLst/>
              </c:spPr>
              <c:txPr>
                <a:bodyPr rot="0" spcFirstLastPara="1" vertOverflow="ellipsis" vert="horz" wrap="square" lIns="38100" tIns="19050" rIns="38100" bIns="19050" anchor="ctr" anchorCtr="1">
                  <a:spAutoFit/>
                </a:bodyPr>
                <a:lstStyle/>
                <a:p>
                  <a:pPr>
                    <a:defRPr sz="98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AEF-48AC-B425-04E840CC15C1}"/>
                </c:ext>
              </c:extLst>
            </c:dLbl>
            <c:spPr>
              <a:noFill/>
              <a:ln w="3175">
                <a:noFill/>
              </a:ln>
              <a:effectLst/>
            </c:spPr>
            <c:txPr>
              <a:bodyPr rot="0" spcFirstLastPara="1" vertOverflow="ellipsis" vert="horz" wrap="square" lIns="38100" tIns="19050" rIns="38100" bIns="19050" anchor="ctr" anchorCtr="1">
                <a:spAutoFit/>
              </a:bodyPr>
              <a:lstStyle/>
              <a:p>
                <a:pPr>
                  <a:defRPr sz="98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Sheet1!$C$2:$C$14</c:f>
              <c:numCache>
                <c:formatCode>0%</c:formatCode>
                <c:ptCount val="13"/>
                <c:pt idx="0">
                  <c:v>0.45</c:v>
                </c:pt>
                <c:pt idx="1">
                  <c:v>0.42</c:v>
                </c:pt>
                <c:pt idx="2">
                  <c:v>0.47</c:v>
                </c:pt>
                <c:pt idx="3">
                  <c:v>0.5</c:v>
                </c:pt>
                <c:pt idx="4">
                  <c:v>0.43</c:v>
                </c:pt>
                <c:pt idx="5">
                  <c:v>0.46</c:v>
                </c:pt>
                <c:pt idx="6">
                  <c:v>0.48</c:v>
                </c:pt>
                <c:pt idx="7">
                  <c:v>0.47</c:v>
                </c:pt>
                <c:pt idx="8">
                  <c:v>0.36</c:v>
                </c:pt>
                <c:pt idx="9">
                  <c:v>0.48</c:v>
                </c:pt>
                <c:pt idx="10">
                  <c:v>0.42</c:v>
                </c:pt>
                <c:pt idx="11">
                  <c:v>0.47</c:v>
                </c:pt>
                <c:pt idx="12">
                  <c:v>0.47</c:v>
                </c:pt>
              </c:numCache>
            </c:numRef>
          </c:val>
          <c:extLst>
            <c:ext xmlns:c16="http://schemas.microsoft.com/office/drawing/2014/chart" uri="{C3380CC4-5D6E-409C-BE32-E72D297353CC}">
              <c16:uniqueId val="{00000009-FDFC-4D1B-9682-25299C3FE88B}"/>
            </c:ext>
          </c:extLst>
        </c:ser>
        <c:ser>
          <c:idx val="2"/>
          <c:order val="2"/>
          <c:tx>
            <c:strRef>
              <c:f>Sheet1!$D$1</c:f>
              <c:strCache>
                <c:ptCount val="1"/>
                <c:pt idx="0">
                  <c:v>Positive 7-10</c:v>
                </c:pt>
              </c:strCache>
            </c:strRef>
          </c:tx>
          <c:spPr>
            <a:solidFill>
              <a:srgbClr val="E40037"/>
            </a:solidFill>
            <a:ln>
              <a:noFill/>
            </a:ln>
            <a:effectLst/>
          </c:spPr>
          <c:invertIfNegative val="0"/>
          <c:dLbls>
            <c:dLbl>
              <c:idx val="4"/>
              <c:spPr>
                <a:noFill/>
                <a:ln w="3175">
                  <a:solidFill>
                    <a:srgbClr val="FF000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A69-4224-94A2-15EB4A26A55C}"/>
                </c:ext>
              </c:extLst>
            </c:dLbl>
            <c:dLbl>
              <c:idx val="8"/>
              <c:spPr>
                <a:noFill/>
                <a:ln w="3175">
                  <a:solidFill>
                    <a:srgbClr val="006600"/>
                  </a:solid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0F63-4557-A474-046A7249B256}"/>
                </c:ext>
              </c:extLst>
            </c:dLbl>
            <c:spPr>
              <a:noFill/>
              <a:ln w="3175">
                <a:noFill/>
              </a:ln>
              <a:effectLst/>
            </c:spPr>
            <c:txPr>
              <a:bodyPr rot="0" spcFirstLastPara="1" vertOverflow="ellipsis" vert="horz" wrap="square" lIns="38100" tIns="19050" rIns="38100" bIns="19050" anchor="ctr" anchorCtr="1">
                <a:spAutoFit/>
              </a:bodyPr>
              <a:lstStyle/>
              <a:p>
                <a:pPr>
                  <a:defRPr sz="9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Sheet1!$D$2:$D$14</c:f>
              <c:numCache>
                <c:formatCode>0%</c:formatCode>
                <c:ptCount val="13"/>
                <c:pt idx="0">
                  <c:v>0.28000000000000003</c:v>
                </c:pt>
                <c:pt idx="1">
                  <c:v>0.3</c:v>
                </c:pt>
                <c:pt idx="2">
                  <c:v>0.25</c:v>
                </c:pt>
                <c:pt idx="3">
                  <c:v>0.3</c:v>
                </c:pt>
                <c:pt idx="4">
                  <c:v>0.22</c:v>
                </c:pt>
                <c:pt idx="5">
                  <c:v>0.28999999999999998</c:v>
                </c:pt>
                <c:pt idx="6">
                  <c:v>0.3</c:v>
                </c:pt>
                <c:pt idx="7">
                  <c:v>0.26</c:v>
                </c:pt>
                <c:pt idx="8">
                  <c:v>0.33</c:v>
                </c:pt>
                <c:pt idx="9">
                  <c:v>0.28000000000000003</c:v>
                </c:pt>
                <c:pt idx="10">
                  <c:v>0.28000000000000003</c:v>
                </c:pt>
                <c:pt idx="11">
                  <c:v>0.25</c:v>
                </c:pt>
                <c:pt idx="12">
                  <c:v>0.27</c:v>
                </c:pt>
              </c:numCache>
            </c:numRef>
          </c:val>
          <c:extLst>
            <c:ext xmlns:c16="http://schemas.microsoft.com/office/drawing/2014/chart" uri="{C3380CC4-5D6E-409C-BE32-E72D297353CC}">
              <c16:uniqueId val="{00000000-FDAB-4915-8EE6-E0D00A83C9C9}"/>
            </c:ext>
          </c:extLst>
        </c:ser>
        <c:dLbls>
          <c:showLegendKey val="0"/>
          <c:showVal val="0"/>
          <c:showCatName val="0"/>
          <c:showSerName val="0"/>
          <c:showPercent val="0"/>
          <c:showBubbleSize val="0"/>
        </c:dLbls>
        <c:gapWidth val="8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34052792"/>
        <c:crosses val="autoZero"/>
        <c:auto val="1"/>
        <c:lblAlgn val="ctr"/>
        <c:lblOffset val="250"/>
        <c:noMultiLvlLbl val="0"/>
      </c:catAx>
      <c:valAx>
        <c:axId val="534052792"/>
        <c:scaling>
          <c:orientation val="minMax"/>
          <c:max val="1"/>
        </c:scaling>
        <c:delete val="1"/>
        <c:axPos val="l"/>
        <c:majorGridlines>
          <c:spPr>
            <a:ln w="19050" cap="flat" cmpd="sng" algn="ctr">
              <a:noFill/>
              <a:round/>
            </a:ln>
            <a:effectLst/>
          </c:spPr>
        </c:majorGridlines>
        <c:numFmt formatCode="0%" sourceLinked="1"/>
        <c:majorTickMark val="out"/>
        <c:minorTickMark val="none"/>
        <c:tickLblPos val="nextTo"/>
        <c:crossAx val="534052464"/>
        <c:crosses val="autoZero"/>
        <c:crossBetween val="between"/>
        <c:majorUnit val="0.2"/>
      </c:valAx>
      <c:spPr>
        <a:noFill/>
        <a:ln w="25400">
          <a:noFill/>
        </a:ln>
        <a:effectLst/>
      </c:spPr>
    </c:plotArea>
    <c:legend>
      <c:legendPos val="t"/>
      <c:layout>
        <c:manualLayout>
          <c:xMode val="edge"/>
          <c:yMode val="edge"/>
          <c:x val="5.694638583289173E-2"/>
          <c:y val="3.2637587841813719E-2"/>
          <c:w val="0.91344552934017698"/>
          <c:h val="0.2224965223998033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371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68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18</a:t>
            </a:fld>
            <a:endParaRPr lang="en-GB"/>
          </a:p>
        </p:txBody>
      </p:sp>
    </p:spTree>
    <p:extLst>
      <p:ext uri="{BB962C8B-B14F-4D97-AF65-F5344CB8AC3E}">
        <p14:creationId xmlns:p14="http://schemas.microsoft.com/office/powerpoint/2010/main" val="311847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78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5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18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67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9</a:t>
            </a:fld>
            <a:endParaRPr lang="en-GB"/>
          </a:p>
        </p:txBody>
      </p:sp>
    </p:spTree>
    <p:extLst>
      <p:ext uri="{BB962C8B-B14F-4D97-AF65-F5344CB8AC3E}">
        <p14:creationId xmlns:p14="http://schemas.microsoft.com/office/powerpoint/2010/main" val="401496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9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11</a:t>
            </a:fld>
            <a:endParaRPr lang="en-GB"/>
          </a:p>
        </p:txBody>
      </p:sp>
    </p:spTree>
    <p:extLst>
      <p:ext uri="{BB962C8B-B14F-4D97-AF65-F5344CB8AC3E}">
        <p14:creationId xmlns:p14="http://schemas.microsoft.com/office/powerpoint/2010/main" val="220642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5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878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14</a:t>
            </a:fld>
            <a:endParaRPr lang="en-GB"/>
          </a:p>
        </p:txBody>
      </p:sp>
    </p:spTree>
    <p:extLst>
      <p:ext uri="{BB962C8B-B14F-4D97-AF65-F5344CB8AC3E}">
        <p14:creationId xmlns:p14="http://schemas.microsoft.com/office/powerpoint/2010/main" val="272399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15</a:t>
            </a:fld>
            <a:endParaRPr lang="en-GB"/>
          </a:p>
        </p:txBody>
      </p:sp>
    </p:spTree>
    <p:extLst>
      <p:ext uri="{BB962C8B-B14F-4D97-AF65-F5344CB8AC3E}">
        <p14:creationId xmlns:p14="http://schemas.microsoft.com/office/powerpoint/2010/main" val="233762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578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05/12/2024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Tree>
    <p:extLst>
      <p:ext uri="{BB962C8B-B14F-4D97-AF65-F5344CB8AC3E}">
        <p14:creationId xmlns:p14="http://schemas.microsoft.com/office/powerpoint/2010/main" val="126267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05/12/2024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05/12/2024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hyperlink" Target="https://www.facebook.com/essexcountycouncil" TargetMode="Externa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944000"/>
            <a:ext cx="11060873" cy="1620000"/>
          </a:xfrm>
        </p:spPr>
        <p:txBody>
          <a:bodyPr/>
          <a:lstStyle/>
          <a:p>
            <a:r>
              <a:rPr lang="en-GB" dirty="0"/>
              <a:t>Essex Resident Survey 2024: </a:t>
            </a:r>
            <a:br>
              <a:rPr lang="en-GB" dirty="0"/>
            </a:br>
            <a:r>
              <a:rPr lang="en-GB" sz="4400" dirty="0"/>
              <a:t>Attitudes towards Artificial Intelligence (AI)</a:t>
            </a:r>
            <a:endParaRPr lang="en-GB" dirty="0"/>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3983570"/>
            <a:ext cx="5421850" cy="1080000"/>
          </a:xfrm>
        </p:spPr>
        <p:txBody>
          <a:bodyPr/>
          <a:lstStyle/>
          <a:p>
            <a:r>
              <a:rPr lang="en-GB" dirty="0"/>
              <a:t>Research and Citizen Insight | Policy Unit</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r>
              <a:rPr lang="en-GB" dirty="0"/>
              <a:t>November 2024</a:t>
            </a:r>
          </a:p>
          <a:p>
            <a:endParaRPr lang="en-GB" dirty="0"/>
          </a:p>
        </p:txBody>
      </p:sp>
    </p:spTree>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mj-lt"/>
              </a:rPr>
              <a:t>Attitudes towards AI</a:t>
            </a:r>
            <a:endParaRPr kumimoji="0" lang="en-GB" sz="2000" b="1" i="0" u="none" strike="noStrike" kern="1200" cap="none" spc="0" normalizeH="0" baseline="0" noProof="0" dirty="0">
              <a:ln>
                <a:noFill/>
              </a:ln>
              <a:solidFill>
                <a:srgbClr val="FFFFFF"/>
              </a:solidFill>
              <a:effectLst/>
              <a:uLnTx/>
              <a:uFillTx/>
              <a:latin typeface="+mj-lt"/>
              <a:ea typeface="+mn-ea"/>
              <a:cs typeface="+mn-cs"/>
            </a:endParaRPr>
          </a:p>
        </p:txBody>
      </p:sp>
      <p:sp>
        <p:nvSpPr>
          <p:cNvPr id="27" name="Slide Number Placeholder 4">
            <a:extLst>
              <a:ext uri="{FF2B5EF4-FFF2-40B4-BE49-F238E27FC236}">
                <a16:creationId xmlns:a16="http://schemas.microsoft.com/office/drawing/2014/main" id="{75D6DD6B-F2C3-4A01-86F4-1A6EF678F4DF}"/>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TextBox 23">
            <a:extLst>
              <a:ext uri="{FF2B5EF4-FFF2-40B4-BE49-F238E27FC236}">
                <a16:creationId xmlns:a16="http://schemas.microsoft.com/office/drawing/2014/main" id="{8ABE3324-5F35-4040-9DE9-CEBCB65D525E}"/>
              </a:ext>
            </a:extLst>
          </p:cNvPr>
          <p:cNvSpPr txBox="1"/>
          <p:nvPr/>
        </p:nvSpPr>
        <p:spPr>
          <a:xfrm>
            <a:off x="679181" y="6186190"/>
            <a:ext cx="4394134" cy="400110"/>
          </a:xfrm>
          <a:prstGeom prst="rect">
            <a:avLst/>
          </a:prstGeom>
          <a:noFill/>
        </p:spPr>
        <p:txBody>
          <a:bodyPr wrap="square" lIns="91440" tIns="45720" rIns="91440" bIns="45720" rtlCol="0" anchor="t">
            <a:spAutoFit/>
          </a:bodyPr>
          <a:lstStyle/>
          <a:p>
            <a:pPr>
              <a:defRPr/>
            </a:pPr>
            <a:r>
              <a:rPr kumimoji="0" lang="en-GB" sz="1000" b="0" i="0" u="none" strike="noStrike" kern="1200" cap="none" spc="0" normalizeH="0" baseline="0" noProof="0" dirty="0">
                <a:ln>
                  <a:noFill/>
                </a:ln>
                <a:solidFill>
                  <a:srgbClr val="000000"/>
                </a:solidFill>
                <a:effectLst/>
                <a:uLnTx/>
                <a:uFillTx/>
                <a:ea typeface="+mn-ea"/>
                <a:cs typeface="+mn-cs"/>
              </a:rPr>
              <a:t>Base: All residents (answering) excluding those answering ‘prefer not to say’: (2024 = 5,427)</a:t>
            </a:r>
          </a:p>
        </p:txBody>
      </p:sp>
      <p:sp>
        <p:nvSpPr>
          <p:cNvPr id="17" name="Footer Placeholder 5">
            <a:extLst>
              <a:ext uri="{FF2B5EF4-FFF2-40B4-BE49-F238E27FC236}">
                <a16:creationId xmlns:a16="http://schemas.microsoft.com/office/drawing/2014/main" id="{4820C24D-6770-4EED-90E5-1FB094D154FC}"/>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9" name="TextBox 8">
            <a:extLst>
              <a:ext uri="{FF2B5EF4-FFF2-40B4-BE49-F238E27FC236}">
                <a16:creationId xmlns:a16="http://schemas.microsoft.com/office/drawing/2014/main" id="{7A66E338-F380-48B5-B51B-57328950EC07}"/>
              </a:ext>
            </a:extLst>
          </p:cNvPr>
          <p:cNvSpPr txBox="1"/>
          <p:nvPr/>
        </p:nvSpPr>
        <p:spPr>
          <a:xfrm>
            <a:off x="696908" y="1352581"/>
            <a:ext cx="1103781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ea typeface="+mn-ea"/>
                <a:cs typeface="+mn-cs"/>
              </a:rPr>
              <a:t>Before today, have you ever heard of the term Artificial Intelligence (AI)?</a:t>
            </a:r>
          </a:p>
        </p:txBody>
      </p:sp>
      <p:sp>
        <p:nvSpPr>
          <p:cNvPr id="11" name="Title 1">
            <a:extLst>
              <a:ext uri="{FF2B5EF4-FFF2-40B4-BE49-F238E27FC236}">
                <a16:creationId xmlns:a16="http://schemas.microsoft.com/office/drawing/2014/main" id="{87608501-D4A6-40B7-B674-FB8A5F6EBD9B}"/>
              </a:ext>
            </a:extLst>
          </p:cNvPr>
          <p:cNvSpPr txBox="1">
            <a:spLocks/>
          </p:cNvSpPr>
          <p:nvPr/>
        </p:nvSpPr>
        <p:spPr>
          <a:xfrm>
            <a:off x="595619" y="112022"/>
            <a:ext cx="11333110" cy="1079215"/>
          </a:xfrm>
          <a:prstGeom prst="rect">
            <a:avLst/>
          </a:prstGeom>
        </p:spPr>
        <p:txBody>
          <a:bodyPr vert="horz" lIns="91440" tIns="45720" rIns="91440" bIns="0" rtlCol="0" anchor="t" anchorCtr="0">
            <a:normAutofit lnSpcReduction="100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rPr>
              <a:t>Looking at district comparisons</a:t>
            </a:r>
            <a:r>
              <a:rPr lang="en-GB" sz="1800" dirty="0">
                <a:solidFill>
                  <a:schemeClr val="accent4"/>
                </a:solidFill>
              </a:rPr>
              <a:t>, Epping Forest has the highest proportion of respondents who can explain AI in detail while Castle point has the smallest proportion and the highest percentage of respondents who have never heard of AI. Chelmsford have the highest response rate of people that have heard of AI with only 1% of respondents from the district who have never heard of AI. </a:t>
            </a:r>
            <a:endParaRPr kumimoji="0" lang="en-GB" sz="1800" b="1" i="0" u="none" strike="noStrike" kern="1200" cap="none" spc="0" normalizeH="0" baseline="0" noProof="0" dirty="0">
              <a:ln>
                <a:noFill/>
              </a:ln>
              <a:solidFill>
                <a:schemeClr val="accent4"/>
              </a:solidFill>
              <a:effectLst/>
              <a:uLnTx/>
              <a:uFillTx/>
            </a:endParaRPr>
          </a:p>
        </p:txBody>
      </p:sp>
      <p:graphicFrame>
        <p:nvGraphicFramePr>
          <p:cNvPr id="15" name="Chart 14">
            <a:extLst>
              <a:ext uri="{FF2B5EF4-FFF2-40B4-BE49-F238E27FC236}">
                <a16:creationId xmlns:a16="http://schemas.microsoft.com/office/drawing/2014/main" id="{EDC13205-B1B2-4E4F-A48C-811E5B3A292A}"/>
              </a:ext>
            </a:extLst>
          </p:cNvPr>
          <p:cNvGraphicFramePr/>
          <p:nvPr>
            <p:extLst>
              <p:ext uri="{D42A27DB-BD31-4B8C-83A1-F6EECF244321}">
                <p14:modId xmlns:p14="http://schemas.microsoft.com/office/powerpoint/2010/main" val="2394549561"/>
              </p:ext>
            </p:extLst>
          </p:nvPr>
        </p:nvGraphicFramePr>
        <p:xfrm>
          <a:off x="557048" y="1652530"/>
          <a:ext cx="11634952" cy="4435530"/>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9E062D73-FEF8-43A3-B6B8-EC0F05987941}"/>
              </a:ext>
            </a:extLst>
          </p:cNvPr>
          <p:cNvSpPr txBox="1"/>
          <p:nvPr/>
        </p:nvSpPr>
        <p:spPr>
          <a:xfrm>
            <a:off x="5618786" y="6368119"/>
            <a:ext cx="2620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37" name="Arrow: Up 36">
            <a:extLst>
              <a:ext uri="{FF2B5EF4-FFF2-40B4-BE49-F238E27FC236}">
                <a16:creationId xmlns:a16="http://schemas.microsoft.com/office/drawing/2014/main" id="{F9C82005-852C-4F65-9F0B-62172B571D36}"/>
              </a:ext>
            </a:extLst>
          </p:cNvPr>
          <p:cNvSpPr/>
          <p:nvPr/>
        </p:nvSpPr>
        <p:spPr>
          <a:xfrm>
            <a:off x="5321962" y="646382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8" name="Arrow: Up 37">
            <a:extLst>
              <a:ext uri="{FF2B5EF4-FFF2-40B4-BE49-F238E27FC236}">
                <a16:creationId xmlns:a16="http://schemas.microsoft.com/office/drawing/2014/main" id="{B77E2DDA-A4E3-4082-9D6A-339D1D41DA72}"/>
              </a:ext>
            </a:extLst>
          </p:cNvPr>
          <p:cNvSpPr/>
          <p:nvPr/>
        </p:nvSpPr>
        <p:spPr>
          <a:xfrm flipV="1">
            <a:off x="5464508" y="647136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9" name="Date Placeholder 3">
            <a:extLst>
              <a:ext uri="{FF2B5EF4-FFF2-40B4-BE49-F238E27FC236}">
                <a16:creationId xmlns:a16="http://schemas.microsoft.com/office/drawing/2014/main" id="{163F104F-2E81-45F8-BB6E-1CFBD9EBB4DC}"/>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endParaRPr>
          </a:p>
        </p:txBody>
      </p:sp>
    </p:spTree>
    <p:custDataLst>
      <p:tags r:id="rId1"/>
    </p:custDataLst>
    <p:extLst>
      <p:ext uri="{BB962C8B-B14F-4D97-AF65-F5344CB8AC3E}">
        <p14:creationId xmlns:p14="http://schemas.microsoft.com/office/powerpoint/2010/main" val="374046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12658" y="935653"/>
            <a:ext cx="112935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Before today, have you ever heard of the term Artificial Intelligence (AI)?</a:t>
            </a: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rPr>
              <a:t>Attitudes towards AI</a:t>
            </a:r>
            <a:endParaRPr kumimoji="0" lang="en-GB" sz="2000" b="1" i="0" u="none" strike="noStrike" kern="1200" cap="none" spc="0" normalizeH="0" baseline="0" noProof="0" dirty="0">
              <a:ln>
                <a:noFill/>
              </a:ln>
              <a:solidFill>
                <a:srgbClr val="FFFFFF"/>
              </a:solidFill>
              <a:effectLst/>
              <a:uLnTx/>
              <a:uFillTx/>
              <a:ea typeface="+mn-ea"/>
              <a:cs typeface="+mn-cs"/>
            </a:endParaRP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11</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dirty="0">
                <a:solidFill>
                  <a:srgbClr val="000000">
                    <a:lumMod val="50000"/>
                    <a:lumOff val="50000"/>
                  </a:srgbClr>
                </a:solidFill>
              </a:rPr>
              <a:t>November 2024</a:t>
            </a:r>
            <a:endParaRPr lang="en-GB" sz="1100" dirty="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8871915"/>
              </p:ext>
            </p:extLst>
          </p:nvPr>
        </p:nvGraphicFramePr>
        <p:xfrm>
          <a:off x="1173739" y="1394863"/>
          <a:ext cx="10344624" cy="4611641"/>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8874657" y="1804983"/>
            <a:ext cx="31306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effectLst/>
                <a:uLnTx/>
                <a:uFillTx/>
                <a:latin typeface="+mj-lt"/>
                <a:ea typeface="+mn-ea"/>
                <a:cs typeface="+mn-cs"/>
              </a:rPr>
              <a:t>% </a:t>
            </a:r>
            <a:r>
              <a:rPr lang="en-GB" sz="1600" b="1" i="1">
                <a:latin typeface="+mj-lt"/>
              </a:rPr>
              <a:t>agree</a:t>
            </a:r>
            <a:endParaRPr kumimoji="0" lang="en-GB" sz="1600" b="1" i="1" u="none" strike="noStrike" kern="1200" cap="none" spc="0" normalizeH="0" baseline="0" noProof="0">
              <a:ln>
                <a:noFill/>
              </a:ln>
              <a:effectLst/>
              <a:uLnTx/>
              <a:uFillTx/>
              <a:latin typeface="+mj-lt"/>
              <a:ea typeface="+mn-ea"/>
              <a:cs typeface="+mn-cs"/>
            </a:endParaRPr>
          </a:p>
        </p:txBody>
      </p:sp>
      <p:cxnSp>
        <p:nvCxnSpPr>
          <p:cNvPr id="8" name="Straight Connector 7">
            <a:extLst>
              <a:ext uri="{FF2B5EF4-FFF2-40B4-BE49-F238E27FC236}">
                <a16:creationId xmlns:a16="http://schemas.microsoft.com/office/drawing/2014/main" id="{6CCC4775-408A-5A18-270D-2F1BF8B48C72}"/>
              </a:ext>
            </a:extLst>
          </p:cNvPr>
          <p:cNvCxnSpPr/>
          <p:nvPr/>
        </p:nvCxnSpPr>
        <p:spPr>
          <a:xfrm flipV="1">
            <a:off x="2752725"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4CAA3E-CD2B-A7E1-C843-15D7D8A7D806}"/>
              </a:ext>
            </a:extLst>
          </p:cNvPr>
          <p:cNvCxnSpPr/>
          <p:nvPr/>
        </p:nvCxnSpPr>
        <p:spPr>
          <a:xfrm flipV="1">
            <a:off x="8874657"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3FD25-4ED1-D6CB-EF98-9D9DF780CFB1}"/>
              </a:ext>
            </a:extLst>
          </p:cNvPr>
          <p:cNvSpPr txBox="1"/>
          <p:nvPr/>
        </p:nvSpPr>
        <p:spPr>
          <a:xfrm>
            <a:off x="695325" y="6536479"/>
            <a:ext cx="71056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residents (answering) excluding those answering ‘prefer not to say’: 2024 = 5,427</a:t>
            </a:r>
            <a:endParaRPr lang="en-GB" sz="1000" dirty="0">
              <a:solidFill>
                <a:srgbClr val="000000"/>
              </a:solidFill>
            </a:endParaRP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223353"/>
            <a:ext cx="11199745" cy="1171510"/>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schemeClr val="accent4"/>
                </a:solidFill>
              </a:rPr>
              <a:t>Responses show that the more deprived communities (IMD 1-2) have less of an understanding of AI compared to the less deprived communities. While there seems to be little correlation between an Urban/rural comparison.</a:t>
            </a:r>
            <a:endParaRPr kumimoji="0" lang="en-GB" sz="1800" b="1" i="0" u="none" strike="noStrike" kern="1200" cap="none" spc="0" normalizeH="0" baseline="0" noProof="0" dirty="0">
              <a:ln>
                <a:noFill/>
              </a:ln>
              <a:solidFill>
                <a:schemeClr val="accent4"/>
              </a:solidFill>
              <a:effectLst/>
              <a:uLnTx/>
              <a:uFillTx/>
              <a:ea typeface="+mj-ea"/>
              <a:cs typeface="+mj-cs"/>
            </a:endParaRPr>
          </a:p>
        </p:txBody>
      </p:sp>
      <p:sp>
        <p:nvSpPr>
          <p:cNvPr id="2" name="TextBox 1">
            <a:extLst>
              <a:ext uri="{FF2B5EF4-FFF2-40B4-BE49-F238E27FC236}">
                <a16:creationId xmlns:a16="http://schemas.microsoft.com/office/drawing/2014/main" id="{EB75C2D5-B693-4D9F-5A60-295175941EB1}"/>
              </a:ext>
            </a:extLst>
          </p:cNvPr>
          <p:cNvSpPr txBox="1"/>
          <p:nvPr/>
        </p:nvSpPr>
        <p:spPr>
          <a:xfrm>
            <a:off x="4625163" y="5513103"/>
            <a:ext cx="1903824" cy="395869"/>
          </a:xfrm>
          <a:prstGeom prst="rect">
            <a:avLst/>
          </a:prstGeom>
          <a:noFill/>
        </p:spPr>
        <p:txBody>
          <a:bodyPr wrap="square" lIns="0" tIns="0" rIns="0" bIns="0" rtlCol="0">
            <a:noAutofit/>
          </a:bodyPr>
          <a:lstStyle/>
          <a:p>
            <a:pPr algn="ctr">
              <a:spcAft>
                <a:spcPts val="1134"/>
              </a:spcAft>
            </a:pPr>
            <a:r>
              <a:rPr lang="en-GB" sz="1500" b="1"/>
              <a:t>IMD</a:t>
            </a:r>
          </a:p>
        </p:txBody>
      </p:sp>
    </p:spTree>
    <p:custDataLst>
      <p:tags r:id="rId1"/>
    </p:custDataLst>
    <p:extLst>
      <p:ext uri="{BB962C8B-B14F-4D97-AF65-F5344CB8AC3E}">
        <p14:creationId xmlns:p14="http://schemas.microsoft.com/office/powerpoint/2010/main" val="328290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2A1523E4-1570-4A49-9CA8-321412A25017}"/>
              </a:ext>
              <a:ext uri="{C183D7F6-B498-43B3-948B-1728B52AA6E4}">
                <adec:decorative xmlns:adec="http://schemas.microsoft.com/office/drawing/2017/decorative" val="1"/>
              </a:ext>
            </a:extLst>
          </p:cNvPr>
          <p:cNvCxnSpPr>
            <a:cxnSpLocks/>
          </p:cNvCxnSpPr>
          <p:nvPr/>
        </p:nvCxnSpPr>
        <p:spPr>
          <a:xfrm flipH="1">
            <a:off x="10383977"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1CB18D79-F424-4F11-9CBC-2370A9BBA0A9}"/>
              </a:ext>
              <a:ext uri="{C183D7F6-B498-43B3-948B-1728B52AA6E4}">
                <adec:decorative xmlns:adec="http://schemas.microsoft.com/office/drawing/2017/decorative" val="1"/>
              </a:ext>
            </a:extLst>
          </p:cNvPr>
          <p:cNvGraphicFramePr/>
          <p:nvPr/>
        </p:nvGraphicFramePr>
        <p:xfrm>
          <a:off x="6013215" y="1695764"/>
          <a:ext cx="6178785"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82CF3111-E23C-4DCA-BFF0-DA53EDC1DE25}"/>
              </a:ext>
              <a:ext uri="{C183D7F6-B498-43B3-948B-1728B52AA6E4}">
                <adec:decorative xmlns:adec="http://schemas.microsoft.com/office/drawing/2017/decorative" val="0"/>
              </a:ext>
            </a:extLst>
          </p:cNvPr>
          <p:cNvSpPr txBox="1"/>
          <p:nvPr/>
        </p:nvSpPr>
        <p:spPr>
          <a:xfrm>
            <a:off x="632989" y="1230306"/>
            <a:ext cx="681072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Based on your current knowledge and understanding of AI, on a scale from 0-10 where 0 = very negative impact and 10 = very positive impact, what impact do you think AI will have overall on society?</a:t>
            </a:r>
          </a:p>
        </p:txBody>
      </p:sp>
      <p:sp>
        <p:nvSpPr>
          <p:cNvPr id="33" name="Title 1">
            <a:extLst>
              <a:ext uri="{FF2B5EF4-FFF2-40B4-BE49-F238E27FC236}">
                <a16:creationId xmlns:a16="http://schemas.microsoft.com/office/drawing/2014/main" id="{6CCB8209-B65A-4553-8145-25E91F0962CF}"/>
              </a:ext>
              <a:ext uri="{C183D7F6-B498-43B3-948B-1728B52AA6E4}">
                <adec:decorative xmlns:adec="http://schemas.microsoft.com/office/drawing/2017/decorative" val="0"/>
              </a:ext>
            </a:extLst>
          </p:cNvPr>
          <p:cNvSpPr>
            <a:spLocks noGrp="1"/>
          </p:cNvSpPr>
          <p:nvPr>
            <p:ph type="title"/>
          </p:nvPr>
        </p:nvSpPr>
        <p:spPr>
          <a:xfrm>
            <a:off x="696983" y="188667"/>
            <a:ext cx="11280188" cy="908406"/>
          </a:xfrm>
        </p:spPr>
        <p:txBody>
          <a:bodyPr anchor="t" anchorCtr="0">
            <a:noAutofit/>
          </a:bodyPr>
          <a:lstStyle/>
          <a:p>
            <a:r>
              <a:rPr lang="en-GB" sz="2800">
                <a:solidFill>
                  <a:schemeClr val="accent4"/>
                </a:solidFill>
                <a:latin typeface="+mn-lt"/>
              </a:rPr>
              <a:t>Around 3 in 10 think AI will both have a positive (28%) and negative (27%) impact on society</a:t>
            </a:r>
          </a:p>
        </p:txBody>
      </p:sp>
      <p:graphicFrame>
        <p:nvGraphicFramePr>
          <p:cNvPr id="18" name="Chart 17" descr="64% gave a (high) score of between 7-10, with 27% giving a very high score of 9-10. 9% gave a medium score of between 4-6 and 9% a low score of between 0-3.">
            <a:extLst>
              <a:ext uri="{FF2B5EF4-FFF2-40B4-BE49-F238E27FC236}">
                <a16:creationId xmlns:a16="http://schemas.microsoft.com/office/drawing/2014/main" id="{1D4327B1-41AF-43AB-8DF5-575EDE3D5F03}"/>
              </a:ext>
              <a:ext uri="{C183D7F6-B498-43B3-948B-1728B52AA6E4}">
                <adec:decorative xmlns:adec="http://schemas.microsoft.com/office/drawing/2017/decorative" val="0"/>
              </a:ext>
            </a:extLst>
          </p:cNvPr>
          <p:cNvGraphicFramePr/>
          <p:nvPr/>
        </p:nvGraphicFramePr>
        <p:xfrm>
          <a:off x="840912" y="1913876"/>
          <a:ext cx="4159392" cy="421111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Attitudes towards AI</a:t>
            </a:r>
          </a:p>
        </p:txBody>
      </p:sp>
      <p:sp>
        <p:nvSpPr>
          <p:cNvPr id="14" name="Slide Number Placeholder 4">
            <a:extLst>
              <a:ext uri="{FF2B5EF4-FFF2-40B4-BE49-F238E27FC236}">
                <a16:creationId xmlns:a16="http://schemas.microsoft.com/office/drawing/2014/main" id="{B77BCA35-357D-44CE-B88B-2FBD1B4F1224}"/>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7" name="TextBox 16">
            <a:extLst>
              <a:ext uri="{FF2B5EF4-FFF2-40B4-BE49-F238E27FC236}">
                <a16:creationId xmlns:a16="http://schemas.microsoft.com/office/drawing/2014/main" id="{111EB37C-8F47-46D1-9975-952BB68A22D6}"/>
              </a:ext>
              <a:ext uri="{C183D7F6-B498-43B3-948B-1728B52AA6E4}">
                <adec:decorative xmlns:adec="http://schemas.microsoft.com/office/drawing/2017/decorative" val="1"/>
              </a:ext>
            </a:extLst>
          </p:cNvPr>
          <p:cNvSpPr txBox="1"/>
          <p:nvPr/>
        </p:nvSpPr>
        <p:spPr>
          <a:xfrm>
            <a:off x="3891631" y="5258786"/>
            <a:ext cx="2161928"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2">
                    <a:lumMod val="50000"/>
                    <a:lumOff val="50000"/>
                  </a:schemeClr>
                </a:solidFill>
                <a:effectLst/>
                <a:uLnTx/>
                <a:uFillTx/>
                <a:ea typeface="+mn-ea"/>
                <a:cs typeface="+mn-cs"/>
              </a:rPr>
              <a:t>28% (positive: score of 7-10)</a:t>
            </a:r>
          </a:p>
        </p:txBody>
      </p:sp>
      <p:sp>
        <p:nvSpPr>
          <p:cNvPr id="19" name="Right Brace 18">
            <a:extLst>
              <a:ext uri="{FF2B5EF4-FFF2-40B4-BE49-F238E27FC236}">
                <a16:creationId xmlns:a16="http://schemas.microsoft.com/office/drawing/2014/main" id="{5DB13555-B361-498A-BECD-3EC5F3CEDFB5}"/>
              </a:ext>
              <a:ext uri="{C183D7F6-B498-43B3-948B-1728B52AA6E4}">
                <adec:decorative xmlns:adec="http://schemas.microsoft.com/office/drawing/2017/decorative" val="1"/>
              </a:ext>
            </a:extLst>
          </p:cNvPr>
          <p:cNvSpPr/>
          <p:nvPr/>
        </p:nvSpPr>
        <p:spPr>
          <a:xfrm>
            <a:off x="3783359" y="2125368"/>
            <a:ext cx="123512" cy="1389617"/>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21" name="TextBox 20">
            <a:extLst>
              <a:ext uri="{FF2B5EF4-FFF2-40B4-BE49-F238E27FC236}">
                <a16:creationId xmlns:a16="http://schemas.microsoft.com/office/drawing/2014/main" id="{0AC07A70-534D-4791-8CDE-817854794594}"/>
              </a:ext>
              <a:ext uri="{C183D7F6-B498-43B3-948B-1728B52AA6E4}">
                <adec:decorative xmlns:adec="http://schemas.microsoft.com/office/drawing/2017/decorative" val="1"/>
              </a:ext>
            </a:extLst>
          </p:cNvPr>
          <p:cNvSpPr txBox="1"/>
          <p:nvPr/>
        </p:nvSpPr>
        <p:spPr>
          <a:xfrm>
            <a:off x="3906871" y="2690639"/>
            <a:ext cx="2022974"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2">
                    <a:lumMod val="50000"/>
                    <a:lumOff val="50000"/>
                  </a:schemeClr>
                </a:solidFill>
              </a:rPr>
              <a:t>27</a:t>
            </a:r>
            <a:r>
              <a:rPr kumimoji="0" lang="en-GB" sz="1200" b="1" i="0" u="none" strike="noStrike" kern="1200" cap="none" spc="0" normalizeH="0" baseline="0" noProof="0">
                <a:ln>
                  <a:noFill/>
                </a:ln>
                <a:solidFill>
                  <a:schemeClr val="tx2">
                    <a:lumMod val="50000"/>
                    <a:lumOff val="50000"/>
                  </a:schemeClr>
                </a:solidFill>
                <a:effectLst/>
                <a:uLnTx/>
                <a:uFillTx/>
                <a:ea typeface="+mn-ea"/>
                <a:cs typeface="+mn-cs"/>
              </a:rPr>
              <a:t>% (negative: score of 0-3)</a:t>
            </a:r>
          </a:p>
        </p:txBody>
      </p:sp>
      <p:sp>
        <p:nvSpPr>
          <p:cNvPr id="24" name="TextBox 23">
            <a:extLst>
              <a:ext uri="{FF2B5EF4-FFF2-40B4-BE49-F238E27FC236}">
                <a16:creationId xmlns:a16="http://schemas.microsoft.com/office/drawing/2014/main" id="{8362B2E8-C558-4F7D-A389-D177A23A8F4B}"/>
              </a:ext>
              <a:ext uri="{C183D7F6-B498-43B3-948B-1728B52AA6E4}">
                <adec:decorative xmlns:adec="http://schemas.microsoft.com/office/drawing/2017/decorative" val="1"/>
              </a:ext>
            </a:extLst>
          </p:cNvPr>
          <p:cNvSpPr txBox="1"/>
          <p:nvPr/>
        </p:nvSpPr>
        <p:spPr>
          <a:xfrm>
            <a:off x="695325" y="6204280"/>
            <a:ext cx="55409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(5,188)</a:t>
            </a:r>
          </a:p>
        </p:txBody>
      </p:sp>
      <p:cxnSp>
        <p:nvCxnSpPr>
          <p:cNvPr id="26" name="Straight Connector 25">
            <a:extLst>
              <a:ext uri="{FF2B5EF4-FFF2-40B4-BE49-F238E27FC236}">
                <a16:creationId xmlns:a16="http://schemas.microsoft.com/office/drawing/2014/main" id="{3E229EDE-14FB-472C-AE88-0AB894C99435}"/>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EAED5D-8BCC-41AE-BDEE-FE479AC30609}"/>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D646FD3-E96F-42FD-AFBA-B698E9149FE1}"/>
              </a:ext>
              <a:ext uri="{C183D7F6-B498-43B3-948B-1728B52AA6E4}">
                <adec:decorative xmlns:adec="http://schemas.microsoft.com/office/drawing/2017/decorative" val="1"/>
              </a:ext>
            </a:extLst>
          </p:cNvPr>
          <p:cNvSpPr txBox="1"/>
          <p:nvPr/>
        </p:nvSpPr>
        <p:spPr>
          <a:xfrm>
            <a:off x="8955209" y="1375941"/>
            <a:ext cx="133179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scoring 7-10</a:t>
            </a:r>
          </a:p>
        </p:txBody>
      </p:sp>
      <p:cxnSp>
        <p:nvCxnSpPr>
          <p:cNvPr id="30" name="Straight Connector 29">
            <a:extLst>
              <a:ext uri="{FF2B5EF4-FFF2-40B4-BE49-F238E27FC236}">
                <a16:creationId xmlns:a16="http://schemas.microsoft.com/office/drawing/2014/main" id="{11E63CEF-7D45-47BA-A8DD-2A9C23D253EA}"/>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FE0DDAB-40D2-4DF7-854E-9929DBF402D3}"/>
              </a:ext>
              <a:ext uri="{C183D7F6-B498-43B3-948B-1728B52AA6E4}">
                <adec:decorative xmlns:adec="http://schemas.microsoft.com/office/drawing/2017/decorative" val="1"/>
              </a:ext>
            </a:extLst>
          </p:cNvPr>
          <p:cNvSpPr/>
          <p:nvPr/>
        </p:nvSpPr>
        <p:spPr>
          <a:xfrm>
            <a:off x="10171237" y="2634298"/>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8" name="Footer Placeholder 5">
            <a:extLst>
              <a:ext uri="{FF2B5EF4-FFF2-40B4-BE49-F238E27FC236}">
                <a16:creationId xmlns:a16="http://schemas.microsoft.com/office/drawing/2014/main" id="{C6CD4292-CE51-4372-A912-81C409724677}"/>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31" name="Rectangle 30">
            <a:extLst>
              <a:ext uri="{FF2B5EF4-FFF2-40B4-BE49-F238E27FC236}">
                <a16:creationId xmlns:a16="http://schemas.microsoft.com/office/drawing/2014/main" id="{9CA947DA-BE9E-4586-AC21-427870E1CB62}"/>
              </a:ext>
              <a:ext uri="{C183D7F6-B498-43B3-948B-1728B52AA6E4}">
                <adec:decorative xmlns:adec="http://schemas.microsoft.com/office/drawing/2017/decorative" val="1"/>
              </a:ext>
            </a:extLst>
          </p:cNvPr>
          <p:cNvSpPr/>
          <p:nvPr/>
        </p:nvSpPr>
        <p:spPr>
          <a:xfrm>
            <a:off x="10659370" y="3471193"/>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1" name="Rectangle 40">
            <a:extLst>
              <a:ext uri="{FF2B5EF4-FFF2-40B4-BE49-F238E27FC236}">
                <a16:creationId xmlns:a16="http://schemas.microsoft.com/office/drawing/2014/main" id="{488992A2-59A6-4CD3-B85B-BD7B896B17A9}"/>
              </a:ext>
              <a:ext uri="{C183D7F6-B498-43B3-948B-1728B52AA6E4}">
                <adec:decorative xmlns:adec="http://schemas.microsoft.com/office/drawing/2017/decorative" val="1"/>
              </a:ext>
            </a:extLst>
          </p:cNvPr>
          <p:cNvSpPr/>
          <p:nvPr/>
        </p:nvSpPr>
        <p:spPr>
          <a:xfrm>
            <a:off x="10570875" y="624701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4" name="Rectangle 43">
            <a:extLst>
              <a:ext uri="{FF2B5EF4-FFF2-40B4-BE49-F238E27FC236}">
                <a16:creationId xmlns:a16="http://schemas.microsoft.com/office/drawing/2014/main" id="{B68199FE-952F-4003-B8C7-9EA758CDACB1}"/>
              </a:ext>
              <a:ext uri="{C183D7F6-B498-43B3-948B-1728B52AA6E4}">
                <adec:decorative xmlns:adec="http://schemas.microsoft.com/office/drawing/2017/decorative" val="1"/>
              </a:ext>
            </a:extLst>
          </p:cNvPr>
          <p:cNvSpPr/>
          <p:nvPr/>
        </p:nvSpPr>
        <p:spPr>
          <a:xfrm>
            <a:off x="10248874" y="5397285"/>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7" name="Date Placeholder 3">
            <a:extLst>
              <a:ext uri="{FF2B5EF4-FFF2-40B4-BE49-F238E27FC236}">
                <a16:creationId xmlns:a16="http://schemas.microsoft.com/office/drawing/2014/main" id="{CD52EBB6-6BEF-4F5D-9EF4-A0F77A9A9736}"/>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rgbClr val="000000">
                    <a:lumMod val="50000"/>
                    <a:lumOff val="50000"/>
                  </a:srgbClr>
                </a:solidFill>
              </a:rPr>
              <a:t>November</a:t>
            </a: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 2024</a:t>
            </a:r>
            <a:endPar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endParaRPr>
          </a:p>
        </p:txBody>
      </p:sp>
      <p:sp>
        <p:nvSpPr>
          <p:cNvPr id="43" name="Right Brace 42">
            <a:extLst>
              <a:ext uri="{FF2B5EF4-FFF2-40B4-BE49-F238E27FC236}">
                <a16:creationId xmlns:a16="http://schemas.microsoft.com/office/drawing/2014/main" id="{DA922BF9-268B-43A7-9DBF-E71412DEABB1}"/>
              </a:ext>
              <a:ext uri="{C183D7F6-B498-43B3-948B-1728B52AA6E4}">
                <adec:decorative xmlns:adec="http://schemas.microsoft.com/office/drawing/2017/decorative" val="1"/>
              </a:ext>
            </a:extLst>
          </p:cNvPr>
          <p:cNvSpPr/>
          <p:nvPr/>
        </p:nvSpPr>
        <p:spPr>
          <a:xfrm>
            <a:off x="4099610" y="3591212"/>
            <a:ext cx="123512" cy="1044000"/>
          </a:xfrm>
          <a:prstGeom prst="rightBrace">
            <a:avLst>
              <a:gd name="adj1" fmla="val 0"/>
              <a:gd name="adj2" fmla="val 50000"/>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45" name="TextBox 44">
            <a:extLst>
              <a:ext uri="{FF2B5EF4-FFF2-40B4-BE49-F238E27FC236}">
                <a16:creationId xmlns:a16="http://schemas.microsoft.com/office/drawing/2014/main" id="{CF22E37D-1354-4ECF-83CE-0478D58D38D1}"/>
              </a:ext>
              <a:ext uri="{C183D7F6-B498-43B3-948B-1728B52AA6E4}">
                <adec:decorative xmlns:adec="http://schemas.microsoft.com/office/drawing/2017/decorative" val="1"/>
              </a:ext>
            </a:extLst>
          </p:cNvPr>
          <p:cNvSpPr txBox="1"/>
          <p:nvPr/>
        </p:nvSpPr>
        <p:spPr>
          <a:xfrm>
            <a:off x="4215465" y="3962513"/>
            <a:ext cx="2224710"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2">
                    <a:lumMod val="50000"/>
                    <a:lumOff val="50000"/>
                  </a:schemeClr>
                </a:solidFill>
              </a:rPr>
              <a:t>45</a:t>
            </a:r>
            <a:r>
              <a:rPr kumimoji="0" lang="en-GB" sz="1200" b="1" i="0" u="none" strike="noStrike" kern="1200" cap="none" spc="0" normalizeH="0" baseline="0" noProof="0">
                <a:ln>
                  <a:noFill/>
                </a:ln>
                <a:solidFill>
                  <a:schemeClr val="tx2">
                    <a:lumMod val="50000"/>
                    <a:lumOff val="50000"/>
                  </a:schemeClr>
                </a:solidFill>
                <a:effectLst/>
                <a:uLnTx/>
                <a:uFillTx/>
                <a:ea typeface="+mn-ea"/>
                <a:cs typeface="+mn-cs"/>
              </a:rPr>
              <a:t>% (medium: score of 4-6)</a:t>
            </a:r>
          </a:p>
        </p:txBody>
      </p:sp>
      <p:sp>
        <p:nvSpPr>
          <p:cNvPr id="5" name="Right Brace 4">
            <a:extLst>
              <a:ext uri="{FF2B5EF4-FFF2-40B4-BE49-F238E27FC236}">
                <a16:creationId xmlns:a16="http://schemas.microsoft.com/office/drawing/2014/main" id="{01D6FE72-7DD7-6FB6-B914-E14D6664AFFB}"/>
              </a:ext>
              <a:ext uri="{C183D7F6-B498-43B3-948B-1728B52AA6E4}">
                <adec:decorative xmlns:adec="http://schemas.microsoft.com/office/drawing/2017/decorative" val="1"/>
              </a:ext>
            </a:extLst>
          </p:cNvPr>
          <p:cNvSpPr/>
          <p:nvPr/>
        </p:nvSpPr>
        <p:spPr>
          <a:xfrm>
            <a:off x="3778042" y="4718801"/>
            <a:ext cx="102112" cy="1368000"/>
          </a:xfrm>
          <a:prstGeom prst="rightBrace">
            <a:avLst>
              <a:gd name="adj1" fmla="val 0"/>
              <a:gd name="adj2" fmla="val 50000"/>
            </a:avLst>
          </a:prstGeom>
          <a:ln>
            <a:solidFill>
              <a:srgbClr val="3A7D6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6" name="Rectangle 5">
            <a:extLst>
              <a:ext uri="{FF2B5EF4-FFF2-40B4-BE49-F238E27FC236}">
                <a16:creationId xmlns:a16="http://schemas.microsoft.com/office/drawing/2014/main" id="{BBCD46F2-6449-B025-4EB0-5DE89EC10791}"/>
              </a:ext>
            </a:extLst>
          </p:cNvPr>
          <p:cNvSpPr/>
          <p:nvPr/>
        </p:nvSpPr>
        <p:spPr>
          <a:xfrm>
            <a:off x="6459121" y="3189633"/>
            <a:ext cx="1265911" cy="1028981"/>
          </a:xfrm>
          <a:prstGeom prst="rect">
            <a:avLst/>
          </a:prstGeom>
          <a:noFill/>
          <a:ln w="19050" cap="flat" cmpd="sng" algn="ctr">
            <a:solidFill>
              <a:schemeClr val="tx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 (green)/lower (red) % vs Essex total at 95% confidence level</a:t>
            </a:r>
          </a:p>
        </p:txBody>
      </p:sp>
    </p:spTree>
    <p:extLst>
      <p:ext uri="{BB962C8B-B14F-4D97-AF65-F5344CB8AC3E}">
        <p14:creationId xmlns:p14="http://schemas.microsoft.com/office/powerpoint/2010/main" val="362231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mj-lt"/>
              </a:rPr>
              <a:t>Attitudes towards AI</a:t>
            </a:r>
            <a:endParaRPr kumimoji="0" lang="en-GB" sz="2000" b="1" i="0" u="none" strike="noStrike" kern="1200" cap="none" spc="0" normalizeH="0" baseline="0" noProof="0" dirty="0">
              <a:ln>
                <a:noFill/>
              </a:ln>
              <a:solidFill>
                <a:srgbClr val="FFFFFF"/>
              </a:solidFill>
              <a:effectLst/>
              <a:uLnTx/>
              <a:uFillTx/>
              <a:latin typeface="+mj-lt"/>
              <a:ea typeface="+mn-ea"/>
              <a:cs typeface="+mn-cs"/>
            </a:endParaRPr>
          </a:p>
        </p:txBody>
      </p:sp>
      <p:sp>
        <p:nvSpPr>
          <p:cNvPr id="27" name="Slide Number Placeholder 4">
            <a:extLst>
              <a:ext uri="{FF2B5EF4-FFF2-40B4-BE49-F238E27FC236}">
                <a16:creationId xmlns:a16="http://schemas.microsoft.com/office/drawing/2014/main" id="{75D6DD6B-F2C3-4A01-86F4-1A6EF678F4DF}"/>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TextBox 23">
            <a:extLst>
              <a:ext uri="{FF2B5EF4-FFF2-40B4-BE49-F238E27FC236}">
                <a16:creationId xmlns:a16="http://schemas.microsoft.com/office/drawing/2014/main" id="{8ABE3324-5F35-4040-9DE9-CEBCB65D525E}"/>
              </a:ext>
            </a:extLst>
          </p:cNvPr>
          <p:cNvSpPr txBox="1"/>
          <p:nvPr/>
        </p:nvSpPr>
        <p:spPr>
          <a:xfrm>
            <a:off x="679181" y="6186190"/>
            <a:ext cx="4394134" cy="400110"/>
          </a:xfrm>
          <a:prstGeom prst="rect">
            <a:avLst/>
          </a:prstGeom>
          <a:noFill/>
        </p:spPr>
        <p:txBody>
          <a:bodyPr wrap="square" lIns="91440" tIns="45720" rIns="91440" bIns="45720" rtlCol="0" anchor="t">
            <a:spAutoFit/>
          </a:bodyPr>
          <a:lstStyle/>
          <a:p>
            <a:pPr>
              <a:defRPr/>
            </a:pPr>
            <a:r>
              <a:rPr kumimoji="0" lang="en-GB" sz="1000" b="0" i="0" u="none" strike="noStrike" kern="1200" cap="none" spc="0" normalizeH="0" baseline="0" noProof="0" dirty="0">
                <a:ln>
                  <a:noFill/>
                </a:ln>
                <a:solidFill>
                  <a:srgbClr val="000000"/>
                </a:solidFill>
                <a:effectLst/>
                <a:uLnTx/>
                <a:uFillTx/>
                <a:ea typeface="+mn-ea"/>
                <a:cs typeface="+mn-cs"/>
              </a:rPr>
              <a:t>Base: All residents (answering) excluding those answering ‘prefer not to say’: (2024 = 5,188)</a:t>
            </a:r>
          </a:p>
        </p:txBody>
      </p:sp>
      <p:sp>
        <p:nvSpPr>
          <p:cNvPr id="17" name="Footer Placeholder 5">
            <a:extLst>
              <a:ext uri="{FF2B5EF4-FFF2-40B4-BE49-F238E27FC236}">
                <a16:creationId xmlns:a16="http://schemas.microsoft.com/office/drawing/2014/main" id="{4820C24D-6770-4EED-90E5-1FB094D154FC}"/>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9" name="TextBox 8">
            <a:extLst>
              <a:ext uri="{FF2B5EF4-FFF2-40B4-BE49-F238E27FC236}">
                <a16:creationId xmlns:a16="http://schemas.microsoft.com/office/drawing/2014/main" id="{7A66E338-F380-48B5-B51B-57328950EC07}"/>
              </a:ext>
            </a:extLst>
          </p:cNvPr>
          <p:cNvSpPr txBox="1"/>
          <p:nvPr/>
        </p:nvSpPr>
        <p:spPr>
          <a:xfrm>
            <a:off x="696908" y="1065125"/>
            <a:ext cx="11037817"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ea typeface="+mn-ea"/>
                <a:cs typeface="+mn-cs"/>
              </a:rPr>
              <a:t>Based on your current knowledge and understanding of AI, on a scale from 0-10 where 0 = very negative impact and 10 = very positive impact, what impact do you think AI will have overall on society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1" i="1"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1" u="none" strike="noStrike" kern="1200" cap="none" spc="0" normalizeH="0" baseline="0" noProof="0" dirty="0">
              <a:ln>
                <a:noFill/>
              </a:ln>
              <a:solidFill>
                <a:prstClr val="black"/>
              </a:solidFill>
              <a:effectLst/>
              <a:uLnTx/>
              <a:uFillTx/>
              <a:ea typeface="+mn-ea"/>
              <a:cs typeface="+mn-cs"/>
            </a:endParaRPr>
          </a:p>
        </p:txBody>
      </p:sp>
      <p:sp>
        <p:nvSpPr>
          <p:cNvPr id="11" name="Title 1">
            <a:extLst>
              <a:ext uri="{FF2B5EF4-FFF2-40B4-BE49-F238E27FC236}">
                <a16:creationId xmlns:a16="http://schemas.microsoft.com/office/drawing/2014/main" id="{87608501-D4A6-40B7-B674-FB8A5F6EBD9B}"/>
              </a:ext>
            </a:extLst>
          </p:cNvPr>
          <p:cNvSpPr txBox="1">
            <a:spLocks/>
          </p:cNvSpPr>
          <p:nvPr/>
        </p:nvSpPr>
        <p:spPr>
          <a:xfrm>
            <a:off x="728983" y="112022"/>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rPr>
              <a:t>Looking at district comparisons</a:t>
            </a:r>
            <a:r>
              <a:rPr lang="en-GB" sz="1800" dirty="0">
                <a:solidFill>
                  <a:schemeClr val="accent4"/>
                </a:solidFill>
              </a:rPr>
              <a:t>, Castle Point and Harlow residents have the highest proportion of people that feel AI will have a negative impact on society while interestingly Harlow residents have the highest proportion who feel it will have a positive impact on society too.</a:t>
            </a:r>
            <a:endParaRPr kumimoji="0" lang="en-GB" sz="1800" b="1" i="0" u="none" strike="noStrike" kern="1200" cap="none" spc="0" normalizeH="0" baseline="0" noProof="0" dirty="0">
              <a:ln>
                <a:noFill/>
              </a:ln>
              <a:solidFill>
                <a:schemeClr val="accent4"/>
              </a:solidFill>
              <a:effectLst/>
              <a:uLnTx/>
              <a:uFillTx/>
            </a:endParaRPr>
          </a:p>
        </p:txBody>
      </p:sp>
      <p:graphicFrame>
        <p:nvGraphicFramePr>
          <p:cNvPr id="15" name="Chart 14">
            <a:extLst>
              <a:ext uri="{FF2B5EF4-FFF2-40B4-BE49-F238E27FC236}">
                <a16:creationId xmlns:a16="http://schemas.microsoft.com/office/drawing/2014/main" id="{EDC13205-B1B2-4E4F-A48C-811E5B3A292A}"/>
              </a:ext>
            </a:extLst>
          </p:cNvPr>
          <p:cNvGraphicFramePr/>
          <p:nvPr>
            <p:extLst>
              <p:ext uri="{D42A27DB-BD31-4B8C-83A1-F6EECF244321}">
                <p14:modId xmlns:p14="http://schemas.microsoft.com/office/powerpoint/2010/main" val="2460638633"/>
              </p:ext>
            </p:extLst>
          </p:nvPr>
        </p:nvGraphicFramePr>
        <p:xfrm>
          <a:off x="557048" y="1652530"/>
          <a:ext cx="11634952" cy="4435530"/>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9E062D73-FEF8-43A3-B6B8-EC0F05987941}"/>
              </a:ext>
            </a:extLst>
          </p:cNvPr>
          <p:cNvSpPr txBox="1"/>
          <p:nvPr/>
        </p:nvSpPr>
        <p:spPr>
          <a:xfrm>
            <a:off x="5618786" y="6368119"/>
            <a:ext cx="2620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37" name="Arrow: Up 36">
            <a:extLst>
              <a:ext uri="{FF2B5EF4-FFF2-40B4-BE49-F238E27FC236}">
                <a16:creationId xmlns:a16="http://schemas.microsoft.com/office/drawing/2014/main" id="{F9C82005-852C-4F65-9F0B-62172B571D36}"/>
              </a:ext>
            </a:extLst>
          </p:cNvPr>
          <p:cNvSpPr/>
          <p:nvPr/>
        </p:nvSpPr>
        <p:spPr>
          <a:xfrm>
            <a:off x="5321962" y="646382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8" name="Arrow: Up 37">
            <a:extLst>
              <a:ext uri="{FF2B5EF4-FFF2-40B4-BE49-F238E27FC236}">
                <a16:creationId xmlns:a16="http://schemas.microsoft.com/office/drawing/2014/main" id="{B77E2DDA-A4E3-4082-9D6A-339D1D41DA72}"/>
              </a:ext>
            </a:extLst>
          </p:cNvPr>
          <p:cNvSpPr/>
          <p:nvPr/>
        </p:nvSpPr>
        <p:spPr>
          <a:xfrm flipV="1">
            <a:off x="5464508" y="647136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9" name="Date Placeholder 3">
            <a:extLst>
              <a:ext uri="{FF2B5EF4-FFF2-40B4-BE49-F238E27FC236}">
                <a16:creationId xmlns:a16="http://schemas.microsoft.com/office/drawing/2014/main" id="{163F104F-2E81-45F8-BB6E-1CFBD9EBB4DC}"/>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November 2024</a:t>
            </a:r>
          </a:p>
        </p:txBody>
      </p:sp>
    </p:spTree>
    <p:custDataLst>
      <p:tags r:id="rId1"/>
    </p:custDataLst>
    <p:extLst>
      <p:ext uri="{BB962C8B-B14F-4D97-AF65-F5344CB8AC3E}">
        <p14:creationId xmlns:p14="http://schemas.microsoft.com/office/powerpoint/2010/main" val="230153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12658" y="1207890"/>
            <a:ext cx="1129352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Based on your current knowledge and understanding of AI, on a scale from 0-10 where 0 = very negative impact and 10 = very positive impact, what impact do you think AI will have overall on society</a:t>
            </a: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rPr>
              <a:t>Attitudes towards AI</a:t>
            </a:r>
            <a:endParaRPr kumimoji="0" lang="en-GB" sz="2000" b="1" i="0" u="none" strike="noStrike" kern="1200" cap="none" spc="0" normalizeH="0" baseline="0" noProof="0" dirty="0">
              <a:ln>
                <a:noFill/>
              </a:ln>
              <a:solidFill>
                <a:srgbClr val="FFFFFF"/>
              </a:solidFill>
              <a:effectLst/>
              <a:uLnTx/>
              <a:uFillTx/>
              <a:ea typeface="+mn-ea"/>
              <a:cs typeface="+mn-cs"/>
            </a:endParaRP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14</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dirty="0">
                <a:solidFill>
                  <a:srgbClr val="000000">
                    <a:lumMod val="50000"/>
                    <a:lumOff val="50000"/>
                  </a:srgbClr>
                </a:solidFill>
              </a:rPr>
              <a:t>November 2024</a:t>
            </a:r>
            <a:endParaRPr lang="en-GB" sz="1100" dirty="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9943049"/>
              </p:ext>
            </p:extLst>
          </p:nvPr>
        </p:nvGraphicFramePr>
        <p:xfrm>
          <a:off x="1173739" y="1394863"/>
          <a:ext cx="10344624" cy="4611641"/>
        </p:xfrm>
        <a:graphic>
          <a:graphicData uri="http://schemas.openxmlformats.org/drawingml/2006/chart">
            <c:chart xmlns:c="http://schemas.openxmlformats.org/drawingml/2006/chart" xmlns:r="http://schemas.openxmlformats.org/officeDocument/2006/relationships" r:id="rId4"/>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73739" y="5934963"/>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8874657" y="1804983"/>
            <a:ext cx="31306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effectLst/>
                <a:uLnTx/>
                <a:uFillTx/>
                <a:latin typeface="+mj-lt"/>
                <a:ea typeface="+mn-ea"/>
                <a:cs typeface="+mn-cs"/>
              </a:rPr>
              <a:t>% </a:t>
            </a:r>
            <a:r>
              <a:rPr lang="en-GB" sz="1600" b="1" i="1">
                <a:latin typeface="+mj-lt"/>
              </a:rPr>
              <a:t>agree</a:t>
            </a:r>
            <a:endParaRPr kumimoji="0" lang="en-GB" sz="1600" b="1" i="1" u="none" strike="noStrike" kern="1200" cap="none" spc="0" normalizeH="0" baseline="0" noProof="0">
              <a:ln>
                <a:noFill/>
              </a:ln>
              <a:effectLst/>
              <a:uLnTx/>
              <a:uFillTx/>
              <a:latin typeface="+mj-lt"/>
              <a:ea typeface="+mn-ea"/>
              <a:cs typeface="+mn-cs"/>
            </a:endParaRPr>
          </a:p>
        </p:txBody>
      </p:sp>
      <p:cxnSp>
        <p:nvCxnSpPr>
          <p:cNvPr id="8" name="Straight Connector 7">
            <a:extLst>
              <a:ext uri="{FF2B5EF4-FFF2-40B4-BE49-F238E27FC236}">
                <a16:creationId xmlns:a16="http://schemas.microsoft.com/office/drawing/2014/main" id="{6CCC4775-408A-5A18-270D-2F1BF8B48C72}"/>
              </a:ext>
            </a:extLst>
          </p:cNvPr>
          <p:cNvCxnSpPr/>
          <p:nvPr/>
        </p:nvCxnSpPr>
        <p:spPr>
          <a:xfrm flipV="1">
            <a:off x="2752725"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4CAA3E-CD2B-A7E1-C843-15D7D8A7D806}"/>
              </a:ext>
            </a:extLst>
          </p:cNvPr>
          <p:cNvCxnSpPr/>
          <p:nvPr/>
        </p:nvCxnSpPr>
        <p:spPr>
          <a:xfrm flipV="1">
            <a:off x="8874657" y="2619375"/>
            <a:ext cx="0" cy="272415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23FD25-4ED1-D6CB-EF98-9D9DF780CFB1}"/>
              </a:ext>
            </a:extLst>
          </p:cNvPr>
          <p:cNvSpPr txBox="1"/>
          <p:nvPr/>
        </p:nvSpPr>
        <p:spPr>
          <a:xfrm>
            <a:off x="695325" y="6536479"/>
            <a:ext cx="71056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residents (answering) excluding those answering ‘prefer not to say’: 2024 = 5,188</a:t>
            </a:r>
            <a:endParaRPr lang="en-GB" sz="1000" dirty="0">
              <a:solidFill>
                <a:srgbClr val="000000"/>
              </a:solidFill>
            </a:endParaRPr>
          </a:p>
        </p:txBody>
      </p:sp>
      <p:sp>
        <p:nvSpPr>
          <p:cNvPr id="15" name="Title 1">
            <a:extLst>
              <a:ext uri="{FF2B5EF4-FFF2-40B4-BE49-F238E27FC236}">
                <a16:creationId xmlns:a16="http://schemas.microsoft.com/office/drawing/2014/main" id="{C02DB33B-7E0A-F66C-0030-D5A714A222D1}"/>
              </a:ext>
            </a:extLst>
          </p:cNvPr>
          <p:cNvSpPr txBox="1">
            <a:spLocks/>
          </p:cNvSpPr>
          <p:nvPr/>
        </p:nvSpPr>
        <p:spPr>
          <a:xfrm>
            <a:off x="706436" y="223353"/>
            <a:ext cx="11199745" cy="1171510"/>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schemeClr val="accent4"/>
                </a:solidFill>
              </a:rPr>
              <a:t>Responses show that the most deprived communities (IMD quintile 1) feel that AI will have a more of a negative impact on society while the least deprived community (IMD 5) has the bigger proportion of responses who believe it will have a positive impact on society.</a:t>
            </a:r>
            <a:endParaRPr kumimoji="0" lang="en-GB" sz="1800" b="1" i="0" u="none" strike="noStrike" kern="1200" cap="none" spc="0" normalizeH="0" baseline="0" noProof="0" dirty="0">
              <a:ln>
                <a:noFill/>
              </a:ln>
              <a:solidFill>
                <a:schemeClr val="accent4"/>
              </a:solidFill>
              <a:effectLst/>
              <a:uLnTx/>
              <a:uFillTx/>
              <a:ea typeface="+mj-ea"/>
              <a:cs typeface="+mj-cs"/>
            </a:endParaRPr>
          </a:p>
        </p:txBody>
      </p:sp>
      <p:sp>
        <p:nvSpPr>
          <p:cNvPr id="2" name="TextBox 1">
            <a:extLst>
              <a:ext uri="{FF2B5EF4-FFF2-40B4-BE49-F238E27FC236}">
                <a16:creationId xmlns:a16="http://schemas.microsoft.com/office/drawing/2014/main" id="{EB75C2D5-B693-4D9F-5A60-295175941EB1}"/>
              </a:ext>
            </a:extLst>
          </p:cNvPr>
          <p:cNvSpPr txBox="1"/>
          <p:nvPr/>
        </p:nvSpPr>
        <p:spPr>
          <a:xfrm>
            <a:off x="4625163" y="5513103"/>
            <a:ext cx="1903824" cy="395869"/>
          </a:xfrm>
          <a:prstGeom prst="rect">
            <a:avLst/>
          </a:prstGeom>
          <a:noFill/>
        </p:spPr>
        <p:txBody>
          <a:bodyPr wrap="square" lIns="0" tIns="0" rIns="0" bIns="0" rtlCol="0">
            <a:noAutofit/>
          </a:bodyPr>
          <a:lstStyle/>
          <a:p>
            <a:pPr algn="ctr">
              <a:spcAft>
                <a:spcPts val="1134"/>
              </a:spcAft>
            </a:pPr>
            <a:r>
              <a:rPr lang="en-GB" sz="1500" b="1"/>
              <a:t>IMD</a:t>
            </a:r>
          </a:p>
        </p:txBody>
      </p:sp>
    </p:spTree>
    <p:custDataLst>
      <p:tags r:id="rId1"/>
    </p:custDataLst>
    <p:extLst>
      <p:ext uri="{BB962C8B-B14F-4D97-AF65-F5344CB8AC3E}">
        <p14:creationId xmlns:p14="http://schemas.microsoft.com/office/powerpoint/2010/main" val="195045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Calibri"/>
              </a:rPr>
              <a:t>Attitudes towards AI</a:t>
            </a:r>
            <a:endParaRPr kumimoji="0" lang="en-GB" sz="20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Title 1">
            <a:extLst>
              <a:ext uri="{FF2B5EF4-FFF2-40B4-BE49-F238E27FC236}">
                <a16:creationId xmlns:a16="http://schemas.microsoft.com/office/drawing/2014/main" id="{C73CCD5A-F073-A3F2-4CE5-B4638D845D69}"/>
              </a:ext>
            </a:extLst>
          </p:cNvPr>
          <p:cNvSpPr txBox="1">
            <a:spLocks/>
          </p:cNvSpPr>
          <p:nvPr/>
        </p:nvSpPr>
        <p:spPr>
          <a:xfrm>
            <a:off x="706436" y="118352"/>
            <a:ext cx="11199745" cy="1290343"/>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latin typeface="Calibri"/>
              </a:rPr>
              <a:t>Looking at the positive responses, 75+ have the highest proportion of respondents who feel that AI will have a positive impact on their life regardless of gender. Males have a greater belief across all over age ranges that AI will have a positive impact on there lives.</a:t>
            </a:r>
            <a:endParaRPr kumimoji="0" lang="en-GB" sz="1800" b="1" i="0" u="none" strike="noStrike" kern="1200" cap="none" spc="0" normalizeH="0" baseline="0" noProof="0" dirty="0">
              <a:ln>
                <a:noFill/>
              </a:ln>
              <a:solidFill>
                <a:srgbClr val="E40037"/>
              </a:solidFill>
              <a:effectLst/>
              <a:uLnTx/>
              <a:uFillTx/>
              <a:latin typeface="Calibri"/>
              <a:ea typeface="+mj-ea"/>
              <a:cs typeface="+mj-cs"/>
            </a:endParaRP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15</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dirty="0">
                <a:solidFill>
                  <a:srgbClr val="000000">
                    <a:lumMod val="50000"/>
                    <a:lumOff val="50000"/>
                  </a:srgbClr>
                </a:solidFill>
              </a:rPr>
              <a:t>November 2024</a:t>
            </a: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8890594"/>
              </p:ext>
            </p:extLst>
          </p:nvPr>
        </p:nvGraphicFramePr>
        <p:xfrm>
          <a:off x="795305" y="998862"/>
          <a:ext cx="5398510" cy="4960993"/>
        </p:xfrm>
        <a:graphic>
          <a:graphicData uri="http://schemas.openxmlformats.org/drawingml/2006/chart">
            <c:chart xmlns:c="http://schemas.openxmlformats.org/drawingml/2006/chart" xmlns:r="http://schemas.openxmlformats.org/officeDocument/2006/relationships" r:id="rId3"/>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22656" y="6140791"/>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096296" y="6083955"/>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a:t>
            </a:r>
            <a:r>
              <a:rPr lang="en-GB" sz="1000" dirty="0">
                <a:solidFill>
                  <a:prstClr val="black"/>
                </a:solidFill>
              </a:rPr>
              <a:t>total residents answering </a:t>
            </a:r>
            <a:r>
              <a:rPr kumimoji="0" lang="en-GB" sz="1000" b="0" i="0" u="none" strike="noStrike" kern="1200" cap="none" spc="0" normalizeH="0" baseline="0" noProof="0" dirty="0">
                <a:ln>
                  <a:noFill/>
                </a:ln>
                <a:solidFill>
                  <a:prstClr val="black"/>
                </a:solidFill>
                <a:effectLst/>
                <a:uLnTx/>
                <a:uFillTx/>
                <a:ea typeface="+mn-ea"/>
                <a:cs typeface="+mn-cs"/>
              </a:rPr>
              <a:t>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65202" y="61814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27" name="Chart 26">
            <a:extLst>
              <a:ext uri="{FF2B5EF4-FFF2-40B4-BE49-F238E27FC236}">
                <a16:creationId xmlns:a16="http://schemas.microsoft.com/office/drawing/2014/main" id="{890E0F74-059C-3233-4442-D695A412576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0736933"/>
              </p:ext>
            </p:extLst>
          </p:nvPr>
        </p:nvGraphicFramePr>
        <p:xfrm>
          <a:off x="6454983" y="1852042"/>
          <a:ext cx="5475849"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9061361" y="2101111"/>
            <a:ext cx="313063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effectLst/>
                <a:uLnTx/>
                <a:uFillTx/>
                <a:latin typeface="+mj-lt"/>
                <a:ea typeface="+mn-ea"/>
                <a:cs typeface="+mn-cs"/>
              </a:rPr>
              <a:t>% 7-10 positive AI impact</a:t>
            </a:r>
          </a:p>
        </p:txBody>
      </p:sp>
      <p:sp>
        <p:nvSpPr>
          <p:cNvPr id="30" name="Rectangle 29">
            <a:extLst>
              <a:ext uri="{FF2B5EF4-FFF2-40B4-BE49-F238E27FC236}">
                <a16:creationId xmlns:a16="http://schemas.microsoft.com/office/drawing/2014/main" id="{3AED5D87-DDF6-9C11-DF1F-A9404E2D6A99}"/>
              </a:ext>
              <a:ext uri="{C183D7F6-B498-43B3-948B-1728B52AA6E4}">
                <adec:decorative xmlns:adec="http://schemas.microsoft.com/office/drawing/2017/decorative" val="1"/>
              </a:ext>
            </a:extLst>
          </p:cNvPr>
          <p:cNvSpPr/>
          <p:nvPr/>
        </p:nvSpPr>
        <p:spPr>
          <a:xfrm>
            <a:off x="7012938" y="6307762"/>
            <a:ext cx="489324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Arial" panose="020B0604020202020204"/>
                <a:ea typeface="+mn-ea"/>
                <a:cs typeface="+mn-cs"/>
              </a:rPr>
              <a:t>NOTE: Low base sizes do not allow for analysis of 18-24 year olds by males.  Significant differences shown for males vs females</a:t>
            </a:r>
            <a:endParaRPr kumimoji="0" lang="en-GB" sz="10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F26D256B-6BEE-4CA7-DFD1-7976E2985C03}"/>
              </a:ext>
              <a:ext uri="{C183D7F6-B498-43B3-948B-1728B52AA6E4}">
                <adec:decorative xmlns:adec="http://schemas.microsoft.com/office/drawing/2017/decorative" val="1"/>
              </a:ext>
            </a:extLst>
          </p:cNvPr>
          <p:cNvSpPr txBox="1"/>
          <p:nvPr/>
        </p:nvSpPr>
        <p:spPr>
          <a:xfrm>
            <a:off x="7362778" y="5934003"/>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of females vs males at the 95% confidence level </a:t>
            </a:r>
          </a:p>
        </p:txBody>
      </p:sp>
      <p:sp>
        <p:nvSpPr>
          <p:cNvPr id="32" name="Arrow: Up 31">
            <a:extLst>
              <a:ext uri="{FF2B5EF4-FFF2-40B4-BE49-F238E27FC236}">
                <a16:creationId xmlns:a16="http://schemas.microsoft.com/office/drawing/2014/main" id="{54C1B2E1-A6E4-513C-CC8F-ED8034C96600}"/>
              </a:ext>
              <a:ext uri="{C183D7F6-B498-43B3-948B-1728B52AA6E4}">
                <adec:decorative xmlns:adec="http://schemas.microsoft.com/office/drawing/2017/decorative" val="1"/>
              </a:ext>
            </a:extLst>
          </p:cNvPr>
          <p:cNvSpPr/>
          <p:nvPr/>
        </p:nvSpPr>
        <p:spPr>
          <a:xfrm>
            <a:off x="7065955" y="602970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Arrow: Up 32">
            <a:extLst>
              <a:ext uri="{FF2B5EF4-FFF2-40B4-BE49-F238E27FC236}">
                <a16:creationId xmlns:a16="http://schemas.microsoft.com/office/drawing/2014/main" id="{B34681DF-EC05-68B0-12B1-57027FCE9468}"/>
              </a:ext>
              <a:ext uri="{C183D7F6-B498-43B3-948B-1728B52AA6E4}">
                <adec:decorative xmlns:adec="http://schemas.microsoft.com/office/drawing/2017/decorative" val="1"/>
              </a:ext>
            </a:extLst>
          </p:cNvPr>
          <p:cNvSpPr/>
          <p:nvPr/>
        </p:nvSpPr>
        <p:spPr>
          <a:xfrm flipV="1">
            <a:off x="7208501" y="603724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TextBox 4">
            <a:extLst>
              <a:ext uri="{FF2B5EF4-FFF2-40B4-BE49-F238E27FC236}">
                <a16:creationId xmlns:a16="http://schemas.microsoft.com/office/drawing/2014/main" id="{30918734-66B3-D1AB-D929-4F75111D9AB2}"/>
              </a:ext>
              <a:ext uri="{C183D7F6-B498-43B3-948B-1728B52AA6E4}">
                <adec:decorative xmlns:adec="http://schemas.microsoft.com/office/drawing/2017/decorative" val="1"/>
              </a:ext>
            </a:extLst>
          </p:cNvPr>
          <p:cNvSpPr txBox="1"/>
          <p:nvPr/>
        </p:nvSpPr>
        <p:spPr>
          <a:xfrm>
            <a:off x="697490" y="6466673"/>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residents (answering) excluding those answering ‘prefer not to say’ (5,427)</a:t>
            </a:r>
          </a:p>
        </p:txBody>
      </p:sp>
    </p:spTree>
    <p:extLst>
      <p:ext uri="{BB962C8B-B14F-4D97-AF65-F5344CB8AC3E}">
        <p14:creationId xmlns:p14="http://schemas.microsoft.com/office/powerpoint/2010/main" val="234298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2A1523E4-1570-4A49-9CA8-321412A25017}"/>
              </a:ext>
              <a:ext uri="{C183D7F6-B498-43B3-948B-1728B52AA6E4}">
                <adec:decorative xmlns:adec="http://schemas.microsoft.com/office/drawing/2017/decorative" val="1"/>
              </a:ext>
            </a:extLst>
          </p:cNvPr>
          <p:cNvCxnSpPr>
            <a:cxnSpLocks/>
          </p:cNvCxnSpPr>
          <p:nvPr/>
        </p:nvCxnSpPr>
        <p:spPr>
          <a:xfrm flipH="1">
            <a:off x="10383977"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1CB18D79-F424-4F11-9CBC-2370A9BBA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4883298"/>
              </p:ext>
            </p:extLst>
          </p:nvPr>
        </p:nvGraphicFramePr>
        <p:xfrm>
          <a:off x="6013215" y="1695764"/>
          <a:ext cx="6178785"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82CF3111-E23C-4DCA-BFF0-DA53EDC1DE25}"/>
              </a:ext>
              <a:ext uri="{C183D7F6-B498-43B3-948B-1728B52AA6E4}">
                <adec:decorative xmlns:adec="http://schemas.microsoft.com/office/drawing/2017/decorative" val="0"/>
              </a:ext>
            </a:extLst>
          </p:cNvPr>
          <p:cNvSpPr txBox="1"/>
          <p:nvPr/>
        </p:nvSpPr>
        <p:spPr>
          <a:xfrm>
            <a:off x="632989" y="1230306"/>
            <a:ext cx="681072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Based on your current knowledge and understanding of AI, on a scale from 0-10 where 0 = very negative impact and 10 = very positive impact, what impact do you think AI will have overall on society?</a:t>
            </a:r>
          </a:p>
        </p:txBody>
      </p:sp>
      <p:sp>
        <p:nvSpPr>
          <p:cNvPr id="33" name="Title 1">
            <a:extLst>
              <a:ext uri="{FF2B5EF4-FFF2-40B4-BE49-F238E27FC236}">
                <a16:creationId xmlns:a16="http://schemas.microsoft.com/office/drawing/2014/main" id="{6CCB8209-B65A-4553-8145-25E91F0962CF}"/>
              </a:ext>
              <a:ext uri="{C183D7F6-B498-43B3-948B-1728B52AA6E4}">
                <adec:decorative xmlns:adec="http://schemas.microsoft.com/office/drawing/2017/decorative" val="0"/>
              </a:ext>
            </a:extLst>
          </p:cNvPr>
          <p:cNvSpPr>
            <a:spLocks noGrp="1"/>
          </p:cNvSpPr>
          <p:nvPr>
            <p:ph type="title"/>
          </p:nvPr>
        </p:nvSpPr>
        <p:spPr>
          <a:xfrm>
            <a:off x="696983" y="188667"/>
            <a:ext cx="11280188" cy="908406"/>
          </a:xfrm>
        </p:spPr>
        <p:txBody>
          <a:bodyPr anchor="t" anchorCtr="0">
            <a:noAutofit/>
          </a:bodyPr>
          <a:lstStyle/>
          <a:p>
            <a:r>
              <a:rPr lang="en-GB" sz="2000" dirty="0">
                <a:solidFill>
                  <a:schemeClr val="accent4"/>
                </a:solidFill>
                <a:latin typeface="+mn-lt"/>
              </a:rPr>
              <a:t>Looking at the negative impact responses, Castle Point, Harlow and Rochford, those living in rural Essex and Levelling up areas had the highest proportion of residents who believed AI would have a negative impact.</a:t>
            </a:r>
          </a:p>
        </p:txBody>
      </p: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14997"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Attitudes towards AI</a:t>
            </a:r>
          </a:p>
        </p:txBody>
      </p:sp>
      <p:sp>
        <p:nvSpPr>
          <p:cNvPr id="14" name="Slide Number Placeholder 4">
            <a:extLst>
              <a:ext uri="{FF2B5EF4-FFF2-40B4-BE49-F238E27FC236}">
                <a16:creationId xmlns:a16="http://schemas.microsoft.com/office/drawing/2014/main" id="{B77BCA35-357D-44CE-B88B-2FBD1B4F1224}"/>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TextBox 23">
            <a:extLst>
              <a:ext uri="{FF2B5EF4-FFF2-40B4-BE49-F238E27FC236}">
                <a16:creationId xmlns:a16="http://schemas.microsoft.com/office/drawing/2014/main" id="{8362B2E8-C558-4F7D-A389-D177A23A8F4B}"/>
              </a:ext>
              <a:ext uri="{C183D7F6-B498-43B3-948B-1728B52AA6E4}">
                <adec:decorative xmlns:adec="http://schemas.microsoft.com/office/drawing/2017/decorative" val="1"/>
              </a:ext>
            </a:extLst>
          </p:cNvPr>
          <p:cNvSpPr txBox="1"/>
          <p:nvPr/>
        </p:nvSpPr>
        <p:spPr>
          <a:xfrm>
            <a:off x="695325" y="6204280"/>
            <a:ext cx="55409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(5,188)</a:t>
            </a:r>
          </a:p>
        </p:txBody>
      </p:sp>
      <p:cxnSp>
        <p:nvCxnSpPr>
          <p:cNvPr id="26" name="Straight Connector 25">
            <a:extLst>
              <a:ext uri="{FF2B5EF4-FFF2-40B4-BE49-F238E27FC236}">
                <a16:creationId xmlns:a16="http://schemas.microsoft.com/office/drawing/2014/main" id="{3E229EDE-14FB-472C-AE88-0AB894C99435}"/>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EAED5D-8BCC-41AE-BDEE-FE479AC30609}"/>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D646FD3-E96F-42FD-AFBA-B698E9149FE1}"/>
              </a:ext>
              <a:ext uri="{C183D7F6-B498-43B3-948B-1728B52AA6E4}">
                <adec:decorative xmlns:adec="http://schemas.microsoft.com/office/drawing/2017/decorative" val="1"/>
              </a:ext>
            </a:extLst>
          </p:cNvPr>
          <p:cNvSpPr txBox="1"/>
          <p:nvPr/>
        </p:nvSpPr>
        <p:spPr>
          <a:xfrm>
            <a:off x="8955209" y="1375941"/>
            <a:ext cx="133179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ea typeface="+mn-ea"/>
                <a:cs typeface="+mn-cs"/>
              </a:rPr>
              <a:t>% scoring </a:t>
            </a:r>
            <a:r>
              <a:rPr lang="en-GB" sz="1400" b="1" i="1" dirty="0"/>
              <a:t>0-3</a:t>
            </a:r>
            <a:endParaRPr kumimoji="0" lang="en-GB" sz="1400" b="1" i="1" u="none" strike="noStrike" kern="1200" cap="none" spc="0" normalizeH="0" baseline="0" noProof="0" dirty="0">
              <a:ln>
                <a:noFill/>
              </a:ln>
              <a:effectLst/>
              <a:uLnTx/>
              <a:uFillTx/>
              <a:ea typeface="+mn-ea"/>
              <a:cs typeface="+mn-cs"/>
            </a:endParaRPr>
          </a:p>
        </p:txBody>
      </p:sp>
      <p:cxnSp>
        <p:nvCxnSpPr>
          <p:cNvPr id="30" name="Straight Connector 29">
            <a:extLst>
              <a:ext uri="{FF2B5EF4-FFF2-40B4-BE49-F238E27FC236}">
                <a16:creationId xmlns:a16="http://schemas.microsoft.com/office/drawing/2014/main" id="{11E63CEF-7D45-47BA-A8DD-2A9C23D253EA}"/>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8" name="Footer Placeholder 5">
            <a:extLst>
              <a:ext uri="{FF2B5EF4-FFF2-40B4-BE49-F238E27FC236}">
                <a16:creationId xmlns:a16="http://schemas.microsoft.com/office/drawing/2014/main" id="{C6CD4292-CE51-4372-A912-81C409724677}"/>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37" name="Date Placeholder 3">
            <a:extLst>
              <a:ext uri="{FF2B5EF4-FFF2-40B4-BE49-F238E27FC236}">
                <a16:creationId xmlns:a16="http://schemas.microsoft.com/office/drawing/2014/main" id="{CD52EBB6-6BEF-4F5D-9EF4-A0F77A9A9736}"/>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rgbClr val="000000">
                    <a:lumMod val="50000"/>
                    <a:lumOff val="50000"/>
                  </a:srgbClr>
                </a:solidFill>
              </a:rPr>
              <a:t>November</a:t>
            </a: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 2024</a:t>
            </a:r>
            <a:endPar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endParaRPr>
          </a:p>
        </p:txBody>
      </p:sp>
      <p:sp>
        <p:nvSpPr>
          <p:cNvPr id="6" name="Rectangle 5">
            <a:extLst>
              <a:ext uri="{FF2B5EF4-FFF2-40B4-BE49-F238E27FC236}">
                <a16:creationId xmlns:a16="http://schemas.microsoft.com/office/drawing/2014/main" id="{BBCD46F2-6449-B025-4EB0-5DE89EC10791}"/>
              </a:ext>
            </a:extLst>
          </p:cNvPr>
          <p:cNvSpPr/>
          <p:nvPr/>
        </p:nvSpPr>
        <p:spPr>
          <a:xfrm>
            <a:off x="6459121" y="3189633"/>
            <a:ext cx="1265911" cy="1028981"/>
          </a:xfrm>
          <a:prstGeom prst="rect">
            <a:avLst/>
          </a:prstGeom>
          <a:noFill/>
          <a:ln w="19050" cap="flat" cmpd="sng" algn="ctr">
            <a:solidFill>
              <a:schemeClr val="tx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 (green)/lower (red) % vs Essex total at 95% confidence level</a:t>
            </a:r>
          </a:p>
        </p:txBody>
      </p:sp>
      <p:graphicFrame>
        <p:nvGraphicFramePr>
          <p:cNvPr id="2" name="Chart 1">
            <a:extLst>
              <a:ext uri="{FF2B5EF4-FFF2-40B4-BE49-F238E27FC236}">
                <a16:creationId xmlns:a16="http://schemas.microsoft.com/office/drawing/2014/main" id="{D691E84F-4599-0A23-1DAE-DDE8595E575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8453249"/>
              </p:ext>
            </p:extLst>
          </p:nvPr>
        </p:nvGraphicFramePr>
        <p:xfrm>
          <a:off x="629291" y="1998014"/>
          <a:ext cx="5475849"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1BB0768-D612-0370-ECBE-26D735DC4C8A}"/>
              </a:ext>
              <a:ext uri="{C183D7F6-B498-43B3-948B-1728B52AA6E4}">
                <adec:decorative xmlns:adec="http://schemas.microsoft.com/office/drawing/2017/decorative" val="1"/>
              </a:ext>
            </a:extLst>
          </p:cNvPr>
          <p:cNvSpPr txBox="1"/>
          <p:nvPr/>
        </p:nvSpPr>
        <p:spPr>
          <a:xfrm>
            <a:off x="808722" y="2746791"/>
            <a:ext cx="313063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effectLst/>
                <a:uLnTx/>
                <a:uFillTx/>
                <a:latin typeface="+mj-lt"/>
                <a:ea typeface="+mn-ea"/>
                <a:cs typeface="+mn-cs"/>
              </a:rPr>
              <a:t>% </a:t>
            </a:r>
            <a:r>
              <a:rPr lang="en-GB" sz="1200" b="1" i="1" dirty="0">
                <a:latin typeface="+mj-lt"/>
              </a:rPr>
              <a:t>0 - 3</a:t>
            </a:r>
            <a:r>
              <a:rPr kumimoji="0" lang="en-GB" sz="1200" b="1" i="1" u="none" strike="noStrike" kern="1200" cap="none" spc="0" normalizeH="0" baseline="0" noProof="0" dirty="0">
                <a:ln>
                  <a:noFill/>
                </a:ln>
                <a:effectLst/>
                <a:uLnTx/>
                <a:uFillTx/>
                <a:latin typeface="+mj-lt"/>
                <a:ea typeface="+mn-ea"/>
                <a:cs typeface="+mn-cs"/>
              </a:rPr>
              <a:t> </a:t>
            </a:r>
            <a:r>
              <a:rPr lang="en-GB" sz="1200" b="1" i="1" dirty="0">
                <a:latin typeface="+mj-lt"/>
              </a:rPr>
              <a:t>negative </a:t>
            </a:r>
            <a:r>
              <a:rPr kumimoji="0" lang="en-GB" sz="1200" b="1" i="1" u="none" strike="noStrike" kern="1200" cap="none" spc="0" normalizeH="0" baseline="0" noProof="0" dirty="0">
                <a:ln>
                  <a:noFill/>
                </a:ln>
                <a:effectLst/>
                <a:uLnTx/>
                <a:uFillTx/>
                <a:latin typeface="+mj-lt"/>
                <a:ea typeface="+mn-ea"/>
                <a:cs typeface="+mn-cs"/>
              </a:rPr>
              <a:t>AI impact</a:t>
            </a:r>
          </a:p>
        </p:txBody>
      </p:sp>
    </p:spTree>
    <p:extLst>
      <p:ext uri="{BB962C8B-B14F-4D97-AF65-F5344CB8AC3E}">
        <p14:creationId xmlns:p14="http://schemas.microsoft.com/office/powerpoint/2010/main" val="2585398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5DF68C6-4E9F-D031-B582-86E024000B16}"/>
              </a:ext>
            </a:extLst>
          </p:cNvPr>
          <p:cNvSpPr/>
          <p:nvPr/>
        </p:nvSpPr>
        <p:spPr>
          <a:xfrm>
            <a:off x="714425" y="1801091"/>
            <a:ext cx="3575139" cy="42523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The </a:t>
            </a:r>
            <a:r>
              <a:rPr lang="en-GB" sz="1600" b="1" dirty="0">
                <a:solidFill>
                  <a:schemeClr val="tx1"/>
                </a:solidFill>
              </a:rPr>
              <a:t>28% </a:t>
            </a:r>
            <a:r>
              <a:rPr lang="en-GB" sz="1600" dirty="0">
                <a:solidFill>
                  <a:schemeClr val="tx1"/>
                </a:solidFill>
              </a:rPr>
              <a:t>of residents that feel AI will </a:t>
            </a:r>
            <a:r>
              <a:rPr lang="en-GB" sz="1600" b="1" dirty="0">
                <a:solidFill>
                  <a:schemeClr val="tx1"/>
                </a:solidFill>
              </a:rPr>
              <a:t>have positive impact </a:t>
            </a:r>
            <a:r>
              <a:rPr lang="en-GB" sz="1600" dirty="0">
                <a:solidFill>
                  <a:schemeClr val="tx1"/>
                </a:solidFill>
              </a:rPr>
              <a:t>are more likely to be…</a:t>
            </a:r>
          </a:p>
          <a:p>
            <a:pPr algn="ctr"/>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Male</a:t>
            </a:r>
          </a:p>
          <a:p>
            <a:pPr marL="285750" indent="-285750">
              <a:buFont typeface="Arial" panose="020B0604020202020204" pitchFamily="34" charset="0"/>
              <a:buChar char="•"/>
            </a:pPr>
            <a:r>
              <a:rPr lang="en-GB" sz="1400" dirty="0">
                <a:solidFill>
                  <a:schemeClr val="tx1"/>
                </a:solidFill>
              </a:rPr>
              <a:t>Aged 35-44 or 75+</a:t>
            </a:r>
          </a:p>
          <a:p>
            <a:pPr marL="285750" indent="-285750">
              <a:buFont typeface="Arial" panose="020B0604020202020204" pitchFamily="34" charset="0"/>
              <a:buChar char="•"/>
            </a:pPr>
            <a:r>
              <a:rPr lang="en-GB" sz="1400" dirty="0">
                <a:solidFill>
                  <a:schemeClr val="tx1"/>
                </a:solidFill>
              </a:rPr>
              <a:t>Two adult household (No children)</a:t>
            </a:r>
          </a:p>
          <a:p>
            <a:pPr marL="285750" indent="-285750">
              <a:buFont typeface="Arial" panose="020B0604020202020204" pitchFamily="34" charset="0"/>
              <a:buChar char="•"/>
            </a:pPr>
            <a:r>
              <a:rPr lang="en-GB" sz="1400" dirty="0">
                <a:solidFill>
                  <a:schemeClr val="tx1"/>
                </a:solidFill>
              </a:rPr>
              <a:t>Homeowners </a:t>
            </a:r>
          </a:p>
          <a:p>
            <a:pPr marL="285750" indent="-285750">
              <a:buFont typeface="Arial" panose="020B0604020202020204" pitchFamily="34" charset="0"/>
              <a:buChar char="•"/>
            </a:pPr>
            <a:r>
              <a:rPr lang="en-GB" sz="1400" dirty="0">
                <a:solidFill>
                  <a:schemeClr val="tx1"/>
                </a:solidFill>
              </a:rPr>
              <a:t>On a HH income over £45k</a:t>
            </a:r>
          </a:p>
          <a:p>
            <a:pPr marL="285750" indent="-285750">
              <a:buFont typeface="Arial" panose="020B0604020202020204" pitchFamily="34" charset="0"/>
              <a:buChar char="•"/>
            </a:pPr>
            <a:r>
              <a:rPr lang="en-GB" sz="1400" dirty="0">
                <a:solidFill>
                  <a:schemeClr val="tx1"/>
                </a:solidFill>
              </a:rPr>
              <a:t>Working full time</a:t>
            </a:r>
          </a:p>
          <a:p>
            <a:pPr marL="285750" indent="-285750">
              <a:buFont typeface="Arial" panose="020B0604020202020204" pitchFamily="34" charset="0"/>
              <a:buChar char="•"/>
            </a:pPr>
            <a:r>
              <a:rPr lang="en-GB" sz="1400" dirty="0">
                <a:solidFill>
                  <a:schemeClr val="tx1"/>
                </a:solidFill>
              </a:rPr>
              <a:t>Living in Harlow</a:t>
            </a:r>
          </a:p>
          <a:p>
            <a:pPr marL="285750" indent="-285750">
              <a:buFont typeface="Arial" panose="020B0604020202020204" pitchFamily="34" charset="0"/>
              <a:buChar char="•"/>
            </a:pPr>
            <a:r>
              <a:rPr lang="en-GB" sz="1400" dirty="0">
                <a:solidFill>
                  <a:schemeClr val="tx1"/>
                </a:solidFill>
              </a:rPr>
              <a:t>Living in non-levelling up area</a:t>
            </a:r>
          </a:p>
          <a:p>
            <a:pPr marL="285750" indent="-285750">
              <a:buFont typeface="Arial" panose="020B0604020202020204" pitchFamily="34" charset="0"/>
              <a:buChar char="•"/>
            </a:pPr>
            <a:r>
              <a:rPr lang="en-GB" sz="1400" dirty="0">
                <a:solidFill>
                  <a:schemeClr val="tx1"/>
                </a:solidFill>
              </a:rPr>
              <a:t>Living in the least deprived areas (IMD quintile 5)</a:t>
            </a:r>
          </a:p>
          <a:p>
            <a:pPr marL="285750" indent="-285750">
              <a:buFont typeface="Arial" panose="020B0604020202020204" pitchFamily="34" charset="0"/>
              <a:buChar char="•"/>
            </a:pPr>
            <a:endParaRPr lang="en-GB" sz="1400" dirty="0">
              <a:solidFill>
                <a:schemeClr val="tx1"/>
              </a:solidFill>
            </a:endParaRPr>
          </a:p>
        </p:txBody>
      </p:sp>
      <p:sp>
        <p:nvSpPr>
          <p:cNvPr id="25" name="TextBox 24" descr="Respondents were asked &quot;Overall, about how often over the last 12 months have you given unpaid help to any group(s), club(s) or organisation(s)?&quot;&#10;">
            <a:extLst>
              <a:ext uri="{FF2B5EF4-FFF2-40B4-BE49-F238E27FC236}">
                <a16:creationId xmlns:a16="http://schemas.microsoft.com/office/drawing/2014/main" id="{BA433F81-85D4-4936-BF50-F3FFDA8E5E4B}"/>
              </a:ext>
            </a:extLst>
          </p:cNvPr>
          <p:cNvSpPr txBox="1"/>
          <p:nvPr/>
        </p:nvSpPr>
        <p:spPr>
          <a:xfrm>
            <a:off x="667311" y="1055125"/>
            <a:ext cx="726836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Based on your current knowledge and understanding of AI, on a scale from 0-10 where 0 = very negative impact and 10 = very positive impact, what impact do you think AI will have overall on society</a:t>
            </a:r>
          </a:p>
        </p:txBody>
      </p:sp>
      <p:sp>
        <p:nvSpPr>
          <p:cNvPr id="44" name="Title 1">
            <a:extLst>
              <a:ext uri="{FF2B5EF4-FFF2-40B4-BE49-F238E27FC236}">
                <a16:creationId xmlns:a16="http://schemas.microsoft.com/office/drawing/2014/main" id="{B3AD733F-64D6-4E57-A9C2-E411F5303B6C}"/>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schemeClr val="accent4"/>
                </a:solidFill>
                <a:latin typeface="+mn-lt"/>
              </a:rPr>
              <a:t>The table below summarises the resident profiles for those </a:t>
            </a:r>
            <a:r>
              <a:rPr lang="en-GB" sz="1800" u="sng" dirty="0">
                <a:solidFill>
                  <a:schemeClr val="accent4"/>
                </a:solidFill>
                <a:latin typeface="+mn-lt"/>
              </a:rPr>
              <a:t>significantly more likely</a:t>
            </a:r>
            <a:r>
              <a:rPr lang="en-GB" sz="1800" dirty="0">
                <a:solidFill>
                  <a:schemeClr val="accent4"/>
                </a:solidFill>
                <a:latin typeface="+mn-lt"/>
              </a:rPr>
              <a:t> to </a:t>
            </a:r>
            <a:r>
              <a:rPr lang="en-GB" sz="1800" dirty="0">
                <a:solidFill>
                  <a:schemeClr val="accent4"/>
                </a:solidFill>
              </a:rPr>
              <a:t>have a positive viewpoint of AI </a:t>
            </a:r>
            <a:r>
              <a:rPr lang="en-GB" sz="1800" dirty="0">
                <a:solidFill>
                  <a:schemeClr val="accent4"/>
                </a:solidFill>
                <a:latin typeface="+mn-lt"/>
              </a:rPr>
              <a:t> </a:t>
            </a:r>
            <a:r>
              <a:rPr lang="en-GB" sz="1800" dirty="0">
                <a:solidFill>
                  <a:schemeClr val="accent4"/>
                </a:solidFill>
              </a:rPr>
              <a:t>vs. residents who have a negative opinion of AI </a:t>
            </a:r>
            <a:endParaRPr kumimoji="0" lang="en-GB" sz="1800" b="1" i="0" u="none" strike="noStrike" kern="1200" cap="none" spc="0" normalizeH="0" baseline="0" noProof="0" dirty="0">
              <a:ln>
                <a:noFill/>
              </a:ln>
              <a:solidFill>
                <a:schemeClr val="accent4"/>
              </a:solidFill>
              <a:effectLst/>
              <a:uLnTx/>
              <a:uFillTx/>
            </a:endParaRPr>
          </a:p>
        </p:txBody>
      </p:sp>
      <p:sp>
        <p:nvSpPr>
          <p:cNvPr id="4" name="Date Placeholder 3">
            <a:extLst>
              <a:ext uri="{FF2B5EF4-FFF2-40B4-BE49-F238E27FC236}">
                <a16:creationId xmlns:a16="http://schemas.microsoft.com/office/drawing/2014/main" id="{41515BB2-2E35-3947-A891-2AD3CE131E0A}"/>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Calibri"/>
              </a:rPr>
              <a:t>Attitudes towards AI</a:t>
            </a:r>
            <a:endParaRPr kumimoji="0" lang="en-GB" sz="20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Footer Placeholder 5">
            <a:extLst>
              <a:ext uri="{FF2B5EF4-FFF2-40B4-BE49-F238E27FC236}">
                <a16:creationId xmlns:a16="http://schemas.microsoft.com/office/drawing/2014/main" id="{5E2D8E04-0B90-C351-4914-14BFFFC601C2}"/>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Produced by Essex County Council Policy Unit</a:t>
            </a:r>
          </a:p>
        </p:txBody>
      </p:sp>
      <p:sp>
        <p:nvSpPr>
          <p:cNvPr id="15" name="Rectangle 14">
            <a:extLst>
              <a:ext uri="{FF2B5EF4-FFF2-40B4-BE49-F238E27FC236}">
                <a16:creationId xmlns:a16="http://schemas.microsoft.com/office/drawing/2014/main" id="{AD6EEA92-86ED-81CD-2426-E31340AA6379}"/>
              </a:ext>
            </a:extLst>
          </p:cNvPr>
          <p:cNvSpPr/>
          <p:nvPr/>
        </p:nvSpPr>
        <p:spPr>
          <a:xfrm>
            <a:off x="4388551" y="1801091"/>
            <a:ext cx="3575139" cy="4252311"/>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The </a:t>
            </a:r>
            <a:r>
              <a:rPr lang="en-GB" sz="1600" b="1" dirty="0">
                <a:solidFill>
                  <a:schemeClr val="tx1"/>
                </a:solidFill>
              </a:rPr>
              <a:t>45% </a:t>
            </a:r>
            <a:r>
              <a:rPr lang="en-GB" sz="1600" dirty="0">
                <a:solidFill>
                  <a:schemeClr val="tx1"/>
                </a:solidFill>
              </a:rPr>
              <a:t>of residents that feel AI will have a </a:t>
            </a:r>
            <a:r>
              <a:rPr lang="en-GB" sz="1600" b="1" dirty="0">
                <a:solidFill>
                  <a:schemeClr val="tx1"/>
                </a:solidFill>
              </a:rPr>
              <a:t>Medium impact on society</a:t>
            </a:r>
            <a:r>
              <a:rPr lang="en-GB" sz="1600" dirty="0">
                <a:solidFill>
                  <a:schemeClr val="tx1"/>
                </a:solidFill>
              </a:rPr>
              <a:t> are more likely to be…</a:t>
            </a:r>
          </a:p>
          <a:p>
            <a:pPr algn="ctr"/>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Female</a:t>
            </a:r>
          </a:p>
          <a:p>
            <a:pPr marL="285750" indent="-285750">
              <a:buFont typeface="Arial" panose="020B0604020202020204" pitchFamily="34" charset="0"/>
              <a:buChar char="•"/>
            </a:pPr>
            <a:r>
              <a:rPr lang="en-GB" sz="1400" dirty="0">
                <a:solidFill>
                  <a:schemeClr val="tx1"/>
                </a:solidFill>
              </a:rPr>
              <a:t>Aged 18-34</a:t>
            </a:r>
          </a:p>
          <a:p>
            <a:pPr marL="285750" indent="-285750">
              <a:buFont typeface="Arial" panose="020B0604020202020204" pitchFamily="34" charset="0"/>
              <a:buChar char="•"/>
            </a:pPr>
            <a:r>
              <a:rPr lang="en-GB" sz="1400" dirty="0">
                <a:solidFill>
                  <a:schemeClr val="tx1"/>
                </a:solidFill>
              </a:rPr>
              <a:t>Two person households (no children)</a:t>
            </a:r>
          </a:p>
          <a:p>
            <a:pPr marL="285750" indent="-285750">
              <a:buFont typeface="Arial" panose="020B0604020202020204" pitchFamily="34" charset="0"/>
              <a:buChar char="•"/>
            </a:pPr>
            <a:r>
              <a:rPr lang="en-GB" sz="1400" dirty="0">
                <a:solidFill>
                  <a:schemeClr val="tx1"/>
                </a:solidFill>
              </a:rPr>
              <a:t>“Doing alright” financially</a:t>
            </a:r>
          </a:p>
          <a:p>
            <a:pPr marL="285750" indent="-285750">
              <a:buFont typeface="Arial" panose="020B0604020202020204" pitchFamily="34" charset="0"/>
              <a:buChar char="•"/>
            </a:pPr>
            <a:r>
              <a:rPr lang="en-GB" sz="1400" dirty="0">
                <a:solidFill>
                  <a:schemeClr val="tx1"/>
                </a:solidFill>
              </a:rPr>
              <a:t>Working part time</a:t>
            </a:r>
          </a:p>
          <a:p>
            <a:pPr marL="285750" indent="-285750">
              <a:buFont typeface="Arial" panose="020B0604020202020204" pitchFamily="34" charset="0"/>
              <a:buChar char="•"/>
            </a:pPr>
            <a:r>
              <a:rPr lang="en-GB" sz="1400" dirty="0">
                <a:solidFill>
                  <a:schemeClr val="tx1"/>
                </a:solidFill>
              </a:rPr>
              <a:t>Do not have a long-term limiting health condition or illness</a:t>
            </a:r>
          </a:p>
          <a:p>
            <a:pPr marL="285750" indent="-285750">
              <a:buFont typeface="Arial" panose="020B0604020202020204" pitchFamily="34" charset="0"/>
              <a:buChar char="•"/>
            </a:pPr>
            <a:r>
              <a:rPr lang="en-GB" sz="1400" dirty="0">
                <a:solidFill>
                  <a:schemeClr val="tx1"/>
                </a:solidFill>
              </a:rPr>
              <a:t>Living in Brentwood</a:t>
            </a:r>
          </a:p>
          <a:p>
            <a:pPr marL="285750" indent="-285750">
              <a:buFont typeface="Arial" panose="020B0604020202020204" pitchFamily="34" charset="0"/>
              <a:buChar char="•"/>
            </a:pPr>
            <a:r>
              <a:rPr lang="en-GB" sz="1400" dirty="0">
                <a:solidFill>
                  <a:schemeClr val="tx1"/>
                </a:solidFill>
              </a:rPr>
              <a:t>Living in Rural area </a:t>
            </a:r>
          </a:p>
          <a:p>
            <a:pPr marL="285750" indent="-285750">
              <a:buFont typeface="Arial" panose="020B0604020202020204" pitchFamily="34" charset="0"/>
              <a:buChar char="•"/>
            </a:pPr>
            <a:r>
              <a:rPr lang="en-GB" sz="1400" dirty="0">
                <a:solidFill>
                  <a:schemeClr val="tx1"/>
                </a:solidFill>
              </a:rPr>
              <a:t>Living in ECC levelling up focus area Jaywick</a:t>
            </a:r>
          </a:p>
          <a:p>
            <a:pPr marL="285750" indent="-285750">
              <a:buFont typeface="Arial" panose="020B0604020202020204" pitchFamily="34" charset="0"/>
              <a:buChar char="•"/>
            </a:pPr>
            <a:r>
              <a:rPr lang="en-GB" sz="1400" dirty="0">
                <a:solidFill>
                  <a:schemeClr val="tx1"/>
                </a:solidFill>
              </a:rPr>
              <a:t>Living in the most deprived areas (IMD quintile 1)</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algn="ctr"/>
            <a:endParaRPr lang="en-GB" sz="1600" dirty="0">
              <a:solidFill>
                <a:schemeClr val="tx1"/>
              </a:solidFill>
            </a:endParaRPr>
          </a:p>
          <a:p>
            <a:pPr marL="285750" indent="-285750">
              <a:buFont typeface="Arial" panose="020B0604020202020204" pitchFamily="34" charset="0"/>
              <a:buChar char="•"/>
            </a:pPr>
            <a:endParaRPr lang="en-GB" sz="1500" dirty="0">
              <a:solidFill>
                <a:schemeClr val="tx1"/>
              </a:solidFill>
            </a:endParaRPr>
          </a:p>
        </p:txBody>
      </p:sp>
      <p:sp>
        <p:nvSpPr>
          <p:cNvPr id="20" name="Rectangle 19">
            <a:extLst>
              <a:ext uri="{FF2B5EF4-FFF2-40B4-BE49-F238E27FC236}">
                <a16:creationId xmlns:a16="http://schemas.microsoft.com/office/drawing/2014/main" id="{C20B061C-7FC8-8C56-E729-062FC0CD26BE}"/>
              </a:ext>
            </a:extLst>
          </p:cNvPr>
          <p:cNvSpPr/>
          <p:nvPr/>
        </p:nvSpPr>
        <p:spPr>
          <a:xfrm>
            <a:off x="8062676" y="1801091"/>
            <a:ext cx="3575139" cy="42523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The </a:t>
            </a:r>
            <a:r>
              <a:rPr lang="en-GB" sz="1600" b="1" dirty="0">
                <a:solidFill>
                  <a:schemeClr val="tx1"/>
                </a:solidFill>
              </a:rPr>
              <a:t>27% </a:t>
            </a:r>
            <a:r>
              <a:rPr lang="en-GB" sz="1600" dirty="0">
                <a:solidFill>
                  <a:schemeClr val="tx1"/>
                </a:solidFill>
              </a:rPr>
              <a:t>of residents that feel AI will have a negative impact on society are more likely to be…</a:t>
            </a:r>
          </a:p>
          <a:p>
            <a:pPr algn="ctr"/>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Female</a:t>
            </a:r>
          </a:p>
          <a:p>
            <a:pPr marL="285750" indent="-285750">
              <a:buFont typeface="Arial" panose="020B0604020202020204" pitchFamily="34" charset="0"/>
              <a:buChar char="•"/>
            </a:pPr>
            <a:r>
              <a:rPr lang="en-GB" sz="1400" dirty="0">
                <a:solidFill>
                  <a:schemeClr val="tx1"/>
                </a:solidFill>
              </a:rPr>
              <a:t>Aged 45-64</a:t>
            </a:r>
          </a:p>
          <a:p>
            <a:pPr marL="285750" indent="-285750">
              <a:buFont typeface="Arial" panose="020B0604020202020204" pitchFamily="34" charset="0"/>
              <a:buChar char="•"/>
            </a:pPr>
            <a:r>
              <a:rPr lang="en-GB" sz="1400" dirty="0">
                <a:solidFill>
                  <a:schemeClr val="tx1"/>
                </a:solidFill>
              </a:rPr>
              <a:t>Single person households (no children)</a:t>
            </a:r>
          </a:p>
          <a:p>
            <a:pPr marL="285750" indent="-285750">
              <a:buFont typeface="Arial" panose="020B0604020202020204" pitchFamily="34" charset="0"/>
              <a:buChar char="•"/>
            </a:pPr>
            <a:r>
              <a:rPr lang="en-GB" sz="1400" dirty="0">
                <a:solidFill>
                  <a:schemeClr val="tx1"/>
                </a:solidFill>
              </a:rPr>
              <a:t>“Finding it quite/very difficult” financially</a:t>
            </a:r>
          </a:p>
          <a:p>
            <a:pPr marL="285750" indent="-285750">
              <a:buFont typeface="Arial" panose="020B0604020202020204" pitchFamily="34" charset="0"/>
              <a:buChar char="•"/>
            </a:pPr>
            <a:r>
              <a:rPr lang="en-GB" sz="1400" dirty="0">
                <a:solidFill>
                  <a:schemeClr val="tx1"/>
                </a:solidFill>
              </a:rPr>
              <a:t>Social rented</a:t>
            </a:r>
          </a:p>
          <a:p>
            <a:pPr marL="285750" indent="-285750">
              <a:buFont typeface="Arial" panose="020B0604020202020204" pitchFamily="34" charset="0"/>
              <a:buChar char="•"/>
            </a:pPr>
            <a:r>
              <a:rPr lang="en-GB" sz="1400" dirty="0">
                <a:solidFill>
                  <a:schemeClr val="tx1"/>
                </a:solidFill>
              </a:rPr>
              <a:t>On a HH income lower than £25k</a:t>
            </a:r>
          </a:p>
          <a:p>
            <a:pPr marL="285750" indent="-285750">
              <a:buFont typeface="Arial" panose="020B0604020202020204" pitchFamily="34" charset="0"/>
              <a:buChar char="•"/>
            </a:pPr>
            <a:r>
              <a:rPr lang="en-GB" sz="1400" dirty="0">
                <a:solidFill>
                  <a:schemeClr val="tx1"/>
                </a:solidFill>
              </a:rPr>
              <a:t>Not working (excluding retired)</a:t>
            </a:r>
          </a:p>
          <a:p>
            <a:pPr marL="285750" indent="-285750">
              <a:buFont typeface="Arial" panose="020B0604020202020204" pitchFamily="34" charset="0"/>
              <a:buChar char="•"/>
            </a:pPr>
            <a:r>
              <a:rPr lang="en-GB" sz="1400" dirty="0">
                <a:solidFill>
                  <a:schemeClr val="tx1"/>
                </a:solidFill>
              </a:rPr>
              <a:t>Living in Castle point or Harlow</a:t>
            </a:r>
          </a:p>
          <a:p>
            <a:pPr marL="285750" indent="-285750">
              <a:buFont typeface="Arial" panose="020B0604020202020204" pitchFamily="34" charset="0"/>
              <a:buChar char="•"/>
            </a:pPr>
            <a:r>
              <a:rPr lang="en-GB" sz="1400" dirty="0">
                <a:solidFill>
                  <a:schemeClr val="tx1"/>
                </a:solidFill>
              </a:rPr>
              <a:t>Living in ECC levelling up focus area in particular Canvey Island</a:t>
            </a:r>
          </a:p>
          <a:p>
            <a:pPr marL="285750" indent="-285750">
              <a:buFont typeface="Arial" panose="020B0604020202020204" pitchFamily="34" charset="0"/>
              <a:buChar char="•"/>
            </a:pPr>
            <a:r>
              <a:rPr lang="en-GB" sz="1400" dirty="0">
                <a:solidFill>
                  <a:schemeClr val="tx1"/>
                </a:solidFill>
              </a:rPr>
              <a:t>Living in Urban area</a:t>
            </a:r>
          </a:p>
          <a:p>
            <a:pPr marL="285750" indent="-285750">
              <a:buFont typeface="Arial" panose="020B0604020202020204" pitchFamily="34" charset="0"/>
              <a:buChar char="•"/>
            </a:pPr>
            <a:r>
              <a:rPr lang="en-GB" sz="1400" dirty="0">
                <a:solidFill>
                  <a:schemeClr val="tx1"/>
                </a:solidFill>
              </a:rPr>
              <a:t>Living with a long-term limiting health condition or illness</a:t>
            </a:r>
          </a:p>
          <a:p>
            <a:pPr marL="285750" indent="-285750">
              <a:buFont typeface="Arial" panose="020B0604020202020204" pitchFamily="34" charset="0"/>
              <a:buChar char="•"/>
            </a:pPr>
            <a:r>
              <a:rPr lang="en-GB" sz="1400" dirty="0">
                <a:solidFill>
                  <a:schemeClr val="tx1"/>
                </a:solidFill>
              </a:rPr>
              <a:t>Living in the most deprived areas (IMD quintile 1)</a:t>
            </a:r>
            <a:endParaRPr lang="en-GB" dirty="0">
              <a:solidFill>
                <a:schemeClr val="tx1"/>
              </a:solidFill>
            </a:endParaRPr>
          </a:p>
          <a:p>
            <a:pPr marL="285750" indent="-285750">
              <a:buFont typeface="Arial" panose="020B0604020202020204" pitchFamily="34" charset="0"/>
              <a:buChar char="•"/>
            </a:pPr>
            <a:endParaRPr lang="en-GB" sz="1500" dirty="0">
              <a:solidFill>
                <a:schemeClr val="tx1"/>
              </a:solidFill>
            </a:endParaRPr>
          </a:p>
        </p:txBody>
      </p:sp>
      <p:sp>
        <p:nvSpPr>
          <p:cNvPr id="7" name="TextBox 6">
            <a:extLst>
              <a:ext uri="{FF2B5EF4-FFF2-40B4-BE49-F238E27FC236}">
                <a16:creationId xmlns:a16="http://schemas.microsoft.com/office/drawing/2014/main" id="{05769717-EA4A-4EB7-117A-17DDB8740487}"/>
              </a:ext>
              <a:ext uri="{C183D7F6-B498-43B3-948B-1728B52AA6E4}">
                <adec:decorative xmlns:adec="http://schemas.microsoft.com/office/drawing/2017/decorative" val="1"/>
              </a:ext>
            </a:extLst>
          </p:cNvPr>
          <p:cNvSpPr txBox="1"/>
          <p:nvPr/>
        </p:nvSpPr>
        <p:spPr>
          <a:xfrm>
            <a:off x="695325" y="6333036"/>
            <a:ext cx="104352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residents (answering) excluding those answering ‘prefer not to say’ (5,427</a:t>
            </a:r>
          </a:p>
        </p:txBody>
      </p:sp>
    </p:spTree>
    <p:extLst>
      <p:ext uri="{BB962C8B-B14F-4D97-AF65-F5344CB8AC3E}">
        <p14:creationId xmlns:p14="http://schemas.microsoft.com/office/powerpoint/2010/main" val="65889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C0C592-616A-83CB-A939-E63A3B773955}"/>
              </a:ext>
            </a:extLst>
          </p:cNvPr>
          <p:cNvSpPr txBox="1">
            <a:spLocks/>
          </p:cNvSpPr>
          <p:nvPr/>
        </p:nvSpPr>
        <p:spPr>
          <a:xfrm>
            <a:off x="706436" y="193350"/>
            <a:ext cx="11199745" cy="81865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lnSpcReduction="100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a:defRPr/>
            </a:pPr>
            <a:r>
              <a:rPr lang="en-GB" sz="2800">
                <a:solidFill>
                  <a:schemeClr val="accent4"/>
                </a:solidFill>
              </a:rPr>
              <a:t>Residents would be most comfortable with using AI to identify health symptoms and prevent outbreaks</a:t>
            </a:r>
          </a:p>
        </p:txBody>
      </p:sp>
      <p:sp>
        <p:nvSpPr>
          <p:cNvPr id="5" name="TextBox 4" descr="Respondents were asked the four Office for National Statistics wellbeing questions, where for each they are asked to give an answer on a scale of 0 to ten, where 0 is 'not at all' and 10 is 'completely'. The four statements are how satisfied they are with their life nowadays, to what extent they feel the things they do in their life are worthwhile, how happy they felt yesterday and how anxious they felt yesterday. As such, for the first three statements a score of ten ('completely') is the most positive in terms of wellbeing, whereas for the anxiety statement a score of zero ('not at all') is most positive.&#10;">
            <a:extLst>
              <a:ext uri="{FF2B5EF4-FFF2-40B4-BE49-F238E27FC236}">
                <a16:creationId xmlns:a16="http://schemas.microsoft.com/office/drawing/2014/main" id="{2E9C6903-2BFF-4DE8-9184-E330959B491A}"/>
              </a:ext>
            </a:extLst>
          </p:cNvPr>
          <p:cNvSpPr txBox="1"/>
          <p:nvPr/>
        </p:nvSpPr>
        <p:spPr>
          <a:xfrm>
            <a:off x="696983" y="1315116"/>
            <a:ext cx="10151126"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ea typeface="+mn-ea"/>
                <a:cs typeface="+mn-cs"/>
              </a:rPr>
              <a:t>How comfortable would you feel about AI being used for the following situations within the public sector?</a:t>
            </a:r>
          </a:p>
        </p:txBody>
      </p:sp>
      <p:graphicFrame>
        <p:nvGraphicFramePr>
          <p:cNvPr id="7" name="Chart 6">
            <a:extLst>
              <a:ext uri="{FF2B5EF4-FFF2-40B4-BE49-F238E27FC236}">
                <a16:creationId xmlns:a16="http://schemas.microsoft.com/office/drawing/2014/main" id="{A4798577-832A-E0B3-CA7A-6425C23A679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0441081"/>
              </p:ext>
            </p:extLst>
          </p:nvPr>
        </p:nvGraphicFramePr>
        <p:xfrm>
          <a:off x="37010" y="1821475"/>
          <a:ext cx="11476810" cy="456595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210CBC74-A42F-0BE3-3458-9741A4690B57}"/>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Attitudes towards AI</a:t>
            </a:r>
          </a:p>
        </p:txBody>
      </p:sp>
      <p:sp>
        <p:nvSpPr>
          <p:cNvPr id="10" name="TextBox 9">
            <a:extLst>
              <a:ext uri="{FF2B5EF4-FFF2-40B4-BE49-F238E27FC236}">
                <a16:creationId xmlns:a16="http://schemas.microsoft.com/office/drawing/2014/main" id="{04B198BC-50F8-63E8-81A5-878E50446DC2}"/>
              </a:ext>
              <a:ext uri="{C183D7F6-B498-43B3-948B-1728B52AA6E4}">
                <adec:decorative xmlns:adec="http://schemas.microsoft.com/office/drawing/2017/decorative" val="1"/>
              </a:ext>
            </a:extLst>
          </p:cNvPr>
          <p:cNvSpPr txBox="1"/>
          <p:nvPr/>
        </p:nvSpPr>
        <p:spPr>
          <a:xfrm>
            <a:off x="695324" y="6271684"/>
            <a:ext cx="103334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(5,180-5,086 per statement excluding ‘Don’t know’)</a:t>
            </a:r>
          </a:p>
        </p:txBody>
      </p:sp>
      <p:sp>
        <p:nvSpPr>
          <p:cNvPr id="11" name="Slide Number Placeholder 4">
            <a:extLst>
              <a:ext uri="{FF2B5EF4-FFF2-40B4-BE49-F238E27FC236}">
                <a16:creationId xmlns:a16="http://schemas.microsoft.com/office/drawing/2014/main" id="{061070FE-97D2-A24F-2E0F-4BD2E6E74C9E}"/>
              </a:ext>
              <a:ext uri="{C183D7F6-B498-43B3-948B-1728B52AA6E4}">
                <adec:decorative xmlns:adec="http://schemas.microsoft.com/office/drawing/2017/decorative" val="1"/>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18</a:t>
            </a:fld>
            <a:endParaRPr lang="en-GB" sz="1100">
              <a:solidFill>
                <a:srgbClr val="000000">
                  <a:lumMod val="50000"/>
                  <a:lumOff val="50000"/>
                </a:srgbClr>
              </a:solidFill>
            </a:endParaRPr>
          </a:p>
        </p:txBody>
      </p:sp>
      <p:sp>
        <p:nvSpPr>
          <p:cNvPr id="12" name="Footer Placeholder 5">
            <a:extLst>
              <a:ext uri="{FF2B5EF4-FFF2-40B4-BE49-F238E27FC236}">
                <a16:creationId xmlns:a16="http://schemas.microsoft.com/office/drawing/2014/main" id="{2B492636-0590-509D-8B0C-786A0D03F270}"/>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rPr>
              <a:t>Produced by Essex County Council Chief Executive’s Office</a:t>
            </a:r>
          </a:p>
        </p:txBody>
      </p:sp>
      <p:sp>
        <p:nvSpPr>
          <p:cNvPr id="13" name="Date Placeholder 3">
            <a:extLst>
              <a:ext uri="{FF2B5EF4-FFF2-40B4-BE49-F238E27FC236}">
                <a16:creationId xmlns:a16="http://schemas.microsoft.com/office/drawing/2014/main" id="{CD43DB51-3BC1-94C7-C9D8-EF18C563C54D}"/>
              </a:ext>
              <a:ext uri="{C183D7F6-B498-43B3-948B-1728B52AA6E4}">
                <adec:decorative xmlns:adec="http://schemas.microsoft.com/office/drawing/2017/decorative" val="1"/>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rgbClr val="000000">
                    <a:lumMod val="50000"/>
                    <a:lumOff val="50000"/>
                  </a:srgbClr>
                </a:solidFill>
              </a:rPr>
              <a:t>November</a:t>
            </a: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 2024</a:t>
            </a:r>
            <a:endPar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endParaRPr>
          </a:p>
        </p:txBody>
      </p:sp>
      <p:sp>
        <p:nvSpPr>
          <p:cNvPr id="2" name="TextBox 1">
            <a:extLst>
              <a:ext uri="{FF2B5EF4-FFF2-40B4-BE49-F238E27FC236}">
                <a16:creationId xmlns:a16="http://schemas.microsoft.com/office/drawing/2014/main" id="{74F0E33B-5E5C-4AFC-03A8-F225B023AC0D}"/>
              </a:ext>
            </a:extLst>
          </p:cNvPr>
          <p:cNvSpPr txBox="1"/>
          <p:nvPr/>
        </p:nvSpPr>
        <p:spPr>
          <a:xfrm>
            <a:off x="10369982" y="1036902"/>
            <a:ext cx="1572253"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Lato" panose="020F0502020204030203" pitchFamily="34" charset="0"/>
                <a:cs typeface="Lato" panose="020F0502020204030203" pitchFamily="34" charset="0"/>
              </a:rPr>
              <a:t>% very comfortable / fairly comfortable</a:t>
            </a:r>
          </a:p>
        </p:txBody>
      </p:sp>
      <p:sp>
        <p:nvSpPr>
          <p:cNvPr id="4" name="TextBox 3">
            <a:extLst>
              <a:ext uri="{FF2B5EF4-FFF2-40B4-BE49-F238E27FC236}">
                <a16:creationId xmlns:a16="http://schemas.microsoft.com/office/drawing/2014/main" id="{16AAA36C-8172-9D76-CEF0-58501332405A}"/>
              </a:ext>
            </a:extLst>
          </p:cNvPr>
          <p:cNvSpPr txBox="1"/>
          <p:nvPr/>
        </p:nvSpPr>
        <p:spPr>
          <a:xfrm>
            <a:off x="10884118" y="1977358"/>
            <a:ext cx="49285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Lato" panose="020F0502020204030203" pitchFamily="34" charset="0"/>
                <a:cs typeface="Lato" panose="020F0502020204030203" pitchFamily="34" charset="0"/>
              </a:rPr>
              <a:t>61%</a:t>
            </a:r>
          </a:p>
        </p:txBody>
      </p:sp>
      <p:sp>
        <p:nvSpPr>
          <p:cNvPr id="6" name="TextBox 5">
            <a:extLst>
              <a:ext uri="{FF2B5EF4-FFF2-40B4-BE49-F238E27FC236}">
                <a16:creationId xmlns:a16="http://schemas.microsoft.com/office/drawing/2014/main" id="{7B09C028-F19C-4EA0-FC25-CDBCDD9908CD}"/>
              </a:ext>
            </a:extLst>
          </p:cNvPr>
          <p:cNvSpPr txBox="1"/>
          <p:nvPr/>
        </p:nvSpPr>
        <p:spPr>
          <a:xfrm>
            <a:off x="10884118" y="2592127"/>
            <a:ext cx="49285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Lato" panose="020F0502020204030203" pitchFamily="34" charset="0"/>
                <a:cs typeface="Lato" panose="020F0502020204030203" pitchFamily="34" charset="0"/>
              </a:rPr>
              <a:t>51%</a:t>
            </a:r>
          </a:p>
        </p:txBody>
      </p:sp>
      <p:sp>
        <p:nvSpPr>
          <p:cNvPr id="8" name="TextBox 7">
            <a:extLst>
              <a:ext uri="{FF2B5EF4-FFF2-40B4-BE49-F238E27FC236}">
                <a16:creationId xmlns:a16="http://schemas.microsoft.com/office/drawing/2014/main" id="{4E514433-0C1D-4626-E14E-467EF7149019}"/>
              </a:ext>
            </a:extLst>
          </p:cNvPr>
          <p:cNvSpPr txBox="1"/>
          <p:nvPr/>
        </p:nvSpPr>
        <p:spPr>
          <a:xfrm>
            <a:off x="10884117" y="3231905"/>
            <a:ext cx="49285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Lato" panose="020F0502020204030203" pitchFamily="34" charset="0"/>
                <a:cs typeface="Lato" panose="020F0502020204030203" pitchFamily="34" charset="0"/>
              </a:rPr>
              <a:t>50%</a:t>
            </a:r>
          </a:p>
        </p:txBody>
      </p:sp>
      <p:sp>
        <p:nvSpPr>
          <p:cNvPr id="17" name="TextBox 16">
            <a:extLst>
              <a:ext uri="{FF2B5EF4-FFF2-40B4-BE49-F238E27FC236}">
                <a16:creationId xmlns:a16="http://schemas.microsoft.com/office/drawing/2014/main" id="{7BDCC003-6AB4-049A-A2EE-6B98B2C4547D}"/>
              </a:ext>
            </a:extLst>
          </p:cNvPr>
          <p:cNvSpPr txBox="1"/>
          <p:nvPr/>
        </p:nvSpPr>
        <p:spPr>
          <a:xfrm>
            <a:off x="10909681" y="3871683"/>
            <a:ext cx="49285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Lato" panose="020F0502020204030203" pitchFamily="34" charset="0"/>
                <a:cs typeface="Lato" panose="020F0502020204030203" pitchFamily="34" charset="0"/>
              </a:rPr>
              <a:t>47%</a:t>
            </a:r>
          </a:p>
        </p:txBody>
      </p:sp>
      <p:sp>
        <p:nvSpPr>
          <p:cNvPr id="18" name="TextBox 17">
            <a:extLst>
              <a:ext uri="{FF2B5EF4-FFF2-40B4-BE49-F238E27FC236}">
                <a16:creationId xmlns:a16="http://schemas.microsoft.com/office/drawing/2014/main" id="{CF8F9258-94CB-7C0B-B625-0D81B368F372}"/>
              </a:ext>
            </a:extLst>
          </p:cNvPr>
          <p:cNvSpPr txBox="1"/>
          <p:nvPr/>
        </p:nvSpPr>
        <p:spPr>
          <a:xfrm>
            <a:off x="10909681" y="4486452"/>
            <a:ext cx="49285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Lato" panose="020F0502020204030203" pitchFamily="34" charset="0"/>
                <a:cs typeface="Lato" panose="020F0502020204030203" pitchFamily="34" charset="0"/>
              </a:rPr>
              <a:t>47%</a:t>
            </a:r>
          </a:p>
        </p:txBody>
      </p:sp>
      <p:sp>
        <p:nvSpPr>
          <p:cNvPr id="19" name="TextBox 18">
            <a:extLst>
              <a:ext uri="{FF2B5EF4-FFF2-40B4-BE49-F238E27FC236}">
                <a16:creationId xmlns:a16="http://schemas.microsoft.com/office/drawing/2014/main" id="{20B2E015-DB8E-4E16-10B8-9E06CEE39383}"/>
              </a:ext>
            </a:extLst>
          </p:cNvPr>
          <p:cNvSpPr txBox="1"/>
          <p:nvPr/>
        </p:nvSpPr>
        <p:spPr>
          <a:xfrm>
            <a:off x="10909681" y="5101221"/>
            <a:ext cx="49285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Lato" panose="020F0502020204030203" pitchFamily="34" charset="0"/>
                <a:cs typeface="Lato" panose="020F0502020204030203" pitchFamily="34" charset="0"/>
              </a:rPr>
              <a:t>43%</a:t>
            </a:r>
          </a:p>
        </p:txBody>
      </p:sp>
    </p:spTree>
    <p:extLst>
      <p:ext uri="{BB962C8B-B14F-4D97-AF65-F5344CB8AC3E}">
        <p14:creationId xmlns:p14="http://schemas.microsoft.com/office/powerpoint/2010/main" val="683994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rPr>
              <a:t>Attitudes towards AI</a:t>
            </a:r>
            <a:endParaRPr kumimoji="0" lang="en-GB" sz="2000" b="1" i="0" u="none" strike="noStrike" kern="1200" cap="none" spc="0" normalizeH="0" baseline="0" noProof="0" dirty="0">
              <a:ln>
                <a:noFill/>
              </a:ln>
              <a:solidFill>
                <a:srgbClr val="FFFFFF"/>
              </a:solidFill>
              <a:effectLst/>
              <a:uLnTx/>
              <a:uFillTx/>
              <a:ea typeface="+mn-ea"/>
              <a:cs typeface="+mn-cs"/>
            </a:endParaRPr>
          </a:p>
        </p:txBody>
      </p:sp>
      <p:sp>
        <p:nvSpPr>
          <p:cNvPr id="27" name="Slide Number Placeholder 4">
            <a:extLst>
              <a:ext uri="{FF2B5EF4-FFF2-40B4-BE49-F238E27FC236}">
                <a16:creationId xmlns:a16="http://schemas.microsoft.com/office/drawing/2014/main" id="{75D6DD6B-F2C3-4A01-86F4-1A6EF678F4DF}"/>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5" name="TextBox 14">
            <a:extLst>
              <a:ext uri="{FF2B5EF4-FFF2-40B4-BE49-F238E27FC236}">
                <a16:creationId xmlns:a16="http://schemas.microsoft.com/office/drawing/2014/main" id="{0904E4E2-D629-4FCF-845F-0A46EBD22201}"/>
              </a:ext>
            </a:extLst>
          </p:cNvPr>
          <p:cNvSpPr txBox="1"/>
          <p:nvPr/>
        </p:nvSpPr>
        <p:spPr>
          <a:xfrm>
            <a:off x="695325" y="6317404"/>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(5,180-5,086 per statement excluding ‘Don’t know’)</a:t>
            </a:r>
            <a:endParaRPr lang="en-GB" sz="1000" dirty="0">
              <a:solidFill>
                <a:srgbClr val="000000"/>
              </a:solidFill>
            </a:endParaRPr>
          </a:p>
        </p:txBody>
      </p:sp>
      <p:graphicFrame>
        <p:nvGraphicFramePr>
          <p:cNvPr id="17" name="Table 16">
            <a:extLst>
              <a:ext uri="{FF2B5EF4-FFF2-40B4-BE49-F238E27FC236}">
                <a16:creationId xmlns:a16="http://schemas.microsoft.com/office/drawing/2014/main" id="{56CF7325-89BF-474B-9544-8C6BFBA48053}"/>
              </a:ext>
            </a:extLst>
          </p:cNvPr>
          <p:cNvGraphicFramePr>
            <a:graphicFrameLocks noGrp="1"/>
          </p:cNvGraphicFramePr>
          <p:nvPr>
            <p:extLst>
              <p:ext uri="{D42A27DB-BD31-4B8C-83A1-F6EECF244321}">
                <p14:modId xmlns:p14="http://schemas.microsoft.com/office/powerpoint/2010/main" val="4177047010"/>
              </p:ext>
            </p:extLst>
          </p:nvPr>
        </p:nvGraphicFramePr>
        <p:xfrm>
          <a:off x="706436" y="1609452"/>
          <a:ext cx="10942953" cy="4250057"/>
        </p:xfrm>
        <a:graphic>
          <a:graphicData uri="http://schemas.openxmlformats.org/drawingml/2006/table">
            <a:tbl>
              <a:tblPr/>
              <a:tblGrid>
                <a:gridCol w="2500308">
                  <a:extLst>
                    <a:ext uri="{9D8B030D-6E8A-4147-A177-3AD203B41FA5}">
                      <a16:colId xmlns:a16="http://schemas.microsoft.com/office/drawing/2014/main" val="2641468421"/>
                    </a:ext>
                  </a:extLst>
                </a:gridCol>
                <a:gridCol w="742277">
                  <a:extLst>
                    <a:ext uri="{9D8B030D-6E8A-4147-A177-3AD203B41FA5}">
                      <a16:colId xmlns:a16="http://schemas.microsoft.com/office/drawing/2014/main" val="3039307725"/>
                    </a:ext>
                  </a:extLst>
                </a:gridCol>
                <a:gridCol w="592336">
                  <a:extLst>
                    <a:ext uri="{9D8B030D-6E8A-4147-A177-3AD203B41FA5}">
                      <a16:colId xmlns:a16="http://schemas.microsoft.com/office/drawing/2014/main" val="2604126439"/>
                    </a:ext>
                  </a:extLst>
                </a:gridCol>
                <a:gridCol w="592336">
                  <a:extLst>
                    <a:ext uri="{9D8B030D-6E8A-4147-A177-3AD203B41FA5}">
                      <a16:colId xmlns:a16="http://schemas.microsoft.com/office/drawing/2014/main" val="2806535329"/>
                    </a:ext>
                  </a:extLst>
                </a:gridCol>
                <a:gridCol w="592336">
                  <a:extLst>
                    <a:ext uri="{9D8B030D-6E8A-4147-A177-3AD203B41FA5}">
                      <a16:colId xmlns:a16="http://schemas.microsoft.com/office/drawing/2014/main" val="2843857308"/>
                    </a:ext>
                  </a:extLst>
                </a:gridCol>
                <a:gridCol w="592336">
                  <a:extLst>
                    <a:ext uri="{9D8B030D-6E8A-4147-A177-3AD203B41FA5}">
                      <a16:colId xmlns:a16="http://schemas.microsoft.com/office/drawing/2014/main" val="2843370012"/>
                    </a:ext>
                  </a:extLst>
                </a:gridCol>
                <a:gridCol w="592336">
                  <a:extLst>
                    <a:ext uri="{9D8B030D-6E8A-4147-A177-3AD203B41FA5}">
                      <a16:colId xmlns:a16="http://schemas.microsoft.com/office/drawing/2014/main" val="2024336346"/>
                    </a:ext>
                  </a:extLst>
                </a:gridCol>
                <a:gridCol w="592336">
                  <a:extLst>
                    <a:ext uri="{9D8B030D-6E8A-4147-A177-3AD203B41FA5}">
                      <a16:colId xmlns:a16="http://schemas.microsoft.com/office/drawing/2014/main" val="3734136579"/>
                    </a:ext>
                  </a:extLst>
                </a:gridCol>
                <a:gridCol w="592336">
                  <a:extLst>
                    <a:ext uri="{9D8B030D-6E8A-4147-A177-3AD203B41FA5}">
                      <a16:colId xmlns:a16="http://schemas.microsoft.com/office/drawing/2014/main" val="15719727"/>
                    </a:ext>
                  </a:extLst>
                </a:gridCol>
                <a:gridCol w="592336">
                  <a:extLst>
                    <a:ext uri="{9D8B030D-6E8A-4147-A177-3AD203B41FA5}">
                      <a16:colId xmlns:a16="http://schemas.microsoft.com/office/drawing/2014/main" val="3433198212"/>
                    </a:ext>
                  </a:extLst>
                </a:gridCol>
                <a:gridCol w="592336">
                  <a:extLst>
                    <a:ext uri="{9D8B030D-6E8A-4147-A177-3AD203B41FA5}">
                      <a16:colId xmlns:a16="http://schemas.microsoft.com/office/drawing/2014/main" val="3907286932"/>
                    </a:ext>
                  </a:extLst>
                </a:gridCol>
                <a:gridCol w="592336">
                  <a:extLst>
                    <a:ext uri="{9D8B030D-6E8A-4147-A177-3AD203B41FA5}">
                      <a16:colId xmlns:a16="http://schemas.microsoft.com/office/drawing/2014/main" val="413204009"/>
                    </a:ext>
                  </a:extLst>
                </a:gridCol>
                <a:gridCol w="592336">
                  <a:extLst>
                    <a:ext uri="{9D8B030D-6E8A-4147-A177-3AD203B41FA5}">
                      <a16:colId xmlns:a16="http://schemas.microsoft.com/office/drawing/2014/main" val="489147311"/>
                    </a:ext>
                  </a:extLst>
                </a:gridCol>
                <a:gridCol w="592336">
                  <a:extLst>
                    <a:ext uri="{9D8B030D-6E8A-4147-A177-3AD203B41FA5}">
                      <a16:colId xmlns:a16="http://schemas.microsoft.com/office/drawing/2014/main" val="3411074601"/>
                    </a:ext>
                  </a:extLst>
                </a:gridCol>
                <a:gridCol w="592336">
                  <a:extLst>
                    <a:ext uri="{9D8B030D-6E8A-4147-A177-3AD203B41FA5}">
                      <a16:colId xmlns:a16="http://schemas.microsoft.com/office/drawing/2014/main" val="1178752495"/>
                    </a:ext>
                  </a:extLst>
                </a:gridCol>
              </a:tblGrid>
              <a:tr h="453010">
                <a:tc rowSpan="2">
                  <a:txBody>
                    <a:bodyPr/>
                    <a:lstStyle/>
                    <a:p>
                      <a:pPr algn="l" fontAlgn="b"/>
                      <a:r>
                        <a:rPr lang="en-GB" sz="1200" b="1" i="0" u="none" strike="noStrike" dirty="0">
                          <a:solidFill>
                            <a:schemeClr val="bg1"/>
                          </a:solidFill>
                          <a:effectLst/>
                          <a:latin typeface="+mj-lt"/>
                        </a:rPr>
                        <a:t>% Comfortable </a:t>
                      </a:r>
                    </a:p>
                    <a:p>
                      <a:pPr algn="l" fontAlgn="b"/>
                      <a:r>
                        <a:rPr lang="en-GB" sz="1200" b="1" i="0" u="none" strike="noStrike" dirty="0">
                          <a:solidFill>
                            <a:schemeClr val="bg1"/>
                          </a:solidFill>
                          <a:effectLst/>
                          <a:latin typeface="+mj-lt"/>
                        </a:rPr>
                        <a:t>(‘Very’ or ‘fairly’)</a:t>
                      </a:r>
                    </a:p>
                  </a:txBody>
                  <a:tcPr marL="72000" marR="72000" marT="7200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rowSpan="2">
                  <a:txBody>
                    <a:bodyPr/>
                    <a:lstStyle/>
                    <a:p>
                      <a:pPr algn="ctr" fontAlgn="ctr"/>
                      <a:r>
                        <a:rPr lang="en-GB" sz="1200" b="1" u="none" strike="noStrike">
                          <a:solidFill>
                            <a:schemeClr val="bg1"/>
                          </a:solidFill>
                          <a:effectLst/>
                          <a:latin typeface="+mj-lt"/>
                        </a:rPr>
                        <a:t>ESSEX TOTAL</a:t>
                      </a:r>
                      <a:endParaRPr lang="en-GB" sz="1200" b="1" i="0" u="none" strike="noStrike">
                        <a:solidFill>
                          <a:schemeClr val="bg1"/>
                        </a:solidFill>
                        <a:effectLst/>
                        <a:latin typeface="+mj-lt"/>
                      </a:endParaRPr>
                    </a:p>
                  </a:txBody>
                  <a:tcPr marL="36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gridSpan="2">
                  <a:txBody>
                    <a:bodyPr/>
                    <a:lstStyle/>
                    <a:p>
                      <a:pPr algn="ctr" fontAlgn="ctr"/>
                      <a:r>
                        <a:rPr lang="en-GB" sz="1100" b="1" i="0" u="none" strike="noStrike">
                          <a:solidFill>
                            <a:schemeClr val="bg1"/>
                          </a:solidFill>
                          <a:effectLst/>
                          <a:latin typeface="+mj-lt"/>
                        </a:rPr>
                        <a:t>Gender</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7">
                  <a:txBody>
                    <a:bodyPr/>
                    <a:lstStyle/>
                    <a:p>
                      <a:pPr algn="ctr" fontAlgn="ctr"/>
                      <a:r>
                        <a:rPr lang="en-GB" sz="1100" b="1" i="0" u="none" strike="noStrike">
                          <a:solidFill>
                            <a:schemeClr val="bg1"/>
                          </a:solidFill>
                          <a:effectLst/>
                          <a:latin typeface="+mj-lt"/>
                        </a:rPr>
                        <a:t>Age</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4">
                  <a:txBody>
                    <a:bodyPr/>
                    <a:lstStyle/>
                    <a:p>
                      <a:pPr algn="ctr" fontAlgn="ctr"/>
                      <a:r>
                        <a:rPr lang="en-GB" sz="1100" b="1" i="0" u="none" strike="noStrike">
                          <a:solidFill>
                            <a:schemeClr val="bg1"/>
                          </a:solidFill>
                          <a:effectLst/>
                          <a:latin typeface="+mj-lt"/>
                        </a:rPr>
                        <a:t>LLTI or disability</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1483068943"/>
                  </a:ext>
                </a:extLst>
              </a:tr>
              <a:tr h="999241">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200" b="1" i="0" u="none" strike="noStrike">
                          <a:solidFill>
                            <a:srgbClr val="004899"/>
                          </a:solidFill>
                          <a:effectLst/>
                          <a:latin typeface="+mj-lt"/>
                        </a:rPr>
                        <a:t>% Agree </a:t>
                      </a:r>
                    </a:p>
                    <a:p>
                      <a:pPr algn="l" fontAlgn="b"/>
                      <a:r>
                        <a:rPr lang="en-GB" sz="1200" b="1" i="0" u="none" strike="noStrike">
                          <a:solidFill>
                            <a:srgbClr val="004899"/>
                          </a:solidFill>
                          <a:effectLst/>
                          <a:latin typeface="+mj-lt"/>
                        </a:rPr>
                        <a:t>(‘strongly’ or ‘slightly’)</a:t>
                      </a:r>
                    </a:p>
                  </a:txBody>
                  <a:tcPr marL="72000" marR="72000" marT="7200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effectLst/>
                          <a:latin typeface="+mj-lt"/>
                        </a:rPr>
                        <a:t>ESSEX TOTAL</a:t>
                      </a:r>
                      <a:endParaRPr lang="en-GB" sz="1200" b="1" i="0" u="none" strike="noStrike">
                        <a:solidFill>
                          <a:srgbClr val="000000"/>
                        </a:solidFill>
                        <a:effectLst/>
                        <a:latin typeface="+mj-lt"/>
                      </a:endParaRPr>
                    </a:p>
                  </a:txBody>
                  <a:tcPr marL="36000" marR="3600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bg1"/>
                          </a:solidFill>
                          <a:effectLst/>
                          <a:latin typeface="+mj-lt"/>
                        </a:rPr>
                        <a:t>Females</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Males</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18-24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25-34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35-44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45-54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55-64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65-74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75+</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Yes (all age)</a:t>
                      </a: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100" b="1" i="0" u="none" strike="noStrike">
                          <a:solidFill>
                            <a:schemeClr val="bg1"/>
                          </a:solidFill>
                          <a:effectLst/>
                          <a:latin typeface="+mj-lt"/>
                        </a:rPr>
                        <a:t>No (all age)</a:t>
                      </a:r>
                    </a:p>
                  </a:txBody>
                  <a:tcPr marL="72000" marR="72000" marT="635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100" b="1" i="0" u="none" strike="noStrike">
                          <a:solidFill>
                            <a:schemeClr val="bg1"/>
                          </a:solidFill>
                          <a:effectLst/>
                          <a:latin typeface="+mj-lt"/>
                        </a:rPr>
                        <a:t>Yes (18-64)</a:t>
                      </a:r>
                    </a:p>
                  </a:txBody>
                  <a:tcPr marL="72000" marR="72000" marT="635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100" b="1" i="0" u="none" strike="noStrike">
                          <a:solidFill>
                            <a:schemeClr val="bg1"/>
                          </a:solidFill>
                          <a:effectLst/>
                          <a:latin typeface="+mj-lt"/>
                        </a:rPr>
                        <a:t>No (18-64)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566764357"/>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To identify common or emerging health</a:t>
                      </a:r>
                    </a:p>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symptoms in an area and prevent any outbreaks</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61%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E40037"/>
                          </a:solidFill>
                          <a:effectLst/>
                          <a:latin typeface="+mj-lt"/>
                        </a:rPr>
                        <a:t>55%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67%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62%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61%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60%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58%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60%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64%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67%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54%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63%</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50%</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chemeClr val="tx1"/>
                          </a:solidFill>
                          <a:effectLst/>
                          <a:latin typeface="+mj-lt"/>
                        </a:rPr>
                        <a:t>62%</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63601920"/>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To predict future population changes to support the planning of infrastructure and services </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51%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46%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57%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57%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53%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51%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49%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56%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46%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54%</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44%</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53%</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44543398"/>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To create paperless working across health and social care</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45%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55%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53%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61%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58%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49%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49%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42%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42%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54%</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45%</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57%</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593879279"/>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To help frontline workers plan more</a:t>
                      </a:r>
                    </a:p>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personalised services for individuals</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47%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41%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54%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55%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accent4"/>
                          </a:solidFill>
                          <a:effectLst/>
                          <a:latin typeface="+mj-lt"/>
                        </a:rPr>
                        <a:t>52%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E40037"/>
                          </a:solidFill>
                          <a:effectLst/>
                          <a:latin typeface="+mj-lt"/>
                        </a:rPr>
                        <a:t>39%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E40037"/>
                          </a:solidFill>
                          <a:effectLst/>
                          <a:latin typeface="+mj-lt"/>
                        </a:rPr>
                        <a:t>42%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48%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53%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45%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a:solidFill>
                            <a:srgbClr val="00B050"/>
                          </a:solidFill>
                          <a:effectLst/>
                          <a:latin typeface="+mj-lt"/>
                        </a:rPr>
                        <a:t>53%</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34%</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50%</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83070774"/>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To simulate different policy options to help predict outcomes ahead of making decisions</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47%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42%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52%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45%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49%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52%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43%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2"/>
                          </a:solidFill>
                          <a:effectLst/>
                          <a:latin typeface="+mj-lt"/>
                        </a:rPr>
                        <a:t>46%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2"/>
                          </a:solidFill>
                          <a:effectLst/>
                          <a:latin typeface="+mj-lt"/>
                        </a:rPr>
                        <a:t>45%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2"/>
                          </a:solidFill>
                          <a:effectLst/>
                          <a:latin typeface="+mj-lt"/>
                        </a:rPr>
                        <a:t>48%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41%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49%</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39%</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49%</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988361635"/>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As part of customer support / services –</a:t>
                      </a:r>
                    </a:p>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to provide quicker responses to public queries</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43%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37%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49%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58%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42%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39%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38%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41%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47%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FF0000"/>
                          </a:solidFill>
                          <a:effectLst/>
                          <a:latin typeface="+mj-lt"/>
                        </a:rPr>
                        <a:t>38%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45%</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37%</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45%</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82722215"/>
                  </a:ext>
                </a:extLst>
              </a:tr>
            </a:tbl>
          </a:graphicData>
        </a:graphic>
      </p:graphicFrame>
      <p:sp>
        <p:nvSpPr>
          <p:cNvPr id="14" name="TextBox 13">
            <a:extLst>
              <a:ext uri="{FF2B5EF4-FFF2-40B4-BE49-F238E27FC236}">
                <a16:creationId xmlns:a16="http://schemas.microsoft.com/office/drawing/2014/main" id="{7114546B-39B1-4083-B65D-EB2FE2A98836}"/>
              </a:ext>
            </a:extLst>
          </p:cNvPr>
          <p:cNvSpPr txBox="1"/>
          <p:nvPr/>
        </p:nvSpPr>
        <p:spPr>
          <a:xfrm>
            <a:off x="706436" y="1121000"/>
            <a:ext cx="11037817"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ea typeface="+mn-ea"/>
                <a:cs typeface="+mn-cs"/>
              </a:rPr>
              <a:t>How comfortable would you feel about AI being used for the following situations within the public sector?</a:t>
            </a:r>
          </a:p>
        </p:txBody>
      </p:sp>
      <p:sp>
        <p:nvSpPr>
          <p:cNvPr id="16" name="Footer Placeholder 5">
            <a:extLst>
              <a:ext uri="{FF2B5EF4-FFF2-40B4-BE49-F238E27FC236}">
                <a16:creationId xmlns:a16="http://schemas.microsoft.com/office/drawing/2014/main" id="{BD252222-C501-4C43-B73E-EA3844BCE2B8}"/>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21" name="TextBox 20">
            <a:extLst>
              <a:ext uri="{FF2B5EF4-FFF2-40B4-BE49-F238E27FC236}">
                <a16:creationId xmlns:a16="http://schemas.microsoft.com/office/drawing/2014/main" id="{36A7778B-BA68-48FA-9563-B281B2610054}"/>
              </a:ext>
            </a:extLst>
          </p:cNvPr>
          <p:cNvSpPr txBox="1"/>
          <p:nvPr/>
        </p:nvSpPr>
        <p:spPr>
          <a:xfrm>
            <a:off x="1065492" y="5957285"/>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the Essex total at the 95% confidence level </a:t>
            </a:r>
          </a:p>
        </p:txBody>
      </p:sp>
      <p:sp>
        <p:nvSpPr>
          <p:cNvPr id="22" name="Arrow: Up 21">
            <a:extLst>
              <a:ext uri="{FF2B5EF4-FFF2-40B4-BE49-F238E27FC236}">
                <a16:creationId xmlns:a16="http://schemas.microsoft.com/office/drawing/2014/main" id="{7308C671-322B-4B3F-B35D-25B00D3D3D73}"/>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Arrow: Up 22">
            <a:extLst>
              <a:ext uri="{FF2B5EF4-FFF2-40B4-BE49-F238E27FC236}">
                <a16:creationId xmlns:a16="http://schemas.microsoft.com/office/drawing/2014/main" id="{8797232D-7A34-48C1-8885-EFEC73838CF0}"/>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5" name="Title 1">
            <a:extLst>
              <a:ext uri="{FF2B5EF4-FFF2-40B4-BE49-F238E27FC236}">
                <a16:creationId xmlns:a16="http://schemas.microsoft.com/office/drawing/2014/main" id="{0285B836-39D2-429A-AF9E-6FFFC640841B}"/>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schemeClr val="accent4"/>
                </a:solidFill>
                <a:highlight>
                  <a:srgbClr val="FFFFFF"/>
                </a:highlight>
              </a:rPr>
              <a:t>M</a:t>
            </a:r>
            <a:r>
              <a:rPr kumimoji="0" lang="en-GB" sz="1800" b="1" i="0" u="none" strike="noStrike" kern="1200" cap="none" spc="0" normalizeH="0" baseline="0" noProof="0" dirty="0">
                <a:ln>
                  <a:noFill/>
                </a:ln>
                <a:solidFill>
                  <a:schemeClr val="accent4"/>
                </a:solidFill>
                <a:effectLst/>
                <a:highlight>
                  <a:srgbClr val="FFFFFF"/>
                </a:highlight>
                <a:uLnTx/>
                <a:uFillTx/>
                <a:ea typeface="+mj-ea"/>
                <a:cs typeface="+mj-cs"/>
              </a:rPr>
              <a:t>ales, residents aged between </a:t>
            </a:r>
            <a:r>
              <a:rPr lang="en-GB" sz="1800" dirty="0">
                <a:solidFill>
                  <a:schemeClr val="accent4"/>
                </a:solidFill>
                <a:highlight>
                  <a:srgbClr val="FFFFFF"/>
                </a:highlight>
              </a:rPr>
              <a:t>65+</a:t>
            </a:r>
            <a:r>
              <a:rPr kumimoji="0" lang="en-GB" sz="1800" b="1" i="0" u="none" strike="noStrike" kern="1200" cap="none" spc="0" normalizeH="0" baseline="0" noProof="0" dirty="0">
                <a:ln>
                  <a:noFill/>
                </a:ln>
                <a:solidFill>
                  <a:schemeClr val="accent4"/>
                </a:solidFill>
                <a:effectLst/>
                <a:highlight>
                  <a:srgbClr val="FFFFFF"/>
                </a:highlight>
                <a:uLnTx/>
                <a:uFillTx/>
                <a:ea typeface="+mj-ea"/>
                <a:cs typeface="+mj-cs"/>
              </a:rPr>
              <a:t> and those without a limiting long-term illness or disability all tend to respond </a:t>
            </a:r>
            <a:r>
              <a:rPr lang="en-GB" sz="1800" dirty="0">
                <a:solidFill>
                  <a:schemeClr val="accent4"/>
                </a:solidFill>
                <a:highlight>
                  <a:srgbClr val="FFFFFF"/>
                </a:highlight>
              </a:rPr>
              <a:t>that </a:t>
            </a:r>
            <a:r>
              <a:rPr lang="en-GB" sz="1800">
                <a:solidFill>
                  <a:schemeClr val="accent4"/>
                </a:solidFill>
                <a:highlight>
                  <a:srgbClr val="FFFFFF"/>
                </a:highlight>
              </a:rPr>
              <a:t>they are </a:t>
            </a:r>
            <a:r>
              <a:rPr lang="en-GB" sz="1800" dirty="0">
                <a:solidFill>
                  <a:schemeClr val="accent4"/>
                </a:solidFill>
                <a:highlight>
                  <a:srgbClr val="FFFFFF"/>
                </a:highlight>
              </a:rPr>
              <a:t>comfortable</a:t>
            </a:r>
            <a:r>
              <a:rPr kumimoji="0" lang="en-GB" sz="1800" b="1" i="0" u="none" strike="noStrike" kern="1200" cap="none" spc="0" normalizeH="0" baseline="0" noProof="0" dirty="0">
                <a:ln>
                  <a:noFill/>
                </a:ln>
                <a:solidFill>
                  <a:schemeClr val="accent4"/>
                </a:solidFill>
                <a:effectLst/>
                <a:highlight>
                  <a:srgbClr val="FFFFFF"/>
                </a:highlight>
                <a:uLnTx/>
                <a:uFillTx/>
                <a:ea typeface="+mj-ea"/>
                <a:cs typeface="+mj-cs"/>
              </a:rPr>
              <a:t> about the use of AI in the public sector   </a:t>
            </a:r>
          </a:p>
        </p:txBody>
      </p:sp>
      <p:sp>
        <p:nvSpPr>
          <p:cNvPr id="89" name="Date Placeholder 3">
            <a:extLst>
              <a:ext uri="{FF2B5EF4-FFF2-40B4-BE49-F238E27FC236}">
                <a16:creationId xmlns:a16="http://schemas.microsoft.com/office/drawing/2014/main" id="{A8FC66C8-2560-4E95-809B-9F556FBE0CDF}"/>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endParaRPr>
          </a:p>
        </p:txBody>
      </p:sp>
    </p:spTree>
    <p:custDataLst>
      <p:tags r:id="rId1"/>
    </p:custDataLst>
    <p:extLst>
      <p:ext uri="{BB962C8B-B14F-4D97-AF65-F5344CB8AC3E}">
        <p14:creationId xmlns:p14="http://schemas.microsoft.com/office/powerpoint/2010/main" val="66781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These slides provide key findings from the 2024 Essex Resident Survey related to </a:t>
            </a:r>
            <a:r>
              <a:rPr kumimoji="0" lang="en-GB" sz="1400" b="1" i="0" u="sng"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internet usage and attitudes towards data sharing.</a:t>
            </a:r>
            <a:endParaRPr lang="en-GB"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39004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rPr>
              <a:t>Attitudes towards AI</a:t>
            </a:r>
            <a:endParaRPr kumimoji="0" lang="en-GB" sz="2000" b="1" i="0" u="none" strike="noStrike" kern="1200" cap="none" spc="0" normalizeH="0" baseline="0" noProof="0" dirty="0">
              <a:ln>
                <a:noFill/>
              </a:ln>
              <a:solidFill>
                <a:srgbClr val="FFFFFF"/>
              </a:solidFill>
              <a:effectLst/>
              <a:uLnTx/>
              <a:uFillTx/>
              <a:ea typeface="+mn-ea"/>
              <a:cs typeface="+mn-cs"/>
            </a:endParaRPr>
          </a:p>
        </p:txBody>
      </p:sp>
      <p:sp>
        <p:nvSpPr>
          <p:cNvPr id="27" name="Slide Number Placeholder 4">
            <a:extLst>
              <a:ext uri="{FF2B5EF4-FFF2-40B4-BE49-F238E27FC236}">
                <a16:creationId xmlns:a16="http://schemas.microsoft.com/office/drawing/2014/main" id="{75D6DD6B-F2C3-4A01-86F4-1A6EF678F4DF}"/>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15" name="TextBox 14">
            <a:extLst>
              <a:ext uri="{FF2B5EF4-FFF2-40B4-BE49-F238E27FC236}">
                <a16:creationId xmlns:a16="http://schemas.microsoft.com/office/drawing/2014/main" id="{0904E4E2-D629-4FCF-845F-0A46EBD22201}"/>
              </a:ext>
            </a:extLst>
          </p:cNvPr>
          <p:cNvSpPr txBox="1"/>
          <p:nvPr/>
        </p:nvSpPr>
        <p:spPr>
          <a:xfrm>
            <a:off x="695325" y="6317404"/>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(5,180-5,086 per statement excluding ‘Don’t know’)</a:t>
            </a:r>
            <a:endParaRPr lang="en-GB" sz="1000" dirty="0">
              <a:solidFill>
                <a:srgbClr val="000000"/>
              </a:solidFill>
            </a:endParaRPr>
          </a:p>
        </p:txBody>
      </p:sp>
      <p:graphicFrame>
        <p:nvGraphicFramePr>
          <p:cNvPr id="17" name="Table 16">
            <a:extLst>
              <a:ext uri="{FF2B5EF4-FFF2-40B4-BE49-F238E27FC236}">
                <a16:creationId xmlns:a16="http://schemas.microsoft.com/office/drawing/2014/main" id="{56CF7325-89BF-474B-9544-8C6BFBA48053}"/>
              </a:ext>
            </a:extLst>
          </p:cNvPr>
          <p:cNvGraphicFramePr>
            <a:graphicFrameLocks noGrp="1"/>
          </p:cNvGraphicFramePr>
          <p:nvPr>
            <p:extLst>
              <p:ext uri="{D42A27DB-BD31-4B8C-83A1-F6EECF244321}">
                <p14:modId xmlns:p14="http://schemas.microsoft.com/office/powerpoint/2010/main" val="2660832753"/>
              </p:ext>
            </p:extLst>
          </p:nvPr>
        </p:nvGraphicFramePr>
        <p:xfrm>
          <a:off x="706436" y="1609452"/>
          <a:ext cx="10942953" cy="4250057"/>
        </p:xfrm>
        <a:graphic>
          <a:graphicData uri="http://schemas.openxmlformats.org/drawingml/2006/table">
            <a:tbl>
              <a:tblPr/>
              <a:tblGrid>
                <a:gridCol w="2500308">
                  <a:extLst>
                    <a:ext uri="{9D8B030D-6E8A-4147-A177-3AD203B41FA5}">
                      <a16:colId xmlns:a16="http://schemas.microsoft.com/office/drawing/2014/main" val="2641468421"/>
                    </a:ext>
                  </a:extLst>
                </a:gridCol>
                <a:gridCol w="742277">
                  <a:extLst>
                    <a:ext uri="{9D8B030D-6E8A-4147-A177-3AD203B41FA5}">
                      <a16:colId xmlns:a16="http://schemas.microsoft.com/office/drawing/2014/main" val="3039307725"/>
                    </a:ext>
                  </a:extLst>
                </a:gridCol>
                <a:gridCol w="592336">
                  <a:extLst>
                    <a:ext uri="{9D8B030D-6E8A-4147-A177-3AD203B41FA5}">
                      <a16:colId xmlns:a16="http://schemas.microsoft.com/office/drawing/2014/main" val="2604126439"/>
                    </a:ext>
                  </a:extLst>
                </a:gridCol>
                <a:gridCol w="592336">
                  <a:extLst>
                    <a:ext uri="{9D8B030D-6E8A-4147-A177-3AD203B41FA5}">
                      <a16:colId xmlns:a16="http://schemas.microsoft.com/office/drawing/2014/main" val="2806535329"/>
                    </a:ext>
                  </a:extLst>
                </a:gridCol>
                <a:gridCol w="592336">
                  <a:extLst>
                    <a:ext uri="{9D8B030D-6E8A-4147-A177-3AD203B41FA5}">
                      <a16:colId xmlns:a16="http://schemas.microsoft.com/office/drawing/2014/main" val="2843857308"/>
                    </a:ext>
                  </a:extLst>
                </a:gridCol>
                <a:gridCol w="592336">
                  <a:extLst>
                    <a:ext uri="{9D8B030D-6E8A-4147-A177-3AD203B41FA5}">
                      <a16:colId xmlns:a16="http://schemas.microsoft.com/office/drawing/2014/main" val="2843370012"/>
                    </a:ext>
                  </a:extLst>
                </a:gridCol>
                <a:gridCol w="592336">
                  <a:extLst>
                    <a:ext uri="{9D8B030D-6E8A-4147-A177-3AD203B41FA5}">
                      <a16:colId xmlns:a16="http://schemas.microsoft.com/office/drawing/2014/main" val="2024336346"/>
                    </a:ext>
                  </a:extLst>
                </a:gridCol>
                <a:gridCol w="592336">
                  <a:extLst>
                    <a:ext uri="{9D8B030D-6E8A-4147-A177-3AD203B41FA5}">
                      <a16:colId xmlns:a16="http://schemas.microsoft.com/office/drawing/2014/main" val="3734136579"/>
                    </a:ext>
                  </a:extLst>
                </a:gridCol>
                <a:gridCol w="592336">
                  <a:extLst>
                    <a:ext uri="{9D8B030D-6E8A-4147-A177-3AD203B41FA5}">
                      <a16:colId xmlns:a16="http://schemas.microsoft.com/office/drawing/2014/main" val="15719727"/>
                    </a:ext>
                  </a:extLst>
                </a:gridCol>
                <a:gridCol w="592336">
                  <a:extLst>
                    <a:ext uri="{9D8B030D-6E8A-4147-A177-3AD203B41FA5}">
                      <a16:colId xmlns:a16="http://schemas.microsoft.com/office/drawing/2014/main" val="3433198212"/>
                    </a:ext>
                  </a:extLst>
                </a:gridCol>
                <a:gridCol w="592336">
                  <a:extLst>
                    <a:ext uri="{9D8B030D-6E8A-4147-A177-3AD203B41FA5}">
                      <a16:colId xmlns:a16="http://schemas.microsoft.com/office/drawing/2014/main" val="3907286932"/>
                    </a:ext>
                  </a:extLst>
                </a:gridCol>
                <a:gridCol w="592336">
                  <a:extLst>
                    <a:ext uri="{9D8B030D-6E8A-4147-A177-3AD203B41FA5}">
                      <a16:colId xmlns:a16="http://schemas.microsoft.com/office/drawing/2014/main" val="413204009"/>
                    </a:ext>
                  </a:extLst>
                </a:gridCol>
                <a:gridCol w="592336">
                  <a:extLst>
                    <a:ext uri="{9D8B030D-6E8A-4147-A177-3AD203B41FA5}">
                      <a16:colId xmlns:a16="http://schemas.microsoft.com/office/drawing/2014/main" val="489147311"/>
                    </a:ext>
                  </a:extLst>
                </a:gridCol>
                <a:gridCol w="592336">
                  <a:extLst>
                    <a:ext uri="{9D8B030D-6E8A-4147-A177-3AD203B41FA5}">
                      <a16:colId xmlns:a16="http://schemas.microsoft.com/office/drawing/2014/main" val="3411074601"/>
                    </a:ext>
                  </a:extLst>
                </a:gridCol>
                <a:gridCol w="592336">
                  <a:extLst>
                    <a:ext uri="{9D8B030D-6E8A-4147-A177-3AD203B41FA5}">
                      <a16:colId xmlns:a16="http://schemas.microsoft.com/office/drawing/2014/main" val="1178752495"/>
                    </a:ext>
                  </a:extLst>
                </a:gridCol>
              </a:tblGrid>
              <a:tr h="453010">
                <a:tc rowSpan="2">
                  <a:txBody>
                    <a:bodyPr/>
                    <a:lstStyle/>
                    <a:p>
                      <a:pPr algn="l" fontAlgn="b"/>
                      <a:r>
                        <a:rPr lang="en-GB" sz="1200" b="1" i="0" u="none" strike="noStrike" dirty="0">
                          <a:solidFill>
                            <a:schemeClr val="bg1"/>
                          </a:solidFill>
                          <a:effectLst/>
                          <a:latin typeface="+mj-lt"/>
                        </a:rPr>
                        <a:t>% Comfortable </a:t>
                      </a:r>
                    </a:p>
                    <a:p>
                      <a:pPr algn="l" fontAlgn="b"/>
                      <a:r>
                        <a:rPr lang="en-GB" sz="1200" b="1" i="0" u="none" strike="noStrike" dirty="0">
                          <a:solidFill>
                            <a:schemeClr val="bg1"/>
                          </a:solidFill>
                          <a:effectLst/>
                          <a:latin typeface="+mj-lt"/>
                        </a:rPr>
                        <a:t>(‘Not very comfortable’ or ‘Not comfortable at all’)</a:t>
                      </a:r>
                    </a:p>
                  </a:txBody>
                  <a:tcPr marL="72000" marR="72000" marT="7200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2">
                  <a:txBody>
                    <a:bodyPr/>
                    <a:lstStyle/>
                    <a:p>
                      <a:pPr algn="ctr" fontAlgn="ctr"/>
                      <a:r>
                        <a:rPr lang="en-GB" sz="1200" b="1" u="none" strike="noStrike">
                          <a:solidFill>
                            <a:schemeClr val="bg1"/>
                          </a:solidFill>
                          <a:effectLst/>
                          <a:latin typeface="+mj-lt"/>
                        </a:rPr>
                        <a:t>ESSEX TOTAL</a:t>
                      </a:r>
                      <a:endParaRPr lang="en-GB" sz="1200" b="1" i="0" u="none" strike="noStrike">
                        <a:solidFill>
                          <a:schemeClr val="bg1"/>
                        </a:solidFill>
                        <a:effectLst/>
                        <a:latin typeface="+mj-lt"/>
                      </a:endParaRPr>
                    </a:p>
                  </a:txBody>
                  <a:tcPr marL="36000" marR="36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2">
                  <a:txBody>
                    <a:bodyPr/>
                    <a:lstStyle/>
                    <a:p>
                      <a:pPr algn="ctr" fontAlgn="ctr"/>
                      <a:r>
                        <a:rPr lang="en-GB" sz="1100" b="1" i="0" u="none" strike="noStrike">
                          <a:solidFill>
                            <a:schemeClr val="bg1"/>
                          </a:solidFill>
                          <a:effectLst/>
                          <a:latin typeface="+mj-lt"/>
                        </a:rPr>
                        <a:t>Gender</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7">
                  <a:txBody>
                    <a:bodyPr/>
                    <a:lstStyle/>
                    <a:p>
                      <a:pPr algn="ctr" fontAlgn="ctr"/>
                      <a:r>
                        <a:rPr lang="en-GB" sz="1100" b="1" i="0" u="none" strike="noStrike">
                          <a:solidFill>
                            <a:schemeClr val="bg1"/>
                          </a:solidFill>
                          <a:effectLst/>
                          <a:latin typeface="+mj-lt"/>
                        </a:rPr>
                        <a:t>Age</a:t>
                      </a:r>
                    </a:p>
                  </a:txBody>
                  <a:tcPr marL="72000" marR="7200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4">
                  <a:txBody>
                    <a:bodyPr/>
                    <a:lstStyle/>
                    <a:p>
                      <a:pPr algn="ctr" fontAlgn="ctr"/>
                      <a:r>
                        <a:rPr lang="en-GB" sz="1100" b="1" i="0" u="none" strike="noStrike">
                          <a:solidFill>
                            <a:schemeClr val="bg1"/>
                          </a:solidFill>
                          <a:effectLst/>
                          <a:latin typeface="+mj-lt"/>
                        </a:rPr>
                        <a:t>LLTI or disability</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0000"/>
                        </a:solidFill>
                        <a:effectLst/>
                        <a:latin typeface="+mj-lt"/>
                      </a:endParaRPr>
                    </a:p>
                  </a:txBody>
                  <a:tcPr marL="72000" marR="72000" marT="6350" marB="0" vert="vert27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1483068943"/>
                  </a:ext>
                </a:extLst>
              </a:tr>
              <a:tr h="999241">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200" b="1" i="0" u="none" strike="noStrike">
                          <a:solidFill>
                            <a:srgbClr val="004899"/>
                          </a:solidFill>
                          <a:effectLst/>
                          <a:latin typeface="+mj-lt"/>
                        </a:rPr>
                        <a:t>% Agree </a:t>
                      </a:r>
                    </a:p>
                    <a:p>
                      <a:pPr algn="l" fontAlgn="b"/>
                      <a:r>
                        <a:rPr lang="en-GB" sz="1200" b="1" i="0" u="none" strike="noStrike">
                          <a:solidFill>
                            <a:srgbClr val="004899"/>
                          </a:solidFill>
                          <a:effectLst/>
                          <a:latin typeface="+mj-lt"/>
                        </a:rPr>
                        <a:t>(‘strongly’ or ‘slightly’)</a:t>
                      </a:r>
                    </a:p>
                  </a:txBody>
                  <a:tcPr marL="72000" marR="72000" marT="7200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effectLst/>
                          <a:latin typeface="+mj-lt"/>
                        </a:rPr>
                        <a:t>ESSEX TOTAL</a:t>
                      </a:r>
                      <a:endParaRPr lang="en-GB" sz="1200" b="1" i="0" u="none" strike="noStrike">
                        <a:solidFill>
                          <a:srgbClr val="000000"/>
                        </a:solidFill>
                        <a:effectLst/>
                        <a:latin typeface="+mj-lt"/>
                      </a:endParaRPr>
                    </a:p>
                  </a:txBody>
                  <a:tcPr marL="36000" marR="3600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bg1"/>
                          </a:solidFill>
                          <a:effectLst/>
                          <a:latin typeface="+mj-lt"/>
                        </a:rPr>
                        <a:t>Females</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Males</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18-24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25-34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35-44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45-54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55-64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65-74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75+</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chemeClr val="bg1"/>
                          </a:solidFill>
                          <a:effectLst/>
                          <a:latin typeface="+mj-lt"/>
                        </a:rPr>
                        <a:t>Yes (all age)</a:t>
                      </a:r>
                    </a:p>
                  </a:txBody>
                  <a:tcPr marL="72000" marR="72000" marT="6350" marB="0" vert="vert27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100" b="1" i="0" u="none" strike="noStrike">
                          <a:solidFill>
                            <a:schemeClr val="bg1"/>
                          </a:solidFill>
                          <a:effectLst/>
                          <a:latin typeface="+mj-lt"/>
                        </a:rPr>
                        <a:t>No (all age)</a:t>
                      </a:r>
                    </a:p>
                  </a:txBody>
                  <a:tcPr marL="72000" marR="72000" marT="635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100" b="1" i="0" u="none" strike="noStrike">
                          <a:solidFill>
                            <a:schemeClr val="bg1"/>
                          </a:solidFill>
                          <a:effectLst/>
                          <a:latin typeface="+mj-lt"/>
                        </a:rPr>
                        <a:t>Yes (18-64)</a:t>
                      </a:r>
                    </a:p>
                  </a:txBody>
                  <a:tcPr marL="72000" marR="72000" marT="6350" marB="0"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GB" sz="1100" b="1" i="0" u="none" strike="noStrike">
                          <a:solidFill>
                            <a:schemeClr val="bg1"/>
                          </a:solidFill>
                          <a:effectLst/>
                          <a:latin typeface="+mj-lt"/>
                        </a:rPr>
                        <a:t>No (18-64)</a:t>
                      </a:r>
                    </a:p>
                  </a:txBody>
                  <a:tcPr marL="72000" marR="72000" marT="6350" marB="0" vert="vert27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566764357"/>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As part of customer support / services –</a:t>
                      </a:r>
                    </a:p>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to provide quicker responses to public queries</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36%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41%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E40037"/>
                          </a:solidFill>
                          <a:effectLst/>
                          <a:latin typeface="+mj-lt"/>
                        </a:rPr>
                        <a:t>30%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30%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32%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36%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40%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41%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37%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31%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43%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33%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45%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34%</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60227577"/>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To help frontline workers plan more</a:t>
                      </a:r>
                    </a:p>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personalised services for individuals</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32%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25%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29%</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32%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31%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27%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31%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38%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chemeClr val="tx1"/>
                          </a:solidFill>
                          <a:effectLst/>
                          <a:latin typeface="+mj-lt"/>
                        </a:rPr>
                        <a:t>31%</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83070774"/>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To simulate different policy options to help predict outcomes ahead of making decisions</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29%</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26%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30%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25%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31%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27%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36%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27%</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700057624"/>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To create paperless working across health and social care</a:t>
                      </a:r>
                    </a:p>
                  </a:txBody>
                  <a:tcPr marL="72000" marR="3600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27%</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31%</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23%</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24%</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20%</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21%</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27%</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29%</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33%</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38%</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24%</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32%</a:t>
                      </a:r>
                    </a:p>
                  </a:txBody>
                  <a:tcPr marL="6350" marR="635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22%</a:t>
                      </a:r>
                    </a:p>
                  </a:txBody>
                  <a:tcPr marL="6350" marR="635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988361635"/>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To predict future population changes to support the planning of infrastructure and services </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25%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27%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22%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22%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31%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23%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32%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23%</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678266308"/>
                  </a:ext>
                </a:extLst>
              </a:tr>
              <a:tr h="3803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To identify common or emerging health</a:t>
                      </a:r>
                    </a:p>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kern="1200" dirty="0">
                          <a:solidFill>
                            <a:srgbClr val="000000"/>
                          </a:solidFill>
                          <a:effectLst/>
                          <a:latin typeface="+mn-lt"/>
                          <a:ea typeface="+mn-ea"/>
                          <a:cs typeface="+mn-cs"/>
                        </a:rPr>
                        <a:t>symptoms in an area and prevent any outbreaks</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0000"/>
                          </a:solidFill>
                          <a:effectLst/>
                          <a:latin typeface="+mj-lt"/>
                        </a:rPr>
                        <a:t>20%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25%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FF0000"/>
                          </a:solidFill>
                          <a:effectLst/>
                          <a:latin typeface="+mj-lt"/>
                        </a:rPr>
                        <a:t>15%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19%</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chemeClr val="tx1"/>
                          </a:solidFill>
                          <a:effectLst/>
                          <a:latin typeface="+mj-lt"/>
                        </a:rPr>
                        <a:t>20%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E40037"/>
                          </a:solidFill>
                          <a:effectLst/>
                          <a:latin typeface="+mj-lt"/>
                        </a:rPr>
                        <a:t>17%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E40037"/>
                          </a:solidFill>
                          <a:effectLst/>
                          <a:latin typeface="+mj-lt"/>
                        </a:rPr>
                        <a:t>15%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dirty="0">
                          <a:solidFill>
                            <a:srgbClr val="00B050"/>
                          </a:solidFill>
                          <a:effectLst/>
                          <a:latin typeface="+mj-lt"/>
                        </a:rPr>
                        <a:t>24%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FF0000"/>
                          </a:solidFill>
                          <a:effectLst/>
                          <a:latin typeface="+mj-lt"/>
                        </a:rPr>
                        <a:t>19%</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rgbClr val="00B050"/>
                          </a:solidFill>
                          <a:effectLst/>
                          <a:latin typeface="+mj-lt"/>
                        </a:rPr>
                        <a:t>27%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GB" sz="1100" b="1" i="0" u="none" strike="noStrike" dirty="0">
                          <a:solidFill>
                            <a:schemeClr val="tx1"/>
                          </a:solidFill>
                          <a:effectLst/>
                          <a:latin typeface="+mj-lt"/>
                        </a:rPr>
                        <a:t>20%</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98971817"/>
                  </a:ext>
                </a:extLst>
              </a:tr>
            </a:tbl>
          </a:graphicData>
        </a:graphic>
      </p:graphicFrame>
      <p:sp>
        <p:nvSpPr>
          <p:cNvPr id="14" name="TextBox 13">
            <a:extLst>
              <a:ext uri="{FF2B5EF4-FFF2-40B4-BE49-F238E27FC236}">
                <a16:creationId xmlns:a16="http://schemas.microsoft.com/office/drawing/2014/main" id="{7114546B-39B1-4083-B65D-EB2FE2A98836}"/>
              </a:ext>
            </a:extLst>
          </p:cNvPr>
          <p:cNvSpPr txBox="1"/>
          <p:nvPr/>
        </p:nvSpPr>
        <p:spPr>
          <a:xfrm>
            <a:off x="706436" y="1121000"/>
            <a:ext cx="11037817"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ea typeface="+mn-ea"/>
                <a:cs typeface="+mn-cs"/>
              </a:rPr>
              <a:t>How comfortable would you feel about AI being used for the following situations within the public sector?</a:t>
            </a:r>
          </a:p>
        </p:txBody>
      </p:sp>
      <p:sp>
        <p:nvSpPr>
          <p:cNvPr id="16" name="Footer Placeholder 5">
            <a:extLst>
              <a:ext uri="{FF2B5EF4-FFF2-40B4-BE49-F238E27FC236}">
                <a16:creationId xmlns:a16="http://schemas.microsoft.com/office/drawing/2014/main" id="{BD252222-C501-4C43-B73E-EA3844BCE2B8}"/>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rPr>
              <a:t>Produced by Essex County Council Policy Unit</a:t>
            </a:r>
          </a:p>
        </p:txBody>
      </p:sp>
      <p:sp>
        <p:nvSpPr>
          <p:cNvPr id="21" name="TextBox 20">
            <a:extLst>
              <a:ext uri="{FF2B5EF4-FFF2-40B4-BE49-F238E27FC236}">
                <a16:creationId xmlns:a16="http://schemas.microsoft.com/office/drawing/2014/main" id="{36A7778B-BA68-48FA-9563-B281B2610054}"/>
              </a:ext>
            </a:extLst>
          </p:cNvPr>
          <p:cNvSpPr txBox="1"/>
          <p:nvPr/>
        </p:nvSpPr>
        <p:spPr>
          <a:xfrm>
            <a:off x="1065492" y="5957285"/>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the Essex total at the 95% confidence level </a:t>
            </a:r>
          </a:p>
        </p:txBody>
      </p:sp>
      <p:sp>
        <p:nvSpPr>
          <p:cNvPr id="22" name="Arrow: Up 21">
            <a:extLst>
              <a:ext uri="{FF2B5EF4-FFF2-40B4-BE49-F238E27FC236}">
                <a16:creationId xmlns:a16="http://schemas.microsoft.com/office/drawing/2014/main" id="{7308C671-322B-4B3F-B35D-25B00D3D3D73}"/>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Arrow: Up 22">
            <a:extLst>
              <a:ext uri="{FF2B5EF4-FFF2-40B4-BE49-F238E27FC236}">
                <a16:creationId xmlns:a16="http://schemas.microsoft.com/office/drawing/2014/main" id="{8797232D-7A34-48C1-8885-EFEC73838CF0}"/>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5" name="Title 1">
            <a:extLst>
              <a:ext uri="{FF2B5EF4-FFF2-40B4-BE49-F238E27FC236}">
                <a16:creationId xmlns:a16="http://schemas.microsoft.com/office/drawing/2014/main" id="{0285B836-39D2-429A-AF9E-6FFFC640841B}"/>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highlight>
                  <a:srgbClr val="FFFFFF"/>
                </a:highlight>
                <a:uLnTx/>
                <a:uFillTx/>
                <a:ea typeface="+mj-ea"/>
                <a:cs typeface="+mj-cs"/>
              </a:rPr>
              <a:t>Females, residents aged between 45 – 64 and those with a limiting long-term illness or disability all tend to respond </a:t>
            </a:r>
            <a:r>
              <a:rPr lang="en-GB" sz="1800" dirty="0">
                <a:solidFill>
                  <a:schemeClr val="accent4"/>
                </a:solidFill>
                <a:highlight>
                  <a:srgbClr val="FFFFFF"/>
                </a:highlight>
              </a:rPr>
              <a:t>that they are “Less” comfortable</a:t>
            </a:r>
            <a:r>
              <a:rPr kumimoji="0" lang="en-GB" sz="1800" b="1" i="0" u="none" strike="noStrike" kern="1200" cap="none" spc="0" normalizeH="0" baseline="0" noProof="0" dirty="0">
                <a:ln>
                  <a:noFill/>
                </a:ln>
                <a:solidFill>
                  <a:schemeClr val="accent4"/>
                </a:solidFill>
                <a:effectLst/>
                <a:highlight>
                  <a:srgbClr val="FFFFFF"/>
                </a:highlight>
                <a:uLnTx/>
                <a:uFillTx/>
                <a:ea typeface="+mj-ea"/>
                <a:cs typeface="+mj-cs"/>
              </a:rPr>
              <a:t> about the use of AI in the public sector   </a:t>
            </a:r>
          </a:p>
        </p:txBody>
      </p:sp>
      <p:sp>
        <p:nvSpPr>
          <p:cNvPr id="89" name="Date Placeholder 3">
            <a:extLst>
              <a:ext uri="{FF2B5EF4-FFF2-40B4-BE49-F238E27FC236}">
                <a16:creationId xmlns:a16="http://schemas.microsoft.com/office/drawing/2014/main" id="{A8FC66C8-2560-4E95-809B-9F556FBE0CDF}"/>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endParaRPr>
          </a:p>
        </p:txBody>
      </p:sp>
    </p:spTree>
    <p:custDataLst>
      <p:tags r:id="rId1"/>
    </p:custDataLst>
    <p:extLst>
      <p:ext uri="{BB962C8B-B14F-4D97-AF65-F5344CB8AC3E}">
        <p14:creationId xmlns:p14="http://schemas.microsoft.com/office/powerpoint/2010/main" val="3041782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mj-lt"/>
              </a:rPr>
              <a:t>Attitudes towards AI</a:t>
            </a:r>
            <a:endParaRPr kumimoji="0" lang="en-GB" sz="2000" b="1" i="0" u="none" strike="noStrike" kern="1200" cap="none" spc="0" normalizeH="0" baseline="0" noProof="0" dirty="0">
              <a:ln>
                <a:noFill/>
              </a:ln>
              <a:solidFill>
                <a:srgbClr val="FFFFFF"/>
              </a:solidFill>
              <a:effectLst/>
              <a:uLnTx/>
              <a:uFillTx/>
              <a:latin typeface="+mj-lt"/>
              <a:ea typeface="+mn-ea"/>
              <a:cs typeface="+mn-cs"/>
            </a:endParaRPr>
          </a:p>
        </p:txBody>
      </p:sp>
      <p:sp>
        <p:nvSpPr>
          <p:cNvPr id="27" name="Slide Number Placeholder 4">
            <a:extLst>
              <a:ext uri="{FF2B5EF4-FFF2-40B4-BE49-F238E27FC236}">
                <a16:creationId xmlns:a16="http://schemas.microsoft.com/office/drawing/2014/main" id="{75D6DD6B-F2C3-4A01-86F4-1A6EF678F4DF}"/>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TextBox 23">
            <a:extLst>
              <a:ext uri="{FF2B5EF4-FFF2-40B4-BE49-F238E27FC236}">
                <a16:creationId xmlns:a16="http://schemas.microsoft.com/office/drawing/2014/main" id="{8ABE3324-5F35-4040-9DE9-CEBCB65D525E}"/>
              </a:ext>
            </a:extLst>
          </p:cNvPr>
          <p:cNvSpPr txBox="1"/>
          <p:nvPr/>
        </p:nvSpPr>
        <p:spPr>
          <a:xfrm>
            <a:off x="679181" y="6186190"/>
            <a:ext cx="4394134" cy="400110"/>
          </a:xfrm>
          <a:prstGeom prst="rect">
            <a:avLst/>
          </a:prstGeom>
          <a:noFill/>
        </p:spPr>
        <p:txBody>
          <a:bodyPr wrap="square" lIns="91440" tIns="45720" rIns="91440" bIns="45720" rtlCol="0" anchor="t">
            <a:spAutoFit/>
          </a:bodyPr>
          <a:lstStyle/>
          <a:p>
            <a:pPr>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(5,180-5,086 per statement excluding ‘Don’t know’)</a:t>
            </a:r>
          </a:p>
        </p:txBody>
      </p:sp>
      <p:sp>
        <p:nvSpPr>
          <p:cNvPr id="17" name="Footer Placeholder 5">
            <a:extLst>
              <a:ext uri="{FF2B5EF4-FFF2-40B4-BE49-F238E27FC236}">
                <a16:creationId xmlns:a16="http://schemas.microsoft.com/office/drawing/2014/main" id="{4820C24D-6770-4EED-90E5-1FB094D154FC}"/>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9" name="TextBox 8">
            <a:extLst>
              <a:ext uri="{FF2B5EF4-FFF2-40B4-BE49-F238E27FC236}">
                <a16:creationId xmlns:a16="http://schemas.microsoft.com/office/drawing/2014/main" id="{7A66E338-F380-48B5-B51B-57328950EC07}"/>
              </a:ext>
            </a:extLst>
          </p:cNvPr>
          <p:cNvSpPr txBox="1"/>
          <p:nvPr/>
        </p:nvSpPr>
        <p:spPr>
          <a:xfrm>
            <a:off x="679181" y="1337486"/>
            <a:ext cx="1103781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ea typeface="+mn-ea"/>
                <a:cs typeface="+mn-cs"/>
              </a:rPr>
              <a:t>How comfortable would you feel about AI being used for the following situations within the public sector?</a:t>
            </a:r>
          </a:p>
        </p:txBody>
      </p:sp>
      <p:sp>
        <p:nvSpPr>
          <p:cNvPr id="11" name="Title 1">
            <a:extLst>
              <a:ext uri="{FF2B5EF4-FFF2-40B4-BE49-F238E27FC236}">
                <a16:creationId xmlns:a16="http://schemas.microsoft.com/office/drawing/2014/main" id="{87608501-D4A6-40B7-B674-FB8A5F6EBD9B}"/>
              </a:ext>
            </a:extLst>
          </p:cNvPr>
          <p:cNvSpPr txBox="1">
            <a:spLocks/>
          </p:cNvSpPr>
          <p:nvPr/>
        </p:nvSpPr>
        <p:spPr>
          <a:xfrm>
            <a:off x="728983" y="112022"/>
            <a:ext cx="11199745" cy="1081198"/>
          </a:xfrm>
          <a:prstGeom prst="rect">
            <a:avLst/>
          </a:prstGeom>
        </p:spPr>
        <p:txBody>
          <a:bodyPr vert="horz" lIns="91440" tIns="45720" rIns="91440" bIns="0" rtlCol="0" anchor="t" anchorCtr="0">
            <a:normAutofit lnSpcReduction="100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rPr>
              <a:t>Looking at district comparisons</a:t>
            </a:r>
            <a:r>
              <a:rPr lang="en-GB" sz="1800" dirty="0">
                <a:solidFill>
                  <a:schemeClr val="accent4"/>
                </a:solidFill>
              </a:rPr>
              <a:t>, Uttlesford and Rochford residents are the most comfortable in relation to using AI to simulate different policies to help predict outcomes and to identify common or emerging health symptoms in an area and prevent any outbreaks. Only Castle Point had a significance difference negatively when using AI for simulating policy options.</a:t>
            </a:r>
            <a:endParaRPr kumimoji="0" lang="en-GB" sz="1800" b="1" i="0" u="none" strike="noStrike" kern="1200" cap="none" spc="0" normalizeH="0" baseline="0" noProof="0" dirty="0">
              <a:ln>
                <a:noFill/>
              </a:ln>
              <a:solidFill>
                <a:schemeClr val="accent4"/>
              </a:solidFill>
              <a:effectLst/>
              <a:uLnTx/>
              <a:uFillTx/>
            </a:endParaRPr>
          </a:p>
        </p:txBody>
      </p:sp>
      <p:graphicFrame>
        <p:nvGraphicFramePr>
          <p:cNvPr id="15" name="Chart 14">
            <a:extLst>
              <a:ext uri="{FF2B5EF4-FFF2-40B4-BE49-F238E27FC236}">
                <a16:creationId xmlns:a16="http://schemas.microsoft.com/office/drawing/2014/main" id="{EDC13205-B1B2-4E4F-A48C-811E5B3A292A}"/>
              </a:ext>
            </a:extLst>
          </p:cNvPr>
          <p:cNvGraphicFramePr/>
          <p:nvPr>
            <p:extLst>
              <p:ext uri="{D42A27DB-BD31-4B8C-83A1-F6EECF244321}">
                <p14:modId xmlns:p14="http://schemas.microsoft.com/office/powerpoint/2010/main" val="1129992214"/>
              </p:ext>
            </p:extLst>
          </p:nvPr>
        </p:nvGraphicFramePr>
        <p:xfrm>
          <a:off x="557048" y="1652530"/>
          <a:ext cx="11634952" cy="4435530"/>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9E062D73-FEF8-43A3-B6B8-EC0F05987941}"/>
              </a:ext>
            </a:extLst>
          </p:cNvPr>
          <p:cNvSpPr txBox="1"/>
          <p:nvPr/>
        </p:nvSpPr>
        <p:spPr>
          <a:xfrm>
            <a:off x="5618786" y="6368119"/>
            <a:ext cx="2620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2022 at the 95% confidence level </a:t>
            </a:r>
          </a:p>
        </p:txBody>
      </p:sp>
      <p:sp>
        <p:nvSpPr>
          <p:cNvPr id="37" name="Arrow: Up 36">
            <a:extLst>
              <a:ext uri="{FF2B5EF4-FFF2-40B4-BE49-F238E27FC236}">
                <a16:creationId xmlns:a16="http://schemas.microsoft.com/office/drawing/2014/main" id="{F9C82005-852C-4F65-9F0B-62172B571D36}"/>
              </a:ext>
            </a:extLst>
          </p:cNvPr>
          <p:cNvSpPr/>
          <p:nvPr/>
        </p:nvSpPr>
        <p:spPr>
          <a:xfrm>
            <a:off x="5321962" y="646382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8" name="Arrow: Up 37">
            <a:extLst>
              <a:ext uri="{FF2B5EF4-FFF2-40B4-BE49-F238E27FC236}">
                <a16:creationId xmlns:a16="http://schemas.microsoft.com/office/drawing/2014/main" id="{B77E2DDA-A4E3-4082-9D6A-339D1D41DA72}"/>
              </a:ext>
            </a:extLst>
          </p:cNvPr>
          <p:cNvSpPr/>
          <p:nvPr/>
        </p:nvSpPr>
        <p:spPr>
          <a:xfrm flipV="1">
            <a:off x="5464508" y="647136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9" name="Date Placeholder 3">
            <a:extLst>
              <a:ext uri="{FF2B5EF4-FFF2-40B4-BE49-F238E27FC236}">
                <a16:creationId xmlns:a16="http://schemas.microsoft.com/office/drawing/2014/main" id="{163F104F-2E81-45F8-BB6E-1CFBD9EBB4DC}"/>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endParaRPr>
          </a:p>
        </p:txBody>
      </p:sp>
    </p:spTree>
    <p:custDataLst>
      <p:tags r:id="rId1"/>
    </p:custDataLst>
    <p:extLst>
      <p:ext uri="{BB962C8B-B14F-4D97-AF65-F5344CB8AC3E}">
        <p14:creationId xmlns:p14="http://schemas.microsoft.com/office/powerpoint/2010/main" val="407149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mj-lt"/>
              </a:rPr>
              <a:t>Attitudes towards AI</a:t>
            </a:r>
            <a:endParaRPr kumimoji="0" lang="en-GB" sz="2000" b="1" i="0" u="none" strike="noStrike" kern="1200" cap="none" spc="0" normalizeH="0" baseline="0" noProof="0" dirty="0">
              <a:ln>
                <a:noFill/>
              </a:ln>
              <a:solidFill>
                <a:srgbClr val="FFFFFF"/>
              </a:solidFill>
              <a:effectLst/>
              <a:uLnTx/>
              <a:uFillTx/>
              <a:latin typeface="+mj-lt"/>
              <a:ea typeface="+mn-ea"/>
              <a:cs typeface="+mn-cs"/>
            </a:endParaRPr>
          </a:p>
        </p:txBody>
      </p:sp>
      <p:sp>
        <p:nvSpPr>
          <p:cNvPr id="27" name="Slide Number Placeholder 4">
            <a:extLst>
              <a:ext uri="{FF2B5EF4-FFF2-40B4-BE49-F238E27FC236}">
                <a16:creationId xmlns:a16="http://schemas.microsoft.com/office/drawing/2014/main" id="{75D6DD6B-F2C3-4A01-86F4-1A6EF678F4DF}"/>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TextBox 23">
            <a:extLst>
              <a:ext uri="{FF2B5EF4-FFF2-40B4-BE49-F238E27FC236}">
                <a16:creationId xmlns:a16="http://schemas.microsoft.com/office/drawing/2014/main" id="{8ABE3324-5F35-4040-9DE9-CEBCB65D525E}"/>
              </a:ext>
            </a:extLst>
          </p:cNvPr>
          <p:cNvSpPr txBox="1"/>
          <p:nvPr/>
        </p:nvSpPr>
        <p:spPr>
          <a:xfrm>
            <a:off x="679181" y="6186190"/>
            <a:ext cx="4394134" cy="400110"/>
          </a:xfrm>
          <a:prstGeom prst="rect">
            <a:avLst/>
          </a:prstGeom>
          <a:noFill/>
        </p:spPr>
        <p:txBody>
          <a:bodyPr wrap="square" lIns="91440" tIns="45720" rIns="91440" bIns="45720" rtlCol="0" anchor="t">
            <a:spAutoFit/>
          </a:bodyPr>
          <a:lstStyle/>
          <a:p>
            <a:pPr>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(5,180-5,086 per statement excluding ‘Don’t know’)</a:t>
            </a:r>
          </a:p>
        </p:txBody>
      </p:sp>
      <p:sp>
        <p:nvSpPr>
          <p:cNvPr id="17" name="Footer Placeholder 5">
            <a:extLst>
              <a:ext uri="{FF2B5EF4-FFF2-40B4-BE49-F238E27FC236}">
                <a16:creationId xmlns:a16="http://schemas.microsoft.com/office/drawing/2014/main" id="{4820C24D-6770-4EED-90E5-1FB094D154FC}"/>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9" name="TextBox 8">
            <a:extLst>
              <a:ext uri="{FF2B5EF4-FFF2-40B4-BE49-F238E27FC236}">
                <a16:creationId xmlns:a16="http://schemas.microsoft.com/office/drawing/2014/main" id="{7A66E338-F380-48B5-B51B-57328950EC07}"/>
              </a:ext>
            </a:extLst>
          </p:cNvPr>
          <p:cNvSpPr txBox="1"/>
          <p:nvPr/>
        </p:nvSpPr>
        <p:spPr>
          <a:xfrm>
            <a:off x="679181" y="1337486"/>
            <a:ext cx="1103781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ea typeface="+mn-ea"/>
                <a:cs typeface="+mn-cs"/>
              </a:rPr>
              <a:t>How comfortable would you feel about AI being used for the following situations within the public sector?</a:t>
            </a:r>
          </a:p>
        </p:txBody>
      </p:sp>
      <p:sp>
        <p:nvSpPr>
          <p:cNvPr id="11" name="Title 1">
            <a:extLst>
              <a:ext uri="{FF2B5EF4-FFF2-40B4-BE49-F238E27FC236}">
                <a16:creationId xmlns:a16="http://schemas.microsoft.com/office/drawing/2014/main" id="{87608501-D4A6-40B7-B674-FB8A5F6EBD9B}"/>
              </a:ext>
            </a:extLst>
          </p:cNvPr>
          <p:cNvSpPr txBox="1">
            <a:spLocks/>
          </p:cNvSpPr>
          <p:nvPr/>
        </p:nvSpPr>
        <p:spPr>
          <a:xfrm>
            <a:off x="728983" y="112022"/>
            <a:ext cx="11199745" cy="1081198"/>
          </a:xfrm>
          <a:prstGeom prst="rect">
            <a:avLst/>
          </a:prstGeom>
        </p:spPr>
        <p:txBody>
          <a:bodyPr vert="horz" lIns="91440" tIns="45720" rIns="91440" bIns="0" rtlCol="0" anchor="t" anchorCtr="0">
            <a:normAutofit lnSpcReduction="100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schemeClr val="accent4"/>
                </a:solidFill>
              </a:rPr>
              <a:t>Similarly, Uttlesford and Rochford residents are the most comfortable in relation to using AI to predict future population changes to support planning for the local government as well as creating paperless working across health and social care. Tendring showed a significance difference negatively towards using AI as part of customer support and castle point were less reciprocal towards using AI to predict population changes in the future.</a:t>
            </a:r>
            <a:endParaRPr kumimoji="0" lang="en-GB" sz="1800" b="1" i="0" u="none" strike="noStrike" kern="1200" cap="none" spc="0" normalizeH="0" baseline="0" noProof="0" dirty="0">
              <a:ln>
                <a:noFill/>
              </a:ln>
              <a:solidFill>
                <a:schemeClr val="accent4"/>
              </a:solidFill>
              <a:effectLst/>
              <a:uLnTx/>
              <a:uFillTx/>
            </a:endParaRPr>
          </a:p>
        </p:txBody>
      </p:sp>
      <p:graphicFrame>
        <p:nvGraphicFramePr>
          <p:cNvPr id="15" name="Chart 14">
            <a:extLst>
              <a:ext uri="{FF2B5EF4-FFF2-40B4-BE49-F238E27FC236}">
                <a16:creationId xmlns:a16="http://schemas.microsoft.com/office/drawing/2014/main" id="{EDC13205-B1B2-4E4F-A48C-811E5B3A292A}"/>
              </a:ext>
            </a:extLst>
          </p:cNvPr>
          <p:cNvGraphicFramePr/>
          <p:nvPr>
            <p:extLst>
              <p:ext uri="{D42A27DB-BD31-4B8C-83A1-F6EECF244321}">
                <p14:modId xmlns:p14="http://schemas.microsoft.com/office/powerpoint/2010/main" val="580750054"/>
              </p:ext>
            </p:extLst>
          </p:nvPr>
        </p:nvGraphicFramePr>
        <p:xfrm>
          <a:off x="557048" y="1652530"/>
          <a:ext cx="11634952" cy="4435530"/>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9E062D73-FEF8-43A3-B6B8-EC0F05987941}"/>
              </a:ext>
            </a:extLst>
          </p:cNvPr>
          <p:cNvSpPr txBox="1"/>
          <p:nvPr/>
        </p:nvSpPr>
        <p:spPr>
          <a:xfrm>
            <a:off x="5618786" y="6368119"/>
            <a:ext cx="2620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Essex Total at the 95% confidence level </a:t>
            </a:r>
          </a:p>
        </p:txBody>
      </p:sp>
      <p:sp>
        <p:nvSpPr>
          <p:cNvPr id="37" name="Arrow: Up 36">
            <a:extLst>
              <a:ext uri="{FF2B5EF4-FFF2-40B4-BE49-F238E27FC236}">
                <a16:creationId xmlns:a16="http://schemas.microsoft.com/office/drawing/2014/main" id="{F9C82005-852C-4F65-9F0B-62172B571D36}"/>
              </a:ext>
            </a:extLst>
          </p:cNvPr>
          <p:cNvSpPr/>
          <p:nvPr/>
        </p:nvSpPr>
        <p:spPr>
          <a:xfrm>
            <a:off x="5321962" y="646382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8" name="Arrow: Up 37">
            <a:extLst>
              <a:ext uri="{FF2B5EF4-FFF2-40B4-BE49-F238E27FC236}">
                <a16:creationId xmlns:a16="http://schemas.microsoft.com/office/drawing/2014/main" id="{B77E2DDA-A4E3-4082-9D6A-339D1D41DA72}"/>
              </a:ext>
            </a:extLst>
          </p:cNvPr>
          <p:cNvSpPr/>
          <p:nvPr/>
        </p:nvSpPr>
        <p:spPr>
          <a:xfrm flipV="1">
            <a:off x="5464508" y="647136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9" name="Date Placeholder 3">
            <a:extLst>
              <a:ext uri="{FF2B5EF4-FFF2-40B4-BE49-F238E27FC236}">
                <a16:creationId xmlns:a16="http://schemas.microsoft.com/office/drawing/2014/main" id="{163F104F-2E81-45F8-BB6E-1CFBD9EBB4DC}"/>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November 2024</a:t>
            </a:r>
            <a:endPar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endParaRPr>
          </a:p>
        </p:txBody>
      </p:sp>
    </p:spTree>
    <p:custDataLst>
      <p:tags r:id="rId1"/>
    </p:custDataLst>
    <p:extLst>
      <p:ext uri="{BB962C8B-B14F-4D97-AF65-F5344CB8AC3E}">
        <p14:creationId xmlns:p14="http://schemas.microsoft.com/office/powerpoint/2010/main" val="3695238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November 2024</a:t>
            </a:r>
            <a:endParaRPr lang="en-GB" dirty="0"/>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dirty="0">
                <a:solidFill>
                  <a:schemeClr val="accent4"/>
                </a:solidFill>
                <a:latin typeface="+mn-lt"/>
                <a:ea typeface="Lato" panose="020F0502020204030203" pitchFamily="34" charset="0"/>
                <a:cs typeface="Lato" panose="020F0502020204030203" pitchFamily="34" charset="0"/>
              </a:rPr>
              <a:t>About the survey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 2024 Resident Survey is a sample survey designed to:</a:t>
            </a:r>
            <a:endParaRPr kumimoji="0" lang="en-GB" sz="5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Fieldwork took place during </a:t>
            </a:r>
            <a:r>
              <a:rPr lang="en-GB" sz="1400" b="0" dirty="0">
                <a:solidFill>
                  <a:srgbClr val="000000"/>
                </a:solidFill>
                <a:ea typeface="Lato" panose="020F0502020204030203" pitchFamily="34" charset="0"/>
                <a:cs typeface="Lato" panose="020F0502020204030203" pitchFamily="34" charset="0"/>
              </a:rPr>
              <a:t>March</a:t>
            </a: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 - May 2024. 37,301 households received an invite to participate in the survey, which could be completed online or via a paper questionnaire. A total of 5,613 residents aged 18+ responded to the 2024 survey.</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This provides a robust sample size which enables reliable analysis of the data by area and by population sub-groups.</a:t>
            </a:r>
          </a:p>
        </p:txBody>
      </p:sp>
    </p:spTree>
    <p:extLst>
      <p:ext uri="{BB962C8B-B14F-4D97-AF65-F5344CB8AC3E}">
        <p14:creationId xmlns:p14="http://schemas.microsoft.com/office/powerpoint/2010/main" val="108719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C208F8-6EBC-AB49-356B-0FBCD84F4403}"/>
              </a:ext>
            </a:extLst>
          </p:cNvPr>
          <p:cNvSpPr/>
          <p:nvPr/>
        </p:nvSpPr>
        <p:spPr>
          <a:xfrm>
            <a:off x="413508" y="4647953"/>
            <a:ext cx="2028657" cy="10692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1"/>
                </a:solidFill>
              </a:ln>
            </a:endParaRPr>
          </a:p>
        </p:txBody>
      </p:sp>
      <p:sp>
        <p:nvSpPr>
          <p:cNvPr id="7" name="Rectangle 6">
            <a:extLst>
              <a:ext uri="{FF2B5EF4-FFF2-40B4-BE49-F238E27FC236}">
                <a16:creationId xmlns:a16="http://schemas.microsoft.com/office/drawing/2014/main" id="{DDB11A52-8C48-5A2A-12DB-FD3793C29076}"/>
              </a:ext>
            </a:extLst>
          </p:cNvPr>
          <p:cNvSpPr/>
          <p:nvPr/>
        </p:nvSpPr>
        <p:spPr>
          <a:xfrm>
            <a:off x="5856270" y="1674688"/>
            <a:ext cx="5157627" cy="1346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27CA468-B12F-EE69-234B-56EAD4F81351}"/>
              </a:ext>
            </a:extLst>
          </p:cNvPr>
          <p:cNvSpPr txBox="1"/>
          <p:nvPr/>
        </p:nvSpPr>
        <p:spPr>
          <a:xfrm>
            <a:off x="9685867" y="3380042"/>
            <a:ext cx="2962800" cy="1202400"/>
          </a:xfrm>
          <a:prstGeom prst="rect">
            <a:avLst/>
          </a:prstGeom>
          <a:noFill/>
        </p:spPr>
        <p:txBody>
          <a:bodyPr wrap="square" lIns="0" tIns="0" rIns="0" bIns="0" rtlCol="0">
            <a:noAutofit/>
          </a:bodyPr>
          <a:lstStyle/>
          <a:p>
            <a:pPr>
              <a:spcAft>
                <a:spcPts val="1134"/>
              </a:spcAft>
            </a:pPr>
            <a:r>
              <a:rPr lang="en-GB" sz="1500" b="1"/>
              <a:t>Local public </a:t>
            </a:r>
            <a:br>
              <a:rPr lang="en-GB" sz="1500" b="1"/>
            </a:br>
            <a:r>
              <a:rPr lang="en-GB" sz="1500" b="1"/>
              <a:t>services</a:t>
            </a:r>
            <a:endParaRPr lang="en-GB" sz="1500"/>
          </a:p>
        </p:txBody>
      </p:sp>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p:spPr>
        <p:txBody>
          <a:bodyPr wrap="square" lIns="0" tIns="0" rIns="0" bIns="0" rtlCol="0">
            <a:noAutofit/>
          </a:bodyPr>
          <a:lstStyle/>
          <a:p>
            <a:pPr>
              <a:spcAft>
                <a:spcPts val="1134"/>
              </a:spcAft>
            </a:pPr>
            <a:r>
              <a:rPr lang="en-GB" sz="1500" b="1"/>
              <a:t>Perceptions </a:t>
            </a:r>
            <a:br>
              <a:rPr lang="en-GB" sz="1500" b="1"/>
            </a:br>
            <a:r>
              <a:rPr lang="en-GB" sz="1500" b="1"/>
              <a:t>of ECC</a:t>
            </a:r>
            <a:endParaRPr lang="en-GB" sz="1500"/>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a:spcAft>
                <a:spcPts val="1134"/>
              </a:spcAft>
            </a:pPr>
            <a:r>
              <a:rPr lang="en-GB" sz="1500" b="1"/>
              <a:t>Local </a:t>
            </a:r>
            <a:br>
              <a:rPr lang="en-GB" sz="1500" b="1"/>
            </a:br>
            <a:r>
              <a:rPr lang="en-GB" sz="1500" b="1"/>
              <a:t>area</a:t>
            </a:r>
            <a:endParaRPr lang="en-GB" sz="1500"/>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62814" y="3308498"/>
            <a:ext cx="669053" cy="669053"/>
          </a:xfrm>
          <a:prstGeom prst="rect">
            <a:avLst/>
          </a:prstGeom>
        </p:spPr>
      </p:pic>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a:spcAft>
                <a:spcPts val="1134"/>
              </a:spcAft>
            </a:pPr>
            <a:r>
              <a:rPr lang="en-GB" sz="1500" b="1"/>
              <a:t>Climate </a:t>
            </a:r>
            <a:br>
              <a:rPr lang="en-GB" sz="1500" b="1"/>
            </a:br>
            <a:r>
              <a:rPr lang="en-GB" sz="1500" b="1"/>
              <a:t>change</a:t>
            </a:r>
            <a:endParaRPr lang="en-GB" sz="1500"/>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43744"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a:spcAft>
                <a:spcPts val="1134"/>
              </a:spcAft>
            </a:pPr>
            <a:r>
              <a:rPr lang="en-GB" sz="1500" b="1"/>
              <a:t>Food </a:t>
            </a:r>
            <a:br>
              <a:rPr lang="en-GB" sz="1500" b="1"/>
            </a:br>
            <a:r>
              <a:rPr lang="en-GB" sz="1500" b="1"/>
              <a:t>waste</a:t>
            </a:r>
            <a:endParaRPr lang="en-GB" sz="1500"/>
          </a:p>
        </p:txBody>
      </p:sp>
      <p:pic>
        <p:nvPicPr>
          <p:cNvPr id="14" name="Graphic 13" descr="Artificial Intelligence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1350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1254959" y="4871774"/>
            <a:ext cx="951935" cy="1202400"/>
          </a:xfrm>
          <a:prstGeom prst="rect">
            <a:avLst/>
          </a:prstGeom>
          <a:noFill/>
        </p:spPr>
        <p:txBody>
          <a:bodyPr wrap="square" lIns="0" tIns="0" rIns="0" bIns="0" rtlCol="0">
            <a:noAutofit/>
          </a:bodyPr>
          <a:lstStyle/>
          <a:p>
            <a:pPr>
              <a:spcAft>
                <a:spcPts val="1134"/>
              </a:spcAft>
            </a:pPr>
            <a:r>
              <a:rPr lang="en-GB" sz="1500" b="1"/>
              <a:t>Attitudes towards AI</a:t>
            </a:r>
            <a:endParaRPr lang="en-GB" sz="1500"/>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a:spcAft>
                <a:spcPts val="1134"/>
              </a:spcAft>
            </a:pPr>
            <a:r>
              <a:rPr lang="en-GB" sz="1500" b="1"/>
              <a:t>Physical </a:t>
            </a:r>
            <a:br>
              <a:rPr lang="en-GB" sz="1500" b="1"/>
            </a:br>
            <a:r>
              <a:rPr lang="en-GB" sz="1500" b="1"/>
              <a:t>activity</a:t>
            </a:r>
            <a:endParaRPr lang="en-GB" sz="1500"/>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a:spcAft>
                <a:spcPts val="1134"/>
              </a:spcAft>
            </a:pPr>
            <a:r>
              <a:rPr lang="en-GB" sz="1500" b="1"/>
              <a:t>Wellbeing </a:t>
            </a:r>
            <a:endParaRPr lang="en-GB" sz="1500"/>
          </a:p>
        </p:txBody>
      </p:sp>
      <p:pic>
        <p:nvPicPr>
          <p:cNvPr id="23" name="Graphic 22" descr="Bank outline">
            <a:extLst>
              <a:ext uri="{FF2B5EF4-FFF2-40B4-BE49-F238E27FC236}">
                <a16:creationId xmlns:a16="http://schemas.microsoft.com/office/drawing/2014/main" id="{8FC2A560-7765-EB34-F0A9-145E2C840DC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932243"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6898713" y="3445553"/>
            <a:ext cx="2962800" cy="1202400"/>
          </a:xfrm>
          <a:prstGeom prst="rect">
            <a:avLst/>
          </a:prstGeom>
          <a:noFill/>
        </p:spPr>
        <p:txBody>
          <a:bodyPr wrap="square" lIns="0" tIns="0" rIns="0" bIns="0" rtlCol="0">
            <a:noAutofit/>
          </a:bodyPr>
          <a:lstStyle/>
          <a:p>
            <a:pPr>
              <a:spcAft>
                <a:spcPts val="1134"/>
              </a:spcAft>
            </a:pPr>
            <a:r>
              <a:rPr lang="en-GB" sz="1500" b="1"/>
              <a:t>Sustainable </a:t>
            </a:r>
            <a:br>
              <a:rPr lang="en-GB" sz="1500" b="1"/>
            </a:br>
            <a:r>
              <a:rPr lang="en-GB" sz="1500" b="1"/>
              <a:t>growth</a:t>
            </a:r>
            <a:endParaRPr lang="en-GB" sz="1500"/>
          </a:p>
        </p:txBody>
      </p:sp>
      <p:sp>
        <p:nvSpPr>
          <p:cNvPr id="26" name="TextBox 25">
            <a:extLst>
              <a:ext uri="{FF2B5EF4-FFF2-40B4-BE49-F238E27FC236}">
                <a16:creationId xmlns:a16="http://schemas.microsoft.com/office/drawing/2014/main" id="{AC6704A4-21EC-3394-A9CD-5825436BFA85}"/>
              </a:ext>
            </a:extLst>
          </p:cNvPr>
          <p:cNvSpPr txBox="1"/>
          <p:nvPr/>
        </p:nvSpPr>
        <p:spPr>
          <a:xfrm>
            <a:off x="4109555" y="4878437"/>
            <a:ext cx="2962800" cy="1202400"/>
          </a:xfrm>
          <a:prstGeom prst="rect">
            <a:avLst/>
          </a:prstGeom>
          <a:noFill/>
        </p:spPr>
        <p:txBody>
          <a:bodyPr wrap="square" lIns="0" tIns="0" rIns="0" bIns="0" rtlCol="0">
            <a:noAutofit/>
          </a:bodyPr>
          <a:lstStyle/>
          <a:p>
            <a:pPr>
              <a:spcAft>
                <a:spcPts val="1134"/>
              </a:spcAft>
            </a:pPr>
            <a:r>
              <a:rPr lang="en-GB" sz="1500" b="1"/>
              <a:t>About people and </a:t>
            </a:r>
            <a:br>
              <a:rPr lang="en-GB" sz="1500" b="1"/>
            </a:br>
            <a:r>
              <a:rPr lang="en-GB" sz="1500" b="1"/>
              <a:t>their household</a:t>
            </a:r>
            <a:endParaRPr lang="en-GB" sz="1500"/>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33238" y="4782020"/>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66141" y="1799445"/>
            <a:ext cx="669026" cy="854866"/>
          </a:xfrm>
          <a:prstGeom prst="rect">
            <a:avLst/>
          </a:prstGeom>
        </p:spPr>
      </p:pic>
      <p:sp>
        <p:nvSpPr>
          <p:cNvPr id="9" name="TextBox 8">
            <a:extLst>
              <a:ext uri="{FF2B5EF4-FFF2-40B4-BE49-F238E27FC236}">
                <a16:creationId xmlns:a16="http://schemas.microsoft.com/office/drawing/2014/main" id="{48E1F1D3-6785-7E12-D2D4-65A0FEC00C3C}"/>
              </a:ext>
            </a:extLst>
          </p:cNvPr>
          <p:cNvSpPr txBox="1"/>
          <p:nvPr/>
        </p:nvSpPr>
        <p:spPr>
          <a:xfrm>
            <a:off x="236306" y="3154166"/>
            <a:ext cx="1970588" cy="1202400"/>
          </a:xfrm>
          <a:prstGeom prst="rect">
            <a:avLst/>
          </a:prstGeom>
          <a:noFill/>
          <a:ln>
            <a:noFill/>
          </a:ln>
        </p:spPr>
        <p:txBody>
          <a:bodyPr wrap="square" lIns="0" tIns="0" rIns="0" bIns="0" rtlCol="0">
            <a:noAutofit/>
          </a:bodyPr>
          <a:lstStyle/>
          <a:p>
            <a:pPr algn="l">
              <a:spcAft>
                <a:spcPts val="1134"/>
              </a:spcAft>
            </a:pPr>
            <a:endParaRPr lang="en-GB" sz="1500" dirty="0"/>
          </a:p>
        </p:txBody>
      </p:sp>
    </p:spTree>
    <p:extLst>
      <p:ext uri="{BB962C8B-B14F-4D97-AF65-F5344CB8AC3E}">
        <p14:creationId xmlns:p14="http://schemas.microsoft.com/office/powerpoint/2010/main" val="178633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a:spcAft>
                <a:spcPts val="1134"/>
              </a:spcAft>
            </a:pPr>
            <a:r>
              <a:rPr lang="en-GB" b="1"/>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extLst>
              <p:ext uri="{D42A27DB-BD31-4B8C-83A1-F6EECF244321}">
                <p14:modId xmlns:p14="http://schemas.microsoft.com/office/powerpoint/2010/main" val="681510141"/>
              </p:ext>
            </p:extLst>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281247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7" name="Content Placeholder 2">
            <a:extLst>
              <a:ext uri="{FF2B5EF4-FFF2-40B4-BE49-F238E27FC236}">
                <a16:creationId xmlns:a16="http://schemas.microsoft.com/office/drawing/2014/main" id="{EDDF8E7B-35DB-53D2-1095-235861C3E6AA}"/>
              </a:ext>
            </a:extLst>
          </p:cNvPr>
          <p:cNvSpPr>
            <a:spLocks noGrp="1"/>
          </p:cNvSpPr>
          <p:nvPr>
            <p:ph sz="half" idx="1"/>
          </p:nvPr>
        </p:nvSpPr>
        <p:spPr>
          <a:xfrm>
            <a:off x="545124" y="1854298"/>
            <a:ext cx="10984343"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prstClr val="black"/>
                </a:solidFill>
                <a:effectLst/>
                <a:uLnTx/>
                <a:uFillTx/>
                <a:ea typeface="+mn-ea"/>
                <a:cs typeface="+mn-cs"/>
              </a:rPr>
              <a:t>Statistically significant results </a:t>
            </a:r>
            <a:r>
              <a:rPr kumimoji="0" lang="en-GB" sz="1800" b="0" i="0" u="none" strike="noStrike" kern="1200" cap="none" spc="0" normalizeH="0" baseline="0" noProof="0">
                <a:ln>
                  <a:noFill/>
                </a:ln>
                <a:solidFill>
                  <a:prstClr val="black"/>
                </a:solidFill>
                <a:effectLst/>
                <a:uLnTx/>
                <a:uFillTx/>
                <a:ea typeface="+mn-ea"/>
                <a:cs typeface="+mn-cs"/>
              </a:rPr>
              <a:t>are displayed throughout the report for key geographies and sub-groups. Unless otherwise specified, these are calculated against the Essex total 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shown for </a:t>
            </a:r>
            <a:r>
              <a:rPr kumimoji="0" lang="en-GB" sz="1800" b="1" i="0" u="none" strike="noStrike" kern="1200" cap="none" spc="0" normalizeH="0" baseline="0" noProof="0">
                <a:ln>
                  <a:noFill/>
                </a:ln>
                <a:solidFill>
                  <a:prstClr val="black"/>
                </a:solidFill>
                <a:effectLst/>
                <a:uLnTx/>
                <a:uFillTx/>
                <a:ea typeface="+mn-ea"/>
                <a:cs typeface="+mn-cs"/>
              </a:rPr>
              <a:t>levelling up priority places</a:t>
            </a:r>
            <a:r>
              <a:rPr kumimoji="0" lang="en-GB" sz="1800" b="0" i="0" u="none" strike="noStrike" kern="1200" cap="none" spc="0" normalizeH="0" baseline="0" noProof="0">
                <a:ln>
                  <a:noFill/>
                </a:ln>
                <a:solidFill>
                  <a:prstClr val="black"/>
                </a:solidFill>
                <a:effectLst/>
                <a:uLnTx/>
                <a:uFillTx/>
                <a:ea typeface="+mn-ea"/>
                <a:cs typeface="+mn-cs"/>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also shown based on an area’s ranking on the </a:t>
            </a:r>
            <a:r>
              <a:rPr kumimoji="0" lang="en-GB" sz="1800" b="1" i="0" u="none" strike="noStrike" kern="1200" cap="none" spc="0" normalizeH="0" baseline="0" noProof="0">
                <a:ln>
                  <a:noFill/>
                </a:ln>
                <a:solidFill>
                  <a:prstClr val="black"/>
                </a:solidFill>
                <a:effectLst/>
                <a:uLnTx/>
                <a:uFillTx/>
                <a:ea typeface="+mn-ea"/>
                <a:cs typeface="+mn-cs"/>
              </a:rPr>
              <a:t>Index of Multiple Deprivation (IMD) 2019</a:t>
            </a:r>
            <a:r>
              <a:rPr kumimoji="0" lang="en-GB" sz="1800" b="0" i="0" u="none" strike="noStrike" kern="1200" cap="none" spc="0" normalizeH="0" baseline="0" noProof="0">
                <a:ln>
                  <a:noFill/>
                </a:ln>
                <a:solidFill>
                  <a:prstClr val="black"/>
                </a:solidFill>
                <a:effectLst/>
                <a:uLnTx/>
                <a:uFillTx/>
                <a:ea typeface="+mn-ea"/>
                <a:cs typeface="+mn-cs"/>
              </a:rPr>
              <a:t>. These are shown within the report as quintiles 1-5, where:</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1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most deprived</a:t>
            </a:r>
            <a:r>
              <a:rPr kumimoji="0" lang="en-GB" sz="1800" b="0" i="0" u="none" strike="noStrike" kern="1200" cap="none" spc="0" normalizeH="0" baseline="0" noProof="0">
                <a:ln>
                  <a:noFill/>
                </a:ln>
                <a:solidFill>
                  <a:prstClr val="black"/>
                </a:solidFill>
                <a:effectLst/>
                <a:uLnTx/>
                <a:uFillTx/>
                <a:ea typeface="+mn-ea"/>
                <a:cs typeface="+mn-cs"/>
              </a:rPr>
              <a:t> nationally on the IMD</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5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least deprived</a:t>
            </a:r>
            <a:r>
              <a:rPr kumimoji="0" lang="en-GB" sz="1800" b="0" i="0" u="none" strike="noStrike" kern="1200" cap="none" spc="0" normalizeH="0" baseline="0" noProof="0">
                <a:ln>
                  <a:noFill/>
                </a:ln>
                <a:solidFill>
                  <a:prstClr val="black"/>
                </a:solidFill>
                <a:effectLst/>
                <a:uLnTx/>
                <a:uFillTx/>
                <a:ea typeface="+mn-ea"/>
                <a:cs typeface="+mn-cs"/>
              </a:rPr>
              <a:t> nationally on the IMD  </a:t>
            </a:r>
          </a:p>
        </p:txBody>
      </p:sp>
    </p:spTree>
    <p:extLst>
      <p:ext uri="{BB962C8B-B14F-4D97-AF65-F5344CB8AC3E}">
        <p14:creationId xmlns:p14="http://schemas.microsoft.com/office/powerpoint/2010/main" val="140688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dirty="0"/>
              <a:t>Attitudes towards AI</a:t>
            </a:r>
          </a:p>
        </p:txBody>
      </p:sp>
    </p:spTree>
    <p:extLst>
      <p:ext uri="{BB962C8B-B14F-4D97-AF65-F5344CB8AC3E}">
        <p14:creationId xmlns:p14="http://schemas.microsoft.com/office/powerpoint/2010/main" val="141771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9969275" y="1777861"/>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1B10787E-2158-4909-84E5-A1ADD2A3B64F}"/>
              </a:ext>
              <a:ext uri="{C183D7F6-B498-43B3-948B-1728B52AA6E4}">
                <adec:decorative xmlns:adec="http://schemas.microsoft.com/office/drawing/2017/decorative" val="1"/>
              </a:ext>
            </a:extLst>
          </p:cNvPr>
          <p:cNvGraphicFramePr/>
          <p:nvPr/>
        </p:nvGraphicFramePr>
        <p:xfrm>
          <a:off x="529792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descr="Respondents were asked &quot;How well would you say your household is managing financially these days?&quot; and able to answer on a five-point scale as follows: living comfortably, doing alright, just about getting by, finding it quite difficult and finding it very difficult.&#10;">
            <a:extLst>
              <a:ext uri="{FF2B5EF4-FFF2-40B4-BE49-F238E27FC236}">
                <a16:creationId xmlns:a16="http://schemas.microsoft.com/office/drawing/2014/main" id="{BA433F81-85D4-4936-BF50-F3FFDA8E5E4B}"/>
              </a:ext>
            </a:extLst>
          </p:cNvPr>
          <p:cNvSpPr txBox="1"/>
          <p:nvPr/>
        </p:nvSpPr>
        <p:spPr>
          <a:xfrm>
            <a:off x="695325" y="1227567"/>
            <a:ext cx="59832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ea typeface="+mn-ea"/>
                <a:cs typeface="+mn-cs"/>
              </a:rPr>
              <a:t>Before today, have you ever heard of the term Artificial Intelligence (AI)?</a:t>
            </a:r>
          </a:p>
        </p:txBody>
      </p:sp>
      <p:sp>
        <p:nvSpPr>
          <p:cNvPr id="34" name="Title 1">
            <a:extLst>
              <a:ext uri="{FF2B5EF4-FFF2-40B4-BE49-F238E27FC236}">
                <a16:creationId xmlns:a16="http://schemas.microsoft.com/office/drawing/2014/main" id="{E4DBA7ED-FA08-4220-9F3C-37716B2E07C7}"/>
              </a:ext>
            </a:extLst>
          </p:cNvPr>
          <p:cNvSpPr txBox="1">
            <a:spLocks noGrp="1"/>
          </p:cNvSpPr>
          <p:nvPr>
            <p:ph type="title" idx="4294967295"/>
          </p:nvPr>
        </p:nvSpPr>
        <p:spPr>
          <a:xfrm>
            <a:off x="706436" y="137204"/>
            <a:ext cx="11199745" cy="929304"/>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accent4"/>
                </a:solidFill>
                <a:effectLst/>
                <a:uLnTx/>
                <a:uFillTx/>
                <a:ea typeface="+mj-ea"/>
                <a:cs typeface="+mj-cs"/>
              </a:rPr>
              <a:t>The vast majority of residents have heard of the term Artificial Intelligence (AI), although most could only give a partial explanation of what it is </a:t>
            </a: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nvGraphicFramePr>
        <p:xfrm>
          <a:off x="655598" y="1691431"/>
          <a:ext cx="4714541" cy="4278143"/>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a:extLst>
              <a:ext uri="{FF2B5EF4-FFF2-40B4-BE49-F238E27FC236}">
                <a16:creationId xmlns:a16="http://schemas.microsoft.com/office/drawing/2014/main" id="{A42FC754-32F0-4047-BA62-99714AD0973D}"/>
              </a:ext>
              <a:ext uri="{C183D7F6-B498-43B3-948B-1728B52AA6E4}">
                <adec:decorative xmlns:adec="http://schemas.microsoft.com/office/drawing/2017/decorative" val="1"/>
              </a:ext>
            </a:extLst>
          </p:cNvPr>
          <p:cNvSpPr/>
          <p:nvPr/>
        </p:nvSpPr>
        <p:spPr>
          <a:xfrm>
            <a:off x="3426406" y="2150983"/>
            <a:ext cx="102112" cy="347400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Attitudes towards AI</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039978" y="1335892"/>
            <a:ext cx="396857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heard of AI and could explain what it is in detail</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5" y="6317404"/>
            <a:ext cx="55409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residents (answering) excluding those answering ‘prefer not to say’ (5,427)</a:t>
            </a:r>
          </a:p>
        </p:txBody>
      </p:sp>
      <p:sp>
        <p:nvSpPr>
          <p:cNvPr id="7" name="TextBox 6">
            <a:extLst>
              <a:ext uri="{FF2B5EF4-FFF2-40B4-BE49-F238E27FC236}">
                <a16:creationId xmlns:a16="http://schemas.microsoft.com/office/drawing/2014/main" id="{027F73DE-46A2-44E9-A57A-B87E114A3BB5}"/>
              </a:ext>
              <a:ext uri="{C183D7F6-B498-43B3-948B-1728B52AA6E4}">
                <adec:decorative xmlns:adec="http://schemas.microsoft.com/office/drawing/2017/decorative" val="1"/>
              </a:ext>
            </a:extLst>
          </p:cNvPr>
          <p:cNvSpPr txBox="1"/>
          <p:nvPr/>
        </p:nvSpPr>
        <p:spPr>
          <a:xfrm>
            <a:off x="3541146" y="3749483"/>
            <a:ext cx="1397930"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ea typeface="+mn-ea"/>
                <a:cs typeface="+mn-cs"/>
              </a:rPr>
              <a:t>Heard of AI – 97%</a:t>
            </a: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9D618A7E-E6CA-4090-80C2-01E4FC862791}"/>
              </a:ext>
              <a:ext uri="{C183D7F6-B498-43B3-948B-1728B52AA6E4}">
                <adec:decorative xmlns:adec="http://schemas.microsoft.com/office/drawing/2017/decorative" val="1"/>
              </a:ext>
            </a:extLst>
          </p:cNvPr>
          <p:cNvSpPr/>
          <p:nvPr/>
        </p:nvSpPr>
        <p:spPr>
          <a:xfrm>
            <a:off x="10557226" y="3254062"/>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1" name="Rectangle 70">
            <a:extLst>
              <a:ext uri="{FF2B5EF4-FFF2-40B4-BE49-F238E27FC236}">
                <a16:creationId xmlns:a16="http://schemas.microsoft.com/office/drawing/2014/main" id="{F1808AA4-357A-47C7-B611-CD3090F8A56E}"/>
              </a:ext>
              <a:ext uri="{C183D7F6-B498-43B3-948B-1728B52AA6E4}">
                <adec:decorative xmlns:adec="http://schemas.microsoft.com/office/drawing/2017/decorative" val="1"/>
              </a:ext>
            </a:extLst>
          </p:cNvPr>
          <p:cNvSpPr/>
          <p:nvPr/>
        </p:nvSpPr>
        <p:spPr>
          <a:xfrm>
            <a:off x="9513720" y="2630789"/>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Rectangle 26">
            <a:extLst>
              <a:ext uri="{FF2B5EF4-FFF2-40B4-BE49-F238E27FC236}">
                <a16:creationId xmlns:a16="http://schemas.microsoft.com/office/drawing/2014/main" id="{44F8454A-3F9D-42B5-9037-E82BB7486A71}"/>
              </a:ext>
              <a:ext uri="{C183D7F6-B498-43B3-948B-1728B52AA6E4}">
                <adec:decorative xmlns:adec="http://schemas.microsoft.com/office/drawing/2017/decorative" val="1"/>
              </a:ext>
            </a:extLst>
          </p:cNvPr>
          <p:cNvSpPr/>
          <p:nvPr/>
        </p:nvSpPr>
        <p:spPr>
          <a:xfrm>
            <a:off x="9865672" y="4983490"/>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pic>
        <p:nvPicPr>
          <p:cNvPr id="32" name="chart">
            <a:extLst>
              <a:ext uri="{FF2B5EF4-FFF2-40B4-BE49-F238E27FC236}">
                <a16:creationId xmlns:a16="http://schemas.microsoft.com/office/drawing/2014/main" id="{7174EED1-39DE-43C1-B827-B0661930C01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36529" y="5178389"/>
            <a:ext cx="408467" cy="213378"/>
          </a:xfrm>
          <a:prstGeom prst="rect">
            <a:avLst/>
          </a:prstGeom>
        </p:spPr>
      </p:pic>
      <p:sp>
        <p:nvSpPr>
          <p:cNvPr id="33" name="Rectangle 32">
            <a:extLst>
              <a:ext uri="{FF2B5EF4-FFF2-40B4-BE49-F238E27FC236}">
                <a16:creationId xmlns:a16="http://schemas.microsoft.com/office/drawing/2014/main" id="{DFFEF950-1392-44F0-94F2-DEB44589A1AF}"/>
              </a:ext>
              <a:ext uri="{C183D7F6-B498-43B3-948B-1728B52AA6E4}">
                <adec:decorative xmlns:adec="http://schemas.microsoft.com/office/drawing/2017/decorative" val="1"/>
              </a:ext>
            </a:extLst>
          </p:cNvPr>
          <p:cNvSpPr/>
          <p:nvPr/>
        </p:nvSpPr>
        <p:spPr>
          <a:xfrm>
            <a:off x="9653529" y="4129362"/>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9" name="Rectangle 38">
            <a:extLst>
              <a:ext uri="{FF2B5EF4-FFF2-40B4-BE49-F238E27FC236}">
                <a16:creationId xmlns:a16="http://schemas.microsoft.com/office/drawing/2014/main" id="{9A066EF8-FAF1-46B1-8F32-7DA7B51DAEE2}"/>
              </a:ext>
              <a:ext uri="{C183D7F6-B498-43B3-948B-1728B52AA6E4}">
                <adec:decorative xmlns:adec="http://schemas.microsoft.com/office/drawing/2017/decorative" val="1"/>
              </a:ext>
            </a:extLst>
          </p:cNvPr>
          <p:cNvSpPr/>
          <p:nvPr/>
        </p:nvSpPr>
        <p:spPr>
          <a:xfrm>
            <a:off x="9831080" y="5411908"/>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pic>
        <p:nvPicPr>
          <p:cNvPr id="36" name="chart">
            <a:extLst>
              <a:ext uri="{FF2B5EF4-FFF2-40B4-BE49-F238E27FC236}">
                <a16:creationId xmlns:a16="http://schemas.microsoft.com/office/drawing/2014/main" id="{8887813A-E2C4-4AA7-A175-818B38EAE43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116675" y="5605554"/>
            <a:ext cx="408467" cy="213378"/>
          </a:xfrm>
          <a:prstGeom prst="rect">
            <a:avLst/>
          </a:prstGeom>
        </p:spPr>
      </p:pic>
      <p:sp>
        <p:nvSpPr>
          <p:cNvPr id="47" name="Slide Number Placeholder 4">
            <a:extLst>
              <a:ext uri="{FF2B5EF4-FFF2-40B4-BE49-F238E27FC236}">
                <a16:creationId xmlns:a16="http://schemas.microsoft.com/office/drawing/2014/main" id="{7B33805F-8199-4D53-8924-31374ABB1795}"/>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8" name="Footer Placeholder 5">
            <a:extLst>
              <a:ext uri="{FF2B5EF4-FFF2-40B4-BE49-F238E27FC236}">
                <a16:creationId xmlns:a16="http://schemas.microsoft.com/office/drawing/2014/main" id="{CB6C2C2F-56AE-483A-AB11-36AB80004EE5}"/>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Chief Executive’s Office</a:t>
            </a:r>
          </a:p>
        </p:txBody>
      </p:sp>
      <p:sp>
        <p:nvSpPr>
          <p:cNvPr id="50" name="Date Placeholder 3">
            <a:extLst>
              <a:ext uri="{FF2B5EF4-FFF2-40B4-BE49-F238E27FC236}">
                <a16:creationId xmlns:a16="http://schemas.microsoft.com/office/drawing/2014/main" id="{D3CF9094-10E9-4903-A3B7-D6209B5A3CD1}"/>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rgbClr val="000000">
                    <a:lumMod val="50000"/>
                    <a:lumOff val="50000"/>
                  </a:srgbClr>
                </a:solidFill>
                <a:latin typeface="Calibri"/>
              </a:rPr>
              <a:t>November</a:t>
            </a: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2024</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D761DE38-EDDD-681E-3F15-4C829E66A053}"/>
              </a:ext>
            </a:extLst>
          </p:cNvPr>
          <p:cNvSpPr/>
          <p:nvPr/>
        </p:nvSpPr>
        <p:spPr>
          <a:xfrm>
            <a:off x="6024299" y="3307163"/>
            <a:ext cx="1265911" cy="1028981"/>
          </a:xfrm>
          <a:prstGeom prst="rect">
            <a:avLst/>
          </a:prstGeom>
          <a:noFill/>
          <a:ln w="19050" cap="flat" cmpd="sng" algn="ctr">
            <a:solidFill>
              <a:schemeClr val="tx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 (green)/lower (red) % vs Essex total at 95% confidence level</a:t>
            </a:r>
          </a:p>
        </p:txBody>
      </p:sp>
    </p:spTree>
    <p:extLst>
      <p:ext uri="{BB962C8B-B14F-4D97-AF65-F5344CB8AC3E}">
        <p14:creationId xmlns:p14="http://schemas.microsoft.com/office/powerpoint/2010/main" val="131204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Calibri"/>
              </a:rPr>
              <a:t>Attitudes towards AI</a:t>
            </a:r>
            <a:endParaRPr kumimoji="0" lang="en-GB" sz="20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Title 1">
            <a:extLst>
              <a:ext uri="{FF2B5EF4-FFF2-40B4-BE49-F238E27FC236}">
                <a16:creationId xmlns:a16="http://schemas.microsoft.com/office/drawing/2014/main" id="{C73CCD5A-F073-A3F2-4CE5-B4638D845D69}"/>
              </a:ext>
            </a:extLst>
          </p:cNvPr>
          <p:cNvSpPr txBox="1">
            <a:spLocks/>
          </p:cNvSpPr>
          <p:nvPr/>
        </p:nvSpPr>
        <p:spPr>
          <a:xfrm>
            <a:off x="706436" y="118352"/>
            <a:ext cx="11199745" cy="1290343"/>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E40037"/>
                </a:solidFill>
                <a:effectLst/>
                <a:uLnTx/>
                <a:uFillTx/>
                <a:latin typeface="Calibri"/>
                <a:ea typeface="+mj-ea"/>
                <a:cs typeface="+mj-cs"/>
              </a:rPr>
              <a:t>Most respondents had heard of A.I and nearly all male respondents through all age groups had heard of Artificial Intelligence. </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9</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dirty="0">
                <a:solidFill>
                  <a:srgbClr val="000000">
                    <a:lumMod val="50000"/>
                    <a:lumOff val="50000"/>
                  </a:srgbClr>
                </a:solidFill>
              </a:rPr>
              <a:t>November 2024</a:t>
            </a:r>
            <a:endParaRPr lang="en-GB" sz="1100" dirty="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1259341"/>
              </p:ext>
            </p:extLst>
          </p:nvPr>
        </p:nvGraphicFramePr>
        <p:xfrm>
          <a:off x="795305" y="998862"/>
          <a:ext cx="5398510" cy="4960993"/>
        </p:xfrm>
        <a:graphic>
          <a:graphicData uri="http://schemas.openxmlformats.org/drawingml/2006/chart">
            <c:chart xmlns:c="http://schemas.openxmlformats.org/drawingml/2006/chart" xmlns:r="http://schemas.openxmlformats.org/officeDocument/2006/relationships" r:id="rId3"/>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22656" y="6140791"/>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096296" y="6083955"/>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a:t>
            </a:r>
            <a:r>
              <a:rPr lang="en-GB" sz="1000" dirty="0">
                <a:solidFill>
                  <a:prstClr val="black"/>
                </a:solidFill>
              </a:rPr>
              <a:t>total residents answering </a:t>
            </a:r>
            <a:r>
              <a:rPr kumimoji="0" lang="en-GB" sz="1000" b="0" i="0" u="none" strike="noStrike" kern="1200" cap="none" spc="0" normalizeH="0" baseline="0" noProof="0" dirty="0">
                <a:ln>
                  <a:noFill/>
                </a:ln>
                <a:solidFill>
                  <a:prstClr val="black"/>
                </a:solidFill>
                <a:effectLst/>
                <a:uLnTx/>
                <a:uFillTx/>
                <a:ea typeface="+mn-ea"/>
                <a:cs typeface="+mn-cs"/>
              </a:rPr>
              <a:t>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65202" y="61814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27" name="Chart 26">
            <a:extLst>
              <a:ext uri="{FF2B5EF4-FFF2-40B4-BE49-F238E27FC236}">
                <a16:creationId xmlns:a16="http://schemas.microsoft.com/office/drawing/2014/main" id="{890E0F74-059C-3233-4442-D695A412576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0204550"/>
              </p:ext>
            </p:extLst>
          </p:nvPr>
        </p:nvGraphicFramePr>
        <p:xfrm>
          <a:off x="6454983" y="1852042"/>
          <a:ext cx="5475849"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9061361" y="2101111"/>
            <a:ext cx="313063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effectLst/>
                <a:uLnTx/>
                <a:uFillTx/>
                <a:latin typeface="+mj-lt"/>
                <a:ea typeface="+mn-ea"/>
                <a:cs typeface="+mn-cs"/>
              </a:rPr>
              <a:t>%  Heard of AI</a:t>
            </a:r>
          </a:p>
        </p:txBody>
      </p:sp>
      <p:sp>
        <p:nvSpPr>
          <p:cNvPr id="30" name="Rectangle 29">
            <a:extLst>
              <a:ext uri="{FF2B5EF4-FFF2-40B4-BE49-F238E27FC236}">
                <a16:creationId xmlns:a16="http://schemas.microsoft.com/office/drawing/2014/main" id="{3AED5D87-DDF6-9C11-DF1F-A9404E2D6A99}"/>
              </a:ext>
              <a:ext uri="{C183D7F6-B498-43B3-948B-1728B52AA6E4}">
                <adec:decorative xmlns:adec="http://schemas.microsoft.com/office/drawing/2017/decorative" val="1"/>
              </a:ext>
            </a:extLst>
          </p:cNvPr>
          <p:cNvSpPr/>
          <p:nvPr/>
        </p:nvSpPr>
        <p:spPr>
          <a:xfrm>
            <a:off x="7012938" y="6307762"/>
            <a:ext cx="489324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Arial" panose="020B0604020202020204"/>
                <a:ea typeface="+mn-ea"/>
                <a:cs typeface="+mn-cs"/>
              </a:rPr>
              <a:t>NOTE: Low base sizes do not allow for analysis of 18–24-year-olds by males.  Significant differences shown for males vs females</a:t>
            </a:r>
            <a:endParaRPr kumimoji="0" lang="en-GB" sz="10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F26D256B-6BEE-4CA7-DFD1-7976E2985C03}"/>
              </a:ext>
              <a:ext uri="{C183D7F6-B498-43B3-948B-1728B52AA6E4}">
                <adec:decorative xmlns:adec="http://schemas.microsoft.com/office/drawing/2017/decorative" val="1"/>
              </a:ext>
            </a:extLst>
          </p:cNvPr>
          <p:cNvSpPr txBox="1"/>
          <p:nvPr/>
        </p:nvSpPr>
        <p:spPr>
          <a:xfrm>
            <a:off x="7362778" y="5934003"/>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of females vs males at the 95% confidence level </a:t>
            </a:r>
          </a:p>
        </p:txBody>
      </p:sp>
      <p:sp>
        <p:nvSpPr>
          <p:cNvPr id="32" name="Arrow: Up 31">
            <a:extLst>
              <a:ext uri="{FF2B5EF4-FFF2-40B4-BE49-F238E27FC236}">
                <a16:creationId xmlns:a16="http://schemas.microsoft.com/office/drawing/2014/main" id="{54C1B2E1-A6E4-513C-CC8F-ED8034C96600}"/>
              </a:ext>
              <a:ext uri="{C183D7F6-B498-43B3-948B-1728B52AA6E4}">
                <adec:decorative xmlns:adec="http://schemas.microsoft.com/office/drawing/2017/decorative" val="1"/>
              </a:ext>
            </a:extLst>
          </p:cNvPr>
          <p:cNvSpPr/>
          <p:nvPr/>
        </p:nvSpPr>
        <p:spPr>
          <a:xfrm>
            <a:off x="7065955" y="602970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Arrow: Up 32">
            <a:extLst>
              <a:ext uri="{FF2B5EF4-FFF2-40B4-BE49-F238E27FC236}">
                <a16:creationId xmlns:a16="http://schemas.microsoft.com/office/drawing/2014/main" id="{B34681DF-EC05-68B0-12B1-57027FCE9468}"/>
              </a:ext>
              <a:ext uri="{C183D7F6-B498-43B3-948B-1728B52AA6E4}">
                <adec:decorative xmlns:adec="http://schemas.microsoft.com/office/drawing/2017/decorative" val="1"/>
              </a:ext>
            </a:extLst>
          </p:cNvPr>
          <p:cNvSpPr/>
          <p:nvPr/>
        </p:nvSpPr>
        <p:spPr>
          <a:xfrm flipV="1">
            <a:off x="7208501" y="603724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TextBox 4">
            <a:extLst>
              <a:ext uri="{FF2B5EF4-FFF2-40B4-BE49-F238E27FC236}">
                <a16:creationId xmlns:a16="http://schemas.microsoft.com/office/drawing/2014/main" id="{30918734-66B3-D1AB-D929-4F75111D9AB2}"/>
              </a:ext>
              <a:ext uri="{C183D7F6-B498-43B3-948B-1728B52AA6E4}">
                <adec:decorative xmlns:adec="http://schemas.microsoft.com/office/drawing/2017/decorative" val="1"/>
              </a:ext>
            </a:extLst>
          </p:cNvPr>
          <p:cNvSpPr txBox="1"/>
          <p:nvPr/>
        </p:nvSpPr>
        <p:spPr>
          <a:xfrm>
            <a:off x="697490" y="6466673"/>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residents (answering) excluding those answering ‘prefer not to say’ (5,427)</a:t>
            </a:r>
          </a:p>
        </p:txBody>
      </p:sp>
    </p:spTree>
    <p:extLst>
      <p:ext uri="{BB962C8B-B14F-4D97-AF65-F5344CB8AC3E}">
        <p14:creationId xmlns:p14="http://schemas.microsoft.com/office/powerpoint/2010/main" val="1508813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2.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3.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4.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5.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6.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7.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8.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heme/theme1.xml><?xml version="1.0" encoding="utf-8"?>
<a:theme xmlns:a="http://schemas.openxmlformats.org/drawingml/2006/main" name="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3C0D88-5A73-4CB2-8B8D-37E32209B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9dc08-5bf8-468b-85d5-dfc5dae37cf0"/>
    <ds:schemaRef ds:uri="84ca0fae-7a23-4773-9d7c-60514ca6d38e"/>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16C91F-B092-485F-89DA-CDD2EFE13FC0}">
  <ds:schemaRefs>
    <ds:schemaRef ds:uri="2969dc08-5bf8-468b-85d5-dfc5dae37cf0"/>
    <ds:schemaRef ds:uri="6a461f78-e7a2-485a-8a47-5fc604b04102"/>
    <ds:schemaRef ds:uri="http://schemas.microsoft.com/office/2006/documentManagement/types"/>
    <ds:schemaRef ds:uri="http://schemas.microsoft.com/office/2006/metadata/properties"/>
    <ds:schemaRef ds:uri="http://schemas.microsoft.com/sharepoint/v3"/>
    <ds:schemaRef ds:uri="http://www.w3.org/XML/1998/namespace"/>
    <ds:schemaRef ds:uri="http://purl.org/dc/dcmitype/"/>
    <ds:schemaRef ds:uri="84ca0fae-7a23-4773-9d7c-60514ca6d38e"/>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CA15FF06-28E2-4F40-B326-D7596B0FA7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ECC-Corporate-PowerPoint-template (2)</Template>
  <TotalTime>3288</TotalTime>
  <Words>3213</Words>
  <Application>Microsoft Office PowerPoint</Application>
  <PresentationFormat>Widescreen</PresentationFormat>
  <Paragraphs>486</Paragraphs>
  <Slides>23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Lato</vt:lpstr>
      <vt:lpstr>Office Theme</vt:lpstr>
      <vt:lpstr>Essex Resident Survey 2024:  Attitudes towards Artificial Intelligence (AI)</vt:lpstr>
      <vt:lpstr>Purpose</vt:lpstr>
      <vt:lpstr>About the survey</vt:lpstr>
      <vt:lpstr>Survey themes</vt:lpstr>
      <vt:lpstr>Survey analysis</vt:lpstr>
      <vt:lpstr>Reporting conventions</vt:lpstr>
      <vt:lpstr>Attitudes towards AI</vt:lpstr>
      <vt:lpstr>The vast majority of residents have heard of the term Artificial Intelligence (AI), although most could only give a partial explanation of what it is </vt:lpstr>
      <vt:lpstr>PowerPoint Presentation</vt:lpstr>
      <vt:lpstr>PowerPoint Presentation</vt:lpstr>
      <vt:lpstr>PowerPoint Presentation</vt:lpstr>
      <vt:lpstr>Around 3 in 10 think AI will both have a positive (28%) and negative (27%) impact on society</vt:lpstr>
      <vt:lpstr>PowerPoint Presentation</vt:lpstr>
      <vt:lpstr>PowerPoint Presentation</vt:lpstr>
      <vt:lpstr>PowerPoint Presentation</vt:lpstr>
      <vt:lpstr>Looking at the negative impact responses, Castle Point, Harlow and Rochford, those living in rural Essex and Levelling up areas had the highest proportion of residents who believed AI would have a negative impact.</vt:lpstr>
      <vt:lpstr>The table below summarises the resident profiles for those significantly more likely to have a positive viewpoint of AI  vs. residents who have a negative opinion of AI </vt:lpstr>
      <vt:lpstr>PowerPoint Presentation</vt:lpstr>
      <vt:lpstr>PowerPoint Presentation</vt:lpstr>
      <vt:lpstr>PowerPoint Presentation</vt:lpstr>
      <vt:lpstr>PowerPoint Presentation</vt:lpstr>
      <vt:lpstr>PowerPoint Presentation</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Sean.Marks@essex.gov.uk</dc:creator>
  <cp:lastModifiedBy>Chris Final - Researcher</cp:lastModifiedBy>
  <cp:revision>18</cp:revision>
  <dcterms:created xsi:type="dcterms:W3CDTF">2023-03-30T08:24:52Z</dcterms:created>
  <dcterms:modified xsi:type="dcterms:W3CDTF">2024-12-05T16:29:26Z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0x01010068B6DE17D1CC6840AD4483472E640AD5</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ies>
</file>