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6.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7.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2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3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31.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33.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34.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35.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38.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39.xml" ContentType="application/vnd.openxmlformats-officedocument.presentationml.notesSlide+xml"/>
  <Override PartName="/ppt/tags/tag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8" r:id="rId5"/>
  </p:sldMasterIdLst>
  <p:notesMasterIdLst>
    <p:notesMasterId r:id="rId56"/>
  </p:notesMasterIdLst>
  <p:handoutMasterIdLst>
    <p:handoutMasterId r:id="rId57"/>
  </p:handoutMasterIdLst>
  <p:sldIdLst>
    <p:sldId id="256" r:id="rId6"/>
    <p:sldId id="3167" r:id="rId7"/>
    <p:sldId id="274" r:id="rId8"/>
    <p:sldId id="3114" r:id="rId9"/>
    <p:sldId id="3170" r:id="rId10"/>
    <p:sldId id="3171" r:id="rId11"/>
    <p:sldId id="2985" r:id="rId12"/>
    <p:sldId id="3265" r:id="rId13"/>
    <p:sldId id="3165" r:id="rId14"/>
    <p:sldId id="3226" r:id="rId15"/>
    <p:sldId id="3231" r:id="rId16"/>
    <p:sldId id="3223" r:id="rId17"/>
    <p:sldId id="3173" r:id="rId18"/>
    <p:sldId id="3229" r:id="rId19"/>
    <p:sldId id="3232" r:id="rId20"/>
    <p:sldId id="3234" r:id="rId21"/>
    <p:sldId id="3235" r:id="rId22"/>
    <p:sldId id="3233" r:id="rId23"/>
    <p:sldId id="3228" r:id="rId24"/>
    <p:sldId id="3198" r:id="rId25"/>
    <p:sldId id="3236" r:id="rId26"/>
    <p:sldId id="3237" r:id="rId27"/>
    <p:sldId id="3238" r:id="rId28"/>
    <p:sldId id="3240" r:id="rId29"/>
    <p:sldId id="3241" r:id="rId30"/>
    <p:sldId id="3239" r:id="rId31"/>
    <p:sldId id="3242" r:id="rId32"/>
    <p:sldId id="3243" r:id="rId33"/>
    <p:sldId id="3244" r:id="rId34"/>
    <p:sldId id="3245" r:id="rId35"/>
    <p:sldId id="3246" r:id="rId36"/>
    <p:sldId id="3247" r:id="rId37"/>
    <p:sldId id="3248" r:id="rId38"/>
    <p:sldId id="3249" r:id="rId39"/>
    <p:sldId id="3250" r:id="rId40"/>
    <p:sldId id="3251" r:id="rId41"/>
    <p:sldId id="3252" r:id="rId42"/>
    <p:sldId id="3253" r:id="rId43"/>
    <p:sldId id="3254" r:id="rId44"/>
    <p:sldId id="3255" r:id="rId45"/>
    <p:sldId id="3256" r:id="rId46"/>
    <p:sldId id="3258" r:id="rId47"/>
    <p:sldId id="3257" r:id="rId48"/>
    <p:sldId id="3259" r:id="rId49"/>
    <p:sldId id="3262" r:id="rId50"/>
    <p:sldId id="3264" r:id="rId51"/>
    <p:sldId id="3260" r:id="rId52"/>
    <p:sldId id="3261" r:id="rId53"/>
    <p:sldId id="3263" r:id="rId54"/>
    <p:sldId id="27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stainable growth" id="{7C5C0D99-549E-467E-988C-5B72669C18B3}">
          <p14:sldIdLst>
            <p14:sldId id="256"/>
          </p14:sldIdLst>
        </p14:section>
        <p14:section name="Introduction" id="{7A1E3B7D-2A0E-4B1E-AD67-8170086C5BBD}">
          <p14:sldIdLst>
            <p14:sldId id="3167"/>
            <p14:sldId id="274"/>
            <p14:sldId id="3114"/>
            <p14:sldId id="3170"/>
            <p14:sldId id="3171"/>
          </p14:sldIdLst>
        </p14:section>
        <p14:section name="Opinions on Sustainable Growth" id="{3CB26B88-5853-494D-B6FB-62784385E9A7}">
          <p14:sldIdLst>
            <p14:sldId id="2985"/>
            <p14:sldId id="3265"/>
            <p14:sldId id="3165"/>
            <p14:sldId id="3226"/>
            <p14:sldId id="3231"/>
            <p14:sldId id="3223"/>
          </p14:sldIdLst>
        </p14:section>
        <p14:section name="Growth opportunities" id="{9AB4C6AF-734F-43FA-8DDD-0799D2D7ED42}">
          <p14:sldIdLst>
            <p14:sldId id="3173"/>
            <p14:sldId id="3229"/>
            <p14:sldId id="3232"/>
            <p14:sldId id="3234"/>
            <p14:sldId id="3235"/>
            <p14:sldId id="3233"/>
          </p14:sldIdLst>
        </p14:section>
        <p14:section name="Growth concerns" id="{0C4ADFDE-ABDA-4FE8-B6DF-EDAD1C9ED12F}">
          <p14:sldIdLst>
            <p14:sldId id="3228"/>
            <p14:sldId id="3198"/>
            <p14:sldId id="3236"/>
            <p14:sldId id="3237"/>
            <p14:sldId id="3238"/>
          </p14:sldIdLst>
        </p14:section>
        <p14:section name="Further Analysis" id="{E7820A2E-232C-4248-82E9-359FFEE3D4A9}">
          <p14:sldIdLst>
            <p14:sldId id="3240"/>
          </p14:sldIdLst>
        </p14:section>
        <p14:section name="Tendring" id="{3A75CD5A-693E-4372-96A8-171F0E3E0331}">
          <p14:sldIdLst>
            <p14:sldId id="3241"/>
            <p14:sldId id="3239"/>
            <p14:sldId id="3242"/>
            <p14:sldId id="3243"/>
            <p14:sldId id="3244"/>
            <p14:sldId id="3245"/>
            <p14:sldId id="3246"/>
          </p14:sldIdLst>
        </p14:section>
        <p14:section name="Clacton &amp; Jaywick" id="{1E17F17C-27C7-4637-A644-45A0A61BE18E}">
          <p14:sldIdLst>
            <p14:sldId id="3247"/>
            <p14:sldId id="3248"/>
            <p14:sldId id="3249"/>
            <p14:sldId id="3250"/>
            <p14:sldId id="3251"/>
            <p14:sldId id="3252"/>
            <p14:sldId id="3253"/>
          </p14:sldIdLst>
        </p14:section>
        <p14:section name="Jaywick" id="{7947D6E7-2F73-4C93-9179-B1A9E95D0AD5}">
          <p14:sldIdLst>
            <p14:sldId id="3254"/>
            <p14:sldId id="3255"/>
            <p14:sldId id="3256"/>
            <p14:sldId id="3258"/>
            <p14:sldId id="3257"/>
          </p14:sldIdLst>
        </p14:section>
        <p14:section name="Canvey Island" id="{8BA61A00-2463-4530-A6AC-034D655320B4}">
          <p14:sldIdLst>
            <p14:sldId id="3259"/>
            <p14:sldId id="3262"/>
            <p14:sldId id="3264"/>
          </p14:sldIdLst>
        </p14:section>
        <p14:section name="Castle Point" id="{37776682-0A30-4593-BFD7-3F819AA8B345}">
          <p14:sldIdLst>
            <p14:sldId id="3260"/>
            <p14:sldId id="3261"/>
            <p14:sldId id="3263"/>
            <p14:sldId id="270"/>
          </p14:sldIdLst>
        </p14:section>
      </p14:sectionLst>
    </p:ex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370" userDrawn="1">
          <p15:clr>
            <a:srgbClr val="A4A3A4"/>
          </p15:clr>
        </p15:guide>
        <p15:guide id="7" orient="horz" pos="210"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5FC6C654-DDAF-EA27-614C-9E86DD3163BA}" name="Maresa Beazley - Senior Researcher" initials="MBSR" userId="S::Maresa.Beazley@essex.gov.uk::5f8a0d0f-7495-4475-8968-cf1e28e5c564" providerId="AD"/>
  <p188:author id="{4DFD085A-EC0F-FE41-111B-9C03BAB6D02A}" name="Chris Final - Researcher" initials="CF" userId="S::Christopher.Final@essex.gov.uk::30a9b99c-3608-4e3f-b048-5f989572effe" providerId="AD"/>
  <p188:author id="{E080D495-D178-4AD3-0CC7-5CFBB224B206}" name="Rob Southall-Edwards - Evaluation Researcher" initials="RR" userId="S::rob.southall-edwards@essex.gov.uk::5ed7e897-d9f5-4fa5-b013-aafb23e3d020"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007A37"/>
    <a:srgbClr val="BFBFBF"/>
    <a:srgbClr val="F2F2F2"/>
    <a:srgbClr val="BDDEFF"/>
    <a:srgbClr val="004899"/>
    <a:srgbClr val="7C7C7C"/>
    <a:srgbClr val="70B3FF"/>
    <a:srgbClr val="FF9900"/>
    <a:srgbClr val="9C9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55456-30DD-488C-B321-A587A8949173}" v="1" dt="2025-01-24T12:17:20.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4660"/>
  </p:normalViewPr>
  <p:slideViewPr>
    <p:cSldViewPr snapToGrid="0">
      <p:cViewPr varScale="1">
        <p:scale>
          <a:sx n="106" d="100"/>
          <a:sy n="106" d="100"/>
        </p:scale>
        <p:origin x="780" y="96"/>
      </p:cViewPr>
      <p:guideLst>
        <p:guide orient="horz" pos="867"/>
        <p:guide pos="3840"/>
        <p:guide orient="horz" pos="3634"/>
        <p:guide pos="6267"/>
        <p:guide pos="438"/>
        <p:guide pos="370"/>
        <p:guide orient="horz" pos="210"/>
        <p:guide orient="horz" pos="3453"/>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E091-4E1E-A306-A5E10DBABBE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0.64</c:v>
                </c:pt>
                <c:pt idx="1">
                  <c:v>0.6</c:v>
                </c:pt>
                <c:pt idx="2">
                  <c:v>0.64</c:v>
                </c:pt>
                <c:pt idx="3">
                  <c:v>0.71</c:v>
                </c:pt>
                <c:pt idx="4">
                  <c:v>0.66</c:v>
                </c:pt>
                <c:pt idx="5">
                  <c:v>0.72</c:v>
                </c:pt>
                <c:pt idx="6">
                  <c:v>0.63</c:v>
                </c:pt>
                <c:pt idx="7">
                  <c:v>0.67</c:v>
                </c:pt>
                <c:pt idx="8">
                  <c:v>0.68</c:v>
                </c:pt>
                <c:pt idx="9">
                  <c:v>0.52</c:v>
                </c:pt>
                <c:pt idx="10">
                  <c:v>0.59</c:v>
                </c:pt>
                <c:pt idx="11">
                  <c:v>0.62</c:v>
                </c:pt>
                <c:pt idx="12">
                  <c:v>0.55000000000000004</c:v>
                </c:pt>
                <c:pt idx="13">
                  <c:v>0.57999999999999996</c:v>
                </c:pt>
                <c:pt idx="14">
                  <c:v>0.66</c:v>
                </c:pt>
                <c:pt idx="15">
                  <c:v>0.65</c:v>
                </c:pt>
                <c:pt idx="16">
                  <c:v>0.63</c:v>
                </c:pt>
                <c:pt idx="17">
                  <c:v>0.63180000000000003</c:v>
                </c:pt>
                <c:pt idx="18">
                  <c:v>0.61109999999999998</c:v>
                </c:pt>
                <c:pt idx="19">
                  <c:v>0.68520000000000003</c:v>
                </c:pt>
                <c:pt idx="20">
                  <c:v>0.60150000000000003</c:v>
                </c:pt>
                <c:pt idx="21">
                  <c:v>0.66569999999999996</c:v>
                </c:pt>
              </c:numCache>
            </c:numRef>
          </c:val>
          <c:extLst>
            <c:ext xmlns:c16="http://schemas.microsoft.com/office/drawing/2014/chart" uri="{C3380CC4-5D6E-409C-BE32-E72D297353CC}">
              <c16:uniqueId val="{00000002-E091-4E1E-A306-A5E10DBABBE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2"/>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01-4E89-9BE7-6CAFE463A7D9}"/>
                </c:ext>
              </c:extLst>
            </c:dLbl>
            <c:dLbl>
              <c:idx val="20"/>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01-4E89-9BE7-6CAFE463A7D9}"/>
                </c:ext>
              </c:extLst>
            </c:dLbl>
            <c:dLbl>
              <c:idx val="22"/>
              <c:layout>
                <c:manualLayout>
                  <c:x val="-1.1462785975073934E-2"/>
                  <c:y val="3.2550611890922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2C-4DA6-80E1-335DA21AB4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f>Sheet1!$B$2:$B$24</c:f>
              <c:numCache>
                <c:formatCode>0%</c:formatCode>
                <c:ptCount val="23"/>
                <c:pt idx="0">
                  <c:v>0.35723258194627361</c:v>
                </c:pt>
                <c:pt idx="1">
                  <c:v>0.3050288796897852</c:v>
                </c:pt>
                <c:pt idx="2">
                  <c:v>0.36841861857061908</c:v>
                </c:pt>
                <c:pt idx="3">
                  <c:v>0.26576297326336229</c:v>
                </c:pt>
                <c:pt idx="4">
                  <c:v>0.321164010269051</c:v>
                </c:pt>
                <c:pt idx="5">
                  <c:v>0.36951087360307983</c:v>
                </c:pt>
                <c:pt idx="6">
                  <c:v>0.36778338572151953</c:v>
                </c:pt>
                <c:pt idx="7">
                  <c:v>0.2802663544227898</c:v>
                </c:pt>
                <c:pt idx="8">
                  <c:v>0.4238199422924005</c:v>
                </c:pt>
                <c:pt idx="9">
                  <c:v>0.31930533390413218</c:v>
                </c:pt>
                <c:pt idx="10">
                  <c:v>0.40890015419448905</c:v>
                </c:pt>
                <c:pt idx="11">
                  <c:v>0.23268053154942561</c:v>
                </c:pt>
                <c:pt idx="12">
                  <c:v>0.2975133699713296</c:v>
                </c:pt>
                <c:pt idx="13">
                  <c:v>0.44688093422868069</c:v>
                </c:pt>
                <c:pt idx="14">
                  <c:v>0.30422725168716169</c:v>
                </c:pt>
                <c:pt idx="15">
                  <c:v>0.41858321799645859</c:v>
                </c:pt>
                <c:pt idx="16">
                  <c:v>0.28278386201303002</c:v>
                </c:pt>
                <c:pt idx="17">
                  <c:v>0.27843508657852056</c:v>
                </c:pt>
                <c:pt idx="18">
                  <c:v>0.36850759348207018</c:v>
                </c:pt>
                <c:pt idx="19">
                  <c:v>0.30478151056302472</c:v>
                </c:pt>
                <c:pt idx="20">
                  <c:v>0.35392278899836427</c:v>
                </c:pt>
                <c:pt idx="21">
                  <c:v>0.36528082844785581</c:v>
                </c:pt>
                <c:pt idx="22">
                  <c:v>0.28123040567169233</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extLst>
                      <c:ext uri="{02D57815-91ED-43cb-92C2-25804820EDAC}">
                        <c15:formulaRef>
                          <c15:sqref>Sheet1!$C$2:$C$24</c15:sqref>
                        </c15:formulaRef>
                      </c:ext>
                    </c:extLst>
                    <c:numCache>
                      <c:formatCode>General</c:formatCode>
                      <c:ptCount val="23"/>
                      <c:pt idx="1">
                        <c:v>2.4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2C-4DA6-80E1-335DA21AB4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f>Sheet1!$D$2:$D$24</c:f>
              <c:numCache>
                <c:formatCode>0%</c:formatCode>
                <c:ptCount val="23"/>
                <c:pt idx="0">
                  <c:v>0.34306571922474632</c:v>
                </c:pt>
                <c:pt idx="1">
                  <c:v>0.34306571922474632</c:v>
                </c:pt>
                <c:pt idx="2">
                  <c:v>0.34306571922474632</c:v>
                </c:pt>
                <c:pt idx="3">
                  <c:v>0.34306571922474632</c:v>
                </c:pt>
                <c:pt idx="4">
                  <c:v>0.34306571922474632</c:v>
                </c:pt>
                <c:pt idx="5">
                  <c:v>0.34306571922474632</c:v>
                </c:pt>
                <c:pt idx="6">
                  <c:v>0.34306571922474632</c:v>
                </c:pt>
                <c:pt idx="7">
                  <c:v>0.34306571922474632</c:v>
                </c:pt>
                <c:pt idx="8">
                  <c:v>0.34306571922474632</c:v>
                </c:pt>
                <c:pt idx="9">
                  <c:v>0.34306571922474632</c:v>
                </c:pt>
                <c:pt idx="10">
                  <c:v>0.34306571922474632</c:v>
                </c:pt>
                <c:pt idx="11">
                  <c:v>0.34306571922474632</c:v>
                </c:pt>
                <c:pt idx="12">
                  <c:v>0.34306571922474632</c:v>
                </c:pt>
                <c:pt idx="13">
                  <c:v>0.34306571922474632</c:v>
                </c:pt>
                <c:pt idx="14">
                  <c:v>0.34306571922474632</c:v>
                </c:pt>
                <c:pt idx="15">
                  <c:v>0.34306571922474632</c:v>
                </c:pt>
                <c:pt idx="16">
                  <c:v>0.34306571922474632</c:v>
                </c:pt>
                <c:pt idx="17">
                  <c:v>0.34306571922474632</c:v>
                </c:pt>
                <c:pt idx="18">
                  <c:v>0.34306571922474632</c:v>
                </c:pt>
                <c:pt idx="19">
                  <c:v>0.34306571922474632</c:v>
                </c:pt>
                <c:pt idx="20">
                  <c:v>0.34306571922474632</c:v>
                </c:pt>
                <c:pt idx="21">
                  <c:v>0.34306571922474632</c:v>
                </c:pt>
                <c:pt idx="22">
                  <c:v>0.34306571922474632</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5"/>
              <c:layout>
                <c:manualLayout>
                  <c:x val="2.5218129145162284E-2"/>
                  <c:y val="4.7346344568614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f>Sheet1!$B$2:$B$17</c:f>
              <c:numCache>
                <c:formatCode>0%</c:formatCode>
                <c:ptCount val="16"/>
                <c:pt idx="0">
                  <c:v>0.22487066456427979</c:v>
                </c:pt>
                <c:pt idx="1">
                  <c:v>0.15116126158681031</c:v>
                </c:pt>
                <c:pt idx="2">
                  <c:v>0.21467335154388478</c:v>
                </c:pt>
                <c:pt idx="3">
                  <c:v>0.16752931828228992</c:v>
                </c:pt>
                <c:pt idx="4">
                  <c:v>0.2442160754692026</c:v>
                </c:pt>
                <c:pt idx="5">
                  <c:v>0.14776365082236642</c:v>
                </c:pt>
                <c:pt idx="6">
                  <c:v>0.22508421741805779</c:v>
                </c:pt>
                <c:pt idx="7">
                  <c:v>0.19291301820358839</c:v>
                </c:pt>
                <c:pt idx="8">
                  <c:v>0.14269180273706369</c:v>
                </c:pt>
                <c:pt idx="9">
                  <c:v>0.14112460725279219</c:v>
                </c:pt>
                <c:pt idx="10">
                  <c:v>0.11717443645567799</c:v>
                </c:pt>
                <c:pt idx="11">
                  <c:v>0.2856830781919667</c:v>
                </c:pt>
                <c:pt idx="12">
                  <c:v>0.25096878305263021</c:v>
                </c:pt>
                <c:pt idx="13">
                  <c:v>0.16245657786557507</c:v>
                </c:pt>
                <c:pt idx="14">
                  <c:v>0.24679691638985057</c:v>
                </c:pt>
                <c:pt idx="15">
                  <c:v>0.15554233895052338</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Sheet1!$A$2:$A$17</c15:sqref>
                        </c15:formulaRef>
                      </c:ext>
                    </c:extLst>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extLst>
                      <c:ext uri="{02D57815-91ED-43cb-92C2-25804820EDAC}">
                        <c15:formulaRef>
                          <c15:sqref>Sheet1!$C$2:$C$17</c15:sqref>
                        </c15:formulaRef>
                      </c:ext>
                    </c:extLst>
                    <c:numCache>
                      <c:formatCode>General</c:formatCode>
                      <c:ptCount val="16"/>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15"/>
              <c:layout>
                <c:manualLayout>
                  <c:x val="-2.2925571950147532E-3"/>
                  <c:y val="-4.7346344568614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f>Sheet1!$D$2:$D$17</c:f>
              <c:numCache>
                <c:formatCode>0%</c:formatCode>
                <c:ptCount val="16"/>
                <c:pt idx="0">
                  <c:v>0.18474831383007481</c:v>
                </c:pt>
                <c:pt idx="1">
                  <c:v>0.18474831383007481</c:v>
                </c:pt>
                <c:pt idx="2">
                  <c:v>0.18474831383007481</c:v>
                </c:pt>
                <c:pt idx="3">
                  <c:v>0.18474831383007481</c:v>
                </c:pt>
                <c:pt idx="4">
                  <c:v>0.18474831383007481</c:v>
                </c:pt>
                <c:pt idx="5">
                  <c:v>0.18474831383007481</c:v>
                </c:pt>
                <c:pt idx="6">
                  <c:v>0.18474831383007481</c:v>
                </c:pt>
                <c:pt idx="7">
                  <c:v>0.18474831383007481</c:v>
                </c:pt>
                <c:pt idx="8">
                  <c:v>0.18474831383007481</c:v>
                </c:pt>
                <c:pt idx="9">
                  <c:v>0.18474831383007481</c:v>
                </c:pt>
                <c:pt idx="10">
                  <c:v>0.18474831383007481</c:v>
                </c:pt>
                <c:pt idx="11">
                  <c:v>0.18474831383007481</c:v>
                </c:pt>
                <c:pt idx="12">
                  <c:v>0.18474831383007481</c:v>
                </c:pt>
                <c:pt idx="13">
                  <c:v>0.18474831383007481</c:v>
                </c:pt>
                <c:pt idx="14">
                  <c:v>0.18474831383007481</c:v>
                </c:pt>
                <c:pt idx="15">
                  <c:v>0.18474831383007481</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337884029279387"/>
          <c:y val="0.81516005720705964"/>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More cars on the road</c:v>
                </c:pt>
                <c:pt idx="1">
                  <c:v>More crime / anti-social behaviour</c:v>
                </c:pt>
                <c:pt idx="2">
                  <c:v>More competition for public services</c:v>
                </c:pt>
                <c:pt idx="3">
                  <c:v>Disturbing wildlife</c:v>
                </c:pt>
                <c:pt idx="4">
                  <c:v>Higher cost of living</c:v>
                </c:pt>
                <c:pt idx="5">
                  <c:v>Increased immigration</c:v>
                </c:pt>
                <c:pt idx="6">
                  <c:v>Short-term disruption (e.g., noise, dust, lorry movements)</c:v>
                </c:pt>
                <c:pt idx="7">
                  <c:v>Longer journeys for work, leisure or public services</c:v>
                </c:pt>
                <c:pt idx="8">
                  <c:v>Parking further from where you need to go</c:v>
                </c:pt>
                <c:pt idx="9">
                  <c:v>Being further away from the countryside</c:v>
                </c:pt>
                <c:pt idx="10">
                  <c:v>Visible infrastructure (e.g., pylons / wind turbines)</c:v>
                </c:pt>
                <c:pt idx="11">
                  <c:v>More competition for jobs</c:v>
                </c:pt>
                <c:pt idx="12">
                  <c:v>Taller buildings</c:v>
                </c:pt>
                <c:pt idx="13">
                  <c:v>Changing how you travel</c:v>
                </c:pt>
                <c:pt idx="14">
                  <c:v>Other</c:v>
                </c:pt>
                <c:pt idx="15">
                  <c:v>None of these</c:v>
                </c:pt>
              </c:strCache>
            </c:strRef>
          </c:cat>
          <c:val>
            <c:numRef>
              <c:f>Sheet1!$B$2:$B$17</c:f>
              <c:numCache>
                <c:formatCode>0%</c:formatCode>
                <c:ptCount val="16"/>
                <c:pt idx="0">
                  <c:v>0.66</c:v>
                </c:pt>
                <c:pt idx="1">
                  <c:v>0.54</c:v>
                </c:pt>
                <c:pt idx="2">
                  <c:v>0.49</c:v>
                </c:pt>
                <c:pt idx="3">
                  <c:v>0.44</c:v>
                </c:pt>
                <c:pt idx="4">
                  <c:v>0.39</c:v>
                </c:pt>
                <c:pt idx="5">
                  <c:v>0.35</c:v>
                </c:pt>
                <c:pt idx="6">
                  <c:v>0.34</c:v>
                </c:pt>
                <c:pt idx="7">
                  <c:v>0.3</c:v>
                </c:pt>
                <c:pt idx="8">
                  <c:v>0.28000000000000003</c:v>
                </c:pt>
                <c:pt idx="9">
                  <c:v>0.21</c:v>
                </c:pt>
                <c:pt idx="10">
                  <c:v>0.2</c:v>
                </c:pt>
                <c:pt idx="11">
                  <c:v>0.17</c:v>
                </c:pt>
                <c:pt idx="12">
                  <c:v>0.16</c:v>
                </c:pt>
                <c:pt idx="13">
                  <c:v>0.08</c:v>
                </c:pt>
                <c:pt idx="14">
                  <c:v>0.06</c:v>
                </c:pt>
                <c:pt idx="15">
                  <c:v>0.01</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6"/>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4B-4FDB-B5F3-5921BE6A86DA}"/>
                </c:ext>
              </c:extLst>
            </c:dLbl>
            <c:dLbl>
              <c:idx val="25"/>
              <c:layout>
                <c:manualLayout>
                  <c:x val="-4.5851143900295065E-3"/>
                  <c:y val="2.367317228430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B-4FDB-B5F3-5921BE6A86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f>Sheet1!$B$2:$B$27</c:f>
              <c:numCache>
                <c:formatCode>0%</c:formatCode>
                <c:ptCount val="26"/>
                <c:pt idx="0">
                  <c:v>0.62947975546096968</c:v>
                </c:pt>
                <c:pt idx="1">
                  <c:v>0.68588013132121683</c:v>
                </c:pt>
                <c:pt idx="2">
                  <c:v>0.55865415955789688</c:v>
                </c:pt>
                <c:pt idx="3">
                  <c:v>0.71387465247077775</c:v>
                </c:pt>
                <c:pt idx="4">
                  <c:v>0.7442337878326718</c:v>
                </c:pt>
                <c:pt idx="5">
                  <c:v>0.54011623158563771</c:v>
                </c:pt>
                <c:pt idx="6">
                  <c:v>0.61201268909130913</c:v>
                </c:pt>
                <c:pt idx="7">
                  <c:v>0.70578022722256817</c:v>
                </c:pt>
                <c:pt idx="8">
                  <c:v>0.63199136351082419</c:v>
                </c:pt>
                <c:pt idx="9">
                  <c:v>0.7043466864202188</c:v>
                </c:pt>
                <c:pt idx="10">
                  <c:v>0.71081362100019718</c:v>
                </c:pt>
                <c:pt idx="11">
                  <c:v>0.51211594407875738</c:v>
                </c:pt>
                <c:pt idx="12">
                  <c:v>0.56364121377383813</c:v>
                </c:pt>
                <c:pt idx="13">
                  <c:v>0.71423329802061664</c:v>
                </c:pt>
                <c:pt idx="14">
                  <c:v>0.50302188470647302</c:v>
                </c:pt>
                <c:pt idx="15">
                  <c:v>0.79012540427811762</c:v>
                </c:pt>
                <c:pt idx="16">
                  <c:v>0.59280781050580478</c:v>
                </c:pt>
                <c:pt idx="17">
                  <c:v>0.8011404241161092</c:v>
                </c:pt>
                <c:pt idx="18">
                  <c:v>0.800915288008056</c:v>
                </c:pt>
                <c:pt idx="19">
                  <c:v>0.58418727142060634</c:v>
                </c:pt>
                <c:pt idx="20">
                  <c:v>0.77871403413929341</c:v>
                </c:pt>
                <c:pt idx="21">
                  <c:v>0.86229169271504968</c:v>
                </c:pt>
                <c:pt idx="22">
                  <c:v>0.57516501479299431</c:v>
                </c:pt>
                <c:pt idx="23">
                  <c:v>0.71510971659755351</c:v>
                </c:pt>
                <c:pt idx="24">
                  <c:v>0.63408238029874486</c:v>
                </c:pt>
                <c:pt idx="25">
                  <c:v>0.73899712511973759</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extLst>
                      <c:ext uri="{02D57815-91ED-43cb-92C2-25804820EDAC}">
                        <c15:formulaRef>
                          <c15:sqref>Sheet1!$C$2:$C$27</c15:sqref>
                        </c15:formulaRef>
                      </c:ext>
                    </c:extLst>
                    <c:numCache>
                      <c:formatCode>General</c:formatCode>
                      <c:ptCount val="26"/>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4B-4FDB-B5F3-5921BE6A86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f>Sheet1!$D$2:$D$27</c:f>
              <c:numCache>
                <c:formatCode>0%</c:formatCode>
                <c:ptCount val="26"/>
                <c:pt idx="0">
                  <c:v>0.66207032169130065</c:v>
                </c:pt>
                <c:pt idx="1">
                  <c:v>0.66207032169130065</c:v>
                </c:pt>
                <c:pt idx="2">
                  <c:v>0.66207032169130065</c:v>
                </c:pt>
                <c:pt idx="3">
                  <c:v>0.66207032169130065</c:v>
                </c:pt>
                <c:pt idx="4">
                  <c:v>0.66207032169130065</c:v>
                </c:pt>
                <c:pt idx="5">
                  <c:v>0.66207032169130065</c:v>
                </c:pt>
                <c:pt idx="6">
                  <c:v>0.66207032169130065</c:v>
                </c:pt>
                <c:pt idx="7">
                  <c:v>0.66207032169130065</c:v>
                </c:pt>
                <c:pt idx="8">
                  <c:v>0.66207032169130065</c:v>
                </c:pt>
                <c:pt idx="9">
                  <c:v>0.66207032169130065</c:v>
                </c:pt>
                <c:pt idx="10">
                  <c:v>0.66207032169130065</c:v>
                </c:pt>
                <c:pt idx="11">
                  <c:v>0.66207032169130065</c:v>
                </c:pt>
                <c:pt idx="12">
                  <c:v>0.66207032169130065</c:v>
                </c:pt>
                <c:pt idx="13">
                  <c:v>0.66207032169130065</c:v>
                </c:pt>
                <c:pt idx="14">
                  <c:v>0.66207032169130065</c:v>
                </c:pt>
                <c:pt idx="15">
                  <c:v>0.66207032169130065</c:v>
                </c:pt>
                <c:pt idx="16">
                  <c:v>0.66207032169130065</c:v>
                </c:pt>
                <c:pt idx="17">
                  <c:v>0.66207032169130065</c:v>
                </c:pt>
                <c:pt idx="18">
                  <c:v>0.66207032169130065</c:v>
                </c:pt>
                <c:pt idx="19">
                  <c:v>0.66207032169130065</c:v>
                </c:pt>
                <c:pt idx="20">
                  <c:v>0.66207032169130065</c:v>
                </c:pt>
                <c:pt idx="21">
                  <c:v>0.66207032169130065</c:v>
                </c:pt>
                <c:pt idx="22">
                  <c:v>0.66207032169130065</c:v>
                </c:pt>
                <c:pt idx="23">
                  <c:v>0.66207032169130065</c:v>
                </c:pt>
                <c:pt idx="24">
                  <c:v>0.66207032169130065</c:v>
                </c:pt>
                <c:pt idx="25">
                  <c:v>0.66207032169130065</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452511889030125"/>
          <c:y val="0.84179237602690538"/>
          <c:w val="0.16565974317582058"/>
          <c:h val="5.71545567042775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3"/>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D9-417C-85F6-679E923EAAD4}"/>
                </c:ext>
              </c:extLst>
            </c:dLbl>
            <c:dLbl>
              <c:idx val="20"/>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E-47B2-97B7-3F88837C56E9}"/>
                </c:ext>
              </c:extLst>
            </c:dLbl>
            <c:dLbl>
              <c:idx val="22"/>
              <c:layout>
                <c:manualLayout>
                  <c:x val="1.6047900365103271E-2"/>
                  <c:y val="7.9896956459537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f>Sheet1!$B$2:$B$24</c:f>
              <c:numCache>
                <c:formatCode>0%</c:formatCode>
                <c:ptCount val="23"/>
                <c:pt idx="0">
                  <c:v>0.59635973848027435</c:v>
                </c:pt>
                <c:pt idx="1">
                  <c:v>0.50108215762274133</c:v>
                </c:pt>
                <c:pt idx="2">
                  <c:v>0.58617159310525335</c:v>
                </c:pt>
                <c:pt idx="3">
                  <c:v>0.56216355708476407</c:v>
                </c:pt>
                <c:pt idx="4">
                  <c:v>0.52352164772827603</c:v>
                </c:pt>
                <c:pt idx="5">
                  <c:v>0.59605166203567572</c:v>
                </c:pt>
                <c:pt idx="6">
                  <c:v>0.50211559343519208</c:v>
                </c:pt>
                <c:pt idx="7">
                  <c:v>0.50507666690252451</c:v>
                </c:pt>
                <c:pt idx="8">
                  <c:v>0.56531205627227521</c:v>
                </c:pt>
                <c:pt idx="9">
                  <c:v>0.5614335525853853</c:v>
                </c:pt>
                <c:pt idx="10">
                  <c:v>0.47753700873281857</c:v>
                </c:pt>
                <c:pt idx="11">
                  <c:v>0.51241335342330319</c:v>
                </c:pt>
                <c:pt idx="12">
                  <c:v>0.61326600067095904</c:v>
                </c:pt>
                <c:pt idx="13">
                  <c:v>0.62905191478868228</c:v>
                </c:pt>
                <c:pt idx="14">
                  <c:v>0.49905266653130498</c:v>
                </c:pt>
                <c:pt idx="15">
                  <c:v>0.45533379187996881</c:v>
                </c:pt>
                <c:pt idx="16">
                  <c:v>0.62239734067543795</c:v>
                </c:pt>
                <c:pt idx="17">
                  <c:v>0.58741724154772423</c:v>
                </c:pt>
                <c:pt idx="18">
                  <c:v>0.36850759348207018</c:v>
                </c:pt>
                <c:pt idx="19">
                  <c:v>0.59209006257502061</c:v>
                </c:pt>
                <c:pt idx="20">
                  <c:v>0.52771769480132602</c:v>
                </c:pt>
                <c:pt idx="21">
                  <c:v>0.56341004658843064</c:v>
                </c:pt>
                <c:pt idx="22">
                  <c:v>0.53337597832367845</c:v>
                </c:pt>
              </c:numCache>
            </c:numRef>
          </c:val>
          <c:extLst>
            <c:ext xmlns:c16="http://schemas.microsoft.com/office/drawing/2014/chart" uri="{C3380CC4-5D6E-409C-BE32-E72D297353CC}">
              <c16:uniqueId val="{00000003-74AE-47B2-97B7-3F88837C56E9}"/>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extLst>
                      <c:ext uri="{02D57815-91ED-43cb-92C2-25804820EDAC}">
                        <c15:formulaRef>
                          <c15:sqref>Sheet1!$C$2:$C$24</c15:sqref>
                        </c15:formulaRef>
                      </c:ext>
                    </c:extLst>
                    <c:numCache>
                      <c:formatCode>General</c:formatCode>
                      <c:ptCount val="23"/>
                      <c:pt idx="1">
                        <c:v>2.4</c:v>
                      </c:pt>
                      <c:pt idx="2">
                        <c:v>1.8</c:v>
                      </c:pt>
                    </c:numCache>
                  </c:numRef>
                </c:val>
                <c:extLst>
                  <c:ext xmlns:c16="http://schemas.microsoft.com/office/drawing/2014/chart" uri="{C3380CC4-5D6E-409C-BE32-E72D297353CC}">
                    <c16:uniqueId val="{00000006-74AE-47B2-97B7-3F88837C56E9}"/>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f>Sheet1!$D$2:$D$24</c:f>
              <c:numCache>
                <c:formatCode>0%</c:formatCode>
                <c:ptCount val="23"/>
                <c:pt idx="0">
                  <c:v>0.54235174951932141</c:v>
                </c:pt>
                <c:pt idx="1">
                  <c:v>0.54235174951932141</c:v>
                </c:pt>
                <c:pt idx="2">
                  <c:v>0.54235174951932141</c:v>
                </c:pt>
                <c:pt idx="3">
                  <c:v>0.54235174951932141</c:v>
                </c:pt>
                <c:pt idx="4">
                  <c:v>0.54235174951932141</c:v>
                </c:pt>
                <c:pt idx="5">
                  <c:v>0.54235174951932141</c:v>
                </c:pt>
                <c:pt idx="6">
                  <c:v>0.54235174951932141</c:v>
                </c:pt>
                <c:pt idx="7">
                  <c:v>0.54235174951932141</c:v>
                </c:pt>
                <c:pt idx="8">
                  <c:v>0.54235174951932141</c:v>
                </c:pt>
                <c:pt idx="9">
                  <c:v>0.54235174951932141</c:v>
                </c:pt>
                <c:pt idx="10">
                  <c:v>0.54235174951932141</c:v>
                </c:pt>
                <c:pt idx="11">
                  <c:v>0.54235174951932141</c:v>
                </c:pt>
                <c:pt idx="12">
                  <c:v>0.54235174951932141</c:v>
                </c:pt>
                <c:pt idx="13">
                  <c:v>0.54235174951932141</c:v>
                </c:pt>
                <c:pt idx="14">
                  <c:v>0.54235174951932141</c:v>
                </c:pt>
                <c:pt idx="15">
                  <c:v>0.54235174951932141</c:v>
                </c:pt>
                <c:pt idx="16">
                  <c:v>0.54235174951932141</c:v>
                </c:pt>
                <c:pt idx="17">
                  <c:v>0.54235174951932141</c:v>
                </c:pt>
                <c:pt idx="18">
                  <c:v>0.54235174951932141</c:v>
                </c:pt>
                <c:pt idx="19">
                  <c:v>0.54235174951932141</c:v>
                </c:pt>
                <c:pt idx="20">
                  <c:v>0.54235174951932141</c:v>
                </c:pt>
                <c:pt idx="21">
                  <c:v>0.54235174951932141</c:v>
                </c:pt>
                <c:pt idx="22">
                  <c:v>0.54235174951932141</c:v>
                </c:pt>
              </c:numCache>
            </c:numRef>
          </c:val>
          <c:smooth val="0"/>
          <c:extLst>
            <c:ext xmlns:c16="http://schemas.microsoft.com/office/drawing/2014/chart" uri="{C3380CC4-5D6E-409C-BE32-E72D297353CC}">
              <c16:uniqueId val="{00000005-74AE-47B2-97B7-3F88837C56E9}"/>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5"/>
              <c:layout>
                <c:manualLayout>
                  <c:x val="-1.6811891884365195E-16"/>
                  <c:y val="2.0714025748768922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36-47B4-90A4-3B4223510E44}"/>
                </c:ext>
              </c:extLst>
            </c:dLbl>
            <c:dLbl>
              <c:idx val="20"/>
              <c:layout>
                <c:manualLayout>
                  <c:x val="-1.3755343170088519E-2"/>
                  <c:y val="7.1019516852922029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E-47B2-97B7-3F88837C56E9}"/>
                </c:ext>
              </c:extLst>
            </c:dLbl>
            <c:dLbl>
              <c:idx val="22"/>
              <c:layout>
                <c:manualLayout>
                  <c:x val="-7.1379761106516145E-3"/>
                  <c:y val="-5.9182930710768361E-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f>Sheet1!$B$2:$B$24</c:f>
              <c:numCache>
                <c:formatCode>0%</c:formatCode>
                <c:ptCount val="23"/>
                <c:pt idx="0">
                  <c:v>0.43775360296248339</c:v>
                </c:pt>
                <c:pt idx="1">
                  <c:v>0.45965948908785575</c:v>
                </c:pt>
                <c:pt idx="2">
                  <c:v>0.42580337828424608</c:v>
                </c:pt>
                <c:pt idx="3">
                  <c:v>0.52055212996230704</c:v>
                </c:pt>
                <c:pt idx="4">
                  <c:v>0.5135155889767552</c:v>
                </c:pt>
                <c:pt idx="5">
                  <c:v>0.50361793895053397</c:v>
                </c:pt>
                <c:pt idx="6">
                  <c:v>0.53235473587945203</c:v>
                </c:pt>
                <c:pt idx="7">
                  <c:v>0.52783303700701767</c:v>
                </c:pt>
                <c:pt idx="8">
                  <c:v>0.45610009443857136</c:v>
                </c:pt>
                <c:pt idx="9">
                  <c:v>0.509637504126636</c:v>
                </c:pt>
                <c:pt idx="10">
                  <c:v>0.51727677109282244</c:v>
                </c:pt>
                <c:pt idx="11">
                  <c:v>0.41403301403803172</c:v>
                </c:pt>
                <c:pt idx="12">
                  <c:v>0.43476977376671866</c:v>
                </c:pt>
                <c:pt idx="13">
                  <c:v>0.56542577823224904</c:v>
                </c:pt>
                <c:pt idx="14">
                  <c:v>0.55349616531496759</c:v>
                </c:pt>
                <c:pt idx="15">
                  <c:v>0.38489860856350899</c:v>
                </c:pt>
                <c:pt idx="16">
                  <c:v>0.6038713571846982</c:v>
                </c:pt>
                <c:pt idx="17">
                  <c:v>0.58885895518925657</c:v>
                </c:pt>
                <c:pt idx="18">
                  <c:v>0.36850759348207018</c:v>
                </c:pt>
                <c:pt idx="19">
                  <c:v>0.53156596621187224</c:v>
                </c:pt>
                <c:pt idx="20">
                  <c:v>0.48285464927955823</c:v>
                </c:pt>
                <c:pt idx="21">
                  <c:v>0.41088578069056075</c:v>
                </c:pt>
                <c:pt idx="22">
                  <c:v>0.52798375080036375</c:v>
                </c:pt>
              </c:numCache>
            </c:numRef>
          </c:val>
          <c:extLst>
            <c:ext xmlns:c16="http://schemas.microsoft.com/office/drawing/2014/chart" uri="{C3380CC4-5D6E-409C-BE32-E72D297353CC}">
              <c16:uniqueId val="{00000003-74AE-47B2-97B7-3F88837C56E9}"/>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extLst>
                      <c:ext uri="{02D57815-91ED-43cb-92C2-25804820EDAC}">
                        <c15:formulaRef>
                          <c15:sqref>Sheet1!$C$2:$C$24</c15:sqref>
                        </c15:formulaRef>
                      </c:ext>
                    </c:extLst>
                    <c:numCache>
                      <c:formatCode>General</c:formatCode>
                      <c:ptCount val="23"/>
                    </c:numCache>
                  </c:numRef>
                </c:val>
                <c:extLst>
                  <c:ext xmlns:c16="http://schemas.microsoft.com/office/drawing/2014/chart" uri="{C3380CC4-5D6E-409C-BE32-E72D297353CC}">
                    <c16:uniqueId val="{00000006-74AE-47B2-97B7-3F88837C56E9}"/>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f>Sheet1!$D$2:$D$24</c:f>
              <c:numCache>
                <c:formatCode>0%</c:formatCode>
                <c:ptCount val="23"/>
                <c:pt idx="0">
                  <c:v>0.49091722624458461</c:v>
                </c:pt>
                <c:pt idx="1">
                  <c:v>0.49091722624458461</c:v>
                </c:pt>
                <c:pt idx="2">
                  <c:v>0.49091722624458461</c:v>
                </c:pt>
                <c:pt idx="3">
                  <c:v>0.49091722624458461</c:v>
                </c:pt>
                <c:pt idx="4">
                  <c:v>0.49091722624458461</c:v>
                </c:pt>
                <c:pt idx="5">
                  <c:v>0.49091722624458461</c:v>
                </c:pt>
                <c:pt idx="6">
                  <c:v>0.49091722624458461</c:v>
                </c:pt>
                <c:pt idx="7">
                  <c:v>0.49091722624458461</c:v>
                </c:pt>
                <c:pt idx="8">
                  <c:v>0.49091722624458461</c:v>
                </c:pt>
                <c:pt idx="9">
                  <c:v>0.49091722624458461</c:v>
                </c:pt>
                <c:pt idx="10">
                  <c:v>0.49091722624458461</c:v>
                </c:pt>
                <c:pt idx="11">
                  <c:v>0.49091722624458461</c:v>
                </c:pt>
                <c:pt idx="12">
                  <c:v>0.49091722624458461</c:v>
                </c:pt>
                <c:pt idx="13">
                  <c:v>0.49091722624458461</c:v>
                </c:pt>
                <c:pt idx="14">
                  <c:v>0.49091722624458461</c:v>
                </c:pt>
                <c:pt idx="15">
                  <c:v>0.49091722624458461</c:v>
                </c:pt>
                <c:pt idx="16">
                  <c:v>0.49091722624458461</c:v>
                </c:pt>
                <c:pt idx="17">
                  <c:v>0.49091722624458461</c:v>
                </c:pt>
                <c:pt idx="18">
                  <c:v>0.49091722624458461</c:v>
                </c:pt>
                <c:pt idx="19">
                  <c:v>0.49091722624458461</c:v>
                </c:pt>
                <c:pt idx="20">
                  <c:v>0.49091722624458461</c:v>
                </c:pt>
                <c:pt idx="21">
                  <c:v>0.49091722624458461</c:v>
                </c:pt>
                <c:pt idx="22">
                  <c:v>0.49091722624458461</c:v>
                </c:pt>
              </c:numCache>
            </c:numRef>
          </c:val>
          <c:smooth val="0"/>
          <c:extLst>
            <c:ext xmlns:c16="http://schemas.microsoft.com/office/drawing/2014/chart" uri="{C3380CC4-5D6E-409C-BE32-E72D297353CC}">
              <c16:uniqueId val="{00000005-74AE-47B2-97B7-3F88837C56E9}"/>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7969044944134"/>
          <c:y val="7.2422770267837444E-2"/>
          <c:w val="0.7419177043719718"/>
          <c:h val="0.70493047853146495"/>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Essex 2024</c:v>
                </c:pt>
                <c:pt idx="1">
                  <c:v>Canvey Island</c:v>
                </c:pt>
                <c:pt idx="2">
                  <c:v>Castle Point</c:v>
                </c:pt>
                <c:pt idx="3">
                  <c:v>Rural Braintree</c:v>
                </c:pt>
                <c:pt idx="4">
                  <c:v>Tendring</c:v>
                </c:pt>
                <c:pt idx="5">
                  <c:v>Clacton &amp; Jaywick</c:v>
                </c:pt>
                <c:pt idx="6">
                  <c:v>Rest of Tendring</c:v>
                </c:pt>
                <c:pt idx="7">
                  <c:v>Jaywick</c:v>
                </c:pt>
              </c:strCache>
            </c:strRef>
          </c:cat>
          <c:val>
            <c:numRef>
              <c:f>Sheet1!$B$2:$I$2</c:f>
              <c:numCache>
                <c:formatCode>0%</c:formatCode>
                <c:ptCount val="8"/>
                <c:pt idx="0">
                  <c:v>0.14000000000000001</c:v>
                </c:pt>
                <c:pt idx="1">
                  <c:v>0.12</c:v>
                </c:pt>
                <c:pt idx="2">
                  <c:v>0.1377513890002337</c:v>
                </c:pt>
                <c:pt idx="3">
                  <c:v>0.18300030012625509</c:v>
                </c:pt>
                <c:pt idx="4">
                  <c:v>0.11180703459850459</c:v>
                </c:pt>
                <c:pt idx="5">
                  <c:v>0.17</c:v>
                </c:pt>
                <c:pt idx="6">
                  <c:v>0.12359550561797751</c:v>
                </c:pt>
                <c:pt idx="7">
                  <c:v>0.11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Essex 2024</c:v>
                </c:pt>
                <c:pt idx="1">
                  <c:v>Canvey Island</c:v>
                </c:pt>
                <c:pt idx="2">
                  <c:v>Castle Point</c:v>
                </c:pt>
                <c:pt idx="3">
                  <c:v>Rural Braintree</c:v>
                </c:pt>
                <c:pt idx="4">
                  <c:v>Tendring</c:v>
                </c:pt>
                <c:pt idx="5">
                  <c:v>Clacton &amp; Jaywick</c:v>
                </c:pt>
                <c:pt idx="6">
                  <c:v>Rest of Tendring</c:v>
                </c:pt>
                <c:pt idx="7">
                  <c:v>Jaywick</c:v>
                </c:pt>
              </c:strCache>
            </c:strRef>
          </c:cat>
          <c:val>
            <c:numRef>
              <c:f>Sheet1!$B$3:$I$3</c:f>
              <c:numCache>
                <c:formatCode>0%</c:formatCode>
                <c:ptCount val="8"/>
                <c:pt idx="0">
                  <c:v>0.5</c:v>
                </c:pt>
                <c:pt idx="1">
                  <c:v>0.56000000000000005</c:v>
                </c:pt>
                <c:pt idx="2">
                  <c:v>0.52264536778491721</c:v>
                </c:pt>
                <c:pt idx="3">
                  <c:v>0.47821614547579311</c:v>
                </c:pt>
                <c:pt idx="4">
                  <c:v>0.50980991322428504</c:v>
                </c:pt>
                <c:pt idx="5">
                  <c:v>0.44</c:v>
                </c:pt>
                <c:pt idx="6">
                  <c:v>0.59</c:v>
                </c:pt>
                <c:pt idx="7">
                  <c:v>0.46</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Essex 2024</c:v>
                </c:pt>
                <c:pt idx="1">
                  <c:v>Canvey Island</c:v>
                </c:pt>
                <c:pt idx="2">
                  <c:v>Castle Point</c:v>
                </c:pt>
                <c:pt idx="3">
                  <c:v>Rural Braintree</c:v>
                </c:pt>
                <c:pt idx="4">
                  <c:v>Tendring</c:v>
                </c:pt>
                <c:pt idx="5">
                  <c:v>Clacton &amp; Jaywick</c:v>
                </c:pt>
                <c:pt idx="6">
                  <c:v>Rest of Tendring</c:v>
                </c:pt>
                <c:pt idx="7">
                  <c:v>Jaywick</c:v>
                </c:pt>
              </c:strCache>
            </c:strRef>
          </c:cat>
          <c:val>
            <c:numRef>
              <c:f>Sheet1!$B$4:$I$4</c:f>
              <c:numCache>
                <c:formatCode>0%</c:formatCode>
                <c:ptCount val="8"/>
                <c:pt idx="0">
                  <c:v>0.26</c:v>
                </c:pt>
                <c:pt idx="1">
                  <c:v>0.27</c:v>
                </c:pt>
                <c:pt idx="2">
                  <c:v>0.26654303971084947</c:v>
                </c:pt>
                <c:pt idx="3">
                  <c:v>0.17575329382366062</c:v>
                </c:pt>
                <c:pt idx="4">
                  <c:v>0.27836969353585089</c:v>
                </c:pt>
                <c:pt idx="5">
                  <c:v>0.31</c:v>
                </c:pt>
                <c:pt idx="6">
                  <c:v>0.20224719101123592</c:v>
                </c:pt>
                <c:pt idx="7">
                  <c:v>0.36</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Essex 2024</c:v>
                </c:pt>
                <c:pt idx="1">
                  <c:v>Canvey Island</c:v>
                </c:pt>
                <c:pt idx="2">
                  <c:v>Castle Point</c:v>
                </c:pt>
                <c:pt idx="3">
                  <c:v>Rural Braintree</c:v>
                </c:pt>
                <c:pt idx="4">
                  <c:v>Tendring</c:v>
                </c:pt>
                <c:pt idx="5">
                  <c:v>Clacton &amp; Jaywick</c:v>
                </c:pt>
                <c:pt idx="6">
                  <c:v>Rest of Tendring</c:v>
                </c:pt>
                <c:pt idx="7">
                  <c:v>Jaywick</c:v>
                </c:pt>
              </c:strCache>
            </c:strRef>
          </c:cat>
          <c:val>
            <c:numRef>
              <c:f>Sheet1!$B$5:$I$5</c:f>
              <c:numCache>
                <c:formatCode>0%</c:formatCode>
                <c:ptCount val="8"/>
                <c:pt idx="0">
                  <c:v>0.1</c:v>
                </c:pt>
                <c:pt idx="1">
                  <c:v>0.05</c:v>
                </c:pt>
                <c:pt idx="2">
                  <c:v>7.3060203503999471E-2</c:v>
                </c:pt>
                <c:pt idx="3">
                  <c:v>0.1630302605742914</c:v>
                </c:pt>
                <c:pt idx="4">
                  <c:v>0.10001335864135949</c:v>
                </c:pt>
                <c:pt idx="5">
                  <c:v>0.08</c:v>
                </c:pt>
                <c:pt idx="6">
                  <c:v>7.8651685393258425E-2</c:v>
                </c:pt>
                <c:pt idx="7">
                  <c:v>0.08</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3593137369234367"/>
          <c:h val="0.70493040400264384"/>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2"/>
                <c:pt idx="0">
                  <c:v>Essex 2024</c:v>
                </c:pt>
                <c:pt idx="1">
                  <c:v>Tendring</c:v>
                </c:pt>
              </c:strCache>
              <c:extLst/>
            </c:strRef>
          </c:cat>
          <c:val>
            <c:numRef>
              <c:f>Sheet1!$B$2:$E$2</c:f>
              <c:numCache>
                <c:formatCode>0%</c:formatCode>
                <c:ptCount val="2"/>
                <c:pt idx="0">
                  <c:v>0.14000000000000001</c:v>
                </c:pt>
                <c:pt idx="1">
                  <c:v>0.11180703459850459</c:v>
                </c:pt>
              </c:numCache>
              <c:extLst/>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2"/>
                <c:pt idx="0">
                  <c:v>Essex 2024</c:v>
                </c:pt>
                <c:pt idx="1">
                  <c:v>Tendring</c:v>
                </c:pt>
              </c:strCache>
              <c:extLst/>
            </c:strRef>
          </c:cat>
          <c:val>
            <c:numRef>
              <c:f>Sheet1!$B$3:$E$3</c:f>
              <c:numCache>
                <c:formatCode>0%</c:formatCode>
                <c:ptCount val="2"/>
                <c:pt idx="0">
                  <c:v>0.5</c:v>
                </c:pt>
                <c:pt idx="1">
                  <c:v>0.50980991322428504</c:v>
                </c:pt>
              </c:numCache>
              <c:extLst/>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2"/>
                <c:pt idx="0">
                  <c:v>Essex 2024</c:v>
                </c:pt>
                <c:pt idx="1">
                  <c:v>Tendring</c:v>
                </c:pt>
              </c:strCache>
              <c:extLst/>
            </c:strRef>
          </c:cat>
          <c:val>
            <c:numRef>
              <c:f>Sheet1!$B$4:$E$4</c:f>
              <c:numCache>
                <c:formatCode>0%</c:formatCode>
                <c:ptCount val="2"/>
                <c:pt idx="0">
                  <c:v>0.26</c:v>
                </c:pt>
                <c:pt idx="1">
                  <c:v>0.27836969353585089</c:v>
                </c:pt>
              </c:numCache>
              <c:extLst/>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2"/>
                <c:pt idx="0">
                  <c:v>Essex 2024</c:v>
                </c:pt>
                <c:pt idx="1">
                  <c:v>Tendring</c:v>
                </c:pt>
              </c:strCache>
              <c:extLst/>
            </c:strRef>
          </c:cat>
          <c:val>
            <c:numRef>
              <c:f>Sheet1!$B$5:$E$5</c:f>
              <c:numCache>
                <c:formatCode>0%</c:formatCode>
                <c:ptCount val="2"/>
                <c:pt idx="0">
                  <c:v>0.1</c:v>
                </c:pt>
                <c:pt idx="1">
                  <c:v>0.10001335864135949</c:v>
                </c:pt>
              </c:numCache>
              <c:extLst/>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job opportunities / higher wages</c:v>
                </c:pt>
                <c:pt idx="2">
                  <c:v>More health services</c:v>
                </c:pt>
                <c:pt idx="3">
                  <c:v>Greater choice of shops / restaurants</c:v>
                </c:pt>
                <c:pt idx="4">
                  <c:v>Improved public transport</c:v>
                </c:pt>
              </c:strCache>
            </c:strRef>
          </c:cat>
          <c:val>
            <c:numRef>
              <c:f>Sheet1!$B$2:$B$6</c:f>
              <c:numCache>
                <c:formatCode>0%</c:formatCode>
                <c:ptCount val="5"/>
                <c:pt idx="0">
                  <c:v>0.46</c:v>
                </c:pt>
                <c:pt idx="1">
                  <c:v>0.42</c:v>
                </c:pt>
                <c:pt idx="2">
                  <c:v>0.42</c:v>
                </c:pt>
                <c:pt idx="3">
                  <c:v>0.39</c:v>
                </c:pt>
                <c:pt idx="4">
                  <c:v>0.3</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job opportunities / higher wages</c:v>
                      </c:pt>
                      <c:pt idx="2">
                        <c:v>More health services</c:v>
                      </c:pt>
                      <c:pt idx="3">
                        <c:v>Greater choice of shops / restaurants</c:v>
                      </c:pt>
                      <c:pt idx="4">
                        <c:v>Improved public transport</c:v>
                      </c:pt>
                    </c:strCache>
                  </c:strRef>
                </c:cat>
                <c:val>
                  <c:numRef>
                    <c:extLst>
                      <c:ext uri="{02D57815-91ED-43cb-92C2-25804820EDAC}">
                        <c15:formulaRef>
                          <c15:sqref>Sheet1!$C$2:$C$6</c15:sqref>
                        </c15:formulaRef>
                      </c:ext>
                    </c:extLst>
                    <c:numCache>
                      <c:formatCode>General</c:formatCode>
                      <c:ptCount val="5"/>
                      <c:pt idx="0">
                        <c:v>202</c:v>
                      </c:pt>
                      <c:pt idx="1">
                        <c:v>173</c:v>
                      </c:pt>
                      <c:pt idx="2">
                        <c:v>198</c:v>
                      </c:pt>
                      <c:pt idx="3">
                        <c:v>178</c:v>
                      </c:pt>
                      <c:pt idx="4">
                        <c:v>144</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job opportunities / higher wages</c:v>
                </c:pt>
                <c:pt idx="2">
                  <c:v>More health services</c:v>
                </c:pt>
                <c:pt idx="3">
                  <c:v>Greater choice of shops / restaurants</c:v>
                </c:pt>
                <c:pt idx="4">
                  <c:v>Improved public transport</c:v>
                </c:pt>
              </c:strCache>
            </c:strRef>
          </c:cat>
          <c:val>
            <c:numRef>
              <c:f>Sheet1!$B$2:$B$6</c:f>
              <c:numCache>
                <c:formatCode>0%</c:formatCode>
                <c:ptCount val="5"/>
                <c:pt idx="0">
                  <c:v>0.46</c:v>
                </c:pt>
                <c:pt idx="1">
                  <c:v>0.41</c:v>
                </c:pt>
                <c:pt idx="2">
                  <c:v>0.39</c:v>
                </c:pt>
                <c:pt idx="3">
                  <c:v>0.36</c:v>
                </c:pt>
                <c:pt idx="4">
                  <c:v>0.34</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job opportunities / higher wages</c:v>
                      </c:pt>
                      <c:pt idx="2">
                        <c:v>More health services</c:v>
                      </c:pt>
                      <c:pt idx="3">
                        <c:v>Greater choice of shops / restaurants</c:v>
                      </c:pt>
                      <c:pt idx="4">
                        <c:v>Improved public transport</c:v>
                      </c:pt>
                    </c:strCache>
                  </c:strRef>
                </c:cat>
                <c:val>
                  <c:numRef>
                    <c:extLst>
                      <c:ext uri="{02D57815-91ED-43cb-92C2-25804820EDAC}">
                        <c15:formulaRef>
                          <c15:sqref>Sheet1!$C$2:$C$6</c15:sqref>
                        </c15:formulaRef>
                      </c:ext>
                    </c:extLst>
                    <c:numCache>
                      <c:formatCode>General</c:formatCode>
                      <c:ptCount val="5"/>
                      <c:pt idx="0">
                        <c:v>67</c:v>
                      </c:pt>
                      <c:pt idx="1">
                        <c:v>55</c:v>
                      </c:pt>
                      <c:pt idx="2">
                        <c:v>71</c:v>
                      </c:pt>
                      <c:pt idx="3">
                        <c:v>58</c:v>
                      </c:pt>
                      <c:pt idx="4">
                        <c:v>54</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33698275187340615"/>
          <c:h val="0.84968188438799608"/>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Sheet1!$B$3</c:f>
              <c:numCache>
                <c:formatCode>0%</c:formatCode>
                <c:ptCount val="1"/>
                <c:pt idx="0">
                  <c:v>0.5</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Sheet1!$B$4</c:f>
              <c:numCache>
                <c:formatCode>0%</c:formatCode>
                <c:ptCount val="1"/>
                <c:pt idx="0">
                  <c:v>0.26</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Sheet1!$B$5</c:f>
              <c:numCache>
                <c:formatCode>0%</c:formatCode>
                <c:ptCount val="1"/>
                <c:pt idx="0">
                  <c:v>0.1</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health services</c:v>
                </c:pt>
                <c:pt idx="2">
                  <c:v>More job opportunities / higher wages</c:v>
                </c:pt>
                <c:pt idx="3">
                  <c:v>Greater choice of shops / restaurants</c:v>
                </c:pt>
                <c:pt idx="4">
                  <c:v>More activities for children / young people</c:v>
                </c:pt>
              </c:strCache>
            </c:strRef>
          </c:cat>
          <c:val>
            <c:numRef>
              <c:f>Sheet1!$B$2:$B$6</c:f>
              <c:numCache>
                <c:formatCode>0%</c:formatCode>
                <c:ptCount val="5"/>
                <c:pt idx="0">
                  <c:v>0.48</c:v>
                </c:pt>
                <c:pt idx="1">
                  <c:v>0.45</c:v>
                </c:pt>
                <c:pt idx="2">
                  <c:v>0.42</c:v>
                </c:pt>
                <c:pt idx="3">
                  <c:v>0.41</c:v>
                </c:pt>
                <c:pt idx="4">
                  <c:v>0.31</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health services</c:v>
                      </c:pt>
                      <c:pt idx="2">
                        <c:v>More job opportunities / higher wages</c:v>
                      </c:pt>
                      <c:pt idx="3">
                        <c:v>Greater choice of shops / restaurants</c:v>
                      </c:pt>
                      <c:pt idx="4">
                        <c:v>More activities for children / young people</c:v>
                      </c:pt>
                    </c:strCache>
                  </c:strRef>
                </c:cat>
                <c:val>
                  <c:numRef>
                    <c:extLst>
                      <c:ext uri="{02D57815-91ED-43cb-92C2-25804820EDAC}">
                        <c15:formulaRef>
                          <c15:sqref>Sheet1!$C$2:$C$6</c15:sqref>
                        </c15:formulaRef>
                      </c:ext>
                    </c:extLst>
                    <c:numCache>
                      <c:formatCode>General</c:formatCode>
                      <c:ptCount val="5"/>
                      <c:pt idx="0">
                        <c:v>127</c:v>
                      </c:pt>
                      <c:pt idx="1">
                        <c:v>121</c:v>
                      </c:pt>
                      <c:pt idx="2">
                        <c:v>110</c:v>
                      </c:pt>
                      <c:pt idx="3">
                        <c:v>111</c:v>
                      </c:pt>
                      <c:pt idx="4">
                        <c:v>76</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job opportunities / higher wages</c:v>
                </c:pt>
                <c:pt idx="2">
                  <c:v>Greater choice of shops / restaurants</c:v>
                </c:pt>
                <c:pt idx="3">
                  <c:v>More activities for children / young people</c:v>
                </c:pt>
                <c:pt idx="4">
                  <c:v>More health services</c:v>
                </c:pt>
              </c:strCache>
            </c:strRef>
          </c:cat>
          <c:val>
            <c:numRef>
              <c:f>Sheet1!$B$2:$B$6</c:f>
              <c:numCache>
                <c:formatCode>0%</c:formatCode>
                <c:ptCount val="5"/>
                <c:pt idx="0">
                  <c:v>0.56999999999999995</c:v>
                </c:pt>
                <c:pt idx="1">
                  <c:v>0.54</c:v>
                </c:pt>
                <c:pt idx="2">
                  <c:v>0.34</c:v>
                </c:pt>
                <c:pt idx="3">
                  <c:v>0.28000000000000003</c:v>
                </c:pt>
                <c:pt idx="4">
                  <c:v>0.26</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job opportunities / higher wages</c:v>
                      </c:pt>
                      <c:pt idx="2">
                        <c:v>Greater choice of shops / restaurants</c:v>
                      </c:pt>
                      <c:pt idx="3">
                        <c:v>More activities for children / young people</c:v>
                      </c:pt>
                      <c:pt idx="4">
                        <c:v>More health services</c:v>
                      </c:pt>
                    </c:strCache>
                  </c:strRef>
                </c:cat>
                <c:val>
                  <c:numRef>
                    <c:extLst>
                      <c:ext uri="{02D57815-91ED-43cb-92C2-25804820EDAC}">
                        <c15:formulaRef>
                          <c15:sqref>Sheet1!$C$2:$C$6</c15:sqref>
                        </c15:formulaRef>
                      </c:ext>
                    </c:extLst>
                    <c:numCache>
                      <c:formatCode>General</c:formatCode>
                      <c:ptCount val="5"/>
                      <c:pt idx="0">
                        <c:v>18</c:v>
                      </c:pt>
                      <c:pt idx="1">
                        <c:v>16</c:v>
                      </c:pt>
                      <c:pt idx="2">
                        <c:v>11</c:v>
                      </c:pt>
                      <c:pt idx="3">
                        <c:v>10</c:v>
                      </c:pt>
                      <c:pt idx="4">
                        <c:v>10</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Greater choice of shops / restaurants</c:v>
                </c:pt>
                <c:pt idx="2">
                  <c:v>More job opportunities / higher wages</c:v>
                </c:pt>
                <c:pt idx="3">
                  <c:v>More health services</c:v>
                </c:pt>
                <c:pt idx="4">
                  <c:v>Improved public transport</c:v>
                </c:pt>
              </c:strCache>
            </c:strRef>
          </c:cat>
          <c:val>
            <c:numRef>
              <c:f>Sheet1!$B$2:$B$6</c:f>
              <c:numCache>
                <c:formatCode>0%</c:formatCode>
                <c:ptCount val="5"/>
                <c:pt idx="0">
                  <c:v>0.57999999999999996</c:v>
                </c:pt>
                <c:pt idx="1">
                  <c:v>0.51</c:v>
                </c:pt>
                <c:pt idx="2">
                  <c:v>0.47</c:v>
                </c:pt>
                <c:pt idx="3">
                  <c:v>0.43</c:v>
                </c:pt>
                <c:pt idx="4">
                  <c:v>0.41</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Greater choice of shops / restaurants</c:v>
                      </c:pt>
                      <c:pt idx="2">
                        <c:v>More job opportunities / higher wages</c:v>
                      </c:pt>
                      <c:pt idx="3">
                        <c:v>More health services</c:v>
                      </c:pt>
                      <c:pt idx="4">
                        <c:v>Improved public transport</c:v>
                      </c:pt>
                    </c:strCache>
                  </c:strRef>
                </c:cat>
                <c:val>
                  <c:numRef>
                    <c:extLst>
                      <c:ext uri="{02D57815-91ED-43cb-92C2-25804820EDAC}">
                        <c15:formulaRef>
                          <c15:sqref>Sheet1!$C$2:$C$6</c15:sqref>
                        </c15:formulaRef>
                      </c:ext>
                    </c:extLst>
                    <c:numCache>
                      <c:formatCode>General</c:formatCode>
                      <c:ptCount val="5"/>
                      <c:pt idx="0">
                        <c:v>50</c:v>
                      </c:pt>
                      <c:pt idx="1">
                        <c:v>41</c:v>
                      </c:pt>
                      <c:pt idx="2">
                        <c:v>40</c:v>
                      </c:pt>
                      <c:pt idx="3">
                        <c:v>33</c:v>
                      </c:pt>
                      <c:pt idx="4">
                        <c:v>29</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job opportunities / higher wages</c:v>
                </c:pt>
                <c:pt idx="1">
                  <c:v>More money spent in town / city centres</c:v>
                </c:pt>
                <c:pt idx="2">
                  <c:v>More health services</c:v>
                </c:pt>
                <c:pt idx="3">
                  <c:v>Greater choice of shops / restaurants</c:v>
                </c:pt>
                <c:pt idx="4">
                  <c:v>More activities for children / young people</c:v>
                </c:pt>
              </c:strCache>
            </c:strRef>
          </c:cat>
          <c:val>
            <c:numRef>
              <c:f>Sheet1!$B$2:$B$6</c:f>
              <c:numCache>
                <c:formatCode>0%</c:formatCode>
                <c:ptCount val="5"/>
                <c:pt idx="0">
                  <c:v>0.46</c:v>
                </c:pt>
                <c:pt idx="1">
                  <c:v>0.43</c:v>
                </c:pt>
                <c:pt idx="2">
                  <c:v>0.42</c:v>
                </c:pt>
                <c:pt idx="3">
                  <c:v>0.4</c:v>
                </c:pt>
                <c:pt idx="4">
                  <c:v>0.31</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job opportunities / higher wages</c:v>
                      </c:pt>
                      <c:pt idx="1">
                        <c:v>More money spent in town / city centres</c:v>
                      </c:pt>
                      <c:pt idx="2">
                        <c:v>More health services</c:v>
                      </c:pt>
                      <c:pt idx="3">
                        <c:v>Greater choice of shops / restaurants</c:v>
                      </c:pt>
                      <c:pt idx="4">
                        <c:v>More activities for children / young people</c:v>
                      </c:pt>
                    </c:strCache>
                  </c:strRef>
                </c:cat>
                <c:val>
                  <c:numRef>
                    <c:extLst>
                      <c:ext uri="{02D57815-91ED-43cb-92C2-25804820EDAC}">
                        <c15:formulaRef>
                          <c15:sqref>Sheet1!$C$2:$C$6</c15:sqref>
                        </c15:formulaRef>
                      </c:ext>
                    </c:extLst>
                    <c:numCache>
                      <c:formatCode>General</c:formatCode>
                      <c:ptCount val="5"/>
                      <c:pt idx="0">
                        <c:v>39</c:v>
                      </c:pt>
                      <c:pt idx="1">
                        <c:v>38</c:v>
                      </c:pt>
                      <c:pt idx="2">
                        <c:v>36</c:v>
                      </c:pt>
                      <c:pt idx="3">
                        <c:v>32</c:v>
                      </c:pt>
                      <c:pt idx="4">
                        <c:v>26</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health services</c:v>
                </c:pt>
                <c:pt idx="1">
                  <c:v>More money spent in town / city centres</c:v>
                </c:pt>
                <c:pt idx="2">
                  <c:v>Improved public transport</c:v>
                </c:pt>
                <c:pt idx="3">
                  <c:v>Greater choice of shops / restaurants</c:v>
                </c:pt>
                <c:pt idx="4">
                  <c:v>More job opportunities / higher wages</c:v>
                </c:pt>
              </c:strCache>
            </c:strRef>
          </c:cat>
          <c:val>
            <c:numRef>
              <c:f>Sheet1!$B$2:$B$6</c:f>
              <c:numCache>
                <c:formatCode>0%</c:formatCode>
                <c:ptCount val="5"/>
                <c:pt idx="0">
                  <c:v>0.5</c:v>
                </c:pt>
                <c:pt idx="1">
                  <c:v>0.35</c:v>
                </c:pt>
                <c:pt idx="2">
                  <c:v>0.35</c:v>
                </c:pt>
                <c:pt idx="3">
                  <c:v>0.33</c:v>
                </c:pt>
                <c:pt idx="4">
                  <c:v>0.3</c:v>
                </c:pt>
              </c:numCache>
            </c:numRef>
          </c:val>
          <c:extLst>
            <c:ext xmlns:c16="http://schemas.microsoft.com/office/drawing/2014/chart" uri="{C3380CC4-5D6E-409C-BE32-E72D297353CC}">
              <c16:uniqueId val="{00000000-BEBB-4E7A-8E88-77260C8B7E76}"/>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health services</c:v>
                      </c:pt>
                      <c:pt idx="1">
                        <c:v>More money spent in town / city centres</c:v>
                      </c:pt>
                      <c:pt idx="2">
                        <c:v>Improved public transport</c:v>
                      </c:pt>
                      <c:pt idx="3">
                        <c:v>Greater choice of shops / restaurants</c:v>
                      </c:pt>
                      <c:pt idx="4">
                        <c:v>More job opportunities / higher wages</c:v>
                      </c:pt>
                    </c:strCache>
                  </c:strRef>
                </c:cat>
                <c:val>
                  <c:numRef>
                    <c:extLst>
                      <c:ext uri="{02D57815-91ED-43cb-92C2-25804820EDAC}">
                        <c15:formulaRef>
                          <c15:sqref>Sheet1!$C$2:$C$6</c15:sqref>
                        </c15:formulaRef>
                      </c:ext>
                    </c:extLst>
                    <c:numCache>
                      <c:formatCode>General</c:formatCode>
                      <c:ptCount val="5"/>
                      <c:pt idx="0">
                        <c:v>116</c:v>
                      </c:pt>
                      <c:pt idx="1">
                        <c:v>92</c:v>
                      </c:pt>
                      <c:pt idx="2">
                        <c:v>90</c:v>
                      </c:pt>
                      <c:pt idx="3">
                        <c:v>89</c:v>
                      </c:pt>
                      <c:pt idx="4">
                        <c:v>74</c:v>
                      </c:pt>
                    </c:numCache>
                  </c:numRef>
                </c:val>
                <c:extLst>
                  <c:ext xmlns:c16="http://schemas.microsoft.com/office/drawing/2014/chart" uri="{C3380CC4-5D6E-409C-BE32-E72D297353CC}">
                    <c16:uniqueId val="{00000001-BEBB-4E7A-8E88-77260C8B7E7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job opportunities / higher wages</c:v>
                </c:pt>
                <c:pt idx="2">
                  <c:v>Greater choice of shops / restaurants</c:v>
                </c:pt>
                <c:pt idx="3">
                  <c:v>More health services</c:v>
                </c:pt>
                <c:pt idx="4">
                  <c:v>Improved public transport</c:v>
                </c:pt>
              </c:strCache>
            </c:strRef>
          </c:cat>
          <c:val>
            <c:numRef>
              <c:f>Sheet1!$B$2:$B$6</c:f>
              <c:numCache>
                <c:formatCode>0%</c:formatCode>
                <c:ptCount val="5"/>
                <c:pt idx="0">
                  <c:v>0.52</c:v>
                </c:pt>
                <c:pt idx="1">
                  <c:v>0.48</c:v>
                </c:pt>
                <c:pt idx="2">
                  <c:v>0.42</c:v>
                </c:pt>
                <c:pt idx="3">
                  <c:v>0.38</c:v>
                </c:pt>
                <c:pt idx="4">
                  <c:v>0.28999999999999998</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job opportunities / higher wages</c:v>
                      </c:pt>
                      <c:pt idx="2">
                        <c:v>Greater choice of shops / restaurants</c:v>
                      </c:pt>
                      <c:pt idx="3">
                        <c:v>More health services</c:v>
                      </c:pt>
                      <c:pt idx="4">
                        <c:v>Improved public transport</c:v>
                      </c:pt>
                    </c:strCache>
                  </c:strRef>
                </c:cat>
                <c:val>
                  <c:numRef>
                    <c:extLst>
                      <c:ext uri="{02D57815-91ED-43cb-92C2-25804820EDAC}">
                        <c15:formulaRef>
                          <c15:sqref>Sheet1!$C$2:$C$6</c15:sqref>
                        </c15:formulaRef>
                      </c:ext>
                    </c:extLst>
                    <c:numCache>
                      <c:formatCode>General</c:formatCode>
                      <c:ptCount val="5"/>
                      <c:pt idx="0">
                        <c:v>85</c:v>
                      </c:pt>
                      <c:pt idx="1">
                        <c:v>76</c:v>
                      </c:pt>
                      <c:pt idx="2">
                        <c:v>71</c:v>
                      </c:pt>
                      <c:pt idx="3">
                        <c:v>66</c:v>
                      </c:pt>
                      <c:pt idx="4">
                        <c:v>49</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activities for children / young people</c:v>
                </c:pt>
                <c:pt idx="2">
                  <c:v>Improved public places</c:v>
                </c:pt>
                <c:pt idx="3">
                  <c:v>More job opportunities / higher wages</c:v>
                </c:pt>
                <c:pt idx="4">
                  <c:v>Greater choice of shops / restaurants</c:v>
                </c:pt>
              </c:strCache>
            </c:strRef>
          </c:cat>
          <c:val>
            <c:numRef>
              <c:f>Sheet1!$B$2:$B$6</c:f>
              <c:numCache>
                <c:formatCode>0%</c:formatCode>
                <c:ptCount val="5"/>
                <c:pt idx="0">
                  <c:v>0.68</c:v>
                </c:pt>
                <c:pt idx="1">
                  <c:v>0.55000000000000004</c:v>
                </c:pt>
                <c:pt idx="2">
                  <c:v>0.52</c:v>
                </c:pt>
                <c:pt idx="3">
                  <c:v>0.51</c:v>
                </c:pt>
                <c:pt idx="4">
                  <c:v>0.48</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activities for children / young people</c:v>
                      </c:pt>
                      <c:pt idx="2">
                        <c:v>Improved public places</c:v>
                      </c:pt>
                      <c:pt idx="3">
                        <c:v>More job opportunities / higher wages</c:v>
                      </c:pt>
                      <c:pt idx="4">
                        <c:v>Greater choice of shops / restaurants</c:v>
                      </c:pt>
                    </c:strCache>
                  </c:strRef>
                </c:cat>
                <c:val>
                  <c:numRef>
                    <c:extLst>
                      <c:ext uri="{02D57815-91ED-43cb-92C2-25804820EDAC}">
                        <c15:formulaRef>
                          <c15:sqref>Sheet1!$C$2:$C$6</c15:sqref>
                        </c15:formulaRef>
                      </c:ext>
                    </c:extLst>
                    <c:numCache>
                      <c:formatCode>General</c:formatCode>
                      <c:ptCount val="5"/>
                      <c:pt idx="0">
                        <c:v>12</c:v>
                      </c:pt>
                      <c:pt idx="1">
                        <c:v>10</c:v>
                      </c:pt>
                      <c:pt idx="2">
                        <c:v>7</c:v>
                      </c:pt>
                      <c:pt idx="3">
                        <c:v>10</c:v>
                      </c:pt>
                      <c:pt idx="4">
                        <c:v>8</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health services</c:v>
                </c:pt>
                <c:pt idx="1">
                  <c:v>More money spent in town / city centres</c:v>
                </c:pt>
                <c:pt idx="2">
                  <c:v>Improved public transport</c:v>
                </c:pt>
                <c:pt idx="3">
                  <c:v>Greater choice of shops / restaurants</c:v>
                </c:pt>
                <c:pt idx="4">
                  <c:v>More job opportunities / higher wages</c:v>
                </c:pt>
              </c:strCache>
            </c:strRef>
          </c:cat>
          <c:val>
            <c:numRef>
              <c:f>Sheet1!$B$2:$B$6</c:f>
              <c:numCache>
                <c:formatCode>0%</c:formatCode>
                <c:ptCount val="5"/>
                <c:pt idx="0">
                  <c:v>0.51</c:v>
                </c:pt>
                <c:pt idx="1">
                  <c:v>0.35</c:v>
                </c:pt>
                <c:pt idx="2">
                  <c:v>0.34</c:v>
                </c:pt>
                <c:pt idx="3">
                  <c:v>0.34</c:v>
                </c:pt>
                <c:pt idx="4">
                  <c:v>0.31</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health services</c:v>
                      </c:pt>
                      <c:pt idx="1">
                        <c:v>More money spent in town / city centres</c:v>
                      </c:pt>
                      <c:pt idx="2">
                        <c:v>Improved public transport</c:v>
                      </c:pt>
                      <c:pt idx="3">
                        <c:v>Greater choice of shops / restaurants</c:v>
                      </c:pt>
                      <c:pt idx="4">
                        <c:v>More job opportunities / higher wages</c:v>
                      </c:pt>
                    </c:strCache>
                  </c:strRef>
                </c:cat>
                <c:val>
                  <c:numRef>
                    <c:extLst>
                      <c:ext uri="{02D57815-91ED-43cb-92C2-25804820EDAC}">
                        <c15:formulaRef>
                          <c15:sqref>Sheet1!$C$2:$C$6</c15:sqref>
                        </c15:formulaRef>
                      </c:ext>
                    </c:extLst>
                    <c:numCache>
                      <c:formatCode>General</c:formatCode>
                      <c:ptCount val="5"/>
                      <c:pt idx="0">
                        <c:v>108</c:v>
                      </c:pt>
                      <c:pt idx="1">
                        <c:v>86</c:v>
                      </c:pt>
                      <c:pt idx="2">
                        <c:v>80</c:v>
                      </c:pt>
                      <c:pt idx="3">
                        <c:v>83</c:v>
                      </c:pt>
                      <c:pt idx="4">
                        <c:v>71</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Disturbing wildlife</c:v>
                </c:pt>
                <c:pt idx="3">
                  <c:v>More competition for public services</c:v>
                </c:pt>
                <c:pt idx="4">
                  <c:v>Higher cost of living</c:v>
                </c:pt>
              </c:strCache>
            </c:strRef>
          </c:cat>
          <c:val>
            <c:numRef>
              <c:f>Sheet1!$B$2:$B$6</c:f>
              <c:numCache>
                <c:formatCode>0%</c:formatCode>
                <c:ptCount val="5"/>
                <c:pt idx="0">
                  <c:v>0.57999999999999996</c:v>
                </c:pt>
                <c:pt idx="1">
                  <c:v>0.55000000000000004</c:v>
                </c:pt>
                <c:pt idx="2">
                  <c:v>0.47</c:v>
                </c:pt>
                <c:pt idx="3">
                  <c:v>0.46</c:v>
                </c:pt>
                <c:pt idx="4">
                  <c:v>0.38</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Disturbing wildlife</c:v>
                      </c:pt>
                      <c:pt idx="3">
                        <c:v>More competition for public services</c:v>
                      </c:pt>
                      <c:pt idx="4">
                        <c:v>Higher cost of living</c:v>
                      </c:pt>
                    </c:strCache>
                  </c:strRef>
                </c:cat>
                <c:val>
                  <c:numRef>
                    <c:extLst>
                      <c:ext uri="{02D57815-91ED-43cb-92C2-25804820EDAC}">
                        <c15:formulaRef>
                          <c15:sqref>Sheet1!$C$2:$C$6</c15:sqref>
                        </c15:formulaRef>
                      </c:ext>
                    </c:extLst>
                    <c:numCache>
                      <c:formatCode>General</c:formatCode>
                      <c:ptCount val="5"/>
                      <c:pt idx="0">
                        <c:v>279</c:v>
                      </c:pt>
                      <c:pt idx="1">
                        <c:v>258</c:v>
                      </c:pt>
                      <c:pt idx="2">
                        <c:v>211</c:v>
                      </c:pt>
                      <c:pt idx="3">
                        <c:v>235</c:v>
                      </c:pt>
                      <c:pt idx="4">
                        <c:v>163</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Disturbing wildlife</c:v>
                </c:pt>
                <c:pt idx="3">
                  <c:v>More competition for public services</c:v>
                </c:pt>
                <c:pt idx="4">
                  <c:v>Short-term disruption (e.g, noise, dust, lorry movments)</c:v>
                </c:pt>
              </c:strCache>
            </c:strRef>
          </c:cat>
          <c:val>
            <c:numRef>
              <c:f>Sheet1!$B$2:$B$6</c:f>
              <c:numCache>
                <c:formatCode>0%</c:formatCode>
                <c:ptCount val="5"/>
                <c:pt idx="0">
                  <c:v>0.57999999999999996</c:v>
                </c:pt>
                <c:pt idx="1">
                  <c:v>0.54</c:v>
                </c:pt>
                <c:pt idx="2">
                  <c:v>0.49</c:v>
                </c:pt>
                <c:pt idx="3">
                  <c:v>0.38</c:v>
                </c:pt>
                <c:pt idx="4">
                  <c:v>0.34</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Disturbing wildlife</c:v>
                      </c:pt>
                      <c:pt idx="3">
                        <c:v>More competition for public services</c:v>
                      </c:pt>
                      <c:pt idx="4">
                        <c:v>Short-term disruption (e.g, noise, dust, lorry movments)</c:v>
                      </c:pt>
                    </c:strCache>
                  </c:strRef>
                </c:cat>
                <c:val>
                  <c:numRef>
                    <c:extLst>
                      <c:ext uri="{02D57815-91ED-43cb-92C2-25804820EDAC}">
                        <c15:formulaRef>
                          <c15:sqref>Sheet1!$C$2:$C$6</c15:sqref>
                        </c15:formulaRef>
                      </c:ext>
                    </c:extLst>
                    <c:numCache>
                      <c:formatCode>General</c:formatCode>
                      <c:ptCount val="5"/>
                      <c:pt idx="0">
                        <c:v>109</c:v>
                      </c:pt>
                      <c:pt idx="1">
                        <c:v>97</c:v>
                      </c:pt>
                      <c:pt idx="2">
                        <c:v>72</c:v>
                      </c:pt>
                      <c:pt idx="3">
                        <c:v>76</c:v>
                      </c:pt>
                      <c:pt idx="4">
                        <c:v>51</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10329878296E-2"/>
          <c:y val="2.4996356268107572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0"/>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DC87-46B1-9D64-5B801BDEC7DA}"/>
                </c:ext>
              </c:extLst>
            </c:dLbl>
            <c:dLbl>
              <c:idx val="1"/>
              <c:layout>
                <c:manualLayout>
                  <c:x val="-5.8859595340282081E-2"/>
                  <c:y val="4.2136945071482287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87-46B1-9D64-5B801BDEC7DA}"/>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DC87-46B1-9D64-5B801BDEC7DA}"/>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C87-46B1-9D64-5B801BDEC7DA}"/>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Sheet1!$B$2:$B$5</c:f>
              <c:numCache>
                <c:formatCode>0%</c:formatCode>
                <c:ptCount val="4"/>
                <c:pt idx="0">
                  <c:v>0.51226000942719452</c:v>
                </c:pt>
                <c:pt idx="1">
                  <c:v>0.60933058945685703</c:v>
                </c:pt>
                <c:pt idx="2">
                  <c:v>0.67126742789846072</c:v>
                </c:pt>
                <c:pt idx="3">
                  <c:v>0.68916098655365188</c:v>
                </c:pt>
              </c:numCache>
            </c:numRef>
          </c:val>
          <c:extLst>
            <c:ext xmlns:c16="http://schemas.microsoft.com/office/drawing/2014/chart" uri="{C3380CC4-5D6E-409C-BE32-E72D297353CC}">
              <c16:uniqueId val="{00000000-4FAE-40E6-9034-E604009FB314}"/>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87-46B1-9D64-5B801BDEC7DA}"/>
                </c:ext>
              </c:extLst>
            </c:dLbl>
            <c:dLbl>
              <c:idx val="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C87-46B1-9D64-5B801BDEC7DA}"/>
                </c:ext>
              </c:extLst>
            </c:dLbl>
            <c:dLbl>
              <c:idx val="2"/>
              <c:layout>
                <c:manualLayout>
                  <c:x val="5.6407112201103615E-2"/>
                  <c:y val="5.7185854025583148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87-46B1-9D64-5B801BDEC7DA}"/>
                </c:ext>
              </c:extLst>
            </c:dLbl>
            <c:dLbl>
              <c:idx val="3"/>
              <c:layout>
                <c:manualLayout>
                  <c:x val="6.6217044757817284E-2"/>
                  <c:y val="6.019563581640331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87-46B1-9D64-5B801BDEC7DA}"/>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Sheet1!$C$2:$C$5</c:f>
              <c:numCache>
                <c:formatCode>0%</c:formatCode>
                <c:ptCount val="4"/>
                <c:pt idx="0">
                  <c:v>0.48773999057280543</c:v>
                </c:pt>
                <c:pt idx="1">
                  <c:v>0.39066941054314275</c:v>
                </c:pt>
                <c:pt idx="2">
                  <c:v>0.32873257210153928</c:v>
                </c:pt>
                <c:pt idx="3">
                  <c:v>0.31083901344634801</c:v>
                </c:pt>
              </c:numCache>
            </c:numRef>
          </c:val>
          <c:extLst>
            <c:ext xmlns:c16="http://schemas.microsoft.com/office/drawing/2014/chart" uri="{C3380CC4-5D6E-409C-BE32-E72D297353CC}">
              <c16:uniqueId val="{00000001-4FAE-40E6-9034-E604009FB314}"/>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C87-46B1-9D64-5B801BDEC7DA}"/>
                </c:ext>
              </c:extLst>
            </c:dLbl>
            <c:dLbl>
              <c:idx val="1"/>
              <c:delete val="1"/>
              <c:extLst>
                <c:ext xmlns:c15="http://schemas.microsoft.com/office/drawing/2012/chart" uri="{CE6537A1-D6FC-4f65-9D91-7224C49458BB}"/>
                <c:ext xmlns:c16="http://schemas.microsoft.com/office/drawing/2014/chart" uri="{C3380CC4-5D6E-409C-BE32-E72D297353CC}">
                  <c16:uniqueId val="{00000001-DC87-46B1-9D64-5B801BDEC7DA}"/>
                </c:ext>
              </c:extLst>
            </c:dLbl>
            <c:dLbl>
              <c:idx val="2"/>
              <c:delete val="1"/>
              <c:extLst>
                <c:ext xmlns:c15="http://schemas.microsoft.com/office/drawing/2012/chart" uri="{CE6537A1-D6FC-4f65-9D91-7224C49458BB}"/>
                <c:ext xmlns:c16="http://schemas.microsoft.com/office/drawing/2014/chart" uri="{C3380CC4-5D6E-409C-BE32-E72D297353CC}">
                  <c16:uniqueId val="{00000000-DC87-46B1-9D64-5B801BDEC7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Sheet1!$D$2:$D$5</c:f>
              <c:numCache>
                <c:formatCode>0%</c:formatCode>
                <c:ptCount val="4"/>
                <c:pt idx="0">
                  <c:v>0.63830338415832</c:v>
                </c:pt>
                <c:pt idx="1">
                  <c:v>0.63830338415832</c:v>
                </c:pt>
                <c:pt idx="2">
                  <c:v>0.63830338415832</c:v>
                </c:pt>
                <c:pt idx="3">
                  <c:v>0.63830338415832</c:v>
                </c:pt>
              </c:numCache>
            </c:numRef>
          </c:val>
          <c:smooth val="0"/>
          <c:extLst>
            <c:ext xmlns:c16="http://schemas.microsoft.com/office/drawing/2014/chart" uri="{C3380CC4-5D6E-409C-BE32-E72D297353CC}">
              <c16:uniqueId val="{00000002-4FAE-40E6-9034-E604009FB314}"/>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DC87-46B1-9D64-5B801BDEC7DA}"/>
                </c:ext>
              </c:extLst>
            </c:dLbl>
            <c:dLbl>
              <c:idx val="1"/>
              <c:delete val="1"/>
              <c:extLst>
                <c:ext xmlns:c15="http://schemas.microsoft.com/office/drawing/2012/chart" uri="{CE6537A1-D6FC-4f65-9D91-7224C49458BB}"/>
                <c:ext xmlns:c16="http://schemas.microsoft.com/office/drawing/2014/chart" uri="{C3380CC4-5D6E-409C-BE32-E72D297353CC}">
                  <c16:uniqueId val="{00000004-DC87-46B1-9D64-5B801BDEC7DA}"/>
                </c:ext>
              </c:extLst>
            </c:dLbl>
            <c:dLbl>
              <c:idx val="2"/>
              <c:delete val="1"/>
              <c:extLst>
                <c:ext xmlns:c15="http://schemas.microsoft.com/office/drawing/2012/chart" uri="{CE6537A1-D6FC-4f65-9D91-7224C49458BB}"/>
                <c:ext xmlns:c16="http://schemas.microsoft.com/office/drawing/2014/chart" uri="{C3380CC4-5D6E-409C-BE32-E72D297353CC}">
                  <c16:uniqueId val="{00000005-DC87-46B1-9D64-5B801BDEC7DA}"/>
                </c:ext>
              </c:extLst>
            </c:dLbl>
            <c:dLbl>
              <c:idx val="3"/>
              <c:layout>
                <c:manualLayout>
                  <c:x val="4.904966278356836E-3"/>
                  <c:y val="-9.0293453724604959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87-46B1-9D64-5B801BDEC7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Sheet1!$E$2:$E$5</c:f>
              <c:numCache>
                <c:formatCode>0%</c:formatCode>
                <c:ptCount val="4"/>
                <c:pt idx="0">
                  <c:v>0.36169661584167995</c:v>
                </c:pt>
                <c:pt idx="1">
                  <c:v>0.36169661584167995</c:v>
                </c:pt>
                <c:pt idx="2">
                  <c:v>0.36169661584167995</c:v>
                </c:pt>
                <c:pt idx="3">
                  <c:v>0.36169661584167995</c:v>
                </c:pt>
              </c:numCache>
            </c:numRef>
          </c:val>
          <c:smooth val="0"/>
          <c:extLst>
            <c:ext xmlns:c16="http://schemas.microsoft.com/office/drawing/2014/chart" uri="{C3380CC4-5D6E-409C-BE32-E72D297353CC}">
              <c16:uniqueId val="{00000003-4FAE-40E6-9034-E604009FB314}"/>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More competition for public services</c:v>
                </c:pt>
                <c:pt idx="3">
                  <c:v>Disturbing wildlife</c:v>
                </c:pt>
                <c:pt idx="4">
                  <c:v>Higher cost of living</c:v>
                </c:pt>
              </c:strCache>
            </c:strRef>
          </c:cat>
          <c:val>
            <c:numRef>
              <c:f>Sheet1!$B$2:$B$6</c:f>
              <c:numCache>
                <c:formatCode>0%</c:formatCode>
                <c:ptCount val="5"/>
                <c:pt idx="0">
                  <c:v>0.59</c:v>
                </c:pt>
                <c:pt idx="1">
                  <c:v>0.55000000000000004</c:v>
                </c:pt>
                <c:pt idx="2">
                  <c:v>0.53</c:v>
                </c:pt>
                <c:pt idx="3">
                  <c:v>0.47</c:v>
                </c:pt>
                <c:pt idx="4">
                  <c:v>0.45</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More competition for public services</c:v>
                      </c:pt>
                      <c:pt idx="3">
                        <c:v>Disturbing wildlife</c:v>
                      </c:pt>
                      <c:pt idx="4">
                        <c:v>Higher cost of living</c:v>
                      </c:pt>
                    </c:strCache>
                  </c:strRef>
                </c:cat>
                <c:val>
                  <c:numRef>
                    <c:extLst>
                      <c:ext uri="{02D57815-91ED-43cb-92C2-25804820EDAC}">
                        <c15:formulaRef>
                          <c15:sqref>Sheet1!$C$2:$C$6</c15:sqref>
                        </c15:formulaRef>
                      </c:ext>
                    </c:extLst>
                    <c:numCache>
                      <c:formatCode>General</c:formatCode>
                      <c:ptCount val="5"/>
                      <c:pt idx="0">
                        <c:v>159</c:v>
                      </c:pt>
                      <c:pt idx="1">
                        <c:v>150</c:v>
                      </c:pt>
                      <c:pt idx="2">
                        <c:v>148</c:v>
                      </c:pt>
                      <c:pt idx="3">
                        <c:v>131</c:v>
                      </c:pt>
                      <c:pt idx="4">
                        <c:v>106</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Higher cost of living</c:v>
                </c:pt>
                <c:pt idx="2">
                  <c:v>More crime / anti-social behaviour</c:v>
                </c:pt>
                <c:pt idx="3">
                  <c:v>Disturbing wildlife</c:v>
                </c:pt>
                <c:pt idx="4">
                  <c:v>More competition for public services</c:v>
                </c:pt>
              </c:strCache>
            </c:strRef>
          </c:cat>
          <c:val>
            <c:numRef>
              <c:f>Sheet1!$B$2:$B$6</c:f>
              <c:numCache>
                <c:formatCode>0%</c:formatCode>
                <c:ptCount val="5"/>
                <c:pt idx="0">
                  <c:v>0.64</c:v>
                </c:pt>
                <c:pt idx="1">
                  <c:v>0.56000000000000005</c:v>
                </c:pt>
                <c:pt idx="2">
                  <c:v>0.55000000000000004</c:v>
                </c:pt>
                <c:pt idx="3">
                  <c:v>0.54</c:v>
                </c:pt>
                <c:pt idx="4">
                  <c:v>0.43</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Higher cost of living</c:v>
                      </c:pt>
                      <c:pt idx="2">
                        <c:v>More crime / anti-social behaviour</c:v>
                      </c:pt>
                      <c:pt idx="3">
                        <c:v>Disturbing wildlife</c:v>
                      </c:pt>
                      <c:pt idx="4">
                        <c:v>More competition for public services</c:v>
                      </c:pt>
                    </c:strCache>
                  </c:strRef>
                </c:cat>
                <c:val>
                  <c:numRef>
                    <c:extLst>
                      <c:ext uri="{02D57815-91ED-43cb-92C2-25804820EDAC}">
                        <c15:formulaRef>
                          <c15:sqref>Sheet1!$C$2:$C$6</c15:sqref>
                        </c15:formulaRef>
                      </c:ext>
                    </c:extLst>
                    <c:numCache>
                      <c:formatCode>General</c:formatCode>
                      <c:ptCount val="5"/>
                      <c:pt idx="0">
                        <c:v>19</c:v>
                      </c:pt>
                      <c:pt idx="1">
                        <c:v>20</c:v>
                      </c:pt>
                      <c:pt idx="2">
                        <c:v>17</c:v>
                      </c:pt>
                      <c:pt idx="3">
                        <c:v>13</c:v>
                      </c:pt>
                      <c:pt idx="4">
                        <c:v>18</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More cars on the road</c:v>
                </c:pt>
                <c:pt idx="2">
                  <c:v>Disturbing wildlife</c:v>
                </c:pt>
                <c:pt idx="3">
                  <c:v>More competition for public services</c:v>
                </c:pt>
                <c:pt idx="4">
                  <c:v>Increased immigration</c:v>
                </c:pt>
              </c:strCache>
            </c:strRef>
          </c:cat>
          <c:val>
            <c:numRef>
              <c:f>Sheet1!$B$2:$B$6</c:f>
              <c:numCache>
                <c:formatCode>0%</c:formatCode>
                <c:ptCount val="5"/>
                <c:pt idx="0">
                  <c:v>0.61</c:v>
                </c:pt>
                <c:pt idx="1">
                  <c:v>0.54</c:v>
                </c:pt>
                <c:pt idx="2">
                  <c:v>0.49</c:v>
                </c:pt>
                <c:pt idx="3">
                  <c:v>0.43</c:v>
                </c:pt>
                <c:pt idx="4">
                  <c:v>0.4</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More cars on the road</c:v>
                      </c:pt>
                      <c:pt idx="2">
                        <c:v>Disturbing wildlife</c:v>
                      </c:pt>
                      <c:pt idx="3">
                        <c:v>More competition for public services</c:v>
                      </c:pt>
                      <c:pt idx="4">
                        <c:v>Increased immigration</c:v>
                      </c:pt>
                    </c:strCache>
                  </c:strRef>
                </c:cat>
                <c:val>
                  <c:numRef>
                    <c:extLst>
                      <c:ext uri="{02D57815-91ED-43cb-92C2-25804820EDAC}">
                        <c15:formulaRef>
                          <c15:sqref>Sheet1!$C$2:$C$6</c15:sqref>
                        </c15:formulaRef>
                      </c:ext>
                    </c:extLst>
                    <c:numCache>
                      <c:formatCode>General</c:formatCode>
                      <c:ptCount val="5"/>
                      <c:pt idx="0">
                        <c:v>52</c:v>
                      </c:pt>
                      <c:pt idx="1">
                        <c:v>48</c:v>
                      </c:pt>
                      <c:pt idx="2">
                        <c:v>39</c:v>
                      </c:pt>
                      <c:pt idx="3">
                        <c:v>41</c:v>
                      </c:pt>
                      <c:pt idx="4">
                        <c:v>35</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More competition for public services</c:v>
                </c:pt>
                <c:pt idx="3">
                  <c:v>Disturbing wildlife</c:v>
                </c:pt>
                <c:pt idx="4">
                  <c:v>Increased immigration</c:v>
                </c:pt>
              </c:strCache>
            </c:strRef>
          </c:cat>
          <c:val>
            <c:numRef>
              <c:f>Sheet1!$B$2:$B$6</c:f>
              <c:numCache>
                <c:formatCode>0%</c:formatCode>
                <c:ptCount val="5"/>
                <c:pt idx="0">
                  <c:v>0.56999999999999995</c:v>
                </c:pt>
                <c:pt idx="1">
                  <c:v>0.52</c:v>
                </c:pt>
                <c:pt idx="2">
                  <c:v>0.5</c:v>
                </c:pt>
                <c:pt idx="3">
                  <c:v>0.45</c:v>
                </c:pt>
                <c:pt idx="4">
                  <c:v>0.34</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More competition for public services</c:v>
                      </c:pt>
                      <c:pt idx="3">
                        <c:v>Disturbing wildlife</c:v>
                      </c:pt>
                      <c:pt idx="4">
                        <c:v>Increased immigration</c:v>
                      </c:pt>
                    </c:strCache>
                  </c:strRef>
                </c:cat>
                <c:val>
                  <c:numRef>
                    <c:extLst>
                      <c:ext uri="{02D57815-91ED-43cb-92C2-25804820EDAC}">
                        <c15:formulaRef>
                          <c15:sqref>Sheet1!$C$2:$C$6</c15:sqref>
                        </c15:formulaRef>
                      </c:ext>
                    </c:extLst>
                    <c:numCache>
                      <c:formatCode>General</c:formatCode>
                      <c:ptCount val="5"/>
                      <c:pt idx="0">
                        <c:v>56</c:v>
                      </c:pt>
                      <c:pt idx="1">
                        <c:v>48</c:v>
                      </c:pt>
                      <c:pt idx="2">
                        <c:v>49</c:v>
                      </c:pt>
                      <c:pt idx="3">
                        <c:v>43</c:v>
                      </c:pt>
                      <c:pt idx="4">
                        <c:v>33</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More competition for public services</c:v>
                </c:pt>
                <c:pt idx="3">
                  <c:v>Disturbing wildlife</c:v>
                </c:pt>
                <c:pt idx="4">
                  <c:v>Increased immigration</c:v>
                </c:pt>
              </c:strCache>
            </c:strRef>
          </c:cat>
          <c:val>
            <c:numRef>
              <c:f>Sheet1!$B$2:$B$6</c:f>
              <c:numCache>
                <c:formatCode>0%</c:formatCode>
                <c:ptCount val="5"/>
                <c:pt idx="0">
                  <c:v>0.6</c:v>
                </c:pt>
                <c:pt idx="1">
                  <c:v>0.5</c:v>
                </c:pt>
                <c:pt idx="2">
                  <c:v>0.49</c:v>
                </c:pt>
                <c:pt idx="3">
                  <c:v>0.44</c:v>
                </c:pt>
                <c:pt idx="4">
                  <c:v>0.41</c:v>
                </c:pt>
              </c:numCache>
            </c:numRef>
          </c:val>
          <c:extLst>
            <c:ext xmlns:c16="http://schemas.microsoft.com/office/drawing/2014/chart" uri="{C3380CC4-5D6E-409C-BE32-E72D297353CC}">
              <c16:uniqueId val="{00000000-BEBB-4E7A-8E88-77260C8B7E76}"/>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More competition for public services</c:v>
                      </c:pt>
                      <c:pt idx="3">
                        <c:v>Disturbing wildlife</c:v>
                      </c:pt>
                      <c:pt idx="4">
                        <c:v>Increased immigration</c:v>
                      </c:pt>
                    </c:strCache>
                  </c:strRef>
                </c:cat>
                <c:val>
                  <c:numRef>
                    <c:extLst>
                      <c:ext uri="{02D57815-91ED-43cb-92C2-25804820EDAC}">
                        <c15:formulaRef>
                          <c15:sqref>Sheet1!$C$2:$C$6</c15:sqref>
                        </c15:formulaRef>
                      </c:ext>
                    </c:extLst>
                    <c:numCache>
                      <c:formatCode>General</c:formatCode>
                      <c:ptCount val="5"/>
                      <c:pt idx="0">
                        <c:v>152</c:v>
                      </c:pt>
                      <c:pt idx="1">
                        <c:v>135</c:v>
                      </c:pt>
                      <c:pt idx="2">
                        <c:v>123</c:v>
                      </c:pt>
                      <c:pt idx="3">
                        <c:v>112</c:v>
                      </c:pt>
                      <c:pt idx="4">
                        <c:v>100</c:v>
                      </c:pt>
                    </c:numCache>
                  </c:numRef>
                </c:val>
                <c:extLst>
                  <c:ext xmlns:c16="http://schemas.microsoft.com/office/drawing/2014/chart" uri="{C3380CC4-5D6E-409C-BE32-E72D297353CC}">
                    <c16:uniqueId val="{00000001-BEBB-4E7A-8E88-77260C8B7E7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Higher cost of living</c:v>
                </c:pt>
                <c:pt idx="1">
                  <c:v>More crime / anti-social behaviour</c:v>
                </c:pt>
                <c:pt idx="2">
                  <c:v>More cars on the road</c:v>
                </c:pt>
                <c:pt idx="3">
                  <c:v>More competition for jobs</c:v>
                </c:pt>
                <c:pt idx="4">
                  <c:v>Disturbing wildlife</c:v>
                </c:pt>
              </c:strCache>
            </c:strRef>
          </c:cat>
          <c:val>
            <c:numRef>
              <c:f>Sheet1!$B$2:$B$6</c:f>
              <c:numCache>
                <c:formatCode>0%</c:formatCode>
                <c:ptCount val="5"/>
                <c:pt idx="0">
                  <c:v>0.81</c:v>
                </c:pt>
                <c:pt idx="1">
                  <c:v>0.73</c:v>
                </c:pt>
                <c:pt idx="2">
                  <c:v>0.68</c:v>
                </c:pt>
                <c:pt idx="3">
                  <c:v>0.57999999999999996</c:v>
                </c:pt>
                <c:pt idx="4">
                  <c:v>0.48</c:v>
                </c:pt>
              </c:numCache>
            </c:numRef>
          </c:val>
          <c:extLst>
            <c:ext xmlns:c16="http://schemas.microsoft.com/office/drawing/2014/chart" uri="{C3380CC4-5D6E-409C-BE32-E72D297353CC}">
              <c16:uniqueId val="{00000000-E2B9-4A1F-A666-3BB7231F1EE1}"/>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Higher cost of living</c:v>
                      </c:pt>
                      <c:pt idx="1">
                        <c:v>More crime / anti-social behaviour</c:v>
                      </c:pt>
                      <c:pt idx="2">
                        <c:v>More cars on the road</c:v>
                      </c:pt>
                      <c:pt idx="3">
                        <c:v>More competition for jobs</c:v>
                      </c:pt>
                      <c:pt idx="4">
                        <c:v>Disturbing wildlife</c:v>
                      </c:pt>
                    </c:strCache>
                  </c:strRef>
                </c:cat>
                <c:val>
                  <c:numRef>
                    <c:extLst>
                      <c:ext uri="{02D57815-91ED-43cb-92C2-25804820EDAC}">
                        <c15:formulaRef>
                          <c15:sqref>Sheet1!$C$2:$C$6</c15:sqref>
                        </c15:formulaRef>
                      </c:ext>
                    </c:extLst>
                    <c:numCache>
                      <c:formatCode>General</c:formatCode>
                      <c:ptCount val="5"/>
                      <c:pt idx="0">
                        <c:v>13</c:v>
                      </c:pt>
                      <c:pt idx="1">
                        <c:v>12</c:v>
                      </c:pt>
                      <c:pt idx="2">
                        <c:v>10</c:v>
                      </c:pt>
                      <c:pt idx="3">
                        <c:v>6</c:v>
                      </c:pt>
                      <c:pt idx="4">
                        <c:v>9</c:v>
                      </c:pt>
                    </c:numCache>
                  </c:numRef>
                </c:val>
                <c:extLst>
                  <c:ext xmlns:c16="http://schemas.microsoft.com/office/drawing/2014/chart" uri="{C3380CC4-5D6E-409C-BE32-E72D297353CC}">
                    <c16:uniqueId val="{00000001-E2B9-4A1F-A666-3BB7231F1EE1}"/>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crime / anti-social behaviour</c:v>
                </c:pt>
                <c:pt idx="2">
                  <c:v>Disturbing wildlife</c:v>
                </c:pt>
                <c:pt idx="3">
                  <c:v>More competition for public services</c:v>
                </c:pt>
                <c:pt idx="4">
                  <c:v>Higher cost of living</c:v>
                </c:pt>
              </c:strCache>
            </c:strRef>
          </c:cat>
          <c:val>
            <c:numRef>
              <c:f>Sheet1!$B$2:$B$6</c:f>
              <c:numCache>
                <c:formatCode>0%</c:formatCode>
                <c:ptCount val="5"/>
                <c:pt idx="0">
                  <c:v>0.57999999999999996</c:v>
                </c:pt>
                <c:pt idx="1">
                  <c:v>0.54</c:v>
                </c:pt>
                <c:pt idx="2">
                  <c:v>0.49</c:v>
                </c:pt>
                <c:pt idx="3">
                  <c:v>0.45</c:v>
                </c:pt>
                <c:pt idx="4">
                  <c:v>0.37</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crime / anti-social behaviour</c:v>
                      </c:pt>
                      <c:pt idx="2">
                        <c:v>Disturbing wildlife</c:v>
                      </c:pt>
                      <c:pt idx="3">
                        <c:v>More competition for public services</c:v>
                      </c:pt>
                      <c:pt idx="4">
                        <c:v>Higher cost of living</c:v>
                      </c:pt>
                    </c:strCache>
                  </c:strRef>
                </c:cat>
                <c:val>
                  <c:numRef>
                    <c:extLst>
                      <c:ext uri="{02D57815-91ED-43cb-92C2-25804820EDAC}">
                        <c15:formulaRef>
                          <c15:sqref>Sheet1!$C$2:$C$6</c15:sqref>
                        </c15:formulaRef>
                      </c:ext>
                    </c:extLst>
                    <c:numCache>
                      <c:formatCode>General</c:formatCode>
                      <c:ptCount val="5"/>
                      <c:pt idx="0">
                        <c:v>108</c:v>
                      </c:pt>
                      <c:pt idx="1">
                        <c:v>98</c:v>
                      </c:pt>
                      <c:pt idx="2">
                        <c:v>77</c:v>
                      </c:pt>
                      <c:pt idx="3">
                        <c:v>89</c:v>
                      </c:pt>
                      <c:pt idx="4">
                        <c:v>62</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cars on the road</c:v>
                </c:pt>
                <c:pt idx="1">
                  <c:v>More competition for public services</c:v>
                </c:pt>
                <c:pt idx="2">
                  <c:v>More crime / anti-social behaviour</c:v>
                </c:pt>
                <c:pt idx="3">
                  <c:v>Disturbing wildlife</c:v>
                </c:pt>
                <c:pt idx="4">
                  <c:v>Increased immigration</c:v>
                </c:pt>
              </c:strCache>
            </c:strRef>
          </c:cat>
          <c:val>
            <c:numRef>
              <c:f>Sheet1!$B$2:$B$6</c:f>
              <c:numCache>
                <c:formatCode>0%</c:formatCode>
                <c:ptCount val="5"/>
                <c:pt idx="0">
                  <c:v>0.6</c:v>
                </c:pt>
                <c:pt idx="1">
                  <c:v>0.51</c:v>
                </c:pt>
                <c:pt idx="2">
                  <c:v>0.49</c:v>
                </c:pt>
                <c:pt idx="3">
                  <c:v>0.46</c:v>
                </c:pt>
                <c:pt idx="4">
                  <c:v>0.41</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cars on the road</c:v>
                      </c:pt>
                      <c:pt idx="1">
                        <c:v>More competition for public services</c:v>
                      </c:pt>
                      <c:pt idx="2">
                        <c:v>More crime / anti-social behaviour</c:v>
                      </c:pt>
                      <c:pt idx="3">
                        <c:v>Disturbing wildlife</c:v>
                      </c:pt>
                      <c:pt idx="4">
                        <c:v>Increased immigration</c:v>
                      </c:pt>
                    </c:strCache>
                  </c:strRef>
                </c:cat>
                <c:val>
                  <c:numRef>
                    <c:extLst>
                      <c:ext uri="{02D57815-91ED-43cb-92C2-25804820EDAC}">
                        <c15:formulaRef>
                          <c15:sqref>Sheet1!$C$2:$C$6</c15:sqref>
                        </c15:formulaRef>
                      </c:ext>
                    </c:extLst>
                    <c:numCache>
                      <c:formatCode>General</c:formatCode>
                      <c:ptCount val="5"/>
                      <c:pt idx="0">
                        <c:v>138</c:v>
                      </c:pt>
                      <c:pt idx="1">
                        <c:v>117</c:v>
                      </c:pt>
                      <c:pt idx="2">
                        <c:v>119</c:v>
                      </c:pt>
                      <c:pt idx="3">
                        <c:v>107</c:v>
                      </c:pt>
                      <c:pt idx="4">
                        <c:v>91</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3593137369234367"/>
          <c:h val="0.70493040400264384"/>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Clacton/Jaywick </c:v>
                </c:pt>
              </c:strCache>
            </c:strRef>
          </c:cat>
          <c:val>
            <c:numRef>
              <c:f>Sheet1!$B$2:$C$2</c:f>
              <c:numCache>
                <c:formatCode>0%</c:formatCode>
                <c:ptCount val="2"/>
                <c:pt idx="0">
                  <c:v>0.14000000000000001</c:v>
                </c:pt>
                <c:pt idx="1">
                  <c:v>0.17</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Clacton/Jaywick </c:v>
                </c:pt>
              </c:strCache>
            </c:strRef>
          </c:cat>
          <c:val>
            <c:numRef>
              <c:f>Sheet1!$B$3:$C$3</c:f>
              <c:numCache>
                <c:formatCode>0%</c:formatCode>
                <c:ptCount val="2"/>
                <c:pt idx="0">
                  <c:v>0.5</c:v>
                </c:pt>
                <c:pt idx="1">
                  <c:v>0.44</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Clacton/Jaywick </c:v>
                </c:pt>
              </c:strCache>
            </c:strRef>
          </c:cat>
          <c:val>
            <c:numRef>
              <c:f>Sheet1!$B$4:$C$4</c:f>
              <c:numCache>
                <c:formatCode>0%</c:formatCode>
                <c:ptCount val="2"/>
                <c:pt idx="0">
                  <c:v>0.26</c:v>
                </c:pt>
                <c:pt idx="1">
                  <c:v>0.31</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Clacton/Jaywick </c:v>
                </c:pt>
              </c:strCache>
            </c:strRef>
          </c:cat>
          <c:val>
            <c:numRef>
              <c:f>Sheet1!$B$5:$C$5</c:f>
              <c:numCache>
                <c:formatCode>0%</c:formatCode>
                <c:ptCount val="2"/>
                <c:pt idx="0">
                  <c:v>0.1</c:v>
                </c:pt>
                <c:pt idx="1">
                  <c:v>0.08</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b"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health services</c:v>
                </c:pt>
                <c:pt idx="2">
                  <c:v>Greater choice of shops / restaurants</c:v>
                </c:pt>
                <c:pt idx="3">
                  <c:v>More job opportunities / higher wages</c:v>
                </c:pt>
                <c:pt idx="4">
                  <c:v>Better / affordable housing</c:v>
                </c:pt>
              </c:strCache>
            </c:strRef>
          </c:cat>
          <c:val>
            <c:numRef>
              <c:f>Sheet1!$B$2:$B$6</c:f>
              <c:numCache>
                <c:formatCode>0%</c:formatCode>
                <c:ptCount val="5"/>
                <c:pt idx="0">
                  <c:v>0.45</c:v>
                </c:pt>
                <c:pt idx="1">
                  <c:v>0.4</c:v>
                </c:pt>
                <c:pt idx="2">
                  <c:v>0.38</c:v>
                </c:pt>
                <c:pt idx="3">
                  <c:v>0.36</c:v>
                </c:pt>
                <c:pt idx="4">
                  <c:v>0.36</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health services</c:v>
                      </c:pt>
                      <c:pt idx="2">
                        <c:v>Greater choice of shops / restaurants</c:v>
                      </c:pt>
                      <c:pt idx="3">
                        <c:v>More job opportunities / higher wages</c:v>
                      </c:pt>
                      <c:pt idx="4">
                        <c:v>Better / affordable housing</c:v>
                      </c:pt>
                    </c:strCache>
                  </c:strRef>
                </c:cat>
                <c:val>
                  <c:numRef>
                    <c:extLst>
                      <c:ext uri="{02D57815-91ED-43cb-92C2-25804820EDAC}">
                        <c15:formulaRef>
                          <c15:sqref>Sheet1!$C$2:$C$6</c15:sqref>
                        </c15:formulaRef>
                      </c:ext>
                    </c:extLst>
                    <c:numCache>
                      <c:formatCode>General</c:formatCode>
                      <c:ptCount val="5"/>
                      <c:pt idx="0">
                        <c:v>86</c:v>
                      </c:pt>
                      <c:pt idx="1">
                        <c:v>72</c:v>
                      </c:pt>
                      <c:pt idx="2">
                        <c:v>74</c:v>
                      </c:pt>
                      <c:pt idx="3">
                        <c:v>63</c:v>
                      </c:pt>
                      <c:pt idx="4">
                        <c:v>53</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10329878296E-2"/>
          <c:y val="2.4996356268107572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1"/>
              <c:layout>
                <c:manualLayout>
                  <c:x val="4.904966278356836E-3"/>
                  <c:y val="-3.0097817908201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40-4296-85BD-662FDC90D932}"/>
                </c:ext>
              </c:extLst>
            </c:dLbl>
            <c:dLbl>
              <c:idx val="2"/>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740-4296-85BD-662FDC90D932}"/>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(Least Lonely)</c:v>
                </c:pt>
                <c:pt idx="1">
                  <c:v>5-7</c:v>
                </c:pt>
                <c:pt idx="2">
                  <c:v>8-9 (Most Lonely)</c:v>
                </c:pt>
              </c:strCache>
            </c:strRef>
          </c:cat>
          <c:val>
            <c:numRef>
              <c:f>Sheet1!$B$2:$B$4</c:f>
              <c:numCache>
                <c:formatCode>0%</c:formatCode>
                <c:ptCount val="3"/>
                <c:pt idx="0">
                  <c:v>0.64841716587530074</c:v>
                </c:pt>
                <c:pt idx="1">
                  <c:v>0.63849733281563148</c:v>
                </c:pt>
                <c:pt idx="2">
                  <c:v>0.55834774762602035</c:v>
                </c:pt>
              </c:numCache>
            </c:numRef>
          </c:val>
          <c:extLst>
            <c:ext xmlns:c16="http://schemas.microsoft.com/office/drawing/2014/chart" uri="{C3380CC4-5D6E-409C-BE32-E72D297353CC}">
              <c16:uniqueId val="{00000004-0740-4296-85BD-662FDC90D932}"/>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40-4296-85BD-662FDC90D932}"/>
                </c:ext>
              </c:extLst>
            </c:dLbl>
            <c:dLbl>
              <c:idx val="2"/>
              <c:layout>
                <c:manualLayout>
                  <c:x val="-2.452483139178418E-3"/>
                  <c:y val="6.0195635816403031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40-4296-85BD-662FDC90D932}"/>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(Least Lonely)</c:v>
                </c:pt>
                <c:pt idx="1">
                  <c:v>5-7</c:v>
                </c:pt>
                <c:pt idx="2">
                  <c:v>8-9 (Most Lonely)</c:v>
                </c:pt>
              </c:strCache>
            </c:strRef>
          </c:cat>
          <c:val>
            <c:numRef>
              <c:f>Sheet1!$C$2:$C$4</c:f>
              <c:numCache>
                <c:formatCode>0%</c:formatCode>
                <c:ptCount val="3"/>
                <c:pt idx="0">
                  <c:v>0.35158283412469926</c:v>
                </c:pt>
                <c:pt idx="1">
                  <c:v>0.36150266718436863</c:v>
                </c:pt>
                <c:pt idx="2">
                  <c:v>0.44165225237397965</c:v>
                </c:pt>
              </c:numCache>
            </c:numRef>
          </c:val>
          <c:extLst>
            <c:ext xmlns:c16="http://schemas.microsoft.com/office/drawing/2014/chart" uri="{C3380CC4-5D6E-409C-BE32-E72D297353CC}">
              <c16:uniqueId val="{00000009-0740-4296-85BD-662FDC90D932}"/>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elete val="1"/>
          </c:dLbls>
          <c:cat>
            <c:strRef>
              <c:f>Sheet1!$A$2:$A$4</c:f>
              <c:strCache>
                <c:ptCount val="3"/>
                <c:pt idx="0">
                  <c:v>3-4 (Least Lonely)</c:v>
                </c:pt>
                <c:pt idx="1">
                  <c:v>5-7</c:v>
                </c:pt>
                <c:pt idx="2">
                  <c:v>8-9 (Most Lonely)</c:v>
                </c:pt>
              </c:strCache>
            </c:strRef>
          </c:cat>
          <c:val>
            <c:numRef>
              <c:f>Sheet1!$D$2:$D$4</c:f>
              <c:numCache>
                <c:formatCode>0%</c:formatCode>
                <c:ptCount val="3"/>
                <c:pt idx="0">
                  <c:v>0.63830338415832</c:v>
                </c:pt>
                <c:pt idx="1">
                  <c:v>0.63830338415832</c:v>
                </c:pt>
                <c:pt idx="2">
                  <c:v>0.63830338415832</c:v>
                </c:pt>
              </c:numCache>
            </c:numRef>
          </c:val>
          <c:smooth val="0"/>
          <c:extLst>
            <c:ext xmlns:c16="http://schemas.microsoft.com/office/drawing/2014/chart" uri="{C3380CC4-5D6E-409C-BE32-E72D297353CC}">
              <c16:uniqueId val="{0000000D-0740-4296-85BD-662FDC90D932}"/>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elete val="1"/>
          </c:dLbls>
          <c:cat>
            <c:strRef>
              <c:f>Sheet1!$A$2:$A$4</c:f>
              <c:strCache>
                <c:ptCount val="3"/>
                <c:pt idx="0">
                  <c:v>3-4 (Least Lonely)</c:v>
                </c:pt>
                <c:pt idx="1">
                  <c:v>5-7</c:v>
                </c:pt>
                <c:pt idx="2">
                  <c:v>8-9 (Most Lonely)</c:v>
                </c:pt>
              </c:strCache>
            </c:strRef>
          </c:cat>
          <c:val>
            <c:numRef>
              <c:f>Sheet1!$E$2:$E$4</c:f>
              <c:numCache>
                <c:formatCode>0%</c:formatCode>
                <c:ptCount val="3"/>
                <c:pt idx="0">
                  <c:v>0.36169661584167995</c:v>
                </c:pt>
                <c:pt idx="1">
                  <c:v>0.36169661584167995</c:v>
                </c:pt>
                <c:pt idx="2">
                  <c:v>0.36169661584167995</c:v>
                </c:pt>
              </c:numCache>
            </c:numRef>
          </c:val>
          <c:smooth val="0"/>
          <c:extLst>
            <c:ext xmlns:c16="http://schemas.microsoft.com/office/drawing/2014/chart" uri="{C3380CC4-5D6E-409C-BE32-E72D297353CC}">
              <c16:uniqueId val="{00000012-0740-4296-85BD-662FDC90D932}"/>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Greater choice of shops / restaurants</c:v>
                </c:pt>
                <c:pt idx="1">
                  <c:v>Improved public transport</c:v>
                </c:pt>
                <c:pt idx="2">
                  <c:v>Cheaper / greener energy</c:v>
                </c:pt>
                <c:pt idx="3">
                  <c:v>More money spent in town / city centres</c:v>
                </c:pt>
                <c:pt idx="4">
                  <c:v>More health services</c:v>
                </c:pt>
              </c:strCache>
            </c:strRef>
          </c:cat>
          <c:val>
            <c:numRef>
              <c:f>Sheet1!$B$2:$B$6</c:f>
              <c:numCache>
                <c:formatCode>0%</c:formatCode>
                <c:ptCount val="5"/>
                <c:pt idx="0">
                  <c:v>0.36</c:v>
                </c:pt>
                <c:pt idx="1">
                  <c:v>0.36</c:v>
                </c:pt>
                <c:pt idx="2">
                  <c:v>0.35</c:v>
                </c:pt>
                <c:pt idx="3">
                  <c:v>0.34</c:v>
                </c:pt>
                <c:pt idx="4">
                  <c:v>0.31</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Greater choice of shops / restaurants</c:v>
                      </c:pt>
                      <c:pt idx="1">
                        <c:v>Improved public transport</c:v>
                      </c:pt>
                      <c:pt idx="2">
                        <c:v>Cheaper / greener energy</c:v>
                      </c:pt>
                      <c:pt idx="3">
                        <c:v>More money spent in town / city centres</c:v>
                      </c:pt>
                      <c:pt idx="4">
                        <c:v>More health services</c:v>
                      </c:pt>
                    </c:strCache>
                  </c:strRef>
                </c:cat>
                <c:val>
                  <c:numRef>
                    <c:extLst>
                      <c:ext uri="{02D57815-91ED-43cb-92C2-25804820EDAC}">
                        <c15:formulaRef>
                          <c15:sqref>Sheet1!$C$2:$C$6</c15:sqref>
                        </c15:formulaRef>
                      </c:ext>
                    </c:extLst>
                    <c:numCache>
                      <c:formatCode>General</c:formatCode>
                      <c:ptCount val="5"/>
                      <c:pt idx="0">
                        <c:v>21</c:v>
                      </c:pt>
                      <c:pt idx="1">
                        <c:v>19</c:v>
                      </c:pt>
                      <c:pt idx="2">
                        <c:v>15</c:v>
                      </c:pt>
                      <c:pt idx="3">
                        <c:v>22</c:v>
                      </c:pt>
                      <c:pt idx="4">
                        <c:v>20</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health services</c:v>
                </c:pt>
                <c:pt idx="2">
                  <c:v>Better / more affordable housing</c:v>
                </c:pt>
                <c:pt idx="3">
                  <c:v>More job opportunities / higher wages</c:v>
                </c:pt>
                <c:pt idx="4">
                  <c:v>Greater choice of shops / restaurants</c:v>
                </c:pt>
              </c:strCache>
            </c:strRef>
          </c:cat>
          <c:val>
            <c:numRef>
              <c:f>Sheet1!$B$2:$B$6</c:f>
              <c:numCache>
                <c:formatCode>0%</c:formatCode>
                <c:ptCount val="5"/>
                <c:pt idx="0">
                  <c:v>0.52</c:v>
                </c:pt>
                <c:pt idx="1">
                  <c:v>0.45</c:v>
                </c:pt>
                <c:pt idx="2">
                  <c:v>0.42</c:v>
                </c:pt>
                <c:pt idx="3">
                  <c:v>0.4</c:v>
                </c:pt>
                <c:pt idx="4">
                  <c:v>0.39</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health services</c:v>
                      </c:pt>
                      <c:pt idx="2">
                        <c:v>Better / more affordable housing</c:v>
                      </c:pt>
                      <c:pt idx="3">
                        <c:v>More job opportunities / higher wages</c:v>
                      </c:pt>
                      <c:pt idx="4">
                        <c:v>Greater choice of shops / restaurants</c:v>
                      </c:pt>
                    </c:strCache>
                  </c:strRef>
                </c:cat>
                <c:val>
                  <c:numRef>
                    <c:extLst>
                      <c:ext uri="{02D57815-91ED-43cb-92C2-25804820EDAC}">
                        <c15:formulaRef>
                          <c15:sqref>Sheet1!$C$2:$C$6</c15:sqref>
                        </c15:formulaRef>
                      </c:ext>
                    </c:extLst>
                    <c:numCache>
                      <c:formatCode>General</c:formatCode>
                      <c:ptCount val="5"/>
                      <c:pt idx="0">
                        <c:v>60</c:v>
                      </c:pt>
                      <c:pt idx="1">
                        <c:v>48</c:v>
                      </c:pt>
                      <c:pt idx="2">
                        <c:v>34</c:v>
                      </c:pt>
                      <c:pt idx="3">
                        <c:v>44</c:v>
                      </c:pt>
                      <c:pt idx="4">
                        <c:v>76</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Better / more affordable housing</c:v>
                </c:pt>
                <c:pt idx="1">
                  <c:v>Greater choice of shops / restaurants</c:v>
                </c:pt>
                <c:pt idx="2">
                  <c:v>More job opportunities / higher wages</c:v>
                </c:pt>
                <c:pt idx="3">
                  <c:v>More health services</c:v>
                </c:pt>
                <c:pt idx="4">
                  <c:v>More money spent in town / city centres</c:v>
                </c:pt>
              </c:strCache>
            </c:strRef>
          </c:cat>
          <c:val>
            <c:numRef>
              <c:f>Sheet1!$B$2:$B$6</c:f>
              <c:numCache>
                <c:formatCode>0%</c:formatCode>
                <c:ptCount val="5"/>
                <c:pt idx="0">
                  <c:v>0.45</c:v>
                </c:pt>
                <c:pt idx="1">
                  <c:v>0.45</c:v>
                </c:pt>
                <c:pt idx="2">
                  <c:v>0.33</c:v>
                </c:pt>
                <c:pt idx="3">
                  <c:v>0.33</c:v>
                </c:pt>
                <c:pt idx="4">
                  <c:v>0.32</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Better / more affordable housing</c:v>
                      </c:pt>
                      <c:pt idx="1">
                        <c:v>Greater choice of shops / restaurants</c:v>
                      </c:pt>
                      <c:pt idx="2">
                        <c:v>More job opportunities / higher wages</c:v>
                      </c:pt>
                      <c:pt idx="3">
                        <c:v>More health services</c:v>
                      </c:pt>
                      <c:pt idx="4">
                        <c:v>More money spent in town / city centres</c:v>
                      </c:pt>
                    </c:strCache>
                  </c:strRef>
                </c:cat>
                <c:val>
                  <c:numRef>
                    <c:extLst>
                      <c:ext uri="{02D57815-91ED-43cb-92C2-25804820EDAC}">
                        <c15:formulaRef>
                          <c15:sqref>Sheet1!$C$2:$C$6</c15:sqref>
                        </c15:formulaRef>
                      </c:ext>
                    </c:extLst>
                    <c:numCache>
                      <c:formatCode>General</c:formatCode>
                      <c:ptCount val="5"/>
                      <c:pt idx="0">
                        <c:v>10</c:v>
                      </c:pt>
                      <c:pt idx="1">
                        <c:v>9</c:v>
                      </c:pt>
                      <c:pt idx="2">
                        <c:v>9</c:v>
                      </c:pt>
                      <c:pt idx="3">
                        <c:v>9</c:v>
                      </c:pt>
                      <c:pt idx="4">
                        <c:v>10</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Greater choice of shops / restaurants</c:v>
                </c:pt>
                <c:pt idx="2">
                  <c:v>Better / more affordable housing</c:v>
                </c:pt>
                <c:pt idx="3">
                  <c:v>Improved public spaces</c:v>
                </c:pt>
                <c:pt idx="4">
                  <c:v>Improved public transport</c:v>
                </c:pt>
              </c:strCache>
            </c:strRef>
          </c:cat>
          <c:val>
            <c:numRef>
              <c:f>Sheet1!$B$2:$B$6</c:f>
              <c:numCache>
                <c:formatCode>0%</c:formatCode>
                <c:ptCount val="5"/>
                <c:pt idx="0">
                  <c:v>0.63</c:v>
                </c:pt>
                <c:pt idx="1">
                  <c:v>0.56000000000000005</c:v>
                </c:pt>
                <c:pt idx="2">
                  <c:v>0.44</c:v>
                </c:pt>
                <c:pt idx="3">
                  <c:v>0.42</c:v>
                </c:pt>
                <c:pt idx="4">
                  <c:v>0.41</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Greater choice of shops / restaurants</c:v>
                      </c:pt>
                      <c:pt idx="2">
                        <c:v>Better / more affordable housing</c:v>
                      </c:pt>
                      <c:pt idx="3">
                        <c:v>Improved public spaces</c:v>
                      </c:pt>
                      <c:pt idx="4">
                        <c:v>Improved public transport</c:v>
                      </c:pt>
                    </c:strCache>
                  </c:strRef>
                </c:cat>
                <c:val>
                  <c:numRef>
                    <c:extLst>
                      <c:ext uri="{02D57815-91ED-43cb-92C2-25804820EDAC}">
                        <c15:formulaRef>
                          <c15:sqref>Sheet1!$C$2:$C$6</c15:sqref>
                        </c15:formulaRef>
                      </c:ext>
                    </c:extLst>
                    <c:numCache>
                      <c:formatCode>General</c:formatCode>
                      <c:ptCount val="5"/>
                      <c:pt idx="0">
                        <c:v>20</c:v>
                      </c:pt>
                      <c:pt idx="1">
                        <c:v>15</c:v>
                      </c:pt>
                      <c:pt idx="2">
                        <c:v>14</c:v>
                      </c:pt>
                      <c:pt idx="3">
                        <c:v>13</c:v>
                      </c:pt>
                      <c:pt idx="4">
                        <c:v>9</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job opportunities / higher wages</c:v>
                </c:pt>
                <c:pt idx="1">
                  <c:v>More money spent in town / city centres</c:v>
                </c:pt>
                <c:pt idx="2">
                  <c:v>Greater choice of shops / restaurants</c:v>
                </c:pt>
                <c:pt idx="3">
                  <c:v>More health services</c:v>
                </c:pt>
                <c:pt idx="4">
                  <c:v>More activities for children / young people</c:v>
                </c:pt>
              </c:strCache>
            </c:strRef>
          </c:cat>
          <c:val>
            <c:numRef>
              <c:f>Sheet1!$B$2:$B$6</c:f>
              <c:numCache>
                <c:formatCode>0%</c:formatCode>
                <c:ptCount val="5"/>
                <c:pt idx="0">
                  <c:v>0.53</c:v>
                </c:pt>
                <c:pt idx="1">
                  <c:v>0.45</c:v>
                </c:pt>
                <c:pt idx="2">
                  <c:v>0.38</c:v>
                </c:pt>
                <c:pt idx="3">
                  <c:v>0.36</c:v>
                </c:pt>
                <c:pt idx="4">
                  <c:v>0.28000000000000003</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job opportunities / higher wages</c:v>
                      </c:pt>
                      <c:pt idx="1">
                        <c:v>More money spent in town / city centres</c:v>
                      </c:pt>
                      <c:pt idx="2">
                        <c:v>Greater choice of shops / restaurants</c:v>
                      </c:pt>
                      <c:pt idx="3">
                        <c:v>More health services</c:v>
                      </c:pt>
                      <c:pt idx="4">
                        <c:v>More activities for children / young people</c:v>
                      </c:pt>
                    </c:strCache>
                  </c:strRef>
                </c:cat>
                <c:val>
                  <c:numRef>
                    <c:extLst>
                      <c:ext uri="{02D57815-91ED-43cb-92C2-25804820EDAC}">
                        <c15:formulaRef>
                          <c15:sqref>Sheet1!$C$2:$C$6</c15:sqref>
                        </c15:formulaRef>
                      </c:ext>
                    </c:extLst>
                    <c:numCache>
                      <c:formatCode>General</c:formatCode>
                      <c:ptCount val="5"/>
                      <c:pt idx="0">
                        <c:v>18</c:v>
                      </c:pt>
                      <c:pt idx="1">
                        <c:v>18</c:v>
                      </c:pt>
                      <c:pt idx="2">
                        <c:v>14</c:v>
                      </c:pt>
                      <c:pt idx="3">
                        <c:v>12</c:v>
                      </c:pt>
                      <c:pt idx="4">
                        <c:v>11</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health services</c:v>
                </c:pt>
                <c:pt idx="1">
                  <c:v>More money spent in town / city centres</c:v>
                </c:pt>
                <c:pt idx="2">
                  <c:v>Greater choice of shops / restaurants</c:v>
                </c:pt>
                <c:pt idx="3">
                  <c:v>Improved public transport</c:v>
                </c:pt>
                <c:pt idx="4">
                  <c:v>Better / more affordable housing</c:v>
                </c:pt>
              </c:strCache>
            </c:strRef>
          </c:cat>
          <c:val>
            <c:numRef>
              <c:f>Sheet1!$B$2:$B$6</c:f>
              <c:numCache>
                <c:formatCode>0%</c:formatCode>
                <c:ptCount val="5"/>
                <c:pt idx="0">
                  <c:v>0.45</c:v>
                </c:pt>
                <c:pt idx="1">
                  <c:v>0.4</c:v>
                </c:pt>
                <c:pt idx="2">
                  <c:v>0.35</c:v>
                </c:pt>
                <c:pt idx="3">
                  <c:v>0.28999999999999998</c:v>
                </c:pt>
                <c:pt idx="4">
                  <c:v>0.28999999999999998</c:v>
                </c:pt>
              </c:numCache>
            </c:numRef>
          </c:val>
          <c:extLst>
            <c:ext xmlns:c16="http://schemas.microsoft.com/office/drawing/2014/chart" uri="{C3380CC4-5D6E-409C-BE32-E72D297353CC}">
              <c16:uniqueId val="{00000000-BEBB-4E7A-8E88-77260C8B7E76}"/>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health services</c:v>
                      </c:pt>
                      <c:pt idx="1">
                        <c:v>More money spent in town / city centres</c:v>
                      </c:pt>
                      <c:pt idx="2">
                        <c:v>Greater choice of shops / restaurants</c:v>
                      </c:pt>
                      <c:pt idx="3">
                        <c:v>Improved public transport</c:v>
                      </c:pt>
                      <c:pt idx="4">
                        <c:v>Better / more affordable housing</c:v>
                      </c:pt>
                    </c:strCache>
                  </c:strRef>
                </c:cat>
                <c:val>
                  <c:numRef>
                    <c:extLst>
                      <c:ext uri="{02D57815-91ED-43cb-92C2-25804820EDAC}">
                        <c15:formulaRef>
                          <c15:sqref>Sheet1!$C$2:$C$6</c15:sqref>
                        </c15:formulaRef>
                      </c:ext>
                    </c:extLst>
                    <c:numCache>
                      <c:formatCode>General</c:formatCode>
                      <c:ptCount val="5"/>
                      <c:pt idx="0">
                        <c:v>40</c:v>
                      </c:pt>
                      <c:pt idx="1">
                        <c:v>41</c:v>
                      </c:pt>
                      <c:pt idx="2">
                        <c:v>40</c:v>
                      </c:pt>
                      <c:pt idx="3">
                        <c:v>30</c:v>
                      </c:pt>
                      <c:pt idx="4">
                        <c:v>26</c:v>
                      </c:pt>
                    </c:numCache>
                  </c:numRef>
                </c:val>
                <c:extLst>
                  <c:ext xmlns:c16="http://schemas.microsoft.com/office/drawing/2014/chart" uri="{C3380CC4-5D6E-409C-BE32-E72D297353CC}">
                    <c16:uniqueId val="{00000001-BEBB-4E7A-8E88-77260C8B7E7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Greater choice of shops / restaurants</c:v>
                </c:pt>
                <c:pt idx="2">
                  <c:v>More health services</c:v>
                </c:pt>
                <c:pt idx="3">
                  <c:v>More job opportunities / higher wages</c:v>
                </c:pt>
                <c:pt idx="4">
                  <c:v>Better / more affordable housing</c:v>
                </c:pt>
              </c:strCache>
            </c:strRef>
          </c:cat>
          <c:val>
            <c:numRef>
              <c:f>Sheet1!$B$2:$B$6</c:f>
              <c:numCache>
                <c:formatCode>0%</c:formatCode>
                <c:ptCount val="5"/>
                <c:pt idx="0">
                  <c:v>0.47</c:v>
                </c:pt>
                <c:pt idx="1">
                  <c:v>0.45</c:v>
                </c:pt>
                <c:pt idx="2">
                  <c:v>0.39</c:v>
                </c:pt>
                <c:pt idx="3">
                  <c:v>0.34</c:v>
                </c:pt>
                <c:pt idx="4">
                  <c:v>0.32</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Greater choice of shops / restaurants</c:v>
                      </c:pt>
                      <c:pt idx="2">
                        <c:v>More health services</c:v>
                      </c:pt>
                      <c:pt idx="3">
                        <c:v>More job opportunities / higher wages</c:v>
                      </c:pt>
                      <c:pt idx="4">
                        <c:v>Better / more affordable housing</c:v>
                      </c:pt>
                    </c:strCache>
                  </c:strRef>
                </c:cat>
                <c:val>
                  <c:numRef>
                    <c:extLst>
                      <c:ext uri="{02D57815-91ED-43cb-92C2-25804820EDAC}">
                        <c15:formulaRef>
                          <c15:sqref>Sheet1!$C$2:$C$6</c15:sqref>
                        </c15:formulaRef>
                      </c:ext>
                    </c:extLst>
                    <c:numCache>
                      <c:formatCode>General</c:formatCode>
                      <c:ptCount val="5"/>
                      <c:pt idx="0">
                        <c:v>28</c:v>
                      </c:pt>
                      <c:pt idx="1">
                        <c:v>25</c:v>
                      </c:pt>
                      <c:pt idx="2">
                        <c:v>22</c:v>
                      </c:pt>
                      <c:pt idx="3">
                        <c:v>23</c:v>
                      </c:pt>
                      <c:pt idx="4">
                        <c:v>16</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money spent in town / city centres</c:v>
                </c:pt>
                <c:pt idx="1">
                  <c:v>More job opportunities / higher wages</c:v>
                </c:pt>
                <c:pt idx="2">
                  <c:v>More health services</c:v>
                </c:pt>
                <c:pt idx="3">
                  <c:v>More activities for children / young people</c:v>
                </c:pt>
                <c:pt idx="4">
                  <c:v>Greater choice of shops / restaurants</c:v>
                </c:pt>
              </c:strCache>
            </c:strRef>
          </c:cat>
          <c:val>
            <c:numRef>
              <c:f>Sheet1!$B$2:$B$6</c:f>
              <c:numCache>
                <c:formatCode>0%</c:formatCode>
                <c:ptCount val="5"/>
                <c:pt idx="0">
                  <c:v>0.6</c:v>
                </c:pt>
                <c:pt idx="1">
                  <c:v>0.6</c:v>
                </c:pt>
                <c:pt idx="2">
                  <c:v>0.57999999999999996</c:v>
                </c:pt>
                <c:pt idx="3">
                  <c:v>0.44</c:v>
                </c:pt>
                <c:pt idx="4">
                  <c:v>0.39</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money spent in town / city centres</c:v>
                      </c:pt>
                      <c:pt idx="1">
                        <c:v>More job opportunities / higher wages</c:v>
                      </c:pt>
                      <c:pt idx="2">
                        <c:v>More health services</c:v>
                      </c:pt>
                      <c:pt idx="3">
                        <c:v>More activities for children / young people</c:v>
                      </c:pt>
                      <c:pt idx="4">
                        <c:v>Greater choice of shops / restaurants</c:v>
                      </c:pt>
                    </c:strCache>
                  </c:strRef>
                </c:cat>
                <c:val>
                  <c:numRef>
                    <c:extLst>
                      <c:ext uri="{02D57815-91ED-43cb-92C2-25804820EDAC}">
                        <c15:formulaRef>
                          <c15:sqref>Sheet1!$C$2:$C$6</c15:sqref>
                        </c15:formulaRef>
                      </c:ext>
                    </c:extLst>
                    <c:numCache>
                      <c:formatCode>General</c:formatCode>
                      <c:ptCount val="5"/>
                      <c:pt idx="0">
                        <c:v>6</c:v>
                      </c:pt>
                      <c:pt idx="1">
                        <c:v>6</c:v>
                      </c:pt>
                      <c:pt idx="2">
                        <c:v>5</c:v>
                      </c:pt>
                      <c:pt idx="3">
                        <c:v>5</c:v>
                      </c:pt>
                      <c:pt idx="4">
                        <c:v>4</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health services</c:v>
                </c:pt>
                <c:pt idx="1">
                  <c:v>More money spent in town / city centres</c:v>
                </c:pt>
                <c:pt idx="2">
                  <c:v>Greater choice of shops / restaurants</c:v>
                </c:pt>
                <c:pt idx="3">
                  <c:v>Better / more affordable housing</c:v>
                </c:pt>
                <c:pt idx="4">
                  <c:v>More job opportunities / higher wages</c:v>
                </c:pt>
              </c:strCache>
            </c:strRef>
          </c:cat>
          <c:val>
            <c:numRef>
              <c:f>Sheet1!$B$2:$B$6</c:f>
              <c:numCache>
                <c:formatCode>0%</c:formatCode>
                <c:ptCount val="5"/>
                <c:pt idx="0">
                  <c:v>0.44</c:v>
                </c:pt>
                <c:pt idx="1">
                  <c:v>0.39</c:v>
                </c:pt>
                <c:pt idx="2">
                  <c:v>0.35</c:v>
                </c:pt>
                <c:pt idx="3">
                  <c:v>0.3</c:v>
                </c:pt>
                <c:pt idx="4">
                  <c:v>0.28000000000000003</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health services</c:v>
                      </c:pt>
                      <c:pt idx="1">
                        <c:v>More money spent in town / city centres</c:v>
                      </c:pt>
                      <c:pt idx="2">
                        <c:v>Greater choice of shops / restaurants</c:v>
                      </c:pt>
                      <c:pt idx="3">
                        <c:v>Better / more affordable housing</c:v>
                      </c:pt>
                      <c:pt idx="4">
                        <c:v>More job opportunities / higher wages</c:v>
                      </c:pt>
                    </c:strCache>
                  </c:strRef>
                </c:cat>
                <c:val>
                  <c:numRef>
                    <c:extLst>
                      <c:ext uri="{02D57815-91ED-43cb-92C2-25804820EDAC}">
                        <c15:formulaRef>
                          <c15:sqref>Sheet1!$C$2:$C$6</c15:sqref>
                        </c15:formulaRef>
                      </c:ext>
                    </c:extLst>
                    <c:numCache>
                      <c:formatCode>General</c:formatCode>
                      <c:ptCount val="5"/>
                      <c:pt idx="0">
                        <c:v>37</c:v>
                      </c:pt>
                      <c:pt idx="1">
                        <c:v>40</c:v>
                      </c:pt>
                      <c:pt idx="2">
                        <c:v>38</c:v>
                      </c:pt>
                      <c:pt idx="3">
                        <c:v>25</c:v>
                      </c:pt>
                      <c:pt idx="4">
                        <c:v>25</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Increased immigration</c:v>
                </c:pt>
                <c:pt idx="3">
                  <c:v>More competition for public services</c:v>
                </c:pt>
                <c:pt idx="4">
                  <c:v>More cars on the road</c:v>
                </c:pt>
              </c:strCache>
            </c:strRef>
          </c:cat>
          <c:val>
            <c:numRef>
              <c:f>Sheet1!$B$2:$B$6</c:f>
              <c:numCache>
                <c:formatCode>0%</c:formatCode>
                <c:ptCount val="5"/>
                <c:pt idx="0">
                  <c:v>0.61</c:v>
                </c:pt>
                <c:pt idx="1">
                  <c:v>0.47</c:v>
                </c:pt>
                <c:pt idx="2">
                  <c:v>0.4</c:v>
                </c:pt>
                <c:pt idx="3">
                  <c:v>0.37</c:v>
                </c:pt>
                <c:pt idx="4">
                  <c:v>0.35</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Increased immigration</c:v>
                      </c:pt>
                      <c:pt idx="3">
                        <c:v>More competition for public services</c:v>
                      </c:pt>
                      <c:pt idx="4">
                        <c:v>More cars on the road</c:v>
                      </c:pt>
                    </c:strCache>
                  </c:strRef>
                </c:cat>
                <c:val>
                  <c:numRef>
                    <c:extLst>
                      <c:ext uri="{02D57815-91ED-43cb-92C2-25804820EDAC}">
                        <c15:formulaRef>
                          <c15:sqref>Sheet1!$C$2:$C$6</c15:sqref>
                        </c15:formulaRef>
                      </c:ext>
                    </c:extLst>
                    <c:numCache>
                      <c:formatCode>General</c:formatCode>
                      <c:ptCount val="5"/>
                      <c:pt idx="0">
                        <c:v>107</c:v>
                      </c:pt>
                      <c:pt idx="1">
                        <c:v>72</c:v>
                      </c:pt>
                      <c:pt idx="2">
                        <c:v>75</c:v>
                      </c:pt>
                      <c:pt idx="3">
                        <c:v>74</c:v>
                      </c:pt>
                      <c:pt idx="4">
                        <c:v>81</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2024</c:v>
                </c:pt>
              </c:strCache>
            </c:strRef>
          </c:tx>
          <c:spPr>
            <a:solidFill>
              <a:schemeClr val="accent6"/>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1-8E48-4876-9A73-761B1E52C74D}"/>
              </c:ext>
            </c:extLst>
          </c:dPt>
          <c:dLbls>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2B5-44A3-B31C-38EF38AEA3CE}"/>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2B5-44A3-B31C-38EF38AEA3CE}"/>
                </c:ext>
              </c:extLst>
            </c:dLbl>
            <c:dLbl>
              <c:idx val="6"/>
              <c:layout>
                <c:manualLayout>
                  <c:x val="2.311387167178448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B5-44A3-B31C-38EF38AEA3CE}"/>
                </c:ext>
              </c:extLst>
            </c:dLbl>
            <c:dLbl>
              <c:idx val="7"/>
              <c:layout>
                <c:manualLayout>
                  <c:x val="2.5425258838962926E-2"/>
                  <c:y val="5.8995830459448019E-17"/>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B5-44A3-B31C-38EF38AEA3CE}"/>
                </c:ext>
              </c:extLst>
            </c:dLbl>
            <c:dLbl>
              <c:idx val="8"/>
              <c:layout>
                <c:manualLayout>
                  <c:x val="3.0048033173319822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B5-44A3-B31C-38EF38AEA3CE}"/>
                </c:ext>
              </c:extLst>
            </c:dLbl>
            <c:dLbl>
              <c:idx val="10"/>
              <c:layout>
                <c:manualLayout>
                  <c:x val="2.5425258838962926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B5-44A3-B31C-38EF38AEA3CE}"/>
                </c:ext>
              </c:extLst>
            </c:dLbl>
            <c:dLbl>
              <c:idx val="1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2B5-44A3-B31C-38EF38AEA3CE}"/>
                </c:ext>
              </c:extLst>
            </c:dLbl>
            <c:dLbl>
              <c:idx val="12"/>
              <c:layout>
                <c:manualLayout>
                  <c:x val="2.5425258838962926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B5-44A3-B31C-38EF38AEA3CE}"/>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B2B5-44A3-B31C-38EF38AEA3CE}"/>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Sheet1!$B$2:$B$27</c:f>
              <c:numCache>
                <c:formatCode>0%</c:formatCode>
                <c:ptCount val="15"/>
                <c:pt idx="0">
                  <c:v>0.63830338415832</c:v>
                </c:pt>
                <c:pt idx="1">
                  <c:v>0.64788717689373387</c:v>
                </c:pt>
                <c:pt idx="2">
                  <c:v>0.62881143010070384</c:v>
                </c:pt>
                <c:pt idx="3">
                  <c:v>0.77683973285910435</c:v>
                </c:pt>
                <c:pt idx="4">
                  <c:v>0.73551529217406886</c:v>
                </c:pt>
                <c:pt idx="5">
                  <c:v>0.66235540760868816</c:v>
                </c:pt>
                <c:pt idx="6">
                  <c:v>0.58543175453486918</c:v>
                </c:pt>
                <c:pt idx="7">
                  <c:v>0.57309592696381872</c:v>
                </c:pt>
                <c:pt idx="8">
                  <c:v>0.57266357028970016</c:v>
                </c:pt>
                <c:pt idx="9">
                  <c:v>0.64170259302402721</c:v>
                </c:pt>
                <c:pt idx="10">
                  <c:v>0.57582703447680594</c:v>
                </c:pt>
                <c:pt idx="11">
                  <c:v>0.65882098839081282</c:v>
                </c:pt>
                <c:pt idx="12">
                  <c:v>0.59493675188164186</c:v>
                </c:pt>
                <c:pt idx="13">
                  <c:v>0.67083898999023917</c:v>
                </c:pt>
              </c:numCache>
            </c:numRef>
          </c:val>
          <c:extLst xmlns:c15="http://schemas.microsoft.com/office/drawing/2012/chart">
            <c:ext xmlns:c16="http://schemas.microsoft.com/office/drawing/2014/chart" uri="{C3380CC4-5D6E-409C-BE32-E72D297353CC}">
              <c16:uniqueId val="{00000002-8E48-4876-9A73-761B1E52C74D}"/>
            </c:ext>
          </c:extLst>
        </c:ser>
        <c:dLbls>
          <c:dLblPos val="outEnd"/>
          <c:showLegendKey val="0"/>
          <c:showVal val="1"/>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More cars on the road</c:v>
                </c:pt>
                <c:pt idx="3">
                  <c:v>Increased immigration</c:v>
                </c:pt>
                <c:pt idx="4">
                  <c:v>Parking further from where you need to go</c:v>
                </c:pt>
              </c:strCache>
            </c:strRef>
          </c:cat>
          <c:val>
            <c:numRef>
              <c:f>Sheet1!$B$2:$B$6</c:f>
              <c:numCache>
                <c:formatCode>0%</c:formatCode>
                <c:ptCount val="5"/>
                <c:pt idx="0">
                  <c:v>0.5</c:v>
                </c:pt>
                <c:pt idx="1">
                  <c:v>0.49</c:v>
                </c:pt>
                <c:pt idx="2">
                  <c:v>0.33</c:v>
                </c:pt>
                <c:pt idx="3">
                  <c:v>0.31</c:v>
                </c:pt>
                <c:pt idx="4">
                  <c:v>0.23</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More cars on the road</c:v>
                      </c:pt>
                      <c:pt idx="3">
                        <c:v>Increased immigration</c:v>
                      </c:pt>
                      <c:pt idx="4">
                        <c:v>Parking further from where you need to go</c:v>
                      </c:pt>
                    </c:strCache>
                  </c:strRef>
                </c:cat>
                <c:val>
                  <c:numRef>
                    <c:extLst>
                      <c:ext uri="{02D57815-91ED-43cb-92C2-25804820EDAC}">
                        <c15:formulaRef>
                          <c15:sqref>Sheet1!$C$2:$C$6</c15:sqref>
                        </c15:formulaRef>
                      </c:ext>
                    </c:extLst>
                    <c:numCache>
                      <c:formatCode>General</c:formatCode>
                      <c:ptCount val="5"/>
                      <c:pt idx="0">
                        <c:v>31</c:v>
                      </c:pt>
                      <c:pt idx="1">
                        <c:v>25</c:v>
                      </c:pt>
                      <c:pt idx="2">
                        <c:v>29</c:v>
                      </c:pt>
                      <c:pt idx="3">
                        <c:v>24</c:v>
                      </c:pt>
                      <c:pt idx="4">
                        <c:v>20</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More competition for public services</c:v>
                </c:pt>
                <c:pt idx="3">
                  <c:v>Increased immigration</c:v>
                </c:pt>
                <c:pt idx="4">
                  <c:v>More cars on the road</c:v>
                </c:pt>
              </c:strCache>
            </c:strRef>
          </c:cat>
          <c:val>
            <c:numRef>
              <c:f>Sheet1!$B$2:$B$6</c:f>
              <c:numCache>
                <c:formatCode>0%</c:formatCode>
                <c:ptCount val="5"/>
                <c:pt idx="0">
                  <c:v>0.69</c:v>
                </c:pt>
                <c:pt idx="1">
                  <c:v>0.47</c:v>
                </c:pt>
                <c:pt idx="2">
                  <c:v>0.45</c:v>
                </c:pt>
                <c:pt idx="3">
                  <c:v>0.45</c:v>
                </c:pt>
                <c:pt idx="4">
                  <c:v>0.38</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More competition for public services</c:v>
                      </c:pt>
                      <c:pt idx="3">
                        <c:v>Increased immigration</c:v>
                      </c:pt>
                      <c:pt idx="4">
                        <c:v>More cars on the road</c:v>
                      </c:pt>
                    </c:strCache>
                  </c:strRef>
                </c:cat>
                <c:val>
                  <c:numRef>
                    <c:extLst>
                      <c:ext uri="{02D57815-91ED-43cb-92C2-25804820EDAC}">
                        <c15:formulaRef>
                          <c15:sqref>Sheet1!$C$2:$C$6</c15:sqref>
                        </c15:formulaRef>
                      </c:ext>
                    </c:extLst>
                    <c:numCache>
                      <c:formatCode>General</c:formatCode>
                      <c:ptCount val="5"/>
                      <c:pt idx="0">
                        <c:v>71</c:v>
                      </c:pt>
                      <c:pt idx="1">
                        <c:v>44</c:v>
                      </c:pt>
                      <c:pt idx="2">
                        <c:v>50</c:v>
                      </c:pt>
                      <c:pt idx="3">
                        <c:v>46</c:v>
                      </c:pt>
                      <c:pt idx="4">
                        <c:v>21</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Disturbing wildlife</c:v>
                </c:pt>
                <c:pt idx="3">
                  <c:v>More competition for public services</c:v>
                </c:pt>
                <c:pt idx="4">
                  <c:v>More competition for jobs</c:v>
                </c:pt>
              </c:strCache>
            </c:strRef>
          </c:cat>
          <c:val>
            <c:numRef>
              <c:f>Sheet1!$B$2:$B$6</c:f>
              <c:numCache>
                <c:formatCode>0%</c:formatCode>
                <c:ptCount val="5"/>
                <c:pt idx="0">
                  <c:v>0.75</c:v>
                </c:pt>
                <c:pt idx="1">
                  <c:v>0.72</c:v>
                </c:pt>
                <c:pt idx="2">
                  <c:v>0.42</c:v>
                </c:pt>
                <c:pt idx="3">
                  <c:v>0.37</c:v>
                </c:pt>
                <c:pt idx="4">
                  <c:v>0.36</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Disturbing wildlife</c:v>
                      </c:pt>
                      <c:pt idx="3">
                        <c:v>More competition for public services</c:v>
                      </c:pt>
                      <c:pt idx="4">
                        <c:v>More competition for jobs</c:v>
                      </c:pt>
                    </c:strCache>
                  </c:strRef>
                </c:cat>
                <c:val>
                  <c:numRef>
                    <c:extLst>
                      <c:ext uri="{02D57815-91ED-43cb-92C2-25804820EDAC}">
                        <c15:formulaRef>
                          <c15:sqref>Sheet1!$C$2:$C$6</c15:sqref>
                        </c15:formulaRef>
                      </c:ext>
                    </c:extLst>
                    <c:numCache>
                      <c:formatCode>General</c:formatCode>
                      <c:ptCount val="5"/>
                      <c:pt idx="0">
                        <c:v>13</c:v>
                      </c:pt>
                      <c:pt idx="1">
                        <c:v>13</c:v>
                      </c:pt>
                      <c:pt idx="2">
                        <c:v>10</c:v>
                      </c:pt>
                      <c:pt idx="3">
                        <c:v>9</c:v>
                      </c:pt>
                      <c:pt idx="4">
                        <c:v>8</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Increased immigration</c:v>
                </c:pt>
                <c:pt idx="3">
                  <c:v>More competition for public services</c:v>
                </c:pt>
                <c:pt idx="4">
                  <c:v>Disturbing wildlife</c:v>
                </c:pt>
              </c:strCache>
            </c:strRef>
          </c:cat>
          <c:val>
            <c:numRef>
              <c:f>Sheet1!$B$2:$B$6</c:f>
              <c:numCache>
                <c:formatCode>0%</c:formatCode>
                <c:ptCount val="5"/>
                <c:pt idx="0">
                  <c:v>0.7</c:v>
                </c:pt>
                <c:pt idx="1">
                  <c:v>0.6</c:v>
                </c:pt>
                <c:pt idx="2">
                  <c:v>0.43</c:v>
                </c:pt>
                <c:pt idx="3">
                  <c:v>0.27</c:v>
                </c:pt>
                <c:pt idx="4">
                  <c:v>0.27</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Increased immigration</c:v>
                      </c:pt>
                      <c:pt idx="3">
                        <c:v>More competition for public services</c:v>
                      </c:pt>
                      <c:pt idx="4">
                        <c:v>Disturbing wildlife</c:v>
                      </c:pt>
                    </c:strCache>
                  </c:strRef>
                </c:cat>
                <c:val>
                  <c:numRef>
                    <c:extLst>
                      <c:ext uri="{02D57815-91ED-43cb-92C2-25804820EDAC}">
                        <c15:formulaRef>
                          <c15:sqref>Sheet1!$C$2:$C$6</c15:sqref>
                        </c15:formulaRef>
                      </c:ext>
                    </c:extLst>
                    <c:numCache>
                      <c:formatCode>General</c:formatCode>
                      <c:ptCount val="5"/>
                      <c:pt idx="0">
                        <c:v>19</c:v>
                      </c:pt>
                      <c:pt idx="1">
                        <c:v>15</c:v>
                      </c:pt>
                      <c:pt idx="2">
                        <c:v>13</c:v>
                      </c:pt>
                      <c:pt idx="3">
                        <c:v>10</c:v>
                      </c:pt>
                      <c:pt idx="4">
                        <c:v>9</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More competition for public services</c:v>
                </c:pt>
                <c:pt idx="2">
                  <c:v>More cars on the road</c:v>
                </c:pt>
                <c:pt idx="3">
                  <c:v>Higher cost of living</c:v>
                </c:pt>
                <c:pt idx="4">
                  <c:v>Disturbing wildlife</c:v>
                </c:pt>
              </c:strCache>
            </c:strRef>
          </c:cat>
          <c:val>
            <c:numRef>
              <c:f>Sheet1!$B$2:$B$6</c:f>
              <c:numCache>
                <c:formatCode>0%</c:formatCode>
                <c:ptCount val="5"/>
                <c:pt idx="0">
                  <c:v>0.54</c:v>
                </c:pt>
                <c:pt idx="1">
                  <c:v>0.46</c:v>
                </c:pt>
                <c:pt idx="2">
                  <c:v>0.45</c:v>
                </c:pt>
                <c:pt idx="3">
                  <c:v>0.4</c:v>
                </c:pt>
                <c:pt idx="4">
                  <c:v>0.32</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More competition for public services</c:v>
                      </c:pt>
                      <c:pt idx="2">
                        <c:v>More cars on the road</c:v>
                      </c:pt>
                      <c:pt idx="3">
                        <c:v>Higher cost of living</c:v>
                      </c:pt>
                      <c:pt idx="4">
                        <c:v>Disturbing wildlife</c:v>
                      </c:pt>
                    </c:strCache>
                  </c:strRef>
                </c:cat>
                <c:val>
                  <c:numRef>
                    <c:extLst>
                      <c:ext uri="{02D57815-91ED-43cb-92C2-25804820EDAC}">
                        <c15:formulaRef>
                          <c15:sqref>Sheet1!$C$2:$C$6</c15:sqref>
                        </c15:formulaRef>
                      </c:ext>
                    </c:extLst>
                    <c:numCache>
                      <c:formatCode>General</c:formatCode>
                      <c:ptCount val="5"/>
                      <c:pt idx="0">
                        <c:v>21</c:v>
                      </c:pt>
                      <c:pt idx="1">
                        <c:v>20</c:v>
                      </c:pt>
                      <c:pt idx="2">
                        <c:v>20</c:v>
                      </c:pt>
                      <c:pt idx="3">
                        <c:v>14</c:v>
                      </c:pt>
                      <c:pt idx="4">
                        <c:v>13</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Increased immigration</c:v>
                </c:pt>
                <c:pt idx="2">
                  <c:v>More cars on the road</c:v>
                </c:pt>
                <c:pt idx="3">
                  <c:v>Parking further from where you need to go</c:v>
                </c:pt>
                <c:pt idx="4">
                  <c:v>More competition for public services</c:v>
                </c:pt>
              </c:strCache>
            </c:strRef>
          </c:cat>
          <c:val>
            <c:numRef>
              <c:f>Sheet1!$B$2:$B$6</c:f>
              <c:numCache>
                <c:formatCode>0%</c:formatCode>
                <c:ptCount val="5"/>
                <c:pt idx="0">
                  <c:v>0.54</c:v>
                </c:pt>
                <c:pt idx="1">
                  <c:v>0.49</c:v>
                </c:pt>
                <c:pt idx="2">
                  <c:v>0.46</c:v>
                </c:pt>
                <c:pt idx="3">
                  <c:v>0.42</c:v>
                </c:pt>
                <c:pt idx="4">
                  <c:v>0.38</c:v>
                </c:pt>
              </c:numCache>
            </c:numRef>
          </c:val>
          <c:extLst>
            <c:ext xmlns:c16="http://schemas.microsoft.com/office/drawing/2014/chart" uri="{C3380CC4-5D6E-409C-BE32-E72D297353CC}">
              <c16:uniqueId val="{00000000-BEBB-4E7A-8E88-77260C8B7E76}"/>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Increased immigration</c:v>
                      </c:pt>
                      <c:pt idx="2">
                        <c:v>More cars on the road</c:v>
                      </c:pt>
                      <c:pt idx="3">
                        <c:v>Parking further from where you need to go</c:v>
                      </c:pt>
                      <c:pt idx="4">
                        <c:v>More competition for public services</c:v>
                      </c:pt>
                    </c:strCache>
                  </c:strRef>
                </c:cat>
                <c:val>
                  <c:numRef>
                    <c:extLst>
                      <c:ext uri="{02D57815-91ED-43cb-92C2-25804820EDAC}">
                        <c15:formulaRef>
                          <c15:sqref>Sheet1!$C$2:$C$6</c15:sqref>
                        </c15:formulaRef>
                      </c:ext>
                    </c:extLst>
                    <c:numCache>
                      <c:formatCode>General</c:formatCode>
                      <c:ptCount val="5"/>
                      <c:pt idx="0">
                        <c:v>57</c:v>
                      </c:pt>
                      <c:pt idx="1">
                        <c:v>45</c:v>
                      </c:pt>
                      <c:pt idx="2">
                        <c:v>49</c:v>
                      </c:pt>
                      <c:pt idx="3">
                        <c:v>42</c:v>
                      </c:pt>
                      <c:pt idx="4">
                        <c:v>37</c:v>
                      </c:pt>
                    </c:numCache>
                  </c:numRef>
                </c:val>
                <c:extLst>
                  <c:ext xmlns:c16="http://schemas.microsoft.com/office/drawing/2014/chart" uri="{C3380CC4-5D6E-409C-BE32-E72D297353CC}">
                    <c16:uniqueId val="{00000001-BEBB-4E7A-8E88-77260C8B7E7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Higher cost of living</c:v>
                </c:pt>
                <c:pt idx="1">
                  <c:v>More crime / anti-social behaviour</c:v>
                </c:pt>
                <c:pt idx="2">
                  <c:v>More cars on the road</c:v>
                </c:pt>
                <c:pt idx="3">
                  <c:v>Increased immigration</c:v>
                </c:pt>
                <c:pt idx="4">
                  <c:v>Longer journeys </c:v>
                </c:pt>
              </c:strCache>
            </c:strRef>
          </c:cat>
          <c:val>
            <c:numRef>
              <c:f>Sheet1!$B$2:$B$6</c:f>
              <c:numCache>
                <c:formatCode>0%</c:formatCode>
                <c:ptCount val="5"/>
                <c:pt idx="0">
                  <c:v>0.68</c:v>
                </c:pt>
                <c:pt idx="1">
                  <c:v>0.46</c:v>
                </c:pt>
                <c:pt idx="2">
                  <c:v>0.2</c:v>
                </c:pt>
                <c:pt idx="3">
                  <c:v>0.19</c:v>
                </c:pt>
                <c:pt idx="4">
                  <c:v>0.19</c:v>
                </c:pt>
              </c:numCache>
            </c:numRef>
          </c:val>
          <c:extLst>
            <c:ext xmlns:c16="http://schemas.microsoft.com/office/drawing/2014/chart" uri="{C3380CC4-5D6E-409C-BE32-E72D297353CC}">
              <c16:uniqueId val="{00000000-E2B9-4A1F-A666-3BB7231F1EE1}"/>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Higher cost of living</c:v>
                      </c:pt>
                      <c:pt idx="1">
                        <c:v>More crime / anti-social behaviour</c:v>
                      </c:pt>
                      <c:pt idx="2">
                        <c:v>More cars on the road</c:v>
                      </c:pt>
                      <c:pt idx="3">
                        <c:v>Increased immigration</c:v>
                      </c:pt>
                      <c:pt idx="4">
                        <c:v>Longer journeys </c:v>
                      </c:pt>
                    </c:strCache>
                  </c:strRef>
                </c:cat>
                <c:val>
                  <c:numRef>
                    <c:extLst>
                      <c:ext uri="{02D57815-91ED-43cb-92C2-25804820EDAC}">
                        <c15:formulaRef>
                          <c15:sqref>Sheet1!$C$2:$C$6</c15:sqref>
                        </c15:formulaRef>
                      </c:ext>
                    </c:extLst>
                    <c:numCache>
                      <c:formatCode>General</c:formatCode>
                      <c:ptCount val="5"/>
                      <c:pt idx="0">
                        <c:v>6</c:v>
                      </c:pt>
                      <c:pt idx="1">
                        <c:v>5</c:v>
                      </c:pt>
                      <c:pt idx="2">
                        <c:v>3</c:v>
                      </c:pt>
                      <c:pt idx="3">
                        <c:v>2</c:v>
                      </c:pt>
                      <c:pt idx="4">
                        <c:v>2</c:v>
                      </c:pt>
                    </c:numCache>
                  </c:numRef>
                </c:val>
                <c:extLst>
                  <c:ext xmlns:c16="http://schemas.microsoft.com/office/drawing/2014/chart" uri="{C3380CC4-5D6E-409C-BE32-E72D297353CC}">
                    <c16:uniqueId val="{00000001-E2B9-4A1F-A666-3BB7231F1EE1}"/>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Higher cost of living</c:v>
                </c:pt>
                <c:pt idx="2">
                  <c:v>More competition for public services</c:v>
                </c:pt>
                <c:pt idx="3">
                  <c:v>Increased immigration</c:v>
                </c:pt>
                <c:pt idx="4">
                  <c:v>More cars on the road</c:v>
                </c:pt>
              </c:strCache>
            </c:strRef>
          </c:cat>
          <c:val>
            <c:numRef>
              <c:f>Sheet1!$B$2:$B$6</c:f>
              <c:numCache>
                <c:formatCode>0%</c:formatCode>
                <c:ptCount val="5"/>
                <c:pt idx="0">
                  <c:v>0.68</c:v>
                </c:pt>
                <c:pt idx="1">
                  <c:v>0.5</c:v>
                </c:pt>
                <c:pt idx="2">
                  <c:v>0.36</c:v>
                </c:pt>
                <c:pt idx="3">
                  <c:v>0.36</c:v>
                </c:pt>
                <c:pt idx="4">
                  <c:v>0.28999999999999998</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Higher cost of living</c:v>
                      </c:pt>
                      <c:pt idx="2">
                        <c:v>More competition for public services</c:v>
                      </c:pt>
                      <c:pt idx="3">
                        <c:v>Increased immigration</c:v>
                      </c:pt>
                      <c:pt idx="4">
                        <c:v>More cars on the road</c:v>
                      </c:pt>
                    </c:strCache>
                  </c:strRef>
                </c:cat>
                <c:val>
                  <c:numRef>
                    <c:extLst>
                      <c:ext uri="{02D57815-91ED-43cb-92C2-25804820EDAC}">
                        <c15:formulaRef>
                          <c15:sqref>Sheet1!$C$2:$C$6</c15:sqref>
                        </c15:formulaRef>
                      </c:ext>
                    </c:extLst>
                    <c:numCache>
                      <c:formatCode>General</c:formatCode>
                      <c:ptCount val="5"/>
                      <c:pt idx="0">
                        <c:v>37</c:v>
                      </c:pt>
                      <c:pt idx="1">
                        <c:v>22</c:v>
                      </c:pt>
                      <c:pt idx="2">
                        <c:v>24</c:v>
                      </c:pt>
                      <c:pt idx="3">
                        <c:v>21</c:v>
                      </c:pt>
                      <c:pt idx="4">
                        <c:v>24</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crime / anti-social behaviour</c:v>
                </c:pt>
                <c:pt idx="1">
                  <c:v>More cars on the road</c:v>
                </c:pt>
                <c:pt idx="2">
                  <c:v>Increased immigration</c:v>
                </c:pt>
                <c:pt idx="3">
                  <c:v>More competition for public services</c:v>
                </c:pt>
                <c:pt idx="4">
                  <c:v>Higher cost of living</c:v>
                </c:pt>
              </c:strCache>
            </c:strRef>
          </c:cat>
          <c:val>
            <c:numRef>
              <c:f>Sheet1!$B$2:$B$6</c:f>
              <c:numCache>
                <c:formatCode>0%</c:formatCode>
                <c:ptCount val="5"/>
                <c:pt idx="0">
                  <c:v>0.49</c:v>
                </c:pt>
                <c:pt idx="1">
                  <c:v>0.48</c:v>
                </c:pt>
                <c:pt idx="2">
                  <c:v>0.46</c:v>
                </c:pt>
                <c:pt idx="3">
                  <c:v>0.4</c:v>
                </c:pt>
                <c:pt idx="4">
                  <c:v>0.39</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Sheet1!$A$2:$A$6</c15:sqref>
                        </c15:formulaRef>
                      </c:ext>
                    </c:extLst>
                    <c:strCache>
                      <c:ptCount val="5"/>
                      <c:pt idx="0">
                        <c:v>More crime / anti-social behaviour</c:v>
                      </c:pt>
                      <c:pt idx="1">
                        <c:v>More cars on the road</c:v>
                      </c:pt>
                      <c:pt idx="2">
                        <c:v>Increased immigration</c:v>
                      </c:pt>
                      <c:pt idx="3">
                        <c:v>More competition for public services</c:v>
                      </c:pt>
                      <c:pt idx="4">
                        <c:v>Higher cost of living</c:v>
                      </c:pt>
                    </c:strCache>
                  </c:strRef>
                </c:cat>
                <c:val>
                  <c:numRef>
                    <c:extLst>
                      <c:ext uri="{02D57815-91ED-43cb-92C2-25804820EDAC}">
                        <c15:formulaRef>
                          <c15:sqref>Sheet1!$C$2:$C$6</c15:sqref>
                        </c15:formulaRef>
                      </c:ext>
                    </c:extLst>
                    <c:numCache>
                      <c:formatCode>General</c:formatCode>
                      <c:ptCount val="5"/>
                      <c:pt idx="0">
                        <c:v>48</c:v>
                      </c:pt>
                      <c:pt idx="1">
                        <c:v>44</c:v>
                      </c:pt>
                      <c:pt idx="2">
                        <c:v>38</c:v>
                      </c:pt>
                      <c:pt idx="3">
                        <c:v>35</c:v>
                      </c:pt>
                      <c:pt idx="4">
                        <c:v>91</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3593137369234367"/>
          <c:h val="0.70493040400264384"/>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Jaywick</c:v>
                </c:pt>
              </c:strCache>
            </c:strRef>
          </c:cat>
          <c:val>
            <c:numRef>
              <c:f>Sheet1!$B$2:$C$2</c:f>
              <c:numCache>
                <c:formatCode>0%</c:formatCode>
                <c:ptCount val="2"/>
                <c:pt idx="0">
                  <c:v>0.14000000000000001</c:v>
                </c:pt>
                <c:pt idx="1">
                  <c:v>0.11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Jaywick</c:v>
                </c:pt>
              </c:strCache>
            </c:strRef>
          </c:cat>
          <c:val>
            <c:numRef>
              <c:f>Sheet1!$B$3:$C$3</c:f>
              <c:numCache>
                <c:formatCode>0%</c:formatCode>
                <c:ptCount val="2"/>
                <c:pt idx="0">
                  <c:v>0.5</c:v>
                </c:pt>
                <c:pt idx="1">
                  <c:v>0.46</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Jaywick</c:v>
                </c:pt>
              </c:strCache>
            </c:strRef>
          </c:cat>
          <c:val>
            <c:numRef>
              <c:f>Sheet1!$B$4:$C$4</c:f>
              <c:numCache>
                <c:formatCode>0%</c:formatCode>
                <c:ptCount val="2"/>
                <c:pt idx="0">
                  <c:v>0.26</c:v>
                </c:pt>
                <c:pt idx="1">
                  <c:v>0.36</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Jaywick</c:v>
                </c:pt>
              </c:strCache>
            </c:strRef>
          </c:cat>
          <c:val>
            <c:numRef>
              <c:f>Sheet1!$B$5:$C$5</c:f>
              <c:numCache>
                <c:formatCode>0%</c:formatCode>
                <c:ptCount val="2"/>
                <c:pt idx="0">
                  <c:v>0.1</c:v>
                </c:pt>
                <c:pt idx="1">
                  <c:v>0.08</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99410117579E-2"/>
          <c:y val="2.2012645107209947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AE90-4084-8CC6-C720FB9AB64C}"/>
                </c:ext>
              </c:extLst>
            </c:dLbl>
            <c:dLbl>
              <c:idx val="1"/>
              <c:layout>
                <c:manualLayout>
                  <c:x val="4.904966278356836E-3"/>
                  <c:y val="-3.0097817908201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0-4084-8CC6-C720FB9AB64C}"/>
                </c:ext>
              </c:extLst>
            </c:dLbl>
            <c:dLbl>
              <c:idx val="2"/>
              <c:layout>
                <c:manualLayout>
                  <c:x val="6.6217044757817103E-2"/>
                  <c:y val="3.3107599699021821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90-4084-8CC6-C720FB9AB64C}"/>
                </c:ext>
              </c:extLst>
            </c:dLbl>
            <c:dLbl>
              <c:idx val="3"/>
              <c:layout>
                <c:manualLayout>
                  <c:x val="1.6185354166135649E-2"/>
                  <c:y val="-5.9673328465493451E-3"/>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E90-4084-8CC6-C720FB9AB64C}"/>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C-AE90-4084-8CC6-C720FB9AB64C}"/>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Sheet1!$B$2:$B$9</c:f>
              <c:numCache>
                <c:formatCode>0%</c:formatCode>
                <c:ptCount val="8"/>
                <c:pt idx="0">
                  <c:v>0.65800759077172311</c:v>
                </c:pt>
                <c:pt idx="1">
                  <c:v>0.65988466931002643</c:v>
                </c:pt>
                <c:pt idx="2">
                  <c:v>0.59278997062954109</c:v>
                </c:pt>
                <c:pt idx="3">
                  <c:v>0.60495103395508798</c:v>
                </c:pt>
                <c:pt idx="4">
                  <c:v>0.63794661140353226</c:v>
                </c:pt>
                <c:pt idx="5">
                  <c:v>0.68220881087432783</c:v>
                </c:pt>
                <c:pt idx="6">
                  <c:v>0.64061803581699817</c:v>
                </c:pt>
                <c:pt idx="7">
                  <c:v>0.66801307224433648</c:v>
                </c:pt>
              </c:numCache>
            </c:numRef>
          </c:val>
          <c:extLst>
            <c:ext xmlns:c16="http://schemas.microsoft.com/office/drawing/2014/chart" uri="{C3380CC4-5D6E-409C-BE32-E72D297353CC}">
              <c16:uniqueId val="{00000002-AE90-4084-8CC6-C720FB9AB64C}"/>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90-4084-8CC6-C720FB9AB64C}"/>
                </c:ext>
              </c:extLst>
            </c:dLbl>
            <c:dLbl>
              <c:idx val="2"/>
              <c:layout>
                <c:manualLayout>
                  <c:x val="1.6044983996708312E-2"/>
                  <c:y val="6.0194882753656287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90-4084-8CC6-C720FB9AB64C}"/>
                </c:ext>
              </c:extLst>
            </c:dLbl>
            <c:dLbl>
              <c:idx val="3"/>
              <c:layout>
                <c:manualLayout>
                  <c:x val="1.8497547618440743E-2"/>
                  <c:y val="0"/>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E90-4084-8CC6-C720FB9AB64C}"/>
                </c:ext>
              </c:extLst>
            </c:dLbl>
            <c:dLbl>
              <c:idx val="5"/>
              <c:layout>
                <c:manualLayout>
                  <c:x val="2.7746321427661202E-2"/>
                  <c:y val="3.2820330656021322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E90-4084-8CC6-C720FB9AB64C}"/>
                </c:ext>
              </c:extLst>
            </c:dLbl>
            <c:dLbl>
              <c:idx val="7"/>
              <c:layout>
                <c:manualLayout>
                  <c:x val="2.3121934523050928E-3"/>
                  <c:y val="5.0722329195669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E90-4084-8CC6-C720FB9AB64C}"/>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Sheet1!$C$2:$C$9</c:f>
              <c:numCache>
                <c:formatCode>0%</c:formatCode>
                <c:ptCount val="8"/>
                <c:pt idx="0">
                  <c:v>0.34199240922827701</c:v>
                </c:pt>
                <c:pt idx="1">
                  <c:v>0.34011533068997357</c:v>
                </c:pt>
                <c:pt idx="2">
                  <c:v>0.40721002937045903</c:v>
                </c:pt>
                <c:pt idx="3">
                  <c:v>0.39504896604491185</c:v>
                </c:pt>
                <c:pt idx="4">
                  <c:v>0.36205338859646774</c:v>
                </c:pt>
                <c:pt idx="5">
                  <c:v>0.31779118912567211</c:v>
                </c:pt>
                <c:pt idx="6">
                  <c:v>0.35938196418300178</c:v>
                </c:pt>
                <c:pt idx="7">
                  <c:v>0.33198692775566352</c:v>
                </c:pt>
              </c:numCache>
            </c:numRef>
          </c:val>
          <c:extLst>
            <c:ext xmlns:c16="http://schemas.microsoft.com/office/drawing/2014/chart" uri="{C3380CC4-5D6E-409C-BE32-E72D297353CC}">
              <c16:uniqueId val="{00000005-AE90-4084-8CC6-C720FB9AB64C}"/>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AE90-4084-8CC6-C720FB9AB64C}"/>
                </c:ext>
              </c:extLst>
            </c:dLbl>
            <c:dLbl>
              <c:idx val="1"/>
              <c:delete val="1"/>
              <c:extLst>
                <c:ext xmlns:c15="http://schemas.microsoft.com/office/drawing/2012/chart" uri="{CE6537A1-D6FC-4f65-9D91-7224C49458BB}"/>
                <c:ext xmlns:c16="http://schemas.microsoft.com/office/drawing/2014/chart" uri="{C3380CC4-5D6E-409C-BE32-E72D297353CC}">
                  <c16:uniqueId val="{0000000C-AE90-4084-8CC6-C720FB9AB64C}"/>
                </c:ext>
              </c:extLst>
            </c:dLbl>
            <c:dLbl>
              <c:idx val="2"/>
              <c:delete val="1"/>
              <c:extLst>
                <c:ext xmlns:c15="http://schemas.microsoft.com/office/drawing/2012/chart" uri="{CE6537A1-D6FC-4f65-9D91-7224C49458BB}"/>
                <c:ext xmlns:c16="http://schemas.microsoft.com/office/drawing/2014/chart" uri="{C3380CC4-5D6E-409C-BE32-E72D297353CC}">
                  <c16:uniqueId val="{0000000B-AE90-4084-8CC6-C720FB9AB64C}"/>
                </c:ext>
              </c:extLst>
            </c:dLbl>
            <c:dLbl>
              <c:idx val="3"/>
              <c:delete val="1"/>
              <c:extLst>
                <c:ext xmlns:c15="http://schemas.microsoft.com/office/drawing/2012/chart" uri="{CE6537A1-D6FC-4f65-9D91-7224C49458BB}"/>
                <c:ext xmlns:c16="http://schemas.microsoft.com/office/drawing/2014/chart" uri="{C3380CC4-5D6E-409C-BE32-E72D297353CC}">
                  <c16:uniqueId val="{0000000E-AE90-4084-8CC6-C720FB9AB64C}"/>
                </c:ext>
              </c:extLst>
            </c:dLbl>
            <c:dLbl>
              <c:idx val="4"/>
              <c:delete val="1"/>
              <c:extLst>
                <c:ext xmlns:c15="http://schemas.microsoft.com/office/drawing/2012/chart" uri="{CE6537A1-D6FC-4f65-9D91-7224C49458BB}"/>
                <c:ext xmlns:c16="http://schemas.microsoft.com/office/drawing/2014/chart" uri="{C3380CC4-5D6E-409C-BE32-E72D297353CC}">
                  <c16:uniqueId val="{00000011-AE90-4084-8CC6-C720FB9AB64C}"/>
                </c:ext>
              </c:extLst>
            </c:dLbl>
            <c:dLbl>
              <c:idx val="5"/>
              <c:delete val="1"/>
              <c:extLst>
                <c:ext xmlns:c15="http://schemas.microsoft.com/office/drawing/2012/chart" uri="{CE6537A1-D6FC-4f65-9D91-7224C49458BB}"/>
                <c:ext xmlns:c16="http://schemas.microsoft.com/office/drawing/2014/chart" uri="{C3380CC4-5D6E-409C-BE32-E72D297353CC}">
                  <c16:uniqueId val="{00000010-AE90-4084-8CC6-C720FB9AB64C}"/>
                </c:ext>
              </c:extLst>
            </c:dLbl>
            <c:dLbl>
              <c:idx val="6"/>
              <c:delete val="1"/>
              <c:extLst>
                <c:ext xmlns:c15="http://schemas.microsoft.com/office/drawing/2012/chart" uri="{CE6537A1-D6FC-4f65-9D91-7224C49458BB}"/>
                <c:ext xmlns:c16="http://schemas.microsoft.com/office/drawing/2014/chart" uri="{C3380CC4-5D6E-409C-BE32-E72D297353CC}">
                  <c16:uniqueId val="{0000000F-AE90-4084-8CC6-C720FB9AB64C}"/>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D-AE90-4084-8CC6-C720FB9AB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Sheet1!$D$2:$D$9</c:f>
              <c:numCache>
                <c:formatCode>0%</c:formatCode>
                <c:ptCount val="8"/>
                <c:pt idx="0">
                  <c:v>0.63830338415832</c:v>
                </c:pt>
                <c:pt idx="1">
                  <c:v>0.63830338415832</c:v>
                </c:pt>
                <c:pt idx="2">
                  <c:v>0.63830338415832</c:v>
                </c:pt>
                <c:pt idx="3">
                  <c:v>0.63830338415832</c:v>
                </c:pt>
                <c:pt idx="4">
                  <c:v>0.63830338415832</c:v>
                </c:pt>
                <c:pt idx="5">
                  <c:v>0.63830338415832</c:v>
                </c:pt>
                <c:pt idx="6">
                  <c:v>0.63830338415832</c:v>
                </c:pt>
                <c:pt idx="7">
                  <c:v>0.63830338415832</c:v>
                </c:pt>
              </c:numCache>
            </c:numRef>
          </c:val>
          <c:smooth val="0"/>
          <c:extLst>
            <c:ext xmlns:c16="http://schemas.microsoft.com/office/drawing/2014/chart" uri="{C3380CC4-5D6E-409C-BE32-E72D297353CC}">
              <c16:uniqueId val="{00000006-AE90-4084-8CC6-C720FB9AB64C}"/>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AE90-4084-8CC6-C720FB9AB64C}"/>
                </c:ext>
              </c:extLst>
            </c:dLbl>
            <c:dLbl>
              <c:idx val="1"/>
              <c:delete val="1"/>
              <c:extLst>
                <c:ext xmlns:c15="http://schemas.microsoft.com/office/drawing/2012/chart" uri="{CE6537A1-D6FC-4f65-9D91-7224C49458BB}"/>
                <c:ext xmlns:c16="http://schemas.microsoft.com/office/drawing/2014/chart" uri="{C3380CC4-5D6E-409C-BE32-E72D297353CC}">
                  <c16:uniqueId val="{00000009-AE90-4084-8CC6-C720FB9AB64C}"/>
                </c:ext>
              </c:extLst>
            </c:dLbl>
            <c:dLbl>
              <c:idx val="2"/>
              <c:delete val="1"/>
              <c:extLst>
                <c:ext xmlns:c15="http://schemas.microsoft.com/office/drawing/2012/chart" uri="{CE6537A1-D6FC-4f65-9D91-7224C49458BB}"/>
                <c:ext xmlns:c16="http://schemas.microsoft.com/office/drawing/2014/chart" uri="{C3380CC4-5D6E-409C-BE32-E72D297353CC}">
                  <c16:uniqueId val="{0000000A-AE90-4084-8CC6-C720FB9AB64C}"/>
                </c:ext>
              </c:extLst>
            </c:dLbl>
            <c:dLbl>
              <c:idx val="3"/>
              <c:delete val="1"/>
              <c:extLst>
                <c:ext xmlns:c15="http://schemas.microsoft.com/office/drawing/2012/chart" uri="{CE6537A1-D6FC-4f65-9D91-7224C49458BB}"/>
                <c:ext xmlns:c16="http://schemas.microsoft.com/office/drawing/2014/chart" uri="{C3380CC4-5D6E-409C-BE32-E72D297353CC}">
                  <c16:uniqueId val="{00000015-AE90-4084-8CC6-C720FB9AB64C}"/>
                </c:ext>
              </c:extLst>
            </c:dLbl>
            <c:dLbl>
              <c:idx val="4"/>
              <c:delete val="1"/>
              <c:extLst>
                <c:ext xmlns:c15="http://schemas.microsoft.com/office/drawing/2012/chart" uri="{CE6537A1-D6FC-4f65-9D91-7224C49458BB}"/>
                <c:ext xmlns:c16="http://schemas.microsoft.com/office/drawing/2014/chart" uri="{C3380CC4-5D6E-409C-BE32-E72D297353CC}">
                  <c16:uniqueId val="{00000014-AE90-4084-8CC6-C720FB9AB64C}"/>
                </c:ext>
              </c:extLst>
            </c:dLbl>
            <c:dLbl>
              <c:idx val="5"/>
              <c:delete val="1"/>
              <c:extLst>
                <c:ext xmlns:c15="http://schemas.microsoft.com/office/drawing/2012/chart" uri="{CE6537A1-D6FC-4f65-9D91-7224C49458BB}"/>
                <c:ext xmlns:c16="http://schemas.microsoft.com/office/drawing/2014/chart" uri="{C3380CC4-5D6E-409C-BE32-E72D297353CC}">
                  <c16:uniqueId val="{00000013-AE90-4084-8CC6-C720FB9AB64C}"/>
                </c:ext>
              </c:extLst>
            </c:dLbl>
            <c:dLbl>
              <c:idx val="6"/>
              <c:delete val="1"/>
              <c:extLst>
                <c:ext xmlns:c15="http://schemas.microsoft.com/office/drawing/2012/chart" uri="{CE6537A1-D6FC-4f65-9D91-7224C49458BB}"/>
                <c:ext xmlns:c16="http://schemas.microsoft.com/office/drawing/2014/chart" uri="{C3380CC4-5D6E-409C-BE32-E72D297353CC}">
                  <c16:uniqueId val="{00000012-AE90-4084-8CC6-C720FB9AB64C}"/>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AE90-4084-8CC6-C720FB9AB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Sheet1!$E$2:$E$9</c:f>
              <c:numCache>
                <c:formatCode>0%</c:formatCode>
                <c:ptCount val="8"/>
                <c:pt idx="0">
                  <c:v>0.36169661584167995</c:v>
                </c:pt>
                <c:pt idx="1">
                  <c:v>0.36169661584167995</c:v>
                </c:pt>
                <c:pt idx="2">
                  <c:v>0.36169661584167995</c:v>
                </c:pt>
                <c:pt idx="3">
                  <c:v>0.36169661584167995</c:v>
                </c:pt>
                <c:pt idx="4">
                  <c:v>0.36169661584167995</c:v>
                </c:pt>
                <c:pt idx="5">
                  <c:v>0.36169661584167995</c:v>
                </c:pt>
                <c:pt idx="6">
                  <c:v>0.36169661584167995</c:v>
                </c:pt>
                <c:pt idx="7">
                  <c:v>0.36169661584167995</c:v>
                </c:pt>
              </c:numCache>
            </c:numRef>
          </c:val>
          <c:smooth val="0"/>
          <c:extLst>
            <c:ext xmlns:c16="http://schemas.microsoft.com/office/drawing/2014/chart" uri="{C3380CC4-5D6E-409C-BE32-E72D297353CC}">
              <c16:uniqueId val="{00000007-AE90-4084-8CC6-C720FB9AB64C}"/>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Greater choice of shops / restaurants</c:v>
                </c:pt>
                <c:pt idx="1">
                  <c:v>Better / more affordable housing</c:v>
                </c:pt>
                <c:pt idx="2">
                  <c:v>Improved public transport</c:v>
                </c:pt>
              </c:strCache>
            </c:strRef>
          </c:cat>
          <c:val>
            <c:numRef>
              <c:f>Sheet1!$B$2:$B$4</c:f>
              <c:numCache>
                <c:formatCode>0%</c:formatCode>
                <c:ptCount val="3"/>
                <c:pt idx="0">
                  <c:v>0.4</c:v>
                </c:pt>
                <c:pt idx="1">
                  <c:v>0.39</c:v>
                </c:pt>
                <c:pt idx="2">
                  <c:v>0.37</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Greater choice of shops / restaurants</c:v>
                      </c:pt>
                      <c:pt idx="1">
                        <c:v>Better / more affordable housing</c:v>
                      </c:pt>
                      <c:pt idx="2">
                        <c:v>Improved public transport</c:v>
                      </c:pt>
                    </c:strCache>
                  </c:strRef>
                </c:cat>
                <c:val>
                  <c:numRef>
                    <c:extLst>
                      <c:ext uri="{02D57815-91ED-43cb-92C2-25804820EDAC}">
                        <c15:formulaRef>
                          <c15:sqref>Sheet1!$C$2:$C$4</c15:sqref>
                        </c15:formulaRef>
                      </c:ext>
                    </c:extLst>
                    <c:numCache>
                      <c:formatCode>General</c:formatCode>
                      <c:ptCount val="3"/>
                      <c:pt idx="0">
                        <c:v>26</c:v>
                      </c:pt>
                      <c:pt idx="1">
                        <c:v>23</c:v>
                      </c:pt>
                      <c:pt idx="2">
                        <c:v>21</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Greater choice of shops / restaurants</c:v>
                </c:pt>
                <c:pt idx="1">
                  <c:v>Improved public transport</c:v>
                </c:pt>
                <c:pt idx="2">
                  <c:v>Improved walking and cycling routes</c:v>
                </c:pt>
              </c:strCache>
            </c:strRef>
          </c:cat>
          <c:val>
            <c:numRef>
              <c:f>Sheet1!$B$2:$B$4</c:f>
              <c:numCache>
                <c:formatCode>0%</c:formatCode>
                <c:ptCount val="3"/>
                <c:pt idx="0">
                  <c:v>0.47</c:v>
                </c:pt>
                <c:pt idx="1">
                  <c:v>0.47</c:v>
                </c:pt>
                <c:pt idx="2">
                  <c:v>0.4</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Greater choice of shops / restaurants</c:v>
                      </c:pt>
                      <c:pt idx="1">
                        <c:v>Improved public transport</c:v>
                      </c:pt>
                      <c:pt idx="2">
                        <c:v>Improved walking and cycling routes</c:v>
                      </c:pt>
                    </c:strCache>
                  </c:strRef>
                </c:cat>
                <c:val>
                  <c:numRef>
                    <c:extLst>
                      <c:ext uri="{02D57815-91ED-43cb-92C2-25804820EDAC}">
                        <c15:formulaRef>
                          <c15:sqref>Sheet1!$C$2:$C$4</c15:sqref>
                        </c15:formulaRef>
                      </c:ext>
                    </c:extLst>
                    <c:numCache>
                      <c:formatCode>General</c:formatCode>
                      <c:ptCount val="3"/>
                      <c:pt idx="0">
                        <c:v>10</c:v>
                      </c:pt>
                      <c:pt idx="1">
                        <c:v>10</c:v>
                      </c:pt>
                      <c:pt idx="2">
                        <c:v>7</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 more affordable housing</c:v>
                </c:pt>
                <c:pt idx="1">
                  <c:v>More health services</c:v>
                </c:pt>
                <c:pt idx="2">
                  <c:v>More money spent in town / city centres</c:v>
                </c:pt>
              </c:strCache>
            </c:strRef>
          </c:cat>
          <c:val>
            <c:numRef>
              <c:f>Sheet1!$B$2:$B$4</c:f>
              <c:numCache>
                <c:formatCode>0%</c:formatCode>
                <c:ptCount val="3"/>
                <c:pt idx="0">
                  <c:v>0.5</c:v>
                </c:pt>
                <c:pt idx="1">
                  <c:v>0.49</c:v>
                </c:pt>
                <c:pt idx="2">
                  <c:v>0.48</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Better / more affordable housing</c:v>
                      </c:pt>
                      <c:pt idx="1">
                        <c:v>More health services</c:v>
                      </c:pt>
                      <c:pt idx="2">
                        <c:v>More money spent in town / city centres</c:v>
                      </c:pt>
                    </c:strCache>
                  </c:strRef>
                </c:cat>
                <c:val>
                  <c:numRef>
                    <c:extLst>
                      <c:ext uri="{02D57815-91ED-43cb-92C2-25804820EDAC}">
                        <c15:formulaRef>
                          <c15:sqref>Sheet1!$C$2:$C$4</c15:sqref>
                        </c15:formulaRef>
                      </c:ext>
                    </c:extLst>
                    <c:numCache>
                      <c:formatCode>General</c:formatCode>
                      <c:ptCount val="3"/>
                      <c:pt idx="0">
                        <c:v>10</c:v>
                      </c:pt>
                      <c:pt idx="1">
                        <c:v>15</c:v>
                      </c:pt>
                      <c:pt idx="2">
                        <c:v>18</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 affordable housing</c:v>
                </c:pt>
                <c:pt idx="1">
                  <c:v>Greater choice of shops / restaurants</c:v>
                </c:pt>
                <c:pt idx="2">
                  <c:v>More health services</c:v>
                </c:pt>
              </c:strCache>
            </c:strRef>
          </c:cat>
          <c:val>
            <c:numRef>
              <c:f>Sheet1!$B$2:$B$4</c:f>
              <c:numCache>
                <c:formatCode>0%</c:formatCode>
                <c:ptCount val="3"/>
                <c:pt idx="0">
                  <c:v>0.45</c:v>
                </c:pt>
                <c:pt idx="1">
                  <c:v>0.44</c:v>
                </c:pt>
                <c:pt idx="2">
                  <c:v>0.4</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Better / affordable housing</c:v>
                      </c:pt>
                      <c:pt idx="1">
                        <c:v>Greater choice of shops / restaurants</c:v>
                      </c:pt>
                      <c:pt idx="2">
                        <c:v>More health services</c:v>
                      </c:pt>
                    </c:strCache>
                  </c:strRef>
                </c:cat>
                <c:val>
                  <c:numRef>
                    <c:extLst>
                      <c:ext uri="{02D57815-91ED-43cb-92C2-25804820EDAC}">
                        <c15:formulaRef>
                          <c15:sqref>Sheet1!$C$2:$C$4</c15:sqref>
                        </c15:formulaRef>
                      </c:ext>
                    </c:extLst>
                    <c:numCache>
                      <c:formatCode>General</c:formatCode>
                      <c:ptCount val="3"/>
                      <c:pt idx="0">
                        <c:v>9</c:v>
                      </c:pt>
                      <c:pt idx="1">
                        <c:v>9</c:v>
                      </c:pt>
                      <c:pt idx="2">
                        <c:v>11</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Greater choice of shops / restaurants</c:v>
                </c:pt>
                <c:pt idx="1">
                  <c:v>Improved public transport</c:v>
                </c:pt>
                <c:pt idx="2">
                  <c:v>More health services</c:v>
                </c:pt>
              </c:strCache>
            </c:strRef>
          </c:cat>
          <c:val>
            <c:numRef>
              <c:f>Sheet1!$B$2:$B$4</c:f>
              <c:numCache>
                <c:formatCode>0%</c:formatCode>
                <c:ptCount val="3"/>
                <c:pt idx="0">
                  <c:v>0.35</c:v>
                </c:pt>
                <c:pt idx="1">
                  <c:v>0.32</c:v>
                </c:pt>
                <c:pt idx="2">
                  <c:v>0.31</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Greater choice of shops / restaurants</c:v>
                      </c:pt>
                      <c:pt idx="1">
                        <c:v>Improved public transport</c:v>
                      </c:pt>
                      <c:pt idx="2">
                        <c:v>More health services</c:v>
                      </c:pt>
                    </c:strCache>
                  </c:strRef>
                </c:cat>
                <c:val>
                  <c:numRef>
                    <c:extLst>
                      <c:ext uri="{02D57815-91ED-43cb-92C2-25804820EDAC}">
                        <c15:formulaRef>
                          <c15:sqref>Sheet1!$C$2:$C$4</c15:sqref>
                        </c15:formulaRef>
                      </c:ext>
                    </c:extLst>
                    <c:numCache>
                      <c:formatCode>General</c:formatCode>
                      <c:ptCount val="3"/>
                      <c:pt idx="0">
                        <c:v>16</c:v>
                      </c:pt>
                      <c:pt idx="1">
                        <c:v>14</c:v>
                      </c:pt>
                      <c:pt idx="2">
                        <c:v>14</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Greater choice of shops / restaurants</c:v>
                </c:pt>
                <c:pt idx="1">
                  <c:v>Improved public transport</c:v>
                </c:pt>
                <c:pt idx="2">
                  <c:v>More health services</c:v>
                </c:pt>
              </c:strCache>
            </c:strRef>
          </c:cat>
          <c:val>
            <c:numRef>
              <c:f>Sheet1!$B$2:$B$4</c:f>
              <c:numCache>
                <c:formatCode>0%</c:formatCode>
                <c:ptCount val="3"/>
                <c:pt idx="0">
                  <c:v>0.52</c:v>
                </c:pt>
                <c:pt idx="1">
                  <c:v>0.5</c:v>
                </c:pt>
                <c:pt idx="2">
                  <c:v>0.46</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Greater choice of shops / restaurants</c:v>
                      </c:pt>
                      <c:pt idx="1">
                        <c:v>Improved public transport</c:v>
                      </c:pt>
                      <c:pt idx="2">
                        <c:v>More health services</c:v>
                      </c:pt>
                    </c:strCache>
                  </c:strRef>
                </c:cat>
                <c:val>
                  <c:numRef>
                    <c:extLst>
                      <c:ext uri="{02D57815-91ED-43cb-92C2-25804820EDAC}">
                        <c15:formulaRef>
                          <c15:sqref>Sheet1!$C$2:$C$4</c15:sqref>
                        </c15:formulaRef>
                      </c:ext>
                    </c:extLst>
                    <c:numCache>
                      <c:formatCode>General</c:formatCode>
                      <c:ptCount val="3"/>
                      <c:pt idx="0">
                        <c:v>8</c:v>
                      </c:pt>
                      <c:pt idx="1">
                        <c:v>6</c:v>
                      </c:pt>
                      <c:pt idx="2">
                        <c:v>9</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Greater choice of shops / restaurants</c:v>
                </c:pt>
                <c:pt idx="1">
                  <c:v>More money spent in town / city centres</c:v>
                </c:pt>
                <c:pt idx="2">
                  <c:v>More health services</c:v>
                </c:pt>
              </c:strCache>
            </c:strRef>
          </c:cat>
          <c:val>
            <c:numRef>
              <c:f>Sheet1!$B$2:$B$4</c:f>
              <c:numCache>
                <c:formatCode>0%</c:formatCode>
                <c:ptCount val="3"/>
                <c:pt idx="0">
                  <c:v>0.36</c:v>
                </c:pt>
                <c:pt idx="1">
                  <c:v>0.35</c:v>
                </c:pt>
                <c:pt idx="2">
                  <c:v>0.33</c:v>
                </c:pt>
              </c:numCache>
            </c:numRef>
          </c:val>
          <c:extLst>
            <c:ext xmlns:c16="http://schemas.microsoft.com/office/drawing/2014/chart" uri="{C3380CC4-5D6E-409C-BE32-E72D297353CC}">
              <c16:uniqueId val="{00000000-9203-46B2-A0AE-2055811E014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Greater choice of shops / restaurants</c:v>
                      </c:pt>
                      <c:pt idx="1">
                        <c:v>More money spent in town / city centres</c:v>
                      </c:pt>
                      <c:pt idx="2">
                        <c:v>More health services</c:v>
                      </c:pt>
                    </c:strCache>
                  </c:strRef>
                </c:cat>
                <c:val>
                  <c:numRef>
                    <c:extLst>
                      <c:ext uri="{02D57815-91ED-43cb-92C2-25804820EDAC}">
                        <c15:formulaRef>
                          <c15:sqref>Sheet1!$C$2:$C$4</c15:sqref>
                        </c15:formulaRef>
                      </c:ext>
                    </c:extLst>
                    <c:numCache>
                      <c:formatCode>General</c:formatCode>
                      <c:ptCount val="3"/>
                      <c:pt idx="0">
                        <c:v>15</c:v>
                      </c:pt>
                      <c:pt idx="1">
                        <c:v>10</c:v>
                      </c:pt>
                      <c:pt idx="2">
                        <c:v>13</c:v>
                      </c:pt>
                    </c:numCache>
                  </c:numRef>
                </c:val>
                <c:extLst>
                  <c:ext xmlns:c16="http://schemas.microsoft.com/office/drawing/2014/chart" uri="{C3380CC4-5D6E-409C-BE32-E72D297353CC}">
                    <c16:uniqueId val="{00000001-9203-46B2-A0AE-2055811E014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crime / anti-social behaviour</c:v>
                </c:pt>
                <c:pt idx="1">
                  <c:v>Higher cost of living</c:v>
                </c:pt>
                <c:pt idx="2">
                  <c:v>More cars on the road</c:v>
                </c:pt>
              </c:strCache>
            </c:strRef>
          </c:cat>
          <c:val>
            <c:numRef>
              <c:f>Sheet1!$B$2:$B$4</c:f>
              <c:numCache>
                <c:formatCode>0%</c:formatCode>
                <c:ptCount val="3"/>
                <c:pt idx="0">
                  <c:v>0.65</c:v>
                </c:pt>
                <c:pt idx="1">
                  <c:v>0.42</c:v>
                </c:pt>
                <c:pt idx="2">
                  <c:v>0.37</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crime / anti-social behaviour</c:v>
                      </c:pt>
                      <c:pt idx="1">
                        <c:v>Higher cost of living</c:v>
                      </c:pt>
                      <c:pt idx="2">
                        <c:v>More cars on the road</c:v>
                      </c:pt>
                    </c:strCache>
                  </c:strRef>
                </c:cat>
                <c:val>
                  <c:numRef>
                    <c:extLst>
                      <c:ext uri="{02D57815-91ED-43cb-92C2-25804820EDAC}">
                        <c15:formulaRef>
                          <c15:sqref>Sheet1!$C$2:$C$4</c15:sqref>
                        </c15:formulaRef>
                      </c:ext>
                    </c:extLst>
                    <c:numCache>
                      <c:formatCode>General</c:formatCode>
                      <c:ptCount val="3"/>
                      <c:pt idx="0">
                        <c:v>36</c:v>
                      </c:pt>
                      <c:pt idx="1">
                        <c:v>27</c:v>
                      </c:pt>
                      <c:pt idx="2">
                        <c:v>31</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crime / anti-social behaviour</c:v>
                </c:pt>
                <c:pt idx="1">
                  <c:v>Higher cost of living</c:v>
                </c:pt>
                <c:pt idx="2">
                  <c:v>More cars on the road</c:v>
                </c:pt>
              </c:strCache>
            </c:strRef>
          </c:cat>
          <c:val>
            <c:numRef>
              <c:f>Sheet1!$B$2:$B$4</c:f>
              <c:numCache>
                <c:formatCode>0%</c:formatCode>
                <c:ptCount val="3"/>
                <c:pt idx="0">
                  <c:v>0.65</c:v>
                </c:pt>
                <c:pt idx="1">
                  <c:v>0.55000000000000004</c:v>
                </c:pt>
                <c:pt idx="2">
                  <c:v>0.32</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crime / anti-social behaviour</c:v>
                      </c:pt>
                      <c:pt idx="1">
                        <c:v>Higher cost of living</c:v>
                      </c:pt>
                      <c:pt idx="2">
                        <c:v>More cars on the road</c:v>
                      </c:pt>
                    </c:strCache>
                  </c:strRef>
                </c:cat>
                <c:val>
                  <c:numRef>
                    <c:extLst>
                      <c:ext uri="{02D57815-91ED-43cb-92C2-25804820EDAC}">
                        <c15:formulaRef>
                          <c15:sqref>Sheet1!$C$2:$C$4</c15:sqref>
                        </c15:formulaRef>
                      </c:ext>
                    </c:extLst>
                    <c:numCache>
                      <c:formatCode>General</c:formatCode>
                      <c:ptCount val="3"/>
                      <c:pt idx="0">
                        <c:v>16</c:v>
                      </c:pt>
                      <c:pt idx="1">
                        <c:v>13</c:v>
                      </c:pt>
                      <c:pt idx="2">
                        <c:v>15</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crime / anti-social behaviour</c:v>
                </c:pt>
                <c:pt idx="1">
                  <c:v>More cars on the road</c:v>
                </c:pt>
                <c:pt idx="2">
                  <c:v>Increased immigration</c:v>
                </c:pt>
              </c:strCache>
            </c:strRef>
          </c:cat>
          <c:val>
            <c:numRef>
              <c:f>Sheet1!$B$2:$B$4</c:f>
              <c:numCache>
                <c:formatCode>0%</c:formatCode>
                <c:ptCount val="3"/>
                <c:pt idx="0">
                  <c:v>0.65</c:v>
                </c:pt>
                <c:pt idx="1">
                  <c:v>0.44</c:v>
                </c:pt>
                <c:pt idx="2">
                  <c:v>0.43</c:v>
                </c:pt>
              </c:numCache>
            </c:numRef>
          </c:val>
          <c:extLst>
            <c:ext xmlns:c16="http://schemas.microsoft.com/office/drawing/2014/chart" uri="{C3380CC4-5D6E-409C-BE32-E72D297353CC}">
              <c16:uniqueId val="{00000000-B0E6-4AA1-9717-603D875B9A39}"/>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crime / anti-social behaviour</c:v>
                      </c:pt>
                      <c:pt idx="1">
                        <c:v>More cars on the road</c:v>
                      </c:pt>
                      <c:pt idx="2">
                        <c:v>Increased immigration</c:v>
                      </c:pt>
                    </c:strCache>
                  </c:strRef>
                </c:cat>
                <c:val>
                  <c:numRef>
                    <c:extLst>
                      <c:ext uri="{02D57815-91ED-43cb-92C2-25804820EDAC}">
                        <c15:formulaRef>
                          <c15:sqref>Sheet1!$C$2:$C$4</c15:sqref>
                        </c15:formulaRef>
                      </c:ext>
                    </c:extLst>
                    <c:numCache>
                      <c:formatCode>General</c:formatCode>
                      <c:ptCount val="3"/>
                      <c:pt idx="0">
                        <c:v>17</c:v>
                      </c:pt>
                      <c:pt idx="1">
                        <c:v>14</c:v>
                      </c:pt>
                      <c:pt idx="2">
                        <c:v>14</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More money spent in town / city centres</c:v>
                </c:pt>
                <c:pt idx="1">
                  <c:v>More health services</c:v>
                </c:pt>
                <c:pt idx="2">
                  <c:v>More job opportunities / higher wages</c:v>
                </c:pt>
                <c:pt idx="3">
                  <c:v>Greater choice of shops / restaurants</c:v>
                </c:pt>
                <c:pt idx="4">
                  <c:v>Improved public transport</c:v>
                </c:pt>
                <c:pt idx="5">
                  <c:v>Better / more affordable housing</c:v>
                </c:pt>
                <c:pt idx="6">
                  <c:v>More activities for children / young people</c:v>
                </c:pt>
                <c:pt idx="7">
                  <c:v>Improved public spaces</c:v>
                </c:pt>
                <c:pt idx="8">
                  <c:v>Improved walking and cycling routes</c:v>
                </c:pt>
                <c:pt idx="9">
                  <c:v>More school places</c:v>
                </c:pt>
                <c:pt idx="10">
                  <c:v>Cheaper / greener energy</c:v>
                </c:pt>
                <c:pt idx="11">
                  <c:v>Upskilling / reskilling opportunities</c:v>
                </c:pt>
                <c:pt idx="12">
                  <c:v>Fewer cars on the road</c:v>
                </c:pt>
                <c:pt idx="13">
                  <c:v>Lower air pollution</c:v>
                </c:pt>
                <c:pt idx="14">
                  <c:v>Other</c:v>
                </c:pt>
                <c:pt idx="15">
                  <c:v>None of these</c:v>
                </c:pt>
              </c:strCache>
            </c:strRef>
          </c:cat>
          <c:val>
            <c:numRef>
              <c:f>Sheet1!$B$2:$B$17</c:f>
              <c:numCache>
                <c:formatCode>0%</c:formatCode>
                <c:ptCount val="16"/>
                <c:pt idx="0">
                  <c:v>0.39</c:v>
                </c:pt>
                <c:pt idx="1">
                  <c:v>0.37</c:v>
                </c:pt>
                <c:pt idx="2">
                  <c:v>0.34</c:v>
                </c:pt>
                <c:pt idx="3">
                  <c:v>0.34</c:v>
                </c:pt>
                <c:pt idx="4">
                  <c:v>0.33</c:v>
                </c:pt>
                <c:pt idx="5">
                  <c:v>0.26</c:v>
                </c:pt>
                <c:pt idx="6">
                  <c:v>0.24</c:v>
                </c:pt>
                <c:pt idx="7">
                  <c:v>0.24</c:v>
                </c:pt>
                <c:pt idx="8">
                  <c:v>0.21</c:v>
                </c:pt>
                <c:pt idx="9">
                  <c:v>0.17</c:v>
                </c:pt>
                <c:pt idx="10">
                  <c:v>0.16</c:v>
                </c:pt>
                <c:pt idx="11">
                  <c:v>0.16</c:v>
                </c:pt>
                <c:pt idx="12">
                  <c:v>0.1046</c:v>
                </c:pt>
                <c:pt idx="13">
                  <c:v>0.08</c:v>
                </c:pt>
                <c:pt idx="14">
                  <c:v>0.04</c:v>
                </c:pt>
                <c:pt idx="15">
                  <c:v>0.18</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5"/>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A80-4074-84E7-7F7BCCD573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crime / anti-social behaviour</c:v>
                </c:pt>
                <c:pt idx="1">
                  <c:v>Higher cost of living</c:v>
                </c:pt>
                <c:pt idx="2">
                  <c:v>Disturbing wildlife</c:v>
                </c:pt>
              </c:strCache>
            </c:strRef>
          </c:cat>
          <c:val>
            <c:numRef>
              <c:f>Sheet1!$B$2:$B$4</c:f>
              <c:numCache>
                <c:formatCode>0%</c:formatCode>
                <c:ptCount val="3"/>
                <c:pt idx="0">
                  <c:v>0.8</c:v>
                </c:pt>
                <c:pt idx="1">
                  <c:v>0.47</c:v>
                </c:pt>
                <c:pt idx="2">
                  <c:v>0.34</c:v>
                </c:pt>
              </c:numCache>
            </c:numRef>
          </c:val>
          <c:extLst>
            <c:ext xmlns:c16="http://schemas.microsoft.com/office/drawing/2014/chart" uri="{C3380CC4-5D6E-409C-BE32-E72D297353CC}">
              <c16:uniqueId val="{00000000-3653-4F70-A6FA-074EDC5008F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crime / anti-social behaviour</c:v>
                      </c:pt>
                      <c:pt idx="1">
                        <c:v>Higher cost of living</c:v>
                      </c:pt>
                      <c:pt idx="2">
                        <c:v>Disturbing wildlife</c:v>
                      </c:pt>
                    </c:strCache>
                  </c:strRef>
                </c:cat>
                <c:val>
                  <c:numRef>
                    <c:extLst>
                      <c:ext uri="{02D57815-91ED-43cb-92C2-25804820EDAC}">
                        <c15:formulaRef>
                          <c15:sqref>Sheet1!$C$2:$C$4</c15:sqref>
                        </c15:formulaRef>
                      </c:ext>
                    </c:extLst>
                    <c:numCache>
                      <c:formatCode>General</c:formatCode>
                      <c:ptCount val="3"/>
                      <c:pt idx="0">
                        <c:v>15</c:v>
                      </c:pt>
                      <c:pt idx="1">
                        <c:v>11</c:v>
                      </c:pt>
                      <c:pt idx="2">
                        <c:v>9</c:v>
                      </c:pt>
                    </c:numCache>
                  </c:numRef>
                </c:val>
                <c:extLst>
                  <c:ext xmlns:c16="http://schemas.microsoft.com/office/drawing/2014/chart" uri="{C3380CC4-5D6E-409C-BE32-E72D297353CC}">
                    <c16:uniqueId val="{00000001-3653-4F70-A6FA-074EDC5008F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cars on the road</c:v>
                </c:pt>
                <c:pt idx="1">
                  <c:v>Parking further from where you need to go</c:v>
                </c:pt>
                <c:pt idx="2">
                  <c:v>More crime / anti-social behaviour</c:v>
                </c:pt>
              </c:strCache>
            </c:strRef>
          </c:cat>
          <c:val>
            <c:numRef>
              <c:f>Sheet1!$B$2:$B$4</c:f>
              <c:numCache>
                <c:formatCode>0%</c:formatCode>
                <c:ptCount val="3"/>
                <c:pt idx="0">
                  <c:v>0.48</c:v>
                </c:pt>
                <c:pt idx="1">
                  <c:v>0.43</c:v>
                </c:pt>
                <c:pt idx="2">
                  <c:v>0.42</c:v>
                </c:pt>
              </c:numCache>
            </c:numRef>
          </c:val>
          <c:extLst>
            <c:ext xmlns:c16="http://schemas.microsoft.com/office/drawing/2014/chart" uri="{C3380CC4-5D6E-409C-BE32-E72D297353CC}">
              <c16:uniqueId val="{00000000-F453-458C-8F6C-1B6039D84D24}"/>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cars on the road</c:v>
                      </c:pt>
                      <c:pt idx="1">
                        <c:v>Parking further from where you need to go</c:v>
                      </c:pt>
                      <c:pt idx="2">
                        <c:v>More crime / anti-social behaviour</c:v>
                      </c:pt>
                    </c:strCache>
                  </c:strRef>
                </c:cat>
                <c:val>
                  <c:numRef>
                    <c:extLst>
                      <c:ext uri="{02D57815-91ED-43cb-92C2-25804820EDAC}">
                        <c15:formulaRef>
                          <c15:sqref>Sheet1!$C$2:$C$4</c15:sqref>
                        </c15:formulaRef>
                      </c:ext>
                    </c:extLst>
                    <c:numCache>
                      <c:formatCode>General</c:formatCode>
                      <c:ptCount val="3"/>
                      <c:pt idx="0">
                        <c:v>20</c:v>
                      </c:pt>
                      <c:pt idx="1">
                        <c:v>17</c:v>
                      </c:pt>
                      <c:pt idx="2">
                        <c:v>19</c:v>
                      </c:pt>
                    </c:numCache>
                  </c:numRef>
                </c:val>
                <c:extLst>
                  <c:ext xmlns:c16="http://schemas.microsoft.com/office/drawing/2014/chart" uri="{C3380CC4-5D6E-409C-BE32-E72D297353CC}">
                    <c16:uniqueId val="{00000001-F453-458C-8F6C-1B6039D84D24}"/>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62911104576781"/>
          <c:y val="2.3447566213314246E-3"/>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solidFill>
                <a:schemeClr val="accent1"/>
              </a:solidFill>
            </a:ln>
            <a:effectLst/>
          </c:spPr>
          <c:invertIfNegative val="0"/>
          <c:dLbls>
            <c:dLbl>
              <c:idx val="0"/>
              <c:layout>
                <c:manualLayout>
                  <c:x val="5.8196830285673136E-2"/>
                  <c:y val="1.136363636363636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2A-4FFC-BF1E-1B95899D1147}"/>
                </c:ext>
              </c:extLst>
            </c:dLbl>
            <c:dLbl>
              <c:idx val="1"/>
              <c:layout>
                <c:manualLayout>
                  <c:x val="-2.1119772768819139E-2"/>
                  <c:y val="1.13636363636364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A-4FFC-BF1E-1B95899D1147}"/>
                </c:ext>
              </c:extLst>
            </c:dLbl>
            <c:dLbl>
              <c:idx val="2"/>
              <c:layout>
                <c:manualLayout>
                  <c:x val="-4.3717212955835007E-3"/>
                  <c:y val="-8.522727272727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2A-4FFC-BF1E-1B95899D11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crime / anti-social behaviour</c:v>
                </c:pt>
                <c:pt idx="1">
                  <c:v>Higher cost of living</c:v>
                </c:pt>
                <c:pt idx="2">
                  <c:v>Increased immigration</c:v>
                </c:pt>
              </c:strCache>
            </c:strRef>
          </c:cat>
          <c:val>
            <c:numRef>
              <c:f>Sheet1!$B$2:$B$4</c:f>
              <c:numCache>
                <c:formatCode>0%</c:formatCode>
                <c:ptCount val="3"/>
                <c:pt idx="0">
                  <c:v>0.83</c:v>
                </c:pt>
                <c:pt idx="1">
                  <c:v>0.5</c:v>
                </c:pt>
                <c:pt idx="2">
                  <c:v>0.36</c:v>
                </c:pt>
              </c:numCache>
            </c:numRef>
          </c:val>
          <c:extLst>
            <c:ext xmlns:c16="http://schemas.microsoft.com/office/drawing/2014/chart" uri="{C3380CC4-5D6E-409C-BE32-E72D297353CC}">
              <c16:uniqueId val="{00000000-B0E6-4AA1-9717-603D875B9A39}"/>
            </c:ext>
          </c:extLst>
        </c:ser>
        <c:dLbls>
          <c:dLblPos val="outEnd"/>
          <c:showLegendKey val="0"/>
          <c:showVal val="1"/>
          <c:showCatName val="0"/>
          <c:showSerName val="0"/>
          <c:showPercent val="0"/>
          <c:showBubbleSize val="0"/>
        </c:dLbls>
        <c:gapWidth val="45"/>
        <c:overlap val="2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More crime / anti-social behaviour</c:v>
                      </c:pt>
                      <c:pt idx="1">
                        <c:v>Higher cost of living</c:v>
                      </c:pt>
                      <c:pt idx="2">
                        <c:v>Increased immigration</c:v>
                      </c:pt>
                    </c:strCache>
                  </c:strRef>
                </c:cat>
                <c:val>
                  <c:numRef>
                    <c:extLst>
                      <c:ext uri="{02D57815-91ED-43cb-92C2-25804820EDAC}">
                        <c15:formulaRef>
                          <c15:sqref>Sheet1!$C$2:$C$4</c15:sqref>
                        </c15:formulaRef>
                      </c:ext>
                    </c:extLst>
                    <c:numCache>
                      <c:formatCode>General</c:formatCode>
                      <c:ptCount val="3"/>
                      <c:pt idx="0">
                        <c:v>14</c:v>
                      </c:pt>
                      <c:pt idx="1">
                        <c:v>8</c:v>
                      </c:pt>
                      <c:pt idx="2">
                        <c:v>7</c:v>
                      </c:pt>
                    </c:numCache>
                  </c:numRef>
                </c:val>
                <c:extLst>
                  <c:ext xmlns:c16="http://schemas.microsoft.com/office/drawing/2014/chart" uri="{C3380CC4-5D6E-409C-BE32-E72D297353CC}">
                    <c16:uniqueId val="{00000001-B0E6-4AA1-9717-603D875B9A3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4660521502098203"/>
          <c:y val="5.4482914321448264E-2"/>
          <c:w val="0.45339478497901797"/>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cars on the road</c:v>
                </c:pt>
                <c:pt idx="1">
                  <c:v>Parking further from where you need to go</c:v>
                </c:pt>
                <c:pt idx="2">
                  <c:v>More crime / anti-social behaviour</c:v>
                </c:pt>
              </c:strCache>
            </c:strRef>
          </c:cat>
          <c:val>
            <c:numRef>
              <c:f>Sheet1!$B$2:$B$4</c:f>
              <c:numCache>
                <c:formatCode>0%</c:formatCode>
                <c:ptCount val="3"/>
                <c:pt idx="0">
                  <c:v>0.55000000000000004</c:v>
                </c:pt>
                <c:pt idx="1">
                  <c:v>0.41</c:v>
                </c:pt>
                <c:pt idx="2">
                  <c:v>0.39</c:v>
                </c:pt>
              </c:numCache>
            </c:numRef>
          </c:val>
          <c:extLst>
            <c:ext xmlns:c16="http://schemas.microsoft.com/office/drawing/2014/chart" uri="{C3380CC4-5D6E-409C-BE32-E72D297353CC}">
              <c16:uniqueId val="{00000000-9203-46B2-A0AE-2055811E0145}"/>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Count</c:v>
                      </c:pt>
                    </c:strCache>
                  </c:strRef>
                </c:tx>
                <c:spPr>
                  <a:solidFill>
                    <a:schemeClr val="accent5">
                      <a:tint val="77000"/>
                    </a:schemeClr>
                  </a:solidFill>
                  <a:ln>
                    <a:noFill/>
                  </a:ln>
                  <a:effectLst/>
                </c:spPr>
                <c:invertIfNegative val="0"/>
                <c:cat>
                  <c:strRef>
                    <c:extLst>
                      <c:ext uri="{02D57815-91ED-43cb-92C2-25804820EDAC}">
                        <c15:formulaRef>
                          <c15:sqref>Sheet1!$A$2:$A$4</c15:sqref>
                        </c15:formulaRef>
                      </c:ext>
                    </c:extLst>
                    <c:strCache>
                      <c:ptCount val="3"/>
                      <c:pt idx="0">
                        <c:v>More cars on the road</c:v>
                      </c:pt>
                      <c:pt idx="1">
                        <c:v>Parking further from where you need to go</c:v>
                      </c:pt>
                      <c:pt idx="2">
                        <c:v>More crime / anti-social behaviour</c:v>
                      </c:pt>
                    </c:strCache>
                  </c:strRef>
                </c:cat>
                <c:val>
                  <c:numRef>
                    <c:extLst>
                      <c:ext uri="{02D57815-91ED-43cb-92C2-25804820EDAC}">
                        <c15:formulaRef>
                          <c15:sqref>Sheet1!$C$2:$C$4</c15:sqref>
                        </c15:formulaRef>
                      </c:ext>
                    </c:extLst>
                    <c:numCache>
                      <c:formatCode>General</c:formatCode>
                      <c:ptCount val="3"/>
                      <c:pt idx="0">
                        <c:v>18</c:v>
                      </c:pt>
                      <c:pt idx="1">
                        <c:v>13</c:v>
                      </c:pt>
                      <c:pt idx="2">
                        <c:v>15</c:v>
                      </c:pt>
                    </c:numCache>
                  </c:numRef>
                </c:val>
                <c:extLst>
                  <c:ext xmlns:c16="http://schemas.microsoft.com/office/drawing/2014/chart" uri="{C3380CC4-5D6E-409C-BE32-E72D297353CC}">
                    <c16:uniqueId val="{00000001-9203-46B2-A0AE-2055811E0145}"/>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72191897368552"/>
          <c:y val="7.2422721620181194E-2"/>
          <c:w val="0.53593137369234367"/>
          <c:h val="0.70493040400264384"/>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Canvey Island</c:v>
                </c:pt>
              </c:strCache>
            </c:strRef>
          </c:cat>
          <c:val>
            <c:numRef>
              <c:f>Sheet1!$B$2:$C$2</c:f>
              <c:numCache>
                <c:formatCode>0%</c:formatCode>
                <c:ptCount val="2"/>
                <c:pt idx="0">
                  <c:v>0.14000000000000001</c:v>
                </c:pt>
                <c:pt idx="1">
                  <c:v>0.12</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Canvey Island</c:v>
                </c:pt>
              </c:strCache>
            </c:strRef>
          </c:cat>
          <c:val>
            <c:numRef>
              <c:f>Sheet1!$B$3:$C$3</c:f>
              <c:numCache>
                <c:formatCode>0%</c:formatCode>
                <c:ptCount val="2"/>
                <c:pt idx="0">
                  <c:v>0.5</c:v>
                </c:pt>
                <c:pt idx="1">
                  <c:v>0.56000000000000005</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Canvey Island</c:v>
                </c:pt>
              </c:strCache>
            </c:strRef>
          </c:cat>
          <c:val>
            <c:numRef>
              <c:f>Sheet1!$B$4:$C$4</c:f>
              <c:numCache>
                <c:formatCode>0%</c:formatCode>
                <c:ptCount val="2"/>
                <c:pt idx="0">
                  <c:v>0.26</c:v>
                </c:pt>
                <c:pt idx="1">
                  <c:v>0.27</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Canvey Island</c:v>
                </c:pt>
              </c:strCache>
            </c:strRef>
          </c:cat>
          <c:val>
            <c:numRef>
              <c:f>Sheet1!$B$5:$C$5</c:f>
              <c:numCache>
                <c:formatCode>0%</c:formatCode>
                <c:ptCount val="2"/>
                <c:pt idx="0">
                  <c:v>0.1</c:v>
                </c:pt>
                <c:pt idx="1">
                  <c:v>0.05</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24126798676E-2"/>
          <c:y val="2.2148472197548411E-2"/>
          <c:w val="0.41010022184007311"/>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4330708661412"/>
          <c:y val="0.16397909483704295"/>
          <c:w val="0.7419177043719718"/>
          <c:h val="0.70493047853146495"/>
        </c:manualLayout>
      </c:layout>
      <c:barChart>
        <c:barDir val="bar"/>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Sheet1!$B$2:$F$2</c:f>
              <c:numCache>
                <c:formatCode>0%</c:formatCode>
                <c:ptCount val="5"/>
                <c:pt idx="0">
                  <c:v>0.27083333333333337</c:v>
                </c:pt>
                <c:pt idx="1">
                  <c:v>0.14000000000000001</c:v>
                </c:pt>
                <c:pt idx="2">
                  <c:v>0.15</c:v>
                </c:pt>
                <c:pt idx="3">
                  <c:v>0.12</c:v>
                </c:pt>
                <c:pt idx="4">
                  <c:v>0.1377513890002337</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Sheet1!$B$3:$F$3</c:f>
              <c:numCache>
                <c:formatCode>0%</c:formatCode>
                <c:ptCount val="5"/>
                <c:pt idx="0">
                  <c:v>0.38541666666666669</c:v>
                </c:pt>
                <c:pt idx="1">
                  <c:v>0.5</c:v>
                </c:pt>
                <c:pt idx="2">
                  <c:v>0.45</c:v>
                </c:pt>
                <c:pt idx="3">
                  <c:v>0.56000000000000005</c:v>
                </c:pt>
                <c:pt idx="4">
                  <c:v>0.52264536778491721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Sheet1!$B$4:$F$4</c:f>
              <c:numCache>
                <c:formatCode>0%</c:formatCode>
                <c:ptCount val="5"/>
                <c:pt idx="0">
                  <c:v>0.22916666666666669</c:v>
                </c:pt>
                <c:pt idx="1">
                  <c:v>0.26</c:v>
                </c:pt>
                <c:pt idx="2">
                  <c:v>0.28000000000000003</c:v>
                </c:pt>
                <c:pt idx="3">
                  <c:v>0.27</c:v>
                </c:pt>
                <c:pt idx="4">
                  <c:v>0.26654303971084947</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Sheet1!$B$5:$F$5</c:f>
              <c:numCache>
                <c:formatCode>0%</c:formatCode>
                <c:ptCount val="5"/>
                <c:pt idx="0">
                  <c:v>0.11458333333333334</c:v>
                </c:pt>
                <c:pt idx="1">
                  <c:v>0.1</c:v>
                </c:pt>
                <c:pt idx="2">
                  <c:v>0.11</c:v>
                </c:pt>
                <c:pt idx="3">
                  <c:v>0.05</c:v>
                </c:pt>
                <c:pt idx="4">
                  <c:v>7.3060203503999471E-2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16742218711852"/>
          <c:y val="3.4133648489145026E-2"/>
          <c:w val="0.50396400089846072"/>
          <c:h val="0.70493047853146495"/>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Castle Point</c:v>
                </c:pt>
              </c:strCache>
            </c:strRef>
          </c:cat>
          <c:val>
            <c:numRef>
              <c:f>Sheet1!$B$2:$C$2</c:f>
              <c:numCache>
                <c:formatCode>0%</c:formatCode>
                <c:ptCount val="2"/>
                <c:pt idx="0">
                  <c:v>0.14000000000000001</c:v>
                </c:pt>
                <c:pt idx="1">
                  <c:v>0.1377513890002337</c:v>
                </c:pt>
              </c:numCache>
            </c:numRef>
          </c:val>
          <c:extLst>
            <c:ext xmlns:c16="http://schemas.microsoft.com/office/drawing/2014/chart" uri="{C3380CC4-5D6E-409C-BE32-E72D297353CC}">
              <c16:uniqueId val="{00000000-87D0-4585-8B3D-714A1F3AC62F}"/>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Castle Point</c:v>
                </c:pt>
              </c:strCache>
            </c:strRef>
          </c:cat>
          <c:val>
            <c:numRef>
              <c:f>Sheet1!$B$3:$C$3</c:f>
              <c:numCache>
                <c:formatCode>0%</c:formatCode>
                <c:ptCount val="2"/>
                <c:pt idx="0">
                  <c:v>0.5</c:v>
                </c:pt>
                <c:pt idx="1">
                  <c:v>0.52264536778491721</c:v>
                </c:pt>
              </c:numCache>
            </c:numRef>
          </c:val>
          <c:extLst>
            <c:ext xmlns:c16="http://schemas.microsoft.com/office/drawing/2014/chart" uri="{C3380CC4-5D6E-409C-BE32-E72D297353CC}">
              <c16:uniqueId val="{00000001-87D0-4585-8B3D-714A1F3AC62F}"/>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Castle Point</c:v>
                </c:pt>
              </c:strCache>
            </c:strRef>
          </c:cat>
          <c:val>
            <c:numRef>
              <c:f>Sheet1!$B$4:$C$4</c:f>
              <c:numCache>
                <c:formatCode>0%</c:formatCode>
                <c:ptCount val="2"/>
                <c:pt idx="0">
                  <c:v>0.26</c:v>
                </c:pt>
                <c:pt idx="1">
                  <c:v>0.26654303971084947</c:v>
                </c:pt>
              </c:numCache>
            </c:numRef>
          </c:val>
          <c:extLst>
            <c:ext xmlns:c16="http://schemas.microsoft.com/office/drawing/2014/chart" uri="{C3380CC4-5D6E-409C-BE32-E72D297353CC}">
              <c16:uniqueId val="{00000002-87D0-4585-8B3D-714A1F3AC62F}"/>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2024</c:v>
                </c:pt>
                <c:pt idx="1">
                  <c:v>Castle Point</c:v>
                </c:pt>
              </c:strCache>
            </c:strRef>
          </c:cat>
          <c:val>
            <c:numRef>
              <c:f>Sheet1!$B$5:$C$5</c:f>
              <c:numCache>
                <c:formatCode>0%</c:formatCode>
                <c:ptCount val="2"/>
                <c:pt idx="0">
                  <c:v>0.1</c:v>
                </c:pt>
                <c:pt idx="1">
                  <c:v>7.3060203503999471E-2</c:v>
                </c:pt>
              </c:numCache>
            </c:numRef>
          </c:val>
          <c:extLst>
            <c:ext xmlns:c16="http://schemas.microsoft.com/office/drawing/2014/chart" uri="{C3380CC4-5D6E-409C-BE32-E72D297353CC}">
              <c16:uniqueId val="{00000003-87D0-4585-8B3D-714A1F3AC62F}"/>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9.637040138311212E-2"/>
          <c:y val="4.6396040682836634E-2"/>
          <c:w val="0.34291479740558845"/>
          <c:h val="0.754051626432688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4330708661412"/>
          <c:y val="0.16397909483704295"/>
          <c:w val="0.7419177043719718"/>
          <c:h val="0.70493047853146495"/>
        </c:manualLayout>
      </c:layout>
      <c:barChart>
        <c:barDir val="bar"/>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Sheet1!$B$2:$F$2</c:f>
              <c:numCache>
                <c:formatCode>0%</c:formatCode>
                <c:ptCount val="5"/>
                <c:pt idx="0">
                  <c:v>0.27083333333333337</c:v>
                </c:pt>
                <c:pt idx="1">
                  <c:v>0.14000000000000001</c:v>
                </c:pt>
                <c:pt idx="2">
                  <c:v>0.15</c:v>
                </c:pt>
                <c:pt idx="3">
                  <c:v>0.12</c:v>
                </c:pt>
                <c:pt idx="4">
                  <c:v>0.1377513890002337</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Sheet1!$B$3:$F$3</c:f>
              <c:numCache>
                <c:formatCode>0%</c:formatCode>
                <c:ptCount val="5"/>
                <c:pt idx="0">
                  <c:v>0.38541666666666669</c:v>
                </c:pt>
                <c:pt idx="1">
                  <c:v>0.5</c:v>
                </c:pt>
                <c:pt idx="2">
                  <c:v>0.45</c:v>
                </c:pt>
                <c:pt idx="3">
                  <c:v>0.56000000000000005</c:v>
                </c:pt>
                <c:pt idx="4">
                  <c:v>0.52264536778491721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Sheet1!$B$4:$F$4</c:f>
              <c:numCache>
                <c:formatCode>0%</c:formatCode>
                <c:ptCount val="5"/>
                <c:pt idx="0">
                  <c:v>0.22916666666666669</c:v>
                </c:pt>
                <c:pt idx="1">
                  <c:v>0.26</c:v>
                </c:pt>
                <c:pt idx="2">
                  <c:v>0.28000000000000003</c:v>
                </c:pt>
                <c:pt idx="3">
                  <c:v>0.27</c:v>
                </c:pt>
                <c:pt idx="4">
                  <c:v>0.26654303971084947</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Greater London</c:v>
                </c:pt>
                <c:pt idx="1">
                  <c:v>Essex 2024</c:v>
                </c:pt>
                <c:pt idx="2">
                  <c:v>Basildon</c:v>
                </c:pt>
                <c:pt idx="3">
                  <c:v>Canvey Island</c:v>
                </c:pt>
                <c:pt idx="4">
                  <c:v>Castle Point</c:v>
                </c:pt>
              </c:strCache>
            </c:strRef>
          </c:cat>
          <c:val>
            <c:numRef>
              <c:f>Sheet1!$B$5:$F$5</c:f>
              <c:numCache>
                <c:formatCode>0%</c:formatCode>
                <c:ptCount val="5"/>
                <c:pt idx="0">
                  <c:v>0.11458333333333334</c:v>
                </c:pt>
                <c:pt idx="1">
                  <c:v>0.1</c:v>
                </c:pt>
                <c:pt idx="2">
                  <c:v>0.11</c:v>
                </c:pt>
                <c:pt idx="3">
                  <c:v>0.05</c:v>
                </c:pt>
                <c:pt idx="4">
                  <c:v>7.3060203503999471E-2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5"/>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F2-4B53-BF7A-F9D2848B6286}"/>
                </c:ext>
              </c:extLst>
            </c:dLbl>
            <c:dLbl>
              <c:idx val="21"/>
              <c:layout>
                <c:manualLayout>
                  <c:x val="-4.5851143900295065E-3"/>
                  <c:y val="2.367317228430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f>Sheet1!$B$2:$B$23</c:f>
              <c:numCache>
                <c:formatCode>0%</c:formatCode>
                <c:ptCount val="22"/>
                <c:pt idx="0">
                  <c:v>0.40824770081753081</c:v>
                </c:pt>
                <c:pt idx="1">
                  <c:v>0.33195673955922655</c:v>
                </c:pt>
                <c:pt idx="2">
                  <c:v>0.4084130177351003</c:v>
                </c:pt>
                <c:pt idx="3">
                  <c:v>0.3695629335726674</c:v>
                </c:pt>
                <c:pt idx="4">
                  <c:v>0.41642465173421228</c:v>
                </c:pt>
                <c:pt idx="5">
                  <c:v>0.2955024168578218</c:v>
                </c:pt>
                <c:pt idx="6">
                  <c:v>0.40659470112480345</c:v>
                </c:pt>
                <c:pt idx="7">
                  <c:v>0.35996496421708846</c:v>
                </c:pt>
                <c:pt idx="8">
                  <c:v>0.4253104893182531</c:v>
                </c:pt>
                <c:pt idx="9">
                  <c:v>0.30570155477215372</c:v>
                </c:pt>
                <c:pt idx="10">
                  <c:v>0.40306975843674503</c:v>
                </c:pt>
                <c:pt idx="11">
                  <c:v>0.35245298015490634</c:v>
                </c:pt>
                <c:pt idx="12">
                  <c:v>0.4585046725214747</c:v>
                </c:pt>
                <c:pt idx="13">
                  <c:v>0.35078615240032784</c:v>
                </c:pt>
                <c:pt idx="14">
                  <c:v>0.42833857542976406</c:v>
                </c:pt>
                <c:pt idx="15">
                  <c:v>0.46677687471959084</c:v>
                </c:pt>
                <c:pt idx="16">
                  <c:v>0.31224239332236198</c:v>
                </c:pt>
                <c:pt idx="17">
                  <c:v>0.46313352890507753</c:v>
                </c:pt>
                <c:pt idx="18">
                  <c:v>0.33931997207748599</c:v>
                </c:pt>
                <c:pt idx="19">
                  <c:v>0.41584001487545302</c:v>
                </c:pt>
                <c:pt idx="20">
                  <c:v>0.41133849533642836</c:v>
                </c:pt>
                <c:pt idx="21">
                  <c:v>0.32812288918755911</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Sheet1!$A$2:$A$23</c15:sqref>
                        </c15:formulaRef>
                      </c:ext>
                    </c:extLst>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extLst>
                      <c:ext uri="{02D57815-91ED-43cb-92C2-25804820EDAC}">
                        <c15:formulaRef>
                          <c15:sqref>Sheet1!$C$2:$C$23</c15:sqref>
                        </c15:formulaRef>
                      </c:ext>
                    </c:extLst>
                    <c:numCache>
                      <c:formatCode>General</c:formatCode>
                      <c:ptCount val="22"/>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alpha val="99000"/>
                </a:schemeClr>
              </a:solidFill>
              <a:prstDash val="dash"/>
              <a:round/>
            </a:ln>
            <a:effectLst>
              <a:glow rad="127000">
                <a:schemeClr val="accent1">
                  <a:alpha val="0"/>
                </a:schemeClr>
              </a:glow>
              <a:outerShdw blurRad="50800" dist="50800" dir="5400000" algn="ctr" rotWithShape="0">
                <a:srgbClr val="000000">
                  <a:alpha val="0"/>
                </a:srgbClr>
              </a:outerShdw>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f>Sheet1!$D$2:$D$23</c:f>
              <c:numCache>
                <c:formatCode>0%</c:formatCode>
                <c:ptCount val="22"/>
                <c:pt idx="0">
                  <c:v>0.3893440339333305</c:v>
                </c:pt>
                <c:pt idx="1">
                  <c:v>0.3893440339333305</c:v>
                </c:pt>
                <c:pt idx="2">
                  <c:v>0.3893440339333305</c:v>
                </c:pt>
                <c:pt idx="3">
                  <c:v>0.3893440339333305</c:v>
                </c:pt>
                <c:pt idx="4">
                  <c:v>0.3893440339333305</c:v>
                </c:pt>
                <c:pt idx="5">
                  <c:v>0.3893440339333305</c:v>
                </c:pt>
                <c:pt idx="6">
                  <c:v>0.3893440339333305</c:v>
                </c:pt>
                <c:pt idx="7">
                  <c:v>0.3893440339333305</c:v>
                </c:pt>
                <c:pt idx="8">
                  <c:v>0.3893440339333305</c:v>
                </c:pt>
                <c:pt idx="9">
                  <c:v>0.3893440339333305</c:v>
                </c:pt>
                <c:pt idx="10">
                  <c:v>0.3893440339333305</c:v>
                </c:pt>
                <c:pt idx="11">
                  <c:v>0.3893440339333305</c:v>
                </c:pt>
                <c:pt idx="12">
                  <c:v>0.3893440339333305</c:v>
                </c:pt>
                <c:pt idx="13">
                  <c:v>0.3893440339333305</c:v>
                </c:pt>
                <c:pt idx="14">
                  <c:v>0.3893440339333305</c:v>
                </c:pt>
                <c:pt idx="15">
                  <c:v>0.3893440339333305</c:v>
                </c:pt>
                <c:pt idx="16">
                  <c:v>0.3893440339333305</c:v>
                </c:pt>
                <c:pt idx="17">
                  <c:v>0.3893440339333305</c:v>
                </c:pt>
                <c:pt idx="18">
                  <c:v>0.3893440339333305</c:v>
                </c:pt>
                <c:pt idx="19">
                  <c:v>0.3893440339333305</c:v>
                </c:pt>
                <c:pt idx="20">
                  <c:v>0.3893440339333305</c:v>
                </c:pt>
                <c:pt idx="21">
                  <c:v>0.3893440339333305</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452511889030125"/>
          <c:y val="0.84179237602690538"/>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3"/>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BB-445D-A394-80A6BCDA8D24}"/>
                </c:ext>
              </c:extLst>
            </c:dLbl>
            <c:dLbl>
              <c:idx val="19"/>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BB-445D-A394-80A6BCDA8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f>Sheet1!$B$2:$B$21</c:f>
              <c:numCache>
                <c:formatCode>0%</c:formatCode>
                <c:ptCount val="20"/>
                <c:pt idx="0">
                  <c:v>0.34742394167538088</c:v>
                </c:pt>
                <c:pt idx="1">
                  <c:v>0.42441393405514832</c:v>
                </c:pt>
                <c:pt idx="2">
                  <c:v>0.34683354468490074</c:v>
                </c:pt>
                <c:pt idx="3">
                  <c:v>0.44368114645070839</c:v>
                </c:pt>
                <c:pt idx="4">
                  <c:v>0.39230048412583174</c:v>
                </c:pt>
                <c:pt idx="5">
                  <c:v>0.40295630377782421</c:v>
                </c:pt>
                <c:pt idx="6">
                  <c:v>0.34248725885361159</c:v>
                </c:pt>
                <c:pt idx="7">
                  <c:v>0.34227165991103642</c:v>
                </c:pt>
                <c:pt idx="8">
                  <c:v>0.4733391765039307</c:v>
                </c:pt>
                <c:pt idx="9">
                  <c:v>0.4147396500162755</c:v>
                </c:pt>
                <c:pt idx="10">
                  <c:v>0.42098011322195394</c:v>
                </c:pt>
                <c:pt idx="11">
                  <c:v>0.33124551890247028</c:v>
                </c:pt>
                <c:pt idx="12">
                  <c:v>0.2755924477747837</c:v>
                </c:pt>
                <c:pt idx="13">
                  <c:v>0.4483104873912297</c:v>
                </c:pt>
                <c:pt idx="14">
                  <c:v>0.44504556963902092</c:v>
                </c:pt>
                <c:pt idx="15">
                  <c:v>0.42042652555293919</c:v>
                </c:pt>
                <c:pt idx="16">
                  <c:v>0.31885013715370791</c:v>
                </c:pt>
                <c:pt idx="17">
                  <c:v>0.35672428404093975</c:v>
                </c:pt>
                <c:pt idx="18">
                  <c:v>0.41037808275804383</c:v>
                </c:pt>
                <c:pt idx="19">
                  <c:v>0.36122498808122555</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Sheet1!$A$2:$A$21</c15:sqref>
                        </c15:formulaRef>
                      </c:ext>
                    </c:extLst>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extLst>
                      <c:ext uri="{02D57815-91ED-43cb-92C2-25804820EDAC}">
                        <c15:formulaRef>
                          <c15:sqref>Sheet1!$C$2:$C$21</c15:sqref>
                        </c15:formulaRef>
                      </c:ext>
                    </c:extLst>
                    <c:numCache>
                      <c:formatCode>General</c:formatCode>
                      <c:ptCount val="20"/>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BB-445D-A394-80A6BCDA8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f>Sheet1!$D$2:$D$21</c:f>
              <c:numCache>
                <c:formatCode>0%</c:formatCode>
                <c:ptCount val="20"/>
                <c:pt idx="0">
                  <c:v>0.37334923339062309</c:v>
                </c:pt>
                <c:pt idx="1">
                  <c:v>0.37334923339062309</c:v>
                </c:pt>
                <c:pt idx="2">
                  <c:v>0.37334923339062309</c:v>
                </c:pt>
                <c:pt idx="3">
                  <c:v>0.37334923339062309</c:v>
                </c:pt>
                <c:pt idx="4">
                  <c:v>0.37334923339062309</c:v>
                </c:pt>
                <c:pt idx="5">
                  <c:v>0.37334923339062309</c:v>
                </c:pt>
                <c:pt idx="6">
                  <c:v>0.37334923339062309</c:v>
                </c:pt>
                <c:pt idx="7">
                  <c:v>0.37334923339062309</c:v>
                </c:pt>
                <c:pt idx="8">
                  <c:v>0.37334923339062309</c:v>
                </c:pt>
                <c:pt idx="9">
                  <c:v>0.37334923339062309</c:v>
                </c:pt>
                <c:pt idx="10">
                  <c:v>0.37334923339062309</c:v>
                </c:pt>
                <c:pt idx="11">
                  <c:v>0.37334923339062309</c:v>
                </c:pt>
                <c:pt idx="12">
                  <c:v>0.37334923339062309</c:v>
                </c:pt>
                <c:pt idx="13">
                  <c:v>0.37334923339062309</c:v>
                </c:pt>
                <c:pt idx="14">
                  <c:v>0.37334923339062309</c:v>
                </c:pt>
                <c:pt idx="15">
                  <c:v>0.37334923339062309</c:v>
                </c:pt>
                <c:pt idx="16">
                  <c:v>0.37334923339062309</c:v>
                </c:pt>
                <c:pt idx="17">
                  <c:v>0.37334923339062309</c:v>
                </c:pt>
                <c:pt idx="18">
                  <c:v>0.37334923339062309</c:v>
                </c:pt>
                <c:pt idx="19">
                  <c:v>0.37334923339062309</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withinLinear" id="18">
  <a:schemeClr val="accent5"/>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withinLinear" id="18">
  <a:schemeClr val="accent5"/>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8">
  <a:schemeClr val="accent5"/>
</cs:colorStyle>
</file>

<file path=ppt/charts/colors41.xml><?xml version="1.0" encoding="utf-8"?>
<cs:colorStyle xmlns:cs="http://schemas.microsoft.com/office/drawing/2012/chartStyle" xmlns:a="http://schemas.openxmlformats.org/drawingml/2006/main" meth="withinLinear" id="18">
  <a:schemeClr val="accent5"/>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withinLinear" id="18">
  <a:schemeClr val="accent5"/>
</cs:colorStyle>
</file>

<file path=ppt/charts/colors44.xml><?xml version="1.0" encoding="utf-8"?>
<cs:colorStyle xmlns:cs="http://schemas.microsoft.com/office/drawing/2012/chartStyle" xmlns:a="http://schemas.openxmlformats.org/drawingml/2006/main" meth="withinLinear" id="18">
  <a:schemeClr val="accent5"/>
</cs:colorStyle>
</file>

<file path=ppt/charts/colors45.xml><?xml version="1.0" encoding="utf-8"?>
<cs:colorStyle xmlns:cs="http://schemas.microsoft.com/office/drawing/2012/chartStyle" xmlns:a="http://schemas.openxmlformats.org/drawingml/2006/main" meth="withinLinear" id="18">
  <a:schemeClr val="accent5"/>
</cs:colorStyle>
</file>

<file path=ppt/charts/colors46.xml><?xml version="1.0" encoding="utf-8"?>
<cs:colorStyle xmlns:cs="http://schemas.microsoft.com/office/drawing/2012/chartStyle" xmlns:a="http://schemas.openxmlformats.org/drawingml/2006/main" meth="withinLinear" id="18">
  <a:schemeClr val="accent5"/>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withinLinear" id="18">
  <a:schemeClr val="accent5"/>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8">
  <a:schemeClr val="accent5"/>
</cs:colorStyle>
</file>

<file path=ppt/charts/colors51.xml><?xml version="1.0" encoding="utf-8"?>
<cs:colorStyle xmlns:cs="http://schemas.microsoft.com/office/drawing/2012/chartStyle" xmlns:a="http://schemas.openxmlformats.org/drawingml/2006/main" meth="withinLinear" id="18">
  <a:schemeClr val="accent5"/>
</cs:colorStyle>
</file>

<file path=ppt/charts/colors52.xml><?xml version="1.0" encoding="utf-8"?>
<cs:colorStyle xmlns:cs="http://schemas.microsoft.com/office/drawing/2012/chartStyle" xmlns:a="http://schemas.openxmlformats.org/drawingml/2006/main" meth="withinLinear" id="18">
  <a:schemeClr val="accent5"/>
</cs:colorStyle>
</file>

<file path=ppt/charts/colors53.xml><?xml version="1.0" encoding="utf-8"?>
<cs:colorStyle xmlns:cs="http://schemas.microsoft.com/office/drawing/2012/chartStyle" xmlns:a="http://schemas.openxmlformats.org/drawingml/2006/main" meth="withinLinear" id="18">
  <a:schemeClr val="accent5"/>
</cs:colorStyle>
</file>

<file path=ppt/charts/colors54.xml><?xml version="1.0" encoding="utf-8"?>
<cs:colorStyle xmlns:cs="http://schemas.microsoft.com/office/drawing/2012/chartStyle" xmlns:a="http://schemas.openxmlformats.org/drawingml/2006/main" meth="withinLinear" id="18">
  <a:schemeClr val="accent5"/>
</cs:colorStyle>
</file>

<file path=ppt/charts/colors55.xml><?xml version="1.0" encoding="utf-8"?>
<cs:colorStyle xmlns:cs="http://schemas.microsoft.com/office/drawing/2012/chartStyle" xmlns:a="http://schemas.openxmlformats.org/drawingml/2006/main" meth="withinLinear" id="18">
  <a:schemeClr val="accent5"/>
</cs:colorStyle>
</file>

<file path=ppt/charts/colors56.xml><?xml version="1.0" encoding="utf-8"?>
<cs:colorStyle xmlns:cs="http://schemas.microsoft.com/office/drawing/2012/chartStyle" xmlns:a="http://schemas.openxmlformats.org/drawingml/2006/main" meth="withinLinear" id="18">
  <a:schemeClr val="accent5"/>
</cs:colorStyle>
</file>

<file path=ppt/charts/colors57.xml><?xml version="1.0" encoding="utf-8"?>
<cs:colorStyle xmlns:cs="http://schemas.microsoft.com/office/drawing/2012/chartStyle" xmlns:a="http://schemas.openxmlformats.org/drawingml/2006/main" meth="withinLinear" id="18">
  <a:schemeClr val="accent5"/>
</cs:colorStyle>
</file>

<file path=ppt/charts/colors58.xml><?xml version="1.0" encoding="utf-8"?>
<cs:colorStyle xmlns:cs="http://schemas.microsoft.com/office/drawing/2012/chartStyle" xmlns:a="http://schemas.openxmlformats.org/drawingml/2006/main" meth="withinLinear" id="18">
  <a:schemeClr val="accent5"/>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withinLinear" id="18">
  <a:schemeClr val="accent5"/>
</cs:colorStyle>
</file>

<file path=ppt/charts/colors61.xml><?xml version="1.0" encoding="utf-8"?>
<cs:colorStyle xmlns:cs="http://schemas.microsoft.com/office/drawing/2012/chartStyle" xmlns:a="http://schemas.openxmlformats.org/drawingml/2006/main" meth="withinLinear" id="18">
  <a:schemeClr val="accent5"/>
</cs:colorStyle>
</file>

<file path=ppt/charts/colors62.xml><?xml version="1.0" encoding="utf-8"?>
<cs:colorStyle xmlns:cs="http://schemas.microsoft.com/office/drawing/2012/chartStyle" xmlns:a="http://schemas.openxmlformats.org/drawingml/2006/main" meth="withinLinear" id="18">
  <a:schemeClr val="accent5"/>
</cs:colorStyle>
</file>

<file path=ppt/charts/colors63.xml><?xml version="1.0" encoding="utf-8"?>
<cs:colorStyle xmlns:cs="http://schemas.microsoft.com/office/drawing/2012/chartStyle" xmlns:a="http://schemas.openxmlformats.org/drawingml/2006/main" meth="withinLinear" id="18">
  <a:schemeClr val="accent5"/>
</cs:colorStyle>
</file>

<file path=ppt/charts/colors64.xml><?xml version="1.0" encoding="utf-8"?>
<cs:colorStyle xmlns:cs="http://schemas.microsoft.com/office/drawing/2012/chartStyle" xmlns:a="http://schemas.openxmlformats.org/drawingml/2006/main" meth="withinLinear" id="18">
  <a:schemeClr val="accent5"/>
</cs:colorStyle>
</file>

<file path=ppt/charts/colors65.xml><?xml version="1.0" encoding="utf-8"?>
<cs:colorStyle xmlns:cs="http://schemas.microsoft.com/office/drawing/2012/chartStyle" xmlns:a="http://schemas.openxmlformats.org/drawingml/2006/main" meth="withinLinear" id="18">
  <a:schemeClr val="accent5"/>
</cs:colorStyle>
</file>

<file path=ppt/charts/colors66.xml><?xml version="1.0" encoding="utf-8"?>
<cs:colorStyle xmlns:cs="http://schemas.microsoft.com/office/drawing/2012/chartStyle" xmlns:a="http://schemas.openxmlformats.org/drawingml/2006/main" meth="withinLinear" id="18">
  <a:schemeClr val="accent5"/>
</cs:colorStyle>
</file>

<file path=ppt/charts/colors67.xml><?xml version="1.0" encoding="utf-8"?>
<cs:colorStyle xmlns:cs="http://schemas.microsoft.com/office/drawing/2012/chartStyle" xmlns:a="http://schemas.openxmlformats.org/drawingml/2006/main" meth="withinLinear" id="18">
  <a:schemeClr val="accent5"/>
</cs:colorStyle>
</file>

<file path=ppt/charts/colors68.xml><?xml version="1.0" encoding="utf-8"?>
<cs:colorStyle xmlns:cs="http://schemas.microsoft.com/office/drawing/2012/chartStyle" xmlns:a="http://schemas.openxmlformats.org/drawingml/2006/main" meth="withinLinear" id="18">
  <a:schemeClr val="accent5"/>
</cs:colorStyle>
</file>

<file path=ppt/charts/colors69.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70.xml><?xml version="1.0" encoding="utf-8"?>
<cs:colorStyle xmlns:cs="http://schemas.microsoft.com/office/drawing/2012/chartStyle" xmlns:a="http://schemas.openxmlformats.org/drawingml/2006/main" meth="withinLinear" id="18">
  <a:schemeClr val="accent5"/>
</cs:colorStyle>
</file>

<file path=ppt/charts/colors71.xml><?xml version="1.0" encoding="utf-8"?>
<cs:colorStyle xmlns:cs="http://schemas.microsoft.com/office/drawing/2012/chartStyle" xmlns:a="http://schemas.openxmlformats.org/drawingml/2006/main" meth="withinLinear" id="18">
  <a:schemeClr val="accent5"/>
</cs:colorStyle>
</file>

<file path=ppt/charts/colors72.xml><?xml version="1.0" encoding="utf-8"?>
<cs:colorStyle xmlns:cs="http://schemas.microsoft.com/office/drawing/2012/chartStyle" xmlns:a="http://schemas.openxmlformats.org/drawingml/2006/main" meth="withinLinear" id="18">
  <a:schemeClr val="accent5"/>
</cs:colorStyle>
</file>

<file path=ppt/charts/colors73.xml><?xml version="1.0" encoding="utf-8"?>
<cs:colorStyle xmlns:cs="http://schemas.microsoft.com/office/drawing/2012/chartStyle" xmlns:a="http://schemas.openxmlformats.org/drawingml/2006/main" meth="withinLinear" id="18">
  <a:schemeClr val="accent5"/>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0.76099</cdr:x>
      <cdr:y>0.80823</cdr:y>
    </cdr:from>
    <cdr:to>
      <cdr:x>0.82087</cdr:x>
      <cdr:y>0.84642</cdr:y>
    </cdr:to>
    <cdr:sp macro="" textlink="">
      <cdr:nvSpPr>
        <cdr:cNvPr id="3" name="Rectangle 2">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4910514" y="3933459"/>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0.80697</cdr:x>
      <cdr:y>0.23493</cdr:y>
    </cdr:from>
    <cdr:to>
      <cdr:x>0.86685</cdr:x>
      <cdr:y>0.27444</cdr:y>
    </cdr:to>
    <cdr:sp macro="" textlink="">
      <cdr:nvSpPr>
        <cdr:cNvPr id="4" name="Rectangle 3">
          <a:extLst xmlns:a="http://schemas.openxmlformats.org/drawingml/2006/main">
            <a:ext uri="{FF2B5EF4-FFF2-40B4-BE49-F238E27FC236}">
              <a16:creationId xmlns:a16="http://schemas.microsoft.com/office/drawing/2014/main" id="{11602C28-F110-4FDA-91D0-46A5E734B5F8}"/>
            </a:ext>
          </a:extLst>
        </cdr:cNvPr>
        <cdr:cNvSpPr/>
      </cdr:nvSpPr>
      <cdr:spPr>
        <a:xfrm xmlns:a="http://schemas.openxmlformats.org/drawingml/2006/main">
          <a:off x="5207237" y="1143358"/>
          <a:ext cx="386395" cy="19228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0.07442</cdr:x>
      <cdr:y>0.23125</cdr:y>
    </cdr:from>
    <cdr:to>
      <cdr:x>0.2706</cdr:x>
      <cdr:y>0.44268</cdr:y>
    </cdr:to>
    <cdr:sp macro="" textlink="">
      <cdr:nvSpPr>
        <cdr:cNvPr id="5" name="Rectangle 4">
          <a:extLst xmlns:a="http://schemas.openxmlformats.org/drawingml/2006/main">
            <a:ext uri="{FF2B5EF4-FFF2-40B4-BE49-F238E27FC236}">
              <a16:creationId xmlns:a16="http://schemas.microsoft.com/office/drawing/2014/main" id="{85936B2D-709B-86BE-12D3-7A44165F6D8B}"/>
            </a:ext>
          </a:extLst>
        </cdr:cNvPr>
        <cdr:cNvSpPr/>
      </cdr:nvSpPr>
      <cdr:spPr>
        <a:xfrm xmlns:a="http://schemas.openxmlformats.org/drawingml/2006/main">
          <a:off x="480247" y="1125417"/>
          <a:ext cx="1265911" cy="1028981"/>
        </a:xfrm>
        <a:prstGeom xmlns:a="http://schemas.openxmlformats.org/drawingml/2006/main" prst="rect">
          <a:avLst/>
        </a:prstGeom>
        <a:noFill xmlns:a="http://schemas.openxmlformats.org/drawingml/2006/main"/>
        <a:ln xmlns:a="http://schemas.openxmlformats.org/drawingml/2006/main" w="19050" cap="flat" cmpd="sng" algn="ctr">
          <a:solidFill>
            <a:schemeClr val="tx2"/>
          </a:solid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Significantly higher (green)/lower (red) % vs Essex total at 95% confidence level</a:t>
          </a:r>
        </a:p>
      </cdr:txBody>
    </cdr:sp>
  </cdr:relSizeAnchor>
</c:userShapes>
</file>

<file path=ppt/drawings/drawing2.xml><?xml version="1.0" encoding="utf-8"?>
<c:userShapes xmlns:c="http://schemas.openxmlformats.org/drawingml/2006/chart">
  <cdr:relSizeAnchor xmlns:cdr="http://schemas.openxmlformats.org/drawingml/2006/chartDrawing">
    <cdr:from>
      <cdr:x>0.61795</cdr:x>
      <cdr:y>0.19275</cdr:y>
    </cdr:from>
    <cdr:to>
      <cdr:x>0.83777</cdr:x>
      <cdr:y>0.30066</cdr:y>
    </cdr:to>
    <cdr:sp macro="" textlink="">
      <cdr:nvSpPr>
        <cdr:cNvPr id="2" name="TextBox 6">
          <a:extLst xmlns:a="http://schemas.openxmlformats.org/drawingml/2006/main">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cdr:cNvPr>
        <cdr:cNvSpPr txBox="1"/>
      </cdr:nvSpPr>
      <cdr:spPr>
        <a:xfrm xmlns:a="http://schemas.openxmlformats.org/drawingml/2006/main">
          <a:off x="3456585" y="824612"/>
          <a:ext cx="1229580" cy="461665"/>
        </a:xfrm>
        <a:prstGeom xmlns:a="http://schemas.openxmlformats.org/drawingml/2006/main" prst="rect">
          <a:avLst/>
        </a:prstGeom>
        <a:noFill xmlns:a="http://schemas.openxmlformats.org/drawingml/2006/main"/>
      </cdr:spPr>
      <cdr:txBody>
        <a:bodyPr xmlns:a="http://schemas.openxmlformats.org/drawingml/2006/main" wrap="square" lIns="126000" rIns="36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cs typeface="+mn-cs"/>
            </a:rPr>
            <a:t>Believe growth is negative - 36%</a:t>
          </a:r>
        </a:p>
      </cdr:txBody>
    </cdr:sp>
  </cdr:relSizeAnchor>
  <cdr:relSizeAnchor xmlns:cdr="http://schemas.openxmlformats.org/drawingml/2006/chartDrawing">
    <cdr:from>
      <cdr:x>0.60195</cdr:x>
      <cdr:y>0.077</cdr:y>
    </cdr:from>
    <cdr:to>
      <cdr:x>0.62021</cdr:x>
      <cdr:y>0.37503</cdr:y>
    </cdr:to>
    <cdr:sp macro="" textlink="">
      <cdr:nvSpPr>
        <cdr:cNvPr id="3" name="Right Brace 2">
          <a:extLst xmlns:a="http://schemas.openxmlformats.org/drawingml/2006/main">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cdr:cNvPr>
        <cdr:cNvSpPr/>
      </cdr:nvSpPr>
      <cdr:spPr>
        <a:xfrm xmlns:a="http://schemas.openxmlformats.org/drawingml/2006/main">
          <a:off x="3367106" y="329419"/>
          <a:ext cx="102112" cy="1275006"/>
        </a:xfrm>
        <a:prstGeom xmlns:a="http://schemas.openxmlformats.org/drawingml/2006/main" prst="rightBrace">
          <a:avLst>
            <a:gd name="adj1" fmla="val 0"/>
            <a:gd name="adj2" fmla="val 50000"/>
          </a:avLst>
        </a:prstGeom>
        <a:ln xmlns:a="http://schemas.openxmlformats.org/drawingml/2006/main">
          <a:solidFill>
            <a:schemeClr val="accent3">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0.14871</cdr:x>
      <cdr:y>0.78849</cdr:y>
    </cdr:from>
    <cdr:to>
      <cdr:x>1</cdr:x>
      <cdr:y>0.78849</cdr:y>
    </cdr:to>
    <cdr:cxnSp macro="">
      <cdr:nvCxnSpPr>
        <cdr:cNvPr id="2" name="Straight Connector 1">
          <a:extLst xmlns:a="http://schemas.openxmlformats.org/drawingml/2006/main">
            <a:ext uri="{FF2B5EF4-FFF2-40B4-BE49-F238E27FC236}">
              <a16:creationId xmlns:a16="http://schemas.microsoft.com/office/drawing/2014/main" id="{52B08348-A4E8-4399-A4CA-FB648464CF34}"/>
            </a:ext>
          </a:extLst>
        </cdr:cNvPr>
        <cdr:cNvCxnSpPr>
          <a:cxnSpLocks xmlns:a="http://schemas.openxmlformats.org/drawingml/2006/main"/>
        </cdr:cNvCxnSpPr>
      </cdr:nvCxnSpPr>
      <cdr:spPr>
        <a:xfrm xmlns:a="http://schemas.openxmlformats.org/drawingml/2006/main">
          <a:off x="839261" y="3111806"/>
          <a:ext cx="4723339" cy="0"/>
        </a:xfrm>
        <a:prstGeom xmlns:a="http://schemas.openxmlformats.org/drawingml/2006/main" prst="line">
          <a:avLst/>
        </a:prstGeom>
        <a:ln xmlns:a="http://schemas.openxmlformats.org/drawingml/2006/main" w="9525">
          <a:solidFill>
            <a:srgbClr val="BDDE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24/01/2025</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24/01/2025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64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2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06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31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12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84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78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63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27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05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6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1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45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97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77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430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29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19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49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751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85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29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945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103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19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50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865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714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856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334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58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69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07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2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24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4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8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9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91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
        <p:nvSpPr>
          <p:cNvPr id="2" name="Date Placeholder 3">
            <a:extLst>
              <a:ext uri="{FF2B5EF4-FFF2-40B4-BE49-F238E27FC236}">
                <a16:creationId xmlns:a16="http://schemas.microsoft.com/office/drawing/2014/main" id="{492ACB3A-2831-0B85-4E39-42641757587E}"/>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0423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8656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7473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141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6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16502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981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76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8100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November 2024</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24783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845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2027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95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458684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33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5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36922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D9199F1B-5815-EEE0-5E66-8277E3558CB8}"/>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9F82BAA9-4520-A9E3-E500-0CD73CAC3496}"/>
              </a:ext>
            </a:extLst>
          </p:cNvPr>
          <p:cNvSpPr>
            <a:spLocks noGrp="1"/>
          </p:cNvSpPr>
          <p:nvPr>
            <p:ph type="dt" sz="half" idx="13"/>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94647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2" name="Date Placeholder 3">
            <a:extLst>
              <a:ext uri="{FF2B5EF4-FFF2-40B4-BE49-F238E27FC236}">
                <a16:creationId xmlns:a16="http://schemas.microsoft.com/office/drawing/2014/main" id="{0A4895AB-85F3-58DB-2670-E47077E566B0}"/>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2007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2024</a:t>
            </a:r>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Produced by Essex County Council Policy Unit</a:t>
            </a:r>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9512747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chart" Target="../charts/chart20.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chart" Target="../charts/chart2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chart" Target="../charts/chart30.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chart" Target="../charts/chart37.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chart" Target="../charts/chart41.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chart" Target="../charts/chart48.xml"/><Relationship Id="rId4" Type="http://schemas.openxmlformats.org/officeDocument/2006/relationships/chart" Target="../charts/chart47.xml"/></Relationships>
</file>

<file path=ppt/slides/_rels/slide3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chart" Target="../charts/chart51.xml"/><Relationship Id="rId4" Type="http://schemas.openxmlformats.org/officeDocument/2006/relationships/chart" Target="../charts/chart50.xml"/></Relationships>
</file>

<file path=ppt/slides/_rels/slide3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chart" Target="../charts/chart58.xml"/><Relationship Id="rId4" Type="http://schemas.openxmlformats.org/officeDocument/2006/relationships/chart" Target="../charts/chart57.xml"/></Relationships>
</file>

<file path=ppt/slides/_rels/slide3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0.xml"/><Relationship Id="rId1" Type="http://schemas.openxmlformats.org/officeDocument/2006/relationships/slideLayout" Target="../slideLayouts/slideLayout27.xml"/><Relationship Id="rId5" Type="http://schemas.openxmlformats.org/officeDocument/2006/relationships/chart" Target="../charts/chart62.xml"/><Relationship Id="rId4" Type="http://schemas.openxmlformats.org/officeDocument/2006/relationships/chart" Target="../charts/chart61.xml"/></Relationships>
</file>

<file path=ppt/slides/_rels/slide4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2.xml"/><Relationship Id="rId1" Type="http://schemas.openxmlformats.org/officeDocument/2006/relationships/slideLayout" Target="../slideLayouts/slideLayout27.xml"/><Relationship Id="rId5" Type="http://schemas.openxmlformats.org/officeDocument/2006/relationships/chart" Target="../charts/chart69.xml"/><Relationship Id="rId4" Type="http://schemas.openxmlformats.org/officeDocument/2006/relationships/chart" Target="../charts/chart68.xml"/></Relationships>
</file>

<file path=ppt/slides/_rels/slide4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33.xml"/><Relationship Id="rId1" Type="http://schemas.openxmlformats.org/officeDocument/2006/relationships/slideLayout" Target="../slideLayouts/slideLayout27.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twitter.com/Essex_CC" TargetMode="External"/><Relationship Id="rId7" Type="http://schemas.openxmlformats.org/officeDocument/2006/relationships/image" Target="../media/image42.pn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hyperlink" Target="https://www.facebook.com/essexcountycouncil" TargetMode="External"/><Relationship Id="rId5" Type="http://schemas.openxmlformats.org/officeDocument/2006/relationships/image" Target="../media/image41.sv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39.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0356600" cy="1620000"/>
          </a:xfrm>
        </p:spPr>
        <p:txBody>
          <a:bodyPr>
            <a:noAutofit/>
          </a:bodyPr>
          <a:lstStyle/>
          <a:p>
            <a:r>
              <a:rPr lang="en-GB" sz="5400" dirty="0">
                <a:latin typeface="Calibri" panose="020F0502020204030204" pitchFamily="34" charset="0"/>
                <a:cs typeface="Calibri" panose="020F0502020204030204" pitchFamily="34" charset="0"/>
              </a:rPr>
              <a:t>Essex Resident Survey 2024: </a:t>
            </a:r>
            <a:br>
              <a:rPr lang="en-GB" sz="5400" dirty="0">
                <a:latin typeface="Calibri" panose="020F0502020204030204" pitchFamily="34" charset="0"/>
                <a:cs typeface="Calibri" panose="020F0502020204030204" pitchFamily="34" charset="0"/>
              </a:rPr>
            </a:br>
            <a:r>
              <a:rPr lang="en-GB" sz="5400" dirty="0">
                <a:latin typeface="Calibri" panose="020F0502020204030204" pitchFamily="34" charset="0"/>
                <a:cs typeface="Calibri" panose="020F0502020204030204" pitchFamily="34" charset="0"/>
              </a:rPr>
              <a:t>Sustainable growth – Essex 2055</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normAutofit/>
          </a:bodyPr>
          <a:lstStyle/>
          <a:p>
            <a:r>
              <a:rPr lang="en-GB" sz="3400"/>
              <a:t>Research and Citizen Insight | Policy Unit</a:t>
            </a:r>
          </a:p>
        </p:txBody>
      </p:sp>
      <p:sp>
        <p:nvSpPr>
          <p:cNvPr id="4" name="Date Placeholder 3">
            <a:extLst>
              <a:ext uri="{FF2B5EF4-FFF2-40B4-BE49-F238E27FC236}">
                <a16:creationId xmlns:a16="http://schemas.microsoft.com/office/drawing/2014/main" id="{32E4932A-7C59-5474-98C7-359176A7DBBC}"/>
              </a:ext>
            </a:extLst>
          </p:cNvPr>
          <p:cNvSpPr>
            <a:spLocks noGrp="1"/>
          </p:cNvSpPr>
          <p:nvPr>
            <p:ph type="dt" sz="half" idx="10"/>
          </p:nvPr>
        </p:nvSpPr>
        <p:spPr/>
        <p:txBody>
          <a:bodyPr/>
          <a:lstStyle/>
          <a:p>
            <a:r>
              <a:rPr lang="en-US"/>
              <a:t>November 2024</a:t>
            </a:r>
            <a:endParaRPr lang="en-GB"/>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Essex residents with lower life satisfaction and higher loneliness scores were significantly more likely to have negative views on growth.</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97387"/>
            <a:ext cx="583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a:t>
            </a:r>
          </a:p>
        </p:txBody>
      </p: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045450" y="1698484"/>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Loneliness Score</a:t>
            </a:r>
          </a:p>
        </p:txBody>
      </p:sp>
      <p:sp>
        <p:nvSpPr>
          <p:cNvPr id="3" name="TextBox 2">
            <a:extLst>
              <a:ext uri="{FF2B5EF4-FFF2-40B4-BE49-F238E27FC236}">
                <a16:creationId xmlns:a16="http://schemas.microsoft.com/office/drawing/2014/main" id="{6070FC75-8A2F-D658-5C12-E1785DA44B26}"/>
              </a:ext>
              <a:ext uri="{C183D7F6-B498-43B3-948B-1728B52AA6E4}">
                <adec:decorative xmlns:adec="http://schemas.microsoft.com/office/drawing/2017/decorative" val="1"/>
              </a:ext>
            </a:extLst>
          </p:cNvPr>
          <p:cNvSpPr txBox="1"/>
          <p:nvPr/>
        </p:nvSpPr>
        <p:spPr>
          <a:xfrm>
            <a:off x="4754941" y="5926401"/>
            <a:ext cx="2557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02B6F056-96A3-5737-F94A-B104A14C4035}"/>
              </a:ext>
              <a:ext uri="{C183D7F6-B498-43B3-948B-1728B52AA6E4}">
                <adec:decorative xmlns:adec="http://schemas.microsoft.com/office/drawing/2017/decorative" val="1"/>
              </a:ext>
            </a:extLst>
          </p:cNvPr>
          <p:cNvSpPr/>
          <p:nvPr/>
        </p:nvSpPr>
        <p:spPr>
          <a:xfrm>
            <a:off x="4458117" y="6022106"/>
            <a:ext cx="123855"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3205A52C-45E7-4570-0ED8-195DC11F828D}"/>
              </a:ext>
              <a:ext uri="{C183D7F6-B498-43B3-948B-1728B52AA6E4}">
                <adec:decorative xmlns:adec="http://schemas.microsoft.com/office/drawing/2017/decorative" val="1"/>
              </a:ext>
            </a:extLst>
          </p:cNvPr>
          <p:cNvSpPr/>
          <p:nvPr/>
        </p:nvSpPr>
        <p:spPr>
          <a:xfrm flipV="1">
            <a:off x="4600663" y="6029645"/>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TextBox 1"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0F4FAA3-AD8D-6029-8F85-E48484FFEEEF}"/>
              </a:ext>
            </a:extLst>
          </p:cNvPr>
          <p:cNvSpPr txBox="1"/>
          <p:nvPr/>
        </p:nvSpPr>
        <p:spPr>
          <a:xfrm>
            <a:off x="894641" y="1200432"/>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462709" y="1644487"/>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Residents’ Life Satisfaction (1=Low, 10=Very High)</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23" name="Chart 22">
            <a:extLst>
              <a:ext uri="{FF2B5EF4-FFF2-40B4-BE49-F238E27FC236}">
                <a16:creationId xmlns:a16="http://schemas.microsoft.com/office/drawing/2014/main" id="{D3BC86F9-7882-00A6-D126-5EE1FF60C87A}"/>
              </a:ext>
            </a:extLst>
          </p:cNvPr>
          <p:cNvGraphicFramePr/>
          <p:nvPr>
            <p:extLst>
              <p:ext uri="{D42A27DB-BD31-4B8C-83A1-F6EECF244321}">
                <p14:modId xmlns:p14="http://schemas.microsoft.com/office/powerpoint/2010/main" val="2155967048"/>
              </p:ext>
            </p:extLst>
          </p:nvPr>
        </p:nvGraphicFramePr>
        <p:xfrm>
          <a:off x="698500" y="2114550"/>
          <a:ext cx="5178425" cy="4219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20AADD3-C03D-19EB-5B4D-BD4DB04F0CE9}"/>
              </a:ext>
            </a:extLst>
          </p:cNvPr>
          <p:cNvGraphicFramePr/>
          <p:nvPr>
            <p:extLst>
              <p:ext uri="{D42A27DB-BD31-4B8C-83A1-F6EECF244321}">
                <p14:modId xmlns:p14="http://schemas.microsoft.com/office/powerpoint/2010/main" val="4241709463"/>
              </p:ext>
            </p:extLst>
          </p:nvPr>
        </p:nvGraphicFramePr>
        <p:xfrm>
          <a:off x="7013575" y="2098998"/>
          <a:ext cx="5178425" cy="421957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2383E65C-1DE6-53D6-878C-248DCA372143}"/>
              </a:ext>
            </a:extLst>
          </p:cNvPr>
          <p:cNvSpPr/>
          <p:nvPr/>
        </p:nvSpPr>
        <p:spPr>
          <a:xfrm>
            <a:off x="5705639" y="2494634"/>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 (red) % vs Essex total for that</a:t>
            </a:r>
            <a:r>
              <a:rPr lang="en-GB" sz="1050" kern="0">
                <a:solidFill>
                  <a:prstClr val="black"/>
                </a:solidFill>
                <a:latin typeface="Calibri" panose="020F0502020204030204"/>
              </a:rPr>
              <a:t> category </a:t>
            </a: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at 95% confidence level</a:t>
            </a:r>
          </a:p>
        </p:txBody>
      </p:sp>
      <p:sp>
        <p:nvSpPr>
          <p:cNvPr id="9" name="Slide Number Placeholder 8">
            <a:extLst>
              <a:ext uri="{FF2B5EF4-FFF2-40B4-BE49-F238E27FC236}">
                <a16:creationId xmlns:a16="http://schemas.microsoft.com/office/drawing/2014/main" id="{558A9C5D-CCEE-C455-4A73-CF4642435BD1}"/>
              </a:ext>
            </a:extLst>
          </p:cNvPr>
          <p:cNvSpPr>
            <a:spLocks noGrp="1"/>
          </p:cNvSpPr>
          <p:nvPr>
            <p:ph type="sldNum" sz="quarter" idx="4"/>
          </p:nvPr>
        </p:nvSpPr>
        <p:spPr/>
        <p:txBody>
          <a:bodyPr/>
          <a:lstStyle/>
          <a:p>
            <a:r>
              <a:rPr lang="en-GB"/>
              <a:t>|   </a:t>
            </a:r>
            <a:fld id="{5898CC38-F149-5B45-A1B4-290B41364A0C}" type="slidenum">
              <a:rPr lang="en-GB" smtClean="0"/>
              <a:pPr/>
              <a:t>10</a:t>
            </a:fld>
            <a:endParaRPr lang="en-GB"/>
          </a:p>
        </p:txBody>
      </p:sp>
      <p:sp>
        <p:nvSpPr>
          <p:cNvPr id="10" name="Date Placeholder 3">
            <a:extLst>
              <a:ext uri="{FF2B5EF4-FFF2-40B4-BE49-F238E27FC236}">
                <a16:creationId xmlns:a16="http://schemas.microsoft.com/office/drawing/2014/main" id="{9D7B3DD6-FC9B-653A-225B-B1AD3A538D15}"/>
              </a:ext>
            </a:extLst>
          </p:cNvPr>
          <p:cNvSpPr txBox="1">
            <a:spLocks/>
          </p:cNvSpPr>
          <p:nvPr/>
        </p:nvSpPr>
        <p:spPr>
          <a:xfrm>
            <a:off x="94556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384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877656173"/>
              </p:ext>
            </p:extLst>
          </p:nvPr>
        </p:nvGraphicFramePr>
        <p:xfrm>
          <a:off x="542371" y="2271761"/>
          <a:ext cx="5494536"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fontScale="90000"/>
          </a:bodyPr>
          <a:lstStyle/>
          <a:p>
            <a:r>
              <a:rPr lang="en-GB" sz="2400">
                <a:solidFill>
                  <a:schemeClr val="accent4"/>
                </a:solidFill>
                <a:ea typeface="Calibri"/>
                <a:cs typeface="Calibri"/>
              </a:rPr>
              <a:t>Younger people have a significantly more positive view on growth compared to the Essex average, while those aged 45-74 and retirees have a less positive view. Those earning under £20k have a significantly less positive view on growth compared to the Essex average.</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902379" y="2279059"/>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71E0862-AA16-4445-B0E4-A99507926A92}"/>
              </a:ext>
            </a:extLst>
          </p:cNvPr>
          <p:cNvSpPr txBox="1"/>
          <p:nvPr/>
        </p:nvSpPr>
        <p:spPr>
          <a:xfrm>
            <a:off x="1744824" y="1980484"/>
            <a:ext cx="523875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Strongly/tend to believe growth is positive	</a:t>
            </a:r>
          </a:p>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61006"/>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531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927531" y="252406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25BCE692-91A9-50B7-6188-957161488063}"/>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11" name="TextBox 10">
            <a:extLst>
              <a:ext uri="{FF2B5EF4-FFF2-40B4-BE49-F238E27FC236}">
                <a16:creationId xmlns:a16="http://schemas.microsoft.com/office/drawing/2014/main" id="{82DFAB78-5F86-CE90-768E-9823A068590B}"/>
              </a:ext>
              <a:ext uri="{C183D7F6-B498-43B3-948B-1728B52AA6E4}">
                <adec:decorative xmlns:adec="http://schemas.microsoft.com/office/drawing/2017/decorative" val="1"/>
              </a:ext>
            </a:extLst>
          </p:cNvPr>
          <p:cNvSpPr txBox="1"/>
          <p:nvPr/>
        </p:nvSpPr>
        <p:spPr>
          <a:xfrm>
            <a:off x="678021" y="6322742"/>
            <a:ext cx="87944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 * LLTI/condition = Limiting long-term illness or health condition </a:t>
            </a:r>
          </a:p>
        </p:txBody>
      </p:sp>
      <p:sp>
        <p:nvSpPr>
          <p:cNvPr id="13" name="TextBox 1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DB9FECF-A526-C87F-2CDC-3A9E7CD68B33}"/>
              </a:ext>
            </a:extLst>
          </p:cNvPr>
          <p:cNvSpPr txBox="1"/>
          <p:nvPr/>
        </p:nvSpPr>
        <p:spPr>
          <a:xfrm>
            <a:off x="1109245" y="1592318"/>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14" name="TextBox 13">
            <a:extLst>
              <a:ext uri="{FF2B5EF4-FFF2-40B4-BE49-F238E27FC236}">
                <a16:creationId xmlns:a16="http://schemas.microsoft.com/office/drawing/2014/main" id="{4237061A-75B3-4F8F-E42D-88F7B8459764}"/>
              </a:ext>
              <a:ext uri="{C183D7F6-B498-43B3-948B-1728B52AA6E4}">
                <adec:decorative xmlns:adec="http://schemas.microsoft.com/office/drawing/2017/decorative" val="1"/>
              </a:ext>
            </a:extLst>
          </p:cNvPr>
          <p:cNvSpPr txBox="1"/>
          <p:nvPr/>
        </p:nvSpPr>
        <p:spPr>
          <a:xfrm>
            <a:off x="7483151" y="1717145"/>
            <a:ext cx="420810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Working Status and Income </a:t>
            </a:r>
          </a:p>
        </p:txBody>
      </p:sp>
      <p:graphicFrame>
        <p:nvGraphicFramePr>
          <p:cNvPr id="15" name="Chart 14">
            <a:extLst>
              <a:ext uri="{FF2B5EF4-FFF2-40B4-BE49-F238E27FC236}">
                <a16:creationId xmlns:a16="http://schemas.microsoft.com/office/drawing/2014/main" id="{1CF1CCC3-AA7F-523C-70A0-DB185EE0664E}"/>
              </a:ext>
            </a:extLst>
          </p:cNvPr>
          <p:cNvGraphicFramePr/>
          <p:nvPr>
            <p:extLst>
              <p:ext uri="{D42A27DB-BD31-4B8C-83A1-F6EECF244321}">
                <p14:modId xmlns:p14="http://schemas.microsoft.com/office/powerpoint/2010/main" val="3238839698"/>
              </p:ext>
            </p:extLst>
          </p:nvPr>
        </p:nvGraphicFramePr>
        <p:xfrm>
          <a:off x="6699381" y="2062066"/>
          <a:ext cx="5492620" cy="425650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8">
            <a:extLst>
              <a:ext uri="{FF2B5EF4-FFF2-40B4-BE49-F238E27FC236}">
                <a16:creationId xmlns:a16="http://schemas.microsoft.com/office/drawing/2014/main" id="{37ADC716-0758-C78B-AC6D-2FB763B9BA52}"/>
              </a:ext>
            </a:extLst>
          </p:cNvPr>
          <p:cNvSpPr txBox="1">
            <a:spLocks/>
          </p:cNvSpPr>
          <p:nvPr/>
        </p:nvSpPr>
        <p:spPr>
          <a:xfrm>
            <a:off x="11390050" y="6400800"/>
            <a:ext cx="680717" cy="165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accent6"/>
                </a:solidFill>
              </a:rPr>
              <a:t>|   </a:t>
            </a:r>
            <a:fld id="{5898CC38-F149-5B45-A1B4-290B41364A0C}" type="slidenum">
              <a:rPr lang="en-GB" sz="1200" smtClean="0">
                <a:solidFill>
                  <a:schemeClr val="accent6"/>
                </a:solidFill>
              </a:rPr>
              <a:pPr/>
              <a:t>11</a:t>
            </a:fld>
            <a:endParaRPr lang="en-GB" sz="1200" dirty="0">
              <a:solidFill>
                <a:schemeClr val="accent6"/>
              </a:solidFill>
            </a:endParaRPr>
          </a:p>
        </p:txBody>
      </p:sp>
      <p:sp>
        <p:nvSpPr>
          <p:cNvPr id="6" name="Date Placeholder 3">
            <a:extLst>
              <a:ext uri="{FF2B5EF4-FFF2-40B4-BE49-F238E27FC236}">
                <a16:creationId xmlns:a16="http://schemas.microsoft.com/office/drawing/2014/main" id="{B1ED2CF5-9E6D-0E71-8C37-EF850B52E6C2}"/>
              </a:ext>
            </a:extLst>
          </p:cNvPr>
          <p:cNvSpPr txBox="1">
            <a:spLocks/>
          </p:cNvSpPr>
          <p:nvPr/>
        </p:nvSpPr>
        <p:spPr>
          <a:xfrm>
            <a:off x="9313624" y="6412407"/>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74072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3636846-AD09-45EF-B7F4-F5F1BA79F7D7}"/>
              </a:ext>
            </a:extLst>
          </p:cNvPr>
          <p:cNvGraphicFramePr>
            <a:graphicFrameLocks noGrp="1"/>
          </p:cNvGraphicFramePr>
          <p:nvPr>
            <p:extLst>
              <p:ext uri="{D42A27DB-BD31-4B8C-83A1-F6EECF244321}">
                <p14:modId xmlns:p14="http://schemas.microsoft.com/office/powerpoint/2010/main" val="3031063785"/>
              </p:ext>
            </p:extLst>
          </p:nvPr>
        </p:nvGraphicFramePr>
        <p:xfrm>
          <a:off x="609308" y="997828"/>
          <a:ext cx="11239790" cy="4908696"/>
        </p:xfrm>
        <a:graphic>
          <a:graphicData uri="http://schemas.openxmlformats.org/drawingml/2006/table">
            <a:tbl>
              <a:tblPr>
                <a:tableStyleId>{2D5ABB26-0587-4C30-8999-92F81FD0307C}</a:tableStyleId>
              </a:tblPr>
              <a:tblGrid>
                <a:gridCol w="1162342">
                  <a:extLst>
                    <a:ext uri="{9D8B030D-6E8A-4147-A177-3AD203B41FA5}">
                      <a16:colId xmlns:a16="http://schemas.microsoft.com/office/drawing/2014/main" val="2641468421"/>
                    </a:ext>
                  </a:extLst>
                </a:gridCol>
                <a:gridCol w="466725">
                  <a:extLst>
                    <a:ext uri="{9D8B030D-6E8A-4147-A177-3AD203B41FA5}">
                      <a16:colId xmlns:a16="http://schemas.microsoft.com/office/drawing/2014/main" val="3039307725"/>
                    </a:ext>
                  </a:extLst>
                </a:gridCol>
                <a:gridCol w="1685925">
                  <a:extLst>
                    <a:ext uri="{9D8B030D-6E8A-4147-A177-3AD203B41FA5}">
                      <a16:colId xmlns:a16="http://schemas.microsoft.com/office/drawing/2014/main" val="2604126439"/>
                    </a:ext>
                  </a:extLst>
                </a:gridCol>
                <a:gridCol w="1257300">
                  <a:extLst>
                    <a:ext uri="{9D8B030D-6E8A-4147-A177-3AD203B41FA5}">
                      <a16:colId xmlns:a16="http://schemas.microsoft.com/office/drawing/2014/main" val="2806535329"/>
                    </a:ext>
                  </a:extLst>
                </a:gridCol>
                <a:gridCol w="1049515">
                  <a:extLst>
                    <a:ext uri="{9D8B030D-6E8A-4147-A177-3AD203B41FA5}">
                      <a16:colId xmlns:a16="http://schemas.microsoft.com/office/drawing/2014/main" val="1178487612"/>
                    </a:ext>
                  </a:extLst>
                </a:gridCol>
                <a:gridCol w="1112660">
                  <a:extLst>
                    <a:ext uri="{9D8B030D-6E8A-4147-A177-3AD203B41FA5}">
                      <a16:colId xmlns:a16="http://schemas.microsoft.com/office/drawing/2014/main" val="2843857308"/>
                    </a:ext>
                  </a:extLst>
                </a:gridCol>
                <a:gridCol w="1076325">
                  <a:extLst>
                    <a:ext uri="{9D8B030D-6E8A-4147-A177-3AD203B41FA5}">
                      <a16:colId xmlns:a16="http://schemas.microsoft.com/office/drawing/2014/main" val="2843370012"/>
                    </a:ext>
                  </a:extLst>
                </a:gridCol>
                <a:gridCol w="1626573">
                  <a:extLst>
                    <a:ext uri="{9D8B030D-6E8A-4147-A177-3AD203B41FA5}">
                      <a16:colId xmlns:a16="http://schemas.microsoft.com/office/drawing/2014/main" val="2840456967"/>
                    </a:ext>
                  </a:extLst>
                </a:gridCol>
                <a:gridCol w="1802425">
                  <a:extLst>
                    <a:ext uri="{9D8B030D-6E8A-4147-A177-3AD203B41FA5}">
                      <a16:colId xmlns:a16="http://schemas.microsoft.com/office/drawing/2014/main" val="3973360850"/>
                    </a:ext>
                  </a:extLst>
                </a:gridCol>
              </a:tblGrid>
              <a:tr h="417267">
                <a:tc rowSpan="2">
                  <a:txBody>
                    <a:bodyPr/>
                    <a:lstStyle/>
                    <a:p>
                      <a:pPr algn="l" fontAlgn="b"/>
                      <a:r>
                        <a:rPr lang="en-GB" sz="1200" b="1" u="none" strike="noStrike">
                          <a:solidFill>
                            <a:schemeClr val="bg1"/>
                          </a:solidFill>
                          <a:effectLst/>
                          <a:latin typeface="+mj-lt"/>
                        </a:rPr>
                        <a:t>Profile</a:t>
                      </a:r>
                      <a:endParaRPr lang="en-GB" sz="1200" b="1" i="0" u="none" strike="noStrike">
                        <a:solidFill>
                          <a:schemeClr val="bg1"/>
                        </a:solidFill>
                        <a:effectLst/>
                        <a:latin typeface="+mj-lt"/>
                        <a:cs typeface="Arial" panose="020B0604020202020204" pitchFamily="34" charset="0"/>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n-GB" sz="1200" b="1" u="none" strike="noStrike">
                          <a:solidFill>
                            <a:schemeClr val="bg1"/>
                          </a:solidFill>
                          <a:effectLst/>
                          <a:latin typeface="+mj-lt"/>
                        </a:rPr>
                        <a:t>Essex </a:t>
                      </a:r>
                    </a:p>
                    <a:p>
                      <a:pPr algn="ctr" fontAlgn="ctr"/>
                      <a:r>
                        <a:rPr lang="en-GB" sz="1200" b="1" u="none" strike="noStrike">
                          <a:solidFill>
                            <a:schemeClr val="bg1"/>
                          </a:solidFill>
                          <a:effectLst/>
                          <a:latin typeface="+mj-lt"/>
                        </a:rPr>
                        <a:t>total</a:t>
                      </a:r>
                      <a:endParaRPr lang="en-GB" sz="1200" b="1" i="0" u="none" strike="noStrike">
                        <a:solidFill>
                          <a:schemeClr val="bg1"/>
                        </a:solidFill>
                        <a:effectLst/>
                        <a:latin typeface="+mj-lt"/>
                        <a:cs typeface="Arial" panose="020B060402020202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bg1"/>
                          </a:solidFill>
                          <a:effectLst/>
                          <a:uLnTx/>
                          <a:uFillTx/>
                          <a:latin typeface="+mj-lt"/>
                        </a:rPr>
                        <a:t>The following groups are more likely to report that they…</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164493271"/>
                  </a:ext>
                </a:extLst>
              </a:tr>
              <a:tr h="369295">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Arial" panose="020B0604020202020204" pitchFamily="34" charset="0"/>
                          <a:cs typeface="Arial" panose="020B0604020202020204" pitchFamily="34" charset="0"/>
                        </a:rPr>
                        <a:t>Profile</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Arial" panose="020B0604020202020204" pitchFamily="34" charset="0"/>
                          <a:cs typeface="Arial" panose="020B0604020202020204" pitchFamily="34" charset="0"/>
                        </a:rPr>
                        <a:t>Essex </a:t>
                      </a:r>
                    </a:p>
                    <a:p>
                      <a:pPr algn="ctr" fontAlgn="ctr"/>
                      <a:r>
                        <a:rPr lang="en-GB" sz="1100" b="1" u="none" strike="noStrike">
                          <a:solidFill>
                            <a:srgbClr val="004899"/>
                          </a:solidFill>
                          <a:effectLst/>
                          <a:latin typeface="Arial" panose="020B0604020202020204" pitchFamily="34" charset="0"/>
                          <a:cs typeface="Arial" panose="020B0604020202020204" pitchFamily="34" charset="0"/>
                        </a:rPr>
                        <a:t>total</a:t>
                      </a: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living in…</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200" b="1" u="none" strike="noStrike">
                          <a:solidFill>
                            <a:schemeClr val="bg1"/>
                          </a:solidFill>
                          <a:effectLst/>
                          <a:latin typeface="+mj-lt"/>
                        </a:rPr>
                        <a:t>Those who are…</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chemeClr val="bg1"/>
                          </a:solidFill>
                          <a:effectLst/>
                          <a:latin typeface="+mj-lt"/>
                        </a:rPr>
                        <a:t>Those with…</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66764357"/>
                  </a:ext>
                </a:extLst>
              </a:tr>
              <a:tr h="8402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u="none" strike="noStrike">
                          <a:solidFill>
                            <a:schemeClr val="accent1"/>
                          </a:solidFill>
                          <a:effectLst/>
                          <a:latin typeface="+mj-lt"/>
                        </a:rPr>
                        <a:t>Strongly believe growth is Positive</a:t>
                      </a:r>
                      <a:endParaRPr lang="en-GB" sz="1100" b="1" i="0" u="none" strike="noStrike">
                        <a:solidFill>
                          <a:schemeClr val="accent1"/>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14%</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Harlow (19%)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South Essex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2 (16%)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25-34 (20%)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Male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Working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Private Renting (21%)</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Single adult household, with/without dependent children (20%)</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 limiting long-term condition or illness (25%, rising to 53% for whom this impacts ‘a lot’)</a:t>
                      </a:r>
                      <a:endParaRPr kumimoji="0" lang="en-GB" sz="1100" b="0" i="0" u="none" strike="noStrike" kern="1200" cap="none" spc="0" normalizeH="0" baseline="0" noProof="0">
                        <a:ln>
                          <a:noFill/>
                        </a:ln>
                        <a:solidFill>
                          <a:srgbClr val="000000"/>
                        </a:solidFill>
                        <a:effectLst/>
                        <a:highlight>
                          <a:srgbClr val="FFFF00"/>
                        </a:highligh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01920"/>
                  </a:ext>
                </a:extLst>
              </a:tr>
              <a:tr h="576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100" b="1" u="none" strike="noStrike">
                          <a:solidFill>
                            <a:schemeClr val="accent2">
                              <a:lumMod val="75000"/>
                            </a:schemeClr>
                          </a:solidFill>
                          <a:effectLst/>
                          <a:latin typeface="+mj-lt"/>
                        </a:rPr>
                        <a:t>Tend to believe growth is Positive</a:t>
                      </a:r>
                      <a:endParaRPr lang="en-GB" sz="1100" b="1" i="0" u="none" strike="noStrike">
                        <a:solidFill>
                          <a:schemeClr val="accent2">
                            <a:lumMod val="75000"/>
                          </a:schemeClr>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u="none" strike="noStrike">
                          <a:solidFill>
                            <a:srgbClr val="000000"/>
                          </a:solidFill>
                          <a:effectLst/>
                          <a:latin typeface="+mj-lt"/>
                        </a:rPr>
                        <a:t>50%</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Chelmsford (61%)</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Heart of Essex (56%)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3 (54%)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5 – Least Deprived (54%0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75+ (56%)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‘Doing alright’ financially (53%)</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Household income £25,000-44,999(54%)</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Living Urban (52%)</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No long-term limiting health condition (52%)</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288662"/>
                  </a:ext>
                </a:extLst>
              </a:tr>
              <a:tr h="7898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100" b="1" u="none" strike="noStrike">
                          <a:solidFill>
                            <a:schemeClr val="accent4">
                              <a:lumMod val="40000"/>
                              <a:lumOff val="60000"/>
                            </a:schemeClr>
                          </a:solidFill>
                          <a:effectLst/>
                          <a:latin typeface="+mj-lt"/>
                        </a:rPr>
                        <a:t>Tend to believe growth is Negative</a:t>
                      </a:r>
                      <a:endParaRPr lang="en-GB" sz="1100" b="1" i="0" u="none" strike="noStrike">
                        <a:solidFill>
                          <a:schemeClr val="accent4">
                            <a:lumMod val="40000"/>
                            <a:lumOff val="60000"/>
                          </a:schemeClr>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u="none" strike="noStrike">
                          <a:solidFill>
                            <a:srgbClr val="000000"/>
                          </a:solidFill>
                          <a:effectLst/>
                          <a:latin typeface="+mj-lt"/>
                        </a:rPr>
                        <a:t>26%</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Districts:</a:t>
                      </a: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Rochford (31%)</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Uttlesford (32%)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Essex Thames Gateway (29%)</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1 – Most Deprived (28%)</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55-64 (29%)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65-74 (30%)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Retired (29%)</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House Owner-Occupier (26%)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Living Rural (28%)</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Low life satisfaction scores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Low (0-4) (32%)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91984"/>
                  </a:ext>
                </a:extLst>
              </a:tr>
              <a:tr h="375575">
                <a:tc>
                  <a:txBody>
                    <a:bodyPr/>
                    <a:lstStyle/>
                    <a:p>
                      <a:pPr algn="l" fontAlgn="t"/>
                      <a:r>
                        <a:rPr lang="en-GB" sz="1100" b="1" i="0" u="none" strike="noStrike">
                          <a:solidFill>
                            <a:schemeClr val="accent4"/>
                          </a:solidFill>
                          <a:effectLst/>
                          <a:latin typeface="+mj-lt"/>
                          <a:cs typeface="Arial" panose="020B0604020202020204" pitchFamily="34" charset="0"/>
                        </a:rPr>
                        <a:t>Strongly believe growth is Negative</a:t>
                      </a: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j-lt"/>
                          <a:cs typeface="Arial" panose="020B060402020202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Districts:</a:t>
                      </a:r>
                      <a:endParaRPr kumimoji="0" lang="en-GB" sz="1100" b="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Braintree (15%)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Maldon (19%)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Essex Haven Gateway (12%)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4 (14%)</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45-54, 55-64 (14%)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65-74 (13%)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Male (11%)</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Rural village and dispersed (16%)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Finding it quite/very difficult (Financial situation) (17%)</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High loneliness score 8-9 (14%)</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A limiting long-term condition or illness (14%)</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393853"/>
                  </a:ext>
                </a:extLst>
              </a:tr>
            </a:tbl>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17" name="TextBox 16">
            <a:extLst>
              <a:ext uri="{FF2B5EF4-FFF2-40B4-BE49-F238E27FC236}">
                <a16:creationId xmlns:a16="http://schemas.microsoft.com/office/drawing/2014/main" id="{D7EF770C-F1B2-4824-BE7E-3117ACDCA08A}"/>
              </a:ext>
            </a:extLst>
          </p:cNvPr>
          <p:cNvSpPr txBox="1"/>
          <p:nvPr/>
        </p:nvSpPr>
        <p:spPr>
          <a:xfrm>
            <a:off x="561975" y="509438"/>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The % in brackets shows the % for that answer option (e.g. Strongly believe, tend to believe etc.)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(e.g. 19% of residents in Harlow ‘Strongly believe growth is positive’)</a:t>
            </a:r>
          </a:p>
        </p:txBody>
      </p:sp>
      <p:sp>
        <p:nvSpPr>
          <p:cNvPr id="11" name="Title 1">
            <a:extLst>
              <a:ext uri="{FF2B5EF4-FFF2-40B4-BE49-F238E27FC236}">
                <a16:creationId xmlns:a16="http://schemas.microsoft.com/office/drawing/2014/main" id="{74E80C6D-46A6-450D-AF7F-8A5594634AD0}"/>
              </a:ext>
            </a:extLst>
          </p:cNvPr>
          <p:cNvSpPr>
            <a:spLocks noGrp="1"/>
          </p:cNvSpPr>
          <p:nvPr>
            <p:ph type="title"/>
          </p:nvPr>
        </p:nvSpPr>
        <p:spPr>
          <a:xfrm>
            <a:off x="564173" y="231775"/>
            <a:ext cx="11330913" cy="358776"/>
          </a:xfrm>
        </p:spPr>
        <p:txBody>
          <a:bodyPr anchor="t" anchorCtr="0">
            <a:normAutofit/>
          </a:bodyPr>
          <a:lstStyle/>
          <a:p>
            <a:r>
              <a:rPr lang="en-GB" sz="1800">
                <a:solidFill>
                  <a:schemeClr val="accent4"/>
                </a:solidFill>
              </a:rPr>
              <a:t>The table below summarises the resident groups who are more likely to be believe growth is positive or negative</a:t>
            </a:r>
          </a:p>
        </p:txBody>
      </p:sp>
      <p:sp>
        <p:nvSpPr>
          <p:cNvPr id="15" name="Footer Placeholder 5">
            <a:extLst>
              <a:ext uri="{FF2B5EF4-FFF2-40B4-BE49-F238E27FC236}">
                <a16:creationId xmlns:a16="http://schemas.microsoft.com/office/drawing/2014/main" id="{F8814B72-9734-4C78-9AF6-B1E3789B58F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TextBox 2">
            <a:extLst>
              <a:ext uri="{FF2B5EF4-FFF2-40B4-BE49-F238E27FC236}">
                <a16:creationId xmlns:a16="http://schemas.microsoft.com/office/drawing/2014/main" id="{AC9EBB1F-9858-58C8-69DA-105394471891}"/>
              </a:ext>
              <a:ext uri="{C183D7F6-B498-43B3-948B-1728B52AA6E4}">
                <adec:decorative xmlns:adec="http://schemas.microsoft.com/office/drawing/2017/decorative" val="1"/>
              </a:ext>
            </a:extLst>
          </p:cNvPr>
          <p:cNvSpPr txBox="1"/>
          <p:nvPr/>
        </p:nvSpPr>
        <p:spPr>
          <a:xfrm>
            <a:off x="669144" y="6154067"/>
            <a:ext cx="583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a:t>
            </a:r>
          </a:p>
        </p:txBody>
      </p:sp>
      <p:sp>
        <p:nvSpPr>
          <p:cNvPr id="4" name="Right Brace 3">
            <a:extLst>
              <a:ext uri="{FF2B5EF4-FFF2-40B4-BE49-F238E27FC236}">
                <a16:creationId xmlns:a16="http://schemas.microsoft.com/office/drawing/2014/main" id="{0E144E53-AC9A-FDB2-459C-64AB36BCF194}"/>
              </a:ext>
            </a:extLst>
          </p:cNvPr>
          <p:cNvSpPr/>
          <p:nvPr/>
        </p:nvSpPr>
        <p:spPr>
          <a:xfrm rot="5400000">
            <a:off x="6817520" y="1469235"/>
            <a:ext cx="504825" cy="9386890"/>
          </a:xfrm>
          <a:prstGeom prst="rightBrace">
            <a:avLst/>
          </a:prstGeom>
          <a:ln w="12700">
            <a:solidFill>
              <a:schemeClr val="accent4"/>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5" name="Rectangle 4">
            <a:extLst>
              <a:ext uri="{FF2B5EF4-FFF2-40B4-BE49-F238E27FC236}">
                <a16:creationId xmlns:a16="http://schemas.microsoft.com/office/drawing/2014/main" id="{5526CD85-1B6C-8C70-980F-F019778D177F}"/>
              </a:ext>
            </a:extLst>
          </p:cNvPr>
          <p:cNvSpPr/>
          <p:nvPr/>
        </p:nvSpPr>
        <p:spPr>
          <a:xfrm>
            <a:off x="4447598" y="6400800"/>
            <a:ext cx="5981537" cy="390525"/>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%’s have been chosen which are above the 95% confidence level when compared with the Essex Total for that category</a:t>
            </a:r>
          </a:p>
        </p:txBody>
      </p:sp>
      <p:sp>
        <p:nvSpPr>
          <p:cNvPr id="2" name="Slide Number Placeholder 8">
            <a:extLst>
              <a:ext uri="{FF2B5EF4-FFF2-40B4-BE49-F238E27FC236}">
                <a16:creationId xmlns:a16="http://schemas.microsoft.com/office/drawing/2014/main" id="{AC9802D4-5E34-59A3-336A-C30C1FE7D6B6}"/>
              </a:ext>
            </a:extLst>
          </p:cNvPr>
          <p:cNvSpPr txBox="1">
            <a:spLocks/>
          </p:cNvSpPr>
          <p:nvPr/>
        </p:nvSpPr>
        <p:spPr>
          <a:xfrm>
            <a:off x="11390050" y="6427433"/>
            <a:ext cx="680717" cy="1655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accent6"/>
                </a:solidFill>
              </a:rPr>
              <a:t>|   </a:t>
            </a:r>
            <a:fld id="{5898CC38-F149-5B45-A1B4-290B41364A0C}" type="slidenum">
              <a:rPr lang="en-GB" sz="1200" smtClean="0">
                <a:solidFill>
                  <a:schemeClr val="accent6"/>
                </a:solidFill>
              </a:rPr>
              <a:pPr/>
              <a:t>12</a:t>
            </a:fld>
            <a:endParaRPr lang="en-GB" sz="1200" dirty="0">
              <a:solidFill>
                <a:schemeClr val="accent6"/>
              </a:solidFill>
            </a:endParaRPr>
          </a:p>
        </p:txBody>
      </p:sp>
      <p:sp>
        <p:nvSpPr>
          <p:cNvPr id="6" name="Date Placeholder 3">
            <a:extLst>
              <a:ext uri="{FF2B5EF4-FFF2-40B4-BE49-F238E27FC236}">
                <a16:creationId xmlns:a16="http://schemas.microsoft.com/office/drawing/2014/main" id="{E429D38E-2E4E-BB49-8D0C-CA38BA06C3CC}"/>
              </a:ext>
            </a:extLst>
          </p:cNvPr>
          <p:cNvSpPr txBox="1">
            <a:spLocks/>
          </p:cNvSpPr>
          <p:nvPr/>
        </p:nvSpPr>
        <p:spPr>
          <a:xfrm>
            <a:off x="9331378" y="6439039"/>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1371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concerns do residents have about  ‘Growth’ in their local area?</a:t>
            </a:r>
          </a:p>
        </p:txBody>
      </p:sp>
    </p:spTree>
    <p:custDataLst>
      <p:tags r:id="rId1"/>
    </p:custDataLst>
    <p:extLst>
      <p:ext uri="{BB962C8B-B14F-4D97-AF65-F5344CB8AC3E}">
        <p14:creationId xmlns:p14="http://schemas.microsoft.com/office/powerpoint/2010/main" val="185023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957888"/>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669916"/>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 name="Title 1">
            <a:extLst>
              <a:ext uri="{FF2B5EF4-FFF2-40B4-BE49-F238E27FC236}">
                <a16:creationId xmlns:a16="http://schemas.microsoft.com/office/drawing/2014/main" id="{81CC91B4-3D6B-4E78-AAFA-3220E02AB002}"/>
              </a:ext>
            </a:extLst>
          </p:cNvPr>
          <p:cNvSpPr txBox="1">
            <a:spLocks/>
          </p:cNvSpPr>
          <p:nvPr/>
        </p:nvSpPr>
        <p:spPr>
          <a:xfrm>
            <a:off x="667936" y="159661"/>
            <a:ext cx="11199745" cy="138480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a:ln>
                  <a:noFill/>
                </a:ln>
                <a:solidFill>
                  <a:schemeClr val="accent4"/>
                </a:solidFill>
                <a:effectLst/>
                <a:uLnTx/>
                <a:uFillTx/>
                <a:ea typeface="+mj-ea"/>
                <a:cs typeface="+mj-cs"/>
              </a:rPr>
              <a:t>The most common answer given by residents when asked what opportunities they think ‘growth’ will bring is more money being spent in town and city centres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1" i="0" u="none" strike="noStrike" kern="1200" cap="none" spc="0" normalizeH="0" baseline="0" noProof="0">
              <a:ln>
                <a:noFill/>
              </a:ln>
              <a:solidFill>
                <a:schemeClr val="accent4"/>
              </a:solidFill>
              <a:effectLst/>
              <a:uLnTx/>
              <a:uFillTx/>
              <a:ea typeface="+mj-ea"/>
              <a:cs typeface="+mj-cs"/>
            </a:endParaRPr>
          </a:p>
        </p:txBody>
      </p:sp>
      <p:sp>
        <p:nvSpPr>
          <p:cNvPr id="2" name="Slide Number Placeholder 1">
            <a:extLst>
              <a:ext uri="{FF2B5EF4-FFF2-40B4-BE49-F238E27FC236}">
                <a16:creationId xmlns:a16="http://schemas.microsoft.com/office/drawing/2014/main" id="{E537EEE9-3D6E-0318-C52B-D8657B57370B}"/>
              </a:ext>
            </a:extLst>
          </p:cNvPr>
          <p:cNvSpPr>
            <a:spLocks noGrp="1"/>
          </p:cNvSpPr>
          <p:nvPr>
            <p:ph type="sldNum" sz="quarter" idx="4"/>
          </p:nvPr>
        </p:nvSpPr>
        <p:spPr/>
        <p:txBody>
          <a:bodyPr/>
          <a:lstStyle/>
          <a:p>
            <a:r>
              <a:rPr lang="en-GB"/>
              <a:t>|   </a:t>
            </a:r>
            <a:fld id="{5898CC38-F149-5B45-A1B4-290B41364A0C}" type="slidenum">
              <a:rPr lang="en-GB" smtClean="0"/>
              <a:pPr/>
              <a:t>14</a:t>
            </a:fld>
            <a:endParaRPr lang="en-GB"/>
          </a:p>
        </p:txBody>
      </p:sp>
      <p:sp>
        <p:nvSpPr>
          <p:cNvPr id="4" name="Date Placeholder 3">
            <a:extLst>
              <a:ext uri="{FF2B5EF4-FFF2-40B4-BE49-F238E27FC236}">
                <a16:creationId xmlns:a16="http://schemas.microsoft.com/office/drawing/2014/main" id="{010CEC58-5EFD-58D1-2235-B900F1BC361B}"/>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3773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a:ln>
                  <a:noFill/>
                </a:ln>
                <a:solidFill>
                  <a:schemeClr val="accent4"/>
                </a:solidFill>
                <a:effectLst/>
                <a:uLnTx/>
                <a:uFillTx/>
                <a:ea typeface="+mj-ea"/>
                <a:cs typeface="+mj-cs"/>
              </a:rPr>
              <a:t>39% of residents chose 'More money spent in towns/city centres' as the main opportunity for growth, with residents in more deprived areas viewing it positively. However, those who financial situation was ‘difficult’ were less supportive compared to the Essex average.</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money spent in towns/city centres’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2029257675"/>
              </p:ext>
            </p:extLst>
          </p:nvPr>
        </p:nvGraphicFramePr>
        <p:xfrm>
          <a:off x="442795" y="1711578"/>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2" name="Slide Number Placeholder 1">
            <a:extLst>
              <a:ext uri="{FF2B5EF4-FFF2-40B4-BE49-F238E27FC236}">
                <a16:creationId xmlns:a16="http://schemas.microsoft.com/office/drawing/2014/main" id="{F0E52E34-AA1A-525C-3AAD-D9A55A79FF3D}"/>
              </a:ext>
            </a:extLst>
          </p:cNvPr>
          <p:cNvSpPr>
            <a:spLocks noGrp="1"/>
          </p:cNvSpPr>
          <p:nvPr>
            <p:ph type="sldNum" sz="quarter" idx="4"/>
          </p:nvPr>
        </p:nvSpPr>
        <p:spPr/>
        <p:txBody>
          <a:bodyPr/>
          <a:lstStyle/>
          <a:p>
            <a:r>
              <a:rPr lang="en-GB"/>
              <a:t>|   </a:t>
            </a:r>
            <a:fld id="{5898CC38-F149-5B45-A1B4-290B41364A0C}" type="slidenum">
              <a:rPr lang="en-GB" smtClean="0"/>
              <a:pPr/>
              <a:t>15</a:t>
            </a:fld>
            <a:endParaRPr lang="en-GB"/>
          </a:p>
        </p:txBody>
      </p:sp>
      <p:sp>
        <p:nvSpPr>
          <p:cNvPr id="3" name="Date Placeholder 3">
            <a:extLst>
              <a:ext uri="{FF2B5EF4-FFF2-40B4-BE49-F238E27FC236}">
                <a16:creationId xmlns:a16="http://schemas.microsoft.com/office/drawing/2014/main" id="{86F36A34-2EFB-5BA0-9410-4F1A5989BB53}"/>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579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37% of residents saw an opportunity for 'More health services,' with this figure being significantly higher among females, those earning less than £25k, and individuals with a long-term limiting health condition.</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health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4019114082"/>
              </p:ext>
            </p:extLst>
          </p:nvPr>
        </p:nvGraphicFramePr>
        <p:xfrm>
          <a:off x="478306" y="180923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F9A8672-8CC9-209F-94E6-2E544EABF93F}"/>
              </a:ext>
            </a:extLst>
          </p:cNvPr>
          <p:cNvSpPr txBox="1"/>
          <p:nvPr/>
        </p:nvSpPr>
        <p:spPr>
          <a:xfrm>
            <a:off x="676275" y="6345979"/>
            <a:ext cx="97816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 </a:t>
            </a:r>
            <a:r>
              <a:rPr kumimoji="0" lang="en-GB" sz="1000" b="0" i="0" u="none" strike="noStrike" kern="1200" cap="none" spc="0" normalizeH="0" baseline="0" noProof="0">
                <a:ln>
                  <a:noFill/>
                </a:ln>
                <a:solidFill>
                  <a:srgbClr val="000000"/>
                </a:solidFill>
                <a:effectLst/>
                <a:uLnTx/>
                <a:uFillTx/>
                <a:ea typeface="+mn-ea"/>
                <a:cs typeface="+mn-cs"/>
              </a:rPr>
              <a:t>* LLTI/condition = Limiting long-term illness or health condition </a:t>
            </a:r>
          </a:p>
        </p:txBody>
      </p:sp>
      <p:sp>
        <p:nvSpPr>
          <p:cNvPr id="3" name="Slide Number Placeholder 2">
            <a:extLst>
              <a:ext uri="{FF2B5EF4-FFF2-40B4-BE49-F238E27FC236}">
                <a16:creationId xmlns:a16="http://schemas.microsoft.com/office/drawing/2014/main" id="{56715588-E85A-E8C4-938F-2AD08D7E6E51}"/>
              </a:ext>
            </a:extLst>
          </p:cNvPr>
          <p:cNvSpPr>
            <a:spLocks noGrp="1"/>
          </p:cNvSpPr>
          <p:nvPr>
            <p:ph type="sldNum" sz="quarter" idx="4"/>
          </p:nvPr>
        </p:nvSpPr>
        <p:spPr/>
        <p:txBody>
          <a:bodyPr/>
          <a:lstStyle/>
          <a:p>
            <a:r>
              <a:rPr lang="en-GB"/>
              <a:t>|   </a:t>
            </a:r>
            <a:fld id="{5898CC38-F149-5B45-A1B4-290B41364A0C}" type="slidenum">
              <a:rPr lang="en-GB" smtClean="0"/>
              <a:pPr/>
              <a:t>16</a:t>
            </a:fld>
            <a:endParaRPr lang="en-GB"/>
          </a:p>
        </p:txBody>
      </p:sp>
      <p:sp>
        <p:nvSpPr>
          <p:cNvPr id="4" name="Date Placeholder 3">
            <a:extLst>
              <a:ext uri="{FF2B5EF4-FFF2-40B4-BE49-F238E27FC236}">
                <a16:creationId xmlns:a16="http://schemas.microsoft.com/office/drawing/2014/main" id="{7C6690DC-CF12-38E7-ECB2-AD2B72198077}"/>
              </a:ext>
            </a:extLst>
          </p:cNvPr>
          <p:cNvSpPr txBox="1">
            <a:spLocks/>
          </p:cNvSpPr>
          <p:nvPr/>
        </p:nvSpPr>
        <p:spPr>
          <a:xfrm>
            <a:off x="9402400"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0304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341037"/>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Single-person households, with or without dependent children, were more concerned about 'More job opportunities/higher wages' as an opportunity from growth compared to the Essex average (34%). However, those living in Brentwood were less concerned.</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health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6732369" y="4597832"/>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931827143"/>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743BF13-899A-72BD-2D3E-FD5D9C51D75B}"/>
              </a:ext>
            </a:extLst>
          </p:cNvPr>
          <p:cNvSpPr txBox="1"/>
          <p:nvPr/>
        </p:nvSpPr>
        <p:spPr>
          <a:xfrm>
            <a:off x="676275" y="6345979"/>
            <a:ext cx="97194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 </a:t>
            </a:r>
            <a:r>
              <a:rPr kumimoji="0" lang="en-GB" sz="1000" b="0" i="0" u="none" strike="noStrike" kern="1200" cap="none" spc="0" normalizeH="0" baseline="0" noProof="0">
                <a:ln>
                  <a:noFill/>
                </a:ln>
                <a:solidFill>
                  <a:srgbClr val="000000"/>
                </a:solidFill>
                <a:effectLst/>
                <a:uLnTx/>
                <a:uFillTx/>
                <a:ea typeface="+mn-ea"/>
                <a:cs typeface="+mn-cs"/>
              </a:rPr>
              <a:t>* LLTI/condition = Limiting long-term illness or health condition </a:t>
            </a:r>
          </a:p>
        </p:txBody>
      </p:sp>
      <p:sp>
        <p:nvSpPr>
          <p:cNvPr id="3" name="Slide Number Placeholder 2">
            <a:extLst>
              <a:ext uri="{FF2B5EF4-FFF2-40B4-BE49-F238E27FC236}">
                <a16:creationId xmlns:a16="http://schemas.microsoft.com/office/drawing/2014/main" id="{9BEFB2EF-8521-28EC-F193-CC885612AF55}"/>
              </a:ext>
            </a:extLst>
          </p:cNvPr>
          <p:cNvSpPr>
            <a:spLocks noGrp="1"/>
          </p:cNvSpPr>
          <p:nvPr>
            <p:ph type="sldNum" sz="quarter" idx="4"/>
          </p:nvPr>
        </p:nvSpPr>
        <p:spPr/>
        <p:txBody>
          <a:bodyPr/>
          <a:lstStyle/>
          <a:p>
            <a:r>
              <a:rPr lang="en-GB"/>
              <a:t>|   </a:t>
            </a:r>
            <a:fld id="{5898CC38-F149-5B45-A1B4-290B41364A0C}" type="slidenum">
              <a:rPr lang="en-GB" smtClean="0"/>
              <a:pPr/>
              <a:t>17</a:t>
            </a:fld>
            <a:endParaRPr lang="en-GB"/>
          </a:p>
        </p:txBody>
      </p:sp>
      <p:sp>
        <p:nvSpPr>
          <p:cNvPr id="4" name="Date Placeholder 3">
            <a:extLst>
              <a:ext uri="{FF2B5EF4-FFF2-40B4-BE49-F238E27FC236}">
                <a16:creationId xmlns:a16="http://schemas.microsoft.com/office/drawing/2014/main" id="{21717879-A31E-8E1A-8521-A9D2EAD79D9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617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Around a fifth (18%) of Essex residents said that growth provided 'none of these' opportunities, with this sentiment being significantly higher among older, retired individuals and residents living in the districts of Maldon and Uttlesford.</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‘None of these’</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3079548030"/>
              </p:ext>
            </p:extLst>
          </p:nvPr>
        </p:nvGraphicFramePr>
        <p:xfrm>
          <a:off x="478306" y="180923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10A6EC0-2065-8596-04A4-033916708206}"/>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 name="Slide Number Placeholder 2">
            <a:extLst>
              <a:ext uri="{FF2B5EF4-FFF2-40B4-BE49-F238E27FC236}">
                <a16:creationId xmlns:a16="http://schemas.microsoft.com/office/drawing/2014/main" id="{6BB7E6BE-0ADB-C12B-6240-F48CE8D0A6FF}"/>
              </a:ext>
            </a:extLst>
          </p:cNvPr>
          <p:cNvSpPr>
            <a:spLocks noGrp="1"/>
          </p:cNvSpPr>
          <p:nvPr>
            <p:ph type="sldNum" sz="quarter" idx="4"/>
          </p:nvPr>
        </p:nvSpPr>
        <p:spPr/>
        <p:txBody>
          <a:bodyPr/>
          <a:lstStyle/>
          <a:p>
            <a:r>
              <a:rPr lang="en-GB"/>
              <a:t>|   </a:t>
            </a:r>
            <a:fld id="{5898CC38-F149-5B45-A1B4-290B41364A0C}" type="slidenum">
              <a:rPr lang="en-GB" smtClean="0"/>
              <a:pPr/>
              <a:t>18</a:t>
            </a:fld>
            <a:endParaRPr lang="en-GB"/>
          </a:p>
        </p:txBody>
      </p:sp>
      <p:sp>
        <p:nvSpPr>
          <p:cNvPr id="4" name="Date Placeholder 3">
            <a:extLst>
              <a:ext uri="{FF2B5EF4-FFF2-40B4-BE49-F238E27FC236}">
                <a16:creationId xmlns:a16="http://schemas.microsoft.com/office/drawing/2014/main" id="{D16C761B-C9DA-06B8-A427-4DCEDA7FF449}"/>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672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opportunities do residents see ‘Growth’ bringing to their local area?</a:t>
            </a:r>
          </a:p>
        </p:txBody>
      </p:sp>
    </p:spTree>
    <p:custDataLst>
      <p:tags r:id="rId1"/>
    </p:custDataLst>
    <p:extLst>
      <p:ext uri="{BB962C8B-B14F-4D97-AF65-F5344CB8AC3E}">
        <p14:creationId xmlns:p14="http://schemas.microsoft.com/office/powerpoint/2010/main" val="343319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Sustainable Growth &amp; Localities focus (e.g. </a:t>
            </a:r>
            <a:r>
              <a:rPr lang="en-GB" sz="1400" u="sng" dirty="0">
                <a:solidFill>
                  <a:srgbClr val="000000"/>
                </a:solidFill>
                <a:ea typeface="Lato" panose="020F0502020204030203" pitchFamily="34" charset="0"/>
                <a:cs typeface="Lato" panose="020F0502020204030203" pitchFamily="34" charset="0"/>
              </a:rPr>
              <a:t>Clacton/</a:t>
            </a:r>
            <a:r>
              <a:rPr lang="en-GB" sz="1400" u="sng" dirty="0" err="1">
                <a:solidFill>
                  <a:srgbClr val="000000"/>
                </a:solidFill>
                <a:ea typeface="Lato" panose="020F0502020204030203" pitchFamily="34" charset="0"/>
                <a:cs typeface="Lato" panose="020F0502020204030203" pitchFamily="34" charset="0"/>
              </a:rPr>
              <a:t>Jaywick</a:t>
            </a:r>
            <a:r>
              <a:rPr lang="en-GB" sz="1400" u="sng" dirty="0">
                <a:solidFill>
                  <a:srgbClr val="000000"/>
                </a:solidFill>
                <a:ea typeface="Lato" panose="020F0502020204030203" pitchFamily="34" charset="0"/>
                <a:cs typeface="Lato" panose="020F0502020204030203" pitchFamily="34" charset="0"/>
              </a:rPr>
              <a:t>).</a:t>
            </a:r>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395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678752"/>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52279"/>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(5,467)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4" name="Title 1">
            <a:extLst>
              <a:ext uri="{FF2B5EF4-FFF2-40B4-BE49-F238E27FC236}">
                <a16:creationId xmlns:a16="http://schemas.microsoft.com/office/drawing/2014/main" id="{022CBF09-2F3A-4739-6EE7-9575E0D45357}"/>
              </a:ext>
            </a:extLst>
          </p:cNvPr>
          <p:cNvSpPr txBox="1">
            <a:spLocks/>
          </p:cNvSpPr>
          <p:nvPr/>
        </p:nvSpPr>
        <p:spPr>
          <a:xfrm>
            <a:off x="687186" y="44391"/>
            <a:ext cx="11199745" cy="1287260"/>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a:ln>
                  <a:noFill/>
                </a:ln>
                <a:solidFill>
                  <a:schemeClr val="accent4"/>
                </a:solidFill>
                <a:effectLst/>
                <a:uLnTx/>
                <a:uFillTx/>
                <a:ea typeface="+mj-ea"/>
                <a:cs typeface="+mj-cs"/>
              </a:rPr>
              <a:t>The most common answer given by residents when asked what concerns they have about ‘growth’ is that there will be more cars on the road. </a:t>
            </a:r>
            <a:r>
              <a:rPr lang="en-GB" sz="2800">
                <a:solidFill>
                  <a:schemeClr val="accent4"/>
                </a:solidFill>
              </a:rPr>
              <a:t>Majority of respondents had at least one concern with growth. </a:t>
            </a:r>
            <a:endParaRPr kumimoji="0" lang="en-GB" sz="2800" i="0" u="none" strike="noStrike" kern="1200" cap="none" spc="0" normalizeH="0" baseline="0" noProof="0">
              <a:ln>
                <a:noFill/>
              </a:ln>
              <a:solidFill>
                <a:schemeClr val="accent4"/>
              </a:solidFill>
              <a:effectLst/>
              <a:uLnTx/>
              <a:uFillTx/>
              <a:ea typeface="+mj-ea"/>
              <a:cs typeface="+mj-cs"/>
            </a:endParaRPr>
          </a:p>
        </p:txBody>
      </p:sp>
      <p:sp>
        <p:nvSpPr>
          <p:cNvPr id="2" name="Slide Number Placeholder 1">
            <a:extLst>
              <a:ext uri="{FF2B5EF4-FFF2-40B4-BE49-F238E27FC236}">
                <a16:creationId xmlns:a16="http://schemas.microsoft.com/office/drawing/2014/main" id="{3A7A40AD-8E19-0E36-DBE1-7581605F196F}"/>
              </a:ext>
            </a:extLst>
          </p:cNvPr>
          <p:cNvSpPr>
            <a:spLocks noGrp="1"/>
          </p:cNvSpPr>
          <p:nvPr>
            <p:ph type="sldNum" sz="quarter" idx="4"/>
          </p:nvPr>
        </p:nvSpPr>
        <p:spPr/>
        <p:txBody>
          <a:bodyPr/>
          <a:lstStyle/>
          <a:p>
            <a:r>
              <a:rPr lang="en-GB"/>
              <a:t>|   </a:t>
            </a:r>
            <a:fld id="{5898CC38-F149-5B45-A1B4-290B41364A0C}" type="slidenum">
              <a:rPr lang="en-GB" smtClean="0"/>
              <a:pPr/>
              <a:t>20</a:t>
            </a:fld>
            <a:endParaRPr lang="en-GB"/>
          </a:p>
        </p:txBody>
      </p:sp>
      <p:sp>
        <p:nvSpPr>
          <p:cNvPr id="3" name="Date Placeholder 3">
            <a:extLst>
              <a:ext uri="{FF2B5EF4-FFF2-40B4-BE49-F238E27FC236}">
                <a16:creationId xmlns:a16="http://schemas.microsoft.com/office/drawing/2014/main" id="{51D5F959-C0F5-068D-104E-252672ABC544}"/>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2178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Two-thirds of Essex residents (66%) stated that their biggest concern about growth was 'more cars on the road,' with this concern being heightened in rural areas, especially in rural Braintree. While younger residents were also concerned about more cars, their concern was not as strong as that of older residents.</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cars on the road’</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1750936170"/>
              </p:ext>
            </p:extLst>
          </p:nvPr>
        </p:nvGraphicFramePr>
        <p:xfrm>
          <a:off x="442795" y="1711577"/>
          <a:ext cx="11586448" cy="454717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sp>
        <p:nvSpPr>
          <p:cNvPr id="3" name="Slide Number Placeholder 2">
            <a:extLst>
              <a:ext uri="{FF2B5EF4-FFF2-40B4-BE49-F238E27FC236}">
                <a16:creationId xmlns:a16="http://schemas.microsoft.com/office/drawing/2014/main" id="{C79190A2-007C-33A8-3E53-29BA94B44750}"/>
              </a:ext>
            </a:extLst>
          </p:cNvPr>
          <p:cNvSpPr>
            <a:spLocks noGrp="1"/>
          </p:cNvSpPr>
          <p:nvPr>
            <p:ph type="sldNum" sz="quarter" idx="4"/>
          </p:nvPr>
        </p:nvSpPr>
        <p:spPr/>
        <p:txBody>
          <a:bodyPr/>
          <a:lstStyle/>
          <a:p>
            <a:r>
              <a:rPr lang="en-GB"/>
              <a:t>|   </a:t>
            </a:r>
            <a:fld id="{5898CC38-F149-5B45-A1B4-290B41364A0C}" type="slidenum">
              <a:rPr lang="en-GB" smtClean="0"/>
              <a:pPr/>
              <a:t>21</a:t>
            </a:fld>
            <a:endParaRPr lang="en-GB"/>
          </a:p>
        </p:txBody>
      </p:sp>
      <p:sp>
        <p:nvSpPr>
          <p:cNvPr id="4" name="Date Placeholder 3">
            <a:extLst>
              <a:ext uri="{FF2B5EF4-FFF2-40B4-BE49-F238E27FC236}">
                <a16:creationId xmlns:a16="http://schemas.microsoft.com/office/drawing/2014/main" id="{DEC38A0C-7C66-5F55-269C-C1C9363A9B8D}"/>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392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Two-thirds of Essex residents (66%) stated that their biggest concern about growth was 'more cars on the road,' with this concern being heightened in rural areas, especially in rural Braintree. While younger residents were also concerned about more cars, their concern was not as strong as that of older residents.</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crime / anti-social behaviour’</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8605557" y="5334316"/>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94620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r>
              <a:rPr kumimoji="0" lang="en-GB" sz="1000" b="0" i="0" u="none" strike="noStrike" kern="1200" cap="none" spc="0" normalizeH="0" baseline="0" noProof="0">
                <a:ln>
                  <a:noFill/>
                </a:ln>
                <a:solidFill>
                  <a:srgbClr val="000000"/>
                </a:solidFill>
                <a:effectLst/>
                <a:uLnTx/>
                <a:uFillTx/>
                <a:ea typeface="+mn-ea"/>
                <a:cs typeface="+mn-cs"/>
              </a:rPr>
              <a:t> * LLTI/condition = Limiting long-term illness or health condition </a:t>
            </a: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graphicFrame>
        <p:nvGraphicFramePr>
          <p:cNvPr id="3" name="Chart 2">
            <a:extLst>
              <a:ext uri="{FF2B5EF4-FFF2-40B4-BE49-F238E27FC236}">
                <a16:creationId xmlns:a16="http://schemas.microsoft.com/office/drawing/2014/main" id="{164C39FE-2BEA-6BC1-56E2-70320C645183}"/>
              </a:ext>
            </a:extLst>
          </p:cNvPr>
          <p:cNvGraphicFramePr/>
          <p:nvPr>
            <p:extLst>
              <p:ext uri="{D42A27DB-BD31-4B8C-83A1-F6EECF244321}">
                <p14:modId xmlns:p14="http://schemas.microsoft.com/office/powerpoint/2010/main" val="3031656808"/>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5A33126-67B5-83D7-1EA6-85B6DDCE76EB}"/>
              </a:ext>
            </a:extLst>
          </p:cNvPr>
          <p:cNvSpPr>
            <a:spLocks noGrp="1"/>
          </p:cNvSpPr>
          <p:nvPr>
            <p:ph type="sldNum" sz="quarter" idx="4"/>
          </p:nvPr>
        </p:nvSpPr>
        <p:spPr/>
        <p:txBody>
          <a:bodyPr/>
          <a:lstStyle/>
          <a:p>
            <a:r>
              <a:rPr lang="en-GB"/>
              <a:t>|   </a:t>
            </a:r>
            <a:fld id="{5898CC38-F149-5B45-A1B4-290B41364A0C}" type="slidenum">
              <a:rPr lang="en-GB" smtClean="0"/>
              <a:pPr/>
              <a:t>22</a:t>
            </a:fld>
            <a:endParaRPr lang="en-GB"/>
          </a:p>
        </p:txBody>
      </p:sp>
      <p:sp>
        <p:nvSpPr>
          <p:cNvPr id="5" name="Date Placeholder 3">
            <a:extLst>
              <a:ext uri="{FF2B5EF4-FFF2-40B4-BE49-F238E27FC236}">
                <a16:creationId xmlns:a16="http://schemas.microsoft.com/office/drawing/2014/main" id="{51B1FE11-9D25-742D-3F37-443DC539F9A2}"/>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4210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Approximately half (49%) of Essex residents believe that growth will lead to 'increased competition for public services.' Those earning less than £25,000 viewed this as less of a concern compared to the Essex average, while households earning £75,000 or more perceived it as a greater concern.</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competition for public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8605557" y="5334316"/>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94620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r>
              <a:rPr kumimoji="0" lang="en-GB" sz="1000" b="0" i="0" u="none" strike="noStrike" kern="1200" cap="none" spc="0" normalizeH="0" baseline="0" noProof="0">
                <a:ln>
                  <a:noFill/>
                </a:ln>
                <a:solidFill>
                  <a:srgbClr val="000000"/>
                </a:solidFill>
                <a:effectLst/>
                <a:uLnTx/>
                <a:uFillTx/>
                <a:ea typeface="+mn-ea"/>
                <a:cs typeface="+mn-cs"/>
              </a:rPr>
              <a:t> * LLTI/condition = Limiting long-term illness or health condition </a:t>
            </a: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graphicFrame>
        <p:nvGraphicFramePr>
          <p:cNvPr id="3" name="Chart 2">
            <a:extLst>
              <a:ext uri="{FF2B5EF4-FFF2-40B4-BE49-F238E27FC236}">
                <a16:creationId xmlns:a16="http://schemas.microsoft.com/office/drawing/2014/main" id="{164C39FE-2BEA-6BC1-56E2-70320C645183}"/>
              </a:ext>
            </a:extLst>
          </p:cNvPr>
          <p:cNvGraphicFramePr/>
          <p:nvPr>
            <p:extLst>
              <p:ext uri="{D42A27DB-BD31-4B8C-83A1-F6EECF244321}">
                <p14:modId xmlns:p14="http://schemas.microsoft.com/office/powerpoint/2010/main" val="1352973371"/>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A251FC3D-97CA-7E61-1016-5EF1E804A53A}"/>
              </a:ext>
            </a:extLst>
          </p:cNvPr>
          <p:cNvSpPr>
            <a:spLocks noGrp="1"/>
          </p:cNvSpPr>
          <p:nvPr>
            <p:ph type="sldNum" sz="quarter" idx="4"/>
          </p:nvPr>
        </p:nvSpPr>
        <p:spPr/>
        <p:txBody>
          <a:bodyPr/>
          <a:lstStyle/>
          <a:p>
            <a:r>
              <a:rPr lang="en-GB"/>
              <a:t>|   </a:t>
            </a:r>
            <a:fld id="{5898CC38-F149-5B45-A1B4-290B41364A0C}" type="slidenum">
              <a:rPr lang="en-GB" smtClean="0"/>
              <a:pPr/>
              <a:t>23</a:t>
            </a:fld>
            <a:endParaRPr lang="en-GB"/>
          </a:p>
        </p:txBody>
      </p:sp>
      <p:sp>
        <p:nvSpPr>
          <p:cNvPr id="5" name="Date Placeholder 3">
            <a:extLst>
              <a:ext uri="{FF2B5EF4-FFF2-40B4-BE49-F238E27FC236}">
                <a16:creationId xmlns:a16="http://schemas.microsoft.com/office/drawing/2014/main" id="{20660E51-D5E0-CEE7-0E51-176032DFFF67}"/>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4505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697200" y="175119"/>
            <a:ext cx="11199745" cy="766990"/>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fontScale="9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ea typeface="+mj-ea"/>
                <a:cs typeface="+mj-cs"/>
              </a:rPr>
              <a:t>Around 6 in 10 people believe growth is positive, with positivity being higher in places such as Canvey Island, Rural Braintree, and Rest of Tendring.</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5369634"/>
              </p:ext>
            </p:extLst>
          </p:nvPr>
        </p:nvGraphicFramePr>
        <p:xfrm>
          <a:off x="1048368" y="1473086"/>
          <a:ext cx="10173007" cy="455485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1393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Canvey Island (268), Castle Point (476), Rural Braintree (95) Tendring (441),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a:t>
            </a:r>
            <a:r>
              <a:rPr lang="en-GB" sz="1000">
                <a:solidFill>
                  <a:srgbClr val="000000"/>
                </a:solidFill>
              </a:rPr>
              <a:t>163</a:t>
            </a:r>
            <a:r>
              <a:rPr kumimoji="0" lang="en-GB" sz="1000" b="0" i="0" u="none" strike="noStrike" kern="1200" cap="none" spc="0" normalizeH="0" baseline="0" noProof="0">
                <a:ln>
                  <a:noFill/>
                </a:ln>
                <a:solidFill>
                  <a:srgbClr val="000000"/>
                </a:solidFill>
                <a:effectLst/>
                <a:uLnTx/>
                <a:uFillTx/>
                <a:ea typeface="+mn-ea"/>
                <a:cs typeface="+mn-cs"/>
              </a:rPr>
              <a:t>) </a:t>
            </a:r>
            <a:r>
              <a:rPr kumimoji="0" lang="en-GB" sz="1000" b="0" i="0" u="none" strike="noStrike" kern="1200" cap="none" spc="0" normalizeH="0" baseline="0" noProof="0" dirty="0">
                <a:ln>
                  <a:noFill/>
                </a:ln>
                <a:solidFill>
                  <a:srgbClr val="000000"/>
                </a:solidFill>
                <a:effectLst/>
                <a:uLnTx/>
                <a:uFillTx/>
                <a:ea typeface="+mn-ea"/>
                <a:cs typeface="+mn-cs"/>
              </a:rPr>
              <a:t>Rest of Tendring (115),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2280166" y="585996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983343" y="595567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2125889" y="596320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18AEBE93-E767-74FC-C5D5-ADCD4A55A816}"/>
              </a:ext>
              <a:ext uri="{C183D7F6-B498-43B3-948B-1728B52AA6E4}">
                <adec:decorative xmlns:adec="http://schemas.microsoft.com/office/drawing/2017/decorative" val="1"/>
              </a:ext>
            </a:extLst>
          </p:cNvPr>
          <p:cNvSpPr/>
          <p:nvPr/>
        </p:nvSpPr>
        <p:spPr>
          <a:xfrm flipV="1">
            <a:off x="4810218" y="184554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Arrow: Up 2">
            <a:extLst>
              <a:ext uri="{FF2B5EF4-FFF2-40B4-BE49-F238E27FC236}">
                <a16:creationId xmlns:a16="http://schemas.microsoft.com/office/drawing/2014/main" id="{EA787BC9-36D7-0849-354C-4BA5452113C8}"/>
              </a:ext>
              <a:ext uri="{C183D7F6-B498-43B3-948B-1728B52AA6E4}">
                <adec:decorative xmlns:adec="http://schemas.microsoft.com/office/drawing/2017/decorative" val="1"/>
              </a:ext>
            </a:extLst>
          </p:cNvPr>
          <p:cNvSpPr/>
          <p:nvPr/>
        </p:nvSpPr>
        <p:spPr>
          <a:xfrm>
            <a:off x="8543850" y="354847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A78CC3B0-ED27-605F-AD48-BA21BDF28398}"/>
              </a:ext>
              <a:ext uri="{C183D7F6-B498-43B3-948B-1728B52AA6E4}">
                <adec:decorative xmlns:adec="http://schemas.microsoft.com/office/drawing/2017/decorative" val="1"/>
              </a:ext>
            </a:extLst>
          </p:cNvPr>
          <p:cNvSpPr/>
          <p:nvPr/>
        </p:nvSpPr>
        <p:spPr>
          <a:xfrm flipV="1">
            <a:off x="5720626" y="254288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Slide Number Placeholder 9">
            <a:extLst>
              <a:ext uri="{FF2B5EF4-FFF2-40B4-BE49-F238E27FC236}">
                <a16:creationId xmlns:a16="http://schemas.microsoft.com/office/drawing/2014/main" id="{AC472AA8-A5DC-642D-FA9B-49BEDC3ACCC4}"/>
              </a:ext>
            </a:extLst>
          </p:cNvPr>
          <p:cNvSpPr>
            <a:spLocks noGrp="1"/>
          </p:cNvSpPr>
          <p:nvPr>
            <p:ph type="sldNum" sz="quarter" idx="4"/>
          </p:nvPr>
        </p:nvSpPr>
        <p:spPr/>
        <p:txBody>
          <a:bodyPr/>
          <a:lstStyle/>
          <a:p>
            <a:r>
              <a:rPr lang="en-GB"/>
              <a:t>|   </a:t>
            </a:r>
            <a:fld id="{5898CC38-F149-5B45-A1B4-290B41364A0C}" type="slidenum">
              <a:rPr lang="en-GB" smtClean="0"/>
              <a:pPr/>
              <a:t>24</a:t>
            </a:fld>
            <a:endParaRPr lang="en-GB"/>
          </a:p>
        </p:txBody>
      </p:sp>
      <p:sp>
        <p:nvSpPr>
          <p:cNvPr id="11" name="Date Placeholder 3">
            <a:extLst>
              <a:ext uri="{FF2B5EF4-FFF2-40B4-BE49-F238E27FC236}">
                <a16:creationId xmlns:a16="http://schemas.microsoft.com/office/drawing/2014/main" id="{34DF85AC-3F93-DF02-0A5B-C39F359389F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2" name="Arrow: Up 11">
            <a:extLst>
              <a:ext uri="{FF2B5EF4-FFF2-40B4-BE49-F238E27FC236}">
                <a16:creationId xmlns:a16="http://schemas.microsoft.com/office/drawing/2014/main" id="{FA1EB7D4-1F3A-DA9D-1B4E-64501907D9F3}"/>
              </a:ext>
              <a:ext uri="{C183D7F6-B498-43B3-948B-1728B52AA6E4}">
                <adec:decorative xmlns:adec="http://schemas.microsoft.com/office/drawing/2017/decorative" val="1"/>
              </a:ext>
            </a:extLst>
          </p:cNvPr>
          <p:cNvSpPr/>
          <p:nvPr/>
        </p:nvSpPr>
        <p:spPr>
          <a:xfrm>
            <a:off x="9450854" y="250239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C8A53F1C-C3C6-523C-81ED-B2DA24C6882C}"/>
              </a:ext>
              <a:ext uri="{C183D7F6-B498-43B3-948B-1728B52AA6E4}">
                <adec:decorative xmlns:adec="http://schemas.microsoft.com/office/drawing/2017/decorative" val="1"/>
              </a:ext>
            </a:extLst>
          </p:cNvPr>
          <p:cNvSpPr/>
          <p:nvPr/>
        </p:nvSpPr>
        <p:spPr>
          <a:xfrm>
            <a:off x="3761747" y="364909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2037A463-63F9-2583-6AFD-F6AE441065EF}"/>
              </a:ext>
              <a:ext uri="{C183D7F6-B498-43B3-948B-1728B52AA6E4}">
                <adec:decorative xmlns:adec="http://schemas.microsoft.com/office/drawing/2017/decorative" val="1"/>
              </a:ext>
            </a:extLst>
          </p:cNvPr>
          <p:cNvSpPr/>
          <p:nvPr/>
        </p:nvSpPr>
        <p:spPr>
          <a:xfrm flipV="1">
            <a:off x="3870665" y="184702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45880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24909" y="101227"/>
            <a:ext cx="11199745" cy="1053317"/>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a:ln>
                  <a:noFill/>
                </a:ln>
                <a:solidFill>
                  <a:schemeClr val="accent4"/>
                </a:solidFill>
                <a:effectLst/>
                <a:uLnTx/>
                <a:uFillTx/>
                <a:ea typeface="+mj-ea"/>
                <a:cs typeface="+mj-cs"/>
              </a:rPr>
              <a:t>Tendring </a:t>
            </a:r>
            <a:r>
              <a:rPr kumimoji="0" lang="en-GB" sz="2200" b="1" i="0" u="none" strike="noStrike" kern="1200" cap="none" spc="0" normalizeH="0" baseline="0" noProof="0" dirty="0">
                <a:ln>
                  <a:noFill/>
                </a:ln>
                <a:solidFill>
                  <a:schemeClr val="accent4"/>
                </a:solidFill>
                <a:effectLst/>
                <a:uLnTx/>
                <a:uFillTx/>
                <a:ea typeface="+mj-ea"/>
                <a:cs typeface="+mj-cs"/>
              </a:rPr>
              <a:t>residents show a similar pattern to the Essex average in their belief that growth is positive, although those who are not working or are retired </a:t>
            </a:r>
            <a:r>
              <a:rPr kumimoji="0" lang="en-GB" sz="2200" b="1" i="0" u="none" strike="noStrike" kern="1200" cap="none" spc="0" normalizeH="0" baseline="0" noProof="0">
                <a:ln>
                  <a:noFill/>
                </a:ln>
                <a:solidFill>
                  <a:schemeClr val="accent4"/>
                </a:solidFill>
                <a:effectLst/>
                <a:uLnTx/>
                <a:uFillTx/>
                <a:ea typeface="+mj-ea"/>
                <a:cs typeface="+mj-cs"/>
              </a:rPr>
              <a:t>in Tendring </a:t>
            </a:r>
            <a:r>
              <a:rPr kumimoji="0" lang="en-GB" sz="2200" b="1" i="0" u="none" strike="noStrike" kern="1200" cap="none" spc="0" normalizeH="0" baseline="0" noProof="0" dirty="0">
                <a:ln>
                  <a:noFill/>
                </a:ln>
                <a:solidFill>
                  <a:schemeClr val="accent4"/>
                </a:solidFill>
                <a:effectLst/>
                <a:uLnTx/>
                <a:uFillTx/>
                <a:ea typeface="+mj-ea"/>
                <a:cs typeface="+mj-cs"/>
              </a:rPr>
              <a:t>hold a more negative view compared to the Essex average.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9820941"/>
              </p:ext>
            </p:extLst>
          </p:nvPr>
        </p:nvGraphicFramePr>
        <p:xfrm>
          <a:off x="701780" y="1232581"/>
          <a:ext cx="3593129" cy="450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a:t>
            </a:r>
            <a:r>
              <a:rPr kumimoji="0" lang="en-GB" sz="1000" b="0" i="0" u="none" strike="noStrike" kern="1200" cap="none" spc="0" normalizeH="0" baseline="0" noProof="0">
                <a:ln>
                  <a:noFill/>
                </a:ln>
                <a:solidFill>
                  <a:srgbClr val="000000"/>
                </a:solidFill>
                <a:effectLst/>
                <a:uLnTx/>
                <a:uFillTx/>
                <a:ea typeface="+mn-ea"/>
                <a:cs typeface="+mn-cs"/>
              </a:rPr>
              <a:t>), Tendring </a:t>
            </a:r>
            <a:r>
              <a:rPr kumimoji="0" lang="en-GB" sz="1000" b="0" i="0" u="none" strike="noStrike" kern="1200" cap="none" spc="0" normalizeH="0" baseline="0" noProof="0" dirty="0">
                <a:ln>
                  <a:noFill/>
                </a:ln>
                <a:solidFill>
                  <a:srgbClr val="000000"/>
                </a:solidFill>
                <a:effectLst/>
                <a:uLnTx/>
                <a:uFillTx/>
                <a:ea typeface="+mn-ea"/>
                <a:cs typeface="+mn-cs"/>
              </a:rPr>
              <a:t>(441</a:t>
            </a:r>
            <a:r>
              <a:rPr kumimoji="0" lang="en-GB" sz="1000" b="0" i="0" u="none" strike="noStrike" kern="1200" cap="none" spc="0" normalizeH="0" baseline="0" noProof="0">
                <a:ln>
                  <a:noFill/>
                </a:ln>
                <a:solidFill>
                  <a:srgbClr val="000000"/>
                </a:solidFill>
                <a:effectLst/>
                <a:uLnTx/>
                <a:uFillTx/>
                <a:ea typeface="+mn-ea"/>
                <a:cs typeface="+mn-cs"/>
              </a:rPr>
              <a:t>)</a:t>
            </a:r>
            <a:r>
              <a:rPr lang="en-GB" sz="1000">
                <a:solidFill>
                  <a:srgbClr val="000000"/>
                </a:solidFill>
              </a:rPr>
              <a:t>. Tendring </a:t>
            </a:r>
            <a:r>
              <a:rPr lang="en-GB" sz="1000" dirty="0">
                <a:solidFill>
                  <a:srgbClr val="000000"/>
                </a:solidFill>
              </a:rPr>
              <a:t>– Male (172</a:t>
            </a:r>
            <a:r>
              <a:rPr lang="en-GB" sz="1000">
                <a:solidFill>
                  <a:srgbClr val="000000"/>
                </a:solidFill>
              </a:rPr>
              <a:t>), Tendring </a:t>
            </a:r>
            <a:r>
              <a:rPr lang="en-GB" sz="1000" dirty="0">
                <a:solidFill>
                  <a:srgbClr val="000000"/>
                </a:solidFill>
              </a:rPr>
              <a:t>– Female (250</a:t>
            </a:r>
            <a:r>
              <a:rPr lang="en-GB" sz="1000">
                <a:solidFill>
                  <a:srgbClr val="000000"/>
                </a:solidFill>
              </a:rPr>
              <a:t>), Tendring </a:t>
            </a:r>
            <a:r>
              <a:rPr lang="en-GB" sz="1000" dirty="0">
                <a:solidFill>
                  <a:srgbClr val="000000"/>
                </a:solidFill>
              </a:rPr>
              <a:t>– 18-34 (29</a:t>
            </a:r>
            <a:r>
              <a:rPr lang="en-GB" sz="1000">
                <a:solidFill>
                  <a:srgbClr val="000000"/>
                </a:solidFill>
              </a:rPr>
              <a:t>), Tendring </a:t>
            </a:r>
            <a:r>
              <a:rPr lang="en-GB" sz="1000" dirty="0">
                <a:solidFill>
                  <a:srgbClr val="000000"/>
                </a:solidFill>
              </a:rPr>
              <a:t>– 35-54 (80</a:t>
            </a:r>
            <a:r>
              <a:rPr lang="en-GB" sz="1000">
                <a:solidFill>
                  <a:srgbClr val="000000"/>
                </a:solidFill>
              </a:rPr>
              <a:t>), Tendring </a:t>
            </a:r>
            <a:r>
              <a:rPr lang="en-GB" sz="1000" dirty="0">
                <a:solidFill>
                  <a:srgbClr val="000000"/>
                </a:solidFill>
              </a:rPr>
              <a:t>– 55-64 (82</a:t>
            </a:r>
            <a:r>
              <a:rPr lang="en-GB" sz="1000">
                <a:solidFill>
                  <a:srgbClr val="000000"/>
                </a:solidFill>
              </a:rPr>
              <a:t>), Tendring </a:t>
            </a:r>
            <a:r>
              <a:rPr lang="en-GB" sz="1000" dirty="0">
                <a:solidFill>
                  <a:srgbClr val="000000"/>
                </a:solidFill>
              </a:rPr>
              <a:t>– 65+ (241</a:t>
            </a:r>
            <a:r>
              <a:rPr lang="en-GB" sz="1000">
                <a:solidFill>
                  <a:srgbClr val="000000"/>
                </a:solidFill>
              </a:rPr>
              <a:t>), Tendring </a:t>
            </a:r>
            <a:r>
              <a:rPr lang="en-GB" sz="1000" dirty="0">
                <a:solidFill>
                  <a:srgbClr val="000000"/>
                </a:solidFill>
              </a:rPr>
              <a:t>– Working (164</a:t>
            </a:r>
            <a:r>
              <a:rPr lang="en-GB" sz="1000">
                <a:solidFill>
                  <a:srgbClr val="000000"/>
                </a:solidFill>
              </a:rPr>
              <a:t>), Tendring </a:t>
            </a:r>
            <a:r>
              <a:rPr lang="en-GB" sz="1000" dirty="0">
                <a:solidFill>
                  <a:srgbClr val="000000"/>
                </a:solidFill>
              </a:rPr>
              <a:t>– Not working (21</a:t>
            </a:r>
            <a:r>
              <a:rPr lang="en-GB" sz="1000">
                <a:solidFill>
                  <a:srgbClr val="000000"/>
                </a:solidFill>
              </a:rPr>
              <a:t>), Tendring </a:t>
            </a:r>
            <a:r>
              <a:rPr lang="en-GB" sz="1000" dirty="0">
                <a:solidFill>
                  <a:srgbClr val="000000"/>
                </a:solidFill>
              </a:rPr>
              <a:t>– Retired (218)</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1984602" y="527807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687779" y="53737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1830325" y="53813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Table 2">
            <a:extLst>
              <a:ext uri="{FF2B5EF4-FFF2-40B4-BE49-F238E27FC236}">
                <a16:creationId xmlns:a16="http://schemas.microsoft.com/office/drawing/2014/main" id="{905D0BA9-AD24-A4C7-FDE9-02150F2EE876}"/>
              </a:ext>
            </a:extLst>
          </p:cNvPr>
          <p:cNvGraphicFramePr>
            <a:graphicFrameLocks noGrp="1"/>
          </p:cNvGraphicFramePr>
          <p:nvPr>
            <p:extLst>
              <p:ext uri="{D42A27DB-BD31-4B8C-83A1-F6EECF244321}">
                <p14:modId xmlns:p14="http://schemas.microsoft.com/office/powerpoint/2010/main" val="3573547739"/>
              </p:ext>
            </p:extLst>
          </p:nvPr>
        </p:nvGraphicFramePr>
        <p:xfrm>
          <a:off x="4392289" y="1904789"/>
          <a:ext cx="7564588" cy="3120974"/>
        </p:xfrm>
        <a:graphic>
          <a:graphicData uri="http://schemas.openxmlformats.org/drawingml/2006/table">
            <a:tbl>
              <a:tblPr firstRow="1" bandRow="1">
                <a:tableStyleId>{5C22544A-7EE6-4342-B048-85BDC9FD1C3A}</a:tableStyleId>
              </a:tblPr>
              <a:tblGrid>
                <a:gridCol w="886692">
                  <a:extLst>
                    <a:ext uri="{9D8B030D-6E8A-4147-A177-3AD203B41FA5}">
                      <a16:colId xmlns:a16="http://schemas.microsoft.com/office/drawing/2014/main" val="138019481"/>
                    </a:ext>
                  </a:extLst>
                </a:gridCol>
                <a:gridCol w="628077">
                  <a:extLst>
                    <a:ext uri="{9D8B030D-6E8A-4147-A177-3AD203B41FA5}">
                      <a16:colId xmlns:a16="http://schemas.microsoft.com/office/drawing/2014/main" val="414797330"/>
                    </a:ext>
                  </a:extLst>
                </a:gridCol>
                <a:gridCol w="760072">
                  <a:extLst>
                    <a:ext uri="{9D8B030D-6E8A-4147-A177-3AD203B41FA5}">
                      <a16:colId xmlns:a16="http://schemas.microsoft.com/office/drawing/2014/main" val="3812899099"/>
                    </a:ext>
                  </a:extLst>
                </a:gridCol>
                <a:gridCol w="621437">
                  <a:extLst>
                    <a:ext uri="{9D8B030D-6E8A-4147-A177-3AD203B41FA5}">
                      <a16:colId xmlns:a16="http://schemas.microsoft.com/office/drawing/2014/main" val="947740889"/>
                    </a:ext>
                  </a:extLst>
                </a:gridCol>
                <a:gridCol w="692459">
                  <a:extLst>
                    <a:ext uri="{9D8B030D-6E8A-4147-A177-3AD203B41FA5}">
                      <a16:colId xmlns:a16="http://schemas.microsoft.com/office/drawing/2014/main" val="839331678"/>
                    </a:ext>
                  </a:extLst>
                </a:gridCol>
                <a:gridCol w="656947">
                  <a:extLst>
                    <a:ext uri="{9D8B030D-6E8A-4147-A177-3AD203B41FA5}">
                      <a16:colId xmlns:a16="http://schemas.microsoft.com/office/drawing/2014/main" val="3168805854"/>
                    </a:ext>
                  </a:extLst>
                </a:gridCol>
                <a:gridCol w="686540">
                  <a:extLst>
                    <a:ext uri="{9D8B030D-6E8A-4147-A177-3AD203B41FA5}">
                      <a16:colId xmlns:a16="http://schemas.microsoft.com/office/drawing/2014/main" val="1034848953"/>
                    </a:ext>
                  </a:extLst>
                </a:gridCol>
                <a:gridCol w="877455">
                  <a:extLst>
                    <a:ext uri="{9D8B030D-6E8A-4147-A177-3AD203B41FA5}">
                      <a16:colId xmlns:a16="http://schemas.microsoft.com/office/drawing/2014/main" val="1816199733"/>
                    </a:ext>
                  </a:extLst>
                </a:gridCol>
                <a:gridCol w="822036">
                  <a:extLst>
                    <a:ext uri="{9D8B030D-6E8A-4147-A177-3AD203B41FA5}">
                      <a16:colId xmlns:a16="http://schemas.microsoft.com/office/drawing/2014/main" val="386203422"/>
                    </a:ext>
                  </a:extLst>
                </a:gridCol>
                <a:gridCol w="932873">
                  <a:extLst>
                    <a:ext uri="{9D8B030D-6E8A-4147-A177-3AD203B41FA5}">
                      <a16:colId xmlns:a16="http://schemas.microsoft.com/office/drawing/2014/main" val="791802741"/>
                    </a:ext>
                  </a:extLst>
                </a:gridCol>
              </a:tblGrid>
              <a:tr h="407170">
                <a:tc>
                  <a:txBody>
                    <a:bodyPr/>
                    <a:lstStyle/>
                    <a:p>
                      <a:endParaRPr lang="en-GB" sz="1400"/>
                    </a:p>
                  </a:txBody>
                  <a:tcPr/>
                </a:tc>
                <a:tc>
                  <a:txBody>
                    <a:bodyPr/>
                    <a:lstStyle/>
                    <a:p>
                      <a:r>
                        <a:rPr lang="en-GB" sz="1400"/>
                        <a:t>Male</a:t>
                      </a:r>
                    </a:p>
                  </a:txBody>
                  <a:tcPr/>
                </a:tc>
                <a:tc>
                  <a:txBody>
                    <a:bodyPr/>
                    <a:lstStyle/>
                    <a:p>
                      <a:r>
                        <a:rPr lang="en-GB" sz="1400"/>
                        <a:t>Female</a:t>
                      </a:r>
                    </a:p>
                  </a:txBody>
                  <a:tcPr/>
                </a:tc>
                <a:tc>
                  <a:txBody>
                    <a:bodyPr/>
                    <a:lstStyle/>
                    <a:p>
                      <a:r>
                        <a:rPr lang="en-GB" sz="1400"/>
                        <a:t>18-34</a:t>
                      </a:r>
                    </a:p>
                  </a:txBody>
                  <a:tcPr/>
                </a:tc>
                <a:tc>
                  <a:txBody>
                    <a:bodyPr/>
                    <a:lstStyle/>
                    <a:p>
                      <a:r>
                        <a:rPr lang="en-GB" sz="1400"/>
                        <a:t>35-54</a:t>
                      </a:r>
                    </a:p>
                  </a:txBody>
                  <a:tcPr/>
                </a:tc>
                <a:tc>
                  <a:txBody>
                    <a:bodyPr/>
                    <a:lstStyle/>
                    <a:p>
                      <a:r>
                        <a:rPr lang="en-GB" sz="1400"/>
                        <a:t>55-64</a:t>
                      </a:r>
                    </a:p>
                  </a:txBody>
                  <a:tcPr/>
                </a:tc>
                <a:tc>
                  <a:txBody>
                    <a:bodyPr/>
                    <a:lstStyle/>
                    <a:p>
                      <a:r>
                        <a:rPr lang="en-GB" sz="1400"/>
                        <a:t>65+</a:t>
                      </a:r>
                    </a:p>
                  </a:txBody>
                  <a:tcPr/>
                </a:tc>
                <a:tc>
                  <a:txBody>
                    <a:bodyPr/>
                    <a:lstStyle/>
                    <a:p>
                      <a:r>
                        <a:rPr lang="en-GB" sz="1400"/>
                        <a:t>Working </a:t>
                      </a:r>
                    </a:p>
                  </a:txBody>
                  <a:tcPr/>
                </a:tc>
                <a:tc>
                  <a:txBody>
                    <a:bodyPr/>
                    <a:lstStyle/>
                    <a:p>
                      <a:r>
                        <a:rPr lang="en-GB" sz="1400"/>
                        <a:t>Not Working</a:t>
                      </a:r>
                    </a:p>
                  </a:txBody>
                  <a:tcPr/>
                </a:tc>
                <a:tc>
                  <a:txBody>
                    <a:bodyPr/>
                    <a:lstStyle/>
                    <a:p>
                      <a:r>
                        <a:rPr lang="en-GB" sz="1400"/>
                        <a:t>Retired</a:t>
                      </a:r>
                    </a:p>
                  </a:txBody>
                  <a:tcPr/>
                </a:tc>
                <a:extLst>
                  <a:ext uri="{0D108BD9-81ED-4DB2-BD59-A6C34878D82A}">
                    <a16:rowId xmlns:a16="http://schemas.microsoft.com/office/drawing/2014/main" val="3070939792"/>
                  </a:ext>
                </a:extLst>
              </a:tr>
              <a:tr h="503075">
                <a:tc>
                  <a:txBody>
                    <a:bodyPr/>
                    <a:lstStyle/>
                    <a:p>
                      <a:r>
                        <a:rPr lang="en-GB" sz="1400" b="1"/>
                        <a:t>Strongly Negative</a:t>
                      </a:r>
                    </a:p>
                  </a:txBody>
                  <a:tcPr/>
                </a:tc>
                <a:tc>
                  <a:txBody>
                    <a:bodyPr/>
                    <a:lstStyle/>
                    <a:p>
                      <a:r>
                        <a:rPr lang="en-GB" sz="1400"/>
                        <a:t>12% (24)</a:t>
                      </a:r>
                    </a:p>
                  </a:txBody>
                  <a:tcPr/>
                </a:tc>
                <a:tc>
                  <a:txBody>
                    <a:bodyPr/>
                    <a:lstStyle/>
                    <a:p>
                      <a:r>
                        <a:rPr lang="en-GB" sz="1400"/>
                        <a:t>8% (21)</a:t>
                      </a:r>
                    </a:p>
                  </a:txBody>
                  <a:tcPr/>
                </a:tc>
                <a:tc>
                  <a:txBody>
                    <a:bodyPr/>
                    <a:lstStyle/>
                    <a:p>
                      <a:r>
                        <a:rPr lang="en-GB" sz="1400"/>
                        <a:t>1% (1)</a:t>
                      </a:r>
                    </a:p>
                  </a:txBody>
                  <a:tcPr/>
                </a:tc>
                <a:tc>
                  <a:txBody>
                    <a:bodyPr/>
                    <a:lstStyle/>
                    <a:p>
                      <a:r>
                        <a:rPr lang="en-GB" sz="1400"/>
                        <a:t>11% (7)</a:t>
                      </a:r>
                    </a:p>
                  </a:txBody>
                  <a:tcPr/>
                </a:tc>
                <a:tc>
                  <a:txBody>
                    <a:bodyPr/>
                    <a:lstStyle/>
                    <a:p>
                      <a:r>
                        <a:rPr lang="en-GB" sz="1400"/>
                        <a:t>12% (10)</a:t>
                      </a:r>
                    </a:p>
                  </a:txBody>
                  <a:tcPr/>
                </a:tc>
                <a:tc>
                  <a:txBody>
                    <a:bodyPr/>
                    <a:lstStyle/>
                    <a:p>
                      <a:r>
                        <a:rPr lang="en-GB" sz="1400"/>
                        <a:t>12% (28)</a:t>
                      </a:r>
                    </a:p>
                  </a:txBody>
                  <a:tcPr/>
                </a:tc>
                <a:tc>
                  <a:txBody>
                    <a:bodyPr/>
                    <a:lstStyle/>
                    <a:p>
                      <a:r>
                        <a:rPr lang="en-GB" sz="1400"/>
                        <a:t>5% (9)</a:t>
                      </a:r>
                    </a:p>
                  </a:txBody>
                  <a:tcPr/>
                </a:tc>
                <a:tc>
                  <a:txBody>
                    <a:bodyPr/>
                    <a:lstStyle/>
                    <a:p>
                      <a:r>
                        <a:rPr lang="en-GB" sz="1400"/>
                        <a:t>22% (3)</a:t>
                      </a:r>
                    </a:p>
                  </a:txBody>
                  <a:tcPr/>
                </a:tc>
                <a:tc>
                  <a:txBody>
                    <a:bodyPr/>
                    <a:lstStyle/>
                    <a:p>
                      <a:r>
                        <a:rPr lang="en-GB" sz="1400"/>
                        <a:t>13% (26)</a:t>
                      </a:r>
                    </a:p>
                  </a:txBody>
                  <a:tcPr/>
                </a:tc>
                <a:extLst>
                  <a:ext uri="{0D108BD9-81ED-4DB2-BD59-A6C34878D82A}">
                    <a16:rowId xmlns:a16="http://schemas.microsoft.com/office/drawing/2014/main" val="2389868412"/>
                  </a:ext>
                </a:extLst>
              </a:tr>
              <a:tr h="562034">
                <a:tc>
                  <a:txBody>
                    <a:bodyPr/>
                    <a:lstStyle/>
                    <a:p>
                      <a:r>
                        <a:rPr lang="en-GB" sz="1400" b="1"/>
                        <a:t>Slightly Negative</a:t>
                      </a:r>
                    </a:p>
                  </a:txBody>
                  <a:tcPr/>
                </a:tc>
                <a:tc>
                  <a:txBody>
                    <a:bodyPr/>
                    <a:lstStyle/>
                    <a:p>
                      <a:r>
                        <a:rPr lang="en-GB" sz="1400"/>
                        <a:t>29% (55)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27% (76)</a:t>
                      </a:r>
                    </a:p>
                  </a:txBody>
                  <a:tcPr/>
                </a:tc>
                <a:tc>
                  <a:txBody>
                    <a:bodyPr/>
                    <a:lstStyle/>
                    <a:p>
                      <a:r>
                        <a:rPr lang="en-GB" sz="1400"/>
                        <a:t>28% (10)</a:t>
                      </a:r>
                    </a:p>
                  </a:txBody>
                  <a:tcPr/>
                </a:tc>
                <a:tc>
                  <a:txBody>
                    <a:bodyPr/>
                    <a:lstStyle/>
                    <a:p>
                      <a:r>
                        <a:rPr lang="en-GB" sz="1400"/>
                        <a:t>27% (20)</a:t>
                      </a:r>
                    </a:p>
                  </a:txBody>
                  <a:tcPr/>
                </a:tc>
                <a:tc>
                  <a:txBody>
                    <a:bodyPr/>
                    <a:lstStyle/>
                    <a:p>
                      <a:r>
                        <a:rPr lang="en-GB" sz="1400"/>
                        <a:t>25% (24)</a:t>
                      </a:r>
                    </a:p>
                  </a:txBody>
                  <a:tcPr/>
                </a:tc>
                <a:tc>
                  <a:txBody>
                    <a:bodyPr/>
                    <a:lstStyle/>
                    <a:p>
                      <a:r>
                        <a:rPr lang="en-GB" sz="1400"/>
                        <a:t>29% (81)</a:t>
                      </a:r>
                    </a:p>
                  </a:txBody>
                  <a:tcPr/>
                </a:tc>
                <a:tc>
                  <a:txBody>
                    <a:bodyPr/>
                    <a:lstStyle/>
                    <a:p>
                      <a:r>
                        <a:rPr lang="en-GB" sz="1400"/>
                        <a:t>32% (55)</a:t>
                      </a:r>
                    </a:p>
                  </a:txBody>
                  <a:tcPr/>
                </a:tc>
                <a:tc>
                  <a:txBody>
                    <a:bodyPr/>
                    <a:lstStyle/>
                    <a:p>
                      <a:r>
                        <a:rPr lang="en-GB" sz="1400"/>
                        <a:t>4% (4)</a:t>
                      </a:r>
                    </a:p>
                  </a:txBody>
                  <a:tcPr/>
                </a:tc>
                <a:tc>
                  <a:txBody>
                    <a:bodyPr/>
                    <a:lstStyle/>
                    <a:p>
                      <a:r>
                        <a:rPr lang="en-GB" sz="1400"/>
                        <a:t>28% (67)</a:t>
                      </a:r>
                    </a:p>
                  </a:txBody>
                  <a:tcPr/>
                </a:tc>
                <a:extLst>
                  <a:ext uri="{0D108BD9-81ED-4DB2-BD59-A6C34878D82A}">
                    <a16:rowId xmlns:a16="http://schemas.microsoft.com/office/drawing/2014/main" val="1331347596"/>
                  </a:ext>
                </a:extLst>
              </a:tr>
              <a:tr h="547102">
                <a:tc>
                  <a:txBody>
                    <a:bodyPr/>
                    <a:lstStyle/>
                    <a:p>
                      <a:r>
                        <a:rPr lang="en-GB" sz="1400" b="1"/>
                        <a:t>Slightly Positive</a:t>
                      </a:r>
                    </a:p>
                  </a:txBody>
                  <a:tcPr/>
                </a:tc>
                <a:tc>
                  <a:txBody>
                    <a:bodyPr/>
                    <a:lstStyle/>
                    <a:p>
                      <a:r>
                        <a:rPr lang="en-GB" sz="1400"/>
                        <a:t>52% (78)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51% (118)</a:t>
                      </a:r>
                    </a:p>
                  </a:txBody>
                  <a:tcPr/>
                </a:tc>
                <a:tc>
                  <a:txBody>
                    <a:bodyPr/>
                    <a:lstStyle/>
                    <a:p>
                      <a:r>
                        <a:rPr lang="en-GB" sz="1400"/>
                        <a:t>56% (12)</a:t>
                      </a:r>
                    </a:p>
                  </a:txBody>
                  <a:tcPr/>
                </a:tc>
                <a:tc>
                  <a:txBody>
                    <a:bodyPr/>
                    <a:lstStyle/>
                    <a:p>
                      <a:r>
                        <a:rPr lang="en-GB" sz="1400"/>
                        <a:t>54% (43)</a:t>
                      </a:r>
                    </a:p>
                  </a:txBody>
                  <a:tcPr/>
                </a:tc>
                <a:tc>
                  <a:txBody>
                    <a:bodyPr/>
                    <a:lstStyle/>
                    <a:p>
                      <a:r>
                        <a:rPr lang="en-GB" sz="1400"/>
                        <a:t>45% (35)</a:t>
                      </a:r>
                    </a:p>
                  </a:txBody>
                  <a:tcPr/>
                </a:tc>
                <a:tc>
                  <a:txBody>
                    <a:bodyPr/>
                    <a:lstStyle/>
                    <a:p>
                      <a:r>
                        <a:rPr lang="en-GB" sz="1400"/>
                        <a:t>50% (110)</a:t>
                      </a:r>
                    </a:p>
                  </a:txBody>
                  <a:tcPr/>
                </a:tc>
                <a:tc>
                  <a:txBody>
                    <a:bodyPr/>
                    <a:lstStyle/>
                    <a:p>
                      <a:r>
                        <a:rPr lang="en-GB" sz="1400"/>
                        <a:t>52% (77)</a:t>
                      </a:r>
                    </a:p>
                  </a:txBody>
                  <a:tcPr/>
                </a:tc>
                <a:tc>
                  <a:txBody>
                    <a:bodyPr/>
                    <a:lstStyle/>
                    <a:p>
                      <a:r>
                        <a:rPr lang="en-GB" sz="1400"/>
                        <a:t>60% (10)</a:t>
                      </a:r>
                    </a:p>
                  </a:txBody>
                  <a:tcPr/>
                </a:tc>
                <a:tc>
                  <a:txBody>
                    <a:bodyPr/>
                    <a:lstStyle/>
                    <a:p>
                      <a:r>
                        <a:rPr lang="en-GB" sz="1400"/>
                        <a:t>50% (103)</a:t>
                      </a:r>
                    </a:p>
                  </a:txBody>
                  <a:tcPr/>
                </a:tc>
                <a:extLst>
                  <a:ext uri="{0D108BD9-81ED-4DB2-BD59-A6C34878D82A}">
                    <a16:rowId xmlns:a16="http://schemas.microsoft.com/office/drawing/2014/main" val="3459189485"/>
                  </a:ext>
                </a:extLst>
              </a:tr>
              <a:tr h="522934">
                <a:tc>
                  <a:txBody>
                    <a:bodyPr/>
                    <a:lstStyle/>
                    <a:p>
                      <a:r>
                        <a:rPr lang="en-GB" sz="1400" b="1"/>
                        <a:t>Strongly Positive</a:t>
                      </a:r>
                    </a:p>
                  </a:txBody>
                  <a:tcPr/>
                </a:tc>
                <a:tc>
                  <a:txBody>
                    <a:bodyPr/>
                    <a:lstStyle/>
                    <a:p>
                      <a:r>
                        <a:rPr lang="en-GB" sz="1400"/>
                        <a:t>7%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14% (35)</a:t>
                      </a:r>
                    </a:p>
                  </a:txBody>
                  <a:tcPr/>
                </a:tc>
                <a:tc>
                  <a:txBody>
                    <a:bodyPr/>
                    <a:lstStyle/>
                    <a:p>
                      <a:r>
                        <a:rPr lang="en-GB" sz="1400"/>
                        <a:t>14% (6)</a:t>
                      </a:r>
                    </a:p>
                  </a:txBody>
                  <a:tcPr/>
                </a:tc>
                <a:tc>
                  <a:txBody>
                    <a:bodyPr/>
                    <a:lstStyle/>
                    <a:p>
                      <a:r>
                        <a:rPr lang="en-GB" sz="1400"/>
                        <a:t>8% (10)</a:t>
                      </a:r>
                    </a:p>
                  </a:txBody>
                  <a:tcPr/>
                </a:tc>
                <a:tc>
                  <a:txBody>
                    <a:bodyPr/>
                    <a:lstStyle/>
                    <a:p>
                      <a:r>
                        <a:rPr lang="en-GB" sz="1400"/>
                        <a:t>18% (13)</a:t>
                      </a:r>
                    </a:p>
                  </a:txBody>
                  <a:tcPr/>
                </a:tc>
                <a:tc>
                  <a:txBody>
                    <a:bodyPr/>
                    <a:lstStyle/>
                    <a:p>
                      <a:r>
                        <a:rPr lang="en-GB" sz="1400"/>
                        <a:t>8% (22)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11%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15%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9% (22)</a:t>
                      </a:r>
                    </a:p>
                  </a:txBody>
                  <a:tcPr/>
                </a:tc>
                <a:extLst>
                  <a:ext uri="{0D108BD9-81ED-4DB2-BD59-A6C34878D82A}">
                    <a16:rowId xmlns:a16="http://schemas.microsoft.com/office/drawing/2014/main" val="2764851794"/>
                  </a:ext>
                </a:extLst>
              </a:tr>
              <a:tr h="452584">
                <a:tc>
                  <a:txBody>
                    <a:bodyPr/>
                    <a:lstStyle/>
                    <a:p>
                      <a:r>
                        <a:rPr lang="en-GB" sz="1400" b="1"/>
                        <a:t>Base Size</a:t>
                      </a:r>
                    </a:p>
                  </a:txBody>
                  <a:tcPr/>
                </a:tc>
                <a:tc>
                  <a:txBody>
                    <a:bodyPr/>
                    <a:lstStyle/>
                    <a:p>
                      <a:r>
                        <a:rPr lang="en-GB" sz="1400" b="1"/>
                        <a:t>172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250</a:t>
                      </a:r>
                    </a:p>
                  </a:txBody>
                  <a:tcPr/>
                </a:tc>
                <a:tc>
                  <a:txBody>
                    <a:bodyPr/>
                    <a:lstStyle/>
                    <a:p>
                      <a:r>
                        <a:rPr lang="en-GB" sz="1400" b="1"/>
                        <a:t>29</a:t>
                      </a:r>
                    </a:p>
                  </a:txBody>
                  <a:tcPr/>
                </a:tc>
                <a:tc>
                  <a:txBody>
                    <a:bodyPr/>
                    <a:lstStyle/>
                    <a:p>
                      <a:r>
                        <a:rPr lang="en-GB" sz="1400" b="1"/>
                        <a:t>80</a:t>
                      </a:r>
                    </a:p>
                  </a:txBody>
                  <a:tcPr/>
                </a:tc>
                <a:tc>
                  <a:txBody>
                    <a:bodyPr/>
                    <a:lstStyle/>
                    <a:p>
                      <a:r>
                        <a:rPr lang="en-GB" sz="1400" b="1"/>
                        <a:t>82</a:t>
                      </a:r>
                    </a:p>
                  </a:txBody>
                  <a:tcPr/>
                </a:tc>
                <a:tc>
                  <a:txBody>
                    <a:bodyPr/>
                    <a:lstStyle/>
                    <a:p>
                      <a:r>
                        <a:rPr lang="en-GB" sz="1400" b="1"/>
                        <a:t>241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164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218</a:t>
                      </a:r>
                    </a:p>
                  </a:txBody>
                  <a:tcPr/>
                </a:tc>
                <a:extLst>
                  <a:ext uri="{0D108BD9-81ED-4DB2-BD59-A6C34878D82A}">
                    <a16:rowId xmlns:a16="http://schemas.microsoft.com/office/drawing/2014/main" val="2897687089"/>
                  </a:ext>
                </a:extLst>
              </a:tr>
            </a:tbl>
          </a:graphicData>
        </a:graphic>
      </p:graphicFrame>
      <p:sp>
        <p:nvSpPr>
          <p:cNvPr id="5" name="Slide Number Placeholder 4">
            <a:extLst>
              <a:ext uri="{FF2B5EF4-FFF2-40B4-BE49-F238E27FC236}">
                <a16:creationId xmlns:a16="http://schemas.microsoft.com/office/drawing/2014/main" id="{750D11B7-F02E-5FDF-A171-0E13C19A945F}"/>
              </a:ext>
            </a:extLst>
          </p:cNvPr>
          <p:cNvSpPr>
            <a:spLocks noGrp="1"/>
          </p:cNvSpPr>
          <p:nvPr>
            <p:ph type="sldNum" sz="quarter" idx="4"/>
          </p:nvPr>
        </p:nvSpPr>
        <p:spPr/>
        <p:txBody>
          <a:bodyPr/>
          <a:lstStyle/>
          <a:p>
            <a:r>
              <a:rPr lang="en-GB"/>
              <a:t>|   </a:t>
            </a:r>
            <a:fld id="{5898CC38-F149-5B45-A1B4-290B41364A0C}" type="slidenum">
              <a:rPr lang="en-GB" smtClean="0"/>
              <a:pPr/>
              <a:t>25</a:t>
            </a:fld>
            <a:endParaRPr lang="en-GB"/>
          </a:p>
        </p:txBody>
      </p:sp>
      <p:sp>
        <p:nvSpPr>
          <p:cNvPr id="9" name="Date Placeholder 3">
            <a:extLst>
              <a:ext uri="{FF2B5EF4-FFF2-40B4-BE49-F238E27FC236}">
                <a16:creationId xmlns:a16="http://schemas.microsoft.com/office/drawing/2014/main" id="{FC3798FB-0D51-E2BE-6999-D5FA07A751A3}"/>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0" name="TextBox 9"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80E49D8A-800E-DCA6-2976-8C084CA2D2EA}"/>
              </a:ext>
            </a:extLst>
          </p:cNvPr>
          <p:cNvSpPr txBox="1"/>
          <p:nvPr/>
        </p:nvSpPr>
        <p:spPr>
          <a:xfrm>
            <a:off x="5570646" y="495343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prstClr val="black"/>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156973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59392" y="120073"/>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Men and women have similar interests regarding growth opportunities, when compared </a:t>
            </a:r>
            <a:r>
              <a:rPr kumimoji="0" lang="en-GB" sz="1800" b="1" i="0" u="none" strike="noStrike" kern="1200" cap="none" spc="0" normalizeH="0" baseline="0" noProof="0">
                <a:ln>
                  <a:noFill/>
                </a:ln>
                <a:solidFill>
                  <a:schemeClr val="accent4"/>
                </a:solidFill>
                <a:effectLst/>
                <a:uLnTx/>
                <a:uFillTx/>
                <a:ea typeface="+mj-ea"/>
                <a:cs typeface="+mj-cs"/>
              </a:rPr>
              <a:t>to Tendring </a:t>
            </a:r>
            <a:r>
              <a:rPr kumimoji="0" lang="en-GB" sz="1800" b="1" i="0" u="none" strike="noStrike" kern="1200" cap="none" spc="0" normalizeH="0" baseline="0" noProof="0" dirty="0">
                <a:ln>
                  <a:noFill/>
                </a:ln>
                <a:solidFill>
                  <a:schemeClr val="accent4"/>
                </a:solidFill>
                <a:effectLst/>
                <a:uLnTx/>
                <a:uFillTx/>
                <a:ea typeface="+mj-ea"/>
                <a:cs typeface="+mj-cs"/>
              </a:rPr>
              <a:t>as a whole. However, women show a greater interest in health services, while men also show an interest to improvements in public transport.</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2083192999"/>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726844" y="1051212"/>
            <a:ext cx="1252662" cy="315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117222312"/>
              </p:ext>
            </p:extLst>
          </p:nvPr>
        </p:nvGraphicFramePr>
        <p:xfrm>
          <a:off x="4309974" y="1248208"/>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310711" y="1033141"/>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264649" y="1038909"/>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020687738"/>
              </p:ext>
            </p:extLst>
          </p:nvPr>
        </p:nvGraphicFramePr>
        <p:xfrm>
          <a:off x="7991997" y="1324998"/>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63302"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202</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173</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198</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178</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144</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55547" y="166160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67</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74782" y="253309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55</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0751" y="343121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71</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58</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0343" y="515644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54</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096871" y="16453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127</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062839" y="260559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121</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045084" y="345785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110</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064319" y="432934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111</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048044" y="523634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76</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34" name="TextBox 33">
            <a:extLst>
              <a:ext uri="{FF2B5EF4-FFF2-40B4-BE49-F238E27FC236}">
                <a16:creationId xmlns:a16="http://schemas.microsoft.com/office/drawing/2014/main" id="{6931E33F-C5DF-05CE-B364-00D1332E440C}"/>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(5,138</a:t>
            </a:r>
            <a:r>
              <a:rPr kumimoji="0" lang="en-GB" sz="1000" b="0" i="0" u="none" strike="noStrike" kern="1200" cap="none" spc="0" normalizeH="0" baseline="0" noProof="0">
                <a:ln>
                  <a:noFill/>
                </a:ln>
                <a:solidFill>
                  <a:srgbClr val="000000"/>
                </a:solidFill>
                <a:effectLst/>
                <a:uLnTx/>
                <a:uFillTx/>
                <a:ea typeface="+mn-ea"/>
                <a:cs typeface="+mn-cs"/>
              </a:rPr>
              <a:t>), Tendring </a:t>
            </a:r>
            <a:r>
              <a:rPr kumimoji="0" lang="en-GB" sz="1000" b="0" i="0" u="none" strike="noStrike" kern="1200" cap="none" spc="0" normalizeH="0" baseline="0" noProof="0" dirty="0">
                <a:ln>
                  <a:noFill/>
                </a:ln>
                <a:solidFill>
                  <a:srgbClr val="000000"/>
                </a:solidFill>
                <a:effectLst/>
                <a:uLnTx/>
                <a:uFillTx/>
                <a:ea typeface="+mn-ea"/>
                <a:cs typeface="+mn-cs"/>
              </a:rPr>
              <a:t>(449</a:t>
            </a:r>
            <a:r>
              <a:rPr kumimoji="0" lang="en-GB" sz="1000" b="0" i="0" u="none" strike="noStrike" kern="1200" cap="none" spc="0" normalizeH="0" baseline="0" noProof="0">
                <a:ln>
                  <a:noFill/>
                </a:ln>
                <a:solidFill>
                  <a:srgbClr val="000000"/>
                </a:solidFill>
                <a:effectLst/>
                <a:uLnTx/>
                <a:uFillTx/>
                <a:ea typeface="+mn-ea"/>
                <a:cs typeface="+mn-cs"/>
              </a:rPr>
              <a:t>)</a:t>
            </a:r>
            <a:r>
              <a:rPr lang="en-GB" sz="1000">
                <a:solidFill>
                  <a:srgbClr val="000000"/>
                </a:solidFill>
              </a:rPr>
              <a:t>. Tendring </a:t>
            </a:r>
            <a:r>
              <a:rPr lang="en-GB" sz="1000" dirty="0">
                <a:solidFill>
                  <a:srgbClr val="000000"/>
                </a:solidFill>
              </a:rPr>
              <a:t>– Male (171</a:t>
            </a:r>
            <a:r>
              <a:rPr lang="en-GB" sz="1000">
                <a:solidFill>
                  <a:srgbClr val="000000"/>
                </a:solidFill>
              </a:rPr>
              <a:t>), Tendring </a:t>
            </a:r>
            <a:r>
              <a:rPr lang="en-GB" sz="1000" dirty="0">
                <a:solidFill>
                  <a:srgbClr val="000000"/>
                </a:solidFill>
              </a:rPr>
              <a:t>– Female (260</a:t>
            </a:r>
            <a:r>
              <a:rPr lang="en-GB" sz="1000">
                <a:solidFill>
                  <a:srgbClr val="000000"/>
                </a:solidFill>
              </a:rPr>
              <a:t>), Tendring </a:t>
            </a:r>
            <a:r>
              <a:rPr lang="en-GB" sz="1000" dirty="0">
                <a:solidFill>
                  <a:srgbClr val="000000"/>
                </a:solidFill>
              </a:rPr>
              <a:t>– 18-34 (30</a:t>
            </a:r>
            <a:r>
              <a:rPr lang="en-GB" sz="1000">
                <a:solidFill>
                  <a:srgbClr val="000000"/>
                </a:solidFill>
              </a:rPr>
              <a:t>), Tendring </a:t>
            </a:r>
            <a:r>
              <a:rPr lang="en-GB" sz="1000" dirty="0">
                <a:solidFill>
                  <a:srgbClr val="000000"/>
                </a:solidFill>
              </a:rPr>
              <a:t>– 35-54 (81</a:t>
            </a:r>
            <a:r>
              <a:rPr lang="en-GB" sz="1000">
                <a:solidFill>
                  <a:srgbClr val="000000"/>
                </a:solidFill>
              </a:rPr>
              <a:t>), Tendring </a:t>
            </a:r>
            <a:r>
              <a:rPr lang="en-GB" sz="1000" dirty="0">
                <a:solidFill>
                  <a:srgbClr val="000000"/>
                </a:solidFill>
              </a:rPr>
              <a:t>– 55-64 (85</a:t>
            </a:r>
            <a:r>
              <a:rPr lang="en-GB" sz="1000">
                <a:solidFill>
                  <a:srgbClr val="000000"/>
                </a:solidFill>
              </a:rPr>
              <a:t>), Tendring </a:t>
            </a:r>
            <a:r>
              <a:rPr lang="en-GB" sz="1000" dirty="0">
                <a:solidFill>
                  <a:srgbClr val="000000"/>
                </a:solidFill>
              </a:rPr>
              <a:t>– 65+ (245</a:t>
            </a:r>
            <a:r>
              <a:rPr lang="en-GB" sz="1000">
                <a:solidFill>
                  <a:srgbClr val="000000"/>
                </a:solidFill>
              </a:rPr>
              <a:t>), Tendring </a:t>
            </a:r>
            <a:r>
              <a:rPr lang="en-GB" sz="1000" dirty="0">
                <a:solidFill>
                  <a:srgbClr val="000000"/>
                </a:solidFill>
              </a:rPr>
              <a:t>– Working (165</a:t>
            </a:r>
            <a:r>
              <a:rPr lang="en-GB" sz="1000">
                <a:solidFill>
                  <a:srgbClr val="000000"/>
                </a:solidFill>
              </a:rPr>
              <a:t>), Tendring </a:t>
            </a:r>
            <a:r>
              <a:rPr lang="en-GB" sz="1000" dirty="0">
                <a:solidFill>
                  <a:srgbClr val="000000"/>
                </a:solidFill>
              </a:rPr>
              <a:t>– Not working (21</a:t>
            </a:r>
            <a:r>
              <a:rPr lang="en-GB" sz="1000">
                <a:solidFill>
                  <a:srgbClr val="000000"/>
                </a:solidFill>
              </a:rPr>
              <a:t>), Tendring </a:t>
            </a:r>
            <a:r>
              <a:rPr lang="en-GB" sz="1000" dirty="0">
                <a:solidFill>
                  <a:srgbClr val="000000"/>
                </a:solidFill>
              </a:rPr>
              <a:t>– Retired (221)</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Slide Number Placeholder 7">
            <a:extLst>
              <a:ext uri="{FF2B5EF4-FFF2-40B4-BE49-F238E27FC236}">
                <a16:creationId xmlns:a16="http://schemas.microsoft.com/office/drawing/2014/main" id="{91DA0522-F325-7671-DF3F-E08E7CACDC85}"/>
              </a:ext>
            </a:extLst>
          </p:cNvPr>
          <p:cNvSpPr>
            <a:spLocks noGrp="1"/>
          </p:cNvSpPr>
          <p:nvPr>
            <p:ph type="sldNum" sz="quarter" idx="4"/>
          </p:nvPr>
        </p:nvSpPr>
        <p:spPr/>
        <p:txBody>
          <a:bodyPr/>
          <a:lstStyle/>
          <a:p>
            <a:r>
              <a:rPr lang="en-GB"/>
              <a:t>|   </a:t>
            </a:r>
            <a:fld id="{5898CC38-F149-5B45-A1B4-290B41364A0C}" type="slidenum">
              <a:rPr lang="en-GB" smtClean="0"/>
              <a:pPr/>
              <a:t>26</a:t>
            </a:fld>
            <a:endParaRPr lang="en-GB"/>
          </a:p>
        </p:txBody>
      </p:sp>
      <p:sp>
        <p:nvSpPr>
          <p:cNvPr id="17" name="Date Placeholder 3">
            <a:extLst>
              <a:ext uri="{FF2B5EF4-FFF2-40B4-BE49-F238E27FC236}">
                <a16:creationId xmlns:a16="http://schemas.microsoft.com/office/drawing/2014/main" id="{FE1FF3F1-8D2F-9AA9-E502-E0A59E58209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679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Increased spending in town and city centres remains a top priority across all age groups, with a growing demand for health services as age increases.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679235876"/>
              </p:ext>
            </p:extLst>
          </p:nvPr>
        </p:nvGraphicFramePr>
        <p:xfrm>
          <a:off x="478926" y="1329319"/>
          <a:ext cx="2894589" cy="44589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420427" y="1068968"/>
            <a:ext cx="16922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18-34  </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826845015"/>
              </p:ext>
            </p:extLst>
          </p:nvPr>
        </p:nvGraphicFramePr>
        <p:xfrm>
          <a:off x="3342308" y="1301473"/>
          <a:ext cx="2809918" cy="45932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3792630" y="106865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35-54</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898670877"/>
              </p:ext>
            </p:extLst>
          </p:nvPr>
        </p:nvGraphicFramePr>
        <p:xfrm>
          <a:off x="6234219" y="1396018"/>
          <a:ext cx="2847637" cy="45786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095131"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18</a:t>
            </a:r>
          </a:p>
        </p:txBody>
      </p:sp>
      <p:sp>
        <p:nvSpPr>
          <p:cNvPr id="10" name="TextBox 9">
            <a:extLst>
              <a:ext uri="{FF2B5EF4-FFF2-40B4-BE49-F238E27FC236}">
                <a16:creationId xmlns:a16="http://schemas.microsoft.com/office/drawing/2014/main" id="{D9ADAD63-C1CE-0D06-882F-5DBCC4AAEF68}"/>
              </a:ext>
            </a:extLst>
          </p:cNvPr>
          <p:cNvSpPr txBox="1"/>
          <p:nvPr/>
        </p:nvSpPr>
        <p:spPr>
          <a:xfrm>
            <a:off x="2078855" y="264702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16</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087733" y="351703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078856"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078855" y="523930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a:t>
            </a:r>
          </a:p>
        </p:txBody>
      </p:sp>
      <p:sp>
        <p:nvSpPr>
          <p:cNvPr id="23" name="TextBox 22">
            <a:extLst>
              <a:ext uri="{FF2B5EF4-FFF2-40B4-BE49-F238E27FC236}">
                <a16:creationId xmlns:a16="http://schemas.microsoft.com/office/drawing/2014/main" id="{EC9ED87B-8470-BC65-2AFF-6000BF721CDB}"/>
              </a:ext>
            </a:extLst>
          </p:cNvPr>
          <p:cNvSpPr txBox="1"/>
          <p:nvPr/>
        </p:nvSpPr>
        <p:spPr>
          <a:xfrm>
            <a:off x="4972977" y="175925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50</a:t>
            </a:r>
          </a:p>
        </p:txBody>
      </p:sp>
      <p:sp>
        <p:nvSpPr>
          <p:cNvPr id="24" name="TextBox 23">
            <a:extLst>
              <a:ext uri="{FF2B5EF4-FFF2-40B4-BE49-F238E27FC236}">
                <a16:creationId xmlns:a16="http://schemas.microsoft.com/office/drawing/2014/main" id="{7106AEE8-70AA-BDAD-51B7-C1583570E046}"/>
              </a:ext>
            </a:extLst>
          </p:cNvPr>
          <p:cNvSpPr txBox="1"/>
          <p:nvPr/>
        </p:nvSpPr>
        <p:spPr>
          <a:xfrm>
            <a:off x="4992211" y="264850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41</a:t>
            </a:r>
          </a:p>
        </p:txBody>
      </p:sp>
      <p:sp>
        <p:nvSpPr>
          <p:cNvPr id="25" name="TextBox 24">
            <a:extLst>
              <a:ext uri="{FF2B5EF4-FFF2-40B4-BE49-F238E27FC236}">
                <a16:creationId xmlns:a16="http://schemas.microsoft.com/office/drawing/2014/main" id="{54E0095F-3E4E-861C-4F55-0A281603F7AF}"/>
              </a:ext>
            </a:extLst>
          </p:cNvPr>
          <p:cNvSpPr txBox="1"/>
          <p:nvPr/>
        </p:nvSpPr>
        <p:spPr>
          <a:xfrm>
            <a:off x="4958180" y="354662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40</a:t>
            </a:r>
          </a:p>
        </p:txBody>
      </p:sp>
      <p:sp>
        <p:nvSpPr>
          <p:cNvPr id="26" name="TextBox 25">
            <a:extLst>
              <a:ext uri="{FF2B5EF4-FFF2-40B4-BE49-F238E27FC236}">
                <a16:creationId xmlns:a16="http://schemas.microsoft.com/office/drawing/2014/main" id="{933E4148-85E5-695B-CA0A-F29DF1F1AF26}"/>
              </a:ext>
            </a:extLst>
          </p:cNvPr>
          <p:cNvSpPr txBox="1"/>
          <p:nvPr/>
        </p:nvSpPr>
        <p:spPr>
          <a:xfrm>
            <a:off x="4995171" y="442699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33</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005527" y="531624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29</a:t>
            </a:r>
          </a:p>
        </p:txBody>
      </p:sp>
      <p:graphicFrame>
        <p:nvGraphicFramePr>
          <p:cNvPr id="18" name="Chart 17">
            <a:extLst>
              <a:ext uri="{FF2B5EF4-FFF2-40B4-BE49-F238E27FC236}">
                <a16:creationId xmlns:a16="http://schemas.microsoft.com/office/drawing/2014/main" id="{344DA2CB-CD21-3A7B-4EED-77CA10FCC02D}"/>
              </a:ext>
            </a:extLst>
          </p:cNvPr>
          <p:cNvGraphicFramePr/>
          <p:nvPr>
            <p:extLst>
              <p:ext uri="{D42A27DB-BD31-4B8C-83A1-F6EECF244321}">
                <p14:modId xmlns:p14="http://schemas.microsoft.com/office/powerpoint/2010/main" val="3554406597"/>
              </p:ext>
            </p:extLst>
          </p:nvPr>
        </p:nvGraphicFramePr>
        <p:xfrm>
          <a:off x="9103186" y="1433008"/>
          <a:ext cx="2847637" cy="457865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5D59A73B-920D-8DDA-87BD-9151158BA55A}"/>
              </a:ext>
            </a:extLst>
          </p:cNvPr>
          <p:cNvSpPr txBox="1"/>
          <p:nvPr/>
        </p:nvSpPr>
        <p:spPr>
          <a:xfrm>
            <a:off x="7833066" y="184063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39</a:t>
            </a:r>
          </a:p>
        </p:txBody>
      </p:sp>
      <p:sp>
        <p:nvSpPr>
          <p:cNvPr id="21" name="TextBox 20">
            <a:extLst>
              <a:ext uri="{FF2B5EF4-FFF2-40B4-BE49-F238E27FC236}">
                <a16:creationId xmlns:a16="http://schemas.microsoft.com/office/drawing/2014/main" id="{8CF8E221-04DC-C1E2-02DF-778104D7A7DD}"/>
              </a:ext>
            </a:extLst>
          </p:cNvPr>
          <p:cNvSpPr txBox="1"/>
          <p:nvPr/>
        </p:nvSpPr>
        <p:spPr>
          <a:xfrm>
            <a:off x="7861178" y="268549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38</a:t>
            </a:r>
          </a:p>
        </p:txBody>
      </p:sp>
      <p:sp>
        <p:nvSpPr>
          <p:cNvPr id="33" name="TextBox 32">
            <a:extLst>
              <a:ext uri="{FF2B5EF4-FFF2-40B4-BE49-F238E27FC236}">
                <a16:creationId xmlns:a16="http://schemas.microsoft.com/office/drawing/2014/main" id="{67F9B8A0-D12D-86FA-63C7-8C01AE067176}"/>
              </a:ext>
            </a:extLst>
          </p:cNvPr>
          <p:cNvSpPr txBox="1"/>
          <p:nvPr/>
        </p:nvSpPr>
        <p:spPr>
          <a:xfrm>
            <a:off x="7827147" y="358361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36</a:t>
            </a:r>
          </a:p>
        </p:txBody>
      </p:sp>
      <p:sp>
        <p:nvSpPr>
          <p:cNvPr id="34" name="TextBox 33">
            <a:extLst>
              <a:ext uri="{FF2B5EF4-FFF2-40B4-BE49-F238E27FC236}">
                <a16:creationId xmlns:a16="http://schemas.microsoft.com/office/drawing/2014/main" id="{F7406DD8-EE47-BB4B-62A7-8357EB6F5F32}"/>
              </a:ext>
            </a:extLst>
          </p:cNvPr>
          <p:cNvSpPr txBox="1"/>
          <p:nvPr/>
        </p:nvSpPr>
        <p:spPr>
          <a:xfrm>
            <a:off x="7864138" y="446398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32</a:t>
            </a:r>
          </a:p>
        </p:txBody>
      </p:sp>
      <p:sp>
        <p:nvSpPr>
          <p:cNvPr id="35" name="TextBox 34">
            <a:extLst>
              <a:ext uri="{FF2B5EF4-FFF2-40B4-BE49-F238E27FC236}">
                <a16:creationId xmlns:a16="http://schemas.microsoft.com/office/drawing/2014/main" id="{5587B83E-C504-A18F-8E5C-B1D25721BADB}"/>
              </a:ext>
            </a:extLst>
          </p:cNvPr>
          <p:cNvSpPr txBox="1"/>
          <p:nvPr/>
        </p:nvSpPr>
        <p:spPr>
          <a:xfrm>
            <a:off x="7883372" y="531772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26</a:t>
            </a:r>
          </a:p>
        </p:txBody>
      </p:sp>
      <p:sp>
        <p:nvSpPr>
          <p:cNvPr id="36" name="TextBox 35">
            <a:extLst>
              <a:ext uri="{FF2B5EF4-FFF2-40B4-BE49-F238E27FC236}">
                <a16:creationId xmlns:a16="http://schemas.microsoft.com/office/drawing/2014/main" id="{7F884317-7F42-E27A-2E9A-A64837FFFD40}"/>
              </a:ext>
            </a:extLst>
          </p:cNvPr>
          <p:cNvSpPr txBox="1"/>
          <p:nvPr/>
        </p:nvSpPr>
        <p:spPr>
          <a:xfrm>
            <a:off x="10727187" y="185839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116</a:t>
            </a:r>
          </a:p>
        </p:txBody>
      </p:sp>
      <p:sp>
        <p:nvSpPr>
          <p:cNvPr id="37" name="TextBox 36">
            <a:extLst>
              <a:ext uri="{FF2B5EF4-FFF2-40B4-BE49-F238E27FC236}">
                <a16:creationId xmlns:a16="http://schemas.microsoft.com/office/drawing/2014/main" id="{3534F6FA-EC60-F3E8-1255-C6B65ACD608A}"/>
              </a:ext>
            </a:extLst>
          </p:cNvPr>
          <p:cNvSpPr txBox="1"/>
          <p:nvPr/>
        </p:nvSpPr>
        <p:spPr>
          <a:xfrm>
            <a:off x="10755299" y="2703249"/>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92</a:t>
            </a:r>
          </a:p>
        </p:txBody>
      </p:sp>
      <p:sp>
        <p:nvSpPr>
          <p:cNvPr id="38" name="TextBox 37">
            <a:extLst>
              <a:ext uri="{FF2B5EF4-FFF2-40B4-BE49-F238E27FC236}">
                <a16:creationId xmlns:a16="http://schemas.microsoft.com/office/drawing/2014/main" id="{74F54BB9-065C-A187-8332-A5FCFB6189C5}"/>
              </a:ext>
            </a:extLst>
          </p:cNvPr>
          <p:cNvSpPr txBox="1"/>
          <p:nvPr/>
        </p:nvSpPr>
        <p:spPr>
          <a:xfrm>
            <a:off x="10721268" y="360137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90</a:t>
            </a:r>
          </a:p>
        </p:txBody>
      </p:sp>
      <p:sp>
        <p:nvSpPr>
          <p:cNvPr id="39" name="TextBox 38">
            <a:extLst>
              <a:ext uri="{FF2B5EF4-FFF2-40B4-BE49-F238E27FC236}">
                <a16:creationId xmlns:a16="http://schemas.microsoft.com/office/drawing/2014/main" id="{ED0F3FF7-FCDE-F030-4C02-D363BFDE29EC}"/>
              </a:ext>
            </a:extLst>
          </p:cNvPr>
          <p:cNvSpPr txBox="1"/>
          <p:nvPr/>
        </p:nvSpPr>
        <p:spPr>
          <a:xfrm>
            <a:off x="10758259" y="448174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89</a:t>
            </a:r>
          </a:p>
        </p:txBody>
      </p:sp>
      <p:sp>
        <p:nvSpPr>
          <p:cNvPr id="40" name="TextBox 39">
            <a:extLst>
              <a:ext uri="{FF2B5EF4-FFF2-40B4-BE49-F238E27FC236}">
                <a16:creationId xmlns:a16="http://schemas.microsoft.com/office/drawing/2014/main" id="{D5789315-9BE7-1F34-7C6A-E76D93835DE1}"/>
              </a:ext>
            </a:extLst>
          </p:cNvPr>
          <p:cNvSpPr txBox="1"/>
          <p:nvPr/>
        </p:nvSpPr>
        <p:spPr>
          <a:xfrm>
            <a:off x="10777493" y="533547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74</a:t>
            </a:r>
          </a:p>
        </p:txBody>
      </p:sp>
      <p:sp>
        <p:nvSpPr>
          <p:cNvPr id="41" name="TextBox 40">
            <a:extLst>
              <a:ext uri="{FF2B5EF4-FFF2-40B4-BE49-F238E27FC236}">
                <a16:creationId xmlns:a16="http://schemas.microsoft.com/office/drawing/2014/main" id="{CBE9702A-FBC2-CC7D-1D76-E1E97D5D52F3}"/>
              </a:ext>
              <a:ext uri="{C183D7F6-B498-43B3-948B-1728B52AA6E4}">
                <adec:decorative xmlns:adec="http://schemas.microsoft.com/office/drawing/2017/decorative" val="1"/>
              </a:ext>
            </a:extLst>
          </p:cNvPr>
          <p:cNvSpPr txBox="1"/>
          <p:nvPr/>
        </p:nvSpPr>
        <p:spPr>
          <a:xfrm>
            <a:off x="6466289" y="1096765"/>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55-64</a:t>
            </a:r>
          </a:p>
        </p:txBody>
      </p:sp>
      <p:sp>
        <p:nvSpPr>
          <p:cNvPr id="42" name="TextBox 41">
            <a:extLst>
              <a:ext uri="{FF2B5EF4-FFF2-40B4-BE49-F238E27FC236}">
                <a16:creationId xmlns:a16="http://schemas.microsoft.com/office/drawing/2014/main" id="{7672C6D3-B2F8-3781-93BF-85323ECE13FB}"/>
              </a:ext>
              <a:ext uri="{C183D7F6-B498-43B3-948B-1728B52AA6E4}">
                <adec:decorative xmlns:adec="http://schemas.microsoft.com/office/drawing/2017/decorative" val="1"/>
              </a:ext>
            </a:extLst>
          </p:cNvPr>
          <p:cNvSpPr txBox="1"/>
          <p:nvPr/>
        </p:nvSpPr>
        <p:spPr>
          <a:xfrm>
            <a:off x="9503931" y="103610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65+</a:t>
            </a:r>
          </a:p>
        </p:txBody>
      </p:sp>
      <p:sp>
        <p:nvSpPr>
          <p:cNvPr id="43" name="TextBox 4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18E799E-B0A7-5E2F-AAB6-179D829E1326}"/>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45" name="TextBox 44">
            <a:extLst>
              <a:ext uri="{FF2B5EF4-FFF2-40B4-BE49-F238E27FC236}">
                <a16:creationId xmlns:a16="http://schemas.microsoft.com/office/drawing/2014/main" id="{67D9EFAB-B77F-8812-0A88-E8F9E706DDDC}"/>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(5,138</a:t>
            </a:r>
            <a:r>
              <a:rPr kumimoji="0" lang="en-GB" sz="1000" b="0" i="0" u="none" strike="noStrike" kern="1200" cap="none" spc="0" normalizeH="0" baseline="0" noProof="0">
                <a:ln>
                  <a:noFill/>
                </a:ln>
                <a:solidFill>
                  <a:srgbClr val="000000"/>
                </a:solidFill>
                <a:effectLst/>
                <a:uLnTx/>
                <a:uFillTx/>
                <a:ea typeface="+mn-ea"/>
                <a:cs typeface="+mn-cs"/>
              </a:rPr>
              <a:t>), Tendring </a:t>
            </a:r>
            <a:r>
              <a:rPr kumimoji="0" lang="en-GB" sz="1000" b="0" i="0" u="none" strike="noStrike" kern="1200" cap="none" spc="0" normalizeH="0" baseline="0" noProof="0" dirty="0">
                <a:ln>
                  <a:noFill/>
                </a:ln>
                <a:solidFill>
                  <a:srgbClr val="000000"/>
                </a:solidFill>
                <a:effectLst/>
                <a:uLnTx/>
                <a:uFillTx/>
                <a:ea typeface="+mn-ea"/>
                <a:cs typeface="+mn-cs"/>
              </a:rPr>
              <a:t>(449</a:t>
            </a:r>
            <a:r>
              <a:rPr kumimoji="0" lang="en-GB" sz="1000" b="0" i="0" u="none" strike="noStrike" kern="1200" cap="none" spc="0" normalizeH="0" baseline="0" noProof="0">
                <a:ln>
                  <a:noFill/>
                </a:ln>
                <a:solidFill>
                  <a:srgbClr val="000000"/>
                </a:solidFill>
                <a:effectLst/>
                <a:uLnTx/>
                <a:uFillTx/>
                <a:ea typeface="+mn-ea"/>
                <a:cs typeface="+mn-cs"/>
              </a:rPr>
              <a:t>)</a:t>
            </a:r>
            <a:r>
              <a:rPr lang="en-GB" sz="1000">
                <a:solidFill>
                  <a:srgbClr val="000000"/>
                </a:solidFill>
              </a:rPr>
              <a:t>. Tendring </a:t>
            </a:r>
            <a:r>
              <a:rPr lang="en-GB" sz="1000" dirty="0">
                <a:solidFill>
                  <a:srgbClr val="000000"/>
                </a:solidFill>
              </a:rPr>
              <a:t>– Male (171</a:t>
            </a:r>
            <a:r>
              <a:rPr lang="en-GB" sz="1000">
                <a:solidFill>
                  <a:srgbClr val="000000"/>
                </a:solidFill>
              </a:rPr>
              <a:t>), Tendring </a:t>
            </a:r>
            <a:r>
              <a:rPr lang="en-GB" sz="1000" dirty="0">
                <a:solidFill>
                  <a:srgbClr val="000000"/>
                </a:solidFill>
              </a:rPr>
              <a:t>– Female (260</a:t>
            </a:r>
            <a:r>
              <a:rPr lang="en-GB" sz="1000">
                <a:solidFill>
                  <a:srgbClr val="000000"/>
                </a:solidFill>
              </a:rPr>
              <a:t>), Tendring </a:t>
            </a:r>
            <a:r>
              <a:rPr lang="en-GB" sz="1000" dirty="0">
                <a:solidFill>
                  <a:srgbClr val="000000"/>
                </a:solidFill>
              </a:rPr>
              <a:t>– 18-34 (30</a:t>
            </a:r>
            <a:r>
              <a:rPr lang="en-GB" sz="1000">
                <a:solidFill>
                  <a:srgbClr val="000000"/>
                </a:solidFill>
              </a:rPr>
              <a:t>), Tendring </a:t>
            </a:r>
            <a:r>
              <a:rPr lang="en-GB" sz="1000" dirty="0">
                <a:solidFill>
                  <a:srgbClr val="000000"/>
                </a:solidFill>
              </a:rPr>
              <a:t>– 35-54 (81</a:t>
            </a:r>
            <a:r>
              <a:rPr lang="en-GB" sz="1000">
                <a:solidFill>
                  <a:srgbClr val="000000"/>
                </a:solidFill>
              </a:rPr>
              <a:t>), Tendring </a:t>
            </a:r>
            <a:r>
              <a:rPr lang="en-GB" sz="1000" dirty="0">
                <a:solidFill>
                  <a:srgbClr val="000000"/>
                </a:solidFill>
              </a:rPr>
              <a:t>– 55-64 (85</a:t>
            </a:r>
            <a:r>
              <a:rPr lang="en-GB" sz="1000">
                <a:solidFill>
                  <a:srgbClr val="000000"/>
                </a:solidFill>
              </a:rPr>
              <a:t>), Tendring </a:t>
            </a:r>
            <a:r>
              <a:rPr lang="en-GB" sz="1000" dirty="0">
                <a:solidFill>
                  <a:srgbClr val="000000"/>
                </a:solidFill>
              </a:rPr>
              <a:t>– 65+ (245</a:t>
            </a:r>
            <a:r>
              <a:rPr lang="en-GB" sz="1000">
                <a:solidFill>
                  <a:srgbClr val="000000"/>
                </a:solidFill>
              </a:rPr>
              <a:t>), Tendring </a:t>
            </a:r>
            <a:r>
              <a:rPr lang="en-GB" sz="1000" dirty="0">
                <a:solidFill>
                  <a:srgbClr val="000000"/>
                </a:solidFill>
              </a:rPr>
              <a:t>– Working (165</a:t>
            </a:r>
            <a:r>
              <a:rPr lang="en-GB" sz="1000">
                <a:solidFill>
                  <a:srgbClr val="000000"/>
                </a:solidFill>
              </a:rPr>
              <a:t>), Tendring </a:t>
            </a:r>
            <a:r>
              <a:rPr lang="en-GB" sz="1000" dirty="0">
                <a:solidFill>
                  <a:srgbClr val="000000"/>
                </a:solidFill>
              </a:rPr>
              <a:t>– Not working (21</a:t>
            </a:r>
            <a:r>
              <a:rPr lang="en-GB" sz="1000">
                <a:solidFill>
                  <a:srgbClr val="000000"/>
                </a:solidFill>
              </a:rPr>
              <a:t>), Tendring </a:t>
            </a:r>
            <a:r>
              <a:rPr lang="en-GB" sz="1000" dirty="0">
                <a:solidFill>
                  <a:srgbClr val="000000"/>
                </a:solidFill>
              </a:rPr>
              <a:t>– Retired (221)</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6" name="Slide Number Placeholder 5">
            <a:extLst>
              <a:ext uri="{FF2B5EF4-FFF2-40B4-BE49-F238E27FC236}">
                <a16:creationId xmlns:a16="http://schemas.microsoft.com/office/drawing/2014/main" id="{0C0A5825-BD0A-CFF2-412D-A33B2D2E642F}"/>
              </a:ext>
            </a:extLst>
          </p:cNvPr>
          <p:cNvSpPr>
            <a:spLocks noGrp="1"/>
          </p:cNvSpPr>
          <p:nvPr>
            <p:ph type="sldNum" sz="quarter" idx="4"/>
          </p:nvPr>
        </p:nvSpPr>
        <p:spPr/>
        <p:txBody>
          <a:bodyPr/>
          <a:lstStyle/>
          <a:p>
            <a:r>
              <a:rPr lang="en-GB"/>
              <a:t>|   </a:t>
            </a:r>
            <a:fld id="{5898CC38-F149-5B45-A1B4-290B41364A0C}" type="slidenum">
              <a:rPr lang="en-GB" smtClean="0"/>
              <a:pPr/>
              <a:t>27</a:t>
            </a:fld>
            <a:endParaRPr lang="en-GB"/>
          </a:p>
        </p:txBody>
      </p:sp>
      <p:sp>
        <p:nvSpPr>
          <p:cNvPr id="8" name="Date Placeholder 3">
            <a:extLst>
              <a:ext uri="{FF2B5EF4-FFF2-40B4-BE49-F238E27FC236}">
                <a16:creationId xmlns:a16="http://schemas.microsoft.com/office/drawing/2014/main" id="{3B62BFCE-0502-ADAC-AF76-3A678C720888}"/>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9913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Similar opportunities have been selected across various household working statuses, with comparable patterns observed among different age groups.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920524927"/>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726843" y="1051212"/>
            <a:ext cx="18064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Working</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757654618"/>
              </p:ext>
            </p:extLst>
          </p:nvPr>
        </p:nvGraphicFramePr>
        <p:xfrm>
          <a:off x="4230075" y="1301474"/>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310711" y="1033141"/>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Not working</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264649" y="1038909"/>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Retired</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2225841301"/>
              </p:ext>
            </p:extLst>
          </p:nvPr>
        </p:nvGraphicFramePr>
        <p:xfrm>
          <a:off x="8027508" y="1316120"/>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72180"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85</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76</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71</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66</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49</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55547" y="166160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74782" y="253309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0751" y="343121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0343" y="515644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176770" y="169859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108</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142738" y="265886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86</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124983" y="351111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80</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144218" y="438260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83</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127943" y="528961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71</a:t>
            </a:r>
          </a:p>
        </p:txBody>
      </p:sp>
      <p:sp>
        <p:nvSpPr>
          <p:cNvPr id="17" name="TextBox 16"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FA6EDA50-FD85-62B9-9270-F63A654C29DC}"/>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21" name="TextBox 20">
            <a:extLst>
              <a:ext uri="{FF2B5EF4-FFF2-40B4-BE49-F238E27FC236}">
                <a16:creationId xmlns:a16="http://schemas.microsoft.com/office/drawing/2014/main" id="{3A22A914-54DC-FBD5-73C6-A1555B6A13AE}"/>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(5,138</a:t>
            </a:r>
            <a:r>
              <a:rPr kumimoji="0" lang="en-GB" sz="1000" b="0" i="0" u="none" strike="noStrike" kern="1200" cap="none" spc="0" normalizeH="0" baseline="0" noProof="0">
                <a:ln>
                  <a:noFill/>
                </a:ln>
                <a:solidFill>
                  <a:srgbClr val="000000"/>
                </a:solidFill>
                <a:effectLst/>
                <a:uLnTx/>
                <a:uFillTx/>
                <a:ea typeface="+mn-ea"/>
                <a:cs typeface="+mn-cs"/>
              </a:rPr>
              <a:t>), Tendring </a:t>
            </a:r>
            <a:r>
              <a:rPr kumimoji="0" lang="en-GB" sz="1000" b="0" i="0" u="none" strike="noStrike" kern="1200" cap="none" spc="0" normalizeH="0" baseline="0" noProof="0" dirty="0">
                <a:ln>
                  <a:noFill/>
                </a:ln>
                <a:solidFill>
                  <a:srgbClr val="000000"/>
                </a:solidFill>
                <a:effectLst/>
                <a:uLnTx/>
                <a:uFillTx/>
                <a:ea typeface="+mn-ea"/>
                <a:cs typeface="+mn-cs"/>
              </a:rPr>
              <a:t>(449</a:t>
            </a:r>
            <a:r>
              <a:rPr kumimoji="0" lang="en-GB" sz="1000" b="0" i="0" u="none" strike="noStrike" kern="1200" cap="none" spc="0" normalizeH="0" baseline="0" noProof="0">
                <a:ln>
                  <a:noFill/>
                </a:ln>
                <a:solidFill>
                  <a:srgbClr val="000000"/>
                </a:solidFill>
                <a:effectLst/>
                <a:uLnTx/>
                <a:uFillTx/>
                <a:ea typeface="+mn-ea"/>
                <a:cs typeface="+mn-cs"/>
              </a:rPr>
              <a:t>)</a:t>
            </a:r>
            <a:r>
              <a:rPr lang="en-GB" sz="1000">
                <a:solidFill>
                  <a:srgbClr val="000000"/>
                </a:solidFill>
              </a:rPr>
              <a:t>. Tendring </a:t>
            </a:r>
            <a:r>
              <a:rPr lang="en-GB" sz="1000" dirty="0">
                <a:solidFill>
                  <a:srgbClr val="000000"/>
                </a:solidFill>
              </a:rPr>
              <a:t>– Male (171</a:t>
            </a:r>
            <a:r>
              <a:rPr lang="en-GB" sz="1000">
                <a:solidFill>
                  <a:srgbClr val="000000"/>
                </a:solidFill>
              </a:rPr>
              <a:t>), Tendring </a:t>
            </a:r>
            <a:r>
              <a:rPr lang="en-GB" sz="1000" dirty="0">
                <a:solidFill>
                  <a:srgbClr val="000000"/>
                </a:solidFill>
              </a:rPr>
              <a:t>– Female (260</a:t>
            </a:r>
            <a:r>
              <a:rPr lang="en-GB" sz="1000">
                <a:solidFill>
                  <a:srgbClr val="000000"/>
                </a:solidFill>
              </a:rPr>
              <a:t>), Tendring </a:t>
            </a:r>
            <a:r>
              <a:rPr lang="en-GB" sz="1000" dirty="0">
                <a:solidFill>
                  <a:srgbClr val="000000"/>
                </a:solidFill>
              </a:rPr>
              <a:t>– 18-34 (30</a:t>
            </a:r>
            <a:r>
              <a:rPr lang="en-GB" sz="1000">
                <a:solidFill>
                  <a:srgbClr val="000000"/>
                </a:solidFill>
              </a:rPr>
              <a:t>), Tendring </a:t>
            </a:r>
            <a:r>
              <a:rPr lang="en-GB" sz="1000" dirty="0">
                <a:solidFill>
                  <a:srgbClr val="000000"/>
                </a:solidFill>
              </a:rPr>
              <a:t>– 35-54 (81</a:t>
            </a:r>
            <a:r>
              <a:rPr lang="en-GB" sz="1000">
                <a:solidFill>
                  <a:srgbClr val="000000"/>
                </a:solidFill>
              </a:rPr>
              <a:t>), Tendring </a:t>
            </a:r>
            <a:r>
              <a:rPr lang="en-GB" sz="1000" dirty="0">
                <a:solidFill>
                  <a:srgbClr val="000000"/>
                </a:solidFill>
              </a:rPr>
              <a:t>– 55-64 (85</a:t>
            </a:r>
            <a:r>
              <a:rPr lang="en-GB" sz="1000">
                <a:solidFill>
                  <a:srgbClr val="000000"/>
                </a:solidFill>
              </a:rPr>
              <a:t>), Tendring </a:t>
            </a:r>
            <a:r>
              <a:rPr lang="en-GB" sz="1000" dirty="0">
                <a:solidFill>
                  <a:srgbClr val="000000"/>
                </a:solidFill>
              </a:rPr>
              <a:t>– 65+ (245</a:t>
            </a:r>
            <a:r>
              <a:rPr lang="en-GB" sz="1000">
                <a:solidFill>
                  <a:srgbClr val="000000"/>
                </a:solidFill>
              </a:rPr>
              <a:t>), Tendring </a:t>
            </a:r>
            <a:r>
              <a:rPr lang="en-GB" sz="1000" dirty="0">
                <a:solidFill>
                  <a:srgbClr val="000000"/>
                </a:solidFill>
              </a:rPr>
              <a:t>– Working (165</a:t>
            </a:r>
            <a:r>
              <a:rPr lang="en-GB" sz="1000">
                <a:solidFill>
                  <a:srgbClr val="000000"/>
                </a:solidFill>
              </a:rPr>
              <a:t>), Tendring </a:t>
            </a:r>
            <a:r>
              <a:rPr lang="en-GB" sz="1000" dirty="0">
                <a:solidFill>
                  <a:srgbClr val="000000"/>
                </a:solidFill>
              </a:rPr>
              <a:t>– Not working (21</a:t>
            </a:r>
            <a:r>
              <a:rPr lang="en-GB" sz="1000">
                <a:solidFill>
                  <a:srgbClr val="000000"/>
                </a:solidFill>
              </a:rPr>
              <a:t>), Tendring </a:t>
            </a:r>
            <a:r>
              <a:rPr lang="en-GB" sz="1000" dirty="0">
                <a:solidFill>
                  <a:srgbClr val="000000"/>
                </a:solidFill>
              </a:rPr>
              <a:t>– Retired (221)</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Slide Number Placeholder 7">
            <a:extLst>
              <a:ext uri="{FF2B5EF4-FFF2-40B4-BE49-F238E27FC236}">
                <a16:creationId xmlns:a16="http://schemas.microsoft.com/office/drawing/2014/main" id="{D20A15BB-9B28-B936-60BC-22B218705D87}"/>
              </a:ext>
            </a:extLst>
          </p:cNvPr>
          <p:cNvSpPr>
            <a:spLocks noGrp="1"/>
          </p:cNvSpPr>
          <p:nvPr>
            <p:ph type="sldNum" sz="quarter" idx="4"/>
          </p:nvPr>
        </p:nvSpPr>
        <p:spPr/>
        <p:txBody>
          <a:bodyPr/>
          <a:lstStyle/>
          <a:p>
            <a:r>
              <a:rPr lang="en-GB"/>
              <a:t>|   </a:t>
            </a:r>
            <a:fld id="{5898CC38-F149-5B45-A1B4-290B41364A0C}" type="slidenum">
              <a:rPr lang="en-GB" smtClean="0"/>
              <a:pPr/>
              <a:t>28</a:t>
            </a:fld>
            <a:endParaRPr lang="en-GB"/>
          </a:p>
        </p:txBody>
      </p:sp>
      <p:sp>
        <p:nvSpPr>
          <p:cNvPr id="18" name="Date Placeholder 3">
            <a:extLst>
              <a:ext uri="{FF2B5EF4-FFF2-40B4-BE49-F238E27FC236}">
                <a16:creationId xmlns:a16="http://schemas.microsoft.com/office/drawing/2014/main" id="{9DEE5237-C4BD-44DD-C224-0545F32D4C7F}"/>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84231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An increase in cars on the road is a top concern </a:t>
            </a:r>
            <a:r>
              <a:rPr kumimoji="0" lang="en-GB" sz="2000" b="1" i="0" u="none" strike="noStrike" kern="1200" cap="none" spc="0" normalizeH="0" baseline="0" noProof="0">
                <a:ln>
                  <a:noFill/>
                </a:ln>
                <a:solidFill>
                  <a:schemeClr val="accent4"/>
                </a:solidFill>
                <a:effectLst/>
                <a:uLnTx/>
                <a:uFillTx/>
                <a:ea typeface="+mj-ea"/>
                <a:cs typeface="+mj-cs"/>
              </a:rPr>
              <a:t>in Tendring </a:t>
            </a:r>
            <a:r>
              <a:rPr kumimoji="0" lang="en-GB" sz="2000" b="1" i="0" u="none" strike="noStrike" kern="1200" cap="none" spc="0" normalizeH="0" baseline="0" noProof="0" dirty="0">
                <a:ln>
                  <a:noFill/>
                </a:ln>
                <a:solidFill>
                  <a:schemeClr val="accent4"/>
                </a:solidFill>
                <a:effectLst/>
                <a:uLnTx/>
                <a:uFillTx/>
                <a:ea typeface="+mj-ea"/>
                <a:cs typeface="+mj-cs"/>
              </a:rPr>
              <a:t>(58%), similar to Essex (66%), with crime and antisocial behaviour being other major concerns.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033662785"/>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745317" y="1143576"/>
            <a:ext cx="1252662" cy="315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2416652156"/>
              </p:ext>
            </p:extLst>
          </p:nvPr>
        </p:nvGraphicFramePr>
        <p:xfrm>
          <a:off x="4273028" y="1386753"/>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319947" y="1116268"/>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329303" y="1122036"/>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1363835782"/>
              </p:ext>
            </p:extLst>
          </p:nvPr>
        </p:nvGraphicFramePr>
        <p:xfrm>
          <a:off x="7991997" y="1324998"/>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63302"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279</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258</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211</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235</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163</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64783" y="178167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109</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84018" y="265316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97</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9987" y="355129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72</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60344" y="441390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76</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9579" y="527651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51</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008095" y="183175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159</a:t>
            </a:r>
          </a:p>
        </p:txBody>
      </p:sp>
      <p:sp>
        <p:nvSpPr>
          <p:cNvPr id="29" name="TextBox 28">
            <a:extLst>
              <a:ext uri="{FF2B5EF4-FFF2-40B4-BE49-F238E27FC236}">
                <a16:creationId xmlns:a16="http://schemas.microsoft.com/office/drawing/2014/main" id="{46551116-98B4-9290-512D-9C645689DED2}"/>
              </a:ext>
            </a:extLst>
          </p:cNvPr>
          <p:cNvSpPr txBox="1"/>
          <p:nvPr/>
        </p:nvSpPr>
        <p:spPr>
          <a:xfrm>
            <a:off x="9991818" y="270325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150</a:t>
            </a:r>
          </a:p>
        </p:txBody>
      </p:sp>
      <p:sp>
        <p:nvSpPr>
          <p:cNvPr id="30" name="TextBox 29">
            <a:extLst>
              <a:ext uri="{FF2B5EF4-FFF2-40B4-BE49-F238E27FC236}">
                <a16:creationId xmlns:a16="http://schemas.microsoft.com/office/drawing/2014/main" id="{43547DE9-E09B-6975-287D-F903B9ADE7D9}"/>
              </a:ext>
            </a:extLst>
          </p:cNvPr>
          <p:cNvSpPr txBox="1"/>
          <p:nvPr/>
        </p:nvSpPr>
        <p:spPr>
          <a:xfrm>
            <a:off x="9974062" y="354662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148</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011053" y="434709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131</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048044" y="523634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106</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 And what, if any, concerns do you have about 'Growth' in your local area?</a:t>
            </a:r>
          </a:p>
        </p:txBody>
      </p:sp>
      <p:sp>
        <p:nvSpPr>
          <p:cNvPr id="17" name="TextBox 16">
            <a:extLst>
              <a:ext uri="{FF2B5EF4-FFF2-40B4-BE49-F238E27FC236}">
                <a16:creationId xmlns:a16="http://schemas.microsoft.com/office/drawing/2014/main" id="{BA2276F3-EADF-A735-3EB6-597C8E45813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Tendring (</a:t>
            </a:r>
            <a:r>
              <a:rPr lang="en-GB" sz="1000" dirty="0">
                <a:solidFill>
                  <a:srgbClr val="000000"/>
                </a:solidFill>
              </a:rPr>
              <a:t>467</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Tendring – Male (179), Tendring – Female (268), Tendring – 18-34 (31), Tendring – 35-54 (84), Tendring – 55-64 (90), Tendring – 65+ (253), Tendring – Working (175), Tendring – Not working (20), Tendring – Retired (228)</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Slide Number Placeholder 7">
            <a:extLst>
              <a:ext uri="{FF2B5EF4-FFF2-40B4-BE49-F238E27FC236}">
                <a16:creationId xmlns:a16="http://schemas.microsoft.com/office/drawing/2014/main" id="{B5252487-5536-080D-E9C6-5A816DFBF1ED}"/>
              </a:ext>
            </a:extLst>
          </p:cNvPr>
          <p:cNvSpPr>
            <a:spLocks noGrp="1"/>
          </p:cNvSpPr>
          <p:nvPr>
            <p:ph type="sldNum" sz="quarter" idx="4"/>
          </p:nvPr>
        </p:nvSpPr>
        <p:spPr/>
        <p:txBody>
          <a:bodyPr/>
          <a:lstStyle/>
          <a:p>
            <a:r>
              <a:rPr lang="en-GB"/>
              <a:t>|   </a:t>
            </a:r>
            <a:fld id="{5898CC38-F149-5B45-A1B4-290B41364A0C}" type="slidenum">
              <a:rPr lang="en-GB" smtClean="0"/>
              <a:pPr/>
              <a:t>29</a:t>
            </a:fld>
            <a:endParaRPr lang="en-GB"/>
          </a:p>
        </p:txBody>
      </p:sp>
      <p:sp>
        <p:nvSpPr>
          <p:cNvPr id="18" name="Date Placeholder 3">
            <a:extLst>
              <a:ext uri="{FF2B5EF4-FFF2-40B4-BE49-F238E27FC236}">
                <a16:creationId xmlns:a16="http://schemas.microsoft.com/office/drawing/2014/main" id="{EB78AC35-E622-524F-8642-429F683586BB}"/>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3395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June 2024.  37,301 households received a postal invite to participate in the survey, which could be completed online or via a paper questionnaire. A total of </a:t>
            </a:r>
            <a:r>
              <a:rPr lang="en-GB" sz="1400" b="0">
                <a:solidFill>
                  <a:srgbClr val="000000"/>
                </a:solidFill>
                <a:ea typeface="Lato" panose="020F0502020204030203" pitchFamily="34" charset="0"/>
                <a:cs typeface="Lato" panose="020F0502020204030203" pitchFamily="34" charset="0"/>
              </a:rPr>
              <a:t>5,613</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Tendring </a:t>
            </a:r>
            <a:r>
              <a:rPr kumimoji="0" lang="en-GB" sz="2000" b="1" i="0" u="none" strike="noStrike" kern="1200" cap="none" spc="0" normalizeH="0" baseline="0" noProof="0" dirty="0">
                <a:ln>
                  <a:noFill/>
                </a:ln>
                <a:solidFill>
                  <a:schemeClr val="accent4"/>
                </a:solidFill>
                <a:effectLst/>
                <a:uLnTx/>
                <a:uFillTx/>
                <a:ea typeface="+mj-ea"/>
                <a:cs typeface="+mj-cs"/>
              </a:rPr>
              <a:t>residents aged 35-54 are most concerned that growth will lead to increased crime and antisocial behaviour, rather than more cars on the road.</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286320775"/>
              </p:ext>
            </p:extLst>
          </p:nvPr>
        </p:nvGraphicFramePr>
        <p:xfrm>
          <a:off x="478926" y="1329319"/>
          <a:ext cx="2894589" cy="44589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420427" y="1068968"/>
            <a:ext cx="16922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18-34  </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574954262"/>
              </p:ext>
            </p:extLst>
          </p:nvPr>
        </p:nvGraphicFramePr>
        <p:xfrm>
          <a:off x="3342308" y="1301473"/>
          <a:ext cx="2809918" cy="45932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3792630" y="106865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35-54</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4197193266"/>
              </p:ext>
            </p:extLst>
          </p:nvPr>
        </p:nvGraphicFramePr>
        <p:xfrm>
          <a:off x="6234219" y="1396018"/>
          <a:ext cx="2847637" cy="45786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095131"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19</a:t>
            </a:r>
          </a:p>
        </p:txBody>
      </p:sp>
      <p:sp>
        <p:nvSpPr>
          <p:cNvPr id="10" name="TextBox 9">
            <a:extLst>
              <a:ext uri="{FF2B5EF4-FFF2-40B4-BE49-F238E27FC236}">
                <a16:creationId xmlns:a16="http://schemas.microsoft.com/office/drawing/2014/main" id="{D9ADAD63-C1CE-0D06-882F-5DBCC4AAEF68}"/>
              </a:ext>
            </a:extLst>
          </p:cNvPr>
          <p:cNvSpPr txBox="1"/>
          <p:nvPr/>
        </p:nvSpPr>
        <p:spPr>
          <a:xfrm>
            <a:off x="2078855" y="264702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20</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087733" y="351703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17</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078856"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13</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078855" y="523930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18</a:t>
            </a:r>
          </a:p>
        </p:txBody>
      </p:sp>
      <p:sp>
        <p:nvSpPr>
          <p:cNvPr id="23" name="TextBox 22">
            <a:extLst>
              <a:ext uri="{FF2B5EF4-FFF2-40B4-BE49-F238E27FC236}">
                <a16:creationId xmlns:a16="http://schemas.microsoft.com/office/drawing/2014/main" id="{EC9ED87B-8470-BC65-2AFF-6000BF721CDB}"/>
              </a:ext>
            </a:extLst>
          </p:cNvPr>
          <p:cNvSpPr txBox="1"/>
          <p:nvPr/>
        </p:nvSpPr>
        <p:spPr>
          <a:xfrm>
            <a:off x="4972977" y="175925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52</a:t>
            </a:r>
          </a:p>
        </p:txBody>
      </p:sp>
      <p:sp>
        <p:nvSpPr>
          <p:cNvPr id="24" name="TextBox 23">
            <a:extLst>
              <a:ext uri="{FF2B5EF4-FFF2-40B4-BE49-F238E27FC236}">
                <a16:creationId xmlns:a16="http://schemas.microsoft.com/office/drawing/2014/main" id="{7106AEE8-70AA-BDAD-51B7-C1583570E046}"/>
              </a:ext>
            </a:extLst>
          </p:cNvPr>
          <p:cNvSpPr txBox="1"/>
          <p:nvPr/>
        </p:nvSpPr>
        <p:spPr>
          <a:xfrm>
            <a:off x="4992211" y="264850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48</a:t>
            </a:r>
          </a:p>
        </p:txBody>
      </p:sp>
      <p:sp>
        <p:nvSpPr>
          <p:cNvPr id="25" name="TextBox 24">
            <a:extLst>
              <a:ext uri="{FF2B5EF4-FFF2-40B4-BE49-F238E27FC236}">
                <a16:creationId xmlns:a16="http://schemas.microsoft.com/office/drawing/2014/main" id="{54E0095F-3E4E-861C-4F55-0A281603F7AF}"/>
              </a:ext>
            </a:extLst>
          </p:cNvPr>
          <p:cNvSpPr txBox="1"/>
          <p:nvPr/>
        </p:nvSpPr>
        <p:spPr>
          <a:xfrm>
            <a:off x="4958180" y="354662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39</a:t>
            </a:r>
          </a:p>
        </p:txBody>
      </p:sp>
      <p:sp>
        <p:nvSpPr>
          <p:cNvPr id="26" name="TextBox 25">
            <a:extLst>
              <a:ext uri="{FF2B5EF4-FFF2-40B4-BE49-F238E27FC236}">
                <a16:creationId xmlns:a16="http://schemas.microsoft.com/office/drawing/2014/main" id="{933E4148-85E5-695B-CA0A-F29DF1F1AF26}"/>
              </a:ext>
            </a:extLst>
          </p:cNvPr>
          <p:cNvSpPr txBox="1"/>
          <p:nvPr/>
        </p:nvSpPr>
        <p:spPr>
          <a:xfrm>
            <a:off x="4995171" y="442699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41</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005527" y="531624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35</a:t>
            </a:r>
          </a:p>
        </p:txBody>
      </p:sp>
      <p:graphicFrame>
        <p:nvGraphicFramePr>
          <p:cNvPr id="18" name="Chart 17">
            <a:extLst>
              <a:ext uri="{FF2B5EF4-FFF2-40B4-BE49-F238E27FC236}">
                <a16:creationId xmlns:a16="http://schemas.microsoft.com/office/drawing/2014/main" id="{344DA2CB-CD21-3A7B-4EED-77CA10FCC02D}"/>
              </a:ext>
            </a:extLst>
          </p:cNvPr>
          <p:cNvGraphicFramePr/>
          <p:nvPr>
            <p:extLst>
              <p:ext uri="{D42A27DB-BD31-4B8C-83A1-F6EECF244321}">
                <p14:modId xmlns:p14="http://schemas.microsoft.com/office/powerpoint/2010/main" val="2267480903"/>
              </p:ext>
            </p:extLst>
          </p:nvPr>
        </p:nvGraphicFramePr>
        <p:xfrm>
          <a:off x="9103186" y="1433008"/>
          <a:ext cx="2847637" cy="457865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5D59A73B-920D-8DDA-87BD-9151158BA55A}"/>
              </a:ext>
            </a:extLst>
          </p:cNvPr>
          <p:cNvSpPr txBox="1"/>
          <p:nvPr/>
        </p:nvSpPr>
        <p:spPr>
          <a:xfrm>
            <a:off x="7833066" y="184063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56</a:t>
            </a:r>
          </a:p>
        </p:txBody>
      </p:sp>
      <p:sp>
        <p:nvSpPr>
          <p:cNvPr id="21" name="TextBox 20">
            <a:extLst>
              <a:ext uri="{FF2B5EF4-FFF2-40B4-BE49-F238E27FC236}">
                <a16:creationId xmlns:a16="http://schemas.microsoft.com/office/drawing/2014/main" id="{8CF8E221-04DC-C1E2-02DF-778104D7A7DD}"/>
              </a:ext>
            </a:extLst>
          </p:cNvPr>
          <p:cNvSpPr txBox="1"/>
          <p:nvPr/>
        </p:nvSpPr>
        <p:spPr>
          <a:xfrm>
            <a:off x="7861178" y="268549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48</a:t>
            </a:r>
          </a:p>
        </p:txBody>
      </p:sp>
      <p:sp>
        <p:nvSpPr>
          <p:cNvPr id="33" name="TextBox 32">
            <a:extLst>
              <a:ext uri="{FF2B5EF4-FFF2-40B4-BE49-F238E27FC236}">
                <a16:creationId xmlns:a16="http://schemas.microsoft.com/office/drawing/2014/main" id="{67F9B8A0-D12D-86FA-63C7-8C01AE067176}"/>
              </a:ext>
            </a:extLst>
          </p:cNvPr>
          <p:cNvSpPr txBox="1"/>
          <p:nvPr/>
        </p:nvSpPr>
        <p:spPr>
          <a:xfrm>
            <a:off x="7827147" y="358361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49</a:t>
            </a:r>
          </a:p>
        </p:txBody>
      </p:sp>
      <p:sp>
        <p:nvSpPr>
          <p:cNvPr id="34" name="TextBox 33">
            <a:extLst>
              <a:ext uri="{FF2B5EF4-FFF2-40B4-BE49-F238E27FC236}">
                <a16:creationId xmlns:a16="http://schemas.microsoft.com/office/drawing/2014/main" id="{F7406DD8-EE47-BB4B-62A7-8357EB6F5F32}"/>
              </a:ext>
            </a:extLst>
          </p:cNvPr>
          <p:cNvSpPr txBox="1"/>
          <p:nvPr/>
        </p:nvSpPr>
        <p:spPr>
          <a:xfrm>
            <a:off x="7864138" y="446398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43</a:t>
            </a:r>
          </a:p>
        </p:txBody>
      </p:sp>
      <p:sp>
        <p:nvSpPr>
          <p:cNvPr id="35" name="TextBox 34">
            <a:extLst>
              <a:ext uri="{FF2B5EF4-FFF2-40B4-BE49-F238E27FC236}">
                <a16:creationId xmlns:a16="http://schemas.microsoft.com/office/drawing/2014/main" id="{5587B83E-C504-A18F-8E5C-B1D25721BADB}"/>
              </a:ext>
            </a:extLst>
          </p:cNvPr>
          <p:cNvSpPr txBox="1"/>
          <p:nvPr/>
        </p:nvSpPr>
        <p:spPr>
          <a:xfrm>
            <a:off x="7883372" y="531772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33</a:t>
            </a:r>
          </a:p>
        </p:txBody>
      </p:sp>
      <p:sp>
        <p:nvSpPr>
          <p:cNvPr id="36" name="TextBox 35">
            <a:extLst>
              <a:ext uri="{FF2B5EF4-FFF2-40B4-BE49-F238E27FC236}">
                <a16:creationId xmlns:a16="http://schemas.microsoft.com/office/drawing/2014/main" id="{7F884317-7F42-E27A-2E9A-A64837FFFD40}"/>
              </a:ext>
            </a:extLst>
          </p:cNvPr>
          <p:cNvSpPr txBox="1"/>
          <p:nvPr/>
        </p:nvSpPr>
        <p:spPr>
          <a:xfrm>
            <a:off x="10727187" y="185839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116</a:t>
            </a:r>
          </a:p>
        </p:txBody>
      </p:sp>
      <p:sp>
        <p:nvSpPr>
          <p:cNvPr id="37" name="TextBox 36">
            <a:extLst>
              <a:ext uri="{FF2B5EF4-FFF2-40B4-BE49-F238E27FC236}">
                <a16:creationId xmlns:a16="http://schemas.microsoft.com/office/drawing/2014/main" id="{3534F6FA-EC60-F3E8-1255-C6B65ACD608A}"/>
              </a:ext>
            </a:extLst>
          </p:cNvPr>
          <p:cNvSpPr txBox="1"/>
          <p:nvPr/>
        </p:nvSpPr>
        <p:spPr>
          <a:xfrm>
            <a:off x="10755299" y="2703249"/>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92</a:t>
            </a:r>
          </a:p>
        </p:txBody>
      </p:sp>
      <p:sp>
        <p:nvSpPr>
          <p:cNvPr id="38" name="TextBox 37">
            <a:extLst>
              <a:ext uri="{FF2B5EF4-FFF2-40B4-BE49-F238E27FC236}">
                <a16:creationId xmlns:a16="http://schemas.microsoft.com/office/drawing/2014/main" id="{74F54BB9-065C-A187-8332-A5FCFB6189C5}"/>
              </a:ext>
            </a:extLst>
          </p:cNvPr>
          <p:cNvSpPr txBox="1"/>
          <p:nvPr/>
        </p:nvSpPr>
        <p:spPr>
          <a:xfrm>
            <a:off x="10721268" y="360137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90</a:t>
            </a:r>
          </a:p>
        </p:txBody>
      </p:sp>
      <p:sp>
        <p:nvSpPr>
          <p:cNvPr id="39" name="TextBox 38">
            <a:extLst>
              <a:ext uri="{FF2B5EF4-FFF2-40B4-BE49-F238E27FC236}">
                <a16:creationId xmlns:a16="http://schemas.microsoft.com/office/drawing/2014/main" id="{ED0F3FF7-FCDE-F030-4C02-D363BFDE29EC}"/>
              </a:ext>
            </a:extLst>
          </p:cNvPr>
          <p:cNvSpPr txBox="1"/>
          <p:nvPr/>
        </p:nvSpPr>
        <p:spPr>
          <a:xfrm>
            <a:off x="10758259" y="448174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89</a:t>
            </a:r>
          </a:p>
        </p:txBody>
      </p:sp>
      <p:sp>
        <p:nvSpPr>
          <p:cNvPr id="40" name="TextBox 39">
            <a:extLst>
              <a:ext uri="{FF2B5EF4-FFF2-40B4-BE49-F238E27FC236}">
                <a16:creationId xmlns:a16="http://schemas.microsoft.com/office/drawing/2014/main" id="{D5789315-9BE7-1F34-7C6A-E76D93835DE1}"/>
              </a:ext>
            </a:extLst>
          </p:cNvPr>
          <p:cNvSpPr txBox="1"/>
          <p:nvPr/>
        </p:nvSpPr>
        <p:spPr>
          <a:xfrm>
            <a:off x="10777493" y="533547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74</a:t>
            </a:r>
          </a:p>
        </p:txBody>
      </p:sp>
      <p:sp>
        <p:nvSpPr>
          <p:cNvPr id="41" name="TextBox 40">
            <a:extLst>
              <a:ext uri="{FF2B5EF4-FFF2-40B4-BE49-F238E27FC236}">
                <a16:creationId xmlns:a16="http://schemas.microsoft.com/office/drawing/2014/main" id="{CBE9702A-FBC2-CC7D-1D76-E1E97D5D52F3}"/>
              </a:ext>
              <a:ext uri="{C183D7F6-B498-43B3-948B-1728B52AA6E4}">
                <adec:decorative xmlns:adec="http://schemas.microsoft.com/office/drawing/2017/decorative" val="1"/>
              </a:ext>
            </a:extLst>
          </p:cNvPr>
          <p:cNvSpPr txBox="1"/>
          <p:nvPr/>
        </p:nvSpPr>
        <p:spPr>
          <a:xfrm>
            <a:off x="6466289" y="1096765"/>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55-64</a:t>
            </a:r>
          </a:p>
        </p:txBody>
      </p:sp>
      <p:sp>
        <p:nvSpPr>
          <p:cNvPr id="42" name="TextBox 41">
            <a:extLst>
              <a:ext uri="{FF2B5EF4-FFF2-40B4-BE49-F238E27FC236}">
                <a16:creationId xmlns:a16="http://schemas.microsoft.com/office/drawing/2014/main" id="{7672C6D3-B2F8-3781-93BF-85323ECE13FB}"/>
              </a:ext>
              <a:ext uri="{C183D7F6-B498-43B3-948B-1728B52AA6E4}">
                <adec:decorative xmlns:adec="http://schemas.microsoft.com/office/drawing/2017/decorative" val="1"/>
              </a:ext>
            </a:extLst>
          </p:cNvPr>
          <p:cNvSpPr txBox="1"/>
          <p:nvPr/>
        </p:nvSpPr>
        <p:spPr>
          <a:xfrm>
            <a:off x="9503931" y="103610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65+</a:t>
            </a:r>
          </a:p>
        </p:txBody>
      </p:sp>
      <p:sp>
        <p:nvSpPr>
          <p:cNvPr id="17" name="TextBox 16">
            <a:extLst>
              <a:ext uri="{FF2B5EF4-FFF2-40B4-BE49-F238E27FC236}">
                <a16:creationId xmlns:a16="http://schemas.microsoft.com/office/drawing/2014/main" id="{45849EF4-6A81-53D1-1219-3F1585D36E7B}"/>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Tendring (</a:t>
            </a:r>
            <a:r>
              <a:rPr lang="en-GB" sz="1000" dirty="0">
                <a:solidFill>
                  <a:srgbClr val="000000"/>
                </a:solidFill>
              </a:rPr>
              <a:t>467</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Tendring – Male (179), Tendring – Female (268), Tendring – 18-34 (31), Tendring – 35-54 (84), Tendring – 55-64 (90), Tendring – 65+ (253), Tendring – Working (175), Tendring – Not working (20), Tendring – Retired (228)</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28" name="TextBox 27"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A065E2FC-4DA3-7EFE-AA8D-F3F061732410}"/>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 And what, if any, concerns do you have about 'Growth' in your local area?</a:t>
            </a:r>
          </a:p>
        </p:txBody>
      </p:sp>
      <p:sp>
        <p:nvSpPr>
          <p:cNvPr id="6" name="Slide Number Placeholder 5">
            <a:extLst>
              <a:ext uri="{FF2B5EF4-FFF2-40B4-BE49-F238E27FC236}">
                <a16:creationId xmlns:a16="http://schemas.microsoft.com/office/drawing/2014/main" id="{F8BB3F4E-57EF-B35E-0329-5A057679A0AB}"/>
              </a:ext>
            </a:extLst>
          </p:cNvPr>
          <p:cNvSpPr>
            <a:spLocks noGrp="1"/>
          </p:cNvSpPr>
          <p:nvPr>
            <p:ph type="sldNum" sz="quarter" idx="4"/>
          </p:nvPr>
        </p:nvSpPr>
        <p:spPr/>
        <p:txBody>
          <a:bodyPr/>
          <a:lstStyle/>
          <a:p>
            <a:r>
              <a:rPr lang="en-GB"/>
              <a:t>|   </a:t>
            </a:r>
            <a:fld id="{5898CC38-F149-5B45-A1B4-290B41364A0C}" type="slidenum">
              <a:rPr lang="en-GB" smtClean="0"/>
              <a:pPr/>
              <a:t>30</a:t>
            </a:fld>
            <a:endParaRPr lang="en-GB"/>
          </a:p>
        </p:txBody>
      </p:sp>
      <p:sp>
        <p:nvSpPr>
          <p:cNvPr id="8" name="Date Placeholder 3">
            <a:extLst>
              <a:ext uri="{FF2B5EF4-FFF2-40B4-BE49-F238E27FC236}">
                <a16:creationId xmlns:a16="http://schemas.microsoft.com/office/drawing/2014/main" id="{7ABC0CDA-75CC-ADC3-B75C-2A69212DFD5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196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32479188-2722-C7EF-A247-C16DB8E3572A}"/>
              </a:ext>
            </a:extLst>
          </p:cNvPr>
          <p:cNvGraphicFramePr/>
          <p:nvPr>
            <p:extLst>
              <p:ext uri="{D42A27DB-BD31-4B8C-83A1-F6EECF244321}">
                <p14:modId xmlns:p14="http://schemas.microsoft.com/office/powerpoint/2010/main" val="2421280194"/>
              </p:ext>
            </p:extLst>
          </p:nvPr>
        </p:nvGraphicFramePr>
        <p:xfrm>
          <a:off x="4284264" y="1336538"/>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Tendring </a:t>
            </a:r>
            <a:r>
              <a:rPr kumimoji="0" lang="en-GB" sz="2000" b="1" i="0" u="none" strike="noStrike" kern="1200" cap="none" spc="0" normalizeH="0" baseline="0" noProof="0" dirty="0">
                <a:ln>
                  <a:noFill/>
                </a:ln>
                <a:solidFill>
                  <a:schemeClr val="accent4"/>
                </a:solidFill>
                <a:effectLst/>
                <a:uLnTx/>
                <a:uFillTx/>
                <a:ea typeface="+mj-ea"/>
                <a:cs typeface="+mj-cs"/>
              </a:rPr>
              <a:t>residents from various household working statuses share similar top five concerns, with slight differences in their order of priority.</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701506022"/>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726843" y="1051212"/>
            <a:ext cx="18064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Working</a:t>
            </a:r>
          </a:p>
        </p:txBody>
      </p:sp>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310711" y="1033141"/>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Not working</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264649" y="1038909"/>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Tendring </a:t>
            </a:r>
            <a:r>
              <a:rPr kumimoji="0" lang="en-GB" sz="1400" b="1" i="1" u="none" strike="noStrike" kern="1200" cap="none" spc="0" normalizeH="0" baseline="0" noProof="0" dirty="0">
                <a:ln>
                  <a:noFill/>
                </a:ln>
                <a:solidFill>
                  <a:srgbClr val="000000"/>
                </a:solidFill>
                <a:effectLst/>
                <a:uLnTx/>
                <a:uFillTx/>
                <a:latin typeface="Calibri"/>
                <a:ea typeface="+mn-ea"/>
                <a:cs typeface="+mn-cs"/>
              </a:rPr>
              <a:t>- Retired</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4031433436"/>
              </p:ext>
            </p:extLst>
          </p:nvPr>
        </p:nvGraphicFramePr>
        <p:xfrm>
          <a:off x="8646849" y="1324998"/>
          <a:ext cx="3429741"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72180"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108</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98</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77</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89</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62</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92492" y="180014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13</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511727" y="2671639"/>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77696" y="3569763"/>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88053" y="443237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6</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507288" y="529499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629352" y="178172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138</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669211" y="265886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117</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651456" y="351111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119</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615273" y="441031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107</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654416" y="528961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91</a:t>
            </a:r>
          </a:p>
        </p:txBody>
      </p:sp>
      <p:sp>
        <p:nvSpPr>
          <p:cNvPr id="21" name="TextBox 20">
            <a:extLst>
              <a:ext uri="{FF2B5EF4-FFF2-40B4-BE49-F238E27FC236}">
                <a16:creationId xmlns:a16="http://schemas.microsoft.com/office/drawing/2014/main" id="{C5BC5B83-54A5-B0FC-5530-26AADFB27C9F}"/>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Tendring (</a:t>
            </a:r>
            <a:r>
              <a:rPr lang="en-GB" sz="1000" dirty="0">
                <a:solidFill>
                  <a:srgbClr val="000000"/>
                </a:solidFill>
              </a:rPr>
              <a:t>467</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Tendring – Male (179), Tendring – Female (268), Tendring – 18-34 (31), Tendring – 35-54 (84), Tendring – 55-64 (90), Tendring – 65+ (253), Tendring – Working (175), Tendring – Not working (20), Tendring – Retired (228)</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1FB90361-F444-0168-1148-FA1757A666E2}"/>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 And what, if any, concerns do you have about 'Growth' in your local area?</a:t>
            </a:r>
          </a:p>
        </p:txBody>
      </p:sp>
      <p:sp>
        <p:nvSpPr>
          <p:cNvPr id="3" name="Slide Number Placeholder 2">
            <a:extLst>
              <a:ext uri="{FF2B5EF4-FFF2-40B4-BE49-F238E27FC236}">
                <a16:creationId xmlns:a16="http://schemas.microsoft.com/office/drawing/2014/main" id="{EA0D7CD2-D3BF-83E3-6782-233430F8F224}"/>
              </a:ext>
            </a:extLst>
          </p:cNvPr>
          <p:cNvSpPr>
            <a:spLocks noGrp="1"/>
          </p:cNvSpPr>
          <p:nvPr>
            <p:ph type="sldNum" sz="quarter" idx="4"/>
          </p:nvPr>
        </p:nvSpPr>
        <p:spPr/>
        <p:txBody>
          <a:bodyPr/>
          <a:lstStyle/>
          <a:p>
            <a:r>
              <a:rPr lang="en-GB"/>
              <a:t>|   </a:t>
            </a:r>
            <a:fld id="{5898CC38-F149-5B45-A1B4-290B41364A0C}" type="slidenum">
              <a:rPr lang="en-GB" smtClean="0"/>
              <a:pPr/>
              <a:t>31</a:t>
            </a:fld>
            <a:endParaRPr lang="en-GB"/>
          </a:p>
        </p:txBody>
      </p:sp>
      <p:sp>
        <p:nvSpPr>
          <p:cNvPr id="8" name="Date Placeholder 3">
            <a:extLst>
              <a:ext uri="{FF2B5EF4-FFF2-40B4-BE49-F238E27FC236}">
                <a16:creationId xmlns:a16="http://schemas.microsoft.com/office/drawing/2014/main" id="{1C2A3965-8BE8-64E0-F864-FA610A31B6F3}"/>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021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24909" y="101227"/>
            <a:ext cx="11199745" cy="1053317"/>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While 17% of Clacton/</a:t>
            </a: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residents view growth as 'Strongly Positive'—higher than the Essex average—40% believe it 'tends to be negative,' slightly above the Essex average of 36%. Male residents from Clacton/</a:t>
            </a: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have more negative views to growth than Females.</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528396"/>
              </p:ext>
            </p:extLst>
          </p:nvPr>
        </p:nvGraphicFramePr>
        <p:xfrm>
          <a:off x="701780" y="1232581"/>
          <a:ext cx="3593129" cy="450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(163),</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(61),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(94),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18-34 (9),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35-54 (26),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55-64 (29),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(95),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(49),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(10),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(85)</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1665006" y="5775223"/>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368183" y="587092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1510729" y="587846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Table 2">
            <a:extLst>
              <a:ext uri="{FF2B5EF4-FFF2-40B4-BE49-F238E27FC236}">
                <a16:creationId xmlns:a16="http://schemas.microsoft.com/office/drawing/2014/main" id="{905D0BA9-AD24-A4C7-FDE9-02150F2EE876}"/>
              </a:ext>
            </a:extLst>
          </p:cNvPr>
          <p:cNvGraphicFramePr>
            <a:graphicFrameLocks noGrp="1"/>
          </p:cNvGraphicFramePr>
          <p:nvPr>
            <p:extLst>
              <p:ext uri="{D42A27DB-BD31-4B8C-83A1-F6EECF244321}">
                <p14:modId xmlns:p14="http://schemas.microsoft.com/office/powerpoint/2010/main" val="2328537814"/>
              </p:ext>
            </p:extLst>
          </p:nvPr>
        </p:nvGraphicFramePr>
        <p:xfrm>
          <a:off x="4119239" y="1904789"/>
          <a:ext cx="7837637" cy="3120974"/>
        </p:xfrm>
        <a:graphic>
          <a:graphicData uri="http://schemas.openxmlformats.org/drawingml/2006/table">
            <a:tbl>
              <a:tblPr firstRow="1" bandRow="1">
                <a:tableStyleId>{5C22544A-7EE6-4342-B048-85BDC9FD1C3A}</a:tableStyleId>
              </a:tblPr>
              <a:tblGrid>
                <a:gridCol w="986434">
                  <a:extLst>
                    <a:ext uri="{9D8B030D-6E8A-4147-A177-3AD203B41FA5}">
                      <a16:colId xmlns:a16="http://schemas.microsoft.com/office/drawing/2014/main" val="138019481"/>
                    </a:ext>
                  </a:extLst>
                </a:gridCol>
                <a:gridCol w="629302">
                  <a:extLst>
                    <a:ext uri="{9D8B030D-6E8A-4147-A177-3AD203B41FA5}">
                      <a16:colId xmlns:a16="http://schemas.microsoft.com/office/drawing/2014/main" val="414797330"/>
                    </a:ext>
                  </a:extLst>
                </a:gridCol>
                <a:gridCol w="741217">
                  <a:extLst>
                    <a:ext uri="{9D8B030D-6E8A-4147-A177-3AD203B41FA5}">
                      <a16:colId xmlns:a16="http://schemas.microsoft.com/office/drawing/2014/main" val="3812899099"/>
                    </a:ext>
                  </a:extLst>
                </a:gridCol>
                <a:gridCol w="643868">
                  <a:extLst>
                    <a:ext uri="{9D8B030D-6E8A-4147-A177-3AD203B41FA5}">
                      <a16:colId xmlns:a16="http://schemas.microsoft.com/office/drawing/2014/main" val="947740889"/>
                    </a:ext>
                  </a:extLst>
                </a:gridCol>
                <a:gridCol w="717454">
                  <a:extLst>
                    <a:ext uri="{9D8B030D-6E8A-4147-A177-3AD203B41FA5}">
                      <a16:colId xmlns:a16="http://schemas.microsoft.com/office/drawing/2014/main" val="839331678"/>
                    </a:ext>
                  </a:extLst>
                </a:gridCol>
                <a:gridCol w="680660">
                  <a:extLst>
                    <a:ext uri="{9D8B030D-6E8A-4147-A177-3AD203B41FA5}">
                      <a16:colId xmlns:a16="http://schemas.microsoft.com/office/drawing/2014/main" val="3168805854"/>
                    </a:ext>
                  </a:extLst>
                </a:gridCol>
                <a:gridCol w="711321">
                  <a:extLst>
                    <a:ext uri="{9D8B030D-6E8A-4147-A177-3AD203B41FA5}">
                      <a16:colId xmlns:a16="http://schemas.microsoft.com/office/drawing/2014/main" val="1034848953"/>
                    </a:ext>
                  </a:extLst>
                </a:gridCol>
                <a:gridCol w="909127">
                  <a:extLst>
                    <a:ext uri="{9D8B030D-6E8A-4147-A177-3AD203B41FA5}">
                      <a16:colId xmlns:a16="http://schemas.microsoft.com/office/drawing/2014/main" val="1816199733"/>
                    </a:ext>
                  </a:extLst>
                </a:gridCol>
                <a:gridCol w="851708">
                  <a:extLst>
                    <a:ext uri="{9D8B030D-6E8A-4147-A177-3AD203B41FA5}">
                      <a16:colId xmlns:a16="http://schemas.microsoft.com/office/drawing/2014/main" val="386203422"/>
                    </a:ext>
                  </a:extLst>
                </a:gridCol>
                <a:gridCol w="966546">
                  <a:extLst>
                    <a:ext uri="{9D8B030D-6E8A-4147-A177-3AD203B41FA5}">
                      <a16:colId xmlns:a16="http://schemas.microsoft.com/office/drawing/2014/main" val="791802741"/>
                    </a:ext>
                  </a:extLst>
                </a:gridCol>
              </a:tblGrid>
              <a:tr h="407170">
                <a:tc>
                  <a:txBody>
                    <a:bodyPr/>
                    <a:lstStyle/>
                    <a:p>
                      <a:endParaRPr lang="en-GB" sz="1400"/>
                    </a:p>
                  </a:txBody>
                  <a:tcPr/>
                </a:tc>
                <a:tc>
                  <a:txBody>
                    <a:bodyPr/>
                    <a:lstStyle/>
                    <a:p>
                      <a:r>
                        <a:rPr lang="en-GB" sz="1400"/>
                        <a:t>Male</a:t>
                      </a:r>
                    </a:p>
                  </a:txBody>
                  <a:tcPr/>
                </a:tc>
                <a:tc>
                  <a:txBody>
                    <a:bodyPr/>
                    <a:lstStyle/>
                    <a:p>
                      <a:r>
                        <a:rPr lang="en-GB" sz="1400"/>
                        <a:t>Female</a:t>
                      </a:r>
                    </a:p>
                  </a:txBody>
                  <a:tcPr/>
                </a:tc>
                <a:tc>
                  <a:txBody>
                    <a:bodyPr/>
                    <a:lstStyle/>
                    <a:p>
                      <a:r>
                        <a:rPr lang="en-GB" sz="1400" dirty="0"/>
                        <a:t>18-34</a:t>
                      </a:r>
                    </a:p>
                  </a:txBody>
                  <a:tcPr/>
                </a:tc>
                <a:tc>
                  <a:txBody>
                    <a:bodyPr/>
                    <a:lstStyle/>
                    <a:p>
                      <a:r>
                        <a:rPr lang="en-GB" sz="1400"/>
                        <a:t>35-54</a:t>
                      </a:r>
                    </a:p>
                  </a:txBody>
                  <a:tcPr/>
                </a:tc>
                <a:tc>
                  <a:txBody>
                    <a:bodyPr/>
                    <a:lstStyle/>
                    <a:p>
                      <a:r>
                        <a:rPr lang="en-GB" sz="1400"/>
                        <a:t>55-64</a:t>
                      </a:r>
                    </a:p>
                  </a:txBody>
                  <a:tcPr/>
                </a:tc>
                <a:tc>
                  <a:txBody>
                    <a:bodyPr/>
                    <a:lstStyle/>
                    <a:p>
                      <a:r>
                        <a:rPr lang="en-GB" sz="1400"/>
                        <a:t>65+</a:t>
                      </a:r>
                    </a:p>
                  </a:txBody>
                  <a:tcPr/>
                </a:tc>
                <a:tc>
                  <a:txBody>
                    <a:bodyPr/>
                    <a:lstStyle/>
                    <a:p>
                      <a:r>
                        <a:rPr lang="en-GB" sz="1400"/>
                        <a:t>Working </a:t>
                      </a:r>
                    </a:p>
                  </a:txBody>
                  <a:tcPr/>
                </a:tc>
                <a:tc>
                  <a:txBody>
                    <a:bodyPr/>
                    <a:lstStyle/>
                    <a:p>
                      <a:r>
                        <a:rPr lang="en-GB" sz="1400"/>
                        <a:t>Not Working</a:t>
                      </a:r>
                    </a:p>
                  </a:txBody>
                  <a:tcPr/>
                </a:tc>
                <a:tc>
                  <a:txBody>
                    <a:bodyPr/>
                    <a:lstStyle/>
                    <a:p>
                      <a:r>
                        <a:rPr lang="en-GB" sz="1400"/>
                        <a:t>Retired</a:t>
                      </a:r>
                    </a:p>
                  </a:txBody>
                  <a:tcPr/>
                </a:tc>
                <a:extLst>
                  <a:ext uri="{0D108BD9-81ED-4DB2-BD59-A6C34878D82A}">
                    <a16:rowId xmlns:a16="http://schemas.microsoft.com/office/drawing/2014/main" val="3070939792"/>
                  </a:ext>
                </a:extLst>
              </a:tr>
              <a:tr h="503075">
                <a:tc>
                  <a:txBody>
                    <a:bodyPr/>
                    <a:lstStyle/>
                    <a:p>
                      <a:r>
                        <a:rPr lang="en-GB" sz="1200" b="1" dirty="0"/>
                        <a:t>Strongly Negative</a:t>
                      </a:r>
                    </a:p>
                  </a:txBody>
                  <a:tcPr/>
                </a:tc>
                <a:tc>
                  <a:txBody>
                    <a:bodyPr/>
                    <a:lstStyle/>
                    <a:p>
                      <a:r>
                        <a:rPr lang="en-GB" sz="1400" dirty="0"/>
                        <a:t>13% (8)</a:t>
                      </a:r>
                    </a:p>
                  </a:txBody>
                  <a:tcPr/>
                </a:tc>
                <a:tc>
                  <a:txBody>
                    <a:bodyPr/>
                    <a:lstStyle/>
                    <a:p>
                      <a:r>
                        <a:rPr lang="en-GB" sz="1400" dirty="0"/>
                        <a:t>5% (4)</a:t>
                      </a:r>
                    </a:p>
                  </a:txBody>
                  <a:tcPr/>
                </a:tc>
                <a:tc>
                  <a:txBody>
                    <a:bodyPr/>
                    <a:lstStyle/>
                    <a:p>
                      <a:r>
                        <a:rPr lang="en-GB" sz="1400" dirty="0"/>
                        <a:t>0% (0)</a:t>
                      </a:r>
                    </a:p>
                  </a:txBody>
                  <a:tcPr/>
                </a:tc>
                <a:tc>
                  <a:txBody>
                    <a:bodyPr/>
                    <a:lstStyle/>
                    <a:p>
                      <a:r>
                        <a:rPr lang="en-GB" sz="1400" dirty="0"/>
                        <a:t>10% (4)</a:t>
                      </a:r>
                    </a:p>
                  </a:txBody>
                  <a:tcPr/>
                </a:tc>
                <a:tc>
                  <a:txBody>
                    <a:bodyPr/>
                    <a:lstStyle/>
                    <a:p>
                      <a:r>
                        <a:rPr lang="en-GB" sz="1400" dirty="0"/>
                        <a:t>5% (1)</a:t>
                      </a:r>
                    </a:p>
                  </a:txBody>
                  <a:tcPr/>
                </a:tc>
                <a:tc>
                  <a:txBody>
                    <a:bodyPr/>
                    <a:lstStyle/>
                    <a:p>
                      <a:r>
                        <a:rPr lang="en-GB" sz="1400" dirty="0"/>
                        <a:t>10% (7)</a:t>
                      </a:r>
                    </a:p>
                  </a:txBody>
                  <a:tcPr/>
                </a:tc>
                <a:tc>
                  <a:txBody>
                    <a:bodyPr/>
                    <a:lstStyle/>
                    <a:p>
                      <a:r>
                        <a:rPr lang="en-GB" sz="1400" dirty="0"/>
                        <a:t>4% (2)</a:t>
                      </a:r>
                    </a:p>
                  </a:txBody>
                  <a:tcPr/>
                </a:tc>
                <a:tc>
                  <a:txBody>
                    <a:bodyPr/>
                    <a:lstStyle/>
                    <a:p>
                      <a:r>
                        <a:rPr lang="en-GB" sz="1400" dirty="0"/>
                        <a:t>12% (2)</a:t>
                      </a:r>
                    </a:p>
                  </a:txBody>
                  <a:tcPr/>
                </a:tc>
                <a:tc>
                  <a:txBody>
                    <a:bodyPr/>
                    <a:lstStyle/>
                    <a:p>
                      <a:r>
                        <a:rPr lang="en-GB" sz="1400" dirty="0"/>
                        <a:t>10% (6)</a:t>
                      </a:r>
                    </a:p>
                  </a:txBody>
                  <a:tcPr/>
                </a:tc>
                <a:extLst>
                  <a:ext uri="{0D108BD9-81ED-4DB2-BD59-A6C34878D82A}">
                    <a16:rowId xmlns:a16="http://schemas.microsoft.com/office/drawing/2014/main" val="2389868412"/>
                  </a:ext>
                </a:extLst>
              </a:tr>
              <a:tr h="562034">
                <a:tc>
                  <a:txBody>
                    <a:bodyPr/>
                    <a:lstStyle/>
                    <a:p>
                      <a:r>
                        <a:rPr lang="en-GB" sz="1200" b="1" dirty="0"/>
                        <a:t>Slightly Negative</a:t>
                      </a:r>
                    </a:p>
                  </a:txBody>
                  <a:tcPr/>
                </a:tc>
                <a:tc>
                  <a:txBody>
                    <a:bodyPr/>
                    <a:lstStyle/>
                    <a:p>
                      <a:r>
                        <a:rPr lang="en-GB" sz="1400" dirty="0"/>
                        <a:t>36%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26% (23)</a:t>
                      </a:r>
                    </a:p>
                  </a:txBody>
                  <a:tcPr/>
                </a:tc>
                <a:tc>
                  <a:txBody>
                    <a:bodyPr/>
                    <a:lstStyle/>
                    <a:p>
                      <a:r>
                        <a:rPr lang="en-GB" sz="1400" dirty="0"/>
                        <a:t>37% (4)</a:t>
                      </a:r>
                    </a:p>
                  </a:txBody>
                  <a:tcPr/>
                </a:tc>
                <a:tc>
                  <a:txBody>
                    <a:bodyPr/>
                    <a:lstStyle/>
                    <a:p>
                      <a:r>
                        <a:rPr lang="en-GB" sz="1400" dirty="0"/>
                        <a:t>23% (10)</a:t>
                      </a:r>
                    </a:p>
                  </a:txBody>
                  <a:tcPr/>
                </a:tc>
                <a:tc>
                  <a:txBody>
                    <a:bodyPr/>
                    <a:lstStyle/>
                    <a:p>
                      <a:r>
                        <a:rPr lang="en-GB" sz="1400" dirty="0"/>
                        <a:t>33% (9)</a:t>
                      </a:r>
                    </a:p>
                  </a:txBody>
                  <a:tcPr/>
                </a:tc>
                <a:tc>
                  <a:txBody>
                    <a:bodyPr/>
                    <a:lstStyle/>
                    <a:p>
                      <a:r>
                        <a:rPr lang="en-GB" sz="1400" dirty="0"/>
                        <a:t>32% (20)</a:t>
                      </a:r>
                    </a:p>
                  </a:txBody>
                  <a:tcPr/>
                </a:tc>
                <a:tc>
                  <a:txBody>
                    <a:bodyPr/>
                    <a:lstStyle/>
                    <a:p>
                      <a:r>
                        <a:rPr lang="en-GB" sz="1400" dirty="0"/>
                        <a:t>37% (24)</a:t>
                      </a:r>
                    </a:p>
                  </a:txBody>
                  <a:tcPr/>
                </a:tc>
                <a:tc>
                  <a:txBody>
                    <a:bodyPr/>
                    <a:lstStyle/>
                    <a:p>
                      <a:r>
                        <a:rPr lang="en-GB" sz="1400" dirty="0"/>
                        <a:t>23% (1)</a:t>
                      </a:r>
                    </a:p>
                  </a:txBody>
                  <a:tcPr/>
                </a:tc>
                <a:tc>
                  <a:txBody>
                    <a:bodyPr/>
                    <a:lstStyle/>
                    <a:p>
                      <a:r>
                        <a:rPr lang="en-GB" sz="1400" dirty="0"/>
                        <a:t>31% (18)</a:t>
                      </a:r>
                    </a:p>
                  </a:txBody>
                  <a:tcPr/>
                </a:tc>
                <a:extLst>
                  <a:ext uri="{0D108BD9-81ED-4DB2-BD59-A6C34878D82A}">
                    <a16:rowId xmlns:a16="http://schemas.microsoft.com/office/drawing/2014/main" val="1331347596"/>
                  </a:ext>
                </a:extLst>
              </a:tr>
              <a:tr h="547102">
                <a:tc>
                  <a:txBody>
                    <a:bodyPr/>
                    <a:lstStyle/>
                    <a:p>
                      <a:r>
                        <a:rPr lang="en-GB" sz="1200" b="1" dirty="0"/>
                        <a:t>Slightly Positive</a:t>
                      </a:r>
                    </a:p>
                  </a:txBody>
                  <a:tcPr/>
                </a:tc>
                <a:tc>
                  <a:txBody>
                    <a:bodyPr/>
                    <a:lstStyle/>
                    <a:p>
                      <a:r>
                        <a:rPr lang="en-GB" sz="1400" dirty="0"/>
                        <a:t>38%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49% (43)</a:t>
                      </a:r>
                    </a:p>
                  </a:txBody>
                  <a:tcPr/>
                </a:tc>
                <a:tc>
                  <a:txBody>
                    <a:bodyPr/>
                    <a:lstStyle/>
                    <a:p>
                      <a:r>
                        <a:rPr lang="en-GB" sz="1400" dirty="0"/>
                        <a:t>27% (2)</a:t>
                      </a:r>
                    </a:p>
                  </a:txBody>
                  <a:tcPr/>
                </a:tc>
                <a:tc>
                  <a:txBody>
                    <a:bodyPr/>
                    <a:lstStyle/>
                    <a:p>
                      <a:r>
                        <a:rPr lang="en-GB" sz="1400" dirty="0"/>
                        <a:t>54% (22)</a:t>
                      </a:r>
                    </a:p>
                  </a:txBody>
                  <a:tcPr/>
                </a:tc>
                <a:tc>
                  <a:txBody>
                    <a:bodyPr/>
                    <a:lstStyle/>
                    <a:p>
                      <a:r>
                        <a:rPr lang="en-GB" sz="1400" dirty="0"/>
                        <a:t>30% (8)</a:t>
                      </a:r>
                    </a:p>
                  </a:txBody>
                  <a:tcPr/>
                </a:tc>
                <a:tc>
                  <a:txBody>
                    <a:bodyPr/>
                    <a:lstStyle/>
                    <a:p>
                      <a:r>
                        <a:rPr lang="en-GB" sz="1400" dirty="0"/>
                        <a:t>51% (32)</a:t>
                      </a:r>
                    </a:p>
                  </a:txBody>
                  <a:tcPr/>
                </a:tc>
                <a:tc>
                  <a:txBody>
                    <a:bodyPr/>
                    <a:lstStyle/>
                    <a:p>
                      <a:r>
                        <a:rPr lang="en-GB" sz="1400" dirty="0"/>
                        <a:t>37% (23)</a:t>
                      </a:r>
                    </a:p>
                  </a:txBody>
                  <a:tcPr/>
                </a:tc>
                <a:tc>
                  <a:txBody>
                    <a:bodyPr/>
                    <a:lstStyle/>
                    <a:p>
                      <a:r>
                        <a:rPr lang="en-GB" sz="1400" dirty="0"/>
                        <a:t>36% (4)</a:t>
                      </a:r>
                    </a:p>
                  </a:txBody>
                  <a:tcPr/>
                </a:tc>
                <a:tc>
                  <a:txBody>
                    <a:bodyPr/>
                    <a:lstStyle/>
                    <a:p>
                      <a:r>
                        <a:rPr lang="en-GB" sz="1400" dirty="0"/>
                        <a:t>52% (31)</a:t>
                      </a:r>
                    </a:p>
                  </a:txBody>
                  <a:tcPr/>
                </a:tc>
                <a:extLst>
                  <a:ext uri="{0D108BD9-81ED-4DB2-BD59-A6C34878D82A}">
                    <a16:rowId xmlns:a16="http://schemas.microsoft.com/office/drawing/2014/main" val="3459189485"/>
                  </a:ext>
                </a:extLst>
              </a:tr>
              <a:tr h="522934">
                <a:tc>
                  <a:txBody>
                    <a:bodyPr/>
                    <a:lstStyle/>
                    <a:p>
                      <a:r>
                        <a:rPr lang="en-GB" sz="1200" b="1" dirty="0"/>
                        <a:t>Strongly Positive</a:t>
                      </a:r>
                    </a:p>
                  </a:txBody>
                  <a:tcPr/>
                </a:tc>
                <a:tc>
                  <a:txBody>
                    <a:bodyPr/>
                    <a:lstStyle/>
                    <a:p>
                      <a:r>
                        <a:rPr lang="en-GB" sz="1400" dirty="0"/>
                        <a:t>13%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 (18)</a:t>
                      </a:r>
                    </a:p>
                  </a:txBody>
                  <a:tcPr/>
                </a:tc>
                <a:tc>
                  <a:txBody>
                    <a:bodyPr/>
                    <a:lstStyle/>
                    <a:p>
                      <a:r>
                        <a:rPr lang="en-GB" sz="1400" dirty="0"/>
                        <a:t>37% (3)</a:t>
                      </a:r>
                    </a:p>
                  </a:txBody>
                  <a:tcPr/>
                </a:tc>
                <a:tc>
                  <a:txBody>
                    <a:bodyPr/>
                    <a:lstStyle/>
                    <a:p>
                      <a:r>
                        <a:rPr lang="en-GB" sz="1400" dirty="0"/>
                        <a:t>13% (6)</a:t>
                      </a:r>
                    </a:p>
                  </a:txBody>
                  <a:tcPr/>
                </a:tc>
                <a:tc>
                  <a:txBody>
                    <a:bodyPr/>
                    <a:lstStyle/>
                    <a:p>
                      <a:r>
                        <a:rPr lang="en-GB" sz="1400" dirty="0"/>
                        <a:t>33% (9)</a:t>
                      </a:r>
                    </a:p>
                  </a:txBody>
                  <a:tcPr/>
                </a:tc>
                <a:tc>
                  <a:txBody>
                    <a:bodyPr/>
                    <a:lstStyle/>
                    <a:p>
                      <a:r>
                        <a:rPr lang="en-GB" sz="1400" dirty="0"/>
                        <a:t>6%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22%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30%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6% (4)</a:t>
                      </a:r>
                    </a:p>
                  </a:txBody>
                  <a:tcPr/>
                </a:tc>
                <a:extLst>
                  <a:ext uri="{0D108BD9-81ED-4DB2-BD59-A6C34878D82A}">
                    <a16:rowId xmlns:a16="http://schemas.microsoft.com/office/drawing/2014/main" val="2764851794"/>
                  </a:ext>
                </a:extLst>
              </a:tr>
              <a:tr h="452584">
                <a:tc>
                  <a:txBody>
                    <a:bodyPr/>
                    <a:lstStyle/>
                    <a:p>
                      <a:r>
                        <a:rPr lang="en-GB" sz="1200" b="1" dirty="0"/>
                        <a:t>Base Size</a:t>
                      </a:r>
                    </a:p>
                  </a:txBody>
                  <a:tcPr/>
                </a:tc>
                <a:tc>
                  <a:txBody>
                    <a:bodyPr/>
                    <a:lstStyle/>
                    <a:p>
                      <a:r>
                        <a:rPr lang="en-GB" sz="1400" b="1" dirty="0"/>
                        <a:t>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88</a:t>
                      </a:r>
                    </a:p>
                  </a:txBody>
                  <a:tcPr/>
                </a:tc>
                <a:tc>
                  <a:txBody>
                    <a:bodyPr/>
                    <a:lstStyle/>
                    <a:p>
                      <a:r>
                        <a:rPr lang="en-GB" sz="1400" b="1" dirty="0"/>
                        <a:t>9</a:t>
                      </a:r>
                    </a:p>
                  </a:txBody>
                  <a:tcPr/>
                </a:tc>
                <a:tc>
                  <a:txBody>
                    <a:bodyPr/>
                    <a:lstStyle/>
                    <a:p>
                      <a:r>
                        <a:rPr lang="en-GB" sz="1400" b="1" dirty="0"/>
                        <a:t>26</a:t>
                      </a:r>
                    </a:p>
                  </a:txBody>
                  <a:tcPr/>
                </a:tc>
                <a:tc>
                  <a:txBody>
                    <a:bodyPr/>
                    <a:lstStyle/>
                    <a:p>
                      <a:r>
                        <a:rPr lang="en-GB" sz="1400" b="1" dirty="0"/>
                        <a:t>27</a:t>
                      </a:r>
                    </a:p>
                  </a:txBody>
                  <a:tcPr/>
                </a:tc>
                <a:tc>
                  <a:txBody>
                    <a:bodyPr/>
                    <a:lstStyle/>
                    <a:p>
                      <a:r>
                        <a:rPr lang="en-GB" sz="1400" b="1" dirty="0"/>
                        <a:t>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59</a:t>
                      </a:r>
                    </a:p>
                  </a:txBody>
                  <a:tcPr/>
                </a:tc>
                <a:extLst>
                  <a:ext uri="{0D108BD9-81ED-4DB2-BD59-A6C34878D82A}">
                    <a16:rowId xmlns:a16="http://schemas.microsoft.com/office/drawing/2014/main" val="2897687089"/>
                  </a:ext>
                </a:extLst>
              </a:tr>
            </a:tbl>
          </a:graphicData>
        </a:graphic>
      </p:graphicFrame>
      <p:sp>
        <p:nvSpPr>
          <p:cNvPr id="5" name="Slide Number Placeholder 4">
            <a:extLst>
              <a:ext uri="{FF2B5EF4-FFF2-40B4-BE49-F238E27FC236}">
                <a16:creationId xmlns:a16="http://schemas.microsoft.com/office/drawing/2014/main" id="{F102351F-F1E1-B4A0-4355-FBA4FD69FC8F}"/>
              </a:ext>
            </a:extLst>
          </p:cNvPr>
          <p:cNvSpPr>
            <a:spLocks noGrp="1"/>
          </p:cNvSpPr>
          <p:nvPr>
            <p:ph type="sldNum" sz="quarter" idx="4"/>
          </p:nvPr>
        </p:nvSpPr>
        <p:spPr/>
        <p:txBody>
          <a:bodyPr/>
          <a:lstStyle/>
          <a:p>
            <a:r>
              <a:rPr lang="en-GB"/>
              <a:t>|   </a:t>
            </a:r>
            <a:fld id="{5898CC38-F149-5B45-A1B4-290B41364A0C}" type="slidenum">
              <a:rPr lang="en-GB" smtClean="0"/>
              <a:pPr/>
              <a:t>32</a:t>
            </a:fld>
            <a:endParaRPr lang="en-GB"/>
          </a:p>
        </p:txBody>
      </p:sp>
      <p:sp>
        <p:nvSpPr>
          <p:cNvPr id="9" name="Date Placeholder 3">
            <a:extLst>
              <a:ext uri="{FF2B5EF4-FFF2-40B4-BE49-F238E27FC236}">
                <a16:creationId xmlns:a16="http://schemas.microsoft.com/office/drawing/2014/main" id="{5D7B979F-DA59-7D48-DA9F-2008B734E6A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1" name="TextBox 10"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277438F4-DD66-5B50-7209-9C700B8C3547}"/>
              </a:ext>
            </a:extLst>
          </p:cNvPr>
          <p:cNvSpPr txBox="1"/>
          <p:nvPr/>
        </p:nvSpPr>
        <p:spPr>
          <a:xfrm>
            <a:off x="5579523" y="5006701"/>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prstClr val="black"/>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156664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59392" y="120073"/>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Nearly one in two Clacton/</a:t>
            </a: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residents would like to see more money invested in town and city centres, with men specifically wanting a greater variety of shops and restaurants.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1994833336"/>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580225" y="1060090"/>
            <a:ext cx="186979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83066580"/>
              </p:ext>
            </p:extLst>
          </p:nvPr>
        </p:nvGraphicFramePr>
        <p:xfrm>
          <a:off x="4309974" y="1248208"/>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239690" y="1059774"/>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001957" y="1038909"/>
            <a:ext cx="230817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2879093538"/>
              </p:ext>
            </p:extLst>
          </p:nvPr>
        </p:nvGraphicFramePr>
        <p:xfrm>
          <a:off x="7991997" y="1324998"/>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63302" y="17666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86</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72</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74</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63</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53</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55547" y="166160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21</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74782" y="253309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19</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0751" y="343121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0343" y="515644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096871" y="16453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127</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062839" y="260559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121</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045084" y="345785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110</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064319" y="432934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111</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048044" y="523634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76</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8" name="TextBox 7">
            <a:extLst>
              <a:ext uri="{FF2B5EF4-FFF2-40B4-BE49-F238E27FC236}">
                <a16:creationId xmlns:a16="http://schemas.microsoft.com/office/drawing/2014/main" id="{E5E8C4DC-7A7E-2259-CFC8-ADB020950299}"/>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(174),</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(60),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(105),</a:t>
            </a:r>
            <a:r>
              <a:rPr kumimoji="0" lang="en-GB" sz="1000" b="0" i="0" u="none" strike="noStrike" kern="1200" cap="none" spc="0" normalizeH="0" baseline="0" noProof="0" dirty="0">
                <a:ln>
                  <a:noFill/>
                </a:ln>
                <a:solidFill>
                  <a:srgbClr val="000000"/>
                </a:solidFill>
                <a:effectLst/>
                <a:uLnTx/>
                <a:uFillTx/>
                <a:ea typeface="+mn-ea"/>
                <a:cs typeface="+mn-cs"/>
              </a:rPr>
              <a:t>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18-44 (19),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35-54 (29),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55-64 (35),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(95),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(49),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(11),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(87)</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17" name="Slide Number Placeholder 16">
            <a:extLst>
              <a:ext uri="{FF2B5EF4-FFF2-40B4-BE49-F238E27FC236}">
                <a16:creationId xmlns:a16="http://schemas.microsoft.com/office/drawing/2014/main" id="{39BECB3B-E713-3AAA-35D7-526BEB498E3F}"/>
              </a:ext>
            </a:extLst>
          </p:cNvPr>
          <p:cNvSpPr>
            <a:spLocks noGrp="1"/>
          </p:cNvSpPr>
          <p:nvPr>
            <p:ph type="sldNum" sz="quarter" idx="4"/>
          </p:nvPr>
        </p:nvSpPr>
        <p:spPr/>
        <p:txBody>
          <a:bodyPr/>
          <a:lstStyle/>
          <a:p>
            <a:r>
              <a:rPr lang="en-GB"/>
              <a:t>|   </a:t>
            </a:r>
            <a:fld id="{5898CC38-F149-5B45-A1B4-290B41364A0C}" type="slidenum">
              <a:rPr lang="en-GB" smtClean="0"/>
              <a:pPr/>
              <a:t>33</a:t>
            </a:fld>
            <a:endParaRPr lang="en-GB"/>
          </a:p>
        </p:txBody>
      </p:sp>
      <p:sp>
        <p:nvSpPr>
          <p:cNvPr id="18" name="Date Placeholder 3">
            <a:extLst>
              <a:ext uri="{FF2B5EF4-FFF2-40B4-BE49-F238E27FC236}">
                <a16:creationId xmlns:a16="http://schemas.microsoft.com/office/drawing/2014/main" id="{C0BF4DF4-B6E2-162D-DE36-E5F462B02608}"/>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8267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0"/>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900" b="1" i="0" u="none" strike="noStrike" kern="1200" cap="none" spc="0" normalizeH="0" baseline="0" noProof="0" dirty="0">
                <a:ln>
                  <a:noFill/>
                </a:ln>
                <a:solidFill>
                  <a:schemeClr val="accent4"/>
                </a:solidFill>
                <a:effectLst/>
                <a:uLnTx/>
                <a:uFillTx/>
                <a:ea typeface="+mj-ea"/>
                <a:cs typeface="+mj-cs"/>
              </a:rPr>
              <a:t>"Increased spending in town and city centres is a priority across all age groups. However, each age group has different top priorities, ranging from improved housing, more job opportunities/higher wages, and enhanced health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810673201"/>
              </p:ext>
            </p:extLst>
          </p:nvPr>
        </p:nvGraphicFramePr>
        <p:xfrm>
          <a:off x="478926" y="1329319"/>
          <a:ext cx="2894589" cy="44589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074198" y="1068968"/>
            <a:ext cx="203847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ea typeface="+mn-ea"/>
                <a:cs typeface="+mn-cs"/>
              </a:rPr>
              <a:t>Clacton/</a:t>
            </a:r>
            <a:r>
              <a:rPr kumimoji="0" lang="en-GB" sz="1400" b="1" i="1" u="none" strike="noStrike" kern="1200" cap="none" spc="0" normalizeH="0" baseline="0" noProof="0" dirty="0" err="1">
                <a:ln>
                  <a:noFill/>
                </a:ln>
                <a:solidFill>
                  <a:srgbClr val="000000"/>
                </a:solidFill>
                <a:effectLst/>
                <a:uLnTx/>
                <a:uFillTx/>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18-44  </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177321454"/>
              </p:ext>
            </p:extLst>
          </p:nvPr>
        </p:nvGraphicFramePr>
        <p:xfrm>
          <a:off x="3342308" y="1301473"/>
          <a:ext cx="2809918" cy="45932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3792630" y="106865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35-54</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890439386"/>
              </p:ext>
            </p:extLst>
          </p:nvPr>
        </p:nvGraphicFramePr>
        <p:xfrm>
          <a:off x="6234219" y="1396018"/>
          <a:ext cx="2847637" cy="45786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095131" y="17666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10" name="TextBox 9">
            <a:extLst>
              <a:ext uri="{FF2B5EF4-FFF2-40B4-BE49-F238E27FC236}">
                <a16:creationId xmlns:a16="http://schemas.microsoft.com/office/drawing/2014/main" id="{D9ADAD63-C1CE-0D06-882F-5DBCC4AAEF68}"/>
              </a:ext>
            </a:extLst>
          </p:cNvPr>
          <p:cNvSpPr txBox="1"/>
          <p:nvPr/>
        </p:nvSpPr>
        <p:spPr>
          <a:xfrm>
            <a:off x="2078855" y="264702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087733" y="351703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078856" y="436929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078855" y="523930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23" name="TextBox 22">
            <a:extLst>
              <a:ext uri="{FF2B5EF4-FFF2-40B4-BE49-F238E27FC236}">
                <a16:creationId xmlns:a16="http://schemas.microsoft.com/office/drawing/2014/main" id="{EC9ED87B-8470-BC65-2AFF-6000BF721CDB}"/>
              </a:ext>
            </a:extLst>
          </p:cNvPr>
          <p:cNvSpPr txBox="1"/>
          <p:nvPr/>
        </p:nvSpPr>
        <p:spPr>
          <a:xfrm>
            <a:off x="4972977" y="175925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24" name="TextBox 23">
            <a:extLst>
              <a:ext uri="{FF2B5EF4-FFF2-40B4-BE49-F238E27FC236}">
                <a16:creationId xmlns:a16="http://schemas.microsoft.com/office/drawing/2014/main" id="{7106AEE8-70AA-BDAD-51B7-C1583570E046}"/>
              </a:ext>
            </a:extLst>
          </p:cNvPr>
          <p:cNvSpPr txBox="1"/>
          <p:nvPr/>
        </p:nvSpPr>
        <p:spPr>
          <a:xfrm>
            <a:off x="4992211" y="264850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25" name="TextBox 24">
            <a:extLst>
              <a:ext uri="{FF2B5EF4-FFF2-40B4-BE49-F238E27FC236}">
                <a16:creationId xmlns:a16="http://schemas.microsoft.com/office/drawing/2014/main" id="{54E0095F-3E4E-861C-4F55-0A281603F7AF}"/>
              </a:ext>
            </a:extLst>
          </p:cNvPr>
          <p:cNvSpPr txBox="1"/>
          <p:nvPr/>
        </p:nvSpPr>
        <p:spPr>
          <a:xfrm>
            <a:off x="4958180" y="354662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26" name="TextBox 25">
            <a:extLst>
              <a:ext uri="{FF2B5EF4-FFF2-40B4-BE49-F238E27FC236}">
                <a16:creationId xmlns:a16="http://schemas.microsoft.com/office/drawing/2014/main" id="{933E4148-85E5-695B-CA0A-F29DF1F1AF26}"/>
              </a:ext>
            </a:extLst>
          </p:cNvPr>
          <p:cNvSpPr txBox="1"/>
          <p:nvPr/>
        </p:nvSpPr>
        <p:spPr>
          <a:xfrm>
            <a:off x="4995171" y="442699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005527" y="531624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graphicFrame>
        <p:nvGraphicFramePr>
          <p:cNvPr id="18" name="Chart 17">
            <a:extLst>
              <a:ext uri="{FF2B5EF4-FFF2-40B4-BE49-F238E27FC236}">
                <a16:creationId xmlns:a16="http://schemas.microsoft.com/office/drawing/2014/main" id="{344DA2CB-CD21-3A7B-4EED-77CA10FCC02D}"/>
              </a:ext>
            </a:extLst>
          </p:cNvPr>
          <p:cNvGraphicFramePr/>
          <p:nvPr>
            <p:extLst>
              <p:ext uri="{D42A27DB-BD31-4B8C-83A1-F6EECF244321}">
                <p14:modId xmlns:p14="http://schemas.microsoft.com/office/powerpoint/2010/main" val="767600270"/>
              </p:ext>
            </p:extLst>
          </p:nvPr>
        </p:nvGraphicFramePr>
        <p:xfrm>
          <a:off x="9103186" y="1433008"/>
          <a:ext cx="2847637" cy="457865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5D59A73B-920D-8DDA-87BD-9151158BA55A}"/>
              </a:ext>
            </a:extLst>
          </p:cNvPr>
          <p:cNvSpPr txBox="1"/>
          <p:nvPr/>
        </p:nvSpPr>
        <p:spPr>
          <a:xfrm>
            <a:off x="7833066" y="1840635"/>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39</a:t>
            </a:r>
          </a:p>
        </p:txBody>
      </p:sp>
      <p:sp>
        <p:nvSpPr>
          <p:cNvPr id="21" name="TextBox 20">
            <a:extLst>
              <a:ext uri="{FF2B5EF4-FFF2-40B4-BE49-F238E27FC236}">
                <a16:creationId xmlns:a16="http://schemas.microsoft.com/office/drawing/2014/main" id="{8CF8E221-04DC-C1E2-02DF-778104D7A7DD}"/>
              </a:ext>
            </a:extLst>
          </p:cNvPr>
          <p:cNvSpPr txBox="1"/>
          <p:nvPr/>
        </p:nvSpPr>
        <p:spPr>
          <a:xfrm>
            <a:off x="7861178" y="2685494"/>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38</a:t>
            </a:r>
          </a:p>
        </p:txBody>
      </p:sp>
      <p:sp>
        <p:nvSpPr>
          <p:cNvPr id="33" name="TextBox 32">
            <a:extLst>
              <a:ext uri="{FF2B5EF4-FFF2-40B4-BE49-F238E27FC236}">
                <a16:creationId xmlns:a16="http://schemas.microsoft.com/office/drawing/2014/main" id="{67F9B8A0-D12D-86FA-63C7-8C01AE067176}"/>
              </a:ext>
            </a:extLst>
          </p:cNvPr>
          <p:cNvSpPr txBox="1"/>
          <p:nvPr/>
        </p:nvSpPr>
        <p:spPr>
          <a:xfrm>
            <a:off x="7827147" y="3583618"/>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36</a:t>
            </a:r>
          </a:p>
        </p:txBody>
      </p:sp>
      <p:sp>
        <p:nvSpPr>
          <p:cNvPr id="34" name="TextBox 33">
            <a:extLst>
              <a:ext uri="{FF2B5EF4-FFF2-40B4-BE49-F238E27FC236}">
                <a16:creationId xmlns:a16="http://schemas.microsoft.com/office/drawing/2014/main" id="{F7406DD8-EE47-BB4B-62A7-8357EB6F5F32}"/>
              </a:ext>
            </a:extLst>
          </p:cNvPr>
          <p:cNvSpPr txBox="1"/>
          <p:nvPr/>
        </p:nvSpPr>
        <p:spPr>
          <a:xfrm>
            <a:off x="7864138" y="446398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32</a:t>
            </a:r>
          </a:p>
        </p:txBody>
      </p:sp>
      <p:sp>
        <p:nvSpPr>
          <p:cNvPr id="35" name="TextBox 34">
            <a:extLst>
              <a:ext uri="{FF2B5EF4-FFF2-40B4-BE49-F238E27FC236}">
                <a16:creationId xmlns:a16="http://schemas.microsoft.com/office/drawing/2014/main" id="{5587B83E-C504-A18F-8E5C-B1D25721BADB}"/>
              </a:ext>
            </a:extLst>
          </p:cNvPr>
          <p:cNvSpPr txBox="1"/>
          <p:nvPr/>
        </p:nvSpPr>
        <p:spPr>
          <a:xfrm>
            <a:off x="7883372" y="531772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26</a:t>
            </a:r>
          </a:p>
        </p:txBody>
      </p:sp>
      <p:sp>
        <p:nvSpPr>
          <p:cNvPr id="36" name="TextBox 35">
            <a:extLst>
              <a:ext uri="{FF2B5EF4-FFF2-40B4-BE49-F238E27FC236}">
                <a16:creationId xmlns:a16="http://schemas.microsoft.com/office/drawing/2014/main" id="{7F884317-7F42-E27A-2E9A-A64837FFFD40}"/>
              </a:ext>
            </a:extLst>
          </p:cNvPr>
          <p:cNvSpPr txBox="1"/>
          <p:nvPr/>
        </p:nvSpPr>
        <p:spPr>
          <a:xfrm>
            <a:off x="10727187" y="185839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40</a:t>
            </a:r>
          </a:p>
        </p:txBody>
      </p:sp>
      <p:sp>
        <p:nvSpPr>
          <p:cNvPr id="37" name="TextBox 36">
            <a:extLst>
              <a:ext uri="{FF2B5EF4-FFF2-40B4-BE49-F238E27FC236}">
                <a16:creationId xmlns:a16="http://schemas.microsoft.com/office/drawing/2014/main" id="{3534F6FA-EC60-F3E8-1255-C6B65ACD608A}"/>
              </a:ext>
            </a:extLst>
          </p:cNvPr>
          <p:cNvSpPr txBox="1"/>
          <p:nvPr/>
        </p:nvSpPr>
        <p:spPr>
          <a:xfrm>
            <a:off x="10755299" y="270324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41</a:t>
            </a:r>
          </a:p>
        </p:txBody>
      </p:sp>
      <p:sp>
        <p:nvSpPr>
          <p:cNvPr id="38" name="TextBox 37">
            <a:extLst>
              <a:ext uri="{FF2B5EF4-FFF2-40B4-BE49-F238E27FC236}">
                <a16:creationId xmlns:a16="http://schemas.microsoft.com/office/drawing/2014/main" id="{74F54BB9-065C-A187-8332-A5FCFB6189C5}"/>
              </a:ext>
            </a:extLst>
          </p:cNvPr>
          <p:cNvSpPr txBox="1"/>
          <p:nvPr/>
        </p:nvSpPr>
        <p:spPr>
          <a:xfrm>
            <a:off x="10721268" y="360137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40</a:t>
            </a:r>
          </a:p>
        </p:txBody>
      </p:sp>
      <p:sp>
        <p:nvSpPr>
          <p:cNvPr id="39" name="TextBox 38">
            <a:extLst>
              <a:ext uri="{FF2B5EF4-FFF2-40B4-BE49-F238E27FC236}">
                <a16:creationId xmlns:a16="http://schemas.microsoft.com/office/drawing/2014/main" id="{ED0F3FF7-FCDE-F030-4C02-D363BFDE29EC}"/>
              </a:ext>
            </a:extLst>
          </p:cNvPr>
          <p:cNvSpPr txBox="1"/>
          <p:nvPr/>
        </p:nvSpPr>
        <p:spPr>
          <a:xfrm>
            <a:off x="10758259" y="448174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30</a:t>
            </a:r>
          </a:p>
        </p:txBody>
      </p:sp>
      <p:sp>
        <p:nvSpPr>
          <p:cNvPr id="40" name="TextBox 39">
            <a:extLst>
              <a:ext uri="{FF2B5EF4-FFF2-40B4-BE49-F238E27FC236}">
                <a16:creationId xmlns:a16="http://schemas.microsoft.com/office/drawing/2014/main" id="{D5789315-9BE7-1F34-7C6A-E76D93835DE1}"/>
              </a:ext>
            </a:extLst>
          </p:cNvPr>
          <p:cNvSpPr txBox="1"/>
          <p:nvPr/>
        </p:nvSpPr>
        <p:spPr>
          <a:xfrm>
            <a:off x="10777493" y="533547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26</a:t>
            </a:r>
          </a:p>
        </p:txBody>
      </p:sp>
      <p:sp>
        <p:nvSpPr>
          <p:cNvPr id="41" name="TextBox 40">
            <a:extLst>
              <a:ext uri="{FF2B5EF4-FFF2-40B4-BE49-F238E27FC236}">
                <a16:creationId xmlns:a16="http://schemas.microsoft.com/office/drawing/2014/main" id="{CBE9702A-FBC2-CC7D-1D76-E1E97D5D52F3}"/>
              </a:ext>
              <a:ext uri="{C183D7F6-B498-43B3-948B-1728B52AA6E4}">
                <adec:decorative xmlns:adec="http://schemas.microsoft.com/office/drawing/2017/decorative" val="1"/>
              </a:ext>
            </a:extLst>
          </p:cNvPr>
          <p:cNvSpPr txBox="1"/>
          <p:nvPr/>
        </p:nvSpPr>
        <p:spPr>
          <a:xfrm>
            <a:off x="6466289" y="1096765"/>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55-64</a:t>
            </a:r>
          </a:p>
        </p:txBody>
      </p:sp>
      <p:sp>
        <p:nvSpPr>
          <p:cNvPr id="42" name="TextBox 41">
            <a:extLst>
              <a:ext uri="{FF2B5EF4-FFF2-40B4-BE49-F238E27FC236}">
                <a16:creationId xmlns:a16="http://schemas.microsoft.com/office/drawing/2014/main" id="{7672C6D3-B2F8-3781-93BF-85323ECE13FB}"/>
              </a:ext>
              <a:ext uri="{C183D7F6-B498-43B3-948B-1728B52AA6E4}">
                <adec:decorative xmlns:adec="http://schemas.microsoft.com/office/drawing/2017/decorative" val="1"/>
              </a:ext>
            </a:extLst>
          </p:cNvPr>
          <p:cNvSpPr txBox="1"/>
          <p:nvPr/>
        </p:nvSpPr>
        <p:spPr>
          <a:xfrm>
            <a:off x="9503931" y="103610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65+</a:t>
            </a:r>
          </a:p>
        </p:txBody>
      </p:sp>
      <p:sp>
        <p:nvSpPr>
          <p:cNvPr id="43" name="TextBox 4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18E799E-B0A7-5E2F-AAB6-179D829E1326}"/>
              </a:ext>
            </a:extLst>
          </p:cNvPr>
          <p:cNvSpPr txBox="1"/>
          <p:nvPr/>
        </p:nvSpPr>
        <p:spPr>
          <a:xfrm>
            <a:off x="710288" y="878004"/>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What, if any, opportunities do you see 'Growth' bringing to your local area?</a:t>
            </a:r>
          </a:p>
        </p:txBody>
      </p:sp>
      <p:sp>
        <p:nvSpPr>
          <p:cNvPr id="8" name="Slide Number Placeholder 7">
            <a:extLst>
              <a:ext uri="{FF2B5EF4-FFF2-40B4-BE49-F238E27FC236}">
                <a16:creationId xmlns:a16="http://schemas.microsoft.com/office/drawing/2014/main" id="{A8B7F751-8FC6-E94D-17E7-60EE0C381F54}"/>
              </a:ext>
            </a:extLst>
          </p:cNvPr>
          <p:cNvSpPr>
            <a:spLocks noGrp="1"/>
          </p:cNvSpPr>
          <p:nvPr>
            <p:ph type="sldNum" sz="quarter" idx="4"/>
          </p:nvPr>
        </p:nvSpPr>
        <p:spPr/>
        <p:txBody>
          <a:bodyPr/>
          <a:lstStyle/>
          <a:p>
            <a:r>
              <a:rPr lang="en-GB"/>
              <a:t>|   </a:t>
            </a:r>
            <a:fld id="{5898CC38-F149-5B45-A1B4-290B41364A0C}" type="slidenum">
              <a:rPr lang="en-GB" smtClean="0"/>
              <a:pPr/>
              <a:t>34</a:t>
            </a:fld>
            <a:endParaRPr lang="en-GB"/>
          </a:p>
        </p:txBody>
      </p:sp>
      <p:sp>
        <p:nvSpPr>
          <p:cNvPr id="17" name="TextBox 16">
            <a:extLst>
              <a:ext uri="{FF2B5EF4-FFF2-40B4-BE49-F238E27FC236}">
                <a16:creationId xmlns:a16="http://schemas.microsoft.com/office/drawing/2014/main" id="{1CA2C75A-99F1-A3FE-DAC6-86AA56C5C62D}"/>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(174),</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(60),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(105),</a:t>
            </a:r>
            <a:r>
              <a:rPr kumimoji="0" lang="en-GB" sz="1000" b="0" i="0" u="none" strike="noStrike" kern="1200" cap="none" spc="0" normalizeH="0" baseline="0" noProof="0" dirty="0">
                <a:ln>
                  <a:noFill/>
                </a:ln>
                <a:solidFill>
                  <a:srgbClr val="000000"/>
                </a:solidFill>
                <a:effectLst/>
                <a:uLnTx/>
                <a:uFillTx/>
                <a:ea typeface="+mn-ea"/>
                <a:cs typeface="+mn-cs"/>
              </a:rPr>
              <a:t>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18-44 (19),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35-54 (29),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55-64 (35),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(95),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(49),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(11),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(87)</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22" name="Date Placeholder 3">
            <a:extLst>
              <a:ext uri="{FF2B5EF4-FFF2-40B4-BE49-F238E27FC236}">
                <a16:creationId xmlns:a16="http://schemas.microsoft.com/office/drawing/2014/main" id="{AF5E17EE-87A7-49D4-F7E6-FD7F5D5E99B0}"/>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4318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Retired residents view increased health services as the primary benefit of growth. Both working and non-working residents align closely with the overall patterns seen among Clacton residents.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1048148929"/>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180731" y="1051212"/>
            <a:ext cx="23525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Working</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2928327829"/>
              </p:ext>
            </p:extLst>
          </p:nvPr>
        </p:nvGraphicFramePr>
        <p:xfrm>
          <a:off x="4230075" y="1301474"/>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4625267" y="1033141"/>
            <a:ext cx="273093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Not working</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8593585" y="1038909"/>
            <a:ext cx="27165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Retired</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7055001"/>
              </p:ext>
            </p:extLst>
          </p:nvPr>
        </p:nvGraphicFramePr>
        <p:xfrm>
          <a:off x="8027508" y="1316120"/>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72180" y="1766656"/>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85</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76</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71</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66</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a:solidFill>
                  <a:schemeClr val="bg2"/>
                </a:solidFill>
              </a:rPr>
              <a:t>49</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55547" y="166160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6</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74782" y="253309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6</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0751" y="343121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0343" y="515644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176770" y="169859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37</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142738" y="265886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40</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124983" y="351111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38</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144218" y="438260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25</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127943" y="528961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25</a:t>
            </a:r>
          </a:p>
        </p:txBody>
      </p:sp>
      <p:sp>
        <p:nvSpPr>
          <p:cNvPr id="17" name="TextBox 16"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FA6EDA50-FD85-62B9-9270-F63A654C29DC}"/>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18" name="Slide Number Placeholder 17">
            <a:extLst>
              <a:ext uri="{FF2B5EF4-FFF2-40B4-BE49-F238E27FC236}">
                <a16:creationId xmlns:a16="http://schemas.microsoft.com/office/drawing/2014/main" id="{44A0928B-6718-B64C-FAFA-89010D4858F1}"/>
              </a:ext>
            </a:extLst>
          </p:cNvPr>
          <p:cNvSpPr>
            <a:spLocks noGrp="1"/>
          </p:cNvSpPr>
          <p:nvPr>
            <p:ph type="sldNum" sz="quarter" idx="4"/>
          </p:nvPr>
        </p:nvSpPr>
        <p:spPr/>
        <p:txBody>
          <a:bodyPr/>
          <a:lstStyle/>
          <a:p>
            <a:r>
              <a:rPr lang="en-GB"/>
              <a:t>|   </a:t>
            </a:r>
            <a:fld id="{5898CC38-F149-5B45-A1B4-290B41364A0C}" type="slidenum">
              <a:rPr lang="en-GB" smtClean="0"/>
              <a:pPr/>
              <a:t>35</a:t>
            </a:fld>
            <a:endParaRPr lang="en-GB"/>
          </a:p>
        </p:txBody>
      </p:sp>
      <p:sp>
        <p:nvSpPr>
          <p:cNvPr id="19" name="TextBox 18">
            <a:extLst>
              <a:ext uri="{FF2B5EF4-FFF2-40B4-BE49-F238E27FC236}">
                <a16:creationId xmlns:a16="http://schemas.microsoft.com/office/drawing/2014/main" id="{8FDDE13E-4AB3-E809-A55C-F21E70B04218}"/>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(174),</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(60),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(105),</a:t>
            </a:r>
            <a:r>
              <a:rPr kumimoji="0" lang="en-GB" sz="1000" b="0" i="0" u="none" strike="noStrike" kern="1200" cap="none" spc="0" normalizeH="0" baseline="0" noProof="0" dirty="0">
                <a:ln>
                  <a:noFill/>
                </a:ln>
                <a:solidFill>
                  <a:srgbClr val="000000"/>
                </a:solidFill>
                <a:effectLst/>
                <a:uLnTx/>
                <a:uFillTx/>
                <a:ea typeface="+mn-ea"/>
                <a:cs typeface="+mn-cs"/>
              </a:rPr>
              <a:t> 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18-44 (19),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35-54 (29),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55-64 (35),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(95),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(49),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(11), </a:t>
            </a:r>
            <a:r>
              <a:rPr kumimoji="0" lang="en-GB" sz="1000" b="0" i="0" u="none" strike="noStrike" kern="1200" cap="none" spc="0" normalizeH="0" baseline="0" noProof="0" dirty="0">
                <a:ln>
                  <a:noFill/>
                </a:ln>
                <a:solidFill>
                  <a:srgbClr val="000000"/>
                </a:solidFill>
                <a:effectLst/>
                <a:uLnTx/>
                <a:uFillTx/>
                <a:ea typeface="+mn-ea"/>
                <a:cs typeface="+mn-cs"/>
              </a:rPr>
              <a:t>Clacton/</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(87)</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21" name="Date Placeholder 3">
            <a:extLst>
              <a:ext uri="{FF2B5EF4-FFF2-40B4-BE49-F238E27FC236}">
                <a16:creationId xmlns:a16="http://schemas.microsoft.com/office/drawing/2014/main" id="{1AC6B9CF-F001-CF29-1BC8-1920BDDBC45F}"/>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8545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62262" y="0"/>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Crime and anti-social behaviour are top concerns for Clacton/</a:t>
            </a:r>
            <a:r>
              <a:rPr kumimoji="0" lang="en-GB" sz="1800" b="1" i="0" u="none" strike="noStrike" kern="1200" cap="none" spc="0" normalizeH="0" baseline="0" noProof="0" dirty="0" err="1">
                <a:ln>
                  <a:noFill/>
                </a:ln>
                <a:solidFill>
                  <a:schemeClr val="accent4"/>
                </a:solidFill>
                <a:effectLst/>
                <a:uLnTx/>
                <a:uFillTx/>
                <a:ea typeface="+mj-ea"/>
                <a:cs typeface="+mj-cs"/>
              </a:rPr>
              <a:t>Jaywick</a:t>
            </a:r>
            <a:r>
              <a:rPr kumimoji="0" lang="en-GB" sz="1800" b="1" i="0" u="none" strike="noStrike" kern="1200" cap="none" spc="0" normalizeH="0" baseline="0" noProof="0" dirty="0">
                <a:ln>
                  <a:noFill/>
                </a:ln>
                <a:solidFill>
                  <a:schemeClr val="accent4"/>
                </a:solidFill>
                <a:effectLst/>
                <a:uLnTx/>
                <a:uFillTx/>
                <a:ea typeface="+mj-ea"/>
                <a:cs typeface="+mj-cs"/>
              </a:rPr>
              <a:t> residents, closely followed by worries about the rising cost of living. Additionally, two in five Clacton/</a:t>
            </a:r>
            <a:r>
              <a:rPr kumimoji="0" lang="en-GB" sz="1800" b="1" i="0" u="none" strike="noStrike" kern="1200" cap="none" spc="0" normalizeH="0" baseline="0" noProof="0" dirty="0" err="1">
                <a:ln>
                  <a:noFill/>
                </a:ln>
                <a:solidFill>
                  <a:schemeClr val="accent4"/>
                </a:solidFill>
                <a:effectLst/>
                <a:uLnTx/>
                <a:uFillTx/>
                <a:ea typeface="+mj-ea"/>
                <a:cs typeface="+mj-cs"/>
              </a:rPr>
              <a:t>Jaywick</a:t>
            </a:r>
            <a:r>
              <a:rPr kumimoji="0" lang="en-GB" sz="1800" b="1" i="0" u="none" strike="noStrike" kern="1200" cap="none" spc="0" normalizeH="0" baseline="0" noProof="0" dirty="0">
                <a:ln>
                  <a:noFill/>
                </a:ln>
                <a:solidFill>
                  <a:schemeClr val="accent4"/>
                </a:solidFill>
                <a:effectLst/>
                <a:uLnTx/>
                <a:uFillTx/>
                <a:ea typeface="+mj-ea"/>
                <a:cs typeface="+mj-cs"/>
              </a:rPr>
              <a:t> residents express concern about increased immigration from growth.</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286642933"/>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633491" y="1125821"/>
            <a:ext cx="18261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dirty="0">
                <a:solidFill>
                  <a:srgbClr val="000000"/>
                </a:solidFill>
                <a:latin typeface="Calibri"/>
              </a:rPr>
              <a:t>Clacton/</a:t>
            </a:r>
            <a:r>
              <a:rPr lang="en-GB" sz="1400" b="1" i="1" dirty="0" err="1">
                <a:solidFill>
                  <a:srgbClr val="000000"/>
                </a:solidFill>
                <a:latin typeface="Calibri"/>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2177090537"/>
              </p:ext>
            </p:extLst>
          </p:nvPr>
        </p:nvGraphicFramePr>
        <p:xfrm>
          <a:off x="4273028" y="1386753"/>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257803" y="1116268"/>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dirty="0">
                <a:solidFill>
                  <a:srgbClr val="000000"/>
                </a:solidFill>
                <a:latin typeface="Calibri"/>
              </a:rPr>
              <a:t>Clacton/</a:t>
            </a:r>
            <a:r>
              <a:rPr lang="en-GB" sz="1400" b="1" i="1" dirty="0" err="1">
                <a:solidFill>
                  <a:srgbClr val="000000"/>
                </a:solidFill>
                <a:latin typeface="Calibri"/>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329303" y="1122036"/>
            <a:ext cx="22027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dirty="0">
                <a:solidFill>
                  <a:srgbClr val="000000"/>
                </a:solidFill>
                <a:latin typeface="Calibri"/>
              </a:rPr>
              <a:t>Clacton/</a:t>
            </a:r>
            <a:r>
              <a:rPr lang="en-GB" sz="1400" b="1" i="1" dirty="0" err="1">
                <a:solidFill>
                  <a:srgbClr val="000000"/>
                </a:solidFill>
                <a:latin typeface="Calibri"/>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777265612"/>
              </p:ext>
            </p:extLst>
          </p:nvPr>
        </p:nvGraphicFramePr>
        <p:xfrm>
          <a:off x="7991997" y="1324998"/>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63302" y="17666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107</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72</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75</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74</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81</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64783" y="178167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31</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484018" y="265316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25</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49987" y="355129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29</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60344" y="441390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24</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79579" y="527651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008095" y="183175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71</a:t>
            </a:r>
          </a:p>
        </p:txBody>
      </p:sp>
      <p:sp>
        <p:nvSpPr>
          <p:cNvPr id="29" name="TextBox 28">
            <a:extLst>
              <a:ext uri="{FF2B5EF4-FFF2-40B4-BE49-F238E27FC236}">
                <a16:creationId xmlns:a16="http://schemas.microsoft.com/office/drawing/2014/main" id="{46551116-98B4-9290-512D-9C645689DED2}"/>
              </a:ext>
            </a:extLst>
          </p:cNvPr>
          <p:cNvSpPr txBox="1"/>
          <p:nvPr/>
        </p:nvSpPr>
        <p:spPr>
          <a:xfrm>
            <a:off x="9991818" y="270325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44</a:t>
            </a:r>
          </a:p>
        </p:txBody>
      </p:sp>
      <p:sp>
        <p:nvSpPr>
          <p:cNvPr id="30" name="TextBox 29">
            <a:extLst>
              <a:ext uri="{FF2B5EF4-FFF2-40B4-BE49-F238E27FC236}">
                <a16:creationId xmlns:a16="http://schemas.microsoft.com/office/drawing/2014/main" id="{43547DE9-E09B-6975-287D-F903B9ADE7D9}"/>
              </a:ext>
            </a:extLst>
          </p:cNvPr>
          <p:cNvSpPr txBox="1"/>
          <p:nvPr/>
        </p:nvSpPr>
        <p:spPr>
          <a:xfrm>
            <a:off x="9974062" y="354662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50</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011053" y="434709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46</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048044" y="523634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21</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 And what, if any, concerns do you have about 'Growth' in your local area?</a:t>
            </a:r>
          </a:p>
        </p:txBody>
      </p:sp>
      <p:sp>
        <p:nvSpPr>
          <p:cNvPr id="17" name="TextBox 16">
            <a:extLst>
              <a:ext uri="{FF2B5EF4-FFF2-40B4-BE49-F238E27FC236}">
                <a16:creationId xmlns:a16="http://schemas.microsoft.com/office/drawing/2014/main" id="{BA2276F3-EADF-A735-3EB6-597C8E45813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lang="en-GB" sz="1000" dirty="0">
                <a:solidFill>
                  <a:srgbClr val="000000"/>
                </a:solidFill>
              </a:rPr>
              <a:t>Clacton/</a:t>
            </a:r>
            <a:r>
              <a:rPr lang="en-GB" sz="1000" dirty="0" err="1">
                <a:solidFill>
                  <a:srgbClr val="000000"/>
                </a:solidFill>
              </a:rPr>
              <a:t>Jaywick</a:t>
            </a:r>
            <a:r>
              <a:rPr kumimoji="0" lang="en-GB" sz="1000" b="0" i="0" u="none" strike="noStrike" kern="1200" cap="none" spc="0" normalizeH="0" baseline="0" noProof="0" dirty="0">
                <a:ln>
                  <a:noFill/>
                </a:ln>
                <a:solidFill>
                  <a:srgbClr val="000000"/>
                </a:solidFill>
                <a:effectLst/>
                <a:uLnTx/>
                <a:uFillTx/>
                <a:ea typeface="+mn-ea"/>
                <a:cs typeface="+mn-cs"/>
              </a:rPr>
              <a:t> (</a:t>
            </a:r>
            <a:r>
              <a:rPr lang="en-GB" sz="1000" dirty="0">
                <a:solidFill>
                  <a:srgbClr val="000000"/>
                </a:solidFill>
              </a:rPr>
              <a:t>175</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Clacton/</a:t>
            </a:r>
            <a:r>
              <a:rPr lang="en-GB" sz="1000" dirty="0" err="1">
                <a:solidFill>
                  <a:srgbClr val="000000"/>
                </a:solidFill>
              </a:rPr>
              <a:t>Jaywick</a:t>
            </a:r>
            <a:r>
              <a:rPr lang="en-GB" sz="1000" dirty="0">
                <a:solidFill>
                  <a:srgbClr val="000000"/>
                </a:solidFill>
              </a:rPr>
              <a:t> – Male (61), Clacton/</a:t>
            </a:r>
            <a:r>
              <a:rPr lang="en-GB" sz="1000" dirty="0" err="1">
                <a:solidFill>
                  <a:srgbClr val="000000"/>
                </a:solidFill>
              </a:rPr>
              <a:t>Jaywick</a:t>
            </a:r>
            <a:r>
              <a:rPr lang="en-GB" sz="1000" dirty="0">
                <a:solidFill>
                  <a:srgbClr val="000000"/>
                </a:solidFill>
              </a:rPr>
              <a:t> – Female (104), Clacton/</a:t>
            </a:r>
            <a:r>
              <a:rPr lang="en-GB" sz="1000" dirty="0" err="1">
                <a:solidFill>
                  <a:srgbClr val="000000"/>
                </a:solidFill>
              </a:rPr>
              <a:t>Jaywick</a:t>
            </a:r>
            <a:r>
              <a:rPr lang="en-GB" sz="1000" dirty="0">
                <a:solidFill>
                  <a:srgbClr val="000000"/>
                </a:solidFill>
              </a:rPr>
              <a:t> – 18-44 (20), Clacton/</a:t>
            </a:r>
            <a:r>
              <a:rPr lang="en-GB" sz="1000" dirty="0" err="1">
                <a:solidFill>
                  <a:srgbClr val="000000"/>
                </a:solidFill>
              </a:rPr>
              <a:t>Jaywick</a:t>
            </a:r>
            <a:r>
              <a:rPr lang="en-GB" sz="1000" dirty="0">
                <a:solidFill>
                  <a:srgbClr val="000000"/>
                </a:solidFill>
              </a:rPr>
              <a:t> – 35-54 (28), Clacton/</a:t>
            </a:r>
            <a:r>
              <a:rPr lang="en-GB" sz="1000" dirty="0" err="1">
                <a:solidFill>
                  <a:srgbClr val="000000"/>
                </a:solidFill>
              </a:rPr>
              <a:t>Jaywick</a:t>
            </a:r>
            <a:r>
              <a:rPr lang="en-GB" sz="1000" dirty="0">
                <a:solidFill>
                  <a:srgbClr val="000000"/>
                </a:solidFill>
              </a:rPr>
              <a:t> – 55-64 (36), Clacton/</a:t>
            </a:r>
            <a:r>
              <a:rPr lang="en-GB" sz="1000" dirty="0" err="1">
                <a:solidFill>
                  <a:srgbClr val="000000"/>
                </a:solidFill>
              </a:rPr>
              <a:t>Jaywick</a:t>
            </a:r>
            <a:r>
              <a:rPr lang="en-GB" sz="1000" dirty="0">
                <a:solidFill>
                  <a:srgbClr val="000000"/>
                </a:solidFill>
              </a:rPr>
              <a:t> – 65+ (95), Clacton/</a:t>
            </a:r>
            <a:r>
              <a:rPr lang="en-GB" sz="1000" dirty="0" err="1">
                <a:solidFill>
                  <a:srgbClr val="000000"/>
                </a:solidFill>
              </a:rPr>
              <a:t>Jaywick</a:t>
            </a:r>
            <a:r>
              <a:rPr lang="en-GB" sz="1000" dirty="0">
                <a:solidFill>
                  <a:srgbClr val="000000"/>
                </a:solidFill>
              </a:rPr>
              <a:t> – Working (56), Clacton/</a:t>
            </a:r>
            <a:r>
              <a:rPr lang="en-GB" sz="1000" dirty="0" err="1">
                <a:solidFill>
                  <a:srgbClr val="000000"/>
                </a:solidFill>
              </a:rPr>
              <a:t>Jaywick</a:t>
            </a:r>
            <a:r>
              <a:rPr lang="en-GB" sz="1000" dirty="0">
                <a:solidFill>
                  <a:srgbClr val="000000"/>
                </a:solidFill>
              </a:rPr>
              <a:t> – Not working (10), Clacton/</a:t>
            </a:r>
            <a:r>
              <a:rPr lang="en-GB" sz="1000" dirty="0" err="1">
                <a:solidFill>
                  <a:srgbClr val="000000"/>
                </a:solidFill>
              </a:rPr>
              <a:t>Jaywick</a:t>
            </a:r>
            <a:r>
              <a:rPr lang="en-GB" sz="1000" dirty="0">
                <a:solidFill>
                  <a:srgbClr val="000000"/>
                </a:solidFill>
              </a:rPr>
              <a:t> – Retired (84)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Slide Number Placeholder 7">
            <a:extLst>
              <a:ext uri="{FF2B5EF4-FFF2-40B4-BE49-F238E27FC236}">
                <a16:creationId xmlns:a16="http://schemas.microsoft.com/office/drawing/2014/main" id="{072FD8E5-517D-BE16-15A9-700E167CECA0}"/>
              </a:ext>
            </a:extLst>
          </p:cNvPr>
          <p:cNvSpPr>
            <a:spLocks noGrp="1"/>
          </p:cNvSpPr>
          <p:nvPr>
            <p:ph type="sldNum" sz="quarter" idx="4"/>
          </p:nvPr>
        </p:nvSpPr>
        <p:spPr/>
        <p:txBody>
          <a:bodyPr/>
          <a:lstStyle/>
          <a:p>
            <a:r>
              <a:rPr lang="en-GB"/>
              <a:t>|   </a:t>
            </a:r>
            <a:fld id="{5898CC38-F149-5B45-A1B4-290B41364A0C}" type="slidenum">
              <a:rPr lang="en-GB" smtClean="0"/>
              <a:pPr/>
              <a:t>36</a:t>
            </a:fld>
            <a:endParaRPr lang="en-GB"/>
          </a:p>
        </p:txBody>
      </p:sp>
      <p:sp>
        <p:nvSpPr>
          <p:cNvPr id="18" name="Date Placeholder 3">
            <a:extLst>
              <a:ext uri="{FF2B5EF4-FFF2-40B4-BE49-F238E27FC236}">
                <a16:creationId xmlns:a16="http://schemas.microsoft.com/office/drawing/2014/main" id="{954BA783-5E51-9CA5-B925-E04A10DD9247}"/>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75318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70275" y="6654257"/>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88057" y="0"/>
            <a:ext cx="11603943"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Crime remains a top concern across all age groups in Clacton/</a:t>
            </a:r>
            <a:r>
              <a:rPr kumimoji="0" lang="en-GB" sz="1800" b="1" i="0" u="none" strike="noStrike" kern="1200" cap="none" spc="0" normalizeH="0" baseline="0" noProof="0" dirty="0" err="1">
                <a:ln>
                  <a:noFill/>
                </a:ln>
                <a:solidFill>
                  <a:schemeClr val="accent4"/>
                </a:solidFill>
                <a:effectLst/>
                <a:uLnTx/>
                <a:uFillTx/>
                <a:ea typeface="+mj-ea"/>
                <a:cs typeface="+mj-cs"/>
              </a:rPr>
              <a:t>Jaywick</a:t>
            </a:r>
            <a:r>
              <a:rPr kumimoji="0" lang="en-GB" sz="1800" b="1" i="0" u="none" strike="noStrike" kern="1200" cap="none" spc="0" normalizeH="0" baseline="0" noProof="0" dirty="0">
                <a:ln>
                  <a:noFill/>
                </a:ln>
                <a:solidFill>
                  <a:schemeClr val="accent4"/>
                </a:solidFill>
                <a:effectLst/>
                <a:uLnTx/>
                <a:uFillTx/>
                <a:ea typeface="+mj-ea"/>
                <a:cs typeface="+mj-cs"/>
              </a:rPr>
              <a:t>. Residents aged 18-54 are particularly worried about rising costs of living and crime, while those aged 55 and older are also concerned about increased traffic and immigration.</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109566521"/>
              </p:ext>
            </p:extLst>
          </p:nvPr>
        </p:nvGraphicFramePr>
        <p:xfrm>
          <a:off x="461170" y="1329319"/>
          <a:ext cx="2894589" cy="44589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994299" y="1068968"/>
            <a:ext cx="21183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18-44  </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180131636"/>
              </p:ext>
            </p:extLst>
          </p:nvPr>
        </p:nvGraphicFramePr>
        <p:xfrm>
          <a:off x="3342308" y="1301473"/>
          <a:ext cx="2809918" cy="45932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3792630" y="106865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35-54</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2451941031"/>
              </p:ext>
            </p:extLst>
          </p:nvPr>
        </p:nvGraphicFramePr>
        <p:xfrm>
          <a:off x="6234219" y="1396018"/>
          <a:ext cx="2847637" cy="45786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095131" y="17666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10" name="TextBox 9">
            <a:extLst>
              <a:ext uri="{FF2B5EF4-FFF2-40B4-BE49-F238E27FC236}">
                <a16:creationId xmlns:a16="http://schemas.microsoft.com/office/drawing/2014/main" id="{D9ADAD63-C1CE-0D06-882F-5DBCC4AAEF68}"/>
              </a:ext>
            </a:extLst>
          </p:cNvPr>
          <p:cNvSpPr txBox="1"/>
          <p:nvPr/>
        </p:nvSpPr>
        <p:spPr>
          <a:xfrm>
            <a:off x="2078855" y="264702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087733" y="351703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078856" y="436929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078855" y="523930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8</a:t>
            </a:r>
          </a:p>
        </p:txBody>
      </p:sp>
      <p:sp>
        <p:nvSpPr>
          <p:cNvPr id="23" name="TextBox 22">
            <a:extLst>
              <a:ext uri="{FF2B5EF4-FFF2-40B4-BE49-F238E27FC236}">
                <a16:creationId xmlns:a16="http://schemas.microsoft.com/office/drawing/2014/main" id="{EC9ED87B-8470-BC65-2AFF-6000BF721CDB}"/>
              </a:ext>
            </a:extLst>
          </p:cNvPr>
          <p:cNvSpPr txBox="1"/>
          <p:nvPr/>
        </p:nvSpPr>
        <p:spPr>
          <a:xfrm>
            <a:off x="4972977" y="175925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19</a:t>
            </a:r>
          </a:p>
        </p:txBody>
      </p:sp>
      <p:sp>
        <p:nvSpPr>
          <p:cNvPr id="24" name="TextBox 23">
            <a:extLst>
              <a:ext uri="{FF2B5EF4-FFF2-40B4-BE49-F238E27FC236}">
                <a16:creationId xmlns:a16="http://schemas.microsoft.com/office/drawing/2014/main" id="{7106AEE8-70AA-BDAD-51B7-C1583570E046}"/>
              </a:ext>
            </a:extLst>
          </p:cNvPr>
          <p:cNvSpPr txBox="1"/>
          <p:nvPr/>
        </p:nvSpPr>
        <p:spPr>
          <a:xfrm>
            <a:off x="4992211" y="264850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25" name="TextBox 24">
            <a:extLst>
              <a:ext uri="{FF2B5EF4-FFF2-40B4-BE49-F238E27FC236}">
                <a16:creationId xmlns:a16="http://schemas.microsoft.com/office/drawing/2014/main" id="{54E0095F-3E4E-861C-4F55-0A281603F7AF}"/>
              </a:ext>
            </a:extLst>
          </p:cNvPr>
          <p:cNvSpPr txBox="1"/>
          <p:nvPr/>
        </p:nvSpPr>
        <p:spPr>
          <a:xfrm>
            <a:off x="4958180" y="354662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26" name="TextBox 25">
            <a:extLst>
              <a:ext uri="{FF2B5EF4-FFF2-40B4-BE49-F238E27FC236}">
                <a16:creationId xmlns:a16="http://schemas.microsoft.com/office/drawing/2014/main" id="{933E4148-85E5-695B-CA0A-F29DF1F1AF26}"/>
              </a:ext>
            </a:extLst>
          </p:cNvPr>
          <p:cNvSpPr txBox="1"/>
          <p:nvPr/>
        </p:nvSpPr>
        <p:spPr>
          <a:xfrm>
            <a:off x="4995171" y="442699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005527" y="531624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graphicFrame>
        <p:nvGraphicFramePr>
          <p:cNvPr id="18" name="Chart 17">
            <a:extLst>
              <a:ext uri="{FF2B5EF4-FFF2-40B4-BE49-F238E27FC236}">
                <a16:creationId xmlns:a16="http://schemas.microsoft.com/office/drawing/2014/main" id="{344DA2CB-CD21-3A7B-4EED-77CA10FCC02D}"/>
              </a:ext>
            </a:extLst>
          </p:cNvPr>
          <p:cNvGraphicFramePr/>
          <p:nvPr>
            <p:extLst>
              <p:ext uri="{D42A27DB-BD31-4B8C-83A1-F6EECF244321}">
                <p14:modId xmlns:p14="http://schemas.microsoft.com/office/powerpoint/2010/main" val="587292154"/>
              </p:ext>
            </p:extLst>
          </p:nvPr>
        </p:nvGraphicFramePr>
        <p:xfrm>
          <a:off x="9103186" y="1433008"/>
          <a:ext cx="2847637" cy="457865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5D59A73B-920D-8DDA-87BD-9151158BA55A}"/>
              </a:ext>
            </a:extLst>
          </p:cNvPr>
          <p:cNvSpPr txBox="1"/>
          <p:nvPr/>
        </p:nvSpPr>
        <p:spPr>
          <a:xfrm>
            <a:off x="7833066" y="184063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21</a:t>
            </a:r>
          </a:p>
        </p:txBody>
      </p:sp>
      <p:sp>
        <p:nvSpPr>
          <p:cNvPr id="21" name="TextBox 20">
            <a:extLst>
              <a:ext uri="{FF2B5EF4-FFF2-40B4-BE49-F238E27FC236}">
                <a16:creationId xmlns:a16="http://schemas.microsoft.com/office/drawing/2014/main" id="{8CF8E221-04DC-C1E2-02DF-778104D7A7DD}"/>
              </a:ext>
            </a:extLst>
          </p:cNvPr>
          <p:cNvSpPr txBox="1"/>
          <p:nvPr/>
        </p:nvSpPr>
        <p:spPr>
          <a:xfrm>
            <a:off x="7861178" y="268549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33" name="TextBox 32">
            <a:extLst>
              <a:ext uri="{FF2B5EF4-FFF2-40B4-BE49-F238E27FC236}">
                <a16:creationId xmlns:a16="http://schemas.microsoft.com/office/drawing/2014/main" id="{67F9B8A0-D12D-86FA-63C7-8C01AE067176}"/>
              </a:ext>
            </a:extLst>
          </p:cNvPr>
          <p:cNvSpPr txBox="1"/>
          <p:nvPr/>
        </p:nvSpPr>
        <p:spPr>
          <a:xfrm>
            <a:off x="7827147" y="358361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34" name="TextBox 33">
            <a:extLst>
              <a:ext uri="{FF2B5EF4-FFF2-40B4-BE49-F238E27FC236}">
                <a16:creationId xmlns:a16="http://schemas.microsoft.com/office/drawing/2014/main" id="{F7406DD8-EE47-BB4B-62A7-8357EB6F5F32}"/>
              </a:ext>
            </a:extLst>
          </p:cNvPr>
          <p:cNvSpPr txBox="1"/>
          <p:nvPr/>
        </p:nvSpPr>
        <p:spPr>
          <a:xfrm>
            <a:off x="7864138" y="446398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35" name="TextBox 34">
            <a:extLst>
              <a:ext uri="{FF2B5EF4-FFF2-40B4-BE49-F238E27FC236}">
                <a16:creationId xmlns:a16="http://schemas.microsoft.com/office/drawing/2014/main" id="{5587B83E-C504-A18F-8E5C-B1D25721BADB}"/>
              </a:ext>
            </a:extLst>
          </p:cNvPr>
          <p:cNvSpPr txBox="1"/>
          <p:nvPr/>
        </p:nvSpPr>
        <p:spPr>
          <a:xfrm>
            <a:off x="7883372" y="531772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36" name="TextBox 35">
            <a:extLst>
              <a:ext uri="{FF2B5EF4-FFF2-40B4-BE49-F238E27FC236}">
                <a16:creationId xmlns:a16="http://schemas.microsoft.com/office/drawing/2014/main" id="{7F884317-7F42-E27A-2E9A-A64837FFFD40}"/>
              </a:ext>
            </a:extLst>
          </p:cNvPr>
          <p:cNvSpPr txBox="1"/>
          <p:nvPr/>
        </p:nvSpPr>
        <p:spPr>
          <a:xfrm>
            <a:off x="10727187" y="185839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57</a:t>
            </a:r>
          </a:p>
        </p:txBody>
      </p:sp>
      <p:sp>
        <p:nvSpPr>
          <p:cNvPr id="37" name="TextBox 36">
            <a:extLst>
              <a:ext uri="{FF2B5EF4-FFF2-40B4-BE49-F238E27FC236}">
                <a16:creationId xmlns:a16="http://schemas.microsoft.com/office/drawing/2014/main" id="{3534F6FA-EC60-F3E8-1255-C6B65ACD608A}"/>
              </a:ext>
            </a:extLst>
          </p:cNvPr>
          <p:cNvSpPr txBox="1"/>
          <p:nvPr/>
        </p:nvSpPr>
        <p:spPr>
          <a:xfrm>
            <a:off x="10755299" y="270324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45</a:t>
            </a:r>
          </a:p>
        </p:txBody>
      </p:sp>
      <p:sp>
        <p:nvSpPr>
          <p:cNvPr id="38" name="TextBox 37">
            <a:extLst>
              <a:ext uri="{FF2B5EF4-FFF2-40B4-BE49-F238E27FC236}">
                <a16:creationId xmlns:a16="http://schemas.microsoft.com/office/drawing/2014/main" id="{74F54BB9-065C-A187-8332-A5FCFB6189C5}"/>
              </a:ext>
            </a:extLst>
          </p:cNvPr>
          <p:cNvSpPr txBox="1"/>
          <p:nvPr/>
        </p:nvSpPr>
        <p:spPr>
          <a:xfrm>
            <a:off x="10721268" y="360137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49</a:t>
            </a:r>
          </a:p>
        </p:txBody>
      </p:sp>
      <p:sp>
        <p:nvSpPr>
          <p:cNvPr id="39" name="TextBox 38">
            <a:extLst>
              <a:ext uri="{FF2B5EF4-FFF2-40B4-BE49-F238E27FC236}">
                <a16:creationId xmlns:a16="http://schemas.microsoft.com/office/drawing/2014/main" id="{ED0F3FF7-FCDE-F030-4C02-D363BFDE29EC}"/>
              </a:ext>
            </a:extLst>
          </p:cNvPr>
          <p:cNvSpPr txBox="1"/>
          <p:nvPr/>
        </p:nvSpPr>
        <p:spPr>
          <a:xfrm>
            <a:off x="10758259" y="448174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42</a:t>
            </a:r>
          </a:p>
        </p:txBody>
      </p:sp>
      <p:sp>
        <p:nvSpPr>
          <p:cNvPr id="40" name="TextBox 39">
            <a:extLst>
              <a:ext uri="{FF2B5EF4-FFF2-40B4-BE49-F238E27FC236}">
                <a16:creationId xmlns:a16="http://schemas.microsoft.com/office/drawing/2014/main" id="{D5789315-9BE7-1F34-7C6A-E76D93835DE1}"/>
              </a:ext>
            </a:extLst>
          </p:cNvPr>
          <p:cNvSpPr txBox="1"/>
          <p:nvPr/>
        </p:nvSpPr>
        <p:spPr>
          <a:xfrm>
            <a:off x="10777493" y="533547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37</a:t>
            </a:r>
          </a:p>
        </p:txBody>
      </p:sp>
      <p:sp>
        <p:nvSpPr>
          <p:cNvPr id="41" name="TextBox 40">
            <a:extLst>
              <a:ext uri="{FF2B5EF4-FFF2-40B4-BE49-F238E27FC236}">
                <a16:creationId xmlns:a16="http://schemas.microsoft.com/office/drawing/2014/main" id="{CBE9702A-FBC2-CC7D-1D76-E1E97D5D52F3}"/>
              </a:ext>
              <a:ext uri="{C183D7F6-B498-43B3-948B-1728B52AA6E4}">
                <adec:decorative xmlns:adec="http://schemas.microsoft.com/office/drawing/2017/decorative" val="1"/>
              </a:ext>
            </a:extLst>
          </p:cNvPr>
          <p:cNvSpPr txBox="1"/>
          <p:nvPr/>
        </p:nvSpPr>
        <p:spPr>
          <a:xfrm>
            <a:off x="6466289" y="1096765"/>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55-64</a:t>
            </a:r>
          </a:p>
        </p:txBody>
      </p:sp>
      <p:sp>
        <p:nvSpPr>
          <p:cNvPr id="42" name="TextBox 41">
            <a:extLst>
              <a:ext uri="{FF2B5EF4-FFF2-40B4-BE49-F238E27FC236}">
                <a16:creationId xmlns:a16="http://schemas.microsoft.com/office/drawing/2014/main" id="{7672C6D3-B2F8-3781-93BF-85323ECE13FB}"/>
              </a:ext>
              <a:ext uri="{C183D7F6-B498-43B3-948B-1728B52AA6E4}">
                <adec:decorative xmlns:adec="http://schemas.microsoft.com/office/drawing/2017/decorative" val="1"/>
              </a:ext>
            </a:extLst>
          </p:cNvPr>
          <p:cNvSpPr txBox="1"/>
          <p:nvPr/>
        </p:nvSpPr>
        <p:spPr>
          <a:xfrm>
            <a:off x="9503931" y="1036101"/>
            <a:ext cx="26880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65+</a:t>
            </a:r>
          </a:p>
        </p:txBody>
      </p:sp>
      <p:sp>
        <p:nvSpPr>
          <p:cNvPr id="28" name="TextBox 27"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A065E2FC-4DA3-7EFE-AA8D-F3F061732410}"/>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 And what, if any, concerns do you have about 'Growth' in your local area?</a:t>
            </a:r>
          </a:p>
        </p:txBody>
      </p:sp>
      <p:sp>
        <p:nvSpPr>
          <p:cNvPr id="8" name="Slide Number Placeholder 7">
            <a:extLst>
              <a:ext uri="{FF2B5EF4-FFF2-40B4-BE49-F238E27FC236}">
                <a16:creationId xmlns:a16="http://schemas.microsoft.com/office/drawing/2014/main" id="{BFD7672C-AF91-7191-0169-FF72AF6A42D2}"/>
              </a:ext>
            </a:extLst>
          </p:cNvPr>
          <p:cNvSpPr>
            <a:spLocks noGrp="1"/>
          </p:cNvSpPr>
          <p:nvPr>
            <p:ph type="sldNum" sz="quarter" idx="4"/>
          </p:nvPr>
        </p:nvSpPr>
        <p:spPr/>
        <p:txBody>
          <a:bodyPr/>
          <a:lstStyle/>
          <a:p>
            <a:r>
              <a:rPr lang="en-GB"/>
              <a:t>|   </a:t>
            </a:r>
            <a:fld id="{5898CC38-F149-5B45-A1B4-290B41364A0C}" type="slidenum">
              <a:rPr lang="en-GB" smtClean="0"/>
              <a:pPr/>
              <a:t>37</a:t>
            </a:fld>
            <a:endParaRPr lang="en-GB"/>
          </a:p>
        </p:txBody>
      </p:sp>
      <p:sp>
        <p:nvSpPr>
          <p:cNvPr id="17" name="TextBox 16">
            <a:extLst>
              <a:ext uri="{FF2B5EF4-FFF2-40B4-BE49-F238E27FC236}">
                <a16:creationId xmlns:a16="http://schemas.microsoft.com/office/drawing/2014/main" id="{D32DFF73-3A03-7636-EC58-5CAD177B443C}"/>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lang="en-GB" sz="1000" dirty="0">
                <a:solidFill>
                  <a:srgbClr val="000000"/>
                </a:solidFill>
              </a:rPr>
              <a:t>Clacton/</a:t>
            </a:r>
            <a:r>
              <a:rPr lang="en-GB" sz="1000" dirty="0" err="1">
                <a:solidFill>
                  <a:srgbClr val="000000"/>
                </a:solidFill>
              </a:rPr>
              <a:t>Jaywick</a:t>
            </a:r>
            <a:r>
              <a:rPr kumimoji="0" lang="en-GB" sz="1000" b="0" i="0" u="none" strike="noStrike" kern="1200" cap="none" spc="0" normalizeH="0" baseline="0" noProof="0" dirty="0">
                <a:ln>
                  <a:noFill/>
                </a:ln>
                <a:solidFill>
                  <a:srgbClr val="000000"/>
                </a:solidFill>
                <a:effectLst/>
                <a:uLnTx/>
                <a:uFillTx/>
                <a:ea typeface="+mn-ea"/>
                <a:cs typeface="+mn-cs"/>
              </a:rPr>
              <a:t> (</a:t>
            </a:r>
            <a:r>
              <a:rPr lang="en-GB" sz="1000" dirty="0">
                <a:solidFill>
                  <a:srgbClr val="000000"/>
                </a:solidFill>
              </a:rPr>
              <a:t>175</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Clacton/</a:t>
            </a:r>
            <a:r>
              <a:rPr lang="en-GB" sz="1000" dirty="0" err="1">
                <a:solidFill>
                  <a:srgbClr val="000000"/>
                </a:solidFill>
              </a:rPr>
              <a:t>Jaywick</a:t>
            </a:r>
            <a:r>
              <a:rPr lang="en-GB" sz="1000" dirty="0">
                <a:solidFill>
                  <a:srgbClr val="000000"/>
                </a:solidFill>
              </a:rPr>
              <a:t> – Male (61), Clacton/</a:t>
            </a:r>
            <a:r>
              <a:rPr lang="en-GB" sz="1000" dirty="0" err="1">
                <a:solidFill>
                  <a:srgbClr val="000000"/>
                </a:solidFill>
              </a:rPr>
              <a:t>Jaywick</a:t>
            </a:r>
            <a:r>
              <a:rPr lang="en-GB" sz="1000" dirty="0">
                <a:solidFill>
                  <a:srgbClr val="000000"/>
                </a:solidFill>
              </a:rPr>
              <a:t> – Female (104), Clacton/</a:t>
            </a:r>
            <a:r>
              <a:rPr lang="en-GB" sz="1000" dirty="0" err="1">
                <a:solidFill>
                  <a:srgbClr val="000000"/>
                </a:solidFill>
              </a:rPr>
              <a:t>Jaywick</a:t>
            </a:r>
            <a:r>
              <a:rPr lang="en-GB" sz="1000" dirty="0">
                <a:solidFill>
                  <a:srgbClr val="000000"/>
                </a:solidFill>
              </a:rPr>
              <a:t> – 18-44 (20), Clacton/</a:t>
            </a:r>
            <a:r>
              <a:rPr lang="en-GB" sz="1000" dirty="0" err="1">
                <a:solidFill>
                  <a:srgbClr val="000000"/>
                </a:solidFill>
              </a:rPr>
              <a:t>Jaywick</a:t>
            </a:r>
            <a:r>
              <a:rPr lang="en-GB" sz="1000" dirty="0">
                <a:solidFill>
                  <a:srgbClr val="000000"/>
                </a:solidFill>
              </a:rPr>
              <a:t> – 35-54 (28), Clacton/</a:t>
            </a:r>
            <a:r>
              <a:rPr lang="en-GB" sz="1000" dirty="0" err="1">
                <a:solidFill>
                  <a:srgbClr val="000000"/>
                </a:solidFill>
              </a:rPr>
              <a:t>Jaywick</a:t>
            </a:r>
            <a:r>
              <a:rPr lang="en-GB" sz="1000" dirty="0">
                <a:solidFill>
                  <a:srgbClr val="000000"/>
                </a:solidFill>
              </a:rPr>
              <a:t> – 55-64 (36), Clacton/</a:t>
            </a:r>
            <a:r>
              <a:rPr lang="en-GB" sz="1000" dirty="0" err="1">
                <a:solidFill>
                  <a:srgbClr val="000000"/>
                </a:solidFill>
              </a:rPr>
              <a:t>Jaywick</a:t>
            </a:r>
            <a:r>
              <a:rPr lang="en-GB" sz="1000" dirty="0">
                <a:solidFill>
                  <a:srgbClr val="000000"/>
                </a:solidFill>
              </a:rPr>
              <a:t> – 65+ (95), Clacton/</a:t>
            </a:r>
            <a:r>
              <a:rPr lang="en-GB" sz="1000" dirty="0" err="1">
                <a:solidFill>
                  <a:srgbClr val="000000"/>
                </a:solidFill>
              </a:rPr>
              <a:t>Jaywick</a:t>
            </a:r>
            <a:r>
              <a:rPr lang="en-GB" sz="1000" dirty="0">
                <a:solidFill>
                  <a:srgbClr val="000000"/>
                </a:solidFill>
              </a:rPr>
              <a:t> – Working (56), Clacton/</a:t>
            </a:r>
            <a:r>
              <a:rPr lang="en-GB" sz="1000" dirty="0" err="1">
                <a:solidFill>
                  <a:srgbClr val="000000"/>
                </a:solidFill>
              </a:rPr>
              <a:t>Jaywick</a:t>
            </a:r>
            <a:r>
              <a:rPr lang="en-GB" sz="1000" dirty="0">
                <a:solidFill>
                  <a:srgbClr val="000000"/>
                </a:solidFill>
              </a:rPr>
              <a:t> – Not working (10), Clacton/</a:t>
            </a:r>
            <a:r>
              <a:rPr lang="en-GB" sz="1000" dirty="0" err="1">
                <a:solidFill>
                  <a:srgbClr val="000000"/>
                </a:solidFill>
              </a:rPr>
              <a:t>Jaywick</a:t>
            </a:r>
            <a:r>
              <a:rPr lang="en-GB" sz="1000" dirty="0">
                <a:solidFill>
                  <a:srgbClr val="000000"/>
                </a:solidFill>
              </a:rPr>
              <a:t> – Retired (84)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22" name="Date Placeholder 3">
            <a:extLst>
              <a:ext uri="{FF2B5EF4-FFF2-40B4-BE49-F238E27FC236}">
                <a16:creationId xmlns:a16="http://schemas.microsoft.com/office/drawing/2014/main" id="{EF1091E9-B3F9-0D9E-7130-2DA6044B74DC}"/>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88153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32479188-2722-C7EF-A247-C16DB8E3572A}"/>
              </a:ext>
            </a:extLst>
          </p:cNvPr>
          <p:cNvGraphicFramePr/>
          <p:nvPr>
            <p:extLst>
              <p:ext uri="{D42A27DB-BD31-4B8C-83A1-F6EECF244321}">
                <p14:modId xmlns:p14="http://schemas.microsoft.com/office/powerpoint/2010/main" val="1105183517"/>
              </p:ext>
            </p:extLst>
          </p:nvPr>
        </p:nvGraphicFramePr>
        <p:xfrm>
          <a:off x="4284264" y="1336538"/>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Approximately 50% of retirees in Clacton/</a:t>
            </a: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are concerned about increased crime and road traffic, while crime is an even greater concern for working residents, with 68% expressing worry.</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2954051209"/>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726843" y="1051212"/>
            <a:ext cx="229474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Working</a:t>
            </a:r>
          </a:p>
        </p:txBody>
      </p:sp>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310711" y="1050897"/>
            <a:ext cx="26081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Not working</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264649" y="1038909"/>
            <a:ext cx="250714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Clacton/</a:t>
            </a: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Retired</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2330276608"/>
              </p:ext>
            </p:extLst>
          </p:nvPr>
        </p:nvGraphicFramePr>
        <p:xfrm>
          <a:off x="8646849" y="1324998"/>
          <a:ext cx="3429741"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72180" y="17666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37</a:t>
            </a:r>
          </a:p>
        </p:txBody>
      </p:sp>
      <p:sp>
        <p:nvSpPr>
          <p:cNvPr id="10" name="TextBox 9">
            <a:extLst>
              <a:ext uri="{FF2B5EF4-FFF2-40B4-BE49-F238E27FC236}">
                <a16:creationId xmlns:a16="http://schemas.microsoft.com/office/drawing/2014/main" id="{D9ADAD63-C1CE-0D06-882F-5DBCC4AAEF68}"/>
              </a:ext>
            </a:extLst>
          </p:cNvPr>
          <p:cNvSpPr txBox="1"/>
          <p:nvPr/>
        </p:nvSpPr>
        <p:spPr>
          <a:xfrm>
            <a:off x="2673659" y="262927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73660" y="349928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24</a:t>
            </a:r>
          </a:p>
        </p:txBody>
      </p:sp>
      <p:sp>
        <p:nvSpPr>
          <p:cNvPr id="14" name="TextBox 13">
            <a:extLst>
              <a:ext uri="{FF2B5EF4-FFF2-40B4-BE49-F238E27FC236}">
                <a16:creationId xmlns:a16="http://schemas.microsoft.com/office/drawing/2014/main" id="{AC89E0E3-F1EC-3609-9DBA-710D96342494}"/>
              </a:ext>
            </a:extLst>
          </p:cNvPr>
          <p:cNvSpPr txBox="1"/>
          <p:nvPr/>
        </p:nvSpPr>
        <p:spPr>
          <a:xfrm>
            <a:off x="2655904" y="436929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21</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647026" y="523042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24</a:t>
            </a:r>
          </a:p>
        </p:txBody>
      </p:sp>
      <p:sp>
        <p:nvSpPr>
          <p:cNvPr id="23" name="TextBox 22">
            <a:extLst>
              <a:ext uri="{FF2B5EF4-FFF2-40B4-BE49-F238E27FC236}">
                <a16:creationId xmlns:a16="http://schemas.microsoft.com/office/drawing/2014/main" id="{EC9ED87B-8470-BC65-2AFF-6000BF721CDB}"/>
              </a:ext>
            </a:extLst>
          </p:cNvPr>
          <p:cNvSpPr txBox="1"/>
          <p:nvPr/>
        </p:nvSpPr>
        <p:spPr>
          <a:xfrm>
            <a:off x="6492492" y="18001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6</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511727" y="267163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5</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477696" y="3569763"/>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88053" y="443237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507288" y="529499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629352" y="178172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48</a:t>
            </a:r>
          </a:p>
        </p:txBody>
      </p:sp>
      <p:sp>
        <p:nvSpPr>
          <p:cNvPr id="29" name="TextBox 28">
            <a:extLst>
              <a:ext uri="{FF2B5EF4-FFF2-40B4-BE49-F238E27FC236}">
                <a16:creationId xmlns:a16="http://schemas.microsoft.com/office/drawing/2014/main" id="{46551116-98B4-9290-512D-9C645689DED2}"/>
              </a:ext>
            </a:extLst>
          </p:cNvPr>
          <p:cNvSpPr txBox="1"/>
          <p:nvPr/>
        </p:nvSpPr>
        <p:spPr>
          <a:xfrm>
            <a:off x="10669211" y="265886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44</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651456" y="351111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38</a:t>
            </a:r>
          </a:p>
        </p:txBody>
      </p:sp>
      <p:sp>
        <p:nvSpPr>
          <p:cNvPr id="31" name="TextBox 30">
            <a:extLst>
              <a:ext uri="{FF2B5EF4-FFF2-40B4-BE49-F238E27FC236}">
                <a16:creationId xmlns:a16="http://schemas.microsoft.com/office/drawing/2014/main" id="{CEC2FB2E-4A87-7B7B-998C-33490301FB6B}"/>
              </a:ext>
            </a:extLst>
          </p:cNvPr>
          <p:cNvSpPr txBox="1"/>
          <p:nvPr/>
        </p:nvSpPr>
        <p:spPr>
          <a:xfrm>
            <a:off x="10615273" y="4410317"/>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35</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654416" y="528961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33</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1FB90361-F444-0168-1148-FA1757A666E2}"/>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 And what, if any, concerns do you have about 'Growth' in your local area?</a:t>
            </a:r>
          </a:p>
        </p:txBody>
      </p:sp>
      <p:sp>
        <p:nvSpPr>
          <p:cNvPr id="8" name="Slide Number Placeholder 7">
            <a:extLst>
              <a:ext uri="{FF2B5EF4-FFF2-40B4-BE49-F238E27FC236}">
                <a16:creationId xmlns:a16="http://schemas.microsoft.com/office/drawing/2014/main" id="{7BA50597-3A66-718A-124C-0D67F0372171}"/>
              </a:ext>
            </a:extLst>
          </p:cNvPr>
          <p:cNvSpPr>
            <a:spLocks noGrp="1"/>
          </p:cNvSpPr>
          <p:nvPr>
            <p:ph type="sldNum" sz="quarter" idx="4"/>
          </p:nvPr>
        </p:nvSpPr>
        <p:spPr/>
        <p:txBody>
          <a:bodyPr/>
          <a:lstStyle/>
          <a:p>
            <a:r>
              <a:rPr lang="en-GB"/>
              <a:t>|   </a:t>
            </a:r>
            <a:fld id="{5898CC38-F149-5B45-A1B4-290B41364A0C}" type="slidenum">
              <a:rPr lang="en-GB" smtClean="0"/>
              <a:pPr/>
              <a:t>38</a:t>
            </a:fld>
            <a:endParaRPr lang="en-GB"/>
          </a:p>
        </p:txBody>
      </p:sp>
      <p:sp>
        <p:nvSpPr>
          <p:cNvPr id="17" name="TextBox 16">
            <a:extLst>
              <a:ext uri="{FF2B5EF4-FFF2-40B4-BE49-F238E27FC236}">
                <a16:creationId xmlns:a16="http://schemas.microsoft.com/office/drawing/2014/main" id="{C3957A84-EB12-A5C1-F19F-BF61C8C446A5}"/>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lang="en-GB" sz="1000" dirty="0">
                <a:solidFill>
                  <a:srgbClr val="000000"/>
                </a:solidFill>
              </a:rPr>
              <a:t>Clacton/</a:t>
            </a:r>
            <a:r>
              <a:rPr lang="en-GB" sz="1000" dirty="0" err="1">
                <a:solidFill>
                  <a:srgbClr val="000000"/>
                </a:solidFill>
              </a:rPr>
              <a:t>Jaywick</a:t>
            </a:r>
            <a:r>
              <a:rPr kumimoji="0" lang="en-GB" sz="1000" b="0" i="0" u="none" strike="noStrike" kern="1200" cap="none" spc="0" normalizeH="0" baseline="0" noProof="0" dirty="0">
                <a:ln>
                  <a:noFill/>
                </a:ln>
                <a:solidFill>
                  <a:srgbClr val="000000"/>
                </a:solidFill>
                <a:effectLst/>
                <a:uLnTx/>
                <a:uFillTx/>
                <a:ea typeface="+mn-ea"/>
                <a:cs typeface="+mn-cs"/>
              </a:rPr>
              <a:t> (</a:t>
            </a:r>
            <a:r>
              <a:rPr lang="en-GB" sz="1000" dirty="0">
                <a:solidFill>
                  <a:srgbClr val="000000"/>
                </a:solidFill>
              </a:rPr>
              <a:t>175</a:t>
            </a:r>
            <a:r>
              <a:rPr kumimoji="0" lang="en-GB" sz="1000" b="0" i="0" u="none" strike="noStrike" kern="1200" cap="none" spc="0" normalizeH="0" baseline="0" noProof="0" dirty="0">
                <a:ln>
                  <a:noFill/>
                </a:ln>
                <a:solidFill>
                  <a:srgbClr val="000000"/>
                </a:solidFill>
                <a:effectLst/>
                <a:uLnTx/>
                <a:uFillTx/>
                <a:ea typeface="+mn-ea"/>
                <a:cs typeface="+mn-cs"/>
              </a:rPr>
              <a:t>),</a:t>
            </a:r>
            <a:r>
              <a:rPr lang="en-GB" sz="1000" dirty="0">
                <a:solidFill>
                  <a:srgbClr val="000000"/>
                </a:solidFill>
              </a:rPr>
              <a:t> Clacton/</a:t>
            </a:r>
            <a:r>
              <a:rPr lang="en-GB" sz="1000" dirty="0" err="1">
                <a:solidFill>
                  <a:srgbClr val="000000"/>
                </a:solidFill>
              </a:rPr>
              <a:t>Jaywick</a:t>
            </a:r>
            <a:r>
              <a:rPr lang="en-GB" sz="1000" dirty="0">
                <a:solidFill>
                  <a:srgbClr val="000000"/>
                </a:solidFill>
              </a:rPr>
              <a:t> – Male (61), Clacton/</a:t>
            </a:r>
            <a:r>
              <a:rPr lang="en-GB" sz="1000" dirty="0" err="1">
                <a:solidFill>
                  <a:srgbClr val="000000"/>
                </a:solidFill>
              </a:rPr>
              <a:t>Jaywick</a:t>
            </a:r>
            <a:r>
              <a:rPr lang="en-GB" sz="1000" dirty="0">
                <a:solidFill>
                  <a:srgbClr val="000000"/>
                </a:solidFill>
              </a:rPr>
              <a:t> – Female (104), Clacton/</a:t>
            </a:r>
            <a:r>
              <a:rPr lang="en-GB" sz="1000" dirty="0" err="1">
                <a:solidFill>
                  <a:srgbClr val="000000"/>
                </a:solidFill>
              </a:rPr>
              <a:t>Jaywick</a:t>
            </a:r>
            <a:r>
              <a:rPr lang="en-GB" sz="1000" dirty="0">
                <a:solidFill>
                  <a:srgbClr val="000000"/>
                </a:solidFill>
              </a:rPr>
              <a:t> – 18-44 (20), Clacton/</a:t>
            </a:r>
            <a:r>
              <a:rPr lang="en-GB" sz="1000" dirty="0" err="1">
                <a:solidFill>
                  <a:srgbClr val="000000"/>
                </a:solidFill>
              </a:rPr>
              <a:t>Jaywick</a:t>
            </a:r>
            <a:r>
              <a:rPr lang="en-GB" sz="1000" dirty="0">
                <a:solidFill>
                  <a:srgbClr val="000000"/>
                </a:solidFill>
              </a:rPr>
              <a:t> – 35-54 (28), Clacton/</a:t>
            </a:r>
            <a:r>
              <a:rPr lang="en-GB" sz="1000" dirty="0" err="1">
                <a:solidFill>
                  <a:srgbClr val="000000"/>
                </a:solidFill>
              </a:rPr>
              <a:t>Jaywick</a:t>
            </a:r>
            <a:r>
              <a:rPr lang="en-GB" sz="1000" dirty="0">
                <a:solidFill>
                  <a:srgbClr val="000000"/>
                </a:solidFill>
              </a:rPr>
              <a:t> – 55-64 (36), Clacton/</a:t>
            </a:r>
            <a:r>
              <a:rPr lang="en-GB" sz="1000" dirty="0" err="1">
                <a:solidFill>
                  <a:srgbClr val="000000"/>
                </a:solidFill>
              </a:rPr>
              <a:t>Jaywick</a:t>
            </a:r>
            <a:r>
              <a:rPr lang="en-GB" sz="1000" dirty="0">
                <a:solidFill>
                  <a:srgbClr val="000000"/>
                </a:solidFill>
              </a:rPr>
              <a:t> – 65+ (95), Clacton/</a:t>
            </a:r>
            <a:r>
              <a:rPr lang="en-GB" sz="1000" dirty="0" err="1">
                <a:solidFill>
                  <a:srgbClr val="000000"/>
                </a:solidFill>
              </a:rPr>
              <a:t>Jaywick</a:t>
            </a:r>
            <a:r>
              <a:rPr lang="en-GB" sz="1000" dirty="0">
                <a:solidFill>
                  <a:srgbClr val="000000"/>
                </a:solidFill>
              </a:rPr>
              <a:t> – Working (56), Clacton/</a:t>
            </a:r>
            <a:r>
              <a:rPr lang="en-GB" sz="1000" dirty="0" err="1">
                <a:solidFill>
                  <a:srgbClr val="000000"/>
                </a:solidFill>
              </a:rPr>
              <a:t>Jaywick</a:t>
            </a:r>
            <a:r>
              <a:rPr lang="en-GB" sz="1000" dirty="0">
                <a:solidFill>
                  <a:srgbClr val="000000"/>
                </a:solidFill>
              </a:rPr>
              <a:t> – Not working (10), Clacton/</a:t>
            </a:r>
            <a:r>
              <a:rPr lang="en-GB" sz="1000" dirty="0" err="1">
                <a:solidFill>
                  <a:srgbClr val="000000"/>
                </a:solidFill>
              </a:rPr>
              <a:t>Jaywick</a:t>
            </a:r>
            <a:r>
              <a:rPr lang="en-GB" sz="1000" dirty="0">
                <a:solidFill>
                  <a:srgbClr val="000000"/>
                </a:solidFill>
              </a:rPr>
              <a:t> – Retired (84)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19" name="Date Placeholder 3">
            <a:extLst>
              <a:ext uri="{FF2B5EF4-FFF2-40B4-BE49-F238E27FC236}">
                <a16:creationId xmlns:a16="http://schemas.microsoft.com/office/drawing/2014/main" id="{996270C2-5B64-CC36-CA48-EA818FDEC9DC}"/>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76212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24909" y="101227"/>
            <a:ext cx="11199745" cy="1053317"/>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err="1">
                <a:ln>
                  <a:noFill/>
                </a:ln>
                <a:solidFill>
                  <a:schemeClr val="accent4"/>
                </a:solidFill>
                <a:effectLst/>
                <a:uLnTx/>
                <a:uFillTx/>
                <a:ea typeface="+mj-ea"/>
                <a:cs typeface="+mj-cs"/>
              </a:rPr>
              <a:t>Jaywick</a:t>
            </a:r>
            <a:r>
              <a:rPr kumimoji="0" lang="en-GB" sz="2200" b="1" i="0" u="none" strike="noStrike" kern="1200" cap="none" spc="0" normalizeH="0" baseline="0" noProof="0" dirty="0">
                <a:ln>
                  <a:noFill/>
                </a:ln>
                <a:solidFill>
                  <a:schemeClr val="accent4"/>
                </a:solidFill>
                <a:effectLst/>
                <a:uLnTx/>
                <a:uFillTx/>
                <a:ea typeface="+mj-ea"/>
                <a:cs typeface="+mj-cs"/>
              </a:rPr>
              <a:t> residents are less positive about growth, with only 57% expressing optimism compared to the Essex average of 64%. Additionally, men in </a:t>
            </a:r>
            <a:r>
              <a:rPr kumimoji="0" lang="en-GB" sz="2200" b="1" i="0" u="none" strike="noStrike" kern="1200" cap="none" spc="0" normalizeH="0" baseline="0" noProof="0" dirty="0" err="1">
                <a:ln>
                  <a:noFill/>
                </a:ln>
                <a:solidFill>
                  <a:schemeClr val="accent4"/>
                </a:solidFill>
                <a:effectLst/>
                <a:uLnTx/>
                <a:uFillTx/>
                <a:ea typeface="+mj-ea"/>
                <a:cs typeface="+mj-cs"/>
              </a:rPr>
              <a:t>Jaywick</a:t>
            </a:r>
            <a:r>
              <a:rPr kumimoji="0" lang="en-GB" sz="2200" b="1" i="0" u="none" strike="noStrike" kern="1200" cap="none" spc="0" normalizeH="0" baseline="0" noProof="0" dirty="0">
                <a:ln>
                  <a:noFill/>
                </a:ln>
                <a:solidFill>
                  <a:schemeClr val="accent4"/>
                </a:solidFill>
                <a:effectLst/>
                <a:uLnTx/>
                <a:uFillTx/>
                <a:ea typeface="+mj-ea"/>
                <a:cs typeface="+mj-cs"/>
              </a:rPr>
              <a:t> hold more negative views on growth than women.</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2666315"/>
              </p:ext>
            </p:extLst>
          </p:nvPr>
        </p:nvGraphicFramePr>
        <p:xfrm>
          <a:off x="701780" y="1232581"/>
          <a:ext cx="3593129" cy="450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r>
              <a:rPr lang="en-GB" sz="1000" dirty="0">
                <a:solidFill>
                  <a:srgbClr val="000000"/>
                </a:solidFill>
              </a:rPr>
              <a:t>.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(30),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(29),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18-64 (20),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(40),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(16),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(4),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(34)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1984602" y="527807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687779" y="53737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1830325" y="53813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Table 2">
            <a:extLst>
              <a:ext uri="{FF2B5EF4-FFF2-40B4-BE49-F238E27FC236}">
                <a16:creationId xmlns:a16="http://schemas.microsoft.com/office/drawing/2014/main" id="{905D0BA9-AD24-A4C7-FDE9-02150F2EE876}"/>
              </a:ext>
            </a:extLst>
          </p:cNvPr>
          <p:cNvGraphicFramePr>
            <a:graphicFrameLocks noGrp="1"/>
          </p:cNvGraphicFramePr>
          <p:nvPr>
            <p:extLst>
              <p:ext uri="{D42A27DB-BD31-4B8C-83A1-F6EECF244321}">
                <p14:modId xmlns:p14="http://schemas.microsoft.com/office/powerpoint/2010/main" val="3787236315"/>
              </p:ext>
            </p:extLst>
          </p:nvPr>
        </p:nvGraphicFramePr>
        <p:xfrm>
          <a:off x="4392287" y="1812322"/>
          <a:ext cx="7299704" cy="3242564"/>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138019481"/>
                    </a:ext>
                  </a:extLst>
                </a:gridCol>
                <a:gridCol w="850112">
                  <a:extLst>
                    <a:ext uri="{9D8B030D-6E8A-4147-A177-3AD203B41FA5}">
                      <a16:colId xmlns:a16="http://schemas.microsoft.com/office/drawing/2014/main" val="414797330"/>
                    </a:ext>
                  </a:extLst>
                </a:gridCol>
                <a:gridCol w="1028769">
                  <a:extLst>
                    <a:ext uri="{9D8B030D-6E8A-4147-A177-3AD203B41FA5}">
                      <a16:colId xmlns:a16="http://schemas.microsoft.com/office/drawing/2014/main" val="3812899099"/>
                    </a:ext>
                  </a:extLst>
                </a:gridCol>
                <a:gridCol w="841124">
                  <a:extLst>
                    <a:ext uri="{9D8B030D-6E8A-4147-A177-3AD203B41FA5}">
                      <a16:colId xmlns:a16="http://schemas.microsoft.com/office/drawing/2014/main" val="947740889"/>
                    </a:ext>
                  </a:extLst>
                </a:gridCol>
                <a:gridCol w="929243">
                  <a:extLst>
                    <a:ext uri="{9D8B030D-6E8A-4147-A177-3AD203B41FA5}">
                      <a16:colId xmlns:a16="http://schemas.microsoft.com/office/drawing/2014/main" val="1034848953"/>
                    </a:ext>
                  </a:extLst>
                </a:gridCol>
                <a:gridCol w="1187648">
                  <a:extLst>
                    <a:ext uri="{9D8B030D-6E8A-4147-A177-3AD203B41FA5}">
                      <a16:colId xmlns:a16="http://schemas.microsoft.com/office/drawing/2014/main" val="1816199733"/>
                    </a:ext>
                  </a:extLst>
                </a:gridCol>
                <a:gridCol w="1262658">
                  <a:extLst>
                    <a:ext uri="{9D8B030D-6E8A-4147-A177-3AD203B41FA5}">
                      <a16:colId xmlns:a16="http://schemas.microsoft.com/office/drawing/2014/main" val="791802741"/>
                    </a:ext>
                  </a:extLst>
                </a:gridCol>
              </a:tblGrid>
              <a:tr h="538347">
                <a:tc>
                  <a:txBody>
                    <a:bodyPr/>
                    <a:lstStyle/>
                    <a:p>
                      <a:endParaRPr lang="en-GB" sz="1400" dirty="0"/>
                    </a:p>
                  </a:txBody>
                  <a:tcPr/>
                </a:tc>
                <a:tc>
                  <a:txBody>
                    <a:bodyPr/>
                    <a:lstStyle/>
                    <a:p>
                      <a:r>
                        <a:rPr lang="en-GB" sz="1400"/>
                        <a:t>Male</a:t>
                      </a:r>
                    </a:p>
                  </a:txBody>
                  <a:tcPr/>
                </a:tc>
                <a:tc>
                  <a:txBody>
                    <a:bodyPr/>
                    <a:lstStyle/>
                    <a:p>
                      <a:r>
                        <a:rPr lang="en-GB" sz="1400" dirty="0"/>
                        <a:t>Female</a:t>
                      </a:r>
                    </a:p>
                  </a:txBody>
                  <a:tcPr/>
                </a:tc>
                <a:tc>
                  <a:txBody>
                    <a:bodyPr/>
                    <a:lstStyle/>
                    <a:p>
                      <a:r>
                        <a:rPr lang="en-GB" sz="1400" dirty="0"/>
                        <a:t>18-64</a:t>
                      </a:r>
                    </a:p>
                  </a:txBody>
                  <a:tcPr/>
                </a:tc>
                <a:tc>
                  <a:txBody>
                    <a:bodyPr/>
                    <a:lstStyle/>
                    <a:p>
                      <a:r>
                        <a:rPr lang="en-GB" sz="1400" dirty="0"/>
                        <a:t>65+</a:t>
                      </a:r>
                    </a:p>
                  </a:txBody>
                  <a:tcPr/>
                </a:tc>
                <a:tc>
                  <a:txBody>
                    <a:bodyPr/>
                    <a:lstStyle/>
                    <a:p>
                      <a:r>
                        <a:rPr lang="en-GB" sz="1400" dirty="0"/>
                        <a:t>Working </a:t>
                      </a:r>
                    </a:p>
                  </a:txBody>
                  <a:tcPr/>
                </a:tc>
                <a:tc>
                  <a:txBody>
                    <a:bodyPr/>
                    <a:lstStyle/>
                    <a:p>
                      <a:r>
                        <a:rPr lang="en-GB" sz="1400" dirty="0"/>
                        <a:t>Retired</a:t>
                      </a:r>
                    </a:p>
                  </a:txBody>
                  <a:tcPr/>
                </a:tc>
                <a:extLst>
                  <a:ext uri="{0D108BD9-81ED-4DB2-BD59-A6C34878D82A}">
                    <a16:rowId xmlns:a16="http://schemas.microsoft.com/office/drawing/2014/main" val="3070939792"/>
                  </a:ext>
                </a:extLst>
              </a:tr>
              <a:tr h="538347">
                <a:tc>
                  <a:txBody>
                    <a:bodyPr/>
                    <a:lstStyle/>
                    <a:p>
                      <a:r>
                        <a:rPr lang="en-GB" sz="1400" b="1" dirty="0"/>
                        <a:t>Strongly Negative</a:t>
                      </a:r>
                    </a:p>
                  </a:txBody>
                  <a:tcPr/>
                </a:tc>
                <a:tc>
                  <a:txBody>
                    <a:bodyPr/>
                    <a:lstStyle/>
                    <a:p>
                      <a:r>
                        <a:rPr lang="en-GB" sz="1400" dirty="0"/>
                        <a:t>12% (4)</a:t>
                      </a:r>
                    </a:p>
                  </a:txBody>
                  <a:tcPr/>
                </a:tc>
                <a:tc>
                  <a:txBody>
                    <a:bodyPr/>
                    <a:lstStyle/>
                    <a:p>
                      <a:r>
                        <a:rPr lang="en-GB" sz="1400" dirty="0"/>
                        <a:t>2% (1)</a:t>
                      </a:r>
                    </a:p>
                  </a:txBody>
                  <a:tcPr/>
                </a:tc>
                <a:tc>
                  <a:txBody>
                    <a:bodyPr/>
                    <a:lstStyle/>
                    <a:p>
                      <a:r>
                        <a:rPr lang="en-GB" sz="1400" dirty="0"/>
                        <a:t>9% (2)</a:t>
                      </a:r>
                    </a:p>
                  </a:txBody>
                  <a:tcPr/>
                </a:tc>
                <a:tc>
                  <a:txBody>
                    <a:bodyPr/>
                    <a:lstStyle/>
                    <a:p>
                      <a:r>
                        <a:rPr lang="en-GB" sz="1400" dirty="0"/>
                        <a:t>6% (3)</a:t>
                      </a:r>
                    </a:p>
                  </a:txBody>
                  <a:tcPr/>
                </a:tc>
                <a:tc>
                  <a:txBody>
                    <a:bodyPr/>
                    <a:lstStyle/>
                    <a:p>
                      <a:r>
                        <a:rPr lang="en-GB" sz="1400" dirty="0"/>
                        <a:t>8% (1)</a:t>
                      </a:r>
                    </a:p>
                  </a:txBody>
                  <a:tcPr/>
                </a:tc>
                <a:tc>
                  <a:txBody>
                    <a:bodyPr/>
                    <a:lstStyle/>
                    <a:p>
                      <a:r>
                        <a:rPr lang="en-GB" sz="1400"/>
                        <a:t>13% (26)</a:t>
                      </a:r>
                    </a:p>
                  </a:txBody>
                  <a:tcPr/>
                </a:tc>
                <a:extLst>
                  <a:ext uri="{0D108BD9-81ED-4DB2-BD59-A6C34878D82A}">
                    <a16:rowId xmlns:a16="http://schemas.microsoft.com/office/drawing/2014/main" val="2389868412"/>
                  </a:ext>
                </a:extLst>
              </a:tr>
              <a:tr h="583931">
                <a:tc>
                  <a:txBody>
                    <a:bodyPr/>
                    <a:lstStyle/>
                    <a:p>
                      <a:r>
                        <a:rPr lang="en-GB" sz="1400" b="1" dirty="0"/>
                        <a:t>Slightly Negative</a:t>
                      </a:r>
                    </a:p>
                  </a:txBody>
                  <a:tcPr/>
                </a:tc>
                <a:tc>
                  <a:txBody>
                    <a:bodyPr/>
                    <a:lstStyle/>
                    <a:p>
                      <a:r>
                        <a:rPr lang="en-GB" sz="1400" dirty="0"/>
                        <a:t>53%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15% (7)</a:t>
                      </a:r>
                    </a:p>
                  </a:txBody>
                  <a:tcPr/>
                </a:tc>
                <a:tc>
                  <a:txBody>
                    <a:bodyPr/>
                    <a:lstStyle/>
                    <a:p>
                      <a:r>
                        <a:rPr lang="en-GB" sz="1400" dirty="0"/>
                        <a:t>29% (3)</a:t>
                      </a:r>
                    </a:p>
                  </a:txBody>
                  <a:tcPr/>
                </a:tc>
                <a:tc>
                  <a:txBody>
                    <a:bodyPr/>
                    <a:lstStyle/>
                    <a:p>
                      <a:r>
                        <a:rPr lang="en-GB" sz="1400" dirty="0"/>
                        <a:t>45% (16)</a:t>
                      </a:r>
                    </a:p>
                  </a:txBody>
                  <a:tcPr/>
                </a:tc>
                <a:tc>
                  <a:txBody>
                    <a:bodyPr/>
                    <a:lstStyle/>
                    <a:p>
                      <a:r>
                        <a:rPr lang="en-GB" sz="1400" dirty="0"/>
                        <a:t>39% (5)</a:t>
                      </a:r>
                    </a:p>
                  </a:txBody>
                  <a:tcPr/>
                </a:tc>
                <a:tc>
                  <a:txBody>
                    <a:bodyPr/>
                    <a:lstStyle/>
                    <a:p>
                      <a:r>
                        <a:rPr lang="en-GB" sz="1400"/>
                        <a:t>28% (67)</a:t>
                      </a:r>
                    </a:p>
                  </a:txBody>
                  <a:tcPr/>
                </a:tc>
                <a:extLst>
                  <a:ext uri="{0D108BD9-81ED-4DB2-BD59-A6C34878D82A}">
                    <a16:rowId xmlns:a16="http://schemas.microsoft.com/office/drawing/2014/main" val="1331347596"/>
                  </a:ext>
                </a:extLst>
              </a:tr>
              <a:tr h="568416">
                <a:tc>
                  <a:txBody>
                    <a:bodyPr/>
                    <a:lstStyle/>
                    <a:p>
                      <a:r>
                        <a:rPr lang="en-GB" sz="1400" b="1" dirty="0"/>
                        <a:t>Slightly Positive</a:t>
                      </a:r>
                    </a:p>
                  </a:txBody>
                  <a:tcPr/>
                </a:tc>
                <a:tc>
                  <a:txBody>
                    <a:bodyPr/>
                    <a:lstStyle/>
                    <a:p>
                      <a:r>
                        <a:rPr lang="en-GB" sz="1400" dirty="0"/>
                        <a:t>34%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59% (5)</a:t>
                      </a:r>
                    </a:p>
                  </a:txBody>
                  <a:tcPr/>
                </a:tc>
                <a:tc>
                  <a:txBody>
                    <a:bodyPr/>
                    <a:lstStyle/>
                    <a:p>
                      <a:r>
                        <a:rPr lang="en-GB" sz="1400" dirty="0"/>
                        <a:t>46% (11)</a:t>
                      </a:r>
                    </a:p>
                  </a:txBody>
                  <a:tcPr/>
                </a:tc>
                <a:tc>
                  <a:txBody>
                    <a:bodyPr/>
                    <a:lstStyle/>
                    <a:p>
                      <a:r>
                        <a:rPr lang="en-GB" sz="1400" dirty="0"/>
                        <a:t>44% (18)</a:t>
                      </a:r>
                    </a:p>
                  </a:txBody>
                  <a:tcPr/>
                </a:tc>
                <a:tc>
                  <a:txBody>
                    <a:bodyPr/>
                    <a:lstStyle/>
                    <a:p>
                      <a:r>
                        <a:rPr lang="en-GB" sz="1400" dirty="0"/>
                        <a:t>46% (6)</a:t>
                      </a:r>
                    </a:p>
                  </a:txBody>
                  <a:tcPr/>
                </a:tc>
                <a:tc>
                  <a:txBody>
                    <a:bodyPr/>
                    <a:lstStyle/>
                    <a:p>
                      <a:r>
                        <a:rPr lang="en-GB" sz="1400"/>
                        <a:t>50% (103)</a:t>
                      </a:r>
                    </a:p>
                  </a:txBody>
                  <a:tcPr/>
                </a:tc>
                <a:extLst>
                  <a:ext uri="{0D108BD9-81ED-4DB2-BD59-A6C34878D82A}">
                    <a16:rowId xmlns:a16="http://schemas.microsoft.com/office/drawing/2014/main" val="3459189485"/>
                  </a:ext>
                </a:extLst>
              </a:tr>
              <a:tr h="543307">
                <a:tc>
                  <a:txBody>
                    <a:bodyPr/>
                    <a:lstStyle/>
                    <a:p>
                      <a:r>
                        <a:rPr lang="en-GB" sz="1400" b="1" dirty="0"/>
                        <a:t>Strongly Positive</a:t>
                      </a:r>
                    </a:p>
                  </a:txBody>
                  <a:tcPr/>
                </a:tc>
                <a:tc>
                  <a:txBody>
                    <a:bodyPr/>
                    <a:lstStyle/>
                    <a:p>
                      <a:r>
                        <a:rPr lang="en-GB" sz="1400" dirty="0"/>
                        <a:t>0%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24% (7)</a:t>
                      </a:r>
                    </a:p>
                  </a:txBody>
                  <a:tcPr/>
                </a:tc>
                <a:tc>
                  <a:txBody>
                    <a:bodyPr/>
                    <a:lstStyle/>
                    <a:p>
                      <a:r>
                        <a:rPr lang="en-GB" sz="1400" dirty="0"/>
                        <a:t>5% (4)</a:t>
                      </a:r>
                    </a:p>
                  </a:txBody>
                  <a:tcPr/>
                </a:tc>
                <a:tc>
                  <a:txBody>
                    <a:bodyPr/>
                    <a:lstStyle/>
                    <a:p>
                      <a:r>
                        <a:rPr lang="en-GB" sz="1400" dirty="0"/>
                        <a:t>5%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19%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9% (22)</a:t>
                      </a:r>
                    </a:p>
                  </a:txBody>
                  <a:tcPr/>
                </a:tc>
                <a:extLst>
                  <a:ext uri="{0D108BD9-81ED-4DB2-BD59-A6C34878D82A}">
                    <a16:rowId xmlns:a16="http://schemas.microsoft.com/office/drawing/2014/main" val="2764851794"/>
                  </a:ext>
                </a:extLst>
              </a:tr>
              <a:tr h="470216">
                <a:tc>
                  <a:txBody>
                    <a:bodyPr/>
                    <a:lstStyle/>
                    <a:p>
                      <a:r>
                        <a:rPr lang="en-GB" sz="1400" b="1" dirty="0"/>
                        <a:t>Base Size</a:t>
                      </a:r>
                    </a:p>
                  </a:txBody>
                  <a:tcPr/>
                </a:tc>
                <a:tc>
                  <a:txBody>
                    <a:bodyPr/>
                    <a:lstStyle/>
                    <a:p>
                      <a:r>
                        <a:rPr lang="en-GB" sz="1400" b="1" dirty="0"/>
                        <a:t>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29</a:t>
                      </a:r>
                    </a:p>
                  </a:txBody>
                  <a:tcPr/>
                </a:tc>
                <a:tc>
                  <a:txBody>
                    <a:bodyPr/>
                    <a:lstStyle/>
                    <a:p>
                      <a:r>
                        <a:rPr lang="en-GB" sz="1400" b="1" dirty="0"/>
                        <a:t>20</a:t>
                      </a:r>
                    </a:p>
                  </a:txBody>
                  <a:tcPr/>
                </a:tc>
                <a:tc>
                  <a:txBody>
                    <a:bodyPr/>
                    <a:lstStyle/>
                    <a:p>
                      <a:r>
                        <a:rPr lang="en-GB" sz="1400" b="1" dirty="0"/>
                        <a:t>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34</a:t>
                      </a:r>
                    </a:p>
                  </a:txBody>
                  <a:tcPr/>
                </a:tc>
                <a:extLst>
                  <a:ext uri="{0D108BD9-81ED-4DB2-BD59-A6C34878D82A}">
                    <a16:rowId xmlns:a16="http://schemas.microsoft.com/office/drawing/2014/main" val="2897687089"/>
                  </a:ext>
                </a:extLst>
              </a:tr>
            </a:tbl>
          </a:graphicData>
        </a:graphic>
      </p:graphicFrame>
      <p:sp>
        <p:nvSpPr>
          <p:cNvPr id="5" name="Slide Number Placeholder 4">
            <a:extLst>
              <a:ext uri="{FF2B5EF4-FFF2-40B4-BE49-F238E27FC236}">
                <a16:creationId xmlns:a16="http://schemas.microsoft.com/office/drawing/2014/main" id="{438E861B-D526-CA42-50CD-C565A50CC537}"/>
              </a:ext>
            </a:extLst>
          </p:cNvPr>
          <p:cNvSpPr>
            <a:spLocks noGrp="1"/>
          </p:cNvSpPr>
          <p:nvPr>
            <p:ph type="sldNum" sz="quarter" idx="4"/>
          </p:nvPr>
        </p:nvSpPr>
        <p:spPr/>
        <p:txBody>
          <a:bodyPr/>
          <a:lstStyle/>
          <a:p>
            <a:r>
              <a:rPr lang="en-GB"/>
              <a:t>|   </a:t>
            </a:r>
            <a:fld id="{5898CC38-F149-5B45-A1B4-290B41364A0C}" type="slidenum">
              <a:rPr lang="en-GB" smtClean="0"/>
              <a:pPr/>
              <a:t>39</a:t>
            </a:fld>
            <a:endParaRPr lang="en-GB"/>
          </a:p>
        </p:txBody>
      </p:sp>
      <p:sp>
        <p:nvSpPr>
          <p:cNvPr id="9" name="Date Placeholder 3">
            <a:extLst>
              <a:ext uri="{FF2B5EF4-FFF2-40B4-BE49-F238E27FC236}">
                <a16:creationId xmlns:a16="http://schemas.microsoft.com/office/drawing/2014/main" id="{4729B19D-ADA0-770C-7861-04065ED77019}"/>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1" name="TextBox 10"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94E287A1-0882-2D4E-560F-FEC131A1D965}"/>
              </a:ext>
            </a:extLst>
          </p:cNvPr>
          <p:cNvSpPr txBox="1"/>
          <p:nvPr/>
        </p:nvSpPr>
        <p:spPr>
          <a:xfrm>
            <a:off x="5588401" y="5006701"/>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prstClr val="black"/>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147216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Local public </a:t>
            </a:r>
            <a:br>
              <a:rPr lang="en-GB" sz="1500" b="1">
                <a:solidFill>
                  <a:schemeClr val="accent5">
                    <a:lumMod val="60000"/>
                    <a:lumOff val="40000"/>
                  </a:schemeClr>
                </a:solidFill>
              </a:rPr>
            </a:br>
            <a:r>
              <a:rPr lang="en-GB" sz="1500" b="1">
                <a:solidFill>
                  <a:schemeClr val="accent5">
                    <a:lumMod val="60000"/>
                    <a:lumOff val="40000"/>
                  </a:schemeClr>
                </a:solidFill>
              </a:rPr>
              <a:t>services</a:t>
            </a:r>
            <a:endParaRPr lang="en-GB" sz="1500">
              <a:solidFill>
                <a:schemeClr val="accent5">
                  <a:lumMod val="60000"/>
                  <a:lumOff val="40000"/>
                </a:schemeClr>
              </a:solidFill>
            </a:endParaRPr>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a:effectLst>
            <a:outerShdw blurRad="50800" dist="50800" dir="5400000" algn="ctr" rotWithShape="0">
              <a:srgbClr val="000000">
                <a:alpha val="0"/>
              </a:srgbClr>
            </a:outerShdw>
            <a:reflection stA="0" endPos="65000" dist="50800" dir="5400000" sy="-100000" algn="bl" rotWithShape="0"/>
          </a:effectLst>
        </p:spPr>
        <p:txBody>
          <a:bodyPr wrap="square" lIns="0" tIns="0" rIns="0" bIns="0" rtlCol="0">
            <a:noAutofit/>
          </a:bodyPr>
          <a:lstStyle/>
          <a:p>
            <a:pPr>
              <a:spcAft>
                <a:spcPts val="1134"/>
              </a:spcAft>
            </a:pPr>
            <a:r>
              <a:rPr lang="en-GB" sz="1500" b="1">
                <a:solidFill>
                  <a:schemeClr val="accent5">
                    <a:lumMod val="60000"/>
                    <a:lumOff val="40000"/>
                  </a:schemeClr>
                </a:solidFill>
              </a:rPr>
              <a:t>Perceptions </a:t>
            </a:r>
            <a:br>
              <a:rPr lang="en-GB" sz="1500" b="1">
                <a:solidFill>
                  <a:schemeClr val="accent5">
                    <a:lumMod val="60000"/>
                    <a:lumOff val="40000"/>
                  </a:schemeClr>
                </a:solidFill>
              </a:rPr>
            </a:br>
            <a:r>
              <a:rPr lang="en-GB" sz="1500" b="1">
                <a:solidFill>
                  <a:schemeClr val="accent5">
                    <a:lumMod val="60000"/>
                    <a:lumOff val="40000"/>
                  </a:schemeClr>
                </a:solidFill>
              </a:rPr>
              <a:t>of ECC</a:t>
            </a:r>
            <a:endParaRPr lang="en-GB" sz="1500">
              <a:solidFill>
                <a:schemeClr val="accent5">
                  <a:lumMod val="60000"/>
                  <a:lumOff val="40000"/>
                </a:schemeClr>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Local </a:t>
            </a:r>
            <a:br>
              <a:rPr lang="en-GB" sz="1500" b="1">
                <a:solidFill>
                  <a:schemeClr val="accent5">
                    <a:lumMod val="60000"/>
                    <a:lumOff val="40000"/>
                  </a:schemeClr>
                </a:solidFill>
              </a:rPr>
            </a:br>
            <a:r>
              <a:rPr lang="en-GB" sz="1500" b="1">
                <a:solidFill>
                  <a:schemeClr val="accent5">
                    <a:lumMod val="60000"/>
                    <a:lumOff val="40000"/>
                  </a:schemeClr>
                </a:solidFill>
              </a:rPr>
              <a:t>area</a:t>
            </a:r>
            <a:endParaRPr lang="en-GB" sz="1500">
              <a:solidFill>
                <a:schemeClr val="accent5">
                  <a:lumMod val="60000"/>
                  <a:lumOff val="40000"/>
                </a:schemeClr>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Climate </a:t>
            </a:r>
            <a:br>
              <a:rPr lang="en-GB" sz="1500" b="1">
                <a:solidFill>
                  <a:schemeClr val="accent5">
                    <a:lumMod val="60000"/>
                    <a:lumOff val="40000"/>
                  </a:schemeClr>
                </a:solidFill>
              </a:rPr>
            </a:br>
            <a:r>
              <a:rPr lang="en-GB" sz="1500" b="1">
                <a:solidFill>
                  <a:schemeClr val="accent5">
                    <a:lumMod val="60000"/>
                    <a:lumOff val="40000"/>
                  </a:schemeClr>
                </a:solidFill>
              </a:rPr>
              <a:t>change</a:t>
            </a:r>
            <a:endParaRPr lang="en-GB" sz="1500">
              <a:solidFill>
                <a:schemeClr val="accent5">
                  <a:lumMod val="60000"/>
                  <a:lumOff val="40000"/>
                </a:schemeClr>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Food </a:t>
            </a:r>
            <a:br>
              <a:rPr lang="en-GB" sz="1500" b="1">
                <a:solidFill>
                  <a:schemeClr val="accent5">
                    <a:lumMod val="60000"/>
                    <a:lumOff val="40000"/>
                  </a:schemeClr>
                </a:solidFill>
              </a:rPr>
            </a:br>
            <a:r>
              <a:rPr lang="en-GB" sz="1500" b="1">
                <a:solidFill>
                  <a:schemeClr val="accent5">
                    <a:lumMod val="60000"/>
                    <a:lumOff val="40000"/>
                  </a:schemeClr>
                </a:solidFill>
              </a:rPr>
              <a:t>waste</a:t>
            </a:r>
            <a:endParaRPr lang="en-GB" sz="1500">
              <a:solidFill>
                <a:schemeClr val="accent5">
                  <a:lumMod val="60000"/>
                  <a:lumOff val="40000"/>
                </a:schemeClr>
              </a:solidFill>
            </a:endParaRPr>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Attitudes towards AI</a:t>
            </a:r>
            <a:endParaRPr lang="en-GB" sz="1500">
              <a:solidFill>
                <a:schemeClr val="accent5">
                  <a:lumMod val="60000"/>
                  <a:lumOff val="40000"/>
                </a:schemeClr>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Physical </a:t>
            </a:r>
            <a:br>
              <a:rPr lang="en-GB" sz="1500" b="1">
                <a:solidFill>
                  <a:schemeClr val="accent5">
                    <a:lumMod val="60000"/>
                    <a:lumOff val="40000"/>
                  </a:schemeClr>
                </a:solidFill>
              </a:rPr>
            </a:br>
            <a:r>
              <a:rPr lang="en-GB" sz="1500" b="1">
                <a:solidFill>
                  <a:schemeClr val="accent5">
                    <a:lumMod val="60000"/>
                    <a:lumOff val="40000"/>
                  </a:schemeClr>
                </a:solidFill>
              </a:rPr>
              <a:t>activity</a:t>
            </a:r>
            <a:endParaRPr lang="en-GB" sz="1500">
              <a:solidFill>
                <a:schemeClr val="accent5">
                  <a:lumMod val="60000"/>
                  <a:lumOff val="40000"/>
                </a:schemeClr>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Wellbeing </a:t>
            </a:r>
            <a:endParaRPr lang="en-GB" sz="1500">
              <a:solidFill>
                <a:schemeClr val="accent5">
                  <a:lumMod val="60000"/>
                  <a:lumOff val="40000"/>
                </a:schemeClr>
              </a:solidFill>
            </a:endParaRPr>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About people and </a:t>
            </a:r>
            <a:br>
              <a:rPr lang="en-GB" sz="1500" b="1">
                <a:solidFill>
                  <a:schemeClr val="accent5">
                    <a:lumMod val="60000"/>
                    <a:lumOff val="40000"/>
                  </a:schemeClr>
                </a:solidFill>
              </a:rPr>
            </a:br>
            <a:r>
              <a:rPr lang="en-GB" sz="1500" b="1">
                <a:solidFill>
                  <a:schemeClr val="accent5">
                    <a:lumMod val="60000"/>
                    <a:lumOff val="40000"/>
                  </a:schemeClr>
                </a:solidFill>
              </a:rPr>
              <a:t>their household</a:t>
            </a:r>
            <a:endParaRPr lang="en-GB" sz="1500">
              <a:solidFill>
                <a:schemeClr val="accent5">
                  <a:lumMod val="60000"/>
                  <a:lumOff val="40000"/>
                </a:schemeClr>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7" name="Rectangle 6">
            <a:extLst>
              <a:ext uri="{FF2B5EF4-FFF2-40B4-BE49-F238E27FC236}">
                <a16:creationId xmlns:a16="http://schemas.microsoft.com/office/drawing/2014/main" id="{EAD05CAA-4A9C-105A-A685-D5E79DFBF991}"/>
              </a:ext>
            </a:extLst>
          </p:cNvPr>
          <p:cNvSpPr/>
          <p:nvPr/>
        </p:nvSpPr>
        <p:spPr>
          <a:xfrm>
            <a:off x="5761531" y="3082942"/>
            <a:ext cx="2476500" cy="120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59392" y="120073"/>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residents view growth as an opportunity to have a greater selection of shops and restaurants. Additionally, one in two female residents see more affordable housing as a key benefit of growth.</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1342179573"/>
              </p:ext>
            </p:extLst>
          </p:nvPr>
        </p:nvGraphicFramePr>
        <p:xfrm>
          <a:off x="541070" y="1311564"/>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952876" y="1153953"/>
            <a:ext cx="1252662" cy="315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871518911"/>
              </p:ext>
            </p:extLst>
          </p:nvPr>
        </p:nvGraphicFramePr>
        <p:xfrm>
          <a:off x="4309974" y="1248208"/>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536743" y="1135882"/>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490681" y="1141650"/>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1301513309"/>
              </p:ext>
            </p:extLst>
          </p:nvPr>
        </p:nvGraphicFramePr>
        <p:xfrm>
          <a:off x="8105013" y="1479110"/>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94124" y="216734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26</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704483" y="35917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23</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718945" y="499412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21</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526153" y="211185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522945" y="351341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80617" y="496123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127693" y="19946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219745" y="350922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140511" y="491784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18</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What, if any, opportunities do you see 'Growth' bringing to your local area?</a:t>
            </a:r>
          </a:p>
        </p:txBody>
      </p:sp>
      <p:sp>
        <p:nvSpPr>
          <p:cNvPr id="17" name="TextBox 16">
            <a:extLst>
              <a:ext uri="{FF2B5EF4-FFF2-40B4-BE49-F238E27FC236}">
                <a16:creationId xmlns:a16="http://schemas.microsoft.com/office/drawing/2014/main" id="{DEE0408A-BCB6-269A-CC35-614849B5DC2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r>
              <a:rPr lang="en-GB" sz="1000" dirty="0">
                <a:solidFill>
                  <a:srgbClr val="000000"/>
                </a:solidFill>
              </a:rPr>
              <a:t>.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(30),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(29),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18-64 (20),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(40),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(16),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(4),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(34)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Slide Number Placeholder 7">
            <a:extLst>
              <a:ext uri="{FF2B5EF4-FFF2-40B4-BE49-F238E27FC236}">
                <a16:creationId xmlns:a16="http://schemas.microsoft.com/office/drawing/2014/main" id="{4471E1ED-0610-A6C2-3D53-EF697FE20190}"/>
              </a:ext>
            </a:extLst>
          </p:cNvPr>
          <p:cNvSpPr>
            <a:spLocks noGrp="1"/>
          </p:cNvSpPr>
          <p:nvPr>
            <p:ph type="sldNum" sz="quarter" idx="4"/>
          </p:nvPr>
        </p:nvSpPr>
        <p:spPr/>
        <p:txBody>
          <a:bodyPr/>
          <a:lstStyle/>
          <a:p>
            <a:r>
              <a:rPr lang="en-GB"/>
              <a:t>|   </a:t>
            </a:r>
            <a:fld id="{5898CC38-F149-5B45-A1B4-290B41364A0C}" type="slidenum">
              <a:rPr lang="en-GB" smtClean="0"/>
              <a:pPr/>
              <a:t>40</a:t>
            </a:fld>
            <a:endParaRPr lang="en-GB"/>
          </a:p>
        </p:txBody>
      </p:sp>
      <p:sp>
        <p:nvSpPr>
          <p:cNvPr id="10" name="Date Placeholder 3">
            <a:extLst>
              <a:ext uri="{FF2B5EF4-FFF2-40B4-BE49-F238E27FC236}">
                <a16:creationId xmlns:a16="http://schemas.microsoft.com/office/drawing/2014/main" id="{537ABB64-BC12-37E0-549A-DFBFE9F973B9}"/>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86192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559392" y="120073"/>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A greater variety of shopping and dining options is a top priority for most demographics. Additionally, residents aged 18-64 see growth as an opportunity to improve access to better and more affordable housing.</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638155813"/>
              </p:ext>
            </p:extLst>
          </p:nvPr>
        </p:nvGraphicFramePr>
        <p:xfrm>
          <a:off x="510249" y="1311564"/>
          <a:ext cx="3095982"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818526" y="1287517"/>
            <a:ext cx="139728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18-64</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3609353102"/>
              </p:ext>
            </p:extLst>
          </p:nvPr>
        </p:nvGraphicFramePr>
        <p:xfrm>
          <a:off x="3524036" y="1330402"/>
          <a:ext cx="273292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4242199" y="1289994"/>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65+</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6655015" y="1244392"/>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Working</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261965267"/>
              </p:ext>
            </p:extLst>
          </p:nvPr>
        </p:nvGraphicFramePr>
        <p:xfrm>
          <a:off x="6142649" y="1396917"/>
          <a:ext cx="288833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396173" y="208515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406532" y="3509555"/>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420994" y="491192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11</a:t>
            </a:r>
          </a:p>
        </p:txBody>
      </p:sp>
      <p:sp>
        <p:nvSpPr>
          <p:cNvPr id="24" name="TextBox 23">
            <a:extLst>
              <a:ext uri="{FF2B5EF4-FFF2-40B4-BE49-F238E27FC236}">
                <a16:creationId xmlns:a16="http://schemas.microsoft.com/office/drawing/2014/main" id="{7106AEE8-70AA-BDAD-51B7-C1583570E046}"/>
              </a:ext>
            </a:extLst>
          </p:cNvPr>
          <p:cNvSpPr txBox="1"/>
          <p:nvPr/>
        </p:nvSpPr>
        <p:spPr>
          <a:xfrm>
            <a:off x="5180239" y="2081032"/>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16</a:t>
            </a:r>
          </a:p>
        </p:txBody>
      </p:sp>
      <p:sp>
        <p:nvSpPr>
          <p:cNvPr id="25" name="TextBox 24">
            <a:extLst>
              <a:ext uri="{FF2B5EF4-FFF2-40B4-BE49-F238E27FC236}">
                <a16:creationId xmlns:a16="http://schemas.microsoft.com/office/drawing/2014/main" id="{54E0095F-3E4E-861C-4F55-0A281603F7AF}"/>
              </a:ext>
            </a:extLst>
          </p:cNvPr>
          <p:cNvSpPr txBox="1"/>
          <p:nvPr/>
        </p:nvSpPr>
        <p:spPr>
          <a:xfrm>
            <a:off x="5177031" y="3482589"/>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134703" y="4930414"/>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28" name="TextBox 27">
            <a:extLst>
              <a:ext uri="{FF2B5EF4-FFF2-40B4-BE49-F238E27FC236}">
                <a16:creationId xmlns:a16="http://schemas.microsoft.com/office/drawing/2014/main" id="{AC4047A2-6F2D-CEEC-7811-E54869CC600A}"/>
              </a:ext>
            </a:extLst>
          </p:cNvPr>
          <p:cNvSpPr txBox="1"/>
          <p:nvPr/>
        </p:nvSpPr>
        <p:spPr>
          <a:xfrm>
            <a:off x="7877653" y="1943277"/>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8</a:t>
            </a:r>
          </a:p>
        </p:txBody>
      </p:sp>
      <p:sp>
        <p:nvSpPr>
          <p:cNvPr id="30" name="TextBox 29">
            <a:extLst>
              <a:ext uri="{FF2B5EF4-FFF2-40B4-BE49-F238E27FC236}">
                <a16:creationId xmlns:a16="http://schemas.microsoft.com/office/drawing/2014/main" id="{43547DE9-E09B-6975-287D-F903B9ADE7D9}"/>
              </a:ext>
            </a:extLst>
          </p:cNvPr>
          <p:cNvSpPr txBox="1"/>
          <p:nvPr/>
        </p:nvSpPr>
        <p:spPr>
          <a:xfrm>
            <a:off x="7969705" y="3457851"/>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6</a:t>
            </a:r>
          </a:p>
        </p:txBody>
      </p:sp>
      <p:sp>
        <p:nvSpPr>
          <p:cNvPr id="32" name="TextBox 31">
            <a:extLst>
              <a:ext uri="{FF2B5EF4-FFF2-40B4-BE49-F238E27FC236}">
                <a16:creationId xmlns:a16="http://schemas.microsoft.com/office/drawing/2014/main" id="{5EB090E7-70E0-688B-2C89-B7AF3515DBC4}"/>
              </a:ext>
            </a:extLst>
          </p:cNvPr>
          <p:cNvSpPr txBox="1"/>
          <p:nvPr/>
        </p:nvSpPr>
        <p:spPr>
          <a:xfrm>
            <a:off x="7890471" y="4866475"/>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33" name="TextBox 3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26FDB80-581D-A058-3CF7-8ACFD696ED1E}"/>
              </a:ext>
            </a:extLst>
          </p:cNvPr>
          <p:cNvSpPr txBox="1"/>
          <p:nvPr/>
        </p:nvSpPr>
        <p:spPr>
          <a:xfrm>
            <a:off x="730836" y="8060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17" name="TextBox 16">
            <a:extLst>
              <a:ext uri="{FF2B5EF4-FFF2-40B4-BE49-F238E27FC236}">
                <a16:creationId xmlns:a16="http://schemas.microsoft.com/office/drawing/2014/main" id="{DEE0408A-BCB6-269A-CC35-614849B5DC2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r>
              <a:rPr lang="en-GB" sz="1000" dirty="0">
                <a:solidFill>
                  <a:srgbClr val="000000"/>
                </a:solidFill>
              </a:rPr>
              <a:t>.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(30),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(29),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18-64 (20),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(40),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(16),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(4),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(34)</a:t>
            </a:r>
            <a:endParaRPr kumimoji="0" lang="en-GB" sz="1000" b="0" i="0" u="none" strike="noStrike" kern="1200" cap="none" spc="0" normalizeH="0" baseline="0" noProof="0" dirty="0">
              <a:ln>
                <a:noFill/>
              </a:ln>
              <a:solidFill>
                <a:srgbClr val="000000"/>
              </a:solidFill>
              <a:effectLst/>
              <a:uLnTx/>
              <a:uFillTx/>
              <a:ea typeface="+mn-ea"/>
              <a:cs typeface="+mn-cs"/>
            </a:endParaRPr>
          </a:p>
        </p:txBody>
      </p:sp>
      <p:graphicFrame>
        <p:nvGraphicFramePr>
          <p:cNvPr id="8" name="Chart 7">
            <a:extLst>
              <a:ext uri="{FF2B5EF4-FFF2-40B4-BE49-F238E27FC236}">
                <a16:creationId xmlns:a16="http://schemas.microsoft.com/office/drawing/2014/main" id="{3B05D476-62BD-487D-8D2A-6AA6D7C1398E}"/>
              </a:ext>
            </a:extLst>
          </p:cNvPr>
          <p:cNvGraphicFramePr/>
          <p:nvPr>
            <p:extLst>
              <p:ext uri="{D42A27DB-BD31-4B8C-83A1-F6EECF244321}">
                <p14:modId xmlns:p14="http://schemas.microsoft.com/office/powerpoint/2010/main" val="202406238"/>
              </p:ext>
            </p:extLst>
          </p:nvPr>
        </p:nvGraphicFramePr>
        <p:xfrm>
          <a:off x="9203933" y="1308141"/>
          <a:ext cx="2732926" cy="44704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FDA8A2C1-FE6F-A759-6DC2-D1C8BA569195}"/>
              </a:ext>
              <a:ext uri="{C183D7F6-B498-43B3-948B-1728B52AA6E4}">
                <adec:decorative xmlns:adec="http://schemas.microsoft.com/office/drawing/2017/decorative" val="1"/>
              </a:ext>
            </a:extLst>
          </p:cNvPr>
          <p:cNvSpPr txBox="1"/>
          <p:nvPr/>
        </p:nvSpPr>
        <p:spPr>
          <a:xfrm>
            <a:off x="9922096" y="1267733"/>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Retired</a:t>
            </a:r>
          </a:p>
        </p:txBody>
      </p:sp>
      <p:sp>
        <p:nvSpPr>
          <p:cNvPr id="14" name="TextBox 13">
            <a:extLst>
              <a:ext uri="{FF2B5EF4-FFF2-40B4-BE49-F238E27FC236}">
                <a16:creationId xmlns:a16="http://schemas.microsoft.com/office/drawing/2014/main" id="{38226EAF-C4D4-5D62-9212-876B2DE37967}"/>
              </a:ext>
            </a:extLst>
          </p:cNvPr>
          <p:cNvSpPr txBox="1"/>
          <p:nvPr/>
        </p:nvSpPr>
        <p:spPr>
          <a:xfrm>
            <a:off x="10860136" y="2058771"/>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18" name="TextBox 17">
            <a:extLst>
              <a:ext uri="{FF2B5EF4-FFF2-40B4-BE49-F238E27FC236}">
                <a16:creationId xmlns:a16="http://schemas.microsoft.com/office/drawing/2014/main" id="{68E98737-5044-5BF7-5861-84536C29E073}"/>
              </a:ext>
            </a:extLst>
          </p:cNvPr>
          <p:cNvSpPr txBox="1"/>
          <p:nvPr/>
        </p:nvSpPr>
        <p:spPr>
          <a:xfrm>
            <a:off x="10856928" y="3460328"/>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10</a:t>
            </a:r>
          </a:p>
        </p:txBody>
      </p:sp>
      <p:sp>
        <p:nvSpPr>
          <p:cNvPr id="19" name="TextBox 18">
            <a:extLst>
              <a:ext uri="{FF2B5EF4-FFF2-40B4-BE49-F238E27FC236}">
                <a16:creationId xmlns:a16="http://schemas.microsoft.com/office/drawing/2014/main" id="{5808717F-F152-5278-E163-5789CC4FA2F9}"/>
              </a:ext>
            </a:extLst>
          </p:cNvPr>
          <p:cNvSpPr txBox="1"/>
          <p:nvPr/>
        </p:nvSpPr>
        <p:spPr>
          <a:xfrm>
            <a:off x="10814600" y="4908153"/>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21" name="Slide Number Placeholder 20">
            <a:extLst>
              <a:ext uri="{FF2B5EF4-FFF2-40B4-BE49-F238E27FC236}">
                <a16:creationId xmlns:a16="http://schemas.microsoft.com/office/drawing/2014/main" id="{81C3F6A1-7897-7B0D-42D5-50EF6B0A8DAE}"/>
              </a:ext>
            </a:extLst>
          </p:cNvPr>
          <p:cNvSpPr>
            <a:spLocks noGrp="1"/>
          </p:cNvSpPr>
          <p:nvPr>
            <p:ph type="sldNum" sz="quarter" idx="4"/>
          </p:nvPr>
        </p:nvSpPr>
        <p:spPr/>
        <p:txBody>
          <a:bodyPr/>
          <a:lstStyle/>
          <a:p>
            <a:r>
              <a:rPr lang="en-GB"/>
              <a:t>|   </a:t>
            </a:r>
            <a:fld id="{5898CC38-F149-5B45-A1B4-290B41364A0C}" type="slidenum">
              <a:rPr lang="en-GB" smtClean="0"/>
              <a:pPr/>
              <a:t>41</a:t>
            </a:fld>
            <a:endParaRPr lang="en-GB"/>
          </a:p>
        </p:txBody>
      </p:sp>
      <p:sp>
        <p:nvSpPr>
          <p:cNvPr id="22" name="Date Placeholder 3">
            <a:extLst>
              <a:ext uri="{FF2B5EF4-FFF2-40B4-BE49-F238E27FC236}">
                <a16:creationId xmlns:a16="http://schemas.microsoft.com/office/drawing/2014/main" id="{41457465-D82C-7880-8AFC-0B63D8A5D8D0}"/>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5819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466925" y="130347"/>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900" b="1" i="0" u="none" strike="noStrike" kern="1200" cap="none" spc="0" normalizeH="0" baseline="0" noProof="0" dirty="0">
                <a:ln>
                  <a:noFill/>
                </a:ln>
                <a:solidFill>
                  <a:schemeClr val="accent4"/>
                </a:solidFill>
                <a:effectLst/>
                <a:uLnTx/>
                <a:uFillTx/>
                <a:ea typeface="+mj-ea"/>
                <a:cs typeface="+mj-cs"/>
              </a:rPr>
              <a:t>Crime is a top concern for </a:t>
            </a:r>
            <a:r>
              <a:rPr kumimoji="0" lang="en-GB" sz="1900" b="1" i="0" u="none" strike="noStrike" kern="1200" cap="none" spc="0" normalizeH="0" baseline="0" noProof="0" dirty="0" err="1">
                <a:ln>
                  <a:noFill/>
                </a:ln>
                <a:solidFill>
                  <a:schemeClr val="accent4"/>
                </a:solidFill>
                <a:effectLst/>
                <a:uLnTx/>
                <a:uFillTx/>
                <a:ea typeface="+mj-ea"/>
                <a:cs typeface="+mj-cs"/>
              </a:rPr>
              <a:t>Jaywick</a:t>
            </a:r>
            <a:r>
              <a:rPr kumimoji="0" lang="en-GB" sz="1900" b="1" i="0" u="none" strike="noStrike" kern="1200" cap="none" spc="0" normalizeH="0" baseline="0" noProof="0" dirty="0">
                <a:ln>
                  <a:noFill/>
                </a:ln>
                <a:solidFill>
                  <a:schemeClr val="accent4"/>
                </a:solidFill>
                <a:effectLst/>
                <a:uLnTx/>
                <a:uFillTx/>
                <a:ea typeface="+mj-ea"/>
                <a:cs typeface="+mj-cs"/>
              </a:rPr>
              <a:t> residents across all demographics, with the rising cost of living being a close second. Female residents in </a:t>
            </a:r>
            <a:r>
              <a:rPr kumimoji="0" lang="en-GB" sz="1900" b="1" i="0" u="none" strike="noStrike" kern="1200" cap="none" spc="0" normalizeH="0" baseline="0" noProof="0" dirty="0" err="1">
                <a:ln>
                  <a:noFill/>
                </a:ln>
                <a:solidFill>
                  <a:schemeClr val="accent4"/>
                </a:solidFill>
                <a:effectLst/>
                <a:uLnTx/>
                <a:uFillTx/>
                <a:ea typeface="+mj-ea"/>
                <a:cs typeface="+mj-cs"/>
              </a:rPr>
              <a:t>Jaywick</a:t>
            </a:r>
            <a:r>
              <a:rPr kumimoji="0" lang="en-GB" sz="1900" b="1" i="0" u="none" strike="noStrike" kern="1200" cap="none" spc="0" normalizeH="0" baseline="0" noProof="0" dirty="0">
                <a:ln>
                  <a:noFill/>
                </a:ln>
                <a:solidFill>
                  <a:schemeClr val="accent4"/>
                </a:solidFill>
                <a:effectLst/>
                <a:uLnTx/>
                <a:uFillTx/>
                <a:ea typeface="+mj-ea"/>
                <a:cs typeface="+mj-cs"/>
              </a:rPr>
              <a:t> show a higher level of concern regarding immigration when it comes to Growth.</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3300102761"/>
              </p:ext>
            </p:extLst>
          </p:nvPr>
        </p:nvGraphicFramePr>
        <p:xfrm>
          <a:off x="191748" y="1352660"/>
          <a:ext cx="3897366"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952876" y="1153953"/>
            <a:ext cx="1252662" cy="315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All</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2023473572"/>
              </p:ext>
            </p:extLst>
          </p:nvPr>
        </p:nvGraphicFramePr>
        <p:xfrm>
          <a:off x="3940104" y="1309852"/>
          <a:ext cx="389736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5536743" y="1135882"/>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Male</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9490681" y="1141650"/>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Female</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610258579"/>
              </p:ext>
            </p:extLst>
          </p:nvPr>
        </p:nvGraphicFramePr>
        <p:xfrm>
          <a:off x="8105013" y="1479110"/>
          <a:ext cx="389736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94124" y="216734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36</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704483" y="35917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27</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718945" y="4994122"/>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31</a:t>
            </a:r>
          </a:p>
        </p:txBody>
      </p:sp>
      <p:sp>
        <p:nvSpPr>
          <p:cNvPr id="24" name="TextBox 23">
            <a:extLst>
              <a:ext uri="{FF2B5EF4-FFF2-40B4-BE49-F238E27FC236}">
                <a16:creationId xmlns:a16="http://schemas.microsoft.com/office/drawing/2014/main" id="{7106AEE8-70AA-BDAD-51B7-C1583570E046}"/>
              </a:ext>
            </a:extLst>
          </p:cNvPr>
          <p:cNvSpPr txBox="1"/>
          <p:nvPr/>
        </p:nvSpPr>
        <p:spPr>
          <a:xfrm>
            <a:off x="6526153" y="2111854"/>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16</a:t>
            </a:r>
          </a:p>
        </p:txBody>
      </p:sp>
      <p:sp>
        <p:nvSpPr>
          <p:cNvPr id="25" name="TextBox 24">
            <a:extLst>
              <a:ext uri="{FF2B5EF4-FFF2-40B4-BE49-F238E27FC236}">
                <a16:creationId xmlns:a16="http://schemas.microsoft.com/office/drawing/2014/main" id="{54E0095F-3E4E-861C-4F55-0A281603F7AF}"/>
              </a:ext>
            </a:extLst>
          </p:cNvPr>
          <p:cNvSpPr txBox="1"/>
          <p:nvPr/>
        </p:nvSpPr>
        <p:spPr>
          <a:xfrm>
            <a:off x="6522945" y="351341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6480617" y="4961236"/>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28" name="TextBox 27">
            <a:extLst>
              <a:ext uri="{FF2B5EF4-FFF2-40B4-BE49-F238E27FC236}">
                <a16:creationId xmlns:a16="http://schemas.microsoft.com/office/drawing/2014/main" id="{AC4047A2-6F2D-CEEC-7811-E54869CC600A}"/>
              </a:ext>
            </a:extLst>
          </p:cNvPr>
          <p:cNvSpPr txBox="1"/>
          <p:nvPr/>
        </p:nvSpPr>
        <p:spPr>
          <a:xfrm>
            <a:off x="10487289" y="1974100"/>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17</a:t>
            </a:r>
          </a:p>
        </p:txBody>
      </p:sp>
      <p:sp>
        <p:nvSpPr>
          <p:cNvPr id="30" name="TextBox 29">
            <a:extLst>
              <a:ext uri="{FF2B5EF4-FFF2-40B4-BE49-F238E27FC236}">
                <a16:creationId xmlns:a16="http://schemas.microsoft.com/office/drawing/2014/main" id="{43547DE9-E09B-6975-287D-F903B9ADE7D9}"/>
              </a:ext>
            </a:extLst>
          </p:cNvPr>
          <p:cNvSpPr txBox="1"/>
          <p:nvPr/>
        </p:nvSpPr>
        <p:spPr>
          <a:xfrm>
            <a:off x="10517696" y="34989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32" name="TextBox 31">
            <a:extLst>
              <a:ext uri="{FF2B5EF4-FFF2-40B4-BE49-F238E27FC236}">
                <a16:creationId xmlns:a16="http://schemas.microsoft.com/office/drawing/2014/main" id="{5EB090E7-70E0-688B-2C89-B7AF3515DBC4}"/>
              </a:ext>
            </a:extLst>
          </p:cNvPr>
          <p:cNvSpPr txBox="1"/>
          <p:nvPr/>
        </p:nvSpPr>
        <p:spPr>
          <a:xfrm>
            <a:off x="10500107" y="489729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17" name="TextBox 16">
            <a:extLst>
              <a:ext uri="{FF2B5EF4-FFF2-40B4-BE49-F238E27FC236}">
                <a16:creationId xmlns:a16="http://schemas.microsoft.com/office/drawing/2014/main" id="{DEE0408A-BCB6-269A-CC35-614849B5DC2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r>
              <a:rPr lang="en-GB" sz="1000" dirty="0">
                <a:solidFill>
                  <a:srgbClr val="000000"/>
                </a:solidFill>
              </a:rPr>
              <a:t>.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(30),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(29),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18-64 (20),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(40),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(16),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(4),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(34)</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8" name="TextBox 7"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54DC8F69-A52F-2D8B-732D-41293EDFF967}"/>
              </a:ext>
            </a:extLst>
          </p:cNvPr>
          <p:cNvSpPr txBox="1"/>
          <p:nvPr/>
        </p:nvSpPr>
        <p:spPr>
          <a:xfrm>
            <a:off x="730836" y="939649"/>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 And what, if any, concerns do you have about 'Growth' in your local area?</a:t>
            </a:r>
          </a:p>
        </p:txBody>
      </p:sp>
      <p:sp>
        <p:nvSpPr>
          <p:cNvPr id="10" name="Slide Number Placeholder 9">
            <a:extLst>
              <a:ext uri="{FF2B5EF4-FFF2-40B4-BE49-F238E27FC236}">
                <a16:creationId xmlns:a16="http://schemas.microsoft.com/office/drawing/2014/main" id="{D2C9E582-FBF8-F506-1BB7-096C09A66FFB}"/>
              </a:ext>
            </a:extLst>
          </p:cNvPr>
          <p:cNvSpPr>
            <a:spLocks noGrp="1"/>
          </p:cNvSpPr>
          <p:nvPr>
            <p:ph type="sldNum" sz="quarter" idx="4"/>
          </p:nvPr>
        </p:nvSpPr>
        <p:spPr/>
        <p:txBody>
          <a:bodyPr/>
          <a:lstStyle/>
          <a:p>
            <a:r>
              <a:rPr lang="en-GB"/>
              <a:t>|   </a:t>
            </a:r>
            <a:fld id="{5898CC38-F149-5B45-A1B4-290B41364A0C}" type="slidenum">
              <a:rPr lang="en-GB" smtClean="0"/>
              <a:pPr/>
              <a:t>42</a:t>
            </a:fld>
            <a:endParaRPr lang="en-GB"/>
          </a:p>
        </p:txBody>
      </p:sp>
      <p:sp>
        <p:nvSpPr>
          <p:cNvPr id="14" name="Date Placeholder 3">
            <a:extLst>
              <a:ext uri="{FF2B5EF4-FFF2-40B4-BE49-F238E27FC236}">
                <a16:creationId xmlns:a16="http://schemas.microsoft.com/office/drawing/2014/main" id="{8156C630-15E2-0A4A-4B24-33F23B1B8A81}"/>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7955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487472" y="78976"/>
            <a:ext cx="11798861"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Older residents in </a:t>
            </a:r>
            <a:r>
              <a:rPr kumimoji="0" lang="en-GB" sz="2000" b="1" i="0" u="none" strike="noStrike" kern="1200" cap="none" spc="0" normalizeH="0" baseline="0" noProof="0" dirty="0" err="1">
                <a:ln>
                  <a:noFill/>
                </a:ln>
                <a:solidFill>
                  <a:schemeClr val="accent4"/>
                </a:solidFill>
                <a:effectLst/>
                <a:uLnTx/>
                <a:uFillTx/>
                <a:ea typeface="+mj-ea"/>
                <a:cs typeface="+mj-cs"/>
              </a:rPr>
              <a:t>Jaywick</a:t>
            </a:r>
            <a:r>
              <a:rPr kumimoji="0" lang="en-GB" sz="2000" b="1" i="0" u="none" strike="noStrike" kern="1200" cap="none" spc="0" normalizeH="0" baseline="0" noProof="0" dirty="0">
                <a:ln>
                  <a:noFill/>
                </a:ln>
                <a:solidFill>
                  <a:schemeClr val="accent4"/>
                </a:solidFill>
                <a:effectLst/>
                <a:uLnTx/>
                <a:uFillTx/>
                <a:ea typeface="+mj-ea"/>
                <a:cs typeface="+mj-cs"/>
              </a:rPr>
              <a:t> are concerned about growth due to the increase in traffic and the need to park further from their destinations. In contrast, younger residents are more concerned about issues like crime and the rising cost of living.</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4" name="Chart 3">
            <a:extLst>
              <a:ext uri="{FF2B5EF4-FFF2-40B4-BE49-F238E27FC236}">
                <a16:creationId xmlns:a16="http://schemas.microsoft.com/office/drawing/2014/main" id="{2C1EE0F2-DA36-5D28-E270-7EDF976FC5F9}"/>
              </a:ext>
            </a:extLst>
          </p:cNvPr>
          <p:cNvGraphicFramePr/>
          <p:nvPr>
            <p:extLst>
              <p:ext uri="{D42A27DB-BD31-4B8C-83A1-F6EECF244321}">
                <p14:modId xmlns:p14="http://schemas.microsoft.com/office/powerpoint/2010/main" val="2573713761"/>
              </p:ext>
            </p:extLst>
          </p:nvPr>
        </p:nvGraphicFramePr>
        <p:xfrm>
          <a:off x="397233" y="1311564"/>
          <a:ext cx="3095982"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C1CB94-A803-56FB-379C-BD49BC30664F}"/>
              </a:ext>
              <a:ext uri="{C183D7F6-B498-43B3-948B-1728B52AA6E4}">
                <adec:decorative xmlns:adec="http://schemas.microsoft.com/office/drawing/2017/decorative" val="1"/>
              </a:ext>
            </a:extLst>
          </p:cNvPr>
          <p:cNvSpPr txBox="1"/>
          <p:nvPr/>
        </p:nvSpPr>
        <p:spPr>
          <a:xfrm>
            <a:off x="1818526" y="1287517"/>
            <a:ext cx="139728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18-64</a:t>
            </a:r>
          </a:p>
        </p:txBody>
      </p:sp>
      <p:graphicFrame>
        <p:nvGraphicFramePr>
          <p:cNvPr id="3" name="Chart 2">
            <a:extLst>
              <a:ext uri="{FF2B5EF4-FFF2-40B4-BE49-F238E27FC236}">
                <a16:creationId xmlns:a16="http://schemas.microsoft.com/office/drawing/2014/main" id="{92F03C55-4901-843C-ED69-E436F78625A0}"/>
              </a:ext>
            </a:extLst>
          </p:cNvPr>
          <p:cNvGraphicFramePr/>
          <p:nvPr>
            <p:extLst>
              <p:ext uri="{D42A27DB-BD31-4B8C-83A1-F6EECF244321}">
                <p14:modId xmlns:p14="http://schemas.microsoft.com/office/powerpoint/2010/main" val="4095557725"/>
              </p:ext>
            </p:extLst>
          </p:nvPr>
        </p:nvGraphicFramePr>
        <p:xfrm>
          <a:off x="3524036" y="1330402"/>
          <a:ext cx="2732926"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8334A52-11B4-2B1E-A43A-D2121D1AA318}"/>
              </a:ext>
              <a:ext uri="{C183D7F6-B498-43B3-948B-1728B52AA6E4}">
                <adec:decorative xmlns:adec="http://schemas.microsoft.com/office/drawing/2017/decorative" val="1"/>
              </a:ext>
            </a:extLst>
          </p:cNvPr>
          <p:cNvSpPr txBox="1"/>
          <p:nvPr/>
        </p:nvSpPr>
        <p:spPr>
          <a:xfrm>
            <a:off x="4242199" y="1289994"/>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65+</a:t>
            </a:r>
          </a:p>
        </p:txBody>
      </p:sp>
      <p:sp>
        <p:nvSpPr>
          <p:cNvPr id="6" name="TextBox 5">
            <a:extLst>
              <a:ext uri="{FF2B5EF4-FFF2-40B4-BE49-F238E27FC236}">
                <a16:creationId xmlns:a16="http://schemas.microsoft.com/office/drawing/2014/main" id="{A533EC1E-48B2-58C6-C1E1-E67485B6C8D8}"/>
              </a:ext>
              <a:ext uri="{C183D7F6-B498-43B3-948B-1728B52AA6E4}">
                <adec:decorative xmlns:adec="http://schemas.microsoft.com/office/drawing/2017/decorative" val="1"/>
              </a:ext>
            </a:extLst>
          </p:cNvPr>
          <p:cNvSpPr txBox="1"/>
          <p:nvPr/>
        </p:nvSpPr>
        <p:spPr>
          <a:xfrm>
            <a:off x="6655015" y="1244392"/>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Working</a:t>
            </a:r>
          </a:p>
        </p:txBody>
      </p:sp>
      <p:graphicFrame>
        <p:nvGraphicFramePr>
          <p:cNvPr id="7" name="Chart 6">
            <a:extLst>
              <a:ext uri="{FF2B5EF4-FFF2-40B4-BE49-F238E27FC236}">
                <a16:creationId xmlns:a16="http://schemas.microsoft.com/office/drawing/2014/main" id="{A6DEFD29-7A01-6E52-E073-2363E3408993}"/>
              </a:ext>
            </a:extLst>
          </p:cNvPr>
          <p:cNvGraphicFramePr/>
          <p:nvPr>
            <p:extLst>
              <p:ext uri="{D42A27DB-BD31-4B8C-83A1-F6EECF244321}">
                <p14:modId xmlns:p14="http://schemas.microsoft.com/office/powerpoint/2010/main" val="3218278772"/>
              </p:ext>
            </p:extLst>
          </p:nvPr>
        </p:nvGraphicFramePr>
        <p:xfrm>
          <a:off x="6142649" y="1396917"/>
          <a:ext cx="2888336"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EFDEFEFF-C0CC-5B18-AB7B-B8C1F0308098}"/>
              </a:ext>
            </a:extLst>
          </p:cNvPr>
          <p:cNvSpPr txBox="1"/>
          <p:nvPr/>
        </p:nvSpPr>
        <p:spPr>
          <a:xfrm>
            <a:off x="2601656" y="2115979"/>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11" name="TextBox 10">
            <a:extLst>
              <a:ext uri="{FF2B5EF4-FFF2-40B4-BE49-F238E27FC236}">
                <a16:creationId xmlns:a16="http://schemas.microsoft.com/office/drawing/2014/main" id="{29ECFE33-CF02-AAB6-E242-7FF320FD9F83}"/>
              </a:ext>
            </a:extLst>
          </p:cNvPr>
          <p:cNvSpPr txBox="1"/>
          <p:nvPr/>
        </p:nvSpPr>
        <p:spPr>
          <a:xfrm>
            <a:off x="2632564" y="355065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11</a:t>
            </a:r>
          </a:p>
        </p:txBody>
      </p:sp>
      <p:sp>
        <p:nvSpPr>
          <p:cNvPr id="16" name="TextBox 15">
            <a:extLst>
              <a:ext uri="{FF2B5EF4-FFF2-40B4-BE49-F238E27FC236}">
                <a16:creationId xmlns:a16="http://schemas.microsoft.com/office/drawing/2014/main" id="{D7863033-865D-B8F4-20DB-6016CAB983A4}"/>
              </a:ext>
            </a:extLst>
          </p:cNvPr>
          <p:cNvSpPr txBox="1"/>
          <p:nvPr/>
        </p:nvSpPr>
        <p:spPr>
          <a:xfrm>
            <a:off x="2503188" y="4983848"/>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9</a:t>
            </a:r>
          </a:p>
        </p:txBody>
      </p:sp>
      <p:sp>
        <p:nvSpPr>
          <p:cNvPr id="24" name="TextBox 23">
            <a:extLst>
              <a:ext uri="{FF2B5EF4-FFF2-40B4-BE49-F238E27FC236}">
                <a16:creationId xmlns:a16="http://schemas.microsoft.com/office/drawing/2014/main" id="{7106AEE8-70AA-BDAD-51B7-C1583570E046}"/>
              </a:ext>
            </a:extLst>
          </p:cNvPr>
          <p:cNvSpPr txBox="1"/>
          <p:nvPr/>
        </p:nvSpPr>
        <p:spPr>
          <a:xfrm>
            <a:off x="5180239" y="2081032"/>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20</a:t>
            </a:r>
          </a:p>
        </p:txBody>
      </p:sp>
      <p:sp>
        <p:nvSpPr>
          <p:cNvPr id="25" name="TextBox 24">
            <a:extLst>
              <a:ext uri="{FF2B5EF4-FFF2-40B4-BE49-F238E27FC236}">
                <a16:creationId xmlns:a16="http://schemas.microsoft.com/office/drawing/2014/main" id="{54E0095F-3E4E-861C-4F55-0A281603F7AF}"/>
              </a:ext>
            </a:extLst>
          </p:cNvPr>
          <p:cNvSpPr txBox="1"/>
          <p:nvPr/>
        </p:nvSpPr>
        <p:spPr>
          <a:xfrm>
            <a:off x="5177031" y="3482589"/>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17</a:t>
            </a:r>
          </a:p>
        </p:txBody>
      </p:sp>
      <p:sp>
        <p:nvSpPr>
          <p:cNvPr id="26" name="TextBox 25">
            <a:extLst>
              <a:ext uri="{FF2B5EF4-FFF2-40B4-BE49-F238E27FC236}">
                <a16:creationId xmlns:a16="http://schemas.microsoft.com/office/drawing/2014/main" id="{933E4148-85E5-695B-CA0A-F29DF1F1AF26}"/>
              </a:ext>
            </a:extLst>
          </p:cNvPr>
          <p:cNvSpPr txBox="1"/>
          <p:nvPr/>
        </p:nvSpPr>
        <p:spPr>
          <a:xfrm>
            <a:off x="6451108" y="4293831"/>
            <a:ext cx="301840"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22</a:t>
            </a:r>
          </a:p>
        </p:txBody>
      </p:sp>
      <p:sp>
        <p:nvSpPr>
          <p:cNvPr id="27" name="TextBox 26">
            <a:extLst>
              <a:ext uri="{FF2B5EF4-FFF2-40B4-BE49-F238E27FC236}">
                <a16:creationId xmlns:a16="http://schemas.microsoft.com/office/drawing/2014/main" id="{65F83E34-D161-C8F1-7CB5-092045FB18CD}"/>
              </a:ext>
            </a:extLst>
          </p:cNvPr>
          <p:cNvSpPr txBox="1"/>
          <p:nvPr/>
        </p:nvSpPr>
        <p:spPr>
          <a:xfrm>
            <a:off x="5134703" y="4930414"/>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19</a:t>
            </a:r>
          </a:p>
        </p:txBody>
      </p:sp>
      <p:sp>
        <p:nvSpPr>
          <p:cNvPr id="28" name="TextBox 27">
            <a:extLst>
              <a:ext uri="{FF2B5EF4-FFF2-40B4-BE49-F238E27FC236}">
                <a16:creationId xmlns:a16="http://schemas.microsoft.com/office/drawing/2014/main" id="{AC4047A2-6F2D-CEEC-7811-E54869CC600A}"/>
              </a:ext>
            </a:extLst>
          </p:cNvPr>
          <p:cNvSpPr txBox="1"/>
          <p:nvPr/>
        </p:nvSpPr>
        <p:spPr>
          <a:xfrm>
            <a:off x="7877653" y="1943277"/>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14</a:t>
            </a:r>
          </a:p>
        </p:txBody>
      </p:sp>
      <p:sp>
        <p:nvSpPr>
          <p:cNvPr id="30" name="TextBox 29">
            <a:extLst>
              <a:ext uri="{FF2B5EF4-FFF2-40B4-BE49-F238E27FC236}">
                <a16:creationId xmlns:a16="http://schemas.microsoft.com/office/drawing/2014/main" id="{43547DE9-E09B-6975-287D-F903B9ADE7D9}"/>
              </a:ext>
            </a:extLst>
          </p:cNvPr>
          <p:cNvSpPr txBox="1"/>
          <p:nvPr/>
        </p:nvSpPr>
        <p:spPr>
          <a:xfrm>
            <a:off x="7836141" y="3457851"/>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8</a:t>
            </a:r>
          </a:p>
        </p:txBody>
      </p:sp>
      <p:sp>
        <p:nvSpPr>
          <p:cNvPr id="32" name="TextBox 31">
            <a:extLst>
              <a:ext uri="{FF2B5EF4-FFF2-40B4-BE49-F238E27FC236}">
                <a16:creationId xmlns:a16="http://schemas.microsoft.com/office/drawing/2014/main" id="{5EB090E7-70E0-688B-2C89-B7AF3515DBC4}"/>
              </a:ext>
            </a:extLst>
          </p:cNvPr>
          <p:cNvSpPr txBox="1"/>
          <p:nvPr/>
        </p:nvSpPr>
        <p:spPr>
          <a:xfrm>
            <a:off x="7890471" y="4958943"/>
            <a:ext cx="296898"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7</a:t>
            </a:r>
          </a:p>
        </p:txBody>
      </p:sp>
      <p:sp>
        <p:nvSpPr>
          <p:cNvPr id="17" name="TextBox 16">
            <a:extLst>
              <a:ext uri="{FF2B5EF4-FFF2-40B4-BE49-F238E27FC236}">
                <a16:creationId xmlns:a16="http://schemas.microsoft.com/office/drawing/2014/main" id="{DEE0408A-BCB6-269A-CC35-614849B5DC23}"/>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a:t>
            </a:r>
            <a:r>
              <a:rPr kumimoji="0" lang="en-GB" sz="1000" b="0" i="0" u="none" strike="noStrike" kern="1200" cap="none" spc="0" normalizeH="0" baseline="0" noProof="0" dirty="0" err="1">
                <a:ln>
                  <a:noFill/>
                </a:ln>
                <a:solidFill>
                  <a:srgbClr val="000000"/>
                </a:solidFill>
                <a:effectLst/>
                <a:uLnTx/>
                <a:uFillTx/>
                <a:ea typeface="+mn-ea"/>
                <a:cs typeface="+mn-cs"/>
              </a:rPr>
              <a:t>Jaywick</a:t>
            </a:r>
            <a:r>
              <a:rPr kumimoji="0" lang="en-GB" sz="1000" b="0" i="0" u="none" strike="noStrike" kern="1200" cap="none" spc="0" normalizeH="0" baseline="0" noProof="0" dirty="0">
                <a:ln>
                  <a:noFill/>
                </a:ln>
                <a:solidFill>
                  <a:srgbClr val="000000"/>
                </a:solidFill>
                <a:effectLst/>
                <a:uLnTx/>
                <a:uFillTx/>
                <a:ea typeface="+mn-ea"/>
                <a:cs typeface="+mn-cs"/>
              </a:rPr>
              <a:t> (61)</a:t>
            </a:r>
            <a:r>
              <a:rPr lang="en-GB" sz="1000" dirty="0">
                <a:solidFill>
                  <a:srgbClr val="000000"/>
                </a:solidFill>
              </a:rPr>
              <a:t>.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Male (30),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Female (29),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18-64 (20),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65+ (40),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Working (16),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Not working (4), </a:t>
            </a:r>
            <a:r>
              <a:rPr kumimoji="0" lang="en-GB" sz="1000" b="0" i="0" u="none" strike="noStrike" kern="1200" cap="none" spc="0" normalizeH="0" baseline="0" noProof="0" dirty="0" err="1">
                <a:ln>
                  <a:noFill/>
                </a:ln>
                <a:solidFill>
                  <a:srgbClr val="000000"/>
                </a:solidFill>
                <a:effectLst/>
                <a:uLnTx/>
                <a:uFillTx/>
                <a:ea typeface="+mn-ea"/>
                <a:cs typeface="+mn-cs"/>
              </a:rPr>
              <a:t>Jaywick</a:t>
            </a:r>
            <a:r>
              <a:rPr lang="en-GB" sz="1000" dirty="0">
                <a:solidFill>
                  <a:srgbClr val="000000"/>
                </a:solidFill>
              </a:rPr>
              <a:t> – Retired (34)</a:t>
            </a:r>
            <a:endParaRPr kumimoji="0" lang="en-GB" sz="1000" b="0" i="0" u="none" strike="noStrike" kern="1200" cap="none" spc="0" normalizeH="0" baseline="0" noProof="0" dirty="0">
              <a:ln>
                <a:noFill/>
              </a:ln>
              <a:solidFill>
                <a:srgbClr val="000000"/>
              </a:solidFill>
              <a:effectLst/>
              <a:uLnTx/>
              <a:uFillTx/>
              <a:ea typeface="+mn-ea"/>
              <a:cs typeface="+mn-cs"/>
            </a:endParaRPr>
          </a:p>
        </p:txBody>
      </p:sp>
      <p:graphicFrame>
        <p:nvGraphicFramePr>
          <p:cNvPr id="8" name="Chart 7">
            <a:extLst>
              <a:ext uri="{FF2B5EF4-FFF2-40B4-BE49-F238E27FC236}">
                <a16:creationId xmlns:a16="http://schemas.microsoft.com/office/drawing/2014/main" id="{3B05D476-62BD-487D-8D2A-6AA6D7C1398E}"/>
              </a:ext>
            </a:extLst>
          </p:cNvPr>
          <p:cNvGraphicFramePr/>
          <p:nvPr>
            <p:extLst>
              <p:ext uri="{D42A27DB-BD31-4B8C-83A1-F6EECF244321}">
                <p14:modId xmlns:p14="http://schemas.microsoft.com/office/powerpoint/2010/main" val="1830423499"/>
              </p:ext>
            </p:extLst>
          </p:nvPr>
        </p:nvGraphicFramePr>
        <p:xfrm>
          <a:off x="9255304" y="1349237"/>
          <a:ext cx="2732926" cy="44704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FDA8A2C1-FE6F-A759-6DC2-D1C8BA569195}"/>
              </a:ext>
              <a:ext uri="{C183D7F6-B498-43B3-948B-1728B52AA6E4}">
                <adec:decorative xmlns:adec="http://schemas.microsoft.com/office/drawing/2017/decorative" val="1"/>
              </a:ext>
            </a:extLst>
          </p:cNvPr>
          <p:cNvSpPr txBox="1"/>
          <p:nvPr/>
        </p:nvSpPr>
        <p:spPr>
          <a:xfrm>
            <a:off x="9922096" y="1267733"/>
            <a:ext cx="20454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a:ea typeface="+mn-ea"/>
                <a:cs typeface="+mn-cs"/>
              </a:rPr>
              <a:t>Jaywick</a:t>
            </a:r>
            <a:r>
              <a:rPr kumimoji="0" lang="en-GB" sz="1400" b="1" i="1" u="none" strike="noStrike" kern="1200" cap="none" spc="0" normalizeH="0" baseline="0" noProof="0" dirty="0">
                <a:ln>
                  <a:noFill/>
                </a:ln>
                <a:solidFill>
                  <a:srgbClr val="000000"/>
                </a:solidFill>
                <a:effectLst/>
                <a:uLnTx/>
                <a:uFillTx/>
                <a:latin typeface="Calibri"/>
                <a:ea typeface="+mn-ea"/>
                <a:cs typeface="+mn-cs"/>
              </a:rPr>
              <a:t> – Retired</a:t>
            </a:r>
          </a:p>
        </p:txBody>
      </p:sp>
      <p:sp>
        <p:nvSpPr>
          <p:cNvPr id="14" name="TextBox 13">
            <a:extLst>
              <a:ext uri="{FF2B5EF4-FFF2-40B4-BE49-F238E27FC236}">
                <a16:creationId xmlns:a16="http://schemas.microsoft.com/office/drawing/2014/main" id="{38226EAF-C4D4-5D62-9212-876B2DE37967}"/>
              </a:ext>
            </a:extLst>
          </p:cNvPr>
          <p:cNvSpPr txBox="1"/>
          <p:nvPr/>
        </p:nvSpPr>
        <p:spPr>
          <a:xfrm>
            <a:off x="10860136" y="2058771"/>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18</a:t>
            </a:r>
          </a:p>
        </p:txBody>
      </p:sp>
      <p:sp>
        <p:nvSpPr>
          <p:cNvPr id="18" name="TextBox 17">
            <a:extLst>
              <a:ext uri="{FF2B5EF4-FFF2-40B4-BE49-F238E27FC236}">
                <a16:creationId xmlns:a16="http://schemas.microsoft.com/office/drawing/2014/main" id="{68E98737-5044-5BF7-5861-84536C29E073}"/>
              </a:ext>
            </a:extLst>
          </p:cNvPr>
          <p:cNvSpPr txBox="1"/>
          <p:nvPr/>
        </p:nvSpPr>
        <p:spPr>
          <a:xfrm>
            <a:off x="10856928" y="3460328"/>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13</a:t>
            </a:r>
          </a:p>
        </p:txBody>
      </p:sp>
      <p:sp>
        <p:nvSpPr>
          <p:cNvPr id="19" name="TextBox 18">
            <a:extLst>
              <a:ext uri="{FF2B5EF4-FFF2-40B4-BE49-F238E27FC236}">
                <a16:creationId xmlns:a16="http://schemas.microsoft.com/office/drawing/2014/main" id="{5808717F-F152-5278-E163-5789CC4FA2F9}"/>
              </a:ext>
            </a:extLst>
          </p:cNvPr>
          <p:cNvSpPr txBox="1"/>
          <p:nvPr/>
        </p:nvSpPr>
        <p:spPr>
          <a:xfrm>
            <a:off x="10814600" y="4908153"/>
            <a:ext cx="276067" cy="204186"/>
          </a:xfrm>
          <a:prstGeom prst="rect">
            <a:avLst/>
          </a:prstGeom>
          <a:noFill/>
        </p:spPr>
        <p:txBody>
          <a:bodyPr wrap="square" lIns="0" tIns="0" rIns="0" bIns="0" rtlCol="0">
            <a:noAutofit/>
          </a:bodyPr>
          <a:lstStyle/>
          <a:p>
            <a:pPr algn="l">
              <a:spcAft>
                <a:spcPts val="1134"/>
              </a:spcAft>
            </a:pPr>
            <a:r>
              <a:rPr lang="en-GB" sz="1500" b="1" dirty="0">
                <a:solidFill>
                  <a:schemeClr val="bg2"/>
                </a:solidFill>
              </a:rPr>
              <a:t>15</a:t>
            </a:r>
          </a:p>
        </p:txBody>
      </p:sp>
      <p:sp>
        <p:nvSpPr>
          <p:cNvPr id="21" name="TextBox 20"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FC2DB3A3-AB08-48E8-D851-6C09C06D7E5F}"/>
              </a:ext>
            </a:extLst>
          </p:cNvPr>
          <p:cNvSpPr txBox="1"/>
          <p:nvPr/>
        </p:nvSpPr>
        <p:spPr>
          <a:xfrm>
            <a:off x="730836" y="939649"/>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 And what, if any, concerns do you have about 'Growth' in your local area?</a:t>
            </a:r>
          </a:p>
        </p:txBody>
      </p:sp>
      <p:sp>
        <p:nvSpPr>
          <p:cNvPr id="22" name="Slide Number Placeholder 21">
            <a:extLst>
              <a:ext uri="{FF2B5EF4-FFF2-40B4-BE49-F238E27FC236}">
                <a16:creationId xmlns:a16="http://schemas.microsoft.com/office/drawing/2014/main" id="{389A6A7F-5CDC-28C7-3171-BC6BC605287B}"/>
              </a:ext>
            </a:extLst>
          </p:cNvPr>
          <p:cNvSpPr>
            <a:spLocks noGrp="1"/>
          </p:cNvSpPr>
          <p:nvPr>
            <p:ph type="sldNum" sz="quarter" idx="4"/>
          </p:nvPr>
        </p:nvSpPr>
        <p:spPr/>
        <p:txBody>
          <a:bodyPr/>
          <a:lstStyle/>
          <a:p>
            <a:r>
              <a:rPr lang="en-GB"/>
              <a:t>|   </a:t>
            </a:r>
            <a:fld id="{5898CC38-F149-5B45-A1B4-290B41364A0C}" type="slidenum">
              <a:rPr lang="en-GB" smtClean="0"/>
              <a:pPr/>
              <a:t>43</a:t>
            </a:fld>
            <a:endParaRPr lang="en-GB"/>
          </a:p>
        </p:txBody>
      </p:sp>
      <p:sp>
        <p:nvSpPr>
          <p:cNvPr id="23" name="Date Placeholder 3">
            <a:extLst>
              <a:ext uri="{FF2B5EF4-FFF2-40B4-BE49-F238E27FC236}">
                <a16:creationId xmlns:a16="http://schemas.microsoft.com/office/drawing/2014/main" id="{5B500095-ADE4-D231-2ED9-4C18246C7439}"/>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77051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24909" y="101227"/>
            <a:ext cx="11199745" cy="1053317"/>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chemeClr val="accent4"/>
                </a:solidFill>
                <a:effectLst/>
                <a:uLnTx/>
                <a:uFillTx/>
                <a:ea typeface="+mj-ea"/>
                <a:cs typeface="+mj-cs"/>
              </a:rPr>
              <a:t>Growth is viewed more positively in Canvey Island compared to the Essex average, with significantly fewer residents in Canvey believing it is 'strongly negative.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912436"/>
              </p:ext>
            </p:extLst>
          </p:nvPr>
        </p:nvGraphicFramePr>
        <p:xfrm>
          <a:off x="701780" y="1232581"/>
          <a:ext cx="3593129" cy="450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Canvey Island (268)</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Male (110),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Female (137),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18-44 (27),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45-54 (32),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55-64 (58),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65+ (134),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Working (114),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Not working (8),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Retired (119)</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1984602" y="527807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687779" y="53737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1830325" y="53813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Table 2">
            <a:extLst>
              <a:ext uri="{FF2B5EF4-FFF2-40B4-BE49-F238E27FC236}">
                <a16:creationId xmlns:a16="http://schemas.microsoft.com/office/drawing/2014/main" id="{905D0BA9-AD24-A4C7-FDE9-02150F2EE876}"/>
              </a:ext>
            </a:extLst>
          </p:cNvPr>
          <p:cNvGraphicFramePr>
            <a:graphicFrameLocks noGrp="1"/>
          </p:cNvGraphicFramePr>
          <p:nvPr>
            <p:extLst>
              <p:ext uri="{D42A27DB-BD31-4B8C-83A1-F6EECF244321}">
                <p14:modId xmlns:p14="http://schemas.microsoft.com/office/powerpoint/2010/main" val="2703980994"/>
              </p:ext>
            </p:extLst>
          </p:nvPr>
        </p:nvGraphicFramePr>
        <p:xfrm>
          <a:off x="4392289" y="1904789"/>
          <a:ext cx="7406135" cy="3009984"/>
        </p:xfrm>
        <a:graphic>
          <a:graphicData uri="http://schemas.openxmlformats.org/drawingml/2006/table">
            <a:tbl>
              <a:tblPr firstRow="1" bandRow="1">
                <a:tableStyleId>{5C22544A-7EE6-4342-B048-85BDC9FD1C3A}</a:tableStyleId>
              </a:tblPr>
              <a:tblGrid>
                <a:gridCol w="973958">
                  <a:extLst>
                    <a:ext uri="{9D8B030D-6E8A-4147-A177-3AD203B41FA5}">
                      <a16:colId xmlns:a16="http://schemas.microsoft.com/office/drawing/2014/main" val="138019481"/>
                    </a:ext>
                  </a:extLst>
                </a:gridCol>
                <a:gridCol w="689890">
                  <a:extLst>
                    <a:ext uri="{9D8B030D-6E8A-4147-A177-3AD203B41FA5}">
                      <a16:colId xmlns:a16="http://schemas.microsoft.com/office/drawing/2014/main" val="414797330"/>
                    </a:ext>
                  </a:extLst>
                </a:gridCol>
                <a:gridCol w="834876">
                  <a:extLst>
                    <a:ext uri="{9D8B030D-6E8A-4147-A177-3AD203B41FA5}">
                      <a16:colId xmlns:a16="http://schemas.microsoft.com/office/drawing/2014/main" val="3812899099"/>
                    </a:ext>
                  </a:extLst>
                </a:gridCol>
                <a:gridCol w="682597">
                  <a:extLst>
                    <a:ext uri="{9D8B030D-6E8A-4147-A177-3AD203B41FA5}">
                      <a16:colId xmlns:a16="http://schemas.microsoft.com/office/drawing/2014/main" val="947740889"/>
                    </a:ext>
                  </a:extLst>
                </a:gridCol>
                <a:gridCol w="760609">
                  <a:extLst>
                    <a:ext uri="{9D8B030D-6E8A-4147-A177-3AD203B41FA5}">
                      <a16:colId xmlns:a16="http://schemas.microsoft.com/office/drawing/2014/main" val="839331678"/>
                    </a:ext>
                  </a:extLst>
                </a:gridCol>
                <a:gridCol w="721602">
                  <a:extLst>
                    <a:ext uri="{9D8B030D-6E8A-4147-A177-3AD203B41FA5}">
                      <a16:colId xmlns:a16="http://schemas.microsoft.com/office/drawing/2014/main" val="3168805854"/>
                    </a:ext>
                  </a:extLst>
                </a:gridCol>
                <a:gridCol w="754107">
                  <a:extLst>
                    <a:ext uri="{9D8B030D-6E8A-4147-A177-3AD203B41FA5}">
                      <a16:colId xmlns:a16="http://schemas.microsoft.com/office/drawing/2014/main" val="1034848953"/>
                    </a:ext>
                  </a:extLst>
                </a:gridCol>
                <a:gridCol w="963812">
                  <a:extLst>
                    <a:ext uri="{9D8B030D-6E8A-4147-A177-3AD203B41FA5}">
                      <a16:colId xmlns:a16="http://schemas.microsoft.com/office/drawing/2014/main" val="1816199733"/>
                    </a:ext>
                  </a:extLst>
                </a:gridCol>
                <a:gridCol w="1024684">
                  <a:extLst>
                    <a:ext uri="{9D8B030D-6E8A-4147-A177-3AD203B41FA5}">
                      <a16:colId xmlns:a16="http://schemas.microsoft.com/office/drawing/2014/main" val="791802741"/>
                    </a:ext>
                  </a:extLst>
                </a:gridCol>
              </a:tblGrid>
              <a:tr h="407170">
                <a:tc>
                  <a:txBody>
                    <a:bodyPr/>
                    <a:lstStyle/>
                    <a:p>
                      <a:endParaRPr lang="en-GB" sz="1400"/>
                    </a:p>
                  </a:txBody>
                  <a:tcPr/>
                </a:tc>
                <a:tc>
                  <a:txBody>
                    <a:bodyPr/>
                    <a:lstStyle/>
                    <a:p>
                      <a:r>
                        <a:rPr lang="en-GB" sz="1400"/>
                        <a:t>Male</a:t>
                      </a:r>
                    </a:p>
                  </a:txBody>
                  <a:tcPr/>
                </a:tc>
                <a:tc>
                  <a:txBody>
                    <a:bodyPr/>
                    <a:lstStyle/>
                    <a:p>
                      <a:r>
                        <a:rPr lang="en-GB" sz="1400" dirty="0"/>
                        <a:t>Female</a:t>
                      </a:r>
                    </a:p>
                  </a:txBody>
                  <a:tcPr/>
                </a:tc>
                <a:tc>
                  <a:txBody>
                    <a:bodyPr/>
                    <a:lstStyle/>
                    <a:p>
                      <a:r>
                        <a:rPr lang="en-GB" sz="1400" dirty="0"/>
                        <a:t>18-44</a:t>
                      </a:r>
                    </a:p>
                  </a:txBody>
                  <a:tcPr/>
                </a:tc>
                <a:tc>
                  <a:txBody>
                    <a:bodyPr/>
                    <a:lstStyle/>
                    <a:p>
                      <a:r>
                        <a:rPr lang="en-GB" sz="1400" dirty="0"/>
                        <a:t>45-54</a:t>
                      </a:r>
                    </a:p>
                  </a:txBody>
                  <a:tcPr/>
                </a:tc>
                <a:tc>
                  <a:txBody>
                    <a:bodyPr/>
                    <a:lstStyle/>
                    <a:p>
                      <a:r>
                        <a:rPr lang="en-GB" sz="1400" dirty="0"/>
                        <a:t>55-64</a:t>
                      </a:r>
                    </a:p>
                  </a:txBody>
                  <a:tcPr/>
                </a:tc>
                <a:tc>
                  <a:txBody>
                    <a:bodyPr/>
                    <a:lstStyle/>
                    <a:p>
                      <a:r>
                        <a:rPr lang="en-GB" sz="1400" dirty="0"/>
                        <a:t>65+</a:t>
                      </a:r>
                    </a:p>
                  </a:txBody>
                  <a:tcPr/>
                </a:tc>
                <a:tc>
                  <a:txBody>
                    <a:bodyPr/>
                    <a:lstStyle/>
                    <a:p>
                      <a:r>
                        <a:rPr lang="en-GB" sz="1400"/>
                        <a:t>Working </a:t>
                      </a:r>
                    </a:p>
                  </a:txBody>
                  <a:tcPr/>
                </a:tc>
                <a:tc>
                  <a:txBody>
                    <a:bodyPr/>
                    <a:lstStyle/>
                    <a:p>
                      <a:r>
                        <a:rPr lang="en-GB" sz="1400" dirty="0"/>
                        <a:t>Retired</a:t>
                      </a:r>
                    </a:p>
                  </a:txBody>
                  <a:tcPr/>
                </a:tc>
                <a:extLst>
                  <a:ext uri="{0D108BD9-81ED-4DB2-BD59-A6C34878D82A}">
                    <a16:rowId xmlns:a16="http://schemas.microsoft.com/office/drawing/2014/main" val="3070939792"/>
                  </a:ext>
                </a:extLst>
              </a:tr>
              <a:tr h="503075">
                <a:tc>
                  <a:txBody>
                    <a:bodyPr/>
                    <a:lstStyle/>
                    <a:p>
                      <a:r>
                        <a:rPr lang="en-GB" sz="1400" b="1"/>
                        <a:t>Strongly Negative</a:t>
                      </a:r>
                    </a:p>
                  </a:txBody>
                  <a:tcPr/>
                </a:tc>
                <a:tc>
                  <a:txBody>
                    <a:bodyPr/>
                    <a:lstStyle/>
                    <a:p>
                      <a:r>
                        <a:rPr lang="en-GB" sz="1400" dirty="0"/>
                        <a:t>6% (9)</a:t>
                      </a:r>
                    </a:p>
                  </a:txBody>
                  <a:tcPr/>
                </a:tc>
                <a:tc>
                  <a:txBody>
                    <a:bodyPr/>
                    <a:lstStyle/>
                    <a:p>
                      <a:r>
                        <a:rPr lang="en-GB" sz="1400" dirty="0"/>
                        <a:t>5% (13)</a:t>
                      </a:r>
                    </a:p>
                  </a:txBody>
                  <a:tcPr/>
                </a:tc>
                <a:tc>
                  <a:txBody>
                    <a:bodyPr/>
                    <a:lstStyle/>
                    <a:p>
                      <a:r>
                        <a:rPr lang="en-GB" sz="1400" dirty="0"/>
                        <a:t>0% (0)</a:t>
                      </a:r>
                    </a:p>
                  </a:txBody>
                  <a:tcPr/>
                </a:tc>
                <a:tc>
                  <a:txBody>
                    <a:bodyPr/>
                    <a:lstStyle/>
                    <a:p>
                      <a:r>
                        <a:rPr lang="en-GB" sz="1400" dirty="0"/>
                        <a:t>9% (2)</a:t>
                      </a:r>
                    </a:p>
                  </a:txBody>
                  <a:tcPr/>
                </a:tc>
                <a:tc>
                  <a:txBody>
                    <a:bodyPr/>
                    <a:lstStyle/>
                    <a:p>
                      <a:r>
                        <a:rPr lang="en-GB" sz="1400" dirty="0"/>
                        <a:t>10% (7)</a:t>
                      </a:r>
                    </a:p>
                  </a:txBody>
                  <a:tcPr/>
                </a:tc>
                <a:tc>
                  <a:txBody>
                    <a:bodyPr/>
                    <a:lstStyle/>
                    <a:p>
                      <a:r>
                        <a:rPr lang="en-GB" sz="1400" dirty="0"/>
                        <a:t>9% (13)</a:t>
                      </a:r>
                    </a:p>
                  </a:txBody>
                  <a:tcPr/>
                </a:tc>
                <a:tc>
                  <a:txBody>
                    <a:bodyPr/>
                    <a:lstStyle/>
                    <a:p>
                      <a:r>
                        <a:rPr lang="en-GB" sz="1400" dirty="0"/>
                        <a:t>4% (9)</a:t>
                      </a:r>
                    </a:p>
                  </a:txBody>
                  <a:tcPr/>
                </a:tc>
                <a:tc>
                  <a:txBody>
                    <a:bodyPr/>
                    <a:lstStyle/>
                    <a:p>
                      <a:r>
                        <a:rPr lang="en-GB" sz="1400" dirty="0"/>
                        <a:t>9% (11)</a:t>
                      </a:r>
                    </a:p>
                  </a:txBody>
                  <a:tcPr/>
                </a:tc>
                <a:extLst>
                  <a:ext uri="{0D108BD9-81ED-4DB2-BD59-A6C34878D82A}">
                    <a16:rowId xmlns:a16="http://schemas.microsoft.com/office/drawing/2014/main" val="2389868412"/>
                  </a:ext>
                </a:extLst>
              </a:tr>
              <a:tr h="562034">
                <a:tc>
                  <a:txBody>
                    <a:bodyPr/>
                    <a:lstStyle/>
                    <a:p>
                      <a:r>
                        <a:rPr lang="en-GB" sz="1400" b="1"/>
                        <a:t>Slightly Negative</a:t>
                      </a:r>
                    </a:p>
                  </a:txBody>
                  <a:tcPr/>
                </a:tc>
                <a:tc>
                  <a:txBody>
                    <a:bodyPr/>
                    <a:lstStyle/>
                    <a:p>
                      <a:r>
                        <a:rPr lang="en-GB" sz="1400" dirty="0"/>
                        <a:t>25% (33)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 (31)</a:t>
                      </a:r>
                    </a:p>
                  </a:txBody>
                  <a:tcPr/>
                </a:tc>
                <a:tc>
                  <a:txBody>
                    <a:bodyPr/>
                    <a:lstStyle/>
                    <a:p>
                      <a:r>
                        <a:rPr lang="en-GB" sz="1400" dirty="0"/>
                        <a:t>27% (6)</a:t>
                      </a:r>
                    </a:p>
                  </a:txBody>
                  <a:tcPr/>
                </a:tc>
                <a:tc>
                  <a:txBody>
                    <a:bodyPr/>
                    <a:lstStyle/>
                    <a:p>
                      <a:r>
                        <a:rPr lang="en-GB" sz="1400" dirty="0"/>
                        <a:t>15% (6)</a:t>
                      </a:r>
                    </a:p>
                  </a:txBody>
                  <a:tcPr/>
                </a:tc>
                <a:tc>
                  <a:txBody>
                    <a:bodyPr/>
                    <a:lstStyle/>
                    <a:p>
                      <a:r>
                        <a:rPr lang="en-GB" sz="1400" dirty="0"/>
                        <a:t>33% (17)</a:t>
                      </a:r>
                    </a:p>
                  </a:txBody>
                  <a:tcPr/>
                </a:tc>
                <a:tc>
                  <a:txBody>
                    <a:bodyPr/>
                    <a:lstStyle/>
                    <a:p>
                      <a:r>
                        <a:rPr lang="en-GB" sz="1400" dirty="0"/>
                        <a:t>29% (38)</a:t>
                      </a:r>
                    </a:p>
                  </a:txBody>
                  <a:tcPr/>
                </a:tc>
                <a:tc>
                  <a:txBody>
                    <a:bodyPr/>
                    <a:lstStyle/>
                    <a:p>
                      <a:r>
                        <a:rPr lang="en-GB" sz="1400" dirty="0"/>
                        <a:t>24% (25)</a:t>
                      </a:r>
                    </a:p>
                  </a:txBody>
                  <a:tcPr/>
                </a:tc>
                <a:tc>
                  <a:txBody>
                    <a:bodyPr/>
                    <a:lstStyle/>
                    <a:p>
                      <a:r>
                        <a:rPr lang="en-GB" sz="1400" dirty="0"/>
                        <a:t>34% (40)</a:t>
                      </a:r>
                    </a:p>
                  </a:txBody>
                  <a:tcPr/>
                </a:tc>
                <a:extLst>
                  <a:ext uri="{0D108BD9-81ED-4DB2-BD59-A6C34878D82A}">
                    <a16:rowId xmlns:a16="http://schemas.microsoft.com/office/drawing/2014/main" val="1331347596"/>
                  </a:ext>
                </a:extLst>
              </a:tr>
              <a:tr h="547102">
                <a:tc>
                  <a:txBody>
                    <a:bodyPr/>
                    <a:lstStyle/>
                    <a:p>
                      <a:r>
                        <a:rPr lang="en-GB" sz="1400" b="1"/>
                        <a:t>Slightly Positive</a:t>
                      </a:r>
                    </a:p>
                  </a:txBody>
                  <a:tcPr/>
                </a:tc>
                <a:tc>
                  <a:txBody>
                    <a:bodyPr/>
                    <a:lstStyle/>
                    <a:p>
                      <a:r>
                        <a:rPr lang="en-GB" sz="1400" dirty="0"/>
                        <a:t>58% (55)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55% (75)</a:t>
                      </a:r>
                    </a:p>
                  </a:txBody>
                  <a:tcPr/>
                </a:tc>
                <a:tc>
                  <a:txBody>
                    <a:bodyPr/>
                    <a:lstStyle/>
                    <a:p>
                      <a:r>
                        <a:rPr lang="en-GB" sz="1400" dirty="0"/>
                        <a:t>60% (15)</a:t>
                      </a:r>
                    </a:p>
                  </a:txBody>
                  <a:tcPr/>
                </a:tc>
                <a:tc>
                  <a:txBody>
                    <a:bodyPr/>
                    <a:lstStyle/>
                    <a:p>
                      <a:r>
                        <a:rPr lang="en-GB" sz="1400" dirty="0"/>
                        <a:t>60% (18)</a:t>
                      </a:r>
                    </a:p>
                  </a:txBody>
                  <a:tcPr/>
                </a:tc>
                <a:tc>
                  <a:txBody>
                    <a:bodyPr/>
                    <a:lstStyle/>
                    <a:p>
                      <a:r>
                        <a:rPr lang="en-GB" sz="1400" dirty="0"/>
                        <a:t>57% (33)</a:t>
                      </a:r>
                    </a:p>
                  </a:txBody>
                  <a:tcPr/>
                </a:tc>
                <a:tc>
                  <a:txBody>
                    <a:bodyPr/>
                    <a:lstStyle/>
                    <a:p>
                      <a:r>
                        <a:rPr lang="en-GB" sz="1400" dirty="0"/>
                        <a:t>50% (65)</a:t>
                      </a:r>
                    </a:p>
                  </a:txBody>
                  <a:tcPr/>
                </a:tc>
                <a:tc>
                  <a:txBody>
                    <a:bodyPr/>
                    <a:lstStyle/>
                    <a:p>
                      <a:r>
                        <a:rPr lang="en-GB" sz="1400" dirty="0"/>
                        <a:t>60% (65)</a:t>
                      </a:r>
                    </a:p>
                  </a:txBody>
                  <a:tcPr/>
                </a:tc>
                <a:tc>
                  <a:txBody>
                    <a:bodyPr/>
                    <a:lstStyle/>
                    <a:p>
                      <a:r>
                        <a:rPr lang="en-GB" sz="1400" dirty="0"/>
                        <a:t>47% (54)</a:t>
                      </a:r>
                    </a:p>
                  </a:txBody>
                  <a:tcPr/>
                </a:tc>
                <a:extLst>
                  <a:ext uri="{0D108BD9-81ED-4DB2-BD59-A6C34878D82A}">
                    <a16:rowId xmlns:a16="http://schemas.microsoft.com/office/drawing/2014/main" val="3459189485"/>
                  </a:ext>
                </a:extLst>
              </a:tr>
              <a:tr h="522934">
                <a:tc>
                  <a:txBody>
                    <a:bodyPr/>
                    <a:lstStyle/>
                    <a:p>
                      <a:r>
                        <a:rPr lang="en-GB" sz="1400" b="1"/>
                        <a:t>Strongly Positive</a:t>
                      </a:r>
                    </a:p>
                  </a:txBody>
                  <a:tcPr/>
                </a:tc>
                <a:tc>
                  <a:txBody>
                    <a:bodyPr/>
                    <a:lstStyle/>
                    <a:p>
                      <a:r>
                        <a:rPr lang="en-GB" sz="1400" dirty="0"/>
                        <a:t>10%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13% (18)</a:t>
                      </a:r>
                    </a:p>
                  </a:txBody>
                  <a:tcPr/>
                </a:tc>
                <a:tc>
                  <a:txBody>
                    <a:bodyPr/>
                    <a:lstStyle/>
                    <a:p>
                      <a:r>
                        <a:rPr lang="en-GB" sz="1400" dirty="0"/>
                        <a:t>12% (6)</a:t>
                      </a:r>
                    </a:p>
                  </a:txBody>
                  <a:tcPr/>
                </a:tc>
                <a:tc>
                  <a:txBody>
                    <a:bodyPr/>
                    <a:lstStyle/>
                    <a:p>
                      <a:r>
                        <a:rPr lang="en-GB" sz="1400" dirty="0"/>
                        <a:t>16% (6)</a:t>
                      </a:r>
                    </a:p>
                  </a:txBody>
                  <a:tcPr/>
                </a:tc>
                <a:tc>
                  <a:txBody>
                    <a:bodyPr/>
                    <a:lstStyle/>
                    <a:p>
                      <a:r>
                        <a:rPr lang="en-GB" sz="1400" dirty="0"/>
                        <a:t>1% (1)</a:t>
                      </a:r>
                    </a:p>
                  </a:txBody>
                  <a:tcPr/>
                </a:tc>
                <a:tc>
                  <a:txBody>
                    <a:bodyPr/>
                    <a:lstStyle/>
                    <a:p>
                      <a:r>
                        <a:rPr lang="en-GB" sz="1400" dirty="0"/>
                        <a:t>12% (18)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12%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9% (14)</a:t>
                      </a:r>
                    </a:p>
                  </a:txBody>
                  <a:tcPr/>
                </a:tc>
                <a:extLst>
                  <a:ext uri="{0D108BD9-81ED-4DB2-BD59-A6C34878D82A}">
                    <a16:rowId xmlns:a16="http://schemas.microsoft.com/office/drawing/2014/main" val="2764851794"/>
                  </a:ext>
                </a:extLst>
              </a:tr>
              <a:tr h="452584">
                <a:tc>
                  <a:txBody>
                    <a:bodyPr/>
                    <a:lstStyle/>
                    <a:p>
                      <a:r>
                        <a:rPr lang="en-GB" sz="1400" b="1"/>
                        <a:t>Base Size</a:t>
                      </a:r>
                    </a:p>
                  </a:txBody>
                  <a:tcPr/>
                </a:tc>
                <a:tc>
                  <a:txBody>
                    <a:bodyPr/>
                    <a:lstStyle/>
                    <a:p>
                      <a:r>
                        <a:rPr lang="en-GB" sz="1400" b="1" dirty="0"/>
                        <a:t>110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137</a:t>
                      </a:r>
                    </a:p>
                  </a:txBody>
                  <a:tcPr/>
                </a:tc>
                <a:tc>
                  <a:txBody>
                    <a:bodyPr/>
                    <a:lstStyle/>
                    <a:p>
                      <a:r>
                        <a:rPr lang="en-GB" sz="1400" b="1" dirty="0"/>
                        <a:t>27</a:t>
                      </a:r>
                    </a:p>
                  </a:txBody>
                  <a:tcPr/>
                </a:tc>
                <a:tc>
                  <a:txBody>
                    <a:bodyPr/>
                    <a:lstStyle/>
                    <a:p>
                      <a:r>
                        <a:rPr lang="en-GB" sz="1400" b="1" dirty="0"/>
                        <a:t>32</a:t>
                      </a:r>
                    </a:p>
                  </a:txBody>
                  <a:tcPr/>
                </a:tc>
                <a:tc>
                  <a:txBody>
                    <a:bodyPr/>
                    <a:lstStyle/>
                    <a:p>
                      <a:r>
                        <a:rPr lang="en-GB" sz="1400" b="1" dirty="0"/>
                        <a:t>58</a:t>
                      </a:r>
                    </a:p>
                  </a:txBody>
                  <a:tcPr/>
                </a:tc>
                <a:tc>
                  <a:txBody>
                    <a:bodyPr/>
                    <a:lstStyle/>
                    <a:p>
                      <a:r>
                        <a:rPr lang="en-GB" sz="1400" b="1" dirty="0"/>
                        <a:t>134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114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119</a:t>
                      </a:r>
                    </a:p>
                  </a:txBody>
                  <a:tcPr/>
                </a:tc>
                <a:extLst>
                  <a:ext uri="{0D108BD9-81ED-4DB2-BD59-A6C34878D82A}">
                    <a16:rowId xmlns:a16="http://schemas.microsoft.com/office/drawing/2014/main" val="2897687089"/>
                  </a:ext>
                </a:extLst>
              </a:tr>
            </a:tbl>
          </a:graphicData>
        </a:graphic>
      </p:graphicFrame>
      <p:sp>
        <p:nvSpPr>
          <p:cNvPr id="5" name="Slide Number Placeholder 4">
            <a:extLst>
              <a:ext uri="{FF2B5EF4-FFF2-40B4-BE49-F238E27FC236}">
                <a16:creationId xmlns:a16="http://schemas.microsoft.com/office/drawing/2014/main" id="{750D11B7-F02E-5FDF-A171-0E13C19A945F}"/>
              </a:ext>
            </a:extLst>
          </p:cNvPr>
          <p:cNvSpPr>
            <a:spLocks noGrp="1"/>
          </p:cNvSpPr>
          <p:nvPr>
            <p:ph type="sldNum" sz="quarter" idx="4"/>
          </p:nvPr>
        </p:nvSpPr>
        <p:spPr/>
        <p:txBody>
          <a:bodyPr/>
          <a:lstStyle/>
          <a:p>
            <a:r>
              <a:rPr lang="en-GB"/>
              <a:t>|   </a:t>
            </a:r>
            <a:fld id="{5898CC38-F149-5B45-A1B4-290B41364A0C}" type="slidenum">
              <a:rPr lang="en-GB" smtClean="0"/>
              <a:pPr/>
              <a:t>44</a:t>
            </a:fld>
            <a:endParaRPr lang="en-GB"/>
          </a:p>
        </p:txBody>
      </p:sp>
      <p:sp>
        <p:nvSpPr>
          <p:cNvPr id="9" name="Date Placeholder 3">
            <a:extLst>
              <a:ext uri="{FF2B5EF4-FFF2-40B4-BE49-F238E27FC236}">
                <a16:creationId xmlns:a16="http://schemas.microsoft.com/office/drawing/2014/main" id="{FC3798FB-0D51-E2BE-6999-D5FA07A751A3}"/>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2" name="Arrow: Up 11">
            <a:extLst>
              <a:ext uri="{FF2B5EF4-FFF2-40B4-BE49-F238E27FC236}">
                <a16:creationId xmlns:a16="http://schemas.microsoft.com/office/drawing/2014/main" id="{273DB3E5-0A25-D2A5-BE80-7C9AA261ED50}"/>
              </a:ext>
              <a:ext uri="{C183D7F6-B498-43B3-948B-1728B52AA6E4}">
                <adec:decorative xmlns:adec="http://schemas.microsoft.com/office/drawing/2017/decorative" val="1"/>
              </a:ext>
            </a:extLst>
          </p:cNvPr>
          <p:cNvSpPr/>
          <p:nvPr/>
        </p:nvSpPr>
        <p:spPr>
          <a:xfrm>
            <a:off x="3664092" y="337388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F99C1738-5A34-43E1-4702-4BE93C805C4E}"/>
              </a:ext>
              <a:ext uri="{C183D7F6-B498-43B3-948B-1728B52AA6E4}">
                <adec:decorative xmlns:adec="http://schemas.microsoft.com/office/drawing/2017/decorative" val="1"/>
              </a:ext>
            </a:extLst>
          </p:cNvPr>
          <p:cNvSpPr/>
          <p:nvPr/>
        </p:nvSpPr>
        <p:spPr>
          <a:xfrm flipV="1">
            <a:off x="3773010" y="157181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4" name="TextBox 13"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D7FEF3BB-DB86-60F7-192B-52240A87E4CF}"/>
              </a:ext>
            </a:extLst>
          </p:cNvPr>
          <p:cNvSpPr txBox="1"/>
          <p:nvPr/>
        </p:nvSpPr>
        <p:spPr>
          <a:xfrm>
            <a:off x="5570646" y="4900169"/>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prstClr val="black"/>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1414931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697200" y="175119"/>
            <a:ext cx="11199745" cy="766990"/>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Canvey Island residents view growth more positively than those in Greater London. However, residents of Greater London have a stronger belief in growth, rather than just 'tending to believe.' Those who are more likely to support growth are individuals who are working and have higher life satisfaction scores.</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18073"/>
              </p:ext>
            </p:extLst>
          </p:nvPr>
        </p:nvGraphicFramePr>
        <p:xfrm>
          <a:off x="569168" y="1436914"/>
          <a:ext cx="11430000" cy="257524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8293039" y="111247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7996216" y="12081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8138762" y="12157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Slide Number Placeholder 9">
            <a:extLst>
              <a:ext uri="{FF2B5EF4-FFF2-40B4-BE49-F238E27FC236}">
                <a16:creationId xmlns:a16="http://schemas.microsoft.com/office/drawing/2014/main" id="{AC472AA8-A5DC-642D-FA9B-49BEDC3ACCC4}"/>
              </a:ext>
            </a:extLst>
          </p:cNvPr>
          <p:cNvSpPr>
            <a:spLocks noGrp="1"/>
          </p:cNvSpPr>
          <p:nvPr>
            <p:ph type="sldNum" sz="quarter" idx="4"/>
          </p:nvPr>
        </p:nvSpPr>
        <p:spPr/>
        <p:txBody>
          <a:bodyPr/>
          <a:lstStyle/>
          <a:p>
            <a:r>
              <a:rPr lang="en-GB"/>
              <a:t>|   </a:t>
            </a:r>
            <a:fld id="{5898CC38-F149-5B45-A1B4-290B41364A0C}" type="slidenum">
              <a:rPr lang="en-GB" smtClean="0"/>
              <a:pPr/>
              <a:t>45</a:t>
            </a:fld>
            <a:endParaRPr lang="en-GB"/>
          </a:p>
        </p:txBody>
      </p:sp>
      <p:sp>
        <p:nvSpPr>
          <p:cNvPr id="11" name="Date Placeholder 3">
            <a:extLst>
              <a:ext uri="{FF2B5EF4-FFF2-40B4-BE49-F238E27FC236}">
                <a16:creationId xmlns:a16="http://schemas.microsoft.com/office/drawing/2014/main" id="{34DF85AC-3F93-DF02-0A5B-C39F359389F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5" name="Arrow: Up 14">
            <a:extLst>
              <a:ext uri="{FF2B5EF4-FFF2-40B4-BE49-F238E27FC236}">
                <a16:creationId xmlns:a16="http://schemas.microsoft.com/office/drawing/2014/main" id="{18AE48F1-979F-E526-1410-663041E96794}"/>
              </a:ext>
              <a:ext uri="{C183D7F6-B498-43B3-948B-1728B52AA6E4}">
                <adec:decorative xmlns:adec="http://schemas.microsoft.com/office/drawing/2017/decorative" val="1"/>
              </a:ext>
            </a:extLst>
          </p:cNvPr>
          <p:cNvSpPr/>
          <p:nvPr/>
        </p:nvSpPr>
        <p:spPr>
          <a:xfrm flipV="1">
            <a:off x="6085179" y="268194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Arrow: Up 15">
            <a:extLst>
              <a:ext uri="{FF2B5EF4-FFF2-40B4-BE49-F238E27FC236}">
                <a16:creationId xmlns:a16="http://schemas.microsoft.com/office/drawing/2014/main" id="{3AC7F98F-274E-4DE1-CA37-BF85D9E5E017}"/>
              </a:ext>
              <a:ext uri="{C183D7F6-B498-43B3-948B-1728B52AA6E4}">
                <adec:decorative xmlns:adec="http://schemas.microsoft.com/office/drawing/2017/decorative" val="1"/>
              </a:ext>
            </a:extLst>
          </p:cNvPr>
          <p:cNvSpPr/>
          <p:nvPr/>
        </p:nvSpPr>
        <p:spPr>
          <a:xfrm>
            <a:off x="6297196" y="301963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2A9BBA4F-52AB-2F14-C0E8-94412058F75A}"/>
              </a:ext>
              <a:ext uri="{C183D7F6-B498-43B3-948B-1728B52AA6E4}">
                <adec:decorative xmlns:adec="http://schemas.microsoft.com/office/drawing/2017/decorative" val="1"/>
              </a:ext>
            </a:extLst>
          </p:cNvPr>
          <p:cNvSpPr/>
          <p:nvPr/>
        </p:nvSpPr>
        <p:spPr>
          <a:xfrm flipV="1">
            <a:off x="11173473" y="30396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Arrow: Up 17">
            <a:extLst>
              <a:ext uri="{FF2B5EF4-FFF2-40B4-BE49-F238E27FC236}">
                <a16:creationId xmlns:a16="http://schemas.microsoft.com/office/drawing/2014/main" id="{843B1107-0392-E252-81E5-6B65E973D5CB}"/>
              </a:ext>
              <a:ext uri="{C183D7F6-B498-43B3-948B-1728B52AA6E4}">
                <adec:decorative xmlns:adec="http://schemas.microsoft.com/office/drawing/2017/decorative" val="1"/>
              </a:ext>
            </a:extLst>
          </p:cNvPr>
          <p:cNvSpPr/>
          <p:nvPr/>
        </p:nvSpPr>
        <p:spPr>
          <a:xfrm flipV="1">
            <a:off x="11176583" y="342528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0" name="Straight Connector 19">
            <a:extLst>
              <a:ext uri="{FF2B5EF4-FFF2-40B4-BE49-F238E27FC236}">
                <a16:creationId xmlns:a16="http://schemas.microsoft.com/office/drawing/2014/main" id="{71A9013D-6CAB-4E9C-0F67-0F99FF1940CF}"/>
              </a:ext>
            </a:extLst>
          </p:cNvPr>
          <p:cNvCxnSpPr/>
          <p:nvPr/>
        </p:nvCxnSpPr>
        <p:spPr>
          <a:xfrm>
            <a:off x="1110343" y="2211355"/>
            <a:ext cx="1049693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41426CE1-53FD-1737-B83A-C5A6C118781A}"/>
              </a:ext>
            </a:extLst>
          </p:cNvPr>
          <p:cNvSpPr/>
          <p:nvPr/>
        </p:nvSpPr>
        <p:spPr>
          <a:xfrm>
            <a:off x="1017036" y="3657600"/>
            <a:ext cx="5085184" cy="21740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More likely to be proponents in Canvey Island</a:t>
            </a:r>
          </a:p>
          <a:p>
            <a:pPr marL="285750" indent="-285750">
              <a:buFont typeface="Arial" panose="020B0604020202020204" pitchFamily="34" charset="0"/>
              <a:buChar char="•"/>
            </a:pPr>
            <a:r>
              <a:rPr lang="en-GB" dirty="0"/>
              <a:t>High life satisfaction score (7-10)</a:t>
            </a:r>
          </a:p>
          <a:p>
            <a:pPr marL="285750" indent="-285750">
              <a:buFont typeface="Arial" panose="020B0604020202020204" pitchFamily="34" charset="0"/>
              <a:buChar char="•"/>
            </a:pPr>
            <a:r>
              <a:rPr lang="en-GB" dirty="0"/>
              <a:t>Working</a:t>
            </a:r>
          </a:p>
          <a:p>
            <a:pPr marL="285750" indent="-285750">
              <a:buFont typeface="Arial" panose="020B0604020202020204" pitchFamily="34" charset="0"/>
              <a:buChar char="•"/>
            </a:pPr>
            <a:r>
              <a:rPr lang="en-GB" dirty="0"/>
              <a:t>Single person household (no children)</a:t>
            </a:r>
          </a:p>
          <a:p>
            <a:pPr marL="285750" indent="-285750">
              <a:buFont typeface="Arial" panose="020B0604020202020204" pitchFamily="34" charset="0"/>
              <a:buChar char="•"/>
            </a:pPr>
            <a:r>
              <a:rPr lang="en-GB" dirty="0"/>
              <a:t>IMD quintile Group 3</a:t>
            </a:r>
          </a:p>
          <a:p>
            <a:pPr marL="285750" indent="-285750">
              <a:buFont typeface="Arial" panose="020B0604020202020204" pitchFamily="34" charset="0"/>
              <a:buChar char="•"/>
            </a:pPr>
            <a:r>
              <a:rPr lang="en-GB" dirty="0"/>
              <a:t>Owner-occupier (Tenure)</a:t>
            </a:r>
          </a:p>
          <a:p>
            <a:pPr marL="285750" indent="-285750">
              <a:buFont typeface="Arial" panose="020B0604020202020204" pitchFamily="34" charset="0"/>
              <a:buChar char="•"/>
            </a:pPr>
            <a:r>
              <a:rPr lang="en-GB" dirty="0"/>
              <a:t>Doing alright (Household financial situation)</a:t>
            </a:r>
          </a:p>
          <a:p>
            <a:pPr marL="285750" indent="-285750" algn="ctr">
              <a:buFont typeface="Arial" panose="020B0604020202020204" pitchFamily="34" charset="0"/>
              <a:buChar char="•"/>
            </a:pPr>
            <a:endParaRPr lang="en-GB" dirty="0"/>
          </a:p>
        </p:txBody>
      </p:sp>
      <p:sp>
        <p:nvSpPr>
          <p:cNvPr id="5" name="Rectangle: Rounded Corners 4">
            <a:extLst>
              <a:ext uri="{FF2B5EF4-FFF2-40B4-BE49-F238E27FC236}">
                <a16:creationId xmlns:a16="http://schemas.microsoft.com/office/drawing/2014/main" id="{23340E85-912D-9DF9-5C90-3492B5F253C8}"/>
              </a:ext>
            </a:extLst>
          </p:cNvPr>
          <p:cNvSpPr/>
          <p:nvPr/>
        </p:nvSpPr>
        <p:spPr>
          <a:xfrm>
            <a:off x="6543864" y="3660711"/>
            <a:ext cx="5085184" cy="2174033"/>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Morel likely to be opponents in Canvey Island</a:t>
            </a:r>
          </a:p>
          <a:p>
            <a:pPr marL="285750" indent="-285750">
              <a:buFont typeface="Arial" panose="020B0604020202020204" pitchFamily="34" charset="0"/>
              <a:buChar char="•"/>
            </a:pPr>
            <a:r>
              <a:rPr lang="en-GB" dirty="0"/>
              <a:t>Low life satisfaction score (0-4)</a:t>
            </a:r>
          </a:p>
          <a:p>
            <a:pPr marL="285750" indent="-285750">
              <a:buFont typeface="Arial" panose="020B0604020202020204" pitchFamily="34" charset="0"/>
              <a:buChar char="•"/>
            </a:pPr>
            <a:r>
              <a:rPr lang="en-GB" dirty="0"/>
              <a:t>Retired </a:t>
            </a:r>
          </a:p>
          <a:p>
            <a:pPr marL="285750" indent="-285750">
              <a:buFont typeface="Arial" panose="020B0604020202020204" pitchFamily="34" charset="0"/>
              <a:buChar char="•"/>
            </a:pPr>
            <a:r>
              <a:rPr lang="en-GB" dirty="0"/>
              <a:t>Aged 55+</a:t>
            </a:r>
          </a:p>
          <a:p>
            <a:pPr marL="285750" indent="-285750">
              <a:buFont typeface="Arial" panose="020B0604020202020204" pitchFamily="34" charset="0"/>
              <a:buChar char="•"/>
            </a:pPr>
            <a:r>
              <a:rPr lang="en-GB" dirty="0"/>
              <a:t>Low income (&lt;£20k)</a:t>
            </a:r>
          </a:p>
          <a:p>
            <a:pPr marL="285750" indent="-285750">
              <a:buFont typeface="Arial" panose="020B0604020202020204" pitchFamily="34" charset="0"/>
              <a:buChar char="•"/>
            </a:pPr>
            <a:r>
              <a:rPr lang="en-GB" dirty="0"/>
              <a:t>IMD quintile group 1-2 (Least deprived)</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C46EE039-3B9B-E494-71F1-ED090C37245E}"/>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Canvey Island (268)</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Male (110),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Female (137),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18-44 (27),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45-54 (32),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55-64 (58),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65+ (134),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Working (114),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Not working (8), </a:t>
            </a:r>
            <a:r>
              <a:rPr kumimoji="0" lang="en-GB" sz="1000" b="0" i="0" u="none" strike="noStrike" kern="1200" cap="none" spc="0" normalizeH="0" baseline="0" noProof="0" dirty="0">
                <a:ln>
                  <a:noFill/>
                </a:ln>
                <a:solidFill>
                  <a:srgbClr val="000000"/>
                </a:solidFill>
                <a:effectLst/>
                <a:uLnTx/>
                <a:uFillTx/>
                <a:ea typeface="+mn-ea"/>
                <a:cs typeface="+mn-cs"/>
              </a:rPr>
              <a:t>Canvey Island</a:t>
            </a:r>
            <a:r>
              <a:rPr lang="en-GB" sz="1000" dirty="0">
                <a:solidFill>
                  <a:srgbClr val="000000"/>
                </a:solidFill>
              </a:rPr>
              <a:t> – Retired (119)</a:t>
            </a:r>
            <a:endParaRPr kumimoji="0" lang="en-GB" sz="1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063306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697200" y="175119"/>
            <a:ext cx="11199745" cy="766990"/>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Residents of Canvey Island see the opportunity for more money being spent in the town centre as the top benefit, which is significantly higher than the Essex average. Over three-quarters of Canvey residents are worried about increased traffic, compared to 66% of residents in Essex as a whole.</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0" name="Slide Number Placeholder 9">
            <a:extLst>
              <a:ext uri="{FF2B5EF4-FFF2-40B4-BE49-F238E27FC236}">
                <a16:creationId xmlns:a16="http://schemas.microsoft.com/office/drawing/2014/main" id="{AC472AA8-A5DC-642D-FA9B-49BEDC3ACCC4}"/>
              </a:ext>
            </a:extLst>
          </p:cNvPr>
          <p:cNvSpPr>
            <a:spLocks noGrp="1"/>
          </p:cNvSpPr>
          <p:nvPr>
            <p:ph type="sldNum" sz="quarter" idx="4"/>
          </p:nvPr>
        </p:nvSpPr>
        <p:spPr/>
        <p:txBody>
          <a:bodyPr/>
          <a:lstStyle/>
          <a:p>
            <a:r>
              <a:rPr lang="en-GB"/>
              <a:t>|   </a:t>
            </a:r>
            <a:fld id="{5898CC38-F149-5B45-A1B4-290B41364A0C}" type="slidenum">
              <a:rPr lang="en-GB" smtClean="0"/>
              <a:pPr/>
              <a:t>46</a:t>
            </a:fld>
            <a:endParaRPr lang="en-GB"/>
          </a:p>
        </p:txBody>
      </p:sp>
      <p:sp>
        <p:nvSpPr>
          <p:cNvPr id="11" name="Date Placeholder 3">
            <a:extLst>
              <a:ext uri="{FF2B5EF4-FFF2-40B4-BE49-F238E27FC236}">
                <a16:creationId xmlns:a16="http://schemas.microsoft.com/office/drawing/2014/main" id="{34DF85AC-3F93-DF02-0A5B-C39F359389F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22" name="Rectangle: Rounded Corners 21">
            <a:extLst>
              <a:ext uri="{FF2B5EF4-FFF2-40B4-BE49-F238E27FC236}">
                <a16:creationId xmlns:a16="http://schemas.microsoft.com/office/drawing/2014/main" id="{7F898CE8-CAC9-9466-97A9-63DA02265AAD}"/>
              </a:ext>
            </a:extLst>
          </p:cNvPr>
          <p:cNvSpPr/>
          <p:nvPr/>
        </p:nvSpPr>
        <p:spPr>
          <a:xfrm>
            <a:off x="6365289" y="1476805"/>
            <a:ext cx="5734975" cy="4133881"/>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Concerns you have</a:t>
            </a:r>
          </a:p>
          <a:p>
            <a:pPr marL="342900" indent="-342900">
              <a:buFont typeface="+mj-lt"/>
              <a:buAutoNum type="arabicPeriod"/>
            </a:pPr>
            <a:r>
              <a:rPr lang="en-GB" sz="2400" dirty="0"/>
              <a:t>More cars on the road (76%,215)</a:t>
            </a:r>
          </a:p>
          <a:p>
            <a:pPr marL="342900" indent="-342900">
              <a:buFont typeface="+mj-lt"/>
              <a:buAutoNum type="arabicPeriod"/>
            </a:pPr>
            <a:r>
              <a:rPr lang="en-GB" sz="2400" dirty="0"/>
              <a:t>More crime/anti-social behaviour (69%,193)</a:t>
            </a:r>
          </a:p>
          <a:p>
            <a:pPr marL="342900" indent="-342900">
              <a:buFont typeface="+mj-lt"/>
              <a:buAutoNum type="arabicPeriod"/>
            </a:pPr>
            <a:r>
              <a:rPr lang="en-GB" sz="2400" dirty="0"/>
              <a:t>Higher cost of living (44%,110)</a:t>
            </a:r>
          </a:p>
          <a:p>
            <a:pPr marL="342900" indent="-342900">
              <a:buFont typeface="+mj-lt"/>
              <a:buAutoNum type="arabicPeriod"/>
            </a:pPr>
            <a:r>
              <a:rPr lang="en-GB" sz="2400" dirty="0"/>
              <a:t>More competition for public services (44%,111)</a:t>
            </a:r>
          </a:p>
          <a:p>
            <a:pPr marL="342900" indent="-342900">
              <a:buFont typeface="+mj-lt"/>
              <a:buAutoNum type="arabicPeriod"/>
            </a:pPr>
            <a:r>
              <a:rPr lang="en-GB" sz="2400" dirty="0"/>
              <a:t>Longer journeys for work, leisure or public services (42%,110)</a:t>
            </a:r>
          </a:p>
          <a:p>
            <a:endParaRPr lang="en-GB" dirty="0"/>
          </a:p>
        </p:txBody>
      </p:sp>
      <p:sp>
        <p:nvSpPr>
          <p:cNvPr id="3" name="TextBox 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7A52ED97-0FA0-EA69-02F9-F00DBFCBA304}"/>
              </a:ext>
            </a:extLst>
          </p:cNvPr>
          <p:cNvSpPr txBox="1"/>
          <p:nvPr/>
        </p:nvSpPr>
        <p:spPr>
          <a:xfrm>
            <a:off x="6430302" y="1197102"/>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 And what, if any, concerns do you have about 'Growth' in your local area?</a:t>
            </a:r>
          </a:p>
        </p:txBody>
      </p:sp>
      <p:sp>
        <p:nvSpPr>
          <p:cNvPr id="5" name="TextBox 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139DE33C-AD4C-25E1-BFE6-21F37D8F0769}"/>
              </a:ext>
            </a:extLst>
          </p:cNvPr>
          <p:cNvSpPr txBox="1"/>
          <p:nvPr/>
        </p:nvSpPr>
        <p:spPr>
          <a:xfrm>
            <a:off x="482259" y="118782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What, if any, opportunities do you see 'Growth' bringing to your local area?</a:t>
            </a:r>
          </a:p>
        </p:txBody>
      </p:sp>
      <p:sp>
        <p:nvSpPr>
          <p:cNvPr id="14" name="TextBox 13">
            <a:extLst>
              <a:ext uri="{FF2B5EF4-FFF2-40B4-BE49-F238E27FC236}">
                <a16:creationId xmlns:a16="http://schemas.microsoft.com/office/drawing/2014/main" id="{8426CC2F-6CA5-136D-D4AD-BC43AEEE8CF8}"/>
              </a:ext>
              <a:ext uri="{C183D7F6-B498-43B3-948B-1728B52AA6E4}">
                <adec:decorative xmlns:adec="http://schemas.microsoft.com/office/drawing/2017/decorative" val="1"/>
              </a:ext>
            </a:extLst>
          </p:cNvPr>
          <p:cNvSpPr txBox="1"/>
          <p:nvPr/>
        </p:nvSpPr>
        <p:spPr>
          <a:xfrm>
            <a:off x="506027" y="5636962"/>
            <a:ext cx="5805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(5,138), Canvey Island (284)</a:t>
            </a:r>
          </a:p>
        </p:txBody>
      </p:sp>
      <p:sp>
        <p:nvSpPr>
          <p:cNvPr id="19" name="TextBox 18">
            <a:extLst>
              <a:ext uri="{FF2B5EF4-FFF2-40B4-BE49-F238E27FC236}">
                <a16:creationId xmlns:a16="http://schemas.microsoft.com/office/drawing/2014/main" id="{639FB929-36C3-A784-CDD7-ECB8A80F21D8}"/>
              </a:ext>
              <a:ext uri="{C183D7F6-B498-43B3-948B-1728B52AA6E4}">
                <adec:decorative xmlns:adec="http://schemas.microsoft.com/office/drawing/2017/decorative" val="1"/>
              </a:ext>
            </a:extLst>
          </p:cNvPr>
          <p:cNvSpPr txBox="1"/>
          <p:nvPr/>
        </p:nvSpPr>
        <p:spPr>
          <a:xfrm>
            <a:off x="3547072" y="599716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23" name="Arrow: Up 22">
            <a:extLst>
              <a:ext uri="{FF2B5EF4-FFF2-40B4-BE49-F238E27FC236}">
                <a16:creationId xmlns:a16="http://schemas.microsoft.com/office/drawing/2014/main" id="{F8781153-B3F8-C19C-199E-4FB8F4815295}"/>
              </a:ext>
              <a:ext uri="{C183D7F6-B498-43B3-948B-1728B52AA6E4}">
                <adec:decorative xmlns:adec="http://schemas.microsoft.com/office/drawing/2017/decorative" val="1"/>
              </a:ext>
            </a:extLst>
          </p:cNvPr>
          <p:cNvSpPr/>
          <p:nvPr/>
        </p:nvSpPr>
        <p:spPr>
          <a:xfrm>
            <a:off x="3250249" y="609287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12CDDBCE-4D7C-3822-F4E5-95DB16B7E112}"/>
              </a:ext>
              <a:ext uri="{C183D7F6-B498-43B3-948B-1728B52AA6E4}">
                <adec:decorative xmlns:adec="http://schemas.microsoft.com/office/drawing/2017/decorative" val="1"/>
              </a:ext>
            </a:extLst>
          </p:cNvPr>
          <p:cNvSpPr/>
          <p:nvPr/>
        </p:nvSpPr>
        <p:spPr>
          <a:xfrm flipV="1">
            <a:off x="3392795" y="610040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4022B9C2-3F9D-EC6E-90AB-BC9F45F3BA5B}"/>
              </a:ext>
              <a:ext uri="{C183D7F6-B498-43B3-948B-1728B52AA6E4}">
                <adec:decorative xmlns:adec="http://schemas.microsoft.com/office/drawing/2017/decorative" val="1"/>
              </a:ext>
            </a:extLst>
          </p:cNvPr>
          <p:cNvSpPr/>
          <p:nvPr/>
        </p:nvSpPr>
        <p:spPr>
          <a:xfrm>
            <a:off x="8285368" y="296941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4A3815F3-C8DF-1C0C-889B-709DFFDA0BA1}"/>
              </a:ext>
              <a:ext uri="{C183D7F6-B498-43B3-948B-1728B52AA6E4}">
                <adec:decorative xmlns:adec="http://schemas.microsoft.com/office/drawing/2017/decorative" val="1"/>
              </a:ext>
            </a:extLst>
          </p:cNvPr>
          <p:cNvSpPr/>
          <p:nvPr/>
        </p:nvSpPr>
        <p:spPr>
          <a:xfrm>
            <a:off x="10160036" y="47908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F3FABAD2-8460-9056-5085-DA201788A0F6}"/>
              </a:ext>
              <a:ext uri="{C183D7F6-B498-43B3-948B-1728B52AA6E4}">
                <adec:decorative xmlns:adec="http://schemas.microsoft.com/office/drawing/2017/decorative" val="1"/>
              </a:ext>
            </a:extLst>
          </p:cNvPr>
          <p:cNvSpPr txBox="1"/>
          <p:nvPr/>
        </p:nvSpPr>
        <p:spPr>
          <a:xfrm>
            <a:off x="6279471" y="5576297"/>
            <a:ext cx="5805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(5,467), Canvey Island (301)</a:t>
            </a:r>
          </a:p>
        </p:txBody>
      </p:sp>
      <p:cxnSp>
        <p:nvCxnSpPr>
          <p:cNvPr id="33" name="Straight Connector 32">
            <a:extLst>
              <a:ext uri="{FF2B5EF4-FFF2-40B4-BE49-F238E27FC236}">
                <a16:creationId xmlns:a16="http://schemas.microsoft.com/office/drawing/2014/main" id="{81C6705D-6268-492A-9F4A-A03ABA0AA465}"/>
              </a:ext>
            </a:extLst>
          </p:cNvPr>
          <p:cNvCxnSpPr/>
          <p:nvPr/>
        </p:nvCxnSpPr>
        <p:spPr>
          <a:xfrm>
            <a:off x="6285393" y="1216240"/>
            <a:ext cx="0" cy="444771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BA7DC87-AEC5-7FC1-985E-E8EF1DB3C398}"/>
              </a:ext>
            </a:extLst>
          </p:cNvPr>
          <p:cNvSpPr/>
          <p:nvPr/>
        </p:nvSpPr>
        <p:spPr>
          <a:xfrm>
            <a:off x="550416" y="1464816"/>
            <a:ext cx="5655075" cy="41725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Opportunities you see</a:t>
            </a:r>
          </a:p>
          <a:p>
            <a:pPr marL="342900" indent="-342900">
              <a:buFont typeface="+mj-lt"/>
              <a:buAutoNum type="arabicPeriod"/>
            </a:pPr>
            <a:r>
              <a:rPr lang="en-GB" sz="2400" dirty="0"/>
              <a:t>More money spent in town/city centres (50%,152)</a:t>
            </a:r>
          </a:p>
          <a:p>
            <a:pPr marL="342900" indent="-342900">
              <a:buFont typeface="+mj-lt"/>
              <a:buAutoNum type="arabicPeriod"/>
            </a:pPr>
            <a:r>
              <a:rPr lang="en-GB" sz="2400" dirty="0"/>
              <a:t>Greater choice of shops/restaurants (43%,131)</a:t>
            </a:r>
          </a:p>
          <a:p>
            <a:pPr marL="342900" indent="-342900">
              <a:buFont typeface="+mj-lt"/>
              <a:buAutoNum type="arabicPeriod"/>
            </a:pPr>
            <a:r>
              <a:rPr lang="en-GB" sz="2400" dirty="0"/>
              <a:t>More activities for children/young people (37%,84)</a:t>
            </a:r>
          </a:p>
          <a:p>
            <a:pPr marL="342900" indent="-342900">
              <a:buFont typeface="+mj-lt"/>
              <a:buAutoNum type="arabicPeriod"/>
            </a:pPr>
            <a:r>
              <a:rPr lang="en-GB" sz="2400" dirty="0"/>
              <a:t>More health services (34%,124)</a:t>
            </a:r>
          </a:p>
          <a:p>
            <a:pPr marL="342900" indent="-342900">
              <a:buFont typeface="+mj-lt"/>
              <a:buAutoNum type="arabicPeriod"/>
            </a:pPr>
            <a:r>
              <a:rPr lang="en-GB" sz="2400" dirty="0"/>
              <a:t>More job opportunities/higher wages (34%,101)</a:t>
            </a:r>
            <a:endParaRPr lang="en-GB" dirty="0"/>
          </a:p>
        </p:txBody>
      </p:sp>
      <p:sp>
        <p:nvSpPr>
          <p:cNvPr id="6" name="Arrow: Up 5">
            <a:extLst>
              <a:ext uri="{FF2B5EF4-FFF2-40B4-BE49-F238E27FC236}">
                <a16:creationId xmlns:a16="http://schemas.microsoft.com/office/drawing/2014/main" id="{88C3A519-2EEB-126D-7BA8-BBA109BDD861}"/>
              </a:ext>
              <a:ext uri="{C183D7F6-B498-43B3-948B-1728B52AA6E4}">
                <adec:decorative xmlns:adec="http://schemas.microsoft.com/office/drawing/2017/decorative" val="1"/>
              </a:ext>
            </a:extLst>
          </p:cNvPr>
          <p:cNvSpPr/>
          <p:nvPr/>
        </p:nvSpPr>
        <p:spPr>
          <a:xfrm>
            <a:off x="3429280" y="256103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5" name="Arrow: Up 34">
            <a:extLst>
              <a:ext uri="{FF2B5EF4-FFF2-40B4-BE49-F238E27FC236}">
                <a16:creationId xmlns:a16="http://schemas.microsoft.com/office/drawing/2014/main" id="{3A341787-6CAC-9701-BE64-22DBCFFBE06E}"/>
              </a:ext>
              <a:ext uri="{C183D7F6-B498-43B3-948B-1728B52AA6E4}">
                <adec:decorative xmlns:adec="http://schemas.microsoft.com/office/drawing/2017/decorative" val="1"/>
              </a:ext>
            </a:extLst>
          </p:cNvPr>
          <p:cNvSpPr/>
          <p:nvPr/>
        </p:nvSpPr>
        <p:spPr>
          <a:xfrm>
            <a:off x="2445338" y="327272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Arrow: Up 35">
            <a:extLst>
              <a:ext uri="{FF2B5EF4-FFF2-40B4-BE49-F238E27FC236}">
                <a16:creationId xmlns:a16="http://schemas.microsoft.com/office/drawing/2014/main" id="{117A4E76-07B0-28DB-2E32-0ADA3AF60B31}"/>
              </a:ext>
              <a:ext uri="{C183D7F6-B498-43B3-948B-1728B52AA6E4}">
                <adec:decorative xmlns:adec="http://schemas.microsoft.com/office/drawing/2017/decorative" val="1"/>
              </a:ext>
            </a:extLst>
          </p:cNvPr>
          <p:cNvSpPr/>
          <p:nvPr/>
        </p:nvSpPr>
        <p:spPr>
          <a:xfrm>
            <a:off x="3210297" y="401105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38EE83DE-B0B5-4F89-CABE-3B04A8A3C9AB}"/>
              </a:ext>
              <a:ext uri="{C183D7F6-B498-43B3-948B-1728B52AA6E4}">
                <adec:decorative xmlns:adec="http://schemas.microsoft.com/office/drawing/2017/decorative" val="1"/>
              </a:ext>
            </a:extLst>
          </p:cNvPr>
          <p:cNvSpPr/>
          <p:nvPr/>
        </p:nvSpPr>
        <p:spPr>
          <a:xfrm>
            <a:off x="11047802" y="219853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TextBox 7"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05E70A39-B0CC-34E0-E48B-6E9309B61F4A}"/>
              </a:ext>
            </a:extLst>
          </p:cNvPr>
          <p:cNvSpPr txBox="1"/>
          <p:nvPr/>
        </p:nvSpPr>
        <p:spPr>
          <a:xfrm>
            <a:off x="1176199" y="53706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chemeClr val="bg1"/>
                </a:solidFill>
                <a:effectLst/>
                <a:uLnTx/>
                <a:uFillTx/>
                <a:ea typeface="+mn-ea"/>
                <a:cs typeface="+mn-cs"/>
              </a:rPr>
              <a:t>*Unweighted counts are used with weighted percentages</a:t>
            </a:r>
          </a:p>
        </p:txBody>
      </p:sp>
      <p:sp>
        <p:nvSpPr>
          <p:cNvPr id="9" name="TextBox 8"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0CCB2139-B140-1B0B-EAF9-29DB59A77B62}"/>
              </a:ext>
            </a:extLst>
          </p:cNvPr>
          <p:cNvSpPr txBox="1"/>
          <p:nvPr/>
        </p:nvSpPr>
        <p:spPr>
          <a:xfrm>
            <a:off x="7054696" y="5345531"/>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chemeClr val="bg1"/>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3732917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24909" y="101227"/>
            <a:ext cx="11199745" cy="1053317"/>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chemeClr val="accent4"/>
                </a:solidFill>
                <a:effectLst/>
                <a:uLnTx/>
                <a:uFillTx/>
                <a:ea typeface="+mj-ea"/>
                <a:cs typeface="+mj-cs"/>
              </a:rPr>
              <a:t>Views on growth in Castle Point remain similar to those in Essex, with females in Castle Point having a more positive outlook than males in the district.</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Castle Point (268)</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Male (110),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Female (137),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18-44 (27),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45-54 (32),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55-64 (58),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65+ (134),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Working (114),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Not working (8),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Retired (119)</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1984602" y="527807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1687779" y="53737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1830325" y="53813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Table 2">
            <a:extLst>
              <a:ext uri="{FF2B5EF4-FFF2-40B4-BE49-F238E27FC236}">
                <a16:creationId xmlns:a16="http://schemas.microsoft.com/office/drawing/2014/main" id="{905D0BA9-AD24-A4C7-FDE9-02150F2EE876}"/>
              </a:ext>
            </a:extLst>
          </p:cNvPr>
          <p:cNvGraphicFramePr>
            <a:graphicFrameLocks noGrp="1"/>
          </p:cNvGraphicFramePr>
          <p:nvPr>
            <p:extLst>
              <p:ext uri="{D42A27DB-BD31-4B8C-83A1-F6EECF244321}">
                <p14:modId xmlns:p14="http://schemas.microsoft.com/office/powerpoint/2010/main" val="4198876050"/>
              </p:ext>
            </p:extLst>
          </p:nvPr>
        </p:nvGraphicFramePr>
        <p:xfrm>
          <a:off x="4392289" y="1904789"/>
          <a:ext cx="7406135" cy="3009984"/>
        </p:xfrm>
        <a:graphic>
          <a:graphicData uri="http://schemas.openxmlformats.org/drawingml/2006/table">
            <a:tbl>
              <a:tblPr firstRow="1" bandRow="1">
                <a:tableStyleId>{5C22544A-7EE6-4342-B048-85BDC9FD1C3A}</a:tableStyleId>
              </a:tblPr>
              <a:tblGrid>
                <a:gridCol w="973958">
                  <a:extLst>
                    <a:ext uri="{9D8B030D-6E8A-4147-A177-3AD203B41FA5}">
                      <a16:colId xmlns:a16="http://schemas.microsoft.com/office/drawing/2014/main" val="138019481"/>
                    </a:ext>
                  </a:extLst>
                </a:gridCol>
                <a:gridCol w="689890">
                  <a:extLst>
                    <a:ext uri="{9D8B030D-6E8A-4147-A177-3AD203B41FA5}">
                      <a16:colId xmlns:a16="http://schemas.microsoft.com/office/drawing/2014/main" val="414797330"/>
                    </a:ext>
                  </a:extLst>
                </a:gridCol>
                <a:gridCol w="834876">
                  <a:extLst>
                    <a:ext uri="{9D8B030D-6E8A-4147-A177-3AD203B41FA5}">
                      <a16:colId xmlns:a16="http://schemas.microsoft.com/office/drawing/2014/main" val="3812899099"/>
                    </a:ext>
                  </a:extLst>
                </a:gridCol>
                <a:gridCol w="682597">
                  <a:extLst>
                    <a:ext uri="{9D8B030D-6E8A-4147-A177-3AD203B41FA5}">
                      <a16:colId xmlns:a16="http://schemas.microsoft.com/office/drawing/2014/main" val="947740889"/>
                    </a:ext>
                  </a:extLst>
                </a:gridCol>
                <a:gridCol w="760609">
                  <a:extLst>
                    <a:ext uri="{9D8B030D-6E8A-4147-A177-3AD203B41FA5}">
                      <a16:colId xmlns:a16="http://schemas.microsoft.com/office/drawing/2014/main" val="839331678"/>
                    </a:ext>
                  </a:extLst>
                </a:gridCol>
                <a:gridCol w="721602">
                  <a:extLst>
                    <a:ext uri="{9D8B030D-6E8A-4147-A177-3AD203B41FA5}">
                      <a16:colId xmlns:a16="http://schemas.microsoft.com/office/drawing/2014/main" val="3168805854"/>
                    </a:ext>
                  </a:extLst>
                </a:gridCol>
                <a:gridCol w="754107">
                  <a:extLst>
                    <a:ext uri="{9D8B030D-6E8A-4147-A177-3AD203B41FA5}">
                      <a16:colId xmlns:a16="http://schemas.microsoft.com/office/drawing/2014/main" val="1034848953"/>
                    </a:ext>
                  </a:extLst>
                </a:gridCol>
                <a:gridCol w="963812">
                  <a:extLst>
                    <a:ext uri="{9D8B030D-6E8A-4147-A177-3AD203B41FA5}">
                      <a16:colId xmlns:a16="http://schemas.microsoft.com/office/drawing/2014/main" val="1816199733"/>
                    </a:ext>
                  </a:extLst>
                </a:gridCol>
                <a:gridCol w="1024684">
                  <a:extLst>
                    <a:ext uri="{9D8B030D-6E8A-4147-A177-3AD203B41FA5}">
                      <a16:colId xmlns:a16="http://schemas.microsoft.com/office/drawing/2014/main" val="791802741"/>
                    </a:ext>
                  </a:extLst>
                </a:gridCol>
              </a:tblGrid>
              <a:tr h="407170">
                <a:tc>
                  <a:txBody>
                    <a:bodyPr/>
                    <a:lstStyle/>
                    <a:p>
                      <a:endParaRPr lang="en-GB" sz="1400"/>
                    </a:p>
                  </a:txBody>
                  <a:tcPr/>
                </a:tc>
                <a:tc>
                  <a:txBody>
                    <a:bodyPr/>
                    <a:lstStyle/>
                    <a:p>
                      <a:r>
                        <a:rPr lang="en-GB" sz="1400" dirty="0"/>
                        <a:t>Male</a:t>
                      </a:r>
                    </a:p>
                  </a:txBody>
                  <a:tcPr/>
                </a:tc>
                <a:tc>
                  <a:txBody>
                    <a:bodyPr/>
                    <a:lstStyle/>
                    <a:p>
                      <a:r>
                        <a:rPr lang="en-GB" sz="1400" dirty="0"/>
                        <a:t>Female</a:t>
                      </a:r>
                    </a:p>
                  </a:txBody>
                  <a:tcPr/>
                </a:tc>
                <a:tc>
                  <a:txBody>
                    <a:bodyPr/>
                    <a:lstStyle/>
                    <a:p>
                      <a:r>
                        <a:rPr lang="en-GB" sz="1400" dirty="0"/>
                        <a:t>18-44</a:t>
                      </a:r>
                    </a:p>
                  </a:txBody>
                  <a:tcPr/>
                </a:tc>
                <a:tc>
                  <a:txBody>
                    <a:bodyPr/>
                    <a:lstStyle/>
                    <a:p>
                      <a:r>
                        <a:rPr lang="en-GB" sz="1400" dirty="0"/>
                        <a:t>45-54</a:t>
                      </a:r>
                    </a:p>
                  </a:txBody>
                  <a:tcPr/>
                </a:tc>
                <a:tc>
                  <a:txBody>
                    <a:bodyPr/>
                    <a:lstStyle/>
                    <a:p>
                      <a:r>
                        <a:rPr lang="en-GB" sz="1400" dirty="0"/>
                        <a:t>55-64</a:t>
                      </a:r>
                    </a:p>
                  </a:txBody>
                  <a:tcPr/>
                </a:tc>
                <a:tc>
                  <a:txBody>
                    <a:bodyPr/>
                    <a:lstStyle/>
                    <a:p>
                      <a:r>
                        <a:rPr lang="en-GB" sz="1400" dirty="0"/>
                        <a:t>65+</a:t>
                      </a:r>
                    </a:p>
                  </a:txBody>
                  <a:tcPr/>
                </a:tc>
                <a:tc>
                  <a:txBody>
                    <a:bodyPr/>
                    <a:lstStyle/>
                    <a:p>
                      <a:r>
                        <a:rPr lang="en-GB" sz="1400"/>
                        <a:t>Working </a:t>
                      </a:r>
                    </a:p>
                  </a:txBody>
                  <a:tcPr/>
                </a:tc>
                <a:tc>
                  <a:txBody>
                    <a:bodyPr/>
                    <a:lstStyle/>
                    <a:p>
                      <a:r>
                        <a:rPr lang="en-GB" sz="1400" dirty="0"/>
                        <a:t>Retired</a:t>
                      </a:r>
                    </a:p>
                  </a:txBody>
                  <a:tcPr/>
                </a:tc>
                <a:extLst>
                  <a:ext uri="{0D108BD9-81ED-4DB2-BD59-A6C34878D82A}">
                    <a16:rowId xmlns:a16="http://schemas.microsoft.com/office/drawing/2014/main" val="3070939792"/>
                  </a:ext>
                </a:extLst>
              </a:tr>
              <a:tr h="503075">
                <a:tc>
                  <a:txBody>
                    <a:bodyPr/>
                    <a:lstStyle/>
                    <a:p>
                      <a:r>
                        <a:rPr lang="en-GB" sz="1400" b="1"/>
                        <a:t>Strongly Negative</a:t>
                      </a:r>
                    </a:p>
                  </a:txBody>
                  <a:tcPr/>
                </a:tc>
                <a:tc>
                  <a:txBody>
                    <a:bodyPr/>
                    <a:lstStyle/>
                    <a:p>
                      <a:r>
                        <a:rPr lang="en-GB" sz="1400" dirty="0"/>
                        <a:t>7% (19)</a:t>
                      </a:r>
                    </a:p>
                  </a:txBody>
                  <a:tcPr/>
                </a:tc>
                <a:tc>
                  <a:txBody>
                    <a:bodyPr/>
                    <a:lstStyle/>
                    <a:p>
                      <a:r>
                        <a:rPr lang="en-GB" sz="1400" dirty="0"/>
                        <a:t>7% (24)</a:t>
                      </a:r>
                    </a:p>
                  </a:txBody>
                  <a:tcPr/>
                </a:tc>
                <a:tc>
                  <a:txBody>
                    <a:bodyPr/>
                    <a:lstStyle/>
                    <a:p>
                      <a:r>
                        <a:rPr lang="en-GB" sz="1400" dirty="0"/>
                        <a:t>3% (5)</a:t>
                      </a:r>
                    </a:p>
                  </a:txBody>
                  <a:tcPr/>
                </a:tc>
                <a:tc>
                  <a:txBody>
                    <a:bodyPr/>
                    <a:lstStyle/>
                    <a:p>
                      <a:r>
                        <a:rPr lang="en-GB" sz="1400" dirty="0"/>
                        <a:t>14% (2)</a:t>
                      </a:r>
                    </a:p>
                  </a:txBody>
                  <a:tcPr/>
                </a:tc>
                <a:tc>
                  <a:txBody>
                    <a:bodyPr/>
                    <a:lstStyle/>
                    <a:p>
                      <a:r>
                        <a:rPr lang="en-GB" sz="1400" dirty="0"/>
                        <a:t>10% (11)</a:t>
                      </a:r>
                    </a:p>
                  </a:txBody>
                  <a:tcPr/>
                </a:tc>
                <a:tc>
                  <a:txBody>
                    <a:bodyPr/>
                    <a:lstStyle/>
                    <a:p>
                      <a:r>
                        <a:rPr lang="en-GB" sz="1400" dirty="0"/>
                        <a:t>8% (21)</a:t>
                      </a:r>
                    </a:p>
                  </a:txBody>
                  <a:tcPr/>
                </a:tc>
                <a:tc>
                  <a:txBody>
                    <a:bodyPr/>
                    <a:lstStyle/>
                    <a:p>
                      <a:r>
                        <a:rPr lang="en-GB" sz="1400" dirty="0"/>
                        <a:t>6% (21)</a:t>
                      </a:r>
                    </a:p>
                  </a:txBody>
                  <a:tcPr/>
                </a:tc>
                <a:tc>
                  <a:txBody>
                    <a:bodyPr/>
                    <a:lstStyle/>
                    <a:p>
                      <a:r>
                        <a:rPr lang="en-GB" sz="1400" dirty="0"/>
                        <a:t>9% (19)</a:t>
                      </a:r>
                    </a:p>
                  </a:txBody>
                  <a:tcPr/>
                </a:tc>
                <a:extLst>
                  <a:ext uri="{0D108BD9-81ED-4DB2-BD59-A6C34878D82A}">
                    <a16:rowId xmlns:a16="http://schemas.microsoft.com/office/drawing/2014/main" val="2389868412"/>
                  </a:ext>
                </a:extLst>
              </a:tr>
              <a:tr h="562034">
                <a:tc>
                  <a:txBody>
                    <a:bodyPr/>
                    <a:lstStyle/>
                    <a:p>
                      <a:r>
                        <a:rPr lang="en-GB" sz="1400" b="1"/>
                        <a:t>Slightly Negative</a:t>
                      </a:r>
                    </a:p>
                  </a:txBody>
                  <a:tcPr/>
                </a:tc>
                <a:tc>
                  <a:txBody>
                    <a:bodyPr/>
                    <a:lstStyle/>
                    <a:p>
                      <a:r>
                        <a:rPr lang="en-GB" sz="1400" dirty="0"/>
                        <a:t>25% (54)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28% (64)</a:t>
                      </a:r>
                    </a:p>
                  </a:txBody>
                  <a:tcPr/>
                </a:tc>
                <a:tc>
                  <a:txBody>
                    <a:bodyPr/>
                    <a:lstStyle/>
                    <a:p>
                      <a:r>
                        <a:rPr lang="en-GB" sz="1400" dirty="0"/>
                        <a:t>28% (16)</a:t>
                      </a:r>
                    </a:p>
                  </a:txBody>
                  <a:tcPr/>
                </a:tc>
                <a:tc>
                  <a:txBody>
                    <a:bodyPr/>
                    <a:lstStyle/>
                    <a:p>
                      <a:r>
                        <a:rPr lang="en-GB" sz="1400" dirty="0"/>
                        <a:t>16% (6)</a:t>
                      </a:r>
                    </a:p>
                  </a:txBody>
                  <a:tcPr/>
                </a:tc>
                <a:tc>
                  <a:txBody>
                    <a:bodyPr/>
                    <a:lstStyle/>
                    <a:p>
                      <a:r>
                        <a:rPr lang="en-GB" sz="1400" dirty="0"/>
                        <a:t>27% (27)</a:t>
                      </a:r>
                    </a:p>
                  </a:txBody>
                  <a:tcPr/>
                </a:tc>
                <a:tc>
                  <a:txBody>
                    <a:bodyPr/>
                    <a:lstStyle/>
                    <a:p>
                      <a:r>
                        <a:rPr lang="en-GB" sz="1400" dirty="0"/>
                        <a:t>31% (66)</a:t>
                      </a:r>
                    </a:p>
                  </a:txBody>
                  <a:tcPr/>
                </a:tc>
                <a:tc>
                  <a:txBody>
                    <a:bodyPr/>
                    <a:lstStyle/>
                    <a:p>
                      <a:r>
                        <a:rPr lang="en-GB" sz="1400" dirty="0"/>
                        <a:t>26% (51)</a:t>
                      </a:r>
                    </a:p>
                  </a:txBody>
                  <a:tcPr/>
                </a:tc>
                <a:tc>
                  <a:txBody>
                    <a:bodyPr/>
                    <a:lstStyle/>
                    <a:p>
                      <a:r>
                        <a:rPr lang="en-GB" sz="1400" dirty="0"/>
                        <a:t>32% (64)</a:t>
                      </a:r>
                    </a:p>
                  </a:txBody>
                  <a:tcPr/>
                </a:tc>
                <a:extLst>
                  <a:ext uri="{0D108BD9-81ED-4DB2-BD59-A6C34878D82A}">
                    <a16:rowId xmlns:a16="http://schemas.microsoft.com/office/drawing/2014/main" val="1331347596"/>
                  </a:ext>
                </a:extLst>
              </a:tr>
              <a:tr h="547102">
                <a:tc>
                  <a:txBody>
                    <a:bodyPr/>
                    <a:lstStyle/>
                    <a:p>
                      <a:r>
                        <a:rPr lang="en-GB" sz="1400" b="1"/>
                        <a:t>Slightly Positive</a:t>
                      </a:r>
                    </a:p>
                  </a:txBody>
                  <a:tcPr/>
                </a:tc>
                <a:tc>
                  <a:txBody>
                    <a:bodyPr/>
                    <a:lstStyle/>
                    <a:p>
                      <a:r>
                        <a:rPr lang="en-GB" sz="1400" dirty="0"/>
                        <a:t>54% (99)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50% (123)</a:t>
                      </a:r>
                    </a:p>
                  </a:txBody>
                  <a:tcPr/>
                </a:tc>
                <a:tc>
                  <a:txBody>
                    <a:bodyPr/>
                    <a:lstStyle/>
                    <a:p>
                      <a:r>
                        <a:rPr lang="en-GB" sz="1400" dirty="0"/>
                        <a:t>51% (26)</a:t>
                      </a:r>
                    </a:p>
                  </a:txBody>
                  <a:tcPr/>
                </a:tc>
                <a:tc>
                  <a:txBody>
                    <a:bodyPr/>
                    <a:lstStyle/>
                    <a:p>
                      <a:r>
                        <a:rPr lang="en-GB" sz="1400" dirty="0"/>
                        <a:t>56% (18)</a:t>
                      </a:r>
                    </a:p>
                  </a:txBody>
                  <a:tcPr/>
                </a:tc>
                <a:tc>
                  <a:txBody>
                    <a:bodyPr/>
                    <a:lstStyle/>
                    <a:p>
                      <a:r>
                        <a:rPr lang="en-GB" sz="1400" dirty="0"/>
                        <a:t>58% (58)</a:t>
                      </a:r>
                    </a:p>
                  </a:txBody>
                  <a:tcPr/>
                </a:tc>
                <a:tc>
                  <a:txBody>
                    <a:bodyPr/>
                    <a:lstStyle/>
                    <a:p>
                      <a:r>
                        <a:rPr lang="en-GB" sz="1400" dirty="0"/>
                        <a:t>49% (114)</a:t>
                      </a:r>
                    </a:p>
                  </a:txBody>
                  <a:tcPr/>
                </a:tc>
                <a:tc>
                  <a:txBody>
                    <a:bodyPr/>
                    <a:lstStyle/>
                    <a:p>
                      <a:r>
                        <a:rPr lang="en-GB" sz="1400" dirty="0"/>
                        <a:t>53% (106)</a:t>
                      </a:r>
                    </a:p>
                  </a:txBody>
                  <a:tcPr/>
                </a:tc>
                <a:tc>
                  <a:txBody>
                    <a:bodyPr/>
                    <a:lstStyle/>
                    <a:p>
                      <a:r>
                        <a:rPr lang="en-GB" sz="1400" dirty="0"/>
                        <a:t>50% (100)</a:t>
                      </a:r>
                    </a:p>
                  </a:txBody>
                  <a:tcPr/>
                </a:tc>
                <a:extLst>
                  <a:ext uri="{0D108BD9-81ED-4DB2-BD59-A6C34878D82A}">
                    <a16:rowId xmlns:a16="http://schemas.microsoft.com/office/drawing/2014/main" val="3459189485"/>
                  </a:ext>
                </a:extLst>
              </a:tr>
              <a:tr h="522934">
                <a:tc>
                  <a:txBody>
                    <a:bodyPr/>
                    <a:lstStyle/>
                    <a:p>
                      <a:r>
                        <a:rPr lang="en-GB" sz="1400" b="1" dirty="0"/>
                        <a:t>Strongly Positive</a:t>
                      </a:r>
                    </a:p>
                  </a:txBody>
                  <a:tcPr/>
                </a:tc>
                <a:tc>
                  <a:txBody>
                    <a:bodyPr/>
                    <a:lstStyle/>
                    <a:p>
                      <a:r>
                        <a:rPr lang="en-GB" sz="1400" dirty="0"/>
                        <a:t>14% (26)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14% (32)</a:t>
                      </a:r>
                    </a:p>
                  </a:txBody>
                  <a:tcPr/>
                </a:tc>
                <a:tc>
                  <a:txBody>
                    <a:bodyPr/>
                    <a:lstStyle/>
                    <a:p>
                      <a:r>
                        <a:rPr lang="en-GB" sz="1400" dirty="0"/>
                        <a:t>18% (15)</a:t>
                      </a:r>
                    </a:p>
                  </a:txBody>
                  <a:tcPr/>
                </a:tc>
                <a:tc>
                  <a:txBody>
                    <a:bodyPr/>
                    <a:lstStyle/>
                    <a:p>
                      <a:r>
                        <a:rPr lang="en-GB" sz="1400" dirty="0"/>
                        <a:t>14% (6)</a:t>
                      </a:r>
                    </a:p>
                  </a:txBody>
                  <a:tcPr/>
                </a:tc>
                <a:tc>
                  <a:txBody>
                    <a:bodyPr/>
                    <a:lstStyle/>
                    <a:p>
                      <a:r>
                        <a:rPr lang="en-GB" sz="1400" dirty="0"/>
                        <a:t>5% (5)</a:t>
                      </a:r>
                    </a:p>
                  </a:txBody>
                  <a:tcPr/>
                </a:tc>
                <a:tc>
                  <a:txBody>
                    <a:bodyPr/>
                    <a:lstStyle/>
                    <a:p>
                      <a:r>
                        <a:rPr lang="en-GB" sz="1400" dirty="0"/>
                        <a:t>13% (30)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16% (28)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9% (23)</a:t>
                      </a:r>
                    </a:p>
                  </a:txBody>
                  <a:tcPr/>
                </a:tc>
                <a:extLst>
                  <a:ext uri="{0D108BD9-81ED-4DB2-BD59-A6C34878D82A}">
                    <a16:rowId xmlns:a16="http://schemas.microsoft.com/office/drawing/2014/main" val="2764851794"/>
                  </a:ext>
                </a:extLst>
              </a:tr>
              <a:tr h="452584">
                <a:tc>
                  <a:txBody>
                    <a:bodyPr/>
                    <a:lstStyle/>
                    <a:p>
                      <a:r>
                        <a:rPr lang="en-GB" sz="1400" b="1" dirty="0"/>
                        <a:t>Base Size</a:t>
                      </a:r>
                    </a:p>
                  </a:txBody>
                  <a:tcPr/>
                </a:tc>
                <a:tc>
                  <a:txBody>
                    <a:bodyPr/>
                    <a:lstStyle/>
                    <a:p>
                      <a:r>
                        <a:rPr lang="en-GB" sz="1400" b="1" dirty="0"/>
                        <a:t>198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243</a:t>
                      </a:r>
                    </a:p>
                  </a:txBody>
                  <a:tcPr/>
                </a:tc>
                <a:tc>
                  <a:txBody>
                    <a:bodyPr/>
                    <a:lstStyle/>
                    <a:p>
                      <a:r>
                        <a:rPr lang="en-GB" sz="1400" b="1" dirty="0"/>
                        <a:t>62</a:t>
                      </a:r>
                    </a:p>
                  </a:txBody>
                  <a:tcPr/>
                </a:tc>
                <a:tc>
                  <a:txBody>
                    <a:bodyPr/>
                    <a:lstStyle/>
                    <a:p>
                      <a:r>
                        <a:rPr lang="en-GB" sz="1400" b="1" dirty="0"/>
                        <a:t>52</a:t>
                      </a:r>
                    </a:p>
                  </a:txBody>
                  <a:tcPr/>
                </a:tc>
                <a:tc>
                  <a:txBody>
                    <a:bodyPr/>
                    <a:lstStyle/>
                    <a:p>
                      <a:r>
                        <a:rPr lang="en-GB" sz="1400" b="1" dirty="0"/>
                        <a:t>101</a:t>
                      </a:r>
                    </a:p>
                  </a:txBody>
                  <a:tcPr/>
                </a:tc>
                <a:tc>
                  <a:txBody>
                    <a:bodyPr/>
                    <a:lstStyle/>
                    <a:p>
                      <a:r>
                        <a:rPr lang="en-GB" sz="1400" b="1" dirty="0"/>
                        <a:t>231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206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206</a:t>
                      </a:r>
                    </a:p>
                  </a:txBody>
                  <a:tcPr/>
                </a:tc>
                <a:extLst>
                  <a:ext uri="{0D108BD9-81ED-4DB2-BD59-A6C34878D82A}">
                    <a16:rowId xmlns:a16="http://schemas.microsoft.com/office/drawing/2014/main" val="2897687089"/>
                  </a:ext>
                </a:extLst>
              </a:tr>
            </a:tbl>
          </a:graphicData>
        </a:graphic>
      </p:graphicFrame>
      <p:sp>
        <p:nvSpPr>
          <p:cNvPr id="5" name="Slide Number Placeholder 4">
            <a:extLst>
              <a:ext uri="{FF2B5EF4-FFF2-40B4-BE49-F238E27FC236}">
                <a16:creationId xmlns:a16="http://schemas.microsoft.com/office/drawing/2014/main" id="{750D11B7-F02E-5FDF-A171-0E13C19A945F}"/>
              </a:ext>
            </a:extLst>
          </p:cNvPr>
          <p:cNvSpPr>
            <a:spLocks noGrp="1"/>
          </p:cNvSpPr>
          <p:nvPr>
            <p:ph type="sldNum" sz="quarter" idx="4"/>
          </p:nvPr>
        </p:nvSpPr>
        <p:spPr/>
        <p:txBody>
          <a:bodyPr/>
          <a:lstStyle/>
          <a:p>
            <a:r>
              <a:rPr lang="en-GB"/>
              <a:t>|   </a:t>
            </a:r>
            <a:fld id="{5898CC38-F149-5B45-A1B4-290B41364A0C}" type="slidenum">
              <a:rPr lang="en-GB" smtClean="0"/>
              <a:pPr/>
              <a:t>47</a:t>
            </a:fld>
            <a:endParaRPr lang="en-GB"/>
          </a:p>
        </p:txBody>
      </p:sp>
      <p:sp>
        <p:nvSpPr>
          <p:cNvPr id="9" name="Date Placeholder 3">
            <a:extLst>
              <a:ext uri="{FF2B5EF4-FFF2-40B4-BE49-F238E27FC236}">
                <a16:creationId xmlns:a16="http://schemas.microsoft.com/office/drawing/2014/main" id="{FC3798FB-0D51-E2BE-6999-D5FA07A751A3}"/>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graphicFrame>
        <p:nvGraphicFramePr>
          <p:cNvPr id="10" name="Chart 9">
            <a:extLst>
              <a:ext uri="{FF2B5EF4-FFF2-40B4-BE49-F238E27FC236}">
                <a16:creationId xmlns:a16="http://schemas.microsoft.com/office/drawing/2014/main" id="{039D0FA0-F726-A444-8DB1-71818F3E66B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51638"/>
              </p:ext>
            </p:extLst>
          </p:nvPr>
        </p:nvGraphicFramePr>
        <p:xfrm>
          <a:off x="177553" y="1437575"/>
          <a:ext cx="4483223" cy="4643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Arrow: Up 11">
            <a:extLst>
              <a:ext uri="{FF2B5EF4-FFF2-40B4-BE49-F238E27FC236}">
                <a16:creationId xmlns:a16="http://schemas.microsoft.com/office/drawing/2014/main" id="{50E3A193-33CD-B6BB-5F30-0DE3284AE535}"/>
              </a:ext>
              <a:ext uri="{C183D7F6-B498-43B3-948B-1728B52AA6E4}">
                <adec:decorative xmlns:adec="http://schemas.microsoft.com/office/drawing/2017/decorative" val="1"/>
              </a:ext>
            </a:extLst>
          </p:cNvPr>
          <p:cNvSpPr/>
          <p:nvPr/>
        </p:nvSpPr>
        <p:spPr>
          <a:xfrm flipV="1">
            <a:off x="3879542" y="164283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TextBox 13"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00C79D45-432A-3B7E-2730-B82DB809278A}"/>
              </a:ext>
            </a:extLst>
          </p:cNvPr>
          <p:cNvSpPr txBox="1"/>
          <p:nvPr/>
        </p:nvSpPr>
        <p:spPr>
          <a:xfrm>
            <a:off x="5570646" y="4900169"/>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prstClr val="black"/>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3277325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688322" y="86341"/>
            <a:ext cx="11199745" cy="1067755"/>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ea typeface="+mj-ea"/>
                <a:cs typeface="+mj-cs"/>
              </a:rPr>
              <a:t>Following similar patterns to the county, those who are more likely to support growth initiatives in Castle Point are individuals who are physically active, have high life satisfaction scores, are working, and are single-person households with no children.</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368218"/>
              </p:ext>
            </p:extLst>
          </p:nvPr>
        </p:nvGraphicFramePr>
        <p:xfrm>
          <a:off x="569168" y="1436914"/>
          <a:ext cx="11430000" cy="257524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 name="TextBox 3">
            <a:extLst>
              <a:ext uri="{FF2B5EF4-FFF2-40B4-BE49-F238E27FC236}">
                <a16:creationId xmlns:a16="http://schemas.microsoft.com/office/drawing/2014/main" id="{F72329BD-3191-90CB-AEFF-2CFB76D04D0A}"/>
              </a:ext>
              <a:ext uri="{C183D7F6-B498-43B3-948B-1728B52AA6E4}">
                <adec:decorative xmlns:adec="http://schemas.microsoft.com/office/drawing/2017/decorative" val="1"/>
              </a:ext>
            </a:extLst>
          </p:cNvPr>
          <p:cNvSpPr txBox="1"/>
          <p:nvPr/>
        </p:nvSpPr>
        <p:spPr>
          <a:xfrm>
            <a:off x="7615646" y="1128167"/>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8160A815-FE20-DA99-5B18-6F21A880938B}"/>
              </a:ext>
              <a:ext uri="{C183D7F6-B498-43B3-948B-1728B52AA6E4}">
                <adec:decorative xmlns:adec="http://schemas.microsoft.com/office/drawing/2017/decorative" val="1"/>
              </a:ext>
            </a:extLst>
          </p:cNvPr>
          <p:cNvSpPr/>
          <p:nvPr/>
        </p:nvSpPr>
        <p:spPr>
          <a:xfrm>
            <a:off x="7318823" y="122387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B7AE5CE2-4A05-B85E-1D5B-0275E7618483}"/>
              </a:ext>
              <a:ext uri="{C183D7F6-B498-43B3-948B-1728B52AA6E4}">
                <adec:decorative xmlns:adec="http://schemas.microsoft.com/office/drawing/2017/decorative" val="1"/>
              </a:ext>
            </a:extLst>
          </p:cNvPr>
          <p:cNvSpPr/>
          <p:nvPr/>
        </p:nvSpPr>
        <p:spPr>
          <a:xfrm flipV="1">
            <a:off x="7461369" y="123141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Slide Number Placeholder 9">
            <a:extLst>
              <a:ext uri="{FF2B5EF4-FFF2-40B4-BE49-F238E27FC236}">
                <a16:creationId xmlns:a16="http://schemas.microsoft.com/office/drawing/2014/main" id="{AC472AA8-A5DC-642D-FA9B-49BEDC3ACCC4}"/>
              </a:ext>
            </a:extLst>
          </p:cNvPr>
          <p:cNvSpPr>
            <a:spLocks noGrp="1"/>
          </p:cNvSpPr>
          <p:nvPr>
            <p:ph type="sldNum" sz="quarter" idx="4"/>
          </p:nvPr>
        </p:nvSpPr>
        <p:spPr/>
        <p:txBody>
          <a:bodyPr/>
          <a:lstStyle/>
          <a:p>
            <a:r>
              <a:rPr lang="en-GB"/>
              <a:t>|   </a:t>
            </a:r>
            <a:fld id="{5898CC38-F149-5B45-A1B4-290B41364A0C}" type="slidenum">
              <a:rPr lang="en-GB" smtClean="0"/>
              <a:pPr/>
              <a:t>48</a:t>
            </a:fld>
            <a:endParaRPr lang="en-GB"/>
          </a:p>
        </p:txBody>
      </p:sp>
      <p:sp>
        <p:nvSpPr>
          <p:cNvPr id="11" name="Date Placeholder 3">
            <a:extLst>
              <a:ext uri="{FF2B5EF4-FFF2-40B4-BE49-F238E27FC236}">
                <a16:creationId xmlns:a16="http://schemas.microsoft.com/office/drawing/2014/main" id="{34DF85AC-3F93-DF02-0A5B-C39F359389F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5" name="Arrow: Up 14">
            <a:extLst>
              <a:ext uri="{FF2B5EF4-FFF2-40B4-BE49-F238E27FC236}">
                <a16:creationId xmlns:a16="http://schemas.microsoft.com/office/drawing/2014/main" id="{18AE48F1-979F-E526-1410-663041E96794}"/>
              </a:ext>
              <a:ext uri="{C183D7F6-B498-43B3-948B-1728B52AA6E4}">
                <adec:decorative xmlns:adec="http://schemas.microsoft.com/office/drawing/2017/decorative" val="1"/>
              </a:ext>
            </a:extLst>
          </p:cNvPr>
          <p:cNvSpPr/>
          <p:nvPr/>
        </p:nvSpPr>
        <p:spPr>
          <a:xfrm flipV="1">
            <a:off x="6085179" y="268194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Arrow: Up 15">
            <a:extLst>
              <a:ext uri="{FF2B5EF4-FFF2-40B4-BE49-F238E27FC236}">
                <a16:creationId xmlns:a16="http://schemas.microsoft.com/office/drawing/2014/main" id="{3AC7F98F-274E-4DE1-CA37-BF85D9E5E017}"/>
              </a:ext>
              <a:ext uri="{C183D7F6-B498-43B3-948B-1728B52AA6E4}">
                <adec:decorative xmlns:adec="http://schemas.microsoft.com/office/drawing/2017/decorative" val="1"/>
              </a:ext>
            </a:extLst>
          </p:cNvPr>
          <p:cNvSpPr/>
          <p:nvPr/>
        </p:nvSpPr>
        <p:spPr>
          <a:xfrm>
            <a:off x="6297196" y="301963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2A9BBA4F-52AB-2F14-C0E8-94412058F75A}"/>
              </a:ext>
              <a:ext uri="{C183D7F6-B498-43B3-948B-1728B52AA6E4}">
                <adec:decorative xmlns:adec="http://schemas.microsoft.com/office/drawing/2017/decorative" val="1"/>
              </a:ext>
            </a:extLst>
          </p:cNvPr>
          <p:cNvSpPr/>
          <p:nvPr/>
        </p:nvSpPr>
        <p:spPr>
          <a:xfrm flipV="1">
            <a:off x="11173473" y="30396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Arrow: Up 17">
            <a:extLst>
              <a:ext uri="{FF2B5EF4-FFF2-40B4-BE49-F238E27FC236}">
                <a16:creationId xmlns:a16="http://schemas.microsoft.com/office/drawing/2014/main" id="{843B1107-0392-E252-81E5-6B65E973D5CB}"/>
              </a:ext>
              <a:ext uri="{C183D7F6-B498-43B3-948B-1728B52AA6E4}">
                <adec:decorative xmlns:adec="http://schemas.microsoft.com/office/drawing/2017/decorative" val="1"/>
              </a:ext>
            </a:extLst>
          </p:cNvPr>
          <p:cNvSpPr/>
          <p:nvPr/>
        </p:nvSpPr>
        <p:spPr>
          <a:xfrm flipV="1">
            <a:off x="11176583" y="342528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0" name="Straight Connector 19">
            <a:extLst>
              <a:ext uri="{FF2B5EF4-FFF2-40B4-BE49-F238E27FC236}">
                <a16:creationId xmlns:a16="http://schemas.microsoft.com/office/drawing/2014/main" id="{71A9013D-6CAB-4E9C-0F67-0F99FF1940CF}"/>
              </a:ext>
            </a:extLst>
          </p:cNvPr>
          <p:cNvCxnSpPr/>
          <p:nvPr/>
        </p:nvCxnSpPr>
        <p:spPr>
          <a:xfrm>
            <a:off x="1110343" y="2211355"/>
            <a:ext cx="1049693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Rounded Corners 20">
            <a:extLst>
              <a:ext uri="{FF2B5EF4-FFF2-40B4-BE49-F238E27FC236}">
                <a16:creationId xmlns:a16="http://schemas.microsoft.com/office/drawing/2014/main" id="{0BA7DC87-AEC5-7FC1-985E-E8EF1DB3C398}"/>
              </a:ext>
            </a:extLst>
          </p:cNvPr>
          <p:cNvSpPr/>
          <p:nvPr/>
        </p:nvSpPr>
        <p:spPr>
          <a:xfrm>
            <a:off x="1017036" y="3657600"/>
            <a:ext cx="5085184" cy="21740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More likely to be proponents in Castle Point</a:t>
            </a:r>
          </a:p>
          <a:p>
            <a:pPr marL="285750" indent="-285750">
              <a:buFont typeface="Arial" panose="020B0604020202020204" pitchFamily="34" charset="0"/>
              <a:buChar char="•"/>
            </a:pPr>
            <a:r>
              <a:rPr lang="en-GB" dirty="0"/>
              <a:t>Fairly active (30-149mins/week)</a:t>
            </a:r>
          </a:p>
          <a:p>
            <a:pPr marL="285750" indent="-285750">
              <a:buFont typeface="Arial" panose="020B0604020202020204" pitchFamily="34" charset="0"/>
              <a:buChar char="•"/>
            </a:pPr>
            <a:r>
              <a:rPr lang="en-GB" dirty="0"/>
              <a:t>Very high life satisfaction score (9-10)</a:t>
            </a:r>
          </a:p>
          <a:p>
            <a:pPr marL="285750" indent="-285750">
              <a:buFont typeface="Arial" panose="020B0604020202020204" pitchFamily="34" charset="0"/>
              <a:buChar char="•"/>
            </a:pPr>
            <a:r>
              <a:rPr lang="en-GB" dirty="0"/>
              <a:t>Working</a:t>
            </a:r>
          </a:p>
          <a:p>
            <a:pPr marL="285750" indent="-285750">
              <a:buFont typeface="Arial" panose="020B0604020202020204" pitchFamily="34" charset="0"/>
              <a:buChar char="•"/>
            </a:pPr>
            <a:r>
              <a:rPr lang="en-GB" dirty="0"/>
              <a:t>Single person household (no children)</a:t>
            </a:r>
          </a:p>
          <a:p>
            <a:pPr marL="285750" indent="-285750">
              <a:buFont typeface="Arial" panose="020B0604020202020204" pitchFamily="34" charset="0"/>
              <a:buChar char="•"/>
            </a:pPr>
            <a:r>
              <a:rPr lang="en-GB" dirty="0"/>
              <a:t>IMD quintile Group 2 &amp; 3</a:t>
            </a:r>
          </a:p>
          <a:p>
            <a:pPr marL="285750" indent="-285750">
              <a:buFont typeface="Arial" panose="020B0604020202020204" pitchFamily="34" charset="0"/>
              <a:buChar char="•"/>
            </a:pPr>
            <a:r>
              <a:rPr lang="en-GB" dirty="0"/>
              <a:t>Household income £25-45k</a:t>
            </a:r>
          </a:p>
        </p:txBody>
      </p:sp>
      <p:sp>
        <p:nvSpPr>
          <p:cNvPr id="22" name="Rectangle: Rounded Corners 21">
            <a:extLst>
              <a:ext uri="{FF2B5EF4-FFF2-40B4-BE49-F238E27FC236}">
                <a16:creationId xmlns:a16="http://schemas.microsoft.com/office/drawing/2014/main" id="{7F898CE8-CAC9-9466-97A9-63DA02265AAD}"/>
              </a:ext>
            </a:extLst>
          </p:cNvPr>
          <p:cNvSpPr/>
          <p:nvPr/>
        </p:nvSpPr>
        <p:spPr>
          <a:xfrm>
            <a:off x="6543864" y="3660711"/>
            <a:ext cx="5085184" cy="2174033"/>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Morel likely to be opponents in Castle Point</a:t>
            </a:r>
          </a:p>
          <a:p>
            <a:pPr marL="285750" indent="-285750">
              <a:buFont typeface="Arial" panose="020B0604020202020204" pitchFamily="34" charset="0"/>
              <a:buChar char="•"/>
            </a:pPr>
            <a:r>
              <a:rPr lang="en-GB" dirty="0"/>
              <a:t>Low life satisfaction score (0-4)</a:t>
            </a:r>
          </a:p>
          <a:p>
            <a:pPr marL="285750" indent="-285750">
              <a:buFont typeface="Arial" panose="020B0604020202020204" pitchFamily="34" charset="0"/>
              <a:buChar char="•"/>
            </a:pPr>
            <a:r>
              <a:rPr lang="en-GB" dirty="0"/>
              <a:t>Retired </a:t>
            </a:r>
          </a:p>
          <a:p>
            <a:pPr marL="285750" indent="-285750">
              <a:buFont typeface="Arial" panose="020B0604020202020204" pitchFamily="34" charset="0"/>
              <a:buChar char="•"/>
            </a:pPr>
            <a:r>
              <a:rPr lang="en-GB" sz="1700" dirty="0"/>
              <a:t>Finding it quite/very difficult (Financial situation)</a:t>
            </a:r>
          </a:p>
          <a:p>
            <a:pPr marL="285750" indent="-285750">
              <a:buFont typeface="Arial" panose="020B0604020202020204" pitchFamily="34" charset="0"/>
              <a:buChar char="•"/>
            </a:pPr>
            <a:r>
              <a:rPr lang="en-GB" dirty="0"/>
              <a:t>Aged 55+</a:t>
            </a:r>
          </a:p>
          <a:p>
            <a:pPr marL="285750" indent="-285750">
              <a:buFont typeface="Arial" panose="020B0604020202020204" pitchFamily="34" charset="0"/>
              <a:buChar char="•"/>
            </a:pPr>
            <a:r>
              <a:rPr lang="en-GB" dirty="0"/>
              <a:t>IMD quintile group 5 (Most deprived)</a:t>
            </a:r>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B77A43FF-69F3-F29C-D050-B466221A070D}"/>
              </a:ext>
              <a:ext uri="{C183D7F6-B498-43B3-948B-1728B52AA6E4}">
                <adec:decorative xmlns:adec="http://schemas.microsoft.com/office/drawing/2017/decorative" val="1"/>
              </a:ext>
            </a:extLst>
          </p:cNvPr>
          <p:cNvSpPr txBox="1"/>
          <p:nvPr/>
        </p:nvSpPr>
        <p:spPr>
          <a:xfrm>
            <a:off x="454913" y="6205133"/>
            <a:ext cx="11626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(5,002), Castle Point (268)</a:t>
            </a:r>
            <a:r>
              <a:rPr lang="en-GB" sz="1000" dirty="0">
                <a:solidFill>
                  <a:srgbClr val="000000"/>
                </a:solidFill>
              </a:rPr>
              <a:t>.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Male (110),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Female (137),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18-44 (27),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45-54 (32),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55-64 (58),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65+ (134),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Working (114),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Not working (8), </a:t>
            </a:r>
            <a:r>
              <a:rPr kumimoji="0" lang="en-GB" sz="1000" b="0" i="0" u="none" strike="noStrike" kern="1200" cap="none" spc="0" normalizeH="0" baseline="0" noProof="0" dirty="0">
                <a:ln>
                  <a:noFill/>
                </a:ln>
                <a:solidFill>
                  <a:srgbClr val="000000"/>
                </a:solidFill>
                <a:effectLst/>
                <a:uLnTx/>
                <a:uFillTx/>
                <a:ea typeface="+mn-ea"/>
                <a:cs typeface="+mn-cs"/>
              </a:rPr>
              <a:t>Castle Point</a:t>
            </a:r>
            <a:r>
              <a:rPr lang="en-GB" sz="1000" dirty="0">
                <a:solidFill>
                  <a:srgbClr val="000000"/>
                </a:solidFill>
              </a:rPr>
              <a:t>– Retired (119)</a:t>
            </a:r>
            <a:endParaRPr kumimoji="0" lang="en-GB" sz="1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9357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688323" y="68587"/>
            <a:ext cx="11199745" cy="1032244"/>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Similar to Canvey Island, residents of Castle Point see the opportunity for more money being spent in the town centre as the top benefit, with additional health services also being a major opportunity. Nearly 4 in 5 residents are worried about increased traffic due to growth, and crime is a significantly greater concern compared to the Essex average.</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0" name="Slide Number Placeholder 9">
            <a:extLst>
              <a:ext uri="{FF2B5EF4-FFF2-40B4-BE49-F238E27FC236}">
                <a16:creationId xmlns:a16="http://schemas.microsoft.com/office/drawing/2014/main" id="{AC472AA8-A5DC-642D-FA9B-49BEDC3ACCC4}"/>
              </a:ext>
            </a:extLst>
          </p:cNvPr>
          <p:cNvSpPr>
            <a:spLocks noGrp="1"/>
          </p:cNvSpPr>
          <p:nvPr>
            <p:ph type="sldNum" sz="quarter" idx="4"/>
          </p:nvPr>
        </p:nvSpPr>
        <p:spPr/>
        <p:txBody>
          <a:bodyPr/>
          <a:lstStyle/>
          <a:p>
            <a:r>
              <a:rPr lang="en-GB"/>
              <a:t>|   </a:t>
            </a:r>
            <a:fld id="{5898CC38-F149-5B45-A1B4-290B41364A0C}" type="slidenum">
              <a:rPr lang="en-GB" smtClean="0"/>
              <a:pPr/>
              <a:t>49</a:t>
            </a:fld>
            <a:endParaRPr lang="en-GB"/>
          </a:p>
        </p:txBody>
      </p:sp>
      <p:sp>
        <p:nvSpPr>
          <p:cNvPr id="11" name="Date Placeholder 3">
            <a:extLst>
              <a:ext uri="{FF2B5EF4-FFF2-40B4-BE49-F238E27FC236}">
                <a16:creationId xmlns:a16="http://schemas.microsoft.com/office/drawing/2014/main" id="{34DF85AC-3F93-DF02-0A5B-C39F359389F5}"/>
              </a:ext>
            </a:extLst>
          </p:cNvPr>
          <p:cNvSpPr txBox="1">
            <a:spLocks/>
          </p:cNvSpPr>
          <p:nvPr/>
        </p:nvSpPr>
        <p:spPr>
          <a:xfrm>
            <a:off x="9393522"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22" name="Rectangle: Rounded Corners 21">
            <a:extLst>
              <a:ext uri="{FF2B5EF4-FFF2-40B4-BE49-F238E27FC236}">
                <a16:creationId xmlns:a16="http://schemas.microsoft.com/office/drawing/2014/main" id="{7F898CE8-CAC9-9466-97A9-63DA02265AAD}"/>
              </a:ext>
            </a:extLst>
          </p:cNvPr>
          <p:cNvSpPr/>
          <p:nvPr/>
        </p:nvSpPr>
        <p:spPr>
          <a:xfrm>
            <a:off x="6365289" y="1476805"/>
            <a:ext cx="5734975" cy="4133881"/>
          </a:xfrm>
          <a:prstGeom prst="round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Concerns you have</a:t>
            </a:r>
          </a:p>
          <a:p>
            <a:pPr marL="342900" indent="-342900">
              <a:buFont typeface="+mj-lt"/>
              <a:buAutoNum type="arabicPeriod"/>
            </a:pPr>
            <a:r>
              <a:rPr lang="en-GB" sz="2400" dirty="0"/>
              <a:t>More cars on the road (79%,401)</a:t>
            </a:r>
          </a:p>
          <a:p>
            <a:pPr marL="342900" indent="-342900">
              <a:buFont typeface="+mj-lt"/>
              <a:buAutoNum type="arabicPeriod"/>
            </a:pPr>
            <a:r>
              <a:rPr lang="en-GB" sz="2400" dirty="0"/>
              <a:t>More crime/anti-social behaviour (63%,333)</a:t>
            </a:r>
          </a:p>
          <a:p>
            <a:pPr marL="342900" indent="-342900">
              <a:buFont typeface="+mj-lt"/>
              <a:buAutoNum type="arabicPeriod"/>
            </a:pPr>
            <a:r>
              <a:rPr lang="en-GB" sz="2400" dirty="0"/>
              <a:t>More competition for public services (49%,240)</a:t>
            </a:r>
          </a:p>
          <a:p>
            <a:pPr marL="342900" indent="-342900">
              <a:buFont typeface="+mj-lt"/>
              <a:buAutoNum type="arabicPeriod"/>
            </a:pPr>
            <a:r>
              <a:rPr lang="en-GB" sz="2400" dirty="0"/>
              <a:t>Disturbing wildlife (42%,223)</a:t>
            </a:r>
          </a:p>
          <a:p>
            <a:pPr marL="342900" indent="-342900">
              <a:buFont typeface="+mj-lt"/>
              <a:buAutoNum type="arabicPeriod"/>
            </a:pPr>
            <a:r>
              <a:rPr lang="en-GB" sz="2400" dirty="0"/>
              <a:t>Longer journeys for work, leisure or public services (41%,187)</a:t>
            </a:r>
          </a:p>
          <a:p>
            <a:endParaRPr lang="en-GB" dirty="0"/>
          </a:p>
        </p:txBody>
      </p:sp>
      <p:sp>
        <p:nvSpPr>
          <p:cNvPr id="3" name="TextBox 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7A52ED97-0FA0-EA69-02F9-F00DBFCBA304}"/>
              </a:ext>
            </a:extLst>
          </p:cNvPr>
          <p:cNvSpPr txBox="1"/>
          <p:nvPr/>
        </p:nvSpPr>
        <p:spPr>
          <a:xfrm>
            <a:off x="6430302" y="1197102"/>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 And what, if any, concerns do you have about 'Growth' in your local area?</a:t>
            </a:r>
          </a:p>
        </p:txBody>
      </p:sp>
      <p:sp>
        <p:nvSpPr>
          <p:cNvPr id="5" name="TextBox 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139DE33C-AD4C-25E1-BFE6-21F37D8F0769}"/>
              </a:ext>
            </a:extLst>
          </p:cNvPr>
          <p:cNvSpPr txBox="1"/>
          <p:nvPr/>
        </p:nvSpPr>
        <p:spPr>
          <a:xfrm>
            <a:off x="482259" y="118782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What, if any, opportunities do you see 'Growth' bringing to your local area?</a:t>
            </a:r>
          </a:p>
        </p:txBody>
      </p:sp>
      <p:sp>
        <p:nvSpPr>
          <p:cNvPr id="14" name="TextBox 13">
            <a:extLst>
              <a:ext uri="{FF2B5EF4-FFF2-40B4-BE49-F238E27FC236}">
                <a16:creationId xmlns:a16="http://schemas.microsoft.com/office/drawing/2014/main" id="{8426CC2F-6CA5-136D-D4AD-BC43AEEE8CF8}"/>
              </a:ext>
              <a:ext uri="{C183D7F6-B498-43B3-948B-1728B52AA6E4}">
                <adec:decorative xmlns:adec="http://schemas.microsoft.com/office/drawing/2017/decorative" val="1"/>
              </a:ext>
            </a:extLst>
          </p:cNvPr>
          <p:cNvSpPr txBox="1"/>
          <p:nvPr/>
        </p:nvSpPr>
        <p:spPr>
          <a:xfrm>
            <a:off x="506027" y="5636962"/>
            <a:ext cx="5805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(5,138), Castle Point (497)</a:t>
            </a:r>
          </a:p>
        </p:txBody>
      </p:sp>
      <p:sp>
        <p:nvSpPr>
          <p:cNvPr id="19" name="TextBox 18">
            <a:extLst>
              <a:ext uri="{FF2B5EF4-FFF2-40B4-BE49-F238E27FC236}">
                <a16:creationId xmlns:a16="http://schemas.microsoft.com/office/drawing/2014/main" id="{639FB929-36C3-A784-CDD7-ECB8A80F21D8}"/>
              </a:ext>
              <a:ext uri="{C183D7F6-B498-43B3-948B-1728B52AA6E4}">
                <adec:decorative xmlns:adec="http://schemas.microsoft.com/office/drawing/2017/decorative" val="1"/>
              </a:ext>
            </a:extLst>
          </p:cNvPr>
          <p:cNvSpPr txBox="1"/>
          <p:nvPr/>
        </p:nvSpPr>
        <p:spPr>
          <a:xfrm>
            <a:off x="3547072" y="599716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23" name="Arrow: Up 22">
            <a:extLst>
              <a:ext uri="{FF2B5EF4-FFF2-40B4-BE49-F238E27FC236}">
                <a16:creationId xmlns:a16="http://schemas.microsoft.com/office/drawing/2014/main" id="{F8781153-B3F8-C19C-199E-4FB8F4815295}"/>
              </a:ext>
              <a:ext uri="{C183D7F6-B498-43B3-948B-1728B52AA6E4}">
                <adec:decorative xmlns:adec="http://schemas.microsoft.com/office/drawing/2017/decorative" val="1"/>
              </a:ext>
            </a:extLst>
          </p:cNvPr>
          <p:cNvSpPr/>
          <p:nvPr/>
        </p:nvSpPr>
        <p:spPr>
          <a:xfrm>
            <a:off x="3250249" y="609287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12CDDBCE-4D7C-3822-F4E5-95DB16B7E112}"/>
              </a:ext>
              <a:ext uri="{C183D7F6-B498-43B3-948B-1728B52AA6E4}">
                <adec:decorative xmlns:adec="http://schemas.microsoft.com/office/drawing/2017/decorative" val="1"/>
              </a:ext>
            </a:extLst>
          </p:cNvPr>
          <p:cNvSpPr/>
          <p:nvPr/>
        </p:nvSpPr>
        <p:spPr>
          <a:xfrm flipV="1">
            <a:off x="3392795" y="610040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4022B9C2-3F9D-EC6E-90AB-BC9F45F3BA5B}"/>
              </a:ext>
              <a:ext uri="{C183D7F6-B498-43B3-948B-1728B52AA6E4}">
                <adec:decorative xmlns:adec="http://schemas.microsoft.com/office/drawing/2017/decorative" val="1"/>
              </a:ext>
            </a:extLst>
          </p:cNvPr>
          <p:cNvSpPr/>
          <p:nvPr/>
        </p:nvSpPr>
        <p:spPr>
          <a:xfrm>
            <a:off x="8249857" y="296941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4A3815F3-C8DF-1C0C-889B-709DFFDA0BA1}"/>
              </a:ext>
              <a:ext uri="{C183D7F6-B498-43B3-948B-1728B52AA6E4}">
                <adec:decorative xmlns:adec="http://schemas.microsoft.com/office/drawing/2017/decorative" val="1"/>
              </a:ext>
            </a:extLst>
          </p:cNvPr>
          <p:cNvSpPr/>
          <p:nvPr/>
        </p:nvSpPr>
        <p:spPr>
          <a:xfrm>
            <a:off x="10186669" y="4799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F3FABAD2-8460-9056-5085-DA201788A0F6}"/>
              </a:ext>
              <a:ext uri="{C183D7F6-B498-43B3-948B-1728B52AA6E4}">
                <adec:decorative xmlns:adec="http://schemas.microsoft.com/office/drawing/2017/decorative" val="1"/>
              </a:ext>
            </a:extLst>
          </p:cNvPr>
          <p:cNvSpPr txBox="1"/>
          <p:nvPr/>
        </p:nvSpPr>
        <p:spPr>
          <a:xfrm>
            <a:off x="6279471" y="5576297"/>
            <a:ext cx="58059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excluding those answering, “Don’t Know” and no responses; 2024 – Essex (5,467), Castle Point (532)</a:t>
            </a:r>
          </a:p>
        </p:txBody>
      </p:sp>
      <p:cxnSp>
        <p:nvCxnSpPr>
          <p:cNvPr id="33" name="Straight Connector 32">
            <a:extLst>
              <a:ext uri="{FF2B5EF4-FFF2-40B4-BE49-F238E27FC236}">
                <a16:creationId xmlns:a16="http://schemas.microsoft.com/office/drawing/2014/main" id="{81C6705D-6268-492A-9F4A-A03ABA0AA465}"/>
              </a:ext>
            </a:extLst>
          </p:cNvPr>
          <p:cNvCxnSpPr/>
          <p:nvPr/>
        </p:nvCxnSpPr>
        <p:spPr>
          <a:xfrm>
            <a:off x="6285393" y="1216240"/>
            <a:ext cx="0" cy="444771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0BA7DC87-AEC5-7FC1-985E-E8EF1DB3C398}"/>
              </a:ext>
            </a:extLst>
          </p:cNvPr>
          <p:cNvSpPr/>
          <p:nvPr/>
        </p:nvSpPr>
        <p:spPr>
          <a:xfrm>
            <a:off x="550416" y="1464816"/>
            <a:ext cx="5655075" cy="41725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Opportunities you see</a:t>
            </a:r>
          </a:p>
          <a:p>
            <a:pPr marL="342900" indent="-342900">
              <a:buFont typeface="+mj-lt"/>
              <a:buAutoNum type="arabicPeriod"/>
            </a:pPr>
            <a:r>
              <a:rPr lang="en-GB" sz="2400" dirty="0"/>
              <a:t>More money spent in town/city centres (43%,229)</a:t>
            </a:r>
          </a:p>
          <a:p>
            <a:pPr marL="342900" indent="-342900">
              <a:buFont typeface="+mj-lt"/>
              <a:buAutoNum type="arabicPeriod"/>
            </a:pPr>
            <a:r>
              <a:rPr lang="en-GB" sz="2400" dirty="0"/>
              <a:t>More health services (39%,223)</a:t>
            </a:r>
          </a:p>
          <a:p>
            <a:pPr marL="342900" indent="-342900">
              <a:buFont typeface="+mj-lt"/>
              <a:buAutoNum type="arabicPeriod"/>
            </a:pPr>
            <a:r>
              <a:rPr lang="en-GB" sz="2400" dirty="0"/>
              <a:t>Greater choice of shops/restaurants (37%,195)</a:t>
            </a:r>
          </a:p>
          <a:p>
            <a:pPr marL="342900" indent="-342900">
              <a:buFont typeface="+mj-lt"/>
              <a:buAutoNum type="arabicPeriod"/>
            </a:pPr>
            <a:r>
              <a:rPr lang="en-GB" sz="2400" dirty="0"/>
              <a:t>More activities for children/young people (33%,126)</a:t>
            </a:r>
          </a:p>
          <a:p>
            <a:pPr marL="342900" indent="-342900">
              <a:buFont typeface="+mj-lt"/>
              <a:buAutoNum type="arabicPeriod"/>
            </a:pPr>
            <a:r>
              <a:rPr lang="en-GB" sz="2400" dirty="0"/>
              <a:t>More job opportunities/higher wages (30%,156)</a:t>
            </a:r>
            <a:endParaRPr lang="en-GB" dirty="0"/>
          </a:p>
        </p:txBody>
      </p:sp>
      <p:sp>
        <p:nvSpPr>
          <p:cNvPr id="38" name="Arrow: Up 37">
            <a:extLst>
              <a:ext uri="{FF2B5EF4-FFF2-40B4-BE49-F238E27FC236}">
                <a16:creationId xmlns:a16="http://schemas.microsoft.com/office/drawing/2014/main" id="{88C3A519-2EEB-126D-7BA8-BBA109BDD861}"/>
              </a:ext>
              <a:ext uri="{C183D7F6-B498-43B3-948B-1728B52AA6E4}">
                <adec:decorative xmlns:adec="http://schemas.microsoft.com/office/drawing/2017/decorative" val="1"/>
              </a:ext>
            </a:extLst>
          </p:cNvPr>
          <p:cNvSpPr/>
          <p:nvPr/>
        </p:nvSpPr>
        <p:spPr>
          <a:xfrm>
            <a:off x="3367138" y="438983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Arrow: Up 38">
            <a:extLst>
              <a:ext uri="{FF2B5EF4-FFF2-40B4-BE49-F238E27FC236}">
                <a16:creationId xmlns:a16="http://schemas.microsoft.com/office/drawing/2014/main" id="{D10AA0DF-6CBB-1003-3D67-67F35276224B}"/>
              </a:ext>
              <a:ext uri="{C183D7F6-B498-43B3-948B-1728B52AA6E4}">
                <adec:decorative xmlns:adec="http://schemas.microsoft.com/office/drawing/2017/decorative" val="1"/>
              </a:ext>
            </a:extLst>
          </p:cNvPr>
          <p:cNvSpPr/>
          <p:nvPr/>
        </p:nvSpPr>
        <p:spPr>
          <a:xfrm flipV="1">
            <a:off x="2524263" y="513422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0" name="TextBox 39"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C3B813BB-C7F9-FF98-6063-BB2A37F6581A}"/>
              </a:ext>
            </a:extLst>
          </p:cNvPr>
          <p:cNvSpPr txBox="1"/>
          <p:nvPr/>
        </p:nvSpPr>
        <p:spPr>
          <a:xfrm>
            <a:off x="1176199" y="5370685"/>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chemeClr val="bg1"/>
                </a:solidFill>
                <a:effectLst/>
                <a:uLnTx/>
                <a:uFillTx/>
                <a:ea typeface="+mn-ea"/>
                <a:cs typeface="+mn-cs"/>
              </a:rPr>
              <a:t>*Unweighted counts are used with weighted percentages</a:t>
            </a:r>
          </a:p>
        </p:txBody>
      </p:sp>
      <p:sp>
        <p:nvSpPr>
          <p:cNvPr id="41" name="TextBox 40"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64EF6BDB-1B06-87C4-3DA0-31F0B70D13C7}"/>
              </a:ext>
            </a:extLst>
          </p:cNvPr>
          <p:cNvSpPr txBox="1"/>
          <p:nvPr/>
        </p:nvSpPr>
        <p:spPr>
          <a:xfrm>
            <a:off x="7054696" y="5345531"/>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chemeClr val="bg1"/>
                </a:solidFill>
                <a:effectLst/>
                <a:uLnTx/>
                <a:uFillTx/>
                <a:ea typeface="+mn-ea"/>
                <a:cs typeface="+mn-cs"/>
              </a:rPr>
              <a:t>*Unweighted counts are used with weighted percentages</a:t>
            </a:r>
          </a:p>
        </p:txBody>
      </p:sp>
    </p:spTree>
    <p:extLst>
      <p:ext uri="{BB962C8B-B14F-4D97-AF65-F5344CB8AC3E}">
        <p14:creationId xmlns:p14="http://schemas.microsoft.com/office/powerpoint/2010/main" val="163061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308894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vert="horz" lIns="0" tIns="0" rIns="0" bIns="0" rtlCol="0" anchor="t">
            <a:noAutofit/>
          </a:bodyPr>
          <a:lstStyle/>
          <a:p>
            <a:r>
              <a:rPr lang="en-US" dirty="0"/>
              <a:t>The information contained in this document can be translated, and/or made available in alternative formats, on request.</a:t>
            </a:r>
          </a:p>
          <a:p>
            <a:r>
              <a:rPr lang="en-US" dirty="0"/>
              <a:t>Published November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34775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Essex Residents’ opinions on Sustainable Growth </a:t>
            </a:r>
          </a:p>
        </p:txBody>
      </p:sp>
    </p:spTree>
    <p:custDataLst>
      <p:tags r:id="rId1"/>
    </p:custDataLst>
    <p:extLst>
      <p:ext uri="{BB962C8B-B14F-4D97-AF65-F5344CB8AC3E}">
        <p14:creationId xmlns:p14="http://schemas.microsoft.com/office/powerpoint/2010/main" val="273681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building a house&#10;&#10;AI-generated content may be incorrect.">
            <a:extLst>
              <a:ext uri="{FF2B5EF4-FFF2-40B4-BE49-F238E27FC236}">
                <a16:creationId xmlns:a16="http://schemas.microsoft.com/office/drawing/2014/main" id="{73A1A65E-5706-58E9-43CF-3845101FC349}"/>
              </a:ext>
            </a:extLst>
          </p:cNvPr>
          <p:cNvPicPr>
            <a:picLocks noGrp="1" noChangeAspect="1"/>
          </p:cNvPicPr>
          <p:nvPr>
            <p:ph type="pic" sz="quarter" idx="10"/>
          </p:nvPr>
        </p:nvPicPr>
        <p:blipFill>
          <a:blip r:embed="rId2"/>
          <a:srcRect l="8681" r="8681"/>
          <a:stretch/>
        </p:blipFill>
        <p:spPr/>
      </p:pic>
      <p:sp>
        <p:nvSpPr>
          <p:cNvPr id="3" name="Title 2">
            <a:extLst>
              <a:ext uri="{FF2B5EF4-FFF2-40B4-BE49-F238E27FC236}">
                <a16:creationId xmlns:a16="http://schemas.microsoft.com/office/drawing/2014/main" id="{52C31CB1-031D-E3A8-38D4-65E5D697BF0E}"/>
              </a:ext>
            </a:extLst>
          </p:cNvPr>
          <p:cNvSpPr>
            <a:spLocks noGrp="1"/>
          </p:cNvSpPr>
          <p:nvPr>
            <p:ph type="title"/>
          </p:nvPr>
        </p:nvSpPr>
        <p:spPr/>
        <p:txBody>
          <a:bodyPr/>
          <a:lstStyle/>
          <a:p>
            <a:r>
              <a:rPr lang="en-GB" dirty="0">
                <a:solidFill>
                  <a:srgbClr val="E40037"/>
                </a:solidFill>
                <a:ea typeface="Calibri"/>
                <a:cs typeface="Calibri"/>
              </a:rPr>
              <a:t>Question section introduction</a:t>
            </a:r>
          </a:p>
        </p:txBody>
      </p:sp>
      <p:sp>
        <p:nvSpPr>
          <p:cNvPr id="4" name="Content Placeholder 3">
            <a:extLst>
              <a:ext uri="{FF2B5EF4-FFF2-40B4-BE49-F238E27FC236}">
                <a16:creationId xmlns:a16="http://schemas.microsoft.com/office/drawing/2014/main" id="{CD89294E-E006-3A0C-F8B1-05A1F74BD499}"/>
              </a:ext>
            </a:extLst>
          </p:cNvPr>
          <p:cNvSpPr>
            <a:spLocks noGrp="1"/>
          </p:cNvSpPr>
          <p:nvPr>
            <p:ph idx="1"/>
          </p:nvPr>
        </p:nvSpPr>
        <p:spPr/>
        <p:txBody>
          <a:bodyPr vert="horz" lIns="0" tIns="0" rIns="0" bIns="0" rtlCol="0" anchor="t">
            <a:noAutofit/>
          </a:bodyPr>
          <a:lstStyle/>
          <a:p>
            <a:r>
              <a:rPr lang="en-GB" sz="1800" dirty="0">
                <a:ea typeface="Calibri"/>
                <a:cs typeface="Calibri"/>
              </a:rPr>
              <a:t>Respondents were first presented with the following preamble:</a:t>
            </a:r>
            <a:endParaRPr lang="en-US" sz="1800" dirty="0">
              <a:ea typeface="Calibri"/>
              <a:cs typeface="Calibri"/>
            </a:endParaRPr>
          </a:p>
          <a:p>
            <a:r>
              <a:rPr lang="en-GB" sz="1800" b="0" i="1" dirty="0">
                <a:ea typeface="Calibri"/>
                <a:cs typeface="Calibri"/>
              </a:rPr>
              <a:t>"At Essex County Council, we know that Essex’s population will keep growing. More money invested, earned, and spent locally can make life better for current residents and future generations. By planning ahead, we can help improve services, create better jobs, and reduce harm to the environment"</a:t>
            </a:r>
            <a:endParaRPr lang="en-US" sz="1800" b="0" i="1" dirty="0">
              <a:ea typeface="Calibri"/>
              <a:cs typeface="Calibri"/>
            </a:endParaRPr>
          </a:p>
          <a:p>
            <a:endParaRPr lang="en-GB" sz="1800" dirty="0">
              <a:ea typeface="Calibri"/>
              <a:cs typeface="Calibri"/>
            </a:endParaRPr>
          </a:p>
        </p:txBody>
      </p:sp>
    </p:spTree>
    <p:extLst>
      <p:ext uri="{BB962C8B-B14F-4D97-AF65-F5344CB8AC3E}">
        <p14:creationId xmlns:p14="http://schemas.microsoft.com/office/powerpoint/2010/main" val="38865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237292"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Chart 19" descr="For example, 85% of residents in Harlow and 87% in Basildon districts say they feel very or fairly safe when outside in their local area during the day, significantly lower than the Essex average. Perceptions of safety during the day are highest in the following districts: Maldon (96%), Rochford (96%) and Chelmsford (95%). By deprivation quintiles, 82% of those in IMD 1 (more deprived areas) feel safe during the day, rising to 95% in IMD quintile 5 (less deprived areas).  ">
            <a:extLst>
              <a:ext uri="{FF2B5EF4-FFF2-40B4-BE49-F238E27FC236}">
                <a16:creationId xmlns:a16="http://schemas.microsoft.com/office/drawing/2014/main" id="{8E3ADAF8-8DDF-77AC-9A9C-1A460A258F5A}"/>
              </a:ext>
              <a:ext uri="{C183D7F6-B498-43B3-948B-1728B52AA6E4}">
                <adec:decorative xmlns:adec="http://schemas.microsoft.com/office/drawing/2017/decorative" val="0"/>
              </a:ext>
            </a:extLst>
          </p:cNvPr>
          <p:cNvGraphicFramePr/>
          <p:nvPr/>
        </p:nvGraphicFramePr>
        <p:xfrm>
          <a:off x="528655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313665"/>
            <a:ext cx="11199745" cy="57993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Around two thirds (64%) of residents believe that growth is positive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5598" y="1426544"/>
          <a:ext cx="5593632" cy="4278143"/>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growth positive             (strongly / tend to believe)</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399495" y="6352915"/>
            <a:ext cx="59166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2024 – 5,002</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D618A7E-E6CA-4090-80C2-01E4FC862791}"/>
              </a:ext>
              <a:ext uri="{C183D7F6-B498-43B3-948B-1728B52AA6E4}">
                <adec:decorative xmlns:adec="http://schemas.microsoft.com/office/drawing/2017/decorative" val="1"/>
              </a:ext>
            </a:extLst>
          </p:cNvPr>
          <p:cNvSpPr/>
          <p:nvPr/>
        </p:nvSpPr>
        <p:spPr>
          <a:xfrm>
            <a:off x="10454089" y="24087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1" name="Rectangle 70">
            <a:extLst>
              <a:ext uri="{FF2B5EF4-FFF2-40B4-BE49-F238E27FC236}">
                <a16:creationId xmlns:a16="http://schemas.microsoft.com/office/drawing/2014/main" id="{F1808AA4-357A-47C7-B611-CD3090F8A56E}"/>
              </a:ext>
              <a:ext uri="{C183D7F6-B498-43B3-948B-1728B52AA6E4}">
                <adec:decorative xmlns:adec="http://schemas.microsoft.com/office/drawing/2017/decorative" val="1"/>
              </a:ext>
            </a:extLst>
          </p:cNvPr>
          <p:cNvSpPr/>
          <p:nvPr/>
        </p:nvSpPr>
        <p:spPr>
          <a:xfrm>
            <a:off x="9913034" y="367379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Rectangle 23">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9997030" y="433495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10083509" y="454793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10152662" y="6038007"/>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Rectangle 32">
            <a:extLst>
              <a:ext uri="{FF2B5EF4-FFF2-40B4-BE49-F238E27FC236}">
                <a16:creationId xmlns:a16="http://schemas.microsoft.com/office/drawing/2014/main" id="{DFFEF950-1392-44F0-94F2-DEB44589A1AF}"/>
              </a:ext>
              <a:ext uri="{C183D7F6-B498-43B3-948B-1728B52AA6E4}">
                <adec:decorative xmlns:adec="http://schemas.microsoft.com/office/drawing/2017/decorative" val="1"/>
              </a:ext>
            </a:extLst>
          </p:cNvPr>
          <p:cNvSpPr/>
          <p:nvPr/>
        </p:nvSpPr>
        <p:spPr>
          <a:xfrm>
            <a:off x="10106219" y="390879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36" name="chart">
            <a:extLst>
              <a:ext uri="{FF2B5EF4-FFF2-40B4-BE49-F238E27FC236}">
                <a16:creationId xmlns:a16="http://schemas.microsoft.com/office/drawing/2014/main" id="{8887813A-E2C4-4AA7-A175-818B38EAE4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88356" y="4762954"/>
            <a:ext cx="408467" cy="213378"/>
          </a:xfrm>
          <a:prstGeom prst="rect">
            <a:avLst/>
          </a:prstGeom>
        </p:spPr>
      </p:pic>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Right Brace 14">
            <a:extLst>
              <a:ext uri="{FF2B5EF4-FFF2-40B4-BE49-F238E27FC236}">
                <a16:creationId xmlns:a16="http://schemas.microsoft.com/office/drawing/2014/main" id="{87B5638C-2A93-7956-5923-2EB8F5FAC380}"/>
              </a:ext>
              <a:ext uri="{C183D7F6-B498-43B3-948B-1728B52AA6E4}">
                <adec:decorative xmlns:adec="http://schemas.microsoft.com/office/drawing/2017/decorative" val="1"/>
              </a:ext>
            </a:extLst>
          </p:cNvPr>
          <p:cNvSpPr/>
          <p:nvPr/>
        </p:nvSpPr>
        <p:spPr>
          <a:xfrm>
            <a:off x="4038000" y="3082889"/>
            <a:ext cx="93111" cy="229246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7" name="TextBox 16">
            <a:extLst>
              <a:ext uri="{FF2B5EF4-FFF2-40B4-BE49-F238E27FC236}">
                <a16:creationId xmlns:a16="http://schemas.microsoft.com/office/drawing/2014/main" id="{93BA178B-F1E6-56C0-8963-754607F780B3}"/>
              </a:ext>
              <a:ext uri="{C183D7F6-B498-43B3-948B-1728B52AA6E4}">
                <adec:decorative xmlns:adec="http://schemas.microsoft.com/office/drawing/2017/decorative" val="1"/>
              </a:ext>
            </a:extLst>
          </p:cNvPr>
          <p:cNvSpPr txBox="1"/>
          <p:nvPr/>
        </p:nvSpPr>
        <p:spPr>
          <a:xfrm>
            <a:off x="4173593" y="4065944"/>
            <a:ext cx="1229580" cy="461665"/>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Believe growth is positive - 64%</a:t>
            </a:r>
          </a:p>
        </p:txBody>
      </p:sp>
      <p:pic>
        <p:nvPicPr>
          <p:cNvPr id="3" name="chart">
            <a:extLst>
              <a:ext uri="{FF2B5EF4-FFF2-40B4-BE49-F238E27FC236}">
                <a16:creationId xmlns:a16="http://schemas.microsoft.com/office/drawing/2014/main" id="{CBBA9D07-7ADA-7734-2FD1-811C86141F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72906" y="5816192"/>
            <a:ext cx="408467" cy="213378"/>
          </a:xfrm>
          <a:prstGeom prst="rect">
            <a:avLst/>
          </a:prstGeom>
        </p:spPr>
      </p:pic>
      <p:pic>
        <p:nvPicPr>
          <p:cNvPr id="5" name="chart">
            <a:extLst>
              <a:ext uri="{FF2B5EF4-FFF2-40B4-BE49-F238E27FC236}">
                <a16:creationId xmlns:a16="http://schemas.microsoft.com/office/drawing/2014/main" id="{C8267DDC-9441-1465-160A-01DDFC91763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29575" y="6244357"/>
            <a:ext cx="408467" cy="213378"/>
          </a:xfrm>
          <a:prstGeom prst="rect">
            <a:avLst/>
          </a:prstGeom>
        </p:spPr>
      </p:pic>
      <p:sp>
        <p:nvSpPr>
          <p:cNvPr id="4" name="Slide Number Placeholder 3">
            <a:extLst>
              <a:ext uri="{FF2B5EF4-FFF2-40B4-BE49-F238E27FC236}">
                <a16:creationId xmlns:a16="http://schemas.microsoft.com/office/drawing/2014/main" id="{19B6B042-BE76-73AE-57E7-4AE7420186F2}"/>
              </a:ext>
            </a:extLst>
          </p:cNvPr>
          <p:cNvSpPr>
            <a:spLocks noGrp="1"/>
          </p:cNvSpPr>
          <p:nvPr>
            <p:ph type="sldNum" sz="quarter" idx="4"/>
          </p:nvPr>
        </p:nvSpPr>
        <p:spPr/>
        <p:txBody>
          <a:bodyPr/>
          <a:lstStyle/>
          <a:p>
            <a:r>
              <a:rPr lang="en-GB"/>
              <a:t>|   </a:t>
            </a:r>
            <a:fld id="{5898CC38-F149-5B45-A1B4-290B41364A0C}" type="slidenum">
              <a:rPr lang="en-GB" smtClean="0"/>
              <a:pPr/>
              <a:t>9</a:t>
            </a:fld>
            <a:endParaRPr lang="en-GB"/>
          </a:p>
        </p:txBody>
      </p:sp>
      <p:sp>
        <p:nvSpPr>
          <p:cNvPr id="6" name="Date Placeholder 3">
            <a:extLst>
              <a:ext uri="{FF2B5EF4-FFF2-40B4-BE49-F238E27FC236}">
                <a16:creationId xmlns:a16="http://schemas.microsoft.com/office/drawing/2014/main" id="{F164E744-A50B-2E89-B813-3684F329D967}"/>
              </a:ext>
            </a:extLst>
          </p:cNvPr>
          <p:cNvSpPr txBox="1">
            <a:spLocks/>
          </p:cNvSpPr>
          <p:nvPr/>
        </p:nvSpPr>
        <p:spPr>
          <a:xfrm>
            <a:off x="94556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00399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DDD281-1D6B-4F79-A0EC-7B5E908B7D13}">
  <ds:schemaRefs>
    <ds:schemaRef ds:uri="http://schemas.microsoft.com/sharepoint/v3/contenttype/forms"/>
  </ds:schemaRefs>
</ds:datastoreItem>
</file>

<file path=customXml/itemProps2.xml><?xml version="1.0" encoding="utf-8"?>
<ds:datastoreItem xmlns:ds="http://schemas.openxmlformats.org/officeDocument/2006/customXml" ds:itemID="{DA7C64DD-54FD-4069-A494-D08561E22C73}">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DAB382-D7E8-4C15-9526-DC7C15F6E117}">
  <ds:schemaRefs>
    <ds:schemaRef ds:uri="84ca0fae-7a23-4773-9d7c-60514ca6d38e"/>
    <ds:schemaRef ds:uri="http://schemas.openxmlformats.org/package/2006/metadata/core-properties"/>
    <ds:schemaRef ds:uri="2969dc08-5bf8-468b-85d5-dfc5dae37cf0"/>
    <ds:schemaRef ds:uri="http://schemas.microsoft.com/office/2006/documentManagement/types"/>
    <ds:schemaRef ds:uri="http://purl.org/dc/elements/1.1/"/>
    <ds:schemaRef ds:uri="http://purl.org/dc/terms/"/>
    <ds:schemaRef ds:uri="6a461f78-e7a2-485a-8a47-5fc604b04102"/>
    <ds:schemaRef ds:uri="http://schemas.microsoft.com/office/infopath/2007/PartnerControl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5070</TotalTime>
  <Words>8711</Words>
  <Application>Microsoft Office PowerPoint</Application>
  <PresentationFormat>Widescreen</PresentationFormat>
  <Paragraphs>1140</Paragraphs>
  <Slides>50</Slides>
  <Notes>39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Lato</vt:lpstr>
      <vt:lpstr>3_Office Theme</vt:lpstr>
      <vt:lpstr>2_Office Theme</vt:lpstr>
      <vt:lpstr>Essex Resident Survey 2024:  Sustainable growth – Essex 2055</vt:lpstr>
      <vt:lpstr>Purpose</vt:lpstr>
      <vt:lpstr>About the survey</vt:lpstr>
      <vt:lpstr>Survey themes</vt:lpstr>
      <vt:lpstr>Survey analysis</vt:lpstr>
      <vt:lpstr>Reporting conventions</vt:lpstr>
      <vt:lpstr>Essex Residents’ opinions on Sustainable Growth </vt:lpstr>
      <vt:lpstr>Question section introduction</vt:lpstr>
      <vt:lpstr>Around two thirds (64%) of residents believe that growth is positive</vt:lpstr>
      <vt:lpstr>PowerPoint Presentation</vt:lpstr>
      <vt:lpstr>Younger people have a significantly more positive view on growth compared to the Essex average, while those aged 45-74 and retirees have a less positive view. Those earning under £20k have a significantly less positive view on growth compared to the Essex average.</vt:lpstr>
      <vt:lpstr>The table below summarises the resident groups who are more likely to be believe growth is positive or negative</vt:lpstr>
      <vt:lpstr>What concerns do residents have about  ‘Growth’ in their local area?</vt:lpstr>
      <vt:lpstr>PowerPoint Presentation</vt:lpstr>
      <vt:lpstr>PowerPoint Presentation</vt:lpstr>
      <vt:lpstr>PowerPoint Presentation</vt:lpstr>
      <vt:lpstr>PowerPoint Presentation</vt:lpstr>
      <vt:lpstr>PowerPoint Presentation</vt:lpstr>
      <vt:lpstr>What opportunities do residents see ‘Growth’ bringing to their local area?</vt:lpstr>
      <vt:lpstr>PowerPoint Presentation</vt:lpstr>
      <vt:lpstr>PowerPoint Presentation</vt:lpstr>
      <vt:lpstr>PowerPoint Presentation</vt:lpstr>
      <vt:lpstr>PowerPoint Presentation</vt:lpstr>
      <vt:lpstr>Around 6 in 10 people believe growth is positive, with positivity being higher in places such as Canvey Island, Rural Braintree, and Rest of Tendring.</vt:lpstr>
      <vt:lpstr>Tendring residents show a similar pattern to the Essex average in their belief that growth is positive, although those who are not working or are retired in Tendring hold a more negative view compared to the Essex average.</vt:lpstr>
      <vt:lpstr>PowerPoint Presentation</vt:lpstr>
      <vt:lpstr>PowerPoint Presentation</vt:lpstr>
      <vt:lpstr>PowerPoint Presentation</vt:lpstr>
      <vt:lpstr>PowerPoint Presentation</vt:lpstr>
      <vt:lpstr>PowerPoint Presentation</vt:lpstr>
      <vt:lpstr>PowerPoint Presentation</vt:lpstr>
      <vt:lpstr>While 17% of Clacton/Jaywick residents view growth as 'Strongly Positive'—higher than the Essex average—40% believe it 'tends to be negative,' slightly above the Essex average of 36%. Male residents from Clacton/Jaywick have more negative views to growth than Females.</vt:lpstr>
      <vt:lpstr>PowerPoint Presentation</vt:lpstr>
      <vt:lpstr>PowerPoint Presentation</vt:lpstr>
      <vt:lpstr>PowerPoint Presentation</vt:lpstr>
      <vt:lpstr>PowerPoint Presentation</vt:lpstr>
      <vt:lpstr>PowerPoint Presentation</vt:lpstr>
      <vt:lpstr>PowerPoint Presentation</vt:lpstr>
      <vt:lpstr>Jaywick residents are less positive about growth, with only 57% expressing optimism compared to the Essex average of 64%. Additionally, men in Jaywick hold more negative views on growth than women.</vt:lpstr>
      <vt:lpstr>PowerPoint Presentation</vt:lpstr>
      <vt:lpstr>PowerPoint Presentation</vt:lpstr>
      <vt:lpstr>PowerPoint Presentation</vt:lpstr>
      <vt:lpstr>PowerPoint Presentation</vt:lpstr>
      <vt:lpstr>Growth is viewed more positively in Canvey Island compared to the Essex average, with significantly fewer residents in Canvey believing it is 'strongly negative.</vt:lpstr>
      <vt:lpstr>Canvey Island residents view growth more positively than those in Greater London. However, residents of Greater London have a stronger belief in growth, rather than just 'tending to believe.' Those who are more likely to support growth are individuals who are working and have higher life satisfaction scores.</vt:lpstr>
      <vt:lpstr>Residents of Canvey Island see the opportunity for more money being spent in the town centre as the top benefit, which is significantly higher than the Essex average. Over three-quarters of Canvey residents are worried about increased traffic, compared to 66% of residents in Essex as a whole.</vt:lpstr>
      <vt:lpstr>Views on growth in Castle Point remain similar to those in Essex, with females in Castle Point having a more positive outlook than males in the district.</vt:lpstr>
      <vt:lpstr>Following similar patterns to the county, those who are more likely to support growth initiatives in Castle Point are individuals who are physically active, have high life satisfaction scores, are working, and are single-person households with no children.</vt:lpstr>
      <vt:lpstr>Similar to Canvey Island, residents of Castle Point see the opportunity for more money being spent in the town centre as the top benefit, with additional health services also being a major opportunity. Nearly 4 in 5 residents are worried about increased traffic due to growth, and crime is a significantly greater concern compared to the Essex average.</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Christopher.Final@essex.gov.uk;Sean.Marks@essex.gov.uk</dc:creator>
  <cp:lastModifiedBy>Chris Final - Researcher</cp:lastModifiedBy>
  <cp:revision>4</cp:revision>
  <dcterms:created xsi:type="dcterms:W3CDTF">2020-08-14T10:26:09Z</dcterms:created>
  <dcterms:modified xsi:type="dcterms:W3CDTF">2025-01-24T12:22:34Z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ies>
</file>