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notesSlides/notesSlide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9.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8.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9.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0.xml" ContentType="application/vnd.openxmlformats-officedocument.themeOverride+xml"/>
  <Override PartName="/ppt/notesSlides/notesSlide2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1.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2.xml" ContentType="application/vnd.openxmlformats-officedocument.themeOverride+xml"/>
  <Override PartName="/ppt/notesSlides/notesSlide2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3.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4.xml" ContentType="application/vnd.openxmlformats-officedocument.themeOverride+xml"/>
  <Override PartName="/ppt/notesSlides/notesSlide2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5.xml" ContentType="application/vnd.openxmlformats-officedocument.themeOverride+xml"/>
  <Override PartName="/ppt/notesSlides/notesSlide2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6.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7.xml" ContentType="application/vnd.openxmlformats-officedocument.themeOverride+xml"/>
  <Override PartName="/ppt/notesSlides/notesSlide2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8.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9.xml" ContentType="application/vnd.openxmlformats-officedocument.themeOverride+xml"/>
  <Override PartName="/ppt/notesSlides/notesSlide27.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0.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2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42"/>
  </p:notesMasterIdLst>
  <p:sldIdLst>
    <p:sldId id="256" r:id="rId5"/>
    <p:sldId id="273" r:id="rId6"/>
    <p:sldId id="274" r:id="rId7"/>
    <p:sldId id="3202" r:id="rId8"/>
    <p:sldId id="3113" r:id="rId9"/>
    <p:sldId id="276" r:id="rId10"/>
    <p:sldId id="285" r:id="rId11"/>
    <p:sldId id="3168" r:id="rId12"/>
    <p:sldId id="3169" r:id="rId13"/>
    <p:sldId id="3174" r:id="rId14"/>
    <p:sldId id="2812" r:id="rId15"/>
    <p:sldId id="3133" r:id="rId16"/>
    <p:sldId id="3190" r:id="rId17"/>
    <p:sldId id="3173" r:id="rId18"/>
    <p:sldId id="3139" r:id="rId19"/>
    <p:sldId id="3175" r:id="rId20"/>
    <p:sldId id="3176" r:id="rId21"/>
    <p:sldId id="3191" r:id="rId22"/>
    <p:sldId id="3182" r:id="rId23"/>
    <p:sldId id="3192" r:id="rId24"/>
    <p:sldId id="3183" r:id="rId25"/>
    <p:sldId id="3193" r:id="rId26"/>
    <p:sldId id="3195" r:id="rId27"/>
    <p:sldId id="3194" r:id="rId28"/>
    <p:sldId id="3196" r:id="rId29"/>
    <p:sldId id="3184" r:id="rId30"/>
    <p:sldId id="3200" r:id="rId31"/>
    <p:sldId id="3116" r:id="rId32"/>
    <p:sldId id="3130" r:id="rId33"/>
    <p:sldId id="3185" r:id="rId34"/>
    <p:sldId id="3186" r:id="rId35"/>
    <p:sldId id="3188" r:id="rId36"/>
    <p:sldId id="3119" r:id="rId37"/>
    <p:sldId id="3201" r:id="rId38"/>
    <p:sldId id="3187" r:id="rId39"/>
    <p:sldId id="3189" r:id="rId40"/>
    <p:sldId id="27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limate change &amp; food waste" id="{C9397AEE-6962-4900-8D26-745435EACBF3}">
          <p14:sldIdLst>
            <p14:sldId id="256"/>
          </p14:sldIdLst>
        </p14:section>
        <p14:section name="Introduction" id="{75783A36-4D86-4AF0-9E32-3F82E12F3973}">
          <p14:sldIdLst>
            <p14:sldId id="273"/>
            <p14:sldId id="274"/>
            <p14:sldId id="3202"/>
            <p14:sldId id="3113"/>
            <p14:sldId id="276"/>
          </p14:sldIdLst>
        </p14:section>
        <p14:section name="Climate change" id="{FDD97056-FC1F-4825-9295-F3CDAF16A0E0}">
          <p14:sldIdLst>
            <p14:sldId id="285"/>
            <p14:sldId id="3168"/>
            <p14:sldId id="3169"/>
            <p14:sldId id="3174"/>
            <p14:sldId id="2812"/>
            <p14:sldId id="3133"/>
            <p14:sldId id="3190"/>
            <p14:sldId id="3173"/>
            <p14:sldId id="3139"/>
            <p14:sldId id="3175"/>
            <p14:sldId id="3176"/>
            <p14:sldId id="3191"/>
            <p14:sldId id="3182"/>
            <p14:sldId id="3192"/>
            <p14:sldId id="3183"/>
            <p14:sldId id="3193"/>
            <p14:sldId id="3195"/>
            <p14:sldId id="3194"/>
            <p14:sldId id="3196"/>
            <p14:sldId id="3184"/>
            <p14:sldId id="3200"/>
          </p14:sldIdLst>
        </p14:section>
        <p14:section name="Food waste" id="{D67E102C-7058-443D-ABD7-E2E62B595ED8}">
          <p14:sldIdLst>
            <p14:sldId id="3116"/>
            <p14:sldId id="3130"/>
            <p14:sldId id="3185"/>
            <p14:sldId id="3186"/>
            <p14:sldId id="3188"/>
            <p14:sldId id="3119"/>
            <p14:sldId id="3201"/>
            <p14:sldId id="3187"/>
            <p14:sldId id="3189"/>
            <p14:sldId id="270"/>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3634" userDrawn="1">
          <p15:clr>
            <a:srgbClr val="A4A3A4"/>
          </p15:clr>
        </p15:guide>
        <p15:guide id="6" orient="horz" pos="21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646E1A-105A-E5A3-0FBA-67BF178E754B}" name="Sean Marks - Senior Researcher" initials="SR" userId="S::sean.marks@essex.gov.uk::5b5504e5-eea6-43a5-accf-b5894fccd5ac" providerId="AD"/>
  <p188:author id="{D8C1A941-ACC3-CEC8-7CF0-0F80E1F66955}" name="Daniel Morris" initials="DM" userId="S::daniel.morris@ors.org.uk::37c79260-ddc2-4730-8789-c44406186fb2" providerId="AD"/>
  <p188:author id="{9F57944A-29DB-70D4-5611-D407C40D3D36}" name="Chloe Aldridge - Junior Researcher" initials="CR" userId="S::chloe.aldridge@essex.gov.uk::b2c50bc6-4d03-4903-a054-a0bfe3e104a6" providerId="AD"/>
  <p188:author id="{4DFD085A-EC0F-FE41-111B-9C03BAB6D02A}" name="Chris Final - Researcher" initials="CF" userId="S::Christopher.Final@essex.gov.uk::30a9b99c-3608-4e3f-b048-5f989572effe" providerId="AD"/>
  <p188:author id="{58497689-813B-9830-61D0-74DFD94B27F4}" name="Emily Brodie - Intelligence Manager" initials="EM" userId="S::emily.brodie@essex.gov.uk::72612abd-c561-46f0-925a-0548d2cab26d" providerId="AD"/>
  <p188:author id="{DF95F6AB-9307-B646-1A3D-9B96BD913F51}" name="Chloe Aldridge - Junior Researcher" initials="CAJR" userId="S::Chloe.Aldridge@essex.gov.uk::b2c50bc6-4d03-4903-a054-a0bfe3e104a6" providerId="AD"/>
  <p188:author id="{64E774BB-7890-272D-0DA2-BF485318D9DC}" name="Chris Holmes - Commercial Research Analyst" initials="CHCRA" userId="S::Chris.Holmes@essex.gov.uk::12d40555-a0b3-4b44-b50a-f33341d4b2b0" providerId="AD"/>
  <p188:author id="{F165B7BE-6976-CDB2-4B52-CD54B631D60C}" name="Emily Brodie - Intelligence Manager" initials="EBIM" userId="S::Emily.Brodie@essex.gov.uk::72612abd-c561-46f0-925a-0548d2cab26d" providerId="AD"/>
  <p188:author id="{B68568C6-9A5D-10AE-A687-815E80624230}" name="Dave Hammond" initials="DH" userId="S::dave.hammond@ors.org.uk::c6799ece-9a17-41e0-9ba1-6616b9861e22" providerId="AD"/>
  <p188:author id="{147FAEEB-5483-E583-03A4-C3AC65800F1C}" name="Sean Marks - Senior Researcher" initials="SMSR" userId="S::Sean.Marks@essex.gov.uk::5b5504e5-eea6-43a5-accf-b5894fccd5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D64"/>
    <a:srgbClr val="00B050"/>
    <a:srgbClr val="E40037"/>
    <a:srgbClr val="A6A6A6"/>
    <a:srgbClr val="FF8EA9"/>
    <a:srgbClr val="78C0A6"/>
    <a:srgbClr val="729D4D"/>
    <a:srgbClr val="7F7F7F"/>
    <a:srgbClr val="ECB720"/>
    <a:srgbClr val="767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9889F-25E3-4592-A294-A0D619F70C02}" v="123" dt="2024-11-22T10:55:42.988"/>
    <p1510:client id="{E4EF9D51-9E06-40DB-BF79-7F7F2587BB91}" v="14" dt="2024-11-22T12:37:18.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83"/>
        <p:guide pos="3840"/>
        <p:guide pos="6262"/>
        <p:guide pos="1455"/>
        <p:guide orient="horz" pos="3634"/>
        <p:guide orient="horz" pos="21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Marks - Senior Researcher" userId="S::sean.marks@essex.gov.uk::5b5504e5-eea6-43a5-accf-b5894fccd5ac" providerId="AD" clId="Web-{F15DEF5B-2ADF-4FFC-9DC0-94D35104810C}"/>
    <pc:docChg chg="delSld modSection">
      <pc:chgData name="Sean Marks - Senior Researcher" userId="S::sean.marks@essex.gov.uk::5b5504e5-eea6-43a5-accf-b5894fccd5ac" providerId="AD" clId="Web-{F15DEF5B-2ADF-4FFC-9DC0-94D35104810C}" dt="2024-11-20T12:48:40.372" v="0"/>
      <pc:docMkLst>
        <pc:docMk/>
      </pc:docMkLst>
      <pc:sldChg chg="del">
        <pc:chgData name="Sean Marks - Senior Researcher" userId="S::sean.marks@essex.gov.uk::5b5504e5-eea6-43a5-accf-b5894fccd5ac" providerId="AD" clId="Web-{F15DEF5B-2ADF-4FFC-9DC0-94D35104810C}" dt="2024-11-20T12:48:40.372" v="0"/>
        <pc:sldMkLst>
          <pc:docMk/>
          <pc:sldMk cId="3086316103" sldId="3171"/>
        </pc:sldMkLst>
      </pc:sldChg>
    </pc:docChg>
  </pc:docChgLst>
  <pc:docChgLst>
    <pc:chgData name="Sean Marks - Senior Researcher" userId="5b5504e5-eea6-43a5-accf-b5894fccd5ac" providerId="ADAL" clId="{B9BC3F97-A261-43F9-9D48-3360896EC323}"/>
    <pc:docChg chg="undo redo custSel delSld modSld">
      <pc:chgData name="Sean Marks - Senior Researcher" userId="5b5504e5-eea6-43a5-accf-b5894fccd5ac" providerId="ADAL" clId="{B9BC3F97-A261-43F9-9D48-3360896EC323}" dt="2024-11-13T09:34:35.315" v="5259" actId="20577"/>
      <pc:docMkLst>
        <pc:docMk/>
      </pc:docMkLst>
      <pc:sldChg chg="modSp mod">
        <pc:chgData name="Sean Marks - Senior Researcher" userId="5b5504e5-eea6-43a5-accf-b5894fccd5ac" providerId="ADAL" clId="{B9BC3F97-A261-43F9-9D48-3360896EC323}" dt="2024-11-12T18:17:49.309" v="316" actId="255"/>
        <pc:sldMkLst>
          <pc:docMk/>
          <pc:sldMk cId="3489695185" sldId="2812"/>
        </pc:sldMkLst>
        <pc:spChg chg="mod">
          <ac:chgData name="Sean Marks - Senior Researcher" userId="5b5504e5-eea6-43a5-accf-b5894fccd5ac" providerId="ADAL" clId="{B9BC3F97-A261-43F9-9D48-3360896EC323}" dt="2024-11-12T18:17:49.309" v="316" actId="255"/>
          <ac:spMkLst>
            <pc:docMk/>
            <pc:sldMk cId="3489695185" sldId="2812"/>
            <ac:spMk id="26" creationId="{2E05BBE2-3DA6-6F8C-FF68-86D0048A9B26}"/>
          </ac:spMkLst>
        </pc:spChg>
      </pc:sldChg>
      <pc:sldChg chg="modSp mod">
        <pc:chgData name="Sean Marks - Senior Researcher" userId="5b5504e5-eea6-43a5-accf-b5894fccd5ac" providerId="ADAL" clId="{B9BC3F97-A261-43F9-9D48-3360896EC323}" dt="2024-11-13T09:34:35.315" v="5259" actId="20577"/>
        <pc:sldMkLst>
          <pc:docMk/>
          <pc:sldMk cId="756132814" sldId="3119"/>
        </pc:sldMkLst>
        <pc:spChg chg="mod">
          <ac:chgData name="Sean Marks - Senior Researcher" userId="5b5504e5-eea6-43a5-accf-b5894fccd5ac" providerId="ADAL" clId="{B9BC3F97-A261-43F9-9D48-3360896EC323}" dt="2024-11-13T09:34:35.315" v="5259" actId="20577"/>
          <ac:spMkLst>
            <pc:docMk/>
            <pc:sldMk cId="756132814" sldId="3119"/>
            <ac:spMk id="20" creationId="{95AF1F59-99B5-4B79-A02B-C5425DF30F67}"/>
          </ac:spMkLst>
        </pc:spChg>
      </pc:sldChg>
      <pc:sldChg chg="modSp mod">
        <pc:chgData name="Sean Marks - Senior Researcher" userId="5b5504e5-eea6-43a5-accf-b5894fccd5ac" providerId="ADAL" clId="{B9BC3F97-A261-43F9-9D48-3360896EC323}" dt="2024-11-12T21:19:12.034" v="3879" actId="20577"/>
        <pc:sldMkLst>
          <pc:docMk/>
          <pc:sldMk cId="2889852795" sldId="3130"/>
        </pc:sldMkLst>
        <pc:spChg chg="mod">
          <ac:chgData name="Sean Marks - Senior Researcher" userId="5b5504e5-eea6-43a5-accf-b5894fccd5ac" providerId="ADAL" clId="{B9BC3F97-A261-43F9-9D48-3360896EC323}" dt="2024-11-12T21:19:12.034" v="3879" actId="20577"/>
          <ac:spMkLst>
            <pc:docMk/>
            <pc:sldMk cId="2889852795" sldId="3130"/>
            <ac:spMk id="10" creationId="{C73CCD5A-F073-A3F2-4CE5-B4638D845D69}"/>
          </ac:spMkLst>
        </pc:spChg>
      </pc:sldChg>
      <pc:sldChg chg="del">
        <pc:chgData name="Sean Marks - Senior Researcher" userId="5b5504e5-eea6-43a5-accf-b5894fccd5ac" providerId="ADAL" clId="{B9BC3F97-A261-43F9-9D48-3360896EC323}" dt="2024-11-12T18:11:47.217" v="3" actId="2696"/>
        <pc:sldMkLst>
          <pc:docMk/>
          <pc:sldMk cId="982239134" sldId="3132"/>
        </pc:sldMkLst>
      </pc:sldChg>
      <pc:sldChg chg="modSp mod delCm">
        <pc:chgData name="Sean Marks - Senior Researcher" userId="5b5504e5-eea6-43a5-accf-b5894fccd5ac" providerId="ADAL" clId="{B9BC3F97-A261-43F9-9D48-3360896EC323}" dt="2024-11-12T18:21:33.966" v="464"/>
        <pc:sldMkLst>
          <pc:docMk/>
          <pc:sldMk cId="3821928246" sldId="3133"/>
        </pc:sldMkLst>
        <pc:spChg chg="mod">
          <ac:chgData name="Sean Marks - Senior Researcher" userId="5b5504e5-eea6-43a5-accf-b5894fccd5ac" providerId="ADAL" clId="{B9BC3F97-A261-43F9-9D48-3360896EC323}" dt="2024-11-12T18:19:00.878" v="463" actId="20577"/>
          <ac:spMkLst>
            <pc:docMk/>
            <pc:sldMk cId="3821928246" sldId="3133"/>
            <ac:spMk id="59" creationId="{F652ABB9-FF2A-4F94-98BD-1709623438A8}"/>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18:21:33.966" v="464"/>
              <pc2:cmMkLst xmlns:pc2="http://schemas.microsoft.com/office/powerpoint/2019/9/main/command">
                <pc:docMk/>
                <pc:sldMk cId="3821928246" sldId="3133"/>
                <pc2:cmMk id="{97B73481-9A4F-4509-BEC4-569083572B0B}"/>
              </pc2:cmMkLst>
            </pc226:cmChg>
          </p:ext>
        </pc:extLst>
      </pc:sldChg>
      <pc:sldChg chg="modSp mod delCm">
        <pc:chgData name="Sean Marks - Senior Researcher" userId="5b5504e5-eea6-43a5-accf-b5894fccd5ac" providerId="ADAL" clId="{B9BC3F97-A261-43F9-9D48-3360896EC323}" dt="2024-11-12T18:52:57.902" v="1578" actId="33524"/>
        <pc:sldMkLst>
          <pc:docMk/>
          <pc:sldMk cId="2186362379" sldId="3139"/>
        </pc:sldMkLst>
        <pc:spChg chg="mod">
          <ac:chgData name="Sean Marks - Senior Researcher" userId="5b5504e5-eea6-43a5-accf-b5894fccd5ac" providerId="ADAL" clId="{B9BC3F97-A261-43F9-9D48-3360896EC323}" dt="2024-11-12T18:52:57.902" v="1578" actId="33524"/>
          <ac:spMkLst>
            <pc:docMk/>
            <pc:sldMk cId="2186362379" sldId="3139"/>
            <ac:spMk id="59" creationId="{F652ABB9-FF2A-4F94-98BD-1709623438A8}"/>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18:49:16.231" v="1221"/>
              <pc2:cmMkLst xmlns:pc2="http://schemas.microsoft.com/office/powerpoint/2019/9/main/command">
                <pc:docMk/>
                <pc:sldMk cId="2186362379" sldId="3139"/>
                <pc2:cmMk id="{CE5F89ED-6BB3-4011-A7D9-8F178F953FAD}"/>
              </pc2:cmMkLst>
            </pc226:cmChg>
          </p:ext>
        </pc:extLst>
      </pc:sldChg>
      <pc:sldChg chg="delCm">
        <pc:chgData name="Sean Marks - Senior Researcher" userId="5b5504e5-eea6-43a5-accf-b5894fccd5ac" providerId="ADAL" clId="{B9BC3F97-A261-43F9-9D48-3360896EC323}" dt="2024-11-12T18:10:18.333" v="1"/>
        <pc:sldMkLst>
          <pc:docMk/>
          <pc:sldMk cId="951072003" sldId="3168"/>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18:10:18.333" v="1"/>
              <pc2:cmMkLst xmlns:pc2="http://schemas.microsoft.com/office/powerpoint/2019/9/main/command">
                <pc:docMk/>
                <pc:sldMk cId="951072003" sldId="3168"/>
                <pc2:cmMk id="{FE90829A-98AE-43C6-9E60-CEC6DBCF4A1F}"/>
              </pc2:cmMkLst>
            </pc226:cmChg>
          </p:ext>
        </pc:extLst>
      </pc:sldChg>
      <pc:sldChg chg="delCm">
        <pc:chgData name="Sean Marks - Senior Researcher" userId="5b5504e5-eea6-43a5-accf-b5894fccd5ac" providerId="ADAL" clId="{B9BC3F97-A261-43F9-9D48-3360896EC323}" dt="2024-11-12T18:10:03.558" v="0"/>
        <pc:sldMkLst>
          <pc:docMk/>
          <pc:sldMk cId="2380111527" sldId="3169"/>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18:10:03.558" v="0"/>
              <pc2:cmMkLst xmlns:pc2="http://schemas.microsoft.com/office/powerpoint/2019/9/main/command">
                <pc:docMk/>
                <pc:sldMk cId="2380111527" sldId="3169"/>
                <pc2:cmMk id="{EADD0166-C2C3-42AD-912C-E6AC5B5854A4}"/>
              </pc2:cmMkLst>
            </pc226:cmChg>
          </p:ext>
        </pc:extLst>
      </pc:sldChg>
      <pc:sldChg chg="modSp mod delCm">
        <pc:chgData name="Sean Marks - Senior Researcher" userId="5b5504e5-eea6-43a5-accf-b5894fccd5ac" providerId="ADAL" clId="{B9BC3F97-A261-43F9-9D48-3360896EC323}" dt="2024-11-12T18:48:59.547" v="1220" actId="20577"/>
        <pc:sldMkLst>
          <pc:docMk/>
          <pc:sldMk cId="2436561789" sldId="3173"/>
        </pc:sldMkLst>
        <pc:spChg chg="mod">
          <ac:chgData name="Sean Marks - Senior Researcher" userId="5b5504e5-eea6-43a5-accf-b5894fccd5ac" providerId="ADAL" clId="{B9BC3F97-A261-43F9-9D48-3360896EC323}" dt="2024-11-12T18:48:59.547" v="1220" actId="20577"/>
          <ac:spMkLst>
            <pc:docMk/>
            <pc:sldMk cId="2436561789" sldId="3173"/>
            <ac:spMk id="26" creationId="{2E05BBE2-3DA6-6F8C-FF68-86D0048A9B26}"/>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18:44:53.462" v="791"/>
              <pc2:cmMkLst xmlns:pc2="http://schemas.microsoft.com/office/powerpoint/2019/9/main/command">
                <pc:docMk/>
                <pc:sldMk cId="2436561789" sldId="3173"/>
                <pc2:cmMk id="{98FE6872-7DCE-4CC7-A599-976735BDE258}"/>
              </pc2:cmMkLst>
            </pc226:cmChg>
          </p:ext>
        </pc:extLst>
      </pc:sldChg>
      <pc:sldChg chg="delCm">
        <pc:chgData name="Sean Marks - Senior Researcher" userId="5b5504e5-eea6-43a5-accf-b5894fccd5ac" providerId="ADAL" clId="{B9BC3F97-A261-43F9-9D48-3360896EC323}" dt="2024-11-12T18:11:26.216" v="2"/>
        <pc:sldMkLst>
          <pc:docMk/>
          <pc:sldMk cId="1644006774" sldId="3174"/>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18:11:26.216" v="2"/>
              <pc2:cmMkLst xmlns:pc2="http://schemas.microsoft.com/office/powerpoint/2019/9/main/command">
                <pc:docMk/>
                <pc:sldMk cId="1644006774" sldId="3174"/>
                <pc2:cmMk id="{2165FEBC-6E7C-47BB-9E84-DD7D3BD39370}"/>
              </pc2:cmMkLst>
            </pc226:cmChg>
          </p:ext>
        </pc:extLst>
      </pc:sldChg>
      <pc:sldChg chg="modSp mod delCm">
        <pc:chgData name="Sean Marks - Senior Researcher" userId="5b5504e5-eea6-43a5-accf-b5894fccd5ac" providerId="ADAL" clId="{B9BC3F97-A261-43F9-9D48-3360896EC323}" dt="2024-11-12T19:03:50.357" v="1795"/>
        <pc:sldMkLst>
          <pc:docMk/>
          <pc:sldMk cId="640614927" sldId="3175"/>
        </pc:sldMkLst>
        <pc:spChg chg="mod">
          <ac:chgData name="Sean Marks - Senior Researcher" userId="5b5504e5-eea6-43a5-accf-b5894fccd5ac" providerId="ADAL" clId="{B9BC3F97-A261-43F9-9D48-3360896EC323}" dt="2024-11-12T19:03:45.955" v="1794" actId="20577"/>
          <ac:spMkLst>
            <pc:docMk/>
            <pc:sldMk cId="640614927" sldId="3175"/>
            <ac:spMk id="59" creationId="{F652ABB9-FF2A-4F94-98BD-1709623438A8}"/>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19:03:50.357" v="1795"/>
              <pc2:cmMkLst xmlns:pc2="http://schemas.microsoft.com/office/powerpoint/2019/9/main/command">
                <pc:docMk/>
                <pc:sldMk cId="640614927" sldId="3175"/>
                <pc2:cmMk id="{455C5D7B-107D-4027-8EFA-E767CC89B21F}"/>
              </pc2:cmMkLst>
            </pc226:cmChg>
          </p:ext>
        </pc:extLst>
      </pc:sldChg>
      <pc:sldChg chg="modSp mod addCm delCm">
        <pc:chgData name="Sean Marks - Senior Researcher" userId="5b5504e5-eea6-43a5-accf-b5894fccd5ac" providerId="ADAL" clId="{B9BC3F97-A261-43F9-9D48-3360896EC323}" dt="2024-11-12T19:14:58.182" v="2333"/>
        <pc:sldMkLst>
          <pc:docMk/>
          <pc:sldMk cId="2025194037" sldId="3176"/>
        </pc:sldMkLst>
        <pc:spChg chg="mod">
          <ac:chgData name="Sean Marks - Senior Researcher" userId="5b5504e5-eea6-43a5-accf-b5894fccd5ac" providerId="ADAL" clId="{B9BC3F97-A261-43F9-9D48-3360896EC323}" dt="2024-11-12T19:11:13.964" v="2328" actId="255"/>
          <ac:spMkLst>
            <pc:docMk/>
            <pc:sldMk cId="2025194037" sldId="3176"/>
            <ac:spMk id="30" creationId="{523B3CAA-F76B-39B3-E70D-AE10712A023A}"/>
          </ac:spMkLst>
        </pc:spChg>
        <pc:extLst>
          <p:ext xmlns:p="http://schemas.openxmlformats.org/presentationml/2006/main" uri="{D6D511B9-2390-475A-947B-AFAB55BFBCF1}">
            <pc226:cmChg xmlns:pc226="http://schemas.microsoft.com/office/powerpoint/2022/06/main/command" chg="add del">
              <pc226:chgData name="Sean Marks - Senior Researcher" userId="5b5504e5-eea6-43a5-accf-b5894fccd5ac" providerId="ADAL" clId="{B9BC3F97-A261-43F9-9D48-3360896EC323}" dt="2024-11-12T19:14:58.182" v="2333"/>
              <pc2:cmMkLst xmlns:pc2="http://schemas.microsoft.com/office/powerpoint/2019/9/main/command">
                <pc:docMk/>
                <pc:sldMk cId="2025194037" sldId="3176"/>
                <pc2:cmMk id="{632E15D8-72BC-4BE3-86E9-419FB9823C0B}"/>
              </pc2:cmMkLst>
            </pc226:cmChg>
          </p:ext>
        </pc:extLst>
      </pc:sldChg>
      <pc:sldChg chg="addSp modSp mod delCm">
        <pc:chgData name="Sean Marks - Senior Researcher" userId="5b5504e5-eea6-43a5-accf-b5894fccd5ac" providerId="ADAL" clId="{B9BC3F97-A261-43F9-9D48-3360896EC323}" dt="2024-11-12T19:25:36.102" v="2395"/>
        <pc:sldMkLst>
          <pc:docMk/>
          <pc:sldMk cId="839612183" sldId="3182"/>
        </pc:sldMkLst>
        <pc:spChg chg="add mod">
          <ac:chgData name="Sean Marks - Senior Researcher" userId="5b5504e5-eea6-43a5-accf-b5894fccd5ac" providerId="ADAL" clId="{B9BC3F97-A261-43F9-9D48-3360896EC323}" dt="2024-11-12T19:18:38.160" v="2369" actId="20577"/>
          <ac:spMkLst>
            <pc:docMk/>
            <pc:sldMk cId="839612183" sldId="3182"/>
            <ac:spMk id="5" creationId="{7E27227A-6229-B848-F3A3-BC9E750E2B84}"/>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19:25:36.102" v="2395"/>
              <pc2:cmMkLst xmlns:pc2="http://schemas.microsoft.com/office/powerpoint/2019/9/main/command">
                <pc:docMk/>
                <pc:sldMk cId="839612183" sldId="3182"/>
                <pc2:cmMk id="{79E44F2C-8A67-4D51-A525-DF089564F6E4}"/>
              </pc2:cmMkLst>
            </pc226:cmChg>
          </p:ext>
        </pc:extLst>
      </pc:sldChg>
      <pc:sldChg chg="addSp modSp mod delCm">
        <pc:chgData name="Sean Marks - Senior Researcher" userId="5b5504e5-eea6-43a5-accf-b5894fccd5ac" providerId="ADAL" clId="{B9BC3F97-A261-43F9-9D48-3360896EC323}" dt="2024-11-12T19:25:47.941" v="2397"/>
        <pc:sldMkLst>
          <pc:docMk/>
          <pc:sldMk cId="1622547141" sldId="3183"/>
        </pc:sldMkLst>
        <pc:spChg chg="add mod">
          <ac:chgData name="Sean Marks - Senior Researcher" userId="5b5504e5-eea6-43a5-accf-b5894fccd5ac" providerId="ADAL" clId="{B9BC3F97-A261-43F9-9D48-3360896EC323}" dt="2024-11-12T19:25:27.132" v="2394" actId="20577"/>
          <ac:spMkLst>
            <pc:docMk/>
            <pc:sldMk cId="1622547141" sldId="3183"/>
            <ac:spMk id="5" creationId="{34899EE1-B222-4C0C-32DE-C3FA502BBE59}"/>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19:25:47.941" v="2397"/>
              <pc2:cmMkLst xmlns:pc2="http://schemas.microsoft.com/office/powerpoint/2019/9/main/command">
                <pc:docMk/>
                <pc:sldMk cId="1622547141" sldId="3183"/>
                <pc2:cmMk id="{98F9D1D5-E5C5-4C0F-A318-E170ED312DF9}"/>
              </pc2:cmMkLst>
            </pc226:cmChg>
          </p:ext>
        </pc:extLst>
      </pc:sldChg>
      <pc:sldChg chg="addSp modSp mod delCm">
        <pc:chgData name="Sean Marks - Senior Researcher" userId="5b5504e5-eea6-43a5-accf-b5894fccd5ac" providerId="ADAL" clId="{B9BC3F97-A261-43F9-9D48-3360896EC323}" dt="2024-11-12T21:03:08.924" v="3582"/>
        <pc:sldMkLst>
          <pc:docMk/>
          <pc:sldMk cId="2960407580" sldId="3184"/>
        </pc:sldMkLst>
        <pc:spChg chg="add mod">
          <ac:chgData name="Sean Marks - Senior Researcher" userId="5b5504e5-eea6-43a5-accf-b5894fccd5ac" providerId="ADAL" clId="{B9BC3F97-A261-43F9-9D48-3360896EC323}" dt="2024-11-12T21:03:03.668" v="3581" actId="113"/>
          <ac:spMkLst>
            <pc:docMk/>
            <pc:sldMk cId="2960407580" sldId="3184"/>
            <ac:spMk id="7" creationId="{9B065F4A-8369-2937-BDC8-40D196F0E415}"/>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21:03:08.924" v="3582"/>
              <pc2:cmMkLst xmlns:pc2="http://schemas.microsoft.com/office/powerpoint/2019/9/main/command">
                <pc:docMk/>
                <pc:sldMk cId="2960407580" sldId="3184"/>
                <pc2:cmMk id="{34BD6D12-04CF-458F-A713-A04E04E8822C}"/>
              </pc2:cmMkLst>
            </pc226:cmChg>
          </p:ext>
        </pc:extLst>
      </pc:sldChg>
      <pc:sldChg chg="addSp modSp mod">
        <pc:chgData name="Sean Marks - Senior Researcher" userId="5b5504e5-eea6-43a5-accf-b5894fccd5ac" providerId="ADAL" clId="{B9BC3F97-A261-43F9-9D48-3360896EC323}" dt="2024-11-12T21:32:10.056" v="4231" actId="255"/>
        <pc:sldMkLst>
          <pc:docMk/>
          <pc:sldMk cId="420853380" sldId="3185"/>
        </pc:sldMkLst>
        <pc:spChg chg="add mod">
          <ac:chgData name="Sean Marks - Senior Researcher" userId="5b5504e5-eea6-43a5-accf-b5894fccd5ac" providerId="ADAL" clId="{B9BC3F97-A261-43F9-9D48-3360896EC323}" dt="2024-11-12T21:32:10.056" v="4231" actId="255"/>
          <ac:spMkLst>
            <pc:docMk/>
            <pc:sldMk cId="420853380" sldId="3185"/>
            <ac:spMk id="4" creationId="{D2691A66-036D-9853-78F6-9C9A83713A17}"/>
          </ac:spMkLst>
        </pc:spChg>
        <pc:spChg chg="mod">
          <ac:chgData name="Sean Marks - Senior Researcher" userId="5b5504e5-eea6-43a5-accf-b5894fccd5ac" providerId="ADAL" clId="{B9BC3F97-A261-43F9-9D48-3360896EC323}" dt="2024-11-12T21:19:27.252" v="3882" actId="20577"/>
          <ac:spMkLst>
            <pc:docMk/>
            <pc:sldMk cId="420853380" sldId="3185"/>
            <ac:spMk id="26" creationId="{2E05BBE2-3DA6-6F8C-FF68-86D0048A9B26}"/>
          </ac:spMkLst>
        </pc:spChg>
        <pc:graphicFrameChg chg="mod">
          <ac:chgData name="Sean Marks - Senior Researcher" userId="5b5504e5-eea6-43a5-accf-b5894fccd5ac" providerId="ADAL" clId="{B9BC3F97-A261-43F9-9D48-3360896EC323}" dt="2024-11-12T21:22:03.400" v="3886"/>
          <ac:graphicFrameMkLst>
            <pc:docMk/>
            <pc:sldMk cId="420853380" sldId="3185"/>
            <ac:graphicFrameMk id="3" creationId="{CC076B5E-AFE9-0867-1C52-5027285EC2DE}"/>
          </ac:graphicFrameMkLst>
        </pc:graphicFrameChg>
      </pc:sldChg>
      <pc:sldChg chg="modSp mod">
        <pc:chgData name="Sean Marks - Senior Researcher" userId="5b5504e5-eea6-43a5-accf-b5894fccd5ac" providerId="ADAL" clId="{B9BC3F97-A261-43F9-9D48-3360896EC323}" dt="2024-11-12T21:37:19.849" v="4317" actId="255"/>
        <pc:sldMkLst>
          <pc:docMk/>
          <pc:sldMk cId="949998179" sldId="3186"/>
        </pc:sldMkLst>
        <pc:spChg chg="mod">
          <ac:chgData name="Sean Marks - Senior Researcher" userId="5b5504e5-eea6-43a5-accf-b5894fccd5ac" providerId="ADAL" clId="{B9BC3F97-A261-43F9-9D48-3360896EC323}" dt="2024-11-12T21:37:19.849" v="4317" actId="255"/>
          <ac:spMkLst>
            <pc:docMk/>
            <pc:sldMk cId="949998179" sldId="3186"/>
            <ac:spMk id="26" creationId="{2E05BBE2-3DA6-6F8C-FF68-86D0048A9B26}"/>
          </ac:spMkLst>
        </pc:spChg>
      </pc:sldChg>
      <pc:sldChg chg="modSp mod">
        <pc:chgData name="Sean Marks - Senior Researcher" userId="5b5504e5-eea6-43a5-accf-b5894fccd5ac" providerId="ADAL" clId="{B9BC3F97-A261-43F9-9D48-3360896EC323}" dt="2024-11-12T21:48:29.380" v="4589" actId="20577"/>
        <pc:sldMkLst>
          <pc:docMk/>
          <pc:sldMk cId="2404152193" sldId="3187"/>
        </pc:sldMkLst>
        <pc:spChg chg="mod">
          <ac:chgData name="Sean Marks - Senior Researcher" userId="5b5504e5-eea6-43a5-accf-b5894fccd5ac" providerId="ADAL" clId="{B9BC3F97-A261-43F9-9D48-3360896EC323}" dt="2024-11-12T21:48:29.380" v="4589" actId="20577"/>
          <ac:spMkLst>
            <pc:docMk/>
            <pc:sldMk cId="2404152193" sldId="3187"/>
            <ac:spMk id="26" creationId="{2E05BBE2-3DA6-6F8C-FF68-86D0048A9B26}"/>
          </ac:spMkLst>
        </pc:spChg>
      </pc:sldChg>
      <pc:sldChg chg="modSp mod">
        <pc:chgData name="Sean Marks - Senior Researcher" userId="5b5504e5-eea6-43a5-accf-b5894fccd5ac" providerId="ADAL" clId="{B9BC3F97-A261-43F9-9D48-3360896EC323}" dt="2024-11-13T09:32:47.642" v="5055" actId="20577"/>
        <pc:sldMkLst>
          <pc:docMk/>
          <pc:sldMk cId="387827464" sldId="3188"/>
        </pc:sldMkLst>
        <pc:spChg chg="mod">
          <ac:chgData name="Sean Marks - Senior Researcher" userId="5b5504e5-eea6-43a5-accf-b5894fccd5ac" providerId="ADAL" clId="{B9BC3F97-A261-43F9-9D48-3360896EC323}" dt="2024-11-13T09:32:47.642" v="5055" actId="20577"/>
          <ac:spMkLst>
            <pc:docMk/>
            <pc:sldMk cId="387827464" sldId="3188"/>
            <ac:spMk id="26" creationId="{2E05BBE2-3DA6-6F8C-FF68-86D0048A9B26}"/>
          </ac:spMkLst>
        </pc:spChg>
      </pc:sldChg>
      <pc:sldChg chg="modSp mod">
        <pc:chgData name="Sean Marks - Senior Researcher" userId="5b5504e5-eea6-43a5-accf-b5894fccd5ac" providerId="ADAL" clId="{B9BC3F97-A261-43F9-9D48-3360896EC323}" dt="2024-11-12T21:51:27.212" v="4840" actId="20577"/>
        <pc:sldMkLst>
          <pc:docMk/>
          <pc:sldMk cId="330511482" sldId="3189"/>
        </pc:sldMkLst>
        <pc:spChg chg="mod">
          <ac:chgData name="Sean Marks - Senior Researcher" userId="5b5504e5-eea6-43a5-accf-b5894fccd5ac" providerId="ADAL" clId="{B9BC3F97-A261-43F9-9D48-3360896EC323}" dt="2024-11-12T21:51:27.212" v="4840" actId="20577"/>
          <ac:spMkLst>
            <pc:docMk/>
            <pc:sldMk cId="330511482" sldId="3189"/>
            <ac:spMk id="26" creationId="{2E05BBE2-3DA6-6F8C-FF68-86D0048A9B26}"/>
          </ac:spMkLst>
        </pc:spChg>
      </pc:sldChg>
      <pc:sldChg chg="modSp mod delCm">
        <pc:chgData name="Sean Marks - Senior Researcher" userId="5b5504e5-eea6-43a5-accf-b5894fccd5ac" providerId="ADAL" clId="{B9BC3F97-A261-43F9-9D48-3360896EC323}" dt="2024-11-12T18:40:42.263" v="790" actId="20577"/>
        <pc:sldMkLst>
          <pc:docMk/>
          <pc:sldMk cId="2776822157" sldId="3190"/>
        </pc:sldMkLst>
        <pc:spChg chg="mod">
          <ac:chgData name="Sean Marks - Senior Researcher" userId="5b5504e5-eea6-43a5-accf-b5894fccd5ac" providerId="ADAL" clId="{B9BC3F97-A261-43F9-9D48-3360896EC323}" dt="2024-11-12T18:40:42.263" v="790" actId="20577"/>
          <ac:spMkLst>
            <pc:docMk/>
            <pc:sldMk cId="2776822157" sldId="3190"/>
            <ac:spMk id="33" creationId="{6CCB8209-B65A-4553-8145-25E91F0962CF}"/>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18:21:41.291" v="465"/>
              <pc2:cmMkLst xmlns:pc2="http://schemas.microsoft.com/office/powerpoint/2019/9/main/command">
                <pc:docMk/>
                <pc:sldMk cId="2776822157" sldId="3190"/>
                <pc2:cmMk id="{1E113E43-C7A8-484B-9E5E-009037E44B79}"/>
              </pc2:cmMkLst>
            </pc226:cmChg>
          </p:ext>
        </pc:extLst>
      </pc:sldChg>
      <pc:sldChg chg="addCm delCm">
        <pc:chgData name="Sean Marks - Senior Researcher" userId="5b5504e5-eea6-43a5-accf-b5894fccd5ac" providerId="ADAL" clId="{B9BC3F97-A261-43F9-9D48-3360896EC323}" dt="2024-11-12T19:14:58.694" v="2334"/>
        <pc:sldMkLst>
          <pc:docMk/>
          <pc:sldMk cId="2747812202" sldId="3191"/>
        </pc:sldMkLst>
        <pc:extLst>
          <p:ext xmlns:p="http://schemas.openxmlformats.org/presentationml/2006/main" uri="{D6D511B9-2390-475A-947B-AFAB55BFBCF1}">
            <pc226:cmChg xmlns:pc226="http://schemas.microsoft.com/office/powerpoint/2022/06/main/command" chg="add del">
              <pc226:chgData name="Sean Marks - Senior Researcher" userId="5b5504e5-eea6-43a5-accf-b5894fccd5ac" providerId="ADAL" clId="{B9BC3F97-A261-43F9-9D48-3360896EC323}" dt="2024-11-12T19:14:58.694" v="2334"/>
              <pc2:cmMkLst xmlns:pc2="http://schemas.microsoft.com/office/powerpoint/2019/9/main/command">
                <pc:docMk/>
                <pc:sldMk cId="2747812202" sldId="3191"/>
                <pc2:cmMk id="{450D596B-8784-4445-AD4A-EDC0F65AF100}"/>
              </pc2:cmMkLst>
            </pc226:cmChg>
          </p:ext>
        </pc:extLst>
      </pc:sldChg>
      <pc:sldChg chg="addSp modSp mod delCm">
        <pc:chgData name="Sean Marks - Senior Researcher" userId="5b5504e5-eea6-43a5-accf-b5894fccd5ac" providerId="ADAL" clId="{B9BC3F97-A261-43F9-9D48-3360896EC323}" dt="2024-11-12T19:25:42.880" v="2396"/>
        <pc:sldMkLst>
          <pc:docMk/>
          <pc:sldMk cId="2051773757" sldId="3192"/>
        </pc:sldMkLst>
        <pc:spChg chg="add mod">
          <ac:chgData name="Sean Marks - Senior Researcher" userId="5b5504e5-eea6-43a5-accf-b5894fccd5ac" providerId="ADAL" clId="{B9BC3F97-A261-43F9-9D48-3360896EC323}" dt="2024-11-12T19:18:46.540" v="2384" actId="20577"/>
          <ac:spMkLst>
            <pc:docMk/>
            <pc:sldMk cId="2051773757" sldId="3192"/>
            <ac:spMk id="11" creationId="{5B81EB6A-143A-6082-C642-78F52C76D911}"/>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19:25:42.880" v="2396"/>
              <pc2:cmMkLst xmlns:pc2="http://schemas.microsoft.com/office/powerpoint/2019/9/main/command">
                <pc:docMk/>
                <pc:sldMk cId="2051773757" sldId="3192"/>
                <pc2:cmMk id="{9D6AA974-4FB7-47F0-A2EB-A0063E9DE960}"/>
              </pc2:cmMkLst>
            </pc226:cmChg>
          </p:ext>
        </pc:extLst>
      </pc:sldChg>
      <pc:sldChg chg="modSp mod delCm">
        <pc:chgData name="Sean Marks - Senior Researcher" userId="5b5504e5-eea6-43a5-accf-b5894fccd5ac" providerId="ADAL" clId="{B9BC3F97-A261-43F9-9D48-3360896EC323}" dt="2024-11-12T20:32:32.741" v="2514"/>
        <pc:sldMkLst>
          <pc:docMk/>
          <pc:sldMk cId="107977593" sldId="3193"/>
        </pc:sldMkLst>
        <pc:spChg chg="mod">
          <ac:chgData name="Sean Marks - Senior Researcher" userId="5b5504e5-eea6-43a5-accf-b5894fccd5ac" providerId="ADAL" clId="{B9BC3F97-A261-43F9-9D48-3360896EC323}" dt="2024-11-12T20:32:18.577" v="2513" actId="20577"/>
          <ac:spMkLst>
            <pc:docMk/>
            <pc:sldMk cId="107977593" sldId="3193"/>
            <ac:spMk id="31" creationId="{81CC91B4-3D6B-4E78-AAFA-3220E02AB002}"/>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20:32:32.741" v="2514"/>
              <pc2:cmMkLst xmlns:pc2="http://schemas.microsoft.com/office/powerpoint/2019/9/main/command">
                <pc:docMk/>
                <pc:sldMk cId="107977593" sldId="3193"/>
                <pc2:cmMk id="{C78D4B78-7E5A-439D-8471-871ABD3B7AB9}"/>
              </pc2:cmMkLst>
            </pc226:cmChg>
          </p:ext>
        </pc:extLst>
      </pc:sldChg>
      <pc:sldChg chg="modSp mod delCm">
        <pc:chgData name="Sean Marks - Senior Researcher" userId="5b5504e5-eea6-43a5-accf-b5894fccd5ac" providerId="ADAL" clId="{B9BC3F97-A261-43F9-9D48-3360896EC323}" dt="2024-11-12T20:42:11.458" v="2885"/>
        <pc:sldMkLst>
          <pc:docMk/>
          <pc:sldMk cId="460272952" sldId="3194"/>
        </pc:sldMkLst>
        <pc:spChg chg="mod">
          <ac:chgData name="Sean Marks - Senior Researcher" userId="5b5504e5-eea6-43a5-accf-b5894fccd5ac" providerId="ADAL" clId="{B9BC3F97-A261-43F9-9D48-3360896EC323}" dt="2024-11-12T20:42:07.069" v="2884" actId="20577"/>
          <ac:spMkLst>
            <pc:docMk/>
            <pc:sldMk cId="460272952" sldId="3194"/>
            <ac:spMk id="31" creationId="{81CC91B4-3D6B-4E78-AAFA-3220E02AB002}"/>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20:42:11.458" v="2885"/>
              <pc2:cmMkLst xmlns:pc2="http://schemas.microsoft.com/office/powerpoint/2019/9/main/command">
                <pc:docMk/>
                <pc:sldMk cId="460272952" sldId="3194"/>
                <pc2:cmMk id="{DC3AAE50-15E2-408B-A8C0-EDD4781DC067}"/>
              </pc2:cmMkLst>
            </pc226:cmChg>
          </p:ext>
        </pc:extLst>
      </pc:sldChg>
      <pc:sldChg chg="modSp mod delCm">
        <pc:chgData name="Sean Marks - Senior Researcher" userId="5b5504e5-eea6-43a5-accf-b5894fccd5ac" providerId="ADAL" clId="{B9BC3F97-A261-43F9-9D48-3360896EC323}" dt="2024-11-12T20:40:45.429" v="2729"/>
        <pc:sldMkLst>
          <pc:docMk/>
          <pc:sldMk cId="2417175479" sldId="3195"/>
        </pc:sldMkLst>
        <pc:spChg chg="mod">
          <ac:chgData name="Sean Marks - Senior Researcher" userId="5b5504e5-eea6-43a5-accf-b5894fccd5ac" providerId="ADAL" clId="{B9BC3F97-A261-43F9-9D48-3360896EC323}" dt="2024-11-12T20:39:40.011" v="2728" actId="20577"/>
          <ac:spMkLst>
            <pc:docMk/>
            <pc:sldMk cId="2417175479" sldId="3195"/>
            <ac:spMk id="31" creationId="{81CC91B4-3D6B-4E78-AAFA-3220E02AB002}"/>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20:40:45.429" v="2729"/>
              <pc2:cmMkLst xmlns:pc2="http://schemas.microsoft.com/office/powerpoint/2019/9/main/command">
                <pc:docMk/>
                <pc:sldMk cId="2417175479" sldId="3195"/>
                <pc2:cmMk id="{497078F6-CD94-4098-B212-C693C9F08FFA}"/>
              </pc2:cmMkLst>
            </pc226:cmChg>
          </p:ext>
        </pc:extLst>
      </pc:sldChg>
      <pc:sldChg chg="modSp mod delCm">
        <pc:chgData name="Sean Marks - Senior Researcher" userId="5b5504e5-eea6-43a5-accf-b5894fccd5ac" providerId="ADAL" clId="{B9BC3F97-A261-43F9-9D48-3360896EC323}" dt="2024-11-12T20:48:20.435" v="3103"/>
        <pc:sldMkLst>
          <pc:docMk/>
          <pc:sldMk cId="3047596236" sldId="3196"/>
        </pc:sldMkLst>
        <pc:spChg chg="mod">
          <ac:chgData name="Sean Marks - Senior Researcher" userId="5b5504e5-eea6-43a5-accf-b5894fccd5ac" providerId="ADAL" clId="{B9BC3F97-A261-43F9-9D48-3360896EC323}" dt="2024-11-12T20:48:09.907" v="3102" actId="20577"/>
          <ac:spMkLst>
            <pc:docMk/>
            <pc:sldMk cId="3047596236" sldId="3196"/>
            <ac:spMk id="31" creationId="{81CC91B4-3D6B-4E78-AAFA-3220E02AB002}"/>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20:48:20.435" v="3103"/>
              <pc2:cmMkLst xmlns:pc2="http://schemas.microsoft.com/office/powerpoint/2019/9/main/command">
                <pc:docMk/>
                <pc:sldMk cId="3047596236" sldId="3196"/>
                <pc2:cmMk id="{5170712E-4FEE-498E-9FC3-2C0D7F0AF1CD}"/>
              </pc2:cmMkLst>
            </pc226:cmChg>
          </p:ext>
        </pc:extLst>
      </pc:sldChg>
      <pc:sldChg chg="delCm">
        <pc:chgData name="Sean Marks - Senior Researcher" userId="5b5504e5-eea6-43a5-accf-b5894fccd5ac" providerId="ADAL" clId="{B9BC3F97-A261-43F9-9D48-3360896EC323}" dt="2024-11-12T21:03:16.990" v="3583"/>
        <pc:sldMkLst>
          <pc:docMk/>
          <pc:sldMk cId="3804521796" sldId="3200"/>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21:03:16.990" v="3583"/>
              <pc2:cmMkLst xmlns:pc2="http://schemas.microsoft.com/office/powerpoint/2019/9/main/command">
                <pc:docMk/>
                <pc:sldMk cId="3804521796" sldId="3200"/>
                <pc2:cmMk id="{A0ED3D59-55B5-4E75-90C7-A410E9619D89}"/>
              </pc2:cmMkLst>
            </pc226:cmChg>
          </p:ext>
        </pc:extLst>
      </pc:sldChg>
      <pc:sldChg chg="modSp mod delCm">
        <pc:chgData name="Sean Marks - Senior Researcher" userId="5b5504e5-eea6-43a5-accf-b5894fccd5ac" providerId="ADAL" clId="{B9BC3F97-A261-43F9-9D48-3360896EC323}" dt="2024-11-12T21:46:52.899" v="4454"/>
        <pc:sldMkLst>
          <pc:docMk/>
          <pc:sldMk cId="4164359533" sldId="3201"/>
        </pc:sldMkLst>
        <pc:spChg chg="mod">
          <ac:chgData name="Sean Marks - Senior Researcher" userId="5b5504e5-eea6-43a5-accf-b5894fccd5ac" providerId="ADAL" clId="{B9BC3F97-A261-43F9-9D48-3360896EC323}" dt="2024-11-12T21:46:33.295" v="4453" actId="20577"/>
          <ac:spMkLst>
            <pc:docMk/>
            <pc:sldMk cId="4164359533" sldId="3201"/>
            <ac:spMk id="26" creationId="{2E05BBE2-3DA6-6F8C-FF68-86D0048A9B26}"/>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B9BC3F97-A261-43F9-9D48-3360896EC323}" dt="2024-11-12T21:46:52.899" v="4454"/>
              <pc2:cmMkLst xmlns:pc2="http://schemas.microsoft.com/office/powerpoint/2019/9/main/command">
                <pc:docMk/>
                <pc:sldMk cId="4164359533" sldId="3201"/>
                <pc2:cmMk id="{4BFABB9E-EB5D-4B7F-A696-29C94567185E}"/>
              </pc2:cmMkLst>
            </pc226:cmChg>
          </p:ext>
        </pc:extLst>
      </pc:sldChg>
    </pc:docChg>
  </pc:docChgLst>
  <pc:docChgLst>
    <pc:chgData name="Chris Final - Researcher" userId="30a9b99c-3608-4e3f-b048-5f989572effe" providerId="ADAL" clId="{1169889F-25E3-4592-A294-A0D619F70C02}"/>
    <pc:docChg chg="undo custSel modSld sldOrd addSection modSection">
      <pc:chgData name="Chris Final - Researcher" userId="30a9b99c-3608-4e3f-b048-5f989572effe" providerId="ADAL" clId="{1169889F-25E3-4592-A294-A0D619F70C02}" dt="2024-11-22T10:55:42.988" v="403"/>
      <pc:docMkLst>
        <pc:docMk/>
      </pc:docMkLst>
      <pc:sldChg chg="modSp mod">
        <pc:chgData name="Chris Final - Researcher" userId="30a9b99c-3608-4e3f-b048-5f989572effe" providerId="ADAL" clId="{1169889F-25E3-4592-A294-A0D619F70C02}" dt="2024-11-15T16:28:53.154" v="13" actId="20577"/>
        <pc:sldMkLst>
          <pc:docMk/>
          <pc:sldMk cId="238884924" sldId="256"/>
        </pc:sldMkLst>
        <pc:spChg chg="mod">
          <ac:chgData name="Chris Final - Researcher" userId="30a9b99c-3608-4e3f-b048-5f989572effe" providerId="ADAL" clId="{1169889F-25E3-4592-A294-A0D619F70C02}" dt="2024-11-15T16:28:53.154" v="13" actId="20577"/>
          <ac:spMkLst>
            <pc:docMk/>
            <pc:sldMk cId="238884924" sldId="256"/>
            <ac:spMk id="4" creationId="{F0940775-5A11-7C34-2DB5-367FE9D0A04B}"/>
          </ac:spMkLst>
        </pc:spChg>
      </pc:sldChg>
      <pc:sldChg chg="modSp mod">
        <pc:chgData name="Chris Final - Researcher" userId="30a9b99c-3608-4e3f-b048-5f989572effe" providerId="ADAL" clId="{1169889F-25E3-4592-A294-A0D619F70C02}" dt="2024-11-15T16:36:18.909" v="90" actId="20577"/>
        <pc:sldMkLst>
          <pc:docMk/>
          <pc:sldMk cId="2444680049" sldId="270"/>
        </pc:sldMkLst>
        <pc:spChg chg="mod">
          <ac:chgData name="Chris Final - Researcher" userId="30a9b99c-3608-4e3f-b048-5f989572effe" providerId="ADAL" clId="{1169889F-25E3-4592-A294-A0D619F70C02}" dt="2024-11-15T16:36:18.909" v="90" actId="20577"/>
          <ac:spMkLst>
            <pc:docMk/>
            <pc:sldMk cId="2444680049" sldId="270"/>
            <ac:spMk id="3" creationId="{58CFC622-21CB-5914-8F0B-8118C5DC8A99}"/>
          </ac:spMkLst>
        </pc:spChg>
      </pc:sldChg>
      <pc:sldChg chg="addSp modSp mod">
        <pc:chgData name="Chris Final - Researcher" userId="30a9b99c-3608-4e3f-b048-5f989572effe" providerId="ADAL" clId="{1169889F-25E3-4592-A294-A0D619F70C02}" dt="2024-11-22T10:55:42.988" v="403"/>
        <pc:sldMkLst>
          <pc:docMk/>
          <pc:sldMk cId="3489695185" sldId="2812"/>
        </pc:sldMkLst>
        <pc:spChg chg="add mod">
          <ac:chgData name="Chris Final - Researcher" userId="30a9b99c-3608-4e3f-b048-5f989572effe" providerId="ADAL" clId="{1169889F-25E3-4592-A294-A0D619F70C02}" dt="2024-11-15T16:31:28.601" v="32"/>
          <ac:spMkLst>
            <pc:docMk/>
            <pc:sldMk cId="3489695185" sldId="2812"/>
            <ac:spMk id="2" creationId="{ECE2EB2A-5414-C895-15A5-B54BBE253171}"/>
          </ac:spMkLst>
        </pc:spChg>
        <pc:spChg chg="add mod">
          <ac:chgData name="Chris Final - Researcher" userId="30a9b99c-3608-4e3f-b048-5f989572effe" providerId="ADAL" clId="{1169889F-25E3-4592-A294-A0D619F70C02}" dt="2024-11-15T16:31:28.601" v="32"/>
          <ac:spMkLst>
            <pc:docMk/>
            <pc:sldMk cId="3489695185" sldId="2812"/>
            <ac:spMk id="13" creationId="{826EEC51-894D-07E6-1299-49D898712D85}"/>
          </ac:spMkLst>
        </pc:spChg>
        <pc:spChg chg="add mod">
          <ac:chgData name="Chris Final - Researcher" userId="30a9b99c-3608-4e3f-b048-5f989572effe" providerId="ADAL" clId="{1169889F-25E3-4592-A294-A0D619F70C02}" dt="2024-11-22T10:54:37.831" v="389" actId="1076"/>
          <ac:spMkLst>
            <pc:docMk/>
            <pc:sldMk cId="3489695185" sldId="2812"/>
            <ac:spMk id="14" creationId="{F8966A84-11D3-27D3-5F0A-ECE5F354265B}"/>
          </ac:spMkLst>
        </pc:spChg>
        <pc:spChg chg="add mod">
          <ac:chgData name="Chris Final - Researcher" userId="30a9b99c-3608-4e3f-b048-5f989572effe" providerId="ADAL" clId="{1169889F-25E3-4592-A294-A0D619F70C02}" dt="2024-11-22T10:54:52.249" v="396" actId="1038"/>
          <ac:spMkLst>
            <pc:docMk/>
            <pc:sldMk cId="3489695185" sldId="2812"/>
            <ac:spMk id="17" creationId="{113CCFBB-6382-0DD8-A357-E018CE586621}"/>
          </ac:spMkLst>
        </pc:spChg>
        <pc:spChg chg="mod">
          <ac:chgData name="Chris Final - Researcher" userId="30a9b99c-3608-4e3f-b048-5f989572effe" providerId="ADAL" clId="{1169889F-25E3-4592-A294-A0D619F70C02}" dt="2024-11-15T16:31:26.941" v="31" actId="1076"/>
          <ac:spMkLst>
            <pc:docMk/>
            <pc:sldMk cId="3489695185" sldId="2812"/>
            <ac:spMk id="20" creationId="{BC2878D9-ED4F-76B0-ED21-36D812CE9D21}"/>
          </ac:spMkLst>
        </pc:spChg>
        <pc:graphicFrameChg chg="mod">
          <ac:chgData name="Chris Final - Researcher" userId="30a9b99c-3608-4e3f-b048-5f989572effe" providerId="ADAL" clId="{1169889F-25E3-4592-A294-A0D619F70C02}" dt="2024-11-22T10:55:42.988" v="403"/>
          <ac:graphicFrameMkLst>
            <pc:docMk/>
            <pc:sldMk cId="3489695185" sldId="2812"/>
            <ac:graphicFrameMk id="3" creationId="{CC076B5E-AFE9-0867-1C52-5027285EC2DE}"/>
          </ac:graphicFrameMkLst>
        </pc:graphicFrameChg>
        <pc:graphicFrameChg chg="mod">
          <ac:chgData name="Chris Final - Researcher" userId="30a9b99c-3608-4e3f-b048-5f989572effe" providerId="ADAL" clId="{1169889F-25E3-4592-A294-A0D619F70C02}" dt="2024-11-22T10:55:15.909" v="399"/>
          <ac:graphicFrameMkLst>
            <pc:docMk/>
            <pc:sldMk cId="3489695185" sldId="2812"/>
            <ac:graphicFrameMk id="11" creationId="{54559A77-61AE-F104-339A-8DAF4BFD7604}"/>
          </ac:graphicFrameMkLst>
        </pc:graphicFrameChg>
        <pc:picChg chg="mod">
          <ac:chgData name="Chris Final - Researcher" userId="30a9b99c-3608-4e3f-b048-5f989572effe" providerId="ADAL" clId="{1169889F-25E3-4592-A294-A0D619F70C02}" dt="2024-11-15T16:31:26.941" v="31" actId="1076"/>
          <ac:picMkLst>
            <pc:docMk/>
            <pc:sldMk cId="3489695185" sldId="2812"/>
            <ac:picMk id="18" creationId="{E0A1C41B-EB8D-B991-3816-3F999DD6DFE2}"/>
          </ac:picMkLst>
        </pc:picChg>
      </pc:sldChg>
      <pc:sldChg chg="addSp modSp mod">
        <pc:chgData name="Chris Final - Researcher" userId="30a9b99c-3608-4e3f-b048-5f989572effe" providerId="ADAL" clId="{1169889F-25E3-4592-A294-A0D619F70C02}" dt="2024-11-15T16:35:45.634" v="82"/>
        <pc:sldMkLst>
          <pc:docMk/>
          <pc:sldMk cId="756132814" sldId="3119"/>
        </pc:sldMkLst>
        <pc:spChg chg="mod">
          <ac:chgData name="Chris Final - Researcher" userId="30a9b99c-3608-4e3f-b048-5f989572effe" providerId="ADAL" clId="{1169889F-25E3-4592-A294-A0D619F70C02}" dt="2024-11-15T16:35:44.130" v="81" actId="1076"/>
          <ac:spMkLst>
            <pc:docMk/>
            <pc:sldMk cId="756132814" sldId="3119"/>
            <ac:spMk id="26" creationId="{ABB0D2C4-CF71-F435-8FF2-F95E0218D972}"/>
          </ac:spMkLst>
        </pc:spChg>
        <pc:spChg chg="add mod">
          <ac:chgData name="Chris Final - Researcher" userId="30a9b99c-3608-4e3f-b048-5f989572effe" providerId="ADAL" clId="{1169889F-25E3-4592-A294-A0D619F70C02}" dt="2024-11-15T16:35:45.634" v="82"/>
          <ac:spMkLst>
            <pc:docMk/>
            <pc:sldMk cId="756132814" sldId="3119"/>
            <ac:spMk id="29" creationId="{3449217C-06A9-6B17-18C1-DFDA22BCDBAE}"/>
          </ac:spMkLst>
        </pc:spChg>
        <pc:spChg chg="add mod">
          <ac:chgData name="Chris Final - Researcher" userId="30a9b99c-3608-4e3f-b048-5f989572effe" providerId="ADAL" clId="{1169889F-25E3-4592-A294-A0D619F70C02}" dt="2024-11-15T16:35:45.634" v="82"/>
          <ac:spMkLst>
            <pc:docMk/>
            <pc:sldMk cId="756132814" sldId="3119"/>
            <ac:spMk id="30" creationId="{A6925732-00CE-F688-DF2A-4B1DCC47D508}"/>
          </ac:spMkLst>
        </pc:spChg>
        <pc:picChg chg="mod">
          <ac:chgData name="Chris Final - Researcher" userId="30a9b99c-3608-4e3f-b048-5f989572effe" providerId="ADAL" clId="{1169889F-25E3-4592-A294-A0D619F70C02}" dt="2024-11-15T16:35:44.130" v="81" actId="1076"/>
          <ac:picMkLst>
            <pc:docMk/>
            <pc:sldMk cId="756132814" sldId="3119"/>
            <ac:picMk id="28" creationId="{CA9678A1-DE88-B562-ED1A-F491B44796B4}"/>
          </ac:picMkLst>
        </pc:picChg>
      </pc:sldChg>
      <pc:sldChg chg="addSp modSp mod">
        <pc:chgData name="Chris Final - Researcher" userId="30a9b99c-3608-4e3f-b048-5f989572effe" providerId="ADAL" clId="{1169889F-25E3-4592-A294-A0D619F70C02}" dt="2024-11-15T16:34:58.327" v="74" actId="1076"/>
        <pc:sldMkLst>
          <pc:docMk/>
          <pc:sldMk cId="2889852795" sldId="3130"/>
        </pc:sldMkLst>
        <pc:spChg chg="add mod">
          <ac:chgData name="Chris Final - Researcher" userId="30a9b99c-3608-4e3f-b048-5f989572effe" providerId="ADAL" clId="{1169889F-25E3-4592-A294-A0D619F70C02}" dt="2024-11-15T16:34:53.538" v="73"/>
          <ac:spMkLst>
            <pc:docMk/>
            <pc:sldMk cId="2889852795" sldId="3130"/>
            <ac:spMk id="4" creationId="{6E9198FC-DB71-11CF-78D0-C74B75FBDA1C}"/>
          </ac:spMkLst>
        </pc:spChg>
        <pc:spChg chg="add mod">
          <ac:chgData name="Chris Final - Researcher" userId="30a9b99c-3608-4e3f-b048-5f989572effe" providerId="ADAL" clId="{1169889F-25E3-4592-A294-A0D619F70C02}" dt="2024-11-15T16:34:53.538" v="73"/>
          <ac:spMkLst>
            <pc:docMk/>
            <pc:sldMk cId="2889852795" sldId="3130"/>
            <ac:spMk id="11" creationId="{B6F9EAF7-C289-7CE1-D410-30A7B31B3B20}"/>
          </ac:spMkLst>
        </pc:spChg>
        <pc:spChg chg="mod">
          <ac:chgData name="Chris Final - Researcher" userId="30a9b99c-3608-4e3f-b048-5f989572effe" providerId="ADAL" clId="{1169889F-25E3-4592-A294-A0D619F70C02}" dt="2024-11-15T16:34:58.327" v="74" actId="1076"/>
          <ac:spMkLst>
            <pc:docMk/>
            <pc:sldMk cId="2889852795" sldId="3130"/>
            <ac:spMk id="12" creationId="{3F72AEA7-0CCC-FB02-B8A0-EEFC0E9575F9}"/>
          </ac:spMkLst>
        </pc:spChg>
        <pc:picChg chg="mod">
          <ac:chgData name="Chris Final - Researcher" userId="30a9b99c-3608-4e3f-b048-5f989572effe" providerId="ADAL" clId="{1169889F-25E3-4592-A294-A0D619F70C02}" dt="2024-11-15T16:34:58.327" v="74" actId="1076"/>
          <ac:picMkLst>
            <pc:docMk/>
            <pc:sldMk cId="2889852795" sldId="3130"/>
            <ac:picMk id="15" creationId="{6FEE7B2D-9DA1-6BD9-4A21-39487D70ACE3}"/>
          </ac:picMkLst>
        </pc:picChg>
      </pc:sldChg>
      <pc:sldChg chg="addSp delSp modSp mod">
        <pc:chgData name="Chris Final - Researcher" userId="30a9b99c-3608-4e3f-b048-5f989572effe" providerId="ADAL" clId="{1169889F-25E3-4592-A294-A0D619F70C02}" dt="2024-11-15T16:31:38.633" v="35"/>
        <pc:sldMkLst>
          <pc:docMk/>
          <pc:sldMk cId="3821928246" sldId="3133"/>
        </pc:sldMkLst>
        <pc:spChg chg="add mod">
          <ac:chgData name="Chris Final - Researcher" userId="30a9b99c-3608-4e3f-b048-5f989572effe" providerId="ADAL" clId="{1169889F-25E3-4592-A294-A0D619F70C02}" dt="2024-11-15T16:31:38.633" v="35"/>
          <ac:spMkLst>
            <pc:docMk/>
            <pc:sldMk cId="3821928246" sldId="3133"/>
            <ac:spMk id="4" creationId="{F5DC14DC-537B-B8E4-145C-E7FB23A44EDE}"/>
          </ac:spMkLst>
        </pc:spChg>
        <pc:spChg chg="del">
          <ac:chgData name="Chris Final - Researcher" userId="30a9b99c-3608-4e3f-b048-5f989572effe" providerId="ADAL" clId="{1169889F-25E3-4592-A294-A0D619F70C02}" dt="2024-11-15T16:31:37.299" v="34" actId="478"/>
          <ac:spMkLst>
            <pc:docMk/>
            <pc:sldMk cId="3821928246" sldId="3133"/>
            <ac:spMk id="5" creationId="{C223AA8F-1C24-9449-A3CE-D82B19AA0ADB}"/>
          </ac:spMkLst>
        </pc:spChg>
        <pc:spChg chg="add mod">
          <ac:chgData name="Chris Final - Researcher" userId="30a9b99c-3608-4e3f-b048-5f989572effe" providerId="ADAL" clId="{1169889F-25E3-4592-A294-A0D619F70C02}" dt="2024-11-15T16:31:38.633" v="35"/>
          <ac:spMkLst>
            <pc:docMk/>
            <pc:sldMk cId="3821928246" sldId="3133"/>
            <ac:spMk id="6" creationId="{C7E4B363-03E9-B0F4-006A-DAB6A80B5784}"/>
          </ac:spMkLst>
        </pc:spChg>
        <pc:spChg chg="del">
          <ac:chgData name="Chris Final - Researcher" userId="30a9b99c-3608-4e3f-b048-5f989572effe" providerId="ADAL" clId="{1169889F-25E3-4592-A294-A0D619F70C02}" dt="2024-11-15T16:31:35.637" v="33" actId="478"/>
          <ac:spMkLst>
            <pc:docMk/>
            <pc:sldMk cId="3821928246" sldId="3133"/>
            <ac:spMk id="40" creationId="{FD06F3D5-130A-41E9-A290-BDFC50D4D41C}"/>
          </ac:spMkLst>
        </pc:spChg>
      </pc:sldChg>
      <pc:sldChg chg="addSp modSp mod">
        <pc:chgData name="Chris Final - Researcher" userId="30a9b99c-3608-4e3f-b048-5f989572effe" providerId="ADAL" clId="{1169889F-25E3-4592-A294-A0D619F70C02}" dt="2024-11-22T10:53:57.656" v="385"/>
        <pc:sldMkLst>
          <pc:docMk/>
          <pc:sldMk cId="2186362379" sldId="3139"/>
        </pc:sldMkLst>
        <pc:spChg chg="add mod">
          <ac:chgData name="Chris Final - Researcher" userId="30a9b99c-3608-4e3f-b048-5f989572effe" providerId="ADAL" clId="{1169889F-25E3-4592-A294-A0D619F70C02}" dt="2024-11-15T16:32:26.731" v="42"/>
          <ac:spMkLst>
            <pc:docMk/>
            <pc:sldMk cId="2186362379" sldId="3139"/>
            <ac:spMk id="3" creationId="{462D4B79-333A-6786-7E28-6FA3DDC7ADE6}"/>
          </ac:spMkLst>
        </pc:spChg>
        <pc:spChg chg="add mod">
          <ac:chgData name="Chris Final - Researcher" userId="30a9b99c-3608-4e3f-b048-5f989572effe" providerId="ADAL" clId="{1169889F-25E3-4592-A294-A0D619F70C02}" dt="2024-11-15T16:32:26.731" v="42"/>
          <ac:spMkLst>
            <pc:docMk/>
            <pc:sldMk cId="2186362379" sldId="3139"/>
            <ac:spMk id="5" creationId="{84A2B41B-D4E4-89CE-D5FD-3036DBEE1880}"/>
          </ac:spMkLst>
        </pc:spChg>
        <pc:spChg chg="mod">
          <ac:chgData name="Chris Final - Researcher" userId="30a9b99c-3608-4e3f-b048-5f989572effe" providerId="ADAL" clId="{1169889F-25E3-4592-A294-A0D619F70C02}" dt="2024-11-15T16:32:25.521" v="41" actId="1076"/>
          <ac:spMkLst>
            <pc:docMk/>
            <pc:sldMk cId="2186362379" sldId="3139"/>
            <ac:spMk id="17" creationId="{360F08F5-A2FE-FDD3-9308-E564E241F568}"/>
          </ac:spMkLst>
        </pc:spChg>
        <pc:graphicFrameChg chg="mod">
          <ac:chgData name="Chris Final - Researcher" userId="30a9b99c-3608-4e3f-b048-5f989572effe" providerId="ADAL" clId="{1169889F-25E3-4592-A294-A0D619F70C02}" dt="2024-11-22T10:53:57.656" v="385"/>
          <ac:graphicFrameMkLst>
            <pc:docMk/>
            <pc:sldMk cId="2186362379" sldId="3139"/>
            <ac:graphicFrameMk id="19" creationId="{6AE23970-2ABB-71E4-C567-4923C70A2B36}"/>
          </ac:graphicFrameMkLst>
        </pc:graphicFrameChg>
        <pc:picChg chg="mod">
          <ac:chgData name="Chris Final - Researcher" userId="30a9b99c-3608-4e3f-b048-5f989572effe" providerId="ADAL" clId="{1169889F-25E3-4592-A294-A0D619F70C02}" dt="2024-11-15T16:32:25.521" v="41" actId="1076"/>
          <ac:picMkLst>
            <pc:docMk/>
            <pc:sldMk cId="2186362379" sldId="3139"/>
            <ac:picMk id="18" creationId="{57CE88C3-EB9C-0192-F0C1-5ABD67C54E0E}"/>
          </ac:picMkLst>
        </pc:picChg>
      </pc:sldChg>
      <pc:sldChg chg="addSp modSp mod">
        <pc:chgData name="Chris Final - Researcher" userId="30a9b99c-3608-4e3f-b048-5f989572effe" providerId="ADAL" clId="{1169889F-25E3-4592-A294-A0D619F70C02}" dt="2024-11-19T11:03:52.340" v="106" actId="403"/>
        <pc:sldMkLst>
          <pc:docMk/>
          <pc:sldMk cId="951072003" sldId="3168"/>
        </pc:sldMkLst>
        <pc:spChg chg="add mod">
          <ac:chgData name="Chris Final - Researcher" userId="30a9b99c-3608-4e3f-b048-5f989572effe" providerId="ADAL" clId="{1169889F-25E3-4592-A294-A0D619F70C02}" dt="2024-11-15T16:30:56.491" v="22"/>
          <ac:spMkLst>
            <pc:docMk/>
            <pc:sldMk cId="951072003" sldId="3168"/>
            <ac:spMk id="3" creationId="{6F31C45F-A7A5-B764-C9A6-A2D40AB0B0A1}"/>
          </ac:spMkLst>
        </pc:spChg>
        <pc:spChg chg="add mod">
          <ac:chgData name="Chris Final - Researcher" userId="30a9b99c-3608-4e3f-b048-5f989572effe" providerId="ADAL" clId="{1169889F-25E3-4592-A294-A0D619F70C02}" dt="2024-11-15T16:30:56.491" v="22"/>
          <ac:spMkLst>
            <pc:docMk/>
            <pc:sldMk cId="951072003" sldId="3168"/>
            <ac:spMk id="4" creationId="{95B3F5FB-B03B-95D8-85A4-0418C24DFF23}"/>
          </ac:spMkLst>
        </pc:spChg>
        <pc:spChg chg="mod">
          <ac:chgData name="Chris Final - Researcher" userId="30a9b99c-3608-4e3f-b048-5f989572effe" providerId="ADAL" clId="{1169889F-25E3-4592-A294-A0D619F70C02}" dt="2024-11-15T16:30:52.162" v="20" actId="1076"/>
          <ac:spMkLst>
            <pc:docMk/>
            <pc:sldMk cId="951072003" sldId="3168"/>
            <ac:spMk id="11" creationId="{C46975F8-B927-9AB3-7F2C-C54BCCD192DD}"/>
          </ac:spMkLst>
        </pc:spChg>
        <pc:graphicFrameChg chg="mod">
          <ac:chgData name="Chris Final - Researcher" userId="30a9b99c-3608-4e3f-b048-5f989572effe" providerId="ADAL" clId="{1169889F-25E3-4592-A294-A0D619F70C02}" dt="2024-11-19T11:03:52.340" v="106" actId="403"/>
          <ac:graphicFrameMkLst>
            <pc:docMk/>
            <pc:sldMk cId="951072003" sldId="3168"/>
            <ac:graphicFrameMk id="7" creationId="{4BED0785-1DEE-568A-9CAC-6CEF667094E2}"/>
          </ac:graphicFrameMkLst>
        </pc:graphicFrameChg>
        <pc:picChg chg="mod">
          <ac:chgData name="Chris Final - Researcher" userId="30a9b99c-3608-4e3f-b048-5f989572effe" providerId="ADAL" clId="{1169889F-25E3-4592-A294-A0D619F70C02}" dt="2024-11-15T16:30:55.165" v="21" actId="1076"/>
          <ac:picMkLst>
            <pc:docMk/>
            <pc:sldMk cId="951072003" sldId="3168"/>
            <ac:picMk id="12" creationId="{3CA69F03-0D95-103F-5441-6A76F8A9DEE4}"/>
          </ac:picMkLst>
        </pc:picChg>
      </pc:sldChg>
      <pc:sldChg chg="modSp mod">
        <pc:chgData name="Chris Final - Researcher" userId="30a9b99c-3608-4e3f-b048-5f989572effe" providerId="ADAL" clId="{1169889F-25E3-4592-A294-A0D619F70C02}" dt="2024-11-15T16:30:44.842" v="19" actId="1076"/>
        <pc:sldMkLst>
          <pc:docMk/>
          <pc:sldMk cId="2380111527" sldId="3169"/>
        </pc:sldMkLst>
        <pc:spChg chg="mod">
          <ac:chgData name="Chris Final - Researcher" userId="30a9b99c-3608-4e3f-b048-5f989572effe" providerId="ADAL" clId="{1169889F-25E3-4592-A294-A0D619F70C02}" dt="2024-11-15T16:30:44.842" v="19" actId="1076"/>
          <ac:spMkLst>
            <pc:docMk/>
            <pc:sldMk cId="2380111527" sldId="3169"/>
            <ac:spMk id="40" creationId="{FD06F3D5-130A-41E9-A290-BDFC50D4D41C}"/>
          </ac:spMkLst>
        </pc:spChg>
      </pc:sldChg>
      <pc:sldChg chg="addSp delSp modSp mod">
        <pc:chgData name="Chris Final - Researcher" userId="30a9b99c-3608-4e3f-b048-5f989572effe" providerId="ADAL" clId="{1169889F-25E3-4592-A294-A0D619F70C02}" dt="2024-11-15T16:31:08.530" v="26" actId="1076"/>
        <pc:sldMkLst>
          <pc:docMk/>
          <pc:sldMk cId="3086316103" sldId="3171"/>
        </pc:sldMkLst>
        <pc:spChg chg="add mod">
          <ac:chgData name="Chris Final - Researcher" userId="30a9b99c-3608-4e3f-b048-5f989572effe" providerId="ADAL" clId="{1169889F-25E3-4592-A294-A0D619F70C02}" dt="2024-11-15T16:31:04.785" v="25"/>
          <ac:spMkLst>
            <pc:docMk/>
            <pc:sldMk cId="3086316103" sldId="3171"/>
            <ac:spMk id="4" creationId="{E0F7AA39-4026-0248-3CFE-CDAC0784A256}"/>
          </ac:spMkLst>
        </pc:spChg>
        <pc:spChg chg="del">
          <ac:chgData name="Chris Final - Researcher" userId="30a9b99c-3608-4e3f-b048-5f989572effe" providerId="ADAL" clId="{1169889F-25E3-4592-A294-A0D619F70C02}" dt="2024-11-15T16:31:03.680" v="24" actId="478"/>
          <ac:spMkLst>
            <pc:docMk/>
            <pc:sldMk cId="3086316103" sldId="3171"/>
            <ac:spMk id="5" creationId="{C223AA8F-1C24-9449-A3CE-D82B19AA0ADB}"/>
          </ac:spMkLst>
        </pc:spChg>
        <pc:spChg chg="add mod">
          <ac:chgData name="Chris Final - Researcher" userId="30a9b99c-3608-4e3f-b048-5f989572effe" providerId="ADAL" clId="{1169889F-25E3-4592-A294-A0D619F70C02}" dt="2024-11-15T16:31:08.530" v="26" actId="1076"/>
          <ac:spMkLst>
            <pc:docMk/>
            <pc:sldMk cId="3086316103" sldId="3171"/>
            <ac:spMk id="6" creationId="{746693E3-B496-5415-F4EE-A68B363EF160}"/>
          </ac:spMkLst>
        </pc:spChg>
        <pc:spChg chg="del">
          <ac:chgData name="Chris Final - Researcher" userId="30a9b99c-3608-4e3f-b048-5f989572effe" providerId="ADAL" clId="{1169889F-25E3-4592-A294-A0D619F70C02}" dt="2024-11-15T16:31:02.196" v="23" actId="478"/>
          <ac:spMkLst>
            <pc:docMk/>
            <pc:sldMk cId="3086316103" sldId="3171"/>
            <ac:spMk id="40" creationId="{FD06F3D5-130A-41E9-A290-BDFC50D4D41C}"/>
          </ac:spMkLst>
        </pc:spChg>
      </pc:sldChg>
      <pc:sldChg chg="addSp delSp modSp mod">
        <pc:chgData name="Chris Final - Researcher" userId="30a9b99c-3608-4e3f-b048-5f989572effe" providerId="ADAL" clId="{1169889F-25E3-4592-A294-A0D619F70C02}" dt="2024-11-22T10:00:06.567" v="296"/>
        <pc:sldMkLst>
          <pc:docMk/>
          <pc:sldMk cId="2436561789" sldId="3173"/>
        </pc:sldMkLst>
        <pc:spChg chg="add mod">
          <ac:chgData name="Chris Final - Researcher" userId="30a9b99c-3608-4e3f-b048-5f989572effe" providerId="ADAL" clId="{1169889F-25E3-4592-A294-A0D619F70C02}" dt="2024-11-15T16:32:16.389" v="40"/>
          <ac:spMkLst>
            <pc:docMk/>
            <pc:sldMk cId="2436561789" sldId="3173"/>
            <ac:spMk id="2" creationId="{D9686F1A-6D5C-74F8-2106-050CB48E6113}"/>
          </ac:spMkLst>
        </pc:spChg>
        <pc:spChg chg="add mod">
          <ac:chgData name="Chris Final - Researcher" userId="30a9b99c-3608-4e3f-b048-5f989572effe" providerId="ADAL" clId="{1169889F-25E3-4592-A294-A0D619F70C02}" dt="2024-11-15T16:32:16.389" v="40"/>
          <ac:spMkLst>
            <pc:docMk/>
            <pc:sldMk cId="2436561789" sldId="3173"/>
            <ac:spMk id="4" creationId="{2E2E3B81-87E6-A569-64DF-E26420989B14}"/>
          </ac:spMkLst>
        </pc:spChg>
        <pc:spChg chg="mod">
          <ac:chgData name="Chris Final - Researcher" userId="30a9b99c-3608-4e3f-b048-5f989572effe" providerId="ADAL" clId="{1169889F-25E3-4592-A294-A0D619F70C02}" dt="2024-11-22T09:57:20.279" v="267" actId="1076"/>
          <ac:spMkLst>
            <pc:docMk/>
            <pc:sldMk cId="2436561789" sldId="3173"/>
            <ac:spMk id="8" creationId="{69A5E7A8-B2BC-4F1F-D632-F6EFEB6B3BF6}"/>
          </ac:spMkLst>
        </pc:spChg>
        <pc:spChg chg="mod">
          <ac:chgData name="Chris Final - Researcher" userId="30a9b99c-3608-4e3f-b048-5f989572effe" providerId="ADAL" clId="{1169889F-25E3-4592-A294-A0D619F70C02}" dt="2024-11-22T09:58:41.360" v="286" actId="1076"/>
          <ac:spMkLst>
            <pc:docMk/>
            <pc:sldMk cId="2436561789" sldId="3173"/>
            <ac:spMk id="10" creationId="{6CD44C19-2A75-B56B-E279-5D3D0EF799B4}"/>
          </ac:spMkLst>
        </pc:spChg>
        <pc:spChg chg="add mod">
          <ac:chgData name="Chris Final - Researcher" userId="30a9b99c-3608-4e3f-b048-5f989572effe" providerId="ADAL" clId="{1169889F-25E3-4592-A294-A0D619F70C02}" dt="2024-11-22T09:57:44.235" v="277" actId="14100"/>
          <ac:spMkLst>
            <pc:docMk/>
            <pc:sldMk cId="2436561789" sldId="3173"/>
            <ac:spMk id="13" creationId="{DC195A0A-E3AE-5885-0134-CB291D1AA747}"/>
          </ac:spMkLst>
        </pc:spChg>
        <pc:spChg chg="add mod">
          <ac:chgData name="Chris Final - Researcher" userId="30a9b99c-3608-4e3f-b048-5f989572effe" providerId="ADAL" clId="{1169889F-25E3-4592-A294-A0D619F70C02}" dt="2024-11-22T09:58:37.241" v="285" actId="1076"/>
          <ac:spMkLst>
            <pc:docMk/>
            <pc:sldMk cId="2436561789" sldId="3173"/>
            <ac:spMk id="14" creationId="{F83E444B-D0FB-1752-9AA3-0A8D3BE3E5EB}"/>
          </ac:spMkLst>
        </pc:spChg>
        <pc:spChg chg="mod">
          <ac:chgData name="Chris Final - Researcher" userId="30a9b99c-3608-4e3f-b048-5f989572effe" providerId="ADAL" clId="{1169889F-25E3-4592-A294-A0D619F70C02}" dt="2024-11-15T16:32:15.172" v="39" actId="1076"/>
          <ac:spMkLst>
            <pc:docMk/>
            <pc:sldMk cId="2436561789" sldId="3173"/>
            <ac:spMk id="20" creationId="{BC2878D9-ED4F-76B0-ED21-36D812CE9D21}"/>
          </ac:spMkLst>
        </pc:spChg>
        <pc:graphicFrameChg chg="mod">
          <ac:chgData name="Chris Final - Researcher" userId="30a9b99c-3608-4e3f-b048-5f989572effe" providerId="ADAL" clId="{1169889F-25E3-4592-A294-A0D619F70C02}" dt="2024-11-22T09:59:59.552" v="295"/>
          <ac:graphicFrameMkLst>
            <pc:docMk/>
            <pc:sldMk cId="2436561789" sldId="3173"/>
            <ac:graphicFrameMk id="3" creationId="{CC076B5E-AFE9-0867-1C52-5027285EC2DE}"/>
          </ac:graphicFrameMkLst>
        </pc:graphicFrameChg>
        <pc:graphicFrameChg chg="mod">
          <ac:chgData name="Chris Final - Researcher" userId="30a9b99c-3608-4e3f-b048-5f989572effe" providerId="ADAL" clId="{1169889F-25E3-4592-A294-A0D619F70C02}" dt="2024-11-22T10:00:06.567" v="296"/>
          <ac:graphicFrameMkLst>
            <pc:docMk/>
            <pc:sldMk cId="2436561789" sldId="3173"/>
            <ac:graphicFrameMk id="11" creationId="{54559A77-61AE-F104-339A-8DAF4BFD7604}"/>
          </ac:graphicFrameMkLst>
        </pc:graphicFrameChg>
        <pc:picChg chg="mod">
          <ac:chgData name="Chris Final - Researcher" userId="30a9b99c-3608-4e3f-b048-5f989572effe" providerId="ADAL" clId="{1169889F-25E3-4592-A294-A0D619F70C02}" dt="2024-11-15T16:32:15.172" v="39" actId="1076"/>
          <ac:picMkLst>
            <pc:docMk/>
            <pc:sldMk cId="2436561789" sldId="3173"/>
            <ac:picMk id="18" creationId="{E0A1C41B-EB8D-B991-3816-3F999DD6DFE2}"/>
          </ac:picMkLst>
        </pc:picChg>
        <pc:cxnChg chg="del mod">
          <ac:chgData name="Chris Final - Researcher" userId="30a9b99c-3608-4e3f-b048-5f989572effe" providerId="ADAL" clId="{1169889F-25E3-4592-A294-A0D619F70C02}" dt="2024-11-22T09:53:35.269" v="240" actId="478"/>
          <ac:cxnSpMkLst>
            <pc:docMk/>
            <pc:sldMk cId="2436561789" sldId="3173"/>
            <ac:cxnSpMk id="5" creationId="{AB492669-05BB-E2BE-9AE4-83FB771B6CBB}"/>
          </ac:cxnSpMkLst>
        </pc:cxnChg>
        <pc:cxnChg chg="mod">
          <ac:chgData name="Chris Final - Researcher" userId="30a9b99c-3608-4e3f-b048-5f989572effe" providerId="ADAL" clId="{1169889F-25E3-4592-A294-A0D619F70C02}" dt="2024-11-22T09:58:25.224" v="284" actId="1036"/>
          <ac:cxnSpMkLst>
            <pc:docMk/>
            <pc:sldMk cId="2436561789" sldId="3173"/>
            <ac:cxnSpMk id="9" creationId="{A93B5946-3ECA-86BC-32A2-712BC1CFD698}"/>
          </ac:cxnSpMkLst>
        </pc:cxnChg>
        <pc:cxnChg chg="add mod ord">
          <ac:chgData name="Chris Final - Researcher" userId="30a9b99c-3608-4e3f-b048-5f989572effe" providerId="ADAL" clId="{1169889F-25E3-4592-A294-A0D619F70C02}" dt="2024-11-22T09:59:25.076" v="288" actId="167"/>
          <ac:cxnSpMkLst>
            <pc:docMk/>
            <pc:sldMk cId="2436561789" sldId="3173"/>
            <ac:cxnSpMk id="12" creationId="{1D71A802-9E86-642F-B247-5DB3573C15AF}"/>
          </ac:cxnSpMkLst>
        </pc:cxnChg>
      </pc:sldChg>
      <pc:sldChg chg="addSp delSp modSp mod">
        <pc:chgData name="Chris Final - Researcher" userId="30a9b99c-3608-4e3f-b048-5f989572effe" providerId="ADAL" clId="{1169889F-25E3-4592-A294-A0D619F70C02}" dt="2024-11-15T16:31:17.913" v="30"/>
        <pc:sldMkLst>
          <pc:docMk/>
          <pc:sldMk cId="1644006774" sldId="3174"/>
        </pc:sldMkLst>
        <pc:spChg chg="del mod">
          <ac:chgData name="Chris Final - Researcher" userId="30a9b99c-3608-4e3f-b048-5f989572effe" providerId="ADAL" clId="{1169889F-25E3-4592-A294-A0D619F70C02}" dt="2024-11-15T16:31:16.603" v="29" actId="478"/>
          <ac:spMkLst>
            <pc:docMk/>
            <pc:sldMk cId="1644006774" sldId="3174"/>
            <ac:spMk id="5" creationId="{C223AA8F-1C24-9449-A3CE-D82B19AA0ADB}"/>
          </ac:spMkLst>
        </pc:spChg>
        <pc:spChg chg="add mod">
          <ac:chgData name="Chris Final - Researcher" userId="30a9b99c-3608-4e3f-b048-5f989572effe" providerId="ADAL" clId="{1169889F-25E3-4592-A294-A0D619F70C02}" dt="2024-11-15T16:31:17.913" v="30"/>
          <ac:spMkLst>
            <pc:docMk/>
            <pc:sldMk cId="1644006774" sldId="3174"/>
            <ac:spMk id="16" creationId="{A128F707-EE50-581D-12A6-F480894C116B}"/>
          </ac:spMkLst>
        </pc:spChg>
        <pc:spChg chg="add mod">
          <ac:chgData name="Chris Final - Researcher" userId="30a9b99c-3608-4e3f-b048-5f989572effe" providerId="ADAL" clId="{1169889F-25E3-4592-A294-A0D619F70C02}" dt="2024-11-15T16:31:17.913" v="30"/>
          <ac:spMkLst>
            <pc:docMk/>
            <pc:sldMk cId="1644006774" sldId="3174"/>
            <ac:spMk id="19" creationId="{20C8CB5F-4DB3-E079-438B-9DCFADBF0FC9}"/>
          </ac:spMkLst>
        </pc:spChg>
        <pc:spChg chg="del">
          <ac:chgData name="Chris Final - Researcher" userId="30a9b99c-3608-4e3f-b048-5f989572effe" providerId="ADAL" clId="{1169889F-25E3-4592-A294-A0D619F70C02}" dt="2024-11-15T16:31:15.405" v="27" actId="478"/>
          <ac:spMkLst>
            <pc:docMk/>
            <pc:sldMk cId="1644006774" sldId="3174"/>
            <ac:spMk id="40" creationId="{FD06F3D5-130A-41E9-A290-BDFC50D4D41C}"/>
          </ac:spMkLst>
        </pc:spChg>
      </pc:sldChg>
      <pc:sldChg chg="addSp modSp">
        <pc:chgData name="Chris Final - Researcher" userId="30a9b99c-3608-4e3f-b048-5f989572effe" providerId="ADAL" clId="{1169889F-25E3-4592-A294-A0D619F70C02}" dt="2024-11-15T16:32:30.238" v="43"/>
        <pc:sldMkLst>
          <pc:docMk/>
          <pc:sldMk cId="640614927" sldId="3175"/>
        </pc:sldMkLst>
        <pc:spChg chg="add mod">
          <ac:chgData name="Chris Final - Researcher" userId="30a9b99c-3608-4e3f-b048-5f989572effe" providerId="ADAL" clId="{1169889F-25E3-4592-A294-A0D619F70C02}" dt="2024-11-15T16:32:30.238" v="43"/>
          <ac:spMkLst>
            <pc:docMk/>
            <pc:sldMk cId="640614927" sldId="3175"/>
            <ac:spMk id="5" creationId="{16D3718D-05D7-D5C4-D076-634A140E118B}"/>
          </ac:spMkLst>
        </pc:spChg>
        <pc:spChg chg="add mod">
          <ac:chgData name="Chris Final - Researcher" userId="30a9b99c-3608-4e3f-b048-5f989572effe" providerId="ADAL" clId="{1169889F-25E3-4592-A294-A0D619F70C02}" dt="2024-11-15T16:32:30.238" v="43"/>
          <ac:spMkLst>
            <pc:docMk/>
            <pc:sldMk cId="640614927" sldId="3175"/>
            <ac:spMk id="6" creationId="{9CCFA2F7-F467-2AF6-A446-219E9E927D96}"/>
          </ac:spMkLst>
        </pc:spChg>
      </pc:sldChg>
      <pc:sldChg chg="addSp modSp mod addCm delCm modCm">
        <pc:chgData name="Chris Final - Researcher" userId="30a9b99c-3608-4e3f-b048-5f989572effe" providerId="ADAL" clId="{1169889F-25E3-4592-A294-A0D619F70C02}" dt="2024-11-22T10:00:27.016" v="297"/>
        <pc:sldMkLst>
          <pc:docMk/>
          <pc:sldMk cId="2025194037" sldId="3176"/>
        </pc:sldMkLst>
        <pc:spChg chg="add mod">
          <ac:chgData name="Chris Final - Researcher" userId="30a9b99c-3608-4e3f-b048-5f989572effe" providerId="ADAL" clId="{1169889F-25E3-4592-A294-A0D619F70C02}" dt="2024-11-15T16:32:33.794" v="44"/>
          <ac:spMkLst>
            <pc:docMk/>
            <pc:sldMk cId="2025194037" sldId="3176"/>
            <ac:spMk id="2" creationId="{22F17A9C-B472-73B2-F761-19703D6551E1}"/>
          </ac:spMkLst>
        </pc:spChg>
        <pc:spChg chg="add mod">
          <ac:chgData name="Chris Final - Researcher" userId="30a9b99c-3608-4e3f-b048-5f989572effe" providerId="ADAL" clId="{1169889F-25E3-4592-A294-A0D619F70C02}" dt="2024-11-15T16:32:33.794" v="44"/>
          <ac:spMkLst>
            <pc:docMk/>
            <pc:sldMk cId="2025194037" sldId="3176"/>
            <ac:spMk id="3" creationId="{77F60553-F432-3735-7A05-7F67A9534640}"/>
          </ac:spMkLst>
        </pc:spChg>
        <pc:spChg chg="mod">
          <ac:chgData name="Chris Final - Researcher" userId="30a9b99c-3608-4e3f-b048-5f989572effe" providerId="ADAL" clId="{1169889F-25E3-4592-A294-A0D619F70C02}" dt="2024-11-19T13:02:33.698" v="159" actId="14100"/>
          <ac:spMkLst>
            <pc:docMk/>
            <pc:sldMk cId="2025194037" sldId="3176"/>
            <ac:spMk id="26" creationId="{8C7B9148-6BEC-0434-2037-787C9F5C3301}"/>
          </ac:spMkLst>
        </pc:spChg>
        <pc:spChg chg="mod">
          <ac:chgData name="Chris Final - Researcher" userId="30a9b99c-3608-4e3f-b048-5f989572effe" providerId="ADAL" clId="{1169889F-25E3-4592-A294-A0D619F70C02}" dt="2024-11-19T13:14:53.959" v="227" actId="14100"/>
          <ac:spMkLst>
            <pc:docMk/>
            <pc:sldMk cId="2025194037" sldId="3176"/>
            <ac:spMk id="27" creationId="{6EEFBCE1-6B09-2C1A-0B09-72D5AFADDABB}"/>
          </ac:spMkLst>
        </pc:spChg>
        <pc:spChg chg="mod">
          <ac:chgData name="Chris Final - Researcher" userId="30a9b99c-3608-4e3f-b048-5f989572effe" providerId="ADAL" clId="{1169889F-25E3-4592-A294-A0D619F70C02}" dt="2024-11-19T13:14:58.282" v="228" actId="14100"/>
          <ac:spMkLst>
            <pc:docMk/>
            <pc:sldMk cId="2025194037" sldId="3176"/>
            <ac:spMk id="28" creationId="{F8857755-9F48-A761-E1CE-9EF5749E0C3D}"/>
          </ac:spMkLst>
        </pc:spChg>
        <pc:spChg chg="mod">
          <ac:chgData name="Chris Final - Researcher" userId="30a9b99c-3608-4e3f-b048-5f989572effe" providerId="ADAL" clId="{1169889F-25E3-4592-A294-A0D619F70C02}" dt="2024-11-19T13:02:38.912" v="160" actId="14100"/>
          <ac:spMkLst>
            <pc:docMk/>
            <pc:sldMk cId="2025194037" sldId="3176"/>
            <ac:spMk id="29" creationId="{0441D11A-4F0C-8725-E979-58468B882157}"/>
          </ac:spMkLst>
        </pc:spChg>
        <pc:graphicFrameChg chg="mod">
          <ac:chgData name="Chris Final - Researcher" userId="30a9b99c-3608-4e3f-b048-5f989572effe" providerId="ADAL" clId="{1169889F-25E3-4592-A294-A0D619F70C02}" dt="2024-11-19T13:07:36.989" v="196" actId="166"/>
          <ac:graphicFrameMkLst>
            <pc:docMk/>
            <pc:sldMk cId="2025194037" sldId="3176"/>
            <ac:graphicFrameMk id="6" creationId="{5B0C65D1-708D-581F-A856-AED8C5C32C1B}"/>
          </ac:graphicFrameMkLst>
        </pc:graphicFrameChg>
        <pc:graphicFrameChg chg="mod">
          <ac:chgData name="Chris Final - Researcher" userId="30a9b99c-3608-4e3f-b048-5f989572effe" providerId="ADAL" clId="{1169889F-25E3-4592-A294-A0D619F70C02}" dt="2024-11-19T13:15:12.457" v="229" actId="166"/>
          <ac:graphicFrameMkLst>
            <pc:docMk/>
            <pc:sldMk cId="2025194037" sldId="3176"/>
            <ac:graphicFrameMk id="7" creationId="{DA778606-F843-F3CA-51CA-C7BCD0A2B1E2}"/>
          </ac:graphicFrameMkLst>
        </pc:graphicFrameChg>
        <pc:cxnChg chg="mod">
          <ac:chgData name="Chris Final - Researcher" userId="30a9b99c-3608-4e3f-b048-5f989572effe" providerId="ADAL" clId="{1169889F-25E3-4592-A294-A0D619F70C02}" dt="2024-11-19T13:01:51.282" v="155" actId="1036"/>
          <ac:cxnSpMkLst>
            <pc:docMk/>
            <pc:sldMk cId="2025194037" sldId="3176"/>
            <ac:cxnSpMk id="17" creationId="{19F93B1C-4E88-0528-9C2D-9C526C1AD2AE}"/>
          </ac:cxnSpMkLst>
        </pc:cxnChg>
        <pc:cxnChg chg="mod">
          <ac:chgData name="Chris Final - Researcher" userId="30a9b99c-3608-4e3f-b048-5f989572effe" providerId="ADAL" clId="{1169889F-25E3-4592-A294-A0D619F70C02}" dt="2024-11-19T13:14:47.894" v="226" actId="1035"/>
          <ac:cxnSpMkLst>
            <pc:docMk/>
            <pc:sldMk cId="2025194037" sldId="3176"/>
            <ac:cxnSpMk id="24" creationId="{2F093597-94C0-9966-591E-CF56661162C7}"/>
          </ac:cxnSpMkLst>
        </pc:cxnChg>
        <pc:extLst>
          <p:ext xmlns:p="http://schemas.openxmlformats.org/presentationml/2006/main" uri="{D6D511B9-2390-475A-947B-AFAB55BFBCF1}">
            <pc226:cmChg xmlns:pc226="http://schemas.microsoft.com/office/powerpoint/2022/06/main/command" chg="add del">
              <pc226:chgData name="Chris Final - Researcher" userId="30a9b99c-3608-4e3f-b048-5f989572effe" providerId="ADAL" clId="{1169889F-25E3-4592-A294-A0D619F70C02}" dt="2024-11-22T10:00:27.016" v="297"/>
              <pc2:cmMkLst xmlns:pc2="http://schemas.microsoft.com/office/powerpoint/2019/9/main/command">
                <pc:docMk/>
                <pc:sldMk cId="2025194037" sldId="3176"/>
                <pc2:cmMk id="{E2467883-D799-4F07-AACD-AFF6B4CFE203}"/>
              </pc2:cmMkLst>
              <pc226:cmRplyChg chg="add">
                <pc226:chgData name="Chris Final - Researcher" userId="30a9b99c-3608-4e3f-b048-5f989572effe" providerId="ADAL" clId="{1169889F-25E3-4592-A294-A0D619F70C02}" dt="2024-11-19T13:07:06.932" v="194"/>
                <pc2:cmRplyMkLst xmlns:pc2="http://schemas.microsoft.com/office/powerpoint/2019/9/main/command">
                  <pc:docMk/>
                  <pc:sldMk cId="2025194037" sldId="3176"/>
                  <pc2:cmMk id="{E2467883-D799-4F07-AACD-AFF6B4CFE203}"/>
                  <pc2:cmRplyMk id="{8DFBCA21-5B34-4E0B-BBD7-D40573CB89A7}"/>
                </pc2:cmRplyMkLst>
              </pc226:cmRplyChg>
            </pc226:cmChg>
          </p:ext>
        </pc:extLst>
      </pc:sldChg>
      <pc:sldChg chg="addSp modSp mod">
        <pc:chgData name="Chris Final - Researcher" userId="30a9b99c-3608-4e3f-b048-5f989572effe" providerId="ADAL" clId="{1169889F-25E3-4592-A294-A0D619F70C02}" dt="2024-11-15T16:33:36.619" v="48"/>
        <pc:sldMkLst>
          <pc:docMk/>
          <pc:sldMk cId="839612183" sldId="3182"/>
        </pc:sldMkLst>
        <pc:spChg chg="add mod">
          <ac:chgData name="Chris Final - Researcher" userId="30a9b99c-3608-4e3f-b048-5f989572effe" providerId="ADAL" clId="{1169889F-25E3-4592-A294-A0D619F70C02}" dt="2024-11-15T16:33:36.619" v="48"/>
          <ac:spMkLst>
            <pc:docMk/>
            <pc:sldMk cId="839612183" sldId="3182"/>
            <ac:spMk id="4" creationId="{3859C21E-68ED-C1E4-D40F-321650D3A66C}"/>
          </ac:spMkLst>
        </pc:spChg>
        <pc:spChg chg="add mod">
          <ac:chgData name="Chris Final - Researcher" userId="30a9b99c-3608-4e3f-b048-5f989572effe" providerId="ADAL" clId="{1169889F-25E3-4592-A294-A0D619F70C02}" dt="2024-11-15T16:33:36.619" v="48"/>
          <ac:spMkLst>
            <pc:docMk/>
            <pc:sldMk cId="839612183" sldId="3182"/>
            <ac:spMk id="6" creationId="{8642FE24-5091-38C6-4288-316656A1A3D2}"/>
          </ac:spMkLst>
        </pc:spChg>
        <pc:spChg chg="mod">
          <ac:chgData name="Chris Final - Researcher" userId="30a9b99c-3608-4e3f-b048-5f989572effe" providerId="ADAL" clId="{1169889F-25E3-4592-A294-A0D619F70C02}" dt="2024-11-15T16:33:35.478" v="47" actId="14100"/>
          <ac:spMkLst>
            <pc:docMk/>
            <pc:sldMk cId="839612183" sldId="3182"/>
            <ac:spMk id="28" creationId="{F0570963-91E8-EE28-7F49-4010E3E823D7}"/>
          </ac:spMkLst>
        </pc:spChg>
      </pc:sldChg>
      <pc:sldChg chg="addSp modSp mod">
        <pc:chgData name="Chris Final - Researcher" userId="30a9b99c-3608-4e3f-b048-5f989572effe" providerId="ADAL" clId="{1169889F-25E3-4592-A294-A0D619F70C02}" dt="2024-11-15T16:33:51.296" v="52"/>
        <pc:sldMkLst>
          <pc:docMk/>
          <pc:sldMk cId="1622547141" sldId="3183"/>
        </pc:sldMkLst>
        <pc:spChg chg="add mod">
          <ac:chgData name="Chris Final - Researcher" userId="30a9b99c-3608-4e3f-b048-5f989572effe" providerId="ADAL" clId="{1169889F-25E3-4592-A294-A0D619F70C02}" dt="2024-11-15T16:33:51.296" v="52"/>
          <ac:spMkLst>
            <pc:docMk/>
            <pc:sldMk cId="1622547141" sldId="3183"/>
            <ac:spMk id="4" creationId="{6176BA4D-FBFF-C527-BC91-7D9A5AED60F2}"/>
          </ac:spMkLst>
        </pc:spChg>
        <pc:spChg chg="add mod">
          <ac:chgData name="Chris Final - Researcher" userId="30a9b99c-3608-4e3f-b048-5f989572effe" providerId="ADAL" clId="{1169889F-25E3-4592-A294-A0D619F70C02}" dt="2024-11-15T16:33:51.296" v="52"/>
          <ac:spMkLst>
            <pc:docMk/>
            <pc:sldMk cId="1622547141" sldId="3183"/>
            <ac:spMk id="6" creationId="{097C9DE6-A55E-E4C9-9267-86A58E9C1D58}"/>
          </ac:spMkLst>
        </pc:spChg>
        <pc:spChg chg="mod">
          <ac:chgData name="Chris Final - Researcher" userId="30a9b99c-3608-4e3f-b048-5f989572effe" providerId="ADAL" clId="{1169889F-25E3-4592-A294-A0D619F70C02}" dt="2024-11-15T16:33:50.209" v="51" actId="14100"/>
          <ac:spMkLst>
            <pc:docMk/>
            <pc:sldMk cId="1622547141" sldId="3183"/>
            <ac:spMk id="22" creationId="{5A32DFE5-E000-8899-A420-0EE22CB6AB94}"/>
          </ac:spMkLst>
        </pc:spChg>
      </pc:sldChg>
      <pc:sldChg chg="addSp modSp">
        <pc:chgData name="Chris Final - Researcher" userId="30a9b99c-3608-4e3f-b048-5f989572effe" providerId="ADAL" clId="{1169889F-25E3-4592-A294-A0D619F70C02}" dt="2024-11-15T16:34:36.685" v="68"/>
        <pc:sldMkLst>
          <pc:docMk/>
          <pc:sldMk cId="2960407580" sldId="3184"/>
        </pc:sldMkLst>
        <pc:spChg chg="add mod">
          <ac:chgData name="Chris Final - Researcher" userId="30a9b99c-3608-4e3f-b048-5f989572effe" providerId="ADAL" clId="{1169889F-25E3-4592-A294-A0D619F70C02}" dt="2024-11-15T16:34:36.685" v="68"/>
          <ac:spMkLst>
            <pc:docMk/>
            <pc:sldMk cId="2960407580" sldId="3184"/>
            <ac:spMk id="3" creationId="{2B385F6B-C5AA-1F24-FCEA-8220BC3FA4D4}"/>
          </ac:spMkLst>
        </pc:spChg>
        <pc:spChg chg="add mod">
          <ac:chgData name="Chris Final - Researcher" userId="30a9b99c-3608-4e3f-b048-5f989572effe" providerId="ADAL" clId="{1169889F-25E3-4592-A294-A0D619F70C02}" dt="2024-11-15T16:34:36.685" v="68"/>
          <ac:spMkLst>
            <pc:docMk/>
            <pc:sldMk cId="2960407580" sldId="3184"/>
            <ac:spMk id="8" creationId="{D5174CAE-CDD1-6C97-3C6A-D9D73B10D537}"/>
          </ac:spMkLst>
        </pc:spChg>
      </pc:sldChg>
      <pc:sldChg chg="addSp modSp mod">
        <pc:chgData name="Chris Final - Researcher" userId="30a9b99c-3608-4e3f-b048-5f989572effe" providerId="ADAL" clId="{1169889F-25E3-4592-A294-A0D619F70C02}" dt="2024-11-22T10:04:00.517" v="307"/>
        <pc:sldMkLst>
          <pc:docMk/>
          <pc:sldMk cId="420853380" sldId="3185"/>
        </pc:sldMkLst>
        <pc:spChg chg="add mod">
          <ac:chgData name="Chris Final - Researcher" userId="30a9b99c-3608-4e3f-b048-5f989572effe" providerId="ADAL" clId="{1169889F-25E3-4592-A294-A0D619F70C02}" dt="2024-11-15T16:35:09.034" v="76"/>
          <ac:spMkLst>
            <pc:docMk/>
            <pc:sldMk cId="420853380" sldId="3185"/>
            <ac:spMk id="2" creationId="{AE998D5F-A48D-3FCD-DE70-2AE990652131}"/>
          </ac:spMkLst>
        </pc:spChg>
        <pc:spChg chg="add mod">
          <ac:chgData name="Chris Final - Researcher" userId="30a9b99c-3608-4e3f-b048-5f989572effe" providerId="ADAL" clId="{1169889F-25E3-4592-A294-A0D619F70C02}" dt="2024-11-15T16:35:09.034" v="76"/>
          <ac:spMkLst>
            <pc:docMk/>
            <pc:sldMk cId="420853380" sldId="3185"/>
            <ac:spMk id="13" creationId="{7EA1B729-1972-8E04-D2BF-090B8E4E1917}"/>
          </ac:spMkLst>
        </pc:spChg>
        <pc:spChg chg="add mod">
          <ac:chgData name="Chris Final - Researcher" userId="30a9b99c-3608-4e3f-b048-5f989572effe" providerId="ADAL" clId="{1169889F-25E3-4592-A294-A0D619F70C02}" dt="2024-11-22T10:03:34.902" v="303" actId="20577"/>
          <ac:spMkLst>
            <pc:docMk/>
            <pc:sldMk cId="420853380" sldId="3185"/>
            <ac:spMk id="14" creationId="{02891625-D424-9D03-603A-CAEF2D0EB734}"/>
          </ac:spMkLst>
        </pc:spChg>
        <pc:spChg chg="add mod">
          <ac:chgData name="Chris Final - Researcher" userId="30a9b99c-3608-4e3f-b048-5f989572effe" providerId="ADAL" clId="{1169889F-25E3-4592-A294-A0D619F70C02}" dt="2024-11-22T10:03:47.069" v="305" actId="1076"/>
          <ac:spMkLst>
            <pc:docMk/>
            <pc:sldMk cId="420853380" sldId="3185"/>
            <ac:spMk id="17" creationId="{BEB1B934-3FA2-3A28-2F5B-12A8024C5C1F}"/>
          </ac:spMkLst>
        </pc:spChg>
        <pc:spChg chg="mod">
          <ac:chgData name="Chris Final - Researcher" userId="30a9b99c-3608-4e3f-b048-5f989572effe" providerId="ADAL" clId="{1169889F-25E3-4592-A294-A0D619F70C02}" dt="2024-11-15T16:35:06.797" v="75" actId="1076"/>
          <ac:spMkLst>
            <pc:docMk/>
            <pc:sldMk cId="420853380" sldId="3185"/>
            <ac:spMk id="20" creationId="{BC2878D9-ED4F-76B0-ED21-36D812CE9D21}"/>
          </ac:spMkLst>
        </pc:spChg>
        <pc:graphicFrameChg chg="mod">
          <ac:chgData name="Chris Final - Researcher" userId="30a9b99c-3608-4e3f-b048-5f989572effe" providerId="ADAL" clId="{1169889F-25E3-4592-A294-A0D619F70C02}" dt="2024-11-22T10:04:00.517" v="307"/>
          <ac:graphicFrameMkLst>
            <pc:docMk/>
            <pc:sldMk cId="420853380" sldId="3185"/>
            <ac:graphicFrameMk id="3" creationId="{CC076B5E-AFE9-0867-1C52-5027285EC2DE}"/>
          </ac:graphicFrameMkLst>
        </pc:graphicFrameChg>
        <pc:picChg chg="mod">
          <ac:chgData name="Chris Final - Researcher" userId="30a9b99c-3608-4e3f-b048-5f989572effe" providerId="ADAL" clId="{1169889F-25E3-4592-A294-A0D619F70C02}" dt="2024-11-15T16:35:06.797" v="75" actId="1076"/>
          <ac:picMkLst>
            <pc:docMk/>
            <pc:sldMk cId="420853380" sldId="3185"/>
            <ac:picMk id="18" creationId="{E0A1C41B-EB8D-B991-3816-3F999DD6DFE2}"/>
          </ac:picMkLst>
        </pc:picChg>
      </pc:sldChg>
      <pc:sldChg chg="addSp modSp mod">
        <pc:chgData name="Chris Final - Researcher" userId="30a9b99c-3608-4e3f-b048-5f989572effe" providerId="ADAL" clId="{1169889F-25E3-4592-A294-A0D619F70C02}" dt="2024-11-22T10:06:49.263" v="317" actId="1582"/>
        <pc:sldMkLst>
          <pc:docMk/>
          <pc:sldMk cId="949998179" sldId="3186"/>
        </pc:sldMkLst>
        <pc:spChg chg="add mod">
          <ac:chgData name="Chris Final - Researcher" userId="30a9b99c-3608-4e3f-b048-5f989572effe" providerId="ADAL" clId="{1169889F-25E3-4592-A294-A0D619F70C02}" dt="2024-11-15T16:35:27.830" v="78"/>
          <ac:spMkLst>
            <pc:docMk/>
            <pc:sldMk cId="949998179" sldId="3186"/>
            <ac:spMk id="3" creationId="{FEB8A323-EBE7-1FBF-161A-935F7D812DD1}"/>
          </ac:spMkLst>
        </pc:spChg>
        <pc:spChg chg="add mod">
          <ac:chgData name="Chris Final - Researcher" userId="30a9b99c-3608-4e3f-b048-5f989572effe" providerId="ADAL" clId="{1169889F-25E3-4592-A294-A0D619F70C02}" dt="2024-11-15T16:35:27.830" v="78"/>
          <ac:spMkLst>
            <pc:docMk/>
            <pc:sldMk cId="949998179" sldId="3186"/>
            <ac:spMk id="12" creationId="{A0BF4BDE-28FE-B887-93B9-CDD15E3FB910}"/>
          </ac:spMkLst>
        </pc:spChg>
        <pc:spChg chg="add mod">
          <ac:chgData name="Chris Final - Researcher" userId="30a9b99c-3608-4e3f-b048-5f989572effe" providerId="ADAL" clId="{1169889F-25E3-4592-A294-A0D619F70C02}" dt="2024-11-22T10:06:17.912" v="311" actId="1076"/>
          <ac:spMkLst>
            <pc:docMk/>
            <pc:sldMk cId="949998179" sldId="3186"/>
            <ac:spMk id="13" creationId="{9F08629C-5A40-0ADB-A6A4-97E22D95D791}"/>
          </ac:spMkLst>
        </pc:spChg>
        <pc:spChg chg="add mod">
          <ac:chgData name="Chris Final - Researcher" userId="30a9b99c-3608-4e3f-b048-5f989572effe" providerId="ADAL" clId="{1169889F-25E3-4592-A294-A0D619F70C02}" dt="2024-11-22T10:06:43.636" v="316" actId="1076"/>
          <ac:spMkLst>
            <pc:docMk/>
            <pc:sldMk cId="949998179" sldId="3186"/>
            <ac:spMk id="14" creationId="{11697374-74F3-6F95-65DB-E4E450179D0A}"/>
          </ac:spMkLst>
        </pc:spChg>
        <pc:spChg chg="mod">
          <ac:chgData name="Chris Final - Researcher" userId="30a9b99c-3608-4e3f-b048-5f989572effe" providerId="ADAL" clId="{1169889F-25E3-4592-A294-A0D619F70C02}" dt="2024-11-15T16:35:26.317" v="77" actId="1076"/>
          <ac:spMkLst>
            <pc:docMk/>
            <pc:sldMk cId="949998179" sldId="3186"/>
            <ac:spMk id="20" creationId="{BC2878D9-ED4F-76B0-ED21-36D812CE9D21}"/>
          </ac:spMkLst>
        </pc:spChg>
        <pc:graphicFrameChg chg="mod">
          <ac:chgData name="Chris Final - Researcher" userId="30a9b99c-3608-4e3f-b048-5f989572effe" providerId="ADAL" clId="{1169889F-25E3-4592-A294-A0D619F70C02}" dt="2024-11-22T10:06:49.263" v="317" actId="1582"/>
          <ac:graphicFrameMkLst>
            <pc:docMk/>
            <pc:sldMk cId="949998179" sldId="3186"/>
            <ac:graphicFrameMk id="4" creationId="{4C16E049-628D-FB72-0F49-7CCAABA9A098}"/>
          </ac:graphicFrameMkLst>
        </pc:graphicFrameChg>
        <pc:picChg chg="mod">
          <ac:chgData name="Chris Final - Researcher" userId="30a9b99c-3608-4e3f-b048-5f989572effe" providerId="ADAL" clId="{1169889F-25E3-4592-A294-A0D619F70C02}" dt="2024-11-15T16:35:26.317" v="77" actId="1076"/>
          <ac:picMkLst>
            <pc:docMk/>
            <pc:sldMk cId="949998179" sldId="3186"/>
            <ac:picMk id="18" creationId="{E0A1C41B-EB8D-B991-3816-3F999DD6DFE2}"/>
          </ac:picMkLst>
        </pc:picChg>
        <pc:cxnChg chg="mod">
          <ac:chgData name="Chris Final - Researcher" userId="30a9b99c-3608-4e3f-b048-5f989572effe" providerId="ADAL" clId="{1169889F-25E3-4592-A294-A0D619F70C02}" dt="2024-11-22T10:06:32.044" v="315" actId="1035"/>
          <ac:cxnSpMkLst>
            <pc:docMk/>
            <pc:sldMk cId="949998179" sldId="3186"/>
            <ac:cxnSpMk id="5" creationId="{AB492669-05BB-E2BE-9AE4-83FB771B6CBB}"/>
          </ac:cxnSpMkLst>
        </pc:cxnChg>
      </pc:sldChg>
      <pc:sldChg chg="addSp modSp mod">
        <pc:chgData name="Chris Final - Researcher" userId="30a9b99c-3608-4e3f-b048-5f989572effe" providerId="ADAL" clId="{1169889F-25E3-4592-A294-A0D619F70C02}" dt="2024-11-22T10:45:52.658" v="363"/>
        <pc:sldMkLst>
          <pc:docMk/>
          <pc:sldMk cId="2404152193" sldId="3187"/>
        </pc:sldMkLst>
        <pc:spChg chg="add mod">
          <ac:chgData name="Chris Final - Researcher" userId="30a9b99c-3608-4e3f-b048-5f989572effe" providerId="ADAL" clId="{1169889F-25E3-4592-A294-A0D619F70C02}" dt="2024-11-15T16:36:02.404" v="86"/>
          <ac:spMkLst>
            <pc:docMk/>
            <pc:sldMk cId="2404152193" sldId="3187"/>
            <ac:spMk id="3" creationId="{FEA6BFEC-7CE1-A943-8398-42FC2A38D666}"/>
          </ac:spMkLst>
        </pc:spChg>
        <pc:spChg chg="add mod">
          <ac:chgData name="Chris Final - Researcher" userId="30a9b99c-3608-4e3f-b048-5f989572effe" providerId="ADAL" clId="{1169889F-25E3-4592-A294-A0D619F70C02}" dt="2024-11-15T16:36:02.404" v="86"/>
          <ac:spMkLst>
            <pc:docMk/>
            <pc:sldMk cId="2404152193" sldId="3187"/>
            <ac:spMk id="7" creationId="{1CF07765-F739-776F-A9C6-FDD8E4C5B739}"/>
          </ac:spMkLst>
        </pc:spChg>
        <pc:spChg chg="add mod">
          <ac:chgData name="Chris Final - Researcher" userId="30a9b99c-3608-4e3f-b048-5f989572effe" providerId="ADAL" clId="{1169889F-25E3-4592-A294-A0D619F70C02}" dt="2024-11-22T10:44:28.346" v="346" actId="1076"/>
          <ac:spMkLst>
            <pc:docMk/>
            <pc:sldMk cId="2404152193" sldId="3187"/>
            <ac:spMk id="12" creationId="{0A27A685-8041-412D-B443-9898C65AE38D}"/>
          </ac:spMkLst>
        </pc:spChg>
        <pc:spChg chg="add mod">
          <ac:chgData name="Chris Final - Researcher" userId="30a9b99c-3608-4e3f-b048-5f989572effe" providerId="ADAL" clId="{1169889F-25E3-4592-A294-A0D619F70C02}" dt="2024-11-22T10:45:42.480" v="361" actId="1037"/>
          <ac:spMkLst>
            <pc:docMk/>
            <pc:sldMk cId="2404152193" sldId="3187"/>
            <ac:spMk id="14" creationId="{40C86002-60D9-9D15-5D5E-95F8FF5B2EAB}"/>
          </ac:spMkLst>
        </pc:spChg>
        <pc:spChg chg="mod">
          <ac:chgData name="Chris Final - Researcher" userId="30a9b99c-3608-4e3f-b048-5f989572effe" providerId="ADAL" clId="{1169889F-25E3-4592-A294-A0D619F70C02}" dt="2024-11-15T16:36:00.796" v="85" actId="1076"/>
          <ac:spMkLst>
            <pc:docMk/>
            <pc:sldMk cId="2404152193" sldId="3187"/>
            <ac:spMk id="20" creationId="{BC2878D9-ED4F-76B0-ED21-36D812CE9D21}"/>
          </ac:spMkLst>
        </pc:spChg>
        <pc:graphicFrameChg chg="mod">
          <ac:chgData name="Chris Final - Researcher" userId="30a9b99c-3608-4e3f-b048-5f989572effe" providerId="ADAL" clId="{1169889F-25E3-4592-A294-A0D619F70C02}" dt="2024-11-22T10:45:15.422" v="354"/>
          <ac:graphicFrameMkLst>
            <pc:docMk/>
            <pc:sldMk cId="2404152193" sldId="3187"/>
            <ac:graphicFrameMk id="4" creationId="{4C16E049-628D-FB72-0F49-7CCAABA9A098}"/>
          </ac:graphicFrameMkLst>
        </pc:graphicFrameChg>
        <pc:graphicFrameChg chg="mod">
          <ac:chgData name="Chris Final - Researcher" userId="30a9b99c-3608-4e3f-b048-5f989572effe" providerId="ADAL" clId="{1169889F-25E3-4592-A294-A0D619F70C02}" dt="2024-11-22T10:45:52.658" v="363"/>
          <ac:graphicFrameMkLst>
            <pc:docMk/>
            <pc:sldMk cId="2404152193" sldId="3187"/>
            <ac:graphicFrameMk id="11" creationId="{54559A77-61AE-F104-339A-8DAF4BFD7604}"/>
          </ac:graphicFrameMkLst>
        </pc:graphicFrameChg>
        <pc:picChg chg="mod">
          <ac:chgData name="Chris Final - Researcher" userId="30a9b99c-3608-4e3f-b048-5f989572effe" providerId="ADAL" clId="{1169889F-25E3-4592-A294-A0D619F70C02}" dt="2024-11-15T16:36:00.796" v="85" actId="1076"/>
          <ac:picMkLst>
            <pc:docMk/>
            <pc:sldMk cId="2404152193" sldId="3187"/>
            <ac:picMk id="18" creationId="{E0A1C41B-EB8D-B991-3816-3F999DD6DFE2}"/>
          </ac:picMkLst>
        </pc:picChg>
        <pc:cxnChg chg="mod">
          <ac:chgData name="Chris Final - Researcher" userId="30a9b99c-3608-4e3f-b048-5f989572effe" providerId="ADAL" clId="{1169889F-25E3-4592-A294-A0D619F70C02}" dt="2024-11-22T10:44:23.414" v="345" actId="1036"/>
          <ac:cxnSpMkLst>
            <pc:docMk/>
            <pc:sldMk cId="2404152193" sldId="3187"/>
            <ac:cxnSpMk id="5" creationId="{AB492669-05BB-E2BE-9AE4-83FB771B6CBB}"/>
          </ac:cxnSpMkLst>
        </pc:cxnChg>
        <pc:cxnChg chg="mod">
          <ac:chgData name="Chris Final - Researcher" userId="30a9b99c-3608-4e3f-b048-5f989572effe" providerId="ADAL" clId="{1169889F-25E3-4592-A294-A0D619F70C02}" dt="2024-11-22T10:45:25.192" v="356" actId="1038"/>
          <ac:cxnSpMkLst>
            <pc:docMk/>
            <pc:sldMk cId="2404152193" sldId="3187"/>
            <ac:cxnSpMk id="9" creationId="{A93B5946-3ECA-86BC-32A2-712BC1CFD698}"/>
          </ac:cxnSpMkLst>
        </pc:cxnChg>
      </pc:sldChg>
      <pc:sldChg chg="addSp modSp mod">
        <pc:chgData name="Chris Final - Researcher" userId="30a9b99c-3608-4e3f-b048-5f989572effe" providerId="ADAL" clId="{1169889F-25E3-4592-A294-A0D619F70C02}" dt="2024-11-15T16:35:35.716" v="80"/>
        <pc:sldMkLst>
          <pc:docMk/>
          <pc:sldMk cId="387827464" sldId="3188"/>
        </pc:sldMkLst>
        <pc:spChg chg="add mod">
          <ac:chgData name="Chris Final - Researcher" userId="30a9b99c-3608-4e3f-b048-5f989572effe" providerId="ADAL" clId="{1169889F-25E3-4592-A294-A0D619F70C02}" dt="2024-11-15T16:35:35.716" v="80"/>
          <ac:spMkLst>
            <pc:docMk/>
            <pc:sldMk cId="387827464" sldId="3188"/>
            <ac:spMk id="8" creationId="{CD3F9D77-B231-E428-8CCD-1435B886ACD7}"/>
          </ac:spMkLst>
        </pc:spChg>
        <pc:spChg chg="add mod">
          <ac:chgData name="Chris Final - Researcher" userId="30a9b99c-3608-4e3f-b048-5f989572effe" providerId="ADAL" clId="{1169889F-25E3-4592-A294-A0D619F70C02}" dt="2024-11-15T16:35:35.716" v="80"/>
          <ac:spMkLst>
            <pc:docMk/>
            <pc:sldMk cId="387827464" sldId="3188"/>
            <ac:spMk id="10" creationId="{C8BEC07B-7D74-E48B-BE10-388EF8252E2F}"/>
          </ac:spMkLst>
        </pc:spChg>
        <pc:spChg chg="mod">
          <ac:chgData name="Chris Final - Researcher" userId="30a9b99c-3608-4e3f-b048-5f989572effe" providerId="ADAL" clId="{1169889F-25E3-4592-A294-A0D619F70C02}" dt="2024-11-15T16:35:34.272" v="79" actId="1076"/>
          <ac:spMkLst>
            <pc:docMk/>
            <pc:sldMk cId="387827464" sldId="3188"/>
            <ac:spMk id="20" creationId="{BC2878D9-ED4F-76B0-ED21-36D812CE9D21}"/>
          </ac:spMkLst>
        </pc:spChg>
        <pc:picChg chg="mod">
          <ac:chgData name="Chris Final - Researcher" userId="30a9b99c-3608-4e3f-b048-5f989572effe" providerId="ADAL" clId="{1169889F-25E3-4592-A294-A0D619F70C02}" dt="2024-11-15T16:35:34.272" v="79" actId="1076"/>
          <ac:picMkLst>
            <pc:docMk/>
            <pc:sldMk cId="387827464" sldId="3188"/>
            <ac:picMk id="18" creationId="{E0A1C41B-EB8D-B991-3816-3F999DD6DFE2}"/>
          </ac:picMkLst>
        </pc:picChg>
      </pc:sldChg>
      <pc:sldChg chg="addSp modSp mod delCm modCm">
        <pc:chgData name="Chris Final - Researcher" userId="30a9b99c-3608-4e3f-b048-5f989572effe" providerId="ADAL" clId="{1169889F-25E3-4592-A294-A0D619F70C02}" dt="2024-11-22T10:47:43.271" v="383"/>
        <pc:sldMkLst>
          <pc:docMk/>
          <pc:sldMk cId="330511482" sldId="3189"/>
        </pc:sldMkLst>
        <pc:spChg chg="add mod">
          <ac:chgData name="Chris Final - Researcher" userId="30a9b99c-3608-4e3f-b048-5f989572effe" providerId="ADAL" clId="{1169889F-25E3-4592-A294-A0D619F70C02}" dt="2024-11-15T16:36:11.516" v="88"/>
          <ac:spMkLst>
            <pc:docMk/>
            <pc:sldMk cId="330511482" sldId="3189"/>
            <ac:spMk id="3" creationId="{17A104C1-A163-F2CA-9FE4-315390FBCFE9}"/>
          </ac:spMkLst>
        </pc:spChg>
        <pc:spChg chg="add mod">
          <ac:chgData name="Chris Final - Researcher" userId="30a9b99c-3608-4e3f-b048-5f989572effe" providerId="ADAL" clId="{1169889F-25E3-4592-A294-A0D619F70C02}" dt="2024-11-15T16:36:11.516" v="88"/>
          <ac:spMkLst>
            <pc:docMk/>
            <pc:sldMk cId="330511482" sldId="3189"/>
            <ac:spMk id="12" creationId="{BAEC8EA0-7B2B-5186-D286-E5222E0CAC83}"/>
          </ac:spMkLst>
        </pc:spChg>
        <pc:spChg chg="add mod">
          <ac:chgData name="Chris Final - Researcher" userId="30a9b99c-3608-4e3f-b048-5f989572effe" providerId="ADAL" clId="{1169889F-25E3-4592-A294-A0D619F70C02}" dt="2024-11-22T10:46:45.503" v="367" actId="1076"/>
          <ac:spMkLst>
            <pc:docMk/>
            <pc:sldMk cId="330511482" sldId="3189"/>
            <ac:spMk id="13" creationId="{2F9A2525-A959-F49F-2A05-6A2F3FDF5BC0}"/>
          </ac:spMkLst>
        </pc:spChg>
        <pc:spChg chg="add mod">
          <ac:chgData name="Chris Final - Researcher" userId="30a9b99c-3608-4e3f-b048-5f989572effe" providerId="ADAL" clId="{1169889F-25E3-4592-A294-A0D619F70C02}" dt="2024-11-22T10:47:08.140" v="377" actId="1035"/>
          <ac:spMkLst>
            <pc:docMk/>
            <pc:sldMk cId="330511482" sldId="3189"/>
            <ac:spMk id="14" creationId="{45FC1184-0A60-97D9-F3D6-6EDC3689406C}"/>
          </ac:spMkLst>
        </pc:spChg>
        <pc:spChg chg="mod">
          <ac:chgData name="Chris Final - Researcher" userId="30a9b99c-3608-4e3f-b048-5f989572effe" providerId="ADAL" clId="{1169889F-25E3-4592-A294-A0D619F70C02}" dt="2024-11-15T16:36:10.143" v="87" actId="1076"/>
          <ac:spMkLst>
            <pc:docMk/>
            <pc:sldMk cId="330511482" sldId="3189"/>
            <ac:spMk id="20" creationId="{BC2878D9-ED4F-76B0-ED21-36D812CE9D21}"/>
          </ac:spMkLst>
        </pc:spChg>
        <pc:graphicFrameChg chg="mod">
          <ac:chgData name="Chris Final - Researcher" userId="30a9b99c-3608-4e3f-b048-5f989572effe" providerId="ADAL" clId="{1169889F-25E3-4592-A294-A0D619F70C02}" dt="2024-11-22T10:47:43.271" v="383"/>
          <ac:graphicFrameMkLst>
            <pc:docMk/>
            <pc:sldMk cId="330511482" sldId="3189"/>
            <ac:graphicFrameMk id="4" creationId="{4C16E049-628D-FB72-0F49-7CCAABA9A098}"/>
          </ac:graphicFrameMkLst>
        </pc:graphicFrameChg>
        <pc:graphicFrameChg chg="mod">
          <ac:chgData name="Chris Final - Researcher" userId="30a9b99c-3608-4e3f-b048-5f989572effe" providerId="ADAL" clId="{1169889F-25E3-4592-A294-A0D619F70C02}" dt="2024-11-22T10:47:28.218" v="380"/>
          <ac:graphicFrameMkLst>
            <pc:docMk/>
            <pc:sldMk cId="330511482" sldId="3189"/>
            <ac:graphicFrameMk id="11" creationId="{54559A77-61AE-F104-339A-8DAF4BFD7604}"/>
          </ac:graphicFrameMkLst>
        </pc:graphicFrameChg>
        <pc:picChg chg="mod">
          <ac:chgData name="Chris Final - Researcher" userId="30a9b99c-3608-4e3f-b048-5f989572effe" providerId="ADAL" clId="{1169889F-25E3-4592-A294-A0D619F70C02}" dt="2024-11-15T16:36:10.143" v="87" actId="1076"/>
          <ac:picMkLst>
            <pc:docMk/>
            <pc:sldMk cId="330511482" sldId="3189"/>
            <ac:picMk id="18" creationId="{E0A1C41B-EB8D-B991-3816-3F999DD6DFE2}"/>
          </ac:picMkLst>
        </pc:picChg>
        <pc:cxnChg chg="mod">
          <ac:chgData name="Chris Final - Researcher" userId="30a9b99c-3608-4e3f-b048-5f989572effe" providerId="ADAL" clId="{1169889F-25E3-4592-A294-A0D619F70C02}" dt="2024-11-22T10:47:00.819" v="375" actId="1035"/>
          <ac:cxnSpMkLst>
            <pc:docMk/>
            <pc:sldMk cId="330511482" sldId="3189"/>
            <ac:cxnSpMk id="9" creationId="{A93B5946-3ECA-86BC-32A2-712BC1CFD698}"/>
          </ac:cxnSpMkLst>
        </pc:cxnChg>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1169889F-25E3-4592-A294-A0D619F70C02}" dt="2024-11-22T10:07:01.774" v="318"/>
              <pc2:cmMkLst xmlns:pc2="http://schemas.microsoft.com/office/powerpoint/2019/9/main/command">
                <pc:docMk/>
                <pc:sldMk cId="330511482" sldId="3189"/>
                <pc2:cmMk id="{FEF1E37F-F42F-46DE-84DF-C62C5AE5AA4E}"/>
              </pc2:cmMkLst>
              <pc226:cmRplyChg chg="add">
                <pc226:chgData name="Chris Final - Researcher" userId="30a9b99c-3608-4e3f-b048-5f989572effe" providerId="ADAL" clId="{1169889F-25E3-4592-A294-A0D619F70C02}" dt="2024-11-15T16:36:53.947" v="91"/>
                <pc2:cmRplyMkLst xmlns:pc2="http://schemas.microsoft.com/office/powerpoint/2019/9/main/command">
                  <pc:docMk/>
                  <pc:sldMk cId="330511482" sldId="3189"/>
                  <pc2:cmMk id="{FEF1E37F-F42F-46DE-84DF-C62C5AE5AA4E}"/>
                  <pc2:cmRplyMk id="{DA6EC8CC-CB56-4C97-9759-7FFA73EF62BF}"/>
                </pc2:cmRplyMkLst>
              </pc226:cmRplyChg>
            </pc226:cmChg>
          </p:ext>
        </pc:extLst>
      </pc:sldChg>
      <pc:sldChg chg="addSp delSp modSp mod">
        <pc:chgData name="Chris Final - Researcher" userId="30a9b99c-3608-4e3f-b048-5f989572effe" providerId="ADAL" clId="{1169889F-25E3-4592-A294-A0D619F70C02}" dt="2024-11-15T16:31:46.785" v="38"/>
        <pc:sldMkLst>
          <pc:docMk/>
          <pc:sldMk cId="2776822157" sldId="3190"/>
        </pc:sldMkLst>
        <pc:spChg chg="add mod">
          <ac:chgData name="Chris Final - Researcher" userId="30a9b99c-3608-4e3f-b048-5f989572effe" providerId="ADAL" clId="{1169889F-25E3-4592-A294-A0D619F70C02}" dt="2024-11-15T16:31:46.785" v="38"/>
          <ac:spMkLst>
            <pc:docMk/>
            <pc:sldMk cId="2776822157" sldId="3190"/>
            <ac:spMk id="3" creationId="{B3E93FA9-182A-052D-A2E9-9740F46AC384}"/>
          </ac:spMkLst>
        </pc:spChg>
        <pc:spChg chg="add mod">
          <ac:chgData name="Chris Final - Researcher" userId="30a9b99c-3608-4e3f-b048-5f989572effe" providerId="ADAL" clId="{1169889F-25E3-4592-A294-A0D619F70C02}" dt="2024-11-15T16:31:46.785" v="38"/>
          <ac:spMkLst>
            <pc:docMk/>
            <pc:sldMk cId="2776822157" sldId="3190"/>
            <ac:spMk id="4" creationId="{12393010-2131-3AAC-2F0F-695BAB444AD9}"/>
          </ac:spMkLst>
        </pc:spChg>
        <pc:spChg chg="del">
          <ac:chgData name="Chris Final - Researcher" userId="30a9b99c-3608-4e3f-b048-5f989572effe" providerId="ADAL" clId="{1169889F-25E3-4592-A294-A0D619F70C02}" dt="2024-11-15T16:31:45.412" v="37" actId="478"/>
          <ac:spMkLst>
            <pc:docMk/>
            <pc:sldMk cId="2776822157" sldId="3190"/>
            <ac:spMk id="14" creationId="{B77BCA35-357D-44CE-B88B-2FBD1B4F1224}"/>
          </ac:spMkLst>
        </pc:spChg>
        <pc:spChg chg="del">
          <ac:chgData name="Chris Final - Researcher" userId="30a9b99c-3608-4e3f-b048-5f989572effe" providerId="ADAL" clId="{1169889F-25E3-4592-A294-A0D619F70C02}" dt="2024-11-15T16:31:44.396" v="36" actId="478"/>
          <ac:spMkLst>
            <pc:docMk/>
            <pc:sldMk cId="2776822157" sldId="3190"/>
            <ac:spMk id="37" creationId="{CD52EBB6-6BEF-4F5D-9EF4-A0F77A9A9736}"/>
          </ac:spMkLst>
        </pc:spChg>
      </pc:sldChg>
      <pc:sldChg chg="addSp modSp mod ord">
        <pc:chgData name="Chris Final - Researcher" userId="30a9b99c-3608-4e3f-b048-5f989572effe" providerId="ADAL" clId="{1169889F-25E3-4592-A294-A0D619F70C02}" dt="2024-11-15T16:43:33.809" v="93"/>
        <pc:sldMkLst>
          <pc:docMk/>
          <pc:sldMk cId="2747812202" sldId="3191"/>
        </pc:sldMkLst>
        <pc:spChg chg="add mod">
          <ac:chgData name="Chris Final - Researcher" userId="30a9b99c-3608-4e3f-b048-5f989572effe" providerId="ADAL" clId="{1169889F-25E3-4592-A294-A0D619F70C02}" dt="2024-11-15T16:32:42.862" v="46"/>
          <ac:spMkLst>
            <pc:docMk/>
            <pc:sldMk cId="2747812202" sldId="3191"/>
            <ac:spMk id="3" creationId="{59AA511F-D1BB-EE86-6EC2-F3F70A0F621F}"/>
          </ac:spMkLst>
        </pc:spChg>
        <pc:spChg chg="mod">
          <ac:chgData name="Chris Final - Researcher" userId="30a9b99c-3608-4e3f-b048-5f989572effe" providerId="ADAL" clId="{1169889F-25E3-4592-A294-A0D619F70C02}" dt="2024-11-15T16:32:41.694" v="45" actId="1076"/>
          <ac:spMkLst>
            <pc:docMk/>
            <pc:sldMk cId="2747812202" sldId="3191"/>
            <ac:spMk id="6" creationId="{41C09796-C9A4-44E8-EDF6-7BD473CBE8B1}"/>
          </ac:spMkLst>
        </pc:spChg>
        <pc:spChg chg="add mod">
          <ac:chgData name="Chris Final - Researcher" userId="30a9b99c-3608-4e3f-b048-5f989572effe" providerId="ADAL" clId="{1169889F-25E3-4592-A294-A0D619F70C02}" dt="2024-11-15T16:32:42.862" v="46"/>
          <ac:spMkLst>
            <pc:docMk/>
            <pc:sldMk cId="2747812202" sldId="3191"/>
            <ac:spMk id="8" creationId="{9F6A4221-7DBA-4DB2-7D01-E5E26990CC72}"/>
          </ac:spMkLst>
        </pc:spChg>
      </pc:sldChg>
      <pc:sldChg chg="addSp modSp mod">
        <pc:chgData name="Chris Final - Researcher" userId="30a9b99c-3608-4e3f-b048-5f989572effe" providerId="ADAL" clId="{1169889F-25E3-4592-A294-A0D619F70C02}" dt="2024-11-15T16:33:43.876" v="50"/>
        <pc:sldMkLst>
          <pc:docMk/>
          <pc:sldMk cId="2051773757" sldId="3192"/>
        </pc:sldMkLst>
        <pc:spChg chg="add mod">
          <ac:chgData name="Chris Final - Researcher" userId="30a9b99c-3608-4e3f-b048-5f989572effe" providerId="ADAL" clId="{1169889F-25E3-4592-A294-A0D619F70C02}" dt="2024-11-15T16:33:43.876" v="50"/>
          <ac:spMkLst>
            <pc:docMk/>
            <pc:sldMk cId="2051773757" sldId="3192"/>
            <ac:spMk id="6" creationId="{8686F702-ED39-A6AE-8120-7A8497A0DD73}"/>
          </ac:spMkLst>
        </pc:spChg>
        <pc:spChg chg="add mod">
          <ac:chgData name="Chris Final - Researcher" userId="30a9b99c-3608-4e3f-b048-5f989572effe" providerId="ADAL" clId="{1169889F-25E3-4592-A294-A0D619F70C02}" dt="2024-11-15T16:33:43.876" v="50"/>
          <ac:spMkLst>
            <pc:docMk/>
            <pc:sldMk cId="2051773757" sldId="3192"/>
            <ac:spMk id="12" creationId="{F91A31DD-D617-1BEE-FF8D-6DC863FC0B38}"/>
          </ac:spMkLst>
        </pc:spChg>
        <pc:spChg chg="mod">
          <ac:chgData name="Chris Final - Researcher" userId="30a9b99c-3608-4e3f-b048-5f989572effe" providerId="ADAL" clId="{1169889F-25E3-4592-A294-A0D619F70C02}" dt="2024-11-15T16:33:42.737" v="49" actId="14100"/>
          <ac:spMkLst>
            <pc:docMk/>
            <pc:sldMk cId="2051773757" sldId="3192"/>
            <ac:spMk id="28" creationId="{F0570963-91E8-EE28-7F49-4010E3E823D7}"/>
          </ac:spMkLst>
        </pc:spChg>
      </pc:sldChg>
      <pc:sldChg chg="addSp delSp modSp mod">
        <pc:chgData name="Chris Final - Researcher" userId="30a9b99c-3608-4e3f-b048-5f989572effe" providerId="ADAL" clId="{1169889F-25E3-4592-A294-A0D619F70C02}" dt="2024-11-15T16:33:57.438" v="55"/>
        <pc:sldMkLst>
          <pc:docMk/>
          <pc:sldMk cId="107977593" sldId="3193"/>
        </pc:sldMkLst>
        <pc:spChg chg="add mod">
          <ac:chgData name="Chris Final - Researcher" userId="30a9b99c-3608-4e3f-b048-5f989572effe" providerId="ADAL" clId="{1169889F-25E3-4592-A294-A0D619F70C02}" dt="2024-11-15T16:33:57.438" v="55"/>
          <ac:spMkLst>
            <pc:docMk/>
            <pc:sldMk cId="107977593" sldId="3193"/>
            <ac:spMk id="2" creationId="{CE57A2A0-1545-9BB4-B5DC-B87286CC1F98}"/>
          </ac:spMkLst>
        </pc:spChg>
        <pc:spChg chg="add mod">
          <ac:chgData name="Chris Final - Researcher" userId="30a9b99c-3608-4e3f-b048-5f989572effe" providerId="ADAL" clId="{1169889F-25E3-4592-A294-A0D619F70C02}" dt="2024-11-15T16:33:57.438" v="55"/>
          <ac:spMkLst>
            <pc:docMk/>
            <pc:sldMk cId="107977593" sldId="3193"/>
            <ac:spMk id="3" creationId="{EA1BC318-51B2-B0F1-D909-169107A67764}"/>
          </ac:spMkLst>
        </pc:spChg>
        <pc:spChg chg="del">
          <ac:chgData name="Chris Final - Researcher" userId="30a9b99c-3608-4e3f-b048-5f989572effe" providerId="ADAL" clId="{1169889F-25E3-4592-A294-A0D619F70C02}" dt="2024-11-15T16:33:55.370" v="53" actId="478"/>
          <ac:spMkLst>
            <pc:docMk/>
            <pc:sldMk cId="107977593" sldId="3193"/>
            <ac:spMk id="13" creationId="{CF0E42C5-3DC1-44DF-BD58-37199AAB400D}"/>
          </ac:spMkLst>
        </pc:spChg>
        <pc:spChg chg="del">
          <ac:chgData name="Chris Final - Researcher" userId="30a9b99c-3608-4e3f-b048-5f989572effe" providerId="ADAL" clId="{1169889F-25E3-4592-A294-A0D619F70C02}" dt="2024-11-15T16:33:56.406" v="54" actId="478"/>
          <ac:spMkLst>
            <pc:docMk/>
            <pc:sldMk cId="107977593" sldId="3193"/>
            <ac:spMk id="14" creationId="{B77BCA35-357D-44CE-B88B-2FBD1B4F1224}"/>
          </ac:spMkLst>
        </pc:spChg>
      </pc:sldChg>
      <pc:sldChg chg="addSp delSp modSp mod">
        <pc:chgData name="Chris Final - Researcher" userId="30a9b99c-3608-4e3f-b048-5f989572effe" providerId="ADAL" clId="{1169889F-25E3-4592-A294-A0D619F70C02}" dt="2024-11-15T16:34:13.573" v="62"/>
        <pc:sldMkLst>
          <pc:docMk/>
          <pc:sldMk cId="460272952" sldId="3194"/>
        </pc:sldMkLst>
        <pc:spChg chg="add mod">
          <ac:chgData name="Chris Final - Researcher" userId="30a9b99c-3608-4e3f-b048-5f989572effe" providerId="ADAL" clId="{1169889F-25E3-4592-A294-A0D619F70C02}" dt="2024-11-15T16:34:13.573" v="62"/>
          <ac:spMkLst>
            <pc:docMk/>
            <pc:sldMk cId="460272952" sldId="3194"/>
            <ac:spMk id="2" creationId="{6521E2AC-0996-2489-EDFE-868233258237}"/>
          </ac:spMkLst>
        </pc:spChg>
        <pc:spChg chg="add mod">
          <ac:chgData name="Chris Final - Researcher" userId="30a9b99c-3608-4e3f-b048-5f989572effe" providerId="ADAL" clId="{1169889F-25E3-4592-A294-A0D619F70C02}" dt="2024-11-15T16:34:13.573" v="62"/>
          <ac:spMkLst>
            <pc:docMk/>
            <pc:sldMk cId="460272952" sldId="3194"/>
            <ac:spMk id="3" creationId="{F2AC6A62-03EB-C581-4D30-6A60EE54DF4F}"/>
          </ac:spMkLst>
        </pc:spChg>
        <pc:spChg chg="del">
          <ac:chgData name="Chris Final - Researcher" userId="30a9b99c-3608-4e3f-b048-5f989572effe" providerId="ADAL" clId="{1169889F-25E3-4592-A294-A0D619F70C02}" dt="2024-11-15T16:34:11.571" v="60" actId="478"/>
          <ac:spMkLst>
            <pc:docMk/>
            <pc:sldMk cId="460272952" sldId="3194"/>
            <ac:spMk id="13" creationId="{CF0E42C5-3DC1-44DF-BD58-37199AAB400D}"/>
          </ac:spMkLst>
        </pc:spChg>
        <pc:spChg chg="del">
          <ac:chgData name="Chris Final - Researcher" userId="30a9b99c-3608-4e3f-b048-5f989572effe" providerId="ADAL" clId="{1169889F-25E3-4592-A294-A0D619F70C02}" dt="2024-11-15T16:34:12.435" v="61" actId="478"/>
          <ac:spMkLst>
            <pc:docMk/>
            <pc:sldMk cId="460272952" sldId="3194"/>
            <ac:spMk id="14" creationId="{B77BCA35-357D-44CE-B88B-2FBD1B4F1224}"/>
          </ac:spMkLst>
        </pc:spChg>
      </pc:sldChg>
      <pc:sldChg chg="addSp delSp modSp mod">
        <pc:chgData name="Chris Final - Researcher" userId="30a9b99c-3608-4e3f-b048-5f989572effe" providerId="ADAL" clId="{1169889F-25E3-4592-A294-A0D619F70C02}" dt="2024-11-15T16:34:06.771" v="59"/>
        <pc:sldMkLst>
          <pc:docMk/>
          <pc:sldMk cId="2417175479" sldId="3195"/>
        </pc:sldMkLst>
        <pc:spChg chg="add mod">
          <ac:chgData name="Chris Final - Researcher" userId="30a9b99c-3608-4e3f-b048-5f989572effe" providerId="ADAL" clId="{1169889F-25E3-4592-A294-A0D619F70C02}" dt="2024-11-15T16:34:06.771" v="59"/>
          <ac:spMkLst>
            <pc:docMk/>
            <pc:sldMk cId="2417175479" sldId="3195"/>
            <ac:spMk id="7" creationId="{449410A5-AE9C-1376-4BED-55A0F2A3A7EE}"/>
          </ac:spMkLst>
        </pc:spChg>
        <pc:spChg chg="add mod">
          <ac:chgData name="Chris Final - Researcher" userId="30a9b99c-3608-4e3f-b048-5f989572effe" providerId="ADAL" clId="{1169889F-25E3-4592-A294-A0D619F70C02}" dt="2024-11-15T16:34:06.771" v="59"/>
          <ac:spMkLst>
            <pc:docMk/>
            <pc:sldMk cId="2417175479" sldId="3195"/>
            <ac:spMk id="8" creationId="{28EBEA82-BE36-BE8D-03A0-432407A79D7F}"/>
          </ac:spMkLst>
        </pc:spChg>
        <pc:spChg chg="del mod">
          <ac:chgData name="Chris Final - Researcher" userId="30a9b99c-3608-4e3f-b048-5f989572effe" providerId="ADAL" clId="{1169889F-25E3-4592-A294-A0D619F70C02}" dt="2024-11-15T16:34:03.509" v="57" actId="478"/>
          <ac:spMkLst>
            <pc:docMk/>
            <pc:sldMk cId="2417175479" sldId="3195"/>
            <ac:spMk id="13" creationId="{CF0E42C5-3DC1-44DF-BD58-37199AAB400D}"/>
          </ac:spMkLst>
        </pc:spChg>
        <pc:spChg chg="del">
          <ac:chgData name="Chris Final - Researcher" userId="30a9b99c-3608-4e3f-b048-5f989572effe" providerId="ADAL" clId="{1169889F-25E3-4592-A294-A0D619F70C02}" dt="2024-11-15T16:34:05.329" v="58" actId="478"/>
          <ac:spMkLst>
            <pc:docMk/>
            <pc:sldMk cId="2417175479" sldId="3195"/>
            <ac:spMk id="14" creationId="{B77BCA35-357D-44CE-B88B-2FBD1B4F1224}"/>
          </ac:spMkLst>
        </pc:spChg>
      </pc:sldChg>
      <pc:sldChg chg="addSp delSp modSp mod">
        <pc:chgData name="Chris Final - Researcher" userId="30a9b99c-3608-4e3f-b048-5f989572effe" providerId="ADAL" clId="{1169889F-25E3-4592-A294-A0D619F70C02}" dt="2024-11-15T16:34:32.490" v="67"/>
        <pc:sldMkLst>
          <pc:docMk/>
          <pc:sldMk cId="3047596236" sldId="3196"/>
        </pc:sldMkLst>
        <pc:spChg chg="mod">
          <ac:chgData name="Chris Final - Researcher" userId="30a9b99c-3608-4e3f-b048-5f989572effe" providerId="ADAL" clId="{1169889F-25E3-4592-A294-A0D619F70C02}" dt="2024-11-15T16:34:30.957" v="66" actId="1076"/>
          <ac:spMkLst>
            <pc:docMk/>
            <pc:sldMk cId="3047596236" sldId="3196"/>
            <ac:spMk id="5" creationId="{5632AFA4-8D61-9D79-9538-8845348D2B49}"/>
          </ac:spMkLst>
        </pc:spChg>
        <pc:spChg chg="add mod">
          <ac:chgData name="Chris Final - Researcher" userId="30a9b99c-3608-4e3f-b048-5f989572effe" providerId="ADAL" clId="{1169889F-25E3-4592-A294-A0D619F70C02}" dt="2024-11-15T16:34:32.490" v="67"/>
          <ac:spMkLst>
            <pc:docMk/>
            <pc:sldMk cId="3047596236" sldId="3196"/>
            <ac:spMk id="7" creationId="{293CEE05-9218-30F4-E417-D44F1F09DA00}"/>
          </ac:spMkLst>
        </pc:spChg>
        <pc:spChg chg="add mod">
          <ac:chgData name="Chris Final - Researcher" userId="30a9b99c-3608-4e3f-b048-5f989572effe" providerId="ADAL" clId="{1169889F-25E3-4592-A294-A0D619F70C02}" dt="2024-11-15T16:34:32.490" v="67"/>
          <ac:spMkLst>
            <pc:docMk/>
            <pc:sldMk cId="3047596236" sldId="3196"/>
            <ac:spMk id="8" creationId="{DB2F55C2-A4B4-98EE-5BC8-4C4A541AEE82}"/>
          </ac:spMkLst>
        </pc:spChg>
        <pc:spChg chg="del">
          <ac:chgData name="Chris Final - Researcher" userId="30a9b99c-3608-4e3f-b048-5f989572effe" providerId="ADAL" clId="{1169889F-25E3-4592-A294-A0D619F70C02}" dt="2024-11-15T16:34:19.336" v="63" actId="478"/>
          <ac:spMkLst>
            <pc:docMk/>
            <pc:sldMk cId="3047596236" sldId="3196"/>
            <ac:spMk id="13" creationId="{CF0E42C5-3DC1-44DF-BD58-37199AAB400D}"/>
          </ac:spMkLst>
        </pc:spChg>
        <pc:spChg chg="del">
          <ac:chgData name="Chris Final - Researcher" userId="30a9b99c-3608-4e3f-b048-5f989572effe" providerId="ADAL" clId="{1169889F-25E3-4592-A294-A0D619F70C02}" dt="2024-11-15T16:34:26.600" v="65" actId="478"/>
          <ac:spMkLst>
            <pc:docMk/>
            <pc:sldMk cId="3047596236" sldId="3196"/>
            <ac:spMk id="14" creationId="{B77BCA35-357D-44CE-B88B-2FBD1B4F1224}"/>
          </ac:spMkLst>
        </pc:spChg>
      </pc:sldChg>
      <pc:sldChg chg="addSp delSp modSp mod">
        <pc:chgData name="Chris Final - Researcher" userId="30a9b99c-3608-4e3f-b048-5f989572effe" providerId="ADAL" clId="{1169889F-25E3-4592-A294-A0D619F70C02}" dt="2024-11-15T16:34:43.623" v="71"/>
        <pc:sldMkLst>
          <pc:docMk/>
          <pc:sldMk cId="3804521796" sldId="3200"/>
        </pc:sldMkLst>
        <pc:spChg chg="add mod">
          <ac:chgData name="Chris Final - Researcher" userId="30a9b99c-3608-4e3f-b048-5f989572effe" providerId="ADAL" clId="{1169889F-25E3-4592-A294-A0D619F70C02}" dt="2024-11-15T16:34:43.623" v="71"/>
          <ac:spMkLst>
            <pc:docMk/>
            <pc:sldMk cId="3804521796" sldId="3200"/>
            <ac:spMk id="6" creationId="{5316A7F0-4D9A-BE3F-2B3B-F343BCEF86A9}"/>
          </ac:spMkLst>
        </pc:spChg>
        <pc:spChg chg="add mod">
          <ac:chgData name="Chris Final - Researcher" userId="30a9b99c-3608-4e3f-b048-5f989572effe" providerId="ADAL" clId="{1169889F-25E3-4592-A294-A0D619F70C02}" dt="2024-11-15T16:34:43.623" v="71"/>
          <ac:spMkLst>
            <pc:docMk/>
            <pc:sldMk cId="3804521796" sldId="3200"/>
            <ac:spMk id="7" creationId="{BF8984F5-B8CA-FF15-CF97-D0B828B7C192}"/>
          </ac:spMkLst>
        </pc:spChg>
        <pc:spChg chg="del">
          <ac:chgData name="Chris Final - Researcher" userId="30a9b99c-3608-4e3f-b048-5f989572effe" providerId="ADAL" clId="{1169889F-25E3-4592-A294-A0D619F70C02}" dt="2024-11-15T16:34:41.548" v="69" actId="478"/>
          <ac:spMkLst>
            <pc:docMk/>
            <pc:sldMk cId="3804521796" sldId="3200"/>
            <ac:spMk id="13" creationId="{CF0E42C5-3DC1-44DF-BD58-37199AAB400D}"/>
          </ac:spMkLst>
        </pc:spChg>
        <pc:spChg chg="del">
          <ac:chgData name="Chris Final - Researcher" userId="30a9b99c-3608-4e3f-b048-5f989572effe" providerId="ADAL" clId="{1169889F-25E3-4592-A294-A0D619F70C02}" dt="2024-11-15T16:34:42.373" v="70" actId="478"/>
          <ac:spMkLst>
            <pc:docMk/>
            <pc:sldMk cId="3804521796" sldId="3200"/>
            <ac:spMk id="14" creationId="{B77BCA35-357D-44CE-B88B-2FBD1B4F1224}"/>
          </ac:spMkLst>
        </pc:spChg>
      </pc:sldChg>
      <pc:sldChg chg="addSp modSp mod">
        <pc:chgData name="Chris Final - Researcher" userId="30a9b99c-3608-4e3f-b048-5f989572effe" providerId="ADAL" clId="{1169889F-25E3-4592-A294-A0D619F70C02}" dt="2024-11-22T10:32:14.871" v="338"/>
        <pc:sldMkLst>
          <pc:docMk/>
          <pc:sldMk cId="4164359533" sldId="3201"/>
        </pc:sldMkLst>
        <pc:spChg chg="add mod">
          <ac:chgData name="Chris Final - Researcher" userId="30a9b99c-3608-4e3f-b048-5f989572effe" providerId="ADAL" clId="{1169889F-25E3-4592-A294-A0D619F70C02}" dt="2024-11-15T16:35:53.308" v="84"/>
          <ac:spMkLst>
            <pc:docMk/>
            <pc:sldMk cId="4164359533" sldId="3201"/>
            <ac:spMk id="3" creationId="{573C7E0A-43CA-A551-1C77-9305A97988DE}"/>
          </ac:spMkLst>
        </pc:spChg>
        <pc:spChg chg="add mod">
          <ac:chgData name="Chris Final - Researcher" userId="30a9b99c-3608-4e3f-b048-5f989572effe" providerId="ADAL" clId="{1169889F-25E3-4592-A294-A0D619F70C02}" dt="2024-11-15T16:35:53.308" v="84"/>
          <ac:spMkLst>
            <pc:docMk/>
            <pc:sldMk cId="4164359533" sldId="3201"/>
            <ac:spMk id="7" creationId="{C5438DCE-42A7-42E0-FA6F-5DCC5D2C23BA}"/>
          </ac:spMkLst>
        </pc:spChg>
        <pc:spChg chg="mod">
          <ac:chgData name="Chris Final - Researcher" userId="30a9b99c-3608-4e3f-b048-5f989572effe" providerId="ADAL" clId="{1169889F-25E3-4592-A294-A0D619F70C02}" dt="2024-11-22T10:30:12.254" v="320" actId="1076"/>
          <ac:spMkLst>
            <pc:docMk/>
            <pc:sldMk cId="4164359533" sldId="3201"/>
            <ac:spMk id="8" creationId="{69A5E7A8-B2BC-4F1F-D632-F6EFEB6B3BF6}"/>
          </ac:spMkLst>
        </pc:spChg>
        <pc:spChg chg="mod">
          <ac:chgData name="Chris Final - Researcher" userId="30a9b99c-3608-4e3f-b048-5f989572effe" providerId="ADAL" clId="{1169889F-25E3-4592-A294-A0D619F70C02}" dt="2024-11-22T10:31:51.867" v="335" actId="1076"/>
          <ac:spMkLst>
            <pc:docMk/>
            <pc:sldMk cId="4164359533" sldId="3201"/>
            <ac:spMk id="10" creationId="{6CD44C19-2A75-B56B-E279-5D3D0EF799B4}"/>
          </ac:spMkLst>
        </pc:spChg>
        <pc:spChg chg="add mod">
          <ac:chgData name="Chris Final - Researcher" userId="30a9b99c-3608-4e3f-b048-5f989572effe" providerId="ADAL" clId="{1169889F-25E3-4592-A294-A0D619F70C02}" dt="2024-11-22T10:30:27.313" v="325" actId="1076"/>
          <ac:spMkLst>
            <pc:docMk/>
            <pc:sldMk cId="4164359533" sldId="3201"/>
            <ac:spMk id="12" creationId="{50FCCD27-A628-8693-F530-8F2451E0027E}"/>
          </ac:spMkLst>
        </pc:spChg>
        <pc:spChg chg="add mod">
          <ac:chgData name="Chris Final - Researcher" userId="30a9b99c-3608-4e3f-b048-5f989572effe" providerId="ADAL" clId="{1169889F-25E3-4592-A294-A0D619F70C02}" dt="2024-11-22T10:31:59.332" v="337" actId="1076"/>
          <ac:spMkLst>
            <pc:docMk/>
            <pc:sldMk cId="4164359533" sldId="3201"/>
            <ac:spMk id="13" creationId="{60E4AADD-39D1-75E9-D1FF-034AF9DB35DC}"/>
          </ac:spMkLst>
        </pc:spChg>
        <pc:spChg chg="mod">
          <ac:chgData name="Chris Final - Researcher" userId="30a9b99c-3608-4e3f-b048-5f989572effe" providerId="ADAL" clId="{1169889F-25E3-4592-A294-A0D619F70C02}" dt="2024-11-15T16:35:52.085" v="83" actId="1076"/>
          <ac:spMkLst>
            <pc:docMk/>
            <pc:sldMk cId="4164359533" sldId="3201"/>
            <ac:spMk id="20" creationId="{BC2878D9-ED4F-76B0-ED21-36D812CE9D21}"/>
          </ac:spMkLst>
        </pc:spChg>
        <pc:graphicFrameChg chg="mod">
          <ac:chgData name="Chris Final - Researcher" userId="30a9b99c-3608-4e3f-b048-5f989572effe" providerId="ADAL" clId="{1169889F-25E3-4592-A294-A0D619F70C02}" dt="2024-11-22T10:31:34.610" v="333"/>
          <ac:graphicFrameMkLst>
            <pc:docMk/>
            <pc:sldMk cId="4164359533" sldId="3201"/>
            <ac:graphicFrameMk id="4" creationId="{4C16E049-628D-FB72-0F49-7CCAABA9A098}"/>
          </ac:graphicFrameMkLst>
        </pc:graphicFrameChg>
        <pc:graphicFrameChg chg="mod">
          <ac:chgData name="Chris Final - Researcher" userId="30a9b99c-3608-4e3f-b048-5f989572effe" providerId="ADAL" clId="{1169889F-25E3-4592-A294-A0D619F70C02}" dt="2024-11-22T10:32:14.871" v="338"/>
          <ac:graphicFrameMkLst>
            <pc:docMk/>
            <pc:sldMk cId="4164359533" sldId="3201"/>
            <ac:graphicFrameMk id="11" creationId="{54559A77-61AE-F104-339A-8DAF4BFD7604}"/>
          </ac:graphicFrameMkLst>
        </pc:graphicFrameChg>
        <pc:picChg chg="mod">
          <ac:chgData name="Chris Final - Researcher" userId="30a9b99c-3608-4e3f-b048-5f989572effe" providerId="ADAL" clId="{1169889F-25E3-4592-A294-A0D619F70C02}" dt="2024-11-15T16:35:52.085" v="83" actId="1076"/>
          <ac:picMkLst>
            <pc:docMk/>
            <pc:sldMk cId="4164359533" sldId="3201"/>
            <ac:picMk id="18" creationId="{E0A1C41B-EB8D-B991-3816-3F999DD6DFE2}"/>
          </ac:picMkLst>
        </pc:picChg>
        <pc:cxnChg chg="mod">
          <ac:chgData name="Chris Final - Researcher" userId="30a9b99c-3608-4e3f-b048-5f989572effe" providerId="ADAL" clId="{1169889F-25E3-4592-A294-A0D619F70C02}" dt="2024-11-22T10:31:06.544" v="328" actId="1076"/>
          <ac:cxnSpMkLst>
            <pc:docMk/>
            <pc:sldMk cId="4164359533" sldId="3201"/>
            <ac:cxnSpMk id="5" creationId="{AB492669-05BB-E2BE-9AE4-83FB771B6CBB}"/>
          </ac:cxnSpMkLst>
        </pc:cxnChg>
        <pc:cxnChg chg="mod">
          <ac:chgData name="Chris Final - Researcher" userId="30a9b99c-3608-4e3f-b048-5f989572effe" providerId="ADAL" clId="{1169889F-25E3-4592-A294-A0D619F70C02}" dt="2024-11-22T10:31:44.683" v="334" actId="1076"/>
          <ac:cxnSpMkLst>
            <pc:docMk/>
            <pc:sldMk cId="4164359533" sldId="3201"/>
            <ac:cxnSpMk id="9" creationId="{A93B5946-3ECA-86BC-32A2-712BC1CFD698}"/>
          </ac:cxnSpMkLst>
        </pc:cxnChg>
      </pc:sldChg>
    </pc:docChg>
  </pc:docChgLst>
  <pc:docChgLst>
    <pc:chgData name="Chris Final - Researcher" userId="S::christopher.final@essex.gov.uk::30a9b99c-3608-4e3f-b048-5f989572effe" providerId="AD" clId="Web-{7FE01FD6-76AE-412E-F5FE-C442F70A535F}"/>
    <pc:docChg chg="modSld">
      <pc:chgData name="Chris Final - Researcher" userId="S::christopher.final@essex.gov.uk::30a9b99c-3608-4e3f-b048-5f989572effe" providerId="AD" clId="Web-{7FE01FD6-76AE-412E-F5FE-C442F70A535F}" dt="2024-11-15T16:22:07.863" v="7" actId="1076"/>
      <pc:docMkLst>
        <pc:docMk/>
      </pc:docMkLst>
      <pc:sldChg chg="modSp">
        <pc:chgData name="Chris Final - Researcher" userId="S::christopher.final@essex.gov.uk::30a9b99c-3608-4e3f-b048-5f989572effe" providerId="AD" clId="Web-{7FE01FD6-76AE-412E-F5FE-C442F70A535F}" dt="2024-11-15T16:20:41.594" v="5" actId="20577"/>
        <pc:sldMkLst>
          <pc:docMk/>
          <pc:sldMk cId="2444680049" sldId="270"/>
        </pc:sldMkLst>
        <pc:spChg chg="mod">
          <ac:chgData name="Chris Final - Researcher" userId="S::christopher.final@essex.gov.uk::30a9b99c-3608-4e3f-b048-5f989572effe" providerId="AD" clId="Web-{7FE01FD6-76AE-412E-F5FE-C442F70A535F}" dt="2024-11-15T16:20:41.594" v="5" actId="20577"/>
          <ac:spMkLst>
            <pc:docMk/>
            <pc:sldMk cId="2444680049" sldId="270"/>
            <ac:spMk id="6" creationId="{3BD1A842-1709-997F-1715-E3E211B33662}"/>
          </ac:spMkLst>
        </pc:spChg>
      </pc:sldChg>
      <pc:sldChg chg="modSp">
        <pc:chgData name="Chris Final - Researcher" userId="S::christopher.final@essex.gov.uk::30a9b99c-3608-4e3f-b048-5f989572effe" providerId="AD" clId="Web-{7FE01FD6-76AE-412E-F5FE-C442F70A535F}" dt="2024-11-15T16:20:33.032" v="2" actId="20577"/>
        <pc:sldMkLst>
          <pc:docMk/>
          <pc:sldMk cId="1087193138" sldId="274"/>
        </pc:sldMkLst>
        <pc:spChg chg="mod">
          <ac:chgData name="Chris Final - Researcher" userId="S::christopher.final@essex.gov.uk::30a9b99c-3608-4e3f-b048-5f989572effe" providerId="AD" clId="Web-{7FE01FD6-76AE-412E-F5FE-C442F70A535F}" dt="2024-11-15T16:20:33.032" v="2" actId="20577"/>
          <ac:spMkLst>
            <pc:docMk/>
            <pc:sldMk cId="1087193138" sldId="274"/>
            <ac:spMk id="3" creationId="{AA235D10-7B94-BD9D-BE74-BBB9F64D14D5}"/>
          </ac:spMkLst>
        </pc:spChg>
      </pc:sldChg>
      <pc:sldChg chg="modSp">
        <pc:chgData name="Chris Final - Researcher" userId="S::christopher.final@essex.gov.uk::30a9b99c-3608-4e3f-b048-5f989572effe" providerId="AD" clId="Web-{7FE01FD6-76AE-412E-F5FE-C442F70A535F}" dt="2024-11-15T16:22:07.863" v="7" actId="1076"/>
        <pc:sldMkLst>
          <pc:docMk/>
          <pc:sldMk cId="951072003" sldId="3168"/>
        </pc:sldMkLst>
        <pc:graphicFrameChg chg="mod">
          <ac:chgData name="Chris Final - Researcher" userId="S::christopher.final@essex.gov.uk::30a9b99c-3608-4e3f-b048-5f989572effe" providerId="AD" clId="Web-{7FE01FD6-76AE-412E-F5FE-C442F70A535F}" dt="2024-11-15T16:22:07.863" v="7" actId="1076"/>
          <ac:graphicFrameMkLst>
            <pc:docMk/>
            <pc:sldMk cId="951072003" sldId="3168"/>
            <ac:graphicFrameMk id="7" creationId="{4BED0785-1DEE-568A-9CAC-6CEF667094E2}"/>
          </ac:graphicFrameMkLst>
        </pc:graphicFrameChg>
      </pc:sldChg>
    </pc:docChg>
  </pc:docChgLst>
  <pc:docChgLst>
    <pc:chgData name="Sean Marks - Senior Researcher" userId="S::sean.marks@essex.gov.uk::5b5504e5-eea6-43a5-accf-b5894fccd5ac" providerId="AD" clId="Web-{521527F6-EAF3-DD6B-62BB-F46AF6FDD0CA}"/>
    <pc:docChg chg="mod">
      <pc:chgData name="Sean Marks - Senior Researcher" userId="S::sean.marks@essex.gov.uk::5b5504e5-eea6-43a5-accf-b5894fccd5ac" providerId="AD" clId="Web-{521527F6-EAF3-DD6B-62BB-F46AF6FDD0CA}" dt="2024-11-19T11:58:52.426" v="0"/>
      <pc:docMkLst>
        <pc:docMk/>
      </pc:docMkLst>
    </pc:docChg>
  </pc:docChgLst>
  <pc:docChgLst>
    <pc:chgData name="Sean Marks - Senior Researcher" userId="S::sean.marks@essex.gov.uk::5b5504e5-eea6-43a5-accf-b5894fccd5ac" providerId="AD" clId="Web-{E4EF9D51-9E06-40DB-BF79-7F7F2587BB91}"/>
    <pc:docChg chg="modSld">
      <pc:chgData name="Sean Marks - Senior Researcher" userId="S::sean.marks@essex.gov.uk::5b5504e5-eea6-43a5-accf-b5894fccd5ac" providerId="AD" clId="Web-{E4EF9D51-9E06-40DB-BF79-7F7F2587BB91}" dt="2024-11-22T12:37:15.969" v="12" actId="20577"/>
      <pc:docMkLst>
        <pc:docMk/>
      </pc:docMkLst>
      <pc:sldChg chg="modSp">
        <pc:chgData name="Sean Marks - Senior Researcher" userId="S::sean.marks@essex.gov.uk::5b5504e5-eea6-43a5-accf-b5894fccd5ac" providerId="AD" clId="Web-{E4EF9D51-9E06-40DB-BF79-7F7F2587BB91}" dt="2024-11-22T12:31:13.007" v="2"/>
        <pc:sldMkLst>
          <pc:docMk/>
          <pc:sldMk cId="2436561789" sldId="3173"/>
        </pc:sldMkLst>
        <pc:spChg chg="mod">
          <ac:chgData name="Sean Marks - Senior Researcher" userId="S::sean.marks@essex.gov.uk::5b5504e5-eea6-43a5-accf-b5894fccd5ac" providerId="AD" clId="Web-{E4EF9D51-9E06-40DB-BF79-7F7F2587BB91}" dt="2024-11-22T12:29:54.458" v="0" actId="20577"/>
          <ac:spMkLst>
            <pc:docMk/>
            <pc:sldMk cId="2436561789" sldId="3173"/>
            <ac:spMk id="26" creationId="{2E05BBE2-3DA6-6F8C-FF68-86D0048A9B26}"/>
          </ac:spMkLst>
        </pc:spChg>
        <pc:graphicFrameChg chg="ord">
          <ac:chgData name="Sean Marks - Senior Researcher" userId="S::sean.marks@essex.gov.uk::5b5504e5-eea6-43a5-accf-b5894fccd5ac" providerId="AD" clId="Web-{E4EF9D51-9E06-40DB-BF79-7F7F2587BB91}" dt="2024-11-22T12:31:13.007" v="2"/>
          <ac:graphicFrameMkLst>
            <pc:docMk/>
            <pc:sldMk cId="2436561789" sldId="3173"/>
            <ac:graphicFrameMk id="3" creationId="{CC076B5E-AFE9-0867-1C52-5027285EC2DE}"/>
          </ac:graphicFrameMkLst>
        </pc:graphicFrameChg>
        <pc:cxnChg chg="ord">
          <ac:chgData name="Sean Marks - Senior Researcher" userId="S::sean.marks@essex.gov.uk::5b5504e5-eea6-43a5-accf-b5894fccd5ac" providerId="AD" clId="Web-{E4EF9D51-9E06-40DB-BF79-7F7F2587BB91}" dt="2024-11-22T12:30:10.974" v="1"/>
          <ac:cxnSpMkLst>
            <pc:docMk/>
            <pc:sldMk cId="2436561789" sldId="3173"/>
            <ac:cxnSpMk id="12" creationId="{1D71A802-9E86-642F-B247-5DB3573C15AF}"/>
          </ac:cxnSpMkLst>
        </pc:cxnChg>
      </pc:sldChg>
      <pc:sldChg chg="modSp">
        <pc:chgData name="Sean Marks - Senior Researcher" userId="S::sean.marks@essex.gov.uk::5b5504e5-eea6-43a5-accf-b5894fccd5ac" providerId="AD" clId="Web-{E4EF9D51-9E06-40DB-BF79-7F7F2587BB91}" dt="2024-11-22T12:37:15.969" v="12" actId="20577"/>
        <pc:sldMkLst>
          <pc:docMk/>
          <pc:sldMk cId="420853380" sldId="3185"/>
        </pc:sldMkLst>
        <pc:spChg chg="mod">
          <ac:chgData name="Sean Marks - Senior Researcher" userId="S::sean.marks@essex.gov.uk::5b5504e5-eea6-43a5-accf-b5894fccd5ac" providerId="AD" clId="Web-{E4EF9D51-9E06-40DB-BF79-7F7F2587BB91}" dt="2024-11-22T12:37:15.969" v="12" actId="20577"/>
          <ac:spMkLst>
            <pc:docMk/>
            <pc:sldMk cId="420853380" sldId="3185"/>
            <ac:spMk id="4" creationId="{D2691A66-036D-9853-78F6-9C9A83713A17}"/>
          </ac:spMkLst>
        </pc:spChg>
      </pc:sldChg>
      <pc:sldChg chg="modSp">
        <pc:chgData name="Sean Marks - Senior Researcher" userId="S::sean.marks@essex.gov.uk::5b5504e5-eea6-43a5-accf-b5894fccd5ac" providerId="AD" clId="Web-{E4EF9D51-9E06-40DB-BF79-7F7F2587BB91}" dt="2024-11-22T12:36:37.156" v="8" actId="20577"/>
        <pc:sldMkLst>
          <pc:docMk/>
          <pc:sldMk cId="387827464" sldId="3188"/>
        </pc:sldMkLst>
        <pc:spChg chg="mod">
          <ac:chgData name="Sean Marks - Senior Researcher" userId="S::sean.marks@essex.gov.uk::5b5504e5-eea6-43a5-accf-b5894fccd5ac" providerId="AD" clId="Web-{E4EF9D51-9E06-40DB-BF79-7F7F2587BB91}" dt="2024-11-22T12:36:37.156" v="8" actId="20577"/>
          <ac:spMkLst>
            <pc:docMk/>
            <pc:sldMk cId="387827464" sldId="3188"/>
            <ac:spMk id="26" creationId="{2E05BBE2-3DA6-6F8C-FF68-86D0048A9B26}"/>
          </ac:spMkLst>
        </pc:spChg>
      </pc:sldChg>
      <pc:sldChg chg="modSp">
        <pc:chgData name="Sean Marks - Senior Researcher" userId="S::sean.marks@essex.gov.uk::5b5504e5-eea6-43a5-accf-b5894fccd5ac" providerId="AD" clId="Web-{E4EF9D51-9E06-40DB-BF79-7F7F2587BB91}" dt="2024-11-22T12:36:07.811" v="3" actId="20577"/>
        <pc:sldMkLst>
          <pc:docMk/>
          <pc:sldMk cId="330511482" sldId="3189"/>
        </pc:sldMkLst>
        <pc:spChg chg="mod">
          <ac:chgData name="Sean Marks - Senior Researcher" userId="S::sean.marks@essex.gov.uk::5b5504e5-eea6-43a5-accf-b5894fccd5ac" providerId="AD" clId="Web-{E4EF9D51-9E06-40DB-BF79-7F7F2587BB91}" dt="2024-11-22T12:36:07.811" v="3" actId="20577"/>
          <ac:spMkLst>
            <pc:docMk/>
            <pc:sldMk cId="330511482" sldId="3189"/>
            <ac:spMk id="26" creationId="{2E05BBE2-3DA6-6F8C-FF68-86D0048A9B26}"/>
          </ac:spMkLst>
        </pc:spChg>
      </pc:sldChg>
      <pc:sldChg chg="modSp">
        <pc:chgData name="Sean Marks - Senior Researcher" userId="S::sean.marks@essex.gov.uk::5b5504e5-eea6-43a5-accf-b5894fccd5ac" providerId="AD" clId="Web-{E4EF9D51-9E06-40DB-BF79-7F7F2587BB91}" dt="2024-11-22T12:36:24.624" v="5" actId="20577"/>
        <pc:sldMkLst>
          <pc:docMk/>
          <pc:sldMk cId="4164359533" sldId="3201"/>
        </pc:sldMkLst>
        <pc:spChg chg="mod">
          <ac:chgData name="Sean Marks - Senior Researcher" userId="S::sean.marks@essex.gov.uk::5b5504e5-eea6-43a5-accf-b5894fccd5ac" providerId="AD" clId="Web-{E4EF9D51-9E06-40DB-BF79-7F7F2587BB91}" dt="2024-11-22T12:36:24.624" v="5" actId="20577"/>
          <ac:spMkLst>
            <pc:docMk/>
            <pc:sldMk cId="4164359533" sldId="3201"/>
            <ac:spMk id="26" creationId="{2E05BBE2-3DA6-6F8C-FF68-86D0048A9B26}"/>
          </ac:spMkLst>
        </pc:spChg>
      </pc:sldChg>
    </pc:docChg>
  </pc:docChgLst>
  <pc:docChgLst>
    <pc:chgData name="Sean Marks - Senior Researcher" userId="5b5504e5-eea6-43a5-accf-b5894fccd5ac" providerId="ADAL" clId="{D6F40771-F239-4F46-AB9C-F434CCAC5213}"/>
    <pc:docChg chg="modSld">
      <pc:chgData name="Sean Marks - Senior Researcher" userId="5b5504e5-eea6-43a5-accf-b5894fccd5ac" providerId="ADAL" clId="{D6F40771-F239-4F46-AB9C-F434CCAC5213}" dt="2024-09-17T19:23:25.788" v="26"/>
      <pc:docMkLst>
        <pc:docMk/>
      </pc:docMkLst>
      <pc:sldChg chg="addCm">
        <pc:chgData name="Sean Marks - Senior Researcher" userId="5b5504e5-eea6-43a5-accf-b5894fccd5ac" providerId="ADAL" clId="{D6F40771-F239-4F46-AB9C-F434CCAC5213}" dt="2024-09-17T14:59:22.468" v="4"/>
        <pc:sldMkLst>
          <pc:docMk/>
          <pc:sldMk cId="2186362379" sldId="3139"/>
        </pc:sldMkLst>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4:59:22.468" v="4"/>
              <pc2:cmMkLst xmlns:pc2="http://schemas.microsoft.com/office/powerpoint/2019/9/main/command">
                <pc:docMk/>
                <pc:sldMk cId="2186362379" sldId="3139"/>
                <pc2:cmMk id="{CE5F89ED-6BB3-4011-A7D9-8F178F953FAD}"/>
              </pc2:cmMkLst>
            </pc226:cmChg>
          </p:ext>
        </pc:extLst>
      </pc:sldChg>
      <pc:sldChg chg="mod addCm">
        <pc:chgData name="Sean Marks - Senior Researcher" userId="5b5504e5-eea6-43a5-accf-b5894fccd5ac" providerId="ADAL" clId="{D6F40771-F239-4F46-AB9C-F434CCAC5213}" dt="2024-09-17T14:58:07.113" v="2"/>
        <pc:sldMkLst>
          <pc:docMk/>
          <pc:sldMk cId="2436561789" sldId="3173"/>
        </pc:sldMkLst>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4:58:07.113" v="2"/>
              <pc2:cmMkLst xmlns:pc2="http://schemas.microsoft.com/office/powerpoint/2019/9/main/command">
                <pc:docMk/>
                <pc:sldMk cId="2436561789" sldId="3173"/>
                <pc2:cmMk id="{98FE6872-7DCE-4CC7-A599-976735BDE258}"/>
              </pc2:cmMkLst>
            </pc226:cmChg>
          </p:ext>
        </pc:extLst>
      </pc:sldChg>
      <pc:sldChg chg="addCm">
        <pc:chgData name="Sean Marks - Senior Researcher" userId="5b5504e5-eea6-43a5-accf-b5894fccd5ac" providerId="ADAL" clId="{D6F40771-F239-4F46-AB9C-F434CCAC5213}" dt="2024-09-17T15:13:11.976" v="5"/>
        <pc:sldMkLst>
          <pc:docMk/>
          <pc:sldMk cId="640614927" sldId="3175"/>
        </pc:sldMkLst>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5:13:11.976" v="5"/>
              <pc2:cmMkLst xmlns:pc2="http://schemas.microsoft.com/office/powerpoint/2019/9/main/command">
                <pc:docMk/>
                <pc:sldMk cId="640614927" sldId="3175"/>
                <pc2:cmMk id="{455C5D7B-107D-4027-8EFA-E767CC89B21F}"/>
              </pc2:cmMkLst>
            </pc226:cmChg>
          </p:ext>
        </pc:extLst>
      </pc:sldChg>
      <pc:sldChg chg="addCm">
        <pc:chgData name="Sean Marks - Senior Researcher" userId="5b5504e5-eea6-43a5-accf-b5894fccd5ac" providerId="ADAL" clId="{D6F40771-F239-4F46-AB9C-F434CCAC5213}" dt="2024-09-17T15:15:05.097" v="6"/>
        <pc:sldMkLst>
          <pc:docMk/>
          <pc:sldMk cId="2025194037" sldId="3176"/>
        </pc:sldMkLst>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5:15:05.097" v="6"/>
              <pc2:cmMkLst xmlns:pc2="http://schemas.microsoft.com/office/powerpoint/2019/9/main/command">
                <pc:docMk/>
                <pc:sldMk cId="2025194037" sldId="3176"/>
                <pc2:cmMk id="{632E15D8-72BC-4BE3-86E9-419FB9823C0B}"/>
              </pc2:cmMkLst>
            </pc226:cmChg>
          </p:ext>
        </pc:extLst>
      </pc:sldChg>
      <pc:sldChg chg="modSp mod addCm">
        <pc:chgData name="Sean Marks - Senior Researcher" userId="5b5504e5-eea6-43a5-accf-b5894fccd5ac" providerId="ADAL" clId="{D6F40771-F239-4F46-AB9C-F434CCAC5213}" dt="2024-09-17T15:33:30.152" v="12"/>
        <pc:sldMkLst>
          <pc:docMk/>
          <pc:sldMk cId="839612183" sldId="3182"/>
        </pc:sldMkLst>
        <pc:graphicFrameChg chg="modGraphic">
          <ac:chgData name="Sean Marks - Senior Researcher" userId="5b5504e5-eea6-43a5-accf-b5894fccd5ac" providerId="ADAL" clId="{D6F40771-F239-4F46-AB9C-F434CCAC5213}" dt="2024-09-17T15:31:17.807" v="11" actId="20577"/>
          <ac:graphicFrameMkLst>
            <pc:docMk/>
            <pc:sldMk cId="839612183" sldId="3182"/>
            <ac:graphicFrameMk id="3" creationId="{D6A59B7E-1C5C-03A9-DC63-D579A2E1129D}"/>
          </ac:graphicFrameMkLst>
        </pc:graphicFrame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5:33:30.152" v="12"/>
              <pc2:cmMkLst xmlns:pc2="http://schemas.microsoft.com/office/powerpoint/2019/9/main/command">
                <pc:docMk/>
                <pc:sldMk cId="839612183" sldId="3182"/>
                <pc2:cmMk id="{79E44F2C-8A67-4D51-A525-DF089564F6E4}"/>
              </pc2:cmMkLst>
            </pc226:cmChg>
          </p:ext>
        </pc:extLst>
      </pc:sldChg>
      <pc:sldChg chg="modSp mod addCm">
        <pc:chgData name="Sean Marks - Senior Researcher" userId="5b5504e5-eea6-43a5-accf-b5894fccd5ac" providerId="ADAL" clId="{D6F40771-F239-4F46-AB9C-F434CCAC5213}" dt="2024-09-17T15:45:56.971" v="20"/>
        <pc:sldMkLst>
          <pc:docMk/>
          <pc:sldMk cId="1622547141" sldId="3183"/>
        </pc:sldMkLst>
        <pc:graphicFrameChg chg="modGraphic">
          <ac:chgData name="Sean Marks - Senior Researcher" userId="5b5504e5-eea6-43a5-accf-b5894fccd5ac" providerId="ADAL" clId="{D6F40771-F239-4F46-AB9C-F434CCAC5213}" dt="2024-09-17T15:40:17.100" v="19" actId="20577"/>
          <ac:graphicFrameMkLst>
            <pc:docMk/>
            <pc:sldMk cId="1622547141" sldId="3183"/>
            <ac:graphicFrameMk id="3" creationId="{D6A59B7E-1C5C-03A9-DC63-D579A2E1129D}"/>
          </ac:graphicFrameMkLst>
        </pc:graphicFrame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5:45:56.971" v="20"/>
              <pc2:cmMkLst xmlns:pc2="http://schemas.microsoft.com/office/powerpoint/2019/9/main/command">
                <pc:docMk/>
                <pc:sldMk cId="1622547141" sldId="3183"/>
                <pc2:cmMk id="{98F9D1D5-E5C5-4C0F-A318-E170ED312DF9}"/>
              </pc2:cmMkLst>
            </pc226:cmChg>
          </p:ext>
        </pc:extLst>
      </pc:sldChg>
      <pc:sldChg chg="addCm">
        <pc:chgData name="Sean Marks - Senior Researcher" userId="5b5504e5-eea6-43a5-accf-b5894fccd5ac" providerId="ADAL" clId="{D6F40771-F239-4F46-AB9C-F434CCAC5213}" dt="2024-09-17T19:14:30.972" v="25"/>
        <pc:sldMkLst>
          <pc:docMk/>
          <pc:sldMk cId="2960407580" sldId="3184"/>
        </pc:sldMkLst>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9:14:30.972" v="25"/>
              <pc2:cmMkLst xmlns:pc2="http://schemas.microsoft.com/office/powerpoint/2019/9/main/command">
                <pc:docMk/>
                <pc:sldMk cId="2960407580" sldId="3184"/>
                <pc2:cmMk id="{34BD6D12-04CF-458F-A713-A04E04E8822C}"/>
              </pc2:cmMkLst>
            </pc226:cmChg>
          </p:ext>
        </pc:extLst>
      </pc:sldChg>
      <pc:sldChg chg="addCm">
        <pc:chgData name="Sean Marks - Senior Researcher" userId="5b5504e5-eea6-43a5-accf-b5894fccd5ac" providerId="ADAL" clId="{D6F40771-F239-4F46-AB9C-F434CCAC5213}" dt="2024-09-17T14:58:25.273" v="3"/>
        <pc:sldMkLst>
          <pc:docMk/>
          <pc:sldMk cId="2776822157" sldId="3190"/>
        </pc:sldMkLst>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4:58:25.273" v="3"/>
              <pc2:cmMkLst xmlns:pc2="http://schemas.microsoft.com/office/powerpoint/2019/9/main/command">
                <pc:docMk/>
                <pc:sldMk cId="2776822157" sldId="3190"/>
                <pc2:cmMk id="{1E113E43-C7A8-484B-9E5E-009037E44B79}"/>
              </pc2:cmMkLst>
            </pc226:cmChg>
          </p:ext>
        </pc:extLst>
      </pc:sldChg>
      <pc:sldChg chg="addCm">
        <pc:chgData name="Sean Marks - Senior Researcher" userId="5b5504e5-eea6-43a5-accf-b5894fccd5ac" providerId="ADAL" clId="{D6F40771-F239-4F46-AB9C-F434CCAC5213}" dt="2024-09-17T15:20:10.581" v="7"/>
        <pc:sldMkLst>
          <pc:docMk/>
          <pc:sldMk cId="2747812202" sldId="3191"/>
        </pc:sldMkLst>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5:20:10.581" v="7"/>
              <pc2:cmMkLst xmlns:pc2="http://schemas.microsoft.com/office/powerpoint/2019/9/main/command">
                <pc:docMk/>
                <pc:sldMk cId="2747812202" sldId="3191"/>
                <pc2:cmMk id="{450D596B-8784-4445-AD4A-EDC0F65AF100}"/>
              </pc2:cmMkLst>
            </pc226:cmChg>
          </p:ext>
        </pc:extLst>
      </pc:sldChg>
      <pc:sldChg chg="modSp mod addCm">
        <pc:chgData name="Sean Marks - Senior Researcher" userId="5b5504e5-eea6-43a5-accf-b5894fccd5ac" providerId="ADAL" clId="{D6F40771-F239-4F46-AB9C-F434CCAC5213}" dt="2024-09-17T15:38:53.197" v="14"/>
        <pc:sldMkLst>
          <pc:docMk/>
          <pc:sldMk cId="2051773757" sldId="3192"/>
        </pc:sldMkLst>
        <pc:graphicFrameChg chg="modGraphic">
          <ac:chgData name="Sean Marks - Senior Researcher" userId="5b5504e5-eea6-43a5-accf-b5894fccd5ac" providerId="ADAL" clId="{D6F40771-F239-4F46-AB9C-F434CCAC5213}" dt="2024-09-17T15:33:45.056" v="13" actId="14734"/>
          <ac:graphicFrameMkLst>
            <pc:docMk/>
            <pc:sldMk cId="2051773757" sldId="3192"/>
            <ac:graphicFrameMk id="3" creationId="{D6A59B7E-1C5C-03A9-DC63-D579A2E1129D}"/>
          </ac:graphicFrameMkLst>
        </pc:graphicFrameChg>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5:38:53.197" v="14"/>
              <pc2:cmMkLst xmlns:pc2="http://schemas.microsoft.com/office/powerpoint/2019/9/main/command">
                <pc:docMk/>
                <pc:sldMk cId="2051773757" sldId="3192"/>
                <pc2:cmMk id="{9D6AA974-4FB7-47F0-A2EB-A0063E9DE960}"/>
              </pc2:cmMkLst>
            </pc226:cmChg>
          </p:ext>
        </pc:extLst>
      </pc:sldChg>
      <pc:sldChg chg="addCm">
        <pc:chgData name="Sean Marks - Senior Researcher" userId="5b5504e5-eea6-43a5-accf-b5894fccd5ac" providerId="ADAL" clId="{D6F40771-F239-4F46-AB9C-F434CCAC5213}" dt="2024-09-17T15:52:33.738" v="21"/>
        <pc:sldMkLst>
          <pc:docMk/>
          <pc:sldMk cId="107977593" sldId="3193"/>
        </pc:sldMkLst>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5:52:33.738" v="21"/>
              <pc2:cmMkLst xmlns:pc2="http://schemas.microsoft.com/office/powerpoint/2019/9/main/command">
                <pc:docMk/>
                <pc:sldMk cId="107977593" sldId="3193"/>
                <pc2:cmMk id="{C78D4B78-7E5A-439D-8471-871ABD3B7AB9}"/>
              </pc2:cmMkLst>
            </pc226:cmChg>
          </p:ext>
        </pc:extLst>
      </pc:sldChg>
      <pc:sldChg chg="addCm">
        <pc:chgData name="Sean Marks - Senior Researcher" userId="5b5504e5-eea6-43a5-accf-b5894fccd5ac" providerId="ADAL" clId="{D6F40771-F239-4F46-AB9C-F434CCAC5213}" dt="2024-09-17T19:06:45.535" v="23"/>
        <pc:sldMkLst>
          <pc:docMk/>
          <pc:sldMk cId="460272952" sldId="3194"/>
        </pc:sldMkLst>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9:06:45.535" v="23"/>
              <pc2:cmMkLst xmlns:pc2="http://schemas.microsoft.com/office/powerpoint/2019/9/main/command">
                <pc:docMk/>
                <pc:sldMk cId="460272952" sldId="3194"/>
                <pc2:cmMk id="{DC3AAE50-15E2-408B-A8C0-EDD4781DC067}"/>
              </pc2:cmMkLst>
            </pc226:cmChg>
          </p:ext>
        </pc:extLst>
      </pc:sldChg>
      <pc:sldChg chg="addCm">
        <pc:chgData name="Sean Marks - Senior Researcher" userId="5b5504e5-eea6-43a5-accf-b5894fccd5ac" providerId="ADAL" clId="{D6F40771-F239-4F46-AB9C-F434CCAC5213}" dt="2024-09-17T18:59:45.649" v="22"/>
        <pc:sldMkLst>
          <pc:docMk/>
          <pc:sldMk cId="2417175479" sldId="3195"/>
        </pc:sldMkLst>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8:59:45.649" v="22"/>
              <pc2:cmMkLst xmlns:pc2="http://schemas.microsoft.com/office/powerpoint/2019/9/main/command">
                <pc:docMk/>
                <pc:sldMk cId="2417175479" sldId="3195"/>
                <pc2:cmMk id="{497078F6-CD94-4098-B212-C693C9F08FFA}"/>
              </pc2:cmMkLst>
            </pc226:cmChg>
          </p:ext>
        </pc:extLst>
      </pc:sldChg>
      <pc:sldChg chg="addCm">
        <pc:chgData name="Sean Marks - Senior Researcher" userId="5b5504e5-eea6-43a5-accf-b5894fccd5ac" providerId="ADAL" clId="{D6F40771-F239-4F46-AB9C-F434CCAC5213}" dt="2024-09-17T19:08:04.416" v="24"/>
        <pc:sldMkLst>
          <pc:docMk/>
          <pc:sldMk cId="3047596236" sldId="3196"/>
        </pc:sldMkLst>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9:08:04.416" v="24"/>
              <pc2:cmMkLst xmlns:pc2="http://schemas.microsoft.com/office/powerpoint/2019/9/main/command">
                <pc:docMk/>
                <pc:sldMk cId="3047596236" sldId="3196"/>
                <pc2:cmMk id="{5170712E-4FEE-498E-9FC3-2C0D7F0AF1CD}"/>
              </pc2:cmMkLst>
            </pc226:cmChg>
          </p:ext>
        </pc:extLst>
      </pc:sldChg>
      <pc:sldChg chg="addCm">
        <pc:chgData name="Sean Marks - Senior Researcher" userId="5b5504e5-eea6-43a5-accf-b5894fccd5ac" providerId="ADAL" clId="{D6F40771-F239-4F46-AB9C-F434CCAC5213}" dt="2024-09-17T19:23:25.788" v="26"/>
        <pc:sldMkLst>
          <pc:docMk/>
          <pc:sldMk cId="3804521796" sldId="3200"/>
        </pc:sldMkLst>
        <pc:extLst>
          <p:ext xmlns:p="http://schemas.openxmlformats.org/presentationml/2006/main" uri="{D6D511B9-2390-475A-947B-AFAB55BFBCF1}">
            <pc226:cmChg xmlns:pc226="http://schemas.microsoft.com/office/powerpoint/2022/06/main/command" chg="add">
              <pc226:chgData name="Sean Marks - Senior Researcher" userId="5b5504e5-eea6-43a5-accf-b5894fccd5ac" providerId="ADAL" clId="{D6F40771-F239-4F46-AB9C-F434CCAC5213}" dt="2024-09-17T19:23:25.788" v="26"/>
              <pc2:cmMkLst xmlns:pc2="http://schemas.microsoft.com/office/powerpoint/2019/9/main/command">
                <pc:docMk/>
                <pc:sldMk cId="3804521796" sldId="3200"/>
                <pc2:cmMk id="{A0ED3D59-55B5-4E75-90C7-A410E9619D89}"/>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8.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39.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2380674711581354"/>
          <c:y val="5.4482914321448264E-2"/>
          <c:w val="0.5307435497420202"/>
          <c:h val="0.94551708567855175"/>
        </c:manualLayout>
      </c:layout>
      <c:barChart>
        <c:barDir val="bar"/>
        <c:grouping val="clustered"/>
        <c:varyColors val="0"/>
        <c:ser>
          <c:idx val="0"/>
          <c:order val="0"/>
          <c:tx>
            <c:strRef>
              <c:f>Sheet1!$B$1</c:f>
              <c:strCache>
                <c:ptCount val="1"/>
                <c:pt idx="0">
                  <c:v>Essex</c:v>
                </c:pt>
              </c:strCache>
            </c:strRef>
          </c:tx>
          <c:spPr>
            <a:solidFill>
              <a:schemeClr val="accent6"/>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1-7316-4C3C-BEDD-3B4D0D86DD6B}"/>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3-74F4-40AF-BA95-3C0F464F873E}"/>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7316-4C3C-BEDD-3B4D0D86DD6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National Health Service / hospitals / healthcare</c:v>
                </c:pt>
                <c:pt idx="1">
                  <c:v>Crime / community safety</c:v>
                </c:pt>
                <c:pt idx="2">
                  <c:v>Economy / economic situation</c:v>
                </c:pt>
                <c:pt idx="3">
                  <c:v>Population levels / over-population</c:v>
                </c:pt>
                <c:pt idx="4">
                  <c:v>Immigration / immigrants</c:v>
                </c:pt>
                <c:pt idx="5">
                  <c:v>Inflation / prices</c:v>
                </c:pt>
                <c:pt idx="6">
                  <c:v>Transport </c:v>
                </c:pt>
                <c:pt idx="7">
                  <c:v>Housing</c:v>
                </c:pt>
                <c:pt idx="8">
                  <c:v>Social care provision</c:v>
                </c:pt>
                <c:pt idx="9">
                  <c:v>Mental health / wellbeing</c:v>
                </c:pt>
                <c:pt idx="10">
                  <c:v>Poverty / inequality</c:v>
                </c:pt>
                <c:pt idx="11">
                  <c:v>Pollution / environment / climate change</c:v>
                </c:pt>
                <c:pt idx="12">
                  <c:v>Education / schools</c:v>
                </c:pt>
                <c:pt idx="13">
                  <c:v>Brexit impacts</c:v>
                </c:pt>
                <c:pt idx="14">
                  <c:v>Low pay / fair wages</c:v>
                </c:pt>
              </c:strCache>
            </c:strRef>
          </c:cat>
          <c:val>
            <c:numRef>
              <c:f>Sheet1!$B$2:$B$16</c:f>
              <c:numCache>
                <c:formatCode>0%</c:formatCode>
                <c:ptCount val="15"/>
                <c:pt idx="0">
                  <c:v>0.64</c:v>
                </c:pt>
                <c:pt idx="1">
                  <c:v>0.29989972506953388</c:v>
                </c:pt>
                <c:pt idx="2">
                  <c:v>0.2380260436104672</c:v>
                </c:pt>
                <c:pt idx="3">
                  <c:v>0.21594822822623422</c:v>
                </c:pt>
                <c:pt idx="4">
                  <c:v>0.19832634550117198</c:v>
                </c:pt>
                <c:pt idx="5">
                  <c:v>0.1911619911264742</c:v>
                </c:pt>
                <c:pt idx="6">
                  <c:v>0.19</c:v>
                </c:pt>
                <c:pt idx="7">
                  <c:v>0.178644709845594</c:v>
                </c:pt>
                <c:pt idx="8">
                  <c:v>0.14165431256806199</c:v>
                </c:pt>
                <c:pt idx="9">
                  <c:v>0.11519901774599101</c:v>
                </c:pt>
                <c:pt idx="10">
                  <c:v>0.10930895902997079</c:v>
                </c:pt>
                <c:pt idx="11">
                  <c:v>0.1083455686502251</c:v>
                </c:pt>
                <c:pt idx="12">
                  <c:v>9.8995701960212928E-2</c:v>
                </c:pt>
                <c:pt idx="13">
                  <c:v>8.3090595261633204E-2</c:v>
                </c:pt>
                <c:pt idx="14">
                  <c:v>6.8950076811677835E-2</c:v>
                </c:pt>
              </c:numCache>
            </c:numRef>
          </c:val>
          <c:extLst>
            <c:ext xmlns:c16="http://schemas.microsoft.com/office/drawing/2014/chart" uri="{C3380CC4-5D6E-409C-BE32-E72D297353CC}">
              <c16:uniqueId val="{00000004-74F4-40AF-BA95-3C0F464F873E}"/>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75008772658237"/>
          <c:y val="5.4482970539386964E-2"/>
          <c:w val="0.73629719712453257"/>
          <c:h val="0.94551708567855175"/>
        </c:manualLayout>
      </c:layout>
      <c:barChart>
        <c:barDir val="bar"/>
        <c:grouping val="clustered"/>
        <c:varyColors val="0"/>
        <c:ser>
          <c:idx val="1"/>
          <c:order val="0"/>
          <c:tx>
            <c:strRef>
              <c:f>Sheet1!$B$1</c:f>
              <c:strCache>
                <c:ptCount val="1"/>
                <c:pt idx="0">
                  <c:v>Essex 2024</c:v>
                </c:pt>
              </c:strCache>
            </c:strRef>
          </c:tx>
          <c:spPr>
            <a:solidFill>
              <a:schemeClr val="accent2"/>
            </a:solidFill>
            <a:ln>
              <a:noFill/>
            </a:ln>
            <a:effectLst/>
          </c:spPr>
          <c:invertIfNegative val="0"/>
          <c:cat>
            <c:strRef>
              <c:f>Sheet1!$A$2:$A$5</c:f>
              <c:strCache>
                <c:ptCount val="4"/>
                <c:pt idx="0">
                  <c:v>0-3</c:v>
                </c:pt>
                <c:pt idx="1">
                  <c:v>4-6</c:v>
                </c:pt>
                <c:pt idx="2">
                  <c:v>7-8</c:v>
                </c:pt>
                <c:pt idx="3">
                  <c:v>9-10</c:v>
                </c:pt>
              </c:strCache>
            </c:strRef>
          </c:cat>
          <c:val>
            <c:numRef>
              <c:f>Sheet1!$B$2:$B$5</c:f>
            </c:numRef>
          </c:val>
          <c:extLst>
            <c:ext xmlns:c16="http://schemas.microsoft.com/office/drawing/2014/chart" uri="{C3380CC4-5D6E-409C-BE32-E72D297353CC}">
              <c16:uniqueId val="{00000012-D0C8-4D26-804D-8B6BFD9C0332}"/>
            </c:ext>
          </c:extLst>
        </c:ser>
        <c:ser>
          <c:idx val="2"/>
          <c:order val="1"/>
          <c:tx>
            <c:strRef>
              <c:f>Sheet1!$C$1</c:f>
              <c:strCache>
                <c:ptCount val="1"/>
                <c:pt idx="0">
                  <c:v>Essex 2023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0-3</c:v>
                </c:pt>
                <c:pt idx="1">
                  <c:v>4-6</c:v>
                </c:pt>
                <c:pt idx="2">
                  <c:v>7-8</c:v>
                </c:pt>
                <c:pt idx="3">
                  <c:v>9-10</c:v>
                </c:pt>
              </c:strCache>
            </c:strRef>
          </c:cat>
          <c:val>
            <c:numRef>
              <c:f>Sheet1!$C$2:$C$5</c:f>
            </c:numRef>
          </c:val>
          <c:extLst>
            <c:ext xmlns:c16="http://schemas.microsoft.com/office/drawing/2014/chart" uri="{C3380CC4-5D6E-409C-BE32-E72D297353CC}">
              <c16:uniqueId val="{00000012-D4C6-4D2F-ADCB-7058F43A974F}"/>
            </c:ext>
          </c:extLst>
        </c:ser>
        <c:ser>
          <c:idx val="0"/>
          <c:order val="2"/>
          <c:tx>
            <c:strRef>
              <c:f>Sheet1!$D$1</c:f>
              <c:strCache>
                <c:ptCount val="1"/>
                <c:pt idx="0">
                  <c:v>UK 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0-3</c:v>
                </c:pt>
                <c:pt idx="1">
                  <c:v>4-6</c:v>
                </c:pt>
                <c:pt idx="2">
                  <c:v>7-8</c:v>
                </c:pt>
                <c:pt idx="3">
                  <c:v>9-10</c:v>
                </c:pt>
              </c:strCache>
            </c:strRef>
          </c:cat>
          <c:val>
            <c:numRef>
              <c:f>Sheet1!$D$2:$D$5</c:f>
              <c:numCache>
                <c:formatCode>0%</c:formatCode>
                <c:ptCount val="4"/>
                <c:pt idx="0">
                  <c:v>7.0000000000000007E-2</c:v>
                </c:pt>
                <c:pt idx="1">
                  <c:v>0.23</c:v>
                </c:pt>
                <c:pt idx="2">
                  <c:v>0.44</c:v>
                </c:pt>
                <c:pt idx="3">
                  <c:v>0.25</c:v>
                </c:pt>
              </c:numCache>
            </c:numRef>
          </c:val>
          <c:extLst>
            <c:ext xmlns:c16="http://schemas.microsoft.com/office/drawing/2014/chart" uri="{C3380CC4-5D6E-409C-BE32-E72D297353CC}">
              <c16:uniqueId val="{00000013-D4C6-4D2F-ADCB-7058F43A974F}"/>
            </c:ext>
          </c:extLst>
        </c:ser>
        <c:ser>
          <c:idx val="3"/>
          <c:order val="3"/>
          <c:tx>
            <c:strRef>
              <c:f>Sheet1!$E$1</c:f>
              <c:strCache>
                <c:ptCount val="1"/>
                <c:pt idx="0">
                  <c:v>UK 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0-3</c:v>
                </c:pt>
                <c:pt idx="1">
                  <c:v>4-6</c:v>
                </c:pt>
                <c:pt idx="2">
                  <c:v>7-8</c:v>
                </c:pt>
                <c:pt idx="3">
                  <c:v>9-10</c:v>
                </c:pt>
              </c:strCache>
            </c:strRef>
          </c:cat>
          <c:val>
            <c:numRef>
              <c:f>Sheet1!$E$2:$E$5</c:f>
              <c:numCache>
                <c:formatCode>0%</c:formatCode>
                <c:ptCount val="4"/>
                <c:pt idx="0">
                  <c:v>0.122</c:v>
                </c:pt>
                <c:pt idx="1">
                  <c:v>0.28699999999999998</c:v>
                </c:pt>
                <c:pt idx="2">
                  <c:v>0.4</c:v>
                </c:pt>
                <c:pt idx="3">
                  <c:v>0.19200000000000003</c:v>
                </c:pt>
              </c:numCache>
            </c:numRef>
          </c:val>
          <c:extLst>
            <c:ext xmlns:c16="http://schemas.microsoft.com/office/drawing/2014/chart" uri="{C3380CC4-5D6E-409C-BE32-E72D297353CC}">
              <c16:uniqueId val="{00000000-AAC1-4DC3-A510-F232A1C2569E}"/>
            </c:ext>
          </c:extLst>
        </c:ser>
        <c:ser>
          <c:idx val="4"/>
          <c:order val="4"/>
          <c:tx>
            <c:strRef>
              <c:f>Sheet1!$F$1</c:f>
              <c:strCache>
                <c:ptCount val="1"/>
                <c:pt idx="0">
                  <c:v>UK 2024</c:v>
                </c:pt>
              </c:strCache>
            </c:strRef>
          </c:tx>
          <c:spPr>
            <a:solidFill>
              <a:schemeClr val="accent4"/>
            </a:solidFill>
            <a:ln>
              <a:noFill/>
            </a:ln>
            <a:effectLst/>
          </c:spPr>
          <c:invertIfNegative val="0"/>
          <c:cat>
            <c:strRef>
              <c:f>Sheet1!$A$2:$A$5</c:f>
              <c:strCache>
                <c:ptCount val="4"/>
                <c:pt idx="0">
                  <c:v>0-3</c:v>
                </c:pt>
                <c:pt idx="1">
                  <c:v>4-6</c:v>
                </c:pt>
                <c:pt idx="2">
                  <c:v>7-8</c:v>
                </c:pt>
                <c:pt idx="3">
                  <c:v>9-10</c:v>
                </c:pt>
              </c:strCache>
            </c:strRef>
          </c:cat>
          <c:val>
            <c:numRef>
              <c:f>Sheet1!$F$2:$F$5</c:f>
              <c:numCache>
                <c:formatCode>General</c:formatCode>
                <c:ptCount val="4"/>
              </c:numCache>
            </c:numRef>
          </c:val>
          <c:extLst>
            <c:ext xmlns:c16="http://schemas.microsoft.com/office/drawing/2014/chart" uri="{C3380CC4-5D6E-409C-BE32-E72D297353CC}">
              <c16:uniqueId val="{00000001-AAC1-4DC3-A510-F232A1C2569E}"/>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legend>
      <c:legendPos val="r"/>
      <c:layout>
        <c:manualLayout>
          <c:xMode val="edge"/>
          <c:yMode val="edge"/>
          <c:x val="0.58186340695947869"/>
          <c:y val="5.7590224344437127E-2"/>
          <c:w val="0.18324336826151513"/>
          <c:h val="0.18514720807843246"/>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1676129588172"/>
          <c:y val="3.9403825211096158E-2"/>
          <c:w val="0.62332403389726188"/>
          <c:h val="0.94551708567855175"/>
        </c:manualLayout>
      </c:layout>
      <c:barChart>
        <c:barDir val="bar"/>
        <c:grouping val="clustered"/>
        <c:varyColors val="0"/>
        <c:ser>
          <c:idx val="1"/>
          <c:order val="0"/>
          <c:tx>
            <c:strRef>
              <c:f>Sheet1!$B$1</c:f>
              <c:strCache>
                <c:ptCount val="1"/>
                <c:pt idx="0">
                  <c:v>Essex 2022</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52A6-49C9-9E15-ABA8435FC95B}"/>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52A6-49C9-9E15-ABA8435FC95B}"/>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52A6-49C9-9E15-ABA8435FC95B}"/>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52A6-49C9-9E15-ABA8435FC95B}"/>
              </c:ext>
            </c:extLst>
          </c:dPt>
          <c:dLbls>
            <c:spPr>
              <a:noFill/>
              <a:ln>
                <a:noFill/>
              </a:ln>
              <a:effectLst/>
            </c:spPr>
            <c:txPr>
              <a:bodyPr rot="0" spcFirstLastPara="1" vertOverflow="ellipsis" vert="horz" wrap="square" anchor="ctr" anchorCtr="1"/>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0-3</c:v>
                </c:pt>
                <c:pt idx="1">
                  <c:v>4-6</c:v>
                </c:pt>
                <c:pt idx="2">
                  <c:v>7-8</c:v>
                </c:pt>
                <c:pt idx="3">
                  <c:v>9-10</c:v>
                </c:pt>
              </c:strCache>
            </c:strRef>
          </c:cat>
          <c:val>
            <c:numRef>
              <c:f>Sheet1!$B$2:$B$5</c:f>
              <c:numCache>
                <c:formatCode>0%</c:formatCode>
                <c:ptCount val="4"/>
                <c:pt idx="0">
                  <c:v>8.8200000000000001E-2</c:v>
                </c:pt>
                <c:pt idx="1">
                  <c:v>0.27610000000000001</c:v>
                </c:pt>
                <c:pt idx="2">
                  <c:v>0.36880000000000002</c:v>
                </c:pt>
                <c:pt idx="3">
                  <c:v>0.26690000000000003</c:v>
                </c:pt>
              </c:numCache>
            </c:numRef>
          </c:val>
          <c:extLst>
            <c:ext xmlns:c16="http://schemas.microsoft.com/office/drawing/2014/chart" uri="{C3380CC4-5D6E-409C-BE32-E72D297353CC}">
              <c16:uniqueId val="{00000008-52A6-49C9-9E15-ABA8435FC95B}"/>
            </c:ext>
          </c:extLst>
        </c:ser>
        <c:ser>
          <c:idx val="0"/>
          <c:order val="1"/>
          <c:tx>
            <c:strRef>
              <c:f>Sheet1!$C$1</c:f>
              <c:strCache>
                <c:ptCount val="1"/>
                <c:pt idx="0">
                  <c:v>Essex 2023</c:v>
                </c:pt>
              </c:strCache>
            </c:strRef>
          </c:tx>
          <c:spPr>
            <a:solidFill>
              <a:schemeClr val="accent5"/>
            </a:solidFill>
            <a:ln>
              <a:noFill/>
            </a:ln>
            <a:effectLst/>
          </c:spPr>
          <c:invertIfNegative val="0"/>
          <c:dLbls>
            <c:dLbl>
              <c:idx val="0"/>
              <c:spPr>
                <a:noFill/>
                <a:ln w="19050">
                  <a:solidFill>
                    <a:schemeClr val="accent1"/>
                  </a:solid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F7F-47EA-B343-2EEB100CC808}"/>
                </c:ext>
              </c:extLst>
            </c:dLbl>
            <c:dLbl>
              <c:idx val="1"/>
              <c:layout>
                <c:manualLayout>
                  <c:x val="-1.1195417198180389E-16"/>
                  <c:y val="-3.0155915988025971E-3"/>
                </c:manualLayout>
              </c:layout>
              <c:spPr>
                <a:noFill/>
                <a:ln w="19050">
                  <a:solidFill>
                    <a:schemeClr val="accent1"/>
                  </a:solid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7F-47EA-B343-2EEB100CC808}"/>
                </c:ext>
              </c:extLst>
            </c:dLbl>
            <c:dLbl>
              <c:idx val="2"/>
              <c:spPr>
                <a:noFill/>
                <a:ln w="19050">
                  <a:solidFill>
                    <a:schemeClr val="accent4"/>
                  </a:solid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F7F-47EA-B343-2EEB100CC808}"/>
                </c:ext>
              </c:extLst>
            </c:dLbl>
            <c:dLbl>
              <c:idx val="3"/>
              <c:spPr>
                <a:noFill/>
                <a:ln w="19050">
                  <a:solidFill>
                    <a:schemeClr val="accent4"/>
                  </a:solid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7F7F-47EA-B343-2EEB100CC808}"/>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0-3</c:v>
                </c:pt>
                <c:pt idx="1">
                  <c:v>4-6</c:v>
                </c:pt>
                <c:pt idx="2">
                  <c:v>7-8</c:v>
                </c:pt>
                <c:pt idx="3">
                  <c:v>9-10</c:v>
                </c:pt>
              </c:strCache>
            </c:strRef>
          </c:cat>
          <c:val>
            <c:numRef>
              <c:f>Sheet1!$C$2:$C$5</c:f>
              <c:numCache>
                <c:formatCode>0%</c:formatCode>
                <c:ptCount val="4"/>
                <c:pt idx="0">
                  <c:v>0.11</c:v>
                </c:pt>
                <c:pt idx="1">
                  <c:v>0.33</c:v>
                </c:pt>
                <c:pt idx="2">
                  <c:v>0.35</c:v>
                </c:pt>
                <c:pt idx="3">
                  <c:v>0.21</c:v>
                </c:pt>
              </c:numCache>
            </c:numRef>
          </c:val>
          <c:extLst>
            <c:ext xmlns:c16="http://schemas.microsoft.com/office/drawing/2014/chart" uri="{C3380CC4-5D6E-409C-BE32-E72D297353CC}">
              <c16:uniqueId val="{00000008-C9A9-451E-B765-92C8FDB3D8C2}"/>
            </c:ext>
          </c:extLst>
        </c:ser>
        <c:ser>
          <c:idx val="2"/>
          <c:order val="2"/>
          <c:tx>
            <c:strRef>
              <c:f>Sheet1!$D$1</c:f>
              <c:strCache>
                <c:ptCount val="1"/>
                <c:pt idx="0">
                  <c:v>Essex 2024</c:v>
                </c:pt>
              </c:strCache>
            </c:strRef>
          </c:tx>
          <c:spPr>
            <a:solidFill>
              <a:schemeClr val="accent4"/>
            </a:solidFill>
            <a:ln>
              <a:noFill/>
            </a:ln>
            <a:effectLst/>
          </c:spPr>
          <c:invertIfNegative val="0"/>
          <c:dLbls>
            <c:dLbl>
              <c:idx val="0"/>
              <c:spPr>
                <a:noFill/>
                <a:ln w="19050">
                  <a:solidFill>
                    <a:schemeClr val="accent1"/>
                  </a:solid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F7F-47EA-B343-2EEB100CC808}"/>
                </c:ext>
              </c:extLst>
            </c:dLbl>
            <c:dLbl>
              <c:idx val="1"/>
              <c:spPr>
                <a:noFill/>
                <a:ln w="19050">
                  <a:solidFill>
                    <a:schemeClr val="accent4"/>
                  </a:solid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F7F-47EA-B343-2EEB100CC808}"/>
                </c:ext>
              </c:extLst>
            </c:dLbl>
            <c:dLbl>
              <c:idx val="2"/>
              <c:spPr>
                <a:noFill/>
                <a:ln w="19050">
                  <a:solidFill>
                    <a:schemeClr val="accent4"/>
                  </a:solid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F7F-47EA-B343-2EEB100CC808}"/>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0-3</c:v>
                </c:pt>
                <c:pt idx="1">
                  <c:v>4-6</c:v>
                </c:pt>
                <c:pt idx="2">
                  <c:v>7-8</c:v>
                </c:pt>
                <c:pt idx="3">
                  <c:v>9-10</c:v>
                </c:pt>
              </c:strCache>
            </c:strRef>
          </c:cat>
          <c:val>
            <c:numRef>
              <c:f>Sheet1!$D$2:$D$5</c:f>
              <c:numCache>
                <c:formatCode>0%</c:formatCode>
                <c:ptCount val="4"/>
                <c:pt idx="0">
                  <c:v>0.16</c:v>
                </c:pt>
                <c:pt idx="1">
                  <c:v>0.31</c:v>
                </c:pt>
                <c:pt idx="2">
                  <c:v>0.33</c:v>
                </c:pt>
                <c:pt idx="3">
                  <c:v>0.2</c:v>
                </c:pt>
              </c:numCache>
            </c:numRef>
          </c:val>
          <c:extLst>
            <c:ext xmlns:c16="http://schemas.microsoft.com/office/drawing/2014/chart" uri="{C3380CC4-5D6E-409C-BE32-E72D297353CC}">
              <c16:uniqueId val="{00000000-7F7F-47EA-B343-2EEB100CC80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legend>
      <c:legendPos val="r"/>
      <c:layout>
        <c:manualLayout>
          <c:xMode val="edge"/>
          <c:yMode val="edge"/>
          <c:x val="0.6596776644278779"/>
          <c:y val="7.8701027804044255E-2"/>
          <c:w val="0.22124243158615486"/>
          <c:h val="0.18514720807843246"/>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74022619694689429"/>
        </c:manualLayout>
      </c:layout>
      <c:barChart>
        <c:barDir val="col"/>
        <c:grouping val="clustered"/>
        <c:varyColors val="0"/>
        <c:ser>
          <c:idx val="0"/>
          <c:order val="0"/>
          <c:tx>
            <c:strRef>
              <c:f>Sheet1!$B$1</c:f>
              <c:strCache>
                <c:ptCount val="1"/>
                <c:pt idx="0">
                  <c:v>2022</c:v>
                </c:pt>
              </c:strCache>
            </c:strRef>
          </c:tx>
          <c:spPr>
            <a:solidFill>
              <a:sysClr val="window" lastClr="FFFFFF">
                <a:lumMod val="75000"/>
              </a:sysClr>
            </a:solidFill>
            <a:ln>
              <a:noFill/>
            </a:ln>
            <a:effectLst/>
          </c:spPr>
          <c:invertIfNegative val="0"/>
          <c:dLbls>
            <c:dLbl>
              <c:idx val="7"/>
              <c:layout>
                <c:manualLayout>
                  <c:x val="-5.6029186000044646E-3"/>
                  <c:y val="-4.33602189452063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C5-4F07-88B3-91E3F5665DE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Sheet1!$B$3:$B$14</c:f>
              <c:numCache>
                <c:formatCode>0%</c:formatCode>
                <c:ptCount val="12"/>
                <c:pt idx="0">
                  <c:v>0.59878527949130922</c:v>
                </c:pt>
                <c:pt idx="1">
                  <c:v>0.66789914516048787</c:v>
                </c:pt>
                <c:pt idx="2">
                  <c:v>0.6834690336247613</c:v>
                </c:pt>
                <c:pt idx="3">
                  <c:v>0.61445881109015899</c:v>
                </c:pt>
                <c:pt idx="4">
                  <c:v>0.62523184709884261</c:v>
                </c:pt>
                <c:pt idx="5">
                  <c:v>0.58645020716880636</c:v>
                </c:pt>
                <c:pt idx="6">
                  <c:v>0.65671787427492789</c:v>
                </c:pt>
                <c:pt idx="7">
                  <c:v>0.57953693418821584</c:v>
                </c:pt>
                <c:pt idx="8">
                  <c:v>0.724405413536231</c:v>
                </c:pt>
                <c:pt idx="9">
                  <c:v>0.63656523596845671</c:v>
                </c:pt>
                <c:pt idx="10">
                  <c:v>0.61156857959293232</c:v>
                </c:pt>
                <c:pt idx="11">
                  <c:v>0.74427037654753359</c:v>
                </c:pt>
              </c:numCache>
            </c:numRef>
          </c:val>
          <c:extLst>
            <c:ext xmlns:c16="http://schemas.microsoft.com/office/drawing/2014/chart" uri="{C3380CC4-5D6E-409C-BE32-E72D297353CC}">
              <c16:uniqueId val="{00000008-5A12-48B4-8BF5-25B3C3A50FA7}"/>
            </c:ext>
          </c:extLst>
        </c:ser>
        <c:ser>
          <c:idx val="1"/>
          <c:order val="1"/>
          <c:tx>
            <c:strRef>
              <c:f>Sheet1!$C$1</c:f>
              <c:strCache>
                <c:ptCount val="1"/>
                <c:pt idx="0">
                  <c:v>2023</c:v>
                </c:pt>
              </c:strCache>
            </c:strRef>
          </c:tx>
          <c:spPr>
            <a:solidFill>
              <a:srgbClr val="7F7F7F"/>
            </a:solidFill>
            <a:ln>
              <a:noFill/>
            </a:ln>
            <a:effectLst/>
          </c:spPr>
          <c:invertIfNegative val="0"/>
          <c:dLbls>
            <c:dLbl>
              <c:idx val="0"/>
              <c:layout>
                <c:manualLayout>
                  <c:x val="0"/>
                  <c:y val="-5.2032262734247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C5-4F07-88B3-91E3F5665DE6}"/>
                </c:ext>
              </c:extLst>
            </c:dLbl>
            <c:dLbl>
              <c:idx val="7"/>
              <c:layout>
                <c:manualLayout>
                  <c:x val="0"/>
                  <c:y val="-6.5040328417809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C5-4F07-88B3-91E3F5665DE6}"/>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Sheet1!$C$3:$C$14</c:f>
              <c:numCache>
                <c:formatCode>0%</c:formatCode>
                <c:ptCount val="12"/>
                <c:pt idx="0">
                  <c:v>0.46674297717445634</c:v>
                </c:pt>
                <c:pt idx="1">
                  <c:v>0.59632659800831578</c:v>
                </c:pt>
                <c:pt idx="2">
                  <c:v>0.62942792153839155</c:v>
                </c:pt>
                <c:pt idx="3">
                  <c:v>0.57708751523217339</c:v>
                </c:pt>
                <c:pt idx="4">
                  <c:v>0.64077262128961909</c:v>
                </c:pt>
                <c:pt idx="5">
                  <c:v>0.60249535443325253</c:v>
                </c:pt>
                <c:pt idx="6">
                  <c:v>0.5594086572502972</c:v>
                </c:pt>
                <c:pt idx="7">
                  <c:v>0.46915670014426064</c:v>
                </c:pt>
                <c:pt idx="8">
                  <c:v>0.53334445605890657</c:v>
                </c:pt>
                <c:pt idx="9">
                  <c:v>0.57638699569647933</c:v>
                </c:pt>
                <c:pt idx="10">
                  <c:v>0.54146781173681924</c:v>
                </c:pt>
                <c:pt idx="11">
                  <c:v>0.57353482011254742</c:v>
                </c:pt>
              </c:numCache>
            </c:numRef>
          </c:val>
          <c:extLst>
            <c:ext xmlns:c16="http://schemas.microsoft.com/office/drawing/2014/chart" uri="{C3380CC4-5D6E-409C-BE32-E72D297353CC}">
              <c16:uniqueId val="{00000009-5A12-48B4-8BF5-25B3C3A50FA7}"/>
            </c:ext>
          </c:extLst>
        </c:ser>
        <c:ser>
          <c:idx val="2"/>
          <c:order val="2"/>
          <c:tx>
            <c:strRef>
              <c:f>Sheet1!$D$1</c:f>
              <c:strCache>
                <c:ptCount val="1"/>
                <c:pt idx="0">
                  <c:v>2024</c:v>
                </c:pt>
              </c:strCache>
            </c:strRef>
          </c:tx>
          <c:spPr>
            <a:solidFill>
              <a:srgbClr val="E40037"/>
            </a:solidFill>
            <a:ln>
              <a:noFill/>
            </a:ln>
            <a:effectLst/>
          </c:spPr>
          <c:invertIfNegative val="0"/>
          <c:dLbls>
            <c:dLbl>
              <c:idx val="0"/>
              <c:layout>
                <c:manualLayout>
                  <c:x val="5.6029186000044542E-3"/>
                  <c:y val="-3.4688175156165069E-2"/>
                </c:manualLayout>
              </c:layout>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56-4051-96F6-374244F20F54}"/>
                </c:ext>
              </c:extLst>
            </c:dLbl>
            <c:dLbl>
              <c:idx val="1"/>
              <c:layout>
                <c:manualLayout>
                  <c:x val="6.7235023200053574E-3"/>
                  <c:y val="-7.9492816425079564E-17"/>
                </c:manualLayout>
              </c:layout>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56-4051-96F6-374244F20F54}"/>
                </c:ext>
              </c:extLst>
            </c:dLbl>
            <c:dLbl>
              <c:idx val="2"/>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AF97-4428-AED5-1A7ABD55885E}"/>
                </c:ext>
              </c:extLst>
            </c:dLbl>
            <c:dLbl>
              <c:idx val="3"/>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AF97-4428-AED5-1A7ABD55885E}"/>
                </c:ext>
              </c:extLst>
            </c:dLbl>
            <c:dLbl>
              <c:idx val="4"/>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AF97-4428-AED5-1A7ABD55885E}"/>
                </c:ext>
              </c:extLst>
            </c:dLbl>
            <c:dLbl>
              <c:idx val="5"/>
              <c:layout>
                <c:manualLayout>
                  <c:x val="5.6029186000044646E-3"/>
                  <c:y val="-3.9024197050685785E-2"/>
                </c:manualLayout>
              </c:layout>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56-4051-96F6-374244F20F54}"/>
                </c:ext>
              </c:extLst>
            </c:dLbl>
            <c:dLbl>
              <c:idx val="6"/>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AF97-4428-AED5-1A7ABD55885E}"/>
                </c:ext>
              </c:extLst>
            </c:dLbl>
            <c:dLbl>
              <c:idx val="7"/>
              <c:layout>
                <c:manualLayout>
                  <c:x val="7.8440860400062502E-3"/>
                  <c:y val="0"/>
                </c:manualLayout>
              </c:layout>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F97-4428-AED5-1A7ABD55885E}"/>
                </c:ext>
              </c:extLst>
            </c:dLbl>
            <c:dLbl>
              <c:idx val="8"/>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0-AF97-4428-AED5-1A7ABD55885E}"/>
                </c:ext>
              </c:extLst>
            </c:dLbl>
            <c:dLbl>
              <c:idx val="9"/>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356-4051-96F6-374244F20F54}"/>
                </c:ext>
              </c:extLst>
            </c:dLbl>
            <c:dLbl>
              <c:idx val="10"/>
              <c:layout>
                <c:manualLayout>
                  <c:x val="3.3617511600026787E-3"/>
                  <c:y val="-3.4688175156165069E-2"/>
                </c:manualLayout>
              </c:layout>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56-4051-96F6-374244F20F54}"/>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Sheet1!$D$3:$D$14</c:f>
              <c:numCache>
                <c:formatCode>0%</c:formatCode>
                <c:ptCount val="12"/>
                <c:pt idx="0">
                  <c:v>0.50114793867592189</c:v>
                </c:pt>
                <c:pt idx="1">
                  <c:v>0.56475777270847183</c:v>
                </c:pt>
                <c:pt idx="2">
                  <c:v>0.53773136672531618</c:v>
                </c:pt>
                <c:pt idx="3">
                  <c:v>0.5182633656731952</c:v>
                </c:pt>
                <c:pt idx="4">
                  <c:v>0.62125461140789173</c:v>
                </c:pt>
                <c:pt idx="5">
                  <c:v>0.49410415252111967</c:v>
                </c:pt>
                <c:pt idx="6">
                  <c:v>0.52942194049204627</c:v>
                </c:pt>
                <c:pt idx="7">
                  <c:v>0.54506834368699353</c:v>
                </c:pt>
                <c:pt idx="8">
                  <c:v>0.58887419628006366</c:v>
                </c:pt>
                <c:pt idx="9">
                  <c:v>0.49843602420712507</c:v>
                </c:pt>
                <c:pt idx="10">
                  <c:v>0.47128449131320704</c:v>
                </c:pt>
                <c:pt idx="11">
                  <c:v>0.59081717787174415</c:v>
                </c:pt>
              </c:numCache>
            </c:numRef>
          </c:val>
          <c:extLst>
            <c:ext xmlns:c16="http://schemas.microsoft.com/office/drawing/2014/chart" uri="{C3380CC4-5D6E-409C-BE32-E72D297353CC}">
              <c16:uniqueId val="{00000000-AF97-4428-AED5-1A7ABD55885E}"/>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053456574234503"/>
          <c:y val="0.12139802905612657"/>
          <c:w val="0.17653667101400208"/>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64201495961695509"/>
        </c:manualLayout>
      </c:layout>
      <c:barChart>
        <c:barDir val="col"/>
        <c:grouping val="clustered"/>
        <c:varyColors val="0"/>
        <c:ser>
          <c:idx val="0"/>
          <c:order val="0"/>
          <c:tx>
            <c:strRef>
              <c:f>Sheet1!$B$1</c:f>
              <c:strCache>
                <c:ptCount val="1"/>
                <c:pt idx="0">
                  <c:v>2022</c:v>
                </c:pt>
              </c:strCache>
            </c:strRef>
          </c:tx>
          <c:spPr>
            <a:solidFill>
              <a:sysClr val="window" lastClr="FFFFFF">
                <a:lumMod val="7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Sheet1!$B$2:$B$10</c:f>
              <c:numCache>
                <c:formatCode>0%</c:formatCode>
                <c:ptCount val="9"/>
                <c:pt idx="0">
                  <c:v>0.67725120284836304</c:v>
                </c:pt>
                <c:pt idx="1">
                  <c:v>0.62172388892958008</c:v>
                </c:pt>
                <c:pt idx="2">
                  <c:v>0.5728789766504313</c:v>
                </c:pt>
                <c:pt idx="3">
                  <c:v>0.65428391461080981</c:v>
                </c:pt>
                <c:pt idx="4">
                  <c:v>0.54590600731381889</c:v>
                </c:pt>
                <c:pt idx="5">
                  <c:v>0.5763528997306816</c:v>
                </c:pt>
                <c:pt idx="6">
                  <c:v>0.63952899658248052</c:v>
                </c:pt>
                <c:pt idx="7">
                  <c:v>0.66334615344687675</c:v>
                </c:pt>
                <c:pt idx="8">
                  <c:v>0.6675194537468605</c:v>
                </c:pt>
              </c:numCache>
            </c:numRef>
          </c:val>
          <c:extLst>
            <c:ext xmlns:c16="http://schemas.microsoft.com/office/drawing/2014/chart" uri="{C3380CC4-5D6E-409C-BE32-E72D297353CC}">
              <c16:uniqueId val="{00000000-6D8B-4184-A521-CF205969ACB8}"/>
            </c:ext>
          </c:extLst>
        </c:ser>
        <c:ser>
          <c:idx val="1"/>
          <c:order val="1"/>
          <c:tx>
            <c:strRef>
              <c:f>Sheet1!$C$1</c:f>
              <c:strCache>
                <c:ptCount val="1"/>
                <c:pt idx="0">
                  <c:v>2023</c:v>
                </c:pt>
              </c:strCache>
            </c:strRef>
          </c:tx>
          <c:spPr>
            <a:solidFill>
              <a:srgbClr val="7F7F7F"/>
            </a:solidFill>
            <a:ln>
              <a:noFill/>
            </a:ln>
            <a:effectLst/>
          </c:spPr>
          <c:invertIfNegative val="0"/>
          <c:dLbls>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Sheet1!$C$2:$C$10</c:f>
              <c:numCache>
                <c:formatCode>0%</c:formatCode>
                <c:ptCount val="9"/>
                <c:pt idx="0">
                  <c:v>0.59299802125225975</c:v>
                </c:pt>
                <c:pt idx="1">
                  <c:v>0.55209391790968709</c:v>
                </c:pt>
                <c:pt idx="2">
                  <c:v>0.51244475833634329</c:v>
                </c:pt>
                <c:pt idx="3">
                  <c:v>0.58036924770101017</c:v>
                </c:pt>
                <c:pt idx="4">
                  <c:v>0.48652941445781922</c:v>
                </c:pt>
                <c:pt idx="5">
                  <c:v>0.51630896961302741</c:v>
                </c:pt>
                <c:pt idx="6">
                  <c:v>0.56840502778347723</c:v>
                </c:pt>
                <c:pt idx="7">
                  <c:v>0.58203752724905022</c:v>
                </c:pt>
                <c:pt idx="8">
                  <c:v>0.59914842079887842</c:v>
                </c:pt>
              </c:numCache>
            </c:numRef>
          </c:val>
          <c:extLst>
            <c:ext xmlns:c16="http://schemas.microsoft.com/office/drawing/2014/chart" uri="{C3380CC4-5D6E-409C-BE32-E72D297353CC}">
              <c16:uniqueId val="{00000001-6D8B-4184-A521-CF205969ACB8}"/>
            </c:ext>
          </c:extLst>
        </c:ser>
        <c:ser>
          <c:idx val="2"/>
          <c:order val="2"/>
          <c:tx>
            <c:strRef>
              <c:f>Sheet1!$D$1</c:f>
              <c:strCache>
                <c:ptCount val="1"/>
                <c:pt idx="0">
                  <c:v>2024</c:v>
                </c:pt>
              </c:strCache>
            </c:strRef>
          </c:tx>
          <c:spPr>
            <a:solidFill>
              <a:srgbClr val="E40037"/>
            </a:solidFill>
            <a:ln>
              <a:noFill/>
            </a:ln>
            <a:effectLst/>
          </c:spPr>
          <c:invertIfNegative val="0"/>
          <c:dLbls>
            <c:dLbl>
              <c:idx val="2"/>
              <c:layout>
                <c:manualLayout>
                  <c:x val="2.2679087782802197E-3"/>
                  <c:y val="-4.7696240839726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67-478C-A25A-B66F066139C2}"/>
                </c:ext>
              </c:extLst>
            </c:dLbl>
            <c:dLbl>
              <c:idx val="4"/>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123-4608-A113-AE0626BE6016}"/>
                </c:ext>
              </c:extLst>
            </c:dLbl>
            <c:dLbl>
              <c:idx val="6"/>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38B5-4158-B84D-BF0637EFDFA6}"/>
                </c:ext>
              </c:extLst>
            </c:dLbl>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Sheet1!$D$2:$D$10</c:f>
              <c:numCache>
                <c:formatCode>0%</c:formatCode>
                <c:ptCount val="9"/>
                <c:pt idx="0">
                  <c:v>0.56909859680757846</c:v>
                </c:pt>
                <c:pt idx="1">
                  <c:v>0.52328535722466463</c:v>
                </c:pt>
                <c:pt idx="2">
                  <c:v>0.46773625064806851</c:v>
                </c:pt>
                <c:pt idx="3">
                  <c:v>0.56028591305464592</c:v>
                </c:pt>
                <c:pt idx="4">
                  <c:v>0.53483073587421781</c:v>
                </c:pt>
                <c:pt idx="5">
                  <c:v>0.4795091039924908</c:v>
                </c:pt>
                <c:pt idx="6">
                  <c:v>0.55848556745027034</c:v>
                </c:pt>
                <c:pt idx="7">
                  <c:v>0.53656952979781258</c:v>
                </c:pt>
                <c:pt idx="8">
                  <c:v>0.57810060919198669</c:v>
                </c:pt>
              </c:numCache>
            </c:numRef>
          </c:val>
          <c:extLst>
            <c:ext xmlns:c16="http://schemas.microsoft.com/office/drawing/2014/chart" uri="{C3380CC4-5D6E-409C-BE32-E72D297353CC}">
              <c16:uniqueId val="{00000000-38B5-4158-B84D-BF0637EFDFA6}"/>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053456574234503"/>
          <c:y val="0.12139802905612657"/>
          <c:w val="0.17864308517738572"/>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2022</c:v>
                </c:pt>
              </c:strCache>
            </c:strRef>
          </c:tx>
          <c:spPr>
            <a:ln w="28575" cap="rnd">
              <a:solidFill>
                <a:srgbClr val="C8C8C3"/>
              </a:solidFill>
              <a:round/>
            </a:ln>
            <a:effectLst/>
          </c:spPr>
          <c:marker>
            <c:symbol val="circle"/>
            <c:size val="5"/>
            <c:spPr>
              <a:solidFill>
                <a:srgbClr val="C8C8C3"/>
              </a:solidFill>
              <a:ln w="38100" cap="rnd">
                <a:solidFill>
                  <a:srgbClr val="C8C8C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0.59421217947032401</c:v>
                </c:pt>
                <c:pt idx="1">
                  <c:v>0.66</c:v>
                </c:pt>
                <c:pt idx="2">
                  <c:v>0.65</c:v>
                </c:pt>
                <c:pt idx="3">
                  <c:v>0.65</c:v>
                </c:pt>
                <c:pt idx="4">
                  <c:v>0.68</c:v>
                </c:pt>
                <c:pt idx="5">
                  <c:v>0.59</c:v>
                </c:pt>
              </c:numCache>
            </c:numRef>
          </c:val>
          <c:smooth val="0"/>
          <c:extLst>
            <c:ext xmlns:c16="http://schemas.microsoft.com/office/drawing/2014/chart" uri="{C3380CC4-5D6E-409C-BE32-E72D297353CC}">
              <c16:uniqueId val="{00000007-1047-4AD2-84D2-B9B06FEDD773}"/>
            </c:ext>
          </c:extLst>
        </c:ser>
        <c:ser>
          <c:idx val="1"/>
          <c:order val="1"/>
          <c:tx>
            <c:strRef>
              <c:f>Sheet1!$C$1</c:f>
              <c:strCache>
                <c:ptCount val="1"/>
                <c:pt idx="0">
                  <c:v>2023</c:v>
                </c:pt>
              </c:strCache>
            </c:strRef>
          </c:tx>
          <c:spPr>
            <a:ln w="28575" cap="rnd">
              <a:solidFill>
                <a:srgbClr val="7F7F7F"/>
              </a:solidFill>
              <a:round/>
            </a:ln>
            <a:effectLst/>
          </c:spPr>
          <c:marker>
            <c:symbol val="star"/>
            <c:size val="5"/>
            <c:spPr>
              <a:solidFill>
                <a:srgbClr val="7F7F7F"/>
              </a:solidFill>
              <a:ln w="38100">
                <a:solidFill>
                  <a:srgbClr val="7F7F7F"/>
                </a:solidFill>
              </a:ln>
              <a:effectLst/>
            </c:spPr>
          </c:marker>
          <c:dLbls>
            <c:dLbl>
              <c:idx val="3"/>
              <c:layout>
                <c:manualLayout>
                  <c:x val="-4.2733099470054778E-3"/>
                  <c:y val="-2.4362171361415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91-4349-AD93-309F54256313}"/>
                </c:ext>
              </c:extLst>
            </c:dLbl>
            <c:dLbl>
              <c:idx val="4"/>
              <c:layout>
                <c:manualLayout>
                  <c:x val="-4.1381710854335181E-2"/>
                  <c:y val="-2.4362171361415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91-4349-AD93-309F54256313}"/>
                </c:ext>
              </c:extLst>
            </c:dLbl>
            <c:dLbl>
              <c:idx val="5"/>
              <c:delete val="1"/>
              <c:extLst>
                <c:ext xmlns:c15="http://schemas.microsoft.com/office/drawing/2012/chart" uri="{CE6537A1-D6FC-4f65-9D91-7224C49458BB}"/>
                <c:ext xmlns:c16="http://schemas.microsoft.com/office/drawing/2014/chart" uri="{C3380CC4-5D6E-409C-BE32-E72D297353CC}">
                  <c16:uniqueId val="{00000003-FC91-4349-AD93-309F542563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0.4800523638145105</c:v>
                </c:pt>
                <c:pt idx="1">
                  <c:v>0.56651810339014608</c:v>
                </c:pt>
                <c:pt idx="2">
                  <c:v>0.56249583719158192</c:v>
                </c:pt>
                <c:pt idx="3">
                  <c:v>0.60748621168272376</c:v>
                </c:pt>
                <c:pt idx="4">
                  <c:v>0.62221700058956031</c:v>
                </c:pt>
                <c:pt idx="5">
                  <c:v>0.58875055439666824</c:v>
                </c:pt>
              </c:numCache>
            </c:numRef>
          </c:val>
          <c:smooth val="0"/>
          <c:extLst>
            <c:ext xmlns:c16="http://schemas.microsoft.com/office/drawing/2014/chart" uri="{C3380CC4-5D6E-409C-BE32-E72D297353CC}">
              <c16:uniqueId val="{00000008-1047-4AD2-84D2-B9B06FEDD773}"/>
            </c:ext>
          </c:extLst>
        </c:ser>
        <c:ser>
          <c:idx val="2"/>
          <c:order val="2"/>
          <c:tx>
            <c:strRef>
              <c:f>Sheet1!$D$1</c:f>
              <c:strCache>
                <c:ptCount val="1"/>
                <c:pt idx="0">
                  <c:v>2024</c:v>
                </c:pt>
              </c:strCache>
            </c:strRef>
          </c:tx>
          <c:spPr>
            <a:ln w="28575" cap="rnd">
              <a:solidFill>
                <a:srgbClr val="E40037"/>
              </a:solidFill>
              <a:round/>
            </a:ln>
            <a:effectLst/>
          </c:spPr>
          <c:marker>
            <c:symbol val="circle"/>
            <c:size val="5"/>
            <c:spPr>
              <a:solidFill>
                <a:srgbClr val="E40037"/>
              </a:solidFill>
              <a:ln w="9525">
                <a:solidFill>
                  <a:srgbClr val="E40037"/>
                </a:solidFill>
              </a:ln>
              <a:effectLst/>
            </c:spPr>
          </c:marker>
          <c:dLbls>
            <c:dLbl>
              <c:idx val="0"/>
              <c:spPr>
                <a:noFill/>
                <a:ln w="19050">
                  <a:solidFill>
                    <a:srgbClr val="E400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4-FC91-4349-AD93-309F54256313}"/>
                </c:ext>
              </c:extLst>
            </c:dLbl>
            <c:dLbl>
              <c:idx val="4"/>
              <c:spPr>
                <a:noFill/>
                <a:ln w="19050">
                  <a:solidFill>
                    <a:srgbClr val="E400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5-FC91-4349-AD93-309F54256313}"/>
                </c:ext>
              </c:extLst>
            </c:dLbl>
            <c:dLbl>
              <c:idx val="5"/>
              <c:spPr>
                <a:noFill/>
                <a:ln w="19050">
                  <a:solidFill>
                    <a:srgbClr val="E400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6-FC91-4349-AD93-309F542563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Sheet1!$D$2:$D$7</c:f>
              <c:numCache>
                <c:formatCode>0%</c:formatCode>
                <c:ptCount val="6"/>
                <c:pt idx="0">
                  <c:v>0.43606075981861375</c:v>
                </c:pt>
                <c:pt idx="1">
                  <c:v>0.58290357656882863</c:v>
                </c:pt>
                <c:pt idx="2">
                  <c:v>0.55504852992492859</c:v>
                </c:pt>
                <c:pt idx="3">
                  <c:v>0.60466782876913461</c:v>
                </c:pt>
                <c:pt idx="4">
                  <c:v>0.55302528683288577</c:v>
                </c:pt>
                <c:pt idx="5">
                  <c:v>0.54922477296596905</c:v>
                </c:pt>
              </c:numCache>
            </c:numRef>
          </c:val>
          <c:smooth val="0"/>
          <c:extLst>
            <c:ext xmlns:c16="http://schemas.microsoft.com/office/drawing/2014/chart" uri="{C3380CC4-5D6E-409C-BE32-E72D297353CC}">
              <c16:uniqueId val="{00000000-FC91-4349-AD93-309F54256313}"/>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23556310628726249"/>
          <c:y val="5.5735514771643763E-2"/>
          <c:w val="0.6023224891701725"/>
          <c:h val="0.110035487793160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897530410352812E-2"/>
          <c:y val="2.7354519450378069E-2"/>
          <c:w val="0.83808118602188508"/>
          <c:h val="0.83146578167384855"/>
        </c:manualLayout>
      </c:layout>
      <c:lineChart>
        <c:grouping val="standard"/>
        <c:varyColors val="0"/>
        <c:ser>
          <c:idx val="0"/>
          <c:order val="0"/>
          <c:tx>
            <c:strRef>
              <c:f>Sheet1!$B$1</c:f>
              <c:strCache>
                <c:ptCount val="1"/>
                <c:pt idx="0">
                  <c:v>Male (2023)</c:v>
                </c:pt>
              </c:strCache>
            </c:strRef>
          </c:tx>
          <c:spPr>
            <a:ln w="28575" cap="rnd">
              <a:solidFill>
                <a:srgbClr val="3A7D64"/>
              </a:solidFill>
              <a:prstDash val="sysDash"/>
              <a:round/>
            </a:ln>
            <a:effectLst/>
          </c:spPr>
          <c:marker>
            <c:symbol val="none"/>
          </c:marker>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0.48</c:v>
                </c:pt>
                <c:pt idx="1">
                  <c:v>0.54</c:v>
                </c:pt>
                <c:pt idx="2">
                  <c:v>0.5</c:v>
                </c:pt>
                <c:pt idx="3">
                  <c:v>0.56000000000000005</c:v>
                </c:pt>
                <c:pt idx="4">
                  <c:v>0.57999999999999996</c:v>
                </c:pt>
                <c:pt idx="5">
                  <c:v>0.57999999999999996</c:v>
                </c:pt>
              </c:numCache>
            </c:numRef>
          </c:val>
          <c:smooth val="0"/>
          <c:extLst>
            <c:ext xmlns:c16="http://schemas.microsoft.com/office/drawing/2014/chart" uri="{C3380CC4-5D6E-409C-BE32-E72D297353CC}">
              <c16:uniqueId val="{00000000-D818-45D9-A951-1F9FB370037D}"/>
            </c:ext>
          </c:extLst>
        </c:ser>
        <c:ser>
          <c:idx val="1"/>
          <c:order val="1"/>
          <c:tx>
            <c:strRef>
              <c:f>Sheet1!$C$1</c:f>
              <c:strCache>
                <c:ptCount val="1"/>
                <c:pt idx="0">
                  <c:v>Male (2024)</c:v>
                </c:pt>
              </c:strCache>
            </c:strRef>
          </c:tx>
          <c:spPr>
            <a:ln w="28575" cap="rnd">
              <a:solidFill>
                <a:srgbClr val="3A7D64"/>
              </a:solidFill>
              <a:round/>
            </a:ln>
            <a:effectLst/>
          </c:spPr>
          <c:marker>
            <c:symbol val="square"/>
            <c:size val="5"/>
            <c:spPr>
              <a:solidFill>
                <a:srgbClr val="3A7D64"/>
              </a:solidFill>
              <a:ln w="9525">
                <a:noFill/>
              </a:ln>
              <a:effectLst/>
            </c:spPr>
          </c:marker>
          <c:dLbls>
            <c:dLbl>
              <c:idx val="0"/>
              <c:spPr>
                <a:noFill/>
                <a:ln w="19050">
                  <a:solidFill>
                    <a:srgbClr val="E400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D818-45D9-A951-1F9FB370037D}"/>
                </c:ext>
              </c:extLst>
            </c:dLbl>
            <c:dLbl>
              <c:idx val="1"/>
              <c:layout>
                <c:manualLayout>
                  <c:x val="-4.3700985911043204E-2"/>
                  <c:y val="6.8364124529724318E-2"/>
                </c:manualLayout>
              </c:layout>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18-45D9-A951-1F9FB370037D}"/>
                </c:ext>
              </c:extLst>
            </c:dLbl>
            <c:dLbl>
              <c:idx val="4"/>
              <c:spPr>
                <a:noFill/>
                <a:ln w="19050">
                  <a:solidFill>
                    <a:srgbClr val="E400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C-D818-45D9-A951-1F9FB370037D}"/>
                </c:ext>
              </c:extLst>
            </c:dLbl>
            <c:dLbl>
              <c:idx val="5"/>
              <c:layout>
                <c:manualLayout>
                  <c:x val="-4.3700985911043204E-2"/>
                  <c:y val="3.0229298633336538E-2"/>
                </c:manualLayout>
              </c:layout>
              <c:spPr>
                <a:noFill/>
                <a:ln w="19050">
                  <a:solidFill>
                    <a:srgbClr val="E400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18-45D9-A951-1F9FB37003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0.38</c:v>
                </c:pt>
                <c:pt idx="1">
                  <c:v>0.57999999999999996</c:v>
                </c:pt>
                <c:pt idx="2">
                  <c:v>0.47</c:v>
                </c:pt>
                <c:pt idx="3">
                  <c:v>0.55000000000000004</c:v>
                </c:pt>
                <c:pt idx="4">
                  <c:v>0.47</c:v>
                </c:pt>
                <c:pt idx="5">
                  <c:v>0.49</c:v>
                </c:pt>
              </c:numCache>
            </c:numRef>
          </c:val>
          <c:smooth val="0"/>
          <c:extLst>
            <c:ext xmlns:c16="http://schemas.microsoft.com/office/drawing/2014/chart" uri="{C3380CC4-5D6E-409C-BE32-E72D297353CC}">
              <c16:uniqueId val="{00000004-D818-45D9-A951-1F9FB370037D}"/>
            </c:ext>
          </c:extLst>
        </c:ser>
        <c:ser>
          <c:idx val="2"/>
          <c:order val="2"/>
          <c:tx>
            <c:strRef>
              <c:f>Sheet1!$D$1</c:f>
              <c:strCache>
                <c:ptCount val="1"/>
                <c:pt idx="0">
                  <c:v>Female (2023)</c:v>
                </c:pt>
              </c:strCache>
            </c:strRef>
          </c:tx>
          <c:spPr>
            <a:ln w="28575" cap="rnd">
              <a:solidFill>
                <a:srgbClr val="E40037"/>
              </a:solidFill>
              <a:prstDash val="sysDash"/>
              <a:round/>
            </a:ln>
            <a:effectLst/>
          </c:spPr>
          <c:marker>
            <c:symbol val="none"/>
          </c:marker>
          <c:cat>
            <c:strRef>
              <c:f>Sheet1!$A$2:$A$7</c:f>
              <c:strCache>
                <c:ptCount val="6"/>
                <c:pt idx="0">
                  <c:v>18-34</c:v>
                </c:pt>
                <c:pt idx="1">
                  <c:v>35-44</c:v>
                </c:pt>
                <c:pt idx="2">
                  <c:v>45-54</c:v>
                </c:pt>
                <c:pt idx="3">
                  <c:v>55-64</c:v>
                </c:pt>
                <c:pt idx="4">
                  <c:v>65-74</c:v>
                </c:pt>
                <c:pt idx="5">
                  <c:v>75+</c:v>
                </c:pt>
              </c:strCache>
            </c:strRef>
          </c:cat>
          <c:val>
            <c:numRef>
              <c:f>Sheet1!$D$2:$D$7</c:f>
              <c:numCache>
                <c:formatCode>0%</c:formatCode>
                <c:ptCount val="6"/>
                <c:pt idx="0">
                  <c:v>0.48</c:v>
                </c:pt>
                <c:pt idx="1">
                  <c:v>0.59</c:v>
                </c:pt>
                <c:pt idx="2">
                  <c:v>0.62</c:v>
                </c:pt>
                <c:pt idx="3">
                  <c:v>0.65</c:v>
                </c:pt>
                <c:pt idx="4">
                  <c:v>0.67</c:v>
                </c:pt>
                <c:pt idx="5">
                  <c:v>0.6</c:v>
                </c:pt>
              </c:numCache>
            </c:numRef>
          </c:val>
          <c:smooth val="0"/>
          <c:extLst xmlns:c15="http://schemas.microsoft.com/office/drawing/2012/chart">
            <c:ext xmlns:c16="http://schemas.microsoft.com/office/drawing/2014/chart" uri="{C3380CC4-5D6E-409C-BE32-E72D297353CC}">
              <c16:uniqueId val="{00000005-D818-45D9-A951-1F9FB370037D}"/>
            </c:ext>
          </c:extLst>
        </c:ser>
        <c:ser>
          <c:idx val="3"/>
          <c:order val="3"/>
          <c:tx>
            <c:strRef>
              <c:f>Sheet1!$E$1</c:f>
              <c:strCache>
                <c:ptCount val="1"/>
                <c:pt idx="0">
                  <c:v>Female (2024)</c:v>
                </c:pt>
              </c:strCache>
            </c:strRef>
          </c:tx>
          <c:spPr>
            <a:ln w="28575" cap="rnd">
              <a:solidFill>
                <a:srgbClr val="E40037"/>
              </a:solidFill>
              <a:round/>
            </a:ln>
            <a:effectLst/>
          </c:spPr>
          <c:marker>
            <c:symbol val="circle"/>
            <c:size val="5"/>
            <c:spPr>
              <a:solidFill>
                <a:srgbClr val="E40037"/>
              </a:solidFill>
              <a:ln w="9525">
                <a:solidFill>
                  <a:srgbClr val="E40037"/>
                </a:solidFill>
              </a:ln>
              <a:effectLst/>
            </c:spPr>
          </c:marker>
          <c:dLbls>
            <c:dLbl>
              <c:idx val="0"/>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D818-45D9-A951-1F9FB370037D}"/>
                </c:ext>
              </c:extLst>
            </c:dLbl>
            <c:dLbl>
              <c:idx val="1"/>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6-D818-45D9-A951-1F9FB370037D}"/>
                </c:ext>
              </c:extLst>
            </c:dLbl>
            <c:dLbl>
              <c:idx val="2"/>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D818-45D9-A951-1F9FB370037D}"/>
                </c:ext>
              </c:extLst>
            </c:dLbl>
            <c:dLbl>
              <c:idx val="4"/>
              <c:layout>
                <c:manualLayout>
                  <c:x val="-4.1381710854335181E-2"/>
                  <c:y val="-6.2496997257803437E-2"/>
                </c:manualLayout>
              </c:layout>
              <c:spPr>
                <a:noFill/>
                <a:ln w="19050">
                  <a:solidFill>
                    <a:srgbClr val="3A7D64"/>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18-45D9-A951-1F9FB370037D}"/>
                </c:ext>
              </c:extLst>
            </c:dLbl>
            <c:dLbl>
              <c:idx val="5"/>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D818-45D9-A951-1F9FB37003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Sheet1!$E$2:$E$7</c:f>
              <c:numCache>
                <c:formatCode>0%</c:formatCode>
                <c:ptCount val="6"/>
                <c:pt idx="0">
                  <c:v>0.51</c:v>
                </c:pt>
                <c:pt idx="1">
                  <c:v>0.6</c:v>
                </c:pt>
                <c:pt idx="2">
                  <c:v>0.63</c:v>
                </c:pt>
                <c:pt idx="3">
                  <c:v>0.66</c:v>
                </c:pt>
                <c:pt idx="4">
                  <c:v>0.64</c:v>
                </c:pt>
                <c:pt idx="5">
                  <c:v>0.6</c:v>
                </c:pt>
              </c:numCache>
            </c:numRef>
          </c:val>
          <c:smooth val="0"/>
          <c:extLst>
            <c:ext xmlns:c16="http://schemas.microsoft.com/office/drawing/2014/chart" uri="{C3380CC4-5D6E-409C-BE32-E72D297353CC}">
              <c16:uniqueId val="{00000009-D818-45D9-A951-1F9FB370037D}"/>
            </c:ext>
          </c:extLst>
        </c:ser>
        <c:dLbls>
          <c:showLegendKey val="0"/>
          <c:showVal val="0"/>
          <c:showCatName val="0"/>
          <c:showSerName val="0"/>
          <c:showPercent val="0"/>
          <c:showBubbleSize val="0"/>
        </c:dLbls>
        <c:smooth val="0"/>
        <c:axId val="534052464"/>
        <c:axId val="534052792"/>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w="25400">
          <a:noFill/>
        </a:ln>
        <a:effectLst/>
      </c:spPr>
    </c:plotArea>
    <c:legend>
      <c:legendPos val="r"/>
      <c:layout>
        <c:manualLayout>
          <c:xMode val="edge"/>
          <c:yMode val="edge"/>
          <c:x val="7.0894577260987288E-2"/>
          <c:y val="5.5735514771643763E-2"/>
          <c:w val="0.92506641435875969"/>
          <c:h val="0.130569624814291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 high / very high (7-10) personal responsibility</c:v>
                </c:pt>
              </c:strCache>
            </c:strRef>
          </c:tx>
          <c:spPr>
            <a:ln w="19050" cap="rnd">
              <a:noFill/>
              <a:round/>
            </a:ln>
            <a:effectLst/>
          </c:spPr>
          <c:marker>
            <c:symbol val="circle"/>
            <c:size val="7"/>
            <c:spPr>
              <a:solidFill>
                <a:schemeClr val="accent4"/>
              </a:solidFill>
              <a:ln w="9525">
                <a:solidFill>
                  <a:schemeClr val="accent4"/>
                </a:solidFill>
              </a:ln>
              <a:effectLst/>
            </c:spPr>
          </c:marker>
          <c:dLbls>
            <c:dLbl>
              <c:idx val="0"/>
              <c:tx>
                <c:rich>
                  <a:bodyPr/>
                  <a:lstStyle/>
                  <a:p>
                    <a:fld id="{656336A2-011C-4AC9-8B7D-7BDC25E0803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5D0-4160-85B1-08C6C6E713FC}"/>
                </c:ext>
              </c:extLst>
            </c:dLbl>
            <c:dLbl>
              <c:idx val="1"/>
              <c:tx>
                <c:rich>
                  <a:bodyPr/>
                  <a:lstStyle/>
                  <a:p>
                    <a:fld id="{DA32B268-3609-4085-A407-941C7A01FE3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D0-4160-85B1-08C6C6E713FC}"/>
                </c:ext>
              </c:extLst>
            </c:dLbl>
            <c:dLbl>
              <c:idx val="2"/>
              <c:layout>
                <c:manualLayout>
                  <c:x val="-0.14477180361063724"/>
                  <c:y val="-7.7523231505163331E-3"/>
                </c:manualLayout>
              </c:layout>
              <c:tx>
                <c:rich>
                  <a:bodyPr/>
                  <a:lstStyle/>
                  <a:p>
                    <a:fld id="{C8AE12B5-57FB-4F45-9443-6EB3466D7A4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5D0-4160-85B1-08C6C6E713FC}"/>
                </c:ext>
              </c:extLst>
            </c:dLbl>
            <c:dLbl>
              <c:idx val="3"/>
              <c:tx>
                <c:rich>
                  <a:bodyPr/>
                  <a:lstStyle/>
                  <a:p>
                    <a:fld id="{B1E37AAD-3F22-49DE-8F4D-6307CA8A32D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D0-4160-85B1-08C6C6E713FC}"/>
                </c:ext>
              </c:extLst>
            </c:dLbl>
            <c:dLbl>
              <c:idx val="4"/>
              <c:tx>
                <c:rich>
                  <a:bodyPr/>
                  <a:lstStyle/>
                  <a:p>
                    <a:fld id="{A342578D-56D4-4C71-9898-F96F12E870A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D0-4160-85B1-08C6C6E713FC}"/>
                </c:ext>
              </c:extLst>
            </c:dLbl>
            <c:dLbl>
              <c:idx val="5"/>
              <c:layout>
                <c:manualLayout>
                  <c:x val="-1.1458200967217994E-16"/>
                  <c:y val="0"/>
                </c:manualLayout>
              </c:layout>
              <c:tx>
                <c:rich>
                  <a:bodyPr/>
                  <a:lstStyle/>
                  <a:p>
                    <a:fld id="{4A1EDCD9-9096-4F5F-97B3-A3671B65625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5D0-4160-85B1-08C6C6E713FC}"/>
                </c:ext>
              </c:extLst>
            </c:dLbl>
            <c:dLbl>
              <c:idx val="6"/>
              <c:tx>
                <c:rich>
                  <a:bodyPr/>
                  <a:lstStyle/>
                  <a:p>
                    <a:fld id="{7711843B-2FE2-4AFA-8539-84A7D4C6EF8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D0-4160-85B1-08C6C6E713FC}"/>
                </c:ext>
              </c:extLst>
            </c:dLbl>
            <c:dLbl>
              <c:idx val="7"/>
              <c:layout>
                <c:manualLayout>
                  <c:x val="-7.8125E-3"/>
                  <c:y val="-2.3437498558225175E-3"/>
                </c:manualLayout>
              </c:layout>
              <c:tx>
                <c:rich>
                  <a:bodyPr/>
                  <a:lstStyle/>
                  <a:p>
                    <a:fld id="{5AD2B487-C635-41CD-B38D-75CDA4A063A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5D0-4160-85B1-08C6C6E713FC}"/>
                </c:ext>
              </c:extLst>
            </c:dLbl>
            <c:dLbl>
              <c:idx val="8"/>
              <c:layout>
                <c:manualLayout>
                  <c:x val="-0.10816901091453351"/>
                  <c:y val="-2.3437082711735557E-3"/>
                </c:manualLayout>
              </c:layout>
              <c:tx>
                <c:rich>
                  <a:bodyPr/>
                  <a:lstStyle/>
                  <a:p>
                    <a:fld id="{8A1DED68-6EC0-4CD7-A7E6-81ED9F5C2F3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5D0-4160-85B1-08C6C6E713FC}"/>
                </c:ext>
              </c:extLst>
            </c:dLbl>
            <c:dLbl>
              <c:idx val="9"/>
              <c:layout>
                <c:manualLayout>
                  <c:x val="-8.9062500000000003E-2"/>
                  <c:y val="2.34374985582247E-2"/>
                </c:manualLayout>
              </c:layout>
              <c:tx>
                <c:rich>
                  <a:bodyPr/>
                  <a:lstStyle/>
                  <a:p>
                    <a:fld id="{4EE7B51E-B364-449A-B49D-09BCE5C3A84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5D0-4160-85B1-08C6C6E713FC}"/>
                </c:ext>
              </c:extLst>
            </c:dLbl>
            <c:dLbl>
              <c:idx val="10"/>
              <c:tx>
                <c:rich>
                  <a:bodyPr/>
                  <a:lstStyle/>
                  <a:p>
                    <a:fld id="{049F8090-4FA5-408C-A252-E80E45DEC74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D0-4160-85B1-08C6C6E713FC}"/>
                </c:ext>
              </c:extLst>
            </c:dLbl>
            <c:dLbl>
              <c:idx val="11"/>
              <c:layout>
                <c:manualLayout>
                  <c:x val="-9.3749999999999997E-3"/>
                  <c:y val="2.3437498558224745E-3"/>
                </c:manualLayout>
              </c:layout>
              <c:tx>
                <c:rich>
                  <a:bodyPr/>
                  <a:lstStyle/>
                  <a:p>
                    <a:fld id="{13053F97-08F2-4B16-807F-2ACA854EF74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5D0-4160-85B1-08C6C6E713F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Sheet1!$A$2:$A$13</c:f>
              <c:numCache>
                <c:formatCode>0%</c:formatCode>
                <c:ptCount val="12"/>
                <c:pt idx="0">
                  <c:v>0.27360490091034001</c:v>
                </c:pt>
                <c:pt idx="1">
                  <c:v>0.37756992950781859</c:v>
                </c:pt>
                <c:pt idx="2">
                  <c:v>0.3461630344259341</c:v>
                </c:pt>
                <c:pt idx="3">
                  <c:v>0.28415064639890231</c:v>
                </c:pt>
                <c:pt idx="4">
                  <c:v>0.47101889270353969</c:v>
                </c:pt>
                <c:pt idx="5">
                  <c:v>0.37730081763087742</c:v>
                </c:pt>
                <c:pt idx="6">
                  <c:v>0.41388966429253138</c:v>
                </c:pt>
                <c:pt idx="7">
                  <c:v>0.3680259358870831</c:v>
                </c:pt>
                <c:pt idx="8">
                  <c:v>0.39724036054401135</c:v>
                </c:pt>
                <c:pt idx="9">
                  <c:v>0.35719116604713219</c:v>
                </c:pt>
                <c:pt idx="10">
                  <c:v>0.35968570870357558</c:v>
                </c:pt>
                <c:pt idx="11">
                  <c:v>0.40753800088809228</c:v>
                </c:pt>
              </c:numCache>
            </c:numRef>
          </c:xVal>
          <c:yVal>
            <c:numRef>
              <c:f>Sheet1!$B$2:$B$13</c:f>
              <c:numCache>
                <c:formatCode>0%</c:formatCode>
                <c:ptCount val="12"/>
                <c:pt idx="0">
                  <c:v>0.50114793867592189</c:v>
                </c:pt>
                <c:pt idx="1">
                  <c:v>0.56475777270847183</c:v>
                </c:pt>
                <c:pt idx="2">
                  <c:v>0.53773136672531618</c:v>
                </c:pt>
                <c:pt idx="3">
                  <c:v>0.5182633656731952</c:v>
                </c:pt>
                <c:pt idx="4">
                  <c:v>0.62125461140789173</c:v>
                </c:pt>
                <c:pt idx="5">
                  <c:v>0.49410415252111967</c:v>
                </c:pt>
                <c:pt idx="6">
                  <c:v>0.52942194049204627</c:v>
                </c:pt>
                <c:pt idx="7">
                  <c:v>0.54506834368699353</c:v>
                </c:pt>
                <c:pt idx="8">
                  <c:v>0.58887419628006366</c:v>
                </c:pt>
                <c:pt idx="9">
                  <c:v>0.49843602420712507</c:v>
                </c:pt>
                <c:pt idx="10">
                  <c:v>0.47128449131320704</c:v>
                </c:pt>
                <c:pt idx="11">
                  <c:v>0.59081717787174415</c:v>
                </c:pt>
              </c:numCache>
            </c:numRef>
          </c:yVal>
          <c:smooth val="0"/>
          <c:extLst>
            <c:ext xmlns:c15="http://schemas.microsoft.com/office/drawing/2012/chart" uri="{02D57815-91ED-43cb-92C2-25804820EDAC}">
              <c15:datalabelsRange>
                <c15:f>Sheet1!$D$2:$D$13</c15:f>
                <c15:dlblRange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15:dlblRangeCache>
              </c15:datalabelsRange>
            </c:ext>
            <c:ext xmlns:c16="http://schemas.microsoft.com/office/drawing/2014/chart" uri="{C3380CC4-5D6E-409C-BE32-E72D297353CC}">
              <c16:uniqueId val="{00000000-A5D0-4160-85B1-08C6C6E713FC}"/>
            </c:ext>
          </c:extLst>
        </c:ser>
        <c:dLbls>
          <c:showLegendKey val="0"/>
          <c:showVal val="0"/>
          <c:showCatName val="0"/>
          <c:showSerName val="0"/>
          <c:showPercent val="0"/>
          <c:showBubbleSize val="0"/>
        </c:dLbls>
        <c:axId val="1048583344"/>
        <c:axId val="1048584784"/>
      </c:scatterChart>
      <c:valAx>
        <c:axId val="1048583344"/>
        <c:scaling>
          <c:orientation val="minMax"/>
          <c:max val="0.65000000000000013"/>
          <c:min val="0.25"/>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8584784"/>
        <c:crosses val="autoZero"/>
        <c:crossBetween val="midCat"/>
      </c:valAx>
      <c:valAx>
        <c:axId val="1048584784"/>
        <c:scaling>
          <c:orientation val="minMax"/>
          <c:min val="0.45"/>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8583344"/>
        <c:crosses val="autoZero"/>
        <c:crossBetween val="midCat"/>
      </c:valAx>
      <c:spPr>
        <a:noFill/>
        <a:ln>
          <a:solidFill>
            <a:schemeClr val="accent6"/>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 high / very high (7-10) personal responsibility</c:v>
                </c:pt>
              </c:strCache>
            </c:strRef>
          </c:tx>
          <c:spPr>
            <a:ln w="25400" cap="rnd">
              <a:noFill/>
              <a:round/>
            </a:ln>
            <a:effectLst/>
          </c:spPr>
          <c:marker>
            <c:symbol val="circle"/>
            <c:size val="7"/>
            <c:spPr>
              <a:solidFill>
                <a:schemeClr val="accent4"/>
              </a:solidFill>
              <a:ln w="9525">
                <a:solidFill>
                  <a:schemeClr val="accent4"/>
                </a:solidFill>
              </a:ln>
              <a:effectLst/>
            </c:spPr>
          </c:marker>
          <c:dLbls>
            <c:dLbl>
              <c:idx val="0"/>
              <c:tx>
                <c:rich>
                  <a:bodyPr/>
                  <a:lstStyle/>
                  <a:p>
                    <a:fld id="{CCDD7A82-A142-4C48-B6B9-A26D494B8E2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FBE-4998-B61D-897B08CDD809}"/>
                </c:ext>
              </c:extLst>
            </c:dLbl>
            <c:dLbl>
              <c:idx val="1"/>
              <c:tx>
                <c:rich>
                  <a:bodyPr/>
                  <a:lstStyle/>
                  <a:p>
                    <a:fld id="{06427497-07E5-4AE8-8D8D-C29F463457D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BE-4998-B61D-897B08CDD809}"/>
                </c:ext>
              </c:extLst>
            </c:dLbl>
            <c:dLbl>
              <c:idx val="2"/>
              <c:layout>
                <c:manualLayout>
                  <c:x val="-0.14752852511587836"/>
                  <c:y val="3.1550874543040236E-3"/>
                </c:manualLayout>
              </c:layout>
              <c:tx>
                <c:rich>
                  <a:bodyPr/>
                  <a:lstStyle/>
                  <a:p>
                    <a:fld id="{C9E7EC47-12E1-44E9-8DEA-C1C1B05F0A1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FBE-4998-B61D-897B08CDD809}"/>
                </c:ext>
              </c:extLst>
            </c:dLbl>
            <c:dLbl>
              <c:idx val="3"/>
              <c:layout>
                <c:manualLayout>
                  <c:x val="-9.2205328197423955E-3"/>
                  <c:y val="1.2620349817216095E-2"/>
                </c:manualLayout>
              </c:layout>
              <c:tx>
                <c:rich>
                  <a:bodyPr/>
                  <a:lstStyle/>
                  <a:p>
                    <a:fld id="{0CA6667D-8FB3-4A61-B330-046F4416209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FBE-4998-B61D-897B08CDD809}"/>
                </c:ext>
              </c:extLst>
            </c:dLbl>
            <c:dLbl>
              <c:idx val="4"/>
              <c:layout>
                <c:manualLayout>
                  <c:x val="-0.1821055231899123"/>
                  <c:y val="-6.3101749086080473E-3"/>
                </c:manualLayout>
              </c:layout>
              <c:tx>
                <c:rich>
                  <a:bodyPr/>
                  <a:lstStyle/>
                  <a:p>
                    <a:fld id="{6373630F-D523-455A-A62C-8791BFDE31A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FBE-4998-B61D-897B08CDD809}"/>
                </c:ext>
              </c:extLst>
            </c:dLbl>
            <c:dLbl>
              <c:idx val="5"/>
              <c:tx>
                <c:rich>
                  <a:bodyPr/>
                  <a:lstStyle/>
                  <a:p>
                    <a:fld id="{6A719FD0-DA55-465A-914C-AE80D095C16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BE-4998-B61D-897B08CDD809}"/>
                </c:ext>
              </c:extLst>
            </c:dLbl>
            <c:dLbl>
              <c:idx val="6"/>
              <c:layout>
                <c:manualLayout>
                  <c:x val="-0.16596959075536311"/>
                  <c:y val="-3.7861049451648282E-2"/>
                </c:manualLayout>
              </c:layout>
              <c:tx>
                <c:rich>
                  <a:bodyPr/>
                  <a:lstStyle/>
                  <a:p>
                    <a:fld id="{B9590C90-6E97-4827-B02E-87CA3821A13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FBE-4998-B61D-897B08CDD809}"/>
                </c:ext>
              </c:extLst>
            </c:dLbl>
            <c:dLbl>
              <c:idx val="7"/>
              <c:tx>
                <c:rich>
                  <a:bodyPr/>
                  <a:lstStyle/>
                  <a:p>
                    <a:fld id="{CEE3363F-41B9-4ED2-A375-0990582B5A2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FBE-4998-B61D-897B08CDD809}"/>
                </c:ext>
              </c:extLst>
            </c:dLbl>
            <c:dLbl>
              <c:idx val="8"/>
              <c:layout>
                <c:manualLayout>
                  <c:x val="-5.7628330123390054E-2"/>
                  <c:y val="1.2421604150803244E-7"/>
                </c:manualLayout>
              </c:layout>
              <c:tx>
                <c:rich>
                  <a:bodyPr/>
                  <a:lstStyle/>
                  <a:p>
                    <a:fld id="{EDC9ED22-C467-47A6-B873-6CDD5E1FB70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41320656189745497"/>
                      <c:h val="9.0361704691267225E-2"/>
                    </c:manualLayout>
                  </c15:layout>
                  <c15:dlblFieldTable/>
                  <c15:showDataLabelsRange val="1"/>
                </c:ext>
                <c:ext xmlns:c16="http://schemas.microsoft.com/office/drawing/2014/chart" uri="{C3380CC4-5D6E-409C-BE32-E72D297353CC}">
                  <c16:uniqueId val="{00000008-4FBE-4998-B61D-897B08CDD80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Sheet1!$A$14:$A$22</c:f>
              <c:numCache>
                <c:formatCode>0%</c:formatCode>
                <c:ptCount val="9"/>
                <c:pt idx="0">
                  <c:v>0.43198534203874034</c:v>
                </c:pt>
                <c:pt idx="1">
                  <c:v>0.34879459111519312</c:v>
                </c:pt>
                <c:pt idx="2">
                  <c:v>0.30892415178221311</c:v>
                </c:pt>
                <c:pt idx="3">
                  <c:v>0.3935717276896703</c:v>
                </c:pt>
                <c:pt idx="4">
                  <c:v>0.33166417913770679</c:v>
                </c:pt>
                <c:pt idx="5">
                  <c:v>0.3557348122708896</c:v>
                </c:pt>
                <c:pt idx="6">
                  <c:v>0.35793009119408536</c:v>
                </c:pt>
                <c:pt idx="7">
                  <c:v>0.38917429232521156</c:v>
                </c:pt>
                <c:pt idx="8">
                  <c:v>0.42176341239715837</c:v>
                </c:pt>
              </c:numCache>
            </c:numRef>
          </c:xVal>
          <c:yVal>
            <c:numRef>
              <c:f>Sheet1!$B$14:$B$22</c:f>
              <c:numCache>
                <c:formatCode>0%</c:formatCode>
                <c:ptCount val="9"/>
                <c:pt idx="0">
                  <c:v>0.56909859680757846</c:v>
                </c:pt>
                <c:pt idx="1">
                  <c:v>0.52328535722466463</c:v>
                </c:pt>
                <c:pt idx="2">
                  <c:v>0.46773625064806851</c:v>
                </c:pt>
                <c:pt idx="3">
                  <c:v>0.56028591305464592</c:v>
                </c:pt>
                <c:pt idx="4">
                  <c:v>0.53483073587421781</c:v>
                </c:pt>
                <c:pt idx="5">
                  <c:v>0.4795091039924908</c:v>
                </c:pt>
                <c:pt idx="6">
                  <c:v>0.55848556745027034</c:v>
                </c:pt>
                <c:pt idx="7">
                  <c:v>0.53656952979781258</c:v>
                </c:pt>
                <c:pt idx="8">
                  <c:v>0.57810060919198669</c:v>
                </c:pt>
              </c:numCache>
            </c:numRef>
          </c:yVal>
          <c:smooth val="0"/>
          <c:extLst>
            <c:ext xmlns:c15="http://schemas.microsoft.com/office/drawing/2012/chart" uri="{02D57815-91ED-43cb-92C2-25804820EDAC}">
              <c15:datalabelsRange>
                <c15:f>Sheet1!$D$14:$D$22</c15:f>
                <c15:dlblRange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15:dlblRangeCache>
              </c15:datalabelsRange>
            </c:ext>
            <c:ext xmlns:c16="http://schemas.microsoft.com/office/drawing/2014/chart" uri="{C3380CC4-5D6E-409C-BE32-E72D297353CC}">
              <c16:uniqueId val="{0000000C-4FBE-4998-B61D-897B08CDD809}"/>
            </c:ext>
          </c:extLst>
        </c:ser>
        <c:dLbls>
          <c:showLegendKey val="0"/>
          <c:showVal val="0"/>
          <c:showCatName val="0"/>
          <c:showSerName val="0"/>
          <c:showPercent val="0"/>
          <c:showBubbleSize val="0"/>
        </c:dLbls>
        <c:axId val="1048583344"/>
        <c:axId val="1048584784"/>
      </c:scatterChart>
      <c:valAx>
        <c:axId val="1048583344"/>
        <c:scaling>
          <c:orientation val="minMax"/>
          <c:max val="0.65000000000000013"/>
          <c:min val="0.25"/>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8584784"/>
        <c:crosses val="autoZero"/>
        <c:crossBetween val="midCat"/>
      </c:valAx>
      <c:valAx>
        <c:axId val="1048584784"/>
        <c:scaling>
          <c:orientation val="minMax"/>
          <c:max val="0.60000000000000009"/>
          <c:min val="0.45"/>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8583344"/>
        <c:crosses val="autoZero"/>
        <c:crossBetween val="midCat"/>
      </c:valAx>
      <c:spPr>
        <a:noFill/>
        <a:ln>
          <a:solidFill>
            <a:schemeClr val="accent6"/>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13002197371264"/>
          <c:y val="0"/>
          <c:w val="0.52598931197110144"/>
          <c:h val="0.82121184452184037"/>
        </c:manualLayout>
      </c:layout>
      <c:barChart>
        <c:barDir val="bar"/>
        <c:grouping val="percentStacked"/>
        <c:varyColors val="0"/>
        <c:ser>
          <c:idx val="0"/>
          <c:order val="0"/>
          <c:tx>
            <c:strRef>
              <c:f>Sheet1!$B$1</c:f>
              <c:strCache>
                <c:ptCount val="1"/>
                <c:pt idx="0">
                  <c:v>Yes</c:v>
                </c:pt>
              </c:strCache>
            </c:strRef>
          </c:tx>
          <c:spPr>
            <a:solidFill>
              <a:srgbClr val="3A7D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Recycle as much as possible</c:v>
                </c:pt>
                <c:pt idx="1">
                  <c:v>Avoid / reduce throwing away food</c:v>
                </c:pt>
                <c:pt idx="2">
                  <c:v>Reduce the amount of energy you use at home</c:v>
                </c:pt>
                <c:pt idx="3">
                  <c:v>Compost food and garden waste</c:v>
                </c:pt>
                <c:pt idx="4">
                  <c:v>Choose to walk or cycle instead of using a car as much</c:v>
                </c:pt>
                <c:pt idx="5">
                  <c:v>Avoid buying new clothes or buy second hand clothes</c:v>
                </c:pt>
                <c:pt idx="6">
                  <c:v>Choose to use public transport instead of a car as much</c:v>
                </c:pt>
                <c:pt idx="7">
                  <c:v>Reduce the amount of meat you eat or eat a fish only diet</c:v>
                </c:pt>
                <c:pt idx="8">
                  <c:v>Use household energy from renewable sources</c:v>
                </c:pt>
                <c:pt idx="9">
                  <c:v>Drive an electric or hybrid car</c:v>
                </c:pt>
                <c:pt idx="10">
                  <c:v>Eat a vegetarian / vegan diet</c:v>
                </c:pt>
              </c:strCache>
            </c:strRef>
          </c:cat>
          <c:val>
            <c:numRef>
              <c:f>Sheet1!$B$2:$B$12</c:f>
              <c:numCache>
                <c:formatCode>0%</c:formatCode>
                <c:ptCount val="11"/>
                <c:pt idx="0">
                  <c:v>0.95</c:v>
                </c:pt>
                <c:pt idx="1">
                  <c:v>0.9</c:v>
                </c:pt>
                <c:pt idx="2">
                  <c:v>0.9</c:v>
                </c:pt>
                <c:pt idx="3">
                  <c:v>0.65</c:v>
                </c:pt>
                <c:pt idx="4">
                  <c:v>0.6</c:v>
                </c:pt>
                <c:pt idx="5">
                  <c:v>0.5</c:v>
                </c:pt>
                <c:pt idx="6">
                  <c:v>0.38</c:v>
                </c:pt>
                <c:pt idx="7">
                  <c:v>0.37</c:v>
                </c:pt>
                <c:pt idx="8">
                  <c:v>0.24</c:v>
                </c:pt>
                <c:pt idx="9">
                  <c:v>0.15</c:v>
                </c:pt>
                <c:pt idx="10">
                  <c:v>0.15</c:v>
                </c:pt>
              </c:numCache>
            </c:numRef>
          </c:val>
          <c:extLst>
            <c:ext xmlns:c16="http://schemas.microsoft.com/office/drawing/2014/chart" uri="{C3380CC4-5D6E-409C-BE32-E72D297353CC}">
              <c16:uniqueId val="{00000000-6FAC-433E-8E35-562AFA5C93A7}"/>
            </c:ext>
          </c:extLst>
        </c:ser>
        <c:ser>
          <c:idx val="1"/>
          <c:order val="1"/>
          <c:tx>
            <c:strRef>
              <c:f>Sheet1!$C$1</c:f>
              <c:strCache>
                <c:ptCount val="1"/>
                <c:pt idx="0">
                  <c:v>No, but I would consider
doing this in the future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Recycle as much as possible</c:v>
                </c:pt>
                <c:pt idx="1">
                  <c:v>Avoid / reduce throwing away food</c:v>
                </c:pt>
                <c:pt idx="2">
                  <c:v>Reduce the amount of energy you use at home</c:v>
                </c:pt>
                <c:pt idx="3">
                  <c:v>Compost food and garden waste</c:v>
                </c:pt>
                <c:pt idx="4">
                  <c:v>Choose to walk or cycle instead of using a car as much</c:v>
                </c:pt>
                <c:pt idx="5">
                  <c:v>Avoid buying new clothes or buy second hand clothes</c:v>
                </c:pt>
                <c:pt idx="6">
                  <c:v>Choose to use public transport instead of a car as much</c:v>
                </c:pt>
                <c:pt idx="7">
                  <c:v>Reduce the amount of meat you eat or eat a fish only diet</c:v>
                </c:pt>
                <c:pt idx="8">
                  <c:v>Use household energy from renewable sources</c:v>
                </c:pt>
                <c:pt idx="9">
                  <c:v>Drive an electric or hybrid car</c:v>
                </c:pt>
                <c:pt idx="10">
                  <c:v>Eat a vegetarian / vegan diet</c:v>
                </c:pt>
              </c:strCache>
            </c:strRef>
          </c:cat>
          <c:val>
            <c:numRef>
              <c:f>Sheet1!$C$2:$C$12</c:f>
              <c:numCache>
                <c:formatCode>0%</c:formatCode>
                <c:ptCount val="11"/>
                <c:pt idx="0">
                  <c:v>0.04</c:v>
                </c:pt>
                <c:pt idx="1">
                  <c:v>0.08</c:v>
                </c:pt>
                <c:pt idx="2">
                  <c:v>0.06</c:v>
                </c:pt>
                <c:pt idx="3">
                  <c:v>0.22</c:v>
                </c:pt>
                <c:pt idx="4">
                  <c:v>0.18</c:v>
                </c:pt>
                <c:pt idx="5">
                  <c:v>0.2</c:v>
                </c:pt>
                <c:pt idx="6">
                  <c:v>0.27</c:v>
                </c:pt>
                <c:pt idx="7">
                  <c:v>0.18</c:v>
                </c:pt>
                <c:pt idx="8">
                  <c:v>0.5</c:v>
                </c:pt>
                <c:pt idx="9">
                  <c:v>0.49</c:v>
                </c:pt>
                <c:pt idx="10">
                  <c:v>0.16</c:v>
                </c:pt>
              </c:numCache>
            </c:numRef>
          </c:val>
          <c:extLst>
            <c:ext xmlns:c16="http://schemas.microsoft.com/office/drawing/2014/chart" uri="{C3380CC4-5D6E-409C-BE32-E72D297353CC}">
              <c16:uniqueId val="{00000001-6FAC-433E-8E35-562AFA5C93A7}"/>
            </c:ext>
          </c:extLst>
        </c:ser>
        <c:ser>
          <c:idx val="2"/>
          <c:order val="2"/>
          <c:tx>
            <c:strRef>
              <c:f>Sheet1!$D$1</c:f>
              <c:strCache>
                <c:ptCount val="1"/>
                <c:pt idx="0">
                  <c:v>No, and I don't plan to
do this in the future</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6FAC-433E-8E35-562AFA5C93A7}"/>
                </c:ext>
              </c:extLst>
            </c:dLbl>
            <c:dLbl>
              <c:idx val="1"/>
              <c:delete val="1"/>
              <c:extLst>
                <c:ext xmlns:c15="http://schemas.microsoft.com/office/drawing/2012/chart" uri="{CE6537A1-D6FC-4f65-9D91-7224C49458BB}"/>
                <c:ext xmlns:c16="http://schemas.microsoft.com/office/drawing/2014/chart" uri="{C3380CC4-5D6E-409C-BE32-E72D297353CC}">
                  <c16:uniqueId val="{00000003-6FAC-433E-8E35-562AFA5C93A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Recycle as much as possible</c:v>
                </c:pt>
                <c:pt idx="1">
                  <c:v>Avoid / reduce throwing away food</c:v>
                </c:pt>
                <c:pt idx="2">
                  <c:v>Reduce the amount of energy you use at home</c:v>
                </c:pt>
                <c:pt idx="3">
                  <c:v>Compost food and garden waste</c:v>
                </c:pt>
                <c:pt idx="4">
                  <c:v>Choose to walk or cycle instead of using a car as much</c:v>
                </c:pt>
                <c:pt idx="5">
                  <c:v>Avoid buying new clothes or buy second hand clothes</c:v>
                </c:pt>
                <c:pt idx="6">
                  <c:v>Choose to use public transport instead of a car as much</c:v>
                </c:pt>
                <c:pt idx="7">
                  <c:v>Reduce the amount of meat you eat or eat a fish only diet</c:v>
                </c:pt>
                <c:pt idx="8">
                  <c:v>Use household energy from renewable sources</c:v>
                </c:pt>
                <c:pt idx="9">
                  <c:v>Drive an electric or hybrid car</c:v>
                </c:pt>
                <c:pt idx="10">
                  <c:v>Eat a vegetarian / vegan diet</c:v>
                </c:pt>
              </c:strCache>
            </c:strRef>
          </c:cat>
          <c:val>
            <c:numRef>
              <c:f>Sheet1!$D$2:$D$12</c:f>
              <c:numCache>
                <c:formatCode>0%</c:formatCode>
                <c:ptCount val="11"/>
                <c:pt idx="0">
                  <c:v>0.01</c:v>
                </c:pt>
                <c:pt idx="1">
                  <c:v>0.02</c:v>
                </c:pt>
                <c:pt idx="2">
                  <c:v>0.03</c:v>
                </c:pt>
                <c:pt idx="3">
                  <c:v>0.13</c:v>
                </c:pt>
                <c:pt idx="4">
                  <c:v>0.22</c:v>
                </c:pt>
                <c:pt idx="5">
                  <c:v>0.28999999999999998</c:v>
                </c:pt>
                <c:pt idx="6">
                  <c:v>0.36</c:v>
                </c:pt>
                <c:pt idx="7">
                  <c:v>0.45</c:v>
                </c:pt>
                <c:pt idx="8">
                  <c:v>0.25</c:v>
                </c:pt>
                <c:pt idx="9">
                  <c:v>0.36</c:v>
                </c:pt>
                <c:pt idx="10">
                  <c:v>0.69</c:v>
                </c:pt>
              </c:numCache>
            </c:numRef>
          </c:val>
          <c:extLst>
            <c:ext xmlns:c16="http://schemas.microsoft.com/office/drawing/2014/chart" uri="{C3380CC4-5D6E-409C-BE32-E72D297353CC}">
              <c16:uniqueId val="{00000004-6FAC-433E-8E35-562AFA5C93A7}"/>
            </c:ext>
          </c:extLst>
        </c:ser>
        <c:dLbls>
          <c:showLegendKey val="0"/>
          <c:showVal val="0"/>
          <c:showCatName val="0"/>
          <c:showSerName val="0"/>
          <c:showPercent val="0"/>
          <c:showBubbleSize val="0"/>
        </c:dLbls>
        <c:gapWidth val="40"/>
        <c:overlap val="10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34288578384423946"/>
          <c:y val="0.82013600419207333"/>
          <c:w val="0.54946059904152633"/>
          <c:h val="0.169032118039480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5462000185"/>
          <c:y val="5.4482914321448264E-2"/>
          <c:w val="0.51366194537999821"/>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Increased food prices / impacts on farming</c:v>
                </c:pt>
                <c:pt idx="1">
                  <c:v>More flooding</c:v>
                </c:pt>
                <c:pt idx="2">
                  <c:v>Rising temperatures (hotter summers/warmer winters)</c:v>
                </c:pt>
                <c:pt idx="3">
                  <c:v>More extreme weather events such as storms</c:v>
                </c:pt>
                <c:pt idx="4">
                  <c:v>Growing amount of waste</c:v>
                </c:pt>
                <c:pt idx="5">
                  <c:v>Fewer green and natural spaces</c:v>
                </c:pt>
                <c:pt idx="6">
                  <c:v>Increased pollution (sea, rivers, lakes, ground water)</c:v>
                </c:pt>
                <c:pt idx="7">
                  <c:v>More health problems (e.g., asthma)</c:v>
                </c:pt>
                <c:pt idx="8">
                  <c:v>Declining animal and plant life</c:v>
                </c:pt>
                <c:pt idx="9">
                  <c:v>Increased air pollution</c:v>
                </c:pt>
                <c:pt idx="10">
                  <c:v>Rising sea and river levels</c:v>
                </c:pt>
                <c:pt idx="11">
                  <c:v>Increased coastal erosion</c:v>
                </c:pt>
                <c:pt idx="12">
                  <c:v>Reduced water availability / increased droughts</c:v>
                </c:pt>
                <c:pt idx="13">
                  <c:v>Other</c:v>
                </c:pt>
                <c:pt idx="14">
                  <c:v>Have not noticed any of these</c:v>
                </c:pt>
              </c:strCache>
            </c:strRef>
          </c:cat>
          <c:val>
            <c:numRef>
              <c:f>Sheet1!$B$2:$B$16</c:f>
              <c:numCache>
                <c:formatCode>0%</c:formatCode>
                <c:ptCount val="15"/>
                <c:pt idx="0">
                  <c:v>0.8</c:v>
                </c:pt>
                <c:pt idx="1">
                  <c:v>0.54</c:v>
                </c:pt>
                <c:pt idx="2">
                  <c:v>0.53</c:v>
                </c:pt>
                <c:pt idx="3">
                  <c:v>0.52</c:v>
                </c:pt>
                <c:pt idx="4">
                  <c:v>0.41</c:v>
                </c:pt>
                <c:pt idx="5">
                  <c:v>0.39</c:v>
                </c:pt>
                <c:pt idx="6">
                  <c:v>0.34</c:v>
                </c:pt>
                <c:pt idx="7">
                  <c:v>0.3</c:v>
                </c:pt>
                <c:pt idx="8">
                  <c:v>0.28000000000000003</c:v>
                </c:pt>
                <c:pt idx="9">
                  <c:v>0.24</c:v>
                </c:pt>
                <c:pt idx="10">
                  <c:v>0.2</c:v>
                </c:pt>
                <c:pt idx="11">
                  <c:v>0.2</c:v>
                </c:pt>
                <c:pt idx="12">
                  <c:v>0.13</c:v>
                </c:pt>
                <c:pt idx="13">
                  <c:v>0.04</c:v>
                </c:pt>
                <c:pt idx="14">
                  <c:v>0.03</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2380674711581354"/>
          <c:y val="4.3039431787591634E-2"/>
          <c:w val="0.5307435497420202"/>
          <c:h val="0.95696056821240838"/>
        </c:manualLayout>
      </c:layout>
      <c:barChart>
        <c:barDir val="bar"/>
        <c:grouping val="clustered"/>
        <c:varyColors val="0"/>
        <c:ser>
          <c:idx val="1"/>
          <c:order val="0"/>
          <c:tx>
            <c:strRef>
              <c:f>Sheet1!$C$1</c:f>
              <c:strCache>
                <c:ptCount val="1"/>
                <c:pt idx="0">
                  <c:v>Those that are extremely / very worried about climate change</c:v>
                </c:pt>
              </c:strCache>
            </c:strRef>
          </c:tx>
          <c:spPr>
            <a:solidFill>
              <a:schemeClr val="accent5"/>
            </a:solidFill>
            <a:ln>
              <a:noFill/>
            </a:ln>
            <a:effectLst/>
          </c:spPr>
          <c:invertIfNegative val="0"/>
          <c:dLbls>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196C-40DF-96A1-B25FFE541815}"/>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A-196C-40DF-96A1-B25FFE541815}"/>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196C-40DF-96A1-B25FFE541815}"/>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196C-40DF-96A1-B25FFE541815}"/>
                </c:ext>
              </c:extLst>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B-196C-40DF-96A1-B25FFE541815}"/>
                </c:ext>
              </c:extLst>
            </c:dLbl>
            <c:dLbl>
              <c:idx val="6"/>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C-196C-40DF-96A1-B25FFE541815}"/>
                </c:ext>
              </c:extLst>
            </c:dLbl>
            <c:dLbl>
              <c:idx val="7"/>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196C-40DF-96A1-B25FFE541815}"/>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196C-40DF-96A1-B25FFE541815}"/>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196C-40DF-96A1-B25FFE541815}"/>
                </c:ext>
              </c:extLst>
            </c:dLbl>
            <c:dLbl>
              <c:idx val="1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196C-40DF-96A1-B25FFE541815}"/>
                </c:ext>
              </c:extLst>
            </c:dLbl>
            <c:dLbl>
              <c:idx val="1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0-196C-40DF-96A1-B25FFE541815}"/>
                </c:ext>
              </c:extLst>
            </c:dLbl>
            <c:dLbl>
              <c:idx val="1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1-196C-40DF-96A1-B25FFE541815}"/>
                </c:ext>
              </c:extLst>
            </c:dLbl>
            <c:dLbl>
              <c:idx val="1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2-196C-40DF-96A1-B25FFE541815}"/>
                </c:ext>
              </c:extLst>
            </c:dLbl>
            <c:dLbl>
              <c:idx val="1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3-196C-40DF-96A1-B25FFE54181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National Health Service / hospitals / healthcare</c:v>
                </c:pt>
                <c:pt idx="1">
                  <c:v>Crime / community safety</c:v>
                </c:pt>
                <c:pt idx="2">
                  <c:v>Economy / economic situation</c:v>
                </c:pt>
                <c:pt idx="3">
                  <c:v>Population levels / over-population</c:v>
                </c:pt>
                <c:pt idx="4">
                  <c:v>Immigration / immigrants</c:v>
                </c:pt>
                <c:pt idx="5">
                  <c:v>Inflation / prices</c:v>
                </c:pt>
                <c:pt idx="6">
                  <c:v>Transport </c:v>
                </c:pt>
                <c:pt idx="7">
                  <c:v>Housing</c:v>
                </c:pt>
                <c:pt idx="8">
                  <c:v>Social care provision</c:v>
                </c:pt>
                <c:pt idx="9">
                  <c:v>Mental health / wellbeing</c:v>
                </c:pt>
                <c:pt idx="10">
                  <c:v>Poverty / inequality</c:v>
                </c:pt>
                <c:pt idx="11">
                  <c:v>Pollution / environment / climate change</c:v>
                </c:pt>
                <c:pt idx="12">
                  <c:v>Education / schools</c:v>
                </c:pt>
                <c:pt idx="13">
                  <c:v>Brexit impacts</c:v>
                </c:pt>
                <c:pt idx="14">
                  <c:v>Low pay / fair wages</c:v>
                </c:pt>
              </c:strCache>
            </c:strRef>
          </c:cat>
          <c:val>
            <c:numRef>
              <c:f>Sheet1!$C$2:$C$16</c:f>
              <c:numCache>
                <c:formatCode>0%</c:formatCode>
                <c:ptCount val="15"/>
                <c:pt idx="0">
                  <c:v>0.68</c:v>
                </c:pt>
                <c:pt idx="1">
                  <c:v>0.26</c:v>
                </c:pt>
                <c:pt idx="2">
                  <c:v>0.24</c:v>
                </c:pt>
                <c:pt idx="3">
                  <c:v>0.18</c:v>
                </c:pt>
                <c:pt idx="4">
                  <c:v>0.12</c:v>
                </c:pt>
                <c:pt idx="5">
                  <c:v>0.17</c:v>
                </c:pt>
                <c:pt idx="6">
                  <c:v>0.17</c:v>
                </c:pt>
                <c:pt idx="7">
                  <c:v>0.16</c:v>
                </c:pt>
                <c:pt idx="8">
                  <c:v>0.17</c:v>
                </c:pt>
                <c:pt idx="9">
                  <c:v>0.13</c:v>
                </c:pt>
                <c:pt idx="10">
                  <c:v>0.14000000000000001</c:v>
                </c:pt>
                <c:pt idx="11">
                  <c:v>0.19</c:v>
                </c:pt>
                <c:pt idx="12">
                  <c:v>0.12</c:v>
                </c:pt>
                <c:pt idx="13">
                  <c:v>0.11</c:v>
                </c:pt>
                <c:pt idx="14">
                  <c:v>0.08</c:v>
                </c:pt>
              </c:numCache>
            </c:numRef>
          </c:val>
          <c:extLst>
            <c:ext xmlns:c16="http://schemas.microsoft.com/office/drawing/2014/chart" uri="{C3380CC4-5D6E-409C-BE32-E72D297353CC}">
              <c16:uniqueId val="{00000007-196C-40DF-96A1-B25FFE541815}"/>
            </c:ext>
          </c:extLst>
        </c:ser>
        <c:ser>
          <c:idx val="2"/>
          <c:order val="1"/>
          <c:tx>
            <c:strRef>
              <c:f>Sheet1!$D$1</c:f>
              <c:strCache>
                <c:ptCount val="1"/>
                <c:pt idx="0">
                  <c:v>Those that feel high / very high personal responsibility (7-10)</c:v>
                </c:pt>
              </c:strCache>
            </c:strRef>
          </c:tx>
          <c:spPr>
            <a:solidFill>
              <a:schemeClr val="accent1"/>
            </a:solidFill>
            <a:ln>
              <a:noFill/>
            </a:ln>
            <a:effectLst/>
          </c:spPr>
          <c:invertIfNegative val="0"/>
          <c:dLbls>
            <c:dLbl>
              <c:idx val="1"/>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196C-40DF-96A1-B25FFE541815}"/>
                </c:ext>
              </c:extLst>
            </c:dLbl>
            <c:dLbl>
              <c:idx val="3"/>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196C-40DF-96A1-B25FFE541815}"/>
                </c:ext>
              </c:extLst>
            </c:dLbl>
            <c:dLbl>
              <c:idx val="4"/>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196C-40DF-96A1-B25FFE541815}"/>
                </c:ext>
              </c:extLst>
            </c:dLbl>
            <c:dLbl>
              <c:idx val="5"/>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196C-40DF-96A1-B25FFE541815}"/>
                </c:ext>
              </c:extLst>
            </c:dLbl>
            <c:dLbl>
              <c:idx val="6"/>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9-196C-40DF-96A1-B25FFE541815}"/>
                </c:ext>
              </c:extLst>
            </c:dLbl>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National Health Service / hospitals / healthcare</c:v>
                </c:pt>
                <c:pt idx="1">
                  <c:v>Crime / community safety</c:v>
                </c:pt>
                <c:pt idx="2">
                  <c:v>Economy / economic situation</c:v>
                </c:pt>
                <c:pt idx="3">
                  <c:v>Population levels / over-population</c:v>
                </c:pt>
                <c:pt idx="4">
                  <c:v>Immigration / immigrants</c:v>
                </c:pt>
                <c:pt idx="5">
                  <c:v>Inflation / prices</c:v>
                </c:pt>
                <c:pt idx="6">
                  <c:v>Transport </c:v>
                </c:pt>
                <c:pt idx="7">
                  <c:v>Housing</c:v>
                </c:pt>
                <c:pt idx="8">
                  <c:v>Social care provision</c:v>
                </c:pt>
                <c:pt idx="9">
                  <c:v>Mental health / wellbeing</c:v>
                </c:pt>
                <c:pt idx="10">
                  <c:v>Poverty / inequality</c:v>
                </c:pt>
                <c:pt idx="11">
                  <c:v>Pollution / environment / climate change</c:v>
                </c:pt>
                <c:pt idx="12">
                  <c:v>Education / schools</c:v>
                </c:pt>
                <c:pt idx="13">
                  <c:v>Brexit impacts</c:v>
                </c:pt>
                <c:pt idx="14">
                  <c:v>Low pay / fair wages</c:v>
                </c:pt>
              </c:strCache>
            </c:strRef>
          </c:cat>
          <c:val>
            <c:numRef>
              <c:f>Sheet1!$D$2:$D$16</c:f>
              <c:numCache>
                <c:formatCode>0%</c:formatCode>
                <c:ptCount val="15"/>
                <c:pt idx="0">
                  <c:v>0.65</c:v>
                </c:pt>
                <c:pt idx="1">
                  <c:v>0.28999999999999998</c:v>
                </c:pt>
                <c:pt idx="2">
                  <c:v>0.25</c:v>
                </c:pt>
                <c:pt idx="3">
                  <c:v>0.21</c:v>
                </c:pt>
                <c:pt idx="4">
                  <c:v>0.15</c:v>
                </c:pt>
                <c:pt idx="5">
                  <c:v>0.12</c:v>
                </c:pt>
                <c:pt idx="6">
                  <c:v>0.04</c:v>
                </c:pt>
                <c:pt idx="7">
                  <c:v>0.17</c:v>
                </c:pt>
                <c:pt idx="8">
                  <c:v>0.17</c:v>
                </c:pt>
                <c:pt idx="9">
                  <c:v>0.18</c:v>
                </c:pt>
                <c:pt idx="10">
                  <c:v>0.12</c:v>
                </c:pt>
                <c:pt idx="11">
                  <c:v>0.16</c:v>
                </c:pt>
                <c:pt idx="12">
                  <c:v>0.11</c:v>
                </c:pt>
                <c:pt idx="13">
                  <c:v>0.09</c:v>
                </c:pt>
                <c:pt idx="14">
                  <c:v>0.17</c:v>
                </c:pt>
              </c:numCache>
            </c:numRef>
          </c:val>
          <c:extLst>
            <c:ext xmlns:c16="http://schemas.microsoft.com/office/drawing/2014/chart" uri="{C3380CC4-5D6E-409C-BE32-E72D297353CC}">
              <c16:uniqueId val="{00000008-196C-40DF-96A1-B25FFE54181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67519885488185583"/>
          <c:y val="0.30852690302386582"/>
          <c:w val="0.3151418727807917"/>
          <c:h val="0.26564966317015398"/>
        </c:manualLayout>
      </c:layout>
      <c:overlay val="0"/>
      <c:spPr>
        <a:solidFill>
          <a:schemeClr val="bg1"/>
        </a:solidFill>
        <a:ln>
          <a:solidFill>
            <a:schemeClr val="accent5"/>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6876753817018411"/>
          <c:y val="5.4482914321448264E-2"/>
          <c:w val="0.45963397290380492"/>
          <c:h val="0.94551708567855175"/>
        </c:manualLayout>
      </c:layout>
      <c:barChart>
        <c:barDir val="bar"/>
        <c:grouping val="clustered"/>
        <c:varyColors val="0"/>
        <c:ser>
          <c:idx val="0"/>
          <c:order val="0"/>
          <c:tx>
            <c:strRef>
              <c:f>Sheet1!$B$1</c:f>
              <c:strCache>
                <c:ptCount val="1"/>
                <c:pt idx="0">
                  <c:v>Urban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Increased food prices / impacts on farming</c:v>
                </c:pt>
                <c:pt idx="1">
                  <c:v>More flooding</c:v>
                </c:pt>
                <c:pt idx="2">
                  <c:v>More extreme weather events such as storms</c:v>
                </c:pt>
                <c:pt idx="3">
                  <c:v>Rising temperatures (hotter summers / warmer winters)</c:v>
                </c:pt>
                <c:pt idx="4">
                  <c:v>Growing amount of waste</c:v>
                </c:pt>
                <c:pt idx="5">
                  <c:v>Fewer green and natural spaces</c:v>
                </c:pt>
                <c:pt idx="6">
                  <c:v>Increased pollution (sea, rivers, lakes, ground water)</c:v>
                </c:pt>
                <c:pt idx="7">
                  <c:v>Declining animal and plant life</c:v>
                </c:pt>
                <c:pt idx="8">
                  <c:v>More health problems (e.g., asthma)</c:v>
                </c:pt>
                <c:pt idx="9">
                  <c:v>Increased air pollution</c:v>
                </c:pt>
                <c:pt idx="10">
                  <c:v>Increased coastal erosion</c:v>
                </c:pt>
                <c:pt idx="11">
                  <c:v>Rising sea and river levels</c:v>
                </c:pt>
                <c:pt idx="12">
                  <c:v>Reduced water availability / increased droughts</c:v>
                </c:pt>
                <c:pt idx="13">
                  <c:v>Other</c:v>
                </c:pt>
                <c:pt idx="14">
                  <c:v>Have not noticed any of these</c:v>
                </c:pt>
              </c:strCache>
            </c:strRef>
          </c:cat>
          <c:val>
            <c:numRef>
              <c:f>Sheet1!$B$2:$B$16</c:f>
              <c:numCache>
                <c:formatCode>0%</c:formatCode>
                <c:ptCount val="15"/>
                <c:pt idx="0">
                  <c:v>0.79</c:v>
                </c:pt>
                <c:pt idx="1">
                  <c:v>0.49</c:v>
                </c:pt>
                <c:pt idx="2">
                  <c:v>0.5</c:v>
                </c:pt>
                <c:pt idx="3">
                  <c:v>0.53</c:v>
                </c:pt>
                <c:pt idx="4">
                  <c:v>0.41</c:v>
                </c:pt>
                <c:pt idx="5">
                  <c:v>0.39</c:v>
                </c:pt>
                <c:pt idx="6">
                  <c:v>0.33</c:v>
                </c:pt>
                <c:pt idx="7">
                  <c:v>0.26</c:v>
                </c:pt>
                <c:pt idx="8">
                  <c:v>0.31</c:v>
                </c:pt>
                <c:pt idx="9">
                  <c:v>0.25</c:v>
                </c:pt>
                <c:pt idx="10">
                  <c:v>0.18</c:v>
                </c:pt>
                <c:pt idx="11">
                  <c:v>0.18</c:v>
                </c:pt>
                <c:pt idx="12">
                  <c:v>0.12</c:v>
                </c:pt>
                <c:pt idx="13">
                  <c:v>0.03</c:v>
                </c:pt>
                <c:pt idx="14">
                  <c:v>0.03</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6876753817018411"/>
          <c:y val="2.8146228682318801E-2"/>
          <c:w val="0.45963397290380492"/>
          <c:h val="0.97185377131768125"/>
        </c:manualLayout>
      </c:layout>
      <c:barChart>
        <c:barDir val="bar"/>
        <c:grouping val="clustered"/>
        <c:varyColors val="0"/>
        <c:ser>
          <c:idx val="0"/>
          <c:order val="0"/>
          <c:tx>
            <c:strRef>
              <c:f>Sheet1!$C$1</c:f>
              <c:strCache>
                <c:ptCount val="1"/>
                <c:pt idx="0">
                  <c:v>Rural</c:v>
                </c:pt>
              </c:strCache>
            </c:strRef>
          </c:tx>
          <c:spPr>
            <a:solidFill>
              <a:schemeClr val="accent5"/>
            </a:solidFill>
            <a:ln>
              <a:noFill/>
            </a:ln>
            <a:effectLst/>
          </c:spPr>
          <c:invertIfNegative val="0"/>
          <c:dLbls>
            <c:dLbl>
              <c:idx val="0"/>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FEA-4450-9E3E-D8C23C283C22}"/>
                </c:ext>
              </c:extLst>
            </c:dLbl>
            <c:dLbl>
              <c:idx val="1"/>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FEA-4450-9E3E-D8C23C283C22}"/>
                </c:ext>
              </c:extLst>
            </c:dLbl>
            <c:dLbl>
              <c:idx val="2"/>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FEA-4450-9E3E-D8C23C283C22}"/>
                </c:ext>
              </c:extLst>
            </c:dLbl>
            <c:dLbl>
              <c:idx val="6"/>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FEA-4450-9E3E-D8C23C283C22}"/>
                </c:ext>
              </c:extLst>
            </c:dLbl>
            <c:dLbl>
              <c:idx val="7"/>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FEA-4450-9E3E-D8C23C283C22}"/>
                </c:ext>
              </c:extLst>
            </c:dLbl>
            <c:dLbl>
              <c:idx val="8"/>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FEA-4450-9E3E-D8C23C283C22}"/>
                </c:ext>
              </c:extLst>
            </c:dLbl>
            <c:dLbl>
              <c:idx val="9"/>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FEA-4450-9E3E-D8C23C283C22}"/>
                </c:ext>
              </c:extLst>
            </c:dLbl>
            <c:dLbl>
              <c:idx val="10"/>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EFEA-4450-9E3E-D8C23C283C22}"/>
                </c:ext>
              </c:extLst>
            </c:dLbl>
            <c:dLbl>
              <c:idx val="11"/>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FEA-4450-9E3E-D8C23C283C22}"/>
                </c:ext>
              </c:extLst>
            </c:dLbl>
            <c:dLbl>
              <c:idx val="12"/>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EFEA-4450-9E3E-D8C23C283C22}"/>
                </c:ext>
              </c:extLst>
            </c:dLbl>
            <c:dLbl>
              <c:idx val="13"/>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EFEA-4450-9E3E-D8C23C283C22}"/>
                </c:ext>
              </c:extLst>
            </c:dLbl>
            <c:dLbl>
              <c:idx val="14"/>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EFEA-4450-9E3E-D8C23C283C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Increased food prices / impacts on farming</c:v>
                </c:pt>
                <c:pt idx="1">
                  <c:v>More flooding</c:v>
                </c:pt>
                <c:pt idx="2">
                  <c:v>More extreme weather events such as storms</c:v>
                </c:pt>
                <c:pt idx="3">
                  <c:v>Rising temperatures (hotter summers / warmer winters)</c:v>
                </c:pt>
                <c:pt idx="4">
                  <c:v>Growing amount of waste</c:v>
                </c:pt>
                <c:pt idx="5">
                  <c:v>Fewer green and natural spaces</c:v>
                </c:pt>
                <c:pt idx="6">
                  <c:v>Increased pollution (sea, rivers, lakes, ground water)</c:v>
                </c:pt>
                <c:pt idx="7">
                  <c:v>Declining animal and plant life</c:v>
                </c:pt>
                <c:pt idx="8">
                  <c:v>More health problems (e.g., asthma)</c:v>
                </c:pt>
                <c:pt idx="9">
                  <c:v>Increased air pollution</c:v>
                </c:pt>
                <c:pt idx="10">
                  <c:v>Increased coastal erosion</c:v>
                </c:pt>
                <c:pt idx="11">
                  <c:v>Rising sea and river levels</c:v>
                </c:pt>
                <c:pt idx="12">
                  <c:v>Reduced water availability / increased droughts</c:v>
                </c:pt>
                <c:pt idx="13">
                  <c:v>Other</c:v>
                </c:pt>
                <c:pt idx="14">
                  <c:v>Have not noticed any of these</c:v>
                </c:pt>
              </c:strCache>
            </c:strRef>
          </c:cat>
          <c:val>
            <c:numRef>
              <c:f>Sheet1!$C$2:$C$16</c:f>
              <c:numCache>
                <c:formatCode>0%</c:formatCode>
                <c:ptCount val="15"/>
                <c:pt idx="0">
                  <c:v>0.81</c:v>
                </c:pt>
                <c:pt idx="1">
                  <c:v>0.67</c:v>
                </c:pt>
                <c:pt idx="2">
                  <c:v>0.57999999999999996</c:v>
                </c:pt>
                <c:pt idx="3">
                  <c:v>0.54</c:v>
                </c:pt>
                <c:pt idx="4">
                  <c:v>0.42</c:v>
                </c:pt>
                <c:pt idx="5">
                  <c:v>0.39</c:v>
                </c:pt>
                <c:pt idx="6">
                  <c:v>0.37</c:v>
                </c:pt>
                <c:pt idx="7">
                  <c:v>0.34</c:v>
                </c:pt>
                <c:pt idx="8">
                  <c:v>0.28000000000000003</c:v>
                </c:pt>
                <c:pt idx="9">
                  <c:v>0.23</c:v>
                </c:pt>
                <c:pt idx="10">
                  <c:v>0.25</c:v>
                </c:pt>
                <c:pt idx="11">
                  <c:v>0.24</c:v>
                </c:pt>
                <c:pt idx="12">
                  <c:v>0.17</c:v>
                </c:pt>
                <c:pt idx="13">
                  <c:v>0.05</c:v>
                </c:pt>
                <c:pt idx="14">
                  <c:v>0.02</c:v>
                </c:pt>
              </c:numCache>
            </c:numRef>
          </c:val>
          <c:extLst>
            <c:ext xmlns:c16="http://schemas.microsoft.com/office/drawing/2014/chart" uri="{C3380CC4-5D6E-409C-BE32-E72D297353CC}">
              <c16:uniqueId val="{00000000-EFEA-4450-9E3E-D8C23C283C22}"/>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5462000185"/>
          <c:y val="5.4482914321448264E-2"/>
          <c:w val="0.51366194537999821"/>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Increased food prices / impacts on farming</c:v>
                </c:pt>
                <c:pt idx="1">
                  <c:v>More flooding</c:v>
                </c:pt>
                <c:pt idx="2">
                  <c:v>Rising temperatures (hotter summers/warmer winters)</c:v>
                </c:pt>
                <c:pt idx="3">
                  <c:v>More extreme weather events such as storms</c:v>
                </c:pt>
                <c:pt idx="4">
                  <c:v>Growing amount of waste</c:v>
                </c:pt>
                <c:pt idx="5">
                  <c:v>Fewer green and natural spaces</c:v>
                </c:pt>
                <c:pt idx="6">
                  <c:v>Declining animal and plant life</c:v>
                </c:pt>
                <c:pt idx="7">
                  <c:v>More health problems (e.g., asthma)</c:v>
                </c:pt>
                <c:pt idx="8">
                  <c:v>Increased pollution (sea, rivers, lakes, ground water)</c:v>
                </c:pt>
                <c:pt idx="9">
                  <c:v>Rising sea and river levels</c:v>
                </c:pt>
                <c:pt idx="10">
                  <c:v>Increased air pollution</c:v>
                </c:pt>
                <c:pt idx="11">
                  <c:v>Reduced water availability / increased droughts</c:v>
                </c:pt>
                <c:pt idx="12">
                  <c:v>Increased coastal erosion</c:v>
                </c:pt>
                <c:pt idx="13">
                  <c:v>Other</c:v>
                </c:pt>
                <c:pt idx="14">
                  <c:v>None of these</c:v>
                </c:pt>
              </c:strCache>
            </c:strRef>
          </c:cat>
          <c:val>
            <c:numRef>
              <c:f>Sheet1!$B$2:$B$16</c:f>
              <c:numCache>
                <c:formatCode>0%</c:formatCode>
                <c:ptCount val="15"/>
                <c:pt idx="0">
                  <c:v>0.78</c:v>
                </c:pt>
                <c:pt idx="1">
                  <c:v>0.69</c:v>
                </c:pt>
                <c:pt idx="2">
                  <c:v>0.6</c:v>
                </c:pt>
                <c:pt idx="3">
                  <c:v>0.6</c:v>
                </c:pt>
                <c:pt idx="4">
                  <c:v>0.55000000000000004</c:v>
                </c:pt>
                <c:pt idx="5">
                  <c:v>0.54</c:v>
                </c:pt>
                <c:pt idx="6">
                  <c:v>0.53</c:v>
                </c:pt>
                <c:pt idx="7">
                  <c:v>0.52</c:v>
                </c:pt>
                <c:pt idx="8">
                  <c:v>0.52</c:v>
                </c:pt>
                <c:pt idx="9">
                  <c:v>0.49</c:v>
                </c:pt>
                <c:pt idx="10">
                  <c:v>0.49</c:v>
                </c:pt>
                <c:pt idx="11">
                  <c:v>0.41</c:v>
                </c:pt>
                <c:pt idx="12">
                  <c:v>0.39</c:v>
                </c:pt>
                <c:pt idx="13">
                  <c:v>0.02</c:v>
                </c:pt>
                <c:pt idx="14">
                  <c:v>0.02</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6876753817018411"/>
          <c:y val="5.4482914321448264E-2"/>
          <c:w val="0.45963397290380492"/>
          <c:h val="0.94551708567855175"/>
        </c:manualLayout>
      </c:layout>
      <c:barChart>
        <c:barDir val="bar"/>
        <c:grouping val="clustered"/>
        <c:varyColors val="0"/>
        <c:ser>
          <c:idx val="0"/>
          <c:order val="0"/>
          <c:tx>
            <c:strRef>
              <c:f>Sheet1!$B$1</c:f>
              <c:strCache>
                <c:ptCount val="1"/>
                <c:pt idx="0">
                  <c:v>Urban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Increased food prices / impacts on farming</c:v>
                </c:pt>
                <c:pt idx="1">
                  <c:v>More flooding</c:v>
                </c:pt>
                <c:pt idx="2">
                  <c:v>More extreme weather events such as storms</c:v>
                </c:pt>
                <c:pt idx="3">
                  <c:v>Rising temperatures (hotter summers / warmer winters)</c:v>
                </c:pt>
                <c:pt idx="4">
                  <c:v>Growing amount of waste</c:v>
                </c:pt>
                <c:pt idx="5">
                  <c:v>Fewer green and natural spaces</c:v>
                </c:pt>
                <c:pt idx="6">
                  <c:v>Declining animal and plant life</c:v>
                </c:pt>
                <c:pt idx="7">
                  <c:v>Increased pollution (sea, rivers, lakes, and ground water)</c:v>
                </c:pt>
                <c:pt idx="8">
                  <c:v>More health problems (e.g., asthma)</c:v>
                </c:pt>
                <c:pt idx="9">
                  <c:v>Rising sea and river levels</c:v>
                </c:pt>
                <c:pt idx="10">
                  <c:v>Increased air pollution</c:v>
                </c:pt>
                <c:pt idx="11">
                  <c:v>Reduced water availability / increased droughts</c:v>
                </c:pt>
                <c:pt idx="12">
                  <c:v>Increased coastal erosion</c:v>
                </c:pt>
                <c:pt idx="13">
                  <c:v>Other</c:v>
                </c:pt>
                <c:pt idx="14">
                  <c:v>None of these</c:v>
                </c:pt>
              </c:strCache>
            </c:strRef>
          </c:cat>
          <c:val>
            <c:numRef>
              <c:f>Sheet1!$B$2:$B$16</c:f>
              <c:numCache>
                <c:formatCode>0%</c:formatCode>
                <c:ptCount val="15"/>
                <c:pt idx="0">
                  <c:v>0.78</c:v>
                </c:pt>
                <c:pt idx="1">
                  <c:v>0.66</c:v>
                </c:pt>
                <c:pt idx="2">
                  <c:v>0.57999999999999996</c:v>
                </c:pt>
                <c:pt idx="3">
                  <c:v>0.6</c:v>
                </c:pt>
                <c:pt idx="4">
                  <c:v>0.54</c:v>
                </c:pt>
                <c:pt idx="5">
                  <c:v>0.53</c:v>
                </c:pt>
                <c:pt idx="6">
                  <c:v>0.53</c:v>
                </c:pt>
                <c:pt idx="7">
                  <c:v>0.51</c:v>
                </c:pt>
                <c:pt idx="8">
                  <c:v>0.53</c:v>
                </c:pt>
                <c:pt idx="9">
                  <c:v>0.47</c:v>
                </c:pt>
                <c:pt idx="10">
                  <c:v>0.49</c:v>
                </c:pt>
                <c:pt idx="11">
                  <c:v>0.4</c:v>
                </c:pt>
                <c:pt idx="12">
                  <c:v>0.38</c:v>
                </c:pt>
                <c:pt idx="13">
                  <c:v>0.03</c:v>
                </c:pt>
                <c:pt idx="14">
                  <c:v>0.02</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6876753817018411"/>
          <c:y val="2.8146228682318801E-2"/>
          <c:w val="0.45963397290380492"/>
          <c:h val="0.97185377131768125"/>
        </c:manualLayout>
      </c:layout>
      <c:barChart>
        <c:barDir val="bar"/>
        <c:grouping val="clustered"/>
        <c:varyColors val="0"/>
        <c:ser>
          <c:idx val="0"/>
          <c:order val="0"/>
          <c:tx>
            <c:strRef>
              <c:f>Sheet1!$C$1</c:f>
              <c:strCache>
                <c:ptCount val="1"/>
                <c:pt idx="0">
                  <c:v>Rural</c:v>
                </c:pt>
              </c:strCache>
            </c:strRef>
          </c:tx>
          <c:spPr>
            <a:solidFill>
              <a:schemeClr val="accent5"/>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FEA-4450-9E3E-D8C23C283C22}"/>
                </c:ext>
              </c:extLst>
            </c:dLbl>
            <c:dLbl>
              <c:idx val="1"/>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FEA-4450-9E3E-D8C23C283C22}"/>
                </c:ext>
              </c:extLst>
            </c:dLbl>
            <c:dLbl>
              <c:idx val="2"/>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FEA-4450-9E3E-D8C23C283C22}"/>
                </c:ext>
              </c:extLst>
            </c:dLbl>
            <c:dLbl>
              <c:idx val="4"/>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EFD-4B29-A4B4-3228A4C69829}"/>
                </c:ext>
              </c:extLst>
            </c:dLbl>
            <c:dLbl>
              <c:idx val="5"/>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EFD-4B29-A4B4-3228A4C69829}"/>
                </c:ext>
              </c:extLst>
            </c:dLbl>
            <c:dLbl>
              <c:idx val="6"/>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FEA-4450-9E3E-D8C23C283C22}"/>
                </c:ext>
              </c:extLst>
            </c:dLbl>
            <c:dLbl>
              <c:idx val="7"/>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FEA-4450-9E3E-D8C23C283C22}"/>
                </c:ext>
              </c:extLst>
            </c:dLbl>
            <c:dLbl>
              <c:idx val="8"/>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FEA-4450-9E3E-D8C23C283C22}"/>
                </c:ext>
              </c:extLst>
            </c:dLbl>
            <c:dLbl>
              <c:idx val="9"/>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FEA-4450-9E3E-D8C23C283C22}"/>
                </c:ext>
              </c:extLst>
            </c:dLbl>
            <c:dLbl>
              <c:idx val="10"/>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EFEA-4450-9E3E-D8C23C283C22}"/>
                </c:ext>
              </c:extLst>
            </c:dLbl>
            <c:dLbl>
              <c:idx val="11"/>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FEA-4450-9E3E-D8C23C283C22}"/>
                </c:ext>
              </c:extLst>
            </c:dLbl>
            <c:dLbl>
              <c:idx val="12"/>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EFEA-4450-9E3E-D8C23C283C22}"/>
                </c:ext>
              </c:extLst>
            </c:dLbl>
            <c:dLbl>
              <c:idx val="13"/>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EFEA-4450-9E3E-D8C23C283C22}"/>
                </c:ext>
              </c:extLst>
            </c:dLbl>
            <c:dLbl>
              <c:idx val="14"/>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EFEA-4450-9E3E-D8C23C283C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Increased food prices / impacts on farming</c:v>
                </c:pt>
                <c:pt idx="1">
                  <c:v>More flooding</c:v>
                </c:pt>
                <c:pt idx="2">
                  <c:v>More extreme weather events such as storms</c:v>
                </c:pt>
                <c:pt idx="3">
                  <c:v>Rising temperatures (hotter summers / warmer winters)</c:v>
                </c:pt>
                <c:pt idx="4">
                  <c:v>Growing amount of waste</c:v>
                </c:pt>
                <c:pt idx="5">
                  <c:v>Fewer green and natural spaces</c:v>
                </c:pt>
                <c:pt idx="6">
                  <c:v>Declining animal and plant life</c:v>
                </c:pt>
                <c:pt idx="7">
                  <c:v>Increased pollution (sea, rivers, lakes, and ground water)</c:v>
                </c:pt>
                <c:pt idx="8">
                  <c:v>More health problems (e.g., asthma)</c:v>
                </c:pt>
                <c:pt idx="9">
                  <c:v>Rising sea and river levels</c:v>
                </c:pt>
                <c:pt idx="10">
                  <c:v>Increased air pollution</c:v>
                </c:pt>
                <c:pt idx="11">
                  <c:v>Reduced water availability / increased droughts</c:v>
                </c:pt>
                <c:pt idx="12">
                  <c:v>Increased coastal erosion</c:v>
                </c:pt>
                <c:pt idx="13">
                  <c:v>Other</c:v>
                </c:pt>
                <c:pt idx="14">
                  <c:v>None of these</c:v>
                </c:pt>
              </c:strCache>
            </c:strRef>
          </c:cat>
          <c:val>
            <c:numRef>
              <c:f>Sheet1!$C$2:$C$16</c:f>
              <c:numCache>
                <c:formatCode>0%</c:formatCode>
                <c:ptCount val="15"/>
                <c:pt idx="0">
                  <c:v>0.79</c:v>
                </c:pt>
                <c:pt idx="1">
                  <c:v>0.78</c:v>
                </c:pt>
                <c:pt idx="2">
                  <c:v>0.66</c:v>
                </c:pt>
                <c:pt idx="3">
                  <c:v>0.61</c:v>
                </c:pt>
                <c:pt idx="4">
                  <c:v>0.57999999999999996</c:v>
                </c:pt>
                <c:pt idx="5">
                  <c:v>0.56000000000000005</c:v>
                </c:pt>
                <c:pt idx="6">
                  <c:v>0.54</c:v>
                </c:pt>
                <c:pt idx="7">
                  <c:v>0.55000000000000004</c:v>
                </c:pt>
                <c:pt idx="8">
                  <c:v>0.51</c:v>
                </c:pt>
                <c:pt idx="9">
                  <c:v>0.53</c:v>
                </c:pt>
                <c:pt idx="10">
                  <c:v>0.51</c:v>
                </c:pt>
                <c:pt idx="11">
                  <c:v>0.46</c:v>
                </c:pt>
                <c:pt idx="12">
                  <c:v>0.44</c:v>
                </c:pt>
                <c:pt idx="13">
                  <c:v>0.02</c:v>
                </c:pt>
                <c:pt idx="14">
                  <c:v>0.01</c:v>
                </c:pt>
              </c:numCache>
            </c:numRef>
          </c:val>
          <c:extLst>
            <c:ext xmlns:c16="http://schemas.microsoft.com/office/drawing/2014/chart" uri="{C3380CC4-5D6E-409C-BE32-E72D297353CC}">
              <c16:uniqueId val="{00000000-EFEA-4450-9E3E-D8C23C283C22}"/>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2380674711581354"/>
          <c:y val="0.11528540679180704"/>
          <c:w val="0.5307435497420202"/>
          <c:h val="0.88471459320819301"/>
        </c:manualLayout>
      </c:layout>
      <c:barChart>
        <c:barDir val="bar"/>
        <c:grouping val="clustered"/>
        <c:varyColors val="0"/>
        <c:ser>
          <c:idx val="0"/>
          <c:order val="0"/>
          <c:tx>
            <c:strRef>
              <c:f>Sheet1!$B$1</c:f>
              <c:strCache>
                <c:ptCount val="1"/>
                <c:pt idx="0">
                  <c:v>Noticed over the last few years'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Increased food prices / impacts on farming</c:v>
                </c:pt>
                <c:pt idx="1">
                  <c:v>More flooding</c:v>
                </c:pt>
                <c:pt idx="2">
                  <c:v>Rising temperatures such as hotter summers or warmer winters</c:v>
                </c:pt>
                <c:pt idx="3">
                  <c:v>More extreme weather events such as storms</c:v>
                </c:pt>
                <c:pt idx="4">
                  <c:v>Growing amount of waste</c:v>
                </c:pt>
                <c:pt idx="5">
                  <c:v>Fewer green and natural spaces</c:v>
                </c:pt>
                <c:pt idx="6">
                  <c:v>Increased pollution of [the sea, rivers, lakes and ground water</c:v>
                </c:pt>
                <c:pt idx="7">
                  <c:v>More health problems (e.g., asthma)</c:v>
                </c:pt>
                <c:pt idx="8">
                  <c:v>Declining animal and plant life</c:v>
                </c:pt>
                <c:pt idx="9">
                  <c:v>Increased air pollution</c:v>
                </c:pt>
                <c:pt idx="10">
                  <c:v>Rising sea and river levels</c:v>
                </c:pt>
                <c:pt idx="11">
                  <c:v>Increased coastal erosion</c:v>
                </c:pt>
                <c:pt idx="12">
                  <c:v>Reduced water availability / increased droughts</c:v>
                </c:pt>
                <c:pt idx="13">
                  <c:v>Have not noticed any of these</c:v>
                </c:pt>
              </c:strCache>
            </c:strRef>
          </c:cat>
          <c:val>
            <c:numRef>
              <c:f>Sheet1!$B$2:$B$15</c:f>
              <c:numCache>
                <c:formatCode>0%</c:formatCode>
                <c:ptCount val="14"/>
                <c:pt idx="0">
                  <c:v>0.8</c:v>
                </c:pt>
                <c:pt idx="1">
                  <c:v>0.54</c:v>
                </c:pt>
                <c:pt idx="2">
                  <c:v>0.53</c:v>
                </c:pt>
                <c:pt idx="3">
                  <c:v>0.52</c:v>
                </c:pt>
                <c:pt idx="4">
                  <c:v>0.41</c:v>
                </c:pt>
                <c:pt idx="5">
                  <c:v>0.39</c:v>
                </c:pt>
                <c:pt idx="6">
                  <c:v>0.34</c:v>
                </c:pt>
                <c:pt idx="7">
                  <c:v>0.3</c:v>
                </c:pt>
                <c:pt idx="8">
                  <c:v>0.28000000000000003</c:v>
                </c:pt>
                <c:pt idx="9">
                  <c:v>0.24</c:v>
                </c:pt>
                <c:pt idx="10">
                  <c:v>0.2</c:v>
                </c:pt>
                <c:pt idx="11">
                  <c:v>0.2</c:v>
                </c:pt>
                <c:pt idx="12">
                  <c:v>0.13</c:v>
                </c:pt>
                <c:pt idx="13">
                  <c:v>0.03</c:v>
                </c:pt>
              </c:numCache>
            </c:numRef>
          </c:val>
          <c:extLst>
            <c:ext xmlns:c16="http://schemas.microsoft.com/office/drawing/2014/chart" uri="{C3380CC4-5D6E-409C-BE32-E72D297353CC}">
              <c16:uniqueId val="{00000008-036A-4242-A3DA-68BC4EF4EE68}"/>
            </c:ext>
          </c:extLst>
        </c:ser>
        <c:ser>
          <c:idx val="1"/>
          <c:order val="1"/>
          <c:tx>
            <c:strRef>
              <c:f>Sheet1!$C$1</c:f>
              <c:strCache>
                <c:ptCount val="1"/>
                <c:pt idx="0">
                  <c:v>Which are likely to occur in Essex in the next 15 to 20 years'</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B966-481B-9552-42B11AA79EE4}"/>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3-B966-481B-9552-42B11AA79EE4}"/>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5-B966-481B-9552-42B11AA79EE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Increased food prices / impacts on farming</c:v>
                </c:pt>
                <c:pt idx="1">
                  <c:v>More flooding</c:v>
                </c:pt>
                <c:pt idx="2">
                  <c:v>Rising temperatures such as hotter summers or warmer winters</c:v>
                </c:pt>
                <c:pt idx="3">
                  <c:v>More extreme weather events such as storms</c:v>
                </c:pt>
                <c:pt idx="4">
                  <c:v>Growing amount of waste</c:v>
                </c:pt>
                <c:pt idx="5">
                  <c:v>Fewer green and natural spaces</c:v>
                </c:pt>
                <c:pt idx="6">
                  <c:v>Increased pollution of [the sea, rivers, lakes and ground water</c:v>
                </c:pt>
                <c:pt idx="7">
                  <c:v>More health problems (e.g., asthma)</c:v>
                </c:pt>
                <c:pt idx="8">
                  <c:v>Declining animal and plant life</c:v>
                </c:pt>
                <c:pt idx="9">
                  <c:v>Increased air pollution</c:v>
                </c:pt>
                <c:pt idx="10">
                  <c:v>Rising sea and river levels</c:v>
                </c:pt>
                <c:pt idx="11">
                  <c:v>Increased coastal erosion</c:v>
                </c:pt>
                <c:pt idx="12">
                  <c:v>Reduced water availability / increased droughts</c:v>
                </c:pt>
                <c:pt idx="13">
                  <c:v>Have not noticed any of these</c:v>
                </c:pt>
              </c:strCache>
            </c:strRef>
          </c:cat>
          <c:val>
            <c:numRef>
              <c:f>Sheet1!$C$2:$C$15</c:f>
              <c:numCache>
                <c:formatCode>0%</c:formatCode>
                <c:ptCount val="14"/>
                <c:pt idx="0">
                  <c:v>0.78</c:v>
                </c:pt>
                <c:pt idx="1">
                  <c:v>0.69</c:v>
                </c:pt>
                <c:pt idx="2">
                  <c:v>0.6</c:v>
                </c:pt>
                <c:pt idx="3">
                  <c:v>0.6</c:v>
                </c:pt>
                <c:pt idx="4">
                  <c:v>0.55000000000000004</c:v>
                </c:pt>
                <c:pt idx="5">
                  <c:v>0.54</c:v>
                </c:pt>
                <c:pt idx="6">
                  <c:v>0.52</c:v>
                </c:pt>
                <c:pt idx="7">
                  <c:v>0.52</c:v>
                </c:pt>
                <c:pt idx="8">
                  <c:v>0.53</c:v>
                </c:pt>
                <c:pt idx="9">
                  <c:v>0.49</c:v>
                </c:pt>
                <c:pt idx="10">
                  <c:v>0.49</c:v>
                </c:pt>
                <c:pt idx="11">
                  <c:v>0.39</c:v>
                </c:pt>
                <c:pt idx="12">
                  <c:v>0.41</c:v>
                </c:pt>
                <c:pt idx="13">
                  <c:v>0.02</c:v>
                </c:pt>
              </c:numCache>
            </c:numRef>
          </c:val>
          <c:extLst>
            <c:ext xmlns:c16="http://schemas.microsoft.com/office/drawing/2014/chart" uri="{C3380CC4-5D6E-409C-BE32-E72D297353CC}">
              <c16:uniqueId val="{00000009-036A-4242-A3DA-68BC4EF4EE6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t"/>
      <c:layout>
        <c:manualLayout>
          <c:xMode val="edge"/>
          <c:yMode val="edge"/>
          <c:x val="0.1308785838818502"/>
          <c:y val="3.5928693620948582E-2"/>
          <c:w val="0.74087225541855894"/>
          <c:h val="5.65571171564843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Noticed in the
last few years</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Reduced water availability / increased droughts</c:v>
                </c:pt>
                <c:pt idx="1">
                  <c:v>Increased coastal erosion</c:v>
                </c:pt>
                <c:pt idx="2">
                  <c:v>Rising sea and river levels</c:v>
                </c:pt>
                <c:pt idx="3">
                  <c:v>Increased air pollution</c:v>
                </c:pt>
                <c:pt idx="4">
                  <c:v>Declining animal and plant life</c:v>
                </c:pt>
                <c:pt idx="5">
                  <c:v>More health problems (e.g., asthma)</c:v>
                </c:pt>
                <c:pt idx="6">
                  <c:v>Increased pollution of the sea, rivers, lakes, and ground water</c:v>
                </c:pt>
                <c:pt idx="7">
                  <c:v>Fewer green and natural spaces</c:v>
                </c:pt>
                <c:pt idx="8">
                  <c:v>Growing amount of waste</c:v>
                </c:pt>
                <c:pt idx="9">
                  <c:v>More extreme weather events such as storms</c:v>
                </c:pt>
                <c:pt idx="10">
                  <c:v>Rising temperatures such as hotter summers or warmer winters</c:v>
                </c:pt>
                <c:pt idx="11">
                  <c:v>More flooding</c:v>
                </c:pt>
                <c:pt idx="12">
                  <c:v>Increased food prices / impacts on farming</c:v>
                </c:pt>
              </c:strCache>
            </c:strRef>
          </c:cat>
          <c:val>
            <c:numRef>
              <c:f>Sheet1!$B$2:$B$14</c:f>
              <c:numCache>
                <c:formatCode>0%</c:formatCode>
                <c:ptCount val="13"/>
                <c:pt idx="0">
                  <c:v>0.13450000000000001</c:v>
                </c:pt>
                <c:pt idx="1">
                  <c:v>0.19570000000000001</c:v>
                </c:pt>
                <c:pt idx="2">
                  <c:v>0.19670000000000001</c:v>
                </c:pt>
                <c:pt idx="3">
                  <c:v>0.2402</c:v>
                </c:pt>
                <c:pt idx="4">
                  <c:v>0.28389999999999999</c:v>
                </c:pt>
                <c:pt idx="5">
                  <c:v>0.30170000000000002</c:v>
                </c:pt>
                <c:pt idx="6">
                  <c:v>0.33700000000000002</c:v>
                </c:pt>
                <c:pt idx="7">
                  <c:v>0.38729999999999998</c:v>
                </c:pt>
                <c:pt idx="8">
                  <c:v>0.41189999999999999</c:v>
                </c:pt>
                <c:pt idx="9">
                  <c:v>0.52370000000000005</c:v>
                </c:pt>
                <c:pt idx="10">
                  <c:v>0.53220000000000001</c:v>
                </c:pt>
                <c:pt idx="11">
                  <c:v>0.54149999999999998</c:v>
                </c:pt>
                <c:pt idx="12">
                  <c:v>0.79820000000000002</c:v>
                </c:pt>
              </c:numCache>
            </c:numRef>
          </c:val>
          <c:extLst>
            <c:ext xmlns:c16="http://schemas.microsoft.com/office/drawing/2014/chart" uri="{C3380CC4-5D6E-409C-BE32-E72D297353CC}">
              <c16:uniqueId val="{00000000-182A-4F85-98DC-F87A6EBE583B}"/>
            </c:ext>
          </c:extLst>
        </c:ser>
        <c:ser>
          <c:idx val="1"/>
          <c:order val="1"/>
          <c:tx>
            <c:strRef>
              <c:f>Sheet1!$C$1</c:f>
              <c:strCache>
                <c:ptCount val="1"/>
                <c:pt idx="0">
                  <c:v>Most likely to occur
in 15-20 years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Reduced water availability / increased droughts</c:v>
                </c:pt>
                <c:pt idx="1">
                  <c:v>Increased coastal erosion</c:v>
                </c:pt>
                <c:pt idx="2">
                  <c:v>Rising sea and river levels</c:v>
                </c:pt>
                <c:pt idx="3">
                  <c:v>Increased air pollution</c:v>
                </c:pt>
                <c:pt idx="4">
                  <c:v>Declining animal and plant life</c:v>
                </c:pt>
                <c:pt idx="5">
                  <c:v>More health problems (e.g., asthma)</c:v>
                </c:pt>
                <c:pt idx="6">
                  <c:v>Increased pollution of the sea, rivers, lakes, and ground water</c:v>
                </c:pt>
                <c:pt idx="7">
                  <c:v>Fewer green and natural spaces</c:v>
                </c:pt>
                <c:pt idx="8">
                  <c:v>Growing amount of waste</c:v>
                </c:pt>
                <c:pt idx="9">
                  <c:v>More extreme weather events such as storms</c:v>
                </c:pt>
                <c:pt idx="10">
                  <c:v>Rising temperatures such as hotter summers or warmer winters</c:v>
                </c:pt>
                <c:pt idx="11">
                  <c:v>More flooding</c:v>
                </c:pt>
                <c:pt idx="12">
                  <c:v>Increased food prices / impacts on farming</c:v>
                </c:pt>
              </c:strCache>
            </c:strRef>
          </c:cat>
          <c:val>
            <c:numRef>
              <c:f>Sheet1!$C$2:$C$14</c:f>
              <c:numCache>
                <c:formatCode>0%</c:formatCode>
                <c:ptCount val="13"/>
                <c:pt idx="0">
                  <c:v>0.41189999999999999</c:v>
                </c:pt>
                <c:pt idx="1">
                  <c:v>0.39290000000000003</c:v>
                </c:pt>
                <c:pt idx="2">
                  <c:v>0.48830000000000001</c:v>
                </c:pt>
                <c:pt idx="3">
                  <c:v>0.4914</c:v>
                </c:pt>
                <c:pt idx="4">
                  <c:v>0.53110000000000002</c:v>
                </c:pt>
                <c:pt idx="5">
                  <c:v>0.52300000000000002</c:v>
                </c:pt>
                <c:pt idx="6">
                  <c:v>0.52239999999999998</c:v>
                </c:pt>
                <c:pt idx="7">
                  <c:v>0.53939999999999999</c:v>
                </c:pt>
                <c:pt idx="8">
                  <c:v>0.54830000000000001</c:v>
                </c:pt>
                <c:pt idx="9">
                  <c:v>0.5988</c:v>
                </c:pt>
                <c:pt idx="10">
                  <c:v>0.59989999999999999</c:v>
                </c:pt>
                <c:pt idx="11">
                  <c:v>0.69350000000000001</c:v>
                </c:pt>
                <c:pt idx="12">
                  <c:v>0.77910000000000001</c:v>
                </c:pt>
              </c:numCache>
            </c:numRef>
          </c:val>
          <c:extLst>
            <c:ext xmlns:c16="http://schemas.microsoft.com/office/drawing/2014/chart" uri="{C3380CC4-5D6E-409C-BE32-E72D297353CC}">
              <c16:uniqueId val="{00000001-182A-4F85-98DC-F87A6EBE583B}"/>
            </c:ext>
          </c:extLst>
        </c:ser>
        <c:dLbls>
          <c:showLegendKey val="0"/>
          <c:showVal val="0"/>
          <c:showCatName val="0"/>
          <c:showSerName val="0"/>
          <c:showPercent val="0"/>
          <c:showBubbleSize val="0"/>
        </c:dLbls>
        <c:gapWidth val="50"/>
        <c:overlap val="100"/>
        <c:axId val="1177816160"/>
        <c:axId val="1177816640"/>
      </c:barChart>
      <c:catAx>
        <c:axId val="1177816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77816640"/>
        <c:crosses val="autoZero"/>
        <c:auto val="1"/>
        <c:lblAlgn val="ctr"/>
        <c:lblOffset val="100"/>
        <c:noMultiLvlLbl val="0"/>
      </c:catAx>
      <c:valAx>
        <c:axId val="1177816640"/>
        <c:scaling>
          <c:orientation val="minMax"/>
        </c:scaling>
        <c:delete val="1"/>
        <c:axPos val="b"/>
        <c:numFmt formatCode="0%" sourceLinked="1"/>
        <c:majorTickMark val="none"/>
        <c:minorTickMark val="none"/>
        <c:tickLblPos val="nextTo"/>
        <c:crossAx val="1177816160"/>
        <c:crosses val="autoZero"/>
        <c:crossBetween val="between"/>
      </c:valAx>
      <c:spPr>
        <a:noFill/>
        <a:ln>
          <a:noFill/>
        </a:ln>
        <a:effectLst/>
      </c:spPr>
    </c:plotArea>
    <c:legend>
      <c:legendPos val="b"/>
      <c:layout>
        <c:manualLayout>
          <c:xMode val="edge"/>
          <c:yMode val="edge"/>
          <c:x val="0.22430737824438612"/>
          <c:y val="0.85838247588820826"/>
          <c:w val="0.6891166338582676"/>
          <c:h val="0.11315182527888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074449198004659"/>
          <c:y val="5.4482914321448264E-2"/>
          <c:w val="0.47680408169387167"/>
          <c:h val="0.94551708567855175"/>
        </c:manualLayout>
      </c:layout>
      <c:barChart>
        <c:barDir val="bar"/>
        <c:grouping val="clustered"/>
        <c:varyColors val="0"/>
        <c:ser>
          <c:idx val="0"/>
          <c:order val="0"/>
          <c:tx>
            <c:strRef>
              <c:f>Sheet1!$B$1</c:f>
              <c:strCache>
                <c:ptCount val="1"/>
                <c:pt idx="0">
                  <c:v>2023</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None</c:v>
                </c:pt>
                <c:pt idx="1">
                  <c:v>Hardly any</c:v>
                </c:pt>
                <c:pt idx="2">
                  <c:v>A moderate amount</c:v>
                </c:pt>
                <c:pt idx="3">
                  <c:v>A great deal</c:v>
                </c:pt>
              </c:strCache>
            </c:strRef>
          </c:cat>
          <c:val>
            <c:numRef>
              <c:f>Sheet1!$B$2:$B$5</c:f>
              <c:numCache>
                <c:formatCode>0%</c:formatCode>
                <c:ptCount val="4"/>
                <c:pt idx="0">
                  <c:v>1.3899999999999999E-2</c:v>
                </c:pt>
                <c:pt idx="1">
                  <c:v>5.5899999999999998E-2</c:v>
                </c:pt>
                <c:pt idx="2">
                  <c:v>0.43719999999999998</c:v>
                </c:pt>
                <c:pt idx="3">
                  <c:v>0.49299999999999999</c:v>
                </c:pt>
              </c:numCache>
            </c:numRef>
          </c:val>
          <c:extLst>
            <c:ext xmlns:c16="http://schemas.microsoft.com/office/drawing/2014/chart" uri="{C3380CC4-5D6E-409C-BE32-E72D297353CC}">
              <c16:uniqueId val="{00000000-C0D4-408A-A8A3-AD021B87F6CC}"/>
            </c:ext>
          </c:extLst>
        </c:ser>
        <c:ser>
          <c:idx val="1"/>
          <c:order val="1"/>
          <c:tx>
            <c:strRef>
              <c:f>Sheet1!$C$1</c:f>
              <c:strCache>
                <c:ptCount val="1"/>
                <c:pt idx="0">
                  <c:v>2024</c:v>
                </c:pt>
              </c:strCache>
            </c:strRef>
          </c:tx>
          <c:spPr>
            <a:solidFill>
              <a:srgbClr val="E40037"/>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C46-4AE2-BA5D-40A8B5524D45}"/>
                </c:ext>
              </c:extLst>
            </c:dLbl>
            <c:dLbl>
              <c:idx val="1"/>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20B-40F6-8E72-83AD9C652833}"/>
                </c:ext>
              </c:extLst>
            </c:dLbl>
            <c:dLbl>
              <c:idx val="3"/>
              <c:spPr>
                <a:noFill/>
                <a:ln w="19050">
                  <a:solidFill>
                    <a:srgbClr val="3A7D6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C46-4AE2-BA5D-40A8B5524D45}"/>
                </c:ext>
              </c:extLst>
            </c:dLbl>
            <c:spPr>
              <a:noFill/>
              <a:ln w="19050">
                <a:solidFill>
                  <a:srgbClr val="E400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None</c:v>
                </c:pt>
                <c:pt idx="1">
                  <c:v>Hardly any</c:v>
                </c:pt>
                <c:pt idx="2">
                  <c:v>A moderate amount</c:v>
                </c:pt>
                <c:pt idx="3">
                  <c:v>A great deal</c:v>
                </c:pt>
              </c:strCache>
            </c:strRef>
          </c:cat>
          <c:val>
            <c:numRef>
              <c:f>Sheet1!$C$2:$C$5</c:f>
              <c:numCache>
                <c:formatCode>0%</c:formatCode>
                <c:ptCount val="4"/>
                <c:pt idx="0">
                  <c:v>1.4220793429979511E-2</c:v>
                </c:pt>
                <c:pt idx="1">
                  <c:v>5.3742889847433188E-2</c:v>
                </c:pt>
                <c:pt idx="2">
                  <c:v>0.38156230620756015</c:v>
                </c:pt>
                <c:pt idx="3">
                  <c:v>0.55047401051502709</c:v>
                </c:pt>
              </c:numCache>
            </c:numRef>
          </c:val>
          <c:extLst>
            <c:ext xmlns:c16="http://schemas.microsoft.com/office/drawing/2014/chart" uri="{C3380CC4-5D6E-409C-BE32-E72D297353CC}">
              <c16:uniqueId val="{00000000-8C46-4AE2-BA5D-40A8B5524D4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074449198004659"/>
          <c:y val="5.4482914321448264E-2"/>
          <c:w val="0.41811301467117123"/>
          <c:h val="0.94551708567855175"/>
        </c:manualLayout>
      </c:layout>
      <c:barChart>
        <c:barDir val="bar"/>
        <c:grouping val="clustered"/>
        <c:varyColors val="0"/>
        <c:ser>
          <c:idx val="0"/>
          <c:order val="0"/>
          <c:tx>
            <c:strRef>
              <c:f>Sheet1!$B$1</c:f>
              <c:strCache>
                <c:ptCount val="1"/>
                <c:pt idx="0">
                  <c:v>2023</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None</c:v>
                </c:pt>
                <c:pt idx="1">
                  <c:v>Hardly any</c:v>
                </c:pt>
                <c:pt idx="2">
                  <c:v>A moderate amount</c:v>
                </c:pt>
                <c:pt idx="3">
                  <c:v>A great deal</c:v>
                </c:pt>
              </c:strCache>
            </c:strRef>
          </c:cat>
          <c:val>
            <c:numRef>
              <c:f>Sheet1!$B$2:$B$5</c:f>
              <c:numCache>
                <c:formatCode>0%</c:formatCode>
                <c:ptCount val="4"/>
                <c:pt idx="0">
                  <c:v>7.5899999999999995E-2</c:v>
                </c:pt>
                <c:pt idx="1">
                  <c:v>0.69579999999999997</c:v>
                </c:pt>
                <c:pt idx="2">
                  <c:v>0.22289999999999999</c:v>
                </c:pt>
                <c:pt idx="3">
                  <c:v>5.4000000000000003E-3</c:v>
                </c:pt>
              </c:numCache>
            </c:numRef>
          </c:val>
          <c:extLst>
            <c:ext xmlns:c16="http://schemas.microsoft.com/office/drawing/2014/chart" uri="{C3380CC4-5D6E-409C-BE32-E72D297353CC}">
              <c16:uniqueId val="{00000000-5EC4-4C3D-AAE9-88FD60315441}"/>
            </c:ext>
          </c:extLst>
        </c:ser>
        <c:ser>
          <c:idx val="1"/>
          <c:order val="1"/>
          <c:tx>
            <c:strRef>
              <c:f>Sheet1!$C$1</c:f>
              <c:strCache>
                <c:ptCount val="1"/>
                <c:pt idx="0">
                  <c:v>2024</c:v>
                </c:pt>
              </c:strCache>
            </c:strRef>
          </c:tx>
          <c:spPr>
            <a:solidFill>
              <a:srgbClr val="E40037"/>
            </a:solidFill>
            <a:ln>
              <a:noFill/>
            </a:ln>
            <a:effectLst/>
          </c:spPr>
          <c:invertIfNegative val="0"/>
          <c:dLbls>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None</c:v>
                </c:pt>
                <c:pt idx="1">
                  <c:v>Hardly any</c:v>
                </c:pt>
                <c:pt idx="2">
                  <c:v>A moderate amount</c:v>
                </c:pt>
                <c:pt idx="3">
                  <c:v>A great deal</c:v>
                </c:pt>
              </c:strCache>
            </c:strRef>
          </c:cat>
          <c:val>
            <c:numRef>
              <c:f>Sheet1!$C$2:$C$5</c:f>
              <c:numCache>
                <c:formatCode>0%</c:formatCode>
                <c:ptCount val="4"/>
                <c:pt idx="0">
                  <c:v>0.1102705363768003</c:v>
                </c:pt>
                <c:pt idx="1">
                  <c:v>0.70748549955636975</c:v>
                </c:pt>
                <c:pt idx="2">
                  <c:v>0.1748976312055471</c:v>
                </c:pt>
                <c:pt idx="3">
                  <c:v>7.3463328612828312E-3</c:v>
                </c:pt>
              </c:numCache>
            </c:numRef>
          </c:val>
          <c:extLst>
            <c:ext xmlns:c16="http://schemas.microsoft.com/office/drawing/2014/chart" uri="{C3380CC4-5D6E-409C-BE32-E72D297353CC}">
              <c16:uniqueId val="{00000000-CB35-4D69-B158-701D7C79102C}"/>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074449198004659"/>
          <c:y val="5.4482914321448264E-2"/>
          <c:w val="0.47680408169387167"/>
          <c:h val="0.94551708567855175"/>
        </c:manualLayout>
      </c:layout>
      <c:barChart>
        <c:barDir val="bar"/>
        <c:grouping val="clustered"/>
        <c:varyColors val="0"/>
        <c:ser>
          <c:idx val="0"/>
          <c:order val="0"/>
          <c:tx>
            <c:strRef>
              <c:f>Sheet1!$B$1</c:f>
              <c:strCache>
                <c:ptCount val="1"/>
                <c:pt idx="0">
                  <c:v>2023</c:v>
                </c:pt>
              </c:strCache>
            </c:strRef>
          </c:tx>
          <c:spPr>
            <a:solidFill>
              <a:srgbClr val="7F7F7F"/>
            </a:solidFill>
            <a:ln>
              <a:noFill/>
            </a:ln>
            <a:effectLst/>
          </c:spPr>
          <c:invertIfNegative val="0"/>
          <c:dPt>
            <c:idx val="4"/>
            <c:invertIfNegative val="0"/>
            <c:bubble3D val="0"/>
            <c:spPr>
              <a:solidFill>
                <a:srgbClr val="7F7F7F"/>
              </a:solidFill>
              <a:ln>
                <a:noFill/>
              </a:ln>
              <a:effectLst/>
            </c:spPr>
            <c:extLst>
              <c:ext xmlns:c16="http://schemas.microsoft.com/office/drawing/2014/chart" uri="{C3380CC4-5D6E-409C-BE32-E72D297353CC}">
                <c16:uniqueId val="{00000000-FFAC-4C0D-9886-6A5D8D90433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c:v>
                </c:pt>
                <c:pt idx="1">
                  <c:v>Not very much</c:v>
                </c:pt>
                <c:pt idx="2">
                  <c:v>To some extent</c:v>
                </c:pt>
                <c:pt idx="3">
                  <c:v>A great deal</c:v>
                </c:pt>
                <c:pt idx="4">
                  <c:v>I don't throw uneaten food away</c:v>
                </c:pt>
              </c:strCache>
            </c:strRef>
          </c:cat>
          <c:val>
            <c:numRef>
              <c:f>Sheet1!$B$2:$B$6</c:f>
              <c:numCache>
                <c:formatCode>0%</c:formatCode>
                <c:ptCount val="5"/>
                <c:pt idx="0">
                  <c:v>3.73E-2</c:v>
                </c:pt>
                <c:pt idx="1">
                  <c:v>0.1353</c:v>
                </c:pt>
                <c:pt idx="2">
                  <c:v>0.40679999999999999</c:v>
                </c:pt>
                <c:pt idx="3">
                  <c:v>0.35260000000000002</c:v>
                </c:pt>
                <c:pt idx="4">
                  <c:v>6.8099999999999994E-2</c:v>
                </c:pt>
              </c:numCache>
            </c:numRef>
          </c:val>
          <c:extLst>
            <c:ext xmlns:c16="http://schemas.microsoft.com/office/drawing/2014/chart" uri="{C3380CC4-5D6E-409C-BE32-E72D297353CC}">
              <c16:uniqueId val="{00000000-D80D-4851-9859-60C927E1F124}"/>
            </c:ext>
          </c:extLst>
        </c:ser>
        <c:ser>
          <c:idx val="1"/>
          <c:order val="1"/>
          <c:tx>
            <c:strRef>
              <c:f>Sheet1!$C$1</c:f>
              <c:strCache>
                <c:ptCount val="1"/>
                <c:pt idx="0">
                  <c:v>2024</c:v>
                </c:pt>
              </c:strCache>
            </c:strRef>
          </c:tx>
          <c:spPr>
            <a:solidFill>
              <a:srgbClr val="E40037"/>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83F-4DF5-80C0-4F670723CD25}"/>
                </c:ext>
              </c:extLst>
            </c:dLbl>
            <c:dLbl>
              <c:idx val="3"/>
              <c:spPr>
                <a:noFill/>
                <a:ln w="19050">
                  <a:solidFill>
                    <a:srgbClr val="3A7D6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44A-4497-9E9E-0B6D41595F43}"/>
                </c:ext>
              </c:extLst>
            </c:dLbl>
            <c:dLbl>
              <c:idx val="4"/>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44A-4497-9E9E-0B6D41595F43}"/>
                </c:ext>
              </c:extLst>
            </c:dLbl>
            <c:spPr>
              <a:noFill/>
              <a:ln w="19050">
                <a:solidFill>
                  <a:srgbClr val="E400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c:v>
                </c:pt>
                <c:pt idx="1">
                  <c:v>Not very much</c:v>
                </c:pt>
                <c:pt idx="2">
                  <c:v>To some extent</c:v>
                </c:pt>
                <c:pt idx="3">
                  <c:v>A great deal</c:v>
                </c:pt>
                <c:pt idx="4">
                  <c:v>I don't throw uneaten food away</c:v>
                </c:pt>
              </c:strCache>
            </c:strRef>
          </c:cat>
          <c:val>
            <c:numRef>
              <c:f>Sheet1!$C$2:$C$6</c:f>
              <c:numCache>
                <c:formatCode>0%</c:formatCode>
                <c:ptCount val="5"/>
                <c:pt idx="0">
                  <c:v>3.4433761910576427E-2</c:v>
                </c:pt>
                <c:pt idx="1">
                  <c:v>0.1094707357488479</c:v>
                </c:pt>
                <c:pt idx="2">
                  <c:v>0.35446131551613819</c:v>
                </c:pt>
                <c:pt idx="3">
                  <c:v>0.42807258005468851</c:v>
                </c:pt>
                <c:pt idx="4">
                  <c:v>7.3561606769748919E-2</c:v>
                </c:pt>
              </c:numCache>
            </c:numRef>
          </c:val>
          <c:extLst>
            <c:ext xmlns:c16="http://schemas.microsoft.com/office/drawing/2014/chart" uri="{C3380CC4-5D6E-409C-BE32-E72D297353CC}">
              <c16:uniqueId val="{00000002-C44A-4497-9E9E-0B6D41595F43}"/>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2380674711581354"/>
          <c:y val="5.4482914321448264E-2"/>
          <c:w val="0.5307435497420202"/>
          <c:h val="0.94551708567855175"/>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2"/>
            <c:invertIfNegative val="0"/>
            <c:bubble3D val="0"/>
            <c:spPr>
              <a:solidFill>
                <a:schemeClr val="accent6"/>
              </a:solidFill>
              <a:ln>
                <a:noFill/>
              </a:ln>
              <a:effectLst/>
            </c:spPr>
            <c:extLst>
              <c:ext xmlns:c16="http://schemas.microsoft.com/office/drawing/2014/chart" uri="{C3380CC4-5D6E-409C-BE32-E72D297353CC}">
                <c16:uniqueId val="{00000001-7CFA-4039-A760-1C8480103F58}"/>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1-74F4-40AF-BA95-3C0F464F873E}"/>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0-E5DB-4E3E-B98E-7E7156B385B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More health services</c:v>
                </c:pt>
                <c:pt idx="1">
                  <c:v>More money spent in town / city centres</c:v>
                </c:pt>
                <c:pt idx="2">
                  <c:v>Greater choice of shops / restaurants</c:v>
                </c:pt>
                <c:pt idx="3">
                  <c:v>More job opportunities / higher wages</c:v>
                </c:pt>
                <c:pt idx="4">
                  <c:v>Improved public transport</c:v>
                </c:pt>
                <c:pt idx="5">
                  <c:v>Better / more affordable housing</c:v>
                </c:pt>
                <c:pt idx="6">
                  <c:v>More activities for children / young people</c:v>
                </c:pt>
                <c:pt idx="7">
                  <c:v>Improved public spaces</c:v>
                </c:pt>
                <c:pt idx="8">
                  <c:v>Improved walking and cycling routes</c:v>
                </c:pt>
                <c:pt idx="9">
                  <c:v>More school places</c:v>
                </c:pt>
                <c:pt idx="10">
                  <c:v>Cheaper / greener energy</c:v>
                </c:pt>
                <c:pt idx="11">
                  <c:v>Upskilling / reskilling opportunities</c:v>
                </c:pt>
                <c:pt idx="12">
                  <c:v>Fewer cars on the road</c:v>
                </c:pt>
                <c:pt idx="13">
                  <c:v>Lower air pollution</c:v>
                </c:pt>
              </c:strCache>
            </c:strRef>
          </c:cat>
          <c:val>
            <c:numRef>
              <c:f>Sheet1!$B$2:$B$15</c:f>
              <c:numCache>
                <c:formatCode>0%</c:formatCode>
                <c:ptCount val="14"/>
                <c:pt idx="0">
                  <c:v>0.37</c:v>
                </c:pt>
                <c:pt idx="1">
                  <c:v>0.34</c:v>
                </c:pt>
                <c:pt idx="2">
                  <c:v>0.34</c:v>
                </c:pt>
                <c:pt idx="3">
                  <c:v>0.34</c:v>
                </c:pt>
                <c:pt idx="4">
                  <c:v>0.33</c:v>
                </c:pt>
                <c:pt idx="5">
                  <c:v>0.26</c:v>
                </c:pt>
                <c:pt idx="6">
                  <c:v>0.24</c:v>
                </c:pt>
                <c:pt idx="7">
                  <c:v>0.24</c:v>
                </c:pt>
                <c:pt idx="8">
                  <c:v>0.21</c:v>
                </c:pt>
                <c:pt idx="9">
                  <c:v>0.17</c:v>
                </c:pt>
                <c:pt idx="10">
                  <c:v>0.16</c:v>
                </c:pt>
                <c:pt idx="11">
                  <c:v>0.16</c:v>
                </c:pt>
                <c:pt idx="12">
                  <c:v>0.1</c:v>
                </c:pt>
                <c:pt idx="13">
                  <c:v>0.08</c:v>
                </c:pt>
              </c:numCache>
            </c:numRef>
          </c:val>
          <c:extLst>
            <c:ext xmlns:c16="http://schemas.microsoft.com/office/drawing/2014/chart" uri="{C3380CC4-5D6E-409C-BE32-E72D297353CC}">
              <c16:uniqueId val="{00000004-74F4-40AF-BA95-3C0F464F873E}"/>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74022619694689429"/>
        </c:manualLayout>
      </c:layout>
      <c:barChart>
        <c:barDir val="col"/>
        <c:grouping val="clustered"/>
        <c:varyColors val="0"/>
        <c:ser>
          <c:idx val="0"/>
          <c:order val="0"/>
          <c:tx>
            <c:strRef>
              <c:f>Sheet1!$B$1</c:f>
              <c:strCache>
                <c:ptCount val="1"/>
                <c:pt idx="0">
                  <c:v>2023</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Sheet1!$B$2:$B$14</c:f>
              <c:numCache>
                <c:formatCode>0%</c:formatCode>
                <c:ptCount val="12"/>
                <c:pt idx="0">
                  <c:v>0.24790929449716881</c:v>
                </c:pt>
                <c:pt idx="1">
                  <c:v>0.2308175231784913</c:v>
                </c:pt>
                <c:pt idx="2">
                  <c:v>0.25208762770348919</c:v>
                </c:pt>
                <c:pt idx="3">
                  <c:v>0.2964784886683256</c:v>
                </c:pt>
                <c:pt idx="4">
                  <c:v>0.2149384618537378</c:v>
                </c:pt>
                <c:pt idx="5">
                  <c:v>0.2185423124191988</c:v>
                </c:pt>
                <c:pt idx="6">
                  <c:v>0.24741911746571049</c:v>
                </c:pt>
                <c:pt idx="7">
                  <c:v>0.2526593478830651</c:v>
                </c:pt>
                <c:pt idx="8">
                  <c:v>0.21996666688995281</c:v>
                </c:pt>
                <c:pt idx="9">
                  <c:v>0.1961195167686077</c:v>
                </c:pt>
                <c:pt idx="10">
                  <c:v>0.19168375376849781</c:v>
                </c:pt>
                <c:pt idx="11">
                  <c:v>0.18003995144074258</c:v>
                </c:pt>
              </c:numCache>
            </c:numRef>
          </c:val>
          <c:extLst>
            <c:ext xmlns:c16="http://schemas.microsoft.com/office/drawing/2014/chart" uri="{C3380CC4-5D6E-409C-BE32-E72D297353CC}">
              <c16:uniqueId val="{00000008-5A12-48B4-8BF5-25B3C3A50FA7}"/>
            </c:ext>
          </c:extLst>
        </c:ser>
        <c:ser>
          <c:idx val="1"/>
          <c:order val="1"/>
          <c:tx>
            <c:strRef>
              <c:f>Sheet1!$C$1</c:f>
              <c:strCache>
                <c:ptCount val="1"/>
                <c:pt idx="0">
                  <c:v>2024</c:v>
                </c:pt>
              </c:strCache>
            </c:strRef>
          </c:tx>
          <c:spPr>
            <a:solidFill>
              <a:srgbClr val="E40037"/>
            </a:solidFill>
            <a:ln>
              <a:noFill/>
            </a:ln>
            <a:effectLst/>
          </c:spPr>
          <c:invertIfNegative val="0"/>
          <c:dLbls>
            <c:dLbl>
              <c:idx val="0"/>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521-49CB-BB70-928D9C80938A}"/>
                </c:ext>
              </c:extLst>
            </c:dLbl>
            <c:dLbl>
              <c:idx val="1"/>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521-49CB-BB70-928D9C80938A}"/>
                </c:ext>
              </c:extLst>
            </c:dLbl>
            <c:dLbl>
              <c:idx val="2"/>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521-49CB-BB70-928D9C80938A}"/>
                </c:ext>
              </c:extLst>
            </c:dLbl>
            <c:dLbl>
              <c:idx val="3"/>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521-49CB-BB70-928D9C80938A}"/>
                </c:ext>
              </c:extLst>
            </c:dLbl>
            <c:dLbl>
              <c:idx val="4"/>
              <c:layout>
                <c:manualLayout>
                  <c:x val="2.2411674400017035E-3"/>
                  <c:y val="-3.0352153261644518E-2"/>
                </c:manualLayout>
              </c:layout>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21-49CB-BB70-928D9C80938A}"/>
                </c:ext>
              </c:extLst>
            </c:dLbl>
            <c:dLbl>
              <c:idx val="5"/>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7521-49CB-BB70-928D9C80938A}"/>
                </c:ext>
              </c:extLst>
            </c:dLbl>
            <c:dLbl>
              <c:idx val="6"/>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521-49CB-BB70-928D9C80938A}"/>
                </c:ext>
              </c:extLst>
            </c:dLbl>
            <c:dLbl>
              <c:idx val="7"/>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7521-49CB-BB70-928D9C80938A}"/>
                </c:ext>
              </c:extLst>
            </c:dLbl>
            <c:dLbl>
              <c:idx val="8"/>
              <c:layout>
                <c:manualLayout>
                  <c:x val="4.4823348800035719E-3"/>
                  <c:y val="-5.6368284628768243E-2"/>
                </c:manualLayout>
              </c:layout>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21-49CB-BB70-928D9C80938A}"/>
                </c:ext>
              </c:extLst>
            </c:dLbl>
            <c:dLbl>
              <c:idx val="9"/>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7521-49CB-BB70-928D9C80938A}"/>
                </c:ext>
              </c:extLst>
            </c:dLbl>
            <c:dLbl>
              <c:idx val="10"/>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7521-49CB-BB70-928D9C80938A}"/>
                </c:ext>
              </c:extLst>
            </c:dLbl>
            <c:dLbl>
              <c:idx val="11"/>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1BA-4458-9EDD-FD339372074C}"/>
                </c:ext>
              </c:extLst>
            </c:dLbl>
            <c:spPr>
              <a:noFill/>
              <a:ln>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Sheet1!$C$2:$C$14</c:f>
              <c:numCache>
                <c:formatCode>0%</c:formatCode>
                <c:ptCount val="12"/>
                <c:pt idx="0">
                  <c:v>0.18782708664072129</c:v>
                </c:pt>
                <c:pt idx="1">
                  <c:v>0.1967919127207918</c:v>
                </c:pt>
                <c:pt idx="2">
                  <c:v>0.1953027749663046</c:v>
                </c:pt>
                <c:pt idx="3">
                  <c:v>0.2052174791405347</c:v>
                </c:pt>
                <c:pt idx="4">
                  <c:v>0.15316586247918379</c:v>
                </c:pt>
                <c:pt idx="5">
                  <c:v>0.16477786671124728</c:v>
                </c:pt>
                <c:pt idx="6">
                  <c:v>0.20858181220144739</c:v>
                </c:pt>
                <c:pt idx="7">
                  <c:v>0.19065591562638989</c:v>
                </c:pt>
                <c:pt idx="8">
                  <c:v>0.12836738028315892</c:v>
                </c:pt>
                <c:pt idx="9">
                  <c:v>0.2138127834757248</c:v>
                </c:pt>
                <c:pt idx="10">
                  <c:v>0.1810867529220529</c:v>
                </c:pt>
                <c:pt idx="11">
                  <c:v>0.17156692889519232</c:v>
                </c:pt>
              </c:numCache>
            </c:numRef>
          </c:val>
          <c:extLst>
            <c:ext xmlns:c16="http://schemas.microsoft.com/office/drawing/2014/chart" uri="{C3380CC4-5D6E-409C-BE32-E72D297353CC}">
              <c16:uniqueId val="{00000009-5A12-48B4-8BF5-25B3C3A50FA7}"/>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0.60000000000000009"/>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277572999191152"/>
          <c:y val="0.21245448884105989"/>
          <c:w val="0.17653667101400208"/>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64201495961695509"/>
        </c:manualLayout>
      </c:layout>
      <c:barChart>
        <c:barDir val="col"/>
        <c:grouping val="clustered"/>
        <c:varyColors val="0"/>
        <c:ser>
          <c:idx val="0"/>
          <c:order val="0"/>
          <c:tx>
            <c:strRef>
              <c:f>Sheet1!$B$1</c:f>
              <c:strCache>
                <c:ptCount val="1"/>
                <c:pt idx="0">
                  <c:v>2023</c:v>
                </c:pt>
              </c:strCache>
            </c:strRef>
          </c:tx>
          <c:spPr>
            <a:solidFill>
              <a:srgbClr val="7F7F7F"/>
            </a:solidFill>
            <a:ln>
              <a:noFill/>
            </a:ln>
            <a:effectLst/>
          </c:spPr>
          <c:invertIfNegative val="0"/>
          <c:dLbls>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Sheet1!$B$2:$B$10</c:f>
              <c:numCache>
                <c:formatCode>0%</c:formatCode>
                <c:ptCount val="9"/>
                <c:pt idx="0">
                  <c:v>0.19421379832626451</c:v>
                </c:pt>
                <c:pt idx="1">
                  <c:v>0.2398656522949219</c:v>
                </c:pt>
                <c:pt idx="2">
                  <c:v>0.25462933026677342</c:v>
                </c:pt>
                <c:pt idx="3">
                  <c:v>0.21901958583657477</c:v>
                </c:pt>
                <c:pt idx="4">
                  <c:v>0.2491140740393909</c:v>
                </c:pt>
                <c:pt idx="5">
                  <c:v>0.25037889169194399</c:v>
                </c:pt>
                <c:pt idx="6">
                  <c:v>0.21599319311395709</c:v>
                </c:pt>
                <c:pt idx="7">
                  <c:v>0.20835131578079491</c:v>
                </c:pt>
                <c:pt idx="8">
                  <c:v>0.23287340111338822</c:v>
                </c:pt>
              </c:numCache>
            </c:numRef>
          </c:val>
          <c:extLst>
            <c:ext xmlns:c16="http://schemas.microsoft.com/office/drawing/2014/chart" uri="{C3380CC4-5D6E-409C-BE32-E72D297353CC}">
              <c16:uniqueId val="{00000000-6D8B-4184-A521-CF205969ACB8}"/>
            </c:ext>
          </c:extLst>
        </c:ser>
        <c:ser>
          <c:idx val="1"/>
          <c:order val="1"/>
          <c:tx>
            <c:strRef>
              <c:f>Sheet1!$C$1</c:f>
              <c:strCache>
                <c:ptCount val="1"/>
                <c:pt idx="0">
                  <c:v>2024</c:v>
                </c:pt>
              </c:strCache>
            </c:strRef>
          </c:tx>
          <c:spPr>
            <a:solidFill>
              <a:srgbClr val="E40037"/>
            </a:solidFill>
            <a:ln>
              <a:noFill/>
            </a:ln>
            <a:effectLst/>
          </c:spPr>
          <c:invertIfNegative val="0"/>
          <c:dLbls>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Sheet1!$C$2:$C$10</c:f>
              <c:numCache>
                <c:formatCode>0%</c:formatCode>
                <c:ptCount val="9"/>
                <c:pt idx="0">
                  <c:v>0.1688235079856274</c:v>
                </c:pt>
                <c:pt idx="1">
                  <c:v>0.1870724287263841</c:v>
                </c:pt>
                <c:pt idx="2">
                  <c:v>0.19833620265386429</c:v>
                </c:pt>
                <c:pt idx="3">
                  <c:v>0.1762534559374522</c:v>
                </c:pt>
                <c:pt idx="4">
                  <c:v>0.20962943242192777</c:v>
                </c:pt>
                <c:pt idx="5">
                  <c:v>0.1740761172357953</c:v>
                </c:pt>
                <c:pt idx="6">
                  <c:v>0.18392029387401479</c:v>
                </c:pt>
                <c:pt idx="7">
                  <c:v>0.16601706260262511</c:v>
                </c:pt>
                <c:pt idx="8">
                  <c:v>0.17918715458345569</c:v>
                </c:pt>
              </c:numCache>
            </c:numRef>
          </c:val>
          <c:extLst>
            <c:ext xmlns:c16="http://schemas.microsoft.com/office/drawing/2014/chart" uri="{C3380CC4-5D6E-409C-BE32-E72D297353CC}">
              <c16:uniqueId val="{00000001-6D8B-4184-A521-CF205969ACB8}"/>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0.60000000000000009"/>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053456574234503"/>
          <c:y val="0.18210233557941544"/>
          <c:w val="0.17864308517738572"/>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74022619694689429"/>
        </c:manualLayout>
      </c:layout>
      <c:barChart>
        <c:barDir val="col"/>
        <c:grouping val="clustered"/>
        <c:varyColors val="0"/>
        <c:ser>
          <c:idx val="0"/>
          <c:order val="0"/>
          <c:tx>
            <c:strRef>
              <c:f>Sheet1!$B$1</c:f>
              <c:strCache>
                <c:ptCount val="1"/>
                <c:pt idx="0">
                  <c:v>2023</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Sheet1!$B$2:$B$14</c:f>
              <c:numCache>
                <c:formatCode>0%</c:formatCode>
                <c:ptCount val="12"/>
                <c:pt idx="0">
                  <c:v>0.75798000721133552</c:v>
                </c:pt>
                <c:pt idx="1">
                  <c:v>0.86046506362638964</c:v>
                </c:pt>
                <c:pt idx="2">
                  <c:v>0.86703015339031975</c:v>
                </c:pt>
                <c:pt idx="3">
                  <c:v>0.8264624075920558</c:v>
                </c:pt>
                <c:pt idx="4">
                  <c:v>0.74714448813888723</c:v>
                </c:pt>
                <c:pt idx="5">
                  <c:v>0.79772729956183897</c:v>
                </c:pt>
                <c:pt idx="6">
                  <c:v>0.85430125093874598</c:v>
                </c:pt>
                <c:pt idx="7">
                  <c:v>0.79692245332722711</c:v>
                </c:pt>
                <c:pt idx="8">
                  <c:v>0.83456159377884154</c:v>
                </c:pt>
                <c:pt idx="9">
                  <c:v>0.83595852399786152</c:v>
                </c:pt>
                <c:pt idx="10">
                  <c:v>0.80501649387934615</c:v>
                </c:pt>
                <c:pt idx="11">
                  <c:v>0.87246445232919356</c:v>
                </c:pt>
              </c:numCache>
            </c:numRef>
          </c:val>
          <c:extLst>
            <c:ext xmlns:c16="http://schemas.microsoft.com/office/drawing/2014/chart" uri="{C3380CC4-5D6E-409C-BE32-E72D297353CC}">
              <c16:uniqueId val="{00000000-81A6-49A9-82C7-43AE116D60E0}"/>
            </c:ext>
          </c:extLst>
        </c:ser>
        <c:ser>
          <c:idx val="1"/>
          <c:order val="1"/>
          <c:tx>
            <c:strRef>
              <c:f>Sheet1!$C$1</c:f>
              <c:strCache>
                <c:ptCount val="1"/>
                <c:pt idx="0">
                  <c:v>2024</c:v>
                </c:pt>
              </c:strCache>
            </c:strRef>
          </c:tx>
          <c:spPr>
            <a:solidFill>
              <a:srgbClr val="E40037"/>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1A6-49A9-82C7-43AE116D60E0}"/>
                </c:ext>
              </c:extLst>
            </c:dLbl>
            <c:dLbl>
              <c:idx val="1"/>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1A6-49A9-82C7-43AE116D60E0}"/>
                </c:ext>
              </c:extLst>
            </c:dLbl>
            <c:dLbl>
              <c:idx val="2"/>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1A6-49A9-82C7-43AE116D60E0}"/>
                </c:ext>
              </c:extLst>
            </c:dLbl>
            <c:dLbl>
              <c:idx val="3"/>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1A6-49A9-82C7-43AE116D60E0}"/>
                </c:ext>
              </c:extLst>
            </c:dLbl>
            <c:dLbl>
              <c:idx val="4"/>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1A6-49A9-82C7-43AE116D60E0}"/>
                </c:ext>
              </c:extLst>
            </c:dLbl>
            <c:dLbl>
              <c:idx val="5"/>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81A6-49A9-82C7-43AE116D60E0}"/>
                </c:ext>
              </c:extLst>
            </c:dLbl>
            <c:dLbl>
              <c:idx val="6"/>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81A6-49A9-82C7-43AE116D60E0}"/>
                </c:ext>
              </c:extLst>
            </c:dLbl>
            <c:dLbl>
              <c:idx val="7"/>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81A6-49A9-82C7-43AE116D60E0}"/>
                </c:ext>
              </c:extLst>
            </c:dLbl>
            <c:dLbl>
              <c:idx val="8"/>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81A6-49A9-82C7-43AE116D60E0}"/>
                </c:ext>
              </c:extLst>
            </c:dLbl>
            <c:dLbl>
              <c:idx val="9"/>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81A6-49A9-82C7-43AE116D60E0}"/>
                </c:ext>
              </c:extLst>
            </c:dLbl>
            <c:dLbl>
              <c:idx val="10"/>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81A6-49A9-82C7-43AE116D60E0}"/>
                </c:ext>
              </c:extLst>
            </c:dLbl>
            <c:dLbl>
              <c:idx val="11"/>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CFB-451B-87CB-B45BCAB83DA8}"/>
                </c:ext>
              </c:extLst>
            </c:dLbl>
            <c:spPr>
              <a:noFill/>
              <a:ln>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Sheet1!$C$2:$C$14</c:f>
              <c:numCache>
                <c:formatCode>0%</c:formatCode>
                <c:ptCount val="12"/>
                <c:pt idx="0">
                  <c:v>0.76283212913688803</c:v>
                </c:pt>
                <c:pt idx="1">
                  <c:v>0.76685201760938715</c:v>
                </c:pt>
                <c:pt idx="2">
                  <c:v>0.80766543884694775</c:v>
                </c:pt>
                <c:pt idx="3">
                  <c:v>0.73928475444701991</c:v>
                </c:pt>
                <c:pt idx="4">
                  <c:v>0.81911876154698748</c:v>
                </c:pt>
                <c:pt idx="5">
                  <c:v>0.78625556218306936</c:v>
                </c:pt>
                <c:pt idx="6">
                  <c:v>0.75103267071140312</c:v>
                </c:pt>
                <c:pt idx="7">
                  <c:v>0.79354046786656951</c:v>
                </c:pt>
                <c:pt idx="8">
                  <c:v>0.77526821027120152</c:v>
                </c:pt>
                <c:pt idx="9">
                  <c:v>0.83523066875176222</c:v>
                </c:pt>
                <c:pt idx="10">
                  <c:v>0.77254140737646759</c:v>
                </c:pt>
                <c:pt idx="11">
                  <c:v>0.79965637541421519</c:v>
                </c:pt>
              </c:numCache>
            </c:numRef>
          </c:val>
          <c:extLst>
            <c:ext xmlns:c16="http://schemas.microsoft.com/office/drawing/2014/chart" uri="{C3380CC4-5D6E-409C-BE32-E72D297353CC}">
              <c16:uniqueId val="{0000000D-81A6-49A9-82C7-43AE116D60E0}"/>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277572999191152"/>
          <c:y val="2.8043606806262868E-2"/>
          <c:w val="0.17653667101400208"/>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64201495961695509"/>
        </c:manualLayout>
      </c:layout>
      <c:barChart>
        <c:barDir val="col"/>
        <c:grouping val="clustered"/>
        <c:varyColors val="0"/>
        <c:ser>
          <c:idx val="0"/>
          <c:order val="0"/>
          <c:tx>
            <c:strRef>
              <c:f>Sheet1!$B$1</c:f>
              <c:strCache>
                <c:ptCount val="1"/>
                <c:pt idx="0">
                  <c:v>2023</c:v>
                </c:pt>
              </c:strCache>
            </c:strRef>
          </c:tx>
          <c:spPr>
            <a:solidFill>
              <a:srgbClr val="7F7F7F"/>
            </a:solidFill>
            <a:ln>
              <a:noFill/>
            </a:ln>
            <a:effectLst/>
          </c:spPr>
          <c:invertIfNegative val="0"/>
          <c:dLbls>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Sheet1!$B$2:$B$10</c:f>
              <c:numCache>
                <c:formatCode>0%</c:formatCode>
                <c:ptCount val="9"/>
                <c:pt idx="0">
                  <c:v>0.86432842202209925</c:v>
                </c:pt>
                <c:pt idx="1">
                  <c:v>0.79845183687931542</c:v>
                </c:pt>
                <c:pt idx="2">
                  <c:v>0.77340794277366021</c:v>
                </c:pt>
                <c:pt idx="3">
                  <c:v>0.82859718139125027</c:v>
                </c:pt>
                <c:pt idx="4">
                  <c:v>0.72837921478983547</c:v>
                </c:pt>
                <c:pt idx="5">
                  <c:v>0.79230751097022289</c:v>
                </c:pt>
                <c:pt idx="6">
                  <c:v>0.81935181673494772</c:v>
                </c:pt>
                <c:pt idx="7">
                  <c:v>0.83936596401896679</c:v>
                </c:pt>
                <c:pt idx="8">
                  <c:v>0.83683559926653472</c:v>
                </c:pt>
              </c:numCache>
            </c:numRef>
          </c:val>
          <c:extLst>
            <c:ext xmlns:c16="http://schemas.microsoft.com/office/drawing/2014/chart" uri="{C3380CC4-5D6E-409C-BE32-E72D297353CC}">
              <c16:uniqueId val="{00000000-6D8B-4184-A521-CF205969ACB8}"/>
            </c:ext>
          </c:extLst>
        </c:ser>
        <c:ser>
          <c:idx val="1"/>
          <c:order val="1"/>
          <c:tx>
            <c:strRef>
              <c:f>Sheet1!$C$1</c:f>
              <c:strCache>
                <c:ptCount val="1"/>
                <c:pt idx="0">
                  <c:v>2024</c:v>
                </c:pt>
              </c:strCache>
            </c:strRef>
          </c:tx>
          <c:spPr>
            <a:solidFill>
              <a:srgbClr val="E40037"/>
            </a:solidFill>
            <a:ln>
              <a:noFill/>
            </a:ln>
            <a:effectLst/>
          </c:spPr>
          <c:invertIfNegative val="0"/>
          <c:dLbls>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Sheet1!$C$2:$C$10</c:f>
              <c:numCache>
                <c:formatCode>0%</c:formatCode>
                <c:ptCount val="9"/>
                <c:pt idx="0">
                  <c:v>0.79846229810239111</c:v>
                </c:pt>
                <c:pt idx="1">
                  <c:v>0.77681708440340747</c:v>
                </c:pt>
                <c:pt idx="2">
                  <c:v>0.76060582567809476</c:v>
                </c:pt>
                <c:pt idx="3">
                  <c:v>0.79071962566295095</c:v>
                </c:pt>
                <c:pt idx="4">
                  <c:v>0.77501987812436202</c:v>
                </c:pt>
                <c:pt idx="5">
                  <c:v>0.76893057355751115</c:v>
                </c:pt>
                <c:pt idx="6">
                  <c:v>0.80362732835870176</c:v>
                </c:pt>
                <c:pt idx="7">
                  <c:v>0.7780564573496046</c:v>
                </c:pt>
                <c:pt idx="8">
                  <c:v>0.78896575537442548</c:v>
                </c:pt>
              </c:numCache>
            </c:numRef>
          </c:val>
          <c:extLst>
            <c:ext xmlns:c16="http://schemas.microsoft.com/office/drawing/2014/chart" uri="{C3380CC4-5D6E-409C-BE32-E72D297353CC}">
              <c16:uniqueId val="{00000001-6D8B-4184-A521-CF205969ACB8}"/>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166852013148507"/>
          <c:y val="8.2373832005440864E-2"/>
          <c:w val="0.17864308517738572"/>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92786557910301"/>
          <c:y val="5.4482757296048998E-2"/>
          <c:w val="0.54784362105627005"/>
          <c:h val="0.94551708567855175"/>
        </c:manualLayout>
      </c:layout>
      <c:barChart>
        <c:barDir val="bar"/>
        <c:grouping val="clustered"/>
        <c:varyColors val="0"/>
        <c:ser>
          <c:idx val="0"/>
          <c:order val="0"/>
          <c:tx>
            <c:strRef>
              <c:f>Sheet1!$B$1</c:f>
              <c:strCache>
                <c:ptCount val="1"/>
                <c:pt idx="0">
                  <c:v>Essex average (2024)</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Not very much</c:v>
                </c:pt>
                <c:pt idx="2">
                  <c:v>To some extent</c:v>
                </c:pt>
                <c:pt idx="3">
                  <c:v>A great deal</c:v>
                </c:pt>
              </c:strCache>
            </c:strRef>
          </c:cat>
          <c:val>
            <c:numRef>
              <c:f>Sheet1!$B$2:$B$5</c:f>
              <c:numCache>
                <c:formatCode>0%</c:formatCode>
                <c:ptCount val="4"/>
                <c:pt idx="0">
                  <c:v>0.04</c:v>
                </c:pt>
                <c:pt idx="1">
                  <c:v>0.12</c:v>
                </c:pt>
                <c:pt idx="2">
                  <c:v>0.38</c:v>
                </c:pt>
                <c:pt idx="3">
                  <c:v>0.47</c:v>
                </c:pt>
              </c:numCache>
            </c:numRef>
          </c:val>
          <c:extLst>
            <c:ext xmlns:c16="http://schemas.microsoft.com/office/drawing/2014/chart" uri="{C3380CC4-5D6E-409C-BE32-E72D297353CC}">
              <c16:uniqueId val="{00000002-F947-4D7C-B202-5CEFD03AD5BD}"/>
            </c:ext>
          </c:extLst>
        </c:ser>
        <c:ser>
          <c:idx val="1"/>
          <c:order val="1"/>
          <c:tx>
            <c:strRef>
              <c:f>Sheet1!$C$1</c:f>
              <c:strCache>
                <c:ptCount val="1"/>
                <c:pt idx="0">
                  <c:v>Those that throw away a great deal / moderate amount of food</c:v>
                </c:pt>
              </c:strCache>
            </c:strRef>
          </c:tx>
          <c:spPr>
            <a:solidFill>
              <a:srgbClr val="E40037"/>
            </a:solidFill>
            <a:ln>
              <a:noFill/>
            </a:ln>
            <a:effectLst/>
          </c:spPr>
          <c:invertIfNegative val="0"/>
          <c:dLbls>
            <c:dLbl>
              <c:idx val="2"/>
              <c:spPr>
                <a:noFill/>
                <a:ln w="19050">
                  <a:solidFill>
                    <a:srgbClr val="3A7D6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F947-4D7C-B202-5CEFD03AD5BD}"/>
                </c:ext>
              </c:extLst>
            </c:dLbl>
            <c:spPr>
              <a:noFill/>
              <a:ln w="19050">
                <a:solidFill>
                  <a:srgbClr val="E400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Not very much</c:v>
                </c:pt>
                <c:pt idx="2">
                  <c:v>To some extent</c:v>
                </c:pt>
                <c:pt idx="3">
                  <c:v>A great deal</c:v>
                </c:pt>
              </c:strCache>
            </c:strRef>
          </c:cat>
          <c:val>
            <c:numRef>
              <c:f>Sheet1!$C$2:$C$5</c:f>
              <c:numCache>
                <c:formatCode>0%</c:formatCode>
                <c:ptCount val="4"/>
                <c:pt idx="0">
                  <c:v>0.01</c:v>
                </c:pt>
                <c:pt idx="1">
                  <c:v>0.09</c:v>
                </c:pt>
                <c:pt idx="2">
                  <c:v>0.48</c:v>
                </c:pt>
                <c:pt idx="3">
                  <c:v>0.42</c:v>
                </c:pt>
              </c:numCache>
            </c:numRef>
          </c:val>
          <c:extLst>
            <c:ext xmlns:c16="http://schemas.microsoft.com/office/drawing/2014/chart" uri="{C3380CC4-5D6E-409C-BE32-E72D297353CC}">
              <c16:uniqueId val="{00000005-F947-4D7C-B202-5CEFD03AD5BD}"/>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5462000185"/>
          <c:y val="5.4482914321448264E-2"/>
          <c:w val="0.47879174216352349"/>
          <c:h val="0.94551708567855175"/>
        </c:manualLayout>
      </c:layout>
      <c:barChart>
        <c:barDir val="bar"/>
        <c:grouping val="clustered"/>
        <c:varyColors val="0"/>
        <c:ser>
          <c:idx val="0"/>
          <c:order val="0"/>
          <c:tx>
            <c:strRef>
              <c:f>Sheet1!$B$1</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Local authority-provided food waste caddy / receptacle</c:v>
                </c:pt>
                <c:pt idx="1">
                  <c:v>Home composting e.g. heap in garden or allotment</c:v>
                </c:pt>
                <c:pt idx="2">
                  <c:v>General waste with other rubbish</c:v>
                </c:pt>
                <c:pt idx="3">
                  <c:v>I have not disposed of any food waste in the past week</c:v>
                </c:pt>
                <c:pt idx="5">
                  <c:v>NET: Used either food waste caddy or home composting</c:v>
                </c:pt>
                <c:pt idx="6">
                  <c:v>NET: Only used food waste caddy or home composting</c:v>
                </c:pt>
                <c:pt idx="7">
                  <c:v>NET: Only used general waste</c:v>
                </c:pt>
              </c:strCache>
            </c:strRef>
          </c:cat>
          <c:val>
            <c:numRef>
              <c:f>Sheet1!$B$2:$B$9</c:f>
              <c:numCache>
                <c:formatCode>0%</c:formatCode>
                <c:ptCount val="8"/>
                <c:pt idx="0">
                  <c:v>0.66</c:v>
                </c:pt>
                <c:pt idx="1">
                  <c:v>0.19</c:v>
                </c:pt>
                <c:pt idx="2">
                  <c:v>0.22</c:v>
                </c:pt>
                <c:pt idx="3">
                  <c:v>0.11</c:v>
                </c:pt>
                <c:pt idx="5">
                  <c:v>0.63</c:v>
                </c:pt>
                <c:pt idx="6">
                  <c:v>0.67</c:v>
                </c:pt>
                <c:pt idx="7">
                  <c:v>0.15</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2024</c:v>
                </c:pt>
              </c:strCache>
            </c:strRef>
          </c:tx>
          <c:spPr>
            <a:solidFill>
              <a:schemeClr val="accent4"/>
            </a:solidFill>
            <a:ln>
              <a:noFill/>
            </a:ln>
            <a:effectLst/>
          </c:spPr>
          <c:invertIfNegative val="0"/>
          <c:dPt>
            <c:idx val="3"/>
            <c:invertIfNegative val="0"/>
            <c:bubble3D val="0"/>
            <c:spPr>
              <a:solidFill>
                <a:schemeClr val="accent4"/>
              </a:solidFill>
              <a:ln>
                <a:noFill/>
              </a:ln>
              <a:effectLst/>
            </c:spPr>
            <c:extLst>
              <c:ext xmlns:c16="http://schemas.microsoft.com/office/drawing/2014/chart" uri="{C3380CC4-5D6E-409C-BE32-E72D297353CC}">
                <c16:uniqueId val="{00000006-400C-411C-88AF-0077F5832C06}"/>
              </c:ext>
            </c:extLst>
          </c:dPt>
          <c:dLbls>
            <c:dLbl>
              <c:idx val="0"/>
              <c:spPr>
                <a:noFill/>
                <a:ln w="19050">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00C-411C-88AF-0077F5832C06}"/>
                </c:ext>
              </c:extLst>
            </c:dLbl>
            <c:dLbl>
              <c:idx val="1"/>
              <c:spPr>
                <a:noFill/>
                <a:ln w="19050">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00C-411C-88AF-0077F5832C06}"/>
                </c:ext>
              </c:extLst>
            </c:dLbl>
            <c:dLbl>
              <c:idx val="5"/>
              <c:spPr>
                <a:noFill/>
                <a:ln w="19050">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40B-463C-B2F5-CF62936B60EA}"/>
                </c:ext>
              </c:extLst>
            </c:dLbl>
            <c:dLbl>
              <c:idx val="7"/>
              <c:spPr>
                <a:noFill/>
                <a:ln w="19050">
                  <a:solidFill>
                    <a:schemeClr val="accent4"/>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40B-463C-B2F5-CF62936B60E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Local authority-provided food waste caddy / receptacle</c:v>
                </c:pt>
                <c:pt idx="1">
                  <c:v>Home composting e.g. heap in garden or allotment</c:v>
                </c:pt>
                <c:pt idx="2">
                  <c:v>General waste with other rubbish</c:v>
                </c:pt>
                <c:pt idx="3">
                  <c:v>I have not disposed of any food waste in the past week</c:v>
                </c:pt>
                <c:pt idx="5">
                  <c:v>NET: Used either food waste caddy or home composting</c:v>
                </c:pt>
                <c:pt idx="6">
                  <c:v>NET: Only used food waste caddy or home composting</c:v>
                </c:pt>
                <c:pt idx="7">
                  <c:v>NET: Only used general waste</c:v>
                </c:pt>
              </c:strCache>
            </c:strRef>
          </c:cat>
          <c:val>
            <c:numRef>
              <c:f>Sheet1!$C$2:$C$9</c:f>
              <c:numCache>
                <c:formatCode>0%</c:formatCode>
                <c:ptCount val="8"/>
                <c:pt idx="0">
                  <c:v>0.68479999999999996</c:v>
                </c:pt>
                <c:pt idx="1">
                  <c:v>0.21640000000000001</c:v>
                </c:pt>
                <c:pt idx="2">
                  <c:v>0.21460000000000001</c:v>
                </c:pt>
                <c:pt idx="3">
                  <c:v>0.10489999999999999</c:v>
                </c:pt>
                <c:pt idx="5">
                  <c:v>0.75760000000000005</c:v>
                </c:pt>
                <c:pt idx="6">
                  <c:v>0.68289999999999995</c:v>
                </c:pt>
                <c:pt idx="7">
                  <c:v>0.13750000000000001</c:v>
                </c:pt>
              </c:numCache>
            </c:numRef>
          </c:val>
          <c:extLst>
            <c:ext xmlns:c16="http://schemas.microsoft.com/office/drawing/2014/chart" uri="{C3380CC4-5D6E-409C-BE32-E72D297353CC}">
              <c16:uniqueId val="{00000002-400C-411C-88AF-0077F5832C06}"/>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4933246511"/>
          <c:y val="9.6131836538275815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rgbClr val="E40037"/>
              </a:solidFill>
              <a:ln>
                <a:noFill/>
              </a:ln>
              <a:effectLst/>
            </c:spPr>
            <c:extLst>
              <c:ext xmlns:c16="http://schemas.microsoft.com/office/drawing/2014/chart" uri="{C3380CC4-5D6E-409C-BE32-E72D297353CC}">
                <c16:uniqueId val="{00000001-C476-4E97-8941-C4E25FB7FF1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0.68479999999999996</c:v>
                </c:pt>
                <c:pt idx="1">
                  <c:v>0.79810000000000003</c:v>
                </c:pt>
                <c:pt idx="2">
                  <c:v>0.63900000000000001</c:v>
                </c:pt>
                <c:pt idx="3">
                  <c:v>0.40870000000000001</c:v>
                </c:pt>
                <c:pt idx="4">
                  <c:v>0.71909999999999996</c:v>
                </c:pt>
                <c:pt idx="5">
                  <c:v>0.74029999999999996</c:v>
                </c:pt>
                <c:pt idx="6">
                  <c:v>0.69469999999999998</c:v>
                </c:pt>
                <c:pt idx="7">
                  <c:v>0.69579999999999997</c:v>
                </c:pt>
                <c:pt idx="8">
                  <c:v>0.65369999999999995</c:v>
                </c:pt>
                <c:pt idx="9">
                  <c:v>0.71970000000000001</c:v>
                </c:pt>
                <c:pt idx="10">
                  <c:v>0.73619999999999997</c:v>
                </c:pt>
                <c:pt idx="11">
                  <c:v>0.59240000000000004</c:v>
                </c:pt>
                <c:pt idx="12">
                  <c:v>0.69069999999999998</c:v>
                </c:pt>
                <c:pt idx="13">
                  <c:v>0.67220000000000002</c:v>
                </c:pt>
                <c:pt idx="14">
                  <c:v>0.68940000000000001</c:v>
                </c:pt>
                <c:pt idx="15">
                  <c:v>0.67379999999999995</c:v>
                </c:pt>
                <c:pt idx="16">
                  <c:v>0.68889999999999996</c:v>
                </c:pt>
                <c:pt idx="17">
                  <c:v>0.6431</c:v>
                </c:pt>
                <c:pt idx="18">
                  <c:v>0.65049999999999997</c:v>
                </c:pt>
                <c:pt idx="19">
                  <c:v>0.68600000000000005</c:v>
                </c:pt>
                <c:pt idx="20">
                  <c:v>0.71199999999999997</c:v>
                </c:pt>
                <c:pt idx="21">
                  <c:v>0.73829999999999996</c:v>
                </c:pt>
              </c:numCache>
            </c:numRef>
          </c:val>
          <c:extLst>
            <c:ext xmlns:c16="http://schemas.microsoft.com/office/drawing/2014/chart" uri="{C3380CC4-5D6E-409C-BE32-E72D297353CC}">
              <c16:uniqueId val="{00000002-C476-4E97-8941-C4E25FB7FF1C}"/>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74022619694689429"/>
        </c:manualLayout>
      </c:layout>
      <c:barChart>
        <c:barDir val="col"/>
        <c:grouping val="clustered"/>
        <c:varyColors val="0"/>
        <c:ser>
          <c:idx val="0"/>
          <c:order val="0"/>
          <c:tx>
            <c:strRef>
              <c:f>Sheet1!$B$1</c:f>
              <c:strCache>
                <c:ptCount val="1"/>
                <c:pt idx="0">
                  <c:v>2023</c:v>
                </c:pt>
              </c:strCache>
            </c:strRef>
          </c:tx>
          <c:spPr>
            <a:solidFill>
              <a:srgbClr val="7F7F7F"/>
            </a:solidFill>
            <a:ln>
              <a:noFill/>
            </a:ln>
            <a:effectLst/>
          </c:spPr>
          <c:invertIfNegative val="0"/>
          <c:dLbls>
            <c:dLbl>
              <c:idx val="1"/>
              <c:layout>
                <c:manualLayout>
                  <c:x val="-1.120583720000893E-3"/>
                  <c:y val="-3.5857676083777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2F-4AB4-A2C6-E31756DEEF4E}"/>
                </c:ext>
              </c:extLst>
            </c:dLbl>
            <c:dLbl>
              <c:idx val="5"/>
              <c:layout>
                <c:manualLayout>
                  <c:x val="-3.3617511600026787E-3"/>
                  <c:y val="-3.0735150928951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2F-4AB4-A2C6-E31756DEEF4E}"/>
                </c:ext>
              </c:extLst>
            </c:dLbl>
            <c:dLbl>
              <c:idx val="10"/>
              <c:layout>
                <c:manualLayout>
                  <c:x val="-1.6435038034384601E-16"/>
                  <c:y val="2.561262577412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2F-4AB4-A2C6-E31756DEEF4E}"/>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Sheet1!$B$2:$B$14</c:f>
              <c:numCache>
                <c:formatCode>0%</c:formatCode>
                <c:ptCount val="12"/>
                <c:pt idx="0">
                  <c:v>0.75925341406559554</c:v>
                </c:pt>
                <c:pt idx="1">
                  <c:v>0.6223603740040089</c:v>
                </c:pt>
                <c:pt idx="2">
                  <c:v>0.46836200591320565</c:v>
                </c:pt>
                <c:pt idx="3">
                  <c:v>0.7318699794429625</c:v>
                </c:pt>
                <c:pt idx="4">
                  <c:v>0.72089941455336526</c:v>
                </c:pt>
                <c:pt idx="5">
                  <c:v>0.61297861911320406</c:v>
                </c:pt>
                <c:pt idx="6">
                  <c:v>0.63613141729815337</c:v>
                </c:pt>
                <c:pt idx="7">
                  <c:v>0.63784377871648479</c:v>
                </c:pt>
                <c:pt idx="8">
                  <c:v>0.66662064831031287</c:v>
                </c:pt>
                <c:pt idx="9">
                  <c:v>0.71333691376570185</c:v>
                </c:pt>
                <c:pt idx="10">
                  <c:v>0.58359650534389895</c:v>
                </c:pt>
                <c:pt idx="11">
                  <c:v>0.68275674041529644</c:v>
                </c:pt>
              </c:numCache>
            </c:numRef>
          </c:val>
          <c:extLst>
            <c:ext xmlns:c16="http://schemas.microsoft.com/office/drawing/2014/chart" uri="{C3380CC4-5D6E-409C-BE32-E72D297353CC}">
              <c16:uniqueId val="{00000000-81A6-49A9-82C7-43AE116D60E0}"/>
            </c:ext>
          </c:extLst>
        </c:ser>
        <c:ser>
          <c:idx val="1"/>
          <c:order val="1"/>
          <c:tx>
            <c:strRef>
              <c:f>Sheet1!$C$1</c:f>
              <c:strCache>
                <c:ptCount val="1"/>
                <c:pt idx="0">
                  <c:v>2024</c:v>
                </c:pt>
              </c:strCache>
            </c:strRef>
          </c:tx>
          <c:spPr>
            <a:solidFill>
              <a:srgbClr val="E40037"/>
            </a:solidFill>
            <a:ln>
              <a:noFill/>
            </a:ln>
            <a:effectLst/>
          </c:spPr>
          <c:invertIfNegative val="0"/>
          <c:dLbls>
            <c:dLbl>
              <c:idx val="0"/>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DD5-4483-A153-EE1CCAA2DA4B}"/>
                </c:ext>
              </c:extLst>
            </c:dLbl>
            <c:dLbl>
              <c:idx val="1"/>
              <c:spPr>
                <a:noFill/>
                <a:ln w="19050">
                  <a:solidFill>
                    <a:srgbClr val="FFFFFF"/>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1A6-49A9-82C7-43AE116D60E0}"/>
                </c:ext>
              </c:extLst>
            </c:dLbl>
            <c:dLbl>
              <c:idx val="3"/>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1A6-49A9-82C7-43AE116D60E0}"/>
                </c:ext>
              </c:extLst>
            </c:dLbl>
            <c:dLbl>
              <c:idx val="4"/>
              <c:spPr>
                <a:noFill/>
                <a:ln w="19050">
                  <a:solidFill>
                    <a:srgbClr val="FFFFFF"/>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DD5-4483-A153-EE1CCAA2DA4B}"/>
                </c:ext>
              </c:extLst>
            </c:dLbl>
            <c:dLbl>
              <c:idx val="5"/>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81A6-49A9-82C7-43AE116D60E0}"/>
                </c:ext>
              </c:extLst>
            </c:dLbl>
            <c:dLbl>
              <c:idx val="6"/>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DD5-4483-A153-EE1CCAA2DA4B}"/>
                </c:ext>
              </c:extLst>
            </c:dLbl>
            <c:dLbl>
              <c:idx val="7"/>
              <c:spPr>
                <a:noFill/>
                <a:ln w="19050">
                  <a:solidFill>
                    <a:sysClr val="window" lastClr="FFFFFF"/>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5DD5-4483-A153-EE1CCAA2DA4B}"/>
                </c:ext>
              </c:extLst>
            </c:dLbl>
            <c:dLbl>
              <c:idx val="8"/>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DD5-4483-A153-EE1CCAA2DA4B}"/>
                </c:ext>
              </c:extLst>
            </c:dLbl>
            <c:dLbl>
              <c:idx val="9"/>
              <c:spPr>
                <a:noFill/>
                <a:ln w="19050">
                  <a:solidFill>
                    <a:srgbClr val="FFFFFF"/>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5DD5-4483-A153-EE1CCAA2DA4B}"/>
                </c:ext>
              </c:extLst>
            </c:dLbl>
            <c:dLbl>
              <c:idx val="10"/>
              <c:layout>
                <c:manualLayout>
                  <c:x val="-2.2411674400017859E-3"/>
                  <c:y val="2.5612625774126489E-2"/>
                </c:manualLayout>
              </c:layout>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A6-49A9-82C7-43AE116D60E0}"/>
                </c:ext>
              </c:extLst>
            </c:dLbl>
            <c:dLbl>
              <c:idx val="11"/>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81A6-49A9-82C7-43AE116D60E0}"/>
                </c:ext>
              </c:extLst>
            </c:dLbl>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Sheet1!$C$2:$C$14</c:f>
              <c:numCache>
                <c:formatCode>0%</c:formatCode>
                <c:ptCount val="12"/>
                <c:pt idx="0">
                  <c:v>0.79810000000000003</c:v>
                </c:pt>
                <c:pt idx="1">
                  <c:v>0.63900000000000001</c:v>
                </c:pt>
                <c:pt idx="2">
                  <c:v>0.40870000000000001</c:v>
                </c:pt>
                <c:pt idx="3">
                  <c:v>0.71909999999999996</c:v>
                </c:pt>
                <c:pt idx="4">
                  <c:v>0.74029999999999996</c:v>
                </c:pt>
                <c:pt idx="5">
                  <c:v>0.69469999999999998</c:v>
                </c:pt>
                <c:pt idx="6">
                  <c:v>0.69579999999999997</c:v>
                </c:pt>
                <c:pt idx="7">
                  <c:v>0.65369999999999995</c:v>
                </c:pt>
                <c:pt idx="8">
                  <c:v>0.71970000000000001</c:v>
                </c:pt>
                <c:pt idx="9">
                  <c:v>0.73619999999999997</c:v>
                </c:pt>
                <c:pt idx="10">
                  <c:v>0.59240000000000004</c:v>
                </c:pt>
                <c:pt idx="11">
                  <c:v>0.69069999999999998</c:v>
                </c:pt>
              </c:numCache>
            </c:numRef>
          </c:val>
          <c:extLst>
            <c:ext xmlns:c16="http://schemas.microsoft.com/office/drawing/2014/chart" uri="{C3380CC4-5D6E-409C-BE32-E72D297353CC}">
              <c16:uniqueId val="{0000000D-81A6-49A9-82C7-43AE116D60E0}"/>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277572999191152"/>
          <c:y val="2.8043606806262868E-2"/>
          <c:w val="0.17653667101400208"/>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64201495961695509"/>
        </c:manualLayout>
      </c:layout>
      <c:barChart>
        <c:barDir val="col"/>
        <c:grouping val="clustered"/>
        <c:varyColors val="0"/>
        <c:ser>
          <c:idx val="0"/>
          <c:order val="0"/>
          <c:tx>
            <c:strRef>
              <c:f>Sheet1!$B$1</c:f>
              <c:strCache>
                <c:ptCount val="1"/>
                <c:pt idx="0">
                  <c:v>2023</c:v>
                </c:pt>
              </c:strCache>
            </c:strRef>
          </c:tx>
          <c:spPr>
            <a:solidFill>
              <a:srgbClr val="7F7F7F"/>
            </a:solidFill>
            <a:ln>
              <a:noFill/>
            </a:ln>
            <a:effectLst/>
          </c:spPr>
          <c:invertIfNegative val="0"/>
          <c:dLbls>
            <c:dLbl>
              <c:idx val="6"/>
              <c:layout>
                <c:manualLayout>
                  <c:x val="-8.3155694581928301E-17"/>
                  <c:y val="-5.6368284628768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01-4524-9E40-3C9E381EAF98}"/>
                </c:ext>
              </c:extLst>
            </c:dLbl>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Sheet1!$B$2:$B$10</c:f>
              <c:numCache>
                <c:formatCode>0%</c:formatCode>
                <c:ptCount val="9"/>
                <c:pt idx="0">
                  <c:v>0.66282997316502024</c:v>
                </c:pt>
                <c:pt idx="1">
                  <c:v>0.65570423695149527</c:v>
                </c:pt>
                <c:pt idx="2">
                  <c:v>0.66791349769037889</c:v>
                </c:pt>
                <c:pt idx="3">
                  <c:v>0.6537459077023493</c:v>
                </c:pt>
                <c:pt idx="4">
                  <c:v>0.6483056008232444</c:v>
                </c:pt>
                <c:pt idx="5">
                  <c:v>0.63217417509114759</c:v>
                </c:pt>
                <c:pt idx="6">
                  <c:v>0.60952249048294671</c:v>
                </c:pt>
                <c:pt idx="7">
                  <c:v>0.66739211868076875</c:v>
                </c:pt>
                <c:pt idx="8">
                  <c:v>0.70643257896422229</c:v>
                </c:pt>
              </c:numCache>
            </c:numRef>
          </c:val>
          <c:extLst>
            <c:ext xmlns:c16="http://schemas.microsoft.com/office/drawing/2014/chart" uri="{C3380CC4-5D6E-409C-BE32-E72D297353CC}">
              <c16:uniqueId val="{00000000-6D8B-4184-A521-CF205969ACB8}"/>
            </c:ext>
          </c:extLst>
        </c:ser>
        <c:ser>
          <c:idx val="1"/>
          <c:order val="1"/>
          <c:tx>
            <c:strRef>
              <c:f>Sheet1!$C$1</c:f>
              <c:strCache>
                <c:ptCount val="1"/>
                <c:pt idx="0">
                  <c:v>2024</c:v>
                </c:pt>
              </c:strCache>
            </c:strRef>
          </c:tx>
          <c:spPr>
            <a:solidFill>
              <a:srgbClr val="E40037"/>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D5C-415A-B458-FA8C0DEE5941}"/>
                </c:ext>
              </c:extLst>
            </c:dLbl>
            <c:dLbl>
              <c:idx val="1"/>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31F-4A2B-93C7-6E15CAC560B8}"/>
                </c:ext>
              </c:extLst>
            </c:dLbl>
            <c:dLbl>
              <c:idx val="2"/>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D5C-415A-B458-FA8C0DEE5941}"/>
                </c:ext>
              </c:extLst>
            </c:dLbl>
            <c:dLbl>
              <c:idx val="3"/>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31F-4A2B-93C7-6E15CAC560B8}"/>
                </c:ext>
              </c:extLst>
            </c:dLbl>
            <c:dLbl>
              <c:idx val="4"/>
              <c:spPr>
                <a:noFill/>
                <a:ln w="19050">
                  <a:solidFill>
                    <a:sysClr val="window" lastClr="FFFFFF"/>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D5C-415A-B458-FA8C0DEE5941}"/>
                </c:ext>
              </c:extLst>
            </c:dLbl>
            <c:dLbl>
              <c:idx val="5"/>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D5C-415A-B458-FA8C0DEE5941}"/>
                </c:ext>
              </c:extLst>
            </c:dLbl>
            <c:dLbl>
              <c:idx val="6"/>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31F-4A2B-93C7-6E15CAC560B8}"/>
                </c:ext>
              </c:extLst>
            </c:dLbl>
            <c:dLbl>
              <c:idx val="7"/>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31F-4A2B-93C7-6E15CAC560B8}"/>
                </c:ext>
              </c:extLst>
            </c:dLbl>
            <c:dLbl>
              <c:idx val="8"/>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31F-4A2B-93C7-6E15CAC560B8}"/>
                </c:ext>
              </c:extLst>
            </c:dLbl>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Sheet1!$C$2:$C$10</c:f>
              <c:numCache>
                <c:formatCode>0%</c:formatCode>
                <c:ptCount val="9"/>
                <c:pt idx="0">
                  <c:v>0.67220000000000002</c:v>
                </c:pt>
                <c:pt idx="1">
                  <c:v>0.68940000000000001</c:v>
                </c:pt>
                <c:pt idx="2">
                  <c:v>0.67379999999999995</c:v>
                </c:pt>
                <c:pt idx="3">
                  <c:v>0.68889999999999996</c:v>
                </c:pt>
                <c:pt idx="4">
                  <c:v>0.6431</c:v>
                </c:pt>
                <c:pt idx="5">
                  <c:v>0.65049999999999997</c:v>
                </c:pt>
                <c:pt idx="6">
                  <c:v>0.68600000000000005</c:v>
                </c:pt>
                <c:pt idx="7">
                  <c:v>0.71199999999999997</c:v>
                </c:pt>
                <c:pt idx="8">
                  <c:v>0.73829999999999996</c:v>
                </c:pt>
              </c:numCache>
            </c:numRef>
          </c:val>
          <c:extLst>
            <c:ext xmlns:c16="http://schemas.microsoft.com/office/drawing/2014/chart" uri="{C3380CC4-5D6E-409C-BE32-E72D297353CC}">
              <c16:uniqueId val="{00000001-6D8B-4184-A521-CF205969ACB8}"/>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166852013148507"/>
          <c:y val="8.2373832005440864E-2"/>
          <c:w val="0.17864308517738572"/>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74022619694689429"/>
        </c:manualLayout>
      </c:layout>
      <c:barChart>
        <c:barDir val="col"/>
        <c:grouping val="clustered"/>
        <c:varyColors val="0"/>
        <c:ser>
          <c:idx val="0"/>
          <c:order val="0"/>
          <c:tx>
            <c:strRef>
              <c:f>Sheet1!$B$1</c:f>
              <c:strCache>
                <c:ptCount val="1"/>
                <c:pt idx="0">
                  <c:v>2023</c:v>
                </c:pt>
              </c:strCache>
            </c:strRef>
          </c:tx>
          <c:spPr>
            <a:solidFill>
              <a:srgbClr val="7F7F7F"/>
            </a:solidFill>
            <a:ln>
              <a:noFill/>
            </a:ln>
            <a:effectLst/>
          </c:spPr>
          <c:invertIfNegative val="0"/>
          <c:dLbls>
            <c:dLbl>
              <c:idx val="0"/>
              <c:layout>
                <c:manualLayout>
                  <c:x val="0"/>
                  <c:y val="-3.5857676083777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B0-4DB5-A1A5-FDA6B7359B00}"/>
                </c:ext>
              </c:extLst>
            </c:dLbl>
            <c:dLbl>
              <c:idx val="3"/>
              <c:layout>
                <c:manualLayout>
                  <c:x val="0"/>
                  <c:y val="-4.0980201238602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B0-4DB5-A1A5-FDA6B7359B00}"/>
                </c:ext>
              </c:extLst>
            </c:dLbl>
            <c:dLbl>
              <c:idx val="4"/>
              <c:layout>
                <c:manualLayout>
                  <c:x val="4.1087595085961502E-17"/>
                  <c:y val="-2.5612625774126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B0-4DB5-A1A5-FDA6B7359B00}"/>
                </c:ext>
              </c:extLst>
            </c:dLbl>
            <c:dLbl>
              <c:idx val="9"/>
              <c:layout>
                <c:manualLayout>
                  <c:x val="-2.2411674400017859E-3"/>
                  <c:y val="-4.6102726393427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B0-4DB5-A1A5-FDA6B7359B00}"/>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Sheet1!$B$2:$B$14</c:f>
              <c:numCache>
                <c:formatCode>0%</c:formatCode>
                <c:ptCount val="12"/>
                <c:pt idx="0">
                  <c:v>0.1147807794657275</c:v>
                </c:pt>
                <c:pt idx="1">
                  <c:v>0.15411775447167439</c:v>
                </c:pt>
                <c:pt idx="2">
                  <c:v>0.26384533974760949</c:v>
                </c:pt>
                <c:pt idx="3">
                  <c:v>0.11882893652578269</c:v>
                </c:pt>
                <c:pt idx="4">
                  <c:v>0.12258282763210421</c:v>
                </c:pt>
                <c:pt idx="5">
                  <c:v>0.1637478689413614</c:v>
                </c:pt>
                <c:pt idx="6">
                  <c:v>0.18682012809354639</c:v>
                </c:pt>
                <c:pt idx="7">
                  <c:v>0.22189899413613851</c:v>
                </c:pt>
                <c:pt idx="8">
                  <c:v>0.15624411537727301</c:v>
                </c:pt>
                <c:pt idx="9">
                  <c:v>0.11510537607199529</c:v>
                </c:pt>
                <c:pt idx="10">
                  <c:v>0.14443056056312911</c:v>
                </c:pt>
                <c:pt idx="11">
                  <c:v>0.16024247364382538</c:v>
                </c:pt>
              </c:numCache>
            </c:numRef>
          </c:val>
          <c:extLst>
            <c:ext xmlns:c16="http://schemas.microsoft.com/office/drawing/2014/chart" uri="{C3380CC4-5D6E-409C-BE32-E72D297353CC}">
              <c16:uniqueId val="{00000000-81A6-49A9-82C7-43AE116D60E0}"/>
            </c:ext>
          </c:extLst>
        </c:ser>
        <c:ser>
          <c:idx val="1"/>
          <c:order val="1"/>
          <c:tx>
            <c:strRef>
              <c:f>Sheet1!$C$1</c:f>
              <c:strCache>
                <c:ptCount val="1"/>
                <c:pt idx="0">
                  <c:v>2024</c:v>
                </c:pt>
              </c:strCache>
            </c:strRef>
          </c:tx>
          <c:spPr>
            <a:solidFill>
              <a:srgbClr val="E40037"/>
            </a:solidFill>
            <a:ln>
              <a:noFill/>
            </a:ln>
            <a:effectLst/>
          </c:spPr>
          <c:invertIfNegative val="0"/>
          <c:dLbls>
            <c:dLbl>
              <c:idx val="1"/>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1A6-49A9-82C7-43AE116D60E0}"/>
                </c:ext>
              </c:extLst>
            </c:dLbl>
            <c:dLbl>
              <c:idx val="2"/>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1A6-49A9-82C7-43AE116D60E0}"/>
                </c:ext>
              </c:extLst>
            </c:dLbl>
            <c:dLbl>
              <c:idx val="3"/>
              <c:layout>
                <c:manualLayout>
                  <c:x val="0"/>
                  <c:y val="3.0735150928951786E-2"/>
                </c:manualLayout>
              </c:layout>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A6-49A9-82C7-43AE116D60E0}"/>
                </c:ext>
              </c:extLst>
            </c:dLbl>
            <c:dLbl>
              <c:idx val="4"/>
              <c:layout>
                <c:manualLayout>
                  <c:x val="-8.2175190171923004E-17"/>
                  <c:y val="-5.1225251548252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B0-4DB5-A1A5-FDA6B7359B00}"/>
                </c:ext>
              </c:extLst>
            </c:dLbl>
            <c:dLbl>
              <c:idx val="5"/>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81A6-49A9-82C7-43AE116D60E0}"/>
                </c:ext>
              </c:extLst>
            </c:dLbl>
            <c:dLbl>
              <c:idx val="6"/>
              <c:layout>
                <c:manualLayout>
                  <c:x val="4.4823348800034895E-3"/>
                  <c:y val="-2.0490100619301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B0-4DB5-A1A5-FDA6B7359B00}"/>
                </c:ext>
              </c:extLst>
            </c:dLbl>
            <c:dLbl>
              <c:idx val="10"/>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81A6-49A9-82C7-43AE116D60E0}"/>
                </c:ext>
              </c:extLst>
            </c:dLbl>
            <c:dLbl>
              <c:idx val="11"/>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81A6-49A9-82C7-43AE116D60E0}"/>
                </c:ext>
              </c:extLst>
            </c:dLbl>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Sheet1!$C$2:$C$14</c:f>
              <c:numCache>
                <c:formatCode>0%</c:formatCode>
                <c:ptCount val="12"/>
                <c:pt idx="0">
                  <c:v>4.8707739030880777E-2</c:v>
                </c:pt>
                <c:pt idx="1">
                  <c:v>0.18686580088351881</c:v>
                </c:pt>
                <c:pt idx="2">
                  <c:v>0.3290422957256896</c:v>
                </c:pt>
                <c:pt idx="3">
                  <c:v>0.10758997465552281</c:v>
                </c:pt>
                <c:pt idx="4">
                  <c:v>0.1080566666539254</c:v>
                </c:pt>
                <c:pt idx="5">
                  <c:v>0.15464208769521359</c:v>
                </c:pt>
                <c:pt idx="6">
                  <c:v>0.1299947337294797</c:v>
                </c:pt>
                <c:pt idx="7">
                  <c:v>0.17272235085849089</c:v>
                </c:pt>
                <c:pt idx="8">
                  <c:v>4.9657960052992556E-2</c:v>
                </c:pt>
                <c:pt idx="9">
                  <c:v>9.8241087115135087E-2</c:v>
                </c:pt>
                <c:pt idx="10">
                  <c:v>0.16923309180932361</c:v>
                </c:pt>
                <c:pt idx="11">
                  <c:v>0.1478816856059485</c:v>
                </c:pt>
              </c:numCache>
            </c:numRef>
          </c:val>
          <c:extLst>
            <c:ext xmlns:c16="http://schemas.microsoft.com/office/drawing/2014/chart" uri="{C3380CC4-5D6E-409C-BE32-E72D297353CC}">
              <c16:uniqueId val="{0000000D-81A6-49A9-82C7-43AE116D60E0}"/>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0.4"/>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277572999191152"/>
          <c:y val="2.8043606806262868E-2"/>
          <c:w val="0.17653667101400208"/>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6925645025797985"/>
          <c:y val="4.2303260621037418E-2"/>
          <c:w val="0.5307435497420202"/>
          <c:h val="0.94551708567855175"/>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678F-4481-8AC4-3621852D82C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9-D41E-4C45-8457-1A97C78DCCB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5-678F-4481-8AC4-3621852D82CB}"/>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7-678F-4481-8AC4-3621852D82C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More cars on the road</c:v>
                </c:pt>
                <c:pt idx="1">
                  <c:v>More crime / anti-social behaviour</c:v>
                </c:pt>
                <c:pt idx="2">
                  <c:v>More competition for public services</c:v>
                </c:pt>
                <c:pt idx="3">
                  <c:v>Disturbing wildlife</c:v>
                </c:pt>
                <c:pt idx="4">
                  <c:v>Higher cost of living</c:v>
                </c:pt>
                <c:pt idx="5">
                  <c:v>Increased immigration</c:v>
                </c:pt>
                <c:pt idx="6">
                  <c:v>Short-term disruption</c:v>
                </c:pt>
                <c:pt idx="7">
                  <c:v>Longer journeys for work, leisure or public services</c:v>
                </c:pt>
                <c:pt idx="8">
                  <c:v>Parking further from where you need to go</c:v>
                </c:pt>
                <c:pt idx="9">
                  <c:v>Being further away from the countryside</c:v>
                </c:pt>
                <c:pt idx="10">
                  <c:v>Visible infrastructure</c:v>
                </c:pt>
                <c:pt idx="11">
                  <c:v>More competition for jobs</c:v>
                </c:pt>
                <c:pt idx="12">
                  <c:v>Taller buildings</c:v>
                </c:pt>
                <c:pt idx="13">
                  <c:v>Changing how you travel</c:v>
                </c:pt>
                <c:pt idx="14">
                  <c:v>Other</c:v>
                </c:pt>
              </c:strCache>
            </c:strRef>
          </c:cat>
          <c:val>
            <c:numRef>
              <c:f>Sheet1!$B$2:$B$16</c:f>
              <c:numCache>
                <c:formatCode>0%</c:formatCode>
                <c:ptCount val="15"/>
                <c:pt idx="0">
                  <c:v>0.66</c:v>
                </c:pt>
                <c:pt idx="1">
                  <c:v>0.54</c:v>
                </c:pt>
                <c:pt idx="2">
                  <c:v>0.49</c:v>
                </c:pt>
                <c:pt idx="3">
                  <c:v>0.44</c:v>
                </c:pt>
                <c:pt idx="4">
                  <c:v>0.39</c:v>
                </c:pt>
                <c:pt idx="5">
                  <c:v>0.35</c:v>
                </c:pt>
                <c:pt idx="6">
                  <c:v>0.34</c:v>
                </c:pt>
                <c:pt idx="7">
                  <c:v>0.3</c:v>
                </c:pt>
                <c:pt idx="8">
                  <c:v>0.28000000000000003</c:v>
                </c:pt>
                <c:pt idx="9">
                  <c:v>0.21</c:v>
                </c:pt>
                <c:pt idx="10">
                  <c:v>0.2</c:v>
                </c:pt>
                <c:pt idx="11">
                  <c:v>0.17</c:v>
                </c:pt>
                <c:pt idx="12">
                  <c:v>0.16</c:v>
                </c:pt>
                <c:pt idx="13">
                  <c:v>0.08</c:v>
                </c:pt>
                <c:pt idx="14">
                  <c:v>0.08</c:v>
                </c:pt>
              </c:numCache>
            </c:numRef>
          </c:val>
          <c:extLst>
            <c:ext xmlns:c16="http://schemas.microsoft.com/office/drawing/2014/chart" uri="{C3380CC4-5D6E-409C-BE32-E72D297353CC}">
              <c16:uniqueId val="{00000008-D41E-4C45-8457-1A97C78DCCB9}"/>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64201495961695509"/>
        </c:manualLayout>
      </c:layout>
      <c:barChart>
        <c:barDir val="col"/>
        <c:grouping val="clustered"/>
        <c:varyColors val="0"/>
        <c:ser>
          <c:idx val="0"/>
          <c:order val="0"/>
          <c:tx>
            <c:strRef>
              <c:f>Sheet1!$B$1</c:f>
              <c:strCache>
                <c:ptCount val="1"/>
                <c:pt idx="0">
                  <c:v>2023</c:v>
                </c:pt>
              </c:strCache>
            </c:strRef>
          </c:tx>
          <c:spPr>
            <a:solidFill>
              <a:srgbClr val="7F7F7F"/>
            </a:solidFill>
            <a:ln>
              <a:noFill/>
            </a:ln>
            <a:effectLst/>
          </c:spPr>
          <c:invertIfNegative val="0"/>
          <c:dLbls>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Sheet1!$B$2:$B$10</c:f>
              <c:numCache>
                <c:formatCode>0%</c:formatCode>
                <c:ptCount val="9"/>
                <c:pt idx="0">
                  <c:v>0.13035583859045821</c:v>
                </c:pt>
                <c:pt idx="1">
                  <c:v>0.16260607498392179</c:v>
                </c:pt>
                <c:pt idx="2">
                  <c:v>0.15322059266017621</c:v>
                </c:pt>
                <c:pt idx="3">
                  <c:v>0.15484077026405552</c:v>
                </c:pt>
                <c:pt idx="4">
                  <c:v>0.13646634602292798</c:v>
                </c:pt>
                <c:pt idx="5">
                  <c:v>0.1548276291354177</c:v>
                </c:pt>
                <c:pt idx="6">
                  <c:v>0.20573393924417629</c:v>
                </c:pt>
                <c:pt idx="7">
                  <c:v>0.1409426248315673</c:v>
                </c:pt>
                <c:pt idx="8">
                  <c:v>0.1316350942575647</c:v>
                </c:pt>
              </c:numCache>
            </c:numRef>
          </c:val>
          <c:extLst>
            <c:ext xmlns:c16="http://schemas.microsoft.com/office/drawing/2014/chart" uri="{C3380CC4-5D6E-409C-BE32-E72D297353CC}">
              <c16:uniqueId val="{00000000-6D8B-4184-A521-CF205969ACB8}"/>
            </c:ext>
          </c:extLst>
        </c:ser>
        <c:ser>
          <c:idx val="1"/>
          <c:order val="1"/>
          <c:tx>
            <c:strRef>
              <c:f>Sheet1!$C$1</c:f>
              <c:strCache>
                <c:ptCount val="1"/>
                <c:pt idx="0">
                  <c:v>2024</c:v>
                </c:pt>
              </c:strCache>
            </c:strRef>
          </c:tx>
          <c:spPr>
            <a:solidFill>
              <a:srgbClr val="E40037"/>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D5C-415A-B458-FA8C0DEE5941}"/>
                </c:ext>
              </c:extLst>
            </c:dLbl>
            <c:dLbl>
              <c:idx val="2"/>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D5C-415A-B458-FA8C0DEE5941}"/>
                </c:ext>
              </c:extLst>
            </c:dLbl>
            <c:dLbl>
              <c:idx val="4"/>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D5C-415A-B458-FA8C0DEE5941}"/>
                </c:ext>
              </c:extLst>
            </c:dLbl>
            <c:dLbl>
              <c:idx val="5"/>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D5C-415A-B458-FA8C0DEE5941}"/>
                </c:ext>
              </c:extLst>
            </c:dLbl>
            <c:dLbl>
              <c:idx val="7"/>
              <c:layout>
                <c:manualLayout>
                  <c:x val="1.1339543891399435E-3"/>
                  <c:y val="-2.6016131367123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AD-4138-B977-176FAB825F80}"/>
                </c:ext>
              </c:extLst>
            </c:dLbl>
            <c:dLbl>
              <c:idx val="8"/>
              <c:layout>
                <c:manualLayout>
                  <c:x val="0"/>
                  <c:y val="8.67204378904126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AD-4138-B977-176FAB825F80}"/>
                </c:ext>
              </c:extLst>
            </c:dLbl>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Sheet1!$C$2:$C$10</c:f>
              <c:numCache>
                <c:formatCode>0%</c:formatCode>
                <c:ptCount val="9"/>
                <c:pt idx="0">
                  <c:v>0.1232964407076155</c:v>
                </c:pt>
                <c:pt idx="1">
                  <c:v>0.1425982099200104</c:v>
                </c:pt>
                <c:pt idx="2">
                  <c:v>0.16084471604997858</c:v>
                </c:pt>
                <c:pt idx="3">
                  <c:v>0.12892090485934252</c:v>
                </c:pt>
                <c:pt idx="4">
                  <c:v>0.15624535540494319</c:v>
                </c:pt>
                <c:pt idx="5">
                  <c:v>0.1588574589440826</c:v>
                </c:pt>
                <c:pt idx="6">
                  <c:v>0.15801538757579089</c:v>
                </c:pt>
                <c:pt idx="7">
                  <c:v>0.1140746431439191</c:v>
                </c:pt>
                <c:pt idx="8">
                  <c:v>9.619259241602407E-2</c:v>
                </c:pt>
              </c:numCache>
            </c:numRef>
          </c:val>
          <c:extLst>
            <c:ext xmlns:c16="http://schemas.microsoft.com/office/drawing/2014/chart" uri="{C3380CC4-5D6E-409C-BE32-E72D297353CC}">
              <c16:uniqueId val="{00000001-6D8B-4184-A521-CF205969ACB8}"/>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0.4"/>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166852013148507"/>
          <c:y val="8.2373832005440864E-2"/>
          <c:w val="0.17864308517738572"/>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74022619694689429"/>
        </c:manualLayout>
      </c:layout>
      <c:barChart>
        <c:barDir val="col"/>
        <c:grouping val="clustered"/>
        <c:varyColors val="0"/>
        <c:ser>
          <c:idx val="0"/>
          <c:order val="0"/>
          <c:tx>
            <c:strRef>
              <c:f>Sheet1!$B$1</c:f>
              <c:strCache>
                <c:ptCount val="1"/>
                <c:pt idx="0">
                  <c:v>2023</c:v>
                </c:pt>
              </c:strCache>
            </c:strRef>
          </c:tx>
          <c:spPr>
            <a:solidFill>
              <a:srgbClr val="7F7F7F"/>
            </a:solidFill>
            <a:ln>
              <a:noFill/>
            </a:ln>
            <a:effectLst/>
          </c:spPr>
          <c:invertIfNegative val="0"/>
          <c:dLbls>
            <c:dLbl>
              <c:idx val="6"/>
              <c:layout>
                <c:manualLayout>
                  <c:x val="0"/>
                  <c:y val="2.0490100619301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83-4D1D-9118-2DB57507F8E1}"/>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Sheet1!$B$2:$B$14</c:f>
              <c:numCache>
                <c:formatCode>0%</c:formatCode>
                <c:ptCount val="12"/>
                <c:pt idx="0">
                  <c:v>0.74010711210995761</c:v>
                </c:pt>
                <c:pt idx="1">
                  <c:v>0.63340965666915072</c:v>
                </c:pt>
                <c:pt idx="2">
                  <c:v>0.51907398838085206</c:v>
                </c:pt>
                <c:pt idx="3">
                  <c:v>0.76454501058349933</c:v>
                </c:pt>
                <c:pt idx="4">
                  <c:v>0.72326137378179434</c:v>
                </c:pt>
                <c:pt idx="5">
                  <c:v>0.68114968187973413</c:v>
                </c:pt>
                <c:pt idx="6">
                  <c:v>0.57461104283309417</c:v>
                </c:pt>
                <c:pt idx="7">
                  <c:v>0.55573530702174712</c:v>
                </c:pt>
                <c:pt idx="8">
                  <c:v>0.67578347124785543</c:v>
                </c:pt>
                <c:pt idx="9">
                  <c:v>0.74160906084599443</c:v>
                </c:pt>
                <c:pt idx="10">
                  <c:v>0.6451742019844946</c:v>
                </c:pt>
                <c:pt idx="11">
                  <c:v>0.7105660275819432</c:v>
                </c:pt>
              </c:numCache>
            </c:numRef>
          </c:val>
          <c:extLst>
            <c:ext xmlns:c16="http://schemas.microsoft.com/office/drawing/2014/chart" uri="{C3380CC4-5D6E-409C-BE32-E72D297353CC}">
              <c16:uniqueId val="{00000000-81A6-49A9-82C7-43AE116D60E0}"/>
            </c:ext>
          </c:extLst>
        </c:ser>
        <c:ser>
          <c:idx val="1"/>
          <c:order val="1"/>
          <c:tx>
            <c:strRef>
              <c:f>Sheet1!$C$1</c:f>
              <c:strCache>
                <c:ptCount val="1"/>
                <c:pt idx="0">
                  <c:v>2024</c:v>
                </c:pt>
              </c:strCache>
            </c:strRef>
          </c:tx>
          <c:spPr>
            <a:solidFill>
              <a:srgbClr val="E40037"/>
            </a:solidFill>
            <a:ln>
              <a:noFill/>
            </a:ln>
            <a:effectLst/>
          </c:spPr>
          <c:invertIfNegative val="0"/>
          <c:dLbls>
            <c:dLbl>
              <c:idx val="0"/>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1A6-49A9-82C7-43AE116D60E0}"/>
                </c:ext>
              </c:extLst>
            </c:dLbl>
            <c:dLbl>
              <c:idx val="1"/>
              <c:layout>
                <c:manualLayout>
                  <c:x val="4.4823348800035719E-3"/>
                  <c:y val="-4.098020123860243E-2"/>
                </c:manualLayout>
              </c:layout>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A6-49A9-82C7-43AE116D60E0}"/>
                </c:ext>
              </c:extLst>
            </c:dLbl>
            <c:dLbl>
              <c:idx val="4"/>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1A6-49A9-82C7-43AE116D60E0}"/>
                </c:ext>
              </c:extLst>
            </c:dLbl>
            <c:dLbl>
              <c:idx val="5"/>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81A6-49A9-82C7-43AE116D60E0}"/>
                </c:ext>
              </c:extLst>
            </c:dLbl>
            <c:dLbl>
              <c:idx val="6"/>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81A6-49A9-82C7-43AE116D60E0}"/>
                </c:ext>
              </c:extLst>
            </c:dLbl>
            <c:dLbl>
              <c:idx val="7"/>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81A6-49A9-82C7-43AE116D60E0}"/>
                </c:ext>
              </c:extLst>
            </c:dLbl>
            <c:dLbl>
              <c:idx val="8"/>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81A6-49A9-82C7-43AE116D60E0}"/>
                </c:ext>
              </c:extLst>
            </c:dLbl>
            <c:dLbl>
              <c:idx val="9"/>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81A6-49A9-82C7-43AE116D60E0}"/>
                </c:ext>
              </c:extLst>
            </c:dLbl>
            <c:dLbl>
              <c:idx val="10"/>
              <c:layout>
                <c:manualLayout>
                  <c:x val="1.120583720000893E-3"/>
                  <c:y val="-3.0735150928951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83-4D1D-9118-2DB57507F8E1}"/>
                </c:ext>
              </c:extLst>
            </c:dLbl>
            <c:dLbl>
              <c:idx val="11"/>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81A6-49A9-82C7-43AE116D60E0}"/>
                </c:ext>
              </c:extLst>
            </c:dLbl>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Sheet1!$C$2:$C$14</c:f>
              <c:numCache>
                <c:formatCode>0%</c:formatCode>
                <c:ptCount val="12"/>
                <c:pt idx="0">
                  <c:v>0.79164093717308259</c:v>
                </c:pt>
                <c:pt idx="1">
                  <c:v>0.60397315026814014</c:v>
                </c:pt>
                <c:pt idx="2">
                  <c:v>0.44306278285909345</c:v>
                </c:pt>
                <c:pt idx="3">
                  <c:v>0.68050979292779123</c:v>
                </c:pt>
                <c:pt idx="4">
                  <c:v>0.72256739023257988</c:v>
                </c:pt>
                <c:pt idx="5">
                  <c:v>0.72481781653847033</c:v>
                </c:pt>
                <c:pt idx="6">
                  <c:v>0.65586936531468643</c:v>
                </c:pt>
                <c:pt idx="7">
                  <c:v>0.66155869472312478</c:v>
                </c:pt>
                <c:pt idx="8">
                  <c:v>0.73896601285266728</c:v>
                </c:pt>
                <c:pt idx="9">
                  <c:v>0.76136723053801658</c:v>
                </c:pt>
                <c:pt idx="10">
                  <c:v>0.60608669593381725</c:v>
                </c:pt>
                <c:pt idx="11">
                  <c:v>0.70236245962158417</c:v>
                </c:pt>
              </c:numCache>
            </c:numRef>
          </c:val>
          <c:extLst>
            <c:ext xmlns:c16="http://schemas.microsoft.com/office/drawing/2014/chart" uri="{C3380CC4-5D6E-409C-BE32-E72D297353CC}">
              <c16:uniqueId val="{0000000D-81A6-49A9-82C7-43AE116D60E0}"/>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277572999191152"/>
          <c:y val="2.8043606806262868E-2"/>
          <c:w val="0.17653667101400208"/>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64201495961695509"/>
        </c:manualLayout>
      </c:layout>
      <c:barChart>
        <c:barDir val="col"/>
        <c:grouping val="clustered"/>
        <c:varyColors val="0"/>
        <c:ser>
          <c:idx val="0"/>
          <c:order val="0"/>
          <c:tx>
            <c:strRef>
              <c:f>Sheet1!$B$1</c:f>
              <c:strCache>
                <c:ptCount val="1"/>
                <c:pt idx="0">
                  <c:v>2023</c:v>
                </c:pt>
              </c:strCache>
            </c:strRef>
          </c:tx>
          <c:spPr>
            <a:solidFill>
              <a:srgbClr val="7F7F7F"/>
            </a:solidFill>
            <a:ln>
              <a:noFill/>
            </a:ln>
            <a:effectLst/>
          </c:spPr>
          <c:invertIfNegative val="0"/>
          <c:dLbls>
            <c:dLbl>
              <c:idx val="5"/>
              <c:layout>
                <c:manualLayout>
                  <c:x val="0"/>
                  <c:y val="-1.7344087578082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60-4FDF-B697-425771764C7B}"/>
                </c:ext>
              </c:extLst>
            </c:dLbl>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Sheet1!$B$2:$B$10</c:f>
              <c:numCache>
                <c:formatCode>0%</c:formatCode>
                <c:ptCount val="9"/>
                <c:pt idx="0">
                  <c:v>0.68960188551199619</c:v>
                </c:pt>
                <c:pt idx="1">
                  <c:v>0.66308754798448089</c:v>
                </c:pt>
                <c:pt idx="2">
                  <c:v>0.67535272525586176</c:v>
                </c:pt>
                <c:pt idx="3">
                  <c:v>0.66782276805326402</c:v>
                </c:pt>
                <c:pt idx="4">
                  <c:v>0.67173115504183489</c:v>
                </c:pt>
                <c:pt idx="5">
                  <c:v>0.63153696939654336</c:v>
                </c:pt>
                <c:pt idx="6">
                  <c:v>0.64285607348454032</c:v>
                </c:pt>
                <c:pt idx="7">
                  <c:v>0.6641721396328194</c:v>
                </c:pt>
                <c:pt idx="8">
                  <c:v>0.71886213058150761</c:v>
                </c:pt>
              </c:numCache>
            </c:numRef>
          </c:val>
          <c:extLst>
            <c:ext xmlns:c16="http://schemas.microsoft.com/office/drawing/2014/chart" uri="{C3380CC4-5D6E-409C-BE32-E72D297353CC}">
              <c16:uniqueId val="{00000000-6D8B-4184-A521-CF205969ACB8}"/>
            </c:ext>
          </c:extLst>
        </c:ser>
        <c:ser>
          <c:idx val="1"/>
          <c:order val="1"/>
          <c:tx>
            <c:strRef>
              <c:f>Sheet1!$C$1</c:f>
              <c:strCache>
                <c:ptCount val="1"/>
                <c:pt idx="0">
                  <c:v>2024</c:v>
                </c:pt>
              </c:strCache>
            </c:strRef>
          </c:tx>
          <c:spPr>
            <a:solidFill>
              <a:srgbClr val="E40037"/>
            </a:solidFill>
            <a:ln>
              <a:noFill/>
            </a:ln>
            <a:effectLst/>
          </c:spPr>
          <c:invertIfNegative val="0"/>
          <c:dLbls>
            <c:dLbl>
              <c:idx val="0"/>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D5C-415A-B458-FA8C0DEE5941}"/>
                </c:ext>
              </c:extLst>
            </c:dLbl>
            <c:dLbl>
              <c:idx val="1"/>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AA0-4B64-BF92-BC4537EED58D}"/>
                </c:ext>
              </c:extLst>
            </c:dLbl>
            <c:dLbl>
              <c:idx val="2"/>
              <c:layout>
                <c:manualLayout>
                  <c:x val="1.1339543891401098E-3"/>
                  <c:y val="-1.7344087578082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60-4FDF-B697-425771764C7B}"/>
                </c:ext>
              </c:extLst>
            </c:dLbl>
            <c:dLbl>
              <c:idx val="3"/>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AA0-4B64-BF92-BC4537EED58D}"/>
                </c:ext>
              </c:extLst>
            </c:dLbl>
            <c:dLbl>
              <c:idx val="4"/>
              <c:layout>
                <c:manualLayout>
                  <c:x val="4.5358175565604394E-3"/>
                  <c:y val="-2.1680109472603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60-4FDF-B697-425771764C7B}"/>
                </c:ext>
              </c:extLst>
            </c:dLbl>
            <c:dLbl>
              <c:idx val="5"/>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D5C-415A-B458-FA8C0DEE5941}"/>
                </c:ext>
              </c:extLst>
            </c:dLbl>
            <c:dLbl>
              <c:idx val="6"/>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AA0-4B64-BF92-BC4537EED58D}"/>
                </c:ext>
              </c:extLst>
            </c:dLbl>
            <c:dLbl>
              <c:idx val="7"/>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AA0-4B64-BF92-BC4537EED58D}"/>
                </c:ext>
              </c:extLst>
            </c:dLbl>
            <c:dLbl>
              <c:idx val="8"/>
              <c:spPr>
                <a:noFill/>
                <a:ln w="19050">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AA0-4B64-BF92-BC4537EED58D}"/>
                </c:ext>
              </c:extLst>
            </c:dLbl>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Sheet1!$C$2:$C$10</c:f>
              <c:numCache>
                <c:formatCode>0%</c:formatCode>
                <c:ptCount val="9"/>
                <c:pt idx="0">
                  <c:v>0.70843286846912923</c:v>
                </c:pt>
                <c:pt idx="1">
                  <c:v>0.67364124913357903</c:v>
                </c:pt>
                <c:pt idx="2">
                  <c:v>0.65490872882142415</c:v>
                </c:pt>
                <c:pt idx="3">
                  <c:v>0.69311645982044467</c:v>
                </c:pt>
                <c:pt idx="4">
                  <c:v>0.63852949537622916</c:v>
                </c:pt>
                <c:pt idx="5">
                  <c:v>0.64442368639597158</c:v>
                </c:pt>
                <c:pt idx="6">
                  <c:v>0.67838269173580235</c:v>
                </c:pt>
                <c:pt idx="7">
                  <c:v>0.72801745071015522</c:v>
                </c:pt>
                <c:pt idx="8">
                  <c:v>0.73190562736071296</c:v>
                </c:pt>
              </c:numCache>
            </c:numRef>
          </c:val>
          <c:extLst>
            <c:ext xmlns:c16="http://schemas.microsoft.com/office/drawing/2014/chart" uri="{C3380CC4-5D6E-409C-BE32-E72D297353CC}">
              <c16:uniqueId val="{00000001-6D8B-4184-A521-CF205969ACB8}"/>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166852013148507"/>
          <c:y val="8.2373832005440864E-2"/>
          <c:w val="0.17864308517738572"/>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1.8988378836331556E-2"/>
          <c:w val="0.66562565808192942"/>
          <c:h val="0.83780766561566544"/>
        </c:manualLayout>
      </c:layout>
      <c:barChart>
        <c:barDir val="col"/>
        <c:grouping val="stacked"/>
        <c:varyColors val="0"/>
        <c:ser>
          <c:idx val="0"/>
          <c:order val="0"/>
          <c:tx>
            <c:strRef>
              <c:f>Sheet1!$A$2</c:f>
              <c:strCache>
                <c:ptCount val="1"/>
                <c:pt idx="0">
                  <c:v>Extremely worried</c:v>
                </c:pt>
              </c:strCache>
            </c:strRef>
          </c:tx>
          <c:spPr>
            <a:solidFill>
              <a:schemeClr val="accent4"/>
            </a:solidFill>
            <a:ln>
              <a:noFill/>
            </a:ln>
            <a:effectLst/>
          </c:spPr>
          <c:invertIfNegative val="0"/>
          <c:dLbls>
            <c:dLbl>
              <c:idx val="0"/>
              <c:layout>
                <c:manualLayout>
                  <c:x val="-8.081380562816188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C6-4536-8B57-533E9F3A58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0">
                  <c:v>Essex 
2024</c:v>
                </c:pt>
                <c:pt idx="1">
                  <c:v>Essex 
2023</c:v>
                </c:pt>
                <c:pt idx="2">
                  <c:v>Essex 
2022</c:v>
                </c:pt>
              </c:strCache>
            </c:strRef>
          </c:cat>
          <c:val>
            <c:numRef>
              <c:f>Sheet1!$B$2:$E$2</c:f>
              <c:numCache>
                <c:formatCode>0%</c:formatCode>
                <c:ptCount val="3"/>
                <c:pt idx="0">
                  <c:v>0.14000000000000001</c:v>
                </c:pt>
                <c:pt idx="1">
                  <c:v>0.1067</c:v>
                </c:pt>
                <c:pt idx="2">
                  <c:v>0.19570000000000001</c:v>
                </c:pt>
              </c:numCache>
            </c:numRef>
          </c:val>
          <c:extLst>
            <c:ext xmlns:c16="http://schemas.microsoft.com/office/drawing/2014/chart" uri="{C3380CC4-5D6E-409C-BE32-E72D297353CC}">
              <c16:uniqueId val="{00000000-DE93-4BE3-B4C3-E392C7B9B48A}"/>
            </c:ext>
          </c:extLst>
        </c:ser>
        <c:ser>
          <c:idx val="1"/>
          <c:order val="1"/>
          <c:tx>
            <c:strRef>
              <c:f>Sheet1!$A$3</c:f>
              <c:strCache>
                <c:ptCount val="1"/>
                <c:pt idx="0">
                  <c:v>Very worried</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0">
                  <c:v>Essex 
2024</c:v>
                </c:pt>
                <c:pt idx="1">
                  <c:v>Essex 
2023</c:v>
                </c:pt>
                <c:pt idx="2">
                  <c:v>Essex 
2022</c:v>
                </c:pt>
              </c:strCache>
            </c:strRef>
          </c:cat>
          <c:val>
            <c:numRef>
              <c:f>Sheet1!$B$3:$E$3</c:f>
              <c:numCache>
                <c:formatCode>0%</c:formatCode>
                <c:ptCount val="3"/>
                <c:pt idx="0">
                  <c:v>0.23</c:v>
                </c:pt>
                <c:pt idx="1">
                  <c:v>0.2485</c:v>
                </c:pt>
                <c:pt idx="2">
                  <c:v>0.29720000000000002</c:v>
                </c:pt>
              </c:numCache>
            </c:numRef>
          </c:val>
          <c:extLst>
            <c:ext xmlns:c16="http://schemas.microsoft.com/office/drawing/2014/chart" uri="{C3380CC4-5D6E-409C-BE32-E72D297353CC}">
              <c16:uniqueId val="{00000001-DE93-4BE3-B4C3-E392C7B9B48A}"/>
            </c:ext>
          </c:extLst>
        </c:ser>
        <c:ser>
          <c:idx val="2"/>
          <c:order val="2"/>
          <c:tx>
            <c:strRef>
              <c:f>Sheet1!$A$4</c:f>
              <c:strCache>
                <c:ptCount val="1"/>
                <c:pt idx="0">
                  <c:v>Somewhat worried</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0">
                  <c:v>Essex 
2024</c:v>
                </c:pt>
                <c:pt idx="1">
                  <c:v>Essex 
2023</c:v>
                </c:pt>
                <c:pt idx="2">
                  <c:v>Essex 
2022</c:v>
                </c:pt>
              </c:strCache>
            </c:strRef>
          </c:cat>
          <c:val>
            <c:numRef>
              <c:f>Sheet1!$B$4:$E$4</c:f>
              <c:numCache>
                <c:formatCode>0%</c:formatCode>
                <c:ptCount val="3"/>
                <c:pt idx="0">
                  <c:v>0.39</c:v>
                </c:pt>
                <c:pt idx="1">
                  <c:v>0.4163</c:v>
                </c:pt>
                <c:pt idx="2">
                  <c:v>0.37190000000000001</c:v>
                </c:pt>
              </c:numCache>
            </c:numRef>
          </c:val>
          <c:extLst>
            <c:ext xmlns:c16="http://schemas.microsoft.com/office/drawing/2014/chart" uri="{C3380CC4-5D6E-409C-BE32-E72D297353CC}">
              <c16:uniqueId val="{00000002-DE93-4BE3-B4C3-E392C7B9B48A}"/>
            </c:ext>
          </c:extLst>
        </c:ser>
        <c:ser>
          <c:idx val="3"/>
          <c:order val="3"/>
          <c:tx>
            <c:strRef>
              <c:f>Sheet1!$A$5</c:f>
              <c:strCache>
                <c:ptCount val="1"/>
                <c:pt idx="0">
                  <c:v>Not very worried</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0">
                  <c:v>Essex 
2024</c:v>
                </c:pt>
                <c:pt idx="1">
                  <c:v>Essex 
2023</c:v>
                </c:pt>
                <c:pt idx="2">
                  <c:v>Essex 
2022</c:v>
                </c:pt>
              </c:strCache>
            </c:strRef>
          </c:cat>
          <c:val>
            <c:numRef>
              <c:f>Sheet1!$B$5:$E$5</c:f>
              <c:numCache>
                <c:formatCode>0%</c:formatCode>
                <c:ptCount val="3"/>
                <c:pt idx="0">
                  <c:v>0.16</c:v>
                </c:pt>
                <c:pt idx="1">
                  <c:v>0.16819999999999999</c:v>
                </c:pt>
                <c:pt idx="2">
                  <c:v>0.10349999999999999</c:v>
                </c:pt>
              </c:numCache>
            </c:numRef>
          </c:val>
          <c:extLst>
            <c:ext xmlns:c16="http://schemas.microsoft.com/office/drawing/2014/chart" uri="{C3380CC4-5D6E-409C-BE32-E72D297353CC}">
              <c16:uniqueId val="{00000003-DE93-4BE3-B4C3-E392C7B9B48A}"/>
            </c:ext>
          </c:extLst>
        </c:ser>
        <c:ser>
          <c:idx val="4"/>
          <c:order val="4"/>
          <c:tx>
            <c:strRef>
              <c:f>Sheet1!$A$6</c:f>
              <c:strCache>
                <c:ptCount val="1"/>
                <c:pt idx="0">
                  <c:v>Not at all worried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0">
                  <c:v>Essex 
2024</c:v>
                </c:pt>
                <c:pt idx="1">
                  <c:v>Essex 
2023</c:v>
                </c:pt>
                <c:pt idx="2">
                  <c:v>Essex 
2022</c:v>
                </c:pt>
              </c:strCache>
            </c:strRef>
          </c:cat>
          <c:val>
            <c:numRef>
              <c:f>Sheet1!$B$6:$E$6</c:f>
              <c:numCache>
                <c:formatCode>0%</c:formatCode>
                <c:ptCount val="3"/>
                <c:pt idx="0">
                  <c:v>0.08</c:v>
                </c:pt>
                <c:pt idx="1">
                  <c:v>6.0400000000000002E-2</c:v>
                </c:pt>
                <c:pt idx="2">
                  <c:v>3.1699999999999999E-2</c:v>
                </c:pt>
              </c:numCache>
            </c:numRef>
          </c:val>
          <c:extLst>
            <c:ext xmlns:c16="http://schemas.microsoft.com/office/drawing/2014/chart" uri="{C3380CC4-5D6E-409C-BE32-E72D297353CC}">
              <c16:uniqueId val="{00000004-DE93-4BE3-B4C3-E392C7B9B48A}"/>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9.9241898628095494E-3"/>
          <c:y val="3.2983937189570317E-3"/>
          <c:w val="0.27225381908554142"/>
          <c:h val="0.91028280260851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90302088315437479"/>
          <c:h val="0.83146578167384855"/>
        </c:manualLayout>
      </c:layout>
      <c:barChart>
        <c:barDir val="col"/>
        <c:grouping val="clustered"/>
        <c:varyColors val="0"/>
        <c:ser>
          <c:idx val="0"/>
          <c:order val="0"/>
          <c:tx>
            <c:strRef>
              <c:f>Sheet1!$B$1</c:f>
              <c:strCache>
                <c:ptCount val="1"/>
                <c:pt idx="0">
                  <c:v>2022</c:v>
                </c:pt>
              </c:strCache>
            </c:strRef>
          </c:tx>
          <c:spPr>
            <a:solidFill>
              <a:srgbClr val="C8C8C3"/>
            </a:solidFill>
            <a:ln>
              <a:solidFill>
                <a:srgbClr val="C8C8C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c:v>
                </c:pt>
                <c:pt idx="1">
                  <c:v>United Kingdom</c:v>
                </c:pt>
              </c:strCache>
            </c:strRef>
          </c:cat>
          <c:val>
            <c:numRef>
              <c:f>Sheet1!$B$2:$B$3</c:f>
              <c:numCache>
                <c:formatCode>0%</c:formatCode>
                <c:ptCount val="2"/>
                <c:pt idx="0">
                  <c:v>0.49</c:v>
                </c:pt>
                <c:pt idx="1">
                  <c:v>0.43</c:v>
                </c:pt>
              </c:numCache>
            </c:numRef>
          </c:val>
          <c:extLst>
            <c:ext xmlns:c16="http://schemas.microsoft.com/office/drawing/2014/chart" uri="{C3380CC4-5D6E-409C-BE32-E72D297353CC}">
              <c16:uniqueId val="{00000000-60AA-4418-A23E-D1D90E1A052D}"/>
            </c:ext>
          </c:extLst>
        </c:ser>
        <c:ser>
          <c:idx val="1"/>
          <c:order val="1"/>
          <c:tx>
            <c:strRef>
              <c:f>Sheet1!$C$1</c:f>
              <c:strCache>
                <c:ptCount val="1"/>
                <c:pt idx="0">
                  <c:v>2023</c:v>
                </c:pt>
              </c:strCache>
            </c:strRef>
          </c:tx>
          <c:spPr>
            <a:solidFill>
              <a:srgbClr val="7F7F7F"/>
            </a:solidFill>
            <a:ln>
              <a:solidFill>
                <a:srgbClr val="7F7F7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c:v>
                </c:pt>
                <c:pt idx="1">
                  <c:v>United Kingdom</c:v>
                </c:pt>
              </c:strCache>
            </c:strRef>
          </c:cat>
          <c:val>
            <c:numRef>
              <c:f>Sheet1!$C$2:$C$3</c:f>
              <c:numCache>
                <c:formatCode>0%</c:formatCode>
                <c:ptCount val="2"/>
                <c:pt idx="0">
                  <c:v>0.36</c:v>
                </c:pt>
                <c:pt idx="1">
                  <c:v>0.36099999999999999</c:v>
                </c:pt>
              </c:numCache>
            </c:numRef>
          </c:val>
          <c:extLst>
            <c:ext xmlns:c16="http://schemas.microsoft.com/office/drawing/2014/chart" uri="{C3380CC4-5D6E-409C-BE32-E72D297353CC}">
              <c16:uniqueId val="{00000001-60AA-4418-A23E-D1D90E1A052D}"/>
            </c:ext>
          </c:extLst>
        </c:ser>
        <c:ser>
          <c:idx val="2"/>
          <c:order val="2"/>
          <c:tx>
            <c:strRef>
              <c:f>Sheet1!$D$1</c:f>
              <c:strCache>
                <c:ptCount val="1"/>
                <c:pt idx="0">
                  <c:v>2024</c:v>
                </c:pt>
              </c:strCache>
            </c:strRef>
          </c:tx>
          <c:spPr>
            <a:solidFill>
              <a:srgbClr val="E40037"/>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0AA-4418-A23E-D1D90E1A052D}"/>
                </c:ext>
              </c:extLst>
            </c:dLbl>
            <c:dLbl>
              <c:idx val="1"/>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B1-4640-84C9-B3FF24619A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c:v>
                </c:pt>
                <c:pt idx="1">
                  <c:v>United Kingdom</c:v>
                </c:pt>
              </c:strCache>
            </c:strRef>
          </c:cat>
          <c:val>
            <c:numRef>
              <c:f>Sheet1!$D$2:$D$3</c:f>
              <c:numCache>
                <c:formatCode>General</c:formatCode>
                <c:ptCount val="2"/>
                <c:pt idx="0" formatCode="0%">
                  <c:v>0.37</c:v>
                </c:pt>
              </c:numCache>
            </c:numRef>
          </c:val>
          <c:extLst>
            <c:ext xmlns:c16="http://schemas.microsoft.com/office/drawing/2014/chart" uri="{C3380CC4-5D6E-409C-BE32-E72D297353CC}">
              <c16:uniqueId val="{00000008-60AA-4418-A23E-D1D90E1A052D}"/>
            </c:ext>
          </c:extLst>
        </c:ser>
        <c:dLbls>
          <c:showLegendKey val="0"/>
          <c:showVal val="0"/>
          <c:showCatName val="0"/>
          <c:showSerName val="0"/>
          <c:showPercent val="0"/>
          <c:showBubbleSize val="0"/>
        </c:dLbls>
        <c:gapWidth val="15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22164745594701393"/>
          <c:y val="3.5201365220190919E-2"/>
          <c:w val="0.47273838266906193"/>
          <c:h val="9.389112888323858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74022619694689429"/>
        </c:manualLayout>
      </c:layout>
      <c:barChart>
        <c:barDir val="col"/>
        <c:grouping val="clustered"/>
        <c:varyColors val="0"/>
        <c:ser>
          <c:idx val="0"/>
          <c:order val="0"/>
          <c:tx>
            <c:strRef>
              <c:f>Sheet1!$B$1</c:f>
              <c:strCache>
                <c:ptCount val="1"/>
                <c:pt idx="0">
                  <c:v>2022</c:v>
                </c:pt>
              </c:strCache>
            </c:strRef>
          </c:tx>
          <c:spPr>
            <a:solidFill>
              <a:sysClr val="window" lastClr="FFFFFF">
                <a:lumMod val="7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Sheet1!$B$2:$B$14</c:f>
              <c:numCache>
                <c:formatCode>0%</c:formatCode>
                <c:ptCount val="12"/>
                <c:pt idx="0">
                  <c:v>0.37509999999999999</c:v>
                </c:pt>
                <c:pt idx="1">
                  <c:v>0.47589999999999999</c:v>
                </c:pt>
                <c:pt idx="2">
                  <c:v>0.51719999999999999</c:v>
                </c:pt>
                <c:pt idx="3">
                  <c:v>0.46579999999999999</c:v>
                </c:pt>
                <c:pt idx="4">
                  <c:v>0.53300000000000003</c:v>
                </c:pt>
                <c:pt idx="5">
                  <c:v>0.53890000000000005</c:v>
                </c:pt>
                <c:pt idx="6">
                  <c:v>0.54820000000000002</c:v>
                </c:pt>
                <c:pt idx="7">
                  <c:v>0.40720000000000001</c:v>
                </c:pt>
                <c:pt idx="8">
                  <c:v>0.49059999999999998</c:v>
                </c:pt>
                <c:pt idx="9">
                  <c:v>0.4904</c:v>
                </c:pt>
                <c:pt idx="10">
                  <c:v>0.4864</c:v>
                </c:pt>
                <c:pt idx="11">
                  <c:v>0.6</c:v>
                </c:pt>
              </c:numCache>
            </c:numRef>
          </c:val>
          <c:extLst>
            <c:ext xmlns:c16="http://schemas.microsoft.com/office/drawing/2014/chart" uri="{C3380CC4-5D6E-409C-BE32-E72D297353CC}">
              <c16:uniqueId val="{00000008-5A12-48B4-8BF5-25B3C3A50FA7}"/>
            </c:ext>
          </c:extLst>
        </c:ser>
        <c:ser>
          <c:idx val="1"/>
          <c:order val="1"/>
          <c:tx>
            <c:strRef>
              <c:f>Sheet1!$C$1</c:f>
              <c:strCache>
                <c:ptCount val="1"/>
                <c:pt idx="0">
                  <c:v>2023</c:v>
                </c:pt>
              </c:strCache>
            </c:strRef>
          </c:tx>
          <c:spPr>
            <a:solidFill>
              <a:srgbClr val="7F7F7F"/>
            </a:solidFill>
            <a:ln>
              <a:noFill/>
            </a:ln>
            <a:effectLst/>
          </c:spPr>
          <c:invertIfNegative val="0"/>
          <c:dLbls>
            <c:dLbl>
              <c:idx val="7"/>
              <c:layout>
                <c:manualLayout>
                  <c:x val="0"/>
                  <c:y val="-3.9024197050685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87-480F-A441-9684918EBD4F}"/>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Sheet1!$C$2:$C$14</c:f>
              <c:numCache>
                <c:formatCode>0%</c:formatCode>
                <c:ptCount val="12"/>
                <c:pt idx="0">
                  <c:v>0.26669999999999999</c:v>
                </c:pt>
                <c:pt idx="1">
                  <c:v>0.37080000000000002</c:v>
                </c:pt>
                <c:pt idx="2">
                  <c:v>0.43930000000000002</c:v>
                </c:pt>
                <c:pt idx="3">
                  <c:v>0.3392</c:v>
                </c:pt>
                <c:pt idx="4">
                  <c:v>0.4017</c:v>
                </c:pt>
                <c:pt idx="5">
                  <c:v>0.37619999999999998</c:v>
                </c:pt>
                <c:pt idx="6">
                  <c:v>0.34289999999999998</c:v>
                </c:pt>
                <c:pt idx="7">
                  <c:v>0.32119999999999999</c:v>
                </c:pt>
                <c:pt idx="8">
                  <c:v>0.34329999999999999</c:v>
                </c:pt>
                <c:pt idx="9">
                  <c:v>0.33829999999999999</c:v>
                </c:pt>
                <c:pt idx="10">
                  <c:v>0.3715</c:v>
                </c:pt>
                <c:pt idx="11">
                  <c:v>0.4047</c:v>
                </c:pt>
              </c:numCache>
            </c:numRef>
          </c:val>
          <c:extLst>
            <c:ext xmlns:c16="http://schemas.microsoft.com/office/drawing/2014/chart" uri="{C3380CC4-5D6E-409C-BE32-E72D297353CC}">
              <c16:uniqueId val="{00000009-5A12-48B4-8BF5-25B3C3A50FA7}"/>
            </c:ext>
          </c:extLst>
        </c:ser>
        <c:ser>
          <c:idx val="2"/>
          <c:order val="2"/>
          <c:tx>
            <c:strRef>
              <c:f>Sheet1!$D$1</c:f>
              <c:strCache>
                <c:ptCount val="1"/>
                <c:pt idx="0">
                  <c:v>2024</c:v>
                </c:pt>
              </c:strCache>
            </c:strRef>
          </c:tx>
          <c:spPr>
            <a:solidFill>
              <a:srgbClr val="E40037"/>
            </a:solidFill>
            <a:ln>
              <a:noFill/>
            </a:ln>
            <a:effectLst/>
          </c:spPr>
          <c:invertIfNegative val="0"/>
          <c:dLbls>
            <c:dLbl>
              <c:idx val="2"/>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AF97-4428-AED5-1A7ABD55885E}"/>
                </c:ext>
              </c:extLst>
            </c:dLbl>
            <c:dLbl>
              <c:idx val="3"/>
              <c:layout>
                <c:manualLayout>
                  <c:x val="-4.1087595085961502E-17"/>
                  <c:y val="8.6720437890412672E-3"/>
                </c:manualLayout>
              </c:layout>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97-4428-AED5-1A7ABD55885E}"/>
                </c:ext>
              </c:extLst>
            </c:dLbl>
            <c:dLbl>
              <c:idx val="4"/>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AF97-4428-AED5-1A7ABD55885E}"/>
                </c:ext>
              </c:extLst>
            </c:dLbl>
            <c:dLbl>
              <c:idx val="6"/>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AF97-4428-AED5-1A7ABD55885E}"/>
                </c:ext>
              </c:extLst>
            </c:dLbl>
            <c:dLbl>
              <c:idx val="7"/>
              <c:layout>
                <c:manualLayout>
                  <c:x val="4.4823348800035719E-3"/>
                  <c:y val="-1.3008065683561902E-2"/>
                </c:manualLayout>
              </c:layout>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F97-4428-AED5-1A7ABD55885E}"/>
                </c:ext>
              </c:extLst>
            </c:dLbl>
            <c:dLbl>
              <c:idx val="8"/>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0-AF97-4428-AED5-1A7ABD55885E}"/>
                </c:ext>
              </c:extLst>
            </c:dLbl>
            <c:dLbl>
              <c:idx val="11"/>
              <c:layout>
                <c:manualLayout>
                  <c:x val="4.48233488000340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87-480F-A441-9684918EBD4F}"/>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strCache>
            </c:strRef>
          </c:cat>
          <c:val>
            <c:numRef>
              <c:f>Sheet1!$D$2:$D$14</c:f>
              <c:numCache>
                <c:formatCode>0%</c:formatCode>
                <c:ptCount val="12"/>
                <c:pt idx="0">
                  <c:v>0.27360490091034001</c:v>
                </c:pt>
                <c:pt idx="1">
                  <c:v>0.37756992950781859</c:v>
                </c:pt>
                <c:pt idx="2">
                  <c:v>0.3461630344259341</c:v>
                </c:pt>
                <c:pt idx="3">
                  <c:v>0.28415064639890231</c:v>
                </c:pt>
                <c:pt idx="4">
                  <c:v>0.47101889270353969</c:v>
                </c:pt>
                <c:pt idx="5">
                  <c:v>0.37730081763087742</c:v>
                </c:pt>
                <c:pt idx="6">
                  <c:v>0.41388966429253138</c:v>
                </c:pt>
                <c:pt idx="7">
                  <c:v>0.3680259358870831</c:v>
                </c:pt>
                <c:pt idx="8">
                  <c:v>0.39724036054401135</c:v>
                </c:pt>
                <c:pt idx="9">
                  <c:v>0.35719116604713219</c:v>
                </c:pt>
                <c:pt idx="10">
                  <c:v>0.35968570870357558</c:v>
                </c:pt>
                <c:pt idx="11">
                  <c:v>0.40753800088809228</c:v>
                </c:pt>
              </c:numCache>
            </c:numRef>
          </c:val>
          <c:extLst>
            <c:ext xmlns:c16="http://schemas.microsoft.com/office/drawing/2014/chart" uri="{C3380CC4-5D6E-409C-BE32-E72D297353CC}">
              <c16:uniqueId val="{00000000-AF97-4428-AED5-1A7ABD55885E}"/>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053456574234503"/>
          <c:y val="0.12139802905612657"/>
          <c:w val="0.17653667101400208"/>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4713745714746189"/>
          <c:h val="0.64201495961695509"/>
        </c:manualLayout>
      </c:layout>
      <c:barChart>
        <c:barDir val="col"/>
        <c:grouping val="clustered"/>
        <c:varyColors val="0"/>
        <c:ser>
          <c:idx val="0"/>
          <c:order val="0"/>
          <c:tx>
            <c:strRef>
              <c:f>Sheet1!$B$1</c:f>
              <c:strCache>
                <c:ptCount val="1"/>
                <c:pt idx="0">
                  <c:v>2022</c:v>
                </c:pt>
              </c:strCache>
            </c:strRef>
          </c:tx>
          <c:spPr>
            <a:solidFill>
              <a:sysClr val="window" lastClr="FFFFFF">
                <a:lumMod val="7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Sheet1!$B$2:$B$10</c:f>
              <c:numCache>
                <c:formatCode>0%</c:formatCode>
                <c:ptCount val="9"/>
                <c:pt idx="0">
                  <c:v>0.53110000000000002</c:v>
                </c:pt>
                <c:pt idx="1">
                  <c:v>0.48</c:v>
                </c:pt>
                <c:pt idx="2">
                  <c:v>0.42</c:v>
                </c:pt>
                <c:pt idx="3">
                  <c:v>0.51370000000000005</c:v>
                </c:pt>
                <c:pt idx="4">
                  <c:v>0.36</c:v>
                </c:pt>
                <c:pt idx="5">
                  <c:v>0.45</c:v>
                </c:pt>
                <c:pt idx="6">
                  <c:v>0.49</c:v>
                </c:pt>
                <c:pt idx="7">
                  <c:v>0.54</c:v>
                </c:pt>
                <c:pt idx="8">
                  <c:v>0.52</c:v>
                </c:pt>
              </c:numCache>
            </c:numRef>
          </c:val>
          <c:extLst>
            <c:ext xmlns:c16="http://schemas.microsoft.com/office/drawing/2014/chart" uri="{C3380CC4-5D6E-409C-BE32-E72D297353CC}">
              <c16:uniqueId val="{00000000-6D8B-4184-A521-CF205969ACB8}"/>
            </c:ext>
          </c:extLst>
        </c:ser>
        <c:ser>
          <c:idx val="1"/>
          <c:order val="1"/>
          <c:tx>
            <c:strRef>
              <c:f>Sheet1!$C$1</c:f>
              <c:strCache>
                <c:ptCount val="1"/>
                <c:pt idx="0">
                  <c:v>2023</c:v>
                </c:pt>
              </c:strCache>
            </c:strRef>
          </c:tx>
          <c:spPr>
            <a:solidFill>
              <a:srgbClr val="7F7F7F"/>
            </a:solidFill>
            <a:ln>
              <a:noFill/>
            </a:ln>
            <a:effectLst/>
          </c:spPr>
          <c:invertIfNegative val="0"/>
          <c:dLbls>
            <c:dLbl>
              <c:idx val="2"/>
              <c:layout>
                <c:manualLayout>
                  <c:x val="0"/>
                  <c:y val="-2.6016131367123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1B-4852-84AD-57CEE091638A}"/>
                </c:ext>
              </c:extLst>
            </c:dLbl>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Sheet1!$C$2:$C$10</c:f>
              <c:numCache>
                <c:formatCode>0%</c:formatCode>
                <c:ptCount val="9"/>
                <c:pt idx="0">
                  <c:v>0.4173</c:v>
                </c:pt>
                <c:pt idx="1">
                  <c:v>0.33410000000000001</c:v>
                </c:pt>
                <c:pt idx="2">
                  <c:v>0.31180000000000002</c:v>
                </c:pt>
                <c:pt idx="3">
                  <c:v>0.37080000000000002</c:v>
                </c:pt>
                <c:pt idx="4">
                  <c:v>0.33510000000000001</c:v>
                </c:pt>
                <c:pt idx="5">
                  <c:v>0.3286</c:v>
                </c:pt>
                <c:pt idx="6">
                  <c:v>0.39360000000000001</c:v>
                </c:pt>
                <c:pt idx="7">
                  <c:v>0.34399999999999997</c:v>
                </c:pt>
                <c:pt idx="8">
                  <c:v>0.3589</c:v>
                </c:pt>
              </c:numCache>
            </c:numRef>
          </c:val>
          <c:extLst>
            <c:ext xmlns:c16="http://schemas.microsoft.com/office/drawing/2014/chart" uri="{C3380CC4-5D6E-409C-BE32-E72D297353CC}">
              <c16:uniqueId val="{00000001-6D8B-4184-A521-CF205969ACB8}"/>
            </c:ext>
          </c:extLst>
        </c:ser>
        <c:ser>
          <c:idx val="2"/>
          <c:order val="2"/>
          <c:tx>
            <c:strRef>
              <c:f>Sheet1!$D$1</c:f>
              <c:strCache>
                <c:ptCount val="1"/>
                <c:pt idx="0">
                  <c:v>2024</c:v>
                </c:pt>
              </c:strCache>
            </c:strRef>
          </c:tx>
          <c:spPr>
            <a:solidFill>
              <a:srgbClr val="E40037"/>
            </a:solidFill>
            <a:ln>
              <a:noFill/>
            </a:ln>
            <a:effectLst/>
          </c:spPr>
          <c:invertIfNegative val="0"/>
          <c:dLbls>
            <c:dLbl>
              <c:idx val="1"/>
              <c:layout>
                <c:manualLayout>
                  <c:x val="1.1339543891401098E-3"/>
                  <c:y val="-1.3008065683561902E-2"/>
                </c:manualLayout>
              </c:layout>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B5-4158-B84D-BF0637EFDFA6}"/>
                </c:ext>
              </c:extLst>
            </c:dLbl>
            <c:dLbl>
              <c:idx val="2"/>
              <c:layout>
                <c:manualLayout>
                  <c:x val="0"/>
                  <c:y val="-3.9024197050685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1B-4852-84AD-57CEE091638A}"/>
                </c:ext>
              </c:extLst>
            </c:dLbl>
            <c:dLbl>
              <c:idx val="3"/>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8B5-4158-B84D-BF0637EFDFA6}"/>
                </c:ext>
              </c:extLst>
            </c:dLbl>
            <c:dLbl>
              <c:idx val="5"/>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8B5-4158-B84D-BF0637EFDFA6}"/>
                </c:ext>
              </c:extLst>
            </c:dLbl>
            <c:dLbl>
              <c:idx val="6"/>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38B5-4158-B84D-BF0637EFDFA6}"/>
                </c:ext>
              </c:extLst>
            </c:dLbl>
            <c:dLbl>
              <c:idx val="7"/>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38B5-4158-B84D-BF0637EFDFA6}"/>
                </c:ext>
              </c:extLst>
            </c:dLbl>
            <c:dLbl>
              <c:idx val="8"/>
              <c:spPr>
                <a:noFill/>
                <a:ln w="19050">
                  <a:solidFill>
                    <a:srgbClr val="3A7D64"/>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8B5-4158-B84D-BF0637EFDFA6}"/>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Rural</c:v>
                </c:pt>
                <c:pt idx="1">
                  <c:v>Urban</c:v>
                </c:pt>
                <c:pt idx="2">
                  <c:v>Levelling up priority place</c:v>
                </c:pt>
                <c:pt idx="3">
                  <c:v>Non-priority place</c:v>
                </c:pt>
                <c:pt idx="4">
                  <c:v>IMD quintile 1 - more deprived</c:v>
                </c:pt>
                <c:pt idx="5">
                  <c:v>IMD quintile 2</c:v>
                </c:pt>
                <c:pt idx="6">
                  <c:v>IMD quintile 3</c:v>
                </c:pt>
                <c:pt idx="7">
                  <c:v>IMD quintile 4</c:v>
                </c:pt>
                <c:pt idx="8">
                  <c:v>IMD quintile 5 - less deprived</c:v>
                </c:pt>
              </c:strCache>
            </c:strRef>
          </c:cat>
          <c:val>
            <c:numRef>
              <c:f>Sheet1!$D$2:$D$10</c:f>
              <c:numCache>
                <c:formatCode>0%</c:formatCode>
                <c:ptCount val="9"/>
                <c:pt idx="0">
                  <c:v>0.43198534203874034</c:v>
                </c:pt>
                <c:pt idx="1">
                  <c:v>0.34879459111519312</c:v>
                </c:pt>
                <c:pt idx="2">
                  <c:v>0.30892415178221311</c:v>
                </c:pt>
                <c:pt idx="3">
                  <c:v>0.3935717276896703</c:v>
                </c:pt>
                <c:pt idx="4">
                  <c:v>0.33166417913770679</c:v>
                </c:pt>
                <c:pt idx="5">
                  <c:v>0.3557348122708896</c:v>
                </c:pt>
                <c:pt idx="6">
                  <c:v>0.35793009119408536</c:v>
                </c:pt>
                <c:pt idx="7">
                  <c:v>0.38917429232521156</c:v>
                </c:pt>
                <c:pt idx="8">
                  <c:v>0.42176341239715837</c:v>
                </c:pt>
              </c:numCache>
            </c:numRef>
          </c:val>
          <c:extLst>
            <c:ext xmlns:c16="http://schemas.microsoft.com/office/drawing/2014/chart" uri="{C3380CC4-5D6E-409C-BE32-E72D297353CC}">
              <c16:uniqueId val="{00000000-38B5-4158-B84D-BF0637EFDFA6}"/>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053456574234503"/>
          <c:y val="0.12139802905612657"/>
          <c:w val="0.17864308517738572"/>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rgbClr val="E40037"/>
              </a:solidFill>
              <a:ln>
                <a:noFill/>
              </a:ln>
              <a:effectLst/>
            </c:spPr>
            <c:extLst>
              <c:ext xmlns:c16="http://schemas.microsoft.com/office/drawing/2014/chart" uri="{C3380CC4-5D6E-409C-BE32-E72D297353CC}">
                <c16:uniqueId val="{00000001-9068-463D-9910-E6E2559FD428}"/>
              </c:ext>
            </c:extLst>
          </c:dPt>
          <c:dLbls>
            <c:dLbl>
              <c:idx val="14"/>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6E-4220-A584-1BD3F3E9FCB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0.54</c:v>
                </c:pt>
                <c:pt idx="1">
                  <c:v>0.5</c:v>
                </c:pt>
                <c:pt idx="2">
                  <c:v>0.56000000000000005</c:v>
                </c:pt>
                <c:pt idx="3">
                  <c:v>0.54</c:v>
                </c:pt>
                <c:pt idx="4">
                  <c:v>0.52</c:v>
                </c:pt>
                <c:pt idx="5">
                  <c:v>0.62</c:v>
                </c:pt>
                <c:pt idx="6">
                  <c:v>0.49</c:v>
                </c:pt>
                <c:pt idx="7">
                  <c:v>0.53</c:v>
                </c:pt>
                <c:pt idx="8">
                  <c:v>0.55000000000000004</c:v>
                </c:pt>
                <c:pt idx="9">
                  <c:v>0.59</c:v>
                </c:pt>
                <c:pt idx="10">
                  <c:v>0.5</c:v>
                </c:pt>
                <c:pt idx="11">
                  <c:v>0.47</c:v>
                </c:pt>
                <c:pt idx="12">
                  <c:v>0.59</c:v>
                </c:pt>
                <c:pt idx="13">
                  <c:v>0.56999999999999995</c:v>
                </c:pt>
                <c:pt idx="14">
                  <c:v>0.52</c:v>
                </c:pt>
                <c:pt idx="15">
                  <c:v>0.48</c:v>
                </c:pt>
                <c:pt idx="16">
                  <c:v>0.56000000000000005</c:v>
                </c:pt>
                <c:pt idx="17">
                  <c:v>0.53</c:v>
                </c:pt>
                <c:pt idx="18">
                  <c:v>0.48</c:v>
                </c:pt>
                <c:pt idx="19">
                  <c:v>0.56000000000000005</c:v>
                </c:pt>
                <c:pt idx="20">
                  <c:v>0.54</c:v>
                </c:pt>
                <c:pt idx="21">
                  <c:v>0.57999999999999996</c:v>
                </c:pt>
              </c:numCache>
            </c:numRef>
          </c:val>
          <c:extLst>
            <c:ext xmlns:c16="http://schemas.microsoft.com/office/drawing/2014/chart" uri="{C3380CC4-5D6E-409C-BE32-E72D297353CC}">
              <c16:uniqueId val="{00000002-9068-463D-9910-E6E2559FD42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8">
  <a:schemeClr val="accent5"/>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withinLinear" id="18">
  <a:schemeClr val="accent5"/>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0.45829</cdr:x>
      <cdr:y>0.77252</cdr:y>
    </cdr:from>
    <cdr:to>
      <cdr:x>0.4861</cdr:x>
      <cdr:y>0.81969</cdr:y>
    </cdr:to>
    <cdr:sp macro="" textlink="">
      <cdr:nvSpPr>
        <cdr:cNvPr id="3" name="Arrow: Up 2">
          <a:extLst xmlns:a="http://schemas.openxmlformats.org/drawingml/2006/main">
            <a:ext uri="{FF2B5EF4-FFF2-40B4-BE49-F238E27FC236}">
              <a16:creationId xmlns:a16="http://schemas.microsoft.com/office/drawing/2014/main" id="{1490E875-04D1-7808-03C0-2674438DBEBB}"/>
            </a:ext>
            <a:ext uri="{C183D7F6-B498-43B3-948B-1728B52AA6E4}">
              <adec:decorative xmlns:adec="http://schemas.microsoft.com/office/drawing/2017/decorative" val="1"/>
            </a:ext>
          </a:extLst>
        </cdr:cNvPr>
        <cdr:cNvSpPr/>
      </cdr:nvSpPr>
      <cdr:spPr>
        <a:xfrm xmlns:a="http://schemas.openxmlformats.org/drawingml/2006/main">
          <a:off x="2160629" y="3304953"/>
          <a:ext cx="131094" cy="201783"/>
        </a:xfrm>
        <a:prstGeom xmlns:a="http://schemas.openxmlformats.org/drawingml/2006/main" prst="upArrow">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0.696</cdr:x>
      <cdr:y>0.49724</cdr:y>
    </cdr:from>
    <cdr:to>
      <cdr:x>0.75588</cdr:x>
      <cdr:y>0.53543</cdr:y>
    </cdr:to>
    <cdr:sp macro="" textlink="">
      <cdr:nvSpPr>
        <cdr:cNvPr id="3" name="Rectangle 2">
          <a:extLst xmlns:a="http://schemas.openxmlformats.org/drawingml/2006/main">
            <a:ext uri="{FF2B5EF4-FFF2-40B4-BE49-F238E27FC236}">
              <a16:creationId xmlns:a16="http://schemas.microsoft.com/office/drawing/2014/main" id="{2FE0DDAB-40D2-4DF7-854E-9929DBF402D3}"/>
            </a:ext>
          </a:extLst>
        </cdr:cNvPr>
        <cdr:cNvSpPr/>
      </cdr:nvSpPr>
      <cdr:spPr>
        <a:xfrm xmlns:a="http://schemas.openxmlformats.org/drawingml/2006/main">
          <a:off x="4491165" y="2419935"/>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0.73881</cdr:x>
      <cdr:y>0.58545</cdr:y>
    </cdr:from>
    <cdr:to>
      <cdr:x>0.79869</cdr:x>
      <cdr:y>0.62495</cdr:y>
    </cdr:to>
    <cdr:sp macro="" textlink="">
      <cdr:nvSpPr>
        <cdr:cNvPr id="4" name="Rectangle 3">
          <a:extLst xmlns:a="http://schemas.openxmlformats.org/drawingml/2006/main">
            <a:ext uri="{FF2B5EF4-FFF2-40B4-BE49-F238E27FC236}">
              <a16:creationId xmlns:a16="http://schemas.microsoft.com/office/drawing/2014/main" id="{75596EDF-BD27-4CE2-9158-28DF1B17045B}"/>
            </a:ext>
          </a:extLst>
        </cdr:cNvPr>
        <cdr:cNvSpPr/>
      </cdr:nvSpPr>
      <cdr:spPr>
        <a:xfrm xmlns:a="http://schemas.openxmlformats.org/drawingml/2006/main">
          <a:off x="4767390" y="2849239"/>
          <a:ext cx="386395" cy="192237"/>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0.72161</cdr:x>
      <cdr:y>0.63029</cdr:y>
    </cdr:from>
    <cdr:to>
      <cdr:x>0.78149</cdr:x>
      <cdr:y>0.66848</cdr:y>
    </cdr:to>
    <cdr:sp macro="" textlink="">
      <cdr:nvSpPr>
        <cdr:cNvPr id="5" name="Rectangle 4">
          <a:extLst xmlns:a="http://schemas.openxmlformats.org/drawingml/2006/main">
            <a:ext uri="{FF2B5EF4-FFF2-40B4-BE49-F238E27FC236}">
              <a16:creationId xmlns:a16="http://schemas.microsoft.com/office/drawing/2014/main" id="{2FE0DDAB-40D2-4DF7-854E-9929DBF402D3}"/>
            </a:ext>
          </a:extLst>
        </cdr:cNvPr>
        <cdr:cNvSpPr/>
      </cdr:nvSpPr>
      <cdr:spPr>
        <a:xfrm xmlns:a="http://schemas.openxmlformats.org/drawingml/2006/main">
          <a:off x="4656425" y="3067479"/>
          <a:ext cx="386395" cy="185861"/>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38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30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33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514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888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manual significance tests carried out at 2 decimal places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460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manual significance tests carried out at 2 decimal places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368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manual significance tests carried out at 2 decimal places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51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manual significance tests carried out at 2 decimal places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391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077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manual significance tests carried out at 2 decimal places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47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719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29</a:t>
            </a:fld>
            <a:endParaRPr lang="en-GB"/>
          </a:p>
        </p:txBody>
      </p:sp>
    </p:spTree>
    <p:extLst>
      <p:ext uri="{BB962C8B-B14F-4D97-AF65-F5344CB8AC3E}">
        <p14:creationId xmlns:p14="http://schemas.microsoft.com/office/powerpoint/2010/main" val="3482695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30</a:t>
            </a:fld>
            <a:endParaRPr lang="en-GB"/>
          </a:p>
        </p:txBody>
      </p:sp>
    </p:spTree>
    <p:extLst>
      <p:ext uri="{BB962C8B-B14F-4D97-AF65-F5344CB8AC3E}">
        <p14:creationId xmlns:p14="http://schemas.microsoft.com/office/powerpoint/2010/main" val="964195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31</a:t>
            </a:fld>
            <a:endParaRPr lang="en-GB"/>
          </a:p>
        </p:txBody>
      </p:sp>
    </p:spTree>
    <p:extLst>
      <p:ext uri="{BB962C8B-B14F-4D97-AF65-F5344CB8AC3E}">
        <p14:creationId xmlns:p14="http://schemas.microsoft.com/office/powerpoint/2010/main" val="1371406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32</a:t>
            </a:fld>
            <a:endParaRPr lang="en-GB"/>
          </a:p>
        </p:txBody>
      </p:sp>
    </p:spTree>
    <p:extLst>
      <p:ext uri="{BB962C8B-B14F-4D97-AF65-F5344CB8AC3E}">
        <p14:creationId xmlns:p14="http://schemas.microsoft.com/office/powerpoint/2010/main" val="1247978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665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34</a:t>
            </a:fld>
            <a:endParaRPr lang="en-GB"/>
          </a:p>
        </p:txBody>
      </p:sp>
    </p:spTree>
    <p:extLst>
      <p:ext uri="{BB962C8B-B14F-4D97-AF65-F5344CB8AC3E}">
        <p14:creationId xmlns:p14="http://schemas.microsoft.com/office/powerpoint/2010/main" val="4004400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35</a:t>
            </a:fld>
            <a:endParaRPr lang="en-GB"/>
          </a:p>
        </p:txBody>
      </p:sp>
    </p:spTree>
    <p:extLst>
      <p:ext uri="{BB962C8B-B14F-4D97-AF65-F5344CB8AC3E}">
        <p14:creationId xmlns:p14="http://schemas.microsoft.com/office/powerpoint/2010/main" val="2836476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36</a:t>
            </a:fld>
            <a:endParaRPr lang="en-GB"/>
          </a:p>
        </p:txBody>
      </p:sp>
    </p:spTree>
    <p:extLst>
      <p:ext uri="{BB962C8B-B14F-4D97-AF65-F5344CB8AC3E}">
        <p14:creationId xmlns:p14="http://schemas.microsoft.com/office/powerpoint/2010/main" val="204752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02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11</a:t>
            </a:fld>
            <a:endParaRPr lang="en-GB"/>
          </a:p>
        </p:txBody>
      </p:sp>
    </p:spTree>
    <p:extLst>
      <p:ext uri="{BB962C8B-B14F-4D97-AF65-F5344CB8AC3E}">
        <p14:creationId xmlns:p14="http://schemas.microsoft.com/office/powerpoint/2010/main" val="173115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88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6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14</a:t>
            </a:fld>
            <a:endParaRPr lang="en-GB"/>
          </a:p>
        </p:txBody>
      </p:sp>
    </p:spTree>
    <p:extLst>
      <p:ext uri="{BB962C8B-B14F-4D97-AF65-F5344CB8AC3E}">
        <p14:creationId xmlns:p14="http://schemas.microsoft.com/office/powerpoint/2010/main" val="109569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72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279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05/12/2024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Tree>
    <p:extLst>
      <p:ext uri="{BB962C8B-B14F-4D97-AF65-F5344CB8AC3E}">
        <p14:creationId xmlns:p14="http://schemas.microsoft.com/office/powerpoint/2010/main" val="126267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05/12/2024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05/12/2024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svg"/><Relationship Id="rId26" Type="http://schemas.openxmlformats.org/officeDocument/2006/relationships/image" Target="../media/image58.sv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5" Type="http://schemas.openxmlformats.org/officeDocument/2006/relationships/image" Target="../media/image57.png"/><Relationship Id="rId2" Type="http://schemas.openxmlformats.org/officeDocument/2006/relationships/notesSlide" Target="../notesSlides/notesSlide5.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16.xml"/><Relationship Id="rId6" Type="http://schemas.openxmlformats.org/officeDocument/2006/relationships/image" Target="../media/image38.svg"/><Relationship Id="rId11" Type="http://schemas.openxmlformats.org/officeDocument/2006/relationships/image" Target="../media/image43.png"/><Relationship Id="rId24" Type="http://schemas.openxmlformats.org/officeDocument/2006/relationships/image" Target="../media/image56.sv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 Id="rId22" Type="http://schemas.openxmlformats.org/officeDocument/2006/relationships/image" Target="../media/image54.sv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chart" Target="../charts/chart15.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5.png"/><Relationship Id="rId18" Type="http://schemas.openxmlformats.org/officeDocument/2006/relationships/image" Target="../media/image62.svg"/><Relationship Id="rId3" Type="http://schemas.openxmlformats.org/officeDocument/2006/relationships/image" Target="../media/image37.png"/><Relationship Id="rId7" Type="http://schemas.openxmlformats.org/officeDocument/2006/relationships/image" Target="../media/image45.png"/><Relationship Id="rId12" Type="http://schemas.openxmlformats.org/officeDocument/2006/relationships/image" Target="../media/image54.svg"/><Relationship Id="rId17" Type="http://schemas.openxmlformats.org/officeDocument/2006/relationships/image" Target="../media/image61.png"/><Relationship Id="rId2" Type="http://schemas.openxmlformats.org/officeDocument/2006/relationships/notesSlide" Target="../notesSlides/notesSlide9.xml"/><Relationship Id="rId16" Type="http://schemas.openxmlformats.org/officeDocument/2006/relationships/image" Target="../media/image60.svg"/><Relationship Id="rId20" Type="http://schemas.openxmlformats.org/officeDocument/2006/relationships/image" Target="../media/image36.svg"/><Relationship Id="rId1" Type="http://schemas.openxmlformats.org/officeDocument/2006/relationships/slideLayout" Target="../slideLayouts/slideLayout16.xml"/><Relationship Id="rId6" Type="http://schemas.openxmlformats.org/officeDocument/2006/relationships/image" Target="../media/image42.svg"/><Relationship Id="rId11" Type="http://schemas.openxmlformats.org/officeDocument/2006/relationships/image" Target="../media/image53.png"/><Relationship Id="rId5" Type="http://schemas.openxmlformats.org/officeDocument/2006/relationships/image" Target="../media/image41.png"/><Relationship Id="rId15" Type="http://schemas.openxmlformats.org/officeDocument/2006/relationships/image" Target="../media/image59.png"/><Relationship Id="rId10" Type="http://schemas.openxmlformats.org/officeDocument/2006/relationships/image" Target="../media/image48.svg"/><Relationship Id="rId19" Type="http://schemas.openxmlformats.org/officeDocument/2006/relationships/image" Target="../media/image35.png"/><Relationship Id="rId4" Type="http://schemas.openxmlformats.org/officeDocument/2006/relationships/image" Target="../media/image38.svg"/><Relationship Id="rId9" Type="http://schemas.openxmlformats.org/officeDocument/2006/relationships/image" Target="../media/image47.png"/><Relationship Id="rId14" Type="http://schemas.openxmlformats.org/officeDocument/2006/relationships/image" Target="../media/image56.svg"/></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hyperlink" Target="https://assets.publishing.service.gov.uk/media/6509ed25a41cc30014561444/DESNZ_PAT_Summer_23_Net_Zero_and_Climate_change.pdf" TargetMode="External"/><Relationship Id="rId4" Type="http://schemas.openxmlformats.org/officeDocument/2006/relationships/hyperlink" Target="https://iopscience.iop.org/article/10.1088/1748-9326/ab858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hart" Target="../charts/chart27.xml"/><Relationship Id="rId7" Type="http://schemas.openxmlformats.org/officeDocument/2006/relationships/image" Target="../media/image84.svg"/><Relationship Id="rId12"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83.png"/><Relationship Id="rId11" Type="http://schemas.openxmlformats.org/officeDocument/2006/relationships/image" Target="../media/image88.svg"/><Relationship Id="rId5" Type="http://schemas.openxmlformats.org/officeDocument/2006/relationships/chart" Target="../charts/chart29.xml"/><Relationship Id="rId10" Type="http://schemas.openxmlformats.org/officeDocument/2006/relationships/image" Target="../media/image87.png"/><Relationship Id="rId4" Type="http://schemas.openxmlformats.org/officeDocument/2006/relationships/chart" Target="../charts/chart28.xml"/><Relationship Id="rId9" Type="http://schemas.openxmlformats.org/officeDocument/2006/relationships/image" Target="../media/image8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image" Target="../media/image88.sv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image" Target="../media/image34.png"/><Relationship Id="rId4" Type="http://schemas.openxmlformats.org/officeDocument/2006/relationships/chart" Target="../charts/chart31.xml"/></Relationships>
</file>

<file path=ppt/slides/_rels/slide31.xml.rels><?xml version="1.0" encoding="UTF-8" standalone="yes"?>
<Relationships xmlns="http://schemas.openxmlformats.org/package/2006/relationships"><Relationship Id="rId3" Type="http://schemas.openxmlformats.org/officeDocument/2006/relationships/chart" Target="../charts/chart32.xml"/><Relationship Id="rId7" Type="http://schemas.openxmlformats.org/officeDocument/2006/relationships/image" Target="../media/image84.sv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34.png"/><Relationship Id="rId4" Type="http://schemas.openxmlformats.org/officeDocument/2006/relationships/chart" Target="../charts/chart33.xml"/></Relationships>
</file>

<file path=ppt/slides/_rels/slide32.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39.png"/><Relationship Id="rId18" Type="http://schemas.openxmlformats.org/officeDocument/2006/relationships/image" Target="../media/image92.svg"/><Relationship Id="rId3" Type="http://schemas.openxmlformats.org/officeDocument/2006/relationships/image" Target="../media/image34.png"/><Relationship Id="rId7" Type="http://schemas.openxmlformats.org/officeDocument/2006/relationships/image" Target="../media/image61.png"/><Relationship Id="rId12" Type="http://schemas.openxmlformats.org/officeDocument/2006/relationships/image" Target="../media/image90.svg"/><Relationship Id="rId17" Type="http://schemas.openxmlformats.org/officeDocument/2006/relationships/image" Target="../media/image91.png"/><Relationship Id="rId2" Type="http://schemas.openxmlformats.org/officeDocument/2006/relationships/notesSlide" Target="../notesSlides/notesSlide23.xml"/><Relationship Id="rId16" Type="http://schemas.openxmlformats.org/officeDocument/2006/relationships/image" Target="../media/image46.svg"/><Relationship Id="rId1" Type="http://schemas.openxmlformats.org/officeDocument/2006/relationships/slideLayout" Target="../slideLayouts/slideLayout4.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45.png"/><Relationship Id="rId10" Type="http://schemas.openxmlformats.org/officeDocument/2006/relationships/image" Target="../media/image60.svg"/><Relationship Id="rId4" Type="http://schemas.openxmlformats.org/officeDocument/2006/relationships/chart" Target="../charts/chart34.xml"/><Relationship Id="rId9" Type="http://schemas.openxmlformats.org/officeDocument/2006/relationships/image" Target="../media/image59.png"/><Relationship Id="rId14" Type="http://schemas.openxmlformats.org/officeDocument/2006/relationships/image" Target="../media/image40.svg"/></Relationships>
</file>

<file path=ppt/slides/_rels/slide3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chart" Target="../charts/chart36.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chart" Target="../charts/chart38.xml"/></Relationships>
</file>

<file path=ppt/slides/_rels/slide35.xml.rels><?xml version="1.0" encoding="UTF-8" standalone="yes"?>
<Relationships xmlns="http://schemas.openxmlformats.org/package/2006/relationships"><Relationship Id="rId3" Type="http://schemas.openxmlformats.org/officeDocument/2006/relationships/chart" Target="../charts/chart39.xml"/><Relationship Id="rId7" Type="http://schemas.openxmlformats.org/officeDocument/2006/relationships/image" Target="../media/image88.sv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image" Target="../media/image34.png"/><Relationship Id="rId4" Type="http://schemas.openxmlformats.org/officeDocument/2006/relationships/chart" Target="../charts/chart40.xml"/></Relationships>
</file>

<file path=ppt/slides/_rels/slide36.xml.rels><?xml version="1.0" encoding="UTF-8" standalone="yes"?>
<Relationships xmlns="http://schemas.openxmlformats.org/package/2006/relationships"><Relationship Id="rId3" Type="http://schemas.openxmlformats.org/officeDocument/2006/relationships/chart" Target="../charts/chart41.xml"/><Relationship Id="rId7" Type="http://schemas.openxmlformats.org/officeDocument/2006/relationships/image" Target="../media/image94.sv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93.png"/><Relationship Id="rId5" Type="http://schemas.openxmlformats.org/officeDocument/2006/relationships/image" Target="../media/image34.png"/><Relationship Id="rId4" Type="http://schemas.openxmlformats.org/officeDocument/2006/relationships/chart" Target="../charts/chart42.xml"/></Relationships>
</file>

<file path=ppt/slides/_rels/slide3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8.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97.png"/><Relationship Id="rId5" Type="http://schemas.openxmlformats.org/officeDocument/2006/relationships/hyperlink" Target="https://www.facebook.com/essexcountycouncil" TargetMode="External"/><Relationship Id="rId4" Type="http://schemas.openxmlformats.org/officeDocument/2006/relationships/image" Target="../media/image96.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944000"/>
            <a:ext cx="10054109" cy="1620000"/>
          </a:xfrm>
        </p:spPr>
        <p:txBody>
          <a:bodyPr/>
          <a:lstStyle/>
          <a:p>
            <a:r>
              <a:rPr lang="en-GB"/>
              <a:t>Essex Resident Survey 2024: Climate change and Food waste</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dirty="0"/>
              <a:t>Research and Citizen Insight | Policy Unit</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r>
              <a:rPr lang="en-GB"/>
              <a:t>November 2024</a:t>
            </a:r>
          </a:p>
          <a:p>
            <a:endParaRPr lang="en-GB"/>
          </a:p>
        </p:txBody>
      </p:sp>
    </p:spTree>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FC8C8F8-5767-DD6E-0C30-9E57E1066ED2}"/>
              </a:ext>
            </a:extLst>
          </p:cNvPr>
          <p:cNvSpPr/>
          <p:nvPr/>
        </p:nvSpPr>
        <p:spPr>
          <a:xfrm>
            <a:off x="2090057" y="1562414"/>
            <a:ext cx="1320495" cy="436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9" name="Chart 28">
            <a:extLst>
              <a:ext uri="{FF2B5EF4-FFF2-40B4-BE49-F238E27FC236}">
                <a16:creationId xmlns:a16="http://schemas.microsoft.com/office/drawing/2014/main" id="{78F997C0-B6F9-4AE2-B0BE-C958A2D0C4D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0180282"/>
              </p:ext>
            </p:extLst>
          </p:nvPr>
        </p:nvGraphicFramePr>
        <p:xfrm>
          <a:off x="655598" y="1648655"/>
          <a:ext cx="4714541" cy="427814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254637"/>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worried are you about climate change?</a:t>
            </a:r>
          </a:p>
        </p:txBody>
      </p:sp>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215258"/>
            <a:ext cx="11280188" cy="991228"/>
          </a:xfrm>
        </p:spPr>
        <p:txBody>
          <a:bodyPr anchor="t" anchorCtr="0">
            <a:noAutofit/>
          </a:bodyPr>
          <a:lstStyle/>
          <a:p>
            <a:r>
              <a:rPr lang="en-GB" sz="2000">
                <a:solidFill>
                  <a:schemeClr val="accent4"/>
                </a:solidFill>
                <a:latin typeface="+mn-lt"/>
              </a:rPr>
              <a:t>Levels of concern about climate change remain much lower compared to 2022. This level of decline over the last few years is not unique to Essex and is reflected at a national level. </a:t>
            </a:r>
            <a:endParaRPr lang="en-GB" sz="2000">
              <a:solidFill>
                <a:schemeClr val="accent4"/>
              </a:solidFill>
              <a:highlight>
                <a:srgbClr val="FFFF00"/>
              </a:highlight>
              <a:latin typeface="+mn-lt"/>
            </a:endParaRPr>
          </a:p>
        </p:txBody>
      </p:sp>
      <p:sp>
        <p:nvSpPr>
          <p:cNvPr id="10" name="Right Brace 9">
            <a:extLst>
              <a:ext uri="{FF2B5EF4-FFF2-40B4-BE49-F238E27FC236}">
                <a16:creationId xmlns:a16="http://schemas.microsoft.com/office/drawing/2014/main" id="{A42FC754-32F0-4047-BA62-99714AD0973D}"/>
              </a:ext>
              <a:ext uri="{C183D7F6-B498-43B3-948B-1728B52AA6E4}">
                <adec:decorative xmlns:adec="http://schemas.microsoft.com/office/drawing/2017/decorative" val="1"/>
              </a:ext>
            </a:extLst>
          </p:cNvPr>
          <p:cNvSpPr/>
          <p:nvPr/>
        </p:nvSpPr>
        <p:spPr>
          <a:xfrm>
            <a:off x="4037455" y="4084732"/>
            <a:ext cx="102112" cy="1224000"/>
          </a:xfrm>
          <a:prstGeom prst="rightBrace">
            <a:avLst>
              <a:gd name="adj1" fmla="val 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7" name="TextBox 6">
            <a:extLst>
              <a:ext uri="{FF2B5EF4-FFF2-40B4-BE49-F238E27FC236}">
                <a16:creationId xmlns:a16="http://schemas.microsoft.com/office/drawing/2014/main" id="{027F73DE-46A2-44E9-A57A-B87E114A3BB5}"/>
              </a:ext>
              <a:ext uri="{C183D7F6-B498-43B3-948B-1728B52AA6E4}">
                <adec:decorative xmlns:adec="http://schemas.microsoft.com/office/drawing/2017/decorative" val="1"/>
              </a:ext>
            </a:extLst>
          </p:cNvPr>
          <p:cNvSpPr txBox="1"/>
          <p:nvPr/>
        </p:nvSpPr>
        <p:spPr>
          <a:xfrm>
            <a:off x="4056921" y="4554399"/>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36%</a:t>
            </a:r>
          </a:p>
        </p:txBody>
      </p:sp>
      <p:sp>
        <p:nvSpPr>
          <p:cNvPr id="45" name="Right Brace 44">
            <a:extLst>
              <a:ext uri="{FF2B5EF4-FFF2-40B4-BE49-F238E27FC236}">
                <a16:creationId xmlns:a16="http://schemas.microsoft.com/office/drawing/2014/main" id="{313EAC00-3E5F-4E5A-B91B-854961684AF4}"/>
              </a:ext>
              <a:ext uri="{C183D7F6-B498-43B3-948B-1728B52AA6E4}">
                <adec:decorative xmlns:adec="http://schemas.microsoft.com/office/drawing/2017/decorative" val="1"/>
              </a:ext>
            </a:extLst>
          </p:cNvPr>
          <p:cNvSpPr/>
          <p:nvPr/>
        </p:nvSpPr>
        <p:spPr>
          <a:xfrm>
            <a:off x="4008117" y="1774176"/>
            <a:ext cx="110752" cy="789270"/>
          </a:xfrm>
          <a:prstGeom prst="rightBrace">
            <a:avLst>
              <a:gd name="adj1" fmla="val 0"/>
              <a:gd name="adj2"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46" name="TextBox 45">
            <a:extLst>
              <a:ext uri="{FF2B5EF4-FFF2-40B4-BE49-F238E27FC236}">
                <a16:creationId xmlns:a16="http://schemas.microsoft.com/office/drawing/2014/main" id="{AE1F4EDF-4BE8-4B7A-BA6F-1E8A3ED5E426}"/>
              </a:ext>
              <a:ext uri="{C183D7F6-B498-43B3-948B-1728B52AA6E4}">
                <adec:decorative xmlns:adec="http://schemas.microsoft.com/office/drawing/2017/decorative" val="1"/>
              </a:ext>
            </a:extLst>
          </p:cNvPr>
          <p:cNvSpPr txBox="1"/>
          <p:nvPr/>
        </p:nvSpPr>
        <p:spPr>
          <a:xfrm>
            <a:off x="4047032" y="2026603"/>
            <a:ext cx="53315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23%</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657633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2024 – 5,576; 2023 - 6,54; 2022 - 5,955; Benchmark: European Social Survey 2023 / 2022</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4" name="Right Brace 3">
            <a:extLst>
              <a:ext uri="{FF2B5EF4-FFF2-40B4-BE49-F238E27FC236}">
                <a16:creationId xmlns:a16="http://schemas.microsoft.com/office/drawing/2014/main" id="{BDD727D7-7CC1-1BD2-831E-F090ABC6F0D8}"/>
              </a:ext>
              <a:ext uri="{C183D7F6-B498-43B3-948B-1728B52AA6E4}">
                <adec:decorative xmlns:adec="http://schemas.microsoft.com/office/drawing/2017/decorative" val="1"/>
              </a:ext>
            </a:extLst>
          </p:cNvPr>
          <p:cNvSpPr/>
          <p:nvPr/>
        </p:nvSpPr>
        <p:spPr>
          <a:xfrm>
            <a:off x="5129166" y="3587931"/>
            <a:ext cx="102112" cy="1715789"/>
          </a:xfrm>
          <a:prstGeom prst="rightBrace">
            <a:avLst>
              <a:gd name="adj1" fmla="val 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8" name="TextBox 7">
            <a:extLst>
              <a:ext uri="{FF2B5EF4-FFF2-40B4-BE49-F238E27FC236}">
                <a16:creationId xmlns:a16="http://schemas.microsoft.com/office/drawing/2014/main" id="{67D7BDB3-0357-E3E4-0F49-49DA9A62E6FE}"/>
              </a:ext>
              <a:ext uri="{C183D7F6-B498-43B3-948B-1728B52AA6E4}">
                <adec:decorative xmlns:adec="http://schemas.microsoft.com/office/drawing/2017/decorative" val="1"/>
              </a:ext>
            </a:extLst>
          </p:cNvPr>
          <p:cNvSpPr txBox="1"/>
          <p:nvPr/>
        </p:nvSpPr>
        <p:spPr>
          <a:xfrm>
            <a:off x="5183844" y="4441108"/>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49%</a:t>
            </a:r>
          </a:p>
        </p:txBody>
      </p:sp>
      <p:sp>
        <p:nvSpPr>
          <p:cNvPr id="9" name="Right Brace 8">
            <a:extLst>
              <a:ext uri="{FF2B5EF4-FFF2-40B4-BE49-F238E27FC236}">
                <a16:creationId xmlns:a16="http://schemas.microsoft.com/office/drawing/2014/main" id="{E2E67B0C-7124-0B98-7694-BEF22ED7234F}"/>
              </a:ext>
              <a:ext uri="{C183D7F6-B498-43B3-948B-1728B52AA6E4}">
                <adec:decorative xmlns:adec="http://schemas.microsoft.com/office/drawing/2017/decorative" val="1"/>
              </a:ext>
            </a:extLst>
          </p:cNvPr>
          <p:cNvSpPr/>
          <p:nvPr/>
        </p:nvSpPr>
        <p:spPr>
          <a:xfrm>
            <a:off x="5099054" y="1818978"/>
            <a:ext cx="102112" cy="430730"/>
          </a:xfrm>
          <a:prstGeom prst="rightBrace">
            <a:avLst>
              <a:gd name="adj1" fmla="val 0"/>
              <a:gd name="adj2"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1" name="TextBox 10">
            <a:extLst>
              <a:ext uri="{FF2B5EF4-FFF2-40B4-BE49-F238E27FC236}">
                <a16:creationId xmlns:a16="http://schemas.microsoft.com/office/drawing/2014/main" id="{B1234D13-BF4C-9633-83E5-74FA96F0CB9B}"/>
              </a:ext>
              <a:ext uri="{C183D7F6-B498-43B3-948B-1728B52AA6E4}">
                <adec:decorative xmlns:adec="http://schemas.microsoft.com/office/drawing/2017/decorative" val="1"/>
              </a:ext>
            </a:extLst>
          </p:cNvPr>
          <p:cNvSpPr txBox="1"/>
          <p:nvPr/>
        </p:nvSpPr>
        <p:spPr>
          <a:xfrm>
            <a:off x="5130136" y="1972708"/>
            <a:ext cx="53315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14%</a:t>
            </a: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12" name="Arrow: Up 11">
            <a:extLst>
              <a:ext uri="{FF2B5EF4-FFF2-40B4-BE49-F238E27FC236}">
                <a16:creationId xmlns:a16="http://schemas.microsoft.com/office/drawing/2014/main" id="{19FE3F8B-4B4B-6EF4-E4B2-22AC746C1109}"/>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Arrow: Up 12">
            <a:extLst>
              <a:ext uri="{FF2B5EF4-FFF2-40B4-BE49-F238E27FC236}">
                <a16:creationId xmlns:a16="http://schemas.microsoft.com/office/drawing/2014/main" id="{9F663480-E031-C41D-5386-8599A6E9E094}"/>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Arrow: Up 14">
            <a:extLst>
              <a:ext uri="{FF2B5EF4-FFF2-40B4-BE49-F238E27FC236}">
                <a16:creationId xmlns:a16="http://schemas.microsoft.com/office/drawing/2014/main" id="{752C76AD-BBC1-50FE-B3A2-B66509E9FDAD}"/>
              </a:ext>
              <a:ext uri="{C183D7F6-B498-43B3-948B-1728B52AA6E4}">
                <adec:decorative xmlns:adec="http://schemas.microsoft.com/office/drawing/2017/decorative" val="1"/>
              </a:ext>
            </a:extLst>
          </p:cNvPr>
          <p:cNvSpPr/>
          <p:nvPr/>
        </p:nvSpPr>
        <p:spPr>
          <a:xfrm flipV="1">
            <a:off x="2826835" y="439344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Arrow: Up 19">
            <a:extLst>
              <a:ext uri="{FF2B5EF4-FFF2-40B4-BE49-F238E27FC236}">
                <a16:creationId xmlns:a16="http://schemas.microsoft.com/office/drawing/2014/main" id="{1490E875-04D1-7808-03C0-2674438DBEBB}"/>
              </a:ext>
              <a:ext uri="{C183D7F6-B498-43B3-948B-1728B52AA6E4}">
                <adec:decorative xmlns:adec="http://schemas.microsoft.com/office/drawing/2017/decorative" val="1"/>
              </a:ext>
            </a:extLst>
          </p:cNvPr>
          <p:cNvSpPr/>
          <p:nvPr/>
        </p:nvSpPr>
        <p:spPr>
          <a:xfrm>
            <a:off x="2813486" y="179781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Right Brace 20">
            <a:extLst>
              <a:ext uri="{FF2B5EF4-FFF2-40B4-BE49-F238E27FC236}">
                <a16:creationId xmlns:a16="http://schemas.microsoft.com/office/drawing/2014/main" id="{3BAA877A-AECE-4E6D-1095-DEE207A62972}"/>
              </a:ext>
              <a:ext uri="{C183D7F6-B498-43B3-948B-1728B52AA6E4}">
                <adec:decorative xmlns:adec="http://schemas.microsoft.com/office/drawing/2017/decorative" val="1"/>
              </a:ext>
            </a:extLst>
          </p:cNvPr>
          <p:cNvSpPr/>
          <p:nvPr/>
        </p:nvSpPr>
        <p:spPr>
          <a:xfrm>
            <a:off x="2986369" y="4040554"/>
            <a:ext cx="110753" cy="1271499"/>
          </a:xfrm>
          <a:prstGeom prst="rightBrace">
            <a:avLst>
              <a:gd name="adj1" fmla="val 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23" name="TextBox 22">
            <a:extLst>
              <a:ext uri="{FF2B5EF4-FFF2-40B4-BE49-F238E27FC236}">
                <a16:creationId xmlns:a16="http://schemas.microsoft.com/office/drawing/2014/main" id="{DAE2BF52-9366-E817-8F8E-95B07C3BA3F9}"/>
              </a:ext>
              <a:ext uri="{C183D7F6-B498-43B3-948B-1728B52AA6E4}">
                <adec:decorative xmlns:adec="http://schemas.microsoft.com/office/drawing/2017/decorative" val="1"/>
              </a:ext>
            </a:extLst>
          </p:cNvPr>
          <p:cNvSpPr txBox="1"/>
          <p:nvPr/>
        </p:nvSpPr>
        <p:spPr>
          <a:xfrm>
            <a:off x="2986338" y="4537374"/>
            <a:ext cx="492784"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37%</a:t>
            </a:r>
          </a:p>
        </p:txBody>
      </p:sp>
      <p:sp>
        <p:nvSpPr>
          <p:cNvPr id="24" name="Right Brace 23">
            <a:extLst>
              <a:ext uri="{FF2B5EF4-FFF2-40B4-BE49-F238E27FC236}">
                <a16:creationId xmlns:a16="http://schemas.microsoft.com/office/drawing/2014/main" id="{924DE290-8B47-6C78-A1EE-F3585987E03A}"/>
              </a:ext>
              <a:ext uri="{C183D7F6-B498-43B3-948B-1728B52AA6E4}">
                <adec:decorative xmlns:adec="http://schemas.microsoft.com/office/drawing/2017/decorative" val="1"/>
              </a:ext>
            </a:extLst>
          </p:cNvPr>
          <p:cNvSpPr/>
          <p:nvPr/>
        </p:nvSpPr>
        <p:spPr>
          <a:xfrm>
            <a:off x="2987910" y="1754762"/>
            <a:ext cx="55022" cy="828000"/>
          </a:xfrm>
          <a:prstGeom prst="rightBrace">
            <a:avLst>
              <a:gd name="adj1" fmla="val 0"/>
              <a:gd name="adj2"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26" name="TextBox 25">
            <a:extLst>
              <a:ext uri="{FF2B5EF4-FFF2-40B4-BE49-F238E27FC236}">
                <a16:creationId xmlns:a16="http://schemas.microsoft.com/office/drawing/2014/main" id="{58E8F16E-DD21-F094-B8D0-F505D3074B40}"/>
              </a:ext>
              <a:ext uri="{C183D7F6-B498-43B3-948B-1728B52AA6E4}">
                <adec:decorative xmlns:adec="http://schemas.microsoft.com/office/drawing/2017/decorative" val="1"/>
              </a:ext>
            </a:extLst>
          </p:cNvPr>
          <p:cNvSpPr txBox="1"/>
          <p:nvPr/>
        </p:nvSpPr>
        <p:spPr>
          <a:xfrm>
            <a:off x="2983398" y="2014277"/>
            <a:ext cx="53315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24</a:t>
            </a:r>
            <a:r>
              <a:rPr kumimoji="0" lang="en-GB" sz="1200" b="1" i="0" u="none" strike="noStrike" kern="1200" cap="none" spc="0" normalizeH="0" baseline="0" noProof="0">
                <a:ln>
                  <a:noFill/>
                </a:ln>
                <a:effectLst/>
                <a:uLnTx/>
                <a:uFillTx/>
                <a:ea typeface="+mn-ea"/>
                <a:cs typeface="+mn-cs"/>
              </a:rPr>
              <a:t>%</a:t>
            </a:r>
          </a:p>
        </p:txBody>
      </p:sp>
      <p:sp>
        <p:nvSpPr>
          <p:cNvPr id="6" name="Arrow: Up 5">
            <a:extLst>
              <a:ext uri="{FF2B5EF4-FFF2-40B4-BE49-F238E27FC236}">
                <a16:creationId xmlns:a16="http://schemas.microsoft.com/office/drawing/2014/main" id="{503EACFF-EAF3-F496-0E98-B7B0FA8D79FB}"/>
              </a:ext>
              <a:ext uri="{C183D7F6-B498-43B3-948B-1728B52AA6E4}">
                <adec:decorative xmlns:adec="http://schemas.microsoft.com/office/drawing/2017/decorative" val="1"/>
              </a:ext>
            </a:extLst>
          </p:cNvPr>
          <p:cNvSpPr/>
          <p:nvPr/>
        </p:nvSpPr>
        <p:spPr>
          <a:xfrm flipV="1">
            <a:off x="2826835" y="322333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Arrow: Up 13">
            <a:extLst>
              <a:ext uri="{FF2B5EF4-FFF2-40B4-BE49-F238E27FC236}">
                <a16:creationId xmlns:a16="http://schemas.microsoft.com/office/drawing/2014/main" id="{A5DFB341-D0D0-8CF7-C9F7-919161C9A116}"/>
              </a:ext>
              <a:ext uri="{C183D7F6-B498-43B3-948B-1728B52AA6E4}">
                <adec:decorative xmlns:adec="http://schemas.microsoft.com/office/drawing/2017/decorative" val="1"/>
              </a:ext>
            </a:extLst>
          </p:cNvPr>
          <p:cNvSpPr/>
          <p:nvPr/>
        </p:nvSpPr>
        <p:spPr>
          <a:xfrm flipV="1">
            <a:off x="3861259" y="5031613"/>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Arrow: Up 16">
            <a:extLst>
              <a:ext uri="{FF2B5EF4-FFF2-40B4-BE49-F238E27FC236}">
                <a16:creationId xmlns:a16="http://schemas.microsoft.com/office/drawing/2014/main" id="{EF039EFD-74BB-8C17-E83E-D9693AAF4D1E}"/>
              </a:ext>
              <a:ext uri="{C183D7F6-B498-43B3-948B-1728B52AA6E4}">
                <adec:decorative xmlns:adec="http://schemas.microsoft.com/office/drawing/2017/decorative" val="1"/>
              </a:ext>
            </a:extLst>
          </p:cNvPr>
          <p:cNvSpPr/>
          <p:nvPr/>
        </p:nvSpPr>
        <p:spPr>
          <a:xfrm flipV="1">
            <a:off x="3871867" y="4393446"/>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8" name="Arrow: Up 17">
            <a:extLst>
              <a:ext uri="{FF2B5EF4-FFF2-40B4-BE49-F238E27FC236}">
                <a16:creationId xmlns:a16="http://schemas.microsoft.com/office/drawing/2014/main" id="{F6EECDDF-AADF-5C67-1CE8-575D971E3A91}"/>
              </a:ext>
              <a:ext uri="{C183D7F6-B498-43B3-948B-1728B52AA6E4}">
                <adec:decorative xmlns:adec="http://schemas.microsoft.com/office/drawing/2017/decorative" val="1"/>
              </a:ext>
            </a:extLst>
          </p:cNvPr>
          <p:cNvSpPr/>
          <p:nvPr/>
        </p:nvSpPr>
        <p:spPr>
          <a:xfrm>
            <a:off x="3871867" y="3203016"/>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Arrow: Up 26">
            <a:extLst>
              <a:ext uri="{FF2B5EF4-FFF2-40B4-BE49-F238E27FC236}">
                <a16:creationId xmlns:a16="http://schemas.microsoft.com/office/drawing/2014/main" id="{35102EF7-1FF8-66FD-28FA-420FFE81B5BB}"/>
              </a:ext>
              <a:ext uri="{C183D7F6-B498-43B3-948B-1728B52AA6E4}">
                <adec:decorative xmlns:adec="http://schemas.microsoft.com/office/drawing/2017/decorative" val="1"/>
              </a:ext>
            </a:extLst>
          </p:cNvPr>
          <p:cNvSpPr/>
          <p:nvPr/>
        </p:nvSpPr>
        <p:spPr>
          <a:xfrm>
            <a:off x="3872129" y="2170160"/>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8" name="Arrow: Up 27">
            <a:extLst>
              <a:ext uri="{FF2B5EF4-FFF2-40B4-BE49-F238E27FC236}">
                <a16:creationId xmlns:a16="http://schemas.microsoft.com/office/drawing/2014/main" id="{AD0EC806-841B-3436-85CB-1BFC4BEDFD12}"/>
              </a:ext>
              <a:ext uri="{C183D7F6-B498-43B3-948B-1728B52AA6E4}">
                <adec:decorative xmlns:adec="http://schemas.microsoft.com/office/drawing/2017/decorative" val="1"/>
              </a:ext>
            </a:extLst>
          </p:cNvPr>
          <p:cNvSpPr/>
          <p:nvPr/>
        </p:nvSpPr>
        <p:spPr>
          <a:xfrm>
            <a:off x="3861259" y="1755609"/>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0" name="Arrow: Up 29">
            <a:extLst>
              <a:ext uri="{FF2B5EF4-FFF2-40B4-BE49-F238E27FC236}">
                <a16:creationId xmlns:a16="http://schemas.microsoft.com/office/drawing/2014/main" id="{DD17AB74-0EE3-47DF-BCC0-2F4667FB3999}"/>
              </a:ext>
              <a:ext uri="{C183D7F6-B498-43B3-948B-1728B52AA6E4}">
                <adec:decorative xmlns:adec="http://schemas.microsoft.com/office/drawing/2017/decorative" val="1"/>
              </a:ext>
            </a:extLst>
          </p:cNvPr>
          <p:cNvSpPr/>
          <p:nvPr/>
        </p:nvSpPr>
        <p:spPr>
          <a:xfrm>
            <a:off x="4408131" y="2032081"/>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4" name="Arrow: Up 33">
            <a:extLst>
              <a:ext uri="{FF2B5EF4-FFF2-40B4-BE49-F238E27FC236}">
                <a16:creationId xmlns:a16="http://schemas.microsoft.com/office/drawing/2014/main" id="{C9E6D86A-5A54-4B90-C7B9-580DEA002919}"/>
              </a:ext>
              <a:ext uri="{C183D7F6-B498-43B3-948B-1728B52AA6E4}">
                <adec:decorative xmlns:adec="http://schemas.microsoft.com/office/drawing/2017/decorative" val="1"/>
              </a:ext>
            </a:extLst>
          </p:cNvPr>
          <p:cNvSpPr/>
          <p:nvPr/>
        </p:nvSpPr>
        <p:spPr>
          <a:xfrm flipV="1">
            <a:off x="4407799" y="4619166"/>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36" name="Chart 35">
            <a:extLst>
              <a:ext uri="{FF2B5EF4-FFF2-40B4-BE49-F238E27FC236}">
                <a16:creationId xmlns:a16="http://schemas.microsoft.com/office/drawing/2014/main" id="{361F05DB-9B86-A8A3-9C84-09972B32D35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9700442"/>
              </p:ext>
            </p:extLst>
          </p:nvPr>
        </p:nvGraphicFramePr>
        <p:xfrm>
          <a:off x="6312464" y="1610565"/>
          <a:ext cx="5475849" cy="3152605"/>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a:extLst>
              <a:ext uri="{FF2B5EF4-FFF2-40B4-BE49-F238E27FC236}">
                <a16:creationId xmlns:a16="http://schemas.microsoft.com/office/drawing/2014/main" id="{66C9BA45-11B1-145C-8608-7ACB5AB9F329}"/>
              </a:ext>
              <a:ext uri="{C183D7F6-B498-43B3-948B-1728B52AA6E4}">
                <adec:decorative xmlns:adec="http://schemas.microsoft.com/office/drawing/2017/decorative" val="1"/>
              </a:ext>
            </a:extLst>
          </p:cNvPr>
          <p:cNvSpPr txBox="1"/>
          <p:nvPr/>
        </p:nvSpPr>
        <p:spPr>
          <a:xfrm>
            <a:off x="9607216" y="1918724"/>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extremely / very worried</a:t>
            </a:r>
          </a:p>
        </p:txBody>
      </p:sp>
      <p:sp>
        <p:nvSpPr>
          <p:cNvPr id="41" name="TextBox 40">
            <a:extLst>
              <a:ext uri="{FF2B5EF4-FFF2-40B4-BE49-F238E27FC236}">
                <a16:creationId xmlns:a16="http://schemas.microsoft.com/office/drawing/2014/main" id="{2408D924-FFB0-C883-E15E-AD44F1CBBFDC}"/>
              </a:ext>
            </a:extLst>
          </p:cNvPr>
          <p:cNvSpPr txBox="1"/>
          <p:nvPr/>
        </p:nvSpPr>
        <p:spPr>
          <a:xfrm>
            <a:off x="10745863" y="2889267"/>
            <a:ext cx="599756" cy="1397327"/>
          </a:xfrm>
          <a:prstGeom prst="rect">
            <a:avLst/>
          </a:prstGeom>
          <a:noFill/>
        </p:spPr>
        <p:txBody>
          <a:bodyPr vert="vert270" wrap="square" lIns="0" tIns="0" rIns="0" bIns="0" rtlCol="0" anchor="ctr">
            <a:noAutofit/>
          </a:bodyPr>
          <a:lstStyle/>
          <a:p>
            <a:pPr algn="l">
              <a:spcAft>
                <a:spcPts val="1134"/>
              </a:spcAft>
            </a:pPr>
            <a:r>
              <a:rPr lang="en-GB" sz="1050" b="1"/>
              <a:t>DATA NOT AVAILABLE FOR UK 2024</a:t>
            </a:r>
          </a:p>
        </p:txBody>
      </p:sp>
      <p:sp>
        <p:nvSpPr>
          <p:cNvPr id="42" name="Rectangle 41">
            <a:extLst>
              <a:ext uri="{FF2B5EF4-FFF2-40B4-BE49-F238E27FC236}">
                <a16:creationId xmlns:a16="http://schemas.microsoft.com/office/drawing/2014/main" id="{354716D3-5FD9-9A62-98CF-03B60C28C3A5}"/>
              </a:ext>
            </a:extLst>
          </p:cNvPr>
          <p:cNvSpPr/>
          <p:nvPr/>
        </p:nvSpPr>
        <p:spPr>
          <a:xfrm>
            <a:off x="6496594" y="4814373"/>
            <a:ext cx="5291719" cy="13750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a:solidFill>
                  <a:sysClr val="windowText" lastClr="000000"/>
                </a:solidFill>
              </a:rPr>
              <a:t>In 2023, out of 13 other European countries, the </a:t>
            </a:r>
            <a:r>
              <a:rPr lang="en-GB" sz="1200" b="1">
                <a:solidFill>
                  <a:sysClr val="windowText" lastClr="000000"/>
                </a:solidFill>
              </a:rPr>
              <a:t>UK shows one of the lowest levels of being extremely / very worried about climate change (36%). </a:t>
            </a:r>
          </a:p>
          <a:p>
            <a:endParaRPr lang="en-GB" sz="1200">
              <a:solidFill>
                <a:sysClr val="windowText" lastClr="000000"/>
              </a:solidFill>
            </a:endParaRPr>
          </a:p>
          <a:p>
            <a:r>
              <a:rPr lang="en-GB" sz="1200">
                <a:solidFill>
                  <a:sysClr val="windowText" lastClr="000000"/>
                </a:solidFill>
              </a:rPr>
              <a:t>Particularly compared to countries such as </a:t>
            </a:r>
            <a:r>
              <a:rPr lang="en-GB" sz="1200" b="1">
                <a:solidFill>
                  <a:sysClr val="windowText" lastClr="000000"/>
                </a:solidFill>
              </a:rPr>
              <a:t>Germany (55%); Austria (45%); Slovenia (45%).</a:t>
            </a:r>
          </a:p>
          <a:p>
            <a:endParaRPr lang="en-GB" sz="1200" b="1">
              <a:solidFill>
                <a:sysClr val="windowText" lastClr="000000"/>
              </a:solidFill>
            </a:endParaRPr>
          </a:p>
          <a:p>
            <a:r>
              <a:rPr lang="en-GB" sz="900" i="1">
                <a:solidFill>
                  <a:sysClr val="windowText" lastClr="000000"/>
                </a:solidFill>
              </a:rPr>
              <a:t>(Source: </a:t>
            </a:r>
            <a:r>
              <a:rPr kumimoji="0" lang="en-GB" sz="900" i="1" u="none" strike="noStrike" kern="1200" cap="none" spc="0" normalizeH="0" baseline="0" noProof="0">
                <a:ln>
                  <a:noFill/>
                </a:ln>
                <a:solidFill>
                  <a:srgbClr val="000000"/>
                </a:solidFill>
                <a:effectLst/>
                <a:uLnTx/>
                <a:uFillTx/>
                <a:ea typeface="+mn-ea"/>
                <a:cs typeface="+mn-cs"/>
              </a:rPr>
              <a:t>European Social Survey 2023)</a:t>
            </a:r>
            <a:endParaRPr lang="en-GB" sz="900" i="1">
              <a:solidFill>
                <a:sysClr val="windowText" lastClr="000000"/>
              </a:solidFill>
            </a:endParaRPr>
          </a:p>
        </p:txBody>
      </p:sp>
      <p:sp>
        <p:nvSpPr>
          <p:cNvPr id="43" name="TextBox 42"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D67C2F0E-8A58-A72C-F93C-E057BC54BFF3}"/>
              </a:ext>
              <a:ext uri="{C183D7F6-B498-43B3-948B-1728B52AA6E4}">
                <adec:decorative xmlns:adec="http://schemas.microsoft.com/office/drawing/2017/decorative" val="0"/>
              </a:ext>
            </a:extLst>
          </p:cNvPr>
          <p:cNvSpPr txBox="1"/>
          <p:nvPr/>
        </p:nvSpPr>
        <p:spPr>
          <a:xfrm>
            <a:off x="6678607" y="1303612"/>
            <a:ext cx="497777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worried are you about climate change?</a:t>
            </a:r>
          </a:p>
        </p:txBody>
      </p:sp>
      <p:sp>
        <p:nvSpPr>
          <p:cNvPr id="16" name="Slide Number Placeholder 4">
            <a:extLst>
              <a:ext uri="{FF2B5EF4-FFF2-40B4-BE49-F238E27FC236}">
                <a16:creationId xmlns:a16="http://schemas.microsoft.com/office/drawing/2014/main" id="{A128F707-EE50-581D-12A6-F480894C116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9" name="Date Placeholder 3">
            <a:extLst>
              <a:ext uri="{FF2B5EF4-FFF2-40B4-BE49-F238E27FC236}">
                <a16:creationId xmlns:a16="http://schemas.microsoft.com/office/drawing/2014/main" id="{20C8CB5F-4DB3-E079-438B-9DCFADBF0FC9}"/>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164400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C23D93-52DA-8E11-C9FF-AE4E41D718BA}"/>
              </a:ext>
              <a:ext uri="{C183D7F6-B498-43B3-948B-1728B52AA6E4}">
                <adec:decorative xmlns:adec="http://schemas.microsoft.com/office/drawing/2017/decorative" val="1"/>
              </a:ext>
            </a:extLst>
          </p:cNvPr>
          <p:cNvSpPr/>
          <p:nvPr/>
        </p:nvSpPr>
        <p:spPr>
          <a:xfrm>
            <a:off x="0" y="0"/>
            <a:ext cx="452436" cy="6858000"/>
          </a:xfrm>
          <a:prstGeom prst="rect">
            <a:avLst/>
          </a:prstGeom>
          <a:solidFill>
            <a:srgbClr val="E40037"/>
          </a:solidFill>
          <a:ln w="12700" cap="flat" cmpd="sng" algn="ctr">
            <a:noFill/>
            <a:prstDash val="solid"/>
            <a:miter lim="800000"/>
          </a:ln>
          <a:effectLst/>
        </p:spPr>
        <p:txBody>
          <a:bodyPr vert="vert270" tIns="90000" rIns="9000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FFFFFF"/>
                </a:solidFill>
                <a:effectLst/>
                <a:uLnTx/>
                <a:uFillTx/>
                <a:latin typeface="Calibri"/>
                <a:ea typeface="+mn-ea"/>
                <a:cs typeface="+mn-cs"/>
              </a:rPr>
              <a:t>Climate change </a:t>
            </a:r>
          </a:p>
        </p:txBody>
      </p:sp>
      <p:graphicFrame>
        <p:nvGraphicFramePr>
          <p:cNvPr id="3" name="Chart 2">
            <a:extLst>
              <a:ext uri="{FF2B5EF4-FFF2-40B4-BE49-F238E27FC236}">
                <a16:creationId xmlns:a16="http://schemas.microsoft.com/office/drawing/2014/main" id="{CC076B5E-AFE9-0867-1C52-5027285EC2DE}"/>
              </a:ext>
            </a:extLst>
          </p:cNvPr>
          <p:cNvGraphicFramePr/>
          <p:nvPr>
            <p:extLst>
              <p:ext uri="{D42A27DB-BD31-4B8C-83A1-F6EECF244321}">
                <p14:modId xmlns:p14="http://schemas.microsoft.com/office/powerpoint/2010/main" val="2478430570"/>
              </p:ext>
            </p:extLst>
          </p:nvPr>
        </p:nvGraphicFramePr>
        <p:xfrm>
          <a:off x="511568" y="971079"/>
          <a:ext cx="11333379" cy="29289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40DD9219-7842-B47B-8F47-A5AF665A801E}"/>
              </a:ext>
              <a:ext uri="{C183D7F6-B498-43B3-948B-1728B52AA6E4}">
                <adec:decorative xmlns:adec="http://schemas.microsoft.com/office/drawing/2017/decorative" val="0"/>
              </a:ext>
            </a:extLst>
          </p:cNvPr>
          <p:cNvSpPr txBox="1"/>
          <p:nvPr/>
        </p:nvSpPr>
        <p:spPr>
          <a:xfrm>
            <a:off x="707401" y="1047898"/>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How worried are you about climate change?</a:t>
            </a:r>
          </a:p>
        </p:txBody>
      </p:sp>
      <p:graphicFrame>
        <p:nvGraphicFramePr>
          <p:cNvPr id="11" name="Chart 10">
            <a:extLst>
              <a:ext uri="{FF2B5EF4-FFF2-40B4-BE49-F238E27FC236}">
                <a16:creationId xmlns:a16="http://schemas.microsoft.com/office/drawing/2014/main" id="{54559A77-61AE-F104-339A-8DAF4BFD7604}"/>
              </a:ext>
            </a:extLst>
          </p:cNvPr>
          <p:cNvGraphicFramePr/>
          <p:nvPr>
            <p:extLst>
              <p:ext uri="{D42A27DB-BD31-4B8C-83A1-F6EECF244321}">
                <p14:modId xmlns:p14="http://schemas.microsoft.com/office/powerpoint/2010/main" val="159483928"/>
              </p:ext>
            </p:extLst>
          </p:nvPr>
        </p:nvGraphicFramePr>
        <p:xfrm>
          <a:off x="496127" y="3603171"/>
          <a:ext cx="11199745" cy="292895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3212CDCE-E33C-80A6-9013-56CE35200A5D}"/>
              </a:ext>
              <a:ext uri="{C183D7F6-B498-43B3-948B-1728B52AA6E4}">
                <adec:decorative xmlns:adec="http://schemas.microsoft.com/office/drawing/2017/decorative" val="1"/>
              </a:ext>
            </a:extLst>
          </p:cNvPr>
          <p:cNvSpPr txBox="1"/>
          <p:nvPr/>
        </p:nvSpPr>
        <p:spPr>
          <a:xfrm>
            <a:off x="786926" y="6439882"/>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2024 – 5,576; 2023 – 6,547; 2022 - 5,955</a:t>
            </a:r>
          </a:p>
        </p:txBody>
      </p:sp>
      <p:sp>
        <p:nvSpPr>
          <p:cNvPr id="16" name="Footer Placeholder 5">
            <a:extLst>
              <a:ext uri="{FF2B5EF4-FFF2-40B4-BE49-F238E27FC236}">
                <a16:creationId xmlns:a16="http://schemas.microsoft.com/office/drawing/2014/main" id="{B83E99F2-4B68-63F6-B74B-2F57133A8855}"/>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latin typeface="Calibri"/>
              </a:rPr>
              <a:t>Produced by Essex County Council Policy Unit</a:t>
            </a:r>
          </a:p>
        </p:txBody>
      </p:sp>
      <p:sp>
        <p:nvSpPr>
          <p:cNvPr id="19" name="TextBox 18">
            <a:extLst>
              <a:ext uri="{FF2B5EF4-FFF2-40B4-BE49-F238E27FC236}">
                <a16:creationId xmlns:a16="http://schemas.microsoft.com/office/drawing/2014/main" id="{10BD6B6C-CA19-F132-B3A4-D0613CA8DCA0}"/>
              </a:ext>
              <a:ext uri="{C183D7F6-B498-43B3-948B-1728B52AA6E4}">
                <adec:decorative xmlns:adec="http://schemas.microsoft.com/office/drawing/2017/decorative" val="1"/>
              </a:ext>
            </a:extLst>
          </p:cNvPr>
          <p:cNvSpPr txBox="1"/>
          <p:nvPr/>
        </p:nvSpPr>
        <p:spPr>
          <a:xfrm>
            <a:off x="8650409" y="1375941"/>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extremely / very worried</a:t>
            </a:r>
          </a:p>
        </p:txBody>
      </p:sp>
      <p:sp>
        <p:nvSpPr>
          <p:cNvPr id="20" name="TextBox 19">
            <a:extLst>
              <a:ext uri="{FF2B5EF4-FFF2-40B4-BE49-F238E27FC236}">
                <a16:creationId xmlns:a16="http://schemas.microsoft.com/office/drawing/2014/main" id="{BC2878D9-ED4F-76B0-ED21-36D812CE9D21}"/>
              </a:ext>
              <a:ext uri="{C183D7F6-B498-43B3-948B-1728B52AA6E4}">
                <adec:decorative xmlns:adec="http://schemas.microsoft.com/office/drawing/2017/decorative" val="1"/>
              </a:ext>
            </a:extLst>
          </p:cNvPr>
          <p:cNvSpPr txBox="1"/>
          <p:nvPr/>
        </p:nvSpPr>
        <p:spPr>
          <a:xfrm>
            <a:off x="7226194" y="6343472"/>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between 2024 and 2023 at the 95% confidence level </a:t>
            </a:r>
          </a:p>
        </p:txBody>
      </p:sp>
      <p:sp>
        <p:nvSpPr>
          <p:cNvPr id="26" name="Title 1">
            <a:extLst>
              <a:ext uri="{FF2B5EF4-FFF2-40B4-BE49-F238E27FC236}">
                <a16:creationId xmlns:a16="http://schemas.microsoft.com/office/drawing/2014/main" id="{2E05BBE2-3DA6-6F8C-FF68-86D0048A9B26}"/>
              </a:ext>
              <a:ext uri="{C183D7F6-B498-43B3-948B-1728B52AA6E4}">
                <adec:decorative xmlns:adec="http://schemas.microsoft.com/office/drawing/2017/decorative" val="0"/>
              </a:ext>
            </a:extLst>
          </p:cNvPr>
          <p:cNvSpPr txBox="1">
            <a:spLocks/>
          </p:cNvSpPr>
          <p:nvPr/>
        </p:nvSpPr>
        <p:spPr>
          <a:xfrm>
            <a:off x="696983" y="182282"/>
            <a:ext cx="11333379" cy="99122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rgbClr val="E40037"/>
                </a:solidFill>
                <a:latin typeface="Calibri"/>
              </a:rPr>
              <a:t>Only Chelmsford and Uttlesford have had an above average level of worry about climate change over a 3 year period while Rural, Non levelling up areas and the less deprived locations in Essex have higher levels of worry towards climate change compared to other comparators.</a:t>
            </a:r>
            <a:endParaRPr kumimoji="0" lang="en-GB" sz="1800" b="1" i="0" u="none" strike="noStrike" kern="1200" cap="none" spc="0" normalizeH="0" baseline="0" noProof="0">
              <a:ln>
                <a:noFill/>
              </a:ln>
              <a:solidFill>
                <a:srgbClr val="E40037"/>
              </a:solidFill>
              <a:effectLst/>
              <a:uLnTx/>
              <a:uFillTx/>
              <a:latin typeface="Calibri"/>
              <a:ea typeface="+mj-ea"/>
              <a:cs typeface="+mj-cs"/>
            </a:endParaRPr>
          </a:p>
        </p:txBody>
      </p:sp>
      <p:cxnSp>
        <p:nvCxnSpPr>
          <p:cNvPr id="5" name="Straight Connector 4">
            <a:extLst>
              <a:ext uri="{FF2B5EF4-FFF2-40B4-BE49-F238E27FC236}">
                <a16:creationId xmlns:a16="http://schemas.microsoft.com/office/drawing/2014/main" id="{AB492669-05BB-E2BE-9AE4-83FB771B6CBB}"/>
              </a:ext>
            </a:extLst>
          </p:cNvPr>
          <p:cNvCxnSpPr/>
          <p:nvPr/>
        </p:nvCxnSpPr>
        <p:spPr>
          <a:xfrm>
            <a:off x="786926" y="2660071"/>
            <a:ext cx="1090894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A5E7A8-B2BC-4F1F-D632-F6EFEB6B3BF6}"/>
              </a:ext>
            </a:extLst>
          </p:cNvPr>
          <p:cNvSpPr txBox="1"/>
          <p:nvPr/>
        </p:nvSpPr>
        <p:spPr>
          <a:xfrm>
            <a:off x="601511" y="2407844"/>
            <a:ext cx="526619" cy="429065"/>
          </a:xfrm>
          <a:prstGeom prst="rect">
            <a:avLst/>
          </a:prstGeom>
          <a:noFill/>
        </p:spPr>
        <p:txBody>
          <a:bodyPr wrap="square" lIns="0" tIns="0" rIns="0" bIns="0" rtlCol="0">
            <a:noAutofit/>
          </a:bodyPr>
          <a:lstStyle/>
          <a:p>
            <a:pPr algn="l">
              <a:spcAft>
                <a:spcPts val="1134"/>
              </a:spcAft>
            </a:pPr>
            <a:r>
              <a:rPr lang="en-GB" sz="1200" b="1"/>
              <a:t>2024 </a:t>
            </a:r>
          </a:p>
          <a:p>
            <a:pPr algn="l">
              <a:spcAft>
                <a:spcPts val="1134"/>
              </a:spcAft>
            </a:pPr>
            <a:r>
              <a:rPr lang="en-GB" sz="1200" b="1"/>
              <a:t>Essex Av.</a:t>
            </a:r>
          </a:p>
        </p:txBody>
      </p:sp>
      <p:cxnSp>
        <p:nvCxnSpPr>
          <p:cNvPr id="9" name="Straight Connector 8">
            <a:extLst>
              <a:ext uri="{FF2B5EF4-FFF2-40B4-BE49-F238E27FC236}">
                <a16:creationId xmlns:a16="http://schemas.microsoft.com/office/drawing/2014/main" id="{A93B5946-3ECA-86BC-32A2-712BC1CFD698}"/>
              </a:ext>
            </a:extLst>
          </p:cNvPr>
          <p:cNvCxnSpPr/>
          <p:nvPr/>
        </p:nvCxnSpPr>
        <p:spPr>
          <a:xfrm>
            <a:off x="828491" y="5112327"/>
            <a:ext cx="1090894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D44C19-2A75-B56B-E279-5D3D0EF799B4}"/>
              </a:ext>
            </a:extLst>
          </p:cNvPr>
          <p:cNvSpPr txBox="1"/>
          <p:nvPr/>
        </p:nvSpPr>
        <p:spPr>
          <a:xfrm>
            <a:off x="643076" y="4860100"/>
            <a:ext cx="526619" cy="429065"/>
          </a:xfrm>
          <a:prstGeom prst="rect">
            <a:avLst/>
          </a:prstGeom>
          <a:noFill/>
        </p:spPr>
        <p:txBody>
          <a:bodyPr wrap="square" lIns="0" tIns="0" rIns="0" bIns="0" rtlCol="0">
            <a:noAutofit/>
          </a:bodyPr>
          <a:lstStyle/>
          <a:p>
            <a:pPr algn="l">
              <a:spcAft>
                <a:spcPts val="1134"/>
              </a:spcAft>
            </a:pPr>
            <a:r>
              <a:rPr lang="en-GB" sz="1200" b="1"/>
              <a:t>2024 </a:t>
            </a:r>
          </a:p>
          <a:p>
            <a:pPr algn="l">
              <a:spcAft>
                <a:spcPts val="1134"/>
              </a:spcAft>
            </a:pPr>
            <a:r>
              <a:rPr lang="en-GB" sz="1200" b="1"/>
              <a:t>Essex Av.</a:t>
            </a:r>
          </a:p>
        </p:txBody>
      </p:sp>
      <p:pic>
        <p:nvPicPr>
          <p:cNvPr id="18" name="Picture 17">
            <a:extLst>
              <a:ext uri="{FF2B5EF4-FFF2-40B4-BE49-F238E27FC236}">
                <a16:creationId xmlns:a16="http://schemas.microsoft.com/office/drawing/2014/main" id="{E0A1C41B-EB8D-B991-3816-3F999DD6DFE2}"/>
              </a:ext>
            </a:extLst>
          </p:cNvPr>
          <p:cNvPicPr>
            <a:picLocks noChangeAspect="1"/>
          </p:cNvPicPr>
          <p:nvPr/>
        </p:nvPicPr>
        <p:blipFill>
          <a:blip r:embed="rId5"/>
          <a:stretch>
            <a:fillRect/>
          </a:stretch>
        </p:blipFill>
        <p:spPr>
          <a:xfrm>
            <a:off x="6736388" y="6464371"/>
            <a:ext cx="537229" cy="183668"/>
          </a:xfrm>
          <a:prstGeom prst="rect">
            <a:avLst/>
          </a:prstGeom>
        </p:spPr>
      </p:pic>
      <p:cxnSp>
        <p:nvCxnSpPr>
          <p:cNvPr id="4" name="Straight Connector 3">
            <a:extLst>
              <a:ext uri="{FF2B5EF4-FFF2-40B4-BE49-F238E27FC236}">
                <a16:creationId xmlns:a16="http://schemas.microsoft.com/office/drawing/2014/main" id="{0FBFED28-3881-9B52-9342-8B1211FB9EF3}"/>
              </a:ext>
            </a:extLst>
          </p:cNvPr>
          <p:cNvCxnSpPr/>
          <p:nvPr/>
        </p:nvCxnSpPr>
        <p:spPr>
          <a:xfrm flipV="1">
            <a:off x="3213463" y="4423954"/>
            <a:ext cx="0" cy="13846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B1B397-D675-674F-14C5-98A795861F72}"/>
              </a:ext>
            </a:extLst>
          </p:cNvPr>
          <p:cNvCxnSpPr/>
          <p:nvPr/>
        </p:nvCxnSpPr>
        <p:spPr>
          <a:xfrm flipV="1">
            <a:off x="5577841" y="4419995"/>
            <a:ext cx="0" cy="13846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Slide Number Placeholder 4">
            <a:extLst>
              <a:ext uri="{FF2B5EF4-FFF2-40B4-BE49-F238E27FC236}">
                <a16:creationId xmlns:a16="http://schemas.microsoft.com/office/drawing/2014/main" id="{ECE2EB2A-5414-C895-15A5-B54BBE253171}"/>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11</a:t>
            </a:fld>
            <a:endParaRPr lang="en-GB" sz="1100">
              <a:solidFill>
                <a:srgbClr val="000000">
                  <a:lumMod val="50000"/>
                  <a:lumOff val="50000"/>
                </a:srgbClr>
              </a:solidFill>
            </a:endParaRPr>
          </a:p>
        </p:txBody>
      </p:sp>
      <p:sp>
        <p:nvSpPr>
          <p:cNvPr id="13" name="Date Placeholder 3">
            <a:extLst>
              <a:ext uri="{FF2B5EF4-FFF2-40B4-BE49-F238E27FC236}">
                <a16:creationId xmlns:a16="http://schemas.microsoft.com/office/drawing/2014/main" id="{826EEC51-894D-07E6-1299-49D898712D85}"/>
              </a:ext>
              <a:ext uri="{C183D7F6-B498-43B3-948B-1728B52AA6E4}">
                <adec:decorative xmlns:adec="http://schemas.microsoft.com/office/drawing/2017/decorative" val="1"/>
              </a:ext>
            </a:extLst>
          </p:cNvPr>
          <p:cNvSpPr txBox="1">
            <a:spLocks/>
          </p:cNvSpPr>
          <p:nvPr/>
        </p:nvSpPr>
        <p:spPr>
          <a:xfrm>
            <a:off x="9363014" y="6597736"/>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14" name="TextBox 13">
            <a:extLst>
              <a:ext uri="{FF2B5EF4-FFF2-40B4-BE49-F238E27FC236}">
                <a16:creationId xmlns:a16="http://schemas.microsoft.com/office/drawing/2014/main" id="{F8966A84-11D3-27D3-5F0A-ECE5F354265B}"/>
              </a:ext>
            </a:extLst>
          </p:cNvPr>
          <p:cNvSpPr txBox="1"/>
          <p:nvPr/>
        </p:nvSpPr>
        <p:spPr>
          <a:xfrm>
            <a:off x="11703728" y="2584757"/>
            <a:ext cx="488272" cy="389261"/>
          </a:xfrm>
          <a:prstGeom prst="rect">
            <a:avLst/>
          </a:prstGeom>
          <a:noFill/>
        </p:spPr>
        <p:txBody>
          <a:bodyPr wrap="square" lIns="0" tIns="0" rIns="0" bIns="0" rtlCol="0">
            <a:noAutofit/>
          </a:bodyPr>
          <a:lstStyle/>
          <a:p>
            <a:pPr algn="l">
              <a:spcAft>
                <a:spcPts val="1134"/>
              </a:spcAft>
            </a:pPr>
            <a:r>
              <a:rPr lang="en-GB" sz="1200" b="1" dirty="0"/>
              <a:t>37%</a:t>
            </a:r>
          </a:p>
        </p:txBody>
      </p:sp>
      <p:sp>
        <p:nvSpPr>
          <p:cNvPr id="17" name="TextBox 16">
            <a:extLst>
              <a:ext uri="{FF2B5EF4-FFF2-40B4-BE49-F238E27FC236}">
                <a16:creationId xmlns:a16="http://schemas.microsoft.com/office/drawing/2014/main" id="{113CCFBB-6382-0DD8-A357-E018CE586621}"/>
              </a:ext>
            </a:extLst>
          </p:cNvPr>
          <p:cNvSpPr txBox="1"/>
          <p:nvPr/>
        </p:nvSpPr>
        <p:spPr>
          <a:xfrm>
            <a:off x="11748118" y="5018718"/>
            <a:ext cx="488272" cy="389261"/>
          </a:xfrm>
          <a:prstGeom prst="rect">
            <a:avLst/>
          </a:prstGeom>
          <a:noFill/>
        </p:spPr>
        <p:txBody>
          <a:bodyPr wrap="square" lIns="0" tIns="0" rIns="0" bIns="0" rtlCol="0">
            <a:noAutofit/>
          </a:bodyPr>
          <a:lstStyle/>
          <a:p>
            <a:pPr algn="l">
              <a:spcAft>
                <a:spcPts val="1134"/>
              </a:spcAft>
            </a:pPr>
            <a:r>
              <a:rPr lang="en-GB" sz="1200" b="1" dirty="0"/>
              <a:t>37%</a:t>
            </a:r>
          </a:p>
        </p:txBody>
      </p:sp>
    </p:spTree>
    <p:extLst>
      <p:ext uri="{BB962C8B-B14F-4D97-AF65-F5344CB8AC3E}">
        <p14:creationId xmlns:p14="http://schemas.microsoft.com/office/powerpoint/2010/main" val="3489695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076A9A0C-5FF7-6B7E-30D6-57EFBD79C1CC}"/>
              </a:ext>
            </a:extLst>
          </p:cNvPr>
          <p:cNvGraphicFramePr>
            <a:graphicFrameLocks noGrp="1"/>
          </p:cNvGraphicFramePr>
          <p:nvPr>
            <p:extLst>
              <p:ext uri="{D42A27DB-BD31-4B8C-83A1-F6EECF244321}">
                <p14:modId xmlns:p14="http://schemas.microsoft.com/office/powerpoint/2010/main" val="645159505"/>
              </p:ext>
            </p:extLst>
          </p:nvPr>
        </p:nvGraphicFramePr>
        <p:xfrm>
          <a:off x="6652644" y="2061029"/>
          <a:ext cx="5235212" cy="3983007"/>
        </p:xfrm>
        <a:graphic>
          <a:graphicData uri="http://schemas.openxmlformats.org/drawingml/2006/table">
            <a:tbl>
              <a:tblPr firstRow="1" bandRow="1">
                <a:tableStyleId>{5940675A-B579-460E-94D1-54222C63F5DA}</a:tableStyleId>
              </a:tblPr>
              <a:tblGrid>
                <a:gridCol w="1308803">
                  <a:extLst>
                    <a:ext uri="{9D8B030D-6E8A-4147-A177-3AD203B41FA5}">
                      <a16:colId xmlns:a16="http://schemas.microsoft.com/office/drawing/2014/main" val="1805699221"/>
                    </a:ext>
                  </a:extLst>
                </a:gridCol>
                <a:gridCol w="1308803">
                  <a:extLst>
                    <a:ext uri="{9D8B030D-6E8A-4147-A177-3AD203B41FA5}">
                      <a16:colId xmlns:a16="http://schemas.microsoft.com/office/drawing/2014/main" val="626264371"/>
                    </a:ext>
                  </a:extLst>
                </a:gridCol>
                <a:gridCol w="1308803">
                  <a:extLst>
                    <a:ext uri="{9D8B030D-6E8A-4147-A177-3AD203B41FA5}">
                      <a16:colId xmlns:a16="http://schemas.microsoft.com/office/drawing/2014/main" val="2338488684"/>
                    </a:ext>
                  </a:extLst>
                </a:gridCol>
                <a:gridCol w="1308803">
                  <a:extLst>
                    <a:ext uri="{9D8B030D-6E8A-4147-A177-3AD203B41FA5}">
                      <a16:colId xmlns:a16="http://schemas.microsoft.com/office/drawing/2014/main" val="2957486196"/>
                    </a:ext>
                  </a:extLst>
                </a:gridCol>
              </a:tblGrid>
              <a:tr h="1327669">
                <a:tc>
                  <a:txBody>
                    <a:bodyPr/>
                    <a:lstStyle/>
                    <a:p>
                      <a:pPr algn="r"/>
                      <a:endParaRPr lang="en-GB" sz="1400"/>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Male </a:t>
                      </a:r>
                    </a:p>
                    <a:p>
                      <a:pPr algn="ctr"/>
                      <a:r>
                        <a:rPr lang="en-GB" sz="1400" b="1"/>
                        <a:t>(32%) </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Working full-time (31+ hours per week) </a:t>
                      </a:r>
                    </a:p>
                    <a:p>
                      <a:pPr algn="ctr"/>
                      <a:r>
                        <a:rPr lang="en-GB" sz="1400" b="1"/>
                        <a:t>(27%) </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794675682"/>
                  </a:ext>
                </a:extLst>
              </a:tr>
              <a:tr h="1327669">
                <a:tc>
                  <a:txBody>
                    <a:bodyPr/>
                    <a:lstStyle/>
                    <a:p>
                      <a:pPr algn="r"/>
                      <a:endParaRPr lang="en-GB" sz="1400"/>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rPr>
                        <a:t>‘Finding it quite/very difficult to get by’ financially (</a:t>
                      </a:r>
                      <a:r>
                        <a:rPr lang="en-GB" sz="1400" b="1"/>
                        <a:t>30%) </a:t>
                      </a:r>
                      <a:endParaRPr lang="en-GB" sz="1400" b="1">
                        <a:solidFill>
                          <a:schemeClr val="tx1"/>
                        </a:solidFill>
                      </a:endParaRP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Living in urban areas </a:t>
                      </a:r>
                    </a:p>
                    <a:p>
                      <a:pPr algn="ctr"/>
                      <a:r>
                        <a:rPr lang="en-GB" sz="1400" b="1"/>
                        <a:t>(25%)</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905724931"/>
                  </a:ext>
                </a:extLst>
              </a:tr>
              <a:tr h="1327669">
                <a:tc>
                  <a:txBody>
                    <a:bodyPr/>
                    <a:lstStyle/>
                    <a:p>
                      <a:pPr algn="r"/>
                      <a:endParaRPr lang="en-GB" sz="1400"/>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rPr>
                        <a:t>Living in a more deprived area (IMD quintile 1-2) (</a:t>
                      </a:r>
                      <a:r>
                        <a:rPr lang="en-GB" sz="1400" b="1"/>
                        <a:t>26%)</a:t>
                      </a:r>
                      <a:endParaRPr lang="en-GB" sz="1400" b="1">
                        <a:solidFill>
                          <a:schemeClr val="tx1"/>
                        </a:solidFill>
                      </a:endParaRP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Living in Castle Point (28%) – in levelling up priority areas (27%)</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3932077205"/>
                  </a:ext>
                </a:extLst>
              </a:tr>
            </a:tbl>
          </a:graphicData>
        </a:graphic>
      </p:graphicFrame>
      <p:graphicFrame>
        <p:nvGraphicFramePr>
          <p:cNvPr id="21" name="Table 20">
            <a:extLst>
              <a:ext uri="{FF2B5EF4-FFF2-40B4-BE49-F238E27FC236}">
                <a16:creationId xmlns:a16="http://schemas.microsoft.com/office/drawing/2014/main" id="{19EE4599-E721-44E6-61DC-48A59C30E3DA}"/>
              </a:ext>
            </a:extLst>
          </p:cNvPr>
          <p:cNvGraphicFramePr>
            <a:graphicFrameLocks noGrp="1"/>
          </p:cNvGraphicFramePr>
          <p:nvPr>
            <p:extLst>
              <p:ext uri="{D42A27DB-BD31-4B8C-83A1-F6EECF244321}">
                <p14:modId xmlns:p14="http://schemas.microsoft.com/office/powerpoint/2010/main" val="3735893079"/>
              </p:ext>
            </p:extLst>
          </p:nvPr>
        </p:nvGraphicFramePr>
        <p:xfrm>
          <a:off x="695325" y="2061029"/>
          <a:ext cx="5235212" cy="3983007"/>
        </p:xfrm>
        <a:graphic>
          <a:graphicData uri="http://schemas.openxmlformats.org/drawingml/2006/table">
            <a:tbl>
              <a:tblPr firstRow="1" bandRow="1">
                <a:tableStyleId>{5940675A-B579-460E-94D1-54222C63F5DA}</a:tableStyleId>
              </a:tblPr>
              <a:tblGrid>
                <a:gridCol w="1308803">
                  <a:extLst>
                    <a:ext uri="{9D8B030D-6E8A-4147-A177-3AD203B41FA5}">
                      <a16:colId xmlns:a16="http://schemas.microsoft.com/office/drawing/2014/main" val="1805699221"/>
                    </a:ext>
                  </a:extLst>
                </a:gridCol>
                <a:gridCol w="1308803">
                  <a:extLst>
                    <a:ext uri="{9D8B030D-6E8A-4147-A177-3AD203B41FA5}">
                      <a16:colId xmlns:a16="http://schemas.microsoft.com/office/drawing/2014/main" val="3341325213"/>
                    </a:ext>
                  </a:extLst>
                </a:gridCol>
                <a:gridCol w="1308803">
                  <a:extLst>
                    <a:ext uri="{9D8B030D-6E8A-4147-A177-3AD203B41FA5}">
                      <a16:colId xmlns:a16="http://schemas.microsoft.com/office/drawing/2014/main" val="2338488684"/>
                    </a:ext>
                  </a:extLst>
                </a:gridCol>
                <a:gridCol w="1308803">
                  <a:extLst>
                    <a:ext uri="{9D8B030D-6E8A-4147-A177-3AD203B41FA5}">
                      <a16:colId xmlns:a16="http://schemas.microsoft.com/office/drawing/2014/main" val="3704784888"/>
                    </a:ext>
                  </a:extLst>
                </a:gridCol>
              </a:tblGrid>
              <a:tr h="1327669">
                <a:tc>
                  <a:txBody>
                    <a:bodyPr/>
                    <a:lstStyle/>
                    <a:p>
                      <a:pPr algn="r"/>
                      <a:endParaRPr lang="en-GB" sz="1400"/>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Female </a:t>
                      </a:r>
                    </a:p>
                    <a:p>
                      <a:pPr algn="ctr"/>
                      <a:r>
                        <a:rPr lang="en-GB" sz="1400" b="1"/>
                        <a:t>(41%)</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High earning household (£75+ HH income) </a:t>
                      </a:r>
                    </a:p>
                    <a:p>
                      <a:pPr algn="ctr"/>
                      <a:r>
                        <a:rPr lang="en-GB" sz="1400" b="1"/>
                        <a:t>(41%)</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794675682"/>
                  </a:ext>
                </a:extLst>
              </a:tr>
              <a:tr h="1327669">
                <a:tc>
                  <a:txBody>
                    <a:bodyPr/>
                    <a:lstStyle/>
                    <a:p>
                      <a:pPr algn="r"/>
                      <a:endParaRPr lang="en-GB" sz="1400"/>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‘Living comfortably’ financially (40%)</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Living in rural areas (43%)</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905724931"/>
                  </a:ext>
                </a:extLst>
              </a:tr>
              <a:tr h="1327669">
                <a:tc>
                  <a:txBody>
                    <a:bodyPr/>
                    <a:lstStyle/>
                    <a:p>
                      <a:pPr algn="r"/>
                      <a:endParaRPr lang="en-GB" sz="1400"/>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rPr>
                        <a:t>Living in the least deprived areas (IMD quintile 4-5) (41%)</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Living in Chelmsford (47%)</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3932077205"/>
                  </a:ext>
                </a:extLst>
              </a:tr>
            </a:tbl>
          </a:graphicData>
        </a:graphic>
      </p:graphicFrame>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002559"/>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worried are you about climate change?</a:t>
            </a:r>
          </a:p>
        </p:txBody>
      </p:sp>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a:solidFill>
                  <a:schemeClr val="accent4"/>
                </a:solidFill>
                <a:latin typeface="+mn-lt"/>
              </a:rPr>
              <a:t>Females, Living comfortably in rural areas and high earning households are more likely to be worried about the effects of climate change.</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2024 – 5,576</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695325" y="6135649"/>
            <a:ext cx="93538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Charts demonstrates the resident groups that are significantly more likely to feel more or less </a:t>
            </a:r>
            <a:r>
              <a:rPr lang="en-GB" sz="1000">
                <a:solidFill>
                  <a:prstClr val="black"/>
                </a:solidFill>
              </a:rPr>
              <a:t>concerned about climate change </a:t>
            </a:r>
            <a:r>
              <a:rPr kumimoji="0" lang="en-GB" sz="1000" b="0" i="0" u="none" strike="noStrike" kern="1200" cap="none" spc="0" normalizeH="0" baseline="0" noProof="0">
                <a:ln>
                  <a:noFill/>
                </a:ln>
                <a:solidFill>
                  <a:prstClr val="black"/>
                </a:solidFill>
                <a:effectLst/>
                <a:uLnTx/>
                <a:uFillTx/>
                <a:ea typeface="+mn-ea"/>
                <a:cs typeface="+mn-cs"/>
              </a:rPr>
              <a:t>at the 95% confidence level vs. Essex total</a:t>
            </a:r>
          </a:p>
        </p:txBody>
      </p:sp>
      <p:sp>
        <p:nvSpPr>
          <p:cNvPr id="9" name="TextBox 8">
            <a:extLst>
              <a:ext uri="{FF2B5EF4-FFF2-40B4-BE49-F238E27FC236}">
                <a16:creationId xmlns:a16="http://schemas.microsoft.com/office/drawing/2014/main" id="{B8ECA40B-7E84-46C5-8C47-4990CF1FF80B}"/>
              </a:ext>
              <a:ext uri="{C183D7F6-B498-43B3-948B-1728B52AA6E4}">
                <adec:decorative xmlns:adec="http://schemas.microsoft.com/office/drawing/2017/decorative" val="1"/>
              </a:ext>
            </a:extLst>
          </p:cNvPr>
          <p:cNvSpPr txBox="1"/>
          <p:nvPr/>
        </p:nvSpPr>
        <p:spPr>
          <a:xfrm>
            <a:off x="7338180" y="1331112"/>
            <a:ext cx="38641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t>Residents that are not at all / not very</a:t>
            </a:r>
            <a:r>
              <a:rPr kumimoji="0" lang="en-GB" sz="1400" b="1" i="1" u="none" strike="noStrike" kern="1200" cap="none" spc="0" normalizeH="0" baseline="0" noProof="0">
                <a:ln>
                  <a:noFill/>
                </a:ln>
                <a:effectLst/>
                <a:uLnTx/>
                <a:uFillTx/>
                <a:ea typeface="+mn-ea"/>
                <a:cs typeface="+mn-cs"/>
              </a:rPr>
              <a:t> worried</a:t>
            </a:r>
          </a:p>
        </p:txBody>
      </p:sp>
      <p:sp>
        <p:nvSpPr>
          <p:cNvPr id="10" name="TextBox 9">
            <a:extLst>
              <a:ext uri="{FF2B5EF4-FFF2-40B4-BE49-F238E27FC236}">
                <a16:creationId xmlns:a16="http://schemas.microsoft.com/office/drawing/2014/main" id="{0841088D-96DF-B27D-0CAC-733289EAC8D8}"/>
              </a:ext>
              <a:ext uri="{C183D7F6-B498-43B3-948B-1728B52AA6E4}">
                <adec:decorative xmlns:adec="http://schemas.microsoft.com/office/drawing/2017/decorative" val="1"/>
              </a:ext>
            </a:extLst>
          </p:cNvPr>
          <p:cNvSpPr txBox="1"/>
          <p:nvPr/>
        </p:nvSpPr>
        <p:spPr>
          <a:xfrm>
            <a:off x="1508104" y="1331112"/>
            <a:ext cx="38641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Residents that are extremely / very worried</a:t>
            </a:r>
          </a:p>
        </p:txBody>
      </p:sp>
      <p:sp>
        <p:nvSpPr>
          <p:cNvPr id="12" name="Rectangle 11">
            <a:extLst>
              <a:ext uri="{FF2B5EF4-FFF2-40B4-BE49-F238E27FC236}">
                <a16:creationId xmlns:a16="http://schemas.microsoft.com/office/drawing/2014/main" id="{E389841B-9FAC-9274-B34F-B5E5AC52A705}"/>
              </a:ext>
            </a:extLst>
          </p:cNvPr>
          <p:cNvSpPr/>
          <p:nvPr/>
        </p:nvSpPr>
        <p:spPr>
          <a:xfrm>
            <a:off x="695325" y="1640915"/>
            <a:ext cx="5235212" cy="424798"/>
          </a:xfrm>
          <a:prstGeom prst="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rPr>
              <a:t>(37%) In </a:t>
            </a:r>
            <a:r>
              <a:rPr lang="en-GB" sz="1600" b="1">
                <a:solidFill>
                  <a:schemeClr val="bg1"/>
                </a:solidFill>
              </a:rPr>
              <a:t>2024, </a:t>
            </a:r>
            <a:r>
              <a:rPr lang="en-GB" sz="1600">
                <a:solidFill>
                  <a:schemeClr val="bg1"/>
                </a:solidFill>
              </a:rPr>
              <a:t>residents are more likely to be…</a:t>
            </a:r>
          </a:p>
        </p:txBody>
      </p:sp>
      <p:sp>
        <p:nvSpPr>
          <p:cNvPr id="15" name="Rectangle 14">
            <a:extLst>
              <a:ext uri="{FF2B5EF4-FFF2-40B4-BE49-F238E27FC236}">
                <a16:creationId xmlns:a16="http://schemas.microsoft.com/office/drawing/2014/main" id="{442D429D-2B1C-7B0C-286E-473F65CBE8CB}"/>
              </a:ext>
            </a:extLst>
          </p:cNvPr>
          <p:cNvSpPr/>
          <p:nvPr/>
        </p:nvSpPr>
        <p:spPr>
          <a:xfrm>
            <a:off x="6652643" y="1640915"/>
            <a:ext cx="5235212" cy="396611"/>
          </a:xfrm>
          <a:prstGeom prst="rect">
            <a:avLst/>
          </a:prstGeom>
          <a:solidFill>
            <a:srgbClr val="3A7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bg1"/>
                </a:solidFill>
              </a:rPr>
              <a:t>(24%) In </a:t>
            </a:r>
            <a:r>
              <a:rPr lang="en-GB" sz="1600" b="1">
                <a:solidFill>
                  <a:schemeClr val="bg1"/>
                </a:solidFill>
              </a:rPr>
              <a:t>2024</a:t>
            </a:r>
            <a:r>
              <a:rPr lang="en-GB" sz="1600">
                <a:solidFill>
                  <a:schemeClr val="bg1"/>
                </a:solidFill>
              </a:rPr>
              <a:t> residents are more likely to be…</a:t>
            </a:r>
          </a:p>
          <a:p>
            <a:pPr algn="ctr"/>
            <a:endParaRPr lang="en-GB" sz="1800">
              <a:solidFill>
                <a:schemeClr val="bg1"/>
              </a:solidFill>
            </a:endParaRPr>
          </a:p>
          <a:p>
            <a:pPr marL="285750" indent="-285750">
              <a:buFont typeface="Arial" panose="020B0604020202020204" pitchFamily="34" charset="0"/>
              <a:buChar char="•"/>
            </a:pPr>
            <a:endParaRPr lang="en-GB" sz="1500">
              <a:solidFill>
                <a:schemeClr val="bg1"/>
              </a:solidFill>
            </a:endParaRPr>
          </a:p>
        </p:txBody>
      </p:sp>
      <p:pic>
        <p:nvPicPr>
          <p:cNvPr id="29" name="Graphic 28" descr="Man outline">
            <a:extLst>
              <a:ext uri="{FF2B5EF4-FFF2-40B4-BE49-F238E27FC236}">
                <a16:creationId xmlns:a16="http://schemas.microsoft.com/office/drawing/2014/main" id="{ED6F2336-5C3E-0CEC-B2B8-99054E26A6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0980" y="2290316"/>
            <a:ext cx="914400" cy="914400"/>
          </a:xfrm>
          <a:prstGeom prst="rect">
            <a:avLst/>
          </a:prstGeom>
        </p:spPr>
      </p:pic>
      <p:pic>
        <p:nvPicPr>
          <p:cNvPr id="33" name="Graphic 32" descr="Woman outline">
            <a:extLst>
              <a:ext uri="{FF2B5EF4-FFF2-40B4-BE49-F238E27FC236}">
                <a16:creationId xmlns:a16="http://schemas.microsoft.com/office/drawing/2014/main" id="{73EAEC72-E684-7A86-8BCE-A2E996E17C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1040" y="2263100"/>
            <a:ext cx="914400" cy="914400"/>
          </a:xfrm>
          <a:prstGeom prst="rect">
            <a:avLst/>
          </a:prstGeom>
        </p:spPr>
      </p:pic>
      <p:pic>
        <p:nvPicPr>
          <p:cNvPr id="35" name="Graphic 34" descr="Pound outline">
            <a:extLst>
              <a:ext uri="{FF2B5EF4-FFF2-40B4-BE49-F238E27FC236}">
                <a16:creationId xmlns:a16="http://schemas.microsoft.com/office/drawing/2014/main" id="{0C6736FC-50A1-DF51-96B2-372A2B95CB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38108" y="2290316"/>
            <a:ext cx="914400" cy="914400"/>
          </a:xfrm>
          <a:prstGeom prst="rect">
            <a:avLst/>
          </a:prstGeom>
        </p:spPr>
      </p:pic>
      <p:pic>
        <p:nvPicPr>
          <p:cNvPr id="37" name="Graphic 36" descr="Briefcase outline">
            <a:extLst>
              <a:ext uri="{FF2B5EF4-FFF2-40B4-BE49-F238E27FC236}">
                <a16:creationId xmlns:a16="http://schemas.microsoft.com/office/drawing/2014/main" id="{3E70E3D8-40A2-580D-7BB0-32AA6C6651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91662" y="2290316"/>
            <a:ext cx="914400" cy="914400"/>
          </a:xfrm>
          <a:prstGeom prst="rect">
            <a:avLst/>
          </a:prstGeom>
        </p:spPr>
      </p:pic>
      <p:pic>
        <p:nvPicPr>
          <p:cNvPr id="39" name="Graphic 38" descr="Mortgage outline">
            <a:extLst>
              <a:ext uri="{FF2B5EF4-FFF2-40B4-BE49-F238E27FC236}">
                <a16:creationId xmlns:a16="http://schemas.microsoft.com/office/drawing/2014/main" id="{8DCC4440-6E1F-8370-A232-912D15EEE91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80980" y="4923072"/>
            <a:ext cx="914400" cy="914400"/>
          </a:xfrm>
          <a:prstGeom prst="rect">
            <a:avLst/>
          </a:prstGeom>
        </p:spPr>
      </p:pic>
      <p:pic>
        <p:nvPicPr>
          <p:cNvPr id="41" name="Graphic 40" descr="Mortgage outline">
            <a:extLst>
              <a:ext uri="{FF2B5EF4-FFF2-40B4-BE49-F238E27FC236}">
                <a16:creationId xmlns:a16="http://schemas.microsoft.com/office/drawing/2014/main" id="{0EE754A2-D01B-06EB-C067-7A7F0939E40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1538" y="4889803"/>
            <a:ext cx="914400" cy="914400"/>
          </a:xfrm>
          <a:prstGeom prst="rect">
            <a:avLst/>
          </a:prstGeom>
        </p:spPr>
      </p:pic>
      <p:pic>
        <p:nvPicPr>
          <p:cNvPr id="43" name="Graphic 42" descr="Neighborhood outline">
            <a:extLst>
              <a:ext uri="{FF2B5EF4-FFF2-40B4-BE49-F238E27FC236}">
                <a16:creationId xmlns:a16="http://schemas.microsoft.com/office/drawing/2014/main" id="{C2F02B35-4B55-D3D7-FE2D-EEAF9152C09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86710" y="4973287"/>
            <a:ext cx="914400" cy="914400"/>
          </a:xfrm>
          <a:prstGeom prst="rect">
            <a:avLst/>
          </a:prstGeom>
        </p:spPr>
      </p:pic>
      <p:pic>
        <p:nvPicPr>
          <p:cNvPr id="44" name="Graphic 43" descr="Neighborhood outline">
            <a:extLst>
              <a:ext uri="{FF2B5EF4-FFF2-40B4-BE49-F238E27FC236}">
                <a16:creationId xmlns:a16="http://schemas.microsoft.com/office/drawing/2014/main" id="{F5ED04E1-E023-9110-06E8-7B002B0F140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491662" y="4910275"/>
            <a:ext cx="914400" cy="914400"/>
          </a:xfrm>
          <a:prstGeom prst="rect">
            <a:avLst/>
          </a:prstGeom>
        </p:spPr>
      </p:pic>
      <p:pic>
        <p:nvPicPr>
          <p:cNvPr id="46" name="Graphic 45" descr="City outline">
            <a:extLst>
              <a:ext uri="{FF2B5EF4-FFF2-40B4-BE49-F238E27FC236}">
                <a16:creationId xmlns:a16="http://schemas.microsoft.com/office/drawing/2014/main" id="{83D6F17E-E05E-80FE-7E6F-9E53EAA3FF3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509081" y="3595332"/>
            <a:ext cx="914400" cy="914400"/>
          </a:xfrm>
          <a:prstGeom prst="rect">
            <a:avLst/>
          </a:prstGeom>
        </p:spPr>
      </p:pic>
      <p:pic>
        <p:nvPicPr>
          <p:cNvPr id="48" name="Graphic 47" descr="Rainy scene outline">
            <a:extLst>
              <a:ext uri="{FF2B5EF4-FFF2-40B4-BE49-F238E27FC236}">
                <a16:creationId xmlns:a16="http://schemas.microsoft.com/office/drawing/2014/main" id="{20F6747C-96D3-40E8-5824-BCEBCA7B01D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498182" y="3709976"/>
            <a:ext cx="914400" cy="914400"/>
          </a:xfrm>
          <a:prstGeom prst="rect">
            <a:avLst/>
          </a:prstGeom>
        </p:spPr>
      </p:pic>
      <p:pic>
        <p:nvPicPr>
          <p:cNvPr id="50" name="Graphic 49" descr="Coins outline">
            <a:extLst>
              <a:ext uri="{FF2B5EF4-FFF2-40B4-BE49-F238E27FC236}">
                <a16:creationId xmlns:a16="http://schemas.microsoft.com/office/drawing/2014/main" id="{AFDDEBFA-793A-FF8E-0470-4318D8BE48B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51040" y="3539800"/>
            <a:ext cx="914400" cy="914400"/>
          </a:xfrm>
          <a:prstGeom prst="rect">
            <a:avLst/>
          </a:prstGeom>
        </p:spPr>
      </p:pic>
      <p:pic>
        <p:nvPicPr>
          <p:cNvPr id="51" name="Graphic 50" descr="Coins outline">
            <a:extLst>
              <a:ext uri="{FF2B5EF4-FFF2-40B4-BE49-F238E27FC236}">
                <a16:creationId xmlns:a16="http://schemas.microsoft.com/office/drawing/2014/main" id="{8CA2357E-F9F7-ABBD-2955-95D730CCDD9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964219" y="3692121"/>
            <a:ext cx="914400" cy="914400"/>
          </a:xfrm>
          <a:prstGeom prst="rect">
            <a:avLst/>
          </a:prstGeom>
        </p:spPr>
      </p:pic>
      <p:sp>
        <p:nvSpPr>
          <p:cNvPr id="4" name="Slide Number Placeholder 4">
            <a:extLst>
              <a:ext uri="{FF2B5EF4-FFF2-40B4-BE49-F238E27FC236}">
                <a16:creationId xmlns:a16="http://schemas.microsoft.com/office/drawing/2014/main" id="{F5DC14DC-537B-B8E4-145C-E7FB23A44EDE}"/>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6" name="Date Placeholder 3">
            <a:extLst>
              <a:ext uri="{FF2B5EF4-FFF2-40B4-BE49-F238E27FC236}">
                <a16:creationId xmlns:a16="http://schemas.microsoft.com/office/drawing/2014/main" id="{C7E4B363-03E9-B0F4-006A-DAB6A80B5784}"/>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382192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2A1523E4-1570-4A49-9CA8-321412A25017}"/>
              </a:ext>
              <a:ext uri="{C183D7F6-B498-43B3-948B-1728B52AA6E4}">
                <adec:decorative xmlns:adec="http://schemas.microsoft.com/office/drawing/2017/decorative" val="1"/>
              </a:ext>
            </a:extLst>
          </p:cNvPr>
          <p:cNvCxnSpPr>
            <a:cxnSpLocks/>
          </p:cNvCxnSpPr>
          <p:nvPr/>
        </p:nvCxnSpPr>
        <p:spPr>
          <a:xfrm flipH="1">
            <a:off x="10237292"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1CB18D79-F424-4F11-9CBC-2370A9BBA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5600959"/>
              </p:ext>
            </p:extLst>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82CF3111-E23C-4DCA-BFF0-DA53EDC1DE25}"/>
              </a:ext>
              <a:ext uri="{C183D7F6-B498-43B3-948B-1728B52AA6E4}">
                <adec:decorative xmlns:adec="http://schemas.microsoft.com/office/drawing/2017/decorative" val="0"/>
              </a:ext>
            </a:extLst>
          </p:cNvPr>
          <p:cNvSpPr txBox="1"/>
          <p:nvPr/>
        </p:nvSpPr>
        <p:spPr>
          <a:xfrm>
            <a:off x="696984" y="1390782"/>
            <a:ext cx="607146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On a scale of 0 to 10 where 0 is “not at all” and 10 is “a great deal”, to what extent do you feel a personal responsibility to try to reduce climate change?</a:t>
            </a:r>
          </a:p>
        </p:txBody>
      </p:sp>
      <p:sp>
        <p:nvSpPr>
          <p:cNvPr id="33" name="Title 1">
            <a:extLst>
              <a:ext uri="{FF2B5EF4-FFF2-40B4-BE49-F238E27FC236}">
                <a16:creationId xmlns:a16="http://schemas.microsoft.com/office/drawing/2014/main" id="{6CCB8209-B65A-4553-8145-25E91F0962CF}"/>
              </a:ext>
              <a:ext uri="{C183D7F6-B498-43B3-948B-1728B52AA6E4}">
                <adec:decorative xmlns:adec="http://schemas.microsoft.com/office/drawing/2017/decorative" val="0"/>
              </a:ext>
            </a:extLst>
          </p:cNvPr>
          <p:cNvSpPr>
            <a:spLocks noGrp="1"/>
          </p:cNvSpPr>
          <p:nvPr>
            <p:ph type="title"/>
          </p:nvPr>
        </p:nvSpPr>
        <p:spPr>
          <a:xfrm>
            <a:off x="696983" y="248019"/>
            <a:ext cx="11280188" cy="912653"/>
          </a:xfrm>
        </p:spPr>
        <p:txBody>
          <a:bodyPr anchor="t" anchorCtr="0">
            <a:noAutofit/>
          </a:bodyPr>
          <a:lstStyle/>
          <a:p>
            <a:r>
              <a:rPr lang="en-GB" sz="1800">
                <a:solidFill>
                  <a:schemeClr val="accent4"/>
                </a:solidFill>
                <a:latin typeface="+mn-lt"/>
              </a:rPr>
              <a:t>Looking at the year-on-year trend Essex residents has shown a decrease in personal responsibility towards reducing climate change. Of the residents who feel highly personal responsibility to reduce climate change, Chelmsford, Maldon and Uttlesford residents feel most responsible.</a:t>
            </a:r>
          </a:p>
        </p:txBody>
      </p:sp>
      <p:graphicFrame>
        <p:nvGraphicFramePr>
          <p:cNvPr id="18" name="Chart 17" descr="64% gave a (high) score of between 7-10, with 27% giving a very high score of 9-10. 9% gave a medium score of between 4-6 and 9% a low score of between 0-3.">
            <a:extLst>
              <a:ext uri="{FF2B5EF4-FFF2-40B4-BE49-F238E27FC236}">
                <a16:creationId xmlns:a16="http://schemas.microsoft.com/office/drawing/2014/main" id="{1D4327B1-41AF-43AB-8DF5-575EDE3D5F0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4585457"/>
              </p:ext>
            </p:extLst>
          </p:nvPr>
        </p:nvGraphicFramePr>
        <p:xfrm>
          <a:off x="3465609" y="1831793"/>
          <a:ext cx="4159392" cy="421111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24" name="TextBox 23">
            <a:extLst>
              <a:ext uri="{FF2B5EF4-FFF2-40B4-BE49-F238E27FC236}">
                <a16:creationId xmlns:a16="http://schemas.microsoft.com/office/drawing/2014/main" id="{8362B2E8-C558-4F7D-A389-D177A23A8F4B}"/>
              </a:ext>
              <a:ext uri="{C183D7F6-B498-43B3-948B-1728B52AA6E4}">
                <adec:decorative xmlns:adec="http://schemas.microsoft.com/office/drawing/2017/decorative" val="1"/>
              </a:ext>
            </a:extLst>
          </p:cNvPr>
          <p:cNvSpPr txBox="1"/>
          <p:nvPr/>
        </p:nvSpPr>
        <p:spPr>
          <a:xfrm>
            <a:off x="695325" y="6367762"/>
            <a:ext cx="81566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2024 – 5,553; 2023 - 6,543; 2022 - 5,945  Benchmark: European Social Survey 2022 / 2023</a:t>
            </a:r>
          </a:p>
        </p:txBody>
      </p:sp>
      <p:cxnSp>
        <p:nvCxnSpPr>
          <p:cNvPr id="26" name="Straight Connector 25">
            <a:extLst>
              <a:ext uri="{FF2B5EF4-FFF2-40B4-BE49-F238E27FC236}">
                <a16:creationId xmlns:a16="http://schemas.microsoft.com/office/drawing/2014/main" id="{3E229EDE-14FB-472C-AE88-0AB894C99435}"/>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EAED5D-8BCC-41AE-BDEE-FE479AC30609}"/>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D646FD3-E96F-42FD-AFBA-B698E9149FE1}"/>
              </a:ext>
              <a:ext uri="{C183D7F6-B498-43B3-948B-1728B52AA6E4}">
                <adec:decorative xmlns:adec="http://schemas.microsoft.com/office/drawing/2017/decorative" val="1"/>
              </a:ext>
            </a:extLst>
          </p:cNvPr>
          <p:cNvSpPr txBox="1"/>
          <p:nvPr/>
        </p:nvSpPr>
        <p:spPr>
          <a:xfrm>
            <a:off x="8650409" y="137594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scoring 7-10</a:t>
            </a:r>
          </a:p>
        </p:txBody>
      </p:sp>
      <p:cxnSp>
        <p:nvCxnSpPr>
          <p:cNvPr id="30" name="Straight Connector 29">
            <a:extLst>
              <a:ext uri="{FF2B5EF4-FFF2-40B4-BE49-F238E27FC236}">
                <a16:creationId xmlns:a16="http://schemas.microsoft.com/office/drawing/2014/main" id="{11E63CEF-7D45-47BA-A8DD-2A9C23D253EA}"/>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5596EDF-BD27-4CE2-9158-28DF1B17045B}"/>
              </a:ext>
              <a:ext uri="{C183D7F6-B498-43B3-948B-1728B52AA6E4}">
                <adec:decorative xmlns:adec="http://schemas.microsoft.com/office/drawing/2017/decorative" val="1"/>
              </a:ext>
            </a:extLst>
          </p:cNvPr>
          <p:cNvSpPr/>
          <p:nvPr/>
        </p:nvSpPr>
        <p:spPr>
          <a:xfrm>
            <a:off x="10491877" y="2830906"/>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6" name="Rectangle 35">
            <a:extLst>
              <a:ext uri="{FF2B5EF4-FFF2-40B4-BE49-F238E27FC236}">
                <a16:creationId xmlns:a16="http://schemas.microsoft.com/office/drawing/2014/main" id="{2FE0DDAB-40D2-4DF7-854E-9929DBF402D3}"/>
              </a:ext>
              <a:ext uri="{C183D7F6-B498-43B3-948B-1728B52AA6E4}">
                <adec:decorative xmlns:adec="http://schemas.microsoft.com/office/drawing/2017/decorative" val="1"/>
              </a:ext>
            </a:extLst>
          </p:cNvPr>
          <p:cNvSpPr/>
          <p:nvPr/>
        </p:nvSpPr>
        <p:spPr>
          <a:xfrm>
            <a:off x="10137929" y="3040911"/>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8" name="Footer Placeholder 5">
            <a:extLst>
              <a:ext uri="{FF2B5EF4-FFF2-40B4-BE49-F238E27FC236}">
                <a16:creationId xmlns:a16="http://schemas.microsoft.com/office/drawing/2014/main" id="{C6CD4292-CE51-4372-A912-81C409724677}"/>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31" name="Rectangle 30">
            <a:extLst>
              <a:ext uri="{FF2B5EF4-FFF2-40B4-BE49-F238E27FC236}">
                <a16:creationId xmlns:a16="http://schemas.microsoft.com/office/drawing/2014/main" id="{9CA947DA-BE9E-4586-AC21-427870E1CB62}"/>
              </a:ext>
              <a:ext uri="{C183D7F6-B498-43B3-948B-1728B52AA6E4}">
                <adec:decorative xmlns:adec="http://schemas.microsoft.com/office/drawing/2017/decorative" val="1"/>
              </a:ext>
            </a:extLst>
          </p:cNvPr>
          <p:cNvSpPr/>
          <p:nvPr/>
        </p:nvSpPr>
        <p:spPr>
          <a:xfrm>
            <a:off x="10413270" y="369043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Rectangle 31">
            <a:extLst>
              <a:ext uri="{FF2B5EF4-FFF2-40B4-BE49-F238E27FC236}">
                <a16:creationId xmlns:a16="http://schemas.microsoft.com/office/drawing/2014/main" id="{271D0F49-A316-458D-975D-ACCC4399C080}"/>
              </a:ext>
              <a:ext uri="{C183D7F6-B498-43B3-948B-1728B52AA6E4}">
                <adec:decorative xmlns:adec="http://schemas.microsoft.com/office/drawing/2017/decorative" val="1"/>
              </a:ext>
            </a:extLst>
          </p:cNvPr>
          <p:cNvSpPr/>
          <p:nvPr/>
        </p:nvSpPr>
        <p:spPr>
          <a:xfrm>
            <a:off x="10399752" y="4316075"/>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9" name="Rectangle 38">
            <a:extLst>
              <a:ext uri="{FF2B5EF4-FFF2-40B4-BE49-F238E27FC236}">
                <a16:creationId xmlns:a16="http://schemas.microsoft.com/office/drawing/2014/main" id="{33A91025-5667-4BE8-9635-2C220CF43A14}"/>
              </a:ext>
              <a:ext uri="{C183D7F6-B498-43B3-948B-1728B52AA6E4}">
                <adec:decorative xmlns:adec="http://schemas.microsoft.com/office/drawing/2017/decorative" val="1"/>
              </a:ext>
            </a:extLst>
          </p:cNvPr>
          <p:cNvSpPr/>
          <p:nvPr/>
        </p:nvSpPr>
        <p:spPr>
          <a:xfrm>
            <a:off x="10331114" y="5189662"/>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1" name="Rectangle 40">
            <a:extLst>
              <a:ext uri="{FF2B5EF4-FFF2-40B4-BE49-F238E27FC236}">
                <a16:creationId xmlns:a16="http://schemas.microsoft.com/office/drawing/2014/main" id="{488992A2-59A6-4CD3-B85B-BD7B896B17A9}"/>
              </a:ext>
              <a:ext uri="{C183D7F6-B498-43B3-948B-1728B52AA6E4}">
                <adec:decorative xmlns:adec="http://schemas.microsoft.com/office/drawing/2017/decorative" val="1"/>
              </a:ext>
            </a:extLst>
          </p:cNvPr>
          <p:cNvSpPr/>
          <p:nvPr/>
        </p:nvSpPr>
        <p:spPr>
          <a:xfrm>
            <a:off x="10377926" y="6269143"/>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2" name="Rectangle 41">
            <a:extLst>
              <a:ext uri="{FF2B5EF4-FFF2-40B4-BE49-F238E27FC236}">
                <a16:creationId xmlns:a16="http://schemas.microsoft.com/office/drawing/2014/main" id="{1E6486A2-E152-4F78-914D-4BA071BBF436}"/>
              </a:ext>
              <a:ext uri="{C183D7F6-B498-43B3-948B-1728B52AA6E4}">
                <adec:decorative xmlns:adec="http://schemas.microsoft.com/office/drawing/2017/decorative" val="1"/>
              </a:ext>
            </a:extLst>
          </p:cNvPr>
          <p:cNvSpPr/>
          <p:nvPr/>
        </p:nvSpPr>
        <p:spPr>
          <a:xfrm>
            <a:off x="10054812" y="4974731"/>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4" name="Rectangle 43">
            <a:extLst>
              <a:ext uri="{FF2B5EF4-FFF2-40B4-BE49-F238E27FC236}">
                <a16:creationId xmlns:a16="http://schemas.microsoft.com/office/drawing/2014/main" id="{B68199FE-952F-4003-B8C7-9EA758CDACB1}"/>
              </a:ext>
              <a:ext uri="{C183D7F6-B498-43B3-948B-1728B52AA6E4}">
                <adec:decorative xmlns:adec="http://schemas.microsoft.com/office/drawing/2017/decorative" val="1"/>
              </a:ext>
            </a:extLst>
          </p:cNvPr>
          <p:cNvSpPr/>
          <p:nvPr/>
        </p:nvSpPr>
        <p:spPr>
          <a:xfrm>
            <a:off x="10105505" y="5612679"/>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9" name="Chart 8" descr="64% gave a (high) score of between 7-10, with 27% giving a very high score of 9-10. 9% gave a medium score of between 4-6 and 9% a low score of between 0-3.">
            <a:extLst>
              <a:ext uri="{FF2B5EF4-FFF2-40B4-BE49-F238E27FC236}">
                <a16:creationId xmlns:a16="http://schemas.microsoft.com/office/drawing/2014/main" id="{925853F6-52E8-2D66-DA5D-EF6031C5E22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1384419"/>
              </p:ext>
            </p:extLst>
          </p:nvPr>
        </p:nvGraphicFramePr>
        <p:xfrm>
          <a:off x="412947" y="1863136"/>
          <a:ext cx="4159392" cy="421111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E72992B8-385B-88AF-D725-FD175600B2B6}"/>
              </a:ext>
              <a:ext uri="{C183D7F6-B498-43B3-948B-1728B52AA6E4}">
                <adec:decorative xmlns:adec="http://schemas.microsoft.com/office/drawing/2017/decorative" val="1"/>
              </a:ext>
            </a:extLst>
          </p:cNvPr>
          <p:cNvSpPr txBox="1"/>
          <p:nvPr/>
        </p:nvSpPr>
        <p:spPr>
          <a:xfrm>
            <a:off x="1453076" y="5977587"/>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pic>
        <p:nvPicPr>
          <p:cNvPr id="7" name="Picture 6">
            <a:extLst>
              <a:ext uri="{FF2B5EF4-FFF2-40B4-BE49-F238E27FC236}">
                <a16:creationId xmlns:a16="http://schemas.microsoft.com/office/drawing/2014/main" id="{6658AAF9-5632-5032-154A-DB86088AAB69}"/>
              </a:ext>
            </a:extLst>
          </p:cNvPr>
          <p:cNvPicPr>
            <a:picLocks noChangeAspect="1"/>
          </p:cNvPicPr>
          <p:nvPr/>
        </p:nvPicPr>
        <p:blipFill>
          <a:blip r:embed="rId6"/>
          <a:stretch>
            <a:fillRect/>
          </a:stretch>
        </p:blipFill>
        <p:spPr>
          <a:xfrm>
            <a:off x="941363" y="6100925"/>
            <a:ext cx="537229" cy="183668"/>
          </a:xfrm>
          <a:prstGeom prst="rect">
            <a:avLst/>
          </a:prstGeom>
        </p:spPr>
      </p:pic>
      <p:sp>
        <p:nvSpPr>
          <p:cNvPr id="12" name="TextBox 11">
            <a:extLst>
              <a:ext uri="{FF2B5EF4-FFF2-40B4-BE49-F238E27FC236}">
                <a16:creationId xmlns:a16="http://schemas.microsoft.com/office/drawing/2014/main" id="{5658F64A-5E5E-AC56-F6B0-6CF19724827D}"/>
              </a:ext>
            </a:extLst>
          </p:cNvPr>
          <p:cNvSpPr txBox="1"/>
          <p:nvPr/>
        </p:nvSpPr>
        <p:spPr>
          <a:xfrm>
            <a:off x="565638" y="2351326"/>
            <a:ext cx="911802" cy="400110"/>
          </a:xfrm>
          <a:prstGeom prst="rect">
            <a:avLst/>
          </a:prstGeom>
          <a:noFill/>
        </p:spPr>
        <p:txBody>
          <a:bodyPr wrap="square" lIns="0" tIns="0" rIns="0" bIns="0" rtlCol="0" anchor="ctr">
            <a:noAutofit/>
          </a:bodyPr>
          <a:lstStyle/>
          <a:p>
            <a:pPr algn="l">
              <a:spcAft>
                <a:spcPts val="1134"/>
              </a:spcAft>
            </a:pPr>
            <a:r>
              <a:rPr lang="en-GB" sz="1500" b="1"/>
              <a:t>LOW</a:t>
            </a:r>
          </a:p>
        </p:txBody>
      </p:sp>
      <p:sp>
        <p:nvSpPr>
          <p:cNvPr id="13" name="TextBox 12">
            <a:extLst>
              <a:ext uri="{FF2B5EF4-FFF2-40B4-BE49-F238E27FC236}">
                <a16:creationId xmlns:a16="http://schemas.microsoft.com/office/drawing/2014/main" id="{4AAF8605-FD86-F5C5-89D7-4720B4C09DB1}"/>
              </a:ext>
            </a:extLst>
          </p:cNvPr>
          <p:cNvSpPr txBox="1"/>
          <p:nvPr/>
        </p:nvSpPr>
        <p:spPr>
          <a:xfrm>
            <a:off x="565638" y="3337071"/>
            <a:ext cx="911802" cy="400110"/>
          </a:xfrm>
          <a:prstGeom prst="rect">
            <a:avLst/>
          </a:prstGeom>
          <a:noFill/>
        </p:spPr>
        <p:txBody>
          <a:bodyPr wrap="square" lIns="0" tIns="0" rIns="0" bIns="0" rtlCol="0" anchor="ctr">
            <a:noAutofit/>
          </a:bodyPr>
          <a:lstStyle/>
          <a:p>
            <a:pPr algn="l">
              <a:spcAft>
                <a:spcPts val="1134"/>
              </a:spcAft>
            </a:pPr>
            <a:r>
              <a:rPr lang="en-GB" sz="1500" b="1"/>
              <a:t>MEDIUM</a:t>
            </a:r>
          </a:p>
        </p:txBody>
      </p:sp>
      <p:sp>
        <p:nvSpPr>
          <p:cNvPr id="15" name="TextBox 14">
            <a:extLst>
              <a:ext uri="{FF2B5EF4-FFF2-40B4-BE49-F238E27FC236}">
                <a16:creationId xmlns:a16="http://schemas.microsoft.com/office/drawing/2014/main" id="{C393A678-E24F-D1CB-82BB-25BDCC2965DE}"/>
              </a:ext>
            </a:extLst>
          </p:cNvPr>
          <p:cNvSpPr txBox="1"/>
          <p:nvPr/>
        </p:nvSpPr>
        <p:spPr>
          <a:xfrm>
            <a:off x="565638" y="4300535"/>
            <a:ext cx="911802" cy="400110"/>
          </a:xfrm>
          <a:prstGeom prst="rect">
            <a:avLst/>
          </a:prstGeom>
          <a:noFill/>
        </p:spPr>
        <p:txBody>
          <a:bodyPr wrap="square" lIns="0" tIns="0" rIns="0" bIns="0" rtlCol="0" anchor="ctr">
            <a:noAutofit/>
          </a:bodyPr>
          <a:lstStyle/>
          <a:p>
            <a:pPr algn="l">
              <a:spcAft>
                <a:spcPts val="1134"/>
              </a:spcAft>
            </a:pPr>
            <a:r>
              <a:rPr lang="en-GB" sz="1500" b="1"/>
              <a:t>HIGH</a:t>
            </a:r>
          </a:p>
        </p:txBody>
      </p:sp>
      <p:sp>
        <p:nvSpPr>
          <p:cNvPr id="16" name="TextBox 15">
            <a:extLst>
              <a:ext uri="{FF2B5EF4-FFF2-40B4-BE49-F238E27FC236}">
                <a16:creationId xmlns:a16="http://schemas.microsoft.com/office/drawing/2014/main" id="{B2F369CD-739D-56B4-711B-6DEC58C7B826}"/>
              </a:ext>
            </a:extLst>
          </p:cNvPr>
          <p:cNvSpPr txBox="1"/>
          <p:nvPr/>
        </p:nvSpPr>
        <p:spPr>
          <a:xfrm>
            <a:off x="565638" y="5307130"/>
            <a:ext cx="911802" cy="400110"/>
          </a:xfrm>
          <a:prstGeom prst="rect">
            <a:avLst/>
          </a:prstGeom>
          <a:noFill/>
        </p:spPr>
        <p:txBody>
          <a:bodyPr wrap="square" lIns="0" tIns="0" rIns="0" bIns="0" rtlCol="0" anchor="ctr">
            <a:noAutofit/>
          </a:bodyPr>
          <a:lstStyle/>
          <a:p>
            <a:pPr algn="l">
              <a:spcAft>
                <a:spcPts val="1134"/>
              </a:spcAft>
            </a:pPr>
            <a:r>
              <a:rPr lang="en-GB" sz="1500" b="1"/>
              <a:t>VERY HIGH</a:t>
            </a:r>
          </a:p>
        </p:txBody>
      </p:sp>
      <p:sp>
        <p:nvSpPr>
          <p:cNvPr id="17" name="TextBox 16">
            <a:extLst>
              <a:ext uri="{FF2B5EF4-FFF2-40B4-BE49-F238E27FC236}">
                <a16:creationId xmlns:a16="http://schemas.microsoft.com/office/drawing/2014/main" id="{A21193CF-C923-14C4-E83C-058DE4E6D367}"/>
              </a:ext>
              <a:ext uri="{C183D7F6-B498-43B3-948B-1728B52AA6E4}">
                <adec:decorative xmlns:adec="http://schemas.microsoft.com/office/drawing/2017/decorative" val="1"/>
              </a:ext>
            </a:extLst>
          </p:cNvPr>
          <p:cNvSpPr txBox="1"/>
          <p:nvPr/>
        </p:nvSpPr>
        <p:spPr>
          <a:xfrm>
            <a:off x="7831268" y="646139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average at the 95% confidence level </a:t>
            </a:r>
          </a:p>
        </p:txBody>
      </p:sp>
      <p:pic>
        <p:nvPicPr>
          <p:cNvPr id="19" name="Picture 18">
            <a:extLst>
              <a:ext uri="{FF2B5EF4-FFF2-40B4-BE49-F238E27FC236}">
                <a16:creationId xmlns:a16="http://schemas.microsoft.com/office/drawing/2014/main" id="{818FDEB8-2B7E-1288-308B-A3D690D5F3B3}"/>
              </a:ext>
            </a:extLst>
          </p:cNvPr>
          <p:cNvPicPr>
            <a:picLocks noChangeAspect="1"/>
          </p:cNvPicPr>
          <p:nvPr/>
        </p:nvPicPr>
        <p:blipFill>
          <a:blip r:embed="rId6"/>
          <a:stretch>
            <a:fillRect/>
          </a:stretch>
        </p:blipFill>
        <p:spPr>
          <a:xfrm>
            <a:off x="7319555" y="6584730"/>
            <a:ext cx="537229" cy="183668"/>
          </a:xfrm>
          <a:prstGeom prst="rect">
            <a:avLst/>
          </a:prstGeom>
        </p:spPr>
      </p:pic>
      <p:cxnSp>
        <p:nvCxnSpPr>
          <p:cNvPr id="21" name="Straight Connector 20">
            <a:extLst>
              <a:ext uri="{FF2B5EF4-FFF2-40B4-BE49-F238E27FC236}">
                <a16:creationId xmlns:a16="http://schemas.microsoft.com/office/drawing/2014/main" id="{FE72C2A4-24B2-B1A3-72A2-F6396BBA2F79}"/>
              </a:ext>
            </a:extLst>
          </p:cNvPr>
          <p:cNvCxnSpPr/>
          <p:nvPr/>
        </p:nvCxnSpPr>
        <p:spPr>
          <a:xfrm>
            <a:off x="565638" y="3014118"/>
            <a:ext cx="596334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726E3B1-D520-848D-4CAB-167D5172C900}"/>
              </a:ext>
            </a:extLst>
          </p:cNvPr>
          <p:cNvCxnSpPr/>
          <p:nvPr/>
        </p:nvCxnSpPr>
        <p:spPr>
          <a:xfrm>
            <a:off x="596116" y="4011249"/>
            <a:ext cx="596334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2F5679-1533-1C8E-4414-5320517B041C}"/>
              </a:ext>
            </a:extLst>
          </p:cNvPr>
          <p:cNvCxnSpPr/>
          <p:nvPr/>
        </p:nvCxnSpPr>
        <p:spPr>
          <a:xfrm>
            <a:off x="574342" y="5025798"/>
            <a:ext cx="596334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16366A-7A84-048A-8895-BCF5D7E92161}"/>
              </a:ext>
            </a:extLst>
          </p:cNvPr>
          <p:cNvSpPr txBox="1"/>
          <p:nvPr/>
        </p:nvSpPr>
        <p:spPr>
          <a:xfrm rot="5400000">
            <a:off x="6284993" y="2297519"/>
            <a:ext cx="599756" cy="1397327"/>
          </a:xfrm>
          <a:prstGeom prst="rect">
            <a:avLst/>
          </a:prstGeom>
          <a:noFill/>
        </p:spPr>
        <p:txBody>
          <a:bodyPr vert="vert270" wrap="square" lIns="0" tIns="0" rIns="0" bIns="0" rtlCol="0" anchor="ctr">
            <a:noAutofit/>
          </a:bodyPr>
          <a:lstStyle/>
          <a:p>
            <a:pPr algn="l">
              <a:spcAft>
                <a:spcPts val="1134"/>
              </a:spcAft>
            </a:pPr>
            <a:r>
              <a:rPr lang="en-GB" sz="1050" b="1"/>
              <a:t>DATA NOT AVAILABLE FOR UK 2024</a:t>
            </a:r>
          </a:p>
        </p:txBody>
      </p:sp>
      <p:sp>
        <p:nvSpPr>
          <p:cNvPr id="3" name="Slide Number Placeholder 4">
            <a:extLst>
              <a:ext uri="{FF2B5EF4-FFF2-40B4-BE49-F238E27FC236}">
                <a16:creationId xmlns:a16="http://schemas.microsoft.com/office/drawing/2014/main" id="{B3E93FA9-182A-052D-A2E9-9740F46AC384}"/>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 name="Date Placeholder 3">
            <a:extLst>
              <a:ext uri="{FF2B5EF4-FFF2-40B4-BE49-F238E27FC236}">
                <a16:creationId xmlns:a16="http://schemas.microsoft.com/office/drawing/2014/main" id="{12393010-2131-3AAC-2F0F-695BAB444AD9}"/>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277682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C076B5E-AFE9-0867-1C52-5027285EC2DE}"/>
              </a:ext>
            </a:extLst>
          </p:cNvPr>
          <p:cNvGraphicFramePr/>
          <p:nvPr>
            <p:extLst>
              <p:ext uri="{D42A27DB-BD31-4B8C-83A1-F6EECF244321}">
                <p14:modId xmlns:p14="http://schemas.microsoft.com/office/powerpoint/2010/main" val="3161645189"/>
              </p:ext>
            </p:extLst>
          </p:nvPr>
        </p:nvGraphicFramePr>
        <p:xfrm>
          <a:off x="511568" y="971079"/>
          <a:ext cx="11333379" cy="2928952"/>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1D71A802-9E86-642F-B247-5DB3573C15AF}"/>
              </a:ext>
            </a:extLst>
          </p:cNvPr>
          <p:cNvCxnSpPr/>
          <p:nvPr/>
        </p:nvCxnSpPr>
        <p:spPr>
          <a:xfrm>
            <a:off x="767827" y="2308463"/>
            <a:ext cx="109089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1C23D93-52DA-8E11-C9FF-AE4E41D718BA}"/>
              </a:ext>
              <a:ext uri="{C183D7F6-B498-43B3-948B-1728B52AA6E4}">
                <adec:decorative xmlns:adec="http://schemas.microsoft.com/office/drawing/2017/decorative" val="1"/>
              </a:ext>
            </a:extLst>
          </p:cNvPr>
          <p:cNvSpPr/>
          <p:nvPr/>
        </p:nvSpPr>
        <p:spPr>
          <a:xfrm>
            <a:off x="0" y="0"/>
            <a:ext cx="452436" cy="6858000"/>
          </a:xfrm>
          <a:prstGeom prst="rect">
            <a:avLst/>
          </a:prstGeom>
          <a:solidFill>
            <a:srgbClr val="E40037"/>
          </a:solidFill>
          <a:ln w="12700" cap="flat" cmpd="sng" algn="ctr">
            <a:noFill/>
            <a:prstDash val="solid"/>
            <a:miter lim="800000"/>
          </a:ln>
          <a:effectLst/>
        </p:spPr>
        <p:txBody>
          <a:bodyPr vert="vert270" tIns="90000" rIns="9000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FFFFFF"/>
                </a:solidFill>
                <a:effectLst/>
                <a:uLnTx/>
                <a:uFillTx/>
                <a:latin typeface="Calibri"/>
                <a:ea typeface="+mn-ea"/>
                <a:cs typeface="+mn-cs"/>
              </a:rPr>
              <a:t>Climate change </a:t>
            </a:r>
          </a:p>
        </p:txBody>
      </p:sp>
      <p:sp>
        <p:nvSpPr>
          <p:cNvPr id="7" name="TextBox 6"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40DD9219-7842-B47B-8F47-A5AF665A801E}"/>
              </a:ext>
              <a:ext uri="{C183D7F6-B498-43B3-948B-1728B52AA6E4}">
                <adec:decorative xmlns:adec="http://schemas.microsoft.com/office/drawing/2017/decorative" val="0"/>
              </a:ext>
            </a:extLst>
          </p:cNvPr>
          <p:cNvSpPr txBox="1"/>
          <p:nvPr/>
        </p:nvSpPr>
        <p:spPr>
          <a:xfrm>
            <a:off x="707401" y="1047898"/>
            <a:ext cx="788961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On a scale of 0 to 10 where 0 is “not at all” and 10 is “a great deal”, to what extent do you feel a personal responsibility to try to reduce climate change?</a:t>
            </a:r>
          </a:p>
        </p:txBody>
      </p:sp>
      <p:graphicFrame>
        <p:nvGraphicFramePr>
          <p:cNvPr id="11" name="Chart 10">
            <a:extLst>
              <a:ext uri="{FF2B5EF4-FFF2-40B4-BE49-F238E27FC236}">
                <a16:creationId xmlns:a16="http://schemas.microsoft.com/office/drawing/2014/main" id="{54559A77-61AE-F104-339A-8DAF4BFD7604}"/>
              </a:ext>
            </a:extLst>
          </p:cNvPr>
          <p:cNvGraphicFramePr/>
          <p:nvPr>
            <p:extLst>
              <p:ext uri="{D42A27DB-BD31-4B8C-83A1-F6EECF244321}">
                <p14:modId xmlns:p14="http://schemas.microsoft.com/office/powerpoint/2010/main" val="834760158"/>
              </p:ext>
            </p:extLst>
          </p:nvPr>
        </p:nvGraphicFramePr>
        <p:xfrm>
          <a:off x="496127" y="3603171"/>
          <a:ext cx="11199745" cy="292895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3212CDCE-E33C-80A6-9013-56CE35200A5D}"/>
              </a:ext>
              <a:ext uri="{C183D7F6-B498-43B3-948B-1728B52AA6E4}">
                <adec:decorative xmlns:adec="http://schemas.microsoft.com/office/drawing/2017/decorative" val="1"/>
              </a:ext>
            </a:extLst>
          </p:cNvPr>
          <p:cNvSpPr txBox="1"/>
          <p:nvPr/>
        </p:nvSpPr>
        <p:spPr>
          <a:xfrm>
            <a:off x="786926" y="6439882"/>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2024 – 5,553; 2023 – 6,547; 2022 - 5,955</a:t>
            </a:r>
          </a:p>
        </p:txBody>
      </p:sp>
      <p:sp>
        <p:nvSpPr>
          <p:cNvPr id="16" name="Footer Placeholder 5">
            <a:extLst>
              <a:ext uri="{FF2B5EF4-FFF2-40B4-BE49-F238E27FC236}">
                <a16:creationId xmlns:a16="http://schemas.microsoft.com/office/drawing/2014/main" id="{B83E99F2-4B68-63F6-B74B-2F57133A8855}"/>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latin typeface="Calibri"/>
              </a:rPr>
              <a:t>Produced by Essex County Council Policy Unit</a:t>
            </a:r>
          </a:p>
        </p:txBody>
      </p:sp>
      <p:sp>
        <p:nvSpPr>
          <p:cNvPr id="19" name="TextBox 18">
            <a:extLst>
              <a:ext uri="{FF2B5EF4-FFF2-40B4-BE49-F238E27FC236}">
                <a16:creationId xmlns:a16="http://schemas.microsoft.com/office/drawing/2014/main" id="{10BD6B6C-CA19-F132-B3A4-D0613CA8DCA0}"/>
              </a:ext>
              <a:ext uri="{C183D7F6-B498-43B3-948B-1728B52AA6E4}">
                <adec:decorative xmlns:adec="http://schemas.microsoft.com/office/drawing/2017/decorative" val="1"/>
              </a:ext>
            </a:extLst>
          </p:cNvPr>
          <p:cNvSpPr txBox="1"/>
          <p:nvPr/>
        </p:nvSpPr>
        <p:spPr>
          <a:xfrm>
            <a:off x="8650409" y="1375941"/>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t>
            </a:r>
            <a:r>
              <a:rPr lang="en-GB" sz="1400" b="1" i="1"/>
              <a:t>high</a:t>
            </a:r>
            <a:r>
              <a:rPr kumimoji="0" lang="en-GB" sz="1400" b="1" i="1" u="none" strike="noStrike" kern="1200" cap="none" spc="0" normalizeH="0" baseline="0" noProof="0">
                <a:ln>
                  <a:noFill/>
                </a:ln>
                <a:effectLst/>
                <a:uLnTx/>
                <a:uFillTx/>
                <a:ea typeface="+mn-ea"/>
                <a:cs typeface="+mn-cs"/>
              </a:rPr>
              <a:t> / very high (7-10)</a:t>
            </a:r>
            <a:endParaRPr kumimoji="0" lang="en-GB" sz="1400" b="1" i="1" u="none" strike="noStrike" kern="1200" cap="none" spc="0" normalizeH="0" baseline="0" noProof="0">
              <a:ln>
                <a:noFill/>
              </a:ln>
              <a:solidFill>
                <a:srgbClr val="000000"/>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BC2878D9-ED4F-76B0-ED21-36D812CE9D21}"/>
              </a:ext>
              <a:ext uri="{C183D7F6-B498-43B3-948B-1728B52AA6E4}">
                <adec:decorative xmlns:adec="http://schemas.microsoft.com/office/drawing/2017/decorative" val="1"/>
              </a:ext>
            </a:extLst>
          </p:cNvPr>
          <p:cNvSpPr txBox="1"/>
          <p:nvPr/>
        </p:nvSpPr>
        <p:spPr>
          <a:xfrm>
            <a:off x="7259750" y="6351861"/>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between 2024 and 2023 at the 95% confidence level </a:t>
            </a:r>
          </a:p>
        </p:txBody>
      </p:sp>
      <p:sp>
        <p:nvSpPr>
          <p:cNvPr id="26" name="Title 1">
            <a:extLst>
              <a:ext uri="{FF2B5EF4-FFF2-40B4-BE49-F238E27FC236}">
                <a16:creationId xmlns:a16="http://schemas.microsoft.com/office/drawing/2014/main" id="{2E05BBE2-3DA6-6F8C-FF68-86D0048A9B26}"/>
              </a:ext>
              <a:ext uri="{C183D7F6-B498-43B3-948B-1728B52AA6E4}">
                <adec:decorative xmlns:adec="http://schemas.microsoft.com/office/drawing/2017/decorative" val="0"/>
              </a:ext>
            </a:extLst>
          </p:cNvPr>
          <p:cNvSpPr txBox="1">
            <a:spLocks/>
          </p:cNvSpPr>
          <p:nvPr/>
        </p:nvSpPr>
        <p:spPr>
          <a:xfrm>
            <a:off x="696983" y="182282"/>
            <a:ext cx="11333379" cy="99122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rgbClr val="E40037"/>
                </a:solidFill>
                <a:latin typeface="Calibri"/>
              </a:rPr>
              <a:t>Castle Point, Colchester, Rochford and Tendring have seen a negative trend from feeling high responsibility towards </a:t>
            </a:r>
            <a:r>
              <a:rPr lang="en-GB" sz="1800" dirty="0">
                <a:solidFill>
                  <a:srgbClr val="E40037"/>
                </a:solidFill>
                <a:latin typeface="Calibri"/>
              </a:rPr>
              <a:t>climate change over a year-by-year comparison. However, respondents from the most deprived areas have had the greatest increase in feelings towards being highly responsible for reducing climate change.</a:t>
            </a:r>
            <a:endParaRPr kumimoji="0" lang="en-GB" sz="1800" b="1" i="0" u="none" strike="noStrike" kern="1200" cap="none" spc="0" normalizeH="0" baseline="0" noProof="0" dirty="0">
              <a:ln>
                <a:noFill/>
              </a:ln>
              <a:solidFill>
                <a:srgbClr val="E40037"/>
              </a:solidFill>
              <a:effectLst/>
              <a:uLnTx/>
              <a:uFillTx/>
              <a:latin typeface="Calibri"/>
              <a:ea typeface="+mj-ea"/>
              <a:cs typeface="+mj-cs"/>
            </a:endParaRPr>
          </a:p>
        </p:txBody>
      </p:sp>
      <p:sp>
        <p:nvSpPr>
          <p:cNvPr id="8" name="TextBox 7">
            <a:extLst>
              <a:ext uri="{FF2B5EF4-FFF2-40B4-BE49-F238E27FC236}">
                <a16:creationId xmlns:a16="http://schemas.microsoft.com/office/drawing/2014/main" id="{69A5E7A8-B2BC-4F1F-D632-F6EFEB6B3BF6}"/>
              </a:ext>
            </a:extLst>
          </p:cNvPr>
          <p:cNvSpPr txBox="1"/>
          <p:nvPr/>
        </p:nvSpPr>
        <p:spPr>
          <a:xfrm>
            <a:off x="479394" y="2077251"/>
            <a:ext cx="702002" cy="719215"/>
          </a:xfrm>
          <a:prstGeom prst="rect">
            <a:avLst/>
          </a:prstGeom>
          <a:noFill/>
        </p:spPr>
        <p:txBody>
          <a:bodyPr wrap="square" lIns="0" tIns="0" rIns="0" bIns="0" rtlCol="0">
            <a:noAutofit/>
          </a:bodyPr>
          <a:lstStyle/>
          <a:p>
            <a:pPr algn="l">
              <a:spcAft>
                <a:spcPts val="1134"/>
              </a:spcAft>
            </a:pPr>
            <a:r>
              <a:rPr lang="en-GB" sz="1200" b="1" dirty="0"/>
              <a:t>2024</a:t>
            </a:r>
          </a:p>
          <a:p>
            <a:pPr algn="l">
              <a:spcAft>
                <a:spcPts val="1134"/>
              </a:spcAft>
            </a:pPr>
            <a:r>
              <a:rPr lang="en-GB" sz="1200" b="1" dirty="0"/>
              <a:t>Essex Av.</a:t>
            </a:r>
          </a:p>
        </p:txBody>
      </p:sp>
      <p:cxnSp>
        <p:nvCxnSpPr>
          <p:cNvPr id="9" name="Straight Connector 8">
            <a:extLst>
              <a:ext uri="{FF2B5EF4-FFF2-40B4-BE49-F238E27FC236}">
                <a16:creationId xmlns:a16="http://schemas.microsoft.com/office/drawing/2014/main" id="{A93B5946-3ECA-86BC-32A2-712BC1CFD698}"/>
              </a:ext>
            </a:extLst>
          </p:cNvPr>
          <p:cNvCxnSpPr/>
          <p:nvPr/>
        </p:nvCxnSpPr>
        <p:spPr>
          <a:xfrm>
            <a:off x="855124" y="4783852"/>
            <a:ext cx="109089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D44C19-2A75-B56B-E279-5D3D0EF799B4}"/>
              </a:ext>
            </a:extLst>
          </p:cNvPr>
          <p:cNvSpPr txBox="1"/>
          <p:nvPr/>
        </p:nvSpPr>
        <p:spPr>
          <a:xfrm>
            <a:off x="634198" y="4487238"/>
            <a:ext cx="526619" cy="429065"/>
          </a:xfrm>
          <a:prstGeom prst="rect">
            <a:avLst/>
          </a:prstGeom>
          <a:noFill/>
        </p:spPr>
        <p:txBody>
          <a:bodyPr wrap="square" lIns="0" tIns="0" rIns="0" bIns="0" rtlCol="0">
            <a:noAutofit/>
          </a:bodyPr>
          <a:lstStyle/>
          <a:p>
            <a:pPr algn="l">
              <a:spcAft>
                <a:spcPts val="1134"/>
              </a:spcAft>
            </a:pPr>
            <a:r>
              <a:rPr lang="en-GB" sz="1200" b="1" dirty="0"/>
              <a:t>2024 </a:t>
            </a:r>
          </a:p>
          <a:p>
            <a:pPr algn="l">
              <a:spcAft>
                <a:spcPts val="1134"/>
              </a:spcAft>
            </a:pPr>
            <a:r>
              <a:rPr lang="en-GB" sz="1200" b="1" dirty="0"/>
              <a:t>Essex Av.</a:t>
            </a:r>
          </a:p>
        </p:txBody>
      </p:sp>
      <p:pic>
        <p:nvPicPr>
          <p:cNvPr id="18" name="Picture 17">
            <a:extLst>
              <a:ext uri="{FF2B5EF4-FFF2-40B4-BE49-F238E27FC236}">
                <a16:creationId xmlns:a16="http://schemas.microsoft.com/office/drawing/2014/main" id="{E0A1C41B-EB8D-B991-3816-3F999DD6DFE2}"/>
              </a:ext>
            </a:extLst>
          </p:cNvPr>
          <p:cNvPicPr>
            <a:picLocks noChangeAspect="1"/>
          </p:cNvPicPr>
          <p:nvPr/>
        </p:nvPicPr>
        <p:blipFill>
          <a:blip r:embed="rId5"/>
          <a:stretch>
            <a:fillRect/>
          </a:stretch>
        </p:blipFill>
        <p:spPr>
          <a:xfrm>
            <a:off x="6769944" y="6472760"/>
            <a:ext cx="537229" cy="183668"/>
          </a:xfrm>
          <a:prstGeom prst="rect">
            <a:avLst/>
          </a:prstGeom>
        </p:spPr>
      </p:pic>
      <p:sp>
        <p:nvSpPr>
          <p:cNvPr id="2" name="Slide Number Placeholder 4">
            <a:extLst>
              <a:ext uri="{FF2B5EF4-FFF2-40B4-BE49-F238E27FC236}">
                <a16:creationId xmlns:a16="http://schemas.microsoft.com/office/drawing/2014/main" id="{D9686F1A-6D5C-74F8-2106-050CB48E6113}"/>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14</a:t>
            </a:fld>
            <a:endParaRPr lang="en-GB" sz="1100">
              <a:solidFill>
                <a:srgbClr val="000000">
                  <a:lumMod val="50000"/>
                  <a:lumOff val="50000"/>
                </a:srgbClr>
              </a:solidFill>
            </a:endParaRPr>
          </a:p>
        </p:txBody>
      </p:sp>
      <p:sp>
        <p:nvSpPr>
          <p:cNvPr id="4" name="Date Placeholder 3">
            <a:extLst>
              <a:ext uri="{FF2B5EF4-FFF2-40B4-BE49-F238E27FC236}">
                <a16:creationId xmlns:a16="http://schemas.microsoft.com/office/drawing/2014/main" id="{2E2E3B81-87E6-A569-64DF-E26420989B14}"/>
              </a:ext>
              <a:ext uri="{C183D7F6-B498-43B3-948B-1728B52AA6E4}">
                <adec:decorative xmlns:adec="http://schemas.microsoft.com/office/drawing/2017/decorative" val="1"/>
              </a:ext>
            </a:extLst>
          </p:cNvPr>
          <p:cNvSpPr txBox="1">
            <a:spLocks/>
          </p:cNvSpPr>
          <p:nvPr/>
        </p:nvSpPr>
        <p:spPr>
          <a:xfrm>
            <a:off x="9363014" y="6597736"/>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13" name="TextBox 12">
            <a:extLst>
              <a:ext uri="{FF2B5EF4-FFF2-40B4-BE49-F238E27FC236}">
                <a16:creationId xmlns:a16="http://schemas.microsoft.com/office/drawing/2014/main" id="{DC195A0A-E3AE-5885-0134-CB291D1AA747}"/>
              </a:ext>
            </a:extLst>
          </p:cNvPr>
          <p:cNvSpPr txBox="1"/>
          <p:nvPr/>
        </p:nvSpPr>
        <p:spPr>
          <a:xfrm>
            <a:off x="11703728" y="2229652"/>
            <a:ext cx="488272" cy="389261"/>
          </a:xfrm>
          <a:prstGeom prst="rect">
            <a:avLst/>
          </a:prstGeom>
          <a:noFill/>
        </p:spPr>
        <p:txBody>
          <a:bodyPr wrap="square" lIns="0" tIns="0" rIns="0" bIns="0" rtlCol="0">
            <a:noAutofit/>
          </a:bodyPr>
          <a:lstStyle/>
          <a:p>
            <a:pPr algn="l">
              <a:spcAft>
                <a:spcPts val="1134"/>
              </a:spcAft>
            </a:pPr>
            <a:r>
              <a:rPr lang="en-GB" sz="1200" b="1" dirty="0"/>
              <a:t>54%</a:t>
            </a:r>
          </a:p>
        </p:txBody>
      </p:sp>
      <p:sp>
        <p:nvSpPr>
          <p:cNvPr id="14" name="TextBox 13">
            <a:extLst>
              <a:ext uri="{FF2B5EF4-FFF2-40B4-BE49-F238E27FC236}">
                <a16:creationId xmlns:a16="http://schemas.microsoft.com/office/drawing/2014/main" id="{F83E444B-D0FB-1752-9AA3-0A8D3BE3E5EB}"/>
              </a:ext>
            </a:extLst>
          </p:cNvPr>
          <p:cNvSpPr txBox="1"/>
          <p:nvPr/>
        </p:nvSpPr>
        <p:spPr>
          <a:xfrm>
            <a:off x="11802862" y="4708002"/>
            <a:ext cx="488272" cy="389261"/>
          </a:xfrm>
          <a:prstGeom prst="rect">
            <a:avLst/>
          </a:prstGeom>
          <a:noFill/>
        </p:spPr>
        <p:txBody>
          <a:bodyPr wrap="square" lIns="0" tIns="0" rIns="0" bIns="0" rtlCol="0">
            <a:noAutofit/>
          </a:bodyPr>
          <a:lstStyle/>
          <a:p>
            <a:pPr algn="l">
              <a:spcAft>
                <a:spcPts val="1134"/>
              </a:spcAft>
            </a:pPr>
            <a:r>
              <a:rPr lang="en-GB" sz="1200" b="1" dirty="0"/>
              <a:t>54%</a:t>
            </a:r>
          </a:p>
        </p:txBody>
      </p:sp>
    </p:spTree>
    <p:extLst>
      <p:ext uri="{BB962C8B-B14F-4D97-AF65-F5344CB8AC3E}">
        <p14:creationId xmlns:p14="http://schemas.microsoft.com/office/powerpoint/2010/main" val="243656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a:extLst>
              <a:ext uri="{FF2B5EF4-FFF2-40B4-BE49-F238E27FC236}">
                <a16:creationId xmlns:a16="http://schemas.microsoft.com/office/drawing/2014/main" id="{7B73F353-F43A-6829-2B54-15A5FC7FFDA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711363"/>
              </p:ext>
            </p:extLst>
          </p:nvPr>
        </p:nvGraphicFramePr>
        <p:xfrm>
          <a:off x="760257" y="1820968"/>
          <a:ext cx="5475849" cy="4329376"/>
        </p:xfrm>
        <a:graphic>
          <a:graphicData uri="http://schemas.openxmlformats.org/drawingml/2006/chart">
            <c:chart xmlns:c="http://schemas.openxmlformats.org/drawingml/2006/chart" xmlns:r="http://schemas.openxmlformats.org/officeDocument/2006/relationships" r:id="rId3"/>
          </a:graphicData>
        </a:graphic>
      </p:graphicFrame>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1600">
                <a:solidFill>
                  <a:schemeClr val="accent4"/>
                </a:solidFill>
                <a:latin typeface="+mn-lt"/>
              </a:rPr>
              <a:t>When looking at age breakdown, 18-34- and 65–74-year-olds have seen the biggest reduction in feelings towards being highly responsible to reduce climate change. While Females have remained consistent of their views, Males have shown reduced responsibilities across 4 age groups when comparing to 2023 findings</a:t>
            </a:r>
            <a:r>
              <a:rPr lang="en-GB" sz="2000">
                <a:solidFill>
                  <a:schemeClr val="accent4"/>
                </a:solidFill>
                <a:latin typeface="+mn-lt"/>
              </a:rPr>
              <a:t>.</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7620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147585"/>
            <a:ext cx="79784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Age base size ranges: 2024 (399 – 1,356); 2023 </a:t>
            </a:r>
            <a:r>
              <a:rPr lang="en-GB" sz="1000">
                <a:solidFill>
                  <a:srgbClr val="000000"/>
                </a:solidFill>
              </a:rPr>
              <a:t>(476 – 1,491)</a:t>
            </a:r>
            <a:r>
              <a:rPr kumimoji="0" lang="en-GB" sz="1000" b="0" i="0" u="none" strike="noStrike" kern="1200" cap="none" spc="0" normalizeH="0" baseline="0" noProof="0">
                <a:ln>
                  <a:noFill/>
                </a:ln>
                <a:solidFill>
                  <a:srgbClr val="000000"/>
                </a:solidFill>
                <a:effectLst/>
                <a:uLnTx/>
                <a:uFillTx/>
                <a:ea typeface="+mn-ea"/>
                <a:cs typeface="+mn-cs"/>
              </a:rPr>
              <a:t>; 2022 </a:t>
            </a:r>
            <a:r>
              <a:rPr lang="en-GB" sz="1000">
                <a:solidFill>
                  <a:srgbClr val="000000"/>
                </a:solidFill>
              </a:rPr>
              <a:t>(413 – 1,490)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Age base size ranges: 2024 Males (142 – 635), Females (244 – 692); 2023 Males </a:t>
            </a:r>
            <a:r>
              <a:rPr lang="en-GB" sz="1000">
                <a:solidFill>
                  <a:srgbClr val="000000"/>
                </a:solidFill>
              </a:rPr>
              <a:t>(145 – 688), Female (323 – 844)</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0" name="TextBox 29">
            <a:extLst>
              <a:ext uri="{FF2B5EF4-FFF2-40B4-BE49-F238E27FC236}">
                <a16:creationId xmlns:a16="http://schemas.microsoft.com/office/drawing/2014/main" id="{8599A50D-AE1E-2D20-EA5D-2DAE30D763B7}"/>
              </a:ext>
              <a:ext uri="{C183D7F6-B498-43B3-948B-1728B52AA6E4}">
                <adec:decorative xmlns:adec="http://schemas.microsoft.com/office/drawing/2017/decorative" val="1"/>
              </a:ext>
            </a:extLst>
          </p:cNvPr>
          <p:cNvSpPr txBox="1"/>
          <p:nvPr/>
        </p:nvSpPr>
        <p:spPr>
          <a:xfrm>
            <a:off x="3816375" y="1667080"/>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t>
            </a:r>
            <a:r>
              <a:rPr lang="en-GB" sz="1400" b="1" i="1"/>
              <a:t>high</a:t>
            </a:r>
            <a:r>
              <a:rPr kumimoji="0" lang="en-GB" sz="1400" b="1" i="1" u="none" strike="noStrike" kern="1200" cap="none" spc="0" normalizeH="0" baseline="0" noProof="0">
                <a:ln>
                  <a:noFill/>
                </a:ln>
                <a:effectLst/>
                <a:uLnTx/>
                <a:uFillTx/>
                <a:ea typeface="+mn-ea"/>
                <a:cs typeface="+mn-cs"/>
              </a:rPr>
              <a:t> / very high (7-10)</a:t>
            </a:r>
          </a:p>
        </p:txBody>
      </p:sp>
      <p:sp>
        <p:nvSpPr>
          <p:cNvPr id="4" name="TextBox 3"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B7A85032-F66F-A75D-1712-BB3B850A90E4}"/>
              </a:ext>
              <a:ext uri="{C183D7F6-B498-43B3-948B-1728B52AA6E4}">
                <adec:decorative xmlns:adec="http://schemas.microsoft.com/office/drawing/2017/decorative" val="0"/>
              </a:ext>
            </a:extLst>
          </p:cNvPr>
          <p:cNvSpPr txBox="1"/>
          <p:nvPr/>
        </p:nvSpPr>
        <p:spPr>
          <a:xfrm>
            <a:off x="695325" y="1214005"/>
            <a:ext cx="607146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On a scale of 0 to 10 where 0 is “not at all” and 10 is “a great deal”, to what extent do you feel a personal responsibility to try to reduce climate change?</a:t>
            </a:r>
          </a:p>
        </p:txBody>
      </p:sp>
      <p:sp>
        <p:nvSpPr>
          <p:cNvPr id="7" name="TextBox 6">
            <a:extLst>
              <a:ext uri="{FF2B5EF4-FFF2-40B4-BE49-F238E27FC236}">
                <a16:creationId xmlns:a16="http://schemas.microsoft.com/office/drawing/2014/main" id="{0C4F9276-DF53-5CA2-DC32-78692F2B26D8}"/>
              </a:ext>
              <a:ext uri="{C183D7F6-B498-43B3-948B-1728B52AA6E4}">
                <adec:decorative xmlns:adec="http://schemas.microsoft.com/office/drawing/2017/decorative" val="1"/>
              </a:ext>
            </a:extLst>
          </p:cNvPr>
          <p:cNvSpPr txBox="1"/>
          <p:nvPr/>
        </p:nvSpPr>
        <p:spPr>
          <a:xfrm>
            <a:off x="9607216" y="1667080"/>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t>
            </a:r>
            <a:r>
              <a:rPr lang="en-GB" sz="1400" b="1" i="1"/>
              <a:t>high</a:t>
            </a:r>
            <a:r>
              <a:rPr kumimoji="0" lang="en-GB" sz="1400" b="1" i="1" u="none" strike="noStrike" kern="1200" cap="none" spc="0" normalizeH="0" baseline="0" noProof="0">
                <a:ln>
                  <a:noFill/>
                </a:ln>
                <a:effectLst/>
                <a:uLnTx/>
                <a:uFillTx/>
                <a:ea typeface="+mn-ea"/>
                <a:cs typeface="+mn-cs"/>
              </a:rPr>
              <a:t> / very high (7-10)</a:t>
            </a:r>
          </a:p>
        </p:txBody>
      </p:sp>
      <p:sp>
        <p:nvSpPr>
          <p:cNvPr id="17" name="TextBox 16">
            <a:extLst>
              <a:ext uri="{FF2B5EF4-FFF2-40B4-BE49-F238E27FC236}">
                <a16:creationId xmlns:a16="http://schemas.microsoft.com/office/drawing/2014/main" id="{360F08F5-A2FE-FDD3-9308-E564E241F568}"/>
              </a:ext>
              <a:ext uri="{C183D7F6-B498-43B3-948B-1728B52AA6E4}">
                <adec:decorative xmlns:adec="http://schemas.microsoft.com/office/drawing/2017/decorative" val="1"/>
              </a:ext>
            </a:extLst>
          </p:cNvPr>
          <p:cNvSpPr txBox="1"/>
          <p:nvPr/>
        </p:nvSpPr>
        <p:spPr>
          <a:xfrm>
            <a:off x="7712755" y="6301527"/>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between 2024 and 2023 at the 95% confidence level </a:t>
            </a:r>
          </a:p>
        </p:txBody>
      </p:sp>
      <p:pic>
        <p:nvPicPr>
          <p:cNvPr id="18" name="Picture 17">
            <a:extLst>
              <a:ext uri="{FF2B5EF4-FFF2-40B4-BE49-F238E27FC236}">
                <a16:creationId xmlns:a16="http://schemas.microsoft.com/office/drawing/2014/main" id="{57CE88C3-EB9C-0192-F0C1-5ABD67C54E0E}"/>
              </a:ext>
            </a:extLst>
          </p:cNvPr>
          <p:cNvPicPr>
            <a:picLocks noChangeAspect="1"/>
          </p:cNvPicPr>
          <p:nvPr/>
        </p:nvPicPr>
        <p:blipFill>
          <a:blip r:embed="rId4"/>
          <a:stretch>
            <a:fillRect/>
          </a:stretch>
        </p:blipFill>
        <p:spPr>
          <a:xfrm>
            <a:off x="7222949" y="6422426"/>
            <a:ext cx="537229" cy="183668"/>
          </a:xfrm>
          <a:prstGeom prst="rect">
            <a:avLst/>
          </a:prstGeom>
        </p:spPr>
      </p:pic>
      <p:graphicFrame>
        <p:nvGraphicFramePr>
          <p:cNvPr id="19" name="Chart 18">
            <a:extLst>
              <a:ext uri="{FF2B5EF4-FFF2-40B4-BE49-F238E27FC236}">
                <a16:creationId xmlns:a16="http://schemas.microsoft.com/office/drawing/2014/main" id="{6AE23970-2ABB-71E4-C567-4923C70A2B3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5716667"/>
              </p:ext>
            </p:extLst>
          </p:nvPr>
        </p:nvGraphicFramePr>
        <p:xfrm>
          <a:off x="6343735" y="1820968"/>
          <a:ext cx="5475849" cy="4329376"/>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4">
            <a:extLst>
              <a:ext uri="{FF2B5EF4-FFF2-40B4-BE49-F238E27FC236}">
                <a16:creationId xmlns:a16="http://schemas.microsoft.com/office/drawing/2014/main" id="{462D4B79-333A-6786-7E28-6FA3DDC7ADE6}"/>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5" name="Date Placeholder 3">
            <a:extLst>
              <a:ext uri="{FF2B5EF4-FFF2-40B4-BE49-F238E27FC236}">
                <a16:creationId xmlns:a16="http://schemas.microsoft.com/office/drawing/2014/main" id="{84A2B41B-D4E4-89CE-D5FD-3036DBEE1880}"/>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218636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076A9A0C-5FF7-6B7E-30D6-57EFBD79C1CC}"/>
              </a:ext>
            </a:extLst>
          </p:cNvPr>
          <p:cNvGraphicFramePr>
            <a:graphicFrameLocks noGrp="1"/>
          </p:cNvGraphicFramePr>
          <p:nvPr>
            <p:extLst>
              <p:ext uri="{D42A27DB-BD31-4B8C-83A1-F6EECF244321}">
                <p14:modId xmlns:p14="http://schemas.microsoft.com/office/powerpoint/2010/main" val="3769703303"/>
              </p:ext>
            </p:extLst>
          </p:nvPr>
        </p:nvGraphicFramePr>
        <p:xfrm>
          <a:off x="7776753" y="2055359"/>
          <a:ext cx="4129428" cy="2655338"/>
        </p:xfrm>
        <a:graphic>
          <a:graphicData uri="http://schemas.openxmlformats.org/drawingml/2006/table">
            <a:tbl>
              <a:tblPr firstRow="1" bandRow="1">
                <a:tableStyleId>{5940675A-B579-460E-94D1-54222C63F5DA}</a:tableStyleId>
              </a:tblPr>
              <a:tblGrid>
                <a:gridCol w="2064714">
                  <a:extLst>
                    <a:ext uri="{9D8B030D-6E8A-4147-A177-3AD203B41FA5}">
                      <a16:colId xmlns:a16="http://schemas.microsoft.com/office/drawing/2014/main" val="2338488684"/>
                    </a:ext>
                  </a:extLst>
                </a:gridCol>
                <a:gridCol w="2064714">
                  <a:extLst>
                    <a:ext uri="{9D8B030D-6E8A-4147-A177-3AD203B41FA5}">
                      <a16:colId xmlns:a16="http://schemas.microsoft.com/office/drawing/2014/main" val="2957486196"/>
                    </a:ext>
                  </a:extLst>
                </a:gridCol>
              </a:tblGrid>
              <a:tr h="1327669">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Male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(22%)</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794675682"/>
                  </a:ext>
                </a:extLst>
              </a:tr>
              <a:tr h="1327669">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Working full time (over 31 hours per 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(17%)</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905724931"/>
                  </a:ext>
                </a:extLst>
              </a:tr>
            </a:tbl>
          </a:graphicData>
        </a:graphic>
      </p:graphicFrame>
      <p:graphicFrame>
        <p:nvGraphicFramePr>
          <p:cNvPr id="21" name="Table 20">
            <a:extLst>
              <a:ext uri="{FF2B5EF4-FFF2-40B4-BE49-F238E27FC236}">
                <a16:creationId xmlns:a16="http://schemas.microsoft.com/office/drawing/2014/main" id="{19EE4599-E721-44E6-61DC-48A59C30E3DA}"/>
              </a:ext>
            </a:extLst>
          </p:cNvPr>
          <p:cNvGraphicFramePr>
            <a:graphicFrameLocks noGrp="1"/>
          </p:cNvGraphicFramePr>
          <p:nvPr>
            <p:extLst>
              <p:ext uri="{D42A27DB-BD31-4B8C-83A1-F6EECF244321}">
                <p14:modId xmlns:p14="http://schemas.microsoft.com/office/powerpoint/2010/main" val="2126520014"/>
              </p:ext>
            </p:extLst>
          </p:nvPr>
        </p:nvGraphicFramePr>
        <p:xfrm>
          <a:off x="676552" y="2062196"/>
          <a:ext cx="6760908" cy="3983007"/>
        </p:xfrm>
        <a:graphic>
          <a:graphicData uri="http://schemas.openxmlformats.org/drawingml/2006/table">
            <a:tbl>
              <a:tblPr firstRow="1" bandRow="1">
                <a:tableStyleId>{5940675A-B579-460E-94D1-54222C63F5DA}</a:tableStyleId>
              </a:tblPr>
              <a:tblGrid>
                <a:gridCol w="1126818">
                  <a:extLst>
                    <a:ext uri="{9D8B030D-6E8A-4147-A177-3AD203B41FA5}">
                      <a16:colId xmlns:a16="http://schemas.microsoft.com/office/drawing/2014/main" val="1805699221"/>
                    </a:ext>
                  </a:extLst>
                </a:gridCol>
                <a:gridCol w="1126818">
                  <a:extLst>
                    <a:ext uri="{9D8B030D-6E8A-4147-A177-3AD203B41FA5}">
                      <a16:colId xmlns:a16="http://schemas.microsoft.com/office/drawing/2014/main" val="3341325213"/>
                    </a:ext>
                  </a:extLst>
                </a:gridCol>
                <a:gridCol w="1126818">
                  <a:extLst>
                    <a:ext uri="{9D8B030D-6E8A-4147-A177-3AD203B41FA5}">
                      <a16:colId xmlns:a16="http://schemas.microsoft.com/office/drawing/2014/main" val="2338488684"/>
                    </a:ext>
                  </a:extLst>
                </a:gridCol>
                <a:gridCol w="1126818">
                  <a:extLst>
                    <a:ext uri="{9D8B030D-6E8A-4147-A177-3AD203B41FA5}">
                      <a16:colId xmlns:a16="http://schemas.microsoft.com/office/drawing/2014/main" val="3704784888"/>
                    </a:ext>
                  </a:extLst>
                </a:gridCol>
                <a:gridCol w="1126818">
                  <a:extLst>
                    <a:ext uri="{9D8B030D-6E8A-4147-A177-3AD203B41FA5}">
                      <a16:colId xmlns:a16="http://schemas.microsoft.com/office/drawing/2014/main" val="1206270177"/>
                    </a:ext>
                  </a:extLst>
                </a:gridCol>
                <a:gridCol w="1126818">
                  <a:extLst>
                    <a:ext uri="{9D8B030D-6E8A-4147-A177-3AD203B41FA5}">
                      <a16:colId xmlns:a16="http://schemas.microsoft.com/office/drawing/2014/main" val="4011837815"/>
                    </a:ext>
                  </a:extLst>
                </a:gridCol>
              </a:tblGrid>
              <a:tr h="1327669">
                <a:tc>
                  <a:txBody>
                    <a:bodyPr/>
                    <a:lstStyle/>
                    <a:p>
                      <a:pPr algn="r"/>
                      <a:endParaRPr lang="en-GB" sz="1400"/>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Female </a:t>
                      </a:r>
                    </a:p>
                    <a:p>
                      <a:pPr algn="ctr"/>
                      <a:r>
                        <a:rPr lang="en-GB" sz="1400" b="1"/>
                        <a:t>(60%)</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Living in rural areas </a:t>
                      </a:r>
                    </a:p>
                    <a:p>
                      <a:pPr algn="ctr"/>
                      <a:r>
                        <a:rPr lang="en-GB" sz="1400" b="1"/>
                        <a:t>(57%)</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Parent living with dependent children (57%)</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794675682"/>
                  </a:ext>
                </a:extLst>
              </a:tr>
              <a:tr h="1327669">
                <a:tc>
                  <a:txBody>
                    <a:bodyPr/>
                    <a:lstStyle/>
                    <a:p>
                      <a:pPr algn="r"/>
                      <a:endParaRPr lang="en-GB" sz="1400"/>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1"/>
                          </a:solidFill>
                          <a:latin typeface="+mn-lt"/>
                          <a:ea typeface="+mn-ea"/>
                          <a:cs typeface="+mn-cs"/>
                        </a:rPr>
                        <a:t>Living comfortably (57%)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1"/>
                          </a:solidFill>
                          <a:latin typeface="+mn-lt"/>
                          <a:ea typeface="+mn-ea"/>
                          <a:cs typeface="+mn-cs"/>
                        </a:rPr>
                        <a:t>HH income of £45k - £75k (57%)</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hMerge="1">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gridSpan="2">
                  <a:txBody>
                    <a:bodyPr/>
                    <a:lstStyle/>
                    <a:p>
                      <a:pPr algn="ctr"/>
                      <a:r>
                        <a:rPr lang="en-GB" sz="1400" b="1"/>
                        <a:t>Working part time (less than 31 hours per week) </a:t>
                      </a:r>
                    </a:p>
                    <a:p>
                      <a:pPr algn="ctr"/>
                      <a:r>
                        <a:rPr lang="en-GB" sz="1400" b="1"/>
                        <a:t>(57%)</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905724931"/>
                  </a:ext>
                </a:extLst>
              </a:tr>
              <a:tr h="1327669">
                <a:tc>
                  <a:txBody>
                    <a:bodyPr/>
                    <a:lstStyle/>
                    <a:p>
                      <a:pPr algn="r"/>
                      <a:endParaRPr lang="en-GB" sz="1400"/>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Living in the least deprived areas IMD quintile 4-5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(56%)</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hMerge="1">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Living in Chelmsford (62%); Maldon (59%) or Uttlesford (59%)</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3932077205"/>
                  </a:ext>
                </a:extLst>
              </a:tr>
            </a:tbl>
          </a:graphicData>
        </a:graphic>
      </p:graphicFrame>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064131"/>
            <a:ext cx="1128018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On a scale of 0 to 10 where 0 is “not at all” and 10 is “a great deal”, to what extent do you feel a personal responsibility to try to reduce climate change?</a:t>
            </a:r>
          </a:p>
        </p:txBody>
      </p:sp>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a:solidFill>
                  <a:schemeClr val="accent4"/>
                </a:solidFill>
                <a:latin typeface="+mn-lt"/>
              </a:rPr>
              <a:t>Residents who are female, live in rural areas, living with dependent children from living comfortable households are likely to feel they have a high level of personal responsibility to reduce climate change.</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2024 – 5,576</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695325" y="6135649"/>
            <a:ext cx="1128018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Charts demonstrates the resident groups that are significantly more likely to feel more or less </a:t>
            </a:r>
            <a:r>
              <a:rPr lang="en-GB" sz="1000">
                <a:solidFill>
                  <a:prstClr val="black"/>
                </a:solidFill>
              </a:rPr>
              <a:t>to feel personally responsible for tackling climate change </a:t>
            </a:r>
            <a:r>
              <a:rPr kumimoji="0" lang="en-GB" sz="1000" b="0" i="0" u="none" strike="noStrike" kern="1200" cap="none" spc="0" normalizeH="0" baseline="0" noProof="0">
                <a:ln>
                  <a:noFill/>
                </a:ln>
                <a:solidFill>
                  <a:prstClr val="black"/>
                </a:solidFill>
                <a:effectLst/>
                <a:uLnTx/>
                <a:uFillTx/>
                <a:ea typeface="+mn-ea"/>
                <a:cs typeface="+mn-cs"/>
              </a:rPr>
              <a:t>at the 95% confidence level vs. Essex total</a:t>
            </a:r>
          </a:p>
        </p:txBody>
      </p:sp>
      <p:sp>
        <p:nvSpPr>
          <p:cNvPr id="9" name="TextBox 8">
            <a:extLst>
              <a:ext uri="{FF2B5EF4-FFF2-40B4-BE49-F238E27FC236}">
                <a16:creationId xmlns:a16="http://schemas.microsoft.com/office/drawing/2014/main" id="{B8ECA40B-7E84-46C5-8C47-4990CF1FF80B}"/>
              </a:ext>
              <a:ext uri="{C183D7F6-B498-43B3-948B-1728B52AA6E4}">
                <adec:decorative xmlns:adec="http://schemas.microsoft.com/office/drawing/2017/decorative" val="1"/>
              </a:ext>
            </a:extLst>
          </p:cNvPr>
          <p:cNvSpPr txBox="1"/>
          <p:nvPr/>
        </p:nvSpPr>
        <p:spPr>
          <a:xfrm>
            <a:off x="7775094" y="1331112"/>
            <a:ext cx="441690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Residents have a </a:t>
            </a:r>
            <a:r>
              <a:rPr kumimoji="0" lang="en-GB" sz="1400" b="1" i="1" u="sng" strike="noStrike" kern="1200" cap="none" spc="0" normalizeH="0" baseline="0" noProof="0">
                <a:ln>
                  <a:noFill/>
                </a:ln>
                <a:effectLst/>
                <a:uLnTx/>
                <a:uFillTx/>
                <a:ea typeface="+mn-ea"/>
                <a:cs typeface="+mn-cs"/>
              </a:rPr>
              <a:t>low level </a:t>
            </a:r>
            <a:r>
              <a:rPr kumimoji="0" lang="en-GB" sz="1400" b="1" i="1" u="none" strike="noStrike" kern="1200" cap="none" spc="0" normalizeH="0" baseline="0" noProof="0">
                <a:ln>
                  <a:noFill/>
                </a:ln>
                <a:effectLst/>
                <a:uLnTx/>
                <a:uFillTx/>
                <a:ea typeface="+mn-ea"/>
                <a:cs typeface="+mn-cs"/>
              </a:rPr>
              <a:t>of personal responsibility (0-3)</a:t>
            </a:r>
          </a:p>
        </p:txBody>
      </p:sp>
      <p:sp>
        <p:nvSpPr>
          <p:cNvPr id="10" name="TextBox 9">
            <a:extLst>
              <a:ext uri="{FF2B5EF4-FFF2-40B4-BE49-F238E27FC236}">
                <a16:creationId xmlns:a16="http://schemas.microsoft.com/office/drawing/2014/main" id="{0841088D-96DF-B27D-0CAC-733289EAC8D8}"/>
              </a:ext>
              <a:ext uri="{C183D7F6-B498-43B3-948B-1728B52AA6E4}">
                <adec:decorative xmlns:adec="http://schemas.microsoft.com/office/drawing/2017/decorative" val="1"/>
              </a:ext>
            </a:extLst>
          </p:cNvPr>
          <p:cNvSpPr txBox="1"/>
          <p:nvPr/>
        </p:nvSpPr>
        <p:spPr>
          <a:xfrm>
            <a:off x="731896" y="1331112"/>
            <a:ext cx="52352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t>Residents have a </a:t>
            </a:r>
            <a:r>
              <a:rPr lang="en-GB" sz="1400" b="1" i="1" u="sng"/>
              <a:t>high level </a:t>
            </a:r>
            <a:r>
              <a:rPr lang="en-GB" sz="1400" b="1" i="1"/>
              <a:t>of personal responsibility (7-10)</a:t>
            </a:r>
            <a:endParaRPr kumimoji="0" lang="en-GB" sz="1400" b="1" i="1" u="none" strike="noStrike" kern="1200" cap="none" spc="0" normalizeH="0" baseline="0" noProof="0">
              <a:ln>
                <a:noFill/>
              </a:ln>
              <a:effectLst/>
              <a:uLnTx/>
              <a:uFillTx/>
              <a:ea typeface="+mn-ea"/>
              <a:cs typeface="+mn-cs"/>
            </a:endParaRPr>
          </a:p>
        </p:txBody>
      </p:sp>
      <p:sp>
        <p:nvSpPr>
          <p:cNvPr id="12" name="Rectangle 11">
            <a:extLst>
              <a:ext uri="{FF2B5EF4-FFF2-40B4-BE49-F238E27FC236}">
                <a16:creationId xmlns:a16="http://schemas.microsoft.com/office/drawing/2014/main" id="{E389841B-9FAC-9274-B34F-B5E5AC52A705}"/>
              </a:ext>
            </a:extLst>
          </p:cNvPr>
          <p:cNvSpPr/>
          <p:nvPr/>
        </p:nvSpPr>
        <p:spPr>
          <a:xfrm>
            <a:off x="695324" y="1640915"/>
            <a:ext cx="6760907" cy="424798"/>
          </a:xfrm>
          <a:prstGeom prst="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rPr>
              <a:t>(54%) In </a:t>
            </a:r>
            <a:r>
              <a:rPr lang="en-GB" sz="1600" b="1">
                <a:solidFill>
                  <a:schemeClr val="bg1"/>
                </a:solidFill>
              </a:rPr>
              <a:t>2024, </a:t>
            </a:r>
            <a:r>
              <a:rPr lang="en-GB" sz="1600">
                <a:solidFill>
                  <a:schemeClr val="bg1"/>
                </a:solidFill>
              </a:rPr>
              <a:t>residents are more likely to be…</a:t>
            </a:r>
          </a:p>
        </p:txBody>
      </p:sp>
      <p:sp>
        <p:nvSpPr>
          <p:cNvPr id="15" name="Rectangle 14">
            <a:extLst>
              <a:ext uri="{FF2B5EF4-FFF2-40B4-BE49-F238E27FC236}">
                <a16:creationId xmlns:a16="http://schemas.microsoft.com/office/drawing/2014/main" id="{442D429D-2B1C-7B0C-286E-473F65CBE8CB}"/>
              </a:ext>
            </a:extLst>
          </p:cNvPr>
          <p:cNvSpPr/>
          <p:nvPr/>
        </p:nvSpPr>
        <p:spPr>
          <a:xfrm>
            <a:off x="7776753" y="1640915"/>
            <a:ext cx="4111101" cy="396611"/>
          </a:xfrm>
          <a:prstGeom prst="rect">
            <a:avLst/>
          </a:prstGeom>
          <a:solidFill>
            <a:srgbClr val="3A7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bg1"/>
                </a:solidFill>
              </a:rPr>
              <a:t>(16%) In </a:t>
            </a:r>
            <a:r>
              <a:rPr lang="en-GB" sz="1600" b="1">
                <a:solidFill>
                  <a:schemeClr val="bg1"/>
                </a:solidFill>
              </a:rPr>
              <a:t>2024</a:t>
            </a:r>
            <a:r>
              <a:rPr lang="en-GB" sz="1600">
                <a:solidFill>
                  <a:schemeClr val="bg1"/>
                </a:solidFill>
              </a:rPr>
              <a:t> residents are more likely to be…</a:t>
            </a:r>
          </a:p>
          <a:p>
            <a:pPr algn="ctr"/>
            <a:endParaRPr lang="en-GB" sz="1800">
              <a:solidFill>
                <a:schemeClr val="bg1"/>
              </a:solidFill>
            </a:endParaRPr>
          </a:p>
          <a:p>
            <a:pPr marL="285750" indent="-285750">
              <a:buFont typeface="Arial" panose="020B0604020202020204" pitchFamily="34" charset="0"/>
              <a:buChar char="•"/>
            </a:pPr>
            <a:endParaRPr lang="en-GB" sz="1500">
              <a:solidFill>
                <a:schemeClr val="bg1"/>
              </a:solidFill>
            </a:endParaRPr>
          </a:p>
        </p:txBody>
      </p:sp>
      <p:pic>
        <p:nvPicPr>
          <p:cNvPr id="33" name="Graphic 32" descr="Woman outline">
            <a:extLst>
              <a:ext uri="{FF2B5EF4-FFF2-40B4-BE49-F238E27FC236}">
                <a16:creationId xmlns:a16="http://schemas.microsoft.com/office/drawing/2014/main" id="{73EAEC72-E684-7A86-8BCE-A2E996E17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4682" y="2263100"/>
            <a:ext cx="914400" cy="914400"/>
          </a:xfrm>
          <a:prstGeom prst="rect">
            <a:avLst/>
          </a:prstGeom>
        </p:spPr>
      </p:pic>
      <p:pic>
        <p:nvPicPr>
          <p:cNvPr id="37" name="Graphic 36" descr="Briefcase outline">
            <a:extLst>
              <a:ext uri="{FF2B5EF4-FFF2-40B4-BE49-F238E27FC236}">
                <a16:creationId xmlns:a16="http://schemas.microsoft.com/office/drawing/2014/main" id="{3E70E3D8-40A2-580D-7BB0-32AA6C6651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43224" y="3623502"/>
            <a:ext cx="914400" cy="914400"/>
          </a:xfrm>
          <a:prstGeom prst="rect">
            <a:avLst/>
          </a:prstGeom>
        </p:spPr>
      </p:pic>
      <p:pic>
        <p:nvPicPr>
          <p:cNvPr id="41" name="Graphic 40" descr="Mortgage outline">
            <a:extLst>
              <a:ext uri="{FF2B5EF4-FFF2-40B4-BE49-F238E27FC236}">
                <a16:creationId xmlns:a16="http://schemas.microsoft.com/office/drawing/2014/main" id="{0EE754A2-D01B-06EB-C067-7A7F0939E4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682" y="4925098"/>
            <a:ext cx="914400" cy="914400"/>
          </a:xfrm>
          <a:prstGeom prst="rect">
            <a:avLst/>
          </a:prstGeom>
        </p:spPr>
      </p:pic>
      <p:pic>
        <p:nvPicPr>
          <p:cNvPr id="43" name="Graphic 42" descr="Neighborhood outline">
            <a:extLst>
              <a:ext uri="{FF2B5EF4-FFF2-40B4-BE49-F238E27FC236}">
                <a16:creationId xmlns:a16="http://schemas.microsoft.com/office/drawing/2014/main" id="{C2F02B35-4B55-D3D7-FE2D-EEAF9152C0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49177" y="4854391"/>
            <a:ext cx="914400" cy="914400"/>
          </a:xfrm>
          <a:prstGeom prst="rect">
            <a:avLst/>
          </a:prstGeom>
        </p:spPr>
      </p:pic>
      <p:pic>
        <p:nvPicPr>
          <p:cNvPr id="48" name="Graphic 47" descr="Rainy scene outline">
            <a:extLst>
              <a:ext uri="{FF2B5EF4-FFF2-40B4-BE49-F238E27FC236}">
                <a16:creationId xmlns:a16="http://schemas.microsoft.com/office/drawing/2014/main" id="{20F6747C-96D3-40E8-5824-BCEBCA7B01D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40982" y="2329177"/>
            <a:ext cx="914400" cy="914400"/>
          </a:xfrm>
          <a:prstGeom prst="rect">
            <a:avLst/>
          </a:prstGeom>
        </p:spPr>
      </p:pic>
      <p:pic>
        <p:nvPicPr>
          <p:cNvPr id="50" name="Graphic 49" descr="Coins outline">
            <a:extLst>
              <a:ext uri="{FF2B5EF4-FFF2-40B4-BE49-F238E27FC236}">
                <a16:creationId xmlns:a16="http://schemas.microsoft.com/office/drawing/2014/main" id="{AFDDEBFA-793A-FF8E-0470-4318D8BE48B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4682" y="3546196"/>
            <a:ext cx="914400" cy="914400"/>
          </a:xfrm>
          <a:prstGeom prst="rect">
            <a:avLst/>
          </a:prstGeom>
        </p:spPr>
      </p:pic>
      <p:pic>
        <p:nvPicPr>
          <p:cNvPr id="11" name="Graphic 10" descr="Family with two children outline">
            <a:extLst>
              <a:ext uri="{FF2B5EF4-FFF2-40B4-BE49-F238E27FC236}">
                <a16:creationId xmlns:a16="http://schemas.microsoft.com/office/drawing/2014/main" id="{6279B228-B522-91E7-D427-48A7707859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99557" y="2206806"/>
            <a:ext cx="914400" cy="914400"/>
          </a:xfrm>
          <a:prstGeom prst="rect">
            <a:avLst/>
          </a:prstGeom>
        </p:spPr>
      </p:pic>
      <p:pic>
        <p:nvPicPr>
          <p:cNvPr id="4" name="Graphic 3" descr="Briefcase outline">
            <a:extLst>
              <a:ext uri="{FF2B5EF4-FFF2-40B4-BE49-F238E27FC236}">
                <a16:creationId xmlns:a16="http://schemas.microsoft.com/office/drawing/2014/main" id="{01167256-35BF-233A-5DE1-CA5B768A1DC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195010" y="3595332"/>
            <a:ext cx="914400" cy="914400"/>
          </a:xfrm>
          <a:prstGeom prst="rect">
            <a:avLst/>
          </a:prstGeom>
        </p:spPr>
      </p:pic>
      <p:pic>
        <p:nvPicPr>
          <p:cNvPr id="13" name="Graphic 12" descr="Man outline">
            <a:extLst>
              <a:ext uri="{FF2B5EF4-FFF2-40B4-BE49-F238E27FC236}">
                <a16:creationId xmlns:a16="http://schemas.microsoft.com/office/drawing/2014/main" id="{CCEC061B-CB40-C376-EA30-2EF0F37BC34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324435" y="2214042"/>
            <a:ext cx="914400" cy="914400"/>
          </a:xfrm>
          <a:prstGeom prst="rect">
            <a:avLst/>
          </a:prstGeom>
        </p:spPr>
      </p:pic>
      <p:sp>
        <p:nvSpPr>
          <p:cNvPr id="5" name="Slide Number Placeholder 4">
            <a:extLst>
              <a:ext uri="{FF2B5EF4-FFF2-40B4-BE49-F238E27FC236}">
                <a16:creationId xmlns:a16="http://schemas.microsoft.com/office/drawing/2014/main" id="{16D3718D-05D7-D5C4-D076-634A140E118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6" name="Date Placeholder 3">
            <a:extLst>
              <a:ext uri="{FF2B5EF4-FFF2-40B4-BE49-F238E27FC236}">
                <a16:creationId xmlns:a16="http://schemas.microsoft.com/office/drawing/2014/main" id="{9CCFA2F7-F467-2AF6-A446-219E9E927D96}"/>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64061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EEFBCE1-6B09-2C1A-0B09-72D5AFADDABB}"/>
              </a:ext>
            </a:extLst>
          </p:cNvPr>
          <p:cNvSpPr/>
          <p:nvPr/>
        </p:nvSpPr>
        <p:spPr>
          <a:xfrm>
            <a:off x="8421597" y="2085702"/>
            <a:ext cx="3293878" cy="1495698"/>
          </a:xfrm>
          <a:prstGeom prst="rect">
            <a:avLst/>
          </a:prstGeom>
          <a:solidFill>
            <a:schemeClr val="accent2">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8857755-9F48-A761-E1CE-9EF5749E0C3D}"/>
              </a:ext>
            </a:extLst>
          </p:cNvPr>
          <p:cNvSpPr/>
          <p:nvPr/>
        </p:nvSpPr>
        <p:spPr>
          <a:xfrm>
            <a:off x="6967267" y="3600450"/>
            <a:ext cx="1454330" cy="1995476"/>
          </a:xfrm>
          <a:prstGeom prst="rect">
            <a:avLst/>
          </a:prstGeom>
          <a:solidFill>
            <a:schemeClr val="accent3">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C7B9148-6BEC-0434-2037-787C9F5C3301}"/>
              </a:ext>
            </a:extLst>
          </p:cNvPr>
          <p:cNvSpPr/>
          <p:nvPr/>
        </p:nvSpPr>
        <p:spPr>
          <a:xfrm>
            <a:off x="2629989" y="2085702"/>
            <a:ext cx="3352444" cy="1846218"/>
          </a:xfrm>
          <a:prstGeom prst="rect">
            <a:avLst/>
          </a:prstGeom>
          <a:solidFill>
            <a:schemeClr val="accent2">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441D11A-4F0C-8725-E979-58468B882157}"/>
              </a:ext>
            </a:extLst>
          </p:cNvPr>
          <p:cNvSpPr/>
          <p:nvPr/>
        </p:nvSpPr>
        <p:spPr>
          <a:xfrm>
            <a:off x="1201785" y="3942079"/>
            <a:ext cx="1428203" cy="1644469"/>
          </a:xfrm>
          <a:prstGeom prst="rect">
            <a:avLst/>
          </a:prstGeom>
          <a:solidFill>
            <a:schemeClr val="accent3">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3DB2375-4DDE-020A-2DCB-65370B9D97EF}"/>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8" name="TextBox 7">
            <a:extLst>
              <a:ext uri="{FF2B5EF4-FFF2-40B4-BE49-F238E27FC236}">
                <a16:creationId xmlns:a16="http://schemas.microsoft.com/office/drawing/2014/main" id="{99863A1D-B513-7158-17AF-9DDD684E7226}"/>
              </a:ext>
            </a:extLst>
          </p:cNvPr>
          <p:cNvSpPr txBox="1"/>
          <p:nvPr/>
        </p:nvSpPr>
        <p:spPr>
          <a:xfrm>
            <a:off x="1428206" y="6374674"/>
            <a:ext cx="3605348" cy="235132"/>
          </a:xfrm>
          <a:prstGeom prst="rect">
            <a:avLst/>
          </a:prstGeom>
          <a:noFill/>
        </p:spPr>
        <p:txBody>
          <a:bodyPr wrap="square" lIns="0" tIns="0" rIns="0" bIns="0" rtlCol="0">
            <a:noAutofit/>
          </a:bodyPr>
          <a:lstStyle/>
          <a:p>
            <a:pPr algn="l">
              <a:spcAft>
                <a:spcPts val="1134"/>
              </a:spcAft>
            </a:pPr>
            <a:endParaRPr lang="en-GB" sz="1500"/>
          </a:p>
        </p:txBody>
      </p:sp>
      <p:sp>
        <p:nvSpPr>
          <p:cNvPr id="10" name="TextBox 9">
            <a:extLst>
              <a:ext uri="{FF2B5EF4-FFF2-40B4-BE49-F238E27FC236}">
                <a16:creationId xmlns:a16="http://schemas.microsoft.com/office/drawing/2014/main" id="{6514718A-B69C-34D4-CF33-0669F21872C6}"/>
              </a:ext>
            </a:extLst>
          </p:cNvPr>
          <p:cNvSpPr txBox="1"/>
          <p:nvPr/>
        </p:nvSpPr>
        <p:spPr>
          <a:xfrm rot="16200000">
            <a:off x="-1752732" y="3983995"/>
            <a:ext cx="4815840" cy="261610"/>
          </a:xfrm>
          <a:prstGeom prst="rect">
            <a:avLst/>
          </a:prstGeom>
          <a:noFill/>
        </p:spPr>
        <p:txBody>
          <a:bodyPr wrap="square">
            <a:spAutoFit/>
          </a:bodyPr>
          <a:lstStyle>
            <a:defPPr>
              <a:defRPr lang="en-US"/>
            </a:defPPr>
            <a:lvl1pPr>
              <a:defRPr sz="1100" b="1"/>
            </a:lvl1pPr>
          </a:lstStyle>
          <a:p>
            <a:pPr algn="ctr"/>
            <a:r>
              <a:rPr lang="en-GB"/>
              <a:t>% high / very high (7-10) personal responsibility</a:t>
            </a:r>
          </a:p>
        </p:txBody>
      </p:sp>
      <p:sp>
        <p:nvSpPr>
          <p:cNvPr id="12" name="TextBox 11">
            <a:extLst>
              <a:ext uri="{FF2B5EF4-FFF2-40B4-BE49-F238E27FC236}">
                <a16:creationId xmlns:a16="http://schemas.microsoft.com/office/drawing/2014/main" id="{A589B373-FAE9-5296-2121-E74CD9B9C7D7}"/>
              </a:ext>
            </a:extLst>
          </p:cNvPr>
          <p:cNvSpPr txBox="1"/>
          <p:nvPr/>
        </p:nvSpPr>
        <p:spPr>
          <a:xfrm>
            <a:off x="1906756" y="5878105"/>
            <a:ext cx="3082834" cy="261610"/>
          </a:xfrm>
          <a:prstGeom prst="rect">
            <a:avLst/>
          </a:prstGeom>
          <a:noFill/>
        </p:spPr>
        <p:txBody>
          <a:bodyPr wrap="square">
            <a:spAutoFit/>
          </a:bodyPr>
          <a:lstStyle/>
          <a:p>
            <a:pPr algn="ctr"/>
            <a:r>
              <a:rPr lang="en-GB" sz="1100" b="1"/>
              <a:t> % Extremely / very worried</a:t>
            </a:r>
          </a:p>
        </p:txBody>
      </p:sp>
      <p:cxnSp>
        <p:nvCxnSpPr>
          <p:cNvPr id="17" name="Straight Connector 16">
            <a:extLst>
              <a:ext uri="{FF2B5EF4-FFF2-40B4-BE49-F238E27FC236}">
                <a16:creationId xmlns:a16="http://schemas.microsoft.com/office/drawing/2014/main" id="{19F93B1C-4E88-0528-9C2D-9C526C1AD2AE}"/>
              </a:ext>
            </a:extLst>
          </p:cNvPr>
          <p:cNvCxnSpPr>
            <a:cxnSpLocks/>
          </p:cNvCxnSpPr>
          <p:nvPr/>
        </p:nvCxnSpPr>
        <p:spPr>
          <a:xfrm flipH="1">
            <a:off x="1175657" y="3946433"/>
            <a:ext cx="481584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7E0DEB1-439E-8D7F-0292-81E72D60869A}"/>
              </a:ext>
            </a:extLst>
          </p:cNvPr>
          <p:cNvCxnSpPr/>
          <p:nvPr/>
        </p:nvCxnSpPr>
        <p:spPr>
          <a:xfrm flipV="1">
            <a:off x="2629989" y="2090055"/>
            <a:ext cx="0" cy="34921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D857184-C6D0-A5DD-A277-014FC62817F5}"/>
              </a:ext>
            </a:extLst>
          </p:cNvPr>
          <p:cNvSpPr txBox="1"/>
          <p:nvPr/>
        </p:nvSpPr>
        <p:spPr>
          <a:xfrm rot="16200000">
            <a:off x="4038878" y="3979642"/>
            <a:ext cx="4815840" cy="261610"/>
          </a:xfrm>
          <a:prstGeom prst="rect">
            <a:avLst/>
          </a:prstGeom>
          <a:noFill/>
        </p:spPr>
        <p:txBody>
          <a:bodyPr wrap="square">
            <a:spAutoFit/>
          </a:bodyPr>
          <a:lstStyle>
            <a:defPPr>
              <a:defRPr lang="en-US"/>
            </a:defPPr>
            <a:lvl1pPr>
              <a:defRPr sz="1100" b="1"/>
            </a:lvl1pPr>
          </a:lstStyle>
          <a:p>
            <a:pPr algn="ctr"/>
            <a:r>
              <a:rPr lang="en-GB"/>
              <a:t>% high / very high (7-10) personal responsibility</a:t>
            </a:r>
          </a:p>
        </p:txBody>
      </p:sp>
      <p:sp>
        <p:nvSpPr>
          <p:cNvPr id="23" name="TextBox 22">
            <a:extLst>
              <a:ext uri="{FF2B5EF4-FFF2-40B4-BE49-F238E27FC236}">
                <a16:creationId xmlns:a16="http://schemas.microsoft.com/office/drawing/2014/main" id="{D0FE3911-DF59-2D63-C7D1-561AE365BACC}"/>
              </a:ext>
            </a:extLst>
          </p:cNvPr>
          <p:cNvSpPr txBox="1"/>
          <p:nvPr/>
        </p:nvSpPr>
        <p:spPr>
          <a:xfrm>
            <a:off x="7698366" y="5873752"/>
            <a:ext cx="3082834" cy="261610"/>
          </a:xfrm>
          <a:prstGeom prst="rect">
            <a:avLst/>
          </a:prstGeom>
          <a:noFill/>
        </p:spPr>
        <p:txBody>
          <a:bodyPr wrap="square">
            <a:spAutoFit/>
          </a:bodyPr>
          <a:lstStyle/>
          <a:p>
            <a:pPr algn="ctr"/>
            <a:r>
              <a:rPr lang="en-GB" sz="1100" b="1"/>
              <a:t> % Extremely / very worried</a:t>
            </a:r>
          </a:p>
        </p:txBody>
      </p:sp>
      <p:cxnSp>
        <p:nvCxnSpPr>
          <p:cNvPr id="24" name="Straight Connector 23">
            <a:extLst>
              <a:ext uri="{FF2B5EF4-FFF2-40B4-BE49-F238E27FC236}">
                <a16:creationId xmlns:a16="http://schemas.microsoft.com/office/drawing/2014/main" id="{2F093597-94C0-9966-591E-CF56661162C7}"/>
              </a:ext>
            </a:extLst>
          </p:cNvPr>
          <p:cNvCxnSpPr>
            <a:cxnSpLocks/>
          </p:cNvCxnSpPr>
          <p:nvPr/>
        </p:nvCxnSpPr>
        <p:spPr>
          <a:xfrm flipH="1">
            <a:off x="6967267" y="3569335"/>
            <a:ext cx="481584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F355B48-5E9B-97CA-996E-BD74B27F6D12}"/>
              </a:ext>
            </a:extLst>
          </p:cNvPr>
          <p:cNvCxnSpPr/>
          <p:nvPr/>
        </p:nvCxnSpPr>
        <p:spPr>
          <a:xfrm flipV="1">
            <a:off x="8421599" y="2085702"/>
            <a:ext cx="0" cy="34921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523B3CAA-F76B-39B3-E70D-AE10712A023A}"/>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1800">
                <a:solidFill>
                  <a:schemeClr val="accent4"/>
                </a:solidFill>
                <a:latin typeface="+mn-lt"/>
              </a:rPr>
              <a:t>When looking at a cross-tabulation around high levels of responsibility and worry about climate change, Chelmsford has the highest feelings of personal responsibility and levels of worry, while Basildon and those living in a Levelling up priority place have the lowest levels of responsibility and worriedness towards this. </a:t>
            </a:r>
          </a:p>
        </p:txBody>
      </p:sp>
      <p:sp>
        <p:nvSpPr>
          <p:cNvPr id="31" name="TextBox 30">
            <a:extLst>
              <a:ext uri="{FF2B5EF4-FFF2-40B4-BE49-F238E27FC236}">
                <a16:creationId xmlns:a16="http://schemas.microsoft.com/office/drawing/2014/main" id="{3F5D16FC-EFD2-307F-2390-1A929B37098B}"/>
              </a:ext>
              <a:ext uri="{C183D7F6-B498-43B3-948B-1728B52AA6E4}">
                <adec:decorative xmlns:adec="http://schemas.microsoft.com/office/drawing/2017/decorative" val="1"/>
              </a:ext>
            </a:extLst>
          </p:cNvPr>
          <p:cNvSpPr txBox="1"/>
          <p:nvPr/>
        </p:nvSpPr>
        <p:spPr>
          <a:xfrm>
            <a:off x="731896" y="1475216"/>
            <a:ext cx="1093572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t>Chart shows the relationship between those that are extremely / very worried about climate change and those that feel high / very high personal responsibility for tackling climate change – by place definitions. </a:t>
            </a:r>
            <a:endParaRPr kumimoji="0" lang="en-GB" sz="1400" b="1" i="1" u="none" strike="noStrike" kern="1200" cap="none" spc="0" normalizeH="0" baseline="0" noProof="0">
              <a:ln>
                <a:noFill/>
              </a:ln>
              <a:effectLst/>
              <a:uLnTx/>
              <a:uFillTx/>
              <a:ea typeface="+mn-ea"/>
              <a:cs typeface="+mn-cs"/>
            </a:endParaRPr>
          </a:p>
        </p:txBody>
      </p:sp>
      <p:sp>
        <p:nvSpPr>
          <p:cNvPr id="32" name="Footer Placeholder 5">
            <a:extLst>
              <a:ext uri="{FF2B5EF4-FFF2-40B4-BE49-F238E27FC236}">
                <a16:creationId xmlns:a16="http://schemas.microsoft.com/office/drawing/2014/main" id="{0F74C8E1-50AA-9269-D949-E2AB7DA9F67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5" name="TextBox 34">
            <a:extLst>
              <a:ext uri="{FF2B5EF4-FFF2-40B4-BE49-F238E27FC236}">
                <a16:creationId xmlns:a16="http://schemas.microsoft.com/office/drawing/2014/main" id="{8C958022-E3D8-6420-6508-144876C2BC13}"/>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2024 – 5,576 / 5,553</a:t>
            </a:r>
          </a:p>
        </p:txBody>
      </p:sp>
      <p:sp>
        <p:nvSpPr>
          <p:cNvPr id="2" name="Slide Number Placeholder 4">
            <a:extLst>
              <a:ext uri="{FF2B5EF4-FFF2-40B4-BE49-F238E27FC236}">
                <a16:creationId xmlns:a16="http://schemas.microsoft.com/office/drawing/2014/main" id="{22F17A9C-B472-73B2-F761-19703D6551E1}"/>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Date Placeholder 3">
            <a:extLst>
              <a:ext uri="{FF2B5EF4-FFF2-40B4-BE49-F238E27FC236}">
                <a16:creationId xmlns:a16="http://schemas.microsoft.com/office/drawing/2014/main" id="{77F60553-F432-3735-7A05-7F67A9534640}"/>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6" name="Chart 5">
            <a:extLst>
              <a:ext uri="{FF2B5EF4-FFF2-40B4-BE49-F238E27FC236}">
                <a16:creationId xmlns:a16="http://schemas.microsoft.com/office/drawing/2014/main" id="{5B0C65D1-708D-581F-A856-AED8C5C32C1B}"/>
              </a:ext>
            </a:extLst>
          </p:cNvPr>
          <p:cNvGraphicFramePr/>
          <p:nvPr>
            <p:extLst>
              <p:ext uri="{D42A27DB-BD31-4B8C-83A1-F6EECF244321}">
                <p14:modId xmlns:p14="http://schemas.microsoft.com/office/powerpoint/2010/main" val="156719679"/>
              </p:ext>
            </p:extLst>
          </p:nvPr>
        </p:nvGraphicFramePr>
        <p:xfrm>
          <a:off x="719579" y="1936623"/>
          <a:ext cx="5509443" cy="40252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DA778606-F843-F3CA-51CA-C7BCD0A2B1E2}"/>
              </a:ext>
            </a:extLst>
          </p:cNvPr>
          <p:cNvGraphicFramePr/>
          <p:nvPr>
            <p:extLst>
              <p:ext uri="{D42A27DB-BD31-4B8C-83A1-F6EECF244321}">
                <p14:modId xmlns:p14="http://schemas.microsoft.com/office/powerpoint/2010/main" val="3124136032"/>
              </p:ext>
            </p:extLst>
          </p:nvPr>
        </p:nvGraphicFramePr>
        <p:xfrm>
          <a:off x="6479524" y="1936623"/>
          <a:ext cx="5509443" cy="40252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194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8F47C-C10E-71DF-7637-DF44E6BBF1B0}"/>
              </a:ext>
            </a:extLst>
          </p:cNvPr>
          <p:cNvSpPr/>
          <p:nvPr/>
        </p:nvSpPr>
        <p:spPr>
          <a:xfrm>
            <a:off x="452435" y="3910149"/>
            <a:ext cx="11321553" cy="180655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7">
            <a:extLst>
              <a:ext uri="{FF2B5EF4-FFF2-40B4-BE49-F238E27FC236}">
                <a16:creationId xmlns:a16="http://schemas.microsoft.com/office/drawing/2014/main" id="{EAD33922-876F-E5E3-F9B4-FCC8B6BA31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0346610"/>
              </p:ext>
            </p:extLst>
          </p:nvPr>
        </p:nvGraphicFramePr>
        <p:xfrm>
          <a:off x="10134206" y="1330896"/>
          <a:ext cx="1385148" cy="4294836"/>
        </p:xfrm>
        <a:graphic>
          <a:graphicData uri="http://schemas.openxmlformats.org/drawingml/2006/table">
            <a:tbl>
              <a:tblPr firstRow="1" bandRow="1"/>
              <a:tblGrid>
                <a:gridCol w="1385148">
                  <a:extLst>
                    <a:ext uri="{9D8B030D-6E8A-4147-A177-3AD203B41FA5}">
                      <a16:colId xmlns:a16="http://schemas.microsoft.com/office/drawing/2014/main" val="4249969510"/>
                    </a:ext>
                  </a:extLst>
                </a:gridCol>
              </a:tblGrid>
              <a:tr h="5749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400" b="1">
                          <a:latin typeface="+mj-lt"/>
                        </a:rPr>
                        <a:t>Actual impact (category)*</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27138"/>
                  </a:ext>
                </a:extLst>
              </a:tr>
              <a:tr h="33817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400">
                          <a:solidFill>
                            <a:schemeClr val="accent4"/>
                          </a:solidFill>
                          <a:latin typeface="+mj-lt"/>
                        </a:rPr>
                        <a:t>Lower</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851074"/>
                  </a:ext>
                </a:extLst>
              </a:tr>
              <a:tr h="33817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400">
                          <a:solidFill>
                            <a:schemeClr val="accent4"/>
                          </a:solidFill>
                          <a:latin typeface="+mj-lt"/>
                        </a:rPr>
                        <a:t>Lower</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245193"/>
                  </a:ext>
                </a:extLst>
              </a:tr>
              <a:tr h="33817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400">
                          <a:solidFill>
                            <a:schemeClr val="tx1"/>
                          </a:solidFill>
                          <a:latin typeface="+mj-lt"/>
                        </a:rPr>
                        <a:t>Higher</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2947193"/>
                  </a:ext>
                </a:extLst>
              </a:tr>
              <a:tr h="33817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400">
                          <a:solidFill>
                            <a:schemeClr val="accent4"/>
                          </a:solidFill>
                          <a:latin typeface="+mj-lt"/>
                        </a:rPr>
                        <a:t>Lower</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4347074"/>
                  </a:ext>
                </a:extLst>
              </a:tr>
              <a:tr h="33817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400">
                          <a:solidFill>
                            <a:schemeClr val="tx2"/>
                          </a:solidFill>
                          <a:latin typeface="+mj-lt"/>
                        </a:rPr>
                        <a:t>Higher</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993629"/>
                  </a:ext>
                </a:extLst>
              </a:tr>
              <a:tr h="33817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400">
                          <a:solidFill>
                            <a:schemeClr val="accent4"/>
                          </a:solidFill>
                          <a:latin typeface="+mj-lt"/>
                        </a:rPr>
                        <a:t>Lower</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7511186"/>
                  </a:ext>
                </a:extLst>
              </a:tr>
              <a:tr h="33817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400">
                          <a:solidFill>
                            <a:schemeClr val="tx1"/>
                          </a:solidFill>
                          <a:latin typeface="+mj-lt"/>
                        </a:rPr>
                        <a:t>Higher</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4521358"/>
                  </a:ext>
                </a:extLst>
              </a:tr>
              <a:tr h="33817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400">
                          <a:solidFill>
                            <a:schemeClr val="tx1"/>
                          </a:solidFill>
                          <a:latin typeface="+mj-lt"/>
                        </a:rPr>
                        <a:t>Higher</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1871799"/>
                  </a:ext>
                </a:extLst>
              </a:tr>
              <a:tr h="33817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400">
                          <a:solidFill>
                            <a:schemeClr val="tx1"/>
                          </a:solidFill>
                          <a:latin typeface="+mj-lt"/>
                        </a:rPr>
                        <a:t>Higher</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669288"/>
                  </a:ext>
                </a:extLst>
              </a:tr>
              <a:tr h="33817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400">
                          <a:solidFill>
                            <a:schemeClr val="tx1"/>
                          </a:solidFill>
                          <a:latin typeface="+mj-lt"/>
                        </a:rPr>
                        <a:t>Higher</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43054"/>
                  </a:ext>
                </a:extLst>
              </a:tr>
              <a:tr h="33817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400">
                          <a:latin typeface="+mj-lt"/>
                        </a:rPr>
                        <a:t>Higher</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38607706"/>
                  </a:ext>
                </a:extLst>
              </a:tr>
            </a:tbl>
          </a:graphicData>
        </a:graphic>
      </p:graphicFrame>
      <p:graphicFrame>
        <p:nvGraphicFramePr>
          <p:cNvPr id="11" name="Chart 10">
            <a:extLst>
              <a:ext uri="{FF2B5EF4-FFF2-40B4-BE49-F238E27FC236}">
                <a16:creationId xmlns:a16="http://schemas.microsoft.com/office/drawing/2014/main" id="{DB4933A9-9187-3230-6140-9E8DEF8DD6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7296971"/>
              </p:ext>
            </p:extLst>
          </p:nvPr>
        </p:nvGraphicFramePr>
        <p:xfrm>
          <a:off x="226217" y="1890189"/>
          <a:ext cx="11129759" cy="456595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400110"/>
          </a:xfrm>
          <a:prstGeom prst="rect">
            <a:avLst/>
          </a:prstGeom>
          <a:noFill/>
        </p:spPr>
        <p:txBody>
          <a:bodyPr wrap="square" rtlCol="0">
            <a:spAutoFit/>
          </a:bodyPr>
          <a:lstStyle/>
          <a:p>
            <a:pPr>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‘don’t knows’): 5,092 – 5,504 per statement</a:t>
            </a:r>
            <a:endParaRPr kumimoji="0" lang="en-GB" sz="1000" b="0" i="0" u="none" strike="noStrike" kern="1200" cap="none" spc="0" normalizeH="0" baseline="0" noProof="0">
              <a:ln>
                <a:noFill/>
              </a:ln>
              <a:solidFill>
                <a:srgbClr val="000000"/>
              </a:solidFill>
              <a:effectLst/>
              <a:highlight>
                <a:srgbClr val="FFFF00"/>
              </a:highligh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6" name="Rectangle 5">
            <a:extLst>
              <a:ext uri="{FF2B5EF4-FFF2-40B4-BE49-F238E27FC236}">
                <a16:creationId xmlns:a16="http://schemas.microsoft.com/office/drawing/2014/main" id="{41C09796-C9A4-44E8-EDF6-7BD473CBE8B1}"/>
              </a:ext>
              <a:ext uri="{C183D7F6-B498-43B3-948B-1728B52AA6E4}">
                <adec:decorative xmlns:adec="http://schemas.microsoft.com/office/drawing/2017/decorative" val="1"/>
              </a:ext>
            </a:extLst>
          </p:cNvPr>
          <p:cNvSpPr/>
          <p:nvPr/>
        </p:nvSpPr>
        <p:spPr>
          <a:xfrm>
            <a:off x="5524510" y="6319391"/>
            <a:ext cx="4858775" cy="5386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mn-cs"/>
              </a:rPr>
              <a:t>*</a:t>
            </a:r>
            <a:r>
              <a:rPr kumimoji="0" lang="en-GB" sz="900" b="0" i="0" u="none" strike="noStrike" kern="1200" cap="none" spc="0" normalizeH="0" baseline="0" noProof="0">
                <a:ln>
                  <a:noFill/>
                </a:ln>
                <a:solidFill>
                  <a:prstClr val="black"/>
                </a:solidFill>
                <a:effectLst/>
                <a:uLnTx/>
                <a:uFillTx/>
                <a:latin typeface="Arial" panose="020B0604020202020204"/>
                <a:ea typeface="+mn-ea"/>
                <a:cs typeface="+mn-cs"/>
              </a:rPr>
              <a:t> Derived from Ivanova et al (2020), Quantifying the potential for climate change mitigation of consumption options, Environmental Research Letters Volume 15 Number 9, available at: </a:t>
            </a:r>
            <a:r>
              <a:rPr kumimoji="0" lang="en-GB" sz="900" b="0" i="0" u="none" strike="noStrike" kern="1200" cap="none" spc="0" normalizeH="0" baseline="0" noProof="0">
                <a:ln>
                  <a:noFill/>
                </a:ln>
                <a:solidFill>
                  <a:prstClr val="black"/>
                </a:solidFill>
                <a:effectLst/>
                <a:uLnTx/>
                <a:uFillTx/>
                <a:latin typeface="Arial" panose="020B0604020202020204"/>
                <a:ea typeface="+mn-ea"/>
                <a:cs typeface="+mn-cs"/>
                <a:hlinkClick r:id="rId4"/>
              </a:rPr>
              <a:t>https://iopscience.iop.org/article/10.1088/1748-9326/ab8589</a:t>
            </a:r>
            <a:r>
              <a:rPr kumimoji="0" lang="en-GB" sz="900" b="0" i="0" u="none" strike="noStrike" kern="1200" cap="none" spc="0" normalizeH="0" baseline="0" noProof="0">
                <a:ln>
                  <a:noFill/>
                </a:ln>
                <a:solidFill>
                  <a:prstClr val="black"/>
                </a:solidFill>
                <a:effectLst/>
                <a:uLnTx/>
                <a:uFillTx/>
                <a:latin typeface="Arial" panose="020B0604020202020204"/>
                <a:ea typeface="+mn-ea"/>
                <a:cs typeface="+mn-cs"/>
              </a:rPr>
              <a:t> </a:t>
            </a:r>
          </a:p>
        </p:txBody>
      </p:sp>
      <p:sp>
        <p:nvSpPr>
          <p:cNvPr id="5" name="Rectangle 4">
            <a:extLst>
              <a:ext uri="{FF2B5EF4-FFF2-40B4-BE49-F238E27FC236}">
                <a16:creationId xmlns:a16="http://schemas.microsoft.com/office/drawing/2014/main" id="{A95B34DE-EA23-481B-B321-04F5556F70F7}"/>
              </a:ext>
            </a:extLst>
          </p:cNvPr>
          <p:cNvSpPr/>
          <p:nvPr/>
        </p:nvSpPr>
        <p:spPr>
          <a:xfrm>
            <a:off x="672646" y="277247"/>
            <a:ext cx="11031674" cy="1001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a:t>ANALYSIS NOTES: </a:t>
            </a:r>
          </a:p>
          <a:p>
            <a:r>
              <a:rPr lang="en-GB" sz="1200"/>
              <a:t>Residents are still less willing to adopt higher impact behaviours that impacts their day to day life more substantially e.g. changing diets or transport options. There is opportunity to encourage more use of renewable energy sources, and there is some willingness to change transport behaviour int eh future. Residents are already participating in lower impact behaviours (recycling) – this is all consistent with national behaviours (</a:t>
            </a:r>
            <a:r>
              <a:rPr lang="en-GB" sz="1200">
                <a:hlinkClick r:id="rId5"/>
              </a:rPr>
              <a:t>DESNZ PAT Summer 2023 New Zero and Climate change (publishing.service.gov.uk)</a:t>
            </a:r>
            <a:endParaRPr lang="en-GB" sz="1200"/>
          </a:p>
          <a:p>
            <a:endParaRPr lang="en-GB" sz="1200"/>
          </a:p>
        </p:txBody>
      </p:sp>
      <p:sp>
        <p:nvSpPr>
          <p:cNvPr id="7" name="TextBox 6"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4901775B-C915-1DF6-1149-B0E6BE9272FE}"/>
              </a:ext>
              <a:ext uri="{C183D7F6-B498-43B3-948B-1728B52AA6E4}">
                <adec:decorative xmlns:adec="http://schemas.microsoft.com/office/drawing/2017/decorative" val="0"/>
              </a:ext>
            </a:extLst>
          </p:cNvPr>
          <p:cNvSpPr txBox="1"/>
          <p:nvPr/>
        </p:nvSpPr>
        <p:spPr>
          <a:xfrm>
            <a:off x="695325" y="1421867"/>
            <a:ext cx="94388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now about your everyday life, do you do any of these things?</a:t>
            </a:r>
          </a:p>
        </p:txBody>
      </p:sp>
      <p:sp>
        <p:nvSpPr>
          <p:cNvPr id="3" name="Slide Number Placeholder 4">
            <a:extLst>
              <a:ext uri="{FF2B5EF4-FFF2-40B4-BE49-F238E27FC236}">
                <a16:creationId xmlns:a16="http://schemas.microsoft.com/office/drawing/2014/main" id="{59AA511F-D1BB-EE86-6EC2-F3F70A0F621F}"/>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8" name="Date Placeholder 3">
            <a:extLst>
              <a:ext uri="{FF2B5EF4-FFF2-40B4-BE49-F238E27FC236}">
                <a16:creationId xmlns:a16="http://schemas.microsoft.com/office/drawing/2014/main" id="{9F6A4221-7DBA-4DB2-7D01-E5E26990CC72}"/>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274781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5E79D2-05A9-AB26-4C93-7080A506AF35}"/>
              </a:ext>
            </a:extLst>
          </p:cNvPr>
          <p:cNvSpPr/>
          <p:nvPr/>
        </p:nvSpPr>
        <p:spPr>
          <a:xfrm>
            <a:off x="815274" y="1432478"/>
            <a:ext cx="5167515" cy="4885954"/>
          </a:xfrm>
          <a:prstGeom prst="rect">
            <a:avLst/>
          </a:prstGeom>
          <a:solidFill>
            <a:schemeClr val="accent2">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371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5,371 - 5,533</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7" name="TextBox 6"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4901775B-C915-1DF6-1149-B0E6BE9272FE}"/>
              </a:ext>
              <a:ext uri="{C183D7F6-B498-43B3-948B-1728B52AA6E4}">
                <adec:decorative xmlns:adec="http://schemas.microsoft.com/office/drawing/2017/decorative" val="0"/>
              </a:ext>
            </a:extLst>
          </p:cNvPr>
          <p:cNvSpPr txBox="1"/>
          <p:nvPr/>
        </p:nvSpPr>
        <p:spPr>
          <a:xfrm>
            <a:off x="695325" y="1124701"/>
            <a:ext cx="94388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i="1" u="none" strike="noStrike" kern="1200" cap="none" spc="0" normalizeH="0" baseline="0" noProof="0">
                <a:ln>
                  <a:noFill/>
                </a:ln>
                <a:solidFill>
                  <a:prstClr val="black"/>
                </a:solidFill>
                <a:effectLst/>
                <a:uLnTx/>
                <a:uFillTx/>
                <a:ea typeface="+mn-ea"/>
                <a:cs typeface="+mn-cs"/>
              </a:rPr>
              <a:t>Which residents are significantly more or less likely to </a:t>
            </a:r>
            <a:r>
              <a:rPr lang="en-GB" sz="1400" i="1">
                <a:solidFill>
                  <a:prstClr val="black"/>
                </a:solidFill>
              </a:rPr>
              <a:t>use</a:t>
            </a:r>
            <a:r>
              <a:rPr kumimoji="0" lang="en-GB" sz="1400" i="1" u="none" strike="noStrike" kern="1200" cap="none" spc="0" normalizeH="0" baseline="0" noProof="0">
                <a:ln>
                  <a:noFill/>
                </a:ln>
                <a:solidFill>
                  <a:prstClr val="black"/>
                </a:solidFill>
                <a:effectLst/>
                <a:uLnTx/>
                <a:uFillTx/>
                <a:ea typeface="+mn-ea"/>
                <a:cs typeface="+mn-cs"/>
              </a:rPr>
              <a:t> </a:t>
            </a:r>
            <a:r>
              <a:rPr kumimoji="0" lang="en-GB" sz="1400" b="1" i="1" u="none" strike="noStrike" kern="1200" cap="none" spc="0" normalizeH="0" baseline="0" noProof="0">
                <a:ln>
                  <a:noFill/>
                </a:ln>
                <a:solidFill>
                  <a:prstClr val="black"/>
                </a:solidFill>
                <a:effectLst/>
                <a:uLnTx/>
                <a:uFillTx/>
                <a:ea typeface="+mn-ea"/>
                <a:cs typeface="+mn-cs"/>
              </a:rPr>
              <a:t>RENEWABLE SOURCES OF ENERGY </a:t>
            </a:r>
            <a:r>
              <a:rPr kumimoji="0" lang="en-GB" sz="1400" i="1" u="none" strike="noStrike" kern="1200" cap="none" spc="0" normalizeH="0" baseline="0" noProof="0">
                <a:ln>
                  <a:noFill/>
                </a:ln>
                <a:solidFill>
                  <a:prstClr val="black"/>
                </a:solidFill>
                <a:effectLst/>
                <a:uLnTx/>
                <a:uFillTx/>
                <a:ea typeface="+mn-ea"/>
                <a:cs typeface="+mn-cs"/>
              </a:rPr>
              <a:t>in the future?</a:t>
            </a:r>
          </a:p>
        </p:txBody>
      </p:sp>
      <p:graphicFrame>
        <p:nvGraphicFramePr>
          <p:cNvPr id="3" name="Table 2">
            <a:extLst>
              <a:ext uri="{FF2B5EF4-FFF2-40B4-BE49-F238E27FC236}">
                <a16:creationId xmlns:a16="http://schemas.microsoft.com/office/drawing/2014/main" id="{D6A59B7E-1C5C-03A9-DC63-D579A2E1129D}"/>
              </a:ext>
            </a:extLst>
          </p:cNvPr>
          <p:cNvGraphicFramePr>
            <a:graphicFrameLocks noGrp="1"/>
          </p:cNvGraphicFramePr>
          <p:nvPr>
            <p:extLst>
              <p:ext uri="{D42A27DB-BD31-4B8C-83A1-F6EECF244321}">
                <p14:modId xmlns:p14="http://schemas.microsoft.com/office/powerpoint/2010/main" val="3636606140"/>
              </p:ext>
            </p:extLst>
          </p:nvPr>
        </p:nvGraphicFramePr>
        <p:xfrm>
          <a:off x="815275" y="2429691"/>
          <a:ext cx="10383948" cy="3754675"/>
        </p:xfrm>
        <a:graphic>
          <a:graphicData uri="http://schemas.openxmlformats.org/drawingml/2006/table">
            <a:tbl>
              <a:tblPr firstRow="1" bandRow="1">
                <a:tableStyleId>{5940675A-B579-460E-94D1-54222C63F5DA}</a:tableStyleId>
              </a:tblPr>
              <a:tblGrid>
                <a:gridCol w="5191974">
                  <a:extLst>
                    <a:ext uri="{9D8B030D-6E8A-4147-A177-3AD203B41FA5}">
                      <a16:colId xmlns:a16="http://schemas.microsoft.com/office/drawing/2014/main" val="2338488684"/>
                    </a:ext>
                  </a:extLst>
                </a:gridCol>
                <a:gridCol w="5191974">
                  <a:extLst>
                    <a:ext uri="{9D8B030D-6E8A-4147-A177-3AD203B41FA5}">
                      <a16:colId xmlns:a16="http://schemas.microsoft.com/office/drawing/2014/main" val="1894708004"/>
                    </a:ext>
                  </a:extLst>
                </a:gridCol>
              </a:tblGrid>
              <a:tr h="811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tx1"/>
                          </a:solidFill>
                          <a:latin typeface="+mn-lt"/>
                          <a:ea typeface="+mn-ea"/>
                          <a:cs typeface="+mn-cs"/>
                        </a:rPr>
                        <a:t>Those stating, </a:t>
                      </a:r>
                      <a:r>
                        <a:rPr lang="en-GB" sz="1400" b="0"/>
                        <a:t>they </a:t>
                      </a:r>
                      <a:r>
                        <a:rPr lang="en-GB" sz="1400" b="1">
                          <a:solidFill>
                            <a:schemeClr val="accent1"/>
                          </a:solidFill>
                        </a:rPr>
                        <a:t>would consider </a:t>
                      </a:r>
                      <a:r>
                        <a:rPr lang="en-GB" sz="1400" b="1" i="1">
                          <a:solidFill>
                            <a:schemeClr val="accent1"/>
                          </a:solidFill>
                        </a:rPr>
                        <a:t>‘using household energy from renewable sources’</a:t>
                      </a:r>
                      <a:r>
                        <a:rPr lang="en-GB" sz="1400" b="0" i="1">
                          <a:solidFill>
                            <a:schemeClr val="accent1"/>
                          </a:solidFill>
                        </a:rPr>
                        <a:t> (50%) </a:t>
                      </a:r>
                      <a:r>
                        <a:rPr lang="en-GB" sz="1400" b="0"/>
                        <a:t>in the future are more likely to be…</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tx1"/>
                          </a:solidFill>
                          <a:latin typeface="+mn-lt"/>
                          <a:ea typeface="+mn-ea"/>
                          <a:cs typeface="+mn-cs"/>
                        </a:rPr>
                        <a:t>Those that </a:t>
                      </a:r>
                      <a:r>
                        <a:rPr lang="en-GB" sz="1400" b="0"/>
                        <a:t>are not planning on </a:t>
                      </a:r>
                      <a:r>
                        <a:rPr lang="en-GB" sz="1400" b="1">
                          <a:solidFill>
                            <a:schemeClr val="accent4"/>
                          </a:solidFill>
                        </a:rPr>
                        <a:t>‘</a:t>
                      </a:r>
                      <a:r>
                        <a:rPr lang="en-GB" sz="1400" b="1" i="1">
                          <a:solidFill>
                            <a:schemeClr val="accent4"/>
                          </a:solidFill>
                        </a:rPr>
                        <a:t>using household energy from renewable sources’ (25%) </a:t>
                      </a:r>
                      <a:r>
                        <a:rPr lang="en-GB" sz="1400" b="0"/>
                        <a:t>in the future are more likely to be…</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94675682"/>
                  </a:ext>
                </a:extLst>
              </a:tr>
              <a:tr h="29426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Demographic characteristics: </a:t>
                      </a:r>
                      <a:r>
                        <a:rPr lang="en-GB" sz="1400"/>
                        <a:t>Female (52%); 18-34 (62%); 35-54 (56%); Families with dependent / non-dependent children (53%)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Financial situation: </a:t>
                      </a:r>
                      <a:r>
                        <a:rPr lang="en-GB" sz="1400" b="0"/>
                        <a:t>Working (56%); Just about getting by financially (55%); privately renting (63%); HH income £45k-£74,999K (54%); HH income over £75k (56%)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Geographic location: </a:t>
                      </a:r>
                      <a:r>
                        <a:rPr lang="en-GB" sz="1400" b="0"/>
                        <a:t>Living in Epping Forest (57%); Harlow (56%); Living in Urban areas (52%); </a:t>
                      </a:r>
                    </a:p>
                  </a:txBody>
                  <a:tcP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Demographic characteristics: </a:t>
                      </a:r>
                      <a:r>
                        <a:rPr lang="en-GB" sz="1400"/>
                        <a:t>A carer (29%); 55 and over (36%); single person household with no children (32%); Two adult household with no children (27%); has a long term limiting health condition or illness (31%)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Financial situation: </a:t>
                      </a:r>
                      <a:r>
                        <a:rPr lang="en-GB" sz="1400"/>
                        <a:t>Retired (40%); doing alright financially (26%); living in socially rented properties (36%); HH income less than £25k (31%)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r>
                        <a:rPr lang="en-GB" sz="1400" b="1"/>
                        <a:t>Geographic location: </a:t>
                      </a:r>
                      <a:r>
                        <a:rPr lang="en-GB" sz="1400"/>
                        <a:t>Tendring (35%); Living in urban areas (26%)</a:t>
                      </a:r>
                      <a:endParaRPr lang="en-GB" sz="1400" b="1"/>
                    </a:p>
                  </a:txBody>
                  <a:tcP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974885939"/>
                  </a:ext>
                </a:extLst>
              </a:tr>
            </a:tbl>
          </a:graphicData>
        </a:graphic>
      </p:graphicFrame>
      <p:sp>
        <p:nvSpPr>
          <p:cNvPr id="28" name="TextBox 27">
            <a:extLst>
              <a:ext uri="{FF2B5EF4-FFF2-40B4-BE49-F238E27FC236}">
                <a16:creationId xmlns:a16="http://schemas.microsoft.com/office/drawing/2014/main" id="{F0570963-91E8-EE28-7F49-4010E3E823D7}"/>
              </a:ext>
            </a:extLst>
          </p:cNvPr>
          <p:cNvSpPr txBox="1"/>
          <p:nvPr/>
        </p:nvSpPr>
        <p:spPr>
          <a:xfrm>
            <a:off x="3456622" y="6461967"/>
            <a:ext cx="66353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000000"/>
                </a:solidFill>
              </a:rPr>
              <a:t>Charts demonstrates the resident groups that are significantly more likely state they would consider or do not plan on changing behaviours at the 95% confidence level vs. Essex total</a:t>
            </a:r>
          </a:p>
        </p:txBody>
      </p:sp>
      <p:pic>
        <p:nvPicPr>
          <p:cNvPr id="11" name="Graphic 10" descr="High voltage outline">
            <a:extLst>
              <a:ext uri="{FF2B5EF4-FFF2-40B4-BE49-F238E27FC236}">
                <a16:creationId xmlns:a16="http://schemas.microsoft.com/office/drawing/2014/main" id="{FB469336-99CC-3034-A12F-4CD59D1107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3017" y="1473884"/>
            <a:ext cx="914400" cy="914400"/>
          </a:xfrm>
          <a:prstGeom prst="rect">
            <a:avLst/>
          </a:prstGeom>
        </p:spPr>
      </p:pic>
      <p:pic>
        <p:nvPicPr>
          <p:cNvPr id="12" name="Graphic 11" descr="High voltage outline">
            <a:extLst>
              <a:ext uri="{FF2B5EF4-FFF2-40B4-BE49-F238E27FC236}">
                <a16:creationId xmlns:a16="http://schemas.microsoft.com/office/drawing/2014/main" id="{EF41A63A-0EB3-0120-AB98-E08AA51C54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2514" y="1507655"/>
            <a:ext cx="914400" cy="914400"/>
          </a:xfrm>
          <a:prstGeom prst="rect">
            <a:avLst/>
          </a:prstGeom>
        </p:spPr>
      </p:pic>
      <p:sp>
        <p:nvSpPr>
          <p:cNvPr id="14" name="Multiplication Sign 13">
            <a:extLst>
              <a:ext uri="{FF2B5EF4-FFF2-40B4-BE49-F238E27FC236}">
                <a16:creationId xmlns:a16="http://schemas.microsoft.com/office/drawing/2014/main" id="{D812A0AB-7207-AA8A-11FC-F32C1E2B6937}"/>
              </a:ext>
            </a:extLst>
          </p:cNvPr>
          <p:cNvSpPr/>
          <p:nvPr/>
        </p:nvSpPr>
        <p:spPr>
          <a:xfrm>
            <a:off x="8092659" y="1590638"/>
            <a:ext cx="1014109" cy="806355"/>
          </a:xfrm>
          <a:prstGeom prst="mathMultiply">
            <a:avLst>
              <a:gd name="adj1" fmla="val 696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E27227A-6229-B848-F3A3-BC9E750E2B84}"/>
              </a:ext>
            </a:extLst>
          </p:cNvPr>
          <p:cNvSpPr txBox="1"/>
          <p:nvPr/>
        </p:nvSpPr>
        <p:spPr>
          <a:xfrm>
            <a:off x="695324" y="176758"/>
            <a:ext cx="10926062" cy="877163"/>
          </a:xfrm>
          <a:prstGeom prst="rect">
            <a:avLst/>
          </a:prstGeom>
          <a:noFill/>
        </p:spPr>
        <p:txBody>
          <a:bodyPr wrap="square">
            <a:spAutoFit/>
          </a:bodyPr>
          <a:lstStyle/>
          <a:p>
            <a:r>
              <a:rPr lang="en-GB" sz="1700" b="1">
                <a:solidFill>
                  <a:srgbClr val="FF0000"/>
                </a:solidFill>
              </a:rPr>
              <a:t>Residents more likely to consider using renewable household energy in the future (50%) are typically younger, female, employed, and from higher-income, family households, while those less inclined (25%) tend to be older, retired, single or in two-adult households with no children, lower-income, and often live in socially rented or rural areas.</a:t>
            </a:r>
          </a:p>
        </p:txBody>
      </p:sp>
      <p:sp>
        <p:nvSpPr>
          <p:cNvPr id="4" name="Slide Number Placeholder 4">
            <a:extLst>
              <a:ext uri="{FF2B5EF4-FFF2-40B4-BE49-F238E27FC236}">
                <a16:creationId xmlns:a16="http://schemas.microsoft.com/office/drawing/2014/main" id="{3859C21E-68ED-C1E4-D40F-321650D3A66C}"/>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6" name="Date Placeholder 3">
            <a:extLst>
              <a:ext uri="{FF2B5EF4-FFF2-40B4-BE49-F238E27FC236}">
                <a16:creationId xmlns:a16="http://schemas.microsoft.com/office/drawing/2014/main" id="{8642FE24-5091-38C6-4288-316656A1A3D2}"/>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83961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These slides provide key findings from the 2024 Essex Resident Survey related to </a:t>
            </a:r>
            <a:r>
              <a:rPr kumimoji="0" lang="en-GB" sz="1400" b="1" i="0" u="sng"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climate change and food waste.</a:t>
            </a:r>
            <a:endParaRPr lang="en-GB">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39004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9980ABF-2B62-7B86-EA82-58EE87F0EAD1}"/>
              </a:ext>
            </a:extLst>
          </p:cNvPr>
          <p:cNvSpPr/>
          <p:nvPr/>
        </p:nvSpPr>
        <p:spPr>
          <a:xfrm>
            <a:off x="695325" y="1432478"/>
            <a:ext cx="5522595" cy="4885954"/>
          </a:xfrm>
          <a:prstGeom prst="rect">
            <a:avLst/>
          </a:prstGeom>
          <a:solidFill>
            <a:schemeClr val="accent2">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371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5,371 - 5,533</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7" name="TextBox 6"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4901775B-C915-1DF6-1149-B0E6BE9272FE}"/>
              </a:ext>
              <a:ext uri="{C183D7F6-B498-43B3-948B-1728B52AA6E4}">
                <adec:decorative xmlns:adec="http://schemas.microsoft.com/office/drawing/2017/decorative" val="0"/>
              </a:ext>
            </a:extLst>
          </p:cNvPr>
          <p:cNvSpPr txBox="1"/>
          <p:nvPr/>
        </p:nvSpPr>
        <p:spPr>
          <a:xfrm>
            <a:off x="695325" y="1124701"/>
            <a:ext cx="94388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i="1" u="none" strike="noStrike" kern="1200" cap="none" spc="0" normalizeH="0" baseline="0" noProof="0">
                <a:ln>
                  <a:noFill/>
                </a:ln>
                <a:solidFill>
                  <a:prstClr val="black"/>
                </a:solidFill>
                <a:effectLst/>
                <a:uLnTx/>
                <a:uFillTx/>
                <a:ea typeface="+mn-ea"/>
                <a:cs typeface="+mn-cs"/>
              </a:rPr>
              <a:t>Which residents are significantly more or less likely to change </a:t>
            </a:r>
            <a:r>
              <a:rPr kumimoji="0" lang="en-GB" sz="1400" b="1" i="1" u="none" strike="noStrike" kern="1200" cap="none" spc="0" normalizeH="0" baseline="0" noProof="0">
                <a:ln>
                  <a:noFill/>
                </a:ln>
                <a:solidFill>
                  <a:prstClr val="black"/>
                </a:solidFill>
                <a:effectLst/>
                <a:uLnTx/>
                <a:uFillTx/>
                <a:ea typeface="+mn-ea"/>
                <a:cs typeface="+mn-cs"/>
              </a:rPr>
              <a:t>TRANSPORT BEHAVIOUR </a:t>
            </a:r>
            <a:r>
              <a:rPr kumimoji="0" lang="en-GB" sz="1400" i="1" u="none" strike="noStrike" kern="1200" cap="none" spc="0" normalizeH="0" baseline="0" noProof="0">
                <a:ln>
                  <a:noFill/>
                </a:ln>
                <a:solidFill>
                  <a:prstClr val="black"/>
                </a:solidFill>
                <a:effectLst/>
                <a:uLnTx/>
                <a:uFillTx/>
                <a:ea typeface="+mn-ea"/>
                <a:cs typeface="+mn-cs"/>
              </a:rPr>
              <a:t>in the future?</a:t>
            </a:r>
          </a:p>
        </p:txBody>
      </p:sp>
      <p:graphicFrame>
        <p:nvGraphicFramePr>
          <p:cNvPr id="3" name="Table 2">
            <a:extLst>
              <a:ext uri="{FF2B5EF4-FFF2-40B4-BE49-F238E27FC236}">
                <a16:creationId xmlns:a16="http://schemas.microsoft.com/office/drawing/2014/main" id="{D6A59B7E-1C5C-03A9-DC63-D579A2E1129D}"/>
              </a:ext>
            </a:extLst>
          </p:cNvPr>
          <p:cNvGraphicFramePr>
            <a:graphicFrameLocks noGrp="1"/>
          </p:cNvGraphicFramePr>
          <p:nvPr>
            <p:extLst>
              <p:ext uri="{D42A27DB-BD31-4B8C-83A1-F6EECF244321}">
                <p14:modId xmlns:p14="http://schemas.microsoft.com/office/powerpoint/2010/main" val="1202763046"/>
              </p:ext>
            </p:extLst>
          </p:nvPr>
        </p:nvGraphicFramePr>
        <p:xfrm>
          <a:off x="754316" y="2049254"/>
          <a:ext cx="10956744" cy="4239720"/>
        </p:xfrm>
        <a:graphic>
          <a:graphicData uri="http://schemas.openxmlformats.org/drawingml/2006/table">
            <a:tbl>
              <a:tblPr firstRow="1" bandRow="1">
                <a:tableStyleId>{5940675A-B579-460E-94D1-54222C63F5DA}</a:tableStyleId>
              </a:tblPr>
              <a:tblGrid>
                <a:gridCol w="2739186">
                  <a:extLst>
                    <a:ext uri="{9D8B030D-6E8A-4147-A177-3AD203B41FA5}">
                      <a16:colId xmlns:a16="http://schemas.microsoft.com/office/drawing/2014/main" val="2338488684"/>
                    </a:ext>
                  </a:extLst>
                </a:gridCol>
                <a:gridCol w="2731129">
                  <a:extLst>
                    <a:ext uri="{9D8B030D-6E8A-4147-A177-3AD203B41FA5}">
                      <a16:colId xmlns:a16="http://schemas.microsoft.com/office/drawing/2014/main" val="2957486196"/>
                    </a:ext>
                  </a:extLst>
                </a:gridCol>
                <a:gridCol w="2747243">
                  <a:extLst>
                    <a:ext uri="{9D8B030D-6E8A-4147-A177-3AD203B41FA5}">
                      <a16:colId xmlns:a16="http://schemas.microsoft.com/office/drawing/2014/main" val="1907591411"/>
                    </a:ext>
                  </a:extLst>
                </a:gridCol>
                <a:gridCol w="2739186">
                  <a:extLst>
                    <a:ext uri="{9D8B030D-6E8A-4147-A177-3AD203B41FA5}">
                      <a16:colId xmlns:a16="http://schemas.microsoft.com/office/drawing/2014/main" val="1894708004"/>
                    </a:ext>
                  </a:extLst>
                </a:gridCol>
              </a:tblGrid>
              <a:tr h="9091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tx1"/>
                          </a:solidFill>
                          <a:latin typeface="+mn-lt"/>
                          <a:ea typeface="+mn-ea"/>
                          <a:cs typeface="+mn-cs"/>
                        </a:rPr>
                        <a:t>Those stating, </a:t>
                      </a:r>
                      <a:r>
                        <a:rPr lang="en-GB" sz="1400" b="0"/>
                        <a:t>they </a:t>
                      </a:r>
                      <a:r>
                        <a:rPr lang="en-GB" sz="1400" b="1">
                          <a:solidFill>
                            <a:schemeClr val="accent1"/>
                          </a:solidFill>
                        </a:rPr>
                        <a:t>would consider </a:t>
                      </a:r>
                      <a:r>
                        <a:rPr lang="en-GB" sz="1400" b="1" i="1">
                          <a:solidFill>
                            <a:schemeClr val="accent1"/>
                          </a:solidFill>
                        </a:rPr>
                        <a:t>‘choosing public transport over cars as much as possible’</a:t>
                      </a:r>
                      <a:r>
                        <a:rPr lang="en-GB" sz="1400" b="0" i="1">
                          <a:solidFill>
                            <a:schemeClr val="accent1"/>
                          </a:solidFill>
                        </a:rPr>
                        <a:t> (27%) </a:t>
                      </a:r>
                      <a:r>
                        <a:rPr lang="en-GB" sz="1400" b="0"/>
                        <a:t>in the future are more likely to be…</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tx1"/>
                          </a:solidFill>
                          <a:latin typeface="+mn-lt"/>
                          <a:ea typeface="+mn-ea"/>
                          <a:cs typeface="+mn-cs"/>
                        </a:rPr>
                        <a:t>Those stating, </a:t>
                      </a:r>
                      <a:r>
                        <a:rPr lang="en-GB" sz="1400" b="0"/>
                        <a:t>they </a:t>
                      </a:r>
                      <a:r>
                        <a:rPr lang="en-GB" sz="1400" b="1">
                          <a:solidFill>
                            <a:schemeClr val="accent1"/>
                          </a:solidFill>
                        </a:rPr>
                        <a:t>would consider </a:t>
                      </a:r>
                      <a:r>
                        <a:rPr lang="en-GB" sz="1400" b="1" i="1">
                          <a:solidFill>
                            <a:schemeClr val="accent1"/>
                          </a:solidFill>
                        </a:rPr>
                        <a:t>‘driving an electric or hybrid car’</a:t>
                      </a:r>
                      <a:r>
                        <a:rPr lang="en-GB" sz="1400" b="0" i="1">
                          <a:solidFill>
                            <a:schemeClr val="accent1"/>
                          </a:solidFill>
                        </a:rPr>
                        <a:t> (49%) </a:t>
                      </a:r>
                      <a:r>
                        <a:rPr lang="en-GB" sz="1400" b="0"/>
                        <a:t>in the future are more likely to be…</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tx1"/>
                          </a:solidFill>
                          <a:latin typeface="+mn-lt"/>
                          <a:ea typeface="+mn-ea"/>
                          <a:cs typeface="+mn-cs"/>
                        </a:rPr>
                        <a:t>Those that </a:t>
                      </a:r>
                      <a:r>
                        <a:rPr lang="en-GB" sz="1400" b="0"/>
                        <a:t>are not planning on </a:t>
                      </a:r>
                      <a:r>
                        <a:rPr lang="en-GB" sz="1400" b="1">
                          <a:solidFill>
                            <a:schemeClr val="accent4"/>
                          </a:solidFill>
                        </a:rPr>
                        <a:t>‘</a:t>
                      </a:r>
                      <a:r>
                        <a:rPr lang="en-GB" sz="1400" b="1" i="1">
                          <a:solidFill>
                            <a:schemeClr val="accent4"/>
                          </a:solidFill>
                        </a:rPr>
                        <a:t>choosing public transport over cars as much as possible’ (36%) </a:t>
                      </a:r>
                      <a:r>
                        <a:rPr lang="en-GB" sz="1400" b="0"/>
                        <a:t>in the future are more likely to be…</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tx1"/>
                          </a:solidFill>
                          <a:latin typeface="+mn-lt"/>
                          <a:ea typeface="+mn-ea"/>
                          <a:cs typeface="+mn-cs"/>
                        </a:rPr>
                        <a:t>Those that </a:t>
                      </a:r>
                      <a:r>
                        <a:rPr lang="en-GB" sz="1400" b="0"/>
                        <a:t>are not planning on </a:t>
                      </a:r>
                      <a:r>
                        <a:rPr lang="en-GB" sz="1400" b="1">
                          <a:solidFill>
                            <a:schemeClr val="accent4"/>
                          </a:solidFill>
                        </a:rPr>
                        <a:t>‘</a:t>
                      </a:r>
                      <a:r>
                        <a:rPr lang="en-GB" sz="1400" b="1" i="1">
                          <a:solidFill>
                            <a:schemeClr val="accent4"/>
                          </a:solidFill>
                        </a:rPr>
                        <a:t>driving an electric or hybrid car’ (36%) </a:t>
                      </a:r>
                      <a:r>
                        <a:rPr lang="en-GB" sz="1400" b="0"/>
                        <a:t>in the future are more likely to be…</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94675682"/>
                  </a:ext>
                </a:extLst>
              </a:tr>
              <a:tr h="3294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Demographic characteristics: </a:t>
                      </a:r>
                      <a:r>
                        <a:rPr lang="en-GB" sz="1400"/>
                        <a:t>Female (29%); Retired (31%); a carer (30%)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Financial situation: </a:t>
                      </a:r>
                      <a:r>
                        <a:rPr lang="en-GB" sz="1400"/>
                        <a:t>Those that are ‘doing alright’ financially (29%); HH income of £25k – £74,999 (30%)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Geographic location: </a:t>
                      </a:r>
                      <a:r>
                        <a:rPr lang="en-GB" sz="1400"/>
                        <a:t>Those living in Braintree (35%); Castle Point (30%); Maldon (36%); Tendring (33%); Uttlesford (33%) and rural areas (31%)</a:t>
                      </a:r>
                    </a:p>
                  </a:txBody>
                  <a:tcP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Demographic characteristics: </a:t>
                      </a:r>
                      <a:r>
                        <a:rPr lang="en-GB" sz="1400"/>
                        <a:t>Female (51%); aged 25-34 (67%) or 35-44 (56%); working parents with dependent children (55%)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Financial situation: </a:t>
                      </a:r>
                      <a:r>
                        <a:rPr lang="en-GB" sz="1400"/>
                        <a:t>Working full time (57%); Own home (50%); HH income above £45k (57%)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Geographic location: </a:t>
                      </a:r>
                      <a:r>
                        <a:rPr lang="en-GB" sz="1400"/>
                        <a:t>Those living in Chelmsford (59%)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p>
                  </a:txBody>
                  <a:tcP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Demographic characteristics: </a:t>
                      </a:r>
                      <a:r>
                        <a:rPr lang="en-GB" sz="1400" b="0"/>
                        <a:t>Those aged </a:t>
                      </a:r>
                      <a:r>
                        <a:rPr lang="en-GB" sz="1400"/>
                        <a:t>35-54 y/o (42%); working Families with dependent children (41%)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Financial situation: </a:t>
                      </a:r>
                      <a:r>
                        <a:rPr lang="en-GB" sz="1400"/>
                        <a:t>Those that are ‘finding it quite difficult’ financially (39%); HH income of £45k + (39%)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Geographic location: </a:t>
                      </a:r>
                      <a:r>
                        <a:rPr lang="en-GB" sz="1400"/>
                        <a:t>Those living in Maldon (41%); rural areas (39%)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txBody>
                  <a:tcP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Demographic characteristics: </a:t>
                      </a:r>
                      <a:r>
                        <a:rPr lang="en-GB" sz="1400"/>
                        <a:t>Retired (51%); aged 55 and over (48%); Carers (44%); Single person household (47%)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Financial situation: </a:t>
                      </a:r>
                      <a:r>
                        <a:rPr lang="en-GB" sz="1400"/>
                        <a:t>HH income less than £25k (51%); Social Renters (52%)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r>
                        <a:rPr lang="en-GB" sz="1400" b="1"/>
                        <a:t>Geographic location: </a:t>
                      </a:r>
                      <a:r>
                        <a:rPr lang="en-GB" sz="1400"/>
                        <a:t>Those living in Castle Point (45%); Tendring (44%); Urban areas (38%) and more deprived areas (IMD 1-2) (39%)</a:t>
                      </a:r>
                      <a:endParaRPr lang="en-GB" sz="1400" b="1"/>
                    </a:p>
                  </a:txBody>
                  <a:tcP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974885939"/>
                  </a:ext>
                </a:extLst>
              </a:tr>
            </a:tbl>
          </a:graphicData>
        </a:graphic>
      </p:graphicFrame>
      <p:pic>
        <p:nvPicPr>
          <p:cNvPr id="4" name="Graphic 3" descr="Bus outline">
            <a:extLst>
              <a:ext uri="{FF2B5EF4-FFF2-40B4-BE49-F238E27FC236}">
                <a16:creationId xmlns:a16="http://schemas.microsoft.com/office/drawing/2014/main" id="{E9ABAB65-CF74-BBFF-3CDC-921C44B4FE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692" y="1296136"/>
            <a:ext cx="914400" cy="914400"/>
          </a:xfrm>
          <a:prstGeom prst="rect">
            <a:avLst/>
          </a:prstGeom>
        </p:spPr>
      </p:pic>
      <p:pic>
        <p:nvPicPr>
          <p:cNvPr id="5" name="Graphic 4" descr="Electric car outline">
            <a:extLst>
              <a:ext uri="{FF2B5EF4-FFF2-40B4-BE49-F238E27FC236}">
                <a16:creationId xmlns:a16="http://schemas.microsoft.com/office/drawing/2014/main" id="{D345DBD2-3D0A-5222-6DDA-FA37693218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5429" y="1296136"/>
            <a:ext cx="914400" cy="914400"/>
          </a:xfrm>
          <a:prstGeom prst="rect">
            <a:avLst/>
          </a:prstGeom>
        </p:spPr>
      </p:pic>
      <p:pic>
        <p:nvPicPr>
          <p:cNvPr id="8" name="Graphic 7" descr="Bus outline">
            <a:extLst>
              <a:ext uri="{FF2B5EF4-FFF2-40B4-BE49-F238E27FC236}">
                <a16:creationId xmlns:a16="http://schemas.microsoft.com/office/drawing/2014/main" id="{60CFF9CD-AF54-2C58-E204-0901468C7C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99269" y="1296136"/>
            <a:ext cx="914400" cy="914400"/>
          </a:xfrm>
          <a:prstGeom prst="rect">
            <a:avLst/>
          </a:prstGeom>
        </p:spPr>
      </p:pic>
      <p:pic>
        <p:nvPicPr>
          <p:cNvPr id="9" name="Graphic 8" descr="Electric car outline">
            <a:extLst>
              <a:ext uri="{FF2B5EF4-FFF2-40B4-BE49-F238E27FC236}">
                <a16:creationId xmlns:a16="http://schemas.microsoft.com/office/drawing/2014/main" id="{84DE1B6B-6ECF-B03B-E172-820EF7C632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77006" y="1296136"/>
            <a:ext cx="914400" cy="914400"/>
          </a:xfrm>
          <a:prstGeom prst="rect">
            <a:avLst/>
          </a:prstGeom>
        </p:spPr>
      </p:pic>
      <p:sp>
        <p:nvSpPr>
          <p:cNvPr id="10" name="Multiplication Sign 9">
            <a:extLst>
              <a:ext uri="{FF2B5EF4-FFF2-40B4-BE49-F238E27FC236}">
                <a16:creationId xmlns:a16="http://schemas.microsoft.com/office/drawing/2014/main" id="{332F4F7E-7D2F-7398-5DB7-A39816224B06}"/>
              </a:ext>
            </a:extLst>
          </p:cNvPr>
          <p:cNvSpPr/>
          <p:nvPr/>
        </p:nvSpPr>
        <p:spPr>
          <a:xfrm>
            <a:off x="7023901" y="1324396"/>
            <a:ext cx="1014109" cy="806355"/>
          </a:xfrm>
          <a:prstGeom prst="mathMultiply">
            <a:avLst>
              <a:gd name="adj1" fmla="val 696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ultiplication Sign 12">
            <a:extLst>
              <a:ext uri="{FF2B5EF4-FFF2-40B4-BE49-F238E27FC236}">
                <a16:creationId xmlns:a16="http://schemas.microsoft.com/office/drawing/2014/main" id="{28AF6159-AF43-181D-52DC-341ABC74282B}"/>
              </a:ext>
            </a:extLst>
          </p:cNvPr>
          <p:cNvSpPr/>
          <p:nvPr/>
        </p:nvSpPr>
        <p:spPr>
          <a:xfrm>
            <a:off x="9666511" y="1350158"/>
            <a:ext cx="1014109" cy="806355"/>
          </a:xfrm>
          <a:prstGeom prst="mathMultiply">
            <a:avLst>
              <a:gd name="adj1" fmla="val 696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0570963-91E8-EE28-7F49-4010E3E823D7}"/>
              </a:ext>
            </a:extLst>
          </p:cNvPr>
          <p:cNvSpPr txBox="1"/>
          <p:nvPr/>
        </p:nvSpPr>
        <p:spPr>
          <a:xfrm>
            <a:off x="3456622" y="6461967"/>
            <a:ext cx="642560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000000"/>
                </a:solidFill>
              </a:rPr>
              <a:t>Charts demonstrates the resident groups that are significantly more likely state they would consider or do not plan on changing behaviours at the 95% confidence level vs. Essex total</a:t>
            </a:r>
          </a:p>
        </p:txBody>
      </p:sp>
      <p:sp>
        <p:nvSpPr>
          <p:cNvPr id="11" name="TextBox 10">
            <a:extLst>
              <a:ext uri="{FF2B5EF4-FFF2-40B4-BE49-F238E27FC236}">
                <a16:creationId xmlns:a16="http://schemas.microsoft.com/office/drawing/2014/main" id="{5B81EB6A-143A-6082-C642-78F52C76D911}"/>
              </a:ext>
            </a:extLst>
          </p:cNvPr>
          <p:cNvSpPr txBox="1"/>
          <p:nvPr/>
        </p:nvSpPr>
        <p:spPr>
          <a:xfrm>
            <a:off x="695325" y="163035"/>
            <a:ext cx="11015735" cy="923330"/>
          </a:xfrm>
          <a:prstGeom prst="rect">
            <a:avLst/>
          </a:prstGeom>
          <a:noFill/>
        </p:spPr>
        <p:txBody>
          <a:bodyPr wrap="square">
            <a:spAutoFit/>
          </a:bodyPr>
          <a:lstStyle/>
          <a:p>
            <a:r>
              <a:rPr lang="en-GB" b="1">
                <a:solidFill>
                  <a:srgbClr val="FF0000"/>
                </a:solidFill>
              </a:rPr>
              <a:t>Residents more likely to consider using public transport over cars (27%) tend to be female, retired, and financially stable, living in rural areas, while those more interested in electric or hybrid cars (49%) are younger, working parents with higher incomes in urban areas.</a:t>
            </a:r>
          </a:p>
        </p:txBody>
      </p:sp>
      <p:sp>
        <p:nvSpPr>
          <p:cNvPr id="6" name="Slide Number Placeholder 4">
            <a:extLst>
              <a:ext uri="{FF2B5EF4-FFF2-40B4-BE49-F238E27FC236}">
                <a16:creationId xmlns:a16="http://schemas.microsoft.com/office/drawing/2014/main" id="{8686F702-ED39-A6AE-8120-7A8497A0DD73}"/>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2" name="Date Placeholder 3">
            <a:extLst>
              <a:ext uri="{FF2B5EF4-FFF2-40B4-BE49-F238E27FC236}">
                <a16:creationId xmlns:a16="http://schemas.microsoft.com/office/drawing/2014/main" id="{F91A31DD-D617-1BEE-FF8D-6DC863FC0B38}"/>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2051773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7C356C8-6264-1287-9897-6C04AB7A0BF1}"/>
              </a:ext>
            </a:extLst>
          </p:cNvPr>
          <p:cNvSpPr/>
          <p:nvPr/>
        </p:nvSpPr>
        <p:spPr>
          <a:xfrm>
            <a:off x="695325" y="1432478"/>
            <a:ext cx="5522595" cy="4885954"/>
          </a:xfrm>
          <a:prstGeom prst="rect">
            <a:avLst/>
          </a:prstGeom>
          <a:solidFill>
            <a:schemeClr val="accent2">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371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5,371 - 5,533</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7" name="TextBox 6"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4901775B-C915-1DF6-1149-B0E6BE9272FE}"/>
              </a:ext>
              <a:ext uri="{C183D7F6-B498-43B3-948B-1728B52AA6E4}">
                <adec:decorative xmlns:adec="http://schemas.microsoft.com/office/drawing/2017/decorative" val="0"/>
              </a:ext>
            </a:extLst>
          </p:cNvPr>
          <p:cNvSpPr txBox="1"/>
          <p:nvPr/>
        </p:nvSpPr>
        <p:spPr>
          <a:xfrm>
            <a:off x="695325" y="1124701"/>
            <a:ext cx="94388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i="1" u="none" strike="noStrike" kern="1200" cap="none" spc="0" normalizeH="0" baseline="0" noProof="0">
                <a:ln>
                  <a:noFill/>
                </a:ln>
                <a:solidFill>
                  <a:prstClr val="black"/>
                </a:solidFill>
                <a:effectLst/>
                <a:uLnTx/>
                <a:uFillTx/>
                <a:ea typeface="+mn-ea"/>
                <a:cs typeface="+mn-cs"/>
              </a:rPr>
              <a:t>Which residents are significantly more or less likely to change to </a:t>
            </a:r>
            <a:r>
              <a:rPr kumimoji="0" lang="en-GB" sz="1400" b="1" i="1" u="none" strike="noStrike" kern="1200" cap="none" spc="0" normalizeH="0" baseline="0" noProof="0">
                <a:ln>
                  <a:noFill/>
                </a:ln>
                <a:solidFill>
                  <a:prstClr val="black"/>
                </a:solidFill>
                <a:effectLst/>
                <a:uLnTx/>
                <a:uFillTx/>
                <a:ea typeface="+mn-ea"/>
                <a:cs typeface="+mn-cs"/>
              </a:rPr>
              <a:t>MORE SUSTAINABLE DIETS </a:t>
            </a:r>
            <a:r>
              <a:rPr kumimoji="0" lang="en-GB" sz="1400" i="1" u="none" strike="noStrike" kern="1200" cap="none" spc="0" normalizeH="0" baseline="0" noProof="0">
                <a:ln>
                  <a:noFill/>
                </a:ln>
                <a:solidFill>
                  <a:prstClr val="black"/>
                </a:solidFill>
                <a:effectLst/>
                <a:uLnTx/>
                <a:uFillTx/>
                <a:ea typeface="+mn-ea"/>
                <a:cs typeface="+mn-cs"/>
              </a:rPr>
              <a:t>in the future?</a:t>
            </a:r>
          </a:p>
        </p:txBody>
      </p:sp>
      <p:graphicFrame>
        <p:nvGraphicFramePr>
          <p:cNvPr id="3" name="Table 2">
            <a:extLst>
              <a:ext uri="{FF2B5EF4-FFF2-40B4-BE49-F238E27FC236}">
                <a16:creationId xmlns:a16="http://schemas.microsoft.com/office/drawing/2014/main" id="{D6A59B7E-1C5C-03A9-DC63-D579A2E1129D}"/>
              </a:ext>
            </a:extLst>
          </p:cNvPr>
          <p:cNvGraphicFramePr>
            <a:graphicFrameLocks noGrp="1"/>
          </p:cNvGraphicFramePr>
          <p:nvPr>
            <p:extLst>
              <p:ext uri="{D42A27DB-BD31-4B8C-83A1-F6EECF244321}">
                <p14:modId xmlns:p14="http://schemas.microsoft.com/office/powerpoint/2010/main" val="3091237593"/>
              </p:ext>
            </p:extLst>
          </p:nvPr>
        </p:nvGraphicFramePr>
        <p:xfrm>
          <a:off x="754316" y="2049254"/>
          <a:ext cx="10956744" cy="4239720"/>
        </p:xfrm>
        <a:graphic>
          <a:graphicData uri="http://schemas.openxmlformats.org/drawingml/2006/table">
            <a:tbl>
              <a:tblPr firstRow="1" bandRow="1">
                <a:tableStyleId>{5940675A-B579-460E-94D1-54222C63F5DA}</a:tableStyleId>
              </a:tblPr>
              <a:tblGrid>
                <a:gridCol w="2739186">
                  <a:extLst>
                    <a:ext uri="{9D8B030D-6E8A-4147-A177-3AD203B41FA5}">
                      <a16:colId xmlns:a16="http://schemas.microsoft.com/office/drawing/2014/main" val="2338488684"/>
                    </a:ext>
                  </a:extLst>
                </a:gridCol>
                <a:gridCol w="2722740">
                  <a:extLst>
                    <a:ext uri="{9D8B030D-6E8A-4147-A177-3AD203B41FA5}">
                      <a16:colId xmlns:a16="http://schemas.microsoft.com/office/drawing/2014/main" val="2957486196"/>
                    </a:ext>
                  </a:extLst>
                </a:gridCol>
                <a:gridCol w="2755632">
                  <a:extLst>
                    <a:ext uri="{9D8B030D-6E8A-4147-A177-3AD203B41FA5}">
                      <a16:colId xmlns:a16="http://schemas.microsoft.com/office/drawing/2014/main" val="1907591411"/>
                    </a:ext>
                  </a:extLst>
                </a:gridCol>
                <a:gridCol w="2739186">
                  <a:extLst>
                    <a:ext uri="{9D8B030D-6E8A-4147-A177-3AD203B41FA5}">
                      <a16:colId xmlns:a16="http://schemas.microsoft.com/office/drawing/2014/main" val="1894708004"/>
                    </a:ext>
                  </a:extLst>
                </a:gridCol>
              </a:tblGrid>
              <a:tr h="9091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tx1"/>
                          </a:solidFill>
                          <a:latin typeface="+mn-lt"/>
                          <a:ea typeface="+mn-ea"/>
                          <a:cs typeface="+mn-cs"/>
                        </a:rPr>
                        <a:t>Those stating, </a:t>
                      </a:r>
                      <a:r>
                        <a:rPr lang="en-GB" sz="1400" b="0"/>
                        <a:t>they </a:t>
                      </a:r>
                      <a:r>
                        <a:rPr lang="en-GB" sz="1400" b="1">
                          <a:solidFill>
                            <a:schemeClr val="accent1"/>
                          </a:solidFill>
                        </a:rPr>
                        <a:t>would consider </a:t>
                      </a:r>
                      <a:r>
                        <a:rPr lang="en-GB" sz="1400" b="1" i="1">
                          <a:solidFill>
                            <a:schemeClr val="accent1"/>
                          </a:solidFill>
                        </a:rPr>
                        <a:t>‘reducing the amount of meat or eating fish only’</a:t>
                      </a:r>
                      <a:r>
                        <a:rPr lang="en-GB" sz="1400" b="0" i="1">
                          <a:solidFill>
                            <a:schemeClr val="accent1"/>
                          </a:solidFill>
                        </a:rPr>
                        <a:t> (18%) </a:t>
                      </a:r>
                      <a:r>
                        <a:rPr lang="en-GB" sz="1400" b="0"/>
                        <a:t>in the future are more likely to be…</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tx1"/>
                          </a:solidFill>
                          <a:latin typeface="+mn-lt"/>
                          <a:ea typeface="+mn-ea"/>
                          <a:cs typeface="+mn-cs"/>
                        </a:rPr>
                        <a:t>Those stating, </a:t>
                      </a:r>
                      <a:r>
                        <a:rPr lang="en-GB" sz="1400" b="0"/>
                        <a:t>they </a:t>
                      </a:r>
                      <a:r>
                        <a:rPr lang="en-GB" sz="1400" b="1">
                          <a:solidFill>
                            <a:schemeClr val="accent1"/>
                          </a:solidFill>
                        </a:rPr>
                        <a:t>would consider </a:t>
                      </a:r>
                      <a:r>
                        <a:rPr lang="en-GB" sz="1400" b="1" i="1">
                          <a:solidFill>
                            <a:schemeClr val="accent1"/>
                          </a:solidFill>
                        </a:rPr>
                        <a:t>‘eating a vegetarian / vegan diet’ (16%) </a:t>
                      </a:r>
                      <a:r>
                        <a:rPr lang="en-GB" sz="1400" b="0" i="1">
                          <a:solidFill>
                            <a:schemeClr val="accent1"/>
                          </a:solidFill>
                        </a:rPr>
                        <a:t> </a:t>
                      </a:r>
                      <a:r>
                        <a:rPr lang="en-GB" sz="1400" b="0"/>
                        <a:t>in the future are more likely to be…</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tx1"/>
                          </a:solidFill>
                          <a:latin typeface="+mn-lt"/>
                          <a:ea typeface="+mn-ea"/>
                          <a:cs typeface="+mn-cs"/>
                        </a:rPr>
                        <a:t>Those that </a:t>
                      </a:r>
                      <a:r>
                        <a:rPr lang="en-GB" sz="1400" b="0"/>
                        <a:t>are not planning on </a:t>
                      </a:r>
                      <a:r>
                        <a:rPr lang="en-GB" sz="1400" b="1">
                          <a:solidFill>
                            <a:schemeClr val="accent4"/>
                          </a:solidFill>
                        </a:rPr>
                        <a:t>‘</a:t>
                      </a:r>
                      <a:r>
                        <a:rPr lang="en-GB" sz="1400" b="1" i="1">
                          <a:solidFill>
                            <a:schemeClr val="accent4"/>
                          </a:solidFill>
                        </a:rPr>
                        <a:t>reducing the amount of meat or eating fish only’ (45%) </a:t>
                      </a:r>
                      <a:r>
                        <a:rPr lang="en-GB" sz="1400" b="0"/>
                        <a:t>in the future are more likely to be…</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tx1"/>
                          </a:solidFill>
                          <a:latin typeface="+mn-lt"/>
                          <a:ea typeface="+mn-ea"/>
                          <a:cs typeface="+mn-cs"/>
                        </a:rPr>
                        <a:t>Those that </a:t>
                      </a:r>
                      <a:r>
                        <a:rPr lang="en-GB" sz="1400" b="0"/>
                        <a:t>are not planning on </a:t>
                      </a:r>
                      <a:r>
                        <a:rPr lang="en-GB" sz="1400" b="1">
                          <a:solidFill>
                            <a:schemeClr val="accent4"/>
                          </a:solidFill>
                        </a:rPr>
                        <a:t>‘</a:t>
                      </a:r>
                      <a:r>
                        <a:rPr lang="en-GB" sz="1400" b="1" i="1">
                          <a:solidFill>
                            <a:schemeClr val="accent4"/>
                          </a:solidFill>
                        </a:rPr>
                        <a:t>eating a vegetarian / vegan diet’ (69%) </a:t>
                      </a:r>
                      <a:r>
                        <a:rPr lang="en-GB" sz="1400" b="0"/>
                        <a:t>in the future are more likely to be…</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94675682"/>
                  </a:ext>
                </a:extLst>
              </a:tr>
              <a:tr h="3294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Demographic characteristics: </a:t>
                      </a:r>
                      <a:r>
                        <a:rPr lang="en-GB" sz="1400"/>
                        <a:t>Working parents with dependent children (20%)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Financial situation: </a:t>
                      </a:r>
                      <a:r>
                        <a:rPr lang="en-GB" sz="1400"/>
                        <a:t>Working households (19%); </a:t>
                      </a:r>
                      <a:r>
                        <a:rPr lang="en-GB" sz="1400" b="0"/>
                        <a:t>Homeowners </a:t>
                      </a:r>
                      <a:r>
                        <a:rPr lang="en-GB" sz="1400"/>
                        <a:t>(19%); HH income of £25,000-£44,999 (21%)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Geographic location: </a:t>
                      </a:r>
                      <a:r>
                        <a:rPr lang="en-GB" sz="1400"/>
                        <a:t>Those living in Epping Forest (22%); Harlow (23%); those living in the least deprived areas (IMD 4-5) (20%)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a:p>
                  </a:txBody>
                  <a:tcP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Demographic characteristics: </a:t>
                      </a:r>
                      <a:r>
                        <a:rPr lang="en-GB" sz="1400"/>
                        <a:t>Female (19%); aged 35-44 (20%); Working parents with dependent children (19%)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r>
                        <a:rPr lang="en-GB" sz="1400" b="1"/>
                        <a:t>Financial situation: </a:t>
                      </a:r>
                      <a:r>
                        <a:rPr lang="en-GB" sz="1400"/>
                        <a:t>Working households (18%); working part time (22%); HH income £45-£74,999 (19%)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Geographic location: </a:t>
                      </a:r>
                      <a:r>
                        <a:rPr lang="en-GB" sz="1400" b="0"/>
                        <a:t>Those living in Rochford (22%)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p>
                  </a:txBody>
                  <a:tcP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Demographic characteristics: </a:t>
                      </a:r>
                      <a:r>
                        <a:rPr lang="en-GB" sz="1400"/>
                        <a:t>Males (53%); Those with long-term limiting conditions of illnesses (50%)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Financial situation: </a:t>
                      </a:r>
                      <a:r>
                        <a:rPr lang="en-GB" sz="1400" b="0"/>
                        <a:t>Those finding </a:t>
                      </a:r>
                      <a:r>
                        <a:rPr lang="en-GB" sz="1400"/>
                        <a:t>it quite difficult financially (51%); Renters (51%)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indent="0">
                        <a:buFont typeface="Arial" panose="020B0604020202020204" pitchFamily="34" charset="0"/>
                        <a:buNone/>
                      </a:pPr>
                      <a:r>
                        <a:rPr lang="en-GB" sz="1400" b="1"/>
                        <a:t>Geographic location: </a:t>
                      </a:r>
                      <a:r>
                        <a:rPr lang="en-GB" sz="1400"/>
                        <a:t>Those living in Castle Point (50%); Tendring (54%); More deprived areas (IMD 1-2) (47%)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txBody>
                  <a:tcP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Demographic characteristics: </a:t>
                      </a:r>
                      <a:r>
                        <a:rPr lang="en-GB" sz="1400"/>
                        <a:t>Male (75%); 65 and over (74%); Those with long-term limiting conditions of illnesses (73%)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Financial situation: </a:t>
                      </a:r>
                      <a:r>
                        <a:rPr lang="en-GB" sz="1400"/>
                        <a:t>Retired (74%); </a:t>
                      </a:r>
                      <a:r>
                        <a:rPr lang="en-GB" sz="1400" b="0"/>
                        <a:t>Those with a HH income of £25k - £44,999 (71%)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indent="0">
                        <a:buFont typeface="Arial" panose="020B0604020202020204" pitchFamily="34" charset="0"/>
                        <a:buNone/>
                      </a:pPr>
                      <a:r>
                        <a:rPr lang="en-GB" sz="1400" b="1"/>
                        <a:t>Geographic location: </a:t>
                      </a:r>
                      <a:r>
                        <a:rPr lang="en-GB" sz="1400"/>
                        <a:t>Living in Castle Point (74%); Tendring (75%); </a:t>
                      </a:r>
                      <a:endParaRPr lang="en-GB" sz="1400" b="1"/>
                    </a:p>
                  </a:txBody>
                  <a:tcP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974885939"/>
                  </a:ext>
                </a:extLst>
              </a:tr>
            </a:tbl>
          </a:graphicData>
        </a:graphic>
      </p:graphicFrame>
      <p:pic>
        <p:nvPicPr>
          <p:cNvPr id="12" name="Graphic 11" descr="Fruit bowl outline">
            <a:extLst>
              <a:ext uri="{FF2B5EF4-FFF2-40B4-BE49-F238E27FC236}">
                <a16:creationId xmlns:a16="http://schemas.microsoft.com/office/drawing/2014/main" id="{5B3F95A9-4F3B-ABB6-0780-D202A64B11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1345" y="1448357"/>
            <a:ext cx="559050" cy="559050"/>
          </a:xfrm>
          <a:prstGeom prst="rect">
            <a:avLst/>
          </a:prstGeom>
        </p:spPr>
      </p:pic>
      <p:pic>
        <p:nvPicPr>
          <p:cNvPr id="15" name="Graphic 14" descr="Fish outline">
            <a:extLst>
              <a:ext uri="{FF2B5EF4-FFF2-40B4-BE49-F238E27FC236}">
                <a16:creationId xmlns:a16="http://schemas.microsoft.com/office/drawing/2014/main" id="{0B6E1FBB-0042-90A8-1688-52F6FD2861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2891" y="1287167"/>
            <a:ext cx="914400" cy="914400"/>
          </a:xfrm>
          <a:prstGeom prst="rect">
            <a:avLst/>
          </a:prstGeom>
        </p:spPr>
      </p:pic>
      <p:pic>
        <p:nvPicPr>
          <p:cNvPr id="16" name="Graphic 15" descr="Fruit bowl outline">
            <a:extLst>
              <a:ext uri="{FF2B5EF4-FFF2-40B4-BE49-F238E27FC236}">
                <a16:creationId xmlns:a16="http://schemas.microsoft.com/office/drawing/2014/main" id="{791D50DE-8069-F0FA-190D-D4228E3E25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64617" y="1451907"/>
            <a:ext cx="559050" cy="559050"/>
          </a:xfrm>
          <a:prstGeom prst="rect">
            <a:avLst/>
          </a:prstGeom>
        </p:spPr>
      </p:pic>
      <p:pic>
        <p:nvPicPr>
          <p:cNvPr id="17" name="Graphic 16" descr="Fish outline">
            <a:extLst>
              <a:ext uri="{FF2B5EF4-FFF2-40B4-BE49-F238E27FC236}">
                <a16:creationId xmlns:a16="http://schemas.microsoft.com/office/drawing/2014/main" id="{D76493DB-8925-D6C3-E0BF-4EC35B2148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76163" y="1290717"/>
            <a:ext cx="914400" cy="914400"/>
          </a:xfrm>
          <a:prstGeom prst="rect">
            <a:avLst/>
          </a:prstGeom>
        </p:spPr>
      </p:pic>
      <p:sp>
        <p:nvSpPr>
          <p:cNvPr id="18" name="Multiplication Sign 17">
            <a:extLst>
              <a:ext uri="{FF2B5EF4-FFF2-40B4-BE49-F238E27FC236}">
                <a16:creationId xmlns:a16="http://schemas.microsoft.com/office/drawing/2014/main" id="{DB82CB68-4AB4-CF53-2E20-6B1AF754CA84}"/>
              </a:ext>
            </a:extLst>
          </p:cNvPr>
          <p:cNvSpPr/>
          <p:nvPr/>
        </p:nvSpPr>
        <p:spPr>
          <a:xfrm>
            <a:off x="6976163" y="1324704"/>
            <a:ext cx="1014109" cy="806355"/>
          </a:xfrm>
          <a:prstGeom prst="mathMultiply">
            <a:avLst>
              <a:gd name="adj1" fmla="val 696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Multiplication Sign 18">
            <a:extLst>
              <a:ext uri="{FF2B5EF4-FFF2-40B4-BE49-F238E27FC236}">
                <a16:creationId xmlns:a16="http://schemas.microsoft.com/office/drawing/2014/main" id="{A8966671-D44B-2456-CC79-441F49DCDD42}"/>
              </a:ext>
            </a:extLst>
          </p:cNvPr>
          <p:cNvSpPr/>
          <p:nvPr/>
        </p:nvSpPr>
        <p:spPr>
          <a:xfrm>
            <a:off x="9665000" y="1308747"/>
            <a:ext cx="1014109" cy="806355"/>
          </a:xfrm>
          <a:prstGeom prst="mathMultiply">
            <a:avLst>
              <a:gd name="adj1" fmla="val 696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A32DFE5-E000-8899-A420-0EE22CB6AB94}"/>
              </a:ext>
            </a:extLst>
          </p:cNvPr>
          <p:cNvSpPr txBox="1"/>
          <p:nvPr/>
        </p:nvSpPr>
        <p:spPr>
          <a:xfrm>
            <a:off x="3456622" y="6461967"/>
            <a:ext cx="606488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000000"/>
                </a:solidFill>
              </a:rPr>
              <a:t>Charts demonstrates the resident groups that are significantly more likely state they would consider or do not plan on changing behaviours at the 95% confidence level vs. Essex total</a:t>
            </a:r>
          </a:p>
        </p:txBody>
      </p:sp>
      <p:sp>
        <p:nvSpPr>
          <p:cNvPr id="5" name="TextBox 4">
            <a:extLst>
              <a:ext uri="{FF2B5EF4-FFF2-40B4-BE49-F238E27FC236}">
                <a16:creationId xmlns:a16="http://schemas.microsoft.com/office/drawing/2014/main" id="{34899EE1-B222-4C0C-32DE-C3FA502BBE59}"/>
              </a:ext>
            </a:extLst>
          </p:cNvPr>
          <p:cNvSpPr txBox="1"/>
          <p:nvPr/>
        </p:nvSpPr>
        <p:spPr>
          <a:xfrm>
            <a:off x="655762" y="127816"/>
            <a:ext cx="11055297" cy="1077218"/>
          </a:xfrm>
          <a:prstGeom prst="rect">
            <a:avLst/>
          </a:prstGeom>
          <a:noFill/>
        </p:spPr>
        <p:txBody>
          <a:bodyPr wrap="square">
            <a:spAutoFit/>
          </a:bodyPr>
          <a:lstStyle/>
          <a:p>
            <a:r>
              <a:rPr lang="en-GB" sz="1600" b="1">
                <a:solidFill>
                  <a:srgbClr val="FF0000"/>
                </a:solidFill>
              </a:rPr>
              <a:t>Those likely to consider reducing meat or eating fish only (18%) are often working parents with moderate incomes in less deprived areas, while those open to a vegetarian or vegan diet (16%) are typically female, aged 35-44, and part-time workers with higher incomes. Those less inclined to reduce meat (45%) are often male, have long-term health conditions, and face financial difficulties.</a:t>
            </a:r>
          </a:p>
        </p:txBody>
      </p:sp>
      <p:sp>
        <p:nvSpPr>
          <p:cNvPr id="4" name="Slide Number Placeholder 4">
            <a:extLst>
              <a:ext uri="{FF2B5EF4-FFF2-40B4-BE49-F238E27FC236}">
                <a16:creationId xmlns:a16="http://schemas.microsoft.com/office/drawing/2014/main" id="{6176BA4D-FBFF-C527-BC91-7D9A5AED60F2}"/>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6" name="Date Placeholder 3">
            <a:extLst>
              <a:ext uri="{FF2B5EF4-FFF2-40B4-BE49-F238E27FC236}">
                <a16:creationId xmlns:a16="http://schemas.microsoft.com/office/drawing/2014/main" id="{097C9DE6-A55E-E4C9-9267-86A58E9C1D58}"/>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1622547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nvGraphicFramePr>
        <p:xfrm>
          <a:off x="956707" y="1784633"/>
          <a:ext cx="8933283" cy="433994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just about Essex, have you noticed any of the following over the past few years? If so, which ones?</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17" name="TextBox 16">
            <a:extLst>
              <a:ext uri="{FF2B5EF4-FFF2-40B4-BE49-F238E27FC236}">
                <a16:creationId xmlns:a16="http://schemas.microsoft.com/office/drawing/2014/main" id="{7DDBE17C-7D97-48BD-A030-CF05B9254B56}"/>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(5,523)</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16" name="Footer Placeholder 5">
            <a:extLst>
              <a:ext uri="{FF2B5EF4-FFF2-40B4-BE49-F238E27FC236}">
                <a16:creationId xmlns:a16="http://schemas.microsoft.com/office/drawing/2014/main" id="{D4EC66CA-7910-4180-AF64-09986FE052B6}"/>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15" name="Title 1">
            <a:extLst>
              <a:ext uri="{FF2B5EF4-FFF2-40B4-BE49-F238E27FC236}">
                <a16:creationId xmlns:a16="http://schemas.microsoft.com/office/drawing/2014/main" id="{AF9A9860-E1CF-4C69-83A4-0EA7FED920B0}"/>
              </a:ext>
            </a:extLst>
          </p:cNvPr>
          <p:cNvSpPr txBox="1">
            <a:spLocks/>
          </p:cNvSpPr>
          <p:nvPr/>
        </p:nvSpPr>
        <p:spPr>
          <a:xfrm>
            <a:off x="633285" y="71873"/>
            <a:ext cx="10219200" cy="1243474"/>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31" name="Title 1">
            <a:extLst>
              <a:ext uri="{FF2B5EF4-FFF2-40B4-BE49-F238E27FC236}">
                <a16:creationId xmlns:a16="http://schemas.microsoft.com/office/drawing/2014/main" id="{81CC91B4-3D6B-4E78-AAFA-3220E02AB002}"/>
              </a:ext>
            </a:extLst>
          </p:cNvPr>
          <p:cNvSpPr txBox="1">
            <a:spLocks/>
          </p:cNvSpPr>
          <p:nvPr/>
        </p:nvSpPr>
        <p:spPr>
          <a:xfrm>
            <a:off x="706436" y="16928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a:solidFill>
                  <a:schemeClr val="accent4"/>
                </a:solidFill>
              </a:rPr>
              <a:t>Residents within Essex have noticed the impact on farming and an increase in food prices over the last few years.</a:t>
            </a:r>
            <a:endParaRPr kumimoji="0" lang="en-GB" sz="2800" i="0" u="none" strike="noStrike" kern="1200" cap="none" spc="0" normalizeH="0" baseline="0" noProof="0">
              <a:ln>
                <a:noFill/>
              </a:ln>
              <a:solidFill>
                <a:schemeClr val="accent4"/>
              </a:solidFill>
              <a:effectLst/>
              <a:uLnTx/>
              <a:uFillTx/>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800" b="1" i="0" u="none" strike="noStrike" kern="1200" cap="none" spc="0" normalizeH="0" baseline="0" noProof="0">
              <a:ln>
                <a:noFill/>
              </a:ln>
              <a:solidFill>
                <a:schemeClr val="accent4"/>
              </a:solidFill>
              <a:effectLst/>
              <a:uLnTx/>
              <a:uFillTx/>
              <a:ea typeface="+mj-ea"/>
              <a:cs typeface="+mj-cs"/>
            </a:endParaRPr>
          </a:p>
        </p:txBody>
      </p:sp>
      <p:sp>
        <p:nvSpPr>
          <p:cNvPr id="2" name="Slide Number Placeholder 4">
            <a:extLst>
              <a:ext uri="{FF2B5EF4-FFF2-40B4-BE49-F238E27FC236}">
                <a16:creationId xmlns:a16="http://schemas.microsoft.com/office/drawing/2014/main" id="{CE57A2A0-1545-9BB4-B5DC-B87286CC1F98}"/>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Date Placeholder 3">
            <a:extLst>
              <a:ext uri="{FF2B5EF4-FFF2-40B4-BE49-F238E27FC236}">
                <a16:creationId xmlns:a16="http://schemas.microsoft.com/office/drawing/2014/main" id="{EA1BC318-51B2-B0F1-D909-169107A67764}"/>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107977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235628284"/>
              </p:ext>
            </p:extLst>
          </p:nvPr>
        </p:nvGraphicFramePr>
        <p:xfrm>
          <a:off x="-192530" y="1841056"/>
          <a:ext cx="7760573" cy="433994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just about Essex, have you noticed any of the following over the past few years? If so, which ones?</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17" name="TextBox 16">
            <a:extLst>
              <a:ext uri="{FF2B5EF4-FFF2-40B4-BE49-F238E27FC236}">
                <a16:creationId xmlns:a16="http://schemas.microsoft.com/office/drawing/2014/main" id="{7DDBE17C-7D97-48BD-A030-CF05B9254B56}"/>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Urban – 3,988; Rural – 1,535</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16" name="Footer Placeholder 5">
            <a:extLst>
              <a:ext uri="{FF2B5EF4-FFF2-40B4-BE49-F238E27FC236}">
                <a16:creationId xmlns:a16="http://schemas.microsoft.com/office/drawing/2014/main" id="{D4EC66CA-7910-4180-AF64-09986FE052B6}"/>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15" name="Title 1">
            <a:extLst>
              <a:ext uri="{FF2B5EF4-FFF2-40B4-BE49-F238E27FC236}">
                <a16:creationId xmlns:a16="http://schemas.microsoft.com/office/drawing/2014/main" id="{AF9A9860-E1CF-4C69-83A4-0EA7FED920B0}"/>
              </a:ext>
            </a:extLst>
          </p:cNvPr>
          <p:cNvSpPr txBox="1">
            <a:spLocks/>
          </p:cNvSpPr>
          <p:nvPr/>
        </p:nvSpPr>
        <p:spPr>
          <a:xfrm>
            <a:off x="633285" y="71873"/>
            <a:ext cx="10219200" cy="1243474"/>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31" name="Title 1">
            <a:extLst>
              <a:ext uri="{FF2B5EF4-FFF2-40B4-BE49-F238E27FC236}">
                <a16:creationId xmlns:a16="http://schemas.microsoft.com/office/drawing/2014/main" id="{81CC91B4-3D6B-4E78-AAFA-3220E02AB002}"/>
              </a:ext>
            </a:extLst>
          </p:cNvPr>
          <p:cNvSpPr txBox="1">
            <a:spLocks/>
          </p:cNvSpPr>
          <p:nvPr/>
        </p:nvSpPr>
        <p:spPr>
          <a:xfrm>
            <a:off x="706436" y="169285"/>
            <a:ext cx="11199745" cy="1081198"/>
          </a:xfrm>
          <a:prstGeom prst="rect">
            <a:avLst/>
          </a:prstGeom>
        </p:spPr>
        <p:txBody>
          <a:bodyPr vert="horz" lIns="91440" tIns="45720" rIns="91440" bIns="0" rtlCol="0" anchor="t" anchorCtr="0">
            <a:normAutofit fontScale="92500" lnSpcReduction="200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a:solidFill>
                  <a:schemeClr val="accent4"/>
                </a:solidFill>
              </a:rPr>
              <a:t>There is significant differences between urban and rural residents with rural residents noticed more flooding, more extreme weather and declining animal and plant life compared to urban residents.</a:t>
            </a:r>
            <a:endParaRPr kumimoji="0" lang="en-GB" sz="2800" i="0" u="none" strike="noStrike" kern="1200" cap="none" spc="0" normalizeH="0" baseline="0" noProof="0">
              <a:ln>
                <a:noFill/>
              </a:ln>
              <a:solidFill>
                <a:schemeClr val="accent4"/>
              </a:solidFill>
              <a:effectLst/>
              <a:uLnTx/>
              <a:uFillTx/>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800" b="1" i="0" u="none" strike="noStrike" kern="1200" cap="none" spc="0" normalizeH="0" baseline="0" noProof="0">
              <a:ln>
                <a:noFill/>
              </a:ln>
              <a:solidFill>
                <a:schemeClr val="accent4"/>
              </a:solidFill>
              <a:effectLst/>
              <a:uLnTx/>
              <a:uFillTx/>
              <a:ea typeface="+mj-ea"/>
              <a:cs typeface="+mj-cs"/>
            </a:endParaRPr>
          </a:p>
        </p:txBody>
      </p:sp>
      <p:graphicFrame>
        <p:nvGraphicFramePr>
          <p:cNvPr id="2" name="Chart 1">
            <a:extLst>
              <a:ext uri="{FF2B5EF4-FFF2-40B4-BE49-F238E27FC236}">
                <a16:creationId xmlns:a16="http://schemas.microsoft.com/office/drawing/2014/main" id="{D525EFC2-2D7A-7EED-2970-3C337C14E85B}"/>
              </a:ext>
            </a:extLst>
          </p:cNvPr>
          <p:cNvGraphicFramePr/>
          <p:nvPr>
            <p:extLst>
              <p:ext uri="{D42A27DB-BD31-4B8C-83A1-F6EECF244321}">
                <p14:modId xmlns:p14="http://schemas.microsoft.com/office/powerpoint/2010/main" val="1271871323"/>
              </p:ext>
            </p:extLst>
          </p:nvPr>
        </p:nvGraphicFramePr>
        <p:xfrm>
          <a:off x="3369972" y="1864883"/>
          <a:ext cx="7760573" cy="431611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52C1CF4-0FB4-21AF-9377-BB8BEDC99B42}"/>
              </a:ext>
            </a:extLst>
          </p:cNvPr>
          <p:cNvSpPr txBox="1"/>
          <p:nvPr/>
        </p:nvSpPr>
        <p:spPr>
          <a:xfrm>
            <a:off x="4124325" y="1698559"/>
            <a:ext cx="1971675" cy="307777"/>
          </a:xfrm>
          <a:prstGeom prst="rect">
            <a:avLst/>
          </a:prstGeom>
          <a:noFill/>
        </p:spPr>
        <p:txBody>
          <a:bodyPr wrap="square" lIns="0" tIns="0" rIns="0" bIns="0" rtlCol="0">
            <a:noAutofit/>
          </a:bodyPr>
          <a:lstStyle/>
          <a:p>
            <a:pPr algn="ctr">
              <a:spcAft>
                <a:spcPts val="1134"/>
              </a:spcAft>
            </a:pPr>
            <a:r>
              <a:rPr lang="en-GB" sz="1500" b="1" i="1"/>
              <a:t>Urban</a:t>
            </a:r>
          </a:p>
        </p:txBody>
      </p:sp>
      <p:sp>
        <p:nvSpPr>
          <p:cNvPr id="4" name="TextBox 3">
            <a:extLst>
              <a:ext uri="{FF2B5EF4-FFF2-40B4-BE49-F238E27FC236}">
                <a16:creationId xmlns:a16="http://schemas.microsoft.com/office/drawing/2014/main" id="{14BE875A-28F8-960E-8CB6-CD765F0CD86E}"/>
              </a:ext>
            </a:extLst>
          </p:cNvPr>
          <p:cNvSpPr txBox="1"/>
          <p:nvPr/>
        </p:nvSpPr>
        <p:spPr>
          <a:xfrm>
            <a:off x="7929562" y="1719805"/>
            <a:ext cx="1971675" cy="307777"/>
          </a:xfrm>
          <a:prstGeom prst="rect">
            <a:avLst/>
          </a:prstGeom>
          <a:noFill/>
        </p:spPr>
        <p:txBody>
          <a:bodyPr wrap="square" lIns="0" tIns="0" rIns="0" bIns="0" rtlCol="0">
            <a:noAutofit/>
          </a:bodyPr>
          <a:lstStyle/>
          <a:p>
            <a:pPr algn="ctr">
              <a:spcAft>
                <a:spcPts val="1134"/>
              </a:spcAft>
            </a:pPr>
            <a:r>
              <a:rPr lang="en-GB" sz="1500" b="1" i="1"/>
              <a:t>Rural</a:t>
            </a:r>
          </a:p>
        </p:txBody>
      </p:sp>
      <p:sp>
        <p:nvSpPr>
          <p:cNvPr id="5" name="TextBox 4">
            <a:extLst>
              <a:ext uri="{FF2B5EF4-FFF2-40B4-BE49-F238E27FC236}">
                <a16:creationId xmlns:a16="http://schemas.microsoft.com/office/drawing/2014/main" id="{5632AFA4-8D61-9D79-9538-8845348D2B49}"/>
              </a:ext>
              <a:ext uri="{C183D7F6-B498-43B3-948B-1728B52AA6E4}">
                <adec:decorative xmlns:adec="http://schemas.microsoft.com/office/drawing/2017/decorative" val="1"/>
              </a:ext>
            </a:extLst>
          </p:cNvPr>
          <p:cNvSpPr txBox="1"/>
          <p:nvPr/>
        </p:nvSpPr>
        <p:spPr>
          <a:xfrm>
            <a:off x="9089761" y="6180998"/>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between Rural and Urban at the 95% confidence level </a:t>
            </a:r>
          </a:p>
        </p:txBody>
      </p:sp>
      <p:pic>
        <p:nvPicPr>
          <p:cNvPr id="6" name="Picture 5">
            <a:extLst>
              <a:ext uri="{FF2B5EF4-FFF2-40B4-BE49-F238E27FC236}">
                <a16:creationId xmlns:a16="http://schemas.microsoft.com/office/drawing/2014/main" id="{E8433D11-DE43-B2C0-D3FF-9A04307B5A84}"/>
              </a:ext>
            </a:extLst>
          </p:cNvPr>
          <p:cNvPicPr>
            <a:picLocks noChangeAspect="1"/>
          </p:cNvPicPr>
          <p:nvPr/>
        </p:nvPicPr>
        <p:blipFill>
          <a:blip r:embed="rId5"/>
          <a:stretch>
            <a:fillRect/>
          </a:stretch>
        </p:blipFill>
        <p:spPr>
          <a:xfrm>
            <a:off x="8599955" y="6301897"/>
            <a:ext cx="537229" cy="183668"/>
          </a:xfrm>
          <a:prstGeom prst="rect">
            <a:avLst/>
          </a:prstGeom>
        </p:spPr>
      </p:pic>
      <p:sp>
        <p:nvSpPr>
          <p:cNvPr id="7" name="Slide Number Placeholder 4">
            <a:extLst>
              <a:ext uri="{FF2B5EF4-FFF2-40B4-BE49-F238E27FC236}">
                <a16:creationId xmlns:a16="http://schemas.microsoft.com/office/drawing/2014/main" id="{449410A5-AE9C-1376-4BED-55A0F2A3A7EE}"/>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8" name="Date Placeholder 3">
            <a:extLst>
              <a:ext uri="{FF2B5EF4-FFF2-40B4-BE49-F238E27FC236}">
                <a16:creationId xmlns:a16="http://schemas.microsoft.com/office/drawing/2014/main" id="{28EBEA82-BE36-BE8D-03A0-432407A79D7F}"/>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2417175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nvGraphicFramePr>
        <p:xfrm>
          <a:off x="956707" y="1784633"/>
          <a:ext cx="8933283" cy="433994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Which of these do you think are likely to occur in Essex in th</a:t>
            </a:r>
            <a:r>
              <a:rPr lang="en-GB" sz="1400" i="1">
                <a:solidFill>
                  <a:prstClr val="black"/>
                </a:solidFill>
              </a:rPr>
              <a:t>e next 15 to 20 years?</a:t>
            </a:r>
            <a:endParaRPr kumimoji="0" lang="en-GB" sz="1400" b="0" i="1" u="none" strike="noStrike" kern="1200" cap="none" spc="0" normalizeH="0" baseline="0" noProof="0">
              <a:ln>
                <a:noFill/>
              </a:ln>
              <a:solidFill>
                <a:prstClr val="black"/>
              </a:solidFill>
              <a:effectLst/>
              <a:uLnTx/>
              <a:uFillTx/>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17" name="TextBox 16">
            <a:extLst>
              <a:ext uri="{FF2B5EF4-FFF2-40B4-BE49-F238E27FC236}">
                <a16:creationId xmlns:a16="http://schemas.microsoft.com/office/drawing/2014/main" id="{7DDBE17C-7D97-48BD-A030-CF05B9254B56}"/>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(5,242)</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16" name="Footer Placeholder 5">
            <a:extLst>
              <a:ext uri="{FF2B5EF4-FFF2-40B4-BE49-F238E27FC236}">
                <a16:creationId xmlns:a16="http://schemas.microsoft.com/office/drawing/2014/main" id="{D4EC66CA-7910-4180-AF64-09986FE052B6}"/>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15" name="Title 1">
            <a:extLst>
              <a:ext uri="{FF2B5EF4-FFF2-40B4-BE49-F238E27FC236}">
                <a16:creationId xmlns:a16="http://schemas.microsoft.com/office/drawing/2014/main" id="{AF9A9860-E1CF-4C69-83A4-0EA7FED920B0}"/>
              </a:ext>
            </a:extLst>
          </p:cNvPr>
          <p:cNvSpPr txBox="1">
            <a:spLocks/>
          </p:cNvSpPr>
          <p:nvPr/>
        </p:nvSpPr>
        <p:spPr>
          <a:xfrm>
            <a:off x="633285" y="71873"/>
            <a:ext cx="10219200" cy="1243474"/>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31" name="Title 1">
            <a:extLst>
              <a:ext uri="{FF2B5EF4-FFF2-40B4-BE49-F238E27FC236}">
                <a16:creationId xmlns:a16="http://schemas.microsoft.com/office/drawing/2014/main" id="{81CC91B4-3D6B-4E78-AAFA-3220E02AB002}"/>
              </a:ext>
            </a:extLst>
          </p:cNvPr>
          <p:cNvSpPr txBox="1">
            <a:spLocks/>
          </p:cNvSpPr>
          <p:nvPr/>
        </p:nvSpPr>
        <p:spPr>
          <a:xfrm>
            <a:off x="706436" y="198162"/>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b="1">
                <a:solidFill>
                  <a:schemeClr val="accent4"/>
                </a:solidFill>
              </a:rPr>
              <a:t>Re</a:t>
            </a:r>
            <a:r>
              <a:rPr lang="en-GB" sz="2800">
                <a:solidFill>
                  <a:schemeClr val="accent4"/>
                </a:solidFill>
              </a:rPr>
              <a:t>sidents felt that there will still be increased food prices and impact on farming and more flooding over the next 15 to 20 years</a:t>
            </a:r>
            <a:endParaRPr kumimoji="0" lang="en-GB" sz="2800" b="1" i="0" u="none" strike="noStrike" kern="1200" cap="none" spc="0" normalizeH="0" baseline="0" noProof="0">
              <a:ln>
                <a:noFill/>
              </a:ln>
              <a:solidFill>
                <a:schemeClr val="accent4"/>
              </a:solidFill>
              <a:effectLst/>
              <a:uLnTx/>
              <a:uFillTx/>
              <a:ea typeface="+mj-ea"/>
              <a:cs typeface="+mj-cs"/>
            </a:endParaRPr>
          </a:p>
        </p:txBody>
      </p:sp>
      <p:sp>
        <p:nvSpPr>
          <p:cNvPr id="2" name="Slide Number Placeholder 4">
            <a:extLst>
              <a:ext uri="{FF2B5EF4-FFF2-40B4-BE49-F238E27FC236}">
                <a16:creationId xmlns:a16="http://schemas.microsoft.com/office/drawing/2014/main" id="{6521E2AC-0996-2489-EDFE-868233258237}"/>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Date Placeholder 3">
            <a:extLst>
              <a:ext uri="{FF2B5EF4-FFF2-40B4-BE49-F238E27FC236}">
                <a16:creationId xmlns:a16="http://schemas.microsoft.com/office/drawing/2014/main" id="{F2AC6A62-03EB-C581-4D30-6A60EE54DF4F}"/>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460272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1185526124"/>
              </p:ext>
            </p:extLst>
          </p:nvPr>
        </p:nvGraphicFramePr>
        <p:xfrm>
          <a:off x="-192530" y="1841056"/>
          <a:ext cx="7760573" cy="433994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Which of these do you think are likely to occur in Essex in </a:t>
            </a:r>
            <a:r>
              <a:rPr kumimoji="0" lang="en-GB" sz="1400" b="0" i="1" u="none" strike="noStrike" kern="1200" cap="none" spc="0" normalizeH="0" baseline="0" noProof="0" err="1">
                <a:ln>
                  <a:noFill/>
                </a:ln>
                <a:solidFill>
                  <a:prstClr val="black"/>
                </a:solidFill>
                <a:effectLst/>
                <a:uLnTx/>
                <a:uFillTx/>
                <a:ea typeface="+mn-ea"/>
                <a:cs typeface="+mn-cs"/>
              </a:rPr>
              <a:t>th</a:t>
            </a:r>
            <a:r>
              <a:rPr lang="en-GB" sz="1400" i="1">
                <a:solidFill>
                  <a:prstClr val="black"/>
                </a:solidFill>
              </a:rPr>
              <a:t>e next 15 to 20 years?</a:t>
            </a:r>
            <a:endParaRPr kumimoji="0" lang="en-GB" sz="1400" b="0" i="1" u="none" strike="noStrike" kern="1200" cap="none" spc="0" normalizeH="0" baseline="0" noProof="0">
              <a:ln>
                <a:noFill/>
              </a:ln>
              <a:solidFill>
                <a:prstClr val="black"/>
              </a:solidFill>
              <a:effectLst/>
              <a:uLnTx/>
              <a:uFillTx/>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17" name="TextBox 16">
            <a:extLst>
              <a:ext uri="{FF2B5EF4-FFF2-40B4-BE49-F238E27FC236}">
                <a16:creationId xmlns:a16="http://schemas.microsoft.com/office/drawing/2014/main" id="{7DDBE17C-7D97-48BD-A030-CF05B9254B56}"/>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Urban – 3,765; Rural – 1,477</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16" name="Footer Placeholder 5">
            <a:extLst>
              <a:ext uri="{FF2B5EF4-FFF2-40B4-BE49-F238E27FC236}">
                <a16:creationId xmlns:a16="http://schemas.microsoft.com/office/drawing/2014/main" id="{D4EC66CA-7910-4180-AF64-09986FE052B6}"/>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15" name="Title 1">
            <a:extLst>
              <a:ext uri="{FF2B5EF4-FFF2-40B4-BE49-F238E27FC236}">
                <a16:creationId xmlns:a16="http://schemas.microsoft.com/office/drawing/2014/main" id="{AF9A9860-E1CF-4C69-83A4-0EA7FED920B0}"/>
              </a:ext>
            </a:extLst>
          </p:cNvPr>
          <p:cNvSpPr txBox="1">
            <a:spLocks/>
          </p:cNvSpPr>
          <p:nvPr/>
        </p:nvSpPr>
        <p:spPr>
          <a:xfrm>
            <a:off x="633285" y="71873"/>
            <a:ext cx="10219200" cy="1243474"/>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31" name="Title 1">
            <a:extLst>
              <a:ext uri="{FF2B5EF4-FFF2-40B4-BE49-F238E27FC236}">
                <a16:creationId xmlns:a16="http://schemas.microsoft.com/office/drawing/2014/main" id="{81CC91B4-3D6B-4E78-AAFA-3220E02AB002}"/>
              </a:ext>
            </a:extLst>
          </p:cNvPr>
          <p:cNvSpPr txBox="1">
            <a:spLocks/>
          </p:cNvSpPr>
          <p:nvPr/>
        </p:nvSpPr>
        <p:spPr>
          <a:xfrm>
            <a:off x="706436" y="169285"/>
            <a:ext cx="11199745" cy="1081198"/>
          </a:xfrm>
          <a:prstGeom prst="rect">
            <a:avLst/>
          </a:prstGeom>
        </p:spPr>
        <p:txBody>
          <a:bodyPr vert="horz" lIns="91440" tIns="45720" rIns="91440" bIns="0" rtlCol="0" anchor="t" anchorCtr="0">
            <a:normAutofit fontScale="92500" lnSpcReduction="200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a:solidFill>
                  <a:schemeClr val="accent4"/>
                </a:solidFill>
              </a:rPr>
              <a:t>Rural residents have greater perception of more flooding, more extreme weather events, Rising sea levels and increased coastal erosion to happen in the next 15 to 20 years than urban residents</a:t>
            </a:r>
            <a:endParaRPr kumimoji="0" lang="en-GB" sz="2800" i="0" u="none" strike="noStrike" kern="1200" cap="none" spc="0" normalizeH="0" baseline="0" noProof="0">
              <a:ln>
                <a:noFill/>
              </a:ln>
              <a:solidFill>
                <a:schemeClr val="accent4"/>
              </a:solidFill>
              <a:effectLst/>
              <a:uLnTx/>
              <a:uFillTx/>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800" b="1" i="0" u="none" strike="noStrike" kern="1200" cap="none" spc="0" normalizeH="0" baseline="0" noProof="0">
              <a:ln>
                <a:noFill/>
              </a:ln>
              <a:solidFill>
                <a:schemeClr val="accent4"/>
              </a:solidFill>
              <a:effectLst/>
              <a:uLnTx/>
              <a:uFillTx/>
              <a:ea typeface="+mj-ea"/>
              <a:cs typeface="+mj-cs"/>
            </a:endParaRPr>
          </a:p>
        </p:txBody>
      </p:sp>
      <p:graphicFrame>
        <p:nvGraphicFramePr>
          <p:cNvPr id="2" name="Chart 1">
            <a:extLst>
              <a:ext uri="{FF2B5EF4-FFF2-40B4-BE49-F238E27FC236}">
                <a16:creationId xmlns:a16="http://schemas.microsoft.com/office/drawing/2014/main" id="{D525EFC2-2D7A-7EED-2970-3C337C14E85B}"/>
              </a:ext>
            </a:extLst>
          </p:cNvPr>
          <p:cNvGraphicFramePr/>
          <p:nvPr>
            <p:extLst>
              <p:ext uri="{D42A27DB-BD31-4B8C-83A1-F6EECF244321}">
                <p14:modId xmlns:p14="http://schemas.microsoft.com/office/powerpoint/2010/main" val="1200568197"/>
              </p:ext>
            </p:extLst>
          </p:nvPr>
        </p:nvGraphicFramePr>
        <p:xfrm>
          <a:off x="3369972" y="1864883"/>
          <a:ext cx="7760573" cy="431611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52C1CF4-0FB4-21AF-9377-BB8BEDC99B42}"/>
              </a:ext>
            </a:extLst>
          </p:cNvPr>
          <p:cNvSpPr txBox="1"/>
          <p:nvPr/>
        </p:nvSpPr>
        <p:spPr>
          <a:xfrm>
            <a:off x="4124325" y="1698559"/>
            <a:ext cx="1971675" cy="307777"/>
          </a:xfrm>
          <a:prstGeom prst="rect">
            <a:avLst/>
          </a:prstGeom>
          <a:noFill/>
        </p:spPr>
        <p:txBody>
          <a:bodyPr wrap="square" lIns="0" tIns="0" rIns="0" bIns="0" rtlCol="0">
            <a:noAutofit/>
          </a:bodyPr>
          <a:lstStyle/>
          <a:p>
            <a:pPr algn="ctr">
              <a:spcAft>
                <a:spcPts val="1134"/>
              </a:spcAft>
            </a:pPr>
            <a:r>
              <a:rPr lang="en-GB" sz="1500" b="1" i="1"/>
              <a:t>Urban</a:t>
            </a:r>
          </a:p>
        </p:txBody>
      </p:sp>
      <p:sp>
        <p:nvSpPr>
          <p:cNvPr id="4" name="TextBox 3">
            <a:extLst>
              <a:ext uri="{FF2B5EF4-FFF2-40B4-BE49-F238E27FC236}">
                <a16:creationId xmlns:a16="http://schemas.microsoft.com/office/drawing/2014/main" id="{14BE875A-28F8-960E-8CB6-CD765F0CD86E}"/>
              </a:ext>
            </a:extLst>
          </p:cNvPr>
          <p:cNvSpPr txBox="1"/>
          <p:nvPr/>
        </p:nvSpPr>
        <p:spPr>
          <a:xfrm>
            <a:off x="7929562" y="1719805"/>
            <a:ext cx="1971675" cy="307777"/>
          </a:xfrm>
          <a:prstGeom prst="rect">
            <a:avLst/>
          </a:prstGeom>
          <a:noFill/>
        </p:spPr>
        <p:txBody>
          <a:bodyPr wrap="square" lIns="0" tIns="0" rIns="0" bIns="0" rtlCol="0">
            <a:noAutofit/>
          </a:bodyPr>
          <a:lstStyle/>
          <a:p>
            <a:pPr algn="ctr">
              <a:spcAft>
                <a:spcPts val="1134"/>
              </a:spcAft>
            </a:pPr>
            <a:r>
              <a:rPr lang="en-GB" sz="1500" b="1" i="1"/>
              <a:t>Rural</a:t>
            </a:r>
          </a:p>
        </p:txBody>
      </p:sp>
      <p:sp>
        <p:nvSpPr>
          <p:cNvPr id="5" name="TextBox 4">
            <a:extLst>
              <a:ext uri="{FF2B5EF4-FFF2-40B4-BE49-F238E27FC236}">
                <a16:creationId xmlns:a16="http://schemas.microsoft.com/office/drawing/2014/main" id="{5632AFA4-8D61-9D79-9538-8845348D2B49}"/>
              </a:ext>
              <a:ext uri="{C183D7F6-B498-43B3-948B-1728B52AA6E4}">
                <adec:decorative xmlns:adec="http://schemas.microsoft.com/office/drawing/2017/decorative" val="1"/>
              </a:ext>
            </a:extLst>
          </p:cNvPr>
          <p:cNvSpPr txBox="1"/>
          <p:nvPr/>
        </p:nvSpPr>
        <p:spPr>
          <a:xfrm>
            <a:off x="9089761" y="6172609"/>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between Rural and Urban at the 95% confidence level </a:t>
            </a:r>
          </a:p>
        </p:txBody>
      </p:sp>
      <p:pic>
        <p:nvPicPr>
          <p:cNvPr id="6" name="Picture 5">
            <a:extLst>
              <a:ext uri="{FF2B5EF4-FFF2-40B4-BE49-F238E27FC236}">
                <a16:creationId xmlns:a16="http://schemas.microsoft.com/office/drawing/2014/main" id="{E8433D11-DE43-B2C0-D3FF-9A04307B5A84}"/>
              </a:ext>
            </a:extLst>
          </p:cNvPr>
          <p:cNvPicPr>
            <a:picLocks noChangeAspect="1"/>
          </p:cNvPicPr>
          <p:nvPr/>
        </p:nvPicPr>
        <p:blipFill>
          <a:blip r:embed="rId5"/>
          <a:stretch>
            <a:fillRect/>
          </a:stretch>
        </p:blipFill>
        <p:spPr>
          <a:xfrm>
            <a:off x="8599955" y="6301897"/>
            <a:ext cx="537229" cy="183668"/>
          </a:xfrm>
          <a:prstGeom prst="rect">
            <a:avLst/>
          </a:prstGeom>
        </p:spPr>
      </p:pic>
      <p:sp>
        <p:nvSpPr>
          <p:cNvPr id="7" name="Slide Number Placeholder 4">
            <a:extLst>
              <a:ext uri="{FF2B5EF4-FFF2-40B4-BE49-F238E27FC236}">
                <a16:creationId xmlns:a16="http://schemas.microsoft.com/office/drawing/2014/main" id="{293CEE05-9218-30F4-E417-D44F1F09DA00}"/>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8" name="Date Placeholder 3">
            <a:extLst>
              <a:ext uri="{FF2B5EF4-FFF2-40B4-BE49-F238E27FC236}">
                <a16:creationId xmlns:a16="http://schemas.microsoft.com/office/drawing/2014/main" id="{DB2F55C2-A4B4-98EE-5BC8-4C4A541AEE82}"/>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3047596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12419"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5,242 - 5,523</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 name="TextBox 3"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262C4559-D583-7041-DEFF-C5D24495B909}"/>
              </a:ext>
              <a:ext uri="{C183D7F6-B498-43B3-948B-1728B52AA6E4}">
                <adec:decorative xmlns:adec="http://schemas.microsoft.com/office/drawing/2017/decorative" val="0"/>
              </a:ext>
            </a:extLst>
          </p:cNvPr>
          <p:cNvSpPr txBox="1"/>
          <p:nvPr/>
        </p:nvSpPr>
        <p:spPr>
          <a:xfrm>
            <a:off x="593724" y="1350323"/>
            <a:ext cx="662720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just Essex, have you noticed any of the following over the past few years?</a:t>
            </a:r>
          </a:p>
        </p:txBody>
      </p:sp>
      <p:graphicFrame>
        <p:nvGraphicFramePr>
          <p:cNvPr id="5" name="Chart 4">
            <a:extLst>
              <a:ext uri="{FF2B5EF4-FFF2-40B4-BE49-F238E27FC236}">
                <a16:creationId xmlns:a16="http://schemas.microsoft.com/office/drawing/2014/main" id="{9B57728D-DC00-D9B4-E4E6-B7741375F9E8}"/>
              </a:ext>
            </a:extLst>
          </p:cNvPr>
          <p:cNvGraphicFramePr/>
          <p:nvPr>
            <p:extLst>
              <p:ext uri="{D42A27DB-BD31-4B8C-83A1-F6EECF244321}">
                <p14:modId xmlns:p14="http://schemas.microsoft.com/office/powerpoint/2010/main" val="1717675825"/>
              </p:ext>
            </p:extLst>
          </p:nvPr>
        </p:nvGraphicFramePr>
        <p:xfrm>
          <a:off x="464855" y="1787579"/>
          <a:ext cx="9659533" cy="45952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08300BD7-B0E9-5A12-BD74-7CA2B9E33688}"/>
              </a:ext>
              <a:ext uri="{C183D7F6-B498-43B3-948B-1728B52AA6E4}">
                <adec:decorative xmlns:adec="http://schemas.microsoft.com/office/drawing/2017/decorative" val="0"/>
              </a:ext>
            </a:extLst>
          </p:cNvPr>
          <p:cNvSpPr txBox="1"/>
          <p:nvPr/>
        </p:nvSpPr>
        <p:spPr>
          <a:xfrm>
            <a:off x="593724" y="1611612"/>
            <a:ext cx="662720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Which if these do you think are likely to occur in Essex in the next 15 to 20 years?</a:t>
            </a:r>
          </a:p>
        </p:txBody>
      </p:sp>
      <p:graphicFrame>
        <p:nvGraphicFramePr>
          <p:cNvPr id="9" name="Table 8">
            <a:extLst>
              <a:ext uri="{FF2B5EF4-FFF2-40B4-BE49-F238E27FC236}">
                <a16:creationId xmlns:a16="http://schemas.microsoft.com/office/drawing/2014/main" id="{D8DA9589-7B9C-83FF-85A6-E7559AE48055}"/>
              </a:ext>
            </a:extLst>
          </p:cNvPr>
          <p:cNvGraphicFramePr>
            <a:graphicFrameLocks noGrp="1"/>
          </p:cNvGraphicFramePr>
          <p:nvPr>
            <p:extLst>
              <p:ext uri="{D42A27DB-BD31-4B8C-83A1-F6EECF244321}">
                <p14:modId xmlns:p14="http://schemas.microsoft.com/office/powerpoint/2010/main" val="3785971212"/>
              </p:ext>
            </p:extLst>
          </p:nvPr>
        </p:nvGraphicFramePr>
        <p:xfrm>
          <a:off x="10020158" y="2328420"/>
          <a:ext cx="678729" cy="4054372"/>
        </p:xfrm>
        <a:graphic>
          <a:graphicData uri="http://schemas.openxmlformats.org/drawingml/2006/table">
            <a:tbl>
              <a:tblPr firstRow="1" bandRow="1">
                <a:tableStyleId>{5940675A-B579-460E-94D1-54222C63F5DA}</a:tableStyleId>
              </a:tblPr>
              <a:tblGrid>
                <a:gridCol w="678729">
                  <a:extLst>
                    <a:ext uri="{9D8B030D-6E8A-4147-A177-3AD203B41FA5}">
                      <a16:colId xmlns:a16="http://schemas.microsoft.com/office/drawing/2014/main" val="476480189"/>
                    </a:ext>
                  </a:extLst>
                </a:gridCol>
              </a:tblGrid>
              <a:tr h="289598">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3567013874"/>
                  </a:ext>
                </a:extLst>
              </a:tr>
              <a:tr h="289598">
                <a:tc>
                  <a:txBody>
                    <a:bodyPr/>
                    <a:lstStyle/>
                    <a:p>
                      <a:pPr algn="ctr" fontAlgn="b"/>
                      <a:r>
                        <a:rPr lang="en-GB" sz="1100" b="0" i="0" u="none" strike="noStrike">
                          <a:solidFill>
                            <a:srgbClr val="000000"/>
                          </a:solidFill>
                          <a:effectLst/>
                          <a:latin typeface="Calibri" panose="020F0502020204030204" pitchFamily="34" charset="0"/>
                        </a:rPr>
                        <a:t>15%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1127886927"/>
                  </a:ext>
                </a:extLst>
              </a:tr>
              <a:tr h="289598">
                <a:tc>
                  <a:txBody>
                    <a:bodyPr/>
                    <a:lstStyle/>
                    <a:p>
                      <a:pPr algn="ctr" fontAlgn="b"/>
                      <a:r>
                        <a:rPr lang="en-GB" sz="1100" b="0" i="0" u="none" strike="noStrike">
                          <a:solidFill>
                            <a:srgbClr val="000000"/>
                          </a:solidFill>
                          <a:effectLst/>
                          <a:latin typeface="Calibri" panose="020F0502020204030204" pitchFamily="34" charset="0"/>
                        </a:rPr>
                        <a:t>7%</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4125088596"/>
                  </a:ext>
                </a:extLst>
              </a:tr>
              <a:tr h="289598">
                <a:tc>
                  <a:txBody>
                    <a:bodyPr/>
                    <a:lstStyle/>
                    <a:p>
                      <a:pPr algn="ctr" fontAlgn="b"/>
                      <a:r>
                        <a:rPr lang="en-GB" sz="1100" b="0" i="0" u="none" strike="noStrike">
                          <a:solidFill>
                            <a:srgbClr val="000000"/>
                          </a:solidFill>
                          <a:effectLst/>
                          <a:latin typeface="Calibri" panose="020F0502020204030204" pitchFamily="34" charset="0"/>
                        </a:rPr>
                        <a:t>8%</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2176255341"/>
                  </a:ext>
                </a:extLst>
              </a:tr>
              <a:tr h="289598">
                <a:tc>
                  <a:txBody>
                    <a:bodyPr/>
                    <a:lstStyle/>
                    <a:p>
                      <a:pPr algn="ctr" fontAlgn="b"/>
                      <a:r>
                        <a:rPr lang="en-GB" sz="1100" b="0" i="0" u="none" strike="noStrike">
                          <a:solidFill>
                            <a:srgbClr val="000000"/>
                          </a:solidFill>
                          <a:effectLst/>
                          <a:latin typeface="Calibri" panose="020F0502020204030204" pitchFamily="34" charset="0"/>
                        </a:rPr>
                        <a:t>14%</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2801158996"/>
                  </a:ext>
                </a:extLst>
              </a:tr>
              <a:tr h="289598">
                <a:tc>
                  <a:txBody>
                    <a:bodyPr/>
                    <a:lstStyle/>
                    <a:p>
                      <a:pPr algn="ctr" fontAlgn="b"/>
                      <a:r>
                        <a:rPr lang="en-GB" sz="1100" b="0" i="0" u="none" strike="noStrike">
                          <a:solidFill>
                            <a:srgbClr val="000000"/>
                          </a:solidFill>
                          <a:effectLst/>
                          <a:latin typeface="Calibri" panose="020F0502020204030204" pitchFamily="34" charset="0"/>
                        </a:rPr>
                        <a:t>15%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3233390871"/>
                  </a:ext>
                </a:extLst>
              </a:tr>
              <a:tr h="289598">
                <a:tc>
                  <a:txBody>
                    <a:bodyPr/>
                    <a:lstStyle/>
                    <a:p>
                      <a:pPr algn="ctr" fontAlgn="b"/>
                      <a:r>
                        <a:rPr lang="en-GB" sz="1100" b="0" i="0" u="none" strike="noStrike">
                          <a:solidFill>
                            <a:srgbClr val="000000"/>
                          </a:solidFill>
                          <a:effectLst/>
                          <a:latin typeface="Calibri" panose="020F0502020204030204" pitchFamily="34" charset="0"/>
                        </a:rPr>
                        <a:t>18%</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434238343"/>
                  </a:ext>
                </a:extLst>
              </a:tr>
              <a:tr h="289598">
                <a:tc>
                  <a:txBody>
                    <a:bodyPr/>
                    <a:lstStyle/>
                    <a:p>
                      <a:pPr algn="ctr" fontAlgn="b"/>
                      <a:r>
                        <a:rPr lang="en-GB" sz="1100" b="1" i="0" u="none" strike="noStrike">
                          <a:solidFill>
                            <a:schemeClr val="accent1"/>
                          </a:solidFill>
                          <a:effectLst/>
                          <a:latin typeface="Calibri" panose="020F0502020204030204" pitchFamily="34" charset="0"/>
                        </a:rPr>
                        <a:t>22%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3459583216"/>
                  </a:ext>
                </a:extLst>
              </a:tr>
              <a:tr h="289598">
                <a:tc>
                  <a:txBody>
                    <a:bodyPr/>
                    <a:lstStyle/>
                    <a:p>
                      <a:pPr algn="ctr" fontAlgn="b"/>
                      <a:r>
                        <a:rPr lang="en-GB" sz="1100" b="1" i="0" u="none" strike="noStrike">
                          <a:solidFill>
                            <a:schemeClr val="accent1"/>
                          </a:solidFill>
                          <a:effectLst/>
                          <a:latin typeface="Calibri" panose="020F0502020204030204" pitchFamily="34" charset="0"/>
                        </a:rPr>
                        <a:t>25%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4111541537"/>
                  </a:ext>
                </a:extLst>
              </a:tr>
              <a:tr h="289598">
                <a:tc>
                  <a:txBody>
                    <a:bodyPr/>
                    <a:lstStyle/>
                    <a:p>
                      <a:pPr algn="ctr" fontAlgn="b"/>
                      <a:r>
                        <a:rPr lang="en-GB" sz="1100" b="1" i="0" u="none" strike="noStrike">
                          <a:solidFill>
                            <a:schemeClr val="accent1"/>
                          </a:solidFill>
                          <a:effectLst/>
                          <a:latin typeface="Calibri" panose="020F0502020204030204" pitchFamily="34" charset="0"/>
                        </a:rPr>
                        <a:t>25%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2187721797"/>
                  </a:ext>
                </a:extLst>
              </a:tr>
              <a:tr h="289598">
                <a:tc>
                  <a:txBody>
                    <a:bodyPr/>
                    <a:lstStyle/>
                    <a:p>
                      <a:pPr algn="ctr" fontAlgn="b"/>
                      <a:r>
                        <a:rPr lang="en-GB" sz="1100" b="1" i="0" u="none" strike="noStrike">
                          <a:solidFill>
                            <a:schemeClr val="accent1"/>
                          </a:solidFill>
                          <a:effectLst/>
                          <a:latin typeface="Calibri" panose="020F0502020204030204" pitchFamily="34" charset="0"/>
                        </a:rPr>
                        <a:t>29%</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4002076283"/>
                  </a:ext>
                </a:extLst>
              </a:tr>
              <a:tr h="289598">
                <a:tc>
                  <a:txBody>
                    <a:bodyPr/>
                    <a:lstStyle/>
                    <a:p>
                      <a:pPr algn="ctr" fontAlgn="b"/>
                      <a:r>
                        <a:rPr lang="en-GB" sz="1100" b="0" i="0" u="none" strike="noStrike">
                          <a:solidFill>
                            <a:srgbClr val="000000"/>
                          </a:solidFill>
                          <a:effectLst/>
                          <a:latin typeface="Calibri" panose="020F0502020204030204" pitchFamily="34" charset="0"/>
                        </a:rPr>
                        <a:t>19%</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360717232"/>
                  </a:ext>
                </a:extLst>
              </a:tr>
              <a:tr h="289598">
                <a:tc>
                  <a:txBody>
                    <a:bodyPr/>
                    <a:lstStyle/>
                    <a:p>
                      <a:pPr algn="ctr" fontAlgn="b"/>
                      <a:r>
                        <a:rPr lang="en-GB" sz="1100" b="1" i="0" u="none" strike="noStrike">
                          <a:solidFill>
                            <a:schemeClr val="accent1"/>
                          </a:solidFill>
                          <a:effectLst/>
                          <a:latin typeface="Calibri" panose="020F0502020204030204" pitchFamily="34" charset="0"/>
                        </a:rPr>
                        <a:t>28%</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2443022051"/>
                  </a:ext>
                </a:extLst>
              </a:tr>
              <a:tr h="289598">
                <a:tc>
                  <a:txBody>
                    <a:bodyPr/>
                    <a:lstStyle/>
                    <a:p>
                      <a:pPr algn="ctr" fontAlgn="b"/>
                      <a:r>
                        <a:rPr lang="en-GB" sz="1100" b="0" i="0" u="none" strike="noStrike">
                          <a:solidFill>
                            <a:srgbClr val="000000"/>
                          </a:solidFill>
                          <a:effectLst/>
                          <a:latin typeface="Calibri" panose="020F0502020204030204" pitchFamily="34" charset="0"/>
                        </a:rPr>
                        <a:t>-1%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extLst>
                  <a:ext uri="{0D108BD9-81ED-4DB2-BD59-A6C34878D82A}">
                    <a16:rowId xmlns:a16="http://schemas.microsoft.com/office/drawing/2014/main" val="464378073"/>
                  </a:ext>
                </a:extLst>
              </a:tr>
            </a:tbl>
          </a:graphicData>
        </a:graphic>
      </p:graphicFrame>
      <p:sp>
        <p:nvSpPr>
          <p:cNvPr id="10" name="Rectangle 9">
            <a:extLst>
              <a:ext uri="{FF2B5EF4-FFF2-40B4-BE49-F238E27FC236}">
                <a16:creationId xmlns:a16="http://schemas.microsoft.com/office/drawing/2014/main" id="{F2971481-17A2-661C-4251-345C91D1CF5F}"/>
              </a:ext>
            </a:extLst>
          </p:cNvPr>
          <p:cNvSpPr/>
          <p:nvPr/>
        </p:nvSpPr>
        <p:spPr>
          <a:xfrm>
            <a:off x="695325" y="5810219"/>
            <a:ext cx="10003562" cy="3077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708836E-D5E0-99AF-FE7F-934BCEE00935}"/>
              </a:ext>
            </a:extLst>
          </p:cNvPr>
          <p:cNvSpPr/>
          <p:nvPr/>
        </p:nvSpPr>
        <p:spPr>
          <a:xfrm>
            <a:off x="684924" y="4364610"/>
            <a:ext cx="10003562" cy="11431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3FF8A22-1633-E267-5FA8-84B4B45F4259}"/>
              </a:ext>
            </a:extLst>
          </p:cNvPr>
          <p:cNvSpPr txBox="1"/>
          <p:nvPr/>
        </p:nvSpPr>
        <p:spPr>
          <a:xfrm>
            <a:off x="9548281" y="1909735"/>
            <a:ext cx="1622483" cy="307777"/>
          </a:xfrm>
          <a:prstGeom prst="rect">
            <a:avLst/>
          </a:prstGeom>
          <a:noFill/>
        </p:spPr>
        <p:txBody>
          <a:bodyPr wrap="square" lIns="0" tIns="0" rIns="0" bIns="0" rtlCol="0">
            <a:noAutofit/>
          </a:bodyPr>
          <a:lstStyle/>
          <a:p>
            <a:pPr algn="l">
              <a:spcAft>
                <a:spcPts val="1134"/>
              </a:spcAft>
            </a:pPr>
            <a:r>
              <a:rPr lang="en-GB" sz="1100" b="1"/>
              <a:t>Difference between future and current perceptions </a:t>
            </a:r>
          </a:p>
        </p:txBody>
      </p:sp>
      <p:sp>
        <p:nvSpPr>
          <p:cNvPr id="7" name="TextBox 6">
            <a:extLst>
              <a:ext uri="{FF2B5EF4-FFF2-40B4-BE49-F238E27FC236}">
                <a16:creationId xmlns:a16="http://schemas.microsoft.com/office/drawing/2014/main" id="{9B065F4A-8369-2937-BDC8-40D196F0E415}"/>
              </a:ext>
            </a:extLst>
          </p:cNvPr>
          <p:cNvSpPr txBox="1"/>
          <p:nvPr/>
        </p:nvSpPr>
        <p:spPr>
          <a:xfrm>
            <a:off x="580090" y="95211"/>
            <a:ext cx="11031820" cy="923330"/>
          </a:xfrm>
          <a:prstGeom prst="rect">
            <a:avLst/>
          </a:prstGeom>
          <a:noFill/>
        </p:spPr>
        <p:txBody>
          <a:bodyPr wrap="square">
            <a:spAutoFit/>
          </a:bodyPr>
          <a:lstStyle/>
          <a:p>
            <a:r>
              <a:rPr lang="en-GB" b="1">
                <a:solidFill>
                  <a:srgbClr val="FF0000"/>
                </a:solidFill>
              </a:rPr>
              <a:t>Although there are consistent concerns around increased food prices now and in the future, The more long term impact is seen as more health problems and environmental issues such as raising air pollution and raising sea levels and increasing droughts.</a:t>
            </a:r>
          </a:p>
        </p:txBody>
      </p:sp>
      <p:sp>
        <p:nvSpPr>
          <p:cNvPr id="3" name="Slide Number Placeholder 4">
            <a:extLst>
              <a:ext uri="{FF2B5EF4-FFF2-40B4-BE49-F238E27FC236}">
                <a16:creationId xmlns:a16="http://schemas.microsoft.com/office/drawing/2014/main" id="{2B385F6B-C5AA-1F24-FCEA-8220BC3FA4D4}"/>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8" name="Date Placeholder 3">
            <a:extLst>
              <a:ext uri="{FF2B5EF4-FFF2-40B4-BE49-F238E27FC236}">
                <a16:creationId xmlns:a16="http://schemas.microsoft.com/office/drawing/2014/main" id="{D5174CAE-CDD1-6C97-3C6A-D9D73B10D537}"/>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2960407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1F96B9-096B-CD58-4F5F-13C49BCCABF4}"/>
              </a:ext>
            </a:extLst>
          </p:cNvPr>
          <p:cNvSpPr/>
          <p:nvPr/>
        </p:nvSpPr>
        <p:spPr>
          <a:xfrm>
            <a:off x="452435" y="4075611"/>
            <a:ext cx="11321553" cy="16933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82CF3111-E23C-4DCA-BFF0-DA53EDC1DE25}"/>
              </a:ext>
            </a:extLst>
          </p:cNvPr>
          <p:cNvSpPr txBox="1"/>
          <p:nvPr/>
        </p:nvSpPr>
        <p:spPr>
          <a:xfrm>
            <a:off x="695325" y="1189254"/>
            <a:ext cx="11037817" cy="738664"/>
          </a:xfrm>
          <a:prstGeom prst="rect">
            <a:avLst/>
          </a:prstGeom>
          <a:noFill/>
        </p:spPr>
        <p:txBody>
          <a:bodyPr wrap="square" rtlCol="0">
            <a:spAutoFit/>
          </a:bodyPr>
          <a:lstStyle/>
          <a:p>
            <a:pPr defTabSz="457200">
              <a:defRPr/>
            </a:pPr>
            <a:r>
              <a:rPr kumimoji="0" lang="en-GB" sz="1400" b="0" i="1" u="none" strike="noStrike" kern="1200" cap="none" spc="0" normalizeH="0" baseline="0" noProof="0">
                <a:ln>
                  <a:noFill/>
                </a:ln>
                <a:solidFill>
                  <a:prstClr val="black"/>
                </a:solidFill>
                <a:effectLst/>
                <a:uLnTx/>
                <a:uFillTx/>
                <a:ea typeface="+mn-ea"/>
                <a:cs typeface="+mn-cs"/>
              </a:rPr>
              <a:t>Thinking just about Essex, have you noticed any of the following over the past few years? If so, which ones? </a:t>
            </a:r>
          </a:p>
          <a:p>
            <a:pPr defTabSz="457200">
              <a:defRPr/>
            </a:pPr>
            <a:r>
              <a:rPr kumimoji="0" lang="en-GB" sz="1400" b="0" i="1" u="none" strike="noStrike" kern="1200" cap="none" spc="0" normalizeH="0" baseline="0" noProof="0">
                <a:ln>
                  <a:noFill/>
                </a:ln>
                <a:solidFill>
                  <a:prstClr val="black"/>
                </a:solidFill>
                <a:effectLst/>
                <a:uLnTx/>
                <a:uFillTx/>
                <a:ea typeface="+mn-ea"/>
                <a:cs typeface="+mn-cs"/>
              </a:rPr>
              <a:t>Vs </a:t>
            </a:r>
          </a:p>
          <a:p>
            <a:pPr defTabSz="457200">
              <a:defRPr/>
            </a:pPr>
            <a:r>
              <a:rPr kumimoji="0" lang="en-GB" sz="1400" b="0" i="1" u="none" strike="noStrike" kern="1200" cap="none" spc="0" normalizeH="0" baseline="0" noProof="0">
                <a:ln>
                  <a:noFill/>
                </a:ln>
                <a:solidFill>
                  <a:prstClr val="black"/>
                </a:solidFill>
                <a:effectLst/>
                <a:uLnTx/>
                <a:uFillTx/>
                <a:ea typeface="+mn-ea"/>
                <a:cs typeface="+mn-cs"/>
              </a:rPr>
              <a:t>Which of these do you think are likely to occur in Essex in th</a:t>
            </a:r>
            <a:r>
              <a:rPr lang="en-GB" sz="1400" i="1">
                <a:solidFill>
                  <a:prstClr val="black"/>
                </a:solidFill>
              </a:rPr>
              <a:t>e next 15 to 20 years?</a:t>
            </a:r>
            <a:endParaRPr kumimoji="0" lang="en-GB" sz="1400" b="0" i="1" u="none" strike="noStrike" kern="1200" cap="none" spc="0" normalizeH="0" baseline="0" noProof="0">
              <a:ln>
                <a:noFill/>
              </a:ln>
              <a:solidFill>
                <a:prstClr val="black"/>
              </a:solidFill>
              <a:effectLst/>
              <a:uLnTx/>
              <a:uFillTx/>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17" name="TextBox 16">
            <a:extLst>
              <a:ext uri="{FF2B5EF4-FFF2-40B4-BE49-F238E27FC236}">
                <a16:creationId xmlns:a16="http://schemas.microsoft.com/office/drawing/2014/main" id="{7DDBE17C-7D97-48BD-A030-CF05B9254B56}"/>
              </a:ext>
            </a:extLst>
          </p:cNvPr>
          <p:cNvSpPr txBox="1"/>
          <p:nvPr/>
        </p:nvSpPr>
        <p:spPr>
          <a:xfrm>
            <a:off x="695325" y="6325425"/>
            <a:ext cx="62027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 Noticed in the last few years = 5,523 / Most likely to occur in 15-20 years = 5,242.</a:t>
            </a:r>
          </a:p>
        </p:txBody>
      </p:sp>
      <p:sp>
        <p:nvSpPr>
          <p:cNvPr id="16" name="Footer Placeholder 5">
            <a:extLst>
              <a:ext uri="{FF2B5EF4-FFF2-40B4-BE49-F238E27FC236}">
                <a16:creationId xmlns:a16="http://schemas.microsoft.com/office/drawing/2014/main" id="{D4EC66CA-7910-4180-AF64-09986FE052B6}"/>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15" name="Title 1">
            <a:extLst>
              <a:ext uri="{FF2B5EF4-FFF2-40B4-BE49-F238E27FC236}">
                <a16:creationId xmlns:a16="http://schemas.microsoft.com/office/drawing/2014/main" id="{AF9A9860-E1CF-4C69-83A4-0EA7FED920B0}"/>
              </a:ext>
            </a:extLst>
          </p:cNvPr>
          <p:cNvSpPr txBox="1">
            <a:spLocks/>
          </p:cNvSpPr>
          <p:nvPr/>
        </p:nvSpPr>
        <p:spPr>
          <a:xfrm>
            <a:off x="633285" y="71873"/>
            <a:ext cx="10219200" cy="1243474"/>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31" name="Title 1">
            <a:extLst>
              <a:ext uri="{FF2B5EF4-FFF2-40B4-BE49-F238E27FC236}">
                <a16:creationId xmlns:a16="http://schemas.microsoft.com/office/drawing/2014/main" id="{81CC91B4-3D6B-4E78-AAFA-3220E02AB002}"/>
              </a:ext>
            </a:extLst>
          </p:cNvPr>
          <p:cNvSpPr txBox="1">
            <a:spLocks/>
          </p:cNvSpPr>
          <p:nvPr/>
        </p:nvSpPr>
        <p:spPr>
          <a:xfrm>
            <a:off x="633286" y="150033"/>
            <a:ext cx="11465670" cy="962442"/>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a:ln>
                  <a:noFill/>
                </a:ln>
                <a:solidFill>
                  <a:schemeClr val="accent4"/>
                </a:solidFill>
                <a:effectLst/>
                <a:uLnTx/>
                <a:uFillTx/>
                <a:ea typeface="+mj-ea"/>
                <a:cs typeface="+mj-cs"/>
              </a:rPr>
              <a:t>Increased food prices / impacts on farming is both the issue most residents have noticed and issue they think will most likely occur in the future</a:t>
            </a:r>
            <a:endParaRPr kumimoji="0" lang="en-GB" sz="2800" b="1" i="0" u="none" strike="noStrike" kern="1200" cap="none" spc="0" normalizeH="0" baseline="0" noProof="0">
              <a:ln>
                <a:noFill/>
              </a:ln>
              <a:solidFill>
                <a:schemeClr val="accent4"/>
              </a:solidFill>
              <a:effectLst/>
              <a:uLnTx/>
              <a:uFillTx/>
              <a:ea typeface="+mj-ea"/>
              <a:cs typeface="+mj-cs"/>
            </a:endParaRPr>
          </a:p>
        </p:txBody>
      </p:sp>
      <p:graphicFrame>
        <p:nvGraphicFramePr>
          <p:cNvPr id="3" name="Chart 2">
            <a:extLst>
              <a:ext uri="{FF2B5EF4-FFF2-40B4-BE49-F238E27FC236}">
                <a16:creationId xmlns:a16="http://schemas.microsoft.com/office/drawing/2014/main" id="{8EC783D8-0AB6-E2F0-5A3C-7F19B662441B}"/>
              </a:ext>
            </a:extLst>
          </p:cNvPr>
          <p:cNvGraphicFramePr>
            <a:graphicFrameLocks/>
          </p:cNvGraphicFramePr>
          <p:nvPr/>
        </p:nvGraphicFramePr>
        <p:xfrm>
          <a:off x="819908" y="1977133"/>
          <a:ext cx="10972800" cy="44615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A0D5AB0-2FE8-09CC-203A-42CFA7618BD7}"/>
              </a:ext>
            </a:extLst>
          </p:cNvPr>
          <p:cNvSpPr txBox="1"/>
          <p:nvPr/>
        </p:nvSpPr>
        <p:spPr>
          <a:xfrm>
            <a:off x="10476473" y="1736193"/>
            <a:ext cx="1622483" cy="307777"/>
          </a:xfrm>
          <a:prstGeom prst="rect">
            <a:avLst/>
          </a:prstGeom>
          <a:noFill/>
        </p:spPr>
        <p:txBody>
          <a:bodyPr wrap="square" lIns="0" tIns="0" rIns="0" bIns="0" rtlCol="0">
            <a:noAutofit/>
          </a:bodyPr>
          <a:lstStyle/>
          <a:p>
            <a:pPr algn="l">
              <a:spcAft>
                <a:spcPts val="1134"/>
              </a:spcAft>
            </a:pPr>
            <a:r>
              <a:rPr lang="en-GB" sz="1100" b="1"/>
              <a:t>Difference between future and current perceptions </a:t>
            </a:r>
          </a:p>
        </p:txBody>
      </p:sp>
      <p:graphicFrame>
        <p:nvGraphicFramePr>
          <p:cNvPr id="2" name="Table 1">
            <a:extLst>
              <a:ext uri="{FF2B5EF4-FFF2-40B4-BE49-F238E27FC236}">
                <a16:creationId xmlns:a16="http://schemas.microsoft.com/office/drawing/2014/main" id="{7744A4F6-89B0-84AB-D084-5492EA2B0DE9}"/>
              </a:ext>
            </a:extLst>
          </p:cNvPr>
          <p:cNvGraphicFramePr>
            <a:graphicFrameLocks noGrp="1"/>
          </p:cNvGraphicFramePr>
          <p:nvPr>
            <p:extLst>
              <p:ext uri="{D42A27DB-BD31-4B8C-83A1-F6EECF244321}">
                <p14:modId xmlns:p14="http://schemas.microsoft.com/office/powerpoint/2010/main" val="1899889628"/>
              </p:ext>
            </p:extLst>
          </p:nvPr>
        </p:nvGraphicFramePr>
        <p:xfrm>
          <a:off x="10948350" y="2154878"/>
          <a:ext cx="678729" cy="3614091"/>
        </p:xfrm>
        <a:graphic>
          <a:graphicData uri="http://schemas.openxmlformats.org/drawingml/2006/table">
            <a:tbl>
              <a:tblPr firstRow="1" bandRow="1">
                <a:tableStyleId>{5940675A-B579-460E-94D1-54222C63F5DA}</a:tableStyleId>
              </a:tblPr>
              <a:tblGrid>
                <a:gridCol w="678729">
                  <a:extLst>
                    <a:ext uri="{9D8B030D-6E8A-4147-A177-3AD203B41FA5}">
                      <a16:colId xmlns:a16="http://schemas.microsoft.com/office/drawing/2014/main" val="476480189"/>
                    </a:ext>
                  </a:extLst>
                </a:gridCol>
              </a:tblGrid>
              <a:tr h="278007">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013874"/>
                  </a:ext>
                </a:extLst>
              </a:tr>
              <a:tr h="278007">
                <a:tc>
                  <a:txBody>
                    <a:bodyPr/>
                    <a:lstStyle/>
                    <a:p>
                      <a:pPr algn="ctr" fontAlgn="b"/>
                      <a:r>
                        <a:rPr lang="en-GB" sz="1100" b="0" i="0" u="none" strike="noStrike">
                          <a:solidFill>
                            <a:srgbClr val="000000"/>
                          </a:solidFill>
                          <a:effectLst/>
                          <a:latin typeface="Calibri" panose="020F0502020204030204" pitchFamily="34" charset="0"/>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886927"/>
                  </a:ext>
                </a:extLst>
              </a:tr>
              <a:tr h="278007">
                <a:tc>
                  <a:txBody>
                    <a:bodyPr/>
                    <a:lstStyle/>
                    <a:p>
                      <a:pPr algn="ctr" fontAlgn="b"/>
                      <a:r>
                        <a:rPr lang="en-GB" sz="1100" b="0" i="0" u="none" strike="noStrike">
                          <a:solidFill>
                            <a:srgbClr val="000000"/>
                          </a:solidFill>
                          <a:effectLst/>
                          <a:latin typeface="Calibri" panose="020F0502020204030204" pitchFamily="34"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088596"/>
                  </a:ext>
                </a:extLst>
              </a:tr>
              <a:tr h="278007">
                <a:tc>
                  <a:txBody>
                    <a:bodyPr/>
                    <a:lstStyle/>
                    <a:p>
                      <a:pPr algn="ctr" fontAlgn="b"/>
                      <a:r>
                        <a:rPr lang="en-GB" sz="1100" b="0" i="0" u="none" strike="noStrike">
                          <a:solidFill>
                            <a:srgbClr val="000000"/>
                          </a:solidFill>
                          <a:effectLst/>
                          <a:latin typeface="Calibri" panose="020F0502020204030204" pitchFamily="34"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255341"/>
                  </a:ext>
                </a:extLst>
              </a:tr>
              <a:tr h="278007">
                <a:tc>
                  <a:txBody>
                    <a:bodyPr/>
                    <a:lstStyle/>
                    <a:p>
                      <a:pPr algn="ctr" fontAlgn="b"/>
                      <a:r>
                        <a:rPr lang="en-GB" sz="1100" b="0" i="0" u="none" strike="noStrike">
                          <a:solidFill>
                            <a:srgbClr val="000000"/>
                          </a:solidFill>
                          <a:effectLst/>
                          <a:latin typeface="Calibri" panose="020F0502020204030204" pitchFamily="34" charset="0"/>
                        </a:rPr>
                        <a:t>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58996"/>
                  </a:ext>
                </a:extLst>
              </a:tr>
              <a:tr h="278007">
                <a:tc>
                  <a:txBody>
                    <a:bodyPr/>
                    <a:lstStyle/>
                    <a:p>
                      <a:pPr algn="ctr" fontAlgn="b"/>
                      <a:r>
                        <a:rPr lang="en-GB" sz="1100" b="0" i="0" u="none" strike="noStrike">
                          <a:solidFill>
                            <a:srgbClr val="000000"/>
                          </a:solidFill>
                          <a:effectLst/>
                          <a:latin typeface="Calibri" panose="020F0502020204030204" pitchFamily="34" charset="0"/>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390871"/>
                  </a:ext>
                </a:extLst>
              </a:tr>
              <a:tr h="278007">
                <a:tc>
                  <a:txBody>
                    <a:bodyPr/>
                    <a:lstStyle/>
                    <a:p>
                      <a:pPr algn="ctr" fontAlgn="b"/>
                      <a:r>
                        <a:rPr lang="en-GB" sz="1100" b="0" i="0" u="none" strike="noStrike">
                          <a:solidFill>
                            <a:srgbClr val="000000"/>
                          </a:solidFill>
                          <a:effectLst/>
                          <a:latin typeface="Calibri" panose="020F0502020204030204" pitchFamily="34" charset="0"/>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238343"/>
                  </a:ext>
                </a:extLst>
              </a:tr>
              <a:tr h="278007">
                <a:tc>
                  <a:txBody>
                    <a:bodyPr/>
                    <a:lstStyle/>
                    <a:p>
                      <a:pPr algn="ctr" fontAlgn="b"/>
                      <a:r>
                        <a:rPr lang="en-GB" sz="1100" b="1" i="0" u="none" strike="noStrike">
                          <a:solidFill>
                            <a:schemeClr val="accent1"/>
                          </a:solidFill>
                          <a:effectLst/>
                          <a:latin typeface="Calibri" panose="020F0502020204030204" pitchFamily="34" charset="0"/>
                        </a:rPr>
                        <a:t>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583216"/>
                  </a:ext>
                </a:extLst>
              </a:tr>
              <a:tr h="278007">
                <a:tc>
                  <a:txBody>
                    <a:bodyPr/>
                    <a:lstStyle/>
                    <a:p>
                      <a:pPr algn="ctr" fontAlgn="b"/>
                      <a:r>
                        <a:rPr lang="en-GB" sz="1100" b="1" i="0" u="none" strike="noStrike">
                          <a:solidFill>
                            <a:schemeClr val="accent1"/>
                          </a:solidFill>
                          <a:effectLst/>
                          <a:latin typeface="Calibri" panose="020F0502020204030204" pitchFamily="34" charset="0"/>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541537"/>
                  </a:ext>
                </a:extLst>
              </a:tr>
              <a:tr h="278007">
                <a:tc>
                  <a:txBody>
                    <a:bodyPr/>
                    <a:lstStyle/>
                    <a:p>
                      <a:pPr algn="ctr" fontAlgn="b"/>
                      <a:r>
                        <a:rPr lang="en-GB" sz="1100" b="1" i="0" u="none" strike="noStrike">
                          <a:solidFill>
                            <a:schemeClr val="accent1"/>
                          </a:solidFill>
                          <a:effectLst/>
                          <a:latin typeface="Calibri" panose="020F0502020204030204" pitchFamily="34" charset="0"/>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721797"/>
                  </a:ext>
                </a:extLst>
              </a:tr>
              <a:tr h="278007">
                <a:tc>
                  <a:txBody>
                    <a:bodyPr/>
                    <a:lstStyle/>
                    <a:p>
                      <a:pPr algn="ctr" fontAlgn="b"/>
                      <a:r>
                        <a:rPr lang="en-GB" sz="1100" b="1" i="0" u="none" strike="noStrike">
                          <a:solidFill>
                            <a:schemeClr val="accent1"/>
                          </a:solidFill>
                          <a:effectLst/>
                          <a:latin typeface="Calibri" panose="020F0502020204030204" pitchFamily="34" charset="0"/>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076283"/>
                  </a:ext>
                </a:extLst>
              </a:tr>
              <a:tr h="278007">
                <a:tc>
                  <a:txBody>
                    <a:bodyPr/>
                    <a:lstStyle/>
                    <a:p>
                      <a:pPr algn="ctr" fontAlgn="b"/>
                      <a:r>
                        <a:rPr lang="en-GB" sz="1100" b="1" i="0" u="none" strike="noStrike">
                          <a:solidFill>
                            <a:schemeClr val="accent1"/>
                          </a:solidFill>
                          <a:effectLst/>
                          <a:latin typeface="Calibri" panose="020F0502020204030204" pitchFamily="34" charset="0"/>
                        </a:rPr>
                        <a:t>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17232"/>
                  </a:ext>
                </a:extLst>
              </a:tr>
              <a:tr h="278007">
                <a:tc>
                  <a:txBody>
                    <a:bodyPr/>
                    <a:lstStyle/>
                    <a:p>
                      <a:pPr algn="ctr" fontAlgn="b"/>
                      <a:r>
                        <a:rPr lang="en-GB" sz="1100" b="1" i="0" u="none" strike="noStrike">
                          <a:solidFill>
                            <a:schemeClr val="accent1"/>
                          </a:solidFill>
                          <a:effectLst/>
                          <a:latin typeface="Calibri" panose="020F0502020204030204" pitchFamily="34" charset="0"/>
                        </a:rPr>
                        <a:t>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022051"/>
                  </a:ext>
                </a:extLst>
              </a:tr>
            </a:tbl>
          </a:graphicData>
        </a:graphic>
      </p:graphicFrame>
      <p:sp>
        <p:nvSpPr>
          <p:cNvPr id="6" name="Slide Number Placeholder 4">
            <a:extLst>
              <a:ext uri="{FF2B5EF4-FFF2-40B4-BE49-F238E27FC236}">
                <a16:creationId xmlns:a16="http://schemas.microsoft.com/office/drawing/2014/main" id="{5316A7F0-4D9A-BE3F-2B3B-F343BCEF86A9}"/>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7" name="Date Placeholder 3">
            <a:extLst>
              <a:ext uri="{FF2B5EF4-FFF2-40B4-BE49-F238E27FC236}">
                <a16:creationId xmlns:a16="http://schemas.microsoft.com/office/drawing/2014/main" id="{BF8984F5-B8CA-FF15-CF97-D0B828B7C192}"/>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3804521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a:t>Food waste</a:t>
            </a:r>
          </a:p>
        </p:txBody>
      </p:sp>
    </p:spTree>
    <p:extLst>
      <p:ext uri="{BB962C8B-B14F-4D97-AF65-F5344CB8AC3E}">
        <p14:creationId xmlns:p14="http://schemas.microsoft.com/office/powerpoint/2010/main" val="3232387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BBA31D4-23E8-337C-3CA4-0A921EF2427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0957794"/>
              </p:ext>
            </p:extLst>
          </p:nvPr>
        </p:nvGraphicFramePr>
        <p:xfrm>
          <a:off x="7864262" y="2946800"/>
          <a:ext cx="4133124" cy="2426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7C045A36-C8E9-18BE-72BE-162907B74FB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2128266"/>
              </p:ext>
            </p:extLst>
          </p:nvPr>
        </p:nvGraphicFramePr>
        <p:xfrm>
          <a:off x="-1" y="2952966"/>
          <a:ext cx="4327739" cy="24261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7464B086-2D9D-3FAD-4049-188761FA23A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7305545"/>
              </p:ext>
            </p:extLst>
          </p:nvPr>
        </p:nvGraphicFramePr>
        <p:xfrm>
          <a:off x="3731138" y="2952966"/>
          <a:ext cx="4133124" cy="242610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135C1B5-BC99-123C-9F82-8BD12068848F}"/>
              </a:ext>
            </a:extLst>
          </p:cNvPr>
          <p:cNvSpPr txBox="1"/>
          <p:nvPr/>
        </p:nvSpPr>
        <p:spPr>
          <a:xfrm>
            <a:off x="765421" y="1698041"/>
            <a:ext cx="3265538"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prstClr val="black"/>
                </a:solidFill>
                <a:effectLst/>
                <a:uLnTx/>
                <a:uFillTx/>
                <a:latin typeface="Calibri"/>
                <a:ea typeface="+mn-ea"/>
                <a:cs typeface="+mn-cs"/>
              </a:rPr>
              <a:t>Thinking about the different types of food you consume in your household, how much uneaten food, overall, would you say you and your household generally end up </a:t>
            </a:r>
            <a:r>
              <a:rPr kumimoji="0" lang="en-GB" sz="1400" b="0" u="sng" strike="noStrike" kern="1200" cap="none" spc="0" normalizeH="0" baseline="0" noProof="0">
                <a:ln>
                  <a:noFill/>
                </a:ln>
                <a:solidFill>
                  <a:prstClr val="black"/>
                </a:solidFill>
                <a:effectLst/>
                <a:uLnTx/>
                <a:uFillTx/>
                <a:latin typeface="Calibri"/>
                <a:ea typeface="+mn-ea"/>
                <a:cs typeface="+mn-cs"/>
              </a:rPr>
              <a:t>throwing away </a:t>
            </a:r>
            <a:r>
              <a:rPr kumimoji="0" lang="en-GB" sz="1400" b="0" u="none" strike="noStrike" kern="1200" cap="none" spc="0" normalizeH="0" baseline="0" noProof="0">
                <a:ln>
                  <a:noFill/>
                </a:ln>
                <a:solidFill>
                  <a:prstClr val="black"/>
                </a:solidFill>
                <a:effectLst/>
                <a:uLnTx/>
                <a:uFillTx/>
                <a:latin typeface="Calibri"/>
                <a:ea typeface="+mn-ea"/>
                <a:cs typeface="+mn-cs"/>
              </a:rPr>
              <a:t>each week?</a:t>
            </a:r>
          </a:p>
        </p:txBody>
      </p:sp>
      <p:sp>
        <p:nvSpPr>
          <p:cNvPr id="7" name="TextBox 6">
            <a:extLst>
              <a:ext uri="{FF2B5EF4-FFF2-40B4-BE49-F238E27FC236}">
                <a16:creationId xmlns:a16="http://schemas.microsoft.com/office/drawing/2014/main" id="{8A4E6BD7-784D-F2BC-88AD-85F16B2F1099}"/>
              </a:ext>
            </a:extLst>
          </p:cNvPr>
          <p:cNvSpPr txBox="1"/>
          <p:nvPr/>
        </p:nvSpPr>
        <p:spPr>
          <a:xfrm>
            <a:off x="4895505" y="1791959"/>
            <a:ext cx="3265538" cy="767839"/>
          </a:xfrm>
          <a:prstGeom prst="rect">
            <a:avLst/>
          </a:prstGeom>
          <a:noFill/>
        </p:spPr>
        <p:txBody>
          <a:bodyPr wrap="square" rtlCol="0">
            <a:spAutoFit/>
          </a:bodyPr>
          <a:lstStyle/>
          <a:p>
            <a:pPr>
              <a:lnSpc>
                <a:spcPct val="106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Thinking about when you have to throw uneaten food away, to what extent, if at all, does it </a:t>
            </a:r>
            <a:r>
              <a:rPr lang="en-GB" sz="1400" u="sng">
                <a:effectLst/>
                <a:latin typeface="Calibri" panose="020F0502020204030204" pitchFamily="34" charset="0"/>
                <a:ea typeface="Calibri" panose="020F0502020204030204" pitchFamily="34" charset="0"/>
                <a:cs typeface="Arial" panose="020B0604020202020204" pitchFamily="34" charset="0"/>
              </a:rPr>
              <a:t>bother you</a:t>
            </a:r>
            <a:r>
              <a:rPr lang="en-GB" sz="1400">
                <a:effectLst/>
                <a:latin typeface="Calibri" panose="020F0502020204030204" pitchFamily="34" charset="0"/>
                <a:ea typeface="Calibri" panose="020F0502020204030204" pitchFamily="34" charset="0"/>
                <a:cs typeface="Arial" panose="020B0604020202020204" pitchFamily="34" charset="0"/>
              </a:rPr>
              <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BBF5CDA-2601-837B-5C7D-0FD342F21D8D}"/>
              </a:ext>
            </a:extLst>
          </p:cNvPr>
          <p:cNvSpPr txBox="1"/>
          <p:nvPr/>
        </p:nvSpPr>
        <p:spPr>
          <a:xfrm>
            <a:off x="9025589" y="1677760"/>
            <a:ext cx="3133656" cy="996235"/>
          </a:xfrm>
          <a:prstGeom prst="rect">
            <a:avLst/>
          </a:prstGeom>
          <a:noFill/>
        </p:spPr>
        <p:txBody>
          <a:bodyPr wrap="square" rtlCol="0">
            <a:spAutoFit/>
          </a:bodyPr>
          <a:lstStyle/>
          <a:p>
            <a:pPr>
              <a:lnSpc>
                <a:spcPct val="106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How much effort do you and your household go to in order to </a:t>
            </a:r>
            <a:r>
              <a:rPr lang="en-GB" sz="1400" u="sng">
                <a:effectLst/>
                <a:latin typeface="Calibri" panose="020F0502020204030204" pitchFamily="34" charset="0"/>
                <a:ea typeface="Calibri" panose="020F0502020204030204" pitchFamily="34" charset="0"/>
                <a:cs typeface="Arial" panose="020B0604020202020204" pitchFamily="34" charset="0"/>
              </a:rPr>
              <a:t>minimise the amount of uneaten food you throw away?</a:t>
            </a:r>
            <a:endParaRPr lang="en-GB" sz="1400" u="sng">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0" name="Title 1">
            <a:extLst>
              <a:ext uri="{FF2B5EF4-FFF2-40B4-BE49-F238E27FC236}">
                <a16:creationId xmlns:a16="http://schemas.microsoft.com/office/drawing/2014/main" id="{C73CCD5A-F073-A3F2-4CE5-B4638D845D69}"/>
              </a:ext>
            </a:extLst>
          </p:cNvPr>
          <p:cNvSpPr txBox="1">
            <a:spLocks/>
          </p:cNvSpPr>
          <p:nvPr/>
        </p:nvSpPr>
        <p:spPr>
          <a:xfrm>
            <a:off x="706436" y="118352"/>
            <a:ext cx="11199745" cy="1290343"/>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latin typeface="Calibri"/>
              </a:rPr>
              <a:t>When looking at year on year comparison, more residents are likely to throw no food away each week and residents are more bothered when they do throw uneaten food away while trying a great deal to minimise the amount of food to be thrown away.</a:t>
            </a:r>
            <a:endParaRPr kumimoji="0" lang="en-GB" sz="1800" b="1" i="0" u="none" strike="noStrike" kern="1200" cap="none" spc="0" normalizeH="0" baseline="0" noProof="0">
              <a:ln>
                <a:noFill/>
              </a:ln>
              <a:solidFill>
                <a:srgbClr val="E40037"/>
              </a:solidFill>
              <a:effectLst/>
              <a:uLnTx/>
              <a:uFillTx/>
              <a:latin typeface="Calibri"/>
              <a:ea typeface="+mj-ea"/>
              <a:cs typeface="+mj-cs"/>
            </a:endParaRPr>
          </a:p>
        </p:txBody>
      </p:sp>
      <p:sp>
        <p:nvSpPr>
          <p:cNvPr id="14" name="TextBox 13">
            <a:extLst>
              <a:ext uri="{FF2B5EF4-FFF2-40B4-BE49-F238E27FC236}">
                <a16:creationId xmlns:a16="http://schemas.microsoft.com/office/drawing/2014/main" id="{FA7BBB44-6EF8-DE78-C555-CBE4CA7B6366}"/>
              </a:ext>
              <a:ext uri="{C183D7F6-B498-43B3-948B-1728B52AA6E4}">
                <adec:decorative xmlns:adec="http://schemas.microsoft.com/office/drawing/2017/decorative" val="1"/>
              </a:ext>
            </a:extLst>
          </p:cNvPr>
          <p:cNvSpPr txBox="1"/>
          <p:nvPr/>
        </p:nvSpPr>
        <p:spPr>
          <a:xfrm>
            <a:off x="568171" y="5866150"/>
            <a:ext cx="115910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with at least some responsibility for food shopping or preparation/cooking in their household.</a:t>
            </a:r>
          </a:p>
          <a:p>
            <a:pPr>
              <a:defRPr/>
            </a:pPr>
            <a:r>
              <a:rPr kumimoji="0" lang="en-GB" sz="1000" b="0" u="none" strike="noStrike" kern="1200" cap="none" spc="0" normalizeH="0" baseline="0" noProof="0">
                <a:ln>
                  <a:noFill/>
                </a:ln>
                <a:solidFill>
                  <a:prstClr val="black"/>
                </a:solidFill>
                <a:effectLst/>
                <a:uLnTx/>
                <a:uFillTx/>
                <a:latin typeface="Calibri"/>
                <a:ea typeface="+mn-ea"/>
                <a:cs typeface="+mn-cs"/>
              </a:rPr>
              <a:t>Thinking about the different types of food you consume in your household, how much uneaten food, overall, would you say you and your household generally end up </a:t>
            </a:r>
            <a:r>
              <a:rPr kumimoji="0" lang="en-GB" sz="1000" b="0" u="sng" strike="noStrike" kern="1200" cap="none" spc="0" normalizeH="0" baseline="0" noProof="0">
                <a:ln>
                  <a:noFill/>
                </a:ln>
                <a:solidFill>
                  <a:prstClr val="black"/>
                </a:solidFill>
                <a:effectLst/>
                <a:uLnTx/>
                <a:uFillTx/>
                <a:latin typeface="Calibri"/>
                <a:ea typeface="+mn-ea"/>
                <a:cs typeface="+mn-cs"/>
              </a:rPr>
              <a:t>throwing away </a:t>
            </a:r>
            <a:r>
              <a:rPr kumimoji="0" lang="en-GB" sz="1000" b="0" u="none" strike="noStrike" kern="1200" cap="none" spc="0" normalizeH="0" baseline="0" noProof="0">
                <a:ln>
                  <a:noFill/>
                </a:ln>
                <a:solidFill>
                  <a:prstClr val="black"/>
                </a:solidFill>
                <a:effectLst/>
                <a:uLnTx/>
                <a:uFillTx/>
                <a:latin typeface="Calibri"/>
                <a:ea typeface="+mn-ea"/>
                <a:cs typeface="+mn-cs"/>
              </a:rPr>
              <a:t>each week?</a:t>
            </a:r>
            <a:r>
              <a:rPr kumimoji="0" lang="en-GB" sz="1000" b="0" i="0" u="none" strike="noStrike" kern="1200" cap="none" spc="0" normalizeH="0" baseline="0" noProof="0">
                <a:ln>
                  <a:noFill/>
                </a:ln>
                <a:solidFill>
                  <a:srgbClr val="000000"/>
                </a:solidFill>
                <a:effectLst/>
                <a:uLnTx/>
                <a:uFillTx/>
                <a:latin typeface="Calibri"/>
                <a:ea typeface="+mn-ea"/>
                <a:cs typeface="+mn-cs"/>
              </a:rPr>
              <a:t> 2023 - 6,153; 2024 – 5,263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Thinking about when you have to throw uneaten food away, to what extent, if at all, does it bother you? 2023 - </a:t>
            </a:r>
            <a:r>
              <a:rPr lang="en-GB" sz="1000">
                <a:solidFill>
                  <a:srgbClr val="000000"/>
                </a:solidFill>
                <a:latin typeface="Calibri"/>
              </a:rPr>
              <a:t>6,134; 2024 – 5,246;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000000"/>
                </a:solidFill>
                <a:latin typeface="Calibri"/>
              </a:rPr>
              <a:t>How much effort do you and your household go to in order to minimise the amount of uneaten food you throw away? 2023 - 6,104; 2024 – 5,248</a:t>
            </a:r>
          </a:p>
        </p:txBody>
      </p:sp>
      <p:pic>
        <p:nvPicPr>
          <p:cNvPr id="13" name="Graphic 12" descr="Neutral face outline outline">
            <a:extLst>
              <a:ext uri="{FF2B5EF4-FFF2-40B4-BE49-F238E27FC236}">
                <a16:creationId xmlns:a16="http://schemas.microsoft.com/office/drawing/2014/main" id="{3E6F4F9E-33B9-7551-D4F4-0C6F2B2CA0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49862" y="2698342"/>
            <a:ext cx="774529" cy="774529"/>
          </a:xfrm>
          <a:prstGeom prst="rect">
            <a:avLst/>
          </a:prstGeom>
        </p:spPr>
      </p:pic>
      <p:pic>
        <p:nvPicPr>
          <p:cNvPr id="16" name="Graphic 15" descr="Bento Box outline">
            <a:extLst>
              <a:ext uri="{FF2B5EF4-FFF2-40B4-BE49-F238E27FC236}">
                <a16:creationId xmlns:a16="http://schemas.microsoft.com/office/drawing/2014/main" id="{2BF3D75B-FF73-55E1-6A7E-CA35E7DC3A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69379" y="2698342"/>
            <a:ext cx="774529" cy="774529"/>
          </a:xfrm>
          <a:prstGeom prst="rect">
            <a:avLst/>
          </a:prstGeom>
        </p:spPr>
      </p:pic>
      <p:pic>
        <p:nvPicPr>
          <p:cNvPr id="18" name="Graphic 17" descr="No Littering outline">
            <a:extLst>
              <a:ext uri="{FF2B5EF4-FFF2-40B4-BE49-F238E27FC236}">
                <a16:creationId xmlns:a16="http://schemas.microsoft.com/office/drawing/2014/main" id="{20548188-C67C-D3E4-543D-B653E41A91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43949" y="2698342"/>
            <a:ext cx="774529" cy="774529"/>
          </a:xfrm>
          <a:prstGeom prst="rect">
            <a:avLst/>
          </a:prstGeom>
        </p:spPr>
      </p:pic>
      <p:sp>
        <p:nvSpPr>
          <p:cNvPr id="12" name="TextBox 11">
            <a:extLst>
              <a:ext uri="{FF2B5EF4-FFF2-40B4-BE49-F238E27FC236}">
                <a16:creationId xmlns:a16="http://schemas.microsoft.com/office/drawing/2014/main" id="{3F72AEA7-0CCC-FB02-B8A0-EEFC0E9575F9}"/>
              </a:ext>
              <a:ext uri="{C183D7F6-B498-43B3-948B-1728B52AA6E4}">
                <adec:decorative xmlns:adec="http://schemas.microsoft.com/office/drawing/2017/decorative" val="1"/>
              </a:ext>
            </a:extLst>
          </p:cNvPr>
          <p:cNvSpPr txBox="1"/>
          <p:nvPr/>
        </p:nvSpPr>
        <p:spPr>
          <a:xfrm>
            <a:off x="9331830" y="6276360"/>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between 2024 and 2023 at the 95% confidence level </a:t>
            </a:r>
          </a:p>
        </p:txBody>
      </p:sp>
      <p:pic>
        <p:nvPicPr>
          <p:cNvPr id="15" name="Picture 14">
            <a:extLst>
              <a:ext uri="{FF2B5EF4-FFF2-40B4-BE49-F238E27FC236}">
                <a16:creationId xmlns:a16="http://schemas.microsoft.com/office/drawing/2014/main" id="{6FEE7B2D-9DA1-6BD9-4A21-39487D70ACE3}"/>
              </a:ext>
            </a:extLst>
          </p:cNvPr>
          <p:cNvPicPr>
            <a:picLocks noChangeAspect="1"/>
          </p:cNvPicPr>
          <p:nvPr/>
        </p:nvPicPr>
        <p:blipFill>
          <a:blip r:embed="rId12"/>
          <a:stretch>
            <a:fillRect/>
          </a:stretch>
        </p:blipFill>
        <p:spPr>
          <a:xfrm>
            <a:off x="8842024" y="6397259"/>
            <a:ext cx="537229" cy="183668"/>
          </a:xfrm>
          <a:prstGeom prst="rect">
            <a:avLst/>
          </a:prstGeom>
        </p:spPr>
      </p:pic>
      <p:sp>
        <p:nvSpPr>
          <p:cNvPr id="4" name="Slide Number Placeholder 4">
            <a:extLst>
              <a:ext uri="{FF2B5EF4-FFF2-40B4-BE49-F238E27FC236}">
                <a16:creationId xmlns:a16="http://schemas.microsoft.com/office/drawing/2014/main" id="{6E9198FC-DB71-11CF-78D0-C74B75FBDA1C}"/>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29</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B6F9EAF7-C289-7CE1-D410-30A7B31B3B20}"/>
              </a:ext>
              <a:ext uri="{C183D7F6-B498-43B3-948B-1728B52AA6E4}">
                <adec:decorative xmlns:adec="http://schemas.microsoft.com/office/drawing/2017/decorative" val="1"/>
              </a:ext>
            </a:extLst>
          </p:cNvPr>
          <p:cNvSpPr txBox="1">
            <a:spLocks/>
          </p:cNvSpPr>
          <p:nvPr/>
        </p:nvSpPr>
        <p:spPr>
          <a:xfrm>
            <a:off x="9363014" y="6597736"/>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Tree>
    <p:extLst>
      <p:ext uri="{BB962C8B-B14F-4D97-AF65-F5344CB8AC3E}">
        <p14:creationId xmlns:p14="http://schemas.microsoft.com/office/powerpoint/2010/main" val="288985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About the survey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vert="horz"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 2024 Resident Survey is a sample survey designed to:</a:t>
            </a:r>
            <a:endParaRPr kumimoji="0" lang="en-GB" sz="5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a:spcBef>
                <a:spcPts val="600"/>
              </a:spcBef>
              <a:spcAft>
                <a:spcPts val="600"/>
              </a:spcAft>
              <a:defRPr/>
            </a:pPr>
            <a:r>
              <a:rPr kumimoji="0" lang="en-GB" sz="1400" b="0" i="0" u="none" strike="noStrike" kern="1200" cap="none" spc="0" normalizeH="0" baseline="0" noProof="0" dirty="0">
                <a:ln>
                  <a:noFill/>
                </a:ln>
                <a:solidFill>
                  <a:srgbClr val="000000"/>
                </a:solidFill>
                <a:effectLst/>
                <a:uLnTx/>
                <a:uFillTx/>
                <a:ea typeface="Lato"/>
                <a:cs typeface="Lato"/>
              </a:rPr>
              <a:t>Fieldwork took place during </a:t>
            </a:r>
            <a:r>
              <a:rPr lang="en-GB" sz="1400" b="0" dirty="0">
                <a:solidFill>
                  <a:srgbClr val="000000"/>
                </a:solidFill>
                <a:ea typeface="Lato"/>
                <a:cs typeface="Lato"/>
              </a:rPr>
              <a:t>March</a:t>
            </a:r>
            <a:r>
              <a:rPr kumimoji="0" lang="en-GB" sz="1400" b="0" i="0" u="none" strike="noStrike" kern="1200" cap="none" spc="0" normalizeH="0" baseline="0" noProof="0" dirty="0">
                <a:ln>
                  <a:noFill/>
                </a:ln>
                <a:solidFill>
                  <a:srgbClr val="000000"/>
                </a:solidFill>
                <a:effectLst/>
                <a:uLnTx/>
                <a:uFillTx/>
                <a:ea typeface="Lato"/>
                <a:cs typeface="Lato"/>
              </a:rPr>
              <a:t> - June 2024. </a:t>
            </a:r>
            <a:r>
              <a:rPr lang="en-GB" sz="1400" b="0" dirty="0">
                <a:solidFill>
                  <a:srgbClr val="000000"/>
                </a:solidFill>
                <a:ea typeface="Calibri"/>
                <a:cs typeface="Calibri"/>
              </a:rPr>
              <a:t>37,301 </a:t>
            </a:r>
            <a:r>
              <a:rPr kumimoji="0" lang="en-GB" sz="1400" b="0" i="0" u="none" strike="noStrike" kern="1200" cap="none" spc="0" normalizeH="0" baseline="0" noProof="0" dirty="0">
                <a:ln>
                  <a:noFill/>
                </a:ln>
                <a:solidFill>
                  <a:srgbClr val="000000"/>
                </a:solidFill>
                <a:effectLst/>
                <a:uLnTx/>
                <a:uFillTx/>
                <a:ea typeface="Calibri"/>
                <a:cs typeface="Calibri"/>
              </a:rPr>
              <a:t>households received </a:t>
            </a:r>
            <a:r>
              <a:rPr lang="en-GB" sz="1400" b="0" dirty="0">
                <a:solidFill>
                  <a:srgbClr val="000000"/>
                </a:solidFill>
                <a:ea typeface="Calibri"/>
                <a:cs typeface="Calibri"/>
              </a:rPr>
              <a:t>a postal </a:t>
            </a:r>
            <a:r>
              <a:rPr kumimoji="0" lang="en-GB" sz="1400" b="0" i="0" u="none" strike="noStrike" kern="1200" cap="none" spc="0" normalizeH="0" baseline="0" noProof="0" dirty="0">
                <a:ln>
                  <a:noFill/>
                </a:ln>
                <a:solidFill>
                  <a:srgbClr val="000000"/>
                </a:solidFill>
                <a:effectLst/>
                <a:uLnTx/>
                <a:uFillTx/>
                <a:ea typeface="Calibri"/>
                <a:cs typeface="Calibri"/>
              </a:rPr>
              <a:t>invite to participate in the survey, which could be completed online or via a paper questionnaire. A total of </a:t>
            </a:r>
            <a:r>
              <a:rPr lang="en-GB" sz="1400" b="0" dirty="0">
                <a:solidFill>
                  <a:srgbClr val="000000"/>
                </a:solidFill>
                <a:ea typeface="Calibri"/>
                <a:cs typeface="Calibri"/>
              </a:rPr>
              <a:t>5,613 </a:t>
            </a:r>
            <a:r>
              <a:rPr kumimoji="0" lang="en-GB" sz="1400" b="0" i="0" u="none" strike="noStrike" kern="1200" cap="none" spc="0" normalizeH="0" baseline="0" noProof="0" dirty="0">
                <a:ln>
                  <a:noFill/>
                </a:ln>
                <a:solidFill>
                  <a:srgbClr val="000000"/>
                </a:solidFill>
                <a:effectLst/>
                <a:uLnTx/>
                <a:uFillTx/>
                <a:ea typeface="Calibri"/>
                <a:cs typeface="Calibri"/>
              </a:rPr>
              <a:t>residents aged 18+ responded to the </a:t>
            </a:r>
            <a:r>
              <a:rPr lang="en-GB" sz="1400" b="0" dirty="0">
                <a:solidFill>
                  <a:srgbClr val="000000"/>
                </a:solidFill>
                <a:ea typeface="Calibri"/>
                <a:cs typeface="Calibri"/>
              </a:rPr>
              <a:t>2024 </a:t>
            </a:r>
            <a:r>
              <a:rPr kumimoji="0" lang="en-GB" sz="1400" b="0" i="0" u="none" strike="noStrike" kern="1200" cap="none" spc="0" normalizeH="0" baseline="0" noProof="0" dirty="0">
                <a:ln>
                  <a:noFill/>
                </a:ln>
                <a:solidFill>
                  <a:srgbClr val="000000"/>
                </a:solidFill>
                <a:effectLst/>
                <a:uLnTx/>
                <a:uFillTx/>
                <a:ea typeface="Calibri"/>
                <a:cs typeface="Calibri"/>
              </a:rPr>
              <a:t>survey.</a:t>
            </a:r>
            <a:endParaRPr lang="en-GB" sz="1400" b="0" dirty="0">
              <a:solidFill>
                <a:srgbClr val="000000"/>
              </a:solidFill>
              <a:ea typeface="Calibri"/>
              <a:cs typeface="Calibri"/>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a:cs typeface="Lato"/>
              </a:rPr>
              <a:t>This provides a robust sample size which enables reliable analysis of the data by area and by population sub-groups.</a:t>
            </a:r>
            <a:endParaRPr lang="en-GB" sz="1400" b="0" i="0" u="none" strike="noStrike" kern="1200" cap="none" spc="0" normalizeH="0" baseline="0" noProof="0" dirty="0">
              <a:ln>
                <a:noFill/>
              </a:ln>
              <a:solidFill>
                <a:srgbClr val="000000"/>
              </a:solidFill>
              <a:effectLst/>
              <a:uLnTx/>
              <a:uFillTx/>
              <a:ea typeface="Lato"/>
              <a:cs typeface="Lato"/>
            </a:endParaRPr>
          </a:p>
        </p:txBody>
      </p:sp>
    </p:spTree>
    <p:extLst>
      <p:ext uri="{BB962C8B-B14F-4D97-AF65-F5344CB8AC3E}">
        <p14:creationId xmlns:p14="http://schemas.microsoft.com/office/powerpoint/2010/main" val="108719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40DD9219-7842-B47B-8F47-A5AF665A801E}"/>
              </a:ext>
              <a:ext uri="{C183D7F6-B498-43B3-948B-1728B52AA6E4}">
                <adec:decorative xmlns:adec="http://schemas.microsoft.com/office/drawing/2017/decorative" val="0"/>
              </a:ext>
            </a:extLst>
          </p:cNvPr>
          <p:cNvSpPr txBox="1"/>
          <p:nvPr/>
        </p:nvSpPr>
        <p:spPr>
          <a:xfrm>
            <a:off x="1394140" y="1052593"/>
            <a:ext cx="1066245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prstClr val="black"/>
                </a:solidFill>
                <a:effectLst/>
                <a:uLnTx/>
                <a:uFillTx/>
                <a:latin typeface="Calibri"/>
                <a:ea typeface="+mn-ea"/>
                <a:cs typeface="+mn-cs"/>
              </a:rPr>
              <a:t>Thinking about the different types of food you consume in your household, how much uneaten food, overall, would you say you and your household generally end up </a:t>
            </a:r>
            <a:r>
              <a:rPr kumimoji="0" lang="en-GB" sz="1400" b="0" u="sng" strike="noStrike" kern="1200" cap="none" spc="0" normalizeH="0" baseline="0" noProof="0">
                <a:ln>
                  <a:noFill/>
                </a:ln>
                <a:solidFill>
                  <a:prstClr val="black"/>
                </a:solidFill>
                <a:effectLst/>
                <a:uLnTx/>
                <a:uFillTx/>
                <a:latin typeface="Calibri"/>
                <a:ea typeface="+mn-ea"/>
                <a:cs typeface="+mn-cs"/>
              </a:rPr>
              <a:t>throwing away </a:t>
            </a:r>
            <a:r>
              <a:rPr kumimoji="0" lang="en-GB" sz="1400" b="0" u="none" strike="noStrike" kern="1200" cap="none" spc="0" normalizeH="0" baseline="0" noProof="0">
                <a:ln>
                  <a:noFill/>
                </a:ln>
                <a:solidFill>
                  <a:prstClr val="black"/>
                </a:solidFill>
                <a:effectLst/>
                <a:uLnTx/>
                <a:uFillTx/>
                <a:latin typeface="Calibri"/>
                <a:ea typeface="+mn-ea"/>
                <a:cs typeface="+mn-cs"/>
              </a:rPr>
              <a:t>each week?</a:t>
            </a:r>
          </a:p>
        </p:txBody>
      </p:sp>
      <p:sp>
        <p:nvSpPr>
          <p:cNvPr id="6" name="Rectangle 5">
            <a:extLst>
              <a:ext uri="{FF2B5EF4-FFF2-40B4-BE49-F238E27FC236}">
                <a16:creationId xmlns:a16="http://schemas.microsoft.com/office/drawing/2014/main" id="{E1C23D93-52DA-8E11-C9FF-AE4E41D718BA}"/>
              </a:ext>
              <a:ext uri="{C183D7F6-B498-43B3-948B-1728B52AA6E4}">
                <adec:decorative xmlns:adec="http://schemas.microsoft.com/office/drawing/2017/decorative" val="1"/>
              </a:ext>
            </a:extLst>
          </p:cNvPr>
          <p:cNvSpPr/>
          <p:nvPr/>
        </p:nvSpPr>
        <p:spPr>
          <a:xfrm>
            <a:off x="0" y="0"/>
            <a:ext cx="452436" cy="6858000"/>
          </a:xfrm>
          <a:prstGeom prst="rect">
            <a:avLst/>
          </a:prstGeom>
          <a:solidFill>
            <a:srgbClr val="E40037"/>
          </a:solidFill>
          <a:ln w="12700" cap="flat" cmpd="sng" algn="ctr">
            <a:noFill/>
            <a:prstDash val="solid"/>
            <a:miter lim="800000"/>
          </a:ln>
          <a:effectLst/>
        </p:spPr>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graphicFrame>
        <p:nvGraphicFramePr>
          <p:cNvPr id="3" name="Chart 2">
            <a:extLst>
              <a:ext uri="{FF2B5EF4-FFF2-40B4-BE49-F238E27FC236}">
                <a16:creationId xmlns:a16="http://schemas.microsoft.com/office/drawing/2014/main" id="{CC076B5E-AFE9-0867-1C52-5027285EC2DE}"/>
              </a:ext>
            </a:extLst>
          </p:cNvPr>
          <p:cNvGraphicFramePr/>
          <p:nvPr>
            <p:extLst>
              <p:ext uri="{D42A27DB-BD31-4B8C-83A1-F6EECF244321}">
                <p14:modId xmlns:p14="http://schemas.microsoft.com/office/powerpoint/2010/main" val="2067244032"/>
              </p:ext>
            </p:extLst>
          </p:nvPr>
        </p:nvGraphicFramePr>
        <p:xfrm>
          <a:off x="511568" y="971079"/>
          <a:ext cx="11333379" cy="2928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54559A77-61AE-F104-339A-8DAF4BFD7604}"/>
              </a:ext>
            </a:extLst>
          </p:cNvPr>
          <p:cNvGraphicFramePr/>
          <p:nvPr>
            <p:extLst>
              <p:ext uri="{D42A27DB-BD31-4B8C-83A1-F6EECF244321}">
                <p14:modId xmlns:p14="http://schemas.microsoft.com/office/powerpoint/2010/main" val="3088880018"/>
              </p:ext>
            </p:extLst>
          </p:nvPr>
        </p:nvGraphicFramePr>
        <p:xfrm>
          <a:off x="496127" y="3603171"/>
          <a:ext cx="11199745" cy="292895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3212CDCE-E33C-80A6-9013-56CE35200A5D}"/>
              </a:ext>
              <a:ext uri="{C183D7F6-B498-43B3-948B-1728B52AA6E4}">
                <adec:decorative xmlns:adec="http://schemas.microsoft.com/office/drawing/2017/decorative" val="1"/>
              </a:ext>
            </a:extLst>
          </p:cNvPr>
          <p:cNvSpPr txBox="1"/>
          <p:nvPr/>
        </p:nvSpPr>
        <p:spPr>
          <a:xfrm>
            <a:off x="786926" y="6439882"/>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2024 – 5,553; 2023 – 6,547</a:t>
            </a:r>
          </a:p>
        </p:txBody>
      </p:sp>
      <p:sp>
        <p:nvSpPr>
          <p:cNvPr id="16" name="Footer Placeholder 5">
            <a:extLst>
              <a:ext uri="{FF2B5EF4-FFF2-40B4-BE49-F238E27FC236}">
                <a16:creationId xmlns:a16="http://schemas.microsoft.com/office/drawing/2014/main" id="{B83E99F2-4B68-63F6-B74B-2F57133A8855}"/>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latin typeface="Calibri"/>
              </a:rPr>
              <a:t>Produced by Essex County Council Policy Unit</a:t>
            </a:r>
          </a:p>
        </p:txBody>
      </p:sp>
      <p:sp>
        <p:nvSpPr>
          <p:cNvPr id="19" name="TextBox 18">
            <a:extLst>
              <a:ext uri="{FF2B5EF4-FFF2-40B4-BE49-F238E27FC236}">
                <a16:creationId xmlns:a16="http://schemas.microsoft.com/office/drawing/2014/main" id="{10BD6B6C-CA19-F132-B3A4-D0613CA8DCA0}"/>
              </a:ext>
              <a:ext uri="{C183D7F6-B498-43B3-948B-1728B52AA6E4}">
                <adec:decorative xmlns:adec="http://schemas.microsoft.com/office/drawing/2017/decorative" val="1"/>
              </a:ext>
            </a:extLst>
          </p:cNvPr>
          <p:cNvSpPr txBox="1"/>
          <p:nvPr/>
        </p:nvSpPr>
        <p:spPr>
          <a:xfrm>
            <a:off x="8650408" y="1375941"/>
            <a:ext cx="30300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t>
            </a:r>
            <a:r>
              <a:rPr lang="en-GB" sz="1400" b="1" i="1"/>
              <a:t>a great deal / a moderate amount</a:t>
            </a:r>
            <a:endParaRPr kumimoji="0" lang="en-GB" sz="1400" b="1" i="1" u="none" strike="noStrike" kern="1200" cap="none" spc="0" normalizeH="0" baseline="0" noProof="0">
              <a:ln>
                <a:noFill/>
              </a:ln>
              <a:solidFill>
                <a:srgbClr val="000000"/>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BC2878D9-ED4F-76B0-ED21-36D812CE9D21}"/>
              </a:ext>
              <a:ext uri="{C183D7F6-B498-43B3-948B-1728B52AA6E4}">
                <adec:decorative xmlns:adec="http://schemas.microsoft.com/office/drawing/2017/decorative" val="1"/>
              </a:ext>
            </a:extLst>
          </p:cNvPr>
          <p:cNvSpPr txBox="1"/>
          <p:nvPr/>
        </p:nvSpPr>
        <p:spPr>
          <a:xfrm>
            <a:off x="7654031" y="6343472"/>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between 2024 and 2023 at the 95% confidence level </a:t>
            </a:r>
          </a:p>
        </p:txBody>
      </p:sp>
      <p:sp>
        <p:nvSpPr>
          <p:cNvPr id="26" name="Title 1">
            <a:extLst>
              <a:ext uri="{FF2B5EF4-FFF2-40B4-BE49-F238E27FC236}">
                <a16:creationId xmlns:a16="http://schemas.microsoft.com/office/drawing/2014/main" id="{2E05BBE2-3DA6-6F8C-FF68-86D0048A9B26}"/>
              </a:ext>
              <a:ext uri="{C183D7F6-B498-43B3-948B-1728B52AA6E4}">
                <adec:decorative xmlns:adec="http://schemas.microsoft.com/office/drawing/2017/decorative" val="0"/>
              </a:ext>
            </a:extLst>
          </p:cNvPr>
          <p:cNvSpPr txBox="1">
            <a:spLocks/>
          </p:cNvSpPr>
          <p:nvPr/>
        </p:nvSpPr>
        <p:spPr>
          <a:xfrm>
            <a:off x="696983" y="182282"/>
            <a:ext cx="11333379" cy="99122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E40037"/>
              </a:solidFill>
              <a:effectLst/>
              <a:uLnTx/>
              <a:uFillTx/>
              <a:latin typeface="Calibri"/>
              <a:ea typeface="+mj-ea"/>
              <a:cs typeface="+mj-cs"/>
            </a:endParaRPr>
          </a:p>
        </p:txBody>
      </p:sp>
      <p:cxnSp>
        <p:nvCxnSpPr>
          <p:cNvPr id="5" name="Straight Connector 4">
            <a:extLst>
              <a:ext uri="{FF2B5EF4-FFF2-40B4-BE49-F238E27FC236}">
                <a16:creationId xmlns:a16="http://schemas.microsoft.com/office/drawing/2014/main" id="{AB492669-05BB-E2BE-9AE4-83FB771B6CBB}"/>
              </a:ext>
            </a:extLst>
          </p:cNvPr>
          <p:cNvCxnSpPr/>
          <p:nvPr/>
        </p:nvCxnSpPr>
        <p:spPr>
          <a:xfrm>
            <a:off x="786926" y="2816823"/>
            <a:ext cx="109089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A5E7A8-B2BC-4F1F-D632-F6EFEB6B3BF6}"/>
              </a:ext>
            </a:extLst>
          </p:cNvPr>
          <p:cNvSpPr txBox="1"/>
          <p:nvPr/>
        </p:nvSpPr>
        <p:spPr>
          <a:xfrm>
            <a:off x="601511" y="2564596"/>
            <a:ext cx="526619" cy="429065"/>
          </a:xfrm>
          <a:prstGeom prst="rect">
            <a:avLst/>
          </a:prstGeom>
          <a:noFill/>
        </p:spPr>
        <p:txBody>
          <a:bodyPr wrap="square" lIns="0" tIns="0" rIns="0" bIns="0" rtlCol="0">
            <a:noAutofit/>
          </a:bodyPr>
          <a:lstStyle/>
          <a:p>
            <a:pPr algn="l">
              <a:spcAft>
                <a:spcPts val="1134"/>
              </a:spcAft>
            </a:pPr>
            <a:r>
              <a:rPr lang="en-GB" sz="1200" b="1"/>
              <a:t>2024 </a:t>
            </a:r>
          </a:p>
          <a:p>
            <a:pPr algn="l">
              <a:spcAft>
                <a:spcPts val="1134"/>
              </a:spcAft>
            </a:pPr>
            <a:r>
              <a:rPr lang="en-GB" sz="1200" b="1"/>
              <a:t>Essex Av.</a:t>
            </a:r>
          </a:p>
        </p:txBody>
      </p:sp>
      <p:cxnSp>
        <p:nvCxnSpPr>
          <p:cNvPr id="9" name="Straight Connector 8">
            <a:extLst>
              <a:ext uri="{FF2B5EF4-FFF2-40B4-BE49-F238E27FC236}">
                <a16:creationId xmlns:a16="http://schemas.microsoft.com/office/drawing/2014/main" id="{A93B5946-3ECA-86BC-32A2-712BC1CFD698}"/>
              </a:ext>
            </a:extLst>
          </p:cNvPr>
          <p:cNvCxnSpPr/>
          <p:nvPr/>
        </p:nvCxnSpPr>
        <p:spPr>
          <a:xfrm>
            <a:off x="828491" y="5260377"/>
            <a:ext cx="109089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D44C19-2A75-B56B-E279-5D3D0EF799B4}"/>
              </a:ext>
            </a:extLst>
          </p:cNvPr>
          <p:cNvSpPr txBox="1"/>
          <p:nvPr/>
        </p:nvSpPr>
        <p:spPr>
          <a:xfrm>
            <a:off x="643076" y="5008150"/>
            <a:ext cx="526619" cy="429065"/>
          </a:xfrm>
          <a:prstGeom prst="rect">
            <a:avLst/>
          </a:prstGeom>
          <a:noFill/>
        </p:spPr>
        <p:txBody>
          <a:bodyPr wrap="square" lIns="0" tIns="0" rIns="0" bIns="0" rtlCol="0">
            <a:noAutofit/>
          </a:bodyPr>
          <a:lstStyle/>
          <a:p>
            <a:pPr algn="l">
              <a:spcAft>
                <a:spcPts val="1134"/>
              </a:spcAft>
            </a:pPr>
            <a:r>
              <a:rPr lang="en-GB" sz="1200" b="1"/>
              <a:t>2024 </a:t>
            </a:r>
          </a:p>
          <a:p>
            <a:pPr algn="l">
              <a:spcAft>
                <a:spcPts val="1134"/>
              </a:spcAft>
            </a:pPr>
            <a:r>
              <a:rPr lang="en-GB" sz="1200" b="1"/>
              <a:t>Essex Av.</a:t>
            </a:r>
          </a:p>
        </p:txBody>
      </p:sp>
      <p:pic>
        <p:nvPicPr>
          <p:cNvPr id="18" name="Picture 17">
            <a:extLst>
              <a:ext uri="{FF2B5EF4-FFF2-40B4-BE49-F238E27FC236}">
                <a16:creationId xmlns:a16="http://schemas.microsoft.com/office/drawing/2014/main" id="{E0A1C41B-EB8D-B991-3816-3F999DD6DFE2}"/>
              </a:ext>
            </a:extLst>
          </p:cNvPr>
          <p:cNvPicPr>
            <a:picLocks noChangeAspect="1"/>
          </p:cNvPicPr>
          <p:nvPr/>
        </p:nvPicPr>
        <p:blipFill>
          <a:blip r:embed="rId5"/>
          <a:stretch>
            <a:fillRect/>
          </a:stretch>
        </p:blipFill>
        <p:spPr>
          <a:xfrm>
            <a:off x="7164225" y="6464371"/>
            <a:ext cx="537229" cy="183668"/>
          </a:xfrm>
          <a:prstGeom prst="rect">
            <a:avLst/>
          </a:prstGeom>
        </p:spPr>
      </p:pic>
      <p:pic>
        <p:nvPicPr>
          <p:cNvPr id="12" name="Graphic 11" descr="No Littering outline">
            <a:extLst>
              <a:ext uri="{FF2B5EF4-FFF2-40B4-BE49-F238E27FC236}">
                <a16:creationId xmlns:a16="http://schemas.microsoft.com/office/drawing/2014/main" id="{9556B07C-4C05-9F5D-E0B3-5943B232CC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080" y="946434"/>
            <a:ext cx="774529" cy="774529"/>
          </a:xfrm>
          <a:prstGeom prst="rect">
            <a:avLst/>
          </a:prstGeom>
        </p:spPr>
      </p:pic>
      <p:sp>
        <p:nvSpPr>
          <p:cNvPr id="4" name="TextBox 3">
            <a:extLst>
              <a:ext uri="{FF2B5EF4-FFF2-40B4-BE49-F238E27FC236}">
                <a16:creationId xmlns:a16="http://schemas.microsoft.com/office/drawing/2014/main" id="{D2691A66-036D-9853-78F6-9C9A83713A17}"/>
              </a:ext>
            </a:extLst>
          </p:cNvPr>
          <p:cNvSpPr txBox="1"/>
          <p:nvPr/>
        </p:nvSpPr>
        <p:spPr>
          <a:xfrm>
            <a:off x="696908" y="171897"/>
            <a:ext cx="11040529" cy="615553"/>
          </a:xfrm>
          <a:prstGeom prst="rect">
            <a:avLst/>
          </a:prstGeom>
          <a:noFill/>
        </p:spPr>
        <p:txBody>
          <a:bodyPr wrap="square" lIns="91440" tIns="45720" rIns="91440" bIns="45720" anchor="t">
            <a:spAutoFit/>
          </a:bodyPr>
          <a:lstStyle/>
          <a:p>
            <a:r>
              <a:rPr lang="en-GB" sz="1700" b="1">
                <a:solidFill>
                  <a:srgbClr val="FF0000"/>
                </a:solidFill>
              </a:rPr>
              <a:t>When looking at year on year, only Rochford showed an increase in throwing away more food each week. Otherwise all other districts, Urban/Rural, Levelling up and all IMD quintiles have seen a decrease in throwing away uneaten food.</a:t>
            </a:r>
          </a:p>
        </p:txBody>
      </p:sp>
      <p:sp>
        <p:nvSpPr>
          <p:cNvPr id="2" name="Slide Number Placeholder 4">
            <a:extLst>
              <a:ext uri="{FF2B5EF4-FFF2-40B4-BE49-F238E27FC236}">
                <a16:creationId xmlns:a16="http://schemas.microsoft.com/office/drawing/2014/main" id="{AE998D5F-A48D-3FCD-DE70-2AE990652131}"/>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30</a:t>
            </a:fld>
            <a:endParaRPr lang="en-GB" sz="1100">
              <a:solidFill>
                <a:srgbClr val="000000">
                  <a:lumMod val="50000"/>
                  <a:lumOff val="50000"/>
                </a:srgbClr>
              </a:solidFill>
            </a:endParaRPr>
          </a:p>
        </p:txBody>
      </p:sp>
      <p:sp>
        <p:nvSpPr>
          <p:cNvPr id="13" name="Date Placeholder 3">
            <a:extLst>
              <a:ext uri="{FF2B5EF4-FFF2-40B4-BE49-F238E27FC236}">
                <a16:creationId xmlns:a16="http://schemas.microsoft.com/office/drawing/2014/main" id="{7EA1B729-1972-8E04-D2BF-090B8E4E1917}"/>
              </a:ext>
              <a:ext uri="{C183D7F6-B498-43B3-948B-1728B52AA6E4}">
                <adec:decorative xmlns:adec="http://schemas.microsoft.com/office/drawing/2017/decorative" val="1"/>
              </a:ext>
            </a:extLst>
          </p:cNvPr>
          <p:cNvSpPr txBox="1">
            <a:spLocks/>
          </p:cNvSpPr>
          <p:nvPr/>
        </p:nvSpPr>
        <p:spPr>
          <a:xfrm>
            <a:off x="9363014" y="6597736"/>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14" name="TextBox 13">
            <a:extLst>
              <a:ext uri="{FF2B5EF4-FFF2-40B4-BE49-F238E27FC236}">
                <a16:creationId xmlns:a16="http://schemas.microsoft.com/office/drawing/2014/main" id="{02891625-D424-9D03-603A-CAEF2D0EB734}"/>
              </a:ext>
            </a:extLst>
          </p:cNvPr>
          <p:cNvSpPr txBox="1"/>
          <p:nvPr/>
        </p:nvSpPr>
        <p:spPr>
          <a:xfrm>
            <a:off x="11765872" y="5177038"/>
            <a:ext cx="488272" cy="389261"/>
          </a:xfrm>
          <a:prstGeom prst="rect">
            <a:avLst/>
          </a:prstGeom>
          <a:noFill/>
        </p:spPr>
        <p:txBody>
          <a:bodyPr wrap="square" lIns="0" tIns="0" rIns="0" bIns="0" rtlCol="0">
            <a:noAutofit/>
          </a:bodyPr>
          <a:lstStyle/>
          <a:p>
            <a:pPr algn="l">
              <a:spcAft>
                <a:spcPts val="1134"/>
              </a:spcAft>
            </a:pPr>
            <a:r>
              <a:rPr lang="en-GB" sz="1200" b="1" dirty="0"/>
              <a:t>18%</a:t>
            </a:r>
          </a:p>
        </p:txBody>
      </p:sp>
      <p:sp>
        <p:nvSpPr>
          <p:cNvPr id="17" name="TextBox 16">
            <a:extLst>
              <a:ext uri="{FF2B5EF4-FFF2-40B4-BE49-F238E27FC236}">
                <a16:creationId xmlns:a16="http://schemas.microsoft.com/office/drawing/2014/main" id="{BEB1B934-3FA2-3A28-2F5B-12A8024C5C1F}"/>
              </a:ext>
            </a:extLst>
          </p:cNvPr>
          <p:cNvSpPr txBox="1"/>
          <p:nvPr/>
        </p:nvSpPr>
        <p:spPr>
          <a:xfrm>
            <a:off x="11703728" y="2728280"/>
            <a:ext cx="488272" cy="389261"/>
          </a:xfrm>
          <a:prstGeom prst="rect">
            <a:avLst/>
          </a:prstGeom>
          <a:noFill/>
        </p:spPr>
        <p:txBody>
          <a:bodyPr wrap="square" lIns="0" tIns="0" rIns="0" bIns="0" rtlCol="0">
            <a:noAutofit/>
          </a:bodyPr>
          <a:lstStyle/>
          <a:p>
            <a:pPr algn="l">
              <a:spcAft>
                <a:spcPts val="1134"/>
              </a:spcAft>
            </a:pPr>
            <a:r>
              <a:rPr lang="en-GB" sz="1200" b="1" dirty="0"/>
              <a:t>18%</a:t>
            </a:r>
          </a:p>
        </p:txBody>
      </p:sp>
    </p:spTree>
    <p:extLst>
      <p:ext uri="{BB962C8B-B14F-4D97-AF65-F5344CB8AC3E}">
        <p14:creationId xmlns:p14="http://schemas.microsoft.com/office/powerpoint/2010/main" val="420853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C16E049-628D-FB72-0F49-7CCAABA9A098}"/>
              </a:ext>
            </a:extLst>
          </p:cNvPr>
          <p:cNvGraphicFramePr/>
          <p:nvPr>
            <p:extLst>
              <p:ext uri="{D42A27DB-BD31-4B8C-83A1-F6EECF244321}">
                <p14:modId xmlns:p14="http://schemas.microsoft.com/office/powerpoint/2010/main" val="1310981835"/>
              </p:ext>
            </p:extLst>
          </p:nvPr>
        </p:nvGraphicFramePr>
        <p:xfrm>
          <a:off x="511568" y="1420785"/>
          <a:ext cx="11333379" cy="24792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40DD9219-7842-B47B-8F47-A5AF665A801E}"/>
              </a:ext>
              <a:ext uri="{C183D7F6-B498-43B3-948B-1728B52AA6E4}">
                <adec:decorative xmlns:adec="http://schemas.microsoft.com/office/drawing/2017/decorative" val="0"/>
              </a:ext>
            </a:extLst>
          </p:cNvPr>
          <p:cNvSpPr txBox="1"/>
          <p:nvPr/>
        </p:nvSpPr>
        <p:spPr>
          <a:xfrm>
            <a:off x="1394140" y="1052593"/>
            <a:ext cx="10662452" cy="311047"/>
          </a:xfrm>
          <a:prstGeom prst="rect">
            <a:avLst/>
          </a:prstGeom>
          <a:noFill/>
        </p:spPr>
        <p:txBody>
          <a:bodyPr wrap="square" rtlCol="0">
            <a:spAutoFit/>
          </a:bodyPr>
          <a:lstStyle/>
          <a:p>
            <a:pPr>
              <a:lnSpc>
                <a:spcPct val="106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Thinking about when you have to throw uneaten food away, to what extent, if at all, does it </a:t>
            </a:r>
            <a:r>
              <a:rPr lang="en-GB" sz="1400" u="sng">
                <a:effectLst/>
                <a:latin typeface="Calibri" panose="020F0502020204030204" pitchFamily="34" charset="0"/>
                <a:ea typeface="Calibri" panose="020F0502020204030204" pitchFamily="34" charset="0"/>
                <a:cs typeface="Arial" panose="020B0604020202020204" pitchFamily="34" charset="0"/>
              </a:rPr>
              <a:t>bother you</a:t>
            </a:r>
            <a:r>
              <a:rPr lang="en-GB" sz="1400">
                <a:effectLst/>
                <a:latin typeface="Calibri" panose="020F0502020204030204" pitchFamily="34" charset="0"/>
                <a:ea typeface="Calibri" panose="020F0502020204030204" pitchFamily="34" charset="0"/>
                <a:cs typeface="Arial" panose="020B0604020202020204" pitchFamily="34" charset="0"/>
              </a:rPr>
              <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1C23D93-52DA-8E11-C9FF-AE4E41D718BA}"/>
              </a:ext>
              <a:ext uri="{C183D7F6-B498-43B3-948B-1728B52AA6E4}">
                <adec:decorative xmlns:adec="http://schemas.microsoft.com/office/drawing/2017/decorative" val="1"/>
              </a:ext>
            </a:extLst>
          </p:cNvPr>
          <p:cNvSpPr/>
          <p:nvPr/>
        </p:nvSpPr>
        <p:spPr>
          <a:xfrm>
            <a:off x="0" y="0"/>
            <a:ext cx="452436" cy="6858000"/>
          </a:xfrm>
          <a:prstGeom prst="rect">
            <a:avLst/>
          </a:prstGeom>
          <a:solidFill>
            <a:srgbClr val="E40037"/>
          </a:solidFill>
          <a:ln w="12700" cap="flat" cmpd="sng" algn="ctr">
            <a:noFill/>
            <a:prstDash val="solid"/>
            <a:miter lim="800000"/>
          </a:ln>
          <a:effectLst/>
        </p:spPr>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graphicFrame>
        <p:nvGraphicFramePr>
          <p:cNvPr id="11" name="Chart 10">
            <a:extLst>
              <a:ext uri="{FF2B5EF4-FFF2-40B4-BE49-F238E27FC236}">
                <a16:creationId xmlns:a16="http://schemas.microsoft.com/office/drawing/2014/main" id="{54559A77-61AE-F104-339A-8DAF4BFD7604}"/>
              </a:ext>
            </a:extLst>
          </p:cNvPr>
          <p:cNvGraphicFramePr/>
          <p:nvPr>
            <p:extLst>
              <p:ext uri="{D42A27DB-BD31-4B8C-83A1-F6EECF244321}">
                <p14:modId xmlns:p14="http://schemas.microsoft.com/office/powerpoint/2010/main" val="206885687"/>
              </p:ext>
            </p:extLst>
          </p:nvPr>
        </p:nvGraphicFramePr>
        <p:xfrm>
          <a:off x="496127" y="3603171"/>
          <a:ext cx="11199745" cy="292895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3212CDCE-E33C-80A6-9013-56CE35200A5D}"/>
              </a:ext>
              <a:ext uri="{C183D7F6-B498-43B3-948B-1728B52AA6E4}">
                <adec:decorative xmlns:adec="http://schemas.microsoft.com/office/drawing/2017/decorative" val="1"/>
              </a:ext>
            </a:extLst>
          </p:cNvPr>
          <p:cNvSpPr txBox="1"/>
          <p:nvPr/>
        </p:nvSpPr>
        <p:spPr>
          <a:xfrm>
            <a:off x="786926" y="6439882"/>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2024 – 5,553; 2023 – 6,547</a:t>
            </a:r>
          </a:p>
        </p:txBody>
      </p:sp>
      <p:sp>
        <p:nvSpPr>
          <p:cNvPr id="16" name="Footer Placeholder 5">
            <a:extLst>
              <a:ext uri="{FF2B5EF4-FFF2-40B4-BE49-F238E27FC236}">
                <a16:creationId xmlns:a16="http://schemas.microsoft.com/office/drawing/2014/main" id="{B83E99F2-4B68-63F6-B74B-2F57133A8855}"/>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latin typeface="Calibri"/>
              </a:rPr>
              <a:t>Produced by Essex County Council Policy Unit</a:t>
            </a:r>
          </a:p>
        </p:txBody>
      </p:sp>
      <p:sp>
        <p:nvSpPr>
          <p:cNvPr id="19" name="TextBox 18">
            <a:extLst>
              <a:ext uri="{FF2B5EF4-FFF2-40B4-BE49-F238E27FC236}">
                <a16:creationId xmlns:a16="http://schemas.microsoft.com/office/drawing/2014/main" id="{10BD6B6C-CA19-F132-B3A4-D0613CA8DCA0}"/>
              </a:ext>
              <a:ext uri="{C183D7F6-B498-43B3-948B-1728B52AA6E4}">
                <adec:decorative xmlns:adec="http://schemas.microsoft.com/office/drawing/2017/decorative" val="1"/>
              </a:ext>
            </a:extLst>
          </p:cNvPr>
          <p:cNvSpPr txBox="1"/>
          <p:nvPr/>
        </p:nvSpPr>
        <p:spPr>
          <a:xfrm>
            <a:off x="8351520" y="1375941"/>
            <a:ext cx="33289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bothered a great deal / to some extent</a:t>
            </a:r>
          </a:p>
        </p:txBody>
      </p:sp>
      <p:sp>
        <p:nvSpPr>
          <p:cNvPr id="20" name="TextBox 19">
            <a:extLst>
              <a:ext uri="{FF2B5EF4-FFF2-40B4-BE49-F238E27FC236}">
                <a16:creationId xmlns:a16="http://schemas.microsoft.com/office/drawing/2014/main" id="{BC2878D9-ED4F-76B0-ED21-36D812CE9D21}"/>
              </a:ext>
              <a:ext uri="{C183D7F6-B498-43B3-948B-1728B52AA6E4}">
                <adec:decorative xmlns:adec="http://schemas.microsoft.com/office/drawing/2017/decorative" val="1"/>
              </a:ext>
            </a:extLst>
          </p:cNvPr>
          <p:cNvSpPr txBox="1"/>
          <p:nvPr/>
        </p:nvSpPr>
        <p:spPr>
          <a:xfrm>
            <a:off x="8014758" y="6368639"/>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between 2024 and 2023 at the 95% confidence level </a:t>
            </a:r>
          </a:p>
        </p:txBody>
      </p:sp>
      <p:sp>
        <p:nvSpPr>
          <p:cNvPr id="26" name="Title 1">
            <a:extLst>
              <a:ext uri="{FF2B5EF4-FFF2-40B4-BE49-F238E27FC236}">
                <a16:creationId xmlns:a16="http://schemas.microsoft.com/office/drawing/2014/main" id="{2E05BBE2-3DA6-6F8C-FF68-86D0048A9B26}"/>
              </a:ext>
              <a:ext uri="{C183D7F6-B498-43B3-948B-1728B52AA6E4}">
                <adec:decorative xmlns:adec="http://schemas.microsoft.com/office/drawing/2017/decorative" val="0"/>
              </a:ext>
            </a:extLst>
          </p:cNvPr>
          <p:cNvSpPr txBox="1">
            <a:spLocks/>
          </p:cNvSpPr>
          <p:nvPr/>
        </p:nvSpPr>
        <p:spPr>
          <a:xfrm>
            <a:off x="696983" y="182282"/>
            <a:ext cx="11333379" cy="99122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a:lstStyle>
          <a:p>
            <a:r>
              <a:rPr lang="en-GB" sz="1800" b="1">
                <a:solidFill>
                  <a:srgbClr val="FF0000"/>
                </a:solidFill>
              </a:rPr>
              <a:t>When looking at year on year, only </a:t>
            </a:r>
            <a:r>
              <a:rPr lang="en-GB" sz="1800">
                <a:solidFill>
                  <a:srgbClr val="FF0000"/>
                </a:solidFill>
              </a:rPr>
              <a:t>Chelmsford </a:t>
            </a:r>
            <a:r>
              <a:rPr lang="en-GB" sz="1800" b="1">
                <a:solidFill>
                  <a:srgbClr val="FF0000"/>
                </a:solidFill>
              </a:rPr>
              <a:t>showed an increase in being bothered about throwing away more food each week. Otherwise all other districts, Urban/Rural, Levelling up and all IMD quintiles have seen a decrease.</a:t>
            </a:r>
          </a:p>
        </p:txBody>
      </p:sp>
      <p:cxnSp>
        <p:nvCxnSpPr>
          <p:cNvPr id="5" name="Straight Connector 4">
            <a:extLst>
              <a:ext uri="{FF2B5EF4-FFF2-40B4-BE49-F238E27FC236}">
                <a16:creationId xmlns:a16="http://schemas.microsoft.com/office/drawing/2014/main" id="{AB492669-05BB-E2BE-9AE4-83FB771B6CBB}"/>
              </a:ext>
            </a:extLst>
          </p:cNvPr>
          <p:cNvCxnSpPr/>
          <p:nvPr/>
        </p:nvCxnSpPr>
        <p:spPr>
          <a:xfrm>
            <a:off x="786926" y="2102377"/>
            <a:ext cx="109089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A5E7A8-B2BC-4F1F-D632-F6EFEB6B3BF6}"/>
              </a:ext>
            </a:extLst>
          </p:cNvPr>
          <p:cNvSpPr txBox="1"/>
          <p:nvPr/>
        </p:nvSpPr>
        <p:spPr>
          <a:xfrm>
            <a:off x="601511" y="1867906"/>
            <a:ext cx="526619" cy="429065"/>
          </a:xfrm>
          <a:prstGeom prst="rect">
            <a:avLst/>
          </a:prstGeom>
          <a:noFill/>
        </p:spPr>
        <p:txBody>
          <a:bodyPr wrap="square" lIns="0" tIns="0" rIns="0" bIns="0" rtlCol="0">
            <a:noAutofit/>
          </a:bodyPr>
          <a:lstStyle/>
          <a:p>
            <a:pPr algn="l">
              <a:spcAft>
                <a:spcPts val="1134"/>
              </a:spcAft>
            </a:pPr>
            <a:r>
              <a:rPr lang="en-GB" sz="1200" b="1"/>
              <a:t>2024 </a:t>
            </a:r>
          </a:p>
          <a:p>
            <a:pPr algn="l">
              <a:spcAft>
                <a:spcPts val="1134"/>
              </a:spcAft>
            </a:pPr>
            <a:r>
              <a:rPr lang="en-GB" sz="1200" b="1"/>
              <a:t>Essex Av.</a:t>
            </a:r>
          </a:p>
        </p:txBody>
      </p:sp>
      <p:cxnSp>
        <p:nvCxnSpPr>
          <p:cNvPr id="9" name="Straight Connector 8">
            <a:extLst>
              <a:ext uri="{FF2B5EF4-FFF2-40B4-BE49-F238E27FC236}">
                <a16:creationId xmlns:a16="http://schemas.microsoft.com/office/drawing/2014/main" id="{A93B5946-3ECA-86BC-32A2-712BC1CFD698}"/>
              </a:ext>
            </a:extLst>
          </p:cNvPr>
          <p:cNvCxnSpPr/>
          <p:nvPr/>
        </p:nvCxnSpPr>
        <p:spPr>
          <a:xfrm>
            <a:off x="828491" y="4355400"/>
            <a:ext cx="109089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D44C19-2A75-B56B-E279-5D3D0EF799B4}"/>
              </a:ext>
            </a:extLst>
          </p:cNvPr>
          <p:cNvSpPr txBox="1"/>
          <p:nvPr/>
        </p:nvSpPr>
        <p:spPr>
          <a:xfrm>
            <a:off x="643076" y="4103173"/>
            <a:ext cx="526619" cy="429065"/>
          </a:xfrm>
          <a:prstGeom prst="rect">
            <a:avLst/>
          </a:prstGeom>
          <a:noFill/>
        </p:spPr>
        <p:txBody>
          <a:bodyPr wrap="square" lIns="0" tIns="0" rIns="0" bIns="0" rtlCol="0">
            <a:noAutofit/>
          </a:bodyPr>
          <a:lstStyle/>
          <a:p>
            <a:pPr algn="l">
              <a:spcAft>
                <a:spcPts val="1134"/>
              </a:spcAft>
            </a:pPr>
            <a:r>
              <a:rPr lang="en-GB" sz="1200" b="1"/>
              <a:t>2024 </a:t>
            </a:r>
          </a:p>
          <a:p>
            <a:pPr algn="l">
              <a:spcAft>
                <a:spcPts val="1134"/>
              </a:spcAft>
            </a:pPr>
            <a:r>
              <a:rPr lang="en-GB" sz="1200" b="1"/>
              <a:t>Essex Av.</a:t>
            </a:r>
          </a:p>
        </p:txBody>
      </p:sp>
      <p:pic>
        <p:nvPicPr>
          <p:cNvPr id="18" name="Picture 17">
            <a:extLst>
              <a:ext uri="{FF2B5EF4-FFF2-40B4-BE49-F238E27FC236}">
                <a16:creationId xmlns:a16="http://schemas.microsoft.com/office/drawing/2014/main" id="{E0A1C41B-EB8D-B991-3816-3F999DD6DFE2}"/>
              </a:ext>
            </a:extLst>
          </p:cNvPr>
          <p:cNvPicPr>
            <a:picLocks noChangeAspect="1"/>
          </p:cNvPicPr>
          <p:nvPr/>
        </p:nvPicPr>
        <p:blipFill>
          <a:blip r:embed="rId5"/>
          <a:stretch>
            <a:fillRect/>
          </a:stretch>
        </p:blipFill>
        <p:spPr>
          <a:xfrm>
            <a:off x="7524952" y="6489538"/>
            <a:ext cx="537229" cy="183668"/>
          </a:xfrm>
          <a:prstGeom prst="rect">
            <a:avLst/>
          </a:prstGeom>
        </p:spPr>
      </p:pic>
      <p:pic>
        <p:nvPicPr>
          <p:cNvPr id="2" name="Graphic 1" descr="Neutral face outline outline">
            <a:extLst>
              <a:ext uri="{FF2B5EF4-FFF2-40B4-BE49-F238E27FC236}">
                <a16:creationId xmlns:a16="http://schemas.microsoft.com/office/drawing/2014/main" id="{5678215B-C513-7CE8-98A2-1C4B73BB71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9611" y="955555"/>
            <a:ext cx="774529" cy="774529"/>
          </a:xfrm>
          <a:prstGeom prst="rect">
            <a:avLst/>
          </a:prstGeom>
        </p:spPr>
      </p:pic>
      <p:sp>
        <p:nvSpPr>
          <p:cNvPr id="3" name="Slide Number Placeholder 4">
            <a:extLst>
              <a:ext uri="{FF2B5EF4-FFF2-40B4-BE49-F238E27FC236}">
                <a16:creationId xmlns:a16="http://schemas.microsoft.com/office/drawing/2014/main" id="{FEB8A323-EBE7-1FBF-161A-935F7D812DD1}"/>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31</a:t>
            </a:fld>
            <a:endParaRPr lang="en-GB" sz="1100">
              <a:solidFill>
                <a:srgbClr val="000000">
                  <a:lumMod val="50000"/>
                  <a:lumOff val="50000"/>
                </a:srgbClr>
              </a:solidFill>
            </a:endParaRPr>
          </a:p>
        </p:txBody>
      </p:sp>
      <p:sp>
        <p:nvSpPr>
          <p:cNvPr id="12" name="Date Placeholder 3">
            <a:extLst>
              <a:ext uri="{FF2B5EF4-FFF2-40B4-BE49-F238E27FC236}">
                <a16:creationId xmlns:a16="http://schemas.microsoft.com/office/drawing/2014/main" id="{A0BF4BDE-28FE-B887-93B9-CDD15E3FB910}"/>
              </a:ext>
              <a:ext uri="{C183D7F6-B498-43B3-948B-1728B52AA6E4}">
                <adec:decorative xmlns:adec="http://schemas.microsoft.com/office/drawing/2017/decorative" val="1"/>
              </a:ext>
            </a:extLst>
          </p:cNvPr>
          <p:cNvSpPr txBox="1">
            <a:spLocks/>
          </p:cNvSpPr>
          <p:nvPr/>
        </p:nvSpPr>
        <p:spPr>
          <a:xfrm>
            <a:off x="9363014" y="6597736"/>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13" name="TextBox 12">
            <a:extLst>
              <a:ext uri="{FF2B5EF4-FFF2-40B4-BE49-F238E27FC236}">
                <a16:creationId xmlns:a16="http://schemas.microsoft.com/office/drawing/2014/main" id="{9F08629C-5A40-0ADB-A6A4-97E22D95D791}"/>
              </a:ext>
            </a:extLst>
          </p:cNvPr>
          <p:cNvSpPr txBox="1"/>
          <p:nvPr/>
        </p:nvSpPr>
        <p:spPr>
          <a:xfrm>
            <a:off x="11751076" y="4271516"/>
            <a:ext cx="488272" cy="389261"/>
          </a:xfrm>
          <a:prstGeom prst="rect">
            <a:avLst/>
          </a:prstGeom>
          <a:noFill/>
        </p:spPr>
        <p:txBody>
          <a:bodyPr wrap="square" lIns="0" tIns="0" rIns="0" bIns="0" rtlCol="0">
            <a:noAutofit/>
          </a:bodyPr>
          <a:lstStyle/>
          <a:p>
            <a:pPr algn="l">
              <a:spcAft>
                <a:spcPts val="1134"/>
              </a:spcAft>
            </a:pPr>
            <a:r>
              <a:rPr lang="en-GB" sz="1200" b="1" dirty="0"/>
              <a:t>78%</a:t>
            </a:r>
          </a:p>
        </p:txBody>
      </p:sp>
      <p:sp>
        <p:nvSpPr>
          <p:cNvPr id="14" name="TextBox 13">
            <a:extLst>
              <a:ext uri="{FF2B5EF4-FFF2-40B4-BE49-F238E27FC236}">
                <a16:creationId xmlns:a16="http://schemas.microsoft.com/office/drawing/2014/main" id="{11697374-74F3-6F95-65DB-E4E450179D0A}"/>
              </a:ext>
            </a:extLst>
          </p:cNvPr>
          <p:cNvSpPr txBox="1"/>
          <p:nvPr/>
        </p:nvSpPr>
        <p:spPr>
          <a:xfrm>
            <a:off x="11703728" y="2018067"/>
            <a:ext cx="488272" cy="389261"/>
          </a:xfrm>
          <a:prstGeom prst="rect">
            <a:avLst/>
          </a:prstGeom>
          <a:noFill/>
        </p:spPr>
        <p:txBody>
          <a:bodyPr wrap="square" lIns="0" tIns="0" rIns="0" bIns="0" rtlCol="0">
            <a:noAutofit/>
          </a:bodyPr>
          <a:lstStyle/>
          <a:p>
            <a:pPr algn="l">
              <a:spcAft>
                <a:spcPts val="1134"/>
              </a:spcAft>
            </a:pPr>
            <a:r>
              <a:rPr lang="en-GB" sz="1200" b="1" dirty="0"/>
              <a:t>78%</a:t>
            </a:r>
          </a:p>
        </p:txBody>
      </p:sp>
    </p:spTree>
    <p:extLst>
      <p:ext uri="{BB962C8B-B14F-4D97-AF65-F5344CB8AC3E}">
        <p14:creationId xmlns:p14="http://schemas.microsoft.com/office/powerpoint/2010/main" val="949998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ACC2181-A1EC-7FF0-39B9-421DB836A3AA}"/>
              </a:ext>
            </a:extLst>
          </p:cNvPr>
          <p:cNvGraphicFramePr>
            <a:graphicFrameLocks noGrp="1"/>
          </p:cNvGraphicFramePr>
          <p:nvPr>
            <p:extLst>
              <p:ext uri="{D42A27DB-BD31-4B8C-83A1-F6EECF244321}">
                <p14:modId xmlns:p14="http://schemas.microsoft.com/office/powerpoint/2010/main" val="1992858328"/>
              </p:ext>
            </p:extLst>
          </p:nvPr>
        </p:nvGraphicFramePr>
        <p:xfrm>
          <a:off x="6631311" y="2133542"/>
          <a:ext cx="5235212" cy="4026938"/>
        </p:xfrm>
        <a:graphic>
          <a:graphicData uri="http://schemas.openxmlformats.org/drawingml/2006/table">
            <a:tbl>
              <a:tblPr firstRow="1" bandRow="1">
                <a:tableStyleId>{5940675A-B579-460E-94D1-54222C63F5DA}</a:tableStyleId>
              </a:tblPr>
              <a:tblGrid>
                <a:gridCol w="1308803">
                  <a:extLst>
                    <a:ext uri="{9D8B030D-6E8A-4147-A177-3AD203B41FA5}">
                      <a16:colId xmlns:a16="http://schemas.microsoft.com/office/drawing/2014/main" val="1805699221"/>
                    </a:ext>
                  </a:extLst>
                </a:gridCol>
                <a:gridCol w="1308803">
                  <a:extLst>
                    <a:ext uri="{9D8B030D-6E8A-4147-A177-3AD203B41FA5}">
                      <a16:colId xmlns:a16="http://schemas.microsoft.com/office/drawing/2014/main" val="3341325213"/>
                    </a:ext>
                  </a:extLst>
                </a:gridCol>
                <a:gridCol w="1308803">
                  <a:extLst>
                    <a:ext uri="{9D8B030D-6E8A-4147-A177-3AD203B41FA5}">
                      <a16:colId xmlns:a16="http://schemas.microsoft.com/office/drawing/2014/main" val="2338488684"/>
                    </a:ext>
                  </a:extLst>
                </a:gridCol>
                <a:gridCol w="1308803">
                  <a:extLst>
                    <a:ext uri="{9D8B030D-6E8A-4147-A177-3AD203B41FA5}">
                      <a16:colId xmlns:a16="http://schemas.microsoft.com/office/drawing/2014/main" val="3704784888"/>
                    </a:ext>
                  </a:extLst>
                </a:gridCol>
              </a:tblGrid>
              <a:tr h="1327669">
                <a:tc>
                  <a:txBody>
                    <a:bodyPr/>
                    <a:lstStyle/>
                    <a:p>
                      <a:pPr algn="r"/>
                      <a:endParaRPr lang="en-GB" sz="1400"/>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Aged 35-44 (25%)</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Households with an income of £75k (23%)</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794675682"/>
                  </a:ext>
                </a:extLst>
              </a:tr>
              <a:tr h="1327669">
                <a:tc>
                  <a:txBody>
                    <a:bodyPr/>
                    <a:lstStyle/>
                    <a:p>
                      <a:pPr algn="r"/>
                      <a:endParaRPr lang="en-GB" sz="1400"/>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Single adult households (with / without dependent children) (25%)</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Those living in the most deprived areas (IMD quintile 1) (21%)</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905724931"/>
                  </a:ext>
                </a:extLst>
              </a:tr>
              <a:tr h="1327669">
                <a:tc>
                  <a:txBody>
                    <a:bodyPr/>
                    <a:lstStyle/>
                    <a:p>
                      <a:pPr algn="r"/>
                      <a:endParaRPr lang="en-GB" sz="1400"/>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Families with children (25%)</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endParaRPr lang="en-GB" sz="1400" b="1"/>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tc>
                  <a:txBody>
                    <a:bodyPr/>
                    <a:lstStyle/>
                    <a:p>
                      <a:pPr algn="ctr"/>
                      <a:r>
                        <a:rPr lang="en-GB" sz="1400" b="1"/>
                        <a:t>Working Households </a:t>
                      </a:r>
                    </a:p>
                    <a:p>
                      <a:pPr algn="ctr"/>
                      <a:r>
                        <a:rPr lang="en-GB" sz="1400" b="1"/>
                        <a:t>(20%)</a:t>
                      </a:r>
                    </a:p>
                  </a:txBody>
                  <a:tcPr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3932077205"/>
                  </a:ext>
                </a:extLst>
              </a:tr>
            </a:tbl>
          </a:graphicData>
        </a:graphic>
      </p:graphicFrame>
      <p:sp>
        <p:nvSpPr>
          <p:cNvPr id="6" name="Rectangle 5">
            <a:extLst>
              <a:ext uri="{FF2B5EF4-FFF2-40B4-BE49-F238E27FC236}">
                <a16:creationId xmlns:a16="http://schemas.microsoft.com/office/drawing/2014/main" id="{E1C23D93-52DA-8E11-C9FF-AE4E41D718BA}"/>
              </a:ext>
              <a:ext uri="{C183D7F6-B498-43B3-948B-1728B52AA6E4}">
                <adec:decorative xmlns:adec="http://schemas.microsoft.com/office/drawing/2017/decorative" val="1"/>
              </a:ext>
            </a:extLst>
          </p:cNvPr>
          <p:cNvSpPr/>
          <p:nvPr/>
        </p:nvSpPr>
        <p:spPr>
          <a:xfrm>
            <a:off x="0" y="0"/>
            <a:ext cx="452436" cy="6858000"/>
          </a:xfrm>
          <a:prstGeom prst="rect">
            <a:avLst/>
          </a:prstGeom>
          <a:solidFill>
            <a:srgbClr val="E40037"/>
          </a:solidFill>
          <a:ln w="12700" cap="flat" cmpd="sng" algn="ctr">
            <a:noFill/>
            <a:prstDash val="solid"/>
            <a:miter lim="800000"/>
          </a:ln>
          <a:effectLst/>
        </p:spPr>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5" name="TextBox 14">
            <a:extLst>
              <a:ext uri="{FF2B5EF4-FFF2-40B4-BE49-F238E27FC236}">
                <a16:creationId xmlns:a16="http://schemas.microsoft.com/office/drawing/2014/main" id="{3212CDCE-E33C-80A6-9013-56CE35200A5D}"/>
              </a:ext>
              <a:ext uri="{C183D7F6-B498-43B3-948B-1728B52AA6E4}">
                <adec:decorative xmlns:adec="http://schemas.microsoft.com/office/drawing/2017/decorative" val="1"/>
              </a:ext>
            </a:extLst>
          </p:cNvPr>
          <p:cNvSpPr txBox="1"/>
          <p:nvPr/>
        </p:nvSpPr>
        <p:spPr>
          <a:xfrm>
            <a:off x="786926" y="6439882"/>
            <a:ext cx="71030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2024 – 5,263; Those who throw away a great deal / moderate amount of food - 856 </a:t>
            </a:r>
          </a:p>
        </p:txBody>
      </p:sp>
      <p:sp>
        <p:nvSpPr>
          <p:cNvPr id="16" name="Footer Placeholder 5">
            <a:extLst>
              <a:ext uri="{FF2B5EF4-FFF2-40B4-BE49-F238E27FC236}">
                <a16:creationId xmlns:a16="http://schemas.microsoft.com/office/drawing/2014/main" id="{B83E99F2-4B68-63F6-B74B-2F57133A8855}"/>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latin typeface="Calibri"/>
              </a:rPr>
              <a:t>Produced by Essex County Council Policy Unit</a:t>
            </a:r>
          </a:p>
        </p:txBody>
      </p:sp>
      <p:sp>
        <p:nvSpPr>
          <p:cNvPr id="20" name="TextBox 19">
            <a:extLst>
              <a:ext uri="{FF2B5EF4-FFF2-40B4-BE49-F238E27FC236}">
                <a16:creationId xmlns:a16="http://schemas.microsoft.com/office/drawing/2014/main" id="{BC2878D9-ED4F-76B0-ED21-36D812CE9D21}"/>
              </a:ext>
              <a:ext uri="{C183D7F6-B498-43B3-948B-1728B52AA6E4}">
                <adec:decorative xmlns:adec="http://schemas.microsoft.com/office/drawing/2017/decorative" val="1"/>
              </a:ext>
            </a:extLst>
          </p:cNvPr>
          <p:cNvSpPr txBox="1"/>
          <p:nvPr/>
        </p:nvSpPr>
        <p:spPr>
          <a:xfrm>
            <a:off x="8107037" y="6343472"/>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vs. Essex average at the 95% confidence level </a:t>
            </a:r>
          </a:p>
        </p:txBody>
      </p:sp>
      <p:sp>
        <p:nvSpPr>
          <p:cNvPr id="26" name="Title 1">
            <a:extLst>
              <a:ext uri="{FF2B5EF4-FFF2-40B4-BE49-F238E27FC236}">
                <a16:creationId xmlns:a16="http://schemas.microsoft.com/office/drawing/2014/main" id="{2E05BBE2-3DA6-6F8C-FF68-86D0048A9B26}"/>
              </a:ext>
              <a:ext uri="{C183D7F6-B498-43B3-948B-1728B52AA6E4}">
                <adec:decorative xmlns:adec="http://schemas.microsoft.com/office/drawing/2017/decorative" val="0"/>
              </a:ext>
            </a:extLst>
          </p:cNvPr>
          <p:cNvSpPr txBox="1">
            <a:spLocks/>
          </p:cNvSpPr>
          <p:nvPr/>
        </p:nvSpPr>
        <p:spPr>
          <a:xfrm>
            <a:off x="696983" y="182282"/>
            <a:ext cx="11333379" cy="99122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000" dirty="0">
                <a:solidFill>
                  <a:srgbClr val="E40037"/>
                </a:solidFill>
                <a:latin typeface="Calibri"/>
              </a:rPr>
              <a:t>Nearly 1 in 5 respondents who throw away a great/moderate amounts of food are more likely to be </a:t>
            </a:r>
            <a:r>
              <a:rPr lang="en-GB" sz="2000">
                <a:solidFill>
                  <a:srgbClr val="E40037"/>
                </a:solidFill>
                <a:latin typeface="Calibri"/>
              </a:rPr>
              <a:t>between the ages of 35-44, live by themselves, employed and live within the most deprived areas.</a:t>
            </a:r>
            <a:endParaRPr kumimoji="0" lang="en-GB" sz="2000" b="1" i="0" u="none" strike="noStrike" kern="1200" cap="none" spc="0" normalizeH="0" baseline="0" noProof="0">
              <a:ln>
                <a:noFill/>
              </a:ln>
              <a:solidFill>
                <a:srgbClr val="E40037"/>
              </a:solidFill>
              <a:effectLst/>
              <a:uLnTx/>
              <a:uFillTx/>
              <a:latin typeface="Calibri"/>
              <a:ea typeface="+mj-ea"/>
              <a:cs typeface="+mj-cs"/>
            </a:endParaRPr>
          </a:p>
        </p:txBody>
      </p:sp>
      <p:pic>
        <p:nvPicPr>
          <p:cNvPr id="18" name="Picture 17">
            <a:extLst>
              <a:ext uri="{FF2B5EF4-FFF2-40B4-BE49-F238E27FC236}">
                <a16:creationId xmlns:a16="http://schemas.microsoft.com/office/drawing/2014/main" id="{E0A1C41B-EB8D-B991-3816-3F999DD6DFE2}"/>
              </a:ext>
            </a:extLst>
          </p:cNvPr>
          <p:cNvPicPr>
            <a:picLocks noChangeAspect="1"/>
          </p:cNvPicPr>
          <p:nvPr/>
        </p:nvPicPr>
        <p:blipFill>
          <a:blip r:embed="rId3"/>
          <a:stretch>
            <a:fillRect/>
          </a:stretch>
        </p:blipFill>
        <p:spPr>
          <a:xfrm>
            <a:off x="7617231" y="6464371"/>
            <a:ext cx="537229" cy="183668"/>
          </a:xfrm>
          <a:prstGeom prst="rect">
            <a:avLst/>
          </a:prstGeom>
        </p:spPr>
      </p:pic>
      <p:graphicFrame>
        <p:nvGraphicFramePr>
          <p:cNvPr id="2" name="Chart 1">
            <a:extLst>
              <a:ext uri="{FF2B5EF4-FFF2-40B4-BE49-F238E27FC236}">
                <a16:creationId xmlns:a16="http://schemas.microsoft.com/office/drawing/2014/main" id="{AEF6629E-02C8-9CB8-8FDC-973D293294B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5424991"/>
              </p:ext>
            </p:extLst>
          </p:nvPr>
        </p:nvGraphicFramePr>
        <p:xfrm>
          <a:off x="754814" y="2710929"/>
          <a:ext cx="5184432" cy="312381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D2322685-591B-FE37-A771-EEE21C7F1044}"/>
              </a:ext>
              <a:ext uri="{C183D7F6-B498-43B3-948B-1728B52AA6E4}">
                <adec:decorative xmlns:adec="http://schemas.microsoft.com/office/drawing/2017/decorative" val="0"/>
              </a:ext>
            </a:extLst>
          </p:cNvPr>
          <p:cNvSpPr txBox="1"/>
          <p:nvPr/>
        </p:nvSpPr>
        <p:spPr>
          <a:xfrm>
            <a:off x="1471437" y="2127405"/>
            <a:ext cx="4772609" cy="539443"/>
          </a:xfrm>
          <a:prstGeom prst="rect">
            <a:avLst/>
          </a:prstGeom>
          <a:noFill/>
        </p:spPr>
        <p:txBody>
          <a:bodyPr wrap="square" rtlCol="0">
            <a:spAutoFit/>
          </a:bodyPr>
          <a:lstStyle/>
          <a:p>
            <a:pPr>
              <a:lnSpc>
                <a:spcPct val="106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Thinking about when you have to throw uneaten food away, to what extent, if at all, does it </a:t>
            </a:r>
            <a:r>
              <a:rPr lang="en-GB" sz="1400" u="sng">
                <a:effectLst/>
                <a:latin typeface="Calibri" panose="020F0502020204030204" pitchFamily="34" charset="0"/>
                <a:ea typeface="Calibri" panose="020F0502020204030204" pitchFamily="34" charset="0"/>
                <a:cs typeface="Arial" panose="020B0604020202020204" pitchFamily="34" charset="0"/>
              </a:rPr>
              <a:t>bother you</a:t>
            </a:r>
            <a:r>
              <a:rPr lang="en-GB" sz="1400">
                <a:effectLst/>
                <a:latin typeface="Calibri" panose="020F0502020204030204" pitchFamily="34" charset="0"/>
                <a:ea typeface="Calibri" panose="020F0502020204030204" pitchFamily="34" charset="0"/>
                <a:cs typeface="Arial" panose="020B0604020202020204" pitchFamily="34" charset="0"/>
              </a:rPr>
              <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Graphic 12" descr="Neutral face outline outline">
            <a:extLst>
              <a:ext uri="{FF2B5EF4-FFF2-40B4-BE49-F238E27FC236}">
                <a16:creationId xmlns:a16="http://schemas.microsoft.com/office/drawing/2014/main" id="{F6DEA1EF-F09F-E5EF-D38A-1F408B5FF4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908" y="2021095"/>
            <a:ext cx="774529" cy="774529"/>
          </a:xfrm>
          <a:prstGeom prst="rect">
            <a:avLst/>
          </a:prstGeom>
        </p:spPr>
      </p:pic>
      <p:sp>
        <p:nvSpPr>
          <p:cNvPr id="5" name="TextBox 4">
            <a:extLst>
              <a:ext uri="{FF2B5EF4-FFF2-40B4-BE49-F238E27FC236}">
                <a16:creationId xmlns:a16="http://schemas.microsoft.com/office/drawing/2014/main" id="{AFF72366-B018-2264-2F54-498523557676}"/>
              </a:ext>
              <a:ext uri="{C183D7F6-B498-43B3-948B-1728B52AA6E4}">
                <adec:decorative xmlns:adec="http://schemas.microsoft.com/office/drawing/2017/decorative" val="1"/>
              </a:ext>
            </a:extLst>
          </p:cNvPr>
          <p:cNvSpPr txBox="1"/>
          <p:nvPr/>
        </p:nvSpPr>
        <p:spPr>
          <a:xfrm>
            <a:off x="6631311" y="1403625"/>
            <a:ext cx="52352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Residents who throw away a great / moderate amount of food</a:t>
            </a:r>
          </a:p>
        </p:txBody>
      </p:sp>
      <p:sp>
        <p:nvSpPr>
          <p:cNvPr id="7" name="Rectangle 6">
            <a:extLst>
              <a:ext uri="{FF2B5EF4-FFF2-40B4-BE49-F238E27FC236}">
                <a16:creationId xmlns:a16="http://schemas.microsoft.com/office/drawing/2014/main" id="{A799705D-7F8B-2BC0-D6F0-2DDCB1D3EF0F}"/>
              </a:ext>
            </a:extLst>
          </p:cNvPr>
          <p:cNvSpPr/>
          <p:nvPr/>
        </p:nvSpPr>
        <p:spPr>
          <a:xfrm>
            <a:off x="6631311" y="1713428"/>
            <a:ext cx="5235212" cy="424798"/>
          </a:xfrm>
          <a:prstGeom prst="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rPr>
              <a:t>(18%) In </a:t>
            </a:r>
            <a:r>
              <a:rPr lang="en-GB" sz="1600" b="1">
                <a:solidFill>
                  <a:schemeClr val="bg1"/>
                </a:solidFill>
              </a:rPr>
              <a:t>2024, </a:t>
            </a:r>
            <a:r>
              <a:rPr lang="en-GB" sz="1600">
                <a:solidFill>
                  <a:schemeClr val="bg1"/>
                </a:solidFill>
              </a:rPr>
              <a:t>residents are more likely to be…</a:t>
            </a:r>
          </a:p>
        </p:txBody>
      </p:sp>
      <p:pic>
        <p:nvPicPr>
          <p:cNvPr id="9" name="Graphic 8" descr="Briefcase outline">
            <a:extLst>
              <a:ext uri="{FF2B5EF4-FFF2-40B4-BE49-F238E27FC236}">
                <a16:creationId xmlns:a16="http://schemas.microsoft.com/office/drawing/2014/main" id="{D0F986CA-BF4A-1AE1-7E15-B439353A2D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87989" y="4998650"/>
            <a:ext cx="914400" cy="914400"/>
          </a:xfrm>
          <a:prstGeom prst="rect">
            <a:avLst/>
          </a:prstGeom>
        </p:spPr>
      </p:pic>
      <p:pic>
        <p:nvPicPr>
          <p:cNvPr id="17" name="Graphic 16" descr="Family with two children outline">
            <a:extLst>
              <a:ext uri="{FF2B5EF4-FFF2-40B4-BE49-F238E27FC236}">
                <a16:creationId xmlns:a16="http://schemas.microsoft.com/office/drawing/2014/main" id="{54C2F64E-8F96-AE8D-64F0-F5CCE5927C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33828" y="5017966"/>
            <a:ext cx="914400" cy="914400"/>
          </a:xfrm>
          <a:prstGeom prst="rect">
            <a:avLst/>
          </a:prstGeom>
        </p:spPr>
      </p:pic>
      <p:pic>
        <p:nvPicPr>
          <p:cNvPr id="21" name="Graphic 20" descr="Man with baby outline">
            <a:extLst>
              <a:ext uri="{FF2B5EF4-FFF2-40B4-BE49-F238E27FC236}">
                <a16:creationId xmlns:a16="http://schemas.microsoft.com/office/drawing/2014/main" id="{4D993AB1-52A4-A8AE-9164-18704F913E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25119" y="3689811"/>
            <a:ext cx="914400" cy="914400"/>
          </a:xfrm>
          <a:prstGeom prst="rect">
            <a:avLst/>
          </a:prstGeom>
        </p:spPr>
      </p:pic>
      <p:pic>
        <p:nvPicPr>
          <p:cNvPr id="22" name="Graphic 21" descr="Pound outline">
            <a:extLst>
              <a:ext uri="{FF2B5EF4-FFF2-40B4-BE49-F238E27FC236}">
                <a16:creationId xmlns:a16="http://schemas.microsoft.com/office/drawing/2014/main" id="{DA4A13CC-BE94-54A1-6B4A-2065F41D4BD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87989" y="2350929"/>
            <a:ext cx="914400" cy="914400"/>
          </a:xfrm>
          <a:prstGeom prst="rect">
            <a:avLst/>
          </a:prstGeom>
        </p:spPr>
      </p:pic>
      <p:pic>
        <p:nvPicPr>
          <p:cNvPr id="23" name="Graphic 22" descr="Mortgage outline">
            <a:extLst>
              <a:ext uri="{FF2B5EF4-FFF2-40B4-BE49-F238E27FC236}">
                <a16:creationId xmlns:a16="http://schemas.microsoft.com/office/drawing/2014/main" id="{097AD9D6-3B10-AF7A-9E64-F226EDE0B40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487677" y="3692153"/>
            <a:ext cx="914400" cy="914400"/>
          </a:xfrm>
          <a:prstGeom prst="rect">
            <a:avLst/>
          </a:prstGeom>
        </p:spPr>
      </p:pic>
      <p:pic>
        <p:nvPicPr>
          <p:cNvPr id="25" name="Graphic 24" descr="Female Profile outline">
            <a:extLst>
              <a:ext uri="{FF2B5EF4-FFF2-40B4-BE49-F238E27FC236}">
                <a16:creationId xmlns:a16="http://schemas.microsoft.com/office/drawing/2014/main" id="{4AB13214-E065-F686-0A41-6BD3E23C8C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844756" y="2354595"/>
            <a:ext cx="914400" cy="914400"/>
          </a:xfrm>
          <a:prstGeom prst="rect">
            <a:avLst/>
          </a:prstGeom>
        </p:spPr>
      </p:pic>
      <p:sp>
        <p:nvSpPr>
          <p:cNvPr id="8" name="Slide Number Placeholder 4">
            <a:extLst>
              <a:ext uri="{FF2B5EF4-FFF2-40B4-BE49-F238E27FC236}">
                <a16:creationId xmlns:a16="http://schemas.microsoft.com/office/drawing/2014/main" id="{CD3F9D77-B231-E428-8CCD-1435B886ACD7}"/>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32</a:t>
            </a:fld>
            <a:endParaRPr lang="en-GB" sz="1100">
              <a:solidFill>
                <a:srgbClr val="000000">
                  <a:lumMod val="50000"/>
                  <a:lumOff val="50000"/>
                </a:srgbClr>
              </a:solidFill>
            </a:endParaRPr>
          </a:p>
        </p:txBody>
      </p:sp>
      <p:sp>
        <p:nvSpPr>
          <p:cNvPr id="10" name="Date Placeholder 3">
            <a:extLst>
              <a:ext uri="{FF2B5EF4-FFF2-40B4-BE49-F238E27FC236}">
                <a16:creationId xmlns:a16="http://schemas.microsoft.com/office/drawing/2014/main" id="{C8BEC07B-7D74-E48B-BE10-388EF8252E2F}"/>
              </a:ext>
              <a:ext uri="{C183D7F6-B498-43B3-948B-1728B52AA6E4}">
                <adec:decorative xmlns:adec="http://schemas.microsoft.com/office/drawing/2017/decorative" val="1"/>
              </a:ext>
            </a:extLst>
          </p:cNvPr>
          <p:cNvSpPr txBox="1">
            <a:spLocks/>
          </p:cNvSpPr>
          <p:nvPr/>
        </p:nvSpPr>
        <p:spPr>
          <a:xfrm>
            <a:off x="9363014" y="6597736"/>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Tree>
    <p:extLst>
      <p:ext uri="{BB962C8B-B14F-4D97-AF65-F5344CB8AC3E}">
        <p14:creationId xmlns:p14="http://schemas.microsoft.com/office/powerpoint/2010/main" val="387827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Which, if any, of these methods have you used to dispose of food waste in the past week? </a:t>
            </a: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2216013202"/>
              </p:ext>
            </p:extLst>
          </p:nvPr>
        </p:nvGraphicFramePr>
        <p:xfrm>
          <a:off x="633284" y="1728795"/>
          <a:ext cx="5729841" cy="437034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latin typeface="Calibri"/>
              </a:rPr>
              <a:t>When disposing of food, Over ¾ of respondents stated that they had used either a food waste caddy or home composting in the past week. This has increased by 13% compared to last years findings.</a:t>
            </a:r>
            <a:endParaRPr kumimoji="0" lang="en-GB" sz="1800" b="1" i="0" u="none" strike="noStrike" kern="1200" cap="none" spc="0" normalizeH="0" baseline="0" noProof="0">
              <a:ln>
                <a:noFill/>
              </a:ln>
              <a:solidFill>
                <a:srgbClr val="E40037"/>
              </a:solidFill>
              <a:effectLst/>
              <a:uLnTx/>
              <a:uFillTx/>
              <a:latin typeface="Calibri"/>
              <a:ea typeface="+mj-ea"/>
              <a:cs typeface="+mj-cs"/>
            </a:endParaRP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3407475" y="6536576"/>
            <a:ext cx="762489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2023 - 6,349</a:t>
            </a:r>
            <a:r>
              <a:rPr lang="en-GB" sz="1000">
                <a:solidFill>
                  <a:srgbClr val="000000"/>
                </a:solidFill>
                <a:latin typeface="Calibri"/>
              </a:rPr>
              <a:t>; 2024 – 5,512</a:t>
            </a:r>
            <a:endParaRPr kumimoji="0" lang="en-GB" sz="1000" b="0" i="0" u="none" strike="noStrike" kern="1200" cap="none" spc="0" normalizeH="0" baseline="0" noProof="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2619CDF6-C9DE-57CA-57F0-E9F5DFBB5F0F}"/>
              </a:ext>
              <a:ext uri="{C183D7F6-B498-43B3-948B-1728B52AA6E4}">
                <adec:decorative xmlns:adec="http://schemas.microsoft.com/office/drawing/2017/decorative" val="1"/>
              </a:ext>
            </a:extLst>
          </p:cNvPr>
          <p:cNvSpPr txBox="1"/>
          <p:nvPr/>
        </p:nvSpPr>
        <p:spPr>
          <a:xfrm>
            <a:off x="1337681" y="6146446"/>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between 2024 and 2023 at the 95% confidence level </a:t>
            </a:r>
          </a:p>
        </p:txBody>
      </p:sp>
      <p:pic>
        <p:nvPicPr>
          <p:cNvPr id="22" name="Picture 21">
            <a:extLst>
              <a:ext uri="{FF2B5EF4-FFF2-40B4-BE49-F238E27FC236}">
                <a16:creationId xmlns:a16="http://schemas.microsoft.com/office/drawing/2014/main" id="{BFDF007B-6731-B954-63BC-C5027FFDE7B7}"/>
              </a:ext>
            </a:extLst>
          </p:cNvPr>
          <p:cNvPicPr>
            <a:picLocks noChangeAspect="1"/>
          </p:cNvPicPr>
          <p:nvPr/>
        </p:nvPicPr>
        <p:blipFill>
          <a:blip r:embed="rId4"/>
          <a:stretch>
            <a:fillRect/>
          </a:stretch>
        </p:blipFill>
        <p:spPr>
          <a:xfrm>
            <a:off x="847875" y="6267345"/>
            <a:ext cx="537229" cy="183668"/>
          </a:xfrm>
          <a:prstGeom prst="rect">
            <a:avLst/>
          </a:prstGeom>
        </p:spPr>
      </p:pic>
      <p:cxnSp>
        <p:nvCxnSpPr>
          <p:cNvPr id="2" name="Straight Connector 1">
            <a:extLst>
              <a:ext uri="{FF2B5EF4-FFF2-40B4-BE49-F238E27FC236}">
                <a16:creationId xmlns:a16="http://schemas.microsoft.com/office/drawing/2014/main" id="{44011CDA-C183-B767-8EE9-242E7CC75EE8}"/>
              </a:ext>
            </a:extLst>
          </p:cNvPr>
          <p:cNvCxnSpPr>
            <a:cxnSpLocks/>
          </p:cNvCxnSpPr>
          <p:nvPr/>
        </p:nvCxnSpPr>
        <p:spPr>
          <a:xfrm>
            <a:off x="10562853" y="1774894"/>
            <a:ext cx="0" cy="4659061"/>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2919C738-4F06-AAFE-EA5A-243D93DA171E}"/>
              </a:ext>
            </a:extLst>
          </p:cNvPr>
          <p:cNvGraphicFramePr/>
          <p:nvPr>
            <p:extLst>
              <p:ext uri="{D42A27DB-BD31-4B8C-83A1-F6EECF244321}">
                <p14:modId xmlns:p14="http://schemas.microsoft.com/office/powerpoint/2010/main" val="3501059502"/>
              </p:ext>
            </p:extLst>
          </p:nvPr>
        </p:nvGraphicFramePr>
        <p:xfrm>
          <a:off x="5168348" y="1695764"/>
          <a:ext cx="6848107" cy="4866754"/>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87611BFD-E357-86B6-2082-8DD8B21686E3}"/>
              </a:ext>
            </a:extLst>
          </p:cNvPr>
          <p:cNvSpPr txBox="1"/>
          <p:nvPr/>
        </p:nvSpPr>
        <p:spPr>
          <a:xfrm>
            <a:off x="7465334" y="1402097"/>
            <a:ext cx="439053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local authority-provided food waste caddy / receptacle</a:t>
            </a:r>
          </a:p>
        </p:txBody>
      </p:sp>
      <p:sp>
        <p:nvSpPr>
          <p:cNvPr id="7" name="Rectangle 6">
            <a:extLst>
              <a:ext uri="{FF2B5EF4-FFF2-40B4-BE49-F238E27FC236}">
                <a16:creationId xmlns:a16="http://schemas.microsoft.com/office/drawing/2014/main" id="{24A1363E-D711-B668-7AC7-D2FE6E28FD83}"/>
              </a:ext>
            </a:extLst>
          </p:cNvPr>
          <p:cNvSpPr/>
          <p:nvPr/>
        </p:nvSpPr>
        <p:spPr>
          <a:xfrm>
            <a:off x="10931988" y="1957486"/>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Rectangle 7">
            <a:extLst>
              <a:ext uri="{FF2B5EF4-FFF2-40B4-BE49-F238E27FC236}">
                <a16:creationId xmlns:a16="http://schemas.microsoft.com/office/drawing/2014/main" id="{82C9DB67-7DA9-A2F1-B7AE-8D5D4A67681C}"/>
              </a:ext>
            </a:extLst>
          </p:cNvPr>
          <p:cNvSpPr/>
          <p:nvPr/>
        </p:nvSpPr>
        <p:spPr>
          <a:xfrm>
            <a:off x="9758921" y="2410994"/>
            <a:ext cx="386395" cy="1725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Rectangle 8">
            <a:extLst>
              <a:ext uri="{FF2B5EF4-FFF2-40B4-BE49-F238E27FC236}">
                <a16:creationId xmlns:a16="http://schemas.microsoft.com/office/drawing/2014/main" id="{E8F31A16-EA67-4881-7B8A-1C5CF8A4BDC0}"/>
              </a:ext>
            </a:extLst>
          </p:cNvPr>
          <p:cNvSpPr/>
          <p:nvPr/>
        </p:nvSpPr>
        <p:spPr>
          <a:xfrm>
            <a:off x="10757538" y="2830752"/>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Rectangle 10">
            <a:extLst>
              <a:ext uri="{FF2B5EF4-FFF2-40B4-BE49-F238E27FC236}">
                <a16:creationId xmlns:a16="http://schemas.microsoft.com/office/drawing/2014/main" id="{C83C5622-6942-D64D-172F-900B7A5D8DB6}"/>
              </a:ext>
            </a:extLst>
          </p:cNvPr>
          <p:cNvSpPr/>
          <p:nvPr/>
        </p:nvSpPr>
        <p:spPr>
          <a:xfrm>
            <a:off x="10749169" y="3897492"/>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4BEE185D-40B2-7AFD-9EA6-0089FD314870}"/>
              </a:ext>
            </a:extLst>
          </p:cNvPr>
          <p:cNvSpPr/>
          <p:nvPr/>
        </p:nvSpPr>
        <p:spPr>
          <a:xfrm>
            <a:off x="10458456" y="2193028"/>
            <a:ext cx="386395" cy="1725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Rectangle 13">
            <a:extLst>
              <a:ext uri="{FF2B5EF4-FFF2-40B4-BE49-F238E27FC236}">
                <a16:creationId xmlns:a16="http://schemas.microsoft.com/office/drawing/2014/main" id="{7E6895FE-C30A-823D-2F28-59F703DBE19F}"/>
              </a:ext>
            </a:extLst>
          </p:cNvPr>
          <p:cNvSpPr/>
          <p:nvPr/>
        </p:nvSpPr>
        <p:spPr>
          <a:xfrm>
            <a:off x="10316417" y="4116875"/>
            <a:ext cx="386395" cy="1725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6" name="Rectangle 15">
            <a:extLst>
              <a:ext uri="{FF2B5EF4-FFF2-40B4-BE49-F238E27FC236}">
                <a16:creationId xmlns:a16="http://schemas.microsoft.com/office/drawing/2014/main" id="{2E517D2F-BD93-152F-24EA-90BE4B2D88BD}"/>
              </a:ext>
            </a:extLst>
          </p:cNvPr>
          <p:cNvSpPr/>
          <p:nvPr/>
        </p:nvSpPr>
        <p:spPr>
          <a:xfrm>
            <a:off x="10469336" y="5419795"/>
            <a:ext cx="386395" cy="1725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Rectangle 16">
            <a:extLst>
              <a:ext uri="{FF2B5EF4-FFF2-40B4-BE49-F238E27FC236}">
                <a16:creationId xmlns:a16="http://schemas.microsoft.com/office/drawing/2014/main" id="{FC84A573-4145-B41D-0EA4-426D828BAF13}"/>
              </a:ext>
            </a:extLst>
          </p:cNvPr>
          <p:cNvSpPr/>
          <p:nvPr/>
        </p:nvSpPr>
        <p:spPr>
          <a:xfrm>
            <a:off x="10480923" y="5629381"/>
            <a:ext cx="386395" cy="1725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Rectangle 18">
            <a:extLst>
              <a:ext uri="{FF2B5EF4-FFF2-40B4-BE49-F238E27FC236}">
                <a16:creationId xmlns:a16="http://schemas.microsoft.com/office/drawing/2014/main" id="{2F23D264-DEAE-C9F9-7192-4F4C9A8D0143}"/>
              </a:ext>
            </a:extLst>
          </p:cNvPr>
          <p:cNvSpPr/>
          <p:nvPr/>
        </p:nvSpPr>
        <p:spPr>
          <a:xfrm>
            <a:off x="10680151" y="6034995"/>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Rectangle 20">
            <a:extLst>
              <a:ext uri="{FF2B5EF4-FFF2-40B4-BE49-F238E27FC236}">
                <a16:creationId xmlns:a16="http://schemas.microsoft.com/office/drawing/2014/main" id="{F4C3D038-426F-E02F-637F-0612E711C1DE}"/>
              </a:ext>
            </a:extLst>
          </p:cNvPr>
          <p:cNvSpPr/>
          <p:nvPr/>
        </p:nvSpPr>
        <p:spPr>
          <a:xfrm>
            <a:off x="10757537" y="626578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23" name="Straight Connector 22">
            <a:extLst>
              <a:ext uri="{FF2B5EF4-FFF2-40B4-BE49-F238E27FC236}">
                <a16:creationId xmlns:a16="http://schemas.microsoft.com/office/drawing/2014/main" id="{E518741B-23E2-C9D1-3362-FB7C473053F1}"/>
              </a:ext>
            </a:extLst>
          </p:cNvPr>
          <p:cNvCxnSpPr>
            <a:cxnSpLocks/>
          </p:cNvCxnSpPr>
          <p:nvPr/>
        </p:nvCxnSpPr>
        <p:spPr>
          <a:xfrm>
            <a:off x="624023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5C1C673-F6E3-74CE-3DA2-D6194BC8FF6C}"/>
              </a:ext>
            </a:extLst>
          </p:cNvPr>
          <p:cNvCxnSpPr>
            <a:cxnSpLocks/>
          </p:cNvCxnSpPr>
          <p:nvPr/>
        </p:nvCxnSpPr>
        <p:spPr>
          <a:xfrm>
            <a:off x="6240237" y="451321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1B7F6DA-6BB0-CB0F-5F46-9B02276264E4}"/>
              </a:ext>
            </a:extLst>
          </p:cNvPr>
          <p:cNvCxnSpPr>
            <a:cxnSpLocks/>
          </p:cNvCxnSpPr>
          <p:nvPr/>
        </p:nvCxnSpPr>
        <p:spPr>
          <a:xfrm>
            <a:off x="6243488" y="536794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BB0D2C4-CF71-F435-8FF2-F95E0218D972}"/>
              </a:ext>
              <a:ext uri="{C183D7F6-B498-43B3-948B-1728B52AA6E4}">
                <adec:decorative xmlns:adec="http://schemas.microsoft.com/office/drawing/2017/decorative" val="1"/>
              </a:ext>
            </a:extLst>
          </p:cNvPr>
          <p:cNvSpPr txBox="1"/>
          <p:nvPr/>
        </p:nvSpPr>
        <p:spPr>
          <a:xfrm>
            <a:off x="7818694" y="6457890"/>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vs. Essex total at the 95% confidence level </a:t>
            </a:r>
          </a:p>
        </p:txBody>
      </p:sp>
      <p:pic>
        <p:nvPicPr>
          <p:cNvPr id="28" name="Picture 27">
            <a:extLst>
              <a:ext uri="{FF2B5EF4-FFF2-40B4-BE49-F238E27FC236}">
                <a16:creationId xmlns:a16="http://schemas.microsoft.com/office/drawing/2014/main" id="{CA9678A1-DE88-B562-ED1A-F491B44796B4}"/>
              </a:ext>
            </a:extLst>
          </p:cNvPr>
          <p:cNvPicPr>
            <a:picLocks noChangeAspect="1"/>
          </p:cNvPicPr>
          <p:nvPr/>
        </p:nvPicPr>
        <p:blipFill>
          <a:blip r:embed="rId4"/>
          <a:stretch>
            <a:fillRect/>
          </a:stretch>
        </p:blipFill>
        <p:spPr>
          <a:xfrm>
            <a:off x="7328888" y="6578789"/>
            <a:ext cx="537229" cy="183668"/>
          </a:xfrm>
          <a:prstGeom prst="rect">
            <a:avLst/>
          </a:prstGeom>
        </p:spPr>
      </p:pic>
      <p:sp>
        <p:nvSpPr>
          <p:cNvPr id="29" name="Slide Number Placeholder 4">
            <a:extLst>
              <a:ext uri="{FF2B5EF4-FFF2-40B4-BE49-F238E27FC236}">
                <a16:creationId xmlns:a16="http://schemas.microsoft.com/office/drawing/2014/main" id="{3449217C-06A9-6B17-18C1-DFDA22BCDBAE}"/>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0" name="Date Placeholder 3">
            <a:extLst>
              <a:ext uri="{FF2B5EF4-FFF2-40B4-BE49-F238E27FC236}">
                <a16:creationId xmlns:a16="http://schemas.microsoft.com/office/drawing/2014/main" id="{A6925732-00CE-F688-DF2A-4B1DCC47D508}"/>
              </a:ext>
              <a:ext uri="{C183D7F6-B498-43B3-948B-1728B52AA6E4}">
                <adec:decorative xmlns:adec="http://schemas.microsoft.com/office/drawing/2017/decorative" val="1"/>
              </a:ext>
            </a:extLst>
          </p:cNvPr>
          <p:cNvSpPr>
            <a:spLocks noGrp="1"/>
          </p:cNvSpPr>
          <p:nvPr>
            <p:ph type="dt" sz="half" idx="10"/>
          </p:nvPr>
        </p:nvSpPr>
        <p:spPr>
          <a:xfrm>
            <a:off x="9363014" y="6597736"/>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756132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C16E049-628D-FB72-0F49-7CCAABA9A098}"/>
              </a:ext>
            </a:extLst>
          </p:cNvPr>
          <p:cNvGraphicFramePr/>
          <p:nvPr>
            <p:extLst>
              <p:ext uri="{D42A27DB-BD31-4B8C-83A1-F6EECF244321}">
                <p14:modId xmlns:p14="http://schemas.microsoft.com/office/powerpoint/2010/main" val="3512980292"/>
              </p:ext>
            </p:extLst>
          </p:nvPr>
        </p:nvGraphicFramePr>
        <p:xfrm>
          <a:off x="511568" y="1420785"/>
          <a:ext cx="11333379" cy="247924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E1C23D93-52DA-8E11-C9FF-AE4E41D718BA}"/>
              </a:ext>
              <a:ext uri="{C183D7F6-B498-43B3-948B-1728B52AA6E4}">
                <adec:decorative xmlns:adec="http://schemas.microsoft.com/office/drawing/2017/decorative" val="1"/>
              </a:ext>
            </a:extLst>
          </p:cNvPr>
          <p:cNvSpPr/>
          <p:nvPr/>
        </p:nvSpPr>
        <p:spPr>
          <a:xfrm>
            <a:off x="0" y="0"/>
            <a:ext cx="452436" cy="6858000"/>
          </a:xfrm>
          <a:prstGeom prst="rect">
            <a:avLst/>
          </a:prstGeom>
          <a:solidFill>
            <a:srgbClr val="E40037"/>
          </a:solidFill>
          <a:ln w="12700" cap="flat" cmpd="sng" algn="ctr">
            <a:noFill/>
            <a:prstDash val="solid"/>
            <a:miter lim="800000"/>
          </a:ln>
          <a:effectLst/>
        </p:spPr>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graphicFrame>
        <p:nvGraphicFramePr>
          <p:cNvPr id="11" name="Chart 10">
            <a:extLst>
              <a:ext uri="{FF2B5EF4-FFF2-40B4-BE49-F238E27FC236}">
                <a16:creationId xmlns:a16="http://schemas.microsoft.com/office/drawing/2014/main" id="{54559A77-61AE-F104-339A-8DAF4BFD7604}"/>
              </a:ext>
            </a:extLst>
          </p:cNvPr>
          <p:cNvGraphicFramePr/>
          <p:nvPr>
            <p:extLst>
              <p:ext uri="{D42A27DB-BD31-4B8C-83A1-F6EECF244321}">
                <p14:modId xmlns:p14="http://schemas.microsoft.com/office/powerpoint/2010/main" val="4193178722"/>
              </p:ext>
            </p:extLst>
          </p:nvPr>
        </p:nvGraphicFramePr>
        <p:xfrm>
          <a:off x="496127" y="3603171"/>
          <a:ext cx="11199745" cy="292895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3212CDCE-E33C-80A6-9013-56CE35200A5D}"/>
              </a:ext>
              <a:ext uri="{C183D7F6-B498-43B3-948B-1728B52AA6E4}">
                <adec:decorative xmlns:adec="http://schemas.microsoft.com/office/drawing/2017/decorative" val="1"/>
              </a:ext>
            </a:extLst>
          </p:cNvPr>
          <p:cNvSpPr txBox="1"/>
          <p:nvPr/>
        </p:nvSpPr>
        <p:spPr>
          <a:xfrm>
            <a:off x="786926" y="6439882"/>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2023 - 6,349</a:t>
            </a:r>
            <a:r>
              <a:rPr lang="en-GB" sz="1000">
                <a:solidFill>
                  <a:srgbClr val="000000"/>
                </a:solidFill>
                <a:latin typeface="Calibri"/>
              </a:rPr>
              <a:t>; 2024 – 5,512</a:t>
            </a:r>
            <a:endParaRPr kumimoji="0" lang="en-GB" sz="1000" b="0" i="0" u="none" strike="noStrike" kern="1200" cap="none" spc="0" normalizeH="0" baseline="0" noProof="0">
              <a:ln>
                <a:noFill/>
              </a:ln>
              <a:solidFill>
                <a:srgbClr val="000000"/>
              </a:solidFill>
              <a:effectLst/>
              <a:uLnTx/>
              <a:uFillTx/>
              <a:latin typeface="Calibri"/>
              <a:ea typeface="+mn-ea"/>
              <a:cs typeface="+mn-cs"/>
            </a:endParaRPr>
          </a:p>
        </p:txBody>
      </p:sp>
      <p:sp>
        <p:nvSpPr>
          <p:cNvPr id="16" name="Footer Placeholder 5">
            <a:extLst>
              <a:ext uri="{FF2B5EF4-FFF2-40B4-BE49-F238E27FC236}">
                <a16:creationId xmlns:a16="http://schemas.microsoft.com/office/drawing/2014/main" id="{B83E99F2-4B68-63F6-B74B-2F57133A8855}"/>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latin typeface="Calibri"/>
              </a:rPr>
              <a:t>Produced by Essex County Council Policy Unit</a:t>
            </a:r>
          </a:p>
        </p:txBody>
      </p:sp>
      <p:sp>
        <p:nvSpPr>
          <p:cNvPr id="19" name="TextBox 18">
            <a:extLst>
              <a:ext uri="{FF2B5EF4-FFF2-40B4-BE49-F238E27FC236}">
                <a16:creationId xmlns:a16="http://schemas.microsoft.com/office/drawing/2014/main" id="{10BD6B6C-CA19-F132-B3A4-D0613CA8DCA0}"/>
              </a:ext>
              <a:ext uri="{C183D7F6-B498-43B3-948B-1728B52AA6E4}">
                <adec:decorative xmlns:adec="http://schemas.microsoft.com/office/drawing/2017/decorative" val="1"/>
              </a:ext>
            </a:extLst>
          </p:cNvPr>
          <p:cNvSpPr txBox="1"/>
          <p:nvPr/>
        </p:nvSpPr>
        <p:spPr>
          <a:xfrm>
            <a:off x="8833635" y="1109396"/>
            <a:ext cx="325578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local authority-provided food waste caddy / receptacle</a:t>
            </a:r>
          </a:p>
        </p:txBody>
      </p:sp>
      <p:sp>
        <p:nvSpPr>
          <p:cNvPr id="20" name="TextBox 19">
            <a:extLst>
              <a:ext uri="{FF2B5EF4-FFF2-40B4-BE49-F238E27FC236}">
                <a16:creationId xmlns:a16="http://schemas.microsoft.com/office/drawing/2014/main" id="{BC2878D9-ED4F-76B0-ED21-36D812CE9D21}"/>
              </a:ext>
              <a:ext uri="{C183D7F6-B498-43B3-948B-1728B52AA6E4}">
                <adec:decorative xmlns:adec="http://schemas.microsoft.com/office/drawing/2017/decorative" val="1"/>
              </a:ext>
            </a:extLst>
          </p:cNvPr>
          <p:cNvSpPr txBox="1"/>
          <p:nvPr/>
        </p:nvSpPr>
        <p:spPr>
          <a:xfrm>
            <a:off x="7905702" y="6377028"/>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between 2024 and 2023 at the 95% confidence level </a:t>
            </a:r>
          </a:p>
        </p:txBody>
      </p:sp>
      <p:sp>
        <p:nvSpPr>
          <p:cNvPr id="26" name="Title 1">
            <a:extLst>
              <a:ext uri="{FF2B5EF4-FFF2-40B4-BE49-F238E27FC236}">
                <a16:creationId xmlns:a16="http://schemas.microsoft.com/office/drawing/2014/main" id="{2E05BBE2-3DA6-6F8C-FF68-86D0048A9B26}"/>
              </a:ext>
              <a:ext uri="{C183D7F6-B498-43B3-948B-1728B52AA6E4}">
                <adec:decorative xmlns:adec="http://schemas.microsoft.com/office/drawing/2017/decorative" val="0"/>
              </a:ext>
            </a:extLst>
          </p:cNvPr>
          <p:cNvSpPr txBox="1">
            <a:spLocks/>
          </p:cNvSpPr>
          <p:nvPr/>
        </p:nvSpPr>
        <p:spPr>
          <a:xfrm>
            <a:off x="696983" y="182282"/>
            <a:ext cx="11333379" cy="99122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000">
                <a:solidFill>
                  <a:srgbClr val="E40037"/>
                </a:solidFill>
                <a:latin typeface="Calibri"/>
              </a:rPr>
              <a:t>Basildon, urban and the least deprived residents in Essex are most likely to have used local authority-</a:t>
            </a:r>
            <a:r>
              <a:rPr lang="en-GB" sz="2000" dirty="0">
                <a:solidFill>
                  <a:srgbClr val="E40037"/>
                </a:solidFill>
                <a:latin typeface="Calibri"/>
              </a:rPr>
              <a:t>provided food waste caddy.</a:t>
            </a:r>
            <a:endParaRPr kumimoji="0" lang="en-GB" sz="2000" b="1" i="0" u="none" strike="noStrike" kern="1200" cap="none" spc="0" normalizeH="0" baseline="0" noProof="0" dirty="0">
              <a:ln>
                <a:noFill/>
              </a:ln>
              <a:solidFill>
                <a:srgbClr val="E40037"/>
              </a:solidFill>
              <a:effectLst/>
              <a:uLnTx/>
              <a:uFillTx/>
              <a:latin typeface="Calibri"/>
              <a:ea typeface="+mj-ea"/>
              <a:cs typeface="+mj-cs"/>
            </a:endParaRPr>
          </a:p>
        </p:txBody>
      </p:sp>
      <p:cxnSp>
        <p:nvCxnSpPr>
          <p:cNvPr id="5" name="Straight Connector 4">
            <a:extLst>
              <a:ext uri="{FF2B5EF4-FFF2-40B4-BE49-F238E27FC236}">
                <a16:creationId xmlns:a16="http://schemas.microsoft.com/office/drawing/2014/main" id="{AB492669-05BB-E2BE-9AE4-83FB771B6CBB}"/>
              </a:ext>
            </a:extLst>
          </p:cNvPr>
          <p:cNvCxnSpPr/>
          <p:nvPr/>
        </p:nvCxnSpPr>
        <p:spPr>
          <a:xfrm>
            <a:off x="804681" y="2285608"/>
            <a:ext cx="109089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A5E7A8-B2BC-4F1F-D632-F6EFEB6B3BF6}"/>
              </a:ext>
            </a:extLst>
          </p:cNvPr>
          <p:cNvSpPr txBox="1"/>
          <p:nvPr/>
        </p:nvSpPr>
        <p:spPr>
          <a:xfrm>
            <a:off x="601511" y="2024503"/>
            <a:ext cx="526619" cy="429065"/>
          </a:xfrm>
          <a:prstGeom prst="rect">
            <a:avLst/>
          </a:prstGeom>
          <a:noFill/>
        </p:spPr>
        <p:txBody>
          <a:bodyPr wrap="square" lIns="0" tIns="0" rIns="0" bIns="0" rtlCol="0">
            <a:noAutofit/>
          </a:bodyPr>
          <a:lstStyle/>
          <a:p>
            <a:pPr algn="l">
              <a:spcAft>
                <a:spcPts val="1134"/>
              </a:spcAft>
            </a:pPr>
            <a:r>
              <a:rPr lang="en-GB" sz="1200" b="1" dirty="0"/>
              <a:t>2024 </a:t>
            </a:r>
          </a:p>
          <a:p>
            <a:pPr algn="l">
              <a:spcAft>
                <a:spcPts val="1134"/>
              </a:spcAft>
            </a:pPr>
            <a:r>
              <a:rPr lang="en-GB" sz="1200" b="1" dirty="0"/>
              <a:t>Essex Av.</a:t>
            </a:r>
          </a:p>
        </p:txBody>
      </p:sp>
      <p:cxnSp>
        <p:nvCxnSpPr>
          <p:cNvPr id="9" name="Straight Connector 8">
            <a:extLst>
              <a:ext uri="{FF2B5EF4-FFF2-40B4-BE49-F238E27FC236}">
                <a16:creationId xmlns:a16="http://schemas.microsoft.com/office/drawing/2014/main" id="{A93B5946-3ECA-86BC-32A2-712BC1CFD698}"/>
              </a:ext>
            </a:extLst>
          </p:cNvPr>
          <p:cNvCxnSpPr/>
          <p:nvPr/>
        </p:nvCxnSpPr>
        <p:spPr>
          <a:xfrm>
            <a:off x="766347" y="4536339"/>
            <a:ext cx="109089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D44C19-2A75-B56B-E279-5D3D0EF799B4}"/>
              </a:ext>
            </a:extLst>
          </p:cNvPr>
          <p:cNvSpPr txBox="1"/>
          <p:nvPr/>
        </p:nvSpPr>
        <p:spPr>
          <a:xfrm>
            <a:off x="643076" y="4275234"/>
            <a:ext cx="526619" cy="429065"/>
          </a:xfrm>
          <a:prstGeom prst="rect">
            <a:avLst/>
          </a:prstGeom>
          <a:noFill/>
        </p:spPr>
        <p:txBody>
          <a:bodyPr wrap="square" lIns="0" tIns="0" rIns="0" bIns="0" rtlCol="0">
            <a:noAutofit/>
          </a:bodyPr>
          <a:lstStyle/>
          <a:p>
            <a:pPr algn="l">
              <a:spcAft>
                <a:spcPts val="1134"/>
              </a:spcAft>
            </a:pPr>
            <a:r>
              <a:rPr lang="en-GB" sz="1200" b="1" dirty="0"/>
              <a:t>2024 </a:t>
            </a:r>
          </a:p>
          <a:p>
            <a:pPr algn="l">
              <a:spcAft>
                <a:spcPts val="1134"/>
              </a:spcAft>
            </a:pPr>
            <a:r>
              <a:rPr lang="en-GB" sz="1200" b="1" dirty="0"/>
              <a:t>Essex Av.</a:t>
            </a:r>
          </a:p>
        </p:txBody>
      </p:sp>
      <p:pic>
        <p:nvPicPr>
          <p:cNvPr id="18" name="Picture 17">
            <a:extLst>
              <a:ext uri="{FF2B5EF4-FFF2-40B4-BE49-F238E27FC236}">
                <a16:creationId xmlns:a16="http://schemas.microsoft.com/office/drawing/2014/main" id="{E0A1C41B-EB8D-B991-3816-3F999DD6DFE2}"/>
              </a:ext>
            </a:extLst>
          </p:cNvPr>
          <p:cNvPicPr>
            <a:picLocks noChangeAspect="1"/>
          </p:cNvPicPr>
          <p:nvPr/>
        </p:nvPicPr>
        <p:blipFill>
          <a:blip r:embed="rId5"/>
          <a:stretch>
            <a:fillRect/>
          </a:stretch>
        </p:blipFill>
        <p:spPr>
          <a:xfrm>
            <a:off x="7415896" y="6497927"/>
            <a:ext cx="537229" cy="183668"/>
          </a:xfrm>
          <a:prstGeom prst="rect">
            <a:avLst/>
          </a:prstGeom>
        </p:spPr>
      </p:pic>
      <p:sp>
        <p:nvSpPr>
          <p:cNvPr id="2" name="TextBox 1">
            <a:extLst>
              <a:ext uri="{FF2B5EF4-FFF2-40B4-BE49-F238E27FC236}">
                <a16:creationId xmlns:a16="http://schemas.microsoft.com/office/drawing/2014/main" id="{0E381004-5156-22FC-DC2B-53E118AF664D}"/>
              </a:ext>
            </a:extLst>
          </p:cNvPr>
          <p:cNvSpPr txBox="1"/>
          <p:nvPr/>
        </p:nvSpPr>
        <p:spPr>
          <a:xfrm>
            <a:off x="696908" y="1161603"/>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Which, if any, of these methods have you used to dispose of food waste in the past week? </a:t>
            </a:r>
          </a:p>
        </p:txBody>
      </p:sp>
      <p:sp>
        <p:nvSpPr>
          <p:cNvPr id="3" name="Slide Number Placeholder 4">
            <a:extLst>
              <a:ext uri="{FF2B5EF4-FFF2-40B4-BE49-F238E27FC236}">
                <a16:creationId xmlns:a16="http://schemas.microsoft.com/office/drawing/2014/main" id="{573C7E0A-43CA-A551-1C77-9305A97988DE}"/>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34</a:t>
            </a:fld>
            <a:endParaRPr lang="en-GB" sz="1100">
              <a:solidFill>
                <a:srgbClr val="000000">
                  <a:lumMod val="50000"/>
                  <a:lumOff val="50000"/>
                </a:srgbClr>
              </a:solidFill>
            </a:endParaRPr>
          </a:p>
        </p:txBody>
      </p:sp>
      <p:sp>
        <p:nvSpPr>
          <p:cNvPr id="7" name="Date Placeholder 3">
            <a:extLst>
              <a:ext uri="{FF2B5EF4-FFF2-40B4-BE49-F238E27FC236}">
                <a16:creationId xmlns:a16="http://schemas.microsoft.com/office/drawing/2014/main" id="{C5438DCE-42A7-42E0-FA6F-5DCC5D2C23BA}"/>
              </a:ext>
              <a:ext uri="{C183D7F6-B498-43B3-948B-1728B52AA6E4}">
                <adec:decorative xmlns:adec="http://schemas.microsoft.com/office/drawing/2017/decorative" val="1"/>
              </a:ext>
            </a:extLst>
          </p:cNvPr>
          <p:cNvSpPr txBox="1">
            <a:spLocks/>
          </p:cNvSpPr>
          <p:nvPr/>
        </p:nvSpPr>
        <p:spPr>
          <a:xfrm>
            <a:off x="9363014" y="6597736"/>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12" name="TextBox 11">
            <a:extLst>
              <a:ext uri="{FF2B5EF4-FFF2-40B4-BE49-F238E27FC236}">
                <a16:creationId xmlns:a16="http://schemas.microsoft.com/office/drawing/2014/main" id="{50FCCD27-A628-8693-F530-8F2451E0027E}"/>
              </a:ext>
            </a:extLst>
          </p:cNvPr>
          <p:cNvSpPr txBox="1"/>
          <p:nvPr/>
        </p:nvSpPr>
        <p:spPr>
          <a:xfrm>
            <a:off x="11777709" y="2194141"/>
            <a:ext cx="488272" cy="389261"/>
          </a:xfrm>
          <a:prstGeom prst="rect">
            <a:avLst/>
          </a:prstGeom>
          <a:noFill/>
        </p:spPr>
        <p:txBody>
          <a:bodyPr wrap="square" lIns="0" tIns="0" rIns="0" bIns="0" rtlCol="0">
            <a:noAutofit/>
          </a:bodyPr>
          <a:lstStyle/>
          <a:p>
            <a:pPr algn="l">
              <a:spcAft>
                <a:spcPts val="1134"/>
              </a:spcAft>
            </a:pPr>
            <a:r>
              <a:rPr lang="en-GB" sz="1200" b="1" dirty="0"/>
              <a:t>68%</a:t>
            </a:r>
          </a:p>
        </p:txBody>
      </p:sp>
      <p:sp>
        <p:nvSpPr>
          <p:cNvPr id="13" name="TextBox 12">
            <a:extLst>
              <a:ext uri="{FF2B5EF4-FFF2-40B4-BE49-F238E27FC236}">
                <a16:creationId xmlns:a16="http://schemas.microsoft.com/office/drawing/2014/main" id="{60E4AADD-39D1-75E9-D1FF-034AF9DB35DC}"/>
              </a:ext>
            </a:extLst>
          </p:cNvPr>
          <p:cNvSpPr txBox="1"/>
          <p:nvPr/>
        </p:nvSpPr>
        <p:spPr>
          <a:xfrm>
            <a:off x="11703728" y="4450548"/>
            <a:ext cx="488272" cy="389261"/>
          </a:xfrm>
          <a:prstGeom prst="rect">
            <a:avLst/>
          </a:prstGeom>
          <a:noFill/>
        </p:spPr>
        <p:txBody>
          <a:bodyPr wrap="square" lIns="0" tIns="0" rIns="0" bIns="0" rtlCol="0">
            <a:noAutofit/>
          </a:bodyPr>
          <a:lstStyle/>
          <a:p>
            <a:pPr algn="l">
              <a:spcAft>
                <a:spcPts val="1134"/>
              </a:spcAft>
            </a:pPr>
            <a:r>
              <a:rPr lang="en-GB" sz="1200" b="1" dirty="0"/>
              <a:t>68%</a:t>
            </a:r>
          </a:p>
        </p:txBody>
      </p:sp>
    </p:spTree>
    <p:extLst>
      <p:ext uri="{BB962C8B-B14F-4D97-AF65-F5344CB8AC3E}">
        <p14:creationId xmlns:p14="http://schemas.microsoft.com/office/powerpoint/2010/main" val="4164359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C16E049-628D-FB72-0F49-7CCAABA9A098}"/>
              </a:ext>
            </a:extLst>
          </p:cNvPr>
          <p:cNvGraphicFramePr/>
          <p:nvPr>
            <p:extLst>
              <p:ext uri="{D42A27DB-BD31-4B8C-83A1-F6EECF244321}">
                <p14:modId xmlns:p14="http://schemas.microsoft.com/office/powerpoint/2010/main" val="2826429745"/>
              </p:ext>
            </p:extLst>
          </p:nvPr>
        </p:nvGraphicFramePr>
        <p:xfrm>
          <a:off x="511568" y="1420785"/>
          <a:ext cx="11333379" cy="247924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E1C23D93-52DA-8E11-C9FF-AE4E41D718BA}"/>
              </a:ext>
              <a:ext uri="{C183D7F6-B498-43B3-948B-1728B52AA6E4}">
                <adec:decorative xmlns:adec="http://schemas.microsoft.com/office/drawing/2017/decorative" val="1"/>
              </a:ext>
            </a:extLst>
          </p:cNvPr>
          <p:cNvSpPr/>
          <p:nvPr/>
        </p:nvSpPr>
        <p:spPr>
          <a:xfrm>
            <a:off x="0" y="0"/>
            <a:ext cx="452436" cy="6858000"/>
          </a:xfrm>
          <a:prstGeom prst="rect">
            <a:avLst/>
          </a:prstGeom>
          <a:solidFill>
            <a:srgbClr val="E40037"/>
          </a:solidFill>
          <a:ln w="12700" cap="flat" cmpd="sng" algn="ctr">
            <a:noFill/>
            <a:prstDash val="solid"/>
            <a:miter lim="800000"/>
          </a:ln>
          <a:effectLst/>
        </p:spPr>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graphicFrame>
        <p:nvGraphicFramePr>
          <p:cNvPr id="11" name="Chart 10">
            <a:extLst>
              <a:ext uri="{FF2B5EF4-FFF2-40B4-BE49-F238E27FC236}">
                <a16:creationId xmlns:a16="http://schemas.microsoft.com/office/drawing/2014/main" id="{54559A77-61AE-F104-339A-8DAF4BFD7604}"/>
              </a:ext>
            </a:extLst>
          </p:cNvPr>
          <p:cNvGraphicFramePr/>
          <p:nvPr>
            <p:extLst>
              <p:ext uri="{D42A27DB-BD31-4B8C-83A1-F6EECF244321}">
                <p14:modId xmlns:p14="http://schemas.microsoft.com/office/powerpoint/2010/main" val="3595245918"/>
              </p:ext>
            </p:extLst>
          </p:nvPr>
        </p:nvGraphicFramePr>
        <p:xfrm>
          <a:off x="496127" y="3603171"/>
          <a:ext cx="11199745" cy="292895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3212CDCE-E33C-80A6-9013-56CE35200A5D}"/>
              </a:ext>
              <a:ext uri="{C183D7F6-B498-43B3-948B-1728B52AA6E4}">
                <adec:decorative xmlns:adec="http://schemas.microsoft.com/office/drawing/2017/decorative" val="1"/>
              </a:ext>
            </a:extLst>
          </p:cNvPr>
          <p:cNvSpPr txBox="1"/>
          <p:nvPr/>
        </p:nvSpPr>
        <p:spPr>
          <a:xfrm>
            <a:off x="786926" y="6439882"/>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2023 - 6,349</a:t>
            </a:r>
            <a:r>
              <a:rPr lang="en-GB" sz="1000">
                <a:solidFill>
                  <a:srgbClr val="000000"/>
                </a:solidFill>
                <a:latin typeface="Calibri"/>
              </a:rPr>
              <a:t>; 2024 – 5,512</a:t>
            </a:r>
            <a:endParaRPr kumimoji="0" lang="en-GB" sz="1000" b="0" i="0" u="none" strike="noStrike" kern="1200" cap="none" spc="0" normalizeH="0" baseline="0" noProof="0">
              <a:ln>
                <a:noFill/>
              </a:ln>
              <a:solidFill>
                <a:srgbClr val="000000"/>
              </a:solidFill>
              <a:effectLst/>
              <a:uLnTx/>
              <a:uFillTx/>
              <a:latin typeface="Calibri"/>
              <a:ea typeface="+mn-ea"/>
              <a:cs typeface="+mn-cs"/>
            </a:endParaRPr>
          </a:p>
        </p:txBody>
      </p:sp>
      <p:sp>
        <p:nvSpPr>
          <p:cNvPr id="16" name="Footer Placeholder 5">
            <a:extLst>
              <a:ext uri="{FF2B5EF4-FFF2-40B4-BE49-F238E27FC236}">
                <a16:creationId xmlns:a16="http://schemas.microsoft.com/office/drawing/2014/main" id="{B83E99F2-4B68-63F6-B74B-2F57133A8855}"/>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latin typeface="Calibri"/>
              </a:rPr>
              <a:t>Produced by Essex County Council Policy Unit</a:t>
            </a:r>
          </a:p>
        </p:txBody>
      </p:sp>
      <p:sp>
        <p:nvSpPr>
          <p:cNvPr id="19" name="TextBox 18">
            <a:extLst>
              <a:ext uri="{FF2B5EF4-FFF2-40B4-BE49-F238E27FC236}">
                <a16:creationId xmlns:a16="http://schemas.microsoft.com/office/drawing/2014/main" id="{10BD6B6C-CA19-F132-B3A4-D0613CA8DCA0}"/>
              </a:ext>
              <a:ext uri="{C183D7F6-B498-43B3-948B-1728B52AA6E4}">
                <adec:decorative xmlns:adec="http://schemas.microsoft.com/office/drawing/2017/decorative" val="1"/>
              </a:ext>
            </a:extLst>
          </p:cNvPr>
          <p:cNvSpPr txBox="1"/>
          <p:nvPr/>
        </p:nvSpPr>
        <p:spPr>
          <a:xfrm>
            <a:off x="8351520" y="1375941"/>
            <a:ext cx="33289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ONLY used general waste</a:t>
            </a:r>
          </a:p>
        </p:txBody>
      </p:sp>
      <p:sp>
        <p:nvSpPr>
          <p:cNvPr id="20" name="TextBox 19">
            <a:extLst>
              <a:ext uri="{FF2B5EF4-FFF2-40B4-BE49-F238E27FC236}">
                <a16:creationId xmlns:a16="http://schemas.microsoft.com/office/drawing/2014/main" id="{BC2878D9-ED4F-76B0-ED21-36D812CE9D21}"/>
              </a:ext>
              <a:ext uri="{C183D7F6-B498-43B3-948B-1728B52AA6E4}">
                <adec:decorative xmlns:adec="http://schemas.microsoft.com/office/drawing/2017/decorative" val="1"/>
              </a:ext>
            </a:extLst>
          </p:cNvPr>
          <p:cNvSpPr txBox="1"/>
          <p:nvPr/>
        </p:nvSpPr>
        <p:spPr>
          <a:xfrm>
            <a:off x="7662421" y="6368639"/>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between 2024 and 2023 at the 95% confidence level </a:t>
            </a:r>
          </a:p>
        </p:txBody>
      </p:sp>
      <p:sp>
        <p:nvSpPr>
          <p:cNvPr id="26" name="Title 1">
            <a:extLst>
              <a:ext uri="{FF2B5EF4-FFF2-40B4-BE49-F238E27FC236}">
                <a16:creationId xmlns:a16="http://schemas.microsoft.com/office/drawing/2014/main" id="{2E05BBE2-3DA6-6F8C-FF68-86D0048A9B26}"/>
              </a:ext>
              <a:ext uri="{C183D7F6-B498-43B3-948B-1728B52AA6E4}">
                <adec:decorative xmlns:adec="http://schemas.microsoft.com/office/drawing/2017/decorative" val="0"/>
              </a:ext>
            </a:extLst>
          </p:cNvPr>
          <p:cNvSpPr txBox="1">
            <a:spLocks/>
          </p:cNvSpPr>
          <p:nvPr/>
        </p:nvSpPr>
        <p:spPr>
          <a:xfrm>
            <a:off x="696983" y="182282"/>
            <a:ext cx="11333379" cy="99122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000">
                <a:solidFill>
                  <a:srgbClr val="E40037"/>
                </a:solidFill>
                <a:latin typeface="Calibri"/>
              </a:rPr>
              <a:t>Brentwood, Braintree, Tendring and the most deprived areas are most likely to place food waste in the general waste.</a:t>
            </a:r>
            <a:endParaRPr kumimoji="0" lang="en-GB" sz="2000" b="1" i="0" u="none" strike="noStrike" kern="1200" cap="none" spc="0" normalizeH="0" baseline="0" noProof="0">
              <a:ln>
                <a:noFill/>
              </a:ln>
              <a:solidFill>
                <a:srgbClr val="E40037"/>
              </a:solidFill>
              <a:effectLst/>
              <a:uLnTx/>
              <a:uFillTx/>
              <a:latin typeface="Calibri"/>
              <a:ea typeface="+mj-ea"/>
              <a:cs typeface="+mj-cs"/>
            </a:endParaRPr>
          </a:p>
        </p:txBody>
      </p:sp>
      <p:cxnSp>
        <p:nvCxnSpPr>
          <p:cNvPr id="5" name="Straight Connector 4">
            <a:extLst>
              <a:ext uri="{FF2B5EF4-FFF2-40B4-BE49-F238E27FC236}">
                <a16:creationId xmlns:a16="http://schemas.microsoft.com/office/drawing/2014/main" id="{AB492669-05BB-E2BE-9AE4-83FB771B6CBB}"/>
              </a:ext>
            </a:extLst>
          </p:cNvPr>
          <p:cNvCxnSpPr/>
          <p:nvPr/>
        </p:nvCxnSpPr>
        <p:spPr>
          <a:xfrm>
            <a:off x="786926" y="2880412"/>
            <a:ext cx="109089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A5E7A8-B2BC-4F1F-D632-F6EFEB6B3BF6}"/>
              </a:ext>
            </a:extLst>
          </p:cNvPr>
          <p:cNvSpPr txBox="1"/>
          <p:nvPr/>
        </p:nvSpPr>
        <p:spPr>
          <a:xfrm>
            <a:off x="601511" y="2574919"/>
            <a:ext cx="526619" cy="429065"/>
          </a:xfrm>
          <a:prstGeom prst="rect">
            <a:avLst/>
          </a:prstGeom>
          <a:noFill/>
        </p:spPr>
        <p:txBody>
          <a:bodyPr wrap="square" lIns="0" tIns="0" rIns="0" bIns="0" rtlCol="0">
            <a:noAutofit/>
          </a:bodyPr>
          <a:lstStyle/>
          <a:p>
            <a:pPr algn="l">
              <a:spcAft>
                <a:spcPts val="1134"/>
              </a:spcAft>
            </a:pPr>
            <a:r>
              <a:rPr lang="en-GB" sz="1200" b="1"/>
              <a:t>2024 </a:t>
            </a:r>
          </a:p>
          <a:p>
            <a:pPr algn="l">
              <a:spcAft>
                <a:spcPts val="1134"/>
              </a:spcAft>
            </a:pPr>
            <a:r>
              <a:rPr lang="en-GB" sz="1200" b="1"/>
              <a:t>Essex Av.</a:t>
            </a:r>
          </a:p>
        </p:txBody>
      </p:sp>
      <p:cxnSp>
        <p:nvCxnSpPr>
          <p:cNvPr id="9" name="Straight Connector 8">
            <a:extLst>
              <a:ext uri="{FF2B5EF4-FFF2-40B4-BE49-F238E27FC236}">
                <a16:creationId xmlns:a16="http://schemas.microsoft.com/office/drawing/2014/main" id="{A93B5946-3ECA-86BC-32A2-712BC1CFD698}"/>
              </a:ext>
            </a:extLst>
          </p:cNvPr>
          <p:cNvCxnSpPr/>
          <p:nvPr/>
        </p:nvCxnSpPr>
        <p:spPr>
          <a:xfrm>
            <a:off x="828491" y="5184408"/>
            <a:ext cx="109089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D44C19-2A75-B56B-E279-5D3D0EF799B4}"/>
              </a:ext>
            </a:extLst>
          </p:cNvPr>
          <p:cNvSpPr txBox="1"/>
          <p:nvPr/>
        </p:nvSpPr>
        <p:spPr>
          <a:xfrm>
            <a:off x="643076" y="4843405"/>
            <a:ext cx="526619" cy="429065"/>
          </a:xfrm>
          <a:prstGeom prst="rect">
            <a:avLst/>
          </a:prstGeom>
          <a:noFill/>
        </p:spPr>
        <p:txBody>
          <a:bodyPr wrap="square" lIns="0" tIns="0" rIns="0" bIns="0" rtlCol="0">
            <a:noAutofit/>
          </a:bodyPr>
          <a:lstStyle/>
          <a:p>
            <a:pPr algn="l">
              <a:spcAft>
                <a:spcPts val="1134"/>
              </a:spcAft>
            </a:pPr>
            <a:r>
              <a:rPr lang="en-GB" sz="1200" b="1"/>
              <a:t>2024 </a:t>
            </a:r>
          </a:p>
          <a:p>
            <a:pPr algn="l">
              <a:spcAft>
                <a:spcPts val="1134"/>
              </a:spcAft>
            </a:pPr>
            <a:r>
              <a:rPr lang="en-GB" sz="1200" b="1"/>
              <a:t>Essex Av.</a:t>
            </a:r>
          </a:p>
        </p:txBody>
      </p:sp>
      <p:pic>
        <p:nvPicPr>
          <p:cNvPr id="18" name="Picture 17">
            <a:extLst>
              <a:ext uri="{FF2B5EF4-FFF2-40B4-BE49-F238E27FC236}">
                <a16:creationId xmlns:a16="http://schemas.microsoft.com/office/drawing/2014/main" id="{E0A1C41B-EB8D-B991-3816-3F999DD6DFE2}"/>
              </a:ext>
            </a:extLst>
          </p:cNvPr>
          <p:cNvPicPr>
            <a:picLocks noChangeAspect="1"/>
          </p:cNvPicPr>
          <p:nvPr/>
        </p:nvPicPr>
        <p:blipFill>
          <a:blip r:embed="rId5"/>
          <a:stretch>
            <a:fillRect/>
          </a:stretch>
        </p:blipFill>
        <p:spPr>
          <a:xfrm>
            <a:off x="7172615" y="6489538"/>
            <a:ext cx="537229" cy="183668"/>
          </a:xfrm>
          <a:prstGeom prst="rect">
            <a:avLst/>
          </a:prstGeom>
        </p:spPr>
      </p:pic>
      <p:sp>
        <p:nvSpPr>
          <p:cNvPr id="2" name="TextBox 1">
            <a:extLst>
              <a:ext uri="{FF2B5EF4-FFF2-40B4-BE49-F238E27FC236}">
                <a16:creationId xmlns:a16="http://schemas.microsoft.com/office/drawing/2014/main" id="{0E381004-5156-22FC-DC2B-53E118AF664D}"/>
              </a:ext>
            </a:extLst>
          </p:cNvPr>
          <p:cNvSpPr txBox="1"/>
          <p:nvPr/>
        </p:nvSpPr>
        <p:spPr>
          <a:xfrm>
            <a:off x="696908" y="1161603"/>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Which, if any, of these methods have you used to dispose of food waste in the past week? </a:t>
            </a:r>
          </a:p>
        </p:txBody>
      </p:sp>
      <p:pic>
        <p:nvPicPr>
          <p:cNvPr id="13" name="Graphic 12" descr="No Littering outline">
            <a:extLst>
              <a:ext uri="{FF2B5EF4-FFF2-40B4-BE49-F238E27FC236}">
                <a16:creationId xmlns:a16="http://schemas.microsoft.com/office/drawing/2014/main" id="{D3D51345-08A8-D89E-BF7F-5C3603EDED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1020" y="1113884"/>
            <a:ext cx="914400" cy="914400"/>
          </a:xfrm>
          <a:prstGeom prst="rect">
            <a:avLst/>
          </a:prstGeom>
        </p:spPr>
      </p:pic>
      <p:sp>
        <p:nvSpPr>
          <p:cNvPr id="3" name="Slide Number Placeholder 4">
            <a:extLst>
              <a:ext uri="{FF2B5EF4-FFF2-40B4-BE49-F238E27FC236}">
                <a16:creationId xmlns:a16="http://schemas.microsoft.com/office/drawing/2014/main" id="{FEA6BFEC-7CE1-A943-8398-42FC2A38D666}"/>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35</a:t>
            </a:fld>
            <a:endParaRPr lang="en-GB" sz="1100">
              <a:solidFill>
                <a:srgbClr val="000000">
                  <a:lumMod val="50000"/>
                  <a:lumOff val="50000"/>
                </a:srgbClr>
              </a:solidFill>
            </a:endParaRPr>
          </a:p>
        </p:txBody>
      </p:sp>
      <p:sp>
        <p:nvSpPr>
          <p:cNvPr id="7" name="Date Placeholder 3">
            <a:extLst>
              <a:ext uri="{FF2B5EF4-FFF2-40B4-BE49-F238E27FC236}">
                <a16:creationId xmlns:a16="http://schemas.microsoft.com/office/drawing/2014/main" id="{1CF07765-F739-776F-A9C6-FDD8E4C5B739}"/>
              </a:ext>
              <a:ext uri="{C183D7F6-B498-43B3-948B-1728B52AA6E4}">
                <adec:decorative xmlns:adec="http://schemas.microsoft.com/office/drawing/2017/decorative" val="1"/>
              </a:ext>
            </a:extLst>
          </p:cNvPr>
          <p:cNvSpPr txBox="1">
            <a:spLocks/>
          </p:cNvSpPr>
          <p:nvPr/>
        </p:nvSpPr>
        <p:spPr>
          <a:xfrm>
            <a:off x="9363014" y="6597736"/>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12" name="TextBox 11">
            <a:extLst>
              <a:ext uri="{FF2B5EF4-FFF2-40B4-BE49-F238E27FC236}">
                <a16:creationId xmlns:a16="http://schemas.microsoft.com/office/drawing/2014/main" id="{0A27A685-8041-412D-B443-9898C65AE38D}"/>
              </a:ext>
            </a:extLst>
          </p:cNvPr>
          <p:cNvSpPr txBox="1"/>
          <p:nvPr/>
        </p:nvSpPr>
        <p:spPr>
          <a:xfrm>
            <a:off x="11703728" y="2788944"/>
            <a:ext cx="488272" cy="389261"/>
          </a:xfrm>
          <a:prstGeom prst="rect">
            <a:avLst/>
          </a:prstGeom>
          <a:noFill/>
        </p:spPr>
        <p:txBody>
          <a:bodyPr wrap="square" lIns="0" tIns="0" rIns="0" bIns="0" rtlCol="0">
            <a:noAutofit/>
          </a:bodyPr>
          <a:lstStyle/>
          <a:p>
            <a:pPr algn="l">
              <a:spcAft>
                <a:spcPts val="1134"/>
              </a:spcAft>
            </a:pPr>
            <a:r>
              <a:rPr lang="en-GB" sz="1200" b="1" dirty="0"/>
              <a:t>14%</a:t>
            </a:r>
          </a:p>
        </p:txBody>
      </p:sp>
      <p:sp>
        <p:nvSpPr>
          <p:cNvPr id="14" name="TextBox 13">
            <a:extLst>
              <a:ext uri="{FF2B5EF4-FFF2-40B4-BE49-F238E27FC236}">
                <a16:creationId xmlns:a16="http://schemas.microsoft.com/office/drawing/2014/main" id="{40C86002-60D9-9D15-5D5E-95F8FF5B2EAB}"/>
              </a:ext>
            </a:extLst>
          </p:cNvPr>
          <p:cNvSpPr txBox="1"/>
          <p:nvPr/>
        </p:nvSpPr>
        <p:spPr>
          <a:xfrm>
            <a:off x="11740717" y="5089740"/>
            <a:ext cx="488272" cy="389261"/>
          </a:xfrm>
          <a:prstGeom prst="rect">
            <a:avLst/>
          </a:prstGeom>
          <a:noFill/>
        </p:spPr>
        <p:txBody>
          <a:bodyPr wrap="square" lIns="0" tIns="0" rIns="0" bIns="0" rtlCol="0">
            <a:noAutofit/>
          </a:bodyPr>
          <a:lstStyle/>
          <a:p>
            <a:pPr algn="l">
              <a:spcAft>
                <a:spcPts val="1134"/>
              </a:spcAft>
            </a:pPr>
            <a:r>
              <a:rPr lang="en-GB" sz="1200" b="1" dirty="0"/>
              <a:t>14%</a:t>
            </a:r>
          </a:p>
        </p:txBody>
      </p:sp>
    </p:spTree>
    <p:extLst>
      <p:ext uri="{BB962C8B-B14F-4D97-AF65-F5344CB8AC3E}">
        <p14:creationId xmlns:p14="http://schemas.microsoft.com/office/powerpoint/2010/main" val="2404152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C16E049-628D-FB72-0F49-7CCAABA9A098}"/>
              </a:ext>
            </a:extLst>
          </p:cNvPr>
          <p:cNvGraphicFramePr/>
          <p:nvPr>
            <p:extLst>
              <p:ext uri="{D42A27DB-BD31-4B8C-83A1-F6EECF244321}">
                <p14:modId xmlns:p14="http://schemas.microsoft.com/office/powerpoint/2010/main" val="2015566899"/>
              </p:ext>
            </p:extLst>
          </p:nvPr>
        </p:nvGraphicFramePr>
        <p:xfrm>
          <a:off x="511568" y="1420785"/>
          <a:ext cx="11333379" cy="247924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E1C23D93-52DA-8E11-C9FF-AE4E41D718BA}"/>
              </a:ext>
              <a:ext uri="{C183D7F6-B498-43B3-948B-1728B52AA6E4}">
                <adec:decorative xmlns:adec="http://schemas.microsoft.com/office/drawing/2017/decorative" val="1"/>
              </a:ext>
            </a:extLst>
          </p:cNvPr>
          <p:cNvSpPr/>
          <p:nvPr/>
        </p:nvSpPr>
        <p:spPr>
          <a:xfrm>
            <a:off x="0" y="0"/>
            <a:ext cx="452436" cy="6858000"/>
          </a:xfrm>
          <a:prstGeom prst="rect">
            <a:avLst/>
          </a:prstGeom>
          <a:solidFill>
            <a:srgbClr val="E40037"/>
          </a:solidFill>
          <a:ln w="12700" cap="flat" cmpd="sng" algn="ctr">
            <a:noFill/>
            <a:prstDash val="solid"/>
            <a:miter lim="800000"/>
          </a:ln>
          <a:effectLst/>
        </p:spPr>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graphicFrame>
        <p:nvGraphicFramePr>
          <p:cNvPr id="11" name="Chart 10">
            <a:extLst>
              <a:ext uri="{FF2B5EF4-FFF2-40B4-BE49-F238E27FC236}">
                <a16:creationId xmlns:a16="http://schemas.microsoft.com/office/drawing/2014/main" id="{54559A77-61AE-F104-339A-8DAF4BFD7604}"/>
              </a:ext>
            </a:extLst>
          </p:cNvPr>
          <p:cNvGraphicFramePr/>
          <p:nvPr>
            <p:extLst>
              <p:ext uri="{D42A27DB-BD31-4B8C-83A1-F6EECF244321}">
                <p14:modId xmlns:p14="http://schemas.microsoft.com/office/powerpoint/2010/main" val="3259177423"/>
              </p:ext>
            </p:extLst>
          </p:nvPr>
        </p:nvGraphicFramePr>
        <p:xfrm>
          <a:off x="496127" y="3603171"/>
          <a:ext cx="11199745" cy="292895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3212CDCE-E33C-80A6-9013-56CE35200A5D}"/>
              </a:ext>
              <a:ext uri="{C183D7F6-B498-43B3-948B-1728B52AA6E4}">
                <adec:decorative xmlns:adec="http://schemas.microsoft.com/office/drawing/2017/decorative" val="1"/>
              </a:ext>
            </a:extLst>
          </p:cNvPr>
          <p:cNvSpPr txBox="1"/>
          <p:nvPr/>
        </p:nvSpPr>
        <p:spPr>
          <a:xfrm>
            <a:off x="786926" y="6439882"/>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2023 - 6,349</a:t>
            </a:r>
            <a:r>
              <a:rPr lang="en-GB" sz="1000">
                <a:solidFill>
                  <a:srgbClr val="000000"/>
                </a:solidFill>
                <a:latin typeface="Calibri"/>
              </a:rPr>
              <a:t>; 2024 – 5,512</a:t>
            </a:r>
            <a:endParaRPr kumimoji="0" lang="en-GB" sz="1000" b="0" i="0" u="none" strike="noStrike" kern="1200" cap="none" spc="0" normalizeH="0" baseline="0" noProof="0">
              <a:ln>
                <a:noFill/>
              </a:ln>
              <a:solidFill>
                <a:srgbClr val="000000"/>
              </a:solidFill>
              <a:effectLst/>
              <a:uLnTx/>
              <a:uFillTx/>
              <a:latin typeface="Calibri"/>
              <a:ea typeface="+mn-ea"/>
              <a:cs typeface="+mn-cs"/>
            </a:endParaRPr>
          </a:p>
        </p:txBody>
      </p:sp>
      <p:sp>
        <p:nvSpPr>
          <p:cNvPr id="16" name="Footer Placeholder 5">
            <a:extLst>
              <a:ext uri="{FF2B5EF4-FFF2-40B4-BE49-F238E27FC236}">
                <a16:creationId xmlns:a16="http://schemas.microsoft.com/office/drawing/2014/main" id="{B83E99F2-4B68-63F6-B74B-2F57133A8855}"/>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latin typeface="Calibri"/>
              </a:rPr>
              <a:t>Produced by Essex County Council Policy Unit</a:t>
            </a:r>
          </a:p>
        </p:txBody>
      </p:sp>
      <p:sp>
        <p:nvSpPr>
          <p:cNvPr id="19" name="TextBox 18">
            <a:extLst>
              <a:ext uri="{FF2B5EF4-FFF2-40B4-BE49-F238E27FC236}">
                <a16:creationId xmlns:a16="http://schemas.microsoft.com/office/drawing/2014/main" id="{10BD6B6C-CA19-F132-B3A4-D0613CA8DCA0}"/>
              </a:ext>
              <a:ext uri="{C183D7F6-B498-43B3-948B-1728B52AA6E4}">
                <adec:decorative xmlns:adec="http://schemas.microsoft.com/office/drawing/2017/decorative" val="1"/>
              </a:ext>
            </a:extLst>
          </p:cNvPr>
          <p:cNvSpPr txBox="1"/>
          <p:nvPr/>
        </p:nvSpPr>
        <p:spPr>
          <a:xfrm>
            <a:off x="8351521" y="1375941"/>
            <a:ext cx="23895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ONLY used food waste caddy or home composting</a:t>
            </a:r>
          </a:p>
        </p:txBody>
      </p:sp>
      <p:sp>
        <p:nvSpPr>
          <p:cNvPr id="20" name="TextBox 19">
            <a:extLst>
              <a:ext uri="{FF2B5EF4-FFF2-40B4-BE49-F238E27FC236}">
                <a16:creationId xmlns:a16="http://schemas.microsoft.com/office/drawing/2014/main" id="{BC2878D9-ED4F-76B0-ED21-36D812CE9D21}"/>
              </a:ext>
              <a:ext uri="{C183D7F6-B498-43B3-948B-1728B52AA6E4}">
                <adec:decorative xmlns:adec="http://schemas.microsoft.com/office/drawing/2017/decorative" val="1"/>
              </a:ext>
            </a:extLst>
          </p:cNvPr>
          <p:cNvSpPr txBox="1"/>
          <p:nvPr/>
        </p:nvSpPr>
        <p:spPr>
          <a:xfrm>
            <a:off x="7780391" y="6384281"/>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between 2024 and 2023 at the 95% confidence level </a:t>
            </a:r>
          </a:p>
        </p:txBody>
      </p:sp>
      <p:sp>
        <p:nvSpPr>
          <p:cNvPr id="26" name="Title 1">
            <a:extLst>
              <a:ext uri="{FF2B5EF4-FFF2-40B4-BE49-F238E27FC236}">
                <a16:creationId xmlns:a16="http://schemas.microsoft.com/office/drawing/2014/main" id="{2E05BBE2-3DA6-6F8C-FF68-86D0048A9B26}"/>
              </a:ext>
              <a:ext uri="{C183D7F6-B498-43B3-948B-1728B52AA6E4}">
                <adec:decorative xmlns:adec="http://schemas.microsoft.com/office/drawing/2017/decorative" val="0"/>
              </a:ext>
            </a:extLst>
          </p:cNvPr>
          <p:cNvSpPr txBox="1">
            <a:spLocks/>
          </p:cNvSpPr>
          <p:nvPr/>
        </p:nvSpPr>
        <p:spPr>
          <a:xfrm>
            <a:off x="696983" y="182282"/>
            <a:ext cx="11333379" cy="99122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000">
                <a:solidFill>
                  <a:srgbClr val="E40037"/>
                </a:solidFill>
                <a:latin typeface="Calibri"/>
              </a:rPr>
              <a:t>Basildon, Maldon, rural and residents in the least deprived areas of Essex are most likely to only use food </a:t>
            </a:r>
            <a:r>
              <a:rPr lang="en-GB" sz="2000" dirty="0">
                <a:solidFill>
                  <a:srgbClr val="E40037"/>
                </a:solidFill>
                <a:latin typeface="Calibri"/>
              </a:rPr>
              <a:t>waste caddy or home composting when disposing of food waste.</a:t>
            </a:r>
            <a:endParaRPr kumimoji="0" lang="en-GB" sz="2000" b="1" i="0" u="none" strike="noStrike" kern="1200" cap="none" spc="0" normalizeH="0" baseline="0" noProof="0" dirty="0">
              <a:ln>
                <a:noFill/>
              </a:ln>
              <a:solidFill>
                <a:srgbClr val="E40037"/>
              </a:solidFill>
              <a:effectLst/>
              <a:uLnTx/>
              <a:uFillTx/>
              <a:latin typeface="Calibri"/>
              <a:ea typeface="+mj-ea"/>
              <a:cs typeface="+mj-cs"/>
            </a:endParaRPr>
          </a:p>
        </p:txBody>
      </p:sp>
      <p:cxnSp>
        <p:nvCxnSpPr>
          <p:cNvPr id="5" name="Straight Connector 4">
            <a:extLst>
              <a:ext uri="{FF2B5EF4-FFF2-40B4-BE49-F238E27FC236}">
                <a16:creationId xmlns:a16="http://schemas.microsoft.com/office/drawing/2014/main" id="{AB492669-05BB-E2BE-9AE4-83FB771B6CBB}"/>
              </a:ext>
            </a:extLst>
          </p:cNvPr>
          <p:cNvCxnSpPr/>
          <p:nvPr/>
        </p:nvCxnSpPr>
        <p:spPr>
          <a:xfrm>
            <a:off x="786926" y="2295917"/>
            <a:ext cx="109089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A5E7A8-B2BC-4F1F-D632-F6EFEB6B3BF6}"/>
              </a:ext>
            </a:extLst>
          </p:cNvPr>
          <p:cNvSpPr txBox="1"/>
          <p:nvPr/>
        </p:nvSpPr>
        <p:spPr>
          <a:xfrm>
            <a:off x="601511" y="2043690"/>
            <a:ext cx="526619" cy="429065"/>
          </a:xfrm>
          <a:prstGeom prst="rect">
            <a:avLst/>
          </a:prstGeom>
          <a:noFill/>
        </p:spPr>
        <p:txBody>
          <a:bodyPr wrap="square" lIns="0" tIns="0" rIns="0" bIns="0" rtlCol="0">
            <a:noAutofit/>
          </a:bodyPr>
          <a:lstStyle/>
          <a:p>
            <a:pPr algn="l">
              <a:spcAft>
                <a:spcPts val="1134"/>
              </a:spcAft>
            </a:pPr>
            <a:r>
              <a:rPr lang="en-GB" sz="1200" b="1"/>
              <a:t>2024 </a:t>
            </a:r>
          </a:p>
          <a:p>
            <a:pPr algn="l">
              <a:spcAft>
                <a:spcPts val="1134"/>
              </a:spcAft>
            </a:pPr>
            <a:r>
              <a:rPr lang="en-GB" sz="1200" b="1"/>
              <a:t>Essex Av.</a:t>
            </a:r>
          </a:p>
        </p:txBody>
      </p:sp>
      <p:cxnSp>
        <p:nvCxnSpPr>
          <p:cNvPr id="9" name="Straight Connector 8">
            <a:extLst>
              <a:ext uri="{FF2B5EF4-FFF2-40B4-BE49-F238E27FC236}">
                <a16:creationId xmlns:a16="http://schemas.microsoft.com/office/drawing/2014/main" id="{A93B5946-3ECA-86BC-32A2-712BC1CFD698}"/>
              </a:ext>
            </a:extLst>
          </p:cNvPr>
          <p:cNvCxnSpPr/>
          <p:nvPr/>
        </p:nvCxnSpPr>
        <p:spPr>
          <a:xfrm>
            <a:off x="828491" y="4529227"/>
            <a:ext cx="109089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D44C19-2A75-B56B-E279-5D3D0EF799B4}"/>
              </a:ext>
            </a:extLst>
          </p:cNvPr>
          <p:cNvSpPr txBox="1"/>
          <p:nvPr/>
        </p:nvSpPr>
        <p:spPr>
          <a:xfrm>
            <a:off x="643076" y="4294756"/>
            <a:ext cx="526619" cy="429065"/>
          </a:xfrm>
          <a:prstGeom prst="rect">
            <a:avLst/>
          </a:prstGeom>
          <a:noFill/>
        </p:spPr>
        <p:txBody>
          <a:bodyPr wrap="square" lIns="0" tIns="0" rIns="0" bIns="0" rtlCol="0">
            <a:noAutofit/>
          </a:bodyPr>
          <a:lstStyle/>
          <a:p>
            <a:pPr algn="l">
              <a:spcAft>
                <a:spcPts val="1134"/>
              </a:spcAft>
            </a:pPr>
            <a:r>
              <a:rPr lang="en-GB" sz="1200" b="1"/>
              <a:t>2024 </a:t>
            </a:r>
          </a:p>
          <a:p>
            <a:pPr algn="l">
              <a:spcAft>
                <a:spcPts val="1134"/>
              </a:spcAft>
            </a:pPr>
            <a:r>
              <a:rPr lang="en-GB" sz="1200" b="1"/>
              <a:t>Essex Av.</a:t>
            </a:r>
          </a:p>
        </p:txBody>
      </p:sp>
      <p:pic>
        <p:nvPicPr>
          <p:cNvPr id="18" name="Picture 17">
            <a:extLst>
              <a:ext uri="{FF2B5EF4-FFF2-40B4-BE49-F238E27FC236}">
                <a16:creationId xmlns:a16="http://schemas.microsoft.com/office/drawing/2014/main" id="{E0A1C41B-EB8D-B991-3816-3F999DD6DFE2}"/>
              </a:ext>
            </a:extLst>
          </p:cNvPr>
          <p:cNvPicPr>
            <a:picLocks noChangeAspect="1"/>
          </p:cNvPicPr>
          <p:nvPr/>
        </p:nvPicPr>
        <p:blipFill>
          <a:blip r:embed="rId5"/>
          <a:stretch>
            <a:fillRect/>
          </a:stretch>
        </p:blipFill>
        <p:spPr>
          <a:xfrm>
            <a:off x="7290585" y="6505180"/>
            <a:ext cx="537229" cy="183668"/>
          </a:xfrm>
          <a:prstGeom prst="rect">
            <a:avLst/>
          </a:prstGeom>
        </p:spPr>
      </p:pic>
      <p:sp>
        <p:nvSpPr>
          <p:cNvPr id="2" name="TextBox 1">
            <a:extLst>
              <a:ext uri="{FF2B5EF4-FFF2-40B4-BE49-F238E27FC236}">
                <a16:creationId xmlns:a16="http://schemas.microsoft.com/office/drawing/2014/main" id="{0E381004-5156-22FC-DC2B-53E118AF664D}"/>
              </a:ext>
            </a:extLst>
          </p:cNvPr>
          <p:cNvSpPr txBox="1"/>
          <p:nvPr/>
        </p:nvSpPr>
        <p:spPr>
          <a:xfrm>
            <a:off x="696908" y="1161603"/>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Which, if any, of these methods have you used to dispose of food waste in the past week? </a:t>
            </a:r>
          </a:p>
        </p:txBody>
      </p:sp>
      <p:pic>
        <p:nvPicPr>
          <p:cNvPr id="7" name="Graphic 6" descr="Sustainability outline">
            <a:extLst>
              <a:ext uri="{FF2B5EF4-FFF2-40B4-BE49-F238E27FC236}">
                <a16:creationId xmlns:a16="http://schemas.microsoft.com/office/drawing/2014/main" id="{EE9C2674-BDAA-DC9C-E48C-2C4E3A67B7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80617" y="1055215"/>
            <a:ext cx="914400" cy="914400"/>
          </a:xfrm>
          <a:prstGeom prst="rect">
            <a:avLst/>
          </a:prstGeom>
        </p:spPr>
      </p:pic>
      <p:sp>
        <p:nvSpPr>
          <p:cNvPr id="3" name="Slide Number Placeholder 4">
            <a:extLst>
              <a:ext uri="{FF2B5EF4-FFF2-40B4-BE49-F238E27FC236}">
                <a16:creationId xmlns:a16="http://schemas.microsoft.com/office/drawing/2014/main" id="{17A104C1-A163-F2CA-9FE4-315390FBCFE9}"/>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36</a:t>
            </a:fld>
            <a:endParaRPr lang="en-GB" sz="1100">
              <a:solidFill>
                <a:srgbClr val="000000">
                  <a:lumMod val="50000"/>
                  <a:lumOff val="50000"/>
                </a:srgbClr>
              </a:solidFill>
            </a:endParaRPr>
          </a:p>
        </p:txBody>
      </p:sp>
      <p:sp>
        <p:nvSpPr>
          <p:cNvPr id="12" name="Date Placeholder 3">
            <a:extLst>
              <a:ext uri="{FF2B5EF4-FFF2-40B4-BE49-F238E27FC236}">
                <a16:creationId xmlns:a16="http://schemas.microsoft.com/office/drawing/2014/main" id="{BAEC8EA0-7B2B-5186-D286-E5222E0CAC83}"/>
              </a:ext>
              <a:ext uri="{C183D7F6-B498-43B3-948B-1728B52AA6E4}">
                <adec:decorative xmlns:adec="http://schemas.microsoft.com/office/drawing/2017/decorative" val="1"/>
              </a:ext>
            </a:extLst>
          </p:cNvPr>
          <p:cNvSpPr txBox="1">
            <a:spLocks/>
          </p:cNvSpPr>
          <p:nvPr/>
        </p:nvSpPr>
        <p:spPr>
          <a:xfrm>
            <a:off x="9363014" y="6597736"/>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13" name="TextBox 12">
            <a:extLst>
              <a:ext uri="{FF2B5EF4-FFF2-40B4-BE49-F238E27FC236}">
                <a16:creationId xmlns:a16="http://schemas.microsoft.com/office/drawing/2014/main" id="{2F9A2525-A959-F49F-2A05-6A2F3FDF5BC0}"/>
              </a:ext>
            </a:extLst>
          </p:cNvPr>
          <p:cNvSpPr txBox="1"/>
          <p:nvPr/>
        </p:nvSpPr>
        <p:spPr>
          <a:xfrm>
            <a:off x="11703728" y="2203017"/>
            <a:ext cx="488272" cy="389261"/>
          </a:xfrm>
          <a:prstGeom prst="rect">
            <a:avLst/>
          </a:prstGeom>
          <a:noFill/>
        </p:spPr>
        <p:txBody>
          <a:bodyPr wrap="square" lIns="0" tIns="0" rIns="0" bIns="0" rtlCol="0">
            <a:noAutofit/>
          </a:bodyPr>
          <a:lstStyle/>
          <a:p>
            <a:pPr algn="l">
              <a:spcAft>
                <a:spcPts val="1134"/>
              </a:spcAft>
            </a:pPr>
            <a:r>
              <a:rPr lang="en-GB" sz="1200" b="1" dirty="0"/>
              <a:t>68%</a:t>
            </a:r>
          </a:p>
        </p:txBody>
      </p:sp>
      <p:sp>
        <p:nvSpPr>
          <p:cNvPr id="14" name="TextBox 13">
            <a:extLst>
              <a:ext uri="{FF2B5EF4-FFF2-40B4-BE49-F238E27FC236}">
                <a16:creationId xmlns:a16="http://schemas.microsoft.com/office/drawing/2014/main" id="{45FC1184-0A60-97D9-F3D6-6EDC3689406C}"/>
              </a:ext>
            </a:extLst>
          </p:cNvPr>
          <p:cNvSpPr txBox="1"/>
          <p:nvPr/>
        </p:nvSpPr>
        <p:spPr>
          <a:xfrm>
            <a:off x="11721484" y="4423913"/>
            <a:ext cx="488272" cy="389261"/>
          </a:xfrm>
          <a:prstGeom prst="rect">
            <a:avLst/>
          </a:prstGeom>
          <a:noFill/>
        </p:spPr>
        <p:txBody>
          <a:bodyPr wrap="square" lIns="0" tIns="0" rIns="0" bIns="0" rtlCol="0">
            <a:noAutofit/>
          </a:bodyPr>
          <a:lstStyle/>
          <a:p>
            <a:pPr algn="l">
              <a:spcAft>
                <a:spcPts val="1134"/>
              </a:spcAft>
            </a:pPr>
            <a:r>
              <a:rPr lang="en-GB" sz="1200" b="1" dirty="0"/>
              <a:t>68%</a:t>
            </a:r>
          </a:p>
        </p:txBody>
      </p:sp>
    </p:spTree>
    <p:extLst>
      <p:ext uri="{BB962C8B-B14F-4D97-AF65-F5344CB8AC3E}">
        <p14:creationId xmlns:p14="http://schemas.microsoft.com/office/powerpoint/2010/main" val="330511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vert="horz" lIns="0" tIns="0" rIns="0" bIns="0" rtlCol="0" anchor="t">
            <a:noAutofit/>
          </a:bodyPr>
          <a:lstStyle/>
          <a:p>
            <a:r>
              <a:rPr lang="en-US"/>
              <a:t>The information contained in this document can be translated, and/or made available in alternative formats, on request.</a:t>
            </a:r>
          </a:p>
          <a:p>
            <a:r>
              <a:rPr lang="en-US"/>
              <a:t>November 2024</a:t>
            </a:r>
            <a:endParaRPr lang="en-GB"/>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27CA468-B12F-EE69-234B-56EAD4F81351}"/>
              </a:ext>
            </a:extLst>
          </p:cNvPr>
          <p:cNvSpPr txBox="1"/>
          <p:nvPr/>
        </p:nvSpPr>
        <p:spPr>
          <a:xfrm>
            <a:off x="9685867" y="3380042"/>
            <a:ext cx="2962800" cy="1202400"/>
          </a:xfrm>
          <a:prstGeom prst="rect">
            <a:avLst/>
          </a:prstGeom>
          <a:noFill/>
        </p:spPr>
        <p:txBody>
          <a:bodyPr wrap="square" lIns="0" tIns="0" rIns="0" bIns="0" rtlCol="0">
            <a:noAutofit/>
          </a:bodyPr>
          <a:lstStyle/>
          <a:p>
            <a:pPr>
              <a:spcAft>
                <a:spcPts val="1134"/>
              </a:spcAft>
            </a:pPr>
            <a:r>
              <a:rPr lang="en-GB" sz="1500" b="1"/>
              <a:t>Local public </a:t>
            </a:r>
            <a:br>
              <a:rPr lang="en-GB" sz="1500" b="1"/>
            </a:br>
            <a:r>
              <a:rPr lang="en-GB" sz="1500" b="1"/>
              <a:t>services</a:t>
            </a:r>
            <a:endParaRPr lang="en-GB" sz="1500"/>
          </a:p>
        </p:txBody>
      </p:sp>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p:spPr>
        <p:txBody>
          <a:bodyPr wrap="square" lIns="0" tIns="0" rIns="0" bIns="0" rtlCol="0">
            <a:noAutofit/>
          </a:bodyPr>
          <a:lstStyle/>
          <a:p>
            <a:pPr>
              <a:spcAft>
                <a:spcPts val="1134"/>
              </a:spcAft>
            </a:pPr>
            <a:r>
              <a:rPr lang="en-GB" sz="1500" b="1"/>
              <a:t>Perceptions </a:t>
            </a:r>
            <a:br>
              <a:rPr lang="en-GB" sz="1500" b="1"/>
            </a:br>
            <a:r>
              <a:rPr lang="en-GB" sz="1500" b="1"/>
              <a:t>of ECC</a:t>
            </a:r>
            <a:endParaRPr lang="en-GB" sz="1500"/>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a:spcAft>
                <a:spcPts val="1134"/>
              </a:spcAft>
            </a:pPr>
            <a:r>
              <a:rPr lang="en-GB" sz="1500" b="1"/>
              <a:t>Local </a:t>
            </a:r>
            <a:br>
              <a:rPr lang="en-GB" sz="1500" b="1"/>
            </a:br>
            <a:r>
              <a:rPr lang="en-GB" sz="1500" b="1"/>
              <a:t>area</a:t>
            </a:r>
            <a:endParaRPr lang="en-GB" sz="1500"/>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62814" y="3308498"/>
            <a:ext cx="669053" cy="669053"/>
          </a:xfrm>
          <a:prstGeom prst="rect">
            <a:avLst/>
          </a:prstGeom>
        </p:spPr>
      </p:pic>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a:spcAft>
                <a:spcPts val="1134"/>
              </a:spcAft>
            </a:pPr>
            <a:r>
              <a:rPr lang="en-GB" sz="1500" b="1"/>
              <a:t>Climate </a:t>
            </a:r>
            <a:br>
              <a:rPr lang="en-GB" sz="1500" b="1"/>
            </a:br>
            <a:r>
              <a:rPr lang="en-GB" sz="1500" b="1"/>
              <a:t>change</a:t>
            </a:r>
            <a:endParaRPr lang="en-GB" sz="1500"/>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43744"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a:spcAft>
                <a:spcPts val="1134"/>
              </a:spcAft>
            </a:pPr>
            <a:r>
              <a:rPr lang="en-GB" sz="1500" b="1"/>
              <a:t>Food </a:t>
            </a:r>
            <a:br>
              <a:rPr lang="en-GB" sz="1500" b="1"/>
            </a:br>
            <a:r>
              <a:rPr lang="en-GB" sz="1500" b="1"/>
              <a:t>waste</a:t>
            </a:r>
            <a:endParaRPr lang="en-GB" sz="1500"/>
          </a:p>
        </p:txBody>
      </p:sp>
      <p:pic>
        <p:nvPicPr>
          <p:cNvPr id="14" name="Graphic 13" descr="Artificial Intelligence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1350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1254959" y="4871774"/>
            <a:ext cx="951935" cy="1202400"/>
          </a:xfrm>
          <a:prstGeom prst="rect">
            <a:avLst/>
          </a:prstGeom>
          <a:noFill/>
        </p:spPr>
        <p:txBody>
          <a:bodyPr wrap="square" lIns="0" tIns="0" rIns="0" bIns="0" rtlCol="0">
            <a:noAutofit/>
          </a:bodyPr>
          <a:lstStyle/>
          <a:p>
            <a:pPr>
              <a:spcAft>
                <a:spcPts val="1134"/>
              </a:spcAft>
            </a:pPr>
            <a:r>
              <a:rPr lang="en-GB" sz="1500" b="1"/>
              <a:t>Attitudes towards AI</a:t>
            </a:r>
            <a:endParaRPr lang="en-GB" sz="1500"/>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a:spcAft>
                <a:spcPts val="1134"/>
              </a:spcAft>
            </a:pPr>
            <a:r>
              <a:rPr lang="en-GB" sz="1500" b="1"/>
              <a:t>Physical </a:t>
            </a:r>
            <a:br>
              <a:rPr lang="en-GB" sz="1500" b="1"/>
            </a:br>
            <a:r>
              <a:rPr lang="en-GB" sz="1500" b="1"/>
              <a:t>activity</a:t>
            </a:r>
            <a:endParaRPr lang="en-GB" sz="1500"/>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a:spcAft>
                <a:spcPts val="1134"/>
              </a:spcAft>
            </a:pPr>
            <a:r>
              <a:rPr lang="en-GB" sz="1500" b="1"/>
              <a:t>Wellbeing </a:t>
            </a:r>
            <a:endParaRPr lang="en-GB" sz="1500"/>
          </a:p>
        </p:txBody>
      </p:sp>
      <p:pic>
        <p:nvPicPr>
          <p:cNvPr id="23" name="Graphic 22" descr="Bank outline">
            <a:extLst>
              <a:ext uri="{FF2B5EF4-FFF2-40B4-BE49-F238E27FC236}">
                <a16:creationId xmlns:a16="http://schemas.microsoft.com/office/drawing/2014/main" id="{8FC2A560-7765-EB34-F0A9-145E2C840DC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932243"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6898713" y="3445553"/>
            <a:ext cx="2962800" cy="1202400"/>
          </a:xfrm>
          <a:prstGeom prst="rect">
            <a:avLst/>
          </a:prstGeom>
          <a:noFill/>
        </p:spPr>
        <p:txBody>
          <a:bodyPr wrap="square" lIns="0" tIns="0" rIns="0" bIns="0" rtlCol="0">
            <a:noAutofit/>
          </a:bodyPr>
          <a:lstStyle/>
          <a:p>
            <a:pPr>
              <a:spcAft>
                <a:spcPts val="1134"/>
              </a:spcAft>
            </a:pPr>
            <a:r>
              <a:rPr lang="en-GB" sz="1500" b="1"/>
              <a:t>Sustainable </a:t>
            </a:r>
            <a:br>
              <a:rPr lang="en-GB" sz="1500" b="1"/>
            </a:br>
            <a:r>
              <a:rPr lang="en-GB" sz="1500" b="1"/>
              <a:t>growth</a:t>
            </a:r>
            <a:endParaRPr lang="en-GB" sz="1500"/>
          </a:p>
        </p:txBody>
      </p:sp>
      <p:sp>
        <p:nvSpPr>
          <p:cNvPr id="26" name="TextBox 25">
            <a:extLst>
              <a:ext uri="{FF2B5EF4-FFF2-40B4-BE49-F238E27FC236}">
                <a16:creationId xmlns:a16="http://schemas.microsoft.com/office/drawing/2014/main" id="{AC6704A4-21EC-3394-A9CD-5825436BFA85}"/>
              </a:ext>
            </a:extLst>
          </p:cNvPr>
          <p:cNvSpPr txBox="1"/>
          <p:nvPr/>
        </p:nvSpPr>
        <p:spPr>
          <a:xfrm>
            <a:off x="4109555" y="4878437"/>
            <a:ext cx="2962800" cy="1202400"/>
          </a:xfrm>
          <a:prstGeom prst="rect">
            <a:avLst/>
          </a:prstGeom>
          <a:noFill/>
        </p:spPr>
        <p:txBody>
          <a:bodyPr wrap="square" lIns="0" tIns="0" rIns="0" bIns="0" rtlCol="0">
            <a:noAutofit/>
          </a:bodyPr>
          <a:lstStyle/>
          <a:p>
            <a:pPr>
              <a:spcAft>
                <a:spcPts val="1134"/>
              </a:spcAft>
            </a:pPr>
            <a:r>
              <a:rPr lang="en-GB" sz="1500" b="1"/>
              <a:t>About people and </a:t>
            </a:r>
            <a:br>
              <a:rPr lang="en-GB" sz="1500" b="1"/>
            </a:br>
            <a:r>
              <a:rPr lang="en-GB" sz="1500" b="1"/>
              <a:t>their household</a:t>
            </a:r>
            <a:endParaRPr lang="en-GB" sz="1500"/>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33238" y="4782020"/>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66141" y="1799445"/>
            <a:ext cx="669026" cy="854866"/>
          </a:xfrm>
          <a:prstGeom prst="rect">
            <a:avLst/>
          </a:prstGeom>
        </p:spPr>
      </p:pic>
      <p:sp>
        <p:nvSpPr>
          <p:cNvPr id="7" name="Rectangle 6">
            <a:extLst>
              <a:ext uri="{FF2B5EF4-FFF2-40B4-BE49-F238E27FC236}">
                <a16:creationId xmlns:a16="http://schemas.microsoft.com/office/drawing/2014/main" id="{C07570AB-A10D-8725-48AF-0F884213DFAE}"/>
              </a:ext>
            </a:extLst>
          </p:cNvPr>
          <p:cNvSpPr/>
          <p:nvPr/>
        </p:nvSpPr>
        <p:spPr>
          <a:xfrm>
            <a:off x="2943225" y="1466850"/>
            <a:ext cx="2476500" cy="28289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026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a:spcAft>
                <a:spcPts val="1134"/>
              </a:spcAft>
            </a:pPr>
            <a:r>
              <a:rPr lang="en-GB" b="1"/>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extLst>
              <p:ext uri="{D42A27DB-BD31-4B8C-83A1-F6EECF244321}">
                <p14:modId xmlns:p14="http://schemas.microsoft.com/office/powerpoint/2010/main" val="681510141"/>
              </p:ext>
            </p:extLst>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281247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7" name="Content Placeholder 2">
            <a:extLst>
              <a:ext uri="{FF2B5EF4-FFF2-40B4-BE49-F238E27FC236}">
                <a16:creationId xmlns:a16="http://schemas.microsoft.com/office/drawing/2014/main" id="{EDDF8E7B-35DB-53D2-1095-235861C3E6AA}"/>
              </a:ext>
            </a:extLst>
          </p:cNvPr>
          <p:cNvSpPr>
            <a:spLocks noGrp="1"/>
          </p:cNvSpPr>
          <p:nvPr>
            <p:ph sz="half" idx="1"/>
          </p:nvPr>
        </p:nvSpPr>
        <p:spPr>
          <a:xfrm>
            <a:off x="545124" y="1854298"/>
            <a:ext cx="10984343"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prstClr val="black"/>
                </a:solidFill>
                <a:effectLst/>
                <a:uLnTx/>
                <a:uFillTx/>
                <a:ea typeface="+mn-ea"/>
                <a:cs typeface="+mn-cs"/>
              </a:rPr>
              <a:t>Statistically significant results </a:t>
            </a:r>
            <a:r>
              <a:rPr kumimoji="0" lang="en-GB" sz="1800" b="0" i="0" u="none" strike="noStrike" kern="1200" cap="none" spc="0" normalizeH="0" baseline="0" noProof="0">
                <a:ln>
                  <a:noFill/>
                </a:ln>
                <a:solidFill>
                  <a:prstClr val="black"/>
                </a:solidFill>
                <a:effectLst/>
                <a:uLnTx/>
                <a:uFillTx/>
                <a:ea typeface="+mn-ea"/>
                <a:cs typeface="+mn-cs"/>
              </a:rPr>
              <a:t>are displayed throughout the report for key geographies and sub-groups. Unless otherwise specified, these are calculated against the Essex total 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shown for </a:t>
            </a:r>
            <a:r>
              <a:rPr kumimoji="0" lang="en-GB" sz="1800" b="1" i="0" u="none" strike="noStrike" kern="1200" cap="none" spc="0" normalizeH="0" baseline="0" noProof="0">
                <a:ln>
                  <a:noFill/>
                </a:ln>
                <a:solidFill>
                  <a:prstClr val="black"/>
                </a:solidFill>
                <a:effectLst/>
                <a:uLnTx/>
                <a:uFillTx/>
                <a:ea typeface="+mn-ea"/>
                <a:cs typeface="+mn-cs"/>
              </a:rPr>
              <a:t>levelling up priority places</a:t>
            </a:r>
            <a:r>
              <a:rPr kumimoji="0" lang="en-GB" sz="1800" b="0" i="0" u="none" strike="noStrike" kern="1200" cap="none" spc="0" normalizeH="0" baseline="0" noProof="0">
                <a:ln>
                  <a:noFill/>
                </a:ln>
                <a:solidFill>
                  <a:prstClr val="black"/>
                </a:solidFill>
                <a:effectLst/>
                <a:uLnTx/>
                <a:uFillTx/>
                <a:ea typeface="+mn-ea"/>
                <a:cs typeface="+mn-cs"/>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also shown based on an area’s ranking on the </a:t>
            </a:r>
            <a:r>
              <a:rPr kumimoji="0" lang="en-GB" sz="1800" b="1" i="0" u="none" strike="noStrike" kern="1200" cap="none" spc="0" normalizeH="0" baseline="0" noProof="0">
                <a:ln>
                  <a:noFill/>
                </a:ln>
                <a:solidFill>
                  <a:prstClr val="black"/>
                </a:solidFill>
                <a:effectLst/>
                <a:uLnTx/>
                <a:uFillTx/>
                <a:ea typeface="+mn-ea"/>
                <a:cs typeface="+mn-cs"/>
              </a:rPr>
              <a:t>Index of Multiple Deprivation (IMD) 2019</a:t>
            </a:r>
            <a:r>
              <a:rPr kumimoji="0" lang="en-GB" sz="1800" b="0" i="0" u="none" strike="noStrike" kern="1200" cap="none" spc="0" normalizeH="0" baseline="0" noProof="0">
                <a:ln>
                  <a:noFill/>
                </a:ln>
                <a:solidFill>
                  <a:prstClr val="black"/>
                </a:solidFill>
                <a:effectLst/>
                <a:uLnTx/>
                <a:uFillTx/>
                <a:ea typeface="+mn-ea"/>
                <a:cs typeface="+mn-cs"/>
              </a:rPr>
              <a:t>. These are shown within the report as quintiles 1-5, where:</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1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most deprived</a:t>
            </a:r>
            <a:r>
              <a:rPr kumimoji="0" lang="en-GB" sz="1800" b="0" i="0" u="none" strike="noStrike" kern="1200" cap="none" spc="0" normalizeH="0" baseline="0" noProof="0">
                <a:ln>
                  <a:noFill/>
                </a:ln>
                <a:solidFill>
                  <a:prstClr val="black"/>
                </a:solidFill>
                <a:effectLst/>
                <a:uLnTx/>
                <a:uFillTx/>
                <a:ea typeface="+mn-ea"/>
                <a:cs typeface="+mn-cs"/>
              </a:rPr>
              <a:t> nationally on the IMD</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5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least deprived</a:t>
            </a:r>
            <a:r>
              <a:rPr kumimoji="0" lang="en-GB" sz="1800" b="0" i="0" u="none" strike="noStrike" kern="1200" cap="none" spc="0" normalizeH="0" baseline="0" noProof="0">
                <a:ln>
                  <a:noFill/>
                </a:ln>
                <a:solidFill>
                  <a:prstClr val="black"/>
                </a:solidFill>
                <a:effectLst/>
                <a:uLnTx/>
                <a:uFillTx/>
                <a:ea typeface="+mn-ea"/>
                <a:cs typeface="+mn-cs"/>
              </a:rPr>
              <a:t> nationally on the IMD  </a:t>
            </a:r>
          </a:p>
        </p:txBody>
      </p:sp>
    </p:spTree>
    <p:extLst>
      <p:ext uri="{BB962C8B-B14F-4D97-AF65-F5344CB8AC3E}">
        <p14:creationId xmlns:p14="http://schemas.microsoft.com/office/powerpoint/2010/main" val="140688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a:t>Climate change</a:t>
            </a:r>
          </a:p>
        </p:txBody>
      </p:sp>
    </p:spTree>
    <p:extLst>
      <p:ext uri="{BB962C8B-B14F-4D97-AF65-F5344CB8AC3E}">
        <p14:creationId xmlns:p14="http://schemas.microsoft.com/office/powerpoint/2010/main" val="98211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254637"/>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would you say are the most important issues facing Essex today?</a:t>
            </a:r>
          </a:p>
        </p:txBody>
      </p:sp>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US" sz="2000">
                <a:solidFill>
                  <a:schemeClr val="accent4"/>
                </a:solidFill>
                <a:latin typeface="+mn-lt"/>
              </a:rPr>
              <a:t>Generally, climate, environment and pollution is not a main concern for residents. ‘Imminent’ issues are most prevalent, such as healthcare, crime and safety and the economy which may more directly impact in the short term.</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261912"/>
            <a:ext cx="76387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Essex – 5,398; Extremely / very worried about climate change – 2,057 ; High / very high feelings of personal responsibility (7-10) – 3,027.</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graphicFrame>
        <p:nvGraphicFramePr>
          <p:cNvPr id="6" name="Chart 5">
            <a:extLst>
              <a:ext uri="{FF2B5EF4-FFF2-40B4-BE49-F238E27FC236}">
                <a16:creationId xmlns:a16="http://schemas.microsoft.com/office/drawing/2014/main" id="{E08F5FD2-48CF-44B2-E297-28BDFAB88837}"/>
              </a:ext>
            </a:extLst>
          </p:cNvPr>
          <p:cNvGraphicFramePr/>
          <p:nvPr>
            <p:extLst>
              <p:ext uri="{D42A27DB-BD31-4B8C-83A1-F6EECF244321}">
                <p14:modId xmlns:p14="http://schemas.microsoft.com/office/powerpoint/2010/main" val="1925901838"/>
              </p:ext>
            </p:extLst>
          </p:nvPr>
        </p:nvGraphicFramePr>
        <p:xfrm>
          <a:off x="0" y="1839932"/>
          <a:ext cx="7888793" cy="4460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BED0785-1DEE-568A-9CAC-6CEF667094E2}"/>
              </a:ext>
            </a:extLst>
          </p:cNvPr>
          <p:cNvGraphicFramePr/>
          <p:nvPr>
            <p:extLst>
              <p:ext uri="{D42A27DB-BD31-4B8C-83A1-F6EECF244321}">
                <p14:modId xmlns:p14="http://schemas.microsoft.com/office/powerpoint/2010/main" val="4134224632"/>
              </p:ext>
            </p:extLst>
          </p:nvPr>
        </p:nvGraphicFramePr>
        <p:xfrm>
          <a:off x="3156948" y="1837509"/>
          <a:ext cx="7888793" cy="4460754"/>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35BFB8F8-B520-DFB6-9B17-72C21F56FFE4}"/>
              </a:ext>
            </a:extLst>
          </p:cNvPr>
          <p:cNvSpPr/>
          <p:nvPr/>
        </p:nvSpPr>
        <p:spPr>
          <a:xfrm>
            <a:off x="695325" y="5165847"/>
            <a:ext cx="10350416" cy="27702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46975F8-B927-9AB3-7F2C-C54BCCD192DD}"/>
              </a:ext>
              <a:ext uri="{C183D7F6-B498-43B3-948B-1728B52AA6E4}">
                <adec:decorative xmlns:adec="http://schemas.microsoft.com/office/drawing/2017/decorative" val="1"/>
              </a:ext>
            </a:extLst>
          </p:cNvPr>
          <p:cNvSpPr txBox="1"/>
          <p:nvPr/>
        </p:nvSpPr>
        <p:spPr>
          <a:xfrm>
            <a:off x="9331830" y="6083413"/>
            <a:ext cx="2988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vs. Essex average at the 95% confidence level </a:t>
            </a:r>
          </a:p>
        </p:txBody>
      </p:sp>
      <p:pic>
        <p:nvPicPr>
          <p:cNvPr id="12" name="Picture 11">
            <a:extLst>
              <a:ext uri="{FF2B5EF4-FFF2-40B4-BE49-F238E27FC236}">
                <a16:creationId xmlns:a16="http://schemas.microsoft.com/office/drawing/2014/main" id="{3CA69F03-0D95-103F-5441-6A76F8A9DEE4}"/>
              </a:ext>
            </a:extLst>
          </p:cNvPr>
          <p:cNvPicPr>
            <a:picLocks noChangeAspect="1"/>
          </p:cNvPicPr>
          <p:nvPr/>
        </p:nvPicPr>
        <p:blipFill>
          <a:blip r:embed="rId5"/>
          <a:stretch>
            <a:fillRect/>
          </a:stretch>
        </p:blipFill>
        <p:spPr>
          <a:xfrm>
            <a:off x="8842024" y="6195923"/>
            <a:ext cx="537229" cy="183668"/>
          </a:xfrm>
          <a:prstGeom prst="rect">
            <a:avLst/>
          </a:prstGeom>
        </p:spPr>
      </p:pic>
      <p:sp>
        <p:nvSpPr>
          <p:cNvPr id="13" name="TextBox 12">
            <a:extLst>
              <a:ext uri="{FF2B5EF4-FFF2-40B4-BE49-F238E27FC236}">
                <a16:creationId xmlns:a16="http://schemas.microsoft.com/office/drawing/2014/main" id="{93D4D46C-22FD-C6BB-0C6B-985F4C5A6EEF}"/>
              </a:ext>
            </a:extLst>
          </p:cNvPr>
          <p:cNvSpPr txBox="1"/>
          <p:nvPr/>
        </p:nvSpPr>
        <p:spPr>
          <a:xfrm>
            <a:off x="3746734" y="1738597"/>
            <a:ext cx="3239589" cy="277026"/>
          </a:xfrm>
          <a:prstGeom prst="rect">
            <a:avLst/>
          </a:prstGeom>
          <a:noFill/>
        </p:spPr>
        <p:txBody>
          <a:bodyPr wrap="square" lIns="0" tIns="0" rIns="0" bIns="0" rtlCol="0">
            <a:noAutofit/>
          </a:bodyPr>
          <a:lstStyle/>
          <a:p>
            <a:pPr algn="l">
              <a:spcAft>
                <a:spcPts val="1134"/>
              </a:spcAft>
            </a:pPr>
            <a:r>
              <a:rPr lang="en-GB" sz="1200" b="1" i="1"/>
              <a:t>Essex average</a:t>
            </a:r>
          </a:p>
        </p:txBody>
      </p:sp>
      <p:sp>
        <p:nvSpPr>
          <p:cNvPr id="14" name="TextBox 13">
            <a:extLst>
              <a:ext uri="{FF2B5EF4-FFF2-40B4-BE49-F238E27FC236}">
                <a16:creationId xmlns:a16="http://schemas.microsoft.com/office/drawing/2014/main" id="{62EBD737-299A-64B7-07F5-146629FC742E}"/>
              </a:ext>
            </a:extLst>
          </p:cNvPr>
          <p:cNvSpPr txBox="1"/>
          <p:nvPr/>
        </p:nvSpPr>
        <p:spPr>
          <a:xfrm>
            <a:off x="6902165" y="1738597"/>
            <a:ext cx="3239589" cy="277026"/>
          </a:xfrm>
          <a:prstGeom prst="rect">
            <a:avLst/>
          </a:prstGeom>
          <a:noFill/>
        </p:spPr>
        <p:txBody>
          <a:bodyPr wrap="square" lIns="0" tIns="0" rIns="0" bIns="0" rtlCol="0">
            <a:noAutofit/>
          </a:bodyPr>
          <a:lstStyle/>
          <a:p>
            <a:pPr algn="l">
              <a:spcAft>
                <a:spcPts val="1134"/>
              </a:spcAft>
            </a:pPr>
            <a:r>
              <a:rPr lang="en-GB" sz="1200" b="1" i="1"/>
              <a:t>By climate concern and responsibility</a:t>
            </a:r>
          </a:p>
        </p:txBody>
      </p:sp>
      <p:sp>
        <p:nvSpPr>
          <p:cNvPr id="3" name="Slide Number Placeholder 4">
            <a:extLst>
              <a:ext uri="{FF2B5EF4-FFF2-40B4-BE49-F238E27FC236}">
                <a16:creationId xmlns:a16="http://schemas.microsoft.com/office/drawing/2014/main" id="{6F31C45F-A7A5-B764-C9A6-A2D40AB0B0A1}"/>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 name="Date Placeholder 3">
            <a:extLst>
              <a:ext uri="{FF2B5EF4-FFF2-40B4-BE49-F238E27FC236}">
                <a16:creationId xmlns:a16="http://schemas.microsoft.com/office/drawing/2014/main" id="{95B3F5FB-B03B-95D8-85A4-0418C24DFF23}"/>
              </a:ext>
              <a:ext uri="{C183D7F6-B498-43B3-948B-1728B52AA6E4}">
                <adec:decorative xmlns:adec="http://schemas.microsoft.com/office/drawing/2017/decorative" val="1"/>
              </a:ext>
            </a:extLst>
          </p:cNvPr>
          <p:cNvSpPr>
            <a:spLocks noGrp="1"/>
          </p:cNvSpPr>
          <p:nvPr>
            <p:ph type="dt" sz="half" idx="10"/>
          </p:nvPr>
        </p:nvSpPr>
        <p:spPr>
          <a:xfrm>
            <a:off x="9439214" y="6607261"/>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extLst>
      <p:ext uri="{BB962C8B-B14F-4D97-AF65-F5344CB8AC3E}">
        <p14:creationId xmlns:p14="http://schemas.microsoft.com/office/powerpoint/2010/main" val="95107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593725" y="1274360"/>
            <a:ext cx="525289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US" sz="2000">
                <a:solidFill>
                  <a:schemeClr val="accent4"/>
                </a:solidFill>
                <a:latin typeface="+mn-lt"/>
              </a:rPr>
              <a:t>Environmental and climate factors are not considered as an opportunity for local sustainable growth. Yet,  there is more concern for how growth may impact local wildlife.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2024 – 5,467</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9439214" y="6607261"/>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6" name="Chart 5">
            <a:extLst>
              <a:ext uri="{FF2B5EF4-FFF2-40B4-BE49-F238E27FC236}">
                <a16:creationId xmlns:a16="http://schemas.microsoft.com/office/drawing/2014/main" id="{E08F5FD2-48CF-44B2-E297-28BDFAB88837}"/>
              </a:ext>
            </a:extLst>
          </p:cNvPr>
          <p:cNvGraphicFramePr/>
          <p:nvPr>
            <p:extLst>
              <p:ext uri="{D42A27DB-BD31-4B8C-83A1-F6EECF244321}">
                <p14:modId xmlns:p14="http://schemas.microsoft.com/office/powerpoint/2010/main" val="2927676394"/>
              </p:ext>
            </p:extLst>
          </p:nvPr>
        </p:nvGraphicFramePr>
        <p:xfrm>
          <a:off x="0" y="1658100"/>
          <a:ext cx="7888793" cy="4439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82C1EF1A-C68B-E412-F169-92FD9BF13B3A}"/>
              </a:ext>
            </a:extLst>
          </p:cNvPr>
          <p:cNvGraphicFramePr/>
          <p:nvPr>
            <p:extLst>
              <p:ext uri="{D42A27DB-BD31-4B8C-83A1-F6EECF244321}">
                <p14:modId xmlns:p14="http://schemas.microsoft.com/office/powerpoint/2010/main" val="2831210178"/>
              </p:ext>
            </p:extLst>
          </p:nvPr>
        </p:nvGraphicFramePr>
        <p:xfrm>
          <a:off x="5149273" y="1658100"/>
          <a:ext cx="7888793" cy="443918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84EF3436-6AE6-DB38-7BCE-ED5D9A3285D6}"/>
              </a:ext>
              <a:ext uri="{C183D7F6-B498-43B3-948B-1728B52AA6E4}">
                <adec:decorative xmlns:adec="http://schemas.microsoft.com/office/drawing/2017/decorative" val="0"/>
              </a:ext>
            </a:extLst>
          </p:cNvPr>
          <p:cNvSpPr txBox="1"/>
          <p:nvPr/>
        </p:nvSpPr>
        <p:spPr>
          <a:xfrm>
            <a:off x="6151347" y="1274360"/>
            <a:ext cx="525289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concerns do you have about ‘Growth’ in your local area?</a:t>
            </a:r>
          </a:p>
        </p:txBody>
      </p:sp>
      <p:sp>
        <p:nvSpPr>
          <p:cNvPr id="7" name="Rectangle 6">
            <a:extLst>
              <a:ext uri="{FF2B5EF4-FFF2-40B4-BE49-F238E27FC236}">
                <a16:creationId xmlns:a16="http://schemas.microsoft.com/office/drawing/2014/main" id="{FE052127-C2CE-D6D5-C91D-7FA73E40A417}"/>
              </a:ext>
            </a:extLst>
          </p:cNvPr>
          <p:cNvSpPr/>
          <p:nvPr/>
        </p:nvSpPr>
        <p:spPr>
          <a:xfrm>
            <a:off x="5007984" y="4868766"/>
            <a:ext cx="1992251" cy="12431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t>Cheaper / greener energy (21%) and lower air pollution (11%) are significantly more likely to be seen as opportunities for those </a:t>
            </a:r>
            <a:r>
              <a:rPr lang="en-GB" sz="1100" b="1"/>
              <a:t>extremely / very worried about climate change</a:t>
            </a:r>
          </a:p>
        </p:txBody>
      </p:sp>
      <p:sp>
        <p:nvSpPr>
          <p:cNvPr id="8" name="Rectangle 7">
            <a:extLst>
              <a:ext uri="{FF2B5EF4-FFF2-40B4-BE49-F238E27FC236}">
                <a16:creationId xmlns:a16="http://schemas.microsoft.com/office/drawing/2014/main" id="{FFD9A6FB-2CFE-AFD2-B49A-D5871C8CE05C}"/>
              </a:ext>
            </a:extLst>
          </p:cNvPr>
          <p:cNvSpPr/>
          <p:nvPr/>
        </p:nvSpPr>
        <p:spPr>
          <a:xfrm>
            <a:off x="10861247" y="3221318"/>
            <a:ext cx="1314231" cy="16474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t>Concerns around ‘growth’ are significantly higher for disturbing wildlife (55%) for those </a:t>
            </a:r>
            <a:r>
              <a:rPr lang="en-GB" sz="1100" b="1"/>
              <a:t>extremely / very worried about climate change</a:t>
            </a:r>
          </a:p>
        </p:txBody>
      </p:sp>
      <p:sp>
        <p:nvSpPr>
          <p:cNvPr id="9" name="Arrow: Right 8">
            <a:extLst>
              <a:ext uri="{FF2B5EF4-FFF2-40B4-BE49-F238E27FC236}">
                <a16:creationId xmlns:a16="http://schemas.microsoft.com/office/drawing/2014/main" id="{31C561C3-DDBB-C3E6-CD4F-9F50407DE768}"/>
              </a:ext>
            </a:extLst>
          </p:cNvPr>
          <p:cNvSpPr/>
          <p:nvPr/>
        </p:nvSpPr>
        <p:spPr>
          <a:xfrm>
            <a:off x="4728754" y="4913175"/>
            <a:ext cx="279230" cy="29449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7D7B08A1-9C28-7EC5-6466-88C08C101993}"/>
              </a:ext>
            </a:extLst>
          </p:cNvPr>
          <p:cNvSpPr/>
          <p:nvPr/>
        </p:nvSpPr>
        <p:spPr>
          <a:xfrm>
            <a:off x="4703184" y="5773424"/>
            <a:ext cx="279230" cy="29449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Bent-Up 10">
            <a:extLst>
              <a:ext uri="{FF2B5EF4-FFF2-40B4-BE49-F238E27FC236}">
                <a16:creationId xmlns:a16="http://schemas.microsoft.com/office/drawing/2014/main" id="{68CE5EC2-DA1B-773B-DFF1-AC3D5E1B2DD5}"/>
              </a:ext>
            </a:extLst>
          </p:cNvPr>
          <p:cNvSpPr/>
          <p:nvPr/>
        </p:nvSpPr>
        <p:spPr>
          <a:xfrm rot="10800000" flipH="1">
            <a:off x="11086963" y="2764374"/>
            <a:ext cx="634553" cy="568151"/>
          </a:xfrm>
          <a:prstGeom prst="ben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0111527"/>
      </p:ext>
    </p:extLst>
  </p:cSld>
  <p:clrMapOvr>
    <a:masterClrMapping/>
  </p:clrMapOvr>
</p:sld>
</file>

<file path=ppt/theme/theme1.xml><?xml version="1.0" encoding="utf-8"?>
<a:theme xmlns:a="http://schemas.openxmlformats.org/drawingml/2006/main" name="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2.xml><?xml version="1.0" encoding="utf-8"?>
<ds:datastoreItem xmlns:ds="http://schemas.openxmlformats.org/officeDocument/2006/customXml" ds:itemID="{210A0C68-7704-41E2-B017-4A3ADABB44EB}">
  <ds:schemaRefs>
    <ds:schemaRef ds:uri="2969dc08-5bf8-468b-85d5-dfc5dae37cf0"/>
    <ds:schemaRef ds:uri="6a461f78-e7a2-485a-8a47-5fc604b04102"/>
    <ds:schemaRef ds:uri="84ca0fae-7a23-4773-9d7c-60514ca6d3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16C91F-B092-485F-89DA-CDD2EFE13FC0}">
  <ds:schemaRefs>
    <ds:schemaRef ds:uri="http://schemas.microsoft.com/office/2006/documentManagement/types"/>
    <ds:schemaRef ds:uri="http://purl.org/dc/terms/"/>
    <ds:schemaRef ds:uri="6a461f78-e7a2-485a-8a47-5fc604b04102"/>
    <ds:schemaRef ds:uri="http://www.w3.org/XML/1998/namespace"/>
    <ds:schemaRef ds:uri="http://purl.org/dc/dcmitype/"/>
    <ds:schemaRef ds:uri="http://schemas.microsoft.com/office/infopath/2007/PartnerControls"/>
    <ds:schemaRef ds:uri="http://purl.org/dc/elements/1.1/"/>
    <ds:schemaRef ds:uri="http://schemas.openxmlformats.org/package/2006/metadata/core-properties"/>
    <ds:schemaRef ds:uri="http://schemas.microsoft.com/sharepoint/v3"/>
    <ds:schemaRef ds:uri="84ca0fae-7a23-4773-9d7c-60514ca6d38e"/>
    <ds:schemaRef ds:uri="2969dc08-5bf8-468b-85d5-dfc5dae37cf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ECC-Corporate-PowerPoint-template (2)</Template>
  <TotalTime>1</TotalTime>
  <Words>5815</Words>
  <Application>Microsoft Office PowerPoint</Application>
  <PresentationFormat>Widescreen</PresentationFormat>
  <Paragraphs>576</Paragraphs>
  <Slides>37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Lato</vt:lpstr>
      <vt:lpstr>Office Theme</vt:lpstr>
      <vt:lpstr>Essex Resident Survey 2024: Climate change and Food waste</vt:lpstr>
      <vt:lpstr>Purpose</vt:lpstr>
      <vt:lpstr>About the survey</vt:lpstr>
      <vt:lpstr>Survey themes</vt:lpstr>
      <vt:lpstr>Survey analysis</vt:lpstr>
      <vt:lpstr>Reporting conventions</vt:lpstr>
      <vt:lpstr>Climate change</vt:lpstr>
      <vt:lpstr>Generally, climate, environment and pollution is not a main concern for residents. ‘Imminent’ issues are most prevalent, such as healthcare, crime and safety and the economy which may more directly impact in the short term.</vt:lpstr>
      <vt:lpstr>Environmental and climate factors are not considered as an opportunity for local sustainable growth. Yet,  there is more concern for how growth may impact local wildlife. </vt:lpstr>
      <vt:lpstr>Levels of concern about climate change remain much lower compared to 2022. This level of decline over the last few years is not unique to Essex and is reflected at a national level. </vt:lpstr>
      <vt:lpstr>PowerPoint Presentation</vt:lpstr>
      <vt:lpstr>Females, Living comfortably in rural areas and high earning households are more likely to be worried about the effects of climate change.</vt:lpstr>
      <vt:lpstr>Looking at the year-on-year trend Essex residents has shown a decrease in personal responsibility towards reducing climate change. Of the residents who feel highly personal responsibility to reduce climate change, Chelmsford, Maldon and Uttlesford residents feel most responsible.</vt:lpstr>
      <vt:lpstr>PowerPoint Presentation</vt:lpstr>
      <vt:lpstr>When looking at age breakdown, 18-34- and 65–74-year-olds have seen the biggest reduction in feelings towards being highly responsible to reduce climate change. While Females have remained consistent of their views, Males have shown reduced responsibilities across 4 age groups when comparing to 2023 findings.</vt:lpstr>
      <vt:lpstr>Residents who are female, live in rural areas, living with dependent children from living comfortable households are likely to feel they have a high level of personal responsibility to reduce climate change.</vt:lpstr>
      <vt:lpstr>When looking at a cross-tabulation around high levels of responsibility and worry about climate change, Chelmsford has the highest feelings of personal responsibility and levels of worry, while Basildon and those living in a Levelling up priority place have the lowest levels of responsibility and worriedness towards this.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waste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Sean.Marks@essex.gov.uk</dc:creator>
  <cp:lastModifiedBy>Chris Final - Researcher</cp:lastModifiedBy>
  <cp:revision>13</cp:revision>
  <dcterms:created xsi:type="dcterms:W3CDTF">2023-03-30T08:24:52Z</dcterms:created>
  <dcterms:modified xsi:type="dcterms:W3CDTF">2024-12-05T16:30:41Z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0x01010068B6DE17D1CC6840AD4483472E640AD5</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ies>
</file>