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6.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tags/tag7.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8.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tags/tag11.xml" ContentType="application/vnd.openxmlformats-officedocument.presentationml.tags+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2.xml" ContentType="application/vnd.openxmlformats-officedocument.presentationml.tags+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3.xml" ContentType="application/vnd.openxmlformats-officedocument.presentationml.tags+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4.xml" ContentType="application/vnd.openxmlformats-officedocument.presentationml.tags+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17.xml" ContentType="application/vnd.openxmlformats-officedocument.presentationml.tags+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18.xml" ContentType="application/vnd.openxmlformats-officedocument.presentationml.tags+xml"/>
  <Override PartName="/ppt/notesSlides/notesSlide1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1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3.xml" ContentType="application/vnd.openxmlformats-officedocument.themeOverride+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ags/tag22.xml" ContentType="application/vnd.openxmlformats-officedocument.presentationml.tags+xml"/>
  <Override PartName="/ppt/notesSlides/notesSlide2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2.xml" ContentType="application/vnd.openxmlformats-officedocument.drawingml.chartshapes+xml"/>
  <Override PartName="/ppt/tags/tag23.xml" ContentType="application/vnd.openxmlformats-officedocument.presentationml.tags+xml"/>
  <Override PartName="/ppt/notesSlides/notesSlide25.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ags/tag24.xml" ContentType="application/vnd.openxmlformats-officedocument.presentationml.tags+xml"/>
  <Override PartName="/ppt/notesSlides/notesSlide26.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7.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25.xml" ContentType="application/vnd.openxmlformats-officedocument.presentationml.tags+xml"/>
  <Override PartName="/ppt/notesSlides/notesSlide28.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ags/tag2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4.xml" ContentType="application/vnd.openxmlformats-officedocument.themeOverride+xml"/>
  <Override PartName="/ppt/notesSlides/notesSlide3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5.xml" ContentType="application/vnd.openxmlformats-officedocument.themeOverride+xml"/>
  <Override PartName="/ppt/tags/tag27.xml" ContentType="application/vnd.openxmlformats-officedocument.presentationml.tags+xml"/>
  <Override PartName="/ppt/notesSlides/notesSlide32.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3.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6.xml" ContentType="application/vnd.openxmlformats-officedocument.themeOverride+xml"/>
  <Override PartName="/ppt/tags/tag28.xml" ContentType="application/vnd.openxmlformats-officedocument.presentationml.tags+xml"/>
  <Override PartName="/ppt/notesSlides/notesSlide3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7.xml" ContentType="application/vnd.openxmlformats-officedocument.themeOverr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ags/tag32.xml" ContentType="application/vnd.openxmlformats-officedocument.presentationml.tags+xml"/>
  <Override PartName="/ppt/notesSlides/notesSlide39.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3.xml" ContentType="application/vnd.openxmlformats-officedocument.drawingml.chartshape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ags/tag33.xml" ContentType="application/vnd.openxmlformats-officedocument.presentationml.tags+xml"/>
  <Override PartName="/ppt/notesSlides/notesSlide40.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ags/tag3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57"/>
  </p:notesMasterIdLst>
  <p:sldIdLst>
    <p:sldId id="256" r:id="rId5"/>
    <p:sldId id="3165" r:id="rId6"/>
    <p:sldId id="274" r:id="rId7"/>
    <p:sldId id="3204" r:id="rId8"/>
    <p:sldId id="3167" r:id="rId9"/>
    <p:sldId id="276" r:id="rId10"/>
    <p:sldId id="281" r:id="rId11"/>
    <p:sldId id="3202" r:id="rId12"/>
    <p:sldId id="3172" r:id="rId13"/>
    <p:sldId id="2993" r:id="rId14"/>
    <p:sldId id="3168" r:id="rId15"/>
    <p:sldId id="3169" r:id="rId16"/>
    <p:sldId id="3170" r:id="rId17"/>
    <p:sldId id="3171" r:id="rId18"/>
    <p:sldId id="280" r:id="rId19"/>
    <p:sldId id="3141" r:id="rId20"/>
    <p:sldId id="530" r:id="rId21"/>
    <p:sldId id="3126" r:id="rId22"/>
    <p:sldId id="3107" r:id="rId23"/>
    <p:sldId id="3105" r:id="rId24"/>
    <p:sldId id="534" r:id="rId25"/>
    <p:sldId id="283" r:id="rId26"/>
    <p:sldId id="3177" r:id="rId27"/>
    <p:sldId id="3144" r:id="rId28"/>
    <p:sldId id="2857" r:id="rId29"/>
    <p:sldId id="3016" r:id="rId30"/>
    <p:sldId id="3178" r:id="rId31"/>
    <p:sldId id="2858" r:id="rId32"/>
    <p:sldId id="3043" r:id="rId33"/>
    <p:sldId id="3179" r:id="rId34"/>
    <p:sldId id="2862" r:id="rId35"/>
    <p:sldId id="3154" r:id="rId36"/>
    <p:sldId id="3249" r:id="rId37"/>
    <p:sldId id="3180" r:id="rId38"/>
    <p:sldId id="3181" r:id="rId39"/>
    <p:sldId id="3182" r:id="rId40"/>
    <p:sldId id="3143" r:id="rId41"/>
    <p:sldId id="3186" r:id="rId42"/>
    <p:sldId id="2871" r:id="rId43"/>
    <p:sldId id="3184" r:id="rId44"/>
    <p:sldId id="3185" r:id="rId45"/>
    <p:sldId id="284" r:id="rId46"/>
    <p:sldId id="3228" r:id="rId47"/>
    <p:sldId id="3250" r:id="rId48"/>
    <p:sldId id="3222" r:id="rId49"/>
    <p:sldId id="3216" r:id="rId50"/>
    <p:sldId id="3251" r:id="rId51"/>
    <p:sldId id="3252" r:id="rId52"/>
    <p:sldId id="3227" r:id="rId53"/>
    <p:sldId id="3224" r:id="rId54"/>
    <p:sldId id="3189" r:id="rId55"/>
    <p:sldId id="27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unity strength &amp; wellbeing" id="{75D034A8-65E0-43AC-9E1A-3F4A71503296}">
          <p14:sldIdLst>
            <p14:sldId id="256"/>
          </p14:sldIdLst>
        </p14:section>
        <p14:section name="Introduction" id="{86C4BACC-F720-4F27-ADF9-73E5ECEEF8A1}">
          <p14:sldIdLst>
            <p14:sldId id="3165"/>
            <p14:sldId id="274"/>
            <p14:sldId id="3204"/>
            <p14:sldId id="3167"/>
            <p14:sldId id="276"/>
          </p14:sldIdLst>
        </p14:section>
        <p14:section name="Community Strength" id="{B064902F-03FB-4C00-B3D1-DFA626C20B92}">
          <p14:sldIdLst>
            <p14:sldId id="281"/>
            <p14:sldId id="3202"/>
            <p14:sldId id="3172"/>
            <p14:sldId id="2993"/>
            <p14:sldId id="3168"/>
            <p14:sldId id="3169"/>
            <p14:sldId id="3170"/>
            <p14:sldId id="3171"/>
          </p14:sldIdLst>
        </p14:section>
        <p14:section name="Local area" id="{0DB1CC6E-3B1A-4B9A-AC8F-741A2D36EC07}">
          <p14:sldIdLst>
            <p14:sldId id="280"/>
            <p14:sldId id="3141"/>
            <p14:sldId id="530"/>
            <p14:sldId id="3126"/>
            <p14:sldId id="3107"/>
            <p14:sldId id="3105"/>
            <p14:sldId id="534"/>
          </p14:sldIdLst>
        </p14:section>
        <p14:section name="Personal wellbeing" id="{23D2961D-7492-4B2F-9CA1-FE8D1BC0A40E}">
          <p14:sldIdLst>
            <p14:sldId id="283"/>
            <p14:sldId id="3177"/>
            <p14:sldId id="3144"/>
            <p14:sldId id="2857"/>
            <p14:sldId id="3016"/>
            <p14:sldId id="3178"/>
            <p14:sldId id="2858"/>
            <p14:sldId id="3043"/>
            <p14:sldId id="3179"/>
            <p14:sldId id="2862"/>
          </p14:sldIdLst>
        </p14:section>
        <p14:section name="Financial wellbeing" id="{3FC6C373-A705-4AE7-9C5A-A3AC4D06F682}">
          <p14:sldIdLst>
            <p14:sldId id="3154"/>
            <p14:sldId id="3249"/>
            <p14:sldId id="3180"/>
            <p14:sldId id="3181"/>
            <p14:sldId id="3182"/>
            <p14:sldId id="3143"/>
            <p14:sldId id="3186"/>
            <p14:sldId id="2871"/>
            <p14:sldId id="3184"/>
            <p14:sldId id="3185"/>
          </p14:sldIdLst>
        </p14:section>
        <p14:section name="Physical activity" id="{03A5A584-9F4D-416C-B131-AEAF433D6C80}">
          <p14:sldIdLst>
            <p14:sldId id="284"/>
            <p14:sldId id="3228"/>
            <p14:sldId id="3250"/>
            <p14:sldId id="3222"/>
            <p14:sldId id="3216"/>
            <p14:sldId id="3251"/>
            <p14:sldId id="3252"/>
            <p14:sldId id="3227"/>
            <p14:sldId id="3224"/>
            <p14:sldId id="3189"/>
            <p14:sldId id="270"/>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646E1A-105A-E5A3-0FBA-67BF178E754B}" name="Sean Marks - Senior Researcher" initials="SR" userId="S::sean.marks@essex.gov.uk::5b5504e5-eea6-43a5-accf-b5894fccd5ac" providerId="AD"/>
  <p188:author id="{D8C1A941-ACC3-CEC8-7CF0-0F80E1F66955}" name="Daniel Morris" initials="DM" userId="S::daniel.morris@ors.org.uk::37c79260-ddc2-4730-8789-c44406186fb2" providerId="AD"/>
  <p188:author id="{4DFD085A-EC0F-FE41-111B-9C03BAB6D02A}" name="Chris Final - Researcher" initials="CF" userId="S::Christopher.Final@essex.gov.uk::30a9b99c-3608-4e3f-b048-5f989572effe" providerId="AD"/>
  <p188:author id="{DF95F6AB-9307-B646-1A3D-9B96BD913F51}" name="Chloe Aldridge - Junior Researcher" initials="CAJR" userId="S::Chloe.Aldridge@essex.gov.uk::b2c50bc6-4d03-4903-a054-a0bfe3e104a6" providerId="AD"/>
  <p188:author id="{2573BCB6-F814-7595-AAA1-C26DAE5C3826}" name="Liz Roberts - Researcher" initials="LRR" userId="S::Elizabeth.Roberts@essex.gov.uk::6551b618-3b8c-4a7b-9579-184c9b4d1c4a" providerId="AD"/>
  <p188:author id="{64E774BB-7890-272D-0DA2-BF485318D9DC}" name="Chris Holmes - Commercial Research Analyst" initials="CHCRA" userId="S::Chris.Holmes@essex.gov.uk::12d40555-a0b3-4b44-b50a-f33341d4b2b0" providerId="AD"/>
  <p188:author id="{F165B7BE-6976-CDB2-4B52-CD54B631D60C}" name="Emily Brodie - Intelligence Manager" initials="EBIM" userId="S::Emily.Brodie@essex.gov.uk::72612abd-c561-46f0-925a-0548d2cab26d" providerId="AD"/>
  <p188:author id="{11DFFAC5-2F7D-E636-F77D-FD66336B22A3}" name="Chris Final - Researcher" initials="CR" userId="S::christopher.final@essex.gov.uk::30a9b99c-3608-4e3f-b048-5f989572effe" providerId="AD"/>
  <p188:author id="{B68568C6-9A5D-10AE-A687-815E80624230}" name="Dave Hammond" initials="DH" userId="S::dave.hammond@ors.org.uk::c6799ece-9a17-41e0-9ba1-6616b9861e22" providerId="AD"/>
  <p188:author id="{147FAEEB-5483-E583-03A4-C3AC65800F1C}" name="Sean" initials="S" userId="S::Sean.Marks@essex.gov.uk::5b5504e5-eea6-43a5-accf-b5894fccd5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FFFF"/>
    <a:srgbClr val="A6A6A6"/>
    <a:srgbClr val="BDDEFF"/>
    <a:srgbClr val="004899"/>
    <a:srgbClr val="3A7D64"/>
    <a:srgbClr val="76766B"/>
    <a:srgbClr val="FF8EA9"/>
    <a:srgbClr val="78C0A6"/>
    <a:srgbClr val="729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0B512-9D2E-4710-B680-9E18ED27885D}" v="20" dt="2024-11-22T13:04:54.104"/>
    <p1510:client id="{E16FFC08-9FA2-4C29-8EAF-DAC99F0D5A96}" v="116" dt="2024-11-22T12:56:20.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Final - Researcher" userId="30a9b99c-3608-4e3f-b048-5f989572effe" providerId="ADAL" clId="{3581355E-8FFE-4AA8-B15E-CE69011802AE}"/>
    <pc:docChg chg="undo custSel modSld">
      <pc:chgData name="Chris Final - Researcher" userId="30a9b99c-3608-4e3f-b048-5f989572effe" providerId="ADAL" clId="{3581355E-8FFE-4AA8-B15E-CE69011802AE}" dt="2024-11-15T14:30:33.200" v="5"/>
      <pc:docMkLst>
        <pc:docMk/>
      </pc:docMkLst>
      <pc:sldChg chg="delCm">
        <pc:chgData name="Chris Final - Researcher" userId="30a9b99c-3608-4e3f-b048-5f989572effe" providerId="ADAL" clId="{3581355E-8FFE-4AA8-B15E-CE69011802AE}" dt="2024-11-15T14:26:46.715" v="0"/>
        <pc:sldMkLst>
          <pc:docMk/>
          <pc:sldMk cId="2020348933" sldId="2858"/>
        </pc:sldMkLst>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3581355E-8FFE-4AA8-B15E-CE69011802AE}" dt="2024-11-15T14:26:46.715" v="0"/>
              <pc2:cmMkLst xmlns:pc2="http://schemas.microsoft.com/office/powerpoint/2019/9/main/command">
                <pc:docMk/>
                <pc:sldMk cId="2020348933" sldId="2858"/>
                <pc2:cmMk id="{5476D839-9BBF-4202-A6B0-CB7C2AEBCFDF}"/>
              </pc2:cmMkLst>
            </pc226:cmChg>
          </p:ext>
        </pc:extLst>
      </pc:sldChg>
      <pc:sldChg chg="addSp delSp modSp mod">
        <pc:chgData name="Chris Final - Researcher" userId="30a9b99c-3608-4e3f-b048-5f989572effe" providerId="ADAL" clId="{3581355E-8FFE-4AA8-B15E-CE69011802AE}" dt="2024-11-15T14:30:33.200" v="5"/>
        <pc:sldMkLst>
          <pc:docMk/>
          <pc:sldMk cId="2839377430" sldId="2862"/>
        </pc:sldMkLst>
        <pc:spChg chg="add del">
          <ac:chgData name="Chris Final - Researcher" userId="30a9b99c-3608-4e3f-b048-5f989572effe" providerId="ADAL" clId="{3581355E-8FFE-4AA8-B15E-CE69011802AE}" dt="2024-11-15T14:30:25.698" v="4" actId="22"/>
          <ac:spMkLst>
            <pc:docMk/>
            <pc:sldMk cId="2839377430" sldId="2862"/>
            <ac:spMk id="5" creationId="{F9A3C3E2-FA9A-2406-B9D7-FC48C58AEDF8}"/>
          </ac:spMkLst>
        </pc:spChg>
        <pc:spChg chg="add mod">
          <ac:chgData name="Chris Final - Researcher" userId="30a9b99c-3608-4e3f-b048-5f989572effe" providerId="ADAL" clId="{3581355E-8FFE-4AA8-B15E-CE69011802AE}" dt="2024-11-15T14:30:33.200" v="5"/>
          <ac:spMkLst>
            <pc:docMk/>
            <pc:sldMk cId="2839377430" sldId="2862"/>
            <ac:spMk id="6" creationId="{3DAF47C7-DA2B-54B2-59C8-EAC4DAD5DCE3}"/>
          </ac:spMkLst>
        </pc:spChg>
        <pc:spChg chg="del">
          <ac:chgData name="Chris Final - Researcher" userId="30a9b99c-3608-4e3f-b048-5f989572effe" providerId="ADAL" clId="{3581355E-8FFE-4AA8-B15E-CE69011802AE}" dt="2024-11-15T14:30:15.799" v="2" actId="478"/>
          <ac:spMkLst>
            <pc:docMk/>
            <pc:sldMk cId="2839377430" sldId="2862"/>
            <ac:spMk id="32" creationId="{4C8021A5-C70F-4997-9281-DD70E7A395E7}"/>
          </ac:spMkLst>
        </pc:spChg>
      </pc:sldChg>
      <pc:sldChg chg="delCm">
        <pc:chgData name="Chris Final - Researcher" userId="30a9b99c-3608-4e3f-b048-5f989572effe" providerId="ADAL" clId="{3581355E-8FFE-4AA8-B15E-CE69011802AE}" dt="2024-11-15T14:30:04.194" v="1"/>
        <pc:sldMkLst>
          <pc:docMk/>
          <pc:sldMk cId="3346937163" sldId="3249"/>
        </pc:sldMkLst>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3581355E-8FFE-4AA8-B15E-CE69011802AE}" dt="2024-11-15T14:30:04.194" v="1"/>
              <pc2:cmMkLst xmlns:pc2="http://schemas.microsoft.com/office/powerpoint/2019/9/main/command">
                <pc:docMk/>
                <pc:sldMk cId="3346937163" sldId="3249"/>
                <pc2:cmMk id="{73DB414D-F2E6-4F43-BE05-984DAD573C81}"/>
              </pc2:cmMkLst>
            </pc226:cmChg>
          </p:ext>
        </pc:extLst>
      </pc:sldChg>
    </pc:docChg>
  </pc:docChgLst>
  <pc:docChgLst>
    <pc:chgData name="Chris Final - Researcher" userId="S::christopher.final@essex.gov.uk::30a9b99c-3608-4e3f-b048-5f989572effe" providerId="AD" clId="Web-{2FE05165-62E4-0923-23F2-7D857EADEB26}"/>
    <pc:docChg chg="modSld">
      <pc:chgData name="Chris Final - Researcher" userId="S::christopher.final@essex.gov.uk::30a9b99c-3608-4e3f-b048-5f989572effe" providerId="AD" clId="Web-{2FE05165-62E4-0923-23F2-7D857EADEB26}" dt="2024-11-15T16:19:39.610" v="1" actId="20577"/>
      <pc:docMkLst>
        <pc:docMk/>
      </pc:docMkLst>
      <pc:sldChg chg="modSp">
        <pc:chgData name="Chris Final - Researcher" userId="S::christopher.final@essex.gov.uk::30a9b99c-3608-4e3f-b048-5f989572effe" providerId="AD" clId="Web-{2FE05165-62E4-0923-23F2-7D857EADEB26}" dt="2024-11-15T16:19:39.610" v="1" actId="20577"/>
        <pc:sldMkLst>
          <pc:docMk/>
          <pc:sldMk cId="2444680049" sldId="270"/>
        </pc:sldMkLst>
        <pc:spChg chg="mod">
          <ac:chgData name="Chris Final - Researcher" userId="S::christopher.final@essex.gov.uk::30a9b99c-3608-4e3f-b048-5f989572effe" providerId="AD" clId="Web-{2FE05165-62E4-0923-23F2-7D857EADEB26}" dt="2024-11-15T16:19:39.610" v="1" actId="20577"/>
          <ac:spMkLst>
            <pc:docMk/>
            <pc:sldMk cId="2444680049" sldId="270"/>
            <ac:spMk id="6" creationId="{3BD1A842-1709-997F-1715-E3E211B33662}"/>
          </ac:spMkLst>
        </pc:spChg>
      </pc:sldChg>
    </pc:docChg>
  </pc:docChgLst>
  <pc:docChgLst>
    <pc:chgData name="Sean Marks - Senior Researcher" userId="S::sean.marks@essex.gov.uk::5b5504e5-eea6-43a5-accf-b5894fccd5ac" providerId="AD" clId="Web-{E16FFC08-9FA2-4C29-8EAF-DAC99F0D5A96}"/>
    <pc:docChg chg="modSld">
      <pc:chgData name="Sean Marks - Senior Researcher" userId="S::sean.marks@essex.gov.uk::5b5504e5-eea6-43a5-accf-b5894fccd5ac" providerId="AD" clId="Web-{E16FFC08-9FA2-4C29-8EAF-DAC99F0D5A96}" dt="2024-11-22T12:56:20.797" v="113" actId="20577"/>
      <pc:docMkLst>
        <pc:docMk/>
      </pc:docMkLst>
      <pc:sldChg chg="modSp">
        <pc:chgData name="Sean Marks - Senior Researcher" userId="S::sean.marks@essex.gov.uk::5b5504e5-eea6-43a5-accf-b5894fccd5ac" providerId="AD" clId="Web-{E16FFC08-9FA2-4C29-8EAF-DAC99F0D5A96}" dt="2024-11-22T12:49:15.989" v="73" actId="20577"/>
        <pc:sldMkLst>
          <pc:docMk/>
          <pc:sldMk cId="2020348933" sldId="2858"/>
        </pc:sldMkLst>
        <pc:spChg chg="mod">
          <ac:chgData name="Sean Marks - Senior Researcher" userId="S::sean.marks@essex.gov.uk::5b5504e5-eea6-43a5-accf-b5894fccd5ac" providerId="AD" clId="Web-{E16FFC08-9FA2-4C29-8EAF-DAC99F0D5A96}" dt="2024-11-22T12:49:15.989" v="73" actId="20577"/>
          <ac:spMkLst>
            <pc:docMk/>
            <pc:sldMk cId="2020348933" sldId="2858"/>
            <ac:spMk id="34" creationId="{DD207100-2CA1-4791-B0E7-E9B175AD6B4D}"/>
          </ac:spMkLst>
        </pc:spChg>
      </pc:sldChg>
      <pc:sldChg chg="modSp">
        <pc:chgData name="Sean Marks - Senior Researcher" userId="S::sean.marks@essex.gov.uk::5b5504e5-eea6-43a5-accf-b5894fccd5ac" providerId="AD" clId="Web-{E16FFC08-9FA2-4C29-8EAF-DAC99F0D5A96}" dt="2024-11-22T12:46:39.110" v="58" actId="20577"/>
        <pc:sldMkLst>
          <pc:docMk/>
          <pc:sldMk cId="611923156" sldId="3126"/>
        </pc:sldMkLst>
        <pc:spChg chg="mod">
          <ac:chgData name="Sean Marks - Senior Researcher" userId="S::sean.marks@essex.gov.uk::5b5504e5-eea6-43a5-accf-b5894fccd5ac" providerId="AD" clId="Web-{E16FFC08-9FA2-4C29-8EAF-DAC99F0D5A96}" dt="2024-11-22T12:46:39.110" v="58" actId="20577"/>
          <ac:spMkLst>
            <pc:docMk/>
            <pc:sldMk cId="611923156" sldId="3126"/>
            <ac:spMk id="37" creationId="{91E786E3-F9F8-495C-834E-74CD9C39C58E}"/>
          </ac:spMkLst>
        </pc:spChg>
      </pc:sldChg>
      <pc:sldChg chg="modSp">
        <pc:chgData name="Sean Marks - Senior Researcher" userId="S::sean.marks@essex.gov.uk::5b5504e5-eea6-43a5-accf-b5894fccd5ac" providerId="AD" clId="Web-{E16FFC08-9FA2-4C29-8EAF-DAC99F0D5A96}" dt="2024-11-22T12:40:43.304" v="21" actId="20577"/>
        <pc:sldMkLst>
          <pc:docMk/>
          <pc:sldMk cId="3723680551" sldId="3168"/>
        </pc:sldMkLst>
        <pc:spChg chg="mod">
          <ac:chgData name="Sean Marks - Senior Researcher" userId="S::sean.marks@essex.gov.uk::5b5504e5-eea6-43a5-accf-b5894fccd5ac" providerId="AD" clId="Web-{E16FFC08-9FA2-4C29-8EAF-DAC99F0D5A96}" dt="2024-11-22T12:40:43.304" v="21" actId="20577"/>
          <ac:spMkLst>
            <pc:docMk/>
            <pc:sldMk cId="3723680551" sldId="3168"/>
            <ac:spMk id="15" creationId="{C02DB33B-7E0A-F66C-0030-D5A714A222D1}"/>
          </ac:spMkLst>
        </pc:spChg>
      </pc:sldChg>
      <pc:sldChg chg="modSp">
        <pc:chgData name="Sean Marks - Senior Researcher" userId="S::sean.marks@essex.gov.uk::5b5504e5-eea6-43a5-accf-b5894fccd5ac" providerId="AD" clId="Web-{E16FFC08-9FA2-4C29-8EAF-DAC99F0D5A96}" dt="2024-11-22T12:46:15.656" v="57" actId="20577"/>
        <pc:sldMkLst>
          <pc:docMk/>
          <pc:sldMk cId="1832867418" sldId="3170"/>
        </pc:sldMkLst>
        <pc:spChg chg="mod">
          <ac:chgData name="Sean Marks - Senior Researcher" userId="S::sean.marks@essex.gov.uk::5b5504e5-eea6-43a5-accf-b5894fccd5ac" providerId="AD" clId="Web-{E16FFC08-9FA2-4C29-8EAF-DAC99F0D5A96}" dt="2024-11-22T12:46:15.656" v="57" actId="20577"/>
          <ac:spMkLst>
            <pc:docMk/>
            <pc:sldMk cId="1832867418" sldId="3170"/>
            <ac:spMk id="15" creationId="{C02DB33B-7E0A-F66C-0030-D5A714A222D1}"/>
          </ac:spMkLst>
        </pc:spChg>
      </pc:sldChg>
      <pc:sldChg chg="modSp">
        <pc:chgData name="Sean Marks - Senior Researcher" userId="S::sean.marks@essex.gov.uk::5b5504e5-eea6-43a5-accf-b5894fccd5ac" providerId="AD" clId="Web-{E16FFC08-9FA2-4C29-8EAF-DAC99F0D5A96}" dt="2024-11-22T12:50:45.492" v="78" actId="20577"/>
        <pc:sldMkLst>
          <pc:docMk/>
          <pc:sldMk cId="2686260866" sldId="3180"/>
        </pc:sldMkLst>
        <pc:spChg chg="mod">
          <ac:chgData name="Sean Marks - Senior Researcher" userId="S::sean.marks@essex.gov.uk::5b5504e5-eea6-43a5-accf-b5894fccd5ac" providerId="AD" clId="Web-{E16FFC08-9FA2-4C29-8EAF-DAC99F0D5A96}" dt="2024-11-22T12:50:45.492" v="78" actId="20577"/>
          <ac:spMkLst>
            <pc:docMk/>
            <pc:sldMk cId="2686260866" sldId="3180"/>
            <ac:spMk id="34" creationId="{E4DBA7ED-FA08-4220-9F3C-37716B2E07C7}"/>
          </ac:spMkLst>
        </pc:spChg>
      </pc:sldChg>
      <pc:sldChg chg="modSp">
        <pc:chgData name="Sean Marks - Senior Researcher" userId="S::sean.marks@essex.gov.uk::5b5504e5-eea6-43a5-accf-b5894fccd5ac" providerId="AD" clId="Web-{E16FFC08-9FA2-4C29-8EAF-DAC99F0D5A96}" dt="2024-11-22T12:51:08.961" v="84" actId="20577"/>
        <pc:sldMkLst>
          <pc:docMk/>
          <pc:sldMk cId="1069785428" sldId="3181"/>
        </pc:sldMkLst>
        <pc:spChg chg="mod">
          <ac:chgData name="Sean Marks - Senior Researcher" userId="S::sean.marks@essex.gov.uk::5b5504e5-eea6-43a5-accf-b5894fccd5ac" providerId="AD" clId="Web-{E16FFC08-9FA2-4C29-8EAF-DAC99F0D5A96}" dt="2024-11-22T12:51:08.961" v="84" actId="20577"/>
          <ac:spMkLst>
            <pc:docMk/>
            <pc:sldMk cId="1069785428" sldId="3181"/>
            <ac:spMk id="15" creationId="{C02DB33B-7E0A-F66C-0030-D5A714A222D1}"/>
          </ac:spMkLst>
        </pc:spChg>
      </pc:sldChg>
      <pc:sldChg chg="modSp">
        <pc:chgData name="Sean Marks - Senior Researcher" userId="S::sean.marks@essex.gov.uk::5b5504e5-eea6-43a5-accf-b5894fccd5ac" providerId="AD" clId="Web-{E16FFC08-9FA2-4C29-8EAF-DAC99F0D5A96}" dt="2024-11-22T12:56:20.797" v="113" actId="20577"/>
        <pc:sldMkLst>
          <pc:docMk/>
          <pc:sldMk cId="3211117190" sldId="3185"/>
        </pc:sldMkLst>
        <pc:spChg chg="mod">
          <ac:chgData name="Sean Marks - Senior Researcher" userId="S::sean.marks@essex.gov.uk::5b5504e5-eea6-43a5-accf-b5894fccd5ac" providerId="AD" clId="Web-{E16FFC08-9FA2-4C29-8EAF-DAC99F0D5A96}" dt="2024-11-22T12:56:20.797" v="113" actId="20577"/>
          <ac:spMkLst>
            <pc:docMk/>
            <pc:sldMk cId="3211117190" sldId="3185"/>
            <ac:spMk id="34" creationId="{E4DBA7ED-FA08-4220-9F3C-37716B2E07C7}"/>
          </ac:spMkLst>
        </pc:spChg>
      </pc:sldChg>
    </pc:docChg>
  </pc:docChgLst>
  <pc:docChgLst>
    <pc:chgData name="Sean Marks - Senior Researcher" userId="5b5504e5-eea6-43a5-accf-b5894fccd5ac" providerId="ADAL" clId="{C800B512-9D2E-4710-B680-9E18ED27885D}"/>
    <pc:docChg chg="modSld">
      <pc:chgData name="Sean Marks - Senior Researcher" userId="5b5504e5-eea6-43a5-accf-b5894fccd5ac" providerId="ADAL" clId="{C800B512-9D2E-4710-B680-9E18ED27885D}" dt="2024-11-22T13:04:54.104" v="19"/>
      <pc:docMkLst>
        <pc:docMk/>
      </pc:docMkLst>
      <pc:sldChg chg="modSp mod">
        <pc:chgData name="Sean Marks - Senior Researcher" userId="5b5504e5-eea6-43a5-accf-b5894fccd5ac" providerId="ADAL" clId="{C800B512-9D2E-4710-B680-9E18ED27885D}" dt="2024-11-22T13:04:54.104" v="19"/>
        <pc:sldMkLst>
          <pc:docMk/>
          <pc:sldMk cId="1251096975" sldId="3222"/>
        </pc:sldMkLst>
        <pc:graphicFrameChg chg="mod">
          <ac:chgData name="Sean Marks - Senior Researcher" userId="5b5504e5-eea6-43a5-accf-b5894fccd5ac" providerId="ADAL" clId="{C800B512-9D2E-4710-B680-9E18ED27885D}" dt="2024-11-22T13:04:54.104" v="19"/>
          <ac:graphicFrameMkLst>
            <pc:docMk/>
            <pc:sldMk cId="1251096975" sldId="3222"/>
            <ac:graphicFrameMk id="12" creationId="{E4120F31-3365-4418-A777-5171BD645E6C}"/>
          </ac:graphicFrameMkLst>
        </pc:graphicFrameChg>
        <pc:graphicFrameChg chg="mod">
          <ac:chgData name="Sean Marks - Senior Researcher" userId="5b5504e5-eea6-43a5-accf-b5894fccd5ac" providerId="ADAL" clId="{C800B512-9D2E-4710-B680-9E18ED27885D}" dt="2024-11-22T13:02:44.108" v="10" actId="167"/>
          <ac:graphicFrameMkLst>
            <pc:docMk/>
            <pc:sldMk cId="1251096975" sldId="3222"/>
            <ac:graphicFrameMk id="14" creationId="{29E8A37E-D217-4E14-B01E-9A0215FE0C9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3.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13002197371264"/>
          <c:y val="0"/>
          <c:w val="0.52598931197110144"/>
          <c:h val="0.82121184452184037"/>
        </c:manualLayout>
      </c:layout>
      <c:barChart>
        <c:barDir val="bar"/>
        <c:grouping val="percentStacked"/>
        <c:varyColors val="0"/>
        <c:ser>
          <c:idx val="0"/>
          <c:order val="0"/>
          <c:tx>
            <c:strRef>
              <c:f>Sheet1!$B$1</c:f>
              <c:strCache>
                <c:ptCount val="1"/>
                <c:pt idx="0">
                  <c:v>Agree strongly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Sheet1!$B$2:$B$7</c:f>
              <c:numCache>
                <c:formatCode>0%</c:formatCode>
                <c:ptCount val="6"/>
                <c:pt idx="0">
                  <c:v>0.49349999999999999</c:v>
                </c:pt>
                <c:pt idx="1">
                  <c:v>0.2777</c:v>
                </c:pt>
                <c:pt idx="2">
                  <c:v>0.21329999999999999</c:v>
                </c:pt>
                <c:pt idx="3">
                  <c:v>0.18029999999999999</c:v>
                </c:pt>
                <c:pt idx="4">
                  <c:v>0.1183</c:v>
                </c:pt>
                <c:pt idx="5">
                  <c:v>0.1467</c:v>
                </c:pt>
              </c:numCache>
            </c:numRef>
          </c:val>
          <c:extLst>
            <c:ext xmlns:c16="http://schemas.microsoft.com/office/drawing/2014/chart" uri="{C3380CC4-5D6E-409C-BE32-E72D297353CC}">
              <c16:uniqueId val="{00000000-6B9D-4982-BD7B-11329EC8BB3E}"/>
            </c:ext>
          </c:extLst>
        </c:ser>
        <c:ser>
          <c:idx val="1"/>
          <c:order val="1"/>
          <c:tx>
            <c:strRef>
              <c:f>Sheet1!$C$1</c:f>
              <c:strCache>
                <c:ptCount val="1"/>
                <c:pt idx="0">
                  <c:v>Agree slightly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Sheet1!$C$2:$C$7</c:f>
              <c:numCache>
                <c:formatCode>0%</c:formatCode>
                <c:ptCount val="6"/>
                <c:pt idx="0">
                  <c:v>0.28170000000000001</c:v>
                </c:pt>
                <c:pt idx="1">
                  <c:v>0.32919999999999999</c:v>
                </c:pt>
                <c:pt idx="2">
                  <c:v>0.34899999999999998</c:v>
                </c:pt>
                <c:pt idx="3">
                  <c:v>0.3145</c:v>
                </c:pt>
                <c:pt idx="4">
                  <c:v>0.32519999999999999</c:v>
                </c:pt>
                <c:pt idx="5">
                  <c:v>0.27779999999999999</c:v>
                </c:pt>
              </c:numCache>
            </c:numRef>
          </c:val>
          <c:extLst>
            <c:ext xmlns:c16="http://schemas.microsoft.com/office/drawing/2014/chart" uri="{C3380CC4-5D6E-409C-BE32-E72D297353CC}">
              <c16:uniqueId val="{00000001-6B9D-4982-BD7B-11329EC8BB3E}"/>
            </c:ext>
          </c:extLst>
        </c:ser>
        <c:ser>
          <c:idx val="2"/>
          <c:order val="2"/>
          <c:tx>
            <c:strRef>
              <c:f>Sheet1!$D$1</c:f>
              <c:strCache>
                <c:ptCount val="1"/>
                <c:pt idx="0">
                  <c:v>Neither agree nor disagree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Sheet1!$D$2:$D$7</c:f>
              <c:numCache>
                <c:formatCode>0%</c:formatCode>
                <c:ptCount val="6"/>
                <c:pt idx="0">
                  <c:v>7.3400000000000007E-2</c:v>
                </c:pt>
                <c:pt idx="1">
                  <c:v>0.25290000000000001</c:v>
                </c:pt>
                <c:pt idx="2">
                  <c:v>0.29039999999999999</c:v>
                </c:pt>
                <c:pt idx="3">
                  <c:v>0.26190000000000002</c:v>
                </c:pt>
                <c:pt idx="4">
                  <c:v>0.3473</c:v>
                </c:pt>
                <c:pt idx="5">
                  <c:v>0.27050000000000002</c:v>
                </c:pt>
              </c:numCache>
            </c:numRef>
          </c:val>
          <c:extLst>
            <c:ext xmlns:c16="http://schemas.microsoft.com/office/drawing/2014/chart" uri="{C3380CC4-5D6E-409C-BE32-E72D297353CC}">
              <c16:uniqueId val="{00000002-6B9D-4982-BD7B-11329EC8BB3E}"/>
            </c:ext>
          </c:extLst>
        </c:ser>
        <c:ser>
          <c:idx val="3"/>
          <c:order val="3"/>
          <c:tx>
            <c:strRef>
              <c:f>Sheet1!$E$1</c:f>
              <c:strCache>
                <c:ptCount val="1"/>
                <c:pt idx="0">
                  <c:v>Disagree slightly</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Sheet1!$E$2:$E$7</c:f>
              <c:numCache>
                <c:formatCode>0%</c:formatCode>
                <c:ptCount val="6"/>
                <c:pt idx="0">
                  <c:v>8.1000000000000003E-2</c:v>
                </c:pt>
                <c:pt idx="1">
                  <c:v>8.4000000000000005E-2</c:v>
                </c:pt>
                <c:pt idx="2">
                  <c:v>8.9399999999999993E-2</c:v>
                </c:pt>
                <c:pt idx="3">
                  <c:v>0.1424</c:v>
                </c:pt>
                <c:pt idx="4">
                  <c:v>0.1154</c:v>
                </c:pt>
                <c:pt idx="5">
                  <c:v>0.16880000000000001</c:v>
                </c:pt>
              </c:numCache>
            </c:numRef>
          </c:val>
          <c:extLst>
            <c:ext xmlns:c16="http://schemas.microsoft.com/office/drawing/2014/chart" uri="{C3380CC4-5D6E-409C-BE32-E72D297353CC}">
              <c16:uniqueId val="{00000003-6B9D-4982-BD7B-11329EC8BB3E}"/>
            </c:ext>
          </c:extLst>
        </c:ser>
        <c:ser>
          <c:idx val="4"/>
          <c:order val="4"/>
          <c:tx>
            <c:strRef>
              <c:f>Sheet1!$F$1</c:f>
              <c:strCache>
                <c:ptCount val="1"/>
                <c:pt idx="0">
                  <c:v>Disagree strongly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Sheet1!$F$2:$F$7</c:f>
              <c:numCache>
                <c:formatCode>0%</c:formatCode>
                <c:ptCount val="6"/>
                <c:pt idx="0">
                  <c:v>7.0400000000000004E-2</c:v>
                </c:pt>
                <c:pt idx="1">
                  <c:v>5.6300000000000003E-2</c:v>
                </c:pt>
                <c:pt idx="2">
                  <c:v>5.8000000000000003E-2</c:v>
                </c:pt>
                <c:pt idx="3">
                  <c:v>0.1008</c:v>
                </c:pt>
                <c:pt idx="4">
                  <c:v>9.3799999999999994E-2</c:v>
                </c:pt>
                <c:pt idx="5">
                  <c:v>0.13619999999999999</c:v>
                </c:pt>
              </c:numCache>
            </c:numRef>
          </c:val>
          <c:extLst>
            <c:ext xmlns:c16="http://schemas.microsoft.com/office/drawing/2014/chart" uri="{C3380CC4-5D6E-409C-BE32-E72D297353CC}">
              <c16:uniqueId val="{00000004-6B9D-4982-BD7B-11329EC8BB3E}"/>
            </c:ext>
          </c:extLst>
        </c:ser>
        <c:dLbls>
          <c:showLegendKey val="0"/>
          <c:showVal val="0"/>
          <c:showCatName val="0"/>
          <c:showSerName val="0"/>
          <c:showPercent val="0"/>
          <c:showBubbleSize val="0"/>
        </c:dLbls>
        <c:gapWidth val="40"/>
        <c:overlap val="10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2581603920766431"/>
          <c:y val="0.83858308513768876"/>
          <c:w val="0.74056030610484591"/>
          <c:h val="0.124134416852473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9027432967291817"/>
          <c:y val="9.3289274179630677E-3"/>
          <c:w val="0.48426181510501143"/>
          <c:h val="0.94843750317190556"/>
        </c:manualLayout>
      </c:layout>
      <c:barChart>
        <c:barDir val="bar"/>
        <c:grouping val="clustered"/>
        <c:varyColors val="0"/>
        <c:ser>
          <c:idx val="0"/>
          <c:order val="0"/>
          <c:tx>
            <c:strRef>
              <c:f>Sheet1!$B$1</c:f>
              <c:strCache>
                <c:ptCount val="1"/>
                <c:pt idx="0">
                  <c:v>20232</c:v>
                </c:pt>
              </c:strCache>
            </c:strRef>
          </c:tx>
          <c:spPr>
            <a:solidFill>
              <a:srgbClr val="A6A6A6"/>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1-408A-4845-9343-90167957DF1E}"/>
              </c:ext>
            </c:extLst>
          </c:dPt>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08A-4845-9343-90167957DF1E}"/>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4-408A-4845-9343-90167957DF1E}"/>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08A-4845-9343-90167957DF1E}"/>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08A-4845-9343-90167957DF1E}"/>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08A-4845-9343-90167957DF1E}"/>
                </c:ext>
              </c:extLst>
            </c:dLbl>
            <c:dLbl>
              <c:idx val="6"/>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408A-4845-9343-90167957DF1E}"/>
                </c:ext>
              </c:extLst>
            </c:dLbl>
            <c:dLbl>
              <c:idx val="8"/>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08A-4845-9343-90167957DF1E}"/>
                </c:ext>
              </c:extLst>
            </c:dLbl>
            <c:dLbl>
              <c:idx val="9"/>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08A-4845-9343-90167957DF1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0"/>
                <c:pt idx="0">
                  <c:v>ESSEX TOTAL</c:v>
                </c:pt>
                <c:pt idx="1">
                  <c:v>Live in a Rural area</c:v>
                </c:pt>
                <c:pt idx="2">
                  <c:v>Live in a Urban area</c:v>
                </c:pt>
                <c:pt idx="3">
                  <c:v>Levelling up priority place</c:v>
                </c:pt>
                <c:pt idx="4">
                  <c:v>Non-priority place</c:v>
                </c:pt>
                <c:pt idx="5">
                  <c:v>IMD quintile 1 - more deprived</c:v>
                </c:pt>
                <c:pt idx="6">
                  <c:v>IMD quintile 2</c:v>
                </c:pt>
                <c:pt idx="7">
                  <c:v>IMD quintile 3</c:v>
                </c:pt>
                <c:pt idx="8">
                  <c:v>IMD quintile 4</c:v>
                </c:pt>
                <c:pt idx="9">
                  <c:v>IMD quintile 5 - less deprived</c:v>
                </c:pt>
              </c:strCache>
            </c:strRef>
          </c:cat>
          <c:val>
            <c:numRef>
              <c:f>Sheet1!$B$2:$B$23</c:f>
              <c:numCache>
                <c:formatCode>0%</c:formatCode>
                <c:ptCount val="10"/>
                <c:pt idx="0">
                  <c:v>0.70450000000000002</c:v>
                </c:pt>
                <c:pt idx="1">
                  <c:v>0.82110000000000005</c:v>
                </c:pt>
                <c:pt idx="2">
                  <c:v>0.66510000000000002</c:v>
                </c:pt>
                <c:pt idx="3">
                  <c:v>0.5625</c:v>
                </c:pt>
                <c:pt idx="4">
                  <c:v>0.75560000000000005</c:v>
                </c:pt>
                <c:pt idx="5">
                  <c:v>0.56230000000000002</c:v>
                </c:pt>
                <c:pt idx="6">
                  <c:v>0.64949999999999997</c:v>
                </c:pt>
                <c:pt idx="7">
                  <c:v>0.66259999999999997</c:v>
                </c:pt>
                <c:pt idx="8">
                  <c:v>0.75170000000000003</c:v>
                </c:pt>
                <c:pt idx="9">
                  <c:v>0.78659999999999997</c:v>
                </c:pt>
              </c:numCache>
            </c:numRef>
          </c:val>
          <c:extLst>
            <c:ext xmlns:c16="http://schemas.microsoft.com/office/drawing/2014/chart" uri="{C3380CC4-5D6E-409C-BE32-E72D297353CC}">
              <c16:uniqueId val="{0000000A-408A-4845-9343-90167957DF1E}"/>
            </c:ext>
          </c:extLst>
        </c:ser>
        <c:ser>
          <c:idx val="1"/>
          <c:order val="1"/>
          <c:tx>
            <c:strRef>
              <c:f>Sheet1!$C$1</c:f>
              <c:strCache>
                <c:ptCount val="1"/>
                <c:pt idx="0">
                  <c:v>2024</c:v>
                </c:pt>
              </c:strCache>
            </c:strRef>
          </c:tx>
          <c:spPr>
            <a:solidFill>
              <a:schemeClr val="accent4"/>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408A-4845-9343-90167957DF1E}"/>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408A-4845-9343-90167957DF1E}"/>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408A-4845-9343-90167957DF1E}"/>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408A-4845-9343-90167957DF1E}"/>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408A-4845-9343-90167957DF1E}"/>
                </c:ext>
              </c:extLst>
            </c:dLbl>
            <c:dLbl>
              <c:idx val="6"/>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408A-4845-9343-90167957DF1E}"/>
                </c:ext>
              </c:extLst>
            </c:dLbl>
            <c:dLbl>
              <c:idx val="7"/>
              <c:tx>
                <c:rich>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fld id="{627D236C-00C3-4E39-88F2-4073D2E02989}" type="VALUE">
                      <a:rPr lang="en-US">
                        <a:solidFill>
                          <a:schemeClr val="tx1"/>
                        </a:solidFill>
                      </a:rPr>
                      <a:pPr>
                        <a:defRPr sz="1000">
                          <a:solidFill>
                            <a:srgbClr val="E40037"/>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408A-4845-9343-90167957DF1E}"/>
                </c:ext>
              </c:extLst>
            </c:dLbl>
            <c:dLbl>
              <c:idx val="8"/>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408A-4845-9343-90167957DF1E}"/>
                </c:ext>
              </c:extLst>
            </c:dLbl>
            <c:dLbl>
              <c:idx val="9"/>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0-408A-4845-9343-90167957DF1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0"/>
                <c:pt idx="0">
                  <c:v>ESSEX TOTAL</c:v>
                </c:pt>
                <c:pt idx="1">
                  <c:v>Live in a Rural area</c:v>
                </c:pt>
                <c:pt idx="2">
                  <c:v>Live in a Urban area</c:v>
                </c:pt>
                <c:pt idx="3">
                  <c:v>Levelling up priority place</c:v>
                </c:pt>
                <c:pt idx="4">
                  <c:v>Non-priority place</c:v>
                </c:pt>
                <c:pt idx="5">
                  <c:v>IMD quintile 1 - more deprived</c:v>
                </c:pt>
                <c:pt idx="6">
                  <c:v>IMD quintile 2</c:v>
                </c:pt>
                <c:pt idx="7">
                  <c:v>IMD quintile 3</c:v>
                </c:pt>
                <c:pt idx="8">
                  <c:v>IMD quintile 4</c:v>
                </c:pt>
                <c:pt idx="9">
                  <c:v>IMD quintile 5 - less deprived</c:v>
                </c:pt>
              </c:strCache>
            </c:strRef>
          </c:cat>
          <c:val>
            <c:numRef>
              <c:f>Sheet1!$C$2:$C$23</c:f>
              <c:numCache>
                <c:formatCode>0%</c:formatCode>
                <c:ptCount val="10"/>
                <c:pt idx="0">
                  <c:v>0.70450000000000002</c:v>
                </c:pt>
                <c:pt idx="1">
                  <c:v>0.77</c:v>
                </c:pt>
                <c:pt idx="2">
                  <c:v>0.66510000000000002</c:v>
                </c:pt>
                <c:pt idx="3">
                  <c:v>0.57999999999999996</c:v>
                </c:pt>
                <c:pt idx="4">
                  <c:v>0.74</c:v>
                </c:pt>
                <c:pt idx="5">
                  <c:v>0.57999999999999996</c:v>
                </c:pt>
                <c:pt idx="6">
                  <c:v>0.67</c:v>
                </c:pt>
                <c:pt idx="7">
                  <c:v>0.71</c:v>
                </c:pt>
                <c:pt idx="8">
                  <c:v>0.74</c:v>
                </c:pt>
                <c:pt idx="9">
                  <c:v>0.78</c:v>
                </c:pt>
              </c:numCache>
            </c:numRef>
          </c:val>
          <c:extLst>
            <c:ext xmlns:c16="http://schemas.microsoft.com/office/drawing/2014/chart" uri="{C3380CC4-5D6E-409C-BE32-E72D297353CC}">
              <c16:uniqueId val="{00000013-408A-4845-9343-90167957DF1E}"/>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89881989579749644"/>
          <c:y val="0.33334497967371063"/>
          <c:w val="8.543505010212589E-2"/>
          <c:h val="0.118697674248662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9027432967291817"/>
          <c:y val="9.328927417963067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rgbClr val="A6A6A6"/>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1-16F0-425A-8FF3-D5FEC0A4A9C8}"/>
              </c:ext>
            </c:extLst>
          </c:dPt>
          <c:dLbls>
            <c:dLbl>
              <c:idx val="1"/>
              <c:tx>
                <c:rich>
                  <a:bodyPr/>
                  <a:lstStyle/>
                  <a:p>
                    <a:fld id="{DB9F85F8-6C68-4290-B0A8-4D7111BE14EE}" type="VALUE">
                      <a:rPr lang="en-US" b="0" u="none">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34-4524-9754-37A2978979C8}"/>
                </c:ext>
              </c:extLst>
            </c:dLbl>
            <c:dLbl>
              <c:idx val="3"/>
              <c:tx>
                <c:rich>
                  <a:bodyPr/>
                  <a:lstStyle/>
                  <a:p>
                    <a:fld id="{FBDCAE20-88EC-442B-A7AB-A08E42D3A7BD}" type="VALUE">
                      <a:rPr lang="en-US" b="0">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34-4524-9754-37A2978979C8}"/>
                </c:ext>
              </c:extLst>
            </c:dLbl>
            <c:dLbl>
              <c:idx val="4"/>
              <c:tx>
                <c:rich>
                  <a:bodyPr/>
                  <a:lstStyle/>
                  <a:p>
                    <a:fld id="{D297BC4F-7FE3-4DDC-8A1E-2CCEE3D5012C}" type="VALUE">
                      <a:rPr lang="en-US" b="0">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F0-425A-8FF3-D5FEC0A4A9C8}"/>
                </c:ext>
              </c:extLst>
            </c:dLbl>
            <c:dLbl>
              <c:idx val="5"/>
              <c:tx>
                <c:rich>
                  <a:bodyPr/>
                  <a:lstStyle/>
                  <a:p>
                    <a:fld id="{C9B49029-10FE-4D6E-BF20-67F7AAF2E0A3}" type="VALUE">
                      <a:rPr lang="en-US" b="0">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34-4524-9754-37A2978979C8}"/>
                </c:ext>
              </c:extLst>
            </c:dLbl>
            <c:dLbl>
              <c:idx val="8"/>
              <c:tx>
                <c:rich>
                  <a:bodyPr/>
                  <a:lstStyle/>
                  <a:p>
                    <a:fld id="{BE6F0EC9-1C17-49A1-9B10-F38862AF3248}" type="VALUE">
                      <a:rPr lang="en-US" b="0">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34-4524-9754-37A2978979C8}"/>
                </c:ext>
              </c:extLst>
            </c:dLbl>
            <c:dLbl>
              <c:idx val="9"/>
              <c:tx>
                <c:rich>
                  <a:bodyPr/>
                  <a:lstStyle/>
                  <a:p>
                    <a:fld id="{B0B2B879-9A6D-4F09-8852-5BA723A59EDF}" type="VALUE">
                      <a:rPr lang="en-US" b="0">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834-4524-9754-37A2978979C8}"/>
                </c:ext>
              </c:extLst>
            </c:dLbl>
            <c:dLbl>
              <c:idx val="11"/>
              <c:tx>
                <c:rich>
                  <a:bodyPr/>
                  <a:lstStyle/>
                  <a:p>
                    <a:fld id="{949D69DC-010D-43D7-900E-D2EACE1AEEB4}" type="VALUE">
                      <a:rPr lang="en-US" b="0">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F0-425A-8FF3-D5FEC0A4A9C8}"/>
                </c:ext>
              </c:extLst>
            </c:dLbl>
            <c:dLbl>
              <c:idx val="12"/>
              <c:layout>
                <c:manualLayout>
                  <c:x val="0"/>
                  <c:y val="0"/>
                </c:manualLayout>
              </c:layout>
              <c:tx>
                <c:rich>
                  <a:bodyPr/>
                  <a:lstStyle/>
                  <a:p>
                    <a:fld id="{61DAFCAC-100C-4091-889A-2FDF11162999}" type="VALUE">
                      <a:rPr lang="en-US" b="0">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834-4524-9754-37A2978979C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Sheet1!$B$2:$B$14</c:f>
              <c:numCache>
                <c:formatCode>0%</c:formatCode>
                <c:ptCount val="13"/>
                <c:pt idx="0">
                  <c:v>0.70450000000000002</c:v>
                </c:pt>
                <c:pt idx="1">
                  <c:v>0.57989999999999997</c:v>
                </c:pt>
                <c:pt idx="2">
                  <c:v>0.70589999999999997</c:v>
                </c:pt>
                <c:pt idx="3">
                  <c:v>0.71740000000000004</c:v>
                </c:pt>
                <c:pt idx="4">
                  <c:v>0.73219999999999996</c:v>
                </c:pt>
                <c:pt idx="5">
                  <c:v>0.77229999999999999</c:v>
                </c:pt>
                <c:pt idx="6">
                  <c:v>0.74560000000000004</c:v>
                </c:pt>
                <c:pt idx="7">
                  <c:v>0.67589999999999995</c:v>
                </c:pt>
                <c:pt idx="8">
                  <c:v>0.51160000000000005</c:v>
                </c:pt>
                <c:pt idx="9">
                  <c:v>0.83230000000000004</c:v>
                </c:pt>
                <c:pt idx="10">
                  <c:v>0.78649999999999998</c:v>
                </c:pt>
                <c:pt idx="11">
                  <c:v>0.67879999999999996</c:v>
                </c:pt>
                <c:pt idx="12">
                  <c:v>0.83379999999999999</c:v>
                </c:pt>
              </c:numCache>
            </c:numRef>
          </c:val>
          <c:extLst>
            <c:ext xmlns:c16="http://schemas.microsoft.com/office/drawing/2014/chart" uri="{C3380CC4-5D6E-409C-BE32-E72D297353CC}">
              <c16:uniqueId val="{00000011-4834-4524-9754-37A2978979C8}"/>
            </c:ext>
          </c:extLst>
        </c:ser>
        <c:ser>
          <c:idx val="1"/>
          <c:order val="1"/>
          <c:tx>
            <c:strRef>
              <c:f>Sheet1!$C$1</c:f>
              <c:strCache>
                <c:ptCount val="1"/>
                <c:pt idx="0">
                  <c:v>2024</c:v>
                </c:pt>
              </c:strCache>
            </c:strRef>
          </c:tx>
          <c:spPr>
            <a:solidFill>
              <a:schemeClr val="accent4"/>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4-4834-4524-9754-37A2978979C8}"/>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6795CB9A-4EBC-4010-B455-868F7F3AEAA0}" type="VALUE">
                      <a:rPr lang="en-US" sz="1000" b="0">
                        <a:solidFill>
                          <a:schemeClr val="tx1"/>
                        </a:solidFill>
                      </a:rPr>
                      <a:pPr>
                        <a:defRPr sz="1000">
                          <a:solidFill>
                            <a:srgbClr val="00B05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4834-4524-9754-37A2978979C8}"/>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4834-4524-9754-37A2978979C8}"/>
                </c:ext>
              </c:extLst>
            </c:dLbl>
            <c:dLbl>
              <c:idx val="6"/>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16F0-425A-8FF3-D5FEC0A4A9C8}"/>
                </c:ext>
              </c:extLst>
            </c:dLbl>
            <c:dLbl>
              <c:idx val="8"/>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4834-4524-9754-37A2978979C8}"/>
                </c:ext>
              </c:extLst>
            </c:dLbl>
            <c:dLbl>
              <c:idx val="9"/>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9-4834-4524-9754-37A2978979C8}"/>
                </c:ext>
              </c:extLst>
            </c:dLbl>
            <c:dLbl>
              <c:idx val="1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6F0-425A-8FF3-D5FEC0A4A9C8}"/>
                </c:ext>
              </c:extLst>
            </c:dLbl>
            <c:dLbl>
              <c:idx val="1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B-4834-4524-9754-37A2978979C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Sheet1!$C$2:$C$14</c:f>
              <c:numCache>
                <c:formatCode>0%</c:formatCode>
                <c:ptCount val="13"/>
                <c:pt idx="0">
                  <c:v>0.7</c:v>
                </c:pt>
                <c:pt idx="1">
                  <c:v>0.53</c:v>
                </c:pt>
                <c:pt idx="2">
                  <c:v>0.7</c:v>
                </c:pt>
                <c:pt idx="3">
                  <c:v>0.79</c:v>
                </c:pt>
                <c:pt idx="4">
                  <c:v>0.65</c:v>
                </c:pt>
                <c:pt idx="5">
                  <c:v>0.82</c:v>
                </c:pt>
                <c:pt idx="6">
                  <c:v>0.69</c:v>
                </c:pt>
                <c:pt idx="7">
                  <c:v>0.7</c:v>
                </c:pt>
                <c:pt idx="8">
                  <c:v>0.66</c:v>
                </c:pt>
                <c:pt idx="9">
                  <c:v>0.79</c:v>
                </c:pt>
                <c:pt idx="10">
                  <c:v>0.73</c:v>
                </c:pt>
                <c:pt idx="11">
                  <c:v>0.66</c:v>
                </c:pt>
                <c:pt idx="12">
                  <c:v>0.75</c:v>
                </c:pt>
              </c:numCache>
            </c:numRef>
          </c:val>
          <c:extLst>
            <c:ext xmlns:c16="http://schemas.microsoft.com/office/drawing/2014/chart" uri="{C3380CC4-5D6E-409C-BE32-E72D297353CC}">
              <c16:uniqueId val="{00000024-4834-4524-9754-37A2978979C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90275615932259079"/>
          <c:y val="0.32174431121944491"/>
          <c:w val="8.543505010212589E-2"/>
          <c:h val="0.118697674248662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6554018202882069E-2"/>
          <c:y val="4.9792012453248755E-2"/>
          <c:w val="0.8928664000344203"/>
          <c:h val="0.82378594618016598"/>
        </c:manualLayout>
      </c:layout>
      <c:scatterChart>
        <c:scatterStyle val="lineMarker"/>
        <c:varyColors val="0"/>
        <c:ser>
          <c:idx val="0"/>
          <c:order val="0"/>
          <c:spPr>
            <a:ln w="19050" cap="rnd">
              <a:noFill/>
              <a:round/>
            </a:ln>
            <a:effectLst/>
          </c:spPr>
          <c:marker>
            <c:symbol val="circle"/>
            <c:size val="10"/>
            <c:spPr>
              <a:solidFill>
                <a:schemeClr val="accent4"/>
              </a:solidFill>
              <a:ln w="9525">
                <a:solidFill>
                  <a:schemeClr val="accent4"/>
                </a:solidFill>
              </a:ln>
              <a:effectLst/>
            </c:spPr>
          </c:marker>
          <c:dLbls>
            <c:dLbl>
              <c:idx val="0"/>
              <c:layout>
                <c:manualLayout>
                  <c:x val="-1.9130588470861704E-2"/>
                  <c:y val="-3.9774177263316092E-2"/>
                </c:manualLayout>
              </c:layout>
              <c:tx>
                <c:rich>
                  <a:bodyPr/>
                  <a:lstStyle/>
                  <a:p>
                    <a:fld id="{A9798F7A-40AF-4AC8-8BAF-3AE9BAC4FDA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CFC-4F64-95F2-046390567E52}"/>
                </c:ext>
              </c:extLst>
            </c:dLbl>
            <c:dLbl>
              <c:idx val="1"/>
              <c:layout>
                <c:manualLayout>
                  <c:x val="-2.2917852866810414E-2"/>
                  <c:y val="-0.18285840078693627"/>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61D5ED14-32DF-4006-A08C-07E1081805FF}" type="CELLRANGE">
                      <a:rPr lang="en-US"/>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1671244412981237"/>
                      <c:h val="3.8159732480422003E-2"/>
                    </c:manualLayout>
                  </c15:layout>
                  <c15:dlblFieldTable/>
                  <c15:showDataLabelsRange val="1"/>
                </c:ext>
                <c:ext xmlns:c16="http://schemas.microsoft.com/office/drawing/2014/chart" uri="{C3380CC4-5D6E-409C-BE32-E72D297353CC}">
                  <c16:uniqueId val="{00000001-9CFC-4F64-95F2-046390567E52}"/>
                </c:ext>
              </c:extLst>
            </c:dLbl>
            <c:dLbl>
              <c:idx val="2"/>
              <c:layout>
                <c:manualLayout>
                  <c:x val="-3.1039198950886374E-2"/>
                  <c:y val="-3.3713799451404347E-2"/>
                </c:manualLayout>
              </c:layout>
              <c:tx>
                <c:rich>
                  <a:bodyPr/>
                  <a:lstStyle/>
                  <a:p>
                    <a:fld id="{BD101E12-8BF8-4D6A-AD6E-EBAA4E80102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CFC-4F64-95F2-046390567E52}"/>
                </c:ext>
              </c:extLst>
            </c:dLbl>
            <c:dLbl>
              <c:idx val="3"/>
              <c:layout>
                <c:manualLayout>
                  <c:x val="-9.3129948249047398E-2"/>
                  <c:y val="1.9586069362658727E-2"/>
                </c:manualLayout>
              </c:layout>
              <c:tx>
                <c:rich>
                  <a:bodyPr rot="0" spcFirstLastPara="1" vertOverflow="ellipsis" horzOverflow="clip"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FC612010-7A9C-469A-B3F5-17225E057C10}" type="CELLRANGE">
                      <a:rPr lang="en-GB"/>
                      <a:pPr>
                        <a:defRPr sz="800">
                          <a:solidFill>
                            <a:schemeClr val="tx1">
                              <a:lumMod val="75000"/>
                              <a:lumOff val="25000"/>
                            </a:schemeClr>
                          </a:solidFill>
                        </a:defRPr>
                      </a:pPr>
                      <a:t>[CELLRANGE]</a:t>
                    </a:fld>
                    <a:endParaRPr lang="en-GB"/>
                  </a:p>
                </c:rich>
              </c:tx>
              <c:spPr>
                <a:noFill/>
                <a:ln>
                  <a:noFill/>
                </a:ln>
                <a:effectLst/>
              </c:spPr>
              <c:txPr>
                <a:bodyPr rot="0" spcFirstLastPara="1" vertOverflow="ellipsis" horzOverflow="clip"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1715516297884474"/>
                      <c:h val="4.0197128703120914E-2"/>
                    </c:manualLayout>
                  </c15:layout>
                  <c15:dlblFieldTable/>
                  <c15:showDataLabelsRange val="1"/>
                </c:ext>
                <c:ext xmlns:c16="http://schemas.microsoft.com/office/drawing/2014/chart" uri="{C3380CC4-5D6E-409C-BE32-E72D297353CC}">
                  <c16:uniqueId val="{00000003-9CFC-4F64-95F2-046390567E52}"/>
                </c:ext>
              </c:extLst>
            </c:dLbl>
            <c:dLbl>
              <c:idx val="4"/>
              <c:layout>
                <c:manualLayout>
                  <c:x val="6.1177820241842422E-2"/>
                  <c:y val="5.2005326414132982E-3"/>
                </c:manualLayout>
              </c:layout>
              <c:tx>
                <c:rich>
                  <a:bodyPr/>
                  <a:lstStyle/>
                  <a:p>
                    <a:fld id="{6D4FC14B-EABF-4A76-983F-AA59785ADF7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CFC-4F64-95F2-046390567E52}"/>
                </c:ext>
              </c:extLst>
            </c:dLbl>
            <c:dLbl>
              <c:idx val="5"/>
              <c:layout>
                <c:manualLayout>
                  <c:x val="-9.6868506195087554E-3"/>
                  <c:y val="3.7197624485411196E-2"/>
                </c:manualLayout>
              </c:layout>
              <c:tx>
                <c:rich>
                  <a:bodyPr/>
                  <a:lstStyle/>
                  <a:p>
                    <a:fld id="{2981910F-6B7F-4E7C-AA1C-0BF167BC17F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CFC-4F64-95F2-046390567E52}"/>
                </c:ext>
              </c:extLst>
            </c:dLbl>
            <c:dLbl>
              <c:idx val="6"/>
              <c:layout>
                <c:manualLayout>
                  <c:x val="-9.8417790783565134E-2"/>
                  <c:y val="-0.12700152706528181"/>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61E5C970-6BEB-45E7-BB7C-EF63B447B488}" type="CELLRANGE">
                      <a:rPr lang="en-US"/>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7.083884718311724E-2"/>
                      <c:h val="6.3181765603101112E-2"/>
                    </c:manualLayout>
                  </c15:layout>
                  <c15:dlblFieldTable/>
                  <c15:showDataLabelsRange val="1"/>
                </c:ext>
                <c:ext xmlns:c16="http://schemas.microsoft.com/office/drawing/2014/chart" uri="{C3380CC4-5D6E-409C-BE32-E72D297353CC}">
                  <c16:uniqueId val="{00000006-9CFC-4F64-95F2-046390567E52}"/>
                </c:ext>
              </c:extLst>
            </c:dLbl>
            <c:dLbl>
              <c:idx val="7"/>
              <c:layout>
                <c:manualLayout>
                  <c:x val="4.15421273038383E-2"/>
                  <c:y val="-2.9840989731987938E-3"/>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39A86F62-2E0B-4570-8073-F99D30DBEEA5}" type="CELLRANGE">
                      <a:rPr lang="en-GB"/>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3347094187181167"/>
                      <c:h val="4.4009967620477194E-2"/>
                    </c:manualLayout>
                  </c15:layout>
                  <c15:dlblFieldTable/>
                  <c15:showDataLabelsRange val="1"/>
                </c:ext>
                <c:ext xmlns:c16="http://schemas.microsoft.com/office/drawing/2014/chart" uri="{C3380CC4-5D6E-409C-BE32-E72D297353CC}">
                  <c16:uniqueId val="{00000007-9CFC-4F64-95F2-046390567E52}"/>
                </c:ext>
              </c:extLst>
            </c:dLbl>
            <c:dLbl>
              <c:idx val="8"/>
              <c:layout>
                <c:manualLayout>
                  <c:x val="-7.1482751111812112E-2"/>
                  <c:y val="-0.20310183454072817"/>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217059AA-6322-45A1-B2A6-91CD6EBDC96E}" type="CELLRANGE">
                      <a:rPr lang="pt-BR"/>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7.2645600124986803E-2"/>
                      <c:h val="8.898549243147709E-2"/>
                    </c:manualLayout>
                  </c15:layout>
                  <c15:dlblFieldTable/>
                  <c15:showDataLabelsRange val="1"/>
                </c:ext>
                <c:ext xmlns:c16="http://schemas.microsoft.com/office/drawing/2014/chart" uri="{C3380CC4-5D6E-409C-BE32-E72D297353CC}">
                  <c16:uniqueId val="{00000008-9CFC-4F64-95F2-046390567E52}"/>
                </c:ext>
              </c:extLst>
            </c:dLbl>
            <c:dLbl>
              <c:idx val="9"/>
              <c:layout>
                <c:manualLayout>
                  <c:x val="-5.6721713810781456E-2"/>
                  <c:y val="3.8024553201143105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E37E6500-CA6D-4728-AE3A-004EF36219FD}" type="CELLRANGE">
                      <a:rPr lang="en-US"/>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1569298744081172"/>
                      <c:h val="3.6788394925348848E-2"/>
                    </c:manualLayout>
                  </c15:layout>
                  <c15:dlblFieldTable/>
                  <c15:showDataLabelsRange val="1"/>
                </c:ext>
                <c:ext xmlns:c16="http://schemas.microsoft.com/office/drawing/2014/chart" uri="{C3380CC4-5D6E-409C-BE32-E72D297353CC}">
                  <c16:uniqueId val="{00000009-9CFC-4F64-95F2-046390567E52}"/>
                </c:ext>
              </c:extLst>
            </c:dLbl>
            <c:dLbl>
              <c:idx val="10"/>
              <c:layout>
                <c:manualLayout>
                  <c:x val="-7.1864898655161324E-2"/>
                  <c:y val="1.6920744146175028E-2"/>
                </c:manualLayout>
              </c:layout>
              <c:tx>
                <c:rich>
                  <a:bodyPr/>
                  <a:lstStyle/>
                  <a:p>
                    <a:fld id="{B958AFF3-4236-4BD8-85B3-A7D1BD85187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CFC-4F64-95F2-046390567E52}"/>
                </c:ext>
              </c:extLst>
            </c:dLbl>
            <c:dLbl>
              <c:idx val="11"/>
              <c:layout>
                <c:manualLayout>
                  <c:x val="-3.5206560092293365E-2"/>
                  <c:y val="-5.8143705540924545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A5E9E2CD-ADF5-4DAB-BF94-939394C7344D}" type="CELLRANGE">
                      <a:rPr lang="en-US" dirty="0"/>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7.8420445677441677E-2"/>
                      <c:h val="5.6041412441715587E-2"/>
                    </c:manualLayout>
                  </c15:layout>
                  <c15:dlblFieldTable/>
                  <c15:showDataLabelsRange val="1"/>
                </c:ext>
                <c:ext xmlns:c16="http://schemas.microsoft.com/office/drawing/2014/chart" uri="{C3380CC4-5D6E-409C-BE32-E72D297353CC}">
                  <c16:uniqueId val="{0000000B-9CFC-4F64-95F2-046390567E52}"/>
                </c:ext>
              </c:extLst>
            </c:dLbl>
            <c:dLbl>
              <c:idx val="12"/>
              <c:layout>
                <c:manualLayout>
                  <c:x val="-6.1565290752126439E-2"/>
                  <c:y val="-0.11340278223786465"/>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4E399BAE-1CBE-4748-B334-3738AD5AB474}" type="CELLRANGE">
                      <a:rPr lang="en-GB"/>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2487560676023404"/>
                      <c:h val="7.0755845568243617E-2"/>
                    </c:manualLayout>
                  </c15:layout>
                  <c15:dlblFieldTable/>
                  <c15:showDataLabelsRange val="1"/>
                </c:ext>
                <c:ext xmlns:c16="http://schemas.microsoft.com/office/drawing/2014/chart" uri="{C3380CC4-5D6E-409C-BE32-E72D297353CC}">
                  <c16:uniqueId val="{0000000C-9CFC-4F64-95F2-046390567E52}"/>
                </c:ext>
              </c:extLst>
            </c:dLbl>
            <c:dLbl>
              <c:idx val="13"/>
              <c:tx>
                <c:rich>
                  <a:bodyPr/>
                  <a:lstStyle/>
                  <a:p>
                    <a:fld id="{7FAFA195-434F-4AC2-B283-3CB0AD402ED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CFC-4F64-95F2-046390567E52}"/>
                </c:ext>
              </c:extLst>
            </c:dLbl>
            <c:dLbl>
              <c:idx val="14"/>
              <c:layout>
                <c:manualLayout>
                  <c:x val="4.9089970804801859E-3"/>
                  <c:y val="-8.9365635574703405E-3"/>
                </c:manualLayout>
              </c:layout>
              <c:tx>
                <c:rich>
                  <a:bodyPr/>
                  <a:lstStyle/>
                  <a:p>
                    <a:fld id="{FDAD6973-5DAC-46DF-8E72-F89A0BAC5BA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9CFC-4F64-95F2-046390567E52}"/>
                </c:ext>
              </c:extLst>
            </c:dLbl>
            <c:dLbl>
              <c:idx val="15"/>
              <c:layout>
                <c:manualLayout>
                  <c:x val="-1.6224481217688502E-2"/>
                  <c:y val="-5.5047642560246593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D4A3D6B1-22C5-43A9-99C3-5DD9248CC0C6}" type="CELLRANGE">
                      <a:rPr lang="en-US"/>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1056998012217535"/>
                      <c:h val="5.0625092757320946E-2"/>
                    </c:manualLayout>
                  </c15:layout>
                  <c15:dlblFieldTable/>
                  <c15:showDataLabelsRange val="1"/>
                </c:ext>
                <c:ext xmlns:c16="http://schemas.microsoft.com/office/drawing/2014/chart" uri="{C3380CC4-5D6E-409C-BE32-E72D297353CC}">
                  <c16:uniqueId val="{0000000F-9CFC-4F64-95F2-046390567E52}"/>
                </c:ext>
              </c:extLst>
            </c:dLbl>
            <c:dLbl>
              <c:idx val="16"/>
              <c:tx>
                <c:rich>
                  <a:bodyPr/>
                  <a:lstStyle/>
                  <a:p>
                    <a:fld id="{3C6705F6-C523-4B4B-B5F8-8A0F0049931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CFC-4F64-95F2-046390567E52}"/>
                </c:ext>
              </c:extLst>
            </c:dLbl>
            <c:dLbl>
              <c:idx val="17"/>
              <c:layout>
                <c:manualLayout>
                  <c:x val="-3.6675350863553703E-2"/>
                  <c:y val="4.2761863001709824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8A771599-E3AD-4B9C-9296-F522290340A9}" type="CELLRANGE">
                      <a:rPr lang="en-GB"/>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6.7399781897655595E-2"/>
                      <c:h val="6.0391602762542122E-2"/>
                    </c:manualLayout>
                  </c15:layout>
                  <c15:dlblFieldTable/>
                  <c15:showDataLabelsRange val="1"/>
                </c:ext>
                <c:ext xmlns:c16="http://schemas.microsoft.com/office/drawing/2014/chart" uri="{C3380CC4-5D6E-409C-BE32-E72D297353CC}">
                  <c16:uniqueId val="{00000011-9CFC-4F64-95F2-046390567E52}"/>
                </c:ext>
              </c:extLst>
            </c:dLbl>
            <c:dLbl>
              <c:idx val="18"/>
              <c:layout>
                <c:manualLayout>
                  <c:x val="2.4602687851391501E-2"/>
                  <c:y val="2.085214062760915E-2"/>
                </c:manualLayout>
              </c:layout>
              <c:tx>
                <c:rich>
                  <a:bodyPr/>
                  <a:lstStyle/>
                  <a:p>
                    <a:fld id="{4C061F52-B758-41DD-95F0-12A59546D83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CFC-4F64-95F2-046390567E52}"/>
                </c:ext>
              </c:extLst>
            </c:dLbl>
            <c:dLbl>
              <c:idx val="19"/>
              <c:layout>
                <c:manualLayout>
                  <c:x val="-0.10046224984460544"/>
                  <c:y val="-5.3724272805774048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2EFE7FBB-D4F8-4E73-BE57-E774D0DB53EC}" type="CELLRANGE">
                      <a:rPr lang="en-US"/>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9.3468842600516133E-2"/>
                      <c:h val="6.0036889880031669E-2"/>
                    </c:manualLayout>
                  </c15:layout>
                  <c15:dlblFieldTable/>
                  <c15:showDataLabelsRange val="1"/>
                </c:ext>
                <c:ext xmlns:c16="http://schemas.microsoft.com/office/drawing/2014/chart" uri="{C3380CC4-5D6E-409C-BE32-E72D297353CC}">
                  <c16:uniqueId val="{00000013-9CFC-4F64-95F2-046390567E52}"/>
                </c:ext>
              </c:extLst>
            </c:dLbl>
            <c:dLbl>
              <c:idx val="20"/>
              <c:layout>
                <c:manualLayout>
                  <c:x val="6.7834801145313824E-3"/>
                  <c:y val="-1.822076719114149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r>
                      <a:rPr lang="en-GB" sz="800">
                        <a:solidFill>
                          <a:sysClr val="windowText" lastClr="000000"/>
                        </a:solidFill>
                      </a:rPr>
                      <a:t>The level of crime and anti-social behaviour</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664640142705729"/>
                      <c:h val="5.8903295414380427E-2"/>
                    </c:manualLayout>
                  </c15:layout>
                  <c15:showDataLabelsRange val="0"/>
                </c:ext>
                <c:ext xmlns:c16="http://schemas.microsoft.com/office/drawing/2014/chart" uri="{C3380CC4-5D6E-409C-BE32-E72D297353CC}">
                  <c16:uniqueId val="{00000014-9CFC-4F64-95F2-046390567E52}"/>
                </c:ext>
              </c:extLst>
            </c:dLbl>
            <c:dLbl>
              <c:idx val="21"/>
              <c:layout>
                <c:manualLayout>
                  <c:x val="7.1524352915800071E-3"/>
                  <c:y val="1.3050570962479609E-2"/>
                </c:manualLayout>
              </c:layout>
              <c:tx>
                <c:rich>
                  <a:bodyPr/>
                  <a:lstStyle/>
                  <a:p>
                    <a:r>
                      <a:rPr lang="en-US"/>
                      <a:t>The level of</a:t>
                    </a:r>
                    <a:r>
                      <a:rPr lang="en-US" baseline="0"/>
                      <a:t> </a:t>
                    </a:r>
                    <a:r>
                      <a:rPr lang="en-US"/>
                      <a:t>pollution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9CFC-4F64-95F2-046390567E52}"/>
                </c:ext>
              </c:extLst>
            </c:dLbl>
            <c:dLbl>
              <c:idx val="22"/>
              <c:layout>
                <c:manualLayout>
                  <c:x val="-1.1040366629771384E-2"/>
                  <c:y val="-4.6815764693490365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r>
                      <a:rPr lang="en-GB"/>
                      <a:t>The level of traffic congestion</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845860166159374"/>
                      <c:h val="4.7238594310852387E-2"/>
                    </c:manualLayout>
                  </c15:layout>
                  <c15:showDataLabelsRange val="0"/>
                </c:ext>
                <c:ext xmlns:c16="http://schemas.microsoft.com/office/drawing/2014/chart" uri="{C3380CC4-5D6E-409C-BE32-E72D297353CC}">
                  <c16:uniqueId val="{00000016-9CFC-4F64-95F2-046390567E52}"/>
                </c:ext>
              </c:extLst>
            </c:dLbl>
            <c:dLbl>
              <c:idx val="23"/>
              <c:layout>
                <c:manualLayout>
                  <c:x val="-0.13828735258025798"/>
                  <c:y val="-7.2427549584788767E-3"/>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D8D32D36-816C-488E-BD58-7F0394AE51A8}" type="CELLRANGE">
                      <a:rPr lang="en-GB" sz="700"/>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9.2212822110435091E-2"/>
                      <c:h val="0.1229580769917083"/>
                    </c:manualLayout>
                  </c15:layout>
                  <c15:dlblFieldTable/>
                  <c15:showDataLabelsRange val="1"/>
                </c:ext>
                <c:ext xmlns:c16="http://schemas.microsoft.com/office/drawing/2014/chart" uri="{C3380CC4-5D6E-409C-BE32-E72D297353CC}">
                  <c16:uniqueId val="{00000017-9CFC-4F64-95F2-046390567E52}"/>
                </c:ext>
              </c:extLst>
            </c:dLbl>
            <c:dLbl>
              <c:idx val="24"/>
              <c:layout>
                <c:manualLayout>
                  <c:x val="4.9697917470672613E-2"/>
                  <c:y val="-0.1702724417173074"/>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1E467A33-CB45-4F62-A9A9-49CCFFD0DB16}" type="CELLRANGE">
                      <a:rPr lang="en-GB"/>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9.1116112183976403E-2"/>
                      <c:h val="5.3866317281302319E-2"/>
                    </c:manualLayout>
                  </c15:layout>
                  <c15:dlblFieldTable/>
                  <c15:showDataLabelsRange val="1"/>
                </c:ext>
                <c:ext xmlns:c16="http://schemas.microsoft.com/office/drawing/2014/chart" uri="{C3380CC4-5D6E-409C-BE32-E72D297353CC}">
                  <c16:uniqueId val="{00000018-9CFC-4F64-95F2-046390567E5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Essex!$B$12:$B$36</c:f>
              <c:numCache>
                <c:formatCode>0%</c:formatCode>
                <c:ptCount val="25"/>
                <c:pt idx="0">
                  <c:v>0.59</c:v>
                </c:pt>
                <c:pt idx="1">
                  <c:v>7.0000000000000007E-2</c:v>
                </c:pt>
                <c:pt idx="2">
                  <c:v>0.32</c:v>
                </c:pt>
                <c:pt idx="3">
                  <c:v>0.08</c:v>
                </c:pt>
                <c:pt idx="4">
                  <c:v>0.17</c:v>
                </c:pt>
                <c:pt idx="5">
                  <c:v>0.43</c:v>
                </c:pt>
                <c:pt idx="6">
                  <c:v>6.6900000000000001E-2</c:v>
                </c:pt>
                <c:pt idx="7">
                  <c:v>0.19</c:v>
                </c:pt>
                <c:pt idx="8">
                  <c:v>7.4999999999999997E-2</c:v>
                </c:pt>
                <c:pt idx="9">
                  <c:v>0.17</c:v>
                </c:pt>
                <c:pt idx="10">
                  <c:v>5.9799999999999999E-2</c:v>
                </c:pt>
                <c:pt idx="11">
                  <c:v>0.12</c:v>
                </c:pt>
                <c:pt idx="12">
                  <c:v>0.13</c:v>
                </c:pt>
                <c:pt idx="13">
                  <c:v>0.3644</c:v>
                </c:pt>
                <c:pt idx="14">
                  <c:v>0.26</c:v>
                </c:pt>
                <c:pt idx="15">
                  <c:v>0.19800000000000001</c:v>
                </c:pt>
                <c:pt idx="16">
                  <c:v>0.37</c:v>
                </c:pt>
                <c:pt idx="17">
                  <c:v>0.1477</c:v>
                </c:pt>
                <c:pt idx="18">
                  <c:v>0.19</c:v>
                </c:pt>
                <c:pt idx="19">
                  <c:v>7.0000000000000007E-2</c:v>
                </c:pt>
                <c:pt idx="20">
                  <c:v>0.42149999999999999</c:v>
                </c:pt>
                <c:pt idx="21">
                  <c:v>0.05</c:v>
                </c:pt>
                <c:pt idx="22">
                  <c:v>0.2</c:v>
                </c:pt>
                <c:pt idx="23">
                  <c:v>2.8400000000000002E-2</c:v>
                </c:pt>
                <c:pt idx="24">
                  <c:v>0.06</c:v>
                </c:pt>
              </c:numCache>
            </c:numRef>
          </c:xVal>
          <c:yVal>
            <c:numRef>
              <c:f>Essex!$C$12:$C$36</c:f>
              <c:numCache>
                <c:formatCode>0%</c:formatCode>
                <c:ptCount val="25"/>
                <c:pt idx="0">
                  <c:v>0.39</c:v>
                </c:pt>
                <c:pt idx="1">
                  <c:v>0.1724</c:v>
                </c:pt>
                <c:pt idx="2">
                  <c:v>0.23230000000000001</c:v>
                </c:pt>
                <c:pt idx="3">
                  <c:v>0.03</c:v>
                </c:pt>
                <c:pt idx="4">
                  <c:v>9.74E-2</c:v>
                </c:pt>
                <c:pt idx="5">
                  <c:v>0.27</c:v>
                </c:pt>
                <c:pt idx="6">
                  <c:v>6.6299999999999998E-2</c:v>
                </c:pt>
                <c:pt idx="7">
                  <c:v>0.05</c:v>
                </c:pt>
                <c:pt idx="8">
                  <c:v>9.5399999999999999E-2</c:v>
                </c:pt>
                <c:pt idx="9">
                  <c:v>0.05</c:v>
                </c:pt>
                <c:pt idx="10">
                  <c:v>2.8400000000000002E-2</c:v>
                </c:pt>
                <c:pt idx="11">
                  <c:v>0.13</c:v>
                </c:pt>
                <c:pt idx="12">
                  <c:v>0.12</c:v>
                </c:pt>
                <c:pt idx="13">
                  <c:v>0.11</c:v>
                </c:pt>
                <c:pt idx="14">
                  <c:v>0.24</c:v>
                </c:pt>
                <c:pt idx="15">
                  <c:v>0.2</c:v>
                </c:pt>
                <c:pt idx="16">
                  <c:v>0.72</c:v>
                </c:pt>
                <c:pt idx="17">
                  <c:v>0.11</c:v>
                </c:pt>
                <c:pt idx="18">
                  <c:v>0.18</c:v>
                </c:pt>
                <c:pt idx="19">
                  <c:v>7.2499999999999995E-2</c:v>
                </c:pt>
                <c:pt idx="20">
                  <c:v>0.28999999999999998</c:v>
                </c:pt>
                <c:pt idx="21">
                  <c:v>6.3899999999999998E-2</c:v>
                </c:pt>
                <c:pt idx="22">
                  <c:v>0.37</c:v>
                </c:pt>
                <c:pt idx="23">
                  <c:v>0.05</c:v>
                </c:pt>
                <c:pt idx="24">
                  <c:v>0.12</c:v>
                </c:pt>
              </c:numCache>
            </c:numRef>
          </c:yVal>
          <c:smooth val="0"/>
          <c:extLst>
            <c:ext xmlns:c15="http://schemas.microsoft.com/office/drawing/2012/chart" uri="{02D57815-91ED-43cb-92C2-25804820EDAC}">
              <c15:datalabelsRange>
                <c15:f>Essex!$A$12:$A$36</c15:f>
                <c15:dlblRangeCache>
                  <c:ptCount val="25"/>
                  <c:pt idx="0">
                    <c:v>Access to health services</c:v>
                  </c:pt>
                  <c:pt idx="1">
                    <c:v>Activities for teenagers</c:v>
                  </c:pt>
                  <c:pt idx="2">
                    <c:v>Affordable, decent housing</c:v>
                  </c:pt>
                  <c:pt idx="3">
                    <c:v>Availability of good quality childcare</c:v>
                  </c:pt>
                  <c:pt idx="4">
                    <c:v>Broadband provision</c:v>
                  </c:pt>
                  <c:pt idx="5">
                    <c:v>Cleanliness of streets</c:v>
                  </c:pt>
                  <c:pt idx="6">
                    <c:v>Community activities</c:v>
                  </c:pt>
                  <c:pt idx="7">
                    <c:v>Community relations (people getting on well together)</c:v>
                  </c:pt>
                  <c:pt idx="8">
                    <c:v>Cultural facilities (e.g. cinemas, museums)</c:v>
                  </c:pt>
                  <c:pt idx="9">
                    <c:v>Educational provision</c:v>
                  </c:pt>
                  <c:pt idx="10">
                    <c:v>Libraries</c:v>
                  </c:pt>
                  <c:pt idx="11">
                    <c:v>Local job opportunities</c:v>
                  </c:pt>
                  <c:pt idx="12">
                    <c:v>Older and disabled people having good care and support</c:v>
                  </c:pt>
                  <c:pt idx="13">
                    <c:v>Parks and open spaces</c:v>
                  </c:pt>
                  <c:pt idx="14">
                    <c:v>Public transport</c:v>
                  </c:pt>
                  <c:pt idx="15">
                    <c:v>Quality of health services</c:v>
                  </c:pt>
                  <c:pt idx="16">
                    <c:v>Road and pavement repairs</c:v>
                  </c:pt>
                  <c:pt idx="17">
                    <c:v>Road and rail transport links</c:v>
                  </c:pt>
                  <c:pt idx="18">
                    <c:v>Shopping facilities</c:v>
                  </c:pt>
                  <c:pt idx="19">
                    <c:v>Sport and leisure facilities</c:v>
                  </c:pt>
                  <c:pt idx="20">
                    <c:v>The level of crime and anti-social behaviour</c:v>
                  </c:pt>
                  <c:pt idx="21">
                    <c:v>The level of pollution</c:v>
                  </c:pt>
                  <c:pt idx="22">
                    <c:v>The level of traffic congestion</c:v>
                  </c:pt>
                  <c:pt idx="23">
                    <c:v>Vulnerable children and their families having good care and support</c:v>
                  </c:pt>
                  <c:pt idx="24">
                    <c:v>Wage levels and local cost of living</c:v>
                  </c:pt>
                </c15:dlblRangeCache>
              </c15:datalabelsRange>
            </c:ext>
            <c:ext xmlns:c16="http://schemas.microsoft.com/office/drawing/2014/chart" uri="{C3380CC4-5D6E-409C-BE32-E72D297353CC}">
              <c16:uniqueId val="{00000019-9CFC-4F64-95F2-046390567E52}"/>
            </c:ext>
          </c:extLst>
        </c:ser>
        <c:dLbls>
          <c:showLegendKey val="0"/>
          <c:showVal val="0"/>
          <c:showCatName val="0"/>
          <c:showSerName val="0"/>
          <c:showPercent val="0"/>
          <c:showBubbleSize val="0"/>
        </c:dLbls>
        <c:axId val="226782960"/>
        <c:axId val="226781320"/>
      </c:scatterChart>
      <c:valAx>
        <c:axId val="226782960"/>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Most important in making somewhere a good place to live (% of residents)</a:t>
                </a:r>
              </a:p>
            </c:rich>
          </c:tx>
          <c:layout>
            <c:manualLayout>
              <c:xMode val="edge"/>
              <c:yMode val="edge"/>
              <c:x val="0.29482312429434254"/>
              <c:y val="0.9569227967833546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781320"/>
        <c:crosses val="autoZero"/>
        <c:crossBetween val="midCat"/>
        <c:majorUnit val="0.1"/>
      </c:valAx>
      <c:valAx>
        <c:axId val="226781320"/>
        <c:scaling>
          <c:orientation val="minMax"/>
          <c:max val="0.7500000000000001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What most needs improving in your area</a:t>
                </a:r>
                <a:r>
                  <a:rPr lang="en-GB" b="1" baseline="0"/>
                  <a:t> (% residents)</a:t>
                </a:r>
                <a:endParaRPr lang="en-GB" b="1"/>
              </a:p>
            </c:rich>
          </c:tx>
          <c:layout>
            <c:manualLayout>
              <c:xMode val="edge"/>
              <c:yMode val="edge"/>
              <c:x val="1.3798620300607323E-3"/>
              <c:y val="0.1461169132754079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782960"/>
        <c:crosses val="autoZero"/>
        <c:crossBetween val="midCat"/>
        <c:majorUnit val="0.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805462000185"/>
          <c:y val="5.4482914321448264E-2"/>
          <c:w val="0.51366194537999821"/>
          <c:h val="0.94551708567855175"/>
        </c:manualLayout>
      </c:layout>
      <c:barChart>
        <c:barDir val="bar"/>
        <c:grouping val="clustered"/>
        <c:varyColors val="0"/>
        <c:ser>
          <c:idx val="0"/>
          <c:order val="0"/>
          <c:tx>
            <c:strRef>
              <c:f>Sheet1!$B$1</c:f>
              <c:strCache>
                <c:ptCount val="1"/>
                <c:pt idx="0">
                  <c:v>2023</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Access to health services</c:v>
                </c:pt>
                <c:pt idx="1">
                  <c:v>Cleanliness of streets</c:v>
                </c:pt>
                <c:pt idx="2">
                  <c:v>The level of crime and anti-social behaviour</c:v>
                </c:pt>
                <c:pt idx="3">
                  <c:v>Road and pavement repairs</c:v>
                </c:pt>
                <c:pt idx="4">
                  <c:v>Parks and open spaces</c:v>
                </c:pt>
                <c:pt idx="5">
                  <c:v>Affordable, decent housing</c:v>
                </c:pt>
                <c:pt idx="6">
                  <c:v>Public transport</c:v>
                </c:pt>
                <c:pt idx="7">
                  <c:v>Community relations (people getting on well together)</c:v>
                </c:pt>
                <c:pt idx="8">
                  <c:v>Quality of health services</c:v>
                </c:pt>
                <c:pt idx="9">
                  <c:v>The level of traffic congestion</c:v>
                </c:pt>
                <c:pt idx="10">
                  <c:v>Broadband provision</c:v>
                </c:pt>
                <c:pt idx="11">
                  <c:v>Broadband provision</c:v>
                </c:pt>
                <c:pt idx="12">
                  <c:v>Shopping facilities</c:v>
                </c:pt>
                <c:pt idx="13">
                  <c:v>Road and rail transport links</c:v>
                </c:pt>
                <c:pt idx="14">
                  <c:v>Older and disabled people having good care and support</c:v>
                </c:pt>
                <c:pt idx="15">
                  <c:v>Local job opportunities</c:v>
                </c:pt>
              </c:strCache>
            </c:strRef>
          </c:cat>
          <c:val>
            <c:numRef>
              <c:f>Sheet1!$B$2:$B$17</c:f>
              <c:numCache>
                <c:formatCode>0%</c:formatCode>
                <c:ptCount val="16"/>
                <c:pt idx="0">
                  <c:v>0.57130000000000003</c:v>
                </c:pt>
                <c:pt idx="1">
                  <c:v>0.40770000000000001</c:v>
                </c:pt>
                <c:pt idx="2">
                  <c:v>0.42149999999999999</c:v>
                </c:pt>
                <c:pt idx="3">
                  <c:v>0.38550000000000001</c:v>
                </c:pt>
                <c:pt idx="4">
                  <c:v>0.3644</c:v>
                </c:pt>
                <c:pt idx="5">
                  <c:v>0.2969</c:v>
                </c:pt>
                <c:pt idx="6">
                  <c:v>0.2228</c:v>
                </c:pt>
                <c:pt idx="7">
                  <c:v>0.2079</c:v>
                </c:pt>
                <c:pt idx="8">
                  <c:v>0.19800000000000001</c:v>
                </c:pt>
                <c:pt idx="9">
                  <c:v>0.20569999999999999</c:v>
                </c:pt>
                <c:pt idx="10">
                  <c:v>0.19400000000000001</c:v>
                </c:pt>
                <c:pt idx="11">
                  <c:v>0.19400000000000001</c:v>
                </c:pt>
                <c:pt idx="12">
                  <c:v>0.17660000000000001</c:v>
                </c:pt>
                <c:pt idx="13">
                  <c:v>0.1477</c:v>
                </c:pt>
                <c:pt idx="14">
                  <c:v>0.14729999999999999</c:v>
                </c:pt>
                <c:pt idx="15">
                  <c:v>0.1087</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2024</c:v>
                </c:pt>
              </c:strCache>
            </c:strRef>
          </c:tx>
          <c:spPr>
            <a:solidFill>
              <a:schemeClr val="accent4"/>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D10-44D5-BD05-537AFFEBD89A}"/>
                </c:ext>
              </c:extLst>
            </c:dLbl>
            <c:dLbl>
              <c:idx val="1"/>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8A1-4DF7-8F15-756F90200B72}"/>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F6A5F5FA-2764-40B0-A7AF-5CD745E8BF4B}" type="VALUE">
                      <a:rPr lang="en-US">
                        <a:solidFill>
                          <a:schemeClr val="tx1"/>
                        </a:solidFill>
                      </a:rPr>
                      <a:pPr>
                        <a:defRPr sz="1000">
                          <a:solidFill>
                            <a:srgbClr val="00B05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D10-44D5-BD05-537AFFEBD89A}"/>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F76BCF09-B3DF-4F0B-B25F-A15ADEB86394}" type="VALUE">
                      <a:rPr lang="en-US">
                        <a:solidFill>
                          <a:schemeClr val="tx1"/>
                        </a:solidFill>
                      </a:rPr>
                      <a:pPr>
                        <a:defRPr sz="1000">
                          <a:solidFill>
                            <a:srgbClr val="FF000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10-44D5-BD05-537AFFEBD89A}"/>
                </c:ext>
              </c:extLst>
            </c:dLbl>
            <c:dLbl>
              <c:idx val="5"/>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8CE525BD-E6F7-432A-B7BF-25AEA0F2E060}" type="VALUE">
                      <a:rPr lang="en-US">
                        <a:solidFill>
                          <a:srgbClr val="00B050"/>
                        </a:solidFill>
                      </a:rPr>
                      <a:pPr>
                        <a:defRPr sz="1000">
                          <a:solidFill>
                            <a:srgbClr val="FF000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D10-44D5-BD05-537AFFEBD89A}"/>
                </c:ext>
              </c:extLst>
            </c:dLbl>
            <c:dLbl>
              <c:idx val="6"/>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84F8228B-118D-4560-BEC2-FC33DCF72D4E}" type="VALUE">
                      <a:rPr lang="en-US">
                        <a:solidFill>
                          <a:srgbClr val="00B050"/>
                        </a:solidFill>
                      </a:rPr>
                      <a:pPr>
                        <a:defRPr sz="1000">
                          <a:solidFill>
                            <a:srgbClr val="FF000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D10-44D5-BD05-537AFFEBD89A}"/>
                </c:ext>
              </c:extLst>
            </c:dLbl>
            <c:dLbl>
              <c:idx val="9"/>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8A1-4DF7-8F15-756F90200B72}"/>
                </c:ext>
              </c:extLst>
            </c:dLbl>
            <c:dLbl>
              <c:idx val="14"/>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8BF58C6D-D4EC-4B6F-83E5-82AF4DC8AE60}" type="VALUE">
                      <a:rPr lang="en-US">
                        <a:solidFill>
                          <a:schemeClr val="tx1"/>
                        </a:solidFill>
                      </a:rPr>
                      <a:pPr>
                        <a:defRPr sz="1000">
                          <a:solidFill>
                            <a:srgbClr val="00B05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D10-44D5-BD05-537AFFEBD89A}"/>
                </c:ext>
              </c:extLst>
            </c:dLbl>
            <c:dLbl>
              <c:idx val="15"/>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1649F23C-D4C9-449A-B1CD-D351F21302B4}" type="VALUE">
                      <a:rPr lang="en-US">
                        <a:solidFill>
                          <a:schemeClr val="tx1"/>
                        </a:solidFill>
                      </a:rPr>
                      <a:pPr>
                        <a:defRPr sz="1000">
                          <a:solidFill>
                            <a:srgbClr val="FF000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D10-44D5-BD05-537AFFEBD89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Access to health services</c:v>
                </c:pt>
                <c:pt idx="1">
                  <c:v>Cleanliness of streets</c:v>
                </c:pt>
                <c:pt idx="2">
                  <c:v>The level of crime and anti-social behaviour</c:v>
                </c:pt>
                <c:pt idx="3">
                  <c:v>Road and pavement repairs</c:v>
                </c:pt>
                <c:pt idx="4">
                  <c:v>Parks and open spaces</c:v>
                </c:pt>
                <c:pt idx="5">
                  <c:v>Affordable, decent housing</c:v>
                </c:pt>
                <c:pt idx="6">
                  <c:v>Public transport</c:v>
                </c:pt>
                <c:pt idx="7">
                  <c:v>Community relations (people getting on well together)</c:v>
                </c:pt>
                <c:pt idx="8">
                  <c:v>Quality of health services</c:v>
                </c:pt>
                <c:pt idx="9">
                  <c:v>The level of traffic congestion</c:v>
                </c:pt>
                <c:pt idx="10">
                  <c:v>Broadband provision</c:v>
                </c:pt>
                <c:pt idx="11">
                  <c:v>Broadband provision</c:v>
                </c:pt>
                <c:pt idx="12">
                  <c:v>Shopping facilities</c:v>
                </c:pt>
                <c:pt idx="13">
                  <c:v>Road and rail transport links</c:v>
                </c:pt>
                <c:pt idx="14">
                  <c:v>Older and disabled people having good care and support</c:v>
                </c:pt>
                <c:pt idx="15">
                  <c:v>Local job opportunities</c:v>
                </c:pt>
              </c:strCache>
            </c:strRef>
          </c:cat>
          <c:val>
            <c:numRef>
              <c:f>Sheet1!$C$2:$C$17</c:f>
              <c:numCache>
                <c:formatCode>0%</c:formatCode>
                <c:ptCount val="16"/>
                <c:pt idx="0">
                  <c:v>0.59</c:v>
                </c:pt>
                <c:pt idx="1">
                  <c:v>0.43</c:v>
                </c:pt>
                <c:pt idx="2">
                  <c:v>0.42149999999999999</c:v>
                </c:pt>
                <c:pt idx="3">
                  <c:v>0.37</c:v>
                </c:pt>
                <c:pt idx="4">
                  <c:v>0.3644</c:v>
                </c:pt>
                <c:pt idx="5">
                  <c:v>0.32</c:v>
                </c:pt>
                <c:pt idx="6">
                  <c:v>0.26</c:v>
                </c:pt>
                <c:pt idx="7">
                  <c:v>0.2079</c:v>
                </c:pt>
                <c:pt idx="8">
                  <c:v>0.19800000000000001</c:v>
                </c:pt>
                <c:pt idx="9">
                  <c:v>0.19</c:v>
                </c:pt>
                <c:pt idx="10">
                  <c:v>0.17</c:v>
                </c:pt>
                <c:pt idx="11">
                  <c:v>0.17</c:v>
                </c:pt>
                <c:pt idx="12">
                  <c:v>0.17</c:v>
                </c:pt>
                <c:pt idx="13">
                  <c:v>0.1477</c:v>
                </c:pt>
                <c:pt idx="14">
                  <c:v>0.14729999999999999</c:v>
                </c:pt>
                <c:pt idx="15">
                  <c:v>0.12</c:v>
                </c:pt>
              </c:numCache>
            </c:numRef>
          </c:val>
          <c:extLst>
            <c:ext xmlns:c16="http://schemas.microsoft.com/office/drawing/2014/chart" uri="{C3380CC4-5D6E-409C-BE32-E72D297353CC}">
              <c16:uniqueId val="{00000000-955D-4FDE-81E6-18C3146028BD}"/>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9740976858"/>
          <c:y val="4.0467465508369216E-2"/>
          <c:w val="0.51366194537999821"/>
          <c:h val="0.94551708567855175"/>
        </c:manualLayout>
      </c:layout>
      <c:barChart>
        <c:barDir val="bar"/>
        <c:grouping val="clustered"/>
        <c:varyColors val="0"/>
        <c:ser>
          <c:idx val="0"/>
          <c:order val="0"/>
          <c:tx>
            <c:strRef>
              <c:f>Sheet1!$B$1</c:f>
              <c:strCache>
                <c:ptCount val="1"/>
                <c:pt idx="0">
                  <c:v>2023</c:v>
                </c:pt>
              </c:strCache>
            </c:strRef>
          </c:tx>
          <c:spPr>
            <a:solidFill>
              <a:srgbClr val="A6A6A6"/>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0-1F6F-4974-886A-A8DA7F30718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Road and pavement repairs</c:v>
                </c:pt>
                <c:pt idx="1">
                  <c:v>Access to health services</c:v>
                </c:pt>
                <c:pt idx="2">
                  <c:v>The level of traffic congestion</c:v>
                </c:pt>
                <c:pt idx="3">
                  <c:v>The level of crime and anti-social behaviour</c:v>
                </c:pt>
                <c:pt idx="4">
                  <c:v>Cleanliness of streets</c:v>
                </c:pt>
                <c:pt idx="5">
                  <c:v>Public transport</c:v>
                </c:pt>
                <c:pt idx="6">
                  <c:v>Affordable, decent housing</c:v>
                </c:pt>
                <c:pt idx="7">
                  <c:v>Quality of health services</c:v>
                </c:pt>
                <c:pt idx="8">
                  <c:v>Shopping facilities</c:v>
                </c:pt>
                <c:pt idx="9">
                  <c:v>Activities for teenagers</c:v>
                </c:pt>
                <c:pt idx="10">
                  <c:v>Local job opportunities</c:v>
                </c:pt>
                <c:pt idx="11">
                  <c:v>Older and disabled people having good care and support</c:v>
                </c:pt>
                <c:pt idx="12">
                  <c:v>Wage levels and local cost of living</c:v>
                </c:pt>
                <c:pt idx="13">
                  <c:v>Parks and open spaces</c:v>
                </c:pt>
                <c:pt idx="14">
                  <c:v>Broadband provision</c:v>
                </c:pt>
                <c:pt idx="15">
                  <c:v>Cultural facilities (e.g. cinemas, museums)</c:v>
                </c:pt>
              </c:strCache>
            </c:strRef>
          </c:cat>
          <c:val>
            <c:numRef>
              <c:f>Sheet1!$B$2:$B$17</c:f>
              <c:numCache>
                <c:formatCode>0%</c:formatCode>
                <c:ptCount val="16"/>
                <c:pt idx="0">
                  <c:v>0.72</c:v>
                </c:pt>
                <c:pt idx="1">
                  <c:v>0.36030000000000001</c:v>
                </c:pt>
                <c:pt idx="2">
                  <c:v>0.37640000000000001</c:v>
                </c:pt>
                <c:pt idx="3">
                  <c:v>0.30099999999999999</c:v>
                </c:pt>
                <c:pt idx="4">
                  <c:v>0.28320000000000001</c:v>
                </c:pt>
                <c:pt idx="5">
                  <c:v>0.1913</c:v>
                </c:pt>
                <c:pt idx="6">
                  <c:v>0.23230000000000001</c:v>
                </c:pt>
                <c:pt idx="7">
                  <c:v>0.21240000000000001</c:v>
                </c:pt>
                <c:pt idx="8">
                  <c:v>0.1678</c:v>
                </c:pt>
                <c:pt idx="9">
                  <c:v>0.1724</c:v>
                </c:pt>
                <c:pt idx="10">
                  <c:v>0.1046</c:v>
                </c:pt>
                <c:pt idx="11">
                  <c:v>0.12859999999999999</c:v>
                </c:pt>
                <c:pt idx="12">
                  <c:v>0.1368</c:v>
                </c:pt>
                <c:pt idx="13">
                  <c:v>0.1249</c:v>
                </c:pt>
                <c:pt idx="14">
                  <c:v>9.74E-2</c:v>
                </c:pt>
                <c:pt idx="15">
                  <c:v>9.5399999999999999E-2</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2024</c:v>
                </c:pt>
              </c:strCache>
            </c:strRef>
          </c:tx>
          <c:spPr>
            <a:solidFill>
              <a:schemeClr val="accent4"/>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A41C721D-2191-4FD0-A9AE-379F36C2122E}" type="VALUE">
                      <a:rPr lang="en-US">
                        <a:solidFill>
                          <a:schemeClr val="tx1"/>
                        </a:solidFill>
                      </a:rPr>
                      <a:pPr>
                        <a:defRPr sz="1000">
                          <a:solidFill>
                            <a:srgbClr val="00B05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EE-4A9D-B5C8-A6B01F1B217A}"/>
                </c:ext>
              </c:extLst>
            </c:dLbl>
            <c:dLbl>
              <c:idx val="1"/>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490-472A-802B-187163FE5D39}"/>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309A04C8-699B-4BB2-90F3-8ED92F23808B}" type="VALUE">
                      <a:rPr lang="en-US">
                        <a:solidFill>
                          <a:schemeClr val="tx1"/>
                        </a:solidFill>
                      </a:rPr>
                      <a:pPr>
                        <a:defRPr sz="1000">
                          <a:solidFill>
                            <a:srgbClr val="00B05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EE-4A9D-B5C8-A6B01F1B217A}"/>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76016428-BE33-430C-8A28-371058D64710}" type="VALUE">
                      <a:rPr lang="en-US">
                        <a:solidFill>
                          <a:schemeClr val="tx1"/>
                        </a:solidFill>
                      </a:rPr>
                      <a:pPr>
                        <a:defRPr sz="1000">
                          <a:solidFill>
                            <a:srgbClr val="00B05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EE-4A9D-B5C8-A6B01F1B217A}"/>
                </c:ext>
              </c:extLst>
            </c:dLbl>
            <c:dLbl>
              <c:idx val="5"/>
              <c:tx>
                <c:rich>
                  <a:bodyPr/>
                  <a:lstStyle/>
                  <a:p>
                    <a:fld id="{865A240B-A3E8-48CA-AAB7-4E849DCCB62E}" type="VALUE">
                      <a:rPr lang="en-US">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EEE-4A9D-B5C8-A6B01F1B217A}"/>
                </c:ext>
              </c:extLst>
            </c:dLbl>
            <c:dLbl>
              <c:idx val="6"/>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629D6014-A2F6-47A2-8012-0786B81C0813}" type="VALUE">
                      <a:rPr lang="en-US">
                        <a:solidFill>
                          <a:schemeClr val="tx1"/>
                        </a:solidFill>
                      </a:rPr>
                      <a:pPr>
                        <a:defRPr sz="1000">
                          <a:solidFill>
                            <a:srgbClr val="FF000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EEE-4A9D-B5C8-A6B01F1B217A}"/>
                </c:ext>
              </c:extLst>
            </c:dLbl>
            <c:dLbl>
              <c:idx val="7"/>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16A83E1C-8A62-43F0-B947-0CB667A48F0A}" type="VALUE">
                      <a:rPr lang="en-US">
                        <a:solidFill>
                          <a:schemeClr val="tx1"/>
                        </a:solidFill>
                      </a:rPr>
                      <a:pPr>
                        <a:defRPr sz="1000">
                          <a:solidFill>
                            <a:srgbClr val="00B05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490-472A-802B-187163FE5D39}"/>
                </c:ext>
              </c:extLst>
            </c:dLbl>
            <c:dLbl>
              <c:idx val="9"/>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56211EAF-35AD-47D9-9911-513B0A562EF3}" type="VALUE">
                      <a:rPr lang="en-US">
                        <a:solidFill>
                          <a:schemeClr val="tx2"/>
                        </a:solidFill>
                      </a:rPr>
                      <a:pPr>
                        <a:defRPr sz="1000">
                          <a:solidFill>
                            <a:srgbClr val="FF000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490-472A-802B-187163FE5D39}"/>
                </c:ext>
              </c:extLst>
            </c:dLbl>
            <c:dLbl>
              <c:idx val="10"/>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19E75A0D-1813-42FB-BA21-D1802537EA0D}" type="VALUE">
                      <a:rPr lang="en-US">
                        <a:solidFill>
                          <a:srgbClr val="00B050"/>
                        </a:solidFill>
                      </a:rPr>
                      <a:pPr>
                        <a:defRPr sz="1000">
                          <a:solidFill>
                            <a:srgbClr val="FF000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490-472A-802B-187163FE5D39}"/>
                </c:ext>
              </c:extLst>
            </c:dLbl>
            <c:dLbl>
              <c:idx val="13"/>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2EAE1352-E91C-42A8-8820-2BF33A265209}" type="VALUE">
                      <a:rPr lang="en-US">
                        <a:solidFill>
                          <a:schemeClr val="tx1"/>
                        </a:solidFill>
                      </a:rPr>
                      <a:pPr>
                        <a:defRPr sz="1000">
                          <a:solidFill>
                            <a:srgbClr val="00B05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EEE-4A9D-B5C8-A6B01F1B217A}"/>
                </c:ext>
              </c:extLst>
            </c:dLbl>
            <c:dLbl>
              <c:idx val="14"/>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7999B639-D2E5-40A1-B47C-670C3232427F}" type="VALUE">
                      <a:rPr lang="en-US">
                        <a:solidFill>
                          <a:schemeClr val="tx1"/>
                        </a:solidFill>
                      </a:rPr>
                      <a:pPr>
                        <a:defRPr sz="1000">
                          <a:solidFill>
                            <a:srgbClr val="FF000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EEE-4A9D-B5C8-A6B01F1B217A}"/>
                </c:ext>
              </c:extLst>
            </c:dLbl>
            <c:dLbl>
              <c:idx val="15"/>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9437E4CD-20B8-42C3-ACE4-FDC70BD61A59}" type="VALUE">
                      <a:rPr lang="en-US">
                        <a:solidFill>
                          <a:schemeClr val="tx1"/>
                        </a:solidFill>
                      </a:rPr>
                      <a:pPr>
                        <a:defRPr sz="1000">
                          <a:solidFill>
                            <a:srgbClr val="FF0000"/>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EEE-4A9D-B5C8-A6B01F1B217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Road and pavement repairs</c:v>
                </c:pt>
                <c:pt idx="1">
                  <c:v>Access to health services</c:v>
                </c:pt>
                <c:pt idx="2">
                  <c:v>The level of traffic congestion</c:v>
                </c:pt>
                <c:pt idx="3">
                  <c:v>The level of crime and anti-social behaviour</c:v>
                </c:pt>
                <c:pt idx="4">
                  <c:v>Cleanliness of streets</c:v>
                </c:pt>
                <c:pt idx="5">
                  <c:v>Public transport</c:v>
                </c:pt>
                <c:pt idx="6">
                  <c:v>Affordable, decent housing</c:v>
                </c:pt>
                <c:pt idx="7">
                  <c:v>Quality of health services</c:v>
                </c:pt>
                <c:pt idx="8">
                  <c:v>Shopping facilities</c:v>
                </c:pt>
                <c:pt idx="9">
                  <c:v>Activities for teenagers</c:v>
                </c:pt>
                <c:pt idx="10">
                  <c:v>Local job opportunities</c:v>
                </c:pt>
                <c:pt idx="11">
                  <c:v>Older and disabled people having good care and support</c:v>
                </c:pt>
                <c:pt idx="12">
                  <c:v>Wage levels and local cost of living</c:v>
                </c:pt>
                <c:pt idx="13">
                  <c:v>Parks and open spaces</c:v>
                </c:pt>
                <c:pt idx="14">
                  <c:v>Broadband provision</c:v>
                </c:pt>
                <c:pt idx="15">
                  <c:v>Cultural facilities (e.g. cinemas, museums)</c:v>
                </c:pt>
              </c:strCache>
            </c:strRef>
          </c:cat>
          <c:val>
            <c:numRef>
              <c:f>Sheet1!$C$2:$C$17</c:f>
              <c:numCache>
                <c:formatCode>0%</c:formatCode>
                <c:ptCount val="16"/>
                <c:pt idx="0">
                  <c:v>0.72</c:v>
                </c:pt>
                <c:pt idx="1">
                  <c:v>0.39</c:v>
                </c:pt>
                <c:pt idx="2">
                  <c:v>0.37</c:v>
                </c:pt>
                <c:pt idx="3">
                  <c:v>0.28999999999999998</c:v>
                </c:pt>
                <c:pt idx="4">
                  <c:v>0.27</c:v>
                </c:pt>
                <c:pt idx="5">
                  <c:v>0.24</c:v>
                </c:pt>
                <c:pt idx="6">
                  <c:v>0.23230000000000001</c:v>
                </c:pt>
                <c:pt idx="7">
                  <c:v>0.2</c:v>
                </c:pt>
                <c:pt idx="8">
                  <c:v>0.18</c:v>
                </c:pt>
                <c:pt idx="9">
                  <c:v>0.1724</c:v>
                </c:pt>
                <c:pt idx="10">
                  <c:v>0.13</c:v>
                </c:pt>
                <c:pt idx="11">
                  <c:v>0.12</c:v>
                </c:pt>
                <c:pt idx="12">
                  <c:v>0.12</c:v>
                </c:pt>
                <c:pt idx="13">
                  <c:v>0.11</c:v>
                </c:pt>
                <c:pt idx="14">
                  <c:v>9.74E-2</c:v>
                </c:pt>
                <c:pt idx="15">
                  <c:v>9.5399999999999999E-2</c:v>
                </c:pt>
              </c:numCache>
            </c:numRef>
          </c:val>
          <c:extLst>
            <c:ext xmlns:c16="http://schemas.microsoft.com/office/drawing/2014/chart" uri="{C3380CC4-5D6E-409C-BE32-E72D297353CC}">
              <c16:uniqueId val="{00000002-4E81-4F0D-8193-84F72DFCB2DD}"/>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legend>
      <c:legendPos val="r"/>
      <c:layout>
        <c:manualLayout>
          <c:xMode val="edge"/>
          <c:yMode val="edge"/>
          <c:x val="0.85156666367784384"/>
          <c:y val="0.43718994401307665"/>
          <c:w val="7.9636568101559085E-2"/>
          <c:h val="0.14827387094113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0028440450862"/>
          <c:y val="0"/>
          <c:w val="0.68401904954030546"/>
          <c:h val="0.82121184452184037"/>
        </c:manualLayout>
      </c:layout>
      <c:barChart>
        <c:barDir val="bar"/>
        <c:grouping val="percentStacked"/>
        <c:varyColors val="0"/>
        <c:ser>
          <c:idx val="0"/>
          <c:order val="0"/>
          <c:tx>
            <c:strRef>
              <c:f>Sheet1!$B$1</c:f>
              <c:strCache>
                <c:ptCount val="1"/>
                <c:pt idx="0">
                  <c:v>9-10 (very high)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Essex 2022</c:v>
                </c:pt>
                <c:pt idx="1">
                  <c:v>Essex 2023</c:v>
                </c:pt>
                <c:pt idx="2">
                  <c:v>Essex 2024</c:v>
                </c:pt>
              </c:strCache>
            </c:strRef>
          </c:cat>
          <c:val>
            <c:numRef>
              <c:f>Sheet1!$B$2:$B$4</c:f>
              <c:numCache>
                <c:formatCode>0%</c:formatCode>
                <c:ptCount val="3"/>
                <c:pt idx="0">
                  <c:v>0.18629999999999999</c:v>
                </c:pt>
                <c:pt idx="1">
                  <c:v>0.18160000000000001</c:v>
                </c:pt>
                <c:pt idx="2">
                  <c:v>0.18160000000000001</c:v>
                </c:pt>
              </c:numCache>
            </c:numRef>
          </c:val>
          <c:extLst>
            <c:ext xmlns:c16="http://schemas.microsoft.com/office/drawing/2014/chart" uri="{C3380CC4-5D6E-409C-BE32-E72D297353CC}">
              <c16:uniqueId val="{00000000-6B9D-4982-BD7B-11329EC8BB3E}"/>
            </c:ext>
          </c:extLst>
        </c:ser>
        <c:ser>
          <c:idx val="1"/>
          <c:order val="1"/>
          <c:tx>
            <c:strRef>
              <c:f>Sheet1!$C$1</c:f>
              <c:strCache>
                <c:ptCount val="1"/>
                <c:pt idx="0">
                  <c:v>7-8 (high)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Essex 2022</c:v>
                </c:pt>
                <c:pt idx="1">
                  <c:v>Essex 2023</c:v>
                </c:pt>
                <c:pt idx="2">
                  <c:v>Essex 2024</c:v>
                </c:pt>
              </c:strCache>
            </c:strRef>
          </c:cat>
          <c:val>
            <c:numRef>
              <c:f>Sheet1!$C$2:$C$4</c:f>
              <c:numCache>
                <c:formatCode>0%</c:formatCode>
                <c:ptCount val="3"/>
                <c:pt idx="0">
                  <c:v>0.45860000000000001</c:v>
                </c:pt>
                <c:pt idx="1">
                  <c:v>0.4592</c:v>
                </c:pt>
                <c:pt idx="2">
                  <c:v>0.45</c:v>
                </c:pt>
              </c:numCache>
            </c:numRef>
          </c:val>
          <c:extLst>
            <c:ext xmlns:c16="http://schemas.microsoft.com/office/drawing/2014/chart" uri="{C3380CC4-5D6E-409C-BE32-E72D297353CC}">
              <c16:uniqueId val="{00000001-6B9D-4982-BD7B-11329EC8BB3E}"/>
            </c:ext>
          </c:extLst>
        </c:ser>
        <c:ser>
          <c:idx val="2"/>
          <c:order val="2"/>
          <c:tx>
            <c:strRef>
              <c:f>Sheet1!$D$1</c:f>
              <c:strCache>
                <c:ptCount val="1"/>
                <c:pt idx="0">
                  <c:v>5-6 (medium)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Essex 2022</c:v>
                </c:pt>
                <c:pt idx="1">
                  <c:v>Essex 2023</c:v>
                </c:pt>
                <c:pt idx="2">
                  <c:v>Essex 2024</c:v>
                </c:pt>
              </c:strCache>
            </c:strRef>
          </c:cat>
          <c:val>
            <c:numRef>
              <c:f>Sheet1!$D$2:$D$4</c:f>
              <c:numCache>
                <c:formatCode>0%</c:formatCode>
                <c:ptCount val="3"/>
                <c:pt idx="0">
                  <c:v>0.22600000000000001</c:v>
                </c:pt>
                <c:pt idx="1">
                  <c:v>0.2228</c:v>
                </c:pt>
                <c:pt idx="2">
                  <c:v>0.23</c:v>
                </c:pt>
              </c:numCache>
            </c:numRef>
          </c:val>
          <c:extLst>
            <c:ext xmlns:c16="http://schemas.microsoft.com/office/drawing/2014/chart" uri="{C3380CC4-5D6E-409C-BE32-E72D297353CC}">
              <c16:uniqueId val="{00000002-6B9D-4982-BD7B-11329EC8BB3E}"/>
            </c:ext>
          </c:extLst>
        </c:ser>
        <c:ser>
          <c:idx val="3"/>
          <c:order val="3"/>
          <c:tx>
            <c:strRef>
              <c:f>Sheet1!$E$1</c:f>
              <c:strCache>
                <c:ptCount val="1"/>
                <c:pt idx="0">
                  <c:v>0-4 (low)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Essex 2022</c:v>
                </c:pt>
                <c:pt idx="1">
                  <c:v>Essex 2023</c:v>
                </c:pt>
                <c:pt idx="2">
                  <c:v>Essex 2024</c:v>
                </c:pt>
              </c:strCache>
            </c:strRef>
          </c:cat>
          <c:val>
            <c:numRef>
              <c:f>Sheet1!$E$2:$E$4</c:f>
              <c:numCache>
                <c:formatCode>0%</c:formatCode>
                <c:ptCount val="3"/>
                <c:pt idx="0">
                  <c:v>0.12909999999999999</c:v>
                </c:pt>
                <c:pt idx="1">
                  <c:v>0.13639999999999999</c:v>
                </c:pt>
                <c:pt idx="2">
                  <c:v>0.13639999999999999</c:v>
                </c:pt>
              </c:numCache>
            </c:numRef>
          </c:val>
          <c:extLst>
            <c:ext xmlns:c16="http://schemas.microsoft.com/office/drawing/2014/chart" uri="{C3380CC4-5D6E-409C-BE32-E72D297353CC}">
              <c16:uniqueId val="{00000003-6B9D-4982-BD7B-11329EC8BB3E}"/>
            </c:ext>
          </c:extLst>
        </c:ser>
        <c:dLbls>
          <c:showLegendKey val="0"/>
          <c:showVal val="0"/>
          <c:showCatName val="0"/>
          <c:showSerName val="0"/>
          <c:showPercent val="0"/>
          <c:showBubbleSize val="0"/>
        </c:dLbls>
        <c:gapWidth val="40"/>
        <c:overlap val="10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17675113332887132"/>
          <c:y val="0.82479719023388676"/>
          <c:w val="0.75979753264713001"/>
          <c:h val="0.144231777807534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5.4194960989808132E-2"/>
          <c:y val="5.9094071773901649E-2"/>
          <c:w val="0.88147648164298831"/>
          <c:h val="0.75956223953582647"/>
        </c:manualLayout>
      </c:layout>
      <c:lineChart>
        <c:grouping val="standard"/>
        <c:varyColors val="0"/>
        <c:ser>
          <c:idx val="0"/>
          <c:order val="0"/>
          <c:tx>
            <c:strRef>
              <c:f>Sheet1!$B$1</c:f>
              <c:strCache>
                <c:ptCount val="1"/>
                <c:pt idx="0">
                  <c:v>Essex</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52"/>
              <c:layout>
                <c:manualLayout>
                  <c:x val="-1.9888039726738527E-2"/>
                  <c:y val="4.9993221122275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94-46BD-88D2-99D0D83F25A0}"/>
                </c:ext>
              </c:extLst>
            </c:dLbl>
            <c:dLbl>
              <c:idx val="55"/>
              <c:layout>
                <c:manualLayout>
                  <c:x val="-2.2138837598908039E-2"/>
                  <c:y val="-2.8256310600416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94-46BD-88D2-99D0D83F25A0}"/>
                </c:ext>
              </c:extLst>
            </c:dLbl>
            <c:dLbl>
              <c:idx val="58"/>
              <c:layout>
                <c:manualLayout>
                  <c:x val="-2.0974094180419123E-2"/>
                  <c:y val="-3.1071390651761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94-46BD-88D2-99D0D83F25A0}"/>
                </c:ext>
              </c:extLst>
            </c:dLbl>
            <c:dLbl>
              <c:idx val="115"/>
              <c:layout>
                <c:manualLayout>
                  <c:x val="-1.165614683250787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13-417F-936D-5FF7C806CF27}"/>
                </c:ext>
              </c:extLst>
            </c:dLbl>
            <c:dLbl>
              <c:idx val="127"/>
              <c:layout>
                <c:manualLayout>
                  <c:x val="-1.864460734344137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13-417F-936D-5FF7C806CF27}"/>
                </c:ext>
              </c:extLst>
            </c:dLbl>
            <c:dLbl>
              <c:idx val="146"/>
              <c:layout>
                <c:manualLayout>
                  <c:x val="-2.097409418041912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713-417F-936D-5FF7C806CF27}"/>
                </c:ext>
              </c:extLst>
            </c:dLbl>
            <c:spPr>
              <a:noFill/>
              <a:ln>
                <a:noFill/>
              </a:ln>
              <a:effectLst/>
            </c:spPr>
            <c:txPr>
              <a:bodyPr rot="0" spcFirstLastPara="1" vertOverflow="ellipsis" vert="horz" wrap="square" anchor="ctr" anchorCtr="1"/>
              <a:lstStyle/>
              <a:p>
                <a:pPr>
                  <a:defRPr sz="1197" b="0" i="0" u="none" strike="noStrike" kern="1200" baseline="0">
                    <a:solidFill>
                      <a:srgbClr val="E40037"/>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Sheet1!$A$2:$A$78</c:f>
              <c:numCache>
                <c:formatCode>mmm\-yy</c:formatCode>
                <c:ptCount val="7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numCache>
            </c:numRef>
          </c:cat>
          <c:val>
            <c:numRef>
              <c:f>Sheet1!$B$2:$B$78</c:f>
              <c:numCache>
                <c:formatCode>General</c:formatCode>
                <c:ptCount val="77"/>
                <c:pt idx="2" formatCode="0.0">
                  <c:v>7.3</c:v>
                </c:pt>
                <c:pt idx="52" formatCode="0.0">
                  <c:v>6.79</c:v>
                </c:pt>
                <c:pt idx="64" formatCode="0.0">
                  <c:v>6.7</c:v>
                </c:pt>
                <c:pt idx="76" formatCode="0.0">
                  <c:v>6.7</c:v>
                </c:pt>
              </c:numCache>
            </c:numRef>
          </c:val>
          <c:smooth val="0"/>
          <c:extLst>
            <c:ext xmlns:c16="http://schemas.microsoft.com/office/drawing/2014/chart" uri="{C3380CC4-5D6E-409C-BE32-E72D297353CC}">
              <c16:uniqueId val="{0000000E-A713-417F-936D-5FF7C806CF27}"/>
            </c:ext>
          </c:extLst>
        </c:ser>
        <c:ser>
          <c:idx val="1"/>
          <c:order val="1"/>
          <c:tx>
            <c:strRef>
              <c:f>Sheet1!$C$1</c:f>
              <c:strCache>
                <c:ptCount val="1"/>
                <c:pt idx="0">
                  <c:v>Community Life Survey</c:v>
                </c:pt>
              </c:strCache>
            </c:strRef>
          </c:tx>
          <c:spPr>
            <a:ln w="28575" cap="rnd">
              <a:solidFill>
                <a:srgbClr val="A6A6A6"/>
              </a:solidFill>
              <a:round/>
            </a:ln>
            <a:effectLst/>
          </c:spPr>
          <c:marker>
            <c:symbol val="x"/>
            <c:size val="5"/>
            <c:spPr>
              <a:solidFill>
                <a:srgbClr val="A6A6A6"/>
              </a:solidFill>
              <a:ln w="9525">
                <a:solidFill>
                  <a:srgbClr val="A6A6A6"/>
                </a:solidFill>
              </a:ln>
              <a:effectLst/>
            </c:spPr>
          </c:marker>
          <c:dPt>
            <c:idx val="14"/>
            <c:marker>
              <c:symbol val="square"/>
              <c:size val="5"/>
              <c:spPr>
                <a:solidFill>
                  <a:srgbClr val="A6A6A6"/>
                </a:solidFill>
                <a:ln w="9525">
                  <a:solidFill>
                    <a:srgbClr val="A6A6A6"/>
                  </a:solidFill>
                </a:ln>
                <a:effectLst/>
              </c:spPr>
            </c:marker>
            <c:bubble3D val="0"/>
            <c:extLst>
              <c:ext xmlns:c16="http://schemas.microsoft.com/office/drawing/2014/chart" uri="{C3380CC4-5D6E-409C-BE32-E72D297353CC}">
                <c16:uniqueId val="{00000010-A713-417F-936D-5FF7C806CF27}"/>
              </c:ext>
            </c:extLst>
          </c:dPt>
          <c:dPt>
            <c:idx val="26"/>
            <c:marker>
              <c:symbol val="square"/>
              <c:size val="5"/>
              <c:spPr>
                <a:solidFill>
                  <a:srgbClr val="A6A6A6"/>
                </a:solidFill>
                <a:ln w="9525">
                  <a:solidFill>
                    <a:srgbClr val="A6A6A6"/>
                  </a:solidFill>
                </a:ln>
                <a:effectLst/>
              </c:spPr>
            </c:marker>
            <c:bubble3D val="0"/>
            <c:extLst>
              <c:ext xmlns:c16="http://schemas.microsoft.com/office/drawing/2014/chart" uri="{C3380CC4-5D6E-409C-BE32-E72D297353CC}">
                <c16:uniqueId val="{00000011-A713-417F-936D-5FF7C806CF27}"/>
              </c:ext>
            </c:extLst>
          </c:dPt>
          <c:dPt>
            <c:idx val="38"/>
            <c:marker>
              <c:symbol val="square"/>
              <c:size val="5"/>
              <c:spPr>
                <a:solidFill>
                  <a:srgbClr val="A6A6A6"/>
                </a:solidFill>
                <a:ln w="9525">
                  <a:solidFill>
                    <a:srgbClr val="A6A6A6"/>
                  </a:solidFill>
                </a:ln>
                <a:effectLst/>
              </c:spPr>
            </c:marker>
            <c:bubble3D val="0"/>
            <c:extLst>
              <c:ext xmlns:c16="http://schemas.microsoft.com/office/drawing/2014/chart" uri="{C3380CC4-5D6E-409C-BE32-E72D297353CC}">
                <c16:uniqueId val="{00000012-A713-417F-936D-5FF7C806CF27}"/>
              </c:ext>
            </c:extLst>
          </c:dPt>
          <c:dLbls>
            <c:dLbl>
              <c:idx val="2"/>
              <c:layout>
                <c:manualLayout>
                  <c:x val="-2.105278314522727E-2"/>
                  <c:y val="-4.10094986813609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713-417F-936D-5FF7C806CF27}"/>
                </c:ext>
              </c:extLst>
            </c:dLbl>
            <c:dLbl>
              <c:idx val="38"/>
              <c:layout>
                <c:manualLayout>
                  <c:x val="-1.2899579215804853E-2"/>
                  <c:y val="-4.9992985335224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713-417F-936D-5FF7C806CF27}"/>
                </c:ext>
              </c:extLst>
            </c:dLbl>
            <c:dLbl>
              <c:idx val="50"/>
              <c:layout>
                <c:manualLayout>
                  <c:x val="-1.8723296308249607E-2"/>
                  <c:y val="-3.8015003130073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713-417F-936D-5FF7C806CF27}"/>
                </c:ext>
              </c:extLst>
            </c:dLbl>
            <c:spPr>
              <a:noFill/>
              <a:ln>
                <a:noFill/>
              </a:ln>
              <a:effectLst/>
            </c:spPr>
            <c:txPr>
              <a:bodyPr rot="0" spcFirstLastPara="1" vertOverflow="ellipsis" vert="horz" wrap="square" anchor="ctr" anchorCtr="1"/>
              <a:lstStyle/>
              <a:p>
                <a:pPr>
                  <a:defRPr sz="1197" b="0" i="0" u="none" strike="noStrike" kern="1200" baseline="0">
                    <a:solidFill>
                      <a:srgbClr val="A6A6A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Sheet1!$A$2:$A$78</c:f>
              <c:numCache>
                <c:formatCode>mmm\-yy</c:formatCode>
                <c:ptCount val="7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numCache>
            </c:numRef>
          </c:cat>
          <c:val>
            <c:numRef>
              <c:f>Sheet1!$C$2:$C$78</c:f>
              <c:numCache>
                <c:formatCode>General</c:formatCode>
                <c:ptCount val="77"/>
                <c:pt idx="2" formatCode="0.0">
                  <c:v>7.1</c:v>
                </c:pt>
                <c:pt idx="14" formatCode="0.0">
                  <c:v>7</c:v>
                </c:pt>
                <c:pt idx="26" formatCode="0.0">
                  <c:v>7</c:v>
                </c:pt>
                <c:pt idx="38" formatCode="0.0">
                  <c:v>6.9</c:v>
                </c:pt>
                <c:pt idx="50" formatCode="0.0">
                  <c:v>6.9</c:v>
                </c:pt>
              </c:numCache>
            </c:numRef>
          </c:val>
          <c:smooth val="0"/>
          <c:extLst>
            <c:ext xmlns:c16="http://schemas.microsoft.com/office/drawing/2014/chart" uri="{C3380CC4-5D6E-409C-BE32-E72D297353CC}">
              <c16:uniqueId val="{00000018-A713-417F-936D-5FF7C806CF27}"/>
            </c:ext>
          </c:extLst>
        </c:ser>
        <c:ser>
          <c:idx val="2"/>
          <c:order val="2"/>
          <c:tx>
            <c:strRef>
              <c:f>Sheet1!$D$1</c:f>
              <c:strCache>
                <c:ptCount val="1"/>
                <c:pt idx="0">
                  <c:v>Active Lives Survey</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dLbls>
            <c:dLbl>
              <c:idx val="10"/>
              <c:layout>
                <c:manualLayout>
                  <c:x val="-3.3864960748605358E-2"/>
                  <c:y val="-3.0858158762495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94-46BD-88D2-99D0D83F25A0}"/>
                </c:ext>
              </c:extLst>
            </c:dLbl>
            <c:dLbl>
              <c:idx val="40"/>
              <c:layout>
                <c:manualLayout>
                  <c:x val="-1.6393809471271604E-2"/>
                  <c:y val="5.5982212224851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713-417F-936D-5FF7C806CF27}"/>
                </c:ext>
              </c:extLst>
            </c:dLbl>
            <c:dLbl>
              <c:idx val="46"/>
              <c:layout>
                <c:manualLayout>
                  <c:x val="-1.8723296308249437E-2"/>
                  <c:y val="5.2987716673563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713-417F-936D-5FF7C806CF27}"/>
                </c:ext>
              </c:extLst>
            </c:dLbl>
            <c:spPr>
              <a:noFill/>
              <a:ln>
                <a:noFill/>
              </a:ln>
              <a:effectLst/>
            </c:spPr>
            <c:txPr>
              <a:bodyPr rot="0" spcFirstLastPara="1" vertOverflow="ellipsis" vert="horz" wrap="square" lIns="38100" tIns="19050" rIns="38100" bIns="19050" anchor="t" anchorCtr="0">
                <a:spAutoFit/>
              </a:bodyPr>
              <a:lstStyle/>
              <a:p>
                <a:pPr>
                  <a:defRPr sz="1197" b="0" i="0" u="none" strike="noStrike" kern="1200" baseline="0">
                    <a:solidFill>
                      <a:srgbClr val="00B0F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Sheet1!$A$2:$A$78</c:f>
              <c:numCache>
                <c:formatCode>mmm\-yy</c:formatCode>
                <c:ptCount val="7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numCache>
            </c:numRef>
          </c:cat>
          <c:val>
            <c:numRef>
              <c:f>Sheet1!$D$2:$D$78</c:f>
              <c:numCache>
                <c:formatCode>General</c:formatCode>
                <c:ptCount val="77"/>
                <c:pt idx="10" formatCode="0.0">
                  <c:v>7.1</c:v>
                </c:pt>
                <c:pt idx="22" formatCode="0.0">
                  <c:v>7.1</c:v>
                </c:pt>
                <c:pt idx="34" formatCode="0.0">
                  <c:v>7</c:v>
                </c:pt>
                <c:pt idx="46" formatCode="0.0">
                  <c:v>6.8</c:v>
                </c:pt>
                <c:pt idx="58" formatCode="0.0">
                  <c:v>6.9</c:v>
                </c:pt>
                <c:pt idx="70" formatCode="0.0">
                  <c:v>6.9</c:v>
                </c:pt>
              </c:numCache>
            </c:numRef>
          </c:val>
          <c:smooth val="0"/>
          <c:extLst>
            <c:ext xmlns:c16="http://schemas.microsoft.com/office/drawing/2014/chart" uri="{C3380CC4-5D6E-409C-BE32-E72D297353CC}">
              <c16:uniqueId val="{0000001E-A713-417F-936D-5FF7C806CF27}"/>
            </c:ext>
          </c:extLst>
        </c:ser>
        <c:dLbls>
          <c:showLegendKey val="0"/>
          <c:showVal val="0"/>
          <c:showCatName val="0"/>
          <c:showSerName val="0"/>
          <c:showPercent val="0"/>
          <c:showBubbleSize val="0"/>
        </c:dLbls>
        <c:marker val="1"/>
        <c:smooth val="0"/>
        <c:axId val="534052464"/>
        <c:axId val="534052792"/>
      </c:lineChart>
      <c:dateAx>
        <c:axId val="534052464"/>
        <c:scaling>
          <c:orientation val="minMax"/>
          <c:min val="43101"/>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534052792"/>
        <c:crosses val="autoZero"/>
        <c:auto val="0"/>
        <c:lblOffset val="100"/>
        <c:baseTimeUnit val="months"/>
        <c:majorUnit val="12"/>
        <c:majorTimeUnit val="months"/>
      </c:dateAx>
      <c:valAx>
        <c:axId val="534052792"/>
        <c:scaling>
          <c:orientation val="minMax"/>
          <c:max val="8"/>
          <c:min val="6"/>
        </c:scaling>
        <c:delete val="0"/>
        <c:axPos val="l"/>
        <c:numFmt formatCode="General"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58178129079929763"/>
          <c:y val="2.0384504469438278E-2"/>
          <c:w val="0.35968854254119653"/>
          <c:h val="0.29332058089604124"/>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A7D64"/>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0028440450862"/>
          <c:y val="0"/>
          <c:w val="0.68401904954030546"/>
          <c:h val="0.82121184452184037"/>
        </c:manualLayout>
      </c:layout>
      <c:barChart>
        <c:barDir val="bar"/>
        <c:grouping val="percentStacked"/>
        <c:varyColors val="0"/>
        <c:ser>
          <c:idx val="0"/>
          <c:order val="0"/>
          <c:tx>
            <c:strRef>
              <c:f>Sheet1!$B$1</c:f>
              <c:strCache>
                <c:ptCount val="1"/>
                <c:pt idx="0">
                  <c:v>9-10 (very high)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2023</c:v>
                </c:pt>
                <c:pt idx="1">
                  <c:v>Essex 2024</c:v>
                </c:pt>
              </c:strCache>
            </c:strRef>
          </c:cat>
          <c:val>
            <c:numRef>
              <c:f>Sheet1!$B$2:$B$3</c:f>
              <c:numCache>
                <c:formatCode>0%</c:formatCode>
                <c:ptCount val="2"/>
                <c:pt idx="0">
                  <c:v>0.28689999999999999</c:v>
                </c:pt>
                <c:pt idx="1">
                  <c:v>0.27</c:v>
                </c:pt>
              </c:numCache>
            </c:numRef>
          </c:val>
          <c:extLst>
            <c:ext xmlns:c16="http://schemas.microsoft.com/office/drawing/2014/chart" uri="{C3380CC4-5D6E-409C-BE32-E72D297353CC}">
              <c16:uniqueId val="{00000000-6B9D-4982-BD7B-11329EC8BB3E}"/>
            </c:ext>
          </c:extLst>
        </c:ser>
        <c:ser>
          <c:idx val="1"/>
          <c:order val="1"/>
          <c:tx>
            <c:strRef>
              <c:f>Sheet1!$C$1</c:f>
              <c:strCache>
                <c:ptCount val="1"/>
                <c:pt idx="0">
                  <c:v>7-8 (high)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2023</c:v>
                </c:pt>
                <c:pt idx="1">
                  <c:v>Essex 2024</c:v>
                </c:pt>
              </c:strCache>
            </c:strRef>
          </c:cat>
          <c:val>
            <c:numRef>
              <c:f>Sheet1!$C$2:$C$3</c:f>
              <c:numCache>
                <c:formatCode>0%</c:formatCode>
                <c:ptCount val="2"/>
                <c:pt idx="0">
                  <c:v>0.41959999999999997</c:v>
                </c:pt>
                <c:pt idx="1">
                  <c:v>0.43</c:v>
                </c:pt>
              </c:numCache>
            </c:numRef>
          </c:val>
          <c:extLst>
            <c:ext xmlns:c16="http://schemas.microsoft.com/office/drawing/2014/chart" uri="{C3380CC4-5D6E-409C-BE32-E72D297353CC}">
              <c16:uniqueId val="{00000001-6B9D-4982-BD7B-11329EC8BB3E}"/>
            </c:ext>
          </c:extLst>
        </c:ser>
        <c:ser>
          <c:idx val="2"/>
          <c:order val="2"/>
          <c:tx>
            <c:strRef>
              <c:f>Sheet1!$D$1</c:f>
              <c:strCache>
                <c:ptCount val="1"/>
                <c:pt idx="0">
                  <c:v>5-6 (medium)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2023</c:v>
                </c:pt>
                <c:pt idx="1">
                  <c:v>Essex 2024</c:v>
                </c:pt>
              </c:strCache>
            </c:strRef>
          </c:cat>
          <c:val>
            <c:numRef>
              <c:f>Sheet1!$D$2:$D$3</c:f>
              <c:numCache>
                <c:formatCode>0%</c:formatCode>
                <c:ptCount val="2"/>
                <c:pt idx="0">
                  <c:v>0.17979999999999999</c:v>
                </c:pt>
                <c:pt idx="1">
                  <c:v>0.2</c:v>
                </c:pt>
              </c:numCache>
            </c:numRef>
          </c:val>
          <c:extLst>
            <c:ext xmlns:c16="http://schemas.microsoft.com/office/drawing/2014/chart" uri="{C3380CC4-5D6E-409C-BE32-E72D297353CC}">
              <c16:uniqueId val="{00000002-6B9D-4982-BD7B-11329EC8BB3E}"/>
            </c:ext>
          </c:extLst>
        </c:ser>
        <c:ser>
          <c:idx val="3"/>
          <c:order val="3"/>
          <c:tx>
            <c:strRef>
              <c:f>Sheet1!$E$1</c:f>
              <c:strCache>
                <c:ptCount val="1"/>
                <c:pt idx="0">
                  <c:v>0-4 (low)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2023</c:v>
                </c:pt>
                <c:pt idx="1">
                  <c:v>Essex 2024</c:v>
                </c:pt>
              </c:strCache>
            </c:strRef>
          </c:cat>
          <c:val>
            <c:numRef>
              <c:f>Sheet1!$E$2:$E$3</c:f>
              <c:numCache>
                <c:formatCode>0%</c:formatCode>
                <c:ptCount val="2"/>
                <c:pt idx="0">
                  <c:v>0.1137</c:v>
                </c:pt>
                <c:pt idx="1">
                  <c:v>0.09</c:v>
                </c:pt>
              </c:numCache>
            </c:numRef>
          </c:val>
          <c:extLst>
            <c:ext xmlns:c16="http://schemas.microsoft.com/office/drawing/2014/chart" uri="{C3380CC4-5D6E-409C-BE32-E72D297353CC}">
              <c16:uniqueId val="{00000003-6B9D-4982-BD7B-11329EC8BB3E}"/>
            </c:ext>
          </c:extLst>
        </c:ser>
        <c:dLbls>
          <c:showLegendKey val="0"/>
          <c:showVal val="0"/>
          <c:showCatName val="0"/>
          <c:showSerName val="0"/>
          <c:showPercent val="0"/>
          <c:showBubbleSize val="0"/>
        </c:dLbls>
        <c:gapWidth val="40"/>
        <c:overlap val="10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17675113332887132"/>
          <c:y val="0.82479719023388676"/>
          <c:w val="0.75979753264713001"/>
          <c:h val="0.144231777807534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0028440450862"/>
          <c:y val="0"/>
          <c:w val="0.68401904954030546"/>
          <c:h val="0.82121184452184037"/>
        </c:manualLayout>
      </c:layout>
      <c:barChart>
        <c:barDir val="bar"/>
        <c:grouping val="percentStacked"/>
        <c:varyColors val="0"/>
        <c:ser>
          <c:idx val="0"/>
          <c:order val="0"/>
          <c:tx>
            <c:strRef>
              <c:f>Sheet1!$B$1</c:f>
              <c:strCache>
                <c:ptCount val="1"/>
                <c:pt idx="0">
                  <c:v>9-10 (very high)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2023</c:v>
                </c:pt>
                <c:pt idx="1">
                  <c:v>Essex 2024</c:v>
                </c:pt>
              </c:strCache>
            </c:strRef>
          </c:cat>
          <c:val>
            <c:numRef>
              <c:f>Sheet1!$B$2:$B$3</c:f>
              <c:numCache>
                <c:formatCode>0%</c:formatCode>
                <c:ptCount val="2"/>
                <c:pt idx="0">
                  <c:v>0.28720000000000001</c:v>
                </c:pt>
                <c:pt idx="1">
                  <c:v>0.26</c:v>
                </c:pt>
              </c:numCache>
            </c:numRef>
          </c:val>
          <c:extLst>
            <c:ext xmlns:c16="http://schemas.microsoft.com/office/drawing/2014/chart" uri="{C3380CC4-5D6E-409C-BE32-E72D297353CC}">
              <c16:uniqueId val="{00000000-B39C-47A9-8023-74711438BBC7}"/>
            </c:ext>
          </c:extLst>
        </c:ser>
        <c:ser>
          <c:idx val="1"/>
          <c:order val="1"/>
          <c:tx>
            <c:strRef>
              <c:f>Sheet1!$C$1</c:f>
              <c:strCache>
                <c:ptCount val="1"/>
                <c:pt idx="0">
                  <c:v>7-8 (high)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2023</c:v>
                </c:pt>
                <c:pt idx="1">
                  <c:v>Essex 2024</c:v>
                </c:pt>
              </c:strCache>
            </c:strRef>
          </c:cat>
          <c:val>
            <c:numRef>
              <c:f>Sheet1!$C$2:$C$3</c:f>
              <c:numCache>
                <c:formatCode>0%</c:formatCode>
                <c:ptCount val="2"/>
                <c:pt idx="0">
                  <c:v>0.37180000000000002</c:v>
                </c:pt>
                <c:pt idx="1">
                  <c:v>0.41</c:v>
                </c:pt>
              </c:numCache>
            </c:numRef>
          </c:val>
          <c:extLst>
            <c:ext xmlns:c16="http://schemas.microsoft.com/office/drawing/2014/chart" uri="{C3380CC4-5D6E-409C-BE32-E72D297353CC}">
              <c16:uniqueId val="{00000001-B39C-47A9-8023-74711438BBC7}"/>
            </c:ext>
          </c:extLst>
        </c:ser>
        <c:ser>
          <c:idx val="2"/>
          <c:order val="2"/>
          <c:tx>
            <c:strRef>
              <c:f>Sheet1!$D$1</c:f>
              <c:strCache>
                <c:ptCount val="1"/>
                <c:pt idx="0">
                  <c:v>5-6 (medium)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2023</c:v>
                </c:pt>
                <c:pt idx="1">
                  <c:v>Essex 2024</c:v>
                </c:pt>
              </c:strCache>
            </c:strRef>
          </c:cat>
          <c:val>
            <c:numRef>
              <c:f>Sheet1!$D$2:$D$3</c:f>
              <c:numCache>
                <c:formatCode>0%</c:formatCode>
                <c:ptCount val="2"/>
                <c:pt idx="0">
                  <c:v>0.1961</c:v>
                </c:pt>
                <c:pt idx="1">
                  <c:v>0.19</c:v>
                </c:pt>
              </c:numCache>
            </c:numRef>
          </c:val>
          <c:extLst>
            <c:ext xmlns:c16="http://schemas.microsoft.com/office/drawing/2014/chart" uri="{C3380CC4-5D6E-409C-BE32-E72D297353CC}">
              <c16:uniqueId val="{00000002-B39C-47A9-8023-74711438BBC7}"/>
            </c:ext>
          </c:extLst>
        </c:ser>
        <c:ser>
          <c:idx val="3"/>
          <c:order val="3"/>
          <c:tx>
            <c:strRef>
              <c:f>Sheet1!$E$1</c:f>
              <c:strCache>
                <c:ptCount val="1"/>
                <c:pt idx="0">
                  <c:v>0-4 (low)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2023</c:v>
                </c:pt>
                <c:pt idx="1">
                  <c:v>Essex 2024</c:v>
                </c:pt>
              </c:strCache>
            </c:strRef>
          </c:cat>
          <c:val>
            <c:numRef>
              <c:f>Sheet1!$E$2:$E$3</c:f>
              <c:numCache>
                <c:formatCode>0%</c:formatCode>
                <c:ptCount val="2"/>
                <c:pt idx="0">
                  <c:v>0.1449</c:v>
                </c:pt>
                <c:pt idx="1">
                  <c:v>0.13</c:v>
                </c:pt>
              </c:numCache>
            </c:numRef>
          </c:val>
          <c:extLst>
            <c:ext xmlns:c16="http://schemas.microsoft.com/office/drawing/2014/chart" uri="{C3380CC4-5D6E-409C-BE32-E72D297353CC}">
              <c16:uniqueId val="{00000003-B39C-47A9-8023-74711438BBC7}"/>
            </c:ext>
          </c:extLst>
        </c:ser>
        <c:dLbls>
          <c:showLegendKey val="0"/>
          <c:showVal val="0"/>
          <c:showCatName val="0"/>
          <c:showSerName val="0"/>
          <c:showPercent val="0"/>
          <c:showBubbleSize val="0"/>
        </c:dLbls>
        <c:gapWidth val="40"/>
        <c:overlap val="10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17675113332887132"/>
          <c:y val="0.82479719023388676"/>
          <c:w val="0.75979753264713001"/>
          <c:h val="0.144231777807534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0028440450862"/>
          <c:y val="0"/>
          <c:w val="0.68401904954030546"/>
          <c:h val="0.82121184452184037"/>
        </c:manualLayout>
      </c:layout>
      <c:barChart>
        <c:barDir val="bar"/>
        <c:grouping val="percentStacked"/>
        <c:varyColors val="0"/>
        <c:ser>
          <c:idx val="0"/>
          <c:order val="0"/>
          <c:tx>
            <c:strRef>
              <c:f>Sheet1!$B$1</c:f>
              <c:strCache>
                <c:ptCount val="1"/>
                <c:pt idx="0">
                  <c:v>0-1 (very low)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2023</c:v>
                </c:pt>
                <c:pt idx="1">
                  <c:v>Essex 2024</c:v>
                </c:pt>
              </c:strCache>
            </c:strRef>
          </c:cat>
          <c:val>
            <c:numRef>
              <c:f>Sheet1!$B$2:$B$3</c:f>
              <c:numCache>
                <c:formatCode>0%</c:formatCode>
                <c:ptCount val="2"/>
                <c:pt idx="0">
                  <c:v>0.34329999999999999</c:v>
                </c:pt>
                <c:pt idx="1">
                  <c:v>0.32</c:v>
                </c:pt>
              </c:numCache>
            </c:numRef>
          </c:val>
          <c:extLst>
            <c:ext xmlns:c16="http://schemas.microsoft.com/office/drawing/2014/chart" uri="{C3380CC4-5D6E-409C-BE32-E72D297353CC}">
              <c16:uniqueId val="{00000000-62DC-4CF3-A07E-A8F4793342F3}"/>
            </c:ext>
          </c:extLst>
        </c:ser>
        <c:ser>
          <c:idx val="1"/>
          <c:order val="1"/>
          <c:tx>
            <c:strRef>
              <c:f>Sheet1!$C$1</c:f>
              <c:strCache>
                <c:ptCount val="1"/>
                <c:pt idx="0">
                  <c:v>2-3 (low)</c:v>
                </c:pt>
              </c:strCache>
            </c:strRef>
          </c:tx>
          <c:spPr>
            <a:solidFill>
              <a:srgbClr val="FF8E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2023</c:v>
                </c:pt>
                <c:pt idx="1">
                  <c:v>Essex 2024</c:v>
                </c:pt>
              </c:strCache>
            </c:strRef>
          </c:cat>
          <c:val>
            <c:numRef>
              <c:f>Sheet1!$C$2:$C$3</c:f>
              <c:numCache>
                <c:formatCode>0%</c:formatCode>
                <c:ptCount val="2"/>
                <c:pt idx="0">
                  <c:v>0.21440000000000001</c:v>
                </c:pt>
                <c:pt idx="1">
                  <c:v>0.23</c:v>
                </c:pt>
              </c:numCache>
            </c:numRef>
          </c:val>
          <c:extLst>
            <c:ext xmlns:c16="http://schemas.microsoft.com/office/drawing/2014/chart" uri="{C3380CC4-5D6E-409C-BE32-E72D297353CC}">
              <c16:uniqueId val="{00000001-62DC-4CF3-A07E-A8F4793342F3}"/>
            </c:ext>
          </c:extLst>
        </c:ser>
        <c:ser>
          <c:idx val="2"/>
          <c:order val="2"/>
          <c:tx>
            <c:strRef>
              <c:f>Sheet1!$D$1</c:f>
              <c:strCache>
                <c:ptCount val="1"/>
                <c:pt idx="0">
                  <c:v>4-5 (medium)</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2023</c:v>
                </c:pt>
                <c:pt idx="1">
                  <c:v>Essex 2024</c:v>
                </c:pt>
              </c:strCache>
            </c:strRef>
          </c:cat>
          <c:val>
            <c:numRef>
              <c:f>Sheet1!$D$2:$D$3</c:f>
              <c:numCache>
                <c:formatCode>0%</c:formatCode>
                <c:ptCount val="2"/>
                <c:pt idx="0">
                  <c:v>0.1694</c:v>
                </c:pt>
                <c:pt idx="1">
                  <c:v>0.18</c:v>
                </c:pt>
              </c:numCache>
            </c:numRef>
          </c:val>
          <c:extLst>
            <c:ext xmlns:c16="http://schemas.microsoft.com/office/drawing/2014/chart" uri="{C3380CC4-5D6E-409C-BE32-E72D297353CC}">
              <c16:uniqueId val="{00000002-62DC-4CF3-A07E-A8F4793342F3}"/>
            </c:ext>
          </c:extLst>
        </c:ser>
        <c:ser>
          <c:idx val="3"/>
          <c:order val="3"/>
          <c:tx>
            <c:strRef>
              <c:f>Sheet1!$E$1</c:f>
              <c:strCache>
                <c:ptCount val="1"/>
                <c:pt idx="0">
                  <c:v>6-10 (high)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2023</c:v>
                </c:pt>
                <c:pt idx="1">
                  <c:v>Essex 2024</c:v>
                </c:pt>
              </c:strCache>
            </c:strRef>
          </c:cat>
          <c:val>
            <c:numRef>
              <c:f>Sheet1!$E$2:$E$3</c:f>
              <c:numCache>
                <c:formatCode>0%</c:formatCode>
                <c:ptCount val="2"/>
                <c:pt idx="0">
                  <c:v>0.27289999999999998</c:v>
                </c:pt>
                <c:pt idx="1">
                  <c:v>0.26</c:v>
                </c:pt>
              </c:numCache>
            </c:numRef>
          </c:val>
          <c:extLst>
            <c:ext xmlns:c16="http://schemas.microsoft.com/office/drawing/2014/chart" uri="{C3380CC4-5D6E-409C-BE32-E72D297353CC}">
              <c16:uniqueId val="{00000003-62DC-4CF3-A07E-A8F4793342F3}"/>
            </c:ext>
          </c:extLst>
        </c:ser>
        <c:dLbls>
          <c:showLegendKey val="0"/>
          <c:showVal val="0"/>
          <c:showCatName val="0"/>
          <c:showSerName val="0"/>
          <c:showPercent val="0"/>
          <c:showBubbleSize val="0"/>
        </c:dLbls>
        <c:gapWidth val="40"/>
        <c:overlap val="10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17675113332887132"/>
          <c:y val="0.82479719023388676"/>
          <c:w val="0.75979753264713001"/>
          <c:h val="0.144231777807534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80806619559657E-3"/>
          <c:y val="0.11583447143621783"/>
          <c:w val="0.97281433161494746"/>
          <c:h val="0.647320037731411"/>
        </c:manualLayout>
      </c:layout>
      <c:barChart>
        <c:barDir val="col"/>
        <c:grouping val="clustered"/>
        <c:varyColors val="0"/>
        <c:ser>
          <c:idx val="1"/>
          <c:order val="0"/>
          <c:tx>
            <c:strRef>
              <c:f>Sheet1!$C$1</c:f>
              <c:strCache>
                <c:ptCount val="1"/>
                <c:pt idx="0">
                  <c:v>Urban</c:v>
                </c:pt>
              </c:strCache>
            </c:strRef>
          </c:tx>
          <c:spPr>
            <a:solidFill>
              <a:schemeClr val="accent6"/>
            </a:solidFill>
            <a:ln>
              <a:noFill/>
            </a:ln>
            <a:effectLst/>
          </c:spPr>
          <c:invertIfNegative val="0"/>
          <c:dLbls>
            <c:dLbl>
              <c:idx val="0"/>
              <c:layout>
                <c:manualLayout>
                  <c:x val="-1.0545434452937891E-17"/>
                  <c:y val="7.6206889102774893E-3"/>
                </c:manualLayout>
              </c:layout>
              <c:spPr>
                <a:noFill/>
                <a:ln w="19050">
                  <a:solidFill>
                    <a:srgbClr val="FF0000"/>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535738112697195E-2"/>
                      <c:h val="6.037121755806725E-2"/>
                    </c:manualLayout>
                  </c15:layout>
                </c:ext>
                <c:ext xmlns:c16="http://schemas.microsoft.com/office/drawing/2014/chart" uri="{C3380CC4-5D6E-409C-BE32-E72D297353CC}">
                  <c16:uniqueId val="{00000001-A011-495E-82DA-90A7F0756E70}"/>
                </c:ext>
              </c:extLst>
            </c:dLbl>
            <c:dLbl>
              <c:idx val="2"/>
              <c:layout>
                <c:manualLayout>
                  <c:x val="1.1504243208759037E-3"/>
                  <c:y val="1.5242577929044758E-3"/>
                </c:manualLayout>
              </c:layout>
              <c:spPr>
                <a:noFill/>
                <a:ln w="19050">
                  <a:solidFill>
                    <a:srgbClr val="FF0000"/>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5559615758276826E-2"/>
                      <c:h val="5.6850339270670062E-2"/>
                    </c:manualLayout>
                  </c15:layout>
                </c:ext>
                <c:ext xmlns:c16="http://schemas.microsoft.com/office/drawing/2014/chart" uri="{C3380CC4-5D6E-409C-BE32-E72D297353CC}">
                  <c16:uniqueId val="{00000002-A011-495E-82DA-90A7F0756E70}"/>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Sheet1!$C$2:$C$7</c:f>
              <c:numCache>
                <c:formatCode>0%</c:formatCode>
                <c:ptCount val="6"/>
                <c:pt idx="0">
                  <c:v>0.75</c:v>
                </c:pt>
                <c:pt idx="1">
                  <c:v>0.56000000000000005</c:v>
                </c:pt>
                <c:pt idx="2">
                  <c:v>0.51</c:v>
                </c:pt>
                <c:pt idx="3">
                  <c:v>0.43</c:v>
                </c:pt>
                <c:pt idx="4">
                  <c:v>0.38</c:v>
                </c:pt>
                <c:pt idx="5">
                  <c:v>0.38</c:v>
                </c:pt>
              </c:numCache>
            </c:numRef>
          </c:val>
          <c:extLst>
            <c:ext xmlns:c16="http://schemas.microsoft.com/office/drawing/2014/chart" uri="{C3380CC4-5D6E-409C-BE32-E72D297353CC}">
              <c16:uniqueId val="{00000001-6B9D-4982-BD7B-11329EC8BB3E}"/>
            </c:ext>
          </c:extLst>
        </c:ser>
        <c:ser>
          <c:idx val="2"/>
          <c:order val="1"/>
          <c:tx>
            <c:strRef>
              <c:f>Sheet1!$D$1</c:f>
              <c:strCache>
                <c:ptCount val="1"/>
                <c:pt idx="0">
                  <c:v>Rural</c:v>
                </c:pt>
              </c:strCache>
            </c:strRef>
          </c:tx>
          <c:spPr>
            <a:solidFill>
              <a:schemeClr val="accent1"/>
            </a:solidFill>
            <a:ln>
              <a:noFill/>
            </a:ln>
            <a:effectLst/>
          </c:spPr>
          <c:invertIfNegative val="0"/>
          <c:dLbls>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Sheet1!$D$2:$D$7</c:f>
              <c:numCache>
                <c:formatCode>0%</c:formatCode>
                <c:ptCount val="6"/>
                <c:pt idx="0">
                  <c:v>0.84</c:v>
                </c:pt>
                <c:pt idx="1">
                  <c:v>0.73</c:v>
                </c:pt>
                <c:pt idx="2">
                  <c:v>0.68</c:v>
                </c:pt>
                <c:pt idx="3">
                  <c:v>0.68</c:v>
                </c:pt>
                <c:pt idx="4">
                  <c:v>0.63</c:v>
                </c:pt>
                <c:pt idx="5">
                  <c:v>0.54</c:v>
                </c:pt>
              </c:numCache>
            </c:numRef>
          </c:val>
          <c:extLst>
            <c:ext xmlns:c16="http://schemas.microsoft.com/office/drawing/2014/chart" uri="{C3380CC4-5D6E-409C-BE32-E72D297353CC}">
              <c16:uniqueId val="{00000001-B320-4FAE-9B23-B2C9DBB70A9E}"/>
            </c:ext>
          </c:extLst>
        </c:ser>
        <c:dLbls>
          <c:showLegendKey val="0"/>
          <c:showVal val="0"/>
          <c:showCatName val="0"/>
          <c:showSerName val="0"/>
          <c:showPercent val="0"/>
          <c:showBubbleSize val="0"/>
        </c:dLbls>
        <c:gapWidth val="20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5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tickLblSkip val="1"/>
        <c:tickMarkSkip val="1"/>
        <c:noMultiLvlLbl val="0"/>
      </c:catAx>
      <c:valAx>
        <c:axId val="534052792"/>
        <c:scaling>
          <c:orientation val="minMax"/>
          <c:max val="1"/>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23308901159075149"/>
          <c:y val="9.5594641755614704E-2"/>
          <c:w val="0.48896498816528861"/>
          <c:h val="9.692951440052417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0275011225835312E-2"/>
          <c:y val="5.3903842031738522E-2"/>
          <c:w val="0.92552858706213659"/>
          <c:h val="0.79919785206921268"/>
        </c:manualLayout>
      </c:layout>
      <c:barChart>
        <c:barDir val="col"/>
        <c:grouping val="clustered"/>
        <c:varyColors val="0"/>
        <c:ser>
          <c:idx val="0"/>
          <c:order val="0"/>
          <c:tx>
            <c:strRef>
              <c:f>Sheet1!$B$1</c:f>
              <c:strCache>
                <c:ptCount val="1"/>
                <c:pt idx="0">
                  <c:v>2023</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General</c:formatCode>
                <c:ptCount val="7"/>
                <c:pt idx="0">
                  <c:v>5.8</c:v>
                </c:pt>
                <c:pt idx="1">
                  <c:v>6.8</c:v>
                </c:pt>
                <c:pt idx="2">
                  <c:v>6.7</c:v>
                </c:pt>
                <c:pt idx="3">
                  <c:v>6.7</c:v>
                </c:pt>
                <c:pt idx="4">
                  <c:v>7</c:v>
                </c:pt>
                <c:pt idx="5">
                  <c:v>7.6</c:v>
                </c:pt>
                <c:pt idx="6">
                  <c:v>7.4</c:v>
                </c:pt>
              </c:numCache>
            </c:numRef>
          </c:val>
          <c:extLst>
            <c:ext xmlns:c16="http://schemas.microsoft.com/office/drawing/2014/chart" uri="{C3380CC4-5D6E-409C-BE32-E72D297353CC}">
              <c16:uniqueId val="{00000000-6018-4DD9-A664-AE46D6731B29}"/>
            </c:ext>
          </c:extLst>
        </c:ser>
        <c:ser>
          <c:idx val="1"/>
          <c:order val="1"/>
          <c:tx>
            <c:strRef>
              <c:f>Sheet1!$C$1</c:f>
              <c:strCache>
                <c:ptCount val="1"/>
                <c:pt idx="0">
                  <c:v>2024</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General</c:formatCode>
                <c:ptCount val="7"/>
                <c:pt idx="0">
                  <c:v>6.7</c:v>
                </c:pt>
                <c:pt idx="1">
                  <c:v>6.6</c:v>
                </c:pt>
                <c:pt idx="2">
                  <c:v>6.8</c:v>
                </c:pt>
                <c:pt idx="3">
                  <c:v>6.8</c:v>
                </c:pt>
                <c:pt idx="4">
                  <c:v>7</c:v>
                </c:pt>
                <c:pt idx="5">
                  <c:v>7.6</c:v>
                </c:pt>
                <c:pt idx="6">
                  <c:v>7.5</c:v>
                </c:pt>
              </c:numCache>
            </c:numRef>
          </c:val>
          <c:extLst>
            <c:ext xmlns:c16="http://schemas.microsoft.com/office/drawing/2014/chart" uri="{C3380CC4-5D6E-409C-BE32-E72D297353CC}">
              <c16:uniqueId val="{00000000-CC31-4AEC-9955-606A380D6BD3}"/>
            </c:ext>
          </c:extLst>
        </c:ser>
        <c:dLbls>
          <c:showLegendKey val="0"/>
          <c:showVal val="0"/>
          <c:showCatName val="0"/>
          <c:showSerName val="0"/>
          <c:showPercent val="0"/>
          <c:showBubbleSize val="0"/>
        </c:dLbls>
        <c:gapWidth val="15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0"/>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0275011225835312E-2"/>
          <c:y val="5.3903842031738522E-2"/>
          <c:w val="0.92552858706213659"/>
          <c:h val="0.79919785206921268"/>
        </c:manualLayout>
      </c:layout>
      <c:barChart>
        <c:barDir val="col"/>
        <c:grouping val="clustered"/>
        <c:varyColors val="0"/>
        <c:ser>
          <c:idx val="0"/>
          <c:order val="0"/>
          <c:tx>
            <c:strRef>
              <c:f>Sheet1!$B$1</c:f>
              <c:strCache>
                <c:ptCount val="1"/>
                <c:pt idx="0">
                  <c:v>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General</c:formatCode>
                <c:ptCount val="7"/>
                <c:pt idx="0">
                  <c:v>6.1</c:v>
                </c:pt>
                <c:pt idx="1">
                  <c:v>7.2</c:v>
                </c:pt>
                <c:pt idx="2">
                  <c:v>7.2</c:v>
                </c:pt>
                <c:pt idx="3">
                  <c:v>7</c:v>
                </c:pt>
                <c:pt idx="4">
                  <c:v>7.2</c:v>
                </c:pt>
                <c:pt idx="5">
                  <c:v>7.8</c:v>
                </c:pt>
                <c:pt idx="6">
                  <c:v>7.5</c:v>
                </c:pt>
              </c:numCache>
            </c:numRef>
          </c:val>
          <c:extLst>
            <c:ext xmlns:c16="http://schemas.microsoft.com/office/drawing/2014/chart" uri="{C3380CC4-5D6E-409C-BE32-E72D297353CC}">
              <c16:uniqueId val="{00000000-F7F3-4669-9153-74990B35A221}"/>
            </c:ext>
          </c:extLst>
        </c:ser>
        <c:ser>
          <c:idx val="1"/>
          <c:order val="1"/>
          <c:tx>
            <c:strRef>
              <c:f>Sheet1!$C$1</c:f>
              <c:strCache>
                <c:ptCount val="1"/>
                <c:pt idx="0">
                  <c:v>2024</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General</c:formatCode>
                <c:ptCount val="7"/>
                <c:pt idx="0">
                  <c:v>6.7</c:v>
                </c:pt>
                <c:pt idx="1">
                  <c:v>6.9</c:v>
                </c:pt>
                <c:pt idx="2">
                  <c:v>7.1</c:v>
                </c:pt>
                <c:pt idx="3">
                  <c:v>7.2</c:v>
                </c:pt>
                <c:pt idx="4">
                  <c:v>7.3</c:v>
                </c:pt>
                <c:pt idx="5">
                  <c:v>7.7</c:v>
                </c:pt>
                <c:pt idx="6">
                  <c:v>7.6</c:v>
                </c:pt>
              </c:numCache>
            </c:numRef>
          </c:val>
          <c:extLst>
            <c:ext xmlns:c16="http://schemas.microsoft.com/office/drawing/2014/chart" uri="{C3380CC4-5D6E-409C-BE32-E72D297353CC}">
              <c16:uniqueId val="{00000000-4392-4FFF-B46C-C78757AB0BC2}"/>
            </c:ext>
          </c:extLst>
        </c:ser>
        <c:dLbls>
          <c:showLegendKey val="0"/>
          <c:showVal val="0"/>
          <c:showCatName val="0"/>
          <c:showSerName val="0"/>
          <c:showPercent val="0"/>
          <c:showBubbleSize val="0"/>
        </c:dLbls>
        <c:gapWidth val="15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0"/>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0275011225835312E-2"/>
          <c:y val="5.3903842031738522E-2"/>
          <c:w val="0.92552858706213659"/>
          <c:h val="0.79919785206921268"/>
        </c:manualLayout>
      </c:layout>
      <c:barChart>
        <c:barDir val="col"/>
        <c:grouping val="clustered"/>
        <c:varyColors val="0"/>
        <c:ser>
          <c:idx val="0"/>
          <c:order val="0"/>
          <c:tx>
            <c:strRef>
              <c:f>Sheet1!$B$1</c:f>
              <c:strCache>
                <c:ptCount val="1"/>
                <c:pt idx="0">
                  <c:v>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General</c:formatCode>
                <c:ptCount val="7"/>
                <c:pt idx="0">
                  <c:v>5.8</c:v>
                </c:pt>
                <c:pt idx="1">
                  <c:v>6.7</c:v>
                </c:pt>
                <c:pt idx="2">
                  <c:v>6.6</c:v>
                </c:pt>
                <c:pt idx="3">
                  <c:v>6.4</c:v>
                </c:pt>
                <c:pt idx="4">
                  <c:v>6.8</c:v>
                </c:pt>
                <c:pt idx="5">
                  <c:v>7.2</c:v>
                </c:pt>
                <c:pt idx="6">
                  <c:v>7.1</c:v>
                </c:pt>
              </c:numCache>
            </c:numRef>
          </c:val>
          <c:extLst>
            <c:ext xmlns:c16="http://schemas.microsoft.com/office/drawing/2014/chart" uri="{C3380CC4-5D6E-409C-BE32-E72D297353CC}">
              <c16:uniqueId val="{00000000-BF9D-4AC9-BA73-2DD3082DB03F}"/>
            </c:ext>
          </c:extLst>
        </c:ser>
        <c:ser>
          <c:idx val="1"/>
          <c:order val="1"/>
          <c:tx>
            <c:strRef>
              <c:f>Sheet1!$C$1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General</c:formatCode>
                <c:ptCount val="7"/>
                <c:pt idx="0">
                  <c:v>6.1</c:v>
                </c:pt>
                <c:pt idx="1">
                  <c:v>6.4</c:v>
                </c:pt>
                <c:pt idx="2">
                  <c:v>6.6</c:v>
                </c:pt>
                <c:pt idx="3">
                  <c:v>6.5</c:v>
                </c:pt>
                <c:pt idx="4">
                  <c:v>6.8</c:v>
                </c:pt>
                <c:pt idx="5">
                  <c:v>7.3</c:v>
                </c:pt>
                <c:pt idx="6">
                  <c:v>7.2</c:v>
                </c:pt>
              </c:numCache>
            </c:numRef>
          </c:val>
          <c:extLst>
            <c:ext xmlns:c16="http://schemas.microsoft.com/office/drawing/2014/chart" uri="{C3380CC4-5D6E-409C-BE32-E72D297353CC}">
              <c16:uniqueId val="{00000000-4CD9-48F7-878B-C353723718D5}"/>
            </c:ext>
          </c:extLst>
        </c:ser>
        <c:dLbls>
          <c:showLegendKey val="0"/>
          <c:showVal val="0"/>
          <c:showCatName val="0"/>
          <c:showSerName val="0"/>
          <c:showPercent val="0"/>
          <c:showBubbleSize val="0"/>
        </c:dLbls>
        <c:gapWidth val="15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0"/>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0275011225835312E-2"/>
          <c:y val="5.3903842031738522E-2"/>
          <c:w val="0.92552858706213659"/>
          <c:h val="0.79919785206921268"/>
        </c:manualLayout>
      </c:layout>
      <c:barChart>
        <c:barDir val="col"/>
        <c:grouping val="clustered"/>
        <c:varyColors val="0"/>
        <c:ser>
          <c:idx val="0"/>
          <c:order val="0"/>
          <c:tx>
            <c:strRef>
              <c:f>Sheet1!$B$1</c:f>
              <c:strCache>
                <c:ptCount val="1"/>
                <c:pt idx="0">
                  <c:v>2023</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General</c:formatCode>
                <c:ptCount val="7"/>
                <c:pt idx="0">
                  <c:v>4.5999999999999996</c:v>
                </c:pt>
                <c:pt idx="1">
                  <c:v>3.7</c:v>
                </c:pt>
                <c:pt idx="2">
                  <c:v>3.8</c:v>
                </c:pt>
                <c:pt idx="3">
                  <c:v>3.4</c:v>
                </c:pt>
                <c:pt idx="4">
                  <c:v>3.1</c:v>
                </c:pt>
                <c:pt idx="5">
                  <c:v>2.7</c:v>
                </c:pt>
                <c:pt idx="6">
                  <c:v>2.9</c:v>
                </c:pt>
              </c:numCache>
            </c:numRef>
          </c:val>
          <c:extLst>
            <c:ext xmlns:c16="http://schemas.microsoft.com/office/drawing/2014/chart" uri="{C3380CC4-5D6E-409C-BE32-E72D297353CC}">
              <c16:uniqueId val="{00000000-9413-4DA0-A58F-5B6EBEDCF0CB}"/>
            </c:ext>
          </c:extLst>
        </c:ser>
        <c:ser>
          <c:idx val="1"/>
          <c:order val="1"/>
          <c:tx>
            <c:strRef>
              <c:f>Sheet1!$C$1</c:f>
              <c:strCache>
                <c:ptCount val="1"/>
                <c:pt idx="0">
                  <c:v>2024</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General</c:formatCode>
                <c:ptCount val="7"/>
                <c:pt idx="0">
                  <c:v>4</c:v>
                </c:pt>
                <c:pt idx="1">
                  <c:v>4</c:v>
                </c:pt>
                <c:pt idx="2">
                  <c:v>3.9</c:v>
                </c:pt>
                <c:pt idx="3">
                  <c:v>3.6</c:v>
                </c:pt>
                <c:pt idx="4">
                  <c:v>3.3</c:v>
                </c:pt>
                <c:pt idx="5">
                  <c:v>2.6</c:v>
                </c:pt>
                <c:pt idx="6">
                  <c:v>2.8</c:v>
                </c:pt>
              </c:numCache>
            </c:numRef>
          </c:val>
          <c:extLst>
            <c:ext xmlns:c16="http://schemas.microsoft.com/office/drawing/2014/chart" uri="{C3380CC4-5D6E-409C-BE32-E72D297353CC}">
              <c16:uniqueId val="{00000000-6C3A-4917-B181-2238D2A322E8}"/>
            </c:ext>
          </c:extLst>
        </c:ser>
        <c:dLbls>
          <c:showLegendKey val="0"/>
          <c:showVal val="0"/>
          <c:showCatName val="0"/>
          <c:showSerName val="0"/>
          <c:showPercent val="0"/>
          <c:showBubbleSize val="0"/>
        </c:dLbls>
        <c:gapWidth val="15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0"/>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46608674598323"/>
          <c:y val="7.2422777826734633E-2"/>
          <c:w val="0.51981815094520556"/>
          <c:h val="0.83915385174416601"/>
        </c:manualLayout>
      </c:layout>
      <c:barChart>
        <c:barDir val="col"/>
        <c:grouping val="stacked"/>
        <c:varyColors val="0"/>
        <c:ser>
          <c:idx val="0"/>
          <c:order val="0"/>
          <c:tx>
            <c:strRef>
              <c:f>Sheet1!$A$2</c:f>
              <c:strCache>
                <c:ptCount val="1"/>
                <c:pt idx="0">
                  <c:v>Hardly ever or never (score of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Sheet1!$B$2:$D$2</c:f>
              <c:numCache>
                <c:formatCode>0%</c:formatCode>
                <c:ptCount val="3"/>
                <c:pt idx="0">
                  <c:v>0.63</c:v>
                </c:pt>
                <c:pt idx="1">
                  <c:v>0.64939999999999998</c:v>
                </c:pt>
                <c:pt idx="2">
                  <c:v>0.61099999999999999</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Some of the time (score of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Sheet1!$B$3:$D$3</c:f>
              <c:numCache>
                <c:formatCode>0%</c:formatCode>
                <c:ptCount val="3"/>
                <c:pt idx="0">
                  <c:v>0.2681</c:v>
                </c:pt>
                <c:pt idx="1">
                  <c:v>0.2681</c:v>
                </c:pt>
                <c:pt idx="2">
                  <c:v>0.28539999999999999</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Often (score of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Sheet1!$B$4:$D$4</c:f>
              <c:numCache>
                <c:formatCode>0%</c:formatCode>
                <c:ptCount val="3"/>
                <c:pt idx="0">
                  <c:v>0.1</c:v>
                </c:pt>
                <c:pt idx="1">
                  <c:v>8.2500000000000004E-2</c:v>
                </c:pt>
                <c:pt idx="2">
                  <c:v>0.1036</c:v>
                </c:pt>
              </c:numCache>
            </c:numRef>
          </c:val>
          <c:extLst>
            <c:ext xmlns:c16="http://schemas.microsoft.com/office/drawing/2014/chart" uri="{C3380CC4-5D6E-409C-BE32-E72D297353CC}">
              <c16:uniqueId val="{0000000C-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w="25400">
          <a:noFill/>
        </a:ln>
        <a:effectLst/>
      </c:spPr>
    </c:plotArea>
    <c:legend>
      <c:legendPos val="l"/>
      <c:layout>
        <c:manualLayout>
          <c:xMode val="edge"/>
          <c:yMode val="edge"/>
          <c:x val="0"/>
          <c:y val="2.4565523213866781E-2"/>
          <c:w val="0.41215772507489401"/>
          <c:h val="0.8257820830845233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63822044055749"/>
          <c:y val="7.2422777826734633E-2"/>
          <c:w val="0.56355334247499456"/>
          <c:h val="0.83915385174416601"/>
        </c:manualLayout>
      </c:layout>
      <c:barChart>
        <c:barDir val="col"/>
        <c:grouping val="stacked"/>
        <c:varyColors val="0"/>
        <c:ser>
          <c:idx val="0"/>
          <c:order val="0"/>
          <c:tx>
            <c:strRef>
              <c:f>Sheet1!$A$2</c:f>
              <c:strCache>
                <c:ptCount val="1"/>
                <c:pt idx="0">
                  <c:v>Hardly ever or never (score of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Sheet1!$B$2:$D$2</c:f>
              <c:numCache>
                <c:formatCode>0%</c:formatCode>
                <c:ptCount val="3"/>
                <c:pt idx="0">
                  <c:v>0.63439999999999996</c:v>
                </c:pt>
                <c:pt idx="1">
                  <c:v>0.63439999999999996</c:v>
                </c:pt>
                <c:pt idx="2">
                  <c:v>0.62070000000000003</c:v>
                </c:pt>
              </c:numCache>
            </c:numRef>
          </c:val>
          <c:extLst>
            <c:ext xmlns:c16="http://schemas.microsoft.com/office/drawing/2014/chart" uri="{C3380CC4-5D6E-409C-BE32-E72D297353CC}">
              <c16:uniqueId val="{00000000-4017-4047-A257-E5897160E085}"/>
            </c:ext>
          </c:extLst>
        </c:ser>
        <c:ser>
          <c:idx val="1"/>
          <c:order val="1"/>
          <c:tx>
            <c:strRef>
              <c:f>Sheet1!$A$3</c:f>
              <c:strCache>
                <c:ptCount val="1"/>
                <c:pt idx="0">
                  <c:v>Some of the time (score of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Sheet1!$B$3:$D$3</c:f>
              <c:numCache>
                <c:formatCode>0%</c:formatCode>
                <c:ptCount val="3"/>
                <c:pt idx="0">
                  <c:v>0.3</c:v>
                </c:pt>
                <c:pt idx="1">
                  <c:v>0.29449999999999998</c:v>
                </c:pt>
                <c:pt idx="2">
                  <c:v>0.29020000000000001</c:v>
                </c:pt>
              </c:numCache>
            </c:numRef>
          </c:val>
          <c:extLst>
            <c:ext xmlns:c16="http://schemas.microsoft.com/office/drawing/2014/chart" uri="{C3380CC4-5D6E-409C-BE32-E72D297353CC}">
              <c16:uniqueId val="{00000001-4017-4047-A257-E5897160E085}"/>
            </c:ext>
          </c:extLst>
        </c:ser>
        <c:ser>
          <c:idx val="2"/>
          <c:order val="2"/>
          <c:tx>
            <c:strRef>
              <c:f>Sheet1!$A$4</c:f>
              <c:strCache>
                <c:ptCount val="1"/>
                <c:pt idx="0">
                  <c:v>Often (score of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Sheet1!$B$4:$D$4</c:f>
              <c:numCache>
                <c:formatCode>0%</c:formatCode>
                <c:ptCount val="3"/>
                <c:pt idx="0">
                  <c:v>7.1099999999999997E-2</c:v>
                </c:pt>
                <c:pt idx="1">
                  <c:v>7.1099999999999997E-2</c:v>
                </c:pt>
                <c:pt idx="2">
                  <c:v>8.9099999999999999E-2</c:v>
                </c:pt>
              </c:numCache>
            </c:numRef>
          </c:val>
          <c:extLst>
            <c:ext xmlns:c16="http://schemas.microsoft.com/office/drawing/2014/chart" uri="{C3380CC4-5D6E-409C-BE32-E72D297353CC}">
              <c16:uniqueId val="{00000002-4017-4047-A257-E5897160E085}"/>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8761719037563"/>
          <c:y val="7.2422699427697912E-2"/>
          <c:w val="0.56355334247499456"/>
          <c:h val="0.75901004253635274"/>
        </c:manualLayout>
      </c:layout>
      <c:barChart>
        <c:barDir val="col"/>
        <c:grouping val="stacked"/>
        <c:varyColors val="0"/>
        <c:ser>
          <c:idx val="0"/>
          <c:order val="0"/>
          <c:tx>
            <c:strRef>
              <c:f>Sheet1!$A$2</c:f>
              <c:strCache>
                <c:ptCount val="1"/>
                <c:pt idx="0">
                  <c:v>Hardly ever or never (score of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2023</c:v>
                </c:pt>
                <c:pt idx="2">
                  <c:v>Essex 2022</c:v>
                </c:pt>
              </c:strCache>
            </c:strRef>
          </c:cat>
          <c:val>
            <c:numRef>
              <c:f>Sheet1!$B$2:$D$2</c:f>
              <c:numCache>
                <c:formatCode>0%</c:formatCode>
                <c:ptCount val="3"/>
                <c:pt idx="0">
                  <c:v>0.63</c:v>
                </c:pt>
                <c:pt idx="1">
                  <c:v>0.64300000000000002</c:v>
                </c:pt>
                <c:pt idx="2">
                  <c:v>0.61609999999999998</c:v>
                </c:pt>
              </c:numCache>
            </c:numRef>
          </c:val>
          <c:extLst>
            <c:ext xmlns:c16="http://schemas.microsoft.com/office/drawing/2014/chart" uri="{C3380CC4-5D6E-409C-BE32-E72D297353CC}">
              <c16:uniqueId val="{00000000-0D76-46AF-A5D8-23825030347B}"/>
            </c:ext>
          </c:extLst>
        </c:ser>
        <c:ser>
          <c:idx val="1"/>
          <c:order val="1"/>
          <c:tx>
            <c:strRef>
              <c:f>Sheet1!$A$3</c:f>
              <c:strCache>
                <c:ptCount val="1"/>
                <c:pt idx="0">
                  <c:v>Some of the time (score of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2023</c:v>
                </c:pt>
                <c:pt idx="2">
                  <c:v>Essex 2022</c:v>
                </c:pt>
              </c:strCache>
            </c:strRef>
          </c:cat>
          <c:val>
            <c:numRef>
              <c:f>Sheet1!$B$3:$D$3</c:f>
              <c:numCache>
                <c:formatCode>0%</c:formatCode>
                <c:ptCount val="3"/>
                <c:pt idx="0">
                  <c:v>0.27639999999999998</c:v>
                </c:pt>
                <c:pt idx="1">
                  <c:v>0.27639999999999998</c:v>
                </c:pt>
                <c:pt idx="2">
                  <c:v>0.29420000000000002</c:v>
                </c:pt>
              </c:numCache>
            </c:numRef>
          </c:val>
          <c:extLst>
            <c:ext xmlns:c16="http://schemas.microsoft.com/office/drawing/2014/chart" uri="{C3380CC4-5D6E-409C-BE32-E72D297353CC}">
              <c16:uniqueId val="{00000001-0D76-46AF-A5D8-23825030347B}"/>
            </c:ext>
          </c:extLst>
        </c:ser>
        <c:ser>
          <c:idx val="2"/>
          <c:order val="2"/>
          <c:tx>
            <c:strRef>
              <c:f>Sheet1!$A$4</c:f>
              <c:strCache>
                <c:ptCount val="1"/>
                <c:pt idx="0">
                  <c:v>Often (score of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2023</c:v>
                </c:pt>
                <c:pt idx="2">
                  <c:v>Essex 2022</c:v>
                </c:pt>
              </c:strCache>
            </c:strRef>
          </c:cat>
          <c:val>
            <c:numRef>
              <c:f>Sheet1!$B$4:$D$4</c:f>
              <c:numCache>
                <c:formatCode>0%</c:formatCode>
                <c:ptCount val="3"/>
                <c:pt idx="0">
                  <c:v>0.09</c:v>
                </c:pt>
                <c:pt idx="1">
                  <c:v>8.0600000000000005E-2</c:v>
                </c:pt>
                <c:pt idx="2">
                  <c:v>8.9700000000000002E-2</c:v>
                </c:pt>
              </c:numCache>
            </c:numRef>
          </c:val>
          <c:extLst>
            <c:ext xmlns:c16="http://schemas.microsoft.com/office/drawing/2014/chart" uri="{C3380CC4-5D6E-409C-BE32-E72D297353CC}">
              <c16:uniqueId val="{00000002-0D76-46AF-A5D8-23825030347B}"/>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46608674598323"/>
          <c:y val="7.2422777826734633E-2"/>
          <c:w val="0.51981815094520556"/>
          <c:h val="0.84968188438799608"/>
        </c:manualLayout>
      </c:layout>
      <c:barChart>
        <c:barDir val="col"/>
        <c:grouping val="stacked"/>
        <c:varyColors val="0"/>
        <c:ser>
          <c:idx val="0"/>
          <c:order val="0"/>
          <c:tx>
            <c:strRef>
              <c:f>Sheet1!$A$2</c:f>
              <c:strCache>
                <c:ptCount val="1"/>
                <c:pt idx="0">
                  <c:v>3 (least lonely)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Sheet1!$B$2:$D$2</c:f>
              <c:numCache>
                <c:formatCode>0%</c:formatCode>
                <c:ptCount val="3"/>
                <c:pt idx="0">
                  <c:v>0.49029864293842701</c:v>
                </c:pt>
                <c:pt idx="1">
                  <c:v>0.51590000000000003</c:v>
                </c:pt>
                <c:pt idx="2">
                  <c:v>0.48699999999999999</c:v>
                </c:pt>
              </c:numCache>
            </c:numRef>
          </c:val>
          <c:extLst>
            <c:ext xmlns:c16="http://schemas.microsoft.com/office/drawing/2014/chart" uri="{C3380CC4-5D6E-409C-BE32-E72D297353CC}">
              <c16:uniqueId val="{00000000-C7D8-4FC5-8D1E-64200014573C}"/>
            </c:ext>
          </c:extLst>
        </c:ser>
        <c:ser>
          <c:idx val="1"/>
          <c:order val="1"/>
          <c:tx>
            <c:strRef>
              <c:f>Sheet1!$A$3</c:f>
              <c:strCache>
                <c:ptCount val="1"/>
                <c:pt idx="0">
                  <c:v>4-5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Sheet1!$B$3:$D$3</c:f>
              <c:numCache>
                <c:formatCode>0%</c:formatCode>
                <c:ptCount val="3"/>
                <c:pt idx="0">
                  <c:v>0.25471926813189999</c:v>
                </c:pt>
                <c:pt idx="1">
                  <c:v>0.23039999999999999</c:v>
                </c:pt>
                <c:pt idx="2">
                  <c:v>0.2356</c:v>
                </c:pt>
              </c:numCache>
            </c:numRef>
          </c:val>
          <c:extLst>
            <c:ext xmlns:c16="http://schemas.microsoft.com/office/drawing/2014/chart" uri="{C3380CC4-5D6E-409C-BE32-E72D297353CC}">
              <c16:uniqueId val="{00000001-C7D8-4FC5-8D1E-64200014573C}"/>
            </c:ext>
          </c:extLst>
        </c:ser>
        <c:ser>
          <c:idx val="2"/>
          <c:order val="2"/>
          <c:tx>
            <c:strRef>
              <c:f>Sheet1!$A$4</c:f>
              <c:strCache>
                <c:ptCount val="1"/>
                <c:pt idx="0">
                  <c:v>6-7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Sheet1!$B$4:$D$4</c:f>
              <c:numCache>
                <c:formatCode>0%</c:formatCode>
                <c:ptCount val="3"/>
                <c:pt idx="0">
                  <c:v>0.18595088953620401</c:v>
                </c:pt>
                <c:pt idx="1">
                  <c:v>0.1923</c:v>
                </c:pt>
                <c:pt idx="2">
                  <c:v>0.1963</c:v>
                </c:pt>
              </c:numCache>
            </c:numRef>
          </c:val>
          <c:extLst>
            <c:ext xmlns:c16="http://schemas.microsoft.com/office/drawing/2014/chart" uri="{C3380CC4-5D6E-409C-BE32-E72D297353CC}">
              <c16:uniqueId val="{00000002-C7D8-4FC5-8D1E-64200014573C}"/>
            </c:ext>
          </c:extLst>
        </c:ser>
        <c:ser>
          <c:idx val="3"/>
          <c:order val="3"/>
          <c:tx>
            <c:strRef>
              <c:f>Sheet1!$A$5</c:f>
              <c:strCache>
                <c:ptCount val="1"/>
                <c:pt idx="0">
                  <c:v>8-9 (most lonely)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Sheet1!$B$5:$D$5</c:f>
              <c:numCache>
                <c:formatCode>0%</c:formatCode>
                <c:ptCount val="3"/>
                <c:pt idx="0">
                  <c:v>6.9031199393469397E-2</c:v>
                </c:pt>
                <c:pt idx="1">
                  <c:v>6.1400000000000003E-2</c:v>
                </c:pt>
                <c:pt idx="2">
                  <c:v>8.1100000000000005E-2</c:v>
                </c:pt>
              </c:numCache>
            </c:numRef>
          </c:val>
          <c:extLst>
            <c:ext xmlns:c16="http://schemas.microsoft.com/office/drawing/2014/chart" uri="{C3380CC4-5D6E-409C-BE32-E72D297353CC}">
              <c16:uniqueId val="{00000004-C7D8-4FC5-8D1E-64200014573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w="25400">
          <a:noFill/>
        </a:ln>
        <a:effectLst/>
      </c:spPr>
    </c:plotArea>
    <c:legend>
      <c:legendPos val="l"/>
      <c:layout>
        <c:manualLayout>
          <c:xMode val="edge"/>
          <c:yMode val="edge"/>
          <c:x val="6.577538166235275E-2"/>
          <c:y val="7.9504738257402327E-2"/>
          <c:w val="0.32889915997328739"/>
          <c:h val="0.85790016030723693"/>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5.4194960989808132E-2"/>
          <c:y val="5.9094071773901649E-2"/>
          <c:w val="0.88147648164298831"/>
          <c:h val="0.75956223953582647"/>
        </c:manualLayout>
      </c:layout>
      <c:lineChart>
        <c:grouping val="standard"/>
        <c:varyColors val="0"/>
        <c:ser>
          <c:idx val="0"/>
          <c:order val="0"/>
          <c:tx>
            <c:strRef>
              <c:f>Sheet1!$B$1</c:f>
              <c:strCache>
                <c:ptCount val="1"/>
                <c:pt idx="0">
                  <c:v>Essex</c:v>
                </c:pt>
              </c:strCache>
            </c:strRef>
          </c:tx>
          <c:spPr>
            <a:ln w="28575" cap="rnd">
              <a:solidFill>
                <a:schemeClr val="accent4">
                  <a:shade val="76000"/>
                </a:schemeClr>
              </a:solidFill>
              <a:round/>
            </a:ln>
            <a:effectLst/>
          </c:spPr>
          <c:marker>
            <c:symbol val="circle"/>
            <c:size val="5"/>
            <c:spPr>
              <a:solidFill>
                <a:schemeClr val="accent4">
                  <a:shade val="76000"/>
                </a:schemeClr>
              </a:solidFill>
              <a:ln w="9525">
                <a:solidFill>
                  <a:schemeClr val="accent4">
                    <a:shade val="76000"/>
                  </a:schemeClr>
                </a:solidFill>
              </a:ln>
              <a:effectLst/>
            </c:spPr>
          </c:marker>
          <c:dLbls>
            <c:dLbl>
              <c:idx val="10"/>
              <c:numFmt formatCode="#,##0.00" sourceLinked="0"/>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manualLayout>
                      <c:w val="3.3794984431415827E-2"/>
                      <c:h val="3.6807282501262903E-2"/>
                    </c:manualLayout>
                  </c15:layout>
                </c:ext>
                <c:ext xmlns:c16="http://schemas.microsoft.com/office/drawing/2014/chart" uri="{C3380CC4-5D6E-409C-BE32-E72D297353CC}">
                  <c16:uniqueId val="{00000000-BB6C-4E8B-9E98-A5466D8784DB}"/>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Sheet1!$A$2:$A$114</c:f>
              <c:numCache>
                <c:formatCode>mmm\-yy</c:formatCode>
                <c:ptCount val="113"/>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numCache>
            </c:numRef>
          </c:cat>
          <c:val>
            <c:numRef>
              <c:f>Sheet1!$B$2:$B$114</c:f>
              <c:numCache>
                <c:formatCode>General</c:formatCode>
                <c:ptCount val="113"/>
                <c:pt idx="7" formatCode="0.0">
                  <c:v>3.97</c:v>
                </c:pt>
                <c:pt idx="19" formatCode="0.0">
                  <c:v>3.97</c:v>
                </c:pt>
                <c:pt idx="38" formatCode="0.0">
                  <c:v>3.95</c:v>
                </c:pt>
                <c:pt idx="63" formatCode="0.0">
                  <c:v>4.2300000000000004</c:v>
                </c:pt>
                <c:pt idx="88" formatCode="0.0">
                  <c:v>4.43</c:v>
                </c:pt>
                <c:pt idx="100" formatCode="0.0">
                  <c:v>4.29</c:v>
                </c:pt>
                <c:pt idx="112" formatCode="0.0">
                  <c:v>4.37</c:v>
                </c:pt>
              </c:numCache>
            </c:numRef>
          </c:val>
          <c:smooth val="0"/>
          <c:extLst>
            <c:ext xmlns:c16="http://schemas.microsoft.com/office/drawing/2014/chart" uri="{C3380CC4-5D6E-409C-BE32-E72D297353CC}">
              <c16:uniqueId val="{00000000-4B25-4B35-A605-F20BBCC2D9B2}"/>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England</c:v>
                      </c:pt>
                    </c:strCache>
                  </c:strRef>
                </c:tx>
                <c:spPr>
                  <a:ln w="28575" cap="rnd">
                    <a:solidFill>
                      <a:schemeClr val="accent4">
                        <a:tint val="77000"/>
                      </a:schemeClr>
                    </a:solidFill>
                    <a:round/>
                  </a:ln>
                  <a:effectLst/>
                </c:spPr>
                <c:marker>
                  <c:symbol val="x"/>
                  <c:size val="5"/>
                  <c:spPr>
                    <a:noFill/>
                    <a:ln w="9525">
                      <a:solidFill>
                        <a:schemeClr val="accent4">
                          <a:tint val="77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B0F0"/>
                          </a:solidFill>
                          <a:latin typeface="+mn-lt"/>
                          <a:ea typeface="+mn-ea"/>
                          <a:cs typeface="+mn-cs"/>
                        </a:defRPr>
                      </a:pPr>
                      <a:endParaRPr lang="en-US"/>
                    </a:p>
                  </c:txPr>
                  <c:dLblPos val="b"/>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Sheet1!$A$2:$A$114</c15:sqref>
                        </c15:formulaRef>
                      </c:ext>
                    </c:extLst>
                    <c:numCache>
                      <c:formatCode>mmm\-yy</c:formatCode>
                      <c:ptCount val="113"/>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numCache>
                  </c:numRef>
                </c:cat>
                <c:val>
                  <c:numRef>
                    <c:extLst>
                      <c:ext uri="{02D57815-91ED-43cb-92C2-25804820EDAC}">
                        <c15:formulaRef>
                          <c15:sqref>Sheet1!$C$2:$C$114</c15:sqref>
                        </c15:formulaRef>
                      </c:ext>
                    </c:extLst>
                    <c:numCache>
                      <c:formatCode>General</c:formatCode>
                      <c:ptCount val="113"/>
                    </c:numCache>
                  </c:numRef>
                </c:val>
                <c:smooth val="0"/>
                <c:extLst>
                  <c:ext xmlns:c16="http://schemas.microsoft.com/office/drawing/2014/chart" uri="{C3380CC4-5D6E-409C-BE32-E72D297353CC}">
                    <c16:uniqueId val="{00000001-AA93-40F0-B1DB-5CA3D88EC70F}"/>
                  </c:ext>
                </c:extLst>
              </c15:ser>
            </c15:filteredLineSeries>
          </c:ext>
        </c:extLst>
      </c:lineChart>
      <c:dateAx>
        <c:axId val="534052464"/>
        <c:scaling>
          <c:orientation val="minMax"/>
          <c:min val="42005"/>
        </c:scaling>
        <c:delete val="0"/>
        <c:axPos val="b"/>
        <c:majorGridlines>
          <c:spPr>
            <a:ln w="9525" cap="flat" cmpd="sng" algn="ctr">
              <a:solidFill>
                <a:schemeClr val="tx1">
                  <a:lumMod val="15000"/>
                  <a:lumOff val="85000"/>
                </a:schemeClr>
              </a:solidFill>
              <a:round/>
            </a:ln>
            <a:effectLst/>
          </c:spPr>
        </c:majorGridlines>
        <c:numFmt formatCode="yyyy" sourceLinked="0"/>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Offset val="100"/>
        <c:baseTimeUnit val="months"/>
        <c:majorUnit val="12"/>
        <c:majorTimeUnit val="months"/>
      </c:dateAx>
      <c:valAx>
        <c:axId val="534052792"/>
        <c:scaling>
          <c:orientation val="minMax"/>
          <c:max val="9"/>
          <c:min val="3"/>
        </c:scaling>
        <c:delete val="0"/>
        <c:axPos val="l"/>
        <c:numFmt formatCode="General"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33805462000185"/>
          <c:y val="5.4482914321448264E-2"/>
          <c:w val="0.51366194537999821"/>
          <c:h val="0.96302157010642198"/>
        </c:manualLayout>
      </c:layout>
      <c:barChart>
        <c:barDir val="bar"/>
        <c:grouping val="clustered"/>
        <c:varyColors val="0"/>
        <c:ser>
          <c:idx val="1"/>
          <c:order val="0"/>
          <c:tx>
            <c:strRef>
              <c:f>Sheet1!$B$1</c:f>
              <c:strCache>
                <c:ptCount val="1"/>
                <c:pt idx="0">
                  <c:v>2023</c:v>
                </c:pt>
              </c:strCache>
            </c:strRef>
          </c:tx>
          <c:spPr>
            <a:solidFill>
              <a:srgbClr val="C8C8C3"/>
            </a:solidFill>
            <a:ln>
              <a:noFill/>
            </a:ln>
            <a:effectLst/>
          </c:spPr>
          <c:invertIfNegative val="0"/>
          <c:dPt>
            <c:idx val="0"/>
            <c:invertIfNegative val="0"/>
            <c:bubble3D val="0"/>
            <c:spPr>
              <a:solidFill>
                <a:srgbClr val="C8C8C3"/>
              </a:solidFill>
              <a:ln>
                <a:noFill/>
              </a:ln>
              <a:effectLst/>
            </c:spPr>
            <c:extLst>
              <c:ext xmlns:c16="http://schemas.microsoft.com/office/drawing/2014/chart" uri="{C3380CC4-5D6E-409C-BE32-E72D297353CC}">
                <c16:uniqueId val="{00000001-5459-4274-A599-532A6E9E9FE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ALL RESIDENTS</c:v>
                </c:pt>
                <c:pt idx="2">
                  <c:v>Females</c:v>
                </c:pt>
                <c:pt idx="3">
                  <c:v>Younger adults aged 18-24</c:v>
                </c:pt>
                <c:pt idx="4">
                  <c:v>Younger adults aged 35-44</c:v>
                </c:pt>
                <c:pt idx="5">
                  <c:v>Residents living in more deprived areas - IMD quintile 1</c:v>
                </c:pt>
                <c:pt idx="6">
                  <c:v>Low income households (under £20k)</c:v>
                </c:pt>
                <c:pt idx="7">
                  <c:v>Residents who are 'just about getting by' financially</c:v>
                </c:pt>
                <c:pt idx="8">
                  <c:v>Residents who are financially struggling</c:v>
                </c:pt>
                <c:pt idx="9">
                  <c:v>Social renters</c:v>
                </c:pt>
                <c:pt idx="10">
                  <c:v>Private renters</c:v>
                </c:pt>
                <c:pt idx="11">
                  <c:v>Single parents</c:v>
                </c:pt>
                <c:pt idx="12">
                  <c:v>Residents with a long-term limiting illness or condition (all age)</c:v>
                </c:pt>
                <c:pt idx="13">
                  <c:v>Residents with a long-term limiting illness or condition (18-64)</c:v>
                </c:pt>
              </c:strCache>
            </c:strRef>
          </c:cat>
          <c:val>
            <c:numRef>
              <c:f>Sheet1!$B$2:$B$15</c:f>
              <c:numCache>
                <c:formatCode>General</c:formatCode>
                <c:ptCount val="14"/>
                <c:pt idx="0" formatCode="0.0">
                  <c:v>4.294685081782422</c:v>
                </c:pt>
                <c:pt idx="2" formatCode="0.0">
                  <c:v>4.3964252937771588</c:v>
                </c:pt>
                <c:pt idx="3" formatCode="0.0">
                  <c:v>5.3912773135110763</c:v>
                </c:pt>
                <c:pt idx="4" formatCode="0.0">
                  <c:v>4.2</c:v>
                </c:pt>
                <c:pt idx="5" formatCode="0.0">
                  <c:v>4.6053614816253523</c:v>
                </c:pt>
                <c:pt idx="6" formatCode="0.0">
                  <c:v>4.7968894239384703</c:v>
                </c:pt>
                <c:pt idx="7" formatCode="0.0">
                  <c:v>4.6717225052716138</c:v>
                </c:pt>
                <c:pt idx="8" formatCode="0.0">
                  <c:v>5.129420797393224</c:v>
                </c:pt>
                <c:pt idx="9" formatCode="0.0">
                  <c:v>5.0379863641619114</c:v>
                </c:pt>
                <c:pt idx="10" formatCode="0.0">
                  <c:v>4.8497006726501759</c:v>
                </c:pt>
                <c:pt idx="11" formatCode="0.0">
                  <c:v>5.1916223871814964</c:v>
                </c:pt>
                <c:pt idx="12" formatCode="0.0">
                  <c:v>4.9546855605861904</c:v>
                </c:pt>
                <c:pt idx="13" formatCode="0.0">
                  <c:v>5.228053002761186</c:v>
                </c:pt>
              </c:numCache>
            </c:numRef>
          </c:val>
          <c:extLst>
            <c:ext xmlns:c16="http://schemas.microsoft.com/office/drawing/2014/chart" uri="{C3380CC4-5D6E-409C-BE32-E72D297353CC}">
              <c16:uniqueId val="{00000004-57AA-4B33-B23F-428C7D7CE4E8}"/>
            </c:ext>
          </c:extLst>
        </c:ser>
        <c:ser>
          <c:idx val="0"/>
          <c:order val="1"/>
          <c:tx>
            <c:strRef>
              <c:f>Sheet1!$C$1</c:f>
              <c:strCache>
                <c:ptCount val="1"/>
                <c:pt idx="0">
                  <c:v>2024</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ALL RESIDENTS</c:v>
                </c:pt>
                <c:pt idx="2">
                  <c:v>Females</c:v>
                </c:pt>
                <c:pt idx="3">
                  <c:v>Younger adults aged 18-24</c:v>
                </c:pt>
                <c:pt idx="4">
                  <c:v>Younger adults aged 35-44</c:v>
                </c:pt>
                <c:pt idx="5">
                  <c:v>Residents living in more deprived areas - IMD quintile 1</c:v>
                </c:pt>
                <c:pt idx="6">
                  <c:v>Low income households (under £20k)</c:v>
                </c:pt>
                <c:pt idx="7">
                  <c:v>Residents who are 'just about getting by' financially</c:v>
                </c:pt>
                <c:pt idx="8">
                  <c:v>Residents who are financially struggling</c:v>
                </c:pt>
                <c:pt idx="9">
                  <c:v>Social renters</c:v>
                </c:pt>
                <c:pt idx="10">
                  <c:v>Private renters</c:v>
                </c:pt>
                <c:pt idx="11">
                  <c:v>Single parents</c:v>
                </c:pt>
                <c:pt idx="12">
                  <c:v>Residents with a long-term limiting illness or condition (all age)</c:v>
                </c:pt>
                <c:pt idx="13">
                  <c:v>Residents with a long-term limiting illness or condition (18-64)</c:v>
                </c:pt>
              </c:strCache>
            </c:strRef>
          </c:cat>
          <c:val>
            <c:numRef>
              <c:f>Sheet1!$C$2:$C$15</c:f>
              <c:numCache>
                <c:formatCode>General</c:formatCode>
                <c:ptCount val="14"/>
                <c:pt idx="0" formatCode="0.0">
                  <c:v>4.4000000000000004</c:v>
                </c:pt>
                <c:pt idx="2">
                  <c:v>4.4000000000000004</c:v>
                </c:pt>
                <c:pt idx="3">
                  <c:v>4.9000000000000004</c:v>
                </c:pt>
                <c:pt idx="4">
                  <c:v>4.5999999999999996</c:v>
                </c:pt>
                <c:pt idx="5" formatCode="0.0">
                  <c:v>4.6367547309999999</c:v>
                </c:pt>
                <c:pt idx="6" formatCode="0.0">
                  <c:v>4.9493456069999997</c:v>
                </c:pt>
                <c:pt idx="7">
                  <c:v>4.9000000000000004</c:v>
                </c:pt>
                <c:pt idx="8">
                  <c:v>5.2</c:v>
                </c:pt>
                <c:pt idx="9">
                  <c:v>5.0999999999999996</c:v>
                </c:pt>
                <c:pt idx="10">
                  <c:v>4.9000000000000004</c:v>
                </c:pt>
                <c:pt idx="11">
                  <c:v>5.2</c:v>
                </c:pt>
                <c:pt idx="12">
                  <c:v>5.2</c:v>
                </c:pt>
                <c:pt idx="13">
                  <c:v>5.6</c:v>
                </c:pt>
              </c:numCache>
            </c:numRef>
          </c:val>
          <c:extLst>
            <c:ext xmlns:c16="http://schemas.microsoft.com/office/drawing/2014/chart" uri="{C3380CC4-5D6E-409C-BE32-E72D297353CC}">
              <c16:uniqueId val="{00000000-39E0-47E9-A721-C1C9B97E2A70}"/>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534052792"/>
        <c:crosses val="autoZero"/>
        <c:auto val="1"/>
        <c:lblAlgn val="ctr"/>
        <c:lblOffset val="100"/>
        <c:noMultiLvlLbl val="0"/>
      </c:catAx>
      <c:valAx>
        <c:axId val="534052792"/>
        <c:scaling>
          <c:orientation val="minMax"/>
          <c:max val="9"/>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453902173763407"/>
          <c:w val="0.98110712780651743"/>
          <c:h val="0.6994573487099377"/>
        </c:manualLayout>
      </c:layout>
      <c:barChart>
        <c:barDir val="col"/>
        <c:grouping val="clustered"/>
        <c:varyColors val="0"/>
        <c:ser>
          <c:idx val="0"/>
          <c:order val="0"/>
          <c:tx>
            <c:strRef>
              <c:f>Sheet1!$B$1</c:f>
              <c:strCache>
                <c:ptCount val="1"/>
                <c:pt idx="0">
                  <c:v>2023</c:v>
                </c:pt>
              </c:strCache>
            </c:strRef>
          </c:tx>
          <c:spPr>
            <a:solidFill>
              <a:schemeClr val="accent6"/>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Essex TOTAL</c:v>
                </c:pt>
                <c:pt idx="2">
                  <c:v>18-24</c:v>
                </c:pt>
                <c:pt idx="3">
                  <c:v>25-34</c:v>
                </c:pt>
                <c:pt idx="4">
                  <c:v>35-44</c:v>
                </c:pt>
                <c:pt idx="5">
                  <c:v>45-54</c:v>
                </c:pt>
                <c:pt idx="6">
                  <c:v>55-64</c:v>
                </c:pt>
                <c:pt idx="7">
                  <c:v>65-74</c:v>
                </c:pt>
                <c:pt idx="8">
                  <c:v>75+</c:v>
                </c:pt>
                <c:pt idx="10">
                  <c:v>Female</c:v>
                </c:pt>
                <c:pt idx="11">
                  <c:v>Male</c:v>
                </c:pt>
              </c:strCache>
            </c:strRef>
          </c:cat>
          <c:val>
            <c:numRef>
              <c:f>Sheet1!$B$2:$B$13</c:f>
              <c:numCache>
                <c:formatCode>General</c:formatCode>
                <c:ptCount val="12"/>
                <c:pt idx="0" formatCode="0%">
                  <c:v>0.62</c:v>
                </c:pt>
                <c:pt idx="2" formatCode="0%">
                  <c:v>0.54</c:v>
                </c:pt>
                <c:pt idx="3" formatCode="0%">
                  <c:v>0.61</c:v>
                </c:pt>
                <c:pt idx="4" formatCode="0%">
                  <c:v>0.56999999999999995</c:v>
                </c:pt>
                <c:pt idx="5" formatCode="0%">
                  <c:v>0.61</c:v>
                </c:pt>
                <c:pt idx="6" formatCode="0%">
                  <c:v>0.64</c:v>
                </c:pt>
                <c:pt idx="7" formatCode="0%">
                  <c:v>0.64</c:v>
                </c:pt>
                <c:pt idx="8" formatCode="0%">
                  <c:v>0.7</c:v>
                </c:pt>
                <c:pt idx="10" formatCode="0%">
                  <c:v>0.63</c:v>
                </c:pt>
                <c:pt idx="11" formatCode="0%">
                  <c:v>0.61</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2024</c:v>
                </c:pt>
              </c:strCache>
            </c:strRef>
          </c:tx>
          <c:spPr>
            <a:solidFill>
              <a:schemeClr val="accent4"/>
            </a:solidFill>
            <a:ln>
              <a:noFill/>
            </a:ln>
            <a:effectLst/>
          </c:spPr>
          <c:invertIfNegative val="0"/>
          <c:dLbls>
            <c:dLbl>
              <c:idx val="0"/>
              <c:spPr>
                <a:noFill/>
                <a:ln w="19050">
                  <a:solidFill>
                    <a:srgbClr val="FFFFFF"/>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C7-4DBD-ACDD-DAE86766BA84}"/>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2"/>
              <c:spPr>
                <a:noFill/>
                <a:ln>
                  <a:solidFill>
                    <a:srgbClr val="E40037"/>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185-4D2F-8AF5-3B574CB188F1}"/>
                </c:ext>
              </c:extLst>
            </c:dLbl>
            <c:dLbl>
              <c:idx val="3"/>
              <c:spPr>
                <a:noFill/>
                <a:ln w="19050">
                  <a:solidFill>
                    <a:srgbClr val="E40037"/>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solidFill>
                    <a:srgbClr val="FFFFFF"/>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7"/>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C7-4DBD-ACDD-DAE86766BA84}"/>
                </c:ext>
              </c:extLst>
            </c:dLbl>
            <c:dLbl>
              <c:idx val="8"/>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dLbl>
              <c:idx val="10"/>
              <c:spPr>
                <a:noFill/>
                <a:ln w="19050">
                  <a:solidFill>
                    <a:srgbClr val="FFFFFF"/>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C7-4DBD-ACDD-DAE86766BA8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Essex TOTAL</c:v>
                </c:pt>
                <c:pt idx="2">
                  <c:v>18-24</c:v>
                </c:pt>
                <c:pt idx="3">
                  <c:v>25-34</c:v>
                </c:pt>
                <c:pt idx="4">
                  <c:v>35-44</c:v>
                </c:pt>
                <c:pt idx="5">
                  <c:v>45-54</c:v>
                </c:pt>
                <c:pt idx="6">
                  <c:v>55-64</c:v>
                </c:pt>
                <c:pt idx="7">
                  <c:v>65-74</c:v>
                </c:pt>
                <c:pt idx="8">
                  <c:v>75+</c:v>
                </c:pt>
                <c:pt idx="10">
                  <c:v>Female</c:v>
                </c:pt>
                <c:pt idx="11">
                  <c:v>Male</c:v>
                </c:pt>
              </c:strCache>
            </c:strRef>
          </c:cat>
          <c:val>
            <c:numRef>
              <c:f>Sheet1!$C$2:$C$13</c:f>
              <c:numCache>
                <c:formatCode>General</c:formatCode>
                <c:ptCount val="12"/>
                <c:pt idx="0" formatCode="0%">
                  <c:v>0.61</c:v>
                </c:pt>
                <c:pt idx="2" formatCode="0%">
                  <c:v>0.44</c:v>
                </c:pt>
                <c:pt idx="3" formatCode="0%">
                  <c:v>0.55000000000000004</c:v>
                </c:pt>
                <c:pt idx="4" formatCode="0%">
                  <c:v>0.6</c:v>
                </c:pt>
                <c:pt idx="5" formatCode="0%">
                  <c:v>0.62</c:v>
                </c:pt>
                <c:pt idx="6" formatCode="0%">
                  <c:v>0.62</c:v>
                </c:pt>
                <c:pt idx="7" formatCode="0%">
                  <c:v>0.67</c:v>
                </c:pt>
                <c:pt idx="8" formatCode="0%">
                  <c:v>0.69</c:v>
                </c:pt>
                <c:pt idx="10" formatCode="0%">
                  <c:v>0.6</c:v>
                </c:pt>
                <c:pt idx="11" formatCode="0%">
                  <c:v>0.61</c:v>
                </c:pt>
              </c:numCache>
            </c:numRef>
          </c:val>
          <c:extLst>
            <c:ext xmlns:c16="http://schemas.microsoft.com/office/drawing/2014/chart" uri="{C3380CC4-5D6E-409C-BE32-E72D297353CC}">
              <c16:uniqueId val="{00000002-982A-4C8B-BA6E-8DDF257E4E5F}"/>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Essex 2024</c:v>
                </c:pt>
              </c:strCache>
            </c:strRef>
          </c:tx>
          <c:spPr>
            <a:solidFill>
              <a:srgbClr val="E40037"/>
            </a:solidFill>
            <a:ln>
              <a:noFill/>
            </a:ln>
            <a:effectLst/>
          </c:spPr>
          <c:invertIfNegative val="0"/>
          <c:dPt>
            <c:idx val="0"/>
            <c:invertIfNegative val="0"/>
            <c:bubble3D val="0"/>
            <c:spPr>
              <a:solidFill>
                <a:srgbClr val="E40037"/>
              </a:solidFill>
              <a:ln>
                <a:noFill/>
              </a:ln>
              <a:effectLst/>
            </c:spPr>
            <c:extLst>
              <c:ext xmlns:c16="http://schemas.microsoft.com/office/drawing/2014/chart" uri="{C3380CC4-5D6E-409C-BE32-E72D297353CC}">
                <c16:uniqueId val="{00000001-E1EF-45BB-B777-45F3C2D82CC5}"/>
              </c:ext>
            </c:extLst>
          </c:dPt>
          <c:dLbls>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83DEE8F-79AA-4D6A-9C9F-3AE8E3C6AF0E}" type="VALUE">
                      <a:rPr lang="en-US">
                        <a:solidFill>
                          <a:schemeClr val="tx1">
                            <a:lumMod val="75000"/>
                            <a:lumOff val="25000"/>
                          </a:schemeClr>
                        </a:solidFill>
                      </a:rPr>
                      <a:pPr>
                        <a:defRPr sz="900"/>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EF-45BB-B777-45F3C2D82CC5}"/>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1-E1EF-45BB-B777-45F3C2D82CC5}"/>
                </c:ext>
              </c:extLst>
            </c:dLbl>
            <c:dLbl>
              <c:idx val="3"/>
              <c:tx>
                <c:rich>
                  <a:bodyPr/>
                  <a:lstStyle/>
                  <a:p>
                    <a:fld id="{F1027D4B-DF0F-43ED-A428-83C1473BD1E2}"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EF-45BB-B777-45F3C2D82CC5}"/>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2-E1EF-45BB-B777-45F3C2D82CC5}"/>
                </c:ext>
              </c:extLst>
            </c:dLbl>
            <c:dLbl>
              <c:idx val="7"/>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9AAE30C-894E-4A6D-998A-3B1D159737B6}" type="VALUE">
                      <a:rPr lang="en-US">
                        <a:solidFill>
                          <a:schemeClr val="tx1">
                            <a:lumMod val="75000"/>
                            <a:lumOff val="25000"/>
                          </a:schemeClr>
                        </a:solidFill>
                      </a:rPr>
                      <a:pPr>
                        <a:defRPr sz="900"/>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1EF-45BB-B777-45F3C2D82CC5}"/>
                </c:ext>
              </c:extLst>
            </c:dLbl>
            <c:dLbl>
              <c:idx val="8"/>
              <c:tx>
                <c:rich>
                  <a:bodyPr/>
                  <a:lstStyle/>
                  <a:p>
                    <a:fld id="{B843F21F-A1D5-476E-B138-D442042CB9B1}" type="VALUE">
                      <a:rPr lang="en-US">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1EF-45BB-B777-45F3C2D82CC5}"/>
                </c:ext>
              </c:extLst>
            </c:dLbl>
            <c:dLbl>
              <c:idx val="9"/>
              <c:tx>
                <c:rich>
                  <a:bodyPr/>
                  <a:lstStyle/>
                  <a:p>
                    <a:fld id="{A45F6505-87AF-4E02-9ED9-C30E85AA749F}"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1EF-45BB-B777-45F3C2D82CC5}"/>
                </c:ext>
              </c:extLst>
            </c:dLbl>
            <c:dLbl>
              <c:idx val="10"/>
              <c:tx>
                <c:rich>
                  <a:bodyPr/>
                  <a:lstStyle/>
                  <a:p>
                    <a:fld id="{76BC0003-FCD8-44BF-B95A-00CBC13DBFF5}"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1EF-45BB-B777-45F3C2D82CC5}"/>
                </c:ext>
              </c:extLst>
            </c:dLbl>
            <c:dLbl>
              <c:idx val="1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3-E1EF-45BB-B777-45F3C2D82CC5}"/>
                </c:ext>
              </c:extLst>
            </c:dLbl>
            <c:dLbl>
              <c:idx val="12"/>
              <c:tx>
                <c:rich>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fld id="{C8FA2517-896F-469C-92A1-5BFD7D059F50}" type="VALUE">
                      <a:rPr lang="en-US">
                        <a:solidFill>
                          <a:srgbClr val="FF0000"/>
                        </a:solidFill>
                      </a:rPr>
                      <a:pPr>
                        <a:defRPr sz="900">
                          <a:solidFill>
                            <a:srgbClr val="FF000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1EF-45BB-B777-45F3C2D82CC5}"/>
                </c:ext>
              </c:extLst>
            </c:dLbl>
            <c:dLbl>
              <c:idx val="13"/>
              <c:tx>
                <c:rich>
                  <a:bodyPr/>
                  <a:lstStyle/>
                  <a:p>
                    <a:fld id="{D66AED23-908C-462E-929E-5D064E5E4909}"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1EF-45BB-B777-45F3C2D82CC5}"/>
                </c:ext>
              </c:extLst>
            </c:dLbl>
            <c:dLbl>
              <c:idx val="14"/>
              <c:tx>
                <c:rich>
                  <a:bodyPr/>
                  <a:lstStyle/>
                  <a:p>
                    <a:fld id="{4FC25FF3-BEC2-406F-923D-07AC10104DD8}" type="VALUE">
                      <a:rPr lang="en-US">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1EF-45BB-B777-45F3C2D82CC5}"/>
                </c:ext>
              </c:extLst>
            </c:dLbl>
            <c:dLbl>
              <c:idx val="15"/>
              <c:tx>
                <c:rich>
                  <a:bodyPr/>
                  <a:lstStyle/>
                  <a:p>
                    <a:fld id="{469A243B-4DB9-40CC-A61C-F7860F81F438}" type="VALUE">
                      <a:rPr lang="en-US">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1EF-45BB-B777-45F3C2D82CC5}"/>
                </c:ext>
              </c:extLst>
            </c:dLbl>
            <c:dLbl>
              <c:idx val="16"/>
              <c:tx>
                <c:rich>
                  <a:bodyPr/>
                  <a:lstStyle/>
                  <a:p>
                    <a:fld id="{6C92C76C-8107-4DDE-B14B-31EF47FA449C}"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E1EF-45BB-B777-45F3C2D82CC5}"/>
                </c:ext>
              </c:extLst>
            </c:dLbl>
            <c:dLbl>
              <c:idx val="17"/>
              <c:tx>
                <c:rich>
                  <a:bodyPr/>
                  <a:lstStyle/>
                  <a:p>
                    <a:fld id="{F19C2280-6559-4AF7-8D40-33157CB50D5E}" type="VALUE">
                      <a:rPr lang="en-US">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1EF-45BB-B777-45F3C2D82CC5}"/>
                </c:ext>
              </c:extLst>
            </c:dLbl>
            <c:dLbl>
              <c:idx val="18"/>
              <c:tx>
                <c:rich>
                  <a:bodyPr/>
                  <a:lstStyle/>
                  <a:p>
                    <a:fld id="{AC042AFB-5D44-442E-A4B4-055D3A59B6F5}" type="VALUE">
                      <a:rPr lang="en-US">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1EF-45BB-B777-45F3C2D82CC5}"/>
                </c:ext>
              </c:extLst>
            </c:dLbl>
            <c:dLbl>
              <c:idx val="19"/>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4-E1EF-45BB-B777-45F3C2D82CC5}"/>
                </c:ext>
              </c:extLst>
            </c:dLbl>
            <c:dLbl>
              <c:idx val="20"/>
              <c:tx>
                <c:rich>
                  <a:bodyPr/>
                  <a:lstStyle/>
                  <a:p>
                    <a:fld id="{396969EB-64CC-43C9-85F4-AC7A79F2CBA0}"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1EF-45BB-B777-45F3C2D82CC5}"/>
                </c:ext>
              </c:extLst>
            </c:dLbl>
            <c:dLbl>
              <c:idx val="21"/>
              <c:tx>
                <c:rich>
                  <a:bodyPr/>
                  <a:lstStyle/>
                  <a:p>
                    <a:fld id="{6DF4D2B7-63E5-47E8-BFDF-D0425F89A514}"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E1EF-45BB-B777-45F3C2D82C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0.1158</c:v>
                </c:pt>
                <c:pt idx="1">
                  <c:v>0.1353</c:v>
                </c:pt>
                <c:pt idx="2">
                  <c:v>0.1487</c:v>
                </c:pt>
                <c:pt idx="3">
                  <c:v>8.5500000000000007E-2</c:v>
                </c:pt>
                <c:pt idx="4">
                  <c:v>0.1053</c:v>
                </c:pt>
                <c:pt idx="5">
                  <c:v>6.1899999999999997E-2</c:v>
                </c:pt>
                <c:pt idx="6">
                  <c:v>0.1285</c:v>
                </c:pt>
                <c:pt idx="7">
                  <c:v>0.1207</c:v>
                </c:pt>
                <c:pt idx="8">
                  <c:v>0.17549999999999999</c:v>
                </c:pt>
                <c:pt idx="9">
                  <c:v>0.1016</c:v>
                </c:pt>
                <c:pt idx="10">
                  <c:v>5.7700000000000001E-2</c:v>
                </c:pt>
                <c:pt idx="11">
                  <c:v>0.15140000000000001</c:v>
                </c:pt>
                <c:pt idx="12">
                  <c:v>7.3200000000000001E-2</c:v>
                </c:pt>
                <c:pt idx="13">
                  <c:v>8.6099999999999996E-2</c:v>
                </c:pt>
                <c:pt idx="14">
                  <c:v>0.12659999999999999</c:v>
                </c:pt>
                <c:pt idx="15">
                  <c:v>0.17469999999999999</c:v>
                </c:pt>
                <c:pt idx="16">
                  <c:v>9.4399999999999998E-2</c:v>
                </c:pt>
                <c:pt idx="17">
                  <c:v>0.15989999999999999</c:v>
                </c:pt>
                <c:pt idx="18">
                  <c:v>0.1429</c:v>
                </c:pt>
                <c:pt idx="19">
                  <c:v>9.5899999999999999E-2</c:v>
                </c:pt>
                <c:pt idx="20">
                  <c:v>9.4899999999999998E-2</c:v>
                </c:pt>
                <c:pt idx="21">
                  <c:v>8.14E-2</c:v>
                </c:pt>
              </c:numCache>
            </c:numRef>
          </c:val>
          <c:extLst>
            <c:ext xmlns:c16="http://schemas.microsoft.com/office/drawing/2014/chart" uri="{C3380CC4-5D6E-409C-BE32-E72D297353CC}">
              <c16:uniqueId val="{00000011-E1EF-45BB-B777-45F3C2D82CC5}"/>
            </c:ext>
          </c:extLst>
        </c:ser>
        <c:ser>
          <c:idx val="1"/>
          <c:order val="1"/>
          <c:tx>
            <c:strRef>
              <c:f>Sheet1!$C$1</c:f>
              <c:strCache>
                <c:ptCount val="1"/>
                <c:pt idx="0">
                  <c:v>Essex 2023</c:v>
                </c:pt>
              </c:strCache>
            </c:strRef>
          </c:tx>
          <c:spPr>
            <a:solidFill>
              <a:srgbClr val="A6A6A6"/>
            </a:solidFill>
            <a:ln>
              <a:solidFill>
                <a:schemeClr val="bg1">
                  <a:lumMod val="50000"/>
                </a:schemeClr>
              </a:solidFill>
            </a:ln>
            <a:effectLst/>
          </c:spPr>
          <c:invertIfNegative val="0"/>
          <c:dLbls>
            <c:dLbl>
              <c:idx val="1"/>
              <c:tx>
                <c:rich>
                  <a:bodyPr/>
                  <a:lstStyle/>
                  <a:p>
                    <a:fld id="{A342267F-DE34-438A-AF9A-3BBFE4F772CF}" type="VALUE">
                      <a:rPr lang="en-US">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E1EF-45BB-B777-45F3C2D82CC5}"/>
                </c:ext>
              </c:extLst>
            </c:dLbl>
            <c:dLbl>
              <c:idx val="3"/>
              <c:tx>
                <c:rich>
                  <a:bodyPr/>
                  <a:lstStyle/>
                  <a:p>
                    <a:fld id="{B2F59046-EE49-41AE-BE2C-3FB1F22E81CB}"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E1EF-45BB-B777-45F3C2D82CC5}"/>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5-E1EF-45BB-B777-45F3C2D82CC5}"/>
                </c:ext>
              </c:extLst>
            </c:dLbl>
            <c:dLbl>
              <c:idx val="8"/>
              <c:tx>
                <c:rich>
                  <a:bodyPr/>
                  <a:lstStyle/>
                  <a:p>
                    <a:fld id="{0CAB7BFE-BF7E-4E29-9415-4AC6CBCA03AD}" type="VALUE">
                      <a:rPr lang="en-US">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E1EF-45BB-B777-45F3C2D82CC5}"/>
                </c:ext>
              </c:extLst>
            </c:dLbl>
            <c:dLbl>
              <c:idx val="9"/>
              <c:tx>
                <c:rich>
                  <a:bodyPr/>
                  <a:lstStyle/>
                  <a:p>
                    <a:fld id="{7AE2107E-BEA5-4335-85E0-6D153CC2BC43}" type="VALUE">
                      <a:rPr lang="en-US">
                        <a:solidFill>
                          <a:schemeClr val="tx1">
                            <a:lumMod val="75000"/>
                            <a:lumOff val="25000"/>
                          </a:schemeClr>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E1EF-45BB-B777-45F3C2D82CC5}"/>
                </c:ext>
              </c:extLst>
            </c:dLbl>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E1EF-45BB-B777-45F3C2D82CC5}"/>
                </c:ext>
              </c:extLst>
            </c:dLbl>
            <c:dLbl>
              <c:idx val="12"/>
              <c:tx>
                <c:rich>
                  <a:bodyPr/>
                  <a:lstStyle/>
                  <a:p>
                    <a:fld id="{A386825C-EB76-4FFD-BC76-245A8CBE9C54}" type="VALUE">
                      <a:rPr lang="en-US">
                        <a:solidFill>
                          <a:schemeClr val="tx1">
                            <a:lumMod val="75000"/>
                            <a:lumOff val="25000"/>
                          </a:schemeClr>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E1EF-45BB-B777-45F3C2D82CC5}"/>
                </c:ext>
              </c:extLst>
            </c:dLbl>
            <c:dLbl>
              <c:idx val="13"/>
              <c:tx>
                <c:rich>
                  <a:bodyPr/>
                  <a:lstStyle/>
                  <a:p>
                    <a:fld id="{07BA1524-B50E-48A2-AADA-56E4AA04B937}"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E1EF-45BB-B777-45F3C2D82CC5}"/>
                </c:ext>
              </c:extLst>
            </c:dLbl>
            <c:dLbl>
              <c:idx val="14"/>
              <c:tx>
                <c:rich>
                  <a:bodyPr/>
                  <a:lstStyle/>
                  <a:p>
                    <a:fld id="{0D82F03A-FDE9-4C81-BD6E-CD1C2CBF794E}" type="VALUE">
                      <a:rPr lang="en-US">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E1EF-45BB-B777-45F3C2D82CC5}"/>
                </c:ext>
              </c:extLst>
            </c:dLbl>
            <c:dLbl>
              <c:idx val="15"/>
              <c:tx>
                <c:rich>
                  <a:bodyPr/>
                  <a:lstStyle/>
                  <a:p>
                    <a:fld id="{19BBA04A-F526-4261-BFE0-9FFAC3B59C77}" type="VALUE">
                      <a:rPr lang="en-US">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E1EF-45BB-B777-45F3C2D82CC5}"/>
                </c:ext>
              </c:extLst>
            </c:dLbl>
            <c:dLbl>
              <c:idx val="16"/>
              <c:tx>
                <c:rich>
                  <a:bodyPr/>
                  <a:lstStyle/>
                  <a:p>
                    <a:fld id="{248314B9-3C2C-4496-BDF6-7359BAF737EC}"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E1EF-45BB-B777-45F3C2D82CC5}"/>
                </c:ext>
              </c:extLst>
            </c:dLbl>
            <c:dLbl>
              <c:idx val="17"/>
              <c:tx>
                <c:rich>
                  <a:bodyPr/>
                  <a:lstStyle/>
                  <a:p>
                    <a:fld id="{94DF2859-C049-42C2-A9B9-6B4E8C867843}" type="VALUE">
                      <a:rPr lang="en-US">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E1EF-45BB-B777-45F3C2D82CC5}"/>
                </c:ext>
              </c:extLst>
            </c:dLbl>
            <c:dLbl>
              <c:idx val="18"/>
              <c:tx>
                <c:rich>
                  <a:bodyPr/>
                  <a:lstStyle/>
                  <a:p>
                    <a:fld id="{19A69DBC-DD13-498D-96BC-06D0F8B4C7C4}" type="VALUE">
                      <a:rPr lang="en-US">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E1EF-45BB-B777-45F3C2D82CC5}"/>
                </c:ext>
              </c:extLst>
            </c:dLbl>
            <c:dLbl>
              <c:idx val="20"/>
              <c:tx>
                <c:rich>
                  <a:bodyPr/>
                  <a:lstStyle/>
                  <a:p>
                    <a:fld id="{6C2EC68B-AD28-43B2-A1BC-9BADD800F6A7}"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E1EF-45BB-B777-45F3C2D82CC5}"/>
                </c:ext>
              </c:extLst>
            </c:dLbl>
            <c:dLbl>
              <c:idx val="21"/>
              <c:tx>
                <c:rich>
                  <a:bodyPr/>
                  <a:lstStyle/>
                  <a:p>
                    <a:fld id="{BB7A09EE-56AB-4B11-8235-DBF5C6A8B135}"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E1EF-45BB-B777-45F3C2D82C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Sheet1!$C$2:$C$34</c:f>
              <c:numCache>
                <c:formatCode>0%</c:formatCode>
                <c:ptCount val="22"/>
                <c:pt idx="0">
                  <c:v>0.13039999999999999</c:v>
                </c:pt>
                <c:pt idx="1">
                  <c:v>0.17100000000000001</c:v>
                </c:pt>
                <c:pt idx="2">
                  <c:v>0.13489999999999999</c:v>
                </c:pt>
                <c:pt idx="3">
                  <c:v>9.9599999999999994E-2</c:v>
                </c:pt>
                <c:pt idx="4">
                  <c:v>0.1353</c:v>
                </c:pt>
                <c:pt idx="5">
                  <c:v>0.1123</c:v>
                </c:pt>
                <c:pt idx="6">
                  <c:v>0.1406</c:v>
                </c:pt>
                <c:pt idx="7">
                  <c:v>8.8700000000000001E-2</c:v>
                </c:pt>
                <c:pt idx="8">
                  <c:v>0.1885</c:v>
                </c:pt>
                <c:pt idx="9">
                  <c:v>0.13009999999999999</c:v>
                </c:pt>
                <c:pt idx="10">
                  <c:v>7.9100000000000004E-2</c:v>
                </c:pt>
                <c:pt idx="11">
                  <c:v>0.13020000000000001</c:v>
                </c:pt>
                <c:pt idx="12">
                  <c:v>0.1215</c:v>
                </c:pt>
                <c:pt idx="13">
                  <c:v>8.7300000000000003E-2</c:v>
                </c:pt>
                <c:pt idx="14">
                  <c:v>0.1452</c:v>
                </c:pt>
                <c:pt idx="15">
                  <c:v>0.17499999999999999</c:v>
                </c:pt>
                <c:pt idx="16">
                  <c:v>0.1145</c:v>
                </c:pt>
                <c:pt idx="17">
                  <c:v>0.20449999999999999</c:v>
                </c:pt>
                <c:pt idx="18">
                  <c:v>0.15290000000000001</c:v>
                </c:pt>
                <c:pt idx="19">
                  <c:v>0.13120000000000001</c:v>
                </c:pt>
                <c:pt idx="20">
                  <c:v>0.11</c:v>
                </c:pt>
                <c:pt idx="21">
                  <c:v>0.10489999999999999</c:v>
                </c:pt>
              </c:numCache>
            </c:numRef>
          </c:val>
          <c:extLst>
            <c:ext xmlns:c16="http://schemas.microsoft.com/office/drawing/2014/chart" uri="{C3380CC4-5D6E-409C-BE32-E72D297353CC}">
              <c16:uniqueId val="{00000020-E1EF-45BB-B777-45F3C2D82CC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60000000000000009"/>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60366831044634039"/>
          <c:h val="0.84968188438799608"/>
        </c:manualLayout>
      </c:layout>
      <c:barChart>
        <c:barDir val="col"/>
        <c:grouping val="stacked"/>
        <c:varyColors val="0"/>
        <c:ser>
          <c:idx val="0"/>
          <c:order val="0"/>
          <c:tx>
            <c:strRef>
              <c:f>Sheet1!$A$2</c:f>
              <c:strCache>
                <c:ptCount val="1"/>
                <c:pt idx="0">
                  <c:v>Living comfortably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Essex 2023</c:v>
                </c:pt>
              </c:strCache>
            </c:strRef>
          </c:cat>
          <c:val>
            <c:numRef>
              <c:f>Sheet1!$B$2:$C$2</c:f>
              <c:numCache>
                <c:formatCode>0%</c:formatCode>
                <c:ptCount val="2"/>
                <c:pt idx="0">
                  <c:v>0.22739999999999999</c:v>
                </c:pt>
                <c:pt idx="1">
                  <c:v>0.19980000000000001</c:v>
                </c:pt>
              </c:numCache>
            </c:numRef>
          </c:val>
          <c:extLst>
            <c:ext xmlns:c16="http://schemas.microsoft.com/office/drawing/2014/chart" uri="{C3380CC4-5D6E-409C-BE32-E72D297353CC}">
              <c16:uniqueId val="{00000000-5553-4EBA-9AAB-13069CA1316C}"/>
            </c:ext>
          </c:extLst>
        </c:ser>
        <c:ser>
          <c:idx val="1"/>
          <c:order val="1"/>
          <c:tx>
            <c:strRef>
              <c:f>Sheet1!$A$3</c:f>
              <c:strCache>
                <c:ptCount val="1"/>
                <c:pt idx="0">
                  <c:v>Doing alright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Essex 2023</c:v>
                </c:pt>
              </c:strCache>
            </c:strRef>
          </c:cat>
          <c:val>
            <c:numRef>
              <c:f>Sheet1!$B$3:$C$3</c:f>
              <c:numCache>
                <c:formatCode>0%</c:formatCode>
                <c:ptCount val="2"/>
                <c:pt idx="0">
                  <c:v>0.42530000000000001</c:v>
                </c:pt>
                <c:pt idx="1">
                  <c:v>0.42720000000000002</c:v>
                </c:pt>
              </c:numCache>
            </c:numRef>
          </c:val>
          <c:extLst>
            <c:ext xmlns:c16="http://schemas.microsoft.com/office/drawing/2014/chart" uri="{C3380CC4-5D6E-409C-BE32-E72D297353CC}">
              <c16:uniqueId val="{00000001-5553-4EBA-9AAB-13069CA1316C}"/>
            </c:ext>
          </c:extLst>
        </c:ser>
        <c:ser>
          <c:idx val="2"/>
          <c:order val="2"/>
          <c:tx>
            <c:strRef>
              <c:f>Sheet1!$A$4</c:f>
              <c:strCache>
                <c:ptCount val="1"/>
                <c:pt idx="0">
                  <c:v>Just about getting by</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Essex 2023</c:v>
                </c:pt>
              </c:strCache>
            </c:strRef>
          </c:cat>
          <c:val>
            <c:numRef>
              <c:f>Sheet1!$B$4:$C$4</c:f>
              <c:numCache>
                <c:formatCode>0%</c:formatCode>
                <c:ptCount val="2"/>
                <c:pt idx="0">
                  <c:v>0.23150000000000001</c:v>
                </c:pt>
                <c:pt idx="1">
                  <c:v>0.24249999999999999</c:v>
                </c:pt>
              </c:numCache>
            </c:numRef>
          </c:val>
          <c:extLst>
            <c:ext xmlns:c16="http://schemas.microsoft.com/office/drawing/2014/chart" uri="{C3380CC4-5D6E-409C-BE32-E72D297353CC}">
              <c16:uniqueId val="{00000002-5553-4EBA-9AAB-13069CA1316C}"/>
            </c:ext>
          </c:extLst>
        </c:ser>
        <c:ser>
          <c:idx val="3"/>
          <c:order val="3"/>
          <c:tx>
            <c:strRef>
              <c:f>Sheet1!$A$5</c:f>
              <c:strCache>
                <c:ptCount val="1"/>
                <c:pt idx="0">
                  <c:v>Finding it quite difficult</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Essex 2023</c:v>
                </c:pt>
              </c:strCache>
            </c:strRef>
          </c:cat>
          <c:val>
            <c:numRef>
              <c:f>Sheet1!$B$5:$C$5</c:f>
              <c:numCache>
                <c:formatCode>0%</c:formatCode>
                <c:ptCount val="2"/>
                <c:pt idx="0">
                  <c:v>7.0800000000000002E-2</c:v>
                </c:pt>
                <c:pt idx="1">
                  <c:v>9.2200000000000004E-2</c:v>
                </c:pt>
              </c:numCache>
            </c:numRef>
          </c:val>
          <c:extLst>
            <c:ext xmlns:c16="http://schemas.microsoft.com/office/drawing/2014/chart" uri="{C3380CC4-5D6E-409C-BE32-E72D297353CC}">
              <c16:uniqueId val="{00000003-5553-4EBA-9AAB-13069CA1316C}"/>
            </c:ext>
          </c:extLst>
        </c:ser>
        <c:ser>
          <c:idx val="4"/>
          <c:order val="4"/>
          <c:tx>
            <c:strRef>
              <c:f>Sheet1!$A$6</c:f>
              <c:strCache>
                <c:ptCount val="1"/>
                <c:pt idx="0">
                  <c:v>Finding it very difficult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Essex 2023</c:v>
                </c:pt>
              </c:strCache>
            </c:strRef>
          </c:cat>
          <c:val>
            <c:numRef>
              <c:f>Sheet1!$B$6:$C$6</c:f>
              <c:numCache>
                <c:formatCode>0%</c:formatCode>
                <c:ptCount val="2"/>
                <c:pt idx="0">
                  <c:v>4.4999999999999998E-2</c:v>
                </c:pt>
                <c:pt idx="1">
                  <c:v>3.8300000000000001E-2</c:v>
                </c:pt>
              </c:numCache>
            </c:numRef>
          </c:val>
          <c:extLst>
            <c:ext xmlns:c16="http://schemas.microsoft.com/office/drawing/2014/chart" uri="{C3380CC4-5D6E-409C-BE32-E72D297353CC}">
              <c16:uniqueId val="{00000004-5553-4EBA-9AAB-13069CA1316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91028280260851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5025460169430308E-2"/>
          <c:y val="8.2020021805927247E-3"/>
          <c:w val="0.90387770347689067"/>
          <c:h val="0.58314293876182999"/>
        </c:manualLayout>
      </c:layout>
      <c:barChart>
        <c:barDir val="col"/>
        <c:grouping val="clustered"/>
        <c:varyColors val="0"/>
        <c:ser>
          <c:idx val="0"/>
          <c:order val="0"/>
          <c:tx>
            <c:strRef>
              <c:f>Sheet1!$B$1</c:f>
              <c:strCache>
                <c:ptCount val="1"/>
                <c:pt idx="0">
                  <c:v>Essex 2023</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B239-43D4-B32D-7C9C9210D1E8}"/>
              </c:ext>
            </c:extLst>
          </c:dPt>
          <c:dLbls>
            <c:dLbl>
              <c:idx val="1"/>
              <c:tx>
                <c:rich>
                  <a:bodyPr/>
                  <a:lstStyle/>
                  <a:p>
                    <a:fld id="{083DEE8F-79AA-4D6A-9C9F-3AE8E3C6AF0E}"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BD-4B00-94AE-670CE7EF1F71}"/>
                </c:ext>
              </c:extLst>
            </c:dLbl>
            <c:dLbl>
              <c:idx val="3"/>
              <c:tx>
                <c:rich>
                  <a:bodyPr/>
                  <a:lstStyle/>
                  <a:p>
                    <a:fld id="{F1027D4B-DF0F-43ED-A428-83C1473BD1E2}"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6BD-4B00-94AE-670CE7EF1F71}"/>
                </c:ext>
              </c:extLst>
            </c:dLbl>
            <c:dLbl>
              <c:idx val="7"/>
              <c:tx>
                <c:rich>
                  <a:bodyPr/>
                  <a:lstStyle/>
                  <a:p>
                    <a:fld id="{09AAE30C-894E-4A6D-998A-3B1D159737B6}"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6BD-4B00-94AE-670CE7EF1F71}"/>
                </c:ext>
              </c:extLst>
            </c:dLbl>
            <c:dLbl>
              <c:idx val="8"/>
              <c:tx>
                <c:rich>
                  <a:bodyPr/>
                  <a:lstStyle/>
                  <a:p>
                    <a:fld id="{B843F21F-A1D5-476E-B138-D442042CB9B1}"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BD-4B00-94AE-670CE7EF1F71}"/>
                </c:ext>
              </c:extLst>
            </c:dLbl>
            <c:dLbl>
              <c:idx val="9"/>
              <c:tx>
                <c:rich>
                  <a:bodyPr/>
                  <a:lstStyle/>
                  <a:p>
                    <a:fld id="{A45F6505-87AF-4E02-9ED9-C30E85AA749F}"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6BD-4B00-94AE-670CE7EF1F71}"/>
                </c:ext>
              </c:extLst>
            </c:dLbl>
            <c:dLbl>
              <c:idx val="10"/>
              <c:tx>
                <c:rich>
                  <a:bodyPr/>
                  <a:lstStyle/>
                  <a:p>
                    <a:fld id="{76BC0003-FCD8-44BF-B95A-00CBC13DBFF5}"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76BD-4B00-94AE-670CE7EF1F71}"/>
                </c:ext>
              </c:extLst>
            </c:dLbl>
            <c:dLbl>
              <c:idx val="12"/>
              <c:tx>
                <c:rich>
                  <a:bodyPr/>
                  <a:lstStyle/>
                  <a:p>
                    <a:fld id="{C8FA2517-896F-469C-92A1-5BFD7D059F50}"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6BD-4B00-94AE-670CE7EF1F71}"/>
                </c:ext>
              </c:extLst>
            </c:dLbl>
            <c:dLbl>
              <c:idx val="13"/>
              <c:tx>
                <c:rich>
                  <a:bodyPr/>
                  <a:lstStyle/>
                  <a:p>
                    <a:fld id="{D66AED23-908C-462E-929E-5D064E5E4909}"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6BD-4B00-94AE-670CE7EF1F71}"/>
                </c:ext>
              </c:extLst>
            </c:dLbl>
            <c:dLbl>
              <c:idx val="14"/>
              <c:tx>
                <c:rich>
                  <a:bodyPr/>
                  <a:lstStyle/>
                  <a:p>
                    <a:fld id="{4FC25FF3-BEC2-406F-923D-07AC10104DD8}"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6BD-4B00-94AE-670CE7EF1F71}"/>
                </c:ext>
              </c:extLst>
            </c:dLbl>
            <c:dLbl>
              <c:idx val="15"/>
              <c:tx>
                <c:rich>
                  <a:bodyPr/>
                  <a:lstStyle/>
                  <a:p>
                    <a:fld id="{469A243B-4DB9-40CC-A61C-F7860F81F438}"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6BD-4B00-94AE-670CE7EF1F71}"/>
                </c:ext>
              </c:extLst>
            </c:dLbl>
            <c:dLbl>
              <c:idx val="16"/>
              <c:tx>
                <c:rich>
                  <a:bodyPr/>
                  <a:lstStyle/>
                  <a:p>
                    <a:fld id="{6C92C76C-8107-4DDE-B14B-31EF47FA449C}"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6BD-4B00-94AE-670CE7EF1F71}"/>
                </c:ext>
              </c:extLst>
            </c:dLbl>
            <c:dLbl>
              <c:idx val="17"/>
              <c:tx>
                <c:rich>
                  <a:bodyPr/>
                  <a:lstStyle/>
                  <a:p>
                    <a:fld id="{F19C2280-6559-4AF7-8D40-33157CB50D5E}"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6BD-4B00-94AE-670CE7EF1F71}"/>
                </c:ext>
              </c:extLst>
            </c:dLbl>
            <c:dLbl>
              <c:idx val="18"/>
              <c:tx>
                <c:rich>
                  <a:bodyPr/>
                  <a:lstStyle/>
                  <a:p>
                    <a:fld id="{AC042AFB-5D44-442E-A4B4-055D3A59B6F5}"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6BD-4B00-94AE-670CE7EF1F71}"/>
                </c:ext>
              </c:extLst>
            </c:dLbl>
            <c:dLbl>
              <c:idx val="20"/>
              <c:tx>
                <c:rich>
                  <a:bodyPr/>
                  <a:lstStyle/>
                  <a:p>
                    <a:fld id="{396969EB-64CC-43C9-85F4-AC7A79F2CBA0}"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6BD-4B00-94AE-670CE7EF1F71}"/>
                </c:ext>
              </c:extLst>
            </c:dLbl>
            <c:dLbl>
              <c:idx val="21"/>
              <c:tx>
                <c:rich>
                  <a:bodyPr/>
                  <a:lstStyle/>
                  <a:p>
                    <a:fld id="{6DF4D2B7-63E5-47E8-BFDF-D0425F89A514}"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6BD-4B00-94AE-670CE7EF1F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1"/>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pt idx="12">
                  <c:v>Live in a Rural area</c:v>
                </c:pt>
                <c:pt idx="13">
                  <c:v>Live in a Urban area</c:v>
                </c:pt>
                <c:pt idx="14">
                  <c:v>Levelling up priority place</c:v>
                </c:pt>
                <c:pt idx="15">
                  <c:v>Non-priority place</c:v>
                </c:pt>
                <c:pt idx="16">
                  <c:v>IMD quintile 1 - more deprived</c:v>
                </c:pt>
                <c:pt idx="17">
                  <c:v>IMD quintile 2</c:v>
                </c:pt>
                <c:pt idx="18">
                  <c:v>IMD quintile 3</c:v>
                </c:pt>
                <c:pt idx="19">
                  <c:v>IMD quintile 4</c:v>
                </c:pt>
                <c:pt idx="20">
                  <c:v>IMD quintile 5 - less deprived</c:v>
                </c:pt>
              </c:strCache>
            </c:strRef>
          </c:cat>
          <c:val>
            <c:numRef>
              <c:f>Sheet1!$B$2:$B$34</c:f>
              <c:numCache>
                <c:formatCode>0%</c:formatCode>
                <c:ptCount val="21"/>
                <c:pt idx="0">
                  <c:v>0.17100000000000001</c:v>
                </c:pt>
                <c:pt idx="1">
                  <c:v>0.13489999999999999</c:v>
                </c:pt>
                <c:pt idx="2">
                  <c:v>9.9599999999999994E-2</c:v>
                </c:pt>
                <c:pt idx="3">
                  <c:v>0.1353</c:v>
                </c:pt>
                <c:pt idx="4">
                  <c:v>0.1123</c:v>
                </c:pt>
                <c:pt idx="5">
                  <c:v>0.1406</c:v>
                </c:pt>
                <c:pt idx="6">
                  <c:v>8.8700000000000001E-2</c:v>
                </c:pt>
                <c:pt idx="7">
                  <c:v>0.1885</c:v>
                </c:pt>
                <c:pt idx="8">
                  <c:v>0.13009999999999999</c:v>
                </c:pt>
                <c:pt idx="9">
                  <c:v>7.9100000000000004E-2</c:v>
                </c:pt>
                <c:pt idx="10">
                  <c:v>0.13020000000000001</c:v>
                </c:pt>
                <c:pt idx="11">
                  <c:v>0.1215</c:v>
                </c:pt>
                <c:pt idx="12">
                  <c:v>8.7300000000000003E-2</c:v>
                </c:pt>
                <c:pt idx="13">
                  <c:v>0.1452</c:v>
                </c:pt>
                <c:pt idx="14">
                  <c:v>0.17499999999999999</c:v>
                </c:pt>
                <c:pt idx="15">
                  <c:v>0.1145</c:v>
                </c:pt>
                <c:pt idx="16">
                  <c:v>0.20449999999999999</c:v>
                </c:pt>
                <c:pt idx="17">
                  <c:v>0.15290000000000001</c:v>
                </c:pt>
                <c:pt idx="18">
                  <c:v>0.13120000000000001</c:v>
                </c:pt>
                <c:pt idx="19">
                  <c:v>0.11</c:v>
                </c:pt>
                <c:pt idx="20">
                  <c:v>0.10489999999999999</c:v>
                </c:pt>
              </c:numCache>
            </c:numRef>
          </c:val>
          <c:extLst>
            <c:ext xmlns:c16="http://schemas.microsoft.com/office/drawing/2014/chart" uri="{C3380CC4-5D6E-409C-BE32-E72D297353CC}">
              <c16:uniqueId val="{00000000-B239-43D4-B32D-7C9C9210D1E8}"/>
            </c:ext>
          </c:extLst>
        </c:ser>
        <c:ser>
          <c:idx val="1"/>
          <c:order val="1"/>
          <c:tx>
            <c:strRef>
              <c:f>Sheet1!$C$1</c:f>
              <c:strCache>
                <c:ptCount val="1"/>
                <c:pt idx="0">
                  <c:v>Essex 2024</c:v>
                </c:pt>
              </c:strCache>
            </c:strRef>
          </c:tx>
          <c:spPr>
            <a:solidFill>
              <a:schemeClr val="accent4"/>
            </a:solidFill>
            <a:ln>
              <a:noFill/>
            </a:ln>
            <a:effectLst/>
          </c:spPr>
          <c:invertIfNegative val="0"/>
          <c:dLbls>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A342267F-DE34-438A-AF9A-3BBFE4F772CF}" type="VALUE">
                      <a:rPr lang="en-US">
                        <a:solidFill>
                          <a:schemeClr val="tx1"/>
                        </a:solidFill>
                      </a:rPr>
                      <a:pPr>
                        <a:defRPr sz="900">
                          <a:solidFill>
                            <a:schemeClr val="tx1"/>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76BD-4B00-94AE-670CE7EF1F71}"/>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B2F59046-EE49-41AE-BE2C-3FB1F22E81CB}" type="VALUE">
                      <a:rPr lang="en-US">
                        <a:solidFill>
                          <a:schemeClr val="tx1"/>
                        </a:solidFill>
                      </a:rPr>
                      <a:pPr>
                        <a:defRPr sz="900">
                          <a:solidFill>
                            <a:schemeClr val="tx1"/>
                          </a:solidFill>
                        </a:defRPr>
                      </a:pPr>
                      <a:t>[VALUE]</a:t>
                    </a:fld>
                    <a:endParaRPr lang="en-GB"/>
                  </a:p>
                </c:rich>
              </c:tx>
              <c:spPr>
                <a:noFill/>
                <a:ln w="19050">
                  <a:solidFill>
                    <a:srgbClr val="FFFFFF"/>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6BD-4B00-94AE-670CE7EF1F71}"/>
                </c:ext>
              </c:extLst>
            </c:dLbl>
            <c:dLbl>
              <c:idx val="5"/>
              <c:spPr>
                <a:noFill/>
                <a:ln w="19050">
                  <a:solidFill>
                    <a:srgbClr val="FFFFFF"/>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26A-48A9-BE41-C32B7B47F065}"/>
                </c:ext>
              </c:extLst>
            </c:dLbl>
            <c:dLbl>
              <c:idx val="8"/>
              <c:layout>
                <c:manualLayout>
                  <c:x val="-2.2457964040555546E-3"/>
                  <c:y val="-2.5246787346310182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0CAB7BFE-BF7E-4E29-9415-4AC6CBCA03AD}" type="VALUE">
                      <a:rPr lang="en-US">
                        <a:solidFill>
                          <a:schemeClr val="tx1"/>
                        </a:solidFill>
                      </a:rPr>
                      <a:pPr>
                        <a:defRPr sz="900">
                          <a:solidFill>
                            <a:schemeClr val="tx1"/>
                          </a:solidFill>
                        </a:defRPr>
                      </a:pPr>
                      <a:t>[VALUE]</a:t>
                    </a:fld>
                    <a:endParaRPr lang="en-GB"/>
                  </a:p>
                </c:rich>
              </c:tx>
              <c:spPr>
                <a:noFill/>
                <a:ln w="19050">
                  <a:solidFill>
                    <a:srgbClr val="FFFFFF"/>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76BD-4B00-94AE-670CE7EF1F71}"/>
                </c:ext>
              </c:extLst>
            </c:dLbl>
            <c:dLbl>
              <c:idx val="9"/>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7AE2107E-BEA5-4335-85E0-6D153CC2BC43}" type="VALUE">
                      <a:rPr lang="en-US">
                        <a:solidFill>
                          <a:schemeClr val="tx1"/>
                        </a:solidFill>
                      </a:rPr>
                      <a:pPr>
                        <a:defRPr sz="900">
                          <a:solidFill>
                            <a:schemeClr val="tx1"/>
                          </a:solidFill>
                        </a:defRPr>
                      </a:pPr>
                      <a:t>[VALUE]</a:t>
                    </a:fld>
                    <a:endParaRPr lang="en-GB"/>
                  </a:p>
                </c:rich>
              </c:tx>
              <c:spPr>
                <a:noFill/>
                <a:ln w="19050">
                  <a:solidFill>
                    <a:srgbClr val="FFFFFF"/>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BD-4B00-94AE-670CE7EF1F71}"/>
                </c:ext>
              </c:extLst>
            </c:dLbl>
            <c:dLbl>
              <c:idx val="11"/>
              <c:spPr>
                <a:noFill/>
                <a:ln w="19050">
                  <a:solidFill>
                    <a:srgbClr val="FFFFFF"/>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26A-48A9-BE41-C32B7B47F065}"/>
                </c:ext>
              </c:extLst>
            </c:dLbl>
            <c:dLbl>
              <c:idx val="12"/>
              <c:tx>
                <c:rich>
                  <a:bodyPr/>
                  <a:lstStyle/>
                  <a:p>
                    <a:fld id="{A386825C-EB76-4FFD-BC76-245A8CBE9C54}"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76BD-4B00-94AE-670CE7EF1F71}"/>
                </c:ext>
              </c:extLst>
            </c:dLbl>
            <c:dLbl>
              <c:idx val="13"/>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07BA1524-B50E-48A2-AADA-56E4AA04B937}" type="VALUE">
                      <a:rPr lang="en-US">
                        <a:solidFill>
                          <a:schemeClr val="tx1"/>
                        </a:solidFill>
                      </a:rPr>
                      <a:pPr>
                        <a:defRPr sz="900">
                          <a:solidFill>
                            <a:schemeClr val="tx1"/>
                          </a:solidFill>
                        </a:defRPr>
                      </a:pPr>
                      <a:t>[VALUE]</a:t>
                    </a:fld>
                    <a:endParaRPr lang="en-GB"/>
                  </a:p>
                </c:rich>
              </c:tx>
              <c:spPr>
                <a:noFill/>
                <a:ln w="19050">
                  <a:solidFill>
                    <a:srgbClr val="FFFFFF"/>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76BD-4B00-94AE-670CE7EF1F71}"/>
                </c:ext>
              </c:extLst>
            </c:dLbl>
            <c:dLbl>
              <c:idx val="14"/>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0D82F03A-FDE9-4C81-BD6E-CD1C2CBF794E}" type="VALUE">
                      <a:rPr lang="en-US">
                        <a:solidFill>
                          <a:schemeClr val="tx1"/>
                        </a:solidFill>
                      </a:rPr>
                      <a:pPr>
                        <a:defRPr sz="900">
                          <a:solidFill>
                            <a:schemeClr val="tx1"/>
                          </a:solidFill>
                        </a:defRPr>
                      </a:pPr>
                      <a:t>[VALUE]</a:t>
                    </a:fld>
                    <a:endParaRPr lang="en-GB"/>
                  </a:p>
                </c:rich>
              </c:tx>
              <c:spPr>
                <a:noFill/>
                <a:ln w="19050">
                  <a:solidFill>
                    <a:srgbClr val="FFFFFF"/>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76BD-4B00-94AE-670CE7EF1F71}"/>
                </c:ext>
              </c:extLst>
            </c:dLbl>
            <c:dLbl>
              <c:idx val="15"/>
              <c:tx>
                <c:rich>
                  <a:bodyPr/>
                  <a:lstStyle/>
                  <a:p>
                    <a:fld id="{19BBA04A-F526-4261-BFE0-9FFAC3B59C77}"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76BD-4B00-94AE-670CE7EF1F71}"/>
                </c:ext>
              </c:extLst>
            </c:dLbl>
            <c:dLbl>
              <c:idx val="16"/>
              <c:tx>
                <c:rich>
                  <a:bodyPr/>
                  <a:lstStyle/>
                  <a:p>
                    <a:fld id="{248314B9-3C2C-4496-BDF6-7359BAF737EC}"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76BD-4B00-94AE-670CE7EF1F71}"/>
                </c:ext>
              </c:extLst>
            </c:dLbl>
            <c:dLbl>
              <c:idx val="17"/>
              <c:tx>
                <c:rich>
                  <a:bodyPr/>
                  <a:lstStyle/>
                  <a:p>
                    <a:fld id="{94DF2859-C049-42C2-A9B9-6B4E8C867843}"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76BD-4B00-94AE-670CE7EF1F71}"/>
                </c:ext>
              </c:extLst>
            </c:dLbl>
            <c:dLbl>
              <c:idx val="18"/>
              <c:tx>
                <c:rich>
                  <a:bodyPr/>
                  <a:lstStyle/>
                  <a:p>
                    <a:fld id="{19A69DBC-DD13-498D-96BC-06D0F8B4C7C4}"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76BD-4B00-94AE-670CE7EF1F71}"/>
                </c:ext>
              </c:extLst>
            </c:dLbl>
            <c:dLbl>
              <c:idx val="20"/>
              <c:tx>
                <c:rich>
                  <a:bodyPr/>
                  <a:lstStyle/>
                  <a:p>
                    <a:fld id="{6C2EC68B-AD28-43B2-A1BC-9BADD800F6A7}"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76BD-4B00-94AE-670CE7EF1F71}"/>
                </c:ext>
              </c:extLst>
            </c:dLbl>
            <c:dLbl>
              <c:idx val="21"/>
              <c:tx>
                <c:rich>
                  <a:bodyPr/>
                  <a:lstStyle/>
                  <a:p>
                    <a:fld id="{BB7A09EE-56AB-4B11-8235-DBF5C6A8B135}"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76BD-4B00-94AE-670CE7EF1F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1"/>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pt idx="12">
                  <c:v>Live in a Rural area</c:v>
                </c:pt>
                <c:pt idx="13">
                  <c:v>Live in a Urban area</c:v>
                </c:pt>
                <c:pt idx="14">
                  <c:v>Levelling up priority place</c:v>
                </c:pt>
                <c:pt idx="15">
                  <c:v>Non-priority place</c:v>
                </c:pt>
                <c:pt idx="16">
                  <c:v>IMD quintile 1 - more deprived</c:v>
                </c:pt>
                <c:pt idx="17">
                  <c:v>IMD quintile 2</c:v>
                </c:pt>
                <c:pt idx="18">
                  <c:v>IMD quintile 3</c:v>
                </c:pt>
                <c:pt idx="19">
                  <c:v>IMD quintile 4</c:v>
                </c:pt>
                <c:pt idx="20">
                  <c:v>IMD quintile 5 - less deprived</c:v>
                </c:pt>
              </c:strCache>
            </c:strRef>
          </c:cat>
          <c:val>
            <c:numRef>
              <c:f>Sheet1!$C$2:$C$34</c:f>
              <c:numCache>
                <c:formatCode>0%</c:formatCode>
                <c:ptCount val="21"/>
                <c:pt idx="0">
                  <c:v>0.13</c:v>
                </c:pt>
                <c:pt idx="1">
                  <c:v>0.15</c:v>
                </c:pt>
                <c:pt idx="2">
                  <c:v>0.08</c:v>
                </c:pt>
                <c:pt idx="3">
                  <c:v>0.1</c:v>
                </c:pt>
                <c:pt idx="4">
                  <c:v>0.06</c:v>
                </c:pt>
                <c:pt idx="5">
                  <c:v>0.13</c:v>
                </c:pt>
                <c:pt idx="6">
                  <c:v>0.12</c:v>
                </c:pt>
                <c:pt idx="7">
                  <c:v>0.17</c:v>
                </c:pt>
                <c:pt idx="8">
                  <c:v>0.1</c:v>
                </c:pt>
                <c:pt idx="9">
                  <c:v>0.06</c:v>
                </c:pt>
                <c:pt idx="10">
                  <c:v>0.15</c:v>
                </c:pt>
                <c:pt idx="11">
                  <c:v>7.0000000000000007E-2</c:v>
                </c:pt>
                <c:pt idx="12">
                  <c:v>0.08</c:v>
                </c:pt>
                <c:pt idx="13">
                  <c:v>0.12</c:v>
                </c:pt>
                <c:pt idx="14">
                  <c:v>0.16</c:v>
                </c:pt>
                <c:pt idx="15">
                  <c:v>0.09</c:v>
                </c:pt>
                <c:pt idx="16">
                  <c:v>0.16</c:v>
                </c:pt>
                <c:pt idx="17">
                  <c:v>0.14000000000000001</c:v>
                </c:pt>
                <c:pt idx="18">
                  <c:v>0.09</c:v>
                </c:pt>
                <c:pt idx="19">
                  <c:v>0.09</c:v>
                </c:pt>
                <c:pt idx="20">
                  <c:v>0.08</c:v>
                </c:pt>
              </c:numCache>
            </c:numRef>
          </c:val>
          <c:extLst>
            <c:ext xmlns:c16="http://schemas.microsoft.com/office/drawing/2014/chart" uri="{C3380CC4-5D6E-409C-BE32-E72D297353CC}">
              <c16:uniqueId val="{00000002-7784-4031-80C5-4E09762D9BAC}"/>
            </c:ext>
          </c:extLst>
        </c:ser>
        <c:dLbls>
          <c:showLegendKey val="0"/>
          <c:showVal val="0"/>
          <c:showCatName val="0"/>
          <c:showSerName val="0"/>
          <c:showPercent val="0"/>
          <c:showBubbleSize val="0"/>
        </c:dLbls>
        <c:gapWidth val="5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4"/>
          <c:min val="0"/>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453902173763407"/>
          <c:w val="0.98110712780651743"/>
          <c:h val="0.6994573487099377"/>
        </c:manualLayout>
      </c:layout>
      <c:barChart>
        <c:barDir val="col"/>
        <c:grouping val="clustered"/>
        <c:varyColors val="0"/>
        <c:ser>
          <c:idx val="0"/>
          <c:order val="0"/>
          <c:tx>
            <c:strRef>
              <c:f>Sheet1!$B$1</c:f>
              <c:strCache>
                <c:ptCount val="1"/>
                <c:pt idx="0">
                  <c:v>2023</c:v>
                </c:pt>
              </c:strCache>
            </c:strRef>
          </c:tx>
          <c:spPr>
            <a:solidFill>
              <a:schemeClr val="accent6"/>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Essex TOTAL</c:v>
                </c:pt>
                <c:pt idx="2">
                  <c:v>18-24</c:v>
                </c:pt>
                <c:pt idx="3">
                  <c:v>25-34</c:v>
                </c:pt>
                <c:pt idx="4">
                  <c:v>35-44</c:v>
                </c:pt>
                <c:pt idx="5">
                  <c:v>45-54</c:v>
                </c:pt>
                <c:pt idx="6">
                  <c:v>55-64</c:v>
                </c:pt>
                <c:pt idx="7">
                  <c:v>65-74</c:v>
                </c:pt>
                <c:pt idx="8">
                  <c:v>75+</c:v>
                </c:pt>
                <c:pt idx="10">
                  <c:v>Female</c:v>
                </c:pt>
                <c:pt idx="11">
                  <c:v>Male</c:v>
                </c:pt>
              </c:strCache>
            </c:strRef>
          </c:cat>
          <c:val>
            <c:numRef>
              <c:f>Sheet1!$B$2:$B$13</c:f>
              <c:numCache>
                <c:formatCode>General</c:formatCode>
                <c:ptCount val="12"/>
                <c:pt idx="0" formatCode="0%">
                  <c:v>0.1304497664540295</c:v>
                </c:pt>
                <c:pt idx="2" formatCode="0%">
                  <c:v>0.14020372863645569</c:v>
                </c:pt>
                <c:pt idx="3" formatCode="0%">
                  <c:v>0.16825908097354991</c:v>
                </c:pt>
                <c:pt idx="4" formatCode="0%">
                  <c:v>0.18783418544513261</c:v>
                </c:pt>
                <c:pt idx="5" formatCode="0%">
                  <c:v>0.15825572515971578</c:v>
                </c:pt>
                <c:pt idx="6" formatCode="0%">
                  <c:v>0.13145424486485602</c:v>
                </c:pt>
                <c:pt idx="7" formatCode="0%">
                  <c:v>5.8404419858487232E-2</c:v>
                </c:pt>
                <c:pt idx="8" formatCode="0%">
                  <c:v>4.2172249340233753E-2</c:v>
                </c:pt>
                <c:pt idx="10" formatCode="0%">
                  <c:v>0.12282947338901509</c:v>
                </c:pt>
                <c:pt idx="11" formatCode="0%">
                  <c:v>9.5894851057102631E-2</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2024</c:v>
                </c:pt>
              </c:strCache>
            </c:strRef>
          </c:tx>
          <c:spPr>
            <a:solidFill>
              <a:schemeClr val="accent4"/>
            </a:solidFill>
            <a:ln>
              <a:noFill/>
            </a:ln>
            <a:effectLst/>
          </c:spPr>
          <c:invertIfNegative val="0"/>
          <c:dLbls>
            <c:dLbl>
              <c:idx val="0"/>
              <c:spPr>
                <a:noFill/>
                <a:ln w="19050">
                  <a:solidFill>
                    <a:srgbClr val="FFFFFF"/>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C7-4DBD-ACDD-DAE86766BA84}"/>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2"/>
              <c:spPr>
                <a:noFill/>
                <a:ln>
                  <a:solidFill>
                    <a:schemeClr val="bg1"/>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F6E-4F16-8160-6C75E4721FA3}"/>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7"/>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C7-4DBD-ACDD-DAE86766BA84}"/>
                </c:ext>
              </c:extLst>
            </c:dLbl>
            <c:dLbl>
              <c:idx val="8"/>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dLbl>
              <c:idx val="10"/>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C7-4DBD-ACDD-DAE86766BA84}"/>
                </c:ext>
              </c:extLst>
            </c:dLbl>
            <c:dLbl>
              <c:idx val="11"/>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269-4CB4-93A2-B5A22BE0061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Essex TOTAL</c:v>
                </c:pt>
                <c:pt idx="2">
                  <c:v>18-24</c:v>
                </c:pt>
                <c:pt idx="3">
                  <c:v>25-34</c:v>
                </c:pt>
                <c:pt idx="4">
                  <c:v>35-44</c:v>
                </c:pt>
                <c:pt idx="5">
                  <c:v>45-54</c:v>
                </c:pt>
                <c:pt idx="6">
                  <c:v>55-64</c:v>
                </c:pt>
                <c:pt idx="7">
                  <c:v>65-74</c:v>
                </c:pt>
                <c:pt idx="8">
                  <c:v>75+</c:v>
                </c:pt>
                <c:pt idx="10">
                  <c:v>Female</c:v>
                </c:pt>
                <c:pt idx="11">
                  <c:v>Male</c:v>
                </c:pt>
              </c:strCache>
            </c:strRef>
          </c:cat>
          <c:val>
            <c:numRef>
              <c:f>Sheet1!$C$2:$C$13</c:f>
              <c:numCache>
                <c:formatCode>General</c:formatCode>
                <c:ptCount val="12"/>
                <c:pt idx="0" formatCode="0%">
                  <c:v>0.11</c:v>
                </c:pt>
                <c:pt idx="2" formatCode="0%">
                  <c:v>0.18</c:v>
                </c:pt>
                <c:pt idx="3" formatCode="0%">
                  <c:v>0.18</c:v>
                </c:pt>
                <c:pt idx="4" formatCode="0%">
                  <c:v>0.14000000000000001</c:v>
                </c:pt>
                <c:pt idx="5" formatCode="0%">
                  <c:v>0.13</c:v>
                </c:pt>
                <c:pt idx="6" formatCode="0%">
                  <c:v>0.09</c:v>
                </c:pt>
                <c:pt idx="7" formatCode="0%">
                  <c:v>5.8404419858487232E-2</c:v>
                </c:pt>
                <c:pt idx="8" formatCode="0%">
                  <c:v>0.03</c:v>
                </c:pt>
                <c:pt idx="10" formatCode="0%">
                  <c:v>0.13</c:v>
                </c:pt>
                <c:pt idx="11" formatCode="0%">
                  <c:v>0.1</c:v>
                </c:pt>
              </c:numCache>
            </c:numRef>
          </c:val>
          <c:extLst>
            <c:ext xmlns:c16="http://schemas.microsoft.com/office/drawing/2014/chart" uri="{C3380CC4-5D6E-409C-BE32-E72D297353CC}">
              <c16:uniqueId val="{00000002-982A-4C8B-BA6E-8DDF257E4E5F}"/>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453902173763407"/>
          <c:w val="0.98110712780651743"/>
          <c:h val="0.49817915023771869"/>
        </c:manualLayout>
      </c:layout>
      <c:barChart>
        <c:barDir val="col"/>
        <c:grouping val="clustered"/>
        <c:varyColors val="0"/>
        <c:ser>
          <c:idx val="0"/>
          <c:order val="0"/>
          <c:tx>
            <c:strRef>
              <c:f>Sheet1!$B$1</c:f>
              <c:strCache>
                <c:ptCount val="1"/>
                <c:pt idx="0">
                  <c:v>2023</c:v>
                </c:pt>
              </c:strCache>
            </c:strRef>
          </c:tx>
          <c:spPr>
            <a:solidFill>
              <a:schemeClr val="accent6"/>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2">
                  <c:v>Working</c:v>
                </c:pt>
                <c:pt idx="3">
                  <c:v>Not working</c:v>
                </c:pt>
                <c:pt idx="4">
                  <c:v>Retired</c:v>
                </c:pt>
                <c:pt idx="6">
                  <c:v>HH income &lt; £25,000</c:v>
                </c:pt>
                <c:pt idx="7">
                  <c:v>HH income £25,000-£44,999</c:v>
                </c:pt>
                <c:pt idx="8">
                  <c:v>HH income £45,000-£74,999</c:v>
                </c:pt>
                <c:pt idx="9">
                  <c:v>HH income  £75,000+</c:v>
                </c:pt>
                <c:pt idx="11">
                  <c:v>LLTI/condition* (all age)</c:v>
                </c:pt>
                <c:pt idx="12">
                  <c:v>No LLTI/condition* (all age)</c:v>
                </c:pt>
              </c:strCache>
            </c:strRef>
          </c:cat>
          <c:val>
            <c:numRef>
              <c:f>Sheet1!$B$2:$B$14</c:f>
              <c:numCache>
                <c:formatCode>General</c:formatCode>
                <c:ptCount val="13"/>
                <c:pt idx="0" formatCode="0%">
                  <c:v>0.1304497664540295</c:v>
                </c:pt>
                <c:pt idx="2" formatCode="0%">
                  <c:v>0.1377089600529523</c:v>
                </c:pt>
                <c:pt idx="3" formatCode="0%">
                  <c:v>0.43959378362009621</c:v>
                </c:pt>
                <c:pt idx="4" formatCode="0%">
                  <c:v>4.6640585535398377E-2</c:v>
                </c:pt>
                <c:pt idx="6" formatCode="0%">
                  <c:v>0.22300053607652892</c:v>
                </c:pt>
                <c:pt idx="7" formatCode="0%">
                  <c:v>0.16806307571054721</c:v>
                </c:pt>
                <c:pt idx="8" formatCode="0%">
                  <c:v>0.13594836347599759</c:v>
                </c:pt>
                <c:pt idx="9" formatCode="0%">
                  <c:v>3.0005405153766592E-2</c:v>
                </c:pt>
                <c:pt idx="11" formatCode="0%">
                  <c:v>0.22753369853188141</c:v>
                </c:pt>
                <c:pt idx="12" formatCode="0%">
                  <c:v>9.798205908256058E-2</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2024</c:v>
                </c:pt>
              </c:strCache>
            </c:strRef>
          </c:tx>
          <c:spPr>
            <a:solidFill>
              <a:schemeClr val="accent4"/>
            </a:solidFill>
            <a:ln>
              <a:noFill/>
            </a:ln>
            <a:effectLst/>
          </c:spPr>
          <c:invertIfNegative val="0"/>
          <c:dLbls>
            <c:dLbl>
              <c:idx val="0"/>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C7-4DBD-ACDD-DAE86766BA84}"/>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2"/>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2C0-4F01-9B0D-B2906A9B3297}"/>
                </c:ext>
              </c:extLst>
            </c:dLbl>
            <c:dLbl>
              <c:idx val="3"/>
              <c:spPr>
                <a:noFill/>
                <a:ln w="19050">
                  <a:solidFill>
                    <a:srgbClr val="FFFFFF"/>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7"/>
              <c:spPr>
                <a:noFill/>
                <a:ln w="19050">
                  <a:solidFill>
                    <a:srgbClr val="FFFFFF"/>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C7-4DBD-ACDD-DAE86766BA84}"/>
                </c:ext>
              </c:extLst>
            </c:dLbl>
            <c:dLbl>
              <c:idx val="8"/>
              <c:spPr>
                <a:noFill/>
                <a:ln w="19050">
                  <a:solidFill>
                    <a:srgbClr val="FFFFFF"/>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dLbl>
              <c:idx val="1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C7-4DBD-ACDD-DAE86766BA84}"/>
                </c:ext>
              </c:extLst>
            </c:dLbl>
            <c:dLbl>
              <c:idx val="11"/>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269-4CB4-93A2-B5A22BE00619}"/>
                </c:ext>
              </c:extLst>
            </c:dLbl>
            <c:dLbl>
              <c:idx val="12"/>
              <c:spPr>
                <a:noFill/>
                <a:ln>
                  <a:solidFill>
                    <a:schemeClr val="accent1"/>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DDD-45F9-88FF-27E2F3F51DE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2">
                  <c:v>Working</c:v>
                </c:pt>
                <c:pt idx="3">
                  <c:v>Not working</c:v>
                </c:pt>
                <c:pt idx="4">
                  <c:v>Retired</c:v>
                </c:pt>
                <c:pt idx="6">
                  <c:v>HH income &lt; £25,000</c:v>
                </c:pt>
                <c:pt idx="7">
                  <c:v>HH income £25,000-£44,999</c:v>
                </c:pt>
                <c:pt idx="8">
                  <c:v>HH income £45,000-£74,999</c:v>
                </c:pt>
                <c:pt idx="9">
                  <c:v>HH income  £75,000+</c:v>
                </c:pt>
                <c:pt idx="11">
                  <c:v>LLTI/condition* (all age)</c:v>
                </c:pt>
                <c:pt idx="12">
                  <c:v>No LLTI/condition* (all age)</c:v>
                </c:pt>
              </c:strCache>
            </c:strRef>
          </c:cat>
          <c:val>
            <c:numRef>
              <c:f>Sheet1!$C$2:$C$14</c:f>
              <c:numCache>
                <c:formatCode>General</c:formatCode>
                <c:ptCount val="13"/>
                <c:pt idx="0" formatCode="0%">
                  <c:v>0.11</c:v>
                </c:pt>
                <c:pt idx="2" formatCode="0%">
                  <c:v>0.12</c:v>
                </c:pt>
                <c:pt idx="3" formatCode="0%">
                  <c:v>0.35</c:v>
                </c:pt>
                <c:pt idx="4" formatCode="0%">
                  <c:v>0.04</c:v>
                </c:pt>
                <c:pt idx="6" formatCode="0%">
                  <c:v>0.26</c:v>
                </c:pt>
                <c:pt idx="7" formatCode="0%">
                  <c:v>0.12</c:v>
                </c:pt>
                <c:pt idx="8" formatCode="0%">
                  <c:v>0.11</c:v>
                </c:pt>
                <c:pt idx="9" formatCode="0%">
                  <c:v>0.04</c:v>
                </c:pt>
                <c:pt idx="11" formatCode="0%">
                  <c:v>0.22</c:v>
                </c:pt>
                <c:pt idx="12" formatCode="0%">
                  <c:v>0.09</c:v>
                </c:pt>
              </c:numCache>
            </c:numRef>
          </c:val>
          <c:extLst>
            <c:ext xmlns:c16="http://schemas.microsoft.com/office/drawing/2014/chart" uri="{C3380CC4-5D6E-409C-BE32-E72D297353CC}">
              <c16:uniqueId val="{00000002-982A-4C8B-BA6E-8DDF257E4E5F}"/>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18477665852017E-2"/>
          <c:y val="0.13207594167376566"/>
          <c:w val="0.9147997189643059"/>
          <c:h val="0.52921814277944057"/>
        </c:manualLayout>
      </c:layout>
      <c:barChart>
        <c:barDir val="col"/>
        <c:grouping val="clustered"/>
        <c:varyColors val="0"/>
        <c:ser>
          <c:idx val="2"/>
          <c:order val="0"/>
          <c:tx>
            <c:strRef>
              <c:f>Sheet1!$B$1</c:f>
              <c:strCache>
                <c:ptCount val="1"/>
                <c:pt idx="0">
                  <c:v>Budget consultation Nov '22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NHS / Hospitals / Healthcare</c:v>
                </c:pt>
                <c:pt idx="1">
                  <c:v>Housing</c:v>
                </c:pt>
                <c:pt idx="2">
                  <c:v>Immigration / immigrants</c:v>
                </c:pt>
                <c:pt idx="3">
                  <c:v>Lack of faith in politics / local government*</c:v>
                </c:pt>
                <c:pt idx="4">
                  <c:v>Crime/Community safety</c:v>
                </c:pt>
                <c:pt idx="5">
                  <c:v>Population levels/over-population</c:v>
                </c:pt>
                <c:pt idx="6">
                  <c:v>Social Care provision</c:v>
                </c:pt>
                <c:pt idx="7">
                  <c:v>Inflation/prices</c:v>
                </c:pt>
                <c:pt idx="8">
                  <c:v>Pollution / Environment / climate change</c:v>
                </c:pt>
                <c:pt idx="9">
                  <c:v>Transport / public transport</c:v>
                </c:pt>
                <c:pt idx="10">
                  <c:v>Poverty / inequality</c:v>
                </c:pt>
                <c:pt idx="11">
                  <c:v>Economy/economic situation</c:v>
                </c:pt>
                <c:pt idx="12">
                  <c:v>Education/Schools</c:v>
                </c:pt>
              </c:strCache>
            </c:strRef>
          </c:cat>
          <c:val>
            <c:numRef>
              <c:f>Sheet1!$B$2:$B$14</c:f>
              <c:numCache>
                <c:formatCode>0%</c:formatCode>
                <c:ptCount val="13"/>
                <c:pt idx="0">
                  <c:v>0.5</c:v>
                </c:pt>
                <c:pt idx="1">
                  <c:v>0.16</c:v>
                </c:pt>
                <c:pt idx="2">
                  <c:v>0.11</c:v>
                </c:pt>
                <c:pt idx="4">
                  <c:v>0.26</c:v>
                </c:pt>
                <c:pt idx="5">
                  <c:v>0.19</c:v>
                </c:pt>
                <c:pt idx="6">
                  <c:v>0.28999999999999998</c:v>
                </c:pt>
                <c:pt idx="7">
                  <c:v>0.22</c:v>
                </c:pt>
                <c:pt idx="8">
                  <c:v>0.2</c:v>
                </c:pt>
                <c:pt idx="10">
                  <c:v>0.14000000000000001</c:v>
                </c:pt>
                <c:pt idx="11">
                  <c:v>0.2</c:v>
                </c:pt>
                <c:pt idx="12">
                  <c:v>0.17</c:v>
                </c:pt>
              </c:numCache>
            </c:numRef>
          </c:val>
          <c:extLst>
            <c:ext xmlns:c16="http://schemas.microsoft.com/office/drawing/2014/chart" uri="{C3380CC4-5D6E-409C-BE32-E72D297353CC}">
              <c16:uniqueId val="{00000000-1C1A-4CDF-BA7C-B51D15B4839B}"/>
            </c:ext>
          </c:extLst>
        </c:ser>
        <c:ser>
          <c:idx val="3"/>
          <c:order val="1"/>
          <c:tx>
            <c:strRef>
              <c:f>Sheet1!$C$1</c:f>
              <c:strCache>
                <c:ptCount val="1"/>
                <c:pt idx="0">
                  <c:v>Budget consultation Nov'23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NHS / Hospitals / Healthcare</c:v>
                </c:pt>
                <c:pt idx="1">
                  <c:v>Housing</c:v>
                </c:pt>
                <c:pt idx="2">
                  <c:v>Immigration / immigrants</c:v>
                </c:pt>
                <c:pt idx="3">
                  <c:v>Lack of faith in politics / local government*</c:v>
                </c:pt>
                <c:pt idx="4">
                  <c:v>Crime/Community safety</c:v>
                </c:pt>
                <c:pt idx="5">
                  <c:v>Population levels/over-population</c:v>
                </c:pt>
                <c:pt idx="6">
                  <c:v>Social Care provision</c:v>
                </c:pt>
                <c:pt idx="7">
                  <c:v>Inflation/prices</c:v>
                </c:pt>
                <c:pt idx="8">
                  <c:v>Pollution / Environment / climate change</c:v>
                </c:pt>
                <c:pt idx="9">
                  <c:v>Transport / public transport</c:v>
                </c:pt>
                <c:pt idx="10">
                  <c:v>Poverty / inequality</c:v>
                </c:pt>
                <c:pt idx="11">
                  <c:v>Economy/economic situation</c:v>
                </c:pt>
                <c:pt idx="12">
                  <c:v>Education/Schools</c:v>
                </c:pt>
              </c:strCache>
            </c:strRef>
          </c:cat>
          <c:val>
            <c:numRef>
              <c:f>Sheet1!$C$2:$C$14</c:f>
              <c:numCache>
                <c:formatCode>0%</c:formatCode>
                <c:ptCount val="13"/>
                <c:pt idx="0">
                  <c:v>0.52</c:v>
                </c:pt>
                <c:pt idx="1">
                  <c:v>0.22</c:v>
                </c:pt>
                <c:pt idx="2">
                  <c:v>0.15</c:v>
                </c:pt>
                <c:pt idx="4">
                  <c:v>0.28999999999999998</c:v>
                </c:pt>
                <c:pt idx="5">
                  <c:v>0.2</c:v>
                </c:pt>
                <c:pt idx="6">
                  <c:v>0.28000000000000003</c:v>
                </c:pt>
                <c:pt idx="7">
                  <c:v>0.14000000000000001</c:v>
                </c:pt>
                <c:pt idx="8">
                  <c:v>0.18</c:v>
                </c:pt>
                <c:pt idx="10">
                  <c:v>0.13</c:v>
                </c:pt>
                <c:pt idx="11">
                  <c:v>0.14000000000000001</c:v>
                </c:pt>
                <c:pt idx="12">
                  <c:v>0.2</c:v>
                </c:pt>
              </c:numCache>
            </c:numRef>
          </c:val>
          <c:extLst>
            <c:ext xmlns:c16="http://schemas.microsoft.com/office/drawing/2014/chart" uri="{C3380CC4-5D6E-409C-BE32-E72D297353CC}">
              <c16:uniqueId val="{00000001-1C1A-4CDF-BA7C-B51D15B4839B}"/>
            </c:ext>
          </c:extLst>
        </c:ser>
        <c:ser>
          <c:idx val="0"/>
          <c:order val="2"/>
          <c:tx>
            <c:strRef>
              <c:f>Sheet1!$D$1</c:f>
              <c:strCache>
                <c:ptCount val="1"/>
                <c:pt idx="0">
                  <c:v>Residents Pulse Survey Apr'24</c:v>
                </c:pt>
              </c:strCache>
            </c:strRef>
          </c:tx>
          <c:spPr>
            <a:solidFill>
              <a:schemeClr val="accent5">
                <a:lumMod val="75000"/>
              </a:schemeClr>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C1A-4CDF-BA7C-B51D15B4839B}"/>
                </c:ext>
              </c:extLst>
            </c:dLbl>
            <c:dLbl>
              <c:idx val="5"/>
              <c:spPr>
                <a:noFill/>
                <a:ln w="1905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C1A-4CDF-BA7C-B51D15B4839B}"/>
                </c:ext>
              </c:extLst>
            </c:dLbl>
            <c:dLbl>
              <c:idx val="8"/>
              <c:spPr>
                <a:noFill/>
                <a:ln w="1905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253-4301-9DA3-77B7EB009D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NHS / Hospitals / Healthcare</c:v>
                </c:pt>
                <c:pt idx="1">
                  <c:v>Housing</c:v>
                </c:pt>
                <c:pt idx="2">
                  <c:v>Immigration / immigrants</c:v>
                </c:pt>
                <c:pt idx="3">
                  <c:v>Lack of faith in politics / local government*</c:v>
                </c:pt>
                <c:pt idx="4">
                  <c:v>Crime/Community safety</c:v>
                </c:pt>
                <c:pt idx="5">
                  <c:v>Population levels/over-population</c:v>
                </c:pt>
                <c:pt idx="6">
                  <c:v>Social Care provision</c:v>
                </c:pt>
                <c:pt idx="7">
                  <c:v>Inflation/prices</c:v>
                </c:pt>
                <c:pt idx="8">
                  <c:v>Pollution / Environment / climate change</c:v>
                </c:pt>
                <c:pt idx="9">
                  <c:v>Transport / public transport</c:v>
                </c:pt>
                <c:pt idx="10">
                  <c:v>Poverty / inequality</c:v>
                </c:pt>
                <c:pt idx="11">
                  <c:v>Economy/economic situation</c:v>
                </c:pt>
                <c:pt idx="12">
                  <c:v>Education/Schools</c:v>
                </c:pt>
              </c:strCache>
            </c:strRef>
          </c:cat>
          <c:val>
            <c:numRef>
              <c:f>Sheet1!$D$2:$D$14</c:f>
              <c:numCache>
                <c:formatCode>0%</c:formatCode>
                <c:ptCount val="13"/>
                <c:pt idx="0">
                  <c:v>0.52</c:v>
                </c:pt>
                <c:pt idx="1">
                  <c:v>0.16</c:v>
                </c:pt>
                <c:pt idx="2">
                  <c:v>0.18</c:v>
                </c:pt>
                <c:pt idx="3">
                  <c:v>0.2</c:v>
                </c:pt>
                <c:pt idx="4">
                  <c:v>0.14000000000000001</c:v>
                </c:pt>
                <c:pt idx="5">
                  <c:v>0.15</c:v>
                </c:pt>
                <c:pt idx="6">
                  <c:v>0.16</c:v>
                </c:pt>
                <c:pt idx="7">
                  <c:v>0.14000000000000001</c:v>
                </c:pt>
                <c:pt idx="8">
                  <c:v>0.17</c:v>
                </c:pt>
                <c:pt idx="9">
                  <c:v>0.13</c:v>
                </c:pt>
                <c:pt idx="10">
                  <c:v>0.13</c:v>
                </c:pt>
                <c:pt idx="11">
                  <c:v>0.1</c:v>
                </c:pt>
                <c:pt idx="12">
                  <c:v>0.16</c:v>
                </c:pt>
              </c:numCache>
            </c:numRef>
          </c:val>
          <c:extLst>
            <c:ext xmlns:c16="http://schemas.microsoft.com/office/drawing/2014/chart" uri="{C3380CC4-5D6E-409C-BE32-E72D297353CC}">
              <c16:uniqueId val="{00000005-1C1A-4CDF-BA7C-B51D15B4839B}"/>
            </c:ext>
          </c:extLst>
        </c:ser>
        <c:ser>
          <c:idx val="1"/>
          <c:order val="3"/>
          <c:tx>
            <c:strRef>
              <c:f>Sheet1!$E$1</c:f>
              <c:strCache>
                <c:ptCount val="1"/>
                <c:pt idx="0">
                  <c:v>Residents Pulse Survey Oct'24</c:v>
                </c:pt>
              </c:strCache>
            </c:strRef>
          </c:tx>
          <c:spPr>
            <a:solidFill>
              <a:schemeClr val="accent4"/>
            </a:solidFill>
            <a:ln>
              <a:noFill/>
            </a:ln>
            <a:effectLst/>
          </c:spPr>
          <c:invertIfNegative val="0"/>
          <c:dLbls>
            <c:dLbl>
              <c:idx val="5"/>
              <c:spPr>
                <a:noFill/>
                <a:ln w="19050">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253-4301-9DA3-77B7EB009DD5}"/>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NHS / Hospitals / Healthcare</c:v>
                </c:pt>
                <c:pt idx="1">
                  <c:v>Housing</c:v>
                </c:pt>
                <c:pt idx="2">
                  <c:v>Immigration / immigrants</c:v>
                </c:pt>
                <c:pt idx="3">
                  <c:v>Lack of faith in politics / local government*</c:v>
                </c:pt>
                <c:pt idx="4">
                  <c:v>Crime/Community safety</c:v>
                </c:pt>
                <c:pt idx="5">
                  <c:v>Population levels/over-population</c:v>
                </c:pt>
                <c:pt idx="6">
                  <c:v>Social Care provision</c:v>
                </c:pt>
                <c:pt idx="7">
                  <c:v>Inflation/prices</c:v>
                </c:pt>
                <c:pt idx="8">
                  <c:v>Pollution / Environment / climate change</c:v>
                </c:pt>
                <c:pt idx="9">
                  <c:v>Transport / public transport</c:v>
                </c:pt>
                <c:pt idx="10">
                  <c:v>Poverty / inequality</c:v>
                </c:pt>
                <c:pt idx="11">
                  <c:v>Economy/economic situation</c:v>
                </c:pt>
                <c:pt idx="12">
                  <c:v>Education/Schools</c:v>
                </c:pt>
              </c:strCache>
            </c:strRef>
          </c:cat>
          <c:val>
            <c:numRef>
              <c:f>Sheet1!$E$2:$E$14</c:f>
              <c:numCache>
                <c:formatCode>0%</c:formatCode>
                <c:ptCount val="13"/>
                <c:pt idx="0">
                  <c:v>0.41</c:v>
                </c:pt>
                <c:pt idx="1">
                  <c:v>0.24</c:v>
                </c:pt>
                <c:pt idx="2">
                  <c:v>0.23</c:v>
                </c:pt>
                <c:pt idx="3">
                  <c:v>0.22</c:v>
                </c:pt>
                <c:pt idx="4">
                  <c:v>0.2</c:v>
                </c:pt>
                <c:pt idx="5">
                  <c:v>0.18</c:v>
                </c:pt>
                <c:pt idx="6">
                  <c:v>0.16</c:v>
                </c:pt>
                <c:pt idx="7">
                  <c:v>0.15</c:v>
                </c:pt>
                <c:pt idx="8">
                  <c:v>0.13</c:v>
                </c:pt>
                <c:pt idx="9">
                  <c:v>0.13</c:v>
                </c:pt>
                <c:pt idx="10">
                  <c:v>0.11</c:v>
                </c:pt>
                <c:pt idx="11">
                  <c:v>0.1</c:v>
                </c:pt>
                <c:pt idx="12">
                  <c:v>0.1</c:v>
                </c:pt>
              </c:numCache>
            </c:numRef>
          </c:val>
          <c:extLst>
            <c:ext xmlns:c16="http://schemas.microsoft.com/office/drawing/2014/chart" uri="{C3380CC4-5D6E-409C-BE32-E72D297353CC}">
              <c16:uniqueId val="{00000007-1C1A-4CDF-BA7C-B51D15B4839B}"/>
            </c:ext>
          </c:extLst>
        </c:ser>
        <c:dLbls>
          <c:showLegendKey val="0"/>
          <c:showVal val="0"/>
          <c:showCatName val="0"/>
          <c:showSerName val="0"/>
          <c:showPercent val="0"/>
          <c:showBubbleSize val="0"/>
        </c:dLbls>
        <c:gapWidth val="50"/>
        <c:axId val="1071455584"/>
        <c:axId val="1071458824"/>
      </c:barChart>
      <c:catAx>
        <c:axId val="1071455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71458824"/>
        <c:crosses val="autoZero"/>
        <c:auto val="1"/>
        <c:lblAlgn val="ctr"/>
        <c:lblOffset val="100"/>
        <c:noMultiLvlLbl val="0"/>
      </c:catAx>
      <c:valAx>
        <c:axId val="1071458824"/>
        <c:scaling>
          <c:orientation val="minMax"/>
        </c:scaling>
        <c:delete val="1"/>
        <c:axPos val="l"/>
        <c:numFmt formatCode="0%" sourceLinked="1"/>
        <c:majorTickMark val="none"/>
        <c:minorTickMark val="none"/>
        <c:tickLblPos val="nextTo"/>
        <c:crossAx val="1071455584"/>
        <c:crosses val="autoZero"/>
        <c:crossBetween val="between"/>
      </c:valAx>
      <c:spPr>
        <a:noFill/>
        <a:ln>
          <a:noFill/>
        </a:ln>
        <a:effectLst/>
      </c:spPr>
    </c:plotArea>
    <c:legend>
      <c:legendPos val="t"/>
      <c:layout>
        <c:manualLayout>
          <c:xMode val="edge"/>
          <c:yMode val="edge"/>
          <c:x val="0.12149612713847903"/>
          <c:y val="1.7254942454087586E-2"/>
          <c:w val="0.49205832783761999"/>
          <c:h val="0.116367150756115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17022718239758E-3"/>
          <c:y val="0.1342627816904636"/>
          <c:w val="0.98110712780651743"/>
          <c:h val="0.54021565785108694"/>
        </c:manualLayout>
      </c:layout>
      <c:barChart>
        <c:barDir val="col"/>
        <c:grouping val="clustered"/>
        <c:varyColors val="0"/>
        <c:ser>
          <c:idx val="0"/>
          <c:order val="0"/>
          <c:tx>
            <c:strRef>
              <c:f>Sheet1!$B$1</c:f>
              <c:strCache>
                <c:ptCount val="1"/>
                <c:pt idx="0">
                  <c:v>Living comfortably </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65D-4714-B351-6F0E93ED449F}"/>
              </c:ext>
            </c:extLst>
          </c:dPt>
          <c:dPt>
            <c:idx val="5"/>
            <c:invertIfNegative val="0"/>
            <c:bubble3D val="0"/>
            <c:extLst>
              <c:ext xmlns:c16="http://schemas.microsoft.com/office/drawing/2014/chart" uri="{C3380CC4-5D6E-409C-BE32-E72D297353CC}">
                <c16:uniqueId val="{00000005-465D-4714-B351-6F0E93ED449F}"/>
              </c:ext>
            </c:extLst>
          </c:dPt>
          <c:dLbls>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very / fairly satisfied with local area</c:v>
                </c:pt>
                <c:pt idx="1">
                  <c:v>% agree 'I am proud to live in my local area'</c:v>
                </c:pt>
                <c:pt idx="2">
                  <c:v>% agree 'there is a strong sense of community in your local area'</c:v>
                </c:pt>
                <c:pt idx="4">
                  <c:v>% HIGH life satisfaction (7-10)</c:v>
                </c:pt>
                <c:pt idx="5">
                  <c:v>% LOW levels of anxiety (0-3)</c:v>
                </c:pt>
                <c:pt idx="6">
                  <c:v>% LEAST lonely (3)</c:v>
                </c:pt>
              </c:strCache>
            </c:strRef>
          </c:cat>
          <c:val>
            <c:numRef>
              <c:f>Sheet1!$B$2:$B$8</c:f>
              <c:numCache>
                <c:formatCode>0%</c:formatCode>
                <c:ptCount val="7"/>
                <c:pt idx="0">
                  <c:v>0.78</c:v>
                </c:pt>
                <c:pt idx="1">
                  <c:v>0.68</c:v>
                </c:pt>
                <c:pt idx="2">
                  <c:v>0.56000000000000005</c:v>
                </c:pt>
                <c:pt idx="4">
                  <c:v>0.81</c:v>
                </c:pt>
                <c:pt idx="5">
                  <c:v>0.68</c:v>
                </c:pt>
                <c:pt idx="6">
                  <c:v>0.61</c:v>
                </c:pt>
              </c:numCache>
            </c:numRef>
          </c:val>
          <c:extLst>
            <c:ext xmlns:c16="http://schemas.microsoft.com/office/drawing/2014/chart" uri="{C3380CC4-5D6E-409C-BE32-E72D297353CC}">
              <c16:uniqueId val="{00000008-465D-4714-B351-6F0E93ED449F}"/>
            </c:ext>
          </c:extLst>
        </c:ser>
        <c:ser>
          <c:idx val="1"/>
          <c:order val="1"/>
          <c:tx>
            <c:strRef>
              <c:f>Sheet1!$C$1</c:f>
              <c:strCache>
                <c:ptCount val="1"/>
                <c:pt idx="0">
                  <c:v>Doing alright</c:v>
                </c:pt>
              </c:strCache>
            </c:strRef>
          </c:tx>
          <c:spPr>
            <a:solidFill>
              <a:schemeClr val="accent1">
                <a:lumMod val="40000"/>
                <a:lumOff val="60000"/>
              </a:schemeClr>
            </a:solidFill>
            <a:ln>
              <a:noFill/>
            </a:ln>
            <a:effectLst/>
          </c:spPr>
          <c:invertIfNegative val="0"/>
          <c:dLbls>
            <c:dLbl>
              <c:idx val="2"/>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465D-4714-B351-6F0E93ED449F}"/>
                </c:ext>
              </c:extLst>
            </c:dLbl>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very / fairly satisfied with local area</c:v>
                </c:pt>
                <c:pt idx="1">
                  <c:v>% agree 'I am proud to live in my local area'</c:v>
                </c:pt>
                <c:pt idx="2">
                  <c:v>% agree 'there is a strong sense of community in your local area'</c:v>
                </c:pt>
                <c:pt idx="4">
                  <c:v>% HIGH life satisfaction (7-10)</c:v>
                </c:pt>
                <c:pt idx="5">
                  <c:v>% LOW levels of anxiety (0-3)</c:v>
                </c:pt>
                <c:pt idx="6">
                  <c:v>% LEAST lonely (3)</c:v>
                </c:pt>
              </c:strCache>
            </c:strRef>
          </c:cat>
          <c:val>
            <c:numRef>
              <c:f>Sheet1!$C$2:$C$8</c:f>
              <c:numCache>
                <c:formatCode>0%</c:formatCode>
                <c:ptCount val="7"/>
                <c:pt idx="0">
                  <c:v>0.74</c:v>
                </c:pt>
                <c:pt idx="1">
                  <c:v>0.65</c:v>
                </c:pt>
                <c:pt idx="2">
                  <c:v>0.52</c:v>
                </c:pt>
                <c:pt idx="4">
                  <c:v>0.73</c:v>
                </c:pt>
                <c:pt idx="5">
                  <c:v>0.60909472158834277</c:v>
                </c:pt>
                <c:pt idx="6">
                  <c:v>0.53</c:v>
                </c:pt>
              </c:numCache>
            </c:numRef>
          </c:val>
          <c:extLst>
            <c:ext xmlns:c16="http://schemas.microsoft.com/office/drawing/2014/chart" uri="{C3380CC4-5D6E-409C-BE32-E72D297353CC}">
              <c16:uniqueId val="{00000013-465D-4714-B351-6F0E93ED449F}"/>
            </c:ext>
          </c:extLst>
        </c:ser>
        <c:ser>
          <c:idx val="2"/>
          <c:order val="2"/>
          <c:tx>
            <c:strRef>
              <c:f>Sheet1!$D$1</c:f>
              <c:strCache>
                <c:ptCount val="1"/>
                <c:pt idx="0">
                  <c:v>Just about getting by</c:v>
                </c:pt>
              </c:strCache>
            </c:strRef>
          </c:tx>
          <c:spPr>
            <a:solidFill>
              <a:schemeClr val="accent3"/>
            </a:solidFill>
            <a:ln>
              <a:noFill/>
            </a:ln>
            <a:effectLst/>
          </c:spPr>
          <c:invertIfNegative val="0"/>
          <c:dLbls>
            <c:dLbl>
              <c:idx val="1"/>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465D-4714-B351-6F0E93ED449F}"/>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very / fairly satisfied with local area</c:v>
                </c:pt>
                <c:pt idx="1">
                  <c:v>% agree 'I am proud to live in my local area'</c:v>
                </c:pt>
                <c:pt idx="2">
                  <c:v>% agree 'there is a strong sense of community in your local area'</c:v>
                </c:pt>
                <c:pt idx="4">
                  <c:v>% HIGH life satisfaction (7-10)</c:v>
                </c:pt>
                <c:pt idx="5">
                  <c:v>% LOW levels of anxiety (0-3)</c:v>
                </c:pt>
                <c:pt idx="6">
                  <c:v>% LEAST lonely (3)</c:v>
                </c:pt>
              </c:strCache>
            </c:strRef>
          </c:cat>
          <c:val>
            <c:numRef>
              <c:f>Sheet1!$D$2:$D$8</c:f>
              <c:numCache>
                <c:formatCode>0%</c:formatCode>
                <c:ptCount val="7"/>
                <c:pt idx="0">
                  <c:v>0.63</c:v>
                </c:pt>
                <c:pt idx="1">
                  <c:v>0.53</c:v>
                </c:pt>
                <c:pt idx="2">
                  <c:v>0.44</c:v>
                </c:pt>
                <c:pt idx="4">
                  <c:v>0.46</c:v>
                </c:pt>
                <c:pt idx="5">
                  <c:v>0.47</c:v>
                </c:pt>
                <c:pt idx="6">
                  <c:v>0.37</c:v>
                </c:pt>
              </c:numCache>
            </c:numRef>
          </c:val>
          <c:extLst>
            <c:ext xmlns:c16="http://schemas.microsoft.com/office/drawing/2014/chart" uri="{C3380CC4-5D6E-409C-BE32-E72D297353CC}">
              <c16:uniqueId val="{00000014-465D-4714-B351-6F0E93ED449F}"/>
            </c:ext>
          </c:extLst>
        </c:ser>
        <c:ser>
          <c:idx val="3"/>
          <c:order val="3"/>
          <c:tx>
            <c:strRef>
              <c:f>Sheet1!$E$1</c:f>
              <c:strCache>
                <c:ptCount val="1"/>
                <c:pt idx="0">
                  <c:v>Finding it quite/very difficult</c:v>
                </c:pt>
              </c:strCache>
            </c:strRef>
          </c:tx>
          <c:spPr>
            <a:solidFill>
              <a:schemeClr val="accent4"/>
            </a:solidFill>
            <a:ln>
              <a:noFill/>
            </a:ln>
            <a:effectLst/>
          </c:spPr>
          <c:invertIfNegative val="0"/>
          <c:dLbls>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very / fairly satisfied with local area</c:v>
                </c:pt>
                <c:pt idx="1">
                  <c:v>% agree 'I am proud to live in my local area'</c:v>
                </c:pt>
                <c:pt idx="2">
                  <c:v>% agree 'there is a strong sense of community in your local area'</c:v>
                </c:pt>
                <c:pt idx="4">
                  <c:v>% HIGH life satisfaction (7-10)</c:v>
                </c:pt>
                <c:pt idx="5">
                  <c:v>% LOW levels of anxiety (0-3)</c:v>
                </c:pt>
                <c:pt idx="6">
                  <c:v>% LEAST lonely (3)</c:v>
                </c:pt>
              </c:strCache>
            </c:strRef>
          </c:cat>
          <c:val>
            <c:numRef>
              <c:f>Sheet1!$E$2:$E$8</c:f>
              <c:numCache>
                <c:formatCode>0%</c:formatCode>
                <c:ptCount val="7"/>
                <c:pt idx="0">
                  <c:v>0.52</c:v>
                </c:pt>
                <c:pt idx="1">
                  <c:v>0.43729205512955405</c:v>
                </c:pt>
                <c:pt idx="2">
                  <c:v>0.37</c:v>
                </c:pt>
                <c:pt idx="4">
                  <c:v>0.26</c:v>
                </c:pt>
                <c:pt idx="5">
                  <c:v>0.33</c:v>
                </c:pt>
                <c:pt idx="6">
                  <c:v>0.3</c:v>
                </c:pt>
              </c:numCache>
            </c:numRef>
          </c:val>
          <c:extLst>
            <c:ext xmlns:c16="http://schemas.microsoft.com/office/drawing/2014/chart" uri="{C3380CC4-5D6E-409C-BE32-E72D297353CC}">
              <c16:uniqueId val="{00000015-465D-4714-B351-6F0E93ED449F}"/>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83135546779038"/>
          <c:y val="0.13179433226051585"/>
          <c:w val="0.57716864453220962"/>
          <c:h val="0.7517189116866827"/>
        </c:manualLayout>
      </c:layout>
      <c:barChart>
        <c:barDir val="bar"/>
        <c:grouping val="clustered"/>
        <c:varyColors val="0"/>
        <c:ser>
          <c:idx val="0"/>
          <c:order val="0"/>
          <c:tx>
            <c:strRef>
              <c:f>Sheet1!$A$2</c:f>
              <c:strCache>
                <c:ptCount val="1"/>
                <c:pt idx="0">
                  <c:v>Full and part-time working residents</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You have enough opportunities to use your knowledge and skills in your current job</c:v>
                </c:pt>
                <c:pt idx="1">
                  <c:v>The work you do is meaningful</c:v>
                </c:pt>
                <c:pt idx="2">
                  <c:v>You get paid appropriately in your job when you consider your responsibilities and achievements</c:v>
                </c:pt>
                <c:pt idx="3">
                  <c:v>Your job offers good opportunities for career progression</c:v>
                </c:pt>
                <c:pt idx="4">
                  <c:v>You might lose your job in the next 12 months</c:v>
                </c:pt>
              </c:strCache>
            </c:strRef>
          </c:cat>
          <c:val>
            <c:numRef>
              <c:f>Sheet1!$B$2:$F$2</c:f>
              <c:numCache>
                <c:formatCode>0%</c:formatCode>
                <c:ptCount val="5"/>
                <c:pt idx="0">
                  <c:v>0.81</c:v>
                </c:pt>
                <c:pt idx="1">
                  <c:v>0.81</c:v>
                </c:pt>
                <c:pt idx="2">
                  <c:v>0.56838814008086913</c:v>
                </c:pt>
                <c:pt idx="3">
                  <c:v>0.6</c:v>
                </c:pt>
                <c:pt idx="4">
                  <c:v>0.09</c:v>
                </c:pt>
              </c:numCache>
            </c:numRef>
          </c:val>
          <c:extLst xmlns:c15="http://schemas.microsoft.com/office/drawing/2012/chart">
            <c:ext xmlns:c16="http://schemas.microsoft.com/office/drawing/2014/chart" uri="{C3380CC4-5D6E-409C-BE32-E72D297353CC}">
              <c16:uniqueId val="{0000000A-3B18-4A2D-A499-4DE5E9A2B4B1}"/>
            </c:ext>
          </c:extLst>
        </c:ser>
        <c:ser>
          <c:idx val="1"/>
          <c:order val="1"/>
          <c:tx>
            <c:strRef>
              <c:f>Sheet1!$A$3</c:f>
              <c:strCache>
                <c:ptCount val="1"/>
                <c:pt idx="0">
                  <c:v>Full time working residents</c:v>
                </c:pt>
              </c:strCache>
            </c:strRef>
          </c:tx>
          <c:spPr>
            <a:solidFill>
              <a:srgbClr val="3A7D64"/>
            </a:solidFill>
            <a:ln>
              <a:noFill/>
            </a:ln>
            <a:effectLst/>
          </c:spPr>
          <c:invertIfNegative val="0"/>
          <c:dLbls>
            <c:dLbl>
              <c:idx val="4"/>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D46-45C0-8D12-C0333497B60D}"/>
                </c:ext>
              </c:extLst>
            </c:dLbl>
            <c:spPr>
              <a:noFill/>
              <a:ln w="19050">
                <a:solidFill>
                  <a:srgbClr val="00B05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You have enough opportunities to use your knowledge and skills in your current job</c:v>
                </c:pt>
                <c:pt idx="1">
                  <c:v>The work you do is meaningful</c:v>
                </c:pt>
                <c:pt idx="2">
                  <c:v>You get paid appropriately in your job when you consider your responsibilities and achievements</c:v>
                </c:pt>
                <c:pt idx="3">
                  <c:v>Your job offers good opportunities for career progression</c:v>
                </c:pt>
                <c:pt idx="4">
                  <c:v>You might lose your job in the next 12 months</c:v>
                </c:pt>
              </c:strCache>
            </c:strRef>
          </c:cat>
          <c:val>
            <c:numRef>
              <c:f>Sheet1!$B$3:$F$3</c:f>
              <c:numCache>
                <c:formatCode>0%</c:formatCode>
                <c:ptCount val="5"/>
                <c:pt idx="0">
                  <c:v>0.83</c:v>
                </c:pt>
                <c:pt idx="1">
                  <c:v>0.82</c:v>
                </c:pt>
                <c:pt idx="2">
                  <c:v>0.6</c:v>
                </c:pt>
                <c:pt idx="3">
                  <c:v>0.67</c:v>
                </c:pt>
                <c:pt idx="4">
                  <c:v>0.08</c:v>
                </c:pt>
              </c:numCache>
            </c:numRef>
          </c:val>
          <c:extLst>
            <c:ext xmlns:c16="http://schemas.microsoft.com/office/drawing/2014/chart" uri="{C3380CC4-5D6E-409C-BE32-E72D297353CC}">
              <c16:uniqueId val="{00000000-7CFE-4C0D-92B9-C6F2AA120741}"/>
            </c:ext>
          </c:extLst>
        </c:ser>
        <c:ser>
          <c:idx val="2"/>
          <c:order val="2"/>
          <c:tx>
            <c:strRef>
              <c:f>Sheet1!$A$4</c:f>
              <c:strCache>
                <c:ptCount val="1"/>
                <c:pt idx="0">
                  <c:v>Part time/zero contract working residents</c:v>
                </c:pt>
              </c:strCache>
            </c:strRef>
          </c:tx>
          <c:spPr>
            <a:solidFill>
              <a:srgbClr val="C8C8C3"/>
            </a:solidFill>
            <a:ln>
              <a:noFill/>
            </a:ln>
            <a:effectLst/>
          </c:spPr>
          <c:invertIfNegative val="0"/>
          <c:dLbls>
            <c:dLbl>
              <c:idx val="1"/>
              <c:spPr>
                <a:noFill/>
                <a:ln w="19050">
                  <a:solidFill>
                    <a:srgbClr val="FFFFFF"/>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5E5-46C9-A21D-4E358E30A148}"/>
                </c:ext>
              </c:extLst>
            </c:dLbl>
            <c:dLbl>
              <c:idx val="4"/>
              <c:spPr>
                <a:noFill/>
                <a:ln w="19050">
                  <a:solidFill>
                    <a:srgbClr val="00B05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5E5-46C9-A21D-4E358E30A148}"/>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You have enough opportunities to use your knowledge and skills in your current job</c:v>
                </c:pt>
                <c:pt idx="1">
                  <c:v>The work you do is meaningful</c:v>
                </c:pt>
                <c:pt idx="2">
                  <c:v>You get paid appropriately in your job when you consider your responsibilities and achievements</c:v>
                </c:pt>
                <c:pt idx="3">
                  <c:v>Your job offers good opportunities for career progression</c:v>
                </c:pt>
                <c:pt idx="4">
                  <c:v>You might lose your job in the next 12 months</c:v>
                </c:pt>
              </c:strCache>
            </c:strRef>
          </c:cat>
          <c:val>
            <c:numRef>
              <c:f>Sheet1!$B$4:$F$4</c:f>
              <c:numCache>
                <c:formatCode>0%</c:formatCode>
                <c:ptCount val="5"/>
                <c:pt idx="0">
                  <c:v>0.72</c:v>
                </c:pt>
                <c:pt idx="1">
                  <c:v>0.79</c:v>
                </c:pt>
                <c:pt idx="2">
                  <c:v>0.48</c:v>
                </c:pt>
                <c:pt idx="3">
                  <c:v>0.4</c:v>
                </c:pt>
                <c:pt idx="4">
                  <c:v>0.12</c:v>
                </c:pt>
              </c:numCache>
            </c:numRef>
          </c:val>
          <c:extLst>
            <c:ext xmlns:c16="http://schemas.microsoft.com/office/drawing/2014/chart" uri="{C3380CC4-5D6E-409C-BE32-E72D297353CC}">
              <c16:uniqueId val="{00000000-7D46-45C0-8D12-C0333497B60D}"/>
            </c:ext>
          </c:extLst>
        </c:ser>
        <c:dLbls>
          <c:showLegendKey val="0"/>
          <c:showVal val="0"/>
          <c:showCatName val="0"/>
          <c:showSerName val="0"/>
          <c:showPercent val="0"/>
          <c:showBubbleSize val="0"/>
        </c:dLbls>
        <c:gapWidth val="100"/>
        <c:axId val="871065752"/>
        <c:axId val="871067392"/>
        <c:extLst/>
      </c:barChart>
      <c:catAx>
        <c:axId val="87106575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t"/>
        <c:numFmt formatCode="0%" sourceLinked="1"/>
        <c:majorTickMark val="out"/>
        <c:minorTickMark val="none"/>
        <c:tickLblPos val="nextTo"/>
        <c:crossAx val="8710657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83135546779038"/>
          <c:y val="0.13179433226051585"/>
          <c:w val="0.57716864453220962"/>
          <c:h val="0.7517189116866827"/>
        </c:manualLayout>
      </c:layout>
      <c:barChart>
        <c:barDir val="bar"/>
        <c:grouping val="clustered"/>
        <c:varyColors val="0"/>
        <c:ser>
          <c:idx val="0"/>
          <c:order val="0"/>
          <c:tx>
            <c:strRef>
              <c:f>Sheet1!$A$2</c:f>
              <c:strCache>
                <c:ptCount val="1"/>
                <c:pt idx="0">
                  <c:v>2023 Survey</c:v>
                </c:pt>
              </c:strCache>
            </c:strRef>
          </c:tx>
          <c:spPr>
            <a:solidFill>
              <a:srgbClr val="C8C8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You have enough opportunities to use your knowledge and skills in your current job</c:v>
                </c:pt>
                <c:pt idx="1">
                  <c:v>The work you do is meaningful</c:v>
                </c:pt>
                <c:pt idx="2">
                  <c:v>You get paid appropriately in your job when you consider your responsibilities and achievements</c:v>
                </c:pt>
                <c:pt idx="3">
                  <c:v>Your job offers good opportunities for career progression</c:v>
                </c:pt>
                <c:pt idx="4">
                  <c:v>You might lose your job in the next 12 months</c:v>
                </c:pt>
              </c:strCache>
            </c:strRef>
          </c:cat>
          <c:val>
            <c:numRef>
              <c:f>Sheet1!$B$2:$F$2</c:f>
              <c:numCache>
                <c:formatCode>0%</c:formatCode>
                <c:ptCount val="5"/>
                <c:pt idx="0">
                  <c:v>0.82</c:v>
                </c:pt>
                <c:pt idx="1">
                  <c:v>0.8</c:v>
                </c:pt>
                <c:pt idx="2">
                  <c:v>0.57253483464144339</c:v>
                </c:pt>
                <c:pt idx="3">
                  <c:v>0.57999999999999996</c:v>
                </c:pt>
                <c:pt idx="4">
                  <c:v>0.1016212909982141</c:v>
                </c:pt>
              </c:numCache>
            </c:numRef>
          </c:val>
          <c:extLst xmlns:c15="http://schemas.microsoft.com/office/drawing/2012/chart">
            <c:ext xmlns:c16="http://schemas.microsoft.com/office/drawing/2014/chart" uri="{C3380CC4-5D6E-409C-BE32-E72D297353CC}">
              <c16:uniqueId val="{0000000A-3B18-4A2D-A499-4DE5E9A2B4B1}"/>
            </c:ext>
          </c:extLst>
        </c:ser>
        <c:ser>
          <c:idx val="1"/>
          <c:order val="1"/>
          <c:tx>
            <c:strRef>
              <c:f>Sheet1!$A$3</c:f>
              <c:strCache>
                <c:ptCount val="1"/>
                <c:pt idx="0">
                  <c:v>2024 Survey</c:v>
                </c:pt>
              </c:strCache>
            </c:strRef>
          </c:tx>
          <c:spPr>
            <a:solidFill>
              <a:srgbClr val="E40037"/>
            </a:solidFill>
            <a:ln>
              <a:noFill/>
            </a:ln>
            <a:effectLst/>
          </c:spPr>
          <c:invertIfNegative val="0"/>
          <c:dLbls>
            <c:dLbl>
              <c:idx val="0"/>
              <c:spPr>
                <a:noFill/>
                <a:ln w="19050">
                  <a:solidFill>
                    <a:srgbClr val="FFFFFF"/>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11A-4FC4-A1E6-EAB73D9881AC}"/>
                </c:ext>
              </c:extLst>
            </c:dLbl>
            <c:dLbl>
              <c:idx val="2"/>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B42-42FF-9148-81888F3D54E4}"/>
                </c:ext>
              </c:extLst>
            </c:dLbl>
            <c:dLbl>
              <c:idx val="4"/>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D46-45C0-8D12-C0333497B60D}"/>
                </c:ext>
              </c:extLst>
            </c:dLbl>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You have enough opportunities to use your knowledge and skills in your current job</c:v>
                </c:pt>
                <c:pt idx="1">
                  <c:v>The work you do is meaningful</c:v>
                </c:pt>
                <c:pt idx="2">
                  <c:v>You get paid appropriately in your job when you consider your responsibilities and achievements</c:v>
                </c:pt>
                <c:pt idx="3">
                  <c:v>Your job offers good opportunities for career progression</c:v>
                </c:pt>
                <c:pt idx="4">
                  <c:v>You might lose your job in the next 12 months</c:v>
                </c:pt>
              </c:strCache>
            </c:strRef>
          </c:cat>
          <c:val>
            <c:numRef>
              <c:f>Sheet1!$B$3:$F$3</c:f>
              <c:numCache>
                <c:formatCode>0%</c:formatCode>
                <c:ptCount val="5"/>
                <c:pt idx="0">
                  <c:v>0.81</c:v>
                </c:pt>
                <c:pt idx="1">
                  <c:v>0.81</c:v>
                </c:pt>
                <c:pt idx="2">
                  <c:v>0.56838814008086913</c:v>
                </c:pt>
                <c:pt idx="3">
                  <c:v>0.6</c:v>
                </c:pt>
                <c:pt idx="4">
                  <c:v>0.09</c:v>
                </c:pt>
              </c:numCache>
            </c:numRef>
          </c:val>
          <c:extLst>
            <c:ext xmlns:c16="http://schemas.microsoft.com/office/drawing/2014/chart" uri="{C3380CC4-5D6E-409C-BE32-E72D297353CC}">
              <c16:uniqueId val="{00000000-7CFE-4C0D-92B9-C6F2AA120741}"/>
            </c:ext>
          </c:extLst>
        </c:ser>
        <c:dLbls>
          <c:showLegendKey val="0"/>
          <c:showVal val="0"/>
          <c:showCatName val="0"/>
          <c:showSerName val="0"/>
          <c:showPercent val="0"/>
          <c:showBubbleSize val="0"/>
        </c:dLbls>
        <c:gapWidth val="100"/>
        <c:axId val="871065752"/>
        <c:axId val="871067392"/>
        <c:extLst/>
      </c:barChart>
      <c:catAx>
        <c:axId val="87106575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t"/>
        <c:numFmt formatCode="0%" sourceLinked="1"/>
        <c:majorTickMark val="out"/>
        <c:minorTickMark val="none"/>
        <c:tickLblPos val="nextTo"/>
        <c:crossAx val="8710657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830619791037094"/>
          <c:y val="1.8335835343228774E-2"/>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rgbClr val="E40037"/>
              </a:solidFill>
              <a:ln>
                <a:solidFill>
                  <a:srgbClr val="FF0000"/>
                </a:solidFill>
              </a:ln>
              <a:effectLst/>
            </c:spPr>
            <c:extLst>
              <c:ext xmlns:c16="http://schemas.microsoft.com/office/drawing/2014/chart" uri="{C3380CC4-5D6E-409C-BE32-E72D297353CC}">
                <c16:uniqueId val="{00000001-B239-43D4-B32D-7C9C9210D1E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0.66390000000000005</c:v>
                </c:pt>
                <c:pt idx="1">
                  <c:v>0.69169999999999998</c:v>
                </c:pt>
                <c:pt idx="2">
                  <c:v>0.67710000000000004</c:v>
                </c:pt>
                <c:pt idx="3">
                  <c:v>0.57509999999999994</c:v>
                </c:pt>
                <c:pt idx="4">
                  <c:v>0.55400000000000005</c:v>
                </c:pt>
                <c:pt idx="5">
                  <c:v>0.65200000000000002</c:v>
                </c:pt>
                <c:pt idx="6">
                  <c:v>0.70669999999999999</c:v>
                </c:pt>
                <c:pt idx="7">
                  <c:v>0.59099999999999997</c:v>
                </c:pt>
                <c:pt idx="8">
                  <c:v>0.59209999999999996</c:v>
                </c:pt>
                <c:pt idx="9">
                  <c:v>0.68569999999999998</c:v>
                </c:pt>
                <c:pt idx="10">
                  <c:v>0.74409999999999998</c:v>
                </c:pt>
                <c:pt idx="11">
                  <c:v>0.72619999999999996</c:v>
                </c:pt>
                <c:pt idx="12">
                  <c:v>0.66420000000000001</c:v>
                </c:pt>
                <c:pt idx="13">
                  <c:v>0.66759999999999997</c:v>
                </c:pt>
                <c:pt idx="14">
                  <c:v>0.66259999999999997</c:v>
                </c:pt>
                <c:pt idx="15">
                  <c:v>0.62090000000000001</c:v>
                </c:pt>
                <c:pt idx="16">
                  <c:v>0.67969999999999997</c:v>
                </c:pt>
                <c:pt idx="17">
                  <c:v>0.63249999999999995</c:v>
                </c:pt>
                <c:pt idx="18">
                  <c:v>0.63170000000000004</c:v>
                </c:pt>
                <c:pt idx="19">
                  <c:v>0.69130000000000003</c:v>
                </c:pt>
                <c:pt idx="20">
                  <c:v>0.6754</c:v>
                </c:pt>
                <c:pt idx="21">
                  <c:v>0.69330000000000003</c:v>
                </c:pt>
              </c:numCache>
            </c:numRef>
          </c:val>
          <c:extLst>
            <c:ext xmlns:c16="http://schemas.microsoft.com/office/drawing/2014/chart" uri="{C3380CC4-5D6E-409C-BE32-E72D297353CC}">
              <c16:uniqueId val="{00000000-B239-43D4-B32D-7C9C9210D1E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063150991384179"/>
          <c:h val="0.75757028452497688"/>
        </c:manualLayout>
      </c:layout>
      <c:barChart>
        <c:barDir val="col"/>
        <c:grouping val="clustered"/>
        <c:varyColors val="0"/>
        <c:ser>
          <c:idx val="0"/>
          <c:order val="0"/>
          <c:tx>
            <c:strRef>
              <c:f>Sheet1!$B$1</c:f>
              <c:strCache>
                <c:ptCount val="1"/>
                <c:pt idx="0">
                  <c:v>2022</c:v>
                </c:pt>
              </c:strCache>
            </c:strRef>
          </c:tx>
          <c:spPr>
            <a:solidFill>
              <a:srgbClr val="C9C9C9"/>
            </a:solidFill>
            <a:ln>
              <a:noFill/>
            </a:ln>
            <a:effectLst/>
          </c:spPr>
          <c:invertIfNegative val="0"/>
          <c:dPt>
            <c:idx val="1"/>
            <c:invertIfNegative val="0"/>
            <c:bubble3D val="0"/>
            <c:spPr>
              <a:solidFill>
                <a:srgbClr val="C9C9C9"/>
              </a:solidFill>
              <a:ln>
                <a:noFill/>
              </a:ln>
              <a:effectLst/>
            </c:spPr>
            <c:extLst>
              <c:ext xmlns:c16="http://schemas.microsoft.com/office/drawing/2014/chart" uri="{C3380CC4-5D6E-409C-BE32-E72D297353CC}">
                <c16:uniqueId val="{00000001-FDFC-4D1B-9682-25299C3FE88B}"/>
              </c:ext>
            </c:extLst>
          </c:dPt>
          <c:dPt>
            <c:idx val="5"/>
            <c:invertIfNegative val="0"/>
            <c:bubble3D val="0"/>
            <c:spPr>
              <a:solidFill>
                <a:srgbClr val="C9C9C9"/>
              </a:solidFill>
              <a:ln>
                <a:noFill/>
              </a:ln>
              <a:effectLst/>
            </c:spPr>
            <c:extLst>
              <c:ext xmlns:c16="http://schemas.microsoft.com/office/drawing/2014/chart" uri="{C3380CC4-5D6E-409C-BE32-E72D297353CC}">
                <c16:uniqueId val="{00000003-FDFC-4D1B-9682-25299C3FE88B}"/>
              </c:ext>
            </c:extLst>
          </c:dPt>
          <c:dPt>
            <c:idx val="8"/>
            <c:invertIfNegative val="0"/>
            <c:bubble3D val="0"/>
            <c:spPr>
              <a:solidFill>
                <a:srgbClr val="C9C9C9"/>
              </a:solidFill>
              <a:ln>
                <a:noFill/>
              </a:ln>
              <a:effectLst/>
            </c:spPr>
            <c:extLst>
              <c:ext xmlns:c16="http://schemas.microsoft.com/office/drawing/2014/chart" uri="{C3380CC4-5D6E-409C-BE32-E72D297353CC}">
                <c16:uniqueId val="{00000005-FDFC-4D1B-9682-25299C3FE88B}"/>
              </c:ext>
            </c:extLst>
          </c:dPt>
          <c:dPt>
            <c:idx val="12"/>
            <c:invertIfNegative val="0"/>
            <c:bubble3D val="0"/>
            <c:spPr>
              <a:solidFill>
                <a:srgbClr val="C9C9C9"/>
              </a:solidFill>
              <a:ln>
                <a:noFill/>
              </a:ln>
              <a:effectLst/>
            </c:spPr>
            <c:extLst>
              <c:ext xmlns:c16="http://schemas.microsoft.com/office/drawing/2014/chart" uri="{C3380CC4-5D6E-409C-BE32-E72D297353CC}">
                <c16:uniqueId val="{00000007-FDFC-4D1B-9682-25299C3FE88B}"/>
              </c:ext>
            </c:extLst>
          </c:dPt>
          <c:dLbls>
            <c:spPr>
              <a:noFill/>
              <a:ln>
                <a:no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Sheet1!$B$2:$B$14</c:f>
              <c:numCache>
                <c:formatCode>0%</c:formatCode>
                <c:ptCount val="13"/>
                <c:pt idx="0">
                  <c:v>0.51</c:v>
                </c:pt>
                <c:pt idx="1">
                  <c:v>0.34</c:v>
                </c:pt>
                <c:pt idx="2">
                  <c:v>0.53</c:v>
                </c:pt>
                <c:pt idx="3">
                  <c:v>0.44</c:v>
                </c:pt>
                <c:pt idx="4">
                  <c:v>0.52</c:v>
                </c:pt>
                <c:pt idx="5">
                  <c:v>0.53</c:v>
                </c:pt>
                <c:pt idx="6">
                  <c:v>0.45</c:v>
                </c:pt>
                <c:pt idx="7">
                  <c:v>0.56000000000000005</c:v>
                </c:pt>
                <c:pt idx="8">
                  <c:v>0.41</c:v>
                </c:pt>
                <c:pt idx="9">
                  <c:v>0.67</c:v>
                </c:pt>
                <c:pt idx="10">
                  <c:v>0.57999999999999996</c:v>
                </c:pt>
                <c:pt idx="11">
                  <c:v>0.54</c:v>
                </c:pt>
                <c:pt idx="12">
                  <c:v>0.73</c:v>
                </c:pt>
              </c:numCache>
            </c:numRef>
          </c:val>
          <c:extLst>
            <c:ext xmlns:c16="http://schemas.microsoft.com/office/drawing/2014/chart" uri="{C3380CC4-5D6E-409C-BE32-E72D297353CC}">
              <c16:uniqueId val="{00000008-FDFC-4D1B-9682-25299C3FE88B}"/>
            </c:ext>
          </c:extLst>
        </c:ser>
        <c:ser>
          <c:idx val="1"/>
          <c:order val="1"/>
          <c:tx>
            <c:strRef>
              <c:f>Sheet1!$C$1</c:f>
              <c:strCache>
                <c:ptCount val="1"/>
                <c:pt idx="0">
                  <c:v>2023</c:v>
                </c:pt>
              </c:strCache>
            </c:strRef>
          </c:tx>
          <c:spPr>
            <a:solidFill>
              <a:srgbClr val="7676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8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Sheet1!$C$2:$C$14</c:f>
              <c:numCache>
                <c:formatCode>0%</c:formatCode>
                <c:ptCount val="13"/>
                <c:pt idx="0">
                  <c:v>0.5</c:v>
                </c:pt>
                <c:pt idx="1">
                  <c:v>0.37</c:v>
                </c:pt>
                <c:pt idx="2">
                  <c:v>0.49</c:v>
                </c:pt>
                <c:pt idx="3">
                  <c:v>0.53</c:v>
                </c:pt>
                <c:pt idx="4">
                  <c:v>0.49</c:v>
                </c:pt>
                <c:pt idx="5">
                  <c:v>0.59</c:v>
                </c:pt>
                <c:pt idx="6">
                  <c:v>0.48</c:v>
                </c:pt>
                <c:pt idx="7">
                  <c:v>0.49</c:v>
                </c:pt>
                <c:pt idx="8">
                  <c:v>0.32</c:v>
                </c:pt>
                <c:pt idx="9">
                  <c:v>0.64</c:v>
                </c:pt>
                <c:pt idx="10">
                  <c:v>0.54</c:v>
                </c:pt>
                <c:pt idx="11">
                  <c:v>0.51</c:v>
                </c:pt>
                <c:pt idx="12">
                  <c:v>0.7</c:v>
                </c:pt>
              </c:numCache>
            </c:numRef>
          </c:val>
          <c:extLst>
            <c:ext xmlns:c16="http://schemas.microsoft.com/office/drawing/2014/chart" uri="{C3380CC4-5D6E-409C-BE32-E72D297353CC}">
              <c16:uniqueId val="{00000009-FDFC-4D1B-9682-25299C3FE88B}"/>
            </c:ext>
          </c:extLst>
        </c:ser>
        <c:ser>
          <c:idx val="2"/>
          <c:order val="2"/>
          <c:tx>
            <c:strRef>
              <c:f>Sheet1!$D$1</c:f>
              <c:strCache>
                <c:ptCount val="1"/>
                <c:pt idx="0">
                  <c:v>2024</c:v>
                </c:pt>
              </c:strCache>
            </c:strRef>
          </c:tx>
          <c:spPr>
            <a:solidFill>
              <a:srgbClr val="E40037"/>
            </a:solidFill>
            <a:ln>
              <a:noFill/>
            </a:ln>
            <a:effectLst/>
          </c:spPr>
          <c:invertIfNegative val="0"/>
          <c:dLbls>
            <c:dLbl>
              <c:idx val="1"/>
              <c:spPr>
                <a:noFill/>
                <a:ln w="19050">
                  <a:solidFill>
                    <a:srgbClr val="E40037"/>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0F63-4557-A474-046A7249B256}"/>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0F63-4557-A474-046A7249B256}"/>
                </c:ext>
              </c:extLst>
            </c:dLbl>
            <c:dLbl>
              <c:idx val="5"/>
              <c:spPr>
                <a:noFill/>
                <a:ln w="19050">
                  <a:solidFill>
                    <a:srgbClr val="FFFFFF"/>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0F63-4557-A474-046A7249B256}"/>
                </c:ext>
              </c:extLst>
            </c:dLbl>
            <c:dLbl>
              <c:idx val="6"/>
              <c:spPr>
                <a:noFill/>
                <a:ln>
                  <a:solidFill>
                    <a:srgbClr val="E40037"/>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478E-40D8-8C4C-F2CAD354C74B}"/>
                </c:ext>
              </c:extLst>
            </c:dLbl>
            <c:dLbl>
              <c:idx val="7"/>
              <c:spPr>
                <a:noFill/>
                <a:ln>
                  <a:solidFill>
                    <a:srgbClr val="00B05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478E-40D8-8C4C-F2CAD354C74B}"/>
                </c:ext>
              </c:extLst>
            </c:dLbl>
            <c:dLbl>
              <c:idx val="8"/>
              <c:spPr>
                <a:noFill/>
                <a:ln w="19050">
                  <a:solidFill>
                    <a:srgbClr val="FF000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0F63-4557-A474-046A7249B256}"/>
                </c:ext>
              </c:extLst>
            </c:dLbl>
            <c:dLbl>
              <c:idx val="9"/>
              <c:spPr>
                <a:noFill/>
                <a:ln w="19050">
                  <a:solidFill>
                    <a:srgbClr val="00B05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0F63-4557-A474-046A7249B256}"/>
                </c:ext>
              </c:extLst>
            </c:dLbl>
            <c:dLbl>
              <c:idx val="10"/>
              <c:spPr>
                <a:noFill/>
                <a:ln w="19050">
                  <a:no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0F63-4557-A474-046A7249B256}"/>
                </c:ext>
              </c:extLst>
            </c:dLbl>
            <c:dLbl>
              <c:idx val="12"/>
              <c:spPr>
                <a:noFill/>
                <a:ln w="19050">
                  <a:solidFill>
                    <a:srgbClr val="00B05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0F63-4557-A474-046A7249B256}"/>
                </c:ext>
              </c:extLst>
            </c:dLbl>
            <c:spPr>
              <a:noFill/>
              <a:ln>
                <a:no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Sheet1!$D$2:$D$14</c:f>
              <c:numCache>
                <c:formatCode>0%</c:formatCode>
                <c:ptCount val="13"/>
                <c:pt idx="0">
                  <c:v>0.49</c:v>
                </c:pt>
                <c:pt idx="1">
                  <c:v>0.37</c:v>
                </c:pt>
                <c:pt idx="2">
                  <c:v>0.53</c:v>
                </c:pt>
                <c:pt idx="3">
                  <c:v>0.53</c:v>
                </c:pt>
                <c:pt idx="4">
                  <c:v>0.49</c:v>
                </c:pt>
                <c:pt idx="5">
                  <c:v>0.5</c:v>
                </c:pt>
                <c:pt idx="6">
                  <c:v>0.45</c:v>
                </c:pt>
                <c:pt idx="7">
                  <c:v>0.55000000000000004</c:v>
                </c:pt>
                <c:pt idx="8">
                  <c:v>0.32</c:v>
                </c:pt>
                <c:pt idx="9">
                  <c:v>0.65</c:v>
                </c:pt>
                <c:pt idx="10">
                  <c:v>0.5</c:v>
                </c:pt>
                <c:pt idx="11">
                  <c:v>0.51</c:v>
                </c:pt>
                <c:pt idx="12">
                  <c:v>0.72</c:v>
                </c:pt>
              </c:numCache>
            </c:numRef>
          </c:val>
          <c:extLst>
            <c:ext xmlns:c16="http://schemas.microsoft.com/office/drawing/2014/chart" uri="{C3380CC4-5D6E-409C-BE32-E72D297353CC}">
              <c16:uniqueId val="{00000000-FDAB-4915-8EE6-E0D00A83C9C9}"/>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053456574234503"/>
          <c:y val="0.12139802905612657"/>
          <c:w val="0.17864308517738572"/>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57134278819507567"/>
          <c:h val="0.84968188438799608"/>
        </c:manualLayout>
      </c:layout>
      <c:barChart>
        <c:barDir val="col"/>
        <c:grouping val="stacked"/>
        <c:varyColors val="0"/>
        <c:ser>
          <c:idx val="0"/>
          <c:order val="0"/>
          <c:tx>
            <c:strRef>
              <c:f>Sheet1!$A$2</c:f>
              <c:strCache>
                <c:ptCount val="1"/>
                <c:pt idx="0">
                  <c:v>Active - at least 150 minutes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England 22/23</c:v>
                </c:pt>
              </c:strCache>
            </c:strRef>
          </c:cat>
          <c:val>
            <c:numRef>
              <c:f>Sheet1!$B$2:$D$2</c:f>
              <c:numCache>
                <c:formatCode>0%</c:formatCode>
                <c:ptCount val="3"/>
                <c:pt idx="0">
                  <c:v>0.66390000000000005</c:v>
                </c:pt>
                <c:pt idx="1">
                  <c:v>0.68500000000000005</c:v>
                </c:pt>
                <c:pt idx="2">
                  <c:v>0.63400000000000001</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Fairly active - 30 to 149 minutes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England 22/23</c:v>
                </c:pt>
              </c:strCache>
            </c:strRef>
          </c:cat>
          <c:val>
            <c:numRef>
              <c:f>Sheet1!$B$3:$D$3</c:f>
              <c:numCache>
                <c:formatCode>0%</c:formatCode>
                <c:ptCount val="3"/>
                <c:pt idx="0">
                  <c:v>0.1263</c:v>
                </c:pt>
                <c:pt idx="1">
                  <c:v>0.15820000000000001</c:v>
                </c:pt>
                <c:pt idx="2">
                  <c:v>0.109</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Inactive - less than 30 minutes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England 22/23</c:v>
                </c:pt>
              </c:strCache>
            </c:strRef>
          </c:cat>
          <c:val>
            <c:numRef>
              <c:f>Sheet1!$B$4:$D$4</c:f>
              <c:numCache>
                <c:formatCode>0%</c:formatCode>
                <c:ptCount val="3"/>
                <c:pt idx="0">
                  <c:v>0.20979999999999999</c:v>
                </c:pt>
                <c:pt idx="1">
                  <c:v>0.15690000000000001</c:v>
                </c:pt>
                <c:pt idx="2">
                  <c:v>0.25700000000000001</c:v>
                </c:pt>
              </c:numCache>
            </c:numRef>
          </c:val>
          <c:extLst>
            <c:ext xmlns:c16="http://schemas.microsoft.com/office/drawing/2014/chart" uri="{C3380CC4-5D6E-409C-BE32-E72D297353CC}">
              <c16:uniqueId val="{0000000C-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w="25400">
          <a:noFill/>
        </a:ln>
        <a:effectLst/>
      </c:spPr>
    </c:plotArea>
    <c:legend>
      <c:legendPos val="l"/>
      <c:layout>
        <c:manualLayout>
          <c:xMode val="edge"/>
          <c:yMode val="edge"/>
          <c:x val="1.5311707789921761E-2"/>
          <c:y val="4.188990410091481E-2"/>
          <c:w val="0.27225381908554142"/>
          <c:h val="0.931062846660338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6614782377"/>
          <c:y val="0"/>
          <c:w val="0.48426181510501143"/>
          <c:h val="0.94843750317190556"/>
        </c:manualLayout>
      </c:layout>
      <c:barChart>
        <c:barDir val="bar"/>
        <c:grouping val="clustered"/>
        <c:varyColors val="0"/>
        <c:ser>
          <c:idx val="0"/>
          <c:order val="0"/>
          <c:tx>
            <c:strRef>
              <c:f>Sheet1!$B$1</c:f>
              <c:strCache>
                <c:ptCount val="1"/>
                <c:pt idx="0">
                  <c:v>2024</c:v>
                </c:pt>
              </c:strCache>
            </c:strRef>
          </c:tx>
          <c:spPr>
            <a:solidFill>
              <a:srgbClr val="E40037"/>
            </a:solidFill>
            <a:ln>
              <a:noFill/>
            </a:ln>
            <a:effectLst/>
          </c:spPr>
          <c:invertIfNegative val="0"/>
          <c:dPt>
            <c:idx val="0"/>
            <c:invertIfNegative val="0"/>
            <c:bubble3D val="0"/>
            <c:spPr>
              <a:solidFill>
                <a:srgbClr val="E40037"/>
              </a:solidFill>
              <a:ln>
                <a:noFill/>
              </a:ln>
              <a:effectLst/>
            </c:spPr>
            <c:extLst>
              <c:ext xmlns:c16="http://schemas.microsoft.com/office/drawing/2014/chart" uri="{C3380CC4-5D6E-409C-BE32-E72D297353CC}">
                <c16:uniqueId val="{00000001-B304-4A6A-8D1F-2F62B41BDCA6}"/>
              </c:ext>
            </c:extLst>
          </c:dPt>
          <c:dLbls>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83DEE8F-79AA-4D6A-9C9F-3AE8E3C6AF0E}" type="VALUE">
                      <a:rPr lang="en-US">
                        <a:solidFill>
                          <a:schemeClr val="tx1">
                            <a:lumMod val="75000"/>
                            <a:lumOff val="25000"/>
                          </a:schemeClr>
                        </a:solidFill>
                      </a:rPr>
                      <a:pPr>
                        <a:defRPr sz="900"/>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04-4A6A-8D1F-2F62B41BDCA6}"/>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304-4A6A-8D1F-2F62B41BDCA6}"/>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1027D4B-DF0F-43ED-A428-83C1473BD1E2}" type="VALUE">
                      <a:rPr lang="en-US">
                        <a:solidFill>
                          <a:schemeClr val="tx1">
                            <a:lumMod val="75000"/>
                            <a:lumOff val="25000"/>
                          </a:schemeClr>
                        </a:solidFill>
                      </a:rPr>
                      <a:pPr>
                        <a:defRPr sz="900"/>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304-4A6A-8D1F-2F62B41BDCA6}"/>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B304-4A6A-8D1F-2F62B41BDCA6}"/>
                </c:ext>
              </c:extLst>
            </c:dLbl>
            <c:dLbl>
              <c:idx val="7"/>
              <c:tx>
                <c:rich>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fld id="{09AAE30C-894E-4A6D-998A-3B1D159737B6}" type="VALUE">
                      <a:rPr lang="en-US">
                        <a:solidFill>
                          <a:srgbClr val="00B050"/>
                        </a:solidFill>
                      </a:rPr>
                      <a:pPr>
                        <a:defRPr sz="900">
                          <a:solidFill>
                            <a:srgbClr val="00B05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304-4A6A-8D1F-2F62B41BDCA6}"/>
                </c:ext>
              </c:extLst>
            </c:dLbl>
            <c:dLbl>
              <c:idx val="8"/>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843F21F-A1D5-476E-B138-D442042CB9B1}" type="VALUE">
                      <a:rPr lang="en-US">
                        <a:solidFill>
                          <a:schemeClr val="tx1">
                            <a:lumMod val="75000"/>
                            <a:lumOff val="25000"/>
                          </a:schemeClr>
                        </a:solidFill>
                      </a:rPr>
                      <a:pPr>
                        <a:defRPr sz="900"/>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304-4A6A-8D1F-2F62B41BDCA6}"/>
                </c:ext>
              </c:extLst>
            </c:dLbl>
            <c:dLbl>
              <c:idx val="9"/>
              <c:tx>
                <c:rich>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fld id="{A45F6505-87AF-4E02-9ED9-C30E85AA749F}" type="VALUE">
                      <a:rPr lang="en-US">
                        <a:solidFill>
                          <a:srgbClr val="FF0000"/>
                        </a:solidFill>
                      </a:rPr>
                      <a:pPr>
                        <a:defRPr sz="900">
                          <a:solidFill>
                            <a:srgbClr val="FF000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304-4A6A-8D1F-2F62B41BDCA6}"/>
                </c:ext>
              </c:extLst>
            </c:dLbl>
            <c:dLbl>
              <c:idx val="10"/>
              <c:tx>
                <c:rich>
                  <a:bodyPr/>
                  <a:lstStyle/>
                  <a:p>
                    <a:fld id="{76BC0003-FCD8-44BF-B95A-00CBC13DBFF5}"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304-4A6A-8D1F-2F62B41BDCA6}"/>
                </c:ext>
              </c:extLst>
            </c:dLbl>
            <c:dLbl>
              <c:idx val="1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B304-4A6A-8D1F-2F62B41BDCA6}"/>
                </c:ext>
              </c:extLst>
            </c:dLbl>
            <c:dLbl>
              <c:idx val="12"/>
              <c:tx>
                <c:rich>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fld id="{C8FA2517-896F-469C-92A1-5BFD7D059F50}" type="VALUE">
                      <a:rPr lang="en-US">
                        <a:solidFill>
                          <a:srgbClr val="FF0000"/>
                        </a:solidFill>
                      </a:rPr>
                      <a:pPr>
                        <a:defRPr sz="900">
                          <a:solidFill>
                            <a:srgbClr val="FF000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304-4A6A-8D1F-2F62B41BDCA6}"/>
                </c:ext>
              </c:extLst>
            </c:dLbl>
            <c:dLbl>
              <c:idx val="13"/>
              <c:tx>
                <c:rich>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fld id="{D66AED23-908C-462E-929E-5D064E5E4909}" type="VALUE">
                      <a:rPr lang="en-US">
                        <a:solidFill>
                          <a:srgbClr val="00B050"/>
                        </a:solidFill>
                      </a:rPr>
                      <a:pPr>
                        <a:defRPr sz="900">
                          <a:solidFill>
                            <a:srgbClr val="00B05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304-4A6A-8D1F-2F62B41BDC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Sheet1!$B$2:$B$15</c:f>
              <c:numCache>
                <c:formatCode>0%</c:formatCode>
                <c:ptCount val="14"/>
                <c:pt idx="0">
                  <c:v>0.66390000000000005</c:v>
                </c:pt>
                <c:pt idx="1">
                  <c:v>0.65159999999999996</c:v>
                </c:pt>
                <c:pt idx="2">
                  <c:v>0.69789999999999996</c:v>
                </c:pt>
                <c:pt idx="3">
                  <c:v>0.7429</c:v>
                </c:pt>
                <c:pt idx="4">
                  <c:v>0.70099999999999996</c:v>
                </c:pt>
                <c:pt idx="5">
                  <c:v>0.66910000000000003</c:v>
                </c:pt>
                <c:pt idx="6">
                  <c:v>0.64139999999999997</c:v>
                </c:pt>
                <c:pt idx="7">
                  <c:v>0.70150000000000001</c:v>
                </c:pt>
                <c:pt idx="8">
                  <c:v>0.67010000000000003</c:v>
                </c:pt>
                <c:pt idx="9">
                  <c:v>0.55640000000000001</c:v>
                </c:pt>
                <c:pt idx="10">
                  <c:v>0.49519999999999997</c:v>
                </c:pt>
                <c:pt idx="11">
                  <c:v>0.71020000000000005</c:v>
                </c:pt>
                <c:pt idx="12">
                  <c:v>0.53449999999999998</c:v>
                </c:pt>
                <c:pt idx="13">
                  <c:v>0.71779999999999999</c:v>
                </c:pt>
              </c:numCache>
            </c:numRef>
          </c:val>
          <c:extLst>
            <c:ext xmlns:c16="http://schemas.microsoft.com/office/drawing/2014/chart" uri="{C3380CC4-5D6E-409C-BE32-E72D297353CC}">
              <c16:uniqueId val="{00000015-B304-4A6A-8D1F-2F62B41BDCA6}"/>
            </c:ext>
          </c:extLst>
        </c:ser>
        <c:ser>
          <c:idx val="1"/>
          <c:order val="1"/>
          <c:tx>
            <c:strRef>
              <c:f>Sheet1!$C$1</c:f>
              <c:strCache>
                <c:ptCount val="1"/>
                <c:pt idx="0">
                  <c:v>2023</c:v>
                </c:pt>
              </c:strCache>
            </c:strRef>
          </c:tx>
          <c:spPr>
            <a:solidFill>
              <a:srgbClr val="A6A6A6"/>
            </a:solidFill>
            <a:ln>
              <a:solidFill>
                <a:schemeClr val="bg1">
                  <a:lumMod val="50000"/>
                </a:schemeClr>
              </a:solidFill>
            </a:ln>
            <a:effectLst/>
          </c:spPr>
          <c:invertIfNegative val="0"/>
          <c:dLbls>
            <c:dLbl>
              <c:idx val="1"/>
              <c:tx>
                <c:rich>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fld id="{A342267F-DE34-438A-AF9A-3BBFE4F772CF}" type="VALUE">
                      <a:rPr lang="en-US">
                        <a:solidFill>
                          <a:srgbClr val="FF0000"/>
                        </a:solidFill>
                      </a:rPr>
                      <a:pPr>
                        <a:defRPr sz="900">
                          <a:solidFill>
                            <a:srgbClr val="FF000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B304-4A6A-8D1F-2F62B41BDCA6}"/>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6-B304-4A6A-8D1F-2F62B41BDCA6}"/>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B2F59046-EE49-41AE-BE2C-3FB1F22E81CB}" type="VALUE">
                      <a:rPr lang="en-US">
                        <a:solidFill>
                          <a:schemeClr val="tx1"/>
                        </a:solidFill>
                      </a:rPr>
                      <a:pPr>
                        <a:defRPr sz="900">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B304-4A6A-8D1F-2F62B41BDCA6}"/>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7-B304-4A6A-8D1F-2F62B41BDCA6}"/>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B304-4A6A-8D1F-2F62B41BDCA6}"/>
                </c:ext>
              </c:extLst>
            </c:dLbl>
            <c:dLbl>
              <c:idx val="8"/>
              <c:tx>
                <c:rich>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fld id="{0CAB7BFE-BF7E-4E29-9415-4AC6CBCA03AD}" type="VALUE">
                      <a:rPr lang="en-US">
                        <a:solidFill>
                          <a:srgbClr val="00B050"/>
                        </a:solidFill>
                      </a:rPr>
                      <a:pPr>
                        <a:defRPr sz="900">
                          <a:solidFill>
                            <a:srgbClr val="00B05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B304-4A6A-8D1F-2F62B41BDCA6}"/>
                </c:ext>
              </c:extLst>
            </c:dLbl>
            <c:dLbl>
              <c:idx val="9"/>
              <c:tx>
                <c:rich>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fld id="{7AE2107E-BEA5-4335-85E0-6D153CC2BC43}" type="VALUE">
                      <a:rPr lang="en-US">
                        <a:solidFill>
                          <a:srgbClr val="FF0000"/>
                        </a:solidFill>
                      </a:rPr>
                      <a:pPr>
                        <a:defRPr sz="900">
                          <a:solidFill>
                            <a:srgbClr val="FF000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B304-4A6A-8D1F-2F62B41BDCA6}"/>
                </c:ext>
              </c:extLst>
            </c:dLbl>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B-B304-4A6A-8D1F-2F62B41BDCA6}"/>
                </c:ext>
              </c:extLst>
            </c:dLbl>
            <c:dLbl>
              <c:idx val="1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8-B304-4A6A-8D1F-2F62B41BDCA6}"/>
                </c:ext>
              </c:extLst>
            </c:dLbl>
            <c:dLbl>
              <c:idx val="12"/>
              <c:tx>
                <c:rich>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fld id="{A386825C-EB76-4FFD-BC76-245A8CBE9C54}" type="VALUE">
                      <a:rPr lang="en-US">
                        <a:solidFill>
                          <a:srgbClr val="FF0000"/>
                        </a:solidFill>
                      </a:rPr>
                      <a:pPr>
                        <a:defRPr sz="900">
                          <a:solidFill>
                            <a:srgbClr val="FF000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B304-4A6A-8D1F-2F62B41BDCA6}"/>
                </c:ext>
              </c:extLst>
            </c:dLbl>
            <c:dLbl>
              <c:idx val="13"/>
              <c:tx>
                <c:rich>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fld id="{07BA1524-B50E-48A2-AADA-56E4AA04B937}" type="VALUE">
                      <a:rPr lang="en-US">
                        <a:solidFill>
                          <a:srgbClr val="00B050"/>
                        </a:solidFill>
                      </a:rPr>
                      <a:pPr>
                        <a:defRPr sz="900">
                          <a:solidFill>
                            <a:srgbClr val="00B05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B304-4A6A-8D1F-2F62B41BDC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Sheet1!$C$2:$C$15</c:f>
              <c:numCache>
                <c:formatCode>0%</c:formatCode>
                <c:ptCount val="14"/>
                <c:pt idx="0">
                  <c:v>0.68500000000000005</c:v>
                </c:pt>
                <c:pt idx="1">
                  <c:v>0.65210000000000001</c:v>
                </c:pt>
                <c:pt idx="2">
                  <c:v>0.73799999999999999</c:v>
                </c:pt>
                <c:pt idx="3">
                  <c:v>0.64429999999999998</c:v>
                </c:pt>
                <c:pt idx="4">
                  <c:v>0.70789999999999997</c:v>
                </c:pt>
                <c:pt idx="5">
                  <c:v>0.72940000000000005</c:v>
                </c:pt>
                <c:pt idx="6">
                  <c:v>0.69920000000000004</c:v>
                </c:pt>
                <c:pt idx="7">
                  <c:v>0.753</c:v>
                </c:pt>
                <c:pt idx="8">
                  <c:v>0.70950000000000002</c:v>
                </c:pt>
                <c:pt idx="9">
                  <c:v>0.53500000000000003</c:v>
                </c:pt>
                <c:pt idx="10">
                  <c:v>0.50249999999999995</c:v>
                </c:pt>
                <c:pt idx="11">
                  <c:v>0.75219999999999998</c:v>
                </c:pt>
                <c:pt idx="12">
                  <c:v>0.54900000000000004</c:v>
                </c:pt>
                <c:pt idx="13">
                  <c:v>0.75209999999999999</c:v>
                </c:pt>
              </c:numCache>
            </c:numRef>
          </c:val>
          <c:extLst>
            <c:ext xmlns:c16="http://schemas.microsoft.com/office/drawing/2014/chart" uri="{C3380CC4-5D6E-409C-BE32-E72D297353CC}">
              <c16:uniqueId val="{00000025-B304-4A6A-8D1F-2F62B41BDCA6}"/>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Active - at least 150 minutes</c:v>
                </c:pt>
              </c:strCache>
            </c:strRef>
          </c:tx>
          <c:spPr>
            <a:ln w="28575" cap="rnd">
              <a:solidFill>
                <a:srgbClr val="00B050"/>
              </a:solidFill>
              <a:round/>
            </a:ln>
            <a:effectLst/>
          </c:spPr>
          <c:marker>
            <c:symbol val="circle"/>
            <c:size val="5"/>
            <c:spPr>
              <a:solidFill>
                <a:srgbClr val="00B050"/>
              </a:solidFill>
              <a:ln w="38100" cap="rnd">
                <a:solidFill>
                  <a:srgbClr val="00B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A37"/>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0">
                  <c:v>0.7429</c:v>
                </c:pt>
                <c:pt idx="1">
                  <c:v>0.70099999999999996</c:v>
                </c:pt>
                <c:pt idx="2">
                  <c:v>0.66910000000000003</c:v>
                </c:pt>
                <c:pt idx="3">
                  <c:v>0.64139999999999997</c:v>
                </c:pt>
                <c:pt idx="4">
                  <c:v>0.70150000000000001</c:v>
                </c:pt>
                <c:pt idx="5">
                  <c:v>0.67010000000000003</c:v>
                </c:pt>
                <c:pt idx="6">
                  <c:v>0.55649999999999999</c:v>
                </c:pt>
              </c:numCache>
            </c:numRef>
          </c:val>
          <c:smooth val="0"/>
          <c:extLst>
            <c:ext xmlns:c16="http://schemas.microsoft.com/office/drawing/2014/chart" uri="{C3380CC4-5D6E-409C-BE32-E72D297353CC}">
              <c16:uniqueId val="{00000004-DDD9-46C6-9049-E5C217F96DD4}"/>
            </c:ext>
          </c:extLst>
        </c:ser>
        <c:ser>
          <c:idx val="1"/>
          <c:order val="1"/>
          <c:tx>
            <c:strRef>
              <c:f>Sheet1!$C$1</c:f>
              <c:strCache>
                <c:ptCount val="1"/>
                <c:pt idx="0">
                  <c:v>Fairly active - 30 to 149 minutes</c:v>
                </c:pt>
              </c:strCache>
            </c:strRef>
          </c:tx>
          <c:spPr>
            <a:ln w="28575" cap="rnd">
              <a:solidFill>
                <a:srgbClr val="FFC000"/>
              </a:solidFill>
              <a:round/>
            </a:ln>
            <a:effectLst/>
          </c:spPr>
          <c:marker>
            <c:symbol val="star"/>
            <c:size val="5"/>
            <c:spPr>
              <a:solidFill>
                <a:srgbClr val="FFC000"/>
              </a:solidFill>
              <a:ln w="38100">
                <a:solidFill>
                  <a:srgbClr val="FFC000"/>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76-4183-B33D-DB9F0FAAE9FB}"/>
                </c:ext>
              </c:extLst>
            </c:dLbl>
            <c:dLbl>
              <c:idx val="6"/>
              <c:layout>
                <c:manualLayout>
                  <c:x val="-2.451076597246743E-2"/>
                  <c:y val="-4.3048236050645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D9-46C6-9049-E5C217F96DD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99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0.1608</c:v>
                </c:pt>
                <c:pt idx="1">
                  <c:v>9.2899999999999996E-2</c:v>
                </c:pt>
                <c:pt idx="2">
                  <c:v>0.15160000000000001</c:v>
                </c:pt>
                <c:pt idx="3">
                  <c:v>0.12509999999999999</c:v>
                </c:pt>
                <c:pt idx="4">
                  <c:v>0.107</c:v>
                </c:pt>
                <c:pt idx="5">
                  <c:v>0.1227</c:v>
                </c:pt>
                <c:pt idx="6">
                  <c:v>0.16200000000000001</c:v>
                </c:pt>
              </c:numCache>
            </c:numRef>
          </c:val>
          <c:smooth val="0"/>
          <c:extLst>
            <c:ext xmlns:c16="http://schemas.microsoft.com/office/drawing/2014/chart" uri="{C3380CC4-5D6E-409C-BE32-E72D297353CC}">
              <c16:uniqueId val="{00000008-DDD9-46C6-9049-E5C217F96DD4}"/>
            </c:ext>
          </c:extLst>
        </c:ser>
        <c:ser>
          <c:idx val="2"/>
          <c:order val="2"/>
          <c:tx>
            <c:strRef>
              <c:f>Sheet1!$D$1</c:f>
              <c:strCache>
                <c:ptCount val="1"/>
                <c:pt idx="0">
                  <c:v>Inactive - less than 30 minutes</c:v>
                </c:pt>
              </c:strCache>
            </c:strRef>
          </c:tx>
          <c:spPr>
            <a:ln w="28575" cap="rnd">
              <a:solidFill>
                <a:srgbClr val="C00000"/>
              </a:solidFill>
              <a:round/>
            </a:ln>
            <a:effectLst/>
          </c:spPr>
          <c:marker>
            <c:symbol val="diamond"/>
            <c:size val="8"/>
            <c:spPr>
              <a:solidFill>
                <a:srgbClr val="C00000"/>
              </a:solidFill>
              <a:ln w="9525">
                <a:solidFill>
                  <a:srgbClr val="C00000"/>
                </a:solidFill>
              </a:ln>
              <a:effectLst/>
            </c:spPr>
          </c:marker>
          <c:dLbls>
            <c:dLbl>
              <c:idx val="0"/>
              <c:layout>
                <c:manualLayout>
                  <c:x val="-4.0390266422613209E-2"/>
                  <c:y val="3.175469166919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76-4183-B33D-DB9F0FAAE9FB}"/>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76-4183-B33D-DB9F0FAAE9FB}"/>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F5-4C9C-ABEE-4633080A47F4}"/>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76-4183-B33D-DB9F0FAAE9F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76-4183-B33D-DB9F0FAAE9F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76-4183-B33D-DB9F0FAAE9FB}"/>
                </c:ext>
              </c:extLst>
            </c:dLbl>
            <c:dLbl>
              <c:idx val="6"/>
              <c:layout>
                <c:manualLayout>
                  <c:x val="-2.8590540063536885E-2"/>
                  <c:y val="-3.5773284648873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D9-46C6-9049-E5C217F96DD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Sheet1!$D$2:$D$8</c:f>
              <c:numCache>
                <c:formatCode>0%</c:formatCode>
                <c:ptCount val="7"/>
                <c:pt idx="0">
                  <c:v>9.6299999999999997E-2</c:v>
                </c:pt>
                <c:pt idx="1">
                  <c:v>0.20610000000000001</c:v>
                </c:pt>
                <c:pt idx="2">
                  <c:v>0.17929999999999999</c:v>
                </c:pt>
                <c:pt idx="3">
                  <c:v>0.23350000000000001</c:v>
                </c:pt>
                <c:pt idx="4">
                  <c:v>0.1915</c:v>
                </c:pt>
                <c:pt idx="5">
                  <c:v>0.2072</c:v>
                </c:pt>
                <c:pt idx="6">
                  <c:v>0.28160000000000002</c:v>
                </c:pt>
              </c:numCache>
            </c:numRef>
          </c:val>
          <c:smooth val="0"/>
          <c:extLst>
            <c:ext xmlns:c16="http://schemas.microsoft.com/office/drawing/2014/chart" uri="{C3380CC4-5D6E-409C-BE32-E72D297353CC}">
              <c16:uniqueId val="{0000000A-DDD9-46C6-9049-E5C217F96DD4}"/>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2"/>
      </c:valAx>
      <c:spPr>
        <a:noFill/>
        <a:ln>
          <a:noFill/>
        </a:ln>
        <a:effectLst/>
      </c:spPr>
    </c:plotArea>
    <c:legend>
      <c:legendPos val="r"/>
      <c:layout>
        <c:manualLayout>
          <c:xMode val="edge"/>
          <c:yMode val="edge"/>
          <c:x val="0.49764118769527804"/>
          <c:y val="8.8003444376279633E-3"/>
          <c:w val="0.43069608189198727"/>
          <c:h val="0.149998290746749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Active - at least 150 minutes</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Pt>
            <c:idx val="7"/>
            <c:marker>
              <c:symbol val="circle"/>
              <c:size val="5"/>
              <c:spPr>
                <a:solidFill>
                  <a:srgbClr val="3A7D64"/>
                </a:solidFill>
                <a:ln w="38100" cap="rnd">
                  <a:solidFill>
                    <a:srgbClr val="3A7D64"/>
                  </a:solidFill>
                </a:ln>
                <a:effectLst/>
              </c:spPr>
            </c:marker>
            <c:bubble3D val="0"/>
            <c:extLst>
              <c:ext xmlns:c16="http://schemas.microsoft.com/office/drawing/2014/chart" uri="{C3380CC4-5D6E-409C-BE32-E72D297353CC}">
                <c16:uniqueId val="{00000001-764E-4F54-93D2-7E6C321D650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Sheet1!$B$2:$B$8</c:f>
              <c:numCache>
                <c:formatCode>0%</c:formatCode>
                <c:ptCount val="7"/>
                <c:pt idx="0">
                  <c:v>0.68</c:v>
                </c:pt>
                <c:pt idx="1">
                  <c:v>0.64</c:v>
                </c:pt>
                <c:pt idx="2">
                  <c:v>0.63</c:v>
                </c:pt>
                <c:pt idx="3">
                  <c:v>0.73</c:v>
                </c:pt>
                <c:pt idx="4">
                  <c:v>0.65</c:v>
                </c:pt>
                <c:pt idx="5">
                  <c:v>0.54</c:v>
                </c:pt>
                <c:pt idx="6">
                  <c:v>0.66</c:v>
                </c:pt>
              </c:numCache>
            </c:numRef>
          </c:val>
          <c:smooth val="0"/>
          <c:extLst>
            <c:ext xmlns:c16="http://schemas.microsoft.com/office/drawing/2014/chart" uri="{C3380CC4-5D6E-409C-BE32-E72D297353CC}">
              <c16:uniqueId val="{00000000-F7F3-4669-9153-74990B35A221}"/>
            </c:ext>
          </c:extLst>
        </c:ser>
        <c:ser>
          <c:idx val="1"/>
          <c:order val="1"/>
          <c:tx>
            <c:strRef>
              <c:f>Sheet1!$C$1</c:f>
              <c:strCache>
                <c:ptCount val="1"/>
                <c:pt idx="0">
                  <c:v>Fairly active - 30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7"/>
            <c:marker>
              <c:symbol val="star"/>
              <c:size val="5"/>
              <c:spPr>
                <a:solidFill>
                  <a:srgbClr val="78C0A6"/>
                </a:solidFill>
                <a:ln w="38100">
                  <a:solidFill>
                    <a:srgbClr val="78C0A6"/>
                  </a:solidFill>
                </a:ln>
                <a:effectLst/>
              </c:spPr>
            </c:marker>
            <c:bubble3D val="0"/>
            <c:extLst>
              <c:ext xmlns:c16="http://schemas.microsoft.com/office/drawing/2014/chart" uri="{C3380CC4-5D6E-409C-BE32-E72D297353CC}">
                <c16:uniqueId val="{00000004-764E-4F54-93D2-7E6C321D650E}"/>
              </c:ext>
            </c:extLst>
          </c:dPt>
          <c:dLbls>
            <c:dLbl>
              <c:idx val="0"/>
              <c:layout>
                <c:manualLayout>
                  <c:x val="-3.3109918208574687E-2"/>
                  <c:y val="2.86306464165381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A0B-4529-B93C-A2E0507D5176}"/>
                </c:ext>
              </c:extLst>
            </c:dLbl>
            <c:dLbl>
              <c:idx val="1"/>
              <c:layout>
                <c:manualLayout>
                  <c:x val="-3.4953964190659867E-2"/>
                  <c:y val="2.5671418518708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0B-4529-B93C-A2E0507D5176}"/>
                </c:ext>
              </c:extLst>
            </c:dLbl>
            <c:dLbl>
              <c:idx val="4"/>
              <c:layout>
                <c:manualLayout>
                  <c:x val="-3.6063150588860511E-2"/>
                  <c:y val="2.98951920702001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4E-4F54-93D2-7E6C321D650E}"/>
                </c:ext>
              </c:extLst>
            </c:dLbl>
            <c:dLbl>
              <c:idx val="5"/>
              <c:layout>
                <c:manualLayout>
                  <c:x val="-3.4953964190659832E-2"/>
                  <c:y val="4.638601380351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1D-4373-BB9E-468D2D9E66F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Sheet1!$C$2:$C$8</c:f>
              <c:numCache>
                <c:formatCode>0%</c:formatCode>
                <c:ptCount val="7"/>
                <c:pt idx="0">
                  <c:v>0.15</c:v>
                </c:pt>
                <c:pt idx="1">
                  <c:v>0.15</c:v>
                </c:pt>
                <c:pt idx="2">
                  <c:v>0.13</c:v>
                </c:pt>
                <c:pt idx="3">
                  <c:v>0.11</c:v>
                </c:pt>
                <c:pt idx="4">
                  <c:v>0.15</c:v>
                </c:pt>
                <c:pt idx="5">
                  <c:v>0.19</c:v>
                </c:pt>
                <c:pt idx="6">
                  <c:v>0.13</c:v>
                </c:pt>
              </c:numCache>
            </c:numRef>
          </c:val>
          <c:smooth val="0"/>
          <c:extLst>
            <c:ext xmlns:c16="http://schemas.microsoft.com/office/drawing/2014/chart" uri="{C3380CC4-5D6E-409C-BE32-E72D297353CC}">
              <c16:uniqueId val="{00000001-F7F3-4669-9153-74990B35A221}"/>
            </c:ext>
          </c:extLst>
        </c:ser>
        <c:ser>
          <c:idx val="2"/>
          <c:order val="2"/>
          <c:tx>
            <c:strRef>
              <c:f>Sheet1!$D$1</c:f>
              <c:strCache>
                <c:ptCount val="1"/>
                <c:pt idx="0">
                  <c:v>Inactive - less than 30 minutes</c:v>
                </c:pt>
              </c:strCache>
            </c:strRef>
          </c:tx>
          <c:spPr>
            <a:ln w="28575" cap="rnd">
              <a:solidFill>
                <a:srgbClr val="FF8EA9"/>
              </a:solidFill>
              <a:round/>
            </a:ln>
            <a:effectLst/>
          </c:spPr>
          <c:marker>
            <c:symbol val="diamond"/>
            <c:size val="8"/>
            <c:spPr>
              <a:solidFill>
                <a:srgbClr val="FF8EA9"/>
              </a:solidFill>
              <a:ln w="9525">
                <a:solidFill>
                  <a:srgbClr val="FF8EA9"/>
                </a:solidFill>
              </a:ln>
              <a:effectLst/>
            </c:spPr>
          </c:marker>
          <c:dPt>
            <c:idx val="7"/>
            <c:marker>
              <c:symbol val="diamond"/>
              <c:size val="8"/>
              <c:spPr>
                <a:solidFill>
                  <a:srgbClr val="FF8EA9"/>
                </a:solidFill>
                <a:ln w="9525">
                  <a:solidFill>
                    <a:srgbClr val="FF8EA9"/>
                  </a:solidFill>
                </a:ln>
                <a:effectLst/>
              </c:spPr>
            </c:marker>
            <c:bubble3D val="0"/>
            <c:extLst>
              <c:ext xmlns:c16="http://schemas.microsoft.com/office/drawing/2014/chart" uri="{C3380CC4-5D6E-409C-BE32-E72D297353CC}">
                <c16:uniqueId val="{00000007-764E-4F54-93D2-7E6C321D650E}"/>
              </c:ext>
            </c:extLst>
          </c:dPt>
          <c:dLbls>
            <c:dLbl>
              <c:idx val="0"/>
              <c:layout>
                <c:manualLayout>
                  <c:x val="-3.9513404181483164E-2"/>
                  <c:y val="-7.4557630380785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0B-4529-B93C-A2E0507D5176}"/>
                </c:ext>
              </c:extLst>
            </c:dLbl>
            <c:dLbl>
              <c:idx val="1"/>
              <c:layout>
                <c:manualLayout>
                  <c:x val="-3.7669358199397998E-2"/>
                  <c:y val="-5.9761490891636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0B-4529-B93C-A2E0507D5176}"/>
                </c:ext>
              </c:extLst>
            </c:dLbl>
            <c:dLbl>
              <c:idx val="2"/>
              <c:layout>
                <c:manualLayout>
                  <c:x val="-4.1357450163568329E-2"/>
                  <c:y val="-3.6087667708998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0B-4529-B93C-A2E0507D5176}"/>
                </c:ext>
              </c:extLst>
            </c:dLbl>
            <c:dLbl>
              <c:idx val="3"/>
              <c:layout>
                <c:manualLayout>
                  <c:x val="-3.7669358199397998E-2"/>
                  <c:y val="-6.8639174585125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0B-4529-B93C-A2E0507D5176}"/>
                </c:ext>
              </c:extLst>
            </c:dLbl>
            <c:dLbl>
              <c:idx val="4"/>
              <c:layout>
                <c:manualLayout>
                  <c:x val="-4.3201496145653495E-2"/>
                  <c:y val="-7.1598402482955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0B-4529-B93C-A2E0507D5176}"/>
                </c:ext>
              </c:extLst>
            </c:dLbl>
            <c:dLbl>
              <c:idx val="5"/>
              <c:layout>
                <c:manualLayout>
                  <c:x val="-3.213722025314257E-2"/>
                  <c:y val="-6.2720718789466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A0B-4529-B93C-A2E0507D5176}"/>
                </c:ext>
              </c:extLst>
            </c:dLbl>
            <c:dLbl>
              <c:idx val="6"/>
              <c:layout>
                <c:manualLayout>
                  <c:x val="-3.213722025314257E-2"/>
                  <c:y val="-4.7924579300317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C2-4B27-8C6C-0311D5A58D0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18-34*</c:v>
                </c:pt>
                <c:pt idx="1">
                  <c:v>35-44</c:v>
                </c:pt>
                <c:pt idx="2">
                  <c:v>45-54</c:v>
                </c:pt>
                <c:pt idx="3">
                  <c:v>55-64</c:v>
                </c:pt>
                <c:pt idx="4">
                  <c:v>65-74</c:v>
                </c:pt>
                <c:pt idx="5">
                  <c:v>75+</c:v>
                </c:pt>
                <c:pt idx="6">
                  <c:v>TOTAL</c:v>
                </c:pt>
              </c:strCache>
            </c:strRef>
          </c:cat>
          <c:val>
            <c:numRef>
              <c:f>Sheet1!$D$2:$D$8</c:f>
              <c:numCache>
                <c:formatCode>0%</c:formatCode>
                <c:ptCount val="7"/>
                <c:pt idx="0">
                  <c:v>0.17</c:v>
                </c:pt>
                <c:pt idx="1">
                  <c:v>0.21</c:v>
                </c:pt>
                <c:pt idx="2">
                  <c:v>0.24</c:v>
                </c:pt>
                <c:pt idx="3">
                  <c:v>0.17</c:v>
                </c:pt>
                <c:pt idx="4">
                  <c:v>0.2</c:v>
                </c:pt>
                <c:pt idx="5">
                  <c:v>0.27</c:v>
                </c:pt>
                <c:pt idx="6">
                  <c:v>0.21</c:v>
                </c:pt>
              </c:numCache>
            </c:numRef>
          </c:val>
          <c:smooth val="0"/>
          <c:extLst>
            <c:ext xmlns:c16="http://schemas.microsoft.com/office/drawing/2014/chart" uri="{C3380CC4-5D6E-409C-BE32-E72D297353CC}">
              <c16:uniqueId val="{00000000-2399-4D24-9AC4-95F4C799BBC7}"/>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9"/>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layout>
        <c:manualLayout>
          <c:xMode val="edge"/>
          <c:yMode val="edge"/>
          <c:x val="0.67525091272115767"/>
          <c:y val="2.9334481458759876E-2"/>
          <c:w val="0.13231200450146591"/>
          <c:h val="0.779079493748544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Active - at least 150 minutes</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Pt>
            <c:idx val="7"/>
            <c:marker>
              <c:symbol val="circle"/>
              <c:size val="5"/>
              <c:spPr>
                <a:solidFill>
                  <a:srgbClr val="3A7D64"/>
                </a:solidFill>
                <a:ln w="38100" cap="rnd">
                  <a:solidFill>
                    <a:srgbClr val="3A7D64"/>
                  </a:solidFill>
                </a:ln>
                <a:effectLst/>
              </c:spPr>
            </c:marker>
            <c:bubble3D val="0"/>
            <c:extLst>
              <c:ext xmlns:c16="http://schemas.microsoft.com/office/drawing/2014/chart" uri="{C3380CC4-5D6E-409C-BE32-E72D297353CC}">
                <c16:uniqueId val="{00000001-4FC2-444D-988C-E1754011EE39}"/>
              </c:ext>
            </c:extLst>
          </c:dPt>
          <c:dLbls>
            <c:dLbl>
              <c:idx val="6"/>
              <c:layout>
                <c:manualLayout>
                  <c:x val="-3.3731544416979439E-2"/>
                  <c:y val="3.8648410302085101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3317306363882258E-2"/>
                      <c:h val="3.1241222753579261E-2"/>
                    </c:manualLayout>
                  </c15:layout>
                </c:ext>
                <c:ext xmlns:c16="http://schemas.microsoft.com/office/drawing/2014/chart" uri="{C3380CC4-5D6E-409C-BE32-E72D297353CC}">
                  <c16:uniqueId val="{00000002-1931-453E-BDCD-E9EB7750400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Sheet1!$B$2:$B$8</c:f>
              <c:numCache>
                <c:formatCode>0%</c:formatCode>
                <c:ptCount val="7"/>
                <c:pt idx="0">
                  <c:v>0.76</c:v>
                </c:pt>
                <c:pt idx="1">
                  <c:v>0.71</c:v>
                </c:pt>
                <c:pt idx="2">
                  <c:v>0.67</c:v>
                </c:pt>
                <c:pt idx="3">
                  <c:v>0.69</c:v>
                </c:pt>
                <c:pt idx="4">
                  <c:v>0.71</c:v>
                </c:pt>
                <c:pt idx="5">
                  <c:v>0.57999999999999996</c:v>
                </c:pt>
                <c:pt idx="6">
                  <c:v>0.66</c:v>
                </c:pt>
              </c:numCache>
            </c:numRef>
          </c:val>
          <c:smooth val="0"/>
          <c:extLst>
            <c:ext xmlns:c16="http://schemas.microsoft.com/office/drawing/2014/chart" uri="{C3380CC4-5D6E-409C-BE32-E72D297353CC}">
              <c16:uniqueId val="{00000000-CC66-49C6-B5B0-8B127C973C82}"/>
            </c:ext>
          </c:extLst>
        </c:ser>
        <c:ser>
          <c:idx val="1"/>
          <c:order val="1"/>
          <c:tx>
            <c:strRef>
              <c:f>Sheet1!$C$1</c:f>
              <c:strCache>
                <c:ptCount val="1"/>
                <c:pt idx="0">
                  <c:v>Fairly active - 30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7"/>
            <c:marker>
              <c:symbol val="star"/>
              <c:size val="5"/>
              <c:spPr>
                <a:solidFill>
                  <a:srgbClr val="78C0A6"/>
                </a:solidFill>
                <a:ln w="38100">
                  <a:solidFill>
                    <a:srgbClr val="78C0A6"/>
                  </a:solidFill>
                </a:ln>
                <a:effectLst/>
              </c:spPr>
            </c:marker>
            <c:bubble3D val="0"/>
            <c:extLst>
              <c:ext xmlns:c16="http://schemas.microsoft.com/office/drawing/2014/chart" uri="{C3380CC4-5D6E-409C-BE32-E72D297353CC}">
                <c16:uniqueId val="{00000003-4FC2-444D-988C-E1754011EE39}"/>
              </c:ext>
            </c:extLst>
          </c:dPt>
          <c:dLbls>
            <c:dLbl>
              <c:idx val="0"/>
              <c:layout>
                <c:manualLayout>
                  <c:x val="-2.6423522659778965E-2"/>
                  <c:y val="2.54477781555585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1578819151953862E-2"/>
                      <c:h val="5.1775359774711184E-2"/>
                    </c:manualLayout>
                  </c15:layout>
                </c:ext>
                <c:ext xmlns:c16="http://schemas.microsoft.com/office/drawing/2014/chart" uri="{C3380CC4-5D6E-409C-BE32-E72D297353CC}">
                  <c16:uniqueId val="{00000006-60DC-4A43-B065-7E8CABBA7586}"/>
                </c:ext>
              </c:extLst>
            </c:dLbl>
            <c:dLbl>
              <c:idx val="2"/>
              <c:layout>
                <c:manualLayout>
                  <c:x val="-2.8902413272733865E-2"/>
                  <c:y val="3.13146744473106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6B-42F8-9F0C-09B1F7F290E5}"/>
                </c:ext>
              </c:extLst>
            </c:dLbl>
            <c:dLbl>
              <c:idx val="5"/>
              <c:layout>
                <c:manualLayout>
                  <c:x val="-3.0512123654149095E-2"/>
                  <c:y val="3.4248122593186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8A-4840-8DE0-FE87EB33FE4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Sheet1!$C$2:$C$8</c:f>
              <c:numCache>
                <c:formatCode>0%</c:formatCode>
                <c:ptCount val="7"/>
                <c:pt idx="0">
                  <c:v>0.08</c:v>
                </c:pt>
                <c:pt idx="1">
                  <c:v>0.14000000000000001</c:v>
                </c:pt>
                <c:pt idx="2">
                  <c:v>0.12</c:v>
                </c:pt>
                <c:pt idx="3">
                  <c:v>0.11</c:v>
                </c:pt>
                <c:pt idx="4">
                  <c:v>0.09</c:v>
                </c:pt>
                <c:pt idx="5">
                  <c:v>0.14000000000000001</c:v>
                </c:pt>
                <c:pt idx="6">
                  <c:v>0.13</c:v>
                </c:pt>
              </c:numCache>
            </c:numRef>
          </c:val>
          <c:smooth val="0"/>
          <c:extLst>
            <c:ext xmlns:c16="http://schemas.microsoft.com/office/drawing/2014/chart" uri="{C3380CC4-5D6E-409C-BE32-E72D297353CC}">
              <c16:uniqueId val="{00000001-CC66-49C6-B5B0-8B127C973C82}"/>
            </c:ext>
          </c:extLst>
        </c:ser>
        <c:ser>
          <c:idx val="2"/>
          <c:order val="2"/>
          <c:tx>
            <c:strRef>
              <c:f>Sheet1!$D$1</c:f>
              <c:strCache>
                <c:ptCount val="1"/>
                <c:pt idx="0">
                  <c:v>Inactive - less than 30 minutes</c:v>
                </c:pt>
              </c:strCache>
            </c:strRef>
          </c:tx>
          <c:spPr>
            <a:ln w="28575" cap="rnd">
              <a:solidFill>
                <a:srgbClr val="FF8EA9"/>
              </a:solidFill>
              <a:round/>
            </a:ln>
            <a:effectLst/>
          </c:spPr>
          <c:marker>
            <c:symbol val="diamond"/>
            <c:size val="8"/>
            <c:spPr>
              <a:solidFill>
                <a:srgbClr val="FF8EA9"/>
              </a:solidFill>
              <a:ln w="9525">
                <a:solidFill>
                  <a:srgbClr val="FF8EA9"/>
                </a:solidFill>
              </a:ln>
              <a:effectLst/>
            </c:spPr>
          </c:marker>
          <c:dPt>
            <c:idx val="7"/>
            <c:marker>
              <c:symbol val="diamond"/>
              <c:size val="8"/>
              <c:spPr>
                <a:solidFill>
                  <a:srgbClr val="FF8EA9"/>
                </a:solidFill>
                <a:ln w="9525">
                  <a:solidFill>
                    <a:srgbClr val="FF8EA9"/>
                  </a:solidFill>
                </a:ln>
                <a:effectLst/>
              </c:spPr>
            </c:marker>
            <c:bubble3D val="0"/>
            <c:extLst>
              <c:ext xmlns:c16="http://schemas.microsoft.com/office/drawing/2014/chart" uri="{C3380CC4-5D6E-409C-BE32-E72D297353CC}">
                <c16:uniqueId val="{00000005-4FC2-444D-988C-E1754011EE39}"/>
              </c:ext>
            </c:extLst>
          </c:dPt>
          <c:dLbls>
            <c:dLbl>
              <c:idx val="0"/>
              <c:layout>
                <c:manualLayout>
                  <c:x val="-3.2882327129146176E-2"/>
                  <c:y val="-5.04405253782531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DC-4A43-B065-7E8CABBA7586}"/>
                </c:ext>
              </c:extLst>
            </c:dLbl>
            <c:dLbl>
              <c:idx val="2"/>
              <c:layout>
                <c:manualLayout>
                  <c:x val="-3.1272616747731005E-2"/>
                  <c:y val="-3.5773284648873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6B-42F8-9F0C-09B1F7F290E5}"/>
                </c:ext>
              </c:extLst>
            </c:dLbl>
            <c:dLbl>
              <c:idx val="3"/>
              <c:layout>
                <c:manualLayout>
                  <c:x val="-3.2882327129146176E-2"/>
                  <c:y val="-9.1508799420516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DC-4A43-B065-7E8CABBA7586}"/>
                </c:ext>
              </c:extLst>
            </c:dLbl>
            <c:dLbl>
              <c:idx val="4"/>
              <c:layout>
                <c:manualLayout>
                  <c:x val="-3.9321168654806921E-2"/>
                  <c:y val="-9.15087994205168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DC-4A43-B065-7E8CABBA7586}"/>
                </c:ext>
              </c:extLst>
            </c:dLbl>
            <c:dLbl>
              <c:idx val="5"/>
              <c:layout>
                <c:manualLayout>
                  <c:x val="-3.2882327129146238E-2"/>
                  <c:y val="-2.4039492065369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6B-42F8-9F0C-09B1F7F290E5}"/>
                </c:ext>
              </c:extLst>
            </c:dLbl>
            <c:dLbl>
              <c:idx val="6"/>
              <c:layout>
                <c:manualLayout>
                  <c:x val="-3.1272616747731005E-2"/>
                  <c:y val="-7.9775006837012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6C-453D-AA28-0EE8F24FDF6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Sheet1!$D$2:$D$8</c:f>
              <c:numCache>
                <c:formatCode>0%</c:formatCode>
                <c:ptCount val="7"/>
                <c:pt idx="0">
                  <c:v>0.15</c:v>
                </c:pt>
                <c:pt idx="1">
                  <c:v>0.14000000000000001</c:v>
                </c:pt>
                <c:pt idx="2">
                  <c:v>0.21</c:v>
                </c:pt>
                <c:pt idx="3">
                  <c:v>0.2</c:v>
                </c:pt>
                <c:pt idx="4">
                  <c:v>0.2</c:v>
                </c:pt>
                <c:pt idx="5">
                  <c:v>0.28999999999999998</c:v>
                </c:pt>
                <c:pt idx="6">
                  <c:v>0.21</c:v>
                </c:pt>
              </c:numCache>
            </c:numRef>
          </c:val>
          <c:smooth val="0"/>
          <c:extLst>
            <c:ext xmlns:c16="http://schemas.microsoft.com/office/drawing/2014/chart" uri="{C3380CC4-5D6E-409C-BE32-E72D297353CC}">
              <c16:uniqueId val="{00000002-CC66-49C6-B5B0-8B127C973C82}"/>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9"/>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dLbls>
            <c:dLbl>
              <c:idx val="0"/>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930-4124-84E1-82F373A2D93C}"/>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930-4124-84E1-82F373A2D93C}"/>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3930-4124-84E1-82F373A2D93C}"/>
                </c:ext>
              </c:extLst>
            </c:dLbl>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3-4</c:v>
                </c:pt>
                <c:pt idx="1">
                  <c:v>5-7</c:v>
                </c:pt>
                <c:pt idx="2">
                  <c:v>8-9</c:v>
                </c:pt>
              </c:strCache>
            </c:strRef>
          </c:cat>
          <c:val>
            <c:numRef>
              <c:f>Sheet1!$B$2:$B$4</c:f>
              <c:numCache>
                <c:formatCode>0%</c:formatCode>
                <c:ptCount val="3"/>
                <c:pt idx="0">
                  <c:v>0.66</c:v>
                </c:pt>
                <c:pt idx="1">
                  <c:v>0.28000000000000003</c:v>
                </c:pt>
                <c:pt idx="2">
                  <c:v>0.06</c:v>
                </c:pt>
              </c:numCache>
            </c:numRef>
          </c:val>
          <c:extLst>
            <c:ext xmlns:c16="http://schemas.microsoft.com/office/drawing/2014/chart" uri="{C3380CC4-5D6E-409C-BE32-E72D297353CC}">
              <c16:uniqueId val="{00000000-3930-4124-84E1-82F373A2D93C}"/>
            </c:ext>
          </c:extLst>
        </c:ser>
        <c:ser>
          <c:idx val="1"/>
          <c:order val="1"/>
          <c:tx>
            <c:strRef>
              <c:f>Sheet1!$C$1</c:f>
              <c:strCache>
                <c:ptCount val="1"/>
                <c:pt idx="0">
                  <c:v>2024</c:v>
                </c:pt>
              </c:strCache>
            </c:strRef>
          </c:tx>
          <c:spPr>
            <a:solidFill>
              <a:schemeClr val="accent2"/>
            </a:solidFill>
            <a:ln>
              <a:noFill/>
            </a:ln>
            <a:effectLst/>
          </c:spPr>
          <c:invertIfNegative val="0"/>
          <c:dLbls>
            <c:dLbl>
              <c:idx val="0"/>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3930-4124-84E1-82F373A2D93C}"/>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3930-4124-84E1-82F373A2D93C}"/>
                </c:ext>
              </c:extLst>
            </c:dLbl>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3-4</c:v>
                </c:pt>
                <c:pt idx="1">
                  <c:v>5-7</c:v>
                </c:pt>
                <c:pt idx="2">
                  <c:v>8-9</c:v>
                </c:pt>
              </c:strCache>
            </c:strRef>
          </c:cat>
          <c:val>
            <c:numRef>
              <c:f>Sheet1!$C$2:$C$4</c:f>
              <c:numCache>
                <c:formatCode>0%</c:formatCode>
                <c:ptCount val="3"/>
                <c:pt idx="0">
                  <c:v>0.64</c:v>
                </c:pt>
                <c:pt idx="1">
                  <c:v>0.3</c:v>
                </c:pt>
                <c:pt idx="2">
                  <c:v>0.06</c:v>
                </c:pt>
              </c:numCache>
            </c:numRef>
          </c:val>
          <c:extLst>
            <c:ext xmlns:c16="http://schemas.microsoft.com/office/drawing/2014/chart" uri="{C3380CC4-5D6E-409C-BE32-E72D297353CC}">
              <c16:uniqueId val="{00000001-3930-4124-84E1-82F373A2D93C}"/>
            </c:ext>
          </c:extLst>
        </c:ser>
        <c:dLbls>
          <c:dLblPos val="outEnd"/>
          <c:showLegendKey val="0"/>
          <c:showVal val="1"/>
          <c:showCatName val="0"/>
          <c:showSerName val="0"/>
          <c:showPercent val="0"/>
          <c:showBubbleSize val="0"/>
        </c:dLbls>
        <c:gapWidth val="219"/>
        <c:overlap val="-27"/>
        <c:axId val="383883024"/>
        <c:axId val="383883984"/>
      </c:barChart>
      <c:catAx>
        <c:axId val="38388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883984"/>
        <c:crosses val="autoZero"/>
        <c:auto val="1"/>
        <c:lblAlgn val="ctr"/>
        <c:lblOffset val="100"/>
        <c:noMultiLvlLbl val="0"/>
      </c:catAx>
      <c:valAx>
        <c:axId val="3838839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88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dLbls>
            <c:dLbl>
              <c:idx val="2"/>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BA6-495E-8575-8CB0BD4CB00C}"/>
                </c:ext>
              </c:extLst>
            </c:dLbl>
            <c:dLbl>
              <c:idx val="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3BA6-495E-8575-8CB0BD4CB00C}"/>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(0-4)</c:v>
                </c:pt>
                <c:pt idx="1">
                  <c:v>Medium (5-6)</c:v>
                </c:pt>
                <c:pt idx="2">
                  <c:v>High (7-8)</c:v>
                </c:pt>
                <c:pt idx="3">
                  <c:v>Very high (9-10)</c:v>
                </c:pt>
              </c:strCache>
            </c:strRef>
          </c:cat>
          <c:val>
            <c:numRef>
              <c:f>Sheet1!$B$2:$B$5</c:f>
              <c:numCache>
                <c:formatCode>0%</c:formatCode>
                <c:ptCount val="4"/>
                <c:pt idx="0">
                  <c:v>0.11</c:v>
                </c:pt>
                <c:pt idx="1">
                  <c:v>0.21</c:v>
                </c:pt>
                <c:pt idx="2">
                  <c:v>0.49</c:v>
                </c:pt>
                <c:pt idx="3">
                  <c:v>0.2</c:v>
                </c:pt>
              </c:numCache>
            </c:numRef>
          </c:val>
          <c:extLst>
            <c:ext xmlns:c16="http://schemas.microsoft.com/office/drawing/2014/chart" uri="{C3380CC4-5D6E-409C-BE32-E72D297353CC}">
              <c16:uniqueId val="{00000003-3BA6-495E-8575-8CB0BD4CB00C}"/>
            </c:ext>
          </c:extLst>
        </c:ser>
        <c:ser>
          <c:idx val="1"/>
          <c:order val="1"/>
          <c:tx>
            <c:strRef>
              <c:f>Sheet1!$C$1</c:f>
              <c:strCache>
                <c:ptCount val="1"/>
                <c:pt idx="0">
                  <c:v>2024</c:v>
                </c:pt>
              </c:strCache>
            </c:strRef>
          </c:tx>
          <c:spPr>
            <a:solidFill>
              <a:schemeClr val="accent2"/>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BA6-495E-8575-8CB0BD4CB00C}"/>
                </c:ext>
              </c:extLst>
            </c:dLbl>
            <c:dLbl>
              <c:idx val="1"/>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3BA6-495E-8575-8CB0BD4CB00C}"/>
                </c:ext>
              </c:extLst>
            </c:dLbl>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(0-4)</c:v>
                </c:pt>
                <c:pt idx="1">
                  <c:v>Medium (5-6)</c:v>
                </c:pt>
                <c:pt idx="2">
                  <c:v>High (7-8)</c:v>
                </c:pt>
                <c:pt idx="3">
                  <c:v>Very high (9-10)</c:v>
                </c:pt>
              </c:strCache>
            </c:strRef>
          </c:cat>
          <c:val>
            <c:numRef>
              <c:f>Sheet1!$C$2:$C$5</c:f>
              <c:numCache>
                <c:formatCode>0%</c:formatCode>
                <c:ptCount val="4"/>
                <c:pt idx="0">
                  <c:v>0.11</c:v>
                </c:pt>
                <c:pt idx="1">
                  <c:v>0.22</c:v>
                </c:pt>
                <c:pt idx="2">
                  <c:v>0.48</c:v>
                </c:pt>
                <c:pt idx="3">
                  <c:v>0.19</c:v>
                </c:pt>
              </c:numCache>
            </c:numRef>
          </c:val>
          <c:extLst>
            <c:ext xmlns:c16="http://schemas.microsoft.com/office/drawing/2014/chart" uri="{C3380CC4-5D6E-409C-BE32-E72D297353CC}">
              <c16:uniqueId val="{00000006-3BA6-495E-8575-8CB0BD4CB00C}"/>
            </c:ext>
          </c:extLst>
        </c:ser>
        <c:dLbls>
          <c:dLblPos val="outEnd"/>
          <c:showLegendKey val="0"/>
          <c:showVal val="1"/>
          <c:showCatName val="0"/>
          <c:showSerName val="0"/>
          <c:showPercent val="0"/>
          <c:showBubbleSize val="0"/>
        </c:dLbls>
        <c:gapWidth val="219"/>
        <c:overlap val="-27"/>
        <c:axId val="383883024"/>
        <c:axId val="383883984"/>
      </c:barChart>
      <c:catAx>
        <c:axId val="38388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883984"/>
        <c:crosses val="autoZero"/>
        <c:auto val="1"/>
        <c:lblAlgn val="ctr"/>
        <c:lblOffset val="100"/>
        <c:noMultiLvlLbl val="0"/>
      </c:catAx>
      <c:valAx>
        <c:axId val="3838839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88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883522205826031"/>
          <c:y val="0.12544645019299713"/>
          <c:w val="0.62116477794173963"/>
          <c:h val="0.87455354980700295"/>
        </c:manualLayout>
      </c:layout>
      <c:barChart>
        <c:barDir val="bar"/>
        <c:grouping val="clustered"/>
        <c:varyColors val="0"/>
        <c:ser>
          <c:idx val="1"/>
          <c:order val="0"/>
          <c:tx>
            <c:strRef>
              <c:f>Sheet1!$B$1</c:f>
              <c:strCache>
                <c:ptCount val="1"/>
                <c:pt idx="0">
                  <c:v>Essex TOTAL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Sheet1!$B$2:$B$7</c:f>
              <c:numCache>
                <c:formatCode>0%</c:formatCode>
                <c:ptCount val="6"/>
                <c:pt idx="0">
                  <c:v>0.27711076360290027</c:v>
                </c:pt>
                <c:pt idx="1">
                  <c:v>0.2149773274578238</c:v>
                </c:pt>
                <c:pt idx="2">
                  <c:v>0.19522943039626628</c:v>
                </c:pt>
                <c:pt idx="3">
                  <c:v>0.13807145842018551</c:v>
                </c:pt>
                <c:pt idx="4">
                  <c:v>0.10472406456537041</c:v>
                </c:pt>
                <c:pt idx="5">
                  <c:v>6.9886955557453737E-2</c:v>
                </c:pt>
              </c:numCache>
            </c:numRef>
          </c:val>
          <c:extLst>
            <c:ext xmlns:c16="http://schemas.microsoft.com/office/drawing/2014/chart" uri="{C3380CC4-5D6E-409C-BE32-E72D297353CC}">
              <c16:uniqueId val="{00000000-0B6C-4502-9A0C-7FF681761585}"/>
            </c:ext>
          </c:extLst>
        </c:ser>
        <c:ser>
          <c:idx val="2"/>
          <c:order val="1"/>
          <c:tx>
            <c:strRef>
              <c:f>Sheet1!$C$1</c:f>
              <c:strCache>
                <c:ptCount val="1"/>
                <c:pt idx="0">
                  <c:v>Working</c:v>
                </c:pt>
              </c:strCache>
            </c:strRef>
          </c:tx>
          <c:spPr>
            <a:solidFill>
              <a:schemeClr val="accent1"/>
            </a:solidFill>
            <a:ln>
              <a:noFill/>
            </a:ln>
            <a:effectLst/>
          </c:spPr>
          <c:invertIfNegative val="0"/>
          <c:dLbls>
            <c:dLbl>
              <c:idx val="1"/>
              <c:spPr>
                <a:noFill/>
                <a:ln w="19050">
                  <a:solidFill>
                    <a:srgbClr val="007A37"/>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B6C-4502-9A0C-7FF681761585}"/>
                </c:ext>
              </c:extLst>
            </c:dLbl>
            <c:dLbl>
              <c:idx val="2"/>
              <c:spPr>
                <a:noFill/>
                <a:ln w="19050">
                  <a:solidFill>
                    <a:srgbClr val="007A37"/>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02DD-48EE-8AD0-B79FC8374541}"/>
                </c:ext>
              </c:extLst>
            </c:dLbl>
            <c:dLbl>
              <c:idx val="3"/>
              <c:layout>
                <c:manualLayout>
                  <c:x val="4.9862573642996929E-3"/>
                  <c:y val="-5.7217710007580217E-3"/>
                </c:manualLayout>
              </c:layout>
              <c:spPr>
                <a:noFill/>
                <a:ln w="19050">
                  <a:solidFill>
                    <a:srgbClr val="FF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6C-4502-9A0C-7FF681761585}"/>
                </c:ext>
              </c:extLst>
            </c:dLbl>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2DD-48EE-8AD0-B79FC8374541}"/>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874-422D-BBCA-800EA43A1A03}"/>
                </c:ext>
              </c:extLst>
            </c:dLbl>
            <c:spPr>
              <a:noFill/>
              <a:ln w="19050">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Sheet1!$C$2:$C$7</c:f>
              <c:numCache>
                <c:formatCode>0%</c:formatCode>
                <c:ptCount val="6"/>
                <c:pt idx="0">
                  <c:v>0.28674344452618461</c:v>
                </c:pt>
                <c:pt idx="1">
                  <c:v>0.17011316747396432</c:v>
                </c:pt>
                <c:pt idx="2">
                  <c:v>0.16516874517689259</c:v>
                </c:pt>
                <c:pt idx="3">
                  <c:v>0.16192443848841759</c:v>
                </c:pt>
                <c:pt idx="4">
                  <c:v>0.13490814485677111</c:v>
                </c:pt>
                <c:pt idx="5">
                  <c:v>8.1142059477769771E-2</c:v>
                </c:pt>
              </c:numCache>
            </c:numRef>
          </c:val>
          <c:extLst>
            <c:ext xmlns:c16="http://schemas.microsoft.com/office/drawing/2014/chart" uri="{C3380CC4-5D6E-409C-BE32-E72D297353CC}">
              <c16:uniqueId val="{00000001-0B6C-4502-9A0C-7FF681761585}"/>
            </c:ext>
          </c:extLst>
        </c:ser>
        <c:ser>
          <c:idx val="3"/>
          <c:order val="2"/>
          <c:tx>
            <c:strRef>
              <c:f>Sheet1!$D$1</c:f>
              <c:strCache>
                <c:ptCount val="1"/>
                <c:pt idx="0">
                  <c:v>Not working</c:v>
                </c:pt>
              </c:strCache>
            </c:strRef>
          </c:tx>
          <c:spPr>
            <a:solidFill>
              <a:schemeClr val="accent3"/>
            </a:solidFill>
            <a:ln>
              <a:noFill/>
            </a:ln>
            <a:effectLst/>
          </c:spPr>
          <c:invertIfNegative val="0"/>
          <c:dLbls>
            <c:dLbl>
              <c:idx val="0"/>
              <c:layout>
                <c:manualLayout>
                  <c:x val="1.2465643410749232E-2"/>
                  <c:y val="-5.7217710007580217E-3"/>
                </c:manualLayout>
              </c:layout>
              <c:spPr>
                <a:noFill/>
                <a:ln w="19050">
                  <a:solidFill>
                    <a:srgbClr val="FF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DD-48EE-8AD0-B79FC8374541}"/>
                </c:ext>
              </c:extLst>
            </c:dLbl>
            <c:dLbl>
              <c:idx val="1"/>
              <c:spPr>
                <a:noFill/>
                <a:ln w="19050">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B6C-4502-9A0C-7FF681761585}"/>
                </c:ext>
              </c:extLst>
            </c:dLbl>
            <c:dLbl>
              <c:idx val="2"/>
              <c:spPr>
                <a:noFill/>
                <a:ln w="19050">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0B6C-4502-9A0C-7FF681761585}"/>
                </c:ext>
              </c:extLst>
            </c:dLbl>
            <c:dLbl>
              <c:idx val="3"/>
              <c:spPr>
                <a:noFill/>
                <a:ln w="19050">
                  <a:solidFill>
                    <a:srgbClr val="007A37"/>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874-422D-BBCA-800EA43A1A03}"/>
                </c:ext>
              </c:extLst>
            </c:dLbl>
            <c:dLbl>
              <c:idx val="4"/>
              <c:spPr>
                <a:noFill/>
                <a:ln w="19050">
                  <a:solidFill>
                    <a:srgbClr val="007A37"/>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02DD-48EE-8AD0-B79FC8374541}"/>
                </c:ext>
              </c:extLst>
            </c:dLbl>
            <c:dLbl>
              <c:idx val="5"/>
              <c:layout>
                <c:manualLayout>
                  <c:x val="5.734195968944647E-2"/>
                  <c:y val="-8.5826565011370322E-3"/>
                </c:manualLayout>
              </c:layout>
              <c:spPr>
                <a:noFill/>
                <a:ln w="19050">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DD-48EE-8AD0-B79FC8374541}"/>
                </c:ext>
              </c:extLst>
            </c:dLbl>
            <c:spPr>
              <a:noFill/>
              <a:ln w="19050">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Sheet1!$D$2:$D$7</c:f>
              <c:numCache>
                <c:formatCode>0%</c:formatCode>
                <c:ptCount val="6"/>
                <c:pt idx="0">
                  <c:v>0.31585765776405422</c:v>
                </c:pt>
                <c:pt idx="1">
                  <c:v>0.2478540598078095</c:v>
                </c:pt>
                <c:pt idx="2">
                  <c:v>0.2111559388690645</c:v>
                </c:pt>
                <c:pt idx="3">
                  <c:v>9.3324916968224148E-2</c:v>
                </c:pt>
                <c:pt idx="4">
                  <c:v>5.0448341126516881E-2</c:v>
                </c:pt>
                <c:pt idx="5">
                  <c:v>8.1359085464330877E-2</c:v>
                </c:pt>
              </c:numCache>
            </c:numRef>
          </c:val>
          <c:extLst>
            <c:ext xmlns:c16="http://schemas.microsoft.com/office/drawing/2014/chart" uri="{C3380CC4-5D6E-409C-BE32-E72D297353CC}">
              <c16:uniqueId val="{00000002-0B6C-4502-9A0C-7FF681761585}"/>
            </c:ext>
          </c:extLst>
        </c:ser>
        <c:ser>
          <c:idx val="0"/>
          <c:order val="3"/>
          <c:tx>
            <c:strRef>
              <c:f>Sheet1!$E$1</c:f>
              <c:strCache>
                <c:ptCount val="1"/>
                <c:pt idx="0">
                  <c:v>Retired</c:v>
                </c:pt>
              </c:strCache>
            </c:strRef>
          </c:tx>
          <c:spPr>
            <a:solidFill>
              <a:schemeClr val="accent5"/>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02DD-48EE-8AD0-B79FC8374541}"/>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02DD-48EE-8AD0-B79FC8374541}"/>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2DD-48EE-8AD0-B79FC8374541}"/>
                </c:ext>
              </c:extLst>
            </c:dLbl>
            <c:dLbl>
              <c:idx val="3"/>
              <c:layout>
                <c:manualLayout>
                  <c:x val="2.2438158139348619E-2"/>
                  <c:y val="-5.7217710007580217E-3"/>
                </c:manualLayout>
              </c:layout>
              <c:spPr>
                <a:noFill/>
                <a:ln w="19050">
                  <a:solidFill>
                    <a:srgbClr val="007A37"/>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DD-48EE-8AD0-B79FC8374541}"/>
                </c:ext>
              </c:extLst>
            </c:dLbl>
            <c:dLbl>
              <c:idx val="4"/>
              <c:layout>
                <c:manualLayout>
                  <c:x val="4.4876316278697238E-2"/>
                  <c:y val="-8.5826565011370322E-3"/>
                </c:manualLayout>
              </c:layout>
              <c:spPr>
                <a:noFill/>
                <a:ln w="19050">
                  <a:solidFill>
                    <a:srgbClr val="007A37"/>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DD-48EE-8AD0-B79FC8374541}"/>
                </c:ext>
              </c:extLst>
            </c:dLbl>
            <c:dLbl>
              <c:idx val="5"/>
              <c:spPr>
                <a:noFill/>
                <a:ln w="19050">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874-422D-BBCA-800EA43A1A03}"/>
                </c:ext>
              </c:extLst>
            </c:dLbl>
            <c:spPr>
              <a:noFill/>
              <a:ln w="19050">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Sheet1!$E$2:$E$7</c:f>
              <c:numCache>
                <c:formatCode>0%</c:formatCode>
                <c:ptCount val="6"/>
                <c:pt idx="0">
                  <c:v>0.20816969804514179</c:v>
                </c:pt>
                <c:pt idx="1">
                  <c:v>0.30656843708358589</c:v>
                </c:pt>
                <c:pt idx="2">
                  <c:v>0.27762130234125509</c:v>
                </c:pt>
                <c:pt idx="3">
                  <c:v>0.1067111211899138</c:v>
                </c:pt>
                <c:pt idx="4">
                  <c:v>5.4933589985255729E-2</c:v>
                </c:pt>
                <c:pt idx="5">
                  <c:v>4.59958513548476E-2</c:v>
                </c:pt>
              </c:numCache>
            </c:numRef>
          </c:val>
          <c:extLst>
            <c:ext xmlns:c16="http://schemas.microsoft.com/office/drawing/2014/chart" uri="{C3380CC4-5D6E-409C-BE32-E72D297353CC}">
              <c16:uniqueId val="{00000003-02DD-48EE-8AD0-B79FC8374541}"/>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4"/>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883522205826031"/>
          <c:y val="0.12830733569337616"/>
          <c:w val="0.62116477794173963"/>
          <c:h val="0.87169266430662384"/>
        </c:manualLayout>
      </c:layout>
      <c:barChart>
        <c:barDir val="bar"/>
        <c:grouping val="clustered"/>
        <c:varyColors val="0"/>
        <c:ser>
          <c:idx val="1"/>
          <c:order val="0"/>
          <c:tx>
            <c:strRef>
              <c:f>Sheet1!$B$1</c:f>
              <c:strCache>
                <c:ptCount val="1"/>
                <c:pt idx="0">
                  <c:v>Essex TOTAL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Sheet1!$B$2:$B$7</c:f>
              <c:numCache>
                <c:formatCode>0%</c:formatCode>
                <c:ptCount val="6"/>
                <c:pt idx="0">
                  <c:v>0.27711076360290027</c:v>
                </c:pt>
                <c:pt idx="1">
                  <c:v>0.2149773274578238</c:v>
                </c:pt>
                <c:pt idx="2">
                  <c:v>0.19522943039626628</c:v>
                </c:pt>
                <c:pt idx="3">
                  <c:v>0.13807145842018551</c:v>
                </c:pt>
                <c:pt idx="4">
                  <c:v>0.10472406456537041</c:v>
                </c:pt>
                <c:pt idx="5">
                  <c:v>6.9886955557453737E-2</c:v>
                </c:pt>
              </c:numCache>
            </c:numRef>
          </c:val>
          <c:extLst>
            <c:ext xmlns:c16="http://schemas.microsoft.com/office/drawing/2014/chart" uri="{C3380CC4-5D6E-409C-BE32-E72D297353CC}">
              <c16:uniqueId val="{00000002-DFA8-4B8C-AF88-B42271F18F1D}"/>
            </c:ext>
          </c:extLst>
        </c:ser>
        <c:ser>
          <c:idx val="2"/>
          <c:order val="1"/>
          <c:tx>
            <c:strRef>
              <c:f>Sheet1!$C$1</c:f>
              <c:strCache>
                <c:ptCount val="1"/>
                <c:pt idx="0">
                  <c:v>Active - at least 150 minutes</c:v>
                </c:pt>
              </c:strCache>
            </c:strRef>
          </c:tx>
          <c:spPr>
            <a:solidFill>
              <a:schemeClr val="accent1"/>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1E7-4A69-8ED5-ED4F93A441BB}"/>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DFA8-4B8C-AF88-B42271F18F1D}"/>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1E7-4A69-8ED5-ED4F93A441BB}"/>
                </c:ext>
              </c:extLst>
            </c:dLbl>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DFA8-4B8C-AF88-B42271F18F1D}"/>
                </c:ext>
              </c:extLst>
            </c:dLbl>
            <c:dLbl>
              <c:idx val="4"/>
              <c:layout>
                <c:manualLayout>
                  <c:x val="3.0985900601947884E-2"/>
                  <c:y val="1.048979232241367E-16"/>
                </c:manualLayout>
              </c:layout>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FA8-4B8C-AF88-B42271F18F1D}"/>
                </c:ext>
              </c:extLst>
            </c:dLbl>
            <c:dLbl>
              <c:idx val="5"/>
              <c:spPr>
                <a:noFill/>
                <a:ln w="19050">
                  <a:solidFill>
                    <a:srgbClr val="007A37"/>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DFA8-4B8C-AF88-B42271F18F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Sheet1!$C$2:$C$7</c:f>
              <c:numCache>
                <c:formatCode>0%</c:formatCode>
                <c:ptCount val="6"/>
                <c:pt idx="0">
                  <c:v>0.137903076147953</c:v>
                </c:pt>
                <c:pt idx="1">
                  <c:v>0.2718357614334847</c:v>
                </c:pt>
                <c:pt idx="2">
                  <c:v>0.23560944060362712</c:v>
                </c:pt>
                <c:pt idx="3">
                  <c:v>0.1671700999177046</c:v>
                </c:pt>
                <c:pt idx="4">
                  <c:v>0.12471805324211481</c:v>
                </c:pt>
                <c:pt idx="5">
                  <c:v>6.2763568655115815E-2</c:v>
                </c:pt>
              </c:numCache>
            </c:numRef>
          </c:val>
          <c:extLst>
            <c:ext xmlns:c16="http://schemas.microsoft.com/office/drawing/2014/chart" uri="{C3380CC4-5D6E-409C-BE32-E72D297353CC}">
              <c16:uniqueId val="{00000005-DFA8-4B8C-AF88-B42271F18F1D}"/>
            </c:ext>
          </c:extLst>
        </c:ser>
        <c:ser>
          <c:idx val="3"/>
          <c:order val="2"/>
          <c:tx>
            <c:strRef>
              <c:f>Sheet1!$D$1</c:f>
              <c:strCache>
                <c:ptCount val="1"/>
                <c:pt idx="0">
                  <c:v>Fairly active - 30 to 149 minutes</c:v>
                </c:pt>
              </c:strCache>
            </c:strRef>
          </c:tx>
          <c:spPr>
            <a:solidFill>
              <a:schemeClr val="accent2"/>
            </a:solidFill>
            <a:ln>
              <a:noFill/>
            </a:ln>
            <a:effectLst/>
          </c:spPr>
          <c:invertIfNegative val="0"/>
          <c:dLbls>
            <c:dLbl>
              <c:idx val="0"/>
              <c:layout>
                <c:manualLayout>
                  <c:x val="4.1314534135930413E-2"/>
                  <c:y val="-1.71650877356992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E7-4A69-8ED5-ED4F93A441BB}"/>
                </c:ext>
              </c:extLst>
            </c:dLbl>
            <c:dLbl>
              <c:idx val="2"/>
              <c:layout>
                <c:manualLayout>
                  <c:x val="3.873237575243476E-2"/>
                  <c:y val="-2.57479695034109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A8-4B8C-AF88-B42271F18F1D}"/>
                </c:ext>
              </c:extLst>
            </c:dLbl>
            <c:dLbl>
              <c:idx val="3"/>
              <c:layout>
                <c:manualLayout>
                  <c:x val="1.4924646483978172E-2"/>
                  <c:y val="-1.7165087735699233E-2"/>
                </c:manualLayout>
              </c:layout>
              <c:spPr>
                <a:noFill/>
                <a:ln w="19050">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1E-48C2-BBA7-1D671E186F40}"/>
                </c:ext>
              </c:extLst>
            </c:dLbl>
            <c:dLbl>
              <c:idx val="4"/>
              <c:layout>
                <c:manualLayout>
                  <c:x val="2.0657267067965161E-2"/>
                  <c:y val="-3.14695152375942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FA8-4B8C-AF88-B42271F18F1D}"/>
                </c:ext>
              </c:extLst>
            </c:dLbl>
            <c:dLbl>
              <c:idx val="5"/>
              <c:layout>
                <c:manualLayout>
                  <c:x val="3.873237575243485E-2"/>
                  <c:y val="-2.86088550037901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FA8-4B8C-AF88-B42271F18F1D}"/>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Sheet1!$D$2:$D$7</c:f>
              <c:numCache>
                <c:formatCode>0%</c:formatCode>
                <c:ptCount val="6"/>
                <c:pt idx="0">
                  <c:v>0.15560034199027631</c:v>
                </c:pt>
                <c:pt idx="1">
                  <c:v>0.19673857373234552</c:v>
                </c:pt>
                <c:pt idx="2">
                  <c:v>0.23746954199050879</c:v>
                </c:pt>
                <c:pt idx="3">
                  <c:v>0.1556573992698258</c:v>
                </c:pt>
                <c:pt idx="4">
                  <c:v>0.14167628570765559</c:v>
                </c:pt>
                <c:pt idx="5">
                  <c:v>0.11285785730938799</c:v>
                </c:pt>
              </c:numCache>
            </c:numRef>
          </c:val>
          <c:extLst>
            <c:ext xmlns:c16="http://schemas.microsoft.com/office/drawing/2014/chart" uri="{C3380CC4-5D6E-409C-BE32-E72D297353CC}">
              <c16:uniqueId val="{00000008-DFA8-4B8C-AF88-B42271F18F1D}"/>
            </c:ext>
          </c:extLst>
        </c:ser>
        <c:ser>
          <c:idx val="0"/>
          <c:order val="3"/>
          <c:tx>
            <c:strRef>
              <c:f>Sheet1!$E$1</c:f>
              <c:strCache>
                <c:ptCount val="1"/>
                <c:pt idx="0">
                  <c:v>Inactive - less than 30 minutes</c:v>
                </c:pt>
              </c:strCache>
            </c:strRef>
          </c:tx>
          <c:spPr>
            <a:solidFill>
              <a:schemeClr val="accent3"/>
            </a:solidFill>
            <a:ln>
              <a:noFill/>
            </a:ln>
            <a:effectLst/>
          </c:spPr>
          <c:invertIfNegative val="0"/>
          <c:dLbls>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21E7-4A69-8ED5-ED4F93A441BB}"/>
                </c:ext>
              </c:extLst>
            </c:dLbl>
            <c:dLbl>
              <c:idx val="2"/>
              <c:spPr>
                <a:noFill/>
                <a:ln w="19050">
                  <a:solidFill>
                    <a:srgbClr val="007A37"/>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1E7-4A69-8ED5-ED4F93A441BB}"/>
                </c:ext>
              </c:extLst>
            </c:dLbl>
            <c:dLbl>
              <c:idx val="3"/>
              <c:layout>
                <c:manualLayout>
                  <c:x val="-7.8175816584277118E-17"/>
                  <c:y val="-8.5826565011370322E-3"/>
                </c:manualLayout>
              </c:layout>
              <c:spPr>
                <a:noFill/>
                <a:ln w="19050">
                  <a:solidFill>
                    <a:srgbClr val="007A37"/>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E7-4A69-8ED5-ED4F93A441BB}"/>
                </c:ext>
              </c:extLst>
            </c:dLbl>
            <c:dLbl>
              <c:idx val="4"/>
              <c:spPr>
                <a:noFill/>
                <a:ln w="19050">
                  <a:solidFill>
                    <a:srgbClr val="007A37"/>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1E7-4A69-8ED5-ED4F93A441BB}"/>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21E7-4A69-8ED5-ED4F93A441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Sheet1!$E$2:$E$7</c:f>
              <c:numCache>
                <c:formatCode>0%</c:formatCode>
                <c:ptCount val="6"/>
                <c:pt idx="0">
                  <c:v>0.62242638562603292</c:v>
                </c:pt>
                <c:pt idx="1">
                  <c:v>8.0880133602353133E-2</c:v>
                </c:pt>
                <c:pt idx="2">
                  <c:v>9.25118757365435E-2</c:v>
                </c:pt>
                <c:pt idx="3">
                  <c:v>6.8618361670364544E-2</c:v>
                </c:pt>
                <c:pt idx="4">
                  <c:v>4.804820713644227E-2</c:v>
                </c:pt>
                <c:pt idx="5">
                  <c:v>8.7515036228263551E-2</c:v>
                </c:pt>
              </c:numCache>
            </c:numRef>
          </c:val>
          <c:extLst>
            <c:ext xmlns:c16="http://schemas.microsoft.com/office/drawing/2014/chart" uri="{C3380CC4-5D6E-409C-BE32-E72D297353CC}">
              <c16:uniqueId val="{00000000-21E7-4A69-8ED5-ED4F93A441BB}"/>
            </c:ext>
          </c:extLst>
        </c:ser>
        <c:dLbls>
          <c:dLblPos val="outEnd"/>
          <c:showLegendKey val="0"/>
          <c:showVal val="1"/>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4"/>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t"/>
      <c:layout>
        <c:manualLayout>
          <c:xMode val="edge"/>
          <c:yMode val="edge"/>
          <c:x val="0"/>
          <c:y val="1.7165313002274064E-2"/>
          <c:w val="1"/>
          <c:h val="0.11279863308242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CB73-430D-811B-A782236E0E8C}"/>
              </c:ext>
            </c:extLst>
          </c:dPt>
          <c:dLbls>
            <c:dLbl>
              <c:idx val="4"/>
              <c:layout>
                <c:manualLayout>
                  <c:x val="1.9681317625472273E-3"/>
                  <c:y val="2.0547576472605451E-7"/>
                </c:manualLayout>
              </c:layout>
              <c:showLegendKey val="0"/>
              <c:showVal val="1"/>
              <c:showCatName val="0"/>
              <c:showSerName val="0"/>
              <c:showPercent val="0"/>
              <c:showBubbleSize val="0"/>
              <c:extLst>
                <c:ext xmlns:c15="http://schemas.microsoft.com/office/drawing/2012/chart" uri="{CE6537A1-D6FC-4f65-9D91-7224C49458BB}">
                  <c15:layout>
                    <c:manualLayout>
                      <c:w val="4.4631649418393815E-2"/>
                      <c:h val="4.6058214571765906E-2"/>
                    </c:manualLayout>
                  </c15:layout>
                </c:ext>
                <c:ext xmlns:c16="http://schemas.microsoft.com/office/drawing/2014/chart" uri="{C3380CC4-5D6E-409C-BE32-E72D297353CC}">
                  <c16:uniqueId val="{00000003-95F9-435C-A591-292234F6E380}"/>
                </c:ext>
              </c:extLst>
            </c:dLbl>
            <c:dLbl>
              <c:idx val="12"/>
              <c:showLegendKey val="0"/>
              <c:showVal val="1"/>
              <c:showCatName val="0"/>
              <c:showSerName val="0"/>
              <c:showPercent val="0"/>
              <c:showBubbleSize val="0"/>
              <c:extLst>
                <c:ext xmlns:c15="http://schemas.microsoft.com/office/drawing/2012/chart" uri="{CE6537A1-D6FC-4f65-9D91-7224C49458BB}">
                  <c15:layout>
                    <c:manualLayout>
                      <c:w val="4.4631649418393815E-2"/>
                      <c:h val="4.6058214571765906E-2"/>
                    </c:manualLayout>
                  </c15:layout>
                </c:ext>
                <c:ext xmlns:c16="http://schemas.microsoft.com/office/drawing/2014/chart" uri="{C3380CC4-5D6E-409C-BE32-E72D297353CC}">
                  <c16:uniqueId val="{00000002-95F9-435C-A591-292234F6E38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0.09</c:v>
                </c:pt>
                <c:pt idx="1">
                  <c:v>0.08</c:v>
                </c:pt>
                <c:pt idx="2">
                  <c:v>7.0000000000000007E-2</c:v>
                </c:pt>
                <c:pt idx="3">
                  <c:v>0.06</c:v>
                </c:pt>
                <c:pt idx="4">
                  <c:v>0.06</c:v>
                </c:pt>
                <c:pt idx="5">
                  <c:v>0.14000000000000001</c:v>
                </c:pt>
                <c:pt idx="6">
                  <c:v>0.1</c:v>
                </c:pt>
                <c:pt idx="7">
                  <c:v>0.1</c:v>
                </c:pt>
                <c:pt idx="8">
                  <c:v>0.14000000000000001</c:v>
                </c:pt>
                <c:pt idx="9">
                  <c:v>0.06</c:v>
                </c:pt>
                <c:pt idx="10">
                  <c:v>0.1</c:v>
                </c:pt>
                <c:pt idx="11">
                  <c:v>0.11</c:v>
                </c:pt>
                <c:pt idx="12">
                  <c:v>7.0000000000000007E-2</c:v>
                </c:pt>
                <c:pt idx="13">
                  <c:v>0.1</c:v>
                </c:pt>
                <c:pt idx="14">
                  <c:v>0.09</c:v>
                </c:pt>
                <c:pt idx="15">
                  <c:v>0.1</c:v>
                </c:pt>
                <c:pt idx="16">
                  <c:v>0.09</c:v>
                </c:pt>
                <c:pt idx="17">
                  <c:v>0.1</c:v>
                </c:pt>
                <c:pt idx="18">
                  <c:v>0.1</c:v>
                </c:pt>
                <c:pt idx="19">
                  <c:v>0.09</c:v>
                </c:pt>
                <c:pt idx="20">
                  <c:v>0.08</c:v>
                </c:pt>
                <c:pt idx="21">
                  <c:v>0.09</c:v>
                </c:pt>
              </c:numCache>
            </c:numRef>
          </c:val>
          <c:extLst>
            <c:ext xmlns:c16="http://schemas.microsoft.com/office/drawing/2014/chart" uri="{C3380CC4-5D6E-409C-BE32-E72D297353CC}">
              <c16:uniqueId val="{00000002-CB73-430D-811B-A782236E0E8C}"/>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25"/>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02931470243425"/>
          <c:y val="0.29617245661630059"/>
          <c:w val="0.73816237206097612"/>
          <c:h val="0.65863098594893654"/>
        </c:manualLayout>
      </c:layout>
      <c:barChart>
        <c:barDir val="bar"/>
        <c:grouping val="percentStacked"/>
        <c:varyColors val="0"/>
        <c:ser>
          <c:idx val="0"/>
          <c:order val="0"/>
          <c:tx>
            <c:strRef>
              <c:f>Sheet1!$A$2</c:f>
              <c:strCache>
                <c:ptCount val="1"/>
                <c:pt idx="0">
                  <c:v>Agree strongly</c:v>
                </c:pt>
              </c:strCache>
            </c:strRef>
          </c:tx>
          <c:spPr>
            <a:solidFill>
              <a:srgbClr val="78C0A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Sheet1!$B$2:$D$2</c:f>
              <c:numCache>
                <c:formatCode>0%</c:formatCode>
                <c:ptCount val="3"/>
                <c:pt idx="0">
                  <c:v>0.18031438292565999</c:v>
                </c:pt>
                <c:pt idx="1">
                  <c:v>0.18</c:v>
                </c:pt>
                <c:pt idx="2">
                  <c:v>0.2</c:v>
                </c:pt>
              </c:numCache>
            </c:numRef>
          </c:val>
          <c:extLst>
            <c:ext xmlns:c16="http://schemas.microsoft.com/office/drawing/2014/chart" uri="{C3380CC4-5D6E-409C-BE32-E72D297353CC}">
              <c16:uniqueId val="{00000000-489E-46BF-99F9-63D95F4464E7}"/>
            </c:ext>
          </c:extLst>
        </c:ser>
        <c:ser>
          <c:idx val="1"/>
          <c:order val="1"/>
          <c:tx>
            <c:strRef>
              <c:f>Sheet1!$A$3</c:f>
              <c:strCache>
                <c:ptCount val="1"/>
                <c:pt idx="0">
                  <c:v>Agree slightly</c:v>
                </c:pt>
              </c:strCache>
            </c:strRef>
          </c:tx>
          <c:spPr>
            <a:solidFill>
              <a:srgbClr val="3A7D64">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Sheet1!$B$3:$D$3</c:f>
              <c:numCache>
                <c:formatCode>0%</c:formatCode>
                <c:ptCount val="3"/>
                <c:pt idx="0">
                  <c:v>0.31451289419817802</c:v>
                </c:pt>
                <c:pt idx="1">
                  <c:v>0.32</c:v>
                </c:pt>
                <c:pt idx="2">
                  <c:v>0.31</c:v>
                </c:pt>
              </c:numCache>
            </c:numRef>
          </c:val>
          <c:extLst>
            <c:ext xmlns:c16="http://schemas.microsoft.com/office/drawing/2014/chart" uri="{C3380CC4-5D6E-409C-BE32-E72D297353CC}">
              <c16:uniqueId val="{00000001-489E-46BF-99F9-63D95F4464E7}"/>
            </c:ext>
          </c:extLst>
        </c:ser>
        <c:ser>
          <c:idx val="2"/>
          <c:order val="2"/>
          <c:tx>
            <c:strRef>
              <c:f>Sheet1!$A$4</c:f>
              <c:strCache>
                <c:ptCount val="1"/>
                <c:pt idx="0">
                  <c:v>Neither agree nor disagree</c:v>
                </c:pt>
              </c:strCache>
            </c:strRef>
          </c:tx>
          <c:spPr>
            <a:solidFill>
              <a:srgbClr val="C8C8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Sheet1!$B$4:$D$4</c:f>
              <c:numCache>
                <c:formatCode>0%</c:formatCode>
                <c:ptCount val="3"/>
                <c:pt idx="0">
                  <c:v>0.261892856755294</c:v>
                </c:pt>
                <c:pt idx="1">
                  <c:v>0.27</c:v>
                </c:pt>
                <c:pt idx="2">
                  <c:v>0.26</c:v>
                </c:pt>
              </c:numCache>
            </c:numRef>
          </c:val>
          <c:extLst>
            <c:ext xmlns:c16="http://schemas.microsoft.com/office/drawing/2014/chart" uri="{C3380CC4-5D6E-409C-BE32-E72D297353CC}">
              <c16:uniqueId val="{00000002-489E-46BF-99F9-63D95F4464E7}"/>
            </c:ext>
          </c:extLst>
        </c:ser>
        <c:ser>
          <c:idx val="3"/>
          <c:order val="3"/>
          <c:tx>
            <c:strRef>
              <c:f>Sheet1!$A$5</c:f>
              <c:strCache>
                <c:ptCount val="1"/>
                <c:pt idx="0">
                  <c:v>Disagree slightly</c:v>
                </c:pt>
              </c:strCache>
            </c:strRef>
          </c:tx>
          <c:spPr>
            <a:solidFill>
              <a:srgbClr val="FF8E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Sheet1!$B$5:$D$5</c:f>
              <c:numCache>
                <c:formatCode>0%</c:formatCode>
                <c:ptCount val="3"/>
                <c:pt idx="0">
                  <c:v>0.14244805043106401</c:v>
                </c:pt>
                <c:pt idx="1">
                  <c:v>0.14000000000000001</c:v>
                </c:pt>
                <c:pt idx="2">
                  <c:v>0.14000000000000001</c:v>
                </c:pt>
              </c:numCache>
            </c:numRef>
          </c:val>
          <c:extLst>
            <c:ext xmlns:c16="http://schemas.microsoft.com/office/drawing/2014/chart" uri="{C3380CC4-5D6E-409C-BE32-E72D297353CC}">
              <c16:uniqueId val="{00000003-489E-46BF-99F9-63D95F4464E7}"/>
            </c:ext>
          </c:extLst>
        </c:ser>
        <c:ser>
          <c:idx val="4"/>
          <c:order val="4"/>
          <c:tx>
            <c:strRef>
              <c:f>Sheet1!$A$6</c:f>
              <c:strCache>
                <c:ptCount val="1"/>
                <c:pt idx="0">
                  <c:v>Disagree strongly</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Essex 2022</c:v>
                </c:pt>
              </c:strCache>
            </c:strRef>
          </c:cat>
          <c:val>
            <c:numRef>
              <c:f>Sheet1!$B$6:$D$6</c:f>
              <c:numCache>
                <c:formatCode>0%</c:formatCode>
                <c:ptCount val="3"/>
                <c:pt idx="0">
                  <c:v>0.100831815689804</c:v>
                </c:pt>
                <c:pt idx="1">
                  <c:v>0.09</c:v>
                </c:pt>
                <c:pt idx="2">
                  <c:v>0.09</c:v>
                </c:pt>
              </c:numCache>
            </c:numRef>
          </c:val>
          <c:extLst>
            <c:ext xmlns:c16="http://schemas.microsoft.com/office/drawing/2014/chart" uri="{C3380CC4-5D6E-409C-BE32-E72D297353CC}">
              <c16:uniqueId val="{00000004-489E-46BF-99F9-63D95F4464E7}"/>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b"/>
        <c:numFmt formatCode="0%" sourceLinked="1"/>
        <c:majorTickMark val="out"/>
        <c:minorTickMark val="none"/>
        <c:tickLblPos val="nextTo"/>
        <c:crossAx val="871065752"/>
        <c:crosses val="autoZero"/>
        <c:crossBetween val="between"/>
      </c:valAx>
      <c:spPr>
        <a:noFill/>
        <a:ln>
          <a:noFill/>
        </a:ln>
        <a:effectLst/>
      </c:spPr>
    </c:plotArea>
    <c:legend>
      <c:legendPos val="t"/>
      <c:layout>
        <c:manualLayout>
          <c:xMode val="edge"/>
          <c:yMode val="edge"/>
          <c:x val="0.15325135783456315"/>
          <c:y val="8.2929174804252714E-2"/>
          <c:w val="0.84674864551217277"/>
          <c:h val="0.154277946300836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1302758539182812"/>
          <c:y val="5.1622088288728669E-2"/>
          <c:w val="0.51366194537999821"/>
          <c:h val="0.94551708567855175"/>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Sheet1!$B$2:$B$7</c:f>
              <c:numCache>
                <c:formatCode>0%</c:formatCode>
                <c:ptCount val="6"/>
                <c:pt idx="0">
                  <c:v>0.1358</c:v>
                </c:pt>
                <c:pt idx="1">
                  <c:v>0.2457</c:v>
                </c:pt>
                <c:pt idx="2">
                  <c:v>0.2296</c:v>
                </c:pt>
                <c:pt idx="3">
                  <c:v>0.15690000000000001</c:v>
                </c:pt>
                <c:pt idx="4">
                  <c:v>0.1401</c:v>
                </c:pt>
                <c:pt idx="5">
                  <c:v>9.1800000000000007E-2</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35000000000000003"/>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453902173763407"/>
          <c:w val="0.98110712780651743"/>
          <c:h val="0.6994573487099377"/>
        </c:manualLayout>
      </c:layout>
      <c:barChart>
        <c:barDir val="col"/>
        <c:grouping val="clustered"/>
        <c:varyColors val="0"/>
        <c:ser>
          <c:idx val="0"/>
          <c:order val="0"/>
          <c:tx>
            <c:strRef>
              <c:f>Sheet1!$B$1</c:f>
              <c:strCache>
                <c:ptCount val="1"/>
                <c:pt idx="0">
                  <c:v>2022</c:v>
                </c:pt>
              </c:strCache>
            </c:strRef>
          </c:tx>
          <c:spPr>
            <a:solidFill>
              <a:schemeClr val="accent6"/>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Essex TOTAL</c:v>
                </c:pt>
                <c:pt idx="2">
                  <c:v>18-24</c:v>
                </c:pt>
                <c:pt idx="3">
                  <c:v>25-34</c:v>
                </c:pt>
                <c:pt idx="4">
                  <c:v>35-44</c:v>
                </c:pt>
                <c:pt idx="5">
                  <c:v>45-54</c:v>
                </c:pt>
                <c:pt idx="6">
                  <c:v>55-64</c:v>
                </c:pt>
                <c:pt idx="7">
                  <c:v>65-74</c:v>
                </c:pt>
                <c:pt idx="8">
                  <c:v>75+</c:v>
                </c:pt>
              </c:strCache>
            </c:strRef>
          </c:cat>
          <c:val>
            <c:numRef>
              <c:f>Sheet1!$B$2:$B$11</c:f>
              <c:numCache>
                <c:formatCode>General</c:formatCode>
                <c:ptCount val="10"/>
                <c:pt idx="0" formatCode="0%">
                  <c:v>0.51</c:v>
                </c:pt>
                <c:pt idx="2" formatCode="0%">
                  <c:v>0.38</c:v>
                </c:pt>
                <c:pt idx="3" formatCode="0%">
                  <c:v>0.47</c:v>
                </c:pt>
                <c:pt idx="4" formatCode="0%">
                  <c:v>0.48</c:v>
                </c:pt>
                <c:pt idx="5" formatCode="0%">
                  <c:v>0.54</c:v>
                </c:pt>
                <c:pt idx="6" formatCode="0%">
                  <c:v>0.53</c:v>
                </c:pt>
                <c:pt idx="7" formatCode="0%">
                  <c:v>0.55000000000000004</c:v>
                </c:pt>
                <c:pt idx="8" formatCode="0%">
                  <c:v>0.56999999999999995</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2023</c:v>
                </c:pt>
              </c:strCache>
            </c:strRef>
          </c:tx>
          <c:spPr>
            <a:solidFill>
              <a:schemeClr val="accent5"/>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C7-4DBD-ACDD-DAE86766BA84}"/>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7"/>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C7-4DBD-ACDD-DAE86766BA84}"/>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Essex TOTAL</c:v>
                </c:pt>
                <c:pt idx="2">
                  <c:v>18-24</c:v>
                </c:pt>
                <c:pt idx="3">
                  <c:v>25-34</c:v>
                </c:pt>
                <c:pt idx="4">
                  <c:v>35-44</c:v>
                </c:pt>
                <c:pt idx="5">
                  <c:v>45-54</c:v>
                </c:pt>
                <c:pt idx="6">
                  <c:v>55-64</c:v>
                </c:pt>
                <c:pt idx="7">
                  <c:v>65-74</c:v>
                </c:pt>
                <c:pt idx="8">
                  <c:v>75+</c:v>
                </c:pt>
              </c:strCache>
            </c:strRef>
          </c:cat>
          <c:val>
            <c:numRef>
              <c:f>Sheet1!$C$2:$C$11</c:f>
              <c:numCache>
                <c:formatCode>General</c:formatCode>
                <c:ptCount val="10"/>
                <c:pt idx="0" formatCode="0%">
                  <c:v>0.5</c:v>
                </c:pt>
                <c:pt idx="2" formatCode="0%">
                  <c:v>0.31</c:v>
                </c:pt>
                <c:pt idx="3" formatCode="0%">
                  <c:v>0.51</c:v>
                </c:pt>
                <c:pt idx="4" formatCode="0%">
                  <c:v>0.49</c:v>
                </c:pt>
                <c:pt idx="5" formatCode="0%">
                  <c:v>0.51</c:v>
                </c:pt>
                <c:pt idx="6" formatCode="0%">
                  <c:v>0.53</c:v>
                </c:pt>
                <c:pt idx="7" formatCode="0%">
                  <c:v>0.52</c:v>
                </c:pt>
                <c:pt idx="8" formatCode="0%">
                  <c:v>0.5</c:v>
                </c:pt>
              </c:numCache>
            </c:numRef>
          </c:val>
          <c:extLst>
            <c:ext xmlns:c16="http://schemas.microsoft.com/office/drawing/2014/chart" uri="{C3380CC4-5D6E-409C-BE32-E72D297353CC}">
              <c16:uniqueId val="{00000002-982A-4C8B-BA6E-8DDF257E4E5F}"/>
            </c:ext>
          </c:extLst>
        </c:ser>
        <c:ser>
          <c:idx val="2"/>
          <c:order val="2"/>
          <c:tx>
            <c:strRef>
              <c:f>Sheet1!$D$1</c:f>
              <c:strCache>
                <c:ptCount val="1"/>
                <c:pt idx="0">
                  <c:v>2024</c:v>
                </c:pt>
              </c:strCache>
            </c:strRef>
          </c:tx>
          <c:spPr>
            <a:solidFill>
              <a:schemeClr val="accent4"/>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16B-4A35-BEEA-F2DE84404748}"/>
                </c:ext>
              </c:extLst>
            </c:dLbl>
            <c:dLbl>
              <c:idx val="2"/>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16B-4A35-BEEA-F2DE84404748}"/>
                </c:ext>
              </c:extLst>
            </c:dLbl>
            <c:dLbl>
              <c:idx val="3"/>
              <c:spPr>
                <a:noFill/>
                <a:ln>
                  <a:solidFill>
                    <a:srgbClr val="E40037"/>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8FD-4938-9691-D6043E45E9FE}"/>
                </c:ext>
              </c:extLst>
            </c:dLbl>
            <c:dLbl>
              <c:idx val="4"/>
              <c:spPr>
                <a:noFill/>
                <a:ln w="19050">
                  <a:solidFill>
                    <a:schemeClr val="accent1">
                      <a:lumMod val="75000"/>
                    </a:schemeClr>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16B-4A35-BEEA-F2DE84404748}"/>
                </c:ext>
              </c:extLst>
            </c:dLbl>
            <c:dLbl>
              <c:idx val="5"/>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216B-4A35-BEEA-F2DE84404748}"/>
                </c:ext>
              </c:extLst>
            </c:dLbl>
            <c:dLbl>
              <c:idx val="6"/>
              <c:spPr>
                <a:noFill/>
                <a:ln w="19050">
                  <a:solidFill>
                    <a:srgbClr val="FFFFFF"/>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16B-4A35-BEEA-F2DE84404748}"/>
                </c:ext>
              </c:extLst>
            </c:dLbl>
            <c:dLbl>
              <c:idx val="7"/>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16B-4A35-BEEA-F2DE84404748}"/>
                </c:ext>
              </c:extLst>
            </c:dLbl>
            <c:dLbl>
              <c:idx val="8"/>
              <c:spPr>
                <a:noFill/>
                <a:ln w="19050">
                  <a:solidFill>
                    <a:srgbClr val="FFFFFF"/>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216B-4A35-BEEA-F2DE84404748}"/>
                </c:ext>
              </c:extLst>
            </c:dLbl>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Essex TOTAL</c:v>
                </c:pt>
                <c:pt idx="2">
                  <c:v>18-24</c:v>
                </c:pt>
                <c:pt idx="3">
                  <c:v>25-34</c:v>
                </c:pt>
                <c:pt idx="4">
                  <c:v>35-44</c:v>
                </c:pt>
                <c:pt idx="5">
                  <c:v>45-54</c:v>
                </c:pt>
                <c:pt idx="6">
                  <c:v>55-64</c:v>
                </c:pt>
                <c:pt idx="7">
                  <c:v>65-74</c:v>
                </c:pt>
                <c:pt idx="8">
                  <c:v>75+</c:v>
                </c:pt>
              </c:strCache>
            </c:strRef>
          </c:cat>
          <c:val>
            <c:numRef>
              <c:f>Sheet1!$D$2:$D$11</c:f>
              <c:numCache>
                <c:formatCode>General</c:formatCode>
                <c:ptCount val="10"/>
                <c:pt idx="0" formatCode="0%">
                  <c:v>0.49</c:v>
                </c:pt>
                <c:pt idx="2" formatCode="0%">
                  <c:v>0.34</c:v>
                </c:pt>
                <c:pt idx="3" formatCode="0%">
                  <c:v>0.43</c:v>
                </c:pt>
                <c:pt idx="4" formatCode="0%">
                  <c:v>0.53</c:v>
                </c:pt>
                <c:pt idx="5" formatCode="0%">
                  <c:v>0.53</c:v>
                </c:pt>
                <c:pt idx="6" formatCode="0%">
                  <c:v>0.5</c:v>
                </c:pt>
                <c:pt idx="7" formatCode="0%">
                  <c:v>0.55000000000000004</c:v>
                </c:pt>
                <c:pt idx="8" formatCode="0%">
                  <c:v>0.52</c:v>
                </c:pt>
              </c:numCache>
            </c:numRef>
          </c:val>
          <c:extLst>
            <c:ext xmlns:c16="http://schemas.microsoft.com/office/drawing/2014/chart" uri="{C3380CC4-5D6E-409C-BE32-E72D297353CC}">
              <c16:uniqueId val="{00000000-216B-4A35-BEEA-F2DE84404748}"/>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92250152404976E-3"/>
          <c:y val="8.7113577241631934E-2"/>
          <c:w val="0.98110712780651743"/>
          <c:h val="0.64117827915593328"/>
        </c:manualLayout>
      </c:layout>
      <c:barChart>
        <c:barDir val="col"/>
        <c:grouping val="clustered"/>
        <c:varyColors val="0"/>
        <c:ser>
          <c:idx val="0"/>
          <c:order val="0"/>
          <c:tx>
            <c:strRef>
              <c:f>Sheet1!$B$1</c:f>
              <c:strCache>
                <c:ptCount val="1"/>
                <c:pt idx="0">
                  <c:v>2022</c:v>
                </c:pt>
              </c:strCache>
            </c:strRef>
          </c:tx>
          <c:spPr>
            <a:solidFill>
              <a:schemeClr val="accent6"/>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Sheet1!$B$2:$B$11</c:f>
              <c:numCache>
                <c:formatCode>General</c:formatCode>
                <c:ptCount val="10"/>
                <c:pt idx="0" formatCode="0%">
                  <c:v>0.51</c:v>
                </c:pt>
                <c:pt idx="2" formatCode="0%">
                  <c:v>0.34</c:v>
                </c:pt>
                <c:pt idx="3" formatCode="0%">
                  <c:v>0.35</c:v>
                </c:pt>
                <c:pt idx="4" formatCode="0%">
                  <c:v>0.53</c:v>
                </c:pt>
                <c:pt idx="5" formatCode="0%">
                  <c:v>0.56999999999999995</c:v>
                </c:pt>
                <c:pt idx="6" formatCode="0%">
                  <c:v>0.59</c:v>
                </c:pt>
                <c:pt idx="8" formatCode="0%">
                  <c:v>0.43</c:v>
                </c:pt>
                <c:pt idx="9" formatCode="0%">
                  <c:v>0.74</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2023</c:v>
                </c:pt>
              </c:strCache>
            </c:strRef>
          </c:tx>
          <c:spPr>
            <a:solidFill>
              <a:schemeClr val="accent5"/>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C7-4DBD-ACDD-DAE86766BA84}"/>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7"/>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C7-4DBD-ACDD-DAE86766BA84}"/>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dLbl>
              <c:idx val="1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C7-4DBD-ACDD-DAE86766BA8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Sheet1!$C$2:$C$11</c:f>
              <c:numCache>
                <c:formatCode>General</c:formatCode>
                <c:ptCount val="10"/>
                <c:pt idx="0" formatCode="0%">
                  <c:v>0.5</c:v>
                </c:pt>
                <c:pt idx="2" formatCode="0%">
                  <c:v>0.39</c:v>
                </c:pt>
                <c:pt idx="3" formatCode="0%">
                  <c:v>0.38</c:v>
                </c:pt>
                <c:pt idx="4" formatCode="0%">
                  <c:v>0.48</c:v>
                </c:pt>
                <c:pt idx="5" formatCode="0%">
                  <c:v>0.54</c:v>
                </c:pt>
                <c:pt idx="6" formatCode="0%">
                  <c:v>0.59</c:v>
                </c:pt>
                <c:pt idx="8" formatCode="0%">
                  <c:v>0.43</c:v>
                </c:pt>
                <c:pt idx="9" formatCode="0%">
                  <c:v>0.69</c:v>
                </c:pt>
              </c:numCache>
            </c:numRef>
          </c:val>
          <c:extLst>
            <c:ext xmlns:c16="http://schemas.microsoft.com/office/drawing/2014/chart" uri="{C3380CC4-5D6E-409C-BE32-E72D297353CC}">
              <c16:uniqueId val="{00000002-982A-4C8B-BA6E-8DDF257E4E5F}"/>
            </c:ext>
          </c:extLst>
        </c:ser>
        <c:ser>
          <c:idx val="2"/>
          <c:order val="2"/>
          <c:tx>
            <c:strRef>
              <c:f>Sheet1!$D$1</c:f>
              <c:strCache>
                <c:ptCount val="1"/>
                <c:pt idx="0">
                  <c:v>2024</c:v>
                </c:pt>
              </c:strCache>
            </c:strRef>
          </c:tx>
          <c:spPr>
            <a:solidFill>
              <a:schemeClr val="accent4"/>
            </a:solidFill>
            <a:ln>
              <a:noFill/>
            </a:ln>
            <a:effectLst/>
          </c:spPr>
          <c:invertIfNegative val="0"/>
          <c:dLbls>
            <c:dLbl>
              <c:idx val="0"/>
              <c:spPr>
                <a:noFill/>
                <a:ln w="19050">
                  <a:solidFill>
                    <a:srgbClr val="FFFFFF"/>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4C6-4D83-82BD-03066AE37560}"/>
                </c:ext>
              </c:extLst>
            </c:dLbl>
            <c:dLbl>
              <c:idx val="2"/>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16B-4A35-BEEA-F2DE84404748}"/>
                </c:ext>
              </c:extLst>
            </c:dLbl>
            <c:dLbl>
              <c:idx val="3"/>
              <c:spPr>
                <a:noFill/>
                <a:ln w="19050">
                  <a:solidFill>
                    <a:srgbClr val="FFFFFF"/>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4C6-4D83-82BD-03066AE37560}"/>
                </c:ext>
              </c:extLst>
            </c:dLbl>
            <c:dLbl>
              <c:idx val="4"/>
              <c:spPr>
                <a:noFill/>
                <a:ln w="19050">
                  <a:solidFill>
                    <a:srgbClr val="FFFFFF"/>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4C6-4D83-82BD-03066AE37560}"/>
                </c:ext>
              </c:extLst>
            </c:dLbl>
            <c:dLbl>
              <c:idx val="5"/>
              <c:spPr>
                <a:noFill/>
                <a:ln w="19050">
                  <a:solidFill>
                    <a:srgbClr val="FFFFFF"/>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34C6-4D83-82BD-03066AE37560}"/>
                </c:ext>
              </c:extLst>
            </c:dLbl>
            <c:dLbl>
              <c:idx val="6"/>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4C6-4D83-82BD-03066AE37560}"/>
                </c:ext>
              </c:extLst>
            </c:dLbl>
            <c:dLbl>
              <c:idx val="9"/>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34C6-4D83-82BD-03066AE37560}"/>
                </c:ext>
              </c:extLst>
            </c:dLbl>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Sheet1!$D$2:$D$11</c:f>
              <c:numCache>
                <c:formatCode>General</c:formatCode>
                <c:ptCount val="10"/>
                <c:pt idx="0" formatCode="0%">
                  <c:v>0.49</c:v>
                </c:pt>
                <c:pt idx="2" formatCode="0%">
                  <c:v>0.38</c:v>
                </c:pt>
                <c:pt idx="3" formatCode="0%">
                  <c:v>0.5</c:v>
                </c:pt>
                <c:pt idx="4" formatCode="0%">
                  <c:v>0.49</c:v>
                </c:pt>
                <c:pt idx="5" formatCode="0%">
                  <c:v>0.51</c:v>
                </c:pt>
                <c:pt idx="6" formatCode="0%">
                  <c:v>0.59</c:v>
                </c:pt>
                <c:pt idx="8" formatCode="0%">
                  <c:v>0.43</c:v>
                </c:pt>
                <c:pt idx="9" formatCode="0%">
                  <c:v>0.68</c:v>
                </c:pt>
              </c:numCache>
            </c:numRef>
          </c:val>
          <c:extLst>
            <c:ext xmlns:c16="http://schemas.microsoft.com/office/drawing/2014/chart" uri="{C3380CC4-5D6E-409C-BE32-E72D297353CC}">
              <c16:uniqueId val="{00000000-216B-4A35-BEEA-F2DE84404748}"/>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94960989808132E-2"/>
          <c:y val="5.9094071773901649E-2"/>
          <c:w val="0.88147648164298831"/>
          <c:h val="0.75956223953582647"/>
        </c:manualLayout>
      </c:layout>
      <c:lineChart>
        <c:grouping val="standard"/>
        <c:varyColors val="0"/>
        <c:ser>
          <c:idx val="0"/>
          <c:order val="0"/>
          <c:tx>
            <c:strRef>
              <c:f>Sheet1!$B$1</c:f>
              <c:strCache>
                <c:ptCount val="1"/>
                <c:pt idx="0">
                  <c:v>Essex</c:v>
                </c:pt>
              </c:strCache>
            </c:strRef>
          </c:tx>
          <c:spPr>
            <a:ln w="28575" cap="rnd">
              <a:solidFill>
                <a:srgbClr val="E40037"/>
              </a:solidFill>
              <a:round/>
            </a:ln>
            <a:effectLst/>
          </c:spPr>
          <c:marker>
            <c:symbol val="circle"/>
            <c:size val="5"/>
            <c:spPr>
              <a:solidFill>
                <a:schemeClr val="accent4"/>
              </a:solidFill>
              <a:ln w="38100" cap="rnd">
                <a:solidFill>
                  <a:srgbClr val="E40037"/>
                </a:solidFill>
              </a:ln>
              <a:effectLst/>
            </c:spPr>
          </c:marker>
          <c:dPt>
            <c:idx val="208"/>
            <c:marker>
              <c:symbol val="circle"/>
              <c:size val="5"/>
              <c:spPr>
                <a:solidFill>
                  <a:schemeClr val="accent4"/>
                </a:solidFill>
                <a:ln w="38100" cap="rnd">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1A-2640-40A1-A016-3009B4DD6F27}"/>
              </c:ext>
            </c:extLst>
          </c:dPt>
          <c:dLbls>
            <c:dLbl>
              <c:idx val="7"/>
              <c:layout>
                <c:manualLayout>
                  <c:x val="-3.611575862077504E-2"/>
                  <c:y val="-2.8256310600416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93-40F0-B1DB-5CA3D88EC70F}"/>
                </c:ext>
              </c:extLst>
            </c:dLbl>
            <c:dLbl>
              <c:idx val="10"/>
              <c:layout>
                <c:manualLayout>
                  <c:x val="-2.0974094180419123E-2"/>
                  <c:y val="3.6490530580524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93-40F0-B1DB-5CA3D88EC70F}"/>
                </c:ext>
              </c:extLst>
            </c:dLbl>
            <c:dLbl>
              <c:idx val="15"/>
              <c:layout>
                <c:manualLayout>
                  <c:x val="-1.6315120506463453E-2"/>
                  <c:y val="3.6490530580524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93-40F0-B1DB-5CA3D88EC70F}"/>
                </c:ext>
              </c:extLst>
            </c:dLbl>
            <c:dLbl>
              <c:idx val="18"/>
              <c:layout>
                <c:manualLayout>
                  <c:x val="-2.213883759890806E-2"/>
                  <c:y val="-3.3886470703107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93-40F0-B1DB-5CA3D88EC70F}"/>
                </c:ext>
              </c:extLst>
            </c:dLbl>
            <c:dLbl>
              <c:idx val="22"/>
              <c:layout>
                <c:manualLayout>
                  <c:x val="-1.5150377087974537E-2"/>
                  <c:y val="-3.6701439924529282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3794984431415827E-2"/>
                      <c:h val="3.6807282501262903E-2"/>
                    </c:manualLayout>
                  </c15:layout>
                </c:ext>
                <c:ext xmlns:c16="http://schemas.microsoft.com/office/drawing/2014/chart" uri="{C3380CC4-5D6E-409C-BE32-E72D297353CC}">
                  <c16:uniqueId val="{00000009-AA93-40F0-B1DB-5CA3D88EC70F}"/>
                </c:ext>
              </c:extLst>
            </c:dLbl>
            <c:dLbl>
              <c:idx val="35"/>
              <c:layout>
                <c:manualLayout>
                  <c:x val="-2.6797811272863684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93-40F0-B1DB-5CA3D88EC70F}"/>
                </c:ext>
              </c:extLst>
            </c:dLbl>
            <c:dLbl>
              <c:idx val="40"/>
              <c:layout>
                <c:manualLayout>
                  <c:x val="-1.747986392495237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93-40F0-B1DB-5CA3D88EC70F}"/>
                </c:ext>
              </c:extLst>
            </c:dLbl>
            <c:dLbl>
              <c:idx val="100"/>
              <c:layout>
                <c:manualLayout>
                  <c:x val="-3.7280502039264043E-2"/>
                  <c:y val="-2.2626150497726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A93-40F0-B1DB-5CA3D88EC70F}"/>
                </c:ext>
              </c:extLst>
            </c:dLbl>
            <c:dLbl>
              <c:idx val="103"/>
              <c:layout>
                <c:manualLayout>
                  <c:x val="-2.2138837598908039E-2"/>
                  <c:y val="-2.8256310600416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93-40F0-B1DB-5CA3D88EC70F}"/>
                </c:ext>
              </c:extLst>
            </c:dLbl>
            <c:dLbl>
              <c:idx val="106"/>
              <c:layout>
                <c:manualLayout>
                  <c:x val="-2.0974094180419123E-2"/>
                  <c:y val="-3.1071390651761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A93-40F0-B1DB-5CA3D88EC70F}"/>
                </c:ext>
              </c:extLst>
            </c:dLbl>
            <c:dLbl>
              <c:idx val="109"/>
              <c:layout>
                <c:manualLayout>
                  <c:x val="-8.1619165770410364E-3"/>
                  <c:y val="-2.5441230549071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A93-40F0-B1DB-5CA3D88EC70F}"/>
                </c:ext>
              </c:extLst>
            </c:dLbl>
            <c:dLbl>
              <c:idx val="115"/>
              <c:layout>
                <c:manualLayout>
                  <c:x val="-1.165614683250787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A93-40F0-B1DB-5CA3D88EC70F}"/>
                </c:ext>
              </c:extLst>
            </c:dLbl>
            <c:dLbl>
              <c:idx val="127"/>
              <c:layout>
                <c:manualLayout>
                  <c:x val="-1.864460734344137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A93-40F0-B1DB-5CA3D88EC70F}"/>
                </c:ext>
              </c:extLst>
            </c:dLbl>
            <c:dLbl>
              <c:idx val="146"/>
              <c:layout>
                <c:manualLayout>
                  <c:x val="-2.097409418041912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A93-40F0-B1DB-5CA3D88EC70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Sheet1!$A$2:$A$230</c:f>
              <c:numCache>
                <c:formatCode>mmm\-yy</c:formatCode>
                <c:ptCount val="229"/>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pt idx="225">
                  <c:v>45566</c:v>
                </c:pt>
                <c:pt idx="226">
                  <c:v>45597</c:v>
                </c:pt>
                <c:pt idx="227">
                  <c:v>45627</c:v>
                </c:pt>
              </c:numCache>
            </c:numRef>
          </c:cat>
          <c:val>
            <c:numRef>
              <c:f>Sheet1!$B$2:$B$230</c:f>
              <c:numCache>
                <c:formatCode>General</c:formatCode>
                <c:ptCount val="229"/>
                <c:pt idx="7" formatCode="0%">
                  <c:v>0.8</c:v>
                </c:pt>
                <c:pt idx="22" formatCode="0%">
                  <c:v>0.8</c:v>
                </c:pt>
                <c:pt idx="40" formatCode="0%">
                  <c:v>0.84</c:v>
                </c:pt>
                <c:pt idx="48" formatCode="0%">
                  <c:v>0.82</c:v>
                </c:pt>
                <c:pt idx="54" formatCode="0%">
                  <c:v>0.85</c:v>
                </c:pt>
                <c:pt idx="73" formatCode="0%">
                  <c:v>0.83</c:v>
                </c:pt>
                <c:pt idx="85" formatCode="0%">
                  <c:v>0.81</c:v>
                </c:pt>
                <c:pt idx="100" formatCode="0%">
                  <c:v>0.84</c:v>
                </c:pt>
                <c:pt idx="115" formatCode="0%">
                  <c:v>0.82</c:v>
                </c:pt>
                <c:pt idx="127" formatCode="0%">
                  <c:v>0.82</c:v>
                </c:pt>
                <c:pt idx="146" formatCode="0%">
                  <c:v>0.8</c:v>
                </c:pt>
                <c:pt idx="196" formatCode="0%">
                  <c:v>0.78</c:v>
                </c:pt>
                <c:pt idx="208" formatCode="0%">
                  <c:v>0.7</c:v>
                </c:pt>
                <c:pt idx="220" formatCode="0%">
                  <c:v>0.7</c:v>
                </c:pt>
              </c:numCache>
            </c:numRef>
          </c:val>
          <c:smooth val="0"/>
          <c:extLst>
            <c:ext xmlns:c16="http://schemas.microsoft.com/office/drawing/2014/chart" uri="{C3380CC4-5D6E-409C-BE32-E72D297353CC}">
              <c16:uniqueId val="{00000000-4B25-4B35-A605-F20BBCC2D9B2}"/>
            </c:ext>
          </c:extLst>
        </c:ser>
        <c:ser>
          <c:idx val="1"/>
          <c:order val="1"/>
          <c:tx>
            <c:strRef>
              <c:f>Sheet1!$C$1</c:f>
              <c:strCache>
                <c:ptCount val="1"/>
                <c:pt idx="0">
                  <c:v>England</c:v>
                </c:pt>
              </c:strCache>
            </c:strRef>
          </c:tx>
          <c:spPr>
            <a:ln w="28575" cap="rnd">
              <a:solidFill>
                <a:schemeClr val="accent5"/>
              </a:solidFill>
              <a:round/>
            </a:ln>
            <a:effectLst/>
          </c:spPr>
          <c:marker>
            <c:symbol val="x"/>
            <c:size val="5"/>
            <c:spPr>
              <a:solidFill>
                <a:schemeClr val="accent5"/>
              </a:solidFill>
              <a:ln w="38100">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Sheet1!$A$2:$A$230</c:f>
              <c:numCache>
                <c:formatCode>mmm\-yy</c:formatCode>
                <c:ptCount val="229"/>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pt idx="225">
                  <c:v>45566</c:v>
                </c:pt>
                <c:pt idx="226">
                  <c:v>45597</c:v>
                </c:pt>
                <c:pt idx="227">
                  <c:v>45627</c:v>
                </c:pt>
              </c:numCache>
            </c:numRef>
          </c:cat>
          <c:val>
            <c:numRef>
              <c:f>Sheet1!$C$2:$C$230</c:f>
              <c:numCache>
                <c:formatCode>General</c:formatCode>
                <c:ptCount val="229"/>
                <c:pt idx="98" formatCode="0%">
                  <c:v>0.8</c:v>
                </c:pt>
                <c:pt idx="110" formatCode="0%">
                  <c:v>0.78</c:v>
                </c:pt>
                <c:pt idx="122" formatCode="0%">
                  <c:v>0.8</c:v>
                </c:pt>
                <c:pt idx="134" formatCode="0%">
                  <c:v>0.78</c:v>
                </c:pt>
                <c:pt idx="146" formatCode="0%">
                  <c:v>0.77</c:v>
                </c:pt>
                <c:pt idx="158" formatCode="0%">
                  <c:v>0.76</c:v>
                </c:pt>
                <c:pt idx="170" formatCode="0%">
                  <c:v>0.76</c:v>
                </c:pt>
                <c:pt idx="182" formatCode="0%">
                  <c:v>0.79</c:v>
                </c:pt>
                <c:pt idx="193" formatCode="0%">
                  <c:v>0.76</c:v>
                </c:pt>
              </c:numCache>
            </c:numRef>
          </c:val>
          <c:smooth val="0"/>
          <c:extLst>
            <c:ext xmlns:c16="http://schemas.microsoft.com/office/drawing/2014/chart" uri="{C3380CC4-5D6E-409C-BE32-E72D297353CC}">
              <c16:uniqueId val="{00000001-AA93-40F0-B1DB-5CA3D88EC70F}"/>
            </c:ext>
          </c:extLst>
        </c:ser>
        <c:ser>
          <c:idx val="2"/>
          <c:order val="2"/>
          <c:tx>
            <c:strRef>
              <c:f>Sheet1!$D$1</c:f>
              <c:strCache>
                <c:ptCount val="1"/>
                <c:pt idx="0">
                  <c:v>Essex2</c:v>
                </c:pt>
              </c:strCache>
            </c:strRef>
          </c:tx>
          <c:spPr>
            <a:ln w="28575" cap="rnd">
              <a:solidFill>
                <a:srgbClr val="FF0000"/>
              </a:solidFill>
              <a:round/>
            </a:ln>
            <a:effectLst/>
          </c:spPr>
          <c:marker>
            <c:symbol val="circle"/>
            <c:size val="8"/>
            <c:spPr>
              <a:solidFill>
                <a:schemeClr val="accent4"/>
              </a:solidFill>
              <a:ln w="9525">
                <a:solidFill>
                  <a:srgbClr val="004899">
                    <a:alpha val="98000"/>
                  </a:srgbClr>
                </a:solidFill>
              </a:ln>
              <a:effectLst/>
            </c:spPr>
          </c:marker>
          <c:dPt>
            <c:idx val="115"/>
            <c:marker>
              <c:symbol val="circle"/>
              <c:size val="8"/>
              <c:spPr>
                <a:solidFill>
                  <a:schemeClr val="accent4"/>
                </a:solidFill>
                <a:ln w="9525">
                  <a:solidFill>
                    <a:srgbClr val="004899">
                      <a:alpha val="98000"/>
                    </a:srgbClr>
                  </a:solidFill>
                </a:ln>
                <a:effectLst/>
              </c:spPr>
            </c:marker>
            <c:bubble3D val="0"/>
            <c:extLst>
              <c:ext xmlns:c16="http://schemas.microsoft.com/office/drawing/2014/chart" uri="{C3380CC4-5D6E-409C-BE32-E72D297353CC}">
                <c16:uniqueId val="{00000002-9851-4947-841E-2EE16AA5D66C}"/>
              </c:ext>
            </c:extLst>
          </c:dPt>
          <c:dPt>
            <c:idx val="127"/>
            <c:marker>
              <c:symbol val="circle"/>
              <c:size val="8"/>
              <c:spPr>
                <a:solidFill>
                  <a:schemeClr val="accent4"/>
                </a:solidFill>
                <a:ln w="9525">
                  <a:solidFill>
                    <a:srgbClr val="004899">
                      <a:alpha val="98000"/>
                    </a:srgbClr>
                  </a:solidFill>
                </a:ln>
                <a:effectLst/>
              </c:spPr>
            </c:marker>
            <c:bubble3D val="0"/>
            <c:spPr>
              <a:ln w="28575" cap="rnd">
                <a:solidFill>
                  <a:schemeClr val="accent4"/>
                </a:solidFill>
                <a:round/>
              </a:ln>
              <a:effectLst/>
            </c:spPr>
            <c:extLst>
              <c:ext xmlns:c16="http://schemas.microsoft.com/office/drawing/2014/chart" uri="{C3380CC4-5D6E-409C-BE32-E72D297353CC}">
                <c16:uniqueId val="{00000004-9851-4947-841E-2EE16AA5D66C}"/>
              </c:ext>
            </c:extLst>
          </c:dPt>
          <c:dPt>
            <c:idx val="146"/>
            <c:marker>
              <c:symbol val="circle"/>
              <c:size val="8"/>
              <c:spPr>
                <a:solidFill>
                  <a:schemeClr val="accent4"/>
                </a:solidFill>
                <a:ln w="9525">
                  <a:solidFill>
                    <a:srgbClr val="004899">
                      <a:alpha val="98000"/>
                    </a:srgbClr>
                  </a:solidFill>
                </a:ln>
                <a:effectLst/>
              </c:spPr>
            </c:marker>
            <c:bubble3D val="0"/>
            <c:spPr>
              <a:ln w="28575" cap="rnd">
                <a:solidFill>
                  <a:schemeClr val="accent4"/>
                </a:solidFill>
                <a:round/>
              </a:ln>
              <a:effectLst/>
            </c:spPr>
            <c:extLst>
              <c:ext xmlns:c16="http://schemas.microsoft.com/office/drawing/2014/chart" uri="{C3380CC4-5D6E-409C-BE32-E72D297353CC}">
                <c16:uniqueId val="{00000006-9851-4947-841E-2EE16AA5D66C}"/>
              </c:ext>
            </c:extLst>
          </c:dPt>
          <c:dPt>
            <c:idx val="196"/>
            <c:marker>
              <c:symbol val="circle"/>
              <c:size val="8"/>
              <c:spPr>
                <a:solidFill>
                  <a:schemeClr val="accent4"/>
                </a:solidFill>
                <a:ln w="9525">
                  <a:solidFill>
                    <a:srgbClr val="004899">
                      <a:alpha val="98000"/>
                    </a:srgbClr>
                  </a:solidFill>
                </a:ln>
                <a:effectLst/>
              </c:spPr>
            </c:marker>
            <c:bubble3D val="0"/>
            <c:spPr>
              <a:ln w="28575" cap="rnd">
                <a:solidFill>
                  <a:schemeClr val="accent4"/>
                </a:solidFill>
                <a:round/>
              </a:ln>
              <a:effectLst/>
            </c:spPr>
            <c:extLst>
              <c:ext xmlns:c16="http://schemas.microsoft.com/office/drawing/2014/chart" uri="{C3380CC4-5D6E-409C-BE32-E72D297353CC}">
                <c16:uniqueId val="{00000008-9851-4947-841E-2EE16AA5D66C}"/>
              </c:ext>
            </c:extLst>
          </c:dPt>
          <c:dPt>
            <c:idx val="208"/>
            <c:marker>
              <c:symbol val="circle"/>
              <c:size val="8"/>
              <c:spPr>
                <a:solidFill>
                  <a:schemeClr val="accent4"/>
                </a:solidFill>
                <a:ln w="9525">
                  <a:solidFill>
                    <a:srgbClr val="004899">
                      <a:alpha val="98000"/>
                    </a:srgbClr>
                  </a:solidFill>
                </a:ln>
                <a:effectLst/>
              </c:spPr>
            </c:marker>
            <c:bubble3D val="0"/>
            <c:spPr>
              <a:ln w="28575" cap="rnd">
                <a:solidFill>
                  <a:schemeClr val="accent4"/>
                </a:solidFill>
                <a:round/>
              </a:ln>
              <a:effectLst/>
            </c:spPr>
            <c:extLst>
              <c:ext xmlns:c16="http://schemas.microsoft.com/office/drawing/2014/chart" uri="{C3380CC4-5D6E-409C-BE32-E72D297353CC}">
                <c16:uniqueId val="{0000000A-9851-4947-841E-2EE16AA5D66C}"/>
              </c:ext>
            </c:extLst>
          </c:dPt>
          <c:dPt>
            <c:idx val="220"/>
            <c:marker>
              <c:symbol val="circle"/>
              <c:size val="8"/>
              <c:spPr>
                <a:solidFill>
                  <a:schemeClr val="accent4"/>
                </a:solidFill>
                <a:ln w="9525">
                  <a:solidFill>
                    <a:srgbClr val="004899">
                      <a:alpha val="98000"/>
                    </a:srgbClr>
                  </a:solidFill>
                </a:ln>
                <a:effectLst/>
              </c:spPr>
            </c:marker>
            <c:bubble3D val="0"/>
            <c:spPr>
              <a:ln w="28575" cap="rnd">
                <a:solidFill>
                  <a:schemeClr val="accent4"/>
                </a:solidFill>
                <a:round/>
              </a:ln>
              <a:effectLst/>
            </c:spPr>
            <c:extLst>
              <c:ext xmlns:c16="http://schemas.microsoft.com/office/drawing/2014/chart" uri="{C3380CC4-5D6E-409C-BE32-E72D297353CC}">
                <c16:uniqueId val="{0000001F-0936-4E37-B1E0-0B56AAD497C5}"/>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Sheet1!$A$2:$A$230</c:f>
              <c:numCache>
                <c:formatCode>mmm\-yy</c:formatCode>
                <c:ptCount val="229"/>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pt idx="225">
                  <c:v>45566</c:v>
                </c:pt>
                <c:pt idx="226">
                  <c:v>45597</c:v>
                </c:pt>
                <c:pt idx="227">
                  <c:v>45627</c:v>
                </c:pt>
              </c:numCache>
            </c:numRef>
          </c:cat>
          <c:val>
            <c:numRef>
              <c:f>Sheet1!$D$2:$D$230</c:f>
              <c:numCache>
                <c:formatCode>General</c:formatCode>
                <c:ptCount val="229"/>
                <c:pt idx="115" formatCode="0%">
                  <c:v>0.3</c:v>
                </c:pt>
                <c:pt idx="127" formatCode="0%">
                  <c:v>0.28000000000000003</c:v>
                </c:pt>
                <c:pt idx="146" formatCode="0%">
                  <c:v>0.27</c:v>
                </c:pt>
                <c:pt idx="196" formatCode="0%">
                  <c:v>0.24</c:v>
                </c:pt>
                <c:pt idx="208" formatCode="0%">
                  <c:v>0.19</c:v>
                </c:pt>
                <c:pt idx="220" formatCode="0%">
                  <c:v>0.18</c:v>
                </c:pt>
              </c:numCache>
            </c:numRef>
          </c:val>
          <c:smooth val="0"/>
          <c:extLst>
            <c:ext xmlns:c16="http://schemas.microsoft.com/office/drawing/2014/chart" uri="{C3380CC4-5D6E-409C-BE32-E72D297353CC}">
              <c16:uniqueId val="{0000001D-0936-4E37-B1E0-0B56AAD497C5}"/>
            </c:ext>
          </c:extLst>
        </c:ser>
        <c:ser>
          <c:idx val="3"/>
          <c:order val="3"/>
          <c:tx>
            <c:strRef>
              <c:f>Sheet1!$E$1</c:f>
              <c:strCache>
                <c:ptCount val="1"/>
                <c:pt idx="0">
                  <c:v>England3</c:v>
                </c:pt>
              </c:strCache>
            </c:strRef>
          </c:tx>
          <c:spPr>
            <a:ln w="28575" cap="rnd">
              <a:solidFill>
                <a:srgbClr val="00B0F0"/>
              </a:solidFill>
              <a:round/>
            </a:ln>
            <a:effectLst/>
          </c:spPr>
          <c:marker>
            <c:symbol val="star"/>
            <c:size val="7"/>
            <c:spPr>
              <a:noFill/>
              <a:ln w="9525">
                <a:solidFill>
                  <a:schemeClr val="accent4"/>
                </a:solidFill>
              </a:ln>
              <a:effectLst/>
            </c:spPr>
          </c:marker>
          <c:dPt>
            <c:idx val="98"/>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0E-9851-4947-841E-2EE16AA5D66C}"/>
              </c:ext>
            </c:extLst>
          </c:dPt>
          <c:dPt>
            <c:idx val="110"/>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0-9851-4947-841E-2EE16AA5D66C}"/>
              </c:ext>
            </c:extLst>
          </c:dPt>
          <c:dPt>
            <c:idx val="122"/>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2-9851-4947-841E-2EE16AA5D66C}"/>
              </c:ext>
            </c:extLst>
          </c:dPt>
          <c:dPt>
            <c:idx val="134"/>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4-9851-4947-841E-2EE16AA5D66C}"/>
              </c:ext>
            </c:extLst>
          </c:dPt>
          <c:dPt>
            <c:idx val="146"/>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6-9851-4947-841E-2EE16AA5D66C}"/>
              </c:ext>
            </c:extLst>
          </c:dPt>
          <c:dPt>
            <c:idx val="158"/>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8-9851-4947-841E-2EE16AA5D66C}"/>
              </c:ext>
            </c:extLst>
          </c:dPt>
          <c:dPt>
            <c:idx val="170"/>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A-9851-4947-841E-2EE16AA5D66C}"/>
              </c:ext>
            </c:extLst>
          </c:dPt>
          <c:dPt>
            <c:idx val="182"/>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C-9851-4947-841E-2EE16AA5D66C}"/>
              </c:ext>
            </c:extLst>
          </c:dPt>
          <c:dPt>
            <c:idx val="193"/>
            <c:marker>
              <c:symbol val="square"/>
              <c:size val="7"/>
              <c:spPr>
                <a:solidFill>
                  <a:schemeClr val="accent5"/>
                </a:solidFill>
                <a:ln w="9525" cap="sq">
                  <a:solidFill>
                    <a:schemeClr val="accent5"/>
                  </a:solidFill>
                  <a:round/>
                </a:ln>
                <a:effectLst/>
              </c:spPr>
            </c:marker>
            <c:bubble3D val="0"/>
            <c:spPr>
              <a:ln w="28575" cap="sq">
                <a:solidFill>
                  <a:schemeClr val="accent5"/>
                </a:solidFill>
                <a:round/>
              </a:ln>
              <a:effectLst/>
            </c:spPr>
            <c:extLst>
              <c:ext xmlns:c16="http://schemas.microsoft.com/office/drawing/2014/chart" uri="{C3380CC4-5D6E-409C-BE32-E72D297353CC}">
                <c16:uniqueId val="{0000001E-9851-4947-841E-2EE16AA5D66C}"/>
              </c:ext>
            </c:extLst>
          </c:dPt>
          <c:dLbls>
            <c:dLbl>
              <c:idx val="9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851-4947-841E-2EE16AA5D66C}"/>
                </c:ext>
              </c:extLst>
            </c:dLbl>
            <c:dLbl>
              <c:idx val="1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851-4947-841E-2EE16AA5D66C}"/>
                </c:ext>
              </c:extLst>
            </c:dLbl>
            <c:dLbl>
              <c:idx val="1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851-4947-841E-2EE16AA5D66C}"/>
                </c:ext>
              </c:extLst>
            </c:dLbl>
            <c:dLbl>
              <c:idx val="13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851-4947-841E-2EE16AA5D66C}"/>
                </c:ext>
              </c:extLst>
            </c:dLbl>
            <c:dLbl>
              <c:idx val="14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851-4947-841E-2EE16AA5D66C}"/>
                </c:ext>
              </c:extLst>
            </c:dLbl>
            <c:dLbl>
              <c:idx val="15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851-4947-841E-2EE16AA5D66C}"/>
                </c:ext>
              </c:extLst>
            </c:dLbl>
            <c:dLbl>
              <c:idx val="17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851-4947-841E-2EE16AA5D66C}"/>
                </c:ext>
              </c:extLst>
            </c:dLbl>
            <c:dLbl>
              <c:idx val="18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851-4947-841E-2EE16AA5D66C}"/>
                </c:ext>
              </c:extLst>
            </c:dLbl>
            <c:dLbl>
              <c:idx val="193"/>
              <c:tx>
                <c:rich>
                  <a:bodyPr/>
                  <a:lstStyle/>
                  <a:p>
                    <a:fld id="{7EF99144-857A-4CA9-B1DC-3FE41D58D4FC}" type="VALUE">
                      <a:rPr lang="en-US"/>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9851-4947-841E-2EE16AA5D66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Sheet1!$A$2:$A$230</c:f>
              <c:numCache>
                <c:formatCode>mmm\-yy</c:formatCode>
                <c:ptCount val="229"/>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pt idx="225">
                  <c:v>45566</c:v>
                </c:pt>
                <c:pt idx="226">
                  <c:v>45597</c:v>
                </c:pt>
                <c:pt idx="227">
                  <c:v>45627</c:v>
                </c:pt>
              </c:numCache>
            </c:numRef>
          </c:cat>
          <c:val>
            <c:numRef>
              <c:f>Sheet1!$E$2:$E$230</c:f>
              <c:numCache>
                <c:formatCode>General</c:formatCode>
                <c:ptCount val="229"/>
                <c:pt idx="98" formatCode="0%">
                  <c:v>0.36</c:v>
                </c:pt>
                <c:pt idx="110" formatCode="0%">
                  <c:v>0.32</c:v>
                </c:pt>
                <c:pt idx="122" formatCode="0%">
                  <c:v>0.34</c:v>
                </c:pt>
                <c:pt idx="134" formatCode="0%">
                  <c:v>0.31</c:v>
                </c:pt>
                <c:pt idx="146" formatCode="0%">
                  <c:v>0.28999999999999998</c:v>
                </c:pt>
                <c:pt idx="158" formatCode="0%">
                  <c:v>0.3</c:v>
                </c:pt>
                <c:pt idx="170" formatCode="0%">
                  <c:v>0.3</c:v>
                </c:pt>
                <c:pt idx="182" formatCode="0%">
                  <c:v>0.34</c:v>
                </c:pt>
                <c:pt idx="193" formatCode="0%">
                  <c:v>0.3</c:v>
                </c:pt>
              </c:numCache>
            </c:numRef>
          </c:val>
          <c:smooth val="0"/>
          <c:extLst>
            <c:ext xmlns:c16="http://schemas.microsoft.com/office/drawing/2014/chart" uri="{C3380CC4-5D6E-409C-BE32-E72D297353CC}">
              <c16:uniqueId val="{0000001E-0936-4E37-B1E0-0B56AAD497C5}"/>
            </c:ext>
          </c:extLst>
        </c:ser>
        <c:dLbls>
          <c:showLegendKey val="0"/>
          <c:showVal val="0"/>
          <c:showCatName val="0"/>
          <c:showSerName val="0"/>
          <c:showPercent val="0"/>
          <c:showBubbleSize val="0"/>
        </c:dLbls>
        <c:marker val="1"/>
        <c:smooth val="0"/>
        <c:axId val="534052464"/>
        <c:axId val="534052792"/>
      </c:lineChart>
      <c:dateAx>
        <c:axId val="534052464"/>
        <c:scaling>
          <c:orientation val="minMax"/>
          <c:min val="3871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Offset val="100"/>
        <c:baseTimeUnit val="months"/>
        <c:majorUnit val="12"/>
        <c:majorTimeUnit val="months"/>
      </c:dateAx>
      <c:valAx>
        <c:axId val="534052792"/>
        <c:scaling>
          <c:orientation val="minMax"/>
          <c:max val="1"/>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egendEntry>
        <c:idx val="0"/>
        <c:delete val="1"/>
      </c:legendEntry>
      <c:legendEntry>
        <c:idx val="1"/>
        <c:delete val="1"/>
      </c:legendEntry>
      <c:layout>
        <c:manualLayout>
          <c:xMode val="edge"/>
          <c:yMode val="edge"/>
          <c:x val="0.11271946586150799"/>
          <c:y val="0.5805854346871504"/>
          <c:w val="0.14789204213194757"/>
          <c:h val="0.23043048337141081"/>
        </c:manualLayout>
      </c:layout>
      <c:overlay val="0"/>
      <c:spPr>
        <a:solidFill>
          <a:srgbClr val="FFFFFF"/>
        </a:solidFill>
        <a:ln>
          <a:solidFill>
            <a:schemeClr val="tx1"/>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1.8988378836331556E-2"/>
          <c:w val="0.66562565808192942"/>
          <c:h val="0.83780766561566544"/>
        </c:manualLayout>
      </c:layout>
      <c:barChart>
        <c:barDir val="col"/>
        <c:grouping val="stacked"/>
        <c:varyColors val="0"/>
        <c:ser>
          <c:idx val="0"/>
          <c:order val="0"/>
          <c:tx>
            <c:strRef>
              <c:f>Sheet1!$A$2</c:f>
              <c:strCache>
                <c:ptCount val="1"/>
                <c:pt idx="0">
                  <c:v>Very satisfied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2024</c:v>
                </c:pt>
                <c:pt idx="1">
                  <c:v>Essex 
2023</c:v>
                </c:pt>
              </c:strCache>
            </c:strRef>
          </c:cat>
          <c:val>
            <c:numRef>
              <c:f>Sheet1!$B$2:$D$2</c:f>
              <c:numCache>
                <c:formatCode>0%</c:formatCode>
                <c:ptCount val="2"/>
                <c:pt idx="0">
                  <c:v>0.18</c:v>
                </c:pt>
                <c:pt idx="1">
                  <c:v>0.19339999999999999</c:v>
                </c:pt>
              </c:numCache>
            </c:numRef>
          </c:val>
          <c:extLst>
            <c:ext xmlns:c16="http://schemas.microsoft.com/office/drawing/2014/chart" uri="{C3380CC4-5D6E-409C-BE32-E72D297353CC}">
              <c16:uniqueId val="{00000000-8E01-4B77-A951-28A0EC9F2D7B}"/>
            </c:ext>
          </c:extLst>
        </c:ser>
        <c:ser>
          <c:idx val="1"/>
          <c:order val="1"/>
          <c:tx>
            <c:strRef>
              <c:f>Sheet1!$A$3</c:f>
              <c:strCache>
                <c:ptCount val="1"/>
                <c:pt idx="0">
                  <c:v>Fairly satisfied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2024</c:v>
                </c:pt>
                <c:pt idx="1">
                  <c:v>Essex 
2023</c:v>
                </c:pt>
              </c:strCache>
            </c:strRef>
          </c:cat>
          <c:val>
            <c:numRef>
              <c:f>Sheet1!$B$3:$D$3</c:f>
              <c:numCache>
                <c:formatCode>0%</c:formatCode>
                <c:ptCount val="2"/>
                <c:pt idx="0">
                  <c:v>0.5111</c:v>
                </c:pt>
                <c:pt idx="1">
                  <c:v>0.5111</c:v>
                </c:pt>
              </c:numCache>
            </c:numRef>
          </c:val>
          <c:extLst>
            <c:ext xmlns:c16="http://schemas.microsoft.com/office/drawing/2014/chart" uri="{C3380CC4-5D6E-409C-BE32-E72D297353CC}">
              <c16:uniqueId val="{00000001-8E01-4B77-A951-28A0EC9F2D7B}"/>
            </c:ext>
          </c:extLst>
        </c:ser>
        <c:ser>
          <c:idx val="2"/>
          <c:order val="2"/>
          <c:tx>
            <c:strRef>
              <c:f>Sheet1!$A$4</c:f>
              <c:strCache>
                <c:ptCount val="1"/>
                <c:pt idx="0">
                  <c:v>Neither satisfied nor dissatisfied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2024</c:v>
                </c:pt>
                <c:pt idx="1">
                  <c:v>Essex 
2023</c:v>
                </c:pt>
              </c:strCache>
            </c:strRef>
          </c:cat>
          <c:val>
            <c:numRef>
              <c:f>Sheet1!$B$4:$D$4</c:f>
              <c:numCache>
                <c:formatCode>0%</c:formatCode>
                <c:ptCount val="2"/>
                <c:pt idx="0">
                  <c:v>0.14000000000000001</c:v>
                </c:pt>
                <c:pt idx="1">
                  <c:v>0.1268</c:v>
                </c:pt>
              </c:numCache>
            </c:numRef>
          </c:val>
          <c:extLst>
            <c:ext xmlns:c16="http://schemas.microsoft.com/office/drawing/2014/chart" uri="{C3380CC4-5D6E-409C-BE32-E72D297353CC}">
              <c16:uniqueId val="{00000002-8E01-4B77-A951-28A0EC9F2D7B}"/>
            </c:ext>
          </c:extLst>
        </c:ser>
        <c:ser>
          <c:idx val="3"/>
          <c:order val="3"/>
          <c:tx>
            <c:strRef>
              <c:f>Sheet1!$A$5</c:f>
              <c:strCache>
                <c:ptCount val="1"/>
                <c:pt idx="0">
                  <c:v>Fairly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2024</c:v>
                </c:pt>
                <c:pt idx="1">
                  <c:v>Essex 
2023</c:v>
                </c:pt>
              </c:strCache>
            </c:strRef>
          </c:cat>
          <c:val>
            <c:numRef>
              <c:f>Sheet1!$B$5:$D$5</c:f>
              <c:numCache>
                <c:formatCode>0%</c:formatCode>
                <c:ptCount val="2"/>
                <c:pt idx="0">
                  <c:v>0.12889999999999999</c:v>
                </c:pt>
                <c:pt idx="1">
                  <c:v>0.12889999999999999</c:v>
                </c:pt>
              </c:numCache>
            </c:numRef>
          </c:val>
          <c:extLst>
            <c:ext xmlns:c16="http://schemas.microsoft.com/office/drawing/2014/chart" uri="{C3380CC4-5D6E-409C-BE32-E72D297353CC}">
              <c16:uniqueId val="{00000003-8E01-4B77-A951-28A0EC9F2D7B}"/>
            </c:ext>
          </c:extLst>
        </c:ser>
        <c:ser>
          <c:idx val="4"/>
          <c:order val="4"/>
          <c:tx>
            <c:strRef>
              <c:f>Sheet1!$A$6</c:f>
              <c:strCache>
                <c:ptCount val="1"/>
                <c:pt idx="0">
                  <c:v>Very dissatisfied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2024</c:v>
                </c:pt>
                <c:pt idx="1">
                  <c:v>Essex 
2023</c:v>
                </c:pt>
              </c:strCache>
            </c:strRef>
          </c:cat>
          <c:val>
            <c:numRef>
              <c:f>Sheet1!$B$6:$D$6</c:f>
              <c:numCache>
                <c:formatCode>0%</c:formatCode>
                <c:ptCount val="2"/>
                <c:pt idx="0">
                  <c:v>3.9899999999999998E-2</c:v>
                </c:pt>
                <c:pt idx="1">
                  <c:v>3.9899999999999998E-2</c:v>
                </c:pt>
              </c:numCache>
            </c:numRef>
          </c:val>
          <c:extLst>
            <c:ext xmlns:c16="http://schemas.microsoft.com/office/drawing/2014/chart" uri="{C3380CC4-5D6E-409C-BE32-E72D297353CC}">
              <c16:uniqueId val="{00000004-8E01-4B77-A951-28A0EC9F2D7B}"/>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9.9241898628095494E-3"/>
          <c:y val="3.2983937189570317E-3"/>
          <c:w val="0.27225381908554142"/>
          <c:h val="0.91028280260851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7">
  <a:schemeClr val="accent4"/>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7">
  <a:schemeClr val="accent4"/>
</cs:colorStyle>
</file>

<file path=ppt/charts/colors21.xml><?xml version="1.0" encoding="utf-8"?>
<cs:colorStyle xmlns:cs="http://schemas.microsoft.com/office/drawing/2012/chartStyle" xmlns:a="http://schemas.openxmlformats.org/drawingml/2006/main" meth="withinLinear" id="17">
  <a:schemeClr val="accent4"/>
</cs:colorStyle>
</file>

<file path=ppt/charts/colors22.xml><?xml version="1.0" encoding="utf-8"?>
<cs:colorStyle xmlns:cs="http://schemas.microsoft.com/office/drawing/2012/chartStyle" xmlns:a="http://schemas.openxmlformats.org/drawingml/2006/main" meth="withinLinear" id="17">
  <a:schemeClr val="accent4"/>
</cs:colorStyle>
</file>

<file path=ppt/charts/colors23.xml><?xml version="1.0" encoding="utf-8"?>
<cs:colorStyle xmlns:cs="http://schemas.microsoft.com/office/drawing/2012/chartStyle" xmlns:a="http://schemas.openxmlformats.org/drawingml/2006/main" meth="withinLinear" id="17">
  <a:schemeClr val="accent4"/>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8">
  <a:schemeClr val="accent5"/>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8">
  <a:schemeClr val="accent5"/>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8">
  <a:schemeClr val="accent5"/>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8">
  <a:schemeClr val="accent5"/>
</cs:colorStyle>
</file>

<file path=ppt/charts/colors48.xml><?xml version="1.0" encoding="utf-8"?>
<cs:colorStyle xmlns:cs="http://schemas.microsoft.com/office/drawing/2012/chartStyle" xmlns:a="http://schemas.openxmlformats.org/drawingml/2006/main" meth="withinLinear" id="18">
  <a:schemeClr val="accent5"/>
</cs:colorStyle>
</file>

<file path=ppt/charts/colors49.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0.58082</cdr:x>
      <cdr:y>0.27377</cdr:y>
    </cdr:from>
    <cdr:to>
      <cdr:x>0.60492</cdr:x>
      <cdr:y>0.85847</cdr:y>
    </cdr:to>
    <cdr:sp macro="" textlink="">
      <cdr:nvSpPr>
        <cdr:cNvPr id="2" name="Right Brace 1">
          <a:extLst xmlns:a="http://schemas.openxmlformats.org/drawingml/2006/main">
            <a:ext uri="{FF2B5EF4-FFF2-40B4-BE49-F238E27FC236}">
              <a16:creationId xmlns:a16="http://schemas.microsoft.com/office/drawing/2014/main" id="{A2BE38E2-B50A-CC43-3411-2224065E80B6}"/>
            </a:ext>
          </a:extLst>
        </cdr:cNvPr>
        <cdr:cNvSpPr/>
      </cdr:nvSpPr>
      <cdr:spPr>
        <a:xfrm xmlns:a="http://schemas.openxmlformats.org/drawingml/2006/main">
          <a:off x="2585523" y="1171227"/>
          <a:ext cx="107282" cy="2501431"/>
        </a:xfrm>
        <a:prstGeom xmlns:a="http://schemas.openxmlformats.org/drawingml/2006/main" prst="rightBrace">
          <a:avLst>
            <a:gd name="adj1" fmla="val 0"/>
            <a:gd name="adj2" fmla="val 5000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cdr:txBody>
    </cdr:sp>
  </cdr:relSizeAnchor>
  <cdr:relSizeAnchor xmlns:cdr="http://schemas.openxmlformats.org/drawingml/2006/chartDrawing">
    <cdr:from>
      <cdr:x>0.58281</cdr:x>
      <cdr:y>0.02837</cdr:y>
    </cdr:from>
    <cdr:to>
      <cdr:x>0.60719</cdr:x>
      <cdr:y>0.15943</cdr:y>
    </cdr:to>
    <cdr:sp macro="" textlink="">
      <cdr:nvSpPr>
        <cdr:cNvPr id="3" name="Right Brace 2">
          <a:extLst xmlns:a="http://schemas.openxmlformats.org/drawingml/2006/main">
            <a:ext uri="{FF2B5EF4-FFF2-40B4-BE49-F238E27FC236}">
              <a16:creationId xmlns:a16="http://schemas.microsoft.com/office/drawing/2014/main" id="{F01A1DB7-2F04-FFF2-BF38-3CDDE442A887}"/>
            </a:ext>
          </a:extLst>
        </cdr:cNvPr>
        <cdr:cNvSpPr/>
      </cdr:nvSpPr>
      <cdr:spPr>
        <a:xfrm xmlns:a="http://schemas.openxmlformats.org/drawingml/2006/main" flipV="1">
          <a:off x="2594392" y="121381"/>
          <a:ext cx="108528" cy="560693"/>
        </a:xfrm>
        <a:prstGeom xmlns:a="http://schemas.openxmlformats.org/drawingml/2006/main" prst="rightBrace">
          <a:avLst>
            <a:gd name="adj1" fmla="val 0"/>
            <a:gd name="adj2" fmla="val 50000"/>
          </a:avLst>
        </a:prstGeom>
        <a:ln xmlns:a="http://schemas.openxmlformats.org/drawingml/2006/main">
          <a:solidFill>
            <a:schemeClr val="accent3">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cdr:txBody>
    </cdr:sp>
  </cdr:relSizeAnchor>
  <cdr:relSizeAnchor xmlns:cdr="http://schemas.openxmlformats.org/drawingml/2006/chartDrawing">
    <cdr:from>
      <cdr:x>0.70213</cdr:x>
      <cdr:y>0.54862</cdr:y>
    </cdr:from>
    <cdr:to>
      <cdr:x>0.72651</cdr:x>
      <cdr:y>0.59578</cdr:y>
    </cdr:to>
    <cdr:sp macro="" textlink="">
      <cdr:nvSpPr>
        <cdr:cNvPr id="7" name="Arrow: Up 6">
          <a:extLst xmlns:a="http://schemas.openxmlformats.org/drawingml/2006/main">
            <a:ext uri="{FF2B5EF4-FFF2-40B4-BE49-F238E27FC236}">
              <a16:creationId xmlns:a16="http://schemas.microsoft.com/office/drawing/2014/main" id="{70077139-D77A-D811-CDC8-487F8A6620B8}"/>
            </a:ext>
          </a:extLst>
        </cdr:cNvPr>
        <cdr:cNvSpPr/>
      </cdr:nvSpPr>
      <cdr:spPr>
        <a:xfrm xmlns:a="http://schemas.openxmlformats.org/drawingml/2006/main" flipV="1">
          <a:off x="3125555" y="2347076"/>
          <a:ext cx="108528" cy="201757"/>
        </a:xfrm>
        <a:prstGeom xmlns:a="http://schemas.openxmlformats.org/drawingml/2006/main" prst="up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0.57058</cdr:x>
      <cdr:y>0.09098</cdr:y>
    </cdr:from>
    <cdr:to>
      <cdr:x>0.57058</cdr:x>
      <cdr:y>0.59814</cdr:y>
    </cdr:to>
    <cdr:cxnSp macro="">
      <cdr:nvCxnSpPr>
        <cdr:cNvPr id="3" name="Straight Connector 2">
          <a:extLst xmlns:a="http://schemas.openxmlformats.org/drawingml/2006/main">
            <a:ext uri="{FF2B5EF4-FFF2-40B4-BE49-F238E27FC236}">
              <a16:creationId xmlns:a16="http://schemas.microsoft.com/office/drawing/2014/main" id="{A36B2ABA-EDAF-D73C-3A1C-914EEFFF0658}"/>
            </a:ext>
          </a:extLst>
        </cdr:cNvPr>
        <cdr:cNvCxnSpPr/>
      </cdr:nvCxnSpPr>
      <cdr:spPr>
        <a:xfrm xmlns:a="http://schemas.openxmlformats.org/drawingml/2006/main" flipV="1">
          <a:off x="6453316" y="457649"/>
          <a:ext cx="0" cy="2551176"/>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0.65835</cdr:x>
      <cdr:y>0.09098</cdr:y>
    </cdr:from>
    <cdr:to>
      <cdr:x>0.65835</cdr:x>
      <cdr:y>0.59814</cdr:y>
    </cdr:to>
    <cdr:cxnSp macro="">
      <cdr:nvCxnSpPr>
        <cdr:cNvPr id="4" name="Straight Connector 3">
          <a:extLst xmlns:a="http://schemas.openxmlformats.org/drawingml/2006/main">
            <a:ext uri="{FF2B5EF4-FFF2-40B4-BE49-F238E27FC236}">
              <a16:creationId xmlns:a16="http://schemas.microsoft.com/office/drawing/2014/main" id="{D18336A2-94CF-D0A8-0E63-9FCA37661527}"/>
            </a:ext>
          </a:extLst>
        </cdr:cNvPr>
        <cdr:cNvCxnSpPr/>
      </cdr:nvCxnSpPr>
      <cdr:spPr>
        <a:xfrm xmlns:a="http://schemas.openxmlformats.org/drawingml/2006/main" flipV="1">
          <a:off x="7445948" y="457649"/>
          <a:ext cx="0" cy="2551176"/>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0.7121</cdr:x>
      <cdr:y>0.60022</cdr:y>
    </cdr:from>
    <cdr:to>
      <cdr:x>1</cdr:x>
      <cdr:y>0.75969</cdr:y>
    </cdr:to>
    <cdr:sp macro="" textlink="">
      <cdr:nvSpPr>
        <cdr:cNvPr id="2" name="TextBox 7">
          <a:extLst xmlns:a="http://schemas.openxmlformats.org/drawingml/2006/main">
            <a:ext uri="{FF2B5EF4-FFF2-40B4-BE49-F238E27FC236}">
              <a16:creationId xmlns:a16="http://schemas.microsoft.com/office/drawing/2014/main" id="{EB38CB19-2271-BE4B-4333-A777FAD8397D}"/>
            </a:ext>
          </a:extLst>
        </cdr:cNvPr>
        <cdr:cNvSpPr txBox="1"/>
      </cdr:nvSpPr>
      <cdr:spPr>
        <a:xfrm xmlns:a="http://schemas.openxmlformats.org/drawingml/2006/main">
          <a:off x="3627426" y="2664499"/>
          <a:ext cx="1466575"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prstClr val="black"/>
              </a:solidFill>
            </a:rPr>
            <a:t>Red/green denotes</a:t>
          </a:r>
          <a:r>
            <a:rPr kumimoji="0" lang="en-GB" sz="1000" b="1" i="0" u="none" strike="noStrike" kern="1200" cap="none" spc="0" normalizeH="0" baseline="0" noProof="0" dirty="0">
              <a:ln>
                <a:noFill/>
              </a:ln>
              <a:solidFill>
                <a:prstClr val="black"/>
              </a:solidFill>
              <a:effectLst/>
              <a:uLnTx/>
              <a:uFillTx/>
              <a:ea typeface="+mn-ea"/>
              <a:cs typeface="+mn-cs"/>
            </a:rPr>
            <a:t> a statistically significant difference vs the Essex total </a:t>
          </a:r>
          <a:r>
            <a:rPr lang="en-GB" sz="1000" b="1" dirty="0">
              <a:solidFill>
                <a:prstClr val="black"/>
              </a:solidFill>
            </a:rPr>
            <a:t>for that category</a:t>
          </a:r>
          <a:endParaRPr kumimoji="0" lang="en-GB" sz="1000" b="1" i="0" u="none" strike="noStrike" kern="1200" cap="none" spc="0" normalizeH="0" baseline="0" noProof="0" dirty="0">
            <a:ln>
              <a:noFill/>
            </a:ln>
            <a:solidFill>
              <a:prstClr val="black"/>
            </a:solidFill>
            <a:effectLst/>
            <a:uLnTx/>
            <a:uFillTx/>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manual significance tests carried out at 2 decimal places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184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18</a:t>
            </a:fld>
            <a:endParaRPr lang="en-GB"/>
          </a:p>
        </p:txBody>
      </p:sp>
    </p:spTree>
    <p:extLst>
      <p:ext uri="{BB962C8B-B14F-4D97-AF65-F5344CB8AC3E}">
        <p14:creationId xmlns:p14="http://schemas.microsoft.com/office/powerpoint/2010/main" val="367119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00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231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657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91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754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414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512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47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404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467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042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56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92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157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35</a:t>
            </a:fld>
            <a:endParaRPr lang="en-GB"/>
          </a:p>
        </p:txBody>
      </p:sp>
    </p:spTree>
    <p:extLst>
      <p:ext uri="{BB962C8B-B14F-4D97-AF65-F5344CB8AC3E}">
        <p14:creationId xmlns:p14="http://schemas.microsoft.com/office/powerpoint/2010/main" val="1757590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36</a:t>
            </a:fld>
            <a:endParaRPr lang="en-GB"/>
          </a:p>
        </p:txBody>
      </p:sp>
    </p:spTree>
    <p:extLst>
      <p:ext uri="{BB962C8B-B14F-4D97-AF65-F5344CB8AC3E}">
        <p14:creationId xmlns:p14="http://schemas.microsoft.com/office/powerpoint/2010/main" val="2106480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240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553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95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244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946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153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335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44</a:t>
            </a:fld>
            <a:endParaRPr lang="en-GB"/>
          </a:p>
        </p:txBody>
      </p:sp>
    </p:spTree>
    <p:extLst>
      <p:ext uri="{BB962C8B-B14F-4D97-AF65-F5344CB8AC3E}">
        <p14:creationId xmlns:p14="http://schemas.microsoft.com/office/powerpoint/2010/main" val="4237996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878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386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711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667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064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35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11</a:t>
            </a:fld>
            <a:endParaRPr lang="en-GB"/>
          </a:p>
        </p:txBody>
      </p:sp>
    </p:spTree>
    <p:extLst>
      <p:ext uri="{BB962C8B-B14F-4D97-AF65-F5344CB8AC3E}">
        <p14:creationId xmlns:p14="http://schemas.microsoft.com/office/powerpoint/2010/main" val="24957627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68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9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13</a:t>
            </a:fld>
            <a:endParaRPr lang="en-GB"/>
          </a:p>
        </p:txBody>
      </p:sp>
    </p:spTree>
    <p:extLst>
      <p:ext uri="{BB962C8B-B14F-4D97-AF65-F5344CB8AC3E}">
        <p14:creationId xmlns:p14="http://schemas.microsoft.com/office/powerpoint/2010/main" val="114973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14</a:t>
            </a:fld>
            <a:endParaRPr lang="en-GB"/>
          </a:p>
        </p:txBody>
      </p:sp>
    </p:spTree>
    <p:extLst>
      <p:ext uri="{BB962C8B-B14F-4D97-AF65-F5344CB8AC3E}">
        <p14:creationId xmlns:p14="http://schemas.microsoft.com/office/powerpoint/2010/main" val="220642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26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68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05/12/2024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Tree>
    <p:extLst>
      <p:ext uri="{BB962C8B-B14F-4D97-AF65-F5344CB8AC3E}">
        <p14:creationId xmlns:p14="http://schemas.microsoft.com/office/powerpoint/2010/main" val="126267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05/12/2024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05/12/2024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6.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1.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2.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13.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14.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16.xml"/><Relationship Id="rId5" Type="http://schemas.openxmlformats.org/officeDocument/2006/relationships/chart" Target="../charts/chart16.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17.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chart" Target="../charts/chart23.xml"/><Relationship Id="rId2" Type="http://schemas.openxmlformats.org/officeDocument/2006/relationships/slideLayout" Target="../slideLayouts/slideLayout16.xml"/><Relationship Id="rId1" Type="http://schemas.openxmlformats.org/officeDocument/2006/relationships/tags" Target="../tags/tag18.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chart" Target="../charts/chart26.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chart" Target="../charts/chart28.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chart" Target="../charts/chart3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22.xml"/><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chart" Target="../charts/chart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24.xml"/><Relationship Id="rId4" Type="http://schemas.openxmlformats.org/officeDocument/2006/relationships/chart" Target="../charts/chart34.xml"/></Relationships>
</file>

<file path=ppt/slides/_rels/slide3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25.xml"/><Relationship Id="rId4" Type="http://schemas.openxmlformats.org/officeDocument/2006/relationships/chart" Target="../charts/chart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4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chart" Target="../charts/chart40.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chart" Target="../charts/chart4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28.xml"/><Relationship Id="rId5" Type="http://schemas.openxmlformats.org/officeDocument/2006/relationships/chart" Target="../charts/chart44.xml"/><Relationship Id="rId4" Type="http://schemas.openxmlformats.org/officeDocument/2006/relationships/chart" Target="../charts/chart4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29.xml"/><Relationship Id="rId5" Type="http://schemas.openxmlformats.org/officeDocument/2006/relationships/image" Target="../media/image36.sv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tags" Target="../tags/tag30.xml"/><Relationship Id="rId5" Type="http://schemas.openxmlformats.org/officeDocument/2006/relationships/image" Target="../media/image38.sv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31.xml"/><Relationship Id="rId5" Type="http://schemas.openxmlformats.org/officeDocument/2006/relationships/image" Target="../media/image40.sv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chart" Target="../charts/char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ags" Target="../tags/tag32.xml"/><Relationship Id="rId5" Type="http://schemas.openxmlformats.org/officeDocument/2006/relationships/chart" Target="../charts/chart48.xml"/><Relationship Id="rId4" Type="http://schemas.openxmlformats.org/officeDocument/2006/relationships/chart" Target="../charts/chart4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ags" Target="../tags/tag33.xml"/><Relationship Id="rId5" Type="http://schemas.openxmlformats.org/officeDocument/2006/relationships/chart" Target="../charts/chart50.xml"/><Relationship Id="rId4" Type="http://schemas.openxmlformats.org/officeDocument/2006/relationships/chart" Target="../charts/chart49.xml"/></Relationships>
</file>

<file path=ppt/slides/_rels/slide5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hyperlink" Target="https://twitter.com/Essex_CC" TargetMode="External"/><Relationship Id="rId7" Type="http://schemas.openxmlformats.org/officeDocument/2006/relationships/image" Target="../media/image43.png"/><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hyperlink" Target="https://www.facebook.com/essexcountycouncil" TargetMode="External"/><Relationship Id="rId5" Type="http://schemas.openxmlformats.org/officeDocument/2006/relationships/image" Target="../media/image42.sv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3.xml"/><Relationship Id="rId5" Type="http://schemas.openxmlformats.org/officeDocument/2006/relationships/image" Target="../media/image34.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4000"/>
            <a:ext cx="11089748" cy="1620000"/>
          </a:xfrm>
        </p:spPr>
        <p:txBody>
          <a:bodyPr/>
          <a:lstStyle/>
          <a:p>
            <a:r>
              <a:rPr lang="en-GB" sz="5400" dirty="0"/>
              <a:t>Essex Resident Survey 2024:</a:t>
            </a:r>
            <a:br>
              <a:rPr lang="en-GB" sz="5400" dirty="0"/>
            </a:br>
            <a:r>
              <a:rPr lang="en-GB" sz="5400" dirty="0"/>
              <a:t>Community strength and wellbeing</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a:t>Research and Citizen Insight | Policy Unit</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r>
              <a:rPr lang="en-GB"/>
              <a:t>November 2024</a:t>
            </a:r>
          </a:p>
          <a:p>
            <a:endParaRPr lang="en-GB"/>
          </a:p>
        </p:txBody>
      </p:sp>
    </p:spTree>
    <p:custDataLst>
      <p:tags r:id="rId1"/>
    </p:custDataLst>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local area</a:t>
            </a:r>
          </a:p>
        </p:txBody>
      </p:sp>
      <p:sp>
        <p:nvSpPr>
          <p:cNvPr id="27" name="Slide Number Placeholder 4">
            <a:extLst>
              <a:ext uri="{FF2B5EF4-FFF2-40B4-BE49-F238E27FC236}">
                <a16:creationId xmlns:a16="http://schemas.microsoft.com/office/drawing/2014/main" id="{75D6DD6B-F2C3-4A01-86F4-1A6EF678F4DF}"/>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5" name="TextBox 14">
            <a:extLst>
              <a:ext uri="{FF2B5EF4-FFF2-40B4-BE49-F238E27FC236}">
                <a16:creationId xmlns:a16="http://schemas.microsoft.com/office/drawing/2014/main" id="{0904E4E2-D629-4FCF-845F-0A46EBD22201}"/>
              </a:ext>
            </a:extLst>
          </p:cNvPr>
          <p:cNvSpPr txBox="1"/>
          <p:nvPr/>
        </p:nvSpPr>
        <p:spPr>
          <a:xfrm>
            <a:off x="695325" y="6317404"/>
            <a:ext cx="58336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2024 = 5,527 – 5,488 per statement</a:t>
            </a:r>
            <a:endParaRPr lang="en-GB" sz="1000">
              <a:solidFill>
                <a:srgbClr val="000000"/>
              </a:solidFill>
            </a:endParaRPr>
          </a:p>
        </p:txBody>
      </p:sp>
      <p:graphicFrame>
        <p:nvGraphicFramePr>
          <p:cNvPr id="17" name="Table 16">
            <a:extLst>
              <a:ext uri="{FF2B5EF4-FFF2-40B4-BE49-F238E27FC236}">
                <a16:creationId xmlns:a16="http://schemas.microsoft.com/office/drawing/2014/main" id="{56CF7325-89BF-474B-9544-8C6BFBA48053}"/>
              </a:ext>
            </a:extLst>
          </p:cNvPr>
          <p:cNvGraphicFramePr>
            <a:graphicFrameLocks noGrp="1"/>
          </p:cNvGraphicFramePr>
          <p:nvPr>
            <p:extLst>
              <p:ext uri="{D42A27DB-BD31-4B8C-83A1-F6EECF244321}">
                <p14:modId xmlns:p14="http://schemas.microsoft.com/office/powerpoint/2010/main" val="1703264078"/>
              </p:ext>
            </p:extLst>
          </p:nvPr>
        </p:nvGraphicFramePr>
        <p:xfrm>
          <a:off x="791852" y="2036190"/>
          <a:ext cx="10942953" cy="3734429"/>
        </p:xfrm>
        <a:graphic>
          <a:graphicData uri="http://schemas.openxmlformats.org/drawingml/2006/table">
            <a:tbl>
              <a:tblPr/>
              <a:tblGrid>
                <a:gridCol w="2500308">
                  <a:extLst>
                    <a:ext uri="{9D8B030D-6E8A-4147-A177-3AD203B41FA5}">
                      <a16:colId xmlns:a16="http://schemas.microsoft.com/office/drawing/2014/main" val="2641468421"/>
                    </a:ext>
                  </a:extLst>
                </a:gridCol>
                <a:gridCol w="742277">
                  <a:extLst>
                    <a:ext uri="{9D8B030D-6E8A-4147-A177-3AD203B41FA5}">
                      <a16:colId xmlns:a16="http://schemas.microsoft.com/office/drawing/2014/main" val="3039307725"/>
                    </a:ext>
                  </a:extLst>
                </a:gridCol>
                <a:gridCol w="592336">
                  <a:extLst>
                    <a:ext uri="{9D8B030D-6E8A-4147-A177-3AD203B41FA5}">
                      <a16:colId xmlns:a16="http://schemas.microsoft.com/office/drawing/2014/main" val="2604126439"/>
                    </a:ext>
                  </a:extLst>
                </a:gridCol>
                <a:gridCol w="592336">
                  <a:extLst>
                    <a:ext uri="{9D8B030D-6E8A-4147-A177-3AD203B41FA5}">
                      <a16:colId xmlns:a16="http://schemas.microsoft.com/office/drawing/2014/main" val="2806535329"/>
                    </a:ext>
                  </a:extLst>
                </a:gridCol>
                <a:gridCol w="592336">
                  <a:extLst>
                    <a:ext uri="{9D8B030D-6E8A-4147-A177-3AD203B41FA5}">
                      <a16:colId xmlns:a16="http://schemas.microsoft.com/office/drawing/2014/main" val="2843857308"/>
                    </a:ext>
                  </a:extLst>
                </a:gridCol>
                <a:gridCol w="592336">
                  <a:extLst>
                    <a:ext uri="{9D8B030D-6E8A-4147-A177-3AD203B41FA5}">
                      <a16:colId xmlns:a16="http://schemas.microsoft.com/office/drawing/2014/main" val="2843370012"/>
                    </a:ext>
                  </a:extLst>
                </a:gridCol>
                <a:gridCol w="592336">
                  <a:extLst>
                    <a:ext uri="{9D8B030D-6E8A-4147-A177-3AD203B41FA5}">
                      <a16:colId xmlns:a16="http://schemas.microsoft.com/office/drawing/2014/main" val="2024336346"/>
                    </a:ext>
                  </a:extLst>
                </a:gridCol>
                <a:gridCol w="592336">
                  <a:extLst>
                    <a:ext uri="{9D8B030D-6E8A-4147-A177-3AD203B41FA5}">
                      <a16:colId xmlns:a16="http://schemas.microsoft.com/office/drawing/2014/main" val="3734136579"/>
                    </a:ext>
                  </a:extLst>
                </a:gridCol>
                <a:gridCol w="592336">
                  <a:extLst>
                    <a:ext uri="{9D8B030D-6E8A-4147-A177-3AD203B41FA5}">
                      <a16:colId xmlns:a16="http://schemas.microsoft.com/office/drawing/2014/main" val="15719727"/>
                    </a:ext>
                  </a:extLst>
                </a:gridCol>
                <a:gridCol w="592336">
                  <a:extLst>
                    <a:ext uri="{9D8B030D-6E8A-4147-A177-3AD203B41FA5}">
                      <a16:colId xmlns:a16="http://schemas.microsoft.com/office/drawing/2014/main" val="3433198212"/>
                    </a:ext>
                  </a:extLst>
                </a:gridCol>
                <a:gridCol w="592336">
                  <a:extLst>
                    <a:ext uri="{9D8B030D-6E8A-4147-A177-3AD203B41FA5}">
                      <a16:colId xmlns:a16="http://schemas.microsoft.com/office/drawing/2014/main" val="3907286932"/>
                    </a:ext>
                  </a:extLst>
                </a:gridCol>
                <a:gridCol w="592336">
                  <a:extLst>
                    <a:ext uri="{9D8B030D-6E8A-4147-A177-3AD203B41FA5}">
                      <a16:colId xmlns:a16="http://schemas.microsoft.com/office/drawing/2014/main" val="413204009"/>
                    </a:ext>
                  </a:extLst>
                </a:gridCol>
                <a:gridCol w="592336">
                  <a:extLst>
                    <a:ext uri="{9D8B030D-6E8A-4147-A177-3AD203B41FA5}">
                      <a16:colId xmlns:a16="http://schemas.microsoft.com/office/drawing/2014/main" val="489147311"/>
                    </a:ext>
                  </a:extLst>
                </a:gridCol>
                <a:gridCol w="592336">
                  <a:extLst>
                    <a:ext uri="{9D8B030D-6E8A-4147-A177-3AD203B41FA5}">
                      <a16:colId xmlns:a16="http://schemas.microsoft.com/office/drawing/2014/main" val="3411074601"/>
                    </a:ext>
                  </a:extLst>
                </a:gridCol>
                <a:gridCol w="592336">
                  <a:extLst>
                    <a:ext uri="{9D8B030D-6E8A-4147-A177-3AD203B41FA5}">
                      <a16:colId xmlns:a16="http://schemas.microsoft.com/office/drawing/2014/main" val="1178752495"/>
                    </a:ext>
                  </a:extLst>
                </a:gridCol>
              </a:tblGrid>
              <a:tr h="453010">
                <a:tc rowSpan="2">
                  <a:txBody>
                    <a:bodyPr/>
                    <a:lstStyle/>
                    <a:p>
                      <a:pPr algn="l" fontAlgn="b"/>
                      <a:r>
                        <a:rPr lang="en-GB" sz="1200" b="1" i="0" u="none" strike="noStrike">
                          <a:solidFill>
                            <a:schemeClr val="bg1"/>
                          </a:solidFill>
                          <a:effectLst/>
                          <a:latin typeface="+mj-lt"/>
                        </a:rPr>
                        <a:t>% Agree </a:t>
                      </a:r>
                    </a:p>
                    <a:p>
                      <a:pPr algn="l" fontAlgn="b"/>
                      <a:r>
                        <a:rPr lang="en-GB" sz="1200" b="1" i="0" u="none" strike="noStrike">
                          <a:solidFill>
                            <a:schemeClr val="bg1"/>
                          </a:solidFill>
                          <a:effectLst/>
                          <a:latin typeface="+mj-lt"/>
                        </a:rPr>
                        <a:t>(‘strongly’ or ‘slightly’)</a:t>
                      </a:r>
                    </a:p>
                  </a:txBody>
                  <a:tcPr marL="72000" marR="72000" marT="7200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rowSpan="2">
                  <a:txBody>
                    <a:bodyPr/>
                    <a:lstStyle/>
                    <a:p>
                      <a:pPr algn="ctr" fontAlgn="ctr"/>
                      <a:r>
                        <a:rPr lang="en-GB" sz="1200" b="1" u="none" strike="noStrike">
                          <a:solidFill>
                            <a:schemeClr val="bg1"/>
                          </a:solidFill>
                          <a:effectLst/>
                          <a:latin typeface="+mj-lt"/>
                        </a:rPr>
                        <a:t>ESSEX TOTAL</a:t>
                      </a:r>
                      <a:endParaRPr lang="en-GB" sz="1200" b="1" i="0" u="none" strike="noStrike">
                        <a:solidFill>
                          <a:schemeClr val="bg1"/>
                        </a:solidFill>
                        <a:effectLst/>
                        <a:latin typeface="+mj-lt"/>
                      </a:endParaRPr>
                    </a:p>
                  </a:txBody>
                  <a:tcPr marL="36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gridSpan="2">
                  <a:txBody>
                    <a:bodyPr/>
                    <a:lstStyle/>
                    <a:p>
                      <a:pPr algn="ctr" fontAlgn="ctr"/>
                      <a:r>
                        <a:rPr lang="en-GB" sz="1100" b="1" i="0" u="none" strike="noStrike">
                          <a:solidFill>
                            <a:schemeClr val="bg1"/>
                          </a:solidFill>
                          <a:effectLst/>
                          <a:latin typeface="+mj-lt"/>
                        </a:rPr>
                        <a:t>Gender</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7">
                  <a:txBody>
                    <a:bodyPr/>
                    <a:lstStyle/>
                    <a:p>
                      <a:pPr algn="ctr" fontAlgn="ctr"/>
                      <a:r>
                        <a:rPr lang="en-GB" sz="1100" b="1" i="0" u="none" strike="noStrike">
                          <a:solidFill>
                            <a:schemeClr val="bg1"/>
                          </a:solidFill>
                          <a:effectLst/>
                          <a:latin typeface="+mj-lt"/>
                        </a:rPr>
                        <a:t>Age</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4">
                  <a:txBody>
                    <a:bodyPr/>
                    <a:lstStyle/>
                    <a:p>
                      <a:pPr algn="ctr" fontAlgn="ctr"/>
                      <a:r>
                        <a:rPr lang="en-GB" sz="1100" b="1" i="0" u="none" strike="noStrike">
                          <a:solidFill>
                            <a:schemeClr val="bg1"/>
                          </a:solidFill>
                          <a:effectLst/>
                          <a:latin typeface="+mj-lt"/>
                        </a:rPr>
                        <a:t>LLTI or disability</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1483068943"/>
                  </a:ext>
                </a:extLst>
              </a:tr>
              <a:tr h="999241">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200" b="1" i="0" u="none" strike="noStrike">
                          <a:solidFill>
                            <a:srgbClr val="004899"/>
                          </a:solidFill>
                          <a:effectLst/>
                          <a:latin typeface="+mj-lt"/>
                        </a:rPr>
                        <a:t>% Agree </a:t>
                      </a:r>
                    </a:p>
                    <a:p>
                      <a:pPr algn="l" fontAlgn="b"/>
                      <a:r>
                        <a:rPr lang="en-GB" sz="1200" b="1" i="0" u="none" strike="noStrike">
                          <a:solidFill>
                            <a:srgbClr val="004899"/>
                          </a:solidFill>
                          <a:effectLst/>
                          <a:latin typeface="+mj-lt"/>
                        </a:rPr>
                        <a:t>(‘strongly’ or ‘slightly’)</a:t>
                      </a:r>
                    </a:p>
                  </a:txBody>
                  <a:tcPr marL="72000" marR="72000" marT="7200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effectLst/>
                          <a:latin typeface="+mj-lt"/>
                        </a:rPr>
                        <a:t>ESSEX TOTAL</a:t>
                      </a:r>
                      <a:endParaRPr lang="en-GB" sz="1200" b="1" i="0" u="none" strike="noStrike">
                        <a:solidFill>
                          <a:srgbClr val="000000"/>
                        </a:solidFill>
                        <a:effectLst/>
                        <a:latin typeface="+mj-lt"/>
                      </a:endParaRPr>
                    </a:p>
                  </a:txBody>
                  <a:tcPr marL="36000" marR="3600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Females</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Males</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18-24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25-34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35-44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45-54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55-64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65-74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75+</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Yes (all age)</a:t>
                      </a: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100" b="1" i="0" u="none" strike="noStrike">
                          <a:solidFill>
                            <a:schemeClr val="bg1"/>
                          </a:solidFill>
                          <a:effectLst/>
                          <a:latin typeface="+mj-lt"/>
                        </a:rPr>
                        <a:t>No (all age)</a:t>
                      </a:r>
                    </a:p>
                  </a:txBody>
                  <a:tcPr marL="72000" marR="72000" marT="635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100" b="1" i="0" u="none" strike="noStrike">
                          <a:solidFill>
                            <a:schemeClr val="bg1"/>
                          </a:solidFill>
                          <a:effectLst/>
                          <a:latin typeface="+mj-lt"/>
                        </a:rPr>
                        <a:t>Yes (18-64)</a:t>
                      </a:r>
                    </a:p>
                  </a:txBody>
                  <a:tcPr marL="72000" marR="72000" marT="635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100" b="1" i="0" u="none" strike="noStrike">
                          <a:solidFill>
                            <a:schemeClr val="bg1"/>
                          </a:solidFill>
                          <a:effectLst/>
                          <a:latin typeface="+mj-lt"/>
                        </a:rPr>
                        <a:t>No (18-64)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566764357"/>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mn-lt"/>
                          <a:ea typeface="+mn-ea"/>
                          <a:cs typeface="+mn-cs"/>
                        </a:rPr>
                        <a:t>I chat to my neighbours at least once a month</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78%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78%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77%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56%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FF0000"/>
                          </a:solidFill>
                          <a:effectLst/>
                          <a:latin typeface="+mj-lt"/>
                        </a:rPr>
                        <a:t>69%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77%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chemeClr val="accent1"/>
                          </a:solidFill>
                          <a:effectLst/>
                          <a:latin typeface="+mj-lt"/>
                        </a:rPr>
                        <a:t>82%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82%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85%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84%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75%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78%</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72%</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0" i="0" u="none" strike="noStrike">
                          <a:solidFill>
                            <a:schemeClr val="accent4"/>
                          </a:solidFill>
                          <a:effectLst/>
                          <a:latin typeface="+mj-lt"/>
                        </a:rPr>
                        <a:t>76%</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63601920"/>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mn-lt"/>
                          <a:ea typeface="+mn-ea"/>
                          <a:cs typeface="+mn-cs"/>
                        </a:rPr>
                        <a:t>I am proud to live in my local area</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61%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tx1"/>
                          </a:solidFill>
                          <a:effectLst/>
                          <a:latin typeface="+mj-lt"/>
                        </a:rPr>
                        <a:t>60%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chemeClr val="tx1"/>
                          </a:solidFill>
                          <a:effectLst/>
                          <a:latin typeface="+mj-lt"/>
                        </a:rPr>
                        <a:t>61%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E40037"/>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E40037"/>
                          </a:solidFill>
                          <a:effectLst/>
                          <a:latin typeface="+mj-lt"/>
                        </a:rPr>
                        <a:t>55%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tx1"/>
                          </a:solidFill>
                          <a:effectLst/>
                          <a:latin typeface="+mj-lt"/>
                        </a:rPr>
                        <a:t>60%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chemeClr val="tx1"/>
                          </a:solidFill>
                          <a:effectLst/>
                          <a:latin typeface="+mj-lt"/>
                        </a:rPr>
                        <a:t>62%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tx1"/>
                          </a:solidFill>
                          <a:effectLst/>
                          <a:latin typeface="+mj-lt"/>
                        </a:rPr>
                        <a:t>62%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67%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69%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55%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63%</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50%</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0" i="0" u="none" strike="noStrike">
                          <a:solidFill>
                            <a:srgbClr val="000000"/>
                          </a:solidFill>
                          <a:effectLst/>
                          <a:latin typeface="+mj-lt"/>
                        </a:rPr>
                        <a:t>60%</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44543398"/>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mn-lt"/>
                          <a:ea typeface="+mn-ea"/>
                          <a:cs typeface="+mn-cs"/>
                        </a:rPr>
                        <a:t>People in this neighbourhood can be trusted</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56%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54%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48%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56%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B050"/>
                          </a:solidFill>
                          <a:effectLst/>
                          <a:latin typeface="+mj-lt"/>
                        </a:rPr>
                        <a:t>60%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tx1"/>
                          </a:solidFill>
                          <a:effectLst/>
                          <a:latin typeface="+mj-lt"/>
                        </a:rPr>
                        <a:t>57%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65%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44%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60%</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38%</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0" i="0" u="none" strike="noStrike">
                          <a:solidFill>
                            <a:srgbClr val="000000"/>
                          </a:solidFill>
                          <a:effectLst/>
                          <a:latin typeface="+mj-lt"/>
                        </a:rPr>
                        <a:t>58%</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593879279"/>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mn-lt"/>
                          <a:ea typeface="+mn-ea"/>
                          <a:cs typeface="+mn-cs"/>
                        </a:rPr>
                        <a:t>There is a strong sense of community in your local area </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49%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47%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accent4"/>
                          </a:solidFill>
                          <a:effectLst/>
                          <a:latin typeface="+mj-lt"/>
                        </a:rPr>
                        <a:t>34%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chemeClr val="accent4"/>
                          </a:solidFill>
                          <a:effectLst/>
                          <a:latin typeface="+mj-lt"/>
                        </a:rPr>
                        <a:t>43%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B050"/>
                          </a:solidFill>
                          <a:effectLst/>
                          <a:latin typeface="+mj-lt"/>
                        </a:rPr>
                        <a:t>53%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B050"/>
                          </a:solidFill>
                          <a:effectLst/>
                          <a:latin typeface="+mj-lt"/>
                        </a:rPr>
                        <a:t>53%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tx1"/>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52%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45%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53%</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42%</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0" i="0" u="none" strike="noStrike">
                          <a:solidFill>
                            <a:srgbClr val="000000"/>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83070774"/>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mn-lt"/>
                          <a:ea typeface="+mn-ea"/>
                          <a:cs typeface="+mn-cs"/>
                        </a:rPr>
                        <a:t>People in my neighbourhood pull together to improve things</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47%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E40037"/>
                          </a:solidFill>
                          <a:effectLst/>
                          <a:latin typeface="+mj-lt"/>
                        </a:rPr>
                        <a:t>42%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tx1"/>
                          </a:solidFill>
                          <a:effectLst/>
                          <a:latin typeface="+mj-lt"/>
                        </a:rPr>
                        <a:t>41%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37%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tx1"/>
                          </a:solidFill>
                          <a:effectLst/>
                          <a:latin typeface="+mj-lt"/>
                        </a:rPr>
                        <a:t>46%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49%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46%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51%</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40%</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chemeClr val="tx1"/>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988361635"/>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mn-lt"/>
                          <a:ea typeface="+mn-ea"/>
                          <a:cs typeface="+mn-cs"/>
                        </a:rPr>
                        <a:t>I feel close to people where I live </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42%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E40037"/>
                          </a:solidFill>
                          <a:effectLst/>
                          <a:latin typeface="+mj-lt"/>
                        </a:rPr>
                        <a:t>40%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25%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30%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47%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38%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43%</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34%</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0" i="0" u="none" strike="noStrike">
                          <a:solidFill>
                            <a:srgbClr val="E40037"/>
                          </a:solidFill>
                          <a:effectLst/>
                          <a:latin typeface="+mj-lt"/>
                        </a:rPr>
                        <a:t>40%</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82722215"/>
                  </a:ext>
                </a:extLst>
              </a:tr>
            </a:tbl>
          </a:graphicData>
        </a:graphic>
      </p:graphicFrame>
      <p:sp>
        <p:nvSpPr>
          <p:cNvPr id="14" name="TextBox 13">
            <a:extLst>
              <a:ext uri="{FF2B5EF4-FFF2-40B4-BE49-F238E27FC236}">
                <a16:creationId xmlns:a16="http://schemas.microsoft.com/office/drawing/2014/main" id="{7114546B-39B1-4083-B65D-EB2FE2A98836}"/>
              </a:ext>
            </a:extLst>
          </p:cNvPr>
          <p:cNvSpPr txBox="1"/>
          <p:nvPr/>
        </p:nvSpPr>
        <p:spPr>
          <a:xfrm>
            <a:off x="696983" y="1390782"/>
            <a:ext cx="11037817"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How much do you agree or disagree with the following statements?</a:t>
            </a:r>
          </a:p>
        </p:txBody>
      </p:sp>
      <p:sp>
        <p:nvSpPr>
          <p:cNvPr id="16" name="Footer Placeholder 5">
            <a:extLst>
              <a:ext uri="{FF2B5EF4-FFF2-40B4-BE49-F238E27FC236}">
                <a16:creationId xmlns:a16="http://schemas.microsoft.com/office/drawing/2014/main" id="{BD252222-C501-4C43-B73E-EA3844BCE2B8}"/>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21" name="TextBox 20">
            <a:extLst>
              <a:ext uri="{FF2B5EF4-FFF2-40B4-BE49-F238E27FC236}">
                <a16:creationId xmlns:a16="http://schemas.microsoft.com/office/drawing/2014/main" id="{36A7778B-BA68-48FA-9563-B281B2610054}"/>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the Essex total at the 95% confidence level </a:t>
            </a:r>
          </a:p>
        </p:txBody>
      </p:sp>
      <p:sp>
        <p:nvSpPr>
          <p:cNvPr id="22" name="Arrow: Up 21">
            <a:extLst>
              <a:ext uri="{FF2B5EF4-FFF2-40B4-BE49-F238E27FC236}">
                <a16:creationId xmlns:a16="http://schemas.microsoft.com/office/drawing/2014/main" id="{7308C671-322B-4B3F-B35D-25B00D3D3D73}"/>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Arrow: Up 22">
            <a:extLst>
              <a:ext uri="{FF2B5EF4-FFF2-40B4-BE49-F238E27FC236}">
                <a16:creationId xmlns:a16="http://schemas.microsoft.com/office/drawing/2014/main" id="{8797232D-7A34-48C1-8885-EFEC73838CF0}"/>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5" name="Title 1">
            <a:extLst>
              <a:ext uri="{FF2B5EF4-FFF2-40B4-BE49-F238E27FC236}">
                <a16:creationId xmlns:a16="http://schemas.microsoft.com/office/drawing/2014/main" id="{0285B836-39D2-429A-AF9E-6FFFC640841B}"/>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highlight>
                  <a:srgbClr val="FFFFFF"/>
                </a:highlight>
                <a:uLnTx/>
                <a:uFillTx/>
                <a:ea typeface="+mj-ea"/>
                <a:cs typeface="+mj-cs"/>
              </a:rPr>
              <a:t>Females, older residents aged 65+ and those without a limiting long-term illness or disability all tend to respond more positively about their local communities, patterns are fairly consistent vs. 2023…   </a:t>
            </a:r>
          </a:p>
        </p:txBody>
      </p:sp>
      <p:sp>
        <p:nvSpPr>
          <p:cNvPr id="89" name="Date Placeholder 3">
            <a:extLst>
              <a:ext uri="{FF2B5EF4-FFF2-40B4-BE49-F238E27FC236}">
                <a16:creationId xmlns:a16="http://schemas.microsoft.com/office/drawing/2014/main" id="{A8FC66C8-2560-4E95-809B-9F556FBE0CDF}"/>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TextBox 23">
            <a:extLst>
              <a:ext uri="{FF2B5EF4-FFF2-40B4-BE49-F238E27FC236}">
                <a16:creationId xmlns:a16="http://schemas.microsoft.com/office/drawing/2014/main" id="{9EA9A6EC-DEE7-AD31-0EC5-F5CAABBE8333}"/>
              </a:ext>
            </a:extLst>
          </p:cNvPr>
          <p:cNvSpPr txBox="1"/>
          <p:nvPr/>
        </p:nvSpPr>
        <p:spPr>
          <a:xfrm>
            <a:off x="5861134" y="5906937"/>
            <a:ext cx="5981700" cy="570063"/>
          </a:xfrm>
          <a:prstGeom prst="rect">
            <a:avLst/>
          </a:prstGeom>
          <a:solidFill>
            <a:schemeClr val="bg1">
              <a:lumMod val="95000"/>
            </a:schemeClr>
          </a:solidFill>
          <a:ln>
            <a:noFill/>
          </a:ln>
        </p:spPr>
        <p:txBody>
          <a:bodyPr wrap="square" lIns="0" tIns="0" rIns="0" bIns="0" rtlCol="0" anchor="ctr">
            <a:noAutofit/>
          </a:bodyPr>
          <a:lstStyle>
            <a:defPPr>
              <a:defRPr lang="en-US"/>
            </a:defPPr>
            <a:lvl1pPr marL="285750" indent="-285750">
              <a:buFont typeface="Arial" panose="020B0604020202020204" pitchFamily="34" charset="0"/>
              <a:buChar char="•"/>
              <a:defRPr sz="1400"/>
            </a:lvl1pPr>
          </a:lstStyle>
          <a:p>
            <a:pPr marL="0" indent="0" algn="ctr">
              <a:buNone/>
            </a:pPr>
            <a:r>
              <a:rPr lang="en-GB" b="1"/>
              <a:t>Patterns of resident profiles in community cohesion, pride and trust remains fairly consistent vs. 2023</a:t>
            </a:r>
          </a:p>
        </p:txBody>
      </p:sp>
    </p:spTree>
    <p:custDataLst>
      <p:tags r:id="rId1"/>
    </p:custDataLst>
    <p:extLst>
      <p:ext uri="{BB962C8B-B14F-4D97-AF65-F5344CB8AC3E}">
        <p14:creationId xmlns:p14="http://schemas.microsoft.com/office/powerpoint/2010/main" val="47157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37308" y="1408695"/>
            <a:ext cx="112935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much do you agree or disagree with the following statements?</a:t>
            </a: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local area</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11</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1698208"/>
              </p:ext>
            </p:extLst>
          </p:nvPr>
        </p:nvGraphicFramePr>
        <p:xfrm>
          <a:off x="1173739" y="2301914"/>
          <a:ext cx="10227685" cy="3704589"/>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8874657" y="1804983"/>
            <a:ext cx="31306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effectLst/>
                <a:uLnTx/>
                <a:uFillTx/>
                <a:latin typeface="+mj-lt"/>
                <a:ea typeface="+mn-ea"/>
                <a:cs typeface="+mn-cs"/>
              </a:rPr>
              <a:t>% </a:t>
            </a:r>
            <a:r>
              <a:rPr lang="en-GB" sz="1600" b="1" i="1">
                <a:latin typeface="+mj-lt"/>
              </a:rPr>
              <a:t>agree</a:t>
            </a:r>
            <a:endParaRPr kumimoji="0" lang="en-GB" sz="1600" b="1" i="1" u="none" strike="noStrike" kern="1200" cap="none" spc="0" normalizeH="0" baseline="0" noProof="0">
              <a:ln>
                <a:noFill/>
              </a:ln>
              <a:effectLst/>
              <a:uLnTx/>
              <a:uFillTx/>
              <a:latin typeface="+mj-lt"/>
              <a:ea typeface="+mn-ea"/>
              <a:cs typeface="+mn-cs"/>
            </a:endParaRPr>
          </a:p>
        </p:txBody>
      </p:sp>
      <p:sp>
        <p:nvSpPr>
          <p:cNvPr id="5" name="TextBox 4">
            <a:extLst>
              <a:ext uri="{FF2B5EF4-FFF2-40B4-BE49-F238E27FC236}">
                <a16:creationId xmlns:a16="http://schemas.microsoft.com/office/drawing/2014/main" id="{13A855D6-E2B0-095D-A426-B7C4F81888FC}"/>
              </a:ext>
            </a:extLst>
          </p:cNvPr>
          <p:cNvSpPr txBox="1"/>
          <p:nvPr/>
        </p:nvSpPr>
        <p:spPr>
          <a:xfrm>
            <a:off x="697489" y="1879567"/>
            <a:ext cx="6100762" cy="33855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600" b="1" i="0" u="none" strike="noStrike" kern="1200">
                <a:solidFill>
                  <a:srgbClr val="000000"/>
                </a:solidFill>
                <a:effectLst/>
                <a:latin typeface="+mn-lt"/>
                <a:ea typeface="+mn-ea"/>
                <a:cs typeface="+mn-cs"/>
              </a:rPr>
              <a:t>“I am proud to live in my local area”</a:t>
            </a:r>
          </a:p>
        </p:txBody>
      </p:sp>
      <p:cxnSp>
        <p:nvCxnSpPr>
          <p:cNvPr id="8" name="Straight Connector 7">
            <a:extLst>
              <a:ext uri="{FF2B5EF4-FFF2-40B4-BE49-F238E27FC236}">
                <a16:creationId xmlns:a16="http://schemas.microsoft.com/office/drawing/2014/main" id="{6CCC4775-408A-5A18-270D-2F1BF8B48C72}"/>
              </a:ext>
            </a:extLst>
          </p:cNvPr>
          <p:cNvCxnSpPr/>
          <p:nvPr/>
        </p:nvCxnSpPr>
        <p:spPr>
          <a:xfrm flipV="1">
            <a:off x="2457450"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4CAA3E-CD2B-A7E1-C843-15D7D8A7D806}"/>
              </a:ext>
            </a:extLst>
          </p:cNvPr>
          <p:cNvCxnSpPr/>
          <p:nvPr/>
        </p:nvCxnSpPr>
        <p:spPr>
          <a:xfrm flipV="1">
            <a:off x="9134475"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3FD25-4ED1-D6CB-EF98-9D9DF780CFB1}"/>
              </a:ext>
            </a:extLst>
          </p:cNvPr>
          <p:cNvSpPr txBox="1"/>
          <p:nvPr/>
        </p:nvSpPr>
        <p:spPr>
          <a:xfrm>
            <a:off x="695325" y="6536479"/>
            <a:ext cx="5833662"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say’:2024= 5,526, 2023 = 6,064; </a:t>
            </a:r>
            <a:endParaRPr lang="en-GB" sz="1000">
              <a:solidFill>
                <a:srgbClr val="000000"/>
              </a:solidFill>
            </a:endParaRP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a:defRPr/>
            </a:pPr>
            <a:r>
              <a:rPr kumimoji="0" lang="en-GB" sz="1800" b="1" i="0" u="none" strike="noStrike" kern="1200" cap="none" spc="0" normalizeH="0" baseline="0" noProof="0" dirty="0">
                <a:ln>
                  <a:noFill/>
                </a:ln>
                <a:solidFill>
                  <a:schemeClr val="accent4"/>
                </a:solidFill>
                <a:effectLst/>
                <a:uLnTx/>
                <a:uFillTx/>
                <a:ea typeface="+mj-ea"/>
                <a:cs typeface="+mj-cs"/>
              </a:rPr>
              <a:t>…though when examining pride in the local area, younger cohorts (18-34) are demonstrating </a:t>
            </a:r>
            <a:r>
              <a:rPr lang="en-GB" sz="1800" dirty="0">
                <a:solidFill>
                  <a:schemeClr val="accent4"/>
                </a:solidFill>
              </a:rPr>
              <a:t>a decrease </a:t>
            </a:r>
            <a:r>
              <a:rPr kumimoji="0" lang="en-GB" sz="1800" b="1" i="0" u="none" strike="noStrike" kern="1200" cap="none" spc="0" normalizeH="0" baseline="0" noProof="0" dirty="0">
                <a:ln>
                  <a:noFill/>
                </a:ln>
                <a:solidFill>
                  <a:schemeClr val="accent4"/>
                </a:solidFill>
                <a:effectLst/>
                <a:uLnTx/>
                <a:uFillTx/>
                <a:ea typeface="+mj-ea"/>
                <a:cs typeface="+mj-cs"/>
              </a:rPr>
              <a:t>in pride vs. </a:t>
            </a:r>
            <a:r>
              <a:rPr lang="en-GB" sz="1800" dirty="0">
                <a:solidFill>
                  <a:schemeClr val="accent4"/>
                </a:solidFill>
              </a:rPr>
              <a:t>2023</a:t>
            </a:r>
            <a:r>
              <a:rPr kumimoji="0" lang="en-GB" sz="1800" b="1" i="0" u="none" strike="noStrike" kern="1200" cap="none" spc="0" normalizeH="0" baseline="0" noProof="0" dirty="0">
                <a:ln>
                  <a:noFill/>
                </a:ln>
                <a:solidFill>
                  <a:schemeClr val="accent4"/>
                </a:solidFill>
                <a:effectLst/>
                <a:uLnTx/>
                <a:uFillTx/>
                <a:ea typeface="+mj-ea"/>
                <a:cs typeface="+mj-cs"/>
              </a:rPr>
              <a:t>, whereas residents aged 35+ are driving the overall </a:t>
            </a:r>
            <a:r>
              <a:rPr lang="en-GB" sz="1800" dirty="0">
                <a:solidFill>
                  <a:schemeClr val="accent4"/>
                </a:solidFill>
              </a:rPr>
              <a:t>increase </a:t>
            </a:r>
            <a:r>
              <a:rPr kumimoji="0" lang="en-GB" sz="1800" b="1" i="0" u="none" strike="noStrike" kern="1200" cap="none" spc="0" normalizeH="0" baseline="0" noProof="0" dirty="0">
                <a:ln>
                  <a:noFill/>
                </a:ln>
                <a:solidFill>
                  <a:schemeClr val="accent4"/>
                </a:solidFill>
                <a:effectLst/>
                <a:uLnTx/>
                <a:uFillTx/>
                <a:ea typeface="+mj-ea"/>
                <a:cs typeface="+mj-cs"/>
              </a:rPr>
              <a:t>in pride.  </a:t>
            </a:r>
          </a:p>
        </p:txBody>
      </p:sp>
    </p:spTree>
    <p:custDataLst>
      <p:tags r:id="rId1"/>
    </p:custDataLst>
    <p:extLst>
      <p:ext uri="{BB962C8B-B14F-4D97-AF65-F5344CB8AC3E}">
        <p14:creationId xmlns:p14="http://schemas.microsoft.com/office/powerpoint/2010/main" val="372368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local area</a:t>
            </a:r>
          </a:p>
        </p:txBody>
      </p:sp>
      <p:sp>
        <p:nvSpPr>
          <p:cNvPr id="27" name="Slide Number Placeholder 4">
            <a:extLst>
              <a:ext uri="{FF2B5EF4-FFF2-40B4-BE49-F238E27FC236}">
                <a16:creationId xmlns:a16="http://schemas.microsoft.com/office/drawing/2014/main" id="{75D6DD6B-F2C3-4A01-86F4-1A6EF678F4DF}"/>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TextBox 23">
            <a:extLst>
              <a:ext uri="{FF2B5EF4-FFF2-40B4-BE49-F238E27FC236}">
                <a16:creationId xmlns:a16="http://schemas.microsoft.com/office/drawing/2014/main" id="{8ABE3324-5F35-4040-9DE9-CEBCB65D525E}"/>
              </a:ext>
            </a:extLst>
          </p:cNvPr>
          <p:cNvSpPr txBox="1"/>
          <p:nvPr/>
        </p:nvSpPr>
        <p:spPr>
          <a:xfrm>
            <a:off x="679181" y="6186190"/>
            <a:ext cx="4394134" cy="400110"/>
          </a:xfrm>
          <a:prstGeom prst="rect">
            <a:avLst/>
          </a:prstGeom>
          <a:noFill/>
        </p:spPr>
        <p:txBody>
          <a:bodyPr wrap="square" lIns="91440" tIns="45720" rIns="91440" bIns="45720" rtlCol="0" anchor="t">
            <a:spAutoFit/>
          </a:bodyPr>
          <a:lstStyle/>
          <a:p>
            <a:pPr>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(2024 = 5,503, 2023 = </a:t>
            </a:r>
            <a:r>
              <a:rPr lang="en-GB" sz="1000">
                <a:solidFill>
                  <a:srgbClr val="000000"/>
                </a:solidFill>
              </a:rPr>
              <a:t>6,421</a:t>
            </a:r>
            <a:r>
              <a:rPr kumimoji="0" lang="en-GB" sz="1000" b="0" i="0" u="none" strike="noStrike" kern="1200" cap="none" spc="0" normalizeH="0" baseline="0" noProof="0">
                <a:ln>
                  <a:noFill/>
                </a:ln>
                <a:solidFill>
                  <a:srgbClr val="000000"/>
                </a:solidFill>
                <a:effectLst/>
                <a:uLnTx/>
                <a:uFillTx/>
                <a:ea typeface="+mn-ea"/>
                <a:cs typeface="+mn-cs"/>
              </a:rPr>
              <a:t> / 2022 = 5,798)</a:t>
            </a:r>
          </a:p>
        </p:txBody>
      </p:sp>
      <p:sp>
        <p:nvSpPr>
          <p:cNvPr id="17" name="Footer Placeholder 5">
            <a:extLst>
              <a:ext uri="{FF2B5EF4-FFF2-40B4-BE49-F238E27FC236}">
                <a16:creationId xmlns:a16="http://schemas.microsoft.com/office/drawing/2014/main" id="{4820C24D-6770-4EED-90E5-1FB094D154FC}"/>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9" name="TextBox 8">
            <a:extLst>
              <a:ext uri="{FF2B5EF4-FFF2-40B4-BE49-F238E27FC236}">
                <a16:creationId xmlns:a16="http://schemas.microsoft.com/office/drawing/2014/main" id="{7A66E338-F380-48B5-B51B-57328950EC07}"/>
              </a:ext>
            </a:extLst>
          </p:cNvPr>
          <p:cNvSpPr txBox="1"/>
          <p:nvPr/>
        </p:nvSpPr>
        <p:spPr>
          <a:xfrm>
            <a:off x="696908" y="1065125"/>
            <a:ext cx="11037817" cy="6924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How much do you agree or disagree with the following statements?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1" u="none" strike="noStrike" kern="1200" cap="none" spc="0" normalizeH="0" baseline="0" noProof="0">
                <a:ln>
                  <a:noFill/>
                </a:ln>
                <a:solidFill>
                  <a:prstClr val="black"/>
                </a:solidFill>
                <a:effectLst/>
                <a:uLnTx/>
                <a:uFillTx/>
                <a:ea typeface="+mn-ea"/>
                <a:cs typeface="+mn-cs"/>
              </a:rPr>
              <a:t>There is a strong sense of community in your local area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1" u="none" strike="noStrike" kern="1200" cap="none" spc="0" normalizeH="0" baseline="0" noProof="0">
              <a:ln>
                <a:noFill/>
              </a:ln>
              <a:solidFill>
                <a:prstClr val="black"/>
              </a:solidFill>
              <a:effectLst/>
              <a:uLnTx/>
              <a:uFillTx/>
              <a:ea typeface="+mn-ea"/>
              <a:cs typeface="+mn-cs"/>
            </a:endParaRPr>
          </a:p>
        </p:txBody>
      </p:sp>
      <p:sp>
        <p:nvSpPr>
          <p:cNvPr id="11" name="Title 1">
            <a:extLst>
              <a:ext uri="{FF2B5EF4-FFF2-40B4-BE49-F238E27FC236}">
                <a16:creationId xmlns:a16="http://schemas.microsoft.com/office/drawing/2014/main" id="{87608501-D4A6-40B7-B674-FB8A5F6EBD9B}"/>
              </a:ext>
            </a:extLst>
          </p:cNvPr>
          <p:cNvSpPr txBox="1">
            <a:spLocks/>
          </p:cNvSpPr>
          <p:nvPr/>
        </p:nvSpPr>
        <p:spPr>
          <a:xfrm>
            <a:off x="728983" y="112022"/>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Although levels of agreement of a strong sense of community has remained fairly consistent at a county level, Chelmsford, Colchester and Rochford have seen the biggest decline since last year with Braintree and Epping Forest showing the biggest increase</a:t>
            </a:r>
            <a:endParaRPr kumimoji="0" lang="en-GB" sz="1800" b="1" i="0" u="none" strike="noStrike" kern="1200" cap="none" spc="0" normalizeH="0" baseline="0" noProof="0">
              <a:ln>
                <a:noFill/>
              </a:ln>
              <a:solidFill>
                <a:schemeClr val="accent4"/>
              </a:solidFill>
              <a:effectLst/>
              <a:uLnTx/>
              <a:uFillTx/>
            </a:endParaRPr>
          </a:p>
        </p:txBody>
      </p:sp>
      <p:graphicFrame>
        <p:nvGraphicFramePr>
          <p:cNvPr id="15" name="Chart 14">
            <a:extLst>
              <a:ext uri="{FF2B5EF4-FFF2-40B4-BE49-F238E27FC236}">
                <a16:creationId xmlns:a16="http://schemas.microsoft.com/office/drawing/2014/main" id="{EDC13205-B1B2-4E4F-A48C-811E5B3A292A}"/>
              </a:ext>
            </a:extLst>
          </p:cNvPr>
          <p:cNvGraphicFramePr/>
          <p:nvPr>
            <p:extLst>
              <p:ext uri="{D42A27DB-BD31-4B8C-83A1-F6EECF244321}">
                <p14:modId xmlns:p14="http://schemas.microsoft.com/office/powerpoint/2010/main" val="3068436738"/>
              </p:ext>
            </p:extLst>
          </p:nvPr>
        </p:nvGraphicFramePr>
        <p:xfrm>
          <a:off x="728984" y="3159108"/>
          <a:ext cx="11199745" cy="2928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80471C06-0CEB-4BB4-A688-C73929F9219D}"/>
              </a:ext>
            </a:extLst>
          </p:cNvPr>
          <p:cNvGraphicFramePr/>
          <p:nvPr>
            <p:extLst>
              <p:ext uri="{D42A27DB-BD31-4B8C-83A1-F6EECF244321}">
                <p14:modId xmlns:p14="http://schemas.microsoft.com/office/powerpoint/2010/main" val="3086200362"/>
              </p:ext>
            </p:extLst>
          </p:nvPr>
        </p:nvGraphicFramePr>
        <p:xfrm>
          <a:off x="903652" y="1620606"/>
          <a:ext cx="8394686" cy="1684570"/>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a:extLst>
              <a:ext uri="{FF2B5EF4-FFF2-40B4-BE49-F238E27FC236}">
                <a16:creationId xmlns:a16="http://schemas.microsoft.com/office/drawing/2014/main" id="{9E062D73-FEF8-43A3-B6B8-EC0F05987941}"/>
              </a:ext>
            </a:extLst>
          </p:cNvPr>
          <p:cNvSpPr txBox="1"/>
          <p:nvPr/>
        </p:nvSpPr>
        <p:spPr>
          <a:xfrm>
            <a:off x="5618786" y="6368119"/>
            <a:ext cx="2620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at the 95% confidence level </a:t>
            </a:r>
          </a:p>
        </p:txBody>
      </p:sp>
      <p:sp>
        <p:nvSpPr>
          <p:cNvPr id="37" name="Arrow: Up 36">
            <a:extLst>
              <a:ext uri="{FF2B5EF4-FFF2-40B4-BE49-F238E27FC236}">
                <a16:creationId xmlns:a16="http://schemas.microsoft.com/office/drawing/2014/main" id="{F9C82005-852C-4F65-9F0B-62172B571D36}"/>
              </a:ext>
            </a:extLst>
          </p:cNvPr>
          <p:cNvSpPr/>
          <p:nvPr/>
        </p:nvSpPr>
        <p:spPr>
          <a:xfrm>
            <a:off x="5321962" y="646382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8" name="Arrow: Up 37">
            <a:extLst>
              <a:ext uri="{FF2B5EF4-FFF2-40B4-BE49-F238E27FC236}">
                <a16:creationId xmlns:a16="http://schemas.microsoft.com/office/drawing/2014/main" id="{B77E2DDA-A4E3-4082-9D6A-339D1D41DA72}"/>
              </a:ext>
            </a:extLst>
          </p:cNvPr>
          <p:cNvSpPr/>
          <p:nvPr/>
        </p:nvSpPr>
        <p:spPr>
          <a:xfrm flipV="1">
            <a:off x="5464508" y="647136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0" name="TextBox 59">
            <a:extLst>
              <a:ext uri="{FF2B5EF4-FFF2-40B4-BE49-F238E27FC236}">
                <a16:creationId xmlns:a16="http://schemas.microsoft.com/office/drawing/2014/main" id="{EAB6CB1B-98A6-410E-B493-4E5418096CF3}"/>
              </a:ext>
            </a:extLst>
          </p:cNvPr>
          <p:cNvSpPr txBox="1"/>
          <p:nvPr/>
        </p:nvSpPr>
        <p:spPr>
          <a:xfrm>
            <a:off x="9948862" y="3441909"/>
            <a:ext cx="14730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rPr>
              <a:t>% </a:t>
            </a:r>
            <a:r>
              <a:rPr lang="en-GB" sz="1400" b="1" i="1"/>
              <a:t>agree</a:t>
            </a:r>
            <a:endParaRPr kumimoji="0" lang="en-GB" sz="1400" b="1" i="1" u="none" strike="noStrike" kern="1200" cap="none" spc="0" normalizeH="0" baseline="0" noProof="0">
              <a:ln>
                <a:noFill/>
              </a:ln>
              <a:effectLst/>
              <a:uLnTx/>
              <a:uFillTx/>
            </a:endParaRPr>
          </a:p>
        </p:txBody>
      </p:sp>
      <p:sp>
        <p:nvSpPr>
          <p:cNvPr id="39" name="Date Placeholder 3">
            <a:extLst>
              <a:ext uri="{FF2B5EF4-FFF2-40B4-BE49-F238E27FC236}">
                <a16:creationId xmlns:a16="http://schemas.microsoft.com/office/drawing/2014/main" id="{163F104F-2E81-45F8-BB6E-1CFBD9EBB4DC}"/>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cxnSp>
        <p:nvCxnSpPr>
          <p:cNvPr id="2" name="Straight Connector 1">
            <a:extLst>
              <a:ext uri="{FF2B5EF4-FFF2-40B4-BE49-F238E27FC236}">
                <a16:creationId xmlns:a16="http://schemas.microsoft.com/office/drawing/2014/main" id="{07A3E6A5-1CF2-E408-53DD-6F777B83689C}"/>
              </a:ext>
            </a:extLst>
          </p:cNvPr>
          <p:cNvCxnSpPr>
            <a:cxnSpLocks/>
          </p:cNvCxnSpPr>
          <p:nvPr/>
        </p:nvCxnSpPr>
        <p:spPr>
          <a:xfrm>
            <a:off x="903652" y="3343276"/>
            <a:ext cx="10226893"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Table 3">
            <a:extLst>
              <a:ext uri="{FF2B5EF4-FFF2-40B4-BE49-F238E27FC236}">
                <a16:creationId xmlns:a16="http://schemas.microsoft.com/office/drawing/2014/main" id="{B0707204-812F-EC20-7646-F470BEBDB4B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1674698"/>
              </p:ext>
            </p:extLst>
          </p:nvPr>
        </p:nvGraphicFramePr>
        <p:xfrm>
          <a:off x="9425645" y="1657989"/>
          <a:ext cx="585076" cy="1609804"/>
        </p:xfrm>
        <a:graphic>
          <a:graphicData uri="http://schemas.openxmlformats.org/drawingml/2006/table">
            <a:tbl>
              <a:tblPr firstRow="1" bandRow="1">
                <a:tableStyleId>{5C22544A-7EE6-4342-B048-85BDC9FD1C3A}</a:tableStyleId>
              </a:tblPr>
              <a:tblGrid>
                <a:gridCol w="585076">
                  <a:extLst>
                    <a:ext uri="{9D8B030D-6E8A-4147-A177-3AD203B41FA5}">
                      <a16:colId xmlns:a16="http://schemas.microsoft.com/office/drawing/2014/main" val="2992682665"/>
                    </a:ext>
                  </a:extLst>
                </a:gridCol>
              </a:tblGrid>
              <a:tr h="402451">
                <a:tc>
                  <a:txBody>
                    <a:bodyPr/>
                    <a:lstStyle/>
                    <a:p>
                      <a:pPr algn="ctr"/>
                      <a:endParaRPr lang="en-GB" sz="1200" b="1">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720752"/>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666030"/>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978716"/>
                  </a:ext>
                </a:extLst>
              </a:tr>
            </a:tbl>
          </a:graphicData>
        </a:graphic>
      </p:graphicFrame>
      <p:sp>
        <p:nvSpPr>
          <p:cNvPr id="6" name="TextBox 5">
            <a:extLst>
              <a:ext uri="{FF2B5EF4-FFF2-40B4-BE49-F238E27FC236}">
                <a16:creationId xmlns:a16="http://schemas.microsoft.com/office/drawing/2014/main" id="{5158A066-7492-0E5C-7BBA-FB7CCC0985D4}"/>
              </a:ext>
            </a:extLst>
          </p:cNvPr>
          <p:cNvSpPr txBox="1"/>
          <p:nvPr/>
        </p:nvSpPr>
        <p:spPr>
          <a:xfrm>
            <a:off x="9043523" y="1791615"/>
            <a:ext cx="14730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rPr>
              <a:t>% </a:t>
            </a:r>
            <a:r>
              <a:rPr lang="en-GB" sz="1400" b="1" i="1"/>
              <a:t>agree</a:t>
            </a:r>
            <a:endParaRPr kumimoji="0" lang="en-GB" sz="1400" b="1" i="1" u="none" strike="noStrike" kern="1200" cap="none" spc="0" normalizeH="0" baseline="0" noProof="0">
              <a:ln>
                <a:noFill/>
              </a:ln>
              <a:effectLst/>
              <a:uLnTx/>
              <a:uFillTx/>
            </a:endParaRPr>
          </a:p>
        </p:txBody>
      </p:sp>
      <p:graphicFrame>
        <p:nvGraphicFramePr>
          <p:cNvPr id="7" name="Table 3">
            <a:extLst>
              <a:ext uri="{FF2B5EF4-FFF2-40B4-BE49-F238E27FC236}">
                <a16:creationId xmlns:a16="http://schemas.microsoft.com/office/drawing/2014/main" id="{5FF1B613-515C-5F8B-A880-6FAFF46BEB7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0704690"/>
              </p:ext>
            </p:extLst>
          </p:nvPr>
        </p:nvGraphicFramePr>
        <p:xfrm>
          <a:off x="10389238" y="1649677"/>
          <a:ext cx="585076" cy="1609804"/>
        </p:xfrm>
        <a:graphic>
          <a:graphicData uri="http://schemas.openxmlformats.org/drawingml/2006/table">
            <a:tbl>
              <a:tblPr firstRow="1" bandRow="1">
                <a:tableStyleId>{5C22544A-7EE6-4342-B048-85BDC9FD1C3A}</a:tableStyleId>
              </a:tblPr>
              <a:tblGrid>
                <a:gridCol w="585076">
                  <a:extLst>
                    <a:ext uri="{9D8B030D-6E8A-4147-A177-3AD203B41FA5}">
                      <a16:colId xmlns:a16="http://schemas.microsoft.com/office/drawing/2014/main" val="2992682665"/>
                    </a:ext>
                  </a:extLst>
                </a:gridCol>
              </a:tblGrid>
              <a:tr h="402451">
                <a:tc>
                  <a:txBody>
                    <a:bodyPr/>
                    <a:lstStyle/>
                    <a:p>
                      <a:pPr algn="ctr"/>
                      <a:endParaRPr lang="en-GB" sz="1200" b="1">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720752"/>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666030"/>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978716"/>
                  </a:ext>
                </a:extLst>
              </a:tr>
            </a:tbl>
          </a:graphicData>
        </a:graphic>
      </p:graphicFrame>
      <p:sp>
        <p:nvSpPr>
          <p:cNvPr id="8" name="TextBox 7">
            <a:extLst>
              <a:ext uri="{FF2B5EF4-FFF2-40B4-BE49-F238E27FC236}">
                <a16:creationId xmlns:a16="http://schemas.microsoft.com/office/drawing/2014/main" id="{0B98F9A5-8028-AC06-803B-4A49498A9794}"/>
              </a:ext>
            </a:extLst>
          </p:cNvPr>
          <p:cNvSpPr txBox="1"/>
          <p:nvPr/>
        </p:nvSpPr>
        <p:spPr>
          <a:xfrm>
            <a:off x="10007116" y="1783303"/>
            <a:ext cx="14730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rPr>
              <a:t>% dis</a:t>
            </a:r>
            <a:r>
              <a:rPr lang="en-GB" sz="1400" b="1" i="1"/>
              <a:t>agree</a:t>
            </a:r>
            <a:endParaRPr kumimoji="0" lang="en-GB" sz="1400" b="1" i="1" u="none" strike="noStrike" kern="1200" cap="none" spc="0" normalizeH="0" baseline="0" noProof="0">
              <a:ln>
                <a:noFill/>
              </a:ln>
              <a:effectLst/>
              <a:uLnTx/>
              <a:uFillTx/>
            </a:endParaRPr>
          </a:p>
        </p:txBody>
      </p:sp>
    </p:spTree>
    <p:custDataLst>
      <p:tags r:id="rId1"/>
    </p:custDataLst>
    <p:extLst>
      <p:ext uri="{BB962C8B-B14F-4D97-AF65-F5344CB8AC3E}">
        <p14:creationId xmlns:p14="http://schemas.microsoft.com/office/powerpoint/2010/main" val="374046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37308" y="1408695"/>
            <a:ext cx="112935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much do you agree or disagree with the following statements?</a:t>
            </a: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local area</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13</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1188030"/>
              </p:ext>
            </p:extLst>
          </p:nvPr>
        </p:nvGraphicFramePr>
        <p:xfrm>
          <a:off x="1173739" y="2301914"/>
          <a:ext cx="10227685" cy="3704589"/>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8874657" y="1804983"/>
            <a:ext cx="31306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effectLst/>
                <a:uLnTx/>
                <a:uFillTx/>
                <a:latin typeface="+mj-lt"/>
                <a:ea typeface="+mn-ea"/>
                <a:cs typeface="+mn-cs"/>
              </a:rPr>
              <a:t>% </a:t>
            </a:r>
            <a:r>
              <a:rPr lang="en-GB" sz="1600" b="1" i="1">
                <a:latin typeface="+mj-lt"/>
              </a:rPr>
              <a:t>agree</a:t>
            </a:r>
            <a:endParaRPr kumimoji="0" lang="en-GB" sz="1600" b="1" i="1" u="none" strike="noStrike" kern="1200" cap="none" spc="0" normalizeH="0" baseline="0" noProof="0">
              <a:ln>
                <a:noFill/>
              </a:ln>
              <a:effectLst/>
              <a:uLnTx/>
              <a:uFillTx/>
              <a:latin typeface="+mj-lt"/>
              <a:ea typeface="+mn-ea"/>
              <a:cs typeface="+mn-cs"/>
            </a:endParaRPr>
          </a:p>
        </p:txBody>
      </p:sp>
      <p:sp>
        <p:nvSpPr>
          <p:cNvPr id="5" name="TextBox 4">
            <a:extLst>
              <a:ext uri="{FF2B5EF4-FFF2-40B4-BE49-F238E27FC236}">
                <a16:creationId xmlns:a16="http://schemas.microsoft.com/office/drawing/2014/main" id="{13A855D6-E2B0-095D-A426-B7C4F81888FC}"/>
              </a:ext>
            </a:extLst>
          </p:cNvPr>
          <p:cNvSpPr txBox="1"/>
          <p:nvPr/>
        </p:nvSpPr>
        <p:spPr>
          <a:xfrm>
            <a:off x="697489" y="1879567"/>
            <a:ext cx="6100762" cy="33855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600" b="1" i="0" u="none" strike="noStrike" kern="1200">
                <a:solidFill>
                  <a:srgbClr val="000000"/>
                </a:solidFill>
                <a:effectLst/>
                <a:latin typeface="+mn-lt"/>
                <a:ea typeface="+mn-ea"/>
                <a:cs typeface="+mn-cs"/>
              </a:rPr>
              <a:t>“There is a strong sense of community in your local area”</a:t>
            </a:r>
          </a:p>
        </p:txBody>
      </p:sp>
      <p:cxnSp>
        <p:nvCxnSpPr>
          <p:cNvPr id="8" name="Straight Connector 7">
            <a:extLst>
              <a:ext uri="{FF2B5EF4-FFF2-40B4-BE49-F238E27FC236}">
                <a16:creationId xmlns:a16="http://schemas.microsoft.com/office/drawing/2014/main" id="{6CCC4775-408A-5A18-270D-2F1BF8B48C72}"/>
              </a:ext>
            </a:extLst>
          </p:cNvPr>
          <p:cNvCxnSpPr/>
          <p:nvPr/>
        </p:nvCxnSpPr>
        <p:spPr>
          <a:xfrm flipV="1">
            <a:off x="2457450"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3FD25-4ED1-D6CB-EF98-9D9DF780CFB1}"/>
              </a:ext>
            </a:extLst>
          </p:cNvPr>
          <p:cNvSpPr txBox="1"/>
          <p:nvPr/>
        </p:nvSpPr>
        <p:spPr>
          <a:xfrm>
            <a:off x="695325" y="6544335"/>
            <a:ext cx="74461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2024 = 5,503, 2023 = 6,064; 2022 = 5,893</a:t>
            </a:r>
            <a:r>
              <a:rPr lang="en-GB" sz="1000">
                <a:solidFill>
                  <a:srgbClr val="000000"/>
                </a:solidFill>
              </a:rPr>
              <a:t>.</a:t>
            </a: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a:defRPr/>
            </a:pPr>
            <a:r>
              <a:rPr kumimoji="0" lang="en-GB" sz="1800" b="1" i="0" u="none" strike="noStrike" kern="1200" cap="none" spc="0" normalizeH="0" baseline="0" noProof="0" dirty="0">
                <a:ln>
                  <a:noFill/>
                </a:ln>
                <a:solidFill>
                  <a:schemeClr val="accent4"/>
                </a:solidFill>
                <a:effectLst/>
                <a:uLnTx/>
                <a:uFillTx/>
                <a:ea typeface="+mj-ea"/>
                <a:cs typeface="+mj-cs"/>
              </a:rPr>
              <a:t>…this decline in sense of community is seen </a:t>
            </a:r>
            <a:r>
              <a:rPr lang="en-GB" sz="1800" dirty="0">
                <a:solidFill>
                  <a:schemeClr val="accent4"/>
                </a:solidFill>
              </a:rPr>
              <a:t>at a county wide level. </a:t>
            </a:r>
            <a:r>
              <a:rPr lang="en-GB" sz="1800">
                <a:solidFill>
                  <a:schemeClr val="accent4"/>
                </a:solidFill>
              </a:rPr>
              <a:t>However, 35 – 54 year olds have shown an increase in having a strong sense of community when compared to last years findings</a:t>
            </a:r>
            <a:r>
              <a:rPr kumimoji="0" lang="en-GB" sz="1800" b="1" i="0" u="none" strike="noStrike" kern="1200" cap="none" spc="0" normalizeH="0" baseline="0" noProof="0">
                <a:ln>
                  <a:noFill/>
                </a:ln>
                <a:solidFill>
                  <a:schemeClr val="accent4"/>
                </a:solidFill>
                <a:effectLst/>
                <a:uLnTx/>
                <a:uFillTx/>
                <a:ea typeface="+mj-ea"/>
                <a:cs typeface="+mj-cs"/>
              </a:rPr>
              <a:t>.</a:t>
            </a:r>
            <a:endParaRPr lang="en-GB" sz="1800" b="1" i="0" u="none" strike="noStrike" kern="1200" cap="none" spc="0" normalizeH="0" baseline="0" noProof="0">
              <a:ln>
                <a:noFill/>
              </a:ln>
              <a:solidFill>
                <a:schemeClr val="accent4"/>
              </a:solidFill>
              <a:effectLst/>
              <a:uLnTx/>
              <a:uFillTx/>
              <a:cs typeface="Calibri"/>
            </a:endParaRPr>
          </a:p>
        </p:txBody>
      </p:sp>
    </p:spTree>
    <p:custDataLst>
      <p:tags r:id="rId1"/>
    </p:custDataLst>
    <p:extLst>
      <p:ext uri="{BB962C8B-B14F-4D97-AF65-F5344CB8AC3E}">
        <p14:creationId xmlns:p14="http://schemas.microsoft.com/office/powerpoint/2010/main" val="183286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37308" y="1408695"/>
            <a:ext cx="112935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much do you agree or disagree with the following statements?</a:t>
            </a: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local area</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14</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6700025"/>
              </p:ext>
            </p:extLst>
          </p:nvPr>
        </p:nvGraphicFramePr>
        <p:xfrm>
          <a:off x="1173739" y="2301914"/>
          <a:ext cx="10344624" cy="3704589"/>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8874657" y="1804983"/>
            <a:ext cx="31306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effectLst/>
                <a:uLnTx/>
                <a:uFillTx/>
                <a:latin typeface="+mj-lt"/>
                <a:ea typeface="+mn-ea"/>
                <a:cs typeface="+mn-cs"/>
              </a:rPr>
              <a:t>% </a:t>
            </a:r>
            <a:r>
              <a:rPr lang="en-GB" sz="1600" b="1" i="1">
                <a:latin typeface="+mj-lt"/>
              </a:rPr>
              <a:t>agree</a:t>
            </a:r>
            <a:endParaRPr kumimoji="0" lang="en-GB" sz="1600" b="1" i="1" u="none" strike="noStrike" kern="1200" cap="none" spc="0" normalizeH="0" baseline="0" noProof="0">
              <a:ln>
                <a:noFill/>
              </a:ln>
              <a:effectLst/>
              <a:uLnTx/>
              <a:uFillTx/>
              <a:latin typeface="+mj-lt"/>
              <a:ea typeface="+mn-ea"/>
              <a:cs typeface="+mn-cs"/>
            </a:endParaRPr>
          </a:p>
        </p:txBody>
      </p:sp>
      <p:sp>
        <p:nvSpPr>
          <p:cNvPr id="5" name="TextBox 4">
            <a:extLst>
              <a:ext uri="{FF2B5EF4-FFF2-40B4-BE49-F238E27FC236}">
                <a16:creationId xmlns:a16="http://schemas.microsoft.com/office/drawing/2014/main" id="{13A855D6-E2B0-095D-A426-B7C4F81888FC}"/>
              </a:ext>
            </a:extLst>
          </p:cNvPr>
          <p:cNvSpPr txBox="1"/>
          <p:nvPr/>
        </p:nvSpPr>
        <p:spPr>
          <a:xfrm>
            <a:off x="697489" y="1879567"/>
            <a:ext cx="6100762" cy="33855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600" b="1" i="0" u="none" strike="noStrike" kern="1200">
                <a:solidFill>
                  <a:srgbClr val="000000"/>
                </a:solidFill>
                <a:effectLst/>
                <a:latin typeface="+mn-lt"/>
                <a:ea typeface="+mn-ea"/>
                <a:cs typeface="+mn-cs"/>
              </a:rPr>
              <a:t>“There is a strong sense of community in your local area”</a:t>
            </a:r>
          </a:p>
        </p:txBody>
      </p:sp>
      <p:cxnSp>
        <p:nvCxnSpPr>
          <p:cNvPr id="8" name="Straight Connector 7">
            <a:extLst>
              <a:ext uri="{FF2B5EF4-FFF2-40B4-BE49-F238E27FC236}">
                <a16:creationId xmlns:a16="http://schemas.microsoft.com/office/drawing/2014/main" id="{6CCC4775-408A-5A18-270D-2F1BF8B48C72}"/>
              </a:ext>
            </a:extLst>
          </p:cNvPr>
          <p:cNvCxnSpPr/>
          <p:nvPr/>
        </p:nvCxnSpPr>
        <p:spPr>
          <a:xfrm flipV="1">
            <a:off x="2752725"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4CAA3E-CD2B-A7E1-C843-15D7D8A7D806}"/>
              </a:ext>
            </a:extLst>
          </p:cNvPr>
          <p:cNvCxnSpPr/>
          <p:nvPr/>
        </p:nvCxnSpPr>
        <p:spPr>
          <a:xfrm flipV="1">
            <a:off x="8874657"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3FD25-4ED1-D6CB-EF98-9D9DF780CFB1}"/>
              </a:ext>
            </a:extLst>
          </p:cNvPr>
          <p:cNvSpPr txBox="1"/>
          <p:nvPr/>
        </p:nvSpPr>
        <p:spPr>
          <a:xfrm>
            <a:off x="695325" y="6536479"/>
            <a:ext cx="71056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2024 = 5,503 2023 = 6,064; 2022 = 5,893</a:t>
            </a:r>
            <a:endParaRPr lang="en-GB" sz="1000">
              <a:solidFill>
                <a:srgbClr val="000000"/>
              </a:solidFill>
            </a:endParaRP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While residents living in the most deprived areas (IMD quintile 1) demonstrate a strengthening of sense of community since 2020, other areas, including rural and urban, have seen decline. </a:t>
            </a:r>
          </a:p>
        </p:txBody>
      </p:sp>
      <p:sp>
        <p:nvSpPr>
          <p:cNvPr id="2" name="TextBox 1">
            <a:extLst>
              <a:ext uri="{FF2B5EF4-FFF2-40B4-BE49-F238E27FC236}">
                <a16:creationId xmlns:a16="http://schemas.microsoft.com/office/drawing/2014/main" id="{EB75C2D5-B693-4D9F-5A60-295175941EB1}"/>
              </a:ext>
            </a:extLst>
          </p:cNvPr>
          <p:cNvSpPr txBox="1"/>
          <p:nvPr/>
        </p:nvSpPr>
        <p:spPr>
          <a:xfrm>
            <a:off x="4625163" y="5513103"/>
            <a:ext cx="1903824" cy="395869"/>
          </a:xfrm>
          <a:prstGeom prst="rect">
            <a:avLst/>
          </a:prstGeom>
          <a:noFill/>
        </p:spPr>
        <p:txBody>
          <a:bodyPr wrap="square" lIns="0" tIns="0" rIns="0" bIns="0" rtlCol="0">
            <a:noAutofit/>
          </a:bodyPr>
          <a:lstStyle/>
          <a:p>
            <a:pPr algn="ctr">
              <a:spcAft>
                <a:spcPts val="1134"/>
              </a:spcAft>
            </a:pPr>
            <a:r>
              <a:rPr lang="en-GB" sz="1500" b="1"/>
              <a:t>IMD</a:t>
            </a:r>
          </a:p>
        </p:txBody>
      </p:sp>
    </p:spTree>
    <p:custDataLst>
      <p:tags r:id="rId1"/>
    </p:custDataLst>
    <p:extLst>
      <p:ext uri="{BB962C8B-B14F-4D97-AF65-F5344CB8AC3E}">
        <p14:creationId xmlns:p14="http://schemas.microsoft.com/office/powerpoint/2010/main" val="328290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a:t>Local area</a:t>
            </a:r>
          </a:p>
        </p:txBody>
      </p:sp>
      <p:sp>
        <p:nvSpPr>
          <p:cNvPr id="3" name="Text Placeholder 2">
            <a:extLst>
              <a:ext uri="{FF2B5EF4-FFF2-40B4-BE49-F238E27FC236}">
                <a16:creationId xmlns:a16="http://schemas.microsoft.com/office/drawing/2014/main" id="{5BBC7FBF-72BA-5D00-BDAB-BFF0D170D09D}"/>
              </a:ext>
            </a:extLst>
          </p:cNvPr>
          <p:cNvSpPr>
            <a:spLocks noGrp="1"/>
          </p:cNvSpPr>
          <p:nvPr>
            <p:ph type="body" idx="1"/>
          </p:nvPr>
        </p:nvSpPr>
        <p:spPr>
          <a:xfrm>
            <a:off x="540000" y="3430800"/>
            <a:ext cx="5903330" cy="1918800"/>
          </a:xfrm>
        </p:spPr>
        <p:txBody>
          <a:bodyPr/>
          <a:lstStyle/>
          <a:p>
            <a:r>
              <a:rPr lang="en-GB"/>
              <a:t>What do residents think about their local area?</a:t>
            </a:r>
          </a:p>
        </p:txBody>
      </p:sp>
    </p:spTree>
    <p:custDataLst>
      <p:tags r:id="rId1"/>
    </p:custDataLst>
    <p:extLst>
      <p:ext uri="{BB962C8B-B14F-4D97-AF65-F5344CB8AC3E}">
        <p14:creationId xmlns:p14="http://schemas.microsoft.com/office/powerpoint/2010/main" val="362781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1800">
                <a:solidFill>
                  <a:schemeClr val="accent4"/>
                </a:solidFill>
                <a:latin typeface="+mn-lt"/>
              </a:rPr>
              <a:t>A strong sense of community is one of the key drivers of local area satisfaction. This is demonstrated as those that feel a stronger sense of community are also most likely to feel satisfied with their local area…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Local area satisfaction</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2024 – 5,485</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5325" y="6611310"/>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 name="TextBox 3"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B7A85032-F66F-A75D-1712-BB3B850A90E4}"/>
              </a:ext>
              <a:ext uri="{C183D7F6-B498-43B3-948B-1728B52AA6E4}">
                <adec:decorative xmlns:adec="http://schemas.microsoft.com/office/drawing/2017/decorative" val="0"/>
              </a:ext>
            </a:extLst>
          </p:cNvPr>
          <p:cNvSpPr txBox="1"/>
          <p:nvPr/>
        </p:nvSpPr>
        <p:spPr>
          <a:xfrm>
            <a:off x="695325" y="1214005"/>
            <a:ext cx="75057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Overall, how satisfied or dissatisfied are you with your local area as a place to live? </a:t>
            </a:r>
          </a:p>
        </p:txBody>
      </p:sp>
      <p:graphicFrame>
        <p:nvGraphicFramePr>
          <p:cNvPr id="14" name="Table 13" descr="The table shows the relationship between levels of climate concern and level of stated personal responsibility to try to reduce climate change. For example, of those extremely worried about climate change, 64% gave a score of 9 or 10 for taking personal responsibility and 27% a score of 7 or 8. While of those not very worried, 8 in 10 gave a score of between 0 and 6 for personal responsibility.">
            <a:extLst>
              <a:ext uri="{FF2B5EF4-FFF2-40B4-BE49-F238E27FC236}">
                <a16:creationId xmlns:a16="http://schemas.microsoft.com/office/drawing/2014/main" id="{23A62759-ECA3-26D5-1719-F4E6BBFA732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42175167"/>
              </p:ext>
            </p:extLst>
          </p:nvPr>
        </p:nvGraphicFramePr>
        <p:xfrm>
          <a:off x="1005527" y="1773228"/>
          <a:ext cx="8205148" cy="4002192"/>
        </p:xfrm>
        <a:graphic>
          <a:graphicData uri="http://schemas.openxmlformats.org/drawingml/2006/table">
            <a:tbl>
              <a:tblPr firstRow="1"/>
              <a:tblGrid>
                <a:gridCol w="631400">
                  <a:extLst>
                    <a:ext uri="{9D8B030D-6E8A-4147-A177-3AD203B41FA5}">
                      <a16:colId xmlns:a16="http://schemas.microsoft.com/office/drawing/2014/main" val="3097199435"/>
                    </a:ext>
                  </a:extLst>
                </a:gridCol>
                <a:gridCol w="1669303">
                  <a:extLst>
                    <a:ext uri="{9D8B030D-6E8A-4147-A177-3AD203B41FA5}">
                      <a16:colId xmlns:a16="http://schemas.microsoft.com/office/drawing/2014/main" val="2641468421"/>
                    </a:ext>
                  </a:extLst>
                </a:gridCol>
                <a:gridCol w="1180889">
                  <a:extLst>
                    <a:ext uri="{9D8B030D-6E8A-4147-A177-3AD203B41FA5}">
                      <a16:colId xmlns:a16="http://schemas.microsoft.com/office/drawing/2014/main" val="2604126439"/>
                    </a:ext>
                  </a:extLst>
                </a:gridCol>
                <a:gridCol w="1180889">
                  <a:extLst>
                    <a:ext uri="{9D8B030D-6E8A-4147-A177-3AD203B41FA5}">
                      <a16:colId xmlns:a16="http://schemas.microsoft.com/office/drawing/2014/main" val="2806535329"/>
                    </a:ext>
                  </a:extLst>
                </a:gridCol>
                <a:gridCol w="1180889">
                  <a:extLst>
                    <a:ext uri="{9D8B030D-6E8A-4147-A177-3AD203B41FA5}">
                      <a16:colId xmlns:a16="http://schemas.microsoft.com/office/drawing/2014/main" val="2843857308"/>
                    </a:ext>
                  </a:extLst>
                </a:gridCol>
                <a:gridCol w="1180889">
                  <a:extLst>
                    <a:ext uri="{9D8B030D-6E8A-4147-A177-3AD203B41FA5}">
                      <a16:colId xmlns:a16="http://schemas.microsoft.com/office/drawing/2014/main" val="2843370012"/>
                    </a:ext>
                  </a:extLst>
                </a:gridCol>
                <a:gridCol w="1180889">
                  <a:extLst>
                    <a:ext uri="{9D8B030D-6E8A-4147-A177-3AD203B41FA5}">
                      <a16:colId xmlns:a16="http://schemas.microsoft.com/office/drawing/2014/main" val="2024336346"/>
                    </a:ext>
                  </a:extLst>
                </a:gridCol>
              </a:tblGrid>
              <a:tr h="463309">
                <a:tc>
                  <a:txBody>
                    <a:bodyPr/>
                    <a:lstStyle/>
                    <a:p>
                      <a:pPr algn="l" fontAlgn="b"/>
                      <a:endParaRPr lang="en-GB" sz="1200" b="1" i="0" u="none" strike="noStrike">
                        <a:solidFill>
                          <a:schemeClr val="bg1"/>
                        </a:solidFill>
                        <a:effectLst/>
                        <a:latin typeface="+mj-lt"/>
                      </a:endParaRPr>
                    </a:p>
                  </a:txBody>
                  <a:tcPr marL="72000" marR="72000" marT="7200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1200" b="1" i="0" u="none" strike="noStrike">
                        <a:solidFill>
                          <a:schemeClr val="bg1"/>
                        </a:solidFill>
                        <a:effectLst/>
                        <a:latin typeface="+mj-lt"/>
                      </a:endParaRPr>
                    </a:p>
                  </a:txBody>
                  <a:tcPr marL="72000" marR="72000" marT="7200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ea typeface="+mn-ea"/>
                          <a:cs typeface="+mn-cs"/>
                        </a:rPr>
                        <a:t>Overall, how satisfied or dissatisfied are you with your local area as a place to live? </a:t>
                      </a:r>
                      <a:endParaRPr lang="en-GB" sz="1200" b="1" i="0" u="none" strike="noStrike" kern="1200" noProof="0">
                        <a:solidFill>
                          <a:schemeClr val="bg1"/>
                        </a:solidFill>
                        <a:effectLst/>
                        <a:latin typeface="+mj-lt"/>
                        <a:ea typeface="+mn-ea"/>
                        <a:cs typeface="+mn-cs"/>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662443361"/>
                  </a:ext>
                </a:extLst>
              </a:tr>
              <a:tr h="792413">
                <a:tc>
                  <a:txBody>
                    <a:bodyPr/>
                    <a:lstStyle/>
                    <a:p>
                      <a:pPr algn="ctr" fontAlgn="b"/>
                      <a:endParaRPr kumimoji="0" lang="en-GB" sz="1200" b="1" i="0" u="none" strike="noStrike" kern="1200" cap="none" spc="0" normalizeH="0" baseline="0">
                        <a:ln>
                          <a:noFill/>
                        </a:ln>
                        <a:solidFill>
                          <a:schemeClr val="tx1"/>
                        </a:solidFill>
                        <a:effectLst/>
                        <a:uLnTx/>
                        <a:uFillTx/>
                        <a:latin typeface="+mn-lt"/>
                        <a:ea typeface="+mn-ea"/>
                        <a:cs typeface="+mn-cs"/>
                      </a:endParaRPr>
                    </a:p>
                  </a:txBody>
                  <a:tcPr marL="72000" marR="72000" marT="7200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endParaRPr lang="en-GB" sz="1200" b="1" i="0" u="none" strike="noStrike">
                        <a:solidFill>
                          <a:schemeClr val="bg1"/>
                        </a:solidFill>
                        <a:effectLst/>
                        <a:latin typeface="+mj-lt"/>
                      </a:endParaRPr>
                    </a:p>
                  </a:txBody>
                  <a:tcPr marL="72000" marR="72000" marT="7200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Very satisfied</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Fairly satisfied</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Neither satisfied nor dissatisfied</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Fairly dissatisfied</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Very dissatisfied</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66764357"/>
                  </a:ext>
                </a:extLst>
              </a:tr>
              <a:tr h="549294">
                <a:tc rowSpan="5">
                  <a:txBody>
                    <a:bodyPr/>
                    <a:lstStyle/>
                    <a:p>
                      <a:pPr algn="ctr" fontAlgn="t"/>
                      <a:r>
                        <a:rPr lang="en-GB" sz="1200" b="1" i="0" u="none" strike="noStrike">
                          <a:solidFill>
                            <a:schemeClr val="bg1"/>
                          </a:solidFill>
                          <a:effectLst/>
                          <a:latin typeface="+mj-lt"/>
                        </a:rPr>
                        <a:t>There is a strong sense of community in your local area</a:t>
                      </a:r>
                    </a:p>
                  </a:txBody>
                  <a:tcPr marL="72000" marR="72000" marT="7200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Agree strongly</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41% </a:t>
                      </a:r>
                      <a:r>
                        <a:rPr lang="en-GB" sz="900" b="0" i="0" u="none" strike="noStrike">
                          <a:solidFill>
                            <a:schemeClr val="bg1"/>
                          </a:solidFill>
                          <a:effectLst/>
                          <a:latin typeface="+mj-lt"/>
                        </a:rPr>
                        <a:t>(+3%)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43%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3%</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44543398"/>
                  </a:ext>
                </a:extLst>
              </a:tr>
              <a:tr h="549294">
                <a:tc vMerge="1">
                  <a:txBody>
                    <a:bodyPr/>
                    <a:lstStyle/>
                    <a:p>
                      <a:pPr algn="l" fontAlgn="t"/>
                      <a:endParaRPr lang="en-GB" sz="1200" b="1" i="0" u="none" strike="noStrike">
                        <a:solidFill>
                          <a:srgbClr val="000000"/>
                        </a:solidFill>
                        <a:effectLst/>
                        <a:latin typeface="+mj-lt"/>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Agree slightly</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19% </a:t>
                      </a:r>
                      <a:r>
                        <a:rPr lang="en-GB" sz="800" b="0" i="0" u="none" strike="noStrike">
                          <a:solidFill>
                            <a:schemeClr val="tx1"/>
                          </a:solidFill>
                          <a:effectLst/>
                          <a:latin typeface="+mj-lt"/>
                        </a:rPr>
                        <a:t>(-18%)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58%</a:t>
                      </a:r>
                      <a:r>
                        <a:rPr lang="en-GB" sz="800" b="0" i="0" u="none" strike="noStrike" kern="1200">
                          <a:solidFill>
                            <a:schemeClr val="bg1"/>
                          </a:solidFill>
                          <a:effectLst/>
                          <a:latin typeface="Arial" panose="020B0604020202020204"/>
                          <a:ea typeface="+mn-ea"/>
                          <a:cs typeface="+mn-cs"/>
                        </a:rPr>
                        <a:t>(+22%)</a:t>
                      </a:r>
                      <a:endParaRPr lang="en-GB" sz="800" b="0" i="0" u="none" strike="noStrike">
                        <a:solidFill>
                          <a:schemeClr val="bg1"/>
                        </a:solidFill>
                        <a:effectLst/>
                        <a:latin typeface="+mj-lt"/>
                      </a:endParaRP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2%</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93879279"/>
                  </a:ext>
                </a:extLst>
              </a:tr>
              <a:tr h="549294">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i="0" u="none" strike="noStrike" kern="1200">
                        <a:solidFill>
                          <a:srgbClr val="000000"/>
                        </a:solidFill>
                        <a:effectLst/>
                        <a:latin typeface="+mj-lt"/>
                        <a:ea typeface="+mn-ea"/>
                        <a:cs typeface="+mn-cs"/>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Neither agree nor disagree</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57%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16%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9%</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4%</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483070774"/>
                  </a:ext>
                </a:extLst>
              </a:tr>
              <a:tr h="549294">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i="0" u="none" strike="noStrike" kern="1200">
                        <a:solidFill>
                          <a:srgbClr val="000000"/>
                        </a:solidFill>
                        <a:effectLst/>
                        <a:latin typeface="+mj-lt"/>
                        <a:ea typeface="+mn-ea"/>
                        <a:cs typeface="+mn-cs"/>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Disagree slightly</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50%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19%</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20%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4%</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988361635"/>
                  </a:ext>
                </a:extLst>
              </a:tr>
              <a:tr h="549294">
                <a:tc vMerge="1">
                  <a:txBody>
                    <a:bodyPr/>
                    <a:lstStyle/>
                    <a:p>
                      <a:pPr algn="ctr" fontAlgn="b"/>
                      <a:endParaRPr kumimoji="0" lang="en-GB" sz="1200" b="1" i="0" u="none" strike="noStrike" kern="1200" cap="none" spc="0" normalizeH="0" baseline="0">
                        <a:ln>
                          <a:noFill/>
                        </a:ln>
                        <a:solidFill>
                          <a:schemeClr val="tx1"/>
                        </a:solidFill>
                        <a:effectLst/>
                        <a:uLnTx/>
                        <a:uFillTx/>
                        <a:latin typeface="+mn-lt"/>
                        <a:ea typeface="+mn-ea"/>
                        <a:cs typeface="+mn-cs"/>
                      </a:endParaRPr>
                    </a:p>
                  </a:txBody>
                  <a:tcPr marL="72000" marR="72000" marT="7200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Disagree strongly</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400" b="0" i="0" u="none" strike="noStrike">
                          <a:solidFill>
                            <a:schemeClr val="tx1"/>
                          </a:solidFill>
                          <a:effectLst/>
                          <a:latin typeface="+mj-lt"/>
                        </a:rPr>
                        <a:t>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GB" sz="1400" b="0" i="0" u="none" strike="noStrike">
                          <a:solidFill>
                            <a:schemeClr val="tx1"/>
                          </a:solidFill>
                          <a:effectLst/>
                          <a:latin typeface="+mj-lt"/>
                        </a:rPr>
                        <a:t>33%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GB" sz="1400" b="0" i="0" u="none" strike="noStrike">
                          <a:solidFill>
                            <a:srgbClr val="FFFFFF"/>
                          </a:solidFill>
                          <a:effectLst/>
                          <a:latin typeface="+mj-lt"/>
                        </a:rPr>
                        <a:t>23%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ctr" fontAlgn="ctr"/>
                      <a:r>
                        <a:rPr lang="en-GB" sz="1400" b="0" i="0" u="none" strike="noStrike">
                          <a:solidFill>
                            <a:srgbClr val="FFFFFF"/>
                          </a:solidFill>
                          <a:effectLst/>
                          <a:latin typeface="+mj-lt"/>
                        </a:rPr>
                        <a:t>24%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ctr" fontAlgn="ctr"/>
                      <a:r>
                        <a:rPr lang="en-GB" sz="1400" b="0" i="0" u="none" strike="noStrike">
                          <a:solidFill>
                            <a:schemeClr val="bg1"/>
                          </a:solidFill>
                          <a:effectLst/>
                          <a:latin typeface="+mj-lt"/>
                        </a:rPr>
                        <a:t>16% </a:t>
                      </a:r>
                      <a:r>
                        <a:rPr lang="en-GB" sz="800" b="0" i="0" u="none" strike="noStrike">
                          <a:solidFill>
                            <a:schemeClr val="bg1"/>
                          </a:solidFill>
                          <a:effectLst/>
                          <a:latin typeface="+mj-lt"/>
                        </a:rPr>
                        <a:t>(-33%)</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07811996"/>
                  </a:ext>
                </a:extLst>
              </a:tr>
            </a:tbl>
          </a:graphicData>
        </a:graphic>
      </p:graphicFrame>
      <p:sp>
        <p:nvSpPr>
          <p:cNvPr id="3" name="Rectangle 2">
            <a:extLst>
              <a:ext uri="{FF2B5EF4-FFF2-40B4-BE49-F238E27FC236}">
                <a16:creationId xmlns:a16="http://schemas.microsoft.com/office/drawing/2014/main" id="{A99A6C3D-8B98-6C91-0507-1A71D729FD58}"/>
              </a:ext>
            </a:extLst>
          </p:cNvPr>
          <p:cNvSpPr/>
          <p:nvPr/>
        </p:nvSpPr>
        <p:spPr>
          <a:xfrm>
            <a:off x="9515476" y="2200275"/>
            <a:ext cx="2390706" cy="36385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chemeClr val="tx1"/>
                </a:solidFill>
              </a:rPr>
              <a:t>A comparison of the same cross tabulation has seen big shifts in levels of dissatisfaction and sense of community with the level of dissatisfaction and disagreeing with sense of community has moved by a 3</a:t>
            </a:r>
            <a:r>
              <a:rPr lang="en-GB" sz="1600" baseline="30000">
                <a:solidFill>
                  <a:schemeClr val="tx1"/>
                </a:solidFill>
              </a:rPr>
              <a:t>rd</a:t>
            </a:r>
            <a:r>
              <a:rPr lang="en-GB" sz="1600">
                <a:solidFill>
                  <a:schemeClr val="tx1"/>
                </a:solidFill>
              </a:rPr>
              <a:t> in a positive direction.</a:t>
            </a:r>
          </a:p>
        </p:txBody>
      </p:sp>
    </p:spTree>
    <p:extLst>
      <p:ext uri="{BB962C8B-B14F-4D97-AF65-F5344CB8AC3E}">
        <p14:creationId xmlns:p14="http://schemas.microsoft.com/office/powerpoint/2010/main" val="401167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99CD8443-820C-4A6F-8A4B-B5AE768C6236}"/>
              </a:ext>
            </a:extLst>
          </p:cNvPr>
          <p:cNvGraphicFramePr/>
          <p:nvPr>
            <p:extLst>
              <p:ext uri="{D42A27DB-BD31-4B8C-83A1-F6EECF244321}">
                <p14:modId xmlns:p14="http://schemas.microsoft.com/office/powerpoint/2010/main" val="1722539786"/>
              </p:ext>
            </p:extLst>
          </p:nvPr>
        </p:nvGraphicFramePr>
        <p:xfrm>
          <a:off x="5179721" y="1925123"/>
          <a:ext cx="6431509" cy="4511417"/>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a:extLst>
              <a:ext uri="{FF2B5EF4-FFF2-40B4-BE49-F238E27FC236}">
                <a16:creationId xmlns:a16="http://schemas.microsoft.com/office/drawing/2014/main" id="{41515BB2-2E35-3947-A891-2AD3CE131E0A}"/>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5" name="Slide Number Placeholder 4">
            <a:extLst>
              <a:ext uri="{FF2B5EF4-FFF2-40B4-BE49-F238E27FC236}">
                <a16:creationId xmlns:a16="http://schemas.microsoft.com/office/drawing/2014/main" id="{C223AA8F-1C24-9449-A3CE-D82B19AA0ADB}"/>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Local area satisfaction</a:t>
            </a:r>
          </a:p>
        </p:txBody>
      </p:sp>
      <p:sp>
        <p:nvSpPr>
          <p:cNvPr id="16" name="TextBox 15">
            <a:extLst>
              <a:ext uri="{FF2B5EF4-FFF2-40B4-BE49-F238E27FC236}">
                <a16:creationId xmlns:a16="http://schemas.microsoft.com/office/drawing/2014/main" id="{F86D68FB-ADCB-4D74-A523-D5EFAB830634}"/>
              </a:ext>
            </a:extLst>
          </p:cNvPr>
          <p:cNvSpPr txBox="1"/>
          <p:nvPr/>
        </p:nvSpPr>
        <p:spPr>
          <a:xfrm>
            <a:off x="695324" y="1425099"/>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Overall, how satisfied or dissatisfied are you with your local area as a place to live? </a:t>
            </a:r>
          </a:p>
        </p:txBody>
      </p:sp>
      <p:sp>
        <p:nvSpPr>
          <p:cNvPr id="20" name="TextBox 19">
            <a:extLst>
              <a:ext uri="{FF2B5EF4-FFF2-40B4-BE49-F238E27FC236}">
                <a16:creationId xmlns:a16="http://schemas.microsoft.com/office/drawing/2014/main" id="{9FC58C2B-5102-447A-AA7F-9055517F4995}"/>
              </a:ext>
            </a:extLst>
          </p:cNvPr>
          <p:cNvSpPr txBox="1"/>
          <p:nvPr/>
        </p:nvSpPr>
        <p:spPr>
          <a:xfrm>
            <a:off x="9941442" y="2134604"/>
            <a:ext cx="210771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very / fairly satisfied</a:t>
            </a:r>
          </a:p>
        </p:txBody>
      </p:sp>
      <p:sp>
        <p:nvSpPr>
          <p:cNvPr id="21" name="TextBox 20">
            <a:extLst>
              <a:ext uri="{FF2B5EF4-FFF2-40B4-BE49-F238E27FC236}">
                <a16:creationId xmlns:a16="http://schemas.microsoft.com/office/drawing/2014/main" id="{C1AF7ECB-85C1-41D4-98F8-62327786B619}"/>
              </a:ext>
            </a:extLst>
          </p:cNvPr>
          <p:cNvSpPr txBox="1"/>
          <p:nvPr/>
        </p:nvSpPr>
        <p:spPr>
          <a:xfrm>
            <a:off x="695324" y="6227953"/>
            <a:ext cx="52489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2006 – 2024 (various per wave: 1,117 – 7,840);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Benchmark: Community Life Survey 2013/14 - 2021/22 (various per wave: 2,314 – 10,917) </a:t>
            </a:r>
          </a:p>
        </p:txBody>
      </p:sp>
      <p:sp>
        <p:nvSpPr>
          <p:cNvPr id="17" name="TextBox 16">
            <a:extLst>
              <a:ext uri="{FF2B5EF4-FFF2-40B4-BE49-F238E27FC236}">
                <a16:creationId xmlns:a16="http://schemas.microsoft.com/office/drawing/2014/main" id="{1552DD2C-73C0-40F9-BEBC-E88CAFD859C6}"/>
              </a:ext>
            </a:extLst>
          </p:cNvPr>
          <p:cNvSpPr txBox="1"/>
          <p:nvPr/>
        </p:nvSpPr>
        <p:spPr>
          <a:xfrm>
            <a:off x="10312414" y="3916129"/>
            <a:ext cx="146665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very  satisfied</a:t>
            </a:r>
          </a:p>
        </p:txBody>
      </p:sp>
      <p:sp>
        <p:nvSpPr>
          <p:cNvPr id="15" name="Footer Placeholder 5">
            <a:extLst>
              <a:ext uri="{FF2B5EF4-FFF2-40B4-BE49-F238E27FC236}">
                <a16:creationId xmlns:a16="http://schemas.microsoft.com/office/drawing/2014/main" id="{B6FAA1B0-548D-4F52-BC04-D811A4692872}"/>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24" name="Arrow: Up 23">
            <a:extLst>
              <a:ext uri="{FF2B5EF4-FFF2-40B4-BE49-F238E27FC236}">
                <a16:creationId xmlns:a16="http://schemas.microsoft.com/office/drawing/2014/main" id="{00D3DAB2-1AC3-488F-81D5-6950BB85950D}"/>
              </a:ext>
            </a:extLst>
          </p:cNvPr>
          <p:cNvSpPr/>
          <p:nvPr/>
        </p:nvSpPr>
        <p:spPr>
          <a:xfrm flipV="1">
            <a:off x="11217826" y="491433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5" name="Title 1">
            <a:extLst>
              <a:ext uri="{FF2B5EF4-FFF2-40B4-BE49-F238E27FC236}">
                <a16:creationId xmlns:a16="http://schemas.microsoft.com/office/drawing/2014/main" id="{BBA7FDEA-DD70-490B-A5B3-B0ED1B96F8AF}"/>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…There has been a slight shift in Levels of dissatisfaction with the local area also this has now remained constant with last years findings. However this is still at the lowest recorded levels since the Essex residents survey</a:t>
            </a:r>
            <a:r>
              <a:rPr lang="en-GB" sz="1800">
                <a:solidFill>
                  <a:schemeClr val="accent4"/>
                </a:solidFill>
              </a:rPr>
              <a:t> began in 2006.</a:t>
            </a:r>
            <a:r>
              <a:rPr kumimoji="0" lang="en-GB" sz="1800" b="1" i="0" u="none" strike="noStrike" kern="1200" cap="none" spc="0" normalizeH="0" baseline="0" noProof="0">
                <a:ln>
                  <a:noFill/>
                </a:ln>
                <a:solidFill>
                  <a:schemeClr val="accent4"/>
                </a:solidFill>
                <a:effectLst/>
                <a:uLnTx/>
                <a:uFillTx/>
                <a:ea typeface="+mj-ea"/>
                <a:cs typeface="+mj-cs"/>
              </a:rPr>
              <a:t> </a:t>
            </a:r>
          </a:p>
        </p:txBody>
      </p:sp>
      <p:sp>
        <p:nvSpPr>
          <p:cNvPr id="18" name="TextBox 17">
            <a:extLst>
              <a:ext uri="{FF2B5EF4-FFF2-40B4-BE49-F238E27FC236}">
                <a16:creationId xmlns:a16="http://schemas.microsoft.com/office/drawing/2014/main" id="{AC3E8217-B691-4626-8D6C-A05553668F78}"/>
              </a:ext>
            </a:extLst>
          </p:cNvPr>
          <p:cNvSpPr txBox="1"/>
          <p:nvPr/>
        </p:nvSpPr>
        <p:spPr>
          <a:xfrm>
            <a:off x="6521412" y="6436540"/>
            <a:ext cx="28660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at the 95% confidence level </a:t>
            </a:r>
          </a:p>
        </p:txBody>
      </p:sp>
      <p:sp>
        <p:nvSpPr>
          <p:cNvPr id="19" name="Arrow: Up 18">
            <a:extLst>
              <a:ext uri="{FF2B5EF4-FFF2-40B4-BE49-F238E27FC236}">
                <a16:creationId xmlns:a16="http://schemas.microsoft.com/office/drawing/2014/main" id="{877F80BE-AB01-47B7-97D1-972F7DAF8B49}"/>
              </a:ext>
            </a:extLst>
          </p:cNvPr>
          <p:cNvSpPr/>
          <p:nvPr/>
        </p:nvSpPr>
        <p:spPr>
          <a:xfrm>
            <a:off x="6247772" y="652583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Arrow: Up 22">
            <a:extLst>
              <a:ext uri="{FF2B5EF4-FFF2-40B4-BE49-F238E27FC236}">
                <a16:creationId xmlns:a16="http://schemas.microsoft.com/office/drawing/2014/main" id="{9D6EC12A-B2D2-488D-8293-6A8697234C87}"/>
              </a:ext>
            </a:extLst>
          </p:cNvPr>
          <p:cNvSpPr/>
          <p:nvPr/>
        </p:nvSpPr>
        <p:spPr>
          <a:xfrm flipV="1">
            <a:off x="6390318" y="653337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3" name="Chart 2">
            <a:extLst>
              <a:ext uri="{FF2B5EF4-FFF2-40B4-BE49-F238E27FC236}">
                <a16:creationId xmlns:a16="http://schemas.microsoft.com/office/drawing/2014/main" id="{01117CA0-5FCD-D951-ABAF-9896C12689D4}"/>
              </a:ext>
            </a:extLst>
          </p:cNvPr>
          <p:cNvGraphicFramePr/>
          <p:nvPr>
            <p:extLst>
              <p:ext uri="{D42A27DB-BD31-4B8C-83A1-F6EECF244321}">
                <p14:modId xmlns:p14="http://schemas.microsoft.com/office/powerpoint/2010/main" val="4077959407"/>
              </p:ext>
            </p:extLst>
          </p:nvPr>
        </p:nvGraphicFramePr>
        <p:xfrm>
          <a:off x="641463" y="1732876"/>
          <a:ext cx="4451532" cy="4278143"/>
        </p:xfrm>
        <a:graphic>
          <a:graphicData uri="http://schemas.openxmlformats.org/drawingml/2006/chart">
            <c:chart xmlns:c="http://schemas.openxmlformats.org/drawingml/2006/chart" xmlns:r="http://schemas.openxmlformats.org/officeDocument/2006/relationships" r:id="rId5"/>
          </a:graphicData>
        </a:graphic>
      </p:graphicFrame>
      <p:sp>
        <p:nvSpPr>
          <p:cNvPr id="6" name="Right Brace 5">
            <a:extLst>
              <a:ext uri="{FF2B5EF4-FFF2-40B4-BE49-F238E27FC236}">
                <a16:creationId xmlns:a16="http://schemas.microsoft.com/office/drawing/2014/main" id="{15C6E83F-D418-682B-D83C-CB0311A60C8B}"/>
              </a:ext>
            </a:extLst>
          </p:cNvPr>
          <p:cNvSpPr/>
          <p:nvPr/>
        </p:nvSpPr>
        <p:spPr>
          <a:xfrm>
            <a:off x="4679552" y="2858197"/>
            <a:ext cx="157264" cy="254733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7" name="TextBox 6">
            <a:extLst>
              <a:ext uri="{FF2B5EF4-FFF2-40B4-BE49-F238E27FC236}">
                <a16:creationId xmlns:a16="http://schemas.microsoft.com/office/drawing/2014/main" id="{8E6AB14F-64EF-34FD-3889-C40F6EF27FBE}"/>
              </a:ext>
            </a:extLst>
          </p:cNvPr>
          <p:cNvSpPr txBox="1"/>
          <p:nvPr/>
        </p:nvSpPr>
        <p:spPr>
          <a:xfrm>
            <a:off x="4790541" y="393158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70%</a:t>
            </a:r>
          </a:p>
        </p:txBody>
      </p:sp>
      <p:sp>
        <p:nvSpPr>
          <p:cNvPr id="10" name="Right Brace 9">
            <a:extLst>
              <a:ext uri="{FF2B5EF4-FFF2-40B4-BE49-F238E27FC236}">
                <a16:creationId xmlns:a16="http://schemas.microsoft.com/office/drawing/2014/main" id="{55666D4A-030D-FBD8-CDFE-C1719B384F9E}"/>
              </a:ext>
            </a:extLst>
          </p:cNvPr>
          <p:cNvSpPr/>
          <p:nvPr/>
        </p:nvSpPr>
        <p:spPr>
          <a:xfrm flipV="1">
            <a:off x="4679552" y="1912009"/>
            <a:ext cx="157264" cy="530372"/>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1" name="TextBox 10">
            <a:extLst>
              <a:ext uri="{FF2B5EF4-FFF2-40B4-BE49-F238E27FC236}">
                <a16:creationId xmlns:a16="http://schemas.microsoft.com/office/drawing/2014/main" id="{CCEC5C4F-25E3-79D4-E474-4FB047B2F2C3}"/>
              </a:ext>
            </a:extLst>
          </p:cNvPr>
          <p:cNvSpPr txBox="1"/>
          <p:nvPr/>
        </p:nvSpPr>
        <p:spPr>
          <a:xfrm>
            <a:off x="4784210" y="1940283"/>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17%</a:t>
            </a:r>
          </a:p>
        </p:txBody>
      </p:sp>
      <p:sp>
        <p:nvSpPr>
          <p:cNvPr id="27" name="TextBox 26">
            <a:extLst>
              <a:ext uri="{FF2B5EF4-FFF2-40B4-BE49-F238E27FC236}">
                <a16:creationId xmlns:a16="http://schemas.microsoft.com/office/drawing/2014/main" id="{F5FDCFB6-CA8D-ABB7-4B65-1CEBAB62385F}"/>
              </a:ext>
            </a:extLst>
          </p:cNvPr>
          <p:cNvSpPr txBox="1"/>
          <p:nvPr/>
        </p:nvSpPr>
        <p:spPr>
          <a:xfrm>
            <a:off x="3326777" y="4047176"/>
            <a:ext cx="4752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70%</a:t>
            </a:r>
          </a:p>
        </p:txBody>
      </p:sp>
      <p:sp>
        <p:nvSpPr>
          <p:cNvPr id="28" name="TextBox 27">
            <a:extLst>
              <a:ext uri="{FF2B5EF4-FFF2-40B4-BE49-F238E27FC236}">
                <a16:creationId xmlns:a16="http://schemas.microsoft.com/office/drawing/2014/main" id="{07078EDB-929E-E9EF-9C66-7FDD5EA81F62}"/>
              </a:ext>
            </a:extLst>
          </p:cNvPr>
          <p:cNvSpPr txBox="1"/>
          <p:nvPr/>
        </p:nvSpPr>
        <p:spPr>
          <a:xfrm>
            <a:off x="3280627" y="1992528"/>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16%</a:t>
            </a:r>
          </a:p>
        </p:txBody>
      </p:sp>
      <p:sp>
        <p:nvSpPr>
          <p:cNvPr id="30" name="Arrow: Up 29">
            <a:extLst>
              <a:ext uri="{FF2B5EF4-FFF2-40B4-BE49-F238E27FC236}">
                <a16:creationId xmlns:a16="http://schemas.microsoft.com/office/drawing/2014/main" id="{16550A69-0268-9387-D7E6-D6322B2CC63A}"/>
              </a:ext>
            </a:extLst>
          </p:cNvPr>
          <p:cNvSpPr/>
          <p:nvPr/>
        </p:nvSpPr>
        <p:spPr>
          <a:xfrm>
            <a:off x="2969999" y="26159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2624428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11C670A-E178-DC52-6CC2-1D3572A244A6}"/>
              </a:ext>
            </a:extLst>
          </p:cNvPr>
          <p:cNvCxnSpPr>
            <a:cxnSpLocks/>
          </p:cNvCxnSpPr>
          <p:nvPr/>
        </p:nvCxnSpPr>
        <p:spPr>
          <a:xfrm>
            <a:off x="10197806" y="1664718"/>
            <a:ext cx="0" cy="423132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CAC8D78C-8E8E-CEFB-781E-508ED0994EDB}"/>
              </a:ext>
            </a:extLst>
          </p:cNvPr>
          <p:cNvGraphicFramePr/>
          <p:nvPr>
            <p:extLst>
              <p:ext uri="{D42A27DB-BD31-4B8C-83A1-F6EECF244321}">
                <p14:modId xmlns:p14="http://schemas.microsoft.com/office/powerpoint/2010/main" val="1591044402"/>
              </p:ext>
            </p:extLst>
          </p:nvPr>
        </p:nvGraphicFramePr>
        <p:xfrm>
          <a:off x="5043855" y="1664718"/>
          <a:ext cx="6452820" cy="4379058"/>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B1511E24-8A18-5C48-3739-EBDAEA0E6100}"/>
              </a:ext>
            </a:extLst>
          </p:cNvPr>
          <p:cNvCxnSpPr>
            <a:cxnSpLocks/>
          </p:cNvCxnSpPr>
          <p:nvPr/>
        </p:nvCxnSpPr>
        <p:spPr>
          <a:xfrm>
            <a:off x="6303059" y="3791359"/>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2FAF17A-73BA-CB87-F4DE-ED84F04E00C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Local area satisfaction</a:t>
            </a:r>
          </a:p>
        </p:txBody>
      </p:sp>
      <p:sp>
        <p:nvSpPr>
          <p:cNvPr id="11" name="TextBox 10">
            <a:extLst>
              <a:ext uri="{FF2B5EF4-FFF2-40B4-BE49-F238E27FC236}">
                <a16:creationId xmlns:a16="http://schemas.microsoft.com/office/drawing/2014/main" id="{532AEEC5-2A0A-1B21-3755-FC3D34EFD7D6}"/>
              </a:ext>
            </a:extLst>
          </p:cNvPr>
          <p:cNvSpPr txBox="1"/>
          <p:nvPr/>
        </p:nvSpPr>
        <p:spPr>
          <a:xfrm>
            <a:off x="8650409" y="123844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1">
                    <a:lumMod val="50000"/>
                    <a:lumOff val="50000"/>
                  </a:schemeClr>
                </a:solidFill>
                <a:effectLst/>
                <a:uLnTx/>
                <a:uFillTx/>
                <a:ea typeface="+mn-ea"/>
                <a:cs typeface="+mn-cs"/>
              </a:rPr>
              <a:t>% very / fairly satisfied</a:t>
            </a:r>
          </a:p>
        </p:txBody>
      </p:sp>
      <p:sp>
        <p:nvSpPr>
          <p:cNvPr id="12" name="TextBox 11">
            <a:extLst>
              <a:ext uri="{FF2B5EF4-FFF2-40B4-BE49-F238E27FC236}">
                <a16:creationId xmlns:a16="http://schemas.microsoft.com/office/drawing/2014/main" id="{BCBE582B-8DC4-3A2C-B4DA-3593144AC360}"/>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Overall, how satisfied or dissatisfied are you with your local area as a place to live? </a:t>
            </a:r>
          </a:p>
        </p:txBody>
      </p:sp>
      <p:sp>
        <p:nvSpPr>
          <p:cNvPr id="13" name="TextBox 12">
            <a:extLst>
              <a:ext uri="{FF2B5EF4-FFF2-40B4-BE49-F238E27FC236}">
                <a16:creationId xmlns:a16="http://schemas.microsoft.com/office/drawing/2014/main" id="{AC9BBF4E-3B4D-F812-D3A1-CB903D5908F0}"/>
              </a:ext>
            </a:extLst>
          </p:cNvPr>
          <p:cNvSpPr txBox="1"/>
          <p:nvPr/>
        </p:nvSpPr>
        <p:spPr>
          <a:xfrm>
            <a:off x="526822" y="6122183"/>
            <a:ext cx="612878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 2024 (5,485);2023 (6,444); Benchmark: Community Life Survey 2021/22 (10,917) </a:t>
            </a:r>
          </a:p>
        </p:txBody>
      </p:sp>
      <p:cxnSp>
        <p:nvCxnSpPr>
          <p:cNvPr id="21" name="Straight Connector 20">
            <a:extLst>
              <a:ext uri="{FF2B5EF4-FFF2-40B4-BE49-F238E27FC236}">
                <a16:creationId xmlns:a16="http://schemas.microsoft.com/office/drawing/2014/main" id="{573DE48E-A6B0-35C3-483D-23F541B8D334}"/>
              </a:ext>
            </a:extLst>
          </p:cNvPr>
          <p:cNvCxnSpPr>
            <a:cxnSpLocks/>
          </p:cNvCxnSpPr>
          <p:nvPr/>
        </p:nvCxnSpPr>
        <p:spPr>
          <a:xfrm>
            <a:off x="6303059" y="291732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91E786E3-F9F8-495C-834E-74CD9C39C58E}"/>
              </a:ext>
            </a:extLst>
          </p:cNvPr>
          <p:cNvSpPr txBox="1">
            <a:spLocks/>
          </p:cNvSpPr>
          <p:nvPr/>
        </p:nvSpPr>
        <p:spPr>
          <a:xfrm>
            <a:off x="706436" y="171627"/>
            <a:ext cx="11199745" cy="960689"/>
          </a:xfrm>
          <a:prstGeom prst="rect">
            <a:avLst/>
          </a:prstGeom>
        </p:spPr>
        <p:txBody>
          <a:bodyPr vert="horz" lIns="91440" tIns="45720" rIns="91440" bIns="0" rtlCol="0" anchor="t" anchorCtr="0">
            <a:normAutofit fontScale="925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There seems to be a shift towards satisfaction in local areas to live with only Basildon, Castle </a:t>
            </a:r>
            <a:r>
              <a:rPr lang="en-GB" sz="1800">
                <a:solidFill>
                  <a:schemeClr val="accent4"/>
                </a:solidFill>
              </a:rPr>
              <a:t>Point</a:t>
            </a:r>
            <a:r>
              <a:rPr kumimoji="0" lang="en-GB" sz="1800" b="1" i="0" u="none" strike="noStrike" kern="1200" cap="none" spc="0" normalizeH="0" baseline="0" noProof="0">
                <a:ln>
                  <a:noFill/>
                </a:ln>
                <a:solidFill>
                  <a:schemeClr val="accent4"/>
                </a:solidFill>
                <a:effectLst/>
                <a:uLnTx/>
                <a:uFillTx/>
                <a:ea typeface="+mj-ea"/>
                <a:cs typeface="+mj-cs"/>
              </a:rPr>
              <a:t> and Tendring shifting to </a:t>
            </a:r>
            <a:r>
              <a:rPr kumimoji="0" lang="en-GB" sz="1800" b="1" i="0" u="none" strike="noStrike" kern="1200" cap="none" spc="0" normalizeH="0" baseline="0" noProof="0" dirty="0">
                <a:ln>
                  <a:noFill/>
                </a:ln>
                <a:solidFill>
                  <a:schemeClr val="accent4"/>
                </a:solidFill>
                <a:effectLst/>
                <a:uLnTx/>
                <a:uFillTx/>
                <a:ea typeface="+mj-ea"/>
                <a:cs typeface="+mj-cs"/>
              </a:rPr>
              <a:t>lower levels of satisfaction compared to last year while Rochford and Uttlesford while moved closer to the Essex average. Residents </a:t>
            </a:r>
            <a:r>
              <a:rPr lang="en-GB" sz="1800" dirty="0">
                <a:solidFill>
                  <a:schemeClr val="accent4"/>
                </a:solidFill>
              </a:rPr>
              <a:t>living in more deprived areas and urban areas have lowest levels of satisfaction vs. Essex total. </a:t>
            </a:r>
            <a:endParaRPr kumimoji="0" lang="en-GB" sz="1800" b="1" i="0" u="none" strike="noStrike" kern="1200" cap="none" spc="0" normalizeH="0" baseline="0" noProof="0" dirty="0">
              <a:ln>
                <a:noFill/>
              </a:ln>
              <a:solidFill>
                <a:schemeClr val="accent4"/>
              </a:solidFill>
              <a:effectLst/>
              <a:uLnTx/>
              <a:uFillTx/>
              <a:ea typeface="+mj-ea"/>
              <a:cs typeface="+mj-cs"/>
            </a:endParaRPr>
          </a:p>
        </p:txBody>
      </p:sp>
      <p:sp>
        <p:nvSpPr>
          <p:cNvPr id="38" name="TextBox 37">
            <a:extLst>
              <a:ext uri="{FF2B5EF4-FFF2-40B4-BE49-F238E27FC236}">
                <a16:creationId xmlns:a16="http://schemas.microsoft.com/office/drawing/2014/main" id="{7B185CF5-7CF4-F450-2F53-7D7821E36771}"/>
              </a:ext>
            </a:extLst>
          </p:cNvPr>
          <p:cNvSpPr txBox="1"/>
          <p:nvPr/>
        </p:nvSpPr>
        <p:spPr>
          <a:xfrm>
            <a:off x="1051359" y="6322787"/>
            <a:ext cx="567362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Denotes a statistically significant difference vs Essex total at the 95% confidence level </a:t>
            </a:r>
          </a:p>
        </p:txBody>
      </p:sp>
      <p:sp>
        <p:nvSpPr>
          <p:cNvPr id="39" name="Arrow: Up 38">
            <a:extLst>
              <a:ext uri="{FF2B5EF4-FFF2-40B4-BE49-F238E27FC236}">
                <a16:creationId xmlns:a16="http://schemas.microsoft.com/office/drawing/2014/main" id="{97EAB2CA-E59F-0FF0-1FAA-56BC47C6326F}"/>
              </a:ext>
            </a:extLst>
          </p:cNvPr>
          <p:cNvSpPr/>
          <p:nvPr/>
        </p:nvSpPr>
        <p:spPr>
          <a:xfrm>
            <a:off x="776621" y="633501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0" name="Arrow: Up 39">
            <a:extLst>
              <a:ext uri="{FF2B5EF4-FFF2-40B4-BE49-F238E27FC236}">
                <a16:creationId xmlns:a16="http://schemas.microsoft.com/office/drawing/2014/main" id="{E418AC92-D5DF-152B-0524-1BBD7A82D63A}"/>
              </a:ext>
            </a:extLst>
          </p:cNvPr>
          <p:cNvSpPr/>
          <p:nvPr/>
        </p:nvSpPr>
        <p:spPr>
          <a:xfrm flipV="1">
            <a:off x="919167" y="634255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1" name="Slide Number Placeholder 4">
            <a:extLst>
              <a:ext uri="{FF2B5EF4-FFF2-40B4-BE49-F238E27FC236}">
                <a16:creationId xmlns:a16="http://schemas.microsoft.com/office/drawing/2014/main" id="{AED955FB-EFF7-A79E-AE58-7AE4DABE9462}"/>
              </a:ext>
            </a:extLst>
          </p:cNvPr>
          <p:cNvSpPr txBox="1">
            <a:spLocks/>
          </p:cNvSpPr>
          <p:nvPr/>
        </p:nvSpPr>
        <p:spPr>
          <a:xfrm>
            <a:off x="11082068"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18</a:t>
            </a:fld>
            <a:endParaRPr lang="en-GB" sz="1100">
              <a:solidFill>
                <a:srgbClr val="000000">
                  <a:lumMod val="50000"/>
                  <a:lumOff val="50000"/>
                </a:srgbClr>
              </a:solidFill>
            </a:endParaRPr>
          </a:p>
        </p:txBody>
      </p:sp>
      <p:sp>
        <p:nvSpPr>
          <p:cNvPr id="42" name="Footer Placeholder 5">
            <a:extLst>
              <a:ext uri="{FF2B5EF4-FFF2-40B4-BE49-F238E27FC236}">
                <a16:creationId xmlns:a16="http://schemas.microsoft.com/office/drawing/2014/main" id="{E5249951-9169-2AA1-7962-7B82709E406D}"/>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rPr>
              <a:t>Produced by Essex County Council Policy Unit</a:t>
            </a:r>
          </a:p>
        </p:txBody>
      </p:sp>
      <p:sp>
        <p:nvSpPr>
          <p:cNvPr id="43" name="Date Placeholder 3">
            <a:extLst>
              <a:ext uri="{FF2B5EF4-FFF2-40B4-BE49-F238E27FC236}">
                <a16:creationId xmlns:a16="http://schemas.microsoft.com/office/drawing/2014/main" id="{C9D81880-E09F-8D47-C6FC-70439F846FF2}"/>
              </a:ext>
            </a:extLst>
          </p:cNvPr>
          <p:cNvSpPr txBox="1">
            <a:spLocks/>
          </p:cNvSpPr>
          <p:nvPr/>
        </p:nvSpPr>
        <p:spPr>
          <a:xfrm>
            <a:off x="8851984" y="6598837"/>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16" name="TextBox 15">
            <a:extLst>
              <a:ext uri="{FF2B5EF4-FFF2-40B4-BE49-F238E27FC236}">
                <a16:creationId xmlns:a16="http://schemas.microsoft.com/office/drawing/2014/main" id="{2836E482-30D4-62AB-E643-3B008717788C}"/>
              </a:ext>
            </a:extLst>
          </p:cNvPr>
          <p:cNvSpPr txBox="1"/>
          <p:nvPr/>
        </p:nvSpPr>
        <p:spPr>
          <a:xfrm>
            <a:off x="7287594" y="1022887"/>
            <a:ext cx="490440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prstClr val="black"/>
                </a:solidFill>
              </a:rPr>
              <a:t>Red/green denotes</a:t>
            </a:r>
            <a:r>
              <a:rPr kumimoji="0" lang="en-GB" sz="1000" b="0" i="0" u="none" strike="noStrike" kern="1200" cap="none" spc="0" normalizeH="0" baseline="0" noProof="0">
                <a:ln>
                  <a:noFill/>
                </a:ln>
                <a:solidFill>
                  <a:prstClr val="black"/>
                </a:solidFill>
                <a:effectLst/>
                <a:uLnTx/>
                <a:uFillTx/>
                <a:ea typeface="+mn-ea"/>
                <a:cs typeface="+mn-cs"/>
              </a:rPr>
              <a:t> a statistically significant difference vs the Essex total </a:t>
            </a:r>
            <a:r>
              <a:rPr lang="en-GB" sz="1000">
                <a:solidFill>
                  <a:prstClr val="black"/>
                </a:solidFill>
              </a:rPr>
              <a:t>for that year</a:t>
            </a:r>
            <a:endParaRPr kumimoji="0" lang="en-GB" sz="1000" b="0" i="0" u="none" strike="noStrike" kern="1200" cap="none" spc="0" normalizeH="0" baseline="0" noProof="0">
              <a:ln>
                <a:noFill/>
              </a:ln>
              <a:solidFill>
                <a:prstClr val="black"/>
              </a:solidFill>
              <a:effectLst/>
              <a:uLnTx/>
              <a:uFillTx/>
              <a:ea typeface="+mn-ea"/>
              <a:cs typeface="+mn-cs"/>
            </a:endParaRPr>
          </a:p>
        </p:txBody>
      </p:sp>
      <p:graphicFrame>
        <p:nvGraphicFramePr>
          <p:cNvPr id="3" name="Chart 2">
            <a:extLst>
              <a:ext uri="{FF2B5EF4-FFF2-40B4-BE49-F238E27FC236}">
                <a16:creationId xmlns:a16="http://schemas.microsoft.com/office/drawing/2014/main" id="{D67AD0C4-2CD3-C481-A305-CC271FE347CE}"/>
              </a:ext>
            </a:extLst>
          </p:cNvPr>
          <p:cNvGraphicFramePr/>
          <p:nvPr>
            <p:extLst>
              <p:ext uri="{D42A27DB-BD31-4B8C-83A1-F6EECF244321}">
                <p14:modId xmlns:p14="http://schemas.microsoft.com/office/powerpoint/2010/main" val="3211819803"/>
              </p:ext>
            </p:extLst>
          </p:nvPr>
        </p:nvGraphicFramePr>
        <p:xfrm>
          <a:off x="-377883" y="1664718"/>
          <a:ext cx="6452820" cy="4379058"/>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Straight Connector 22">
            <a:extLst>
              <a:ext uri="{FF2B5EF4-FFF2-40B4-BE49-F238E27FC236}">
                <a16:creationId xmlns:a16="http://schemas.microsoft.com/office/drawing/2014/main" id="{2863456B-9E2B-A6E0-C3AF-77552F2908BE}"/>
              </a:ext>
            </a:extLst>
          </p:cNvPr>
          <p:cNvCxnSpPr>
            <a:cxnSpLocks/>
          </p:cNvCxnSpPr>
          <p:nvPr/>
        </p:nvCxnSpPr>
        <p:spPr>
          <a:xfrm>
            <a:off x="4771656" y="1680375"/>
            <a:ext cx="0" cy="423132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1192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07705B4-9B2C-46B0-A843-FB0DBE86D84A}"/>
              </a:ext>
            </a:extLst>
          </p:cNvPr>
          <p:cNvSpPr/>
          <p:nvPr/>
        </p:nvSpPr>
        <p:spPr>
          <a:xfrm>
            <a:off x="1688121" y="4605057"/>
            <a:ext cx="3114690" cy="1032265"/>
          </a:xfrm>
          <a:prstGeom prst="rect">
            <a:avLst/>
          </a:prstGeom>
          <a:solidFill>
            <a:srgbClr val="D5E9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5" name="Rectangle 14">
            <a:extLst>
              <a:ext uri="{FF2B5EF4-FFF2-40B4-BE49-F238E27FC236}">
                <a16:creationId xmlns:a16="http://schemas.microsoft.com/office/drawing/2014/main" id="{EAF666FE-5A34-43A4-BD04-7D9EBBFDE148}"/>
              </a:ext>
            </a:extLst>
          </p:cNvPr>
          <p:cNvSpPr/>
          <p:nvPr/>
        </p:nvSpPr>
        <p:spPr>
          <a:xfrm>
            <a:off x="4802819" y="1056441"/>
            <a:ext cx="6480693" cy="3528000"/>
          </a:xfrm>
          <a:prstGeom prst="rect">
            <a:avLst/>
          </a:prstGeom>
          <a:solidFill>
            <a:srgbClr val="D5E9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cxnSp>
        <p:nvCxnSpPr>
          <p:cNvPr id="6" name="Straight Connector 5">
            <a:extLst>
              <a:ext uri="{FF2B5EF4-FFF2-40B4-BE49-F238E27FC236}">
                <a16:creationId xmlns:a16="http://schemas.microsoft.com/office/drawing/2014/main" id="{681C2B6F-1EF8-47F1-BD17-EE8088F49FAA}"/>
              </a:ext>
            </a:extLst>
          </p:cNvPr>
          <p:cNvCxnSpPr>
            <a:cxnSpLocks/>
          </p:cNvCxnSpPr>
          <p:nvPr/>
        </p:nvCxnSpPr>
        <p:spPr>
          <a:xfrm flipV="1">
            <a:off x="4802820" y="1056443"/>
            <a:ext cx="0" cy="4580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0E6F0E-0213-4954-9AD1-FB546A9DD36F}"/>
              </a:ext>
            </a:extLst>
          </p:cNvPr>
          <p:cNvCxnSpPr>
            <a:cxnSpLocks/>
          </p:cNvCxnSpPr>
          <p:nvPr/>
        </p:nvCxnSpPr>
        <p:spPr>
          <a:xfrm flipH="1">
            <a:off x="1688123" y="4592360"/>
            <a:ext cx="9595395" cy="12697"/>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Local area priorities</a:t>
            </a:r>
          </a:p>
        </p:txBody>
      </p:sp>
      <p:sp>
        <p:nvSpPr>
          <p:cNvPr id="22" name="TextBox 21">
            <a:extLst>
              <a:ext uri="{FF2B5EF4-FFF2-40B4-BE49-F238E27FC236}">
                <a16:creationId xmlns:a16="http://schemas.microsoft.com/office/drawing/2014/main" id="{2645637E-C6B5-43CD-8A2F-21FC0CC9DC9A}"/>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a:t>
            </a:r>
            <a:r>
              <a:rPr lang="en-GB" sz="1000">
                <a:solidFill>
                  <a:srgbClr val="000000"/>
                </a:solidFill>
              </a:rPr>
              <a:t>5,407</a:t>
            </a:r>
            <a:r>
              <a:rPr kumimoji="0" lang="en-GB" sz="1000" b="0" i="0" u="none" strike="noStrike" kern="1200" cap="none" spc="0" normalizeH="0" baseline="0" noProof="0">
                <a:ln>
                  <a:noFill/>
                </a:ln>
                <a:solidFill>
                  <a:srgbClr val="000000"/>
                </a:solidFill>
                <a:effectLst/>
                <a:uLnTx/>
                <a:uFillTx/>
                <a:ea typeface="+mn-ea"/>
                <a:cs typeface="+mn-cs"/>
              </a:rPr>
              <a:t>-5,390)</a:t>
            </a:r>
          </a:p>
        </p:txBody>
      </p:sp>
      <p:sp>
        <p:nvSpPr>
          <p:cNvPr id="13" name="Title 1">
            <a:extLst>
              <a:ext uri="{FF2B5EF4-FFF2-40B4-BE49-F238E27FC236}">
                <a16:creationId xmlns:a16="http://schemas.microsoft.com/office/drawing/2014/main" id="{A173E0E7-3903-4662-A01E-B697A31717A0}"/>
              </a:ext>
            </a:extLst>
          </p:cNvPr>
          <p:cNvSpPr txBox="1">
            <a:spLocks/>
          </p:cNvSpPr>
          <p:nvPr/>
        </p:nvSpPr>
        <p:spPr>
          <a:xfrm>
            <a:off x="706436" y="242330"/>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This chart shows the m</a:t>
            </a:r>
            <a:r>
              <a:rPr kumimoji="0" lang="en-GB" sz="1800" b="1" i="0" u="none" strike="noStrike" kern="1200" cap="none" spc="0" normalizeH="0" baseline="0" noProof="0" err="1">
                <a:ln>
                  <a:noFill/>
                </a:ln>
                <a:solidFill>
                  <a:schemeClr val="accent4"/>
                </a:solidFill>
                <a:effectLst/>
                <a:uLnTx/>
                <a:uFillTx/>
                <a:ea typeface="+mj-ea"/>
                <a:cs typeface="+mj-cs"/>
              </a:rPr>
              <a:t>ost</a:t>
            </a:r>
            <a:r>
              <a:rPr kumimoji="0" lang="en-GB" sz="1800" b="1" i="0" u="none" strike="noStrike" kern="1200" cap="none" spc="0" normalizeH="0" baseline="0" noProof="0">
                <a:ln>
                  <a:noFill/>
                </a:ln>
                <a:solidFill>
                  <a:schemeClr val="accent4"/>
                </a:solidFill>
                <a:effectLst/>
                <a:uLnTx/>
                <a:uFillTx/>
                <a:ea typeface="+mj-ea"/>
                <a:cs typeface="+mj-cs"/>
              </a:rPr>
              <a:t> important factors in making somewhere a good place to live cross-plotted against the</a:t>
            </a:r>
            <a:r>
              <a:rPr lang="en-GB" sz="1800">
                <a:solidFill>
                  <a:schemeClr val="accent4"/>
                </a:solidFill>
              </a:rPr>
              <a:t> areas that </a:t>
            </a:r>
            <a:r>
              <a:rPr kumimoji="0" lang="en-GB" sz="1800" b="1" i="0" u="none" strike="noStrike" kern="1200" cap="none" spc="0" normalizeH="0" baseline="0" noProof="0">
                <a:ln>
                  <a:noFill/>
                </a:ln>
                <a:solidFill>
                  <a:schemeClr val="accent4"/>
                </a:solidFill>
                <a:effectLst/>
                <a:uLnTx/>
                <a:uFillTx/>
                <a:ea typeface="+mj-ea"/>
                <a:cs typeface="+mj-cs"/>
              </a:rPr>
              <a:t>most need improving in the area:</a:t>
            </a:r>
          </a:p>
        </p:txBody>
      </p:sp>
      <p:sp>
        <p:nvSpPr>
          <p:cNvPr id="21" name="Slide Number Placeholder 4">
            <a:extLst>
              <a:ext uri="{FF2B5EF4-FFF2-40B4-BE49-F238E27FC236}">
                <a16:creationId xmlns:a16="http://schemas.microsoft.com/office/drawing/2014/main" id="{F34B8025-A0D3-44B6-95F4-C13F48CE710B}"/>
              </a:ext>
            </a:extLst>
          </p:cNvPr>
          <p:cNvSpPr>
            <a:spLocks noGrp="1"/>
          </p:cNvSpPr>
          <p:nvPr>
            <p:ph type="sldNum" sz="quarter" idx="4"/>
          </p:nvPr>
        </p:nvSpPr>
        <p:spPr>
          <a:xfrm>
            <a:off x="11082068"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Footer Placeholder 5">
            <a:extLst>
              <a:ext uri="{FF2B5EF4-FFF2-40B4-BE49-F238E27FC236}">
                <a16:creationId xmlns:a16="http://schemas.microsoft.com/office/drawing/2014/main" id="{5CA687B4-17D1-441C-9EAB-C8DD9BB0B3DF}"/>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25" name="Date Placeholder 3">
            <a:extLst>
              <a:ext uri="{FF2B5EF4-FFF2-40B4-BE49-F238E27FC236}">
                <a16:creationId xmlns:a16="http://schemas.microsoft.com/office/drawing/2014/main" id="{8FB1EF0C-AF3E-413E-BDE6-8C66BC7457E6}"/>
              </a:ext>
            </a:extLst>
          </p:cNvPr>
          <p:cNvSpPr>
            <a:spLocks noGrp="1"/>
          </p:cNvSpPr>
          <p:nvPr>
            <p:ph type="dt" sz="half" idx="10"/>
          </p:nvPr>
        </p:nvSpPr>
        <p:spPr>
          <a:xfrm>
            <a:off x="8851984" y="6598837"/>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9" name="Chart 8">
            <a:extLst>
              <a:ext uri="{FF2B5EF4-FFF2-40B4-BE49-F238E27FC236}">
                <a16:creationId xmlns:a16="http://schemas.microsoft.com/office/drawing/2014/main" id="{511FE223-2452-7770-46CD-2B683677A39C}"/>
              </a:ext>
            </a:extLst>
          </p:cNvPr>
          <p:cNvGraphicFramePr>
            <a:graphicFrameLocks/>
          </p:cNvGraphicFramePr>
          <p:nvPr>
            <p:extLst>
              <p:ext uri="{D42A27DB-BD31-4B8C-83A1-F6EECF244321}">
                <p14:modId xmlns:p14="http://schemas.microsoft.com/office/powerpoint/2010/main" val="335049588"/>
              </p:ext>
            </p:extLst>
          </p:nvPr>
        </p:nvGraphicFramePr>
        <p:xfrm>
          <a:off x="769143" y="772357"/>
          <a:ext cx="10727532" cy="557605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B8AF54E2-B63D-4EFB-B717-EA93AA420EB4}"/>
              </a:ext>
            </a:extLst>
          </p:cNvPr>
          <p:cNvSpPr txBox="1"/>
          <p:nvPr/>
        </p:nvSpPr>
        <p:spPr>
          <a:xfrm>
            <a:off x="7368511" y="1753792"/>
            <a:ext cx="4715309" cy="1107996"/>
          </a:xfrm>
          <a:prstGeom prst="rect">
            <a:avLst/>
          </a:prstGeom>
          <a:solidFill>
            <a:schemeClr val="accent5">
              <a:lumMod val="20000"/>
              <a:lumOff val="80000"/>
            </a:schemeClr>
          </a:solidFill>
          <a:ln>
            <a:solidFill>
              <a:schemeClr val="accent4"/>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ea typeface="+mn-ea"/>
                <a:cs typeface="+mn-cs"/>
              </a:rPr>
              <a:t>Access to health services, (low) levels of crime and anti-social behaviour, and the cleanliness of the streets are seen as the most important assets in making an area a good place to live. Whilst lower in importance, road and pavement repairs and traffic congestion are considered most in need of improvement by Essex residents, with health access, crime and the cleanliness of the streets also higher priorities for improvement. </a:t>
            </a:r>
          </a:p>
        </p:txBody>
      </p:sp>
    </p:spTree>
    <p:custDataLst>
      <p:tags r:id="rId1"/>
    </p:custDataLst>
    <p:extLst>
      <p:ext uri="{BB962C8B-B14F-4D97-AF65-F5344CB8AC3E}">
        <p14:creationId xmlns:p14="http://schemas.microsoft.com/office/powerpoint/2010/main" val="413346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These slides provide key findings from the 2024 Essex Resident Survey related to </a:t>
            </a:r>
            <a:r>
              <a:rPr kumimoji="0" lang="en-GB" sz="1400" b="1" i="0" u="sng"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community strength and wellbeing.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u="sng">
              <a:solidFill>
                <a:srgbClr val="000000"/>
              </a:solidFill>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rgbClr val="000000"/>
                </a:solidFill>
                <a:ea typeface="Lato" panose="020F0502020204030203" pitchFamily="34" charset="0"/>
                <a:cs typeface="Lato" panose="020F0502020204030203" pitchFamily="34" charset="0"/>
              </a:rPr>
              <a:t>Please note, these slides summarise the key findings of physical activity only, there is a more in-depth report available.</a:t>
            </a:r>
            <a:endParaRPr lang="en-GB">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9498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Thinking generally, which of the things below would you say are most important in making somewhere a good place to live? (MAXIMUM OF 5)</a:t>
            </a: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1122370760"/>
              </p:ext>
            </p:extLst>
          </p:nvPr>
        </p:nvGraphicFramePr>
        <p:xfrm>
          <a:off x="963192" y="1735472"/>
          <a:ext cx="8933283" cy="443918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Lato" panose="020F0502020204030203" pitchFamily="34" charset="0"/>
                <a:cs typeface="Lato" panose="020F0502020204030203" pitchFamily="34" charset="0"/>
              </a:rPr>
              <a:t>Local area priorities</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Lato" panose="020F0502020204030203" pitchFamily="34" charset="0"/>
                <a:cs typeface="Lato"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19" name="TextBox 18">
            <a:extLst>
              <a:ext uri="{FF2B5EF4-FFF2-40B4-BE49-F238E27FC236}">
                <a16:creationId xmlns:a16="http://schemas.microsoft.com/office/drawing/2014/main" id="{EB596E49-04D5-462D-B3B8-9F209962F64B}"/>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Base: All residents (answering) – 2024 (5,390), 2023 (6,250)</a:t>
            </a: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F1BCA767-8013-4781-B3F3-C5F585D898C2}"/>
              </a:ext>
            </a:extLst>
          </p:cNvPr>
          <p:cNvSpPr txBox="1"/>
          <p:nvPr/>
        </p:nvSpPr>
        <p:spPr>
          <a:xfrm>
            <a:off x="5133975" y="6321564"/>
            <a:ext cx="68580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CHART SHOWS ALL RESPONSES GIVEN BY 10% OR MORE OF ALL RESIDENTS</a:t>
            </a: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ea typeface="Lato" panose="020F0502020204030203" pitchFamily="34" charset="0"/>
                <a:cs typeface="Lato" panose="020F0502020204030203" pitchFamily="34" charset="0"/>
              </a:rPr>
              <a:t>Access to health services, cleanliness of streets, road and pavement repairs have become increasingly important in 2024 vs. 2023…</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b="1" i="0" u="none" strike="noStrike" kern="1200" cap="none" spc="0" normalizeH="0" baseline="0" noProof="0">
              <a:ln>
                <a:noFill/>
              </a:ln>
              <a:solidFill>
                <a:schemeClr val="accent4"/>
              </a:solidFill>
              <a:effectLst/>
              <a:uLnTx/>
              <a:uFillTx/>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1D2C2D5D-C6E2-4D1A-9620-3C25B12A550F}"/>
              </a:ext>
            </a:extLst>
          </p:cNvPr>
          <p:cNvSpPr txBox="1"/>
          <p:nvPr/>
        </p:nvSpPr>
        <p:spPr>
          <a:xfrm>
            <a:off x="8084478" y="4587965"/>
            <a:ext cx="2700238" cy="892552"/>
          </a:xfrm>
          <a:prstGeom prst="rect">
            <a:avLst/>
          </a:prstGeom>
          <a:noFill/>
          <a:ln>
            <a:solidFill>
              <a:schemeClr val="accent4"/>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accent4"/>
                </a:solidFill>
                <a:effectLst/>
                <a:uLnTx/>
                <a:uFillTx/>
                <a:ea typeface="Lato" panose="020F0502020204030203" pitchFamily="34" charset="0"/>
                <a:cs typeface="Lato" panose="020F0502020204030203" pitchFamily="34" charset="0"/>
              </a:rPr>
              <a:t>59% said either access to or the quality of health services were important in making somewhere a good place to live</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06FED1B6-A5C6-9F35-E856-EFF46955E3AF}"/>
              </a:ext>
            </a:extLst>
          </p:cNvPr>
          <p:cNvSpPr txBox="1"/>
          <p:nvPr/>
        </p:nvSpPr>
        <p:spPr>
          <a:xfrm>
            <a:off x="4086266" y="6544024"/>
            <a:ext cx="567362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Denotes a statistically significant difference vs 2022 at the 95% confidence level </a:t>
            </a:r>
          </a:p>
        </p:txBody>
      </p:sp>
      <p:sp>
        <p:nvSpPr>
          <p:cNvPr id="23" name="Arrow: Up 22">
            <a:extLst>
              <a:ext uri="{FF2B5EF4-FFF2-40B4-BE49-F238E27FC236}">
                <a16:creationId xmlns:a16="http://schemas.microsoft.com/office/drawing/2014/main" id="{373F160A-F829-9D11-31F7-61AB45B44D47}"/>
              </a:ext>
            </a:extLst>
          </p:cNvPr>
          <p:cNvSpPr/>
          <p:nvPr/>
        </p:nvSpPr>
        <p:spPr>
          <a:xfrm>
            <a:off x="3811528" y="655624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Arrow: Up 23">
            <a:extLst>
              <a:ext uri="{FF2B5EF4-FFF2-40B4-BE49-F238E27FC236}">
                <a16:creationId xmlns:a16="http://schemas.microsoft.com/office/drawing/2014/main" id="{296B21E1-FFE2-F34A-28FF-8BBDF70EE24F}"/>
              </a:ext>
            </a:extLst>
          </p:cNvPr>
          <p:cNvSpPr/>
          <p:nvPr/>
        </p:nvSpPr>
        <p:spPr>
          <a:xfrm flipV="1">
            <a:off x="3954074" y="656378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58439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2658449132"/>
              </p:ext>
            </p:extLst>
          </p:nvPr>
        </p:nvGraphicFramePr>
        <p:xfrm>
          <a:off x="956707" y="1784633"/>
          <a:ext cx="9674348" cy="4199497"/>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Which of the things below, if any, do you think most need improving in your local area? (MAXIMUM OF 5)</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Local area priorities</a:t>
            </a:r>
          </a:p>
        </p:txBody>
      </p:sp>
      <p:sp>
        <p:nvSpPr>
          <p:cNvPr id="13" name="Date Placeholder 3">
            <a:extLst>
              <a:ext uri="{FF2B5EF4-FFF2-40B4-BE49-F238E27FC236}">
                <a16:creationId xmlns:a16="http://schemas.microsoft.com/office/drawing/2014/main" id="{CF0E42C5-3DC1-44DF-BD58-37199AAB400D}"/>
              </a:ext>
            </a:extLst>
          </p:cNvPr>
          <p:cNvSpPr>
            <a:spLocks noGrp="1"/>
          </p:cNvSpPr>
          <p:nvPr>
            <p:ph type="dt" sz="half" idx="10"/>
          </p:nvPr>
        </p:nvSpPr>
        <p:spPr>
          <a:xfrm>
            <a:off x="9390156" y="644051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42722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7" name="TextBox 16">
            <a:extLst>
              <a:ext uri="{FF2B5EF4-FFF2-40B4-BE49-F238E27FC236}">
                <a16:creationId xmlns:a16="http://schemas.microsoft.com/office/drawing/2014/main" id="{7DDBE17C-7D97-48BD-A030-CF05B9254B56}"/>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2023 (6,238) ; 2022</a:t>
            </a:r>
            <a:r>
              <a:rPr kumimoji="0" lang="en-GB" sz="1000" b="0" i="0" u="none" strike="noStrike" kern="1200" cap="none" spc="0" normalizeH="0" baseline="0" noProof="0">
                <a:ln>
                  <a:noFill/>
                </a:ln>
                <a:solidFill>
                  <a:srgbClr val="000000"/>
                </a:solidFill>
                <a:effectLst/>
                <a:uLnTx/>
                <a:uFillTx/>
                <a:ea typeface="+mn-ea"/>
                <a:cs typeface="+mn-cs"/>
              </a:rPr>
              <a:t> (5,233)</a:t>
            </a:r>
          </a:p>
        </p:txBody>
      </p:sp>
      <p:sp>
        <p:nvSpPr>
          <p:cNvPr id="16" name="Footer Placeholder 5">
            <a:extLst>
              <a:ext uri="{FF2B5EF4-FFF2-40B4-BE49-F238E27FC236}">
                <a16:creationId xmlns:a16="http://schemas.microsoft.com/office/drawing/2014/main" id="{D4EC66CA-7910-4180-AF64-09986FE052B6}"/>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F9A9860-E1CF-4C69-83A4-0EA7FED920B0}"/>
              </a:ext>
            </a:extLst>
          </p:cNvPr>
          <p:cNvSpPr txBox="1">
            <a:spLocks/>
          </p:cNvSpPr>
          <p:nvPr/>
        </p:nvSpPr>
        <p:spPr>
          <a:xfrm>
            <a:off x="695325" y="71873"/>
            <a:ext cx="10219200" cy="1243474"/>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31" name="Title 1">
            <a:extLst>
              <a:ext uri="{FF2B5EF4-FFF2-40B4-BE49-F238E27FC236}">
                <a16:creationId xmlns:a16="http://schemas.microsoft.com/office/drawing/2014/main" id="{81CC91B4-3D6B-4E78-AAFA-3220E02AB002}"/>
              </a:ext>
            </a:extLst>
          </p:cNvPr>
          <p:cNvSpPr txBox="1">
            <a:spLocks/>
          </p:cNvSpPr>
          <p:nvPr/>
        </p:nvSpPr>
        <p:spPr>
          <a:xfrm>
            <a:off x="706436" y="261264"/>
            <a:ext cx="11199745" cy="1152156"/>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i="0" u="none" strike="noStrike" kern="1200" cap="none" spc="0" normalizeH="0" baseline="0" noProof="0">
                <a:ln>
                  <a:noFill/>
                </a:ln>
                <a:solidFill>
                  <a:schemeClr val="accent4"/>
                </a:solidFill>
                <a:effectLst/>
                <a:uLnTx/>
                <a:uFillTx/>
                <a:ea typeface="+mj-ea"/>
                <a:cs typeface="+mj-cs"/>
              </a:rPr>
              <a:t>…Similarly, these are the priorities where residents state the increasing need for improvements in the local area vs. 2023. Public transport had the biggest increase when looking at year on year comparisons.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40" name="TextBox 39">
            <a:extLst>
              <a:ext uri="{FF2B5EF4-FFF2-40B4-BE49-F238E27FC236}">
                <a16:creationId xmlns:a16="http://schemas.microsoft.com/office/drawing/2014/main" id="{DA5839D5-08AB-44E9-AC24-670812201695}"/>
              </a:ext>
            </a:extLst>
          </p:cNvPr>
          <p:cNvSpPr txBox="1"/>
          <p:nvPr/>
        </p:nvSpPr>
        <p:spPr>
          <a:xfrm>
            <a:off x="9238804" y="4383529"/>
            <a:ext cx="2421517" cy="892552"/>
          </a:xfrm>
          <a:prstGeom prst="rect">
            <a:avLst/>
          </a:prstGeom>
          <a:noFill/>
          <a:ln>
            <a:solidFill>
              <a:schemeClr val="accent4"/>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accent4"/>
                </a:solidFill>
                <a:effectLst/>
                <a:uLnTx/>
                <a:uFillTx/>
                <a:ea typeface="+mn-ea"/>
                <a:cs typeface="+mn-cs"/>
              </a:rPr>
              <a:t>40% said either access to or the quality of health services needed improving in their local area</a:t>
            </a:r>
            <a:r>
              <a:rPr lang="en-GB" sz="1300" b="1">
                <a:solidFill>
                  <a:schemeClr val="accent4"/>
                </a:solidFill>
              </a:rPr>
              <a:t>, compared to 38% in 2022.</a:t>
            </a:r>
            <a:endParaRPr kumimoji="0" lang="en-GB" sz="1300" b="1" i="0" u="none" strike="noStrike" kern="1200" cap="none" spc="0" normalizeH="0" baseline="0" noProof="0">
              <a:ln>
                <a:noFill/>
              </a:ln>
              <a:solidFill>
                <a:schemeClr val="accent4"/>
              </a:solidFill>
              <a:effectLst/>
              <a:uLnTx/>
              <a:uFillTx/>
              <a:ea typeface="+mn-ea"/>
              <a:cs typeface="+mn-cs"/>
            </a:endParaRPr>
          </a:p>
        </p:txBody>
      </p:sp>
      <p:sp>
        <p:nvSpPr>
          <p:cNvPr id="62" name="TextBox 61">
            <a:extLst>
              <a:ext uri="{FF2B5EF4-FFF2-40B4-BE49-F238E27FC236}">
                <a16:creationId xmlns:a16="http://schemas.microsoft.com/office/drawing/2014/main" id="{679711C8-280D-4DA0-AD3F-5AFDFC94283B}"/>
              </a:ext>
            </a:extLst>
          </p:cNvPr>
          <p:cNvSpPr txBox="1"/>
          <p:nvPr/>
        </p:nvSpPr>
        <p:spPr>
          <a:xfrm>
            <a:off x="4725913" y="6165885"/>
            <a:ext cx="68580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ea typeface="+mn-ea"/>
                <a:cs typeface="+mn-cs"/>
              </a:rPr>
              <a:t>CHART SHOWS ALL RESPONSES GIVEN BY 10% OR MORE OF ALL RESIDENTS</a:t>
            </a:r>
          </a:p>
        </p:txBody>
      </p:sp>
    </p:spTree>
    <p:custDataLst>
      <p:tags r:id="rId1"/>
    </p:custDataLst>
    <p:extLst>
      <p:ext uri="{BB962C8B-B14F-4D97-AF65-F5344CB8AC3E}">
        <p14:creationId xmlns:p14="http://schemas.microsoft.com/office/powerpoint/2010/main" val="299166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a:t>Personal wellbeing</a:t>
            </a:r>
          </a:p>
        </p:txBody>
      </p:sp>
      <p:sp>
        <p:nvSpPr>
          <p:cNvPr id="4" name="Text Placeholder 3">
            <a:extLst>
              <a:ext uri="{FF2B5EF4-FFF2-40B4-BE49-F238E27FC236}">
                <a16:creationId xmlns:a16="http://schemas.microsoft.com/office/drawing/2014/main" id="{BB975195-4144-B62A-19DD-80912383559A}"/>
              </a:ext>
            </a:extLst>
          </p:cNvPr>
          <p:cNvSpPr>
            <a:spLocks noGrp="1"/>
          </p:cNvSpPr>
          <p:nvPr>
            <p:ph type="body" idx="1"/>
          </p:nvPr>
        </p:nvSpPr>
        <p:spPr>
          <a:xfrm>
            <a:off x="539999" y="3430800"/>
            <a:ext cx="7280025" cy="1918800"/>
          </a:xfrm>
        </p:spPr>
        <p:txBody>
          <a:bodyPr/>
          <a:lstStyle/>
          <a:p>
            <a:r>
              <a:rPr lang="en-GB"/>
              <a:t>How do residents feel about their life satisfaction, happiness, anxiety and loneliness?</a:t>
            </a:r>
          </a:p>
        </p:txBody>
      </p:sp>
    </p:spTree>
    <p:custDataLst>
      <p:tags r:id="rId1"/>
    </p:custDataLst>
    <p:extLst>
      <p:ext uri="{BB962C8B-B14F-4D97-AF65-F5344CB8AC3E}">
        <p14:creationId xmlns:p14="http://schemas.microsoft.com/office/powerpoint/2010/main" val="182026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D395D4D-57BF-4052-A196-7F5055811378}"/>
              </a:ext>
            </a:extLst>
          </p:cNvPr>
          <p:cNvSpPr txBox="1">
            <a:spLocks noGrp="1"/>
          </p:cNvSpPr>
          <p:nvPr>
            <p:ph type="title" idx="4294967295"/>
          </p:nvPr>
        </p:nvSpPr>
        <p:spPr>
          <a:xfrm>
            <a:off x="706436" y="313665"/>
            <a:ext cx="11199745" cy="81865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Satisfaction with life nowadays sees the lowest mean score when compared with previous years and but has levelled from a year </a:t>
            </a:r>
            <a:r>
              <a:rPr lang="en-GB" sz="1800">
                <a:solidFill>
                  <a:schemeClr val="accent4"/>
                </a:solidFill>
              </a:rPr>
              <a:t>on year viewpoint</a:t>
            </a:r>
            <a:r>
              <a:rPr kumimoji="0" lang="en-GB" sz="1800" b="1" i="0" u="none" strike="noStrike" kern="1200" cap="none" spc="0" normalizeH="0" baseline="0" noProof="0">
                <a:ln>
                  <a:noFill/>
                </a:ln>
                <a:solidFill>
                  <a:schemeClr val="accent4"/>
                </a:solidFill>
                <a:effectLst/>
                <a:uLnTx/>
                <a:uFillTx/>
                <a:ea typeface="+mj-ea"/>
                <a:cs typeface="+mj-cs"/>
              </a:rPr>
              <a:t>.</a:t>
            </a:r>
            <a:endParaRPr kumimoji="0" lang="en-GB" sz="1800" b="1" i="0" u="none" strike="noStrike" kern="1200" cap="none" spc="0" normalizeH="0" baseline="0" noProof="0">
              <a:ln>
                <a:noFill/>
              </a:ln>
              <a:solidFill>
                <a:schemeClr val="accent4"/>
              </a:solidFill>
              <a:effectLst/>
              <a:highlight>
                <a:srgbClr val="FFFF00"/>
              </a:highlight>
              <a:uLnTx/>
              <a:uFillTx/>
              <a:ea typeface="+mj-ea"/>
              <a:cs typeface="+mj-cs"/>
            </a:endParaRPr>
          </a:p>
        </p:txBody>
      </p:sp>
      <p:graphicFrame>
        <p:nvGraphicFramePr>
          <p:cNvPr id="12" name="Chart 11" descr="The life satisfaction measure was asked in 2014, 2015, 2016, 2018 and 2022. Having remained stable between 2014 and 2018 with a mean score of between 7.1 and 7.3, life satisfaction decreased in 2022 to 6.8. In 2022, 19% gave a very high score of 9-10, 46% gave a high score of 7-8, 23% gave a medium score of 5-6 and 13% gave a low score of 0-4. This represented a significant decrease in the proportion giving a score of 9-10 or 7-8 compared with 2018 (where the figure was 23% and 52% respectively), and a significant increase in the proportion giving a score of 5-6 or 0-4 (from 17% and 7%).">
            <a:extLst>
              <a:ext uri="{FF2B5EF4-FFF2-40B4-BE49-F238E27FC236}">
                <a16:creationId xmlns:a16="http://schemas.microsoft.com/office/drawing/2014/main" id="{69C5CABB-4687-4438-8D82-AEF23F239CBA}"/>
              </a:ext>
            </a:extLst>
          </p:cNvPr>
          <p:cNvGraphicFramePr/>
          <p:nvPr>
            <p:extLst>
              <p:ext uri="{D42A27DB-BD31-4B8C-83A1-F6EECF244321}">
                <p14:modId xmlns:p14="http://schemas.microsoft.com/office/powerpoint/2010/main" val="4155705796"/>
              </p:ext>
            </p:extLst>
          </p:nvPr>
        </p:nvGraphicFramePr>
        <p:xfrm>
          <a:off x="559393" y="1932964"/>
          <a:ext cx="5333407" cy="402493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Personal wellbeing</a:t>
            </a:r>
          </a:p>
        </p:txBody>
      </p:sp>
      <p:graphicFrame>
        <p:nvGraphicFramePr>
          <p:cNvPr id="3" name="Table 3">
            <a:extLst>
              <a:ext uri="{FF2B5EF4-FFF2-40B4-BE49-F238E27FC236}">
                <a16:creationId xmlns:a16="http://schemas.microsoft.com/office/drawing/2014/main" id="{413C790C-DC85-4C4C-8FF3-29D2B6E1E1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6293363"/>
              </p:ext>
            </p:extLst>
          </p:nvPr>
        </p:nvGraphicFramePr>
        <p:xfrm>
          <a:off x="5383116" y="1393715"/>
          <a:ext cx="816749" cy="3685547"/>
        </p:xfrm>
        <a:graphic>
          <a:graphicData uri="http://schemas.openxmlformats.org/drawingml/2006/table">
            <a:tbl>
              <a:tblPr firstRow="1" bandRow="1">
                <a:tableStyleId>{5C22544A-7EE6-4342-B048-85BDC9FD1C3A}</a:tableStyleId>
              </a:tblPr>
              <a:tblGrid>
                <a:gridCol w="816749">
                  <a:extLst>
                    <a:ext uri="{9D8B030D-6E8A-4147-A177-3AD203B41FA5}">
                      <a16:colId xmlns:a16="http://schemas.microsoft.com/office/drawing/2014/main" val="2670686450"/>
                    </a:ext>
                  </a:extLst>
                </a:gridCol>
              </a:tblGrid>
              <a:tr h="7549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 Essex mean</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956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978716"/>
                  </a:ext>
                </a:extLst>
              </a:tr>
              <a:tr h="10532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808737"/>
                  </a:ext>
                </a:extLst>
              </a:tr>
              <a:tr h="921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6.7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378863"/>
                  </a:ext>
                </a:extLst>
              </a:tr>
            </a:tbl>
          </a:graphicData>
        </a:graphic>
      </p:graphicFrame>
      <p:sp>
        <p:nvSpPr>
          <p:cNvPr id="15" name="TextBox 14">
            <a:extLst>
              <a:ext uri="{FF2B5EF4-FFF2-40B4-BE49-F238E27FC236}">
                <a16:creationId xmlns:a16="http://schemas.microsoft.com/office/drawing/2014/main" id="{0904E4E2-D629-4FCF-845F-0A46EBD22201}"/>
              </a:ext>
              <a:ext uri="{C183D7F6-B498-43B3-948B-1728B52AA6E4}">
                <adec:decorative xmlns:adec="http://schemas.microsoft.com/office/drawing/2017/decorative" val="1"/>
              </a:ext>
            </a:extLst>
          </p:cNvPr>
          <p:cNvSpPr txBox="1"/>
          <p:nvPr/>
        </p:nvSpPr>
        <p:spPr>
          <a:xfrm>
            <a:off x="695324" y="6317404"/>
            <a:ext cx="60864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(2024 : 5,377, 2023 : 6,249; 2022: 5,739</a:t>
            </a:r>
            <a:r>
              <a:rPr lang="en-GB" sz="1000">
                <a:solidFill>
                  <a:srgbClr val="000000"/>
                </a:solidFill>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17" name="TextBox 16">
            <a:extLst>
              <a:ext uri="{FF2B5EF4-FFF2-40B4-BE49-F238E27FC236}">
                <a16:creationId xmlns:a16="http://schemas.microsoft.com/office/drawing/2014/main" id="{F70055F7-613B-4129-99B7-C1143934E3A0}"/>
              </a:ext>
              <a:ext uri="{C183D7F6-B498-43B3-948B-1728B52AA6E4}">
                <adec:decorative xmlns:adec="http://schemas.microsoft.com/office/drawing/2017/decorative" val="1"/>
              </a:ext>
            </a:extLst>
          </p:cNvPr>
          <p:cNvSpPr txBox="1"/>
          <p:nvPr/>
        </p:nvSpPr>
        <p:spPr>
          <a:xfrm>
            <a:off x="706436" y="1199903"/>
            <a:ext cx="965676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Overall, how satisfied are you with your life nowadays? </a:t>
            </a:r>
            <a:r>
              <a:rPr kumimoji="0" lang="en-GB" sz="1400" b="0" i="0" u="none" strike="noStrike" kern="1200" cap="none" spc="0" normalizeH="0" baseline="0" noProof="0">
                <a:ln>
                  <a:noFill/>
                </a:ln>
                <a:solidFill>
                  <a:prstClr val="black"/>
                </a:solidFill>
                <a:effectLst/>
                <a:uLnTx/>
                <a:uFillTx/>
                <a:ea typeface="+mn-ea"/>
                <a:cs typeface="+mn-cs"/>
              </a:rPr>
              <a:t>On a scale of 0 (not at all) to 10 (completely)</a:t>
            </a:r>
          </a:p>
        </p:txBody>
      </p:sp>
      <p:sp>
        <p:nvSpPr>
          <p:cNvPr id="27" name="TextBox 26">
            <a:extLst>
              <a:ext uri="{FF2B5EF4-FFF2-40B4-BE49-F238E27FC236}">
                <a16:creationId xmlns:a16="http://schemas.microsoft.com/office/drawing/2014/main" id="{08ECD3D1-41FA-41F2-81B7-D44D7E8C3AA9}"/>
              </a:ext>
              <a:ext uri="{C183D7F6-B498-43B3-948B-1728B52AA6E4}">
                <adec:decorative xmlns:adec="http://schemas.microsoft.com/office/drawing/2017/decorative" val="1"/>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28" name="Arrow: Up 27">
            <a:extLst>
              <a:ext uri="{FF2B5EF4-FFF2-40B4-BE49-F238E27FC236}">
                <a16:creationId xmlns:a16="http://schemas.microsoft.com/office/drawing/2014/main" id="{ABE47618-CF2D-4F24-9AA7-AE9CEAAA8BF4}"/>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Arrow: Up 28">
            <a:extLst>
              <a:ext uri="{FF2B5EF4-FFF2-40B4-BE49-F238E27FC236}">
                <a16:creationId xmlns:a16="http://schemas.microsoft.com/office/drawing/2014/main" id="{ADFC8CD4-542C-4792-A136-A6786185DF5F}"/>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Slide Number Placeholder 4">
            <a:extLst>
              <a:ext uri="{FF2B5EF4-FFF2-40B4-BE49-F238E27FC236}">
                <a16:creationId xmlns:a16="http://schemas.microsoft.com/office/drawing/2014/main" id="{DD487C23-5AFA-45A6-8014-D2DA585449C1}"/>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6" name="Footer Placeholder 5">
            <a:extLst>
              <a:ext uri="{FF2B5EF4-FFF2-40B4-BE49-F238E27FC236}">
                <a16:creationId xmlns:a16="http://schemas.microsoft.com/office/drawing/2014/main" id="{FC29720B-9DEB-4ED6-B25A-AAAD61F8D1E8}"/>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1" name="Date Placeholder 3">
            <a:extLst>
              <a:ext uri="{FF2B5EF4-FFF2-40B4-BE49-F238E27FC236}">
                <a16:creationId xmlns:a16="http://schemas.microsoft.com/office/drawing/2014/main" id="{A94B29D2-29D6-4969-9CCF-38CFB2D18A0D}"/>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4" name="Chart 3" descr="The chart shows the mean scores out of ten for life satisfaction since 2014 for Essex, plotted against national (England) data from the Community Life and Active Lives surveys, with the Essex data tending to track the national trend.">
            <a:extLst>
              <a:ext uri="{FF2B5EF4-FFF2-40B4-BE49-F238E27FC236}">
                <a16:creationId xmlns:a16="http://schemas.microsoft.com/office/drawing/2014/main" id="{FDCEBD24-A1DE-838F-E260-4896417FD7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3806806"/>
              </p:ext>
            </p:extLst>
          </p:nvPr>
        </p:nvGraphicFramePr>
        <p:xfrm>
          <a:off x="6433535" y="1932965"/>
          <a:ext cx="5167062" cy="4291990"/>
        </p:xfrm>
        <a:graphic>
          <a:graphicData uri="http://schemas.openxmlformats.org/drawingml/2006/chart">
            <c:chart xmlns:c="http://schemas.openxmlformats.org/drawingml/2006/chart" xmlns:r="http://schemas.openxmlformats.org/officeDocument/2006/relationships" r:id="rId5"/>
          </a:graphicData>
        </a:graphic>
      </p:graphicFrame>
      <p:sp>
        <p:nvSpPr>
          <p:cNvPr id="9" name="Arrow: Up 8">
            <a:extLst>
              <a:ext uri="{FF2B5EF4-FFF2-40B4-BE49-F238E27FC236}">
                <a16:creationId xmlns:a16="http://schemas.microsoft.com/office/drawing/2014/main" id="{21204689-E221-74BF-D40A-9B3F477A2FF7}"/>
              </a:ext>
              <a:ext uri="{C183D7F6-B498-43B3-948B-1728B52AA6E4}">
                <adec:decorative xmlns:adec="http://schemas.microsoft.com/office/drawing/2017/decorative" val="1"/>
              </a:ext>
            </a:extLst>
          </p:cNvPr>
          <p:cNvSpPr/>
          <p:nvPr/>
        </p:nvSpPr>
        <p:spPr>
          <a:xfrm flipV="1">
            <a:off x="2147502" y="350157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Arrow: Up 10">
            <a:extLst>
              <a:ext uri="{FF2B5EF4-FFF2-40B4-BE49-F238E27FC236}">
                <a16:creationId xmlns:a16="http://schemas.microsoft.com/office/drawing/2014/main" id="{9F22CA5D-3A66-362C-426C-9AAE8D501DD8}"/>
              </a:ext>
              <a:ext uri="{C183D7F6-B498-43B3-948B-1728B52AA6E4}">
                <adec:decorative xmlns:adec="http://schemas.microsoft.com/office/drawing/2017/decorative" val="1"/>
              </a:ext>
            </a:extLst>
          </p:cNvPr>
          <p:cNvSpPr/>
          <p:nvPr/>
        </p:nvSpPr>
        <p:spPr>
          <a:xfrm flipV="1">
            <a:off x="3296043" y="46077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Arrow: Up 12">
            <a:extLst>
              <a:ext uri="{FF2B5EF4-FFF2-40B4-BE49-F238E27FC236}">
                <a16:creationId xmlns:a16="http://schemas.microsoft.com/office/drawing/2014/main" id="{28A1A415-7651-CF95-3F62-1211D10534E3}"/>
              </a:ext>
              <a:ext uri="{C183D7F6-B498-43B3-948B-1728B52AA6E4}">
                <adec:decorative xmlns:adec="http://schemas.microsoft.com/office/drawing/2017/decorative" val="1"/>
              </a:ext>
            </a:extLst>
          </p:cNvPr>
          <p:cNvSpPr/>
          <p:nvPr/>
        </p:nvSpPr>
        <p:spPr>
          <a:xfrm flipV="1">
            <a:off x="4573442" y="3484413"/>
            <a:ext cx="131094" cy="201784"/>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6" name="Arrow: Up 15">
            <a:extLst>
              <a:ext uri="{FF2B5EF4-FFF2-40B4-BE49-F238E27FC236}">
                <a16:creationId xmlns:a16="http://schemas.microsoft.com/office/drawing/2014/main" id="{975B5F56-1779-245D-7757-5C5F5684D8FE}"/>
              </a:ext>
              <a:ext uri="{C183D7F6-B498-43B3-948B-1728B52AA6E4}">
                <adec:decorative xmlns:adec="http://schemas.microsoft.com/office/drawing/2017/decorative" val="1"/>
              </a:ext>
            </a:extLst>
          </p:cNvPr>
          <p:cNvSpPr/>
          <p:nvPr/>
        </p:nvSpPr>
        <p:spPr>
          <a:xfrm>
            <a:off x="4573442" y="458948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Arrow: Up 22">
            <a:extLst>
              <a:ext uri="{FF2B5EF4-FFF2-40B4-BE49-F238E27FC236}">
                <a16:creationId xmlns:a16="http://schemas.microsoft.com/office/drawing/2014/main" id="{81A91A2F-83E4-C516-0E78-4940F68E960A}"/>
              </a:ext>
              <a:ext uri="{C183D7F6-B498-43B3-948B-1728B52AA6E4}">
                <adec:decorative xmlns:adec="http://schemas.microsoft.com/office/drawing/2017/decorative" val="1"/>
              </a:ext>
            </a:extLst>
          </p:cNvPr>
          <p:cNvSpPr/>
          <p:nvPr/>
        </p:nvSpPr>
        <p:spPr>
          <a:xfrm>
            <a:off x="5224362" y="348441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259190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D395D4D-57BF-4052-A196-7F5055811378}"/>
              </a:ext>
            </a:extLst>
          </p:cNvPr>
          <p:cNvSpPr txBox="1">
            <a:spLocks noGrp="1"/>
          </p:cNvSpPr>
          <p:nvPr>
            <p:ph type="title" idx="4294967295"/>
          </p:nvPr>
        </p:nvSpPr>
        <p:spPr>
          <a:xfrm>
            <a:off x="706436" y="313665"/>
            <a:ext cx="11199745" cy="81865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For measures of personal wellbeing, the 2024 Essex residents survey shows results that are in line with the 2023 survey.</a:t>
            </a:r>
          </a:p>
        </p:txBody>
      </p:sp>
      <p:graphicFrame>
        <p:nvGraphicFramePr>
          <p:cNvPr id="12" name="Chart 11" descr="The life satisfaction measure was asked in 2014, 2015, 2016, 2018 and 2022. Having remained stable between 2014 and 2018 with a mean score of between 7.1 and 7.3, life satisfaction decreased in 2022 to 6.8. In 2022, 19% gave a very high score of 9-10, 46% gave a high score of 7-8, 23% gave a medium score of 5-6 and 13% gave a low score of 0-4. This represented a significant decrease in the proportion giving a score of 9-10 or 7-8 compared with 2018 (where the figure was 23% and 52% respectively), and a significant increase in the proportion giving a score of 5-6 or 0-4 (from 17% and 7%).">
            <a:extLst>
              <a:ext uri="{FF2B5EF4-FFF2-40B4-BE49-F238E27FC236}">
                <a16:creationId xmlns:a16="http://schemas.microsoft.com/office/drawing/2014/main" id="{69C5CABB-4687-4438-8D82-AEF23F239CBA}"/>
              </a:ext>
            </a:extLst>
          </p:cNvPr>
          <p:cNvGraphicFramePr/>
          <p:nvPr>
            <p:extLst>
              <p:ext uri="{D42A27DB-BD31-4B8C-83A1-F6EECF244321}">
                <p14:modId xmlns:p14="http://schemas.microsoft.com/office/powerpoint/2010/main" val="4097211759"/>
              </p:ext>
            </p:extLst>
          </p:nvPr>
        </p:nvGraphicFramePr>
        <p:xfrm>
          <a:off x="194514" y="1734748"/>
          <a:ext cx="9383047" cy="111116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Personal wellbeing</a:t>
            </a:r>
          </a:p>
        </p:txBody>
      </p:sp>
      <p:graphicFrame>
        <p:nvGraphicFramePr>
          <p:cNvPr id="3" name="Table 3">
            <a:extLst>
              <a:ext uri="{FF2B5EF4-FFF2-40B4-BE49-F238E27FC236}">
                <a16:creationId xmlns:a16="http://schemas.microsoft.com/office/drawing/2014/main" id="{413C790C-DC85-4C4C-8FF3-29D2B6E1E1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1711688"/>
              </p:ext>
            </p:extLst>
          </p:nvPr>
        </p:nvGraphicFramePr>
        <p:xfrm>
          <a:off x="8955326" y="1093489"/>
          <a:ext cx="816749" cy="1468609"/>
        </p:xfrm>
        <a:graphic>
          <a:graphicData uri="http://schemas.openxmlformats.org/drawingml/2006/table">
            <a:tbl>
              <a:tblPr firstRow="1" bandRow="1">
                <a:tableStyleId>{5C22544A-7EE6-4342-B048-85BDC9FD1C3A}</a:tableStyleId>
              </a:tblPr>
              <a:tblGrid>
                <a:gridCol w="816749">
                  <a:extLst>
                    <a:ext uri="{9D8B030D-6E8A-4147-A177-3AD203B41FA5}">
                      <a16:colId xmlns:a16="http://schemas.microsoft.com/office/drawing/2014/main" val="2670686450"/>
                    </a:ext>
                  </a:extLst>
                </a:gridCol>
              </a:tblGrid>
              <a:tr h="646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 Essex mean</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423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444462"/>
                  </a:ext>
                </a:extLst>
              </a:tr>
              <a:tr h="398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bl>
          </a:graphicData>
        </a:graphic>
      </p:graphicFrame>
      <p:sp>
        <p:nvSpPr>
          <p:cNvPr id="15" name="TextBox 14">
            <a:extLst>
              <a:ext uri="{FF2B5EF4-FFF2-40B4-BE49-F238E27FC236}">
                <a16:creationId xmlns:a16="http://schemas.microsoft.com/office/drawing/2014/main" id="{0904E4E2-D629-4FCF-845F-0A46EBD22201}"/>
              </a:ext>
              <a:ext uri="{C183D7F6-B498-43B3-948B-1728B52AA6E4}">
                <adec:decorative xmlns:adec="http://schemas.microsoft.com/office/drawing/2017/decorative" val="1"/>
              </a:ext>
            </a:extLst>
          </p:cNvPr>
          <p:cNvSpPr txBox="1"/>
          <p:nvPr/>
        </p:nvSpPr>
        <p:spPr>
          <a:xfrm>
            <a:off x="695324" y="6317404"/>
            <a:ext cx="60864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Worthwhile; 2024 : 5,359 2023 : 6,208. Happy; 2024: 5,372, 2023 : 6,239. </a:t>
            </a:r>
          </a:p>
        </p:txBody>
      </p:sp>
      <p:sp>
        <p:nvSpPr>
          <p:cNvPr id="17" name="TextBox 16">
            <a:extLst>
              <a:ext uri="{FF2B5EF4-FFF2-40B4-BE49-F238E27FC236}">
                <a16:creationId xmlns:a16="http://schemas.microsoft.com/office/drawing/2014/main" id="{F70055F7-613B-4129-99B7-C1143934E3A0}"/>
              </a:ext>
              <a:ext uri="{C183D7F6-B498-43B3-948B-1728B52AA6E4}">
                <adec:decorative xmlns:adec="http://schemas.microsoft.com/office/drawing/2017/decorative" val="1"/>
              </a:ext>
            </a:extLst>
          </p:cNvPr>
          <p:cNvSpPr txBox="1"/>
          <p:nvPr/>
        </p:nvSpPr>
        <p:spPr>
          <a:xfrm>
            <a:off x="695324" y="1281868"/>
            <a:ext cx="1140218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ea typeface="+mn-ea"/>
                <a:cs typeface="+mn-cs"/>
              </a:rPr>
              <a:t>Overall, to what extent do you feel the things you do in your life are worthwhile? </a:t>
            </a:r>
            <a:r>
              <a:rPr kumimoji="0" lang="en-GB" sz="1200" b="0" i="0" u="none" strike="noStrike" kern="1200" cap="none" spc="0" normalizeH="0" baseline="0" noProof="0">
                <a:ln>
                  <a:noFill/>
                </a:ln>
                <a:solidFill>
                  <a:prstClr val="black"/>
                </a:solidFill>
                <a:effectLst/>
                <a:uLnTx/>
                <a:uFillTx/>
                <a:ea typeface="+mn-ea"/>
                <a:cs typeface="+mn-cs"/>
              </a:rPr>
              <a:t>On a scale of 0 (not at all) to 10 (completely)</a:t>
            </a:r>
          </a:p>
        </p:txBody>
      </p:sp>
      <p:sp>
        <p:nvSpPr>
          <p:cNvPr id="27" name="TextBox 26">
            <a:extLst>
              <a:ext uri="{FF2B5EF4-FFF2-40B4-BE49-F238E27FC236}">
                <a16:creationId xmlns:a16="http://schemas.microsoft.com/office/drawing/2014/main" id="{08ECD3D1-41FA-41F2-81B7-D44D7E8C3AA9}"/>
              </a:ext>
              <a:ext uri="{C183D7F6-B498-43B3-948B-1728B52AA6E4}">
                <adec:decorative xmlns:adec="http://schemas.microsoft.com/office/drawing/2017/decorative" val="1"/>
              </a:ext>
            </a:extLst>
          </p:cNvPr>
          <p:cNvSpPr txBox="1"/>
          <p:nvPr/>
        </p:nvSpPr>
        <p:spPr>
          <a:xfrm>
            <a:off x="9093812" y="611734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survey at the 95% confidence level </a:t>
            </a:r>
          </a:p>
        </p:txBody>
      </p:sp>
      <p:sp>
        <p:nvSpPr>
          <p:cNvPr id="28" name="Arrow: Up 27">
            <a:extLst>
              <a:ext uri="{FF2B5EF4-FFF2-40B4-BE49-F238E27FC236}">
                <a16:creationId xmlns:a16="http://schemas.microsoft.com/office/drawing/2014/main" id="{ABE47618-CF2D-4F24-9AA7-AE9CEAAA8BF4}"/>
              </a:ext>
              <a:ext uri="{C183D7F6-B498-43B3-948B-1728B52AA6E4}">
                <adec:decorative xmlns:adec="http://schemas.microsoft.com/office/drawing/2017/decorative" val="1"/>
              </a:ext>
            </a:extLst>
          </p:cNvPr>
          <p:cNvSpPr/>
          <p:nvPr/>
        </p:nvSpPr>
        <p:spPr>
          <a:xfrm>
            <a:off x="8681470" y="621651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Arrow: Up 28">
            <a:extLst>
              <a:ext uri="{FF2B5EF4-FFF2-40B4-BE49-F238E27FC236}">
                <a16:creationId xmlns:a16="http://schemas.microsoft.com/office/drawing/2014/main" id="{ADFC8CD4-542C-4792-A136-A6786185DF5F}"/>
              </a:ext>
              <a:ext uri="{C183D7F6-B498-43B3-948B-1728B52AA6E4}">
                <adec:decorative xmlns:adec="http://schemas.microsoft.com/office/drawing/2017/decorative" val="1"/>
              </a:ext>
            </a:extLst>
          </p:cNvPr>
          <p:cNvSpPr/>
          <p:nvPr/>
        </p:nvSpPr>
        <p:spPr>
          <a:xfrm flipV="1">
            <a:off x="8824016" y="622405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Slide Number Placeholder 4">
            <a:extLst>
              <a:ext uri="{FF2B5EF4-FFF2-40B4-BE49-F238E27FC236}">
                <a16:creationId xmlns:a16="http://schemas.microsoft.com/office/drawing/2014/main" id="{DD487C23-5AFA-45A6-8014-D2DA585449C1}"/>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6" name="Footer Placeholder 5">
            <a:extLst>
              <a:ext uri="{FF2B5EF4-FFF2-40B4-BE49-F238E27FC236}">
                <a16:creationId xmlns:a16="http://schemas.microsoft.com/office/drawing/2014/main" id="{FC29720B-9DEB-4ED6-B25A-AAAD61F8D1E8}"/>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1" name="Date Placeholder 3">
            <a:extLst>
              <a:ext uri="{FF2B5EF4-FFF2-40B4-BE49-F238E27FC236}">
                <a16:creationId xmlns:a16="http://schemas.microsoft.com/office/drawing/2014/main" id="{A94B29D2-29D6-4969-9CCF-38CFB2D18A0D}"/>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2" name="Chart 1" descr="The life satisfaction measure was asked in 2014, 2015, 2016, 2018 and 2022. Having remained stable between 2014 and 2018 with a mean score of between 7.1 and 7.3, life satisfaction decreased in 2022 to 6.8. In 2022, 19% gave a very high score of 9-10, 46% gave a high score of 7-8, 23% gave a medium score of 5-6 and 13% gave a low score of 0-4. This represented a significant decrease in the proportion giving a score of 9-10 or 7-8 compared with 2018 (where the figure was 23% and 52% respectively), and a significant increase in the proportion giving a score of 5-6 or 0-4 (from 17% and 7%).">
            <a:extLst>
              <a:ext uri="{FF2B5EF4-FFF2-40B4-BE49-F238E27FC236}">
                <a16:creationId xmlns:a16="http://schemas.microsoft.com/office/drawing/2014/main" id="{5765D824-BAEF-8831-5725-8C35FB99326B}"/>
              </a:ext>
            </a:extLst>
          </p:cNvPr>
          <p:cNvGraphicFramePr/>
          <p:nvPr>
            <p:extLst>
              <p:ext uri="{D42A27DB-BD31-4B8C-83A1-F6EECF244321}">
                <p14:modId xmlns:p14="http://schemas.microsoft.com/office/powerpoint/2010/main" val="3845511075"/>
              </p:ext>
            </p:extLst>
          </p:nvPr>
        </p:nvGraphicFramePr>
        <p:xfrm>
          <a:off x="226218" y="3601537"/>
          <a:ext cx="9283355" cy="9600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a:extLst>
              <a:ext uri="{FF2B5EF4-FFF2-40B4-BE49-F238E27FC236}">
                <a16:creationId xmlns:a16="http://schemas.microsoft.com/office/drawing/2014/main" id="{B502B129-C283-5D6B-F336-32EE636997E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5047545"/>
              </p:ext>
            </p:extLst>
          </p:nvPr>
        </p:nvGraphicFramePr>
        <p:xfrm>
          <a:off x="8955325" y="3085511"/>
          <a:ext cx="816749" cy="1249610"/>
        </p:xfrm>
        <a:graphic>
          <a:graphicData uri="http://schemas.openxmlformats.org/drawingml/2006/table">
            <a:tbl>
              <a:tblPr firstRow="1" bandRow="1">
                <a:tableStyleId>{5C22544A-7EE6-4342-B048-85BDC9FD1C3A}</a:tableStyleId>
              </a:tblPr>
              <a:tblGrid>
                <a:gridCol w="816749">
                  <a:extLst>
                    <a:ext uri="{9D8B030D-6E8A-4147-A177-3AD203B41FA5}">
                      <a16:colId xmlns:a16="http://schemas.microsoft.com/office/drawing/2014/main" val="2670686450"/>
                    </a:ext>
                  </a:extLst>
                </a:gridCol>
              </a:tblGrid>
              <a:tr h="550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 Essex mean</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3604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444462"/>
                  </a:ext>
                </a:extLst>
              </a:tr>
              <a:tr h="3389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bl>
          </a:graphicData>
        </a:graphic>
      </p:graphicFrame>
      <p:sp>
        <p:nvSpPr>
          <p:cNvPr id="5" name="TextBox 4">
            <a:extLst>
              <a:ext uri="{FF2B5EF4-FFF2-40B4-BE49-F238E27FC236}">
                <a16:creationId xmlns:a16="http://schemas.microsoft.com/office/drawing/2014/main" id="{C3638EA3-C68D-08EB-B20A-F4B9D01EACBB}"/>
              </a:ext>
              <a:ext uri="{C183D7F6-B498-43B3-948B-1728B52AA6E4}">
                <adec:decorative xmlns:adec="http://schemas.microsoft.com/office/drawing/2017/decorative" val="1"/>
              </a:ext>
            </a:extLst>
          </p:cNvPr>
          <p:cNvSpPr txBox="1"/>
          <p:nvPr/>
        </p:nvSpPr>
        <p:spPr>
          <a:xfrm>
            <a:off x="781309" y="3167582"/>
            <a:ext cx="788961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ea typeface="+mn-ea"/>
                <a:cs typeface="+mn-cs"/>
              </a:rPr>
              <a:t>Overall, how happy did you feel yesterday? </a:t>
            </a:r>
            <a:r>
              <a:rPr kumimoji="0" lang="en-GB" sz="1200" b="0" i="0" u="none" strike="noStrike" kern="1200" cap="none" spc="0" normalizeH="0" baseline="0" noProof="0">
                <a:ln>
                  <a:noFill/>
                </a:ln>
                <a:solidFill>
                  <a:prstClr val="black"/>
                </a:solidFill>
                <a:effectLst/>
                <a:uLnTx/>
                <a:uFillTx/>
                <a:ea typeface="+mn-ea"/>
                <a:cs typeface="+mn-cs"/>
              </a:rPr>
              <a:t>On a scale of 0 (not at all) to 10 (completely)</a:t>
            </a:r>
          </a:p>
        </p:txBody>
      </p:sp>
      <p:sp>
        <p:nvSpPr>
          <p:cNvPr id="6" name="Arrow: Up 5">
            <a:extLst>
              <a:ext uri="{FF2B5EF4-FFF2-40B4-BE49-F238E27FC236}">
                <a16:creationId xmlns:a16="http://schemas.microsoft.com/office/drawing/2014/main" id="{B68B223E-D5AB-6138-39E9-2EBF8ADD2A84}"/>
              </a:ext>
              <a:ext uri="{C183D7F6-B498-43B3-948B-1728B52AA6E4}">
                <adec:decorative xmlns:adec="http://schemas.microsoft.com/office/drawing/2017/decorative" val="1"/>
              </a:ext>
            </a:extLst>
          </p:cNvPr>
          <p:cNvSpPr/>
          <p:nvPr/>
        </p:nvSpPr>
        <p:spPr>
          <a:xfrm flipV="1">
            <a:off x="8411486" y="234098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70D13758-359A-CBAD-B292-428DF1C4C243}"/>
              </a:ext>
              <a:ext uri="{C183D7F6-B498-43B3-948B-1728B52AA6E4}">
                <adec:decorative xmlns:adec="http://schemas.microsoft.com/office/drawing/2017/decorative" val="1"/>
              </a:ext>
            </a:extLst>
          </p:cNvPr>
          <p:cNvSpPr/>
          <p:nvPr/>
        </p:nvSpPr>
        <p:spPr>
          <a:xfrm>
            <a:off x="7540060" y="2285362"/>
            <a:ext cx="131094" cy="248102"/>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69647B3F-411D-4B12-68A7-100102EB479A}"/>
              </a:ext>
              <a:ext uri="{C183D7F6-B498-43B3-948B-1728B52AA6E4}">
                <adec:decorative xmlns:adec="http://schemas.microsoft.com/office/drawing/2017/decorative" val="1"/>
              </a:ext>
            </a:extLst>
          </p:cNvPr>
          <p:cNvSpPr/>
          <p:nvPr/>
        </p:nvSpPr>
        <p:spPr>
          <a:xfrm flipV="1">
            <a:off x="3240238" y="408931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Arrow: Up 8">
            <a:extLst>
              <a:ext uri="{FF2B5EF4-FFF2-40B4-BE49-F238E27FC236}">
                <a16:creationId xmlns:a16="http://schemas.microsoft.com/office/drawing/2014/main" id="{331D62B0-D0BF-7D9C-BD9F-A38B9776A32D}"/>
              </a:ext>
              <a:ext uri="{C183D7F6-B498-43B3-948B-1728B52AA6E4}">
                <adec:decorative xmlns:adec="http://schemas.microsoft.com/office/drawing/2017/decorative" val="1"/>
              </a:ext>
            </a:extLst>
          </p:cNvPr>
          <p:cNvSpPr/>
          <p:nvPr/>
        </p:nvSpPr>
        <p:spPr>
          <a:xfrm>
            <a:off x="5453455" y="408155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11" name="Chart 10" descr="The life satisfaction measure was asked in 2014, 2015, 2016, 2018 and 2022. Having remained stable between 2014 and 2018 with a mean score of between 7.1 and 7.3, life satisfaction decreased in 2022 to 6.8. In 2022, 19% gave a very high score of 9-10, 46% gave a high score of 7-8, 23% gave a medium score of 5-6 and 13% gave a low score of 0-4. This represented a significant decrease in the proportion giving a score of 9-10 or 7-8 compared with 2018 (where the figure was 23% and 52% respectively), and a significant increase in the proportion giving a score of 5-6 or 0-4 (from 17% and 7%).">
            <a:extLst>
              <a:ext uri="{FF2B5EF4-FFF2-40B4-BE49-F238E27FC236}">
                <a16:creationId xmlns:a16="http://schemas.microsoft.com/office/drawing/2014/main" id="{E374FF9D-D810-E7FF-8AF7-07543D2D9D46}"/>
              </a:ext>
            </a:extLst>
          </p:cNvPr>
          <p:cNvGraphicFramePr/>
          <p:nvPr>
            <p:extLst>
              <p:ext uri="{D42A27DB-BD31-4B8C-83A1-F6EECF244321}">
                <p14:modId xmlns:p14="http://schemas.microsoft.com/office/powerpoint/2010/main" val="1615194250"/>
              </p:ext>
            </p:extLst>
          </p:nvPr>
        </p:nvGraphicFramePr>
        <p:xfrm>
          <a:off x="273854" y="5153732"/>
          <a:ext cx="9283355" cy="9265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Table 3">
            <a:extLst>
              <a:ext uri="{FF2B5EF4-FFF2-40B4-BE49-F238E27FC236}">
                <a16:creationId xmlns:a16="http://schemas.microsoft.com/office/drawing/2014/main" id="{2460462C-2125-8949-88A5-CB160479F69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06999416"/>
              </p:ext>
            </p:extLst>
          </p:nvPr>
        </p:nvGraphicFramePr>
        <p:xfrm>
          <a:off x="9029494" y="4686883"/>
          <a:ext cx="668410" cy="1175722"/>
        </p:xfrm>
        <a:graphic>
          <a:graphicData uri="http://schemas.openxmlformats.org/drawingml/2006/table">
            <a:tbl>
              <a:tblPr firstRow="1" bandRow="1">
                <a:tableStyleId>{5C22544A-7EE6-4342-B048-85BDC9FD1C3A}</a:tableStyleId>
              </a:tblPr>
              <a:tblGrid>
                <a:gridCol w="668410">
                  <a:extLst>
                    <a:ext uri="{9D8B030D-6E8A-4147-A177-3AD203B41FA5}">
                      <a16:colId xmlns:a16="http://schemas.microsoft.com/office/drawing/2014/main" val="2670686450"/>
                    </a:ext>
                  </a:extLst>
                </a:gridCol>
              </a:tblGrid>
              <a:tr h="5176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 Essex mean</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3391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444462"/>
                  </a:ext>
                </a:extLst>
              </a:tr>
              <a:tr h="318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bl>
          </a:graphicData>
        </a:graphic>
      </p:graphicFrame>
      <p:sp>
        <p:nvSpPr>
          <p:cNvPr id="14" name="TextBox 13">
            <a:extLst>
              <a:ext uri="{FF2B5EF4-FFF2-40B4-BE49-F238E27FC236}">
                <a16:creationId xmlns:a16="http://schemas.microsoft.com/office/drawing/2014/main" id="{BC04CD92-296B-2F7B-AF76-D5E149DD4A77}"/>
              </a:ext>
              <a:ext uri="{C183D7F6-B498-43B3-948B-1728B52AA6E4}">
                <adec:decorative xmlns:adec="http://schemas.microsoft.com/office/drawing/2017/decorative" val="1"/>
              </a:ext>
            </a:extLst>
          </p:cNvPr>
          <p:cNvSpPr txBox="1"/>
          <p:nvPr/>
        </p:nvSpPr>
        <p:spPr>
          <a:xfrm>
            <a:off x="781309" y="4800591"/>
            <a:ext cx="64566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ea typeface="+mn-ea"/>
                <a:cs typeface="+mn-cs"/>
              </a:rPr>
              <a:t>Overall, how anxious did you feel yesterday? </a:t>
            </a:r>
            <a:r>
              <a:rPr kumimoji="0" lang="en-GB" sz="1200" b="0" i="0" u="none" strike="noStrike" kern="1200" cap="none" spc="0" normalizeH="0" baseline="0" noProof="0">
                <a:ln>
                  <a:noFill/>
                </a:ln>
                <a:solidFill>
                  <a:prstClr val="black"/>
                </a:solidFill>
                <a:effectLst/>
                <a:uLnTx/>
                <a:uFillTx/>
                <a:ea typeface="+mn-ea"/>
                <a:cs typeface="+mn-cs"/>
              </a:rPr>
              <a:t>On a scale of 0 (not at all) to 10 (completely)</a:t>
            </a:r>
          </a:p>
        </p:txBody>
      </p:sp>
      <p:graphicFrame>
        <p:nvGraphicFramePr>
          <p:cNvPr id="18" name="Table 3">
            <a:extLst>
              <a:ext uri="{FF2B5EF4-FFF2-40B4-BE49-F238E27FC236}">
                <a16:creationId xmlns:a16="http://schemas.microsoft.com/office/drawing/2014/main" id="{E798479F-872D-7039-AA60-5B2C32AFC4B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8962197"/>
              </p:ext>
            </p:extLst>
          </p:nvPr>
        </p:nvGraphicFramePr>
        <p:xfrm>
          <a:off x="9805260" y="1093489"/>
          <a:ext cx="816749" cy="1468609"/>
        </p:xfrm>
        <a:graphic>
          <a:graphicData uri="http://schemas.openxmlformats.org/drawingml/2006/table">
            <a:tbl>
              <a:tblPr firstRow="1" bandRow="1">
                <a:tableStyleId>{5C22544A-7EE6-4342-B048-85BDC9FD1C3A}</a:tableStyleId>
              </a:tblPr>
              <a:tblGrid>
                <a:gridCol w="816749">
                  <a:extLst>
                    <a:ext uri="{9D8B030D-6E8A-4147-A177-3AD203B41FA5}">
                      <a16:colId xmlns:a16="http://schemas.microsoft.com/office/drawing/2014/main" val="2670686450"/>
                    </a:ext>
                  </a:extLst>
                </a:gridCol>
              </a:tblGrid>
              <a:tr h="646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 England mean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2023</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423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accent6"/>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444462"/>
                  </a:ext>
                </a:extLst>
              </a:tr>
              <a:tr h="398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bl>
          </a:graphicData>
        </a:graphic>
      </p:graphicFrame>
      <p:graphicFrame>
        <p:nvGraphicFramePr>
          <p:cNvPr id="19" name="Table 3">
            <a:extLst>
              <a:ext uri="{FF2B5EF4-FFF2-40B4-BE49-F238E27FC236}">
                <a16:creationId xmlns:a16="http://schemas.microsoft.com/office/drawing/2014/main" id="{1F86E9F4-02A1-53C8-FD02-7643109A044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7860804"/>
              </p:ext>
            </p:extLst>
          </p:nvPr>
        </p:nvGraphicFramePr>
        <p:xfrm>
          <a:off x="9805260" y="2913470"/>
          <a:ext cx="816749" cy="1468609"/>
        </p:xfrm>
        <a:graphic>
          <a:graphicData uri="http://schemas.openxmlformats.org/drawingml/2006/table">
            <a:tbl>
              <a:tblPr firstRow="1" bandRow="1">
                <a:tableStyleId>{5C22544A-7EE6-4342-B048-85BDC9FD1C3A}</a:tableStyleId>
              </a:tblPr>
              <a:tblGrid>
                <a:gridCol w="816749">
                  <a:extLst>
                    <a:ext uri="{9D8B030D-6E8A-4147-A177-3AD203B41FA5}">
                      <a16:colId xmlns:a16="http://schemas.microsoft.com/office/drawing/2014/main" val="2670686450"/>
                    </a:ext>
                  </a:extLst>
                </a:gridCol>
              </a:tblGrid>
              <a:tr h="646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 England mean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2023</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423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accent6"/>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444462"/>
                  </a:ext>
                </a:extLst>
              </a:tr>
              <a:tr h="398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bl>
          </a:graphicData>
        </a:graphic>
      </p:graphicFrame>
      <p:graphicFrame>
        <p:nvGraphicFramePr>
          <p:cNvPr id="20" name="Table 3">
            <a:extLst>
              <a:ext uri="{FF2B5EF4-FFF2-40B4-BE49-F238E27FC236}">
                <a16:creationId xmlns:a16="http://schemas.microsoft.com/office/drawing/2014/main" id="{FA47F4DF-8E58-CFB1-4CAB-E966893636D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8902485"/>
              </p:ext>
            </p:extLst>
          </p:nvPr>
        </p:nvGraphicFramePr>
        <p:xfrm>
          <a:off x="9805260" y="4653369"/>
          <a:ext cx="816749" cy="1192690"/>
        </p:xfrm>
        <a:graphic>
          <a:graphicData uri="http://schemas.openxmlformats.org/drawingml/2006/table">
            <a:tbl>
              <a:tblPr firstRow="1" bandRow="1">
                <a:tableStyleId>{5C22544A-7EE6-4342-B048-85BDC9FD1C3A}</a:tableStyleId>
              </a:tblPr>
              <a:tblGrid>
                <a:gridCol w="816749">
                  <a:extLst>
                    <a:ext uri="{9D8B030D-6E8A-4147-A177-3AD203B41FA5}">
                      <a16:colId xmlns:a16="http://schemas.microsoft.com/office/drawing/2014/main" val="2670686450"/>
                    </a:ext>
                  </a:extLst>
                </a:gridCol>
              </a:tblGrid>
              <a:tr h="5252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 England mean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2023</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2782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accent6"/>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444462"/>
                  </a:ext>
                </a:extLst>
              </a:tr>
              <a:tr h="261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bl>
          </a:graphicData>
        </a:graphic>
      </p:graphicFrame>
      <p:sp>
        <p:nvSpPr>
          <p:cNvPr id="16" name="Arrow: Up 15">
            <a:extLst>
              <a:ext uri="{FF2B5EF4-FFF2-40B4-BE49-F238E27FC236}">
                <a16:creationId xmlns:a16="http://schemas.microsoft.com/office/drawing/2014/main" id="{B6AE1B93-D8B8-AD1A-78F5-FB512FA29220}"/>
              </a:ext>
              <a:ext uri="{C183D7F6-B498-43B3-948B-1728B52AA6E4}">
                <adec:decorative xmlns:adec="http://schemas.microsoft.com/office/drawing/2017/decorative" val="1"/>
              </a:ext>
            </a:extLst>
          </p:cNvPr>
          <p:cNvSpPr/>
          <p:nvPr/>
        </p:nvSpPr>
        <p:spPr>
          <a:xfrm flipV="1">
            <a:off x="3240238" y="230852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Arrow: Up 22">
            <a:extLst>
              <a:ext uri="{FF2B5EF4-FFF2-40B4-BE49-F238E27FC236}">
                <a16:creationId xmlns:a16="http://schemas.microsoft.com/office/drawing/2014/main" id="{59956DF7-54D1-4577-A020-5A2A58FACE2D}"/>
              </a:ext>
              <a:ext uri="{C183D7F6-B498-43B3-948B-1728B52AA6E4}">
                <adec:decorative xmlns:adec="http://schemas.microsoft.com/office/drawing/2017/decorative" val="1"/>
              </a:ext>
            </a:extLst>
          </p:cNvPr>
          <p:cNvSpPr/>
          <p:nvPr/>
        </p:nvSpPr>
        <p:spPr>
          <a:xfrm>
            <a:off x="5190219" y="561855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Arrow: Up 23">
            <a:extLst>
              <a:ext uri="{FF2B5EF4-FFF2-40B4-BE49-F238E27FC236}">
                <a16:creationId xmlns:a16="http://schemas.microsoft.com/office/drawing/2014/main" id="{743BE35D-8023-215C-638D-A85D78EDB8AC}"/>
              </a:ext>
              <a:ext uri="{C183D7F6-B498-43B3-948B-1728B52AA6E4}">
                <adec:decorative xmlns:adec="http://schemas.microsoft.com/office/drawing/2017/decorative" val="1"/>
              </a:ext>
            </a:extLst>
          </p:cNvPr>
          <p:cNvSpPr/>
          <p:nvPr/>
        </p:nvSpPr>
        <p:spPr>
          <a:xfrm flipV="1">
            <a:off x="3457293" y="560676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2757572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DA5F5864-D7C0-409A-B7E8-EDEB8F84E64A}"/>
              </a:ext>
            </a:extLst>
          </p:cNvPr>
          <p:cNvCxnSpPr>
            <a:cxnSpLocks/>
          </p:cNvCxnSpPr>
          <p:nvPr/>
        </p:nvCxnSpPr>
        <p:spPr>
          <a:xfrm>
            <a:off x="6853748" y="5348488"/>
            <a:ext cx="480271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27ADFF-3C19-4B2C-B353-D3D81D8C7D59}"/>
              </a:ext>
            </a:extLst>
          </p:cNvPr>
          <p:cNvCxnSpPr>
            <a:cxnSpLocks/>
          </p:cNvCxnSpPr>
          <p:nvPr/>
        </p:nvCxnSpPr>
        <p:spPr>
          <a:xfrm>
            <a:off x="6853615" y="2609741"/>
            <a:ext cx="480271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C61DE4-5894-4502-8566-9E4BDD61C03E}"/>
              </a:ext>
            </a:extLst>
          </p:cNvPr>
          <p:cNvCxnSpPr>
            <a:cxnSpLocks/>
          </p:cNvCxnSpPr>
          <p:nvPr/>
        </p:nvCxnSpPr>
        <p:spPr>
          <a:xfrm>
            <a:off x="1165104" y="4768388"/>
            <a:ext cx="480271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EB45DC5-9567-45D8-B00B-D24271155C8B}"/>
              </a:ext>
            </a:extLst>
          </p:cNvPr>
          <p:cNvCxnSpPr>
            <a:cxnSpLocks/>
          </p:cNvCxnSpPr>
          <p:nvPr/>
        </p:nvCxnSpPr>
        <p:spPr>
          <a:xfrm>
            <a:off x="1174908" y="2629872"/>
            <a:ext cx="480271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2" name="Chart 21">
            <a:extLst>
              <a:ext uri="{FF2B5EF4-FFF2-40B4-BE49-F238E27FC236}">
                <a16:creationId xmlns:a16="http://schemas.microsoft.com/office/drawing/2014/main" id="{5DECCBFE-1AD3-48DD-9478-D5F399675B08}"/>
              </a:ext>
            </a:extLst>
          </p:cNvPr>
          <p:cNvGraphicFramePr/>
          <p:nvPr>
            <p:extLst>
              <p:ext uri="{D42A27DB-BD31-4B8C-83A1-F6EECF244321}">
                <p14:modId xmlns:p14="http://schemas.microsoft.com/office/powerpoint/2010/main" val="2516887394"/>
              </p:ext>
            </p:extLst>
          </p:nvPr>
        </p:nvGraphicFramePr>
        <p:xfrm>
          <a:off x="6545435" y="1992998"/>
          <a:ext cx="5262426" cy="20662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29E8A37E-D217-4E14-B01E-9A0215FE0C9E}"/>
              </a:ext>
            </a:extLst>
          </p:cNvPr>
          <p:cNvGraphicFramePr/>
          <p:nvPr>
            <p:extLst>
              <p:ext uri="{D42A27DB-BD31-4B8C-83A1-F6EECF244321}">
                <p14:modId xmlns:p14="http://schemas.microsoft.com/office/powerpoint/2010/main" val="324267551"/>
              </p:ext>
            </p:extLst>
          </p:nvPr>
        </p:nvGraphicFramePr>
        <p:xfrm>
          <a:off x="849329" y="4204028"/>
          <a:ext cx="5262426" cy="20662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FC5F499C-02DA-4D84-891F-A3A202109E42}"/>
              </a:ext>
            </a:extLst>
          </p:cNvPr>
          <p:cNvGraphicFramePr/>
          <p:nvPr>
            <p:extLst>
              <p:ext uri="{D42A27DB-BD31-4B8C-83A1-F6EECF244321}">
                <p14:modId xmlns:p14="http://schemas.microsoft.com/office/powerpoint/2010/main" val="3971822503"/>
              </p:ext>
            </p:extLst>
          </p:nvPr>
        </p:nvGraphicFramePr>
        <p:xfrm>
          <a:off x="849329" y="1992998"/>
          <a:ext cx="5262426" cy="20662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id="{D154DFFC-EAFA-458D-9FD8-709F3C4D4C46}"/>
              </a:ext>
            </a:extLst>
          </p:cNvPr>
          <p:cNvGraphicFramePr/>
          <p:nvPr>
            <p:extLst>
              <p:ext uri="{D42A27DB-BD31-4B8C-83A1-F6EECF244321}">
                <p14:modId xmlns:p14="http://schemas.microsoft.com/office/powerpoint/2010/main" val="1896041053"/>
              </p:ext>
            </p:extLst>
          </p:nvPr>
        </p:nvGraphicFramePr>
        <p:xfrm>
          <a:off x="6543834" y="4195586"/>
          <a:ext cx="5262426" cy="2066222"/>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Personal wellbeing</a:t>
            </a: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4" y="6317404"/>
            <a:ext cx="856899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Satisfaction (5</a:t>
            </a:r>
            <a:r>
              <a:rPr lang="en-GB" sz="1000">
                <a:solidFill>
                  <a:srgbClr val="000000"/>
                </a:solidFill>
                <a:latin typeface="Arial" panose="020B0604020202020204"/>
              </a:rPr>
              <a:t>,377</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Worthwhileness (5</a:t>
            </a:r>
            <a:r>
              <a:rPr lang="en-GB" sz="1000">
                <a:solidFill>
                  <a:srgbClr val="000000"/>
                </a:solidFill>
                <a:latin typeface="Arial" panose="020B0604020202020204"/>
              </a:rPr>
              <a:t>,359</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Happiness (5,372); Anxiety (5,348)  </a:t>
            </a:r>
          </a:p>
        </p:txBody>
      </p:sp>
      <p:sp>
        <p:nvSpPr>
          <p:cNvPr id="2" name="TextBox 1">
            <a:extLst>
              <a:ext uri="{FF2B5EF4-FFF2-40B4-BE49-F238E27FC236}">
                <a16:creationId xmlns:a16="http://schemas.microsoft.com/office/drawing/2014/main" id="{6F6D963B-F88F-43BF-9EA7-82E080BE6DC8}"/>
              </a:ext>
            </a:extLst>
          </p:cNvPr>
          <p:cNvSpPr txBox="1"/>
          <p:nvPr/>
        </p:nvSpPr>
        <p:spPr>
          <a:xfrm>
            <a:off x="3841761" y="1950852"/>
            <a:ext cx="21775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n-ea"/>
                <a:cs typeface="+mn-cs"/>
              </a:rPr>
              <a:t>Satisfaction</a:t>
            </a:r>
          </a:p>
        </p:txBody>
      </p:sp>
      <p:sp>
        <p:nvSpPr>
          <p:cNvPr id="19" name="TextBox 18">
            <a:extLst>
              <a:ext uri="{FF2B5EF4-FFF2-40B4-BE49-F238E27FC236}">
                <a16:creationId xmlns:a16="http://schemas.microsoft.com/office/drawing/2014/main" id="{D758CE00-1EEC-41F6-BFDD-A6E113E9427D}"/>
              </a:ext>
            </a:extLst>
          </p:cNvPr>
          <p:cNvSpPr txBox="1"/>
          <p:nvPr/>
        </p:nvSpPr>
        <p:spPr>
          <a:xfrm>
            <a:off x="3867410" y="4161882"/>
            <a:ext cx="21775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n-ea"/>
                <a:cs typeface="+mn-cs"/>
              </a:rPr>
              <a:t>Worthwhileness</a:t>
            </a:r>
          </a:p>
        </p:txBody>
      </p:sp>
      <p:sp>
        <p:nvSpPr>
          <p:cNvPr id="21" name="TextBox 20">
            <a:extLst>
              <a:ext uri="{FF2B5EF4-FFF2-40B4-BE49-F238E27FC236}">
                <a16:creationId xmlns:a16="http://schemas.microsoft.com/office/drawing/2014/main" id="{FB0D3F53-2BEE-43F9-AF7D-E8C300B857DA}"/>
              </a:ext>
            </a:extLst>
          </p:cNvPr>
          <p:cNvSpPr txBox="1"/>
          <p:nvPr/>
        </p:nvSpPr>
        <p:spPr>
          <a:xfrm>
            <a:off x="9537867" y="1950852"/>
            <a:ext cx="21775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n-ea"/>
                <a:cs typeface="+mn-cs"/>
              </a:rPr>
              <a:t>Happiness</a:t>
            </a:r>
          </a:p>
        </p:txBody>
      </p:sp>
      <p:sp>
        <p:nvSpPr>
          <p:cNvPr id="28" name="TextBox 27">
            <a:extLst>
              <a:ext uri="{FF2B5EF4-FFF2-40B4-BE49-F238E27FC236}">
                <a16:creationId xmlns:a16="http://schemas.microsoft.com/office/drawing/2014/main" id="{2E5C7ACD-5AB0-410F-AA61-A1A0D3D6BB2C}"/>
              </a:ext>
            </a:extLst>
          </p:cNvPr>
          <p:cNvSpPr txBox="1"/>
          <p:nvPr/>
        </p:nvSpPr>
        <p:spPr>
          <a:xfrm>
            <a:off x="9563516" y="4161882"/>
            <a:ext cx="21775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n-ea"/>
                <a:cs typeface="+mn-cs"/>
              </a:rPr>
              <a:t>Anxiety</a:t>
            </a:r>
          </a:p>
        </p:txBody>
      </p:sp>
      <p:sp>
        <p:nvSpPr>
          <p:cNvPr id="31" name="TextBox 30">
            <a:extLst>
              <a:ext uri="{FF2B5EF4-FFF2-40B4-BE49-F238E27FC236}">
                <a16:creationId xmlns:a16="http://schemas.microsoft.com/office/drawing/2014/main" id="{281605EB-4DAD-4B22-A1BD-4E620FAE4D14}"/>
              </a:ext>
            </a:extLst>
          </p:cNvPr>
          <p:cNvSpPr txBox="1"/>
          <p:nvPr/>
        </p:nvSpPr>
        <p:spPr>
          <a:xfrm>
            <a:off x="696983" y="1390782"/>
            <a:ext cx="10151126"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Arial" panose="020B0604020202020204"/>
                <a:ea typeface="+mn-ea"/>
                <a:cs typeface="+mn-cs"/>
              </a:rPr>
              <a:t>For each of these questions please give an answer on a scale of 0 to </a:t>
            </a:r>
            <a:r>
              <a:rPr lang="en-GB" sz="1300" i="1">
                <a:solidFill>
                  <a:prstClr val="black"/>
                </a:solidFill>
                <a:latin typeface="Arial" panose="020B0604020202020204"/>
              </a:rPr>
              <a:t>10</a:t>
            </a:r>
            <a:r>
              <a:rPr kumimoji="0" lang="en-GB" sz="1300" b="0" i="1" u="none" strike="noStrike" kern="1200" cap="none" spc="0" normalizeH="0" baseline="0" noProof="0">
                <a:ln>
                  <a:noFill/>
                </a:ln>
                <a:solidFill>
                  <a:prstClr val="black"/>
                </a:solidFill>
                <a:effectLst/>
                <a:uLnTx/>
                <a:uFillTx/>
                <a:latin typeface="Arial" panose="020B0604020202020204"/>
                <a:ea typeface="+mn-ea"/>
                <a:cs typeface="+mn-cs"/>
              </a:rPr>
              <a:t>, where 0 is 'not at all' and 10 is 'completely'.</a:t>
            </a:r>
          </a:p>
        </p:txBody>
      </p:sp>
      <p:sp>
        <p:nvSpPr>
          <p:cNvPr id="29" name="Title 1">
            <a:extLst>
              <a:ext uri="{FF2B5EF4-FFF2-40B4-BE49-F238E27FC236}">
                <a16:creationId xmlns:a16="http://schemas.microsoft.com/office/drawing/2014/main" id="{DBBBEB88-AD01-49A1-9AE5-C6D2ECD5A39F}"/>
              </a:ext>
            </a:extLst>
          </p:cNvPr>
          <p:cNvSpPr txBox="1">
            <a:spLocks/>
          </p:cNvSpPr>
          <p:nvPr/>
        </p:nvSpPr>
        <p:spPr>
          <a:xfrm>
            <a:off x="706436" y="313665"/>
            <a:ext cx="11199745" cy="818651"/>
          </a:xfrm>
          <a:prstGeom prst="rect">
            <a:avLst/>
          </a:prstGeom>
        </p:spPr>
        <p:txBody>
          <a:bodyPr vert="horz" lIns="91440" tIns="45720" rIns="91440" bIns="0" rtlCol="0" anchor="t" anchorCtr="0">
            <a:normAutofit fontScale="92500" lnSpcReduction="100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Patterns of personal wellbeing are consistent vs. 2023, tending to improve with age across all four measures apart from Anxiety which shows an increase in all age groups with exception of 18-24,65-74 and 75+. Largest declines in wellbeing seen amongst the </a:t>
            </a:r>
            <a:r>
              <a:rPr lang="en-GB" sz="1800">
                <a:solidFill>
                  <a:schemeClr val="accent4"/>
                </a:solidFill>
                <a:latin typeface="+mj-lt"/>
              </a:rPr>
              <a:t>25-34</a:t>
            </a:r>
            <a:r>
              <a:rPr kumimoji="0" lang="en-GB" sz="1800" b="1" i="0" u="none" strike="noStrike" kern="1200" cap="none" spc="0" normalizeH="0" baseline="0" noProof="0">
                <a:ln>
                  <a:noFill/>
                </a:ln>
                <a:solidFill>
                  <a:schemeClr val="accent4"/>
                </a:solidFill>
                <a:effectLst/>
                <a:uLnTx/>
                <a:uFillTx/>
                <a:latin typeface="+mj-lt"/>
                <a:ea typeface="+mj-ea"/>
                <a:cs typeface="+mj-cs"/>
              </a:rPr>
              <a:t> and </a:t>
            </a:r>
            <a:r>
              <a:rPr lang="en-GB" sz="1800">
                <a:solidFill>
                  <a:schemeClr val="accent4"/>
                </a:solidFill>
                <a:latin typeface="+mj-lt"/>
              </a:rPr>
              <a:t>18-24</a:t>
            </a:r>
            <a:r>
              <a:rPr kumimoji="0" lang="en-GB" sz="1800" b="1" i="0" u="none" strike="noStrike" kern="1200" cap="none" spc="0" normalizeH="0" baseline="0" noProof="0">
                <a:ln>
                  <a:noFill/>
                </a:ln>
                <a:solidFill>
                  <a:schemeClr val="accent4"/>
                </a:solidFill>
                <a:effectLst/>
                <a:uLnTx/>
                <a:uFillTx/>
                <a:latin typeface="+mj-lt"/>
                <a:ea typeface="+mj-ea"/>
                <a:cs typeface="+mj-cs"/>
              </a:rPr>
              <a:t> age groups has shown an improvement under all measures.. </a:t>
            </a:r>
          </a:p>
        </p:txBody>
      </p:sp>
      <p:sp>
        <p:nvSpPr>
          <p:cNvPr id="20" name="Slide Number Placeholder 4">
            <a:extLst>
              <a:ext uri="{FF2B5EF4-FFF2-40B4-BE49-F238E27FC236}">
                <a16:creationId xmlns:a16="http://schemas.microsoft.com/office/drawing/2014/main" id="{01927CF5-F0A7-4EBC-BEAB-6F714868DD38}"/>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5" name="Footer Placeholder 5">
            <a:extLst>
              <a:ext uri="{FF2B5EF4-FFF2-40B4-BE49-F238E27FC236}">
                <a16:creationId xmlns:a16="http://schemas.microsoft.com/office/drawing/2014/main" id="{DE7FA5FB-02EC-48D8-83C7-12EC1E3EF8E5}"/>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30" name="Date Placeholder 3">
            <a:extLst>
              <a:ext uri="{FF2B5EF4-FFF2-40B4-BE49-F238E27FC236}">
                <a16:creationId xmlns:a16="http://schemas.microsoft.com/office/drawing/2014/main" id="{FD25321E-82BA-451D-9C24-CA31DBC220D8}"/>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3C9E2A33-7B18-485D-8E7D-7C7284FCFCCC}"/>
              </a:ext>
            </a:extLst>
          </p:cNvPr>
          <p:cNvSpPr txBox="1"/>
          <p:nvPr/>
        </p:nvSpPr>
        <p:spPr>
          <a:xfrm>
            <a:off x="5930864" y="2458066"/>
            <a:ext cx="659254" cy="338554"/>
          </a:xfrm>
          <a:prstGeom prst="rect">
            <a:avLst/>
          </a:prstGeom>
          <a:noFill/>
        </p:spPr>
        <p:txBody>
          <a:bodyPr wrap="square" rtlCol="0">
            <a:spAutoFit/>
          </a:bodyPr>
          <a:lstStyle/>
          <a:p>
            <a:r>
              <a:rPr lang="en-GB" sz="800"/>
              <a:t>Essex mean</a:t>
            </a:r>
          </a:p>
        </p:txBody>
      </p:sp>
      <p:sp>
        <p:nvSpPr>
          <p:cNvPr id="34" name="TextBox 33">
            <a:extLst>
              <a:ext uri="{FF2B5EF4-FFF2-40B4-BE49-F238E27FC236}">
                <a16:creationId xmlns:a16="http://schemas.microsoft.com/office/drawing/2014/main" id="{4AA04DBE-F9F9-457B-B72B-E4CD6A45F02F}"/>
              </a:ext>
            </a:extLst>
          </p:cNvPr>
          <p:cNvSpPr txBox="1"/>
          <p:nvPr/>
        </p:nvSpPr>
        <p:spPr>
          <a:xfrm>
            <a:off x="5926412" y="4603479"/>
            <a:ext cx="659254" cy="338554"/>
          </a:xfrm>
          <a:prstGeom prst="rect">
            <a:avLst/>
          </a:prstGeom>
          <a:noFill/>
        </p:spPr>
        <p:txBody>
          <a:bodyPr wrap="square" rtlCol="0">
            <a:spAutoFit/>
          </a:bodyPr>
          <a:lstStyle/>
          <a:p>
            <a:r>
              <a:rPr lang="en-GB" sz="800"/>
              <a:t>Essex mean</a:t>
            </a:r>
          </a:p>
        </p:txBody>
      </p:sp>
      <p:sp>
        <p:nvSpPr>
          <p:cNvPr id="35" name="TextBox 34">
            <a:extLst>
              <a:ext uri="{FF2B5EF4-FFF2-40B4-BE49-F238E27FC236}">
                <a16:creationId xmlns:a16="http://schemas.microsoft.com/office/drawing/2014/main" id="{6D574147-0537-43A8-B50A-AF524CCCF6F2}"/>
              </a:ext>
            </a:extLst>
          </p:cNvPr>
          <p:cNvSpPr txBox="1"/>
          <p:nvPr/>
        </p:nvSpPr>
        <p:spPr>
          <a:xfrm>
            <a:off x="11615223" y="2431340"/>
            <a:ext cx="659254" cy="338554"/>
          </a:xfrm>
          <a:prstGeom prst="rect">
            <a:avLst/>
          </a:prstGeom>
          <a:noFill/>
        </p:spPr>
        <p:txBody>
          <a:bodyPr wrap="square" rtlCol="0">
            <a:spAutoFit/>
          </a:bodyPr>
          <a:lstStyle/>
          <a:p>
            <a:r>
              <a:rPr lang="en-GB" sz="800"/>
              <a:t>Essex mean</a:t>
            </a:r>
          </a:p>
        </p:txBody>
      </p:sp>
      <p:sp>
        <p:nvSpPr>
          <p:cNvPr id="36" name="TextBox 35">
            <a:extLst>
              <a:ext uri="{FF2B5EF4-FFF2-40B4-BE49-F238E27FC236}">
                <a16:creationId xmlns:a16="http://schemas.microsoft.com/office/drawing/2014/main" id="{6C899A4C-6A4F-4F90-908A-2F6B5A7E1760}"/>
              </a:ext>
            </a:extLst>
          </p:cNvPr>
          <p:cNvSpPr txBox="1"/>
          <p:nvPr/>
        </p:nvSpPr>
        <p:spPr>
          <a:xfrm>
            <a:off x="11610992" y="5184242"/>
            <a:ext cx="659254" cy="338554"/>
          </a:xfrm>
          <a:prstGeom prst="rect">
            <a:avLst/>
          </a:prstGeom>
          <a:noFill/>
        </p:spPr>
        <p:txBody>
          <a:bodyPr wrap="square" rtlCol="0">
            <a:spAutoFit/>
          </a:bodyPr>
          <a:lstStyle/>
          <a:p>
            <a:r>
              <a:rPr lang="en-GB" sz="800"/>
              <a:t>Essex mean</a:t>
            </a:r>
          </a:p>
        </p:txBody>
      </p:sp>
    </p:spTree>
    <p:custDataLst>
      <p:tags r:id="rId1"/>
    </p:custDataLst>
    <p:extLst>
      <p:ext uri="{BB962C8B-B14F-4D97-AF65-F5344CB8AC3E}">
        <p14:creationId xmlns:p14="http://schemas.microsoft.com/office/powerpoint/2010/main" val="2045386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Personal wellbeing</a:t>
            </a:r>
          </a:p>
        </p:txBody>
      </p:sp>
      <p:sp>
        <p:nvSpPr>
          <p:cNvPr id="33" name="Title 1">
            <a:extLst>
              <a:ext uri="{FF2B5EF4-FFF2-40B4-BE49-F238E27FC236}">
                <a16:creationId xmlns:a16="http://schemas.microsoft.com/office/drawing/2014/main" id="{D26E1872-2586-4130-A71F-E607143E60E2}"/>
              </a:ext>
            </a:extLst>
          </p:cNvPr>
          <p:cNvSpPr txBox="1">
            <a:spLocks/>
          </p:cNvSpPr>
          <p:nvPr/>
        </p:nvSpPr>
        <p:spPr>
          <a:xfrm>
            <a:off x="706436" y="259143"/>
            <a:ext cx="11199745" cy="818651"/>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The table below summarises the resident groups who are significantly more likely to report higher and lower levels of life satisfaction – patterns are consistent with 2023 profiles</a:t>
            </a:r>
          </a:p>
        </p:txBody>
      </p:sp>
      <p:graphicFrame>
        <p:nvGraphicFramePr>
          <p:cNvPr id="15" name="Table 14">
            <a:extLst>
              <a:ext uri="{FF2B5EF4-FFF2-40B4-BE49-F238E27FC236}">
                <a16:creationId xmlns:a16="http://schemas.microsoft.com/office/drawing/2014/main" id="{AF172E44-0610-4D04-A152-28624A2739EE}"/>
              </a:ext>
            </a:extLst>
          </p:cNvPr>
          <p:cNvGraphicFramePr>
            <a:graphicFrameLocks noGrp="1"/>
          </p:cNvGraphicFramePr>
          <p:nvPr>
            <p:extLst>
              <p:ext uri="{D42A27DB-BD31-4B8C-83A1-F6EECF244321}">
                <p14:modId xmlns:p14="http://schemas.microsoft.com/office/powerpoint/2010/main" val="925530363"/>
              </p:ext>
            </p:extLst>
          </p:nvPr>
        </p:nvGraphicFramePr>
        <p:xfrm>
          <a:off x="706436" y="1040491"/>
          <a:ext cx="11394912" cy="5276885"/>
        </p:xfrm>
        <a:graphic>
          <a:graphicData uri="http://schemas.openxmlformats.org/drawingml/2006/table">
            <a:tbl>
              <a:tblPr/>
              <a:tblGrid>
                <a:gridCol w="839781">
                  <a:extLst>
                    <a:ext uri="{9D8B030D-6E8A-4147-A177-3AD203B41FA5}">
                      <a16:colId xmlns:a16="http://schemas.microsoft.com/office/drawing/2014/main" val="2641468421"/>
                    </a:ext>
                  </a:extLst>
                </a:gridCol>
                <a:gridCol w="449501">
                  <a:extLst>
                    <a:ext uri="{9D8B030D-6E8A-4147-A177-3AD203B41FA5}">
                      <a16:colId xmlns:a16="http://schemas.microsoft.com/office/drawing/2014/main" val="3039307725"/>
                    </a:ext>
                  </a:extLst>
                </a:gridCol>
                <a:gridCol w="1010563">
                  <a:extLst>
                    <a:ext uri="{9D8B030D-6E8A-4147-A177-3AD203B41FA5}">
                      <a16:colId xmlns:a16="http://schemas.microsoft.com/office/drawing/2014/main" val="2604126439"/>
                    </a:ext>
                  </a:extLst>
                </a:gridCol>
                <a:gridCol w="1010563">
                  <a:extLst>
                    <a:ext uri="{9D8B030D-6E8A-4147-A177-3AD203B41FA5}">
                      <a16:colId xmlns:a16="http://schemas.microsoft.com/office/drawing/2014/main" val="2806535329"/>
                    </a:ext>
                  </a:extLst>
                </a:gridCol>
                <a:gridCol w="1010563">
                  <a:extLst>
                    <a:ext uri="{9D8B030D-6E8A-4147-A177-3AD203B41FA5}">
                      <a16:colId xmlns:a16="http://schemas.microsoft.com/office/drawing/2014/main" val="3778081755"/>
                    </a:ext>
                  </a:extLst>
                </a:gridCol>
                <a:gridCol w="1010563">
                  <a:extLst>
                    <a:ext uri="{9D8B030D-6E8A-4147-A177-3AD203B41FA5}">
                      <a16:colId xmlns:a16="http://schemas.microsoft.com/office/drawing/2014/main" val="2766236124"/>
                    </a:ext>
                  </a:extLst>
                </a:gridCol>
                <a:gridCol w="1010563">
                  <a:extLst>
                    <a:ext uri="{9D8B030D-6E8A-4147-A177-3AD203B41FA5}">
                      <a16:colId xmlns:a16="http://schemas.microsoft.com/office/drawing/2014/main" val="2471129552"/>
                    </a:ext>
                  </a:extLst>
                </a:gridCol>
                <a:gridCol w="1010563">
                  <a:extLst>
                    <a:ext uri="{9D8B030D-6E8A-4147-A177-3AD203B41FA5}">
                      <a16:colId xmlns:a16="http://schemas.microsoft.com/office/drawing/2014/main" val="2843857308"/>
                    </a:ext>
                  </a:extLst>
                </a:gridCol>
                <a:gridCol w="1010563">
                  <a:extLst>
                    <a:ext uri="{9D8B030D-6E8A-4147-A177-3AD203B41FA5}">
                      <a16:colId xmlns:a16="http://schemas.microsoft.com/office/drawing/2014/main" val="2843370012"/>
                    </a:ext>
                  </a:extLst>
                </a:gridCol>
                <a:gridCol w="1010563">
                  <a:extLst>
                    <a:ext uri="{9D8B030D-6E8A-4147-A177-3AD203B41FA5}">
                      <a16:colId xmlns:a16="http://schemas.microsoft.com/office/drawing/2014/main" val="1977915393"/>
                    </a:ext>
                  </a:extLst>
                </a:gridCol>
                <a:gridCol w="1010563">
                  <a:extLst>
                    <a:ext uri="{9D8B030D-6E8A-4147-A177-3AD203B41FA5}">
                      <a16:colId xmlns:a16="http://schemas.microsoft.com/office/drawing/2014/main" val="1415053398"/>
                    </a:ext>
                  </a:extLst>
                </a:gridCol>
                <a:gridCol w="1010563">
                  <a:extLst>
                    <a:ext uri="{9D8B030D-6E8A-4147-A177-3AD203B41FA5}">
                      <a16:colId xmlns:a16="http://schemas.microsoft.com/office/drawing/2014/main" val="3973360850"/>
                    </a:ext>
                  </a:extLst>
                </a:gridCol>
              </a:tblGrid>
              <a:tr h="292440">
                <a:tc row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200" b="1" i="0" u="none" strike="noStrike">
                          <a:solidFill>
                            <a:schemeClr val="bg1"/>
                          </a:solidFill>
                          <a:effectLst/>
                          <a:latin typeface="+mn-lt"/>
                          <a:cs typeface="Arial" panose="020B0604020202020204" pitchFamily="34" charset="0"/>
                        </a:rPr>
                        <a:t>Life satisfaction category</a:t>
                      </a:r>
                    </a:p>
                  </a:txBody>
                  <a:tcPr marL="72000" marR="72000" marT="7200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chemeClr val="bg1"/>
                          </a:solidFill>
                          <a:effectLst/>
                          <a:latin typeface="+mn-lt"/>
                          <a:cs typeface="Arial" panose="020B0604020202020204" pitchFamily="34" charset="0"/>
                        </a:rPr>
                        <a:t>Essex </a:t>
                      </a:r>
                    </a:p>
                    <a:p>
                      <a:pPr algn="ctr" fontAlgn="ctr"/>
                      <a:r>
                        <a:rPr lang="en-GB" sz="1200" b="1" u="none" strike="noStrike">
                          <a:solidFill>
                            <a:schemeClr val="bg1"/>
                          </a:solidFill>
                          <a:effectLst/>
                          <a:latin typeface="+mn-lt"/>
                          <a:cs typeface="Arial" panose="020B0604020202020204" pitchFamily="34" charset="0"/>
                        </a:rPr>
                        <a:t>total</a:t>
                      </a:r>
                      <a:endParaRPr lang="en-GB" sz="1200" b="1" i="0" u="none" strike="noStrike">
                        <a:solidFill>
                          <a:schemeClr val="bg1"/>
                        </a:solidFill>
                        <a:effectLst/>
                        <a:latin typeface="+mn-lt"/>
                        <a:cs typeface="Arial" panose="020B0604020202020204" pitchFamily="34" charset="0"/>
                      </a:endParaRPr>
                    </a:p>
                  </a:txBody>
                  <a:tcPr marL="36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10">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n-lt"/>
                          <a:cs typeface="Arial" panose="020B0604020202020204" pitchFamily="34" charset="0"/>
                        </a:rPr>
                        <a:t>The following groups are more likely to report each level of life satisfaction</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Braintree</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4899"/>
                          </a:solidFill>
                          <a:effectLst/>
                          <a:latin typeface="Arial" panose="020B0604020202020204" pitchFamily="34" charset="0"/>
                          <a:cs typeface="Arial" panose="020B0604020202020204" pitchFamily="34" charset="0"/>
                        </a:rPr>
                        <a:t>Those who are…</a:t>
                      </a:r>
                    </a:p>
                  </a:txBody>
                  <a:tcPr marL="72000" marR="72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Castle </a:t>
                      </a:r>
                    </a:p>
                    <a:p>
                      <a:pPr algn="ctr" fontAlgn="ctr"/>
                      <a:r>
                        <a:rPr lang="en-GB" sz="1100" b="1" i="0" u="none" strike="noStrike">
                          <a:solidFill>
                            <a:srgbClr val="000000"/>
                          </a:solidFill>
                          <a:effectLst/>
                          <a:latin typeface="+mj-lt"/>
                        </a:rPr>
                        <a:t>Point</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tc hMerge="1">
                  <a:txBody>
                    <a:bodyPr/>
                    <a:lstStyle/>
                    <a:p>
                      <a:endParaRPr lang="en-GB"/>
                    </a:p>
                  </a:txBody>
                  <a:tcPr>
                    <a:lnL w="12700" cap="flat" cmpd="sng" algn="ctr">
                      <a:solidFill>
                        <a:sysClr val="window" lastClr="FFFFFF"/>
                      </a:solidFill>
                      <a:prstDash val="solid"/>
                      <a:round/>
                      <a:headEnd type="none" w="med" len="med"/>
                      <a:tailEnd type="none" w="med" len="med"/>
                    </a:ln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rgbClr val="004899"/>
                          </a:solidFill>
                          <a:effectLst/>
                          <a:latin typeface="Arial" panose="020B0604020202020204" pitchFamily="34" charset="0"/>
                          <a:cs typeface="Arial" panose="020B0604020202020204" pitchFamily="34" charset="0"/>
                        </a:rPr>
                        <a:t>Those who have…</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2566764357"/>
                  </a:ext>
                </a:extLst>
              </a:tr>
              <a:tr h="423535">
                <a:tc vMerge="1">
                  <a:txBody>
                    <a:bodyPr/>
                    <a:lstStyle/>
                    <a:p>
                      <a:endParaRPr lang="en-GB"/>
                    </a:p>
                  </a:txBody>
                  <a:tcPr/>
                </a:tc>
                <a:tc vMerge="1">
                  <a:txBody>
                    <a:bodyPr/>
                    <a:lstStyle/>
                    <a:p>
                      <a:endParaRPr lang="en-GB"/>
                    </a:p>
                  </a:txBody>
                  <a:tcPr/>
                </a:tc>
                <a:tc gridSpan="4">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n-lt"/>
                          <a:cs typeface="Arial" panose="020B0604020202020204" pitchFamily="34" charset="0"/>
                        </a:rPr>
                        <a:t>Those living in…</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Braintree</a:t>
                      </a:r>
                    </a:p>
                  </a:txBody>
                  <a:tcPr marL="72000" marR="72000" marT="6350" marB="0" anchor="ct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gridSpan="4">
                  <a:txBody>
                    <a:bodyPr/>
                    <a:lstStyle/>
                    <a:p>
                      <a:pPr algn="ctr" fontAlgn="ctr"/>
                      <a:r>
                        <a:rPr lang="en-GB" sz="1200" b="1" i="0" u="none" strike="noStrike">
                          <a:solidFill>
                            <a:schemeClr val="bg1"/>
                          </a:solidFill>
                          <a:effectLst/>
                          <a:latin typeface="+mn-lt"/>
                          <a:cs typeface="Arial" panose="020B0604020202020204" pitchFamily="34" charset="0"/>
                        </a:rPr>
                        <a:t>Those who are…</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4899"/>
                          </a:solidFill>
                          <a:effectLst/>
                          <a:latin typeface="Arial" panose="020B0604020202020204" pitchFamily="34" charset="0"/>
                          <a:cs typeface="Arial" panose="020B0604020202020204" pitchFamily="34" charset="0"/>
                        </a:rPr>
                        <a:t>Those who are…</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Castle </a:t>
                      </a:r>
                    </a:p>
                    <a:p>
                      <a:pPr algn="ctr" fontAlgn="ctr"/>
                      <a:r>
                        <a:rPr lang="en-GB" sz="1100" b="1" i="0" u="none" strike="noStrike">
                          <a:solidFill>
                            <a:srgbClr val="000000"/>
                          </a:solidFill>
                          <a:effectLst/>
                          <a:latin typeface="+mj-lt"/>
                        </a:rPr>
                        <a:t>Point</a:t>
                      </a:r>
                    </a:p>
                  </a:txBody>
                  <a:tcPr marL="72000" marR="72000" marT="6350" marB="0" anchor="ctr"/>
                </a:tc>
                <a:tc hMerge="1">
                  <a:txBody>
                    <a:bodyPr/>
                    <a:lstStyle/>
                    <a:p>
                      <a:endParaRPr lang="en-GB"/>
                    </a:p>
                  </a:txBody>
                  <a:tcPr/>
                </a:tc>
                <a:tc gridSpan="2">
                  <a:txBody>
                    <a:bodyPr/>
                    <a:lstStyle/>
                    <a:p>
                      <a:pPr algn="ctr" fontAlgn="ctr"/>
                      <a:r>
                        <a:rPr lang="en-GB" sz="1200" b="1" i="0" u="none" strike="noStrike">
                          <a:solidFill>
                            <a:schemeClr val="bg1"/>
                          </a:solidFill>
                          <a:effectLst/>
                          <a:latin typeface="+mn-lt"/>
                          <a:cs typeface="Arial" panose="020B0604020202020204" pitchFamily="34" charset="0"/>
                        </a:rPr>
                        <a:t>Those with…</a:t>
                      </a:r>
                    </a:p>
                  </a:txBody>
                  <a:tcPr marL="72000" marR="72000" marT="6350"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rgbClr val="004899"/>
                          </a:solidFill>
                          <a:effectLst/>
                          <a:latin typeface="Arial" panose="020B0604020202020204" pitchFamily="34" charset="0"/>
                          <a:cs typeface="Arial" panose="020B0604020202020204" pitchFamily="34" charset="0"/>
                        </a:rPr>
                        <a:t>Those with…</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2026971022"/>
                  </a:ext>
                </a:extLst>
              </a:tr>
              <a:tr h="143195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i="0" u="none" strike="noStrike">
                          <a:solidFill>
                            <a:schemeClr val="bg1"/>
                          </a:solidFill>
                          <a:effectLst/>
                          <a:latin typeface="+mn-lt"/>
                          <a:cs typeface="Arial" panose="020B0604020202020204" pitchFamily="34" charset="0"/>
                        </a:rPr>
                        <a:t>0-4 (low satisfaction)</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n-lt"/>
                          <a:cs typeface="Arial" panose="020B0604020202020204" pitchFamily="34" charset="0"/>
                        </a:rPr>
                        <a:t>14%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Basildon (17%)</a:t>
                      </a:r>
                      <a:b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b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Harlow (17%)</a:t>
                      </a:r>
                      <a:b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b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Castle Point (17%)</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More deprived areas: IMD quintiles 1 (19%) and 2 (17%)</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Social rented (31%) or private rented (24%) housing</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Single parent house-hold (31%)</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Aged 18-24 (20%)*</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Not working (40%)</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Living in lower income households earning less than £20K (25%)</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Financially finding it difficult (43%)</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A long term limiting health condition or illness (33% all age / 39% working-age)</a:t>
                      </a:r>
                      <a:b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br>
                      <a:b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b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Look after someone who would not be able to cope without support (20%)</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86805196"/>
                  </a:ext>
                </a:extLst>
              </a:tr>
              <a:tr h="122318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i="0" u="none" strike="noStrike">
                          <a:solidFill>
                            <a:schemeClr val="bg1"/>
                          </a:solidFill>
                          <a:effectLst/>
                          <a:latin typeface="+mn-lt"/>
                          <a:cs typeface="Arial" panose="020B0604020202020204" pitchFamily="34" charset="0"/>
                        </a:rPr>
                        <a:t>7-8 (high satisfaction)</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bg1"/>
                          </a:solidFill>
                          <a:effectLst/>
                          <a:uLnTx/>
                          <a:uFillTx/>
                          <a:latin typeface="+mn-lt"/>
                          <a:ea typeface="+mn-ea"/>
                          <a:cs typeface="Arial" panose="020B0604020202020204" pitchFamily="34" charset="0"/>
                        </a:rPr>
                        <a:t>45%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Chelmsford (51%) </a:t>
                      </a:r>
                      <a:b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b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Colchester (50%)</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Less deprived areas: IMD quintiles 4 (50%)</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Owner-occupied housing (50%)</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Rural areas (49%)</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Working (47%)</a:t>
                      </a:r>
                      <a:b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br>
                      <a:endPar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Living in higher income households earning £75K+ (56%)</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Living comfortable (50%) or doing alright (56%)</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Dependent children – two parents (48%)</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453216227"/>
                  </a:ext>
                </a:extLst>
              </a:tr>
              <a:tr h="1014410">
                <a:tc>
                  <a:txBody>
                    <a:bodyPr/>
                    <a:lstStyle/>
                    <a:p>
                      <a:pPr algn="l" fontAlgn="t"/>
                      <a:r>
                        <a:rPr lang="en-GB" sz="1100" b="1" i="0" u="none" strike="noStrike">
                          <a:solidFill>
                            <a:schemeClr val="bg1"/>
                          </a:solidFill>
                          <a:effectLst/>
                          <a:latin typeface="+mn-lt"/>
                          <a:cs typeface="Arial" panose="020B0604020202020204" pitchFamily="34" charset="0"/>
                        </a:rPr>
                        <a:t>9-10 (very high satisfaction)</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bg1"/>
                          </a:solidFill>
                          <a:effectLst/>
                          <a:uLnTx/>
                          <a:uFillTx/>
                          <a:latin typeface="+mn-lt"/>
                          <a:ea typeface="+mn-ea"/>
                          <a:cs typeface="Arial" panose="020B0604020202020204" pitchFamily="34" charset="0"/>
                        </a:rPr>
                        <a:t>18%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Maldon (24%)</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Brentwood (22%) Rochford (22%)</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Less deprived areas: IMD quintile 5 (21%)</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Owner-occupied housing (19%)</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Rural areas (22%)</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Aged 65-74 (28%), 75+ (28%)</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Retired (27%)</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Living comfortable (31%)</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n-lt"/>
                        <a:ea typeface="+mn-ea"/>
                        <a:cs typeface="+mn-cs"/>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No children – two adult household (22%)</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62758947"/>
                  </a:ext>
                </a:extLst>
              </a:tr>
            </a:tbl>
          </a:graphicData>
        </a:graphic>
      </p:graphicFrame>
      <p:sp>
        <p:nvSpPr>
          <p:cNvPr id="11" name="Slide Number Placeholder 4">
            <a:extLst>
              <a:ext uri="{FF2B5EF4-FFF2-40B4-BE49-F238E27FC236}">
                <a16:creationId xmlns:a16="http://schemas.microsoft.com/office/drawing/2014/main" id="{D2B83AD0-5F47-4FB2-9BBE-0EB3088B158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2" name="Footer Placeholder 5">
            <a:extLst>
              <a:ext uri="{FF2B5EF4-FFF2-40B4-BE49-F238E27FC236}">
                <a16:creationId xmlns:a16="http://schemas.microsoft.com/office/drawing/2014/main" id="{5457ABB8-8AF2-4B36-81EC-50CAC3EB835C}"/>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13" name="Date Placeholder 3">
            <a:extLst>
              <a:ext uri="{FF2B5EF4-FFF2-40B4-BE49-F238E27FC236}">
                <a16:creationId xmlns:a16="http://schemas.microsoft.com/office/drawing/2014/main" id="{8C6CDD65-D336-410B-B3F7-D0E2730F2517}"/>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E8EFC585-AD79-44FA-A431-94D3C1A04487}"/>
              </a:ext>
            </a:extLst>
          </p:cNvPr>
          <p:cNvSpPr txBox="1"/>
          <p:nvPr/>
        </p:nvSpPr>
        <p:spPr>
          <a:xfrm>
            <a:off x="695325" y="6332508"/>
            <a:ext cx="1137868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(5,377). * Note: Low base size of </a:t>
            </a:r>
            <a:r>
              <a:rPr lang="en-GB" sz="1000">
                <a:solidFill>
                  <a:srgbClr val="000000"/>
                </a:solidFill>
                <a:latin typeface="Arial" panose="020B0604020202020204"/>
              </a:rPr>
              <a:t>59</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Tree>
    <p:custDataLst>
      <p:tags r:id="rId1"/>
    </p:custDataLst>
    <p:extLst>
      <p:ext uri="{BB962C8B-B14F-4D97-AF65-F5344CB8AC3E}">
        <p14:creationId xmlns:p14="http://schemas.microsoft.com/office/powerpoint/2010/main" val="2893520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three statements about how often they feel they lack companionship, how often they feel left out and how often they feel isolated from others. They could answer on a scale of often (which is allocated a score of 3), some of the time (a score of 2) or hardly ever or never (a score of 1).">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387987"/>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often do you…</a:t>
            </a:r>
          </a:p>
        </p:txBody>
      </p:sp>
      <p:sp>
        <p:nvSpPr>
          <p:cNvPr id="23" name="Title 1">
            <a:extLst>
              <a:ext uri="{FF2B5EF4-FFF2-40B4-BE49-F238E27FC236}">
                <a16:creationId xmlns:a16="http://schemas.microsoft.com/office/drawing/2014/main" id="{E8F1F4C8-934D-4B02-B2ED-2627EBA9090B}"/>
              </a:ext>
              <a:ext uri="{C183D7F6-B498-43B3-948B-1728B52AA6E4}">
                <adec:decorative xmlns:adec="http://schemas.microsoft.com/office/drawing/2017/decorative" val="0"/>
              </a:ext>
            </a:extLst>
          </p:cNvPr>
          <p:cNvSpPr txBox="1">
            <a:spLocks noGrp="1"/>
          </p:cNvSpPr>
          <p:nvPr>
            <p:ph type="title" idx="4294967295"/>
          </p:nvPr>
        </p:nvSpPr>
        <p:spPr>
          <a:xfrm>
            <a:off x="706436" y="313665"/>
            <a:ext cx="11199745" cy="81865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Encouragingly, Essex residents are significantly less likely to feel that they ‘often’ lack companionship and feel left out when compared with the 2023 survey. Yet, levels are still lower vs. 2022. </a:t>
            </a:r>
            <a:br>
              <a:rPr kumimoji="0" lang="en-GB" sz="1800" b="1" i="0" u="none" strike="noStrike" kern="1200" cap="none" spc="0" normalizeH="0" baseline="0" noProof="0">
                <a:ln>
                  <a:noFill/>
                </a:ln>
                <a:solidFill>
                  <a:schemeClr val="accent4"/>
                </a:solidFill>
                <a:effectLst/>
                <a:uLnTx/>
                <a:uFillTx/>
                <a:ea typeface="+mj-ea"/>
                <a:cs typeface="+mj-cs"/>
              </a:rPr>
            </a:b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31" name="Rectangle 30">
            <a:extLst>
              <a:ext uri="{FF2B5EF4-FFF2-40B4-BE49-F238E27FC236}">
                <a16:creationId xmlns:a16="http://schemas.microsoft.com/office/drawing/2014/main" id="{AD2F42DA-0F61-4AD2-8F15-5A07330F2AB8}"/>
              </a:ext>
              <a:ext uri="{C183D7F6-B498-43B3-948B-1728B52AA6E4}">
                <adec:decorative xmlns:adec="http://schemas.microsoft.com/office/drawing/2017/decorative" val="0"/>
              </a:ext>
            </a:extLst>
          </p:cNvPr>
          <p:cNvSpPr/>
          <p:nvPr/>
        </p:nvSpPr>
        <p:spPr>
          <a:xfrm>
            <a:off x="10213498" y="2491391"/>
            <a:ext cx="1558342" cy="2677656"/>
          </a:xfrm>
          <a:prstGeom prst="rect">
            <a:avLst/>
          </a:prstGeom>
          <a:ln w="19050">
            <a:solidFill>
              <a:srgbClr val="E400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ea typeface="+mn-ea"/>
                <a:cs typeface="+mn-cs"/>
              </a:rPr>
              <a:t>Response to these questions is used to generate a three item 'loneliness score’, a standardised measure used to calculate a quantitative measure of loneliness (see following slide).</a:t>
            </a: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3730256"/>
              </p:ext>
            </p:extLst>
          </p:nvPr>
        </p:nvGraphicFramePr>
        <p:xfrm>
          <a:off x="693305" y="2078398"/>
          <a:ext cx="3774999" cy="361889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Loneliness</a:t>
            </a:r>
          </a:p>
        </p:txBody>
      </p:sp>
      <p:graphicFrame>
        <p:nvGraphicFramePr>
          <p:cNvPr id="24" name="Chart 23">
            <a:extLst>
              <a:ext uri="{FF2B5EF4-FFF2-40B4-BE49-F238E27FC236}">
                <a16:creationId xmlns:a16="http://schemas.microsoft.com/office/drawing/2014/main" id="{003738A6-4A99-4B71-80A2-3E56F4817FF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5654749"/>
              </p:ext>
            </p:extLst>
          </p:nvPr>
        </p:nvGraphicFramePr>
        <p:xfrm>
          <a:off x="3655455" y="2080019"/>
          <a:ext cx="3463915" cy="36188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74DC8C58-DCE8-45A3-84EB-F5CE9E57833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6160532"/>
              </p:ext>
            </p:extLst>
          </p:nvPr>
        </p:nvGraphicFramePr>
        <p:xfrm>
          <a:off x="6275408" y="2081863"/>
          <a:ext cx="3717675" cy="3719877"/>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80938BE7-2714-4293-91D0-8069FC4ABCF6}"/>
              </a:ext>
              <a:ext uri="{C183D7F6-B498-43B3-948B-1728B52AA6E4}">
                <adec:decorative xmlns:adec="http://schemas.microsoft.com/office/drawing/2017/decorative" val="1"/>
              </a:ext>
            </a:extLst>
          </p:cNvPr>
          <p:cNvSpPr txBox="1"/>
          <p:nvPr/>
        </p:nvSpPr>
        <p:spPr>
          <a:xfrm>
            <a:off x="2492417" y="1799747"/>
            <a:ext cx="1975887"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effectLst/>
                <a:uLnTx/>
                <a:uFillTx/>
                <a:ea typeface="+mn-ea"/>
                <a:cs typeface="+mn-cs"/>
              </a:rPr>
              <a:t>Feel you lack companionship</a:t>
            </a:r>
          </a:p>
        </p:txBody>
      </p:sp>
      <p:sp>
        <p:nvSpPr>
          <p:cNvPr id="28" name="TextBox 27">
            <a:extLst>
              <a:ext uri="{FF2B5EF4-FFF2-40B4-BE49-F238E27FC236}">
                <a16:creationId xmlns:a16="http://schemas.microsoft.com/office/drawing/2014/main" id="{C7FBF4AA-ADFD-42AC-A338-911BFAD4FA6C}"/>
              </a:ext>
              <a:ext uri="{C183D7F6-B498-43B3-948B-1728B52AA6E4}">
                <adec:decorative xmlns:adec="http://schemas.microsoft.com/office/drawing/2017/decorative" val="1"/>
              </a:ext>
            </a:extLst>
          </p:cNvPr>
          <p:cNvSpPr txBox="1"/>
          <p:nvPr/>
        </p:nvSpPr>
        <p:spPr>
          <a:xfrm>
            <a:off x="5099582" y="1904699"/>
            <a:ext cx="1975887" cy="2923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effectLst/>
                <a:uLnTx/>
                <a:uFillTx/>
                <a:ea typeface="+mn-ea"/>
                <a:cs typeface="+mn-cs"/>
              </a:rPr>
              <a:t>Feel left out</a:t>
            </a:r>
          </a:p>
        </p:txBody>
      </p:sp>
      <p:sp>
        <p:nvSpPr>
          <p:cNvPr id="29" name="TextBox 28">
            <a:extLst>
              <a:ext uri="{FF2B5EF4-FFF2-40B4-BE49-F238E27FC236}">
                <a16:creationId xmlns:a16="http://schemas.microsoft.com/office/drawing/2014/main" id="{3FDA5311-AF91-4F55-A6AB-6FB39F713AA5}"/>
              </a:ext>
              <a:ext uri="{C183D7F6-B498-43B3-948B-1728B52AA6E4}">
                <adec:decorative xmlns:adec="http://schemas.microsoft.com/office/drawing/2017/decorative" val="1"/>
              </a:ext>
            </a:extLst>
          </p:cNvPr>
          <p:cNvSpPr txBox="1"/>
          <p:nvPr/>
        </p:nvSpPr>
        <p:spPr>
          <a:xfrm>
            <a:off x="7949015" y="1804580"/>
            <a:ext cx="1557514"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effectLst/>
                <a:uLnTx/>
                <a:uFillTx/>
                <a:ea typeface="+mn-ea"/>
                <a:cs typeface="+mn-cs"/>
              </a:rPr>
              <a:t>Feel isolated from others</a:t>
            </a:r>
          </a:p>
        </p:txBody>
      </p:sp>
      <p:sp>
        <p:nvSpPr>
          <p:cNvPr id="30" name="TextBox 29">
            <a:extLst>
              <a:ext uri="{FF2B5EF4-FFF2-40B4-BE49-F238E27FC236}">
                <a16:creationId xmlns:a16="http://schemas.microsoft.com/office/drawing/2014/main" id="{D2EB0E23-5178-4301-93D1-3D841921A962}"/>
              </a:ext>
              <a:ext uri="{C183D7F6-B498-43B3-948B-1728B52AA6E4}">
                <adec:decorative xmlns:adec="http://schemas.microsoft.com/office/drawing/2017/decorative" val="1"/>
              </a:ext>
            </a:extLst>
          </p:cNvPr>
          <p:cNvSpPr txBox="1"/>
          <p:nvPr/>
        </p:nvSpPr>
        <p:spPr>
          <a:xfrm>
            <a:off x="695324" y="6218781"/>
            <a:ext cx="110765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a:t>
            </a:r>
            <a:r>
              <a:rPr kumimoji="0" lang="en-GB" sz="1000" b="0" i="0" u="none" strike="noStrike" kern="1200" cap="none" spc="0" normalizeH="0" baseline="0" noProof="0">
                <a:ln>
                  <a:noFill/>
                </a:ln>
                <a:solidFill>
                  <a:srgbClr val="934D98">
                    <a:lumMod val="50000"/>
                  </a:srgbClr>
                </a:solidFill>
                <a:effectLst/>
                <a:uLnTx/>
                <a:uFillTx/>
                <a:ea typeface="+mn-ea"/>
                <a:cs typeface="+mn-cs"/>
              </a:rPr>
              <a:t>Feel you lack companionship: 2024 = 5,416, 2023 = 6,270 / 2022 = 5,768 ; </a:t>
            </a:r>
            <a:r>
              <a:rPr kumimoji="0" lang="en-GB" sz="1000" b="0" i="0" u="none" strike="noStrike" kern="1200" cap="none" spc="0" normalizeH="0" baseline="0" noProof="0">
                <a:ln>
                  <a:noFill/>
                </a:ln>
                <a:solidFill>
                  <a:srgbClr val="000000"/>
                </a:solidFill>
                <a:effectLst/>
                <a:uLnTx/>
                <a:uFillTx/>
                <a:ea typeface="+mn-ea"/>
                <a:cs typeface="+mn-cs"/>
              </a:rPr>
              <a:t>Feel left out: 2024 = 5,377, 2023 = 6,169 / 2022 = 5,688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Feel isolated from others: 2024 = 5,398, 2023 = 6,211 / 2022= 5,718)</a:t>
            </a:r>
          </a:p>
        </p:txBody>
      </p:sp>
      <p:sp>
        <p:nvSpPr>
          <p:cNvPr id="18" name="Arrow: Up 17">
            <a:extLst>
              <a:ext uri="{FF2B5EF4-FFF2-40B4-BE49-F238E27FC236}">
                <a16:creationId xmlns:a16="http://schemas.microsoft.com/office/drawing/2014/main" id="{6760EC0F-B4A0-A195-CB72-7279A9308E63}"/>
              </a:ext>
              <a:ext uri="{C183D7F6-B498-43B3-948B-1728B52AA6E4}">
                <adec:decorative xmlns:adec="http://schemas.microsoft.com/office/drawing/2017/decorative" val="1"/>
              </a:ext>
            </a:extLst>
          </p:cNvPr>
          <p:cNvSpPr/>
          <p:nvPr/>
        </p:nvSpPr>
        <p:spPr>
          <a:xfrm flipV="1">
            <a:off x="2781923" y="419185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Arrow: Up 31">
            <a:extLst>
              <a:ext uri="{FF2B5EF4-FFF2-40B4-BE49-F238E27FC236}">
                <a16:creationId xmlns:a16="http://schemas.microsoft.com/office/drawing/2014/main" id="{4250F4E9-FCC3-5744-685E-B2CB07D235A2}"/>
              </a:ext>
              <a:ext uri="{C183D7F6-B498-43B3-948B-1728B52AA6E4}">
                <adec:decorative xmlns:adec="http://schemas.microsoft.com/office/drawing/2017/decorative" val="1"/>
              </a:ext>
            </a:extLst>
          </p:cNvPr>
          <p:cNvSpPr/>
          <p:nvPr/>
        </p:nvSpPr>
        <p:spPr>
          <a:xfrm flipV="1">
            <a:off x="8827385" y="420511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4" name="Arrow: Up 33">
            <a:extLst>
              <a:ext uri="{FF2B5EF4-FFF2-40B4-BE49-F238E27FC236}">
                <a16:creationId xmlns:a16="http://schemas.microsoft.com/office/drawing/2014/main" id="{AC7ED5DA-5B49-6CE2-623E-989D4C392697}"/>
              </a:ext>
              <a:ext uri="{C183D7F6-B498-43B3-948B-1728B52AA6E4}">
                <adec:decorative xmlns:adec="http://schemas.microsoft.com/office/drawing/2017/decorative" val="1"/>
              </a:ext>
            </a:extLst>
          </p:cNvPr>
          <p:cNvSpPr/>
          <p:nvPr/>
        </p:nvSpPr>
        <p:spPr>
          <a:xfrm>
            <a:off x="8841673" y="2989103"/>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TextBox 32">
            <a:extLst>
              <a:ext uri="{FF2B5EF4-FFF2-40B4-BE49-F238E27FC236}">
                <a16:creationId xmlns:a16="http://schemas.microsoft.com/office/drawing/2014/main" id="{79305AF5-C66F-419E-9FCB-54AA99E4E056}"/>
              </a:ext>
              <a:ext uri="{C183D7F6-B498-43B3-948B-1728B52AA6E4}">
                <adec:decorative xmlns:adec="http://schemas.microsoft.com/office/drawing/2017/decorative" val="1"/>
              </a:ext>
            </a:extLst>
          </p:cNvPr>
          <p:cNvSpPr txBox="1"/>
          <p:nvPr/>
        </p:nvSpPr>
        <p:spPr>
          <a:xfrm>
            <a:off x="1086383" y="5818465"/>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35" name="Arrow: Up 34">
            <a:extLst>
              <a:ext uri="{FF2B5EF4-FFF2-40B4-BE49-F238E27FC236}">
                <a16:creationId xmlns:a16="http://schemas.microsoft.com/office/drawing/2014/main" id="{EB2A4012-3CF8-42AA-A701-EA61FDAA08D3}"/>
              </a:ext>
              <a:ext uri="{C183D7F6-B498-43B3-948B-1728B52AA6E4}">
                <adec:decorative xmlns:adec="http://schemas.microsoft.com/office/drawing/2017/decorative" val="1"/>
              </a:ext>
            </a:extLst>
          </p:cNvPr>
          <p:cNvSpPr/>
          <p:nvPr/>
        </p:nvSpPr>
        <p:spPr>
          <a:xfrm>
            <a:off x="789560" y="591417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7" name="Arrow: Up 36">
            <a:extLst>
              <a:ext uri="{FF2B5EF4-FFF2-40B4-BE49-F238E27FC236}">
                <a16:creationId xmlns:a16="http://schemas.microsoft.com/office/drawing/2014/main" id="{871239D1-E93A-4829-B98F-1E863799AF47}"/>
              </a:ext>
              <a:ext uri="{C183D7F6-B498-43B3-948B-1728B52AA6E4}">
                <adec:decorative xmlns:adec="http://schemas.microsoft.com/office/drawing/2017/decorative" val="1"/>
              </a:ext>
            </a:extLst>
          </p:cNvPr>
          <p:cNvSpPr/>
          <p:nvPr/>
        </p:nvSpPr>
        <p:spPr>
          <a:xfrm flipV="1">
            <a:off x="932106" y="592170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6" name="Slide Number Placeholder 4">
            <a:extLst>
              <a:ext uri="{FF2B5EF4-FFF2-40B4-BE49-F238E27FC236}">
                <a16:creationId xmlns:a16="http://schemas.microsoft.com/office/drawing/2014/main" id="{F84BB6F7-BBD5-4DB5-B843-7AA1A12B6AFA}"/>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8" name="Footer Placeholder 5">
            <a:extLst>
              <a:ext uri="{FF2B5EF4-FFF2-40B4-BE49-F238E27FC236}">
                <a16:creationId xmlns:a16="http://schemas.microsoft.com/office/drawing/2014/main" id="{C7F3144E-E28B-4183-A815-77E092296C2C}"/>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9" name="Date Placeholder 3">
            <a:extLst>
              <a:ext uri="{FF2B5EF4-FFF2-40B4-BE49-F238E27FC236}">
                <a16:creationId xmlns:a16="http://schemas.microsoft.com/office/drawing/2014/main" id="{11EA87EB-6682-41A7-A958-79B043C6F86D}"/>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Arrow: Up 2">
            <a:extLst>
              <a:ext uri="{FF2B5EF4-FFF2-40B4-BE49-F238E27FC236}">
                <a16:creationId xmlns:a16="http://schemas.microsoft.com/office/drawing/2014/main" id="{9631A532-4EB6-871F-62D4-045CD0B3A696}"/>
              </a:ext>
              <a:ext uri="{C183D7F6-B498-43B3-948B-1728B52AA6E4}">
                <adec:decorative xmlns:adec="http://schemas.microsoft.com/office/drawing/2017/decorative" val="1"/>
              </a:ext>
            </a:extLst>
          </p:cNvPr>
          <p:cNvSpPr/>
          <p:nvPr/>
        </p:nvSpPr>
        <p:spPr>
          <a:xfrm flipV="1">
            <a:off x="3556663" y="23950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 name="Arrow: Up 3">
            <a:extLst>
              <a:ext uri="{FF2B5EF4-FFF2-40B4-BE49-F238E27FC236}">
                <a16:creationId xmlns:a16="http://schemas.microsoft.com/office/drawing/2014/main" id="{0BC2CB55-E820-75A1-05F3-65F51803FF8D}"/>
              </a:ext>
              <a:ext uri="{C183D7F6-B498-43B3-948B-1728B52AA6E4}">
                <adec:decorative xmlns:adec="http://schemas.microsoft.com/office/drawing/2017/decorative" val="1"/>
              </a:ext>
            </a:extLst>
          </p:cNvPr>
          <p:cNvSpPr/>
          <p:nvPr/>
        </p:nvSpPr>
        <p:spPr>
          <a:xfrm flipV="1">
            <a:off x="3564889" y="288733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Arrow: Up 4">
            <a:extLst>
              <a:ext uri="{FF2B5EF4-FFF2-40B4-BE49-F238E27FC236}">
                <a16:creationId xmlns:a16="http://schemas.microsoft.com/office/drawing/2014/main" id="{CDF6B7A3-EDC2-52DE-10C0-8443C62C56AA}"/>
              </a:ext>
              <a:ext uri="{C183D7F6-B498-43B3-948B-1728B52AA6E4}">
                <adec:decorative xmlns:adec="http://schemas.microsoft.com/office/drawing/2017/decorative" val="1"/>
              </a:ext>
            </a:extLst>
          </p:cNvPr>
          <p:cNvSpPr/>
          <p:nvPr/>
        </p:nvSpPr>
        <p:spPr>
          <a:xfrm>
            <a:off x="3556663" y="408439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2BF966EA-B3F4-24CA-B015-37D9F129B4E7}"/>
              </a:ext>
              <a:ext uri="{C183D7F6-B498-43B3-948B-1728B52AA6E4}">
                <adec:decorative xmlns:adec="http://schemas.microsoft.com/office/drawing/2017/decorative" val="1"/>
              </a:ext>
            </a:extLst>
          </p:cNvPr>
          <p:cNvSpPr/>
          <p:nvPr/>
        </p:nvSpPr>
        <p:spPr>
          <a:xfrm flipV="1">
            <a:off x="6275407" y="23950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05B6FC10-34BF-A55A-D6FD-D1B4A053D658}"/>
              </a:ext>
              <a:ext uri="{C183D7F6-B498-43B3-948B-1728B52AA6E4}">
                <adec:decorative xmlns:adec="http://schemas.microsoft.com/office/drawing/2017/decorative" val="1"/>
              </a:ext>
            </a:extLst>
          </p:cNvPr>
          <p:cNvSpPr/>
          <p:nvPr/>
        </p:nvSpPr>
        <p:spPr>
          <a:xfrm flipV="1">
            <a:off x="8077317" y="289326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6B7B515E-49B5-EA38-E130-155BC45F7037}"/>
              </a:ext>
              <a:ext uri="{C183D7F6-B498-43B3-948B-1728B52AA6E4}">
                <adec:decorative xmlns:adec="http://schemas.microsoft.com/office/drawing/2017/decorative" val="1"/>
              </a:ext>
            </a:extLst>
          </p:cNvPr>
          <p:cNvSpPr/>
          <p:nvPr/>
        </p:nvSpPr>
        <p:spPr>
          <a:xfrm>
            <a:off x="8066418" y="416702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Rectangle 8">
            <a:extLst>
              <a:ext uri="{FF2B5EF4-FFF2-40B4-BE49-F238E27FC236}">
                <a16:creationId xmlns:a16="http://schemas.microsoft.com/office/drawing/2014/main" id="{533B2FCC-5B5D-CF64-D904-B143DBFE76D9}"/>
              </a:ext>
            </a:extLst>
          </p:cNvPr>
          <p:cNvSpPr/>
          <p:nvPr/>
        </p:nvSpPr>
        <p:spPr>
          <a:xfrm>
            <a:off x="4879223" y="1730908"/>
            <a:ext cx="2258679" cy="404408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ACDA9E51-9250-B9AF-256B-8AFC4E2636F7}"/>
              </a:ext>
            </a:extLst>
          </p:cNvPr>
          <p:cNvCxnSpPr>
            <a:cxnSpLocks/>
          </p:cNvCxnSpPr>
          <p:nvPr/>
        </p:nvCxnSpPr>
        <p:spPr>
          <a:xfrm>
            <a:off x="5626358" y="2292190"/>
            <a:ext cx="0" cy="3405101"/>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686F43-CB96-E377-C388-6A24862A7284}"/>
              </a:ext>
            </a:extLst>
          </p:cNvPr>
          <p:cNvCxnSpPr>
            <a:cxnSpLocks/>
          </p:cNvCxnSpPr>
          <p:nvPr/>
        </p:nvCxnSpPr>
        <p:spPr>
          <a:xfrm>
            <a:off x="2978124" y="2366266"/>
            <a:ext cx="0" cy="3405101"/>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CF5535-7EF0-F603-4152-99122537A4BF}"/>
              </a:ext>
            </a:extLst>
          </p:cNvPr>
          <p:cNvCxnSpPr>
            <a:cxnSpLocks/>
          </p:cNvCxnSpPr>
          <p:nvPr/>
        </p:nvCxnSpPr>
        <p:spPr>
          <a:xfrm>
            <a:off x="8247551" y="2286752"/>
            <a:ext cx="0" cy="3405101"/>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96D1944-CBB9-8FA9-92EF-E51BDA6A9934}"/>
              </a:ext>
            </a:extLst>
          </p:cNvPr>
          <p:cNvSpPr/>
          <p:nvPr/>
        </p:nvSpPr>
        <p:spPr>
          <a:xfrm>
            <a:off x="7507785" y="1752097"/>
            <a:ext cx="2258679" cy="404408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F26E84C-B3E3-45A4-E4D7-F47FBFB21F51}"/>
              </a:ext>
            </a:extLst>
          </p:cNvPr>
          <p:cNvSpPr/>
          <p:nvPr/>
        </p:nvSpPr>
        <p:spPr>
          <a:xfrm>
            <a:off x="2198917" y="1730909"/>
            <a:ext cx="2269387" cy="404408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p 14">
            <a:extLst>
              <a:ext uri="{FF2B5EF4-FFF2-40B4-BE49-F238E27FC236}">
                <a16:creationId xmlns:a16="http://schemas.microsoft.com/office/drawing/2014/main" id="{7579681A-B8F6-4CFC-031A-A6C4220B523F}"/>
              </a:ext>
              <a:ext uri="{C183D7F6-B498-43B3-948B-1728B52AA6E4}">
                <adec:decorative xmlns:adec="http://schemas.microsoft.com/office/drawing/2017/decorative" val="1"/>
              </a:ext>
            </a:extLst>
          </p:cNvPr>
          <p:cNvSpPr/>
          <p:nvPr/>
        </p:nvSpPr>
        <p:spPr>
          <a:xfrm>
            <a:off x="2847030" y="243737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6" name="Arrow: Up 15">
            <a:extLst>
              <a:ext uri="{FF2B5EF4-FFF2-40B4-BE49-F238E27FC236}">
                <a16:creationId xmlns:a16="http://schemas.microsoft.com/office/drawing/2014/main" id="{1F1CB256-BC24-6BDF-E513-EDF0045C5532}"/>
              </a:ext>
              <a:ext uri="{C183D7F6-B498-43B3-948B-1728B52AA6E4}">
                <adec:decorative xmlns:adec="http://schemas.microsoft.com/office/drawing/2017/decorative" val="1"/>
              </a:ext>
            </a:extLst>
          </p:cNvPr>
          <p:cNvSpPr/>
          <p:nvPr/>
        </p:nvSpPr>
        <p:spPr>
          <a:xfrm>
            <a:off x="5476732" y="282496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1215626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descr="The scores from responses to the three statements are added together to generate a 3-item loneliness score, where a score of 9 indicates the highest level of loneliness and 3 the lowest.&#10;">
            <a:extLst>
              <a:ext uri="{FF2B5EF4-FFF2-40B4-BE49-F238E27FC236}">
                <a16:creationId xmlns:a16="http://schemas.microsoft.com/office/drawing/2014/main" id="{D5E4262D-2D5A-4433-B733-2758E2CA8D94}"/>
              </a:ext>
            </a:extLst>
          </p:cNvPr>
          <p:cNvSpPr txBox="1"/>
          <p:nvPr/>
        </p:nvSpPr>
        <p:spPr>
          <a:xfrm>
            <a:off x="733031" y="1359280"/>
            <a:ext cx="91462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effectLst/>
                <a:uLnTx/>
                <a:uFillTx/>
                <a:ea typeface="+mn-ea"/>
                <a:cs typeface="+mn-cs"/>
              </a:rPr>
              <a:t>3-item loneliness score (where a score of 9 indicates the highest level of loneliness and 3 the lowest)</a:t>
            </a:r>
          </a:p>
        </p:txBody>
      </p:sp>
      <p:sp>
        <p:nvSpPr>
          <p:cNvPr id="34" name="Title 1">
            <a:extLst>
              <a:ext uri="{FF2B5EF4-FFF2-40B4-BE49-F238E27FC236}">
                <a16:creationId xmlns:a16="http://schemas.microsoft.com/office/drawing/2014/main" id="{DD207100-2CA1-4791-B0E7-E9B175AD6B4D}"/>
              </a:ext>
            </a:extLst>
          </p:cNvPr>
          <p:cNvSpPr txBox="1">
            <a:spLocks noGrp="1"/>
          </p:cNvSpPr>
          <p:nvPr>
            <p:ph type="title" idx="4294967295"/>
          </p:nvPr>
        </p:nvSpPr>
        <p:spPr>
          <a:xfrm>
            <a:off x="706436" y="176101"/>
            <a:ext cx="11199745" cy="942102"/>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a:defRPr/>
            </a:pPr>
            <a:r>
              <a:rPr kumimoji="0" lang="en-GB" sz="1800" b="1" i="0" u="none" strike="noStrike" kern="1200" cap="none" spc="0" normalizeH="0" baseline="0" noProof="0" dirty="0">
                <a:ln>
                  <a:noFill/>
                </a:ln>
                <a:solidFill>
                  <a:schemeClr val="accent4"/>
                </a:solidFill>
                <a:effectLst/>
                <a:uLnTx/>
                <a:uFillTx/>
                <a:ea typeface="+mj-ea"/>
                <a:cs typeface="+mj-cs"/>
              </a:rPr>
              <a:t>Using the 3-item loneliness score, it shows that Essex residents are becoming </a:t>
            </a:r>
            <a:r>
              <a:rPr lang="en-GB" sz="1800" dirty="0">
                <a:solidFill>
                  <a:schemeClr val="accent4"/>
                </a:solidFill>
              </a:rPr>
              <a:t>lonelier</a:t>
            </a:r>
            <a:r>
              <a:rPr kumimoji="0" lang="en-GB" sz="1800" b="1" i="0" u="none" strike="noStrike" kern="1200" cap="none" spc="0" normalizeH="0" baseline="0" noProof="0" dirty="0">
                <a:ln>
                  <a:noFill/>
                </a:ln>
                <a:solidFill>
                  <a:schemeClr val="accent4"/>
                </a:solidFill>
                <a:effectLst/>
                <a:uLnTx/>
                <a:uFillTx/>
                <a:ea typeface="+mj-ea"/>
                <a:cs typeface="+mj-cs"/>
              </a:rPr>
              <a:t> vs. the 2023 survey by </a:t>
            </a:r>
            <a:r>
              <a:rPr kumimoji="0" lang="en-GB" sz="1800" b="1" i="0" u="none" strike="noStrike" kern="1200" cap="none" spc="0" normalizeH="0" baseline="0" noProof="0">
                <a:ln>
                  <a:noFill/>
                </a:ln>
                <a:solidFill>
                  <a:schemeClr val="accent4"/>
                </a:solidFill>
                <a:effectLst/>
                <a:uLnTx/>
                <a:uFillTx/>
                <a:ea typeface="+mj-ea"/>
                <a:cs typeface="+mj-cs"/>
              </a:rPr>
              <a:t>statistically significant amount</a:t>
            </a:r>
            <a:r>
              <a:rPr lang="en-GB" sz="1800">
                <a:solidFill>
                  <a:schemeClr val="accent4"/>
                </a:solidFill>
              </a:rPr>
              <a:t> although they</a:t>
            </a:r>
            <a:r>
              <a:rPr kumimoji="0" lang="en-GB" sz="1800" b="1" i="0" u="none" strike="noStrike" kern="1200" cap="none" spc="0" normalizeH="0" baseline="0" noProof="0">
                <a:ln>
                  <a:noFill/>
                </a:ln>
                <a:solidFill>
                  <a:schemeClr val="accent4"/>
                </a:solidFill>
                <a:effectLst/>
                <a:uLnTx/>
                <a:uFillTx/>
                <a:ea typeface="+mj-ea"/>
                <a:cs typeface="+mj-cs"/>
              </a:rPr>
              <a:t> </a:t>
            </a:r>
            <a:r>
              <a:rPr lang="en-GB" sz="1800">
                <a:solidFill>
                  <a:schemeClr val="accent4"/>
                </a:solidFill>
              </a:rPr>
              <a:t>still</a:t>
            </a:r>
            <a:r>
              <a:rPr kumimoji="0" lang="en-GB" sz="1800" b="1" i="0" u="none" strike="noStrike" kern="1200" cap="none" spc="0" normalizeH="0" baseline="0" noProof="0">
                <a:ln>
                  <a:noFill/>
                </a:ln>
                <a:solidFill>
                  <a:schemeClr val="accent4"/>
                </a:solidFill>
                <a:effectLst/>
                <a:uLnTx/>
                <a:uFillTx/>
                <a:ea typeface="+mj-ea"/>
                <a:cs typeface="+mj-cs"/>
              </a:rPr>
              <a:t> remain lower vs. 2022. </a:t>
            </a:r>
            <a:r>
              <a:rPr lang="en-GB" sz="1800">
                <a:solidFill>
                  <a:schemeClr val="accent4"/>
                </a:solidFill>
              </a:rPr>
              <a:t> </a:t>
            </a:r>
            <a:endParaRPr kumimoji="0" lang="en-GB" sz="1800" b="1" i="0" u="none" strike="noStrike" kern="1200" cap="none" spc="0" normalizeH="0" baseline="0" noProof="0">
              <a:ln>
                <a:noFill/>
              </a:ln>
              <a:solidFill>
                <a:schemeClr val="accent4"/>
              </a:solidFill>
              <a:effectLst/>
              <a:uLnTx/>
              <a:uFillTx/>
              <a:ea typeface="+mj-ea"/>
              <a:cs typeface="+mj-cs"/>
            </a:endParaRPr>
          </a:p>
        </p:txBody>
      </p:sp>
      <p:graphicFrame>
        <p:nvGraphicFramePr>
          <p:cNvPr id="20" name="Chart 19" descr="In 2022, 49% of residents were allocated a score of 3 (a significant decrease from 54% in 2020), 24% a score of 4 or 5 (up from 21% in 2020), 20% a score of 6 or 7 (slightly up from 18% in 2020) and 8% a score of 9 or 9 (up from 6% in 2020). As a result, the mean loneliness score out of 9 was 4.43 in  2022, significantly higher than the 2020 mean of 4.23.">
            <a:extLst>
              <a:ext uri="{FF2B5EF4-FFF2-40B4-BE49-F238E27FC236}">
                <a16:creationId xmlns:a16="http://schemas.microsoft.com/office/drawing/2014/main" id="{9D5DDB48-AF47-4228-B05D-3A6B2CF8D670}"/>
              </a:ext>
            </a:extLst>
          </p:cNvPr>
          <p:cNvGraphicFramePr/>
          <p:nvPr>
            <p:extLst>
              <p:ext uri="{D42A27DB-BD31-4B8C-83A1-F6EECF244321}">
                <p14:modId xmlns:p14="http://schemas.microsoft.com/office/powerpoint/2010/main" val="2132071229"/>
              </p:ext>
            </p:extLst>
          </p:nvPr>
        </p:nvGraphicFramePr>
        <p:xfrm>
          <a:off x="693305" y="2078398"/>
          <a:ext cx="4104938" cy="4051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descr="Between 2015 and 2018, mean loneliness remained constant at 3.97 in 2015 and 2016, and 3.95 in 2018. It rose to 4.23 in 2020 (conducted during the onset of the pandemic and national lockdown) and again in 2022 to 4.43.">
            <a:extLst>
              <a:ext uri="{FF2B5EF4-FFF2-40B4-BE49-F238E27FC236}">
                <a16:creationId xmlns:a16="http://schemas.microsoft.com/office/drawing/2014/main" id="{99CD8443-820C-4A6F-8A4B-B5AE768C6236}"/>
              </a:ext>
            </a:extLst>
          </p:cNvPr>
          <p:cNvGraphicFramePr/>
          <p:nvPr>
            <p:extLst>
              <p:ext uri="{D42A27DB-BD31-4B8C-83A1-F6EECF244321}">
                <p14:modId xmlns:p14="http://schemas.microsoft.com/office/powerpoint/2010/main" val="1303548742"/>
              </p:ext>
            </p:extLst>
          </p:nvPr>
        </p:nvGraphicFramePr>
        <p:xfrm>
          <a:off x="5348687" y="1910687"/>
          <a:ext cx="6038783" cy="451141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Loneliness</a:t>
            </a:r>
          </a:p>
        </p:txBody>
      </p:sp>
      <p:sp>
        <p:nvSpPr>
          <p:cNvPr id="21" name="TextBox 20">
            <a:extLst>
              <a:ext uri="{FF2B5EF4-FFF2-40B4-BE49-F238E27FC236}">
                <a16:creationId xmlns:a16="http://schemas.microsoft.com/office/drawing/2014/main" id="{C1AF7ECB-85C1-41D4-98F8-62327786B619}"/>
              </a:ext>
              <a:ext uri="{C183D7F6-B498-43B3-948B-1728B52AA6E4}">
                <adec:decorative xmlns:adec="http://schemas.microsoft.com/office/drawing/2017/decorative" val="1"/>
              </a:ext>
            </a:extLst>
          </p:cNvPr>
          <p:cNvSpPr txBox="1"/>
          <p:nvPr/>
        </p:nvSpPr>
        <p:spPr>
          <a:xfrm>
            <a:off x="695324" y="6317404"/>
            <a:ext cx="48174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(2024;5,359, 2023: 6,137 / 2022: 5,656 )</a:t>
            </a:r>
          </a:p>
        </p:txBody>
      </p:sp>
      <p:sp>
        <p:nvSpPr>
          <p:cNvPr id="23" name="TextBox 22">
            <a:extLst>
              <a:ext uri="{FF2B5EF4-FFF2-40B4-BE49-F238E27FC236}">
                <a16:creationId xmlns:a16="http://schemas.microsoft.com/office/drawing/2014/main" id="{1FD99F38-C264-478C-A010-E82B8E7D4BD8}"/>
              </a:ext>
              <a:ext uri="{C183D7F6-B498-43B3-948B-1728B52AA6E4}">
                <adec:decorative xmlns:adec="http://schemas.microsoft.com/office/drawing/2017/decorative" val="1"/>
              </a:ext>
            </a:extLst>
          </p:cNvPr>
          <p:cNvSpPr txBox="1"/>
          <p:nvPr/>
        </p:nvSpPr>
        <p:spPr>
          <a:xfrm>
            <a:off x="921563" y="2019881"/>
            <a:ext cx="117118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effectLst/>
                <a:uLnTx/>
                <a:uFillTx/>
                <a:ea typeface="+mn-ea"/>
                <a:cs typeface="+mn-cs"/>
              </a:rPr>
              <a:t>MEAN</a:t>
            </a:r>
          </a:p>
        </p:txBody>
      </p:sp>
      <p:sp>
        <p:nvSpPr>
          <p:cNvPr id="24" name="TextBox 23">
            <a:extLst>
              <a:ext uri="{FF2B5EF4-FFF2-40B4-BE49-F238E27FC236}">
                <a16:creationId xmlns:a16="http://schemas.microsoft.com/office/drawing/2014/main" id="{B1412992-A9CF-49DB-B9DC-93C71EDD9AF4}"/>
              </a:ext>
              <a:ext uri="{C183D7F6-B498-43B3-948B-1728B52AA6E4}">
                <adec:decorative xmlns:adec="http://schemas.microsoft.com/office/drawing/2017/decorative" val="1"/>
              </a:ext>
            </a:extLst>
          </p:cNvPr>
          <p:cNvSpPr txBox="1"/>
          <p:nvPr/>
        </p:nvSpPr>
        <p:spPr>
          <a:xfrm>
            <a:off x="3294705" y="2017705"/>
            <a:ext cx="64001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ea typeface="+mn-ea"/>
                <a:cs typeface="+mn-cs"/>
              </a:rPr>
              <a:t>4.29</a:t>
            </a:r>
          </a:p>
        </p:txBody>
      </p:sp>
      <p:sp>
        <p:nvSpPr>
          <p:cNvPr id="25" name="TextBox 24">
            <a:extLst>
              <a:ext uri="{FF2B5EF4-FFF2-40B4-BE49-F238E27FC236}">
                <a16:creationId xmlns:a16="http://schemas.microsoft.com/office/drawing/2014/main" id="{42A4F2BA-7BE1-4100-80CE-CE894C268276}"/>
              </a:ext>
              <a:ext uri="{C183D7F6-B498-43B3-948B-1728B52AA6E4}">
                <adec:decorative xmlns:adec="http://schemas.microsoft.com/office/drawing/2017/decorative" val="1"/>
              </a:ext>
            </a:extLst>
          </p:cNvPr>
          <p:cNvSpPr txBox="1"/>
          <p:nvPr/>
        </p:nvSpPr>
        <p:spPr>
          <a:xfrm>
            <a:off x="4075087" y="2017705"/>
            <a:ext cx="64001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ea typeface="+mn-ea"/>
                <a:cs typeface="+mn-cs"/>
              </a:rPr>
              <a:t>4.43</a:t>
            </a:r>
          </a:p>
        </p:txBody>
      </p:sp>
      <p:sp>
        <p:nvSpPr>
          <p:cNvPr id="29" name="Arrow: Up 28">
            <a:extLst>
              <a:ext uri="{FF2B5EF4-FFF2-40B4-BE49-F238E27FC236}">
                <a16:creationId xmlns:a16="http://schemas.microsoft.com/office/drawing/2014/main" id="{181F44C4-A1EC-6E9A-2AB8-6DDF13568076}"/>
              </a:ext>
              <a:ext uri="{C183D7F6-B498-43B3-948B-1728B52AA6E4}">
                <adec:decorative xmlns:adec="http://schemas.microsoft.com/office/drawing/2017/decorative" val="1"/>
              </a:ext>
            </a:extLst>
          </p:cNvPr>
          <p:cNvSpPr/>
          <p:nvPr/>
        </p:nvSpPr>
        <p:spPr>
          <a:xfrm>
            <a:off x="3060259" y="354059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1" name="Arrow: Up 30">
            <a:extLst>
              <a:ext uri="{FF2B5EF4-FFF2-40B4-BE49-F238E27FC236}">
                <a16:creationId xmlns:a16="http://schemas.microsoft.com/office/drawing/2014/main" id="{0563F21B-CC17-C995-219D-A3FE1A086761}"/>
              </a:ext>
              <a:ext uri="{C183D7F6-B498-43B3-948B-1728B52AA6E4}">
                <adec:decorative xmlns:adec="http://schemas.microsoft.com/office/drawing/2017/decorative" val="1"/>
              </a:ext>
            </a:extLst>
          </p:cNvPr>
          <p:cNvSpPr/>
          <p:nvPr/>
        </p:nvSpPr>
        <p:spPr>
          <a:xfrm>
            <a:off x="3060259" y="242712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8" name="Arrow: Up 27">
            <a:extLst>
              <a:ext uri="{FF2B5EF4-FFF2-40B4-BE49-F238E27FC236}">
                <a16:creationId xmlns:a16="http://schemas.microsoft.com/office/drawing/2014/main" id="{4C7A9EE7-E33A-E052-B11B-A38102FDCC51}"/>
              </a:ext>
              <a:ext uri="{C183D7F6-B498-43B3-948B-1728B52AA6E4}">
                <adec:decorative xmlns:adec="http://schemas.microsoft.com/office/drawing/2017/decorative" val="1"/>
              </a:ext>
            </a:extLst>
          </p:cNvPr>
          <p:cNvSpPr/>
          <p:nvPr/>
        </p:nvSpPr>
        <p:spPr>
          <a:xfrm flipV="1">
            <a:off x="3065985" y="4702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2" name="Arrow: Up 21">
            <a:extLst>
              <a:ext uri="{FF2B5EF4-FFF2-40B4-BE49-F238E27FC236}">
                <a16:creationId xmlns:a16="http://schemas.microsoft.com/office/drawing/2014/main" id="{321CF680-5F88-E25F-D971-0D7D8AC62925}"/>
              </a:ext>
              <a:ext uri="{C183D7F6-B498-43B3-948B-1728B52AA6E4}">
                <adec:decorative xmlns:adec="http://schemas.microsoft.com/office/drawing/2017/decorative" val="1"/>
              </a:ext>
            </a:extLst>
          </p:cNvPr>
          <p:cNvSpPr/>
          <p:nvPr/>
        </p:nvSpPr>
        <p:spPr>
          <a:xfrm>
            <a:off x="3064996" y="208301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TextBox 31">
            <a:extLst>
              <a:ext uri="{FF2B5EF4-FFF2-40B4-BE49-F238E27FC236}">
                <a16:creationId xmlns:a16="http://schemas.microsoft.com/office/drawing/2014/main" id="{ED80ACB3-569A-4072-A3EF-B34950567A6C}"/>
              </a:ext>
              <a:ext uri="{C183D7F6-B498-43B3-948B-1728B52AA6E4}">
                <adec:decorative xmlns:adec="http://schemas.microsoft.com/office/drawing/2017/decorative" val="1"/>
              </a:ext>
            </a:extLst>
          </p:cNvPr>
          <p:cNvSpPr txBox="1"/>
          <p:nvPr/>
        </p:nvSpPr>
        <p:spPr>
          <a:xfrm>
            <a:off x="6096000" y="642991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the previous survey at the 95% confidence level </a:t>
            </a:r>
          </a:p>
        </p:txBody>
      </p:sp>
      <p:sp>
        <p:nvSpPr>
          <p:cNvPr id="35" name="Arrow: Up 34">
            <a:extLst>
              <a:ext uri="{FF2B5EF4-FFF2-40B4-BE49-F238E27FC236}">
                <a16:creationId xmlns:a16="http://schemas.microsoft.com/office/drawing/2014/main" id="{24BF2E52-F9DE-4EFC-BC33-D6D6DBAB0B1A}"/>
              </a:ext>
              <a:ext uri="{C183D7F6-B498-43B3-948B-1728B52AA6E4}">
                <adec:decorative xmlns:adec="http://schemas.microsoft.com/office/drawing/2017/decorative" val="1"/>
              </a:ext>
            </a:extLst>
          </p:cNvPr>
          <p:cNvSpPr/>
          <p:nvPr/>
        </p:nvSpPr>
        <p:spPr>
          <a:xfrm>
            <a:off x="5799177" y="652561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6" name="Arrow: Up 35">
            <a:extLst>
              <a:ext uri="{FF2B5EF4-FFF2-40B4-BE49-F238E27FC236}">
                <a16:creationId xmlns:a16="http://schemas.microsoft.com/office/drawing/2014/main" id="{B1058F8D-879C-4E4C-A7DD-604B528A5EC9}"/>
              </a:ext>
              <a:ext uri="{C183D7F6-B498-43B3-948B-1728B52AA6E4}">
                <adec:decorative xmlns:adec="http://schemas.microsoft.com/office/drawing/2017/decorative" val="1"/>
              </a:ext>
            </a:extLst>
          </p:cNvPr>
          <p:cNvSpPr/>
          <p:nvPr/>
        </p:nvSpPr>
        <p:spPr>
          <a:xfrm flipV="1">
            <a:off x="5941723" y="653315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7" name="Arrow: Up 36">
            <a:extLst>
              <a:ext uri="{FF2B5EF4-FFF2-40B4-BE49-F238E27FC236}">
                <a16:creationId xmlns:a16="http://schemas.microsoft.com/office/drawing/2014/main" id="{3A0EA6A0-7D46-4BF0-8EC5-F5633B3487A8}"/>
              </a:ext>
              <a:ext uri="{C183D7F6-B498-43B3-948B-1728B52AA6E4}">
                <adec:decorative xmlns:adec="http://schemas.microsoft.com/office/drawing/2017/decorative" val="1"/>
              </a:ext>
            </a:extLst>
          </p:cNvPr>
          <p:cNvSpPr/>
          <p:nvPr/>
        </p:nvSpPr>
        <p:spPr>
          <a:xfrm>
            <a:off x="10711562" y="490435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Slide Number Placeholder 4">
            <a:extLst>
              <a:ext uri="{FF2B5EF4-FFF2-40B4-BE49-F238E27FC236}">
                <a16:creationId xmlns:a16="http://schemas.microsoft.com/office/drawing/2014/main" id="{882E0837-1AEC-4FED-9233-ED617AAAAED3}"/>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7" name="Footer Placeholder 5">
            <a:extLst>
              <a:ext uri="{FF2B5EF4-FFF2-40B4-BE49-F238E27FC236}">
                <a16:creationId xmlns:a16="http://schemas.microsoft.com/office/drawing/2014/main" id="{4868AF13-74A6-49AF-AD00-EDED768017F9}"/>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0" name="Date Placeholder 3">
            <a:extLst>
              <a:ext uri="{FF2B5EF4-FFF2-40B4-BE49-F238E27FC236}">
                <a16:creationId xmlns:a16="http://schemas.microsoft.com/office/drawing/2014/main" id="{E0D99E1E-86C1-43A9-8367-F9BEBCE26359}"/>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TextBox 2">
            <a:extLst>
              <a:ext uri="{FF2B5EF4-FFF2-40B4-BE49-F238E27FC236}">
                <a16:creationId xmlns:a16="http://schemas.microsoft.com/office/drawing/2014/main" id="{4F2A8261-D49D-580B-034F-3C7A4A193446}"/>
              </a:ext>
              <a:ext uri="{C183D7F6-B498-43B3-948B-1728B52AA6E4}">
                <adec:decorative xmlns:adec="http://schemas.microsoft.com/office/drawing/2017/decorative" val="1"/>
              </a:ext>
            </a:extLst>
          </p:cNvPr>
          <p:cNvSpPr txBox="1"/>
          <p:nvPr/>
        </p:nvSpPr>
        <p:spPr>
          <a:xfrm>
            <a:off x="2495117" y="2017705"/>
            <a:ext cx="64001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ea typeface="+mn-ea"/>
                <a:cs typeface="+mn-cs"/>
              </a:rPr>
              <a:t>4.37</a:t>
            </a:r>
          </a:p>
        </p:txBody>
      </p:sp>
      <p:sp>
        <p:nvSpPr>
          <p:cNvPr id="4" name="Arrow: Up 3">
            <a:extLst>
              <a:ext uri="{FF2B5EF4-FFF2-40B4-BE49-F238E27FC236}">
                <a16:creationId xmlns:a16="http://schemas.microsoft.com/office/drawing/2014/main" id="{29714577-DC21-1E5D-876E-A6B907486320}"/>
              </a:ext>
              <a:ext uri="{C183D7F6-B498-43B3-948B-1728B52AA6E4}">
                <adec:decorative xmlns:adec="http://schemas.microsoft.com/office/drawing/2017/decorative" val="1"/>
              </a:ext>
            </a:extLst>
          </p:cNvPr>
          <p:cNvSpPr/>
          <p:nvPr/>
        </p:nvSpPr>
        <p:spPr>
          <a:xfrm>
            <a:off x="3994670" y="4702573"/>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Arrow: Up 4">
            <a:extLst>
              <a:ext uri="{FF2B5EF4-FFF2-40B4-BE49-F238E27FC236}">
                <a16:creationId xmlns:a16="http://schemas.microsoft.com/office/drawing/2014/main" id="{3D3AC1E1-E7D0-7FA1-F114-2E0B310DB4B8}"/>
              </a:ext>
              <a:ext uri="{C183D7F6-B498-43B3-948B-1728B52AA6E4}">
                <adec:decorative xmlns:adec="http://schemas.microsoft.com/office/drawing/2017/decorative" val="1"/>
              </a:ext>
            </a:extLst>
          </p:cNvPr>
          <p:cNvSpPr/>
          <p:nvPr/>
        </p:nvSpPr>
        <p:spPr>
          <a:xfrm flipV="1">
            <a:off x="3863576" y="241477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AC12B1E0-F9BE-A1BA-7DF3-337B9F8C9ED3}"/>
              </a:ext>
              <a:ext uri="{C183D7F6-B498-43B3-948B-1728B52AA6E4}">
                <adec:decorative xmlns:adec="http://schemas.microsoft.com/office/drawing/2017/decorative" val="1"/>
              </a:ext>
            </a:extLst>
          </p:cNvPr>
          <p:cNvSpPr/>
          <p:nvPr/>
        </p:nvSpPr>
        <p:spPr>
          <a:xfrm flipV="1">
            <a:off x="3873809" y="210350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9" name="Straight Connector 8">
            <a:extLst>
              <a:ext uri="{FF2B5EF4-FFF2-40B4-BE49-F238E27FC236}">
                <a16:creationId xmlns:a16="http://schemas.microsoft.com/office/drawing/2014/main" id="{0C369370-8B83-56BF-0FB2-AEDD298678ED}"/>
              </a:ext>
            </a:extLst>
          </p:cNvPr>
          <p:cNvCxnSpPr>
            <a:cxnSpLocks/>
          </p:cNvCxnSpPr>
          <p:nvPr/>
        </p:nvCxnSpPr>
        <p:spPr>
          <a:xfrm>
            <a:off x="3257518" y="2050262"/>
            <a:ext cx="0" cy="405159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348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CDBD9DA6-4141-425B-A6AC-9097A1485F5D}"/>
              </a:ext>
            </a:extLst>
          </p:cNvPr>
          <p:cNvGraphicFramePr/>
          <p:nvPr>
            <p:extLst>
              <p:ext uri="{D42A27DB-BD31-4B8C-83A1-F6EECF244321}">
                <p14:modId xmlns:p14="http://schemas.microsoft.com/office/powerpoint/2010/main" val="1506063483"/>
              </p:ext>
            </p:extLst>
          </p:nvPr>
        </p:nvGraphicFramePr>
        <p:xfrm>
          <a:off x="882317" y="1784632"/>
          <a:ext cx="10315890" cy="420138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Loneliness</a:t>
            </a: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5" y="6194854"/>
            <a:ext cx="104352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(2024: 5,359), (2023: 6,137). . Chart shows sub-groups reporting significantly levels of loneliness vs the Essex total at the 95% confidence level. </a:t>
            </a:r>
          </a:p>
        </p:txBody>
      </p:sp>
      <p:sp>
        <p:nvSpPr>
          <p:cNvPr id="28" name="Title 1">
            <a:extLst>
              <a:ext uri="{FF2B5EF4-FFF2-40B4-BE49-F238E27FC236}">
                <a16:creationId xmlns:a16="http://schemas.microsoft.com/office/drawing/2014/main" id="{D9C3FC35-83C3-4E28-866E-7477E90A17EB}"/>
              </a:ext>
            </a:extLst>
          </p:cNvPr>
          <p:cNvSpPr txBox="1">
            <a:spLocks/>
          </p:cNvSpPr>
          <p:nvPr/>
        </p:nvSpPr>
        <p:spPr>
          <a:xfrm>
            <a:off x="706436" y="313665"/>
            <a:ext cx="11199745" cy="1045615"/>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latin typeface="+mj-lt"/>
              </a:rPr>
              <a:t>Resident groups that experienced the highest levels of loneliness in 2023 have seen improvement in 2024. Particularly single adult households who now sit within the ‘least lonely’ group. </a:t>
            </a:r>
            <a:endParaRPr kumimoji="0" lang="en-GB" sz="1800" b="1" i="0" u="none" strike="noStrike" kern="1200" cap="none" spc="0" normalizeH="0" baseline="0" noProof="0">
              <a:ln>
                <a:noFill/>
              </a:ln>
              <a:solidFill>
                <a:schemeClr val="accent4"/>
              </a:solidFill>
              <a:effectLst/>
              <a:uLnTx/>
              <a:uFillTx/>
              <a:latin typeface="+mj-lt"/>
              <a:ea typeface="+mj-ea"/>
              <a:cs typeface="+mj-cs"/>
            </a:endParaRPr>
          </a:p>
        </p:txBody>
      </p:sp>
      <p:sp>
        <p:nvSpPr>
          <p:cNvPr id="14" name="TextBox 13">
            <a:extLst>
              <a:ext uri="{FF2B5EF4-FFF2-40B4-BE49-F238E27FC236}">
                <a16:creationId xmlns:a16="http://schemas.microsoft.com/office/drawing/2014/main" id="{591CF62B-BD92-4B78-B373-F9C609E8B246}"/>
              </a:ext>
            </a:extLst>
          </p:cNvPr>
          <p:cNvSpPr txBox="1"/>
          <p:nvPr/>
        </p:nvSpPr>
        <p:spPr>
          <a:xfrm>
            <a:off x="7560297" y="1396818"/>
            <a:ext cx="3044555"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Mean score</a:t>
            </a:r>
          </a:p>
        </p:txBody>
      </p:sp>
      <p:sp>
        <p:nvSpPr>
          <p:cNvPr id="20" name="TextBox 19">
            <a:extLst>
              <a:ext uri="{FF2B5EF4-FFF2-40B4-BE49-F238E27FC236}">
                <a16:creationId xmlns:a16="http://schemas.microsoft.com/office/drawing/2014/main" id="{A8722CC2-F591-4FAA-808C-F1DF6F715BAE}"/>
              </a:ext>
            </a:extLst>
          </p:cNvPr>
          <p:cNvSpPr txBox="1"/>
          <p:nvPr/>
        </p:nvSpPr>
        <p:spPr>
          <a:xfrm>
            <a:off x="638763" y="1359280"/>
            <a:ext cx="3271440"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effectLst/>
                <a:uLnTx/>
                <a:uFillTx/>
                <a:latin typeface="Calibri" panose="020F0502020204030204"/>
                <a:ea typeface="+mn-ea"/>
                <a:cs typeface="+mn-cs"/>
              </a:rPr>
              <a:t>MEAN - 3-item loneliness score (3-9)</a:t>
            </a:r>
          </a:p>
        </p:txBody>
      </p:sp>
      <p:sp>
        <p:nvSpPr>
          <p:cNvPr id="21" name="Slide Number Placeholder 4">
            <a:extLst>
              <a:ext uri="{FF2B5EF4-FFF2-40B4-BE49-F238E27FC236}">
                <a16:creationId xmlns:a16="http://schemas.microsoft.com/office/drawing/2014/main" id="{04447648-A69F-462D-A7FA-FD3567F6F2B7}"/>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2" name="Footer Placeholder 5">
            <a:extLst>
              <a:ext uri="{FF2B5EF4-FFF2-40B4-BE49-F238E27FC236}">
                <a16:creationId xmlns:a16="http://schemas.microsoft.com/office/drawing/2014/main" id="{6C8AEF9F-23D5-4108-95F5-C3670F394353}"/>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Chief Executive’s Office</a:t>
            </a:r>
          </a:p>
        </p:txBody>
      </p:sp>
      <p:sp>
        <p:nvSpPr>
          <p:cNvPr id="25" name="Date Placeholder 3">
            <a:extLst>
              <a:ext uri="{FF2B5EF4-FFF2-40B4-BE49-F238E27FC236}">
                <a16:creationId xmlns:a16="http://schemas.microsoft.com/office/drawing/2014/main" id="{B343643D-555A-4E24-9757-CD4915784B88}"/>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err="1">
                <a:solidFill>
                  <a:srgbClr val="000000">
                    <a:lumMod val="50000"/>
                    <a:lumOff val="50000"/>
                  </a:srgbClr>
                </a:solidFill>
                <a:latin typeface="Arial" panose="020B0604020202020204"/>
              </a:rPr>
              <a:t>Novembe</a:t>
            </a: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r 2024</a:t>
            </a:r>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9414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About the survey</a:t>
            </a:r>
          </a:p>
        </p:txBody>
      </p:sp>
      <p:sp>
        <p:nvSpPr>
          <p:cNvPr id="6" name="Content Placeholder 2">
            <a:extLst>
              <a:ext uri="{FF2B5EF4-FFF2-40B4-BE49-F238E27FC236}">
                <a16:creationId xmlns:a16="http://schemas.microsoft.com/office/drawing/2014/main" id="{C172CC84-4770-E7DA-ABDE-4CE8DBAF57BE}"/>
              </a:ext>
            </a:extLst>
          </p:cNvPr>
          <p:cNvSpPr>
            <a:spLocks noGrp="1"/>
          </p:cNvSpPr>
          <p:nvPr>
            <p:ph sz="half" idx="1"/>
          </p:nvPr>
        </p:nvSpPr>
        <p:spPr>
          <a:xfrm>
            <a:off x="539750" y="1863725"/>
            <a:ext cx="7405688" cy="4149725"/>
          </a:xfrm>
        </p:spPr>
        <p:txBody>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2024 Resident Survey is a sample survey designed to:</a:t>
            </a:r>
            <a:endParaRPr kumimoji="0" lang="en-GB" sz="5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Fieldwork took place during </a:t>
            </a:r>
            <a:r>
              <a:rPr lang="en-GB" sz="1400" b="0">
                <a:solidFill>
                  <a:srgbClr val="000000"/>
                </a:solidFill>
                <a:ea typeface="Lato" panose="020F0502020204030203" pitchFamily="34" charset="0"/>
                <a:cs typeface="Lato" panose="020F0502020204030203" pitchFamily="34" charset="0"/>
              </a:rPr>
              <a:t>March</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 June 2024.  37,301 households received a postal invite to participate in the survey, which could be completed online or via a paper questionnaire. A total of </a:t>
            </a:r>
            <a:r>
              <a:rPr lang="en-GB" sz="1400" b="0">
                <a:solidFill>
                  <a:srgbClr val="000000"/>
                </a:solidFill>
                <a:ea typeface="Lato" panose="020F0502020204030203" pitchFamily="34" charset="0"/>
                <a:cs typeface="Lato" panose="020F0502020204030203" pitchFamily="34" charset="0"/>
              </a:rPr>
              <a:t>5,613</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residents aged 18+ responded to the 2024 survey.</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This provides a robust sample size which enables reliable analysis of the data by area and by population sub-groups.</a:t>
            </a:r>
          </a:p>
        </p:txBody>
      </p:sp>
    </p:spTree>
    <p:extLst>
      <p:ext uri="{BB962C8B-B14F-4D97-AF65-F5344CB8AC3E}">
        <p14:creationId xmlns:p14="http://schemas.microsoft.com/office/powerpoint/2010/main" val="108719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1800">
                <a:solidFill>
                  <a:schemeClr val="accent4"/>
                </a:solidFill>
                <a:latin typeface="+mn-lt"/>
              </a:rPr>
              <a:t>As expected, residents that state higher levels of loneliness are also most likely to report lower levels of life satisfaction and remains consistent with findings from previous years survey.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Loneliness</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2024 – </a:t>
            </a:r>
            <a:r>
              <a:rPr lang="en-GB" sz="1000">
                <a:solidFill>
                  <a:srgbClr val="000000"/>
                </a:solidFill>
              </a:rPr>
              <a:t>5,377</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5325" y="6611310"/>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14" name="Table 13" descr="The table shows the relationship between levels of climate concern and level of stated personal responsibility to try to reduce climate change. For example, of those extremely worried about climate change, 64% gave a score of 9 or 10 for taking personal responsibility and 27% a score of 7 or 8. While of those not very worried, 8 in 10 gave a score of between 0 and 6 for personal responsibility.">
            <a:extLst>
              <a:ext uri="{FF2B5EF4-FFF2-40B4-BE49-F238E27FC236}">
                <a16:creationId xmlns:a16="http://schemas.microsoft.com/office/drawing/2014/main" id="{23A62759-ECA3-26D5-1719-F4E6BBFA732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63386271"/>
              </p:ext>
            </p:extLst>
          </p:nvPr>
        </p:nvGraphicFramePr>
        <p:xfrm>
          <a:off x="1005526" y="1773228"/>
          <a:ext cx="10205017" cy="3452898"/>
        </p:xfrm>
        <a:graphic>
          <a:graphicData uri="http://schemas.openxmlformats.org/drawingml/2006/table">
            <a:tbl>
              <a:tblPr firstRow="1"/>
              <a:tblGrid>
                <a:gridCol w="917313">
                  <a:extLst>
                    <a:ext uri="{9D8B030D-6E8A-4147-A177-3AD203B41FA5}">
                      <a16:colId xmlns:a16="http://schemas.microsoft.com/office/drawing/2014/main" val="3097199435"/>
                    </a:ext>
                  </a:extLst>
                </a:gridCol>
                <a:gridCol w="2425204">
                  <a:extLst>
                    <a:ext uri="{9D8B030D-6E8A-4147-A177-3AD203B41FA5}">
                      <a16:colId xmlns:a16="http://schemas.microsoft.com/office/drawing/2014/main" val="2641468421"/>
                    </a:ext>
                  </a:extLst>
                </a:gridCol>
                <a:gridCol w="1715625">
                  <a:extLst>
                    <a:ext uri="{9D8B030D-6E8A-4147-A177-3AD203B41FA5}">
                      <a16:colId xmlns:a16="http://schemas.microsoft.com/office/drawing/2014/main" val="2604126439"/>
                    </a:ext>
                  </a:extLst>
                </a:gridCol>
                <a:gridCol w="1715625">
                  <a:extLst>
                    <a:ext uri="{9D8B030D-6E8A-4147-A177-3AD203B41FA5}">
                      <a16:colId xmlns:a16="http://schemas.microsoft.com/office/drawing/2014/main" val="2806535329"/>
                    </a:ext>
                  </a:extLst>
                </a:gridCol>
                <a:gridCol w="1715625">
                  <a:extLst>
                    <a:ext uri="{9D8B030D-6E8A-4147-A177-3AD203B41FA5}">
                      <a16:colId xmlns:a16="http://schemas.microsoft.com/office/drawing/2014/main" val="2843857308"/>
                    </a:ext>
                  </a:extLst>
                </a:gridCol>
                <a:gridCol w="1715625">
                  <a:extLst>
                    <a:ext uri="{9D8B030D-6E8A-4147-A177-3AD203B41FA5}">
                      <a16:colId xmlns:a16="http://schemas.microsoft.com/office/drawing/2014/main" val="2843370012"/>
                    </a:ext>
                  </a:extLst>
                </a:gridCol>
              </a:tblGrid>
              <a:tr h="463309">
                <a:tc>
                  <a:txBody>
                    <a:bodyPr/>
                    <a:lstStyle/>
                    <a:p>
                      <a:pPr algn="l" fontAlgn="b"/>
                      <a:endParaRPr lang="en-GB" sz="1200" b="1" i="0" u="none" strike="noStrike">
                        <a:solidFill>
                          <a:schemeClr val="bg1"/>
                        </a:solidFill>
                        <a:effectLst/>
                        <a:latin typeface="+mj-lt"/>
                      </a:endParaRPr>
                    </a:p>
                  </a:txBody>
                  <a:tcPr marL="72000" marR="72000" marT="7200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1200" b="1" i="0" u="none" strike="noStrike">
                        <a:solidFill>
                          <a:schemeClr val="bg1"/>
                        </a:solidFill>
                        <a:effectLst/>
                        <a:latin typeface="+mj-lt"/>
                      </a:endParaRPr>
                    </a:p>
                  </a:txBody>
                  <a:tcPr marL="72000" marR="72000" marT="7200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gridSpan="4">
                  <a:txBody>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chemeClr val="bg2"/>
                          </a:solidFill>
                          <a:effectLst/>
                          <a:uLnTx/>
                          <a:uFillTx/>
                          <a:latin typeface="+mn-lt"/>
                          <a:ea typeface="+mn-ea"/>
                          <a:cs typeface="+mn-cs"/>
                        </a:rPr>
                        <a:t>MEAN - 3-item loneliness score (3-9)</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662443361"/>
                  </a:ext>
                </a:extLst>
              </a:tr>
              <a:tr h="792413">
                <a:tc>
                  <a:txBody>
                    <a:bodyPr/>
                    <a:lstStyle/>
                    <a:p>
                      <a:pPr algn="ctr" fontAlgn="b"/>
                      <a:endParaRPr kumimoji="0" lang="en-GB" sz="1200" b="1" i="0" u="none" strike="noStrike" kern="1200" cap="none" spc="0" normalizeH="0" baseline="0">
                        <a:ln>
                          <a:noFill/>
                        </a:ln>
                        <a:solidFill>
                          <a:schemeClr val="tx1"/>
                        </a:solidFill>
                        <a:effectLst/>
                        <a:uLnTx/>
                        <a:uFillTx/>
                        <a:latin typeface="+mn-lt"/>
                        <a:ea typeface="+mn-ea"/>
                        <a:cs typeface="+mn-cs"/>
                      </a:endParaRPr>
                    </a:p>
                  </a:txBody>
                  <a:tcPr marL="72000" marR="72000" marT="7200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endParaRPr lang="en-GB" sz="1200" b="1" i="0" u="none" strike="noStrike">
                        <a:solidFill>
                          <a:schemeClr val="bg1"/>
                        </a:solidFill>
                        <a:effectLst/>
                        <a:latin typeface="+mj-lt"/>
                      </a:endParaRPr>
                    </a:p>
                  </a:txBody>
                  <a:tcPr marL="72000" marR="72000" marT="7200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3 </a:t>
                      </a:r>
                    </a:p>
                    <a:p>
                      <a:pPr algn="ctr" fontAlgn="ctr"/>
                      <a:r>
                        <a:rPr lang="en-GB" sz="1200" b="1" i="0" u="none" strike="noStrike">
                          <a:solidFill>
                            <a:schemeClr val="tx1"/>
                          </a:solidFill>
                          <a:effectLst/>
                          <a:latin typeface="+mj-lt"/>
                        </a:rPr>
                        <a:t>(Least lonely)</a:t>
                      </a:r>
                    </a:p>
                    <a:p>
                      <a:pPr algn="ctr" fontAlgn="ctr"/>
                      <a:r>
                        <a:rPr lang="en-GB" sz="1200" b="1" i="0" u="none" strike="noStrike">
                          <a:solidFill>
                            <a:schemeClr val="tx1"/>
                          </a:solidFill>
                          <a:effectLst/>
                          <a:latin typeface="+mj-lt"/>
                        </a:rPr>
                        <a:t>(52%)</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4-5</a:t>
                      </a:r>
                    </a:p>
                    <a:p>
                      <a:pPr algn="ctr" fontAlgn="ctr"/>
                      <a:r>
                        <a:rPr lang="en-GB" sz="1200" b="1" i="0" u="none" strike="noStrike">
                          <a:solidFill>
                            <a:schemeClr val="tx1"/>
                          </a:solidFill>
                          <a:effectLst/>
                          <a:latin typeface="+mj-lt"/>
                        </a:rPr>
                        <a:t>(23%)</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6-7</a:t>
                      </a:r>
                    </a:p>
                    <a:p>
                      <a:pPr algn="ctr" fontAlgn="ctr"/>
                      <a:r>
                        <a:rPr lang="en-GB" sz="1200" b="1" i="0" u="none" strike="noStrike">
                          <a:solidFill>
                            <a:schemeClr val="tx1"/>
                          </a:solidFill>
                          <a:effectLst/>
                          <a:latin typeface="+mj-lt"/>
                        </a:rPr>
                        <a:t>(19%)</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8-9 </a:t>
                      </a:r>
                    </a:p>
                    <a:p>
                      <a:pPr algn="ctr" fontAlgn="ctr"/>
                      <a:r>
                        <a:rPr lang="en-GB" sz="1200" b="1" i="0" u="none" strike="noStrike">
                          <a:solidFill>
                            <a:schemeClr val="tx1"/>
                          </a:solidFill>
                          <a:effectLst/>
                          <a:latin typeface="+mj-lt"/>
                        </a:rPr>
                        <a:t>(Most lonely)</a:t>
                      </a:r>
                    </a:p>
                    <a:p>
                      <a:pPr algn="ctr" fontAlgn="ctr"/>
                      <a:r>
                        <a:rPr lang="en-GB" sz="1200" b="1" i="0" u="none" strike="noStrike">
                          <a:solidFill>
                            <a:schemeClr val="tx1"/>
                          </a:solidFill>
                          <a:effectLst/>
                          <a:latin typeface="+mj-lt"/>
                        </a:rPr>
                        <a:t>(6%)</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66764357"/>
                  </a:ext>
                </a:extLst>
              </a:tr>
              <a:tr h="549294">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2"/>
                          </a:solidFill>
                          <a:effectLst/>
                          <a:uLnTx/>
                          <a:uFillTx/>
                          <a:latin typeface="+mn-lt"/>
                          <a:ea typeface="+mn-ea"/>
                          <a:cs typeface="+mn-cs"/>
                        </a:rPr>
                        <a:t>Overall, how satisfied are you with your life nowadays? </a:t>
                      </a:r>
                    </a:p>
                  </a:txBody>
                  <a:tcPr marL="72000" marR="72000" marT="7200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9-10 (VERY HIGH) (18%)</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28%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44543398"/>
                  </a:ext>
                </a:extLst>
              </a:tr>
              <a:tr h="549294">
                <a:tc vMerge="1">
                  <a:txBody>
                    <a:bodyPr/>
                    <a:lstStyle/>
                    <a:p>
                      <a:pPr algn="l" fontAlgn="t"/>
                      <a:endParaRPr lang="en-GB" sz="1200" b="1" i="0" u="none" strike="noStrike">
                        <a:solidFill>
                          <a:srgbClr val="000000"/>
                        </a:solidFill>
                        <a:effectLst/>
                        <a:latin typeface="+mj-lt"/>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7-8 (HIGH) (46%)</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52%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48%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35%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593879279"/>
                  </a:ext>
                </a:extLst>
              </a:tr>
              <a:tr h="549294">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i="0" u="none" strike="noStrike" kern="1200">
                        <a:solidFill>
                          <a:srgbClr val="000000"/>
                        </a:solidFill>
                        <a:effectLst/>
                        <a:latin typeface="+mj-lt"/>
                        <a:ea typeface="+mn-ea"/>
                        <a:cs typeface="+mn-cs"/>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5-6 (MEDIUM) (22%)</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28%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36%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28%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483070774"/>
                  </a:ext>
                </a:extLst>
              </a:tr>
              <a:tr h="549294">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i="0" u="none" strike="noStrike" kern="1200">
                        <a:solidFill>
                          <a:srgbClr val="000000"/>
                        </a:solidFill>
                        <a:effectLst/>
                        <a:latin typeface="+mj-lt"/>
                        <a:ea typeface="+mn-ea"/>
                        <a:cs typeface="+mn-cs"/>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0-4 (LOW) (14%)</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24%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56%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988361635"/>
                  </a:ext>
                </a:extLst>
              </a:tr>
            </a:tbl>
          </a:graphicData>
        </a:graphic>
      </p:graphicFrame>
    </p:spTree>
    <p:extLst>
      <p:ext uri="{BB962C8B-B14F-4D97-AF65-F5344CB8AC3E}">
        <p14:creationId xmlns:p14="http://schemas.microsoft.com/office/powerpoint/2010/main" val="2363002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Personal wellbeing and loneliness</a:t>
            </a:r>
          </a:p>
        </p:txBody>
      </p:sp>
      <p:sp>
        <p:nvSpPr>
          <p:cNvPr id="15" name="TextBox 14">
            <a:extLst>
              <a:ext uri="{FF2B5EF4-FFF2-40B4-BE49-F238E27FC236}">
                <a16:creationId xmlns:a16="http://schemas.microsoft.com/office/drawing/2014/main" id="{0904E4E2-D629-4FCF-845F-0A46EBD22201}"/>
              </a:ext>
            </a:extLst>
          </p:cNvPr>
          <p:cNvSpPr txBox="1"/>
          <p:nvPr/>
        </p:nvSpPr>
        <p:spPr>
          <a:xfrm>
            <a:off x="695324" y="6317404"/>
            <a:ext cx="655971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a:t>
            </a:r>
            <a:r>
              <a:rPr lang="en-GB" sz="1000">
                <a:solidFill>
                  <a:srgbClr val="000000"/>
                </a:solidFill>
                <a:latin typeface="Arial" panose="020B0604020202020204"/>
              </a:rPr>
              <a:t>6,208</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 6,249 per measure) </a:t>
            </a:r>
            <a:endParaRPr kumimoji="0" lang="en-GB"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endParaRPr>
          </a:p>
        </p:txBody>
      </p:sp>
      <p:graphicFrame>
        <p:nvGraphicFramePr>
          <p:cNvPr id="17" name="Table 16">
            <a:extLst>
              <a:ext uri="{FF2B5EF4-FFF2-40B4-BE49-F238E27FC236}">
                <a16:creationId xmlns:a16="http://schemas.microsoft.com/office/drawing/2014/main" id="{56CF7325-89BF-474B-9544-8C6BFBA48053}"/>
              </a:ext>
            </a:extLst>
          </p:cNvPr>
          <p:cNvGraphicFramePr>
            <a:graphicFrameLocks noGrp="1"/>
          </p:cNvGraphicFramePr>
          <p:nvPr>
            <p:extLst>
              <p:ext uri="{D42A27DB-BD31-4B8C-83A1-F6EECF244321}">
                <p14:modId xmlns:p14="http://schemas.microsoft.com/office/powerpoint/2010/main" val="636042573"/>
              </p:ext>
            </p:extLst>
          </p:nvPr>
        </p:nvGraphicFramePr>
        <p:xfrm>
          <a:off x="791852" y="2036190"/>
          <a:ext cx="11066539" cy="2961835"/>
        </p:xfrm>
        <a:graphic>
          <a:graphicData uri="http://schemas.openxmlformats.org/drawingml/2006/table">
            <a:tbl>
              <a:tblPr/>
              <a:tblGrid>
                <a:gridCol w="2276212">
                  <a:extLst>
                    <a:ext uri="{9D8B030D-6E8A-4147-A177-3AD203B41FA5}">
                      <a16:colId xmlns:a16="http://schemas.microsoft.com/office/drawing/2014/main" val="2641468421"/>
                    </a:ext>
                  </a:extLst>
                </a:gridCol>
                <a:gridCol w="676179">
                  <a:extLst>
                    <a:ext uri="{9D8B030D-6E8A-4147-A177-3AD203B41FA5}">
                      <a16:colId xmlns:a16="http://schemas.microsoft.com/office/drawing/2014/main" val="3039307725"/>
                    </a:ext>
                  </a:extLst>
                </a:gridCol>
                <a:gridCol w="676179">
                  <a:extLst>
                    <a:ext uri="{9D8B030D-6E8A-4147-A177-3AD203B41FA5}">
                      <a16:colId xmlns:a16="http://schemas.microsoft.com/office/drawing/2014/main" val="2604126439"/>
                    </a:ext>
                  </a:extLst>
                </a:gridCol>
                <a:gridCol w="676179">
                  <a:extLst>
                    <a:ext uri="{9D8B030D-6E8A-4147-A177-3AD203B41FA5}">
                      <a16:colId xmlns:a16="http://schemas.microsoft.com/office/drawing/2014/main" val="2806535329"/>
                    </a:ext>
                  </a:extLst>
                </a:gridCol>
                <a:gridCol w="676179">
                  <a:extLst>
                    <a:ext uri="{9D8B030D-6E8A-4147-A177-3AD203B41FA5}">
                      <a16:colId xmlns:a16="http://schemas.microsoft.com/office/drawing/2014/main" val="2843857308"/>
                    </a:ext>
                  </a:extLst>
                </a:gridCol>
                <a:gridCol w="676179">
                  <a:extLst>
                    <a:ext uri="{9D8B030D-6E8A-4147-A177-3AD203B41FA5}">
                      <a16:colId xmlns:a16="http://schemas.microsoft.com/office/drawing/2014/main" val="2843370012"/>
                    </a:ext>
                  </a:extLst>
                </a:gridCol>
                <a:gridCol w="676179">
                  <a:extLst>
                    <a:ext uri="{9D8B030D-6E8A-4147-A177-3AD203B41FA5}">
                      <a16:colId xmlns:a16="http://schemas.microsoft.com/office/drawing/2014/main" val="2024336346"/>
                    </a:ext>
                  </a:extLst>
                </a:gridCol>
                <a:gridCol w="676179">
                  <a:extLst>
                    <a:ext uri="{9D8B030D-6E8A-4147-A177-3AD203B41FA5}">
                      <a16:colId xmlns:a16="http://schemas.microsoft.com/office/drawing/2014/main" val="3734136579"/>
                    </a:ext>
                  </a:extLst>
                </a:gridCol>
                <a:gridCol w="676179">
                  <a:extLst>
                    <a:ext uri="{9D8B030D-6E8A-4147-A177-3AD203B41FA5}">
                      <a16:colId xmlns:a16="http://schemas.microsoft.com/office/drawing/2014/main" val="15719727"/>
                    </a:ext>
                  </a:extLst>
                </a:gridCol>
                <a:gridCol w="676179">
                  <a:extLst>
                    <a:ext uri="{9D8B030D-6E8A-4147-A177-3AD203B41FA5}">
                      <a16:colId xmlns:a16="http://schemas.microsoft.com/office/drawing/2014/main" val="3433198212"/>
                    </a:ext>
                  </a:extLst>
                </a:gridCol>
                <a:gridCol w="676179">
                  <a:extLst>
                    <a:ext uri="{9D8B030D-6E8A-4147-A177-3AD203B41FA5}">
                      <a16:colId xmlns:a16="http://schemas.microsoft.com/office/drawing/2014/main" val="3907286932"/>
                    </a:ext>
                  </a:extLst>
                </a:gridCol>
                <a:gridCol w="676179">
                  <a:extLst>
                    <a:ext uri="{9D8B030D-6E8A-4147-A177-3AD203B41FA5}">
                      <a16:colId xmlns:a16="http://schemas.microsoft.com/office/drawing/2014/main" val="3863243926"/>
                    </a:ext>
                  </a:extLst>
                </a:gridCol>
                <a:gridCol w="676179">
                  <a:extLst>
                    <a:ext uri="{9D8B030D-6E8A-4147-A177-3AD203B41FA5}">
                      <a16:colId xmlns:a16="http://schemas.microsoft.com/office/drawing/2014/main" val="4139577786"/>
                    </a:ext>
                  </a:extLst>
                </a:gridCol>
                <a:gridCol w="676179">
                  <a:extLst>
                    <a:ext uri="{9D8B030D-6E8A-4147-A177-3AD203B41FA5}">
                      <a16:colId xmlns:a16="http://schemas.microsoft.com/office/drawing/2014/main" val="413204009"/>
                    </a:ext>
                  </a:extLst>
                </a:gridCol>
              </a:tblGrid>
              <a:tr h="80823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200" b="1" i="0" u="none" strike="noStrike">
                          <a:solidFill>
                            <a:schemeClr val="bg1"/>
                          </a:solidFill>
                          <a:effectLst/>
                          <a:latin typeface="+mj-lt"/>
                        </a:rPr>
                        <a:t>Mean score</a:t>
                      </a:r>
                    </a:p>
                  </a:txBody>
                  <a:tcPr marL="72000" marR="72000" marT="72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chemeClr val="bg1"/>
                          </a:solidFill>
                          <a:effectLst/>
                          <a:latin typeface="+mj-lt"/>
                        </a:rPr>
                        <a:t>ESSEX TOTAL</a:t>
                      </a:r>
                      <a:endParaRPr lang="en-GB" sz="1200" b="1" i="0" u="none" strike="noStrike">
                        <a:solidFill>
                          <a:schemeClr val="bg1"/>
                        </a:solidFill>
                        <a:effectLst/>
                        <a:latin typeface="+mj-lt"/>
                      </a:endParaRPr>
                    </a:p>
                  </a:txBody>
                  <a:tcPr marL="36000" marR="36000" marT="6350"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Basildon</a:t>
                      </a:r>
                    </a:p>
                  </a:txBody>
                  <a:tcPr marL="72000" marR="72000" marT="6350" marB="0" vert="vert27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Braintree</a:t>
                      </a:r>
                    </a:p>
                  </a:txBody>
                  <a:tcPr marL="72000" marR="72000" marT="6350" marB="0" vert="vert27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Brentwood</a:t>
                      </a: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Castle </a:t>
                      </a:r>
                    </a:p>
                    <a:p>
                      <a:pPr algn="ctr" fontAlgn="ctr"/>
                      <a:r>
                        <a:rPr lang="en-GB" sz="1200" b="1" i="0" u="none" strike="noStrike">
                          <a:solidFill>
                            <a:schemeClr val="bg1"/>
                          </a:solidFill>
                          <a:effectLst/>
                          <a:latin typeface="+mj-lt"/>
                        </a:rPr>
                        <a:t>Point</a:t>
                      </a: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Chelmsford</a:t>
                      </a: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Colchester</a:t>
                      </a: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Epping </a:t>
                      </a:r>
                    </a:p>
                    <a:p>
                      <a:pPr algn="ctr" fontAlgn="ctr"/>
                      <a:r>
                        <a:rPr lang="en-GB" sz="1200" b="1" i="0" u="none" strike="noStrike">
                          <a:solidFill>
                            <a:schemeClr val="bg1"/>
                          </a:solidFill>
                          <a:effectLst/>
                          <a:latin typeface="+mj-lt"/>
                        </a:rPr>
                        <a:t>Forest</a:t>
                      </a:r>
                    </a:p>
                  </a:txBody>
                  <a:tcPr marL="72000" marR="72000" marT="6350" marB="0" vert="vert27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Harlow</a:t>
                      </a:r>
                    </a:p>
                  </a:txBody>
                  <a:tcPr marL="72000" marR="72000" marT="6350" marB="0" vert="vert27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Maldon</a:t>
                      </a:r>
                    </a:p>
                  </a:txBody>
                  <a:tcPr marL="72000" marR="72000" marT="6350" marB="0" vert="vert27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Rochford</a:t>
                      </a:r>
                    </a:p>
                  </a:txBody>
                  <a:tcPr marL="72000" marR="72000" marT="6350" marB="0" vert="vert27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Tendring</a:t>
                      </a:r>
                    </a:p>
                  </a:txBody>
                  <a:tcPr marL="72000" marR="72000" marT="6350" marB="0" vert="vert27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Uttlesford</a:t>
                      </a:r>
                    </a:p>
                  </a:txBody>
                  <a:tcPr marL="72000" marR="72000" marT="6350" marB="0" vert="vert27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566764357"/>
                  </a:ext>
                </a:extLst>
              </a:tr>
              <a:tr h="3076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050" b="0" i="0" u="none" strike="noStrike">
                          <a:solidFill>
                            <a:srgbClr val="000000"/>
                          </a:solidFill>
                          <a:effectLst/>
                          <a:latin typeface="Calibri" panose="020F0502020204030204" pitchFamily="34" charset="0"/>
                          <a:cs typeface="Calibri" panose="020F0502020204030204" pitchFamily="34" charset="0"/>
                        </a:rPr>
                        <a:t>Life satisfaction (0-10)</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6.9</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6.3</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7.1</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6.9</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6.5</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6.9</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63601920"/>
                  </a:ext>
                </a:extLst>
              </a:tr>
              <a:tr h="3076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050" b="0" i="0" u="none" strike="noStrike">
                          <a:solidFill>
                            <a:srgbClr val="000000"/>
                          </a:solidFill>
                          <a:effectLst/>
                          <a:latin typeface="Calibri" panose="020F0502020204030204" pitchFamily="34" charset="0"/>
                          <a:cs typeface="Calibri" panose="020F0502020204030204" pitchFamily="34" charset="0"/>
                        </a:rPr>
                        <a:t>Worthwhileness (0-10)</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7.2</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7.4</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6.8</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7.5</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7.4</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7.5</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44543398"/>
                  </a:ext>
                </a:extLst>
              </a:tr>
              <a:tr h="3076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050" b="0" i="0" u="none" strike="noStrike">
                          <a:solidFill>
                            <a:srgbClr val="000000"/>
                          </a:solidFill>
                          <a:effectLst/>
                          <a:latin typeface="Calibri" panose="020F0502020204030204" pitchFamily="34" charset="0"/>
                          <a:cs typeface="Calibri" panose="020F0502020204030204" pitchFamily="34" charset="0"/>
                        </a:rPr>
                        <a:t>Happiness (0-10)</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6.9</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7.1</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7.3</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593879279"/>
                  </a:ext>
                </a:extLst>
              </a:tr>
              <a:tr h="307657">
                <a:tc>
                  <a:txBody>
                    <a:bodyPr/>
                    <a:lstStyle/>
                    <a:p>
                      <a:pPr algn="l" fontAlgn="t"/>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559602750"/>
                  </a:ext>
                </a:extLst>
              </a:tr>
              <a:tr h="3076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050" b="0" i="0" u="none" strike="noStrike">
                          <a:solidFill>
                            <a:srgbClr val="000000"/>
                          </a:solidFill>
                          <a:effectLst/>
                          <a:latin typeface="Calibri" panose="020F0502020204030204" pitchFamily="34" charset="0"/>
                          <a:cs typeface="Calibri" panose="020F0502020204030204" pitchFamily="34" charset="0"/>
                        </a:rPr>
                        <a:t>Anxiety (0-10)</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3.4</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3.6</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3.3</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2.8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3.0</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3.7</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3.2</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3.4</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3.6</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3.4</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83070774"/>
                  </a:ext>
                </a:extLst>
              </a:tr>
              <a:tr h="307657">
                <a:tc>
                  <a:txBody>
                    <a:bodyPr/>
                    <a:lstStyle/>
                    <a:p>
                      <a:pPr algn="l" fontAlgn="t"/>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549807436"/>
                  </a:ext>
                </a:extLst>
              </a:tr>
              <a:tr h="307657">
                <a:tc>
                  <a:txBody>
                    <a:bodyPr/>
                    <a:lstStyle/>
                    <a:p>
                      <a:pPr algn="l" fontAlgn="t"/>
                      <a:r>
                        <a:rPr lang="en-GB" sz="1050" b="0" i="0" u="none" strike="noStrike">
                          <a:solidFill>
                            <a:srgbClr val="000000"/>
                          </a:solidFill>
                          <a:effectLst/>
                          <a:latin typeface="Calibri" panose="020F0502020204030204" pitchFamily="34" charset="0"/>
                          <a:cs typeface="Calibri" panose="020F0502020204030204" pitchFamily="34" charset="0"/>
                        </a:rPr>
                        <a:t>Loneliness (3-9)</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4.3</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4.5</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4.3</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3.9</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4.1</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4.5</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4.3</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4.5</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4.3</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4.3</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4.1</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163633625"/>
                  </a:ext>
                </a:extLst>
              </a:tr>
            </a:tbl>
          </a:graphicData>
        </a:graphic>
      </p:graphicFrame>
      <p:sp>
        <p:nvSpPr>
          <p:cNvPr id="22" name="TextBox 21">
            <a:extLst>
              <a:ext uri="{FF2B5EF4-FFF2-40B4-BE49-F238E27FC236}">
                <a16:creationId xmlns:a16="http://schemas.microsoft.com/office/drawing/2014/main" id="{9E3904FC-94B2-4432-8B9D-5FAB7E730AA3}"/>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Denotes a statistically significant difference vs the Essex total at the 95% confidence level </a:t>
            </a:r>
          </a:p>
        </p:txBody>
      </p:sp>
      <p:sp>
        <p:nvSpPr>
          <p:cNvPr id="23" name="Arrow: Up 22">
            <a:extLst>
              <a:ext uri="{FF2B5EF4-FFF2-40B4-BE49-F238E27FC236}">
                <a16:creationId xmlns:a16="http://schemas.microsoft.com/office/drawing/2014/main" id="{C4C4F82D-8B0B-47B2-8B4C-F85AD8D77335}"/>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Arrow: Up 23">
            <a:extLst>
              <a:ext uri="{FF2B5EF4-FFF2-40B4-BE49-F238E27FC236}">
                <a16:creationId xmlns:a16="http://schemas.microsoft.com/office/drawing/2014/main" id="{D3890461-9902-4AD5-AFC5-C93F696B980C}"/>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AE5B39A8-A585-4B4E-88E1-017954E0C8ED}"/>
              </a:ext>
            </a:extLst>
          </p:cNvPr>
          <p:cNvSpPr txBox="1"/>
          <p:nvPr/>
        </p:nvSpPr>
        <p:spPr>
          <a:xfrm>
            <a:off x="791852" y="1510650"/>
            <a:ext cx="5666110"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Arial" panose="020B0604020202020204"/>
                <a:ea typeface="+mn-ea"/>
                <a:cs typeface="+mn-cs"/>
              </a:rPr>
              <a:t>For each of these questions please give an answer on a scale of 0 to ten, where 0 is 'not at all' and 10 is 'completely’ / 3-item loneliness score (3-9) </a:t>
            </a:r>
          </a:p>
        </p:txBody>
      </p:sp>
      <p:sp>
        <p:nvSpPr>
          <p:cNvPr id="18" name="Arrow: Up 17">
            <a:extLst>
              <a:ext uri="{FF2B5EF4-FFF2-40B4-BE49-F238E27FC236}">
                <a16:creationId xmlns:a16="http://schemas.microsoft.com/office/drawing/2014/main" id="{84FD4027-F497-0A1A-D212-60BB940A7EBC}"/>
              </a:ext>
            </a:extLst>
          </p:cNvPr>
          <p:cNvSpPr/>
          <p:nvPr/>
        </p:nvSpPr>
        <p:spPr>
          <a:xfrm flipV="1">
            <a:off x="8977745" y="3203844"/>
            <a:ext cx="136580" cy="225156"/>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Arrow: Up 19">
            <a:extLst>
              <a:ext uri="{FF2B5EF4-FFF2-40B4-BE49-F238E27FC236}">
                <a16:creationId xmlns:a16="http://schemas.microsoft.com/office/drawing/2014/main" id="{E812C51C-94FB-DC97-4C62-7E2EC7255F98}"/>
              </a:ext>
            </a:extLst>
          </p:cNvPr>
          <p:cNvSpPr/>
          <p:nvPr/>
        </p:nvSpPr>
        <p:spPr>
          <a:xfrm>
            <a:off x="6963232" y="321553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Arrow: Up 24">
            <a:extLst>
              <a:ext uri="{FF2B5EF4-FFF2-40B4-BE49-F238E27FC236}">
                <a16:creationId xmlns:a16="http://schemas.microsoft.com/office/drawing/2014/main" id="{B3B878F6-DC75-BF60-8A1F-3BC57037422A}"/>
              </a:ext>
            </a:extLst>
          </p:cNvPr>
          <p:cNvSpPr/>
          <p:nvPr/>
        </p:nvSpPr>
        <p:spPr>
          <a:xfrm flipV="1">
            <a:off x="5601668" y="412959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Title 1">
            <a:extLst>
              <a:ext uri="{FF2B5EF4-FFF2-40B4-BE49-F238E27FC236}">
                <a16:creationId xmlns:a16="http://schemas.microsoft.com/office/drawing/2014/main" id="{480A977F-E784-4D1C-A542-13618D9E3E90}"/>
              </a:ext>
            </a:extLst>
          </p:cNvPr>
          <p:cNvSpPr txBox="1">
            <a:spLocks/>
          </p:cNvSpPr>
          <p:nvPr/>
        </p:nvSpPr>
        <p:spPr>
          <a:xfrm>
            <a:off x="706436" y="313665"/>
            <a:ext cx="11293886" cy="1045615"/>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Harlow residents report lower average levels of life satisfaction and happiness, alongside higher levels of loneliness, whilst Basildon and Tendring also tend to perform less well. </a:t>
            </a:r>
          </a:p>
        </p:txBody>
      </p:sp>
      <p:sp>
        <p:nvSpPr>
          <p:cNvPr id="29" name="Slide Number Placeholder 4">
            <a:extLst>
              <a:ext uri="{FF2B5EF4-FFF2-40B4-BE49-F238E27FC236}">
                <a16:creationId xmlns:a16="http://schemas.microsoft.com/office/drawing/2014/main" id="{D2E73EC6-D523-4CB4-A147-DFFB2A67761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0" name="Footer Placeholder 5">
            <a:extLst>
              <a:ext uri="{FF2B5EF4-FFF2-40B4-BE49-F238E27FC236}">
                <a16:creationId xmlns:a16="http://schemas.microsoft.com/office/drawing/2014/main" id="{2AEEE932-5331-4667-A30D-31577B87A670}"/>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2" name="Arrow: Up 1">
            <a:extLst>
              <a:ext uri="{FF2B5EF4-FFF2-40B4-BE49-F238E27FC236}">
                <a16:creationId xmlns:a16="http://schemas.microsoft.com/office/drawing/2014/main" id="{406D4E51-9675-B241-8B94-AB1D8C4BAC1A}"/>
              </a:ext>
            </a:extLst>
          </p:cNvPr>
          <p:cNvSpPr/>
          <p:nvPr/>
        </p:nvSpPr>
        <p:spPr>
          <a:xfrm>
            <a:off x="5594848" y="3250133"/>
            <a:ext cx="131095" cy="19348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20AC72F7-19C2-1407-BC34-F08CD7727A0A}"/>
              </a:ext>
            </a:extLst>
          </p:cNvPr>
          <p:cNvSpPr txBox="1"/>
          <p:nvPr/>
        </p:nvSpPr>
        <p:spPr>
          <a:xfrm>
            <a:off x="4390881" y="5167103"/>
            <a:ext cx="7653743" cy="1384995"/>
          </a:xfrm>
          <a:prstGeom prst="rect">
            <a:avLst/>
          </a:prstGeom>
          <a:noFill/>
          <a:ln>
            <a:solidFill>
              <a:srgbClr val="C00000"/>
            </a:solidFill>
          </a:ln>
        </p:spPr>
        <p:txBody>
          <a:bodyPr wrap="square">
            <a:spAutoFit/>
          </a:bodyPr>
          <a:lstStyle/>
          <a:p>
            <a:pPr marL="171450" indent="-171450">
              <a:buFont typeface="Arial" panose="020B0604020202020204" pitchFamily="34" charset="0"/>
              <a:buChar char="•"/>
            </a:pPr>
            <a:r>
              <a:rPr kumimoji="0" lang="en-GB" sz="1400" i="0" u="none" strike="noStrike" kern="1200" cap="none" spc="0" normalizeH="0" baseline="0" noProof="0">
                <a:ln>
                  <a:noFill/>
                </a:ln>
                <a:effectLst/>
                <a:uLnTx/>
                <a:uFillTx/>
                <a:ea typeface="+mj-ea"/>
                <a:cs typeface="+mj-cs"/>
              </a:rPr>
              <a:t>Average levels of reported wellbeing remain higher amongst those living in </a:t>
            </a:r>
            <a:r>
              <a:rPr kumimoji="0" lang="en-GB" sz="1400" b="1" i="0" u="none" strike="noStrike" kern="1200" cap="none" spc="0" normalizeH="0" baseline="0" noProof="0">
                <a:ln>
                  <a:noFill/>
                </a:ln>
                <a:effectLst/>
                <a:uLnTx/>
                <a:uFillTx/>
                <a:ea typeface="+mj-ea"/>
                <a:cs typeface="+mj-cs"/>
              </a:rPr>
              <a:t>rural areas vs. urban areas. </a:t>
            </a:r>
          </a:p>
          <a:p>
            <a:pPr marL="171450" indent="-171450">
              <a:buFont typeface="Arial" panose="020B0604020202020204" pitchFamily="34" charset="0"/>
              <a:buChar char="•"/>
            </a:pPr>
            <a:r>
              <a:rPr lang="en-GB" sz="1400">
                <a:ea typeface="+mj-ea"/>
                <a:cs typeface="+mj-cs"/>
              </a:rPr>
              <a:t>W</a:t>
            </a:r>
            <a:r>
              <a:rPr kumimoji="0" lang="en-GB" sz="1400" i="0" u="none" strike="noStrike" kern="1200" cap="none" spc="0" normalizeH="0" baseline="0" noProof="0" err="1">
                <a:ln>
                  <a:noFill/>
                </a:ln>
                <a:effectLst/>
                <a:uLnTx/>
                <a:uFillTx/>
                <a:ea typeface="+mj-ea"/>
                <a:cs typeface="+mj-cs"/>
              </a:rPr>
              <a:t>hilst</a:t>
            </a:r>
            <a:r>
              <a:rPr kumimoji="0" lang="en-GB" sz="1400" i="0" u="none" strike="noStrike" kern="1200" cap="none" spc="0" normalizeH="0" baseline="0" noProof="0">
                <a:ln>
                  <a:noFill/>
                </a:ln>
                <a:effectLst/>
                <a:uLnTx/>
                <a:uFillTx/>
                <a:ea typeface="+mj-ea"/>
                <a:cs typeface="+mj-cs"/>
              </a:rPr>
              <a:t> residents living in Essex’s </a:t>
            </a:r>
            <a:r>
              <a:rPr kumimoji="0" lang="en-GB" sz="1400" b="1" i="0" u="none" strike="noStrike" kern="1200" cap="none" spc="0" normalizeH="0" baseline="0" noProof="0">
                <a:ln>
                  <a:noFill/>
                </a:ln>
                <a:effectLst/>
                <a:uLnTx/>
                <a:uFillTx/>
                <a:ea typeface="+mj-ea"/>
                <a:cs typeface="+mj-cs"/>
              </a:rPr>
              <a:t>more deprived neighbourhoods</a:t>
            </a:r>
            <a:r>
              <a:rPr kumimoji="0" lang="en-GB" sz="1400" i="0" u="none" strike="noStrike" kern="1200" cap="none" spc="0" normalizeH="0" baseline="0" noProof="0">
                <a:ln>
                  <a:noFill/>
                </a:ln>
                <a:effectLst/>
                <a:uLnTx/>
                <a:uFillTx/>
                <a:ea typeface="+mj-ea"/>
                <a:cs typeface="+mj-cs"/>
              </a:rPr>
              <a:t> tend to report </a:t>
            </a:r>
            <a:r>
              <a:rPr kumimoji="0" lang="en-GB" sz="1400" b="1" i="0" u="none" strike="noStrike" kern="1200" cap="none" spc="0" normalizeH="0" baseline="0" noProof="0">
                <a:ln>
                  <a:noFill/>
                </a:ln>
                <a:effectLst/>
                <a:uLnTx/>
                <a:uFillTx/>
                <a:ea typeface="+mj-ea"/>
                <a:cs typeface="+mj-cs"/>
              </a:rPr>
              <a:t>lower levels of wellbeing</a:t>
            </a:r>
            <a:r>
              <a:rPr kumimoji="0" lang="en-GB" sz="1400" i="0" u="none" strike="noStrike" kern="1200" cap="none" spc="0" normalizeH="0" baseline="0" noProof="0">
                <a:ln>
                  <a:noFill/>
                </a:ln>
                <a:effectLst/>
                <a:uLnTx/>
                <a:uFillTx/>
                <a:ea typeface="+mj-ea"/>
                <a:cs typeface="+mj-cs"/>
              </a:rPr>
              <a:t> and </a:t>
            </a:r>
            <a:r>
              <a:rPr kumimoji="0" lang="en-GB" sz="1400" b="1" i="0" u="none" strike="noStrike" kern="1200" cap="none" spc="0" normalizeH="0" baseline="0" noProof="0">
                <a:ln>
                  <a:noFill/>
                </a:ln>
                <a:effectLst/>
                <a:uLnTx/>
                <a:uFillTx/>
                <a:ea typeface="+mj-ea"/>
                <a:cs typeface="+mj-cs"/>
              </a:rPr>
              <a:t>higher levels loneliness </a:t>
            </a:r>
            <a:r>
              <a:rPr kumimoji="0" lang="en-GB" sz="1400" i="0" u="none" strike="noStrike" kern="1200" cap="none" spc="0" normalizeH="0" baseline="0" noProof="0">
                <a:ln>
                  <a:noFill/>
                </a:ln>
                <a:effectLst/>
                <a:uLnTx/>
                <a:uFillTx/>
                <a:ea typeface="+mj-ea"/>
                <a:cs typeface="+mj-cs"/>
              </a:rPr>
              <a:t>on average than those in less deprived areas</a:t>
            </a:r>
            <a:endParaRPr lang="en-GB" sz="1400">
              <a:ea typeface="+mj-ea"/>
              <a:cs typeface="+mj-cs"/>
            </a:endParaRPr>
          </a:p>
          <a:p>
            <a:pPr marL="171450" indent="-171450">
              <a:buFont typeface="Arial" panose="020B0604020202020204" pitchFamily="34" charset="0"/>
              <a:buChar char="•"/>
            </a:pPr>
            <a:r>
              <a:rPr kumimoji="0" lang="en-GB" sz="1400" i="0" u="none" strike="noStrike" kern="1200" cap="none" spc="0" normalizeH="0" baseline="0" noProof="0">
                <a:ln>
                  <a:noFill/>
                </a:ln>
                <a:effectLst/>
                <a:uLnTx/>
                <a:uFillTx/>
                <a:ea typeface="+mj-ea"/>
                <a:cs typeface="+mj-cs"/>
              </a:rPr>
              <a:t>Similarly, </a:t>
            </a:r>
            <a:r>
              <a:rPr kumimoji="0" lang="en-GB" sz="1400" b="1" i="0" u="none" strike="noStrike" kern="1200" cap="none" spc="0" normalizeH="0" baseline="0" noProof="0">
                <a:ln>
                  <a:noFill/>
                </a:ln>
                <a:effectLst/>
                <a:uLnTx/>
                <a:uFillTx/>
                <a:ea typeface="+mj-ea"/>
                <a:cs typeface="+mj-cs"/>
              </a:rPr>
              <a:t>lower levels of wellbeing and higher levels of loneliness</a:t>
            </a:r>
            <a:r>
              <a:rPr kumimoji="0" lang="en-GB" sz="1400" i="0" u="none" strike="noStrike" kern="1200" cap="none" spc="0" normalizeH="0" baseline="0" noProof="0">
                <a:ln>
                  <a:noFill/>
                </a:ln>
                <a:effectLst/>
                <a:uLnTx/>
                <a:uFillTx/>
                <a:ea typeface="+mj-ea"/>
                <a:cs typeface="+mj-cs"/>
              </a:rPr>
              <a:t> are seen in </a:t>
            </a:r>
            <a:r>
              <a:rPr kumimoji="0" lang="en-GB" sz="1400" b="1" i="0" u="none" strike="noStrike" kern="1200" cap="none" spc="0" normalizeH="0" baseline="0" noProof="0">
                <a:ln>
                  <a:noFill/>
                </a:ln>
                <a:effectLst/>
                <a:uLnTx/>
                <a:uFillTx/>
                <a:ea typeface="+mj-ea"/>
                <a:cs typeface="+mj-cs"/>
              </a:rPr>
              <a:t>Essex’s levelling up priority places</a:t>
            </a:r>
          </a:p>
        </p:txBody>
      </p:sp>
      <p:sp>
        <p:nvSpPr>
          <p:cNvPr id="6" name="Date Placeholder 3">
            <a:extLst>
              <a:ext uri="{FF2B5EF4-FFF2-40B4-BE49-F238E27FC236}">
                <a16:creationId xmlns:a16="http://schemas.microsoft.com/office/drawing/2014/main" id="{3DAF47C7-DA2B-54B2-59C8-EAC4DAD5DCE3}"/>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a:solidFill>
                  <a:srgbClr val="000000">
                    <a:lumMod val="50000"/>
                    <a:lumOff val="50000"/>
                  </a:srgbClr>
                </a:solidFill>
                <a:latin typeface="Calibri"/>
              </a:rPr>
              <a:t>November </a:t>
            </a: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2024</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83937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1494000"/>
            <a:ext cx="6839208" cy="1310400"/>
          </a:xfrm>
        </p:spPr>
        <p:txBody>
          <a:bodyPr/>
          <a:lstStyle/>
          <a:p>
            <a:r>
              <a:rPr lang="en-GB"/>
              <a:t>Financial wellbeing:</a:t>
            </a:r>
            <a:br>
              <a:rPr lang="en-GB"/>
            </a:br>
            <a:br>
              <a:rPr lang="en-GB"/>
            </a:br>
            <a:endParaRPr lang="en-GB"/>
          </a:p>
        </p:txBody>
      </p:sp>
      <p:sp>
        <p:nvSpPr>
          <p:cNvPr id="3" name="Text Placeholder 2">
            <a:extLst>
              <a:ext uri="{FF2B5EF4-FFF2-40B4-BE49-F238E27FC236}">
                <a16:creationId xmlns:a16="http://schemas.microsoft.com/office/drawing/2014/main" id="{C4327748-04AA-909D-A8E2-1C1564B2D6E8}"/>
              </a:ext>
            </a:extLst>
          </p:cNvPr>
          <p:cNvSpPr>
            <a:spLocks noGrp="1"/>
          </p:cNvSpPr>
          <p:nvPr>
            <p:ph type="body" idx="1"/>
          </p:nvPr>
        </p:nvSpPr>
        <p:spPr>
          <a:xfrm>
            <a:off x="540000" y="3430800"/>
            <a:ext cx="7470144" cy="1918800"/>
          </a:xfrm>
        </p:spPr>
        <p:txBody>
          <a:bodyPr/>
          <a:lstStyle/>
          <a:p>
            <a:r>
              <a:rPr lang="en-GB" sz="2400"/>
              <a:t>How are Essex residents coping financially?</a:t>
            </a:r>
            <a:endParaRPr lang="en-GB"/>
          </a:p>
        </p:txBody>
      </p:sp>
    </p:spTree>
    <p:custDataLst>
      <p:tags r:id="rId1"/>
    </p:custDataLst>
    <p:extLst>
      <p:ext uri="{BB962C8B-B14F-4D97-AF65-F5344CB8AC3E}">
        <p14:creationId xmlns:p14="http://schemas.microsoft.com/office/powerpoint/2010/main" val="3090349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a:off x="9322623" y="1736708"/>
            <a:ext cx="0" cy="489717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8" name="Chart 27">
            <a:extLst>
              <a:ext uri="{FF2B5EF4-FFF2-40B4-BE49-F238E27FC236}">
                <a16:creationId xmlns:a16="http://schemas.microsoft.com/office/drawing/2014/main" id="{6E625C1D-B2C9-E9DE-905F-EE2E3FD67973}"/>
              </a:ext>
              <a:ext uri="{C183D7F6-B498-43B3-948B-1728B52AA6E4}">
                <adec:decorative xmlns:adec="http://schemas.microsoft.com/office/drawing/2017/decorative" val="1"/>
              </a:ext>
            </a:extLst>
          </p:cNvPr>
          <p:cNvGraphicFramePr/>
          <p:nvPr/>
        </p:nvGraphicFramePr>
        <p:xfrm>
          <a:off x="5563635" y="1695763"/>
          <a:ext cx="6452820" cy="50303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nvGraphicFramePr>
        <p:xfrm>
          <a:off x="655598" y="1643132"/>
          <a:ext cx="4714541" cy="4278143"/>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387987"/>
            <a:ext cx="59832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How well would you say your household is managing financially these days? Would you say you are…</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706436" y="129099"/>
            <a:ext cx="11199745" cy="1045615"/>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400">
                <a:solidFill>
                  <a:schemeClr val="accent4"/>
                </a:solidFill>
              </a:rPr>
              <a:t>Overall, residents are more likely to say they are ‘doing alright’ financially than they were one year ago – but this is not the case in all areas</a:t>
            </a:r>
            <a:endParaRPr kumimoji="0" lang="en-GB" sz="2400" b="1" i="0" u="none" strike="noStrike" kern="1200" cap="none" spc="0" normalizeH="0" baseline="0" noProof="0">
              <a:ln>
                <a:noFill/>
              </a:ln>
              <a:solidFill>
                <a:schemeClr val="accent4"/>
              </a:solidFill>
              <a:effectLst/>
              <a:uLnTx/>
              <a:uFillTx/>
              <a:ea typeface="+mj-ea"/>
              <a:cs typeface="+mj-cs"/>
            </a:endParaRPr>
          </a:p>
        </p:txBody>
      </p:sp>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6528987" y="549917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6528987" y="50614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Financial situation </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50409" y="1159124"/>
            <a:ext cx="23180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financially struggling (very / quite difficult)</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4" y="6317404"/>
            <a:ext cx="57154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excluding those answering ‘prefer not to say’: 2024: 5,279 / 2023 = 6,102.</a:t>
            </a:r>
          </a:p>
        </p:txBody>
      </p:sp>
      <p:sp>
        <p:nvSpPr>
          <p:cNvPr id="7" name="TextBox 6">
            <a:extLst>
              <a:ext uri="{FF2B5EF4-FFF2-40B4-BE49-F238E27FC236}">
                <a16:creationId xmlns:a16="http://schemas.microsoft.com/office/drawing/2014/main" id="{027F73DE-46A2-44E9-A57A-B87E114A3BB5}"/>
              </a:ext>
              <a:ext uri="{C183D7F6-B498-43B3-948B-1728B52AA6E4}">
                <adec:decorative xmlns:adec="http://schemas.microsoft.com/office/drawing/2017/decorative" val="1"/>
              </a:ext>
            </a:extLst>
          </p:cNvPr>
          <p:cNvSpPr txBox="1"/>
          <p:nvPr/>
        </p:nvSpPr>
        <p:spPr>
          <a:xfrm>
            <a:off x="4822755" y="4315333"/>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899"/>
                </a:solidFill>
                <a:effectLst/>
                <a:uLnTx/>
                <a:uFillTx/>
                <a:latin typeface="Calibri"/>
                <a:ea typeface="+mn-ea"/>
                <a:cs typeface="+mn-cs"/>
              </a:rPr>
              <a:t>63%</a:t>
            </a:r>
          </a:p>
        </p:txBody>
      </p:sp>
      <p:sp>
        <p:nvSpPr>
          <p:cNvPr id="46" name="TextBox 45">
            <a:extLst>
              <a:ext uri="{FF2B5EF4-FFF2-40B4-BE49-F238E27FC236}">
                <a16:creationId xmlns:a16="http://schemas.microsoft.com/office/drawing/2014/main" id="{AE1F4EDF-4BE8-4B7A-BA6F-1E8A3ED5E426}"/>
              </a:ext>
              <a:ext uri="{C183D7F6-B498-43B3-948B-1728B52AA6E4}">
                <adec:decorative xmlns:adec="http://schemas.microsoft.com/office/drawing/2017/decorative" val="1"/>
              </a:ext>
            </a:extLst>
          </p:cNvPr>
          <p:cNvSpPr txBox="1"/>
          <p:nvPr/>
        </p:nvSpPr>
        <p:spPr>
          <a:xfrm>
            <a:off x="4823832" y="2061608"/>
            <a:ext cx="2041371"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A5A5A5">
                    <a:lumMod val="75000"/>
                  </a:srgbClr>
                </a:solidFill>
                <a:effectLst/>
                <a:uLnTx/>
                <a:uFillTx/>
                <a:latin typeface="Calibri"/>
                <a:ea typeface="+mn-ea"/>
                <a:cs typeface="+mn-cs"/>
              </a:rPr>
              <a:t>13% - ‘financially struggling’</a:t>
            </a: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6528987" y="460856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47" name="Slide Number Placeholder 4">
            <a:extLst>
              <a:ext uri="{FF2B5EF4-FFF2-40B4-BE49-F238E27FC236}">
                <a16:creationId xmlns:a16="http://schemas.microsoft.com/office/drawing/2014/main" id="{7B33805F-8199-4D53-8924-31374ABB1795}"/>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Chief Executive’s Office</a:t>
            </a:r>
          </a:p>
        </p:txBody>
      </p:sp>
      <p:sp>
        <p:nvSpPr>
          <p:cNvPr id="50" name="Date Placeholder 3">
            <a:extLst>
              <a:ext uri="{FF2B5EF4-FFF2-40B4-BE49-F238E27FC236}">
                <a16:creationId xmlns:a16="http://schemas.microsoft.com/office/drawing/2014/main" id="{D3CF9094-10E9-4903-A3B7-D6209B5A3CD1}"/>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a:solidFill>
                  <a:srgbClr val="000000">
                    <a:lumMod val="50000"/>
                    <a:lumOff val="50000"/>
                  </a:srgbClr>
                </a:solidFill>
                <a:latin typeface="Calibri"/>
              </a:rPr>
              <a:t>November </a:t>
            </a: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2024</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DA17BCC4-279D-444B-D92B-3EF7D311C1B2}"/>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vs previous survey at the 95% confidence level </a:t>
            </a:r>
          </a:p>
        </p:txBody>
      </p:sp>
      <p:sp>
        <p:nvSpPr>
          <p:cNvPr id="5" name="Arrow: Up 4">
            <a:extLst>
              <a:ext uri="{FF2B5EF4-FFF2-40B4-BE49-F238E27FC236}">
                <a16:creationId xmlns:a16="http://schemas.microsoft.com/office/drawing/2014/main" id="{A595005A-342B-5565-EA48-E60F9030DF6D}"/>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Arrow: Up 5">
            <a:extLst>
              <a:ext uri="{FF2B5EF4-FFF2-40B4-BE49-F238E27FC236}">
                <a16:creationId xmlns:a16="http://schemas.microsoft.com/office/drawing/2014/main" id="{E5C762A5-7ADF-9CFA-7E37-E47ECA0C45CA}"/>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Arrow: Up 8">
            <a:extLst>
              <a:ext uri="{FF2B5EF4-FFF2-40B4-BE49-F238E27FC236}">
                <a16:creationId xmlns:a16="http://schemas.microsoft.com/office/drawing/2014/main" id="{0850DB3E-BDBD-1D77-0AB0-54602F17B440}"/>
              </a:ext>
              <a:ext uri="{C183D7F6-B498-43B3-948B-1728B52AA6E4}">
                <adec:decorative xmlns:adec="http://schemas.microsoft.com/office/drawing/2017/decorative" val="1"/>
              </a:ext>
            </a:extLst>
          </p:cNvPr>
          <p:cNvSpPr/>
          <p:nvPr/>
        </p:nvSpPr>
        <p:spPr>
          <a:xfrm>
            <a:off x="3053908" y="507534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Up 10">
            <a:extLst>
              <a:ext uri="{FF2B5EF4-FFF2-40B4-BE49-F238E27FC236}">
                <a16:creationId xmlns:a16="http://schemas.microsoft.com/office/drawing/2014/main" id="{A52EB9DD-BB45-3A73-4C4D-F18DA17E4DBC}"/>
              </a:ext>
              <a:ext uri="{C183D7F6-B498-43B3-948B-1728B52AA6E4}">
                <adec:decorative xmlns:adec="http://schemas.microsoft.com/office/drawing/2017/decorative" val="1"/>
              </a:ext>
            </a:extLst>
          </p:cNvPr>
          <p:cNvSpPr/>
          <p:nvPr/>
        </p:nvSpPr>
        <p:spPr>
          <a:xfrm flipV="1">
            <a:off x="3754678" y="210882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ight Brace 11">
            <a:extLst>
              <a:ext uri="{FF2B5EF4-FFF2-40B4-BE49-F238E27FC236}">
                <a16:creationId xmlns:a16="http://schemas.microsoft.com/office/drawing/2014/main" id="{F56244E6-534F-A076-8D75-3501167C1E75}"/>
              </a:ext>
              <a:ext uri="{C183D7F6-B498-43B3-948B-1728B52AA6E4}">
                <adec:decorative xmlns:adec="http://schemas.microsoft.com/office/drawing/2017/decorative" val="1"/>
              </a:ext>
            </a:extLst>
          </p:cNvPr>
          <p:cNvSpPr/>
          <p:nvPr/>
        </p:nvSpPr>
        <p:spPr>
          <a:xfrm>
            <a:off x="4747034" y="3319669"/>
            <a:ext cx="63370" cy="226612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9E3142F9-786D-8B02-8CF0-7D73E1627F10}"/>
              </a:ext>
              <a:ext uri="{C183D7F6-B498-43B3-948B-1728B52AA6E4}">
                <adec:decorative xmlns:adec="http://schemas.microsoft.com/office/drawing/2017/decorative" val="1"/>
              </a:ext>
            </a:extLst>
          </p:cNvPr>
          <p:cNvSpPr txBox="1"/>
          <p:nvPr/>
        </p:nvSpPr>
        <p:spPr>
          <a:xfrm>
            <a:off x="3282967" y="4311979"/>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899"/>
                </a:solidFill>
                <a:effectLst/>
                <a:uLnTx/>
                <a:uFillTx/>
                <a:latin typeface="Calibri"/>
                <a:ea typeface="+mn-ea"/>
                <a:cs typeface="+mn-cs"/>
              </a:rPr>
              <a:t>65%</a:t>
            </a:r>
          </a:p>
        </p:txBody>
      </p:sp>
      <p:sp>
        <p:nvSpPr>
          <p:cNvPr id="14" name="TextBox 13">
            <a:extLst>
              <a:ext uri="{FF2B5EF4-FFF2-40B4-BE49-F238E27FC236}">
                <a16:creationId xmlns:a16="http://schemas.microsoft.com/office/drawing/2014/main" id="{DCE4453E-C8BA-AEAA-84C2-8B20C527D4B5}"/>
              </a:ext>
              <a:ext uri="{C183D7F6-B498-43B3-948B-1728B52AA6E4}">
                <adec:decorative xmlns:adec="http://schemas.microsoft.com/office/drawing/2017/decorative" val="1"/>
              </a:ext>
            </a:extLst>
          </p:cNvPr>
          <p:cNvSpPr txBox="1"/>
          <p:nvPr/>
        </p:nvSpPr>
        <p:spPr>
          <a:xfrm>
            <a:off x="3336703" y="2071215"/>
            <a:ext cx="513766"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A5A5A5">
                    <a:lumMod val="75000"/>
                  </a:srgbClr>
                </a:solidFill>
                <a:effectLst/>
                <a:uLnTx/>
                <a:uFillTx/>
                <a:latin typeface="Calibri"/>
                <a:ea typeface="+mn-ea"/>
                <a:cs typeface="+mn-cs"/>
              </a:rPr>
              <a:t>12%</a:t>
            </a:r>
          </a:p>
        </p:txBody>
      </p:sp>
      <p:sp>
        <p:nvSpPr>
          <p:cNvPr id="15" name="Right Brace 14">
            <a:extLst>
              <a:ext uri="{FF2B5EF4-FFF2-40B4-BE49-F238E27FC236}">
                <a16:creationId xmlns:a16="http://schemas.microsoft.com/office/drawing/2014/main" id="{EA895E3B-E9F8-2CA0-6143-F7D03812C272}"/>
              </a:ext>
              <a:ext uri="{C183D7F6-B498-43B3-948B-1728B52AA6E4}">
                <adec:decorative xmlns:adec="http://schemas.microsoft.com/office/drawing/2017/decorative" val="1"/>
              </a:ext>
            </a:extLst>
          </p:cNvPr>
          <p:cNvSpPr/>
          <p:nvPr/>
        </p:nvSpPr>
        <p:spPr>
          <a:xfrm>
            <a:off x="4735294" y="1988543"/>
            <a:ext cx="148228" cy="472183"/>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Arrow: Up 18">
            <a:extLst>
              <a:ext uri="{FF2B5EF4-FFF2-40B4-BE49-F238E27FC236}">
                <a16:creationId xmlns:a16="http://schemas.microsoft.com/office/drawing/2014/main" id="{CD4269E0-777D-3932-CA6A-5AEAA6001CC9}"/>
              </a:ext>
              <a:ext uri="{C183D7F6-B498-43B3-948B-1728B52AA6E4}">
                <adec:decorative xmlns:adec="http://schemas.microsoft.com/office/drawing/2017/decorative" val="1"/>
              </a:ext>
            </a:extLst>
          </p:cNvPr>
          <p:cNvSpPr/>
          <p:nvPr/>
        </p:nvSpPr>
        <p:spPr>
          <a:xfrm>
            <a:off x="3697234" y="434958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56E1D71F-A9B2-ABBF-848C-EDA8C2EE85AC}"/>
              </a:ext>
            </a:extLst>
          </p:cNvPr>
          <p:cNvSpPr txBox="1"/>
          <p:nvPr/>
        </p:nvSpPr>
        <p:spPr>
          <a:xfrm>
            <a:off x="10475068" y="2288994"/>
            <a:ext cx="17269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Red/green denotes a statistically significant difference vs the Essex total for that year</a:t>
            </a:r>
          </a:p>
        </p:txBody>
      </p:sp>
      <p:sp>
        <p:nvSpPr>
          <p:cNvPr id="21" name="Right Brace 20">
            <a:extLst>
              <a:ext uri="{FF2B5EF4-FFF2-40B4-BE49-F238E27FC236}">
                <a16:creationId xmlns:a16="http://schemas.microsoft.com/office/drawing/2014/main" id="{ABDAEE97-6F91-EE33-2D63-80C8058265DC}"/>
              </a:ext>
              <a:ext uri="{C183D7F6-B498-43B3-948B-1728B52AA6E4}">
                <adec:decorative xmlns:adec="http://schemas.microsoft.com/office/drawing/2017/decorative" val="1"/>
              </a:ext>
            </a:extLst>
          </p:cNvPr>
          <p:cNvSpPr/>
          <p:nvPr/>
        </p:nvSpPr>
        <p:spPr>
          <a:xfrm>
            <a:off x="3305017" y="3233703"/>
            <a:ext cx="63370" cy="234000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Right Brace 22">
            <a:extLst>
              <a:ext uri="{FF2B5EF4-FFF2-40B4-BE49-F238E27FC236}">
                <a16:creationId xmlns:a16="http://schemas.microsoft.com/office/drawing/2014/main" id="{CCA42827-3452-7B92-4B76-846CB6A88ECA}"/>
              </a:ext>
              <a:ext uri="{C183D7F6-B498-43B3-948B-1728B52AA6E4}">
                <adec:decorative xmlns:adec="http://schemas.microsoft.com/office/drawing/2017/decorative" val="1"/>
              </a:ext>
            </a:extLst>
          </p:cNvPr>
          <p:cNvSpPr/>
          <p:nvPr/>
        </p:nvSpPr>
        <p:spPr>
          <a:xfrm>
            <a:off x="3293277" y="2011988"/>
            <a:ext cx="148228" cy="396000"/>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Arrow: Up 25">
            <a:extLst>
              <a:ext uri="{FF2B5EF4-FFF2-40B4-BE49-F238E27FC236}">
                <a16:creationId xmlns:a16="http://schemas.microsoft.com/office/drawing/2014/main" id="{7DBCB9A5-106E-D4A7-B396-16101372C267}"/>
              </a:ext>
              <a:ext uri="{C183D7F6-B498-43B3-948B-1728B52AA6E4}">
                <adec:decorative xmlns:adec="http://schemas.microsoft.com/office/drawing/2017/decorative" val="1"/>
              </a:ext>
            </a:extLst>
          </p:cNvPr>
          <p:cNvSpPr/>
          <p:nvPr/>
        </p:nvSpPr>
        <p:spPr>
          <a:xfrm flipV="1">
            <a:off x="3053908" y="218810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6937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B10787E-2158-4909-84E5-A1ADD2A3B64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8531989"/>
              </p:ext>
            </p:extLst>
          </p:nvPr>
        </p:nvGraphicFramePr>
        <p:xfrm>
          <a:off x="706436" y="1695763"/>
          <a:ext cx="11310019" cy="5030343"/>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387987"/>
            <a:ext cx="59832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well would you say your household is managing financially these days? Would you say you are…</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706436" y="151825"/>
            <a:ext cx="11199745" cy="1045615"/>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schemeClr val="accent4"/>
                </a:solidFill>
              </a:rPr>
              <a:t>Only in Braintree</a:t>
            </a:r>
            <a:r>
              <a:rPr lang="en-GB" sz="1800">
                <a:solidFill>
                  <a:schemeClr val="accent4"/>
                </a:solidFill>
              </a:rPr>
              <a:t> and Tendring were there increases in financially struggling over the year on year comparison. Most</a:t>
            </a:r>
            <a:r>
              <a:rPr kumimoji="0" lang="en-GB" sz="1800" b="1" i="0" u="none" strike="noStrike" kern="1200" cap="none" spc="0" normalizeH="0" baseline="0" noProof="0" dirty="0">
                <a:ln>
                  <a:noFill/>
                </a:ln>
                <a:solidFill>
                  <a:schemeClr val="accent4"/>
                </a:solidFill>
                <a:effectLst/>
                <a:uLnTx/>
                <a:uFillTx/>
                <a:ea typeface="+mj-ea"/>
                <a:cs typeface="+mj-cs"/>
              </a:rPr>
              <a:t> deprived areas are still most likely to be struggling financially,  although these percentages are decreasing in all areas of IMD quintiles.</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Financial situation </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50409" y="1159124"/>
            <a:ext cx="23180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financially struggling (very / quite difficult)</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4" y="6317404"/>
            <a:ext cx="57154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2024 = 5,393, 2023 = 6,102</a:t>
            </a:r>
          </a:p>
        </p:txBody>
      </p:sp>
      <p:sp>
        <p:nvSpPr>
          <p:cNvPr id="47" name="Slide Number Placeholder 4">
            <a:extLst>
              <a:ext uri="{FF2B5EF4-FFF2-40B4-BE49-F238E27FC236}">
                <a16:creationId xmlns:a16="http://schemas.microsoft.com/office/drawing/2014/main" id="{7B33805F-8199-4D53-8924-31374ABB1795}"/>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50" name="Date Placeholder 3">
            <a:extLst>
              <a:ext uri="{FF2B5EF4-FFF2-40B4-BE49-F238E27FC236}">
                <a16:creationId xmlns:a16="http://schemas.microsoft.com/office/drawing/2014/main" id="{D3CF9094-10E9-4903-A3B7-D6209B5A3CD1}"/>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TextBox 2">
            <a:extLst>
              <a:ext uri="{FF2B5EF4-FFF2-40B4-BE49-F238E27FC236}">
                <a16:creationId xmlns:a16="http://schemas.microsoft.com/office/drawing/2014/main" id="{DA17BCC4-279D-444B-D92B-3EF7D311C1B2}"/>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5" name="Arrow: Up 4">
            <a:extLst>
              <a:ext uri="{FF2B5EF4-FFF2-40B4-BE49-F238E27FC236}">
                <a16:creationId xmlns:a16="http://schemas.microsoft.com/office/drawing/2014/main" id="{A595005A-342B-5565-EA48-E60F9030DF6D}"/>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E5C762A5-7ADF-9CFA-7E37-E47ECA0C45CA}"/>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4" name="Straight Connector 3">
            <a:extLst>
              <a:ext uri="{FF2B5EF4-FFF2-40B4-BE49-F238E27FC236}">
                <a16:creationId xmlns:a16="http://schemas.microsoft.com/office/drawing/2014/main" id="{BB6C74C4-EF4A-5560-962C-0A32FACB53AF}"/>
              </a:ext>
            </a:extLst>
          </p:cNvPr>
          <p:cNvCxnSpPr/>
          <p:nvPr/>
        </p:nvCxnSpPr>
        <p:spPr>
          <a:xfrm flipV="1">
            <a:off x="9116252" y="2153412"/>
            <a:ext cx="0" cy="2551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86260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Financial situation </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35</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5376669"/>
              </p:ext>
            </p:extLst>
          </p:nvPr>
        </p:nvGraphicFramePr>
        <p:xfrm>
          <a:off x="1173739" y="2301914"/>
          <a:ext cx="10227685" cy="3704589"/>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8" name="Straight Connector 7">
            <a:extLst>
              <a:ext uri="{FF2B5EF4-FFF2-40B4-BE49-F238E27FC236}">
                <a16:creationId xmlns:a16="http://schemas.microsoft.com/office/drawing/2014/main" id="{6CCC4775-408A-5A18-270D-2F1BF8B48C72}"/>
              </a:ext>
            </a:extLst>
          </p:cNvPr>
          <p:cNvCxnSpPr/>
          <p:nvPr/>
        </p:nvCxnSpPr>
        <p:spPr>
          <a:xfrm flipV="1">
            <a:off x="2457450"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4CAA3E-CD2B-A7E1-C843-15D7D8A7D806}"/>
              </a:ext>
            </a:extLst>
          </p:cNvPr>
          <p:cNvCxnSpPr/>
          <p:nvPr/>
        </p:nvCxnSpPr>
        <p:spPr>
          <a:xfrm flipV="1">
            <a:off x="9134475"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3FD25-4ED1-D6CB-EF98-9D9DF780CFB1}"/>
              </a:ext>
            </a:extLst>
          </p:cNvPr>
          <p:cNvSpPr txBox="1"/>
          <p:nvPr/>
        </p:nvSpPr>
        <p:spPr>
          <a:xfrm>
            <a:off x="695325" y="6536479"/>
            <a:ext cx="5833662"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6,102; </a:t>
            </a:r>
            <a:r>
              <a:rPr lang="en-GB" sz="1000">
                <a:solidFill>
                  <a:srgbClr val="000000"/>
                </a:solidFill>
              </a:rPr>
              <a:t>2022</a:t>
            </a:r>
            <a:r>
              <a:rPr kumimoji="0" lang="en-GB" sz="1000" b="0" i="0" u="none" strike="noStrike" kern="1200" cap="none" spc="0" normalizeH="0" baseline="0" noProof="0">
                <a:ln>
                  <a:noFill/>
                </a:ln>
                <a:solidFill>
                  <a:srgbClr val="000000"/>
                </a:solidFill>
                <a:effectLst/>
                <a:uLnTx/>
                <a:uFillTx/>
                <a:ea typeface="+mn-ea"/>
                <a:cs typeface="+mn-cs"/>
              </a:rPr>
              <a:t> = 5,893</a:t>
            </a:r>
            <a:endParaRPr lang="en-GB" sz="1000">
              <a:solidFill>
                <a:srgbClr val="000000"/>
              </a:solidFill>
            </a:endParaRP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Financial</a:t>
            </a:r>
            <a:r>
              <a:rPr kumimoji="0" lang="en-GB" sz="1800" b="1" i="0" u="none" strike="noStrike" kern="1200" cap="none" spc="0" normalizeH="0" baseline="0" noProof="0" dirty="0">
                <a:ln>
                  <a:noFill/>
                </a:ln>
                <a:solidFill>
                  <a:schemeClr val="accent4"/>
                </a:solidFill>
                <a:effectLst/>
                <a:uLnTx/>
                <a:uFillTx/>
                <a:ea typeface="+mj-ea"/>
                <a:cs typeface="+mj-cs"/>
              </a:rPr>
              <a:t> struggles increase for males and residents aged between 25-54 years old. Though there is a significant increase in those aged 55-64 financially struggling vs. 2022. </a:t>
            </a:r>
          </a:p>
        </p:txBody>
      </p:sp>
      <p:sp>
        <p:nvSpPr>
          <p:cNvPr id="6" name="TextBox 5"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47AEEDD6-F6E8-C62A-FD37-37709E31B0BB}"/>
              </a:ext>
            </a:extLst>
          </p:cNvPr>
          <p:cNvSpPr txBox="1"/>
          <p:nvPr/>
        </p:nvSpPr>
        <p:spPr>
          <a:xfrm>
            <a:off x="695325" y="1387987"/>
            <a:ext cx="59832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well would you say your household is managing financially these days? Would you say you are…</a:t>
            </a:r>
          </a:p>
        </p:txBody>
      </p:sp>
      <p:sp>
        <p:nvSpPr>
          <p:cNvPr id="10" name="TextBox 9">
            <a:extLst>
              <a:ext uri="{FF2B5EF4-FFF2-40B4-BE49-F238E27FC236}">
                <a16:creationId xmlns:a16="http://schemas.microsoft.com/office/drawing/2014/main" id="{E419981B-8F29-718B-F981-DB5B44721F20}"/>
              </a:ext>
              <a:ext uri="{C183D7F6-B498-43B3-948B-1728B52AA6E4}">
                <adec:decorative xmlns:adec="http://schemas.microsoft.com/office/drawing/2017/decorative" val="1"/>
              </a:ext>
            </a:extLst>
          </p:cNvPr>
          <p:cNvSpPr txBox="1"/>
          <p:nvPr/>
        </p:nvSpPr>
        <p:spPr>
          <a:xfrm>
            <a:off x="8727653" y="1487054"/>
            <a:ext cx="23180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financially struggling (very / quite difficult)</a:t>
            </a:r>
          </a:p>
        </p:txBody>
      </p:sp>
    </p:spTree>
    <p:custDataLst>
      <p:tags r:id="rId1"/>
    </p:custDataLst>
    <p:extLst>
      <p:ext uri="{BB962C8B-B14F-4D97-AF65-F5344CB8AC3E}">
        <p14:creationId xmlns:p14="http://schemas.microsoft.com/office/powerpoint/2010/main" val="1069785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Financial situation </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36</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9407040"/>
              </p:ext>
            </p:extLst>
          </p:nvPr>
        </p:nvGraphicFramePr>
        <p:xfrm>
          <a:off x="1173739" y="2301914"/>
          <a:ext cx="10227685" cy="3704589"/>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8" name="Straight Connector 7">
            <a:extLst>
              <a:ext uri="{FF2B5EF4-FFF2-40B4-BE49-F238E27FC236}">
                <a16:creationId xmlns:a16="http://schemas.microsoft.com/office/drawing/2014/main" id="{6CCC4775-408A-5A18-270D-2F1BF8B48C72}"/>
              </a:ext>
            </a:extLst>
          </p:cNvPr>
          <p:cNvCxnSpPr/>
          <p:nvPr/>
        </p:nvCxnSpPr>
        <p:spPr>
          <a:xfrm flipV="1">
            <a:off x="2622042"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4CAA3E-CD2B-A7E1-C843-15D7D8A7D806}"/>
              </a:ext>
            </a:extLst>
          </p:cNvPr>
          <p:cNvCxnSpPr>
            <a:cxnSpLocks/>
          </p:cNvCxnSpPr>
          <p:nvPr/>
        </p:nvCxnSpPr>
        <p:spPr>
          <a:xfrm flipV="1">
            <a:off x="5531739" y="2619375"/>
            <a:ext cx="0" cy="2437257"/>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3FD25-4ED1-D6CB-EF98-9D9DF780CFB1}"/>
              </a:ext>
            </a:extLst>
          </p:cNvPr>
          <p:cNvSpPr txBox="1"/>
          <p:nvPr/>
        </p:nvSpPr>
        <p:spPr>
          <a:xfrm>
            <a:off x="695324" y="6536479"/>
            <a:ext cx="9271635"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2024 = 5,338, 2023 = 6,102;  </a:t>
            </a:r>
            <a:r>
              <a:rPr kumimoji="0" lang="en-GB" sz="1000" b="0" i="0" u="none" strike="noStrike" kern="1200" cap="none" spc="0" normalizeH="0" baseline="0" noProof="0">
                <a:ln>
                  <a:noFill/>
                </a:ln>
                <a:solidFill>
                  <a:srgbClr val="000000"/>
                </a:solidFill>
                <a:effectLst/>
                <a:uLnTx/>
                <a:uFillTx/>
                <a:latin typeface="Calibri"/>
                <a:ea typeface="+mn-ea"/>
                <a:cs typeface="+mn-cs"/>
              </a:rPr>
              <a:t>* LLTI/condition = Limiting long-term illness or health condition</a:t>
            </a:r>
            <a:endParaRPr lang="en-GB" sz="1000">
              <a:solidFill>
                <a:srgbClr val="000000"/>
              </a:solidFill>
            </a:endParaRP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While those living in non-working, lower income families or with a LLTI/condition* are still most likely to be struggling financially, there are significant shifts amongst higher income and working households vs. 2023… </a:t>
            </a: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6" name="TextBox 5"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47AEEDD6-F6E8-C62A-FD37-37709E31B0BB}"/>
              </a:ext>
            </a:extLst>
          </p:cNvPr>
          <p:cNvSpPr txBox="1"/>
          <p:nvPr/>
        </p:nvSpPr>
        <p:spPr>
          <a:xfrm>
            <a:off x="695325" y="1387987"/>
            <a:ext cx="59832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well would you say your household is managing financially these days? Would you say you are…</a:t>
            </a:r>
          </a:p>
        </p:txBody>
      </p:sp>
      <p:sp>
        <p:nvSpPr>
          <p:cNvPr id="10" name="TextBox 9">
            <a:extLst>
              <a:ext uri="{FF2B5EF4-FFF2-40B4-BE49-F238E27FC236}">
                <a16:creationId xmlns:a16="http://schemas.microsoft.com/office/drawing/2014/main" id="{E419981B-8F29-718B-F981-DB5B44721F20}"/>
              </a:ext>
              <a:ext uri="{C183D7F6-B498-43B3-948B-1728B52AA6E4}">
                <adec:decorative xmlns:adec="http://schemas.microsoft.com/office/drawing/2017/decorative" val="1"/>
              </a:ext>
            </a:extLst>
          </p:cNvPr>
          <p:cNvSpPr txBox="1"/>
          <p:nvPr/>
        </p:nvSpPr>
        <p:spPr>
          <a:xfrm>
            <a:off x="8727653" y="1487054"/>
            <a:ext cx="23180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financially struggling (very / quite difficult)</a:t>
            </a:r>
          </a:p>
        </p:txBody>
      </p:sp>
      <p:cxnSp>
        <p:nvCxnSpPr>
          <p:cNvPr id="2" name="Straight Connector 1">
            <a:extLst>
              <a:ext uri="{FF2B5EF4-FFF2-40B4-BE49-F238E27FC236}">
                <a16:creationId xmlns:a16="http://schemas.microsoft.com/office/drawing/2014/main" id="{C9AE9B55-85AF-83B7-AA05-994F48D571E5}"/>
              </a:ext>
            </a:extLst>
          </p:cNvPr>
          <p:cNvCxnSpPr>
            <a:cxnSpLocks/>
          </p:cNvCxnSpPr>
          <p:nvPr/>
        </p:nvCxnSpPr>
        <p:spPr>
          <a:xfrm flipV="1">
            <a:off x="9418319" y="2619375"/>
            <a:ext cx="0" cy="2437257"/>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471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BCF0A26-33C9-EFE9-BCEF-AEC0DDFA3A0F}"/>
              </a:ext>
            </a:extLst>
          </p:cNvPr>
          <p:cNvGraphicFramePr/>
          <p:nvPr>
            <p:extLst>
              <p:ext uri="{D42A27DB-BD31-4B8C-83A1-F6EECF244321}">
                <p14:modId xmlns:p14="http://schemas.microsoft.com/office/powerpoint/2010/main" val="320702388"/>
              </p:ext>
            </p:extLst>
          </p:nvPr>
        </p:nvGraphicFramePr>
        <p:xfrm>
          <a:off x="329414" y="1751830"/>
          <a:ext cx="11599950" cy="4416126"/>
        </p:xfrm>
        <a:graphic>
          <a:graphicData uri="http://schemas.openxmlformats.org/drawingml/2006/chart">
            <c:chart xmlns:c="http://schemas.openxmlformats.org/drawingml/2006/chart" xmlns:r="http://schemas.openxmlformats.org/officeDocument/2006/relationships" r:id="rId3"/>
          </a:graphicData>
        </a:graphic>
      </p:graphicFrame>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1800">
                <a:solidFill>
                  <a:schemeClr val="accent4"/>
                </a:solidFill>
                <a:latin typeface="+mn-lt"/>
              </a:rPr>
              <a:t>…This aligns with insight from additional data sources which demonstrate the increased risk of households entering lower discretionary income and increasing concern over cost-of-living related issues.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Financial situation</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761520" y="6351813"/>
            <a:ext cx="10548164" cy="400110"/>
          </a:xfrm>
          <a:prstGeom prst="rect">
            <a:avLst/>
          </a:prstGeom>
          <a:noFill/>
        </p:spPr>
        <p:txBody>
          <a:bodyPr wrap="square" rtlCol="0">
            <a:spAutoFit/>
          </a:bodyPr>
          <a:lstStyle/>
          <a:p>
            <a:pPr>
              <a:defRPr/>
            </a:pPr>
            <a:r>
              <a:rPr kumimoji="0" lang="en-GB" sz="1000" b="0" i="0" u="none" strike="noStrike" kern="1200" cap="none" spc="0" normalizeH="0" baseline="0" noProof="0">
                <a:ln>
                  <a:noFill/>
                </a:ln>
                <a:effectLst/>
                <a:uLnTx/>
                <a:uFillTx/>
                <a:ea typeface="+mn-ea"/>
                <a:cs typeface="+mn-cs"/>
              </a:rPr>
              <a:t>Base: All residents (answering): Nov’22 = 2,434; Nov’23 = 2,042; Apri’24 = 457; Oct’24 = </a:t>
            </a:r>
            <a:r>
              <a:rPr lang="en-GB" sz="1000"/>
              <a:t>394</a:t>
            </a:r>
            <a:r>
              <a:rPr kumimoji="0" lang="en-GB" sz="1000" b="0" i="0" u="none" strike="noStrike" kern="1200" cap="none" spc="0" normalizeH="0" baseline="0" noProof="0">
                <a:ln>
                  <a:noFill/>
                </a:ln>
                <a:effectLst/>
                <a:uLnTx/>
                <a:uFillTx/>
                <a:ea typeface="+mn-ea"/>
                <a:cs typeface="+mn-cs"/>
              </a:rPr>
              <a:t>; </a:t>
            </a:r>
            <a:r>
              <a:rPr lang="en-GB" sz="1000">
                <a:latin typeface="Calibri"/>
              </a:rPr>
              <a:t>*Additional answer option included in the Pulse survey. No previous data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effectLst/>
              <a:uLnTx/>
              <a:uFillTx/>
              <a:ea typeface="+mn-ea"/>
              <a:cs typeface="+mn-cs"/>
            </a:endParaRP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8" name="TextBox 7"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8078237C-EA2D-6667-857F-1A6642ECD54D}"/>
              </a:ext>
              <a:ext uri="{C183D7F6-B498-43B3-948B-1728B52AA6E4}">
                <adec:decorative xmlns:adec="http://schemas.microsoft.com/office/drawing/2017/decorative" val="0"/>
              </a:ext>
            </a:extLst>
          </p:cNvPr>
          <p:cNvSpPr txBox="1"/>
          <p:nvPr/>
        </p:nvSpPr>
        <p:spPr>
          <a:xfrm>
            <a:off x="696908" y="1340808"/>
            <a:ext cx="6850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i="1">
                <a:solidFill>
                  <a:prstClr val="black"/>
                </a:solidFill>
              </a:rPr>
              <a:t>What would you say are the most important issues facing Essex today? (Top 10 mentions)</a:t>
            </a:r>
            <a:endParaRPr kumimoji="0" lang="en-GB" sz="1400" b="0" i="1" u="none" strike="noStrike" kern="1200" cap="none" spc="0" normalizeH="0" baseline="0" noProof="0">
              <a:ln>
                <a:noFill/>
              </a:ln>
              <a:solidFill>
                <a:prstClr val="black"/>
              </a:solidFill>
              <a:effectLst/>
              <a:uLnTx/>
              <a:uFillTx/>
              <a:ea typeface="+mn-ea"/>
              <a:cs typeface="+mn-cs"/>
            </a:endParaRPr>
          </a:p>
        </p:txBody>
      </p:sp>
      <p:sp>
        <p:nvSpPr>
          <p:cNvPr id="9" name="TextBox 8">
            <a:extLst>
              <a:ext uri="{FF2B5EF4-FFF2-40B4-BE49-F238E27FC236}">
                <a16:creationId xmlns:a16="http://schemas.microsoft.com/office/drawing/2014/main" id="{D4CAE2CD-946D-40E0-DB30-48E139AAB271}"/>
              </a:ext>
            </a:extLst>
          </p:cNvPr>
          <p:cNvSpPr txBox="1"/>
          <p:nvPr/>
        </p:nvSpPr>
        <p:spPr>
          <a:xfrm>
            <a:off x="761520" y="6137629"/>
            <a:ext cx="11201006" cy="25391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effectLst/>
                <a:uLnTx/>
                <a:uFillTx/>
                <a:latin typeface="Calibri"/>
                <a:ea typeface="+mn-ea"/>
                <a:cs typeface="+mn-cs"/>
              </a:rPr>
              <a:t>Data gathered from Essex Budget Consultation 23/24 and 24/25 and Essex Residents Pulse survey Q2/Q4 2023. Respondents could select up to 3 responses. </a:t>
            </a:r>
          </a:p>
        </p:txBody>
      </p:sp>
      <p:sp>
        <p:nvSpPr>
          <p:cNvPr id="10" name="TextBox 9">
            <a:extLst>
              <a:ext uri="{FF2B5EF4-FFF2-40B4-BE49-F238E27FC236}">
                <a16:creationId xmlns:a16="http://schemas.microsoft.com/office/drawing/2014/main" id="{B5403374-0BCC-FB97-EF76-DAC51A582502}"/>
              </a:ext>
              <a:ext uri="{C183D7F6-B498-43B3-948B-1728B52AA6E4}">
                <adec:decorative xmlns:adec="http://schemas.microsoft.com/office/drawing/2017/decorative" val="1"/>
              </a:ext>
            </a:extLst>
          </p:cNvPr>
          <p:cNvSpPr txBox="1"/>
          <p:nvPr/>
        </p:nvSpPr>
        <p:spPr>
          <a:xfrm>
            <a:off x="9605640" y="6013774"/>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11" name="Arrow: Up 10">
            <a:extLst>
              <a:ext uri="{FF2B5EF4-FFF2-40B4-BE49-F238E27FC236}">
                <a16:creationId xmlns:a16="http://schemas.microsoft.com/office/drawing/2014/main" id="{6D4C6493-AE5A-B8DE-E03D-599804801C0F}"/>
              </a:ext>
              <a:ext uri="{C183D7F6-B498-43B3-948B-1728B52AA6E4}">
                <adec:decorative xmlns:adec="http://schemas.microsoft.com/office/drawing/2017/decorative" val="1"/>
              </a:ext>
            </a:extLst>
          </p:cNvPr>
          <p:cNvSpPr/>
          <p:nvPr/>
        </p:nvSpPr>
        <p:spPr>
          <a:xfrm>
            <a:off x="9308817" y="610947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Arrow: Up 11">
            <a:extLst>
              <a:ext uri="{FF2B5EF4-FFF2-40B4-BE49-F238E27FC236}">
                <a16:creationId xmlns:a16="http://schemas.microsoft.com/office/drawing/2014/main" id="{84B3C9BF-7E6A-C1AA-DF52-54E2E0229DCC}"/>
              </a:ext>
              <a:ext uri="{C183D7F6-B498-43B3-948B-1728B52AA6E4}">
                <adec:decorative xmlns:adec="http://schemas.microsoft.com/office/drawing/2017/decorative" val="1"/>
              </a:ext>
            </a:extLst>
          </p:cNvPr>
          <p:cNvSpPr/>
          <p:nvPr/>
        </p:nvSpPr>
        <p:spPr>
          <a:xfrm flipV="1">
            <a:off x="9451363" y="61170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TextBox 12">
            <a:extLst>
              <a:ext uri="{FF2B5EF4-FFF2-40B4-BE49-F238E27FC236}">
                <a16:creationId xmlns:a16="http://schemas.microsoft.com/office/drawing/2014/main" id="{F0FCD709-AC70-C061-D0EC-404FC6B08A89}"/>
              </a:ext>
            </a:extLst>
          </p:cNvPr>
          <p:cNvSpPr txBox="1"/>
          <p:nvPr/>
        </p:nvSpPr>
        <p:spPr>
          <a:xfrm>
            <a:off x="7547692" y="1331902"/>
            <a:ext cx="4358489" cy="1817698"/>
          </a:xfrm>
          <a:prstGeom prst="rect">
            <a:avLst/>
          </a:prstGeom>
          <a:solidFill>
            <a:schemeClr val="bg1"/>
          </a:solidFill>
          <a:ln>
            <a:solidFill>
              <a:schemeClr val="accent4"/>
            </a:solidFill>
          </a:ln>
        </p:spPr>
        <p:txBody>
          <a:bodyPr wrap="square" lIns="0" tIns="0" rIns="0" bIns="0" rtlCol="0">
            <a:noAutofit/>
          </a:bodyPr>
          <a:lstStyle/>
          <a:p>
            <a:pPr marL="92075">
              <a:spcAft>
                <a:spcPts val="1134"/>
              </a:spcAft>
            </a:pPr>
            <a:r>
              <a:rPr lang="en-GB" sz="1400" b="1"/>
              <a:t>Household counts: Discretionary income (Household level) – July 2023 release</a:t>
            </a:r>
            <a:endParaRPr lang="en-GB" sz="1400">
              <a:solidFill>
                <a:schemeClr val="accent4"/>
              </a:solidFill>
            </a:endParaRPr>
          </a:p>
          <a:p>
            <a:pPr marL="92075" algn="l">
              <a:spcAft>
                <a:spcPts val="1134"/>
              </a:spcAft>
            </a:pPr>
            <a:r>
              <a:rPr lang="en-GB">
                <a:solidFill>
                  <a:schemeClr val="accent4"/>
                </a:solidFill>
              </a:rPr>
              <a:t>+43,000 </a:t>
            </a:r>
            <a:r>
              <a:rPr lang="en-GB" sz="1200"/>
              <a:t>households could have negative discretionary income by July ’24</a:t>
            </a:r>
          </a:p>
          <a:p>
            <a:pPr marL="92075">
              <a:spcAft>
                <a:spcPts val="1134"/>
              </a:spcAft>
            </a:pPr>
            <a:r>
              <a:rPr lang="en-GB">
                <a:solidFill>
                  <a:schemeClr val="accent4"/>
                </a:solidFill>
              </a:rPr>
              <a:t>+19,000 </a:t>
            </a:r>
            <a:r>
              <a:rPr lang="en-GB" sz="1200"/>
              <a:t>households with under £250 discretionary income</a:t>
            </a:r>
          </a:p>
          <a:p>
            <a:pPr marL="92075">
              <a:spcAft>
                <a:spcPts val="1134"/>
              </a:spcAft>
            </a:pPr>
            <a:r>
              <a:rPr lang="en-GB" sz="1000"/>
              <a:t>Source: Experian Mosaic</a:t>
            </a:r>
          </a:p>
          <a:p>
            <a:pPr algn="l">
              <a:spcAft>
                <a:spcPts val="1134"/>
              </a:spcAft>
            </a:pPr>
            <a:endParaRPr lang="en-GB" sz="1200"/>
          </a:p>
        </p:txBody>
      </p:sp>
    </p:spTree>
    <p:extLst>
      <p:ext uri="{BB962C8B-B14F-4D97-AF65-F5344CB8AC3E}">
        <p14:creationId xmlns:p14="http://schemas.microsoft.com/office/powerpoint/2010/main" val="766530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FCEA4-0202-446A-B4AC-D0CB7DB33FCA}"/>
              </a:ext>
            </a:extLst>
          </p:cNvPr>
          <p:cNvSpPr/>
          <p:nvPr/>
        </p:nvSpPr>
        <p:spPr>
          <a:xfrm>
            <a:off x="889"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Financial situation </a:t>
            </a:r>
          </a:p>
        </p:txBody>
      </p:sp>
      <p:sp>
        <p:nvSpPr>
          <p:cNvPr id="34" name="Title 1">
            <a:extLst>
              <a:ext uri="{FF2B5EF4-FFF2-40B4-BE49-F238E27FC236}">
                <a16:creationId xmlns:a16="http://schemas.microsoft.com/office/drawing/2014/main" id="{55C07F93-6A9D-4C5F-83D7-51C8227B42BA}"/>
              </a:ext>
            </a:extLst>
          </p:cNvPr>
          <p:cNvSpPr txBox="1">
            <a:spLocks/>
          </p:cNvSpPr>
          <p:nvPr/>
        </p:nvSpPr>
        <p:spPr>
          <a:xfrm>
            <a:off x="706436" y="313665"/>
            <a:ext cx="11199745" cy="98800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I</a:t>
            </a:r>
            <a:r>
              <a:rPr kumimoji="0" lang="en-GB" sz="1800" b="1" i="0" u="none" strike="noStrike" kern="1200" cap="none" spc="0" normalizeH="0" baseline="0" noProof="0">
                <a:ln>
                  <a:noFill/>
                </a:ln>
                <a:solidFill>
                  <a:schemeClr val="accent4"/>
                </a:solidFill>
                <a:effectLst/>
                <a:uLnTx/>
                <a:uFillTx/>
                <a:ea typeface="+mj-ea"/>
                <a:cs typeface="+mj-cs"/>
              </a:rPr>
              <a:t>n addition, there are patterns between feelings around financial situations and perceptions of community, local area and other general wellbeing metrics. </a:t>
            </a:r>
          </a:p>
        </p:txBody>
      </p:sp>
      <p:sp>
        <p:nvSpPr>
          <p:cNvPr id="12" name="TextBox 11">
            <a:extLst>
              <a:ext uri="{FF2B5EF4-FFF2-40B4-BE49-F238E27FC236}">
                <a16:creationId xmlns:a16="http://schemas.microsoft.com/office/drawing/2014/main" id="{CE3FF7A9-EDCD-4BC0-9DA6-0232D7D9D7B9}"/>
              </a:ext>
            </a:extLst>
          </p:cNvPr>
          <p:cNvSpPr txBox="1"/>
          <p:nvPr/>
        </p:nvSpPr>
        <p:spPr>
          <a:xfrm>
            <a:off x="695324" y="6188098"/>
            <a:ext cx="8071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Living comfortably (~1,333); Doing alright (~2,219); Just about getting by (~1,137); Finding it quite/very difficult (~</a:t>
            </a:r>
            <a:r>
              <a:rPr lang="en-GB" sz="1000">
                <a:solidFill>
                  <a:srgbClr val="000000"/>
                </a:solidFill>
              </a:rPr>
              <a:t>473</a:t>
            </a:r>
            <a:r>
              <a:rPr kumimoji="0" lang="en-GB" sz="1000" b="0" i="0" u="none" strike="noStrike" kern="1200" cap="none" spc="0" normalizeH="0" baseline="0" noProof="0">
                <a:ln>
                  <a:noFill/>
                </a:ln>
                <a:solidFill>
                  <a:srgbClr val="000000"/>
                </a:solidFill>
                <a:effectLst/>
                <a:uLnTx/>
                <a:uFillTx/>
                <a:ea typeface="+mn-ea"/>
                <a:cs typeface="+mn-cs"/>
              </a:rPr>
              <a:t>); note base sizes vary depending on question.</a:t>
            </a:r>
            <a:endParaRPr lang="en-GB" sz="1000">
              <a:solidFill>
                <a:srgbClr val="000000"/>
              </a:solidFill>
            </a:endParaRPr>
          </a:p>
        </p:txBody>
      </p:sp>
      <p:sp>
        <p:nvSpPr>
          <p:cNvPr id="10" name="Slide Number Placeholder 4">
            <a:extLst>
              <a:ext uri="{FF2B5EF4-FFF2-40B4-BE49-F238E27FC236}">
                <a16:creationId xmlns:a16="http://schemas.microsoft.com/office/drawing/2014/main" id="{D7FF32FD-E222-4137-AA54-A5E46CD1EC63}"/>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3" name="Footer Placeholder 5">
            <a:extLst>
              <a:ext uri="{FF2B5EF4-FFF2-40B4-BE49-F238E27FC236}">
                <a16:creationId xmlns:a16="http://schemas.microsoft.com/office/drawing/2014/main" id="{A9A618A1-DF1B-4801-B6F7-2A0E2E9DB7B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4" name="Date Placeholder 3">
            <a:extLst>
              <a:ext uri="{FF2B5EF4-FFF2-40B4-BE49-F238E27FC236}">
                <a16:creationId xmlns:a16="http://schemas.microsoft.com/office/drawing/2014/main" id="{44F63FC3-40C6-4E05-A43F-4C4DB2F05259}"/>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3" name="Chart 2">
            <a:extLst>
              <a:ext uri="{FF2B5EF4-FFF2-40B4-BE49-F238E27FC236}">
                <a16:creationId xmlns:a16="http://schemas.microsoft.com/office/drawing/2014/main" id="{FCCD254E-D0EB-DD8D-58BA-9E4F29CD631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5395515"/>
              </p:ext>
            </p:extLst>
          </p:nvPr>
        </p:nvGraphicFramePr>
        <p:xfrm>
          <a:off x="1173739" y="1970202"/>
          <a:ext cx="10227685" cy="4036301"/>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ADE67CFF-5A57-EF2A-24E4-173CA7E25C76}"/>
              </a:ext>
            </a:extLst>
          </p:cNvPr>
          <p:cNvCxnSpPr>
            <a:cxnSpLocks/>
          </p:cNvCxnSpPr>
          <p:nvPr/>
        </p:nvCxnSpPr>
        <p:spPr>
          <a:xfrm flipV="1">
            <a:off x="6314164" y="2591095"/>
            <a:ext cx="0" cy="2437257"/>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FB2B0CB-8560-3235-6024-6FDC60972AF2}"/>
              </a:ext>
              <a:ext uri="{C183D7F6-B498-43B3-948B-1728B52AA6E4}">
                <adec:decorative xmlns:adec="http://schemas.microsoft.com/office/drawing/2017/decorative" val="1"/>
              </a:ext>
            </a:extLst>
          </p:cNvPr>
          <p:cNvSpPr txBox="1"/>
          <p:nvPr/>
        </p:nvSpPr>
        <p:spPr>
          <a:xfrm>
            <a:off x="1173739" y="5765935"/>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all residents at the 95% confidence level </a:t>
            </a:r>
          </a:p>
        </p:txBody>
      </p:sp>
      <p:sp>
        <p:nvSpPr>
          <p:cNvPr id="7" name="Arrow: Up 6">
            <a:extLst>
              <a:ext uri="{FF2B5EF4-FFF2-40B4-BE49-F238E27FC236}">
                <a16:creationId xmlns:a16="http://schemas.microsoft.com/office/drawing/2014/main" id="{58D260E1-63E2-A96F-4C03-FBB5C65DD185}"/>
              </a:ext>
              <a:ext uri="{C183D7F6-B498-43B3-948B-1728B52AA6E4}">
                <adec:decorative xmlns:adec="http://schemas.microsoft.com/office/drawing/2017/decorative" val="1"/>
              </a:ext>
            </a:extLst>
          </p:cNvPr>
          <p:cNvSpPr/>
          <p:nvPr/>
        </p:nvSpPr>
        <p:spPr>
          <a:xfrm>
            <a:off x="876916" y="586164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5F7B975C-439A-ED8C-4D85-901152B426F4}"/>
              </a:ext>
              <a:ext uri="{C183D7F6-B498-43B3-948B-1728B52AA6E4}">
                <adec:decorative xmlns:adec="http://schemas.microsoft.com/office/drawing/2017/decorative" val="1"/>
              </a:ext>
            </a:extLst>
          </p:cNvPr>
          <p:cNvSpPr/>
          <p:nvPr/>
        </p:nvSpPr>
        <p:spPr>
          <a:xfrm flipV="1">
            <a:off x="1019462" y="586917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101144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FCEA4-0202-446A-B4AC-D0CB7DB33FCA}"/>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ea typeface="+mn-ea"/>
                <a:cs typeface="+mn-cs"/>
              </a:rPr>
              <a:t>Financial situation </a:t>
            </a:r>
          </a:p>
        </p:txBody>
      </p:sp>
      <p:sp>
        <p:nvSpPr>
          <p:cNvPr id="34" name="Title 1">
            <a:extLst>
              <a:ext uri="{FF2B5EF4-FFF2-40B4-BE49-F238E27FC236}">
                <a16:creationId xmlns:a16="http://schemas.microsoft.com/office/drawing/2014/main" id="{55C07F93-6A9D-4C5F-83D7-51C8227B42BA}"/>
              </a:ext>
            </a:extLst>
          </p:cNvPr>
          <p:cNvSpPr txBox="1">
            <a:spLocks/>
          </p:cNvSpPr>
          <p:nvPr/>
        </p:nvSpPr>
        <p:spPr>
          <a:xfrm>
            <a:off x="706436" y="313665"/>
            <a:ext cx="11199745" cy="98800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The table below summarises the resident groups who are more likely to report different financial situations, with a quarter or more of non-working households, single parents, personal carers and working-age residents with a limiting health condition or illness, all ‘financially struggling’</a:t>
            </a:r>
          </a:p>
        </p:txBody>
      </p:sp>
      <p:graphicFrame>
        <p:nvGraphicFramePr>
          <p:cNvPr id="35" name="Table 34">
            <a:extLst>
              <a:ext uri="{FF2B5EF4-FFF2-40B4-BE49-F238E27FC236}">
                <a16:creationId xmlns:a16="http://schemas.microsoft.com/office/drawing/2014/main" id="{68E8B6AE-22AF-4A06-8D88-A19F66E4587B}"/>
              </a:ext>
            </a:extLst>
          </p:cNvPr>
          <p:cNvGraphicFramePr>
            <a:graphicFrameLocks noGrp="1"/>
          </p:cNvGraphicFramePr>
          <p:nvPr>
            <p:extLst>
              <p:ext uri="{D42A27DB-BD31-4B8C-83A1-F6EECF244321}">
                <p14:modId xmlns:p14="http://schemas.microsoft.com/office/powerpoint/2010/main" val="2857233309"/>
              </p:ext>
            </p:extLst>
          </p:nvPr>
        </p:nvGraphicFramePr>
        <p:xfrm>
          <a:off x="791853" y="1972334"/>
          <a:ext cx="11114330" cy="3825517"/>
        </p:xfrm>
        <a:graphic>
          <a:graphicData uri="http://schemas.openxmlformats.org/drawingml/2006/table">
            <a:tbl>
              <a:tblPr/>
              <a:tblGrid>
                <a:gridCol w="1112936">
                  <a:extLst>
                    <a:ext uri="{9D8B030D-6E8A-4147-A177-3AD203B41FA5}">
                      <a16:colId xmlns:a16="http://schemas.microsoft.com/office/drawing/2014/main" val="2641468421"/>
                    </a:ext>
                  </a:extLst>
                </a:gridCol>
                <a:gridCol w="554796">
                  <a:extLst>
                    <a:ext uri="{9D8B030D-6E8A-4147-A177-3AD203B41FA5}">
                      <a16:colId xmlns:a16="http://schemas.microsoft.com/office/drawing/2014/main" val="3039307725"/>
                    </a:ext>
                  </a:extLst>
                </a:gridCol>
                <a:gridCol w="1434534">
                  <a:extLst>
                    <a:ext uri="{9D8B030D-6E8A-4147-A177-3AD203B41FA5}">
                      <a16:colId xmlns:a16="http://schemas.microsoft.com/office/drawing/2014/main" val="2604126439"/>
                    </a:ext>
                  </a:extLst>
                </a:gridCol>
                <a:gridCol w="1007113">
                  <a:extLst>
                    <a:ext uri="{9D8B030D-6E8A-4147-A177-3AD203B41FA5}">
                      <a16:colId xmlns:a16="http://schemas.microsoft.com/office/drawing/2014/main" val="2806535329"/>
                    </a:ext>
                  </a:extLst>
                </a:gridCol>
                <a:gridCol w="706466">
                  <a:extLst>
                    <a:ext uri="{9D8B030D-6E8A-4147-A177-3AD203B41FA5}">
                      <a16:colId xmlns:a16="http://schemas.microsoft.com/office/drawing/2014/main" val="3469402900"/>
                    </a:ext>
                  </a:extLst>
                </a:gridCol>
                <a:gridCol w="625151">
                  <a:extLst>
                    <a:ext uri="{9D8B030D-6E8A-4147-A177-3AD203B41FA5}">
                      <a16:colId xmlns:a16="http://schemas.microsoft.com/office/drawing/2014/main" val="2843857308"/>
                    </a:ext>
                  </a:extLst>
                </a:gridCol>
                <a:gridCol w="1334278">
                  <a:extLst>
                    <a:ext uri="{9D8B030D-6E8A-4147-A177-3AD203B41FA5}">
                      <a16:colId xmlns:a16="http://schemas.microsoft.com/office/drawing/2014/main" val="2843370012"/>
                    </a:ext>
                  </a:extLst>
                </a:gridCol>
                <a:gridCol w="1668288">
                  <a:extLst>
                    <a:ext uri="{9D8B030D-6E8A-4147-A177-3AD203B41FA5}">
                      <a16:colId xmlns:a16="http://schemas.microsoft.com/office/drawing/2014/main" val="2840456967"/>
                    </a:ext>
                  </a:extLst>
                </a:gridCol>
                <a:gridCol w="1780431">
                  <a:extLst>
                    <a:ext uri="{9D8B030D-6E8A-4147-A177-3AD203B41FA5}">
                      <a16:colId xmlns:a16="http://schemas.microsoft.com/office/drawing/2014/main" val="3973360850"/>
                    </a:ext>
                  </a:extLst>
                </a:gridCol>
                <a:gridCol w="890337">
                  <a:extLst>
                    <a:ext uri="{9D8B030D-6E8A-4147-A177-3AD203B41FA5}">
                      <a16:colId xmlns:a16="http://schemas.microsoft.com/office/drawing/2014/main" val="1563516764"/>
                    </a:ext>
                  </a:extLst>
                </a:gridCol>
              </a:tblGrid>
              <a:tr h="214685">
                <a:tc rowSpan="2">
                  <a:txBody>
                    <a:bodyPr/>
                    <a:lstStyle/>
                    <a:p>
                      <a:pPr algn="l" fontAlgn="b"/>
                      <a:r>
                        <a:rPr lang="en-GB" sz="1100" b="1" i="0" u="none" strike="noStrike">
                          <a:solidFill>
                            <a:schemeClr val="bg1"/>
                          </a:solidFill>
                          <a:effectLst/>
                          <a:latin typeface="+mj-lt"/>
                        </a:rPr>
                        <a:t>Financial situation</a:t>
                      </a:r>
                    </a:p>
                  </a:txBody>
                  <a:tcPr marL="72000" marR="72000" marT="7200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rowSpan="2">
                  <a:txBody>
                    <a:bodyPr/>
                    <a:lstStyle/>
                    <a:p>
                      <a:pPr algn="ctr" fontAlgn="ctr"/>
                      <a:r>
                        <a:rPr lang="en-GB" sz="1100" b="1" u="none" strike="noStrike">
                          <a:solidFill>
                            <a:schemeClr val="bg1"/>
                          </a:solidFill>
                          <a:effectLst/>
                          <a:latin typeface="+mj-lt"/>
                        </a:rPr>
                        <a:t>Essex </a:t>
                      </a:r>
                    </a:p>
                    <a:p>
                      <a:pPr algn="ctr" fontAlgn="ctr"/>
                      <a:r>
                        <a:rPr lang="en-GB" sz="1100" b="1" u="none" strike="noStrike">
                          <a:solidFill>
                            <a:schemeClr val="bg1"/>
                          </a:solidFill>
                          <a:effectLst/>
                          <a:latin typeface="+mj-lt"/>
                        </a:rPr>
                        <a:t>total</a:t>
                      </a:r>
                      <a:endParaRPr lang="en-GB" sz="1100" b="1" i="0" u="none" strike="noStrike">
                        <a:solidFill>
                          <a:schemeClr val="bg1"/>
                        </a:solidFill>
                        <a:effectLst/>
                        <a:latin typeface="+mj-lt"/>
                      </a:endParaRPr>
                    </a:p>
                  </a:txBody>
                  <a:tcPr marL="36000" marR="36000" marT="6350"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gridSpan="8">
                  <a:txBody>
                    <a:bodyPr/>
                    <a:lstStyle/>
                    <a:p>
                      <a:pPr algn="ctr" fontAlgn="ctr"/>
                      <a:r>
                        <a:rPr lang="en-GB" sz="1100" b="1" i="0" u="none" strike="noStrike">
                          <a:solidFill>
                            <a:schemeClr val="bg1"/>
                          </a:solidFill>
                          <a:effectLst/>
                          <a:latin typeface="+mj-lt"/>
                        </a:rPr>
                        <a:t>The following groups are more likely to report being in each financial situation</a:t>
                      </a:r>
                    </a:p>
                  </a:txBody>
                  <a:tcPr marL="72000" marR="7200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ap="flat" cmpd="sng" algn="ctr">
                      <a:solidFill>
                        <a:schemeClr val="bg1"/>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extLst>
                  <a:ext uri="{0D108BD9-81ED-4DB2-BD59-A6C34878D82A}">
                    <a16:rowId xmlns:a16="http://schemas.microsoft.com/office/drawing/2014/main" val="3772223532"/>
                  </a:ext>
                </a:extLst>
              </a:tr>
              <a:tr h="367646">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100" b="1" i="0" u="none" strike="noStrike">
                          <a:solidFill>
                            <a:srgbClr val="004899"/>
                          </a:solidFill>
                          <a:effectLst/>
                          <a:latin typeface="+mj-lt"/>
                        </a:rPr>
                        <a:t>Financial situation</a:t>
                      </a:r>
                    </a:p>
                  </a:txBody>
                  <a:tcPr marL="72000" marR="72000" marT="7200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4899"/>
                          </a:solidFill>
                          <a:effectLst/>
                          <a:latin typeface="+mj-lt"/>
                        </a:rPr>
                        <a:t>Essex </a:t>
                      </a:r>
                    </a:p>
                    <a:p>
                      <a:pPr algn="ctr" fontAlgn="ctr"/>
                      <a:r>
                        <a:rPr lang="en-GB" sz="1100" b="1" u="none" strike="noStrike">
                          <a:solidFill>
                            <a:srgbClr val="004899"/>
                          </a:solidFill>
                          <a:effectLst/>
                          <a:latin typeface="+mj-lt"/>
                        </a:rPr>
                        <a:t>total</a:t>
                      </a:r>
                      <a:endParaRPr lang="en-GB" sz="1100" b="1" i="0" u="none" strike="noStrike">
                        <a:solidFill>
                          <a:srgbClr val="004899"/>
                        </a:solidFill>
                        <a:effectLst/>
                        <a:latin typeface="+mj-lt"/>
                      </a:endParaRPr>
                    </a:p>
                  </a:txBody>
                  <a:tcPr marL="36000" marR="3600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More likely to be living in…</a:t>
                      </a:r>
                    </a:p>
                  </a:txBody>
                  <a:tcPr marL="72000" marR="72000" marT="6350" marB="0" anchor="ctr">
                    <a:lnL w="12700" cmpd="sng">
                      <a:solidFill>
                        <a:sysClr val="window" lastClr="FFFFFF"/>
                      </a:solidFill>
                    </a:lnL>
                    <a:lnR w="12700" cmpd="sng">
                      <a:solidFill>
                        <a:sysClr val="window" lastClr="FFFFFF"/>
                      </a:solidFill>
                    </a:lnR>
                    <a:lnT w="127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Braintree</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More likely to be…</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Castle </a:t>
                      </a:r>
                    </a:p>
                    <a:p>
                      <a:pPr algn="ctr" fontAlgn="ctr"/>
                      <a:r>
                        <a:rPr lang="en-GB" sz="1100" b="1" i="0" u="none" strike="noStrike">
                          <a:solidFill>
                            <a:srgbClr val="000000"/>
                          </a:solidFill>
                          <a:effectLst/>
                          <a:latin typeface="+mj-lt"/>
                        </a:rPr>
                        <a:t>Point</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gridSpan="2">
                  <a:txBody>
                    <a:bodyPr/>
                    <a:lstStyle/>
                    <a:p>
                      <a:pPr algn="ctr" fontAlgn="ctr"/>
                      <a:r>
                        <a:rPr lang="en-GB" sz="1100" b="1" i="0" u="none" strike="noStrike">
                          <a:solidFill>
                            <a:schemeClr val="bg1"/>
                          </a:solidFill>
                          <a:effectLst/>
                          <a:latin typeface="+mj-lt"/>
                        </a:rPr>
                        <a:t>More likely to have…</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2566764357"/>
                  </a:ext>
                </a:extLst>
              </a:tr>
              <a:tr h="9992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i="0" u="none" strike="noStrike">
                          <a:solidFill>
                            <a:srgbClr val="000000"/>
                          </a:solidFill>
                          <a:effectLst/>
                          <a:latin typeface="+mj-lt"/>
                        </a:rPr>
                        <a:t>Living comfortably / doing alright</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65%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Rochford (77%)</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Uttlesford (75%)</a:t>
                      </a:r>
                      <a:br>
                        <a:rPr kumimoji="0" lang="en-GB" sz="1100" b="0" i="0" u="none" strike="noStrike" kern="1200" cap="none" spc="0" normalizeH="0" baseline="0" noProof="0">
                          <a:ln>
                            <a:noFill/>
                          </a:ln>
                          <a:solidFill>
                            <a:srgbClr val="000000"/>
                          </a:solidFill>
                          <a:effectLst/>
                          <a:uLnTx/>
                          <a:uFillTx/>
                          <a:latin typeface="+mj-lt"/>
                          <a:ea typeface="+mn-ea"/>
                          <a:cs typeface="+mn-cs"/>
                        </a:rPr>
                      </a:br>
                      <a:r>
                        <a:rPr kumimoji="0" lang="en-GB" sz="1100" b="0" i="0" u="none" strike="noStrike" kern="1200" cap="none" spc="0" normalizeH="0" baseline="0" noProof="0">
                          <a:ln>
                            <a:noFill/>
                          </a:ln>
                          <a:solidFill>
                            <a:srgbClr val="000000"/>
                          </a:solidFill>
                          <a:effectLst/>
                          <a:uLnTx/>
                          <a:uFillTx/>
                          <a:latin typeface="+mj-lt"/>
                          <a:ea typeface="+mn-ea"/>
                          <a:cs typeface="+mn-cs"/>
                        </a:rPr>
                        <a:t>Brentford (75%)</a:t>
                      </a: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Less deprived areas: IMD quintiles 5 (74%)</a:t>
                      </a: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Rural areas (72%)</a:t>
                      </a:r>
                    </a:p>
                  </a:txBody>
                  <a:tcPr marL="72000" marR="72000" marT="36000" marB="36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Aged 75+ (76%)</a:t>
                      </a:r>
                    </a:p>
                  </a:txBody>
                  <a:tcPr marL="72000" marR="72000" marT="36000" marB="36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Retired (74%)</a:t>
                      </a:r>
                    </a:p>
                  </a:txBody>
                  <a:tcPr marL="72000" marR="72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In a household earning £75K+ (87%)</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Owner-occupier (75%)</a:t>
                      </a:r>
                    </a:p>
                  </a:txBody>
                  <a:tcPr marL="72000" marR="72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No children – two adult household (77%)</a:t>
                      </a:r>
                    </a:p>
                  </a:txBody>
                  <a:tcPr marL="72000" marR="72000" marT="36000" marB="360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63601920"/>
                  </a:ext>
                </a:extLst>
              </a:tr>
              <a:tr h="99846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i="0" u="none" strike="noStrike">
                          <a:solidFill>
                            <a:srgbClr val="000000"/>
                          </a:solidFill>
                          <a:effectLst/>
                          <a:latin typeface="+mj-lt"/>
                        </a:rPr>
                        <a:t>Just about getting by</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mj-lt"/>
                          <a:ea typeface="+mn-ea"/>
                          <a:cs typeface="+mn-cs"/>
                        </a:rPr>
                        <a:t>23%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Basildon (31%)</a:t>
                      </a: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Tendring (28%)</a:t>
                      </a:r>
                      <a:br>
                        <a:rPr kumimoji="0" lang="en-GB" sz="1100" b="0" i="0" u="none" strike="noStrike" kern="1200" cap="none" spc="0" normalizeH="0" baseline="0" noProof="0">
                          <a:ln>
                            <a:noFill/>
                          </a:ln>
                          <a:solidFill>
                            <a:srgbClr val="000000"/>
                          </a:solidFill>
                          <a:effectLst/>
                          <a:uLnTx/>
                          <a:uFillTx/>
                          <a:latin typeface="+mj-lt"/>
                          <a:ea typeface="+mn-ea"/>
                          <a:cs typeface="+mn-cs"/>
                        </a:rPr>
                      </a:br>
                      <a:r>
                        <a:rPr kumimoji="0" lang="en-GB" sz="1100" b="0" i="0" u="none" strike="noStrike" kern="1200" cap="none" spc="0" normalizeH="0" baseline="0" noProof="0">
                          <a:ln>
                            <a:noFill/>
                          </a:ln>
                          <a:solidFill>
                            <a:srgbClr val="000000"/>
                          </a:solidFill>
                          <a:effectLst/>
                          <a:uLnTx/>
                          <a:uFillTx/>
                          <a:latin typeface="Arial" panose="020B0604020202020204"/>
                          <a:ea typeface="+mn-ea"/>
                          <a:cs typeface="+mn-cs"/>
                        </a:rPr>
                        <a:t>Harlow (27%)</a:t>
                      </a: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More deprived areas: IMD quintiles 1 (31%)</a:t>
                      </a: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Urban areas (25%)</a:t>
                      </a:r>
                    </a:p>
                  </a:txBody>
                  <a:tcPr marL="72000" marR="72000" marT="36000" marB="36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Aged 35-44 (27%)</a:t>
                      </a:r>
                    </a:p>
                  </a:txBody>
                  <a:tcPr marL="72000" marR="72000" marT="36000" marB="36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Non-working household (41%)</a:t>
                      </a:r>
                    </a:p>
                  </a:txBody>
                  <a:tcPr marL="72000" marR="72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In a lower income household earning less that £20K (36%) </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Social renter (41%)</a:t>
                      </a:r>
                    </a:p>
                  </a:txBody>
                  <a:tcPr marL="72000" marR="72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A long-term limiting health condition or illness (31%)</a:t>
                      </a:r>
                      <a:endParaRPr kumimoji="0" lang="en-GB" sz="1100" b="0" i="0" u="none" strike="noStrike" kern="1200" cap="none" spc="0" normalizeH="0" baseline="0" noProof="0">
                        <a:ln>
                          <a:noFill/>
                        </a:ln>
                        <a:solidFill>
                          <a:srgbClr val="000000"/>
                        </a:solidFill>
                        <a:effectLst/>
                        <a:uLnTx/>
                        <a:uFillTx/>
                        <a:latin typeface="+mn-lt"/>
                        <a:ea typeface="+mn-ea"/>
                        <a:cs typeface="+mn-cs"/>
                      </a:endParaRPr>
                    </a:p>
                  </a:txBody>
                  <a:tcPr marL="72000" marR="72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Single parent with dependent child(ren) (30%)</a:t>
                      </a:r>
                    </a:p>
                  </a:txBody>
                  <a:tcPr marL="72000" marR="72000" marT="36000" marB="360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44543398"/>
                  </a:ext>
                </a:extLst>
              </a:tr>
              <a:tr h="93552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i="0" u="none" strike="noStrike">
                          <a:solidFill>
                            <a:srgbClr val="000000"/>
                          </a:solidFill>
                          <a:effectLst/>
                          <a:latin typeface="+mj-lt"/>
                        </a:rPr>
                        <a:t>Financially struggling (finding it very / quite difficult)</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mj-lt"/>
                          <a:ea typeface="+mn-ea"/>
                          <a:cs typeface="+mn-cs"/>
                        </a:rPr>
                        <a:t>13%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Harlow (18%)</a:t>
                      </a:r>
                      <a:br>
                        <a:rPr kumimoji="0" lang="en-GB" sz="1100" b="0" i="0" u="none" strike="noStrike" kern="1200" cap="none" spc="0" normalizeH="0" baseline="0" noProof="0">
                          <a:ln>
                            <a:noFill/>
                          </a:ln>
                          <a:solidFill>
                            <a:srgbClr val="000000"/>
                          </a:solidFill>
                          <a:effectLst/>
                          <a:uLnTx/>
                          <a:uFillTx/>
                          <a:latin typeface="+mj-lt"/>
                          <a:ea typeface="+mn-ea"/>
                          <a:cs typeface="+mn-cs"/>
                        </a:rPr>
                      </a:br>
                      <a:r>
                        <a:rPr kumimoji="0" lang="en-GB" sz="1100" b="0" i="0" u="none" strike="noStrike" kern="1200" cap="none" spc="0" normalizeH="0" baseline="0" noProof="0">
                          <a:ln>
                            <a:noFill/>
                          </a:ln>
                          <a:solidFill>
                            <a:srgbClr val="000000"/>
                          </a:solidFill>
                          <a:effectLst/>
                          <a:uLnTx/>
                          <a:uFillTx/>
                          <a:latin typeface="Arial" panose="020B0604020202020204"/>
                          <a:ea typeface="+mn-ea"/>
                          <a:cs typeface="+mn-cs"/>
                        </a:rPr>
                        <a:t>Basildon (15%)</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a:ea typeface="+mn-ea"/>
                          <a:cs typeface="+mn-cs"/>
                        </a:rPr>
                        <a:t>Tendring (15%)</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More deprived areas: IMD quintiles 1 (16%)</a:t>
                      </a: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Urban areas (13%)</a:t>
                      </a:r>
                    </a:p>
                  </a:txBody>
                  <a:tcPr marL="72000" marR="72000" marT="36000" marB="36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Aged 25-34 (18%)</a:t>
                      </a:r>
                    </a:p>
                  </a:txBody>
                  <a:tcPr marL="72000" marR="72000" marT="36000" marB="36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In a non-working household (35%)</a:t>
                      </a:r>
                    </a:p>
                  </a:txBody>
                  <a:tcPr marL="72000" marR="72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In a lower income household earning less than £20K (28%)</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Private renter (27%) or </a:t>
                      </a:r>
                      <a:r>
                        <a:rPr kumimoji="0" lang="en-GB" sz="1100" b="0" i="0" u="none" strike="noStrike" kern="1200" cap="none" spc="0" normalizeH="0" baseline="0" noProof="0">
                          <a:ln>
                            <a:noFill/>
                          </a:ln>
                          <a:solidFill>
                            <a:srgbClr val="000000"/>
                          </a:solidFill>
                          <a:effectLst/>
                          <a:uLnTx/>
                          <a:uFillTx/>
                          <a:latin typeface="+mn-lt"/>
                          <a:ea typeface="+mn-ea"/>
                          <a:cs typeface="+mn-cs"/>
                        </a:rPr>
                        <a:t>Social renter (28%)</a:t>
                      </a: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A long-term limiting health condition or illness (22%, rising to 30% amongst working-age and 44% working-age for whom this impacts ‘a lot’)</a:t>
                      </a:r>
                    </a:p>
                  </a:txBody>
                  <a:tcPr marL="72000" marR="72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Dependent child – single parent (34%)</a:t>
                      </a:r>
                    </a:p>
                  </a:txBody>
                  <a:tcPr marL="72000" marR="72000" marT="36000" marB="360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593879279"/>
                  </a:ext>
                </a:extLst>
              </a:tr>
            </a:tbl>
          </a:graphicData>
        </a:graphic>
      </p:graphicFrame>
      <p:sp>
        <p:nvSpPr>
          <p:cNvPr id="11" name="TextBox 10">
            <a:extLst>
              <a:ext uri="{FF2B5EF4-FFF2-40B4-BE49-F238E27FC236}">
                <a16:creationId xmlns:a16="http://schemas.microsoft.com/office/drawing/2014/main" id="{32A29EC9-5F40-46BE-A964-E3B49A477881}"/>
              </a:ext>
            </a:extLst>
          </p:cNvPr>
          <p:cNvSpPr txBox="1"/>
          <p:nvPr/>
        </p:nvSpPr>
        <p:spPr>
          <a:xfrm>
            <a:off x="696983" y="1390782"/>
            <a:ext cx="10665116"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The % in brackets shows the % of that group in each financial situation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(e.g. 79% of residents in Uttlesford say their household is living comfortably / doing alright financially) </a:t>
            </a:r>
          </a:p>
        </p:txBody>
      </p:sp>
      <p:sp>
        <p:nvSpPr>
          <p:cNvPr id="12" name="TextBox 11">
            <a:extLst>
              <a:ext uri="{FF2B5EF4-FFF2-40B4-BE49-F238E27FC236}">
                <a16:creationId xmlns:a16="http://schemas.microsoft.com/office/drawing/2014/main" id="{CE3FF7A9-EDCD-4BC0-9DA6-0232D7D9D7B9}"/>
              </a:ext>
            </a:extLst>
          </p:cNvPr>
          <p:cNvSpPr txBox="1"/>
          <p:nvPr/>
        </p:nvSpPr>
        <p:spPr>
          <a:xfrm>
            <a:off x="695324" y="6188098"/>
            <a:ext cx="66383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a:t>
            </a:r>
            <a:r>
              <a:rPr lang="en-GB" sz="1000">
                <a:solidFill>
                  <a:srgbClr val="000000"/>
                </a:solidFill>
              </a:rPr>
              <a:t>5,279</a:t>
            </a:r>
          </a:p>
        </p:txBody>
      </p:sp>
      <p:sp>
        <p:nvSpPr>
          <p:cNvPr id="10" name="Slide Number Placeholder 4">
            <a:extLst>
              <a:ext uri="{FF2B5EF4-FFF2-40B4-BE49-F238E27FC236}">
                <a16:creationId xmlns:a16="http://schemas.microsoft.com/office/drawing/2014/main" id="{D7FF32FD-E222-4137-AA54-A5E46CD1EC63}"/>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3" name="Footer Placeholder 5">
            <a:extLst>
              <a:ext uri="{FF2B5EF4-FFF2-40B4-BE49-F238E27FC236}">
                <a16:creationId xmlns:a16="http://schemas.microsoft.com/office/drawing/2014/main" id="{A9A618A1-DF1B-4801-B6F7-2A0E2E9DB7B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4" name="Date Placeholder 3">
            <a:extLst>
              <a:ext uri="{FF2B5EF4-FFF2-40B4-BE49-F238E27FC236}">
                <a16:creationId xmlns:a16="http://schemas.microsoft.com/office/drawing/2014/main" id="{44F63FC3-40C6-4E05-A43F-4C4DB2F05259}"/>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custDataLst>
      <p:tags r:id="rId1"/>
    </p:custDataLst>
    <p:extLst>
      <p:ext uri="{BB962C8B-B14F-4D97-AF65-F5344CB8AC3E}">
        <p14:creationId xmlns:p14="http://schemas.microsoft.com/office/powerpoint/2010/main" val="221234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B11A52-8C48-5A2A-12DB-FD3793C29076}"/>
              </a:ext>
            </a:extLst>
          </p:cNvPr>
          <p:cNvSpPr/>
          <p:nvPr/>
        </p:nvSpPr>
        <p:spPr>
          <a:xfrm>
            <a:off x="5856270" y="1674688"/>
            <a:ext cx="5157627" cy="1346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27CA468-B12F-EE69-234B-56EAD4F81351}"/>
              </a:ext>
            </a:extLst>
          </p:cNvPr>
          <p:cNvSpPr txBox="1"/>
          <p:nvPr/>
        </p:nvSpPr>
        <p:spPr>
          <a:xfrm>
            <a:off x="9685867" y="3380042"/>
            <a:ext cx="2962800" cy="1202400"/>
          </a:xfrm>
          <a:prstGeom prst="rect">
            <a:avLst/>
          </a:prstGeom>
          <a:noFill/>
        </p:spPr>
        <p:txBody>
          <a:bodyPr wrap="square" lIns="0" tIns="0" rIns="0" bIns="0" rtlCol="0">
            <a:noAutofit/>
          </a:bodyPr>
          <a:lstStyle/>
          <a:p>
            <a:pPr>
              <a:spcAft>
                <a:spcPts val="1134"/>
              </a:spcAft>
            </a:pPr>
            <a:r>
              <a:rPr lang="en-GB" sz="1500" b="1"/>
              <a:t>Local public </a:t>
            </a:r>
            <a:br>
              <a:rPr lang="en-GB" sz="1500" b="1"/>
            </a:br>
            <a:r>
              <a:rPr lang="en-GB" sz="1500" b="1"/>
              <a:t>services</a:t>
            </a:r>
            <a:endParaRPr lang="en-GB" sz="1500"/>
          </a:p>
        </p:txBody>
      </p:sp>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p:spPr>
        <p:txBody>
          <a:bodyPr wrap="square" lIns="0" tIns="0" rIns="0" bIns="0" rtlCol="0">
            <a:noAutofit/>
          </a:bodyPr>
          <a:lstStyle/>
          <a:p>
            <a:pPr>
              <a:spcAft>
                <a:spcPts val="1134"/>
              </a:spcAft>
            </a:pPr>
            <a:r>
              <a:rPr lang="en-GB" sz="1500" b="1"/>
              <a:t>Perceptions </a:t>
            </a:r>
            <a:br>
              <a:rPr lang="en-GB" sz="1500" b="1"/>
            </a:br>
            <a:r>
              <a:rPr lang="en-GB" sz="1500" b="1"/>
              <a:t>of ECC</a:t>
            </a:r>
            <a:endParaRPr lang="en-GB" sz="1500"/>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a:spcAft>
                <a:spcPts val="1134"/>
              </a:spcAft>
            </a:pPr>
            <a:r>
              <a:rPr lang="en-GB" sz="1500" b="1"/>
              <a:t>Local </a:t>
            </a:r>
            <a:br>
              <a:rPr lang="en-GB" sz="1500" b="1"/>
            </a:br>
            <a:r>
              <a:rPr lang="en-GB" sz="1500" b="1"/>
              <a:t>area</a:t>
            </a:r>
            <a:endParaRPr lang="en-GB" sz="1500"/>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62814" y="3308498"/>
            <a:ext cx="669053" cy="669053"/>
          </a:xfrm>
          <a:prstGeom prst="rect">
            <a:avLst/>
          </a:prstGeom>
        </p:spPr>
      </p:pic>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a:spcAft>
                <a:spcPts val="1134"/>
              </a:spcAft>
            </a:pPr>
            <a:r>
              <a:rPr lang="en-GB" sz="1500" b="1"/>
              <a:t>Climate </a:t>
            </a:r>
            <a:br>
              <a:rPr lang="en-GB" sz="1500" b="1"/>
            </a:br>
            <a:r>
              <a:rPr lang="en-GB" sz="1500" b="1"/>
              <a:t>change</a:t>
            </a:r>
            <a:endParaRPr lang="en-GB" sz="1500"/>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43744"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a:spcAft>
                <a:spcPts val="1134"/>
              </a:spcAft>
            </a:pPr>
            <a:r>
              <a:rPr lang="en-GB" sz="1500" b="1"/>
              <a:t>Food </a:t>
            </a:r>
            <a:br>
              <a:rPr lang="en-GB" sz="1500" b="1"/>
            </a:br>
            <a:r>
              <a:rPr lang="en-GB" sz="1500" b="1"/>
              <a:t>waste</a:t>
            </a:r>
            <a:endParaRPr lang="en-GB" sz="1500"/>
          </a:p>
        </p:txBody>
      </p:sp>
      <p:pic>
        <p:nvPicPr>
          <p:cNvPr id="14" name="Graphic 13" descr="Artificial Intelligence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1350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1254959" y="4871774"/>
            <a:ext cx="951935" cy="1202400"/>
          </a:xfrm>
          <a:prstGeom prst="rect">
            <a:avLst/>
          </a:prstGeom>
          <a:noFill/>
        </p:spPr>
        <p:txBody>
          <a:bodyPr wrap="square" lIns="0" tIns="0" rIns="0" bIns="0" rtlCol="0">
            <a:noAutofit/>
          </a:bodyPr>
          <a:lstStyle/>
          <a:p>
            <a:pPr>
              <a:spcAft>
                <a:spcPts val="1134"/>
              </a:spcAft>
            </a:pPr>
            <a:r>
              <a:rPr lang="en-GB" sz="1500" b="1"/>
              <a:t>Attitudes towards AI</a:t>
            </a:r>
            <a:endParaRPr lang="en-GB" sz="1500"/>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a:spcAft>
                <a:spcPts val="1134"/>
              </a:spcAft>
            </a:pPr>
            <a:r>
              <a:rPr lang="en-GB" sz="1500" b="1"/>
              <a:t>Physical </a:t>
            </a:r>
            <a:br>
              <a:rPr lang="en-GB" sz="1500" b="1"/>
            </a:br>
            <a:r>
              <a:rPr lang="en-GB" sz="1500" b="1"/>
              <a:t>activity</a:t>
            </a:r>
            <a:endParaRPr lang="en-GB" sz="1500"/>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a:spcAft>
                <a:spcPts val="1134"/>
              </a:spcAft>
            </a:pPr>
            <a:r>
              <a:rPr lang="en-GB" sz="1500" b="1"/>
              <a:t>Wellbeing </a:t>
            </a:r>
            <a:endParaRPr lang="en-GB" sz="1500"/>
          </a:p>
        </p:txBody>
      </p:sp>
      <p:pic>
        <p:nvPicPr>
          <p:cNvPr id="23" name="Graphic 22" descr="Bank outline">
            <a:extLst>
              <a:ext uri="{FF2B5EF4-FFF2-40B4-BE49-F238E27FC236}">
                <a16:creationId xmlns:a16="http://schemas.microsoft.com/office/drawing/2014/main" id="{8FC2A560-7765-EB34-F0A9-145E2C840DC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932243"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6898713" y="3445553"/>
            <a:ext cx="2962800" cy="1202400"/>
          </a:xfrm>
          <a:prstGeom prst="rect">
            <a:avLst/>
          </a:prstGeom>
          <a:noFill/>
        </p:spPr>
        <p:txBody>
          <a:bodyPr wrap="square" lIns="0" tIns="0" rIns="0" bIns="0" rtlCol="0">
            <a:noAutofit/>
          </a:bodyPr>
          <a:lstStyle/>
          <a:p>
            <a:pPr>
              <a:spcAft>
                <a:spcPts val="1134"/>
              </a:spcAft>
            </a:pPr>
            <a:r>
              <a:rPr lang="en-GB" sz="1500" b="1"/>
              <a:t>Sustainable </a:t>
            </a:r>
            <a:br>
              <a:rPr lang="en-GB" sz="1500" b="1"/>
            </a:br>
            <a:r>
              <a:rPr lang="en-GB" sz="1500" b="1"/>
              <a:t>growth</a:t>
            </a:r>
            <a:endParaRPr lang="en-GB" sz="1500"/>
          </a:p>
        </p:txBody>
      </p:sp>
      <p:sp>
        <p:nvSpPr>
          <p:cNvPr id="26" name="TextBox 25">
            <a:extLst>
              <a:ext uri="{FF2B5EF4-FFF2-40B4-BE49-F238E27FC236}">
                <a16:creationId xmlns:a16="http://schemas.microsoft.com/office/drawing/2014/main" id="{AC6704A4-21EC-3394-A9CD-5825436BFA85}"/>
              </a:ext>
            </a:extLst>
          </p:cNvPr>
          <p:cNvSpPr txBox="1"/>
          <p:nvPr/>
        </p:nvSpPr>
        <p:spPr>
          <a:xfrm>
            <a:off x="4109555" y="4878437"/>
            <a:ext cx="2962800" cy="1202400"/>
          </a:xfrm>
          <a:prstGeom prst="rect">
            <a:avLst/>
          </a:prstGeom>
          <a:noFill/>
        </p:spPr>
        <p:txBody>
          <a:bodyPr wrap="square" lIns="0" tIns="0" rIns="0" bIns="0" rtlCol="0">
            <a:noAutofit/>
          </a:bodyPr>
          <a:lstStyle/>
          <a:p>
            <a:pPr>
              <a:spcAft>
                <a:spcPts val="1134"/>
              </a:spcAft>
            </a:pPr>
            <a:r>
              <a:rPr lang="en-GB" sz="1500" b="1"/>
              <a:t>About people and </a:t>
            </a:r>
            <a:br>
              <a:rPr lang="en-GB" sz="1500" b="1"/>
            </a:br>
            <a:r>
              <a:rPr lang="en-GB" sz="1500" b="1"/>
              <a:t>their household</a:t>
            </a:r>
            <a:endParaRPr lang="en-GB" sz="1500"/>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33238" y="4782020"/>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66141" y="1799445"/>
            <a:ext cx="669026" cy="854866"/>
          </a:xfrm>
          <a:prstGeom prst="rect">
            <a:avLst/>
          </a:prstGeom>
        </p:spPr>
      </p:pic>
      <p:sp>
        <p:nvSpPr>
          <p:cNvPr id="9" name="TextBox 8">
            <a:extLst>
              <a:ext uri="{FF2B5EF4-FFF2-40B4-BE49-F238E27FC236}">
                <a16:creationId xmlns:a16="http://schemas.microsoft.com/office/drawing/2014/main" id="{48E1F1D3-6785-7E12-D2D4-65A0FEC00C3C}"/>
              </a:ext>
            </a:extLst>
          </p:cNvPr>
          <p:cNvSpPr txBox="1"/>
          <p:nvPr/>
        </p:nvSpPr>
        <p:spPr>
          <a:xfrm>
            <a:off x="236306" y="3154166"/>
            <a:ext cx="1970588" cy="1202400"/>
          </a:xfrm>
          <a:prstGeom prst="rect">
            <a:avLst/>
          </a:prstGeom>
          <a:noFill/>
          <a:ln>
            <a:solidFill>
              <a:schemeClr val="tx1"/>
            </a:solidFill>
          </a:ln>
        </p:spPr>
        <p:txBody>
          <a:bodyPr wrap="square" lIns="0" tIns="0" rIns="0" bIns="0" rtlCol="0">
            <a:noAutofit/>
          </a:bodyPr>
          <a:lstStyle/>
          <a:p>
            <a:pPr algn="l">
              <a:spcAft>
                <a:spcPts val="1134"/>
              </a:spcAft>
            </a:pPr>
            <a:endParaRPr lang="en-GB" sz="1500"/>
          </a:p>
        </p:txBody>
      </p:sp>
    </p:spTree>
    <p:extLst>
      <p:ext uri="{BB962C8B-B14F-4D97-AF65-F5344CB8AC3E}">
        <p14:creationId xmlns:p14="http://schemas.microsoft.com/office/powerpoint/2010/main" val="868132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a:extLst>
              <a:ext uri="{FF2B5EF4-FFF2-40B4-BE49-F238E27FC236}">
                <a16:creationId xmlns:a16="http://schemas.microsoft.com/office/drawing/2014/main" id="{58E67B60-C5E2-46FC-8714-109AFB719BA8}"/>
              </a:ext>
            </a:extLst>
          </p:cNvPr>
          <p:cNvGraphicFramePr/>
          <p:nvPr>
            <p:extLst>
              <p:ext uri="{D42A27DB-BD31-4B8C-83A1-F6EECF244321}">
                <p14:modId xmlns:p14="http://schemas.microsoft.com/office/powerpoint/2010/main" val="3829364023"/>
              </p:ext>
            </p:extLst>
          </p:nvPr>
        </p:nvGraphicFramePr>
        <p:xfrm>
          <a:off x="827314" y="1851851"/>
          <a:ext cx="9988732" cy="427814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Job quality</a:t>
            </a:r>
          </a:p>
        </p:txBody>
      </p:sp>
      <p:sp>
        <p:nvSpPr>
          <p:cNvPr id="34" name="Title 1">
            <a:extLst>
              <a:ext uri="{FF2B5EF4-FFF2-40B4-BE49-F238E27FC236}">
                <a16:creationId xmlns:a16="http://schemas.microsoft.com/office/drawing/2014/main" id="{E4DBA7ED-FA08-4220-9F3C-37716B2E07C7}"/>
              </a:ext>
            </a:extLst>
          </p:cNvPr>
          <p:cNvSpPr txBox="1">
            <a:spLocks/>
          </p:cNvSpPr>
          <p:nvPr/>
        </p:nvSpPr>
        <p:spPr>
          <a:xfrm>
            <a:off x="569279" y="222496"/>
            <a:ext cx="11199745" cy="1327389"/>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There are significant differences between full time and part time working residents in terms of views on employment. Part time workers in particular feel there are less opportunities for career progression.  </a:t>
            </a: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48" name="Footer Placeholder 5">
            <a:extLst>
              <a:ext uri="{FF2B5EF4-FFF2-40B4-BE49-F238E27FC236}">
                <a16:creationId xmlns:a16="http://schemas.microsoft.com/office/drawing/2014/main" id="{CB6C2C2F-56AE-483A-AB11-36AB80004EE5}"/>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13" name="TextBox 12">
            <a:extLst>
              <a:ext uri="{FF2B5EF4-FFF2-40B4-BE49-F238E27FC236}">
                <a16:creationId xmlns:a16="http://schemas.microsoft.com/office/drawing/2014/main" id="{938BBAFA-3D3B-41F9-A01D-F872F0A522D7}"/>
              </a:ext>
            </a:extLst>
          </p:cNvPr>
          <p:cNvSpPr txBox="1"/>
          <p:nvPr/>
        </p:nvSpPr>
        <p:spPr>
          <a:xfrm>
            <a:off x="695325" y="6343563"/>
            <a:ext cx="81566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working residents (2,479);  working full-time (</a:t>
            </a:r>
            <a:r>
              <a:rPr lang="en-GB" sz="1000">
                <a:solidFill>
                  <a:srgbClr val="000000"/>
                </a:solidFill>
              </a:rPr>
              <a:t>1,774</a:t>
            </a:r>
            <a:r>
              <a:rPr kumimoji="0" lang="en-GB" sz="1000" b="0" i="0" u="none" strike="noStrike" kern="1200" cap="none" spc="0" normalizeH="0" baseline="0" noProof="0">
                <a:ln>
                  <a:noFill/>
                </a:ln>
                <a:solidFill>
                  <a:srgbClr val="000000"/>
                </a:solidFill>
                <a:effectLst/>
                <a:uLnTx/>
                <a:uFillTx/>
                <a:ea typeface="+mn-ea"/>
                <a:cs typeface="+mn-cs"/>
              </a:rPr>
              <a:t>); working part time / zero contract (</a:t>
            </a:r>
            <a:r>
              <a:rPr lang="en-GB" sz="1000">
                <a:solidFill>
                  <a:srgbClr val="000000"/>
                </a:solidFill>
              </a:rPr>
              <a:t>701</a:t>
            </a:r>
            <a:r>
              <a:rPr kumimoji="0" lang="en-GB" sz="1000" b="0" i="0" u="none" strike="noStrike" kern="1200" cap="none" spc="0" normalizeH="0" baseline="0" noProof="0">
                <a:ln>
                  <a:noFill/>
                </a:ln>
                <a:solidFill>
                  <a:srgbClr val="000000"/>
                </a:solidFill>
                <a:effectLst/>
                <a:uLnTx/>
                <a:uFillTx/>
                <a:ea typeface="+mn-ea"/>
                <a:cs typeface="+mn-cs"/>
              </a:rPr>
              <a:t>); note base sizes may differ per question</a:t>
            </a:r>
          </a:p>
        </p:txBody>
      </p:sp>
      <p:sp>
        <p:nvSpPr>
          <p:cNvPr id="36" name="TextBox 35">
            <a:extLst>
              <a:ext uri="{FF2B5EF4-FFF2-40B4-BE49-F238E27FC236}">
                <a16:creationId xmlns:a16="http://schemas.microsoft.com/office/drawing/2014/main" id="{1EF735BE-53F7-0293-2595-4A7B41BFD556}"/>
              </a:ext>
            </a:extLst>
          </p:cNvPr>
          <p:cNvSpPr txBox="1"/>
          <p:nvPr/>
        </p:nvSpPr>
        <p:spPr>
          <a:xfrm>
            <a:off x="695325" y="1387987"/>
            <a:ext cx="598328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rPr>
              <a:t>To what extent do you agree or disagree that…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300" b="1" i="1">
                <a:solidFill>
                  <a:prstClr val="black"/>
                </a:solidFill>
              </a:rPr>
              <a:t>FULL AND PART-TIME WORKING RESIDENTS</a:t>
            </a:r>
            <a:endParaRPr kumimoji="0" lang="en-GB" sz="1300" b="1" i="1" u="none" strike="noStrike" kern="120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id="{65B5D0EF-C790-4CEB-2BF3-58069D5C0978}"/>
              </a:ext>
            </a:extLst>
          </p:cNvPr>
          <p:cNvSpPr txBox="1"/>
          <p:nvPr/>
        </p:nvSpPr>
        <p:spPr>
          <a:xfrm>
            <a:off x="9135291" y="1513297"/>
            <a:ext cx="1532708" cy="338554"/>
          </a:xfrm>
          <a:prstGeom prst="rect">
            <a:avLst/>
          </a:prstGeom>
          <a:noFill/>
        </p:spPr>
        <p:txBody>
          <a:bodyPr wrap="square" rtlCol="0">
            <a:spAutoFit/>
          </a:bodyPr>
          <a:lstStyle/>
          <a:p>
            <a:r>
              <a:rPr lang="en-GB" sz="1600" b="1">
                <a:solidFill>
                  <a:schemeClr val="tx1">
                    <a:lumMod val="50000"/>
                    <a:lumOff val="50000"/>
                  </a:schemeClr>
                </a:solidFill>
              </a:rPr>
              <a:t>% agree</a:t>
            </a:r>
          </a:p>
        </p:txBody>
      </p:sp>
      <p:sp>
        <p:nvSpPr>
          <p:cNvPr id="4" name="Slide Number Placeholder 4">
            <a:extLst>
              <a:ext uri="{FF2B5EF4-FFF2-40B4-BE49-F238E27FC236}">
                <a16:creationId xmlns:a16="http://schemas.microsoft.com/office/drawing/2014/main" id="{6341C25B-CE1E-8C65-4AC4-98B354114A06}"/>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5" name="Date Placeholder 3">
            <a:extLst>
              <a:ext uri="{FF2B5EF4-FFF2-40B4-BE49-F238E27FC236}">
                <a16:creationId xmlns:a16="http://schemas.microsoft.com/office/drawing/2014/main" id="{3EC779A7-A182-D4F1-1B9A-48ADBF659270}"/>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0" name="TextBox 9">
            <a:extLst>
              <a:ext uri="{FF2B5EF4-FFF2-40B4-BE49-F238E27FC236}">
                <a16:creationId xmlns:a16="http://schemas.microsoft.com/office/drawing/2014/main" id="{4E7620EB-3670-3B1B-0E54-ABD13E478CF5}"/>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all working residents at the 95% confidence level </a:t>
            </a:r>
          </a:p>
        </p:txBody>
      </p:sp>
      <p:sp>
        <p:nvSpPr>
          <p:cNvPr id="11" name="Arrow: Up 10">
            <a:extLst>
              <a:ext uri="{FF2B5EF4-FFF2-40B4-BE49-F238E27FC236}">
                <a16:creationId xmlns:a16="http://schemas.microsoft.com/office/drawing/2014/main" id="{15B546C4-4F2B-0B4E-955D-781FC55128C4}"/>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Arrow: Up 11">
            <a:extLst>
              <a:ext uri="{FF2B5EF4-FFF2-40B4-BE49-F238E27FC236}">
                <a16:creationId xmlns:a16="http://schemas.microsoft.com/office/drawing/2014/main" id="{857B200D-6409-F4F7-8B18-CB3932BC4094}"/>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1101288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a:extLst>
              <a:ext uri="{FF2B5EF4-FFF2-40B4-BE49-F238E27FC236}">
                <a16:creationId xmlns:a16="http://schemas.microsoft.com/office/drawing/2014/main" id="{58E67B60-C5E2-46FC-8714-109AFB719BA8}"/>
              </a:ext>
            </a:extLst>
          </p:cNvPr>
          <p:cNvGraphicFramePr/>
          <p:nvPr>
            <p:extLst>
              <p:ext uri="{D42A27DB-BD31-4B8C-83A1-F6EECF244321}">
                <p14:modId xmlns:p14="http://schemas.microsoft.com/office/powerpoint/2010/main" val="3409792583"/>
              </p:ext>
            </p:extLst>
          </p:nvPr>
        </p:nvGraphicFramePr>
        <p:xfrm>
          <a:off x="827314" y="1851851"/>
          <a:ext cx="9988732" cy="427814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Job quality</a:t>
            </a:r>
          </a:p>
        </p:txBody>
      </p:sp>
      <p:sp>
        <p:nvSpPr>
          <p:cNvPr id="34" name="Title 1">
            <a:extLst>
              <a:ext uri="{FF2B5EF4-FFF2-40B4-BE49-F238E27FC236}">
                <a16:creationId xmlns:a16="http://schemas.microsoft.com/office/drawing/2014/main" id="{E4DBA7ED-FA08-4220-9F3C-37716B2E07C7}"/>
              </a:ext>
            </a:extLst>
          </p:cNvPr>
          <p:cNvSpPr txBox="1">
            <a:spLocks/>
          </p:cNvSpPr>
          <p:nvPr/>
        </p:nvSpPr>
        <p:spPr>
          <a:xfrm>
            <a:off x="569279" y="222496"/>
            <a:ext cx="11199745" cy="1327389"/>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a:defRPr/>
            </a:pPr>
            <a:r>
              <a:rPr kumimoji="0" lang="en-GB" sz="1800" b="1" i="0" u="none" strike="noStrike" kern="1200" cap="none" spc="0" normalizeH="0" baseline="0" noProof="0">
                <a:ln>
                  <a:noFill/>
                </a:ln>
                <a:solidFill>
                  <a:schemeClr val="accent4"/>
                </a:solidFill>
                <a:effectLst/>
                <a:uLnTx/>
                <a:uFillTx/>
                <a:ea typeface="+mj-ea"/>
                <a:cs typeface="+mj-cs"/>
              </a:rPr>
              <a:t>Yet, residents are more likely to feel their </a:t>
            </a:r>
            <a:r>
              <a:rPr lang="en-GB" sz="1800">
                <a:solidFill>
                  <a:schemeClr val="accent4"/>
                </a:solidFill>
              </a:rPr>
              <a:t>employment </a:t>
            </a:r>
            <a:r>
              <a:rPr kumimoji="0" lang="en-GB" sz="1800" b="1" i="0" u="none" strike="noStrike" kern="1200" cap="none" spc="0" normalizeH="0" baseline="0" noProof="0">
                <a:ln>
                  <a:noFill/>
                </a:ln>
                <a:solidFill>
                  <a:schemeClr val="accent4"/>
                </a:solidFill>
                <a:effectLst/>
                <a:uLnTx/>
                <a:uFillTx/>
                <a:ea typeface="+mj-ea"/>
                <a:cs typeface="+mj-cs"/>
              </a:rPr>
              <a:t>is meaningful and </a:t>
            </a:r>
            <a:r>
              <a:rPr lang="en-GB" sz="1800">
                <a:solidFill>
                  <a:schemeClr val="accent4"/>
                </a:solidFill>
              </a:rPr>
              <a:t>offers more career progression </a:t>
            </a:r>
            <a:r>
              <a:rPr kumimoji="0" lang="en-GB" sz="1800" b="1" i="0" u="none" strike="noStrike" kern="1200" cap="none" spc="0" normalizeH="0" baseline="0" noProof="0">
                <a:ln>
                  <a:noFill/>
                </a:ln>
                <a:solidFill>
                  <a:schemeClr val="accent4"/>
                </a:solidFill>
                <a:effectLst/>
                <a:uLnTx/>
                <a:uFillTx/>
                <a:ea typeface="+mj-ea"/>
                <a:cs typeface="+mj-cs"/>
              </a:rPr>
              <a:t>vs. 2023</a:t>
            </a:r>
            <a:r>
              <a:rPr lang="en-GB" sz="1800">
                <a:solidFill>
                  <a:schemeClr val="accent4"/>
                </a:solidFill>
              </a:rPr>
              <a:t>.</a:t>
            </a:r>
            <a:endParaRPr kumimoji="0" lang="en-GB" sz="1800" b="1" i="0" u="none" strike="noStrike" kern="1200" cap="none" spc="0" normalizeH="0" baseline="0" noProof="0">
              <a:ln>
                <a:noFill/>
              </a:ln>
              <a:solidFill>
                <a:schemeClr val="accent4"/>
              </a:solidFill>
              <a:effectLst/>
              <a:uLnTx/>
              <a:uFillTx/>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800" b="1" i="0" u="none" strike="noStrike" kern="1200" cap="none" spc="0" normalizeH="0" baseline="0" noProof="0" dirty="0">
              <a:ln>
                <a:noFill/>
              </a:ln>
              <a:solidFill>
                <a:schemeClr val="accent4"/>
              </a:solidFill>
              <a:effectLst/>
              <a:uLnTx/>
              <a:uFillTx/>
              <a:cs typeface="Calibri"/>
            </a:endParaRPr>
          </a:p>
        </p:txBody>
      </p:sp>
      <p:sp>
        <p:nvSpPr>
          <p:cNvPr id="48" name="Footer Placeholder 5">
            <a:extLst>
              <a:ext uri="{FF2B5EF4-FFF2-40B4-BE49-F238E27FC236}">
                <a16:creationId xmlns:a16="http://schemas.microsoft.com/office/drawing/2014/main" id="{CB6C2C2F-56AE-483A-AB11-36AB80004EE5}"/>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13" name="TextBox 12">
            <a:extLst>
              <a:ext uri="{FF2B5EF4-FFF2-40B4-BE49-F238E27FC236}">
                <a16:creationId xmlns:a16="http://schemas.microsoft.com/office/drawing/2014/main" id="{938BBAFA-3D3B-41F9-A01D-F872F0A522D7}"/>
              </a:ext>
            </a:extLst>
          </p:cNvPr>
          <p:cNvSpPr txBox="1"/>
          <p:nvPr/>
        </p:nvSpPr>
        <p:spPr>
          <a:xfrm>
            <a:off x="695325" y="6343563"/>
            <a:ext cx="58273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working residents 2023 (2,479); 2022 (2,874); note base sizes may differ per question</a:t>
            </a:r>
          </a:p>
        </p:txBody>
      </p:sp>
      <p:sp>
        <p:nvSpPr>
          <p:cNvPr id="36" name="TextBox 35">
            <a:extLst>
              <a:ext uri="{FF2B5EF4-FFF2-40B4-BE49-F238E27FC236}">
                <a16:creationId xmlns:a16="http://schemas.microsoft.com/office/drawing/2014/main" id="{1EF735BE-53F7-0293-2595-4A7B41BFD556}"/>
              </a:ext>
            </a:extLst>
          </p:cNvPr>
          <p:cNvSpPr txBox="1"/>
          <p:nvPr/>
        </p:nvSpPr>
        <p:spPr>
          <a:xfrm>
            <a:off x="695325" y="1387987"/>
            <a:ext cx="598328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rPr>
              <a:t>To what extent do you agree or disagree that…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300" b="1" i="1">
                <a:solidFill>
                  <a:prstClr val="black"/>
                </a:solidFill>
              </a:rPr>
              <a:t>FULL AND PART-TIME WORKING RESIDENTS</a:t>
            </a:r>
            <a:endParaRPr kumimoji="0" lang="en-GB" sz="1300" b="1" i="1" u="none" strike="noStrike" kern="120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id="{65B5D0EF-C790-4CEB-2BF3-58069D5C0978}"/>
              </a:ext>
            </a:extLst>
          </p:cNvPr>
          <p:cNvSpPr txBox="1"/>
          <p:nvPr/>
        </p:nvSpPr>
        <p:spPr>
          <a:xfrm>
            <a:off x="9135291" y="1513297"/>
            <a:ext cx="1532708" cy="338554"/>
          </a:xfrm>
          <a:prstGeom prst="rect">
            <a:avLst/>
          </a:prstGeom>
          <a:noFill/>
        </p:spPr>
        <p:txBody>
          <a:bodyPr wrap="square" rtlCol="0">
            <a:spAutoFit/>
          </a:bodyPr>
          <a:lstStyle/>
          <a:p>
            <a:r>
              <a:rPr lang="en-GB" sz="1600" b="1">
                <a:solidFill>
                  <a:schemeClr val="tx1">
                    <a:lumMod val="50000"/>
                    <a:lumOff val="50000"/>
                  </a:schemeClr>
                </a:solidFill>
              </a:rPr>
              <a:t>% agree</a:t>
            </a:r>
          </a:p>
        </p:txBody>
      </p:sp>
      <p:sp>
        <p:nvSpPr>
          <p:cNvPr id="4" name="Slide Number Placeholder 4">
            <a:extLst>
              <a:ext uri="{FF2B5EF4-FFF2-40B4-BE49-F238E27FC236}">
                <a16:creationId xmlns:a16="http://schemas.microsoft.com/office/drawing/2014/main" id="{6341C25B-CE1E-8C65-4AC4-98B354114A06}"/>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5" name="Date Placeholder 3">
            <a:extLst>
              <a:ext uri="{FF2B5EF4-FFF2-40B4-BE49-F238E27FC236}">
                <a16:creationId xmlns:a16="http://schemas.microsoft.com/office/drawing/2014/main" id="{3EC779A7-A182-D4F1-1B9A-48ADBF659270}"/>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0" name="TextBox 9">
            <a:extLst>
              <a:ext uri="{FF2B5EF4-FFF2-40B4-BE49-F238E27FC236}">
                <a16:creationId xmlns:a16="http://schemas.microsoft.com/office/drawing/2014/main" id="{4E7620EB-3670-3B1B-0E54-ABD13E478CF5}"/>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all working residents at the 95% confidence level </a:t>
            </a:r>
          </a:p>
        </p:txBody>
      </p:sp>
      <p:sp>
        <p:nvSpPr>
          <p:cNvPr id="11" name="Arrow: Up 10">
            <a:extLst>
              <a:ext uri="{FF2B5EF4-FFF2-40B4-BE49-F238E27FC236}">
                <a16:creationId xmlns:a16="http://schemas.microsoft.com/office/drawing/2014/main" id="{15B546C4-4F2B-0B4E-955D-781FC55128C4}"/>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Arrow: Up 11">
            <a:extLst>
              <a:ext uri="{FF2B5EF4-FFF2-40B4-BE49-F238E27FC236}">
                <a16:creationId xmlns:a16="http://schemas.microsoft.com/office/drawing/2014/main" id="{857B200D-6409-F4F7-8B18-CB3932BC4094}"/>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3211117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a:t>Physical activity:</a:t>
            </a:r>
          </a:p>
        </p:txBody>
      </p:sp>
      <p:sp>
        <p:nvSpPr>
          <p:cNvPr id="4" name="Text Placeholder 3">
            <a:extLst>
              <a:ext uri="{FF2B5EF4-FFF2-40B4-BE49-F238E27FC236}">
                <a16:creationId xmlns:a16="http://schemas.microsoft.com/office/drawing/2014/main" id="{E2A848C0-58EA-315B-A4AB-E4EC78714EBF}"/>
              </a:ext>
            </a:extLst>
          </p:cNvPr>
          <p:cNvSpPr>
            <a:spLocks noGrp="1"/>
          </p:cNvSpPr>
          <p:nvPr>
            <p:ph type="body" idx="1"/>
          </p:nvPr>
        </p:nvSpPr>
        <p:spPr/>
        <p:txBody>
          <a:bodyPr/>
          <a:lstStyle/>
          <a:p>
            <a:r>
              <a:rPr lang="en-GB"/>
              <a:t>How active are Essex residents?</a:t>
            </a:r>
          </a:p>
        </p:txBody>
      </p:sp>
    </p:spTree>
    <p:custDataLst>
      <p:tags r:id="rId1"/>
    </p:custDataLst>
    <p:extLst>
      <p:ext uri="{BB962C8B-B14F-4D97-AF65-F5344CB8AC3E}">
        <p14:creationId xmlns:p14="http://schemas.microsoft.com/office/powerpoint/2010/main" val="2922171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0603646" y="1721115"/>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8" name="Chart 17" descr="For example, while 40% of Essex residents overall said they do at least 150 minutes of moderate-intensity activity and were therefore classified as 'active', residents in Harlow district were significantly less likely to be with 29% considered 'active'. In contrast, 49% of residents in Chelmsford and Uttlesford districts did at least 150 minutes activity per week, as did 46% of residents in Brentwood and Maldon, significantly above the Essex average. By deprivation, 24% of those in IMD quintile 1 and 35% in quintile 2 were 'active' (both below the Essex average of 40%), while 44% of residents in both IMD quintile 4 and 5 were 'active'.   ">
            <a:extLst>
              <a:ext uri="{FF2B5EF4-FFF2-40B4-BE49-F238E27FC236}">
                <a16:creationId xmlns:a16="http://schemas.microsoft.com/office/drawing/2014/main" id="{1B10787E-2158-4909-84E5-A1ADD2A3B64F}"/>
              </a:ext>
              <a:ext uri="{C183D7F6-B498-43B3-948B-1728B52AA6E4}">
                <adec:decorative xmlns:adec="http://schemas.microsoft.com/office/drawing/2017/decorative" val="0"/>
              </a:ext>
            </a:extLst>
          </p:cNvPr>
          <p:cNvGraphicFramePr/>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nvGraphicFramePr>
        <p:xfrm>
          <a:off x="650765" y="1529847"/>
          <a:ext cx="5445235" cy="4278143"/>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descr="Respondents were asked &quot;In a typical week, how many minutes of at least moderate-intensity activity do you do?&quot; and could answer at least 150 minutes (classified as active), 30 to 149 minutes (classified as fairly active) or less than 30 minutes (classified as inactive).&#10;">
            <a:extLst>
              <a:ext uri="{FF2B5EF4-FFF2-40B4-BE49-F238E27FC236}">
                <a16:creationId xmlns:a16="http://schemas.microsoft.com/office/drawing/2014/main" id="{BA433F81-85D4-4936-BF50-F3FFDA8E5E4B}"/>
              </a:ext>
            </a:extLst>
          </p:cNvPr>
          <p:cNvSpPr txBox="1"/>
          <p:nvPr/>
        </p:nvSpPr>
        <p:spPr>
          <a:xfrm>
            <a:off x="640618" y="1153921"/>
            <a:ext cx="650033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ea typeface="+mn-ea"/>
                <a:cs typeface="+mn-cs"/>
              </a:rPr>
              <a:t>In a typical week, how many minutes of at least moderate-intensity activity do you do?</a:t>
            </a:r>
          </a:p>
        </p:txBody>
      </p:sp>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Physical activity</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7438241" y="1375941"/>
            <a:ext cx="438913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‘active’ (at least 150 minutes per week)</a:t>
            </a: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5" name="Slide Number Placeholder 4">
            <a:extLst>
              <a:ext uri="{FF2B5EF4-FFF2-40B4-BE49-F238E27FC236}">
                <a16:creationId xmlns:a16="http://schemas.microsoft.com/office/drawing/2014/main" id="{30CFD81E-68CA-4AAD-8E03-C6180898E05D}"/>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6" name="Footer Placeholder 5">
            <a:extLst>
              <a:ext uri="{FF2B5EF4-FFF2-40B4-BE49-F238E27FC236}">
                <a16:creationId xmlns:a16="http://schemas.microsoft.com/office/drawing/2014/main" id="{E12D2E8C-A731-4D4E-A5A7-5793D9211673}"/>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9" name="Date Placeholder 3">
            <a:extLst>
              <a:ext uri="{FF2B5EF4-FFF2-40B4-BE49-F238E27FC236}">
                <a16:creationId xmlns:a16="http://schemas.microsoft.com/office/drawing/2014/main" id="{4E693CB5-C373-4C28-A172-AC8455D0F23B}"/>
              </a:ext>
              <a:ext uri="{C183D7F6-B498-43B3-948B-1728B52AA6E4}">
                <adec:decorative xmlns:adec="http://schemas.microsoft.com/office/drawing/2017/decorative" val="1"/>
              </a:ext>
            </a:extLst>
          </p:cNvPr>
          <p:cNvSpPr>
            <a:spLocks noGrp="1"/>
          </p:cNvSpPr>
          <p:nvPr>
            <p:ph type="dt" sz="half" idx="4294967295"/>
          </p:nvPr>
        </p:nvSpPr>
        <p:spPr>
          <a:xfrm>
            <a:off x="9404877" y="660041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October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5" name="Title 1">
            <a:extLst>
              <a:ext uri="{FF2B5EF4-FFF2-40B4-BE49-F238E27FC236}">
                <a16:creationId xmlns:a16="http://schemas.microsoft.com/office/drawing/2014/main" id="{26897778-8D13-F342-35C7-CC31C446E1C7}"/>
              </a:ext>
            </a:extLst>
          </p:cNvPr>
          <p:cNvSpPr txBox="1">
            <a:spLocks/>
          </p:cNvSpPr>
          <p:nvPr/>
        </p:nvSpPr>
        <p:spPr>
          <a:xfrm>
            <a:off x="706436" y="113001"/>
            <a:ext cx="11199745" cy="1081198"/>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accent4"/>
                </a:solidFill>
                <a:effectLst/>
                <a:uLnTx/>
                <a:uFillTx/>
                <a:ea typeface="+mj-ea"/>
                <a:cs typeface="+mj-cs"/>
              </a:rPr>
              <a:t>Significantly less residents are physically active each week when compared with the 2023 survey</a:t>
            </a:r>
          </a:p>
        </p:txBody>
      </p:sp>
      <p:sp>
        <p:nvSpPr>
          <p:cNvPr id="4" name="TextBox 3">
            <a:extLst>
              <a:ext uri="{FF2B5EF4-FFF2-40B4-BE49-F238E27FC236}">
                <a16:creationId xmlns:a16="http://schemas.microsoft.com/office/drawing/2014/main" id="{5AA792CD-A68A-BA8F-63C6-51FAAEB72AD8}"/>
              </a:ext>
              <a:ext uri="{C183D7F6-B498-43B3-948B-1728B52AA6E4}">
                <adec:decorative xmlns:adec="http://schemas.microsoft.com/office/drawing/2017/decorative" val="1"/>
              </a:ext>
            </a:extLst>
          </p:cNvPr>
          <p:cNvSpPr txBox="1"/>
          <p:nvPr/>
        </p:nvSpPr>
        <p:spPr>
          <a:xfrm>
            <a:off x="695324" y="6223620"/>
            <a:ext cx="57154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2024 = 4,760 / 2023 = 6,064</a:t>
            </a:r>
            <a:br>
              <a:rPr kumimoji="0" lang="en-GB" sz="1000" b="0" i="0" u="none" strike="noStrike" kern="1200" cap="none" spc="0" normalizeH="0" baseline="0" noProof="0">
                <a:ln>
                  <a:noFill/>
                </a:ln>
                <a:solidFill>
                  <a:srgbClr val="000000"/>
                </a:solidFill>
                <a:effectLst/>
                <a:uLnTx/>
                <a:uFillTx/>
                <a:ea typeface="+mn-ea"/>
                <a:cs typeface="+mn-cs"/>
              </a:rPr>
            </a:br>
            <a:r>
              <a:rPr kumimoji="0" lang="en-GB" sz="1000" b="0" i="0" u="none" strike="noStrike" kern="1200" cap="none" spc="0" normalizeH="0" baseline="0" noProof="0">
                <a:ln>
                  <a:noFill/>
                </a:ln>
                <a:solidFill>
                  <a:srgbClr val="000000"/>
                </a:solidFill>
                <a:effectLst/>
                <a:uLnTx/>
                <a:uFillTx/>
                <a:ea typeface="+mn-ea"/>
                <a:cs typeface="+mn-cs"/>
              </a:rPr>
              <a:t>Benchmark: Active Lives Survey November 2022 to November 2023 (172,968) </a:t>
            </a:r>
          </a:p>
        </p:txBody>
      </p:sp>
      <p:sp>
        <p:nvSpPr>
          <p:cNvPr id="10" name="Rectangle 9">
            <a:extLst>
              <a:ext uri="{FF2B5EF4-FFF2-40B4-BE49-F238E27FC236}">
                <a16:creationId xmlns:a16="http://schemas.microsoft.com/office/drawing/2014/main" id="{B41C84B9-9FF2-C4CC-80B2-7FB3E6825BF0}"/>
              </a:ext>
            </a:extLst>
          </p:cNvPr>
          <p:cNvSpPr/>
          <p:nvPr/>
        </p:nvSpPr>
        <p:spPr>
          <a:xfrm>
            <a:off x="6156925" y="3064311"/>
            <a:ext cx="1265911" cy="1028981"/>
          </a:xfrm>
          <a:prstGeom prst="rect">
            <a:avLst/>
          </a:prstGeom>
          <a:noFill/>
          <a:ln w="19050" cap="flat" cmpd="sng" algn="ctr">
            <a:solidFill>
              <a:schemeClr val="tx1"/>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 (green)/lower(red) % vs Essex total at 95% confidence level</a:t>
            </a:r>
          </a:p>
        </p:txBody>
      </p:sp>
      <p:sp>
        <p:nvSpPr>
          <p:cNvPr id="11" name="Rectangle 10">
            <a:extLst>
              <a:ext uri="{FF2B5EF4-FFF2-40B4-BE49-F238E27FC236}">
                <a16:creationId xmlns:a16="http://schemas.microsoft.com/office/drawing/2014/main" id="{7604E4B8-5876-9D2C-A9D6-BB2C85400320}"/>
              </a:ext>
              <a:ext uri="{C183D7F6-B498-43B3-948B-1728B52AA6E4}">
                <adec:decorative xmlns:adec="http://schemas.microsoft.com/office/drawing/2017/decorative" val="1"/>
              </a:ext>
            </a:extLst>
          </p:cNvPr>
          <p:cNvSpPr/>
          <p:nvPr/>
        </p:nvSpPr>
        <p:spPr>
          <a:xfrm>
            <a:off x="10506704" y="4980447"/>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 name="Arrow: Up 2">
            <a:extLst>
              <a:ext uri="{FF2B5EF4-FFF2-40B4-BE49-F238E27FC236}">
                <a16:creationId xmlns:a16="http://schemas.microsoft.com/office/drawing/2014/main" id="{73F13143-FD1A-330F-B5A2-0F342956D242}"/>
              </a:ext>
              <a:ext uri="{C183D7F6-B498-43B3-948B-1728B52AA6E4}">
                <adec:decorative xmlns:adec="http://schemas.microsoft.com/office/drawing/2017/decorative" val="1"/>
              </a:ext>
            </a:extLst>
          </p:cNvPr>
          <p:cNvSpPr/>
          <p:nvPr/>
        </p:nvSpPr>
        <p:spPr>
          <a:xfrm flipV="1">
            <a:off x="3220648" y="2753224"/>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Rectangle 6">
            <a:extLst>
              <a:ext uri="{FF2B5EF4-FFF2-40B4-BE49-F238E27FC236}">
                <a16:creationId xmlns:a16="http://schemas.microsoft.com/office/drawing/2014/main" id="{68A4FCD0-8C76-FE46-8232-EF9E536EB4C4}"/>
              </a:ext>
              <a:ext uri="{C183D7F6-B498-43B3-948B-1728B52AA6E4}">
                <adec:decorative xmlns:adec="http://schemas.microsoft.com/office/drawing/2017/decorative" val="1"/>
              </a:ext>
            </a:extLst>
          </p:cNvPr>
          <p:cNvSpPr/>
          <p:nvPr/>
        </p:nvSpPr>
        <p:spPr>
          <a:xfrm>
            <a:off x="10712025" y="6239447"/>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Arrow: Up 14">
            <a:extLst>
              <a:ext uri="{FF2B5EF4-FFF2-40B4-BE49-F238E27FC236}">
                <a16:creationId xmlns:a16="http://schemas.microsoft.com/office/drawing/2014/main" id="{4B6F180E-67B5-1422-8596-04166DB846B0}"/>
              </a:ext>
              <a:ext uri="{C183D7F6-B498-43B3-948B-1728B52AA6E4}">
                <adec:decorative xmlns:adec="http://schemas.microsoft.com/office/drawing/2017/decorative" val="1"/>
              </a:ext>
            </a:extLst>
          </p:cNvPr>
          <p:cNvSpPr/>
          <p:nvPr/>
        </p:nvSpPr>
        <p:spPr>
          <a:xfrm>
            <a:off x="3220807" y="219378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Arrow: Up 19">
            <a:extLst>
              <a:ext uri="{FF2B5EF4-FFF2-40B4-BE49-F238E27FC236}">
                <a16:creationId xmlns:a16="http://schemas.microsoft.com/office/drawing/2014/main" id="{5217DC8D-ACE0-C46C-0D7B-969F33AB15E2}"/>
              </a:ext>
              <a:ext uri="{C183D7F6-B498-43B3-948B-1728B52AA6E4}">
                <adec:decorative xmlns:adec="http://schemas.microsoft.com/office/drawing/2017/decorative" val="1"/>
              </a:ext>
            </a:extLst>
          </p:cNvPr>
          <p:cNvSpPr/>
          <p:nvPr/>
        </p:nvSpPr>
        <p:spPr>
          <a:xfrm flipV="1">
            <a:off x="3219822" y="4174664"/>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Rectangle 5">
            <a:extLst>
              <a:ext uri="{FF2B5EF4-FFF2-40B4-BE49-F238E27FC236}">
                <a16:creationId xmlns:a16="http://schemas.microsoft.com/office/drawing/2014/main" id="{2CC63518-4609-EA45-D89F-DD070AE82E98}"/>
              </a:ext>
              <a:ext uri="{C183D7F6-B498-43B3-948B-1728B52AA6E4}">
                <adec:decorative xmlns:adec="http://schemas.microsoft.com/office/drawing/2017/decorative" val="1"/>
              </a:ext>
            </a:extLst>
          </p:cNvPr>
          <p:cNvSpPr/>
          <p:nvPr/>
        </p:nvSpPr>
        <p:spPr>
          <a:xfrm>
            <a:off x="10533232" y="5619162"/>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Rectangle 7">
            <a:extLst>
              <a:ext uri="{FF2B5EF4-FFF2-40B4-BE49-F238E27FC236}">
                <a16:creationId xmlns:a16="http://schemas.microsoft.com/office/drawing/2014/main" id="{DE1CDA87-D9CB-0A08-A748-6B5B966AFAAB}"/>
              </a:ext>
              <a:ext uri="{C183D7F6-B498-43B3-948B-1728B52AA6E4}">
                <adec:decorative xmlns:adec="http://schemas.microsoft.com/office/drawing/2017/decorative" val="1"/>
              </a:ext>
            </a:extLst>
          </p:cNvPr>
          <p:cNvSpPr/>
          <p:nvPr/>
        </p:nvSpPr>
        <p:spPr>
          <a:xfrm>
            <a:off x="10330542" y="2630142"/>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Rectangle 8">
            <a:extLst>
              <a:ext uri="{FF2B5EF4-FFF2-40B4-BE49-F238E27FC236}">
                <a16:creationId xmlns:a16="http://schemas.microsoft.com/office/drawing/2014/main" id="{DBC5184C-3152-6C22-2FA2-19A69C083798}"/>
              </a:ext>
              <a:ext uri="{C183D7F6-B498-43B3-948B-1728B52AA6E4}">
                <adec:decorative xmlns:adec="http://schemas.microsoft.com/office/drawing/2017/decorative" val="1"/>
              </a:ext>
            </a:extLst>
          </p:cNvPr>
          <p:cNvSpPr/>
          <p:nvPr/>
        </p:nvSpPr>
        <p:spPr>
          <a:xfrm>
            <a:off x="10533232" y="5390516"/>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Rectangle 11">
            <a:extLst>
              <a:ext uri="{FF2B5EF4-FFF2-40B4-BE49-F238E27FC236}">
                <a16:creationId xmlns:a16="http://schemas.microsoft.com/office/drawing/2014/main" id="{89E0B9D5-BCB3-F7B5-A2F1-8433F31681AF}"/>
              </a:ext>
              <a:ext uri="{C183D7F6-B498-43B3-948B-1728B52AA6E4}">
                <adec:decorative xmlns:adec="http://schemas.microsoft.com/office/drawing/2017/decorative" val="1"/>
              </a:ext>
            </a:extLst>
          </p:cNvPr>
          <p:cNvSpPr/>
          <p:nvPr/>
        </p:nvSpPr>
        <p:spPr>
          <a:xfrm>
            <a:off x="10416017" y="3464803"/>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E9A57925-9CB1-A460-77D6-9A4883A0F74E}"/>
              </a:ext>
              <a:ext uri="{C183D7F6-B498-43B3-948B-1728B52AA6E4}">
                <adec:decorative xmlns:adec="http://schemas.microsoft.com/office/drawing/2017/decorative" val="1"/>
              </a:ext>
            </a:extLst>
          </p:cNvPr>
          <p:cNvSpPr/>
          <p:nvPr/>
        </p:nvSpPr>
        <p:spPr>
          <a:xfrm>
            <a:off x="10422147" y="3249539"/>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Rectangle 13">
            <a:extLst>
              <a:ext uri="{FF2B5EF4-FFF2-40B4-BE49-F238E27FC236}">
                <a16:creationId xmlns:a16="http://schemas.microsoft.com/office/drawing/2014/main" id="{1FEE2262-A388-0AF9-BF75-351FB4B0EA63}"/>
              </a:ext>
              <a:ext uri="{C183D7F6-B498-43B3-948B-1728B52AA6E4}">
                <adec:decorative xmlns:adec="http://schemas.microsoft.com/office/drawing/2017/decorative" val="1"/>
              </a:ext>
            </a:extLst>
          </p:cNvPr>
          <p:cNvSpPr/>
          <p:nvPr/>
        </p:nvSpPr>
        <p:spPr>
          <a:xfrm>
            <a:off x="10373112" y="2411607"/>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Rectangle 16">
            <a:extLst>
              <a:ext uri="{FF2B5EF4-FFF2-40B4-BE49-F238E27FC236}">
                <a16:creationId xmlns:a16="http://schemas.microsoft.com/office/drawing/2014/main" id="{D9923E5B-602D-E91C-F092-24651D322B71}"/>
              </a:ext>
              <a:ext uri="{C183D7F6-B498-43B3-948B-1728B52AA6E4}">
                <adec:decorative xmlns:adec="http://schemas.microsoft.com/office/drawing/2017/decorative" val="1"/>
              </a:ext>
            </a:extLst>
          </p:cNvPr>
          <p:cNvSpPr/>
          <p:nvPr/>
        </p:nvSpPr>
        <p:spPr>
          <a:xfrm>
            <a:off x="10685225" y="5183541"/>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Rectangle 18">
            <a:extLst>
              <a:ext uri="{FF2B5EF4-FFF2-40B4-BE49-F238E27FC236}">
                <a16:creationId xmlns:a16="http://schemas.microsoft.com/office/drawing/2014/main" id="{60D643A0-315F-C4B3-30F9-BA92C986C791}"/>
              </a:ext>
              <a:ext uri="{C183D7F6-B498-43B3-948B-1728B52AA6E4}">
                <adec:decorative xmlns:adec="http://schemas.microsoft.com/office/drawing/2017/decorative" val="1"/>
              </a:ext>
            </a:extLst>
          </p:cNvPr>
          <p:cNvSpPr/>
          <p:nvPr/>
        </p:nvSpPr>
        <p:spPr>
          <a:xfrm>
            <a:off x="10803872" y="4117921"/>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Rectangle 20">
            <a:extLst>
              <a:ext uri="{FF2B5EF4-FFF2-40B4-BE49-F238E27FC236}">
                <a16:creationId xmlns:a16="http://schemas.microsoft.com/office/drawing/2014/main" id="{DA64E78A-51D2-A088-E1A9-E4D89100F4B2}"/>
              </a:ext>
              <a:ext uri="{C183D7F6-B498-43B3-948B-1728B52AA6E4}">
                <adec:decorative xmlns:adec="http://schemas.microsoft.com/office/drawing/2017/decorative" val="1"/>
              </a:ext>
            </a:extLst>
          </p:cNvPr>
          <p:cNvSpPr/>
          <p:nvPr/>
        </p:nvSpPr>
        <p:spPr>
          <a:xfrm>
            <a:off x="10863101" y="3899892"/>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Rectangle 22">
            <a:extLst>
              <a:ext uri="{FF2B5EF4-FFF2-40B4-BE49-F238E27FC236}">
                <a16:creationId xmlns:a16="http://schemas.microsoft.com/office/drawing/2014/main" id="{910E04B2-6282-AFE8-81ED-FB311E3E341E}"/>
              </a:ext>
              <a:ext uri="{C183D7F6-B498-43B3-948B-1728B52AA6E4}">
                <adec:decorative xmlns:adec="http://schemas.microsoft.com/office/drawing/2017/decorative" val="1"/>
              </a:ext>
            </a:extLst>
          </p:cNvPr>
          <p:cNvSpPr/>
          <p:nvPr/>
        </p:nvSpPr>
        <p:spPr>
          <a:xfrm>
            <a:off x="10768172" y="3042126"/>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3380848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25CD66C8-7718-F7A1-33CB-77490A3E4F4E}"/>
              </a:ext>
              <a:ext uri="{C183D7F6-B498-43B3-948B-1728B52AA6E4}">
                <adec:decorative xmlns:adec="http://schemas.microsoft.com/office/drawing/2017/decorative" val="1"/>
              </a:ext>
            </a:extLst>
          </p:cNvPr>
          <p:cNvCxnSpPr>
            <a:cxnSpLocks/>
          </p:cNvCxnSpPr>
          <p:nvPr/>
        </p:nvCxnSpPr>
        <p:spPr>
          <a:xfrm>
            <a:off x="4911720" y="1810936"/>
            <a:ext cx="0" cy="435489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id="{9907BCD2-3E87-03C6-4F35-A795FBC64D84}"/>
              </a:ext>
              <a:ext uri="{C183D7F6-B498-43B3-948B-1728B52AA6E4}">
                <adec:decorative xmlns:adec="http://schemas.microsoft.com/office/drawing/2017/decorative" val="1"/>
              </a:ext>
            </a:extLst>
          </p:cNvPr>
          <p:cNvGraphicFramePr/>
          <p:nvPr/>
        </p:nvGraphicFramePr>
        <p:xfrm>
          <a:off x="-308667" y="1810936"/>
          <a:ext cx="6452820" cy="45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7E7D77D-6B12-A9ED-B270-29947335DD89}"/>
              </a:ext>
            </a:extLst>
          </p:cNvPr>
          <p:cNvSpPr txBox="1">
            <a:spLocks/>
          </p:cNvSpPr>
          <p:nvPr/>
        </p:nvSpPr>
        <p:spPr>
          <a:xfrm>
            <a:off x="696983" y="96543"/>
            <a:ext cx="11280188" cy="947669"/>
          </a:xfrm>
          <a:prstGeom prst="rect">
            <a:avLst/>
          </a:prstGeom>
        </p:spPr>
        <p:txBody>
          <a:bodyPr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800">
                <a:solidFill>
                  <a:srgbClr val="E40037"/>
                </a:solidFill>
                <a:latin typeface="+mn-lt"/>
              </a:rPr>
              <a:t>Male residents continue to be (significantly) more active each week, although less so than last year</a:t>
            </a:r>
          </a:p>
        </p:txBody>
      </p:sp>
      <p:sp>
        <p:nvSpPr>
          <p:cNvPr id="5" name="Rectangle 4">
            <a:extLst>
              <a:ext uri="{FF2B5EF4-FFF2-40B4-BE49-F238E27FC236}">
                <a16:creationId xmlns:a16="http://schemas.microsoft.com/office/drawing/2014/main" id="{44A2E252-21B5-BC51-DBDB-C537BAD4DC7E}"/>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Physical activity</a:t>
            </a:r>
          </a:p>
        </p:txBody>
      </p:sp>
      <p:sp>
        <p:nvSpPr>
          <p:cNvPr id="6" name="TextBox 5">
            <a:extLst>
              <a:ext uri="{FF2B5EF4-FFF2-40B4-BE49-F238E27FC236}">
                <a16:creationId xmlns:a16="http://schemas.microsoft.com/office/drawing/2014/main" id="{68E2C778-85DD-057F-81F3-175AC19E0990}"/>
              </a:ext>
              <a:ext uri="{C183D7F6-B498-43B3-948B-1728B52AA6E4}">
                <adec:decorative xmlns:adec="http://schemas.microsoft.com/office/drawing/2017/decorative" val="1"/>
              </a:ext>
            </a:extLst>
          </p:cNvPr>
          <p:cNvSpPr txBox="1"/>
          <p:nvPr/>
        </p:nvSpPr>
        <p:spPr>
          <a:xfrm>
            <a:off x="695324" y="6317404"/>
            <a:ext cx="857893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(2024 = 4,760 / 2023 = 6,064). * LLTI/condition = Limiting long-term illness or health condition </a:t>
            </a:r>
          </a:p>
        </p:txBody>
      </p:sp>
      <p:sp>
        <p:nvSpPr>
          <p:cNvPr id="16" name="TextBox 15">
            <a:extLst>
              <a:ext uri="{FF2B5EF4-FFF2-40B4-BE49-F238E27FC236}">
                <a16:creationId xmlns:a16="http://schemas.microsoft.com/office/drawing/2014/main" id="{AC6F7F25-16BE-CD0E-D86D-63BFAFF62858}"/>
              </a:ext>
              <a:ext uri="{C183D7F6-B498-43B3-948B-1728B52AA6E4}">
                <adec:decorative xmlns:adec="http://schemas.microsoft.com/office/drawing/2017/decorative" val="1"/>
              </a:ext>
            </a:extLst>
          </p:cNvPr>
          <p:cNvSpPr txBox="1"/>
          <p:nvPr/>
        </p:nvSpPr>
        <p:spPr>
          <a:xfrm>
            <a:off x="2009704" y="1420379"/>
            <a:ext cx="438913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1">
                    <a:lumMod val="50000"/>
                    <a:lumOff val="50000"/>
                  </a:schemeClr>
                </a:solidFill>
                <a:effectLst/>
                <a:uLnTx/>
                <a:uFillTx/>
                <a:ea typeface="+mn-ea"/>
                <a:cs typeface="+mn-cs"/>
              </a:rPr>
              <a:t>% ‘active’ (at least 150 minutes per week)</a:t>
            </a:r>
          </a:p>
        </p:txBody>
      </p:sp>
      <p:sp>
        <p:nvSpPr>
          <p:cNvPr id="17" name="TextBox 16">
            <a:extLst>
              <a:ext uri="{FF2B5EF4-FFF2-40B4-BE49-F238E27FC236}">
                <a16:creationId xmlns:a16="http://schemas.microsoft.com/office/drawing/2014/main" id="{E1641B77-BEE3-2659-9B94-9F9A798D09A2}"/>
              </a:ext>
              <a:ext uri="{C183D7F6-B498-43B3-948B-1728B52AA6E4}">
                <adec:decorative xmlns:adec="http://schemas.microsoft.com/office/drawing/2017/decorative" val="1"/>
              </a:ext>
            </a:extLst>
          </p:cNvPr>
          <p:cNvSpPr txBox="1"/>
          <p:nvPr/>
        </p:nvSpPr>
        <p:spPr>
          <a:xfrm>
            <a:off x="695324" y="1044212"/>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In a typical week, how many minutes of at least moderate-intensity activity do you do? </a:t>
            </a:r>
          </a:p>
        </p:txBody>
      </p:sp>
      <p:graphicFrame>
        <p:nvGraphicFramePr>
          <p:cNvPr id="18" name="Chart 17">
            <a:extLst>
              <a:ext uri="{FF2B5EF4-FFF2-40B4-BE49-F238E27FC236}">
                <a16:creationId xmlns:a16="http://schemas.microsoft.com/office/drawing/2014/main" id="{D7D7E2C8-4404-3DF3-75D8-7577C98BDB12}"/>
              </a:ext>
              <a:ext uri="{C183D7F6-B498-43B3-948B-1728B52AA6E4}">
                <adec:decorative xmlns:adec="http://schemas.microsoft.com/office/drawing/2017/decorative" val="1"/>
              </a:ext>
            </a:extLst>
          </p:cNvPr>
          <p:cNvGraphicFramePr/>
          <p:nvPr/>
        </p:nvGraphicFramePr>
        <p:xfrm>
          <a:off x="6430944" y="2283212"/>
          <a:ext cx="5475849" cy="4329376"/>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a:extLst>
              <a:ext uri="{FF2B5EF4-FFF2-40B4-BE49-F238E27FC236}">
                <a16:creationId xmlns:a16="http://schemas.microsoft.com/office/drawing/2014/main" id="{4D3EE2D2-FD6F-2537-5D72-DD23D61D7815}"/>
              </a:ext>
              <a:ext uri="{C183D7F6-B498-43B3-948B-1728B52AA6E4}">
                <adec:decorative xmlns:adec="http://schemas.microsoft.com/office/drawing/2017/decorative" val="1"/>
              </a:ext>
            </a:extLst>
          </p:cNvPr>
          <p:cNvCxnSpPr>
            <a:cxnSpLocks/>
          </p:cNvCxnSpPr>
          <p:nvPr/>
        </p:nvCxnSpPr>
        <p:spPr>
          <a:xfrm>
            <a:off x="788460" y="2746486"/>
            <a:ext cx="486000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7F684E-3507-6667-8775-B76437E321DF}"/>
              </a:ext>
              <a:ext uri="{C183D7F6-B498-43B3-948B-1728B52AA6E4}">
                <adec:decorative xmlns:adec="http://schemas.microsoft.com/office/drawing/2017/decorative" val="1"/>
              </a:ext>
            </a:extLst>
          </p:cNvPr>
          <p:cNvCxnSpPr>
            <a:cxnSpLocks/>
          </p:cNvCxnSpPr>
          <p:nvPr/>
        </p:nvCxnSpPr>
        <p:spPr>
          <a:xfrm>
            <a:off x="796923" y="4944290"/>
            <a:ext cx="4860000" cy="0"/>
          </a:xfrm>
          <a:prstGeom prst="line">
            <a:avLst/>
          </a:prstGeom>
          <a:ln w="952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56CF8B-E09F-9A1D-ECC0-401235CAF623}"/>
              </a:ext>
              <a:ext uri="{C183D7F6-B498-43B3-948B-1728B52AA6E4}">
                <adec:decorative xmlns:adec="http://schemas.microsoft.com/office/drawing/2017/decorative" val="1"/>
              </a:ext>
            </a:extLst>
          </p:cNvPr>
          <p:cNvCxnSpPr>
            <a:cxnSpLocks/>
          </p:cNvCxnSpPr>
          <p:nvPr/>
        </p:nvCxnSpPr>
        <p:spPr>
          <a:xfrm>
            <a:off x="788459" y="5569343"/>
            <a:ext cx="4860000" cy="0"/>
          </a:xfrm>
          <a:prstGeom prst="line">
            <a:avLst/>
          </a:prstGeom>
          <a:ln w="952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2" name="Slide Number Placeholder 4">
            <a:extLst>
              <a:ext uri="{FF2B5EF4-FFF2-40B4-BE49-F238E27FC236}">
                <a16:creationId xmlns:a16="http://schemas.microsoft.com/office/drawing/2014/main" id="{9F722EE3-8AE9-B38C-EDF4-9503F3CC53BD}"/>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44</a:t>
            </a:fld>
            <a:endParaRPr lang="en-GB" sz="1100">
              <a:solidFill>
                <a:srgbClr val="000000">
                  <a:lumMod val="50000"/>
                  <a:lumOff val="50000"/>
                </a:srgbClr>
              </a:solidFill>
            </a:endParaRPr>
          </a:p>
        </p:txBody>
      </p:sp>
      <p:sp>
        <p:nvSpPr>
          <p:cNvPr id="23" name="Footer Placeholder 5">
            <a:extLst>
              <a:ext uri="{FF2B5EF4-FFF2-40B4-BE49-F238E27FC236}">
                <a16:creationId xmlns:a16="http://schemas.microsoft.com/office/drawing/2014/main" id="{15054A08-C11D-D258-060E-63A17388E64C}"/>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rPr>
              <a:t>Produced by Essex County Council Chief Executive’s Office</a:t>
            </a:r>
          </a:p>
        </p:txBody>
      </p:sp>
      <p:sp>
        <p:nvSpPr>
          <p:cNvPr id="29" name="TextBox 28">
            <a:extLst>
              <a:ext uri="{FF2B5EF4-FFF2-40B4-BE49-F238E27FC236}">
                <a16:creationId xmlns:a16="http://schemas.microsoft.com/office/drawing/2014/main" id="{5D03E461-F0CA-D8B2-7C23-2BB52A14BCD0}"/>
              </a:ext>
            </a:extLst>
          </p:cNvPr>
          <p:cNvSpPr txBox="1"/>
          <p:nvPr/>
        </p:nvSpPr>
        <p:spPr>
          <a:xfrm>
            <a:off x="805048" y="3588659"/>
            <a:ext cx="1466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prstClr val="black"/>
                </a:solidFill>
              </a:rPr>
              <a:t>Red/green denotes</a:t>
            </a:r>
            <a:r>
              <a:rPr kumimoji="0" lang="en-GB" sz="1000" b="1" i="0" u="none" strike="noStrike" kern="1200" cap="none" spc="0" normalizeH="0" baseline="0" noProof="0">
                <a:ln>
                  <a:noFill/>
                </a:ln>
                <a:solidFill>
                  <a:prstClr val="black"/>
                </a:solidFill>
                <a:effectLst/>
                <a:uLnTx/>
                <a:uFillTx/>
                <a:ea typeface="+mn-ea"/>
                <a:cs typeface="+mn-cs"/>
              </a:rPr>
              <a:t> a statistically significant difference vs the Essex total </a:t>
            </a:r>
            <a:r>
              <a:rPr lang="en-GB" sz="1000" b="1">
                <a:solidFill>
                  <a:prstClr val="black"/>
                </a:solidFill>
              </a:rPr>
              <a:t>for that year</a:t>
            </a:r>
            <a:endParaRPr kumimoji="0" lang="en-GB" sz="1000" b="1" i="0" u="none" strike="noStrike" kern="1200" cap="none" spc="0" normalizeH="0" baseline="0" noProof="0">
              <a:ln>
                <a:noFill/>
              </a:ln>
              <a:solidFill>
                <a:prstClr val="black"/>
              </a:solidFill>
              <a:effectLst/>
              <a:uLnTx/>
              <a:uFillTx/>
              <a:ea typeface="+mn-ea"/>
              <a:cs typeface="+mn-cs"/>
            </a:endParaRPr>
          </a:p>
        </p:txBody>
      </p:sp>
      <p:sp>
        <p:nvSpPr>
          <p:cNvPr id="30" name="TextBox 29">
            <a:extLst>
              <a:ext uri="{FF2B5EF4-FFF2-40B4-BE49-F238E27FC236}">
                <a16:creationId xmlns:a16="http://schemas.microsoft.com/office/drawing/2014/main" id="{5F106AD8-FA43-8991-6633-8275027D70C7}"/>
              </a:ext>
              <a:ext uri="{C183D7F6-B498-43B3-948B-1728B52AA6E4}">
                <adec:decorative xmlns:adec="http://schemas.microsoft.com/office/drawing/2017/decorative" val="1"/>
              </a:ext>
            </a:extLst>
          </p:cNvPr>
          <p:cNvSpPr txBox="1"/>
          <p:nvPr/>
        </p:nvSpPr>
        <p:spPr>
          <a:xfrm>
            <a:off x="9084036" y="1919508"/>
            <a:ext cx="119343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1">
                    <a:lumMod val="50000"/>
                    <a:lumOff val="50000"/>
                  </a:schemeClr>
                </a:solidFill>
                <a:effectLst/>
                <a:uLnTx/>
                <a:uFillTx/>
                <a:ea typeface="+mn-ea"/>
                <a:cs typeface="+mn-cs"/>
              </a:rPr>
              <a:t>2024 Survey</a:t>
            </a:r>
          </a:p>
        </p:txBody>
      </p:sp>
      <p:sp>
        <p:nvSpPr>
          <p:cNvPr id="3" name="Date Placeholder 3">
            <a:extLst>
              <a:ext uri="{FF2B5EF4-FFF2-40B4-BE49-F238E27FC236}">
                <a16:creationId xmlns:a16="http://schemas.microsoft.com/office/drawing/2014/main" id="{1D6BCC5F-B9B2-EA97-B8E1-5752C4996DFA}"/>
              </a:ext>
              <a:ext uri="{C183D7F6-B498-43B3-948B-1728B52AA6E4}">
                <adec:decorative xmlns:adec="http://schemas.microsoft.com/office/drawing/2017/decorative" val="1"/>
              </a:ext>
            </a:extLst>
          </p:cNvPr>
          <p:cNvSpPr txBox="1">
            <a:spLocks/>
          </p:cNvSpPr>
          <p:nvPr/>
        </p:nvSpPr>
        <p:spPr>
          <a:xfrm>
            <a:off x="9341082" y="6664213"/>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October 2024</a:t>
            </a:r>
            <a:endParaRPr lang="en-GB" sz="1100">
              <a:solidFill>
                <a:srgbClr val="000000">
                  <a:lumMod val="50000"/>
                  <a:lumOff val="50000"/>
                </a:srgbClr>
              </a:solidFill>
            </a:endParaRPr>
          </a:p>
        </p:txBody>
      </p:sp>
    </p:spTree>
    <p:extLst>
      <p:ext uri="{BB962C8B-B14F-4D97-AF65-F5344CB8AC3E}">
        <p14:creationId xmlns:p14="http://schemas.microsoft.com/office/powerpoint/2010/main" val="964122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29E8A37E-D217-4E14-B01E-9A0215FE0C9E}"/>
              </a:ext>
            </a:extLst>
          </p:cNvPr>
          <p:cNvGraphicFramePr/>
          <p:nvPr>
            <p:extLst>
              <p:ext uri="{D42A27DB-BD31-4B8C-83A1-F6EECF244321}">
                <p14:modId xmlns:p14="http://schemas.microsoft.com/office/powerpoint/2010/main" val="4232980317"/>
              </p:ext>
            </p:extLst>
          </p:nvPr>
        </p:nvGraphicFramePr>
        <p:xfrm>
          <a:off x="686788" y="2160690"/>
          <a:ext cx="6887030" cy="4291660"/>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a:extLst>
              <a:ext uri="{FF2B5EF4-FFF2-40B4-BE49-F238E27FC236}">
                <a16:creationId xmlns:a16="http://schemas.microsoft.com/office/drawing/2014/main" id="{E0953776-FDB4-424A-8AC1-90AE8F51D580}"/>
              </a:ext>
            </a:extLst>
          </p:cNvPr>
          <p:cNvSpPr/>
          <p:nvPr/>
        </p:nvSpPr>
        <p:spPr>
          <a:xfrm>
            <a:off x="10742925" y="2153860"/>
            <a:ext cx="528277" cy="362046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E4120F31-3365-4418-A777-5171BD645E6C}"/>
              </a:ext>
            </a:extLst>
          </p:cNvPr>
          <p:cNvGraphicFramePr/>
          <p:nvPr>
            <p:extLst>
              <p:ext uri="{D42A27DB-BD31-4B8C-83A1-F6EECF244321}">
                <p14:modId xmlns:p14="http://schemas.microsoft.com/office/powerpoint/2010/main" val="2844116231"/>
              </p:ext>
            </p:extLst>
          </p:nvPr>
        </p:nvGraphicFramePr>
        <p:xfrm>
          <a:off x="6319473" y="2108574"/>
          <a:ext cx="7889618" cy="4329376"/>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20">
            <a:extLst>
              <a:ext uri="{FF2B5EF4-FFF2-40B4-BE49-F238E27FC236}">
                <a16:creationId xmlns:a16="http://schemas.microsoft.com/office/drawing/2014/main" id="{1709A2AE-E31E-4721-8A55-800D725B5EAD}"/>
              </a:ext>
            </a:extLst>
          </p:cNvPr>
          <p:cNvSpPr/>
          <p:nvPr/>
        </p:nvSpPr>
        <p:spPr>
          <a:xfrm>
            <a:off x="4524958" y="2477131"/>
            <a:ext cx="528277" cy="3329915"/>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1"/>
                </a:solidFill>
                <a:effectLst/>
                <a:uLnTx/>
                <a:uFillTx/>
                <a:latin typeface="+mj-lt"/>
                <a:ea typeface="+mn-ea"/>
                <a:cs typeface="+mn-cs"/>
              </a:rPr>
              <a:t>Physical activity</a:t>
            </a: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4" y="6317404"/>
            <a:ext cx="1136513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(4</a:t>
            </a:r>
            <a:r>
              <a:rPr lang="en-GB" sz="1000">
                <a:solidFill>
                  <a:srgbClr val="000000"/>
                </a:solidFill>
                <a:latin typeface="Arial" panose="020B0604020202020204"/>
              </a:rPr>
              <a:t>,588</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Female residents (</a:t>
            </a:r>
            <a:r>
              <a:rPr lang="en-GB" sz="1000">
                <a:solidFill>
                  <a:srgbClr val="000000"/>
                </a:solidFill>
                <a:latin typeface="Arial" panose="020B0604020202020204"/>
              </a:rPr>
              <a:t>2,516</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Male residents (2,072). * Note: Due to low base sizes, data has been grouped to 18-34. </a:t>
            </a:r>
            <a:endParaRPr kumimoji="0" lang="en-GB" sz="1000" b="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6F6D963B-F88F-43BF-9EA7-82E080BE6DC8}"/>
              </a:ext>
            </a:extLst>
          </p:cNvPr>
          <p:cNvSpPr txBox="1"/>
          <p:nvPr/>
        </p:nvSpPr>
        <p:spPr>
          <a:xfrm>
            <a:off x="2307367" y="1854676"/>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2"/>
                </a:solidFill>
                <a:effectLst/>
                <a:uLnTx/>
                <a:uFillTx/>
                <a:latin typeface="+mj-lt"/>
                <a:ea typeface="+mn-ea"/>
                <a:cs typeface="+mn-cs"/>
              </a:rPr>
              <a:t>FEMALE</a:t>
            </a:r>
          </a:p>
        </p:txBody>
      </p:sp>
      <p:sp>
        <p:nvSpPr>
          <p:cNvPr id="15" name="TextBox 14">
            <a:extLst>
              <a:ext uri="{FF2B5EF4-FFF2-40B4-BE49-F238E27FC236}">
                <a16:creationId xmlns:a16="http://schemas.microsoft.com/office/drawing/2014/main" id="{5454054E-C3F0-48C4-90C9-DED3B8EB4DAB}"/>
              </a:ext>
            </a:extLst>
          </p:cNvPr>
          <p:cNvSpPr txBox="1"/>
          <p:nvPr/>
        </p:nvSpPr>
        <p:spPr>
          <a:xfrm>
            <a:off x="8086690" y="1854674"/>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2"/>
                </a:solidFill>
                <a:effectLst/>
                <a:uLnTx/>
                <a:uFillTx/>
                <a:latin typeface="+mj-lt"/>
                <a:ea typeface="+mn-ea"/>
                <a:cs typeface="+mn-cs"/>
              </a:rPr>
              <a:t>MALE</a:t>
            </a:r>
          </a:p>
        </p:txBody>
      </p:sp>
      <p:sp>
        <p:nvSpPr>
          <p:cNvPr id="18" name="Title 1">
            <a:extLst>
              <a:ext uri="{FF2B5EF4-FFF2-40B4-BE49-F238E27FC236}">
                <a16:creationId xmlns:a16="http://schemas.microsoft.com/office/drawing/2014/main" id="{23F97A55-D6AF-4C3E-BFAB-B26B7F51BD70}"/>
              </a:ext>
            </a:extLst>
          </p:cNvPr>
          <p:cNvSpPr>
            <a:spLocks noGrp="1"/>
          </p:cNvSpPr>
          <p:nvPr>
            <p:ph type="title"/>
          </p:nvPr>
        </p:nvSpPr>
        <p:spPr>
          <a:xfrm>
            <a:off x="619860" y="329579"/>
            <a:ext cx="11399226" cy="1065091"/>
          </a:xfrm>
        </p:spPr>
        <p:txBody>
          <a:bodyPr anchor="t" anchorCtr="0">
            <a:normAutofit/>
          </a:bodyPr>
          <a:lstStyle/>
          <a:p>
            <a:r>
              <a:rPr lang="en-GB" sz="2800">
                <a:solidFill>
                  <a:schemeClr val="accent4"/>
                </a:solidFill>
              </a:rPr>
              <a:t>Those aged 55-64 are active and doing more than 150 minutes of exercise a week, which is more than the Essex average, for both males and females</a:t>
            </a:r>
          </a:p>
        </p:txBody>
      </p:sp>
      <p:sp>
        <p:nvSpPr>
          <p:cNvPr id="13" name="Slide Number Placeholder 4">
            <a:extLst>
              <a:ext uri="{FF2B5EF4-FFF2-40B4-BE49-F238E27FC236}">
                <a16:creationId xmlns:a16="http://schemas.microsoft.com/office/drawing/2014/main" id="{1437A6C1-562D-45D8-B601-D2866D093957}"/>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6" name="Footer Placeholder 5">
            <a:extLst>
              <a:ext uri="{FF2B5EF4-FFF2-40B4-BE49-F238E27FC236}">
                <a16:creationId xmlns:a16="http://schemas.microsoft.com/office/drawing/2014/main" id="{AE5CBB40-C6AF-485B-ADC9-5F217CCCE0A3}"/>
              </a:ext>
            </a:extLst>
          </p:cNvPr>
          <p:cNvSpPr>
            <a:spLocks noGrp="1"/>
          </p:cNvSpPr>
          <p:nvPr>
            <p:ph type="ftr" sz="quarter" idx="4294967295"/>
          </p:nvPr>
        </p:nvSpPr>
        <p:spPr>
          <a:xfrm>
            <a:off x="5715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7" name="Date Placeholder 3">
            <a:extLst>
              <a:ext uri="{FF2B5EF4-FFF2-40B4-BE49-F238E27FC236}">
                <a16:creationId xmlns:a16="http://schemas.microsoft.com/office/drawing/2014/main" id="{F3859B59-52EC-40EC-9591-C278A708C69F}"/>
              </a:ext>
            </a:extLst>
          </p:cNvPr>
          <p:cNvSpPr>
            <a:spLocks noGrp="1"/>
          </p:cNvSpPr>
          <p:nvPr>
            <p:ph type="dt" sz="half" idx="4294967295"/>
          </p:nvPr>
        </p:nvSpPr>
        <p:spPr>
          <a:xfrm>
            <a:off x="9607550"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October 2024</a:t>
            </a:r>
          </a:p>
        </p:txBody>
      </p:sp>
      <p:sp>
        <p:nvSpPr>
          <p:cNvPr id="3" name="TextBox 2" descr="Respondents were asked &quot;In a typical week, how many minutes of at least moderate-intensity activity do you do?&quot; and could answer at least 150 minutes (classified as active), 30 to 149 minutes (classified as fairly active) or less than 30 minutes (classified as inactive).&#10;">
            <a:extLst>
              <a:ext uri="{FF2B5EF4-FFF2-40B4-BE49-F238E27FC236}">
                <a16:creationId xmlns:a16="http://schemas.microsoft.com/office/drawing/2014/main" id="{3C276A45-0114-E06B-0F20-AE36E51D2C13}"/>
              </a:ext>
            </a:extLst>
          </p:cNvPr>
          <p:cNvSpPr txBox="1"/>
          <p:nvPr/>
        </p:nvSpPr>
        <p:spPr>
          <a:xfrm>
            <a:off x="650765" y="1375096"/>
            <a:ext cx="65003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a:ln>
                  <a:noFill/>
                </a:ln>
                <a:solidFill>
                  <a:prstClr val="black"/>
                </a:solidFill>
                <a:effectLst/>
                <a:uLnTx/>
                <a:uFillTx/>
                <a:latin typeface="Calibri"/>
                <a:ea typeface="+mn-ea"/>
                <a:cs typeface="+mn-cs"/>
              </a:rPr>
              <a:t>Levels of physical activity (</a:t>
            </a:r>
            <a:r>
              <a:rPr lang="en-GB" sz="1600" b="1">
                <a:solidFill>
                  <a:prstClr val="black"/>
                </a:solidFill>
                <a:latin typeface="Calibri"/>
              </a:rPr>
              <a:t>c</a:t>
            </a:r>
            <a:r>
              <a:rPr kumimoji="0" lang="en-GB" sz="1600" b="1" u="none" strike="noStrike" kern="1200" cap="none" spc="0" normalizeH="0" baseline="0" noProof="0" err="1">
                <a:ln>
                  <a:noFill/>
                </a:ln>
                <a:solidFill>
                  <a:prstClr val="black"/>
                </a:solidFill>
                <a:effectLst/>
                <a:uLnTx/>
                <a:uFillTx/>
                <a:latin typeface="Calibri"/>
                <a:ea typeface="+mn-ea"/>
                <a:cs typeface="+mn-cs"/>
              </a:rPr>
              <a:t>ombined</a:t>
            </a:r>
            <a:r>
              <a:rPr kumimoji="0" lang="en-GB" sz="1600" b="1" u="none" strike="noStrike" kern="1200" cap="none" spc="0" normalizeH="0" baseline="0" noProof="0">
                <a:ln>
                  <a:noFill/>
                </a:ln>
                <a:solidFill>
                  <a:prstClr val="black"/>
                </a:solidFill>
                <a:effectLst/>
                <a:uLnTx/>
                <a:uFillTx/>
                <a:latin typeface="Calibri"/>
                <a:ea typeface="+mn-ea"/>
                <a:cs typeface="+mn-cs"/>
              </a:rPr>
              <a:t> scores)</a:t>
            </a:r>
          </a:p>
        </p:txBody>
      </p:sp>
    </p:spTree>
    <p:custDataLst>
      <p:tags r:id="rId1"/>
    </p:custDataLst>
    <p:extLst>
      <p:ext uri="{BB962C8B-B14F-4D97-AF65-F5344CB8AC3E}">
        <p14:creationId xmlns:p14="http://schemas.microsoft.com/office/powerpoint/2010/main" val="1251096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2800">
                <a:solidFill>
                  <a:schemeClr val="accent4"/>
                </a:solidFill>
              </a:rPr>
              <a:t>Walking is the most common and regular form of physical activity for residents with 1 in 5 walking every day of the week.</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Walking</a:t>
            </a:r>
          </a:p>
        </p:txBody>
      </p: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957483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all those having been on a walk in the last 7 days (4,746); * LLTI/condition = Limiting long-term illness or health condition </a:t>
            </a:r>
          </a:p>
        </p:txBody>
      </p:sp>
      <p:sp>
        <p:nvSpPr>
          <p:cNvPr id="6" name="Rectangle: Rounded Corners 5">
            <a:extLst>
              <a:ext uri="{FF2B5EF4-FFF2-40B4-BE49-F238E27FC236}">
                <a16:creationId xmlns:a16="http://schemas.microsoft.com/office/drawing/2014/main" id="{988B09CA-0871-A2DC-4DE2-EBC48D8F83E4}"/>
              </a:ext>
            </a:extLst>
          </p:cNvPr>
          <p:cNvSpPr/>
          <p:nvPr/>
        </p:nvSpPr>
        <p:spPr>
          <a:xfrm>
            <a:off x="1334654" y="2320128"/>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89% </a:t>
            </a:r>
          </a:p>
          <a:p>
            <a:pPr algn="ctr"/>
            <a:r>
              <a:rPr lang="en-GB" sz="1600" b="1"/>
              <a:t>of residents have done a continuous, 10 minute+ walk in the last 7 days. Compared with 85% in 2023.</a:t>
            </a:r>
          </a:p>
        </p:txBody>
      </p:sp>
      <p:sp>
        <p:nvSpPr>
          <p:cNvPr id="7" name="Rectangle: Rounded Corners 6">
            <a:extLst>
              <a:ext uri="{FF2B5EF4-FFF2-40B4-BE49-F238E27FC236}">
                <a16:creationId xmlns:a16="http://schemas.microsoft.com/office/drawing/2014/main" id="{8DA7E99C-B1F2-2ECD-FAC8-DCE0D4D8E3CE}"/>
              </a:ext>
            </a:extLst>
          </p:cNvPr>
          <p:cNvSpPr/>
          <p:nvPr/>
        </p:nvSpPr>
        <p:spPr>
          <a:xfrm>
            <a:off x="3868304" y="2320128"/>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Of which </a:t>
            </a:r>
            <a:r>
              <a:rPr lang="en-GB" sz="2800" b="1"/>
              <a:t>40% </a:t>
            </a:r>
            <a:r>
              <a:rPr lang="en-GB" sz="1600" b="1"/>
              <a:t>have done a walk every day of the last week. </a:t>
            </a:r>
          </a:p>
        </p:txBody>
      </p:sp>
      <p:sp>
        <p:nvSpPr>
          <p:cNvPr id="8" name="Arrow: Pentagon 7">
            <a:extLst>
              <a:ext uri="{FF2B5EF4-FFF2-40B4-BE49-F238E27FC236}">
                <a16:creationId xmlns:a16="http://schemas.microsoft.com/office/drawing/2014/main" id="{B8AE0A16-DFC5-20C5-1B2B-25F372574F17}"/>
              </a:ext>
            </a:extLst>
          </p:cNvPr>
          <p:cNvSpPr/>
          <p:nvPr/>
        </p:nvSpPr>
        <p:spPr>
          <a:xfrm>
            <a:off x="3343563" y="3011055"/>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C081026-63C3-331E-3B6B-209D1A1023E1}"/>
              </a:ext>
            </a:extLst>
          </p:cNvPr>
          <p:cNvSpPr/>
          <p:nvPr/>
        </p:nvSpPr>
        <p:spPr>
          <a:xfrm>
            <a:off x="6401954" y="2335553"/>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Majority of people spend </a:t>
            </a:r>
            <a:r>
              <a:rPr lang="en-GB" sz="2800" b="1"/>
              <a:t>28% </a:t>
            </a:r>
            <a:r>
              <a:rPr lang="en-GB" sz="1600" b="1"/>
              <a:t>walking 60-89 minutes.</a:t>
            </a:r>
          </a:p>
        </p:txBody>
      </p:sp>
      <p:sp>
        <p:nvSpPr>
          <p:cNvPr id="11" name="Arrow: Pentagon 10">
            <a:extLst>
              <a:ext uri="{FF2B5EF4-FFF2-40B4-BE49-F238E27FC236}">
                <a16:creationId xmlns:a16="http://schemas.microsoft.com/office/drawing/2014/main" id="{83CAC714-ED56-B1BE-64A3-BA7321997BA7}"/>
              </a:ext>
            </a:extLst>
          </p:cNvPr>
          <p:cNvSpPr/>
          <p:nvPr/>
        </p:nvSpPr>
        <p:spPr>
          <a:xfrm>
            <a:off x="5905788" y="3026480"/>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D552831-029F-C8D3-C3D7-B34BA92338DD}"/>
              </a:ext>
            </a:extLst>
          </p:cNvPr>
          <p:cNvSpPr/>
          <p:nvPr/>
        </p:nvSpPr>
        <p:spPr>
          <a:xfrm>
            <a:off x="8935604" y="2303064"/>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69% </a:t>
            </a:r>
          </a:p>
          <a:p>
            <a:pPr algn="ctr"/>
            <a:r>
              <a:rPr lang="en-GB" sz="1600" b="1"/>
              <a:t>State the exert enough energy when walking to be out of breath, compared to 68% in 2023.</a:t>
            </a:r>
          </a:p>
        </p:txBody>
      </p:sp>
      <p:sp>
        <p:nvSpPr>
          <p:cNvPr id="13" name="Arrow: Pentagon 12">
            <a:extLst>
              <a:ext uri="{FF2B5EF4-FFF2-40B4-BE49-F238E27FC236}">
                <a16:creationId xmlns:a16="http://schemas.microsoft.com/office/drawing/2014/main" id="{A260C9BF-9850-750A-BBF1-DBE8CEA77F4C}"/>
              </a:ext>
            </a:extLst>
          </p:cNvPr>
          <p:cNvSpPr/>
          <p:nvPr/>
        </p:nvSpPr>
        <p:spPr>
          <a:xfrm>
            <a:off x="8410863"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3">
            <a:extLst>
              <a:ext uri="{FF2B5EF4-FFF2-40B4-BE49-F238E27FC236}">
                <a16:creationId xmlns:a16="http://schemas.microsoft.com/office/drawing/2014/main" id="{8A9E917A-2440-F97B-6154-42533E12F32F}"/>
              </a:ext>
              <a:ext uri="{C183D7F6-B498-43B3-948B-1728B52AA6E4}">
                <adec:decorative xmlns:adec="http://schemas.microsoft.com/office/drawing/2017/decorative" val="1"/>
              </a:ext>
            </a:extLst>
          </p:cNvPr>
          <p:cNvSpPr txBox="1">
            <a:spLocks/>
          </p:cNvSpPr>
          <p:nvPr/>
        </p:nvSpPr>
        <p:spPr>
          <a:xfrm>
            <a:off x="9404877" y="6600416"/>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October 2024</a:t>
            </a:r>
            <a:endParaRPr lang="en-GB" sz="1100">
              <a:solidFill>
                <a:srgbClr val="000000">
                  <a:lumMod val="50000"/>
                  <a:lumOff val="50000"/>
                </a:srgbClr>
              </a:solidFill>
            </a:endParaRPr>
          </a:p>
        </p:txBody>
      </p:sp>
      <p:pic>
        <p:nvPicPr>
          <p:cNvPr id="4" name="Graphic 3" descr="Walk outline">
            <a:extLst>
              <a:ext uri="{FF2B5EF4-FFF2-40B4-BE49-F238E27FC236}">
                <a16:creationId xmlns:a16="http://schemas.microsoft.com/office/drawing/2014/main" id="{4299655E-1805-625F-D057-97A3EB01EC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749" y="1266824"/>
            <a:ext cx="962025" cy="962025"/>
          </a:xfrm>
          <a:prstGeom prst="rect">
            <a:avLst/>
          </a:prstGeom>
        </p:spPr>
      </p:pic>
    </p:spTree>
    <p:custDataLst>
      <p:tags r:id="rId1"/>
    </p:custDataLst>
    <p:extLst>
      <p:ext uri="{BB962C8B-B14F-4D97-AF65-F5344CB8AC3E}">
        <p14:creationId xmlns:p14="http://schemas.microsoft.com/office/powerpoint/2010/main" val="2155700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A260C9BF-9850-750A-BBF1-DBE8CEA77F4C}"/>
              </a:ext>
            </a:extLst>
          </p:cNvPr>
          <p:cNvSpPr/>
          <p:nvPr/>
        </p:nvSpPr>
        <p:spPr>
          <a:xfrm>
            <a:off x="7760554"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Pentagon 10">
            <a:extLst>
              <a:ext uri="{FF2B5EF4-FFF2-40B4-BE49-F238E27FC236}">
                <a16:creationId xmlns:a16="http://schemas.microsoft.com/office/drawing/2014/main" id="{83CAC714-ED56-B1BE-64A3-BA7321997BA7}"/>
              </a:ext>
            </a:extLst>
          </p:cNvPr>
          <p:cNvSpPr/>
          <p:nvPr/>
        </p:nvSpPr>
        <p:spPr>
          <a:xfrm>
            <a:off x="5670246" y="3026480"/>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Pentagon 7">
            <a:extLst>
              <a:ext uri="{FF2B5EF4-FFF2-40B4-BE49-F238E27FC236}">
                <a16:creationId xmlns:a16="http://schemas.microsoft.com/office/drawing/2014/main" id="{B8AE0A16-DFC5-20C5-1B2B-25F372574F17}"/>
              </a:ext>
            </a:extLst>
          </p:cNvPr>
          <p:cNvSpPr/>
          <p:nvPr/>
        </p:nvSpPr>
        <p:spPr>
          <a:xfrm>
            <a:off x="3579071" y="3011055"/>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2800">
                <a:solidFill>
                  <a:schemeClr val="accent4"/>
                </a:solidFill>
              </a:rPr>
              <a:t>Only 11% of residents have gone on a bike ride in the past week. Those who cycled exerted themselves more than those who walked.</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31196" y="6607520"/>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October 2024</a:t>
            </a: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Cycling</a:t>
            </a:r>
          </a:p>
        </p:txBody>
      </p: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92891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all those having been on a bike ride in the last 7 days (5,513); * LLTI/condition = Limiting long-term illness or health condition </a:t>
            </a:r>
          </a:p>
        </p:txBody>
      </p:sp>
      <p:sp>
        <p:nvSpPr>
          <p:cNvPr id="6" name="Rectangle: Rounded Corners 5">
            <a:extLst>
              <a:ext uri="{FF2B5EF4-FFF2-40B4-BE49-F238E27FC236}">
                <a16:creationId xmlns:a16="http://schemas.microsoft.com/office/drawing/2014/main" id="{988B09CA-0871-A2DC-4DE2-EBC48D8F83E4}"/>
              </a:ext>
            </a:extLst>
          </p:cNvPr>
          <p:cNvSpPr/>
          <p:nvPr/>
        </p:nvSpPr>
        <p:spPr>
          <a:xfrm>
            <a:off x="2041210" y="2320127"/>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11% </a:t>
            </a:r>
          </a:p>
          <a:p>
            <a:pPr algn="ctr"/>
            <a:r>
              <a:rPr lang="en-GB" sz="1600" b="1"/>
              <a:t>of residents have done a cycle ride in the last 7 days. A rise from 8% in 2023. </a:t>
            </a:r>
          </a:p>
        </p:txBody>
      </p:sp>
      <p:sp>
        <p:nvSpPr>
          <p:cNvPr id="7" name="Rectangle: Rounded Corners 6">
            <a:extLst>
              <a:ext uri="{FF2B5EF4-FFF2-40B4-BE49-F238E27FC236}">
                <a16:creationId xmlns:a16="http://schemas.microsoft.com/office/drawing/2014/main" id="{8DA7E99C-B1F2-2ECD-FAC8-DCE0D4D8E3CE}"/>
              </a:ext>
            </a:extLst>
          </p:cNvPr>
          <p:cNvSpPr/>
          <p:nvPr/>
        </p:nvSpPr>
        <p:spPr>
          <a:xfrm>
            <a:off x="4027614" y="2320127"/>
            <a:ext cx="1868361"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Of which:</a:t>
            </a:r>
          </a:p>
          <a:p>
            <a:pPr algn="ctr"/>
            <a:r>
              <a:rPr lang="en-GB" sz="1600" b="1"/>
              <a:t> </a:t>
            </a:r>
            <a:r>
              <a:rPr lang="en-GB" sz="2800" b="1"/>
              <a:t>55% </a:t>
            </a:r>
            <a:r>
              <a:rPr lang="en-GB" sz="1600" b="1"/>
              <a:t>have done this at least 1-2 times a week. </a:t>
            </a:r>
          </a:p>
          <a:p>
            <a:pPr algn="ctr"/>
            <a:r>
              <a:rPr lang="en-GB" sz="2800" b="1"/>
              <a:t>26% </a:t>
            </a:r>
            <a:r>
              <a:rPr lang="en-GB" sz="1600" b="1"/>
              <a:t>3-4 times </a:t>
            </a:r>
          </a:p>
          <a:p>
            <a:pPr algn="ctr"/>
            <a:r>
              <a:rPr lang="en-GB" sz="2800" b="1"/>
              <a:t>17% </a:t>
            </a:r>
            <a:r>
              <a:rPr lang="en-GB" sz="1600" b="1"/>
              <a:t>5+ times.</a:t>
            </a:r>
          </a:p>
        </p:txBody>
      </p:sp>
      <p:sp>
        <p:nvSpPr>
          <p:cNvPr id="9" name="Rectangle: Rounded Corners 8">
            <a:extLst>
              <a:ext uri="{FF2B5EF4-FFF2-40B4-BE49-F238E27FC236}">
                <a16:creationId xmlns:a16="http://schemas.microsoft.com/office/drawing/2014/main" id="{9C081026-63C3-331E-3B6B-209D1A1023E1}"/>
              </a:ext>
            </a:extLst>
          </p:cNvPr>
          <p:cNvSpPr/>
          <p:nvPr/>
        </p:nvSpPr>
        <p:spPr>
          <a:xfrm>
            <a:off x="6147650" y="2335552"/>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49% </a:t>
            </a:r>
          </a:p>
          <a:p>
            <a:pPr algn="ctr"/>
            <a:r>
              <a:rPr lang="en-GB" sz="1600" b="1"/>
              <a:t>spend 30-89 minutes cycling per time, down from 58% in 2023.</a:t>
            </a:r>
          </a:p>
        </p:txBody>
      </p:sp>
      <p:sp>
        <p:nvSpPr>
          <p:cNvPr id="12" name="Rectangle: Rounded Corners 11">
            <a:extLst>
              <a:ext uri="{FF2B5EF4-FFF2-40B4-BE49-F238E27FC236}">
                <a16:creationId xmlns:a16="http://schemas.microsoft.com/office/drawing/2014/main" id="{DD552831-029F-C8D3-C3D7-B34BA92338DD}"/>
              </a:ext>
            </a:extLst>
          </p:cNvPr>
          <p:cNvSpPr/>
          <p:nvPr/>
        </p:nvSpPr>
        <p:spPr>
          <a:xfrm>
            <a:off x="8285295" y="2303063"/>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93% </a:t>
            </a:r>
          </a:p>
          <a:p>
            <a:pPr algn="ctr"/>
            <a:r>
              <a:rPr lang="en-GB" sz="1600" b="1"/>
              <a:t>State the exert enough energy when cycling to be out of breath. Increase of 2% from 2023.</a:t>
            </a:r>
          </a:p>
        </p:txBody>
      </p:sp>
      <p:pic>
        <p:nvPicPr>
          <p:cNvPr id="3" name="Graphic 2" descr="Cycling outline">
            <a:extLst>
              <a:ext uri="{FF2B5EF4-FFF2-40B4-BE49-F238E27FC236}">
                <a16:creationId xmlns:a16="http://schemas.microsoft.com/office/drawing/2014/main" id="{F1938579-CBEE-CBC5-E952-729D789144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90574" y="1246335"/>
            <a:ext cx="952500" cy="914400"/>
          </a:xfrm>
          <a:prstGeom prst="rect">
            <a:avLst/>
          </a:prstGeom>
        </p:spPr>
      </p:pic>
    </p:spTree>
    <p:custDataLst>
      <p:tags r:id="rId1"/>
    </p:custDataLst>
    <p:extLst>
      <p:ext uri="{BB962C8B-B14F-4D97-AF65-F5344CB8AC3E}">
        <p14:creationId xmlns:p14="http://schemas.microsoft.com/office/powerpoint/2010/main" val="1688834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fontScale="90000"/>
          </a:bodyPr>
          <a:lstStyle/>
          <a:p>
            <a:r>
              <a:rPr lang="en-GB" sz="2800">
                <a:solidFill>
                  <a:schemeClr val="accent4"/>
                </a:solidFill>
              </a:rPr>
              <a:t>About 2 in 5 residents have participated in a sport, fitness activity, or dance in the past week, with over half engaging in these activities for at least 3 days a week.</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31196" y="660787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October 2024</a:t>
            </a: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Sport, fitness activity or dance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31" name="TextBox 30">
            <a:extLst>
              <a:ext uri="{FF2B5EF4-FFF2-40B4-BE49-F238E27FC236}">
                <a16:creationId xmlns:a16="http://schemas.microsoft.com/office/drawing/2014/main" id="{9836A6F1-BE3A-4B8D-A187-7D95E64F3186}"/>
              </a:ext>
            </a:extLst>
          </p:cNvPr>
          <p:cNvSpPr txBox="1"/>
          <p:nvPr/>
        </p:nvSpPr>
        <p:spPr>
          <a:xfrm>
            <a:off x="704849" y="6222154"/>
            <a:ext cx="91875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all those having </a:t>
            </a:r>
            <a:r>
              <a:rPr lang="en-GB" sz="1000">
                <a:solidFill>
                  <a:srgbClr val="000000"/>
                </a:solidFill>
                <a:latin typeface="Arial" panose="020B0604020202020204"/>
              </a:rPr>
              <a:t>done a sport or fitness activity in the</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last 7 days (5,430)</a:t>
            </a:r>
          </a:p>
        </p:txBody>
      </p:sp>
      <p:sp>
        <p:nvSpPr>
          <p:cNvPr id="6" name="Rectangle: Rounded Corners 5">
            <a:extLst>
              <a:ext uri="{FF2B5EF4-FFF2-40B4-BE49-F238E27FC236}">
                <a16:creationId xmlns:a16="http://schemas.microsoft.com/office/drawing/2014/main" id="{988B09CA-0871-A2DC-4DE2-EBC48D8F83E4}"/>
              </a:ext>
            </a:extLst>
          </p:cNvPr>
          <p:cNvSpPr/>
          <p:nvPr/>
        </p:nvSpPr>
        <p:spPr>
          <a:xfrm>
            <a:off x="1334654" y="2320128"/>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38%</a:t>
            </a:r>
            <a:r>
              <a:rPr lang="en-GB" sz="4400" b="1">
                <a:solidFill>
                  <a:schemeClr val="tx1"/>
                </a:solidFill>
              </a:rPr>
              <a:t> </a:t>
            </a:r>
          </a:p>
          <a:p>
            <a:pPr algn="ctr"/>
            <a:r>
              <a:rPr lang="en-GB" sz="1600" b="1">
                <a:solidFill>
                  <a:schemeClr val="tx1"/>
                </a:solidFill>
              </a:rPr>
              <a:t>of residents have done a sports, fitness activity or dance in the last 7 days. Up 4% from 2023.</a:t>
            </a:r>
          </a:p>
        </p:txBody>
      </p:sp>
      <p:sp>
        <p:nvSpPr>
          <p:cNvPr id="7" name="Rectangle: Rounded Corners 6">
            <a:extLst>
              <a:ext uri="{FF2B5EF4-FFF2-40B4-BE49-F238E27FC236}">
                <a16:creationId xmlns:a16="http://schemas.microsoft.com/office/drawing/2014/main" id="{8DA7E99C-B1F2-2ECD-FAC8-DCE0D4D8E3CE}"/>
              </a:ext>
            </a:extLst>
          </p:cNvPr>
          <p:cNvSpPr/>
          <p:nvPr/>
        </p:nvSpPr>
        <p:spPr>
          <a:xfrm>
            <a:off x="3868304" y="2320128"/>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Of which:</a:t>
            </a:r>
          </a:p>
          <a:p>
            <a:pPr algn="ctr"/>
            <a:r>
              <a:rPr lang="en-GB" sz="1600" b="1">
                <a:solidFill>
                  <a:schemeClr val="tx1"/>
                </a:solidFill>
              </a:rPr>
              <a:t> </a:t>
            </a:r>
            <a:r>
              <a:rPr lang="en-GB" sz="2800" b="1">
                <a:solidFill>
                  <a:schemeClr val="tx1"/>
                </a:solidFill>
              </a:rPr>
              <a:t>58% </a:t>
            </a:r>
            <a:r>
              <a:rPr lang="en-GB" sz="1600" b="1">
                <a:solidFill>
                  <a:schemeClr val="tx1"/>
                </a:solidFill>
              </a:rPr>
              <a:t>have done this at least 3 days a week. </a:t>
            </a:r>
          </a:p>
        </p:txBody>
      </p:sp>
      <p:sp>
        <p:nvSpPr>
          <p:cNvPr id="8" name="Arrow: Pentagon 7">
            <a:extLst>
              <a:ext uri="{FF2B5EF4-FFF2-40B4-BE49-F238E27FC236}">
                <a16:creationId xmlns:a16="http://schemas.microsoft.com/office/drawing/2014/main" id="{B8AE0A16-DFC5-20C5-1B2B-25F372574F17}"/>
              </a:ext>
            </a:extLst>
          </p:cNvPr>
          <p:cNvSpPr/>
          <p:nvPr/>
        </p:nvSpPr>
        <p:spPr>
          <a:xfrm>
            <a:off x="3343563" y="3011055"/>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C081026-63C3-331E-3B6B-209D1A1023E1}"/>
              </a:ext>
            </a:extLst>
          </p:cNvPr>
          <p:cNvSpPr/>
          <p:nvPr/>
        </p:nvSpPr>
        <p:spPr>
          <a:xfrm>
            <a:off x="6401954" y="2335553"/>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50% </a:t>
            </a:r>
          </a:p>
          <a:p>
            <a:pPr algn="ctr"/>
            <a:r>
              <a:rPr lang="en-GB" sz="1600" b="1">
                <a:solidFill>
                  <a:schemeClr val="tx1"/>
                </a:solidFill>
              </a:rPr>
              <a:t>spend 30-89 minutes per activity</a:t>
            </a:r>
          </a:p>
        </p:txBody>
      </p:sp>
      <p:sp>
        <p:nvSpPr>
          <p:cNvPr id="11" name="Arrow: Pentagon 10">
            <a:extLst>
              <a:ext uri="{FF2B5EF4-FFF2-40B4-BE49-F238E27FC236}">
                <a16:creationId xmlns:a16="http://schemas.microsoft.com/office/drawing/2014/main" id="{83CAC714-ED56-B1BE-64A3-BA7321997BA7}"/>
              </a:ext>
            </a:extLst>
          </p:cNvPr>
          <p:cNvSpPr/>
          <p:nvPr/>
        </p:nvSpPr>
        <p:spPr>
          <a:xfrm>
            <a:off x="5877213" y="3026480"/>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D552831-029F-C8D3-C3D7-B34BA92338DD}"/>
              </a:ext>
            </a:extLst>
          </p:cNvPr>
          <p:cNvSpPr/>
          <p:nvPr/>
        </p:nvSpPr>
        <p:spPr>
          <a:xfrm>
            <a:off x="8935604" y="2303064"/>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95% </a:t>
            </a:r>
          </a:p>
          <a:p>
            <a:pPr algn="ctr"/>
            <a:r>
              <a:rPr lang="en-GB" sz="1600" b="1">
                <a:solidFill>
                  <a:schemeClr val="tx1"/>
                </a:solidFill>
              </a:rPr>
              <a:t>State the exert enough energy to be out of breadth</a:t>
            </a:r>
          </a:p>
        </p:txBody>
      </p:sp>
      <p:sp>
        <p:nvSpPr>
          <p:cNvPr id="13" name="Arrow: Pentagon 12">
            <a:extLst>
              <a:ext uri="{FF2B5EF4-FFF2-40B4-BE49-F238E27FC236}">
                <a16:creationId xmlns:a16="http://schemas.microsoft.com/office/drawing/2014/main" id="{A260C9BF-9850-750A-BBF1-DBE8CEA77F4C}"/>
              </a:ext>
            </a:extLst>
          </p:cNvPr>
          <p:cNvSpPr/>
          <p:nvPr/>
        </p:nvSpPr>
        <p:spPr>
          <a:xfrm>
            <a:off x="8410863"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Tennis outline">
            <a:extLst>
              <a:ext uri="{FF2B5EF4-FFF2-40B4-BE49-F238E27FC236}">
                <a16:creationId xmlns:a16="http://schemas.microsoft.com/office/drawing/2014/main" id="{795FCB40-5EF9-067F-60B4-1169D0C432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475" y="1285875"/>
            <a:ext cx="914400" cy="914400"/>
          </a:xfrm>
          <a:prstGeom prst="rect">
            <a:avLst/>
          </a:prstGeom>
        </p:spPr>
      </p:pic>
    </p:spTree>
    <p:custDataLst>
      <p:tags r:id="rId1"/>
    </p:custDataLst>
    <p:extLst>
      <p:ext uri="{BB962C8B-B14F-4D97-AF65-F5344CB8AC3E}">
        <p14:creationId xmlns:p14="http://schemas.microsoft.com/office/powerpoint/2010/main" val="2978467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5324" y="278743"/>
            <a:ext cx="11280188" cy="991228"/>
          </a:xfrm>
        </p:spPr>
        <p:txBody>
          <a:bodyPr anchor="t" anchorCtr="0">
            <a:noAutofit/>
          </a:bodyPr>
          <a:lstStyle/>
          <a:p>
            <a:r>
              <a:rPr lang="en-GB" sz="2000">
                <a:solidFill>
                  <a:schemeClr val="accent4"/>
                </a:solidFill>
                <a:latin typeface="+mn-lt"/>
              </a:rPr>
              <a:t>Similar to 2023, in 2024 there is a pattern between levels of physical activity, loneliness, and life satisfaction, with 'inactive' residents more likely to experience higher levels of loneliness and lower life satisfaction.</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Physical activity</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2024 – 4,760</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5325" y="6611310"/>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grpSp>
        <p:nvGrpSpPr>
          <p:cNvPr id="4" name="Group 3">
            <a:extLst>
              <a:ext uri="{FF2B5EF4-FFF2-40B4-BE49-F238E27FC236}">
                <a16:creationId xmlns:a16="http://schemas.microsoft.com/office/drawing/2014/main" id="{FC8EF364-D391-B1F2-E75C-650C953BD8C3}"/>
              </a:ext>
            </a:extLst>
          </p:cNvPr>
          <p:cNvGrpSpPr/>
          <p:nvPr/>
        </p:nvGrpSpPr>
        <p:grpSpPr>
          <a:xfrm>
            <a:off x="4878702" y="6461209"/>
            <a:ext cx="3255647" cy="400110"/>
            <a:chOff x="4878703" y="6461209"/>
            <a:chExt cx="3003744" cy="400110"/>
          </a:xfrm>
        </p:grpSpPr>
        <p:sp>
          <p:nvSpPr>
            <p:cNvPr id="6" name="TextBox 5">
              <a:extLst>
                <a:ext uri="{FF2B5EF4-FFF2-40B4-BE49-F238E27FC236}">
                  <a16:creationId xmlns:a16="http://schemas.microsoft.com/office/drawing/2014/main" id="{4034EED9-220F-97F5-6333-D1EE92758A64}"/>
                </a:ext>
                <a:ext uri="{C183D7F6-B498-43B3-948B-1728B52AA6E4}">
                  <adec:decorative xmlns:adec="http://schemas.microsoft.com/office/drawing/2017/decorative" val="1"/>
                </a:ext>
              </a:extLst>
            </p:cNvPr>
            <p:cNvSpPr txBox="1"/>
            <p:nvPr/>
          </p:nvSpPr>
          <p:spPr>
            <a:xfrm>
              <a:off x="5175526" y="6461209"/>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a:r>
              <a:r>
                <a:rPr kumimoji="0" lang="en-GB" sz="1000" b="1" i="0" u="none" strike="noStrike" kern="1200" cap="none" spc="0" normalizeH="0" baseline="0" noProof="0">
                  <a:ln>
                    <a:noFill/>
                  </a:ln>
                  <a:solidFill>
                    <a:prstClr val="black"/>
                  </a:solidFill>
                  <a:effectLst/>
                  <a:uLnTx/>
                  <a:uFillTx/>
                  <a:ea typeface="+mn-ea"/>
                  <a:cs typeface="+mn-cs"/>
                </a:rPr>
                <a:t>for that year </a:t>
              </a:r>
              <a:r>
                <a:rPr kumimoji="0" lang="en-GB" sz="1000" b="0" i="0" u="none" strike="noStrike" kern="1200" cap="none" spc="0" normalizeH="0" baseline="0" noProof="0">
                  <a:ln>
                    <a:noFill/>
                  </a:ln>
                  <a:solidFill>
                    <a:prstClr val="black"/>
                  </a:solidFill>
                  <a:effectLst/>
                  <a:uLnTx/>
                  <a:uFillTx/>
                  <a:ea typeface="+mn-ea"/>
                  <a:cs typeface="+mn-cs"/>
                </a:rPr>
                <a:t>at the 95% confidence level </a:t>
              </a:r>
            </a:p>
          </p:txBody>
        </p:sp>
        <p:sp>
          <p:nvSpPr>
            <p:cNvPr id="7" name="Arrow: Up 6">
              <a:extLst>
                <a:ext uri="{FF2B5EF4-FFF2-40B4-BE49-F238E27FC236}">
                  <a16:creationId xmlns:a16="http://schemas.microsoft.com/office/drawing/2014/main" id="{81F1A31B-65EE-2CFB-BCAE-5AA188094B21}"/>
                </a:ext>
                <a:ext uri="{C183D7F6-B498-43B3-948B-1728B52AA6E4}">
                  <adec:decorative xmlns:adec="http://schemas.microsoft.com/office/drawing/2017/decorative" val="1"/>
                </a:ext>
              </a:extLst>
            </p:cNvPr>
            <p:cNvSpPr/>
            <p:nvPr/>
          </p:nvSpPr>
          <p:spPr>
            <a:xfrm>
              <a:off x="4878703" y="655691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B4C85A27-F09D-6291-460E-8ADFB899EBA1}"/>
                </a:ext>
                <a:ext uri="{C183D7F6-B498-43B3-948B-1728B52AA6E4}">
                  <adec:decorative xmlns:adec="http://schemas.microsoft.com/office/drawing/2017/decorative" val="1"/>
                </a:ext>
              </a:extLst>
            </p:cNvPr>
            <p:cNvSpPr/>
            <p:nvPr/>
          </p:nvSpPr>
          <p:spPr>
            <a:xfrm flipV="1">
              <a:off x="5021249" y="656445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
        <p:nvSpPr>
          <p:cNvPr id="9" name="TextBox 8">
            <a:extLst>
              <a:ext uri="{FF2B5EF4-FFF2-40B4-BE49-F238E27FC236}">
                <a16:creationId xmlns:a16="http://schemas.microsoft.com/office/drawing/2014/main" id="{77DA516A-2627-C8AB-336C-986B259F1B93}"/>
              </a:ext>
            </a:extLst>
          </p:cNvPr>
          <p:cNvSpPr txBox="1"/>
          <p:nvPr/>
        </p:nvSpPr>
        <p:spPr>
          <a:xfrm>
            <a:off x="695324" y="1628970"/>
            <a:ext cx="9061417"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rPr>
              <a:t>Charts demonstrate the levels of loneliness and life satisfaction by </a:t>
            </a:r>
            <a:r>
              <a:rPr lang="en-GB" sz="1300" i="1">
                <a:solidFill>
                  <a:prstClr val="black"/>
                </a:solidFill>
              </a:rPr>
              <a:t>‘Active’ Residents (150+mins/week)</a:t>
            </a:r>
            <a:endParaRPr kumimoji="0" lang="en-GB" sz="1300" b="0" i="1" u="none" strike="noStrike" kern="1200" cap="none" spc="0" normalizeH="0" baseline="0" noProof="0">
              <a:ln>
                <a:noFill/>
              </a:ln>
              <a:solidFill>
                <a:prstClr val="black"/>
              </a:solidFill>
              <a:effectLst/>
              <a:uLnTx/>
              <a:uFillTx/>
            </a:endParaRPr>
          </a:p>
        </p:txBody>
      </p:sp>
      <p:sp>
        <p:nvSpPr>
          <p:cNvPr id="19" name="TextBox 18">
            <a:extLst>
              <a:ext uri="{FF2B5EF4-FFF2-40B4-BE49-F238E27FC236}">
                <a16:creationId xmlns:a16="http://schemas.microsoft.com/office/drawing/2014/main" id="{394CFF4C-F1AD-25CE-9A20-FF46A44F3963}"/>
              </a:ext>
            </a:extLst>
          </p:cNvPr>
          <p:cNvSpPr txBox="1"/>
          <p:nvPr/>
        </p:nvSpPr>
        <p:spPr>
          <a:xfrm>
            <a:off x="6677024" y="2433326"/>
            <a:ext cx="1893246" cy="665006"/>
          </a:xfrm>
          <a:prstGeom prst="rect">
            <a:avLst/>
          </a:prstGeom>
          <a:noFill/>
        </p:spPr>
        <p:txBody>
          <a:bodyPr wrap="square" lIns="0" tIns="0" rIns="0" bIns="0" rtlCol="0">
            <a:noAutofit/>
          </a:bodyPr>
          <a:lstStyle/>
          <a:p>
            <a:pPr algn="ctr">
              <a:spcAft>
                <a:spcPts val="1134"/>
              </a:spcAft>
            </a:pPr>
            <a:r>
              <a:rPr lang="en-GB" sz="1200" b="1"/>
              <a:t>Higher score = positive</a:t>
            </a:r>
          </a:p>
        </p:txBody>
      </p:sp>
      <p:sp>
        <p:nvSpPr>
          <p:cNvPr id="22" name="TextBox 21">
            <a:extLst>
              <a:ext uri="{FF2B5EF4-FFF2-40B4-BE49-F238E27FC236}">
                <a16:creationId xmlns:a16="http://schemas.microsoft.com/office/drawing/2014/main" id="{9C6B7FBB-41F4-1DEC-644B-131C323753F6}"/>
              </a:ext>
            </a:extLst>
          </p:cNvPr>
          <p:cNvSpPr txBox="1"/>
          <p:nvPr/>
        </p:nvSpPr>
        <p:spPr>
          <a:xfrm>
            <a:off x="6674737" y="2109095"/>
            <a:ext cx="57684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a:solidFill>
                  <a:prstClr val="black"/>
                </a:solidFill>
              </a:rPr>
              <a:t>Life satisfaction </a:t>
            </a:r>
            <a:r>
              <a:rPr kumimoji="0" lang="en-GB" sz="1400" b="1" u="none" strike="noStrike" kern="1200" cap="none" spc="0" normalizeH="0" baseline="0" noProof="0">
                <a:ln>
                  <a:noFill/>
                </a:ln>
                <a:solidFill>
                  <a:prstClr val="black"/>
                </a:solidFill>
                <a:effectLst/>
                <a:uLnTx/>
                <a:uFillTx/>
                <a:ea typeface="+mn-ea"/>
                <a:cs typeface="+mn-cs"/>
              </a:rPr>
              <a:t>vs</a:t>
            </a:r>
            <a:r>
              <a:rPr lang="en-GB" sz="1400" b="1">
                <a:solidFill>
                  <a:prstClr val="black"/>
                </a:solidFill>
              </a:rPr>
              <a:t> . Active Residents (150+ mins/week)</a:t>
            </a:r>
            <a:endParaRPr kumimoji="0" lang="en-GB" sz="1400" b="1" u="none" strike="noStrike" kern="1200" cap="none" spc="0" normalizeH="0" baseline="0" noProof="0">
              <a:ln>
                <a:noFill/>
              </a:ln>
              <a:solidFill>
                <a:prstClr val="black"/>
              </a:solidFill>
              <a:effectLst/>
              <a:uLnTx/>
              <a:uFillTx/>
              <a:ea typeface="+mn-ea"/>
              <a:cs typeface="+mn-cs"/>
            </a:endParaRPr>
          </a:p>
        </p:txBody>
      </p:sp>
      <p:sp>
        <p:nvSpPr>
          <p:cNvPr id="11" name="TextBox 10">
            <a:extLst>
              <a:ext uri="{FF2B5EF4-FFF2-40B4-BE49-F238E27FC236}">
                <a16:creationId xmlns:a16="http://schemas.microsoft.com/office/drawing/2014/main" id="{5634C5E1-0022-2613-8CF0-47E6F7C5A269}"/>
              </a:ext>
            </a:extLst>
          </p:cNvPr>
          <p:cNvSpPr txBox="1"/>
          <p:nvPr/>
        </p:nvSpPr>
        <p:spPr>
          <a:xfrm>
            <a:off x="752474" y="2357126"/>
            <a:ext cx="1893246" cy="338449"/>
          </a:xfrm>
          <a:prstGeom prst="rect">
            <a:avLst/>
          </a:prstGeom>
          <a:noFill/>
        </p:spPr>
        <p:txBody>
          <a:bodyPr wrap="square" lIns="0" tIns="0" rIns="0" bIns="0" rtlCol="0">
            <a:noAutofit/>
          </a:bodyPr>
          <a:lstStyle/>
          <a:p>
            <a:pPr algn="ctr">
              <a:spcAft>
                <a:spcPts val="1134"/>
              </a:spcAft>
            </a:pPr>
            <a:r>
              <a:rPr lang="en-GB" sz="1200" b="1"/>
              <a:t>Lower score = positive</a:t>
            </a:r>
          </a:p>
        </p:txBody>
      </p:sp>
      <p:sp>
        <p:nvSpPr>
          <p:cNvPr id="12" name="TextBox 11">
            <a:extLst>
              <a:ext uri="{FF2B5EF4-FFF2-40B4-BE49-F238E27FC236}">
                <a16:creationId xmlns:a16="http://schemas.microsoft.com/office/drawing/2014/main" id="{39171D30-8167-D7BF-590A-27658CE6C06B}"/>
              </a:ext>
            </a:extLst>
          </p:cNvPr>
          <p:cNvSpPr txBox="1"/>
          <p:nvPr/>
        </p:nvSpPr>
        <p:spPr>
          <a:xfrm>
            <a:off x="845437" y="2061470"/>
            <a:ext cx="57684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a:solidFill>
                  <a:prstClr val="black"/>
                </a:solidFill>
              </a:rPr>
              <a:t>Loneliness Scores </a:t>
            </a:r>
            <a:r>
              <a:rPr kumimoji="0" lang="en-GB" sz="1400" b="1" u="none" strike="noStrike" kern="1200" cap="none" spc="0" normalizeH="0" baseline="0" noProof="0">
                <a:ln>
                  <a:noFill/>
                </a:ln>
                <a:solidFill>
                  <a:prstClr val="black"/>
                </a:solidFill>
                <a:effectLst/>
                <a:uLnTx/>
                <a:uFillTx/>
                <a:ea typeface="+mn-ea"/>
                <a:cs typeface="+mn-cs"/>
              </a:rPr>
              <a:t>vs</a:t>
            </a:r>
            <a:r>
              <a:rPr lang="en-GB" sz="1400" b="1">
                <a:solidFill>
                  <a:prstClr val="black"/>
                </a:solidFill>
              </a:rPr>
              <a:t>. Active Residents (150+ mins/week)</a:t>
            </a:r>
            <a:endParaRPr kumimoji="0" lang="en-GB" sz="1400" b="1" u="none" strike="noStrike" kern="1200" cap="none" spc="0" normalizeH="0" baseline="0" noProof="0">
              <a:ln>
                <a:noFill/>
              </a:ln>
              <a:solidFill>
                <a:prstClr val="black"/>
              </a:solidFill>
              <a:effectLst/>
              <a:uLnTx/>
              <a:uFillTx/>
              <a:ea typeface="+mn-ea"/>
              <a:cs typeface="+mn-cs"/>
            </a:endParaRPr>
          </a:p>
        </p:txBody>
      </p:sp>
      <p:sp>
        <p:nvSpPr>
          <p:cNvPr id="13" name="Date Placeholder 3">
            <a:extLst>
              <a:ext uri="{FF2B5EF4-FFF2-40B4-BE49-F238E27FC236}">
                <a16:creationId xmlns:a16="http://schemas.microsoft.com/office/drawing/2014/main" id="{0382EB6E-3AD8-97B0-3B0C-8BC12C69F44E}"/>
              </a:ext>
              <a:ext uri="{C183D7F6-B498-43B3-948B-1728B52AA6E4}">
                <adec:decorative xmlns:adec="http://schemas.microsoft.com/office/drawing/2017/decorative" val="1"/>
              </a:ext>
            </a:extLst>
          </p:cNvPr>
          <p:cNvSpPr txBox="1">
            <a:spLocks/>
          </p:cNvSpPr>
          <p:nvPr/>
        </p:nvSpPr>
        <p:spPr>
          <a:xfrm>
            <a:off x="9404877" y="6600416"/>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October 2024</a:t>
            </a:r>
            <a:endParaRPr lang="en-GB" sz="1100">
              <a:solidFill>
                <a:srgbClr val="000000">
                  <a:lumMod val="50000"/>
                  <a:lumOff val="50000"/>
                </a:srgbClr>
              </a:solidFill>
            </a:endParaRPr>
          </a:p>
        </p:txBody>
      </p:sp>
      <p:graphicFrame>
        <p:nvGraphicFramePr>
          <p:cNvPr id="17" name="Chart 16">
            <a:extLst>
              <a:ext uri="{FF2B5EF4-FFF2-40B4-BE49-F238E27FC236}">
                <a16:creationId xmlns:a16="http://schemas.microsoft.com/office/drawing/2014/main" id="{F20F6403-7897-CC53-6F4C-22D5E5C1CC0C}"/>
              </a:ext>
            </a:extLst>
          </p:cNvPr>
          <p:cNvGraphicFramePr/>
          <p:nvPr/>
        </p:nvGraphicFramePr>
        <p:xfrm>
          <a:off x="812801" y="2543174"/>
          <a:ext cx="5026024" cy="3181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D47187FC-F1EA-2A88-3E9F-89850096952A}"/>
              </a:ext>
            </a:extLst>
          </p:cNvPr>
          <p:cNvGraphicFramePr/>
          <p:nvPr/>
        </p:nvGraphicFramePr>
        <p:xfrm>
          <a:off x="6489701" y="2552699"/>
          <a:ext cx="5026024" cy="3181351"/>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38BAE2CF-7E12-FCFC-CE77-22E16A6CE1AC}"/>
              </a:ext>
            </a:extLst>
          </p:cNvPr>
          <p:cNvSpPr txBox="1"/>
          <p:nvPr/>
        </p:nvSpPr>
        <p:spPr>
          <a:xfrm>
            <a:off x="5239025" y="3093359"/>
            <a:ext cx="1466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prstClr val="black"/>
                </a:solidFill>
              </a:rPr>
              <a:t>Red/green denotes</a:t>
            </a:r>
            <a:r>
              <a:rPr kumimoji="0" lang="en-GB" sz="1000" b="1" i="0" u="none" strike="noStrike" kern="1200" cap="none" spc="0" normalizeH="0" baseline="0" noProof="0">
                <a:ln>
                  <a:noFill/>
                </a:ln>
                <a:solidFill>
                  <a:prstClr val="black"/>
                </a:solidFill>
                <a:effectLst/>
                <a:uLnTx/>
                <a:uFillTx/>
                <a:ea typeface="+mn-ea"/>
                <a:cs typeface="+mn-cs"/>
              </a:rPr>
              <a:t> a statistically significant difference vs the Essex total </a:t>
            </a:r>
            <a:r>
              <a:rPr lang="en-GB" sz="1000" b="1">
                <a:solidFill>
                  <a:prstClr val="black"/>
                </a:solidFill>
              </a:rPr>
              <a:t>for that year</a:t>
            </a:r>
            <a:endParaRPr kumimoji="0" lang="en-GB" sz="1000" b="1"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14350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a:spcAft>
                <a:spcPts val="1134"/>
              </a:spcAft>
            </a:pPr>
            <a:r>
              <a:rPr lang="en-GB" b="1"/>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4188786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55478" y="1192748"/>
            <a:ext cx="1103781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During the last 7 days, how much time did you spend sitting down on an average weekday? When answering, please include time spent at work, at home, while doing coursework and during leisure time. This may include time spent sitting at a desk, visiting friends, reading, and sitting or lying down to watch television but not sleeping. </a:t>
            </a: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1027897305"/>
              </p:ext>
            </p:extLst>
          </p:nvPr>
        </p:nvGraphicFramePr>
        <p:xfrm>
          <a:off x="735010" y="1847787"/>
          <a:ext cx="5094001" cy="443918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tab pos="3851275" algn="l"/>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Physical inactivity</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4294967295"/>
          </p:nvPr>
        </p:nvSpPr>
        <p:spPr>
          <a:xfrm>
            <a:off x="58102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4294967295"/>
          </p:nvPr>
        </p:nvSpPr>
        <p:spPr>
          <a:xfrm>
            <a:off x="9629192" y="66033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October 2024</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103770"/>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280829"/>
            <a:ext cx="11485564" cy="1186951"/>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400">
                <a:solidFill>
                  <a:schemeClr val="accent4"/>
                </a:solidFill>
                <a:latin typeface="Calibri"/>
              </a:rPr>
              <a:t>Those who are employed tend to sit for longer periods of time than the Essex average, especially when sitting for 7 or more hours on weekdays. </a:t>
            </a:r>
            <a:endParaRPr kumimoji="0" lang="en-GB" sz="2400" b="1" i="0" u="none" strike="noStrike" kern="1200" cap="none" spc="0" normalizeH="0" baseline="0" noProof="0">
              <a:ln>
                <a:noFill/>
              </a:ln>
              <a:solidFill>
                <a:schemeClr val="accent4"/>
              </a:solidFill>
              <a:effectLst/>
              <a:uLnTx/>
              <a:uFillTx/>
              <a:latin typeface="Calibri"/>
              <a:ea typeface="+mj-ea"/>
              <a:cs typeface="+mj-cs"/>
            </a:endParaRP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47699" y="6374554"/>
            <a:ext cx="1133042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excluding those answering ‘prefer not to say’ (</a:t>
            </a:r>
            <a:r>
              <a:rPr lang="en-GB" sz="1000">
                <a:solidFill>
                  <a:srgbClr val="000000"/>
                </a:solidFill>
                <a:latin typeface="Calibri"/>
              </a:rPr>
              <a:t>4</a:t>
            </a:r>
            <a:r>
              <a:rPr kumimoji="0" lang="en-GB" sz="1000" b="0" i="0" u="none" strike="noStrike" kern="1200" cap="none" spc="0" normalizeH="0" baseline="0" noProof="0">
                <a:ln>
                  <a:noFill/>
                </a:ln>
                <a:solidFill>
                  <a:srgbClr val="000000"/>
                </a:solidFill>
                <a:effectLst/>
                <a:uLnTx/>
                <a:uFillTx/>
                <a:latin typeface="Calibri"/>
                <a:ea typeface="+mn-ea"/>
                <a:cs typeface="+mn-cs"/>
              </a:rPr>
              <a:t>,787); Working (2,262), Not working (</a:t>
            </a:r>
            <a:r>
              <a:rPr lang="en-GB" sz="1000">
                <a:solidFill>
                  <a:srgbClr val="000000"/>
                </a:solidFill>
                <a:latin typeface="Calibri"/>
              </a:rPr>
              <a:t>384</a:t>
            </a:r>
            <a:r>
              <a:rPr kumimoji="0" lang="en-GB" sz="1000" b="0" i="0" u="none" strike="noStrike" kern="1200" cap="none" spc="0" normalizeH="0" baseline="0" noProof="0">
                <a:ln>
                  <a:noFill/>
                </a:ln>
                <a:solidFill>
                  <a:srgbClr val="000000"/>
                </a:solidFill>
                <a:effectLst/>
                <a:uLnTx/>
                <a:uFillTx/>
                <a:latin typeface="Calibri"/>
                <a:ea typeface="+mn-ea"/>
                <a:cs typeface="+mn-cs"/>
              </a:rPr>
              <a:t>), Retired (1,992); Active (2,789); Fairly Active (</a:t>
            </a:r>
            <a:r>
              <a:rPr lang="en-GB" sz="1000">
                <a:solidFill>
                  <a:srgbClr val="000000"/>
                </a:solidFill>
                <a:latin typeface="Calibri"/>
              </a:rPr>
              <a:t>549</a:t>
            </a:r>
            <a:r>
              <a:rPr kumimoji="0" lang="en-GB" sz="1000" b="0" i="0" u="none" strike="noStrike" kern="1200" cap="none" spc="0" normalizeH="0" baseline="0" noProof="0">
                <a:ln>
                  <a:noFill/>
                </a:ln>
                <a:solidFill>
                  <a:srgbClr val="000000"/>
                </a:solidFill>
                <a:effectLst/>
                <a:uLnTx/>
                <a:uFillTx/>
                <a:latin typeface="Calibri"/>
                <a:ea typeface="+mn-ea"/>
                <a:cs typeface="+mn-cs"/>
              </a:rPr>
              <a:t>); Inactive (</a:t>
            </a:r>
            <a:r>
              <a:rPr lang="en-GB" sz="1000">
                <a:solidFill>
                  <a:srgbClr val="000000"/>
                </a:solidFill>
                <a:latin typeface="Calibri"/>
              </a:rPr>
              <a:t>973</a:t>
            </a:r>
            <a:r>
              <a:rPr kumimoji="0" lang="en-GB" sz="1000" b="0" i="0" u="none" strike="noStrike" kern="1200" cap="none" spc="0" normalizeH="0" baseline="0" noProof="0">
                <a:ln>
                  <a:noFill/>
                </a:ln>
                <a:solidFill>
                  <a:srgbClr val="000000"/>
                </a:solidFill>
                <a:effectLst/>
                <a:uLnTx/>
                <a:uFillTx/>
                <a:latin typeface="Calibri"/>
                <a:ea typeface="+mn-ea"/>
                <a:cs typeface="+mn-cs"/>
              </a:rPr>
              <a:t>)</a:t>
            </a:r>
          </a:p>
        </p:txBody>
      </p:sp>
      <p:graphicFrame>
        <p:nvGraphicFramePr>
          <p:cNvPr id="2" name="Chart 1">
            <a:extLst>
              <a:ext uri="{FF2B5EF4-FFF2-40B4-BE49-F238E27FC236}">
                <a16:creationId xmlns:a16="http://schemas.microsoft.com/office/drawing/2014/main" id="{FD48E529-3B5A-FE1A-C38D-5CD31493676C}"/>
              </a:ext>
            </a:extLst>
          </p:cNvPr>
          <p:cNvGraphicFramePr/>
          <p:nvPr>
            <p:extLst>
              <p:ext uri="{D42A27DB-BD31-4B8C-83A1-F6EECF244321}">
                <p14:modId xmlns:p14="http://schemas.microsoft.com/office/powerpoint/2010/main" val="536776872"/>
              </p:ext>
            </p:extLst>
          </p:nvPr>
        </p:nvGraphicFramePr>
        <p:xfrm>
          <a:off x="6054434" y="1846348"/>
          <a:ext cx="4918366" cy="451635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B38CB19-2271-BE4B-4333-A777FAD8397D}"/>
              </a:ext>
            </a:extLst>
          </p:cNvPr>
          <p:cNvSpPr txBox="1"/>
          <p:nvPr/>
        </p:nvSpPr>
        <p:spPr>
          <a:xfrm>
            <a:off x="10125350" y="4636409"/>
            <a:ext cx="1466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prstClr val="black"/>
                </a:solidFill>
              </a:rPr>
              <a:t>Red/green denotes</a:t>
            </a:r>
            <a:r>
              <a:rPr kumimoji="0" lang="en-GB" sz="1000" b="1" i="0" u="none" strike="noStrike" kern="1200" cap="none" spc="0" normalizeH="0" baseline="0" noProof="0">
                <a:ln>
                  <a:noFill/>
                </a:ln>
                <a:solidFill>
                  <a:prstClr val="black"/>
                </a:solidFill>
                <a:effectLst/>
                <a:uLnTx/>
                <a:uFillTx/>
                <a:ea typeface="+mn-ea"/>
                <a:cs typeface="+mn-cs"/>
              </a:rPr>
              <a:t> a statistically significant difference vs the Essex total </a:t>
            </a:r>
            <a:r>
              <a:rPr lang="en-GB" sz="1000" b="1">
                <a:solidFill>
                  <a:prstClr val="black"/>
                </a:solidFill>
              </a:rPr>
              <a:t>for that category</a:t>
            </a:r>
            <a:endParaRPr kumimoji="0" lang="en-GB" sz="1000" b="1" i="0" u="none" strike="noStrike" kern="1200" cap="none" spc="0" normalizeH="0" baseline="0" noProof="0">
              <a:ln>
                <a:noFill/>
              </a:ln>
              <a:solidFill>
                <a:prstClr val="black"/>
              </a:solidFill>
              <a:effectLst/>
              <a:uLnTx/>
              <a:uFillTx/>
              <a:ea typeface="+mn-ea"/>
              <a:cs typeface="+mn-cs"/>
            </a:endParaRPr>
          </a:p>
        </p:txBody>
      </p:sp>
      <p:sp>
        <p:nvSpPr>
          <p:cNvPr id="11" name="TextBox 10">
            <a:extLst>
              <a:ext uri="{FF2B5EF4-FFF2-40B4-BE49-F238E27FC236}">
                <a16:creationId xmlns:a16="http://schemas.microsoft.com/office/drawing/2014/main" id="{8773D918-DAA8-C3E2-DD4D-2BC3538279FC}"/>
              </a:ext>
            </a:extLst>
          </p:cNvPr>
          <p:cNvSpPr txBox="1"/>
          <p:nvPr/>
        </p:nvSpPr>
        <p:spPr>
          <a:xfrm>
            <a:off x="11029951" y="2867025"/>
            <a:ext cx="361950" cy="180975"/>
          </a:xfrm>
          <a:prstGeom prst="rect">
            <a:avLst/>
          </a:prstGeom>
          <a:noFill/>
          <a:ln w="15875">
            <a:solidFill>
              <a:srgbClr val="007A37"/>
            </a:solidFill>
          </a:ln>
        </p:spPr>
        <p:txBody>
          <a:bodyPr wrap="square" lIns="0" tIns="0" rIns="0" bIns="0" rtlCol="0">
            <a:noAutofit/>
          </a:bodyPr>
          <a:lstStyle/>
          <a:p>
            <a:pPr algn="ctr">
              <a:spcAft>
                <a:spcPts val="1134"/>
              </a:spcAft>
            </a:pPr>
            <a:r>
              <a:rPr lang="en-GB" sz="1200"/>
              <a:t>62%</a:t>
            </a:r>
          </a:p>
        </p:txBody>
      </p:sp>
    </p:spTree>
    <p:custDataLst>
      <p:tags r:id="rId1"/>
    </p:custDataLst>
    <p:extLst>
      <p:ext uri="{BB962C8B-B14F-4D97-AF65-F5344CB8AC3E}">
        <p14:creationId xmlns:p14="http://schemas.microsoft.com/office/powerpoint/2010/main" val="99475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09B8780-91D0-2DFD-0F00-4B307F4F80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7208753"/>
              </p:ext>
            </p:extLst>
          </p:nvPr>
        </p:nvGraphicFramePr>
        <p:xfrm>
          <a:off x="5563635" y="1903156"/>
          <a:ext cx="6452820" cy="4866754"/>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55478" y="1107684"/>
            <a:ext cx="1103781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During the last 7 days, how much time did you spend sitting down on an average weekday? When answering, please include time spent at work, at home, while doing coursework and during leisure time. This may include time spent sitting at a desk, visiting friends, reading, and sitting or lying down to watch television but not sleeping. </a:t>
            </a:r>
          </a:p>
        </p:txBody>
      </p:sp>
      <p:graphicFrame>
        <p:nvGraphicFramePr>
          <p:cNvPr id="18" name="Chart 17">
            <a:extLst>
              <a:ext uri="{FF2B5EF4-FFF2-40B4-BE49-F238E27FC236}">
                <a16:creationId xmlns:a16="http://schemas.microsoft.com/office/drawing/2014/main" id="{1D4327B1-41AF-43AB-8DF5-575EDE3D5F03}"/>
              </a:ext>
            </a:extLst>
          </p:cNvPr>
          <p:cNvGraphicFramePr/>
          <p:nvPr/>
        </p:nvGraphicFramePr>
        <p:xfrm>
          <a:off x="706436" y="1866837"/>
          <a:ext cx="6210606" cy="4439185"/>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tab pos="3851275" algn="l"/>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Physical inactivity</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4294967295"/>
          </p:nvPr>
        </p:nvSpPr>
        <p:spPr>
          <a:xfrm>
            <a:off x="58102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4294967295"/>
          </p:nvPr>
        </p:nvSpPr>
        <p:spPr>
          <a:xfrm>
            <a:off x="9629192" y="66033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323758"/>
            <a:ext cx="11485564" cy="1186951"/>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Calibri"/>
                <a:ea typeface="+mj-ea"/>
                <a:cs typeface="+mj-cs"/>
              </a:rPr>
              <a:t>Most Essex residents sit down between 3 to 7 hours on an average weekday (48%). Those living in Chelmsford and Harlow are significantly more likely to sit down for 12 hours or more.</a:t>
            </a: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5325" y="6317404"/>
            <a:ext cx="55409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excluding those answering ‘prefer not to say’ (5,803)</a:t>
            </a:r>
          </a:p>
        </p:txBody>
      </p:sp>
      <p:cxnSp>
        <p:nvCxnSpPr>
          <p:cNvPr id="11" name="Straight Connector 10">
            <a:extLst>
              <a:ext uri="{FF2B5EF4-FFF2-40B4-BE49-F238E27FC236}">
                <a16:creationId xmlns:a16="http://schemas.microsoft.com/office/drawing/2014/main" id="{B35805EC-4F69-8BD8-27D6-A7FEA620DC7C}"/>
              </a:ext>
              <a:ext uri="{C183D7F6-B498-43B3-948B-1728B52AA6E4}">
                <adec:decorative xmlns:adec="http://schemas.microsoft.com/office/drawing/2017/decorative" val="1"/>
              </a:ext>
            </a:extLst>
          </p:cNvPr>
          <p:cNvCxnSpPr>
            <a:cxnSpLocks/>
          </p:cNvCxnSpPr>
          <p:nvPr/>
        </p:nvCxnSpPr>
        <p:spPr>
          <a:xfrm>
            <a:off x="6528987" y="558274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DD73E82-7ACE-F26C-1934-A04E168CC0B6}"/>
              </a:ext>
              <a:ext uri="{C183D7F6-B498-43B3-948B-1728B52AA6E4}">
                <adec:decorative xmlns:adec="http://schemas.microsoft.com/office/drawing/2017/decorative" val="1"/>
              </a:ext>
            </a:extLst>
          </p:cNvPr>
          <p:cNvCxnSpPr>
            <a:cxnSpLocks/>
          </p:cNvCxnSpPr>
          <p:nvPr/>
        </p:nvCxnSpPr>
        <p:spPr>
          <a:xfrm>
            <a:off x="6528987" y="515457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650B421-167D-4A4A-C5E3-FA6B0582847B}"/>
              </a:ext>
              <a:ext uri="{C183D7F6-B498-43B3-948B-1728B52AA6E4}">
                <adec:decorative xmlns:adec="http://schemas.microsoft.com/office/drawing/2017/decorative" val="1"/>
              </a:ext>
            </a:extLst>
          </p:cNvPr>
          <p:cNvSpPr txBox="1"/>
          <p:nvPr/>
        </p:nvSpPr>
        <p:spPr>
          <a:xfrm>
            <a:off x="8608541" y="1629309"/>
            <a:ext cx="319046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12 hours or more</a:t>
            </a:r>
          </a:p>
        </p:txBody>
      </p:sp>
      <p:cxnSp>
        <p:nvCxnSpPr>
          <p:cNvPr id="19" name="Straight Connector 18">
            <a:extLst>
              <a:ext uri="{FF2B5EF4-FFF2-40B4-BE49-F238E27FC236}">
                <a16:creationId xmlns:a16="http://schemas.microsoft.com/office/drawing/2014/main" id="{5F26E85C-FCC3-D6BA-1B0D-51D4DB3748E9}"/>
              </a:ext>
              <a:ext uri="{C183D7F6-B498-43B3-948B-1728B52AA6E4}">
                <adec:decorative xmlns:adec="http://schemas.microsoft.com/office/drawing/2017/decorative" val="1"/>
              </a:ext>
            </a:extLst>
          </p:cNvPr>
          <p:cNvCxnSpPr>
            <a:cxnSpLocks/>
          </p:cNvCxnSpPr>
          <p:nvPr/>
        </p:nvCxnSpPr>
        <p:spPr>
          <a:xfrm>
            <a:off x="6528987" y="4730230"/>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C4BCFAB-7281-1A3E-7D8B-64C8DDA82632}"/>
              </a:ext>
              <a:ext uri="{C183D7F6-B498-43B3-948B-1728B52AA6E4}">
                <adec:decorative xmlns:adec="http://schemas.microsoft.com/office/drawing/2017/decorative" val="1"/>
              </a:ext>
            </a:extLst>
          </p:cNvPr>
          <p:cNvSpPr/>
          <p:nvPr/>
        </p:nvSpPr>
        <p:spPr>
          <a:xfrm>
            <a:off x="10512190" y="3036087"/>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4E2FD07D-1623-C664-7CF0-47D0813F08F0}"/>
              </a:ext>
              <a:ext uri="{C183D7F6-B498-43B3-948B-1728B52AA6E4}">
                <adec:decorative xmlns:adec="http://schemas.microsoft.com/office/drawing/2017/decorative" val="1"/>
              </a:ext>
            </a:extLst>
          </p:cNvPr>
          <p:cNvSpPr/>
          <p:nvPr/>
        </p:nvSpPr>
        <p:spPr>
          <a:xfrm>
            <a:off x="9596537" y="2391617"/>
            <a:ext cx="252000"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E596F56F-C69B-E602-62C3-EA2714609A49}"/>
              </a:ext>
              <a:ext uri="{C183D7F6-B498-43B3-948B-1728B52AA6E4}">
                <adec:decorative xmlns:adec="http://schemas.microsoft.com/office/drawing/2017/decorative" val="1"/>
              </a:ext>
            </a:extLst>
          </p:cNvPr>
          <p:cNvSpPr/>
          <p:nvPr/>
        </p:nvSpPr>
        <p:spPr>
          <a:xfrm>
            <a:off x="9494414" y="2846148"/>
            <a:ext cx="288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03E18115-2235-EF45-EE17-80DD176F4C24}"/>
              </a:ext>
              <a:ext uri="{C183D7F6-B498-43B3-948B-1728B52AA6E4}">
                <adec:decorative xmlns:adec="http://schemas.microsoft.com/office/drawing/2017/decorative" val="1"/>
              </a:ext>
            </a:extLst>
          </p:cNvPr>
          <p:cNvSpPr/>
          <p:nvPr/>
        </p:nvSpPr>
        <p:spPr>
          <a:xfrm>
            <a:off x="9494414" y="2630957"/>
            <a:ext cx="288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D33866A2-BE6A-1476-187A-E3E714074543}"/>
              </a:ext>
              <a:ext uri="{C183D7F6-B498-43B3-948B-1728B52AA6E4}">
                <adec:decorative xmlns:adec="http://schemas.microsoft.com/office/drawing/2017/decorative" val="1"/>
              </a:ext>
            </a:extLst>
          </p:cNvPr>
          <p:cNvSpPr/>
          <p:nvPr/>
        </p:nvSpPr>
        <p:spPr>
          <a:xfrm>
            <a:off x="9494414" y="3875327"/>
            <a:ext cx="288000"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3B2B9AFE-24BE-493C-A550-0DAE0CC56560}"/>
              </a:ext>
              <a:ext uri="{C183D7F6-B498-43B3-948B-1728B52AA6E4}">
                <adec:decorative xmlns:adec="http://schemas.microsoft.com/office/drawing/2017/decorative" val="1"/>
              </a:ext>
            </a:extLst>
          </p:cNvPr>
          <p:cNvSpPr/>
          <p:nvPr/>
        </p:nvSpPr>
        <p:spPr>
          <a:xfrm>
            <a:off x="9629192" y="4523445"/>
            <a:ext cx="252000"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7A933634-041E-A020-3A6A-3DD4784CB5BE}"/>
              </a:ext>
              <a:ext uri="{C183D7F6-B498-43B3-948B-1728B52AA6E4}">
                <adec:decorative xmlns:adec="http://schemas.microsoft.com/office/drawing/2017/decorative" val="1"/>
              </a:ext>
            </a:extLst>
          </p:cNvPr>
          <p:cNvSpPr/>
          <p:nvPr/>
        </p:nvSpPr>
        <p:spPr>
          <a:xfrm>
            <a:off x="9721679" y="6258759"/>
            <a:ext cx="288000"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88183CD8-6BFF-970F-0E22-BCD153D39774}"/>
              </a:ext>
              <a:ext uri="{C183D7F6-B498-43B3-948B-1728B52AA6E4}">
                <adec:decorative xmlns:adec="http://schemas.microsoft.com/office/drawing/2017/decorative" val="1"/>
              </a:ext>
            </a:extLst>
          </p:cNvPr>
          <p:cNvSpPr/>
          <p:nvPr/>
        </p:nvSpPr>
        <p:spPr>
          <a:xfrm>
            <a:off x="10512190" y="3666964"/>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529284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vert="horz" lIns="0" tIns="0" rIns="0" bIns="0" rtlCol="0" anchor="t">
            <a:noAutofit/>
          </a:bodyPr>
          <a:lstStyle/>
          <a:p>
            <a:r>
              <a:rPr lang="en-US"/>
              <a:t>The information contained in this document can be translated, and/or made available in alternative formats, on request.</a:t>
            </a:r>
          </a:p>
          <a:p>
            <a:r>
              <a:rPr lang="en-US"/>
              <a:t>Published November 2024</a:t>
            </a:r>
            <a:endParaRPr lang="en-GB"/>
          </a:p>
        </p:txBody>
      </p:sp>
      <p:pic>
        <p:nvPicPr>
          <p:cNvPr id="10" name="Graphic 9" descr="Twitter logo with hyperlink to ECC">
            <a:hlinkClick r:id="rId3"/>
            <a:extLst>
              <a:ext uri="{FF2B5EF4-FFF2-40B4-BE49-F238E27FC236}">
                <a16:creationId xmlns:a16="http://schemas.microsoft.com/office/drawing/2014/main" id="{1F238D15-DC5A-0DCF-5600-7338EF122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085126"/>
            <a:ext cx="180975" cy="180975"/>
          </a:xfrm>
          <a:prstGeom prst="rect">
            <a:avLst/>
          </a:prstGeom>
        </p:spPr>
      </p:pic>
      <p:sp>
        <p:nvSpPr>
          <p:cNvPr id="7" name="Rectangle 6" descr="Hyperlink to ECC on Twitter">
            <a:hlinkClick r:id="rId3"/>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6"/>
            <a:extLst>
              <a:ext uri="{FF2B5EF4-FFF2-40B4-BE49-F238E27FC236}">
                <a16:creationId xmlns:a16="http://schemas.microsoft.com/office/drawing/2014/main" id="{98648007-FCB4-59A4-6F64-A8913F557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84294"/>
            <a:ext cx="180975" cy="180975"/>
          </a:xfrm>
          <a:prstGeom prst="rect">
            <a:avLst/>
          </a:prstGeom>
        </p:spPr>
      </p:pic>
      <p:sp>
        <p:nvSpPr>
          <p:cNvPr id="8" name="Rectangle 7" descr="Hyperlink to ECC on Facebook">
            <a:hlinkClick r:id="rId6"/>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4468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7" name="Content Placeholder 2">
            <a:extLst>
              <a:ext uri="{FF2B5EF4-FFF2-40B4-BE49-F238E27FC236}">
                <a16:creationId xmlns:a16="http://schemas.microsoft.com/office/drawing/2014/main" id="{EDDF8E7B-35DB-53D2-1095-235861C3E6AA}"/>
              </a:ext>
            </a:extLst>
          </p:cNvPr>
          <p:cNvSpPr>
            <a:spLocks noGrp="1"/>
          </p:cNvSpPr>
          <p:nvPr>
            <p:ph sz="half" idx="1"/>
          </p:nvPr>
        </p:nvSpPr>
        <p:spPr>
          <a:xfrm>
            <a:off x="545124" y="1854298"/>
            <a:ext cx="10984343"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prstClr val="black"/>
                </a:solidFill>
                <a:effectLst/>
                <a:uLnTx/>
                <a:uFillTx/>
                <a:ea typeface="+mn-ea"/>
                <a:cs typeface="+mn-cs"/>
              </a:rPr>
              <a:t>Statistically significant results </a:t>
            </a:r>
            <a:r>
              <a:rPr kumimoji="0" lang="en-GB" sz="1800" b="0" i="0" u="none" strike="noStrike" kern="1200" cap="none" spc="0" normalizeH="0" baseline="0" noProof="0">
                <a:ln>
                  <a:noFill/>
                </a:ln>
                <a:solidFill>
                  <a:prstClr val="black"/>
                </a:solidFill>
                <a:effectLst/>
                <a:uLnTx/>
                <a:uFillTx/>
                <a:ea typeface="+mn-ea"/>
                <a:cs typeface="+mn-cs"/>
              </a:rPr>
              <a:t>are displayed throughout the report for key geographies and sub-groups. Unless otherwise specified, these are calculated against the Essex total 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shown for </a:t>
            </a:r>
            <a:r>
              <a:rPr kumimoji="0" lang="en-GB" sz="1800" b="1" i="0" u="none" strike="noStrike" kern="1200" cap="none" spc="0" normalizeH="0" baseline="0" noProof="0">
                <a:ln>
                  <a:noFill/>
                </a:ln>
                <a:solidFill>
                  <a:prstClr val="black"/>
                </a:solidFill>
                <a:effectLst/>
                <a:uLnTx/>
                <a:uFillTx/>
                <a:ea typeface="+mn-ea"/>
                <a:cs typeface="+mn-cs"/>
              </a:rPr>
              <a:t>levelling up priority places</a:t>
            </a:r>
            <a:r>
              <a:rPr kumimoji="0" lang="en-GB" sz="1800" b="0" i="0" u="none" strike="noStrike" kern="1200" cap="none" spc="0" normalizeH="0" baseline="0" noProof="0">
                <a:ln>
                  <a:noFill/>
                </a:ln>
                <a:solidFill>
                  <a:prstClr val="black"/>
                </a:solidFill>
                <a:effectLst/>
                <a:uLnTx/>
                <a:uFillTx/>
                <a:ea typeface="+mn-ea"/>
                <a:cs typeface="+mn-cs"/>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also shown based on an area’s ranking on the </a:t>
            </a:r>
            <a:r>
              <a:rPr kumimoji="0" lang="en-GB" sz="1800" b="1" i="0" u="none" strike="noStrike" kern="1200" cap="none" spc="0" normalizeH="0" baseline="0" noProof="0">
                <a:ln>
                  <a:noFill/>
                </a:ln>
                <a:solidFill>
                  <a:prstClr val="black"/>
                </a:solidFill>
                <a:effectLst/>
                <a:uLnTx/>
                <a:uFillTx/>
                <a:ea typeface="+mn-ea"/>
                <a:cs typeface="+mn-cs"/>
              </a:rPr>
              <a:t>Index of Multiple Deprivation (IMD) 2019</a:t>
            </a:r>
            <a:r>
              <a:rPr kumimoji="0" lang="en-GB" sz="1800" b="0" i="0" u="none" strike="noStrike" kern="1200" cap="none" spc="0" normalizeH="0" baseline="0" noProof="0">
                <a:ln>
                  <a:noFill/>
                </a:ln>
                <a:solidFill>
                  <a:prstClr val="black"/>
                </a:solidFill>
                <a:effectLst/>
                <a:uLnTx/>
                <a:uFillTx/>
                <a:ea typeface="+mn-ea"/>
                <a:cs typeface="+mn-cs"/>
              </a:rPr>
              <a:t>. These are shown within the report as quintiles 1-5, where:</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1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most deprived</a:t>
            </a:r>
            <a:r>
              <a:rPr kumimoji="0" lang="en-GB" sz="1800" b="0" i="0" u="none" strike="noStrike" kern="1200" cap="none" spc="0" normalizeH="0" baseline="0" noProof="0">
                <a:ln>
                  <a:noFill/>
                </a:ln>
                <a:solidFill>
                  <a:prstClr val="black"/>
                </a:solidFill>
                <a:effectLst/>
                <a:uLnTx/>
                <a:uFillTx/>
                <a:ea typeface="+mn-ea"/>
                <a:cs typeface="+mn-cs"/>
              </a:rPr>
              <a:t> nationally on the IMD</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5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least deprived</a:t>
            </a:r>
            <a:r>
              <a:rPr kumimoji="0" lang="en-GB" sz="1800" b="0" i="0" u="none" strike="noStrike" kern="1200" cap="none" spc="0" normalizeH="0" baseline="0" noProof="0">
                <a:ln>
                  <a:noFill/>
                </a:ln>
                <a:solidFill>
                  <a:prstClr val="black"/>
                </a:solidFill>
                <a:effectLst/>
                <a:uLnTx/>
                <a:uFillTx/>
                <a:ea typeface="+mn-ea"/>
                <a:cs typeface="+mn-cs"/>
              </a:rPr>
              <a:t> nationally on the IMD  </a:t>
            </a:r>
          </a:p>
        </p:txBody>
      </p:sp>
    </p:spTree>
    <p:extLst>
      <p:ext uri="{BB962C8B-B14F-4D97-AF65-F5344CB8AC3E}">
        <p14:creationId xmlns:p14="http://schemas.microsoft.com/office/powerpoint/2010/main" val="140688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1494000"/>
            <a:ext cx="6946650" cy="1310400"/>
          </a:xfrm>
        </p:spPr>
        <p:txBody>
          <a:bodyPr/>
          <a:lstStyle/>
          <a:p>
            <a:r>
              <a:rPr lang="en-GB"/>
              <a:t>Community strength</a:t>
            </a:r>
          </a:p>
        </p:txBody>
      </p:sp>
      <p:sp>
        <p:nvSpPr>
          <p:cNvPr id="3" name="Text Placeholder 2">
            <a:extLst>
              <a:ext uri="{FF2B5EF4-FFF2-40B4-BE49-F238E27FC236}">
                <a16:creationId xmlns:a16="http://schemas.microsoft.com/office/drawing/2014/main" id="{2CAAFFD7-493F-0480-63AD-76F0888DEE89}"/>
              </a:ext>
            </a:extLst>
          </p:cNvPr>
          <p:cNvSpPr>
            <a:spLocks noGrp="1"/>
          </p:cNvSpPr>
          <p:nvPr>
            <p:ph type="body" idx="1"/>
          </p:nvPr>
        </p:nvSpPr>
        <p:spPr>
          <a:xfrm>
            <a:off x="539999" y="3430800"/>
            <a:ext cx="7432425" cy="1918800"/>
          </a:xfrm>
        </p:spPr>
        <p:txBody>
          <a:bodyPr/>
          <a:lstStyle/>
          <a:p>
            <a:r>
              <a:rPr lang="en-GB"/>
              <a:t>What do residents think about their local community?</a:t>
            </a:r>
          </a:p>
        </p:txBody>
      </p:sp>
    </p:spTree>
    <p:custDataLst>
      <p:tags r:id="rId1"/>
    </p:custDataLst>
    <p:extLst>
      <p:ext uri="{BB962C8B-B14F-4D97-AF65-F5344CB8AC3E}">
        <p14:creationId xmlns:p14="http://schemas.microsoft.com/office/powerpoint/2010/main" val="96637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how much they agreed or disagreed with a range of statements about their local community. They could answer on a five-point scale ranging from agree strongly to disagree strongly.">
            <a:extLst>
              <a:ext uri="{FF2B5EF4-FFF2-40B4-BE49-F238E27FC236}">
                <a16:creationId xmlns:a16="http://schemas.microsoft.com/office/drawing/2014/main" id="{2110AFB0-AB61-4FAE-ACD2-701D76A3453C}"/>
              </a:ext>
              <a:ext uri="{C183D7F6-B498-43B3-948B-1728B52AA6E4}">
                <adec:decorative xmlns:adec="http://schemas.microsoft.com/office/drawing/2017/decorative" val="0"/>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much do you agree or disagree with the following statements?</a:t>
            </a:r>
          </a:p>
        </p:txBody>
      </p:sp>
      <p:graphicFrame>
        <p:nvGraphicFramePr>
          <p:cNvPr id="12" name="Chart 11" descr="The chart shows that 79% agreed (strongly or slightly) that they chat to their neighbours at least once a month, 64% agreed they are proud to live in their local area and 59% that people in their neighbourhood can be trusted. 51% agreed that there is a strong sense of community in their local area, 48% that people in their neighbourhood pull together to improve things and 44% that they feel close to people in the area where they live.">
            <a:extLst>
              <a:ext uri="{FF2B5EF4-FFF2-40B4-BE49-F238E27FC236}">
                <a16:creationId xmlns:a16="http://schemas.microsoft.com/office/drawing/2014/main" id="{69C5CABB-4687-4438-8D82-AEF23F239CBA}"/>
              </a:ext>
              <a:ext uri="{C183D7F6-B498-43B3-948B-1728B52AA6E4}">
                <adec:decorative xmlns:adec="http://schemas.microsoft.com/office/drawing/2017/decorative" val="0"/>
              </a:ext>
            </a:extLst>
          </p:cNvPr>
          <p:cNvGraphicFramePr/>
          <p:nvPr/>
        </p:nvGraphicFramePr>
        <p:xfrm>
          <a:off x="707570" y="2212844"/>
          <a:ext cx="10001620" cy="3734621"/>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8A94F828-0475-4C19-9874-3B73764C05B2}"/>
              </a:ext>
              <a:ext uri="{C183D7F6-B498-43B3-948B-1728B52AA6E4}">
                <adec:decorative xmlns:adec="http://schemas.microsoft.com/office/drawing/2017/decorative" val="0"/>
              </a:ext>
            </a:extLst>
          </p:cNvPr>
          <p:cNvSpPr txBox="1">
            <a:spLocks noGrp="1"/>
          </p:cNvSpPr>
          <p:nvPr>
            <p:ph type="title" idx="4294967295"/>
          </p:nvPr>
        </p:nvSpPr>
        <p:spPr>
          <a:xfrm>
            <a:off x="707570" y="215581"/>
            <a:ext cx="11272911"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a:solidFill>
                  <a:schemeClr val="accent4"/>
                </a:solidFill>
              </a:rPr>
              <a:t>Generally speaking, when compared with the 2023 survey, there is little difference in agreement with statements relating to community strength </a:t>
            </a:r>
            <a:br>
              <a:rPr kumimoji="0" lang="en-GB" sz="2800" b="1" i="0" u="none" strike="noStrike" kern="1200" cap="none" spc="0" normalizeH="0" baseline="0" noProof="0">
                <a:ln>
                  <a:noFill/>
                </a:ln>
                <a:solidFill>
                  <a:schemeClr val="accent4"/>
                </a:solidFill>
                <a:effectLst/>
                <a:uLnTx/>
                <a:uFillTx/>
                <a:ea typeface="+mj-ea"/>
                <a:cs typeface="+mj-cs"/>
              </a:rPr>
            </a:br>
            <a:endParaRPr kumimoji="0" lang="en-GB" sz="2800" b="1" i="0" u="none" strike="noStrike" kern="1200" cap="none" spc="0" normalizeH="0" baseline="0" noProof="0">
              <a:ln>
                <a:noFill/>
              </a:ln>
              <a:solidFill>
                <a:schemeClr val="accent4"/>
              </a:solidFill>
              <a:effectLst/>
              <a:uLnTx/>
              <a:uFillTx/>
              <a:ea typeface="+mj-ea"/>
              <a:cs typeface="+mj-cs"/>
            </a:endParaRPr>
          </a:p>
        </p:txBody>
      </p: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Community Strength</a:t>
            </a:r>
          </a:p>
        </p:txBody>
      </p:sp>
      <p:sp>
        <p:nvSpPr>
          <p:cNvPr id="26" name="Date Placeholder 3">
            <a:extLst>
              <a:ext uri="{FF2B5EF4-FFF2-40B4-BE49-F238E27FC236}">
                <a16:creationId xmlns:a16="http://schemas.microsoft.com/office/drawing/2014/main" id="{1D5EDDE1-1AA0-4AFB-81B0-85A3D8DEBDEE}"/>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a:solidFill>
                  <a:srgbClr val="000000">
                    <a:lumMod val="50000"/>
                    <a:lumOff val="50000"/>
                  </a:srgbClr>
                </a:solidFill>
              </a:rPr>
              <a:t>November</a:t>
            </a: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7" name="Slide Number Placeholder 4">
            <a:extLst>
              <a:ext uri="{FF2B5EF4-FFF2-40B4-BE49-F238E27FC236}">
                <a16:creationId xmlns:a16="http://schemas.microsoft.com/office/drawing/2014/main" id="{75D6DD6B-F2C3-4A01-86F4-1A6EF678F4DF}"/>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3" name="Table 3">
            <a:extLst>
              <a:ext uri="{FF2B5EF4-FFF2-40B4-BE49-F238E27FC236}">
                <a16:creationId xmlns:a16="http://schemas.microsoft.com/office/drawing/2014/main" id="{413C790C-DC85-4C4C-8FF3-29D2B6E1E1DD}"/>
              </a:ext>
              <a:ext uri="{C183D7F6-B498-43B3-948B-1728B52AA6E4}">
                <adec:decorative xmlns:adec="http://schemas.microsoft.com/office/drawing/2017/decorative" val="1"/>
              </a:ext>
            </a:extLst>
          </p:cNvPr>
          <p:cNvGraphicFramePr>
            <a:graphicFrameLocks noGrp="1"/>
          </p:cNvGraphicFramePr>
          <p:nvPr/>
        </p:nvGraphicFramePr>
        <p:xfrm>
          <a:off x="9841455" y="1695451"/>
          <a:ext cx="1893345" cy="3581403"/>
        </p:xfrm>
        <a:graphic>
          <a:graphicData uri="http://schemas.openxmlformats.org/drawingml/2006/table">
            <a:tbl>
              <a:tblPr firstRow="1" bandRow="1">
                <a:tableStyleId>{5C22544A-7EE6-4342-B048-85BDC9FD1C3A}</a:tableStyleId>
              </a:tblPr>
              <a:tblGrid>
                <a:gridCol w="631115">
                  <a:extLst>
                    <a:ext uri="{9D8B030D-6E8A-4147-A177-3AD203B41FA5}">
                      <a16:colId xmlns:a16="http://schemas.microsoft.com/office/drawing/2014/main" val="2992682665"/>
                    </a:ext>
                  </a:extLst>
                </a:gridCol>
                <a:gridCol w="631115">
                  <a:extLst>
                    <a:ext uri="{9D8B030D-6E8A-4147-A177-3AD203B41FA5}">
                      <a16:colId xmlns:a16="http://schemas.microsoft.com/office/drawing/2014/main" val="2670686450"/>
                    </a:ext>
                  </a:extLst>
                </a:gridCol>
                <a:gridCol w="631115">
                  <a:extLst>
                    <a:ext uri="{9D8B030D-6E8A-4147-A177-3AD203B41FA5}">
                      <a16:colId xmlns:a16="http://schemas.microsoft.com/office/drawing/2014/main" val="363020042"/>
                    </a:ext>
                  </a:extLst>
                </a:gridCol>
              </a:tblGrid>
              <a:tr h="511629">
                <a:tc>
                  <a:txBody>
                    <a:bodyPr/>
                    <a:lstStyle/>
                    <a:p>
                      <a:pPr algn="ctr"/>
                      <a:r>
                        <a:rPr lang="en-GB" sz="1200" b="1">
                          <a:solidFill>
                            <a:schemeClr val="tx1"/>
                          </a:solidFill>
                          <a:latin typeface="+mn-lt"/>
                        </a:rPr>
                        <a:t>2024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1200" b="1" i="0" u="none" strike="noStrike" kern="1200" cap="none" spc="0" normalizeH="0" baseline="0">
                          <a:ln>
                            <a:noFill/>
                          </a:ln>
                          <a:solidFill>
                            <a:schemeClr val="tx1">
                              <a:lumMod val="50000"/>
                              <a:lumOff val="50000"/>
                            </a:schemeClr>
                          </a:solidFill>
                          <a:effectLst/>
                          <a:uLnTx/>
                          <a:uFillTx/>
                          <a:latin typeface="+mn-lt"/>
                          <a:ea typeface="+mn-ea"/>
                          <a:cs typeface="+mn-cs"/>
                        </a:rPr>
                        <a:t>2023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chemeClr val="tx1">
                              <a:lumMod val="50000"/>
                              <a:lumOff val="50000"/>
                            </a:schemeClr>
                          </a:solidFill>
                          <a:latin typeface="+mn-lt"/>
                        </a:rPr>
                        <a:t>2022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720752"/>
                  </a:ext>
                </a:extLst>
              </a:tr>
              <a:tr h="511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r h="511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666030"/>
                  </a:ext>
                </a:extLst>
              </a:tr>
              <a:tr h="511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978716"/>
                  </a:ext>
                </a:extLst>
              </a:tr>
              <a:tr h="511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808737"/>
                  </a:ext>
                </a:extLst>
              </a:tr>
              <a:tr h="511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9799566"/>
                  </a:ext>
                </a:extLst>
              </a:tr>
              <a:tr h="511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1065215"/>
                  </a:ext>
                </a:extLst>
              </a:tr>
            </a:tbl>
          </a:graphicData>
        </a:graphic>
      </p:graphicFrame>
      <p:sp>
        <p:nvSpPr>
          <p:cNvPr id="24" name="TextBox 23">
            <a:extLst>
              <a:ext uri="{FF2B5EF4-FFF2-40B4-BE49-F238E27FC236}">
                <a16:creationId xmlns:a16="http://schemas.microsoft.com/office/drawing/2014/main" id="{8ABE3324-5F35-4040-9DE9-CEBCB65D525E}"/>
              </a:ext>
              <a:ext uri="{C183D7F6-B498-43B3-948B-1728B52AA6E4}">
                <adec:decorative xmlns:adec="http://schemas.microsoft.com/office/drawing/2017/decorative" val="1"/>
              </a:ext>
            </a:extLst>
          </p:cNvPr>
          <p:cNvSpPr txBox="1"/>
          <p:nvPr/>
        </p:nvSpPr>
        <p:spPr>
          <a:xfrm>
            <a:off x="695324" y="6317404"/>
            <a:ext cx="81566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(2024: 5,527 – 5,488 per statement; 2023: 6,488 – 6,417</a:t>
            </a:r>
            <a:r>
              <a:rPr kumimoji="0" lang="en-GB" sz="1000" b="0" i="0" u="none" strike="noStrike" kern="1200" cap="none" spc="0" normalizeH="0" baseline="0" noProof="0">
                <a:ln>
                  <a:noFill/>
                </a:ln>
                <a:effectLst/>
                <a:uLnTx/>
                <a:uFillTx/>
                <a:ea typeface="+mn-ea"/>
                <a:cs typeface="+mn-cs"/>
              </a:rPr>
              <a:t> per statement; </a:t>
            </a:r>
            <a:r>
              <a:rPr kumimoji="0" lang="en-GB" sz="1000" b="0" i="0" u="none" strike="noStrike" kern="1200" cap="none" spc="0" normalizeH="0" baseline="0" noProof="0">
                <a:ln>
                  <a:noFill/>
                </a:ln>
                <a:solidFill>
                  <a:srgbClr val="000000"/>
                </a:solidFill>
                <a:effectLst/>
                <a:uLnTx/>
                <a:uFillTx/>
                <a:ea typeface="+mn-ea"/>
                <a:cs typeface="+mn-cs"/>
              </a:rPr>
              <a:t>2022: 5,893 - </a:t>
            </a:r>
            <a:r>
              <a:rPr kumimoji="0" lang="en-GB" sz="1000" b="0" i="0" u="none" strike="noStrike" kern="1200" cap="none" spc="0" normalizeH="0" baseline="0" noProof="0">
                <a:ln>
                  <a:noFill/>
                </a:ln>
                <a:effectLst/>
                <a:uLnTx/>
                <a:uFillTx/>
                <a:ea typeface="+mn-ea"/>
                <a:cs typeface="+mn-cs"/>
              </a:rPr>
              <a:t>5,812 per statement</a:t>
            </a:r>
            <a:r>
              <a:rPr kumimoji="0" lang="en-GB" sz="1000" b="0" i="0" u="none" strike="noStrike" kern="1200" cap="none" spc="0" normalizeH="0" baseline="0" noProof="0">
                <a:ln>
                  <a:noFill/>
                </a:ln>
                <a:solidFill>
                  <a:srgbClr val="000000"/>
                </a:solidFill>
                <a:effectLst/>
                <a:uLnTx/>
                <a:uFillTx/>
                <a:ea typeface="+mn-ea"/>
                <a:cs typeface="+mn-cs"/>
              </a:rPr>
              <a:t>)</a:t>
            </a:r>
          </a:p>
        </p:txBody>
      </p:sp>
      <p:sp>
        <p:nvSpPr>
          <p:cNvPr id="32" name="TextBox 31">
            <a:extLst>
              <a:ext uri="{FF2B5EF4-FFF2-40B4-BE49-F238E27FC236}">
                <a16:creationId xmlns:a16="http://schemas.microsoft.com/office/drawing/2014/main" id="{13F1B196-F03E-454B-B658-9EB724D1F222}"/>
              </a:ext>
              <a:ext uri="{C183D7F6-B498-43B3-948B-1728B52AA6E4}">
                <adec:decorative xmlns:adec="http://schemas.microsoft.com/office/drawing/2017/decorative" val="1"/>
              </a:ext>
            </a:extLst>
          </p:cNvPr>
          <p:cNvSpPr txBox="1"/>
          <p:nvPr/>
        </p:nvSpPr>
        <p:spPr>
          <a:xfrm>
            <a:off x="10012556" y="1375941"/>
            <a:ext cx="14730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rPr>
              <a:t>% </a:t>
            </a:r>
            <a:r>
              <a:rPr lang="en-GB" sz="1400" b="1" i="1"/>
              <a:t>agree</a:t>
            </a:r>
            <a:endParaRPr kumimoji="0" lang="en-GB" sz="1400" b="1" i="1" u="none" strike="noStrike" kern="1200" cap="none" spc="0" normalizeH="0" baseline="0" noProof="0">
              <a:ln>
                <a:noFill/>
              </a:ln>
              <a:effectLst/>
              <a:uLnTx/>
              <a:uFillTx/>
            </a:endParaRPr>
          </a:p>
        </p:txBody>
      </p:sp>
      <p:sp>
        <p:nvSpPr>
          <p:cNvPr id="17" name="Footer Placeholder 5">
            <a:extLst>
              <a:ext uri="{FF2B5EF4-FFF2-40B4-BE49-F238E27FC236}">
                <a16:creationId xmlns:a16="http://schemas.microsoft.com/office/drawing/2014/main" id="{4820C24D-6770-4EED-90E5-1FB094D154FC}"/>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20" name="TextBox 19">
            <a:extLst>
              <a:ext uri="{FF2B5EF4-FFF2-40B4-BE49-F238E27FC236}">
                <a16:creationId xmlns:a16="http://schemas.microsoft.com/office/drawing/2014/main" id="{414052E8-1009-49F4-9DEA-092FD2A1C63F}"/>
              </a:ext>
              <a:ext uri="{C183D7F6-B498-43B3-948B-1728B52AA6E4}">
                <adec:decorative xmlns:adec="http://schemas.microsoft.com/office/drawing/2017/decorative" val="1"/>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21" name="Arrow: Up 20">
            <a:extLst>
              <a:ext uri="{FF2B5EF4-FFF2-40B4-BE49-F238E27FC236}">
                <a16:creationId xmlns:a16="http://schemas.microsoft.com/office/drawing/2014/main" id="{015ECA4A-E1EF-495C-986F-0943FDA0302F}"/>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2" name="Arrow: Up 21">
            <a:extLst>
              <a:ext uri="{FF2B5EF4-FFF2-40B4-BE49-F238E27FC236}">
                <a16:creationId xmlns:a16="http://schemas.microsoft.com/office/drawing/2014/main" id="{4459507B-D951-402D-9288-0B188D646AA7}"/>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 name="Arrow: Up 1">
            <a:extLst>
              <a:ext uri="{FF2B5EF4-FFF2-40B4-BE49-F238E27FC236}">
                <a16:creationId xmlns:a16="http://schemas.microsoft.com/office/drawing/2014/main" id="{4BFE7F71-975F-976F-FA18-05B34CEE2F32}"/>
              </a:ext>
              <a:ext uri="{C183D7F6-B498-43B3-948B-1728B52AA6E4}">
                <adec:decorative xmlns:adec="http://schemas.microsoft.com/office/drawing/2017/decorative" val="1"/>
              </a:ext>
            </a:extLst>
          </p:cNvPr>
          <p:cNvSpPr/>
          <p:nvPr/>
        </p:nvSpPr>
        <p:spPr>
          <a:xfrm flipV="1">
            <a:off x="10984424" y="288414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 name="Arrow: Up 3">
            <a:extLst>
              <a:ext uri="{FF2B5EF4-FFF2-40B4-BE49-F238E27FC236}">
                <a16:creationId xmlns:a16="http://schemas.microsoft.com/office/drawing/2014/main" id="{B485968E-2FC5-E74C-D442-C7910B40E022}"/>
              </a:ext>
              <a:ext uri="{C183D7F6-B498-43B3-948B-1728B52AA6E4}">
                <adec:decorative xmlns:adec="http://schemas.microsoft.com/office/drawing/2017/decorative" val="1"/>
              </a:ext>
            </a:extLst>
          </p:cNvPr>
          <p:cNvSpPr/>
          <p:nvPr/>
        </p:nvSpPr>
        <p:spPr>
          <a:xfrm flipV="1">
            <a:off x="10986361" y="340441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87925AEB-C56F-553B-2A34-76428BC210A7}"/>
              </a:ext>
              <a:ext uri="{C183D7F6-B498-43B3-948B-1728B52AA6E4}">
                <adec:decorative xmlns:adec="http://schemas.microsoft.com/office/drawing/2017/decorative" val="1"/>
              </a:ext>
            </a:extLst>
          </p:cNvPr>
          <p:cNvSpPr/>
          <p:nvPr/>
        </p:nvSpPr>
        <p:spPr>
          <a:xfrm flipV="1">
            <a:off x="10979514" y="439885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Arrow: Up 4">
            <a:extLst>
              <a:ext uri="{FF2B5EF4-FFF2-40B4-BE49-F238E27FC236}">
                <a16:creationId xmlns:a16="http://schemas.microsoft.com/office/drawing/2014/main" id="{A5753E3F-5240-8C16-79E2-F03C82FFB99B}"/>
              </a:ext>
              <a:ext uri="{C183D7F6-B498-43B3-948B-1728B52AA6E4}">
                <adec:decorative xmlns:adec="http://schemas.microsoft.com/office/drawing/2017/decorative" val="1"/>
              </a:ext>
            </a:extLst>
          </p:cNvPr>
          <p:cNvSpPr/>
          <p:nvPr/>
        </p:nvSpPr>
        <p:spPr>
          <a:xfrm flipV="1">
            <a:off x="10354400" y="2349704"/>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98106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local area</a:t>
            </a:r>
          </a:p>
        </p:txBody>
      </p:sp>
      <p:graphicFrame>
        <p:nvGraphicFramePr>
          <p:cNvPr id="12" name="Chart 11">
            <a:extLst>
              <a:ext uri="{FF2B5EF4-FFF2-40B4-BE49-F238E27FC236}">
                <a16:creationId xmlns:a16="http://schemas.microsoft.com/office/drawing/2014/main" id="{69C5CABB-4687-4438-8D82-AEF23F239CBA}"/>
              </a:ext>
            </a:extLst>
          </p:cNvPr>
          <p:cNvGraphicFramePr/>
          <p:nvPr>
            <p:extLst>
              <p:ext uri="{D42A27DB-BD31-4B8C-83A1-F6EECF244321}">
                <p14:modId xmlns:p14="http://schemas.microsoft.com/office/powerpoint/2010/main" val="269201568"/>
              </p:ext>
            </p:extLst>
          </p:nvPr>
        </p:nvGraphicFramePr>
        <p:xfrm>
          <a:off x="866776" y="1624428"/>
          <a:ext cx="11039405" cy="416629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2110AFB0-AB61-4FAE-ACD2-701D76A3453C}"/>
              </a:ext>
            </a:extLst>
          </p:cNvPr>
          <p:cNvSpPr txBox="1"/>
          <p:nvPr/>
        </p:nvSpPr>
        <p:spPr>
          <a:xfrm>
            <a:off x="752475" y="1091539"/>
            <a:ext cx="11037817"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How much do you agree or disagree with the following statements?</a:t>
            </a:r>
          </a:p>
        </p:txBody>
      </p:sp>
      <p:sp>
        <p:nvSpPr>
          <p:cNvPr id="27" name="Slide Number Placeholder 4">
            <a:extLst>
              <a:ext uri="{FF2B5EF4-FFF2-40B4-BE49-F238E27FC236}">
                <a16:creationId xmlns:a16="http://schemas.microsoft.com/office/drawing/2014/main" id="{75D6DD6B-F2C3-4A01-86F4-1A6EF678F4DF}"/>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5" y="6317404"/>
            <a:ext cx="8901436" cy="246221"/>
          </a:xfrm>
          <a:prstGeom prst="rect">
            <a:avLst/>
          </a:prstGeom>
          <a:noFill/>
        </p:spPr>
        <p:txBody>
          <a:bodyPr wrap="square" rtlCol="0">
            <a:spAutoFit/>
          </a:bodyPr>
          <a:lstStyle/>
          <a:p>
            <a:pPr>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2024 = 5,527 – 5,488 per statement </a:t>
            </a:r>
            <a:r>
              <a:rPr lang="en-GB" sz="1000">
                <a:solidFill>
                  <a:srgbClr val="000000"/>
                </a:solidFill>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TextBox 31">
            <a:extLst>
              <a:ext uri="{FF2B5EF4-FFF2-40B4-BE49-F238E27FC236}">
                <a16:creationId xmlns:a16="http://schemas.microsoft.com/office/drawing/2014/main" id="{13F1B196-F03E-454B-B658-9EB724D1F222}"/>
              </a:ext>
            </a:extLst>
          </p:cNvPr>
          <p:cNvSpPr txBox="1"/>
          <p:nvPr/>
        </p:nvSpPr>
        <p:spPr>
          <a:xfrm>
            <a:off x="10317284" y="1200400"/>
            <a:ext cx="14730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agree</a:t>
            </a:r>
          </a:p>
        </p:txBody>
      </p:sp>
      <p:sp>
        <p:nvSpPr>
          <p:cNvPr id="14" name="Footer Placeholder 5">
            <a:extLst>
              <a:ext uri="{FF2B5EF4-FFF2-40B4-BE49-F238E27FC236}">
                <a16:creationId xmlns:a16="http://schemas.microsoft.com/office/drawing/2014/main" id="{37B2A4E1-3063-4C55-A708-C5C68D7F927E}"/>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9" name="Title 1">
            <a:extLst>
              <a:ext uri="{FF2B5EF4-FFF2-40B4-BE49-F238E27FC236}">
                <a16:creationId xmlns:a16="http://schemas.microsoft.com/office/drawing/2014/main" id="{56103BBC-7355-43A2-9D7D-DA3A324B39E9}"/>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The differences in community perceptions between urban and rural areas continues in 2024 vs. 2023 but only by small margins. Though residents living in rural areas see a </a:t>
            </a:r>
            <a:r>
              <a:rPr lang="en-GB" sz="1800">
                <a:solidFill>
                  <a:schemeClr val="accent4"/>
                </a:solidFill>
              </a:rPr>
              <a:t>greater </a:t>
            </a:r>
            <a:r>
              <a:rPr kumimoji="0" lang="en-GB" sz="1800" b="1" i="0" u="none" strike="noStrike" kern="1200" cap="none" spc="0" normalizeH="0" baseline="0" noProof="0">
                <a:ln>
                  <a:noFill/>
                </a:ln>
                <a:solidFill>
                  <a:schemeClr val="accent4"/>
                </a:solidFill>
                <a:effectLst/>
                <a:uLnTx/>
                <a:uFillTx/>
                <a:ea typeface="+mj-ea"/>
                <a:cs typeface="+mj-cs"/>
              </a:rPr>
              <a:t>decline in pride, trust and community cohesion vs. urban areas.   </a:t>
            </a:r>
          </a:p>
        </p:txBody>
      </p:sp>
      <p:sp>
        <p:nvSpPr>
          <p:cNvPr id="30" name="Date Placeholder 3">
            <a:extLst>
              <a:ext uri="{FF2B5EF4-FFF2-40B4-BE49-F238E27FC236}">
                <a16:creationId xmlns:a16="http://schemas.microsoft.com/office/drawing/2014/main" id="{07FA61B2-631E-42BE-BBB3-86F2C084DC8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p>
        </p:txBody>
      </p:sp>
      <p:sp>
        <p:nvSpPr>
          <p:cNvPr id="26" name="TextBox 25">
            <a:extLst>
              <a:ext uri="{FF2B5EF4-FFF2-40B4-BE49-F238E27FC236}">
                <a16:creationId xmlns:a16="http://schemas.microsoft.com/office/drawing/2014/main" id="{C0792A61-9521-4951-B769-D3EB376C5B9D}"/>
              </a:ext>
            </a:extLst>
          </p:cNvPr>
          <p:cNvSpPr txBox="1"/>
          <p:nvPr/>
        </p:nvSpPr>
        <p:spPr>
          <a:xfrm>
            <a:off x="5347917" y="6457890"/>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the Essex total at the 95% confidence level </a:t>
            </a:r>
          </a:p>
        </p:txBody>
      </p:sp>
      <p:pic>
        <p:nvPicPr>
          <p:cNvPr id="35" name="Picture 34">
            <a:extLst>
              <a:ext uri="{FF2B5EF4-FFF2-40B4-BE49-F238E27FC236}">
                <a16:creationId xmlns:a16="http://schemas.microsoft.com/office/drawing/2014/main" id="{DD46CABE-9C73-426E-80C7-4C306AF4A6CA}"/>
              </a:ext>
            </a:extLst>
          </p:cNvPr>
          <p:cNvPicPr>
            <a:picLocks noChangeAspect="1"/>
          </p:cNvPicPr>
          <p:nvPr/>
        </p:nvPicPr>
        <p:blipFill>
          <a:blip r:embed="rId5"/>
          <a:stretch>
            <a:fillRect/>
          </a:stretch>
        </p:blipFill>
        <p:spPr>
          <a:xfrm>
            <a:off x="4947652" y="6563625"/>
            <a:ext cx="402371" cy="207282"/>
          </a:xfrm>
          <a:prstGeom prst="rect">
            <a:avLst/>
          </a:prstGeom>
        </p:spPr>
      </p:pic>
      <p:sp>
        <p:nvSpPr>
          <p:cNvPr id="2" name="TextBox 1">
            <a:extLst>
              <a:ext uri="{FF2B5EF4-FFF2-40B4-BE49-F238E27FC236}">
                <a16:creationId xmlns:a16="http://schemas.microsoft.com/office/drawing/2014/main" id="{E0B77FCA-1EEF-D1DB-ED61-D5F8770C53C7}"/>
              </a:ext>
            </a:extLst>
          </p:cNvPr>
          <p:cNvSpPr txBox="1"/>
          <p:nvPr/>
        </p:nvSpPr>
        <p:spPr>
          <a:xfrm>
            <a:off x="866776" y="5514974"/>
            <a:ext cx="10923516" cy="733131"/>
          </a:xfrm>
          <a:prstGeom prst="rect">
            <a:avLst/>
          </a:prstGeom>
          <a:solidFill>
            <a:schemeClr val="bg1">
              <a:lumMod val="95000"/>
            </a:schemeClr>
          </a:solidFill>
          <a:ln>
            <a:noFill/>
          </a:ln>
        </p:spPr>
        <p:txBody>
          <a:bodyPr wrap="square" lIns="0" tIns="0" rIns="0" bIns="0" rtlCol="0" anchor="ctr">
            <a:noAutofit/>
          </a:bodyPr>
          <a:lstStyle>
            <a:defPPr>
              <a:defRPr lang="en-US"/>
            </a:defPPr>
            <a:lvl1pPr marL="285750" indent="-285750">
              <a:buFont typeface="Arial" panose="020B0604020202020204" pitchFamily="34" charset="0"/>
              <a:buChar char="•"/>
              <a:defRPr sz="1400"/>
            </a:lvl1pPr>
          </a:lstStyle>
          <a:p>
            <a:r>
              <a:rPr lang="en-GB"/>
              <a:t>Community sentiment for IMD quintile areas and levelling up priority places are consistent vs. 2023. </a:t>
            </a:r>
          </a:p>
          <a:p>
            <a:r>
              <a:rPr lang="en-GB"/>
              <a:t>Residents in Essex’s more deprived neighbourhoods </a:t>
            </a:r>
            <a:r>
              <a:rPr lang="en-GB" b="1"/>
              <a:t>(IMD quintiles 1-2) and levelling up priority places</a:t>
            </a:r>
            <a:r>
              <a:rPr lang="en-GB"/>
              <a:t> report significantly </a:t>
            </a:r>
            <a:r>
              <a:rPr lang="en-GB" b="1"/>
              <a:t>lower levels of community cohesion, trust and pride.</a:t>
            </a:r>
          </a:p>
        </p:txBody>
      </p:sp>
      <p:graphicFrame>
        <p:nvGraphicFramePr>
          <p:cNvPr id="3" name="Table 3">
            <a:extLst>
              <a:ext uri="{FF2B5EF4-FFF2-40B4-BE49-F238E27FC236}">
                <a16:creationId xmlns:a16="http://schemas.microsoft.com/office/drawing/2014/main" id="{4256F852-17A8-E4DA-B294-574680C31AF0}"/>
              </a:ext>
            </a:extLst>
          </p:cNvPr>
          <p:cNvGraphicFramePr>
            <a:graphicFrameLocks noGrp="1"/>
          </p:cNvGraphicFramePr>
          <p:nvPr>
            <p:extLst>
              <p:ext uri="{D42A27DB-BD31-4B8C-83A1-F6EECF244321}">
                <p14:modId xmlns:p14="http://schemas.microsoft.com/office/powerpoint/2010/main" val="2014626340"/>
              </p:ext>
            </p:extLst>
          </p:nvPr>
        </p:nvGraphicFramePr>
        <p:xfrm>
          <a:off x="1400175" y="1690747"/>
          <a:ext cx="914400" cy="28313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58400105"/>
                    </a:ext>
                  </a:extLst>
                </a:gridCol>
                <a:gridCol w="457200">
                  <a:extLst>
                    <a:ext uri="{9D8B030D-6E8A-4147-A177-3AD203B41FA5}">
                      <a16:colId xmlns:a16="http://schemas.microsoft.com/office/drawing/2014/main" val="2090234591"/>
                    </a:ext>
                  </a:extLst>
                </a:gridCol>
              </a:tblGrid>
              <a:tr h="283130">
                <a:tc>
                  <a:txBody>
                    <a:bodyPr/>
                    <a:lstStyle/>
                    <a:p>
                      <a:pPr algn="ctr"/>
                      <a:r>
                        <a:rPr lang="en-GB" sz="1200">
                          <a:solidFill>
                            <a:schemeClr val="tx1"/>
                          </a:solidFill>
                        </a:rPr>
                        <a:t>-3%</a:t>
                      </a:r>
                    </a:p>
                  </a:txBody>
                  <a:tcPr anchor="ctr">
                    <a:solidFill>
                      <a:schemeClr val="accent6">
                        <a:lumMod val="20000"/>
                        <a:lumOff val="80000"/>
                      </a:schemeClr>
                    </a:solidFill>
                  </a:tcPr>
                </a:tc>
                <a:tc>
                  <a:txBody>
                    <a:bodyPr/>
                    <a:lstStyle/>
                    <a:p>
                      <a:pPr algn="ctr"/>
                      <a:r>
                        <a:rPr lang="en-GB" sz="1200">
                          <a:solidFill>
                            <a:schemeClr val="tx1"/>
                          </a:solidFill>
                        </a:rPr>
                        <a:t>-1%</a:t>
                      </a:r>
                    </a:p>
                  </a:txBody>
                  <a:tcPr anchor="ctr">
                    <a:solidFill>
                      <a:schemeClr val="accent6">
                        <a:lumMod val="20000"/>
                        <a:lumOff val="80000"/>
                      </a:schemeClr>
                    </a:solidFill>
                  </a:tcPr>
                </a:tc>
                <a:extLst>
                  <a:ext uri="{0D108BD9-81ED-4DB2-BD59-A6C34878D82A}">
                    <a16:rowId xmlns:a16="http://schemas.microsoft.com/office/drawing/2014/main" val="4167780560"/>
                  </a:ext>
                </a:extLst>
              </a:tr>
            </a:tbl>
          </a:graphicData>
        </a:graphic>
      </p:graphicFrame>
      <p:graphicFrame>
        <p:nvGraphicFramePr>
          <p:cNvPr id="4" name="Table 3">
            <a:extLst>
              <a:ext uri="{FF2B5EF4-FFF2-40B4-BE49-F238E27FC236}">
                <a16:creationId xmlns:a16="http://schemas.microsoft.com/office/drawing/2014/main" id="{526A2EB8-BF6B-EF08-F9F1-480751138C4C}"/>
              </a:ext>
            </a:extLst>
          </p:cNvPr>
          <p:cNvGraphicFramePr>
            <a:graphicFrameLocks noGrp="1"/>
          </p:cNvGraphicFramePr>
          <p:nvPr>
            <p:extLst>
              <p:ext uri="{D42A27DB-BD31-4B8C-83A1-F6EECF244321}">
                <p14:modId xmlns:p14="http://schemas.microsoft.com/office/powerpoint/2010/main" val="2299083782"/>
              </p:ext>
            </p:extLst>
          </p:nvPr>
        </p:nvGraphicFramePr>
        <p:xfrm>
          <a:off x="3152775" y="1690747"/>
          <a:ext cx="914400" cy="28313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58400105"/>
                    </a:ext>
                  </a:extLst>
                </a:gridCol>
                <a:gridCol w="457200">
                  <a:extLst>
                    <a:ext uri="{9D8B030D-6E8A-4147-A177-3AD203B41FA5}">
                      <a16:colId xmlns:a16="http://schemas.microsoft.com/office/drawing/2014/main" val="2090234591"/>
                    </a:ext>
                  </a:extLst>
                </a:gridCol>
              </a:tblGrid>
              <a:tr h="283130">
                <a:tc>
                  <a:txBody>
                    <a:bodyPr/>
                    <a:lstStyle/>
                    <a:p>
                      <a:pPr algn="ctr"/>
                      <a:r>
                        <a:rPr lang="en-GB" sz="1200">
                          <a:solidFill>
                            <a:schemeClr val="tx1"/>
                          </a:solidFill>
                        </a:rPr>
                        <a:t>-1%</a:t>
                      </a:r>
                    </a:p>
                  </a:txBody>
                  <a:tcPr anchor="ctr">
                    <a:solidFill>
                      <a:schemeClr val="accent6">
                        <a:lumMod val="20000"/>
                        <a:lumOff val="80000"/>
                      </a:schemeClr>
                    </a:solidFill>
                  </a:tcPr>
                </a:tc>
                <a:tc>
                  <a:txBody>
                    <a:bodyPr/>
                    <a:lstStyle/>
                    <a:p>
                      <a:pPr algn="ctr"/>
                      <a:r>
                        <a:rPr lang="en-GB" sz="1200">
                          <a:solidFill>
                            <a:schemeClr val="tx1"/>
                          </a:solidFill>
                        </a:rPr>
                        <a:t>-4%</a:t>
                      </a:r>
                    </a:p>
                  </a:txBody>
                  <a:tcPr anchor="ctr">
                    <a:solidFill>
                      <a:schemeClr val="accent6">
                        <a:lumMod val="20000"/>
                        <a:lumOff val="80000"/>
                      </a:schemeClr>
                    </a:solidFill>
                  </a:tcPr>
                </a:tc>
                <a:extLst>
                  <a:ext uri="{0D108BD9-81ED-4DB2-BD59-A6C34878D82A}">
                    <a16:rowId xmlns:a16="http://schemas.microsoft.com/office/drawing/2014/main" val="4167780560"/>
                  </a:ext>
                </a:extLst>
              </a:tr>
            </a:tbl>
          </a:graphicData>
        </a:graphic>
      </p:graphicFrame>
      <p:graphicFrame>
        <p:nvGraphicFramePr>
          <p:cNvPr id="5" name="Table 4">
            <a:extLst>
              <a:ext uri="{FF2B5EF4-FFF2-40B4-BE49-F238E27FC236}">
                <a16:creationId xmlns:a16="http://schemas.microsoft.com/office/drawing/2014/main" id="{5C5A513E-474C-E19D-4979-89471AD1AA4C}"/>
              </a:ext>
            </a:extLst>
          </p:cNvPr>
          <p:cNvGraphicFramePr>
            <a:graphicFrameLocks noGrp="1"/>
          </p:cNvGraphicFramePr>
          <p:nvPr>
            <p:extLst>
              <p:ext uri="{D42A27DB-BD31-4B8C-83A1-F6EECF244321}">
                <p14:modId xmlns:p14="http://schemas.microsoft.com/office/powerpoint/2010/main" val="2868487087"/>
              </p:ext>
            </p:extLst>
          </p:nvPr>
        </p:nvGraphicFramePr>
        <p:xfrm>
          <a:off x="4947652" y="1690747"/>
          <a:ext cx="914400" cy="28313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58400105"/>
                    </a:ext>
                  </a:extLst>
                </a:gridCol>
                <a:gridCol w="457200">
                  <a:extLst>
                    <a:ext uri="{9D8B030D-6E8A-4147-A177-3AD203B41FA5}">
                      <a16:colId xmlns:a16="http://schemas.microsoft.com/office/drawing/2014/main" val="2090234591"/>
                    </a:ext>
                  </a:extLst>
                </a:gridCol>
              </a:tblGrid>
              <a:tr h="283130">
                <a:tc>
                  <a:txBody>
                    <a:bodyPr/>
                    <a:lstStyle/>
                    <a:p>
                      <a:pPr algn="ctr"/>
                      <a:r>
                        <a:rPr lang="en-GB" sz="1200">
                          <a:solidFill>
                            <a:schemeClr val="tx1"/>
                          </a:solidFill>
                        </a:rPr>
                        <a:t>=</a:t>
                      </a:r>
                    </a:p>
                  </a:txBody>
                  <a:tcPr anchor="ctr">
                    <a:solidFill>
                      <a:schemeClr val="accent6">
                        <a:lumMod val="20000"/>
                        <a:lumOff val="80000"/>
                      </a:schemeClr>
                    </a:solidFill>
                  </a:tcPr>
                </a:tc>
                <a:tc>
                  <a:txBody>
                    <a:bodyPr/>
                    <a:lstStyle/>
                    <a:p>
                      <a:pPr algn="ctr"/>
                      <a:r>
                        <a:rPr lang="en-GB" sz="1200">
                          <a:solidFill>
                            <a:schemeClr val="tx1"/>
                          </a:solidFill>
                        </a:rPr>
                        <a:t>=</a:t>
                      </a:r>
                    </a:p>
                  </a:txBody>
                  <a:tcPr anchor="ctr">
                    <a:solidFill>
                      <a:schemeClr val="accent6">
                        <a:lumMod val="20000"/>
                        <a:lumOff val="80000"/>
                      </a:schemeClr>
                    </a:solidFill>
                  </a:tcPr>
                </a:tc>
                <a:extLst>
                  <a:ext uri="{0D108BD9-81ED-4DB2-BD59-A6C34878D82A}">
                    <a16:rowId xmlns:a16="http://schemas.microsoft.com/office/drawing/2014/main" val="4167780560"/>
                  </a:ext>
                </a:extLst>
              </a:tr>
            </a:tbl>
          </a:graphicData>
        </a:graphic>
      </p:graphicFrame>
      <p:graphicFrame>
        <p:nvGraphicFramePr>
          <p:cNvPr id="6" name="Table 5">
            <a:extLst>
              <a:ext uri="{FF2B5EF4-FFF2-40B4-BE49-F238E27FC236}">
                <a16:creationId xmlns:a16="http://schemas.microsoft.com/office/drawing/2014/main" id="{0F12198A-503C-FF07-91E1-BB4AFD579053}"/>
              </a:ext>
            </a:extLst>
          </p:cNvPr>
          <p:cNvGraphicFramePr>
            <a:graphicFrameLocks noGrp="1"/>
          </p:cNvGraphicFramePr>
          <p:nvPr>
            <p:extLst>
              <p:ext uri="{D42A27DB-BD31-4B8C-83A1-F6EECF244321}">
                <p14:modId xmlns:p14="http://schemas.microsoft.com/office/powerpoint/2010/main" val="2462207536"/>
              </p:ext>
            </p:extLst>
          </p:nvPr>
        </p:nvGraphicFramePr>
        <p:xfrm>
          <a:off x="6736872" y="1690747"/>
          <a:ext cx="914400" cy="28313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58400105"/>
                    </a:ext>
                  </a:extLst>
                </a:gridCol>
                <a:gridCol w="457200">
                  <a:extLst>
                    <a:ext uri="{9D8B030D-6E8A-4147-A177-3AD203B41FA5}">
                      <a16:colId xmlns:a16="http://schemas.microsoft.com/office/drawing/2014/main" val="2090234591"/>
                    </a:ext>
                  </a:extLst>
                </a:gridCol>
              </a:tblGrid>
              <a:tr h="283130">
                <a:tc>
                  <a:txBody>
                    <a:bodyPr/>
                    <a:lstStyle/>
                    <a:p>
                      <a:pPr algn="ctr"/>
                      <a:r>
                        <a:rPr lang="en-GB" sz="1200">
                          <a:solidFill>
                            <a:schemeClr val="tx1"/>
                          </a:solidFill>
                        </a:rPr>
                        <a:t>=</a:t>
                      </a:r>
                    </a:p>
                  </a:txBody>
                  <a:tcPr anchor="ctr">
                    <a:solidFill>
                      <a:schemeClr val="accent6">
                        <a:lumMod val="20000"/>
                        <a:lumOff val="80000"/>
                      </a:schemeClr>
                    </a:solidFill>
                  </a:tcPr>
                </a:tc>
                <a:tc>
                  <a:txBody>
                    <a:bodyPr/>
                    <a:lstStyle/>
                    <a:p>
                      <a:pPr algn="ctr"/>
                      <a:r>
                        <a:rPr lang="en-GB" sz="1200">
                          <a:solidFill>
                            <a:schemeClr val="tx1"/>
                          </a:solidFill>
                        </a:rPr>
                        <a:t>+1%</a:t>
                      </a:r>
                    </a:p>
                  </a:txBody>
                  <a:tcPr anchor="ctr">
                    <a:solidFill>
                      <a:schemeClr val="accent6">
                        <a:lumMod val="20000"/>
                        <a:lumOff val="80000"/>
                      </a:schemeClr>
                    </a:solidFill>
                  </a:tcPr>
                </a:tc>
                <a:extLst>
                  <a:ext uri="{0D108BD9-81ED-4DB2-BD59-A6C34878D82A}">
                    <a16:rowId xmlns:a16="http://schemas.microsoft.com/office/drawing/2014/main" val="4167780560"/>
                  </a:ext>
                </a:extLst>
              </a:tr>
            </a:tbl>
          </a:graphicData>
        </a:graphic>
      </p:graphicFrame>
      <p:graphicFrame>
        <p:nvGraphicFramePr>
          <p:cNvPr id="7" name="Table 6">
            <a:extLst>
              <a:ext uri="{FF2B5EF4-FFF2-40B4-BE49-F238E27FC236}">
                <a16:creationId xmlns:a16="http://schemas.microsoft.com/office/drawing/2014/main" id="{3B834B5D-E608-92BE-D662-9FD85CF48094}"/>
              </a:ext>
            </a:extLst>
          </p:cNvPr>
          <p:cNvGraphicFramePr>
            <a:graphicFrameLocks noGrp="1"/>
          </p:cNvGraphicFramePr>
          <p:nvPr>
            <p:extLst>
              <p:ext uri="{D42A27DB-BD31-4B8C-83A1-F6EECF244321}">
                <p14:modId xmlns:p14="http://schemas.microsoft.com/office/powerpoint/2010/main" val="4238185836"/>
              </p:ext>
            </p:extLst>
          </p:nvPr>
        </p:nvGraphicFramePr>
        <p:xfrm>
          <a:off x="8495129" y="1690747"/>
          <a:ext cx="914400" cy="28313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58400105"/>
                    </a:ext>
                  </a:extLst>
                </a:gridCol>
                <a:gridCol w="457200">
                  <a:extLst>
                    <a:ext uri="{9D8B030D-6E8A-4147-A177-3AD203B41FA5}">
                      <a16:colId xmlns:a16="http://schemas.microsoft.com/office/drawing/2014/main" val="2090234591"/>
                    </a:ext>
                  </a:extLst>
                </a:gridCol>
              </a:tblGrid>
              <a:tr h="283130">
                <a:tc>
                  <a:txBody>
                    <a:bodyPr/>
                    <a:lstStyle/>
                    <a:p>
                      <a:pPr algn="ctr"/>
                      <a:r>
                        <a:rPr lang="en-GB" sz="1200">
                          <a:solidFill>
                            <a:schemeClr val="tx1"/>
                          </a:solidFill>
                        </a:rPr>
                        <a:t>+1%</a:t>
                      </a:r>
                    </a:p>
                  </a:txBody>
                  <a:tcPr anchor="ctr">
                    <a:solidFill>
                      <a:schemeClr val="accent6">
                        <a:lumMod val="20000"/>
                        <a:lumOff val="80000"/>
                      </a:schemeClr>
                    </a:solidFill>
                  </a:tcPr>
                </a:tc>
                <a:tc>
                  <a:txBody>
                    <a:bodyPr/>
                    <a:lstStyle/>
                    <a:p>
                      <a:pPr algn="ctr"/>
                      <a:r>
                        <a:rPr lang="en-GB" sz="1200">
                          <a:solidFill>
                            <a:schemeClr val="tx1"/>
                          </a:solidFill>
                        </a:rPr>
                        <a:t>-1%</a:t>
                      </a:r>
                    </a:p>
                  </a:txBody>
                  <a:tcPr anchor="ctr">
                    <a:solidFill>
                      <a:schemeClr val="accent6">
                        <a:lumMod val="20000"/>
                        <a:lumOff val="80000"/>
                      </a:schemeClr>
                    </a:solidFill>
                  </a:tcPr>
                </a:tc>
                <a:extLst>
                  <a:ext uri="{0D108BD9-81ED-4DB2-BD59-A6C34878D82A}">
                    <a16:rowId xmlns:a16="http://schemas.microsoft.com/office/drawing/2014/main" val="4167780560"/>
                  </a:ext>
                </a:extLst>
              </a:tr>
            </a:tbl>
          </a:graphicData>
        </a:graphic>
      </p:graphicFrame>
      <p:graphicFrame>
        <p:nvGraphicFramePr>
          <p:cNvPr id="8" name="Table 7">
            <a:extLst>
              <a:ext uri="{FF2B5EF4-FFF2-40B4-BE49-F238E27FC236}">
                <a16:creationId xmlns:a16="http://schemas.microsoft.com/office/drawing/2014/main" id="{804BB9E8-7EC3-4067-6FCB-E74F8D1C6641}"/>
              </a:ext>
            </a:extLst>
          </p:cNvPr>
          <p:cNvGraphicFramePr>
            <a:graphicFrameLocks noGrp="1"/>
          </p:cNvGraphicFramePr>
          <p:nvPr>
            <p:extLst>
              <p:ext uri="{D42A27DB-BD31-4B8C-83A1-F6EECF244321}">
                <p14:modId xmlns:p14="http://schemas.microsoft.com/office/powerpoint/2010/main" val="64050467"/>
              </p:ext>
            </p:extLst>
          </p:nvPr>
        </p:nvGraphicFramePr>
        <p:xfrm>
          <a:off x="10317284" y="1690747"/>
          <a:ext cx="914400" cy="28313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58400105"/>
                    </a:ext>
                  </a:extLst>
                </a:gridCol>
                <a:gridCol w="457200">
                  <a:extLst>
                    <a:ext uri="{9D8B030D-6E8A-4147-A177-3AD203B41FA5}">
                      <a16:colId xmlns:a16="http://schemas.microsoft.com/office/drawing/2014/main" val="2090234591"/>
                    </a:ext>
                  </a:extLst>
                </a:gridCol>
              </a:tblGrid>
              <a:tr h="283130">
                <a:tc>
                  <a:txBody>
                    <a:bodyPr/>
                    <a:lstStyle/>
                    <a:p>
                      <a:pPr algn="ctr"/>
                      <a:r>
                        <a:rPr lang="en-GB" sz="1200">
                          <a:solidFill>
                            <a:schemeClr val="tx1"/>
                          </a:solidFill>
                        </a:rPr>
                        <a:t>-2%</a:t>
                      </a:r>
                    </a:p>
                  </a:txBody>
                  <a:tcPr anchor="ctr">
                    <a:solidFill>
                      <a:schemeClr val="accent6">
                        <a:lumMod val="20000"/>
                        <a:lumOff val="80000"/>
                      </a:schemeClr>
                    </a:solidFill>
                  </a:tcPr>
                </a:tc>
                <a:tc>
                  <a:txBody>
                    <a:bodyPr/>
                    <a:lstStyle/>
                    <a:p>
                      <a:pPr algn="ctr"/>
                      <a:r>
                        <a:rPr lang="en-GB" sz="1200">
                          <a:solidFill>
                            <a:schemeClr val="tx1"/>
                          </a:solidFill>
                        </a:rPr>
                        <a:t>+1%</a:t>
                      </a:r>
                    </a:p>
                  </a:txBody>
                  <a:tcPr anchor="ctr">
                    <a:solidFill>
                      <a:schemeClr val="accent6">
                        <a:lumMod val="20000"/>
                        <a:lumOff val="80000"/>
                      </a:schemeClr>
                    </a:solidFill>
                  </a:tcPr>
                </a:tc>
                <a:extLst>
                  <a:ext uri="{0D108BD9-81ED-4DB2-BD59-A6C34878D82A}">
                    <a16:rowId xmlns:a16="http://schemas.microsoft.com/office/drawing/2014/main" val="4167780560"/>
                  </a:ext>
                </a:extLst>
              </a:tr>
            </a:tbl>
          </a:graphicData>
        </a:graphic>
      </p:graphicFrame>
      <p:sp>
        <p:nvSpPr>
          <p:cNvPr id="11" name="TextBox 10">
            <a:extLst>
              <a:ext uri="{FF2B5EF4-FFF2-40B4-BE49-F238E27FC236}">
                <a16:creationId xmlns:a16="http://schemas.microsoft.com/office/drawing/2014/main" id="{742EE845-3B96-C0CD-9AA3-7A7F6493072C}"/>
              </a:ext>
            </a:extLst>
          </p:cNvPr>
          <p:cNvSpPr txBox="1"/>
          <p:nvPr/>
        </p:nvSpPr>
        <p:spPr>
          <a:xfrm>
            <a:off x="492420" y="1624428"/>
            <a:ext cx="843857" cy="365747"/>
          </a:xfrm>
          <a:prstGeom prst="rect">
            <a:avLst/>
          </a:prstGeom>
          <a:noFill/>
        </p:spPr>
        <p:txBody>
          <a:bodyPr wrap="square" lIns="0" tIns="0" rIns="0" bIns="0" rtlCol="0">
            <a:noAutofit/>
          </a:bodyPr>
          <a:lstStyle/>
          <a:p>
            <a:pPr algn="r">
              <a:spcAft>
                <a:spcPts val="1134"/>
              </a:spcAft>
            </a:pPr>
            <a:r>
              <a:rPr lang="en-GB" sz="1200" b="1"/>
              <a:t>% pt. change vs. 2023</a:t>
            </a:r>
          </a:p>
        </p:txBody>
      </p:sp>
    </p:spTree>
    <p:custDataLst>
      <p:tags r:id="rId1"/>
    </p:custDataLst>
    <p:extLst>
      <p:ext uri="{BB962C8B-B14F-4D97-AF65-F5344CB8AC3E}">
        <p14:creationId xmlns:p14="http://schemas.microsoft.com/office/powerpoint/2010/main" val="3443060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10.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24.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5.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6.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7.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8.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2.xml><?xml version="1.0" encoding="utf-8"?>
<ds:datastoreItem xmlns:ds="http://schemas.openxmlformats.org/officeDocument/2006/customXml" ds:itemID="{B216C91F-B092-485F-89DA-CDD2EFE13FC0}">
  <ds:schemaRefs>
    <ds:schemaRef ds:uri="http://schemas.microsoft.com/sharepoint/v3"/>
    <ds:schemaRef ds:uri="http://schemas.microsoft.com/office/infopath/2007/PartnerControls"/>
    <ds:schemaRef ds:uri="http://purl.org/dc/terms/"/>
    <ds:schemaRef ds:uri="http://schemas.microsoft.com/office/2006/metadata/properties"/>
    <ds:schemaRef ds:uri="http://www.w3.org/XML/1998/namespace"/>
    <ds:schemaRef ds:uri="http://schemas.openxmlformats.org/package/2006/metadata/core-properties"/>
    <ds:schemaRef ds:uri="http://purl.org/dc/elements/1.1/"/>
    <ds:schemaRef ds:uri="http://schemas.microsoft.com/office/2006/documentManagement/types"/>
    <ds:schemaRef ds:uri="2969dc08-5bf8-468b-85d5-dfc5dae37cf0"/>
    <ds:schemaRef ds:uri="6a461f78-e7a2-485a-8a47-5fc604b04102"/>
    <ds:schemaRef ds:uri="84ca0fae-7a23-4773-9d7c-60514ca6d38e"/>
    <ds:schemaRef ds:uri="http://purl.org/dc/dcmitype/"/>
  </ds:schemaRefs>
</ds:datastoreItem>
</file>

<file path=customXml/itemProps3.xml><?xml version="1.0" encoding="utf-8"?>
<ds:datastoreItem xmlns:ds="http://schemas.openxmlformats.org/officeDocument/2006/customXml" ds:itemID="{C9CA225B-50F3-42CA-BE79-795E6AF9285A}">
  <ds:schemaRefs>
    <ds:schemaRef ds:uri="2969dc08-5bf8-468b-85d5-dfc5dae37cf0"/>
    <ds:schemaRef ds:uri="6a461f78-e7a2-485a-8a47-5fc604b04102"/>
    <ds:schemaRef ds:uri="84ca0fae-7a23-4773-9d7c-60514ca6d3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ECC-Corporate-PowerPoint-template (2)</Template>
  <TotalTime>9</TotalTime>
  <Words>7170</Words>
  <Application>Microsoft Office PowerPoint</Application>
  <PresentationFormat>Widescreen</PresentationFormat>
  <Paragraphs>1061</Paragraphs>
  <Slides>52</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Lato</vt:lpstr>
      <vt:lpstr>Office Theme</vt:lpstr>
      <vt:lpstr>Essex Resident Survey 2024: Community strength and wellbeing</vt:lpstr>
      <vt:lpstr>Purpose</vt:lpstr>
      <vt:lpstr>About the survey</vt:lpstr>
      <vt:lpstr>Survey themes</vt:lpstr>
      <vt:lpstr>Survey analysis</vt:lpstr>
      <vt:lpstr>Reporting conventions</vt:lpstr>
      <vt:lpstr>Community strength</vt:lpstr>
      <vt:lpstr>Generally speaking, when compared with the 2023 survey, there is little difference in agreement with statements relating to community strength  </vt:lpstr>
      <vt:lpstr>PowerPoint Presentation</vt:lpstr>
      <vt:lpstr>PowerPoint Presentation</vt:lpstr>
      <vt:lpstr>PowerPoint Presentation</vt:lpstr>
      <vt:lpstr>PowerPoint Presentation</vt:lpstr>
      <vt:lpstr>PowerPoint Presentation</vt:lpstr>
      <vt:lpstr>PowerPoint Presentation</vt:lpstr>
      <vt:lpstr>Local area</vt:lpstr>
      <vt:lpstr>A strong sense of community is one of the key drivers of local area satisfaction. This is demonstrated as those that feel a stronger sense of community are also most likely to feel satisfied with their local area…  </vt:lpstr>
      <vt:lpstr>PowerPoint Presentation</vt:lpstr>
      <vt:lpstr>PowerPoint Presentation</vt:lpstr>
      <vt:lpstr>PowerPoint Presentation</vt:lpstr>
      <vt:lpstr>PowerPoint Presentation</vt:lpstr>
      <vt:lpstr>PowerPoint Presentation</vt:lpstr>
      <vt:lpstr>Personal wellbeing</vt:lpstr>
      <vt:lpstr>Satisfaction with life nowadays sees the lowest mean score when compared with previous years and but has levelled from a year on year viewpoint.</vt:lpstr>
      <vt:lpstr>For measures of personal wellbeing, the 2024 Essex residents survey shows results that are in line with the 2023 survey.</vt:lpstr>
      <vt:lpstr>PowerPoint Presentation</vt:lpstr>
      <vt:lpstr>PowerPoint Presentation</vt:lpstr>
      <vt:lpstr>Encouragingly, Essex residents are significantly less likely to feel that they ‘often’ lack companionship and feel left out when compared with the 2023 survey. Yet, levels are still lower vs. 2022.  </vt:lpstr>
      <vt:lpstr>Using the 3-item loneliness score, it shows that Essex residents are becoming lonelier vs. the 2023 survey by statistically significant amount although they still remain lower vs. 2022.  </vt:lpstr>
      <vt:lpstr>PowerPoint Presentation</vt:lpstr>
      <vt:lpstr>As expected, residents that state higher levels of loneliness are also most likely to report lower levels of life satisfaction and remains consistent with findings from previous years survey.  </vt:lpstr>
      <vt:lpstr>PowerPoint Presentation</vt:lpstr>
      <vt:lpstr>Financial wellbeing:  </vt:lpstr>
      <vt:lpstr>Overall, residents are more likely to say they are ‘doing alright’ financially than they were one year ago – but this is not the case in all areas</vt:lpstr>
      <vt:lpstr>Only in Braintree and Tendring were there increases in financially struggling over the year on year comparison. Most deprived areas are still most likely to be struggling financially,  although these percentages are decreasing in all areas of IMD quintiles.</vt:lpstr>
      <vt:lpstr>PowerPoint Presentation</vt:lpstr>
      <vt:lpstr>PowerPoint Presentation</vt:lpstr>
      <vt:lpstr>…This aligns with insight from additional data sources which demonstrate the increased risk of households entering lower discretionary income and increasing concern over cost-of-living related issues. </vt:lpstr>
      <vt:lpstr>PowerPoint Presentation</vt:lpstr>
      <vt:lpstr>PowerPoint Presentation</vt:lpstr>
      <vt:lpstr>PowerPoint Presentation</vt:lpstr>
      <vt:lpstr>PowerPoint Presentation</vt:lpstr>
      <vt:lpstr>Physical activity:</vt:lpstr>
      <vt:lpstr>PowerPoint Presentation</vt:lpstr>
      <vt:lpstr>PowerPoint Presentation</vt:lpstr>
      <vt:lpstr>Those aged 55-64 are active and doing more than 150 minutes of exercise a week, which is more than the Essex average, for both males and females</vt:lpstr>
      <vt:lpstr>Walking is the most common and regular form of physical activity for residents with 1 in 5 walking every day of the week.</vt:lpstr>
      <vt:lpstr>Only 11% of residents have gone on a bike ride in the past week. Those who cycled exerted themselves more than those who walked.</vt:lpstr>
      <vt:lpstr>About 2 in 5 residents have participated in a sport, fitness activity, or dance in the past week, with over half engaging in these activities for at least 3 days a week.</vt:lpstr>
      <vt:lpstr>Similar to 2023, in 2024 there is a pattern between levels of physical activity, loneliness, and life satisfaction, with 'inactive' residents more likely to experience higher levels of loneliness and lower life satisfaction.</vt:lpstr>
      <vt:lpstr>PowerPoint Presentation</vt:lpstr>
      <vt:lpstr>PowerPoint Presentation</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Sean Marks - Senior Researcher</dc:creator>
  <cp:lastModifiedBy>Chris Final - Researcher</cp:lastModifiedBy>
  <cp:revision>45</cp:revision>
  <dcterms:created xsi:type="dcterms:W3CDTF">2023-03-30T08:24:52Z</dcterms:created>
  <dcterms:modified xsi:type="dcterms:W3CDTF">2024-12-05T16:45:18Z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0x01010068B6DE17D1CC6840AD4483472E640AD5</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ies>
</file>