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xml" ContentType="application/vnd.openxmlformats-officedocument.presentationml.tags+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6.xml" ContentType="application/vnd.openxmlformats-officedocument.presentationml.tags+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8" r:id="rId5"/>
  </p:sldMasterIdLst>
  <p:notesMasterIdLst>
    <p:notesMasterId r:id="rId30"/>
  </p:notesMasterIdLst>
  <p:handoutMasterIdLst>
    <p:handoutMasterId r:id="rId31"/>
  </p:handoutMasterIdLst>
  <p:sldIdLst>
    <p:sldId id="256" r:id="rId6"/>
    <p:sldId id="3167" r:id="rId7"/>
    <p:sldId id="274" r:id="rId8"/>
    <p:sldId id="3114" r:id="rId9"/>
    <p:sldId id="3170" r:id="rId10"/>
    <p:sldId id="3171" r:id="rId11"/>
    <p:sldId id="2985" r:id="rId12"/>
    <p:sldId id="3239" r:id="rId13"/>
    <p:sldId id="3165" r:id="rId14"/>
    <p:sldId id="3226" r:id="rId15"/>
    <p:sldId id="3231" r:id="rId16"/>
    <p:sldId id="3223" r:id="rId17"/>
    <p:sldId id="3173" r:id="rId18"/>
    <p:sldId id="3229" r:id="rId19"/>
    <p:sldId id="3232" r:id="rId20"/>
    <p:sldId id="3234" r:id="rId21"/>
    <p:sldId id="3235" r:id="rId22"/>
    <p:sldId id="3233" r:id="rId23"/>
    <p:sldId id="3228" r:id="rId24"/>
    <p:sldId id="3198" r:id="rId25"/>
    <p:sldId id="3236" r:id="rId26"/>
    <p:sldId id="3237" r:id="rId27"/>
    <p:sldId id="3238"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stainable growth" id="{7C5C0D99-549E-467E-988C-5B72669C18B3}">
          <p14:sldIdLst>
            <p14:sldId id="256"/>
          </p14:sldIdLst>
        </p14:section>
        <p14:section name="Introduction" id="{7A1E3B7D-2A0E-4B1E-AD67-8170086C5BBD}">
          <p14:sldIdLst>
            <p14:sldId id="3167"/>
            <p14:sldId id="274"/>
            <p14:sldId id="3114"/>
            <p14:sldId id="3170"/>
            <p14:sldId id="3171"/>
          </p14:sldIdLst>
        </p14:section>
        <p14:section name="Opinions on Sustainable Growth" id="{3CB26B88-5853-494D-B6FB-62784385E9A7}">
          <p14:sldIdLst>
            <p14:sldId id="2985"/>
            <p14:sldId id="3239"/>
            <p14:sldId id="3165"/>
            <p14:sldId id="3226"/>
            <p14:sldId id="3231"/>
            <p14:sldId id="3223"/>
          </p14:sldIdLst>
        </p14:section>
        <p14:section name="Growth opportunities" id="{9AB4C6AF-734F-43FA-8DDD-0799D2D7ED42}">
          <p14:sldIdLst>
            <p14:sldId id="3173"/>
            <p14:sldId id="3229"/>
            <p14:sldId id="3232"/>
            <p14:sldId id="3234"/>
            <p14:sldId id="3235"/>
            <p14:sldId id="3233"/>
          </p14:sldIdLst>
        </p14:section>
        <p14:section name="Growth concerns" id="{0C4ADFDE-ABDA-4FE8-B6DF-EDAD1C9ED12F}">
          <p14:sldIdLst>
            <p14:sldId id="3228"/>
            <p14:sldId id="3198"/>
            <p14:sldId id="3236"/>
            <p14:sldId id="3237"/>
            <p14:sldId id="3238"/>
            <p14:sldId id="270"/>
          </p14:sldIdLst>
        </p14:section>
      </p14:sectionLst>
    </p:ext>
    <p:ext uri="{EFAFB233-063F-42B5-8137-9DF3F51BA10A}">
      <p15:sldGuideLst xmlns:p15="http://schemas.microsoft.com/office/powerpoint/2012/main">
        <p15:guide id="1" orient="horz" pos="867" userDrawn="1">
          <p15:clr>
            <a:srgbClr val="A4A3A4"/>
          </p15:clr>
        </p15:guide>
        <p15:guide id="2" pos="3840" userDrawn="1">
          <p15:clr>
            <a:srgbClr val="A4A3A4"/>
          </p15:clr>
        </p15:guide>
        <p15:guide id="3" orient="horz" pos="3634" userDrawn="1">
          <p15:clr>
            <a:srgbClr val="A4A3A4"/>
          </p15:clr>
        </p15:guide>
        <p15:guide id="4" pos="6267" userDrawn="1">
          <p15:clr>
            <a:srgbClr val="A4A3A4"/>
          </p15:clr>
        </p15:guide>
        <p15:guide id="5" pos="438" userDrawn="1">
          <p15:clr>
            <a:srgbClr val="A4A3A4"/>
          </p15:clr>
        </p15:guide>
        <p15:guide id="6" pos="370" userDrawn="1">
          <p15:clr>
            <a:srgbClr val="A4A3A4"/>
          </p15:clr>
        </p15:guide>
        <p15:guide id="7" orient="horz" pos="210" userDrawn="1">
          <p15:clr>
            <a:srgbClr val="A4A3A4"/>
          </p15:clr>
        </p15:guide>
        <p15:guide id="8" orient="horz" pos="3453" userDrawn="1">
          <p15:clr>
            <a:srgbClr val="A4A3A4"/>
          </p15:clr>
        </p15:guide>
        <p15:guide id="9" orient="horz" pos="38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46E1A-105A-E5A3-0FBA-67BF178E754B}" name="Sean Marks - Senior Researcher" initials="SR" userId="S::sean.marks@essex.gov.uk::5b5504e5-eea6-43a5-accf-b5894fccd5ac" providerId="AD"/>
  <p188:author id="{D8C1A941-ACC3-CEC8-7CF0-0F80E1F66955}" name="Daniel Morris" initials="DM" userId="S::daniel.morris@ors.org.uk::37c79260-ddc2-4730-8789-c44406186fb2" providerId="AD"/>
  <p188:author id="{5FC6C654-DDAF-EA27-614C-9E86DD3163BA}" name="Maresa Beazley - Senior Researcher" initials="MBSR" userId="S::Maresa.Beazley@essex.gov.uk::5f8a0d0f-7495-4475-8968-cf1e28e5c564" providerId="AD"/>
  <p188:author id="{4DFD085A-EC0F-FE41-111B-9C03BAB6D02A}" name="Chris Final - Researcher" initials="CF" userId="S::Christopher.Final@essex.gov.uk::30a9b99c-3608-4e3f-b048-5f989572effe" providerId="AD"/>
  <p188:author id="{E080D495-D178-4AD3-0CC7-5CFBB224B206}" name="Rob Southall-Edwards - Evaluation Researcher" initials="RR" userId="S::rob.southall-edwards@essex.gov.uk::5ed7e897-d9f5-4fa5-b013-aafb23e3d020" providerId="AD"/>
  <p188:author id="{DF95F6AB-9307-B646-1A3D-9B96BD913F51}" name="Chloe Aldridge - Junior Researcher" initials="CAJR" userId="S::Chloe.Aldridge@essex.gov.uk::b2c50bc6-4d03-4903-a054-a0bfe3e104a6" providerId="AD"/>
  <p188:author id="{64E774BB-7890-272D-0DA2-BF485318D9DC}" name="Chris Holmes - Commercial Research Analyst" initials="CHCRA" userId="S::Chris.Holmes@essex.gov.uk::12d40555-a0b3-4b44-b50a-f33341d4b2b0" providerId="AD"/>
  <p188:author id="{F165B7BE-6976-CDB2-4B52-CD54B631D60C}" name="Emily Brodie - Intelligence Manager" initials="EBIM" userId="S::Emily.Brodie@essex.gov.uk::72612abd-c561-46f0-925a-0548d2cab26d" providerId="AD"/>
  <p188:author id="{B68568C6-9A5D-10AE-A687-815E80624230}" name="Dave Hammond" initials="DH" userId="S::dave.hammond@ors.org.uk::c6799ece-9a17-41e0-9ba1-6616b9861e22" providerId="AD"/>
  <p188:author id="{147FAEEB-5483-E583-03A4-C3AC65800F1C}" name="Sean Marks - Senior Researcher" initials="SMSR" userId="S::Sean.Marks@essex.gov.uk::5b5504e5-eea6-43a5-accf-b5894fccd5ac" providerId="AD"/>
  <p188:author id="{BA6035EF-FE10-E3A7-5D83-C81F4E0DED62}" name="Alastair Gordon - Head of Profession Research and Citizen Insight" initials="AGHoPRaCI" userId="S::Alastair.Gordon@essex.gov.uk::25a2190b-df6d-4bf9-8b87-8d0bf2f946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ola De Pascali - Researcher" initials="PDP-R" lastIdx="2" clrIdx="0">
    <p:extLst>
      <p:ext uri="{19B8F6BF-5375-455C-9EA6-DF929625EA0E}">
        <p15:presenceInfo xmlns:p15="http://schemas.microsoft.com/office/powerpoint/2012/main" userId="S::Paola.DePascali@essex.gov.uk::02eb54ba-fabd-4d4e-86d3-3be2dc9d0ca9" providerId="AD"/>
      </p:ext>
    </p:extLst>
  </p:cmAuthor>
  <p:cmAuthor id="2" name="Maresa Beazley - Senior Researcher" initials="MB-SR" lastIdx="11" clrIdx="1">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37"/>
    <a:srgbClr val="007A37"/>
    <a:srgbClr val="BFBFBF"/>
    <a:srgbClr val="F2F2F2"/>
    <a:srgbClr val="BDDEFF"/>
    <a:srgbClr val="004899"/>
    <a:srgbClr val="7C7C7C"/>
    <a:srgbClr val="70B3FF"/>
    <a:srgbClr val="FF9900"/>
    <a:srgbClr val="9C9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867"/>
        <p:guide pos="3840"/>
        <p:guide orient="horz" pos="3634"/>
        <p:guide pos="6267"/>
        <p:guide pos="438"/>
        <p:guide pos="370"/>
        <p:guide orient="horz" pos="210"/>
        <p:guide orient="horz" pos="3453"/>
        <p:guide orient="horz" pos="38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01-E091-4E1E-A306-A5E10DBABBE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0.64</c:v>
                </c:pt>
                <c:pt idx="1">
                  <c:v>0.6</c:v>
                </c:pt>
                <c:pt idx="2">
                  <c:v>0.64</c:v>
                </c:pt>
                <c:pt idx="3">
                  <c:v>0.71</c:v>
                </c:pt>
                <c:pt idx="4">
                  <c:v>0.66</c:v>
                </c:pt>
                <c:pt idx="5">
                  <c:v>0.72</c:v>
                </c:pt>
                <c:pt idx="6">
                  <c:v>0.63</c:v>
                </c:pt>
                <c:pt idx="7">
                  <c:v>0.67</c:v>
                </c:pt>
                <c:pt idx="8">
                  <c:v>0.68</c:v>
                </c:pt>
                <c:pt idx="9">
                  <c:v>0.52</c:v>
                </c:pt>
                <c:pt idx="10">
                  <c:v>0.59</c:v>
                </c:pt>
                <c:pt idx="11">
                  <c:v>0.62</c:v>
                </c:pt>
                <c:pt idx="12">
                  <c:v>0.55000000000000004</c:v>
                </c:pt>
                <c:pt idx="13">
                  <c:v>0.57999999999999996</c:v>
                </c:pt>
                <c:pt idx="14">
                  <c:v>0.66</c:v>
                </c:pt>
                <c:pt idx="15">
                  <c:v>0.65</c:v>
                </c:pt>
                <c:pt idx="16">
                  <c:v>0.63</c:v>
                </c:pt>
                <c:pt idx="17">
                  <c:v>0.63180000000000003</c:v>
                </c:pt>
                <c:pt idx="18">
                  <c:v>0.61109999999999998</c:v>
                </c:pt>
                <c:pt idx="19">
                  <c:v>0.68520000000000003</c:v>
                </c:pt>
                <c:pt idx="20">
                  <c:v>0.60150000000000003</c:v>
                </c:pt>
                <c:pt idx="21">
                  <c:v>0.66569999999999996</c:v>
                </c:pt>
              </c:numCache>
            </c:numRef>
          </c:val>
          <c:extLst>
            <c:ext xmlns:c16="http://schemas.microsoft.com/office/drawing/2014/chart" uri="{C3380CC4-5D6E-409C-BE32-E72D297353CC}">
              <c16:uniqueId val="{00000002-E091-4E1E-A306-A5E10DBABBE4}"/>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2"/>
              <c:layout>
                <c:manualLayout>
                  <c:x val="-1.6811891884365195E-16"/>
                  <c:y val="2.071402574876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01-4E89-9BE7-6CAFE463A7D9}"/>
                </c:ext>
              </c:extLst>
            </c:dLbl>
            <c:dLbl>
              <c:idx val="20"/>
              <c:layout>
                <c:manualLayout>
                  <c:x val="-1.3755343170088519E-2"/>
                  <c:y val="7.1019516852922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01-4E89-9BE7-6CAFE463A7D9}"/>
                </c:ext>
              </c:extLst>
            </c:dLbl>
            <c:dLbl>
              <c:idx val="22"/>
              <c:layout>
                <c:manualLayout>
                  <c:x val="-1.1462785975073934E-2"/>
                  <c:y val="3.2550611890922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2C-4DA6-80E1-335DA21AB4E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Active (150mins/week)</c:v>
                </c:pt>
                <c:pt idx="1">
                  <c:v>Life Satisfaction (Low 0-4)</c:v>
                </c:pt>
                <c:pt idx="2">
                  <c:v>Working status (Working)</c:v>
                </c:pt>
                <c:pt idx="3">
                  <c:v>Working status (retired)</c:v>
                </c:pt>
                <c:pt idx="4">
                  <c:v>Female</c:v>
                </c:pt>
                <c:pt idx="5">
                  <c:v>Male</c:v>
                </c:pt>
                <c:pt idx="6">
                  <c:v>Age (16-64)</c:v>
                </c:pt>
                <c:pt idx="7">
                  <c:v>Age (65+)</c:v>
                </c:pt>
                <c:pt idx="8">
                  <c:v>Single person household (with/without dependent children)</c:v>
                </c:pt>
                <c:pt idx="9">
                  <c:v>Two adult household (no children)</c:v>
                </c:pt>
                <c:pt idx="10">
                  <c:v>Tenure (Rented)</c:v>
                </c:pt>
                <c:pt idx="11">
                  <c:v>Brentwood</c:v>
                </c:pt>
                <c:pt idx="12">
                  <c:v>Castle Point</c:v>
                </c:pt>
                <c:pt idx="13">
                  <c:v>Harlow</c:v>
                </c:pt>
                <c:pt idx="14">
                  <c:v>Maldon</c:v>
                </c:pt>
                <c:pt idx="15">
                  <c:v>Tendring</c:v>
                </c:pt>
                <c:pt idx="16">
                  <c:v>Rochford</c:v>
                </c:pt>
                <c:pt idx="17">
                  <c:v>Uttlesford</c:v>
                </c:pt>
                <c:pt idx="18">
                  <c:v>IMD Quintile 1-2 (Most deprived)</c:v>
                </c:pt>
                <c:pt idx="19">
                  <c:v>Yes (LLTI*)</c:v>
                </c:pt>
                <c:pt idx="20">
                  <c:v>No (LLTI*)</c:v>
                </c:pt>
                <c:pt idx="21">
                  <c:v>Urban</c:v>
                </c:pt>
                <c:pt idx="22">
                  <c:v>Rural</c:v>
                </c:pt>
              </c:strCache>
            </c:strRef>
          </c:cat>
          <c:val>
            <c:numRef>
              <c:f>Sheet1!$B$2:$B$24</c:f>
              <c:numCache>
                <c:formatCode>0%</c:formatCode>
                <c:ptCount val="23"/>
                <c:pt idx="0">
                  <c:v>0.35723258194627361</c:v>
                </c:pt>
                <c:pt idx="1">
                  <c:v>0.3050288796897852</c:v>
                </c:pt>
                <c:pt idx="2">
                  <c:v>0.36841861857061908</c:v>
                </c:pt>
                <c:pt idx="3">
                  <c:v>0.26576297326336229</c:v>
                </c:pt>
                <c:pt idx="4">
                  <c:v>0.321164010269051</c:v>
                </c:pt>
                <c:pt idx="5">
                  <c:v>0.36951087360307983</c:v>
                </c:pt>
                <c:pt idx="6">
                  <c:v>0.36778338572151953</c:v>
                </c:pt>
                <c:pt idx="7">
                  <c:v>0.2802663544227898</c:v>
                </c:pt>
                <c:pt idx="8">
                  <c:v>0.4238199422924005</c:v>
                </c:pt>
                <c:pt idx="9">
                  <c:v>0.31930533390413218</c:v>
                </c:pt>
                <c:pt idx="10">
                  <c:v>0.40890015419448905</c:v>
                </c:pt>
                <c:pt idx="11">
                  <c:v>0.23268053154942561</c:v>
                </c:pt>
                <c:pt idx="12">
                  <c:v>0.2975133699713296</c:v>
                </c:pt>
                <c:pt idx="13">
                  <c:v>0.44688093422868069</c:v>
                </c:pt>
                <c:pt idx="14">
                  <c:v>0.30422725168716169</c:v>
                </c:pt>
                <c:pt idx="15">
                  <c:v>0.41858321799645859</c:v>
                </c:pt>
                <c:pt idx="16">
                  <c:v>0.28278386201303002</c:v>
                </c:pt>
                <c:pt idx="17">
                  <c:v>0.27843508657852056</c:v>
                </c:pt>
                <c:pt idx="18">
                  <c:v>0.36850759348207018</c:v>
                </c:pt>
                <c:pt idx="19">
                  <c:v>0.30478151056302472</c:v>
                </c:pt>
                <c:pt idx="20">
                  <c:v>0.35392278899836427</c:v>
                </c:pt>
                <c:pt idx="21">
                  <c:v>0.36528082844785581</c:v>
                </c:pt>
                <c:pt idx="22">
                  <c:v>0.28123040567169233</c:v>
                </c:pt>
              </c:numCache>
            </c:numRef>
          </c:val>
          <c:extLst>
            <c:ext xmlns:c16="http://schemas.microsoft.com/office/drawing/2014/chart" uri="{C3380CC4-5D6E-409C-BE32-E72D297353CC}">
              <c16:uniqueId val="{00000000-39F2-4B53-BF7A-F9D2848B6286}"/>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Sheet1!$A$2:$A$24</c15:sqref>
                        </c15:formulaRef>
                      </c:ext>
                    </c:extLst>
                    <c:strCache>
                      <c:ptCount val="23"/>
                      <c:pt idx="0">
                        <c:v>Active (150mins/week)</c:v>
                      </c:pt>
                      <c:pt idx="1">
                        <c:v>Life Satisfaction (Low 0-4)</c:v>
                      </c:pt>
                      <c:pt idx="2">
                        <c:v>Working status (Working)</c:v>
                      </c:pt>
                      <c:pt idx="3">
                        <c:v>Working status (retired)</c:v>
                      </c:pt>
                      <c:pt idx="4">
                        <c:v>Female</c:v>
                      </c:pt>
                      <c:pt idx="5">
                        <c:v>Male</c:v>
                      </c:pt>
                      <c:pt idx="6">
                        <c:v>Age (16-64)</c:v>
                      </c:pt>
                      <c:pt idx="7">
                        <c:v>Age (65+)</c:v>
                      </c:pt>
                      <c:pt idx="8">
                        <c:v>Single person household (with/without dependent children)</c:v>
                      </c:pt>
                      <c:pt idx="9">
                        <c:v>Two adult household (no children)</c:v>
                      </c:pt>
                      <c:pt idx="10">
                        <c:v>Tenure (Rented)</c:v>
                      </c:pt>
                      <c:pt idx="11">
                        <c:v>Brentwood</c:v>
                      </c:pt>
                      <c:pt idx="12">
                        <c:v>Castle Point</c:v>
                      </c:pt>
                      <c:pt idx="13">
                        <c:v>Harlow</c:v>
                      </c:pt>
                      <c:pt idx="14">
                        <c:v>Maldon</c:v>
                      </c:pt>
                      <c:pt idx="15">
                        <c:v>Tendring</c:v>
                      </c:pt>
                      <c:pt idx="16">
                        <c:v>Rochford</c:v>
                      </c:pt>
                      <c:pt idx="17">
                        <c:v>Uttlesford</c:v>
                      </c:pt>
                      <c:pt idx="18">
                        <c:v>IMD Quintile 1-2 (Most deprived)</c:v>
                      </c:pt>
                      <c:pt idx="19">
                        <c:v>Yes (LLTI*)</c:v>
                      </c:pt>
                      <c:pt idx="20">
                        <c:v>No (LLTI*)</c:v>
                      </c:pt>
                      <c:pt idx="21">
                        <c:v>Urban</c:v>
                      </c:pt>
                      <c:pt idx="22">
                        <c:v>Rural</c:v>
                      </c:pt>
                    </c:strCache>
                  </c:strRef>
                </c:cat>
                <c:val>
                  <c:numRef>
                    <c:extLst>
                      <c:ext uri="{02D57815-91ED-43cb-92C2-25804820EDAC}">
                        <c15:formulaRef>
                          <c15:sqref>Sheet1!$C$2:$C$24</c15:sqref>
                        </c15:formulaRef>
                      </c:ext>
                    </c:extLst>
                    <c:numCache>
                      <c:formatCode>General</c:formatCode>
                      <c:ptCount val="23"/>
                      <c:pt idx="1">
                        <c:v>2.4</c:v>
                      </c:pt>
                      <c:pt idx="2">
                        <c:v>1.8</c:v>
                      </c:pt>
                      <c:pt idx="3">
                        <c:v>2.8</c:v>
                      </c:pt>
                    </c:numCache>
                  </c:numRef>
                </c:val>
                <c:extLst>
                  <c:ext xmlns:c16="http://schemas.microsoft.com/office/drawing/2014/chart" uri="{C3380CC4-5D6E-409C-BE32-E72D297353CC}">
                    <c16:uniqueId val="{00000001-39F2-4B53-BF7A-F9D2848B6286}"/>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2"/>
              </a:solidFill>
              <a:prstDash val="dash"/>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2C-4DA6-80E1-335DA21AB4E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Active (150mins/week)</c:v>
                </c:pt>
                <c:pt idx="1">
                  <c:v>Life Satisfaction (Low 0-4)</c:v>
                </c:pt>
                <c:pt idx="2">
                  <c:v>Working status (Working)</c:v>
                </c:pt>
                <c:pt idx="3">
                  <c:v>Working status (retired)</c:v>
                </c:pt>
                <c:pt idx="4">
                  <c:v>Female</c:v>
                </c:pt>
                <c:pt idx="5">
                  <c:v>Male</c:v>
                </c:pt>
                <c:pt idx="6">
                  <c:v>Age (16-64)</c:v>
                </c:pt>
                <c:pt idx="7">
                  <c:v>Age (65+)</c:v>
                </c:pt>
                <c:pt idx="8">
                  <c:v>Single person household (with/without dependent children)</c:v>
                </c:pt>
                <c:pt idx="9">
                  <c:v>Two adult household (no children)</c:v>
                </c:pt>
                <c:pt idx="10">
                  <c:v>Tenure (Rented)</c:v>
                </c:pt>
                <c:pt idx="11">
                  <c:v>Brentwood</c:v>
                </c:pt>
                <c:pt idx="12">
                  <c:v>Castle Point</c:v>
                </c:pt>
                <c:pt idx="13">
                  <c:v>Harlow</c:v>
                </c:pt>
                <c:pt idx="14">
                  <c:v>Maldon</c:v>
                </c:pt>
                <c:pt idx="15">
                  <c:v>Tendring</c:v>
                </c:pt>
                <c:pt idx="16">
                  <c:v>Rochford</c:v>
                </c:pt>
                <c:pt idx="17">
                  <c:v>Uttlesford</c:v>
                </c:pt>
                <c:pt idx="18">
                  <c:v>IMD Quintile 1-2 (Most deprived)</c:v>
                </c:pt>
                <c:pt idx="19">
                  <c:v>Yes (LLTI*)</c:v>
                </c:pt>
                <c:pt idx="20">
                  <c:v>No (LLTI*)</c:v>
                </c:pt>
                <c:pt idx="21">
                  <c:v>Urban</c:v>
                </c:pt>
                <c:pt idx="22">
                  <c:v>Rural</c:v>
                </c:pt>
              </c:strCache>
            </c:strRef>
          </c:cat>
          <c:val>
            <c:numRef>
              <c:f>Sheet1!$D$2:$D$24</c:f>
              <c:numCache>
                <c:formatCode>0%</c:formatCode>
                <c:ptCount val="23"/>
                <c:pt idx="0">
                  <c:v>0.34306571922474632</c:v>
                </c:pt>
                <c:pt idx="1">
                  <c:v>0.34306571922474632</c:v>
                </c:pt>
                <c:pt idx="2">
                  <c:v>0.34306571922474632</c:v>
                </c:pt>
                <c:pt idx="3">
                  <c:v>0.34306571922474632</c:v>
                </c:pt>
                <c:pt idx="4">
                  <c:v>0.34306571922474632</c:v>
                </c:pt>
                <c:pt idx="5">
                  <c:v>0.34306571922474632</c:v>
                </c:pt>
                <c:pt idx="6">
                  <c:v>0.34306571922474632</c:v>
                </c:pt>
                <c:pt idx="7">
                  <c:v>0.34306571922474632</c:v>
                </c:pt>
                <c:pt idx="8">
                  <c:v>0.34306571922474632</c:v>
                </c:pt>
                <c:pt idx="9">
                  <c:v>0.34306571922474632</c:v>
                </c:pt>
                <c:pt idx="10">
                  <c:v>0.34306571922474632</c:v>
                </c:pt>
                <c:pt idx="11">
                  <c:v>0.34306571922474632</c:v>
                </c:pt>
                <c:pt idx="12">
                  <c:v>0.34306571922474632</c:v>
                </c:pt>
                <c:pt idx="13">
                  <c:v>0.34306571922474632</c:v>
                </c:pt>
                <c:pt idx="14">
                  <c:v>0.34306571922474632</c:v>
                </c:pt>
                <c:pt idx="15">
                  <c:v>0.34306571922474632</c:v>
                </c:pt>
                <c:pt idx="16">
                  <c:v>0.34306571922474632</c:v>
                </c:pt>
                <c:pt idx="17">
                  <c:v>0.34306571922474632</c:v>
                </c:pt>
                <c:pt idx="18">
                  <c:v>0.34306571922474632</c:v>
                </c:pt>
                <c:pt idx="19">
                  <c:v>0.34306571922474632</c:v>
                </c:pt>
                <c:pt idx="20">
                  <c:v>0.34306571922474632</c:v>
                </c:pt>
                <c:pt idx="21">
                  <c:v>0.34306571922474632</c:v>
                </c:pt>
                <c:pt idx="22">
                  <c:v>0.34306571922474632</c:v>
                </c:pt>
              </c:numCache>
            </c:numRef>
          </c:val>
          <c:smooth val="0"/>
          <c:extLst>
            <c:ext xmlns:c16="http://schemas.microsoft.com/office/drawing/2014/chart" uri="{C3380CC4-5D6E-409C-BE32-E72D297353CC}">
              <c16:uniqueId val="{00000003-39F2-4B53-BF7A-F9D2848B6286}"/>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0879372590276436"/>
          <c:y val="0.89801616020213537"/>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5"/>
              <c:layout>
                <c:manualLayout>
                  <c:x val="2.5218129145162284E-2"/>
                  <c:y val="4.7346344568614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F2-4B53-BF7A-F9D2848B62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Life Satisfaction (Low 0-4)</c:v>
                </c:pt>
                <c:pt idx="1">
                  <c:v>Life Satisfaction (Very high 9-10)</c:v>
                </c:pt>
                <c:pt idx="2">
                  <c:v>Retired</c:v>
                </c:pt>
                <c:pt idx="3">
                  <c:v>Financial Situation (Doing alright)</c:v>
                </c:pt>
                <c:pt idx="4">
                  <c:v>Financial Situation (Finding it difficult)</c:v>
                </c:pt>
                <c:pt idx="5">
                  <c:v>Age (35-44)</c:v>
                </c:pt>
                <c:pt idx="6">
                  <c:v>Age (65-74)</c:v>
                </c:pt>
                <c:pt idx="7">
                  <c:v>Tenure (Owner-Occupier)</c:v>
                </c:pt>
                <c:pt idx="8">
                  <c:v>Tenure (Rented)</c:v>
                </c:pt>
                <c:pt idx="9">
                  <c:v>Brentwood</c:v>
                </c:pt>
                <c:pt idx="10">
                  <c:v>Chelmsford</c:v>
                </c:pt>
                <c:pt idx="11">
                  <c:v>Maldon</c:v>
                </c:pt>
                <c:pt idx="12">
                  <c:v>Uttlesford</c:v>
                </c:pt>
                <c:pt idx="13">
                  <c:v>Urban</c:v>
                </c:pt>
                <c:pt idx="14">
                  <c:v>Rural </c:v>
                </c:pt>
                <c:pt idx="15">
                  <c:v>Levelling up Focus Area</c:v>
                </c:pt>
              </c:strCache>
            </c:strRef>
          </c:cat>
          <c:val>
            <c:numRef>
              <c:f>Sheet1!$B$2:$B$17</c:f>
              <c:numCache>
                <c:formatCode>0%</c:formatCode>
                <c:ptCount val="16"/>
                <c:pt idx="0">
                  <c:v>0.22487066456427979</c:v>
                </c:pt>
                <c:pt idx="1">
                  <c:v>0.15116126158681031</c:v>
                </c:pt>
                <c:pt idx="2">
                  <c:v>0.21467335154388478</c:v>
                </c:pt>
                <c:pt idx="3">
                  <c:v>0.16752931828228992</c:v>
                </c:pt>
                <c:pt idx="4">
                  <c:v>0.2442160754692026</c:v>
                </c:pt>
                <c:pt idx="5">
                  <c:v>0.14776365082236642</c:v>
                </c:pt>
                <c:pt idx="6">
                  <c:v>0.22508421741805779</c:v>
                </c:pt>
                <c:pt idx="7">
                  <c:v>0.19291301820358839</c:v>
                </c:pt>
                <c:pt idx="8">
                  <c:v>0.14269180273706369</c:v>
                </c:pt>
                <c:pt idx="9">
                  <c:v>0.14112460725279219</c:v>
                </c:pt>
                <c:pt idx="10">
                  <c:v>0.11717443645567799</c:v>
                </c:pt>
                <c:pt idx="11">
                  <c:v>0.2856830781919667</c:v>
                </c:pt>
                <c:pt idx="12">
                  <c:v>0.25096878305263021</c:v>
                </c:pt>
                <c:pt idx="13">
                  <c:v>0.16245657786557507</c:v>
                </c:pt>
                <c:pt idx="14">
                  <c:v>0.24679691638985057</c:v>
                </c:pt>
                <c:pt idx="15">
                  <c:v>0.15554233895052338</c:v>
                </c:pt>
              </c:numCache>
            </c:numRef>
          </c:val>
          <c:extLst>
            <c:ext xmlns:c16="http://schemas.microsoft.com/office/drawing/2014/chart" uri="{C3380CC4-5D6E-409C-BE32-E72D297353CC}">
              <c16:uniqueId val="{00000000-39F2-4B53-BF7A-F9D2848B6286}"/>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Sheet1!$A$2:$A$17</c15:sqref>
                        </c15:formulaRef>
                      </c:ext>
                    </c:extLst>
                    <c:strCache>
                      <c:ptCount val="16"/>
                      <c:pt idx="0">
                        <c:v>Life Satisfaction (Low 0-4)</c:v>
                      </c:pt>
                      <c:pt idx="1">
                        <c:v>Life Satisfaction (Very high 9-10)</c:v>
                      </c:pt>
                      <c:pt idx="2">
                        <c:v>Retired</c:v>
                      </c:pt>
                      <c:pt idx="3">
                        <c:v>Financial Situation (Doing alright)</c:v>
                      </c:pt>
                      <c:pt idx="4">
                        <c:v>Financial Situation (Finding it difficult)</c:v>
                      </c:pt>
                      <c:pt idx="5">
                        <c:v>Age (35-44)</c:v>
                      </c:pt>
                      <c:pt idx="6">
                        <c:v>Age (65-74)</c:v>
                      </c:pt>
                      <c:pt idx="7">
                        <c:v>Tenure (Owner-Occupier)</c:v>
                      </c:pt>
                      <c:pt idx="8">
                        <c:v>Tenure (Rented)</c:v>
                      </c:pt>
                      <c:pt idx="9">
                        <c:v>Brentwood</c:v>
                      </c:pt>
                      <c:pt idx="10">
                        <c:v>Chelmsford</c:v>
                      </c:pt>
                      <c:pt idx="11">
                        <c:v>Maldon</c:v>
                      </c:pt>
                      <c:pt idx="12">
                        <c:v>Uttlesford</c:v>
                      </c:pt>
                      <c:pt idx="13">
                        <c:v>Urban</c:v>
                      </c:pt>
                      <c:pt idx="14">
                        <c:v>Rural </c:v>
                      </c:pt>
                      <c:pt idx="15">
                        <c:v>Levelling up Focus Area</c:v>
                      </c:pt>
                    </c:strCache>
                  </c:strRef>
                </c:cat>
                <c:val>
                  <c:numRef>
                    <c:extLst>
                      <c:ext uri="{02D57815-91ED-43cb-92C2-25804820EDAC}">
                        <c15:formulaRef>
                          <c15:sqref>Sheet1!$C$2:$C$17</c15:sqref>
                        </c15:formulaRef>
                      </c:ext>
                    </c:extLst>
                    <c:numCache>
                      <c:formatCode>General</c:formatCode>
                      <c:ptCount val="16"/>
                      <c:pt idx="0">
                        <c:v>2.4</c:v>
                      </c:pt>
                      <c:pt idx="1">
                        <c:v>4.4000000000000004</c:v>
                      </c:pt>
                      <c:pt idx="2">
                        <c:v>1.8</c:v>
                      </c:pt>
                      <c:pt idx="3">
                        <c:v>2.8</c:v>
                      </c:pt>
                    </c:numCache>
                  </c:numRef>
                </c:val>
                <c:extLst>
                  <c:ext xmlns:c16="http://schemas.microsoft.com/office/drawing/2014/chart" uri="{C3380CC4-5D6E-409C-BE32-E72D297353CC}">
                    <c16:uniqueId val="{00000001-39F2-4B53-BF7A-F9D2848B6286}"/>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2"/>
              </a:solidFill>
              <a:prstDash val="dash"/>
              <a:round/>
            </a:ln>
            <a:effectLst/>
          </c:spPr>
          <c:marker>
            <c:symbol val="none"/>
          </c:marker>
          <c:dLbls>
            <c:dLbl>
              <c:idx val="15"/>
              <c:layout>
                <c:manualLayout>
                  <c:x val="-2.2925571950147532E-3"/>
                  <c:y val="-4.7346344568614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F2-4B53-BF7A-F9D2848B62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Life Satisfaction (Low 0-4)</c:v>
                </c:pt>
                <c:pt idx="1">
                  <c:v>Life Satisfaction (Very high 9-10)</c:v>
                </c:pt>
                <c:pt idx="2">
                  <c:v>Retired</c:v>
                </c:pt>
                <c:pt idx="3">
                  <c:v>Financial Situation (Doing alright)</c:v>
                </c:pt>
                <c:pt idx="4">
                  <c:v>Financial Situation (Finding it difficult)</c:v>
                </c:pt>
                <c:pt idx="5">
                  <c:v>Age (35-44)</c:v>
                </c:pt>
                <c:pt idx="6">
                  <c:v>Age (65-74)</c:v>
                </c:pt>
                <c:pt idx="7">
                  <c:v>Tenure (Owner-Occupier)</c:v>
                </c:pt>
                <c:pt idx="8">
                  <c:v>Tenure (Rented)</c:v>
                </c:pt>
                <c:pt idx="9">
                  <c:v>Brentwood</c:v>
                </c:pt>
                <c:pt idx="10">
                  <c:v>Chelmsford</c:v>
                </c:pt>
                <c:pt idx="11">
                  <c:v>Maldon</c:v>
                </c:pt>
                <c:pt idx="12">
                  <c:v>Uttlesford</c:v>
                </c:pt>
                <c:pt idx="13">
                  <c:v>Urban</c:v>
                </c:pt>
                <c:pt idx="14">
                  <c:v>Rural </c:v>
                </c:pt>
                <c:pt idx="15">
                  <c:v>Levelling up Focus Area</c:v>
                </c:pt>
              </c:strCache>
            </c:strRef>
          </c:cat>
          <c:val>
            <c:numRef>
              <c:f>Sheet1!$D$2:$D$17</c:f>
              <c:numCache>
                <c:formatCode>0%</c:formatCode>
                <c:ptCount val="16"/>
                <c:pt idx="0">
                  <c:v>0.18474831383007481</c:v>
                </c:pt>
                <c:pt idx="1">
                  <c:v>0.18474831383007481</c:v>
                </c:pt>
                <c:pt idx="2">
                  <c:v>0.18474831383007481</c:v>
                </c:pt>
                <c:pt idx="3">
                  <c:v>0.18474831383007481</c:v>
                </c:pt>
                <c:pt idx="4">
                  <c:v>0.18474831383007481</c:v>
                </c:pt>
                <c:pt idx="5">
                  <c:v>0.18474831383007481</c:v>
                </c:pt>
                <c:pt idx="6">
                  <c:v>0.18474831383007481</c:v>
                </c:pt>
                <c:pt idx="7">
                  <c:v>0.18474831383007481</c:v>
                </c:pt>
                <c:pt idx="8">
                  <c:v>0.18474831383007481</c:v>
                </c:pt>
                <c:pt idx="9">
                  <c:v>0.18474831383007481</c:v>
                </c:pt>
                <c:pt idx="10">
                  <c:v>0.18474831383007481</c:v>
                </c:pt>
                <c:pt idx="11">
                  <c:v>0.18474831383007481</c:v>
                </c:pt>
                <c:pt idx="12">
                  <c:v>0.18474831383007481</c:v>
                </c:pt>
                <c:pt idx="13">
                  <c:v>0.18474831383007481</c:v>
                </c:pt>
                <c:pt idx="14">
                  <c:v>0.18474831383007481</c:v>
                </c:pt>
                <c:pt idx="15">
                  <c:v>0.18474831383007481</c:v>
                </c:pt>
              </c:numCache>
            </c:numRef>
          </c:val>
          <c:smooth val="0"/>
          <c:extLst>
            <c:ext xmlns:c16="http://schemas.microsoft.com/office/drawing/2014/chart" uri="{C3380CC4-5D6E-409C-BE32-E72D297353CC}">
              <c16:uniqueId val="{00000003-39F2-4B53-BF7A-F9D2848B6286}"/>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1337884029279387"/>
          <c:y val="0.81516005720705964"/>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51366194537999821"/>
          <c:h val="0.94551708567855175"/>
        </c:manualLayout>
      </c:layout>
      <c:barChart>
        <c:barDir val="bar"/>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More cars on the road</c:v>
                </c:pt>
                <c:pt idx="1">
                  <c:v>More crime / anti-social behaviour</c:v>
                </c:pt>
                <c:pt idx="2">
                  <c:v>More competition for public services</c:v>
                </c:pt>
                <c:pt idx="3">
                  <c:v>Disturbing wildlife</c:v>
                </c:pt>
                <c:pt idx="4">
                  <c:v>Higher cost of living</c:v>
                </c:pt>
                <c:pt idx="5">
                  <c:v>Increased immigration</c:v>
                </c:pt>
                <c:pt idx="6">
                  <c:v>Short-term disruption (e.g., noise, dust, lorry movements)</c:v>
                </c:pt>
                <c:pt idx="7">
                  <c:v>Longer journeys for work, leisure or public services</c:v>
                </c:pt>
                <c:pt idx="8">
                  <c:v>Parking further from where you need to go</c:v>
                </c:pt>
                <c:pt idx="9">
                  <c:v>Being further away from the countryside</c:v>
                </c:pt>
                <c:pt idx="10">
                  <c:v>Visible infrastructure (e.g., pylons / wind turbines)</c:v>
                </c:pt>
                <c:pt idx="11">
                  <c:v>More competition for jobs</c:v>
                </c:pt>
                <c:pt idx="12">
                  <c:v>Taller buildings</c:v>
                </c:pt>
                <c:pt idx="13">
                  <c:v>Changing how you travel</c:v>
                </c:pt>
                <c:pt idx="14">
                  <c:v>Other</c:v>
                </c:pt>
                <c:pt idx="15">
                  <c:v>None of these</c:v>
                </c:pt>
              </c:strCache>
            </c:strRef>
          </c:cat>
          <c:val>
            <c:numRef>
              <c:f>Sheet1!$B$2:$B$17</c:f>
              <c:numCache>
                <c:formatCode>0%</c:formatCode>
                <c:ptCount val="16"/>
                <c:pt idx="0">
                  <c:v>0.66</c:v>
                </c:pt>
                <c:pt idx="1">
                  <c:v>0.54</c:v>
                </c:pt>
                <c:pt idx="2">
                  <c:v>0.49</c:v>
                </c:pt>
                <c:pt idx="3">
                  <c:v>0.44</c:v>
                </c:pt>
                <c:pt idx="4">
                  <c:v>0.39</c:v>
                </c:pt>
                <c:pt idx="5">
                  <c:v>0.35</c:v>
                </c:pt>
                <c:pt idx="6">
                  <c:v>0.34</c:v>
                </c:pt>
                <c:pt idx="7">
                  <c:v>0.3</c:v>
                </c:pt>
                <c:pt idx="8">
                  <c:v>0.28000000000000003</c:v>
                </c:pt>
                <c:pt idx="9">
                  <c:v>0.21</c:v>
                </c:pt>
                <c:pt idx="10">
                  <c:v>0.2</c:v>
                </c:pt>
                <c:pt idx="11">
                  <c:v>0.17</c:v>
                </c:pt>
                <c:pt idx="12">
                  <c:v>0.16</c:v>
                </c:pt>
                <c:pt idx="13">
                  <c:v>0.08</c:v>
                </c:pt>
                <c:pt idx="14">
                  <c:v>0.06</c:v>
                </c:pt>
                <c:pt idx="15">
                  <c:v>0.01</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4"/>
            </a:solidFill>
            <a:ln>
              <a:noFill/>
            </a:ln>
            <a:effectLst/>
          </c:spPr>
          <c:invertIfNegative val="0"/>
          <c:dLbls>
            <c:dLbl>
              <c:idx val="16"/>
              <c:layout>
                <c:manualLayout>
                  <c:x val="-1.6811891884365195E-16"/>
                  <c:y val="2.071402574876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4B-4FDB-B5F3-5921BE6A86DA}"/>
                </c:ext>
              </c:extLst>
            </c:dLbl>
            <c:dLbl>
              <c:idx val="25"/>
              <c:layout>
                <c:manualLayout>
                  <c:x val="-4.5851143900295065E-3"/>
                  <c:y val="2.3673172284307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4B-4FDB-B5F3-5921BE6A86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Inactive (&lt;30mins/week)</c:v>
                </c:pt>
                <c:pt idx="1">
                  <c:v>Life Satisfaction (High 7-8)</c:v>
                </c:pt>
                <c:pt idx="2">
                  <c:v>Working status (Not Working)</c:v>
                </c:pt>
                <c:pt idx="3">
                  <c:v>Working status (retired)</c:v>
                </c:pt>
                <c:pt idx="4">
                  <c:v>Financial Situation (Living comfortably)</c:v>
                </c:pt>
                <c:pt idx="5">
                  <c:v>Financial Situation (Finding it difficult)</c:v>
                </c:pt>
                <c:pt idx="6">
                  <c:v>Age (25-34)</c:v>
                </c:pt>
                <c:pt idx="7">
                  <c:v>Age (65-74)</c:v>
                </c:pt>
                <c:pt idx="8">
                  <c:v>Single Person household (no children)</c:v>
                </c:pt>
                <c:pt idx="9">
                  <c:v>Two adult household (no children)</c:v>
                </c:pt>
                <c:pt idx="10">
                  <c:v>Tenure (Ownder-occupier)</c:v>
                </c:pt>
                <c:pt idx="11">
                  <c:v>Tenure (Rented)</c:v>
                </c:pt>
                <c:pt idx="12">
                  <c:v>Household income (&lt;£25,000)</c:v>
                </c:pt>
                <c:pt idx="13">
                  <c:v>Household income (£75,000+)</c:v>
                </c:pt>
                <c:pt idx="14">
                  <c:v>Basildon</c:v>
                </c:pt>
                <c:pt idx="15">
                  <c:v>Castle Point</c:v>
                </c:pt>
                <c:pt idx="16">
                  <c:v>Harlow</c:v>
                </c:pt>
                <c:pt idx="17">
                  <c:v>Maldon</c:v>
                </c:pt>
                <c:pt idx="18">
                  <c:v>Rochford</c:v>
                </c:pt>
                <c:pt idx="19">
                  <c:v>Tendring</c:v>
                </c:pt>
                <c:pt idx="20">
                  <c:v>Uttlesford</c:v>
                </c:pt>
                <c:pt idx="21">
                  <c:v>Focus area (Rural Braintree)</c:v>
                </c:pt>
                <c:pt idx="22">
                  <c:v>IMD Quintile 1-2 (Most deprived)</c:v>
                </c:pt>
                <c:pt idx="23">
                  <c:v>IMD Quintile 4-5(Least deprived)</c:v>
                </c:pt>
                <c:pt idx="24">
                  <c:v>Urban</c:v>
                </c:pt>
                <c:pt idx="25">
                  <c:v>Rural</c:v>
                </c:pt>
              </c:strCache>
            </c:strRef>
          </c:cat>
          <c:val>
            <c:numRef>
              <c:f>Sheet1!$B$2:$B$27</c:f>
              <c:numCache>
                <c:formatCode>0%</c:formatCode>
                <c:ptCount val="26"/>
                <c:pt idx="0">
                  <c:v>0.62947975546096968</c:v>
                </c:pt>
                <c:pt idx="1">
                  <c:v>0.68588013132121683</c:v>
                </c:pt>
                <c:pt idx="2">
                  <c:v>0.55865415955789688</c:v>
                </c:pt>
                <c:pt idx="3">
                  <c:v>0.71387465247077775</c:v>
                </c:pt>
                <c:pt idx="4">
                  <c:v>0.7442337878326718</c:v>
                </c:pt>
                <c:pt idx="5">
                  <c:v>0.54011623158563771</c:v>
                </c:pt>
                <c:pt idx="6">
                  <c:v>0.61201268909130913</c:v>
                </c:pt>
                <c:pt idx="7">
                  <c:v>0.70578022722256817</c:v>
                </c:pt>
                <c:pt idx="8">
                  <c:v>0.63199136351082419</c:v>
                </c:pt>
                <c:pt idx="9">
                  <c:v>0.7043466864202188</c:v>
                </c:pt>
                <c:pt idx="10">
                  <c:v>0.71081362100019718</c:v>
                </c:pt>
                <c:pt idx="11">
                  <c:v>0.51211594407875738</c:v>
                </c:pt>
                <c:pt idx="12">
                  <c:v>0.56364121377383813</c:v>
                </c:pt>
                <c:pt idx="13">
                  <c:v>0.71423329802061664</c:v>
                </c:pt>
                <c:pt idx="14">
                  <c:v>0.50302188470647302</c:v>
                </c:pt>
                <c:pt idx="15">
                  <c:v>0.79012540427811762</c:v>
                </c:pt>
                <c:pt idx="16">
                  <c:v>0.59280781050580478</c:v>
                </c:pt>
                <c:pt idx="17">
                  <c:v>0.8011404241161092</c:v>
                </c:pt>
                <c:pt idx="18">
                  <c:v>0.800915288008056</c:v>
                </c:pt>
                <c:pt idx="19">
                  <c:v>0.58418727142060634</c:v>
                </c:pt>
                <c:pt idx="20">
                  <c:v>0.77871403413929341</c:v>
                </c:pt>
                <c:pt idx="21">
                  <c:v>0.86229169271504968</c:v>
                </c:pt>
                <c:pt idx="22">
                  <c:v>0.57516501479299431</c:v>
                </c:pt>
                <c:pt idx="23">
                  <c:v>0.71510971659755351</c:v>
                </c:pt>
                <c:pt idx="24">
                  <c:v>0.63408238029874486</c:v>
                </c:pt>
                <c:pt idx="25">
                  <c:v>0.73899712511973759</c:v>
                </c:pt>
              </c:numCache>
            </c:numRef>
          </c:val>
          <c:extLst>
            <c:ext xmlns:c16="http://schemas.microsoft.com/office/drawing/2014/chart" uri="{C3380CC4-5D6E-409C-BE32-E72D297353CC}">
              <c16:uniqueId val="{00000000-39F2-4B53-BF7A-F9D2848B6286}"/>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Sheet1!$A$2:$A$27</c15:sqref>
                        </c15:formulaRef>
                      </c:ext>
                    </c:extLst>
                    <c:strCache>
                      <c:ptCount val="26"/>
                      <c:pt idx="0">
                        <c:v>Inactive (&lt;30mins/week)</c:v>
                      </c:pt>
                      <c:pt idx="1">
                        <c:v>Life Satisfaction (High 7-8)</c:v>
                      </c:pt>
                      <c:pt idx="2">
                        <c:v>Working status (Not Working)</c:v>
                      </c:pt>
                      <c:pt idx="3">
                        <c:v>Working status (retired)</c:v>
                      </c:pt>
                      <c:pt idx="4">
                        <c:v>Financial Situation (Living comfortably)</c:v>
                      </c:pt>
                      <c:pt idx="5">
                        <c:v>Financial Situation (Finding it difficult)</c:v>
                      </c:pt>
                      <c:pt idx="6">
                        <c:v>Age (25-34)</c:v>
                      </c:pt>
                      <c:pt idx="7">
                        <c:v>Age (65-74)</c:v>
                      </c:pt>
                      <c:pt idx="8">
                        <c:v>Single Person household (no children)</c:v>
                      </c:pt>
                      <c:pt idx="9">
                        <c:v>Two adult household (no children)</c:v>
                      </c:pt>
                      <c:pt idx="10">
                        <c:v>Tenure (Ownder-occupier)</c:v>
                      </c:pt>
                      <c:pt idx="11">
                        <c:v>Tenure (Rented)</c:v>
                      </c:pt>
                      <c:pt idx="12">
                        <c:v>Household income (&lt;£25,000)</c:v>
                      </c:pt>
                      <c:pt idx="13">
                        <c:v>Household income (£75,000+)</c:v>
                      </c:pt>
                      <c:pt idx="14">
                        <c:v>Basildon</c:v>
                      </c:pt>
                      <c:pt idx="15">
                        <c:v>Castle Point</c:v>
                      </c:pt>
                      <c:pt idx="16">
                        <c:v>Harlow</c:v>
                      </c:pt>
                      <c:pt idx="17">
                        <c:v>Maldon</c:v>
                      </c:pt>
                      <c:pt idx="18">
                        <c:v>Rochford</c:v>
                      </c:pt>
                      <c:pt idx="19">
                        <c:v>Tendring</c:v>
                      </c:pt>
                      <c:pt idx="20">
                        <c:v>Uttlesford</c:v>
                      </c:pt>
                      <c:pt idx="21">
                        <c:v>Focus area (Rural Braintree)</c:v>
                      </c:pt>
                      <c:pt idx="22">
                        <c:v>IMD Quintile 1-2 (Most deprived)</c:v>
                      </c:pt>
                      <c:pt idx="23">
                        <c:v>IMD Quintile 4-5(Least deprived)</c:v>
                      </c:pt>
                      <c:pt idx="24">
                        <c:v>Urban</c:v>
                      </c:pt>
                      <c:pt idx="25">
                        <c:v>Rural</c:v>
                      </c:pt>
                    </c:strCache>
                  </c:strRef>
                </c:cat>
                <c:val>
                  <c:numRef>
                    <c:extLst>
                      <c:ext uri="{02D57815-91ED-43cb-92C2-25804820EDAC}">
                        <c15:formulaRef>
                          <c15:sqref>Sheet1!$C$2:$C$27</c15:sqref>
                        </c15:formulaRef>
                      </c:ext>
                    </c:extLst>
                    <c:numCache>
                      <c:formatCode>General</c:formatCode>
                      <c:ptCount val="26"/>
                      <c:pt idx="0">
                        <c:v>2.4</c:v>
                      </c:pt>
                      <c:pt idx="1">
                        <c:v>4.4000000000000004</c:v>
                      </c:pt>
                      <c:pt idx="2">
                        <c:v>1.8</c:v>
                      </c:pt>
                      <c:pt idx="3">
                        <c:v>2.8</c:v>
                      </c:pt>
                    </c:numCache>
                  </c:numRef>
                </c:val>
                <c:extLst>
                  <c:ext xmlns:c16="http://schemas.microsoft.com/office/drawing/2014/chart" uri="{C3380CC4-5D6E-409C-BE32-E72D297353CC}">
                    <c16:uniqueId val="{00000001-39F2-4B53-BF7A-F9D2848B6286}"/>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3"/>
              </a:solidFill>
              <a:prstDash val="dash"/>
              <a:round/>
            </a:ln>
            <a:effectLst/>
          </c:spPr>
          <c:marker>
            <c:symbol val="none"/>
          </c:marker>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4B-4FDB-B5F3-5921BE6A86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Inactive (&lt;30mins/week)</c:v>
                </c:pt>
                <c:pt idx="1">
                  <c:v>Life Satisfaction (High 7-8)</c:v>
                </c:pt>
                <c:pt idx="2">
                  <c:v>Working status (Not Working)</c:v>
                </c:pt>
                <c:pt idx="3">
                  <c:v>Working status (retired)</c:v>
                </c:pt>
                <c:pt idx="4">
                  <c:v>Financial Situation (Living comfortably)</c:v>
                </c:pt>
                <c:pt idx="5">
                  <c:v>Financial Situation (Finding it difficult)</c:v>
                </c:pt>
                <c:pt idx="6">
                  <c:v>Age (25-34)</c:v>
                </c:pt>
                <c:pt idx="7">
                  <c:v>Age (65-74)</c:v>
                </c:pt>
                <c:pt idx="8">
                  <c:v>Single Person household (no children)</c:v>
                </c:pt>
                <c:pt idx="9">
                  <c:v>Two adult household (no children)</c:v>
                </c:pt>
                <c:pt idx="10">
                  <c:v>Tenure (Ownder-occupier)</c:v>
                </c:pt>
                <c:pt idx="11">
                  <c:v>Tenure (Rented)</c:v>
                </c:pt>
                <c:pt idx="12">
                  <c:v>Household income (&lt;£25,000)</c:v>
                </c:pt>
                <c:pt idx="13">
                  <c:v>Household income (£75,000+)</c:v>
                </c:pt>
                <c:pt idx="14">
                  <c:v>Basildon</c:v>
                </c:pt>
                <c:pt idx="15">
                  <c:v>Castle Point</c:v>
                </c:pt>
                <c:pt idx="16">
                  <c:v>Harlow</c:v>
                </c:pt>
                <c:pt idx="17">
                  <c:v>Maldon</c:v>
                </c:pt>
                <c:pt idx="18">
                  <c:v>Rochford</c:v>
                </c:pt>
                <c:pt idx="19">
                  <c:v>Tendring</c:v>
                </c:pt>
                <c:pt idx="20">
                  <c:v>Uttlesford</c:v>
                </c:pt>
                <c:pt idx="21">
                  <c:v>Focus area (Rural Braintree)</c:v>
                </c:pt>
                <c:pt idx="22">
                  <c:v>IMD Quintile 1-2 (Most deprived)</c:v>
                </c:pt>
                <c:pt idx="23">
                  <c:v>IMD Quintile 4-5(Least deprived)</c:v>
                </c:pt>
                <c:pt idx="24">
                  <c:v>Urban</c:v>
                </c:pt>
                <c:pt idx="25">
                  <c:v>Rural</c:v>
                </c:pt>
              </c:strCache>
            </c:strRef>
          </c:cat>
          <c:val>
            <c:numRef>
              <c:f>Sheet1!$D$2:$D$27</c:f>
              <c:numCache>
                <c:formatCode>0%</c:formatCode>
                <c:ptCount val="26"/>
                <c:pt idx="0">
                  <c:v>0.66207032169130065</c:v>
                </c:pt>
                <c:pt idx="1">
                  <c:v>0.66207032169130065</c:v>
                </c:pt>
                <c:pt idx="2">
                  <c:v>0.66207032169130065</c:v>
                </c:pt>
                <c:pt idx="3">
                  <c:v>0.66207032169130065</c:v>
                </c:pt>
                <c:pt idx="4">
                  <c:v>0.66207032169130065</c:v>
                </c:pt>
                <c:pt idx="5">
                  <c:v>0.66207032169130065</c:v>
                </c:pt>
                <c:pt idx="6">
                  <c:v>0.66207032169130065</c:v>
                </c:pt>
                <c:pt idx="7">
                  <c:v>0.66207032169130065</c:v>
                </c:pt>
                <c:pt idx="8">
                  <c:v>0.66207032169130065</c:v>
                </c:pt>
                <c:pt idx="9">
                  <c:v>0.66207032169130065</c:v>
                </c:pt>
                <c:pt idx="10">
                  <c:v>0.66207032169130065</c:v>
                </c:pt>
                <c:pt idx="11">
                  <c:v>0.66207032169130065</c:v>
                </c:pt>
                <c:pt idx="12">
                  <c:v>0.66207032169130065</c:v>
                </c:pt>
                <c:pt idx="13">
                  <c:v>0.66207032169130065</c:v>
                </c:pt>
                <c:pt idx="14">
                  <c:v>0.66207032169130065</c:v>
                </c:pt>
                <c:pt idx="15">
                  <c:v>0.66207032169130065</c:v>
                </c:pt>
                <c:pt idx="16">
                  <c:v>0.66207032169130065</c:v>
                </c:pt>
                <c:pt idx="17">
                  <c:v>0.66207032169130065</c:v>
                </c:pt>
                <c:pt idx="18">
                  <c:v>0.66207032169130065</c:v>
                </c:pt>
                <c:pt idx="19">
                  <c:v>0.66207032169130065</c:v>
                </c:pt>
                <c:pt idx="20">
                  <c:v>0.66207032169130065</c:v>
                </c:pt>
                <c:pt idx="21">
                  <c:v>0.66207032169130065</c:v>
                </c:pt>
                <c:pt idx="22">
                  <c:v>0.66207032169130065</c:v>
                </c:pt>
                <c:pt idx="23">
                  <c:v>0.66207032169130065</c:v>
                </c:pt>
                <c:pt idx="24">
                  <c:v>0.66207032169130065</c:v>
                </c:pt>
                <c:pt idx="25">
                  <c:v>0.66207032169130065</c:v>
                </c:pt>
              </c:numCache>
            </c:numRef>
          </c:val>
          <c:smooth val="0"/>
          <c:extLst>
            <c:ext xmlns:c16="http://schemas.microsoft.com/office/drawing/2014/chart" uri="{C3380CC4-5D6E-409C-BE32-E72D297353CC}">
              <c16:uniqueId val="{00000003-39F2-4B53-BF7A-F9D2848B6286}"/>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1452511889030125"/>
          <c:y val="0.84179237602690538"/>
          <c:w val="0.16565974317582058"/>
          <c:h val="5.71545567042775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4"/>
            </a:solidFill>
            <a:ln>
              <a:noFill/>
            </a:ln>
            <a:effectLst/>
          </c:spPr>
          <c:invertIfNegative val="0"/>
          <c:dLbls>
            <c:dLbl>
              <c:idx val="13"/>
              <c:layout>
                <c:manualLayout>
                  <c:x val="-1.6811891884365195E-16"/>
                  <c:y val="2.071402574876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D9-417C-85F6-679E923EAAD4}"/>
                </c:ext>
              </c:extLst>
            </c:dLbl>
            <c:dLbl>
              <c:idx val="20"/>
              <c:layout>
                <c:manualLayout>
                  <c:x val="-1.3755343170088519E-2"/>
                  <c:y val="7.1019516852922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AE-47B2-97B7-3F88837C56E9}"/>
                </c:ext>
              </c:extLst>
            </c:dLbl>
            <c:dLbl>
              <c:idx val="22"/>
              <c:layout>
                <c:manualLayout>
                  <c:x val="1.6047900365103271E-2"/>
                  <c:y val="7.9896956459537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AE-47B2-97B7-3F88837C56E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Life Satisfaction (Low 0-4)</c:v>
                </c:pt>
                <c:pt idx="1">
                  <c:v>Life Satisfaction (Very high 9-10)</c:v>
                </c:pt>
                <c:pt idx="2">
                  <c:v>Financial situation (Finding it difficult)</c:v>
                </c:pt>
                <c:pt idx="3">
                  <c:v>Female</c:v>
                </c:pt>
                <c:pt idx="4">
                  <c:v>Male</c:v>
                </c:pt>
                <c:pt idx="5">
                  <c:v>Age (55-64)</c:v>
                </c:pt>
                <c:pt idx="6">
                  <c:v>Age (75+)</c:v>
                </c:pt>
                <c:pt idx="7">
                  <c:v>Single person household (no children)</c:v>
                </c:pt>
                <c:pt idx="8">
                  <c:v>Families with children</c:v>
                </c:pt>
                <c:pt idx="9">
                  <c:v>Tenure (Owner-occupier)</c:v>
                </c:pt>
                <c:pt idx="10">
                  <c:v>Tenure (Rented)</c:v>
                </c:pt>
                <c:pt idx="11">
                  <c:v>Household income (&lt;£25,000)</c:v>
                </c:pt>
                <c:pt idx="12">
                  <c:v>Brentwood</c:v>
                </c:pt>
                <c:pt idx="13">
                  <c:v>Castle Point</c:v>
                </c:pt>
                <c:pt idx="14">
                  <c:v>Chelmsford</c:v>
                </c:pt>
                <c:pt idx="15">
                  <c:v>Colchester</c:v>
                </c:pt>
                <c:pt idx="16">
                  <c:v>Maldon</c:v>
                </c:pt>
                <c:pt idx="17">
                  <c:v>Rochford</c:v>
                </c:pt>
                <c:pt idx="18">
                  <c:v>IMD Quintile 1-2 (Most deprived)</c:v>
                </c:pt>
                <c:pt idx="19">
                  <c:v>Yes (LLI*)</c:v>
                </c:pt>
                <c:pt idx="20">
                  <c:v>No (LLI*)</c:v>
                </c:pt>
                <c:pt idx="21">
                  <c:v>Focus Area (Yes)</c:v>
                </c:pt>
                <c:pt idx="22">
                  <c:v>Focus Area (No)</c:v>
                </c:pt>
              </c:strCache>
            </c:strRef>
          </c:cat>
          <c:val>
            <c:numRef>
              <c:f>Sheet1!$B$2:$B$24</c:f>
              <c:numCache>
                <c:formatCode>0%</c:formatCode>
                <c:ptCount val="23"/>
                <c:pt idx="0">
                  <c:v>0.59635973848027435</c:v>
                </c:pt>
                <c:pt idx="1">
                  <c:v>0.50108215762274133</c:v>
                </c:pt>
                <c:pt idx="2">
                  <c:v>0.58617159310525335</c:v>
                </c:pt>
                <c:pt idx="3">
                  <c:v>0.56216355708476407</c:v>
                </c:pt>
                <c:pt idx="4">
                  <c:v>0.52352164772827603</c:v>
                </c:pt>
                <c:pt idx="5">
                  <c:v>0.59605166203567572</c:v>
                </c:pt>
                <c:pt idx="6">
                  <c:v>0.50211559343519208</c:v>
                </c:pt>
                <c:pt idx="7">
                  <c:v>0.50507666690252451</c:v>
                </c:pt>
                <c:pt idx="8">
                  <c:v>0.56531205627227521</c:v>
                </c:pt>
                <c:pt idx="9">
                  <c:v>0.5614335525853853</c:v>
                </c:pt>
                <c:pt idx="10">
                  <c:v>0.47753700873281857</c:v>
                </c:pt>
                <c:pt idx="11">
                  <c:v>0.51241335342330319</c:v>
                </c:pt>
                <c:pt idx="12">
                  <c:v>0.61326600067095904</c:v>
                </c:pt>
                <c:pt idx="13">
                  <c:v>0.62905191478868228</c:v>
                </c:pt>
                <c:pt idx="14">
                  <c:v>0.49905266653130498</c:v>
                </c:pt>
                <c:pt idx="15">
                  <c:v>0.45533379187996881</c:v>
                </c:pt>
                <c:pt idx="16">
                  <c:v>0.62239734067543795</c:v>
                </c:pt>
                <c:pt idx="17">
                  <c:v>0.58741724154772423</c:v>
                </c:pt>
                <c:pt idx="18">
                  <c:v>0.36850759348207018</c:v>
                </c:pt>
                <c:pt idx="19">
                  <c:v>0.59209006257502061</c:v>
                </c:pt>
                <c:pt idx="20">
                  <c:v>0.52771769480132602</c:v>
                </c:pt>
                <c:pt idx="21">
                  <c:v>0.56341004658843064</c:v>
                </c:pt>
                <c:pt idx="22">
                  <c:v>0.53337597832367845</c:v>
                </c:pt>
              </c:numCache>
            </c:numRef>
          </c:val>
          <c:extLst>
            <c:ext xmlns:c16="http://schemas.microsoft.com/office/drawing/2014/chart" uri="{C3380CC4-5D6E-409C-BE32-E72D297353CC}">
              <c16:uniqueId val="{00000003-74AE-47B2-97B7-3F88837C56E9}"/>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Sheet1!$A$2:$A$24</c15:sqref>
                        </c15:formulaRef>
                      </c:ext>
                    </c:extLst>
                    <c:strCache>
                      <c:ptCount val="23"/>
                      <c:pt idx="0">
                        <c:v>Life Satisfaction (Low 0-4)</c:v>
                      </c:pt>
                      <c:pt idx="1">
                        <c:v>Life Satisfaction (Very high 9-10)</c:v>
                      </c:pt>
                      <c:pt idx="2">
                        <c:v>Financial situation (Finding it difficult)</c:v>
                      </c:pt>
                      <c:pt idx="3">
                        <c:v>Female</c:v>
                      </c:pt>
                      <c:pt idx="4">
                        <c:v>Male</c:v>
                      </c:pt>
                      <c:pt idx="5">
                        <c:v>Age (55-64)</c:v>
                      </c:pt>
                      <c:pt idx="6">
                        <c:v>Age (75+)</c:v>
                      </c:pt>
                      <c:pt idx="7">
                        <c:v>Single person household (no children)</c:v>
                      </c:pt>
                      <c:pt idx="8">
                        <c:v>Families with children</c:v>
                      </c:pt>
                      <c:pt idx="9">
                        <c:v>Tenure (Owner-occupier)</c:v>
                      </c:pt>
                      <c:pt idx="10">
                        <c:v>Tenure (Rented)</c:v>
                      </c:pt>
                      <c:pt idx="11">
                        <c:v>Household income (&lt;£25,000)</c:v>
                      </c:pt>
                      <c:pt idx="12">
                        <c:v>Brentwood</c:v>
                      </c:pt>
                      <c:pt idx="13">
                        <c:v>Castle Point</c:v>
                      </c:pt>
                      <c:pt idx="14">
                        <c:v>Chelmsford</c:v>
                      </c:pt>
                      <c:pt idx="15">
                        <c:v>Colchester</c:v>
                      </c:pt>
                      <c:pt idx="16">
                        <c:v>Maldon</c:v>
                      </c:pt>
                      <c:pt idx="17">
                        <c:v>Rochford</c:v>
                      </c:pt>
                      <c:pt idx="18">
                        <c:v>IMD Quintile 1-2 (Most deprived)</c:v>
                      </c:pt>
                      <c:pt idx="19">
                        <c:v>Yes (LLI*)</c:v>
                      </c:pt>
                      <c:pt idx="20">
                        <c:v>No (LLI*)</c:v>
                      </c:pt>
                      <c:pt idx="21">
                        <c:v>Focus Area (Yes)</c:v>
                      </c:pt>
                      <c:pt idx="22">
                        <c:v>Focus Area (No)</c:v>
                      </c:pt>
                    </c:strCache>
                  </c:strRef>
                </c:cat>
                <c:val>
                  <c:numRef>
                    <c:extLst>
                      <c:ext uri="{02D57815-91ED-43cb-92C2-25804820EDAC}">
                        <c15:formulaRef>
                          <c15:sqref>Sheet1!$C$2:$C$24</c15:sqref>
                        </c15:formulaRef>
                      </c:ext>
                    </c:extLst>
                    <c:numCache>
                      <c:formatCode>General</c:formatCode>
                      <c:ptCount val="23"/>
                      <c:pt idx="1">
                        <c:v>2.4</c:v>
                      </c:pt>
                      <c:pt idx="2">
                        <c:v>1.8</c:v>
                      </c:pt>
                    </c:numCache>
                  </c:numRef>
                </c:val>
                <c:extLst>
                  <c:ext xmlns:c16="http://schemas.microsoft.com/office/drawing/2014/chart" uri="{C3380CC4-5D6E-409C-BE32-E72D297353CC}">
                    <c16:uniqueId val="{00000006-74AE-47B2-97B7-3F88837C56E9}"/>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3"/>
              </a:solidFill>
              <a:prstDash val="dash"/>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AE-47B2-97B7-3F88837C56E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Life Satisfaction (Low 0-4)</c:v>
                </c:pt>
                <c:pt idx="1">
                  <c:v>Life Satisfaction (Very high 9-10)</c:v>
                </c:pt>
                <c:pt idx="2">
                  <c:v>Financial situation (Finding it difficult)</c:v>
                </c:pt>
                <c:pt idx="3">
                  <c:v>Female</c:v>
                </c:pt>
                <c:pt idx="4">
                  <c:v>Male</c:v>
                </c:pt>
                <c:pt idx="5">
                  <c:v>Age (55-64)</c:v>
                </c:pt>
                <c:pt idx="6">
                  <c:v>Age (75+)</c:v>
                </c:pt>
                <c:pt idx="7">
                  <c:v>Single person household (no children)</c:v>
                </c:pt>
                <c:pt idx="8">
                  <c:v>Families with children</c:v>
                </c:pt>
                <c:pt idx="9">
                  <c:v>Tenure (Owner-occupier)</c:v>
                </c:pt>
                <c:pt idx="10">
                  <c:v>Tenure (Rented)</c:v>
                </c:pt>
                <c:pt idx="11">
                  <c:v>Household income (&lt;£25,000)</c:v>
                </c:pt>
                <c:pt idx="12">
                  <c:v>Brentwood</c:v>
                </c:pt>
                <c:pt idx="13">
                  <c:v>Castle Point</c:v>
                </c:pt>
                <c:pt idx="14">
                  <c:v>Chelmsford</c:v>
                </c:pt>
                <c:pt idx="15">
                  <c:v>Colchester</c:v>
                </c:pt>
                <c:pt idx="16">
                  <c:v>Maldon</c:v>
                </c:pt>
                <c:pt idx="17">
                  <c:v>Rochford</c:v>
                </c:pt>
                <c:pt idx="18">
                  <c:v>IMD Quintile 1-2 (Most deprived)</c:v>
                </c:pt>
                <c:pt idx="19">
                  <c:v>Yes (LLI*)</c:v>
                </c:pt>
                <c:pt idx="20">
                  <c:v>No (LLI*)</c:v>
                </c:pt>
                <c:pt idx="21">
                  <c:v>Focus Area (Yes)</c:v>
                </c:pt>
                <c:pt idx="22">
                  <c:v>Focus Area (No)</c:v>
                </c:pt>
              </c:strCache>
            </c:strRef>
          </c:cat>
          <c:val>
            <c:numRef>
              <c:f>Sheet1!$D$2:$D$24</c:f>
              <c:numCache>
                <c:formatCode>0%</c:formatCode>
                <c:ptCount val="23"/>
                <c:pt idx="0">
                  <c:v>0.54235174951932141</c:v>
                </c:pt>
                <c:pt idx="1">
                  <c:v>0.54235174951932141</c:v>
                </c:pt>
                <c:pt idx="2">
                  <c:v>0.54235174951932141</c:v>
                </c:pt>
                <c:pt idx="3">
                  <c:v>0.54235174951932141</c:v>
                </c:pt>
                <c:pt idx="4">
                  <c:v>0.54235174951932141</c:v>
                </c:pt>
                <c:pt idx="5">
                  <c:v>0.54235174951932141</c:v>
                </c:pt>
                <c:pt idx="6">
                  <c:v>0.54235174951932141</c:v>
                </c:pt>
                <c:pt idx="7">
                  <c:v>0.54235174951932141</c:v>
                </c:pt>
                <c:pt idx="8">
                  <c:v>0.54235174951932141</c:v>
                </c:pt>
                <c:pt idx="9">
                  <c:v>0.54235174951932141</c:v>
                </c:pt>
                <c:pt idx="10">
                  <c:v>0.54235174951932141</c:v>
                </c:pt>
                <c:pt idx="11">
                  <c:v>0.54235174951932141</c:v>
                </c:pt>
                <c:pt idx="12">
                  <c:v>0.54235174951932141</c:v>
                </c:pt>
                <c:pt idx="13">
                  <c:v>0.54235174951932141</c:v>
                </c:pt>
                <c:pt idx="14">
                  <c:v>0.54235174951932141</c:v>
                </c:pt>
                <c:pt idx="15">
                  <c:v>0.54235174951932141</c:v>
                </c:pt>
                <c:pt idx="16">
                  <c:v>0.54235174951932141</c:v>
                </c:pt>
                <c:pt idx="17">
                  <c:v>0.54235174951932141</c:v>
                </c:pt>
                <c:pt idx="18">
                  <c:v>0.54235174951932141</c:v>
                </c:pt>
                <c:pt idx="19">
                  <c:v>0.54235174951932141</c:v>
                </c:pt>
                <c:pt idx="20">
                  <c:v>0.54235174951932141</c:v>
                </c:pt>
                <c:pt idx="21">
                  <c:v>0.54235174951932141</c:v>
                </c:pt>
                <c:pt idx="22">
                  <c:v>0.54235174951932141</c:v>
                </c:pt>
              </c:numCache>
            </c:numRef>
          </c:val>
          <c:smooth val="0"/>
          <c:extLst>
            <c:ext xmlns:c16="http://schemas.microsoft.com/office/drawing/2014/chart" uri="{C3380CC4-5D6E-409C-BE32-E72D297353CC}">
              <c16:uniqueId val="{00000005-74AE-47B2-97B7-3F88837C56E9}"/>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0879372590276436"/>
          <c:y val="0.89801616020213537"/>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63165998019208E-2"/>
          <c:y val="3.9371561157170755E-2"/>
          <c:w val="0.91088893363687751"/>
          <c:h val="0.43610154113283583"/>
        </c:manualLayout>
      </c:layout>
      <c:barChart>
        <c:barDir val="col"/>
        <c:grouping val="clustered"/>
        <c:varyColors val="0"/>
        <c:ser>
          <c:idx val="0"/>
          <c:order val="0"/>
          <c:tx>
            <c:strRef>
              <c:f>Sheet1!$B$1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Inactive (&lt;30mins/week)</c:v>
                </c:pt>
                <c:pt idx="1">
                  <c:v>Life Satisfaction (Very high 9-10)</c:v>
                </c:pt>
                <c:pt idx="2">
                  <c:v>Working status  (Not working)</c:v>
                </c:pt>
                <c:pt idx="3">
                  <c:v>Working status  (Retired)</c:v>
                </c:pt>
                <c:pt idx="4">
                  <c:v>Financial situation (Living comfortably)</c:v>
                </c:pt>
                <c:pt idx="5">
                  <c:v>Female</c:v>
                </c:pt>
                <c:pt idx="6">
                  <c:v>Age (45-54)</c:v>
                </c:pt>
                <c:pt idx="7">
                  <c:v>Age (65-74)</c:v>
                </c:pt>
                <c:pt idx="8">
                  <c:v>Single person household (no children)</c:v>
                </c:pt>
                <c:pt idx="9">
                  <c:v>Two adult household - couple (no children)</c:v>
                </c:pt>
                <c:pt idx="10">
                  <c:v>Tenure (Owner-occupier)</c:v>
                </c:pt>
                <c:pt idx="11">
                  <c:v>Tenure (Rented)</c:v>
                </c:pt>
                <c:pt idx="12">
                  <c:v>Household income (&lt;£25,000)</c:v>
                </c:pt>
                <c:pt idx="13">
                  <c:v>Household income (£75,000+)</c:v>
                </c:pt>
                <c:pt idx="14">
                  <c:v>Braintree</c:v>
                </c:pt>
                <c:pt idx="15">
                  <c:v>Harlow</c:v>
                </c:pt>
                <c:pt idx="16">
                  <c:v>Maldon</c:v>
                </c:pt>
                <c:pt idx="17">
                  <c:v>Uttlesford</c:v>
                </c:pt>
                <c:pt idx="18">
                  <c:v>IMD Quintile 1-2 (Most deprived)</c:v>
                </c:pt>
                <c:pt idx="19">
                  <c:v>Yes (LLTI*)</c:v>
                </c:pt>
                <c:pt idx="20">
                  <c:v>No (LLTI*)</c:v>
                </c:pt>
                <c:pt idx="21">
                  <c:v>Focus Area (Yes)</c:v>
                </c:pt>
                <c:pt idx="22">
                  <c:v>Focus Area (No)</c:v>
                </c:pt>
              </c:strCache>
            </c:strRef>
          </c:cat>
          <c:val>
            <c:numRef>
              <c:f>Sheet1!$B$2:$B$24</c:f>
              <c:numCache>
                <c:formatCode>0%</c:formatCode>
                <c:ptCount val="23"/>
                <c:pt idx="0">
                  <c:v>0.43775360296248339</c:v>
                </c:pt>
                <c:pt idx="1">
                  <c:v>0.45965948908785575</c:v>
                </c:pt>
                <c:pt idx="2">
                  <c:v>0.42580337828424608</c:v>
                </c:pt>
                <c:pt idx="3">
                  <c:v>0.52055212996230704</c:v>
                </c:pt>
                <c:pt idx="4">
                  <c:v>0.5135155889767552</c:v>
                </c:pt>
                <c:pt idx="5">
                  <c:v>0.50361793895053397</c:v>
                </c:pt>
                <c:pt idx="6">
                  <c:v>0.53235473587945203</c:v>
                </c:pt>
                <c:pt idx="7">
                  <c:v>0.52783303700701767</c:v>
                </c:pt>
                <c:pt idx="8">
                  <c:v>0.45610009443857136</c:v>
                </c:pt>
                <c:pt idx="9">
                  <c:v>0.509637504126636</c:v>
                </c:pt>
                <c:pt idx="10">
                  <c:v>0.51727677109282244</c:v>
                </c:pt>
                <c:pt idx="11">
                  <c:v>0.41403301403803172</c:v>
                </c:pt>
                <c:pt idx="12">
                  <c:v>0.43476977376671866</c:v>
                </c:pt>
                <c:pt idx="13">
                  <c:v>0.56542577823224904</c:v>
                </c:pt>
                <c:pt idx="14">
                  <c:v>0.55349616531496759</c:v>
                </c:pt>
                <c:pt idx="15">
                  <c:v>0.38489860856350899</c:v>
                </c:pt>
                <c:pt idx="16">
                  <c:v>0.6038713571846982</c:v>
                </c:pt>
                <c:pt idx="17">
                  <c:v>0.58885895518925657</c:v>
                </c:pt>
                <c:pt idx="18">
                  <c:v>0.36850759348207018</c:v>
                </c:pt>
                <c:pt idx="19">
                  <c:v>0.53156596621187224</c:v>
                </c:pt>
                <c:pt idx="20">
                  <c:v>0.48285464927955823</c:v>
                </c:pt>
                <c:pt idx="21">
                  <c:v>0.41088578069056075</c:v>
                </c:pt>
                <c:pt idx="22">
                  <c:v>0.52798375080036375</c:v>
                </c:pt>
              </c:numCache>
            </c:numRef>
          </c:val>
          <c:extLst>
            <c:ext xmlns:c16="http://schemas.microsoft.com/office/drawing/2014/chart" uri="{C3380CC4-5D6E-409C-BE32-E72D297353CC}">
              <c16:uniqueId val="{00000003-74AE-47B2-97B7-3F88837C56E9}"/>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Sheet1!$A$2:$A$24</c15:sqref>
                        </c15:formulaRef>
                      </c:ext>
                    </c:extLst>
                    <c:strCache>
                      <c:ptCount val="23"/>
                      <c:pt idx="0">
                        <c:v>Inactive (&lt;30mins/week)</c:v>
                      </c:pt>
                      <c:pt idx="1">
                        <c:v>Life Satisfaction (Very high 9-10)</c:v>
                      </c:pt>
                      <c:pt idx="2">
                        <c:v>Working status  (Not working)</c:v>
                      </c:pt>
                      <c:pt idx="3">
                        <c:v>Working status  (Retired)</c:v>
                      </c:pt>
                      <c:pt idx="4">
                        <c:v>Financial situation (Living comfortably)</c:v>
                      </c:pt>
                      <c:pt idx="5">
                        <c:v>Female</c:v>
                      </c:pt>
                      <c:pt idx="6">
                        <c:v>Age (45-54)</c:v>
                      </c:pt>
                      <c:pt idx="7">
                        <c:v>Age (65-74)</c:v>
                      </c:pt>
                      <c:pt idx="8">
                        <c:v>Single person household (no children)</c:v>
                      </c:pt>
                      <c:pt idx="9">
                        <c:v>Two adult household - couple (no children)</c:v>
                      </c:pt>
                      <c:pt idx="10">
                        <c:v>Tenure (Owner-occupier)</c:v>
                      </c:pt>
                      <c:pt idx="11">
                        <c:v>Tenure (Rented)</c:v>
                      </c:pt>
                      <c:pt idx="12">
                        <c:v>Household income (&lt;£25,000)</c:v>
                      </c:pt>
                      <c:pt idx="13">
                        <c:v>Household income (£75,000+)</c:v>
                      </c:pt>
                      <c:pt idx="14">
                        <c:v>Braintree</c:v>
                      </c:pt>
                      <c:pt idx="15">
                        <c:v>Harlow</c:v>
                      </c:pt>
                      <c:pt idx="16">
                        <c:v>Maldon</c:v>
                      </c:pt>
                      <c:pt idx="17">
                        <c:v>Uttlesford</c:v>
                      </c:pt>
                      <c:pt idx="18">
                        <c:v>IMD Quintile 1-2 (Most deprived)</c:v>
                      </c:pt>
                      <c:pt idx="19">
                        <c:v>Yes (LLTI*)</c:v>
                      </c:pt>
                      <c:pt idx="20">
                        <c:v>No (LLTI*)</c:v>
                      </c:pt>
                      <c:pt idx="21">
                        <c:v>Focus Area (Yes)</c:v>
                      </c:pt>
                      <c:pt idx="22">
                        <c:v>Focus Area (No)</c:v>
                      </c:pt>
                    </c:strCache>
                  </c:strRef>
                </c:cat>
                <c:val>
                  <c:numRef>
                    <c:extLst>
                      <c:ext uri="{02D57815-91ED-43cb-92C2-25804820EDAC}">
                        <c15:formulaRef>
                          <c15:sqref>Sheet1!$C$2:$C$24</c15:sqref>
                        </c15:formulaRef>
                      </c:ext>
                    </c:extLst>
                    <c:numCache>
                      <c:formatCode>General</c:formatCode>
                      <c:ptCount val="23"/>
                    </c:numCache>
                  </c:numRef>
                </c:val>
                <c:extLst>
                  <c:ext xmlns:c16="http://schemas.microsoft.com/office/drawing/2014/chart" uri="{C3380CC4-5D6E-409C-BE32-E72D297353CC}">
                    <c16:uniqueId val="{00000006-74AE-47B2-97B7-3F88837C56E9}"/>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3"/>
              </a:solidFill>
              <a:prstDash val="dash"/>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AE-47B2-97B7-3F88837C56E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Inactive (&lt;30mins/week)</c:v>
                </c:pt>
                <c:pt idx="1">
                  <c:v>Life Satisfaction (Very high 9-10)</c:v>
                </c:pt>
                <c:pt idx="2">
                  <c:v>Working status  (Not working)</c:v>
                </c:pt>
                <c:pt idx="3">
                  <c:v>Working status  (Retired)</c:v>
                </c:pt>
                <c:pt idx="4">
                  <c:v>Financial situation (Living comfortably)</c:v>
                </c:pt>
                <c:pt idx="5">
                  <c:v>Female</c:v>
                </c:pt>
                <c:pt idx="6">
                  <c:v>Age (45-54)</c:v>
                </c:pt>
                <c:pt idx="7">
                  <c:v>Age (65-74)</c:v>
                </c:pt>
                <c:pt idx="8">
                  <c:v>Single person household (no children)</c:v>
                </c:pt>
                <c:pt idx="9">
                  <c:v>Two adult household - couple (no children)</c:v>
                </c:pt>
                <c:pt idx="10">
                  <c:v>Tenure (Owner-occupier)</c:v>
                </c:pt>
                <c:pt idx="11">
                  <c:v>Tenure (Rented)</c:v>
                </c:pt>
                <c:pt idx="12">
                  <c:v>Household income (&lt;£25,000)</c:v>
                </c:pt>
                <c:pt idx="13">
                  <c:v>Household income (£75,000+)</c:v>
                </c:pt>
                <c:pt idx="14">
                  <c:v>Braintree</c:v>
                </c:pt>
                <c:pt idx="15">
                  <c:v>Harlow</c:v>
                </c:pt>
                <c:pt idx="16">
                  <c:v>Maldon</c:v>
                </c:pt>
                <c:pt idx="17">
                  <c:v>Uttlesford</c:v>
                </c:pt>
                <c:pt idx="18">
                  <c:v>IMD Quintile 1-2 (Most deprived)</c:v>
                </c:pt>
                <c:pt idx="19">
                  <c:v>Yes (LLTI*)</c:v>
                </c:pt>
                <c:pt idx="20">
                  <c:v>No (LLTI*)</c:v>
                </c:pt>
                <c:pt idx="21">
                  <c:v>Focus Area (Yes)</c:v>
                </c:pt>
                <c:pt idx="22">
                  <c:v>Focus Area (No)</c:v>
                </c:pt>
              </c:strCache>
            </c:strRef>
          </c:cat>
          <c:val>
            <c:numRef>
              <c:f>Sheet1!$D$2:$D$24</c:f>
              <c:numCache>
                <c:formatCode>0%</c:formatCode>
                <c:ptCount val="23"/>
                <c:pt idx="0">
                  <c:v>0.49091722624458461</c:v>
                </c:pt>
                <c:pt idx="1">
                  <c:v>0.49091722624458461</c:v>
                </c:pt>
                <c:pt idx="2">
                  <c:v>0.49091722624458461</c:v>
                </c:pt>
                <c:pt idx="3">
                  <c:v>0.49091722624458461</c:v>
                </c:pt>
                <c:pt idx="4">
                  <c:v>0.49091722624458461</c:v>
                </c:pt>
                <c:pt idx="5">
                  <c:v>0.49091722624458461</c:v>
                </c:pt>
                <c:pt idx="6">
                  <c:v>0.49091722624458461</c:v>
                </c:pt>
                <c:pt idx="7">
                  <c:v>0.49091722624458461</c:v>
                </c:pt>
                <c:pt idx="8">
                  <c:v>0.49091722624458461</c:v>
                </c:pt>
                <c:pt idx="9">
                  <c:v>0.49091722624458461</c:v>
                </c:pt>
                <c:pt idx="10">
                  <c:v>0.49091722624458461</c:v>
                </c:pt>
                <c:pt idx="11">
                  <c:v>0.49091722624458461</c:v>
                </c:pt>
                <c:pt idx="12">
                  <c:v>0.49091722624458461</c:v>
                </c:pt>
                <c:pt idx="13">
                  <c:v>0.49091722624458461</c:v>
                </c:pt>
                <c:pt idx="14">
                  <c:v>0.49091722624458461</c:v>
                </c:pt>
                <c:pt idx="15">
                  <c:v>0.49091722624458461</c:v>
                </c:pt>
                <c:pt idx="16">
                  <c:v>0.49091722624458461</c:v>
                </c:pt>
                <c:pt idx="17">
                  <c:v>0.49091722624458461</c:v>
                </c:pt>
                <c:pt idx="18">
                  <c:v>0.49091722624458461</c:v>
                </c:pt>
                <c:pt idx="19">
                  <c:v>0.49091722624458461</c:v>
                </c:pt>
                <c:pt idx="20">
                  <c:v>0.49091722624458461</c:v>
                </c:pt>
                <c:pt idx="21">
                  <c:v>0.49091722624458461</c:v>
                </c:pt>
                <c:pt idx="22">
                  <c:v>0.49091722624458461</c:v>
                </c:pt>
              </c:numCache>
            </c:numRef>
          </c:val>
          <c:smooth val="0"/>
          <c:extLst>
            <c:ext xmlns:c16="http://schemas.microsoft.com/office/drawing/2014/chart" uri="{C3380CC4-5D6E-409C-BE32-E72D297353CC}">
              <c16:uniqueId val="{00000005-74AE-47B2-97B7-3F88837C56E9}"/>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0879372590276436"/>
          <c:y val="0.89801616020213537"/>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33698275187340615"/>
          <c:h val="0.84968188438799608"/>
        </c:manualLayout>
      </c:layout>
      <c:barChart>
        <c:barDir val="col"/>
        <c:grouping val="stacked"/>
        <c:varyColors val="0"/>
        <c:ser>
          <c:idx val="0"/>
          <c:order val="0"/>
          <c:tx>
            <c:strRef>
              <c:f>Sheet1!$A$2</c:f>
              <c:strCache>
                <c:ptCount val="1"/>
                <c:pt idx="0">
                  <c:v>Strongly believe growth is positive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Sheet1!$B$2</c:f>
              <c:numCache>
                <c:formatCode>0%</c:formatCode>
                <c:ptCount val="1"/>
                <c:pt idx="0">
                  <c:v>0.14000000000000001</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Tend to believe growth is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Sheet1!$B$3</c:f>
              <c:numCache>
                <c:formatCode>0%</c:formatCode>
                <c:ptCount val="1"/>
                <c:pt idx="0">
                  <c:v>0.5</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Tend to believe growth is negative</c:v>
                </c:pt>
              </c:strCache>
            </c:strRef>
          </c:tx>
          <c:spPr>
            <a:solidFill>
              <a:srgbClr val="FFB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Sheet1!$B$4</c:f>
              <c:numCache>
                <c:formatCode>0%</c:formatCode>
                <c:ptCount val="1"/>
                <c:pt idx="0">
                  <c:v>0.26</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Strongly believe growth is negative</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Sheet1!$B$5</c:f>
              <c:numCache>
                <c:formatCode>0%</c:formatCode>
                <c:ptCount val="1"/>
                <c:pt idx="0">
                  <c:v>0.1</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01910329878296E-2"/>
          <c:y val="2.4996356268107572E-2"/>
          <c:w val="0.87912077513915909"/>
          <c:h val="0.61665144001469341"/>
        </c:manualLayout>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dLbl>
              <c:idx val="0"/>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DC87-46B1-9D64-5B801BDEC7DA}"/>
                </c:ext>
              </c:extLst>
            </c:dLbl>
            <c:dLbl>
              <c:idx val="1"/>
              <c:layout>
                <c:manualLayout>
                  <c:x val="-5.8859595340282081E-2"/>
                  <c:y val="4.2136945071482287E-2"/>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87-46B1-9D64-5B801BDEC7DA}"/>
                </c:ext>
              </c:extLst>
            </c:dLbl>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DC87-46B1-9D64-5B801BDEC7DA}"/>
                </c:ext>
              </c:extLst>
            </c:dLbl>
            <c:dLbl>
              <c:idx val="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DC87-46B1-9D64-5B801BDEC7DA}"/>
                </c:ext>
              </c:extLst>
            </c:dLbl>
            <c:spPr>
              <a:noFill/>
              <a:ln w="19050">
                <a:solidFill>
                  <a:schemeClr val="tx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Sheet1!$B$2:$B$5</c:f>
              <c:numCache>
                <c:formatCode>0%</c:formatCode>
                <c:ptCount val="4"/>
                <c:pt idx="0">
                  <c:v>0.51226000942719452</c:v>
                </c:pt>
                <c:pt idx="1">
                  <c:v>0.60933058945685703</c:v>
                </c:pt>
                <c:pt idx="2">
                  <c:v>0.67126742789846072</c:v>
                </c:pt>
                <c:pt idx="3">
                  <c:v>0.68916098655365188</c:v>
                </c:pt>
              </c:numCache>
            </c:numRef>
          </c:val>
          <c:extLst>
            <c:ext xmlns:c16="http://schemas.microsoft.com/office/drawing/2014/chart" uri="{C3380CC4-5D6E-409C-BE32-E72D297353CC}">
              <c16:uniqueId val="{00000000-4FAE-40E6-9034-E604009FB314}"/>
            </c:ext>
          </c:extLst>
        </c:ser>
        <c:ser>
          <c:idx val="1"/>
          <c:order val="1"/>
          <c:tx>
            <c:strRef>
              <c:f>Sheet1!$C$1</c:f>
              <c:strCache>
                <c:ptCount val="1"/>
                <c:pt idx="0">
                  <c:v>Negative</c:v>
                </c:pt>
              </c:strCache>
            </c:strRef>
          </c:tx>
          <c:spPr>
            <a:solidFill>
              <a:schemeClr val="accent4"/>
            </a:solidFill>
            <a:ln>
              <a:noFill/>
            </a:ln>
            <a:effectLst/>
          </c:spPr>
          <c:invertIfNegative val="0"/>
          <c:dLbls>
            <c:dLbl>
              <c:idx val="0"/>
              <c:layout>
                <c:manualLayout>
                  <c:x val="1.7167381974248882E-2"/>
                  <c:y val="0"/>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87-46B1-9D64-5B801BDEC7DA}"/>
                </c:ext>
              </c:extLst>
            </c:dLbl>
            <c:dLbl>
              <c:idx val="1"/>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DC87-46B1-9D64-5B801BDEC7DA}"/>
                </c:ext>
              </c:extLst>
            </c:dLbl>
            <c:dLbl>
              <c:idx val="2"/>
              <c:layout>
                <c:manualLayout>
                  <c:x val="5.6407112201103615E-2"/>
                  <c:y val="5.7185854025583148E-2"/>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87-46B1-9D64-5B801BDEC7DA}"/>
                </c:ext>
              </c:extLst>
            </c:dLbl>
            <c:dLbl>
              <c:idx val="3"/>
              <c:layout>
                <c:manualLayout>
                  <c:x val="6.6217044757817284E-2"/>
                  <c:y val="6.019563581640331E-2"/>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87-46B1-9D64-5B801BDEC7DA}"/>
                </c:ext>
              </c:extLst>
            </c:dLbl>
            <c:spPr>
              <a:noFill/>
              <a:ln w="19050">
                <a:solidFill>
                  <a:schemeClr val="tx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Sheet1!$C$2:$C$5</c:f>
              <c:numCache>
                <c:formatCode>0%</c:formatCode>
                <c:ptCount val="4"/>
                <c:pt idx="0">
                  <c:v>0.48773999057280543</c:v>
                </c:pt>
                <c:pt idx="1">
                  <c:v>0.39066941054314275</c:v>
                </c:pt>
                <c:pt idx="2">
                  <c:v>0.32873257210153928</c:v>
                </c:pt>
                <c:pt idx="3">
                  <c:v>0.31083901344634801</c:v>
                </c:pt>
              </c:numCache>
            </c:numRef>
          </c:val>
          <c:extLst>
            <c:ext xmlns:c16="http://schemas.microsoft.com/office/drawing/2014/chart" uri="{C3380CC4-5D6E-409C-BE32-E72D297353CC}">
              <c16:uniqueId val="{00000001-4FAE-40E6-9034-E604009FB314}"/>
            </c:ext>
          </c:extLst>
        </c:ser>
        <c:dLbls>
          <c:showLegendKey val="0"/>
          <c:showVal val="1"/>
          <c:showCatName val="0"/>
          <c:showSerName val="0"/>
          <c:showPercent val="0"/>
          <c:showBubbleSize val="0"/>
        </c:dLbls>
        <c:gapWidth val="219"/>
        <c:overlap val="-27"/>
        <c:axId val="1280733952"/>
        <c:axId val="1280755552"/>
      </c:barChart>
      <c:lineChart>
        <c:grouping val="standard"/>
        <c:varyColors val="0"/>
        <c:ser>
          <c:idx val="2"/>
          <c:order val="2"/>
          <c:tx>
            <c:strRef>
              <c:f>Sheet1!$D$1</c:f>
              <c:strCache>
                <c:ptCount val="1"/>
                <c:pt idx="0">
                  <c:v>Positive Essex Total</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DC87-46B1-9D64-5B801BDEC7DA}"/>
                </c:ext>
              </c:extLst>
            </c:dLbl>
            <c:dLbl>
              <c:idx val="1"/>
              <c:delete val="1"/>
              <c:extLst>
                <c:ext xmlns:c15="http://schemas.microsoft.com/office/drawing/2012/chart" uri="{CE6537A1-D6FC-4f65-9D91-7224C49458BB}"/>
                <c:ext xmlns:c16="http://schemas.microsoft.com/office/drawing/2014/chart" uri="{C3380CC4-5D6E-409C-BE32-E72D297353CC}">
                  <c16:uniqueId val="{00000001-DC87-46B1-9D64-5B801BDEC7DA}"/>
                </c:ext>
              </c:extLst>
            </c:dLbl>
            <c:dLbl>
              <c:idx val="2"/>
              <c:delete val="1"/>
              <c:extLst>
                <c:ext xmlns:c15="http://schemas.microsoft.com/office/drawing/2012/chart" uri="{CE6537A1-D6FC-4f65-9D91-7224C49458BB}"/>
                <c:ext xmlns:c16="http://schemas.microsoft.com/office/drawing/2014/chart" uri="{C3380CC4-5D6E-409C-BE32-E72D297353CC}">
                  <c16:uniqueId val="{00000000-DC87-46B1-9D64-5B801BDEC7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Sheet1!$D$2:$D$5</c:f>
              <c:numCache>
                <c:formatCode>0%</c:formatCode>
                <c:ptCount val="4"/>
                <c:pt idx="0">
                  <c:v>0.63830338415832</c:v>
                </c:pt>
                <c:pt idx="1">
                  <c:v>0.63830338415832</c:v>
                </c:pt>
                <c:pt idx="2">
                  <c:v>0.63830338415832</c:v>
                </c:pt>
                <c:pt idx="3">
                  <c:v>0.63830338415832</c:v>
                </c:pt>
              </c:numCache>
            </c:numRef>
          </c:val>
          <c:smooth val="0"/>
          <c:extLst>
            <c:ext xmlns:c16="http://schemas.microsoft.com/office/drawing/2014/chart" uri="{C3380CC4-5D6E-409C-BE32-E72D297353CC}">
              <c16:uniqueId val="{00000002-4FAE-40E6-9034-E604009FB314}"/>
            </c:ext>
          </c:extLst>
        </c:ser>
        <c:ser>
          <c:idx val="3"/>
          <c:order val="3"/>
          <c:tx>
            <c:strRef>
              <c:f>Sheet1!$E$1</c:f>
              <c:strCache>
                <c:ptCount val="1"/>
                <c:pt idx="0">
                  <c:v>Negative Essex Total</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DC87-46B1-9D64-5B801BDEC7DA}"/>
                </c:ext>
              </c:extLst>
            </c:dLbl>
            <c:dLbl>
              <c:idx val="1"/>
              <c:delete val="1"/>
              <c:extLst>
                <c:ext xmlns:c15="http://schemas.microsoft.com/office/drawing/2012/chart" uri="{CE6537A1-D6FC-4f65-9D91-7224C49458BB}"/>
                <c:ext xmlns:c16="http://schemas.microsoft.com/office/drawing/2014/chart" uri="{C3380CC4-5D6E-409C-BE32-E72D297353CC}">
                  <c16:uniqueId val="{00000004-DC87-46B1-9D64-5B801BDEC7DA}"/>
                </c:ext>
              </c:extLst>
            </c:dLbl>
            <c:dLbl>
              <c:idx val="2"/>
              <c:delete val="1"/>
              <c:extLst>
                <c:ext xmlns:c15="http://schemas.microsoft.com/office/drawing/2012/chart" uri="{CE6537A1-D6FC-4f65-9D91-7224C49458BB}"/>
                <c:ext xmlns:c16="http://schemas.microsoft.com/office/drawing/2014/chart" uri="{C3380CC4-5D6E-409C-BE32-E72D297353CC}">
                  <c16:uniqueId val="{00000005-DC87-46B1-9D64-5B801BDEC7DA}"/>
                </c:ext>
              </c:extLst>
            </c:dLbl>
            <c:dLbl>
              <c:idx val="3"/>
              <c:layout>
                <c:manualLayout>
                  <c:x val="4.904966278356836E-3"/>
                  <c:y val="-9.0293453724604959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87-46B1-9D64-5B801BDEC7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Sheet1!$E$2:$E$5</c:f>
              <c:numCache>
                <c:formatCode>0%</c:formatCode>
                <c:ptCount val="4"/>
                <c:pt idx="0">
                  <c:v>0.36169661584167995</c:v>
                </c:pt>
                <c:pt idx="1">
                  <c:v>0.36169661584167995</c:v>
                </c:pt>
                <c:pt idx="2">
                  <c:v>0.36169661584167995</c:v>
                </c:pt>
                <c:pt idx="3">
                  <c:v>0.36169661584167995</c:v>
                </c:pt>
              </c:numCache>
            </c:numRef>
          </c:val>
          <c:smooth val="0"/>
          <c:extLst>
            <c:ext xmlns:c16="http://schemas.microsoft.com/office/drawing/2014/chart" uri="{C3380CC4-5D6E-409C-BE32-E72D297353CC}">
              <c16:uniqueId val="{00000003-4FAE-40E6-9034-E604009FB314}"/>
            </c:ext>
          </c:extLst>
        </c:ser>
        <c:dLbls>
          <c:showLegendKey val="0"/>
          <c:showVal val="1"/>
          <c:showCatName val="0"/>
          <c:showSerName val="0"/>
          <c:showPercent val="0"/>
          <c:showBubbleSize val="0"/>
        </c:dLbls>
        <c:marker val="1"/>
        <c:smooth val="0"/>
        <c:axId val="1280733952"/>
        <c:axId val="1280755552"/>
      </c:lineChart>
      <c:catAx>
        <c:axId val="12807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55552"/>
        <c:crosses val="autoZero"/>
        <c:auto val="1"/>
        <c:lblAlgn val="ctr"/>
        <c:lblOffset val="100"/>
        <c:noMultiLvlLbl val="0"/>
      </c:catAx>
      <c:valAx>
        <c:axId val="12807555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33952"/>
        <c:crosses val="autoZero"/>
        <c:crossBetween val="between"/>
      </c:valAx>
      <c:spPr>
        <a:noFill/>
        <a:ln>
          <a:noFill/>
        </a:ln>
        <a:effectLst/>
      </c:spPr>
    </c:plotArea>
    <c:legend>
      <c:legendPos val="b"/>
      <c:layout>
        <c:manualLayout>
          <c:xMode val="edge"/>
          <c:yMode val="edge"/>
          <c:x val="1.1764990914597196E-2"/>
          <c:y val="0.73264108352144475"/>
          <c:w val="0.93954694124772864"/>
          <c:h val="0.164381957898603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01910329878296E-2"/>
          <c:y val="2.4996356268107572E-2"/>
          <c:w val="0.87912077513915909"/>
          <c:h val="0.61665144001469341"/>
        </c:manualLayout>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dLbl>
              <c:idx val="1"/>
              <c:layout>
                <c:manualLayout>
                  <c:x val="4.904966278356836E-3"/>
                  <c:y val="-3.00978179082016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40-4296-85BD-662FDC90D932}"/>
                </c:ext>
              </c:extLst>
            </c:dLbl>
            <c:dLbl>
              <c:idx val="2"/>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740-4296-85BD-662FDC90D932}"/>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3-4 (Least Lonely)</c:v>
                </c:pt>
                <c:pt idx="1">
                  <c:v>5-7</c:v>
                </c:pt>
                <c:pt idx="2">
                  <c:v>8-9 (Most Lonely)</c:v>
                </c:pt>
              </c:strCache>
            </c:strRef>
          </c:cat>
          <c:val>
            <c:numRef>
              <c:f>Sheet1!$B$2:$B$4</c:f>
              <c:numCache>
                <c:formatCode>0%</c:formatCode>
                <c:ptCount val="3"/>
                <c:pt idx="0">
                  <c:v>0.64841716587530074</c:v>
                </c:pt>
                <c:pt idx="1">
                  <c:v>0.63849733281563148</c:v>
                </c:pt>
                <c:pt idx="2">
                  <c:v>0.55834774762602035</c:v>
                </c:pt>
              </c:numCache>
            </c:numRef>
          </c:val>
          <c:extLst>
            <c:ext xmlns:c16="http://schemas.microsoft.com/office/drawing/2014/chart" uri="{C3380CC4-5D6E-409C-BE32-E72D297353CC}">
              <c16:uniqueId val="{00000004-0740-4296-85BD-662FDC90D932}"/>
            </c:ext>
          </c:extLst>
        </c:ser>
        <c:ser>
          <c:idx val="1"/>
          <c:order val="1"/>
          <c:tx>
            <c:strRef>
              <c:f>Sheet1!$C$1</c:f>
              <c:strCache>
                <c:ptCount val="1"/>
                <c:pt idx="0">
                  <c:v>Negative</c:v>
                </c:pt>
              </c:strCache>
            </c:strRef>
          </c:tx>
          <c:spPr>
            <a:solidFill>
              <a:schemeClr val="accent4"/>
            </a:solidFill>
            <a:ln>
              <a:noFill/>
            </a:ln>
            <a:effectLst/>
          </c:spPr>
          <c:invertIfNegative val="0"/>
          <c:dLbls>
            <c:dLbl>
              <c:idx val="0"/>
              <c:layout>
                <c:manualLayout>
                  <c:x val="1.71673819742488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40-4296-85BD-662FDC90D932}"/>
                </c:ext>
              </c:extLst>
            </c:dLbl>
            <c:dLbl>
              <c:idx val="2"/>
              <c:layout>
                <c:manualLayout>
                  <c:x val="-2.452483139178418E-3"/>
                  <c:y val="6.0195635816403031E-3"/>
                </c:manualLayout>
              </c:layout>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40-4296-85BD-662FDC90D932}"/>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3-4 (Least Lonely)</c:v>
                </c:pt>
                <c:pt idx="1">
                  <c:v>5-7</c:v>
                </c:pt>
                <c:pt idx="2">
                  <c:v>8-9 (Most Lonely)</c:v>
                </c:pt>
              </c:strCache>
            </c:strRef>
          </c:cat>
          <c:val>
            <c:numRef>
              <c:f>Sheet1!$C$2:$C$4</c:f>
              <c:numCache>
                <c:formatCode>0%</c:formatCode>
                <c:ptCount val="3"/>
                <c:pt idx="0">
                  <c:v>0.35158283412469926</c:v>
                </c:pt>
                <c:pt idx="1">
                  <c:v>0.36150266718436863</c:v>
                </c:pt>
                <c:pt idx="2">
                  <c:v>0.44165225237397965</c:v>
                </c:pt>
              </c:numCache>
            </c:numRef>
          </c:val>
          <c:extLst>
            <c:ext xmlns:c16="http://schemas.microsoft.com/office/drawing/2014/chart" uri="{C3380CC4-5D6E-409C-BE32-E72D297353CC}">
              <c16:uniqueId val="{00000009-0740-4296-85BD-662FDC90D932}"/>
            </c:ext>
          </c:extLst>
        </c:ser>
        <c:dLbls>
          <c:showLegendKey val="0"/>
          <c:showVal val="1"/>
          <c:showCatName val="0"/>
          <c:showSerName val="0"/>
          <c:showPercent val="0"/>
          <c:showBubbleSize val="0"/>
        </c:dLbls>
        <c:gapWidth val="219"/>
        <c:overlap val="-27"/>
        <c:axId val="1280733952"/>
        <c:axId val="1280755552"/>
      </c:barChart>
      <c:lineChart>
        <c:grouping val="standard"/>
        <c:varyColors val="0"/>
        <c:ser>
          <c:idx val="2"/>
          <c:order val="2"/>
          <c:tx>
            <c:strRef>
              <c:f>Sheet1!$D$1</c:f>
              <c:strCache>
                <c:ptCount val="1"/>
                <c:pt idx="0">
                  <c:v>Positive Essex Total</c:v>
                </c:pt>
              </c:strCache>
            </c:strRef>
          </c:tx>
          <c:spPr>
            <a:ln w="28575" cap="rnd">
              <a:solidFill>
                <a:schemeClr val="accent1"/>
              </a:solidFill>
              <a:round/>
            </a:ln>
            <a:effectLst/>
          </c:spPr>
          <c:marker>
            <c:symbol val="none"/>
          </c:marker>
          <c:dLbls>
            <c:delete val="1"/>
          </c:dLbls>
          <c:cat>
            <c:strRef>
              <c:f>Sheet1!$A$2:$A$4</c:f>
              <c:strCache>
                <c:ptCount val="3"/>
                <c:pt idx="0">
                  <c:v>3-4 (Least Lonely)</c:v>
                </c:pt>
                <c:pt idx="1">
                  <c:v>5-7</c:v>
                </c:pt>
                <c:pt idx="2">
                  <c:v>8-9 (Most Lonely)</c:v>
                </c:pt>
              </c:strCache>
            </c:strRef>
          </c:cat>
          <c:val>
            <c:numRef>
              <c:f>Sheet1!$D$2:$D$4</c:f>
              <c:numCache>
                <c:formatCode>0%</c:formatCode>
                <c:ptCount val="3"/>
                <c:pt idx="0">
                  <c:v>0.63830338415832</c:v>
                </c:pt>
                <c:pt idx="1">
                  <c:v>0.63830338415832</c:v>
                </c:pt>
                <c:pt idx="2">
                  <c:v>0.63830338415832</c:v>
                </c:pt>
              </c:numCache>
            </c:numRef>
          </c:val>
          <c:smooth val="0"/>
          <c:extLst>
            <c:ext xmlns:c16="http://schemas.microsoft.com/office/drawing/2014/chart" uri="{C3380CC4-5D6E-409C-BE32-E72D297353CC}">
              <c16:uniqueId val="{0000000D-0740-4296-85BD-662FDC90D932}"/>
            </c:ext>
          </c:extLst>
        </c:ser>
        <c:ser>
          <c:idx val="3"/>
          <c:order val="3"/>
          <c:tx>
            <c:strRef>
              <c:f>Sheet1!$E$1</c:f>
              <c:strCache>
                <c:ptCount val="1"/>
                <c:pt idx="0">
                  <c:v>Negative Essex Total</c:v>
                </c:pt>
              </c:strCache>
            </c:strRef>
          </c:tx>
          <c:spPr>
            <a:ln w="28575" cap="rnd">
              <a:solidFill>
                <a:schemeClr val="accent4"/>
              </a:solidFill>
              <a:round/>
            </a:ln>
            <a:effectLst/>
          </c:spPr>
          <c:marker>
            <c:symbol val="none"/>
          </c:marker>
          <c:dLbls>
            <c:delete val="1"/>
          </c:dLbls>
          <c:cat>
            <c:strRef>
              <c:f>Sheet1!$A$2:$A$4</c:f>
              <c:strCache>
                <c:ptCount val="3"/>
                <c:pt idx="0">
                  <c:v>3-4 (Least Lonely)</c:v>
                </c:pt>
                <c:pt idx="1">
                  <c:v>5-7</c:v>
                </c:pt>
                <c:pt idx="2">
                  <c:v>8-9 (Most Lonely)</c:v>
                </c:pt>
              </c:strCache>
            </c:strRef>
          </c:cat>
          <c:val>
            <c:numRef>
              <c:f>Sheet1!$E$2:$E$4</c:f>
              <c:numCache>
                <c:formatCode>0%</c:formatCode>
                <c:ptCount val="3"/>
                <c:pt idx="0">
                  <c:v>0.36169661584167995</c:v>
                </c:pt>
                <c:pt idx="1">
                  <c:v>0.36169661584167995</c:v>
                </c:pt>
                <c:pt idx="2">
                  <c:v>0.36169661584167995</c:v>
                </c:pt>
              </c:numCache>
            </c:numRef>
          </c:val>
          <c:smooth val="0"/>
          <c:extLst>
            <c:ext xmlns:c16="http://schemas.microsoft.com/office/drawing/2014/chart" uri="{C3380CC4-5D6E-409C-BE32-E72D297353CC}">
              <c16:uniqueId val="{00000012-0740-4296-85BD-662FDC90D932}"/>
            </c:ext>
          </c:extLst>
        </c:ser>
        <c:dLbls>
          <c:showLegendKey val="0"/>
          <c:showVal val="1"/>
          <c:showCatName val="0"/>
          <c:showSerName val="0"/>
          <c:showPercent val="0"/>
          <c:showBubbleSize val="0"/>
        </c:dLbls>
        <c:marker val="1"/>
        <c:smooth val="0"/>
        <c:axId val="1280733952"/>
        <c:axId val="1280755552"/>
      </c:lineChart>
      <c:catAx>
        <c:axId val="12807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55552"/>
        <c:crosses val="autoZero"/>
        <c:auto val="1"/>
        <c:lblAlgn val="ctr"/>
        <c:lblOffset val="100"/>
        <c:noMultiLvlLbl val="0"/>
      </c:catAx>
      <c:valAx>
        <c:axId val="12807555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33952"/>
        <c:crosses val="autoZero"/>
        <c:crossBetween val="between"/>
      </c:valAx>
      <c:spPr>
        <a:noFill/>
        <a:ln>
          <a:noFill/>
        </a:ln>
        <a:effectLst/>
      </c:spPr>
    </c:plotArea>
    <c:legend>
      <c:legendPos val="b"/>
      <c:layout>
        <c:manualLayout>
          <c:xMode val="edge"/>
          <c:yMode val="edge"/>
          <c:x val="1.1764990914597196E-2"/>
          <c:y val="0.73264108352144475"/>
          <c:w val="0.93954694124772864"/>
          <c:h val="0.164381957898603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2024</c:v>
                </c:pt>
              </c:strCache>
            </c:strRef>
          </c:tx>
          <c:spPr>
            <a:solidFill>
              <a:schemeClr val="accent6"/>
            </a:solidFill>
            <a:ln>
              <a:noFill/>
            </a:ln>
            <a:effectLst/>
          </c:spPr>
          <c:invertIfNegative val="0"/>
          <c:dPt>
            <c:idx val="0"/>
            <c:invertIfNegative val="0"/>
            <c:bubble3D val="0"/>
            <c:spPr>
              <a:solidFill>
                <a:schemeClr val="accent4"/>
              </a:solidFill>
              <a:ln>
                <a:noFill/>
              </a:ln>
              <a:effectLst/>
            </c:spPr>
            <c:extLst xmlns:c15="http://schemas.microsoft.com/office/drawing/2012/chart">
              <c:ext xmlns:c16="http://schemas.microsoft.com/office/drawing/2014/chart" uri="{C3380CC4-5D6E-409C-BE32-E72D297353CC}">
                <c16:uniqueId val="{00000001-8E48-4876-9A73-761B1E52C74D}"/>
              </c:ext>
            </c:extLst>
          </c:dPt>
          <c:dLbls>
            <c:dLbl>
              <c:idx val="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B2B5-44A3-B31C-38EF38AEA3CE}"/>
                </c:ext>
              </c:extLst>
            </c:dLbl>
            <c:dLbl>
              <c:idx val="4"/>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B2B5-44A3-B31C-38EF38AEA3CE}"/>
                </c:ext>
              </c:extLst>
            </c:dLbl>
            <c:dLbl>
              <c:idx val="6"/>
              <c:layout>
                <c:manualLayout>
                  <c:x val="2.311387167178448E-2"/>
                  <c:y val="0"/>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B5-44A3-B31C-38EF38AEA3CE}"/>
                </c:ext>
              </c:extLst>
            </c:dLbl>
            <c:dLbl>
              <c:idx val="7"/>
              <c:layout>
                <c:manualLayout>
                  <c:x val="2.5425258838962926E-2"/>
                  <c:y val="5.8995830459448019E-17"/>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B5-44A3-B31C-38EF38AEA3CE}"/>
                </c:ext>
              </c:extLst>
            </c:dLbl>
            <c:dLbl>
              <c:idx val="8"/>
              <c:layout>
                <c:manualLayout>
                  <c:x val="3.0048033173319822E-2"/>
                  <c:y val="0"/>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B5-44A3-B31C-38EF38AEA3CE}"/>
                </c:ext>
              </c:extLst>
            </c:dLbl>
            <c:dLbl>
              <c:idx val="10"/>
              <c:layout>
                <c:manualLayout>
                  <c:x val="2.5425258838962926E-2"/>
                  <c:y val="0"/>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B5-44A3-B31C-38EF38AEA3CE}"/>
                </c:ext>
              </c:extLst>
            </c:dLbl>
            <c:dLbl>
              <c:idx val="11"/>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B2B5-44A3-B31C-38EF38AEA3CE}"/>
                </c:ext>
              </c:extLst>
            </c:dLbl>
            <c:dLbl>
              <c:idx val="12"/>
              <c:layout>
                <c:manualLayout>
                  <c:x val="2.5425258838962926E-2"/>
                  <c:y val="0"/>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2B5-44A3-B31C-38EF38AEA3CE}"/>
                </c:ext>
              </c:extLst>
            </c:dLbl>
            <c:dLbl>
              <c:idx val="1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B2B5-44A3-B31C-38EF38AEA3CE}"/>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Sheet1!$B$2:$B$27</c:f>
              <c:numCache>
                <c:formatCode>0%</c:formatCode>
                <c:ptCount val="15"/>
                <c:pt idx="0">
                  <c:v>0.63830338415832</c:v>
                </c:pt>
                <c:pt idx="1">
                  <c:v>0.64788717689373387</c:v>
                </c:pt>
                <c:pt idx="2">
                  <c:v>0.62881143010070384</c:v>
                </c:pt>
                <c:pt idx="3">
                  <c:v>0.77683973285910435</c:v>
                </c:pt>
                <c:pt idx="4">
                  <c:v>0.73551529217406886</c:v>
                </c:pt>
                <c:pt idx="5">
                  <c:v>0.66235540760868816</c:v>
                </c:pt>
                <c:pt idx="6">
                  <c:v>0.58543175453486918</c:v>
                </c:pt>
                <c:pt idx="7">
                  <c:v>0.57309592696381872</c:v>
                </c:pt>
                <c:pt idx="8">
                  <c:v>0.57266357028970016</c:v>
                </c:pt>
                <c:pt idx="9">
                  <c:v>0.64170259302402721</c:v>
                </c:pt>
                <c:pt idx="10">
                  <c:v>0.57582703447680594</c:v>
                </c:pt>
                <c:pt idx="11">
                  <c:v>0.65882098839081282</c:v>
                </c:pt>
                <c:pt idx="12">
                  <c:v>0.59493675188164186</c:v>
                </c:pt>
                <c:pt idx="13">
                  <c:v>0.67083898999023917</c:v>
                </c:pt>
              </c:numCache>
            </c:numRef>
          </c:val>
          <c:extLst xmlns:c15="http://schemas.microsoft.com/office/drawing/2012/chart">
            <c:ext xmlns:c16="http://schemas.microsoft.com/office/drawing/2014/chart" uri="{C3380CC4-5D6E-409C-BE32-E72D297353CC}">
              <c16:uniqueId val="{00000002-8E48-4876-9A73-761B1E52C74D}"/>
            </c:ext>
          </c:extLst>
        </c:ser>
        <c:dLbls>
          <c:dLblPos val="outEnd"/>
          <c:showLegendKey val="0"/>
          <c:showVal val="1"/>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01999410117579E-2"/>
          <c:y val="2.2012645107209947E-2"/>
          <c:w val="0.87912077513915909"/>
          <c:h val="0.61665144001469341"/>
        </c:manualLayout>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dLbl>
              <c:idx val="0"/>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B-AE90-4084-8CC6-C720FB9AB64C}"/>
                </c:ext>
              </c:extLst>
            </c:dLbl>
            <c:dLbl>
              <c:idx val="1"/>
              <c:layout>
                <c:manualLayout>
                  <c:x val="4.904966278356836E-3"/>
                  <c:y val="-3.00978179082016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90-4084-8CC6-C720FB9AB64C}"/>
                </c:ext>
              </c:extLst>
            </c:dLbl>
            <c:dLbl>
              <c:idx val="2"/>
              <c:layout>
                <c:manualLayout>
                  <c:x val="6.6217044757817103E-2"/>
                  <c:y val="3.3107599699021821E-2"/>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90-4084-8CC6-C720FB9AB64C}"/>
                </c:ext>
              </c:extLst>
            </c:dLbl>
            <c:dLbl>
              <c:idx val="3"/>
              <c:layout>
                <c:manualLayout>
                  <c:x val="1.6185354166135649E-2"/>
                  <c:y val="-5.9673328465493451E-3"/>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E90-4084-8CC6-C720FB9AB64C}"/>
                </c:ext>
              </c:extLst>
            </c:dLbl>
            <c:dLbl>
              <c:idx val="5"/>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C-AE90-4084-8CC6-C720FB9AB64C}"/>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Working</c:v>
                </c:pt>
                <c:pt idx="1">
                  <c:v>Not Working</c:v>
                </c:pt>
                <c:pt idx="2">
                  <c:v>Retired</c:v>
                </c:pt>
                <c:pt idx="3">
                  <c:v>&lt;£20k</c:v>
                </c:pt>
                <c:pt idx="4">
                  <c:v>&lt;£25k</c:v>
                </c:pt>
                <c:pt idx="5">
                  <c:v>£25-45k</c:v>
                </c:pt>
                <c:pt idx="6">
                  <c:v>£45-75K</c:v>
                </c:pt>
                <c:pt idx="7">
                  <c:v>£75K+</c:v>
                </c:pt>
              </c:strCache>
            </c:strRef>
          </c:cat>
          <c:val>
            <c:numRef>
              <c:f>Sheet1!$B$2:$B$9</c:f>
              <c:numCache>
                <c:formatCode>0%</c:formatCode>
                <c:ptCount val="8"/>
                <c:pt idx="0">
                  <c:v>0.65800759077172311</c:v>
                </c:pt>
                <c:pt idx="1">
                  <c:v>0.65988466931002643</c:v>
                </c:pt>
                <c:pt idx="2">
                  <c:v>0.59278997062954109</c:v>
                </c:pt>
                <c:pt idx="3">
                  <c:v>0.60495103395508798</c:v>
                </c:pt>
                <c:pt idx="4">
                  <c:v>0.63794661140353226</c:v>
                </c:pt>
                <c:pt idx="5">
                  <c:v>0.68220881087432783</c:v>
                </c:pt>
                <c:pt idx="6">
                  <c:v>0.64061803581699817</c:v>
                </c:pt>
                <c:pt idx="7">
                  <c:v>0.66801307224433648</c:v>
                </c:pt>
              </c:numCache>
            </c:numRef>
          </c:val>
          <c:extLst>
            <c:ext xmlns:c16="http://schemas.microsoft.com/office/drawing/2014/chart" uri="{C3380CC4-5D6E-409C-BE32-E72D297353CC}">
              <c16:uniqueId val="{00000002-AE90-4084-8CC6-C720FB9AB64C}"/>
            </c:ext>
          </c:extLst>
        </c:ser>
        <c:ser>
          <c:idx val="1"/>
          <c:order val="1"/>
          <c:tx>
            <c:strRef>
              <c:f>Sheet1!$C$1</c:f>
              <c:strCache>
                <c:ptCount val="1"/>
                <c:pt idx="0">
                  <c:v>Negative</c:v>
                </c:pt>
              </c:strCache>
            </c:strRef>
          </c:tx>
          <c:spPr>
            <a:solidFill>
              <a:schemeClr val="accent4"/>
            </a:solidFill>
            <a:ln>
              <a:noFill/>
            </a:ln>
            <a:effectLst/>
          </c:spPr>
          <c:invertIfNegative val="0"/>
          <c:dLbls>
            <c:dLbl>
              <c:idx val="0"/>
              <c:layout>
                <c:manualLayout>
                  <c:x val="1.71673819742488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90-4084-8CC6-C720FB9AB64C}"/>
                </c:ext>
              </c:extLst>
            </c:dLbl>
            <c:dLbl>
              <c:idx val="2"/>
              <c:layout>
                <c:manualLayout>
                  <c:x val="1.6044983996708312E-2"/>
                  <c:y val="6.0194882753656287E-3"/>
                </c:manualLayout>
              </c:layout>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90-4084-8CC6-C720FB9AB64C}"/>
                </c:ext>
              </c:extLst>
            </c:dLbl>
            <c:dLbl>
              <c:idx val="3"/>
              <c:layout>
                <c:manualLayout>
                  <c:x val="1.8497547618440743E-2"/>
                  <c:y val="0"/>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E90-4084-8CC6-C720FB9AB64C}"/>
                </c:ext>
              </c:extLst>
            </c:dLbl>
            <c:dLbl>
              <c:idx val="5"/>
              <c:layout>
                <c:manualLayout>
                  <c:x val="2.7746321427661202E-2"/>
                  <c:y val="3.2820330656021322E-2"/>
                </c:manualLayout>
              </c:layout>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E90-4084-8CC6-C720FB9AB64C}"/>
                </c:ext>
              </c:extLst>
            </c:dLbl>
            <c:dLbl>
              <c:idx val="7"/>
              <c:layout>
                <c:manualLayout>
                  <c:x val="2.3121934523050928E-3"/>
                  <c:y val="5.0722329195669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E90-4084-8CC6-C720FB9AB64C}"/>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Working</c:v>
                </c:pt>
                <c:pt idx="1">
                  <c:v>Not Working</c:v>
                </c:pt>
                <c:pt idx="2">
                  <c:v>Retired</c:v>
                </c:pt>
                <c:pt idx="3">
                  <c:v>&lt;£20k</c:v>
                </c:pt>
                <c:pt idx="4">
                  <c:v>&lt;£25k</c:v>
                </c:pt>
                <c:pt idx="5">
                  <c:v>£25-45k</c:v>
                </c:pt>
                <c:pt idx="6">
                  <c:v>£45-75K</c:v>
                </c:pt>
                <c:pt idx="7">
                  <c:v>£75K+</c:v>
                </c:pt>
              </c:strCache>
            </c:strRef>
          </c:cat>
          <c:val>
            <c:numRef>
              <c:f>Sheet1!$C$2:$C$9</c:f>
              <c:numCache>
                <c:formatCode>0%</c:formatCode>
                <c:ptCount val="8"/>
                <c:pt idx="0">
                  <c:v>0.34199240922827701</c:v>
                </c:pt>
                <c:pt idx="1">
                  <c:v>0.34011533068997357</c:v>
                </c:pt>
                <c:pt idx="2">
                  <c:v>0.40721002937045903</c:v>
                </c:pt>
                <c:pt idx="3">
                  <c:v>0.39504896604491185</c:v>
                </c:pt>
                <c:pt idx="4">
                  <c:v>0.36205338859646774</c:v>
                </c:pt>
                <c:pt idx="5">
                  <c:v>0.31779118912567211</c:v>
                </c:pt>
                <c:pt idx="6">
                  <c:v>0.35938196418300178</c:v>
                </c:pt>
                <c:pt idx="7">
                  <c:v>0.33198692775566352</c:v>
                </c:pt>
              </c:numCache>
            </c:numRef>
          </c:val>
          <c:extLst>
            <c:ext xmlns:c16="http://schemas.microsoft.com/office/drawing/2014/chart" uri="{C3380CC4-5D6E-409C-BE32-E72D297353CC}">
              <c16:uniqueId val="{00000005-AE90-4084-8CC6-C720FB9AB64C}"/>
            </c:ext>
          </c:extLst>
        </c:ser>
        <c:dLbls>
          <c:showLegendKey val="0"/>
          <c:showVal val="1"/>
          <c:showCatName val="0"/>
          <c:showSerName val="0"/>
          <c:showPercent val="0"/>
          <c:showBubbleSize val="0"/>
        </c:dLbls>
        <c:gapWidth val="219"/>
        <c:overlap val="-27"/>
        <c:axId val="1280733952"/>
        <c:axId val="1280755552"/>
      </c:barChart>
      <c:lineChart>
        <c:grouping val="standard"/>
        <c:varyColors val="0"/>
        <c:ser>
          <c:idx val="2"/>
          <c:order val="2"/>
          <c:tx>
            <c:strRef>
              <c:f>Sheet1!$D$1</c:f>
              <c:strCache>
                <c:ptCount val="1"/>
                <c:pt idx="0">
                  <c:v>Positive Essex Total</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AE90-4084-8CC6-C720FB9AB64C}"/>
                </c:ext>
              </c:extLst>
            </c:dLbl>
            <c:dLbl>
              <c:idx val="1"/>
              <c:delete val="1"/>
              <c:extLst>
                <c:ext xmlns:c15="http://schemas.microsoft.com/office/drawing/2012/chart" uri="{CE6537A1-D6FC-4f65-9D91-7224C49458BB}"/>
                <c:ext xmlns:c16="http://schemas.microsoft.com/office/drawing/2014/chart" uri="{C3380CC4-5D6E-409C-BE32-E72D297353CC}">
                  <c16:uniqueId val="{0000000C-AE90-4084-8CC6-C720FB9AB64C}"/>
                </c:ext>
              </c:extLst>
            </c:dLbl>
            <c:dLbl>
              <c:idx val="2"/>
              <c:delete val="1"/>
              <c:extLst>
                <c:ext xmlns:c15="http://schemas.microsoft.com/office/drawing/2012/chart" uri="{CE6537A1-D6FC-4f65-9D91-7224C49458BB}"/>
                <c:ext xmlns:c16="http://schemas.microsoft.com/office/drawing/2014/chart" uri="{C3380CC4-5D6E-409C-BE32-E72D297353CC}">
                  <c16:uniqueId val="{0000000B-AE90-4084-8CC6-C720FB9AB64C}"/>
                </c:ext>
              </c:extLst>
            </c:dLbl>
            <c:dLbl>
              <c:idx val="3"/>
              <c:delete val="1"/>
              <c:extLst>
                <c:ext xmlns:c15="http://schemas.microsoft.com/office/drawing/2012/chart" uri="{CE6537A1-D6FC-4f65-9D91-7224C49458BB}"/>
                <c:ext xmlns:c16="http://schemas.microsoft.com/office/drawing/2014/chart" uri="{C3380CC4-5D6E-409C-BE32-E72D297353CC}">
                  <c16:uniqueId val="{0000000E-AE90-4084-8CC6-C720FB9AB64C}"/>
                </c:ext>
              </c:extLst>
            </c:dLbl>
            <c:dLbl>
              <c:idx val="4"/>
              <c:delete val="1"/>
              <c:extLst>
                <c:ext xmlns:c15="http://schemas.microsoft.com/office/drawing/2012/chart" uri="{CE6537A1-D6FC-4f65-9D91-7224C49458BB}"/>
                <c:ext xmlns:c16="http://schemas.microsoft.com/office/drawing/2014/chart" uri="{C3380CC4-5D6E-409C-BE32-E72D297353CC}">
                  <c16:uniqueId val="{00000011-AE90-4084-8CC6-C720FB9AB64C}"/>
                </c:ext>
              </c:extLst>
            </c:dLbl>
            <c:dLbl>
              <c:idx val="5"/>
              <c:delete val="1"/>
              <c:extLst>
                <c:ext xmlns:c15="http://schemas.microsoft.com/office/drawing/2012/chart" uri="{CE6537A1-D6FC-4f65-9D91-7224C49458BB}"/>
                <c:ext xmlns:c16="http://schemas.microsoft.com/office/drawing/2014/chart" uri="{C3380CC4-5D6E-409C-BE32-E72D297353CC}">
                  <c16:uniqueId val="{00000010-AE90-4084-8CC6-C720FB9AB64C}"/>
                </c:ext>
              </c:extLst>
            </c:dLbl>
            <c:dLbl>
              <c:idx val="6"/>
              <c:delete val="1"/>
              <c:extLst>
                <c:ext xmlns:c15="http://schemas.microsoft.com/office/drawing/2012/chart" uri="{CE6537A1-D6FC-4f65-9D91-7224C49458BB}"/>
                <c:ext xmlns:c16="http://schemas.microsoft.com/office/drawing/2014/chart" uri="{C3380CC4-5D6E-409C-BE32-E72D297353CC}">
                  <c16:uniqueId val="{0000000F-AE90-4084-8CC6-C720FB9AB64C}"/>
                </c:ext>
              </c:extLst>
            </c:dLbl>
            <c:dLbl>
              <c:idx val="7"/>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D-AE90-4084-8CC6-C720FB9AB6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Working</c:v>
                </c:pt>
                <c:pt idx="1">
                  <c:v>Not Working</c:v>
                </c:pt>
                <c:pt idx="2">
                  <c:v>Retired</c:v>
                </c:pt>
                <c:pt idx="3">
                  <c:v>&lt;£20k</c:v>
                </c:pt>
                <c:pt idx="4">
                  <c:v>&lt;£25k</c:v>
                </c:pt>
                <c:pt idx="5">
                  <c:v>£25-45k</c:v>
                </c:pt>
                <c:pt idx="6">
                  <c:v>£45-75K</c:v>
                </c:pt>
                <c:pt idx="7">
                  <c:v>£75K+</c:v>
                </c:pt>
              </c:strCache>
            </c:strRef>
          </c:cat>
          <c:val>
            <c:numRef>
              <c:f>Sheet1!$D$2:$D$9</c:f>
              <c:numCache>
                <c:formatCode>0%</c:formatCode>
                <c:ptCount val="8"/>
                <c:pt idx="0">
                  <c:v>0.63830338415832</c:v>
                </c:pt>
                <c:pt idx="1">
                  <c:v>0.63830338415832</c:v>
                </c:pt>
                <c:pt idx="2">
                  <c:v>0.63830338415832</c:v>
                </c:pt>
                <c:pt idx="3">
                  <c:v>0.63830338415832</c:v>
                </c:pt>
                <c:pt idx="4">
                  <c:v>0.63830338415832</c:v>
                </c:pt>
                <c:pt idx="5">
                  <c:v>0.63830338415832</c:v>
                </c:pt>
                <c:pt idx="6">
                  <c:v>0.63830338415832</c:v>
                </c:pt>
                <c:pt idx="7">
                  <c:v>0.63830338415832</c:v>
                </c:pt>
              </c:numCache>
            </c:numRef>
          </c:val>
          <c:smooth val="0"/>
          <c:extLst>
            <c:ext xmlns:c16="http://schemas.microsoft.com/office/drawing/2014/chart" uri="{C3380CC4-5D6E-409C-BE32-E72D297353CC}">
              <c16:uniqueId val="{00000006-AE90-4084-8CC6-C720FB9AB64C}"/>
            </c:ext>
          </c:extLst>
        </c:ser>
        <c:ser>
          <c:idx val="3"/>
          <c:order val="3"/>
          <c:tx>
            <c:strRef>
              <c:f>Sheet1!$E$1</c:f>
              <c:strCache>
                <c:ptCount val="1"/>
                <c:pt idx="0">
                  <c:v>Negative Essex Total</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AE90-4084-8CC6-C720FB9AB64C}"/>
                </c:ext>
              </c:extLst>
            </c:dLbl>
            <c:dLbl>
              <c:idx val="1"/>
              <c:delete val="1"/>
              <c:extLst>
                <c:ext xmlns:c15="http://schemas.microsoft.com/office/drawing/2012/chart" uri="{CE6537A1-D6FC-4f65-9D91-7224C49458BB}"/>
                <c:ext xmlns:c16="http://schemas.microsoft.com/office/drawing/2014/chart" uri="{C3380CC4-5D6E-409C-BE32-E72D297353CC}">
                  <c16:uniqueId val="{00000009-AE90-4084-8CC6-C720FB9AB64C}"/>
                </c:ext>
              </c:extLst>
            </c:dLbl>
            <c:dLbl>
              <c:idx val="2"/>
              <c:delete val="1"/>
              <c:extLst>
                <c:ext xmlns:c15="http://schemas.microsoft.com/office/drawing/2012/chart" uri="{CE6537A1-D6FC-4f65-9D91-7224C49458BB}"/>
                <c:ext xmlns:c16="http://schemas.microsoft.com/office/drawing/2014/chart" uri="{C3380CC4-5D6E-409C-BE32-E72D297353CC}">
                  <c16:uniqueId val="{0000000A-AE90-4084-8CC6-C720FB9AB64C}"/>
                </c:ext>
              </c:extLst>
            </c:dLbl>
            <c:dLbl>
              <c:idx val="3"/>
              <c:delete val="1"/>
              <c:extLst>
                <c:ext xmlns:c15="http://schemas.microsoft.com/office/drawing/2012/chart" uri="{CE6537A1-D6FC-4f65-9D91-7224C49458BB}"/>
                <c:ext xmlns:c16="http://schemas.microsoft.com/office/drawing/2014/chart" uri="{C3380CC4-5D6E-409C-BE32-E72D297353CC}">
                  <c16:uniqueId val="{00000015-AE90-4084-8CC6-C720FB9AB64C}"/>
                </c:ext>
              </c:extLst>
            </c:dLbl>
            <c:dLbl>
              <c:idx val="4"/>
              <c:delete val="1"/>
              <c:extLst>
                <c:ext xmlns:c15="http://schemas.microsoft.com/office/drawing/2012/chart" uri="{CE6537A1-D6FC-4f65-9D91-7224C49458BB}"/>
                <c:ext xmlns:c16="http://schemas.microsoft.com/office/drawing/2014/chart" uri="{C3380CC4-5D6E-409C-BE32-E72D297353CC}">
                  <c16:uniqueId val="{00000014-AE90-4084-8CC6-C720FB9AB64C}"/>
                </c:ext>
              </c:extLst>
            </c:dLbl>
            <c:dLbl>
              <c:idx val="5"/>
              <c:delete val="1"/>
              <c:extLst>
                <c:ext xmlns:c15="http://schemas.microsoft.com/office/drawing/2012/chart" uri="{CE6537A1-D6FC-4f65-9D91-7224C49458BB}"/>
                <c:ext xmlns:c16="http://schemas.microsoft.com/office/drawing/2014/chart" uri="{C3380CC4-5D6E-409C-BE32-E72D297353CC}">
                  <c16:uniqueId val="{00000013-AE90-4084-8CC6-C720FB9AB64C}"/>
                </c:ext>
              </c:extLst>
            </c:dLbl>
            <c:dLbl>
              <c:idx val="6"/>
              <c:delete val="1"/>
              <c:extLst>
                <c:ext xmlns:c15="http://schemas.microsoft.com/office/drawing/2012/chart" uri="{CE6537A1-D6FC-4f65-9D91-7224C49458BB}"/>
                <c:ext xmlns:c16="http://schemas.microsoft.com/office/drawing/2014/chart" uri="{C3380CC4-5D6E-409C-BE32-E72D297353CC}">
                  <c16:uniqueId val="{00000012-AE90-4084-8CC6-C720FB9AB64C}"/>
                </c:ext>
              </c:extLst>
            </c:dLbl>
            <c:dLbl>
              <c:idx val="7"/>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AE90-4084-8CC6-C720FB9AB6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Working</c:v>
                </c:pt>
                <c:pt idx="1">
                  <c:v>Not Working</c:v>
                </c:pt>
                <c:pt idx="2">
                  <c:v>Retired</c:v>
                </c:pt>
                <c:pt idx="3">
                  <c:v>&lt;£20k</c:v>
                </c:pt>
                <c:pt idx="4">
                  <c:v>&lt;£25k</c:v>
                </c:pt>
                <c:pt idx="5">
                  <c:v>£25-45k</c:v>
                </c:pt>
                <c:pt idx="6">
                  <c:v>£45-75K</c:v>
                </c:pt>
                <c:pt idx="7">
                  <c:v>£75K+</c:v>
                </c:pt>
              </c:strCache>
            </c:strRef>
          </c:cat>
          <c:val>
            <c:numRef>
              <c:f>Sheet1!$E$2:$E$9</c:f>
              <c:numCache>
                <c:formatCode>0%</c:formatCode>
                <c:ptCount val="8"/>
                <c:pt idx="0">
                  <c:v>0.36169661584167995</c:v>
                </c:pt>
                <c:pt idx="1">
                  <c:v>0.36169661584167995</c:v>
                </c:pt>
                <c:pt idx="2">
                  <c:v>0.36169661584167995</c:v>
                </c:pt>
                <c:pt idx="3">
                  <c:v>0.36169661584167995</c:v>
                </c:pt>
                <c:pt idx="4">
                  <c:v>0.36169661584167995</c:v>
                </c:pt>
                <c:pt idx="5">
                  <c:v>0.36169661584167995</c:v>
                </c:pt>
                <c:pt idx="6">
                  <c:v>0.36169661584167995</c:v>
                </c:pt>
                <c:pt idx="7">
                  <c:v>0.36169661584167995</c:v>
                </c:pt>
              </c:numCache>
            </c:numRef>
          </c:val>
          <c:smooth val="0"/>
          <c:extLst>
            <c:ext xmlns:c16="http://schemas.microsoft.com/office/drawing/2014/chart" uri="{C3380CC4-5D6E-409C-BE32-E72D297353CC}">
              <c16:uniqueId val="{00000007-AE90-4084-8CC6-C720FB9AB64C}"/>
            </c:ext>
          </c:extLst>
        </c:ser>
        <c:dLbls>
          <c:showLegendKey val="0"/>
          <c:showVal val="1"/>
          <c:showCatName val="0"/>
          <c:showSerName val="0"/>
          <c:showPercent val="0"/>
          <c:showBubbleSize val="0"/>
        </c:dLbls>
        <c:marker val="1"/>
        <c:smooth val="0"/>
        <c:axId val="1280733952"/>
        <c:axId val="1280755552"/>
      </c:lineChart>
      <c:catAx>
        <c:axId val="12807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55552"/>
        <c:crosses val="autoZero"/>
        <c:auto val="1"/>
        <c:lblAlgn val="ctr"/>
        <c:lblOffset val="100"/>
        <c:noMultiLvlLbl val="0"/>
      </c:catAx>
      <c:valAx>
        <c:axId val="12807555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733952"/>
        <c:crosses val="autoZero"/>
        <c:crossBetween val="between"/>
      </c:valAx>
      <c:spPr>
        <a:noFill/>
        <a:ln>
          <a:noFill/>
        </a:ln>
        <a:effectLst/>
      </c:spPr>
    </c:plotArea>
    <c:legend>
      <c:legendPos val="b"/>
      <c:layout>
        <c:manualLayout>
          <c:xMode val="edge"/>
          <c:yMode val="edge"/>
          <c:x val="1.1764990914597196E-2"/>
          <c:y val="0.73264108352144475"/>
          <c:w val="0.93954694124772864"/>
          <c:h val="0.164381957898603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51366194537999821"/>
          <c:h val="0.9455170856785517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More money spent in town / city centres</c:v>
                </c:pt>
                <c:pt idx="1">
                  <c:v>More health services</c:v>
                </c:pt>
                <c:pt idx="2">
                  <c:v>More job opportunities / higher wages</c:v>
                </c:pt>
                <c:pt idx="3">
                  <c:v>Greater choice of shops / restaurants</c:v>
                </c:pt>
                <c:pt idx="4">
                  <c:v>Improved public transport</c:v>
                </c:pt>
                <c:pt idx="5">
                  <c:v>Better / more affordable housing</c:v>
                </c:pt>
                <c:pt idx="6">
                  <c:v>More activities for children / young people</c:v>
                </c:pt>
                <c:pt idx="7">
                  <c:v>Improved public spaces</c:v>
                </c:pt>
                <c:pt idx="8">
                  <c:v>Improved walking and cycling routes</c:v>
                </c:pt>
                <c:pt idx="9">
                  <c:v>More school places</c:v>
                </c:pt>
                <c:pt idx="10">
                  <c:v>Cheaper / greener energy</c:v>
                </c:pt>
                <c:pt idx="11">
                  <c:v>Upskilling / reskilling opportunities</c:v>
                </c:pt>
                <c:pt idx="12">
                  <c:v>Fewer cars on the road</c:v>
                </c:pt>
                <c:pt idx="13">
                  <c:v>Lower air pollution</c:v>
                </c:pt>
                <c:pt idx="14">
                  <c:v>Other</c:v>
                </c:pt>
                <c:pt idx="15">
                  <c:v>None of these</c:v>
                </c:pt>
              </c:strCache>
            </c:strRef>
          </c:cat>
          <c:val>
            <c:numRef>
              <c:f>Sheet1!$B$2:$B$17</c:f>
              <c:numCache>
                <c:formatCode>0%</c:formatCode>
                <c:ptCount val="16"/>
                <c:pt idx="0">
                  <c:v>0.39</c:v>
                </c:pt>
                <c:pt idx="1">
                  <c:v>0.37</c:v>
                </c:pt>
                <c:pt idx="2">
                  <c:v>0.34</c:v>
                </c:pt>
                <c:pt idx="3">
                  <c:v>0.34</c:v>
                </c:pt>
                <c:pt idx="4">
                  <c:v>0.33</c:v>
                </c:pt>
                <c:pt idx="5">
                  <c:v>0.26</c:v>
                </c:pt>
                <c:pt idx="6">
                  <c:v>0.24</c:v>
                </c:pt>
                <c:pt idx="7">
                  <c:v>0.24</c:v>
                </c:pt>
                <c:pt idx="8">
                  <c:v>0.21</c:v>
                </c:pt>
                <c:pt idx="9">
                  <c:v>0.17</c:v>
                </c:pt>
                <c:pt idx="10">
                  <c:v>0.16</c:v>
                </c:pt>
                <c:pt idx="11">
                  <c:v>0.16</c:v>
                </c:pt>
                <c:pt idx="12">
                  <c:v>0.1046</c:v>
                </c:pt>
                <c:pt idx="13">
                  <c:v>0.08</c:v>
                </c:pt>
                <c:pt idx="14">
                  <c:v>0.04</c:v>
                </c:pt>
                <c:pt idx="15">
                  <c:v>0.18</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5"/>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5"/>
              <c:layout>
                <c:manualLayout>
                  <c:x val="-1.6811891884365195E-16"/>
                  <c:y val="2.071402574876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F2-4B53-BF7A-F9D2848B6286}"/>
                </c:ext>
              </c:extLst>
            </c:dLbl>
            <c:dLbl>
              <c:idx val="21"/>
              <c:layout>
                <c:manualLayout>
                  <c:x val="-4.5851143900295065E-3"/>
                  <c:y val="2.3673172284307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F2-4B53-BF7A-F9D2848B62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Active (150+mins/week)</c:v>
                </c:pt>
                <c:pt idx="1">
                  <c:v>Life Satisfaction (Low 0-4)</c:v>
                </c:pt>
                <c:pt idx="2">
                  <c:v>Working status (Working)</c:v>
                </c:pt>
                <c:pt idx="3">
                  <c:v>Working status (retired)</c:v>
                </c:pt>
                <c:pt idx="4">
                  <c:v>Financial Situation (Living comfortably)</c:v>
                </c:pt>
                <c:pt idx="5">
                  <c:v>Financial Situation (Finding it difficult)</c:v>
                </c:pt>
                <c:pt idx="6">
                  <c:v>Male</c:v>
                </c:pt>
                <c:pt idx="7">
                  <c:v>Age (65-74)</c:v>
                </c:pt>
                <c:pt idx="8">
                  <c:v>Single Person household</c:v>
                </c:pt>
                <c:pt idx="9">
                  <c:v>Multi Adult household </c:v>
                </c:pt>
                <c:pt idx="10">
                  <c:v>Tenure (Ownder-occupier)</c:v>
                </c:pt>
                <c:pt idx="11">
                  <c:v>Tenure (Rented)</c:v>
                </c:pt>
                <c:pt idx="12">
                  <c:v>Household income (£75,000)</c:v>
                </c:pt>
                <c:pt idx="13">
                  <c:v>Household income (&lt;£20,000)</c:v>
                </c:pt>
                <c:pt idx="14">
                  <c:v>Castle Point</c:v>
                </c:pt>
                <c:pt idx="15">
                  <c:v>Harlow</c:v>
                </c:pt>
                <c:pt idx="16">
                  <c:v>Maldon</c:v>
                </c:pt>
                <c:pt idx="17">
                  <c:v>Tendring</c:v>
                </c:pt>
                <c:pt idx="18">
                  <c:v>Uttlesford</c:v>
                </c:pt>
                <c:pt idx="19">
                  <c:v>IMD Quintile 1 (Most deprived)</c:v>
                </c:pt>
                <c:pt idx="20">
                  <c:v>Urban</c:v>
                </c:pt>
                <c:pt idx="21">
                  <c:v>Rural</c:v>
                </c:pt>
              </c:strCache>
            </c:strRef>
          </c:cat>
          <c:val>
            <c:numRef>
              <c:f>Sheet1!$B$2:$B$23</c:f>
              <c:numCache>
                <c:formatCode>0%</c:formatCode>
                <c:ptCount val="22"/>
                <c:pt idx="0">
                  <c:v>0.40824770081753081</c:v>
                </c:pt>
                <c:pt idx="1">
                  <c:v>0.33195673955922655</c:v>
                </c:pt>
                <c:pt idx="2">
                  <c:v>0.4084130177351003</c:v>
                </c:pt>
                <c:pt idx="3">
                  <c:v>0.3695629335726674</c:v>
                </c:pt>
                <c:pt idx="4">
                  <c:v>0.41642465173421228</c:v>
                </c:pt>
                <c:pt idx="5">
                  <c:v>0.2955024168578218</c:v>
                </c:pt>
                <c:pt idx="6">
                  <c:v>0.40659470112480345</c:v>
                </c:pt>
                <c:pt idx="7">
                  <c:v>0.35996496421708846</c:v>
                </c:pt>
                <c:pt idx="8">
                  <c:v>0.4253104893182531</c:v>
                </c:pt>
                <c:pt idx="9">
                  <c:v>0.30570155477215372</c:v>
                </c:pt>
                <c:pt idx="10">
                  <c:v>0.40306975843674503</c:v>
                </c:pt>
                <c:pt idx="11">
                  <c:v>0.35245298015490634</c:v>
                </c:pt>
                <c:pt idx="12">
                  <c:v>0.4585046725214747</c:v>
                </c:pt>
                <c:pt idx="13">
                  <c:v>0.35078615240032784</c:v>
                </c:pt>
                <c:pt idx="14">
                  <c:v>0.42833857542976406</c:v>
                </c:pt>
                <c:pt idx="15">
                  <c:v>0.46677687471959084</c:v>
                </c:pt>
                <c:pt idx="16">
                  <c:v>0.31224239332236198</c:v>
                </c:pt>
                <c:pt idx="17">
                  <c:v>0.46313352890507753</c:v>
                </c:pt>
                <c:pt idx="18">
                  <c:v>0.33931997207748599</c:v>
                </c:pt>
                <c:pt idx="19">
                  <c:v>0.41584001487545302</c:v>
                </c:pt>
                <c:pt idx="20">
                  <c:v>0.41133849533642836</c:v>
                </c:pt>
                <c:pt idx="21">
                  <c:v>0.32812288918755911</c:v>
                </c:pt>
              </c:numCache>
            </c:numRef>
          </c:val>
          <c:extLst>
            <c:ext xmlns:c16="http://schemas.microsoft.com/office/drawing/2014/chart" uri="{C3380CC4-5D6E-409C-BE32-E72D297353CC}">
              <c16:uniqueId val="{00000000-39F2-4B53-BF7A-F9D2848B6286}"/>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Sheet1!$A$2:$A$23</c15:sqref>
                        </c15:formulaRef>
                      </c:ext>
                    </c:extLst>
                    <c:strCache>
                      <c:ptCount val="22"/>
                      <c:pt idx="0">
                        <c:v>Active (150+mins/week)</c:v>
                      </c:pt>
                      <c:pt idx="1">
                        <c:v>Life Satisfaction (Low 0-4)</c:v>
                      </c:pt>
                      <c:pt idx="2">
                        <c:v>Working status (Working)</c:v>
                      </c:pt>
                      <c:pt idx="3">
                        <c:v>Working status (retired)</c:v>
                      </c:pt>
                      <c:pt idx="4">
                        <c:v>Financial Situation (Living comfortably)</c:v>
                      </c:pt>
                      <c:pt idx="5">
                        <c:v>Financial Situation (Finding it difficult)</c:v>
                      </c:pt>
                      <c:pt idx="6">
                        <c:v>Male</c:v>
                      </c:pt>
                      <c:pt idx="7">
                        <c:v>Age (65-74)</c:v>
                      </c:pt>
                      <c:pt idx="8">
                        <c:v>Single Person household</c:v>
                      </c:pt>
                      <c:pt idx="9">
                        <c:v>Multi Adult household </c:v>
                      </c:pt>
                      <c:pt idx="10">
                        <c:v>Tenure (Ownder-occupier)</c:v>
                      </c:pt>
                      <c:pt idx="11">
                        <c:v>Tenure (Rented)</c:v>
                      </c:pt>
                      <c:pt idx="12">
                        <c:v>Household income (£75,000)</c:v>
                      </c:pt>
                      <c:pt idx="13">
                        <c:v>Household income (&lt;£20,000)</c:v>
                      </c:pt>
                      <c:pt idx="14">
                        <c:v>Castle Point</c:v>
                      </c:pt>
                      <c:pt idx="15">
                        <c:v>Harlow</c:v>
                      </c:pt>
                      <c:pt idx="16">
                        <c:v>Maldon</c:v>
                      </c:pt>
                      <c:pt idx="17">
                        <c:v>Tendring</c:v>
                      </c:pt>
                      <c:pt idx="18">
                        <c:v>Uttlesford</c:v>
                      </c:pt>
                      <c:pt idx="19">
                        <c:v>IMD Quintile 1 (Most deprived)</c:v>
                      </c:pt>
                      <c:pt idx="20">
                        <c:v>Urban</c:v>
                      </c:pt>
                      <c:pt idx="21">
                        <c:v>Rural</c:v>
                      </c:pt>
                    </c:strCache>
                  </c:strRef>
                </c:cat>
                <c:val>
                  <c:numRef>
                    <c:extLst>
                      <c:ext uri="{02D57815-91ED-43cb-92C2-25804820EDAC}">
                        <c15:formulaRef>
                          <c15:sqref>Sheet1!$C$2:$C$23</c15:sqref>
                        </c15:formulaRef>
                      </c:ext>
                    </c:extLst>
                    <c:numCache>
                      <c:formatCode>General</c:formatCode>
                      <c:ptCount val="22"/>
                      <c:pt idx="0">
                        <c:v>2.4</c:v>
                      </c:pt>
                      <c:pt idx="1">
                        <c:v>4.4000000000000004</c:v>
                      </c:pt>
                      <c:pt idx="2">
                        <c:v>1.8</c:v>
                      </c:pt>
                      <c:pt idx="3">
                        <c:v>2.8</c:v>
                      </c:pt>
                    </c:numCache>
                  </c:numRef>
                </c:val>
                <c:extLst>
                  <c:ext xmlns:c16="http://schemas.microsoft.com/office/drawing/2014/chart" uri="{C3380CC4-5D6E-409C-BE32-E72D297353CC}">
                    <c16:uniqueId val="{00000001-39F2-4B53-BF7A-F9D2848B6286}"/>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2">
                  <a:alpha val="99000"/>
                </a:schemeClr>
              </a:solidFill>
              <a:prstDash val="dash"/>
              <a:round/>
            </a:ln>
            <a:effectLst>
              <a:glow rad="127000">
                <a:schemeClr val="accent1">
                  <a:alpha val="0"/>
                </a:schemeClr>
              </a:glow>
              <a:outerShdw blurRad="50800" dist="50800" dir="5400000" algn="ctr" rotWithShape="0">
                <a:srgbClr val="000000">
                  <a:alpha val="0"/>
                </a:srgbClr>
              </a:outerShdw>
            </a:effectLst>
          </c:spPr>
          <c:marker>
            <c:symbol val="none"/>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F2-4B53-BF7A-F9D2848B62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Active (150+mins/week)</c:v>
                </c:pt>
                <c:pt idx="1">
                  <c:v>Life Satisfaction (Low 0-4)</c:v>
                </c:pt>
                <c:pt idx="2">
                  <c:v>Working status (Working)</c:v>
                </c:pt>
                <c:pt idx="3">
                  <c:v>Working status (retired)</c:v>
                </c:pt>
                <c:pt idx="4">
                  <c:v>Financial Situation (Living comfortably)</c:v>
                </c:pt>
                <c:pt idx="5">
                  <c:v>Financial Situation (Finding it difficult)</c:v>
                </c:pt>
                <c:pt idx="6">
                  <c:v>Male</c:v>
                </c:pt>
                <c:pt idx="7">
                  <c:v>Age (65-74)</c:v>
                </c:pt>
                <c:pt idx="8">
                  <c:v>Single Person household</c:v>
                </c:pt>
                <c:pt idx="9">
                  <c:v>Multi Adult household </c:v>
                </c:pt>
                <c:pt idx="10">
                  <c:v>Tenure (Ownder-occupier)</c:v>
                </c:pt>
                <c:pt idx="11">
                  <c:v>Tenure (Rented)</c:v>
                </c:pt>
                <c:pt idx="12">
                  <c:v>Household income (£75,000)</c:v>
                </c:pt>
                <c:pt idx="13">
                  <c:v>Household income (&lt;£20,000)</c:v>
                </c:pt>
                <c:pt idx="14">
                  <c:v>Castle Point</c:v>
                </c:pt>
                <c:pt idx="15">
                  <c:v>Harlow</c:v>
                </c:pt>
                <c:pt idx="16">
                  <c:v>Maldon</c:v>
                </c:pt>
                <c:pt idx="17">
                  <c:v>Tendring</c:v>
                </c:pt>
                <c:pt idx="18">
                  <c:v>Uttlesford</c:v>
                </c:pt>
                <c:pt idx="19">
                  <c:v>IMD Quintile 1 (Most deprived)</c:v>
                </c:pt>
                <c:pt idx="20">
                  <c:v>Urban</c:v>
                </c:pt>
                <c:pt idx="21">
                  <c:v>Rural</c:v>
                </c:pt>
              </c:strCache>
            </c:strRef>
          </c:cat>
          <c:val>
            <c:numRef>
              <c:f>Sheet1!$D$2:$D$23</c:f>
              <c:numCache>
                <c:formatCode>0%</c:formatCode>
                <c:ptCount val="22"/>
                <c:pt idx="0">
                  <c:v>0.3893440339333305</c:v>
                </c:pt>
                <c:pt idx="1">
                  <c:v>0.3893440339333305</c:v>
                </c:pt>
                <c:pt idx="2">
                  <c:v>0.3893440339333305</c:v>
                </c:pt>
                <c:pt idx="3">
                  <c:v>0.3893440339333305</c:v>
                </c:pt>
                <c:pt idx="4">
                  <c:v>0.3893440339333305</c:v>
                </c:pt>
                <c:pt idx="5">
                  <c:v>0.3893440339333305</c:v>
                </c:pt>
                <c:pt idx="6">
                  <c:v>0.3893440339333305</c:v>
                </c:pt>
                <c:pt idx="7">
                  <c:v>0.3893440339333305</c:v>
                </c:pt>
                <c:pt idx="8">
                  <c:v>0.3893440339333305</c:v>
                </c:pt>
                <c:pt idx="9">
                  <c:v>0.3893440339333305</c:v>
                </c:pt>
                <c:pt idx="10">
                  <c:v>0.3893440339333305</c:v>
                </c:pt>
                <c:pt idx="11">
                  <c:v>0.3893440339333305</c:v>
                </c:pt>
                <c:pt idx="12">
                  <c:v>0.3893440339333305</c:v>
                </c:pt>
                <c:pt idx="13">
                  <c:v>0.3893440339333305</c:v>
                </c:pt>
                <c:pt idx="14">
                  <c:v>0.3893440339333305</c:v>
                </c:pt>
                <c:pt idx="15">
                  <c:v>0.3893440339333305</c:v>
                </c:pt>
                <c:pt idx="16">
                  <c:v>0.3893440339333305</c:v>
                </c:pt>
                <c:pt idx="17">
                  <c:v>0.3893440339333305</c:v>
                </c:pt>
                <c:pt idx="18">
                  <c:v>0.3893440339333305</c:v>
                </c:pt>
                <c:pt idx="19">
                  <c:v>0.3893440339333305</c:v>
                </c:pt>
                <c:pt idx="20">
                  <c:v>0.3893440339333305</c:v>
                </c:pt>
                <c:pt idx="21">
                  <c:v>0.3893440339333305</c:v>
                </c:pt>
              </c:numCache>
            </c:numRef>
          </c:val>
          <c:smooth val="0"/>
          <c:extLst>
            <c:ext xmlns:c16="http://schemas.microsoft.com/office/drawing/2014/chart" uri="{C3380CC4-5D6E-409C-BE32-E72D297353CC}">
              <c16:uniqueId val="{00000003-39F2-4B53-BF7A-F9D2848B6286}"/>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1452511889030125"/>
          <c:y val="0.84179237602690538"/>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3"/>
              <c:layout>
                <c:manualLayout>
                  <c:x val="-1.6811891884365195E-16"/>
                  <c:y val="2.0714025748768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BB-445D-A394-80A6BCDA8D24}"/>
                </c:ext>
              </c:extLst>
            </c:dLbl>
            <c:dLbl>
              <c:idx val="19"/>
              <c:layout>
                <c:manualLayout>
                  <c:x val="-1.3755343170088519E-2"/>
                  <c:y val="7.1019516852922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BB-445D-A394-80A6BCDA8D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Life Satisfaction (Medium 5-6)</c:v>
                </c:pt>
                <c:pt idx="1">
                  <c:v>Life Satisfaction (Very high 9-10)</c:v>
                </c:pt>
                <c:pt idx="2">
                  <c:v>Working status (Working)</c:v>
                </c:pt>
                <c:pt idx="3">
                  <c:v>Working status (retired)</c:v>
                </c:pt>
                <c:pt idx="4">
                  <c:v>Financial Situation (Doing alright)</c:v>
                </c:pt>
                <c:pt idx="5">
                  <c:v>Female</c:v>
                </c:pt>
                <c:pt idx="6">
                  <c:v>Male</c:v>
                </c:pt>
                <c:pt idx="7">
                  <c:v>Age (16-64)</c:v>
                </c:pt>
                <c:pt idx="8">
                  <c:v>Age (65+)</c:v>
                </c:pt>
                <c:pt idx="9">
                  <c:v>Single person household (no dependent children)</c:v>
                </c:pt>
                <c:pt idx="10">
                  <c:v>Household income (&lt;£25,000)</c:v>
                </c:pt>
                <c:pt idx="11">
                  <c:v>Household income (£75,0000+)</c:v>
                </c:pt>
                <c:pt idx="12">
                  <c:v>Colchester</c:v>
                </c:pt>
                <c:pt idx="13">
                  <c:v>Harlow</c:v>
                </c:pt>
                <c:pt idx="14">
                  <c:v>Maldon</c:v>
                </c:pt>
                <c:pt idx="15">
                  <c:v>Tendring</c:v>
                </c:pt>
                <c:pt idx="16">
                  <c:v>Uttlesford</c:v>
                </c:pt>
                <c:pt idx="17">
                  <c:v>IMD Quintile 1-2 (Most deprived)</c:v>
                </c:pt>
                <c:pt idx="18">
                  <c:v>Yes (LLTI*)</c:v>
                </c:pt>
                <c:pt idx="19">
                  <c:v>No (LLTI*)</c:v>
                </c:pt>
              </c:strCache>
            </c:strRef>
          </c:cat>
          <c:val>
            <c:numRef>
              <c:f>Sheet1!$B$2:$B$21</c:f>
              <c:numCache>
                <c:formatCode>0%</c:formatCode>
                <c:ptCount val="20"/>
                <c:pt idx="0">
                  <c:v>0.34742394167538088</c:v>
                </c:pt>
                <c:pt idx="1">
                  <c:v>0.42441393405514832</c:v>
                </c:pt>
                <c:pt idx="2">
                  <c:v>0.34683354468490074</c:v>
                </c:pt>
                <c:pt idx="3">
                  <c:v>0.44368114645070839</c:v>
                </c:pt>
                <c:pt idx="4">
                  <c:v>0.39230048412583174</c:v>
                </c:pt>
                <c:pt idx="5">
                  <c:v>0.40295630377782421</c:v>
                </c:pt>
                <c:pt idx="6">
                  <c:v>0.34248725885361159</c:v>
                </c:pt>
                <c:pt idx="7">
                  <c:v>0.34227165991103642</c:v>
                </c:pt>
                <c:pt idx="8">
                  <c:v>0.4733391765039307</c:v>
                </c:pt>
                <c:pt idx="9">
                  <c:v>0.4147396500162755</c:v>
                </c:pt>
                <c:pt idx="10">
                  <c:v>0.42098011322195394</c:v>
                </c:pt>
                <c:pt idx="11">
                  <c:v>0.33124551890247028</c:v>
                </c:pt>
                <c:pt idx="12">
                  <c:v>0.2755924477747837</c:v>
                </c:pt>
                <c:pt idx="13">
                  <c:v>0.4483104873912297</c:v>
                </c:pt>
                <c:pt idx="14">
                  <c:v>0.44504556963902092</c:v>
                </c:pt>
                <c:pt idx="15">
                  <c:v>0.42042652555293919</c:v>
                </c:pt>
                <c:pt idx="16">
                  <c:v>0.31885013715370791</c:v>
                </c:pt>
                <c:pt idx="17">
                  <c:v>0.35672428404093975</c:v>
                </c:pt>
                <c:pt idx="18">
                  <c:v>0.41037808275804383</c:v>
                </c:pt>
                <c:pt idx="19">
                  <c:v>0.36122498808122555</c:v>
                </c:pt>
              </c:numCache>
            </c:numRef>
          </c:val>
          <c:extLst>
            <c:ext xmlns:c16="http://schemas.microsoft.com/office/drawing/2014/chart" uri="{C3380CC4-5D6E-409C-BE32-E72D297353CC}">
              <c16:uniqueId val="{00000000-39F2-4B53-BF7A-F9D2848B6286}"/>
            </c:ext>
          </c:extLst>
        </c:ser>
        <c:dLbls>
          <c:showLegendKey val="0"/>
          <c:showVal val="1"/>
          <c:showCatName val="0"/>
          <c:showSerName val="0"/>
          <c:showPercent val="0"/>
          <c:showBubbleSize val="0"/>
        </c:dLbls>
        <c:gapWidth val="219"/>
        <c:axId val="63970256"/>
        <c:axId val="639707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Sheet1!$A$2:$A$21</c15:sqref>
                        </c15:formulaRef>
                      </c:ext>
                    </c:extLst>
                    <c:strCache>
                      <c:ptCount val="20"/>
                      <c:pt idx="0">
                        <c:v>Life Satisfaction (Medium 5-6)</c:v>
                      </c:pt>
                      <c:pt idx="1">
                        <c:v>Life Satisfaction (Very high 9-10)</c:v>
                      </c:pt>
                      <c:pt idx="2">
                        <c:v>Working status (Working)</c:v>
                      </c:pt>
                      <c:pt idx="3">
                        <c:v>Working status (retired)</c:v>
                      </c:pt>
                      <c:pt idx="4">
                        <c:v>Financial Situation (Doing alright)</c:v>
                      </c:pt>
                      <c:pt idx="5">
                        <c:v>Female</c:v>
                      </c:pt>
                      <c:pt idx="6">
                        <c:v>Male</c:v>
                      </c:pt>
                      <c:pt idx="7">
                        <c:v>Age (16-64)</c:v>
                      </c:pt>
                      <c:pt idx="8">
                        <c:v>Age (65+)</c:v>
                      </c:pt>
                      <c:pt idx="9">
                        <c:v>Single person household (no dependent children)</c:v>
                      </c:pt>
                      <c:pt idx="10">
                        <c:v>Household income (&lt;£25,000)</c:v>
                      </c:pt>
                      <c:pt idx="11">
                        <c:v>Household income (£75,0000+)</c:v>
                      </c:pt>
                      <c:pt idx="12">
                        <c:v>Colchester</c:v>
                      </c:pt>
                      <c:pt idx="13">
                        <c:v>Harlow</c:v>
                      </c:pt>
                      <c:pt idx="14">
                        <c:v>Maldon</c:v>
                      </c:pt>
                      <c:pt idx="15">
                        <c:v>Tendring</c:v>
                      </c:pt>
                      <c:pt idx="16">
                        <c:v>Uttlesford</c:v>
                      </c:pt>
                      <c:pt idx="17">
                        <c:v>IMD Quintile 1-2 (Most deprived)</c:v>
                      </c:pt>
                      <c:pt idx="18">
                        <c:v>Yes (LLTI*)</c:v>
                      </c:pt>
                      <c:pt idx="19">
                        <c:v>No (LLTI*)</c:v>
                      </c:pt>
                    </c:strCache>
                  </c:strRef>
                </c:cat>
                <c:val>
                  <c:numRef>
                    <c:extLst>
                      <c:ext uri="{02D57815-91ED-43cb-92C2-25804820EDAC}">
                        <c15:formulaRef>
                          <c15:sqref>Sheet1!$C$2:$C$21</c15:sqref>
                        </c15:formulaRef>
                      </c:ext>
                    </c:extLst>
                    <c:numCache>
                      <c:formatCode>General</c:formatCode>
                      <c:ptCount val="20"/>
                      <c:pt idx="0">
                        <c:v>2.4</c:v>
                      </c:pt>
                      <c:pt idx="1">
                        <c:v>4.4000000000000004</c:v>
                      </c:pt>
                      <c:pt idx="2">
                        <c:v>1.8</c:v>
                      </c:pt>
                      <c:pt idx="3">
                        <c:v>2.8</c:v>
                      </c:pt>
                    </c:numCache>
                  </c:numRef>
                </c:val>
                <c:extLst>
                  <c:ext xmlns:c16="http://schemas.microsoft.com/office/drawing/2014/chart" uri="{C3380CC4-5D6E-409C-BE32-E72D297353CC}">
                    <c16:uniqueId val="{00000001-39F2-4B53-BF7A-F9D2848B6286}"/>
                  </c:ext>
                </c:extLst>
              </c15:ser>
            </c15:filteredBarSeries>
          </c:ext>
        </c:extLst>
      </c:barChart>
      <c:lineChart>
        <c:grouping val="standard"/>
        <c:varyColors val="0"/>
        <c:ser>
          <c:idx val="2"/>
          <c:order val="2"/>
          <c:tx>
            <c:strRef>
              <c:f>Sheet1!$D$1</c:f>
              <c:strCache>
                <c:ptCount val="1"/>
                <c:pt idx="0">
                  <c:v>Essex Total</c:v>
                </c:pt>
              </c:strCache>
            </c:strRef>
          </c:tx>
          <c:spPr>
            <a:ln w="28575" cap="rnd">
              <a:solidFill>
                <a:schemeClr val="accent2"/>
              </a:solidFill>
              <a:prstDash val="dash"/>
              <a:round/>
            </a:ln>
            <a:effectLst/>
          </c:spPr>
          <c:marker>
            <c:symbol val="none"/>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BB-445D-A394-80A6BCDA8D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Life Satisfaction (Medium 5-6)</c:v>
                </c:pt>
                <c:pt idx="1">
                  <c:v>Life Satisfaction (Very high 9-10)</c:v>
                </c:pt>
                <c:pt idx="2">
                  <c:v>Working status (Working)</c:v>
                </c:pt>
                <c:pt idx="3">
                  <c:v>Working status (retired)</c:v>
                </c:pt>
                <c:pt idx="4">
                  <c:v>Financial Situation (Doing alright)</c:v>
                </c:pt>
                <c:pt idx="5">
                  <c:v>Female</c:v>
                </c:pt>
                <c:pt idx="6">
                  <c:v>Male</c:v>
                </c:pt>
                <c:pt idx="7">
                  <c:v>Age (16-64)</c:v>
                </c:pt>
                <c:pt idx="8">
                  <c:v>Age (65+)</c:v>
                </c:pt>
                <c:pt idx="9">
                  <c:v>Single person household (no dependent children)</c:v>
                </c:pt>
                <c:pt idx="10">
                  <c:v>Household income (&lt;£25,000)</c:v>
                </c:pt>
                <c:pt idx="11">
                  <c:v>Household income (£75,0000+)</c:v>
                </c:pt>
                <c:pt idx="12">
                  <c:v>Colchester</c:v>
                </c:pt>
                <c:pt idx="13">
                  <c:v>Harlow</c:v>
                </c:pt>
                <c:pt idx="14">
                  <c:v>Maldon</c:v>
                </c:pt>
                <c:pt idx="15">
                  <c:v>Tendring</c:v>
                </c:pt>
                <c:pt idx="16">
                  <c:v>Uttlesford</c:v>
                </c:pt>
                <c:pt idx="17">
                  <c:v>IMD Quintile 1-2 (Most deprived)</c:v>
                </c:pt>
                <c:pt idx="18">
                  <c:v>Yes (LLTI*)</c:v>
                </c:pt>
                <c:pt idx="19">
                  <c:v>No (LLTI*)</c:v>
                </c:pt>
              </c:strCache>
            </c:strRef>
          </c:cat>
          <c:val>
            <c:numRef>
              <c:f>Sheet1!$D$2:$D$21</c:f>
              <c:numCache>
                <c:formatCode>0%</c:formatCode>
                <c:ptCount val="20"/>
                <c:pt idx="0">
                  <c:v>0.37334923339062309</c:v>
                </c:pt>
                <c:pt idx="1">
                  <c:v>0.37334923339062309</c:v>
                </c:pt>
                <c:pt idx="2">
                  <c:v>0.37334923339062309</c:v>
                </c:pt>
                <c:pt idx="3">
                  <c:v>0.37334923339062309</c:v>
                </c:pt>
                <c:pt idx="4">
                  <c:v>0.37334923339062309</c:v>
                </c:pt>
                <c:pt idx="5">
                  <c:v>0.37334923339062309</c:v>
                </c:pt>
                <c:pt idx="6">
                  <c:v>0.37334923339062309</c:v>
                </c:pt>
                <c:pt idx="7">
                  <c:v>0.37334923339062309</c:v>
                </c:pt>
                <c:pt idx="8">
                  <c:v>0.37334923339062309</c:v>
                </c:pt>
                <c:pt idx="9">
                  <c:v>0.37334923339062309</c:v>
                </c:pt>
                <c:pt idx="10">
                  <c:v>0.37334923339062309</c:v>
                </c:pt>
                <c:pt idx="11">
                  <c:v>0.37334923339062309</c:v>
                </c:pt>
                <c:pt idx="12">
                  <c:v>0.37334923339062309</c:v>
                </c:pt>
                <c:pt idx="13">
                  <c:v>0.37334923339062309</c:v>
                </c:pt>
                <c:pt idx="14">
                  <c:v>0.37334923339062309</c:v>
                </c:pt>
                <c:pt idx="15">
                  <c:v>0.37334923339062309</c:v>
                </c:pt>
                <c:pt idx="16">
                  <c:v>0.37334923339062309</c:v>
                </c:pt>
                <c:pt idx="17">
                  <c:v>0.37334923339062309</c:v>
                </c:pt>
                <c:pt idx="18">
                  <c:v>0.37334923339062309</c:v>
                </c:pt>
                <c:pt idx="19">
                  <c:v>0.37334923339062309</c:v>
                </c:pt>
              </c:numCache>
            </c:numRef>
          </c:val>
          <c:smooth val="0"/>
          <c:extLst>
            <c:ext xmlns:c16="http://schemas.microsoft.com/office/drawing/2014/chart" uri="{C3380CC4-5D6E-409C-BE32-E72D297353CC}">
              <c16:uniqueId val="{00000003-39F2-4B53-BF7A-F9D2848B6286}"/>
            </c:ext>
          </c:extLst>
        </c:ser>
        <c:dLbls>
          <c:showLegendKey val="0"/>
          <c:showVal val="1"/>
          <c:showCatName val="0"/>
          <c:showSerName val="0"/>
          <c:showPercent val="0"/>
          <c:showBubbleSize val="0"/>
        </c:dLbls>
        <c:marker val="1"/>
        <c:smooth val="0"/>
        <c:axId val="63970256"/>
        <c:axId val="63970736"/>
      </c:lineChart>
      <c:catAx>
        <c:axId val="639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736"/>
        <c:crosses val="autoZero"/>
        <c:auto val="1"/>
        <c:lblAlgn val="ctr"/>
        <c:lblOffset val="100"/>
        <c:noMultiLvlLbl val="0"/>
      </c:catAx>
      <c:valAx>
        <c:axId val="63970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70256"/>
        <c:crosses val="autoZero"/>
        <c:crossBetween val="between"/>
      </c:valAx>
      <c:spPr>
        <a:noFill/>
        <a:ln>
          <a:noFill/>
        </a:ln>
        <a:effectLst/>
      </c:spPr>
    </c:plotArea>
    <c:legend>
      <c:legendPos val="b"/>
      <c:layout>
        <c:manualLayout>
          <c:xMode val="edge"/>
          <c:yMode val="edge"/>
          <c:x val="0.40879372590276436"/>
          <c:y val="0.89801616020213537"/>
          <c:w val="0.17324222915625501"/>
          <c:h val="6.0555788300326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0.76099</cdr:x>
      <cdr:y>0.80823</cdr:y>
    </cdr:from>
    <cdr:to>
      <cdr:x>0.82087</cdr:x>
      <cdr:y>0.84642</cdr:y>
    </cdr:to>
    <cdr:sp macro="" textlink="">
      <cdr:nvSpPr>
        <cdr:cNvPr id="3" name="Rectangle 2">
          <a:extLst xmlns:a="http://schemas.openxmlformats.org/drawingml/2006/main">
            <a:ext uri="{FF2B5EF4-FFF2-40B4-BE49-F238E27FC236}">
              <a16:creationId xmlns:a16="http://schemas.microsoft.com/office/drawing/2014/main" id="{8D063215-69C1-4E5E-8AC5-F0161E775FF2}"/>
            </a:ext>
          </a:extLst>
        </cdr:cNvPr>
        <cdr:cNvSpPr/>
      </cdr:nvSpPr>
      <cdr:spPr>
        <a:xfrm xmlns:a="http://schemas.openxmlformats.org/drawingml/2006/main">
          <a:off x="4910514" y="3933459"/>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0.80697</cdr:x>
      <cdr:y>0.23493</cdr:y>
    </cdr:from>
    <cdr:to>
      <cdr:x>0.86685</cdr:x>
      <cdr:y>0.27444</cdr:y>
    </cdr:to>
    <cdr:sp macro="" textlink="">
      <cdr:nvSpPr>
        <cdr:cNvPr id="4" name="Rectangle 3">
          <a:extLst xmlns:a="http://schemas.openxmlformats.org/drawingml/2006/main">
            <a:ext uri="{FF2B5EF4-FFF2-40B4-BE49-F238E27FC236}">
              <a16:creationId xmlns:a16="http://schemas.microsoft.com/office/drawing/2014/main" id="{11602C28-F110-4FDA-91D0-46A5E734B5F8}"/>
            </a:ext>
          </a:extLst>
        </cdr:cNvPr>
        <cdr:cNvSpPr/>
      </cdr:nvSpPr>
      <cdr:spPr>
        <a:xfrm xmlns:a="http://schemas.openxmlformats.org/drawingml/2006/main">
          <a:off x="5207237" y="1143358"/>
          <a:ext cx="386395" cy="192286"/>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0.07442</cdr:x>
      <cdr:y>0.23125</cdr:y>
    </cdr:from>
    <cdr:to>
      <cdr:x>0.2706</cdr:x>
      <cdr:y>0.44268</cdr:y>
    </cdr:to>
    <cdr:sp macro="" textlink="">
      <cdr:nvSpPr>
        <cdr:cNvPr id="5" name="Rectangle 4">
          <a:extLst xmlns:a="http://schemas.openxmlformats.org/drawingml/2006/main">
            <a:ext uri="{FF2B5EF4-FFF2-40B4-BE49-F238E27FC236}">
              <a16:creationId xmlns:a16="http://schemas.microsoft.com/office/drawing/2014/main" id="{85936B2D-709B-86BE-12D3-7A44165F6D8B}"/>
            </a:ext>
          </a:extLst>
        </cdr:cNvPr>
        <cdr:cNvSpPr/>
      </cdr:nvSpPr>
      <cdr:spPr>
        <a:xfrm xmlns:a="http://schemas.openxmlformats.org/drawingml/2006/main">
          <a:off x="480247" y="1125417"/>
          <a:ext cx="1265911" cy="1028981"/>
        </a:xfrm>
        <a:prstGeom xmlns:a="http://schemas.openxmlformats.org/drawingml/2006/main" prst="rect">
          <a:avLst/>
        </a:prstGeom>
        <a:noFill xmlns:a="http://schemas.openxmlformats.org/drawingml/2006/main"/>
        <a:ln xmlns:a="http://schemas.openxmlformats.org/drawingml/2006/main" w="19050" cap="flat" cmpd="sng" algn="ctr">
          <a:solidFill>
            <a:schemeClr val="tx2"/>
          </a:solid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Significantly higher (green)/lower (red) % vs Essex total at 95% confidence level</a:t>
          </a:r>
        </a:p>
      </cdr:txBody>
    </cdr:sp>
  </cdr:relSizeAnchor>
</c:userShapes>
</file>

<file path=ppt/drawings/drawing2.xml><?xml version="1.0" encoding="utf-8"?>
<c:userShapes xmlns:c="http://schemas.openxmlformats.org/drawingml/2006/chart">
  <cdr:relSizeAnchor xmlns:cdr="http://schemas.openxmlformats.org/drawingml/2006/chartDrawing">
    <cdr:from>
      <cdr:x>0.61795</cdr:x>
      <cdr:y>0.19275</cdr:y>
    </cdr:from>
    <cdr:to>
      <cdr:x>0.83777</cdr:x>
      <cdr:y>0.30066</cdr:y>
    </cdr:to>
    <cdr:sp macro="" textlink="">
      <cdr:nvSpPr>
        <cdr:cNvPr id="2" name="TextBox 6">
          <a:extLst xmlns:a="http://schemas.openxmlformats.org/drawingml/2006/main">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cdr:cNvPr>
        <cdr:cNvSpPr txBox="1"/>
      </cdr:nvSpPr>
      <cdr:spPr>
        <a:xfrm xmlns:a="http://schemas.openxmlformats.org/drawingml/2006/main">
          <a:off x="3456585" y="824612"/>
          <a:ext cx="1229580" cy="461665"/>
        </a:xfrm>
        <a:prstGeom xmlns:a="http://schemas.openxmlformats.org/drawingml/2006/main" prst="rect">
          <a:avLst/>
        </a:prstGeom>
        <a:noFill xmlns:a="http://schemas.openxmlformats.org/drawingml/2006/main"/>
      </cdr:spPr>
      <cdr:txBody>
        <a:bodyPr xmlns:a="http://schemas.openxmlformats.org/drawingml/2006/main" wrap="square" lIns="126000" rIns="36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ea typeface="+mn-ea"/>
              <a:cs typeface="+mn-cs"/>
            </a:rPr>
            <a:t>Believe growth is negative - 36%</a:t>
          </a:r>
        </a:p>
      </cdr:txBody>
    </cdr:sp>
  </cdr:relSizeAnchor>
  <cdr:relSizeAnchor xmlns:cdr="http://schemas.openxmlformats.org/drawingml/2006/chartDrawing">
    <cdr:from>
      <cdr:x>0.60195</cdr:x>
      <cdr:y>0.077</cdr:y>
    </cdr:from>
    <cdr:to>
      <cdr:x>0.62021</cdr:x>
      <cdr:y>0.37503</cdr:y>
    </cdr:to>
    <cdr:sp macro="" textlink="">
      <cdr:nvSpPr>
        <cdr:cNvPr id="3" name="Right Brace 2">
          <a:extLst xmlns:a="http://schemas.openxmlformats.org/drawingml/2006/main">
            <a:ext uri="{FF2B5EF4-FFF2-40B4-BE49-F238E27FC236}">
              <a16:creationId xmlns:a16="http://schemas.microsoft.com/office/drawing/2014/main" id="{313EAC00-3E5F-4E5A-B91B-854961684AF4}"/>
            </a:ext>
            <a:ext uri="{C183D7F6-B498-43B3-948B-1728B52AA6E4}">
              <adec:decorative xmlns:adec="http://schemas.microsoft.com/office/drawing/2017/decorative" val="1"/>
            </a:ext>
          </a:extLst>
        </cdr:cNvPr>
        <cdr:cNvSpPr/>
      </cdr:nvSpPr>
      <cdr:spPr>
        <a:xfrm xmlns:a="http://schemas.openxmlformats.org/drawingml/2006/main">
          <a:off x="3367106" y="329419"/>
          <a:ext cx="102112" cy="1275006"/>
        </a:xfrm>
        <a:prstGeom xmlns:a="http://schemas.openxmlformats.org/drawingml/2006/main" prst="rightBrace">
          <a:avLst>
            <a:gd name="adj1" fmla="val 0"/>
            <a:gd name="adj2" fmla="val 50000"/>
          </a:avLst>
        </a:prstGeom>
        <a:ln xmlns:a="http://schemas.openxmlformats.org/drawingml/2006/main">
          <a:solidFill>
            <a:schemeClr val="accent3">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0.14871</cdr:x>
      <cdr:y>0.78849</cdr:y>
    </cdr:from>
    <cdr:to>
      <cdr:x>1</cdr:x>
      <cdr:y>0.78849</cdr:y>
    </cdr:to>
    <cdr:cxnSp macro="">
      <cdr:nvCxnSpPr>
        <cdr:cNvPr id="2" name="Straight Connector 1">
          <a:extLst xmlns:a="http://schemas.openxmlformats.org/drawingml/2006/main">
            <a:ext uri="{FF2B5EF4-FFF2-40B4-BE49-F238E27FC236}">
              <a16:creationId xmlns:a16="http://schemas.microsoft.com/office/drawing/2014/main" id="{52B08348-A4E8-4399-A4CA-FB648464CF34}"/>
            </a:ext>
          </a:extLst>
        </cdr:cNvPr>
        <cdr:cNvCxnSpPr>
          <a:cxnSpLocks xmlns:a="http://schemas.openxmlformats.org/drawingml/2006/main"/>
        </cdr:cNvCxnSpPr>
      </cdr:nvCxnSpPr>
      <cdr:spPr>
        <a:xfrm xmlns:a="http://schemas.openxmlformats.org/drawingml/2006/main">
          <a:off x="839261" y="3111806"/>
          <a:ext cx="4723339" cy="0"/>
        </a:xfrm>
        <a:prstGeom xmlns:a="http://schemas.openxmlformats.org/drawingml/2006/main" prst="line">
          <a:avLst/>
        </a:prstGeom>
        <a:ln xmlns:a="http://schemas.openxmlformats.org/drawingml/2006/main" w="9525">
          <a:solidFill>
            <a:srgbClr val="BDDEF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8E871-4CA4-1A46-B413-F61B982F4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82C236-FB7E-514E-AAED-E2C189CC7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AB9923-8C2E-2C40-9A12-702009AD13B0}" type="datetimeFigureOut">
              <a:rPr lang="en-GB" smtClean="0"/>
              <a:t>24/01/2025</a:t>
            </a:fld>
            <a:endParaRPr lang="en-GB"/>
          </a:p>
        </p:txBody>
      </p:sp>
      <p:sp>
        <p:nvSpPr>
          <p:cNvPr id="4" name="Footer Placeholder 3">
            <a:extLst>
              <a:ext uri="{FF2B5EF4-FFF2-40B4-BE49-F238E27FC236}">
                <a16:creationId xmlns:a16="http://schemas.microsoft.com/office/drawing/2014/main" id="{F9AA03D9-9C21-D44C-8163-5CBF0C1F1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AC10F5-817C-2047-AA53-D8CB217F1F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8CF7A-1854-DA4A-82DA-43BC670DD6EC}" type="slidenum">
              <a:rPr lang="en-GB" smtClean="0"/>
              <a:t>‹#›</a:t>
            </a:fld>
            <a:endParaRPr lang="en-GB"/>
          </a:p>
        </p:txBody>
      </p:sp>
    </p:spTree>
    <p:extLst>
      <p:ext uri="{BB962C8B-B14F-4D97-AF65-F5344CB8AC3E}">
        <p14:creationId xmlns:p14="http://schemas.microsoft.com/office/powerpoint/2010/main" val="309733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A7429-E3F5-254C-A517-F5165C32BDC9}" type="datetimeFigureOut">
              <a:rPr lang="en-GB" smtClean="0"/>
              <a:t>24/01/2025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4313C-03CA-2F4F-99E8-EBD64150FFF1}" type="slidenum">
              <a:rPr lang="en-GB" smtClean="0"/>
              <a:t>‹#›</a:t>
            </a:fld>
            <a:endParaRPr lang="en-GB"/>
          </a:p>
        </p:txBody>
      </p:sp>
    </p:spTree>
    <p:extLst>
      <p:ext uri="{BB962C8B-B14F-4D97-AF65-F5344CB8AC3E}">
        <p14:creationId xmlns:p14="http://schemas.microsoft.com/office/powerpoint/2010/main" val="312765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64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manual significance tests carried out at 2 decimal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92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066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31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12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81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94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22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All manual significance tests carried out at 2 decimal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24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4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78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9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910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60838"/>
            <a:ext cx="9144000" cy="102501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F6DC534-E8DA-B54D-B24C-13A91F685274}"/>
              </a:ext>
            </a:extLst>
          </p:cNvPr>
          <p:cNvPicPr>
            <a:picLocks noChangeAspect="1"/>
          </p:cNvPicPr>
          <p:nvPr userDrawn="1"/>
        </p:nvPicPr>
        <p:blipFill>
          <a:blip r:embed="rId2"/>
          <a:stretch>
            <a:fillRect/>
          </a:stretch>
        </p:blipFill>
        <p:spPr>
          <a:xfrm>
            <a:off x="10317346" y="5795377"/>
            <a:ext cx="1530350" cy="739107"/>
          </a:xfrm>
          <a:prstGeom prst="rect">
            <a:avLst/>
          </a:prstGeom>
        </p:spPr>
      </p:pic>
    </p:spTree>
    <p:extLst>
      <p:ext uri="{BB962C8B-B14F-4D97-AF65-F5344CB8AC3E}">
        <p14:creationId xmlns:p14="http://schemas.microsoft.com/office/powerpoint/2010/main" val="191585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0396A59-D910-5D44-A624-88E02875280A}"/>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B4DEB50D-613D-4342-99B5-DA190AB3DC9D}"/>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2" name="Title 1">
            <a:extLst>
              <a:ext uri="{FF2B5EF4-FFF2-40B4-BE49-F238E27FC236}">
                <a16:creationId xmlns:a16="http://schemas.microsoft.com/office/drawing/2014/main" id="{3B3455FA-323C-7244-8929-D342EC879881}"/>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13" name="Content Placeholder 3">
            <a:extLst>
              <a:ext uri="{FF2B5EF4-FFF2-40B4-BE49-F238E27FC236}">
                <a16:creationId xmlns:a16="http://schemas.microsoft.com/office/drawing/2014/main" id="{62F85A1A-3117-D248-A9B6-89121E76A508}"/>
              </a:ext>
            </a:extLst>
          </p:cNvPr>
          <p:cNvSpPr>
            <a:spLocks noGrp="1"/>
          </p:cNvSpPr>
          <p:nvPr>
            <p:ph sz="half" idx="11" hasCustomPrompt="1"/>
          </p:nvPr>
        </p:nvSpPr>
        <p:spPr>
          <a:xfrm>
            <a:off x="304800" y="1216628"/>
            <a:ext cx="11582402" cy="619150"/>
          </a:xfrm>
          <a:prstGeom prst="rect">
            <a:avLst/>
          </a:prstGeom>
        </p:spPr>
        <p:txBody>
          <a:bodyPr numCol="4" spcCol="360000"/>
          <a:lstStyle>
            <a:lvl1pPr>
              <a:buNone/>
              <a:defRPr b="1">
                <a:solidFill>
                  <a:srgbClr val="E40037"/>
                </a:solidFill>
              </a:defRPr>
            </a:lvl1pPr>
          </a:lstStyle>
          <a:p>
            <a:pPr lvl="0"/>
            <a:r>
              <a:rPr lang="en-US"/>
              <a:t>Text</a:t>
            </a:r>
          </a:p>
          <a:p>
            <a:pPr lvl="0"/>
            <a:endParaRPr lang="en-US"/>
          </a:p>
          <a:p>
            <a:pPr lvl="0"/>
            <a:r>
              <a:rPr lang="en-US"/>
              <a:t>Text</a:t>
            </a:r>
          </a:p>
          <a:p>
            <a:pPr lvl="0"/>
            <a:endParaRPr lang="en-US"/>
          </a:p>
          <a:p>
            <a:pPr lvl="0"/>
            <a:r>
              <a:rPr lang="en-US"/>
              <a:t>Text</a:t>
            </a:r>
          </a:p>
          <a:p>
            <a:pPr lvl="0"/>
            <a:endParaRPr lang="en-US"/>
          </a:p>
          <a:p>
            <a:pPr lvl="0"/>
            <a:r>
              <a:rPr lang="en-US"/>
              <a:t>Text</a:t>
            </a:r>
          </a:p>
        </p:txBody>
      </p:sp>
      <p:sp>
        <p:nvSpPr>
          <p:cNvPr id="14" name="Content Placeholder 3">
            <a:extLst>
              <a:ext uri="{FF2B5EF4-FFF2-40B4-BE49-F238E27FC236}">
                <a16:creationId xmlns:a16="http://schemas.microsoft.com/office/drawing/2014/main" id="{F4E0330D-E373-5348-9BD7-1A2CA3F10B79}"/>
              </a:ext>
            </a:extLst>
          </p:cNvPr>
          <p:cNvSpPr>
            <a:spLocks noGrp="1"/>
          </p:cNvSpPr>
          <p:nvPr>
            <p:ph sz="half" idx="12" hasCustomPrompt="1"/>
          </p:nvPr>
        </p:nvSpPr>
        <p:spPr>
          <a:xfrm>
            <a:off x="304800" y="1835779"/>
            <a:ext cx="11582402" cy="3965082"/>
          </a:xfrm>
          <a:prstGeom prst="rect">
            <a:avLst/>
          </a:prstGeom>
        </p:spPr>
        <p:txBody>
          <a:bodyPr numCol="4" spcCol="360000"/>
          <a:lstStyle>
            <a:lvl1pPr>
              <a:buNone/>
              <a:defRPr sz="2000" b="0">
                <a:solidFill>
                  <a:schemeClr val="tx1"/>
                </a:solidFill>
              </a:defRPr>
            </a:lvl1pPr>
          </a:lstStyle>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p:txBody>
      </p:sp>
      <p:sp>
        <p:nvSpPr>
          <p:cNvPr id="2" name="Date Placeholder 3">
            <a:extLst>
              <a:ext uri="{FF2B5EF4-FFF2-40B4-BE49-F238E27FC236}">
                <a16:creationId xmlns:a16="http://schemas.microsoft.com/office/drawing/2014/main" id="{492ACB3A-2831-0B85-4E39-42641757587E}"/>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104233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0037"/>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FBDB07A-5683-0D4E-B61F-43DD2538EF07}"/>
              </a:ext>
            </a:extLst>
          </p:cNvPr>
          <p:cNvSpPr>
            <a:spLocks noGrp="1"/>
          </p:cNvSpPr>
          <p:nvPr>
            <p:ph type="body" sz="quarter" idx="10" hasCustomPrompt="1"/>
          </p:nvPr>
        </p:nvSpPr>
        <p:spPr>
          <a:xfrm>
            <a:off x="579439" y="4091940"/>
            <a:ext cx="2689056"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This information is issued by:</a:t>
            </a:r>
          </a:p>
          <a:p>
            <a:pPr lvl="0"/>
            <a:r>
              <a:rPr lang="en-GB"/>
              <a:t>Essex County Council</a:t>
            </a:r>
          </a:p>
          <a:p>
            <a:pPr lvl="0"/>
            <a:r>
              <a:rPr lang="en-GB"/>
              <a:t>&gt;&gt;Department&lt;&lt;</a:t>
            </a:r>
          </a:p>
          <a:p>
            <a:pPr lvl="0"/>
            <a:endParaRPr lang="en-GB"/>
          </a:p>
          <a:p>
            <a:pPr lvl="0"/>
            <a:r>
              <a:rPr lang="en-GB"/>
              <a:t>Contact us:</a:t>
            </a:r>
          </a:p>
          <a:p>
            <a:pPr lvl="0"/>
            <a:r>
              <a:rPr lang="en-GB"/>
              <a:t>&gt;&gt;Email&lt;&lt;@</a:t>
            </a:r>
            <a:r>
              <a:rPr lang="en-GB" err="1"/>
              <a:t>essex.gov.uk</a:t>
            </a:r>
            <a:endParaRPr lang="en-GB"/>
          </a:p>
          <a:p>
            <a:pPr lvl="0"/>
            <a:r>
              <a:rPr lang="en-GB"/>
              <a:t>&gt;&gt;Telephone&lt;&lt;</a:t>
            </a:r>
          </a:p>
          <a:p>
            <a:pPr lvl="0"/>
            <a:endParaRPr lang="en-GB"/>
          </a:p>
          <a:p>
            <a:pPr lvl="0"/>
            <a:r>
              <a:rPr lang="en-GB"/>
              <a:t>&gt;&gt;Address&lt;&lt;</a:t>
            </a:r>
          </a:p>
          <a:p>
            <a:pPr lvl="0"/>
            <a:endParaRPr lang="en-GB"/>
          </a:p>
          <a:p>
            <a:pPr lvl="0"/>
            <a:endParaRPr lang="en-GB"/>
          </a:p>
          <a:p>
            <a:pPr lvl="0"/>
            <a:endParaRPr lang="en-GB"/>
          </a:p>
        </p:txBody>
      </p:sp>
      <p:sp>
        <p:nvSpPr>
          <p:cNvPr id="7" name="Text Placeholder 6">
            <a:extLst>
              <a:ext uri="{FF2B5EF4-FFF2-40B4-BE49-F238E27FC236}">
                <a16:creationId xmlns:a16="http://schemas.microsoft.com/office/drawing/2014/main" id="{53CD5BA3-0351-B34F-9597-DDB312D5D497}"/>
              </a:ext>
            </a:extLst>
          </p:cNvPr>
          <p:cNvSpPr>
            <a:spLocks noGrp="1"/>
          </p:cNvSpPr>
          <p:nvPr>
            <p:ph type="body" sz="quarter" idx="11" hasCustomPrompt="1"/>
          </p:nvPr>
        </p:nvSpPr>
        <p:spPr>
          <a:xfrm>
            <a:off x="3276918" y="4091940"/>
            <a:ext cx="3459161"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Sign up to Keep Me Posted email updates:</a:t>
            </a:r>
          </a:p>
          <a:p>
            <a:pPr lvl="0"/>
            <a:r>
              <a:rPr lang="en-GB" err="1"/>
              <a:t>Essex.gov.uk</a:t>
            </a:r>
            <a:r>
              <a:rPr lang="en-GB"/>
              <a:t>/</a:t>
            </a:r>
            <a:r>
              <a:rPr lang="en-GB" err="1"/>
              <a:t>keepmeposted</a:t>
            </a:r>
            <a:endParaRPr lang="en-GB"/>
          </a:p>
          <a:p>
            <a:pPr lvl="0"/>
            <a:endParaRPr lang="en-GB"/>
          </a:p>
          <a:p>
            <a:pPr lvl="0"/>
            <a:r>
              <a:rPr lang="en-GB"/>
              <a:t>     </a:t>
            </a:r>
            <a:r>
              <a:rPr lang="en-GB" err="1"/>
              <a:t>Essex_CC</a:t>
            </a:r>
            <a:endParaRPr lang="en-GB"/>
          </a:p>
          <a:p>
            <a:pPr lvl="0"/>
            <a:r>
              <a:rPr lang="en-GB"/>
              <a:t>     </a:t>
            </a:r>
            <a:r>
              <a:rPr lang="en-GB" err="1"/>
              <a:t>Facebook.com</a:t>
            </a:r>
            <a:r>
              <a:rPr lang="en-GB"/>
              <a:t>/</a:t>
            </a:r>
            <a:r>
              <a:rPr lang="en-GB" err="1"/>
              <a:t>essexcountycouncil</a:t>
            </a:r>
            <a:endParaRPr lang="en-GB"/>
          </a:p>
          <a:p>
            <a:pPr lvl="0"/>
            <a:endParaRPr lang="en-GB"/>
          </a:p>
          <a:p>
            <a:pPr lvl="0"/>
            <a:r>
              <a:rPr lang="en-GB"/>
              <a:t>The information contained in this document can be translated, and/or made available in alternative formats, on request.</a:t>
            </a:r>
          </a:p>
          <a:p>
            <a:pPr lvl="0"/>
            <a:endParaRPr lang="en-GB"/>
          </a:p>
          <a:p>
            <a:pPr lvl="0"/>
            <a:r>
              <a:rPr lang="en-GB"/>
              <a:t>Published &gt;&gt;Date&lt;&lt;</a:t>
            </a:r>
          </a:p>
        </p:txBody>
      </p:sp>
      <p:pic>
        <p:nvPicPr>
          <p:cNvPr id="8" name="Picture 7">
            <a:extLst>
              <a:ext uri="{FF2B5EF4-FFF2-40B4-BE49-F238E27FC236}">
                <a16:creationId xmlns:a16="http://schemas.microsoft.com/office/drawing/2014/main" id="{31C70084-6A9A-0540-A7CC-B7DA11F56A92}"/>
              </a:ext>
            </a:extLst>
          </p:cNvPr>
          <p:cNvPicPr>
            <a:picLocks noChangeAspect="1"/>
          </p:cNvPicPr>
          <p:nvPr userDrawn="1"/>
        </p:nvPicPr>
        <p:blipFill>
          <a:blip r:embed="rId2"/>
          <a:stretch>
            <a:fillRect/>
          </a:stretch>
        </p:blipFill>
        <p:spPr>
          <a:xfrm>
            <a:off x="3275626" y="4866184"/>
            <a:ext cx="179456" cy="1794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2F74D5B-8CB1-4E42-B490-953E4D5B4F46}"/>
              </a:ext>
            </a:extLst>
          </p:cNvPr>
          <p:cNvPicPr>
            <a:picLocks noChangeAspect="1"/>
          </p:cNvPicPr>
          <p:nvPr userDrawn="1"/>
        </p:nvPicPr>
        <p:blipFill>
          <a:blip r:embed="rId3"/>
          <a:stretch>
            <a:fillRect/>
          </a:stretch>
        </p:blipFill>
        <p:spPr>
          <a:xfrm>
            <a:off x="3276918" y="4688020"/>
            <a:ext cx="178164" cy="178164"/>
          </a:xfrm>
          <a:prstGeom prst="rect">
            <a:avLst/>
          </a:prstGeom>
        </p:spPr>
      </p:pic>
    </p:spTree>
    <p:extLst>
      <p:ext uri="{BB962C8B-B14F-4D97-AF65-F5344CB8AC3E}">
        <p14:creationId xmlns:p14="http://schemas.microsoft.com/office/powerpoint/2010/main" val="116817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r>
              <a:rPr lang="en-US"/>
              <a:t>November 2024</a:t>
            </a:r>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38656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r>
              <a:rPr lang="en-US"/>
              <a:t>November 2024</a:t>
            </a:r>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74732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91410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5865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16502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981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760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81005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7AB5-0595-5048-A9DE-47E953774D55}"/>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3" name="Date Placeholder 2">
            <a:extLst>
              <a:ext uri="{FF2B5EF4-FFF2-40B4-BE49-F238E27FC236}">
                <a16:creationId xmlns:a16="http://schemas.microsoft.com/office/drawing/2014/main" id="{7F104F94-DB9E-4244-BE6F-72C7B5EAD7F4}"/>
              </a:ext>
            </a:extLst>
          </p:cNvPr>
          <p:cNvSpPr>
            <a:spLocks noGrp="1"/>
          </p:cNvSpPr>
          <p:nvPr>
            <p:ph type="dt" sz="half" idx="10"/>
          </p:nvPr>
        </p:nvSpPr>
        <p:spPr/>
        <p:txBody>
          <a:bodyPr/>
          <a:lstStyle/>
          <a:p>
            <a:r>
              <a:rPr lang="en-US"/>
              <a:t>November 2024</a:t>
            </a:r>
            <a:endParaRPr lang="en-GB">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B38CAA1-C61C-E147-B8F5-4939DF85724C}"/>
              </a:ext>
            </a:extLst>
          </p:cNvPr>
          <p:cNvSpPr>
            <a:spLocks noGrp="1"/>
          </p:cNvSpPr>
          <p:nvPr>
            <p:ph type="sldNum" sz="quarter" idx="11"/>
          </p:nvPr>
        </p:nvSpPr>
        <p:spPr/>
        <p:txBody>
          <a:bodyPr/>
          <a:lstStyle/>
          <a:p>
            <a:r>
              <a:rPr lang="en-GB"/>
              <a:t>|   </a:t>
            </a:r>
            <a:fld id="{5898CC38-F149-5B45-A1B4-290B41364A0C}" type="slidenum">
              <a:rPr lang="en-GB" smtClean="0"/>
              <a:pPr/>
              <a:t>‹#›</a:t>
            </a:fld>
            <a:endParaRPr lang="en-GB"/>
          </a:p>
        </p:txBody>
      </p:sp>
      <p:sp>
        <p:nvSpPr>
          <p:cNvPr id="5" name="Footer Placeholder 4">
            <a:extLst>
              <a:ext uri="{FF2B5EF4-FFF2-40B4-BE49-F238E27FC236}">
                <a16:creationId xmlns:a16="http://schemas.microsoft.com/office/drawing/2014/main" id="{9F631126-BADA-E347-9CD9-0220373794B6}"/>
              </a:ext>
            </a:extLst>
          </p:cNvPr>
          <p:cNvSpPr>
            <a:spLocks noGrp="1"/>
          </p:cNvSpPr>
          <p:nvPr>
            <p:ph type="ftr" sz="quarter" idx="12"/>
          </p:nvPr>
        </p:nvSpPr>
        <p:spPr/>
        <p:txBody>
          <a:bodyPr/>
          <a:lstStyle/>
          <a:p>
            <a:r>
              <a:rPr lang="en-GB">
                <a:solidFill>
                  <a:schemeClr val="tx1">
                    <a:lumMod val="50000"/>
                    <a:lumOff val="50000"/>
                  </a:schemeClr>
                </a:solidFill>
              </a:rPr>
              <a:t>Produced by Essex County Council Policy Unit</a:t>
            </a:r>
          </a:p>
        </p:txBody>
      </p:sp>
      <p:sp>
        <p:nvSpPr>
          <p:cNvPr id="25" name="Text Placeholder 24">
            <a:extLst>
              <a:ext uri="{FF2B5EF4-FFF2-40B4-BE49-F238E27FC236}">
                <a16:creationId xmlns:a16="http://schemas.microsoft.com/office/drawing/2014/main" id="{FB5D0565-D907-AE40-B0B4-CDFE020863B7}"/>
              </a:ext>
            </a:extLst>
          </p:cNvPr>
          <p:cNvSpPr>
            <a:spLocks noGrp="1"/>
          </p:cNvSpPr>
          <p:nvPr>
            <p:ph type="body" sz="quarter" idx="15"/>
          </p:nvPr>
        </p:nvSpPr>
        <p:spPr>
          <a:xfrm>
            <a:off x="304799"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3" name="Text Placeholder 32">
            <a:extLst>
              <a:ext uri="{FF2B5EF4-FFF2-40B4-BE49-F238E27FC236}">
                <a16:creationId xmlns:a16="http://schemas.microsoft.com/office/drawing/2014/main" id="{11BE3D0D-C1DA-8944-9F3E-478A68574F9D}"/>
              </a:ext>
            </a:extLst>
          </p:cNvPr>
          <p:cNvSpPr>
            <a:spLocks noGrp="1"/>
          </p:cNvSpPr>
          <p:nvPr>
            <p:ph type="body" sz="quarter" idx="16"/>
          </p:nvPr>
        </p:nvSpPr>
        <p:spPr>
          <a:xfrm>
            <a:off x="1311275" y="1785938"/>
            <a:ext cx="4114800" cy="957262"/>
          </a:xfrm>
        </p:spPr>
        <p:txBody>
          <a:bodyPr anchor="t"/>
          <a:lstStyle>
            <a:lvl1pPr>
              <a:lnSpc>
                <a:spcPct val="100000"/>
              </a:lnSpc>
              <a:spcAft>
                <a:spcPts val="200"/>
              </a:spcAft>
              <a:buFontTx/>
              <a:buNone/>
              <a:defRPr b="1"/>
            </a:lvl1pPr>
            <a:lvl2pPr>
              <a:lnSpc>
                <a:spcPct val="100000"/>
              </a:lnSpc>
              <a:spcAft>
                <a:spcPts val="200"/>
              </a:spcAft>
              <a:buFontTx/>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4" name="Text Placeholder 24">
            <a:extLst>
              <a:ext uri="{FF2B5EF4-FFF2-40B4-BE49-F238E27FC236}">
                <a16:creationId xmlns:a16="http://schemas.microsoft.com/office/drawing/2014/main" id="{2E9D775A-68BE-B048-B7A5-00E328AF9974}"/>
              </a:ext>
            </a:extLst>
          </p:cNvPr>
          <p:cNvSpPr>
            <a:spLocks noGrp="1"/>
          </p:cNvSpPr>
          <p:nvPr>
            <p:ph type="body" sz="quarter" idx="17"/>
          </p:nvPr>
        </p:nvSpPr>
        <p:spPr>
          <a:xfrm>
            <a:off x="304799"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5" name="Text Placeholder 32">
            <a:extLst>
              <a:ext uri="{FF2B5EF4-FFF2-40B4-BE49-F238E27FC236}">
                <a16:creationId xmlns:a16="http://schemas.microsoft.com/office/drawing/2014/main" id="{33CB537D-3DFF-3A48-9823-F7D9AB301C8C}"/>
              </a:ext>
            </a:extLst>
          </p:cNvPr>
          <p:cNvSpPr>
            <a:spLocks noGrp="1"/>
          </p:cNvSpPr>
          <p:nvPr>
            <p:ph type="body" sz="quarter" idx="18"/>
          </p:nvPr>
        </p:nvSpPr>
        <p:spPr>
          <a:xfrm>
            <a:off x="1311275"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6" name="Text Placeholder 24">
            <a:extLst>
              <a:ext uri="{FF2B5EF4-FFF2-40B4-BE49-F238E27FC236}">
                <a16:creationId xmlns:a16="http://schemas.microsoft.com/office/drawing/2014/main" id="{C67F3338-5DEE-F84E-A464-97671D4BAB60}"/>
              </a:ext>
            </a:extLst>
          </p:cNvPr>
          <p:cNvSpPr>
            <a:spLocks noGrp="1"/>
          </p:cNvSpPr>
          <p:nvPr>
            <p:ph type="body" sz="quarter" idx="19"/>
          </p:nvPr>
        </p:nvSpPr>
        <p:spPr>
          <a:xfrm>
            <a:off x="304799"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7" name="Text Placeholder 32">
            <a:extLst>
              <a:ext uri="{FF2B5EF4-FFF2-40B4-BE49-F238E27FC236}">
                <a16:creationId xmlns:a16="http://schemas.microsoft.com/office/drawing/2014/main" id="{C261B032-A0F6-5F48-AE5E-8B554236309F}"/>
              </a:ext>
            </a:extLst>
          </p:cNvPr>
          <p:cNvSpPr>
            <a:spLocks noGrp="1"/>
          </p:cNvSpPr>
          <p:nvPr>
            <p:ph type="body" sz="quarter" idx="20"/>
          </p:nvPr>
        </p:nvSpPr>
        <p:spPr>
          <a:xfrm>
            <a:off x="1311275"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8" name="Text Placeholder 24">
            <a:extLst>
              <a:ext uri="{FF2B5EF4-FFF2-40B4-BE49-F238E27FC236}">
                <a16:creationId xmlns:a16="http://schemas.microsoft.com/office/drawing/2014/main" id="{A4286F1C-450E-F641-9A45-E25DA5A231FC}"/>
              </a:ext>
            </a:extLst>
          </p:cNvPr>
          <p:cNvSpPr>
            <a:spLocks noGrp="1"/>
          </p:cNvSpPr>
          <p:nvPr>
            <p:ph type="body" sz="quarter" idx="21"/>
          </p:nvPr>
        </p:nvSpPr>
        <p:spPr>
          <a:xfrm>
            <a:off x="304799"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9" name="Text Placeholder 32">
            <a:extLst>
              <a:ext uri="{FF2B5EF4-FFF2-40B4-BE49-F238E27FC236}">
                <a16:creationId xmlns:a16="http://schemas.microsoft.com/office/drawing/2014/main" id="{8E98AB68-E96B-884C-9E8C-9AC85D496D4A}"/>
              </a:ext>
            </a:extLst>
          </p:cNvPr>
          <p:cNvSpPr>
            <a:spLocks noGrp="1"/>
          </p:cNvSpPr>
          <p:nvPr>
            <p:ph type="body" sz="quarter" idx="22"/>
          </p:nvPr>
        </p:nvSpPr>
        <p:spPr>
          <a:xfrm>
            <a:off x="1311275"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0" name="Text Placeholder 24">
            <a:extLst>
              <a:ext uri="{FF2B5EF4-FFF2-40B4-BE49-F238E27FC236}">
                <a16:creationId xmlns:a16="http://schemas.microsoft.com/office/drawing/2014/main" id="{344748B9-30D3-F246-9DBD-C084F4DA77D1}"/>
              </a:ext>
            </a:extLst>
          </p:cNvPr>
          <p:cNvSpPr>
            <a:spLocks noGrp="1"/>
          </p:cNvSpPr>
          <p:nvPr>
            <p:ph type="body" sz="quarter" idx="23"/>
          </p:nvPr>
        </p:nvSpPr>
        <p:spPr>
          <a:xfrm>
            <a:off x="6208643"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1" name="Text Placeholder 32">
            <a:extLst>
              <a:ext uri="{FF2B5EF4-FFF2-40B4-BE49-F238E27FC236}">
                <a16:creationId xmlns:a16="http://schemas.microsoft.com/office/drawing/2014/main" id="{BB70FC37-93C0-4649-B77F-2C88A0FF7943}"/>
              </a:ext>
            </a:extLst>
          </p:cNvPr>
          <p:cNvSpPr>
            <a:spLocks noGrp="1"/>
          </p:cNvSpPr>
          <p:nvPr>
            <p:ph type="body" sz="quarter" idx="24"/>
          </p:nvPr>
        </p:nvSpPr>
        <p:spPr>
          <a:xfrm>
            <a:off x="7215119" y="178593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2" name="Text Placeholder 24">
            <a:extLst>
              <a:ext uri="{FF2B5EF4-FFF2-40B4-BE49-F238E27FC236}">
                <a16:creationId xmlns:a16="http://schemas.microsoft.com/office/drawing/2014/main" id="{B148CDB6-F55F-A448-8599-EDE77E13348D}"/>
              </a:ext>
            </a:extLst>
          </p:cNvPr>
          <p:cNvSpPr>
            <a:spLocks noGrp="1"/>
          </p:cNvSpPr>
          <p:nvPr>
            <p:ph type="body" sz="quarter" idx="25"/>
          </p:nvPr>
        </p:nvSpPr>
        <p:spPr>
          <a:xfrm>
            <a:off x="6208643"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3" name="Text Placeholder 32">
            <a:extLst>
              <a:ext uri="{FF2B5EF4-FFF2-40B4-BE49-F238E27FC236}">
                <a16:creationId xmlns:a16="http://schemas.microsoft.com/office/drawing/2014/main" id="{F82F8C5A-4782-0749-891A-9F3E365DA9C5}"/>
              </a:ext>
            </a:extLst>
          </p:cNvPr>
          <p:cNvSpPr>
            <a:spLocks noGrp="1"/>
          </p:cNvSpPr>
          <p:nvPr>
            <p:ph type="body" sz="quarter" idx="26"/>
          </p:nvPr>
        </p:nvSpPr>
        <p:spPr>
          <a:xfrm>
            <a:off x="7215119"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4" name="Text Placeholder 24">
            <a:extLst>
              <a:ext uri="{FF2B5EF4-FFF2-40B4-BE49-F238E27FC236}">
                <a16:creationId xmlns:a16="http://schemas.microsoft.com/office/drawing/2014/main" id="{789B8DE4-2883-D744-813E-F57E2CF140F4}"/>
              </a:ext>
            </a:extLst>
          </p:cNvPr>
          <p:cNvSpPr>
            <a:spLocks noGrp="1"/>
          </p:cNvSpPr>
          <p:nvPr>
            <p:ph type="body" sz="quarter" idx="27"/>
          </p:nvPr>
        </p:nvSpPr>
        <p:spPr>
          <a:xfrm>
            <a:off x="6208643"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5" name="Text Placeholder 32">
            <a:extLst>
              <a:ext uri="{FF2B5EF4-FFF2-40B4-BE49-F238E27FC236}">
                <a16:creationId xmlns:a16="http://schemas.microsoft.com/office/drawing/2014/main" id="{1B165AD3-E15D-DE49-89BC-EF60FB7A6C1E}"/>
              </a:ext>
            </a:extLst>
          </p:cNvPr>
          <p:cNvSpPr>
            <a:spLocks noGrp="1"/>
          </p:cNvSpPr>
          <p:nvPr>
            <p:ph type="body" sz="quarter" idx="28"/>
          </p:nvPr>
        </p:nvSpPr>
        <p:spPr>
          <a:xfrm>
            <a:off x="7215119"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6" name="Text Placeholder 24">
            <a:extLst>
              <a:ext uri="{FF2B5EF4-FFF2-40B4-BE49-F238E27FC236}">
                <a16:creationId xmlns:a16="http://schemas.microsoft.com/office/drawing/2014/main" id="{A93C3C9B-05D1-2649-8E92-50FFBE59A858}"/>
              </a:ext>
            </a:extLst>
          </p:cNvPr>
          <p:cNvSpPr>
            <a:spLocks noGrp="1"/>
          </p:cNvSpPr>
          <p:nvPr>
            <p:ph type="body" sz="quarter" idx="29"/>
          </p:nvPr>
        </p:nvSpPr>
        <p:spPr>
          <a:xfrm>
            <a:off x="6208643"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7" name="Text Placeholder 32">
            <a:extLst>
              <a:ext uri="{FF2B5EF4-FFF2-40B4-BE49-F238E27FC236}">
                <a16:creationId xmlns:a16="http://schemas.microsoft.com/office/drawing/2014/main" id="{5B39B07E-1E56-6747-B4EB-D89BED77102B}"/>
              </a:ext>
            </a:extLst>
          </p:cNvPr>
          <p:cNvSpPr>
            <a:spLocks noGrp="1"/>
          </p:cNvSpPr>
          <p:nvPr>
            <p:ph type="body" sz="quarter" idx="30"/>
          </p:nvPr>
        </p:nvSpPr>
        <p:spPr>
          <a:xfrm>
            <a:off x="7215119"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7637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247832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845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20278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95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458684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4332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57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36922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ag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7375" y="2147897"/>
            <a:ext cx="6281204"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5327375" y="4134677"/>
            <a:ext cx="6281203" cy="2011527"/>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descr="A picture containing transport, wheel&#10;&#10;Description automatically generated">
            <a:extLst>
              <a:ext uri="{FF2B5EF4-FFF2-40B4-BE49-F238E27FC236}">
                <a16:creationId xmlns:a16="http://schemas.microsoft.com/office/drawing/2014/main" id="{D6C36227-4E66-0C43-871C-F745ECD9DB6F}"/>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74329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273984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Image split">
    <p:spTree>
      <p:nvGrpSpPr>
        <p:cNvPr id="1" name=""/>
        <p:cNvGrpSpPr/>
        <p:nvPr/>
      </p:nvGrpSpPr>
      <p:grpSpPr>
        <a:xfrm>
          <a:off x="0" y="0"/>
          <a:ext cx="0" cy="0"/>
          <a:chOff x="0" y="0"/>
          <a:chExt cx="0" cy="0"/>
        </a:xfrm>
      </p:grpSpPr>
      <p:sp>
        <p:nvSpPr>
          <p:cNvPr id="2" name="Title 1"/>
          <p:cNvSpPr>
            <a:spLocks noGrp="1"/>
          </p:cNvSpPr>
          <p:nvPr>
            <p:ph type="title"/>
          </p:nvPr>
        </p:nvSpPr>
        <p:spPr>
          <a:xfrm>
            <a:off x="304799" y="494432"/>
            <a:ext cx="5427407" cy="54028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99" y="1287379"/>
            <a:ext cx="5427407" cy="48895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9796" y="0"/>
            <a:ext cx="5722374" cy="6436895"/>
          </a:xfrm>
          <a:prstGeom prst="rect">
            <a:avLst/>
          </a:prstGeom>
        </p:spPr>
        <p:txBody>
          <a:bodyPr/>
          <a:lstStyle>
            <a:lvl1pPr>
              <a:buNone/>
              <a:defRPr/>
            </a:lvl1pPr>
          </a:lstStyle>
          <a:p>
            <a:pPr lvl="0"/>
            <a:endParaRPr lang="en-US"/>
          </a:p>
        </p:txBody>
      </p:sp>
      <p:sp>
        <p:nvSpPr>
          <p:cNvPr id="12" name="Date Placeholder 3">
            <a:extLst>
              <a:ext uri="{FF2B5EF4-FFF2-40B4-BE49-F238E27FC236}">
                <a16:creationId xmlns:a16="http://schemas.microsoft.com/office/drawing/2014/main" id="{A10D5DF7-134D-A848-9AB2-2EA1DBE97CBB}"/>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4D31E442-D9AD-E84A-863E-A27044A2DC8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05FFB4D2-D882-7E4F-AC6C-B1964BE49C60}"/>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415454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B402ED-9403-E74B-A1D6-3371AF19771C}"/>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9" name="Date Placeholder 3">
            <a:extLst>
              <a:ext uri="{FF2B5EF4-FFF2-40B4-BE49-F238E27FC236}">
                <a16:creationId xmlns:a16="http://schemas.microsoft.com/office/drawing/2014/main" id="{7D6400EA-05F8-F249-9633-693873B8C243}"/>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B670381-6E6F-DB43-A593-9CCEAB34BC89}"/>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07ACD0FD-24FB-9B49-A8D3-6D54FC03208F}"/>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5" name="Content Placeholder 3">
            <a:extLst>
              <a:ext uri="{FF2B5EF4-FFF2-40B4-BE49-F238E27FC236}">
                <a16:creationId xmlns:a16="http://schemas.microsoft.com/office/drawing/2014/main" id="{3156289E-BE08-8844-8AE6-46D975575A00}"/>
              </a:ext>
            </a:extLst>
          </p:cNvPr>
          <p:cNvSpPr>
            <a:spLocks noGrp="1"/>
          </p:cNvSpPr>
          <p:nvPr>
            <p:ph sz="half" idx="2" hasCustomPrompt="1"/>
          </p:nvPr>
        </p:nvSpPr>
        <p:spPr>
          <a:xfrm>
            <a:off x="0" y="3429000"/>
            <a:ext cx="4472609" cy="2825311"/>
          </a:xfrm>
          <a:prstGeom prst="rect">
            <a:avLst/>
          </a:prstGeom>
          <a:solidFill>
            <a:srgbClr val="E40037"/>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5208FE2-F006-5645-9AC7-5698407FE84F}"/>
              </a:ext>
            </a:extLst>
          </p:cNvPr>
          <p:cNvSpPr>
            <a:spLocks noGrp="1"/>
          </p:cNvSpPr>
          <p:nvPr>
            <p:ph sz="half" idx="11"/>
          </p:nvPr>
        </p:nvSpPr>
        <p:spPr>
          <a:xfrm>
            <a:off x="4472609" y="1216628"/>
            <a:ext cx="7414592" cy="5037684"/>
          </a:xfrm>
          <a:prstGeom prst="rect">
            <a:avLst/>
          </a:prstGeom>
        </p:spPr>
        <p:txBody>
          <a:bodyPr/>
          <a:lstStyle>
            <a:lvl1pPr>
              <a:buNone/>
              <a:defRPr/>
            </a:lvl1pPr>
          </a:lstStyle>
          <a:p>
            <a:pPr lvl="0"/>
            <a:endParaRPr lang="en-US"/>
          </a:p>
        </p:txBody>
      </p:sp>
      <p:sp>
        <p:nvSpPr>
          <p:cNvPr id="3" name="Text Placeholder 2">
            <a:extLst>
              <a:ext uri="{FF2B5EF4-FFF2-40B4-BE49-F238E27FC236}">
                <a16:creationId xmlns:a16="http://schemas.microsoft.com/office/drawing/2014/main" id="{6A5CD709-C655-E740-8BE3-EF240DC2C41C}"/>
              </a:ext>
            </a:extLst>
          </p:cNvPr>
          <p:cNvSpPr>
            <a:spLocks noGrp="1"/>
          </p:cNvSpPr>
          <p:nvPr>
            <p:ph type="body" sz="quarter" idx="12"/>
          </p:nvPr>
        </p:nvSpPr>
        <p:spPr>
          <a:xfrm>
            <a:off x="305550" y="1216628"/>
            <a:ext cx="3888764" cy="2057400"/>
          </a:xfrm>
        </p:spPr>
        <p:txBody>
          <a:bodyPr/>
          <a:lstStyle>
            <a:lvl1pPr>
              <a:defRPr sz="3600" b="1"/>
            </a:lvl1pPr>
          </a:lstStyle>
          <a:p>
            <a:pPr lvl="0"/>
            <a:r>
              <a:rPr lang="en-GB"/>
              <a:t>Click to edit Master text styles</a:t>
            </a:r>
          </a:p>
        </p:txBody>
      </p:sp>
    </p:spTree>
    <p:extLst>
      <p:ext uri="{BB962C8B-B14F-4D97-AF65-F5344CB8AC3E}">
        <p14:creationId xmlns:p14="http://schemas.microsoft.com/office/powerpoint/2010/main" val="49820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31E8E9-BBF6-FB46-9702-44A914F86337}"/>
              </a:ext>
            </a:extLst>
          </p:cNvPr>
          <p:cNvSpPr>
            <a:spLocks noGrp="1"/>
          </p:cNvSpPr>
          <p:nvPr>
            <p:ph type="ftr" sz="quarter" idx="13"/>
          </p:nvPr>
        </p:nvSpPr>
        <p:spPr/>
        <p:txBody>
          <a:bodyPr/>
          <a:lstStyle/>
          <a:p>
            <a:r>
              <a:rPr lang="en-GB">
                <a:solidFill>
                  <a:schemeClr val="tx1">
                    <a:lumMod val="50000"/>
                    <a:lumOff val="50000"/>
                  </a:schemeClr>
                </a:solidFill>
              </a:rPr>
              <a:t>Produced by Essex County Council Policy Unit</a:t>
            </a:r>
          </a:p>
        </p:txBody>
      </p:sp>
      <p:sp>
        <p:nvSpPr>
          <p:cNvPr id="5" name="Slide Number Placeholder 4">
            <a:extLst>
              <a:ext uri="{FF2B5EF4-FFF2-40B4-BE49-F238E27FC236}">
                <a16:creationId xmlns:a16="http://schemas.microsoft.com/office/drawing/2014/main" id="{CA590E7B-4E8C-5F43-A053-3F1F3C096582}"/>
              </a:ext>
            </a:extLst>
          </p:cNvPr>
          <p:cNvSpPr>
            <a:spLocks noGrp="1"/>
          </p:cNvSpPr>
          <p:nvPr>
            <p:ph type="sldNum" sz="quarter" idx="14"/>
          </p:nvPr>
        </p:nvSpPr>
        <p:spPr/>
        <p:txBody>
          <a:bodyPr/>
          <a:lstStyle/>
          <a:p>
            <a:r>
              <a:rPr lang="en-GB"/>
              <a:t>|   </a:t>
            </a:r>
            <a:fld id="{5898CC38-F149-5B45-A1B4-290B41364A0C}" type="slidenum">
              <a:rPr lang="en-GB" smtClean="0"/>
              <a:pPr/>
              <a:t>‹#›</a:t>
            </a:fld>
            <a:endParaRPr lang="en-GB"/>
          </a:p>
        </p:txBody>
      </p:sp>
      <p:sp>
        <p:nvSpPr>
          <p:cNvPr id="23" name="Content Placeholder 2">
            <a:extLst>
              <a:ext uri="{FF2B5EF4-FFF2-40B4-BE49-F238E27FC236}">
                <a16:creationId xmlns:a16="http://schemas.microsoft.com/office/drawing/2014/main" id="{63A48DB3-35C7-124A-92BD-EAC043086FB8}"/>
              </a:ext>
            </a:extLst>
          </p:cNvPr>
          <p:cNvSpPr>
            <a:spLocks noGrp="1"/>
          </p:cNvSpPr>
          <p:nvPr>
            <p:ph sz="half" idx="15"/>
          </p:nvPr>
        </p:nvSpPr>
        <p:spPr>
          <a:xfrm>
            <a:off x="0" y="1686828"/>
            <a:ext cx="6095999" cy="2230601"/>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26" name="Title 1">
            <a:extLst>
              <a:ext uri="{FF2B5EF4-FFF2-40B4-BE49-F238E27FC236}">
                <a16:creationId xmlns:a16="http://schemas.microsoft.com/office/drawing/2014/main" id="{88C094EB-F3A7-EB4B-BDF5-95015CEF6170}"/>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29" name="Content Placeholder 2">
            <a:extLst>
              <a:ext uri="{FF2B5EF4-FFF2-40B4-BE49-F238E27FC236}">
                <a16:creationId xmlns:a16="http://schemas.microsoft.com/office/drawing/2014/main" id="{AF3A356E-8DC7-2640-840E-65E8CE7559F7}"/>
              </a:ext>
            </a:extLst>
          </p:cNvPr>
          <p:cNvSpPr>
            <a:spLocks noGrp="1"/>
          </p:cNvSpPr>
          <p:nvPr>
            <p:ph sz="half" idx="16"/>
          </p:nvPr>
        </p:nvSpPr>
        <p:spPr>
          <a:xfrm>
            <a:off x="6096000" y="3938719"/>
            <a:ext cx="6096000" cy="2230602"/>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7" name="Text Placeholder 6">
            <a:extLst>
              <a:ext uri="{FF2B5EF4-FFF2-40B4-BE49-F238E27FC236}">
                <a16:creationId xmlns:a16="http://schemas.microsoft.com/office/drawing/2014/main" id="{C25CBC8A-70C5-C54F-9119-2167A95ED30E}"/>
              </a:ext>
            </a:extLst>
          </p:cNvPr>
          <p:cNvSpPr>
            <a:spLocks noGrp="1"/>
          </p:cNvSpPr>
          <p:nvPr>
            <p:ph type="body" sz="quarter" idx="17"/>
          </p:nvPr>
        </p:nvSpPr>
        <p:spPr>
          <a:xfrm>
            <a:off x="6286499" y="1687513"/>
            <a:ext cx="5571203"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6">
            <a:extLst>
              <a:ext uri="{FF2B5EF4-FFF2-40B4-BE49-F238E27FC236}">
                <a16:creationId xmlns:a16="http://schemas.microsoft.com/office/drawing/2014/main" id="{4AB0B8D9-76D5-A446-9F15-09A68C01086D}"/>
              </a:ext>
            </a:extLst>
          </p:cNvPr>
          <p:cNvSpPr>
            <a:spLocks noGrp="1"/>
          </p:cNvSpPr>
          <p:nvPr>
            <p:ph type="body" sz="quarter" idx="18"/>
          </p:nvPr>
        </p:nvSpPr>
        <p:spPr>
          <a:xfrm>
            <a:off x="304798" y="4192900"/>
            <a:ext cx="5528801"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3">
            <a:extLst>
              <a:ext uri="{FF2B5EF4-FFF2-40B4-BE49-F238E27FC236}">
                <a16:creationId xmlns:a16="http://schemas.microsoft.com/office/drawing/2014/main" id="{D9199F1B-5815-EEE0-5E66-8277E3558CB8}"/>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2547524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0177EB6A-4739-6848-85D2-8737C4FDD915}"/>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C558CFA2-13C7-CD41-8556-5E23ED4F8601}"/>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 name="Content Placeholder 5">
            <a:extLst>
              <a:ext uri="{FF2B5EF4-FFF2-40B4-BE49-F238E27FC236}">
                <a16:creationId xmlns:a16="http://schemas.microsoft.com/office/drawing/2014/main" id="{47682AD5-AD7B-4546-9F06-D31AFACDD195}"/>
              </a:ext>
            </a:extLst>
          </p:cNvPr>
          <p:cNvSpPr>
            <a:spLocks noGrp="1"/>
          </p:cNvSpPr>
          <p:nvPr>
            <p:ph sz="quarter" idx="10"/>
          </p:nvPr>
        </p:nvSpPr>
        <p:spPr>
          <a:xfrm>
            <a:off x="0" y="0"/>
            <a:ext cx="12192000" cy="2484438"/>
          </a:xfrm>
        </p:spPr>
        <p:txBody>
          <a:bodyPr/>
          <a:lstStyle>
            <a:lvl1pPr>
              <a:buNone/>
              <a:defRPr/>
            </a:lvl1pPr>
          </a:lstStyle>
          <a:p>
            <a:pPr lvl="0"/>
            <a:endParaRPr lang="en-GB"/>
          </a:p>
        </p:txBody>
      </p:sp>
      <p:sp>
        <p:nvSpPr>
          <p:cNvPr id="8" name="Text Placeholder 7">
            <a:extLst>
              <a:ext uri="{FF2B5EF4-FFF2-40B4-BE49-F238E27FC236}">
                <a16:creationId xmlns:a16="http://schemas.microsoft.com/office/drawing/2014/main" id="{8FE23809-F8A1-9343-ADC3-26664B527699}"/>
              </a:ext>
            </a:extLst>
          </p:cNvPr>
          <p:cNvSpPr>
            <a:spLocks noGrp="1"/>
          </p:cNvSpPr>
          <p:nvPr>
            <p:ph type="body" sz="quarter" idx="11"/>
          </p:nvPr>
        </p:nvSpPr>
        <p:spPr>
          <a:xfrm>
            <a:off x="304800" y="2782888"/>
            <a:ext cx="4029075" cy="3578225"/>
          </a:xfrm>
        </p:spPr>
        <p:txBody>
          <a:bodyPr/>
          <a:lstStyle>
            <a:lvl1pPr>
              <a:defRPr sz="4000" b="1">
                <a:solidFill>
                  <a:schemeClr val="tx1"/>
                </a:solidFill>
              </a:defRPr>
            </a:lvl1pPr>
          </a:lstStyle>
          <a:p>
            <a:pPr lvl="0"/>
            <a:r>
              <a:rPr lang="en-GB"/>
              <a:t>Click to edit Master text styles</a:t>
            </a:r>
          </a:p>
        </p:txBody>
      </p:sp>
      <p:sp>
        <p:nvSpPr>
          <p:cNvPr id="25" name="Text Placeholder 7">
            <a:extLst>
              <a:ext uri="{FF2B5EF4-FFF2-40B4-BE49-F238E27FC236}">
                <a16:creationId xmlns:a16="http://schemas.microsoft.com/office/drawing/2014/main" id="{085BA11D-7655-244D-AF41-69DA833FD81C}"/>
              </a:ext>
            </a:extLst>
          </p:cNvPr>
          <p:cNvSpPr>
            <a:spLocks noGrp="1"/>
          </p:cNvSpPr>
          <p:nvPr>
            <p:ph type="body" sz="quarter" idx="12"/>
          </p:nvPr>
        </p:nvSpPr>
        <p:spPr>
          <a:xfrm>
            <a:off x="4697895" y="2782888"/>
            <a:ext cx="7189305" cy="3578225"/>
          </a:xfrm>
        </p:spPr>
        <p:txBody>
          <a:bodyPr numCol="2" spcCol="360000"/>
          <a:lstStyle>
            <a:lvl1pPr>
              <a:defRPr b="1">
                <a:solidFill>
                  <a:srgbClr val="E40037"/>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3">
            <a:extLst>
              <a:ext uri="{FF2B5EF4-FFF2-40B4-BE49-F238E27FC236}">
                <a16:creationId xmlns:a16="http://schemas.microsoft.com/office/drawing/2014/main" id="{9F82BAA9-4520-A9E3-E500-0CD73CAC3496}"/>
              </a:ext>
            </a:extLst>
          </p:cNvPr>
          <p:cNvSpPr>
            <a:spLocks noGrp="1"/>
          </p:cNvSpPr>
          <p:nvPr>
            <p:ph type="dt" sz="half" idx="13"/>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294647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4AC9866-0214-084F-846E-F31F9CB4422C}"/>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04CCB840-365A-EE40-A0EA-430E077F4894}"/>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23" name="Title 1">
            <a:extLst>
              <a:ext uri="{FF2B5EF4-FFF2-40B4-BE49-F238E27FC236}">
                <a16:creationId xmlns:a16="http://schemas.microsoft.com/office/drawing/2014/main" id="{703EF639-A73D-934E-8FAE-CA72CF5A91CB}"/>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34066570-E138-F84A-845A-2AE9A2D86611}"/>
              </a:ext>
            </a:extLst>
          </p:cNvPr>
          <p:cNvSpPr>
            <a:spLocks noGrp="1"/>
          </p:cNvSpPr>
          <p:nvPr>
            <p:ph type="body" sz="quarter" idx="11"/>
          </p:nvPr>
        </p:nvSpPr>
        <p:spPr>
          <a:xfrm>
            <a:off x="304800"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EB5E2B1-E0AD-A74D-8D29-7553EE72D62A}"/>
              </a:ext>
            </a:extLst>
          </p:cNvPr>
          <p:cNvCxnSpPr/>
          <p:nvPr userDrawn="1"/>
        </p:nvCxnSpPr>
        <p:spPr>
          <a:xfrm>
            <a:off x="304799"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5C851F4-2387-B642-B537-B55929B4D222}"/>
              </a:ext>
            </a:extLst>
          </p:cNvPr>
          <p:cNvSpPr>
            <a:spLocks noGrp="1"/>
          </p:cNvSpPr>
          <p:nvPr>
            <p:ph type="pic" sz="quarter" idx="12"/>
          </p:nvPr>
        </p:nvSpPr>
        <p:spPr>
          <a:xfrm>
            <a:off x="304800" y="2843213"/>
            <a:ext cx="749300" cy="747712"/>
          </a:xfrm>
        </p:spPr>
        <p:txBody>
          <a:bodyPr/>
          <a:lstStyle/>
          <a:p>
            <a:endParaRPr lang="en-GB"/>
          </a:p>
        </p:txBody>
      </p:sp>
      <p:sp>
        <p:nvSpPr>
          <p:cNvPr id="25" name="Text Placeholder 24">
            <a:extLst>
              <a:ext uri="{FF2B5EF4-FFF2-40B4-BE49-F238E27FC236}">
                <a16:creationId xmlns:a16="http://schemas.microsoft.com/office/drawing/2014/main" id="{7D92DADC-D13B-AE4A-93B9-E45599CAF2CC}"/>
              </a:ext>
            </a:extLst>
          </p:cNvPr>
          <p:cNvSpPr>
            <a:spLocks noGrp="1"/>
          </p:cNvSpPr>
          <p:nvPr>
            <p:ph type="body" sz="quarter" idx="13"/>
          </p:nvPr>
        </p:nvSpPr>
        <p:spPr>
          <a:xfrm>
            <a:off x="1173026"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Picture Placeholder 9">
            <a:extLst>
              <a:ext uri="{FF2B5EF4-FFF2-40B4-BE49-F238E27FC236}">
                <a16:creationId xmlns:a16="http://schemas.microsoft.com/office/drawing/2014/main" id="{6A51BBB2-35F6-9449-8886-5ACEB2BA3F79}"/>
              </a:ext>
            </a:extLst>
          </p:cNvPr>
          <p:cNvSpPr>
            <a:spLocks noGrp="1"/>
          </p:cNvSpPr>
          <p:nvPr>
            <p:ph type="pic" sz="quarter" idx="14"/>
          </p:nvPr>
        </p:nvSpPr>
        <p:spPr>
          <a:xfrm>
            <a:off x="304800" y="3697979"/>
            <a:ext cx="749300" cy="747712"/>
          </a:xfrm>
        </p:spPr>
        <p:txBody>
          <a:bodyPr/>
          <a:lstStyle/>
          <a:p>
            <a:endParaRPr lang="en-GB"/>
          </a:p>
        </p:txBody>
      </p:sp>
      <p:sp>
        <p:nvSpPr>
          <p:cNvPr id="27" name="Text Placeholder 24">
            <a:extLst>
              <a:ext uri="{FF2B5EF4-FFF2-40B4-BE49-F238E27FC236}">
                <a16:creationId xmlns:a16="http://schemas.microsoft.com/office/drawing/2014/main" id="{69C765A0-6DDC-9444-8A92-5265C7E5D769}"/>
              </a:ext>
            </a:extLst>
          </p:cNvPr>
          <p:cNvSpPr>
            <a:spLocks noGrp="1"/>
          </p:cNvSpPr>
          <p:nvPr>
            <p:ph type="body" sz="quarter" idx="15"/>
          </p:nvPr>
        </p:nvSpPr>
        <p:spPr>
          <a:xfrm>
            <a:off x="1173026"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Picture Placeholder 9">
            <a:extLst>
              <a:ext uri="{FF2B5EF4-FFF2-40B4-BE49-F238E27FC236}">
                <a16:creationId xmlns:a16="http://schemas.microsoft.com/office/drawing/2014/main" id="{EBAD0DD9-CC87-C743-9F53-77274C265EF3}"/>
              </a:ext>
            </a:extLst>
          </p:cNvPr>
          <p:cNvSpPr>
            <a:spLocks noGrp="1"/>
          </p:cNvSpPr>
          <p:nvPr>
            <p:ph type="pic" sz="quarter" idx="16"/>
          </p:nvPr>
        </p:nvSpPr>
        <p:spPr>
          <a:xfrm>
            <a:off x="304800" y="4552745"/>
            <a:ext cx="749300" cy="747712"/>
          </a:xfrm>
        </p:spPr>
        <p:txBody>
          <a:bodyPr/>
          <a:lstStyle/>
          <a:p>
            <a:endParaRPr lang="en-GB"/>
          </a:p>
        </p:txBody>
      </p:sp>
      <p:sp>
        <p:nvSpPr>
          <p:cNvPr id="29" name="Text Placeholder 24">
            <a:extLst>
              <a:ext uri="{FF2B5EF4-FFF2-40B4-BE49-F238E27FC236}">
                <a16:creationId xmlns:a16="http://schemas.microsoft.com/office/drawing/2014/main" id="{07B0F145-20B6-E043-824D-D3E20029E986}"/>
              </a:ext>
            </a:extLst>
          </p:cNvPr>
          <p:cNvSpPr>
            <a:spLocks noGrp="1"/>
          </p:cNvSpPr>
          <p:nvPr>
            <p:ph type="body" sz="quarter" idx="17"/>
          </p:nvPr>
        </p:nvSpPr>
        <p:spPr>
          <a:xfrm>
            <a:off x="1173026"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Picture Placeholder 9">
            <a:extLst>
              <a:ext uri="{FF2B5EF4-FFF2-40B4-BE49-F238E27FC236}">
                <a16:creationId xmlns:a16="http://schemas.microsoft.com/office/drawing/2014/main" id="{CB13EB54-DCCD-4544-9336-F6F2B72103B0}"/>
              </a:ext>
            </a:extLst>
          </p:cNvPr>
          <p:cNvSpPr>
            <a:spLocks noGrp="1"/>
          </p:cNvSpPr>
          <p:nvPr>
            <p:ph type="pic" sz="quarter" idx="18"/>
          </p:nvPr>
        </p:nvSpPr>
        <p:spPr>
          <a:xfrm>
            <a:off x="304800" y="5407511"/>
            <a:ext cx="749300" cy="747712"/>
          </a:xfrm>
        </p:spPr>
        <p:txBody>
          <a:bodyPr/>
          <a:lstStyle/>
          <a:p>
            <a:endParaRPr lang="en-GB"/>
          </a:p>
        </p:txBody>
      </p:sp>
      <p:sp>
        <p:nvSpPr>
          <p:cNvPr id="31" name="Text Placeholder 24">
            <a:extLst>
              <a:ext uri="{FF2B5EF4-FFF2-40B4-BE49-F238E27FC236}">
                <a16:creationId xmlns:a16="http://schemas.microsoft.com/office/drawing/2014/main" id="{DDB371CC-1AA4-664A-855C-6B8105F4C045}"/>
              </a:ext>
            </a:extLst>
          </p:cNvPr>
          <p:cNvSpPr>
            <a:spLocks noGrp="1"/>
          </p:cNvSpPr>
          <p:nvPr>
            <p:ph type="body" sz="quarter" idx="19"/>
          </p:nvPr>
        </p:nvSpPr>
        <p:spPr>
          <a:xfrm>
            <a:off x="1173026"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5">
            <a:extLst>
              <a:ext uri="{FF2B5EF4-FFF2-40B4-BE49-F238E27FC236}">
                <a16:creationId xmlns:a16="http://schemas.microsoft.com/office/drawing/2014/main" id="{FC835E6B-307F-5B42-90D7-3BE86B9A68E1}"/>
              </a:ext>
            </a:extLst>
          </p:cNvPr>
          <p:cNvSpPr>
            <a:spLocks noGrp="1"/>
          </p:cNvSpPr>
          <p:nvPr>
            <p:ph type="body" sz="quarter" idx="20"/>
          </p:nvPr>
        </p:nvSpPr>
        <p:spPr>
          <a:xfrm>
            <a:off x="6146014"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88628688-AE8E-684B-A21D-081B682BA084}"/>
              </a:ext>
            </a:extLst>
          </p:cNvPr>
          <p:cNvCxnSpPr/>
          <p:nvPr userDrawn="1"/>
        </p:nvCxnSpPr>
        <p:spPr>
          <a:xfrm>
            <a:off x="6066501"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34" name="Picture Placeholder 9">
            <a:extLst>
              <a:ext uri="{FF2B5EF4-FFF2-40B4-BE49-F238E27FC236}">
                <a16:creationId xmlns:a16="http://schemas.microsoft.com/office/drawing/2014/main" id="{52B40F2D-D18C-4746-9C7C-40CBAC3C49F4}"/>
              </a:ext>
            </a:extLst>
          </p:cNvPr>
          <p:cNvSpPr>
            <a:spLocks noGrp="1"/>
          </p:cNvSpPr>
          <p:nvPr>
            <p:ph type="pic" sz="quarter" idx="21"/>
          </p:nvPr>
        </p:nvSpPr>
        <p:spPr>
          <a:xfrm>
            <a:off x="6146014" y="2843213"/>
            <a:ext cx="749300" cy="747712"/>
          </a:xfrm>
        </p:spPr>
        <p:txBody>
          <a:bodyPr/>
          <a:lstStyle/>
          <a:p>
            <a:endParaRPr lang="en-GB"/>
          </a:p>
        </p:txBody>
      </p:sp>
      <p:sp>
        <p:nvSpPr>
          <p:cNvPr id="35" name="Text Placeholder 24">
            <a:extLst>
              <a:ext uri="{FF2B5EF4-FFF2-40B4-BE49-F238E27FC236}">
                <a16:creationId xmlns:a16="http://schemas.microsoft.com/office/drawing/2014/main" id="{E30FB778-CD78-E940-9C4E-930564DA18A0}"/>
              </a:ext>
            </a:extLst>
          </p:cNvPr>
          <p:cNvSpPr>
            <a:spLocks noGrp="1"/>
          </p:cNvSpPr>
          <p:nvPr>
            <p:ph type="body" sz="quarter" idx="22"/>
          </p:nvPr>
        </p:nvSpPr>
        <p:spPr>
          <a:xfrm>
            <a:off x="7014240"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Picture Placeholder 9">
            <a:extLst>
              <a:ext uri="{FF2B5EF4-FFF2-40B4-BE49-F238E27FC236}">
                <a16:creationId xmlns:a16="http://schemas.microsoft.com/office/drawing/2014/main" id="{35DE5E7C-801C-6B44-9E52-804CA9A92A3A}"/>
              </a:ext>
            </a:extLst>
          </p:cNvPr>
          <p:cNvSpPr>
            <a:spLocks noGrp="1"/>
          </p:cNvSpPr>
          <p:nvPr>
            <p:ph type="pic" sz="quarter" idx="23"/>
          </p:nvPr>
        </p:nvSpPr>
        <p:spPr>
          <a:xfrm>
            <a:off x="6146014" y="3697979"/>
            <a:ext cx="749300" cy="747712"/>
          </a:xfrm>
        </p:spPr>
        <p:txBody>
          <a:bodyPr/>
          <a:lstStyle/>
          <a:p>
            <a:endParaRPr lang="en-GB"/>
          </a:p>
        </p:txBody>
      </p:sp>
      <p:sp>
        <p:nvSpPr>
          <p:cNvPr id="37" name="Text Placeholder 24">
            <a:extLst>
              <a:ext uri="{FF2B5EF4-FFF2-40B4-BE49-F238E27FC236}">
                <a16:creationId xmlns:a16="http://schemas.microsoft.com/office/drawing/2014/main" id="{7F7CB08F-A21A-AC47-A26D-BD054216CF98}"/>
              </a:ext>
            </a:extLst>
          </p:cNvPr>
          <p:cNvSpPr>
            <a:spLocks noGrp="1"/>
          </p:cNvSpPr>
          <p:nvPr>
            <p:ph type="body" sz="quarter" idx="24"/>
          </p:nvPr>
        </p:nvSpPr>
        <p:spPr>
          <a:xfrm>
            <a:off x="7014240"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Picture Placeholder 9">
            <a:extLst>
              <a:ext uri="{FF2B5EF4-FFF2-40B4-BE49-F238E27FC236}">
                <a16:creationId xmlns:a16="http://schemas.microsoft.com/office/drawing/2014/main" id="{9B55C9A7-79E4-1146-96C4-D754CD2DD139}"/>
              </a:ext>
            </a:extLst>
          </p:cNvPr>
          <p:cNvSpPr>
            <a:spLocks noGrp="1"/>
          </p:cNvSpPr>
          <p:nvPr>
            <p:ph type="pic" sz="quarter" idx="25"/>
          </p:nvPr>
        </p:nvSpPr>
        <p:spPr>
          <a:xfrm>
            <a:off x="6146014" y="4552745"/>
            <a:ext cx="749300" cy="747712"/>
          </a:xfrm>
        </p:spPr>
        <p:txBody>
          <a:bodyPr/>
          <a:lstStyle/>
          <a:p>
            <a:endParaRPr lang="en-GB"/>
          </a:p>
        </p:txBody>
      </p:sp>
      <p:sp>
        <p:nvSpPr>
          <p:cNvPr id="39" name="Text Placeholder 24">
            <a:extLst>
              <a:ext uri="{FF2B5EF4-FFF2-40B4-BE49-F238E27FC236}">
                <a16:creationId xmlns:a16="http://schemas.microsoft.com/office/drawing/2014/main" id="{A5F71D67-2D2F-554C-8C91-470D1E4C09A0}"/>
              </a:ext>
            </a:extLst>
          </p:cNvPr>
          <p:cNvSpPr>
            <a:spLocks noGrp="1"/>
          </p:cNvSpPr>
          <p:nvPr>
            <p:ph type="body" sz="quarter" idx="26"/>
          </p:nvPr>
        </p:nvSpPr>
        <p:spPr>
          <a:xfrm>
            <a:off x="7014240"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Picture Placeholder 9">
            <a:extLst>
              <a:ext uri="{FF2B5EF4-FFF2-40B4-BE49-F238E27FC236}">
                <a16:creationId xmlns:a16="http://schemas.microsoft.com/office/drawing/2014/main" id="{FFF82DB7-BA23-8741-90E6-68582BC84437}"/>
              </a:ext>
            </a:extLst>
          </p:cNvPr>
          <p:cNvSpPr>
            <a:spLocks noGrp="1"/>
          </p:cNvSpPr>
          <p:nvPr>
            <p:ph type="pic" sz="quarter" idx="27"/>
          </p:nvPr>
        </p:nvSpPr>
        <p:spPr>
          <a:xfrm>
            <a:off x="6146014" y="5407511"/>
            <a:ext cx="749300" cy="747712"/>
          </a:xfrm>
        </p:spPr>
        <p:txBody>
          <a:bodyPr/>
          <a:lstStyle/>
          <a:p>
            <a:endParaRPr lang="en-GB"/>
          </a:p>
        </p:txBody>
      </p:sp>
      <p:sp>
        <p:nvSpPr>
          <p:cNvPr id="2" name="Date Placeholder 3">
            <a:extLst>
              <a:ext uri="{FF2B5EF4-FFF2-40B4-BE49-F238E27FC236}">
                <a16:creationId xmlns:a16="http://schemas.microsoft.com/office/drawing/2014/main" id="{0A4895AB-85F3-58DB-2670-E47077E566B0}"/>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120078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November 2024</a:t>
            </a:r>
            <a:endParaRPr lang="en-GB">
              <a:solidFill>
                <a:schemeClr val="tx1">
                  <a:lumMod val="50000"/>
                  <a:lumOff val="50000"/>
                </a:schemeClr>
              </a:solidFill>
            </a:endParaRPr>
          </a:p>
        </p:txBody>
      </p:sp>
      <p:sp>
        <p:nvSpPr>
          <p:cNvPr id="6" name="Slide Number Placeholder 5"/>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41" name="Title Placeholder 40">
            <a:extLst>
              <a:ext uri="{FF2B5EF4-FFF2-40B4-BE49-F238E27FC236}">
                <a16:creationId xmlns:a16="http://schemas.microsoft.com/office/drawing/2014/main" id="{2E204B7C-38DB-D44C-A60D-8DB1BC321B7A}"/>
              </a:ext>
            </a:extLst>
          </p:cNvPr>
          <p:cNvSpPr>
            <a:spLocks noGrp="1"/>
          </p:cNvSpPr>
          <p:nvPr>
            <p:ph type="title"/>
          </p:nvPr>
        </p:nvSpPr>
        <p:spPr>
          <a:xfrm>
            <a:off x="304799" y="264139"/>
            <a:ext cx="11552903" cy="701061"/>
          </a:xfrm>
          <a:prstGeom prst="rect">
            <a:avLst/>
          </a:prstGeom>
        </p:spPr>
        <p:txBody>
          <a:bodyPr vert="horz" lIns="91440" tIns="45720" rIns="91440" bIns="0" rtlCol="0" anchor="b" anchorCtr="0">
            <a:normAutofit/>
          </a:bodyPr>
          <a:lstStyle/>
          <a:p>
            <a:r>
              <a:rPr lang="en-US"/>
              <a:t>Click to edit Master title style</a:t>
            </a:r>
            <a:endParaRPr lang="en-GB"/>
          </a:p>
        </p:txBody>
      </p:sp>
      <p:sp>
        <p:nvSpPr>
          <p:cNvPr id="42" name="Footer Placeholder 41">
            <a:extLst>
              <a:ext uri="{FF2B5EF4-FFF2-40B4-BE49-F238E27FC236}">
                <a16:creationId xmlns:a16="http://schemas.microsoft.com/office/drawing/2014/main" id="{2944441C-D833-E34A-B4E2-6AA9068025A6}"/>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0" name="Text Placeholder 59">
            <a:extLst>
              <a:ext uri="{FF2B5EF4-FFF2-40B4-BE49-F238E27FC236}">
                <a16:creationId xmlns:a16="http://schemas.microsoft.com/office/drawing/2014/main" id="{D1054F53-AEA0-8E42-9EE5-F077D8A18FC8}"/>
              </a:ext>
            </a:extLst>
          </p:cNvPr>
          <p:cNvSpPr>
            <a:spLocks noGrp="1"/>
          </p:cNvSpPr>
          <p:nvPr>
            <p:ph type="body" idx="1"/>
          </p:nvPr>
        </p:nvSpPr>
        <p:spPr>
          <a:xfrm>
            <a:off x="304799" y="1257300"/>
            <a:ext cx="11552903" cy="4919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8631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100000"/>
        </a:lnSpc>
        <a:spcBef>
          <a:spcPct val="0"/>
        </a:spcBef>
        <a:buNone/>
        <a:defRPr sz="3600" b="1" kern="1200">
          <a:solidFill>
            <a:srgbClr val="E4003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7238" indent="-2222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977900" indent="-2206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2112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November 2024</a:t>
            </a:r>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Produced by Essex County Council Policy Unit</a:t>
            </a:r>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9512747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hdr="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twitter.com/Essex_CC" TargetMode="External"/><Relationship Id="rId7" Type="http://schemas.openxmlformats.org/officeDocument/2006/relationships/image" Target="../media/image42.png"/><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hyperlink" Target="https://www.facebook.com/essexcountycouncil" TargetMode="External"/><Relationship Id="rId5" Type="http://schemas.openxmlformats.org/officeDocument/2006/relationships/image" Target="../media/image41.sv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5.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39.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10356600" cy="1620000"/>
          </a:xfrm>
        </p:spPr>
        <p:txBody>
          <a:bodyPr>
            <a:noAutofit/>
          </a:bodyPr>
          <a:lstStyle/>
          <a:p>
            <a:r>
              <a:rPr lang="en-GB" sz="5400">
                <a:latin typeface="Calibri" panose="020F0502020204030204" pitchFamily="34" charset="0"/>
                <a:cs typeface="Calibri" panose="020F0502020204030204" pitchFamily="34" charset="0"/>
              </a:rPr>
              <a:t>Essex Resident Survey 2024: </a:t>
            </a:r>
            <a:br>
              <a:rPr lang="en-GB" sz="5400">
                <a:latin typeface="Calibri" panose="020F0502020204030204" pitchFamily="34" charset="0"/>
                <a:cs typeface="Calibri" panose="020F0502020204030204" pitchFamily="34" charset="0"/>
              </a:rPr>
            </a:br>
            <a:r>
              <a:rPr lang="en-GB" sz="5400">
                <a:latin typeface="Calibri" panose="020F0502020204030204" pitchFamily="34" charset="0"/>
                <a:cs typeface="Calibri" panose="020F0502020204030204" pitchFamily="34" charset="0"/>
              </a:rPr>
              <a:t>Sustainable growth</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normAutofit/>
          </a:bodyPr>
          <a:lstStyle/>
          <a:p>
            <a:r>
              <a:rPr lang="en-GB" sz="3400"/>
              <a:t>Research and Citizen Insight | Policy Unit</a:t>
            </a:r>
          </a:p>
        </p:txBody>
      </p:sp>
      <p:sp>
        <p:nvSpPr>
          <p:cNvPr id="4" name="Date Placeholder 3">
            <a:extLst>
              <a:ext uri="{FF2B5EF4-FFF2-40B4-BE49-F238E27FC236}">
                <a16:creationId xmlns:a16="http://schemas.microsoft.com/office/drawing/2014/main" id="{A30AF1FE-442C-43AD-7EB0-E997E5F8EF4B}"/>
              </a:ext>
            </a:extLst>
          </p:cNvPr>
          <p:cNvSpPr>
            <a:spLocks noGrp="1"/>
          </p:cNvSpPr>
          <p:nvPr>
            <p:ph type="dt" sz="half" idx="10"/>
          </p:nvPr>
        </p:nvSpPr>
        <p:spPr/>
        <p:txBody>
          <a:bodyPr/>
          <a:lstStyle/>
          <a:p>
            <a:r>
              <a:rPr lang="en-US"/>
              <a:t>November 2024</a:t>
            </a:r>
            <a:endParaRPr lang="en-GB"/>
          </a:p>
        </p:txBody>
      </p:sp>
    </p:spTree>
    <p:custDataLst>
      <p:tags r:id="rId1"/>
    </p:custDataLst>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906371"/>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accent4"/>
                </a:solidFill>
                <a:effectLst/>
                <a:uLnTx/>
                <a:uFillTx/>
                <a:ea typeface="+mj-ea"/>
                <a:cs typeface="+mj-cs"/>
              </a:rPr>
              <a:t>Essex residents with lower life satisfaction and higher loneliness scores were significantly more likely to have negative views on growth.</a:t>
            </a: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4" y="6397387"/>
            <a:ext cx="5833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 (5,002)</a:t>
            </a:r>
          </a:p>
        </p:txBody>
      </p:sp>
      <p:sp>
        <p:nvSpPr>
          <p:cNvPr id="16" name="TextBox 15">
            <a:extLst>
              <a:ext uri="{FF2B5EF4-FFF2-40B4-BE49-F238E27FC236}">
                <a16:creationId xmlns:a16="http://schemas.microsoft.com/office/drawing/2014/main" id="{0650B421-167D-4A4A-C5E3-FA6B0582847B}"/>
              </a:ext>
              <a:ext uri="{C183D7F6-B498-43B3-948B-1728B52AA6E4}">
                <adec:decorative xmlns:adec="http://schemas.microsoft.com/office/drawing/2017/decorative" val="1"/>
              </a:ext>
            </a:extLst>
          </p:cNvPr>
          <p:cNvSpPr txBox="1"/>
          <p:nvPr/>
        </p:nvSpPr>
        <p:spPr>
          <a:xfrm>
            <a:off x="8045450" y="1698484"/>
            <a:ext cx="31904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Growth opinion by Loneliness Score</a:t>
            </a:r>
          </a:p>
        </p:txBody>
      </p:sp>
      <p:sp>
        <p:nvSpPr>
          <p:cNvPr id="3" name="TextBox 2">
            <a:extLst>
              <a:ext uri="{FF2B5EF4-FFF2-40B4-BE49-F238E27FC236}">
                <a16:creationId xmlns:a16="http://schemas.microsoft.com/office/drawing/2014/main" id="{6070FC75-8A2F-D658-5C12-E1785DA44B26}"/>
              </a:ext>
              <a:ext uri="{C183D7F6-B498-43B3-948B-1728B52AA6E4}">
                <adec:decorative xmlns:adec="http://schemas.microsoft.com/office/drawing/2017/decorative" val="1"/>
              </a:ext>
            </a:extLst>
          </p:cNvPr>
          <p:cNvSpPr txBox="1"/>
          <p:nvPr/>
        </p:nvSpPr>
        <p:spPr>
          <a:xfrm>
            <a:off x="4754941" y="5926401"/>
            <a:ext cx="25574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5" name="Arrow: Up 4">
            <a:extLst>
              <a:ext uri="{FF2B5EF4-FFF2-40B4-BE49-F238E27FC236}">
                <a16:creationId xmlns:a16="http://schemas.microsoft.com/office/drawing/2014/main" id="{02B6F056-96A3-5737-F94A-B104A14C4035}"/>
              </a:ext>
              <a:ext uri="{C183D7F6-B498-43B3-948B-1728B52AA6E4}">
                <adec:decorative xmlns:adec="http://schemas.microsoft.com/office/drawing/2017/decorative" val="1"/>
              </a:ext>
            </a:extLst>
          </p:cNvPr>
          <p:cNvSpPr/>
          <p:nvPr/>
        </p:nvSpPr>
        <p:spPr>
          <a:xfrm>
            <a:off x="4458117" y="6022106"/>
            <a:ext cx="123855"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3205A52C-45E7-4570-0ED8-195DC11F828D}"/>
              </a:ext>
              <a:ext uri="{C183D7F6-B498-43B3-948B-1728B52AA6E4}">
                <adec:decorative xmlns:adec="http://schemas.microsoft.com/office/drawing/2017/decorative" val="1"/>
              </a:ext>
            </a:extLst>
          </p:cNvPr>
          <p:cNvSpPr/>
          <p:nvPr/>
        </p:nvSpPr>
        <p:spPr>
          <a:xfrm flipV="1">
            <a:off x="4600663" y="6029645"/>
            <a:ext cx="123855"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 name="TextBox 1"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40F4FAA3-AD8D-6029-8F85-E48484FFEEEF}"/>
              </a:ext>
            </a:extLst>
          </p:cNvPr>
          <p:cNvSpPr txBox="1"/>
          <p:nvPr/>
        </p:nvSpPr>
        <p:spPr>
          <a:xfrm>
            <a:off x="894641" y="1200432"/>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462709" y="1644487"/>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Growth opinion by Residents’ Life Satisfaction (1=Low, 10=Very High)</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graphicFrame>
        <p:nvGraphicFramePr>
          <p:cNvPr id="23" name="Chart 22">
            <a:extLst>
              <a:ext uri="{FF2B5EF4-FFF2-40B4-BE49-F238E27FC236}">
                <a16:creationId xmlns:a16="http://schemas.microsoft.com/office/drawing/2014/main" id="{D3BC86F9-7882-00A6-D126-5EE1FF60C87A}"/>
              </a:ext>
            </a:extLst>
          </p:cNvPr>
          <p:cNvGraphicFramePr/>
          <p:nvPr>
            <p:extLst>
              <p:ext uri="{D42A27DB-BD31-4B8C-83A1-F6EECF244321}">
                <p14:modId xmlns:p14="http://schemas.microsoft.com/office/powerpoint/2010/main" val="2155967048"/>
              </p:ext>
            </p:extLst>
          </p:nvPr>
        </p:nvGraphicFramePr>
        <p:xfrm>
          <a:off x="698500" y="2114550"/>
          <a:ext cx="5178425" cy="4219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20AADD3-C03D-19EB-5B4D-BD4DB04F0CE9}"/>
              </a:ext>
            </a:extLst>
          </p:cNvPr>
          <p:cNvGraphicFramePr/>
          <p:nvPr>
            <p:extLst>
              <p:ext uri="{D42A27DB-BD31-4B8C-83A1-F6EECF244321}">
                <p14:modId xmlns:p14="http://schemas.microsoft.com/office/powerpoint/2010/main" val="4241709463"/>
              </p:ext>
            </p:extLst>
          </p:nvPr>
        </p:nvGraphicFramePr>
        <p:xfrm>
          <a:off x="7013575" y="2098998"/>
          <a:ext cx="5178425" cy="421957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2383E65C-1DE6-53D6-878C-248DCA372143}"/>
              </a:ext>
            </a:extLst>
          </p:cNvPr>
          <p:cNvSpPr/>
          <p:nvPr/>
        </p:nvSpPr>
        <p:spPr>
          <a:xfrm>
            <a:off x="5705639" y="2494634"/>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 (green)/lower (red) % vs Essex total for that</a:t>
            </a:r>
            <a:r>
              <a:rPr lang="en-GB" sz="1050" kern="0">
                <a:solidFill>
                  <a:prstClr val="black"/>
                </a:solidFill>
                <a:latin typeface="Calibri" panose="020F0502020204030204"/>
              </a:rPr>
              <a:t> category </a:t>
            </a: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at 95% confidence level</a:t>
            </a:r>
          </a:p>
        </p:txBody>
      </p:sp>
      <p:sp>
        <p:nvSpPr>
          <p:cNvPr id="9" name="Slide Number Placeholder 8">
            <a:extLst>
              <a:ext uri="{FF2B5EF4-FFF2-40B4-BE49-F238E27FC236}">
                <a16:creationId xmlns:a16="http://schemas.microsoft.com/office/drawing/2014/main" id="{CDB0D52A-3A12-B4A1-8377-8729C258FE72}"/>
              </a:ext>
            </a:extLst>
          </p:cNvPr>
          <p:cNvSpPr>
            <a:spLocks noGrp="1"/>
          </p:cNvSpPr>
          <p:nvPr>
            <p:ph type="sldNum" sz="quarter" idx="4"/>
          </p:nvPr>
        </p:nvSpPr>
        <p:spPr/>
        <p:txBody>
          <a:bodyPr/>
          <a:lstStyle/>
          <a:p>
            <a:r>
              <a:rPr lang="en-GB"/>
              <a:t>|   </a:t>
            </a:r>
            <a:fld id="{5898CC38-F149-5B45-A1B4-290B41364A0C}" type="slidenum">
              <a:rPr lang="en-GB" smtClean="0"/>
              <a:pPr/>
              <a:t>10</a:t>
            </a:fld>
            <a:endParaRPr lang="en-GB"/>
          </a:p>
        </p:txBody>
      </p:sp>
      <p:sp>
        <p:nvSpPr>
          <p:cNvPr id="10" name="Date Placeholder 3">
            <a:extLst>
              <a:ext uri="{FF2B5EF4-FFF2-40B4-BE49-F238E27FC236}">
                <a16:creationId xmlns:a16="http://schemas.microsoft.com/office/drawing/2014/main" id="{52C17590-851F-8699-4866-987F5CF220B8}"/>
              </a:ext>
            </a:extLst>
          </p:cNvPr>
          <p:cNvSpPr txBox="1">
            <a:spLocks/>
          </p:cNvSpPr>
          <p:nvPr/>
        </p:nvSpPr>
        <p:spPr>
          <a:xfrm>
            <a:off x="9455666"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5384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2877656173"/>
              </p:ext>
            </p:extLst>
          </p:nvPr>
        </p:nvGraphicFramePr>
        <p:xfrm>
          <a:off x="542371" y="2271761"/>
          <a:ext cx="5494536"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542371" y="358542"/>
            <a:ext cx="11265876" cy="1065091"/>
          </a:xfrm>
        </p:spPr>
        <p:txBody>
          <a:bodyPr anchor="t" anchorCtr="0">
            <a:normAutofit fontScale="90000"/>
          </a:bodyPr>
          <a:lstStyle/>
          <a:p>
            <a:r>
              <a:rPr lang="en-GB" sz="2400">
                <a:solidFill>
                  <a:schemeClr val="accent4"/>
                </a:solidFill>
                <a:ea typeface="Calibri"/>
                <a:cs typeface="Calibri"/>
              </a:rPr>
              <a:t>Younger people have a significantly more positive view on growth compared to the Essex average, while those aged 45-74 and retirees have a less positive view. Those earning under £20k have a significantly less positive view on growth compared to the Essex average.</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2865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4902379" y="2279059"/>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71E0862-AA16-4445-B0E4-A99507926A92}"/>
              </a:ext>
            </a:extLst>
          </p:cNvPr>
          <p:cNvSpPr txBox="1"/>
          <p:nvPr/>
        </p:nvSpPr>
        <p:spPr>
          <a:xfrm>
            <a:off x="1744824" y="1980484"/>
            <a:ext cx="523875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Strongly/tend to believe growth is positive	</a:t>
            </a:r>
          </a:p>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a:t>
            </a:r>
            <a:endParaRPr kumimoji="0" lang="en-GB" sz="1400" b="1" i="1" u="none" strike="noStrike" kern="1200" cap="none" spc="0" normalizeH="0" baseline="0" noProof="0">
              <a:ln>
                <a:noFill/>
              </a:ln>
              <a:effectLst/>
              <a:uLnTx/>
              <a:uFillTx/>
              <a:latin typeface="+mj-lt"/>
              <a:ea typeface="+mn-ea"/>
              <a:cs typeface="+mn-cs"/>
            </a:endParaRPr>
          </a:p>
        </p:txBody>
      </p:sp>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3061006"/>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783541" y="485312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927531" y="252406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45256A-A95B-BC2E-2ED7-B4E62396CE5D}"/>
              </a:ext>
              <a:ext uri="{C183D7F6-B498-43B3-948B-1728B52AA6E4}">
                <adec:decorative xmlns:adec="http://schemas.microsoft.com/office/drawing/2017/decorative" val="1"/>
              </a:ext>
            </a:extLst>
          </p:cNvPr>
          <p:cNvSpPr txBox="1"/>
          <p:nvPr/>
        </p:nvSpPr>
        <p:spPr>
          <a:xfrm>
            <a:off x="3682962" y="645998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26" name="Arrow: Up 25">
            <a:extLst>
              <a:ext uri="{FF2B5EF4-FFF2-40B4-BE49-F238E27FC236}">
                <a16:creationId xmlns:a16="http://schemas.microsoft.com/office/drawing/2014/main" id="{E62D6096-628A-6886-690D-C9928606237E}"/>
              </a:ext>
              <a:ext uri="{C183D7F6-B498-43B3-948B-1728B52AA6E4}">
                <adec:decorative xmlns:adec="http://schemas.microsoft.com/office/drawing/2017/decorative" val="1"/>
              </a:ext>
            </a:extLst>
          </p:cNvPr>
          <p:cNvSpPr/>
          <p:nvPr/>
        </p:nvSpPr>
        <p:spPr>
          <a:xfrm>
            <a:off x="3386139" y="65556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D1550C38-DFE3-0C74-0F6B-FD7A089149E2}"/>
              </a:ext>
              <a:ext uri="{C183D7F6-B498-43B3-948B-1728B52AA6E4}">
                <adec:decorative xmlns:adec="http://schemas.microsoft.com/office/drawing/2017/decorative" val="1"/>
              </a:ext>
            </a:extLst>
          </p:cNvPr>
          <p:cNvSpPr/>
          <p:nvPr/>
        </p:nvSpPr>
        <p:spPr>
          <a:xfrm flipV="1">
            <a:off x="3528685" y="65632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25BCE692-91A9-50B7-6188-957161488063}"/>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11" name="TextBox 10">
            <a:extLst>
              <a:ext uri="{FF2B5EF4-FFF2-40B4-BE49-F238E27FC236}">
                <a16:creationId xmlns:a16="http://schemas.microsoft.com/office/drawing/2014/main" id="{82DFAB78-5F86-CE90-768E-9823A068590B}"/>
              </a:ext>
              <a:ext uri="{C183D7F6-B498-43B3-948B-1728B52AA6E4}">
                <adec:decorative xmlns:adec="http://schemas.microsoft.com/office/drawing/2017/decorative" val="1"/>
              </a:ext>
            </a:extLst>
          </p:cNvPr>
          <p:cNvSpPr txBox="1"/>
          <p:nvPr/>
        </p:nvSpPr>
        <p:spPr>
          <a:xfrm>
            <a:off x="678021" y="6322742"/>
            <a:ext cx="879445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 (5,002) * LLTI/condition = Limiting long-term illness or health condition </a:t>
            </a:r>
          </a:p>
        </p:txBody>
      </p:sp>
      <p:sp>
        <p:nvSpPr>
          <p:cNvPr id="13" name="TextBox 12"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4DB9FECF-A526-C87F-2CDC-3A9E7CD68B33}"/>
              </a:ext>
            </a:extLst>
          </p:cNvPr>
          <p:cNvSpPr txBox="1"/>
          <p:nvPr/>
        </p:nvSpPr>
        <p:spPr>
          <a:xfrm>
            <a:off x="1109245" y="1592318"/>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14" name="TextBox 13">
            <a:extLst>
              <a:ext uri="{FF2B5EF4-FFF2-40B4-BE49-F238E27FC236}">
                <a16:creationId xmlns:a16="http://schemas.microsoft.com/office/drawing/2014/main" id="{4237061A-75B3-4F8F-E42D-88F7B8459764}"/>
              </a:ext>
              <a:ext uri="{C183D7F6-B498-43B3-948B-1728B52AA6E4}">
                <adec:decorative xmlns:adec="http://schemas.microsoft.com/office/drawing/2017/decorative" val="1"/>
              </a:ext>
            </a:extLst>
          </p:cNvPr>
          <p:cNvSpPr txBox="1"/>
          <p:nvPr/>
        </p:nvSpPr>
        <p:spPr>
          <a:xfrm>
            <a:off x="7483151" y="1717145"/>
            <a:ext cx="420810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Growth opinion by Working Status and Income </a:t>
            </a:r>
          </a:p>
        </p:txBody>
      </p:sp>
      <p:graphicFrame>
        <p:nvGraphicFramePr>
          <p:cNvPr id="15" name="Chart 14">
            <a:extLst>
              <a:ext uri="{FF2B5EF4-FFF2-40B4-BE49-F238E27FC236}">
                <a16:creationId xmlns:a16="http://schemas.microsoft.com/office/drawing/2014/main" id="{1CF1CCC3-AA7F-523C-70A0-DB185EE0664E}"/>
              </a:ext>
            </a:extLst>
          </p:cNvPr>
          <p:cNvGraphicFramePr/>
          <p:nvPr>
            <p:extLst>
              <p:ext uri="{D42A27DB-BD31-4B8C-83A1-F6EECF244321}">
                <p14:modId xmlns:p14="http://schemas.microsoft.com/office/powerpoint/2010/main" val="3238839698"/>
              </p:ext>
            </p:extLst>
          </p:nvPr>
        </p:nvGraphicFramePr>
        <p:xfrm>
          <a:off x="6699381" y="2062066"/>
          <a:ext cx="5492620" cy="4256508"/>
        </p:xfrm>
        <a:graphic>
          <a:graphicData uri="http://schemas.openxmlformats.org/drawingml/2006/chart">
            <c:chart xmlns:c="http://schemas.openxmlformats.org/drawingml/2006/chart" xmlns:r="http://schemas.openxmlformats.org/officeDocument/2006/relationships" r:id="rId5"/>
          </a:graphicData>
        </a:graphic>
      </p:graphicFrame>
      <p:sp>
        <p:nvSpPr>
          <p:cNvPr id="3" name="Date Placeholder 3">
            <a:extLst>
              <a:ext uri="{FF2B5EF4-FFF2-40B4-BE49-F238E27FC236}">
                <a16:creationId xmlns:a16="http://schemas.microsoft.com/office/drawing/2014/main" id="{24FC0BFD-82A6-1510-BCDF-6B6BB43E67CB}"/>
              </a:ext>
            </a:extLst>
          </p:cNvPr>
          <p:cNvSpPr txBox="1">
            <a:spLocks/>
          </p:cNvSpPr>
          <p:nvPr/>
        </p:nvSpPr>
        <p:spPr>
          <a:xfrm>
            <a:off x="9455666"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
        <p:nvSpPr>
          <p:cNvPr id="5" name="Slide Number Placeholder 8">
            <a:extLst>
              <a:ext uri="{FF2B5EF4-FFF2-40B4-BE49-F238E27FC236}">
                <a16:creationId xmlns:a16="http://schemas.microsoft.com/office/drawing/2014/main" id="{D59E1FEE-7A33-0670-BBFF-3624A7BF46E2}"/>
              </a:ext>
            </a:extLst>
          </p:cNvPr>
          <p:cNvSpPr txBox="1">
            <a:spLocks/>
          </p:cNvSpPr>
          <p:nvPr/>
        </p:nvSpPr>
        <p:spPr>
          <a:xfrm>
            <a:off x="11501168" y="6504059"/>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tx1">
                    <a:lumMod val="50000"/>
                    <a:lumOff val="50000"/>
                  </a:schemeClr>
                </a:solidFill>
              </a:rPr>
              <a:t>|   </a:t>
            </a:r>
            <a:fld id="{5898CC38-F149-5B45-A1B4-290B41364A0C}" type="slidenum">
              <a:rPr lang="en-GB" sz="1200" smtClean="0">
                <a:solidFill>
                  <a:schemeClr val="tx1">
                    <a:lumMod val="50000"/>
                    <a:lumOff val="50000"/>
                  </a:schemeClr>
                </a:solidFill>
              </a:rPr>
              <a:pPr/>
              <a:t>11</a:t>
            </a:fld>
            <a:endParaRPr lang="en-GB" sz="120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74072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3636846-AD09-45EF-B7F4-F5F1BA79F7D7}"/>
              </a:ext>
            </a:extLst>
          </p:cNvPr>
          <p:cNvGraphicFramePr>
            <a:graphicFrameLocks noGrp="1"/>
          </p:cNvGraphicFramePr>
          <p:nvPr>
            <p:extLst>
              <p:ext uri="{D42A27DB-BD31-4B8C-83A1-F6EECF244321}">
                <p14:modId xmlns:p14="http://schemas.microsoft.com/office/powerpoint/2010/main" val="3031063785"/>
              </p:ext>
            </p:extLst>
          </p:nvPr>
        </p:nvGraphicFramePr>
        <p:xfrm>
          <a:off x="609308" y="997828"/>
          <a:ext cx="11239790" cy="4908696"/>
        </p:xfrm>
        <a:graphic>
          <a:graphicData uri="http://schemas.openxmlformats.org/drawingml/2006/table">
            <a:tbl>
              <a:tblPr>
                <a:tableStyleId>{2D5ABB26-0587-4C30-8999-92F81FD0307C}</a:tableStyleId>
              </a:tblPr>
              <a:tblGrid>
                <a:gridCol w="1162342">
                  <a:extLst>
                    <a:ext uri="{9D8B030D-6E8A-4147-A177-3AD203B41FA5}">
                      <a16:colId xmlns:a16="http://schemas.microsoft.com/office/drawing/2014/main" val="2641468421"/>
                    </a:ext>
                  </a:extLst>
                </a:gridCol>
                <a:gridCol w="466725">
                  <a:extLst>
                    <a:ext uri="{9D8B030D-6E8A-4147-A177-3AD203B41FA5}">
                      <a16:colId xmlns:a16="http://schemas.microsoft.com/office/drawing/2014/main" val="3039307725"/>
                    </a:ext>
                  </a:extLst>
                </a:gridCol>
                <a:gridCol w="1685925">
                  <a:extLst>
                    <a:ext uri="{9D8B030D-6E8A-4147-A177-3AD203B41FA5}">
                      <a16:colId xmlns:a16="http://schemas.microsoft.com/office/drawing/2014/main" val="2604126439"/>
                    </a:ext>
                  </a:extLst>
                </a:gridCol>
                <a:gridCol w="1257300">
                  <a:extLst>
                    <a:ext uri="{9D8B030D-6E8A-4147-A177-3AD203B41FA5}">
                      <a16:colId xmlns:a16="http://schemas.microsoft.com/office/drawing/2014/main" val="2806535329"/>
                    </a:ext>
                  </a:extLst>
                </a:gridCol>
                <a:gridCol w="1049515">
                  <a:extLst>
                    <a:ext uri="{9D8B030D-6E8A-4147-A177-3AD203B41FA5}">
                      <a16:colId xmlns:a16="http://schemas.microsoft.com/office/drawing/2014/main" val="1178487612"/>
                    </a:ext>
                  </a:extLst>
                </a:gridCol>
                <a:gridCol w="1112660">
                  <a:extLst>
                    <a:ext uri="{9D8B030D-6E8A-4147-A177-3AD203B41FA5}">
                      <a16:colId xmlns:a16="http://schemas.microsoft.com/office/drawing/2014/main" val="2843857308"/>
                    </a:ext>
                  </a:extLst>
                </a:gridCol>
                <a:gridCol w="1076325">
                  <a:extLst>
                    <a:ext uri="{9D8B030D-6E8A-4147-A177-3AD203B41FA5}">
                      <a16:colId xmlns:a16="http://schemas.microsoft.com/office/drawing/2014/main" val="2843370012"/>
                    </a:ext>
                  </a:extLst>
                </a:gridCol>
                <a:gridCol w="1626573">
                  <a:extLst>
                    <a:ext uri="{9D8B030D-6E8A-4147-A177-3AD203B41FA5}">
                      <a16:colId xmlns:a16="http://schemas.microsoft.com/office/drawing/2014/main" val="2840456967"/>
                    </a:ext>
                  </a:extLst>
                </a:gridCol>
                <a:gridCol w="1802425">
                  <a:extLst>
                    <a:ext uri="{9D8B030D-6E8A-4147-A177-3AD203B41FA5}">
                      <a16:colId xmlns:a16="http://schemas.microsoft.com/office/drawing/2014/main" val="3973360850"/>
                    </a:ext>
                  </a:extLst>
                </a:gridCol>
              </a:tblGrid>
              <a:tr h="417267">
                <a:tc rowSpan="2">
                  <a:txBody>
                    <a:bodyPr/>
                    <a:lstStyle/>
                    <a:p>
                      <a:pPr algn="l" fontAlgn="b"/>
                      <a:r>
                        <a:rPr lang="en-GB" sz="1200" b="1" u="none" strike="noStrike">
                          <a:solidFill>
                            <a:schemeClr val="bg1"/>
                          </a:solidFill>
                          <a:effectLst/>
                          <a:latin typeface="+mj-lt"/>
                        </a:rPr>
                        <a:t>Profile</a:t>
                      </a:r>
                      <a:endParaRPr lang="en-GB" sz="1200" b="1" i="0" u="none" strike="noStrike">
                        <a:solidFill>
                          <a:schemeClr val="bg1"/>
                        </a:solidFill>
                        <a:effectLst/>
                        <a:latin typeface="+mj-lt"/>
                        <a:cs typeface="Arial" panose="020B0604020202020204" pitchFamily="34" charset="0"/>
                      </a:endParaRP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n-GB" sz="1200" b="1" u="none" strike="noStrike">
                          <a:solidFill>
                            <a:schemeClr val="bg1"/>
                          </a:solidFill>
                          <a:effectLst/>
                          <a:latin typeface="+mj-lt"/>
                        </a:rPr>
                        <a:t>Essex </a:t>
                      </a:r>
                    </a:p>
                    <a:p>
                      <a:pPr algn="ctr" fontAlgn="ctr"/>
                      <a:r>
                        <a:rPr lang="en-GB" sz="1200" b="1" u="none" strike="noStrike">
                          <a:solidFill>
                            <a:schemeClr val="bg1"/>
                          </a:solidFill>
                          <a:effectLst/>
                          <a:latin typeface="+mj-lt"/>
                        </a:rPr>
                        <a:t>total</a:t>
                      </a:r>
                      <a:endParaRPr lang="en-GB" sz="1200" b="1" i="0" u="none" strike="noStrike">
                        <a:solidFill>
                          <a:schemeClr val="bg1"/>
                        </a:solidFill>
                        <a:effectLst/>
                        <a:latin typeface="+mj-lt"/>
                        <a:cs typeface="Arial" panose="020B060402020202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bg1"/>
                          </a:solidFill>
                          <a:effectLst/>
                          <a:uLnTx/>
                          <a:uFillTx/>
                          <a:latin typeface="+mj-lt"/>
                        </a:rPr>
                        <a:t>The following groups are more likely to report that they…</a:t>
                      </a: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164493271"/>
                  </a:ext>
                </a:extLst>
              </a:tr>
              <a:tr h="369295">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100" b="1" i="0" u="none" strike="noStrike">
                          <a:solidFill>
                            <a:srgbClr val="004899"/>
                          </a:solidFill>
                          <a:effectLst/>
                          <a:latin typeface="Arial" panose="020B0604020202020204" pitchFamily="34" charset="0"/>
                          <a:cs typeface="Arial" panose="020B0604020202020204" pitchFamily="34" charset="0"/>
                        </a:rPr>
                        <a:t>Profile</a:t>
                      </a:r>
                    </a:p>
                  </a:txBody>
                  <a:tcPr marL="72000" marR="72000" marT="7200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4899"/>
                          </a:solidFill>
                          <a:effectLst/>
                          <a:latin typeface="Arial" panose="020B0604020202020204" pitchFamily="34" charset="0"/>
                          <a:cs typeface="Arial" panose="020B0604020202020204" pitchFamily="34" charset="0"/>
                        </a:rPr>
                        <a:t>Essex </a:t>
                      </a:r>
                    </a:p>
                    <a:p>
                      <a:pPr algn="ctr" fontAlgn="ctr"/>
                      <a:r>
                        <a:rPr lang="en-GB" sz="1100" b="1" u="none" strike="noStrike">
                          <a:solidFill>
                            <a:srgbClr val="004899"/>
                          </a:solidFill>
                          <a:effectLst/>
                          <a:latin typeface="Arial" panose="020B0604020202020204" pitchFamily="34" charset="0"/>
                          <a:cs typeface="Arial" panose="020B0604020202020204" pitchFamily="34" charset="0"/>
                        </a:rPr>
                        <a:t>total</a:t>
                      </a: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36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j-lt"/>
                        </a:rPr>
                        <a:t>Those living in…</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4">
                  <a:txBody>
                    <a:bodyPr/>
                    <a:lstStyle/>
                    <a:p>
                      <a:pPr algn="ctr" fontAlgn="ctr"/>
                      <a:r>
                        <a:rPr lang="en-GB" sz="1200" b="1" u="none" strike="noStrike">
                          <a:solidFill>
                            <a:schemeClr val="bg1"/>
                          </a:solidFill>
                          <a:effectLst/>
                          <a:latin typeface="+mj-lt"/>
                        </a:rPr>
                        <a:t>Those who are…</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u="none" strike="noStrike">
                          <a:solidFill>
                            <a:schemeClr val="bg1"/>
                          </a:solidFill>
                          <a:effectLst/>
                          <a:latin typeface="+mj-lt"/>
                        </a:rPr>
                        <a:t>Those with…</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566764357"/>
                  </a:ext>
                </a:extLst>
              </a:tr>
              <a:tr h="8402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u="none" strike="noStrike">
                          <a:solidFill>
                            <a:schemeClr val="accent1"/>
                          </a:solidFill>
                          <a:effectLst/>
                          <a:latin typeface="+mj-lt"/>
                        </a:rPr>
                        <a:t>Strongly believe growth is Positive</a:t>
                      </a:r>
                      <a:endParaRPr lang="en-GB" sz="1100" b="1" i="0" u="none" strike="noStrike">
                        <a:solidFill>
                          <a:schemeClr val="accent1"/>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0000"/>
                          </a:solidFill>
                          <a:effectLst/>
                          <a:latin typeface="+mj-lt"/>
                        </a:rPr>
                        <a:t>14%</a:t>
                      </a:r>
                      <a:endParaRPr lang="en-GB" sz="1100" b="1" i="0" u="none" strike="noStrike">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j-lt"/>
                        </a:rPr>
                        <a:t>Districts: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Harlow (19%)</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j-lt"/>
                        </a:rPr>
                        <a:t>Regions: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South Essex (15%)</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j-lt"/>
                        </a:rPr>
                        <a:t>IMD Quintile: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2 (16%)</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Aged 25-34 (20%)</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Male (15%)</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Working (15%)</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Private Renting (21%)</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Single adult household, with/without dependent children (20%)</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A limiting long-term condition or illness (25%, rising to 53% for whom this impacts ‘a lot’)</a:t>
                      </a:r>
                      <a:endParaRPr kumimoji="0" lang="en-GB" sz="1100" b="0" i="0" u="none" strike="noStrike" kern="1200" cap="none" spc="0" normalizeH="0" baseline="0" noProof="0">
                        <a:ln>
                          <a:noFill/>
                        </a:ln>
                        <a:solidFill>
                          <a:srgbClr val="000000"/>
                        </a:solidFill>
                        <a:effectLst/>
                        <a:highlight>
                          <a:srgbClr val="FFFF00"/>
                        </a:highligh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601920"/>
                  </a:ext>
                </a:extLst>
              </a:tr>
              <a:tr h="5768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GB" sz="1100" b="1" u="none" strike="noStrike">
                          <a:solidFill>
                            <a:schemeClr val="accent2">
                              <a:lumMod val="75000"/>
                            </a:schemeClr>
                          </a:solidFill>
                          <a:effectLst/>
                          <a:latin typeface="+mj-lt"/>
                        </a:rPr>
                        <a:t>Tend to believe growth is Positive</a:t>
                      </a:r>
                      <a:endParaRPr lang="en-GB" sz="1100" b="1" i="0" u="none" strike="noStrike">
                        <a:solidFill>
                          <a:schemeClr val="accent2">
                            <a:lumMod val="75000"/>
                          </a:schemeClr>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u="none" strike="noStrike">
                          <a:solidFill>
                            <a:srgbClr val="000000"/>
                          </a:solidFill>
                          <a:effectLst/>
                          <a:latin typeface="+mj-lt"/>
                        </a:rPr>
                        <a:t>50%</a:t>
                      </a:r>
                      <a:endParaRPr lang="en-GB" sz="1100" b="1" i="0" u="none" strike="noStrike">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Districts: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Calibri" panose="020F0502020204030204"/>
                          <a:ea typeface="+mn-ea"/>
                          <a:cs typeface="+mn-cs"/>
                        </a:rPr>
                        <a:t>Chelmsford (61%)</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Regions: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Calibri" panose="020F0502020204030204"/>
                          <a:ea typeface="+mn-ea"/>
                          <a:cs typeface="+mn-cs"/>
                        </a:rPr>
                        <a:t>Heart of Essex (56%)</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IMD Quintile: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3 (54%)</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5 – Least Deprived (54%0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Aged 75+ (56%)</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‘Doing alright’ financially (53%)</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Household income £25,000-44,999(54%)</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Living Urban (52%)</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Calibri" panose="020F0502020204030204"/>
                          <a:ea typeface="+mn-ea"/>
                          <a:cs typeface="+mn-cs"/>
                        </a:rPr>
                        <a:t>No long-term limiting health condition (52%)</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1288662"/>
                  </a:ext>
                </a:extLst>
              </a:tr>
              <a:tr h="7898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GB" sz="1100" b="1" u="none" strike="noStrike">
                          <a:solidFill>
                            <a:schemeClr val="accent4">
                              <a:lumMod val="40000"/>
                              <a:lumOff val="60000"/>
                            </a:schemeClr>
                          </a:solidFill>
                          <a:effectLst/>
                          <a:latin typeface="+mj-lt"/>
                        </a:rPr>
                        <a:t>Tend to believe growth is Negative</a:t>
                      </a:r>
                      <a:endParaRPr lang="en-GB" sz="1100" b="1" i="0" u="none" strike="noStrike">
                        <a:solidFill>
                          <a:schemeClr val="accent4">
                            <a:lumMod val="40000"/>
                            <a:lumOff val="60000"/>
                          </a:schemeClr>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u="none" strike="noStrike">
                          <a:solidFill>
                            <a:srgbClr val="000000"/>
                          </a:solidFill>
                          <a:effectLst/>
                          <a:latin typeface="+mj-lt"/>
                        </a:rPr>
                        <a:t>26%</a:t>
                      </a:r>
                      <a:endParaRPr lang="en-GB" sz="1100" b="1" i="0" u="none" strike="noStrike">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Districts:</a:t>
                      </a:r>
                      <a:endParaRPr kumimoji="0" lang="en-GB" sz="1100" b="0" u="none" strike="noStrike" kern="1200" cap="none" spc="0" normalizeH="0" baseline="0" noProof="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Rochford (31%)</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Uttlesford (32%)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Regions: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Calibri" panose="020F0502020204030204"/>
                          <a:ea typeface="+mn-ea"/>
                          <a:cs typeface="+mn-cs"/>
                        </a:rPr>
                        <a:t>Essex Thames Gateway (29%)</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Calibri" panose="020F0502020204030204"/>
                          <a:ea typeface="+mn-ea"/>
                          <a:cs typeface="+mn-cs"/>
                        </a:rPr>
                        <a:t>IMD Quintile: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1 – Most Deprived (28%)</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Aged 55-64 (29%)</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65-74 (30%)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Retired (29%)</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House Owner-Occupier (26%)</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Living Rural (28%)</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Low life satisfaction scores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Low (0-4) (32%)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391984"/>
                  </a:ext>
                </a:extLst>
              </a:tr>
              <a:tr h="375575">
                <a:tc>
                  <a:txBody>
                    <a:bodyPr/>
                    <a:lstStyle/>
                    <a:p>
                      <a:pPr algn="l" fontAlgn="t"/>
                      <a:r>
                        <a:rPr lang="en-GB" sz="1100" b="1" i="0" u="none" strike="noStrike">
                          <a:solidFill>
                            <a:schemeClr val="accent4"/>
                          </a:solidFill>
                          <a:effectLst/>
                          <a:latin typeface="+mj-lt"/>
                          <a:cs typeface="Arial" panose="020B0604020202020204" pitchFamily="34" charset="0"/>
                        </a:rPr>
                        <a:t>Strongly believe growth is Negative</a:t>
                      </a: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mj-lt"/>
                          <a:cs typeface="Arial" panose="020B0604020202020204" pitchFamily="34"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n-lt"/>
                          <a:ea typeface="+mn-ea"/>
                          <a:cs typeface="+mn-cs"/>
                        </a:rPr>
                        <a:t>Districts:</a:t>
                      </a:r>
                      <a:endParaRPr kumimoji="0" lang="en-GB" sz="1100" b="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n-lt"/>
                          <a:ea typeface="+mn-ea"/>
                          <a:cs typeface="+mn-cs"/>
                        </a:rPr>
                        <a:t>Braintree (15%)</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n-lt"/>
                          <a:ea typeface="+mn-ea"/>
                          <a:cs typeface="+mn-cs"/>
                        </a:rPr>
                        <a:t>Maldon (19%)</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n-lt"/>
                          <a:ea typeface="+mn-ea"/>
                          <a:cs typeface="+mn-cs"/>
                        </a:rPr>
                        <a:t>Regions: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n-lt"/>
                          <a:ea typeface="+mn-ea"/>
                          <a:cs typeface="+mn-cs"/>
                        </a:rPr>
                        <a:t>Essex Haven Gateway (12%)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n-lt"/>
                          <a:ea typeface="+mn-ea"/>
                          <a:cs typeface="+mn-cs"/>
                        </a:rPr>
                        <a:t>IMD Quintile: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Arial" panose="020B0604020202020204" pitchFamily="34" charset="0"/>
                        </a:rPr>
                        <a:t>4 (14%)</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Aged 45-54, 55-64 (14%)</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Aged 65-74 (13%)</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Male (11%)</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Rural village and dispersed (16%)</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Finding it quite/very difficult (Financial situation) (17%)</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rPr>
                        <a:t>High loneliness score 8-9 (14%)</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n-lt"/>
                          <a:ea typeface="+mn-ea"/>
                          <a:cs typeface="+mn-cs"/>
                        </a:rPr>
                        <a:t>A limiting long-term condition or illness (14%)</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2393853"/>
                  </a:ext>
                </a:extLst>
              </a:tr>
            </a:tbl>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sp>
        <p:nvSpPr>
          <p:cNvPr id="17" name="TextBox 16">
            <a:extLst>
              <a:ext uri="{FF2B5EF4-FFF2-40B4-BE49-F238E27FC236}">
                <a16:creationId xmlns:a16="http://schemas.microsoft.com/office/drawing/2014/main" id="{D7EF770C-F1B2-4824-BE7E-3117ACDCA08A}"/>
              </a:ext>
            </a:extLst>
          </p:cNvPr>
          <p:cNvSpPr txBox="1"/>
          <p:nvPr/>
        </p:nvSpPr>
        <p:spPr>
          <a:xfrm>
            <a:off x="561975" y="509438"/>
            <a:ext cx="1066511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The % in brackets shows the % for that answer option (e.g. Strongly believe, tend to believe etc.)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(e.g. 19% of residents in Harlow ‘Strongly believe growth is positive’)</a:t>
            </a:r>
          </a:p>
        </p:txBody>
      </p:sp>
      <p:sp>
        <p:nvSpPr>
          <p:cNvPr id="11" name="Title 1">
            <a:extLst>
              <a:ext uri="{FF2B5EF4-FFF2-40B4-BE49-F238E27FC236}">
                <a16:creationId xmlns:a16="http://schemas.microsoft.com/office/drawing/2014/main" id="{74E80C6D-46A6-450D-AF7F-8A5594634AD0}"/>
              </a:ext>
            </a:extLst>
          </p:cNvPr>
          <p:cNvSpPr>
            <a:spLocks noGrp="1"/>
          </p:cNvSpPr>
          <p:nvPr>
            <p:ph type="title"/>
          </p:nvPr>
        </p:nvSpPr>
        <p:spPr>
          <a:xfrm>
            <a:off x="564173" y="231775"/>
            <a:ext cx="11330913" cy="358776"/>
          </a:xfrm>
        </p:spPr>
        <p:txBody>
          <a:bodyPr anchor="t" anchorCtr="0">
            <a:normAutofit/>
          </a:bodyPr>
          <a:lstStyle/>
          <a:p>
            <a:r>
              <a:rPr lang="en-GB" sz="1800">
                <a:solidFill>
                  <a:schemeClr val="accent4"/>
                </a:solidFill>
              </a:rPr>
              <a:t>The table below summarises the resident groups who are more likely to be believe growth is positive or negative</a:t>
            </a:r>
          </a:p>
        </p:txBody>
      </p:sp>
      <p:sp>
        <p:nvSpPr>
          <p:cNvPr id="15" name="Footer Placeholder 5">
            <a:extLst>
              <a:ext uri="{FF2B5EF4-FFF2-40B4-BE49-F238E27FC236}">
                <a16:creationId xmlns:a16="http://schemas.microsoft.com/office/drawing/2014/main" id="{F8814B72-9734-4C78-9AF6-B1E3789B58F1}"/>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 name="TextBox 2">
            <a:extLst>
              <a:ext uri="{FF2B5EF4-FFF2-40B4-BE49-F238E27FC236}">
                <a16:creationId xmlns:a16="http://schemas.microsoft.com/office/drawing/2014/main" id="{AC9EBB1F-9858-58C8-69DA-105394471891}"/>
              </a:ext>
              <a:ext uri="{C183D7F6-B498-43B3-948B-1728B52AA6E4}">
                <adec:decorative xmlns:adec="http://schemas.microsoft.com/office/drawing/2017/decorative" val="1"/>
              </a:ext>
            </a:extLst>
          </p:cNvPr>
          <p:cNvSpPr txBox="1"/>
          <p:nvPr/>
        </p:nvSpPr>
        <p:spPr>
          <a:xfrm>
            <a:off x="669144" y="6154067"/>
            <a:ext cx="5833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 (5,002)</a:t>
            </a:r>
          </a:p>
        </p:txBody>
      </p:sp>
      <p:sp>
        <p:nvSpPr>
          <p:cNvPr id="4" name="Right Brace 3">
            <a:extLst>
              <a:ext uri="{FF2B5EF4-FFF2-40B4-BE49-F238E27FC236}">
                <a16:creationId xmlns:a16="http://schemas.microsoft.com/office/drawing/2014/main" id="{0E144E53-AC9A-FDB2-459C-64AB36BCF194}"/>
              </a:ext>
            </a:extLst>
          </p:cNvPr>
          <p:cNvSpPr/>
          <p:nvPr/>
        </p:nvSpPr>
        <p:spPr>
          <a:xfrm rot="5400000">
            <a:off x="6817520" y="1469235"/>
            <a:ext cx="504825" cy="9386890"/>
          </a:xfrm>
          <a:prstGeom prst="rightBrace">
            <a:avLst/>
          </a:prstGeom>
          <a:ln w="12700">
            <a:solidFill>
              <a:schemeClr val="accent4"/>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5" name="Rectangle 4">
            <a:extLst>
              <a:ext uri="{FF2B5EF4-FFF2-40B4-BE49-F238E27FC236}">
                <a16:creationId xmlns:a16="http://schemas.microsoft.com/office/drawing/2014/main" id="{5526CD85-1B6C-8C70-980F-F019778D177F}"/>
              </a:ext>
            </a:extLst>
          </p:cNvPr>
          <p:cNvSpPr/>
          <p:nvPr/>
        </p:nvSpPr>
        <p:spPr>
          <a:xfrm>
            <a:off x="3743488" y="6467475"/>
            <a:ext cx="5981537" cy="390525"/>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 %’s have been chosen which are above the 95% confidence level when compared with the Essex Total for that category</a:t>
            </a:r>
          </a:p>
        </p:txBody>
      </p:sp>
      <p:sp>
        <p:nvSpPr>
          <p:cNvPr id="2" name="Slide Number Placeholder 8">
            <a:extLst>
              <a:ext uri="{FF2B5EF4-FFF2-40B4-BE49-F238E27FC236}">
                <a16:creationId xmlns:a16="http://schemas.microsoft.com/office/drawing/2014/main" id="{2B248056-0073-975F-5310-B9ABE2486A50}"/>
              </a:ext>
            </a:extLst>
          </p:cNvPr>
          <p:cNvSpPr txBox="1">
            <a:spLocks/>
          </p:cNvSpPr>
          <p:nvPr/>
        </p:nvSpPr>
        <p:spPr>
          <a:xfrm>
            <a:off x="11501168" y="6504059"/>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tx1">
                    <a:lumMod val="50000"/>
                    <a:lumOff val="50000"/>
                  </a:schemeClr>
                </a:solidFill>
              </a:rPr>
              <a:t>|   </a:t>
            </a:r>
            <a:fld id="{5898CC38-F149-5B45-A1B4-290B41364A0C}" type="slidenum">
              <a:rPr lang="en-GB" sz="1200" smtClean="0">
                <a:solidFill>
                  <a:schemeClr val="tx1">
                    <a:lumMod val="50000"/>
                    <a:lumOff val="50000"/>
                  </a:schemeClr>
                </a:solidFill>
              </a:rPr>
              <a:pPr/>
              <a:t>12</a:t>
            </a:fld>
            <a:endParaRPr lang="en-GB" sz="1200">
              <a:solidFill>
                <a:schemeClr val="tx1">
                  <a:lumMod val="50000"/>
                  <a:lumOff val="50000"/>
                </a:schemeClr>
              </a:solidFill>
            </a:endParaRPr>
          </a:p>
        </p:txBody>
      </p:sp>
      <p:sp>
        <p:nvSpPr>
          <p:cNvPr id="6" name="Date Placeholder 3">
            <a:extLst>
              <a:ext uri="{FF2B5EF4-FFF2-40B4-BE49-F238E27FC236}">
                <a16:creationId xmlns:a16="http://schemas.microsoft.com/office/drawing/2014/main" id="{BF2397F3-8380-C475-4A8B-523749AF7970}"/>
              </a:ext>
            </a:extLst>
          </p:cNvPr>
          <p:cNvSpPr txBox="1">
            <a:spLocks/>
          </p:cNvSpPr>
          <p:nvPr/>
        </p:nvSpPr>
        <p:spPr>
          <a:xfrm>
            <a:off x="9408041"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1371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8472" y="2445345"/>
            <a:ext cx="9130473" cy="1310400"/>
          </a:xfrm>
        </p:spPr>
        <p:txBody>
          <a:bodyPr anchor="ctr">
            <a:normAutofit/>
          </a:bodyPr>
          <a:lstStyle/>
          <a:p>
            <a:r>
              <a:rPr lang="en-GB" sz="4000">
                <a:latin typeface="Calibri" panose="020F0502020204030204" pitchFamily="34" charset="0"/>
                <a:cs typeface="Calibri" panose="020F0502020204030204" pitchFamily="34" charset="0"/>
              </a:rPr>
              <a:t>What concerns do residents have about  ‘Growth’ in their local area?</a:t>
            </a:r>
          </a:p>
        </p:txBody>
      </p:sp>
    </p:spTree>
    <p:custDataLst>
      <p:tags r:id="rId1"/>
    </p:custDataLst>
    <p:extLst>
      <p:ext uri="{BB962C8B-B14F-4D97-AF65-F5344CB8AC3E}">
        <p14:creationId xmlns:p14="http://schemas.microsoft.com/office/powerpoint/2010/main" val="185023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1147624029"/>
              </p:ext>
            </p:extLst>
          </p:nvPr>
        </p:nvGraphicFramePr>
        <p:xfrm>
          <a:off x="956707" y="1957888"/>
          <a:ext cx="8933283" cy="433994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669916"/>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a:t>
            </a:r>
          </a:p>
        </p:txBody>
      </p:sp>
      <p:sp>
        <p:nvSpPr>
          <p:cNvPr id="17" name="TextBox 16">
            <a:extLst>
              <a:ext uri="{FF2B5EF4-FFF2-40B4-BE49-F238E27FC236}">
                <a16:creationId xmlns:a16="http://schemas.microsoft.com/office/drawing/2014/main" id="{7DDBE17C-7D97-48BD-A030-CF05B9254B56}"/>
              </a:ext>
            </a:extLst>
          </p:cNvPr>
          <p:cNvSpPr txBox="1"/>
          <p:nvPr/>
        </p:nvSpPr>
        <p:spPr>
          <a:xfrm>
            <a:off x="676275" y="6345979"/>
            <a:ext cx="6400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3328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3" name="Title 1">
            <a:extLst>
              <a:ext uri="{FF2B5EF4-FFF2-40B4-BE49-F238E27FC236}">
                <a16:creationId xmlns:a16="http://schemas.microsoft.com/office/drawing/2014/main" id="{81CC91B4-3D6B-4E78-AAFA-3220E02AB002}"/>
              </a:ext>
            </a:extLst>
          </p:cNvPr>
          <p:cNvSpPr txBox="1">
            <a:spLocks/>
          </p:cNvSpPr>
          <p:nvPr/>
        </p:nvSpPr>
        <p:spPr>
          <a:xfrm>
            <a:off x="667936" y="159661"/>
            <a:ext cx="11199745" cy="138480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a:ln>
                  <a:noFill/>
                </a:ln>
                <a:solidFill>
                  <a:schemeClr val="accent4"/>
                </a:solidFill>
                <a:effectLst/>
                <a:uLnTx/>
                <a:uFillTx/>
                <a:ea typeface="+mj-ea"/>
                <a:cs typeface="+mj-cs"/>
              </a:rPr>
              <a:t>The most common answer given by residents when asked what opportunities they think ‘growth’ will bring is more money being spent in town and city centres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800" b="1" i="0" u="none" strike="noStrike" kern="1200" cap="none" spc="0" normalizeH="0" baseline="0" noProof="0">
              <a:ln>
                <a:noFill/>
              </a:ln>
              <a:solidFill>
                <a:schemeClr val="accent4"/>
              </a:solidFill>
              <a:effectLst/>
              <a:uLnTx/>
              <a:uFillTx/>
              <a:ea typeface="+mj-ea"/>
              <a:cs typeface="+mj-cs"/>
            </a:endParaRPr>
          </a:p>
        </p:txBody>
      </p:sp>
      <p:sp>
        <p:nvSpPr>
          <p:cNvPr id="2" name="Slide Number Placeholder 1">
            <a:extLst>
              <a:ext uri="{FF2B5EF4-FFF2-40B4-BE49-F238E27FC236}">
                <a16:creationId xmlns:a16="http://schemas.microsoft.com/office/drawing/2014/main" id="{AA3B1551-8F46-9FE9-4003-64B24B992771}"/>
              </a:ext>
            </a:extLst>
          </p:cNvPr>
          <p:cNvSpPr>
            <a:spLocks noGrp="1"/>
          </p:cNvSpPr>
          <p:nvPr>
            <p:ph type="sldNum" sz="quarter" idx="4"/>
          </p:nvPr>
        </p:nvSpPr>
        <p:spPr/>
        <p:txBody>
          <a:bodyPr/>
          <a:lstStyle/>
          <a:p>
            <a:r>
              <a:rPr lang="en-GB"/>
              <a:t>|   </a:t>
            </a:r>
            <a:fld id="{5898CC38-F149-5B45-A1B4-290B41364A0C}" type="slidenum">
              <a:rPr lang="en-GB" smtClean="0"/>
              <a:pPr/>
              <a:t>14</a:t>
            </a:fld>
            <a:endParaRPr lang="en-GB"/>
          </a:p>
        </p:txBody>
      </p:sp>
      <p:sp>
        <p:nvSpPr>
          <p:cNvPr id="4" name="Date Placeholder 3">
            <a:extLst>
              <a:ext uri="{FF2B5EF4-FFF2-40B4-BE49-F238E27FC236}">
                <a16:creationId xmlns:a16="http://schemas.microsoft.com/office/drawing/2014/main" id="{8619A57E-E290-284D-5B58-0C21B6701B1C}"/>
              </a:ext>
            </a:extLst>
          </p:cNvPr>
          <p:cNvSpPr txBox="1">
            <a:spLocks/>
          </p:cNvSpPr>
          <p:nvPr/>
        </p:nvSpPr>
        <p:spPr>
          <a:xfrm>
            <a:off x="9408041"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3773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906371"/>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0" normalizeH="0" baseline="0" noProof="0">
                <a:ln>
                  <a:noFill/>
                </a:ln>
                <a:solidFill>
                  <a:schemeClr val="accent4"/>
                </a:solidFill>
                <a:effectLst/>
                <a:uLnTx/>
                <a:uFillTx/>
                <a:ea typeface="+mj-ea"/>
                <a:cs typeface="+mj-cs"/>
              </a:rPr>
              <a:t>39% of residents chose 'More money spent in towns/city centres' as the main opportunity for growth, with residents in more deprived areas viewing it positively. However, those who financial situation was ‘difficult’ were less supportive compared to the Essex average.</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money spent in towns/city centres’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7185130" y="5165641"/>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9" name="TextBox 8">
            <a:extLst>
              <a:ext uri="{FF2B5EF4-FFF2-40B4-BE49-F238E27FC236}">
                <a16:creationId xmlns:a16="http://schemas.microsoft.com/office/drawing/2014/main" id="{B080D0A1-83D7-CC1A-75B6-958AFC62A2A8}"/>
              </a:ext>
            </a:extLst>
          </p:cNvPr>
          <p:cNvSpPr txBox="1"/>
          <p:nvPr/>
        </p:nvSpPr>
        <p:spPr>
          <a:xfrm>
            <a:off x="608207" y="126154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graphicFrame>
        <p:nvGraphicFramePr>
          <p:cNvPr id="19" name="Chart 18">
            <a:extLst>
              <a:ext uri="{FF2B5EF4-FFF2-40B4-BE49-F238E27FC236}">
                <a16:creationId xmlns:a16="http://schemas.microsoft.com/office/drawing/2014/main" id="{7EB14FBB-2A25-1FBE-29B2-CD445EDFF1CE}"/>
              </a:ext>
            </a:extLst>
          </p:cNvPr>
          <p:cNvGraphicFramePr/>
          <p:nvPr>
            <p:extLst>
              <p:ext uri="{D42A27DB-BD31-4B8C-83A1-F6EECF244321}">
                <p14:modId xmlns:p14="http://schemas.microsoft.com/office/powerpoint/2010/main" val="390673292"/>
              </p:ext>
            </p:extLst>
          </p:nvPr>
        </p:nvGraphicFramePr>
        <p:xfrm>
          <a:off x="442795" y="1711578"/>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98C07528-C6AE-8E04-8CE0-A8E85EDF53C2}"/>
              </a:ext>
            </a:extLst>
          </p:cNvPr>
          <p:cNvSpPr txBox="1"/>
          <p:nvPr/>
        </p:nvSpPr>
        <p:spPr>
          <a:xfrm>
            <a:off x="676275" y="6345979"/>
            <a:ext cx="6400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2" name="Slide Number Placeholder 1">
            <a:extLst>
              <a:ext uri="{FF2B5EF4-FFF2-40B4-BE49-F238E27FC236}">
                <a16:creationId xmlns:a16="http://schemas.microsoft.com/office/drawing/2014/main" id="{1B75FB82-A00A-C7F5-C7CB-3990FE9F53C1}"/>
              </a:ext>
            </a:extLst>
          </p:cNvPr>
          <p:cNvSpPr>
            <a:spLocks noGrp="1"/>
          </p:cNvSpPr>
          <p:nvPr>
            <p:ph type="sldNum" sz="quarter" idx="4"/>
          </p:nvPr>
        </p:nvSpPr>
        <p:spPr/>
        <p:txBody>
          <a:bodyPr/>
          <a:lstStyle/>
          <a:p>
            <a:r>
              <a:rPr lang="en-GB"/>
              <a:t>|   </a:t>
            </a:r>
            <a:fld id="{5898CC38-F149-5B45-A1B4-290B41364A0C}" type="slidenum">
              <a:rPr lang="en-GB" smtClean="0"/>
              <a:pPr/>
              <a:t>15</a:t>
            </a:fld>
            <a:endParaRPr lang="en-GB"/>
          </a:p>
        </p:txBody>
      </p:sp>
      <p:sp>
        <p:nvSpPr>
          <p:cNvPr id="3" name="Date Placeholder 3">
            <a:extLst>
              <a:ext uri="{FF2B5EF4-FFF2-40B4-BE49-F238E27FC236}">
                <a16:creationId xmlns:a16="http://schemas.microsoft.com/office/drawing/2014/main" id="{F1259719-C94D-E4E7-456F-CE4E61EF5F40}"/>
              </a:ext>
            </a:extLst>
          </p:cNvPr>
          <p:cNvSpPr txBox="1">
            <a:spLocks/>
          </p:cNvSpPr>
          <p:nvPr/>
        </p:nvSpPr>
        <p:spPr>
          <a:xfrm>
            <a:off x="9408041"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4579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906371"/>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accent4"/>
                </a:solidFill>
                <a:effectLst/>
                <a:uLnTx/>
                <a:uFillTx/>
                <a:ea typeface="+mj-ea"/>
                <a:cs typeface="+mj-cs"/>
              </a:rPr>
              <a:t>37% of residents saw an opportunity for 'More health services,' with this figure being significantly higher among females, those earning less than £25k, and individuals with a long-term limiting health condition.</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health services’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7185130" y="5165641"/>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9" name="TextBox 8">
            <a:extLst>
              <a:ext uri="{FF2B5EF4-FFF2-40B4-BE49-F238E27FC236}">
                <a16:creationId xmlns:a16="http://schemas.microsoft.com/office/drawing/2014/main" id="{B080D0A1-83D7-CC1A-75B6-958AFC62A2A8}"/>
              </a:ext>
            </a:extLst>
          </p:cNvPr>
          <p:cNvSpPr txBox="1"/>
          <p:nvPr/>
        </p:nvSpPr>
        <p:spPr>
          <a:xfrm>
            <a:off x="608207" y="126154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graphicFrame>
        <p:nvGraphicFramePr>
          <p:cNvPr id="19" name="Chart 18">
            <a:extLst>
              <a:ext uri="{FF2B5EF4-FFF2-40B4-BE49-F238E27FC236}">
                <a16:creationId xmlns:a16="http://schemas.microsoft.com/office/drawing/2014/main" id="{7EB14FBB-2A25-1FBE-29B2-CD445EDFF1CE}"/>
              </a:ext>
            </a:extLst>
          </p:cNvPr>
          <p:cNvGraphicFramePr/>
          <p:nvPr>
            <p:extLst>
              <p:ext uri="{D42A27DB-BD31-4B8C-83A1-F6EECF244321}">
                <p14:modId xmlns:p14="http://schemas.microsoft.com/office/powerpoint/2010/main" val="2638866723"/>
              </p:ext>
            </p:extLst>
          </p:nvPr>
        </p:nvGraphicFramePr>
        <p:xfrm>
          <a:off x="478306" y="1809232"/>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F9A8672-8CC9-209F-94E6-2E544EABF93F}"/>
              </a:ext>
            </a:extLst>
          </p:cNvPr>
          <p:cNvSpPr txBox="1"/>
          <p:nvPr/>
        </p:nvSpPr>
        <p:spPr>
          <a:xfrm>
            <a:off x="676275" y="6345979"/>
            <a:ext cx="97816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 </a:t>
            </a:r>
            <a:r>
              <a:rPr kumimoji="0" lang="en-GB" sz="1000" b="0" i="0" u="none" strike="noStrike" kern="1200" cap="none" spc="0" normalizeH="0" baseline="0" noProof="0">
                <a:ln>
                  <a:noFill/>
                </a:ln>
                <a:solidFill>
                  <a:srgbClr val="000000"/>
                </a:solidFill>
                <a:effectLst/>
                <a:uLnTx/>
                <a:uFillTx/>
                <a:ea typeface="+mn-ea"/>
                <a:cs typeface="+mn-cs"/>
              </a:rPr>
              <a:t>* LLTI/condition = Limiting long-term illness or health condition </a:t>
            </a:r>
          </a:p>
        </p:txBody>
      </p:sp>
      <p:sp>
        <p:nvSpPr>
          <p:cNvPr id="3" name="Slide Number Placeholder 2">
            <a:extLst>
              <a:ext uri="{FF2B5EF4-FFF2-40B4-BE49-F238E27FC236}">
                <a16:creationId xmlns:a16="http://schemas.microsoft.com/office/drawing/2014/main" id="{68116099-7CA6-2443-98AA-CC54C708B342}"/>
              </a:ext>
            </a:extLst>
          </p:cNvPr>
          <p:cNvSpPr>
            <a:spLocks noGrp="1"/>
          </p:cNvSpPr>
          <p:nvPr>
            <p:ph type="sldNum" sz="quarter" idx="4"/>
          </p:nvPr>
        </p:nvSpPr>
        <p:spPr/>
        <p:txBody>
          <a:bodyPr/>
          <a:lstStyle/>
          <a:p>
            <a:r>
              <a:rPr lang="en-GB"/>
              <a:t>|   </a:t>
            </a:r>
            <a:fld id="{5898CC38-F149-5B45-A1B4-290B41364A0C}" type="slidenum">
              <a:rPr lang="en-GB" smtClean="0"/>
              <a:pPr/>
              <a:t>16</a:t>
            </a:fld>
            <a:endParaRPr lang="en-GB"/>
          </a:p>
        </p:txBody>
      </p:sp>
      <p:sp>
        <p:nvSpPr>
          <p:cNvPr id="4" name="Date Placeholder 3">
            <a:extLst>
              <a:ext uri="{FF2B5EF4-FFF2-40B4-BE49-F238E27FC236}">
                <a16:creationId xmlns:a16="http://schemas.microsoft.com/office/drawing/2014/main" id="{E5BA7480-DDE5-22D9-C8D6-D0694BF8CCF7}"/>
              </a:ext>
            </a:extLst>
          </p:cNvPr>
          <p:cNvSpPr txBox="1">
            <a:spLocks/>
          </p:cNvSpPr>
          <p:nvPr/>
        </p:nvSpPr>
        <p:spPr>
          <a:xfrm>
            <a:off x="9417566"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0304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341037"/>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accent4"/>
                </a:solidFill>
                <a:effectLst/>
                <a:uLnTx/>
                <a:uFillTx/>
                <a:ea typeface="+mj-ea"/>
                <a:cs typeface="+mj-cs"/>
              </a:rPr>
              <a:t>Single-person households, with or without dependent children, were more concerned about 'More job opportunities/higher wages' as an opportunity from growth compared to the Essex average (34%). However, those living in Brentwood were less concerned.</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health services’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6732369" y="4597832"/>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9" name="TextBox 8">
            <a:extLst>
              <a:ext uri="{FF2B5EF4-FFF2-40B4-BE49-F238E27FC236}">
                <a16:creationId xmlns:a16="http://schemas.microsoft.com/office/drawing/2014/main" id="{B080D0A1-83D7-CC1A-75B6-958AFC62A2A8}"/>
              </a:ext>
            </a:extLst>
          </p:cNvPr>
          <p:cNvSpPr txBox="1"/>
          <p:nvPr/>
        </p:nvSpPr>
        <p:spPr>
          <a:xfrm>
            <a:off x="608207" y="126154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graphicFrame>
        <p:nvGraphicFramePr>
          <p:cNvPr id="19" name="Chart 18">
            <a:extLst>
              <a:ext uri="{FF2B5EF4-FFF2-40B4-BE49-F238E27FC236}">
                <a16:creationId xmlns:a16="http://schemas.microsoft.com/office/drawing/2014/main" id="{7EB14FBB-2A25-1FBE-29B2-CD445EDFF1CE}"/>
              </a:ext>
            </a:extLst>
          </p:cNvPr>
          <p:cNvGraphicFramePr/>
          <p:nvPr>
            <p:extLst>
              <p:ext uri="{D42A27DB-BD31-4B8C-83A1-F6EECF244321}">
                <p14:modId xmlns:p14="http://schemas.microsoft.com/office/powerpoint/2010/main" val="3030579073"/>
              </p:ext>
            </p:extLst>
          </p:nvPr>
        </p:nvGraphicFramePr>
        <p:xfrm>
          <a:off x="506298" y="1818562"/>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743BF13-899A-72BD-2D3E-FD5D9C51D75B}"/>
              </a:ext>
            </a:extLst>
          </p:cNvPr>
          <p:cNvSpPr txBox="1"/>
          <p:nvPr/>
        </p:nvSpPr>
        <p:spPr>
          <a:xfrm>
            <a:off x="676275" y="6345979"/>
            <a:ext cx="971947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 </a:t>
            </a:r>
            <a:r>
              <a:rPr kumimoji="0" lang="en-GB" sz="1000" b="0" i="0" u="none" strike="noStrike" kern="1200" cap="none" spc="0" normalizeH="0" baseline="0" noProof="0">
                <a:ln>
                  <a:noFill/>
                </a:ln>
                <a:solidFill>
                  <a:srgbClr val="000000"/>
                </a:solidFill>
                <a:effectLst/>
                <a:uLnTx/>
                <a:uFillTx/>
                <a:ea typeface="+mn-ea"/>
                <a:cs typeface="+mn-cs"/>
              </a:rPr>
              <a:t>* LLTI/condition = Limiting long-term illness or health condition </a:t>
            </a:r>
          </a:p>
        </p:txBody>
      </p:sp>
      <p:sp>
        <p:nvSpPr>
          <p:cNvPr id="3" name="Slide Number Placeholder 2">
            <a:extLst>
              <a:ext uri="{FF2B5EF4-FFF2-40B4-BE49-F238E27FC236}">
                <a16:creationId xmlns:a16="http://schemas.microsoft.com/office/drawing/2014/main" id="{760E9E2E-B825-0B3B-15DC-CA9AB1147332}"/>
              </a:ext>
            </a:extLst>
          </p:cNvPr>
          <p:cNvSpPr>
            <a:spLocks noGrp="1"/>
          </p:cNvSpPr>
          <p:nvPr>
            <p:ph type="sldNum" sz="quarter" idx="4"/>
          </p:nvPr>
        </p:nvSpPr>
        <p:spPr/>
        <p:txBody>
          <a:bodyPr/>
          <a:lstStyle/>
          <a:p>
            <a:r>
              <a:rPr lang="en-GB"/>
              <a:t>|   </a:t>
            </a:r>
            <a:fld id="{5898CC38-F149-5B45-A1B4-290B41364A0C}" type="slidenum">
              <a:rPr lang="en-GB" smtClean="0"/>
              <a:pPr/>
              <a:t>17</a:t>
            </a:fld>
            <a:endParaRPr lang="en-GB"/>
          </a:p>
        </p:txBody>
      </p:sp>
      <p:sp>
        <p:nvSpPr>
          <p:cNvPr id="4" name="Date Placeholder 3">
            <a:extLst>
              <a:ext uri="{FF2B5EF4-FFF2-40B4-BE49-F238E27FC236}">
                <a16:creationId xmlns:a16="http://schemas.microsoft.com/office/drawing/2014/main" id="{F97406E5-40CE-DC16-1F99-47C69490981B}"/>
              </a:ext>
            </a:extLst>
          </p:cNvPr>
          <p:cNvSpPr txBox="1">
            <a:spLocks/>
          </p:cNvSpPr>
          <p:nvPr/>
        </p:nvSpPr>
        <p:spPr>
          <a:xfrm>
            <a:off x="9417566"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8617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906371"/>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accent4"/>
                </a:solidFill>
                <a:effectLst/>
                <a:uLnTx/>
                <a:uFillTx/>
                <a:ea typeface="+mj-ea"/>
                <a:cs typeface="+mj-cs"/>
              </a:rPr>
              <a:t>Around a fifth (18%) of Essex residents said that growth provided 'none of these' opportunities, with this sentiment being significantly higher among older, retired individuals and residents living in the districts of Maldon and Uttlesford.</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‘None of these’</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7185130" y="5165641"/>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9" name="TextBox 8">
            <a:extLst>
              <a:ext uri="{FF2B5EF4-FFF2-40B4-BE49-F238E27FC236}">
                <a16:creationId xmlns:a16="http://schemas.microsoft.com/office/drawing/2014/main" id="{B080D0A1-83D7-CC1A-75B6-958AFC62A2A8}"/>
              </a:ext>
            </a:extLst>
          </p:cNvPr>
          <p:cNvSpPr txBox="1"/>
          <p:nvPr/>
        </p:nvSpPr>
        <p:spPr>
          <a:xfrm>
            <a:off x="608207" y="1261543"/>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What, if any, opportunities do you see ‘Growth’ bringing to your local area?</a:t>
            </a:r>
          </a:p>
        </p:txBody>
      </p:sp>
      <p:graphicFrame>
        <p:nvGraphicFramePr>
          <p:cNvPr id="19" name="Chart 18">
            <a:extLst>
              <a:ext uri="{FF2B5EF4-FFF2-40B4-BE49-F238E27FC236}">
                <a16:creationId xmlns:a16="http://schemas.microsoft.com/office/drawing/2014/main" id="{7EB14FBB-2A25-1FBE-29B2-CD445EDFF1CE}"/>
              </a:ext>
            </a:extLst>
          </p:cNvPr>
          <p:cNvGraphicFramePr/>
          <p:nvPr>
            <p:extLst>
              <p:ext uri="{D42A27DB-BD31-4B8C-83A1-F6EECF244321}">
                <p14:modId xmlns:p14="http://schemas.microsoft.com/office/powerpoint/2010/main" val="3918113507"/>
              </p:ext>
            </p:extLst>
          </p:nvPr>
        </p:nvGraphicFramePr>
        <p:xfrm>
          <a:off x="478306" y="1809232"/>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10A6EC0-2065-8596-04A4-033916708206}"/>
              </a:ext>
            </a:extLst>
          </p:cNvPr>
          <p:cNvSpPr txBox="1"/>
          <p:nvPr/>
        </p:nvSpPr>
        <p:spPr>
          <a:xfrm>
            <a:off x="676275" y="6345979"/>
            <a:ext cx="6400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 name="Slide Number Placeholder 2">
            <a:extLst>
              <a:ext uri="{FF2B5EF4-FFF2-40B4-BE49-F238E27FC236}">
                <a16:creationId xmlns:a16="http://schemas.microsoft.com/office/drawing/2014/main" id="{6ECEECDB-F061-F189-3788-1203D8033988}"/>
              </a:ext>
            </a:extLst>
          </p:cNvPr>
          <p:cNvSpPr>
            <a:spLocks noGrp="1"/>
          </p:cNvSpPr>
          <p:nvPr>
            <p:ph type="sldNum" sz="quarter" idx="4"/>
          </p:nvPr>
        </p:nvSpPr>
        <p:spPr/>
        <p:txBody>
          <a:bodyPr/>
          <a:lstStyle/>
          <a:p>
            <a:r>
              <a:rPr lang="en-GB"/>
              <a:t>|   </a:t>
            </a:r>
            <a:fld id="{5898CC38-F149-5B45-A1B4-290B41364A0C}" type="slidenum">
              <a:rPr lang="en-GB" smtClean="0"/>
              <a:pPr/>
              <a:t>18</a:t>
            </a:fld>
            <a:endParaRPr lang="en-GB"/>
          </a:p>
        </p:txBody>
      </p:sp>
      <p:sp>
        <p:nvSpPr>
          <p:cNvPr id="4" name="Date Placeholder 3">
            <a:extLst>
              <a:ext uri="{FF2B5EF4-FFF2-40B4-BE49-F238E27FC236}">
                <a16:creationId xmlns:a16="http://schemas.microsoft.com/office/drawing/2014/main" id="{EFEDB644-F0AC-9046-45C6-E58B68A9EBD0}"/>
              </a:ext>
            </a:extLst>
          </p:cNvPr>
          <p:cNvSpPr txBox="1">
            <a:spLocks/>
          </p:cNvSpPr>
          <p:nvPr/>
        </p:nvSpPr>
        <p:spPr>
          <a:xfrm>
            <a:off x="9417566"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36726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8472" y="2445345"/>
            <a:ext cx="9130473" cy="1310400"/>
          </a:xfrm>
        </p:spPr>
        <p:txBody>
          <a:bodyPr anchor="ctr">
            <a:normAutofit/>
          </a:bodyPr>
          <a:lstStyle/>
          <a:p>
            <a:r>
              <a:rPr lang="en-GB" sz="4000">
                <a:latin typeface="Calibri" panose="020F0502020204030204" pitchFamily="34" charset="0"/>
                <a:cs typeface="Calibri" panose="020F0502020204030204" pitchFamily="34" charset="0"/>
              </a:rPr>
              <a:t>What opportunities do residents see ‘Growth’ bringing to their local area?</a:t>
            </a:r>
          </a:p>
        </p:txBody>
      </p:sp>
    </p:spTree>
    <p:custDataLst>
      <p:tags r:id="rId1"/>
    </p:custDataLst>
    <p:extLst>
      <p:ext uri="{BB962C8B-B14F-4D97-AF65-F5344CB8AC3E}">
        <p14:creationId xmlns:p14="http://schemas.microsoft.com/office/powerpoint/2010/main" val="343319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These slides provide key findings from the 2024 Essex Resident Survey related to </a:t>
            </a:r>
            <a:r>
              <a:rPr kumimoji="0" lang="en-GB" sz="1400" b="1" i="0" u="sng"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Sustainable Growth.</a:t>
            </a:r>
            <a:endParaRPr lang="en-GB">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1395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956707" y="1678752"/>
          <a:ext cx="8933283" cy="433994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352279"/>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And what, if any, concerns do you have about ‘Growth’ in your local area?</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a:t>
            </a:r>
          </a:p>
        </p:txBody>
      </p:sp>
      <p:sp>
        <p:nvSpPr>
          <p:cNvPr id="17" name="TextBox 16">
            <a:extLst>
              <a:ext uri="{FF2B5EF4-FFF2-40B4-BE49-F238E27FC236}">
                <a16:creationId xmlns:a16="http://schemas.microsoft.com/office/drawing/2014/main" id="{7DDBE17C-7D97-48BD-A030-CF05B9254B56}"/>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(5,467) </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F9A9860-E1CF-4C69-83A4-0EA7FED920B0}"/>
              </a:ext>
            </a:extLst>
          </p:cNvPr>
          <p:cNvSpPr txBox="1">
            <a:spLocks/>
          </p:cNvSpPr>
          <p:nvPr/>
        </p:nvSpPr>
        <p:spPr>
          <a:xfrm>
            <a:off x="633285" y="71873"/>
            <a:ext cx="10219200" cy="1243474"/>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4" name="Title 1">
            <a:extLst>
              <a:ext uri="{FF2B5EF4-FFF2-40B4-BE49-F238E27FC236}">
                <a16:creationId xmlns:a16="http://schemas.microsoft.com/office/drawing/2014/main" id="{022CBF09-2F3A-4739-6EE7-9575E0D45357}"/>
              </a:ext>
            </a:extLst>
          </p:cNvPr>
          <p:cNvSpPr txBox="1">
            <a:spLocks/>
          </p:cNvSpPr>
          <p:nvPr/>
        </p:nvSpPr>
        <p:spPr>
          <a:xfrm>
            <a:off x="687186" y="44391"/>
            <a:ext cx="11199745" cy="1287260"/>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a:ln>
                  <a:noFill/>
                </a:ln>
                <a:solidFill>
                  <a:schemeClr val="accent4"/>
                </a:solidFill>
                <a:effectLst/>
                <a:uLnTx/>
                <a:uFillTx/>
                <a:ea typeface="+mj-ea"/>
                <a:cs typeface="+mj-cs"/>
              </a:rPr>
              <a:t>The most common answer given by residents when asked what concerns they have about ‘growth’ is that there will be more cars on the road. </a:t>
            </a:r>
            <a:r>
              <a:rPr lang="en-GB" sz="2800">
                <a:solidFill>
                  <a:schemeClr val="accent4"/>
                </a:solidFill>
              </a:rPr>
              <a:t>Majority of respondents had at least one concern with growth. </a:t>
            </a:r>
            <a:endParaRPr kumimoji="0" lang="en-GB" sz="2800" i="0" u="none" strike="noStrike" kern="1200" cap="none" spc="0" normalizeH="0" baseline="0" noProof="0">
              <a:ln>
                <a:noFill/>
              </a:ln>
              <a:solidFill>
                <a:schemeClr val="accent4"/>
              </a:solidFill>
              <a:effectLst/>
              <a:uLnTx/>
              <a:uFillTx/>
              <a:ea typeface="+mj-ea"/>
              <a:cs typeface="+mj-cs"/>
            </a:endParaRPr>
          </a:p>
        </p:txBody>
      </p:sp>
      <p:sp>
        <p:nvSpPr>
          <p:cNvPr id="2" name="Slide Number Placeholder 1">
            <a:extLst>
              <a:ext uri="{FF2B5EF4-FFF2-40B4-BE49-F238E27FC236}">
                <a16:creationId xmlns:a16="http://schemas.microsoft.com/office/drawing/2014/main" id="{27885F6A-1374-A408-E942-8A0AD3B4A9AE}"/>
              </a:ext>
            </a:extLst>
          </p:cNvPr>
          <p:cNvSpPr>
            <a:spLocks noGrp="1"/>
          </p:cNvSpPr>
          <p:nvPr>
            <p:ph type="sldNum" sz="quarter" idx="4"/>
          </p:nvPr>
        </p:nvSpPr>
        <p:spPr/>
        <p:txBody>
          <a:bodyPr/>
          <a:lstStyle/>
          <a:p>
            <a:r>
              <a:rPr lang="en-GB"/>
              <a:t>|   </a:t>
            </a:r>
            <a:fld id="{5898CC38-F149-5B45-A1B4-290B41364A0C}" type="slidenum">
              <a:rPr lang="en-GB" smtClean="0"/>
              <a:pPr/>
              <a:t>20</a:t>
            </a:fld>
            <a:endParaRPr lang="en-GB"/>
          </a:p>
        </p:txBody>
      </p:sp>
      <p:sp>
        <p:nvSpPr>
          <p:cNvPr id="3" name="Date Placeholder 3">
            <a:extLst>
              <a:ext uri="{FF2B5EF4-FFF2-40B4-BE49-F238E27FC236}">
                <a16:creationId xmlns:a16="http://schemas.microsoft.com/office/drawing/2014/main" id="{7988B349-087D-1889-8C6F-EC647C9ED034}"/>
              </a:ext>
            </a:extLst>
          </p:cNvPr>
          <p:cNvSpPr txBox="1">
            <a:spLocks/>
          </p:cNvSpPr>
          <p:nvPr/>
        </p:nvSpPr>
        <p:spPr>
          <a:xfrm>
            <a:off x="9408041"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2178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mj-ea"/>
                <a:cs typeface="+mj-cs"/>
              </a:rPr>
              <a:t>Two-thirds of Essex residents (66%) stated that their biggest concern about growth was 'more cars on the road,' with this concern being heightened in rural areas, especially in rural Braintree. While younger residents were also concerned about more cars, their concern was not as strong as that of older residents.</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cars on the road’</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7185130" y="5165641"/>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graphicFrame>
        <p:nvGraphicFramePr>
          <p:cNvPr id="19" name="Chart 18">
            <a:extLst>
              <a:ext uri="{FF2B5EF4-FFF2-40B4-BE49-F238E27FC236}">
                <a16:creationId xmlns:a16="http://schemas.microsoft.com/office/drawing/2014/main" id="{7EB14FBB-2A25-1FBE-29B2-CD445EDFF1CE}"/>
              </a:ext>
            </a:extLst>
          </p:cNvPr>
          <p:cNvGraphicFramePr/>
          <p:nvPr>
            <p:extLst>
              <p:ext uri="{D42A27DB-BD31-4B8C-83A1-F6EECF244321}">
                <p14:modId xmlns:p14="http://schemas.microsoft.com/office/powerpoint/2010/main" val="1346942593"/>
              </p:ext>
            </p:extLst>
          </p:nvPr>
        </p:nvGraphicFramePr>
        <p:xfrm>
          <a:off x="442795" y="1711577"/>
          <a:ext cx="11586448" cy="454717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98C07528-C6AE-8E04-8CE0-A8E85EDF53C2}"/>
              </a:ext>
            </a:extLst>
          </p:cNvPr>
          <p:cNvSpPr txBox="1"/>
          <p:nvPr/>
        </p:nvSpPr>
        <p:spPr>
          <a:xfrm>
            <a:off x="676275" y="6345979"/>
            <a:ext cx="6400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2" name="TextBox 1">
            <a:extLst>
              <a:ext uri="{FF2B5EF4-FFF2-40B4-BE49-F238E27FC236}">
                <a16:creationId xmlns:a16="http://schemas.microsoft.com/office/drawing/2014/main" id="{08AECAA2-55BA-986F-CA41-BFCC6533E728}"/>
              </a:ext>
            </a:extLst>
          </p:cNvPr>
          <p:cNvSpPr txBox="1"/>
          <p:nvPr/>
        </p:nvSpPr>
        <p:spPr>
          <a:xfrm>
            <a:off x="679228" y="1254624"/>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And what, if any, concerns do you have about ‘Growth’ in your local area?</a:t>
            </a:r>
          </a:p>
        </p:txBody>
      </p:sp>
      <p:sp>
        <p:nvSpPr>
          <p:cNvPr id="3" name="Slide Number Placeholder 2">
            <a:extLst>
              <a:ext uri="{FF2B5EF4-FFF2-40B4-BE49-F238E27FC236}">
                <a16:creationId xmlns:a16="http://schemas.microsoft.com/office/drawing/2014/main" id="{9BCB5843-EA4C-C930-33AE-CC6A5E1635FF}"/>
              </a:ext>
            </a:extLst>
          </p:cNvPr>
          <p:cNvSpPr>
            <a:spLocks noGrp="1"/>
          </p:cNvSpPr>
          <p:nvPr>
            <p:ph type="sldNum" sz="quarter" idx="4"/>
          </p:nvPr>
        </p:nvSpPr>
        <p:spPr/>
        <p:txBody>
          <a:bodyPr/>
          <a:lstStyle/>
          <a:p>
            <a:r>
              <a:rPr lang="en-GB"/>
              <a:t>|   </a:t>
            </a:r>
            <a:fld id="{5898CC38-F149-5B45-A1B4-290B41364A0C}" type="slidenum">
              <a:rPr lang="en-GB" smtClean="0"/>
              <a:pPr/>
              <a:t>21</a:t>
            </a:fld>
            <a:endParaRPr lang="en-GB"/>
          </a:p>
        </p:txBody>
      </p:sp>
      <p:sp>
        <p:nvSpPr>
          <p:cNvPr id="4" name="Date Placeholder 3">
            <a:extLst>
              <a:ext uri="{FF2B5EF4-FFF2-40B4-BE49-F238E27FC236}">
                <a16:creationId xmlns:a16="http://schemas.microsoft.com/office/drawing/2014/main" id="{E5B85372-E839-7C63-6BEF-EA59AA7E53BD}"/>
              </a:ext>
            </a:extLst>
          </p:cNvPr>
          <p:cNvSpPr txBox="1">
            <a:spLocks/>
          </p:cNvSpPr>
          <p:nvPr/>
        </p:nvSpPr>
        <p:spPr>
          <a:xfrm>
            <a:off x="9408041"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73923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mj-ea"/>
                <a:cs typeface="+mj-cs"/>
              </a:rPr>
              <a:t>Over half of Essex residents expressed concerns about crime and anti-social behaviour as potential consequences of growth. This concern was significantly higher among those aged 55 and older, particularly in the areas of Brentwood, Castle Point, Maldon, and Rochford.</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crime / anti-social behaviour’</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8605557" y="5334316"/>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21" name="TextBox 20">
            <a:extLst>
              <a:ext uri="{FF2B5EF4-FFF2-40B4-BE49-F238E27FC236}">
                <a16:creationId xmlns:a16="http://schemas.microsoft.com/office/drawing/2014/main" id="{98C07528-C6AE-8E04-8CE0-A8E85EDF53C2}"/>
              </a:ext>
            </a:extLst>
          </p:cNvPr>
          <p:cNvSpPr txBox="1"/>
          <p:nvPr/>
        </p:nvSpPr>
        <p:spPr>
          <a:xfrm>
            <a:off x="676275" y="6345979"/>
            <a:ext cx="94620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r>
              <a:rPr kumimoji="0" lang="en-GB" sz="1000" b="0" i="0" u="none" strike="noStrike" kern="1200" cap="none" spc="0" normalizeH="0" baseline="0" noProof="0">
                <a:ln>
                  <a:noFill/>
                </a:ln>
                <a:solidFill>
                  <a:srgbClr val="000000"/>
                </a:solidFill>
                <a:effectLst/>
                <a:uLnTx/>
                <a:uFillTx/>
                <a:ea typeface="+mn-ea"/>
                <a:cs typeface="+mn-cs"/>
              </a:rPr>
              <a:t> * LLTI/condition = Limiting long-term illness or health condition </a:t>
            </a:r>
          </a:p>
        </p:txBody>
      </p:sp>
      <p:sp>
        <p:nvSpPr>
          <p:cNvPr id="2" name="TextBox 1">
            <a:extLst>
              <a:ext uri="{FF2B5EF4-FFF2-40B4-BE49-F238E27FC236}">
                <a16:creationId xmlns:a16="http://schemas.microsoft.com/office/drawing/2014/main" id="{08AECAA2-55BA-986F-CA41-BFCC6533E728}"/>
              </a:ext>
            </a:extLst>
          </p:cNvPr>
          <p:cNvSpPr txBox="1"/>
          <p:nvPr/>
        </p:nvSpPr>
        <p:spPr>
          <a:xfrm>
            <a:off x="679228" y="1254624"/>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And what, if any, concerns do you have about ‘Growth’ in your local area?</a:t>
            </a:r>
          </a:p>
        </p:txBody>
      </p:sp>
      <p:graphicFrame>
        <p:nvGraphicFramePr>
          <p:cNvPr id="3" name="Chart 2">
            <a:extLst>
              <a:ext uri="{FF2B5EF4-FFF2-40B4-BE49-F238E27FC236}">
                <a16:creationId xmlns:a16="http://schemas.microsoft.com/office/drawing/2014/main" id="{164C39FE-2BEA-6BC1-56E2-70320C645183}"/>
              </a:ext>
            </a:extLst>
          </p:cNvPr>
          <p:cNvGraphicFramePr/>
          <p:nvPr>
            <p:extLst>
              <p:ext uri="{D42A27DB-BD31-4B8C-83A1-F6EECF244321}">
                <p14:modId xmlns:p14="http://schemas.microsoft.com/office/powerpoint/2010/main" val="872398269"/>
              </p:ext>
            </p:extLst>
          </p:nvPr>
        </p:nvGraphicFramePr>
        <p:xfrm>
          <a:off x="506298" y="1818562"/>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10812B0-C9CC-B18B-895D-52681EE89F92}"/>
              </a:ext>
            </a:extLst>
          </p:cNvPr>
          <p:cNvSpPr>
            <a:spLocks noGrp="1"/>
          </p:cNvSpPr>
          <p:nvPr>
            <p:ph type="sldNum" sz="quarter" idx="4"/>
          </p:nvPr>
        </p:nvSpPr>
        <p:spPr/>
        <p:txBody>
          <a:bodyPr/>
          <a:lstStyle/>
          <a:p>
            <a:r>
              <a:rPr lang="en-GB"/>
              <a:t>|   </a:t>
            </a:r>
            <a:fld id="{5898CC38-F149-5B45-A1B4-290B41364A0C}" type="slidenum">
              <a:rPr lang="en-GB" smtClean="0"/>
              <a:pPr/>
              <a:t>22</a:t>
            </a:fld>
            <a:endParaRPr lang="en-GB"/>
          </a:p>
        </p:txBody>
      </p:sp>
      <p:sp>
        <p:nvSpPr>
          <p:cNvPr id="5" name="Date Placeholder 3">
            <a:extLst>
              <a:ext uri="{FF2B5EF4-FFF2-40B4-BE49-F238E27FC236}">
                <a16:creationId xmlns:a16="http://schemas.microsoft.com/office/drawing/2014/main" id="{DB9222EC-61FA-151F-BF60-5AFF86A4A25A}"/>
              </a:ext>
            </a:extLst>
          </p:cNvPr>
          <p:cNvSpPr txBox="1">
            <a:spLocks/>
          </p:cNvSpPr>
          <p:nvPr/>
        </p:nvSpPr>
        <p:spPr>
          <a:xfrm>
            <a:off x="9408041"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4210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1201622"/>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accent4"/>
                </a:solidFill>
                <a:effectLst/>
                <a:uLnTx/>
                <a:uFillTx/>
                <a:ea typeface="+mj-ea"/>
                <a:cs typeface="+mj-cs"/>
              </a:rPr>
              <a:t>Approximately half (49%) of Essex residents believe that growth will lead to 'increased competition for public services.' Those earning less than £25,000 viewed this as less of a concern compared to the Essex average, while households earning £75,000 or more perceived it as a greater concern.</a:t>
            </a:r>
          </a:p>
        </p:txBody>
      </p:sp>
      <p:sp>
        <p:nvSpPr>
          <p:cNvPr id="11" name="TextBox 10">
            <a:extLst>
              <a:ext uri="{FF2B5EF4-FFF2-40B4-BE49-F238E27FC236}">
                <a16:creationId xmlns:a16="http://schemas.microsoft.com/office/drawing/2014/main" id="{6BA45A8C-CDC1-6E2A-4AFB-B04DCFEFE480}"/>
              </a:ext>
              <a:ext uri="{C183D7F6-B498-43B3-948B-1728B52AA6E4}">
                <adec:decorative xmlns:adec="http://schemas.microsoft.com/office/drawing/2017/decorative" val="1"/>
              </a:ext>
            </a:extLst>
          </p:cNvPr>
          <p:cNvSpPr txBox="1"/>
          <p:nvPr/>
        </p:nvSpPr>
        <p:spPr>
          <a:xfrm>
            <a:off x="675773" y="1511322"/>
            <a:ext cx="54937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for ‘More competition for public services’</a:t>
            </a:r>
          </a:p>
        </p:txBody>
      </p:sp>
      <p:sp>
        <p:nvSpPr>
          <p:cNvPr id="13" name="Rectangle 12">
            <a:extLst>
              <a:ext uri="{FF2B5EF4-FFF2-40B4-BE49-F238E27FC236}">
                <a16:creationId xmlns:a16="http://schemas.microsoft.com/office/drawing/2014/main" id="{06E1DBFD-A4B8-EDD8-1287-E44FB7FE6E80}"/>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8" name="Rectangle 7">
            <a:extLst>
              <a:ext uri="{FF2B5EF4-FFF2-40B4-BE49-F238E27FC236}">
                <a16:creationId xmlns:a16="http://schemas.microsoft.com/office/drawing/2014/main" id="{2383E65C-1DE6-53D6-878C-248DCA372143}"/>
              </a:ext>
            </a:extLst>
          </p:cNvPr>
          <p:cNvSpPr/>
          <p:nvPr/>
        </p:nvSpPr>
        <p:spPr>
          <a:xfrm>
            <a:off x="8605557" y="5334316"/>
            <a:ext cx="1265914" cy="1028978"/>
          </a:xfrm>
          <a:prstGeom prst="rect">
            <a:avLst/>
          </a:prstGeom>
          <a:noFill/>
          <a:ln w="19050" cap="flat" cmpd="sng" algn="ctr">
            <a:solidFill>
              <a:schemeClr val="tx2"/>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higher/lower % are above/below the Essex total line at 95% confidence level</a:t>
            </a:r>
          </a:p>
        </p:txBody>
      </p:sp>
      <p:sp>
        <p:nvSpPr>
          <p:cNvPr id="21" name="TextBox 20">
            <a:extLst>
              <a:ext uri="{FF2B5EF4-FFF2-40B4-BE49-F238E27FC236}">
                <a16:creationId xmlns:a16="http://schemas.microsoft.com/office/drawing/2014/main" id="{98C07528-C6AE-8E04-8CE0-A8E85EDF53C2}"/>
              </a:ext>
            </a:extLst>
          </p:cNvPr>
          <p:cNvSpPr txBox="1"/>
          <p:nvPr/>
        </p:nvSpPr>
        <p:spPr>
          <a:xfrm>
            <a:off x="676275" y="6345979"/>
            <a:ext cx="94620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a:t>
            </a:r>
            <a:r>
              <a:rPr kumimoji="0" lang="en-GB" sz="10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2024 (5,138</a:t>
            </a:r>
            <a:r>
              <a:rPr lang="en-GB" sz="1000">
                <a:solidFill>
                  <a:srgbClr val="000000"/>
                </a:solidFill>
                <a:ea typeface="Lato" panose="020F0502020204030203" pitchFamily="34" charset="0"/>
                <a:cs typeface="Lato" panose="020F0502020204030203" pitchFamily="34" charset="0"/>
              </a:rPr>
              <a:t>)</a:t>
            </a:r>
            <a:r>
              <a:rPr kumimoji="0" lang="en-GB" sz="1000" b="0" i="0" u="none" strike="noStrike" kern="1200" cap="none" spc="0" normalizeH="0" baseline="0" noProof="0">
                <a:ln>
                  <a:noFill/>
                </a:ln>
                <a:solidFill>
                  <a:srgbClr val="000000"/>
                </a:solidFill>
                <a:effectLst/>
                <a:uLnTx/>
                <a:uFillTx/>
                <a:ea typeface="+mn-ea"/>
                <a:cs typeface="+mn-cs"/>
              </a:rPr>
              <a:t> * LLTI/condition = Limiting long-term illness or health condition </a:t>
            </a:r>
          </a:p>
        </p:txBody>
      </p:sp>
      <p:sp>
        <p:nvSpPr>
          <p:cNvPr id="2" name="TextBox 1">
            <a:extLst>
              <a:ext uri="{FF2B5EF4-FFF2-40B4-BE49-F238E27FC236}">
                <a16:creationId xmlns:a16="http://schemas.microsoft.com/office/drawing/2014/main" id="{08AECAA2-55BA-986F-CA41-BFCC6533E728}"/>
              </a:ext>
            </a:extLst>
          </p:cNvPr>
          <p:cNvSpPr txBox="1"/>
          <p:nvPr/>
        </p:nvSpPr>
        <p:spPr>
          <a:xfrm>
            <a:off x="679228" y="1254624"/>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And what, if any, concerns do you have about ‘Growth’ in your local area?</a:t>
            </a:r>
          </a:p>
        </p:txBody>
      </p:sp>
      <p:graphicFrame>
        <p:nvGraphicFramePr>
          <p:cNvPr id="3" name="Chart 2">
            <a:extLst>
              <a:ext uri="{FF2B5EF4-FFF2-40B4-BE49-F238E27FC236}">
                <a16:creationId xmlns:a16="http://schemas.microsoft.com/office/drawing/2014/main" id="{164C39FE-2BEA-6BC1-56E2-70320C645183}"/>
              </a:ext>
            </a:extLst>
          </p:cNvPr>
          <p:cNvGraphicFramePr/>
          <p:nvPr>
            <p:extLst>
              <p:ext uri="{D42A27DB-BD31-4B8C-83A1-F6EECF244321}">
                <p14:modId xmlns:p14="http://schemas.microsoft.com/office/powerpoint/2010/main" val="3284891503"/>
              </p:ext>
            </p:extLst>
          </p:nvPr>
        </p:nvGraphicFramePr>
        <p:xfrm>
          <a:off x="506298" y="1818562"/>
          <a:ext cx="11079331" cy="42917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7E69715C-1639-45BF-21B2-110ED6184FEA}"/>
              </a:ext>
            </a:extLst>
          </p:cNvPr>
          <p:cNvSpPr>
            <a:spLocks noGrp="1"/>
          </p:cNvSpPr>
          <p:nvPr>
            <p:ph type="sldNum" sz="quarter" idx="4"/>
          </p:nvPr>
        </p:nvSpPr>
        <p:spPr/>
        <p:txBody>
          <a:bodyPr/>
          <a:lstStyle/>
          <a:p>
            <a:r>
              <a:rPr lang="en-GB"/>
              <a:t>|   </a:t>
            </a:r>
            <a:fld id="{5898CC38-F149-5B45-A1B4-290B41364A0C}" type="slidenum">
              <a:rPr lang="en-GB" smtClean="0"/>
              <a:pPr/>
              <a:t>23</a:t>
            </a:fld>
            <a:endParaRPr lang="en-GB"/>
          </a:p>
        </p:txBody>
      </p:sp>
      <p:sp>
        <p:nvSpPr>
          <p:cNvPr id="5" name="Date Placeholder 3">
            <a:extLst>
              <a:ext uri="{FF2B5EF4-FFF2-40B4-BE49-F238E27FC236}">
                <a16:creationId xmlns:a16="http://schemas.microsoft.com/office/drawing/2014/main" id="{134AD191-C850-A351-953C-2059B2B128A4}"/>
              </a:ext>
            </a:extLst>
          </p:cNvPr>
          <p:cNvSpPr txBox="1">
            <a:spLocks/>
          </p:cNvSpPr>
          <p:nvPr/>
        </p:nvSpPr>
        <p:spPr>
          <a:xfrm>
            <a:off x="9408041"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4505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a:t>Published November 2024</a:t>
            </a:r>
            <a:endParaRPr lang="en-GB"/>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2024 Resident Survey is a sample survey designed to:</a:t>
            </a:r>
            <a:endParaRPr kumimoji="0" lang="en-GB" sz="5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 June 2024.  37,301 households received a postal invite to participate in the survey, which could be completed online or via a paper questionnaire. A total of </a:t>
            </a:r>
            <a:r>
              <a:rPr lang="en-GB" sz="1400" b="0">
                <a:solidFill>
                  <a:srgbClr val="000000"/>
                </a:solidFill>
                <a:ea typeface="Lato" panose="020F0502020204030203" pitchFamily="34" charset="0"/>
                <a:cs typeface="Lato" panose="020F0502020204030203" pitchFamily="34" charset="0"/>
              </a:rPr>
              <a:t>5,613</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residents aged 18+ responded to the 2024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108719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27CA468-B12F-EE69-234B-56EAD4F81351}"/>
              </a:ext>
            </a:extLst>
          </p:cNvPr>
          <p:cNvSpPr txBox="1"/>
          <p:nvPr/>
        </p:nvSpPr>
        <p:spPr>
          <a:xfrm>
            <a:off x="9685867" y="3380042"/>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Local public </a:t>
            </a:r>
            <a:br>
              <a:rPr lang="en-GB" sz="1500" b="1">
                <a:solidFill>
                  <a:schemeClr val="accent5">
                    <a:lumMod val="60000"/>
                    <a:lumOff val="40000"/>
                  </a:schemeClr>
                </a:solidFill>
              </a:rPr>
            </a:br>
            <a:r>
              <a:rPr lang="en-GB" sz="1500" b="1">
                <a:solidFill>
                  <a:schemeClr val="accent5">
                    <a:lumMod val="60000"/>
                    <a:lumOff val="40000"/>
                  </a:schemeClr>
                </a:solidFill>
              </a:rPr>
              <a:t>services</a:t>
            </a:r>
            <a:endParaRPr lang="en-GB" sz="1500">
              <a:solidFill>
                <a:schemeClr val="accent5">
                  <a:lumMod val="60000"/>
                  <a:lumOff val="40000"/>
                </a:schemeClr>
              </a:solidFill>
            </a:endParaRPr>
          </a:p>
        </p:txBody>
      </p:sp>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a:effectLst>
            <a:outerShdw blurRad="50800" dist="50800" dir="5400000" algn="ctr" rotWithShape="0">
              <a:srgbClr val="000000">
                <a:alpha val="0"/>
              </a:srgbClr>
            </a:outerShdw>
            <a:reflection stA="0" endPos="65000" dist="50800" dir="5400000" sy="-100000" algn="bl" rotWithShape="0"/>
          </a:effectLst>
        </p:spPr>
        <p:txBody>
          <a:bodyPr wrap="square" lIns="0" tIns="0" rIns="0" bIns="0" rtlCol="0">
            <a:noAutofit/>
          </a:bodyPr>
          <a:lstStyle/>
          <a:p>
            <a:pPr>
              <a:spcAft>
                <a:spcPts val="1134"/>
              </a:spcAft>
            </a:pPr>
            <a:r>
              <a:rPr lang="en-GB" sz="1500" b="1">
                <a:solidFill>
                  <a:schemeClr val="accent5">
                    <a:lumMod val="60000"/>
                    <a:lumOff val="40000"/>
                  </a:schemeClr>
                </a:solidFill>
              </a:rPr>
              <a:t>Perceptions </a:t>
            </a:r>
            <a:br>
              <a:rPr lang="en-GB" sz="1500" b="1">
                <a:solidFill>
                  <a:schemeClr val="accent5">
                    <a:lumMod val="60000"/>
                    <a:lumOff val="40000"/>
                  </a:schemeClr>
                </a:solidFill>
              </a:rPr>
            </a:br>
            <a:r>
              <a:rPr lang="en-GB" sz="1500" b="1">
                <a:solidFill>
                  <a:schemeClr val="accent5">
                    <a:lumMod val="60000"/>
                    <a:lumOff val="40000"/>
                  </a:schemeClr>
                </a:solidFill>
              </a:rPr>
              <a:t>of ECC</a:t>
            </a:r>
            <a:endParaRPr lang="en-GB" sz="1500">
              <a:solidFill>
                <a:schemeClr val="accent5">
                  <a:lumMod val="60000"/>
                  <a:lumOff val="40000"/>
                </a:schemeClr>
              </a:solidFill>
            </a:endParaRPr>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Local </a:t>
            </a:r>
            <a:br>
              <a:rPr lang="en-GB" sz="1500" b="1">
                <a:solidFill>
                  <a:schemeClr val="accent5">
                    <a:lumMod val="60000"/>
                    <a:lumOff val="40000"/>
                  </a:schemeClr>
                </a:solidFill>
              </a:rPr>
            </a:br>
            <a:r>
              <a:rPr lang="en-GB" sz="1500" b="1">
                <a:solidFill>
                  <a:schemeClr val="accent5">
                    <a:lumMod val="60000"/>
                    <a:lumOff val="40000"/>
                  </a:schemeClr>
                </a:solidFill>
              </a:rPr>
              <a:t>area</a:t>
            </a:r>
            <a:endParaRPr lang="en-GB" sz="1500">
              <a:solidFill>
                <a:schemeClr val="accent5">
                  <a:lumMod val="60000"/>
                  <a:lumOff val="40000"/>
                </a:schemeClr>
              </a:solidFill>
            </a:endParaRPr>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62814" y="3308498"/>
            <a:ext cx="669053" cy="669053"/>
          </a:xfrm>
          <a:prstGeom prst="rect">
            <a:avLst/>
          </a:prstGeom>
        </p:spPr>
      </p:pic>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Climate </a:t>
            </a:r>
            <a:br>
              <a:rPr lang="en-GB" sz="1500" b="1">
                <a:solidFill>
                  <a:schemeClr val="accent5">
                    <a:lumMod val="60000"/>
                    <a:lumOff val="40000"/>
                  </a:schemeClr>
                </a:solidFill>
              </a:rPr>
            </a:br>
            <a:r>
              <a:rPr lang="en-GB" sz="1500" b="1">
                <a:solidFill>
                  <a:schemeClr val="accent5">
                    <a:lumMod val="60000"/>
                    <a:lumOff val="40000"/>
                  </a:schemeClr>
                </a:solidFill>
              </a:rPr>
              <a:t>change</a:t>
            </a:r>
            <a:endParaRPr lang="en-GB" sz="1500">
              <a:solidFill>
                <a:schemeClr val="accent5">
                  <a:lumMod val="60000"/>
                  <a:lumOff val="40000"/>
                </a:schemeClr>
              </a:solidFill>
            </a:endParaRPr>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43744"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Food </a:t>
            </a:r>
            <a:br>
              <a:rPr lang="en-GB" sz="1500" b="1">
                <a:solidFill>
                  <a:schemeClr val="accent5">
                    <a:lumMod val="60000"/>
                    <a:lumOff val="40000"/>
                  </a:schemeClr>
                </a:solidFill>
              </a:rPr>
            </a:br>
            <a:r>
              <a:rPr lang="en-GB" sz="1500" b="1">
                <a:solidFill>
                  <a:schemeClr val="accent5">
                    <a:lumMod val="60000"/>
                    <a:lumOff val="40000"/>
                  </a:schemeClr>
                </a:solidFill>
              </a:rPr>
              <a:t>waste</a:t>
            </a:r>
            <a:endParaRPr lang="en-GB" sz="1500">
              <a:solidFill>
                <a:schemeClr val="accent5">
                  <a:lumMod val="60000"/>
                  <a:lumOff val="40000"/>
                </a:schemeClr>
              </a:solidFill>
            </a:endParaRPr>
          </a:p>
        </p:txBody>
      </p:sp>
      <p:pic>
        <p:nvPicPr>
          <p:cNvPr id="14" name="Graphic 13" descr="Artificial Intelligence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1350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1254959" y="4871774"/>
            <a:ext cx="951935"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Attitudes towards AI</a:t>
            </a:r>
            <a:endParaRPr lang="en-GB" sz="1500">
              <a:solidFill>
                <a:schemeClr val="accent5">
                  <a:lumMod val="60000"/>
                  <a:lumOff val="40000"/>
                </a:schemeClr>
              </a:solidFill>
            </a:endParaRPr>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Physical </a:t>
            </a:r>
            <a:br>
              <a:rPr lang="en-GB" sz="1500" b="1">
                <a:solidFill>
                  <a:schemeClr val="accent5">
                    <a:lumMod val="60000"/>
                    <a:lumOff val="40000"/>
                  </a:schemeClr>
                </a:solidFill>
              </a:rPr>
            </a:br>
            <a:r>
              <a:rPr lang="en-GB" sz="1500" b="1">
                <a:solidFill>
                  <a:schemeClr val="accent5">
                    <a:lumMod val="60000"/>
                    <a:lumOff val="40000"/>
                  </a:schemeClr>
                </a:solidFill>
              </a:rPr>
              <a:t>activity</a:t>
            </a:r>
            <a:endParaRPr lang="en-GB" sz="1500">
              <a:solidFill>
                <a:schemeClr val="accent5">
                  <a:lumMod val="60000"/>
                  <a:lumOff val="40000"/>
                </a:schemeClr>
              </a:solidFill>
            </a:endParaRPr>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Wellbeing </a:t>
            </a:r>
            <a:endParaRPr lang="en-GB" sz="1500">
              <a:solidFill>
                <a:schemeClr val="accent5">
                  <a:lumMod val="60000"/>
                  <a:lumOff val="40000"/>
                </a:schemeClr>
              </a:solidFill>
            </a:endParaRPr>
          </a:p>
        </p:txBody>
      </p:sp>
      <p:pic>
        <p:nvPicPr>
          <p:cNvPr id="23" name="Graphic 22" descr="Bank outline">
            <a:extLst>
              <a:ext uri="{FF2B5EF4-FFF2-40B4-BE49-F238E27FC236}">
                <a16:creationId xmlns:a16="http://schemas.microsoft.com/office/drawing/2014/main" id="{8FC2A560-7765-EB34-F0A9-145E2C840DC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932243"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6898713" y="3445553"/>
            <a:ext cx="2962800" cy="1202400"/>
          </a:xfrm>
          <a:prstGeom prst="rect">
            <a:avLst/>
          </a:prstGeom>
          <a:noFill/>
        </p:spPr>
        <p:txBody>
          <a:bodyPr wrap="square" lIns="0" tIns="0" rIns="0" bIns="0" rtlCol="0">
            <a:noAutofit/>
          </a:bodyPr>
          <a:lstStyle/>
          <a:p>
            <a:pPr>
              <a:spcAft>
                <a:spcPts val="1134"/>
              </a:spcAft>
            </a:pPr>
            <a:r>
              <a:rPr lang="en-GB" sz="1500" b="1"/>
              <a:t>Sustainable </a:t>
            </a:r>
            <a:br>
              <a:rPr lang="en-GB" sz="1500" b="1"/>
            </a:br>
            <a:r>
              <a:rPr lang="en-GB" sz="1500" b="1"/>
              <a:t>growth</a:t>
            </a:r>
            <a:endParaRPr lang="en-GB" sz="1500"/>
          </a:p>
        </p:txBody>
      </p:sp>
      <p:sp>
        <p:nvSpPr>
          <p:cNvPr id="26" name="TextBox 25">
            <a:extLst>
              <a:ext uri="{FF2B5EF4-FFF2-40B4-BE49-F238E27FC236}">
                <a16:creationId xmlns:a16="http://schemas.microsoft.com/office/drawing/2014/main" id="{AC6704A4-21EC-3394-A9CD-5825436BFA85}"/>
              </a:ext>
            </a:extLst>
          </p:cNvPr>
          <p:cNvSpPr txBox="1"/>
          <p:nvPr/>
        </p:nvSpPr>
        <p:spPr>
          <a:xfrm>
            <a:off x="4109555" y="4878437"/>
            <a:ext cx="2962800" cy="1202400"/>
          </a:xfrm>
          <a:prstGeom prst="rect">
            <a:avLst/>
          </a:prstGeom>
          <a:noFill/>
        </p:spPr>
        <p:txBody>
          <a:bodyPr wrap="square" lIns="0" tIns="0" rIns="0" bIns="0" rtlCol="0">
            <a:noAutofit/>
          </a:bodyPr>
          <a:lstStyle/>
          <a:p>
            <a:pPr>
              <a:spcAft>
                <a:spcPts val="1134"/>
              </a:spcAft>
            </a:pPr>
            <a:r>
              <a:rPr lang="en-GB" sz="1500" b="1">
                <a:solidFill>
                  <a:schemeClr val="accent5">
                    <a:lumMod val="60000"/>
                    <a:lumOff val="40000"/>
                  </a:schemeClr>
                </a:solidFill>
              </a:rPr>
              <a:t>About people and </a:t>
            </a:r>
            <a:br>
              <a:rPr lang="en-GB" sz="1500" b="1">
                <a:solidFill>
                  <a:schemeClr val="accent5">
                    <a:lumMod val="60000"/>
                    <a:lumOff val="40000"/>
                  </a:schemeClr>
                </a:solidFill>
              </a:rPr>
            </a:br>
            <a:r>
              <a:rPr lang="en-GB" sz="1500" b="1">
                <a:solidFill>
                  <a:schemeClr val="accent5">
                    <a:lumMod val="60000"/>
                    <a:lumOff val="40000"/>
                  </a:schemeClr>
                </a:solidFill>
              </a:rPr>
              <a:t>their household</a:t>
            </a:r>
            <a:endParaRPr lang="en-GB" sz="1500">
              <a:solidFill>
                <a:schemeClr val="accent5">
                  <a:lumMod val="60000"/>
                  <a:lumOff val="40000"/>
                </a:schemeClr>
              </a:solidFill>
            </a:endParaRPr>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33238" y="4782020"/>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66141" y="1799445"/>
            <a:ext cx="669026" cy="854866"/>
          </a:xfrm>
          <a:prstGeom prst="rect">
            <a:avLst/>
          </a:prstGeom>
        </p:spPr>
      </p:pic>
      <p:sp>
        <p:nvSpPr>
          <p:cNvPr id="7" name="Rectangle 6">
            <a:extLst>
              <a:ext uri="{FF2B5EF4-FFF2-40B4-BE49-F238E27FC236}">
                <a16:creationId xmlns:a16="http://schemas.microsoft.com/office/drawing/2014/main" id="{EAD05CAA-4A9C-105A-A685-D5E79DFBF991}"/>
              </a:ext>
            </a:extLst>
          </p:cNvPr>
          <p:cNvSpPr/>
          <p:nvPr/>
        </p:nvSpPr>
        <p:spPr>
          <a:xfrm>
            <a:off x="5761531" y="3082942"/>
            <a:ext cx="2476500" cy="120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407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30889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800">
                <a:solidFill>
                  <a:prstClr val="black"/>
                </a:solidFill>
              </a:rPr>
              <a:t>Multiple-choice questions </a:t>
            </a:r>
            <a:r>
              <a:rPr lang="en-GB" sz="1800" b="0">
                <a:solidFill>
                  <a:prstClr val="black"/>
                </a:solidFill>
              </a:rPr>
              <a:t>are used in the survey. For these questions, answers are reported based on the weighted number of votes for each answer, divided by the number of respondents for that question—not by the total votes across all options.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extLst>
      <p:ext uri="{BB962C8B-B14F-4D97-AF65-F5344CB8AC3E}">
        <p14:creationId xmlns:p14="http://schemas.microsoft.com/office/powerpoint/2010/main" val="347753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8472" y="2445345"/>
            <a:ext cx="9130473" cy="1310400"/>
          </a:xfrm>
        </p:spPr>
        <p:txBody>
          <a:bodyPr anchor="ctr">
            <a:normAutofit/>
          </a:bodyPr>
          <a:lstStyle/>
          <a:p>
            <a:r>
              <a:rPr lang="en-GB" sz="4000">
                <a:latin typeface="Calibri" panose="020F0502020204030204" pitchFamily="34" charset="0"/>
                <a:cs typeface="Calibri" panose="020F0502020204030204" pitchFamily="34" charset="0"/>
              </a:rPr>
              <a:t>Essex Residents’ opinions on Sustainable Growth </a:t>
            </a:r>
          </a:p>
        </p:txBody>
      </p:sp>
    </p:spTree>
    <p:custDataLst>
      <p:tags r:id="rId1"/>
    </p:custDataLst>
    <p:extLst>
      <p:ext uri="{BB962C8B-B14F-4D97-AF65-F5344CB8AC3E}">
        <p14:creationId xmlns:p14="http://schemas.microsoft.com/office/powerpoint/2010/main" val="273681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building a house&#10;&#10;AI-generated content may be incorrect.">
            <a:extLst>
              <a:ext uri="{FF2B5EF4-FFF2-40B4-BE49-F238E27FC236}">
                <a16:creationId xmlns:a16="http://schemas.microsoft.com/office/drawing/2014/main" id="{73A1A65E-5706-58E9-43CF-3845101FC349}"/>
              </a:ext>
            </a:extLst>
          </p:cNvPr>
          <p:cNvPicPr>
            <a:picLocks noGrp="1" noChangeAspect="1"/>
          </p:cNvPicPr>
          <p:nvPr>
            <p:ph type="pic" sz="quarter" idx="10"/>
          </p:nvPr>
        </p:nvPicPr>
        <p:blipFill>
          <a:blip r:embed="rId2"/>
          <a:srcRect l="8681" r="8681"/>
          <a:stretch/>
        </p:blipFill>
        <p:spPr/>
      </p:pic>
      <p:sp>
        <p:nvSpPr>
          <p:cNvPr id="3" name="Title 2">
            <a:extLst>
              <a:ext uri="{FF2B5EF4-FFF2-40B4-BE49-F238E27FC236}">
                <a16:creationId xmlns:a16="http://schemas.microsoft.com/office/drawing/2014/main" id="{52C31CB1-031D-E3A8-38D4-65E5D697BF0E}"/>
              </a:ext>
            </a:extLst>
          </p:cNvPr>
          <p:cNvSpPr>
            <a:spLocks noGrp="1"/>
          </p:cNvSpPr>
          <p:nvPr>
            <p:ph type="title"/>
          </p:nvPr>
        </p:nvSpPr>
        <p:spPr/>
        <p:txBody>
          <a:bodyPr/>
          <a:lstStyle/>
          <a:p>
            <a:r>
              <a:rPr lang="en-GB" dirty="0">
                <a:solidFill>
                  <a:srgbClr val="E40037"/>
                </a:solidFill>
                <a:ea typeface="Calibri"/>
                <a:cs typeface="Calibri"/>
              </a:rPr>
              <a:t>Question section introduction</a:t>
            </a:r>
          </a:p>
        </p:txBody>
      </p:sp>
      <p:sp>
        <p:nvSpPr>
          <p:cNvPr id="4" name="Content Placeholder 3">
            <a:extLst>
              <a:ext uri="{FF2B5EF4-FFF2-40B4-BE49-F238E27FC236}">
                <a16:creationId xmlns:a16="http://schemas.microsoft.com/office/drawing/2014/main" id="{CD89294E-E006-3A0C-F8B1-05A1F74BD499}"/>
              </a:ext>
            </a:extLst>
          </p:cNvPr>
          <p:cNvSpPr>
            <a:spLocks noGrp="1"/>
          </p:cNvSpPr>
          <p:nvPr>
            <p:ph idx="1"/>
          </p:nvPr>
        </p:nvSpPr>
        <p:spPr/>
        <p:txBody>
          <a:bodyPr vert="horz" lIns="0" tIns="0" rIns="0" bIns="0" rtlCol="0" anchor="t">
            <a:noAutofit/>
          </a:bodyPr>
          <a:lstStyle/>
          <a:p>
            <a:r>
              <a:rPr lang="en-GB" sz="1800" dirty="0">
                <a:ea typeface="Calibri"/>
                <a:cs typeface="Calibri"/>
              </a:rPr>
              <a:t>Respondents were first presented with the following preamble:</a:t>
            </a:r>
            <a:endParaRPr lang="en-US" sz="1800" dirty="0">
              <a:ea typeface="Calibri"/>
              <a:cs typeface="Calibri"/>
            </a:endParaRPr>
          </a:p>
          <a:p>
            <a:r>
              <a:rPr lang="en-GB" sz="1800" b="0" i="1" dirty="0">
                <a:ea typeface="Calibri"/>
                <a:cs typeface="Calibri"/>
              </a:rPr>
              <a:t>"At Essex County Council, we know that Essex’s population will keep growing. More money invested, earned, and spent locally can make life better for current residents and future generations. By planning ahead, we can help improve services, create better jobs, and reduce harm to the environment"</a:t>
            </a:r>
            <a:endParaRPr lang="en-US" sz="1800" b="0" i="1" dirty="0">
              <a:ea typeface="Calibri"/>
              <a:cs typeface="Calibri"/>
            </a:endParaRPr>
          </a:p>
          <a:p>
            <a:endParaRPr lang="en-GB" sz="1800" dirty="0">
              <a:ea typeface="Calibri"/>
              <a:cs typeface="Calibri"/>
            </a:endParaRPr>
          </a:p>
        </p:txBody>
      </p:sp>
    </p:spTree>
    <p:extLst>
      <p:ext uri="{BB962C8B-B14F-4D97-AF65-F5344CB8AC3E}">
        <p14:creationId xmlns:p14="http://schemas.microsoft.com/office/powerpoint/2010/main" val="38865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0237292"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Chart 19" descr="For example, 85% of residents in Harlow and 87% in Basildon districts say they feel very or fairly safe when outside in their local area during the day, significantly lower than the Essex average. Perceptions of safety during the day are highest in the following districts: Maldon (96%), Rochford (96%) and Chelmsford (95%). By deprivation quintiles, 82% of those in IMD 1 (more deprived areas) feel safe during the day, rising to 95% in IMD quintile 5 (less deprived areas).  ">
            <a:extLst>
              <a:ext uri="{FF2B5EF4-FFF2-40B4-BE49-F238E27FC236}">
                <a16:creationId xmlns:a16="http://schemas.microsoft.com/office/drawing/2014/main" id="{8E3ADAF8-8DDF-77AC-9A9C-1A460A258F5A}"/>
              </a:ext>
              <a:ext uri="{C183D7F6-B498-43B3-948B-1728B52AA6E4}">
                <adec:decorative xmlns:adec="http://schemas.microsoft.com/office/drawing/2017/decorative" val="0"/>
              </a:ext>
            </a:extLst>
          </p:cNvPr>
          <p:cNvGraphicFramePr/>
          <p:nvPr/>
        </p:nvGraphicFramePr>
        <p:xfrm>
          <a:off x="528655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143436"/>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Thinking about your local area, please indicate whether you…</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06436" y="313665"/>
            <a:ext cx="11199745" cy="57993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accent4"/>
                </a:solidFill>
                <a:effectLst/>
                <a:uLnTx/>
                <a:uFillTx/>
                <a:ea typeface="+mj-ea"/>
                <a:cs typeface="+mj-cs"/>
              </a:rPr>
              <a:t>Around two thirds (64%) of residents believe that growth is positive</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nvGraphicFramePr>
        <p:xfrm>
          <a:off x="655598" y="1426544"/>
          <a:ext cx="5593632" cy="4278143"/>
        </p:xfrm>
        <a:graphic>
          <a:graphicData uri="http://schemas.openxmlformats.org/drawingml/2006/chart">
            <c:chart xmlns:c="http://schemas.openxmlformats.org/drawingml/2006/chart" xmlns:r="http://schemas.openxmlformats.org/officeDocument/2006/relationships" r:id="rId4"/>
          </a:graphicData>
        </a:graphic>
      </p:graphicFrame>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Sustainable growth </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159124"/>
            <a:ext cx="23180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growth positive             (strongly / tend to believe)</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399495" y="6352915"/>
            <a:ext cx="59166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excluding those answering, “Don’t Know” and no responses; 2024 – 5,002</a:t>
            </a:r>
            <a:r>
              <a:rPr lang="en-GB" sz="1000">
                <a:solidFill>
                  <a:srgbClr val="000000"/>
                </a:solidFill>
              </a:rPr>
              <a:t>.</a:t>
            </a:r>
            <a:endParaRPr kumimoji="0" lang="en-GB" sz="1000" b="0" i="0" u="none" strike="noStrike" kern="1200" cap="none" spc="0" normalizeH="0" baseline="0" noProof="0">
              <a:ln>
                <a:noFill/>
              </a:ln>
              <a:solidFill>
                <a:srgbClr val="000000"/>
              </a:solidFill>
              <a:effectLst/>
              <a:uLnTx/>
              <a:uFillTx/>
              <a:ea typeface="+mn-ea"/>
              <a:cs typeface="+mn-cs"/>
            </a:endParaRP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9D618A7E-E6CA-4090-80C2-01E4FC862791}"/>
              </a:ext>
              <a:ext uri="{C183D7F6-B498-43B3-948B-1728B52AA6E4}">
                <adec:decorative xmlns:adec="http://schemas.microsoft.com/office/drawing/2017/decorative" val="1"/>
              </a:ext>
            </a:extLst>
          </p:cNvPr>
          <p:cNvSpPr/>
          <p:nvPr/>
        </p:nvSpPr>
        <p:spPr>
          <a:xfrm>
            <a:off x="10454089" y="240877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1" name="Rectangle 70">
            <a:extLst>
              <a:ext uri="{FF2B5EF4-FFF2-40B4-BE49-F238E27FC236}">
                <a16:creationId xmlns:a16="http://schemas.microsoft.com/office/drawing/2014/main" id="{F1808AA4-357A-47C7-B611-CD3090F8A56E}"/>
              </a:ext>
              <a:ext uri="{C183D7F6-B498-43B3-948B-1728B52AA6E4}">
                <adec:decorative xmlns:adec="http://schemas.microsoft.com/office/drawing/2017/decorative" val="1"/>
              </a:ext>
            </a:extLst>
          </p:cNvPr>
          <p:cNvSpPr/>
          <p:nvPr/>
        </p:nvSpPr>
        <p:spPr>
          <a:xfrm>
            <a:off x="9913034" y="3673795"/>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Rectangle 23">
            <a:extLst>
              <a:ext uri="{FF2B5EF4-FFF2-40B4-BE49-F238E27FC236}">
                <a16:creationId xmlns:a16="http://schemas.microsoft.com/office/drawing/2014/main" id="{44F8454A-3F9D-42B5-9037-E82BB7486A71}"/>
              </a:ext>
              <a:ext uri="{C183D7F6-B498-43B3-948B-1728B52AA6E4}">
                <adec:decorative xmlns:adec="http://schemas.microsoft.com/office/drawing/2017/decorative" val="1"/>
              </a:ext>
            </a:extLst>
          </p:cNvPr>
          <p:cNvSpPr/>
          <p:nvPr/>
        </p:nvSpPr>
        <p:spPr>
          <a:xfrm>
            <a:off x="9997030" y="433495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Rectangle 25">
            <a:extLst>
              <a:ext uri="{FF2B5EF4-FFF2-40B4-BE49-F238E27FC236}">
                <a16:creationId xmlns:a16="http://schemas.microsoft.com/office/drawing/2014/main" id="{44F8454A-3F9D-42B5-9037-E82BB7486A71}"/>
              </a:ext>
              <a:ext uri="{C183D7F6-B498-43B3-948B-1728B52AA6E4}">
                <adec:decorative xmlns:adec="http://schemas.microsoft.com/office/drawing/2017/decorative" val="1"/>
              </a:ext>
            </a:extLst>
          </p:cNvPr>
          <p:cNvSpPr/>
          <p:nvPr/>
        </p:nvSpPr>
        <p:spPr>
          <a:xfrm>
            <a:off x="10083509" y="4547931"/>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Rectangle 26">
            <a:extLst>
              <a:ext uri="{FF2B5EF4-FFF2-40B4-BE49-F238E27FC236}">
                <a16:creationId xmlns:a16="http://schemas.microsoft.com/office/drawing/2014/main" id="{44F8454A-3F9D-42B5-9037-E82BB7486A71}"/>
              </a:ext>
              <a:ext uri="{C183D7F6-B498-43B3-948B-1728B52AA6E4}">
                <adec:decorative xmlns:adec="http://schemas.microsoft.com/office/drawing/2017/decorative" val="1"/>
              </a:ext>
            </a:extLst>
          </p:cNvPr>
          <p:cNvSpPr/>
          <p:nvPr/>
        </p:nvSpPr>
        <p:spPr>
          <a:xfrm>
            <a:off x="10152662" y="6038007"/>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Rectangle 32">
            <a:extLst>
              <a:ext uri="{FF2B5EF4-FFF2-40B4-BE49-F238E27FC236}">
                <a16:creationId xmlns:a16="http://schemas.microsoft.com/office/drawing/2014/main" id="{DFFEF950-1392-44F0-94F2-DEB44589A1AF}"/>
              </a:ext>
              <a:ext uri="{C183D7F6-B498-43B3-948B-1728B52AA6E4}">
                <adec:decorative xmlns:adec="http://schemas.microsoft.com/office/drawing/2017/decorative" val="1"/>
              </a:ext>
            </a:extLst>
          </p:cNvPr>
          <p:cNvSpPr/>
          <p:nvPr/>
        </p:nvSpPr>
        <p:spPr>
          <a:xfrm>
            <a:off x="10106219" y="390879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36" name="chart">
            <a:extLst>
              <a:ext uri="{FF2B5EF4-FFF2-40B4-BE49-F238E27FC236}">
                <a16:creationId xmlns:a16="http://schemas.microsoft.com/office/drawing/2014/main" id="{8887813A-E2C4-4AA7-A175-818B38EAE43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88356" y="4762954"/>
            <a:ext cx="408467" cy="213378"/>
          </a:xfrm>
          <a:prstGeom prst="rect">
            <a:avLst/>
          </a:prstGeom>
        </p:spPr>
      </p:pic>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Right Brace 14">
            <a:extLst>
              <a:ext uri="{FF2B5EF4-FFF2-40B4-BE49-F238E27FC236}">
                <a16:creationId xmlns:a16="http://schemas.microsoft.com/office/drawing/2014/main" id="{87B5638C-2A93-7956-5923-2EB8F5FAC380}"/>
              </a:ext>
              <a:ext uri="{C183D7F6-B498-43B3-948B-1728B52AA6E4}">
                <adec:decorative xmlns:adec="http://schemas.microsoft.com/office/drawing/2017/decorative" val="1"/>
              </a:ext>
            </a:extLst>
          </p:cNvPr>
          <p:cNvSpPr/>
          <p:nvPr/>
        </p:nvSpPr>
        <p:spPr>
          <a:xfrm>
            <a:off x="4038000" y="3082889"/>
            <a:ext cx="93111" cy="229246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7" name="TextBox 16">
            <a:extLst>
              <a:ext uri="{FF2B5EF4-FFF2-40B4-BE49-F238E27FC236}">
                <a16:creationId xmlns:a16="http://schemas.microsoft.com/office/drawing/2014/main" id="{93BA178B-F1E6-56C0-8963-754607F780B3}"/>
              </a:ext>
              <a:ext uri="{C183D7F6-B498-43B3-948B-1728B52AA6E4}">
                <adec:decorative xmlns:adec="http://schemas.microsoft.com/office/drawing/2017/decorative" val="1"/>
              </a:ext>
            </a:extLst>
          </p:cNvPr>
          <p:cNvSpPr txBox="1"/>
          <p:nvPr/>
        </p:nvSpPr>
        <p:spPr>
          <a:xfrm>
            <a:off x="4173593" y="4065944"/>
            <a:ext cx="1229580" cy="461665"/>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Believe growth is positive - 64%</a:t>
            </a:r>
          </a:p>
        </p:txBody>
      </p:sp>
      <p:pic>
        <p:nvPicPr>
          <p:cNvPr id="3" name="chart">
            <a:extLst>
              <a:ext uri="{FF2B5EF4-FFF2-40B4-BE49-F238E27FC236}">
                <a16:creationId xmlns:a16="http://schemas.microsoft.com/office/drawing/2014/main" id="{CBBA9D07-7ADA-7734-2FD1-811C86141F1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72906" y="5816192"/>
            <a:ext cx="408467" cy="213378"/>
          </a:xfrm>
          <a:prstGeom prst="rect">
            <a:avLst/>
          </a:prstGeom>
        </p:spPr>
      </p:pic>
      <p:pic>
        <p:nvPicPr>
          <p:cNvPr id="5" name="chart">
            <a:extLst>
              <a:ext uri="{FF2B5EF4-FFF2-40B4-BE49-F238E27FC236}">
                <a16:creationId xmlns:a16="http://schemas.microsoft.com/office/drawing/2014/main" id="{C8267DDC-9441-1465-160A-01DDFC91763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29575" y="6244357"/>
            <a:ext cx="408467" cy="213378"/>
          </a:xfrm>
          <a:prstGeom prst="rect">
            <a:avLst/>
          </a:prstGeom>
        </p:spPr>
      </p:pic>
      <p:sp>
        <p:nvSpPr>
          <p:cNvPr id="4" name="Slide Number Placeholder 3">
            <a:extLst>
              <a:ext uri="{FF2B5EF4-FFF2-40B4-BE49-F238E27FC236}">
                <a16:creationId xmlns:a16="http://schemas.microsoft.com/office/drawing/2014/main" id="{9DA91DD4-AACB-F57C-30AE-2B83948214DD}"/>
              </a:ext>
            </a:extLst>
          </p:cNvPr>
          <p:cNvSpPr>
            <a:spLocks noGrp="1"/>
          </p:cNvSpPr>
          <p:nvPr>
            <p:ph type="sldNum" sz="quarter" idx="4"/>
          </p:nvPr>
        </p:nvSpPr>
        <p:spPr/>
        <p:txBody>
          <a:bodyPr/>
          <a:lstStyle/>
          <a:p>
            <a:r>
              <a:rPr lang="en-GB"/>
              <a:t>|   </a:t>
            </a:r>
            <a:fld id="{5898CC38-F149-5B45-A1B4-290B41364A0C}" type="slidenum">
              <a:rPr lang="en-GB" smtClean="0"/>
              <a:pPr/>
              <a:t>9</a:t>
            </a:fld>
            <a:endParaRPr lang="en-GB"/>
          </a:p>
        </p:txBody>
      </p:sp>
      <p:sp>
        <p:nvSpPr>
          <p:cNvPr id="6" name="Date Placeholder 3">
            <a:extLst>
              <a:ext uri="{FF2B5EF4-FFF2-40B4-BE49-F238E27FC236}">
                <a16:creationId xmlns:a16="http://schemas.microsoft.com/office/drawing/2014/main" id="{9F2B5F8D-C9C2-EA48-FCEA-5FE9731462FD}"/>
              </a:ext>
            </a:extLst>
          </p:cNvPr>
          <p:cNvSpPr txBox="1">
            <a:spLocks/>
          </p:cNvSpPr>
          <p:nvPr/>
        </p:nvSpPr>
        <p:spPr>
          <a:xfrm>
            <a:off x="9455666" y="653669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rPr>
              <a:t>November 2024</a:t>
            </a:r>
            <a:endParaRPr kumimoji="0" lang="en-GB" sz="1100" b="0" i="0" u="none" strike="noStrike" kern="1200" cap="none" spc="0" normalizeH="0" baseline="0" noProof="0">
              <a:ln>
                <a:noFill/>
              </a:ln>
              <a:solidFill>
                <a:srgbClr val="000000">
                  <a:lumMod val="50000"/>
                  <a:lumOff val="50000"/>
                </a:srgbClr>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00399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3_Office Theme">
  <a:themeElements>
    <a:clrScheme name="ECC">
      <a:dk1>
        <a:srgbClr val="000000"/>
      </a:dk1>
      <a:lt1>
        <a:srgbClr val="FFFFFF"/>
      </a:lt1>
      <a:dk2>
        <a:srgbClr val="192A66"/>
      </a:dk2>
      <a:lt2>
        <a:srgbClr val="D5EBF0"/>
      </a:lt2>
      <a:accent1>
        <a:srgbClr val="004899"/>
      </a:accent1>
      <a:accent2>
        <a:srgbClr val="00A8D6"/>
      </a:accent2>
      <a:accent3>
        <a:srgbClr val="682458"/>
      </a:accent3>
      <a:accent4>
        <a:srgbClr val="E30037"/>
      </a:accent4>
      <a:accent5>
        <a:srgbClr val="934D98"/>
      </a:accent5>
      <a:accent6>
        <a:srgbClr val="007E30"/>
      </a:accent6>
      <a:hlink>
        <a:srgbClr val="65B22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AB382-D7E8-4C15-9526-DC7C15F6E117}">
  <ds:schemaRefs>
    <ds:schemaRef ds:uri="http://schemas.openxmlformats.org/package/2006/metadata/core-properties"/>
    <ds:schemaRef ds:uri="http://purl.org/dc/terms/"/>
    <ds:schemaRef ds:uri="84ca0fae-7a23-4773-9d7c-60514ca6d38e"/>
    <ds:schemaRef ds:uri="http://www.w3.org/XML/1998/namespace"/>
    <ds:schemaRef ds:uri="http://purl.org/dc/elements/1.1/"/>
    <ds:schemaRef ds:uri="http://purl.org/dc/dcmitype/"/>
    <ds:schemaRef ds:uri="http://schemas.microsoft.com/office/2006/documentManagement/types"/>
    <ds:schemaRef ds:uri="2969dc08-5bf8-468b-85d5-dfc5dae37cf0"/>
    <ds:schemaRef ds:uri="http://schemas.microsoft.com/office/infopath/2007/PartnerControls"/>
    <ds:schemaRef ds:uri="6a461f78-e7a2-485a-8a47-5fc604b04102"/>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DA7C64DD-54FD-4069-A494-D08561E22C73}">
  <ds:schemaRefs>
    <ds:schemaRef ds:uri="2969dc08-5bf8-468b-85d5-dfc5dae37cf0"/>
    <ds:schemaRef ds:uri="6a461f78-e7a2-485a-8a47-5fc604b04102"/>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DDD281-1D6B-4F79-A0EC-7B5E908B7D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2712</Words>
  <Application>Microsoft Office PowerPoint</Application>
  <PresentationFormat>Widescreen</PresentationFormat>
  <Paragraphs>279</Paragraphs>
  <Slides>24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Lato</vt:lpstr>
      <vt:lpstr>3_Office Theme</vt:lpstr>
      <vt:lpstr>2_Office Theme</vt:lpstr>
      <vt:lpstr>Essex Resident Survey 2024:  Sustainable growth</vt:lpstr>
      <vt:lpstr>Purpose</vt:lpstr>
      <vt:lpstr>About the survey</vt:lpstr>
      <vt:lpstr>Survey themes</vt:lpstr>
      <vt:lpstr>Survey analysis</vt:lpstr>
      <vt:lpstr>Reporting conventions</vt:lpstr>
      <vt:lpstr>Essex Residents’ opinions on Sustainable Growth </vt:lpstr>
      <vt:lpstr>Question section introduction</vt:lpstr>
      <vt:lpstr>Around two thirds (64%) of residents believe that growth is positive</vt:lpstr>
      <vt:lpstr>PowerPoint Presentation</vt:lpstr>
      <vt:lpstr>Younger people have a significantly more positive view on growth compared to the Essex average, while those aged 45-74 and retirees have a less positive view. Those earning under £20k have a significantly less positive view on growth compared to the Essex average.</vt:lpstr>
      <vt:lpstr>The table below summarises the resident groups who are more likely to be believe growth is positive or negative</vt:lpstr>
      <vt:lpstr>What concerns do residents have about  ‘Growth’ in their local area?</vt:lpstr>
      <vt:lpstr>PowerPoint Presentation</vt:lpstr>
      <vt:lpstr>PowerPoint Presentation</vt:lpstr>
      <vt:lpstr>PowerPoint Presentation</vt:lpstr>
      <vt:lpstr>PowerPoint Presentation</vt:lpstr>
      <vt:lpstr>PowerPoint Presentation</vt:lpstr>
      <vt:lpstr>What opportunities do residents see ‘Growth’ bringing to their local area?</vt:lpstr>
      <vt:lpstr>PowerPoint Presentation</vt:lpstr>
      <vt:lpstr>PowerPoint Presentation</vt:lpstr>
      <vt:lpstr>PowerPoint Presentation</vt:lpstr>
      <vt:lpstr>PowerPoint Presentation</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Christopher.Final@essex.gov.uk;Sean.Marks@essex.gov.uk</dc:creator>
  <cp:lastModifiedBy>Chris Final - Researcher</cp:lastModifiedBy>
  <cp:revision>3</cp:revision>
  <dcterms:created xsi:type="dcterms:W3CDTF">2020-08-14T10:26:09Z</dcterms:created>
  <dcterms:modified xsi:type="dcterms:W3CDTF">2025-01-24T12:23:22Z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2020-09-29T22:29:04Z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5b44cc6d-6294-43bb-bd94-00001d2bed77</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y fmtid="{D5CDD505-2E9C-101B-9397-08002B2CF9AE}" pid="10" name="MediaServiceImageTags">
    <vt:lpwstr/>
  </property>
</Properties>
</file>