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7" r:id="rId5"/>
    <p:sldId id="260" r:id="rId6"/>
    <p:sldId id="261" r:id="rId7"/>
    <p:sldId id="262" r:id="rId8"/>
    <p:sldId id="263" r:id="rId9"/>
    <p:sldId id="270" r:id="rId10"/>
    <p:sldId id="271" r:id="rId11"/>
    <p:sldId id="267" r:id="rId12"/>
    <p:sldId id="264" r:id="rId13"/>
    <p:sldId id="269" r:id="rId14"/>
    <p:sldId id="266" r:id="rId15"/>
    <p:sldId id="26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F74FB4-866A-AF1B-D16E-0A0D2E8E8D00}" name="Alexander Jackson - Equalities &amp; Partnerships Officer" initials="AO" userId="S::alexander.jackson@essex.gov.uk::b049e998-a558-48c5-b455-921cb06f25d8"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BEC3B1"/>
    <a:srgbClr val="8C9E78"/>
    <a:srgbClr val="7F946A"/>
    <a:srgbClr val="EEB8DA"/>
    <a:srgbClr val="C71485"/>
    <a:srgbClr val="5C2472"/>
    <a:srgbClr val="4B7131"/>
    <a:srgbClr val="8B5E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52" autoAdjust="0"/>
    <p:restoredTop sz="90553" autoAdjust="0"/>
  </p:normalViewPr>
  <p:slideViewPr>
    <p:cSldViewPr snapToGrid="0">
      <p:cViewPr varScale="1">
        <p:scale>
          <a:sx n="72" d="100"/>
          <a:sy n="72" d="100"/>
        </p:scale>
        <p:origin x="45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oleObject" Target="https://essexcountycouncil.sharepoint.com/sites/CommunitySafety739/Shared%20Documents/Safer%20Essex/SIA%20&amp;%20CSA/Annual%20Survey/2023/Working%20Copy%20of%20Dat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essexcountycouncil.sharepoint.com/sites/CommunitySafety739/Shared%20Documents/Safer%20Essex/SIA%20&amp;%20CSA/Annual%20Survey/2023/Working%20Copy%20of%20Data.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196741032370959"/>
          <c:y val="0.17836554834315435"/>
          <c:w val="0.56757130358705166"/>
          <c:h val="0.66948122310399272"/>
        </c:manualLayout>
      </c:layout>
      <c:doughnut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01E-4086-A079-618A6C685D1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01E-4086-A079-618A6C685D1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01E-4086-A079-618A6C685D1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501E-4086-A079-618A6C685D13}"/>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501E-4086-A079-618A6C685D13}"/>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501E-4086-A079-618A6C685D13}"/>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501E-4086-A079-618A6C685D13}"/>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501E-4086-A079-618A6C685D13}"/>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501E-4086-A079-618A6C685D13}"/>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501E-4086-A079-618A6C685D13}"/>
              </c:ext>
            </c:extLst>
          </c:dPt>
          <c:dPt>
            <c:idx val="10"/>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15-501E-4086-A079-618A6C685D13}"/>
              </c:ext>
            </c:extLst>
          </c:dPt>
          <c:dPt>
            <c:idx val="11"/>
            <c:bubble3D val="0"/>
            <c:spPr>
              <a:solidFill>
                <a:schemeClr val="accent6">
                  <a:lumMod val="60000"/>
                </a:schemeClr>
              </a:solidFill>
              <a:ln w="19050">
                <a:solidFill>
                  <a:schemeClr val="lt1"/>
                </a:solidFill>
              </a:ln>
              <a:effectLst/>
            </c:spPr>
            <c:extLst>
              <c:ext xmlns:c16="http://schemas.microsoft.com/office/drawing/2014/chart" uri="{C3380CC4-5D6E-409C-BE32-E72D297353CC}">
                <c16:uniqueId val="{00000017-501E-4086-A079-618A6C685D13}"/>
              </c:ext>
            </c:extLst>
          </c:dPt>
          <c:dPt>
            <c:idx val="12"/>
            <c:bubble3D val="0"/>
            <c:spPr>
              <a:solidFill>
                <a:schemeClr val="accent1">
                  <a:lumMod val="80000"/>
                  <a:lumOff val="20000"/>
                </a:schemeClr>
              </a:solidFill>
              <a:ln w="19050">
                <a:solidFill>
                  <a:schemeClr val="lt1"/>
                </a:solidFill>
              </a:ln>
              <a:effectLst/>
            </c:spPr>
            <c:extLst>
              <c:ext xmlns:c16="http://schemas.microsoft.com/office/drawing/2014/chart" uri="{C3380CC4-5D6E-409C-BE32-E72D297353CC}">
                <c16:uniqueId val="{00000019-501E-4086-A079-618A6C685D13}"/>
              </c:ext>
            </c:extLst>
          </c:dPt>
          <c:dPt>
            <c:idx val="13"/>
            <c:bubble3D val="0"/>
            <c:spPr>
              <a:solidFill>
                <a:schemeClr val="accent2">
                  <a:lumMod val="80000"/>
                  <a:lumOff val="20000"/>
                </a:schemeClr>
              </a:solidFill>
              <a:ln w="19050">
                <a:solidFill>
                  <a:schemeClr val="lt1"/>
                </a:solidFill>
              </a:ln>
              <a:effectLst/>
            </c:spPr>
            <c:extLst>
              <c:ext xmlns:c16="http://schemas.microsoft.com/office/drawing/2014/chart" uri="{C3380CC4-5D6E-409C-BE32-E72D297353CC}">
                <c16:uniqueId val="{0000001B-501E-4086-A079-618A6C685D13}"/>
              </c:ext>
            </c:extLst>
          </c:dPt>
          <c:dLbls>
            <c:spPr>
              <a:noFill/>
              <a:ln>
                <a:noFill/>
              </a:ln>
              <a:effectLst/>
            </c:spPr>
            <c:txPr>
              <a:bodyPr rot="0" spcFirstLastPara="1" vertOverflow="ellipsis" vert="horz" wrap="square" anchor="ctr" anchorCtr="1"/>
              <a:lstStyle/>
              <a:p>
                <a:pPr>
                  <a:defRPr sz="11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'District Tables'!$A$3:$A$16</c:f>
              <c:strCache>
                <c:ptCount val="14"/>
                <c:pt idx="0">
                  <c:v>Basildon</c:v>
                </c:pt>
                <c:pt idx="1">
                  <c:v>Braintree</c:v>
                </c:pt>
                <c:pt idx="2">
                  <c:v>Brentwood</c:v>
                </c:pt>
                <c:pt idx="3">
                  <c:v>Castle Point</c:v>
                </c:pt>
                <c:pt idx="4">
                  <c:v>Chelmsford</c:v>
                </c:pt>
                <c:pt idx="5">
                  <c:v>Colchester</c:v>
                </c:pt>
                <c:pt idx="6">
                  <c:v>Epping Forest</c:v>
                </c:pt>
                <c:pt idx="7">
                  <c:v>Harlow</c:v>
                </c:pt>
                <c:pt idx="8">
                  <c:v>Maldon</c:v>
                </c:pt>
                <c:pt idx="9">
                  <c:v>Rochford</c:v>
                </c:pt>
                <c:pt idx="10">
                  <c:v>Southend-on-Sea</c:v>
                </c:pt>
                <c:pt idx="11">
                  <c:v>Tendring</c:v>
                </c:pt>
                <c:pt idx="12">
                  <c:v>Thurrock</c:v>
                </c:pt>
                <c:pt idx="13">
                  <c:v>Uttlesford</c:v>
                </c:pt>
              </c:strCache>
            </c:strRef>
          </c:cat>
          <c:val>
            <c:numRef>
              <c:f>'District Tables'!$B$3:$B$16</c:f>
              <c:numCache>
                <c:formatCode>General</c:formatCode>
                <c:ptCount val="14"/>
                <c:pt idx="0">
                  <c:v>53</c:v>
                </c:pt>
                <c:pt idx="1">
                  <c:v>113</c:v>
                </c:pt>
                <c:pt idx="2">
                  <c:v>112</c:v>
                </c:pt>
                <c:pt idx="3">
                  <c:v>23</c:v>
                </c:pt>
                <c:pt idx="4">
                  <c:v>245</c:v>
                </c:pt>
                <c:pt idx="5">
                  <c:v>139</c:v>
                </c:pt>
                <c:pt idx="6">
                  <c:v>142</c:v>
                </c:pt>
                <c:pt idx="7">
                  <c:v>111</c:v>
                </c:pt>
                <c:pt idx="8">
                  <c:v>16</c:v>
                </c:pt>
                <c:pt idx="9">
                  <c:v>22</c:v>
                </c:pt>
                <c:pt idx="10">
                  <c:v>97</c:v>
                </c:pt>
                <c:pt idx="11">
                  <c:v>123</c:v>
                </c:pt>
                <c:pt idx="12">
                  <c:v>80</c:v>
                </c:pt>
                <c:pt idx="13">
                  <c:v>28</c:v>
                </c:pt>
              </c:numCache>
            </c:numRef>
          </c:val>
          <c:extLst>
            <c:ext xmlns:c16="http://schemas.microsoft.com/office/drawing/2014/chart" uri="{C3380CC4-5D6E-409C-BE32-E72D297353CC}">
              <c16:uniqueId val="{0000001C-501E-4086-A079-618A6C685D13}"/>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l"/>
      <c:overlay val="0"/>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solidFill>
            <a:sysClr val="windowText" lastClr="000000"/>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492060367454066"/>
          <c:y val="6.6346153846153846E-2"/>
          <c:w val="0.5708333333333333"/>
          <c:h val="0.79038461538461535"/>
        </c:manualLayout>
      </c:layout>
      <c:doughnut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967-42AB-828B-5A548A404A4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967-42AB-828B-5A548A404A4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967-42AB-828B-5A548A404A4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5967-42AB-828B-5A548A404A44}"/>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5967-42AB-828B-5A548A404A44}"/>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5967-42AB-828B-5A548A404A44}"/>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5967-42AB-828B-5A548A404A44}"/>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5967-42AB-828B-5A548A404A44}"/>
              </c:ext>
            </c:extLst>
          </c:dPt>
          <c:dLbls>
            <c:spPr>
              <a:noFill/>
              <a:ln>
                <a:noFill/>
              </a:ln>
              <a:effectLst/>
            </c:spPr>
            <c:txPr>
              <a:bodyPr rot="0" spcFirstLastPara="1" vertOverflow="ellipsis" vert="horz" wrap="square" anchor="ctr" anchorCtr="1"/>
              <a:lstStyle/>
              <a:p>
                <a:pPr>
                  <a:defRPr sz="11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'Demographics Pivots'!$E$20:$E$27</c:f>
              <c:strCache>
                <c:ptCount val="8"/>
                <c:pt idx="0">
                  <c:v>16-17</c:v>
                </c:pt>
                <c:pt idx="1">
                  <c:v>18-24</c:v>
                </c:pt>
                <c:pt idx="2">
                  <c:v>25-34</c:v>
                </c:pt>
                <c:pt idx="3">
                  <c:v>35-44</c:v>
                </c:pt>
                <c:pt idx="4">
                  <c:v>45-54</c:v>
                </c:pt>
                <c:pt idx="5">
                  <c:v>55-64</c:v>
                </c:pt>
                <c:pt idx="6">
                  <c:v>65-74</c:v>
                </c:pt>
                <c:pt idx="7">
                  <c:v>75+</c:v>
                </c:pt>
              </c:strCache>
            </c:strRef>
          </c:cat>
          <c:val>
            <c:numRef>
              <c:f>'Demographics Pivots'!$F$20:$F$27</c:f>
              <c:numCache>
                <c:formatCode>General</c:formatCode>
                <c:ptCount val="8"/>
                <c:pt idx="0">
                  <c:v>5</c:v>
                </c:pt>
                <c:pt idx="1">
                  <c:v>16</c:v>
                </c:pt>
                <c:pt idx="2">
                  <c:v>99</c:v>
                </c:pt>
                <c:pt idx="3">
                  <c:v>184</c:v>
                </c:pt>
                <c:pt idx="4">
                  <c:v>232</c:v>
                </c:pt>
                <c:pt idx="5">
                  <c:v>323</c:v>
                </c:pt>
                <c:pt idx="6">
                  <c:v>286</c:v>
                </c:pt>
                <c:pt idx="7">
                  <c:v>106</c:v>
                </c:pt>
              </c:numCache>
            </c:numRef>
          </c:val>
          <c:extLst>
            <c:ext xmlns:c16="http://schemas.microsoft.com/office/drawing/2014/chart" uri="{C3380CC4-5D6E-409C-BE32-E72D297353CC}">
              <c16:uniqueId val="{00000010-5967-42AB-828B-5A548A404A44}"/>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solidFill>
            <a:sysClr val="windowText" lastClr="000000"/>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894D45-710D-41FD-B31C-1655200CEEFF}" type="datetimeFigureOut">
              <a:rPr lang="en-GB" smtClean="0"/>
              <a:t>16/05/2024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EC7EF9-D2BB-43EF-9D46-398E7DF2A45D}" type="slidenum">
              <a:rPr lang="en-GB" smtClean="0"/>
              <a:t>‹#›</a:t>
            </a:fld>
            <a:endParaRPr lang="en-GB"/>
          </a:p>
        </p:txBody>
      </p:sp>
    </p:spTree>
    <p:extLst>
      <p:ext uri="{BB962C8B-B14F-4D97-AF65-F5344CB8AC3E}">
        <p14:creationId xmlns:p14="http://schemas.microsoft.com/office/powerpoint/2010/main" val="715742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EC7EF9-D2BB-43EF-9D46-398E7DF2A45D}" type="slidenum">
              <a:rPr lang="en-GB" smtClean="0"/>
              <a:t>1</a:t>
            </a:fld>
            <a:endParaRPr lang="en-GB"/>
          </a:p>
        </p:txBody>
      </p:sp>
    </p:spTree>
    <p:extLst>
      <p:ext uri="{BB962C8B-B14F-4D97-AF65-F5344CB8AC3E}">
        <p14:creationId xmlns:p14="http://schemas.microsoft.com/office/powerpoint/2010/main" val="2656227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EC7EF9-D2BB-43EF-9D46-398E7DF2A45D}" type="slidenum">
              <a:rPr lang="en-GB" smtClean="0"/>
              <a:t>4</a:t>
            </a:fld>
            <a:endParaRPr lang="en-GB"/>
          </a:p>
        </p:txBody>
      </p:sp>
    </p:spTree>
    <p:extLst>
      <p:ext uri="{BB962C8B-B14F-4D97-AF65-F5344CB8AC3E}">
        <p14:creationId xmlns:p14="http://schemas.microsoft.com/office/powerpoint/2010/main" val="1439997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Q1 Confidence levels are highest in Uttlesford (68%), Harlow (67%) and Maldon (67%).</a:t>
            </a:r>
          </a:p>
          <a:p>
            <a:r>
              <a:rPr lang="en-GB" dirty="0"/>
              <a:t>Q1 Confidence levels are lowest in Rochford (55%), Chelmsford (56%) and Braintree (56%).</a:t>
            </a:r>
          </a:p>
          <a:p>
            <a:r>
              <a:rPr lang="en-GB" dirty="0"/>
              <a:t>Q2 Confidence levels are highest in Thurrock (56%), Tendring (56%) and Colchester (56%).</a:t>
            </a:r>
          </a:p>
          <a:p>
            <a:r>
              <a:rPr lang="en-GB" dirty="0"/>
              <a:t>Q2 Confidence levels are lowest in Rochford (32%), Castle Point (36%) and Brentwood (38%).</a:t>
            </a:r>
          </a:p>
        </p:txBody>
      </p:sp>
      <p:sp>
        <p:nvSpPr>
          <p:cNvPr id="4" name="Slide Number Placeholder 3"/>
          <p:cNvSpPr>
            <a:spLocks noGrp="1"/>
          </p:cNvSpPr>
          <p:nvPr>
            <p:ph type="sldNum" sz="quarter" idx="5"/>
          </p:nvPr>
        </p:nvSpPr>
        <p:spPr/>
        <p:txBody>
          <a:bodyPr/>
          <a:lstStyle/>
          <a:p>
            <a:fld id="{DEEC7EF9-D2BB-43EF-9D46-398E7DF2A45D}" type="slidenum">
              <a:rPr lang="en-GB" smtClean="0"/>
              <a:t>9</a:t>
            </a:fld>
            <a:endParaRPr lang="en-GB"/>
          </a:p>
        </p:txBody>
      </p:sp>
    </p:spTree>
    <p:extLst>
      <p:ext uri="{BB962C8B-B14F-4D97-AF65-F5344CB8AC3E}">
        <p14:creationId xmlns:p14="http://schemas.microsoft.com/office/powerpoint/2010/main" val="2613304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Q1 Confidence levels are highest in Basildon (60%), Tendring (56%), Brentwood (54%) and Uttlesford (54%).</a:t>
            </a:r>
          </a:p>
          <a:p>
            <a:r>
              <a:rPr lang="en-GB" dirty="0"/>
              <a:t>Q1 Confidence levels are lowest in Rochford (41%), Southend (44%), Brentwood (46%).</a:t>
            </a:r>
          </a:p>
          <a:p>
            <a:r>
              <a:rPr lang="en-GB" dirty="0"/>
              <a:t>Q2 Confidence levels are highest in Tendring (60%), Colchester (55%), Rochford (55%).</a:t>
            </a:r>
          </a:p>
          <a:p>
            <a:r>
              <a:rPr lang="en-GB" dirty="0"/>
              <a:t>Q2 Confidence levels are lowest in Castle Point (36%), Brentwood (39%), Braintree (41%).</a:t>
            </a:r>
          </a:p>
          <a:p>
            <a:endParaRPr lang="en-GB" dirty="0"/>
          </a:p>
        </p:txBody>
      </p:sp>
      <p:sp>
        <p:nvSpPr>
          <p:cNvPr id="4" name="Slide Number Placeholder 3"/>
          <p:cNvSpPr>
            <a:spLocks noGrp="1"/>
          </p:cNvSpPr>
          <p:nvPr>
            <p:ph type="sldNum" sz="quarter" idx="5"/>
          </p:nvPr>
        </p:nvSpPr>
        <p:spPr/>
        <p:txBody>
          <a:bodyPr/>
          <a:lstStyle/>
          <a:p>
            <a:fld id="{DEEC7EF9-D2BB-43EF-9D46-398E7DF2A45D}" type="slidenum">
              <a:rPr lang="en-GB" smtClean="0"/>
              <a:t>10</a:t>
            </a:fld>
            <a:endParaRPr lang="en-GB"/>
          </a:p>
        </p:txBody>
      </p:sp>
    </p:spTree>
    <p:extLst>
      <p:ext uri="{BB962C8B-B14F-4D97-AF65-F5344CB8AC3E}">
        <p14:creationId xmlns:p14="http://schemas.microsoft.com/office/powerpoint/2010/main" val="3210581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4BAF9-5871-6D6F-F21B-409D058BE9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517C3E3-BF48-B436-94E2-FE8EAC06AA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9743976-9AB4-5B44-EDD6-5D1C12A606CA}"/>
              </a:ext>
            </a:extLst>
          </p:cNvPr>
          <p:cNvSpPr>
            <a:spLocks noGrp="1"/>
          </p:cNvSpPr>
          <p:nvPr>
            <p:ph type="dt" sz="half" idx="10"/>
          </p:nvPr>
        </p:nvSpPr>
        <p:spPr/>
        <p:txBody>
          <a:bodyPr/>
          <a:lstStyle/>
          <a:p>
            <a:fld id="{EFBDC35F-B5E2-447F-BBD0-8E99F3DCC628}" type="datetimeFigureOut">
              <a:rPr lang="en-GB" smtClean="0"/>
              <a:t>16/05/2024</a:t>
            </a:fld>
            <a:endParaRPr lang="en-GB"/>
          </a:p>
        </p:txBody>
      </p:sp>
      <p:sp>
        <p:nvSpPr>
          <p:cNvPr id="5" name="Footer Placeholder 4">
            <a:extLst>
              <a:ext uri="{FF2B5EF4-FFF2-40B4-BE49-F238E27FC236}">
                <a16:creationId xmlns:a16="http://schemas.microsoft.com/office/drawing/2014/main" id="{70899E01-C07B-5466-622A-7E74DCE8EC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F64994-9549-8FB3-2824-1764D8E6FFC1}"/>
              </a:ext>
            </a:extLst>
          </p:cNvPr>
          <p:cNvSpPr>
            <a:spLocks noGrp="1"/>
          </p:cNvSpPr>
          <p:nvPr>
            <p:ph type="sldNum" sz="quarter" idx="12"/>
          </p:nvPr>
        </p:nvSpPr>
        <p:spPr/>
        <p:txBody>
          <a:bodyPr/>
          <a:lstStyle/>
          <a:p>
            <a:fld id="{C70BD339-7FFA-40FB-A452-CAA654FD1870}" type="slidenum">
              <a:rPr lang="en-GB" smtClean="0"/>
              <a:t>‹#›</a:t>
            </a:fld>
            <a:endParaRPr lang="en-GB"/>
          </a:p>
        </p:txBody>
      </p:sp>
    </p:spTree>
    <p:extLst>
      <p:ext uri="{BB962C8B-B14F-4D97-AF65-F5344CB8AC3E}">
        <p14:creationId xmlns:p14="http://schemas.microsoft.com/office/powerpoint/2010/main" val="1877071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893AA-2A97-A81D-E4E2-C0313DF80DE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3ABC5DE-9C92-A312-D683-F4808FFFA4A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93B64E-42EC-3AA6-5D13-95C808CE98F4}"/>
              </a:ext>
            </a:extLst>
          </p:cNvPr>
          <p:cNvSpPr>
            <a:spLocks noGrp="1"/>
          </p:cNvSpPr>
          <p:nvPr>
            <p:ph type="dt" sz="half" idx="10"/>
          </p:nvPr>
        </p:nvSpPr>
        <p:spPr/>
        <p:txBody>
          <a:bodyPr/>
          <a:lstStyle/>
          <a:p>
            <a:fld id="{EFBDC35F-B5E2-447F-BBD0-8E99F3DCC628}" type="datetimeFigureOut">
              <a:rPr lang="en-GB" smtClean="0"/>
              <a:t>16/05/2024</a:t>
            </a:fld>
            <a:endParaRPr lang="en-GB"/>
          </a:p>
        </p:txBody>
      </p:sp>
      <p:sp>
        <p:nvSpPr>
          <p:cNvPr id="5" name="Footer Placeholder 4">
            <a:extLst>
              <a:ext uri="{FF2B5EF4-FFF2-40B4-BE49-F238E27FC236}">
                <a16:creationId xmlns:a16="http://schemas.microsoft.com/office/drawing/2014/main" id="{DB285B22-538C-A465-F0B6-36B9021B61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772105-8411-EAF0-6EB2-C129AFD8DF01}"/>
              </a:ext>
            </a:extLst>
          </p:cNvPr>
          <p:cNvSpPr>
            <a:spLocks noGrp="1"/>
          </p:cNvSpPr>
          <p:nvPr>
            <p:ph type="sldNum" sz="quarter" idx="12"/>
          </p:nvPr>
        </p:nvSpPr>
        <p:spPr/>
        <p:txBody>
          <a:bodyPr/>
          <a:lstStyle/>
          <a:p>
            <a:fld id="{C70BD339-7FFA-40FB-A452-CAA654FD1870}" type="slidenum">
              <a:rPr lang="en-GB" smtClean="0"/>
              <a:t>‹#›</a:t>
            </a:fld>
            <a:endParaRPr lang="en-GB"/>
          </a:p>
        </p:txBody>
      </p:sp>
    </p:spTree>
    <p:extLst>
      <p:ext uri="{BB962C8B-B14F-4D97-AF65-F5344CB8AC3E}">
        <p14:creationId xmlns:p14="http://schemas.microsoft.com/office/powerpoint/2010/main" val="2172145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2C940E-BF4F-736F-EAFD-CD8785DE5F2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2056605-C528-E2B2-9E51-A92C295D8AA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739E93A-6372-732C-67EF-85E42E166A15}"/>
              </a:ext>
            </a:extLst>
          </p:cNvPr>
          <p:cNvSpPr>
            <a:spLocks noGrp="1"/>
          </p:cNvSpPr>
          <p:nvPr>
            <p:ph type="dt" sz="half" idx="10"/>
          </p:nvPr>
        </p:nvSpPr>
        <p:spPr/>
        <p:txBody>
          <a:bodyPr/>
          <a:lstStyle/>
          <a:p>
            <a:fld id="{EFBDC35F-B5E2-447F-BBD0-8E99F3DCC628}" type="datetimeFigureOut">
              <a:rPr lang="en-GB" smtClean="0"/>
              <a:t>16/05/2024</a:t>
            </a:fld>
            <a:endParaRPr lang="en-GB"/>
          </a:p>
        </p:txBody>
      </p:sp>
      <p:sp>
        <p:nvSpPr>
          <p:cNvPr id="5" name="Footer Placeholder 4">
            <a:extLst>
              <a:ext uri="{FF2B5EF4-FFF2-40B4-BE49-F238E27FC236}">
                <a16:creationId xmlns:a16="http://schemas.microsoft.com/office/drawing/2014/main" id="{9BFEE235-38EC-DC1A-235A-E9E4A38A0E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C2885-DDA6-FB4E-0CE5-341219E1B850}"/>
              </a:ext>
            </a:extLst>
          </p:cNvPr>
          <p:cNvSpPr>
            <a:spLocks noGrp="1"/>
          </p:cNvSpPr>
          <p:nvPr>
            <p:ph type="sldNum" sz="quarter" idx="12"/>
          </p:nvPr>
        </p:nvSpPr>
        <p:spPr/>
        <p:txBody>
          <a:bodyPr/>
          <a:lstStyle/>
          <a:p>
            <a:fld id="{C70BD339-7FFA-40FB-A452-CAA654FD1870}" type="slidenum">
              <a:rPr lang="en-GB" smtClean="0"/>
              <a:t>‹#›</a:t>
            </a:fld>
            <a:endParaRPr lang="en-GB"/>
          </a:p>
        </p:txBody>
      </p:sp>
    </p:spTree>
    <p:extLst>
      <p:ext uri="{BB962C8B-B14F-4D97-AF65-F5344CB8AC3E}">
        <p14:creationId xmlns:p14="http://schemas.microsoft.com/office/powerpoint/2010/main" val="3769073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F12BA-5731-D2F6-EA31-004E8DAD41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552D48B-47D2-A0CA-AF98-ADB6EBA844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256D2D8-EDE8-0EFA-A9A9-9C06E06483D3}"/>
              </a:ext>
            </a:extLst>
          </p:cNvPr>
          <p:cNvSpPr>
            <a:spLocks noGrp="1"/>
          </p:cNvSpPr>
          <p:nvPr>
            <p:ph type="dt" sz="half" idx="10"/>
          </p:nvPr>
        </p:nvSpPr>
        <p:spPr/>
        <p:txBody>
          <a:bodyPr/>
          <a:lstStyle/>
          <a:p>
            <a:fld id="{EFBDC35F-B5E2-447F-BBD0-8E99F3DCC628}" type="datetimeFigureOut">
              <a:rPr lang="en-GB" smtClean="0"/>
              <a:t>16/05/2024</a:t>
            </a:fld>
            <a:endParaRPr lang="en-GB"/>
          </a:p>
        </p:txBody>
      </p:sp>
      <p:sp>
        <p:nvSpPr>
          <p:cNvPr id="5" name="Footer Placeholder 4">
            <a:extLst>
              <a:ext uri="{FF2B5EF4-FFF2-40B4-BE49-F238E27FC236}">
                <a16:creationId xmlns:a16="http://schemas.microsoft.com/office/drawing/2014/main" id="{F85A8AC8-C39D-A9EE-975B-C5267DC1B5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AC0442-E003-E442-02D7-50A9A8FBC310}"/>
              </a:ext>
            </a:extLst>
          </p:cNvPr>
          <p:cNvSpPr>
            <a:spLocks noGrp="1"/>
          </p:cNvSpPr>
          <p:nvPr>
            <p:ph type="sldNum" sz="quarter" idx="12"/>
          </p:nvPr>
        </p:nvSpPr>
        <p:spPr/>
        <p:txBody>
          <a:bodyPr/>
          <a:lstStyle/>
          <a:p>
            <a:fld id="{C70BD339-7FFA-40FB-A452-CAA654FD1870}" type="slidenum">
              <a:rPr lang="en-GB" smtClean="0"/>
              <a:t>‹#›</a:t>
            </a:fld>
            <a:endParaRPr lang="en-GB"/>
          </a:p>
        </p:txBody>
      </p:sp>
    </p:spTree>
    <p:extLst>
      <p:ext uri="{BB962C8B-B14F-4D97-AF65-F5344CB8AC3E}">
        <p14:creationId xmlns:p14="http://schemas.microsoft.com/office/powerpoint/2010/main" val="374500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90D3B-8258-5408-6481-00D9515072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C371B9F-30A6-163F-1206-ACEBA4ECA0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762D23-F271-0C2E-C794-1C186DFB7D33}"/>
              </a:ext>
            </a:extLst>
          </p:cNvPr>
          <p:cNvSpPr>
            <a:spLocks noGrp="1"/>
          </p:cNvSpPr>
          <p:nvPr>
            <p:ph type="dt" sz="half" idx="10"/>
          </p:nvPr>
        </p:nvSpPr>
        <p:spPr/>
        <p:txBody>
          <a:bodyPr/>
          <a:lstStyle/>
          <a:p>
            <a:fld id="{EFBDC35F-B5E2-447F-BBD0-8E99F3DCC628}" type="datetimeFigureOut">
              <a:rPr lang="en-GB" smtClean="0"/>
              <a:t>16/05/2024</a:t>
            </a:fld>
            <a:endParaRPr lang="en-GB"/>
          </a:p>
        </p:txBody>
      </p:sp>
      <p:sp>
        <p:nvSpPr>
          <p:cNvPr id="5" name="Footer Placeholder 4">
            <a:extLst>
              <a:ext uri="{FF2B5EF4-FFF2-40B4-BE49-F238E27FC236}">
                <a16:creationId xmlns:a16="http://schemas.microsoft.com/office/drawing/2014/main" id="{DD4E797B-0F65-3C3E-3453-3B187B1500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EA66BB4-C22C-FA6A-BE16-98AF28DC5B2A}"/>
              </a:ext>
            </a:extLst>
          </p:cNvPr>
          <p:cNvSpPr>
            <a:spLocks noGrp="1"/>
          </p:cNvSpPr>
          <p:nvPr>
            <p:ph type="sldNum" sz="quarter" idx="12"/>
          </p:nvPr>
        </p:nvSpPr>
        <p:spPr/>
        <p:txBody>
          <a:bodyPr/>
          <a:lstStyle/>
          <a:p>
            <a:fld id="{C70BD339-7FFA-40FB-A452-CAA654FD1870}" type="slidenum">
              <a:rPr lang="en-GB" smtClean="0"/>
              <a:t>‹#›</a:t>
            </a:fld>
            <a:endParaRPr lang="en-GB"/>
          </a:p>
        </p:txBody>
      </p:sp>
    </p:spTree>
    <p:extLst>
      <p:ext uri="{BB962C8B-B14F-4D97-AF65-F5344CB8AC3E}">
        <p14:creationId xmlns:p14="http://schemas.microsoft.com/office/powerpoint/2010/main" val="1536628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AC9F2-6736-9645-6623-7F472979705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848D6C5-EF8E-8447-1455-628FBC31FA7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458C5DE-04A6-4487-99CA-616F6301BF8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38A4861-EC82-71B4-6B3D-EF5450758345}"/>
              </a:ext>
            </a:extLst>
          </p:cNvPr>
          <p:cNvSpPr>
            <a:spLocks noGrp="1"/>
          </p:cNvSpPr>
          <p:nvPr>
            <p:ph type="dt" sz="half" idx="10"/>
          </p:nvPr>
        </p:nvSpPr>
        <p:spPr/>
        <p:txBody>
          <a:bodyPr/>
          <a:lstStyle/>
          <a:p>
            <a:fld id="{EFBDC35F-B5E2-447F-BBD0-8E99F3DCC628}" type="datetimeFigureOut">
              <a:rPr lang="en-GB" smtClean="0"/>
              <a:t>16/05/2024</a:t>
            </a:fld>
            <a:endParaRPr lang="en-GB"/>
          </a:p>
        </p:txBody>
      </p:sp>
      <p:sp>
        <p:nvSpPr>
          <p:cNvPr id="6" name="Footer Placeholder 5">
            <a:extLst>
              <a:ext uri="{FF2B5EF4-FFF2-40B4-BE49-F238E27FC236}">
                <a16:creationId xmlns:a16="http://schemas.microsoft.com/office/drawing/2014/main" id="{2C66197E-4BE8-290B-131B-222957EBD9C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F2D5160-D28D-F0D0-0F64-7EBAAAA79BCE}"/>
              </a:ext>
            </a:extLst>
          </p:cNvPr>
          <p:cNvSpPr>
            <a:spLocks noGrp="1"/>
          </p:cNvSpPr>
          <p:nvPr>
            <p:ph type="sldNum" sz="quarter" idx="12"/>
          </p:nvPr>
        </p:nvSpPr>
        <p:spPr/>
        <p:txBody>
          <a:bodyPr/>
          <a:lstStyle/>
          <a:p>
            <a:fld id="{C70BD339-7FFA-40FB-A452-CAA654FD1870}" type="slidenum">
              <a:rPr lang="en-GB" smtClean="0"/>
              <a:t>‹#›</a:t>
            </a:fld>
            <a:endParaRPr lang="en-GB"/>
          </a:p>
        </p:txBody>
      </p:sp>
    </p:spTree>
    <p:extLst>
      <p:ext uri="{BB962C8B-B14F-4D97-AF65-F5344CB8AC3E}">
        <p14:creationId xmlns:p14="http://schemas.microsoft.com/office/powerpoint/2010/main" val="141679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31CBB-85B8-7C5F-F0D5-5A0018495AF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F07BBE4-2B44-9BDC-1F76-3BECC2F0C1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6FBCB9-5172-F54D-5EAB-1421830C21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B805799-A9F2-F89A-3F42-20AF54F2FF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4EDF94-3C29-3F9C-61AC-2CAB5EA6675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80F3172-ECB2-6DC2-05BA-849F1D531A6D}"/>
              </a:ext>
            </a:extLst>
          </p:cNvPr>
          <p:cNvSpPr>
            <a:spLocks noGrp="1"/>
          </p:cNvSpPr>
          <p:nvPr>
            <p:ph type="dt" sz="half" idx="10"/>
          </p:nvPr>
        </p:nvSpPr>
        <p:spPr/>
        <p:txBody>
          <a:bodyPr/>
          <a:lstStyle/>
          <a:p>
            <a:fld id="{EFBDC35F-B5E2-447F-BBD0-8E99F3DCC628}" type="datetimeFigureOut">
              <a:rPr lang="en-GB" smtClean="0"/>
              <a:t>16/05/2024</a:t>
            </a:fld>
            <a:endParaRPr lang="en-GB"/>
          </a:p>
        </p:txBody>
      </p:sp>
      <p:sp>
        <p:nvSpPr>
          <p:cNvPr id="8" name="Footer Placeholder 7">
            <a:extLst>
              <a:ext uri="{FF2B5EF4-FFF2-40B4-BE49-F238E27FC236}">
                <a16:creationId xmlns:a16="http://schemas.microsoft.com/office/drawing/2014/main" id="{234EEB60-686D-1D55-8435-8A9A4652533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FDBC0A4-EDD6-C6A1-43C9-65948942A113}"/>
              </a:ext>
            </a:extLst>
          </p:cNvPr>
          <p:cNvSpPr>
            <a:spLocks noGrp="1"/>
          </p:cNvSpPr>
          <p:nvPr>
            <p:ph type="sldNum" sz="quarter" idx="12"/>
          </p:nvPr>
        </p:nvSpPr>
        <p:spPr/>
        <p:txBody>
          <a:bodyPr/>
          <a:lstStyle/>
          <a:p>
            <a:fld id="{C70BD339-7FFA-40FB-A452-CAA654FD1870}" type="slidenum">
              <a:rPr lang="en-GB" smtClean="0"/>
              <a:t>‹#›</a:t>
            </a:fld>
            <a:endParaRPr lang="en-GB"/>
          </a:p>
        </p:txBody>
      </p:sp>
    </p:spTree>
    <p:extLst>
      <p:ext uri="{BB962C8B-B14F-4D97-AF65-F5344CB8AC3E}">
        <p14:creationId xmlns:p14="http://schemas.microsoft.com/office/powerpoint/2010/main" val="71502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002B2-3FB4-9EE8-B958-A60D6F327B6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6261C34-7788-27BD-AB8C-56C4C099B5DC}"/>
              </a:ext>
            </a:extLst>
          </p:cNvPr>
          <p:cNvSpPr>
            <a:spLocks noGrp="1"/>
          </p:cNvSpPr>
          <p:nvPr>
            <p:ph type="dt" sz="half" idx="10"/>
          </p:nvPr>
        </p:nvSpPr>
        <p:spPr/>
        <p:txBody>
          <a:bodyPr/>
          <a:lstStyle/>
          <a:p>
            <a:fld id="{EFBDC35F-B5E2-447F-BBD0-8E99F3DCC628}" type="datetimeFigureOut">
              <a:rPr lang="en-GB" smtClean="0"/>
              <a:t>16/05/2024</a:t>
            </a:fld>
            <a:endParaRPr lang="en-GB"/>
          </a:p>
        </p:txBody>
      </p:sp>
      <p:sp>
        <p:nvSpPr>
          <p:cNvPr id="4" name="Footer Placeholder 3">
            <a:extLst>
              <a:ext uri="{FF2B5EF4-FFF2-40B4-BE49-F238E27FC236}">
                <a16:creationId xmlns:a16="http://schemas.microsoft.com/office/drawing/2014/main" id="{E3259491-4906-226E-2483-BD15C67A650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C1CEB80-30FD-30ED-43BD-7CF085A33910}"/>
              </a:ext>
            </a:extLst>
          </p:cNvPr>
          <p:cNvSpPr>
            <a:spLocks noGrp="1"/>
          </p:cNvSpPr>
          <p:nvPr>
            <p:ph type="sldNum" sz="quarter" idx="12"/>
          </p:nvPr>
        </p:nvSpPr>
        <p:spPr/>
        <p:txBody>
          <a:bodyPr/>
          <a:lstStyle/>
          <a:p>
            <a:fld id="{C70BD339-7FFA-40FB-A452-CAA654FD1870}" type="slidenum">
              <a:rPr lang="en-GB" smtClean="0"/>
              <a:t>‹#›</a:t>
            </a:fld>
            <a:endParaRPr lang="en-GB"/>
          </a:p>
        </p:txBody>
      </p:sp>
    </p:spTree>
    <p:extLst>
      <p:ext uri="{BB962C8B-B14F-4D97-AF65-F5344CB8AC3E}">
        <p14:creationId xmlns:p14="http://schemas.microsoft.com/office/powerpoint/2010/main" val="365523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11BB82-6B23-BC12-AE67-C52D2E5FB9C3}"/>
              </a:ext>
            </a:extLst>
          </p:cNvPr>
          <p:cNvSpPr>
            <a:spLocks noGrp="1"/>
          </p:cNvSpPr>
          <p:nvPr>
            <p:ph type="dt" sz="half" idx="10"/>
          </p:nvPr>
        </p:nvSpPr>
        <p:spPr/>
        <p:txBody>
          <a:bodyPr/>
          <a:lstStyle/>
          <a:p>
            <a:fld id="{EFBDC35F-B5E2-447F-BBD0-8E99F3DCC628}" type="datetimeFigureOut">
              <a:rPr lang="en-GB" smtClean="0"/>
              <a:t>16/05/2024</a:t>
            </a:fld>
            <a:endParaRPr lang="en-GB"/>
          </a:p>
        </p:txBody>
      </p:sp>
      <p:sp>
        <p:nvSpPr>
          <p:cNvPr id="3" name="Footer Placeholder 2">
            <a:extLst>
              <a:ext uri="{FF2B5EF4-FFF2-40B4-BE49-F238E27FC236}">
                <a16:creationId xmlns:a16="http://schemas.microsoft.com/office/drawing/2014/main" id="{2AAC0810-F769-BC63-A5E5-54574C04C8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3CA2973-E28A-6C56-1BD4-6DF2CAE6E798}"/>
              </a:ext>
            </a:extLst>
          </p:cNvPr>
          <p:cNvSpPr>
            <a:spLocks noGrp="1"/>
          </p:cNvSpPr>
          <p:nvPr>
            <p:ph type="sldNum" sz="quarter" idx="12"/>
          </p:nvPr>
        </p:nvSpPr>
        <p:spPr/>
        <p:txBody>
          <a:bodyPr/>
          <a:lstStyle/>
          <a:p>
            <a:fld id="{C70BD339-7FFA-40FB-A452-CAA654FD1870}" type="slidenum">
              <a:rPr lang="en-GB" smtClean="0"/>
              <a:t>‹#›</a:t>
            </a:fld>
            <a:endParaRPr lang="en-GB"/>
          </a:p>
        </p:txBody>
      </p:sp>
    </p:spTree>
    <p:extLst>
      <p:ext uri="{BB962C8B-B14F-4D97-AF65-F5344CB8AC3E}">
        <p14:creationId xmlns:p14="http://schemas.microsoft.com/office/powerpoint/2010/main" val="220525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D2251-A72C-9E65-6F69-5570CE3928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1FB001D-ECFF-D213-75AD-E062AB944F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48F72AB-389E-0B37-85D6-5EABE19AEF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F56165-A82B-E57E-E5DB-63E17C8BB038}"/>
              </a:ext>
            </a:extLst>
          </p:cNvPr>
          <p:cNvSpPr>
            <a:spLocks noGrp="1"/>
          </p:cNvSpPr>
          <p:nvPr>
            <p:ph type="dt" sz="half" idx="10"/>
          </p:nvPr>
        </p:nvSpPr>
        <p:spPr/>
        <p:txBody>
          <a:bodyPr/>
          <a:lstStyle/>
          <a:p>
            <a:fld id="{EFBDC35F-B5E2-447F-BBD0-8E99F3DCC628}" type="datetimeFigureOut">
              <a:rPr lang="en-GB" smtClean="0"/>
              <a:t>16/05/2024</a:t>
            </a:fld>
            <a:endParaRPr lang="en-GB"/>
          </a:p>
        </p:txBody>
      </p:sp>
      <p:sp>
        <p:nvSpPr>
          <p:cNvPr id="6" name="Footer Placeholder 5">
            <a:extLst>
              <a:ext uri="{FF2B5EF4-FFF2-40B4-BE49-F238E27FC236}">
                <a16:creationId xmlns:a16="http://schemas.microsoft.com/office/drawing/2014/main" id="{445038EC-81C3-21C6-7CF0-DC28434AB12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7C71B55-2A6E-27FA-5D4C-B14AE9BA3D57}"/>
              </a:ext>
            </a:extLst>
          </p:cNvPr>
          <p:cNvSpPr>
            <a:spLocks noGrp="1"/>
          </p:cNvSpPr>
          <p:nvPr>
            <p:ph type="sldNum" sz="quarter" idx="12"/>
          </p:nvPr>
        </p:nvSpPr>
        <p:spPr/>
        <p:txBody>
          <a:bodyPr/>
          <a:lstStyle/>
          <a:p>
            <a:fld id="{C70BD339-7FFA-40FB-A452-CAA654FD1870}" type="slidenum">
              <a:rPr lang="en-GB" smtClean="0"/>
              <a:t>‹#›</a:t>
            </a:fld>
            <a:endParaRPr lang="en-GB"/>
          </a:p>
        </p:txBody>
      </p:sp>
    </p:spTree>
    <p:extLst>
      <p:ext uri="{BB962C8B-B14F-4D97-AF65-F5344CB8AC3E}">
        <p14:creationId xmlns:p14="http://schemas.microsoft.com/office/powerpoint/2010/main" val="3041253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30798-FCDB-A971-81B0-B9C5657F5F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07BD7CB-35DF-F8B1-40EB-89A16685D3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14BBDBC-8EC2-77EB-55A5-D0F693FAC2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46D99B-A14F-40FF-7929-FFCC53DEF08B}"/>
              </a:ext>
            </a:extLst>
          </p:cNvPr>
          <p:cNvSpPr>
            <a:spLocks noGrp="1"/>
          </p:cNvSpPr>
          <p:nvPr>
            <p:ph type="dt" sz="half" idx="10"/>
          </p:nvPr>
        </p:nvSpPr>
        <p:spPr/>
        <p:txBody>
          <a:bodyPr/>
          <a:lstStyle/>
          <a:p>
            <a:fld id="{EFBDC35F-B5E2-447F-BBD0-8E99F3DCC628}" type="datetimeFigureOut">
              <a:rPr lang="en-GB" smtClean="0"/>
              <a:t>16/05/2024</a:t>
            </a:fld>
            <a:endParaRPr lang="en-GB"/>
          </a:p>
        </p:txBody>
      </p:sp>
      <p:sp>
        <p:nvSpPr>
          <p:cNvPr id="6" name="Footer Placeholder 5">
            <a:extLst>
              <a:ext uri="{FF2B5EF4-FFF2-40B4-BE49-F238E27FC236}">
                <a16:creationId xmlns:a16="http://schemas.microsoft.com/office/drawing/2014/main" id="{350EE670-8D45-E538-2F91-5C458CD6803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3BE0974-09A6-CA7A-B526-A5C200F5819C}"/>
              </a:ext>
            </a:extLst>
          </p:cNvPr>
          <p:cNvSpPr>
            <a:spLocks noGrp="1"/>
          </p:cNvSpPr>
          <p:nvPr>
            <p:ph type="sldNum" sz="quarter" idx="12"/>
          </p:nvPr>
        </p:nvSpPr>
        <p:spPr/>
        <p:txBody>
          <a:bodyPr/>
          <a:lstStyle/>
          <a:p>
            <a:fld id="{C70BD339-7FFA-40FB-A452-CAA654FD1870}" type="slidenum">
              <a:rPr lang="en-GB" smtClean="0"/>
              <a:t>‹#›</a:t>
            </a:fld>
            <a:endParaRPr lang="en-GB"/>
          </a:p>
        </p:txBody>
      </p:sp>
    </p:spTree>
    <p:extLst>
      <p:ext uri="{BB962C8B-B14F-4D97-AF65-F5344CB8AC3E}">
        <p14:creationId xmlns:p14="http://schemas.microsoft.com/office/powerpoint/2010/main" val="1132140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5CCA94-9BA6-D0FF-64FA-6692D0A27B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0B1FA9A-3F36-510E-09FF-19024C7315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6430F4-3BB6-4E3D-86E8-2A07298C15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BDC35F-B5E2-447F-BBD0-8E99F3DCC628}" type="datetimeFigureOut">
              <a:rPr lang="en-GB" smtClean="0"/>
              <a:t>16/05/2024</a:t>
            </a:fld>
            <a:endParaRPr lang="en-GB"/>
          </a:p>
        </p:txBody>
      </p:sp>
      <p:sp>
        <p:nvSpPr>
          <p:cNvPr id="5" name="Footer Placeholder 4">
            <a:extLst>
              <a:ext uri="{FF2B5EF4-FFF2-40B4-BE49-F238E27FC236}">
                <a16:creationId xmlns:a16="http://schemas.microsoft.com/office/drawing/2014/main" id="{4D95494A-B996-0A47-83D1-47A79667AC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E4CEF4D-B266-1132-6321-55591F93BF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BD339-7FFA-40FB-A452-CAA654FD1870}" type="slidenum">
              <a:rPr lang="en-GB" smtClean="0"/>
              <a:t>‹#›</a:t>
            </a:fld>
            <a:endParaRPr lang="en-GB"/>
          </a:p>
        </p:txBody>
      </p:sp>
    </p:spTree>
    <p:extLst>
      <p:ext uri="{BB962C8B-B14F-4D97-AF65-F5344CB8AC3E}">
        <p14:creationId xmlns:p14="http://schemas.microsoft.com/office/powerpoint/2010/main" val="34708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3.sv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9.svg"/><Relationship Id="rId11" Type="http://schemas.openxmlformats.org/officeDocument/2006/relationships/image" Target="../media/image12.png"/><Relationship Id="rId5" Type="http://schemas.openxmlformats.org/officeDocument/2006/relationships/image" Target="../media/image8.png"/><Relationship Id="rId10" Type="http://schemas.openxmlformats.org/officeDocument/2006/relationships/image" Target="../media/image21.svg"/><Relationship Id="rId4" Type="http://schemas.openxmlformats.org/officeDocument/2006/relationships/image" Target="../media/image11.svg"/><Relationship Id="rId9" Type="http://schemas.openxmlformats.org/officeDocument/2006/relationships/image" Target="../media/image2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chart" Target="../charts/chart2.xm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chart" Target="../charts/chart1.xml"/><Relationship Id="rId5" Type="http://schemas.openxmlformats.org/officeDocument/2006/relationships/image" Target="../media/image5.sv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svg"/><Relationship Id="rId3" Type="http://schemas.openxmlformats.org/officeDocument/2006/relationships/image" Target="../media/image7.svg"/><Relationship Id="rId7" Type="http://schemas.openxmlformats.org/officeDocument/2006/relationships/image" Target="../media/image11.svg"/><Relationship Id="rId12" Type="http://schemas.openxmlformats.org/officeDocument/2006/relationships/image" Target="../media/image16.pn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0.png"/><Relationship Id="rId11" Type="http://schemas.openxmlformats.org/officeDocument/2006/relationships/image" Target="../media/image15.svg"/><Relationship Id="rId5" Type="http://schemas.openxmlformats.org/officeDocument/2006/relationships/image" Target="../media/image9.sv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svg"/></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6.png"/><Relationship Id="rId7" Type="http://schemas.openxmlformats.org/officeDocument/2006/relationships/image" Target="../media/image8.png"/><Relationship Id="rId12" Type="http://schemas.openxmlformats.org/officeDocument/2006/relationships/image" Target="../media/image15.sv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11.svg"/><Relationship Id="rId11" Type="http://schemas.openxmlformats.org/officeDocument/2006/relationships/image" Target="../media/image14.png"/><Relationship Id="rId5" Type="http://schemas.openxmlformats.org/officeDocument/2006/relationships/image" Target="../media/image10.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19.svg"/><Relationship Id="rId4" Type="http://schemas.openxmlformats.org/officeDocument/2006/relationships/image" Target="../media/image1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3.sv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9.svg"/><Relationship Id="rId11" Type="http://schemas.openxmlformats.org/officeDocument/2006/relationships/image" Target="../media/image12.png"/><Relationship Id="rId5" Type="http://schemas.openxmlformats.org/officeDocument/2006/relationships/image" Target="../media/image8.png"/><Relationship Id="rId10" Type="http://schemas.openxmlformats.org/officeDocument/2006/relationships/image" Target="../media/image21.svg"/><Relationship Id="rId4" Type="http://schemas.openxmlformats.org/officeDocument/2006/relationships/image" Target="../media/image11.svg"/><Relationship Id="rId9"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E68FAF6-50AE-253D-0708-6511B5AEC9DA}"/>
              </a:ext>
            </a:extLst>
          </p:cNvPr>
          <p:cNvSpPr/>
          <p:nvPr/>
        </p:nvSpPr>
        <p:spPr>
          <a:xfrm>
            <a:off x="0" y="0"/>
            <a:ext cx="2690648" cy="6858000"/>
          </a:xfrm>
          <a:prstGeom prst="rect">
            <a:avLst/>
          </a:prstGeom>
          <a:solidFill>
            <a:srgbClr val="EEB8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BDC202EA-F01B-E779-45E0-2786DE8344A2}"/>
              </a:ext>
            </a:extLst>
          </p:cNvPr>
          <p:cNvSpPr/>
          <p:nvPr/>
        </p:nvSpPr>
        <p:spPr>
          <a:xfrm>
            <a:off x="9501352" y="2628"/>
            <a:ext cx="2690648" cy="6858000"/>
          </a:xfrm>
          <a:prstGeom prst="rect">
            <a:avLst/>
          </a:prstGeom>
          <a:solidFill>
            <a:srgbClr val="A5B8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Flowchart: Delay 3">
            <a:extLst>
              <a:ext uri="{FF2B5EF4-FFF2-40B4-BE49-F238E27FC236}">
                <a16:creationId xmlns:a16="http://schemas.microsoft.com/office/drawing/2014/main" id="{EA7A29E7-E8C7-2430-0054-97A849C9197A}"/>
              </a:ext>
            </a:extLst>
          </p:cNvPr>
          <p:cNvSpPr/>
          <p:nvPr/>
        </p:nvSpPr>
        <p:spPr>
          <a:xfrm rot="16200000">
            <a:off x="3474981" y="-253564"/>
            <a:ext cx="5242033" cy="8996855"/>
          </a:xfrm>
          <a:prstGeom prst="flowChartDelay">
            <a:avLst/>
          </a:prstGeom>
          <a:solidFill>
            <a:srgbClr val="5C24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Flowchart: Delay 4">
            <a:extLst>
              <a:ext uri="{FF2B5EF4-FFF2-40B4-BE49-F238E27FC236}">
                <a16:creationId xmlns:a16="http://schemas.microsoft.com/office/drawing/2014/main" id="{8A6F5E3B-5147-F532-0CC4-6180A0A16392}"/>
              </a:ext>
            </a:extLst>
          </p:cNvPr>
          <p:cNvSpPr/>
          <p:nvPr/>
        </p:nvSpPr>
        <p:spPr>
          <a:xfrm rot="5400000">
            <a:off x="3474980" y="-784334"/>
            <a:ext cx="5242035" cy="6810703"/>
          </a:xfrm>
          <a:prstGeom prst="flowChartDelay">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Picture 6" descr="A picture containing graphics, graphic design, colorfulness, magenta&#10;&#10;Description automatically generated">
            <a:extLst>
              <a:ext uri="{FF2B5EF4-FFF2-40B4-BE49-F238E27FC236}">
                <a16:creationId xmlns:a16="http://schemas.microsoft.com/office/drawing/2014/main" id="{174AB2FB-CE86-B53E-6FCE-BB0D382EA2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896" y="6383992"/>
            <a:ext cx="1345778" cy="384669"/>
          </a:xfrm>
          <a:prstGeom prst="rect">
            <a:avLst/>
          </a:prstGeom>
        </p:spPr>
      </p:pic>
      <p:sp>
        <p:nvSpPr>
          <p:cNvPr id="8" name="TextBox 7">
            <a:extLst>
              <a:ext uri="{FF2B5EF4-FFF2-40B4-BE49-F238E27FC236}">
                <a16:creationId xmlns:a16="http://schemas.microsoft.com/office/drawing/2014/main" id="{4581E653-F1CD-708F-4CEC-94AED5F9A40F}"/>
              </a:ext>
            </a:extLst>
          </p:cNvPr>
          <p:cNvSpPr txBox="1"/>
          <p:nvPr/>
        </p:nvSpPr>
        <p:spPr>
          <a:xfrm>
            <a:off x="3100550" y="1199704"/>
            <a:ext cx="5990897" cy="14465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400" b="1" i="0" u="none" strike="noStrike" kern="1200" cap="none" spc="0" normalizeH="0" baseline="0" noProof="0" dirty="0">
                <a:ln>
                  <a:noFill/>
                </a:ln>
                <a:solidFill>
                  <a:srgbClr val="5C2472"/>
                </a:solidFill>
                <a:effectLst/>
                <a:uLnTx/>
                <a:uFillTx/>
                <a:latin typeface="Calibri" panose="020F0502020204030204"/>
                <a:ea typeface="+mn-ea"/>
                <a:cs typeface="+mn-cs"/>
              </a:rPr>
              <a:t>Community Safety Survey 2023</a:t>
            </a:r>
            <a:endParaRPr kumimoji="0" lang="en-GB" sz="3200" b="1" i="0" u="none" strike="noStrike" kern="1200" cap="none" spc="0" normalizeH="0" baseline="0" noProof="0" dirty="0">
              <a:ln>
                <a:noFill/>
              </a:ln>
              <a:solidFill>
                <a:srgbClr val="C71485"/>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6CA19FC0-3581-27BD-F55C-D67CA155AA56}"/>
              </a:ext>
            </a:extLst>
          </p:cNvPr>
          <p:cNvSpPr txBox="1"/>
          <p:nvPr/>
        </p:nvSpPr>
        <p:spPr>
          <a:xfrm>
            <a:off x="3100552" y="6383992"/>
            <a:ext cx="59908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solidFill>
                <a:effectLst/>
                <a:uLnTx/>
                <a:uFillTx/>
                <a:latin typeface="Calibri" panose="020F0502020204030204"/>
                <a:ea typeface="+mn-ea"/>
                <a:cs typeface="+mn-cs"/>
              </a:rPr>
              <a:t>community.safety@essex.gov.uk</a:t>
            </a:r>
          </a:p>
        </p:txBody>
      </p:sp>
    </p:spTree>
    <p:extLst>
      <p:ext uri="{BB962C8B-B14F-4D97-AF65-F5344CB8AC3E}">
        <p14:creationId xmlns:p14="http://schemas.microsoft.com/office/powerpoint/2010/main" val="3994698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C71485">
            <a:alpha val="5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Modern Slavery</a:t>
            </a:r>
            <a:endParaRPr lang="en-GB" sz="2400" b="1" dirty="0">
              <a:solidFill>
                <a:prstClr val="white"/>
              </a:solidFill>
              <a:latin typeface="Calibri" panose="020F0502020204030204"/>
            </a:endParaRPr>
          </a:p>
        </p:txBody>
      </p:sp>
      <p:sp>
        <p:nvSpPr>
          <p:cNvPr id="4" name="TextBox 3">
            <a:extLst>
              <a:ext uri="{FF2B5EF4-FFF2-40B4-BE49-F238E27FC236}">
                <a16:creationId xmlns:a16="http://schemas.microsoft.com/office/drawing/2014/main" id="{3606EE4D-70B2-E706-C56E-FA9BDE6AC379}"/>
              </a:ext>
            </a:extLst>
          </p:cNvPr>
          <p:cNvSpPr txBox="1"/>
          <p:nvPr/>
        </p:nvSpPr>
        <p:spPr>
          <a:xfrm>
            <a:off x="155999" y="733964"/>
            <a:ext cx="5400000" cy="900000"/>
          </a:xfrm>
          <a:prstGeom prst="roundRect">
            <a:avLst/>
          </a:prstGeom>
          <a:solidFill>
            <a:srgbClr val="C71485"/>
          </a:solidFill>
          <a:ln w="28575">
            <a:solidFill>
              <a:schemeClr val="bg1"/>
            </a:solidFill>
          </a:ln>
        </p:spPr>
        <p:txBody>
          <a:bodyPr wrap="square" anchor="ctr">
            <a:spAutoFit/>
          </a:bodyPr>
          <a:lstStyle/>
          <a:p>
            <a:r>
              <a:rPr lang="en-GB" sz="1600" b="1" dirty="0">
                <a:solidFill>
                  <a:schemeClr val="bg1"/>
                </a:solidFill>
              </a:rPr>
              <a:t>How confident are you that you would be able to spot the signs that someone might be the victim of modern slavery?</a:t>
            </a:r>
          </a:p>
        </p:txBody>
      </p:sp>
      <p:sp>
        <p:nvSpPr>
          <p:cNvPr id="6" name="TextBox 5">
            <a:extLst>
              <a:ext uri="{FF2B5EF4-FFF2-40B4-BE49-F238E27FC236}">
                <a16:creationId xmlns:a16="http://schemas.microsoft.com/office/drawing/2014/main" id="{C7E62A42-51D0-4EF1-FF2F-CA889FB08B88}"/>
              </a:ext>
            </a:extLst>
          </p:cNvPr>
          <p:cNvSpPr txBox="1"/>
          <p:nvPr/>
        </p:nvSpPr>
        <p:spPr>
          <a:xfrm>
            <a:off x="6636000" y="733964"/>
            <a:ext cx="5400000" cy="900000"/>
          </a:xfrm>
          <a:prstGeom prst="roundRect">
            <a:avLst/>
          </a:prstGeom>
          <a:solidFill>
            <a:srgbClr val="C71485"/>
          </a:solidFill>
          <a:ln w="19050">
            <a:solidFill>
              <a:schemeClr val="bg1"/>
            </a:solidFill>
          </a:ln>
        </p:spPr>
        <p:txBody>
          <a:bodyPr wrap="square">
            <a:spAutoFit/>
          </a:bodyPr>
          <a:lstStyle/>
          <a:p>
            <a:r>
              <a:rPr lang="en-GB" sz="1600" b="1" dirty="0">
                <a:solidFill>
                  <a:schemeClr val="bg1"/>
                </a:solidFill>
              </a:rPr>
              <a:t>How confident are you that you would you know where to report any concerns that you think someone might be the victim of modern slavery?</a:t>
            </a:r>
          </a:p>
        </p:txBody>
      </p:sp>
      <p:sp>
        <p:nvSpPr>
          <p:cNvPr id="10" name="Rectangle: Rounded Corners 9">
            <a:extLst>
              <a:ext uri="{FF2B5EF4-FFF2-40B4-BE49-F238E27FC236}">
                <a16:creationId xmlns:a16="http://schemas.microsoft.com/office/drawing/2014/main" id="{2F99D827-8C29-E8FE-CB6A-EEB59E3522F1}"/>
              </a:ext>
            </a:extLst>
          </p:cNvPr>
          <p:cNvSpPr/>
          <p:nvPr/>
        </p:nvSpPr>
        <p:spPr>
          <a:xfrm>
            <a:off x="156000" y="1800386"/>
            <a:ext cx="3240000" cy="1080000"/>
          </a:xfrm>
          <a:prstGeom prst="roundRect">
            <a:avLst/>
          </a:prstGeom>
          <a:solidFill>
            <a:srgbClr val="7F946A"/>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2336800" algn="l"/>
              </a:tabLst>
            </a:pPr>
            <a:r>
              <a:rPr lang="en-GB" sz="1600" b="1" dirty="0"/>
              <a:t>Very confident	10%</a:t>
            </a:r>
          </a:p>
          <a:p>
            <a:pPr>
              <a:tabLst>
                <a:tab pos="2336800" algn="l"/>
              </a:tabLst>
            </a:pPr>
            <a:r>
              <a:rPr lang="en-GB" sz="1600" b="1" dirty="0"/>
              <a:t>Fairly confident	40%</a:t>
            </a:r>
          </a:p>
          <a:p>
            <a:pPr>
              <a:tabLst>
                <a:tab pos="2336800" algn="l"/>
              </a:tabLst>
            </a:pPr>
            <a:r>
              <a:rPr lang="en-GB" sz="1600" b="1" dirty="0"/>
              <a:t>Not very confident	39%</a:t>
            </a:r>
          </a:p>
          <a:p>
            <a:pPr>
              <a:tabLst>
                <a:tab pos="2336800" algn="l"/>
              </a:tabLst>
            </a:pPr>
            <a:r>
              <a:rPr lang="en-GB" sz="1600" b="1" dirty="0"/>
              <a:t>Not confident at all	11%</a:t>
            </a:r>
          </a:p>
        </p:txBody>
      </p:sp>
      <p:sp>
        <p:nvSpPr>
          <p:cNvPr id="12" name="Rectangle: Rounded Corners 11">
            <a:extLst>
              <a:ext uri="{FF2B5EF4-FFF2-40B4-BE49-F238E27FC236}">
                <a16:creationId xmlns:a16="http://schemas.microsoft.com/office/drawing/2014/main" id="{142E3734-1CB8-BBC1-A223-7A1C32D8FC54}"/>
              </a:ext>
            </a:extLst>
          </p:cNvPr>
          <p:cNvSpPr/>
          <p:nvPr/>
        </p:nvSpPr>
        <p:spPr>
          <a:xfrm>
            <a:off x="6636001" y="1800386"/>
            <a:ext cx="3240000" cy="1080000"/>
          </a:xfrm>
          <a:prstGeom prst="roundRect">
            <a:avLst/>
          </a:prstGeom>
          <a:solidFill>
            <a:srgbClr val="7F946A"/>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2336800" algn="l"/>
              </a:tabLst>
            </a:pPr>
            <a:r>
              <a:rPr lang="en-GB" sz="1600" b="1" dirty="0"/>
              <a:t>Very confident	15%</a:t>
            </a:r>
          </a:p>
          <a:p>
            <a:pPr>
              <a:tabLst>
                <a:tab pos="2336800" algn="l"/>
              </a:tabLst>
            </a:pPr>
            <a:r>
              <a:rPr lang="en-GB" sz="1600" b="1" dirty="0"/>
              <a:t>Fairly confident	34%</a:t>
            </a:r>
          </a:p>
          <a:p>
            <a:pPr>
              <a:tabLst>
                <a:tab pos="2336800" algn="l"/>
              </a:tabLst>
            </a:pPr>
            <a:r>
              <a:rPr lang="en-GB" sz="1600" b="1" dirty="0"/>
              <a:t>Not very confident	33%</a:t>
            </a:r>
          </a:p>
          <a:p>
            <a:pPr>
              <a:tabLst>
                <a:tab pos="2336800" algn="l"/>
              </a:tabLst>
            </a:pPr>
            <a:r>
              <a:rPr lang="en-GB" sz="1600" b="1" dirty="0"/>
              <a:t>Not confident at all	18%</a:t>
            </a:r>
          </a:p>
        </p:txBody>
      </p:sp>
      <p:grpSp>
        <p:nvGrpSpPr>
          <p:cNvPr id="20" name="Group 19">
            <a:extLst>
              <a:ext uri="{FF2B5EF4-FFF2-40B4-BE49-F238E27FC236}">
                <a16:creationId xmlns:a16="http://schemas.microsoft.com/office/drawing/2014/main" id="{D53012CF-35ED-0BAA-AF6A-40F90C8D5510}"/>
              </a:ext>
            </a:extLst>
          </p:cNvPr>
          <p:cNvGrpSpPr/>
          <p:nvPr/>
        </p:nvGrpSpPr>
        <p:grpSpPr>
          <a:xfrm>
            <a:off x="3509761" y="1901986"/>
            <a:ext cx="2218759" cy="352720"/>
            <a:chOff x="3509761" y="2032414"/>
            <a:chExt cx="2218759" cy="352720"/>
          </a:xfrm>
        </p:grpSpPr>
        <p:sp>
          <p:nvSpPr>
            <p:cNvPr id="15" name="Right Brace 14">
              <a:extLst>
                <a:ext uri="{FF2B5EF4-FFF2-40B4-BE49-F238E27FC236}">
                  <a16:creationId xmlns:a16="http://schemas.microsoft.com/office/drawing/2014/main" id="{3CC292AA-0989-A2F4-AAD2-47BB2F9010B8}"/>
                </a:ext>
              </a:extLst>
            </p:cNvPr>
            <p:cNvSpPr/>
            <p:nvPr/>
          </p:nvSpPr>
          <p:spPr>
            <a:xfrm>
              <a:off x="3509761" y="2039694"/>
              <a:ext cx="238759" cy="345440"/>
            </a:xfrm>
            <a:prstGeom prst="rightBrace">
              <a:avLst/>
            </a:prstGeom>
            <a:ln w="38100">
              <a:solidFill>
                <a:srgbClr val="4B713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6" name="TextBox 15">
              <a:extLst>
                <a:ext uri="{FF2B5EF4-FFF2-40B4-BE49-F238E27FC236}">
                  <a16:creationId xmlns:a16="http://schemas.microsoft.com/office/drawing/2014/main" id="{249E727F-519B-40DB-3093-B52D58E36C8C}"/>
                </a:ext>
              </a:extLst>
            </p:cNvPr>
            <p:cNvSpPr txBox="1"/>
            <p:nvPr/>
          </p:nvSpPr>
          <p:spPr>
            <a:xfrm>
              <a:off x="3748520" y="2032414"/>
              <a:ext cx="1980000" cy="338554"/>
            </a:xfrm>
            <a:prstGeom prst="rect">
              <a:avLst/>
            </a:prstGeom>
            <a:noFill/>
          </p:spPr>
          <p:txBody>
            <a:bodyPr wrap="square" rtlCol="0">
              <a:spAutoFit/>
            </a:bodyPr>
            <a:lstStyle/>
            <a:p>
              <a:r>
                <a:rPr lang="en-GB" sz="1600" b="1" dirty="0"/>
                <a:t>50% confident</a:t>
              </a:r>
            </a:p>
          </p:txBody>
        </p:sp>
      </p:grpSp>
      <p:grpSp>
        <p:nvGrpSpPr>
          <p:cNvPr id="19" name="Group 18">
            <a:extLst>
              <a:ext uri="{FF2B5EF4-FFF2-40B4-BE49-F238E27FC236}">
                <a16:creationId xmlns:a16="http://schemas.microsoft.com/office/drawing/2014/main" id="{526EB3A6-27D8-A0CE-CFF0-BAE7BDF44519}"/>
              </a:ext>
            </a:extLst>
          </p:cNvPr>
          <p:cNvGrpSpPr/>
          <p:nvPr/>
        </p:nvGrpSpPr>
        <p:grpSpPr>
          <a:xfrm>
            <a:off x="3509761" y="2444245"/>
            <a:ext cx="2206579" cy="352720"/>
            <a:chOff x="3521941" y="2547143"/>
            <a:chExt cx="2206579" cy="352720"/>
          </a:xfrm>
        </p:grpSpPr>
        <p:sp>
          <p:nvSpPr>
            <p:cNvPr id="17" name="TextBox 16">
              <a:extLst>
                <a:ext uri="{FF2B5EF4-FFF2-40B4-BE49-F238E27FC236}">
                  <a16:creationId xmlns:a16="http://schemas.microsoft.com/office/drawing/2014/main" id="{7E0F5714-CF35-ED8A-D24B-1ECB8759C17B}"/>
                </a:ext>
              </a:extLst>
            </p:cNvPr>
            <p:cNvSpPr txBox="1"/>
            <p:nvPr/>
          </p:nvSpPr>
          <p:spPr>
            <a:xfrm>
              <a:off x="3748520" y="2547143"/>
              <a:ext cx="1980000" cy="338554"/>
            </a:xfrm>
            <a:prstGeom prst="rect">
              <a:avLst/>
            </a:prstGeom>
            <a:noFill/>
          </p:spPr>
          <p:txBody>
            <a:bodyPr wrap="square" rtlCol="0">
              <a:spAutoFit/>
            </a:bodyPr>
            <a:lstStyle/>
            <a:p>
              <a:r>
                <a:rPr lang="en-GB" sz="1600" b="1" dirty="0"/>
                <a:t>50% not confident</a:t>
              </a:r>
            </a:p>
          </p:txBody>
        </p:sp>
        <p:sp>
          <p:nvSpPr>
            <p:cNvPr id="18" name="Right Brace 17">
              <a:extLst>
                <a:ext uri="{FF2B5EF4-FFF2-40B4-BE49-F238E27FC236}">
                  <a16:creationId xmlns:a16="http://schemas.microsoft.com/office/drawing/2014/main" id="{C62ED660-2676-5467-F2AD-A4146AA44873}"/>
                </a:ext>
              </a:extLst>
            </p:cNvPr>
            <p:cNvSpPr/>
            <p:nvPr/>
          </p:nvSpPr>
          <p:spPr>
            <a:xfrm>
              <a:off x="3521941" y="2554423"/>
              <a:ext cx="238759" cy="345440"/>
            </a:xfrm>
            <a:prstGeom prst="rightBrace">
              <a:avLst/>
            </a:prstGeom>
            <a:ln w="38100">
              <a:solidFill>
                <a:srgbClr val="4B713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grpSp>
        <p:nvGrpSpPr>
          <p:cNvPr id="21" name="Group 20">
            <a:extLst>
              <a:ext uri="{FF2B5EF4-FFF2-40B4-BE49-F238E27FC236}">
                <a16:creationId xmlns:a16="http://schemas.microsoft.com/office/drawing/2014/main" id="{DB959827-B862-CD29-1D99-8B1A4524281B}"/>
              </a:ext>
            </a:extLst>
          </p:cNvPr>
          <p:cNvGrpSpPr/>
          <p:nvPr/>
        </p:nvGrpSpPr>
        <p:grpSpPr>
          <a:xfrm>
            <a:off x="9985421" y="1901986"/>
            <a:ext cx="2218759" cy="352720"/>
            <a:chOff x="3509761" y="2032414"/>
            <a:chExt cx="2218759" cy="352720"/>
          </a:xfrm>
        </p:grpSpPr>
        <p:sp>
          <p:nvSpPr>
            <p:cNvPr id="22" name="Right Brace 21">
              <a:extLst>
                <a:ext uri="{FF2B5EF4-FFF2-40B4-BE49-F238E27FC236}">
                  <a16:creationId xmlns:a16="http://schemas.microsoft.com/office/drawing/2014/main" id="{A9F2DF31-CAF3-4984-1604-046A787E263E}"/>
                </a:ext>
              </a:extLst>
            </p:cNvPr>
            <p:cNvSpPr/>
            <p:nvPr/>
          </p:nvSpPr>
          <p:spPr>
            <a:xfrm>
              <a:off x="3509761" y="2039694"/>
              <a:ext cx="238759" cy="345440"/>
            </a:xfrm>
            <a:prstGeom prst="rightBrace">
              <a:avLst/>
            </a:prstGeom>
            <a:ln w="38100">
              <a:solidFill>
                <a:srgbClr val="4B713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 name="TextBox 22">
              <a:extLst>
                <a:ext uri="{FF2B5EF4-FFF2-40B4-BE49-F238E27FC236}">
                  <a16:creationId xmlns:a16="http://schemas.microsoft.com/office/drawing/2014/main" id="{BCC45143-A3EE-82C2-ED32-8D98B9E9CD64}"/>
                </a:ext>
              </a:extLst>
            </p:cNvPr>
            <p:cNvSpPr txBox="1"/>
            <p:nvPr/>
          </p:nvSpPr>
          <p:spPr>
            <a:xfrm>
              <a:off x="3748520" y="2032414"/>
              <a:ext cx="1980000" cy="338554"/>
            </a:xfrm>
            <a:prstGeom prst="rect">
              <a:avLst/>
            </a:prstGeom>
            <a:noFill/>
          </p:spPr>
          <p:txBody>
            <a:bodyPr wrap="square" rtlCol="0">
              <a:spAutoFit/>
            </a:bodyPr>
            <a:lstStyle/>
            <a:p>
              <a:r>
                <a:rPr lang="en-GB" sz="1600" b="1" dirty="0"/>
                <a:t>49% confident</a:t>
              </a:r>
            </a:p>
          </p:txBody>
        </p:sp>
      </p:grpSp>
      <p:grpSp>
        <p:nvGrpSpPr>
          <p:cNvPr id="24" name="Group 23">
            <a:extLst>
              <a:ext uri="{FF2B5EF4-FFF2-40B4-BE49-F238E27FC236}">
                <a16:creationId xmlns:a16="http://schemas.microsoft.com/office/drawing/2014/main" id="{11DCBCAF-7527-3C40-EF35-7ED30A22536F}"/>
              </a:ext>
            </a:extLst>
          </p:cNvPr>
          <p:cNvGrpSpPr/>
          <p:nvPr/>
        </p:nvGrpSpPr>
        <p:grpSpPr>
          <a:xfrm>
            <a:off x="9985421" y="2444245"/>
            <a:ext cx="2206579" cy="352720"/>
            <a:chOff x="3521941" y="2547143"/>
            <a:chExt cx="2206579" cy="352720"/>
          </a:xfrm>
        </p:grpSpPr>
        <p:sp>
          <p:nvSpPr>
            <p:cNvPr id="25" name="TextBox 24">
              <a:extLst>
                <a:ext uri="{FF2B5EF4-FFF2-40B4-BE49-F238E27FC236}">
                  <a16:creationId xmlns:a16="http://schemas.microsoft.com/office/drawing/2014/main" id="{80E5AC24-2582-77FA-1394-50715FD6FF1A}"/>
                </a:ext>
              </a:extLst>
            </p:cNvPr>
            <p:cNvSpPr txBox="1"/>
            <p:nvPr/>
          </p:nvSpPr>
          <p:spPr>
            <a:xfrm>
              <a:off x="3748520" y="2547143"/>
              <a:ext cx="1980000" cy="338554"/>
            </a:xfrm>
            <a:prstGeom prst="rect">
              <a:avLst/>
            </a:prstGeom>
            <a:noFill/>
          </p:spPr>
          <p:txBody>
            <a:bodyPr wrap="square" rtlCol="0">
              <a:spAutoFit/>
            </a:bodyPr>
            <a:lstStyle/>
            <a:p>
              <a:r>
                <a:rPr lang="en-GB" sz="1600" b="1" dirty="0"/>
                <a:t>51% not confident</a:t>
              </a:r>
            </a:p>
          </p:txBody>
        </p:sp>
        <p:sp>
          <p:nvSpPr>
            <p:cNvPr id="26" name="Right Brace 25">
              <a:extLst>
                <a:ext uri="{FF2B5EF4-FFF2-40B4-BE49-F238E27FC236}">
                  <a16:creationId xmlns:a16="http://schemas.microsoft.com/office/drawing/2014/main" id="{AB0310BD-AF1D-3F96-4891-553936B8C72C}"/>
                </a:ext>
              </a:extLst>
            </p:cNvPr>
            <p:cNvSpPr/>
            <p:nvPr/>
          </p:nvSpPr>
          <p:spPr>
            <a:xfrm>
              <a:off x="3521941" y="2554423"/>
              <a:ext cx="238759" cy="345440"/>
            </a:xfrm>
            <a:prstGeom prst="rightBrace">
              <a:avLst/>
            </a:prstGeom>
            <a:ln w="38100">
              <a:solidFill>
                <a:srgbClr val="4B713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grpSp>
        <p:nvGrpSpPr>
          <p:cNvPr id="59" name="Group 58">
            <a:extLst>
              <a:ext uri="{FF2B5EF4-FFF2-40B4-BE49-F238E27FC236}">
                <a16:creationId xmlns:a16="http://schemas.microsoft.com/office/drawing/2014/main" id="{9768936B-33DC-CBF5-44F8-F5C52D3F4F9C}"/>
              </a:ext>
            </a:extLst>
          </p:cNvPr>
          <p:cNvGrpSpPr/>
          <p:nvPr/>
        </p:nvGrpSpPr>
        <p:grpSpPr>
          <a:xfrm>
            <a:off x="155999" y="3077205"/>
            <a:ext cx="5400001" cy="648000"/>
            <a:chOff x="156000" y="3239092"/>
            <a:chExt cx="5400001" cy="648000"/>
          </a:xfrm>
        </p:grpSpPr>
        <p:pic>
          <p:nvPicPr>
            <p:cNvPr id="38" name="Graphic 37" descr="Gender with solid fill">
              <a:extLst>
                <a:ext uri="{FF2B5EF4-FFF2-40B4-BE49-F238E27FC236}">
                  <a16:creationId xmlns:a16="http://schemas.microsoft.com/office/drawing/2014/main" id="{6B97DBC0-9603-5E25-C631-072C5A349BF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6000" y="3239092"/>
              <a:ext cx="648000" cy="648000"/>
            </a:xfrm>
            <a:prstGeom prst="rect">
              <a:avLst/>
            </a:prstGeom>
          </p:spPr>
        </p:pic>
        <p:sp>
          <p:nvSpPr>
            <p:cNvPr id="45" name="TextBox 44">
              <a:extLst>
                <a:ext uri="{FF2B5EF4-FFF2-40B4-BE49-F238E27FC236}">
                  <a16:creationId xmlns:a16="http://schemas.microsoft.com/office/drawing/2014/main" id="{3A437BFB-7850-D381-8DFC-F6DE7B02C02A}"/>
                </a:ext>
              </a:extLst>
            </p:cNvPr>
            <p:cNvSpPr txBox="1"/>
            <p:nvPr/>
          </p:nvSpPr>
          <p:spPr>
            <a:xfrm>
              <a:off x="876001" y="3270705"/>
              <a:ext cx="4680000" cy="584775"/>
            </a:xfrm>
            <a:prstGeom prst="rect">
              <a:avLst/>
            </a:prstGeom>
            <a:noFill/>
          </p:spPr>
          <p:txBody>
            <a:bodyPr wrap="square" rtlCol="0">
              <a:spAutoFit/>
            </a:bodyPr>
            <a:lstStyle/>
            <a:p>
              <a:r>
                <a:rPr lang="en-GB" sz="1600" dirty="0"/>
                <a:t>Women (51%) were slightly more confident than men (48%).</a:t>
              </a:r>
            </a:p>
          </p:txBody>
        </p:sp>
      </p:grpSp>
      <p:grpSp>
        <p:nvGrpSpPr>
          <p:cNvPr id="58" name="Group 57">
            <a:extLst>
              <a:ext uri="{FF2B5EF4-FFF2-40B4-BE49-F238E27FC236}">
                <a16:creationId xmlns:a16="http://schemas.microsoft.com/office/drawing/2014/main" id="{3223F392-69AB-00D0-5418-14B30AAB2EEF}"/>
              </a:ext>
            </a:extLst>
          </p:cNvPr>
          <p:cNvGrpSpPr/>
          <p:nvPr/>
        </p:nvGrpSpPr>
        <p:grpSpPr>
          <a:xfrm>
            <a:off x="155999" y="3716255"/>
            <a:ext cx="5400001" cy="648000"/>
            <a:chOff x="156000" y="3912928"/>
            <a:chExt cx="5400001" cy="648000"/>
          </a:xfrm>
        </p:grpSpPr>
        <p:pic>
          <p:nvPicPr>
            <p:cNvPr id="49" name="Graphic 48" descr="Business Growth with solid fill">
              <a:extLst>
                <a:ext uri="{FF2B5EF4-FFF2-40B4-BE49-F238E27FC236}">
                  <a16:creationId xmlns:a16="http://schemas.microsoft.com/office/drawing/2014/main" id="{D55C10F9-34F7-99D8-F5D4-E709AEE1532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56000" y="3912928"/>
              <a:ext cx="648000" cy="648000"/>
            </a:xfrm>
            <a:prstGeom prst="rect">
              <a:avLst/>
            </a:prstGeom>
          </p:spPr>
        </p:pic>
        <p:sp>
          <p:nvSpPr>
            <p:cNvPr id="54" name="TextBox 53">
              <a:extLst>
                <a:ext uri="{FF2B5EF4-FFF2-40B4-BE49-F238E27FC236}">
                  <a16:creationId xmlns:a16="http://schemas.microsoft.com/office/drawing/2014/main" id="{B9C605D8-C29B-11AF-86D0-E8EF77B0192D}"/>
                </a:ext>
              </a:extLst>
            </p:cNvPr>
            <p:cNvSpPr txBox="1"/>
            <p:nvPr/>
          </p:nvSpPr>
          <p:spPr>
            <a:xfrm>
              <a:off x="876001" y="3944541"/>
              <a:ext cx="4680000" cy="584775"/>
            </a:xfrm>
            <a:prstGeom prst="rect">
              <a:avLst/>
            </a:prstGeom>
            <a:noFill/>
          </p:spPr>
          <p:txBody>
            <a:bodyPr wrap="square" rtlCol="0">
              <a:spAutoFit/>
            </a:bodyPr>
            <a:lstStyle/>
            <a:p>
              <a:r>
                <a:rPr lang="en-GB" sz="1600" dirty="0"/>
                <a:t>Those aged 65+ were least confident (36%). Those aged 35-44 and 45-54 were most confident (59%).</a:t>
              </a:r>
            </a:p>
          </p:txBody>
        </p:sp>
      </p:grpSp>
      <p:grpSp>
        <p:nvGrpSpPr>
          <p:cNvPr id="60" name="Group 59">
            <a:extLst>
              <a:ext uri="{FF2B5EF4-FFF2-40B4-BE49-F238E27FC236}">
                <a16:creationId xmlns:a16="http://schemas.microsoft.com/office/drawing/2014/main" id="{B410AC99-93F8-A0A7-4011-A6934465D555}"/>
              </a:ext>
            </a:extLst>
          </p:cNvPr>
          <p:cNvGrpSpPr/>
          <p:nvPr/>
        </p:nvGrpSpPr>
        <p:grpSpPr>
          <a:xfrm>
            <a:off x="155999" y="4390297"/>
            <a:ext cx="5400001" cy="648000"/>
            <a:chOff x="156000" y="4650740"/>
            <a:chExt cx="5400001" cy="648000"/>
          </a:xfrm>
        </p:grpSpPr>
        <p:pic>
          <p:nvPicPr>
            <p:cNvPr id="42" name="Graphic 41" descr="Person in wheelchair with solid fill">
              <a:extLst>
                <a:ext uri="{FF2B5EF4-FFF2-40B4-BE49-F238E27FC236}">
                  <a16:creationId xmlns:a16="http://schemas.microsoft.com/office/drawing/2014/main" id="{6296B7F5-19F2-5B89-EA99-2C5ECE800E1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6000" y="4650740"/>
              <a:ext cx="648000" cy="648000"/>
            </a:xfrm>
            <a:prstGeom prst="rect">
              <a:avLst/>
            </a:prstGeom>
          </p:spPr>
        </p:pic>
        <p:sp>
          <p:nvSpPr>
            <p:cNvPr id="55" name="TextBox 54">
              <a:extLst>
                <a:ext uri="{FF2B5EF4-FFF2-40B4-BE49-F238E27FC236}">
                  <a16:creationId xmlns:a16="http://schemas.microsoft.com/office/drawing/2014/main" id="{3CAAF34D-ADFA-6098-38FE-1C28B029C8AB}"/>
                </a:ext>
              </a:extLst>
            </p:cNvPr>
            <p:cNvSpPr txBox="1"/>
            <p:nvPr/>
          </p:nvSpPr>
          <p:spPr>
            <a:xfrm>
              <a:off x="876001" y="4682353"/>
              <a:ext cx="4680000" cy="584775"/>
            </a:xfrm>
            <a:prstGeom prst="rect">
              <a:avLst/>
            </a:prstGeom>
            <a:noFill/>
          </p:spPr>
          <p:txBody>
            <a:bodyPr wrap="square" rtlCol="0">
              <a:spAutoFit/>
            </a:bodyPr>
            <a:lstStyle/>
            <a:p>
              <a:r>
                <a:rPr lang="en-GB" sz="1600" dirty="0"/>
                <a:t>Those with a disability / impairment (45%) were less confidence than those without (52%).</a:t>
              </a:r>
            </a:p>
          </p:txBody>
        </p:sp>
      </p:grpSp>
      <p:grpSp>
        <p:nvGrpSpPr>
          <p:cNvPr id="61" name="Group 60">
            <a:extLst>
              <a:ext uri="{FF2B5EF4-FFF2-40B4-BE49-F238E27FC236}">
                <a16:creationId xmlns:a16="http://schemas.microsoft.com/office/drawing/2014/main" id="{57426CEC-0458-EA3E-B588-B1AED220DB52}"/>
              </a:ext>
            </a:extLst>
          </p:cNvPr>
          <p:cNvGrpSpPr/>
          <p:nvPr/>
        </p:nvGrpSpPr>
        <p:grpSpPr>
          <a:xfrm>
            <a:off x="155999" y="5094653"/>
            <a:ext cx="5400001" cy="830997"/>
            <a:chOff x="156000" y="5387751"/>
            <a:chExt cx="5400001" cy="830997"/>
          </a:xfrm>
        </p:grpSpPr>
        <p:pic>
          <p:nvPicPr>
            <p:cNvPr id="40" name="Graphic 39" descr="Man with kid with solid fill">
              <a:extLst>
                <a:ext uri="{FF2B5EF4-FFF2-40B4-BE49-F238E27FC236}">
                  <a16:creationId xmlns:a16="http://schemas.microsoft.com/office/drawing/2014/main" id="{A5F3B6E2-7702-1344-DBFC-ECB76606E01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6000" y="5479249"/>
              <a:ext cx="648000" cy="648000"/>
            </a:xfrm>
            <a:prstGeom prst="rect">
              <a:avLst/>
            </a:prstGeom>
          </p:spPr>
        </p:pic>
        <p:sp>
          <p:nvSpPr>
            <p:cNvPr id="56" name="TextBox 55">
              <a:extLst>
                <a:ext uri="{FF2B5EF4-FFF2-40B4-BE49-F238E27FC236}">
                  <a16:creationId xmlns:a16="http://schemas.microsoft.com/office/drawing/2014/main" id="{EA26E95D-07F9-3B9C-1D14-14D4BD903316}"/>
                </a:ext>
              </a:extLst>
            </p:cNvPr>
            <p:cNvSpPr txBox="1"/>
            <p:nvPr/>
          </p:nvSpPr>
          <p:spPr>
            <a:xfrm>
              <a:off x="876001" y="5387751"/>
              <a:ext cx="4680000" cy="830997"/>
            </a:xfrm>
            <a:prstGeom prst="rect">
              <a:avLst/>
            </a:prstGeom>
            <a:noFill/>
          </p:spPr>
          <p:txBody>
            <a:bodyPr wrap="square" rtlCol="0">
              <a:spAutoFit/>
            </a:bodyPr>
            <a:lstStyle/>
            <a:p>
              <a:r>
                <a:rPr lang="en-GB" sz="1600" dirty="0"/>
                <a:t>Parents (60%) were more confident than non-parents (47%). Confidence in parents was similar for those with children aged 0-10 (61%) and 11+ (63%).</a:t>
              </a:r>
            </a:p>
          </p:txBody>
        </p:sp>
      </p:grpSp>
      <p:grpSp>
        <p:nvGrpSpPr>
          <p:cNvPr id="62" name="Group 61">
            <a:extLst>
              <a:ext uri="{FF2B5EF4-FFF2-40B4-BE49-F238E27FC236}">
                <a16:creationId xmlns:a16="http://schemas.microsoft.com/office/drawing/2014/main" id="{5864D189-16E0-076B-3548-45F3C1F735A0}"/>
              </a:ext>
            </a:extLst>
          </p:cNvPr>
          <p:cNvGrpSpPr/>
          <p:nvPr/>
        </p:nvGrpSpPr>
        <p:grpSpPr>
          <a:xfrm>
            <a:off x="82799" y="5925649"/>
            <a:ext cx="5473201" cy="830997"/>
            <a:chOff x="156000" y="5995368"/>
            <a:chExt cx="5473201" cy="830997"/>
          </a:xfrm>
        </p:grpSpPr>
        <p:pic>
          <p:nvPicPr>
            <p:cNvPr id="51" name="Graphic 50" descr="Earth globe: Africa and Europe with solid fill">
              <a:extLst>
                <a:ext uri="{FF2B5EF4-FFF2-40B4-BE49-F238E27FC236}">
                  <a16:creationId xmlns:a16="http://schemas.microsoft.com/office/drawing/2014/main" id="{56295669-EB84-1639-A042-8E971D99EE9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56000" y="6107359"/>
              <a:ext cx="648000" cy="648000"/>
            </a:xfrm>
            <a:prstGeom prst="rect">
              <a:avLst/>
            </a:prstGeom>
          </p:spPr>
        </p:pic>
        <p:sp>
          <p:nvSpPr>
            <p:cNvPr id="57" name="TextBox 56">
              <a:extLst>
                <a:ext uri="{FF2B5EF4-FFF2-40B4-BE49-F238E27FC236}">
                  <a16:creationId xmlns:a16="http://schemas.microsoft.com/office/drawing/2014/main" id="{3D71EDFE-5786-47E7-BC8A-1F4368B7A457}"/>
                </a:ext>
              </a:extLst>
            </p:cNvPr>
            <p:cNvSpPr txBox="1"/>
            <p:nvPr/>
          </p:nvSpPr>
          <p:spPr>
            <a:xfrm>
              <a:off x="949201" y="5995368"/>
              <a:ext cx="4680000" cy="830997"/>
            </a:xfrm>
            <a:prstGeom prst="rect">
              <a:avLst/>
            </a:prstGeom>
            <a:noFill/>
          </p:spPr>
          <p:txBody>
            <a:bodyPr wrap="square" rtlCol="0">
              <a:spAutoFit/>
            </a:bodyPr>
            <a:lstStyle/>
            <a:p>
              <a:r>
                <a:rPr lang="en-GB" sz="1600" dirty="0"/>
                <a:t>Those from a White British/Irish background (49%) were less confident than those from other ethnic groups (57%).</a:t>
              </a:r>
            </a:p>
          </p:txBody>
        </p:sp>
      </p:grpSp>
      <p:grpSp>
        <p:nvGrpSpPr>
          <p:cNvPr id="63" name="Group 62">
            <a:extLst>
              <a:ext uri="{FF2B5EF4-FFF2-40B4-BE49-F238E27FC236}">
                <a16:creationId xmlns:a16="http://schemas.microsoft.com/office/drawing/2014/main" id="{2C87883E-5AEB-8709-4AC3-478877A5A457}"/>
              </a:ext>
            </a:extLst>
          </p:cNvPr>
          <p:cNvGrpSpPr/>
          <p:nvPr/>
        </p:nvGrpSpPr>
        <p:grpSpPr>
          <a:xfrm>
            <a:off x="6714552" y="3078934"/>
            <a:ext cx="5400001" cy="648000"/>
            <a:chOff x="156000" y="3239092"/>
            <a:chExt cx="5400001" cy="648000"/>
          </a:xfrm>
        </p:grpSpPr>
        <p:pic>
          <p:nvPicPr>
            <p:cNvPr id="64" name="Graphic 63" descr="Gender with solid fill">
              <a:extLst>
                <a:ext uri="{FF2B5EF4-FFF2-40B4-BE49-F238E27FC236}">
                  <a16:creationId xmlns:a16="http://schemas.microsoft.com/office/drawing/2014/main" id="{B1797A7A-FD6D-8461-B97B-CB29E2AACC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6000" y="3239092"/>
              <a:ext cx="648000" cy="648000"/>
            </a:xfrm>
            <a:prstGeom prst="rect">
              <a:avLst/>
            </a:prstGeom>
          </p:spPr>
        </p:pic>
        <p:sp>
          <p:nvSpPr>
            <p:cNvPr id="65" name="TextBox 64">
              <a:extLst>
                <a:ext uri="{FF2B5EF4-FFF2-40B4-BE49-F238E27FC236}">
                  <a16:creationId xmlns:a16="http://schemas.microsoft.com/office/drawing/2014/main" id="{CDCC5F1D-C7D1-1C81-C7CF-1DAEA54A907D}"/>
                </a:ext>
              </a:extLst>
            </p:cNvPr>
            <p:cNvSpPr txBox="1"/>
            <p:nvPr/>
          </p:nvSpPr>
          <p:spPr>
            <a:xfrm>
              <a:off x="876001" y="3393815"/>
              <a:ext cx="4680000" cy="338554"/>
            </a:xfrm>
            <a:prstGeom prst="rect">
              <a:avLst/>
            </a:prstGeom>
            <a:noFill/>
          </p:spPr>
          <p:txBody>
            <a:bodyPr wrap="square" rtlCol="0">
              <a:spAutoFit/>
            </a:bodyPr>
            <a:lstStyle/>
            <a:p>
              <a:r>
                <a:rPr lang="en-GB" sz="1600" dirty="0"/>
                <a:t>Men (52%) were more confident than women (47%).</a:t>
              </a:r>
            </a:p>
          </p:txBody>
        </p:sp>
      </p:grpSp>
      <p:grpSp>
        <p:nvGrpSpPr>
          <p:cNvPr id="66" name="Group 65">
            <a:extLst>
              <a:ext uri="{FF2B5EF4-FFF2-40B4-BE49-F238E27FC236}">
                <a16:creationId xmlns:a16="http://schemas.microsoft.com/office/drawing/2014/main" id="{02C64D4F-8F4F-4975-82E4-C01D06F3E4BF}"/>
              </a:ext>
            </a:extLst>
          </p:cNvPr>
          <p:cNvGrpSpPr/>
          <p:nvPr/>
        </p:nvGrpSpPr>
        <p:grpSpPr>
          <a:xfrm>
            <a:off x="6709202" y="3768567"/>
            <a:ext cx="5400001" cy="648000"/>
            <a:chOff x="156000" y="3912928"/>
            <a:chExt cx="5400001" cy="648000"/>
          </a:xfrm>
        </p:grpSpPr>
        <p:pic>
          <p:nvPicPr>
            <p:cNvPr id="67" name="Graphic 66" descr="Business Growth with solid fill">
              <a:extLst>
                <a:ext uri="{FF2B5EF4-FFF2-40B4-BE49-F238E27FC236}">
                  <a16:creationId xmlns:a16="http://schemas.microsoft.com/office/drawing/2014/main" id="{E9F4F0C6-203C-4007-8541-317A8F269E1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56000" y="3912928"/>
              <a:ext cx="648000" cy="648000"/>
            </a:xfrm>
            <a:prstGeom prst="rect">
              <a:avLst/>
            </a:prstGeom>
          </p:spPr>
        </p:pic>
        <p:sp>
          <p:nvSpPr>
            <p:cNvPr id="68" name="TextBox 67">
              <a:extLst>
                <a:ext uri="{FF2B5EF4-FFF2-40B4-BE49-F238E27FC236}">
                  <a16:creationId xmlns:a16="http://schemas.microsoft.com/office/drawing/2014/main" id="{F141B6E2-92E2-CDDC-204D-1D201FEA11BB}"/>
                </a:ext>
              </a:extLst>
            </p:cNvPr>
            <p:cNvSpPr txBox="1"/>
            <p:nvPr/>
          </p:nvSpPr>
          <p:spPr>
            <a:xfrm>
              <a:off x="876001" y="3944541"/>
              <a:ext cx="4680000" cy="584775"/>
            </a:xfrm>
            <a:prstGeom prst="rect">
              <a:avLst/>
            </a:prstGeom>
            <a:noFill/>
          </p:spPr>
          <p:txBody>
            <a:bodyPr wrap="square" rtlCol="0">
              <a:spAutoFit/>
            </a:bodyPr>
            <a:lstStyle/>
            <a:p>
              <a:r>
                <a:rPr lang="en-GB" sz="1600" dirty="0"/>
                <a:t>Those aged 65+ were least confident (41%). Those aged 45-54 were most confident (58%).</a:t>
              </a:r>
            </a:p>
          </p:txBody>
        </p:sp>
      </p:grpSp>
      <p:grpSp>
        <p:nvGrpSpPr>
          <p:cNvPr id="69" name="Group 68">
            <a:extLst>
              <a:ext uri="{FF2B5EF4-FFF2-40B4-BE49-F238E27FC236}">
                <a16:creationId xmlns:a16="http://schemas.microsoft.com/office/drawing/2014/main" id="{56FF7909-C0D4-C02E-0BD1-99F3DB8AB0A7}"/>
              </a:ext>
            </a:extLst>
          </p:cNvPr>
          <p:cNvGrpSpPr/>
          <p:nvPr/>
        </p:nvGrpSpPr>
        <p:grpSpPr>
          <a:xfrm>
            <a:off x="6714552" y="4394973"/>
            <a:ext cx="5400001" cy="648000"/>
            <a:chOff x="156000" y="4613165"/>
            <a:chExt cx="5400001" cy="648000"/>
          </a:xfrm>
        </p:grpSpPr>
        <p:pic>
          <p:nvPicPr>
            <p:cNvPr id="70" name="Graphic 69" descr="Person in wheelchair with solid fill">
              <a:extLst>
                <a:ext uri="{FF2B5EF4-FFF2-40B4-BE49-F238E27FC236}">
                  <a16:creationId xmlns:a16="http://schemas.microsoft.com/office/drawing/2014/main" id="{7F5EE075-D7B7-41E3-FCA4-4D7B32DF51B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6000" y="4613165"/>
              <a:ext cx="648000" cy="648000"/>
            </a:xfrm>
            <a:prstGeom prst="rect">
              <a:avLst/>
            </a:prstGeom>
          </p:spPr>
        </p:pic>
        <p:sp>
          <p:nvSpPr>
            <p:cNvPr id="71" name="TextBox 70">
              <a:extLst>
                <a:ext uri="{FF2B5EF4-FFF2-40B4-BE49-F238E27FC236}">
                  <a16:creationId xmlns:a16="http://schemas.microsoft.com/office/drawing/2014/main" id="{782DBBB5-DF35-245B-7509-C61110269425}"/>
                </a:ext>
              </a:extLst>
            </p:cNvPr>
            <p:cNvSpPr txBox="1"/>
            <p:nvPr/>
          </p:nvSpPr>
          <p:spPr>
            <a:xfrm>
              <a:off x="876001" y="4644778"/>
              <a:ext cx="4680000" cy="584775"/>
            </a:xfrm>
            <a:prstGeom prst="rect">
              <a:avLst/>
            </a:prstGeom>
            <a:noFill/>
          </p:spPr>
          <p:txBody>
            <a:bodyPr wrap="square" rtlCol="0">
              <a:spAutoFit/>
            </a:bodyPr>
            <a:lstStyle/>
            <a:p>
              <a:r>
                <a:rPr lang="en-GB" sz="1600" dirty="0"/>
                <a:t>Those with a disability / impairment (46%) were less confidence than those without (50%).</a:t>
              </a:r>
            </a:p>
          </p:txBody>
        </p:sp>
      </p:grpSp>
      <p:grpSp>
        <p:nvGrpSpPr>
          <p:cNvPr id="72" name="Group 71">
            <a:extLst>
              <a:ext uri="{FF2B5EF4-FFF2-40B4-BE49-F238E27FC236}">
                <a16:creationId xmlns:a16="http://schemas.microsoft.com/office/drawing/2014/main" id="{EDE4EC67-CA67-F97C-C4A5-3E8A0148A01F}"/>
              </a:ext>
            </a:extLst>
          </p:cNvPr>
          <p:cNvGrpSpPr/>
          <p:nvPr/>
        </p:nvGrpSpPr>
        <p:grpSpPr>
          <a:xfrm>
            <a:off x="6714552" y="5094652"/>
            <a:ext cx="5400001" cy="830997"/>
            <a:chOff x="156000" y="5403556"/>
            <a:chExt cx="5400001" cy="830997"/>
          </a:xfrm>
        </p:grpSpPr>
        <p:pic>
          <p:nvPicPr>
            <p:cNvPr id="73" name="Graphic 72" descr="Man with kid with solid fill">
              <a:extLst>
                <a:ext uri="{FF2B5EF4-FFF2-40B4-BE49-F238E27FC236}">
                  <a16:creationId xmlns:a16="http://schemas.microsoft.com/office/drawing/2014/main" id="{0806678C-14D0-D144-2F3C-B4C0CF70B3F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6000" y="5495054"/>
              <a:ext cx="648000" cy="648000"/>
            </a:xfrm>
            <a:prstGeom prst="rect">
              <a:avLst/>
            </a:prstGeom>
          </p:spPr>
        </p:pic>
        <p:sp>
          <p:nvSpPr>
            <p:cNvPr id="74" name="TextBox 73">
              <a:extLst>
                <a:ext uri="{FF2B5EF4-FFF2-40B4-BE49-F238E27FC236}">
                  <a16:creationId xmlns:a16="http://schemas.microsoft.com/office/drawing/2014/main" id="{7F134C4B-405E-A96D-E3B0-18AD39FFFCD3}"/>
                </a:ext>
              </a:extLst>
            </p:cNvPr>
            <p:cNvSpPr txBox="1"/>
            <p:nvPr/>
          </p:nvSpPr>
          <p:spPr>
            <a:xfrm>
              <a:off x="876001" y="5403556"/>
              <a:ext cx="4680000" cy="830997"/>
            </a:xfrm>
            <a:prstGeom prst="rect">
              <a:avLst/>
            </a:prstGeom>
            <a:noFill/>
          </p:spPr>
          <p:txBody>
            <a:bodyPr wrap="square" rtlCol="0">
              <a:spAutoFit/>
            </a:bodyPr>
            <a:lstStyle/>
            <a:p>
              <a:r>
                <a:rPr lang="en-GB" sz="1600" dirty="0"/>
                <a:t>Confidence was similar with parents (50%) and non-parents (48%). Confidence in parents was similar for those with children aged 0-10 (48%) and 11+ (52%).</a:t>
              </a:r>
            </a:p>
          </p:txBody>
        </p:sp>
      </p:grpSp>
      <p:grpSp>
        <p:nvGrpSpPr>
          <p:cNvPr id="75" name="Group 74">
            <a:extLst>
              <a:ext uri="{FF2B5EF4-FFF2-40B4-BE49-F238E27FC236}">
                <a16:creationId xmlns:a16="http://schemas.microsoft.com/office/drawing/2014/main" id="{1686DC47-908B-F464-F98C-6DD3F6827645}"/>
              </a:ext>
            </a:extLst>
          </p:cNvPr>
          <p:cNvGrpSpPr/>
          <p:nvPr/>
        </p:nvGrpSpPr>
        <p:grpSpPr>
          <a:xfrm>
            <a:off x="6709202" y="5941395"/>
            <a:ext cx="5400001" cy="830997"/>
            <a:chOff x="156000" y="6015861"/>
            <a:chExt cx="5400001" cy="830997"/>
          </a:xfrm>
        </p:grpSpPr>
        <p:pic>
          <p:nvPicPr>
            <p:cNvPr id="76" name="Graphic 75" descr="Earth globe: Africa and Europe with solid fill">
              <a:extLst>
                <a:ext uri="{FF2B5EF4-FFF2-40B4-BE49-F238E27FC236}">
                  <a16:creationId xmlns:a16="http://schemas.microsoft.com/office/drawing/2014/main" id="{FA551B46-6A85-1115-1BF1-F0F7CB509D9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56000" y="6107359"/>
              <a:ext cx="648000" cy="648000"/>
            </a:xfrm>
            <a:prstGeom prst="rect">
              <a:avLst/>
            </a:prstGeom>
          </p:spPr>
        </p:pic>
        <p:sp>
          <p:nvSpPr>
            <p:cNvPr id="77" name="TextBox 76">
              <a:extLst>
                <a:ext uri="{FF2B5EF4-FFF2-40B4-BE49-F238E27FC236}">
                  <a16:creationId xmlns:a16="http://schemas.microsoft.com/office/drawing/2014/main" id="{6B059E75-AE63-B40B-659D-B768A2EFE6DC}"/>
                </a:ext>
              </a:extLst>
            </p:cNvPr>
            <p:cNvSpPr txBox="1"/>
            <p:nvPr/>
          </p:nvSpPr>
          <p:spPr>
            <a:xfrm>
              <a:off x="876001" y="6015861"/>
              <a:ext cx="4680000" cy="830997"/>
            </a:xfrm>
            <a:prstGeom prst="rect">
              <a:avLst/>
            </a:prstGeom>
            <a:noFill/>
          </p:spPr>
          <p:txBody>
            <a:bodyPr wrap="square" rtlCol="0">
              <a:spAutoFit/>
            </a:bodyPr>
            <a:lstStyle/>
            <a:p>
              <a:r>
                <a:rPr lang="en-GB" sz="1600" dirty="0"/>
                <a:t>Those from a White British/Irish background (48%) were slightly less confident than those from other ethnic groups (50%).</a:t>
              </a:r>
            </a:p>
          </p:txBody>
        </p:sp>
      </p:grpSp>
    </p:spTree>
    <p:extLst>
      <p:ext uri="{BB962C8B-B14F-4D97-AF65-F5344CB8AC3E}">
        <p14:creationId xmlns:p14="http://schemas.microsoft.com/office/powerpoint/2010/main" val="3052732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C71485">
            <a:alpha val="5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Parent’s concerns and access to information</a:t>
            </a:r>
            <a:endParaRPr lang="en-GB" sz="2400" b="1" dirty="0">
              <a:solidFill>
                <a:prstClr val="white"/>
              </a:solidFill>
              <a:latin typeface="Calibri" panose="020F0502020204030204"/>
            </a:endParaRPr>
          </a:p>
        </p:txBody>
      </p:sp>
      <p:graphicFrame>
        <p:nvGraphicFramePr>
          <p:cNvPr id="2" name="Table 1">
            <a:extLst>
              <a:ext uri="{FF2B5EF4-FFF2-40B4-BE49-F238E27FC236}">
                <a16:creationId xmlns:a16="http://schemas.microsoft.com/office/drawing/2014/main" id="{D8904018-CE0C-C777-A29D-8388EF08BE18}"/>
              </a:ext>
            </a:extLst>
          </p:cNvPr>
          <p:cNvGraphicFramePr>
            <a:graphicFrameLocks noGrp="1"/>
          </p:cNvGraphicFramePr>
          <p:nvPr>
            <p:extLst>
              <p:ext uri="{D42A27DB-BD31-4B8C-83A1-F6EECF244321}">
                <p14:modId xmlns:p14="http://schemas.microsoft.com/office/powerpoint/2010/main" val="488720646"/>
              </p:ext>
            </p:extLst>
          </p:nvPr>
        </p:nvGraphicFramePr>
        <p:xfrm>
          <a:off x="155999" y="801498"/>
          <a:ext cx="11880003" cy="3246120"/>
        </p:xfrm>
        <a:graphic>
          <a:graphicData uri="http://schemas.openxmlformats.org/drawingml/2006/table">
            <a:tbl>
              <a:tblPr/>
              <a:tblGrid>
                <a:gridCol w="4135221">
                  <a:extLst>
                    <a:ext uri="{9D8B030D-6E8A-4147-A177-3AD203B41FA5}">
                      <a16:colId xmlns:a16="http://schemas.microsoft.com/office/drawing/2014/main" val="3892974129"/>
                    </a:ext>
                  </a:extLst>
                </a:gridCol>
                <a:gridCol w="1290797">
                  <a:extLst>
                    <a:ext uri="{9D8B030D-6E8A-4147-A177-3AD203B41FA5}">
                      <a16:colId xmlns:a16="http://schemas.microsoft.com/office/drawing/2014/main" val="2285370917"/>
                    </a:ext>
                  </a:extLst>
                </a:gridCol>
                <a:gridCol w="1290797">
                  <a:extLst>
                    <a:ext uri="{9D8B030D-6E8A-4147-A177-3AD203B41FA5}">
                      <a16:colId xmlns:a16="http://schemas.microsoft.com/office/drawing/2014/main" val="2535776855"/>
                    </a:ext>
                  </a:extLst>
                </a:gridCol>
                <a:gridCol w="1290797">
                  <a:extLst>
                    <a:ext uri="{9D8B030D-6E8A-4147-A177-3AD203B41FA5}">
                      <a16:colId xmlns:a16="http://schemas.microsoft.com/office/drawing/2014/main" val="3962132415"/>
                    </a:ext>
                  </a:extLst>
                </a:gridCol>
                <a:gridCol w="1290797">
                  <a:extLst>
                    <a:ext uri="{9D8B030D-6E8A-4147-A177-3AD203B41FA5}">
                      <a16:colId xmlns:a16="http://schemas.microsoft.com/office/drawing/2014/main" val="3682177106"/>
                    </a:ext>
                  </a:extLst>
                </a:gridCol>
                <a:gridCol w="1290797">
                  <a:extLst>
                    <a:ext uri="{9D8B030D-6E8A-4147-A177-3AD203B41FA5}">
                      <a16:colId xmlns:a16="http://schemas.microsoft.com/office/drawing/2014/main" val="4102762562"/>
                    </a:ext>
                  </a:extLst>
                </a:gridCol>
                <a:gridCol w="1290797">
                  <a:extLst>
                    <a:ext uri="{9D8B030D-6E8A-4147-A177-3AD203B41FA5}">
                      <a16:colId xmlns:a16="http://schemas.microsoft.com/office/drawing/2014/main" val="291126960"/>
                    </a:ext>
                  </a:extLst>
                </a:gridCol>
              </a:tblGrid>
              <a:tr h="184150">
                <a:tc rowSpan="2">
                  <a:txBody>
                    <a:bodyPr/>
                    <a:lstStyle/>
                    <a:p>
                      <a:pPr algn="l" fontAlgn="ctr"/>
                      <a:r>
                        <a:rPr lang="en-GB" sz="1600" b="1" i="0" u="none" strike="noStrike" dirty="0">
                          <a:solidFill>
                            <a:schemeClr val="tx1"/>
                          </a:solidFill>
                          <a:effectLst/>
                          <a:latin typeface="Calibri" panose="020F0502020204030204" pitchFamily="34" charset="0"/>
                        </a:rPr>
                        <a:t>Issue</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gridSpan="2">
                  <a:txBody>
                    <a:bodyPr/>
                    <a:lstStyle/>
                    <a:p>
                      <a:pPr algn="ctr" fontAlgn="b"/>
                      <a:r>
                        <a:rPr lang="en-GB" sz="1600" b="1" i="0" u="none" strike="noStrike" dirty="0">
                          <a:solidFill>
                            <a:schemeClr val="tx1"/>
                          </a:solidFill>
                          <a:effectLst/>
                          <a:latin typeface="Calibri" panose="020F0502020204030204" pitchFamily="34" charset="0"/>
                        </a:rPr>
                        <a:t>All Ages</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B8DA"/>
                    </a:solidFill>
                  </a:tcPr>
                </a:tc>
                <a:tc hMerge="1">
                  <a:txBody>
                    <a:bodyPr/>
                    <a:lstStyle/>
                    <a:p>
                      <a:endParaRPr lang="en-GB"/>
                    </a:p>
                  </a:txBody>
                  <a:tcPr/>
                </a:tc>
                <a:tc gridSpan="2">
                  <a:txBody>
                    <a:bodyPr/>
                    <a:lstStyle/>
                    <a:p>
                      <a:pPr algn="ctr" fontAlgn="b"/>
                      <a:r>
                        <a:rPr lang="en-GB" sz="1600" b="1" i="0" u="none" strike="noStrike" dirty="0">
                          <a:solidFill>
                            <a:schemeClr val="tx1"/>
                          </a:solidFill>
                          <a:effectLst/>
                          <a:latin typeface="Calibri" panose="020F0502020204030204" pitchFamily="34" charset="0"/>
                        </a:rPr>
                        <a:t>Aged 0 -5</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B8DA"/>
                    </a:solidFill>
                  </a:tcPr>
                </a:tc>
                <a:tc hMerge="1">
                  <a:txBody>
                    <a:bodyPr/>
                    <a:lstStyle/>
                    <a:p>
                      <a:endParaRPr lang="en-GB"/>
                    </a:p>
                  </a:txBody>
                  <a:tcPr/>
                </a:tc>
                <a:tc gridSpan="2">
                  <a:txBody>
                    <a:bodyPr/>
                    <a:lstStyle/>
                    <a:p>
                      <a:pPr algn="ctr" fontAlgn="b"/>
                      <a:r>
                        <a:rPr lang="en-GB" sz="1600" b="1" i="0" u="none" strike="noStrike" dirty="0">
                          <a:solidFill>
                            <a:schemeClr val="tx1"/>
                          </a:solidFill>
                          <a:effectLst/>
                          <a:latin typeface="Calibri" panose="020F0502020204030204" pitchFamily="34" charset="0"/>
                        </a:rPr>
                        <a:t>Aged 11-17</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B8DA"/>
                    </a:solidFill>
                  </a:tcPr>
                </a:tc>
                <a:tc hMerge="1">
                  <a:txBody>
                    <a:bodyPr/>
                    <a:lstStyle/>
                    <a:p>
                      <a:endParaRPr lang="en-GB"/>
                    </a:p>
                  </a:txBody>
                  <a:tcPr/>
                </a:tc>
                <a:extLst>
                  <a:ext uri="{0D108BD9-81ED-4DB2-BD59-A6C34878D82A}">
                    <a16:rowId xmlns:a16="http://schemas.microsoft.com/office/drawing/2014/main" val="2681104283"/>
                  </a:ext>
                </a:extLst>
              </a:tr>
              <a:tr h="374650">
                <a:tc vMerge="1">
                  <a:txBody>
                    <a:bodyPr/>
                    <a:lstStyle/>
                    <a:p>
                      <a:endParaRPr lang="en-GB"/>
                    </a:p>
                  </a:txBody>
                  <a:tcPr/>
                </a:tc>
                <a:tc>
                  <a:txBody>
                    <a:bodyPr/>
                    <a:lstStyle/>
                    <a:p>
                      <a:pPr algn="ctr" fontAlgn="ctr"/>
                      <a:r>
                        <a:rPr lang="en-GB" sz="1600" b="1" i="0" u="none" strike="noStrike" dirty="0">
                          <a:solidFill>
                            <a:schemeClr val="tx1"/>
                          </a:solidFill>
                          <a:effectLst/>
                          <a:latin typeface="Calibri" panose="020F0502020204030204" pitchFamily="34" charset="0"/>
                        </a:rPr>
                        <a:t>Very/Somewhat Concerned</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a:rPr>
                        <a:t>Have Enough Info</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Very/Somewhat Concerned</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Have Enough Info</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Very/Somewhat Concerned</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Have Enough Info</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extLst>
                  <a:ext uri="{0D108BD9-81ED-4DB2-BD59-A6C34878D82A}">
                    <a16:rowId xmlns:a16="http://schemas.microsoft.com/office/drawing/2014/main" val="926207445"/>
                  </a:ext>
                </a:extLst>
              </a:tr>
              <a:tr h="184150">
                <a:tc>
                  <a:txBody>
                    <a:bodyPr/>
                    <a:lstStyle/>
                    <a:p>
                      <a:pPr algn="l" fontAlgn="ctr"/>
                      <a:r>
                        <a:rPr lang="en-GB" sz="1600" b="0" i="0" u="none" strike="noStrike" dirty="0">
                          <a:effectLst/>
                          <a:latin typeface="Calibri"/>
                        </a:rPr>
                        <a:t>Gangs/County Lines</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49%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67%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946A"/>
                    </a:solidFill>
                  </a:tcPr>
                </a:tc>
                <a:tc>
                  <a:txBody>
                    <a:bodyPr/>
                    <a:lstStyle/>
                    <a:p>
                      <a:pPr algn="ctr" fontAlgn="ctr"/>
                      <a:r>
                        <a:rPr lang="en-GB" sz="1600" b="0" i="0" u="none" strike="noStrike" dirty="0">
                          <a:effectLst/>
                          <a:latin typeface="Calibri"/>
                        </a:rPr>
                        <a:t>49%</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59%</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946A"/>
                    </a:solidFill>
                  </a:tcPr>
                </a:tc>
                <a:tc>
                  <a:txBody>
                    <a:bodyPr/>
                    <a:lstStyle/>
                    <a:p>
                      <a:pPr algn="ctr" fontAlgn="ctr"/>
                      <a:r>
                        <a:rPr lang="en-GB" sz="1600" b="0" i="0" u="none" strike="noStrike" dirty="0">
                          <a:effectLst/>
                          <a:latin typeface="Calibri"/>
                        </a:rPr>
                        <a:t>54%</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73%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946A"/>
                    </a:solidFill>
                  </a:tcPr>
                </a:tc>
                <a:extLst>
                  <a:ext uri="{0D108BD9-81ED-4DB2-BD59-A6C34878D82A}">
                    <a16:rowId xmlns:a16="http://schemas.microsoft.com/office/drawing/2014/main" val="1905031449"/>
                  </a:ext>
                </a:extLst>
              </a:tr>
              <a:tr h="184150">
                <a:tc>
                  <a:txBody>
                    <a:bodyPr/>
                    <a:lstStyle/>
                    <a:p>
                      <a:pPr algn="l" fontAlgn="ctr"/>
                      <a:r>
                        <a:rPr lang="en-GB" sz="1600" b="0" i="0" u="none" strike="noStrike" dirty="0">
                          <a:effectLst/>
                          <a:latin typeface="Calibri"/>
                        </a:rPr>
                        <a:t>Hate Crime</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73%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EC3B1"/>
                    </a:solidFill>
                  </a:tcPr>
                </a:tc>
                <a:tc>
                  <a:txBody>
                    <a:bodyPr/>
                    <a:lstStyle/>
                    <a:p>
                      <a:pPr algn="ctr" fontAlgn="ctr"/>
                      <a:r>
                        <a:rPr lang="en-GB" sz="1600" b="0" i="0" u="none" strike="noStrike" dirty="0">
                          <a:effectLst/>
                          <a:latin typeface="Calibri"/>
                        </a:rPr>
                        <a:t>41%</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67%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EC3B1"/>
                    </a:solidFill>
                  </a:tcPr>
                </a:tc>
                <a:tc>
                  <a:txBody>
                    <a:bodyPr/>
                    <a:lstStyle/>
                    <a:p>
                      <a:pPr algn="ctr" fontAlgn="ctr"/>
                      <a:r>
                        <a:rPr lang="en-GB" sz="1600" b="0" i="0" u="none" strike="noStrike" dirty="0">
                          <a:effectLst/>
                          <a:latin typeface="Calibri"/>
                        </a:rPr>
                        <a:t>47%</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77%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EC3B1"/>
                    </a:solidFill>
                  </a:tcPr>
                </a:tc>
                <a:extLst>
                  <a:ext uri="{0D108BD9-81ED-4DB2-BD59-A6C34878D82A}">
                    <a16:rowId xmlns:a16="http://schemas.microsoft.com/office/drawing/2014/main" val="3980154010"/>
                  </a:ext>
                </a:extLst>
              </a:tr>
              <a:tr h="184150">
                <a:tc>
                  <a:txBody>
                    <a:bodyPr/>
                    <a:lstStyle/>
                    <a:p>
                      <a:pPr algn="l" fontAlgn="ctr"/>
                      <a:r>
                        <a:rPr lang="en-GB" sz="1600" b="0" i="0" u="none" strike="noStrike" dirty="0">
                          <a:effectLst/>
                          <a:latin typeface="Calibri"/>
                        </a:rPr>
                        <a:t>Knife Crime</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70%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946A"/>
                    </a:solidFill>
                  </a:tcPr>
                </a:tc>
                <a:tc>
                  <a:txBody>
                    <a:bodyPr/>
                    <a:lstStyle/>
                    <a:p>
                      <a:pPr algn="ctr" fontAlgn="ctr"/>
                      <a:r>
                        <a:rPr lang="en-GB" sz="1600" b="0" i="0" u="none" strike="noStrike" dirty="0">
                          <a:effectLst/>
                          <a:latin typeface="Calibri"/>
                        </a:rPr>
                        <a:t>71%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EC3B1"/>
                    </a:solidFill>
                  </a:tcPr>
                </a:tc>
                <a:tc>
                  <a:txBody>
                    <a:bodyPr/>
                    <a:lstStyle/>
                    <a:p>
                      <a:pPr algn="ctr" fontAlgn="ctr"/>
                      <a:r>
                        <a:rPr lang="en-GB" sz="1600" b="0" i="0" u="none" strike="noStrike" dirty="0">
                          <a:effectLst/>
                          <a:latin typeface="Calibri" panose="020F0502020204030204" pitchFamily="34" charset="0"/>
                        </a:rPr>
                        <a:t>66%</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EC3B1"/>
                    </a:solidFill>
                  </a:tcPr>
                </a:tc>
                <a:tc>
                  <a:txBody>
                    <a:bodyPr/>
                    <a:lstStyle/>
                    <a:p>
                      <a:pPr algn="ctr" fontAlgn="ctr"/>
                      <a:r>
                        <a:rPr lang="en-GB" sz="1600" b="0" i="0" u="none" strike="noStrike" dirty="0">
                          <a:effectLst/>
                          <a:latin typeface="Calibri"/>
                        </a:rPr>
                        <a:t>66%</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EC3B1"/>
                    </a:solidFill>
                  </a:tcPr>
                </a:tc>
                <a:tc>
                  <a:txBody>
                    <a:bodyPr/>
                    <a:lstStyle/>
                    <a:p>
                      <a:pPr algn="ctr" fontAlgn="ctr"/>
                      <a:r>
                        <a:rPr lang="en-GB" sz="1600" b="0" i="0" u="none" strike="noStrike" dirty="0">
                          <a:effectLst/>
                          <a:latin typeface="Calibri" panose="020F0502020204030204" pitchFamily="34" charset="0"/>
                        </a:rPr>
                        <a:t>79%</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946A"/>
                    </a:solidFill>
                  </a:tcPr>
                </a:tc>
                <a:tc>
                  <a:txBody>
                    <a:bodyPr/>
                    <a:lstStyle/>
                    <a:p>
                      <a:pPr algn="ctr" fontAlgn="ctr"/>
                      <a:r>
                        <a:rPr lang="en-GB" sz="1600" b="0" i="0" u="none" strike="noStrike" dirty="0">
                          <a:effectLst/>
                          <a:latin typeface="Calibri"/>
                        </a:rPr>
                        <a:t>77%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EC3B1"/>
                    </a:solidFill>
                  </a:tcPr>
                </a:tc>
                <a:extLst>
                  <a:ext uri="{0D108BD9-81ED-4DB2-BD59-A6C34878D82A}">
                    <a16:rowId xmlns:a16="http://schemas.microsoft.com/office/drawing/2014/main" val="2619115389"/>
                  </a:ext>
                </a:extLst>
              </a:tr>
              <a:tr h="184150">
                <a:tc>
                  <a:txBody>
                    <a:bodyPr/>
                    <a:lstStyle/>
                    <a:p>
                      <a:pPr algn="l" fontAlgn="ctr"/>
                      <a:r>
                        <a:rPr lang="en-GB" sz="1600" b="0" i="0" u="none" strike="noStrike" dirty="0">
                          <a:effectLst/>
                          <a:latin typeface="Calibri"/>
                        </a:rPr>
                        <a:t>Grooming</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59%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74%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65%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EC3B1"/>
                    </a:solidFill>
                  </a:tcPr>
                </a:tc>
                <a:tc>
                  <a:txBody>
                    <a:bodyPr/>
                    <a:lstStyle/>
                    <a:p>
                      <a:pPr algn="ctr" fontAlgn="ctr"/>
                      <a:r>
                        <a:rPr lang="en-GB" sz="1600" b="0" i="0" u="none" strike="noStrike" dirty="0">
                          <a:effectLst/>
                          <a:latin typeface="Calibri"/>
                        </a:rPr>
                        <a:t>67%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EC3B1"/>
                    </a:solidFill>
                  </a:tcPr>
                </a:tc>
                <a:tc>
                  <a:txBody>
                    <a:bodyPr/>
                    <a:lstStyle/>
                    <a:p>
                      <a:pPr algn="ctr" fontAlgn="ctr"/>
                      <a:r>
                        <a:rPr lang="en-GB" sz="1600" b="0" i="0" u="none" strike="noStrike" dirty="0">
                          <a:effectLst/>
                          <a:latin typeface="Calibri" panose="020F0502020204030204" pitchFamily="34" charset="0"/>
                        </a:rPr>
                        <a:t>57%</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EC3B1"/>
                    </a:solidFill>
                  </a:tcPr>
                </a:tc>
                <a:tc>
                  <a:txBody>
                    <a:bodyPr/>
                    <a:lstStyle/>
                    <a:p>
                      <a:pPr algn="ctr" fontAlgn="ctr"/>
                      <a:r>
                        <a:rPr lang="en-GB" sz="1600" b="0" i="0" u="none" strike="noStrike" dirty="0">
                          <a:effectLst/>
                          <a:latin typeface="Calibri"/>
                        </a:rPr>
                        <a:t>79%</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2993004"/>
                  </a:ext>
                </a:extLst>
              </a:tr>
              <a:tr h="184150">
                <a:tc>
                  <a:txBody>
                    <a:bodyPr/>
                    <a:lstStyle/>
                    <a:p>
                      <a:pPr algn="l" fontAlgn="ctr"/>
                      <a:r>
                        <a:rPr lang="en-GB" sz="1600" b="0" i="0" u="none" strike="noStrike" dirty="0">
                          <a:effectLst/>
                          <a:latin typeface="Calibri"/>
                        </a:rPr>
                        <a:t>Sexual harassment</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61%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946A">
                        <a:alpha val="50196"/>
                      </a:srgbClr>
                    </a:solidFill>
                  </a:tcPr>
                </a:tc>
                <a:tc>
                  <a:txBody>
                    <a:bodyPr/>
                    <a:lstStyle/>
                    <a:p>
                      <a:pPr algn="ctr" fontAlgn="ctr"/>
                      <a:r>
                        <a:rPr lang="en-GB" sz="1600" b="0" i="0" u="none" strike="noStrike" dirty="0">
                          <a:effectLst/>
                          <a:latin typeface="Calibri"/>
                        </a:rPr>
                        <a:t>76%</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62%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76%</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63%</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EC3B1"/>
                    </a:solidFill>
                  </a:tcPr>
                </a:tc>
                <a:tc>
                  <a:txBody>
                    <a:bodyPr/>
                    <a:lstStyle/>
                    <a:p>
                      <a:pPr algn="ctr" fontAlgn="ctr"/>
                      <a:r>
                        <a:rPr lang="en-GB" sz="1600" b="0" i="0" u="none" strike="noStrike" dirty="0">
                          <a:effectLst/>
                          <a:latin typeface="Calibri" panose="020F0502020204030204" pitchFamily="34" charset="0"/>
                        </a:rPr>
                        <a:t>76%</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7945213"/>
                  </a:ext>
                </a:extLst>
              </a:tr>
              <a:tr h="184150">
                <a:tc>
                  <a:txBody>
                    <a:bodyPr/>
                    <a:lstStyle/>
                    <a:p>
                      <a:pPr algn="l" fontAlgn="ctr"/>
                      <a:r>
                        <a:rPr lang="en-GB" sz="1600" b="0" i="0" u="none" strike="noStrike" dirty="0">
                          <a:effectLst/>
                          <a:latin typeface="Calibri"/>
                        </a:rPr>
                        <a:t>Online Exploitation / exposure to harmful content</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89%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946A">
                        <a:alpha val="89804"/>
                      </a:srgbClr>
                    </a:solidFill>
                  </a:tcPr>
                </a:tc>
                <a:tc>
                  <a:txBody>
                    <a:bodyPr/>
                    <a:lstStyle/>
                    <a:p>
                      <a:pPr algn="ctr" fontAlgn="ctr"/>
                      <a:r>
                        <a:rPr lang="en-GB" sz="1600" b="0" i="0" u="none" strike="noStrike" dirty="0">
                          <a:effectLst/>
                          <a:latin typeface="Calibri"/>
                        </a:rPr>
                        <a:t>*</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81%</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946A"/>
                    </a:solidFill>
                  </a:tcPr>
                </a:tc>
                <a:tc>
                  <a:txBody>
                    <a:bodyPr/>
                    <a:lstStyle/>
                    <a:p>
                      <a:pPr algn="ctr" fontAlgn="ctr"/>
                      <a:r>
                        <a:rPr lang="en-GB" sz="1600" b="0" i="0" u="none" strike="noStrike" dirty="0">
                          <a:effectLst/>
                          <a:latin typeface="Calibri"/>
                        </a:rPr>
                        <a:t>*</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82%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946A"/>
                    </a:solidFill>
                  </a:tcPr>
                </a:tc>
                <a:tc>
                  <a:txBody>
                    <a:bodyPr/>
                    <a:lstStyle/>
                    <a:p>
                      <a:pPr algn="ctr" fontAlgn="ctr"/>
                      <a:r>
                        <a:rPr lang="en-GB" sz="1600" b="0" i="0" u="none" strike="noStrike" dirty="0">
                          <a:effectLst/>
                          <a:latin typeface="Calibri" panose="020F0502020204030204" pitchFamily="34" charset="0"/>
                        </a:rPr>
                        <a:t>*</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143557"/>
                  </a:ext>
                </a:extLst>
              </a:tr>
              <a:tr h="184150">
                <a:tc>
                  <a:txBody>
                    <a:bodyPr/>
                    <a:lstStyle/>
                    <a:p>
                      <a:pPr algn="l" fontAlgn="ctr"/>
                      <a:r>
                        <a:rPr lang="en-GB" sz="1600" b="0" i="0" u="none" strike="noStrike" dirty="0">
                          <a:effectLst/>
                          <a:latin typeface="Calibri"/>
                        </a:rPr>
                        <a:t>Drug Use</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53%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79%</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57%</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76%</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53%</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82%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2891195"/>
                  </a:ext>
                </a:extLst>
              </a:tr>
              <a:tr h="184150">
                <a:tc>
                  <a:txBody>
                    <a:bodyPr/>
                    <a:lstStyle/>
                    <a:p>
                      <a:pPr algn="l" fontAlgn="ctr"/>
                      <a:r>
                        <a:rPr lang="en-GB" sz="1600" b="0" i="0" u="none" strike="noStrike" dirty="0">
                          <a:effectLst/>
                          <a:latin typeface="Calibri"/>
                        </a:rPr>
                        <a:t>Alcohol Use</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80%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52%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77%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47%</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82%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59917963"/>
                  </a:ext>
                </a:extLst>
              </a:tr>
              <a:tr h="184150">
                <a:tc>
                  <a:txBody>
                    <a:bodyPr/>
                    <a:lstStyle/>
                    <a:p>
                      <a:pPr algn="l" fontAlgn="ctr"/>
                      <a:r>
                        <a:rPr lang="en-GB" sz="1600" b="0" i="0" u="none" strike="noStrike" dirty="0">
                          <a:effectLst/>
                          <a:latin typeface="Calibri"/>
                        </a:rPr>
                        <a:t>Vaping/Smoking</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58%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EC3B1"/>
                    </a:solidFill>
                  </a:tcPr>
                </a:tc>
                <a:tc>
                  <a:txBody>
                    <a:bodyPr/>
                    <a:lstStyle/>
                    <a:p>
                      <a:pPr algn="ctr" fontAlgn="ctr"/>
                      <a:r>
                        <a:rPr lang="en-GB" sz="1600" b="0" i="0" u="none" strike="noStrike" dirty="0">
                          <a:effectLst/>
                          <a:latin typeface="Calibri"/>
                        </a:rPr>
                        <a:t>77%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64%</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72%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56%</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82%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6679070"/>
                  </a:ext>
                </a:extLst>
              </a:tr>
              <a:tr h="190500">
                <a:tc>
                  <a:txBody>
                    <a:bodyPr/>
                    <a:lstStyle/>
                    <a:p>
                      <a:pPr algn="l" fontAlgn="ctr"/>
                      <a:r>
                        <a:rPr lang="en-GB" sz="1600" b="0" i="0" u="none" strike="noStrike" dirty="0">
                          <a:effectLst/>
                          <a:latin typeface="Calibri" panose="020F0502020204030204" pitchFamily="34" charset="0"/>
                        </a:rPr>
                        <a:t>Anti-Social Behaviour</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78%</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49%</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75%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31%</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80%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2234832"/>
                  </a:ext>
                </a:extLst>
              </a:tr>
            </a:tbl>
          </a:graphicData>
        </a:graphic>
      </p:graphicFrame>
      <p:sp>
        <p:nvSpPr>
          <p:cNvPr id="4" name="TextBox 3">
            <a:extLst>
              <a:ext uri="{FF2B5EF4-FFF2-40B4-BE49-F238E27FC236}">
                <a16:creationId xmlns:a16="http://schemas.microsoft.com/office/drawing/2014/main" id="{637AF079-BDCD-8D40-DD63-8CEA68A68F32}"/>
              </a:ext>
            </a:extLst>
          </p:cNvPr>
          <p:cNvSpPr txBox="1"/>
          <p:nvPr/>
        </p:nvSpPr>
        <p:spPr>
          <a:xfrm>
            <a:off x="7883913" y="6519446"/>
            <a:ext cx="4631473" cy="338554"/>
          </a:xfrm>
          <a:prstGeom prst="rect">
            <a:avLst/>
          </a:prstGeom>
          <a:noFill/>
        </p:spPr>
        <p:txBody>
          <a:bodyPr wrap="square" rtlCol="0">
            <a:spAutoFit/>
          </a:bodyPr>
          <a:lstStyle/>
          <a:p>
            <a:r>
              <a:rPr lang="en-GB" sz="1600" dirty="0"/>
              <a:t>* This question was missed off the survey in error.</a:t>
            </a:r>
          </a:p>
        </p:txBody>
      </p:sp>
      <p:sp>
        <p:nvSpPr>
          <p:cNvPr id="6" name="TextBox 5">
            <a:extLst>
              <a:ext uri="{FF2B5EF4-FFF2-40B4-BE49-F238E27FC236}">
                <a16:creationId xmlns:a16="http://schemas.microsoft.com/office/drawing/2014/main" id="{72D87FFF-27BD-F274-2765-AF3F7DDA8FDE}"/>
              </a:ext>
            </a:extLst>
          </p:cNvPr>
          <p:cNvSpPr txBox="1"/>
          <p:nvPr/>
        </p:nvSpPr>
        <p:spPr>
          <a:xfrm>
            <a:off x="155999" y="4560657"/>
            <a:ext cx="6713152" cy="1191816"/>
          </a:xfrm>
          <a:prstGeom prst="roundRect">
            <a:avLst/>
          </a:prstGeom>
          <a:solidFill>
            <a:schemeClr val="bg1"/>
          </a:solidFill>
          <a:ln w="28575">
            <a:solidFill>
              <a:srgbClr val="5C2472"/>
            </a:solidFill>
            <a:prstDash val="dash"/>
          </a:ln>
        </p:spPr>
        <p:txBody>
          <a:bodyPr wrap="square">
            <a:spAutoFit/>
          </a:bodyPr>
          <a:lstStyle/>
          <a:p>
            <a:r>
              <a:rPr kumimoji="0" lang="en-GB" sz="1600" b="1" i="0" u="none" strike="noStrike" kern="1200" cap="none" spc="0" normalizeH="0" baseline="0" noProof="0" dirty="0">
                <a:ln>
                  <a:noFill/>
                </a:ln>
                <a:solidFill>
                  <a:srgbClr val="3C3C3C"/>
                </a:solidFill>
                <a:effectLst/>
                <a:uLnTx/>
                <a:uFillTx/>
                <a:latin typeface="Calibri"/>
                <a:ea typeface="+mn-ea"/>
                <a:cs typeface="+mn-cs"/>
              </a:rPr>
              <a:t>When asked where they currently get information on how to help their child/children stay safe, 42% said online in some way.</a:t>
            </a:r>
            <a:r>
              <a:rPr lang="en-GB" sz="1600" b="1" dirty="0">
                <a:solidFill>
                  <a:srgbClr val="3C3C3C"/>
                </a:solidFill>
                <a:latin typeface="Calibri"/>
              </a:rPr>
              <a:t> 20% said via their child’s school/nursery and 12% said common sense/personal experience / general knowledge</a:t>
            </a:r>
            <a:endParaRPr lang="en-GB" sz="1600" dirty="0"/>
          </a:p>
        </p:txBody>
      </p:sp>
    </p:spTree>
    <p:extLst>
      <p:ext uri="{BB962C8B-B14F-4D97-AF65-F5344CB8AC3E}">
        <p14:creationId xmlns:p14="http://schemas.microsoft.com/office/powerpoint/2010/main" val="3509481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C71485">
            <a:alpha val="5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Staying informed</a:t>
            </a:r>
            <a:endParaRPr lang="en-GB" sz="2400" b="1" dirty="0">
              <a:solidFill>
                <a:prstClr val="white"/>
              </a:solidFill>
              <a:latin typeface="Calibri" panose="020F0502020204030204"/>
            </a:endParaRPr>
          </a:p>
        </p:txBody>
      </p:sp>
      <p:graphicFrame>
        <p:nvGraphicFramePr>
          <p:cNvPr id="7" name="Table 6">
            <a:extLst>
              <a:ext uri="{FF2B5EF4-FFF2-40B4-BE49-F238E27FC236}">
                <a16:creationId xmlns:a16="http://schemas.microsoft.com/office/drawing/2014/main" id="{94144CCE-C70D-C2DB-4FEF-E3930EAFAC04}"/>
              </a:ext>
            </a:extLst>
          </p:cNvPr>
          <p:cNvGraphicFramePr>
            <a:graphicFrameLocks noGrp="1"/>
          </p:cNvGraphicFramePr>
          <p:nvPr>
            <p:extLst>
              <p:ext uri="{D42A27DB-BD31-4B8C-83A1-F6EECF244321}">
                <p14:modId xmlns:p14="http://schemas.microsoft.com/office/powerpoint/2010/main" val="1459496907"/>
              </p:ext>
            </p:extLst>
          </p:nvPr>
        </p:nvGraphicFramePr>
        <p:xfrm>
          <a:off x="156001" y="955017"/>
          <a:ext cx="5549900" cy="3489960"/>
        </p:xfrm>
        <a:graphic>
          <a:graphicData uri="http://schemas.openxmlformats.org/drawingml/2006/table">
            <a:tbl>
              <a:tblPr/>
              <a:tblGrid>
                <a:gridCol w="4274280">
                  <a:extLst>
                    <a:ext uri="{9D8B030D-6E8A-4147-A177-3AD203B41FA5}">
                      <a16:colId xmlns:a16="http://schemas.microsoft.com/office/drawing/2014/main" val="1332046384"/>
                    </a:ext>
                  </a:extLst>
                </a:gridCol>
                <a:gridCol w="637810">
                  <a:extLst>
                    <a:ext uri="{9D8B030D-6E8A-4147-A177-3AD203B41FA5}">
                      <a16:colId xmlns:a16="http://schemas.microsoft.com/office/drawing/2014/main" val="3835712543"/>
                    </a:ext>
                  </a:extLst>
                </a:gridCol>
                <a:gridCol w="637810">
                  <a:extLst>
                    <a:ext uri="{9D8B030D-6E8A-4147-A177-3AD203B41FA5}">
                      <a16:colId xmlns:a16="http://schemas.microsoft.com/office/drawing/2014/main" val="1300067507"/>
                    </a:ext>
                  </a:extLst>
                </a:gridCol>
              </a:tblGrid>
              <a:tr h="190500">
                <a:tc gridSpan="3">
                  <a:txBody>
                    <a:bodyPr/>
                    <a:lstStyle/>
                    <a:p>
                      <a:pPr algn="ctr" fontAlgn="ctr"/>
                      <a:r>
                        <a:rPr lang="en-GB" sz="1600" b="1" i="0" u="none" strike="noStrike" dirty="0">
                          <a:solidFill>
                            <a:schemeClr val="tx1"/>
                          </a:solidFill>
                          <a:effectLst/>
                          <a:latin typeface="Calibri" panose="020F0502020204030204" pitchFamily="34" charset="0"/>
                        </a:rPr>
                        <a:t>How do you stay informed about crime and anti-social behaviour in your local area and what local services are doing to tackle it?</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23119032"/>
                  </a:ext>
                </a:extLst>
              </a:tr>
              <a:tr h="190500">
                <a:tc>
                  <a:txBody>
                    <a:bodyPr/>
                    <a:lstStyle/>
                    <a:p>
                      <a:pPr algn="l" fontAlgn="ctr"/>
                      <a:r>
                        <a:rPr lang="en-GB" sz="1600" b="1" i="0" u="none" strike="noStrike" dirty="0">
                          <a:solidFill>
                            <a:schemeClr val="tx1"/>
                          </a:solidFill>
                          <a:effectLst/>
                          <a:latin typeface="Calibri"/>
                        </a:rPr>
                        <a:t>Method</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extLst>
                  <a:ext uri="{0D108BD9-81ED-4DB2-BD59-A6C34878D82A}">
                    <a16:rowId xmlns:a16="http://schemas.microsoft.com/office/drawing/2014/main" val="282254042"/>
                  </a:ext>
                </a:extLst>
              </a:tr>
              <a:tr h="184150">
                <a:tc>
                  <a:txBody>
                    <a:bodyPr/>
                    <a:lstStyle/>
                    <a:p>
                      <a:pPr algn="l" fontAlgn="b"/>
                      <a:r>
                        <a:rPr lang="en-GB" sz="1600" b="0" i="0" u="none" strike="noStrike" dirty="0">
                          <a:effectLst/>
                          <a:latin typeface="Calibri"/>
                        </a:rPr>
                        <a:t>Local social media pages/influencers (Facebook, Instagram, Twitter etc.)</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854</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65%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23772228"/>
                  </a:ext>
                </a:extLst>
              </a:tr>
              <a:tr h="184150">
                <a:tc>
                  <a:txBody>
                    <a:bodyPr/>
                    <a:lstStyle/>
                    <a:p>
                      <a:pPr algn="l" fontAlgn="b"/>
                      <a:r>
                        <a:rPr lang="it-IT" sz="1600" b="0" i="0" u="none" strike="noStrike" dirty="0">
                          <a:effectLst/>
                          <a:latin typeface="Calibri"/>
                        </a:rPr>
                        <a:t>Essex Police website/social media</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569</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4177646"/>
                  </a:ext>
                </a:extLst>
              </a:tr>
              <a:tr h="184150">
                <a:tc>
                  <a:txBody>
                    <a:bodyPr/>
                    <a:lstStyle/>
                    <a:p>
                      <a:pPr algn="l" fontAlgn="b"/>
                      <a:r>
                        <a:rPr lang="en-GB" sz="1600" b="0" i="0" u="none" strike="noStrike" dirty="0">
                          <a:effectLst/>
                          <a:latin typeface="Calibri"/>
                        </a:rPr>
                        <a:t>Word of mouth</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549</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3567850"/>
                  </a:ext>
                </a:extLst>
              </a:tr>
              <a:tr h="184150">
                <a:tc>
                  <a:txBody>
                    <a:bodyPr/>
                    <a:lstStyle/>
                    <a:p>
                      <a:pPr algn="l" fontAlgn="b"/>
                      <a:r>
                        <a:rPr lang="en-GB" sz="1600" b="0" i="0" u="none" strike="noStrike" dirty="0">
                          <a:effectLst/>
                          <a:latin typeface="Calibri"/>
                        </a:rPr>
                        <a:t>Your local council’s website/social media</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427</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8625234"/>
                  </a:ext>
                </a:extLst>
              </a:tr>
              <a:tr h="184150">
                <a:tc>
                  <a:txBody>
                    <a:bodyPr/>
                    <a:lstStyle/>
                    <a:p>
                      <a:pPr algn="l" fontAlgn="b"/>
                      <a:r>
                        <a:rPr lang="en-GB" sz="1600" b="0" i="0" u="none" strike="noStrike" dirty="0">
                          <a:effectLst/>
                          <a:latin typeface="Calibri"/>
                        </a:rPr>
                        <a:t>Local newspaper (print or website)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393</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2536633"/>
                  </a:ext>
                </a:extLst>
              </a:tr>
              <a:tr h="184150">
                <a:tc>
                  <a:txBody>
                    <a:bodyPr/>
                    <a:lstStyle/>
                    <a:p>
                      <a:pPr algn="l" fontAlgn="b"/>
                      <a:r>
                        <a:rPr lang="en-GB" sz="1600" b="0" i="0" u="none" strike="noStrike" dirty="0">
                          <a:effectLst/>
                          <a:latin typeface="Calibri"/>
                        </a:rPr>
                        <a:t>Community newsletter/bulletin</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371</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28%</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6403168"/>
                  </a:ext>
                </a:extLst>
              </a:tr>
              <a:tr h="184150">
                <a:tc>
                  <a:txBody>
                    <a:bodyPr/>
                    <a:lstStyle/>
                    <a:p>
                      <a:pPr algn="l" fontAlgn="b"/>
                      <a:r>
                        <a:rPr lang="en-GB" sz="1600" b="0" i="0" u="none" strike="noStrike" dirty="0">
                          <a:effectLst/>
                          <a:latin typeface="Calibri"/>
                        </a:rPr>
                        <a:t>Local radio/TV</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248</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19%</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5755788"/>
                  </a:ext>
                </a:extLst>
              </a:tr>
              <a:tr h="184150">
                <a:tc>
                  <a:txBody>
                    <a:bodyPr/>
                    <a:lstStyle/>
                    <a:p>
                      <a:pPr algn="l" fontAlgn="b"/>
                      <a:r>
                        <a:rPr lang="en-GB" sz="1600" b="0" i="0" u="none" strike="noStrike" dirty="0">
                          <a:effectLst/>
                          <a:latin typeface="Calibri"/>
                        </a:rPr>
                        <a:t>Local councillors</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187</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14%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3350117"/>
                  </a:ext>
                </a:extLst>
              </a:tr>
              <a:tr h="184150">
                <a:tc>
                  <a:txBody>
                    <a:bodyPr/>
                    <a:lstStyle/>
                    <a:p>
                      <a:pPr algn="l" fontAlgn="b"/>
                      <a:r>
                        <a:rPr lang="en-GB" sz="1600" b="0" i="0" u="none" strike="noStrike" dirty="0">
                          <a:effectLst/>
                          <a:latin typeface="Calibri"/>
                        </a:rPr>
                        <a:t>Other </a:t>
                      </a:r>
                      <a:endParaRPr lang="en-GB" sz="1600" b="0" i="0" u="none" strike="noStrike" dirty="0">
                        <a:effectLst/>
                        <a:latin typeface="Calibri" panose="020F0502020204030204" pitchFamily="34" charset="0"/>
                      </a:endParaRP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59</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6287154"/>
                  </a:ext>
                </a:extLst>
              </a:tr>
              <a:tr h="190500">
                <a:tc>
                  <a:txBody>
                    <a:bodyPr/>
                    <a:lstStyle/>
                    <a:p>
                      <a:pPr algn="l" fontAlgn="b"/>
                      <a:r>
                        <a:rPr lang="en-GB" sz="1600" b="0" i="0" u="none" strike="noStrike" dirty="0">
                          <a:effectLst/>
                          <a:latin typeface="Calibri"/>
                        </a:rPr>
                        <a:t>None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44</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2750451"/>
                  </a:ext>
                </a:extLst>
              </a:tr>
            </a:tbl>
          </a:graphicData>
        </a:graphic>
      </p:graphicFrame>
      <p:graphicFrame>
        <p:nvGraphicFramePr>
          <p:cNvPr id="8" name="Table 7">
            <a:extLst>
              <a:ext uri="{FF2B5EF4-FFF2-40B4-BE49-F238E27FC236}">
                <a16:creationId xmlns:a16="http://schemas.microsoft.com/office/drawing/2014/main" id="{FDEB8E28-23B5-C1E5-4969-BDBB6689D659}"/>
              </a:ext>
            </a:extLst>
          </p:cNvPr>
          <p:cNvGraphicFramePr>
            <a:graphicFrameLocks noGrp="1"/>
          </p:cNvGraphicFramePr>
          <p:nvPr>
            <p:extLst>
              <p:ext uri="{D42A27DB-BD31-4B8C-83A1-F6EECF244321}">
                <p14:modId xmlns:p14="http://schemas.microsoft.com/office/powerpoint/2010/main" val="1061741410"/>
              </p:ext>
            </p:extLst>
          </p:nvPr>
        </p:nvGraphicFramePr>
        <p:xfrm>
          <a:off x="6486100" y="955017"/>
          <a:ext cx="5549900" cy="2245360"/>
        </p:xfrm>
        <a:graphic>
          <a:graphicData uri="http://schemas.openxmlformats.org/drawingml/2006/table">
            <a:tbl>
              <a:tblPr/>
              <a:tblGrid>
                <a:gridCol w="4274280">
                  <a:extLst>
                    <a:ext uri="{9D8B030D-6E8A-4147-A177-3AD203B41FA5}">
                      <a16:colId xmlns:a16="http://schemas.microsoft.com/office/drawing/2014/main" val="2851943455"/>
                    </a:ext>
                  </a:extLst>
                </a:gridCol>
                <a:gridCol w="637810">
                  <a:extLst>
                    <a:ext uri="{9D8B030D-6E8A-4147-A177-3AD203B41FA5}">
                      <a16:colId xmlns:a16="http://schemas.microsoft.com/office/drawing/2014/main" val="181733160"/>
                    </a:ext>
                  </a:extLst>
                </a:gridCol>
                <a:gridCol w="637810">
                  <a:extLst>
                    <a:ext uri="{9D8B030D-6E8A-4147-A177-3AD203B41FA5}">
                      <a16:colId xmlns:a16="http://schemas.microsoft.com/office/drawing/2014/main" val="3905952507"/>
                    </a:ext>
                  </a:extLst>
                </a:gridCol>
              </a:tblGrid>
              <a:tr h="190500">
                <a:tc gridSpan="3">
                  <a:txBody>
                    <a:bodyPr/>
                    <a:lstStyle/>
                    <a:p>
                      <a:pPr algn="ctr" fontAlgn="ctr"/>
                      <a:r>
                        <a:rPr lang="en-GB" sz="1600" b="1" i="0" u="none" strike="noStrike" dirty="0">
                          <a:solidFill>
                            <a:schemeClr val="tx1"/>
                          </a:solidFill>
                          <a:effectLst/>
                          <a:latin typeface="Calibri" panose="020F0502020204030204" pitchFamily="34" charset="0"/>
                        </a:rPr>
                        <a:t>Are you a member of any of the following?</a:t>
                      </a:r>
                    </a:p>
                  </a:txBody>
                  <a:tcPr marL="6350" marR="6350" marT="635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451633202"/>
                  </a:ext>
                </a:extLst>
              </a:tr>
              <a:tr h="190500">
                <a:tc>
                  <a:txBody>
                    <a:bodyPr/>
                    <a:lstStyle/>
                    <a:p>
                      <a:pPr algn="l" fontAlgn="ctr"/>
                      <a:r>
                        <a:rPr lang="en-GB" sz="1600" b="1" i="0" u="none" strike="noStrike" dirty="0">
                          <a:solidFill>
                            <a:schemeClr val="tx1"/>
                          </a:solidFill>
                          <a:effectLst/>
                          <a:latin typeface="Calibri" panose="020F0502020204030204" pitchFamily="34" charset="0"/>
                        </a:rPr>
                        <a:t>Method</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extLst>
                  <a:ext uri="{0D108BD9-81ED-4DB2-BD59-A6C34878D82A}">
                    <a16:rowId xmlns:a16="http://schemas.microsoft.com/office/drawing/2014/main" val="893591208"/>
                  </a:ext>
                </a:extLst>
              </a:tr>
              <a:tr h="184150">
                <a:tc>
                  <a:txBody>
                    <a:bodyPr/>
                    <a:lstStyle/>
                    <a:p>
                      <a:pPr algn="l" fontAlgn="b"/>
                      <a:r>
                        <a:rPr lang="en-GB" sz="1600" b="0" i="0" u="none" strike="noStrike" dirty="0">
                          <a:effectLst/>
                          <a:latin typeface="Calibri" panose="020F0502020204030204" pitchFamily="34" charset="0"/>
                        </a:rPr>
                        <a:t>Local Facebook group for the area</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572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0559202"/>
                  </a:ext>
                </a:extLst>
              </a:tr>
              <a:tr h="184150">
                <a:tc>
                  <a:txBody>
                    <a:bodyPr/>
                    <a:lstStyle/>
                    <a:p>
                      <a:pPr algn="l" fontAlgn="b"/>
                      <a:r>
                        <a:rPr lang="en-GB" sz="1600" b="0" i="0" u="none" strike="noStrike" dirty="0" err="1">
                          <a:effectLst/>
                          <a:latin typeface="Calibri"/>
                        </a:rPr>
                        <a:t>NextDoor</a:t>
                      </a:r>
                      <a:r>
                        <a:rPr lang="en-GB" sz="1600" b="0" i="0" u="none" strike="noStrike" dirty="0">
                          <a:effectLst/>
                          <a:latin typeface="Calibri"/>
                        </a:rPr>
                        <a:t> app</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306</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23%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1697933"/>
                  </a:ext>
                </a:extLst>
              </a:tr>
              <a:tr h="184150">
                <a:tc>
                  <a:txBody>
                    <a:bodyPr/>
                    <a:lstStyle/>
                    <a:p>
                      <a:pPr algn="l" fontAlgn="b"/>
                      <a:r>
                        <a:rPr lang="en-GB" sz="1600" b="0" i="0" u="none" strike="noStrike" dirty="0">
                          <a:effectLst/>
                          <a:latin typeface="Calibri"/>
                        </a:rPr>
                        <a:t>Neighbourhood Watch</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277</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21%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3908562"/>
                  </a:ext>
                </a:extLst>
              </a:tr>
              <a:tr h="184150">
                <a:tc>
                  <a:txBody>
                    <a:bodyPr/>
                    <a:lstStyle/>
                    <a:p>
                      <a:pPr algn="l" fontAlgn="b"/>
                      <a:r>
                        <a:rPr lang="en-GB" sz="1600" b="0" i="0" u="none" strike="noStrike" dirty="0">
                          <a:effectLst/>
                          <a:latin typeface="Calibri"/>
                        </a:rPr>
                        <a:t>Residents'/Tenants' Association</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139</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11%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6821221"/>
                  </a:ext>
                </a:extLst>
              </a:tr>
              <a:tr h="184150">
                <a:tc>
                  <a:txBody>
                    <a:bodyPr/>
                    <a:lstStyle/>
                    <a:p>
                      <a:pPr algn="l" fontAlgn="b"/>
                      <a:r>
                        <a:rPr lang="en-GB" sz="1600" b="0" i="0" u="none" strike="noStrike" dirty="0">
                          <a:effectLst/>
                          <a:latin typeface="Calibri"/>
                        </a:rPr>
                        <a:t>Other</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62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0431357"/>
                  </a:ext>
                </a:extLst>
              </a:tr>
              <a:tr h="190500">
                <a:tc>
                  <a:txBody>
                    <a:bodyPr/>
                    <a:lstStyle/>
                    <a:p>
                      <a:pPr algn="l" fontAlgn="b"/>
                      <a:r>
                        <a:rPr lang="en-GB" sz="1600" b="0" i="0" u="none" strike="noStrike" dirty="0">
                          <a:effectLst/>
                          <a:latin typeface="Calibri"/>
                        </a:rPr>
                        <a:t>Another ‘Essex Watch’ e.g. Farm Watch, Business Watch</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28</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9198521"/>
                  </a:ext>
                </a:extLst>
              </a:tr>
            </a:tbl>
          </a:graphicData>
        </a:graphic>
      </p:graphicFrame>
      <p:sp>
        <p:nvSpPr>
          <p:cNvPr id="9" name="TextBox 8">
            <a:extLst>
              <a:ext uri="{FF2B5EF4-FFF2-40B4-BE49-F238E27FC236}">
                <a16:creationId xmlns:a16="http://schemas.microsoft.com/office/drawing/2014/main" id="{3933257C-F113-2679-174A-1F930704C3C9}"/>
              </a:ext>
            </a:extLst>
          </p:cNvPr>
          <p:cNvSpPr txBox="1"/>
          <p:nvPr/>
        </p:nvSpPr>
        <p:spPr>
          <a:xfrm>
            <a:off x="6486100" y="3429000"/>
            <a:ext cx="5549899" cy="919401"/>
          </a:xfrm>
          <a:prstGeom prst="roundRect">
            <a:avLst/>
          </a:prstGeom>
          <a:solidFill>
            <a:schemeClr val="bg1"/>
          </a:solidFill>
          <a:ln w="28575">
            <a:solidFill>
              <a:srgbClr val="5C2472"/>
            </a:solidFill>
            <a:prstDash val="dash"/>
          </a:ln>
        </p:spPr>
        <p:txBody>
          <a:bodyPr wrap="square">
            <a:spAutoFit/>
          </a:bodyPr>
          <a:lstStyle/>
          <a:p>
            <a:r>
              <a:rPr kumimoji="0" lang="en-GB" sz="1600" b="1" i="0" u="none" strike="noStrike" kern="1200" cap="none" spc="0" normalizeH="0" baseline="0" noProof="0" dirty="0">
                <a:ln>
                  <a:noFill/>
                </a:ln>
                <a:solidFill>
                  <a:srgbClr val="3C3C3C"/>
                </a:solidFill>
                <a:effectLst/>
                <a:uLnTx/>
                <a:uFillTx/>
                <a:latin typeface="Calibri"/>
                <a:ea typeface="+mn-ea"/>
                <a:cs typeface="+mn-cs"/>
              </a:rPr>
              <a:t>Where ‘Other’ was selected, the greatest numbers were </a:t>
            </a:r>
            <a:r>
              <a:rPr lang="en-GB" sz="1600" b="1" dirty="0">
                <a:solidFill>
                  <a:srgbClr val="3C3C3C"/>
                </a:solidFill>
                <a:latin typeface="Calibri"/>
              </a:rPr>
              <a:t>Local WhatsApp group – 43 (3%) and </a:t>
            </a:r>
            <a:r>
              <a:rPr kumimoji="0" lang="en-GB" sz="1600" b="1" i="0" u="none" strike="noStrike" kern="1200" cap="none" spc="0" normalizeH="0" baseline="0" noProof="0" dirty="0">
                <a:ln>
                  <a:noFill/>
                </a:ln>
                <a:solidFill>
                  <a:srgbClr val="3C3C3C"/>
                </a:solidFill>
                <a:effectLst/>
                <a:uLnTx/>
                <a:uFillTx/>
                <a:latin typeface="Calibri"/>
                <a:ea typeface="+mn-ea"/>
                <a:cs typeface="+mn-cs"/>
              </a:rPr>
              <a:t>Local community/faith group – 20 (2%).</a:t>
            </a:r>
          </a:p>
        </p:txBody>
      </p:sp>
      <p:sp>
        <p:nvSpPr>
          <p:cNvPr id="12" name="TextBox 11">
            <a:extLst>
              <a:ext uri="{FF2B5EF4-FFF2-40B4-BE49-F238E27FC236}">
                <a16:creationId xmlns:a16="http://schemas.microsoft.com/office/drawing/2014/main" id="{DA4D0212-05EA-7803-A118-311425F1882E}"/>
              </a:ext>
            </a:extLst>
          </p:cNvPr>
          <p:cNvSpPr txBox="1"/>
          <p:nvPr/>
        </p:nvSpPr>
        <p:spPr>
          <a:xfrm>
            <a:off x="156002" y="4803608"/>
            <a:ext cx="5549899" cy="919401"/>
          </a:xfrm>
          <a:prstGeom prst="roundRect">
            <a:avLst/>
          </a:prstGeom>
          <a:solidFill>
            <a:schemeClr val="bg1"/>
          </a:solidFill>
          <a:ln w="28575">
            <a:solidFill>
              <a:srgbClr val="5C2472"/>
            </a:solidFill>
            <a:prstDash val="dash"/>
          </a:ln>
        </p:spPr>
        <p:txBody>
          <a:bodyPr wrap="square">
            <a:spAutoFit/>
          </a:bodyPr>
          <a:lstStyle/>
          <a:p>
            <a:r>
              <a:rPr kumimoji="0" lang="en-GB" sz="1600" b="1" i="0" u="none" strike="noStrike" kern="1200" cap="none" spc="0" normalizeH="0" baseline="0" noProof="0" dirty="0">
                <a:ln>
                  <a:noFill/>
                </a:ln>
                <a:solidFill>
                  <a:srgbClr val="3C3C3C"/>
                </a:solidFill>
                <a:effectLst/>
                <a:uLnTx/>
                <a:uFillTx/>
                <a:latin typeface="Calibri"/>
                <a:ea typeface="+mn-ea"/>
                <a:cs typeface="+mn-cs"/>
              </a:rPr>
              <a:t>Where ‘Other’ was selected, the greatest numbers were Neighbourhood Watch – 51 (4%) and </a:t>
            </a:r>
            <a:r>
              <a:rPr lang="en-GB" sz="1600" b="1" dirty="0">
                <a:solidFill>
                  <a:srgbClr val="3C3C3C"/>
                </a:solidFill>
                <a:latin typeface="Calibri"/>
              </a:rPr>
              <a:t>Local WhatsApp group – 15 (1%)</a:t>
            </a:r>
            <a:endParaRPr kumimoji="0" lang="en-GB" sz="1600" b="1" i="0" u="none" strike="noStrike" kern="1200" cap="none" spc="0" normalizeH="0" baseline="0" noProof="0" dirty="0">
              <a:ln>
                <a:noFill/>
              </a:ln>
              <a:solidFill>
                <a:srgbClr val="3C3C3C"/>
              </a:solidFill>
              <a:effectLst/>
              <a:uLnTx/>
              <a:uFillTx/>
              <a:latin typeface="Calibri"/>
              <a:ea typeface="+mn-ea"/>
              <a:cs typeface="+mn-cs"/>
            </a:endParaRPr>
          </a:p>
        </p:txBody>
      </p:sp>
    </p:spTree>
    <p:extLst>
      <p:ext uri="{BB962C8B-B14F-4D97-AF65-F5344CB8AC3E}">
        <p14:creationId xmlns:p14="http://schemas.microsoft.com/office/powerpoint/2010/main" val="3939212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71485">
            <a:alpha val="5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Profile </a:t>
            </a:r>
            <a:r>
              <a:rPr lang="en-GB" sz="2400" b="1" dirty="0">
                <a:solidFill>
                  <a:prstClr val="white"/>
                </a:solidFill>
                <a:latin typeface="Calibri" panose="020F0502020204030204"/>
              </a:rPr>
              <a:t>of Respondents</a:t>
            </a:r>
          </a:p>
        </p:txBody>
      </p:sp>
      <p:grpSp>
        <p:nvGrpSpPr>
          <p:cNvPr id="2" name="Group 1">
            <a:extLst>
              <a:ext uri="{FF2B5EF4-FFF2-40B4-BE49-F238E27FC236}">
                <a16:creationId xmlns:a16="http://schemas.microsoft.com/office/drawing/2014/main" id="{2EC18E2F-F446-712E-9628-87B995C640FB}"/>
              </a:ext>
            </a:extLst>
          </p:cNvPr>
          <p:cNvGrpSpPr/>
          <p:nvPr/>
        </p:nvGrpSpPr>
        <p:grpSpPr>
          <a:xfrm>
            <a:off x="4634439" y="3429000"/>
            <a:ext cx="2985563" cy="2284525"/>
            <a:chOff x="4466379" y="920051"/>
            <a:chExt cx="2985563" cy="2284525"/>
          </a:xfrm>
        </p:grpSpPr>
        <p:pic>
          <p:nvPicPr>
            <p:cNvPr id="4" name="Graphic 3" descr="Woman with solid fill">
              <a:extLst>
                <a:ext uri="{FF2B5EF4-FFF2-40B4-BE49-F238E27FC236}">
                  <a16:creationId xmlns:a16="http://schemas.microsoft.com/office/drawing/2014/main" id="{CCACE8F2-D944-C0B0-43FF-E49AE1DFF53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66379" y="920051"/>
              <a:ext cx="1252036" cy="1440000"/>
            </a:xfrm>
            <a:prstGeom prst="rect">
              <a:avLst/>
            </a:prstGeom>
          </p:spPr>
        </p:pic>
        <p:sp>
          <p:nvSpPr>
            <p:cNvPr id="5" name="TextBox 4">
              <a:extLst>
                <a:ext uri="{FF2B5EF4-FFF2-40B4-BE49-F238E27FC236}">
                  <a16:creationId xmlns:a16="http://schemas.microsoft.com/office/drawing/2014/main" id="{ED4C8AC4-EFAF-0F6B-76AB-F74D57E9EEBE}"/>
                </a:ext>
              </a:extLst>
            </p:cNvPr>
            <p:cNvSpPr txBox="1"/>
            <p:nvPr/>
          </p:nvSpPr>
          <p:spPr>
            <a:xfrm>
              <a:off x="4507788" y="2619801"/>
              <a:ext cx="1169218" cy="584775"/>
            </a:xfrm>
            <a:prstGeom prst="rect">
              <a:avLst/>
            </a:prstGeom>
            <a:noFill/>
          </p:spPr>
          <p:txBody>
            <a:bodyPr wrap="square" rtlCol="0">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4B7131"/>
                  </a:solidFill>
                  <a:effectLst/>
                  <a:uLnTx/>
                  <a:uFillTx/>
                  <a:latin typeface="Calibri"/>
                  <a:ea typeface="+mn-ea"/>
                  <a:cs typeface="+mn-cs"/>
                </a:rPr>
                <a:t>61%</a:t>
              </a:r>
              <a:endParaRPr kumimoji="0" lang="en-US" sz="3200" b="1" i="0" u="none" strike="noStrike" kern="1200" cap="none" spc="0" normalizeH="0" baseline="0" noProof="0" dirty="0">
                <a:ln>
                  <a:noFill/>
                </a:ln>
                <a:solidFill>
                  <a:srgbClr val="4B7131"/>
                </a:solidFill>
                <a:effectLst/>
                <a:uLnTx/>
                <a:uFillTx/>
                <a:latin typeface="Calibri"/>
                <a:ea typeface="+mn-ea"/>
                <a:cs typeface="+mn-cs"/>
              </a:endParaRPr>
            </a:p>
          </p:txBody>
        </p:sp>
        <p:sp>
          <p:nvSpPr>
            <p:cNvPr id="6" name="TextBox 5">
              <a:extLst>
                <a:ext uri="{FF2B5EF4-FFF2-40B4-BE49-F238E27FC236}">
                  <a16:creationId xmlns:a16="http://schemas.microsoft.com/office/drawing/2014/main" id="{F6B73CBE-27FB-E778-8E4F-28F2B4CAC8FB}"/>
                </a:ext>
              </a:extLst>
            </p:cNvPr>
            <p:cNvSpPr txBox="1"/>
            <p:nvPr/>
          </p:nvSpPr>
          <p:spPr>
            <a:xfrm>
              <a:off x="6152161" y="2619801"/>
              <a:ext cx="1159562" cy="584775"/>
            </a:xfrm>
            <a:prstGeom prst="rect">
              <a:avLst/>
            </a:prstGeom>
            <a:noFill/>
          </p:spPr>
          <p:txBody>
            <a:bodyPr wrap="square" rtlCol="0">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5C2472"/>
                  </a:solidFill>
                  <a:effectLst/>
                  <a:uLnTx/>
                  <a:uFillTx/>
                  <a:latin typeface="Calibri"/>
                  <a:ea typeface="+mn-ea"/>
                  <a:cs typeface="+mn-cs"/>
                </a:rPr>
                <a:t>35%</a:t>
              </a:r>
              <a:endParaRPr kumimoji="0" lang="en-US" sz="3200" b="1" i="0" u="none" strike="noStrike" kern="1200" cap="none" spc="0" normalizeH="0" baseline="0" noProof="0" dirty="0">
                <a:ln>
                  <a:noFill/>
                </a:ln>
                <a:solidFill>
                  <a:srgbClr val="5C2472"/>
                </a:solidFill>
                <a:effectLst/>
                <a:uLnTx/>
                <a:uFillTx/>
                <a:latin typeface="Calibri"/>
                <a:ea typeface="+mn-ea"/>
                <a:cs typeface="+mn-cs"/>
              </a:endParaRPr>
            </a:p>
          </p:txBody>
        </p:sp>
        <p:pic>
          <p:nvPicPr>
            <p:cNvPr id="7" name="Graphic 6" descr="Man with solid fill">
              <a:extLst>
                <a:ext uri="{FF2B5EF4-FFF2-40B4-BE49-F238E27FC236}">
                  <a16:creationId xmlns:a16="http://schemas.microsoft.com/office/drawing/2014/main" id="{52DD5C10-8FD5-65E6-0555-2F309EF0188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011942" y="920051"/>
              <a:ext cx="1440000" cy="1440000"/>
            </a:xfrm>
            <a:prstGeom prst="rect">
              <a:avLst/>
            </a:prstGeom>
          </p:spPr>
        </p:pic>
      </p:grpSp>
      <p:sp>
        <p:nvSpPr>
          <p:cNvPr id="8" name="Oval 7">
            <a:extLst>
              <a:ext uri="{FF2B5EF4-FFF2-40B4-BE49-F238E27FC236}">
                <a16:creationId xmlns:a16="http://schemas.microsoft.com/office/drawing/2014/main" id="{7BCEC65E-0D79-05F4-87DE-5BE8EC189036}"/>
              </a:ext>
            </a:extLst>
          </p:cNvPr>
          <p:cNvSpPr/>
          <p:nvPr/>
        </p:nvSpPr>
        <p:spPr>
          <a:xfrm>
            <a:off x="4749060" y="668750"/>
            <a:ext cx="2693881" cy="1209071"/>
          </a:xfrm>
          <a:prstGeom prst="ellipse">
            <a:avLst/>
          </a:prstGeom>
          <a:solidFill>
            <a:srgbClr val="C71485"/>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1,304</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respondents</a:t>
            </a:r>
          </a:p>
        </p:txBody>
      </p:sp>
      <p:sp>
        <p:nvSpPr>
          <p:cNvPr id="12" name="TextBox 11">
            <a:extLst>
              <a:ext uri="{FF2B5EF4-FFF2-40B4-BE49-F238E27FC236}">
                <a16:creationId xmlns:a16="http://schemas.microsoft.com/office/drawing/2014/main" id="{396C3BD0-46B0-84A1-2A43-E11FAAD29ACE}"/>
              </a:ext>
            </a:extLst>
          </p:cNvPr>
          <p:cNvSpPr txBox="1"/>
          <p:nvPr/>
        </p:nvSpPr>
        <p:spPr>
          <a:xfrm>
            <a:off x="9889787" y="1805163"/>
            <a:ext cx="2160000" cy="720000"/>
          </a:xfrm>
          <a:prstGeom prst="roundRect">
            <a:avLst/>
          </a:prstGeom>
          <a:solidFill>
            <a:schemeClr val="bg1"/>
          </a:solidFill>
          <a:ln w="28575">
            <a:solidFill>
              <a:srgbClr val="C71485"/>
            </a:solidFill>
            <a:prstDash val="dash"/>
          </a:ln>
        </p:spPr>
        <p:txBody>
          <a:bodyPr wrap="square" rtlCol="0">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3C3C3C"/>
                </a:solidFill>
                <a:effectLst/>
                <a:uLnTx/>
                <a:uFillTx/>
                <a:latin typeface="Calibri"/>
                <a:ea typeface="+mn-ea"/>
                <a:cs typeface="+mn-cs"/>
              </a:rPr>
              <a:t>87% White British / Irish</a:t>
            </a:r>
            <a:endParaRPr kumimoji="0" lang="en-US" sz="1800" b="1" i="0" u="none" strike="noStrike" kern="1200" cap="none" spc="0" normalizeH="0" baseline="0" noProof="0" dirty="0">
              <a:ln>
                <a:noFill/>
              </a:ln>
              <a:solidFill>
                <a:srgbClr val="3C3C3C"/>
              </a:solidFill>
              <a:effectLst/>
              <a:uLnTx/>
              <a:uFillTx/>
              <a:latin typeface="Calibri"/>
              <a:ea typeface="+mn-ea"/>
              <a:cs typeface="+mn-cs"/>
            </a:endParaRPr>
          </a:p>
        </p:txBody>
      </p:sp>
      <p:sp>
        <p:nvSpPr>
          <p:cNvPr id="13" name="TextBox 12">
            <a:extLst>
              <a:ext uri="{FF2B5EF4-FFF2-40B4-BE49-F238E27FC236}">
                <a16:creationId xmlns:a16="http://schemas.microsoft.com/office/drawing/2014/main" id="{1E3C1B92-7905-AC8F-8484-DA823583AFFD}"/>
              </a:ext>
            </a:extLst>
          </p:cNvPr>
          <p:cNvSpPr txBox="1"/>
          <p:nvPr/>
        </p:nvSpPr>
        <p:spPr>
          <a:xfrm>
            <a:off x="141732" y="1823704"/>
            <a:ext cx="2160000" cy="720000"/>
          </a:xfrm>
          <a:prstGeom prst="roundRect">
            <a:avLst/>
          </a:prstGeom>
          <a:solidFill>
            <a:schemeClr val="bg1"/>
          </a:solidFill>
          <a:ln w="28575">
            <a:solidFill>
              <a:srgbClr val="C71485"/>
            </a:solidFill>
            <a:prstDash val="dash"/>
          </a:ln>
        </p:spPr>
        <p:txBody>
          <a:bodyPr wrap="square" rtlCol="0">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3C3C3C"/>
                </a:solidFill>
                <a:effectLst/>
                <a:uLnTx/>
                <a:uFillTx/>
                <a:latin typeface="Calibri"/>
                <a:ea typeface="+mn-ea"/>
                <a:cs typeface="+mn-cs"/>
              </a:rPr>
              <a:t>17% had a disability or impairment </a:t>
            </a:r>
            <a:endParaRPr kumimoji="0" lang="en-US" sz="1800" b="1" i="0" u="none" strike="noStrike" kern="1200" cap="none" spc="0" normalizeH="0" baseline="0" noProof="0" dirty="0">
              <a:ln>
                <a:noFill/>
              </a:ln>
              <a:solidFill>
                <a:srgbClr val="3C3C3C"/>
              </a:solidFill>
              <a:effectLst/>
              <a:uLnTx/>
              <a:uFillTx/>
              <a:latin typeface="Calibri"/>
              <a:ea typeface="+mn-ea"/>
              <a:cs typeface="+mn-cs"/>
            </a:endParaRPr>
          </a:p>
        </p:txBody>
      </p:sp>
      <p:sp>
        <p:nvSpPr>
          <p:cNvPr id="15" name="TextBox 14">
            <a:extLst>
              <a:ext uri="{FF2B5EF4-FFF2-40B4-BE49-F238E27FC236}">
                <a16:creationId xmlns:a16="http://schemas.microsoft.com/office/drawing/2014/main" id="{2DDEBB4F-BE00-ABA9-B4A1-1FB210CA2665}"/>
              </a:ext>
            </a:extLst>
          </p:cNvPr>
          <p:cNvSpPr txBox="1"/>
          <p:nvPr/>
        </p:nvSpPr>
        <p:spPr>
          <a:xfrm>
            <a:off x="1782020" y="873220"/>
            <a:ext cx="2160000" cy="720000"/>
          </a:xfrm>
          <a:prstGeom prst="roundRect">
            <a:avLst/>
          </a:prstGeom>
          <a:solidFill>
            <a:schemeClr val="bg1"/>
          </a:solidFill>
          <a:ln w="28575">
            <a:solidFill>
              <a:srgbClr val="C71485"/>
            </a:solidFill>
            <a:prstDash val="dash"/>
          </a:ln>
        </p:spPr>
        <p:txBody>
          <a:bodyPr wrap="square">
            <a:spAutoFit/>
          </a:bodyPr>
          <a:lstStyle/>
          <a:p>
            <a:r>
              <a:rPr kumimoji="0" lang="en-GB" sz="1800" b="1" i="0" u="none" strike="noStrike" kern="1200" cap="none" spc="0" normalizeH="0" baseline="0" noProof="0" dirty="0">
                <a:ln>
                  <a:noFill/>
                </a:ln>
                <a:solidFill>
                  <a:srgbClr val="3C3C3C"/>
                </a:solidFill>
                <a:effectLst/>
                <a:uLnTx/>
                <a:uFillTx/>
                <a:latin typeface="Calibri"/>
                <a:ea typeface="+mn-ea"/>
                <a:cs typeface="+mn-cs"/>
              </a:rPr>
              <a:t>26% parent or carer of child under 18 </a:t>
            </a:r>
            <a:endParaRPr lang="en-GB" dirty="0"/>
          </a:p>
        </p:txBody>
      </p:sp>
      <p:sp>
        <p:nvSpPr>
          <p:cNvPr id="16" name="TextBox 15">
            <a:extLst>
              <a:ext uri="{FF2B5EF4-FFF2-40B4-BE49-F238E27FC236}">
                <a16:creationId xmlns:a16="http://schemas.microsoft.com/office/drawing/2014/main" id="{9D838C38-1AFD-862F-81FC-80506790E5E3}"/>
              </a:ext>
            </a:extLst>
          </p:cNvPr>
          <p:cNvSpPr txBox="1"/>
          <p:nvPr/>
        </p:nvSpPr>
        <p:spPr>
          <a:xfrm>
            <a:off x="8245899" y="868770"/>
            <a:ext cx="2160000" cy="720000"/>
          </a:xfrm>
          <a:prstGeom prst="roundRect">
            <a:avLst/>
          </a:prstGeom>
          <a:solidFill>
            <a:schemeClr val="bg1"/>
          </a:solidFill>
          <a:ln w="28575">
            <a:solidFill>
              <a:srgbClr val="C71485"/>
            </a:solidFill>
            <a:prstDash val="dash"/>
          </a:ln>
        </p:spPr>
        <p:txBody>
          <a:bodyPr wrap="square">
            <a:spAutoFit/>
          </a:bodyPr>
          <a:lstStyle/>
          <a:p>
            <a:pPr algn="ctr"/>
            <a:r>
              <a:rPr kumimoji="0" lang="en-GB" sz="1800" b="1" i="0" u="none" strike="noStrike" kern="1200" cap="none" spc="0" normalizeH="0" baseline="0" noProof="0" dirty="0">
                <a:ln>
                  <a:noFill/>
                </a:ln>
                <a:solidFill>
                  <a:srgbClr val="3C3C3C"/>
                </a:solidFill>
                <a:effectLst/>
                <a:uLnTx/>
                <a:uFillTx/>
                <a:latin typeface="Calibri"/>
                <a:ea typeface="+mn-ea"/>
                <a:cs typeface="+mn-cs"/>
              </a:rPr>
              <a:t>23% member of an Essex ‘Watch’</a:t>
            </a:r>
            <a:endParaRPr lang="en-GB" dirty="0"/>
          </a:p>
        </p:txBody>
      </p:sp>
      <p:graphicFrame>
        <p:nvGraphicFramePr>
          <p:cNvPr id="17" name="Chart 16">
            <a:extLst>
              <a:ext uri="{FF2B5EF4-FFF2-40B4-BE49-F238E27FC236}">
                <a16:creationId xmlns:a16="http://schemas.microsoft.com/office/drawing/2014/main" id="{0B88A639-5B4F-5694-6E49-7A6AE0E44169}"/>
              </a:ext>
            </a:extLst>
          </p:cNvPr>
          <p:cNvGraphicFramePr>
            <a:graphicFrameLocks/>
          </p:cNvGraphicFramePr>
          <p:nvPr>
            <p:extLst>
              <p:ext uri="{D42A27DB-BD31-4B8C-83A1-F6EECF244321}">
                <p14:modId xmlns:p14="http://schemas.microsoft.com/office/powerpoint/2010/main" val="4058857534"/>
              </p:ext>
            </p:extLst>
          </p:nvPr>
        </p:nvGraphicFramePr>
        <p:xfrm>
          <a:off x="0" y="3180080"/>
          <a:ext cx="4572000" cy="387604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8" name="Chart 17">
            <a:extLst>
              <a:ext uri="{FF2B5EF4-FFF2-40B4-BE49-F238E27FC236}">
                <a16:creationId xmlns:a16="http://schemas.microsoft.com/office/drawing/2014/main" id="{1C0C0BBF-87AF-1EC2-D85F-8A150C36232D}"/>
              </a:ext>
            </a:extLst>
          </p:cNvPr>
          <p:cNvGraphicFramePr>
            <a:graphicFrameLocks/>
          </p:cNvGraphicFramePr>
          <p:nvPr>
            <p:extLst>
              <p:ext uri="{D42A27DB-BD31-4B8C-83A1-F6EECF244321}">
                <p14:modId xmlns:p14="http://schemas.microsoft.com/office/powerpoint/2010/main" val="1494487147"/>
              </p:ext>
            </p:extLst>
          </p:nvPr>
        </p:nvGraphicFramePr>
        <p:xfrm>
          <a:off x="7403035" y="3660274"/>
          <a:ext cx="4572000" cy="3302000"/>
        </p:xfrm>
        <a:graphic>
          <a:graphicData uri="http://schemas.openxmlformats.org/drawingml/2006/chart">
            <c:chart xmlns:c="http://schemas.openxmlformats.org/drawingml/2006/chart" xmlns:r="http://schemas.openxmlformats.org/officeDocument/2006/relationships" r:id="rId7"/>
          </a:graphicData>
        </a:graphic>
      </p:graphicFrame>
      <p:sp>
        <p:nvSpPr>
          <p:cNvPr id="9" name="TextBox 8">
            <a:extLst>
              <a:ext uri="{FF2B5EF4-FFF2-40B4-BE49-F238E27FC236}">
                <a16:creationId xmlns:a16="http://schemas.microsoft.com/office/drawing/2014/main" id="{8FD88437-9D57-FE82-8B3D-375D464329D2}"/>
              </a:ext>
            </a:extLst>
          </p:cNvPr>
          <p:cNvSpPr txBox="1"/>
          <p:nvPr/>
        </p:nvSpPr>
        <p:spPr>
          <a:xfrm>
            <a:off x="2850381" y="2229596"/>
            <a:ext cx="2160000" cy="715089"/>
          </a:xfrm>
          <a:prstGeom prst="roundRect">
            <a:avLst/>
          </a:prstGeom>
          <a:solidFill>
            <a:schemeClr val="bg1"/>
          </a:solidFill>
          <a:ln w="28575">
            <a:solidFill>
              <a:srgbClr val="C71485"/>
            </a:solidFill>
            <a:prstDash val="dash"/>
          </a:ln>
        </p:spPr>
        <p:txBody>
          <a:bodyPr wrap="square">
            <a:spAutoFit/>
          </a:bodyPr>
          <a:lstStyle/>
          <a:p>
            <a:pPr algn="ctr"/>
            <a:r>
              <a:rPr kumimoji="0" lang="en-GB" sz="1800" b="1" i="0" u="none" strike="noStrike" kern="1200" cap="none" spc="0" normalizeH="0" baseline="0" noProof="0" dirty="0">
                <a:ln>
                  <a:noFill/>
                </a:ln>
                <a:solidFill>
                  <a:srgbClr val="3C3C3C"/>
                </a:solidFill>
                <a:effectLst/>
                <a:uLnTx/>
                <a:uFillTx/>
                <a:latin typeface="Calibri"/>
                <a:ea typeface="+mn-ea"/>
                <a:cs typeface="+mn-cs"/>
              </a:rPr>
              <a:t>81% lived in the area</a:t>
            </a:r>
            <a:endParaRPr lang="en-GB" dirty="0"/>
          </a:p>
        </p:txBody>
      </p:sp>
      <p:sp>
        <p:nvSpPr>
          <p:cNvPr id="10" name="TextBox 9">
            <a:extLst>
              <a:ext uri="{FF2B5EF4-FFF2-40B4-BE49-F238E27FC236}">
                <a16:creationId xmlns:a16="http://schemas.microsoft.com/office/drawing/2014/main" id="{498A1E4A-0166-B287-04C6-AF07FE580920}"/>
              </a:ext>
            </a:extLst>
          </p:cNvPr>
          <p:cNvSpPr txBox="1"/>
          <p:nvPr/>
        </p:nvSpPr>
        <p:spPr>
          <a:xfrm>
            <a:off x="7181619" y="2226492"/>
            <a:ext cx="2160000" cy="715089"/>
          </a:xfrm>
          <a:prstGeom prst="roundRect">
            <a:avLst/>
          </a:prstGeom>
          <a:solidFill>
            <a:schemeClr val="bg1"/>
          </a:solidFill>
          <a:ln w="28575">
            <a:solidFill>
              <a:srgbClr val="C71485"/>
            </a:solidFill>
            <a:prstDash val="dash"/>
          </a:ln>
        </p:spPr>
        <p:txBody>
          <a:bodyPr wrap="square">
            <a:spAutoFit/>
          </a:bodyPr>
          <a:lstStyle/>
          <a:p>
            <a:pPr algn="ctr"/>
            <a:r>
              <a:rPr kumimoji="0" lang="en-GB" sz="1800" b="1" i="0" u="none" strike="noStrike" kern="1200" cap="none" spc="0" normalizeH="0" baseline="0" noProof="0" dirty="0">
                <a:ln>
                  <a:noFill/>
                </a:ln>
                <a:solidFill>
                  <a:srgbClr val="3C3C3C"/>
                </a:solidFill>
                <a:effectLst/>
                <a:uLnTx/>
                <a:uFillTx/>
                <a:latin typeface="Calibri"/>
                <a:ea typeface="+mn-ea"/>
                <a:cs typeface="+mn-cs"/>
              </a:rPr>
              <a:t>28% had been a victim of crime</a:t>
            </a:r>
            <a:endParaRPr lang="en-GB" dirty="0"/>
          </a:p>
        </p:txBody>
      </p:sp>
    </p:spTree>
    <p:extLst>
      <p:ext uri="{BB962C8B-B14F-4D97-AF65-F5344CB8AC3E}">
        <p14:creationId xmlns:p14="http://schemas.microsoft.com/office/powerpoint/2010/main" val="672686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71485">
            <a:alpha val="5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442674"/>
          </a:xfrm>
          <a:prstGeom prst="roundRect">
            <a:avLst/>
          </a:prstGeom>
          <a:solidFill>
            <a:srgbClr val="5C2472"/>
          </a:solidFill>
          <a:ln w="28575">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Calibri" panose="020F0502020204030204"/>
                <a:ea typeface="+mn-ea"/>
                <a:cs typeface="+mn-cs"/>
              </a:rPr>
              <a:t>How worried are you, if at all, that you will experience the following types of crime in the local area</a:t>
            </a:r>
            <a:endParaRPr lang="en-GB" sz="2000" b="1" dirty="0">
              <a:solidFill>
                <a:prstClr val="white"/>
              </a:solidFill>
              <a:latin typeface="Calibri" panose="020F0502020204030204"/>
            </a:endParaRPr>
          </a:p>
        </p:txBody>
      </p:sp>
      <p:graphicFrame>
        <p:nvGraphicFramePr>
          <p:cNvPr id="4" name="Table 3">
            <a:extLst>
              <a:ext uri="{FF2B5EF4-FFF2-40B4-BE49-F238E27FC236}">
                <a16:creationId xmlns:a16="http://schemas.microsoft.com/office/drawing/2014/main" id="{67C7E634-9F3B-03EB-1613-F134E42E4D9F}"/>
              </a:ext>
            </a:extLst>
          </p:cNvPr>
          <p:cNvGraphicFramePr>
            <a:graphicFrameLocks noGrp="1"/>
          </p:cNvGraphicFramePr>
          <p:nvPr>
            <p:extLst>
              <p:ext uri="{D42A27DB-BD31-4B8C-83A1-F6EECF244321}">
                <p14:modId xmlns:p14="http://schemas.microsoft.com/office/powerpoint/2010/main" val="1397904144"/>
              </p:ext>
            </p:extLst>
          </p:nvPr>
        </p:nvGraphicFramePr>
        <p:xfrm>
          <a:off x="270822" y="655173"/>
          <a:ext cx="5678205" cy="3246120"/>
        </p:xfrm>
        <a:graphic>
          <a:graphicData uri="http://schemas.openxmlformats.org/drawingml/2006/table">
            <a:tbl>
              <a:tblPr/>
              <a:tblGrid>
                <a:gridCol w="3662200">
                  <a:extLst>
                    <a:ext uri="{9D8B030D-6E8A-4147-A177-3AD203B41FA5}">
                      <a16:colId xmlns:a16="http://schemas.microsoft.com/office/drawing/2014/main" val="1717924597"/>
                    </a:ext>
                  </a:extLst>
                </a:gridCol>
                <a:gridCol w="966951">
                  <a:extLst>
                    <a:ext uri="{9D8B030D-6E8A-4147-A177-3AD203B41FA5}">
                      <a16:colId xmlns:a16="http://schemas.microsoft.com/office/drawing/2014/main" val="1204148139"/>
                    </a:ext>
                  </a:extLst>
                </a:gridCol>
                <a:gridCol w="1049054">
                  <a:extLst>
                    <a:ext uri="{9D8B030D-6E8A-4147-A177-3AD203B41FA5}">
                      <a16:colId xmlns:a16="http://schemas.microsoft.com/office/drawing/2014/main" val="157794148"/>
                    </a:ext>
                  </a:extLst>
                </a:gridCol>
              </a:tblGrid>
              <a:tr h="369729">
                <a:tc rowSpan="2">
                  <a:txBody>
                    <a:bodyPr/>
                    <a:lstStyle/>
                    <a:p>
                      <a:pPr algn="l" fontAlgn="ctr"/>
                      <a:r>
                        <a:rPr lang="en-GB" sz="1600" b="1" i="0" u="none" strike="noStrike" dirty="0">
                          <a:solidFill>
                            <a:schemeClr val="tx1"/>
                          </a:solidFill>
                          <a:effectLst/>
                          <a:latin typeface="Calibri" panose="020F0502020204030204" pitchFamily="34" charset="0"/>
                        </a:rPr>
                        <a:t>Crime Type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gridSpan="2">
                  <a:txBody>
                    <a:bodyPr/>
                    <a:lstStyle/>
                    <a:p>
                      <a:pPr algn="ctr" fontAlgn="ctr"/>
                      <a:r>
                        <a:rPr lang="en-GB" sz="1600" b="1" i="0" u="none" strike="noStrike" dirty="0">
                          <a:solidFill>
                            <a:schemeClr val="tx1"/>
                          </a:solidFill>
                          <a:effectLst/>
                          <a:latin typeface="Calibri" panose="020F0502020204030204" pitchFamily="34" charset="0"/>
                        </a:rPr>
                        <a:t>Worried or Somewhat Worried</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B8DA"/>
                    </a:solidFill>
                  </a:tcPr>
                </a:tc>
                <a:tc hMerge="1">
                  <a:txBody>
                    <a:bodyPr/>
                    <a:lstStyle/>
                    <a:p>
                      <a:endParaRPr lang="en-GB"/>
                    </a:p>
                  </a:txBody>
                  <a:tcPr/>
                </a:tc>
                <a:extLst>
                  <a:ext uri="{0D108BD9-81ED-4DB2-BD59-A6C34878D82A}">
                    <a16:rowId xmlns:a16="http://schemas.microsoft.com/office/drawing/2014/main" val="2477285137"/>
                  </a:ext>
                </a:extLst>
              </a:tr>
              <a:tr h="187241">
                <a:tc vMerge="1">
                  <a:txBody>
                    <a:bodyPr/>
                    <a:lstStyle/>
                    <a:p>
                      <a:endParaRPr lang="en-GB"/>
                    </a:p>
                  </a:txBody>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extLst>
                  <a:ext uri="{0D108BD9-81ED-4DB2-BD59-A6C34878D82A}">
                    <a16:rowId xmlns:a16="http://schemas.microsoft.com/office/drawing/2014/main" val="3088000249"/>
                  </a:ext>
                </a:extLst>
              </a:tr>
              <a:tr h="187241">
                <a:tc>
                  <a:txBody>
                    <a:bodyPr/>
                    <a:lstStyle/>
                    <a:p>
                      <a:pPr algn="l" fontAlgn="b"/>
                      <a:r>
                        <a:rPr lang="en-GB" sz="1600" b="0" i="0" u="none" strike="noStrike" dirty="0">
                          <a:solidFill>
                            <a:schemeClr val="tx1"/>
                          </a:solidFill>
                          <a:effectLst/>
                          <a:latin typeface="Calibri" panose="020F0502020204030204" pitchFamily="34" charset="0"/>
                        </a:rPr>
                        <a:t>Burglary</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panose="020F0502020204030204" pitchFamily="34" charset="0"/>
                        </a:rPr>
                        <a:t>1,065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panose="020F0502020204030204" pitchFamily="34" charset="0"/>
                        </a:rPr>
                        <a:t>83%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9056359"/>
                  </a:ext>
                </a:extLst>
              </a:tr>
              <a:tr h="187241">
                <a:tc>
                  <a:txBody>
                    <a:bodyPr/>
                    <a:lstStyle/>
                    <a:p>
                      <a:pPr algn="l" fontAlgn="b"/>
                      <a:r>
                        <a:rPr lang="en-GB" sz="1600" b="0" i="0" u="none" strike="noStrike" dirty="0">
                          <a:solidFill>
                            <a:schemeClr val="tx1"/>
                          </a:solidFill>
                          <a:effectLst/>
                          <a:latin typeface="Calibri" panose="020F0502020204030204" pitchFamily="34" charset="0"/>
                        </a:rPr>
                        <a:t>Theft of or from your car/motorbike</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a:rPr>
                        <a:t>1,029</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panose="020F0502020204030204" pitchFamily="34" charset="0"/>
                        </a:rPr>
                        <a:t>81%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1708962"/>
                  </a:ext>
                </a:extLst>
              </a:tr>
              <a:tr h="187241">
                <a:tc>
                  <a:txBody>
                    <a:bodyPr/>
                    <a:lstStyle/>
                    <a:p>
                      <a:pPr algn="l" fontAlgn="b"/>
                      <a:r>
                        <a:rPr lang="en-GB" sz="1600" b="0" i="0" u="none" strike="noStrike">
                          <a:solidFill>
                            <a:schemeClr val="tx1"/>
                          </a:solidFill>
                          <a:effectLst/>
                          <a:latin typeface="Calibri" panose="020F0502020204030204" pitchFamily="34" charset="0"/>
                        </a:rPr>
                        <a:t>Fraud and/or scams</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a:rPr>
                        <a:t>993</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panose="020F0502020204030204" pitchFamily="34" charset="0"/>
                        </a:rPr>
                        <a:t>77%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2651459"/>
                  </a:ext>
                </a:extLst>
              </a:tr>
              <a:tr h="187241">
                <a:tc>
                  <a:txBody>
                    <a:bodyPr/>
                    <a:lstStyle/>
                    <a:p>
                      <a:pPr algn="l" fontAlgn="b"/>
                      <a:r>
                        <a:rPr lang="en-GB" sz="1600" b="0" i="0" u="none" strike="noStrike">
                          <a:solidFill>
                            <a:schemeClr val="tx1"/>
                          </a:solidFill>
                          <a:effectLst/>
                          <a:latin typeface="Calibri" panose="020F0502020204030204" pitchFamily="34" charset="0"/>
                        </a:rPr>
                        <a:t>Criminal damage to your home or property</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a:rPr>
                        <a:t>880</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panose="020F0502020204030204" pitchFamily="34" charset="0"/>
                        </a:rPr>
                        <a:t>69%</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8159908"/>
                  </a:ext>
                </a:extLst>
              </a:tr>
              <a:tr h="187241">
                <a:tc>
                  <a:txBody>
                    <a:bodyPr/>
                    <a:lstStyle/>
                    <a:p>
                      <a:pPr algn="l" fontAlgn="b"/>
                      <a:r>
                        <a:rPr lang="en-GB" sz="1600" b="0" i="0" u="none" strike="noStrike" dirty="0">
                          <a:solidFill>
                            <a:schemeClr val="tx1"/>
                          </a:solidFill>
                          <a:effectLst/>
                          <a:latin typeface="Calibri" panose="020F0502020204030204" pitchFamily="34" charset="0"/>
                        </a:rPr>
                        <a:t>Physical assault or robbery</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a:rPr>
                        <a:t>849</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panose="020F0502020204030204" pitchFamily="34" charset="0"/>
                        </a:rPr>
                        <a:t>66%</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2815059"/>
                  </a:ext>
                </a:extLst>
              </a:tr>
              <a:tr h="187241">
                <a:tc>
                  <a:txBody>
                    <a:bodyPr/>
                    <a:lstStyle/>
                    <a:p>
                      <a:pPr algn="l" fontAlgn="b"/>
                      <a:r>
                        <a:rPr lang="en-GB" sz="1600" b="0" i="0" u="none" strike="noStrike" dirty="0">
                          <a:solidFill>
                            <a:schemeClr val="tx1"/>
                          </a:solidFill>
                          <a:effectLst/>
                          <a:latin typeface="Calibri" panose="020F0502020204030204" pitchFamily="34" charset="0"/>
                        </a:rPr>
                        <a:t>Theft of your personal belongings</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a:rPr>
                        <a:t>712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panose="020F0502020204030204" pitchFamily="34" charset="0"/>
                        </a:rPr>
                        <a:t>56%</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288549"/>
                  </a:ext>
                </a:extLst>
              </a:tr>
              <a:tr h="187241">
                <a:tc>
                  <a:txBody>
                    <a:bodyPr/>
                    <a:lstStyle/>
                    <a:p>
                      <a:pPr algn="l" fontAlgn="b"/>
                      <a:r>
                        <a:rPr lang="en-GB" sz="1600" b="0" i="0" u="none" strike="noStrike" dirty="0">
                          <a:solidFill>
                            <a:schemeClr val="tx1"/>
                          </a:solidFill>
                          <a:effectLst/>
                          <a:latin typeface="Calibri" panose="020F0502020204030204" pitchFamily="34" charset="0"/>
                        </a:rPr>
                        <a:t>Theft of your bicycle or scooter</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a:rPr>
                        <a:t>577</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panose="020F0502020204030204" pitchFamily="34" charset="0"/>
                        </a:rPr>
                        <a:t>47%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2046617"/>
                  </a:ext>
                </a:extLst>
              </a:tr>
              <a:tr h="187241">
                <a:tc>
                  <a:txBody>
                    <a:bodyPr/>
                    <a:lstStyle/>
                    <a:p>
                      <a:pPr algn="l" fontAlgn="b"/>
                      <a:r>
                        <a:rPr lang="en-GB" sz="1600" b="0" i="0" u="none" strike="noStrike" dirty="0">
                          <a:solidFill>
                            <a:schemeClr val="tx1"/>
                          </a:solidFill>
                          <a:effectLst/>
                          <a:latin typeface="Calibri" panose="020F0502020204030204" pitchFamily="34" charset="0"/>
                        </a:rPr>
                        <a:t>Sexual harassment or assault</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a:rPr>
                        <a:t>428</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panose="020F0502020204030204" pitchFamily="34" charset="0"/>
                        </a:rPr>
                        <a:t>34%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244682"/>
                  </a:ext>
                </a:extLst>
              </a:tr>
              <a:tr h="187241">
                <a:tc>
                  <a:txBody>
                    <a:bodyPr/>
                    <a:lstStyle/>
                    <a:p>
                      <a:pPr algn="l" fontAlgn="b"/>
                      <a:r>
                        <a:rPr lang="en-GB" sz="1600" b="0" i="0" u="none" strike="noStrike" dirty="0">
                          <a:solidFill>
                            <a:schemeClr val="tx1"/>
                          </a:solidFill>
                          <a:effectLst/>
                          <a:latin typeface="Calibri" panose="020F0502020204030204" pitchFamily="34" charset="0"/>
                        </a:rPr>
                        <a:t>Hate crime</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a:rPr>
                        <a:t>335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panose="020F0502020204030204" pitchFamily="34" charset="0"/>
                        </a:rPr>
                        <a:t>27%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6712981"/>
                  </a:ext>
                </a:extLst>
              </a:tr>
              <a:tr h="187241">
                <a:tc>
                  <a:txBody>
                    <a:bodyPr/>
                    <a:lstStyle/>
                    <a:p>
                      <a:pPr algn="l" fontAlgn="b"/>
                      <a:r>
                        <a:rPr lang="en-GB" sz="1600" b="0" i="0" u="none" strike="noStrike" dirty="0">
                          <a:solidFill>
                            <a:schemeClr val="tx1"/>
                          </a:solidFill>
                          <a:effectLst/>
                          <a:latin typeface="Calibri" panose="020F0502020204030204" pitchFamily="34" charset="0"/>
                        </a:rPr>
                        <a:t>Domestic Abuse</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a:rPr>
                        <a:t>126</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GB" sz="1600" b="0" i="0" u="none" strike="noStrike" dirty="0">
                          <a:solidFill>
                            <a:schemeClr val="tx1"/>
                          </a:solidFill>
                          <a:effectLst/>
                          <a:latin typeface="Calibri" panose="020F0502020204030204" pitchFamily="34" charset="0"/>
                        </a:rPr>
                        <a:t>10%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0778830"/>
                  </a:ext>
                </a:extLst>
              </a:tr>
            </a:tbl>
          </a:graphicData>
        </a:graphic>
      </p:graphicFrame>
      <p:sp>
        <p:nvSpPr>
          <p:cNvPr id="5" name="TextBox 4">
            <a:extLst>
              <a:ext uri="{FF2B5EF4-FFF2-40B4-BE49-F238E27FC236}">
                <a16:creationId xmlns:a16="http://schemas.microsoft.com/office/drawing/2014/main" id="{799C723C-676E-B403-C238-692C29CD2424}"/>
              </a:ext>
            </a:extLst>
          </p:cNvPr>
          <p:cNvSpPr txBox="1"/>
          <p:nvPr/>
        </p:nvSpPr>
        <p:spPr>
          <a:xfrm>
            <a:off x="7152253" y="1736365"/>
            <a:ext cx="4883747" cy="1077218"/>
          </a:xfrm>
          <a:prstGeom prst="rect">
            <a:avLst/>
          </a:prstGeom>
          <a:noFill/>
          <a:ln w="28575">
            <a:noFill/>
            <a:prstDash val="dash"/>
          </a:ln>
        </p:spPr>
        <p:txBody>
          <a:bodyPr wrap="square" anchor="ctr">
            <a:spAutoFit/>
          </a:bodyPr>
          <a:lstStyle/>
          <a:p>
            <a:r>
              <a:rPr kumimoji="0" lang="en-GB" sz="1600" i="0" u="none" strike="noStrike" kern="1200" cap="none" spc="0" normalizeH="0" baseline="0" noProof="0" dirty="0">
                <a:ln>
                  <a:noFill/>
                </a:ln>
                <a:effectLst/>
                <a:uLnTx/>
                <a:uFillTx/>
                <a:latin typeface="Calibri"/>
                <a:ea typeface="+mn-ea"/>
                <a:cs typeface="+mn-cs"/>
              </a:rPr>
              <a:t>Those answering about Basildon, Thurrock, Chelmsford and Harlow were more worried about becoming a victim. Those answering about Maldon, Tendring, Colchester and Uttlesford were less worried.</a:t>
            </a:r>
            <a:endParaRPr lang="en-GB" sz="1600" dirty="0"/>
          </a:p>
        </p:txBody>
      </p:sp>
      <p:sp>
        <p:nvSpPr>
          <p:cNvPr id="6" name="TextBox 5">
            <a:extLst>
              <a:ext uri="{FF2B5EF4-FFF2-40B4-BE49-F238E27FC236}">
                <a16:creationId xmlns:a16="http://schemas.microsoft.com/office/drawing/2014/main" id="{E4A0B76F-69A5-A72F-0EA3-3EF37760B762}"/>
              </a:ext>
            </a:extLst>
          </p:cNvPr>
          <p:cNvSpPr txBox="1"/>
          <p:nvPr/>
        </p:nvSpPr>
        <p:spPr>
          <a:xfrm>
            <a:off x="7152253" y="2998709"/>
            <a:ext cx="4883747" cy="1323439"/>
          </a:xfrm>
          <a:prstGeom prst="rect">
            <a:avLst/>
          </a:prstGeom>
          <a:noFill/>
          <a:ln w="28575">
            <a:noFill/>
            <a:prstDash val="dash"/>
          </a:ln>
        </p:spPr>
        <p:txBody>
          <a:bodyPr wrap="square" anchor="ctr">
            <a:spAutoFit/>
          </a:bodyPr>
          <a:lstStyle/>
          <a:p>
            <a:r>
              <a:rPr lang="en-GB" sz="1600" dirty="0">
                <a:latin typeface="Calibri"/>
              </a:rPr>
              <a:t>Those in younger age groups were more likely to be worried about becoming a victim than those in older age groups. Younger people were more worried about physical or sexual assault whereas older people were more worried about fraud/scams.</a:t>
            </a:r>
            <a:endParaRPr lang="en-GB" sz="1600" dirty="0"/>
          </a:p>
        </p:txBody>
      </p:sp>
      <p:pic>
        <p:nvPicPr>
          <p:cNvPr id="15" name="Graphic 14" descr="Map with pin with solid fill">
            <a:extLst>
              <a:ext uri="{FF2B5EF4-FFF2-40B4-BE49-F238E27FC236}">
                <a16:creationId xmlns:a16="http://schemas.microsoft.com/office/drawing/2014/main" id="{3D192BA3-5BF3-A575-5578-FA784BFBFDF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72728" y="1950974"/>
            <a:ext cx="648000" cy="648000"/>
          </a:xfrm>
          <a:prstGeom prst="rect">
            <a:avLst/>
          </a:prstGeom>
        </p:spPr>
      </p:pic>
      <p:pic>
        <p:nvPicPr>
          <p:cNvPr id="16" name="Graphic 15" descr="Business Growth with solid fill">
            <a:extLst>
              <a:ext uri="{FF2B5EF4-FFF2-40B4-BE49-F238E27FC236}">
                <a16:creationId xmlns:a16="http://schemas.microsoft.com/office/drawing/2014/main" id="{987A74CA-14F9-0EF8-E0BA-ABD3AB7C476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34685" y="3336428"/>
            <a:ext cx="724086" cy="648000"/>
          </a:xfrm>
          <a:prstGeom prst="rect">
            <a:avLst/>
          </a:prstGeom>
        </p:spPr>
      </p:pic>
      <p:sp>
        <p:nvSpPr>
          <p:cNvPr id="18" name="TextBox 17">
            <a:extLst>
              <a:ext uri="{FF2B5EF4-FFF2-40B4-BE49-F238E27FC236}">
                <a16:creationId xmlns:a16="http://schemas.microsoft.com/office/drawing/2014/main" id="{276E7EC0-3415-5D67-DC9E-E73CDC62C27D}"/>
              </a:ext>
            </a:extLst>
          </p:cNvPr>
          <p:cNvSpPr txBox="1"/>
          <p:nvPr/>
        </p:nvSpPr>
        <p:spPr>
          <a:xfrm>
            <a:off x="894653" y="5702724"/>
            <a:ext cx="4857451" cy="830997"/>
          </a:xfrm>
          <a:prstGeom prst="rect">
            <a:avLst/>
          </a:prstGeom>
          <a:noFill/>
          <a:ln w="28575">
            <a:noFill/>
            <a:prstDash val="dash"/>
          </a:ln>
        </p:spPr>
        <p:txBody>
          <a:bodyPr wrap="square" anchor="ctr">
            <a:spAutoFit/>
          </a:bodyPr>
          <a:lstStyle/>
          <a:p>
            <a:r>
              <a:rPr lang="en-GB" sz="1600" dirty="0">
                <a:latin typeface="Calibri"/>
              </a:rPr>
              <a:t>Women were more likely than men to be worried about being a victim all crime types except </a:t>
            </a:r>
            <a:r>
              <a:rPr kumimoji="0" lang="en-GB" sz="1600" i="0" u="none" strike="noStrike" kern="1200" cap="none" spc="0" normalizeH="0" baseline="0" noProof="0" dirty="0">
                <a:ln>
                  <a:noFill/>
                </a:ln>
                <a:effectLst/>
                <a:uLnTx/>
                <a:uFillTx/>
                <a:latin typeface="Calibri"/>
                <a:ea typeface="+mn-ea"/>
                <a:cs typeface="+mn-cs"/>
              </a:rPr>
              <a:t>theft of personal belongings and domestic abuse.</a:t>
            </a:r>
            <a:endParaRPr lang="en-GB" sz="1600" dirty="0"/>
          </a:p>
        </p:txBody>
      </p:sp>
      <p:pic>
        <p:nvPicPr>
          <p:cNvPr id="19" name="Graphic 18" descr="Gender with solid fill">
            <a:extLst>
              <a:ext uri="{FF2B5EF4-FFF2-40B4-BE49-F238E27FC236}">
                <a16:creationId xmlns:a16="http://schemas.microsoft.com/office/drawing/2014/main" id="{5E1FBD96-EA1B-361F-A47A-46B4A820EBD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56000" y="5794222"/>
            <a:ext cx="648000" cy="648000"/>
          </a:xfrm>
          <a:prstGeom prst="rect">
            <a:avLst/>
          </a:prstGeom>
        </p:spPr>
      </p:pic>
      <p:sp>
        <p:nvSpPr>
          <p:cNvPr id="23" name="TextBox 22">
            <a:extLst>
              <a:ext uri="{FF2B5EF4-FFF2-40B4-BE49-F238E27FC236}">
                <a16:creationId xmlns:a16="http://schemas.microsoft.com/office/drawing/2014/main" id="{7B4A5B46-7EBE-4447-3D31-9B1FD3C625EE}"/>
              </a:ext>
            </a:extLst>
          </p:cNvPr>
          <p:cNvSpPr txBox="1"/>
          <p:nvPr/>
        </p:nvSpPr>
        <p:spPr>
          <a:xfrm>
            <a:off x="894653" y="4256535"/>
            <a:ext cx="4857451" cy="1323439"/>
          </a:xfrm>
          <a:prstGeom prst="rect">
            <a:avLst/>
          </a:prstGeom>
          <a:noFill/>
        </p:spPr>
        <p:txBody>
          <a:bodyPr wrap="square">
            <a:spAutoFit/>
          </a:bodyPr>
          <a:lstStyle/>
          <a:p>
            <a:r>
              <a:rPr lang="en-GB" sz="1600" dirty="0"/>
              <a:t>Concern about crime varied by crime type across ethnicities, with small differences for most. Notably, those from minority ethnic groups were more worried about hate crime, sexual harassment/assault and theft of bicycle/scooter.</a:t>
            </a:r>
          </a:p>
        </p:txBody>
      </p:sp>
      <p:pic>
        <p:nvPicPr>
          <p:cNvPr id="24" name="Graphic 23" descr="Earth globe: Africa and Europe with solid fill">
            <a:extLst>
              <a:ext uri="{FF2B5EF4-FFF2-40B4-BE49-F238E27FC236}">
                <a16:creationId xmlns:a16="http://schemas.microsoft.com/office/drawing/2014/main" id="{21F26990-CD81-5B11-C475-9660FC3F323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56000" y="4471144"/>
            <a:ext cx="648000" cy="648000"/>
          </a:xfrm>
          <a:prstGeom prst="rect">
            <a:avLst/>
          </a:prstGeom>
        </p:spPr>
      </p:pic>
      <p:sp>
        <p:nvSpPr>
          <p:cNvPr id="25" name="TextBox 24">
            <a:extLst>
              <a:ext uri="{FF2B5EF4-FFF2-40B4-BE49-F238E27FC236}">
                <a16:creationId xmlns:a16="http://schemas.microsoft.com/office/drawing/2014/main" id="{5585E44E-8632-2AA4-440B-5F6258F81DFB}"/>
              </a:ext>
            </a:extLst>
          </p:cNvPr>
          <p:cNvSpPr txBox="1"/>
          <p:nvPr/>
        </p:nvSpPr>
        <p:spPr>
          <a:xfrm>
            <a:off x="7152254" y="4507274"/>
            <a:ext cx="4883746" cy="1077218"/>
          </a:xfrm>
          <a:prstGeom prst="rect">
            <a:avLst/>
          </a:prstGeom>
          <a:noFill/>
          <a:ln w="28575">
            <a:noFill/>
            <a:prstDash val="dash"/>
          </a:ln>
        </p:spPr>
        <p:txBody>
          <a:bodyPr wrap="square" anchor="ctr">
            <a:spAutoFit/>
          </a:bodyPr>
          <a:lstStyle/>
          <a:p>
            <a:r>
              <a:rPr lang="en-GB" sz="1600" dirty="0">
                <a:latin typeface="Calibri"/>
              </a:rPr>
              <a:t>Those with a disability/impairment were notably more likely to be worried about becoming a victim of most crime types, notably theft of personal belongings, physical assault/robbery and hate crime.</a:t>
            </a:r>
            <a:endParaRPr lang="en-GB" sz="1600" dirty="0"/>
          </a:p>
        </p:txBody>
      </p:sp>
      <p:pic>
        <p:nvPicPr>
          <p:cNvPr id="26" name="Graphic 25" descr="Person in wheelchair with solid fill">
            <a:extLst>
              <a:ext uri="{FF2B5EF4-FFF2-40B4-BE49-F238E27FC236}">
                <a16:creationId xmlns:a16="http://schemas.microsoft.com/office/drawing/2014/main" id="{EEC1C4CD-5893-2984-2346-0913D311DBA8}"/>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272728" y="4721883"/>
            <a:ext cx="648000" cy="648000"/>
          </a:xfrm>
          <a:prstGeom prst="rect">
            <a:avLst/>
          </a:prstGeom>
        </p:spPr>
      </p:pic>
      <p:sp>
        <p:nvSpPr>
          <p:cNvPr id="27" name="TextBox 26">
            <a:extLst>
              <a:ext uri="{FF2B5EF4-FFF2-40B4-BE49-F238E27FC236}">
                <a16:creationId xmlns:a16="http://schemas.microsoft.com/office/drawing/2014/main" id="{E7C5967C-4CD1-1E1C-6649-A6AC49E991A7}"/>
              </a:ext>
            </a:extLst>
          </p:cNvPr>
          <p:cNvSpPr txBox="1"/>
          <p:nvPr/>
        </p:nvSpPr>
        <p:spPr>
          <a:xfrm>
            <a:off x="7152253" y="720242"/>
            <a:ext cx="4883747" cy="830997"/>
          </a:xfrm>
          <a:prstGeom prst="rect">
            <a:avLst/>
          </a:prstGeom>
          <a:noFill/>
          <a:ln w="28575">
            <a:noFill/>
            <a:prstDash val="dash"/>
          </a:ln>
        </p:spPr>
        <p:txBody>
          <a:bodyPr wrap="square" anchor="ctr">
            <a:spAutoFit/>
          </a:bodyPr>
          <a:lstStyle/>
          <a:p>
            <a:r>
              <a:rPr kumimoji="0" lang="en-GB" sz="1600" i="0" u="none" strike="noStrike" kern="1200" cap="none" spc="0" normalizeH="0" baseline="0" noProof="0" dirty="0">
                <a:ln>
                  <a:noFill/>
                </a:ln>
                <a:effectLst/>
                <a:uLnTx/>
                <a:uFillTx/>
                <a:latin typeface="Calibri"/>
                <a:ea typeface="+mn-ea"/>
                <a:cs typeface="+mn-cs"/>
              </a:rPr>
              <a:t>Those who had been a victim of (any) crime in the past 12 months were more likely be worried about becoming a victim of all crime types.</a:t>
            </a:r>
            <a:endParaRPr lang="en-GB" sz="1600" dirty="0"/>
          </a:p>
        </p:txBody>
      </p:sp>
      <p:pic>
        <p:nvPicPr>
          <p:cNvPr id="31" name="Graphic 30" descr="Robber with solid fill">
            <a:extLst>
              <a:ext uri="{FF2B5EF4-FFF2-40B4-BE49-F238E27FC236}">
                <a16:creationId xmlns:a16="http://schemas.microsoft.com/office/drawing/2014/main" id="{808DCDEC-7C99-A63B-9CED-A0E2551A773B}"/>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272728" y="811740"/>
            <a:ext cx="648000" cy="648000"/>
          </a:xfrm>
          <a:prstGeom prst="rect">
            <a:avLst/>
          </a:prstGeom>
        </p:spPr>
      </p:pic>
    </p:spTree>
    <p:extLst>
      <p:ext uri="{BB962C8B-B14F-4D97-AF65-F5344CB8AC3E}">
        <p14:creationId xmlns:p14="http://schemas.microsoft.com/office/powerpoint/2010/main" val="1417194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71485">
            <a:alpha val="5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Victims of crime in the area in the last 12 months?</a:t>
            </a:r>
            <a:endParaRPr lang="en-GB" sz="2400" b="1" dirty="0">
              <a:solidFill>
                <a:prstClr val="white"/>
              </a:solidFill>
              <a:latin typeface="Calibri" panose="020F0502020204030204"/>
            </a:endParaRPr>
          </a:p>
        </p:txBody>
      </p:sp>
      <p:sp>
        <p:nvSpPr>
          <p:cNvPr id="9" name="TextBox 8">
            <a:extLst>
              <a:ext uri="{FF2B5EF4-FFF2-40B4-BE49-F238E27FC236}">
                <a16:creationId xmlns:a16="http://schemas.microsoft.com/office/drawing/2014/main" id="{95BE984D-C7E7-916B-971E-2BA9BF6A0DBE}"/>
              </a:ext>
            </a:extLst>
          </p:cNvPr>
          <p:cNvSpPr txBox="1"/>
          <p:nvPr/>
        </p:nvSpPr>
        <p:spPr>
          <a:xfrm>
            <a:off x="6272729" y="880904"/>
            <a:ext cx="5763271" cy="646986"/>
          </a:xfrm>
          <a:prstGeom prst="roundRect">
            <a:avLst/>
          </a:prstGeom>
          <a:solidFill>
            <a:schemeClr val="bg1"/>
          </a:solidFill>
          <a:ln w="28575">
            <a:solidFill>
              <a:srgbClr val="5C2472"/>
            </a:solidFill>
            <a:prstDash val="dash"/>
          </a:ln>
        </p:spPr>
        <p:txBody>
          <a:bodyPr wrap="square">
            <a:spAutoFit/>
          </a:bodyPr>
          <a:lstStyle/>
          <a:p>
            <a:pPr algn="ctr"/>
            <a:r>
              <a:rPr kumimoji="0" lang="en-GB" sz="1600" b="1" i="0" u="none" strike="noStrike" kern="1200" cap="none" spc="0" normalizeH="0" baseline="0" noProof="0" dirty="0">
                <a:ln>
                  <a:noFill/>
                </a:ln>
                <a:solidFill>
                  <a:srgbClr val="3C3C3C"/>
                </a:solidFill>
                <a:effectLst/>
                <a:uLnTx/>
                <a:uFillTx/>
                <a:latin typeface="Calibri"/>
                <a:ea typeface="+mn-ea"/>
                <a:cs typeface="+mn-cs"/>
              </a:rPr>
              <a:t>28% of respondents have been a victim of crime.</a:t>
            </a:r>
          </a:p>
          <a:p>
            <a:pPr algn="ctr"/>
            <a:r>
              <a:rPr lang="en-GB" sz="1600" b="1" dirty="0">
                <a:solidFill>
                  <a:srgbClr val="3C3C3C"/>
                </a:solidFill>
                <a:latin typeface="Calibri"/>
              </a:rPr>
              <a:t>Of these 72% had been a victim on 1 crime, 22% of 2 crimes.</a:t>
            </a:r>
            <a:endParaRPr lang="en-GB" sz="1600" dirty="0"/>
          </a:p>
        </p:txBody>
      </p:sp>
      <p:sp>
        <p:nvSpPr>
          <p:cNvPr id="10" name="TextBox 9">
            <a:extLst>
              <a:ext uri="{FF2B5EF4-FFF2-40B4-BE49-F238E27FC236}">
                <a16:creationId xmlns:a16="http://schemas.microsoft.com/office/drawing/2014/main" id="{1D0B97E8-0AC6-9C62-17FC-5ACD5D880B21}"/>
              </a:ext>
            </a:extLst>
          </p:cNvPr>
          <p:cNvSpPr txBox="1"/>
          <p:nvPr/>
        </p:nvSpPr>
        <p:spPr>
          <a:xfrm>
            <a:off x="7152253" y="1779143"/>
            <a:ext cx="4883747" cy="1323439"/>
          </a:xfrm>
          <a:prstGeom prst="rect">
            <a:avLst/>
          </a:prstGeom>
          <a:noFill/>
          <a:ln w="28575">
            <a:noFill/>
            <a:prstDash val="dash"/>
          </a:ln>
        </p:spPr>
        <p:txBody>
          <a:bodyPr wrap="square" anchor="ctr">
            <a:spAutoFit/>
          </a:bodyPr>
          <a:lstStyle/>
          <a:p>
            <a:r>
              <a:rPr kumimoji="0" lang="en-GB" sz="1600" i="0" u="none" strike="noStrike" kern="1200" cap="none" spc="0" normalizeH="0" baseline="0" noProof="0" dirty="0">
                <a:ln>
                  <a:noFill/>
                </a:ln>
                <a:effectLst/>
                <a:uLnTx/>
                <a:uFillTx/>
                <a:latin typeface="Calibri"/>
                <a:ea typeface="+mn-ea"/>
                <a:cs typeface="+mn-cs"/>
              </a:rPr>
              <a:t>The areas with the highest number of respondents who had been victims were Chelmsford, Epping Forest, Harlow and Tendring. Uttlesford, whilst small in volume, had a similarly high number in proportion to the total respondents.</a:t>
            </a:r>
            <a:endParaRPr lang="en-GB" sz="1600" dirty="0"/>
          </a:p>
        </p:txBody>
      </p:sp>
      <p:pic>
        <p:nvPicPr>
          <p:cNvPr id="11" name="Graphic 10" descr="Map with pin with solid fill">
            <a:extLst>
              <a:ext uri="{FF2B5EF4-FFF2-40B4-BE49-F238E27FC236}">
                <a16:creationId xmlns:a16="http://schemas.microsoft.com/office/drawing/2014/main" id="{C6ACD524-78EC-EB8D-82AB-D263E3C6F14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72728" y="2116862"/>
            <a:ext cx="648000" cy="648000"/>
          </a:xfrm>
          <a:prstGeom prst="rect">
            <a:avLst/>
          </a:prstGeom>
        </p:spPr>
      </p:pic>
      <p:graphicFrame>
        <p:nvGraphicFramePr>
          <p:cNvPr id="14" name="Table 13">
            <a:extLst>
              <a:ext uri="{FF2B5EF4-FFF2-40B4-BE49-F238E27FC236}">
                <a16:creationId xmlns:a16="http://schemas.microsoft.com/office/drawing/2014/main" id="{85502FE5-8D71-F078-D7D4-A09CE296513B}"/>
              </a:ext>
            </a:extLst>
          </p:cNvPr>
          <p:cNvGraphicFramePr>
            <a:graphicFrameLocks noGrp="1"/>
          </p:cNvGraphicFramePr>
          <p:nvPr>
            <p:extLst>
              <p:ext uri="{D42A27DB-BD31-4B8C-83A1-F6EECF244321}">
                <p14:modId xmlns:p14="http://schemas.microsoft.com/office/powerpoint/2010/main" val="1336829871"/>
              </p:ext>
            </p:extLst>
          </p:nvPr>
        </p:nvGraphicFramePr>
        <p:xfrm>
          <a:off x="270822" y="880904"/>
          <a:ext cx="5553920" cy="3002280"/>
        </p:xfrm>
        <a:graphic>
          <a:graphicData uri="http://schemas.openxmlformats.org/drawingml/2006/table">
            <a:tbl>
              <a:tblPr/>
              <a:tblGrid>
                <a:gridCol w="3765760">
                  <a:extLst>
                    <a:ext uri="{9D8B030D-6E8A-4147-A177-3AD203B41FA5}">
                      <a16:colId xmlns:a16="http://schemas.microsoft.com/office/drawing/2014/main" val="2217426406"/>
                    </a:ext>
                  </a:extLst>
                </a:gridCol>
                <a:gridCol w="894080">
                  <a:extLst>
                    <a:ext uri="{9D8B030D-6E8A-4147-A177-3AD203B41FA5}">
                      <a16:colId xmlns:a16="http://schemas.microsoft.com/office/drawing/2014/main" val="3328407459"/>
                    </a:ext>
                  </a:extLst>
                </a:gridCol>
                <a:gridCol w="894080">
                  <a:extLst>
                    <a:ext uri="{9D8B030D-6E8A-4147-A177-3AD203B41FA5}">
                      <a16:colId xmlns:a16="http://schemas.microsoft.com/office/drawing/2014/main" val="3209225689"/>
                    </a:ext>
                  </a:extLst>
                </a:gridCol>
              </a:tblGrid>
              <a:tr h="184150">
                <a:tc rowSpan="2">
                  <a:txBody>
                    <a:bodyPr/>
                    <a:lstStyle/>
                    <a:p>
                      <a:pPr algn="l" fontAlgn="ctr"/>
                      <a:r>
                        <a:rPr lang="en-GB" sz="1600" b="1" i="0" u="none" strike="noStrike" dirty="0">
                          <a:solidFill>
                            <a:schemeClr val="tx1"/>
                          </a:solidFill>
                          <a:effectLst/>
                          <a:latin typeface="Calibri" panose="020F0502020204030204" pitchFamily="34" charset="0"/>
                        </a:rPr>
                        <a:t>Crime Type</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gridSpan="2">
                  <a:txBody>
                    <a:bodyPr/>
                    <a:lstStyle/>
                    <a:p>
                      <a:pPr algn="ctr" fontAlgn="ctr"/>
                      <a:r>
                        <a:rPr lang="en-GB" sz="1600" b="1" i="0" u="none" strike="noStrike" dirty="0">
                          <a:solidFill>
                            <a:schemeClr val="tx1"/>
                          </a:solidFill>
                          <a:effectLst/>
                          <a:latin typeface="Calibri" panose="020F0502020204030204" pitchFamily="34" charset="0"/>
                        </a:rPr>
                        <a:t>Have Been A Victim</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B8DA"/>
                    </a:solidFill>
                  </a:tcPr>
                </a:tc>
                <a:tc hMerge="1">
                  <a:txBody>
                    <a:bodyPr/>
                    <a:lstStyle/>
                    <a:p>
                      <a:endParaRPr lang="en-GB"/>
                    </a:p>
                  </a:txBody>
                  <a:tcPr/>
                </a:tc>
                <a:extLst>
                  <a:ext uri="{0D108BD9-81ED-4DB2-BD59-A6C34878D82A}">
                    <a16:rowId xmlns:a16="http://schemas.microsoft.com/office/drawing/2014/main" val="1960801567"/>
                  </a:ext>
                </a:extLst>
              </a:tr>
              <a:tr h="190500">
                <a:tc vMerge="1">
                  <a:txBody>
                    <a:bodyPr/>
                    <a:lstStyle/>
                    <a:p>
                      <a:endParaRPr lang="en-GB"/>
                    </a:p>
                  </a:txBody>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extLst>
                  <a:ext uri="{0D108BD9-81ED-4DB2-BD59-A6C34878D82A}">
                    <a16:rowId xmlns:a16="http://schemas.microsoft.com/office/drawing/2014/main" val="3292863190"/>
                  </a:ext>
                </a:extLst>
              </a:tr>
              <a:tr h="184150">
                <a:tc>
                  <a:txBody>
                    <a:bodyPr/>
                    <a:lstStyle/>
                    <a:p>
                      <a:pPr algn="l" fontAlgn="b"/>
                      <a:r>
                        <a:rPr lang="en-GB" sz="1600" b="0" i="0" u="none" strike="noStrike">
                          <a:effectLst/>
                          <a:latin typeface="Calibri" panose="020F0502020204030204" pitchFamily="34" charset="0"/>
                        </a:rPr>
                        <a:t>Fraud and/or scams</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132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10%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3189927"/>
                  </a:ext>
                </a:extLst>
              </a:tr>
              <a:tr h="184150">
                <a:tc>
                  <a:txBody>
                    <a:bodyPr/>
                    <a:lstStyle/>
                    <a:p>
                      <a:pPr algn="l" fontAlgn="b"/>
                      <a:r>
                        <a:rPr lang="en-GB" sz="1600" b="0" i="0" u="none" strike="noStrike">
                          <a:effectLst/>
                          <a:latin typeface="Calibri" panose="020F0502020204030204" pitchFamily="34" charset="0"/>
                        </a:rPr>
                        <a:t>Criminal damage to your home or property</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116</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9%</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3070681"/>
                  </a:ext>
                </a:extLst>
              </a:tr>
              <a:tr h="184150">
                <a:tc>
                  <a:txBody>
                    <a:bodyPr/>
                    <a:lstStyle/>
                    <a:p>
                      <a:pPr algn="l" fontAlgn="b"/>
                      <a:r>
                        <a:rPr lang="en-GB" sz="1600" b="0" i="0" u="none" strike="noStrike" dirty="0">
                          <a:effectLst/>
                          <a:latin typeface="Calibri" panose="020F0502020204030204" pitchFamily="34" charset="0"/>
                        </a:rPr>
                        <a:t>Theft of or from your car/motorbike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78</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6%</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0426369"/>
                  </a:ext>
                </a:extLst>
              </a:tr>
              <a:tr h="184150">
                <a:tc>
                  <a:txBody>
                    <a:bodyPr/>
                    <a:lstStyle/>
                    <a:p>
                      <a:pPr algn="l" fontAlgn="b"/>
                      <a:r>
                        <a:rPr lang="en-GB" sz="1600" b="0" i="0" u="none" strike="noStrike">
                          <a:effectLst/>
                          <a:latin typeface="Calibri" panose="020F0502020204030204" pitchFamily="34" charset="0"/>
                        </a:rPr>
                        <a:t>Hate crime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0628067"/>
                  </a:ext>
                </a:extLst>
              </a:tr>
              <a:tr h="184150">
                <a:tc>
                  <a:txBody>
                    <a:bodyPr/>
                    <a:lstStyle/>
                    <a:p>
                      <a:pPr algn="l" fontAlgn="b"/>
                      <a:r>
                        <a:rPr lang="en-GB" sz="1600" b="0" i="0" u="none" strike="noStrike">
                          <a:effectLst/>
                          <a:latin typeface="Calibri" panose="020F0502020204030204" pitchFamily="34" charset="0"/>
                        </a:rPr>
                        <a:t>Burglary</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36</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0725345"/>
                  </a:ext>
                </a:extLst>
              </a:tr>
              <a:tr h="184150">
                <a:tc>
                  <a:txBody>
                    <a:bodyPr/>
                    <a:lstStyle/>
                    <a:p>
                      <a:pPr algn="l" fontAlgn="b"/>
                      <a:r>
                        <a:rPr lang="en-GB" sz="1600" b="0" i="0" u="none" strike="noStrike" dirty="0">
                          <a:effectLst/>
                          <a:latin typeface="Calibri" panose="020F0502020204030204" pitchFamily="34" charset="0"/>
                        </a:rPr>
                        <a:t>Physical assault or robbery</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31</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937359"/>
                  </a:ext>
                </a:extLst>
              </a:tr>
              <a:tr h="184150">
                <a:tc>
                  <a:txBody>
                    <a:bodyPr/>
                    <a:lstStyle/>
                    <a:p>
                      <a:pPr algn="l" fontAlgn="b"/>
                      <a:r>
                        <a:rPr lang="en-GB" sz="1600" b="0" i="0" u="none" strike="noStrike">
                          <a:effectLst/>
                          <a:latin typeface="Calibri" panose="020F0502020204030204" pitchFamily="34" charset="0"/>
                        </a:rPr>
                        <a:t>Theft of your personal belongings</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22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9151793"/>
                  </a:ext>
                </a:extLst>
              </a:tr>
              <a:tr h="184150">
                <a:tc>
                  <a:txBody>
                    <a:bodyPr/>
                    <a:lstStyle/>
                    <a:p>
                      <a:pPr algn="l" fontAlgn="b"/>
                      <a:r>
                        <a:rPr lang="en-GB" sz="1600" b="0" i="0" u="none" strike="noStrike" dirty="0">
                          <a:effectLst/>
                          <a:latin typeface="Calibri" panose="020F0502020204030204" pitchFamily="34" charset="0"/>
                        </a:rPr>
                        <a:t>Sexual harassment or assault</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22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5576399"/>
                  </a:ext>
                </a:extLst>
              </a:tr>
              <a:tr h="184150">
                <a:tc>
                  <a:txBody>
                    <a:bodyPr/>
                    <a:lstStyle/>
                    <a:p>
                      <a:pPr algn="l" fontAlgn="b"/>
                      <a:r>
                        <a:rPr lang="en-GB" sz="1600" b="0" i="0" u="none" strike="noStrike" dirty="0">
                          <a:effectLst/>
                          <a:latin typeface="Calibri" panose="020F0502020204030204" pitchFamily="34" charset="0"/>
                        </a:rPr>
                        <a:t>Theft of your bicycle or scooter</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19</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5215930"/>
                  </a:ext>
                </a:extLst>
              </a:tr>
              <a:tr h="190500">
                <a:tc>
                  <a:txBody>
                    <a:bodyPr/>
                    <a:lstStyle/>
                    <a:p>
                      <a:pPr algn="l" fontAlgn="b"/>
                      <a:r>
                        <a:rPr lang="en-GB" sz="1600" b="0" i="0" u="none" strike="noStrike" dirty="0">
                          <a:effectLst/>
                          <a:latin typeface="Calibri" panose="020F0502020204030204" pitchFamily="34" charset="0"/>
                        </a:rPr>
                        <a:t>Domestic Abuse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9</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4182862"/>
                  </a:ext>
                </a:extLst>
              </a:tr>
            </a:tbl>
          </a:graphicData>
        </a:graphic>
      </p:graphicFrame>
      <p:sp>
        <p:nvSpPr>
          <p:cNvPr id="15" name="TextBox 14">
            <a:extLst>
              <a:ext uri="{FF2B5EF4-FFF2-40B4-BE49-F238E27FC236}">
                <a16:creationId xmlns:a16="http://schemas.microsoft.com/office/drawing/2014/main" id="{58FA64A2-9392-703C-E81B-F34B3B36ED81}"/>
              </a:ext>
            </a:extLst>
          </p:cNvPr>
          <p:cNvSpPr txBox="1"/>
          <p:nvPr/>
        </p:nvSpPr>
        <p:spPr>
          <a:xfrm>
            <a:off x="894651" y="5409321"/>
            <a:ext cx="4857451" cy="1323439"/>
          </a:xfrm>
          <a:prstGeom prst="rect">
            <a:avLst/>
          </a:prstGeom>
          <a:noFill/>
          <a:ln w="28575">
            <a:noFill/>
            <a:prstDash val="dash"/>
          </a:ln>
        </p:spPr>
        <p:txBody>
          <a:bodyPr wrap="square" anchor="ctr">
            <a:spAutoFit/>
          </a:bodyPr>
          <a:lstStyle/>
          <a:p>
            <a:r>
              <a:rPr lang="en-GB" sz="1600" dirty="0">
                <a:latin typeface="Calibri"/>
              </a:rPr>
              <a:t>Proportionately, men were more likely than women to have been a victim of all crime types except theft of personal belongings and sexual harassment/assault. Men were also more likely to have been a victim more than once.</a:t>
            </a:r>
            <a:endParaRPr lang="en-GB" sz="1600" dirty="0"/>
          </a:p>
        </p:txBody>
      </p:sp>
      <p:pic>
        <p:nvPicPr>
          <p:cNvPr id="16" name="Graphic 15" descr="Gender with solid fill">
            <a:extLst>
              <a:ext uri="{FF2B5EF4-FFF2-40B4-BE49-F238E27FC236}">
                <a16:creationId xmlns:a16="http://schemas.microsoft.com/office/drawing/2014/main" id="{944E3A7D-DFD8-DD83-0585-59F0831AD48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56000" y="5799232"/>
            <a:ext cx="648000" cy="648000"/>
          </a:xfrm>
          <a:prstGeom prst="rect">
            <a:avLst/>
          </a:prstGeom>
        </p:spPr>
      </p:pic>
      <p:sp>
        <p:nvSpPr>
          <p:cNvPr id="17" name="TextBox 16">
            <a:extLst>
              <a:ext uri="{FF2B5EF4-FFF2-40B4-BE49-F238E27FC236}">
                <a16:creationId xmlns:a16="http://schemas.microsoft.com/office/drawing/2014/main" id="{6ACCCB6C-36C8-C810-CFD9-B6B59C4F6FBA}"/>
              </a:ext>
            </a:extLst>
          </p:cNvPr>
          <p:cNvSpPr txBox="1"/>
          <p:nvPr/>
        </p:nvSpPr>
        <p:spPr>
          <a:xfrm>
            <a:off x="7173768" y="3243551"/>
            <a:ext cx="4883747" cy="1569660"/>
          </a:xfrm>
          <a:prstGeom prst="rect">
            <a:avLst/>
          </a:prstGeom>
          <a:noFill/>
          <a:ln w="28575">
            <a:noFill/>
            <a:prstDash val="dash"/>
          </a:ln>
        </p:spPr>
        <p:txBody>
          <a:bodyPr wrap="square" anchor="ctr">
            <a:spAutoFit/>
          </a:bodyPr>
          <a:lstStyle/>
          <a:p>
            <a:r>
              <a:rPr lang="en-GB" sz="1600" dirty="0">
                <a:latin typeface="Calibri"/>
              </a:rPr>
              <a:t>Proportionately, the rate of victimisation decreased with age. Those in younger age groups were more likely to have been a victim of physical assault/robbery, sexual harassment/assault and hate crime. Those in older age groups were more likely to have been a victim of fraud/scams.</a:t>
            </a:r>
            <a:endParaRPr lang="en-GB" sz="1600" dirty="0"/>
          </a:p>
        </p:txBody>
      </p:sp>
      <p:pic>
        <p:nvPicPr>
          <p:cNvPr id="18" name="Graphic 17" descr="Business Growth with solid fill">
            <a:extLst>
              <a:ext uri="{FF2B5EF4-FFF2-40B4-BE49-F238E27FC236}">
                <a16:creationId xmlns:a16="http://schemas.microsoft.com/office/drawing/2014/main" id="{328CBBC4-9E4C-5936-5D47-31DA568E8EA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272728" y="3704381"/>
            <a:ext cx="724086" cy="648000"/>
          </a:xfrm>
          <a:prstGeom prst="rect">
            <a:avLst/>
          </a:prstGeom>
        </p:spPr>
      </p:pic>
      <p:sp>
        <p:nvSpPr>
          <p:cNvPr id="19" name="TextBox 18">
            <a:extLst>
              <a:ext uri="{FF2B5EF4-FFF2-40B4-BE49-F238E27FC236}">
                <a16:creationId xmlns:a16="http://schemas.microsoft.com/office/drawing/2014/main" id="{BDAE40F4-B6A9-D8AE-19E6-FB1F4F029FEC}"/>
              </a:ext>
            </a:extLst>
          </p:cNvPr>
          <p:cNvSpPr txBox="1"/>
          <p:nvPr/>
        </p:nvSpPr>
        <p:spPr>
          <a:xfrm>
            <a:off x="894652" y="4076564"/>
            <a:ext cx="4857451" cy="1077218"/>
          </a:xfrm>
          <a:prstGeom prst="rect">
            <a:avLst/>
          </a:prstGeom>
          <a:noFill/>
        </p:spPr>
        <p:txBody>
          <a:bodyPr wrap="square">
            <a:spAutoFit/>
          </a:bodyPr>
          <a:lstStyle/>
          <a:p>
            <a:r>
              <a:rPr lang="en-GB" sz="1600" dirty="0"/>
              <a:t>Those from minority ethnic groups were more likely to have been a victim more than once. Levels of victimisation varied by crime type across ethnicities, with small differences for all except hate crime. </a:t>
            </a:r>
          </a:p>
        </p:txBody>
      </p:sp>
      <p:pic>
        <p:nvPicPr>
          <p:cNvPr id="20" name="Graphic 19" descr="Earth globe: Africa and Europe with solid fill">
            <a:extLst>
              <a:ext uri="{FF2B5EF4-FFF2-40B4-BE49-F238E27FC236}">
                <a16:creationId xmlns:a16="http://schemas.microsoft.com/office/drawing/2014/main" id="{B3CFE7F7-6B53-6335-78B9-DD23C93F780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6000" y="4353803"/>
            <a:ext cx="648000" cy="648000"/>
          </a:xfrm>
          <a:prstGeom prst="rect">
            <a:avLst/>
          </a:prstGeom>
        </p:spPr>
      </p:pic>
      <p:sp>
        <p:nvSpPr>
          <p:cNvPr id="21" name="TextBox 20">
            <a:extLst>
              <a:ext uri="{FF2B5EF4-FFF2-40B4-BE49-F238E27FC236}">
                <a16:creationId xmlns:a16="http://schemas.microsoft.com/office/drawing/2014/main" id="{316874CD-8A7D-FE42-B6AA-07E66CC4B97E}"/>
              </a:ext>
            </a:extLst>
          </p:cNvPr>
          <p:cNvSpPr txBox="1"/>
          <p:nvPr/>
        </p:nvSpPr>
        <p:spPr>
          <a:xfrm>
            <a:off x="7173769" y="4939173"/>
            <a:ext cx="4883746" cy="1077218"/>
          </a:xfrm>
          <a:prstGeom prst="rect">
            <a:avLst/>
          </a:prstGeom>
          <a:noFill/>
          <a:ln w="28575">
            <a:noFill/>
            <a:prstDash val="dash"/>
          </a:ln>
        </p:spPr>
        <p:txBody>
          <a:bodyPr wrap="square" anchor="ctr">
            <a:spAutoFit/>
          </a:bodyPr>
          <a:lstStyle/>
          <a:p>
            <a:r>
              <a:rPr lang="en-GB" sz="1600" dirty="0">
                <a:latin typeface="Calibri"/>
              </a:rPr>
              <a:t>Those with a disability/impairment were more likely to have been a victim of crime types and a victim more than once. They were notably more likely to have been a victim of criminal damage, hate crime and fraud.</a:t>
            </a:r>
            <a:endParaRPr lang="en-GB" sz="1600" dirty="0"/>
          </a:p>
        </p:txBody>
      </p:sp>
      <p:pic>
        <p:nvPicPr>
          <p:cNvPr id="22" name="Graphic 21" descr="Person in wheelchair with solid fill">
            <a:extLst>
              <a:ext uri="{FF2B5EF4-FFF2-40B4-BE49-F238E27FC236}">
                <a16:creationId xmlns:a16="http://schemas.microsoft.com/office/drawing/2014/main" id="{98581CB7-5FC1-37DB-DF31-FFCD115EAEF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310771" y="5153782"/>
            <a:ext cx="648000" cy="648000"/>
          </a:xfrm>
          <a:prstGeom prst="rect">
            <a:avLst/>
          </a:prstGeom>
        </p:spPr>
      </p:pic>
    </p:spTree>
    <p:extLst>
      <p:ext uri="{BB962C8B-B14F-4D97-AF65-F5344CB8AC3E}">
        <p14:creationId xmlns:p14="http://schemas.microsoft.com/office/powerpoint/2010/main" val="3945195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71485">
            <a:alpha val="5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Crime reporting</a:t>
            </a:r>
            <a:endParaRPr lang="en-GB" sz="2400" b="1" dirty="0">
              <a:solidFill>
                <a:prstClr val="white"/>
              </a:solidFill>
              <a:latin typeface="Calibri" panose="020F0502020204030204"/>
            </a:endParaRPr>
          </a:p>
        </p:txBody>
      </p:sp>
      <p:graphicFrame>
        <p:nvGraphicFramePr>
          <p:cNvPr id="4" name="Table 3">
            <a:extLst>
              <a:ext uri="{FF2B5EF4-FFF2-40B4-BE49-F238E27FC236}">
                <a16:creationId xmlns:a16="http://schemas.microsoft.com/office/drawing/2014/main" id="{88673C76-7791-C10B-7C71-BA09D59BF8A8}"/>
              </a:ext>
            </a:extLst>
          </p:cNvPr>
          <p:cNvGraphicFramePr>
            <a:graphicFrameLocks noGrp="1"/>
          </p:cNvGraphicFramePr>
          <p:nvPr>
            <p:extLst>
              <p:ext uri="{D42A27DB-BD31-4B8C-83A1-F6EECF244321}">
                <p14:modId xmlns:p14="http://schemas.microsoft.com/office/powerpoint/2010/main" val="1753486949"/>
              </p:ext>
            </p:extLst>
          </p:nvPr>
        </p:nvGraphicFramePr>
        <p:xfrm>
          <a:off x="163266" y="750988"/>
          <a:ext cx="3847287" cy="1501140"/>
        </p:xfrm>
        <a:graphic>
          <a:graphicData uri="http://schemas.openxmlformats.org/drawingml/2006/table">
            <a:tbl>
              <a:tblPr/>
              <a:tblGrid>
                <a:gridCol w="2200289">
                  <a:extLst>
                    <a:ext uri="{9D8B030D-6E8A-4147-A177-3AD203B41FA5}">
                      <a16:colId xmlns:a16="http://schemas.microsoft.com/office/drawing/2014/main" val="1075615919"/>
                    </a:ext>
                  </a:extLst>
                </a:gridCol>
                <a:gridCol w="823499">
                  <a:extLst>
                    <a:ext uri="{9D8B030D-6E8A-4147-A177-3AD203B41FA5}">
                      <a16:colId xmlns:a16="http://schemas.microsoft.com/office/drawing/2014/main" val="2231276203"/>
                    </a:ext>
                  </a:extLst>
                </a:gridCol>
                <a:gridCol w="823499">
                  <a:extLst>
                    <a:ext uri="{9D8B030D-6E8A-4147-A177-3AD203B41FA5}">
                      <a16:colId xmlns:a16="http://schemas.microsoft.com/office/drawing/2014/main" val="1449720725"/>
                    </a:ext>
                  </a:extLst>
                </a:gridCol>
              </a:tblGrid>
              <a:tr h="190500">
                <a:tc gridSpan="3">
                  <a:txBody>
                    <a:bodyPr/>
                    <a:lstStyle/>
                    <a:p>
                      <a:pPr algn="ctr" fontAlgn="ctr"/>
                      <a:r>
                        <a:rPr lang="en-GB" sz="1600" b="1" i="0" u="none" strike="noStrike" dirty="0">
                          <a:solidFill>
                            <a:schemeClr val="tx1"/>
                          </a:solidFill>
                          <a:effectLst/>
                          <a:latin typeface="Calibri" panose="020F0502020204030204" pitchFamily="34" charset="0"/>
                        </a:rPr>
                        <a:t>If you were a victim, did you report it?</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315193355"/>
                  </a:ext>
                </a:extLst>
              </a:tr>
              <a:tr h="190500">
                <a:tc>
                  <a:txBody>
                    <a:bodyPr/>
                    <a:lstStyle/>
                    <a:p>
                      <a:pPr algn="l" fontAlgn="ctr"/>
                      <a:r>
                        <a:rPr lang="en-GB" sz="1600" b="1" i="0" u="none" strike="noStrike" dirty="0">
                          <a:solidFill>
                            <a:schemeClr val="tx1"/>
                          </a:solidFill>
                          <a:effectLst/>
                          <a:latin typeface="Calibri" panose="020F0502020204030204" pitchFamily="34" charset="0"/>
                        </a:rPr>
                        <a:t>Answer</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b"/>
                      <a:r>
                        <a:rPr lang="en-GB" sz="1600" b="1" i="0" u="none" strike="noStrike" dirty="0">
                          <a:solidFill>
                            <a:schemeClr val="tx1"/>
                          </a:solidFill>
                          <a:effectLst/>
                          <a:latin typeface="Calibri" panose="020F0502020204030204" pitchFamily="34" charset="0"/>
                        </a:rPr>
                        <a:t>#</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b"/>
                      <a:r>
                        <a:rPr lang="en-GB" sz="1600" b="1" i="0" u="none" strike="noStrike" dirty="0">
                          <a:solidFill>
                            <a:schemeClr val="tx1"/>
                          </a:solidFill>
                          <a:effectLst/>
                          <a:latin typeface="Calibri" panose="020F0502020204030204" pitchFamily="34" charset="0"/>
                        </a:rPr>
                        <a:t>%</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extLst>
                  <a:ext uri="{0D108BD9-81ED-4DB2-BD59-A6C34878D82A}">
                    <a16:rowId xmlns:a16="http://schemas.microsoft.com/office/drawing/2014/main" val="1921400504"/>
                  </a:ext>
                </a:extLst>
              </a:tr>
              <a:tr h="184150">
                <a:tc>
                  <a:txBody>
                    <a:bodyPr/>
                    <a:lstStyle/>
                    <a:p>
                      <a:pPr algn="l" fontAlgn="ctr"/>
                      <a:r>
                        <a:rPr lang="en-GB" sz="1600" b="0" i="0" u="none" strike="noStrike" dirty="0">
                          <a:effectLst/>
                          <a:latin typeface="Calibri" panose="020F0502020204030204" pitchFamily="34" charset="0"/>
                        </a:rPr>
                        <a:t>Yes – to the Police</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a:effectLst/>
                          <a:latin typeface="Calibri" panose="020F0502020204030204" pitchFamily="34" charset="0"/>
                        </a:rPr>
                        <a:t>196</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600" b="0" i="0" u="none" strike="noStrike" dirty="0">
                          <a:effectLst/>
                          <a:latin typeface="Calibri" panose="020F0502020204030204" pitchFamily="34" charset="0"/>
                        </a:rPr>
                        <a:t>45%</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5655093"/>
                  </a:ext>
                </a:extLst>
              </a:tr>
              <a:tr h="184150">
                <a:tc>
                  <a:txBody>
                    <a:bodyPr/>
                    <a:lstStyle/>
                    <a:p>
                      <a:pPr algn="l" fontAlgn="ctr"/>
                      <a:r>
                        <a:rPr lang="en-GB" sz="1600" b="0" i="0" u="none" strike="noStrike" dirty="0">
                          <a:effectLst/>
                          <a:latin typeface="Calibri" panose="020F0502020204030204" pitchFamily="34" charset="0"/>
                        </a:rPr>
                        <a:t>Yes – to the Council</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a:effectLst/>
                          <a:latin typeface="Calibri" panose="020F0502020204030204" pitchFamily="34" charset="0"/>
                        </a:rPr>
                        <a:t>19</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600" b="0" i="0" u="none" strike="noStrike" dirty="0">
                          <a:effectLst/>
                          <a:latin typeface="Calibri" panose="020F0502020204030204" pitchFamily="34" charset="0"/>
                        </a:rPr>
                        <a:t>4%</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0801691"/>
                  </a:ext>
                </a:extLst>
              </a:tr>
              <a:tr h="184150">
                <a:tc>
                  <a:txBody>
                    <a:bodyPr/>
                    <a:lstStyle/>
                    <a:p>
                      <a:pPr algn="l" fontAlgn="ctr"/>
                      <a:r>
                        <a:rPr lang="en-GB" sz="1600" b="0" i="0" u="none" strike="noStrike" dirty="0">
                          <a:effectLst/>
                          <a:latin typeface="Calibri" panose="020F0502020204030204" pitchFamily="34" charset="0"/>
                        </a:rPr>
                        <a:t>Yes – to another agency</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a:effectLst/>
                          <a:latin typeface="Calibri" panose="020F0502020204030204" pitchFamily="34" charset="0"/>
                        </a:rPr>
                        <a:t>60</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600" b="0" i="0" u="none" strike="noStrike" dirty="0">
                          <a:effectLst/>
                          <a:latin typeface="Calibri" panose="020F0502020204030204" pitchFamily="34" charset="0"/>
                        </a:rPr>
                        <a:t>14%</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6928141"/>
                  </a:ext>
                </a:extLst>
              </a:tr>
              <a:tr h="190500">
                <a:tc>
                  <a:txBody>
                    <a:bodyPr/>
                    <a:lstStyle/>
                    <a:p>
                      <a:pPr algn="l" fontAlgn="ctr"/>
                      <a:r>
                        <a:rPr lang="en-GB" sz="1600" b="0" i="0" u="none" strike="noStrike" dirty="0">
                          <a:effectLst/>
                          <a:latin typeface="Calibri" panose="020F0502020204030204" pitchFamily="34" charset="0"/>
                        </a:rPr>
                        <a:t>No</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a:solidFill>
                            <a:srgbClr val="000000"/>
                          </a:solidFill>
                          <a:effectLst/>
                          <a:latin typeface="Calibri" panose="020F0502020204030204" pitchFamily="34" charset="0"/>
                        </a:rPr>
                        <a:t>157</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GB" sz="1600" b="0" i="0" u="none" strike="noStrike" dirty="0">
                          <a:effectLst/>
                          <a:latin typeface="Calibri" panose="020F0502020204030204" pitchFamily="34" charset="0"/>
                        </a:rPr>
                        <a:t>36%</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1336332"/>
                  </a:ext>
                </a:extLst>
              </a:tr>
            </a:tbl>
          </a:graphicData>
        </a:graphic>
      </p:graphicFrame>
      <p:grpSp>
        <p:nvGrpSpPr>
          <p:cNvPr id="5" name="Group 4">
            <a:extLst>
              <a:ext uri="{FF2B5EF4-FFF2-40B4-BE49-F238E27FC236}">
                <a16:creationId xmlns:a16="http://schemas.microsoft.com/office/drawing/2014/main" id="{69901346-D8CE-8996-0B12-66B394A5E869}"/>
              </a:ext>
            </a:extLst>
          </p:cNvPr>
          <p:cNvGrpSpPr/>
          <p:nvPr/>
        </p:nvGrpSpPr>
        <p:grpSpPr>
          <a:xfrm>
            <a:off x="4119194" y="1291524"/>
            <a:ext cx="1274111" cy="677817"/>
            <a:chOff x="3509761" y="2074349"/>
            <a:chExt cx="1274111" cy="677817"/>
          </a:xfrm>
        </p:grpSpPr>
        <p:sp>
          <p:nvSpPr>
            <p:cNvPr id="6" name="Right Brace 5">
              <a:extLst>
                <a:ext uri="{FF2B5EF4-FFF2-40B4-BE49-F238E27FC236}">
                  <a16:creationId xmlns:a16="http://schemas.microsoft.com/office/drawing/2014/main" id="{10604143-9929-1C02-D497-FC8820E3CC02}"/>
                </a:ext>
              </a:extLst>
            </p:cNvPr>
            <p:cNvSpPr/>
            <p:nvPr/>
          </p:nvSpPr>
          <p:spPr>
            <a:xfrm>
              <a:off x="3509761" y="2074349"/>
              <a:ext cx="238759" cy="677817"/>
            </a:xfrm>
            <a:prstGeom prst="rightBrace">
              <a:avLst/>
            </a:prstGeom>
            <a:ln w="38100">
              <a:solidFill>
                <a:srgbClr val="4B713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 name="TextBox 6">
              <a:extLst>
                <a:ext uri="{FF2B5EF4-FFF2-40B4-BE49-F238E27FC236}">
                  <a16:creationId xmlns:a16="http://schemas.microsoft.com/office/drawing/2014/main" id="{25527141-0885-358E-5958-5F345ECC45A6}"/>
                </a:ext>
              </a:extLst>
            </p:cNvPr>
            <p:cNvSpPr txBox="1"/>
            <p:nvPr/>
          </p:nvSpPr>
          <p:spPr>
            <a:xfrm>
              <a:off x="3748520" y="2120870"/>
              <a:ext cx="1035352" cy="584775"/>
            </a:xfrm>
            <a:prstGeom prst="rect">
              <a:avLst/>
            </a:prstGeom>
            <a:noFill/>
          </p:spPr>
          <p:txBody>
            <a:bodyPr wrap="square" rtlCol="0">
              <a:spAutoFit/>
            </a:bodyPr>
            <a:lstStyle/>
            <a:p>
              <a:r>
                <a:rPr lang="en-GB" sz="1600" b="1" dirty="0"/>
                <a:t>64% reported</a:t>
              </a:r>
            </a:p>
          </p:txBody>
        </p:sp>
      </p:grpSp>
      <p:sp>
        <p:nvSpPr>
          <p:cNvPr id="8" name="TextBox 7">
            <a:extLst>
              <a:ext uri="{FF2B5EF4-FFF2-40B4-BE49-F238E27FC236}">
                <a16:creationId xmlns:a16="http://schemas.microsoft.com/office/drawing/2014/main" id="{9EC81301-0FA6-4FCE-7BD9-7D9477C8F481}"/>
              </a:ext>
            </a:extLst>
          </p:cNvPr>
          <p:cNvSpPr txBox="1"/>
          <p:nvPr/>
        </p:nvSpPr>
        <p:spPr>
          <a:xfrm>
            <a:off x="156000" y="2463974"/>
            <a:ext cx="5133563" cy="646986"/>
          </a:xfrm>
          <a:prstGeom prst="roundRect">
            <a:avLst/>
          </a:prstGeom>
          <a:solidFill>
            <a:schemeClr val="bg1"/>
          </a:solidFill>
          <a:ln w="28575">
            <a:solidFill>
              <a:srgbClr val="5C2472"/>
            </a:solidFill>
            <a:prstDash val="dash"/>
          </a:ln>
        </p:spPr>
        <p:txBody>
          <a:bodyPr wrap="square">
            <a:spAutoFit/>
          </a:bodyPr>
          <a:lstStyle/>
          <a:p>
            <a:r>
              <a:rPr kumimoji="0" lang="en-GB" sz="1600" b="1" i="0" u="none" strike="noStrike" kern="1200" cap="none" spc="0" normalizeH="0" baseline="0" noProof="0" dirty="0">
                <a:ln>
                  <a:noFill/>
                </a:ln>
                <a:solidFill>
                  <a:srgbClr val="3C3C3C"/>
                </a:solidFill>
                <a:effectLst/>
                <a:uLnTx/>
                <a:uFillTx/>
                <a:latin typeface="Calibri"/>
                <a:ea typeface="+mn-ea"/>
                <a:cs typeface="+mn-cs"/>
              </a:rPr>
              <a:t>70% of those reporting to another agency reported to their bank or Action Fraud</a:t>
            </a:r>
            <a:endParaRPr lang="en-GB" sz="1600" dirty="0"/>
          </a:p>
        </p:txBody>
      </p:sp>
      <p:sp>
        <p:nvSpPr>
          <p:cNvPr id="15" name="TextBox 14">
            <a:extLst>
              <a:ext uri="{FF2B5EF4-FFF2-40B4-BE49-F238E27FC236}">
                <a16:creationId xmlns:a16="http://schemas.microsoft.com/office/drawing/2014/main" id="{3FAF42CD-D88C-4706-9C3A-DC4F929A3358}"/>
              </a:ext>
            </a:extLst>
          </p:cNvPr>
          <p:cNvSpPr txBox="1"/>
          <p:nvPr/>
        </p:nvSpPr>
        <p:spPr>
          <a:xfrm>
            <a:off x="155999" y="5497359"/>
            <a:ext cx="5133563" cy="919401"/>
          </a:xfrm>
          <a:prstGeom prst="roundRect">
            <a:avLst/>
          </a:prstGeom>
          <a:solidFill>
            <a:schemeClr val="bg1"/>
          </a:solidFill>
          <a:ln w="28575">
            <a:solidFill>
              <a:srgbClr val="5C2472"/>
            </a:solidFill>
            <a:prstDash val="dash"/>
          </a:ln>
        </p:spPr>
        <p:txBody>
          <a:bodyPr wrap="square">
            <a:spAutoFit/>
          </a:bodyPr>
          <a:lstStyle/>
          <a:p>
            <a:r>
              <a:rPr kumimoji="0" lang="en-GB" sz="1600" b="1" i="0" u="none" strike="noStrike" kern="1200" cap="none" spc="0" normalizeH="0" baseline="0" noProof="0" dirty="0">
                <a:ln>
                  <a:noFill/>
                </a:ln>
                <a:solidFill>
                  <a:srgbClr val="3C3C3C"/>
                </a:solidFill>
                <a:effectLst/>
                <a:uLnTx/>
                <a:uFillTx/>
                <a:latin typeface="Calibri"/>
                <a:ea typeface="+mn-ea"/>
                <a:cs typeface="+mn-cs"/>
              </a:rPr>
              <a:t>66% reporting to other agencies were satisfied with how their report was responded to compared to 37% reporting to the Police and 32% reporting to the council.</a:t>
            </a:r>
            <a:endParaRPr lang="en-GB" sz="1600" dirty="0"/>
          </a:p>
        </p:txBody>
      </p:sp>
      <p:graphicFrame>
        <p:nvGraphicFramePr>
          <p:cNvPr id="17" name="Table 16">
            <a:extLst>
              <a:ext uri="{FF2B5EF4-FFF2-40B4-BE49-F238E27FC236}">
                <a16:creationId xmlns:a16="http://schemas.microsoft.com/office/drawing/2014/main" id="{EA91CB0A-E46F-3281-5BA2-7466A3621EB7}"/>
              </a:ext>
            </a:extLst>
          </p:cNvPr>
          <p:cNvGraphicFramePr>
            <a:graphicFrameLocks noGrp="1"/>
          </p:cNvGraphicFramePr>
          <p:nvPr>
            <p:extLst>
              <p:ext uri="{D42A27DB-BD31-4B8C-83A1-F6EECF244321}">
                <p14:modId xmlns:p14="http://schemas.microsoft.com/office/powerpoint/2010/main" val="2733716902"/>
              </p:ext>
            </p:extLst>
          </p:nvPr>
        </p:nvGraphicFramePr>
        <p:xfrm>
          <a:off x="6096000" y="750988"/>
          <a:ext cx="5872975" cy="2245360"/>
        </p:xfrm>
        <a:graphic>
          <a:graphicData uri="http://schemas.openxmlformats.org/drawingml/2006/table">
            <a:tbl>
              <a:tblPr/>
              <a:tblGrid>
                <a:gridCol w="4273525">
                  <a:extLst>
                    <a:ext uri="{9D8B030D-6E8A-4147-A177-3AD203B41FA5}">
                      <a16:colId xmlns:a16="http://schemas.microsoft.com/office/drawing/2014/main" val="3535474295"/>
                    </a:ext>
                  </a:extLst>
                </a:gridCol>
                <a:gridCol w="799725">
                  <a:extLst>
                    <a:ext uri="{9D8B030D-6E8A-4147-A177-3AD203B41FA5}">
                      <a16:colId xmlns:a16="http://schemas.microsoft.com/office/drawing/2014/main" val="1600096515"/>
                    </a:ext>
                  </a:extLst>
                </a:gridCol>
                <a:gridCol w="799725">
                  <a:extLst>
                    <a:ext uri="{9D8B030D-6E8A-4147-A177-3AD203B41FA5}">
                      <a16:colId xmlns:a16="http://schemas.microsoft.com/office/drawing/2014/main" val="2506185610"/>
                    </a:ext>
                  </a:extLst>
                </a:gridCol>
              </a:tblGrid>
              <a:tr h="190500">
                <a:tc gridSpan="3">
                  <a:txBody>
                    <a:bodyPr/>
                    <a:lstStyle/>
                    <a:p>
                      <a:pPr algn="ctr" fontAlgn="ctr"/>
                      <a:r>
                        <a:rPr lang="en-GB" sz="1600" b="1" i="0" u="none" strike="noStrike" dirty="0">
                          <a:solidFill>
                            <a:schemeClr val="tx1"/>
                          </a:solidFill>
                          <a:effectLst/>
                          <a:latin typeface="Calibri" panose="020F0502020204030204" pitchFamily="34" charset="0"/>
                        </a:rPr>
                        <a:t>Why didn’t you report?</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59361325"/>
                  </a:ext>
                </a:extLst>
              </a:tr>
              <a:tr h="190500">
                <a:tc>
                  <a:txBody>
                    <a:bodyPr/>
                    <a:lstStyle/>
                    <a:p>
                      <a:pPr algn="l" fontAlgn="ctr"/>
                      <a:r>
                        <a:rPr lang="en-GB" sz="1600" b="1" i="0" u="none" strike="noStrike" dirty="0">
                          <a:solidFill>
                            <a:schemeClr val="tx1"/>
                          </a:solidFill>
                          <a:effectLst/>
                          <a:latin typeface="Calibri" panose="020F0502020204030204" pitchFamily="34" charset="0"/>
                        </a:rPr>
                        <a:t>Reason</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extLst>
                  <a:ext uri="{0D108BD9-81ED-4DB2-BD59-A6C34878D82A}">
                    <a16:rowId xmlns:a16="http://schemas.microsoft.com/office/drawing/2014/main" val="431621462"/>
                  </a:ext>
                </a:extLst>
              </a:tr>
              <a:tr h="184150">
                <a:tc>
                  <a:txBody>
                    <a:bodyPr/>
                    <a:lstStyle/>
                    <a:p>
                      <a:pPr algn="l" fontAlgn="ctr"/>
                      <a:r>
                        <a:rPr lang="en-GB" sz="1600" b="0" i="0" u="none" strike="noStrike" dirty="0">
                          <a:effectLst/>
                          <a:latin typeface="Calibri"/>
                        </a:rPr>
                        <a:t>I didn't believe anything would/could be done about it</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112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71%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6856336"/>
                  </a:ext>
                </a:extLst>
              </a:tr>
              <a:tr h="184150">
                <a:tc>
                  <a:txBody>
                    <a:bodyPr/>
                    <a:lstStyle/>
                    <a:p>
                      <a:pPr algn="l" fontAlgn="ctr"/>
                      <a:r>
                        <a:rPr lang="en-GB" sz="1600" b="0" i="0" u="none" strike="noStrike" dirty="0">
                          <a:effectLst/>
                          <a:latin typeface="Calibri"/>
                        </a:rPr>
                        <a:t>Too time consuming/inconvenient to report</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28</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18%</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0704402"/>
                  </a:ext>
                </a:extLst>
              </a:tr>
              <a:tr h="184150">
                <a:tc>
                  <a:txBody>
                    <a:bodyPr/>
                    <a:lstStyle/>
                    <a:p>
                      <a:pPr algn="l" fontAlgn="ctr"/>
                      <a:r>
                        <a:rPr lang="en-GB" sz="1600" b="0" i="0" u="none" strike="noStrike" dirty="0">
                          <a:effectLst/>
                          <a:latin typeface="Calibri"/>
                        </a:rPr>
                        <a:t>Prefer not to say</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13</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08%</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6620834"/>
                  </a:ext>
                </a:extLst>
              </a:tr>
              <a:tr h="184150">
                <a:tc>
                  <a:txBody>
                    <a:bodyPr/>
                    <a:lstStyle/>
                    <a:p>
                      <a:pPr algn="l" fontAlgn="ctr"/>
                      <a:r>
                        <a:rPr lang="en-GB" sz="1600" b="0" i="0" u="none" strike="noStrike" dirty="0">
                          <a:effectLst/>
                          <a:latin typeface="Calibri"/>
                        </a:rPr>
                        <a:t>Other</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12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08%</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2499534"/>
                  </a:ext>
                </a:extLst>
              </a:tr>
              <a:tr h="184150">
                <a:tc>
                  <a:txBody>
                    <a:bodyPr/>
                    <a:lstStyle/>
                    <a:p>
                      <a:pPr algn="l" fontAlgn="ctr"/>
                      <a:r>
                        <a:rPr lang="en-GB" sz="1600" b="0" i="0" u="none" strike="noStrike" dirty="0">
                          <a:effectLst/>
                          <a:latin typeface="Calibri"/>
                        </a:rPr>
                        <a:t>Fear of reprisal</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10</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06%</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3337968"/>
                  </a:ext>
                </a:extLst>
              </a:tr>
              <a:tr h="190500">
                <a:tc>
                  <a:txBody>
                    <a:bodyPr/>
                    <a:lstStyle/>
                    <a:p>
                      <a:pPr algn="l" fontAlgn="ctr"/>
                      <a:r>
                        <a:rPr lang="en-GB" sz="1600" b="0" i="0" u="none" strike="noStrike" dirty="0">
                          <a:effectLst/>
                          <a:latin typeface="Calibri" panose="020F0502020204030204" pitchFamily="34" charset="0"/>
                        </a:rPr>
                        <a:t>I didn't know how/where to report</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8</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05%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4779371"/>
                  </a:ext>
                </a:extLst>
              </a:tr>
            </a:tbl>
          </a:graphicData>
        </a:graphic>
      </p:graphicFrame>
      <p:grpSp>
        <p:nvGrpSpPr>
          <p:cNvPr id="21" name="Group 20">
            <a:extLst>
              <a:ext uri="{FF2B5EF4-FFF2-40B4-BE49-F238E27FC236}">
                <a16:creationId xmlns:a16="http://schemas.microsoft.com/office/drawing/2014/main" id="{DA841578-D665-3EFA-4BFC-696AF6A69F0E}"/>
              </a:ext>
            </a:extLst>
          </p:cNvPr>
          <p:cNvGrpSpPr/>
          <p:nvPr/>
        </p:nvGrpSpPr>
        <p:grpSpPr>
          <a:xfrm>
            <a:off x="4099301" y="4171829"/>
            <a:ext cx="1274111" cy="584775"/>
            <a:chOff x="3509761" y="2097610"/>
            <a:chExt cx="1274111" cy="584775"/>
          </a:xfrm>
        </p:grpSpPr>
        <p:sp>
          <p:nvSpPr>
            <p:cNvPr id="22" name="Right Brace 21">
              <a:extLst>
                <a:ext uri="{FF2B5EF4-FFF2-40B4-BE49-F238E27FC236}">
                  <a16:creationId xmlns:a16="http://schemas.microsoft.com/office/drawing/2014/main" id="{492F96BB-6414-6EE0-07D5-0FEA9D85FF3A}"/>
                </a:ext>
              </a:extLst>
            </p:cNvPr>
            <p:cNvSpPr/>
            <p:nvPr/>
          </p:nvSpPr>
          <p:spPr>
            <a:xfrm>
              <a:off x="3509761" y="2178361"/>
              <a:ext cx="238759" cy="423272"/>
            </a:xfrm>
            <a:prstGeom prst="rightBrace">
              <a:avLst/>
            </a:prstGeom>
            <a:ln w="38100">
              <a:solidFill>
                <a:srgbClr val="4B713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 name="TextBox 22">
              <a:extLst>
                <a:ext uri="{FF2B5EF4-FFF2-40B4-BE49-F238E27FC236}">
                  <a16:creationId xmlns:a16="http://schemas.microsoft.com/office/drawing/2014/main" id="{CF273946-A8CB-F834-8738-7D6C07F3AD74}"/>
                </a:ext>
              </a:extLst>
            </p:cNvPr>
            <p:cNvSpPr txBox="1"/>
            <p:nvPr/>
          </p:nvSpPr>
          <p:spPr>
            <a:xfrm>
              <a:off x="3748520" y="2097610"/>
              <a:ext cx="1035352" cy="584775"/>
            </a:xfrm>
            <a:prstGeom prst="rect">
              <a:avLst/>
            </a:prstGeom>
            <a:noFill/>
          </p:spPr>
          <p:txBody>
            <a:bodyPr wrap="square" rtlCol="0">
              <a:spAutoFit/>
            </a:bodyPr>
            <a:lstStyle/>
            <a:p>
              <a:r>
                <a:rPr lang="en-GB" sz="1600" b="1" dirty="0"/>
                <a:t>43% satisfied</a:t>
              </a:r>
            </a:p>
          </p:txBody>
        </p:sp>
      </p:grpSp>
      <p:graphicFrame>
        <p:nvGraphicFramePr>
          <p:cNvPr id="24" name="Table 23">
            <a:extLst>
              <a:ext uri="{FF2B5EF4-FFF2-40B4-BE49-F238E27FC236}">
                <a16:creationId xmlns:a16="http://schemas.microsoft.com/office/drawing/2014/main" id="{60144A4F-C268-D07A-2EBE-B63A6DE35BDD}"/>
              </a:ext>
            </a:extLst>
          </p:cNvPr>
          <p:cNvGraphicFramePr>
            <a:graphicFrameLocks noGrp="1"/>
          </p:cNvGraphicFramePr>
          <p:nvPr>
            <p:extLst>
              <p:ext uri="{D42A27DB-BD31-4B8C-83A1-F6EECF244321}">
                <p14:modId xmlns:p14="http://schemas.microsoft.com/office/powerpoint/2010/main" val="208047661"/>
              </p:ext>
            </p:extLst>
          </p:nvPr>
        </p:nvGraphicFramePr>
        <p:xfrm>
          <a:off x="163266" y="3473636"/>
          <a:ext cx="3847286" cy="1744980"/>
        </p:xfrm>
        <a:graphic>
          <a:graphicData uri="http://schemas.openxmlformats.org/drawingml/2006/table">
            <a:tbl>
              <a:tblPr/>
              <a:tblGrid>
                <a:gridCol w="2200288">
                  <a:extLst>
                    <a:ext uri="{9D8B030D-6E8A-4147-A177-3AD203B41FA5}">
                      <a16:colId xmlns:a16="http://schemas.microsoft.com/office/drawing/2014/main" val="458095848"/>
                    </a:ext>
                  </a:extLst>
                </a:gridCol>
                <a:gridCol w="823499">
                  <a:extLst>
                    <a:ext uri="{9D8B030D-6E8A-4147-A177-3AD203B41FA5}">
                      <a16:colId xmlns:a16="http://schemas.microsoft.com/office/drawing/2014/main" val="3851601369"/>
                    </a:ext>
                  </a:extLst>
                </a:gridCol>
                <a:gridCol w="823499">
                  <a:extLst>
                    <a:ext uri="{9D8B030D-6E8A-4147-A177-3AD203B41FA5}">
                      <a16:colId xmlns:a16="http://schemas.microsoft.com/office/drawing/2014/main" val="2620263525"/>
                    </a:ext>
                  </a:extLst>
                </a:gridCol>
              </a:tblGrid>
              <a:tr h="381000">
                <a:tc gridSpan="3">
                  <a:txBody>
                    <a:bodyPr/>
                    <a:lstStyle/>
                    <a:p>
                      <a:pPr algn="ctr" fontAlgn="ctr"/>
                      <a:r>
                        <a:rPr lang="en-GB" sz="1600" b="1" i="0" u="none" strike="noStrike" dirty="0">
                          <a:solidFill>
                            <a:schemeClr val="tx1"/>
                          </a:solidFill>
                          <a:effectLst/>
                          <a:latin typeface="Calibri" panose="020F0502020204030204" pitchFamily="34" charset="0"/>
                        </a:rPr>
                        <a:t>How satisfied are you with how your report was responded to?</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39331692"/>
                  </a:ext>
                </a:extLst>
              </a:tr>
              <a:tr h="190500">
                <a:tc>
                  <a:txBody>
                    <a:bodyPr/>
                    <a:lstStyle/>
                    <a:p>
                      <a:pPr marL="0" indent="0" algn="l" fontAlgn="ctr">
                        <a:buFont typeface="Arial" panose="020B0604020202020204" pitchFamily="34" charset="0"/>
                        <a:buNone/>
                      </a:pPr>
                      <a:r>
                        <a:rPr lang="en-GB" sz="1600" b="1" i="0" u="none" strike="noStrike" dirty="0">
                          <a:solidFill>
                            <a:schemeClr val="tx1"/>
                          </a:solidFill>
                          <a:effectLst/>
                          <a:latin typeface="Calibri" panose="020F0502020204030204" pitchFamily="34" charset="0"/>
                        </a:rPr>
                        <a:t>Satisfaction level</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extLst>
                  <a:ext uri="{0D108BD9-81ED-4DB2-BD59-A6C34878D82A}">
                    <a16:rowId xmlns:a16="http://schemas.microsoft.com/office/drawing/2014/main" val="3926112906"/>
                  </a:ext>
                </a:extLst>
              </a:tr>
              <a:tr h="184150">
                <a:tc>
                  <a:txBody>
                    <a:bodyPr/>
                    <a:lstStyle/>
                    <a:p>
                      <a:pPr marL="0" indent="0" algn="l" fontAlgn="ctr">
                        <a:buFont typeface="Arial" panose="020B0604020202020204" pitchFamily="34" charset="0"/>
                        <a:buNone/>
                      </a:pPr>
                      <a:r>
                        <a:rPr lang="en-GB" sz="1600" b="0" i="0" u="none" strike="noStrike" dirty="0">
                          <a:effectLst/>
                          <a:latin typeface="Calibri" panose="020F0502020204030204" pitchFamily="34" charset="0"/>
                        </a:rPr>
                        <a:t>Very satisfied</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42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15%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000092"/>
                  </a:ext>
                </a:extLst>
              </a:tr>
              <a:tr h="184150">
                <a:tc>
                  <a:txBody>
                    <a:bodyPr/>
                    <a:lstStyle/>
                    <a:p>
                      <a:pPr marL="0" indent="0" algn="l" fontAlgn="ctr">
                        <a:buFont typeface="Arial" panose="020B0604020202020204" pitchFamily="34" charset="0"/>
                        <a:buNone/>
                      </a:pPr>
                      <a:r>
                        <a:rPr lang="en-GB" sz="1600" b="0" i="0" u="none" strike="noStrike" dirty="0">
                          <a:effectLst/>
                          <a:latin typeface="Calibri" panose="020F0502020204030204" pitchFamily="34" charset="0"/>
                        </a:rPr>
                        <a:t>Fairly satisfied</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a:effectLst/>
                          <a:latin typeface="Calibri" panose="020F0502020204030204" pitchFamily="34" charset="0"/>
                        </a:rPr>
                        <a:t>75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27%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8467740"/>
                  </a:ext>
                </a:extLst>
              </a:tr>
              <a:tr h="184150">
                <a:tc>
                  <a:txBody>
                    <a:bodyPr/>
                    <a:lstStyle/>
                    <a:p>
                      <a:pPr marL="0" indent="0" algn="l" fontAlgn="ctr">
                        <a:buFont typeface="Arial" panose="020B0604020202020204" pitchFamily="34" charset="0"/>
                        <a:buNone/>
                      </a:pPr>
                      <a:r>
                        <a:rPr lang="en-GB" sz="1600" b="0" i="0" u="none" strike="noStrike" dirty="0">
                          <a:effectLst/>
                          <a:latin typeface="Calibri" panose="020F0502020204030204" pitchFamily="34" charset="0"/>
                        </a:rPr>
                        <a:t>Not very satisfied</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a:effectLst/>
                          <a:latin typeface="Calibri" panose="020F0502020204030204" pitchFamily="34" charset="0"/>
                        </a:rPr>
                        <a:t>77</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28%</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2489958"/>
                  </a:ext>
                </a:extLst>
              </a:tr>
              <a:tr h="190500">
                <a:tc>
                  <a:txBody>
                    <a:bodyPr/>
                    <a:lstStyle/>
                    <a:p>
                      <a:pPr marL="0" indent="0" algn="l" fontAlgn="ctr">
                        <a:buFont typeface="Arial" panose="020B0604020202020204" pitchFamily="34" charset="0"/>
                        <a:buNone/>
                      </a:pPr>
                      <a:r>
                        <a:rPr lang="en-GB" sz="1600" b="0" i="0" u="none" strike="noStrike" dirty="0">
                          <a:effectLst/>
                          <a:latin typeface="Calibri" panose="020F0502020204030204" pitchFamily="34" charset="0"/>
                        </a:rPr>
                        <a:t>Not satisfied at all</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a:effectLst/>
                          <a:latin typeface="Calibri" panose="020F0502020204030204" pitchFamily="34" charset="0"/>
                        </a:rPr>
                        <a:t>79</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29%</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0459634"/>
                  </a:ext>
                </a:extLst>
              </a:tr>
            </a:tbl>
          </a:graphicData>
        </a:graphic>
      </p:graphicFrame>
    </p:spTree>
    <p:extLst>
      <p:ext uri="{BB962C8B-B14F-4D97-AF65-F5344CB8AC3E}">
        <p14:creationId xmlns:p14="http://schemas.microsoft.com/office/powerpoint/2010/main" val="3247219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C71485">
            <a:alpha val="5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Seen anti-social behaviour in the area in last 12 months</a:t>
            </a:r>
            <a:endParaRPr lang="en-GB" sz="2400" b="1" dirty="0">
              <a:solidFill>
                <a:prstClr val="white"/>
              </a:solidFill>
              <a:latin typeface="Calibri" panose="020F0502020204030204"/>
            </a:endParaRPr>
          </a:p>
        </p:txBody>
      </p:sp>
      <p:sp>
        <p:nvSpPr>
          <p:cNvPr id="5" name="TextBox 4">
            <a:extLst>
              <a:ext uri="{FF2B5EF4-FFF2-40B4-BE49-F238E27FC236}">
                <a16:creationId xmlns:a16="http://schemas.microsoft.com/office/drawing/2014/main" id="{3FADF506-BDC7-E6D6-1F7C-A46ACB05267C}"/>
              </a:ext>
            </a:extLst>
          </p:cNvPr>
          <p:cNvSpPr txBox="1"/>
          <p:nvPr/>
        </p:nvSpPr>
        <p:spPr>
          <a:xfrm>
            <a:off x="6096000" y="840097"/>
            <a:ext cx="5940000" cy="919401"/>
          </a:xfrm>
          <a:prstGeom prst="roundRect">
            <a:avLst/>
          </a:prstGeom>
          <a:solidFill>
            <a:schemeClr val="bg1"/>
          </a:solidFill>
          <a:ln w="28575">
            <a:solidFill>
              <a:srgbClr val="5C2472"/>
            </a:solidFill>
            <a:prstDash val="dash"/>
          </a:ln>
        </p:spPr>
        <p:txBody>
          <a:bodyPr wrap="square">
            <a:spAutoFit/>
          </a:bodyPr>
          <a:lstStyle/>
          <a:p>
            <a:pPr algn="ctr"/>
            <a:r>
              <a:rPr kumimoji="0" lang="en-GB" sz="1600" b="1" i="0" u="none" strike="noStrike" kern="1200" cap="none" spc="0" normalizeH="0" baseline="0" noProof="0" dirty="0">
                <a:ln>
                  <a:noFill/>
                </a:ln>
                <a:solidFill>
                  <a:srgbClr val="3C3C3C"/>
                </a:solidFill>
                <a:effectLst/>
                <a:uLnTx/>
                <a:uFillTx/>
                <a:latin typeface="Calibri"/>
                <a:ea typeface="+mn-ea"/>
                <a:cs typeface="+mn-cs"/>
              </a:rPr>
              <a:t>92% of respondents had seen some form of anti-social behaviour. </a:t>
            </a:r>
            <a:r>
              <a:rPr lang="en-GB" sz="1600" b="1" dirty="0">
                <a:solidFill>
                  <a:srgbClr val="3C3C3C"/>
                </a:solidFill>
                <a:latin typeface="Calibri"/>
              </a:rPr>
              <a:t>Of these, 90% had seen more than one type, 49% had seen five or more different types.</a:t>
            </a:r>
            <a:endParaRPr lang="en-GB" sz="1600" dirty="0"/>
          </a:p>
        </p:txBody>
      </p:sp>
      <p:sp>
        <p:nvSpPr>
          <p:cNvPr id="6" name="TextBox 5">
            <a:extLst>
              <a:ext uri="{FF2B5EF4-FFF2-40B4-BE49-F238E27FC236}">
                <a16:creationId xmlns:a16="http://schemas.microsoft.com/office/drawing/2014/main" id="{1DE43075-6BA1-FF69-22E9-9372CA891B81}"/>
              </a:ext>
            </a:extLst>
          </p:cNvPr>
          <p:cNvSpPr txBox="1"/>
          <p:nvPr/>
        </p:nvSpPr>
        <p:spPr>
          <a:xfrm>
            <a:off x="6836012" y="2243336"/>
            <a:ext cx="5144546" cy="1323439"/>
          </a:xfrm>
          <a:prstGeom prst="rect">
            <a:avLst/>
          </a:prstGeom>
          <a:noFill/>
          <a:ln w="28575">
            <a:noFill/>
            <a:prstDash val="dash"/>
          </a:ln>
        </p:spPr>
        <p:txBody>
          <a:bodyPr wrap="square" anchor="ctr">
            <a:spAutoFit/>
          </a:bodyPr>
          <a:lstStyle/>
          <a:p>
            <a:r>
              <a:rPr kumimoji="0" lang="en-GB" sz="1600" i="0" u="none" strike="noStrike" kern="1200" cap="none" spc="0" normalizeH="0" baseline="0" noProof="0" dirty="0">
                <a:ln>
                  <a:noFill/>
                </a:ln>
                <a:effectLst/>
                <a:uLnTx/>
                <a:uFillTx/>
                <a:latin typeface="Calibri"/>
                <a:ea typeface="+mn-ea"/>
                <a:cs typeface="+mn-cs"/>
              </a:rPr>
              <a:t>The areas with the highest number of respondents who had been seen ASB were Basildon, Epping Forest and Thurrock. Those responding about Basildon, Chelmsford, Southend and Thurrock were more likely to have seen five or more types of ASB.</a:t>
            </a:r>
            <a:endParaRPr lang="en-GB" sz="1600" dirty="0"/>
          </a:p>
        </p:txBody>
      </p:sp>
      <p:pic>
        <p:nvPicPr>
          <p:cNvPr id="7" name="Graphic 6" descr="Map with pin with solid fill">
            <a:extLst>
              <a:ext uri="{FF2B5EF4-FFF2-40B4-BE49-F238E27FC236}">
                <a16:creationId xmlns:a16="http://schemas.microsoft.com/office/drawing/2014/main" id="{74205C6C-910F-FB88-ACCF-494FDFF4CE3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96000" y="2581055"/>
            <a:ext cx="648000" cy="648000"/>
          </a:xfrm>
          <a:prstGeom prst="rect">
            <a:avLst/>
          </a:prstGeom>
        </p:spPr>
      </p:pic>
      <p:graphicFrame>
        <p:nvGraphicFramePr>
          <p:cNvPr id="10" name="Table 9">
            <a:extLst>
              <a:ext uri="{FF2B5EF4-FFF2-40B4-BE49-F238E27FC236}">
                <a16:creationId xmlns:a16="http://schemas.microsoft.com/office/drawing/2014/main" id="{D556BFC6-743D-EDF7-0AC4-96DD5B253462}"/>
              </a:ext>
            </a:extLst>
          </p:cNvPr>
          <p:cNvGraphicFramePr>
            <a:graphicFrameLocks noGrp="1"/>
          </p:cNvGraphicFramePr>
          <p:nvPr>
            <p:extLst>
              <p:ext uri="{D42A27DB-BD31-4B8C-83A1-F6EECF244321}">
                <p14:modId xmlns:p14="http://schemas.microsoft.com/office/powerpoint/2010/main" val="2923734882"/>
              </p:ext>
            </p:extLst>
          </p:nvPr>
        </p:nvGraphicFramePr>
        <p:xfrm>
          <a:off x="156000" y="840097"/>
          <a:ext cx="5542275" cy="3002280"/>
        </p:xfrm>
        <a:graphic>
          <a:graphicData uri="http://schemas.openxmlformats.org/drawingml/2006/table">
            <a:tbl>
              <a:tblPr/>
              <a:tblGrid>
                <a:gridCol w="4025707">
                  <a:extLst>
                    <a:ext uri="{9D8B030D-6E8A-4147-A177-3AD203B41FA5}">
                      <a16:colId xmlns:a16="http://schemas.microsoft.com/office/drawing/2014/main" val="1727261137"/>
                    </a:ext>
                  </a:extLst>
                </a:gridCol>
                <a:gridCol w="758284">
                  <a:extLst>
                    <a:ext uri="{9D8B030D-6E8A-4147-A177-3AD203B41FA5}">
                      <a16:colId xmlns:a16="http://schemas.microsoft.com/office/drawing/2014/main" val="1708912142"/>
                    </a:ext>
                  </a:extLst>
                </a:gridCol>
                <a:gridCol w="758284">
                  <a:extLst>
                    <a:ext uri="{9D8B030D-6E8A-4147-A177-3AD203B41FA5}">
                      <a16:colId xmlns:a16="http://schemas.microsoft.com/office/drawing/2014/main" val="1108637778"/>
                    </a:ext>
                  </a:extLst>
                </a:gridCol>
              </a:tblGrid>
              <a:tr h="184150">
                <a:tc rowSpan="2">
                  <a:txBody>
                    <a:bodyPr/>
                    <a:lstStyle/>
                    <a:p>
                      <a:pPr algn="l" fontAlgn="ctr"/>
                      <a:r>
                        <a:rPr lang="en-GB" sz="1600" b="1" i="0" u="none" strike="noStrike" dirty="0">
                          <a:solidFill>
                            <a:schemeClr val="tx1"/>
                          </a:solidFill>
                          <a:effectLst/>
                          <a:latin typeface="Calibri" panose="020F0502020204030204" pitchFamily="34" charset="0"/>
                        </a:rPr>
                        <a:t>ASB Type</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gridSpan="2">
                  <a:txBody>
                    <a:bodyPr/>
                    <a:lstStyle/>
                    <a:p>
                      <a:pPr algn="ctr" fontAlgn="ctr"/>
                      <a:r>
                        <a:rPr lang="en-GB" sz="1600" b="1" i="0" u="none" strike="noStrike" dirty="0">
                          <a:solidFill>
                            <a:schemeClr val="tx1"/>
                          </a:solidFill>
                          <a:effectLst/>
                          <a:latin typeface="Calibri"/>
                        </a:rPr>
                        <a:t>Have Seen</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B8DA"/>
                    </a:solidFill>
                  </a:tcPr>
                </a:tc>
                <a:tc hMerge="1">
                  <a:txBody>
                    <a:bodyPr/>
                    <a:lstStyle/>
                    <a:p>
                      <a:endParaRPr lang="en-GB"/>
                    </a:p>
                  </a:txBody>
                  <a:tcPr/>
                </a:tc>
                <a:extLst>
                  <a:ext uri="{0D108BD9-81ED-4DB2-BD59-A6C34878D82A}">
                    <a16:rowId xmlns:a16="http://schemas.microsoft.com/office/drawing/2014/main" val="2032644038"/>
                  </a:ext>
                </a:extLst>
              </a:tr>
              <a:tr h="190500">
                <a:tc vMerge="1">
                  <a:txBody>
                    <a:bodyPr/>
                    <a:lstStyle/>
                    <a:p>
                      <a:endParaRPr lang="en-GB"/>
                    </a:p>
                  </a:txBody>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extLst>
                  <a:ext uri="{0D108BD9-81ED-4DB2-BD59-A6C34878D82A}">
                    <a16:rowId xmlns:a16="http://schemas.microsoft.com/office/drawing/2014/main" val="3030325004"/>
                  </a:ext>
                </a:extLst>
              </a:tr>
              <a:tr h="184150">
                <a:tc>
                  <a:txBody>
                    <a:bodyPr/>
                    <a:lstStyle/>
                    <a:p>
                      <a:pPr algn="l" fontAlgn="b"/>
                      <a:r>
                        <a:rPr lang="en-GB" sz="1600" b="0" i="0" u="none" strike="noStrike" dirty="0">
                          <a:effectLst/>
                          <a:latin typeface="Calibri"/>
                        </a:rPr>
                        <a:t>Fly tipping</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760</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58%</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2171233"/>
                  </a:ext>
                </a:extLst>
              </a:tr>
              <a:tr h="184150">
                <a:tc>
                  <a:txBody>
                    <a:bodyPr/>
                    <a:lstStyle/>
                    <a:p>
                      <a:pPr algn="l" fontAlgn="b"/>
                      <a:r>
                        <a:rPr lang="en-GB" sz="1600" b="0" i="0" u="none" strike="noStrike" dirty="0">
                          <a:effectLst/>
                          <a:latin typeface="Calibri"/>
                        </a:rPr>
                        <a:t>Groups hanging around</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730</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56%</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50952"/>
                  </a:ext>
                </a:extLst>
              </a:tr>
              <a:tr h="184150">
                <a:tc>
                  <a:txBody>
                    <a:bodyPr/>
                    <a:lstStyle/>
                    <a:p>
                      <a:pPr algn="l" fontAlgn="b"/>
                      <a:r>
                        <a:rPr lang="en-GB" sz="1600" b="0" i="0" u="none" strike="noStrike" dirty="0">
                          <a:effectLst/>
                          <a:latin typeface="Calibri"/>
                        </a:rPr>
                        <a:t>People using drugs / evidence of drug taking</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727</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56%</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381473"/>
                  </a:ext>
                </a:extLst>
              </a:tr>
              <a:tr h="184150">
                <a:tc>
                  <a:txBody>
                    <a:bodyPr/>
                    <a:lstStyle/>
                    <a:p>
                      <a:pPr algn="l" fontAlgn="b"/>
                      <a:r>
                        <a:rPr lang="en-GB" sz="1600" b="0" i="0" u="none" strike="noStrike" dirty="0">
                          <a:effectLst/>
                          <a:latin typeface="Calibri"/>
                        </a:rPr>
                        <a:t>Vehicle nuisance: street racing / car cruising</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650</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50%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6701515"/>
                  </a:ext>
                </a:extLst>
              </a:tr>
              <a:tr h="184150">
                <a:tc>
                  <a:txBody>
                    <a:bodyPr/>
                    <a:lstStyle/>
                    <a:p>
                      <a:pPr algn="l" fontAlgn="b"/>
                      <a:r>
                        <a:rPr lang="en-GB" sz="1600" b="0" i="0" u="none" strike="noStrike" dirty="0">
                          <a:effectLst/>
                          <a:latin typeface="Calibri"/>
                        </a:rPr>
                        <a:t>Drunken behaviour</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637</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49%</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31679356"/>
                  </a:ext>
                </a:extLst>
              </a:tr>
              <a:tr h="184150">
                <a:tc>
                  <a:txBody>
                    <a:bodyPr/>
                    <a:lstStyle/>
                    <a:p>
                      <a:pPr algn="l" fontAlgn="b"/>
                      <a:r>
                        <a:rPr lang="en-GB" sz="1600" b="0" i="0" u="none" strike="noStrike" dirty="0">
                          <a:effectLst/>
                          <a:latin typeface="Calibri"/>
                        </a:rPr>
                        <a:t>Criminal damage in public spaces</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549</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9433976"/>
                  </a:ext>
                </a:extLst>
              </a:tr>
              <a:tr h="184150">
                <a:tc>
                  <a:txBody>
                    <a:bodyPr/>
                    <a:lstStyle/>
                    <a:p>
                      <a:pPr algn="l" fontAlgn="b"/>
                      <a:r>
                        <a:rPr lang="en-GB" sz="1600" b="0" i="0" u="none" strike="noStrike" dirty="0">
                          <a:effectLst/>
                          <a:latin typeface="Calibri"/>
                        </a:rPr>
                        <a:t>Graffiti</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485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0208613"/>
                  </a:ext>
                </a:extLst>
              </a:tr>
              <a:tr h="184150">
                <a:tc>
                  <a:txBody>
                    <a:bodyPr/>
                    <a:lstStyle/>
                    <a:p>
                      <a:pPr algn="l" fontAlgn="b"/>
                      <a:r>
                        <a:rPr lang="en-GB" sz="1600" b="0" i="0" u="none" strike="noStrike" dirty="0">
                          <a:effectLst/>
                          <a:latin typeface="Calibri"/>
                        </a:rPr>
                        <a:t>Vehicle nuisance: off road motorbike nuisance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391</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8732149"/>
                  </a:ext>
                </a:extLst>
              </a:tr>
              <a:tr h="184150">
                <a:tc>
                  <a:txBody>
                    <a:bodyPr/>
                    <a:lstStyle/>
                    <a:p>
                      <a:pPr algn="l" fontAlgn="b"/>
                      <a:r>
                        <a:rPr lang="en-GB" sz="1600" b="0" i="0" u="none" strike="noStrike" dirty="0">
                          <a:effectLst/>
                          <a:latin typeface="Calibri"/>
                        </a:rPr>
                        <a:t>Aggressive begging</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315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24%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074832"/>
                  </a:ext>
                </a:extLst>
              </a:tr>
              <a:tr h="190500">
                <a:tc>
                  <a:txBody>
                    <a:bodyPr/>
                    <a:lstStyle/>
                    <a:p>
                      <a:pPr algn="l" fontAlgn="b"/>
                      <a:r>
                        <a:rPr lang="en-GB" sz="1600" b="0" i="0" u="none" strike="noStrike" dirty="0">
                          <a:effectLst/>
                          <a:latin typeface="Calibri"/>
                        </a:rPr>
                        <a:t>Nuisance neighbours</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284</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22%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24973895"/>
                  </a:ext>
                </a:extLst>
              </a:tr>
            </a:tbl>
          </a:graphicData>
        </a:graphic>
      </p:graphicFrame>
      <p:pic>
        <p:nvPicPr>
          <p:cNvPr id="12" name="Graphic 11" descr="User with solid fill">
            <a:extLst>
              <a:ext uri="{FF2B5EF4-FFF2-40B4-BE49-F238E27FC236}">
                <a16:creationId xmlns:a16="http://schemas.microsoft.com/office/drawing/2014/main" id="{BC0D7E93-F0DC-2EF6-73DD-B418E63E29A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096000" y="4112783"/>
            <a:ext cx="648000" cy="648000"/>
          </a:xfrm>
          <a:prstGeom prst="rect">
            <a:avLst/>
          </a:prstGeom>
        </p:spPr>
      </p:pic>
      <p:sp>
        <p:nvSpPr>
          <p:cNvPr id="13" name="TextBox 12">
            <a:extLst>
              <a:ext uri="{FF2B5EF4-FFF2-40B4-BE49-F238E27FC236}">
                <a16:creationId xmlns:a16="http://schemas.microsoft.com/office/drawing/2014/main" id="{CBD5661E-0DD5-5F92-FD2D-C021188DF07A}"/>
              </a:ext>
            </a:extLst>
          </p:cNvPr>
          <p:cNvSpPr txBox="1"/>
          <p:nvPr/>
        </p:nvSpPr>
        <p:spPr>
          <a:xfrm>
            <a:off x="6836012" y="3775064"/>
            <a:ext cx="5144546" cy="1323439"/>
          </a:xfrm>
          <a:prstGeom prst="rect">
            <a:avLst/>
          </a:prstGeom>
          <a:noFill/>
          <a:ln w="28575">
            <a:noFill/>
            <a:prstDash val="dash"/>
          </a:ln>
        </p:spPr>
        <p:txBody>
          <a:bodyPr wrap="square" anchor="ctr">
            <a:spAutoFit/>
          </a:bodyPr>
          <a:lstStyle/>
          <a:p>
            <a:r>
              <a:rPr kumimoji="0" lang="en-GB" sz="1600" i="0" u="none" strike="noStrike" kern="1200" cap="none" spc="0" normalizeH="0" baseline="0" noProof="0" dirty="0">
                <a:ln>
                  <a:noFill/>
                </a:ln>
                <a:effectLst/>
                <a:uLnTx/>
                <a:uFillTx/>
                <a:latin typeface="Calibri"/>
                <a:ea typeface="+mn-ea"/>
                <a:cs typeface="+mn-cs"/>
              </a:rPr>
              <a:t>There was little difference in proportions who had seen ASB, or seen more than five types, when looking at most demographics. The exception being that those in the 65+ age group were less likely to have seen ASB, particularly less likely to have seen 5 or more different types.</a:t>
            </a:r>
            <a:endParaRPr lang="en-GB" sz="1600" dirty="0"/>
          </a:p>
        </p:txBody>
      </p:sp>
    </p:spTree>
    <p:extLst>
      <p:ext uri="{BB962C8B-B14F-4D97-AF65-F5344CB8AC3E}">
        <p14:creationId xmlns:p14="http://schemas.microsoft.com/office/powerpoint/2010/main" val="3365802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71485">
            <a:alpha val="5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ASB reporting</a:t>
            </a:r>
            <a:endParaRPr lang="en-GB" sz="2400" b="1" dirty="0">
              <a:solidFill>
                <a:prstClr val="white"/>
              </a:solidFill>
              <a:latin typeface="Calibri" panose="020F0502020204030204"/>
            </a:endParaRPr>
          </a:p>
        </p:txBody>
      </p:sp>
      <p:graphicFrame>
        <p:nvGraphicFramePr>
          <p:cNvPr id="5" name="Table 4">
            <a:extLst>
              <a:ext uri="{FF2B5EF4-FFF2-40B4-BE49-F238E27FC236}">
                <a16:creationId xmlns:a16="http://schemas.microsoft.com/office/drawing/2014/main" id="{369718CB-6AC4-E6CD-8914-C7E81680FA6B}"/>
              </a:ext>
            </a:extLst>
          </p:cNvPr>
          <p:cNvGraphicFramePr>
            <a:graphicFrameLocks noGrp="1"/>
          </p:cNvGraphicFramePr>
          <p:nvPr>
            <p:extLst>
              <p:ext uri="{D42A27DB-BD31-4B8C-83A1-F6EECF244321}">
                <p14:modId xmlns:p14="http://schemas.microsoft.com/office/powerpoint/2010/main" val="3304025571"/>
              </p:ext>
            </p:extLst>
          </p:nvPr>
        </p:nvGraphicFramePr>
        <p:xfrm>
          <a:off x="155999" y="1227663"/>
          <a:ext cx="3847287" cy="1501140"/>
        </p:xfrm>
        <a:graphic>
          <a:graphicData uri="http://schemas.openxmlformats.org/drawingml/2006/table">
            <a:tbl>
              <a:tblPr/>
              <a:tblGrid>
                <a:gridCol w="2200289">
                  <a:extLst>
                    <a:ext uri="{9D8B030D-6E8A-4147-A177-3AD203B41FA5}">
                      <a16:colId xmlns:a16="http://schemas.microsoft.com/office/drawing/2014/main" val="1075615919"/>
                    </a:ext>
                  </a:extLst>
                </a:gridCol>
                <a:gridCol w="823499">
                  <a:extLst>
                    <a:ext uri="{9D8B030D-6E8A-4147-A177-3AD203B41FA5}">
                      <a16:colId xmlns:a16="http://schemas.microsoft.com/office/drawing/2014/main" val="2231276203"/>
                    </a:ext>
                  </a:extLst>
                </a:gridCol>
                <a:gridCol w="823499">
                  <a:extLst>
                    <a:ext uri="{9D8B030D-6E8A-4147-A177-3AD203B41FA5}">
                      <a16:colId xmlns:a16="http://schemas.microsoft.com/office/drawing/2014/main" val="1449720725"/>
                    </a:ext>
                  </a:extLst>
                </a:gridCol>
              </a:tblGrid>
              <a:tr h="190500">
                <a:tc gridSpan="3">
                  <a:txBody>
                    <a:bodyPr/>
                    <a:lstStyle/>
                    <a:p>
                      <a:pPr algn="ctr" fontAlgn="ctr"/>
                      <a:r>
                        <a:rPr lang="en-GB" sz="1600" b="1" i="0" u="none" strike="noStrike" dirty="0">
                          <a:solidFill>
                            <a:schemeClr val="tx1"/>
                          </a:solidFill>
                          <a:effectLst/>
                          <a:latin typeface="Calibri" panose="020F0502020204030204" pitchFamily="34" charset="0"/>
                        </a:rPr>
                        <a:t>If you did see ASB, did you report it?</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315193355"/>
                  </a:ext>
                </a:extLst>
              </a:tr>
              <a:tr h="190500">
                <a:tc>
                  <a:txBody>
                    <a:bodyPr/>
                    <a:lstStyle/>
                    <a:p>
                      <a:pPr algn="l" fontAlgn="ctr"/>
                      <a:r>
                        <a:rPr lang="en-GB" sz="1600" b="1" i="0" u="none" strike="noStrike" dirty="0">
                          <a:solidFill>
                            <a:schemeClr val="tx1"/>
                          </a:solidFill>
                          <a:effectLst/>
                          <a:latin typeface="Calibri" panose="020F0502020204030204" pitchFamily="34" charset="0"/>
                        </a:rPr>
                        <a:t>Answer</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b"/>
                      <a:r>
                        <a:rPr lang="en-GB" sz="1600" b="1" i="0" u="none" strike="noStrike" dirty="0">
                          <a:solidFill>
                            <a:schemeClr val="tx1"/>
                          </a:solidFill>
                          <a:effectLst/>
                          <a:latin typeface="Calibri" panose="020F0502020204030204" pitchFamily="34" charset="0"/>
                        </a:rPr>
                        <a:t>#</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b"/>
                      <a:r>
                        <a:rPr lang="en-GB" sz="1600" b="1" i="0" u="none" strike="noStrike" dirty="0">
                          <a:solidFill>
                            <a:schemeClr val="tx1"/>
                          </a:solidFill>
                          <a:effectLst/>
                          <a:latin typeface="Calibri" panose="020F0502020204030204" pitchFamily="34" charset="0"/>
                        </a:rPr>
                        <a:t>%</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extLst>
                  <a:ext uri="{0D108BD9-81ED-4DB2-BD59-A6C34878D82A}">
                    <a16:rowId xmlns:a16="http://schemas.microsoft.com/office/drawing/2014/main" val="1921400504"/>
                  </a:ext>
                </a:extLst>
              </a:tr>
              <a:tr h="184150">
                <a:tc>
                  <a:txBody>
                    <a:bodyPr/>
                    <a:lstStyle/>
                    <a:p>
                      <a:pPr algn="l" fontAlgn="ctr"/>
                      <a:r>
                        <a:rPr lang="en-GB" sz="1600" b="0" i="0" u="none" strike="noStrike" dirty="0">
                          <a:effectLst/>
                          <a:latin typeface="Calibri"/>
                        </a:rPr>
                        <a:t>Yes – to the Police</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193</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600" b="0" i="0" u="none" strike="noStrike" dirty="0">
                          <a:effectLst/>
                          <a:latin typeface="Calibri" panose="020F0502020204030204" pitchFamily="34" charset="0"/>
                        </a:rPr>
                        <a:t>18%</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5655093"/>
                  </a:ext>
                </a:extLst>
              </a:tr>
              <a:tr h="184150">
                <a:tc>
                  <a:txBody>
                    <a:bodyPr/>
                    <a:lstStyle/>
                    <a:p>
                      <a:pPr algn="l" fontAlgn="ctr"/>
                      <a:r>
                        <a:rPr lang="en-GB" sz="1600" b="0" i="0" u="none" strike="noStrike" dirty="0">
                          <a:effectLst/>
                          <a:latin typeface="Calibri"/>
                        </a:rPr>
                        <a:t>Yes – to the Council</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171</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600" b="0" i="0" u="none" strike="noStrike" dirty="0">
                          <a:effectLst/>
                          <a:latin typeface="Calibri" panose="020F0502020204030204" pitchFamily="34" charset="0"/>
                        </a:rPr>
                        <a:t>16%</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0801691"/>
                  </a:ext>
                </a:extLst>
              </a:tr>
              <a:tr h="184150">
                <a:tc>
                  <a:txBody>
                    <a:bodyPr/>
                    <a:lstStyle/>
                    <a:p>
                      <a:pPr algn="l" fontAlgn="ctr"/>
                      <a:r>
                        <a:rPr lang="en-GB" sz="1600" b="0" i="0" u="none" strike="noStrike" dirty="0">
                          <a:effectLst/>
                          <a:latin typeface="Calibri" panose="020F0502020204030204" pitchFamily="34" charset="0"/>
                        </a:rPr>
                        <a:t>Yes – to another agency</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20</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600" b="0" i="0" u="none" strike="noStrike" dirty="0">
                          <a:effectLst/>
                          <a:latin typeface="Calibri" panose="020F0502020204030204" pitchFamily="34" charset="0"/>
                        </a:rPr>
                        <a:t>2%</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6928141"/>
                  </a:ext>
                </a:extLst>
              </a:tr>
              <a:tr h="190500">
                <a:tc>
                  <a:txBody>
                    <a:bodyPr/>
                    <a:lstStyle/>
                    <a:p>
                      <a:pPr algn="l" fontAlgn="ctr"/>
                      <a:r>
                        <a:rPr lang="en-GB" sz="1600" b="0" i="0" u="none" strike="noStrike" dirty="0">
                          <a:effectLst/>
                          <a:latin typeface="Calibri" panose="020F0502020204030204" pitchFamily="34" charset="0"/>
                        </a:rPr>
                        <a:t>No</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rgbClr val="000000"/>
                          </a:solidFill>
                          <a:effectLst/>
                          <a:latin typeface="Calibri" panose="020F0502020204030204" pitchFamily="34" charset="0"/>
                        </a:rPr>
                        <a:t>718</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GB" sz="1600" b="0" i="0" u="none" strike="noStrike" dirty="0">
                          <a:effectLst/>
                          <a:latin typeface="Calibri" panose="020F0502020204030204" pitchFamily="34" charset="0"/>
                        </a:rPr>
                        <a:t>65%</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1336332"/>
                  </a:ext>
                </a:extLst>
              </a:tr>
            </a:tbl>
          </a:graphicData>
        </a:graphic>
      </p:graphicFrame>
      <p:grpSp>
        <p:nvGrpSpPr>
          <p:cNvPr id="6" name="Group 5">
            <a:extLst>
              <a:ext uri="{FF2B5EF4-FFF2-40B4-BE49-F238E27FC236}">
                <a16:creationId xmlns:a16="http://schemas.microsoft.com/office/drawing/2014/main" id="{09360790-EFC3-6824-E29A-64AB7D3810C1}"/>
              </a:ext>
            </a:extLst>
          </p:cNvPr>
          <p:cNvGrpSpPr/>
          <p:nvPr/>
        </p:nvGrpSpPr>
        <p:grpSpPr>
          <a:xfrm>
            <a:off x="4099301" y="1685845"/>
            <a:ext cx="1308038" cy="584775"/>
            <a:chOff x="3509761" y="1989368"/>
            <a:chExt cx="1308038" cy="584775"/>
          </a:xfrm>
        </p:grpSpPr>
        <p:sp>
          <p:nvSpPr>
            <p:cNvPr id="7" name="Right Brace 6">
              <a:extLst>
                <a:ext uri="{FF2B5EF4-FFF2-40B4-BE49-F238E27FC236}">
                  <a16:creationId xmlns:a16="http://schemas.microsoft.com/office/drawing/2014/main" id="{688FA59C-B4A3-C69A-8BDD-854A64A1E02C}"/>
                </a:ext>
              </a:extLst>
            </p:cNvPr>
            <p:cNvSpPr/>
            <p:nvPr/>
          </p:nvSpPr>
          <p:spPr>
            <a:xfrm>
              <a:off x="3509761" y="2074349"/>
              <a:ext cx="238759" cy="423273"/>
            </a:xfrm>
            <a:prstGeom prst="rightBrace">
              <a:avLst/>
            </a:prstGeom>
            <a:ln w="38100">
              <a:solidFill>
                <a:srgbClr val="4B713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 name="TextBox 7">
              <a:extLst>
                <a:ext uri="{FF2B5EF4-FFF2-40B4-BE49-F238E27FC236}">
                  <a16:creationId xmlns:a16="http://schemas.microsoft.com/office/drawing/2014/main" id="{5E4CDF23-62C9-083A-83FE-55458F8F78AC}"/>
                </a:ext>
              </a:extLst>
            </p:cNvPr>
            <p:cNvSpPr txBox="1"/>
            <p:nvPr/>
          </p:nvSpPr>
          <p:spPr>
            <a:xfrm>
              <a:off x="3782447" y="1989368"/>
              <a:ext cx="1035352" cy="584775"/>
            </a:xfrm>
            <a:prstGeom prst="rect">
              <a:avLst/>
            </a:prstGeom>
            <a:noFill/>
          </p:spPr>
          <p:txBody>
            <a:bodyPr wrap="square" rtlCol="0">
              <a:spAutoFit/>
            </a:bodyPr>
            <a:lstStyle/>
            <a:p>
              <a:r>
                <a:rPr lang="en-GB" sz="1600" b="1" dirty="0"/>
                <a:t>35% reported</a:t>
              </a:r>
            </a:p>
          </p:txBody>
        </p:sp>
      </p:grpSp>
      <p:graphicFrame>
        <p:nvGraphicFramePr>
          <p:cNvPr id="10" name="Table 9">
            <a:extLst>
              <a:ext uri="{FF2B5EF4-FFF2-40B4-BE49-F238E27FC236}">
                <a16:creationId xmlns:a16="http://schemas.microsoft.com/office/drawing/2014/main" id="{3C8ECC7E-6FA8-FA6D-CACC-B5CCCE92AF4E}"/>
              </a:ext>
            </a:extLst>
          </p:cNvPr>
          <p:cNvGraphicFramePr>
            <a:graphicFrameLocks noGrp="1"/>
          </p:cNvGraphicFramePr>
          <p:nvPr>
            <p:extLst>
              <p:ext uri="{D42A27DB-BD31-4B8C-83A1-F6EECF244321}">
                <p14:modId xmlns:p14="http://schemas.microsoft.com/office/powerpoint/2010/main" val="4067182568"/>
              </p:ext>
            </p:extLst>
          </p:nvPr>
        </p:nvGraphicFramePr>
        <p:xfrm>
          <a:off x="6088733" y="949533"/>
          <a:ext cx="5872975" cy="2245360"/>
        </p:xfrm>
        <a:graphic>
          <a:graphicData uri="http://schemas.openxmlformats.org/drawingml/2006/table">
            <a:tbl>
              <a:tblPr/>
              <a:tblGrid>
                <a:gridCol w="4273525">
                  <a:extLst>
                    <a:ext uri="{9D8B030D-6E8A-4147-A177-3AD203B41FA5}">
                      <a16:colId xmlns:a16="http://schemas.microsoft.com/office/drawing/2014/main" val="3535474295"/>
                    </a:ext>
                  </a:extLst>
                </a:gridCol>
                <a:gridCol w="799725">
                  <a:extLst>
                    <a:ext uri="{9D8B030D-6E8A-4147-A177-3AD203B41FA5}">
                      <a16:colId xmlns:a16="http://schemas.microsoft.com/office/drawing/2014/main" val="1600096515"/>
                    </a:ext>
                  </a:extLst>
                </a:gridCol>
                <a:gridCol w="799725">
                  <a:extLst>
                    <a:ext uri="{9D8B030D-6E8A-4147-A177-3AD203B41FA5}">
                      <a16:colId xmlns:a16="http://schemas.microsoft.com/office/drawing/2014/main" val="2506185610"/>
                    </a:ext>
                  </a:extLst>
                </a:gridCol>
              </a:tblGrid>
              <a:tr h="190500">
                <a:tc gridSpan="3">
                  <a:txBody>
                    <a:bodyPr/>
                    <a:lstStyle/>
                    <a:p>
                      <a:pPr algn="ctr" fontAlgn="ctr"/>
                      <a:r>
                        <a:rPr lang="en-GB" sz="1600" b="1" i="0" u="none" strike="noStrike" dirty="0">
                          <a:solidFill>
                            <a:schemeClr val="tx1"/>
                          </a:solidFill>
                          <a:effectLst/>
                          <a:latin typeface="Calibri" panose="020F0502020204030204" pitchFamily="34" charset="0"/>
                        </a:rPr>
                        <a:t>Why didn’t you report?</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59361325"/>
                  </a:ext>
                </a:extLst>
              </a:tr>
              <a:tr h="190500">
                <a:tc>
                  <a:txBody>
                    <a:bodyPr/>
                    <a:lstStyle/>
                    <a:p>
                      <a:pPr algn="l" fontAlgn="ctr"/>
                      <a:r>
                        <a:rPr lang="en-GB" sz="1600" b="1" i="0" u="none" strike="noStrike" dirty="0">
                          <a:solidFill>
                            <a:schemeClr val="tx1"/>
                          </a:solidFill>
                          <a:effectLst/>
                          <a:latin typeface="Calibri" panose="020F0502020204030204" pitchFamily="34" charset="0"/>
                        </a:rPr>
                        <a:t>Reason</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extLst>
                  <a:ext uri="{0D108BD9-81ED-4DB2-BD59-A6C34878D82A}">
                    <a16:rowId xmlns:a16="http://schemas.microsoft.com/office/drawing/2014/main" val="431621462"/>
                  </a:ext>
                </a:extLst>
              </a:tr>
              <a:tr h="184150">
                <a:tc>
                  <a:txBody>
                    <a:bodyPr/>
                    <a:lstStyle/>
                    <a:p>
                      <a:pPr algn="l" fontAlgn="ctr"/>
                      <a:r>
                        <a:rPr lang="en-GB" sz="1600" b="0" i="0" u="none" strike="noStrike" dirty="0">
                          <a:effectLst/>
                          <a:latin typeface="Calibri"/>
                        </a:rPr>
                        <a:t>I didn't believe anything would/could be done about it</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527</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73%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6856336"/>
                  </a:ext>
                </a:extLst>
              </a:tr>
              <a:tr h="184150">
                <a:tc>
                  <a:txBody>
                    <a:bodyPr/>
                    <a:lstStyle/>
                    <a:p>
                      <a:pPr algn="l" fontAlgn="ctr"/>
                      <a:r>
                        <a:rPr lang="en-GB" sz="1600" b="0" i="0" u="none" strike="noStrike" dirty="0">
                          <a:effectLst/>
                          <a:latin typeface="Calibri" panose="020F0502020204030204" pitchFamily="34" charset="0"/>
                        </a:rPr>
                        <a:t>I didn’t know how/where to report</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133</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19%</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9085420"/>
                  </a:ext>
                </a:extLst>
              </a:tr>
              <a:tr h="184150">
                <a:tc>
                  <a:txBody>
                    <a:bodyPr/>
                    <a:lstStyle/>
                    <a:p>
                      <a:pPr algn="l" fontAlgn="ctr"/>
                      <a:r>
                        <a:rPr lang="en-GB" sz="1600" b="0" i="0" u="none" strike="noStrike" dirty="0">
                          <a:effectLst/>
                          <a:latin typeface="Calibri" panose="020F0502020204030204" pitchFamily="34" charset="0"/>
                        </a:rPr>
                        <a:t>Too time consuming/inconvenient to report</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103</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14%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0704402"/>
                  </a:ext>
                </a:extLst>
              </a:tr>
              <a:tr h="184150">
                <a:tc>
                  <a:txBody>
                    <a:bodyPr/>
                    <a:lstStyle/>
                    <a:p>
                      <a:pPr algn="l" fontAlgn="ctr"/>
                      <a:r>
                        <a:rPr lang="en-GB" sz="1600" b="0" i="0" u="none" strike="noStrike" dirty="0">
                          <a:effectLst/>
                          <a:latin typeface="Calibri" panose="020F0502020204030204" pitchFamily="34" charset="0"/>
                        </a:rPr>
                        <a:t>Other</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68</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9%</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2499534"/>
                  </a:ext>
                </a:extLst>
              </a:tr>
              <a:tr h="173643">
                <a:tc>
                  <a:txBody>
                    <a:bodyPr/>
                    <a:lstStyle/>
                    <a:p>
                      <a:pPr algn="l" fontAlgn="ctr"/>
                      <a:r>
                        <a:rPr lang="en-GB" sz="1600" b="0" i="0" u="none" strike="noStrike" dirty="0">
                          <a:effectLst/>
                          <a:latin typeface="Calibri" panose="020F0502020204030204" pitchFamily="34" charset="0"/>
                        </a:rPr>
                        <a:t>Fear of reprisal</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67</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9%</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3337968"/>
                  </a:ext>
                </a:extLst>
              </a:tr>
              <a:tr h="190500">
                <a:tc>
                  <a:txBody>
                    <a:bodyPr/>
                    <a:lstStyle/>
                    <a:p>
                      <a:pPr algn="l" fontAlgn="ctr"/>
                      <a:r>
                        <a:rPr lang="en-GB" sz="1600" b="0" i="0" u="none" strike="noStrike" dirty="0">
                          <a:effectLst/>
                          <a:latin typeface="Calibri" panose="020F0502020204030204" pitchFamily="34" charset="0"/>
                        </a:rPr>
                        <a:t>Prefer not to say</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30</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4779371"/>
                  </a:ext>
                </a:extLst>
              </a:tr>
            </a:tbl>
          </a:graphicData>
        </a:graphic>
      </p:graphicFrame>
      <p:sp>
        <p:nvSpPr>
          <p:cNvPr id="11" name="TextBox 10">
            <a:extLst>
              <a:ext uri="{FF2B5EF4-FFF2-40B4-BE49-F238E27FC236}">
                <a16:creationId xmlns:a16="http://schemas.microsoft.com/office/drawing/2014/main" id="{5741DCBF-03E4-DA3E-77A2-88D5B78FBFFF}"/>
              </a:ext>
            </a:extLst>
          </p:cNvPr>
          <p:cNvSpPr txBox="1"/>
          <p:nvPr/>
        </p:nvSpPr>
        <p:spPr>
          <a:xfrm>
            <a:off x="155999" y="5497359"/>
            <a:ext cx="5133563" cy="919401"/>
          </a:xfrm>
          <a:prstGeom prst="roundRect">
            <a:avLst/>
          </a:prstGeom>
          <a:noFill/>
          <a:ln w="28575">
            <a:solidFill>
              <a:srgbClr val="5C2472"/>
            </a:solidFill>
            <a:prstDash val="dash"/>
          </a:ln>
        </p:spPr>
        <p:txBody>
          <a:bodyPr wrap="square">
            <a:spAutoFit/>
          </a:bodyPr>
          <a:lstStyle/>
          <a:p>
            <a:r>
              <a:rPr kumimoji="0" lang="en-GB" sz="1600" b="1" i="0" u="none" strike="noStrike" kern="1200" cap="none" spc="0" normalizeH="0" baseline="0" noProof="0" dirty="0">
                <a:ln>
                  <a:noFill/>
                </a:ln>
                <a:solidFill>
                  <a:srgbClr val="3C3C3C"/>
                </a:solidFill>
                <a:effectLst/>
                <a:uLnTx/>
                <a:uFillTx/>
                <a:latin typeface="Calibri"/>
                <a:ea typeface="+mn-ea"/>
                <a:cs typeface="+mn-cs"/>
              </a:rPr>
              <a:t>26% reporting to the Police were satisfied with how their report was responded to compared to 40% reporting to the council.</a:t>
            </a:r>
            <a:endParaRPr lang="en-GB" sz="1600" dirty="0"/>
          </a:p>
        </p:txBody>
      </p:sp>
      <p:grpSp>
        <p:nvGrpSpPr>
          <p:cNvPr id="12" name="Group 11">
            <a:extLst>
              <a:ext uri="{FF2B5EF4-FFF2-40B4-BE49-F238E27FC236}">
                <a16:creationId xmlns:a16="http://schemas.microsoft.com/office/drawing/2014/main" id="{BA7A5908-4DCD-BFF5-B30B-174D840909F5}"/>
              </a:ext>
            </a:extLst>
          </p:cNvPr>
          <p:cNvGrpSpPr/>
          <p:nvPr/>
        </p:nvGrpSpPr>
        <p:grpSpPr>
          <a:xfrm>
            <a:off x="4099301" y="4171829"/>
            <a:ext cx="1274111" cy="584775"/>
            <a:chOff x="3509761" y="2097610"/>
            <a:chExt cx="1274111" cy="584775"/>
          </a:xfrm>
        </p:grpSpPr>
        <p:sp>
          <p:nvSpPr>
            <p:cNvPr id="13" name="Right Brace 12">
              <a:extLst>
                <a:ext uri="{FF2B5EF4-FFF2-40B4-BE49-F238E27FC236}">
                  <a16:creationId xmlns:a16="http://schemas.microsoft.com/office/drawing/2014/main" id="{C75DC1F5-1B6B-8410-FE42-3384AC496A5A}"/>
                </a:ext>
              </a:extLst>
            </p:cNvPr>
            <p:cNvSpPr/>
            <p:nvPr/>
          </p:nvSpPr>
          <p:spPr>
            <a:xfrm>
              <a:off x="3509761" y="2178361"/>
              <a:ext cx="238759" cy="423272"/>
            </a:xfrm>
            <a:prstGeom prst="rightBrace">
              <a:avLst/>
            </a:prstGeom>
            <a:ln w="38100">
              <a:solidFill>
                <a:srgbClr val="4B713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a:extLst>
                <a:ext uri="{FF2B5EF4-FFF2-40B4-BE49-F238E27FC236}">
                  <a16:creationId xmlns:a16="http://schemas.microsoft.com/office/drawing/2014/main" id="{739D0356-E18A-D763-F10E-97B5CD5165DA}"/>
                </a:ext>
              </a:extLst>
            </p:cNvPr>
            <p:cNvSpPr txBox="1"/>
            <p:nvPr/>
          </p:nvSpPr>
          <p:spPr>
            <a:xfrm>
              <a:off x="3748520" y="2097610"/>
              <a:ext cx="1035352" cy="584775"/>
            </a:xfrm>
            <a:prstGeom prst="rect">
              <a:avLst/>
            </a:prstGeom>
            <a:noFill/>
          </p:spPr>
          <p:txBody>
            <a:bodyPr wrap="square" rtlCol="0">
              <a:spAutoFit/>
            </a:bodyPr>
            <a:lstStyle/>
            <a:p>
              <a:r>
                <a:rPr lang="en-GB" sz="1600" b="1" dirty="0"/>
                <a:t>33% satisfied</a:t>
              </a:r>
            </a:p>
          </p:txBody>
        </p:sp>
      </p:grpSp>
      <p:graphicFrame>
        <p:nvGraphicFramePr>
          <p:cNvPr id="15" name="Table 14">
            <a:extLst>
              <a:ext uri="{FF2B5EF4-FFF2-40B4-BE49-F238E27FC236}">
                <a16:creationId xmlns:a16="http://schemas.microsoft.com/office/drawing/2014/main" id="{56AB6FAB-DC36-DEC2-EBD5-86B9503DF85F}"/>
              </a:ext>
            </a:extLst>
          </p:cNvPr>
          <p:cNvGraphicFramePr>
            <a:graphicFrameLocks noGrp="1"/>
          </p:cNvGraphicFramePr>
          <p:nvPr>
            <p:extLst>
              <p:ext uri="{D42A27DB-BD31-4B8C-83A1-F6EECF244321}">
                <p14:modId xmlns:p14="http://schemas.microsoft.com/office/powerpoint/2010/main" val="2567256435"/>
              </p:ext>
            </p:extLst>
          </p:nvPr>
        </p:nvGraphicFramePr>
        <p:xfrm>
          <a:off x="163266" y="3473636"/>
          <a:ext cx="3847286" cy="1744980"/>
        </p:xfrm>
        <a:graphic>
          <a:graphicData uri="http://schemas.openxmlformats.org/drawingml/2006/table">
            <a:tbl>
              <a:tblPr/>
              <a:tblGrid>
                <a:gridCol w="2200288">
                  <a:extLst>
                    <a:ext uri="{9D8B030D-6E8A-4147-A177-3AD203B41FA5}">
                      <a16:colId xmlns:a16="http://schemas.microsoft.com/office/drawing/2014/main" val="458095848"/>
                    </a:ext>
                  </a:extLst>
                </a:gridCol>
                <a:gridCol w="823499">
                  <a:extLst>
                    <a:ext uri="{9D8B030D-6E8A-4147-A177-3AD203B41FA5}">
                      <a16:colId xmlns:a16="http://schemas.microsoft.com/office/drawing/2014/main" val="3851601369"/>
                    </a:ext>
                  </a:extLst>
                </a:gridCol>
                <a:gridCol w="823499">
                  <a:extLst>
                    <a:ext uri="{9D8B030D-6E8A-4147-A177-3AD203B41FA5}">
                      <a16:colId xmlns:a16="http://schemas.microsoft.com/office/drawing/2014/main" val="2620263525"/>
                    </a:ext>
                  </a:extLst>
                </a:gridCol>
              </a:tblGrid>
              <a:tr h="381000">
                <a:tc gridSpan="3">
                  <a:txBody>
                    <a:bodyPr/>
                    <a:lstStyle/>
                    <a:p>
                      <a:pPr algn="ctr" fontAlgn="ctr"/>
                      <a:r>
                        <a:rPr lang="en-GB" sz="1600" b="1" i="0" u="none" strike="noStrike" dirty="0">
                          <a:solidFill>
                            <a:schemeClr val="tx1"/>
                          </a:solidFill>
                          <a:effectLst/>
                          <a:latin typeface="Calibri" panose="020F0502020204030204" pitchFamily="34" charset="0"/>
                        </a:rPr>
                        <a:t>How satisfied are you with how your report was responded to?</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39331692"/>
                  </a:ext>
                </a:extLst>
              </a:tr>
              <a:tr h="190500">
                <a:tc>
                  <a:txBody>
                    <a:bodyPr/>
                    <a:lstStyle/>
                    <a:p>
                      <a:pPr algn="l" fontAlgn="ctr"/>
                      <a:r>
                        <a:rPr lang="en-GB" sz="1600" b="1" i="0" u="none" strike="noStrike" dirty="0">
                          <a:solidFill>
                            <a:schemeClr val="tx1"/>
                          </a:solidFill>
                          <a:effectLst/>
                          <a:latin typeface="Calibri" panose="020F0502020204030204" pitchFamily="34" charset="0"/>
                        </a:rPr>
                        <a:t>Satisfaction level</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tc>
                  <a:txBody>
                    <a:bodyPr/>
                    <a:lstStyle/>
                    <a:p>
                      <a:pPr algn="ctr" fontAlgn="ctr"/>
                      <a:r>
                        <a:rPr lang="en-GB" sz="1600" b="1" i="0" u="none" strike="noStrike" dirty="0">
                          <a:solidFill>
                            <a:schemeClr val="tx1"/>
                          </a:solidFill>
                          <a:effectLst/>
                          <a:latin typeface="Calibri" panose="020F0502020204030204" pitchFamily="34" charset="0"/>
                        </a:rPr>
                        <a:t>%</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B8DA"/>
                    </a:solidFill>
                  </a:tcPr>
                </a:tc>
                <a:extLst>
                  <a:ext uri="{0D108BD9-81ED-4DB2-BD59-A6C34878D82A}">
                    <a16:rowId xmlns:a16="http://schemas.microsoft.com/office/drawing/2014/main" val="3926112906"/>
                  </a:ext>
                </a:extLst>
              </a:tr>
              <a:tr h="184150">
                <a:tc>
                  <a:txBody>
                    <a:bodyPr/>
                    <a:lstStyle/>
                    <a:p>
                      <a:pPr algn="l" fontAlgn="ctr"/>
                      <a:r>
                        <a:rPr lang="en-GB" sz="1600" b="0" i="0" u="none" strike="noStrike" dirty="0">
                          <a:effectLst/>
                          <a:latin typeface="Calibri"/>
                        </a:rPr>
                        <a:t>Very satisfied</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33</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9%</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000092"/>
                  </a:ext>
                </a:extLst>
              </a:tr>
              <a:tr h="184150">
                <a:tc>
                  <a:txBody>
                    <a:bodyPr/>
                    <a:lstStyle/>
                    <a:p>
                      <a:pPr algn="l" fontAlgn="ctr"/>
                      <a:r>
                        <a:rPr lang="en-GB" sz="1600" b="0" i="0" u="none" strike="noStrike" dirty="0">
                          <a:effectLst/>
                          <a:latin typeface="Calibri"/>
                        </a:rPr>
                        <a:t>Fairly satisfied</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88</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24%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8467740"/>
                  </a:ext>
                </a:extLst>
              </a:tr>
              <a:tr h="184150">
                <a:tc>
                  <a:txBody>
                    <a:bodyPr/>
                    <a:lstStyle/>
                    <a:p>
                      <a:pPr algn="l" fontAlgn="ctr"/>
                      <a:r>
                        <a:rPr lang="en-GB" sz="1600" b="0" i="0" u="none" strike="noStrike" dirty="0">
                          <a:effectLst/>
                          <a:latin typeface="Calibri"/>
                        </a:rPr>
                        <a:t>Not very satisfied</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124</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34%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2489958"/>
                  </a:ext>
                </a:extLst>
              </a:tr>
              <a:tr h="190500">
                <a:tc>
                  <a:txBody>
                    <a:bodyPr/>
                    <a:lstStyle/>
                    <a:p>
                      <a:pPr algn="l" fontAlgn="ctr"/>
                      <a:r>
                        <a:rPr lang="en-GB" sz="1600" b="0" i="0" u="none" strike="noStrike" dirty="0">
                          <a:effectLst/>
                          <a:latin typeface="Calibri"/>
                        </a:rPr>
                        <a:t>Not satisfied at all</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125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34%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0459634"/>
                  </a:ext>
                </a:extLst>
              </a:tr>
            </a:tbl>
          </a:graphicData>
        </a:graphic>
      </p:graphicFrame>
    </p:spTree>
    <p:extLst>
      <p:ext uri="{BB962C8B-B14F-4D97-AF65-F5344CB8AC3E}">
        <p14:creationId xmlns:p14="http://schemas.microsoft.com/office/powerpoint/2010/main" val="4146958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C71485">
            <a:alpha val="5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408623"/>
          </a:xfrm>
          <a:prstGeom prst="roundRect">
            <a:avLst/>
          </a:prstGeom>
          <a:solidFill>
            <a:srgbClr val="5C2472"/>
          </a:solidFill>
          <a:ln w="28575">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b="1" i="0" u="none" strike="noStrike" kern="1200" cap="none" spc="0" normalizeH="0" baseline="0" noProof="0" dirty="0">
                <a:ln>
                  <a:noFill/>
                </a:ln>
                <a:solidFill>
                  <a:prstClr val="white"/>
                </a:solidFill>
                <a:effectLst/>
                <a:uLnTx/>
                <a:uFillTx/>
                <a:latin typeface="Calibri" panose="020F0502020204030204"/>
                <a:ea typeface="+mn-ea"/>
                <a:cs typeface="+mn-cs"/>
              </a:rPr>
              <a:t>What should be a priority for the council, Police and other agencies to tackle in the local area?</a:t>
            </a:r>
            <a:endParaRPr lang="en-GB" b="1" dirty="0">
              <a:solidFill>
                <a:prstClr val="white"/>
              </a:solidFill>
              <a:latin typeface="Calibri" panose="020F0502020204030204"/>
            </a:endParaRPr>
          </a:p>
        </p:txBody>
      </p:sp>
      <p:graphicFrame>
        <p:nvGraphicFramePr>
          <p:cNvPr id="2" name="Table 1">
            <a:extLst>
              <a:ext uri="{FF2B5EF4-FFF2-40B4-BE49-F238E27FC236}">
                <a16:creationId xmlns:a16="http://schemas.microsoft.com/office/drawing/2014/main" id="{A96D9C7A-5C41-9972-D79D-378992581897}"/>
              </a:ext>
            </a:extLst>
          </p:cNvPr>
          <p:cNvGraphicFramePr>
            <a:graphicFrameLocks noGrp="1"/>
          </p:cNvGraphicFramePr>
          <p:nvPr>
            <p:extLst>
              <p:ext uri="{D42A27DB-BD31-4B8C-83A1-F6EECF244321}">
                <p14:modId xmlns:p14="http://schemas.microsoft.com/office/powerpoint/2010/main" val="1825977198"/>
              </p:ext>
            </p:extLst>
          </p:nvPr>
        </p:nvGraphicFramePr>
        <p:xfrm>
          <a:off x="2526730" y="611761"/>
          <a:ext cx="6953021" cy="5995032"/>
        </p:xfrm>
        <a:graphic>
          <a:graphicData uri="http://schemas.openxmlformats.org/drawingml/2006/table">
            <a:tbl>
              <a:tblPr bandRow="1"/>
              <a:tblGrid>
                <a:gridCol w="4377123">
                  <a:extLst>
                    <a:ext uri="{9D8B030D-6E8A-4147-A177-3AD203B41FA5}">
                      <a16:colId xmlns:a16="http://schemas.microsoft.com/office/drawing/2014/main" val="4200590365"/>
                    </a:ext>
                  </a:extLst>
                </a:gridCol>
                <a:gridCol w="892479">
                  <a:extLst>
                    <a:ext uri="{9D8B030D-6E8A-4147-A177-3AD203B41FA5}">
                      <a16:colId xmlns:a16="http://schemas.microsoft.com/office/drawing/2014/main" val="3930048403"/>
                    </a:ext>
                  </a:extLst>
                </a:gridCol>
                <a:gridCol w="1683419">
                  <a:extLst>
                    <a:ext uri="{9D8B030D-6E8A-4147-A177-3AD203B41FA5}">
                      <a16:colId xmlns:a16="http://schemas.microsoft.com/office/drawing/2014/main" val="918181819"/>
                    </a:ext>
                  </a:extLst>
                </a:gridCol>
              </a:tblGrid>
              <a:tr h="172625">
                <a:tc>
                  <a:txBody>
                    <a:bodyPr/>
                    <a:lstStyle/>
                    <a:p>
                      <a:pPr algn="l" fontAlgn="b"/>
                      <a:r>
                        <a:rPr lang="en-GB" sz="1600" b="1" i="0" u="none" strike="noStrike" dirty="0">
                          <a:effectLst/>
                          <a:latin typeface="Calibri" panose="020F0502020204030204" pitchFamily="34" charset="0"/>
                        </a:rPr>
                        <a:t>People Using or Dealing Drugs</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921</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panose="020F0502020204030204" pitchFamily="34" charset="0"/>
                        </a:rPr>
                        <a:t>71.6%</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02434936"/>
                  </a:ext>
                </a:extLst>
              </a:tr>
              <a:tr h="172625">
                <a:tc>
                  <a:txBody>
                    <a:bodyPr/>
                    <a:lstStyle/>
                    <a:p>
                      <a:pPr algn="l" fontAlgn="b"/>
                      <a:r>
                        <a:rPr lang="en-GB" sz="1600" b="1" i="0" u="none" strike="noStrike" dirty="0">
                          <a:effectLst/>
                          <a:latin typeface="Calibri" panose="020F0502020204030204" pitchFamily="34" charset="0"/>
                        </a:rPr>
                        <a:t>Knife Crime</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817</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63.5%</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4256011"/>
                  </a:ext>
                </a:extLst>
              </a:tr>
              <a:tr h="172625">
                <a:tc>
                  <a:txBody>
                    <a:bodyPr/>
                    <a:lstStyle/>
                    <a:p>
                      <a:pPr algn="l" fontAlgn="b"/>
                      <a:r>
                        <a:rPr lang="en-GB" sz="1600" b="1" i="0" u="none" strike="noStrike" dirty="0">
                          <a:effectLst/>
                          <a:latin typeface="Calibri" panose="020F0502020204030204" pitchFamily="34" charset="0"/>
                        </a:rPr>
                        <a:t>Gangs/County Lines</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814</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63.3%</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3232269"/>
                  </a:ext>
                </a:extLst>
              </a:tr>
              <a:tr h="172625">
                <a:tc>
                  <a:txBody>
                    <a:bodyPr/>
                    <a:lstStyle/>
                    <a:p>
                      <a:pPr algn="l" fontAlgn="b"/>
                      <a:r>
                        <a:rPr lang="en-GB" sz="1600" b="1" i="0" u="none" strike="noStrike" dirty="0">
                          <a:effectLst/>
                          <a:latin typeface="Calibri" panose="020F0502020204030204" pitchFamily="34" charset="0"/>
                        </a:rPr>
                        <a:t>Burglary</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808</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62.8%</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5177963"/>
                  </a:ext>
                </a:extLst>
              </a:tr>
              <a:tr h="172625">
                <a:tc>
                  <a:txBody>
                    <a:bodyPr/>
                    <a:lstStyle/>
                    <a:p>
                      <a:pPr algn="l" fontAlgn="b"/>
                      <a:r>
                        <a:rPr lang="en-GB" sz="1600" b="1" i="0" u="none" strike="noStrike" dirty="0">
                          <a:effectLst/>
                          <a:latin typeface="Calibri" panose="020F0502020204030204" pitchFamily="34" charset="0"/>
                        </a:rPr>
                        <a:t>Fly Tipping</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673</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52.3%</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55294707"/>
                  </a:ext>
                </a:extLst>
              </a:tr>
              <a:tr h="172625">
                <a:tc>
                  <a:txBody>
                    <a:bodyPr/>
                    <a:lstStyle/>
                    <a:p>
                      <a:pPr algn="l" fontAlgn="b"/>
                      <a:r>
                        <a:rPr lang="en-GB" sz="1600" b="1" i="0" u="none" strike="noStrike" dirty="0">
                          <a:effectLst/>
                          <a:latin typeface="Calibri" panose="020F0502020204030204" pitchFamily="34" charset="0"/>
                        </a:rPr>
                        <a:t>Theft Of or From Cars/Motorbikes</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673</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52.3%</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8074663"/>
                  </a:ext>
                </a:extLst>
              </a:tr>
              <a:tr h="172625">
                <a:tc>
                  <a:txBody>
                    <a:bodyPr/>
                    <a:lstStyle/>
                    <a:p>
                      <a:pPr algn="l" fontAlgn="b"/>
                      <a:r>
                        <a:rPr lang="en-GB" sz="1600" b="1" i="0" u="none" strike="noStrike" dirty="0">
                          <a:effectLst/>
                          <a:latin typeface="Calibri" panose="020F0502020204030204" pitchFamily="34" charset="0"/>
                        </a:rPr>
                        <a:t>Physical Assault or Robbery</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670</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52.1%</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8364851"/>
                  </a:ext>
                </a:extLst>
              </a:tr>
              <a:tr h="172625">
                <a:tc>
                  <a:txBody>
                    <a:bodyPr/>
                    <a:lstStyle/>
                    <a:p>
                      <a:pPr algn="l" fontAlgn="b"/>
                      <a:r>
                        <a:rPr lang="en-GB" sz="1600" b="1" i="0" u="none" strike="noStrike" dirty="0">
                          <a:effectLst/>
                          <a:latin typeface="Calibri" panose="020F0502020204030204" pitchFamily="34" charset="0"/>
                        </a:rPr>
                        <a:t>Criminal Damage</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647</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50.3%</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0662099"/>
                  </a:ext>
                </a:extLst>
              </a:tr>
              <a:tr h="172625">
                <a:tc>
                  <a:txBody>
                    <a:bodyPr/>
                    <a:lstStyle/>
                    <a:p>
                      <a:pPr algn="l" fontAlgn="b"/>
                      <a:r>
                        <a:rPr lang="en-GB" sz="1600" b="1" i="0" u="none" strike="noStrike" dirty="0">
                          <a:effectLst/>
                          <a:latin typeface="Calibri" panose="020F0502020204030204" pitchFamily="34" charset="0"/>
                        </a:rPr>
                        <a:t>Groups Hanging Around</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596</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a:rPr>
                        <a:t>46.3%</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2732457"/>
                  </a:ext>
                </a:extLst>
              </a:tr>
              <a:tr h="178577">
                <a:tc>
                  <a:txBody>
                    <a:bodyPr/>
                    <a:lstStyle/>
                    <a:p>
                      <a:pPr algn="l" fontAlgn="b"/>
                      <a:r>
                        <a:rPr lang="en-GB" sz="1600" b="1" i="0" u="none" strike="noStrike" dirty="0">
                          <a:effectLst/>
                          <a:latin typeface="Calibri" panose="020F0502020204030204" pitchFamily="34" charset="0"/>
                        </a:rPr>
                        <a:t>Sexual Harassment or Assault</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panose="020F0502020204030204" pitchFamily="34" charset="0"/>
                        </a:rPr>
                        <a:t>562</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1" i="0" u="none" strike="noStrike" dirty="0">
                          <a:effectLst/>
                          <a:latin typeface="Calibri" panose="020F0502020204030204" pitchFamily="34" charset="0"/>
                        </a:rPr>
                        <a:t>43.7%</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1252335"/>
                  </a:ext>
                </a:extLst>
              </a:tr>
              <a:tr h="172625">
                <a:tc>
                  <a:txBody>
                    <a:bodyPr/>
                    <a:lstStyle/>
                    <a:p>
                      <a:pPr algn="l" fontAlgn="b"/>
                      <a:r>
                        <a:rPr lang="en-GB" sz="1600" b="0" i="0" u="none" strike="noStrike" dirty="0">
                          <a:effectLst/>
                          <a:latin typeface="Calibri"/>
                        </a:rPr>
                        <a:t>Fraud and/or Scams</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528</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41.1%</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2897123"/>
                  </a:ext>
                </a:extLst>
              </a:tr>
              <a:tr h="178577">
                <a:tc>
                  <a:txBody>
                    <a:bodyPr/>
                    <a:lstStyle/>
                    <a:p>
                      <a:pPr algn="l" fontAlgn="b"/>
                      <a:r>
                        <a:rPr lang="en-GB" sz="1600" b="0" i="0" u="none" strike="noStrike" dirty="0">
                          <a:effectLst/>
                          <a:latin typeface="Calibri"/>
                        </a:rPr>
                        <a:t>Vehicle Nuisance: Street Racing / Car Cruising</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519</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40.4%</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3775298"/>
                  </a:ext>
                </a:extLst>
              </a:tr>
              <a:tr h="178577">
                <a:tc>
                  <a:txBody>
                    <a:bodyPr/>
                    <a:lstStyle/>
                    <a:p>
                      <a:pPr algn="l" fontAlgn="b"/>
                      <a:r>
                        <a:rPr lang="en-GB" sz="1600" b="0" i="0" u="none" strike="noStrike" dirty="0">
                          <a:effectLst/>
                          <a:latin typeface="Calibri" panose="020F0502020204030204" pitchFamily="34" charset="0"/>
                        </a:rPr>
                        <a:t>Domestic Abuse</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499</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38.8%</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7705273"/>
                  </a:ext>
                </a:extLst>
              </a:tr>
              <a:tr h="172625">
                <a:tc>
                  <a:txBody>
                    <a:bodyPr/>
                    <a:lstStyle/>
                    <a:p>
                      <a:pPr algn="l" fontAlgn="b"/>
                      <a:r>
                        <a:rPr lang="en-GB" sz="1600" b="0" i="0" u="none" strike="noStrike" dirty="0">
                          <a:effectLst/>
                          <a:latin typeface="Calibri"/>
                        </a:rPr>
                        <a:t>Drunken Behaviour</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471</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36.6%</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1707178"/>
                  </a:ext>
                </a:extLst>
              </a:tr>
              <a:tr h="172625">
                <a:tc>
                  <a:txBody>
                    <a:bodyPr/>
                    <a:lstStyle/>
                    <a:p>
                      <a:pPr algn="l" fontAlgn="b"/>
                      <a:r>
                        <a:rPr lang="en-GB" sz="1600" b="0" i="0" u="none" strike="noStrike" dirty="0">
                          <a:effectLst/>
                          <a:latin typeface="Calibri"/>
                        </a:rPr>
                        <a:t>Hate Crime</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456</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35.5%</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3050060"/>
                  </a:ext>
                </a:extLst>
              </a:tr>
              <a:tr h="172625">
                <a:tc>
                  <a:txBody>
                    <a:bodyPr/>
                    <a:lstStyle/>
                    <a:p>
                      <a:pPr algn="l" fontAlgn="b"/>
                      <a:r>
                        <a:rPr lang="en-GB" sz="1600" b="0" i="0" u="none" strike="noStrike" dirty="0">
                          <a:effectLst/>
                          <a:latin typeface="Calibri"/>
                        </a:rPr>
                        <a:t>Preventing Terrorism</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433</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33.7%</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6556817"/>
                  </a:ext>
                </a:extLst>
              </a:tr>
              <a:tr h="172625">
                <a:tc>
                  <a:txBody>
                    <a:bodyPr/>
                    <a:lstStyle/>
                    <a:p>
                      <a:pPr algn="l" fontAlgn="b"/>
                      <a:r>
                        <a:rPr lang="en-GB" sz="1600" b="0" i="0" u="none" strike="noStrike" dirty="0">
                          <a:effectLst/>
                          <a:latin typeface="Calibri"/>
                        </a:rPr>
                        <a:t>Theft of Bicycles or Scooters</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429</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33.4%</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47415602"/>
                  </a:ext>
                </a:extLst>
              </a:tr>
              <a:tr h="172625">
                <a:tc>
                  <a:txBody>
                    <a:bodyPr/>
                    <a:lstStyle/>
                    <a:p>
                      <a:pPr algn="l" fontAlgn="b"/>
                      <a:r>
                        <a:rPr lang="en-GB" sz="1600" b="0" i="0" u="none" strike="noStrike" dirty="0">
                          <a:effectLst/>
                          <a:latin typeface="Calibri"/>
                        </a:rPr>
                        <a:t>Theft of personal belongings (pick pocketing)</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414</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32.2%</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9131332"/>
                  </a:ext>
                </a:extLst>
              </a:tr>
              <a:tr h="172625">
                <a:tc>
                  <a:txBody>
                    <a:bodyPr/>
                    <a:lstStyle/>
                    <a:p>
                      <a:pPr algn="l" fontAlgn="b"/>
                      <a:r>
                        <a:rPr lang="en-GB" sz="1600" b="0" i="0" u="none" strike="noStrike" dirty="0">
                          <a:effectLst/>
                          <a:latin typeface="Calibri"/>
                        </a:rPr>
                        <a:t>Vehicle Nuisance: Off Road Motorbike Nuisance</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395</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30.7%</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2194956"/>
                  </a:ext>
                </a:extLst>
              </a:tr>
              <a:tr h="172625">
                <a:tc>
                  <a:txBody>
                    <a:bodyPr/>
                    <a:lstStyle/>
                    <a:p>
                      <a:pPr algn="l" fontAlgn="b"/>
                      <a:r>
                        <a:rPr lang="en-GB" sz="1600" b="0" i="0" u="none" strike="noStrike" dirty="0">
                          <a:effectLst/>
                          <a:latin typeface="Calibri"/>
                        </a:rPr>
                        <a:t>Modern Slavery</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390</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30.3%</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0449494"/>
                  </a:ext>
                </a:extLst>
              </a:tr>
              <a:tr h="172625">
                <a:tc>
                  <a:txBody>
                    <a:bodyPr/>
                    <a:lstStyle/>
                    <a:p>
                      <a:pPr algn="l" fontAlgn="b"/>
                      <a:r>
                        <a:rPr lang="en-GB" sz="1600" b="0" i="0" u="none" strike="noStrike" dirty="0">
                          <a:effectLst/>
                          <a:latin typeface="Calibri"/>
                        </a:rPr>
                        <a:t>Nuisance Neighbours</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340</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26.4%</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7799791"/>
                  </a:ext>
                </a:extLst>
              </a:tr>
              <a:tr h="172625">
                <a:tc>
                  <a:txBody>
                    <a:bodyPr/>
                    <a:lstStyle/>
                    <a:p>
                      <a:pPr algn="l" fontAlgn="b"/>
                      <a:r>
                        <a:rPr lang="en-GB" sz="1600" b="0" i="0" u="none" strike="noStrike" dirty="0">
                          <a:effectLst/>
                          <a:latin typeface="Calibri"/>
                        </a:rPr>
                        <a:t>Aggressive Begging</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331</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25.7%</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9700938"/>
                  </a:ext>
                </a:extLst>
              </a:tr>
              <a:tr h="178577">
                <a:tc>
                  <a:txBody>
                    <a:bodyPr/>
                    <a:lstStyle/>
                    <a:p>
                      <a:pPr algn="l" fontAlgn="b"/>
                      <a:r>
                        <a:rPr lang="en-GB" sz="1600" b="0" i="0" u="none" strike="noStrike" dirty="0">
                          <a:effectLst/>
                          <a:latin typeface="Calibri"/>
                        </a:rPr>
                        <a:t>Graffiti</a:t>
                      </a: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242</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18.8%</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1646749"/>
                  </a:ext>
                </a:extLst>
              </a:tr>
              <a:tr h="178577">
                <a:tc>
                  <a:txBody>
                    <a:bodyPr/>
                    <a:lstStyle/>
                    <a:p>
                      <a:pPr algn="l" fontAlgn="b"/>
                      <a:r>
                        <a:rPr lang="en-GB" sz="1600" b="0" i="0" u="none" strike="noStrike" dirty="0">
                          <a:effectLst/>
                          <a:latin typeface="Calibri"/>
                        </a:rPr>
                        <a:t>Other </a:t>
                      </a:r>
                      <a:endParaRPr lang="en-GB" sz="1600" b="0" i="0" u="none" strike="noStrike" dirty="0">
                        <a:effectLst/>
                        <a:latin typeface="Calibri" panose="020F0502020204030204" pitchFamily="34" charset="0"/>
                      </a:endParaRPr>
                    </a:p>
                  </a:txBody>
                  <a:tcPr marL="5953" marR="5953" marT="595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a:rPr>
                        <a:t>67</a:t>
                      </a:r>
                    </a:p>
                  </a:txBody>
                  <a:tcPr marL="5953" marR="5953" marT="5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effectLst/>
                          <a:latin typeface="Calibri" panose="020F0502020204030204" pitchFamily="34" charset="0"/>
                        </a:rPr>
                        <a:t>5.2%</a:t>
                      </a:r>
                    </a:p>
                  </a:txBody>
                  <a:tcPr marL="5953" marR="5953" marT="5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9142600"/>
                  </a:ext>
                </a:extLst>
              </a:tr>
            </a:tbl>
          </a:graphicData>
        </a:graphic>
      </p:graphicFrame>
    </p:spTree>
    <p:extLst>
      <p:ext uri="{BB962C8B-B14F-4D97-AF65-F5344CB8AC3E}">
        <p14:creationId xmlns:p14="http://schemas.microsoft.com/office/powerpoint/2010/main" val="4120855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C71485">
            <a:alpha val="5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8B5E98"/>
          </a:solidFill>
          <a:ln w="28575">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Radicalisation</a:t>
            </a:r>
            <a:endParaRPr lang="en-GB" sz="2400" b="1" dirty="0">
              <a:solidFill>
                <a:prstClr val="white"/>
              </a:solidFill>
              <a:latin typeface="Calibri" panose="020F0502020204030204"/>
            </a:endParaRPr>
          </a:p>
        </p:txBody>
      </p:sp>
      <p:sp>
        <p:nvSpPr>
          <p:cNvPr id="4" name="TextBox 3">
            <a:extLst>
              <a:ext uri="{FF2B5EF4-FFF2-40B4-BE49-F238E27FC236}">
                <a16:creationId xmlns:a16="http://schemas.microsoft.com/office/drawing/2014/main" id="{3606EE4D-70B2-E706-C56E-FA9BDE6AC379}"/>
              </a:ext>
            </a:extLst>
          </p:cNvPr>
          <p:cNvSpPr txBox="1"/>
          <p:nvPr/>
        </p:nvSpPr>
        <p:spPr>
          <a:xfrm>
            <a:off x="156000" y="733964"/>
            <a:ext cx="5400000" cy="900000"/>
          </a:xfrm>
          <a:prstGeom prst="roundRect">
            <a:avLst/>
          </a:prstGeom>
          <a:solidFill>
            <a:srgbClr val="C71485"/>
          </a:solidFill>
          <a:ln w="28575">
            <a:solidFill>
              <a:schemeClr val="bg1"/>
            </a:solidFill>
          </a:ln>
        </p:spPr>
        <p:txBody>
          <a:bodyPr wrap="square" anchor="ctr">
            <a:spAutoFit/>
          </a:bodyPr>
          <a:lstStyle/>
          <a:p>
            <a:r>
              <a:rPr lang="en-GB" sz="1600" b="1" dirty="0">
                <a:solidFill>
                  <a:schemeClr val="bg1"/>
                </a:solidFill>
              </a:rPr>
              <a:t>How confident are you that you would be able to spot the signs that indicate someone you know is being radicalised?</a:t>
            </a:r>
          </a:p>
        </p:txBody>
      </p:sp>
      <p:sp>
        <p:nvSpPr>
          <p:cNvPr id="6" name="TextBox 5">
            <a:extLst>
              <a:ext uri="{FF2B5EF4-FFF2-40B4-BE49-F238E27FC236}">
                <a16:creationId xmlns:a16="http://schemas.microsoft.com/office/drawing/2014/main" id="{C7E62A42-51D0-4EF1-FF2F-CA889FB08B88}"/>
              </a:ext>
            </a:extLst>
          </p:cNvPr>
          <p:cNvSpPr txBox="1"/>
          <p:nvPr/>
        </p:nvSpPr>
        <p:spPr>
          <a:xfrm>
            <a:off x="6636000" y="733964"/>
            <a:ext cx="5400000" cy="900000"/>
          </a:xfrm>
          <a:prstGeom prst="roundRect">
            <a:avLst/>
          </a:prstGeom>
          <a:solidFill>
            <a:srgbClr val="C71485"/>
          </a:solidFill>
          <a:ln w="19050">
            <a:solidFill>
              <a:schemeClr val="bg1"/>
            </a:solidFill>
          </a:ln>
        </p:spPr>
        <p:txBody>
          <a:bodyPr wrap="square">
            <a:spAutoFit/>
          </a:bodyPr>
          <a:lstStyle/>
          <a:p>
            <a:r>
              <a:rPr lang="en-GB" sz="1600" b="1" dirty="0">
                <a:solidFill>
                  <a:schemeClr val="bg1"/>
                </a:solidFill>
              </a:rPr>
              <a:t>How confident are you that you would know where to get help if you were worried that someone you know was becoming radicalised or holding extreme views? </a:t>
            </a:r>
          </a:p>
        </p:txBody>
      </p:sp>
      <p:sp>
        <p:nvSpPr>
          <p:cNvPr id="10" name="Rectangle: Rounded Corners 9">
            <a:extLst>
              <a:ext uri="{FF2B5EF4-FFF2-40B4-BE49-F238E27FC236}">
                <a16:creationId xmlns:a16="http://schemas.microsoft.com/office/drawing/2014/main" id="{2F99D827-8C29-E8FE-CB6A-EEB59E3522F1}"/>
              </a:ext>
            </a:extLst>
          </p:cNvPr>
          <p:cNvSpPr/>
          <p:nvPr/>
        </p:nvSpPr>
        <p:spPr>
          <a:xfrm>
            <a:off x="156000" y="1800386"/>
            <a:ext cx="3240000" cy="1080000"/>
          </a:xfrm>
          <a:prstGeom prst="roundRect">
            <a:avLst/>
          </a:prstGeom>
          <a:solidFill>
            <a:srgbClr val="7F946A"/>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2336800" algn="l"/>
              </a:tabLst>
            </a:pPr>
            <a:r>
              <a:rPr lang="en-GB" sz="1600" b="1" dirty="0"/>
              <a:t>Very confident	14%</a:t>
            </a:r>
          </a:p>
          <a:p>
            <a:pPr>
              <a:tabLst>
                <a:tab pos="2336800" algn="l"/>
              </a:tabLst>
            </a:pPr>
            <a:r>
              <a:rPr lang="en-GB" sz="1600" b="1" dirty="0"/>
              <a:t>Fairly confident	48%</a:t>
            </a:r>
          </a:p>
          <a:p>
            <a:pPr>
              <a:tabLst>
                <a:tab pos="2336800" algn="l"/>
              </a:tabLst>
            </a:pPr>
            <a:r>
              <a:rPr lang="en-GB" sz="1600" b="1" dirty="0"/>
              <a:t>Not very confident	28%</a:t>
            </a:r>
          </a:p>
          <a:p>
            <a:pPr>
              <a:tabLst>
                <a:tab pos="2336800" algn="l"/>
              </a:tabLst>
            </a:pPr>
            <a:r>
              <a:rPr lang="en-GB" sz="1600" b="1" dirty="0"/>
              <a:t>Not confident at all	10%</a:t>
            </a:r>
          </a:p>
        </p:txBody>
      </p:sp>
      <p:sp>
        <p:nvSpPr>
          <p:cNvPr id="12" name="Rectangle: Rounded Corners 11">
            <a:extLst>
              <a:ext uri="{FF2B5EF4-FFF2-40B4-BE49-F238E27FC236}">
                <a16:creationId xmlns:a16="http://schemas.microsoft.com/office/drawing/2014/main" id="{142E3734-1CB8-BBC1-A223-7A1C32D8FC54}"/>
              </a:ext>
            </a:extLst>
          </p:cNvPr>
          <p:cNvSpPr/>
          <p:nvPr/>
        </p:nvSpPr>
        <p:spPr>
          <a:xfrm>
            <a:off x="6636001" y="1800386"/>
            <a:ext cx="3240000" cy="1080000"/>
          </a:xfrm>
          <a:prstGeom prst="roundRect">
            <a:avLst/>
          </a:prstGeom>
          <a:solidFill>
            <a:srgbClr val="7F946A"/>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2336800" algn="l"/>
              </a:tabLst>
            </a:pPr>
            <a:r>
              <a:rPr lang="en-GB" sz="1600" b="1" dirty="0"/>
              <a:t>Very confident	15%</a:t>
            </a:r>
          </a:p>
          <a:p>
            <a:pPr>
              <a:tabLst>
                <a:tab pos="2336800" algn="l"/>
              </a:tabLst>
            </a:pPr>
            <a:r>
              <a:rPr lang="en-GB" sz="1600" b="1" dirty="0"/>
              <a:t>Fairly confident	32%</a:t>
            </a:r>
          </a:p>
          <a:p>
            <a:pPr>
              <a:tabLst>
                <a:tab pos="2336800" algn="l"/>
              </a:tabLst>
            </a:pPr>
            <a:r>
              <a:rPr lang="en-GB" sz="1600" b="1" dirty="0"/>
              <a:t>Not very confident	34%</a:t>
            </a:r>
          </a:p>
          <a:p>
            <a:pPr>
              <a:tabLst>
                <a:tab pos="2336800" algn="l"/>
              </a:tabLst>
            </a:pPr>
            <a:r>
              <a:rPr lang="en-GB" sz="1600" b="1" dirty="0"/>
              <a:t>Not confident at all	19%</a:t>
            </a:r>
          </a:p>
        </p:txBody>
      </p:sp>
      <p:grpSp>
        <p:nvGrpSpPr>
          <p:cNvPr id="20" name="Group 19">
            <a:extLst>
              <a:ext uri="{FF2B5EF4-FFF2-40B4-BE49-F238E27FC236}">
                <a16:creationId xmlns:a16="http://schemas.microsoft.com/office/drawing/2014/main" id="{D53012CF-35ED-0BAA-AF6A-40F90C8D5510}"/>
              </a:ext>
            </a:extLst>
          </p:cNvPr>
          <p:cNvGrpSpPr/>
          <p:nvPr/>
        </p:nvGrpSpPr>
        <p:grpSpPr>
          <a:xfrm>
            <a:off x="3509761" y="1901986"/>
            <a:ext cx="2218759" cy="352720"/>
            <a:chOff x="3509761" y="2032414"/>
            <a:chExt cx="2218759" cy="352720"/>
          </a:xfrm>
        </p:grpSpPr>
        <p:sp>
          <p:nvSpPr>
            <p:cNvPr id="15" name="Right Brace 14">
              <a:extLst>
                <a:ext uri="{FF2B5EF4-FFF2-40B4-BE49-F238E27FC236}">
                  <a16:creationId xmlns:a16="http://schemas.microsoft.com/office/drawing/2014/main" id="{3CC292AA-0989-A2F4-AAD2-47BB2F9010B8}"/>
                </a:ext>
              </a:extLst>
            </p:cNvPr>
            <p:cNvSpPr/>
            <p:nvPr/>
          </p:nvSpPr>
          <p:spPr>
            <a:xfrm>
              <a:off x="3509761" y="2039694"/>
              <a:ext cx="238759" cy="345440"/>
            </a:xfrm>
            <a:prstGeom prst="rightBrace">
              <a:avLst/>
            </a:prstGeom>
            <a:ln w="38100">
              <a:solidFill>
                <a:srgbClr val="4B713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6" name="TextBox 15">
              <a:extLst>
                <a:ext uri="{FF2B5EF4-FFF2-40B4-BE49-F238E27FC236}">
                  <a16:creationId xmlns:a16="http://schemas.microsoft.com/office/drawing/2014/main" id="{249E727F-519B-40DB-3093-B52D58E36C8C}"/>
                </a:ext>
              </a:extLst>
            </p:cNvPr>
            <p:cNvSpPr txBox="1"/>
            <p:nvPr/>
          </p:nvSpPr>
          <p:spPr>
            <a:xfrm>
              <a:off x="3748520" y="2032414"/>
              <a:ext cx="1980000" cy="338554"/>
            </a:xfrm>
            <a:prstGeom prst="rect">
              <a:avLst/>
            </a:prstGeom>
            <a:noFill/>
          </p:spPr>
          <p:txBody>
            <a:bodyPr wrap="square" rtlCol="0">
              <a:spAutoFit/>
            </a:bodyPr>
            <a:lstStyle/>
            <a:p>
              <a:r>
                <a:rPr lang="en-GB" sz="1600" b="1" dirty="0"/>
                <a:t>61% confident</a:t>
              </a:r>
            </a:p>
          </p:txBody>
        </p:sp>
      </p:grpSp>
      <p:grpSp>
        <p:nvGrpSpPr>
          <p:cNvPr id="19" name="Group 18">
            <a:extLst>
              <a:ext uri="{FF2B5EF4-FFF2-40B4-BE49-F238E27FC236}">
                <a16:creationId xmlns:a16="http://schemas.microsoft.com/office/drawing/2014/main" id="{526EB3A6-27D8-A0CE-CFF0-BAE7BDF44519}"/>
              </a:ext>
            </a:extLst>
          </p:cNvPr>
          <p:cNvGrpSpPr/>
          <p:nvPr/>
        </p:nvGrpSpPr>
        <p:grpSpPr>
          <a:xfrm>
            <a:off x="3509761" y="2444245"/>
            <a:ext cx="2206579" cy="352720"/>
            <a:chOff x="3521941" y="2547143"/>
            <a:chExt cx="2206579" cy="352720"/>
          </a:xfrm>
        </p:grpSpPr>
        <p:sp>
          <p:nvSpPr>
            <p:cNvPr id="17" name="TextBox 16">
              <a:extLst>
                <a:ext uri="{FF2B5EF4-FFF2-40B4-BE49-F238E27FC236}">
                  <a16:creationId xmlns:a16="http://schemas.microsoft.com/office/drawing/2014/main" id="{7E0F5714-CF35-ED8A-D24B-1ECB8759C17B}"/>
                </a:ext>
              </a:extLst>
            </p:cNvPr>
            <p:cNvSpPr txBox="1"/>
            <p:nvPr/>
          </p:nvSpPr>
          <p:spPr>
            <a:xfrm>
              <a:off x="3748520" y="2547143"/>
              <a:ext cx="1980000" cy="338554"/>
            </a:xfrm>
            <a:prstGeom prst="rect">
              <a:avLst/>
            </a:prstGeom>
            <a:noFill/>
          </p:spPr>
          <p:txBody>
            <a:bodyPr wrap="square" rtlCol="0">
              <a:spAutoFit/>
            </a:bodyPr>
            <a:lstStyle/>
            <a:p>
              <a:r>
                <a:rPr lang="en-GB" sz="1600" b="1" dirty="0"/>
                <a:t>39% not confident</a:t>
              </a:r>
            </a:p>
          </p:txBody>
        </p:sp>
        <p:sp>
          <p:nvSpPr>
            <p:cNvPr id="18" name="Right Brace 17">
              <a:extLst>
                <a:ext uri="{FF2B5EF4-FFF2-40B4-BE49-F238E27FC236}">
                  <a16:creationId xmlns:a16="http://schemas.microsoft.com/office/drawing/2014/main" id="{C62ED660-2676-5467-F2AD-A4146AA44873}"/>
                </a:ext>
              </a:extLst>
            </p:cNvPr>
            <p:cNvSpPr/>
            <p:nvPr/>
          </p:nvSpPr>
          <p:spPr>
            <a:xfrm>
              <a:off x="3521941" y="2554423"/>
              <a:ext cx="238759" cy="345440"/>
            </a:xfrm>
            <a:prstGeom prst="rightBrace">
              <a:avLst/>
            </a:prstGeom>
            <a:ln w="38100">
              <a:solidFill>
                <a:srgbClr val="4B713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grpSp>
        <p:nvGrpSpPr>
          <p:cNvPr id="21" name="Group 20">
            <a:extLst>
              <a:ext uri="{FF2B5EF4-FFF2-40B4-BE49-F238E27FC236}">
                <a16:creationId xmlns:a16="http://schemas.microsoft.com/office/drawing/2014/main" id="{DB959827-B862-CD29-1D99-8B1A4524281B}"/>
              </a:ext>
            </a:extLst>
          </p:cNvPr>
          <p:cNvGrpSpPr/>
          <p:nvPr/>
        </p:nvGrpSpPr>
        <p:grpSpPr>
          <a:xfrm>
            <a:off x="9985421" y="1901986"/>
            <a:ext cx="2218759" cy="352720"/>
            <a:chOff x="3509761" y="2032414"/>
            <a:chExt cx="2218759" cy="352720"/>
          </a:xfrm>
        </p:grpSpPr>
        <p:sp>
          <p:nvSpPr>
            <p:cNvPr id="22" name="Right Brace 21">
              <a:extLst>
                <a:ext uri="{FF2B5EF4-FFF2-40B4-BE49-F238E27FC236}">
                  <a16:creationId xmlns:a16="http://schemas.microsoft.com/office/drawing/2014/main" id="{A9F2DF31-CAF3-4984-1604-046A787E263E}"/>
                </a:ext>
              </a:extLst>
            </p:cNvPr>
            <p:cNvSpPr/>
            <p:nvPr/>
          </p:nvSpPr>
          <p:spPr>
            <a:xfrm>
              <a:off x="3509761" y="2039694"/>
              <a:ext cx="238759" cy="345440"/>
            </a:xfrm>
            <a:prstGeom prst="rightBrace">
              <a:avLst/>
            </a:prstGeom>
            <a:ln w="38100">
              <a:solidFill>
                <a:srgbClr val="4B713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 name="TextBox 22">
              <a:extLst>
                <a:ext uri="{FF2B5EF4-FFF2-40B4-BE49-F238E27FC236}">
                  <a16:creationId xmlns:a16="http://schemas.microsoft.com/office/drawing/2014/main" id="{BCC45143-A3EE-82C2-ED32-8D98B9E9CD64}"/>
                </a:ext>
              </a:extLst>
            </p:cNvPr>
            <p:cNvSpPr txBox="1"/>
            <p:nvPr/>
          </p:nvSpPr>
          <p:spPr>
            <a:xfrm>
              <a:off x="3748520" y="2032414"/>
              <a:ext cx="1980000" cy="338554"/>
            </a:xfrm>
            <a:prstGeom prst="rect">
              <a:avLst/>
            </a:prstGeom>
            <a:noFill/>
          </p:spPr>
          <p:txBody>
            <a:bodyPr wrap="square" rtlCol="0">
              <a:spAutoFit/>
            </a:bodyPr>
            <a:lstStyle/>
            <a:p>
              <a:r>
                <a:rPr lang="en-GB" sz="1600" b="1" dirty="0"/>
                <a:t>47% confident</a:t>
              </a:r>
            </a:p>
          </p:txBody>
        </p:sp>
      </p:grpSp>
      <p:grpSp>
        <p:nvGrpSpPr>
          <p:cNvPr id="24" name="Group 23">
            <a:extLst>
              <a:ext uri="{FF2B5EF4-FFF2-40B4-BE49-F238E27FC236}">
                <a16:creationId xmlns:a16="http://schemas.microsoft.com/office/drawing/2014/main" id="{11DCBCAF-7527-3C40-EF35-7ED30A22536F}"/>
              </a:ext>
            </a:extLst>
          </p:cNvPr>
          <p:cNvGrpSpPr/>
          <p:nvPr/>
        </p:nvGrpSpPr>
        <p:grpSpPr>
          <a:xfrm>
            <a:off x="9985421" y="2444245"/>
            <a:ext cx="2206579" cy="352720"/>
            <a:chOff x="3521941" y="2547143"/>
            <a:chExt cx="2206579" cy="352720"/>
          </a:xfrm>
        </p:grpSpPr>
        <p:sp>
          <p:nvSpPr>
            <p:cNvPr id="25" name="TextBox 24">
              <a:extLst>
                <a:ext uri="{FF2B5EF4-FFF2-40B4-BE49-F238E27FC236}">
                  <a16:creationId xmlns:a16="http://schemas.microsoft.com/office/drawing/2014/main" id="{80E5AC24-2582-77FA-1394-50715FD6FF1A}"/>
                </a:ext>
              </a:extLst>
            </p:cNvPr>
            <p:cNvSpPr txBox="1"/>
            <p:nvPr/>
          </p:nvSpPr>
          <p:spPr>
            <a:xfrm>
              <a:off x="3748520" y="2547143"/>
              <a:ext cx="1980000" cy="338554"/>
            </a:xfrm>
            <a:prstGeom prst="rect">
              <a:avLst/>
            </a:prstGeom>
            <a:noFill/>
          </p:spPr>
          <p:txBody>
            <a:bodyPr wrap="square" rtlCol="0">
              <a:spAutoFit/>
            </a:bodyPr>
            <a:lstStyle/>
            <a:p>
              <a:r>
                <a:rPr lang="en-GB" sz="1600" b="1" dirty="0"/>
                <a:t>53% not confident</a:t>
              </a:r>
            </a:p>
          </p:txBody>
        </p:sp>
        <p:sp>
          <p:nvSpPr>
            <p:cNvPr id="26" name="Right Brace 25">
              <a:extLst>
                <a:ext uri="{FF2B5EF4-FFF2-40B4-BE49-F238E27FC236}">
                  <a16:creationId xmlns:a16="http://schemas.microsoft.com/office/drawing/2014/main" id="{AB0310BD-AF1D-3F96-4891-553936B8C72C}"/>
                </a:ext>
              </a:extLst>
            </p:cNvPr>
            <p:cNvSpPr/>
            <p:nvPr/>
          </p:nvSpPr>
          <p:spPr>
            <a:xfrm>
              <a:off x="3521941" y="2554423"/>
              <a:ext cx="238759" cy="345440"/>
            </a:xfrm>
            <a:prstGeom prst="rightBrace">
              <a:avLst/>
            </a:prstGeom>
            <a:ln w="38100">
              <a:solidFill>
                <a:srgbClr val="4B713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grpSp>
        <p:nvGrpSpPr>
          <p:cNvPr id="59" name="Group 58">
            <a:extLst>
              <a:ext uri="{FF2B5EF4-FFF2-40B4-BE49-F238E27FC236}">
                <a16:creationId xmlns:a16="http://schemas.microsoft.com/office/drawing/2014/main" id="{9768936B-33DC-CBF5-44F8-F5C52D3F4F9C}"/>
              </a:ext>
            </a:extLst>
          </p:cNvPr>
          <p:cNvGrpSpPr/>
          <p:nvPr/>
        </p:nvGrpSpPr>
        <p:grpSpPr>
          <a:xfrm>
            <a:off x="155999" y="3077205"/>
            <a:ext cx="5400001" cy="648000"/>
            <a:chOff x="156000" y="3239092"/>
            <a:chExt cx="5400001" cy="648000"/>
          </a:xfrm>
        </p:grpSpPr>
        <p:pic>
          <p:nvPicPr>
            <p:cNvPr id="38" name="Graphic 37" descr="Gender with solid fill">
              <a:extLst>
                <a:ext uri="{FF2B5EF4-FFF2-40B4-BE49-F238E27FC236}">
                  <a16:creationId xmlns:a16="http://schemas.microsoft.com/office/drawing/2014/main" id="{6B97DBC0-9603-5E25-C631-072C5A349BF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6000" y="3239092"/>
              <a:ext cx="648000" cy="648000"/>
            </a:xfrm>
            <a:prstGeom prst="rect">
              <a:avLst/>
            </a:prstGeom>
          </p:spPr>
        </p:pic>
        <p:sp>
          <p:nvSpPr>
            <p:cNvPr id="45" name="TextBox 44">
              <a:extLst>
                <a:ext uri="{FF2B5EF4-FFF2-40B4-BE49-F238E27FC236}">
                  <a16:creationId xmlns:a16="http://schemas.microsoft.com/office/drawing/2014/main" id="{3A437BFB-7850-D381-8DFC-F6DE7B02C02A}"/>
                </a:ext>
              </a:extLst>
            </p:cNvPr>
            <p:cNvSpPr txBox="1"/>
            <p:nvPr/>
          </p:nvSpPr>
          <p:spPr>
            <a:xfrm>
              <a:off x="876001" y="3270705"/>
              <a:ext cx="4680000" cy="584775"/>
            </a:xfrm>
            <a:prstGeom prst="rect">
              <a:avLst/>
            </a:prstGeom>
            <a:noFill/>
          </p:spPr>
          <p:txBody>
            <a:bodyPr wrap="square" rtlCol="0">
              <a:spAutoFit/>
            </a:bodyPr>
            <a:lstStyle/>
            <a:p>
              <a:r>
                <a:rPr lang="en-GB" sz="1600" dirty="0"/>
                <a:t>Men (63%) were slightly more confident than women (61%).</a:t>
              </a:r>
            </a:p>
          </p:txBody>
        </p:sp>
      </p:grpSp>
      <p:grpSp>
        <p:nvGrpSpPr>
          <p:cNvPr id="58" name="Group 57">
            <a:extLst>
              <a:ext uri="{FF2B5EF4-FFF2-40B4-BE49-F238E27FC236}">
                <a16:creationId xmlns:a16="http://schemas.microsoft.com/office/drawing/2014/main" id="{3223F392-69AB-00D0-5418-14B30AAB2EEF}"/>
              </a:ext>
            </a:extLst>
          </p:cNvPr>
          <p:cNvGrpSpPr/>
          <p:nvPr/>
        </p:nvGrpSpPr>
        <p:grpSpPr>
          <a:xfrm>
            <a:off x="155999" y="3716255"/>
            <a:ext cx="5400001" cy="648000"/>
            <a:chOff x="156000" y="3912928"/>
            <a:chExt cx="5400001" cy="648000"/>
          </a:xfrm>
        </p:grpSpPr>
        <p:pic>
          <p:nvPicPr>
            <p:cNvPr id="49" name="Graphic 48" descr="Business Growth with solid fill">
              <a:extLst>
                <a:ext uri="{FF2B5EF4-FFF2-40B4-BE49-F238E27FC236}">
                  <a16:creationId xmlns:a16="http://schemas.microsoft.com/office/drawing/2014/main" id="{D55C10F9-34F7-99D8-F5D4-E709AEE1532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56000" y="3912928"/>
              <a:ext cx="648000" cy="648000"/>
            </a:xfrm>
            <a:prstGeom prst="rect">
              <a:avLst/>
            </a:prstGeom>
          </p:spPr>
        </p:pic>
        <p:sp>
          <p:nvSpPr>
            <p:cNvPr id="54" name="TextBox 53">
              <a:extLst>
                <a:ext uri="{FF2B5EF4-FFF2-40B4-BE49-F238E27FC236}">
                  <a16:creationId xmlns:a16="http://schemas.microsoft.com/office/drawing/2014/main" id="{B9C605D8-C29B-11AF-86D0-E8EF77B0192D}"/>
                </a:ext>
              </a:extLst>
            </p:cNvPr>
            <p:cNvSpPr txBox="1"/>
            <p:nvPr/>
          </p:nvSpPr>
          <p:spPr>
            <a:xfrm>
              <a:off x="876001" y="3944541"/>
              <a:ext cx="4680000" cy="584775"/>
            </a:xfrm>
            <a:prstGeom prst="rect">
              <a:avLst/>
            </a:prstGeom>
            <a:noFill/>
          </p:spPr>
          <p:txBody>
            <a:bodyPr wrap="square" rtlCol="0">
              <a:spAutoFit/>
            </a:bodyPr>
            <a:lstStyle/>
            <a:p>
              <a:r>
                <a:rPr lang="en-GB" sz="1600" dirty="0"/>
                <a:t>Those aged 65+ were least confident (48%). Those aged 25-34 were most confident (70%).</a:t>
              </a:r>
            </a:p>
          </p:txBody>
        </p:sp>
      </p:grpSp>
      <p:grpSp>
        <p:nvGrpSpPr>
          <p:cNvPr id="60" name="Group 59">
            <a:extLst>
              <a:ext uri="{FF2B5EF4-FFF2-40B4-BE49-F238E27FC236}">
                <a16:creationId xmlns:a16="http://schemas.microsoft.com/office/drawing/2014/main" id="{B410AC99-93F8-A0A7-4011-A6934465D555}"/>
              </a:ext>
            </a:extLst>
          </p:cNvPr>
          <p:cNvGrpSpPr/>
          <p:nvPr/>
        </p:nvGrpSpPr>
        <p:grpSpPr>
          <a:xfrm>
            <a:off x="155999" y="4390297"/>
            <a:ext cx="5400001" cy="648000"/>
            <a:chOff x="156000" y="4650740"/>
            <a:chExt cx="5400001" cy="648000"/>
          </a:xfrm>
        </p:grpSpPr>
        <p:pic>
          <p:nvPicPr>
            <p:cNvPr id="42" name="Graphic 41" descr="Person in wheelchair with solid fill">
              <a:extLst>
                <a:ext uri="{FF2B5EF4-FFF2-40B4-BE49-F238E27FC236}">
                  <a16:creationId xmlns:a16="http://schemas.microsoft.com/office/drawing/2014/main" id="{6296B7F5-19F2-5B89-EA99-2C5ECE800E1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6000" y="4650740"/>
              <a:ext cx="648000" cy="648000"/>
            </a:xfrm>
            <a:prstGeom prst="rect">
              <a:avLst/>
            </a:prstGeom>
          </p:spPr>
        </p:pic>
        <p:sp>
          <p:nvSpPr>
            <p:cNvPr id="55" name="TextBox 54">
              <a:extLst>
                <a:ext uri="{FF2B5EF4-FFF2-40B4-BE49-F238E27FC236}">
                  <a16:creationId xmlns:a16="http://schemas.microsoft.com/office/drawing/2014/main" id="{3CAAF34D-ADFA-6098-38FE-1C28B029C8AB}"/>
                </a:ext>
              </a:extLst>
            </p:cNvPr>
            <p:cNvSpPr txBox="1"/>
            <p:nvPr/>
          </p:nvSpPr>
          <p:spPr>
            <a:xfrm>
              <a:off x="876001" y="4682353"/>
              <a:ext cx="4680000" cy="584775"/>
            </a:xfrm>
            <a:prstGeom prst="rect">
              <a:avLst/>
            </a:prstGeom>
            <a:noFill/>
          </p:spPr>
          <p:txBody>
            <a:bodyPr wrap="square" rtlCol="0">
              <a:spAutoFit/>
            </a:bodyPr>
            <a:lstStyle/>
            <a:p>
              <a:r>
                <a:rPr lang="en-GB" sz="1600" dirty="0"/>
                <a:t>Confidence was the same for those who have a disability/impairment and those who do not (61%).</a:t>
              </a:r>
            </a:p>
          </p:txBody>
        </p:sp>
      </p:grpSp>
      <p:grpSp>
        <p:nvGrpSpPr>
          <p:cNvPr id="61" name="Group 60">
            <a:extLst>
              <a:ext uri="{FF2B5EF4-FFF2-40B4-BE49-F238E27FC236}">
                <a16:creationId xmlns:a16="http://schemas.microsoft.com/office/drawing/2014/main" id="{57426CEC-0458-EA3E-B588-B1AED220DB52}"/>
              </a:ext>
            </a:extLst>
          </p:cNvPr>
          <p:cNvGrpSpPr/>
          <p:nvPr/>
        </p:nvGrpSpPr>
        <p:grpSpPr>
          <a:xfrm>
            <a:off x="155999" y="5094653"/>
            <a:ext cx="5400001" cy="830997"/>
            <a:chOff x="156000" y="5387751"/>
            <a:chExt cx="5400001" cy="830997"/>
          </a:xfrm>
        </p:grpSpPr>
        <p:pic>
          <p:nvPicPr>
            <p:cNvPr id="40" name="Graphic 39" descr="Man with kid with solid fill">
              <a:extLst>
                <a:ext uri="{FF2B5EF4-FFF2-40B4-BE49-F238E27FC236}">
                  <a16:creationId xmlns:a16="http://schemas.microsoft.com/office/drawing/2014/main" id="{A5F3B6E2-7702-1344-DBFC-ECB76606E01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6000" y="5479249"/>
              <a:ext cx="648000" cy="648000"/>
            </a:xfrm>
            <a:prstGeom prst="rect">
              <a:avLst/>
            </a:prstGeom>
          </p:spPr>
        </p:pic>
        <p:sp>
          <p:nvSpPr>
            <p:cNvPr id="56" name="TextBox 55">
              <a:extLst>
                <a:ext uri="{FF2B5EF4-FFF2-40B4-BE49-F238E27FC236}">
                  <a16:creationId xmlns:a16="http://schemas.microsoft.com/office/drawing/2014/main" id="{EA26E95D-07F9-3B9C-1D14-14D4BD903316}"/>
                </a:ext>
              </a:extLst>
            </p:cNvPr>
            <p:cNvSpPr txBox="1"/>
            <p:nvPr/>
          </p:nvSpPr>
          <p:spPr>
            <a:xfrm>
              <a:off x="876001" y="5387751"/>
              <a:ext cx="4680000" cy="830997"/>
            </a:xfrm>
            <a:prstGeom prst="rect">
              <a:avLst/>
            </a:prstGeom>
            <a:noFill/>
          </p:spPr>
          <p:txBody>
            <a:bodyPr wrap="square" rtlCol="0">
              <a:spAutoFit/>
            </a:bodyPr>
            <a:lstStyle/>
            <a:p>
              <a:r>
                <a:rPr lang="en-GB" sz="1600" dirty="0"/>
                <a:t>Parents (70%) were more confident than non-parents (58%). Confidence in parents was similar for those with children aged 0-10 (68%) and 11+ (71%).</a:t>
              </a:r>
            </a:p>
          </p:txBody>
        </p:sp>
      </p:grpSp>
      <p:grpSp>
        <p:nvGrpSpPr>
          <p:cNvPr id="62" name="Group 61">
            <a:extLst>
              <a:ext uri="{FF2B5EF4-FFF2-40B4-BE49-F238E27FC236}">
                <a16:creationId xmlns:a16="http://schemas.microsoft.com/office/drawing/2014/main" id="{5864D189-16E0-076B-3548-45F3C1F735A0}"/>
              </a:ext>
            </a:extLst>
          </p:cNvPr>
          <p:cNvGrpSpPr/>
          <p:nvPr/>
        </p:nvGrpSpPr>
        <p:grpSpPr>
          <a:xfrm>
            <a:off x="82799" y="5933935"/>
            <a:ext cx="5473201" cy="830997"/>
            <a:chOff x="156000" y="6003654"/>
            <a:chExt cx="5473201" cy="830997"/>
          </a:xfrm>
        </p:grpSpPr>
        <p:pic>
          <p:nvPicPr>
            <p:cNvPr id="51" name="Graphic 50" descr="Earth globe: Africa and Europe with solid fill">
              <a:extLst>
                <a:ext uri="{FF2B5EF4-FFF2-40B4-BE49-F238E27FC236}">
                  <a16:creationId xmlns:a16="http://schemas.microsoft.com/office/drawing/2014/main" id="{56295669-EB84-1639-A042-8E971D99EE9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56000" y="6107359"/>
              <a:ext cx="648000" cy="648000"/>
            </a:xfrm>
            <a:prstGeom prst="rect">
              <a:avLst/>
            </a:prstGeom>
          </p:spPr>
        </p:pic>
        <p:sp>
          <p:nvSpPr>
            <p:cNvPr id="57" name="TextBox 56">
              <a:extLst>
                <a:ext uri="{FF2B5EF4-FFF2-40B4-BE49-F238E27FC236}">
                  <a16:creationId xmlns:a16="http://schemas.microsoft.com/office/drawing/2014/main" id="{3D71EDFE-5786-47E7-BC8A-1F4368B7A457}"/>
                </a:ext>
              </a:extLst>
            </p:cNvPr>
            <p:cNvSpPr txBox="1"/>
            <p:nvPr/>
          </p:nvSpPr>
          <p:spPr>
            <a:xfrm>
              <a:off x="949201" y="6003654"/>
              <a:ext cx="4680000" cy="830997"/>
            </a:xfrm>
            <a:prstGeom prst="rect">
              <a:avLst/>
            </a:prstGeom>
            <a:noFill/>
          </p:spPr>
          <p:txBody>
            <a:bodyPr wrap="square" rtlCol="0">
              <a:spAutoFit/>
            </a:bodyPr>
            <a:lstStyle/>
            <a:p>
              <a:r>
                <a:rPr lang="en-GB" sz="1600" dirty="0"/>
                <a:t>Those from a White British/Irish background (34%) were less confident than those from other ethnic groups (70%).</a:t>
              </a:r>
            </a:p>
          </p:txBody>
        </p:sp>
      </p:grpSp>
      <p:grpSp>
        <p:nvGrpSpPr>
          <p:cNvPr id="63" name="Group 62">
            <a:extLst>
              <a:ext uri="{FF2B5EF4-FFF2-40B4-BE49-F238E27FC236}">
                <a16:creationId xmlns:a16="http://schemas.microsoft.com/office/drawing/2014/main" id="{2C87883E-5AEB-8709-4AC3-478877A5A457}"/>
              </a:ext>
            </a:extLst>
          </p:cNvPr>
          <p:cNvGrpSpPr/>
          <p:nvPr/>
        </p:nvGrpSpPr>
        <p:grpSpPr>
          <a:xfrm>
            <a:off x="6714552" y="3078934"/>
            <a:ext cx="5400001" cy="648000"/>
            <a:chOff x="156000" y="3239092"/>
            <a:chExt cx="5400001" cy="648000"/>
          </a:xfrm>
        </p:grpSpPr>
        <p:pic>
          <p:nvPicPr>
            <p:cNvPr id="64" name="Graphic 63" descr="Gender with solid fill">
              <a:extLst>
                <a:ext uri="{FF2B5EF4-FFF2-40B4-BE49-F238E27FC236}">
                  <a16:creationId xmlns:a16="http://schemas.microsoft.com/office/drawing/2014/main" id="{B1797A7A-FD6D-8461-B97B-CB29E2AACC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6000" y="3239092"/>
              <a:ext cx="648000" cy="648000"/>
            </a:xfrm>
            <a:prstGeom prst="rect">
              <a:avLst/>
            </a:prstGeom>
          </p:spPr>
        </p:pic>
        <p:sp>
          <p:nvSpPr>
            <p:cNvPr id="65" name="TextBox 64">
              <a:extLst>
                <a:ext uri="{FF2B5EF4-FFF2-40B4-BE49-F238E27FC236}">
                  <a16:creationId xmlns:a16="http://schemas.microsoft.com/office/drawing/2014/main" id="{CDCC5F1D-C7D1-1C81-C7CF-1DAEA54A907D}"/>
                </a:ext>
              </a:extLst>
            </p:cNvPr>
            <p:cNvSpPr txBox="1"/>
            <p:nvPr/>
          </p:nvSpPr>
          <p:spPr>
            <a:xfrm>
              <a:off x="876001" y="3393815"/>
              <a:ext cx="4680000" cy="338554"/>
            </a:xfrm>
            <a:prstGeom prst="rect">
              <a:avLst/>
            </a:prstGeom>
            <a:noFill/>
          </p:spPr>
          <p:txBody>
            <a:bodyPr wrap="square" rtlCol="0">
              <a:spAutoFit/>
            </a:bodyPr>
            <a:lstStyle/>
            <a:p>
              <a:r>
                <a:rPr lang="en-GB" sz="1600" dirty="0"/>
                <a:t>Women (45%) were more confident than men (28%).</a:t>
              </a:r>
            </a:p>
          </p:txBody>
        </p:sp>
      </p:grpSp>
      <p:grpSp>
        <p:nvGrpSpPr>
          <p:cNvPr id="66" name="Group 65">
            <a:extLst>
              <a:ext uri="{FF2B5EF4-FFF2-40B4-BE49-F238E27FC236}">
                <a16:creationId xmlns:a16="http://schemas.microsoft.com/office/drawing/2014/main" id="{02C64D4F-8F4F-4975-82E4-C01D06F3E4BF}"/>
              </a:ext>
            </a:extLst>
          </p:cNvPr>
          <p:cNvGrpSpPr/>
          <p:nvPr/>
        </p:nvGrpSpPr>
        <p:grpSpPr>
          <a:xfrm>
            <a:off x="6714552" y="3746162"/>
            <a:ext cx="5400001" cy="648000"/>
            <a:chOff x="156000" y="3912928"/>
            <a:chExt cx="5400001" cy="648000"/>
          </a:xfrm>
        </p:grpSpPr>
        <p:pic>
          <p:nvPicPr>
            <p:cNvPr id="67" name="Graphic 66" descr="Business Growth with solid fill">
              <a:extLst>
                <a:ext uri="{FF2B5EF4-FFF2-40B4-BE49-F238E27FC236}">
                  <a16:creationId xmlns:a16="http://schemas.microsoft.com/office/drawing/2014/main" id="{E9F4F0C6-203C-4007-8541-317A8F269E1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56000" y="3912928"/>
              <a:ext cx="648000" cy="648000"/>
            </a:xfrm>
            <a:prstGeom prst="rect">
              <a:avLst/>
            </a:prstGeom>
          </p:spPr>
        </p:pic>
        <p:sp>
          <p:nvSpPr>
            <p:cNvPr id="68" name="TextBox 67">
              <a:extLst>
                <a:ext uri="{FF2B5EF4-FFF2-40B4-BE49-F238E27FC236}">
                  <a16:creationId xmlns:a16="http://schemas.microsoft.com/office/drawing/2014/main" id="{F141B6E2-92E2-CDDC-204D-1D201FEA11BB}"/>
                </a:ext>
              </a:extLst>
            </p:cNvPr>
            <p:cNvSpPr txBox="1"/>
            <p:nvPr/>
          </p:nvSpPr>
          <p:spPr>
            <a:xfrm>
              <a:off x="876001" y="3944541"/>
              <a:ext cx="4680000" cy="584775"/>
            </a:xfrm>
            <a:prstGeom prst="rect">
              <a:avLst/>
            </a:prstGeom>
            <a:noFill/>
          </p:spPr>
          <p:txBody>
            <a:bodyPr wrap="square" rtlCol="0">
              <a:spAutoFit/>
            </a:bodyPr>
            <a:lstStyle/>
            <a:p>
              <a:r>
                <a:rPr lang="en-GB" sz="1600" dirty="0"/>
                <a:t>Those aged 65+ were least confident (37%). Those aged 45-54 were most confident (58%).</a:t>
              </a:r>
            </a:p>
          </p:txBody>
        </p:sp>
      </p:grpSp>
      <p:grpSp>
        <p:nvGrpSpPr>
          <p:cNvPr id="69" name="Group 68">
            <a:extLst>
              <a:ext uri="{FF2B5EF4-FFF2-40B4-BE49-F238E27FC236}">
                <a16:creationId xmlns:a16="http://schemas.microsoft.com/office/drawing/2014/main" id="{56FF7909-C0D4-C02E-0BD1-99F3DB8AB0A7}"/>
              </a:ext>
            </a:extLst>
          </p:cNvPr>
          <p:cNvGrpSpPr/>
          <p:nvPr/>
        </p:nvGrpSpPr>
        <p:grpSpPr>
          <a:xfrm>
            <a:off x="6714552" y="4394973"/>
            <a:ext cx="5400001" cy="648000"/>
            <a:chOff x="156000" y="4613165"/>
            <a:chExt cx="5400001" cy="648000"/>
          </a:xfrm>
        </p:grpSpPr>
        <p:pic>
          <p:nvPicPr>
            <p:cNvPr id="70" name="Graphic 69" descr="Person in wheelchair with solid fill">
              <a:extLst>
                <a:ext uri="{FF2B5EF4-FFF2-40B4-BE49-F238E27FC236}">
                  <a16:creationId xmlns:a16="http://schemas.microsoft.com/office/drawing/2014/main" id="{7F5EE075-D7B7-41E3-FCA4-4D7B32DF51B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6000" y="4613165"/>
              <a:ext cx="648000" cy="648000"/>
            </a:xfrm>
            <a:prstGeom prst="rect">
              <a:avLst/>
            </a:prstGeom>
          </p:spPr>
        </p:pic>
        <p:sp>
          <p:nvSpPr>
            <p:cNvPr id="71" name="TextBox 70">
              <a:extLst>
                <a:ext uri="{FF2B5EF4-FFF2-40B4-BE49-F238E27FC236}">
                  <a16:creationId xmlns:a16="http://schemas.microsoft.com/office/drawing/2014/main" id="{782DBBB5-DF35-245B-7509-C61110269425}"/>
                </a:ext>
              </a:extLst>
            </p:cNvPr>
            <p:cNvSpPr txBox="1"/>
            <p:nvPr/>
          </p:nvSpPr>
          <p:spPr>
            <a:xfrm>
              <a:off x="876001" y="4644778"/>
              <a:ext cx="4680000" cy="584775"/>
            </a:xfrm>
            <a:prstGeom prst="rect">
              <a:avLst/>
            </a:prstGeom>
            <a:noFill/>
          </p:spPr>
          <p:txBody>
            <a:bodyPr wrap="square" rtlCol="0">
              <a:spAutoFit/>
            </a:bodyPr>
            <a:lstStyle/>
            <a:p>
              <a:r>
                <a:rPr lang="en-GB" sz="1600" dirty="0"/>
                <a:t>Confidence was similar for those who have a disability / impairment (47%) and those who do not (46%).</a:t>
              </a:r>
            </a:p>
          </p:txBody>
        </p:sp>
      </p:grpSp>
      <p:grpSp>
        <p:nvGrpSpPr>
          <p:cNvPr id="72" name="Group 71">
            <a:extLst>
              <a:ext uri="{FF2B5EF4-FFF2-40B4-BE49-F238E27FC236}">
                <a16:creationId xmlns:a16="http://schemas.microsoft.com/office/drawing/2014/main" id="{EDE4EC67-CA67-F97C-C4A5-3E8A0148A01F}"/>
              </a:ext>
            </a:extLst>
          </p:cNvPr>
          <p:cNvGrpSpPr/>
          <p:nvPr/>
        </p:nvGrpSpPr>
        <p:grpSpPr>
          <a:xfrm>
            <a:off x="6714552" y="5094652"/>
            <a:ext cx="5400001" cy="830997"/>
            <a:chOff x="156000" y="5403556"/>
            <a:chExt cx="5400001" cy="830997"/>
          </a:xfrm>
        </p:grpSpPr>
        <p:pic>
          <p:nvPicPr>
            <p:cNvPr id="73" name="Graphic 72" descr="Man with kid with solid fill">
              <a:extLst>
                <a:ext uri="{FF2B5EF4-FFF2-40B4-BE49-F238E27FC236}">
                  <a16:creationId xmlns:a16="http://schemas.microsoft.com/office/drawing/2014/main" id="{0806678C-14D0-D144-2F3C-B4C0CF70B3F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6000" y="5495054"/>
              <a:ext cx="648000" cy="648000"/>
            </a:xfrm>
            <a:prstGeom prst="rect">
              <a:avLst/>
            </a:prstGeom>
          </p:spPr>
        </p:pic>
        <p:sp>
          <p:nvSpPr>
            <p:cNvPr id="74" name="TextBox 73">
              <a:extLst>
                <a:ext uri="{FF2B5EF4-FFF2-40B4-BE49-F238E27FC236}">
                  <a16:creationId xmlns:a16="http://schemas.microsoft.com/office/drawing/2014/main" id="{7F134C4B-405E-A96D-E3B0-18AD39FFFCD3}"/>
                </a:ext>
              </a:extLst>
            </p:cNvPr>
            <p:cNvSpPr txBox="1"/>
            <p:nvPr/>
          </p:nvSpPr>
          <p:spPr>
            <a:xfrm>
              <a:off x="876001" y="5403556"/>
              <a:ext cx="4680000" cy="830997"/>
            </a:xfrm>
            <a:prstGeom prst="rect">
              <a:avLst/>
            </a:prstGeom>
            <a:noFill/>
          </p:spPr>
          <p:txBody>
            <a:bodyPr wrap="square" rtlCol="0">
              <a:spAutoFit/>
            </a:bodyPr>
            <a:lstStyle/>
            <a:p>
              <a:r>
                <a:rPr lang="en-GB" sz="1600" dirty="0"/>
                <a:t>Confidence was similar for parents (49%) and non-parents (46%). Confidence in parents was similar for those with children aged 0-10 (46%) and 11+ (49%).</a:t>
              </a:r>
            </a:p>
          </p:txBody>
        </p:sp>
      </p:grpSp>
      <p:grpSp>
        <p:nvGrpSpPr>
          <p:cNvPr id="75" name="Group 74">
            <a:extLst>
              <a:ext uri="{FF2B5EF4-FFF2-40B4-BE49-F238E27FC236}">
                <a16:creationId xmlns:a16="http://schemas.microsoft.com/office/drawing/2014/main" id="{1686DC47-908B-F464-F98C-6DD3F6827645}"/>
              </a:ext>
            </a:extLst>
          </p:cNvPr>
          <p:cNvGrpSpPr/>
          <p:nvPr/>
        </p:nvGrpSpPr>
        <p:grpSpPr>
          <a:xfrm>
            <a:off x="6709202" y="5941395"/>
            <a:ext cx="5400001" cy="830997"/>
            <a:chOff x="156000" y="6015861"/>
            <a:chExt cx="5400001" cy="830997"/>
          </a:xfrm>
        </p:grpSpPr>
        <p:pic>
          <p:nvPicPr>
            <p:cNvPr id="76" name="Graphic 75" descr="Earth globe: Africa and Europe with solid fill">
              <a:extLst>
                <a:ext uri="{FF2B5EF4-FFF2-40B4-BE49-F238E27FC236}">
                  <a16:creationId xmlns:a16="http://schemas.microsoft.com/office/drawing/2014/main" id="{FA551B46-6A85-1115-1BF1-F0F7CB509D9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56000" y="6107359"/>
              <a:ext cx="648000" cy="648000"/>
            </a:xfrm>
            <a:prstGeom prst="rect">
              <a:avLst/>
            </a:prstGeom>
          </p:spPr>
        </p:pic>
        <p:sp>
          <p:nvSpPr>
            <p:cNvPr id="77" name="TextBox 76">
              <a:extLst>
                <a:ext uri="{FF2B5EF4-FFF2-40B4-BE49-F238E27FC236}">
                  <a16:creationId xmlns:a16="http://schemas.microsoft.com/office/drawing/2014/main" id="{6B059E75-AE63-B40B-659D-B768A2EFE6DC}"/>
                </a:ext>
              </a:extLst>
            </p:cNvPr>
            <p:cNvSpPr txBox="1"/>
            <p:nvPr/>
          </p:nvSpPr>
          <p:spPr>
            <a:xfrm>
              <a:off x="876001" y="6015861"/>
              <a:ext cx="4680000" cy="830997"/>
            </a:xfrm>
            <a:prstGeom prst="rect">
              <a:avLst/>
            </a:prstGeom>
            <a:noFill/>
          </p:spPr>
          <p:txBody>
            <a:bodyPr wrap="square" rtlCol="0">
              <a:spAutoFit/>
            </a:bodyPr>
            <a:lstStyle/>
            <a:p>
              <a:r>
                <a:rPr lang="en-GB" sz="1600" dirty="0"/>
                <a:t>Those from a White British/Irish background (47%) were slightly less confident than those from other ethnic groups (49%).</a:t>
              </a:r>
            </a:p>
          </p:txBody>
        </p:sp>
      </p:grpSp>
    </p:spTree>
    <p:extLst>
      <p:ext uri="{BB962C8B-B14F-4D97-AF65-F5344CB8AC3E}">
        <p14:creationId xmlns:p14="http://schemas.microsoft.com/office/powerpoint/2010/main" val="250232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5c8a860-6494-47d1-b1cc-c3f5c3a540c9" xsi:nil="true"/>
    <lcf76f155ced4ddcb4097134ff3c332f xmlns="2362e9aa-c728-450c-9e9f-feb848c79a7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5E19B5441E435438736928984A01DBF" ma:contentTypeVersion="15" ma:contentTypeDescription="Create a new document." ma:contentTypeScope="" ma:versionID="4e719b8683b71665467f7405dcfc4898">
  <xsd:schema xmlns:xsd="http://www.w3.org/2001/XMLSchema" xmlns:xs="http://www.w3.org/2001/XMLSchema" xmlns:p="http://schemas.microsoft.com/office/2006/metadata/properties" xmlns:ns2="2362e9aa-c728-450c-9e9f-feb848c79a73" xmlns:ns3="35c8a860-6494-47d1-b1cc-c3f5c3a540c9" targetNamespace="http://schemas.microsoft.com/office/2006/metadata/properties" ma:root="true" ma:fieldsID="07d5f07ac4d88cac7edb82cde419dd05" ns2:_="" ns3:_="">
    <xsd:import namespace="2362e9aa-c728-450c-9e9f-feb848c79a73"/>
    <xsd:import namespace="35c8a860-6494-47d1-b1cc-c3f5c3a540c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62e9aa-c728-450c-9e9f-feb848c79a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1de9a85-6517-4fbb-af6e-3d8f59a4cb5b"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c8a860-6494-47d1-b1cc-c3f5c3a540c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1618a93d-369b-4d96-a642-d534c90f7cdf}" ma:internalName="TaxCatchAll" ma:showField="CatchAllData" ma:web="35c8a860-6494-47d1-b1cc-c3f5c3a540c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039C7C8-3FB0-4D46-82E3-F5145B07211A}">
  <ds:schemaRefs>
    <ds:schemaRef ds:uri="http://schemas.microsoft.com/office/infopath/2007/PartnerControls"/>
    <ds:schemaRef ds:uri="http://www.w3.org/XML/1998/namespace"/>
    <ds:schemaRef ds:uri="2362e9aa-c728-450c-9e9f-feb848c79a73"/>
    <ds:schemaRef ds:uri="http://schemas.openxmlformats.org/package/2006/metadata/core-properties"/>
    <ds:schemaRef ds:uri="http://purl.org/dc/dcmitype/"/>
    <ds:schemaRef ds:uri="http://schemas.microsoft.com/office/2006/documentManagement/types"/>
    <ds:schemaRef ds:uri="http://purl.org/dc/terms/"/>
    <ds:schemaRef ds:uri="35c8a860-6494-47d1-b1cc-c3f5c3a540c9"/>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9BDE613D-4F82-48CA-9431-CDDA3C1009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62e9aa-c728-450c-9e9f-feb848c79a73"/>
    <ds:schemaRef ds:uri="35c8a860-6494-47d1-b1cc-c3f5c3a540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A99BAB0-9250-41BD-A5C0-AB2CC36F26E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825</TotalTime>
  <Words>2755</Words>
  <Application>Microsoft Office PowerPoint</Application>
  <PresentationFormat>Widescreen</PresentationFormat>
  <Paragraphs>528</Paragraphs>
  <Slides>12</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Caroline Ellis - Community Safety Lead</dc:creator>
  <cp:lastModifiedBy>Chris Final - Researcher</cp:lastModifiedBy>
  <cp:revision>45</cp:revision>
  <dcterms:created xsi:type="dcterms:W3CDTF">2023-10-27T15:08:59Z</dcterms:created>
  <dcterms:modified xsi:type="dcterms:W3CDTF">2024-05-16T11:51:50Z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9d8be9e-c8d9-4b9c-bd40-2c27cc7ea2e6_Enabled">
    <vt:lpwstr>true</vt:lpwstr>
  </property>
  <property fmtid="{D5CDD505-2E9C-101B-9397-08002B2CF9AE}" pid="3" name="MSIP_Label_39d8be9e-c8d9-4b9c-bd40-2c27cc7ea2e6_SetDate">
    <vt:lpwstr>2023-10-27T15:31:51Z</vt:lpwstr>
  </property>
  <property fmtid="{D5CDD505-2E9C-101B-9397-08002B2CF9AE}" pid="4" name="MSIP_Label_39d8be9e-c8d9-4b9c-bd40-2c27cc7ea2e6_Method">
    <vt:lpwstr>Standard</vt:lpwstr>
  </property>
  <property fmtid="{D5CDD505-2E9C-101B-9397-08002B2CF9AE}" pid="5" name="MSIP_Label_39d8be9e-c8d9-4b9c-bd40-2c27cc7ea2e6_Name">
    <vt:lpwstr>39d8be9e-c8d9-4b9c-bd40-2c27cc7ea2e6</vt:lpwstr>
  </property>
  <property fmtid="{D5CDD505-2E9C-101B-9397-08002B2CF9AE}" pid="6" name="MSIP_Label_39d8be9e-c8d9-4b9c-bd40-2c27cc7ea2e6_SiteId">
    <vt:lpwstr>a8b4324f-155c-4215-a0f1-7ed8cc9a992f</vt:lpwstr>
  </property>
  <property fmtid="{D5CDD505-2E9C-101B-9397-08002B2CF9AE}" pid="7" name="MSIP_Label_39d8be9e-c8d9-4b9c-bd40-2c27cc7ea2e6_ActionId">
    <vt:lpwstr>c42fec12-7bba-4b32-9e41-b8b4344338c0</vt:lpwstr>
  </property>
  <property fmtid="{D5CDD505-2E9C-101B-9397-08002B2CF9AE}" pid="8" name="MSIP_Label_39d8be9e-c8d9-4b9c-bd40-2c27cc7ea2e6_ContentBits">
    <vt:lpwstr>0</vt:lpwstr>
  </property>
  <property fmtid="{D5CDD505-2E9C-101B-9397-08002B2CF9AE}" pid="9" name="ContentTypeId">
    <vt:lpwstr>0x01010015E19B5441E435438736928984A01DBF</vt:lpwstr>
  </property>
  <property fmtid="{D5CDD505-2E9C-101B-9397-08002B2CF9AE}" pid="10" name="MediaServiceImageTags">
    <vt:lpwstr/>
  </property>
  <property fmtid="{D5CDD505-2E9C-101B-9397-08002B2CF9AE}" pid="11" name="_MarkAsFinal">
    <vt:bool>true</vt:bool>
  </property>
</Properties>
</file>