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735" r:id="rId5"/>
  </p:sldMasterIdLst>
  <p:notesMasterIdLst>
    <p:notesMasterId r:id="rId77"/>
  </p:notesMasterIdLst>
  <p:sldIdLst>
    <p:sldId id="256" r:id="rId6"/>
    <p:sldId id="2995" r:id="rId7"/>
    <p:sldId id="3072" r:id="rId8"/>
    <p:sldId id="355" r:id="rId9"/>
    <p:sldId id="298" r:id="rId10"/>
    <p:sldId id="2996" r:id="rId11"/>
    <p:sldId id="3074" r:id="rId12"/>
    <p:sldId id="3075" r:id="rId13"/>
    <p:sldId id="3076" r:id="rId14"/>
    <p:sldId id="377" r:id="rId15"/>
    <p:sldId id="3077" r:id="rId16"/>
    <p:sldId id="357" r:id="rId17"/>
    <p:sldId id="378" r:id="rId18"/>
    <p:sldId id="3021" r:id="rId19"/>
    <p:sldId id="379" r:id="rId20"/>
    <p:sldId id="3043" r:id="rId21"/>
    <p:sldId id="3042" r:id="rId22"/>
    <p:sldId id="367" r:id="rId23"/>
    <p:sldId id="330" r:id="rId24"/>
    <p:sldId id="358" r:id="rId25"/>
    <p:sldId id="381" r:id="rId26"/>
    <p:sldId id="3078" r:id="rId27"/>
    <p:sldId id="3079" r:id="rId28"/>
    <p:sldId id="307" r:id="rId29"/>
    <p:sldId id="3000" r:id="rId30"/>
    <p:sldId id="2998" r:id="rId31"/>
    <p:sldId id="2999" r:id="rId32"/>
    <p:sldId id="3004" r:id="rId33"/>
    <p:sldId id="3070" r:id="rId34"/>
    <p:sldId id="3037" r:id="rId35"/>
    <p:sldId id="3002" r:id="rId36"/>
    <p:sldId id="3001" r:id="rId37"/>
    <p:sldId id="365" r:id="rId38"/>
    <p:sldId id="3011" r:id="rId39"/>
    <p:sldId id="3080" r:id="rId40"/>
    <p:sldId id="3057" r:id="rId41"/>
    <p:sldId id="3029" r:id="rId42"/>
    <p:sldId id="3030" r:id="rId43"/>
    <p:sldId id="3006" r:id="rId44"/>
    <p:sldId id="3028" r:id="rId45"/>
    <p:sldId id="3031" r:id="rId46"/>
    <p:sldId id="3071" r:id="rId47"/>
    <p:sldId id="3064" r:id="rId48"/>
    <p:sldId id="3020" r:id="rId49"/>
    <p:sldId id="383" r:id="rId50"/>
    <p:sldId id="3081" r:id="rId51"/>
    <p:sldId id="3082" r:id="rId52"/>
    <p:sldId id="3019" r:id="rId53"/>
    <p:sldId id="3027" r:id="rId54"/>
    <p:sldId id="366" r:id="rId55"/>
    <p:sldId id="3041" r:id="rId56"/>
    <p:sldId id="3038" r:id="rId57"/>
    <p:sldId id="3012" r:id="rId58"/>
    <p:sldId id="3026" r:id="rId59"/>
    <p:sldId id="3023" r:id="rId60"/>
    <p:sldId id="3013" r:id="rId61"/>
    <p:sldId id="359" r:id="rId62"/>
    <p:sldId id="3083" r:id="rId63"/>
    <p:sldId id="373" r:id="rId64"/>
    <p:sldId id="3084" r:id="rId65"/>
    <p:sldId id="3073" r:id="rId66"/>
    <p:sldId id="303" r:id="rId67"/>
    <p:sldId id="3085" r:id="rId68"/>
    <p:sldId id="320" r:id="rId69"/>
    <p:sldId id="328" r:id="rId70"/>
    <p:sldId id="324" r:id="rId71"/>
    <p:sldId id="325" r:id="rId72"/>
    <p:sldId id="326" r:id="rId73"/>
    <p:sldId id="327" r:id="rId74"/>
    <p:sldId id="323" r:id="rId75"/>
    <p:sldId id="35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826" userDrawn="1">
          <p15:clr>
            <a:srgbClr val="A4A3A4"/>
          </p15:clr>
        </p15:guide>
        <p15:guide id="4" orient="horz" pos="1253" userDrawn="1">
          <p15:clr>
            <a:srgbClr val="A4A3A4"/>
          </p15:clr>
        </p15:guide>
        <p15:guide id="5" pos="3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3ED831-FAE7-0619-2B0C-657B89433C9B}" name="Maresa Beazley - Senior Researcher" initials="MR" userId="S::maresa.beazley@essex.gov.uk::5f8a0d0f-7495-4475-8968-cf1e28e5c564" providerId="AD"/>
  <p188:author id="{5FC6C654-DDAF-EA27-614C-9E86DD3163BA}" name="Maresa Beazley - Senior Researcher" initials="MBSR" userId="S::Maresa.Beazley@essex.gov.uk::5f8a0d0f-7495-4475-8968-cf1e28e5c564" providerId="AD"/>
  <p188:author id="{D502AC94-EE7A-1467-EFA4-A4DC821DE982}" name="Liz Roberts - Researcher" initials="LR" userId="S::elizabeth.roberts@essex.gov.uk::6551b618-3b8c-4a7b-9579-184c9b4d1c4a" providerId="AD"/>
  <p188:author id="{2573BCB6-F814-7595-AAA1-C26DAE5C3826}" name="Liz Roberts - Researcher" initials="LRR" userId="S::Elizabeth.Roberts@essex.gov.uk::6551b618-3b8c-4a7b-9579-184c9b4d1c4a" providerId="AD"/>
  <p188:author id="{F165B7BE-6976-CDB2-4B52-CD54B631D60C}" name="Emily Brodie - Intelligence Manager" initials="EBIM" userId="S::Emily.Brodie@essex.gov.uk::72612abd-c561-46f0-925a-0548d2cab26d" providerId="AD"/>
  <p188:author id="{E731B0DD-6BA0-7A1C-B591-5F7CB167E6D7}" name="Maura O'Malley - Researcher" initials="MR" userId="S::maura.o-malley@essex.gov.uk::debcc6ab-8d4c-4f20-82e6-146e5bb09687"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Brodie - Intelligence Manager" initials="EBIM" lastIdx="1" clrIdx="0">
    <p:extLst>
      <p:ext uri="{19B8F6BF-5375-455C-9EA6-DF929625EA0E}">
        <p15:presenceInfo xmlns:p15="http://schemas.microsoft.com/office/powerpoint/2012/main" userId="S::Emily.Brodie@essex.gov.uk::72612abd-c561-46f0-925a-0548d2cab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37"/>
    <a:srgbClr val="004C94"/>
    <a:srgbClr val="C84674"/>
    <a:srgbClr val="4179AA"/>
    <a:srgbClr val="E6E6E6"/>
    <a:srgbClr val="FF6600"/>
    <a:srgbClr val="006644"/>
    <a:srgbClr val="709C35"/>
    <a:srgbClr val="347121"/>
    <a:srgbClr val="0081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6AF3E-3E26-4446-B6C8-FCF1288914FD}" v="1" dt="2023-02-16T14:47:47.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pos="3826"/>
        <p:guide orient="horz" pos="1253"/>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sa Beazley - Senior Researcher" userId="5f8a0d0f-7495-4475-8968-cf1e28e5c564" providerId="ADAL" clId="{1C06AF3E-3E26-4446-B6C8-FCF1288914FD}"/>
    <pc:docChg chg="custSel modSld modMainMaster">
      <pc:chgData name="Maresa Beazley - Senior Researcher" userId="5f8a0d0f-7495-4475-8968-cf1e28e5c564" providerId="ADAL" clId="{1C06AF3E-3E26-4446-B6C8-FCF1288914FD}" dt="2023-02-16T14:48:35.691" v="325" actId="1038"/>
      <pc:docMkLst>
        <pc:docMk/>
      </pc:docMkLst>
      <pc:sldChg chg="delSp mod">
        <pc:chgData name="Maresa Beazley - Senior Researcher" userId="5f8a0d0f-7495-4475-8968-cf1e28e5c564" providerId="ADAL" clId="{1C06AF3E-3E26-4446-B6C8-FCF1288914FD}" dt="2023-02-14T14:31:30.998" v="0" actId="478"/>
        <pc:sldMkLst>
          <pc:docMk/>
          <pc:sldMk cId="2345495023" sldId="3078"/>
        </pc:sldMkLst>
        <pc:picChg chg="del">
          <ac:chgData name="Maresa Beazley - Senior Researcher" userId="5f8a0d0f-7495-4475-8968-cf1e28e5c564" providerId="ADAL" clId="{1C06AF3E-3E26-4446-B6C8-FCF1288914FD}" dt="2023-02-14T14:31:30.998" v="0" actId="478"/>
          <ac:picMkLst>
            <pc:docMk/>
            <pc:sldMk cId="2345495023" sldId="3078"/>
            <ac:picMk id="21" creationId="{55249259-9CFD-C608-4823-2C92444DF9F2}"/>
          </ac:picMkLst>
        </pc:picChg>
      </pc:sldChg>
      <pc:sldMasterChg chg="modSldLayout">
        <pc:chgData name="Maresa Beazley - Senior Researcher" userId="5f8a0d0f-7495-4475-8968-cf1e28e5c564" providerId="ADAL" clId="{1C06AF3E-3E26-4446-B6C8-FCF1288914FD}" dt="2023-02-16T14:48:35.691" v="325" actId="1038"/>
        <pc:sldMasterMkLst>
          <pc:docMk/>
          <pc:sldMasterMk cId="1419800789" sldId="2147483751"/>
        </pc:sldMasterMkLst>
        <pc:sldLayoutChg chg="addSp delSp modSp mod">
          <pc:chgData name="Maresa Beazley - Senior Researcher" userId="5f8a0d0f-7495-4475-8968-cf1e28e5c564" providerId="ADAL" clId="{1C06AF3E-3E26-4446-B6C8-FCF1288914FD}" dt="2023-02-16T14:48:35.691" v="325" actId="1038"/>
          <pc:sldLayoutMkLst>
            <pc:docMk/>
            <pc:sldMasterMk cId="1419800789" sldId="2147483751"/>
            <pc:sldLayoutMk cId="2546544667" sldId="2147483753"/>
          </pc:sldLayoutMkLst>
          <pc:picChg chg="del">
            <ac:chgData name="Maresa Beazley - Senior Researcher" userId="5f8a0d0f-7495-4475-8968-cf1e28e5c564" providerId="ADAL" clId="{1C06AF3E-3E26-4446-B6C8-FCF1288914FD}" dt="2023-02-16T14:47:45.500" v="1" actId="478"/>
            <ac:picMkLst>
              <pc:docMk/>
              <pc:sldMasterMk cId="1419800789" sldId="2147483751"/>
              <pc:sldLayoutMk cId="2546544667" sldId="2147483753"/>
              <ac:picMk id="6" creationId="{22CF361E-9AF0-CA3C-083C-4B4531776E7B}"/>
            </ac:picMkLst>
          </pc:picChg>
          <pc:picChg chg="add mod">
            <ac:chgData name="Maresa Beazley - Senior Researcher" userId="5f8a0d0f-7495-4475-8968-cf1e28e5c564" providerId="ADAL" clId="{1C06AF3E-3E26-4446-B6C8-FCF1288914FD}" dt="2023-02-16T14:48:35.691" v="325" actId="1038"/>
            <ac:picMkLst>
              <pc:docMk/>
              <pc:sldMasterMk cId="1419800789" sldId="2147483751"/>
              <pc:sldLayoutMk cId="2546544667" sldId="2147483753"/>
              <ac:picMk id="8" creationId="{AF705AD4-FB1C-BB2B-7EDD-5875B6ED7BA6}"/>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BF304-A6AC-418B-8EE7-74113E52BC1A}" type="doc">
      <dgm:prSet loTypeId="urn:microsoft.com/office/officeart/2005/8/layout/chevron1" loCatId="process" qsTypeId="urn:microsoft.com/office/officeart/2005/8/quickstyle/simple1" qsCatId="simple" csTypeId="urn:microsoft.com/office/officeart/2005/8/colors/colorful4" csCatId="colorful" phldr="1"/>
      <dgm:spPr/>
    </dgm:pt>
    <dgm:pt modelId="{12E5590A-0204-437E-9DF3-6B02D18564EE}">
      <dgm:prSet custT="1"/>
      <dgm:spPr/>
      <dgm:t>
        <a:bodyPr/>
        <a:lstStyle/>
        <a:p>
          <a:r>
            <a:rPr lang="en-GB" sz="1800"/>
            <a:t>Jul</a:t>
          </a:r>
        </a:p>
      </dgm:t>
    </dgm:pt>
    <dgm:pt modelId="{9D87AA13-1479-436F-8049-13BE329AB6FC}" type="parTrans" cxnId="{52E7DA6F-6985-4B13-B614-FCE8671BEBDA}">
      <dgm:prSet/>
      <dgm:spPr/>
      <dgm:t>
        <a:bodyPr/>
        <a:lstStyle/>
        <a:p>
          <a:endParaRPr lang="en-GB" sz="1800"/>
        </a:p>
      </dgm:t>
    </dgm:pt>
    <dgm:pt modelId="{6A0BD758-A740-495B-8BD5-24F6E748A4A8}" type="sibTrans" cxnId="{52E7DA6F-6985-4B13-B614-FCE8671BEBDA}">
      <dgm:prSet/>
      <dgm:spPr/>
      <dgm:t>
        <a:bodyPr/>
        <a:lstStyle/>
        <a:p>
          <a:endParaRPr lang="en-GB" sz="1800"/>
        </a:p>
      </dgm:t>
    </dgm:pt>
    <dgm:pt modelId="{BF7AF39A-8B42-4DBE-8A86-F04FAD60D3DE}">
      <dgm:prSet custT="1"/>
      <dgm:spPr/>
      <dgm:t>
        <a:bodyPr/>
        <a:lstStyle/>
        <a:p>
          <a:r>
            <a:rPr lang="en-GB" sz="1800"/>
            <a:t>Aug</a:t>
          </a:r>
        </a:p>
      </dgm:t>
    </dgm:pt>
    <dgm:pt modelId="{38EDF0CE-D477-465A-A8C4-4E2E87DDA682}" type="parTrans" cxnId="{477EF4AC-A844-45D1-B8DD-2C5EA5E19199}">
      <dgm:prSet/>
      <dgm:spPr/>
      <dgm:t>
        <a:bodyPr/>
        <a:lstStyle/>
        <a:p>
          <a:endParaRPr lang="en-GB" sz="1800"/>
        </a:p>
      </dgm:t>
    </dgm:pt>
    <dgm:pt modelId="{BD33EC5C-C50B-4F8C-B84F-54CCB5429401}" type="sibTrans" cxnId="{477EF4AC-A844-45D1-B8DD-2C5EA5E19199}">
      <dgm:prSet/>
      <dgm:spPr/>
      <dgm:t>
        <a:bodyPr/>
        <a:lstStyle/>
        <a:p>
          <a:endParaRPr lang="en-GB" sz="1800"/>
        </a:p>
      </dgm:t>
    </dgm:pt>
    <dgm:pt modelId="{0934DCCB-ABDF-4EB8-9A64-251800DADCDF}">
      <dgm:prSet custT="1"/>
      <dgm:spPr/>
      <dgm:t>
        <a:bodyPr/>
        <a:lstStyle/>
        <a:p>
          <a:r>
            <a:rPr lang="en-GB" sz="1800"/>
            <a:t>Sep</a:t>
          </a:r>
        </a:p>
      </dgm:t>
    </dgm:pt>
    <dgm:pt modelId="{DBA896FE-BE20-43E4-AE7C-0044DAAE060C}" type="parTrans" cxnId="{5DA717F7-1D59-4F19-BB71-4639A653DEFF}">
      <dgm:prSet/>
      <dgm:spPr/>
      <dgm:t>
        <a:bodyPr/>
        <a:lstStyle/>
        <a:p>
          <a:endParaRPr lang="en-GB" sz="1800"/>
        </a:p>
      </dgm:t>
    </dgm:pt>
    <dgm:pt modelId="{51DA2D42-A73E-404D-B09C-D858CB2666A3}" type="sibTrans" cxnId="{5DA717F7-1D59-4F19-BB71-4639A653DEFF}">
      <dgm:prSet/>
      <dgm:spPr/>
      <dgm:t>
        <a:bodyPr/>
        <a:lstStyle/>
        <a:p>
          <a:endParaRPr lang="en-GB" sz="1800"/>
        </a:p>
      </dgm:t>
    </dgm:pt>
    <dgm:pt modelId="{DC994F50-C25B-44CD-8F84-C4339C9158B8}">
      <dgm:prSet custT="1"/>
      <dgm:spPr/>
      <dgm:t>
        <a:bodyPr/>
        <a:lstStyle/>
        <a:p>
          <a:r>
            <a:rPr lang="en-GB" sz="1800"/>
            <a:t>Oct</a:t>
          </a:r>
        </a:p>
      </dgm:t>
    </dgm:pt>
    <dgm:pt modelId="{C635DB77-0FFF-43A6-A82C-6660234FD01D}" type="parTrans" cxnId="{7CF117B0-5556-4E17-9DFF-CF55991E26E6}">
      <dgm:prSet/>
      <dgm:spPr/>
      <dgm:t>
        <a:bodyPr/>
        <a:lstStyle/>
        <a:p>
          <a:endParaRPr lang="en-GB" sz="1800"/>
        </a:p>
      </dgm:t>
    </dgm:pt>
    <dgm:pt modelId="{1B095A8A-F634-4437-80B2-AD844BA50D27}" type="sibTrans" cxnId="{7CF117B0-5556-4E17-9DFF-CF55991E26E6}">
      <dgm:prSet/>
      <dgm:spPr/>
      <dgm:t>
        <a:bodyPr/>
        <a:lstStyle/>
        <a:p>
          <a:endParaRPr lang="en-GB" sz="1800"/>
        </a:p>
      </dgm:t>
    </dgm:pt>
    <dgm:pt modelId="{620DF683-FF53-40B2-854C-C062BCF97217}">
      <dgm:prSet custT="1"/>
      <dgm:spPr/>
      <dgm:t>
        <a:bodyPr/>
        <a:lstStyle/>
        <a:p>
          <a:r>
            <a:rPr lang="en-GB" sz="1800"/>
            <a:t>Nov</a:t>
          </a:r>
        </a:p>
      </dgm:t>
    </dgm:pt>
    <dgm:pt modelId="{B1ED6F9A-1B67-479A-BC14-1E5C6B5EE947}" type="parTrans" cxnId="{DA0641EB-F448-4EDB-B6DC-A23F35D94E14}">
      <dgm:prSet/>
      <dgm:spPr/>
      <dgm:t>
        <a:bodyPr/>
        <a:lstStyle/>
        <a:p>
          <a:endParaRPr lang="en-GB" sz="1800"/>
        </a:p>
      </dgm:t>
    </dgm:pt>
    <dgm:pt modelId="{01694256-0944-43EE-950F-E602CCD3239A}" type="sibTrans" cxnId="{DA0641EB-F448-4EDB-B6DC-A23F35D94E14}">
      <dgm:prSet/>
      <dgm:spPr/>
      <dgm:t>
        <a:bodyPr/>
        <a:lstStyle/>
        <a:p>
          <a:endParaRPr lang="en-GB" sz="1800"/>
        </a:p>
      </dgm:t>
    </dgm:pt>
    <dgm:pt modelId="{EEF1A0F9-35AB-4C2F-AA6F-D90B8EA57ECD}">
      <dgm:prSet custT="1"/>
      <dgm:spPr/>
      <dgm:t>
        <a:bodyPr/>
        <a:lstStyle/>
        <a:p>
          <a:r>
            <a:rPr lang="en-GB" sz="1800"/>
            <a:t>Dec</a:t>
          </a:r>
        </a:p>
      </dgm:t>
    </dgm:pt>
    <dgm:pt modelId="{251FBA3B-78B6-4275-B1B7-1DFDCCEFFFEE}" type="parTrans" cxnId="{60F364D3-FED3-4A9E-AD9B-AE19E20AFF84}">
      <dgm:prSet/>
      <dgm:spPr/>
      <dgm:t>
        <a:bodyPr/>
        <a:lstStyle/>
        <a:p>
          <a:endParaRPr lang="en-GB" sz="1800"/>
        </a:p>
      </dgm:t>
    </dgm:pt>
    <dgm:pt modelId="{5F17E96D-0A3B-4494-8F4D-546FA7589016}" type="sibTrans" cxnId="{60F364D3-FED3-4A9E-AD9B-AE19E20AFF84}">
      <dgm:prSet/>
      <dgm:spPr/>
      <dgm:t>
        <a:bodyPr/>
        <a:lstStyle/>
        <a:p>
          <a:endParaRPr lang="en-GB" sz="1800"/>
        </a:p>
      </dgm:t>
    </dgm:pt>
    <dgm:pt modelId="{540D029F-2606-4BE8-BBF9-3D3A0DD40A5E}" type="pres">
      <dgm:prSet presAssocID="{850BF304-A6AC-418B-8EE7-74113E52BC1A}" presName="Name0" presStyleCnt="0">
        <dgm:presLayoutVars>
          <dgm:dir/>
          <dgm:animLvl val="lvl"/>
          <dgm:resizeHandles val="exact"/>
        </dgm:presLayoutVars>
      </dgm:prSet>
      <dgm:spPr/>
    </dgm:pt>
    <dgm:pt modelId="{E921A2CF-8AE2-4289-8410-4690A31270B2}" type="pres">
      <dgm:prSet presAssocID="{12E5590A-0204-437E-9DF3-6B02D18564EE}" presName="parTxOnly" presStyleLbl="node1" presStyleIdx="0" presStyleCnt="6">
        <dgm:presLayoutVars>
          <dgm:chMax val="0"/>
          <dgm:chPref val="0"/>
          <dgm:bulletEnabled val="1"/>
        </dgm:presLayoutVars>
      </dgm:prSet>
      <dgm:spPr/>
    </dgm:pt>
    <dgm:pt modelId="{FD64B8FC-C6A8-4F71-8E62-10DF89AA57F2}" type="pres">
      <dgm:prSet presAssocID="{6A0BD758-A740-495B-8BD5-24F6E748A4A8}" presName="parTxOnlySpace" presStyleCnt="0"/>
      <dgm:spPr/>
    </dgm:pt>
    <dgm:pt modelId="{D0767132-B8A9-40B9-B5A5-4C87CF8E3462}" type="pres">
      <dgm:prSet presAssocID="{BF7AF39A-8B42-4DBE-8A86-F04FAD60D3DE}" presName="parTxOnly" presStyleLbl="node1" presStyleIdx="1" presStyleCnt="6">
        <dgm:presLayoutVars>
          <dgm:chMax val="0"/>
          <dgm:chPref val="0"/>
          <dgm:bulletEnabled val="1"/>
        </dgm:presLayoutVars>
      </dgm:prSet>
      <dgm:spPr/>
    </dgm:pt>
    <dgm:pt modelId="{CA5CB76B-420B-4186-A668-B44CBC1812DF}" type="pres">
      <dgm:prSet presAssocID="{BD33EC5C-C50B-4F8C-B84F-54CCB5429401}" presName="parTxOnlySpace" presStyleCnt="0"/>
      <dgm:spPr/>
    </dgm:pt>
    <dgm:pt modelId="{69276F1E-92E9-405E-8243-E6E2CDDC5943}" type="pres">
      <dgm:prSet presAssocID="{0934DCCB-ABDF-4EB8-9A64-251800DADCDF}" presName="parTxOnly" presStyleLbl="node1" presStyleIdx="2" presStyleCnt="6">
        <dgm:presLayoutVars>
          <dgm:chMax val="0"/>
          <dgm:chPref val="0"/>
          <dgm:bulletEnabled val="1"/>
        </dgm:presLayoutVars>
      </dgm:prSet>
      <dgm:spPr/>
    </dgm:pt>
    <dgm:pt modelId="{6984A709-BE6E-4DA4-B539-E4D9D215510A}" type="pres">
      <dgm:prSet presAssocID="{51DA2D42-A73E-404D-B09C-D858CB2666A3}" presName="parTxOnlySpace" presStyleCnt="0"/>
      <dgm:spPr/>
    </dgm:pt>
    <dgm:pt modelId="{97C80145-6C65-4ACB-860F-F4FD4CBBD894}" type="pres">
      <dgm:prSet presAssocID="{DC994F50-C25B-44CD-8F84-C4339C9158B8}" presName="parTxOnly" presStyleLbl="node1" presStyleIdx="3" presStyleCnt="6">
        <dgm:presLayoutVars>
          <dgm:chMax val="0"/>
          <dgm:chPref val="0"/>
          <dgm:bulletEnabled val="1"/>
        </dgm:presLayoutVars>
      </dgm:prSet>
      <dgm:spPr/>
    </dgm:pt>
    <dgm:pt modelId="{0F82979F-4FB1-4321-AB62-F655ACF9E748}" type="pres">
      <dgm:prSet presAssocID="{1B095A8A-F634-4437-80B2-AD844BA50D27}" presName="parTxOnlySpace" presStyleCnt="0"/>
      <dgm:spPr/>
    </dgm:pt>
    <dgm:pt modelId="{C264AF3E-0F8E-494F-909A-23497BB2BB6D}" type="pres">
      <dgm:prSet presAssocID="{620DF683-FF53-40B2-854C-C062BCF97217}" presName="parTxOnly" presStyleLbl="node1" presStyleIdx="4" presStyleCnt="6">
        <dgm:presLayoutVars>
          <dgm:chMax val="0"/>
          <dgm:chPref val="0"/>
          <dgm:bulletEnabled val="1"/>
        </dgm:presLayoutVars>
      </dgm:prSet>
      <dgm:spPr/>
    </dgm:pt>
    <dgm:pt modelId="{D4B6E1A6-90FE-4EB9-AF29-7B31DD7D4BD0}" type="pres">
      <dgm:prSet presAssocID="{01694256-0944-43EE-950F-E602CCD3239A}" presName="parTxOnlySpace" presStyleCnt="0"/>
      <dgm:spPr/>
    </dgm:pt>
    <dgm:pt modelId="{617FD4EB-F9EE-4450-8B9F-12AB0CB677E3}" type="pres">
      <dgm:prSet presAssocID="{EEF1A0F9-35AB-4C2F-AA6F-D90B8EA57ECD}" presName="parTxOnly" presStyleLbl="node1" presStyleIdx="5" presStyleCnt="6">
        <dgm:presLayoutVars>
          <dgm:chMax val="0"/>
          <dgm:chPref val="0"/>
          <dgm:bulletEnabled val="1"/>
        </dgm:presLayoutVars>
      </dgm:prSet>
      <dgm:spPr/>
    </dgm:pt>
  </dgm:ptLst>
  <dgm:cxnLst>
    <dgm:cxn modelId="{5222B714-08CB-4CC6-863D-06D5D4F78DDC}" type="presOf" srcId="{12E5590A-0204-437E-9DF3-6B02D18564EE}" destId="{E921A2CF-8AE2-4289-8410-4690A31270B2}" srcOrd="0" destOrd="0" presId="urn:microsoft.com/office/officeart/2005/8/layout/chevron1"/>
    <dgm:cxn modelId="{AC815F5F-60C9-4D2F-9C40-5F8BFBC9AD12}" type="presOf" srcId="{EEF1A0F9-35AB-4C2F-AA6F-D90B8EA57ECD}" destId="{617FD4EB-F9EE-4450-8B9F-12AB0CB677E3}" srcOrd="0" destOrd="0" presId="urn:microsoft.com/office/officeart/2005/8/layout/chevron1"/>
    <dgm:cxn modelId="{52E7DA6F-6985-4B13-B614-FCE8671BEBDA}" srcId="{850BF304-A6AC-418B-8EE7-74113E52BC1A}" destId="{12E5590A-0204-437E-9DF3-6B02D18564EE}" srcOrd="0" destOrd="0" parTransId="{9D87AA13-1479-436F-8049-13BE329AB6FC}" sibTransId="{6A0BD758-A740-495B-8BD5-24F6E748A4A8}"/>
    <dgm:cxn modelId="{1A337277-7581-4EA9-9ACC-9F11AFCB9FF7}" type="presOf" srcId="{BF7AF39A-8B42-4DBE-8A86-F04FAD60D3DE}" destId="{D0767132-B8A9-40B9-B5A5-4C87CF8E3462}" srcOrd="0" destOrd="0" presId="urn:microsoft.com/office/officeart/2005/8/layout/chevron1"/>
    <dgm:cxn modelId="{F388AE8E-E118-4BF2-BB53-5032E03390C1}" type="presOf" srcId="{850BF304-A6AC-418B-8EE7-74113E52BC1A}" destId="{540D029F-2606-4BE8-BBF9-3D3A0DD40A5E}" srcOrd="0" destOrd="0" presId="urn:microsoft.com/office/officeart/2005/8/layout/chevron1"/>
    <dgm:cxn modelId="{97BF6996-C0DC-47FF-BAA1-31F40CF32204}" type="presOf" srcId="{DC994F50-C25B-44CD-8F84-C4339C9158B8}" destId="{97C80145-6C65-4ACB-860F-F4FD4CBBD894}" srcOrd="0" destOrd="0" presId="urn:microsoft.com/office/officeart/2005/8/layout/chevron1"/>
    <dgm:cxn modelId="{3A2BF9A7-F257-41A3-89DD-EF36A963D0B9}" type="presOf" srcId="{0934DCCB-ABDF-4EB8-9A64-251800DADCDF}" destId="{69276F1E-92E9-405E-8243-E6E2CDDC5943}" srcOrd="0" destOrd="0" presId="urn:microsoft.com/office/officeart/2005/8/layout/chevron1"/>
    <dgm:cxn modelId="{477EF4AC-A844-45D1-B8DD-2C5EA5E19199}" srcId="{850BF304-A6AC-418B-8EE7-74113E52BC1A}" destId="{BF7AF39A-8B42-4DBE-8A86-F04FAD60D3DE}" srcOrd="1" destOrd="0" parTransId="{38EDF0CE-D477-465A-A8C4-4E2E87DDA682}" sibTransId="{BD33EC5C-C50B-4F8C-B84F-54CCB5429401}"/>
    <dgm:cxn modelId="{7CF117B0-5556-4E17-9DFF-CF55991E26E6}" srcId="{850BF304-A6AC-418B-8EE7-74113E52BC1A}" destId="{DC994F50-C25B-44CD-8F84-C4339C9158B8}" srcOrd="3" destOrd="0" parTransId="{C635DB77-0FFF-43A6-A82C-6660234FD01D}" sibTransId="{1B095A8A-F634-4437-80B2-AD844BA50D27}"/>
    <dgm:cxn modelId="{60F364D3-FED3-4A9E-AD9B-AE19E20AFF84}" srcId="{850BF304-A6AC-418B-8EE7-74113E52BC1A}" destId="{EEF1A0F9-35AB-4C2F-AA6F-D90B8EA57ECD}" srcOrd="5" destOrd="0" parTransId="{251FBA3B-78B6-4275-B1B7-1DFDCCEFFFEE}" sibTransId="{5F17E96D-0A3B-4494-8F4D-546FA7589016}"/>
    <dgm:cxn modelId="{E3AC23E1-3CAF-4E6F-ADD0-077D88C2D4C1}" type="presOf" srcId="{620DF683-FF53-40B2-854C-C062BCF97217}" destId="{C264AF3E-0F8E-494F-909A-23497BB2BB6D}" srcOrd="0" destOrd="0" presId="urn:microsoft.com/office/officeart/2005/8/layout/chevron1"/>
    <dgm:cxn modelId="{DA0641EB-F448-4EDB-B6DC-A23F35D94E14}" srcId="{850BF304-A6AC-418B-8EE7-74113E52BC1A}" destId="{620DF683-FF53-40B2-854C-C062BCF97217}" srcOrd="4" destOrd="0" parTransId="{B1ED6F9A-1B67-479A-BC14-1E5C6B5EE947}" sibTransId="{01694256-0944-43EE-950F-E602CCD3239A}"/>
    <dgm:cxn modelId="{5DA717F7-1D59-4F19-BB71-4639A653DEFF}" srcId="{850BF304-A6AC-418B-8EE7-74113E52BC1A}" destId="{0934DCCB-ABDF-4EB8-9A64-251800DADCDF}" srcOrd="2" destOrd="0" parTransId="{DBA896FE-BE20-43E4-AE7C-0044DAAE060C}" sibTransId="{51DA2D42-A73E-404D-B09C-D858CB2666A3}"/>
    <dgm:cxn modelId="{E5D2380E-7486-4736-8C9D-6A2271D09792}" type="presParOf" srcId="{540D029F-2606-4BE8-BBF9-3D3A0DD40A5E}" destId="{E921A2CF-8AE2-4289-8410-4690A31270B2}" srcOrd="0" destOrd="0" presId="urn:microsoft.com/office/officeart/2005/8/layout/chevron1"/>
    <dgm:cxn modelId="{CF413FB6-A4BF-4930-820F-0E6F5C088868}" type="presParOf" srcId="{540D029F-2606-4BE8-BBF9-3D3A0DD40A5E}" destId="{FD64B8FC-C6A8-4F71-8E62-10DF89AA57F2}" srcOrd="1" destOrd="0" presId="urn:microsoft.com/office/officeart/2005/8/layout/chevron1"/>
    <dgm:cxn modelId="{8B1B2325-170F-439F-8767-93FF94D4AAB0}" type="presParOf" srcId="{540D029F-2606-4BE8-BBF9-3D3A0DD40A5E}" destId="{D0767132-B8A9-40B9-B5A5-4C87CF8E3462}" srcOrd="2" destOrd="0" presId="urn:microsoft.com/office/officeart/2005/8/layout/chevron1"/>
    <dgm:cxn modelId="{FE4A79C4-0534-4E3B-B19F-38A204AE4FAA}" type="presParOf" srcId="{540D029F-2606-4BE8-BBF9-3D3A0DD40A5E}" destId="{CA5CB76B-420B-4186-A668-B44CBC1812DF}" srcOrd="3" destOrd="0" presId="urn:microsoft.com/office/officeart/2005/8/layout/chevron1"/>
    <dgm:cxn modelId="{BA7E3DE1-13FB-4280-9B29-342401D0448E}" type="presParOf" srcId="{540D029F-2606-4BE8-BBF9-3D3A0DD40A5E}" destId="{69276F1E-92E9-405E-8243-E6E2CDDC5943}" srcOrd="4" destOrd="0" presId="urn:microsoft.com/office/officeart/2005/8/layout/chevron1"/>
    <dgm:cxn modelId="{664DF879-8A4E-498F-8625-128CC7D670F2}" type="presParOf" srcId="{540D029F-2606-4BE8-BBF9-3D3A0DD40A5E}" destId="{6984A709-BE6E-4DA4-B539-E4D9D215510A}" srcOrd="5" destOrd="0" presId="urn:microsoft.com/office/officeart/2005/8/layout/chevron1"/>
    <dgm:cxn modelId="{A8B97164-C443-4382-A24E-ED321033E1C9}" type="presParOf" srcId="{540D029F-2606-4BE8-BBF9-3D3A0DD40A5E}" destId="{97C80145-6C65-4ACB-860F-F4FD4CBBD894}" srcOrd="6" destOrd="0" presId="urn:microsoft.com/office/officeart/2005/8/layout/chevron1"/>
    <dgm:cxn modelId="{FE29EF1E-4499-4981-AF17-D7332338C93F}" type="presParOf" srcId="{540D029F-2606-4BE8-BBF9-3D3A0DD40A5E}" destId="{0F82979F-4FB1-4321-AB62-F655ACF9E748}" srcOrd="7" destOrd="0" presId="urn:microsoft.com/office/officeart/2005/8/layout/chevron1"/>
    <dgm:cxn modelId="{9161FEB3-D82E-433B-8E9E-7B3B11C813F8}" type="presParOf" srcId="{540D029F-2606-4BE8-BBF9-3D3A0DD40A5E}" destId="{C264AF3E-0F8E-494F-909A-23497BB2BB6D}" srcOrd="8" destOrd="0" presId="urn:microsoft.com/office/officeart/2005/8/layout/chevron1"/>
    <dgm:cxn modelId="{4756B931-1EDE-4812-A4B1-843B9051C4CB}" type="presParOf" srcId="{540D029F-2606-4BE8-BBF9-3D3A0DD40A5E}" destId="{D4B6E1A6-90FE-4EB9-AF29-7B31DD7D4BD0}" srcOrd="9" destOrd="0" presId="urn:microsoft.com/office/officeart/2005/8/layout/chevron1"/>
    <dgm:cxn modelId="{6A933FF4-A7B0-4BC9-BD57-8430CDF2B143}" type="presParOf" srcId="{540D029F-2606-4BE8-BBF9-3D3A0DD40A5E}" destId="{617FD4EB-F9EE-4450-8B9F-12AB0CB677E3}"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FCBFA-8A2D-4903-9190-D9B3B4363E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E4CB5B5-D957-43D7-B9C4-4892132E3080}">
      <dgm:prSet phldrT="[Text]"/>
      <dgm:spPr>
        <a:solidFill>
          <a:srgbClr val="76766B"/>
        </a:solidFill>
      </dgm:spPr>
      <dgm:t>
        <a:bodyPr/>
        <a:lstStyle/>
        <a:p>
          <a:r>
            <a:rPr lang="en-GB"/>
            <a:t>Missed hospital and health appointments </a:t>
          </a:r>
        </a:p>
      </dgm:t>
    </dgm:pt>
    <dgm:pt modelId="{2FC7E046-7948-4C60-AEFC-B904E6160389}" type="parTrans" cxnId="{C3EF8E3F-4AED-4D6F-9297-5C462254FF6E}">
      <dgm:prSet/>
      <dgm:spPr/>
      <dgm:t>
        <a:bodyPr/>
        <a:lstStyle/>
        <a:p>
          <a:endParaRPr lang="en-GB"/>
        </a:p>
      </dgm:t>
    </dgm:pt>
    <dgm:pt modelId="{D63EB268-2140-40BE-8A3E-700E56152730}" type="sibTrans" cxnId="{C3EF8E3F-4AED-4D6F-9297-5C462254FF6E}">
      <dgm:prSet/>
      <dgm:spPr>
        <a:ln>
          <a:solidFill>
            <a:srgbClr val="76766B"/>
          </a:solidFill>
        </a:ln>
      </dgm:spPr>
      <dgm:t>
        <a:bodyPr/>
        <a:lstStyle/>
        <a:p>
          <a:endParaRPr lang="en-GB"/>
        </a:p>
      </dgm:t>
    </dgm:pt>
    <dgm:pt modelId="{26A480D2-BC1B-4A99-B7CA-570608C7AFF2}">
      <dgm:prSet phldrT="[Text]"/>
      <dgm:spPr>
        <a:solidFill>
          <a:srgbClr val="76766B"/>
        </a:solidFill>
      </dgm:spPr>
      <dgm:t>
        <a:bodyPr/>
        <a:lstStyle/>
        <a:p>
          <a:r>
            <a:rPr lang="en-GB"/>
            <a:t>Reduced financial resilience – no savings</a:t>
          </a:r>
        </a:p>
      </dgm:t>
    </dgm:pt>
    <dgm:pt modelId="{7D071D56-44EA-4D8C-9A1F-DC48A7A5F130}" type="parTrans" cxnId="{A96974EF-6287-4057-8180-91AFC1E2C072}">
      <dgm:prSet/>
      <dgm:spPr/>
      <dgm:t>
        <a:bodyPr/>
        <a:lstStyle/>
        <a:p>
          <a:endParaRPr lang="en-GB"/>
        </a:p>
      </dgm:t>
    </dgm:pt>
    <dgm:pt modelId="{EA648253-8B6D-458B-8799-C55FD674318E}" type="sibTrans" cxnId="{A96974EF-6287-4057-8180-91AFC1E2C072}">
      <dgm:prSet/>
      <dgm:spPr/>
      <dgm:t>
        <a:bodyPr/>
        <a:lstStyle/>
        <a:p>
          <a:endParaRPr lang="en-GB"/>
        </a:p>
      </dgm:t>
    </dgm:pt>
    <dgm:pt modelId="{F2BF89AB-57DB-48FE-9DB2-B18AE67B8DA0}">
      <dgm:prSet phldrT="[Text]"/>
      <dgm:spPr>
        <a:solidFill>
          <a:srgbClr val="76766B"/>
        </a:solidFill>
      </dgm:spPr>
      <dgm:t>
        <a:bodyPr/>
        <a:lstStyle/>
        <a:p>
          <a:r>
            <a:rPr lang="en-GB"/>
            <a:t>Increased worry</a:t>
          </a:r>
        </a:p>
      </dgm:t>
    </dgm:pt>
    <dgm:pt modelId="{36DBCD50-FEF8-4E13-928C-D34418AC3CCC}" type="parTrans" cxnId="{2855B2D9-DAE7-4FFD-BDEF-3FE68D2CBCB7}">
      <dgm:prSet/>
      <dgm:spPr/>
      <dgm:t>
        <a:bodyPr/>
        <a:lstStyle/>
        <a:p>
          <a:endParaRPr lang="en-GB"/>
        </a:p>
      </dgm:t>
    </dgm:pt>
    <dgm:pt modelId="{73755948-3F35-4D0D-A722-F32221A90389}" type="sibTrans" cxnId="{2855B2D9-DAE7-4FFD-BDEF-3FE68D2CBCB7}">
      <dgm:prSet/>
      <dgm:spPr/>
      <dgm:t>
        <a:bodyPr/>
        <a:lstStyle/>
        <a:p>
          <a:endParaRPr lang="en-GB"/>
        </a:p>
      </dgm:t>
    </dgm:pt>
    <dgm:pt modelId="{22C56142-0BA5-47F5-BB3E-2C255A783476}">
      <dgm:prSet/>
      <dgm:spPr>
        <a:solidFill>
          <a:srgbClr val="76766B"/>
        </a:solidFill>
      </dgm:spPr>
      <dgm:t>
        <a:bodyPr/>
        <a:lstStyle/>
        <a:p>
          <a:r>
            <a:rPr lang="en-GB"/>
            <a:t>Delays to house repairs - damp</a:t>
          </a:r>
        </a:p>
      </dgm:t>
    </dgm:pt>
    <dgm:pt modelId="{A14DF23A-728C-4A6A-AB53-61A23951DF3E}" type="parTrans" cxnId="{383CE9AA-D6A7-43C8-96A5-215D0B183050}">
      <dgm:prSet/>
      <dgm:spPr/>
      <dgm:t>
        <a:bodyPr/>
        <a:lstStyle/>
        <a:p>
          <a:endParaRPr lang="en-GB"/>
        </a:p>
      </dgm:t>
    </dgm:pt>
    <dgm:pt modelId="{28D9C158-415F-4CEC-847A-5DE5846E2238}" type="sibTrans" cxnId="{383CE9AA-D6A7-43C8-96A5-215D0B183050}">
      <dgm:prSet/>
      <dgm:spPr/>
      <dgm:t>
        <a:bodyPr/>
        <a:lstStyle/>
        <a:p>
          <a:endParaRPr lang="en-GB"/>
        </a:p>
      </dgm:t>
    </dgm:pt>
    <dgm:pt modelId="{01D01FFA-387A-4E2B-93B7-D2C5F0D83AC2}">
      <dgm:prSet/>
      <dgm:spPr>
        <a:solidFill>
          <a:srgbClr val="76766B"/>
        </a:solidFill>
      </dgm:spPr>
      <dgm:t>
        <a:bodyPr/>
        <a:lstStyle/>
        <a:p>
          <a:r>
            <a:rPr lang="en-GB"/>
            <a:t>Delays to medication, new glasses</a:t>
          </a:r>
        </a:p>
      </dgm:t>
    </dgm:pt>
    <dgm:pt modelId="{375D06D8-117C-451C-A5C6-56F69005A4B8}" type="parTrans" cxnId="{823EE029-DBB1-4ECF-AF45-6F53A8F77EAA}">
      <dgm:prSet/>
      <dgm:spPr/>
      <dgm:t>
        <a:bodyPr/>
        <a:lstStyle/>
        <a:p>
          <a:endParaRPr lang="en-GB"/>
        </a:p>
      </dgm:t>
    </dgm:pt>
    <dgm:pt modelId="{841C05A4-40E8-4A20-9490-884026513A99}" type="sibTrans" cxnId="{823EE029-DBB1-4ECF-AF45-6F53A8F77EAA}">
      <dgm:prSet/>
      <dgm:spPr/>
      <dgm:t>
        <a:bodyPr/>
        <a:lstStyle/>
        <a:p>
          <a:endParaRPr lang="en-GB"/>
        </a:p>
      </dgm:t>
    </dgm:pt>
    <dgm:pt modelId="{41F89A9D-39E5-4053-982D-03163B5688FE}" type="pres">
      <dgm:prSet presAssocID="{561FCBFA-8A2D-4903-9190-D9B3B4363EB5}" presName="Name0" presStyleCnt="0">
        <dgm:presLayoutVars>
          <dgm:chMax val="7"/>
          <dgm:chPref val="7"/>
          <dgm:dir/>
        </dgm:presLayoutVars>
      </dgm:prSet>
      <dgm:spPr/>
    </dgm:pt>
    <dgm:pt modelId="{74CBC322-32A8-4C00-B72F-96074DFFB058}" type="pres">
      <dgm:prSet presAssocID="{561FCBFA-8A2D-4903-9190-D9B3B4363EB5}" presName="Name1" presStyleCnt="0"/>
      <dgm:spPr/>
    </dgm:pt>
    <dgm:pt modelId="{9D8A78E7-182B-4612-B293-F2E50D5E0B1F}" type="pres">
      <dgm:prSet presAssocID="{561FCBFA-8A2D-4903-9190-D9B3B4363EB5}" presName="cycle" presStyleCnt="0"/>
      <dgm:spPr/>
    </dgm:pt>
    <dgm:pt modelId="{A8726E24-5E97-4B1C-B185-C690EACAE8AB}" type="pres">
      <dgm:prSet presAssocID="{561FCBFA-8A2D-4903-9190-D9B3B4363EB5}" presName="srcNode" presStyleLbl="node1" presStyleIdx="0" presStyleCnt="5"/>
      <dgm:spPr/>
    </dgm:pt>
    <dgm:pt modelId="{D77C470E-B738-46C7-9FDB-756713CFC10D}" type="pres">
      <dgm:prSet presAssocID="{561FCBFA-8A2D-4903-9190-D9B3B4363EB5}" presName="conn" presStyleLbl="parChTrans1D2" presStyleIdx="0" presStyleCnt="1"/>
      <dgm:spPr/>
    </dgm:pt>
    <dgm:pt modelId="{114C30B2-36C8-4D46-990E-11C68C9FA049}" type="pres">
      <dgm:prSet presAssocID="{561FCBFA-8A2D-4903-9190-D9B3B4363EB5}" presName="extraNode" presStyleLbl="node1" presStyleIdx="0" presStyleCnt="5"/>
      <dgm:spPr/>
    </dgm:pt>
    <dgm:pt modelId="{59AD126B-624F-41BC-83BE-9A2FD879CF65}" type="pres">
      <dgm:prSet presAssocID="{561FCBFA-8A2D-4903-9190-D9B3B4363EB5}" presName="dstNode" presStyleLbl="node1" presStyleIdx="0" presStyleCnt="5"/>
      <dgm:spPr/>
    </dgm:pt>
    <dgm:pt modelId="{EA10E00B-C4ED-48F8-A9D1-7B99BA3817BB}" type="pres">
      <dgm:prSet presAssocID="{CE4CB5B5-D957-43D7-B9C4-4892132E3080}" presName="text_1" presStyleLbl="node1" presStyleIdx="0" presStyleCnt="5">
        <dgm:presLayoutVars>
          <dgm:bulletEnabled val="1"/>
        </dgm:presLayoutVars>
      </dgm:prSet>
      <dgm:spPr/>
    </dgm:pt>
    <dgm:pt modelId="{7E4443AB-28C4-4595-B323-B636DC7A1700}" type="pres">
      <dgm:prSet presAssocID="{CE4CB5B5-D957-43D7-B9C4-4892132E3080}" presName="accent_1" presStyleCnt="0"/>
      <dgm:spPr/>
    </dgm:pt>
    <dgm:pt modelId="{8254AC3B-68EB-4E9C-8515-6FD47EB1A49F}" type="pres">
      <dgm:prSet presAssocID="{CE4CB5B5-D957-43D7-B9C4-4892132E3080}" presName="accentRepeatNode" presStyleLbl="solidFgAcc1" presStyleIdx="0" presStyleCnt="5"/>
      <dgm:spPr>
        <a:ln>
          <a:solidFill>
            <a:srgbClr val="76766B"/>
          </a:solidFill>
        </a:ln>
      </dgm:spPr>
    </dgm:pt>
    <dgm:pt modelId="{49B7F624-F53A-4956-BD68-47D6755FAEA8}" type="pres">
      <dgm:prSet presAssocID="{01D01FFA-387A-4E2B-93B7-D2C5F0D83AC2}" presName="text_2" presStyleLbl="node1" presStyleIdx="1" presStyleCnt="5">
        <dgm:presLayoutVars>
          <dgm:bulletEnabled val="1"/>
        </dgm:presLayoutVars>
      </dgm:prSet>
      <dgm:spPr/>
    </dgm:pt>
    <dgm:pt modelId="{A704EA44-4D81-41A7-9CA3-EB2E9484E479}" type="pres">
      <dgm:prSet presAssocID="{01D01FFA-387A-4E2B-93B7-D2C5F0D83AC2}" presName="accent_2" presStyleCnt="0"/>
      <dgm:spPr/>
    </dgm:pt>
    <dgm:pt modelId="{5CE8381C-F217-462A-A354-022D4260EC98}" type="pres">
      <dgm:prSet presAssocID="{01D01FFA-387A-4E2B-93B7-D2C5F0D83AC2}" presName="accentRepeatNode" presStyleLbl="solidFgAcc1" presStyleIdx="1" presStyleCnt="5"/>
      <dgm:spPr>
        <a:ln>
          <a:solidFill>
            <a:srgbClr val="76766B"/>
          </a:solidFill>
        </a:ln>
      </dgm:spPr>
    </dgm:pt>
    <dgm:pt modelId="{D5398CB8-435D-4D05-83E3-095A93447371}" type="pres">
      <dgm:prSet presAssocID="{22C56142-0BA5-47F5-BB3E-2C255A783476}" presName="text_3" presStyleLbl="node1" presStyleIdx="2" presStyleCnt="5">
        <dgm:presLayoutVars>
          <dgm:bulletEnabled val="1"/>
        </dgm:presLayoutVars>
      </dgm:prSet>
      <dgm:spPr/>
    </dgm:pt>
    <dgm:pt modelId="{6EB63881-50D2-4828-9B67-D3DF95FDFB30}" type="pres">
      <dgm:prSet presAssocID="{22C56142-0BA5-47F5-BB3E-2C255A783476}" presName="accent_3" presStyleCnt="0"/>
      <dgm:spPr/>
    </dgm:pt>
    <dgm:pt modelId="{43544E05-D30C-4FB4-BF2C-CA632EFA41D0}" type="pres">
      <dgm:prSet presAssocID="{22C56142-0BA5-47F5-BB3E-2C255A783476}" presName="accentRepeatNode" presStyleLbl="solidFgAcc1" presStyleIdx="2" presStyleCnt="5"/>
      <dgm:spPr>
        <a:ln>
          <a:solidFill>
            <a:srgbClr val="76766B"/>
          </a:solidFill>
        </a:ln>
      </dgm:spPr>
    </dgm:pt>
    <dgm:pt modelId="{A63ED3E0-4219-4E54-B5D0-E45EEBFE5530}" type="pres">
      <dgm:prSet presAssocID="{26A480D2-BC1B-4A99-B7CA-570608C7AFF2}" presName="text_4" presStyleLbl="node1" presStyleIdx="3" presStyleCnt="5">
        <dgm:presLayoutVars>
          <dgm:bulletEnabled val="1"/>
        </dgm:presLayoutVars>
      </dgm:prSet>
      <dgm:spPr/>
    </dgm:pt>
    <dgm:pt modelId="{55D90F34-004A-41DA-9675-1167D205292E}" type="pres">
      <dgm:prSet presAssocID="{26A480D2-BC1B-4A99-B7CA-570608C7AFF2}" presName="accent_4" presStyleCnt="0"/>
      <dgm:spPr/>
    </dgm:pt>
    <dgm:pt modelId="{9EBD27D8-2E64-4ACB-B4E3-783270B692C0}" type="pres">
      <dgm:prSet presAssocID="{26A480D2-BC1B-4A99-B7CA-570608C7AFF2}" presName="accentRepeatNode" presStyleLbl="solidFgAcc1" presStyleIdx="3" presStyleCnt="5"/>
      <dgm:spPr>
        <a:ln>
          <a:solidFill>
            <a:srgbClr val="76766B"/>
          </a:solidFill>
        </a:ln>
      </dgm:spPr>
    </dgm:pt>
    <dgm:pt modelId="{6908672B-1DF1-4A76-A2F0-283A620E12A1}" type="pres">
      <dgm:prSet presAssocID="{F2BF89AB-57DB-48FE-9DB2-B18AE67B8DA0}" presName="text_5" presStyleLbl="node1" presStyleIdx="4" presStyleCnt="5">
        <dgm:presLayoutVars>
          <dgm:bulletEnabled val="1"/>
        </dgm:presLayoutVars>
      </dgm:prSet>
      <dgm:spPr/>
    </dgm:pt>
    <dgm:pt modelId="{126C5970-9A04-4F42-ABFE-63AAF239F05D}" type="pres">
      <dgm:prSet presAssocID="{F2BF89AB-57DB-48FE-9DB2-B18AE67B8DA0}" presName="accent_5" presStyleCnt="0"/>
      <dgm:spPr/>
    </dgm:pt>
    <dgm:pt modelId="{7131F133-BC9E-4AF3-AC70-70B5E8F719EE}" type="pres">
      <dgm:prSet presAssocID="{F2BF89AB-57DB-48FE-9DB2-B18AE67B8DA0}" presName="accentRepeatNode" presStyleLbl="solidFgAcc1" presStyleIdx="4" presStyleCnt="5"/>
      <dgm:spPr>
        <a:ln>
          <a:solidFill>
            <a:srgbClr val="76766B"/>
          </a:solidFill>
        </a:ln>
      </dgm:spPr>
    </dgm:pt>
  </dgm:ptLst>
  <dgm:cxnLst>
    <dgm:cxn modelId="{823EE029-DBB1-4ECF-AF45-6F53A8F77EAA}" srcId="{561FCBFA-8A2D-4903-9190-D9B3B4363EB5}" destId="{01D01FFA-387A-4E2B-93B7-D2C5F0D83AC2}" srcOrd="1" destOrd="0" parTransId="{375D06D8-117C-451C-A5C6-56F69005A4B8}" sibTransId="{841C05A4-40E8-4A20-9490-884026513A99}"/>
    <dgm:cxn modelId="{C3EF8E3F-4AED-4D6F-9297-5C462254FF6E}" srcId="{561FCBFA-8A2D-4903-9190-D9B3B4363EB5}" destId="{CE4CB5B5-D957-43D7-B9C4-4892132E3080}" srcOrd="0" destOrd="0" parTransId="{2FC7E046-7948-4C60-AEFC-B904E6160389}" sibTransId="{D63EB268-2140-40BE-8A3E-700E56152730}"/>
    <dgm:cxn modelId="{021CD26C-6102-4754-8EF4-6A86C4229C7C}" type="presOf" srcId="{F2BF89AB-57DB-48FE-9DB2-B18AE67B8DA0}" destId="{6908672B-1DF1-4A76-A2F0-283A620E12A1}" srcOrd="0" destOrd="0" presId="urn:microsoft.com/office/officeart/2008/layout/VerticalCurvedList"/>
    <dgm:cxn modelId="{78D8D750-6633-4BFB-82D4-9AEF77A2A8F3}" type="presOf" srcId="{CE4CB5B5-D957-43D7-B9C4-4892132E3080}" destId="{EA10E00B-C4ED-48F8-A9D1-7B99BA3817BB}" srcOrd="0" destOrd="0" presId="urn:microsoft.com/office/officeart/2008/layout/VerticalCurvedList"/>
    <dgm:cxn modelId="{CA3A6D9F-B842-4473-9F30-E7AF73519406}" type="presOf" srcId="{D63EB268-2140-40BE-8A3E-700E56152730}" destId="{D77C470E-B738-46C7-9FDB-756713CFC10D}" srcOrd="0" destOrd="0" presId="urn:microsoft.com/office/officeart/2008/layout/VerticalCurvedList"/>
    <dgm:cxn modelId="{701739A0-C15B-4B45-A543-BAAE5F93217D}" type="presOf" srcId="{22C56142-0BA5-47F5-BB3E-2C255A783476}" destId="{D5398CB8-435D-4D05-83E3-095A93447371}" srcOrd="0" destOrd="0" presId="urn:microsoft.com/office/officeart/2008/layout/VerticalCurvedList"/>
    <dgm:cxn modelId="{383CE9AA-D6A7-43C8-96A5-215D0B183050}" srcId="{561FCBFA-8A2D-4903-9190-D9B3B4363EB5}" destId="{22C56142-0BA5-47F5-BB3E-2C255A783476}" srcOrd="2" destOrd="0" parTransId="{A14DF23A-728C-4A6A-AB53-61A23951DF3E}" sibTransId="{28D9C158-415F-4CEC-847A-5DE5846E2238}"/>
    <dgm:cxn modelId="{C4F2F9AE-970B-41FA-894B-AE1E77751778}" type="presOf" srcId="{01D01FFA-387A-4E2B-93B7-D2C5F0D83AC2}" destId="{49B7F624-F53A-4956-BD68-47D6755FAEA8}" srcOrd="0" destOrd="0" presId="urn:microsoft.com/office/officeart/2008/layout/VerticalCurvedList"/>
    <dgm:cxn modelId="{CE97BCD5-B43E-4417-AF8D-434473C8AB19}" type="presOf" srcId="{561FCBFA-8A2D-4903-9190-D9B3B4363EB5}" destId="{41F89A9D-39E5-4053-982D-03163B5688FE}" srcOrd="0" destOrd="0" presId="urn:microsoft.com/office/officeart/2008/layout/VerticalCurvedList"/>
    <dgm:cxn modelId="{2855B2D9-DAE7-4FFD-BDEF-3FE68D2CBCB7}" srcId="{561FCBFA-8A2D-4903-9190-D9B3B4363EB5}" destId="{F2BF89AB-57DB-48FE-9DB2-B18AE67B8DA0}" srcOrd="4" destOrd="0" parTransId="{36DBCD50-FEF8-4E13-928C-D34418AC3CCC}" sibTransId="{73755948-3F35-4D0D-A722-F32221A90389}"/>
    <dgm:cxn modelId="{A96974EF-6287-4057-8180-91AFC1E2C072}" srcId="{561FCBFA-8A2D-4903-9190-D9B3B4363EB5}" destId="{26A480D2-BC1B-4A99-B7CA-570608C7AFF2}" srcOrd="3" destOrd="0" parTransId="{7D071D56-44EA-4D8C-9A1F-DC48A7A5F130}" sibTransId="{EA648253-8B6D-458B-8799-C55FD674318E}"/>
    <dgm:cxn modelId="{470E95F1-1FBD-4F9A-8525-307D6F82792B}" type="presOf" srcId="{26A480D2-BC1B-4A99-B7CA-570608C7AFF2}" destId="{A63ED3E0-4219-4E54-B5D0-E45EEBFE5530}" srcOrd="0" destOrd="0" presId="urn:microsoft.com/office/officeart/2008/layout/VerticalCurvedList"/>
    <dgm:cxn modelId="{643EA764-8701-4738-9E7D-AFD182061C2C}" type="presParOf" srcId="{41F89A9D-39E5-4053-982D-03163B5688FE}" destId="{74CBC322-32A8-4C00-B72F-96074DFFB058}" srcOrd="0" destOrd="0" presId="urn:microsoft.com/office/officeart/2008/layout/VerticalCurvedList"/>
    <dgm:cxn modelId="{59772AB8-1531-4A52-B9F5-D8CA1565B58F}" type="presParOf" srcId="{74CBC322-32A8-4C00-B72F-96074DFFB058}" destId="{9D8A78E7-182B-4612-B293-F2E50D5E0B1F}" srcOrd="0" destOrd="0" presId="urn:microsoft.com/office/officeart/2008/layout/VerticalCurvedList"/>
    <dgm:cxn modelId="{6EDC6463-A68E-49CB-95A0-159711DD8375}" type="presParOf" srcId="{9D8A78E7-182B-4612-B293-F2E50D5E0B1F}" destId="{A8726E24-5E97-4B1C-B185-C690EACAE8AB}" srcOrd="0" destOrd="0" presId="urn:microsoft.com/office/officeart/2008/layout/VerticalCurvedList"/>
    <dgm:cxn modelId="{919A5D81-4B01-4A57-AC2C-088721B1E141}" type="presParOf" srcId="{9D8A78E7-182B-4612-B293-F2E50D5E0B1F}" destId="{D77C470E-B738-46C7-9FDB-756713CFC10D}" srcOrd="1" destOrd="0" presId="urn:microsoft.com/office/officeart/2008/layout/VerticalCurvedList"/>
    <dgm:cxn modelId="{D58F8BB4-1CC5-45AA-B924-17F278A194CB}" type="presParOf" srcId="{9D8A78E7-182B-4612-B293-F2E50D5E0B1F}" destId="{114C30B2-36C8-4D46-990E-11C68C9FA049}" srcOrd="2" destOrd="0" presId="urn:microsoft.com/office/officeart/2008/layout/VerticalCurvedList"/>
    <dgm:cxn modelId="{A4317755-21E7-4E62-A496-1FEFB1717747}" type="presParOf" srcId="{9D8A78E7-182B-4612-B293-F2E50D5E0B1F}" destId="{59AD126B-624F-41BC-83BE-9A2FD879CF65}" srcOrd="3" destOrd="0" presId="urn:microsoft.com/office/officeart/2008/layout/VerticalCurvedList"/>
    <dgm:cxn modelId="{1F864C25-E03A-46FF-BD43-3D605641110B}" type="presParOf" srcId="{74CBC322-32A8-4C00-B72F-96074DFFB058}" destId="{EA10E00B-C4ED-48F8-A9D1-7B99BA3817BB}" srcOrd="1" destOrd="0" presId="urn:microsoft.com/office/officeart/2008/layout/VerticalCurvedList"/>
    <dgm:cxn modelId="{CD9C1284-6929-439B-AB69-D95DB027AD68}" type="presParOf" srcId="{74CBC322-32A8-4C00-B72F-96074DFFB058}" destId="{7E4443AB-28C4-4595-B323-B636DC7A1700}" srcOrd="2" destOrd="0" presId="urn:microsoft.com/office/officeart/2008/layout/VerticalCurvedList"/>
    <dgm:cxn modelId="{F210E9F8-59E0-4607-822C-F07483F852CE}" type="presParOf" srcId="{7E4443AB-28C4-4595-B323-B636DC7A1700}" destId="{8254AC3B-68EB-4E9C-8515-6FD47EB1A49F}" srcOrd="0" destOrd="0" presId="urn:microsoft.com/office/officeart/2008/layout/VerticalCurvedList"/>
    <dgm:cxn modelId="{5E289738-4586-40D2-8763-FFEBD9889575}" type="presParOf" srcId="{74CBC322-32A8-4C00-B72F-96074DFFB058}" destId="{49B7F624-F53A-4956-BD68-47D6755FAEA8}" srcOrd="3" destOrd="0" presId="urn:microsoft.com/office/officeart/2008/layout/VerticalCurvedList"/>
    <dgm:cxn modelId="{4B422D28-E019-404D-8BCF-23F4729942CA}" type="presParOf" srcId="{74CBC322-32A8-4C00-B72F-96074DFFB058}" destId="{A704EA44-4D81-41A7-9CA3-EB2E9484E479}" srcOrd="4" destOrd="0" presId="urn:microsoft.com/office/officeart/2008/layout/VerticalCurvedList"/>
    <dgm:cxn modelId="{FC99CEED-B597-4CAD-89C6-962F68ACCABF}" type="presParOf" srcId="{A704EA44-4D81-41A7-9CA3-EB2E9484E479}" destId="{5CE8381C-F217-462A-A354-022D4260EC98}" srcOrd="0" destOrd="0" presId="urn:microsoft.com/office/officeart/2008/layout/VerticalCurvedList"/>
    <dgm:cxn modelId="{3A2041D5-AF3A-41EE-99D7-8A429DBB22D2}" type="presParOf" srcId="{74CBC322-32A8-4C00-B72F-96074DFFB058}" destId="{D5398CB8-435D-4D05-83E3-095A93447371}" srcOrd="5" destOrd="0" presId="urn:microsoft.com/office/officeart/2008/layout/VerticalCurvedList"/>
    <dgm:cxn modelId="{1253A6A0-B53B-43F3-ABF6-6F1F6085EEE4}" type="presParOf" srcId="{74CBC322-32A8-4C00-B72F-96074DFFB058}" destId="{6EB63881-50D2-4828-9B67-D3DF95FDFB30}" srcOrd="6" destOrd="0" presId="urn:microsoft.com/office/officeart/2008/layout/VerticalCurvedList"/>
    <dgm:cxn modelId="{18E7C365-EEAB-4BF3-9637-79342F49CEF9}" type="presParOf" srcId="{6EB63881-50D2-4828-9B67-D3DF95FDFB30}" destId="{43544E05-D30C-4FB4-BF2C-CA632EFA41D0}" srcOrd="0" destOrd="0" presId="urn:microsoft.com/office/officeart/2008/layout/VerticalCurvedList"/>
    <dgm:cxn modelId="{4E42B787-5F2B-44E1-A037-3CBD8DB04E92}" type="presParOf" srcId="{74CBC322-32A8-4C00-B72F-96074DFFB058}" destId="{A63ED3E0-4219-4E54-B5D0-E45EEBFE5530}" srcOrd="7" destOrd="0" presId="urn:microsoft.com/office/officeart/2008/layout/VerticalCurvedList"/>
    <dgm:cxn modelId="{F5FB7AFE-3998-4FA2-AB5C-00D052C926C1}" type="presParOf" srcId="{74CBC322-32A8-4C00-B72F-96074DFFB058}" destId="{55D90F34-004A-41DA-9675-1167D205292E}" srcOrd="8" destOrd="0" presId="urn:microsoft.com/office/officeart/2008/layout/VerticalCurvedList"/>
    <dgm:cxn modelId="{F30219D5-53B5-4A69-A91D-DC1D75769EAF}" type="presParOf" srcId="{55D90F34-004A-41DA-9675-1167D205292E}" destId="{9EBD27D8-2E64-4ACB-B4E3-783270B692C0}" srcOrd="0" destOrd="0" presId="urn:microsoft.com/office/officeart/2008/layout/VerticalCurvedList"/>
    <dgm:cxn modelId="{EAEDD438-D77B-4581-A9CA-26203BEA741D}" type="presParOf" srcId="{74CBC322-32A8-4C00-B72F-96074DFFB058}" destId="{6908672B-1DF1-4A76-A2F0-283A620E12A1}" srcOrd="9" destOrd="0" presId="urn:microsoft.com/office/officeart/2008/layout/VerticalCurvedList"/>
    <dgm:cxn modelId="{6C393552-027F-405B-A505-8463DA9C8149}" type="presParOf" srcId="{74CBC322-32A8-4C00-B72F-96074DFFB058}" destId="{126C5970-9A04-4F42-ABFE-63AAF239F05D}" srcOrd="10" destOrd="0" presId="urn:microsoft.com/office/officeart/2008/layout/VerticalCurvedList"/>
    <dgm:cxn modelId="{54521864-2404-4347-B6CD-23DFD80399C3}" type="presParOf" srcId="{126C5970-9A04-4F42-ABFE-63AAF239F05D}" destId="{7131F133-BC9E-4AF3-AC70-70B5E8F719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1A2CF-8AE2-4289-8410-4690A31270B2}">
      <dsp:nvSpPr>
        <dsp:cNvPr id="0" name=""/>
        <dsp:cNvSpPr/>
      </dsp:nvSpPr>
      <dsp:spPr>
        <a:xfrm>
          <a:off x="3248" y="698472"/>
          <a:ext cx="1208501" cy="48340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Jul</a:t>
          </a:r>
        </a:p>
      </dsp:txBody>
      <dsp:txXfrm>
        <a:off x="244948" y="698472"/>
        <a:ext cx="725101" cy="483400"/>
      </dsp:txXfrm>
    </dsp:sp>
    <dsp:sp modelId="{D0767132-B8A9-40B9-B5A5-4C87CF8E3462}">
      <dsp:nvSpPr>
        <dsp:cNvPr id="0" name=""/>
        <dsp:cNvSpPr/>
      </dsp:nvSpPr>
      <dsp:spPr>
        <a:xfrm>
          <a:off x="1090899" y="698472"/>
          <a:ext cx="1208501" cy="483400"/>
        </a:xfrm>
        <a:prstGeom prst="chevron">
          <a:avLst/>
        </a:prstGeom>
        <a:solidFill>
          <a:schemeClr val="accent4">
            <a:hueOff val="-1427663"/>
            <a:satOff val="314"/>
            <a:lumOff val="-3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Aug</a:t>
          </a:r>
        </a:p>
      </dsp:txBody>
      <dsp:txXfrm>
        <a:off x="1332599" y="698472"/>
        <a:ext cx="725101" cy="483400"/>
      </dsp:txXfrm>
    </dsp:sp>
    <dsp:sp modelId="{69276F1E-92E9-405E-8243-E6E2CDDC5943}">
      <dsp:nvSpPr>
        <dsp:cNvPr id="0" name=""/>
        <dsp:cNvSpPr/>
      </dsp:nvSpPr>
      <dsp:spPr>
        <a:xfrm>
          <a:off x="2178550" y="698472"/>
          <a:ext cx="1208501" cy="483400"/>
        </a:xfrm>
        <a:prstGeom prst="chevron">
          <a:avLst/>
        </a:prstGeom>
        <a:solidFill>
          <a:schemeClr val="accent4">
            <a:hueOff val="-2855326"/>
            <a:satOff val="628"/>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Sep</a:t>
          </a:r>
        </a:p>
      </dsp:txBody>
      <dsp:txXfrm>
        <a:off x="2420250" y="698472"/>
        <a:ext cx="725101" cy="483400"/>
      </dsp:txXfrm>
    </dsp:sp>
    <dsp:sp modelId="{97C80145-6C65-4ACB-860F-F4FD4CBBD894}">
      <dsp:nvSpPr>
        <dsp:cNvPr id="0" name=""/>
        <dsp:cNvSpPr/>
      </dsp:nvSpPr>
      <dsp:spPr>
        <a:xfrm>
          <a:off x="3266201" y="698472"/>
          <a:ext cx="1208501" cy="483400"/>
        </a:xfrm>
        <a:prstGeom prst="chevron">
          <a:avLst/>
        </a:prstGeom>
        <a:solidFill>
          <a:schemeClr val="accent4">
            <a:hueOff val="-4282989"/>
            <a:satOff val="942"/>
            <a:lumOff val="-10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Oct</a:t>
          </a:r>
        </a:p>
      </dsp:txBody>
      <dsp:txXfrm>
        <a:off x="3507901" y="698472"/>
        <a:ext cx="725101" cy="483400"/>
      </dsp:txXfrm>
    </dsp:sp>
    <dsp:sp modelId="{C264AF3E-0F8E-494F-909A-23497BB2BB6D}">
      <dsp:nvSpPr>
        <dsp:cNvPr id="0" name=""/>
        <dsp:cNvSpPr/>
      </dsp:nvSpPr>
      <dsp:spPr>
        <a:xfrm>
          <a:off x="4353853" y="698472"/>
          <a:ext cx="1208501" cy="483400"/>
        </a:xfrm>
        <a:prstGeom prst="chevron">
          <a:avLst/>
        </a:prstGeom>
        <a:solidFill>
          <a:schemeClr val="accent4">
            <a:hueOff val="-5710652"/>
            <a:satOff val="1256"/>
            <a:lumOff val="-14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Nov</a:t>
          </a:r>
        </a:p>
      </dsp:txBody>
      <dsp:txXfrm>
        <a:off x="4595553" y="698472"/>
        <a:ext cx="725101" cy="483400"/>
      </dsp:txXfrm>
    </dsp:sp>
    <dsp:sp modelId="{617FD4EB-F9EE-4450-8B9F-12AB0CB677E3}">
      <dsp:nvSpPr>
        <dsp:cNvPr id="0" name=""/>
        <dsp:cNvSpPr/>
      </dsp:nvSpPr>
      <dsp:spPr>
        <a:xfrm>
          <a:off x="5441504" y="698472"/>
          <a:ext cx="1208501" cy="483400"/>
        </a:xfrm>
        <a:prstGeom prst="chevron">
          <a:avLst/>
        </a:prstGeom>
        <a:solidFill>
          <a:schemeClr val="accent4">
            <a:hueOff val="-7138315"/>
            <a:satOff val="1570"/>
            <a:lumOff val="-1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a:t>Dec</a:t>
          </a:r>
        </a:p>
      </dsp:txBody>
      <dsp:txXfrm>
        <a:off x="5683204" y="698472"/>
        <a:ext cx="725101" cy="48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C470E-B738-46C7-9FDB-756713CFC10D}">
      <dsp:nvSpPr>
        <dsp:cNvPr id="0" name=""/>
        <dsp:cNvSpPr/>
      </dsp:nvSpPr>
      <dsp:spPr>
        <a:xfrm>
          <a:off x="-5720507" y="-875615"/>
          <a:ext cx="6810626" cy="6810626"/>
        </a:xfrm>
        <a:prstGeom prst="blockArc">
          <a:avLst>
            <a:gd name="adj1" fmla="val 18900000"/>
            <a:gd name="adj2" fmla="val 2700000"/>
            <a:gd name="adj3" fmla="val 317"/>
          </a:avLst>
        </a:prstGeom>
        <a:noFill/>
        <a:ln w="12700" cap="flat" cmpd="sng" algn="ctr">
          <a:solidFill>
            <a:srgbClr val="76766B"/>
          </a:solidFill>
          <a:prstDash val="solid"/>
          <a:miter lim="800000"/>
        </a:ln>
        <a:effectLst/>
      </dsp:spPr>
      <dsp:style>
        <a:lnRef idx="2">
          <a:scrgbClr r="0" g="0" b="0"/>
        </a:lnRef>
        <a:fillRef idx="0">
          <a:scrgbClr r="0" g="0" b="0"/>
        </a:fillRef>
        <a:effectRef idx="0">
          <a:scrgbClr r="0" g="0" b="0"/>
        </a:effectRef>
        <a:fontRef idx="minor"/>
      </dsp:style>
    </dsp:sp>
    <dsp:sp modelId="{EA10E00B-C4ED-48F8-A9D1-7B99BA3817BB}">
      <dsp:nvSpPr>
        <dsp:cNvPr id="0" name=""/>
        <dsp:cNvSpPr/>
      </dsp:nvSpPr>
      <dsp:spPr>
        <a:xfrm>
          <a:off x="476518" y="316110"/>
          <a:ext cx="6512914" cy="632626"/>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14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Missed hospital and health appointments </a:t>
          </a:r>
        </a:p>
      </dsp:txBody>
      <dsp:txXfrm>
        <a:off x="476518" y="316110"/>
        <a:ext cx="6512914" cy="632626"/>
      </dsp:txXfrm>
    </dsp:sp>
    <dsp:sp modelId="{8254AC3B-68EB-4E9C-8515-6FD47EB1A49F}">
      <dsp:nvSpPr>
        <dsp:cNvPr id="0" name=""/>
        <dsp:cNvSpPr/>
      </dsp:nvSpPr>
      <dsp:spPr>
        <a:xfrm>
          <a:off x="81127" y="237032"/>
          <a:ext cx="790783" cy="790783"/>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49B7F624-F53A-4956-BD68-47D6755FAEA8}">
      <dsp:nvSpPr>
        <dsp:cNvPr id="0" name=""/>
        <dsp:cNvSpPr/>
      </dsp:nvSpPr>
      <dsp:spPr>
        <a:xfrm>
          <a:off x="929840" y="1264747"/>
          <a:ext cx="6059592" cy="632626"/>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14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Delays to medication, new glasses</a:t>
          </a:r>
        </a:p>
      </dsp:txBody>
      <dsp:txXfrm>
        <a:off x="929840" y="1264747"/>
        <a:ext cx="6059592" cy="632626"/>
      </dsp:txXfrm>
    </dsp:sp>
    <dsp:sp modelId="{5CE8381C-F217-462A-A354-022D4260EC98}">
      <dsp:nvSpPr>
        <dsp:cNvPr id="0" name=""/>
        <dsp:cNvSpPr/>
      </dsp:nvSpPr>
      <dsp:spPr>
        <a:xfrm>
          <a:off x="534448" y="1185669"/>
          <a:ext cx="790783" cy="790783"/>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D5398CB8-435D-4D05-83E3-095A93447371}">
      <dsp:nvSpPr>
        <dsp:cNvPr id="0" name=""/>
        <dsp:cNvSpPr/>
      </dsp:nvSpPr>
      <dsp:spPr>
        <a:xfrm>
          <a:off x="1068973" y="2213384"/>
          <a:ext cx="5920459" cy="632626"/>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14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Delays to house repairs - damp</a:t>
          </a:r>
        </a:p>
      </dsp:txBody>
      <dsp:txXfrm>
        <a:off x="1068973" y="2213384"/>
        <a:ext cx="5920459" cy="632626"/>
      </dsp:txXfrm>
    </dsp:sp>
    <dsp:sp modelId="{43544E05-D30C-4FB4-BF2C-CA632EFA41D0}">
      <dsp:nvSpPr>
        <dsp:cNvPr id="0" name=""/>
        <dsp:cNvSpPr/>
      </dsp:nvSpPr>
      <dsp:spPr>
        <a:xfrm>
          <a:off x="673582" y="2134305"/>
          <a:ext cx="790783" cy="790783"/>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A63ED3E0-4219-4E54-B5D0-E45EEBFE5530}">
      <dsp:nvSpPr>
        <dsp:cNvPr id="0" name=""/>
        <dsp:cNvSpPr/>
      </dsp:nvSpPr>
      <dsp:spPr>
        <a:xfrm>
          <a:off x="929840" y="3162020"/>
          <a:ext cx="6059592" cy="632626"/>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14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Reduced financial resilience – no savings</a:t>
          </a:r>
        </a:p>
      </dsp:txBody>
      <dsp:txXfrm>
        <a:off x="929840" y="3162020"/>
        <a:ext cx="6059592" cy="632626"/>
      </dsp:txXfrm>
    </dsp:sp>
    <dsp:sp modelId="{9EBD27D8-2E64-4ACB-B4E3-783270B692C0}">
      <dsp:nvSpPr>
        <dsp:cNvPr id="0" name=""/>
        <dsp:cNvSpPr/>
      </dsp:nvSpPr>
      <dsp:spPr>
        <a:xfrm>
          <a:off x="534448" y="3082942"/>
          <a:ext cx="790783" cy="790783"/>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 modelId="{6908672B-1DF1-4A76-A2F0-283A620E12A1}">
      <dsp:nvSpPr>
        <dsp:cNvPr id="0" name=""/>
        <dsp:cNvSpPr/>
      </dsp:nvSpPr>
      <dsp:spPr>
        <a:xfrm>
          <a:off x="476518" y="4110657"/>
          <a:ext cx="6512914" cy="632626"/>
        </a:xfrm>
        <a:prstGeom prst="rect">
          <a:avLst/>
        </a:prstGeom>
        <a:solidFill>
          <a:srgbClr val="7676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14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Increased worry</a:t>
          </a:r>
        </a:p>
      </dsp:txBody>
      <dsp:txXfrm>
        <a:off x="476518" y="4110657"/>
        <a:ext cx="6512914" cy="632626"/>
      </dsp:txXfrm>
    </dsp:sp>
    <dsp:sp modelId="{7131F133-BC9E-4AF3-AC70-70B5E8F719EE}">
      <dsp:nvSpPr>
        <dsp:cNvPr id="0" name=""/>
        <dsp:cNvSpPr/>
      </dsp:nvSpPr>
      <dsp:spPr>
        <a:xfrm>
          <a:off x="81127" y="4031578"/>
          <a:ext cx="790783" cy="790783"/>
        </a:xfrm>
        <a:prstGeom prst="ellipse">
          <a:avLst/>
        </a:prstGeom>
        <a:solidFill>
          <a:schemeClr val="lt1">
            <a:hueOff val="0"/>
            <a:satOff val="0"/>
            <a:lumOff val="0"/>
            <a:alphaOff val="0"/>
          </a:schemeClr>
        </a:solidFill>
        <a:ln w="12700" cap="flat" cmpd="sng" algn="ctr">
          <a:solidFill>
            <a:srgbClr val="76766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47D3-33A8-4CAF-80B7-511A83E6C547}" type="datetimeFigureOut">
              <a:rPr lang="en-GB" smtClean="0"/>
              <a:t>22/02/2023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BC889-CD16-4930-BED7-8A3232C9F9F2}" type="slidenum">
              <a:rPr lang="en-GB" smtClean="0"/>
              <a:t>‹#›</a:t>
            </a:fld>
            <a:endParaRPr lang="en-GB"/>
          </a:p>
        </p:txBody>
      </p:sp>
    </p:spTree>
    <p:extLst>
      <p:ext uri="{BB962C8B-B14F-4D97-AF65-F5344CB8AC3E}">
        <p14:creationId xmlns:p14="http://schemas.microsoft.com/office/powerpoint/2010/main" val="1422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Oil example given here as this is about COL increases</a:t>
            </a:r>
          </a:p>
        </p:txBody>
      </p:sp>
      <p:sp>
        <p:nvSpPr>
          <p:cNvPr id="4" name="Slide Number Placeholder 3"/>
          <p:cNvSpPr>
            <a:spLocks noGrp="1"/>
          </p:cNvSpPr>
          <p:nvPr>
            <p:ph type="sldNum" sz="quarter" idx="5"/>
          </p:nvPr>
        </p:nvSpPr>
        <p:spPr/>
        <p:txBody>
          <a:bodyPr/>
          <a:lstStyle/>
          <a:p>
            <a:fld id="{1C4BC889-CD16-4930-BED7-8A3232C9F9F2}" type="slidenum">
              <a:rPr lang="en-GB" smtClean="0"/>
              <a:t>11</a:t>
            </a:fld>
            <a:endParaRPr lang="en-GB"/>
          </a:p>
        </p:txBody>
      </p:sp>
    </p:spTree>
    <p:extLst>
      <p:ext uri="{BB962C8B-B14F-4D97-AF65-F5344CB8AC3E}">
        <p14:creationId xmlns:p14="http://schemas.microsoft.com/office/powerpoint/2010/main" val="372827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4BC889-CD16-4930-BED7-8A3232C9F9F2}" type="slidenum">
              <a:rPr lang="en-GB" smtClean="0"/>
              <a:t>37</a:t>
            </a:fld>
            <a:endParaRPr lang="en-GB"/>
          </a:p>
        </p:txBody>
      </p:sp>
    </p:spTree>
    <p:extLst>
      <p:ext uri="{BB962C8B-B14F-4D97-AF65-F5344CB8AC3E}">
        <p14:creationId xmlns:p14="http://schemas.microsoft.com/office/powerpoint/2010/main" val="61533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22/02/2023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80379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Footer Placeholder 3">
            <a:extLst>
              <a:ext uri="{FF2B5EF4-FFF2-40B4-BE49-F238E27FC236}">
                <a16:creationId xmlns:a16="http://schemas.microsoft.com/office/drawing/2014/main" id="{08FFA4FC-CA0F-A825-5DCC-9557175842FD}"/>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6" name="Date Placeholder 4">
            <a:extLst>
              <a:ext uri="{FF2B5EF4-FFF2-40B4-BE49-F238E27FC236}">
                <a16:creationId xmlns:a16="http://schemas.microsoft.com/office/drawing/2014/main" id="{3C14E4FB-80F1-F00A-A00A-2D2C46D417D2}"/>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D1728FC6-C065-C79E-C0AA-70F3362DA763}"/>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72569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5" name="Footer Placeholder 3">
            <a:extLst>
              <a:ext uri="{FF2B5EF4-FFF2-40B4-BE49-F238E27FC236}">
                <a16:creationId xmlns:a16="http://schemas.microsoft.com/office/drawing/2014/main" id="{62D91EFA-463A-570C-0234-A372BE8B1B5E}"/>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67EBEABF-04E6-EFC6-95AE-12C43D7A957D}"/>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15CD8026-5B68-EBCD-8004-A300FA9878B3}"/>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5702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3">
            <a:extLst>
              <a:ext uri="{FF2B5EF4-FFF2-40B4-BE49-F238E27FC236}">
                <a16:creationId xmlns:a16="http://schemas.microsoft.com/office/drawing/2014/main" id="{01F4CC62-FD9C-1403-CD25-099A4B307C2D}"/>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DDD1E05B-43DF-574D-CE4E-1CD2ABA865B4}"/>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9F57A8A1-C162-67D1-8932-2A1F70EA48CE}"/>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73075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7041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Footer Placeholder 3">
            <a:extLst>
              <a:ext uri="{FF2B5EF4-FFF2-40B4-BE49-F238E27FC236}">
                <a16:creationId xmlns:a16="http://schemas.microsoft.com/office/drawing/2014/main" id="{AF63FD16-FB39-8AF8-C3B4-5593D70973F6}"/>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276CDD4E-051E-524E-534B-53612C3E5C1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9CA9A2BD-8F10-2CA3-D81B-F4622C8A0A72}"/>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8977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7A4E29ED-E759-D910-1D59-92473FA68B61}"/>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3" name="Date Placeholder 4">
            <a:extLst>
              <a:ext uri="{FF2B5EF4-FFF2-40B4-BE49-F238E27FC236}">
                <a16:creationId xmlns:a16="http://schemas.microsoft.com/office/drawing/2014/main" id="{CC5CA469-2472-1785-7479-1C036B8BCE14}"/>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4" name="Slide Number Placeholder 5">
            <a:extLst>
              <a:ext uri="{FF2B5EF4-FFF2-40B4-BE49-F238E27FC236}">
                <a16:creationId xmlns:a16="http://schemas.microsoft.com/office/drawing/2014/main" id="{BD54A524-91FC-9D4E-7282-7750CBACB1F9}"/>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06710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a:extLst>
              <a:ext uri="{FF2B5EF4-FFF2-40B4-BE49-F238E27FC236}">
                <a16:creationId xmlns:a16="http://schemas.microsoft.com/office/drawing/2014/main" id="{1685C587-01AA-9E6C-A52A-24671691F15C}"/>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7" name="Date Placeholder 4">
            <a:extLst>
              <a:ext uri="{FF2B5EF4-FFF2-40B4-BE49-F238E27FC236}">
                <a16:creationId xmlns:a16="http://schemas.microsoft.com/office/drawing/2014/main" id="{BD12947F-E47B-06C8-D756-F4B75780C415}"/>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8" name="Slide Number Placeholder 5">
            <a:extLst>
              <a:ext uri="{FF2B5EF4-FFF2-40B4-BE49-F238E27FC236}">
                <a16:creationId xmlns:a16="http://schemas.microsoft.com/office/drawing/2014/main" id="{648FDA94-8B93-A765-3310-34174048212B}"/>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08438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fld id="{6DC218AA-0319-4184-85EC-54DD732B49C8}" type="datetime1">
              <a:rPr lang="en-GB" smtClean="0"/>
              <a:t>22/02/2023</a:t>
            </a:fld>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7" name="Date Placeholder 4">
            <a:extLst>
              <a:ext uri="{FF2B5EF4-FFF2-40B4-BE49-F238E27FC236}">
                <a16:creationId xmlns:a16="http://schemas.microsoft.com/office/drawing/2014/main" id="{FA80A354-5E37-8904-FB0B-57E95F14A9C6}"/>
              </a:ext>
            </a:extLst>
          </p:cNvPr>
          <p:cNvSpPr txBox="1">
            <a:spLocks/>
          </p:cNvSpPr>
          <p:nvPr userDrawn="1"/>
        </p:nvSpPr>
        <p:spPr>
          <a:xfrm>
            <a:off x="0" y="644763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Calibri" panose="020F0502020204030204" pitchFamily="34" charset="0"/>
            </a:endParaRPr>
          </a:p>
        </p:txBody>
      </p:sp>
      <p:sp>
        <p:nvSpPr>
          <p:cNvPr id="10" name="Footer Placeholder 3">
            <a:extLst>
              <a:ext uri="{FF2B5EF4-FFF2-40B4-BE49-F238E27FC236}">
                <a16:creationId xmlns:a16="http://schemas.microsoft.com/office/drawing/2014/main" id="{B27890AC-11DC-C2B5-3C52-B72A47D814D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1992FC50-047F-51C8-CF55-76F9FA41E331}"/>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4" name="Slide Number Placeholder 5">
            <a:extLst>
              <a:ext uri="{FF2B5EF4-FFF2-40B4-BE49-F238E27FC236}">
                <a16:creationId xmlns:a16="http://schemas.microsoft.com/office/drawing/2014/main" id="{A9FB7700-B929-2023-CC68-D30E4A48F30C}"/>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88047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fld id="{29D5E15D-C647-44B0-9FBF-6F4C1B356057}" type="datetime1">
              <a:rPr lang="en-GB" smtClean="0"/>
              <a:t>22/02/2023</a:t>
            </a:fld>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p>
        </p:txBody>
      </p:sp>
      <p:sp>
        <p:nvSpPr>
          <p:cNvPr id="15" name="Footer Placeholder 3">
            <a:extLst>
              <a:ext uri="{FF2B5EF4-FFF2-40B4-BE49-F238E27FC236}">
                <a16:creationId xmlns:a16="http://schemas.microsoft.com/office/drawing/2014/main" id="{5B76D1DB-2BB3-0B22-E975-4C1390D5509C}"/>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6" name="Date Placeholder 4">
            <a:extLst>
              <a:ext uri="{FF2B5EF4-FFF2-40B4-BE49-F238E27FC236}">
                <a16:creationId xmlns:a16="http://schemas.microsoft.com/office/drawing/2014/main" id="{E99043B5-043C-91EA-3220-5C03771252AD}"/>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7" name="Slide Number Placeholder 5">
            <a:extLst>
              <a:ext uri="{FF2B5EF4-FFF2-40B4-BE49-F238E27FC236}">
                <a16:creationId xmlns:a16="http://schemas.microsoft.com/office/drawing/2014/main" id="{B25AF976-E8A6-8502-AEF4-84D2E1D66159}"/>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94696532"/>
      </p:ext>
    </p:extLst>
  </p:cSld>
  <p:clrMapOvr>
    <a:masterClrMapping/>
  </p:clrMapOvr>
  <p:extLst>
    <p:ext uri="{DCECCB84-F9BA-43D5-87BE-67443E8EF086}">
      <p15:sldGuideLst xmlns:p15="http://schemas.microsoft.com/office/powerpoint/2012/main">
        <p15:guide id="1" orient="horz" pos="85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F260B2A5-7D25-4EFB-8691-668AB5BA651F}" type="datetime1">
              <a:rPr lang="en-GB" smtClean="0"/>
              <a:t>22/02/2023</a:t>
            </a:fld>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0" name="Footer Placeholder 3">
            <a:extLst>
              <a:ext uri="{FF2B5EF4-FFF2-40B4-BE49-F238E27FC236}">
                <a16:creationId xmlns:a16="http://schemas.microsoft.com/office/drawing/2014/main" id="{25A3DDFA-4BFF-09FF-F468-2CE33C50E3E7}"/>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F7DB72ED-4320-8733-F610-C0FB1A73C123}"/>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D9817F0F-2AD3-4077-6A8E-0987C88A2A87}"/>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81116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22/02/2023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8" name="Picture 7" descr="Logo, company name&#10;&#10;Description automatically generated">
            <a:extLst>
              <a:ext uri="{FF2B5EF4-FFF2-40B4-BE49-F238E27FC236}">
                <a16:creationId xmlns:a16="http://schemas.microsoft.com/office/drawing/2014/main" id="{AF705AD4-FB1C-BB2B-7EDD-5875B6ED7B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8775" y="826820"/>
            <a:ext cx="1512000" cy="669585"/>
          </a:xfrm>
          <a:prstGeom prst="rect">
            <a:avLst/>
          </a:prstGeom>
        </p:spPr>
      </p:pic>
    </p:spTree>
    <p:extLst>
      <p:ext uri="{BB962C8B-B14F-4D97-AF65-F5344CB8AC3E}">
        <p14:creationId xmlns:p14="http://schemas.microsoft.com/office/powerpoint/2010/main" val="254654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fld id="{600613A6-A489-428B-9466-BB2CA556283B}" type="datetime1">
              <a:rPr lang="en-GB" smtClean="0"/>
              <a:t>22/02/2023</a:t>
            </a:fld>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r>
              <a:rPr lang="en-GB"/>
              <a:t>Produced by Essex County Council Strategy Insight and Engagement</a:t>
            </a:r>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E82297F5-5F55-E74D-CB05-3637A1FC534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3" name="Date Placeholder 4">
            <a:extLst>
              <a:ext uri="{FF2B5EF4-FFF2-40B4-BE49-F238E27FC236}">
                <a16:creationId xmlns:a16="http://schemas.microsoft.com/office/drawing/2014/main" id="{4FE50896-A5FF-88E3-0941-4DF00BF8B514}"/>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4" name="Slide Number Placeholder 5">
            <a:extLst>
              <a:ext uri="{FF2B5EF4-FFF2-40B4-BE49-F238E27FC236}">
                <a16:creationId xmlns:a16="http://schemas.microsoft.com/office/drawing/2014/main" id="{AA20F6FF-481C-7ECA-EB8E-0A9D2CE877E2}"/>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26874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r>
              <a:rPr lang="en-GB"/>
              <a:t>Produced by Essex County Council Strategy Insight and Engagement</a:t>
            </a:r>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fld id="{DC13AD85-CE77-4F8C-BEB7-3D123B861324}" type="datetime1">
              <a:rPr lang="en-GB" smtClean="0"/>
              <a:pPr/>
              <a:t>22/02/2023</a:t>
            </a:fld>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
        <p:nvSpPr>
          <p:cNvPr id="10" name="Footer Placeholder 3">
            <a:extLst>
              <a:ext uri="{FF2B5EF4-FFF2-40B4-BE49-F238E27FC236}">
                <a16:creationId xmlns:a16="http://schemas.microsoft.com/office/drawing/2014/main" id="{BC1B5A44-FB5D-6645-7A01-5D50963AA63C}"/>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3" name="Date Placeholder 4">
            <a:extLst>
              <a:ext uri="{FF2B5EF4-FFF2-40B4-BE49-F238E27FC236}">
                <a16:creationId xmlns:a16="http://schemas.microsoft.com/office/drawing/2014/main" id="{049505D1-980D-70E8-C783-0586CDB5A057}"/>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5" name="Slide Number Placeholder 5">
            <a:extLst>
              <a:ext uri="{FF2B5EF4-FFF2-40B4-BE49-F238E27FC236}">
                <a16:creationId xmlns:a16="http://schemas.microsoft.com/office/drawing/2014/main" id="{B26AE42B-4B0D-0EB2-372A-A8C1800F7751}"/>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17660942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29F47F2F-5959-28A7-D4CF-F43E22FD3965}"/>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4" name="Date Placeholder 4">
            <a:extLst>
              <a:ext uri="{FF2B5EF4-FFF2-40B4-BE49-F238E27FC236}">
                <a16:creationId xmlns:a16="http://schemas.microsoft.com/office/drawing/2014/main" id="{962ACB49-18D3-EA13-3568-5BD0722A8EBF}"/>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5" name="Slide Number Placeholder 5">
            <a:extLst>
              <a:ext uri="{FF2B5EF4-FFF2-40B4-BE49-F238E27FC236}">
                <a16:creationId xmlns:a16="http://schemas.microsoft.com/office/drawing/2014/main" id="{5F0F0413-B2B1-F41E-7774-5B4E10F975BD}"/>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667201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3">
            <a:extLst>
              <a:ext uri="{FF2B5EF4-FFF2-40B4-BE49-F238E27FC236}">
                <a16:creationId xmlns:a16="http://schemas.microsoft.com/office/drawing/2014/main" id="{8D970D24-A922-334E-65A8-87F0F3E18B75}"/>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3" name="Date Placeholder 4">
            <a:extLst>
              <a:ext uri="{FF2B5EF4-FFF2-40B4-BE49-F238E27FC236}">
                <a16:creationId xmlns:a16="http://schemas.microsoft.com/office/drawing/2014/main" id="{84E97E28-5FC9-ABA0-BAC0-7F69837A53F1}"/>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4" name="Slide Number Placeholder 5">
            <a:extLst>
              <a:ext uri="{FF2B5EF4-FFF2-40B4-BE49-F238E27FC236}">
                <a16:creationId xmlns:a16="http://schemas.microsoft.com/office/drawing/2014/main" id="{5B2AA661-DE76-505A-3DF2-FFFF3157BEDF}"/>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913290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311EAFF9-E37A-B3E1-CF5D-6A2AE7B325AE}"/>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8" name="Date Placeholder 4">
            <a:extLst>
              <a:ext uri="{FF2B5EF4-FFF2-40B4-BE49-F238E27FC236}">
                <a16:creationId xmlns:a16="http://schemas.microsoft.com/office/drawing/2014/main" id="{A01E424D-B27A-5614-3B74-BD8597D2FFEF}"/>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9" name="Slide Number Placeholder 5">
            <a:extLst>
              <a:ext uri="{FF2B5EF4-FFF2-40B4-BE49-F238E27FC236}">
                <a16:creationId xmlns:a16="http://schemas.microsoft.com/office/drawing/2014/main" id="{0441EFB0-9E27-5E2F-234D-A664C957591C}"/>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273440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r>
              <a:rPr lang="en-GB">
                <a:solidFill>
                  <a:schemeClr val="tx1">
                    <a:lumMod val="50000"/>
                    <a:lumOff val="50000"/>
                  </a:schemeClr>
                </a:solidFill>
              </a:rPr>
              <a:t>Produced by Essex County Council Strategy Insight and Engagement</a:t>
            </a: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fld id="{DC13AD85-CE77-4F8C-BEB7-3D123B861324}" type="datetime1">
              <a:rPr lang="en-GB" smtClean="0"/>
              <a:t>22/02/2023</a:t>
            </a:fld>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Footer Placeholder 3">
            <a:extLst>
              <a:ext uri="{FF2B5EF4-FFF2-40B4-BE49-F238E27FC236}">
                <a16:creationId xmlns:a16="http://schemas.microsoft.com/office/drawing/2014/main" id="{C8005048-30EE-A760-8C05-5E442CE731C0}"/>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687AC805-803C-ADCD-C816-5466637F46AA}"/>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C1F59493-B561-BA00-5D28-2B58B5DBAED4}"/>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46439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3">
            <a:extLst>
              <a:ext uri="{FF2B5EF4-FFF2-40B4-BE49-F238E27FC236}">
                <a16:creationId xmlns:a16="http://schemas.microsoft.com/office/drawing/2014/main" id="{1B62AC2C-901F-D733-CCC9-C0AAA5C37F92}"/>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A9E10D4E-2D1D-161A-F23E-500C77D4BB7E}"/>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B7C2E802-2796-4FAB-F666-77ABFBD8B95B}"/>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507373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a:t>Always use at least size 18 font </a:t>
            </a:r>
          </a:p>
        </p:txBody>
      </p:sp>
    </p:spTree>
    <p:extLst>
      <p:ext uri="{BB962C8B-B14F-4D97-AF65-F5344CB8AC3E}">
        <p14:creationId xmlns:p14="http://schemas.microsoft.com/office/powerpoint/2010/main" val="32011674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pos="3840">
          <p15:clr>
            <a:srgbClr val="FBAE40"/>
          </p15:clr>
        </p15:guide>
        <p15:guide id="3" orient="horz" pos="17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22/02/2023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676908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22/02/2023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87941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Footer Placeholder 3">
            <a:extLst>
              <a:ext uri="{FF2B5EF4-FFF2-40B4-BE49-F238E27FC236}">
                <a16:creationId xmlns:a16="http://schemas.microsoft.com/office/drawing/2014/main" id="{51FE793B-F9D1-64E7-81D7-D2212F72CC01}"/>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0216A442-D510-4D43-9835-CF3AD7589366}"/>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852CF34A-3DE2-AC6F-5A47-BF9EAFD5719D}"/>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681833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974591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0923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848120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8619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776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3316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2504752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1462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024447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43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D0CC902-C48A-1C7A-655C-BD2E9B3B196C}"/>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6C6552F8-74A2-8F45-FAEE-F801926B0BD9}"/>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23D83261-174D-EAC3-EBF6-5A6CB8893B09}"/>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263528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050594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8689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27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5" name="Footer Placeholder 3">
            <a:extLst>
              <a:ext uri="{FF2B5EF4-FFF2-40B4-BE49-F238E27FC236}">
                <a16:creationId xmlns:a16="http://schemas.microsoft.com/office/drawing/2014/main" id="{AD99817C-8A58-9BF3-F91E-6EADDD797292}"/>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6" name="Date Placeholder 4">
            <a:extLst>
              <a:ext uri="{FF2B5EF4-FFF2-40B4-BE49-F238E27FC236}">
                <a16:creationId xmlns:a16="http://schemas.microsoft.com/office/drawing/2014/main" id="{01960CFE-033F-3812-18F0-BFDB5F5A932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CE0FA818-AF68-384A-9DE4-F552D7113B91}"/>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291358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A2CF1739-8559-92AB-0D1D-8671BBEB8D9C}"/>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2DF10FA5-FD39-5381-44C0-A967494BE64A}"/>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843E4B66-3D6C-5E47-B21E-0D234E5693F0}"/>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42030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075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Footer Placeholder 3">
            <a:extLst>
              <a:ext uri="{FF2B5EF4-FFF2-40B4-BE49-F238E27FC236}">
                <a16:creationId xmlns:a16="http://schemas.microsoft.com/office/drawing/2014/main" id="{6DB93E59-FB08-9839-250B-7BDD6859AC82}"/>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F32339B4-CE2D-A6A6-08B1-77D4CA9E5CE6}"/>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1A96128E-E47D-8EDB-D7F5-80854DC4516D}"/>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413354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Footer Placeholder 3">
            <a:extLst>
              <a:ext uri="{FF2B5EF4-FFF2-40B4-BE49-F238E27FC236}">
                <a16:creationId xmlns:a16="http://schemas.microsoft.com/office/drawing/2014/main" id="{C8238123-A75C-FAED-6876-98E7E1C1607A}"/>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A5BB2ED3-EF82-584C-BB07-E7F7CF72285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D2B740E8-9A5C-8C89-0168-D7ACE8882665}"/>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42636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22/02/2023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41980078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660" r:id="rId17"/>
    <p:sldLayoutId id="2147483661" r:id="rId18"/>
    <p:sldLayoutId id="2147483652" r:id="rId19"/>
    <p:sldLayoutId id="2147483662" r:id="rId20"/>
    <p:sldLayoutId id="2147483666" r:id="rId21"/>
    <p:sldLayoutId id="2147483664" r:id="rId22"/>
    <p:sldLayoutId id="2147483667" r:id="rId23"/>
    <p:sldLayoutId id="2147483668" r:id="rId24"/>
    <p:sldLayoutId id="2147483669" r:id="rId25"/>
    <p:sldLayoutId id="2147483672" r:id="rId26"/>
    <p:sldLayoutId id="2147483768" r:id="rId27"/>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22/02/2023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
        <p:nvSpPr>
          <p:cNvPr id="10" name="Footer Placeholder 3">
            <a:extLst>
              <a:ext uri="{FF2B5EF4-FFF2-40B4-BE49-F238E27FC236}">
                <a16:creationId xmlns:a16="http://schemas.microsoft.com/office/drawing/2014/main" id="{99591E54-FD86-1727-475F-2F2B0A9B5784}"/>
              </a:ext>
            </a:extLst>
          </p:cNvPr>
          <p:cNvSpPr txBox="1">
            <a:spLocks/>
          </p:cNvSpPr>
          <p:nvPr userDrawn="1"/>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1" name="Date Placeholder 4">
            <a:extLst>
              <a:ext uri="{FF2B5EF4-FFF2-40B4-BE49-F238E27FC236}">
                <a16:creationId xmlns:a16="http://schemas.microsoft.com/office/drawing/2014/main" id="{5BD78D9A-F6C2-2798-40D6-93B1C6063604}"/>
              </a:ext>
            </a:extLst>
          </p:cNvPr>
          <p:cNvSpPr txBox="1">
            <a:spLocks/>
          </p:cNvSpPr>
          <p:nvPr userDrawn="1"/>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2" name="Slide Number Placeholder 5">
            <a:extLst>
              <a:ext uri="{FF2B5EF4-FFF2-40B4-BE49-F238E27FC236}">
                <a16:creationId xmlns:a16="http://schemas.microsoft.com/office/drawing/2014/main" id="{B7DED77D-0F36-4D46-8B6B-CE8ACBCBAE04}"/>
              </a:ext>
            </a:extLst>
          </p:cNvPr>
          <p:cNvSpPr txBox="1">
            <a:spLocks/>
          </p:cNvSpPr>
          <p:nvPr userDrawn="1"/>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a:t>
            </a:fld>
            <a:endParaRPr lang="en-GB">
              <a:latin typeface="Calibri" panose="020F0502020204030204" pitchFamily="34" charset="0"/>
            </a:endParaRPr>
          </a:p>
        </p:txBody>
      </p:sp>
    </p:spTree>
    <p:extLst>
      <p:ext uri="{BB962C8B-B14F-4D97-AF65-F5344CB8AC3E}">
        <p14:creationId xmlns:p14="http://schemas.microsoft.com/office/powerpoint/2010/main" val="38473200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5.svg"/><Relationship Id="rId7" Type="http://schemas.openxmlformats.org/officeDocument/2006/relationships/image" Target="../media/image47.svg"/><Relationship Id="rId12"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62.svg"/><Relationship Id="rId10" Type="http://schemas.openxmlformats.org/officeDocument/2006/relationships/image" Target="../media/image48.png"/><Relationship Id="rId4" Type="http://schemas.openxmlformats.org/officeDocument/2006/relationships/image" Target="../media/image61.png"/><Relationship Id="rId9" Type="http://schemas.openxmlformats.org/officeDocument/2006/relationships/image" Target="../media/image6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73.svg"/></Relationships>
</file>

<file path=ppt/slides/_rels/slide3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77.sv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0.jpeg"/><Relationship Id="rId1" Type="http://schemas.openxmlformats.org/officeDocument/2006/relationships/slideLayout" Target="../slideLayouts/slideLayout6.xml"/><Relationship Id="rId4" Type="http://schemas.openxmlformats.org/officeDocument/2006/relationships/image" Target="../media/image55.svg"/></Relationships>
</file>

<file path=ppt/slides/_rels/slide4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23.svg"/><Relationship Id="rId18" Type="http://schemas.openxmlformats.org/officeDocument/2006/relationships/image" Target="../media/image88.png"/><Relationship Id="rId3" Type="http://schemas.openxmlformats.org/officeDocument/2006/relationships/image" Target="../media/image83.svg"/><Relationship Id="rId21" Type="http://schemas.openxmlformats.org/officeDocument/2006/relationships/image" Target="../media/image21.svg"/><Relationship Id="rId7" Type="http://schemas.openxmlformats.org/officeDocument/2006/relationships/image" Target="../media/image27.svg"/><Relationship Id="rId12" Type="http://schemas.openxmlformats.org/officeDocument/2006/relationships/image" Target="../media/image22.png"/><Relationship Id="rId17" Type="http://schemas.openxmlformats.org/officeDocument/2006/relationships/image" Target="../media/image51.svg"/><Relationship Id="rId2" Type="http://schemas.openxmlformats.org/officeDocument/2006/relationships/image" Target="../media/image82.png"/><Relationship Id="rId16" Type="http://schemas.openxmlformats.org/officeDocument/2006/relationships/image" Target="../media/image50.png"/><Relationship Id="rId20"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25.svg"/><Relationship Id="rId5" Type="http://schemas.openxmlformats.org/officeDocument/2006/relationships/image" Target="../media/image85.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89.svg"/><Relationship Id="rId4" Type="http://schemas.openxmlformats.org/officeDocument/2006/relationships/image" Target="../media/image84.png"/><Relationship Id="rId9" Type="http://schemas.openxmlformats.org/officeDocument/2006/relationships/image" Target="../media/image87.svg"/><Relationship Id="rId1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hyperlink" Target="https://www.homeserve.com/uk/living/how-to/home-maintenance/winter-essentials-10-energy-saving-tips/" TargetMode="External"/><Relationship Id="rId1" Type="http://schemas.openxmlformats.org/officeDocument/2006/relationships/slideLayout" Target="../slideLayouts/slideLayout12.xml"/><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7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F64C531-6FB7-4E2F-9326-44EAAEBDE014}"/>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6227130" y="0"/>
            <a:ext cx="5964871" cy="6858000"/>
          </a:xfrm>
        </p:spPr>
      </p:pic>
      <p:sp>
        <p:nvSpPr>
          <p:cNvPr id="2" name="Title 1">
            <a:extLst>
              <a:ext uri="{FF2B5EF4-FFF2-40B4-BE49-F238E27FC236}">
                <a16:creationId xmlns:a16="http://schemas.microsoft.com/office/drawing/2014/main" id="{C31C0484-FA60-4940-B03A-A2C94BE19CD4}"/>
              </a:ext>
            </a:extLst>
          </p:cNvPr>
          <p:cNvSpPr>
            <a:spLocks noGrp="1"/>
          </p:cNvSpPr>
          <p:nvPr>
            <p:ph type="ctrTitle"/>
          </p:nvPr>
        </p:nvSpPr>
        <p:spPr/>
        <p:txBody>
          <a:bodyPr>
            <a:normAutofit/>
          </a:bodyPr>
          <a:lstStyle/>
          <a:p>
            <a:r>
              <a:rPr lang="en-GB" sz="4400"/>
              <a:t>Rural Braintree Resident’s Research</a:t>
            </a:r>
          </a:p>
        </p:txBody>
      </p:sp>
      <p:sp>
        <p:nvSpPr>
          <p:cNvPr id="3" name="Subtitle 2">
            <a:extLst>
              <a:ext uri="{FF2B5EF4-FFF2-40B4-BE49-F238E27FC236}">
                <a16:creationId xmlns:a16="http://schemas.microsoft.com/office/drawing/2014/main" id="{F387B7B6-D409-45E8-87F6-9FF0082060E7}"/>
              </a:ext>
            </a:extLst>
          </p:cNvPr>
          <p:cNvSpPr>
            <a:spLocks noGrp="1"/>
          </p:cNvSpPr>
          <p:nvPr>
            <p:ph type="subTitle" idx="1"/>
          </p:nvPr>
        </p:nvSpPr>
        <p:spPr>
          <a:xfrm>
            <a:off x="539750" y="3154166"/>
            <a:ext cx="5421850" cy="2363056"/>
          </a:xfrm>
        </p:spPr>
        <p:txBody>
          <a:bodyPr vert="horz" lIns="91440" tIns="45720" rIns="90000" bIns="45720" rtlCol="0" anchor="t">
            <a:normAutofit fontScale="92500" lnSpcReduction="20000"/>
          </a:bodyPr>
          <a:lstStyle/>
          <a:p>
            <a:r>
              <a:rPr lang="en-GB" sz="2800" dirty="0"/>
              <a:t>ECC Research &amp; Citizen Insight</a:t>
            </a:r>
          </a:p>
          <a:p>
            <a:r>
              <a:rPr lang="en-GB" sz="2800" dirty="0"/>
              <a:t>in partnership with Braintree District Council</a:t>
            </a:r>
          </a:p>
          <a:p>
            <a:endParaRPr lang="en-GB" sz="2800" dirty="0"/>
          </a:p>
          <a:p>
            <a:endParaRPr lang="en-GB" sz="2000" dirty="0">
              <a:latin typeface="+mn-lt"/>
            </a:endParaRPr>
          </a:p>
          <a:p>
            <a:r>
              <a:rPr lang="en-GB" sz="2400" dirty="0">
                <a:latin typeface="+mn-lt"/>
              </a:rPr>
              <a:t>Full report </a:t>
            </a:r>
          </a:p>
          <a:p>
            <a:r>
              <a:rPr lang="en-GB" sz="2400" dirty="0">
                <a:latin typeface="+mn-lt"/>
              </a:rPr>
              <a:t>February 2023</a:t>
            </a:r>
            <a:endParaRPr lang="en-US" sz="2400" dirty="0">
              <a:latin typeface="+mn-lt"/>
            </a:endParaRPr>
          </a:p>
        </p:txBody>
      </p:sp>
      <p:sp>
        <p:nvSpPr>
          <p:cNvPr id="4" name="TextBox 3">
            <a:extLst>
              <a:ext uri="{FF2B5EF4-FFF2-40B4-BE49-F238E27FC236}">
                <a16:creationId xmlns:a16="http://schemas.microsoft.com/office/drawing/2014/main" id="{C4ECAC32-F0ED-1597-ECAF-4459124D17EA}"/>
              </a:ext>
            </a:extLst>
          </p:cNvPr>
          <p:cNvSpPr txBox="1"/>
          <p:nvPr/>
        </p:nvSpPr>
        <p:spPr>
          <a:xfrm>
            <a:off x="9308481" y="6581001"/>
            <a:ext cx="3661794" cy="276999"/>
          </a:xfrm>
          <a:prstGeom prst="rect">
            <a:avLst/>
          </a:prstGeom>
          <a:noFill/>
        </p:spPr>
        <p:txBody>
          <a:bodyPr wrap="square" rtlCol="0">
            <a:spAutoFit/>
          </a:bodyPr>
          <a:lstStyle/>
          <a:p>
            <a:pPr algn="ctr"/>
            <a:r>
              <a:rPr lang="en-GB" sz="1200">
                <a:solidFill>
                  <a:schemeClr val="bg1"/>
                </a:solidFill>
                <a:latin typeface="Lexend" pitchFamily="2" charset="0"/>
              </a:rPr>
              <a:t>Field near Great </a:t>
            </a:r>
            <a:r>
              <a:rPr lang="en-GB" sz="1200" err="1">
                <a:solidFill>
                  <a:schemeClr val="bg1"/>
                </a:solidFill>
                <a:latin typeface="Lexend" pitchFamily="2" charset="0"/>
              </a:rPr>
              <a:t>Yeldham</a:t>
            </a:r>
            <a:endParaRPr lang="en-GB" sz="1200">
              <a:solidFill>
                <a:schemeClr val="bg1"/>
              </a:solidFill>
              <a:latin typeface="Lexend" pitchFamily="2" charset="0"/>
            </a:endParaRPr>
          </a:p>
        </p:txBody>
      </p:sp>
    </p:spTree>
    <p:extLst>
      <p:ext uri="{BB962C8B-B14F-4D97-AF65-F5344CB8AC3E}">
        <p14:creationId xmlns:p14="http://schemas.microsoft.com/office/powerpoint/2010/main" val="40390968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6822825" cy="1310400"/>
          </a:xfrm>
        </p:spPr>
        <p:txBody>
          <a:bodyPr/>
          <a:lstStyle/>
          <a:p>
            <a:r>
              <a:rPr lang="en-GB"/>
              <a:t>Challenges </a:t>
            </a:r>
            <a:r>
              <a:rPr lang="en-GB" u="sng"/>
              <a:t>not specific </a:t>
            </a:r>
            <a:r>
              <a:rPr lang="en-GB"/>
              <a:t>to living in a rural area</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Risk factors</a:t>
            </a:r>
          </a:p>
        </p:txBody>
      </p:sp>
    </p:spTree>
    <p:extLst>
      <p:ext uri="{BB962C8B-B14F-4D97-AF65-F5344CB8AC3E}">
        <p14:creationId xmlns:p14="http://schemas.microsoft.com/office/powerpoint/2010/main" val="211486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E1C-80CF-CF5F-3888-205532D43265}"/>
              </a:ext>
            </a:extLst>
          </p:cNvPr>
          <p:cNvSpPr>
            <a:spLocks noGrp="1"/>
          </p:cNvSpPr>
          <p:nvPr>
            <p:ph type="title"/>
          </p:nvPr>
        </p:nvSpPr>
        <p:spPr>
          <a:xfrm>
            <a:off x="509074" y="105867"/>
            <a:ext cx="11344570" cy="1065091"/>
          </a:xfrm>
        </p:spPr>
        <p:txBody>
          <a:bodyPr/>
          <a:lstStyle/>
          <a:p>
            <a:r>
              <a:rPr lang="en-GB" sz="3600" dirty="0"/>
              <a:t>Factors </a:t>
            </a:r>
            <a:r>
              <a:rPr lang="en-GB" sz="3600" u="sng" dirty="0"/>
              <a:t>not specific </a:t>
            </a:r>
            <a:r>
              <a:rPr lang="en-GB" sz="3600" dirty="0"/>
              <a:t>to living in a rural area - summary</a:t>
            </a:r>
          </a:p>
        </p:txBody>
      </p:sp>
      <p:sp>
        <p:nvSpPr>
          <p:cNvPr id="3" name="Footer Placeholder 3">
            <a:extLst>
              <a:ext uri="{FF2B5EF4-FFF2-40B4-BE49-F238E27FC236}">
                <a16:creationId xmlns:a16="http://schemas.microsoft.com/office/drawing/2014/main" id="{890DB3A7-3536-D935-FF8B-156AF31229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Produced by Essex County Council Chief Exec’s Office</a:t>
            </a:r>
          </a:p>
        </p:txBody>
      </p:sp>
      <p:sp>
        <p:nvSpPr>
          <p:cNvPr id="4" name="Date Placeholder 4">
            <a:extLst>
              <a:ext uri="{FF2B5EF4-FFF2-40B4-BE49-F238E27FC236}">
                <a16:creationId xmlns:a16="http://schemas.microsoft.com/office/drawing/2014/main" id="{63EE21CB-2C10-9290-DC6C-B72ABD18475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5779ACFE-60B6-3253-5107-A5B64D2F524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138DD30A-C4E2-D19F-599C-DC1918FBE487}"/>
              </a:ext>
            </a:extLst>
          </p:cNvPr>
          <p:cNvSpPr txBox="1"/>
          <p:nvPr/>
        </p:nvSpPr>
        <p:spPr>
          <a:xfrm>
            <a:off x="7242517" y="1112747"/>
            <a:ext cx="4440409" cy="5078313"/>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a:t>
            </a:r>
            <a:r>
              <a:rPr kumimoji="0" lang="en-GB" sz="2800" b="1" i="0" u="none" strike="noStrike" kern="1200" cap="none" spc="0" normalizeH="0" baseline="0" noProof="0" dirty="0">
                <a:ln>
                  <a:noFill/>
                </a:ln>
                <a:solidFill>
                  <a:srgbClr val="000000"/>
                </a:solidFill>
                <a:effectLst/>
                <a:uLnTx/>
                <a:uFillTx/>
                <a:latin typeface="Calibri"/>
                <a:ea typeface="+mn-ea"/>
                <a:cs typeface="+mn-cs"/>
              </a:rPr>
              <a:t>Oil prices have gone up</a:t>
            </a:r>
            <a:r>
              <a:rPr kumimoji="0" lang="en-GB" sz="2800" b="0" i="0" u="none" strike="noStrike" kern="1200" cap="none" spc="0" normalizeH="0" baseline="0" noProof="0" dirty="0">
                <a:ln>
                  <a:noFill/>
                </a:ln>
                <a:solidFill>
                  <a:srgbClr val="000000"/>
                </a:solidFill>
                <a:effectLst/>
                <a:uLnTx/>
                <a:uFillTx/>
                <a:latin typeface="Calibri"/>
                <a:ea typeface="+mn-ea"/>
                <a:cs typeface="+mn-cs"/>
              </a:rPr>
              <a:t>. For a full tank, this year, we paid £540 for 600 litres and this was discounted. In the past it cost £200 for 500 litres.”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n-ea"/>
                <a:cs typeface="+mn-cs"/>
              </a:rPr>
              <a:t>[Debbie, online interview]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solidFill>
                <a:srgbClr val="00000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Calibri"/>
              </a:rPr>
              <a:t>"We earn a modest wage, but the </a:t>
            </a:r>
            <a:r>
              <a:rPr lang="en-GB" sz="2800" b="1" dirty="0">
                <a:solidFill>
                  <a:srgbClr val="000000"/>
                </a:solidFill>
                <a:latin typeface="Calibri"/>
              </a:rPr>
              <a:t>mortgage went up </a:t>
            </a:r>
            <a:r>
              <a:rPr lang="en-GB" sz="2800" dirty="0">
                <a:solidFill>
                  <a:srgbClr val="000000"/>
                </a:solidFill>
                <a:latin typeface="Calibri"/>
              </a:rPr>
              <a:t>by £70 a month”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0000"/>
                </a:solidFill>
                <a:latin typeface="Calibri"/>
              </a:rPr>
              <a:t>[Peter, intercept Interview].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5A123AB9-4A9C-507B-7ED7-17FD963C563B}"/>
              </a:ext>
            </a:extLst>
          </p:cNvPr>
          <p:cNvGrpSpPr/>
          <p:nvPr/>
        </p:nvGrpSpPr>
        <p:grpSpPr>
          <a:xfrm>
            <a:off x="72753" y="973464"/>
            <a:ext cx="6924797" cy="5282238"/>
            <a:chOff x="72753" y="973464"/>
            <a:chExt cx="6924797" cy="5282238"/>
          </a:xfrm>
        </p:grpSpPr>
        <p:grpSp>
          <p:nvGrpSpPr>
            <p:cNvPr id="7" name="Group 6">
              <a:extLst>
                <a:ext uri="{FF2B5EF4-FFF2-40B4-BE49-F238E27FC236}">
                  <a16:creationId xmlns:a16="http://schemas.microsoft.com/office/drawing/2014/main" id="{6A290007-8067-85B1-849D-6CF92FF9BAA1}"/>
                </a:ext>
              </a:extLst>
            </p:cNvPr>
            <p:cNvGrpSpPr/>
            <p:nvPr/>
          </p:nvGrpSpPr>
          <p:grpSpPr>
            <a:xfrm>
              <a:off x="72753" y="973464"/>
              <a:ext cx="6924797" cy="5282238"/>
              <a:chOff x="72753" y="973464"/>
              <a:chExt cx="6924797" cy="5282238"/>
            </a:xfrm>
          </p:grpSpPr>
          <p:sp>
            <p:nvSpPr>
              <p:cNvPr id="9" name="Oval 8">
                <a:extLst>
                  <a:ext uri="{FF2B5EF4-FFF2-40B4-BE49-F238E27FC236}">
                    <a16:creationId xmlns:a16="http://schemas.microsoft.com/office/drawing/2014/main" id="{1A5F2900-AF2A-07B5-B876-92AE31FB4A12}"/>
                  </a:ext>
                </a:extLst>
              </p:cNvPr>
              <p:cNvSpPr/>
              <p:nvPr/>
            </p:nvSpPr>
            <p:spPr>
              <a:xfrm>
                <a:off x="1161337" y="1035702"/>
                <a:ext cx="5220000" cy="5220000"/>
              </a:xfrm>
              <a:prstGeom prst="ellipse">
                <a:avLst/>
              </a:prstGeom>
              <a:noFill/>
              <a:ln w="76200">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5658C908-E56D-73A6-3C43-9F26FC251920}"/>
                  </a:ext>
                </a:extLst>
              </p:cNvPr>
              <p:cNvGrpSpPr/>
              <p:nvPr/>
            </p:nvGrpSpPr>
            <p:grpSpPr>
              <a:xfrm>
                <a:off x="3260784" y="3068063"/>
                <a:ext cx="1044000" cy="1044000"/>
                <a:chOff x="9068154" y="213492"/>
                <a:chExt cx="1044000" cy="1044000"/>
              </a:xfrm>
            </p:grpSpPr>
            <p:sp>
              <p:nvSpPr>
                <p:cNvPr id="11" name="Oval 10">
                  <a:extLst>
                    <a:ext uri="{FF2B5EF4-FFF2-40B4-BE49-F238E27FC236}">
                      <a16:creationId xmlns:a16="http://schemas.microsoft.com/office/drawing/2014/main" id="{107C5E9E-D890-A8E2-DCE0-038275C322C6}"/>
                    </a:ext>
                  </a:extLst>
                </p:cNvPr>
                <p:cNvSpPr/>
                <p:nvPr/>
              </p:nvSpPr>
              <p:spPr>
                <a:xfrm>
                  <a:off x="9068154" y="213492"/>
                  <a:ext cx="1044000" cy="1044000"/>
                </a:xfrm>
                <a:prstGeom prst="ellipse">
                  <a:avLst/>
                </a:prstGeom>
                <a:solidFill>
                  <a:srgbClr val="004C9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Neighborhood with solid fill">
                  <a:extLst>
                    <a:ext uri="{FF2B5EF4-FFF2-40B4-BE49-F238E27FC236}">
                      <a16:creationId xmlns:a16="http://schemas.microsoft.com/office/drawing/2014/main" id="{B0FDC4BC-7F93-3F62-5E30-65D6324E4B2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287482" y="224168"/>
                  <a:ext cx="576000" cy="576000"/>
                </a:xfrm>
                <a:prstGeom prst="rect">
                  <a:avLst/>
                </a:prstGeom>
              </p:spPr>
            </p:pic>
            <p:sp>
              <p:nvSpPr>
                <p:cNvPr id="13" name="TextBox 12">
                  <a:extLst>
                    <a:ext uri="{FF2B5EF4-FFF2-40B4-BE49-F238E27FC236}">
                      <a16:creationId xmlns:a16="http://schemas.microsoft.com/office/drawing/2014/main" id="{24DA6506-F930-196D-AFEF-8E9B4759A219}"/>
                    </a:ext>
                  </a:extLst>
                </p:cNvPr>
                <p:cNvSpPr txBox="1"/>
                <p:nvPr/>
              </p:nvSpPr>
              <p:spPr>
                <a:xfrm>
                  <a:off x="9233192" y="850836"/>
                  <a:ext cx="684579" cy="302672"/>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a:ea typeface="+mn-ea"/>
                      <a:cs typeface="+mn-cs"/>
                    </a:rPr>
                    <a:t>Any place</a:t>
                  </a:r>
                </a:p>
              </p:txBody>
            </p:sp>
          </p:grpSp>
          <p:sp>
            <p:nvSpPr>
              <p:cNvPr id="24" name="Oval 23">
                <a:extLst>
                  <a:ext uri="{FF2B5EF4-FFF2-40B4-BE49-F238E27FC236}">
                    <a16:creationId xmlns:a16="http://schemas.microsoft.com/office/drawing/2014/main" id="{8EEA2760-0A17-A0C0-C640-3C1C4F2C01C5}"/>
                  </a:ext>
                </a:extLst>
              </p:cNvPr>
              <p:cNvSpPr/>
              <p:nvPr/>
            </p:nvSpPr>
            <p:spPr>
              <a:xfrm>
                <a:off x="1972964" y="1824436"/>
                <a:ext cx="3600000" cy="3600000"/>
              </a:xfrm>
              <a:prstGeom prst="ellipse">
                <a:avLst/>
              </a:prstGeom>
              <a:noFill/>
              <a:ln w="76200">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Rounded Corners 29">
                <a:extLst>
                  <a:ext uri="{FF2B5EF4-FFF2-40B4-BE49-F238E27FC236}">
                    <a16:creationId xmlns:a16="http://schemas.microsoft.com/office/drawing/2014/main" id="{768074F2-87D0-FBC4-CF3B-0964A45FEE08}"/>
                  </a:ext>
                </a:extLst>
              </p:cNvPr>
              <p:cNvSpPr/>
              <p:nvPr/>
            </p:nvSpPr>
            <p:spPr>
              <a:xfrm>
                <a:off x="5413258" y="4633691"/>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Costs of working more are too high</a:t>
                </a:r>
              </a:p>
            </p:txBody>
          </p:sp>
          <p:sp>
            <p:nvSpPr>
              <p:cNvPr id="31" name="Rectangle: Rounded Corners 30">
                <a:extLst>
                  <a:ext uri="{FF2B5EF4-FFF2-40B4-BE49-F238E27FC236}">
                    <a16:creationId xmlns:a16="http://schemas.microsoft.com/office/drawing/2014/main" id="{338943F7-694C-4042-8B58-4EDE524D5BBF}"/>
                  </a:ext>
                </a:extLst>
              </p:cNvPr>
              <p:cNvSpPr/>
              <p:nvPr/>
            </p:nvSpPr>
            <p:spPr>
              <a:xfrm>
                <a:off x="72753" y="3466315"/>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Cost and availability of childcare</a:t>
                </a:r>
              </a:p>
            </p:txBody>
          </p:sp>
          <p:sp>
            <p:nvSpPr>
              <p:cNvPr id="32" name="Rectangle: Rounded Corners 31">
                <a:extLst>
                  <a:ext uri="{FF2B5EF4-FFF2-40B4-BE49-F238E27FC236}">
                    <a16:creationId xmlns:a16="http://schemas.microsoft.com/office/drawing/2014/main" id="{84CA5DBA-B68F-90F2-C660-691499DE149D}"/>
                  </a:ext>
                </a:extLst>
              </p:cNvPr>
              <p:cNvSpPr/>
              <p:nvPr/>
            </p:nvSpPr>
            <p:spPr>
              <a:xfrm>
                <a:off x="3257229" y="5112220"/>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Housing condition and repairs</a:t>
                </a:r>
              </a:p>
            </p:txBody>
          </p:sp>
          <p:sp>
            <p:nvSpPr>
              <p:cNvPr id="33" name="Rectangle: Rounded Corners 32">
                <a:extLst>
                  <a:ext uri="{FF2B5EF4-FFF2-40B4-BE49-F238E27FC236}">
                    <a16:creationId xmlns:a16="http://schemas.microsoft.com/office/drawing/2014/main" id="{03FCEB55-540F-A477-2B8C-4358698708C8}"/>
                  </a:ext>
                </a:extLst>
              </p:cNvPr>
              <p:cNvSpPr/>
              <p:nvPr/>
            </p:nvSpPr>
            <p:spPr>
              <a:xfrm>
                <a:off x="1531473" y="2551915"/>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Not wishing to give up all treats</a:t>
                </a:r>
              </a:p>
            </p:txBody>
          </p:sp>
          <p:sp>
            <p:nvSpPr>
              <p:cNvPr id="34" name="Rectangle: Rounded Corners 33">
                <a:extLst>
                  <a:ext uri="{FF2B5EF4-FFF2-40B4-BE49-F238E27FC236}">
                    <a16:creationId xmlns:a16="http://schemas.microsoft.com/office/drawing/2014/main" id="{A3033269-FCB8-E00E-5EDB-7ABAB83C171F}"/>
                  </a:ext>
                </a:extLst>
              </p:cNvPr>
              <p:cNvSpPr/>
              <p:nvPr/>
            </p:nvSpPr>
            <p:spPr>
              <a:xfrm>
                <a:off x="4313724" y="2212555"/>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Reluctance to take out loans</a:t>
                </a:r>
              </a:p>
            </p:txBody>
          </p:sp>
          <p:sp>
            <p:nvSpPr>
              <p:cNvPr id="25" name="Rectangle: Rounded Corners 24">
                <a:extLst>
                  <a:ext uri="{FF2B5EF4-FFF2-40B4-BE49-F238E27FC236}">
                    <a16:creationId xmlns:a16="http://schemas.microsoft.com/office/drawing/2014/main" id="{81A78C2A-D765-71DC-FDB8-B38DDA6C1F48}"/>
                  </a:ext>
                </a:extLst>
              </p:cNvPr>
              <p:cNvSpPr/>
              <p:nvPr/>
            </p:nvSpPr>
            <p:spPr>
              <a:xfrm>
                <a:off x="4779176" y="973464"/>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Increase in cost of living</a:t>
                </a:r>
              </a:p>
            </p:txBody>
          </p:sp>
          <p:sp>
            <p:nvSpPr>
              <p:cNvPr id="14" name="TextBox 13">
                <a:extLst>
                  <a:ext uri="{FF2B5EF4-FFF2-40B4-BE49-F238E27FC236}">
                    <a16:creationId xmlns:a16="http://schemas.microsoft.com/office/drawing/2014/main" id="{D723C0A3-D586-2A96-6397-5F1486583624}"/>
                  </a:ext>
                </a:extLst>
              </p:cNvPr>
              <p:cNvSpPr txBox="1"/>
              <p:nvPr/>
            </p:nvSpPr>
            <p:spPr>
              <a:xfrm>
                <a:off x="568461" y="1191219"/>
                <a:ext cx="158429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Less control</a:t>
                </a: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5FB480B-169B-F0DC-1599-3F66E5AE52ED}"/>
                  </a:ext>
                </a:extLst>
              </p:cNvPr>
              <p:cNvSpPr txBox="1"/>
              <p:nvPr/>
            </p:nvSpPr>
            <p:spPr>
              <a:xfrm>
                <a:off x="2633675" y="2172495"/>
                <a:ext cx="1584293" cy="4001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alibri"/>
                    <a:ea typeface="+mn-ea"/>
                    <a:cs typeface="+mn-cs"/>
                  </a:rPr>
                  <a:t>More control</a:t>
                </a:r>
                <a:endParaRPr kumimoji="0" lang="en-GB" sz="1600" b="1" i="0" u="none" strike="noStrike" kern="1200" cap="none" spc="0" normalizeH="0" baseline="0" noProof="0">
                  <a:ln>
                    <a:noFill/>
                  </a:ln>
                  <a:solidFill>
                    <a:srgbClr val="000000"/>
                  </a:solidFill>
                  <a:effectLst/>
                  <a:uLnTx/>
                  <a:uFillTx/>
                  <a:latin typeface="Calibri"/>
                  <a:ea typeface="+mn-ea"/>
                  <a:cs typeface="+mn-cs"/>
                </a:endParaRPr>
              </a:p>
            </p:txBody>
          </p:sp>
        </p:grpSp>
        <p:sp>
          <p:nvSpPr>
            <p:cNvPr id="8" name="Rectangle: Rounded Corners 7">
              <a:extLst>
                <a:ext uri="{FF2B5EF4-FFF2-40B4-BE49-F238E27FC236}">
                  <a16:creationId xmlns:a16="http://schemas.microsoft.com/office/drawing/2014/main" id="{BEEBE581-FFF0-7A32-E728-1DB09C503EE2}"/>
                </a:ext>
              </a:extLst>
            </p:cNvPr>
            <p:cNvSpPr/>
            <p:nvPr/>
          </p:nvSpPr>
          <p:spPr>
            <a:xfrm>
              <a:off x="4524112" y="3427337"/>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Purchasing behaviour e.g. discounts</a:t>
              </a:r>
            </a:p>
          </p:txBody>
        </p:sp>
        <p:sp>
          <p:nvSpPr>
            <p:cNvPr id="16" name="Rectangle: Rounded Corners 15">
              <a:extLst>
                <a:ext uri="{FF2B5EF4-FFF2-40B4-BE49-F238E27FC236}">
                  <a16:creationId xmlns:a16="http://schemas.microsoft.com/office/drawing/2014/main" id="{36953BC7-924F-1EEF-646B-DF0658D47804}"/>
                </a:ext>
              </a:extLst>
            </p:cNvPr>
            <p:cNvSpPr/>
            <p:nvPr/>
          </p:nvSpPr>
          <p:spPr>
            <a:xfrm>
              <a:off x="1802064" y="4045110"/>
              <a:ext cx="1584292" cy="914400"/>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Reduce goods / services</a:t>
              </a:r>
            </a:p>
          </p:txBody>
        </p:sp>
      </p:grpSp>
    </p:spTree>
    <p:extLst>
      <p:ext uri="{BB962C8B-B14F-4D97-AF65-F5344CB8AC3E}">
        <p14:creationId xmlns:p14="http://schemas.microsoft.com/office/powerpoint/2010/main" val="149728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F3943-B8B8-43D9-9AC9-AB43425623C1}"/>
              </a:ext>
            </a:extLst>
          </p:cNvPr>
          <p:cNvSpPr>
            <a:spLocks noGrp="1"/>
          </p:cNvSpPr>
          <p:nvPr>
            <p:ph idx="1"/>
          </p:nvPr>
        </p:nvSpPr>
        <p:spPr>
          <a:xfrm>
            <a:off x="483149" y="2069212"/>
            <a:ext cx="5302800" cy="3944237"/>
          </a:xfrm>
        </p:spPr>
        <p:txBody>
          <a:bodyPr/>
          <a:lstStyle/>
          <a:p>
            <a:pPr marL="285750" indent="-285750">
              <a:buFont typeface="Arial" panose="020B0604020202020204" pitchFamily="34" charset="0"/>
              <a:buChar char="•"/>
            </a:pPr>
            <a:r>
              <a:rPr lang="en-GB" b="0"/>
              <a:t>Food costs</a:t>
            </a:r>
          </a:p>
          <a:p>
            <a:pPr marL="285750" indent="-285750">
              <a:buFont typeface="Arial" panose="020B0604020202020204" pitchFamily="34" charset="0"/>
              <a:buChar char="•"/>
            </a:pPr>
            <a:r>
              <a:rPr lang="en-GB" b="0"/>
              <a:t>Fuel costs (petrol, diesel)</a:t>
            </a:r>
          </a:p>
          <a:p>
            <a:pPr marL="285750" indent="-285750">
              <a:buFont typeface="Arial" panose="020B0604020202020204" pitchFamily="34" charset="0"/>
              <a:buChar char="•"/>
            </a:pPr>
            <a:r>
              <a:rPr lang="en-GB" b="0"/>
              <a:t>Energy (gas, electric and oil)</a:t>
            </a:r>
          </a:p>
          <a:p>
            <a:pPr marL="285750" indent="-285750">
              <a:buFont typeface="Arial" panose="020B0604020202020204" pitchFamily="34" charset="0"/>
              <a:buChar char="•"/>
            </a:pPr>
            <a:r>
              <a:rPr lang="en-GB" b="0"/>
              <a:t>Mortgage rates</a:t>
            </a:r>
          </a:p>
          <a:p>
            <a:pPr marL="285750" indent="-285750">
              <a:buFont typeface="Arial" panose="020B0604020202020204" pitchFamily="34" charset="0"/>
              <a:buChar char="•"/>
            </a:pPr>
            <a:r>
              <a:rPr lang="en-GB" b="0"/>
              <a:t>Childcare</a:t>
            </a:r>
          </a:p>
          <a:p>
            <a:pPr marL="285750" indent="-285750">
              <a:buFont typeface="Arial" panose="020B0604020202020204" pitchFamily="34" charset="0"/>
              <a:buChar char="•"/>
            </a:pPr>
            <a:r>
              <a:rPr lang="en-GB" b="0"/>
              <a:t>TV license not free for over 75s (Aug 2020)</a:t>
            </a:r>
          </a:p>
          <a:p>
            <a:pPr marL="285750" indent="-285750">
              <a:buFont typeface="Arial" panose="020B0604020202020204" pitchFamily="34" charset="0"/>
              <a:buChar char="•"/>
            </a:pPr>
            <a:endParaRPr lang="en-GB" b="0"/>
          </a:p>
        </p:txBody>
      </p:sp>
      <p:sp>
        <p:nvSpPr>
          <p:cNvPr id="6" name="Text Placeholder 5">
            <a:extLst>
              <a:ext uri="{FF2B5EF4-FFF2-40B4-BE49-F238E27FC236}">
                <a16:creationId xmlns:a16="http://schemas.microsoft.com/office/drawing/2014/main" id="{88B6E247-E83D-450A-8345-A5D9C193B86F}"/>
              </a:ext>
            </a:extLst>
          </p:cNvPr>
          <p:cNvSpPr>
            <a:spLocks noGrp="1"/>
          </p:cNvSpPr>
          <p:nvPr>
            <p:ph type="body" sz="quarter" idx="10"/>
          </p:nvPr>
        </p:nvSpPr>
        <p:spPr>
          <a:xfrm>
            <a:off x="7145776" y="1233299"/>
            <a:ext cx="4526263" cy="4658077"/>
          </a:xfrm>
        </p:spPr>
        <p:txBody>
          <a:bodyPr/>
          <a:lstStyle/>
          <a:p>
            <a:r>
              <a:rPr lang="en-GB" sz="2400"/>
              <a:t>The impact has lead to participants using a range of strategies to reduce spend and raise incomes.  </a:t>
            </a:r>
          </a:p>
          <a:p>
            <a:r>
              <a:rPr lang="en-GB" sz="2400"/>
              <a:t>However the gap, between income vs. outgoings is leading to a risk of declining health and wellbeing as a result of colder, unrepaired houses and missed health appointments.</a:t>
            </a:r>
          </a:p>
          <a:p>
            <a:r>
              <a:rPr lang="en-GB" sz="2400"/>
              <a:t>Any savings have already been used meaning low resilience to unanticipated costs.</a:t>
            </a:r>
          </a:p>
          <a:p>
            <a:endParaRPr lang="en-GB" sz="2400"/>
          </a:p>
        </p:txBody>
      </p:sp>
      <p:sp>
        <p:nvSpPr>
          <p:cNvPr id="19" name="TextBox 18">
            <a:extLst>
              <a:ext uri="{FF2B5EF4-FFF2-40B4-BE49-F238E27FC236}">
                <a16:creationId xmlns:a16="http://schemas.microsoft.com/office/drawing/2014/main" id="{07CEE156-A2BA-4A0A-9EA4-611BBA5ADC80}"/>
              </a:ext>
            </a:extLst>
          </p:cNvPr>
          <p:cNvSpPr txBox="1"/>
          <p:nvPr/>
        </p:nvSpPr>
        <p:spPr>
          <a:xfrm>
            <a:off x="381001" y="5422468"/>
            <a:ext cx="5857874" cy="890244"/>
          </a:xfrm>
          <a:prstGeom prst="rect">
            <a:avLst/>
          </a:prstGeom>
          <a:solidFill>
            <a:schemeClr val="bg1"/>
          </a:solidFill>
        </p:spPr>
        <p:txBody>
          <a:bodyPr wrap="square">
            <a:spAutoFit/>
          </a:bodyPr>
          <a:lstStyle/>
          <a:p>
            <a:pPr algn="ctr">
              <a:lnSpc>
                <a:spcPct val="110000"/>
              </a:lnSpc>
              <a:spcBef>
                <a:spcPts val="600"/>
              </a:spcBef>
            </a:pPr>
            <a:r>
              <a:rPr lang="en-GB" sz="1600">
                <a:solidFill>
                  <a:srgbClr val="E40037"/>
                </a:solidFill>
                <a:effectLst/>
                <a:latin typeface="Lexend" pitchFamily="2" charset="0"/>
                <a:ea typeface="Calibri" panose="020F0502020204030204" pitchFamily="34" charset="0"/>
                <a:cs typeface="Arial" panose="020B0604020202020204" pitchFamily="34" charset="0"/>
              </a:rPr>
              <a:t>Bills have gone up approximately £2000 a month since we moved house, which needs updating and repairs. </a:t>
            </a:r>
          </a:p>
          <a:p>
            <a:pPr algn="ctr">
              <a:lnSpc>
                <a:spcPct val="110000"/>
              </a:lnSpc>
              <a:spcAft>
                <a:spcPts val="800"/>
              </a:spcAft>
            </a:pPr>
            <a:r>
              <a:rPr lang="en-GB" sz="1600">
                <a:solidFill>
                  <a:schemeClr val="tx2"/>
                </a:solidFill>
                <a:effectLst/>
                <a:latin typeface="Lexend" pitchFamily="2" charset="0"/>
                <a:ea typeface="Calibri" panose="020F0502020204030204" pitchFamily="34" charset="0"/>
                <a:cs typeface="Arial" panose="020B0604020202020204" pitchFamily="34" charset="0"/>
              </a:rPr>
              <a:t>[Olivia, Ethnographic Interview]</a:t>
            </a:r>
            <a:endParaRPr lang="en-GB" sz="140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9">
            <a:extLst>
              <a:ext uri="{FF2B5EF4-FFF2-40B4-BE49-F238E27FC236}">
                <a16:creationId xmlns:a16="http://schemas.microsoft.com/office/drawing/2014/main" id="{EB0160E3-EF26-7F9A-F7B6-8AC78C6D020C}"/>
              </a:ext>
            </a:extLst>
          </p:cNvPr>
          <p:cNvSpPr>
            <a:spLocks noGrp="1"/>
          </p:cNvSpPr>
          <p:nvPr>
            <p:ph type="title"/>
          </p:nvPr>
        </p:nvSpPr>
        <p:spPr>
          <a:xfrm>
            <a:off x="483149" y="168208"/>
            <a:ext cx="5302800" cy="1065091"/>
          </a:xfrm>
        </p:spPr>
        <p:txBody>
          <a:bodyPr/>
          <a:lstStyle/>
          <a:p>
            <a:r>
              <a:rPr lang="en-GB" sz="3800"/>
              <a:t>Increase in living costs impacting tight budgets</a:t>
            </a:r>
          </a:p>
        </p:txBody>
      </p:sp>
      <p:sp>
        <p:nvSpPr>
          <p:cNvPr id="2" name="Footer Placeholder 3">
            <a:extLst>
              <a:ext uri="{FF2B5EF4-FFF2-40B4-BE49-F238E27FC236}">
                <a16:creationId xmlns:a16="http://schemas.microsoft.com/office/drawing/2014/main" id="{F53BE8CC-9EA3-396C-59DF-29FCA7FA6411}"/>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AB214D0A-B655-28E8-2108-905A9587AFC9}"/>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D6B37605-0332-2FA3-7CBB-EC77A86797E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12</a:t>
            </a:fld>
            <a:endParaRPr lang="en-GB">
              <a:latin typeface="Calibri" panose="020F0502020204030204" pitchFamily="34" charset="0"/>
            </a:endParaRPr>
          </a:p>
        </p:txBody>
      </p:sp>
      <p:sp>
        <p:nvSpPr>
          <p:cNvPr id="5" name="TextBox 4">
            <a:extLst>
              <a:ext uri="{FF2B5EF4-FFF2-40B4-BE49-F238E27FC236}">
                <a16:creationId xmlns:a16="http://schemas.microsoft.com/office/drawing/2014/main" id="{C917D5D4-E2A6-3B79-B9D0-C06FB7B0FCD0}"/>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 main cost increases in:</a:t>
            </a:r>
          </a:p>
        </p:txBody>
      </p:sp>
    </p:spTree>
    <p:extLst>
      <p:ext uri="{BB962C8B-B14F-4D97-AF65-F5344CB8AC3E}">
        <p14:creationId xmlns:p14="http://schemas.microsoft.com/office/powerpoint/2010/main" val="72648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EE0898-DA0A-7E94-1F05-96FF042275CF}"/>
              </a:ext>
            </a:extLst>
          </p:cNvPr>
          <p:cNvSpPr>
            <a:spLocks noGrp="1"/>
          </p:cNvSpPr>
          <p:nvPr>
            <p:ph type="title"/>
          </p:nvPr>
        </p:nvSpPr>
        <p:spPr>
          <a:xfrm>
            <a:off x="549273" y="123838"/>
            <a:ext cx="5790656" cy="1065091"/>
          </a:xfrm>
        </p:spPr>
        <p:txBody>
          <a:bodyPr/>
          <a:lstStyle/>
          <a:p>
            <a:r>
              <a:rPr lang="en-GB"/>
              <a:t>Working more isn’t an option for most</a:t>
            </a:r>
            <a:br>
              <a:rPr lang="en-GB"/>
            </a:br>
            <a:endParaRPr lang="en-GB"/>
          </a:p>
        </p:txBody>
      </p:sp>
      <p:sp>
        <p:nvSpPr>
          <p:cNvPr id="10" name="Content Placeholder 9">
            <a:extLst>
              <a:ext uri="{FF2B5EF4-FFF2-40B4-BE49-F238E27FC236}">
                <a16:creationId xmlns:a16="http://schemas.microsoft.com/office/drawing/2014/main" id="{987ADD64-B04D-B022-E4B5-7F8A1353C9BF}"/>
              </a:ext>
            </a:extLst>
          </p:cNvPr>
          <p:cNvSpPr>
            <a:spLocks noGrp="1"/>
          </p:cNvSpPr>
          <p:nvPr>
            <p:ph idx="1"/>
          </p:nvPr>
        </p:nvSpPr>
        <p:spPr>
          <a:xfrm>
            <a:off x="533671" y="1954956"/>
            <a:ext cx="5790657" cy="4610435"/>
          </a:xfrm>
        </p:spPr>
        <p:txBody>
          <a:bodyPr/>
          <a:lstStyle/>
          <a:p>
            <a:pPr>
              <a:lnSpc>
                <a:spcPct val="110000"/>
              </a:lnSpc>
              <a:spcBef>
                <a:spcPts val="600"/>
              </a:spcBef>
              <a:spcAft>
                <a:spcPts val="0"/>
              </a:spcAft>
            </a:pPr>
            <a:r>
              <a:rPr lang="en-GB" b="0"/>
              <a:t>Increasing income through extra hours or a second job isn’t possible for most due to:</a:t>
            </a:r>
          </a:p>
          <a:p>
            <a:pPr marL="285750" indent="-285750">
              <a:lnSpc>
                <a:spcPct val="110000"/>
              </a:lnSpc>
              <a:spcBef>
                <a:spcPts val="600"/>
              </a:spcBef>
              <a:spcAft>
                <a:spcPts val="0"/>
              </a:spcAft>
              <a:buFont typeface="Arial" panose="020B0604020202020204" pitchFamily="34" charset="0"/>
              <a:buChar char="•"/>
            </a:pPr>
            <a:r>
              <a:rPr lang="en-GB" b="0"/>
              <a:t>High childcare costs</a:t>
            </a:r>
          </a:p>
          <a:p>
            <a:pPr marL="285750" indent="-285750">
              <a:lnSpc>
                <a:spcPct val="110000"/>
              </a:lnSpc>
              <a:spcBef>
                <a:spcPts val="600"/>
              </a:spcBef>
              <a:spcAft>
                <a:spcPts val="0"/>
              </a:spcAft>
              <a:buFont typeface="Arial" panose="020B0604020202020204" pitchFamily="34" charset="0"/>
              <a:buChar char="•"/>
            </a:pPr>
            <a:r>
              <a:rPr lang="en-GB" b="0"/>
              <a:t>Childcare hours – e.g. needed for early shifts</a:t>
            </a:r>
          </a:p>
          <a:p>
            <a:pPr marL="285750" indent="-285750">
              <a:lnSpc>
                <a:spcPct val="110000"/>
              </a:lnSpc>
              <a:spcBef>
                <a:spcPts val="600"/>
              </a:spcBef>
              <a:spcAft>
                <a:spcPts val="0"/>
              </a:spcAft>
              <a:buFont typeface="Arial" panose="020B0604020202020204" pitchFamily="34" charset="0"/>
              <a:buChar char="•"/>
            </a:pPr>
            <a:r>
              <a:rPr lang="en-GB" b="0"/>
              <a:t>Time – around work, children, caring, sleep</a:t>
            </a:r>
          </a:p>
          <a:p>
            <a:pPr marL="285750" indent="-285750">
              <a:lnSpc>
                <a:spcPct val="110000"/>
              </a:lnSpc>
              <a:spcBef>
                <a:spcPts val="600"/>
              </a:spcBef>
              <a:spcAft>
                <a:spcPts val="0"/>
              </a:spcAft>
              <a:buFont typeface="Arial" panose="020B0604020202020204" pitchFamily="34" charset="0"/>
              <a:buChar char="•"/>
            </a:pPr>
            <a:r>
              <a:rPr lang="en-GB" b="0"/>
              <a:t>Impact on benefits – not able to earn enough to make losing benefits worthwhile</a:t>
            </a:r>
          </a:p>
          <a:p>
            <a:pPr marL="285750" indent="-285750">
              <a:lnSpc>
                <a:spcPct val="110000"/>
              </a:lnSpc>
              <a:spcBef>
                <a:spcPts val="600"/>
              </a:spcBef>
              <a:spcAft>
                <a:spcPts val="0"/>
              </a:spcAft>
              <a:buFont typeface="Arial" panose="020B0604020202020204" pitchFamily="34" charset="0"/>
              <a:buChar char="•"/>
            </a:pPr>
            <a:r>
              <a:rPr lang="en-GB" b="0"/>
              <a:t>Impact on family time – not seeing the children</a:t>
            </a:r>
          </a:p>
          <a:p>
            <a:pPr marL="285750" indent="-285750">
              <a:lnSpc>
                <a:spcPct val="110000"/>
              </a:lnSpc>
              <a:spcBef>
                <a:spcPts val="600"/>
              </a:spcBef>
              <a:spcAft>
                <a:spcPts val="0"/>
              </a:spcAft>
              <a:buFont typeface="Arial" panose="020B0604020202020204" pitchFamily="34" charset="0"/>
              <a:buChar char="•"/>
            </a:pPr>
            <a:r>
              <a:rPr lang="en-GB" b="0"/>
              <a:t>Being a one-car owner</a:t>
            </a:r>
          </a:p>
          <a:p>
            <a:pPr marL="285750" indent="-285750">
              <a:lnSpc>
                <a:spcPct val="110000"/>
              </a:lnSpc>
              <a:spcBef>
                <a:spcPts val="600"/>
              </a:spcBef>
              <a:spcAft>
                <a:spcPts val="0"/>
              </a:spcAft>
              <a:buFont typeface="Arial" panose="020B0604020202020204" pitchFamily="34" charset="0"/>
              <a:buChar char="•"/>
            </a:pPr>
            <a:r>
              <a:rPr lang="en-GB" b="0"/>
              <a:t>Health conditions</a:t>
            </a:r>
          </a:p>
          <a:p>
            <a:pPr>
              <a:lnSpc>
                <a:spcPct val="110000"/>
              </a:lnSpc>
              <a:spcBef>
                <a:spcPts val="600"/>
              </a:spcBef>
              <a:spcAft>
                <a:spcPts val="0"/>
              </a:spcAft>
            </a:pPr>
            <a:r>
              <a:rPr lang="en-GB" b="0"/>
              <a:t>Several participants, are however looking to get higher incomes through more responsibility or, new qualifications and career changes, and jobs with company cars and expenses paid.</a:t>
            </a:r>
          </a:p>
          <a:p>
            <a:pPr>
              <a:lnSpc>
                <a:spcPct val="110000"/>
              </a:lnSpc>
              <a:spcBef>
                <a:spcPts val="600"/>
              </a:spcBef>
              <a:spcAft>
                <a:spcPts val="0"/>
              </a:spcAft>
            </a:pPr>
            <a:endParaRPr lang="en-GB" b="0"/>
          </a:p>
        </p:txBody>
      </p:sp>
      <p:sp>
        <p:nvSpPr>
          <p:cNvPr id="11" name="Text Placeholder 10">
            <a:extLst>
              <a:ext uri="{FF2B5EF4-FFF2-40B4-BE49-F238E27FC236}">
                <a16:creationId xmlns:a16="http://schemas.microsoft.com/office/drawing/2014/main" id="{F91CCD80-5230-C828-9BF8-A2F0DDFB9BCC}"/>
              </a:ext>
            </a:extLst>
          </p:cNvPr>
          <p:cNvSpPr>
            <a:spLocks noGrp="1"/>
          </p:cNvSpPr>
          <p:nvPr>
            <p:ph type="body" sz="quarter" idx="10"/>
          </p:nvPr>
        </p:nvSpPr>
        <p:spPr>
          <a:xfrm>
            <a:off x="6677025" y="973643"/>
            <a:ext cx="5210175" cy="4910714"/>
          </a:xfrm>
        </p:spPr>
        <p:txBody>
          <a:bodyPr/>
          <a:lstStyle/>
          <a:p>
            <a:pPr algn="ctr">
              <a:spcAft>
                <a:spcPts val="0"/>
              </a:spcAft>
            </a:pPr>
            <a:r>
              <a:rPr lang="en-GB" sz="2400">
                <a:solidFill>
                  <a:schemeClr val="tx2"/>
                </a:solidFill>
                <a:latin typeface="Calibri" panose="020F0502020204030204" pitchFamily="34" charset="0"/>
                <a:cs typeface="Calibri" panose="020F0502020204030204" pitchFamily="34" charset="0"/>
              </a:rPr>
              <a:t>Peter considered getting a second job for 8 hours in the local shop. </a:t>
            </a:r>
          </a:p>
          <a:p>
            <a:pPr algn="ctr">
              <a:spcAft>
                <a:spcPts val="0"/>
              </a:spcAft>
            </a:pPr>
            <a:endParaRPr lang="en-GB" sz="2800">
              <a:solidFill>
                <a:schemeClr val="tx2"/>
              </a:solidFill>
              <a:latin typeface="Calibri" panose="020F0502020204030204" pitchFamily="34" charset="0"/>
              <a:cs typeface="Calibri" panose="020F0502020204030204" pitchFamily="34" charset="0"/>
            </a:endParaRPr>
          </a:p>
          <a:p>
            <a:pPr algn="ctr">
              <a:spcAft>
                <a:spcPts val="0"/>
              </a:spcAft>
            </a:pPr>
            <a:r>
              <a:rPr lang="en-GB" sz="2800">
                <a:solidFill>
                  <a:schemeClr val="tx2"/>
                </a:solidFill>
                <a:latin typeface="Calibri" panose="020F0502020204030204" pitchFamily="34" charset="0"/>
                <a:cs typeface="Calibri" panose="020F0502020204030204" pitchFamily="34" charset="0"/>
              </a:rPr>
              <a:t>“When would I have the time to do it.  </a:t>
            </a:r>
            <a:r>
              <a:rPr lang="en-GB" sz="2800" b="1">
                <a:solidFill>
                  <a:schemeClr val="tx2"/>
                </a:solidFill>
                <a:latin typeface="Calibri" panose="020F0502020204030204" pitchFamily="34" charset="0"/>
                <a:cs typeface="Calibri" panose="020F0502020204030204" pitchFamily="34" charset="0"/>
              </a:rPr>
              <a:t>When would I see my family</a:t>
            </a:r>
            <a:r>
              <a:rPr lang="en-GB" sz="2800">
                <a:solidFill>
                  <a:schemeClr val="tx2"/>
                </a:solidFill>
                <a:latin typeface="Calibri" panose="020F0502020204030204" pitchFamily="34" charset="0"/>
                <a:cs typeface="Calibri" panose="020F0502020204030204" pitchFamily="34" charset="0"/>
              </a:rPr>
              <a:t>?” </a:t>
            </a:r>
          </a:p>
          <a:p>
            <a:pPr algn="ctr"/>
            <a:r>
              <a:rPr lang="en-GB" sz="2000">
                <a:solidFill>
                  <a:schemeClr val="tx2"/>
                </a:solidFill>
                <a:latin typeface="Calibri" panose="020F0502020204030204" pitchFamily="34" charset="0"/>
                <a:cs typeface="Calibri" panose="020F0502020204030204" pitchFamily="34" charset="0"/>
              </a:rPr>
              <a:t>[Peter, Intercept interview]</a:t>
            </a:r>
          </a:p>
          <a:p>
            <a:pPr algn="ctr"/>
            <a:endParaRPr lang="en-GB" sz="2000">
              <a:solidFill>
                <a:schemeClr val="tx2"/>
              </a:solidFill>
              <a:latin typeface="Calibri" panose="020F0502020204030204" pitchFamily="34" charset="0"/>
              <a:cs typeface="Calibri" panose="020F0502020204030204" pitchFamily="34" charset="0"/>
            </a:endParaRPr>
          </a:p>
          <a:p>
            <a:pPr algn="ctr">
              <a:spcAft>
                <a:spcPts val="0"/>
              </a:spcAft>
            </a:pPr>
            <a:r>
              <a:rPr lang="en-GB" sz="2800" b="0">
                <a:latin typeface="Calibri" panose="020F0502020204030204" pitchFamily="34" charset="0"/>
                <a:cs typeface="Calibri" panose="020F0502020204030204" pitchFamily="34" charset="0"/>
              </a:rPr>
              <a:t>“My wife’s </a:t>
            </a:r>
            <a:r>
              <a:rPr lang="en-GB" sz="2800" b="1">
                <a:latin typeface="Calibri" panose="020F0502020204030204" pitchFamily="34" charset="0"/>
                <a:cs typeface="Calibri" panose="020F0502020204030204" pitchFamily="34" charset="0"/>
              </a:rPr>
              <a:t>wages are cancelled out</a:t>
            </a:r>
            <a:r>
              <a:rPr lang="en-GB" sz="2800">
                <a:latin typeface="Calibri" panose="020F0502020204030204" pitchFamily="34" charset="0"/>
                <a:cs typeface="Calibri" panose="020F0502020204030204" pitchFamily="34" charset="0"/>
              </a:rPr>
              <a:t> </a:t>
            </a:r>
            <a:r>
              <a:rPr lang="en-GB" sz="2800" b="0">
                <a:latin typeface="Calibri" panose="020F0502020204030204" pitchFamily="34" charset="0"/>
                <a:cs typeface="Calibri" panose="020F0502020204030204" pitchFamily="34" charset="0"/>
              </a:rPr>
              <a:t>by the childcare costs” </a:t>
            </a:r>
          </a:p>
          <a:p>
            <a:pPr algn="ctr">
              <a:spcBef>
                <a:spcPts val="0"/>
              </a:spcBef>
              <a:spcAft>
                <a:spcPts val="0"/>
              </a:spcAft>
            </a:pPr>
            <a:r>
              <a:rPr lang="en-GB" sz="2000" b="0">
                <a:latin typeface="Calibri" panose="020F0502020204030204" pitchFamily="34" charset="0"/>
                <a:cs typeface="Calibri" panose="020F0502020204030204" pitchFamily="34" charset="0"/>
              </a:rPr>
              <a:t>[Peter, Intercept interview]</a:t>
            </a:r>
          </a:p>
          <a:p>
            <a:pPr algn="ctr"/>
            <a:endParaRPr lang="en-GB" sz="2000">
              <a:solidFill>
                <a:schemeClr val="tx2"/>
              </a:solidFill>
              <a:latin typeface="Calibri" panose="020F0502020204030204" pitchFamily="34" charset="0"/>
              <a:cs typeface="Calibri" panose="020F0502020204030204" pitchFamily="34" charset="0"/>
            </a:endParaRPr>
          </a:p>
          <a:p>
            <a:pPr algn="ctr"/>
            <a:endParaRPr lang="en-GB" sz="2800">
              <a:solidFill>
                <a:schemeClr val="tx2"/>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0" y="7165975"/>
            <a:ext cx="4114800" cy="365125"/>
          </a:xfrm>
        </p:spPr>
        <p:txBody>
          <a:bodyPr/>
          <a:lstStyle/>
          <a:p>
            <a:r>
              <a:rPr lang="en-GB">
                <a:latin typeface="Calibri" panose="020F0502020204030204" pitchFamily="34" charset="0"/>
              </a:rPr>
              <a:t>Produced by Essex County Council Chief Exec’s Office</a:t>
            </a:r>
          </a:p>
        </p:txBody>
      </p:sp>
      <p:sp>
        <p:nvSpPr>
          <p:cNvPr id="3" name="Title 6">
            <a:extLst>
              <a:ext uri="{FF2B5EF4-FFF2-40B4-BE49-F238E27FC236}">
                <a16:creationId xmlns:a16="http://schemas.microsoft.com/office/drawing/2014/main" id="{752E1999-7559-1353-648A-65B841DF999E}"/>
              </a:ext>
            </a:extLst>
          </p:cNvPr>
          <p:cNvSpPr txBox="1">
            <a:spLocks/>
          </p:cNvSpPr>
          <p:nvPr/>
        </p:nvSpPr>
        <p:spPr>
          <a:xfrm>
            <a:off x="549273" y="115487"/>
            <a:ext cx="5302800"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endParaRPr lang="en-GB" sz="3800"/>
          </a:p>
        </p:txBody>
      </p:sp>
      <p:sp>
        <p:nvSpPr>
          <p:cNvPr id="2" name="Footer Placeholder 3">
            <a:extLst>
              <a:ext uri="{FF2B5EF4-FFF2-40B4-BE49-F238E27FC236}">
                <a16:creationId xmlns:a16="http://schemas.microsoft.com/office/drawing/2014/main" id="{E1E0D43D-87D5-D5FC-4BA3-DF563C7D5062}"/>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42B62104-B662-5A5F-BB48-8AF7A0211CA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4FBD3426-7508-B757-1499-3D2648559AD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13</a:t>
            </a:fld>
            <a:endParaRPr lang="en-GB">
              <a:latin typeface="Calibri" panose="020F0502020204030204" pitchFamily="34" charset="0"/>
            </a:endParaRPr>
          </a:p>
        </p:txBody>
      </p:sp>
      <p:sp>
        <p:nvSpPr>
          <p:cNvPr id="8" name="TextBox 7">
            <a:extLst>
              <a:ext uri="{FF2B5EF4-FFF2-40B4-BE49-F238E27FC236}">
                <a16:creationId xmlns:a16="http://schemas.microsoft.com/office/drawing/2014/main" id="{F50D25D2-11B6-AE77-2214-73C0CC374DE8}"/>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Tree>
    <p:extLst>
      <p:ext uri="{BB962C8B-B14F-4D97-AF65-F5344CB8AC3E}">
        <p14:creationId xmlns:p14="http://schemas.microsoft.com/office/powerpoint/2010/main" val="302124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E3085D1-F28A-CB49-1A57-1D53AD6BC7E4}"/>
              </a:ext>
            </a:extLst>
          </p:cNvPr>
          <p:cNvSpPr txBox="1"/>
          <p:nvPr/>
        </p:nvSpPr>
        <p:spPr>
          <a:xfrm>
            <a:off x="0" y="645728"/>
            <a:ext cx="10821880" cy="646331"/>
          </a:xfrm>
          <a:prstGeom prst="rect">
            <a:avLst/>
          </a:prstGeom>
          <a:solidFill>
            <a:schemeClr val="bg1">
              <a:lumMod val="95000"/>
            </a:schemeClr>
          </a:solidFill>
        </p:spPr>
        <p:txBody>
          <a:bodyPr wrap="square">
            <a:spAutoFit/>
          </a:bodyPr>
          <a:lstStyle/>
          <a:p>
            <a:pPr algn="ctr"/>
            <a:r>
              <a:rPr lang="en-GB" b="1"/>
              <a:t>Gayle is a full-time carer to her mum who lives with her.  She owns the house outright by combining </a:t>
            </a:r>
          </a:p>
          <a:p>
            <a:pPr algn="ctr"/>
            <a:r>
              <a:rPr lang="en-GB" b="1"/>
              <a:t>their households.  She has her own health issues and is on a low income, relying on one days work and benefits.</a:t>
            </a:r>
          </a:p>
        </p:txBody>
      </p:sp>
      <p:sp>
        <p:nvSpPr>
          <p:cNvPr id="3" name="Content Placeholder 2">
            <a:extLst>
              <a:ext uri="{FF2B5EF4-FFF2-40B4-BE49-F238E27FC236}">
                <a16:creationId xmlns:a16="http://schemas.microsoft.com/office/drawing/2014/main" id="{C44F2D56-0F9D-5906-0BA1-6463F851AD13}"/>
              </a:ext>
            </a:extLst>
          </p:cNvPr>
          <p:cNvSpPr>
            <a:spLocks noGrp="1"/>
          </p:cNvSpPr>
          <p:nvPr>
            <p:ph sz="half" idx="1"/>
          </p:nvPr>
        </p:nvSpPr>
        <p:spPr>
          <a:xfrm>
            <a:off x="540000" y="1568450"/>
            <a:ext cx="8775450" cy="5117561"/>
          </a:xfrm>
        </p:spPr>
        <p:txBody>
          <a:bodyPr/>
          <a:lstStyle/>
          <a:p>
            <a:pPr>
              <a:spcBef>
                <a:spcPts val="0"/>
              </a:spcBef>
              <a:spcAft>
                <a:spcPts val="800"/>
              </a:spcAft>
            </a:pPr>
            <a:r>
              <a:rPr lang="en-GB" sz="1800" b="0"/>
              <a:t>The NHS medicine she was given </a:t>
            </a:r>
            <a:r>
              <a:rPr lang="en-GB" sz="1800"/>
              <a:t>does not work</a:t>
            </a:r>
            <a:r>
              <a:rPr lang="en-GB" sz="1800" b="0"/>
              <a:t>.  A few months ago, despite her low income, she went privately to get better medication and feels better but not completely well.  This private care increases her expenses by over £100 for a month, but without it she doesn’t function.</a:t>
            </a:r>
          </a:p>
          <a:p>
            <a:pPr algn="ctr">
              <a:spcBef>
                <a:spcPts val="0"/>
              </a:spcBef>
              <a:spcAft>
                <a:spcPts val="800"/>
              </a:spcAft>
            </a:pPr>
            <a:r>
              <a:rPr lang="en-GB" sz="1800" b="0">
                <a:solidFill>
                  <a:srgbClr val="E40037"/>
                </a:solidFill>
              </a:rPr>
              <a:t>“My car, medication and gas and electric [biggest expenses]”</a:t>
            </a:r>
          </a:p>
          <a:p>
            <a:pPr>
              <a:spcBef>
                <a:spcPts val="0"/>
              </a:spcBef>
              <a:spcAft>
                <a:spcPts val="800"/>
              </a:spcAft>
            </a:pPr>
            <a:r>
              <a:rPr lang="en-GB" sz="1800" b="0"/>
              <a:t>She must balance her caring role, her own health, work and the benefits they get.  She works one day a week and has benefits.  </a:t>
            </a:r>
            <a:r>
              <a:rPr lang="en-GB" sz="1800"/>
              <a:t>Working more often is not an option</a:t>
            </a:r>
            <a:r>
              <a:rPr lang="en-GB" sz="1800" b="0"/>
              <a:t>, she struggles with her health and energy levels.</a:t>
            </a:r>
          </a:p>
          <a:p>
            <a:pPr>
              <a:spcBef>
                <a:spcPts val="0"/>
              </a:spcBef>
              <a:spcAft>
                <a:spcPts val="800"/>
              </a:spcAft>
            </a:pPr>
            <a:r>
              <a:rPr lang="en-GB" sz="1800"/>
              <a:t>The house is cold</a:t>
            </a:r>
            <a:r>
              <a:rPr lang="en-GB" sz="1800" b="0"/>
              <a:t>.  </a:t>
            </a:r>
            <a:r>
              <a:rPr lang="en-GB" sz="1800"/>
              <a:t>Savings have been used up </a:t>
            </a:r>
            <a:r>
              <a:rPr lang="en-GB" sz="1800" b="0"/>
              <a:t>putting in a shower for mum.  </a:t>
            </a:r>
            <a:r>
              <a:rPr lang="en-GB" sz="1800"/>
              <a:t>Local shops are dear</a:t>
            </a:r>
            <a:r>
              <a:rPr lang="en-GB" sz="1800" b="0"/>
              <a:t>, and she accesses cheaper fuel, shopping and free parking out of county in Sudbury.  Gayle feels she wouldn't be surviving without mum’s income. </a:t>
            </a:r>
          </a:p>
          <a:p>
            <a:pPr algn="ctr">
              <a:spcBef>
                <a:spcPts val="0"/>
              </a:spcBef>
              <a:spcAft>
                <a:spcPts val="800"/>
              </a:spcAft>
            </a:pPr>
            <a:r>
              <a:rPr lang="en-GB" sz="1800" b="0">
                <a:solidFill>
                  <a:srgbClr val="E40037"/>
                </a:solidFill>
                <a:latin typeface="Calibri" panose="020F0502020204030204" pitchFamily="34" charset="0"/>
              </a:rPr>
              <a:t>“My dad’s private pension, bless him … we’d be lost without that”</a:t>
            </a:r>
          </a:p>
          <a:p>
            <a:pPr>
              <a:spcBef>
                <a:spcPts val="0"/>
              </a:spcBef>
              <a:spcAft>
                <a:spcPts val="800"/>
              </a:spcAft>
            </a:pPr>
            <a:r>
              <a:rPr lang="en-GB" sz="1800" b="0"/>
              <a:t>She has a </a:t>
            </a:r>
            <a:r>
              <a:rPr lang="en-GB" sz="1800"/>
              <a:t>few things left she could stop </a:t>
            </a:r>
            <a:r>
              <a:rPr lang="en-GB" sz="1800" b="0"/>
              <a:t>but that would </a:t>
            </a:r>
            <a:r>
              <a:rPr lang="en-GB" sz="1800"/>
              <a:t>impact mum’s enjoyment and both their wellbeing</a:t>
            </a:r>
            <a:r>
              <a:rPr lang="en-GB" sz="1800" b="0"/>
              <a:t>; a TV subscription with the channels that her mum likes, she’s already haggled on the price, and she might not replace her small pets when they’re gone.  </a:t>
            </a:r>
          </a:p>
          <a:p>
            <a:pPr>
              <a:spcBef>
                <a:spcPts val="0"/>
              </a:spcBef>
              <a:spcAft>
                <a:spcPts val="800"/>
              </a:spcAft>
            </a:pPr>
            <a:endParaRPr lang="en-GB" sz="1800" b="0"/>
          </a:p>
        </p:txBody>
      </p:sp>
      <p:sp>
        <p:nvSpPr>
          <p:cNvPr id="5" name="Title 4">
            <a:extLst>
              <a:ext uri="{FF2B5EF4-FFF2-40B4-BE49-F238E27FC236}">
                <a16:creationId xmlns:a16="http://schemas.microsoft.com/office/drawing/2014/main" id="{37BE1D68-6329-7A79-C60D-DC834181C79B}"/>
              </a:ext>
            </a:extLst>
          </p:cNvPr>
          <p:cNvSpPr>
            <a:spLocks noGrp="1"/>
          </p:cNvSpPr>
          <p:nvPr>
            <p:ph type="title"/>
          </p:nvPr>
        </p:nvSpPr>
        <p:spPr>
          <a:xfrm>
            <a:off x="0" y="1"/>
            <a:ext cx="12192000" cy="666749"/>
          </a:xfrm>
          <a:solidFill>
            <a:srgbClr val="E40037"/>
          </a:solidFill>
        </p:spPr>
        <p:txBody>
          <a:bodyPr/>
          <a:lstStyle/>
          <a:p>
            <a:r>
              <a:rPr lang="en-GB" sz="3800">
                <a:solidFill>
                  <a:schemeClr val="bg1"/>
                </a:solidFill>
              </a:rPr>
              <a:t>   Gayle is unable to work more due to her health</a:t>
            </a:r>
          </a:p>
        </p:txBody>
      </p:sp>
      <p:sp>
        <p:nvSpPr>
          <p:cNvPr id="2" name="Footer Placeholder 3">
            <a:extLst>
              <a:ext uri="{FF2B5EF4-FFF2-40B4-BE49-F238E27FC236}">
                <a16:creationId xmlns:a16="http://schemas.microsoft.com/office/drawing/2014/main" id="{5E138CA0-6B21-62DE-8C4F-D1711C564F84}"/>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F58E7E7E-BC3A-0ADB-FB8C-8EC02954FC55}"/>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C1E406A0-AC64-98C4-102B-679DD79D859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14</a:t>
            </a:fld>
            <a:endParaRPr lang="en-GB">
              <a:latin typeface="Calibri" panose="020F0502020204030204" pitchFamily="34" charset="0"/>
            </a:endParaRPr>
          </a:p>
        </p:txBody>
      </p:sp>
      <p:grpSp>
        <p:nvGrpSpPr>
          <p:cNvPr id="8" name="Group 7">
            <a:extLst>
              <a:ext uri="{FF2B5EF4-FFF2-40B4-BE49-F238E27FC236}">
                <a16:creationId xmlns:a16="http://schemas.microsoft.com/office/drawing/2014/main" id="{FB933241-18F1-D039-F7BC-B6DC54A033F0}"/>
              </a:ext>
            </a:extLst>
          </p:cNvPr>
          <p:cNvGrpSpPr/>
          <p:nvPr/>
        </p:nvGrpSpPr>
        <p:grpSpPr>
          <a:xfrm>
            <a:off x="10345352" y="151870"/>
            <a:ext cx="1656149" cy="1236641"/>
            <a:chOff x="10326302" y="151870"/>
            <a:chExt cx="1656149" cy="1236641"/>
          </a:xfrm>
        </p:grpSpPr>
        <p:grpSp>
          <p:nvGrpSpPr>
            <p:cNvPr id="9" name="Group 8">
              <a:extLst>
                <a:ext uri="{FF2B5EF4-FFF2-40B4-BE49-F238E27FC236}">
                  <a16:creationId xmlns:a16="http://schemas.microsoft.com/office/drawing/2014/main" id="{F4FC289A-5180-3173-8721-8B4CBE66979A}"/>
                </a:ext>
              </a:extLst>
            </p:cNvPr>
            <p:cNvGrpSpPr/>
            <p:nvPr/>
          </p:nvGrpSpPr>
          <p:grpSpPr>
            <a:xfrm>
              <a:off x="10326302" y="151870"/>
              <a:ext cx="1656149" cy="1236641"/>
              <a:chOff x="10450126" y="89396"/>
              <a:chExt cx="1656149" cy="1236641"/>
            </a:xfrm>
          </p:grpSpPr>
          <p:pic>
            <p:nvPicPr>
              <p:cNvPr id="11" name="Picture 10">
                <a:extLst>
                  <a:ext uri="{FF2B5EF4-FFF2-40B4-BE49-F238E27FC236}">
                    <a16:creationId xmlns:a16="http://schemas.microsoft.com/office/drawing/2014/main" id="{4D306DA8-A811-5BB0-C889-2947DB502F0E}"/>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4" name="TextBox 13">
                <a:extLst>
                  <a:ext uri="{FF2B5EF4-FFF2-40B4-BE49-F238E27FC236}">
                    <a16:creationId xmlns:a16="http://schemas.microsoft.com/office/drawing/2014/main" id="{132F5C56-9A07-6937-0D0C-DA3D7389E553}"/>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0" name="Oval 9">
              <a:extLst>
                <a:ext uri="{FF2B5EF4-FFF2-40B4-BE49-F238E27FC236}">
                  <a16:creationId xmlns:a16="http://schemas.microsoft.com/office/drawing/2014/main" id="{88AA5F46-F8B8-032C-9995-F9CC4CF6BDE5}"/>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FE5CAA29-17C3-8DC3-8A3A-78E5EA2FECE1}"/>
              </a:ext>
            </a:extLst>
          </p:cNvPr>
          <p:cNvSpPr txBox="1"/>
          <p:nvPr/>
        </p:nvSpPr>
        <p:spPr>
          <a:xfrm>
            <a:off x="9718158" y="2527902"/>
            <a:ext cx="2283343" cy="2862322"/>
          </a:xfrm>
          <a:prstGeom prst="rect">
            <a:avLst/>
          </a:prstGeom>
          <a:solidFill>
            <a:srgbClr val="004C94"/>
          </a:solidFill>
        </p:spPr>
        <p:txBody>
          <a:bodyPr wrap="square">
            <a:spAutoFit/>
          </a:bodyPr>
          <a:lstStyle/>
          <a:p>
            <a:r>
              <a:rPr lang="en-GB">
                <a:solidFill>
                  <a:schemeClr val="bg1"/>
                </a:solidFill>
              </a:rPr>
              <a:t>Gayle needs the better medication in order to function; to care for her mum and work.  </a:t>
            </a:r>
          </a:p>
          <a:p>
            <a:endParaRPr lang="en-GB">
              <a:solidFill>
                <a:schemeClr val="bg1"/>
              </a:solidFill>
            </a:endParaRPr>
          </a:p>
          <a:p>
            <a:r>
              <a:rPr lang="en-GB">
                <a:solidFill>
                  <a:schemeClr val="bg1"/>
                </a:solidFill>
              </a:rPr>
              <a:t>Her low income means this is an additional challenge for her.</a:t>
            </a:r>
          </a:p>
        </p:txBody>
      </p:sp>
    </p:spTree>
    <p:extLst>
      <p:ext uri="{BB962C8B-B14F-4D97-AF65-F5344CB8AC3E}">
        <p14:creationId xmlns:p14="http://schemas.microsoft.com/office/powerpoint/2010/main" val="393474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113A4E4-B301-4A0E-B492-DCA170FA7001}"/>
              </a:ext>
            </a:extLst>
          </p:cNvPr>
          <p:cNvSpPr txBox="1"/>
          <p:nvPr/>
        </p:nvSpPr>
        <p:spPr>
          <a:xfrm>
            <a:off x="444699" y="2100630"/>
            <a:ext cx="6372301" cy="2213042"/>
          </a:xfrm>
          <a:prstGeom prst="rect">
            <a:avLst/>
          </a:prstGeom>
          <a:noFill/>
        </p:spPr>
        <p:txBody>
          <a:bodyPr wrap="square">
            <a:spAutoFit/>
          </a:bodyPr>
          <a:lstStyle/>
          <a:p>
            <a:pPr marL="285750" indent="-285750">
              <a:lnSpc>
                <a:spcPct val="110000"/>
              </a:lnSpc>
              <a:spcAft>
                <a:spcPts val="1200"/>
              </a:spcAft>
              <a:buFont typeface="Arial" panose="020B0604020202020204" pitchFamily="34" charset="0"/>
              <a:buChar char="•"/>
            </a:pPr>
            <a:r>
              <a:rPr lang="en-GB" sz="1800" b="0">
                <a:solidFill>
                  <a:srgbClr val="000000"/>
                </a:solidFill>
                <a:effectLst/>
                <a:ea typeface="Calibri" panose="020F0502020204030204" pitchFamily="34" charset="0"/>
                <a:cs typeface="Arial" panose="020B0604020202020204" pitchFamily="34" charset="0"/>
              </a:rPr>
              <a:t>Several </a:t>
            </a:r>
            <a:r>
              <a:rPr lang="en-GB" sz="1800" b="0">
                <a:effectLst/>
                <a:ea typeface="Calibri" panose="020F0502020204030204" pitchFamily="34" charset="0"/>
                <a:cs typeface="Arial" panose="020B0604020202020204" pitchFamily="34" charset="0"/>
              </a:rPr>
              <a:t>participants have reported that cost of childcare is high and impacts on their ability to work.  </a:t>
            </a:r>
          </a:p>
          <a:p>
            <a:pPr marL="285750" indent="-285750">
              <a:lnSpc>
                <a:spcPct val="110000"/>
              </a:lnSpc>
              <a:spcAft>
                <a:spcPts val="1200"/>
              </a:spcAft>
              <a:buFont typeface="Arial" panose="020B0604020202020204" pitchFamily="34" charset="0"/>
              <a:buChar char="•"/>
            </a:pPr>
            <a:r>
              <a:rPr lang="en-GB" sz="1800" b="0">
                <a:effectLst/>
                <a:ea typeface="Calibri" panose="020F0502020204030204" pitchFamily="34" charset="0"/>
                <a:cs typeface="Arial" panose="020B0604020202020204" pitchFamily="34" charset="0"/>
              </a:rPr>
              <a:t>Some are taking on work that de-values their skills because the childcare cost is too high if they work full-time.</a:t>
            </a:r>
          </a:p>
          <a:p>
            <a:pPr marL="285750" indent="-285750">
              <a:lnSpc>
                <a:spcPct val="110000"/>
              </a:lnSpc>
              <a:spcAft>
                <a:spcPts val="1200"/>
              </a:spcAft>
              <a:buFont typeface="Arial" panose="020B0604020202020204" pitchFamily="34" charset="0"/>
              <a:buChar char="•"/>
            </a:pPr>
            <a:r>
              <a:rPr lang="en-GB" sz="1800" b="0">
                <a:effectLst/>
                <a:ea typeface="Calibri" panose="020F0502020204030204" pitchFamily="34" charset="0"/>
                <a:cs typeface="Arial" panose="020B0604020202020204" pitchFamily="34" charset="0"/>
              </a:rPr>
              <a:t>Another is delaying restarting her qualifications, that would increase salary and work hours, due to availability of childcare.</a:t>
            </a:r>
          </a:p>
        </p:txBody>
      </p:sp>
      <p:pic>
        <p:nvPicPr>
          <p:cNvPr id="5" name="Picture 4">
            <a:extLst>
              <a:ext uri="{FF2B5EF4-FFF2-40B4-BE49-F238E27FC236}">
                <a16:creationId xmlns:a16="http://schemas.microsoft.com/office/drawing/2014/main" id="{C4B42D40-4402-41A5-BA60-05C7ED59025F}"/>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97276" y="159995"/>
            <a:ext cx="900000" cy="900000"/>
          </a:xfrm>
          <a:prstGeom prst="rect">
            <a:avLst/>
          </a:prstGeom>
        </p:spPr>
      </p:pic>
      <p:sp>
        <p:nvSpPr>
          <p:cNvPr id="4" name="Title 3">
            <a:extLst>
              <a:ext uri="{FF2B5EF4-FFF2-40B4-BE49-F238E27FC236}">
                <a16:creationId xmlns:a16="http://schemas.microsoft.com/office/drawing/2014/main" id="{A03B5314-ECFA-FBB9-6C0E-3D7B4F2FF304}"/>
              </a:ext>
            </a:extLst>
          </p:cNvPr>
          <p:cNvSpPr>
            <a:spLocks noGrp="1"/>
          </p:cNvSpPr>
          <p:nvPr>
            <p:ph type="title"/>
          </p:nvPr>
        </p:nvSpPr>
        <p:spPr>
          <a:xfrm>
            <a:off x="444699" y="239797"/>
            <a:ext cx="7405200" cy="1065091"/>
          </a:xfrm>
        </p:spPr>
        <p:txBody>
          <a:bodyPr/>
          <a:lstStyle/>
          <a:p>
            <a:r>
              <a:rPr lang="en-GB" sz="3800"/>
              <a:t>Cost and availability of childcare is impacting people’s work choices</a:t>
            </a:r>
          </a:p>
        </p:txBody>
      </p:sp>
      <p:sp>
        <p:nvSpPr>
          <p:cNvPr id="2" name="Rectangle 1">
            <a:extLst>
              <a:ext uri="{FF2B5EF4-FFF2-40B4-BE49-F238E27FC236}">
                <a16:creationId xmlns:a16="http://schemas.microsoft.com/office/drawing/2014/main" id="{B35834E1-AD81-E051-5D48-FBF802EFA9B4}"/>
              </a:ext>
            </a:extLst>
          </p:cNvPr>
          <p:cNvSpPr/>
          <p:nvPr/>
        </p:nvSpPr>
        <p:spPr>
          <a:xfrm>
            <a:off x="7537415" y="4506320"/>
            <a:ext cx="3236360" cy="2003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effectLst/>
                <a:ea typeface="Times New Roman" panose="02020603050405020304" pitchFamily="18" charset="0"/>
                <a:cs typeface="Calibri" panose="020F0502020204030204" pitchFamily="34" charset="0"/>
              </a:rPr>
              <a:t>The paid childcare Debbie can get doesn’t start early enough for her to work-full time which is needed to finish her degree.  She believes finishing her degree, would bring a better life to the family.</a:t>
            </a:r>
          </a:p>
        </p:txBody>
      </p:sp>
      <p:sp>
        <p:nvSpPr>
          <p:cNvPr id="3" name="Rectangle 2">
            <a:extLst>
              <a:ext uri="{FF2B5EF4-FFF2-40B4-BE49-F238E27FC236}">
                <a16:creationId xmlns:a16="http://schemas.microsoft.com/office/drawing/2014/main" id="{FDB2A669-5255-1F2D-4CC6-92332AB5472A}"/>
              </a:ext>
            </a:extLst>
          </p:cNvPr>
          <p:cNvSpPr/>
          <p:nvPr/>
        </p:nvSpPr>
        <p:spPr>
          <a:xfrm>
            <a:off x="7537415" y="3795049"/>
            <a:ext cx="3236360" cy="711269"/>
          </a:xfrm>
          <a:prstGeom prst="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Debbie is waiting until the children are older</a:t>
            </a:r>
          </a:p>
        </p:txBody>
      </p:sp>
      <p:sp>
        <p:nvSpPr>
          <p:cNvPr id="6" name="TextBox 5">
            <a:extLst>
              <a:ext uri="{FF2B5EF4-FFF2-40B4-BE49-F238E27FC236}">
                <a16:creationId xmlns:a16="http://schemas.microsoft.com/office/drawing/2014/main" id="{88CC2EEF-A047-7632-3714-7F335973B775}"/>
              </a:ext>
            </a:extLst>
          </p:cNvPr>
          <p:cNvSpPr txBox="1"/>
          <p:nvPr/>
        </p:nvSpPr>
        <p:spPr>
          <a:xfrm>
            <a:off x="1433410" y="4973855"/>
            <a:ext cx="4394878" cy="769441"/>
          </a:xfrm>
          <a:prstGeom prst="rect">
            <a:avLst/>
          </a:prstGeom>
          <a:noFill/>
        </p:spPr>
        <p:txBody>
          <a:bodyPr wrap="square">
            <a:spAutoFit/>
          </a:bodyPr>
          <a:lstStyle/>
          <a:p>
            <a:pPr algn="ctr"/>
            <a:r>
              <a:rPr lang="en-GB" sz="2400">
                <a:solidFill>
                  <a:srgbClr val="E40037"/>
                </a:solidFill>
              </a:rPr>
              <a:t>“It doesn’t always pay to work” </a:t>
            </a:r>
          </a:p>
          <a:p>
            <a:pPr algn="ctr"/>
            <a:r>
              <a:rPr lang="en-GB" sz="2000">
                <a:solidFill>
                  <a:schemeClr val="tx2"/>
                </a:solidFill>
              </a:rPr>
              <a:t>[Laura, intercept interview]</a:t>
            </a:r>
          </a:p>
        </p:txBody>
      </p:sp>
      <p:sp>
        <p:nvSpPr>
          <p:cNvPr id="7" name="Rectangle 6">
            <a:extLst>
              <a:ext uri="{FF2B5EF4-FFF2-40B4-BE49-F238E27FC236}">
                <a16:creationId xmlns:a16="http://schemas.microsoft.com/office/drawing/2014/main" id="{4BDFF88E-E576-1EDE-2AAC-75C2C505C2EC}"/>
              </a:ext>
            </a:extLst>
          </p:cNvPr>
          <p:cNvSpPr/>
          <p:nvPr/>
        </p:nvSpPr>
        <p:spPr>
          <a:xfrm>
            <a:off x="7537415" y="2072473"/>
            <a:ext cx="3236360" cy="15531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effectLst/>
                <a:ea typeface="Times New Roman" panose="02020603050405020304" pitchFamily="18" charset="0"/>
                <a:cs typeface="Calibri" panose="020F0502020204030204" pitchFamily="34" charset="0"/>
              </a:rPr>
              <a:t>Laura works 2 nights a week in hospitality as she can earn more this way than working and paying for childcare.  She used to be a teacher.</a:t>
            </a:r>
            <a:endParaRPr lang="en-GB">
              <a:solidFill>
                <a:schemeClr val="tx1"/>
              </a:solidFill>
            </a:endParaRPr>
          </a:p>
        </p:txBody>
      </p:sp>
      <p:sp>
        <p:nvSpPr>
          <p:cNvPr id="10" name="Rectangle 9">
            <a:extLst>
              <a:ext uri="{FF2B5EF4-FFF2-40B4-BE49-F238E27FC236}">
                <a16:creationId xmlns:a16="http://schemas.microsoft.com/office/drawing/2014/main" id="{957309D1-EE6B-D2F7-E31F-E8AC7FFB6886}"/>
              </a:ext>
            </a:extLst>
          </p:cNvPr>
          <p:cNvSpPr/>
          <p:nvPr/>
        </p:nvSpPr>
        <p:spPr>
          <a:xfrm>
            <a:off x="7537415" y="1361202"/>
            <a:ext cx="3236360" cy="711269"/>
          </a:xfrm>
          <a:prstGeom prst="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Laura is choosing lower paid and part-time work</a:t>
            </a:r>
          </a:p>
        </p:txBody>
      </p:sp>
      <p:sp>
        <p:nvSpPr>
          <p:cNvPr id="13" name="Footer Placeholder 3">
            <a:extLst>
              <a:ext uri="{FF2B5EF4-FFF2-40B4-BE49-F238E27FC236}">
                <a16:creationId xmlns:a16="http://schemas.microsoft.com/office/drawing/2014/main" id="{62D08F04-3BA6-A757-DB97-9F8960F878AF}"/>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4" name="Date Placeholder 4">
            <a:extLst>
              <a:ext uri="{FF2B5EF4-FFF2-40B4-BE49-F238E27FC236}">
                <a16:creationId xmlns:a16="http://schemas.microsoft.com/office/drawing/2014/main" id="{ABD684E2-0D00-106B-C046-D44737E1A724}"/>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5" name="Slide Number Placeholder 5">
            <a:extLst>
              <a:ext uri="{FF2B5EF4-FFF2-40B4-BE49-F238E27FC236}">
                <a16:creationId xmlns:a16="http://schemas.microsoft.com/office/drawing/2014/main" id="{7E83DDB7-50B0-1A5C-3F08-DC914DF02BFC}"/>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15</a:t>
            </a:fld>
            <a:endParaRPr lang="en-GB">
              <a:latin typeface="Calibri" panose="020F0502020204030204" pitchFamily="34" charset="0"/>
            </a:endParaRPr>
          </a:p>
        </p:txBody>
      </p:sp>
    </p:spTree>
    <p:extLst>
      <p:ext uri="{BB962C8B-B14F-4D97-AF65-F5344CB8AC3E}">
        <p14:creationId xmlns:p14="http://schemas.microsoft.com/office/powerpoint/2010/main" val="3084370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2E3EE0-36C8-113A-F704-1148CB018A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FBDBFD36-779A-424B-AE53-C42889F009CA}"/>
              </a:ext>
            </a:extLst>
          </p:cNvPr>
          <p:cNvSpPr>
            <a:spLocks noGrp="1"/>
          </p:cNvSpPr>
          <p:nvPr>
            <p:ph type="title"/>
          </p:nvPr>
        </p:nvSpPr>
        <p:spPr>
          <a:xfrm>
            <a:off x="533017" y="55697"/>
            <a:ext cx="6067808" cy="1065091"/>
          </a:xfrm>
        </p:spPr>
        <p:txBody>
          <a:bodyPr/>
          <a:lstStyle/>
          <a:p>
            <a:r>
              <a:rPr lang="en-GB" sz="3800"/>
              <a:t>Housing affordability, conditions and repairs</a:t>
            </a:r>
          </a:p>
        </p:txBody>
      </p:sp>
      <p:sp>
        <p:nvSpPr>
          <p:cNvPr id="4" name="Content Placeholder 3">
            <a:extLst>
              <a:ext uri="{FF2B5EF4-FFF2-40B4-BE49-F238E27FC236}">
                <a16:creationId xmlns:a16="http://schemas.microsoft.com/office/drawing/2014/main" id="{9E08C34E-FC34-4E25-A781-819272016108}"/>
              </a:ext>
            </a:extLst>
          </p:cNvPr>
          <p:cNvSpPr>
            <a:spLocks noGrp="1"/>
          </p:cNvSpPr>
          <p:nvPr>
            <p:ph idx="1"/>
          </p:nvPr>
        </p:nvSpPr>
        <p:spPr>
          <a:xfrm>
            <a:off x="533017" y="1981200"/>
            <a:ext cx="5668115" cy="3553730"/>
          </a:xfrm>
        </p:spPr>
        <p:txBody>
          <a:bodyPr/>
          <a:lstStyle/>
          <a:p>
            <a:pPr marL="285750" indent="-285750">
              <a:spcBef>
                <a:spcPts val="1200"/>
              </a:spcBef>
              <a:spcAft>
                <a:spcPts val="0"/>
              </a:spcAft>
              <a:buFont typeface="Arial" panose="020B0604020202020204" pitchFamily="34" charset="0"/>
              <a:buChar char="•"/>
            </a:pPr>
            <a:r>
              <a:rPr lang="en-GB" sz="1800" b="0"/>
              <a:t>A participant is struggling to get on the property ladder due to not being able to save for a deposit</a:t>
            </a:r>
          </a:p>
          <a:p>
            <a:pPr marL="285750" indent="-285750">
              <a:spcBef>
                <a:spcPts val="1200"/>
              </a:spcBef>
              <a:spcAft>
                <a:spcPts val="0"/>
              </a:spcAft>
              <a:buFont typeface="Arial" panose="020B0604020202020204" pitchFamily="34" charset="0"/>
              <a:buChar char="•"/>
            </a:pPr>
            <a:r>
              <a:rPr lang="en-GB" sz="1800" b="0"/>
              <a:t>Some rental and owned homes need repairs, which may take time </a:t>
            </a:r>
          </a:p>
          <a:p>
            <a:pPr marL="285750" indent="-285750">
              <a:spcBef>
                <a:spcPts val="1200"/>
              </a:spcBef>
              <a:spcAft>
                <a:spcPts val="0"/>
              </a:spcAft>
              <a:buFont typeface="Arial" panose="020B0604020202020204" pitchFamily="34" charset="0"/>
              <a:buChar char="•"/>
            </a:pPr>
            <a:r>
              <a:rPr lang="en-GB" sz="1800" b="0"/>
              <a:t>Home owners are not always able to keep up with repair costs</a:t>
            </a:r>
          </a:p>
          <a:p>
            <a:pPr marL="285750" indent="-285750">
              <a:spcBef>
                <a:spcPts val="1200"/>
              </a:spcBef>
              <a:spcAft>
                <a:spcPts val="0"/>
              </a:spcAft>
              <a:buFont typeface="Arial" panose="020B0604020202020204" pitchFamily="34" charset="0"/>
              <a:buChar char="•"/>
            </a:pPr>
            <a:r>
              <a:rPr lang="en-GB" sz="1800" b="0"/>
              <a:t>Some housing association properties are modern but others are lacking the basics e.g. radiators</a:t>
            </a:r>
          </a:p>
          <a:p>
            <a:pPr marL="285750" indent="-285750">
              <a:spcBef>
                <a:spcPts val="1200"/>
              </a:spcBef>
              <a:spcAft>
                <a:spcPts val="0"/>
              </a:spcAft>
              <a:buFont typeface="Arial" panose="020B0604020202020204" pitchFamily="34" charset="0"/>
              <a:buChar char="•"/>
            </a:pPr>
            <a:r>
              <a:rPr lang="en-GB" sz="1800" b="0"/>
              <a:t>One participant left their last property of 14 years as landlord decided to sell rather than repair.</a:t>
            </a:r>
          </a:p>
        </p:txBody>
      </p:sp>
      <p:sp>
        <p:nvSpPr>
          <p:cNvPr id="7" name="TextBox 6">
            <a:extLst>
              <a:ext uri="{FF2B5EF4-FFF2-40B4-BE49-F238E27FC236}">
                <a16:creationId xmlns:a16="http://schemas.microsoft.com/office/drawing/2014/main" id="{C7F4E7B2-E2E7-D641-3E22-D4723D730C0D}"/>
              </a:ext>
            </a:extLst>
          </p:cNvPr>
          <p:cNvSpPr txBox="1"/>
          <p:nvPr/>
        </p:nvSpPr>
        <p:spPr>
          <a:xfrm>
            <a:off x="7153275" y="5904157"/>
            <a:ext cx="4857750" cy="830997"/>
          </a:xfrm>
          <a:prstGeom prst="rect">
            <a:avLst/>
          </a:prstGeom>
          <a:noFill/>
          <a:ln>
            <a:noFill/>
          </a:ln>
        </p:spPr>
        <p:txBody>
          <a:bodyPr wrap="square">
            <a:spAutoFit/>
          </a:bodyPr>
          <a:lstStyle/>
          <a:p>
            <a:pPr algn="ctr"/>
            <a:r>
              <a:rPr lang="en-GB" sz="1600">
                <a:solidFill>
                  <a:schemeClr val="bg1"/>
                </a:solidFill>
              </a:rPr>
              <a:t>Debbie washes black mould off her child’s bedroom walls each day. The housing association was quick to come round but hadn’t managed to find the leak.</a:t>
            </a:r>
          </a:p>
        </p:txBody>
      </p:sp>
      <p:sp>
        <p:nvSpPr>
          <p:cNvPr id="8" name="TextBox 7">
            <a:extLst>
              <a:ext uri="{FF2B5EF4-FFF2-40B4-BE49-F238E27FC236}">
                <a16:creationId xmlns:a16="http://schemas.microsoft.com/office/drawing/2014/main" id="{FE0D144B-4AED-4903-65C5-62F3F4AE2755}"/>
              </a:ext>
            </a:extLst>
          </p:cNvPr>
          <p:cNvSpPr txBox="1"/>
          <p:nvPr/>
        </p:nvSpPr>
        <p:spPr>
          <a:xfrm>
            <a:off x="319074" y="5534825"/>
            <a:ext cx="6096000" cy="1200329"/>
          </a:xfrm>
          <a:prstGeom prst="rect">
            <a:avLst/>
          </a:prstGeom>
          <a:noFill/>
        </p:spPr>
        <p:txBody>
          <a:bodyPr wrap="square">
            <a:spAutoFit/>
          </a:bodyPr>
          <a:lstStyle/>
          <a:p>
            <a:pPr algn="ctr"/>
            <a:r>
              <a:rPr lang="en-GB">
                <a:solidFill>
                  <a:srgbClr val="E40037"/>
                </a:solidFill>
              </a:rPr>
              <a:t>“Rental property and repairs are a long wait sometimes. We were advised to keep the home heated at 18 degrees all day to stop the mould, but I can’t afford this.” </a:t>
            </a:r>
          </a:p>
          <a:p>
            <a:pPr algn="ctr"/>
            <a:r>
              <a:rPr lang="en-GB"/>
              <a:t>[Debbie, online interview]</a:t>
            </a:r>
          </a:p>
        </p:txBody>
      </p:sp>
      <p:sp>
        <p:nvSpPr>
          <p:cNvPr id="2" name="TextBox 1">
            <a:extLst>
              <a:ext uri="{FF2B5EF4-FFF2-40B4-BE49-F238E27FC236}">
                <a16:creationId xmlns:a16="http://schemas.microsoft.com/office/drawing/2014/main" id="{639E2B77-9A59-35A4-A4FE-41FD96DADB02}"/>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Tree>
    <p:extLst>
      <p:ext uri="{BB962C8B-B14F-4D97-AF65-F5344CB8AC3E}">
        <p14:creationId xmlns:p14="http://schemas.microsoft.com/office/powerpoint/2010/main" val="64428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indoor&#10;&#10;Description automatically generated">
            <a:extLst>
              <a:ext uri="{FF2B5EF4-FFF2-40B4-BE49-F238E27FC236}">
                <a16:creationId xmlns:a16="http://schemas.microsoft.com/office/drawing/2014/main" id="{BA33553A-13D2-FE90-73C5-8DB1BD4730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398542" y="1064543"/>
            <a:ext cx="6443415" cy="5143500"/>
          </a:xfrm>
          <a:prstGeom prst="rect">
            <a:avLst/>
          </a:prstGeom>
        </p:spPr>
      </p:pic>
      <p:sp>
        <p:nvSpPr>
          <p:cNvPr id="16" name="TextBox 15">
            <a:extLst>
              <a:ext uri="{FF2B5EF4-FFF2-40B4-BE49-F238E27FC236}">
                <a16:creationId xmlns:a16="http://schemas.microsoft.com/office/drawing/2014/main" id="{4BBEE3DD-059C-4822-C389-85F49C9F46F0}"/>
              </a:ext>
            </a:extLst>
          </p:cNvPr>
          <p:cNvSpPr txBox="1"/>
          <p:nvPr/>
        </p:nvSpPr>
        <p:spPr>
          <a:xfrm>
            <a:off x="0" y="645729"/>
            <a:ext cx="6705600" cy="646331"/>
          </a:xfrm>
          <a:prstGeom prst="rect">
            <a:avLst/>
          </a:prstGeom>
          <a:solidFill>
            <a:schemeClr val="bg1">
              <a:lumMod val="95000"/>
            </a:schemeClr>
          </a:solidFill>
        </p:spPr>
        <p:txBody>
          <a:bodyPr wrap="square">
            <a:spAutoFit/>
          </a:bodyPr>
          <a:lstStyle/>
          <a:p>
            <a:pPr algn="ctr"/>
            <a:r>
              <a:rPr lang="en-GB" b="1"/>
              <a:t>Lucy lives with her teenage daughter, who has a disability, in a house owned by the housing association.</a:t>
            </a:r>
          </a:p>
        </p:txBody>
      </p:sp>
      <p:sp>
        <p:nvSpPr>
          <p:cNvPr id="8" name="Title 7">
            <a:extLst>
              <a:ext uri="{FF2B5EF4-FFF2-40B4-BE49-F238E27FC236}">
                <a16:creationId xmlns:a16="http://schemas.microsoft.com/office/drawing/2014/main" id="{D7B47B42-FDF6-7336-41AE-2C702DC27EF8}"/>
              </a:ext>
            </a:extLst>
          </p:cNvPr>
          <p:cNvSpPr>
            <a:spLocks noGrp="1"/>
          </p:cNvSpPr>
          <p:nvPr>
            <p:ph type="title"/>
          </p:nvPr>
        </p:nvSpPr>
        <p:spPr>
          <a:xfrm>
            <a:off x="0" y="16731"/>
            <a:ext cx="12192000" cy="646332"/>
          </a:xfrm>
          <a:solidFill>
            <a:srgbClr val="E40037"/>
          </a:solidFill>
        </p:spPr>
        <p:txBody>
          <a:bodyPr/>
          <a:lstStyle/>
          <a:p>
            <a:r>
              <a:rPr lang="en-GB" sz="3800">
                <a:solidFill>
                  <a:schemeClr val="bg1"/>
                </a:solidFill>
              </a:rPr>
              <a:t>  Lucy doesn’t have radiators in every room</a:t>
            </a:r>
          </a:p>
        </p:txBody>
      </p:sp>
      <p:sp>
        <p:nvSpPr>
          <p:cNvPr id="3" name="Content Placeholder 2">
            <a:extLst>
              <a:ext uri="{FF2B5EF4-FFF2-40B4-BE49-F238E27FC236}">
                <a16:creationId xmlns:a16="http://schemas.microsoft.com/office/drawing/2014/main" id="{C356F471-E0FA-07ED-3A95-BD8000EF3E41}"/>
              </a:ext>
            </a:extLst>
          </p:cNvPr>
          <p:cNvSpPr>
            <a:spLocks noGrp="1"/>
          </p:cNvSpPr>
          <p:nvPr>
            <p:ph idx="1"/>
          </p:nvPr>
        </p:nvSpPr>
        <p:spPr>
          <a:xfrm>
            <a:off x="173665" y="1562986"/>
            <a:ext cx="6705600" cy="4884646"/>
          </a:xfrm>
        </p:spPr>
        <p:txBody>
          <a:bodyPr vert="horz" lIns="0" tIns="0" rIns="0" bIns="0" rtlCol="0" anchor="t">
            <a:noAutofit/>
          </a:bodyPr>
          <a:lstStyle/>
          <a:p>
            <a:pPr>
              <a:spcBef>
                <a:spcPts val="1200"/>
              </a:spcBef>
              <a:spcAft>
                <a:spcPts val="0"/>
              </a:spcAft>
            </a:pPr>
            <a:r>
              <a:rPr lang="en-GB" b="0"/>
              <a:t>Lucy has an electric towel-rail radiator in her bathroom, other than that she relies on portable electric heaters and the air is circulated around the home by an air source pump.  To cut down on money, the housing association did not put any radiators around the rest of the house.     </a:t>
            </a:r>
          </a:p>
          <a:p>
            <a:pPr algn="ctr">
              <a:spcBef>
                <a:spcPts val="1200"/>
              </a:spcBef>
              <a:spcAft>
                <a:spcPts val="0"/>
              </a:spcAft>
            </a:pPr>
            <a:r>
              <a:rPr lang="en-US" b="0">
                <a:solidFill>
                  <a:srgbClr val="E40037"/>
                </a:solidFill>
                <a:ea typeface="+mn-lt"/>
                <a:cs typeface="+mn-lt"/>
              </a:rPr>
              <a:t>"So sometimes it’s like 15 degrees in here and it’s freezing.“</a:t>
            </a:r>
          </a:p>
          <a:p>
            <a:pPr>
              <a:spcBef>
                <a:spcPts val="1200"/>
              </a:spcBef>
              <a:spcAft>
                <a:spcPts val="0"/>
              </a:spcAft>
            </a:pPr>
            <a:r>
              <a:rPr lang="en-GB" b="0"/>
              <a:t>After her and her neighbours complained for 11 years to the housing association, they have now agreed to come and put in radiators, but she hasn’t heard anything about it for a couple of months.</a:t>
            </a:r>
            <a:br>
              <a:rPr lang="en-GB" b="0"/>
            </a:br>
            <a:br>
              <a:rPr lang="en-GB" b="0"/>
            </a:br>
            <a:r>
              <a:rPr lang="en-GB" b="0"/>
              <a:t>The portable heater she uses in the living room is not strong enough to heat up the room fully and it’s cold.  During freezing weather, she and her daughter rely on three duvets in their bedrooms to keep warm. </a:t>
            </a:r>
          </a:p>
          <a:p>
            <a:pPr algn="ctr">
              <a:spcBef>
                <a:spcPts val="1200"/>
              </a:spcBef>
            </a:pPr>
            <a:r>
              <a:rPr lang="en-US" b="0">
                <a:solidFill>
                  <a:srgbClr val="E40037"/>
                </a:solidFill>
                <a:cs typeface="Calibri"/>
              </a:rPr>
              <a:t>"We have a tiny one [electric heater] I brought for upstairs but it’s not big enough, also I just can’t afford to keep buying them and I’m worried about the electric bill and paying for them.”</a:t>
            </a:r>
            <a:endParaRPr lang="en-GB" b="0">
              <a:cs typeface="Calibri"/>
            </a:endParaRP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17</a:t>
            </a:fld>
            <a:endParaRPr lang="en-GB">
              <a:latin typeface="Calibri" panose="020F0502020204030204" pitchFamily="34" charset="0"/>
            </a:endParaRPr>
          </a:p>
        </p:txBody>
      </p:sp>
      <p:grpSp>
        <p:nvGrpSpPr>
          <p:cNvPr id="7" name="Group 6">
            <a:extLst>
              <a:ext uri="{FF2B5EF4-FFF2-40B4-BE49-F238E27FC236}">
                <a16:creationId xmlns:a16="http://schemas.microsoft.com/office/drawing/2014/main" id="{851D2050-2BE7-D5AC-5388-34D70D2638DA}"/>
              </a:ext>
            </a:extLst>
          </p:cNvPr>
          <p:cNvGrpSpPr/>
          <p:nvPr/>
        </p:nvGrpSpPr>
        <p:grpSpPr>
          <a:xfrm>
            <a:off x="10326302" y="151870"/>
            <a:ext cx="1656149" cy="1236641"/>
            <a:chOff x="10326302" y="151870"/>
            <a:chExt cx="1656149" cy="1236641"/>
          </a:xfrm>
        </p:grpSpPr>
        <p:grpSp>
          <p:nvGrpSpPr>
            <p:cNvPr id="12" name="Group 11">
              <a:extLst>
                <a:ext uri="{FF2B5EF4-FFF2-40B4-BE49-F238E27FC236}">
                  <a16:creationId xmlns:a16="http://schemas.microsoft.com/office/drawing/2014/main" id="{D7E21035-8428-92B3-3933-56C9605E1772}"/>
                </a:ext>
              </a:extLst>
            </p:cNvPr>
            <p:cNvGrpSpPr/>
            <p:nvPr/>
          </p:nvGrpSpPr>
          <p:grpSpPr>
            <a:xfrm>
              <a:off x="10326302" y="151870"/>
              <a:ext cx="1656149" cy="1236641"/>
              <a:chOff x="10450126" y="89396"/>
              <a:chExt cx="1656149" cy="1236641"/>
            </a:xfrm>
          </p:grpSpPr>
          <p:pic>
            <p:nvPicPr>
              <p:cNvPr id="14" name="Picture 13">
                <a:extLst>
                  <a:ext uri="{FF2B5EF4-FFF2-40B4-BE49-F238E27FC236}">
                    <a16:creationId xmlns:a16="http://schemas.microsoft.com/office/drawing/2014/main" id="{C651BE8E-FC14-A1F5-F4E4-E4CC02349D1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5" name="TextBox 14">
                <a:extLst>
                  <a:ext uri="{FF2B5EF4-FFF2-40B4-BE49-F238E27FC236}">
                    <a16:creationId xmlns:a16="http://schemas.microsoft.com/office/drawing/2014/main" id="{650D4798-BFF6-187A-03B8-44138DF55326}"/>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3" name="Oval 12">
              <a:extLst>
                <a:ext uri="{FF2B5EF4-FFF2-40B4-BE49-F238E27FC236}">
                  <a16:creationId xmlns:a16="http://schemas.microsoft.com/office/drawing/2014/main" id="{560B0BC2-A843-F82E-5504-855BCC86D389}"/>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8458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DE33E5-02E1-0C7D-E4F5-3023F39F4030}"/>
              </a:ext>
            </a:extLst>
          </p:cNvPr>
          <p:cNvSpPr txBox="1"/>
          <p:nvPr/>
        </p:nvSpPr>
        <p:spPr>
          <a:xfrm>
            <a:off x="437454" y="1472416"/>
            <a:ext cx="8782746" cy="4570482"/>
          </a:xfrm>
          <a:prstGeom prst="rect">
            <a:avLst/>
          </a:prstGeom>
          <a:noFill/>
        </p:spPr>
        <p:txBody>
          <a:bodyPr wrap="square">
            <a:spAutoFit/>
          </a:bodyPr>
          <a:lstStyle/>
          <a:p>
            <a:pPr>
              <a:spcBef>
                <a:spcPts val="1800"/>
              </a:spcBef>
            </a:pPr>
            <a:r>
              <a:rPr lang="en-GB"/>
              <a:t>Tom lives with his wife and two children. Tom has always been in rented accommodation and his eldest daughter is now old enough to work.  He has a good job and a company car that helps.  His family hasn't been able to get on the property ladder, and this is because they haven't been able to save enough to get a large deposit together (£10 -15K) although they could afford the mortgage payments.  </a:t>
            </a:r>
          </a:p>
          <a:p>
            <a:pPr algn="ctr">
              <a:spcBef>
                <a:spcPts val="1800"/>
              </a:spcBef>
            </a:pPr>
            <a:r>
              <a:rPr lang="en-GB">
                <a:solidFill>
                  <a:srgbClr val="E40037"/>
                </a:solidFill>
              </a:rPr>
              <a:t>“I could definitively afford a mortgage but because I don’t have that first bit, I can’t do it”. </a:t>
            </a:r>
          </a:p>
          <a:p>
            <a:pPr>
              <a:spcBef>
                <a:spcPts val="1800"/>
              </a:spcBef>
            </a:pPr>
            <a:r>
              <a:rPr lang="en-GB"/>
              <a:t>He says the new housing in the area isn’t affordable. </a:t>
            </a:r>
            <a:endParaRPr lang="en-GB">
              <a:solidFill>
                <a:srgbClr val="E40037"/>
              </a:solidFill>
            </a:endParaRPr>
          </a:p>
          <a:p>
            <a:pPr algn="ctr">
              <a:spcBef>
                <a:spcPts val="1800"/>
              </a:spcBef>
            </a:pPr>
            <a:r>
              <a:rPr lang="en-GB">
                <a:solidFill>
                  <a:srgbClr val="E40037"/>
                </a:solidFill>
              </a:rPr>
              <a:t>“Even around here houses are selling for a minimum of £400K which is ridiculous.  When the councils say it’s affordable housing.  It’s not affordable at all” </a:t>
            </a:r>
          </a:p>
          <a:p>
            <a:pPr>
              <a:spcBef>
                <a:spcPts val="1800"/>
              </a:spcBef>
            </a:pPr>
            <a:r>
              <a:rPr lang="en-GB"/>
              <a:t>Tom thinks that private landlords take advantage of this. </a:t>
            </a:r>
            <a:endParaRPr lang="en-GB">
              <a:solidFill>
                <a:srgbClr val="E40037"/>
              </a:solidFill>
            </a:endParaRPr>
          </a:p>
          <a:p>
            <a:pPr algn="ctr">
              <a:spcBef>
                <a:spcPts val="1800"/>
              </a:spcBef>
            </a:pPr>
            <a:r>
              <a:rPr lang="en-GB">
                <a:solidFill>
                  <a:srgbClr val="E40037"/>
                </a:solidFill>
              </a:rPr>
              <a:t>“Then landlords know its so hard to get onto the property ladder they take advantage of increasing the rent as much as they want and if you don’t like it you can go somewhere else”</a:t>
            </a:r>
          </a:p>
        </p:txBody>
      </p:sp>
      <p:sp>
        <p:nvSpPr>
          <p:cNvPr id="5" name="TextBox 4">
            <a:extLst>
              <a:ext uri="{FF2B5EF4-FFF2-40B4-BE49-F238E27FC236}">
                <a16:creationId xmlns:a16="http://schemas.microsoft.com/office/drawing/2014/main" id="{51C71538-4A7F-A563-F0E0-54BE97A8892C}"/>
              </a:ext>
            </a:extLst>
          </p:cNvPr>
          <p:cNvSpPr txBox="1"/>
          <p:nvPr/>
        </p:nvSpPr>
        <p:spPr>
          <a:xfrm>
            <a:off x="1" y="585347"/>
            <a:ext cx="11123720" cy="646331"/>
          </a:xfrm>
          <a:prstGeom prst="rect">
            <a:avLst/>
          </a:prstGeom>
          <a:solidFill>
            <a:schemeClr val="bg1">
              <a:lumMod val="95000"/>
            </a:schemeClr>
          </a:solidFill>
        </p:spPr>
        <p:txBody>
          <a:bodyPr wrap="square">
            <a:spAutoFit/>
          </a:bodyPr>
          <a:lstStyle/>
          <a:p>
            <a:pPr algn="ctr"/>
            <a:r>
              <a:rPr lang="en-GB" b="1"/>
              <a:t>Tom lives with his wife and two children, in a private rented house.  They moved from Braintree town</a:t>
            </a:r>
          </a:p>
          <a:p>
            <a:pPr algn="ctr"/>
            <a:r>
              <a:rPr lang="en-GB" b="1"/>
              <a:t> in the summer for bigger rooms for the same money.  He’s looking for better work through qualifications.</a:t>
            </a:r>
          </a:p>
        </p:txBody>
      </p:sp>
      <p:sp>
        <p:nvSpPr>
          <p:cNvPr id="6" name="Title 4">
            <a:extLst>
              <a:ext uri="{FF2B5EF4-FFF2-40B4-BE49-F238E27FC236}">
                <a16:creationId xmlns:a16="http://schemas.microsoft.com/office/drawing/2014/main" id="{4706AE50-18F0-1744-1A32-3EAFB14F30A9}"/>
              </a:ext>
            </a:extLst>
          </p:cNvPr>
          <p:cNvSpPr txBox="1">
            <a:spLocks/>
          </p:cNvSpPr>
          <p:nvPr/>
        </p:nvSpPr>
        <p:spPr>
          <a:xfrm>
            <a:off x="1" y="-60380"/>
            <a:ext cx="12192000" cy="666749"/>
          </a:xfrm>
          <a:prstGeom prst="rect">
            <a:avLst/>
          </a:prstGeom>
          <a:solidFill>
            <a:srgbClr val="E40037"/>
          </a:solidFill>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600">
                <a:solidFill>
                  <a:schemeClr val="bg1"/>
                </a:solidFill>
              </a:rPr>
              <a:t> Tom hasn’t been able to save the deposit for a house</a:t>
            </a:r>
          </a:p>
        </p:txBody>
      </p:sp>
      <p:grpSp>
        <p:nvGrpSpPr>
          <p:cNvPr id="9" name="Group 8">
            <a:extLst>
              <a:ext uri="{FF2B5EF4-FFF2-40B4-BE49-F238E27FC236}">
                <a16:creationId xmlns:a16="http://schemas.microsoft.com/office/drawing/2014/main" id="{D4BCD876-37E1-4D31-1B1B-B2B82A0CBED3}"/>
              </a:ext>
            </a:extLst>
          </p:cNvPr>
          <p:cNvGrpSpPr/>
          <p:nvPr/>
        </p:nvGrpSpPr>
        <p:grpSpPr>
          <a:xfrm>
            <a:off x="10326303" y="91489"/>
            <a:ext cx="1656149" cy="1236641"/>
            <a:chOff x="10326302" y="151870"/>
            <a:chExt cx="1656149" cy="1236641"/>
          </a:xfrm>
        </p:grpSpPr>
        <p:grpSp>
          <p:nvGrpSpPr>
            <p:cNvPr id="11" name="Group 10">
              <a:extLst>
                <a:ext uri="{FF2B5EF4-FFF2-40B4-BE49-F238E27FC236}">
                  <a16:creationId xmlns:a16="http://schemas.microsoft.com/office/drawing/2014/main" id="{C490ABDC-93F8-977E-923E-000CD805E1DB}"/>
                </a:ext>
              </a:extLst>
            </p:cNvPr>
            <p:cNvGrpSpPr/>
            <p:nvPr/>
          </p:nvGrpSpPr>
          <p:grpSpPr>
            <a:xfrm>
              <a:off x="10326302" y="151870"/>
              <a:ext cx="1656149" cy="1236641"/>
              <a:chOff x="10450126" y="89396"/>
              <a:chExt cx="1656149" cy="1236641"/>
            </a:xfrm>
          </p:grpSpPr>
          <p:pic>
            <p:nvPicPr>
              <p:cNvPr id="13" name="Picture 12">
                <a:extLst>
                  <a:ext uri="{FF2B5EF4-FFF2-40B4-BE49-F238E27FC236}">
                    <a16:creationId xmlns:a16="http://schemas.microsoft.com/office/drawing/2014/main" id="{F8BD3543-F372-952A-1E99-17D3B78109E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4" name="TextBox 13">
                <a:extLst>
                  <a:ext uri="{FF2B5EF4-FFF2-40B4-BE49-F238E27FC236}">
                    <a16:creationId xmlns:a16="http://schemas.microsoft.com/office/drawing/2014/main" id="{4BB20CAE-AE37-F130-2E95-967BA530E581}"/>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2" name="Oval 11">
              <a:extLst>
                <a:ext uri="{FF2B5EF4-FFF2-40B4-BE49-F238E27FC236}">
                  <a16:creationId xmlns:a16="http://schemas.microsoft.com/office/drawing/2014/main" id="{8A775ECB-ACFF-D2BD-9A51-A4AC67EEB418}"/>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 name="Straight Connector 1">
            <a:extLst>
              <a:ext uri="{FF2B5EF4-FFF2-40B4-BE49-F238E27FC236}">
                <a16:creationId xmlns:a16="http://schemas.microsoft.com/office/drawing/2014/main" id="{EF4D4E94-28EC-5977-F4C6-7B3B35279E05}"/>
              </a:ext>
            </a:extLst>
          </p:cNvPr>
          <p:cNvCxnSpPr>
            <a:cxnSpLocks/>
            <a:stCxn id="3" idx="4"/>
            <a:endCxn id="20" idx="0"/>
          </p:cNvCxnSpPr>
          <p:nvPr/>
        </p:nvCxnSpPr>
        <p:spPr>
          <a:xfrm>
            <a:off x="11024098" y="2671394"/>
            <a:ext cx="6169" cy="2717670"/>
          </a:xfrm>
          <a:prstGeom prst="line">
            <a:avLst/>
          </a:prstGeom>
          <a:ln w="57150">
            <a:solidFill>
              <a:srgbClr val="004C94"/>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6B29C97-9EE4-A803-AFFF-4ABF882F464C}"/>
              </a:ext>
            </a:extLst>
          </p:cNvPr>
          <p:cNvSpPr/>
          <p:nvPr/>
        </p:nvSpPr>
        <p:spPr>
          <a:xfrm>
            <a:off x="10144788" y="1699844"/>
            <a:ext cx="1758620" cy="971550"/>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Renting, high expenses</a:t>
            </a:r>
          </a:p>
        </p:txBody>
      </p:sp>
      <p:sp>
        <p:nvSpPr>
          <p:cNvPr id="4" name="Oval 3">
            <a:extLst>
              <a:ext uri="{FF2B5EF4-FFF2-40B4-BE49-F238E27FC236}">
                <a16:creationId xmlns:a16="http://schemas.microsoft.com/office/drawing/2014/main" id="{3CE63742-BEBA-6BFF-34DC-C5883EDF1371}"/>
              </a:ext>
            </a:extLst>
          </p:cNvPr>
          <p:cNvSpPr/>
          <p:nvPr/>
        </p:nvSpPr>
        <p:spPr>
          <a:xfrm>
            <a:off x="10175358" y="3484748"/>
            <a:ext cx="1656149" cy="971550"/>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Can pay a mortgage</a:t>
            </a:r>
          </a:p>
        </p:txBody>
      </p:sp>
      <p:pic>
        <p:nvPicPr>
          <p:cNvPr id="8" name="Graphic 7" descr="City with solid fill">
            <a:extLst>
              <a:ext uri="{FF2B5EF4-FFF2-40B4-BE49-F238E27FC236}">
                <a16:creationId xmlns:a16="http://schemas.microsoft.com/office/drawing/2014/main" id="{FB709262-A02E-643C-4B47-E7B24EE872B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27822" y="5446961"/>
            <a:ext cx="504000" cy="504000"/>
          </a:xfrm>
          <a:prstGeom prst="rect">
            <a:avLst/>
          </a:prstGeom>
        </p:spPr>
      </p:pic>
      <p:pic>
        <p:nvPicPr>
          <p:cNvPr id="15" name="Graphic 14" descr="Renovation (House With Sparkles) with solid fill">
            <a:extLst>
              <a:ext uri="{FF2B5EF4-FFF2-40B4-BE49-F238E27FC236}">
                <a16:creationId xmlns:a16="http://schemas.microsoft.com/office/drawing/2014/main" id="{8A110284-5751-C762-AAFC-AF5A590143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37560" y="1864781"/>
            <a:ext cx="576000" cy="576000"/>
          </a:xfrm>
          <a:prstGeom prst="rect">
            <a:avLst/>
          </a:prstGeom>
        </p:spPr>
      </p:pic>
      <p:pic>
        <p:nvPicPr>
          <p:cNvPr id="17" name="Graphic 16" descr="Walk with solid fill">
            <a:extLst>
              <a:ext uri="{FF2B5EF4-FFF2-40B4-BE49-F238E27FC236}">
                <a16:creationId xmlns:a16="http://schemas.microsoft.com/office/drawing/2014/main" id="{475FE84C-727B-A4B3-D818-1172FAF15BE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36138" y="2878811"/>
            <a:ext cx="576000" cy="576000"/>
          </a:xfrm>
          <a:prstGeom prst="rect">
            <a:avLst/>
          </a:prstGeom>
        </p:spPr>
      </p:pic>
      <p:sp>
        <p:nvSpPr>
          <p:cNvPr id="18" name="TextBox 17">
            <a:extLst>
              <a:ext uri="{FF2B5EF4-FFF2-40B4-BE49-F238E27FC236}">
                <a16:creationId xmlns:a16="http://schemas.microsoft.com/office/drawing/2014/main" id="{F3C56B00-8602-ED61-FFEA-CC007A48C4BA}"/>
              </a:ext>
            </a:extLst>
          </p:cNvPr>
          <p:cNvSpPr txBox="1"/>
          <p:nvPr/>
        </p:nvSpPr>
        <p:spPr>
          <a:xfrm>
            <a:off x="10085268" y="2966847"/>
            <a:ext cx="914400" cy="380643"/>
          </a:xfrm>
          <a:prstGeom prst="rect">
            <a:avLst/>
          </a:prstGeom>
          <a:noFill/>
        </p:spPr>
        <p:txBody>
          <a:bodyPr wrap="none" lIns="0" tIns="0" rIns="0" bIns="0" rtlCol="0">
            <a:noAutofit/>
          </a:bodyPr>
          <a:lstStyle/>
          <a:p>
            <a:pPr algn="l"/>
            <a:r>
              <a:rPr lang="en-GB" sz="1500" b="1"/>
              <a:t>Good job, </a:t>
            </a:r>
          </a:p>
          <a:p>
            <a:pPr algn="l"/>
            <a:r>
              <a:rPr lang="en-GB" sz="1500" b="1"/>
              <a:t>well paid</a:t>
            </a:r>
          </a:p>
        </p:txBody>
      </p:sp>
      <p:sp>
        <p:nvSpPr>
          <p:cNvPr id="19" name="TextBox 18">
            <a:extLst>
              <a:ext uri="{FF2B5EF4-FFF2-40B4-BE49-F238E27FC236}">
                <a16:creationId xmlns:a16="http://schemas.microsoft.com/office/drawing/2014/main" id="{F35E7EA3-3240-8692-83F5-D7C5623DB4CD}"/>
              </a:ext>
            </a:extLst>
          </p:cNvPr>
          <p:cNvSpPr txBox="1"/>
          <p:nvPr/>
        </p:nvSpPr>
        <p:spPr>
          <a:xfrm>
            <a:off x="10261417" y="4588092"/>
            <a:ext cx="613402" cy="449216"/>
          </a:xfrm>
          <a:prstGeom prst="rect">
            <a:avLst/>
          </a:prstGeom>
          <a:noFill/>
        </p:spPr>
        <p:txBody>
          <a:bodyPr wrap="none" lIns="0" tIns="0" rIns="0" bIns="0" rtlCol="0">
            <a:noAutofit/>
          </a:bodyPr>
          <a:lstStyle/>
          <a:p>
            <a:pPr algn="l"/>
            <a:r>
              <a:rPr lang="en-GB" sz="1500" b="1"/>
              <a:t> Unable </a:t>
            </a:r>
          </a:p>
          <a:p>
            <a:pPr algn="l"/>
            <a:r>
              <a:rPr lang="en-GB" sz="1500" b="1"/>
              <a:t>to save</a:t>
            </a:r>
          </a:p>
          <a:p>
            <a:pPr algn="l"/>
            <a:r>
              <a:rPr lang="en-GB" sz="1500" b="1"/>
              <a:t> deposit</a:t>
            </a:r>
          </a:p>
        </p:txBody>
      </p:sp>
      <p:sp>
        <p:nvSpPr>
          <p:cNvPr id="20" name="Oval 19">
            <a:extLst>
              <a:ext uri="{FF2B5EF4-FFF2-40B4-BE49-F238E27FC236}">
                <a16:creationId xmlns:a16="http://schemas.microsoft.com/office/drawing/2014/main" id="{8FDFEC29-EE09-579A-3191-EF9E047F0EA7}"/>
              </a:ext>
            </a:extLst>
          </p:cNvPr>
          <p:cNvSpPr/>
          <p:nvPr/>
        </p:nvSpPr>
        <p:spPr>
          <a:xfrm>
            <a:off x="10202192" y="5389064"/>
            <a:ext cx="1656149" cy="971550"/>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No affordable housing</a:t>
            </a:r>
          </a:p>
        </p:txBody>
      </p:sp>
      <p:pic>
        <p:nvPicPr>
          <p:cNvPr id="27" name="Graphic 26" descr="Piggy Bank with solid fill">
            <a:extLst>
              <a:ext uri="{FF2B5EF4-FFF2-40B4-BE49-F238E27FC236}">
                <a16:creationId xmlns:a16="http://schemas.microsoft.com/office/drawing/2014/main" id="{7A94D8B3-47C0-EDE1-F468-A9AB64E9913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99358" y="4693652"/>
            <a:ext cx="576000" cy="576000"/>
          </a:xfrm>
          <a:prstGeom prst="rect">
            <a:avLst/>
          </a:prstGeom>
        </p:spPr>
      </p:pic>
      <p:pic>
        <p:nvPicPr>
          <p:cNvPr id="29" name="Graphic 28" descr="Neighborhood with solid fill">
            <a:extLst>
              <a:ext uri="{FF2B5EF4-FFF2-40B4-BE49-F238E27FC236}">
                <a16:creationId xmlns:a16="http://schemas.microsoft.com/office/drawing/2014/main" id="{852274E9-C417-8A3A-5885-5683A2F2F13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48128" y="5239026"/>
            <a:ext cx="563663" cy="563663"/>
          </a:xfrm>
          <a:prstGeom prst="rect">
            <a:avLst/>
          </a:prstGeom>
        </p:spPr>
      </p:pic>
    </p:spTree>
    <p:extLst>
      <p:ext uri="{BB962C8B-B14F-4D97-AF65-F5344CB8AC3E}">
        <p14:creationId xmlns:p14="http://schemas.microsoft.com/office/powerpoint/2010/main" val="426822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A16516A0-B638-4C9D-BA03-A7F192EE4D39}"/>
              </a:ext>
            </a:extLst>
          </p:cNvPr>
          <p:cNvSpPr>
            <a:spLocks noGrp="1"/>
          </p:cNvSpPr>
          <p:nvPr>
            <p:ph idx="1"/>
          </p:nvPr>
        </p:nvSpPr>
        <p:spPr>
          <a:xfrm>
            <a:off x="473073" y="2021104"/>
            <a:ext cx="5746751" cy="4141450"/>
          </a:xfrm>
        </p:spPr>
        <p:txBody>
          <a:bodyPr/>
          <a:lstStyle/>
          <a:p>
            <a:pPr marL="285750" indent="-285750">
              <a:spcBef>
                <a:spcPts val="0"/>
              </a:spcBef>
              <a:spcAft>
                <a:spcPts val="1200"/>
              </a:spcAft>
              <a:buFont typeface="Arial" panose="020B0604020202020204" pitchFamily="34" charset="0"/>
              <a:buChar char="•"/>
            </a:pPr>
            <a:r>
              <a:rPr lang="en-GB" sz="1800" b="0"/>
              <a:t>Not wanting their financial situation to affect the children too much or cause them worry.  </a:t>
            </a:r>
          </a:p>
          <a:p>
            <a:pPr marL="285750" indent="-285750">
              <a:spcBef>
                <a:spcPts val="0"/>
              </a:spcBef>
              <a:spcAft>
                <a:spcPts val="1200"/>
              </a:spcAft>
              <a:buFont typeface="Arial" panose="020B0604020202020204" pitchFamily="34" charset="0"/>
              <a:buChar char="•"/>
            </a:pPr>
            <a:r>
              <a:rPr lang="en-GB" sz="1800" b="0"/>
              <a:t>Whilst reducing outgoings in other areas, they are trying to keep up good value activities, for as long as possible.  </a:t>
            </a:r>
          </a:p>
          <a:p>
            <a:pPr>
              <a:spcBef>
                <a:spcPts val="0"/>
              </a:spcBef>
              <a:spcAft>
                <a:spcPts val="1200"/>
              </a:spcAft>
            </a:pPr>
            <a:r>
              <a:rPr lang="en-GB" sz="1800" b="0"/>
              <a:t>They are currently keeping:</a:t>
            </a:r>
          </a:p>
          <a:p>
            <a:pPr marL="285750" indent="-285750">
              <a:spcBef>
                <a:spcPts val="0"/>
              </a:spcBef>
              <a:spcAft>
                <a:spcPts val="1200"/>
              </a:spcAft>
              <a:buFont typeface="Arial" panose="020B0604020202020204" pitchFamily="34" charset="0"/>
              <a:buChar char="•"/>
            </a:pPr>
            <a:r>
              <a:rPr lang="en-GB" sz="1800" b="0"/>
              <a:t>Activities for the kids or family e.g. drama club, zoo, swimming, rhyme time, TV </a:t>
            </a:r>
          </a:p>
          <a:p>
            <a:pPr marL="285750" indent="-285750">
              <a:spcBef>
                <a:spcPts val="0"/>
              </a:spcBef>
              <a:spcAft>
                <a:spcPts val="1200"/>
              </a:spcAft>
              <a:buFont typeface="Arial" panose="020B0604020202020204" pitchFamily="34" charset="0"/>
              <a:buChar char="•"/>
            </a:pPr>
            <a:r>
              <a:rPr lang="en-GB" sz="1800" b="0"/>
              <a:t>Entertainment – making some changes to reduce entertainment subscriptions but keep basic packages on TV, Netflix, Sky or moving from cinema going to Netflix. </a:t>
            </a:r>
          </a:p>
          <a:p>
            <a:pPr marL="285750" indent="-285750">
              <a:spcBef>
                <a:spcPts val="0"/>
              </a:spcBef>
              <a:spcAft>
                <a:spcPts val="1200"/>
              </a:spcAft>
              <a:buFont typeface="Arial" panose="020B0604020202020204" pitchFamily="34" charset="0"/>
              <a:buChar char="•"/>
            </a:pPr>
            <a:r>
              <a:rPr lang="en-GB" sz="1800" b="0"/>
              <a:t>Pets – but perhaps not replacing</a:t>
            </a:r>
          </a:p>
          <a:p>
            <a:pPr marL="285750" indent="-285750">
              <a:spcBef>
                <a:spcPts val="0"/>
              </a:spcBef>
              <a:spcAft>
                <a:spcPts val="1200"/>
              </a:spcAft>
              <a:buFont typeface="Arial" panose="020B0604020202020204" pitchFamily="34" charset="0"/>
              <a:buChar char="•"/>
            </a:pPr>
            <a:r>
              <a:rPr lang="en-GB" sz="1800" b="0"/>
              <a:t>Good coffee at home e.g. coffee pods</a:t>
            </a:r>
          </a:p>
          <a:p>
            <a:pPr>
              <a:spcBef>
                <a:spcPts val="0"/>
              </a:spcBef>
              <a:spcAft>
                <a:spcPts val="1200"/>
              </a:spcAft>
            </a:pPr>
            <a:endParaRPr lang="en-GB" sz="1800" b="0"/>
          </a:p>
        </p:txBody>
      </p:sp>
      <p:sp>
        <p:nvSpPr>
          <p:cNvPr id="24" name="Text Placeholder 23">
            <a:extLst>
              <a:ext uri="{FF2B5EF4-FFF2-40B4-BE49-F238E27FC236}">
                <a16:creationId xmlns:a16="http://schemas.microsoft.com/office/drawing/2014/main" id="{23A3EEB1-7C1B-47A8-A580-FB391C8EAC7D}"/>
              </a:ext>
            </a:extLst>
          </p:cNvPr>
          <p:cNvSpPr txBox="1">
            <a:spLocks noGrp="1"/>
          </p:cNvSpPr>
          <p:nvPr>
            <p:ph type="body" sz="quarter" idx="10"/>
          </p:nvPr>
        </p:nvSpPr>
        <p:spPr>
          <a:xfrm>
            <a:off x="6815653" y="1430805"/>
            <a:ext cx="4903274" cy="4934684"/>
          </a:xfrm>
          <a:prstGeom prst="rect">
            <a:avLst/>
          </a:prstGeom>
          <a:noFill/>
        </p:spPr>
        <p:txBody>
          <a:bodyPr wrap="square">
            <a:spAutoFit/>
          </a:bodyPr>
          <a:lstStyle/>
          <a:p>
            <a:pPr algn="ctr">
              <a:spcAft>
                <a:spcPts val="0"/>
              </a:spcAft>
            </a:pPr>
            <a:r>
              <a:rPr lang="en-GB" sz="2400">
                <a:latin typeface="Calibri" panose="020F0502020204030204" pitchFamily="34" charset="0"/>
                <a:cs typeface="Calibri" panose="020F0502020204030204" pitchFamily="34" charset="0"/>
              </a:rPr>
              <a:t>“I’ve been able to pay the bills but I’m getting to the point of ‘</a:t>
            </a:r>
            <a:r>
              <a:rPr lang="en-GB" sz="2400" b="1">
                <a:latin typeface="Calibri" panose="020F0502020204030204" pitchFamily="34" charset="0"/>
                <a:cs typeface="Calibri" panose="020F0502020204030204" pitchFamily="34" charset="0"/>
              </a:rPr>
              <a:t>should we have sky</a:t>
            </a:r>
            <a:r>
              <a:rPr lang="en-GB" sz="2400">
                <a:latin typeface="Calibri" panose="020F0502020204030204" pitchFamily="34" charset="0"/>
                <a:cs typeface="Calibri" panose="020F0502020204030204" pitchFamily="34" charset="0"/>
              </a:rPr>
              <a:t>’.  It’s just that there are channels that mum likes. </a:t>
            </a:r>
          </a:p>
          <a:p>
            <a:pPr algn="ctr"/>
            <a:r>
              <a:rPr lang="en-GB" sz="2000">
                <a:latin typeface="Calibri" panose="020F0502020204030204" pitchFamily="34" charset="0"/>
                <a:cs typeface="Calibri" panose="020F0502020204030204" pitchFamily="34" charset="0"/>
              </a:rPr>
              <a:t>[Gayle, ethnographic interview] </a:t>
            </a:r>
          </a:p>
          <a:p>
            <a:pPr algn="ctr">
              <a:spcAft>
                <a:spcPts val="0"/>
              </a:spcAft>
            </a:pPr>
            <a:r>
              <a:rPr lang="en-GB" sz="2400">
                <a:latin typeface="Calibri" panose="020F0502020204030204" pitchFamily="34" charset="0"/>
                <a:cs typeface="Calibri" panose="020F0502020204030204" pitchFamily="34" charset="0"/>
              </a:rPr>
              <a:t>“The village drama group, it's very minimal fees. It was </a:t>
            </a:r>
            <a:r>
              <a:rPr lang="en-GB" sz="2400" b="1">
                <a:latin typeface="Calibri" panose="020F0502020204030204" pitchFamily="34" charset="0"/>
                <a:cs typeface="Calibri" panose="020F0502020204030204" pitchFamily="34" charset="0"/>
              </a:rPr>
              <a:t>£20 for the whole year </a:t>
            </a:r>
            <a:r>
              <a:rPr lang="en-GB" sz="2400">
                <a:latin typeface="Calibri" panose="020F0502020204030204" pitchFamily="34" charset="0"/>
                <a:cs typeface="Calibri" panose="020F0502020204030204" pitchFamily="34" charset="0"/>
              </a:rPr>
              <a:t>and it's just where young people can go and do some drama and </a:t>
            </a:r>
            <a:r>
              <a:rPr lang="en-GB" sz="2400" b="1">
                <a:latin typeface="Calibri" panose="020F0502020204030204" pitchFamily="34" charset="0"/>
                <a:cs typeface="Calibri" panose="020F0502020204030204" pitchFamily="34" charset="0"/>
              </a:rPr>
              <a:t>it's fantastic </a:t>
            </a:r>
            <a:r>
              <a:rPr lang="en-GB" sz="2400">
                <a:latin typeface="Calibri" panose="020F0502020204030204" pitchFamily="34" charset="0"/>
                <a:cs typeface="Calibri" panose="020F0502020204030204" pitchFamily="34" charset="0"/>
              </a:rPr>
              <a:t>… that includes the scripts and the costumes and everything... It’s run by locals in the village.</a:t>
            </a:r>
          </a:p>
          <a:p>
            <a:pPr algn="ctr">
              <a:spcAft>
                <a:spcPts val="0"/>
              </a:spcAft>
            </a:pPr>
            <a:r>
              <a:rPr lang="en-GB" sz="2000">
                <a:latin typeface="Calibri" panose="020F0502020204030204" pitchFamily="34" charset="0"/>
                <a:cs typeface="Calibri" panose="020F0502020204030204" pitchFamily="34" charset="0"/>
              </a:rPr>
              <a:t>[Debbie, online interview] </a:t>
            </a:r>
          </a:p>
        </p:txBody>
      </p:sp>
      <p:sp>
        <p:nvSpPr>
          <p:cNvPr id="17" name="TextBox 16">
            <a:extLst>
              <a:ext uri="{FF2B5EF4-FFF2-40B4-BE49-F238E27FC236}">
                <a16:creationId xmlns:a16="http://schemas.microsoft.com/office/drawing/2014/main" id="{E59125E2-C19D-4A29-B6F4-5FAE094A141E}"/>
              </a:ext>
            </a:extLst>
          </p:cNvPr>
          <p:cNvSpPr txBox="1"/>
          <p:nvPr/>
        </p:nvSpPr>
        <p:spPr>
          <a:xfrm>
            <a:off x="7233691" y="156305"/>
            <a:ext cx="4663035" cy="646331"/>
          </a:xfrm>
          <a:prstGeom prst="rect">
            <a:avLst/>
          </a:prstGeom>
          <a:solidFill>
            <a:srgbClr val="004C94"/>
          </a:solidFill>
          <a:ln>
            <a:solidFill>
              <a:schemeClr val="bg1"/>
            </a:solidFill>
          </a:ln>
        </p:spPr>
        <p:txBody>
          <a:bodyPr wrap="square">
            <a:spAutoFit/>
          </a:bodyPr>
          <a:lstStyle/>
          <a:p>
            <a:pPr algn="ctr"/>
            <a:r>
              <a:rPr lang="en-GB">
                <a:solidFill>
                  <a:schemeClr val="bg1"/>
                </a:solidFill>
              </a:rPr>
              <a:t>Vouchers for affordable local activities for the family could be welcomed.</a:t>
            </a:r>
          </a:p>
        </p:txBody>
      </p:sp>
      <p:pic>
        <p:nvPicPr>
          <p:cNvPr id="19" name="Graphic 18" descr="Lightbulb and gear with solid fill">
            <a:extLst>
              <a:ext uri="{FF2B5EF4-FFF2-40B4-BE49-F238E27FC236}">
                <a16:creationId xmlns:a16="http://schemas.microsoft.com/office/drawing/2014/main" id="{077C02B9-8A58-4111-8219-E0395297BC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63636" y="133092"/>
            <a:ext cx="631554" cy="631554"/>
          </a:xfrm>
          <a:prstGeom prst="rect">
            <a:avLst/>
          </a:prstGeom>
        </p:spPr>
      </p:pic>
      <p:sp>
        <p:nvSpPr>
          <p:cNvPr id="2" name="Footer Placeholder 3">
            <a:extLst>
              <a:ext uri="{FF2B5EF4-FFF2-40B4-BE49-F238E27FC236}">
                <a16:creationId xmlns:a16="http://schemas.microsoft.com/office/drawing/2014/main" id="{CEF7DBDC-F61E-F7BB-2E0C-FA693A0F15E4}"/>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3" name="Date Placeholder 4">
            <a:extLst>
              <a:ext uri="{FF2B5EF4-FFF2-40B4-BE49-F238E27FC236}">
                <a16:creationId xmlns:a16="http://schemas.microsoft.com/office/drawing/2014/main" id="{A4E89CF9-D143-30A8-CDC3-770AC3EB3CE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4" name="Slide Number Placeholder 5">
            <a:extLst>
              <a:ext uri="{FF2B5EF4-FFF2-40B4-BE49-F238E27FC236}">
                <a16:creationId xmlns:a16="http://schemas.microsoft.com/office/drawing/2014/main" id="{6C9E1AC0-6E73-D9C3-5400-E52106DDF23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19</a:t>
            </a:fld>
            <a:endParaRPr lang="en-GB">
              <a:latin typeface="Calibri" panose="020F0502020204030204" pitchFamily="34" charset="0"/>
            </a:endParaRPr>
          </a:p>
        </p:txBody>
      </p:sp>
      <p:sp>
        <p:nvSpPr>
          <p:cNvPr id="6" name="Title 5">
            <a:extLst>
              <a:ext uri="{FF2B5EF4-FFF2-40B4-BE49-F238E27FC236}">
                <a16:creationId xmlns:a16="http://schemas.microsoft.com/office/drawing/2014/main" id="{77837F0F-9CF8-DFD6-9C2B-0AAB469718A5}"/>
              </a:ext>
            </a:extLst>
          </p:cNvPr>
          <p:cNvSpPr>
            <a:spLocks noGrp="1"/>
          </p:cNvSpPr>
          <p:nvPr>
            <p:ph type="title"/>
          </p:nvPr>
        </p:nvSpPr>
        <p:spPr>
          <a:xfrm>
            <a:off x="551724" y="232100"/>
            <a:ext cx="5302800" cy="1065091"/>
          </a:xfrm>
        </p:spPr>
        <p:txBody>
          <a:bodyPr/>
          <a:lstStyle/>
          <a:p>
            <a:r>
              <a:rPr lang="en-GB" sz="3800"/>
              <a:t>Not wishing to give up all treats </a:t>
            </a:r>
          </a:p>
        </p:txBody>
      </p:sp>
      <p:sp>
        <p:nvSpPr>
          <p:cNvPr id="5" name="TextBox 4">
            <a:extLst>
              <a:ext uri="{FF2B5EF4-FFF2-40B4-BE49-F238E27FC236}">
                <a16:creationId xmlns:a16="http://schemas.microsoft.com/office/drawing/2014/main" id="{61B320B7-F140-0739-56DC-3C3E03FDDF41}"/>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Tree>
    <p:extLst>
      <p:ext uri="{BB962C8B-B14F-4D97-AF65-F5344CB8AC3E}">
        <p14:creationId xmlns:p14="http://schemas.microsoft.com/office/powerpoint/2010/main" val="201037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8B2F0-63BB-4F9E-B338-052C0E3B4BA6}"/>
              </a:ext>
            </a:extLst>
          </p:cNvPr>
          <p:cNvSpPr>
            <a:spLocks noGrp="1"/>
          </p:cNvSpPr>
          <p:nvPr>
            <p:ph type="body" sz="quarter" idx="10"/>
          </p:nvPr>
        </p:nvSpPr>
        <p:spPr>
          <a:xfrm>
            <a:off x="1170810" y="1747057"/>
            <a:ext cx="3672000" cy="492610"/>
          </a:xfrm>
        </p:spPr>
        <p:txBody>
          <a:bodyPr/>
          <a:lstStyle/>
          <a:p>
            <a:r>
              <a:rPr lang="en-GB"/>
              <a:t>About the research</a:t>
            </a:r>
          </a:p>
        </p:txBody>
      </p:sp>
      <p:sp>
        <p:nvSpPr>
          <p:cNvPr id="3" name="Title 2">
            <a:extLst>
              <a:ext uri="{FF2B5EF4-FFF2-40B4-BE49-F238E27FC236}">
                <a16:creationId xmlns:a16="http://schemas.microsoft.com/office/drawing/2014/main" id="{00B50D7C-FFAD-4F0B-83DD-FE90E8186A63}"/>
              </a:ext>
            </a:extLst>
          </p:cNvPr>
          <p:cNvSpPr>
            <a:spLocks noGrp="1"/>
          </p:cNvSpPr>
          <p:nvPr>
            <p:ph type="title"/>
          </p:nvPr>
        </p:nvSpPr>
        <p:spPr/>
        <p:txBody>
          <a:bodyPr/>
          <a:lstStyle/>
          <a:p>
            <a:r>
              <a:rPr lang="en-GB"/>
              <a:t>Contents - sections</a:t>
            </a:r>
          </a:p>
        </p:txBody>
      </p:sp>
      <p:sp>
        <p:nvSpPr>
          <p:cNvPr id="7" name="Text Placeholder 6">
            <a:extLst>
              <a:ext uri="{FF2B5EF4-FFF2-40B4-BE49-F238E27FC236}">
                <a16:creationId xmlns:a16="http://schemas.microsoft.com/office/drawing/2014/main" id="{58F32119-1BF1-4AD5-9EB6-25CBBDAA9089}"/>
              </a:ext>
            </a:extLst>
          </p:cNvPr>
          <p:cNvSpPr>
            <a:spLocks noGrp="1"/>
          </p:cNvSpPr>
          <p:nvPr>
            <p:ph type="body" sz="quarter" idx="14"/>
          </p:nvPr>
        </p:nvSpPr>
        <p:spPr>
          <a:xfrm>
            <a:off x="1170810" y="2577471"/>
            <a:ext cx="3672000" cy="752028"/>
          </a:xfrm>
        </p:spPr>
        <p:txBody>
          <a:bodyPr/>
          <a:lstStyle/>
          <a:p>
            <a:r>
              <a:rPr lang="en-GB"/>
              <a:t>Challenges not specific to living in a rural area</a:t>
            </a:r>
          </a:p>
        </p:txBody>
      </p:sp>
      <p:sp>
        <p:nvSpPr>
          <p:cNvPr id="8" name="Text Placeholder 7">
            <a:extLst>
              <a:ext uri="{FF2B5EF4-FFF2-40B4-BE49-F238E27FC236}">
                <a16:creationId xmlns:a16="http://schemas.microsoft.com/office/drawing/2014/main" id="{0ED9BAC7-7878-4BDF-9D71-E09DDEFADB87}"/>
              </a:ext>
            </a:extLst>
          </p:cNvPr>
          <p:cNvSpPr>
            <a:spLocks noGrp="1"/>
          </p:cNvSpPr>
          <p:nvPr>
            <p:ph type="body" sz="quarter" idx="15"/>
          </p:nvPr>
        </p:nvSpPr>
        <p:spPr>
          <a:xfrm>
            <a:off x="540738" y="2642702"/>
            <a:ext cx="539262" cy="621567"/>
          </a:xfrm>
        </p:spPr>
        <p:txBody>
          <a:bodyPr/>
          <a:lstStyle/>
          <a:p>
            <a:r>
              <a:rPr lang="en-GB"/>
              <a:t>2</a:t>
            </a:r>
          </a:p>
        </p:txBody>
      </p:sp>
      <p:sp>
        <p:nvSpPr>
          <p:cNvPr id="9" name="Text Placeholder 8">
            <a:extLst>
              <a:ext uri="{FF2B5EF4-FFF2-40B4-BE49-F238E27FC236}">
                <a16:creationId xmlns:a16="http://schemas.microsoft.com/office/drawing/2014/main" id="{AEE4D425-5B60-46DC-B9C6-9A990C4783B2}"/>
              </a:ext>
            </a:extLst>
          </p:cNvPr>
          <p:cNvSpPr>
            <a:spLocks noGrp="1"/>
          </p:cNvSpPr>
          <p:nvPr>
            <p:ph type="body" sz="quarter" idx="16"/>
          </p:nvPr>
        </p:nvSpPr>
        <p:spPr>
          <a:xfrm>
            <a:off x="1170810" y="3651599"/>
            <a:ext cx="3672000" cy="740305"/>
          </a:xfrm>
        </p:spPr>
        <p:txBody>
          <a:bodyPr/>
          <a:lstStyle/>
          <a:p>
            <a:r>
              <a:rPr lang="en-GB"/>
              <a:t>Challenges specific to living in a rural area</a:t>
            </a:r>
          </a:p>
        </p:txBody>
      </p:sp>
      <p:sp>
        <p:nvSpPr>
          <p:cNvPr id="10" name="Text Placeholder 9">
            <a:extLst>
              <a:ext uri="{FF2B5EF4-FFF2-40B4-BE49-F238E27FC236}">
                <a16:creationId xmlns:a16="http://schemas.microsoft.com/office/drawing/2014/main" id="{C8B9D2C5-97B6-4F0F-8C2F-BF98011B3902}"/>
              </a:ext>
            </a:extLst>
          </p:cNvPr>
          <p:cNvSpPr>
            <a:spLocks noGrp="1"/>
          </p:cNvSpPr>
          <p:nvPr>
            <p:ph type="body" sz="quarter" idx="17"/>
          </p:nvPr>
        </p:nvSpPr>
        <p:spPr>
          <a:xfrm>
            <a:off x="540738" y="3710968"/>
            <a:ext cx="539262" cy="621567"/>
          </a:xfrm>
        </p:spPr>
        <p:txBody>
          <a:bodyPr/>
          <a:lstStyle/>
          <a:p>
            <a:r>
              <a:rPr lang="en-GB"/>
              <a:t>3</a:t>
            </a:r>
          </a:p>
        </p:txBody>
      </p:sp>
      <p:sp>
        <p:nvSpPr>
          <p:cNvPr id="11" name="Text Placeholder 10">
            <a:extLst>
              <a:ext uri="{FF2B5EF4-FFF2-40B4-BE49-F238E27FC236}">
                <a16:creationId xmlns:a16="http://schemas.microsoft.com/office/drawing/2014/main" id="{B4E45050-5FC0-43F8-A5DA-B443A9D33795}"/>
              </a:ext>
            </a:extLst>
          </p:cNvPr>
          <p:cNvSpPr>
            <a:spLocks noGrp="1"/>
          </p:cNvSpPr>
          <p:nvPr>
            <p:ph type="body" sz="quarter" idx="18"/>
          </p:nvPr>
        </p:nvSpPr>
        <p:spPr>
          <a:xfrm>
            <a:off x="1080000" y="4796913"/>
            <a:ext cx="3672000" cy="757015"/>
          </a:xfrm>
        </p:spPr>
        <p:txBody>
          <a:bodyPr/>
          <a:lstStyle/>
          <a:p>
            <a:r>
              <a:rPr lang="en-GB"/>
              <a:t>Community connections, leaders and support</a:t>
            </a:r>
          </a:p>
        </p:txBody>
      </p:sp>
      <p:sp>
        <p:nvSpPr>
          <p:cNvPr id="12" name="Text Placeholder 11">
            <a:extLst>
              <a:ext uri="{FF2B5EF4-FFF2-40B4-BE49-F238E27FC236}">
                <a16:creationId xmlns:a16="http://schemas.microsoft.com/office/drawing/2014/main" id="{E28174D0-194A-43C2-8711-0AD83E279889}"/>
              </a:ext>
            </a:extLst>
          </p:cNvPr>
          <p:cNvSpPr>
            <a:spLocks noGrp="1"/>
          </p:cNvSpPr>
          <p:nvPr>
            <p:ph type="body" sz="quarter" idx="19"/>
          </p:nvPr>
        </p:nvSpPr>
        <p:spPr>
          <a:xfrm>
            <a:off x="449009" y="4864637"/>
            <a:ext cx="539262" cy="621567"/>
          </a:xfrm>
        </p:spPr>
        <p:txBody>
          <a:bodyPr/>
          <a:lstStyle/>
          <a:p>
            <a:r>
              <a:rPr lang="en-GB"/>
              <a:t>4</a:t>
            </a:r>
          </a:p>
        </p:txBody>
      </p:sp>
      <p:sp>
        <p:nvSpPr>
          <p:cNvPr id="13" name="Text Placeholder 12">
            <a:extLst>
              <a:ext uri="{FF2B5EF4-FFF2-40B4-BE49-F238E27FC236}">
                <a16:creationId xmlns:a16="http://schemas.microsoft.com/office/drawing/2014/main" id="{8C7110D0-7C1B-4F80-B18F-D29BA36D286B}"/>
              </a:ext>
            </a:extLst>
          </p:cNvPr>
          <p:cNvSpPr>
            <a:spLocks noGrp="1"/>
          </p:cNvSpPr>
          <p:nvPr>
            <p:ph type="body" sz="quarter" idx="20"/>
          </p:nvPr>
        </p:nvSpPr>
        <p:spPr>
          <a:xfrm>
            <a:off x="6114324" y="1993362"/>
            <a:ext cx="4148262" cy="492610"/>
          </a:xfrm>
        </p:spPr>
        <p:txBody>
          <a:bodyPr/>
          <a:lstStyle/>
          <a:p>
            <a:r>
              <a:rPr lang="en-GB"/>
              <a:t>Strategies used to reduce spend</a:t>
            </a:r>
          </a:p>
        </p:txBody>
      </p:sp>
      <p:sp>
        <p:nvSpPr>
          <p:cNvPr id="14" name="Text Placeholder 13">
            <a:extLst>
              <a:ext uri="{FF2B5EF4-FFF2-40B4-BE49-F238E27FC236}">
                <a16:creationId xmlns:a16="http://schemas.microsoft.com/office/drawing/2014/main" id="{6C029EE6-842E-4FF7-A7F7-1A0A1B47701F}"/>
              </a:ext>
            </a:extLst>
          </p:cNvPr>
          <p:cNvSpPr>
            <a:spLocks noGrp="1"/>
          </p:cNvSpPr>
          <p:nvPr>
            <p:ph type="body" sz="quarter" idx="21"/>
          </p:nvPr>
        </p:nvSpPr>
        <p:spPr>
          <a:xfrm>
            <a:off x="5465009" y="1747058"/>
            <a:ext cx="539262" cy="621567"/>
          </a:xfrm>
        </p:spPr>
        <p:txBody>
          <a:bodyPr/>
          <a:lstStyle/>
          <a:p>
            <a:r>
              <a:rPr lang="en-GB"/>
              <a:t>5</a:t>
            </a:r>
          </a:p>
        </p:txBody>
      </p:sp>
      <p:sp>
        <p:nvSpPr>
          <p:cNvPr id="15" name="Text Placeholder 14">
            <a:extLst>
              <a:ext uri="{FF2B5EF4-FFF2-40B4-BE49-F238E27FC236}">
                <a16:creationId xmlns:a16="http://schemas.microsoft.com/office/drawing/2014/main" id="{26124810-93E0-4A50-B1B1-62DD31CED178}"/>
              </a:ext>
            </a:extLst>
          </p:cNvPr>
          <p:cNvSpPr>
            <a:spLocks noGrp="1"/>
          </p:cNvSpPr>
          <p:nvPr>
            <p:ph type="body" sz="quarter" idx="22"/>
          </p:nvPr>
        </p:nvSpPr>
        <p:spPr>
          <a:xfrm>
            <a:off x="6096000" y="2898152"/>
            <a:ext cx="3672000" cy="492610"/>
          </a:xfrm>
        </p:spPr>
        <p:txBody>
          <a:bodyPr/>
          <a:lstStyle/>
          <a:p>
            <a:r>
              <a:rPr lang="en-GB" dirty="0"/>
              <a:t>Opportunities to strengthen support</a:t>
            </a:r>
          </a:p>
        </p:txBody>
      </p:sp>
      <p:sp>
        <p:nvSpPr>
          <p:cNvPr id="16" name="Text Placeholder 15">
            <a:extLst>
              <a:ext uri="{FF2B5EF4-FFF2-40B4-BE49-F238E27FC236}">
                <a16:creationId xmlns:a16="http://schemas.microsoft.com/office/drawing/2014/main" id="{425EF052-FE49-4C13-B79F-3BAD9A675EAA}"/>
              </a:ext>
            </a:extLst>
          </p:cNvPr>
          <p:cNvSpPr>
            <a:spLocks noGrp="1"/>
          </p:cNvSpPr>
          <p:nvPr>
            <p:ph type="body" sz="quarter" idx="23"/>
          </p:nvPr>
        </p:nvSpPr>
        <p:spPr>
          <a:xfrm>
            <a:off x="5465009" y="2681952"/>
            <a:ext cx="539262" cy="621567"/>
          </a:xfrm>
        </p:spPr>
        <p:txBody>
          <a:bodyPr/>
          <a:lstStyle/>
          <a:p>
            <a:r>
              <a:rPr lang="en-GB"/>
              <a:t>6</a:t>
            </a:r>
          </a:p>
        </p:txBody>
      </p:sp>
      <p:sp>
        <p:nvSpPr>
          <p:cNvPr id="17" name="Text Placeholder 16">
            <a:extLst>
              <a:ext uri="{FF2B5EF4-FFF2-40B4-BE49-F238E27FC236}">
                <a16:creationId xmlns:a16="http://schemas.microsoft.com/office/drawing/2014/main" id="{419E6B25-DEF9-425A-B284-66CD57C883E5}"/>
              </a:ext>
            </a:extLst>
          </p:cNvPr>
          <p:cNvSpPr>
            <a:spLocks noGrp="1"/>
          </p:cNvSpPr>
          <p:nvPr>
            <p:ph type="body" sz="quarter" idx="24"/>
          </p:nvPr>
        </p:nvSpPr>
        <p:spPr>
          <a:xfrm>
            <a:off x="6096000" y="3814696"/>
            <a:ext cx="3672000" cy="492610"/>
          </a:xfrm>
        </p:spPr>
        <p:txBody>
          <a:bodyPr/>
          <a:lstStyle/>
          <a:p>
            <a:r>
              <a:rPr lang="en-GB"/>
              <a:t>Appendices</a:t>
            </a:r>
          </a:p>
        </p:txBody>
      </p:sp>
      <p:sp>
        <p:nvSpPr>
          <p:cNvPr id="18" name="Text Placeholder 17">
            <a:extLst>
              <a:ext uri="{FF2B5EF4-FFF2-40B4-BE49-F238E27FC236}">
                <a16:creationId xmlns:a16="http://schemas.microsoft.com/office/drawing/2014/main" id="{0445CE32-D9DD-4335-9C55-471ED5237628}"/>
              </a:ext>
            </a:extLst>
          </p:cNvPr>
          <p:cNvSpPr>
            <a:spLocks noGrp="1"/>
          </p:cNvSpPr>
          <p:nvPr>
            <p:ph type="body" sz="quarter" idx="25"/>
          </p:nvPr>
        </p:nvSpPr>
        <p:spPr>
          <a:xfrm>
            <a:off x="5465009" y="3750218"/>
            <a:ext cx="539262" cy="621567"/>
          </a:xfrm>
        </p:spPr>
        <p:txBody>
          <a:bodyPr/>
          <a:lstStyle/>
          <a:p>
            <a:r>
              <a:rPr lang="en-GB"/>
              <a:t>7</a:t>
            </a:r>
          </a:p>
        </p:txBody>
      </p:sp>
      <p:sp>
        <p:nvSpPr>
          <p:cNvPr id="19" name="Text Placeholder 5">
            <a:extLst>
              <a:ext uri="{FF2B5EF4-FFF2-40B4-BE49-F238E27FC236}">
                <a16:creationId xmlns:a16="http://schemas.microsoft.com/office/drawing/2014/main" id="{B0D32E88-F642-4657-9D93-A4CAE3E1E074}"/>
              </a:ext>
            </a:extLst>
          </p:cNvPr>
          <p:cNvSpPr txBox="1">
            <a:spLocks/>
          </p:cNvSpPr>
          <p:nvPr/>
        </p:nvSpPr>
        <p:spPr>
          <a:xfrm>
            <a:off x="540738" y="1682579"/>
            <a:ext cx="539262" cy="62156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5100" b="0" kern="1200">
                <a:solidFill>
                  <a:schemeClr val="accent1"/>
                </a:solidFill>
                <a:latin typeface="Calibri Light" panose="020F0302020204030204" pitchFamily="34" charset="0"/>
                <a:ea typeface="+mn-ea"/>
                <a:cs typeface="Calibri Light" panose="020F0302020204030204" pitchFamily="34" charset="0"/>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1</a:t>
            </a:r>
          </a:p>
        </p:txBody>
      </p:sp>
    </p:spTree>
    <p:extLst>
      <p:ext uri="{BB962C8B-B14F-4D97-AF65-F5344CB8AC3E}">
        <p14:creationId xmlns:p14="http://schemas.microsoft.com/office/powerpoint/2010/main" val="134993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F18DC-FCA3-C990-11D7-079BE05F1021}"/>
              </a:ext>
            </a:extLst>
          </p:cNvPr>
          <p:cNvSpPr>
            <a:spLocks noGrp="1"/>
          </p:cNvSpPr>
          <p:nvPr>
            <p:ph idx="1"/>
          </p:nvPr>
        </p:nvSpPr>
        <p:spPr>
          <a:xfrm>
            <a:off x="539749" y="2024400"/>
            <a:ext cx="5413376" cy="4041658"/>
          </a:xfrm>
        </p:spPr>
        <p:txBody>
          <a:bodyPr/>
          <a:lstStyle/>
          <a:p>
            <a:pPr marL="285750" indent="-285750">
              <a:spcBef>
                <a:spcPts val="1200"/>
              </a:spcBef>
              <a:spcAft>
                <a:spcPts val="0"/>
              </a:spcAft>
              <a:buFont typeface="Arial" panose="020B0604020202020204" pitchFamily="34" charset="0"/>
              <a:buChar char="•"/>
            </a:pPr>
            <a:r>
              <a:rPr lang="en-GB" sz="1800" b="0"/>
              <a:t>They do not have loans and they don’t want to be in a situation where, asking for money is necessary</a:t>
            </a:r>
          </a:p>
          <a:p>
            <a:pPr marL="285750" indent="-285750">
              <a:spcBef>
                <a:spcPts val="1200"/>
              </a:spcBef>
              <a:spcAft>
                <a:spcPts val="0"/>
              </a:spcAft>
              <a:buFont typeface="Arial" panose="020B0604020202020204" pitchFamily="34" charset="0"/>
              <a:buChar char="•"/>
            </a:pPr>
            <a:r>
              <a:rPr lang="en-GB" sz="1800" b="0"/>
              <a:t>There is pride and self-respect in not taking up loans and stigma in doing so </a:t>
            </a:r>
          </a:p>
          <a:p>
            <a:pPr marL="285750" indent="-285750">
              <a:spcBef>
                <a:spcPts val="1200"/>
              </a:spcBef>
              <a:spcAft>
                <a:spcPts val="0"/>
              </a:spcAft>
              <a:buFont typeface="Arial" panose="020B0604020202020204" pitchFamily="34" charset="0"/>
              <a:buChar char="•"/>
            </a:pPr>
            <a:r>
              <a:rPr lang="en-GB" sz="1800" b="0"/>
              <a:t>Some have borrowed from family just to get through the month, or accepted gifts for early birthdays or Christmas and that is seen as acceptable</a:t>
            </a:r>
          </a:p>
          <a:p>
            <a:pPr marL="285750" indent="-285750">
              <a:spcBef>
                <a:spcPts val="1200"/>
              </a:spcBef>
              <a:spcAft>
                <a:spcPts val="0"/>
              </a:spcAft>
              <a:buFont typeface="Arial" panose="020B0604020202020204" pitchFamily="34" charset="0"/>
              <a:buChar char="•"/>
            </a:pPr>
            <a:r>
              <a:rPr lang="en-GB" sz="1800" b="0"/>
              <a:t>Most do not have credit cards either as they don’t want to owe people or worsen their situation, as they try to live within their means</a:t>
            </a:r>
          </a:p>
          <a:p>
            <a:pPr marL="285750" indent="-285750">
              <a:spcBef>
                <a:spcPts val="1200"/>
              </a:spcBef>
              <a:spcAft>
                <a:spcPts val="0"/>
              </a:spcAft>
              <a:buFont typeface="Arial" panose="020B0604020202020204" pitchFamily="34" charset="0"/>
              <a:buChar char="•"/>
            </a:pPr>
            <a:r>
              <a:rPr lang="en-GB" sz="1800" b="0"/>
              <a:t>Living this way helps people to manage their budgets – what’s coming in and what their outgoings are</a:t>
            </a:r>
          </a:p>
          <a:p>
            <a:pPr marL="285750" indent="-285750">
              <a:spcBef>
                <a:spcPts val="1200"/>
              </a:spcBef>
              <a:spcAft>
                <a:spcPts val="0"/>
              </a:spcAft>
              <a:buFont typeface="Arial" panose="020B0604020202020204" pitchFamily="34" charset="0"/>
              <a:buChar char="•"/>
            </a:pPr>
            <a:endParaRPr lang="en-GB" sz="1800" b="0"/>
          </a:p>
        </p:txBody>
      </p:sp>
      <p:sp>
        <p:nvSpPr>
          <p:cNvPr id="9" name="Text Placeholder 8">
            <a:extLst>
              <a:ext uri="{FF2B5EF4-FFF2-40B4-BE49-F238E27FC236}">
                <a16:creationId xmlns:a16="http://schemas.microsoft.com/office/drawing/2014/main" id="{13A33FA9-1C8B-E999-8262-9028F1C64A06}"/>
              </a:ext>
            </a:extLst>
          </p:cNvPr>
          <p:cNvSpPr>
            <a:spLocks noGrp="1"/>
          </p:cNvSpPr>
          <p:nvPr>
            <p:ph type="body" sz="quarter" idx="10"/>
          </p:nvPr>
        </p:nvSpPr>
        <p:spPr>
          <a:xfrm>
            <a:off x="6585734" y="1673225"/>
            <a:ext cx="5413375" cy="3880055"/>
          </a:xfrm>
        </p:spPr>
        <p:txBody>
          <a:bodyPr/>
          <a:lstStyle/>
          <a:p>
            <a:pPr algn="ctr">
              <a:spcAft>
                <a:spcPts val="0"/>
              </a:spcAft>
            </a:pPr>
            <a:r>
              <a:rPr lang="en-GB" sz="2800">
                <a:latin typeface="Calibri" panose="020F0502020204030204" pitchFamily="34" charset="0"/>
                <a:cs typeface="Calibri" panose="020F0502020204030204" pitchFamily="34" charset="0"/>
              </a:rPr>
              <a:t>“I’ve come from a working-class background, where you </a:t>
            </a:r>
            <a:r>
              <a:rPr lang="en-GB" sz="2800" b="1">
                <a:latin typeface="Calibri" panose="020F0502020204030204" pitchFamily="34" charset="0"/>
                <a:cs typeface="Calibri" panose="020F0502020204030204" pitchFamily="34" charset="0"/>
              </a:rPr>
              <a:t>never want to be in debt</a:t>
            </a:r>
            <a:r>
              <a:rPr lang="en-GB" sz="2800">
                <a:latin typeface="Calibri" panose="020F0502020204030204" pitchFamily="34" charset="0"/>
                <a:cs typeface="Calibri" panose="020F0502020204030204" pitchFamily="34" charset="0"/>
              </a:rPr>
              <a:t>, never want to owe stuff”</a:t>
            </a:r>
          </a:p>
          <a:p>
            <a:pPr algn="ctr"/>
            <a:r>
              <a:rPr lang="en-GB" sz="2000">
                <a:latin typeface="Calibri" panose="020F0502020204030204" pitchFamily="34" charset="0"/>
                <a:cs typeface="Calibri" panose="020F0502020204030204" pitchFamily="34" charset="0"/>
              </a:rPr>
              <a:t> [Gayle, ethnographic interview]</a:t>
            </a:r>
          </a:p>
          <a:p>
            <a:pPr algn="ctr">
              <a:spcAft>
                <a:spcPts val="0"/>
              </a:spcAft>
            </a:pPr>
            <a:r>
              <a:rPr lang="en-GB" sz="2800">
                <a:latin typeface="Calibri" panose="020F0502020204030204" pitchFamily="34" charset="0"/>
                <a:cs typeface="Calibri" panose="020F0502020204030204" pitchFamily="34" charset="0"/>
              </a:rPr>
              <a:t>“I came close years ago [to using a loan shark] but </a:t>
            </a:r>
            <a:r>
              <a:rPr lang="en-GB" sz="2800" b="1">
                <a:latin typeface="Calibri" panose="020F0502020204030204" pitchFamily="34" charset="0"/>
                <a:cs typeface="Calibri" panose="020F0502020204030204" pitchFamily="34" charset="0"/>
              </a:rPr>
              <a:t>would rather go without</a:t>
            </a:r>
            <a:r>
              <a:rPr lang="en-GB" sz="2800">
                <a:latin typeface="Calibri" panose="020F0502020204030204" pitchFamily="34" charset="0"/>
                <a:cs typeface="Calibri" panose="020F0502020204030204" pitchFamily="34" charset="0"/>
              </a:rPr>
              <a:t>”.  I’d rather do a credit card” </a:t>
            </a:r>
          </a:p>
          <a:p>
            <a:pPr algn="ctr"/>
            <a:r>
              <a:rPr lang="en-GB" sz="2000">
                <a:latin typeface="Calibri" panose="020F0502020204030204" pitchFamily="34" charset="0"/>
                <a:cs typeface="Calibri" panose="020F0502020204030204" pitchFamily="34" charset="0"/>
              </a:rPr>
              <a:t>[Emma, ethnographic interview]</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4294967295"/>
          </p:nvPr>
        </p:nvSpPr>
        <p:spPr>
          <a:xfrm>
            <a:off x="447949"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20</a:t>
            </a:fld>
            <a:endParaRPr lang="en-GB">
              <a:latin typeface="Calibri" panose="020F0502020204030204" pitchFamily="34" charset="0"/>
            </a:endParaRPr>
          </a:p>
        </p:txBody>
      </p:sp>
      <p:sp>
        <p:nvSpPr>
          <p:cNvPr id="22" name="TextBox 21">
            <a:extLst>
              <a:ext uri="{FF2B5EF4-FFF2-40B4-BE49-F238E27FC236}">
                <a16:creationId xmlns:a16="http://schemas.microsoft.com/office/drawing/2014/main" id="{42290B0B-5552-4F00-951F-2FAB48AE0EA6}"/>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11" name="Title 10">
            <a:extLst>
              <a:ext uri="{FF2B5EF4-FFF2-40B4-BE49-F238E27FC236}">
                <a16:creationId xmlns:a16="http://schemas.microsoft.com/office/drawing/2014/main" id="{EC9A4D18-5416-2DC5-45A2-61EEED2846AB}"/>
              </a:ext>
            </a:extLst>
          </p:cNvPr>
          <p:cNvSpPr>
            <a:spLocks noGrp="1"/>
          </p:cNvSpPr>
          <p:nvPr>
            <p:ph type="title"/>
          </p:nvPr>
        </p:nvSpPr>
        <p:spPr>
          <a:xfrm>
            <a:off x="539749" y="106426"/>
            <a:ext cx="5302800" cy="1065091"/>
          </a:xfrm>
        </p:spPr>
        <p:txBody>
          <a:bodyPr/>
          <a:lstStyle/>
          <a:p>
            <a:r>
              <a:rPr lang="en-GB" sz="3800"/>
              <a:t>Reluctance to take out loans </a:t>
            </a:r>
          </a:p>
        </p:txBody>
      </p:sp>
    </p:spTree>
    <p:extLst>
      <p:ext uri="{BB962C8B-B14F-4D97-AF65-F5344CB8AC3E}">
        <p14:creationId xmlns:p14="http://schemas.microsoft.com/office/powerpoint/2010/main" val="278769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6822825" cy="1310400"/>
          </a:xfrm>
        </p:spPr>
        <p:txBody>
          <a:bodyPr/>
          <a:lstStyle/>
          <a:p>
            <a:r>
              <a:rPr lang="en-GB"/>
              <a:t>Challenges </a:t>
            </a:r>
            <a:r>
              <a:rPr lang="en-GB" u="sng"/>
              <a:t>specific</a:t>
            </a:r>
            <a:r>
              <a:rPr lang="en-GB"/>
              <a:t> to living in a rural area</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Risk factors</a:t>
            </a:r>
          </a:p>
        </p:txBody>
      </p:sp>
    </p:spTree>
    <p:extLst>
      <p:ext uri="{BB962C8B-B14F-4D97-AF65-F5344CB8AC3E}">
        <p14:creationId xmlns:p14="http://schemas.microsoft.com/office/powerpoint/2010/main" val="326124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E1C-80CF-CF5F-3888-205532D43265}"/>
              </a:ext>
            </a:extLst>
          </p:cNvPr>
          <p:cNvSpPr>
            <a:spLocks noGrp="1"/>
          </p:cNvSpPr>
          <p:nvPr>
            <p:ph type="title"/>
          </p:nvPr>
        </p:nvSpPr>
        <p:spPr>
          <a:xfrm>
            <a:off x="545123" y="214937"/>
            <a:ext cx="6389077" cy="1065091"/>
          </a:xfrm>
        </p:spPr>
        <p:txBody>
          <a:bodyPr/>
          <a:lstStyle/>
          <a:p>
            <a:r>
              <a:rPr lang="en-GB" sz="3800" dirty="0"/>
              <a:t>Factors </a:t>
            </a:r>
            <a:r>
              <a:rPr lang="en-GB" sz="3800" u="sng" dirty="0"/>
              <a:t>specific </a:t>
            </a:r>
            <a:r>
              <a:rPr lang="en-GB" sz="3800" dirty="0"/>
              <a:t>to living in a rural area - summary</a:t>
            </a:r>
          </a:p>
        </p:txBody>
      </p:sp>
      <p:sp>
        <p:nvSpPr>
          <p:cNvPr id="3" name="Footer Placeholder 3">
            <a:extLst>
              <a:ext uri="{FF2B5EF4-FFF2-40B4-BE49-F238E27FC236}">
                <a16:creationId xmlns:a16="http://schemas.microsoft.com/office/drawing/2014/main" id="{890DB3A7-3536-D935-FF8B-156AF31229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63EE21CB-2C10-9290-DC6C-B72ABD18475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5779ACFE-60B6-3253-5107-A5B64D2F524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22</a:t>
            </a:fld>
            <a:endParaRPr lang="en-GB">
              <a:latin typeface="Calibri" panose="020F0502020204030204" pitchFamily="34" charset="0"/>
            </a:endParaRPr>
          </a:p>
        </p:txBody>
      </p:sp>
      <p:sp>
        <p:nvSpPr>
          <p:cNvPr id="6" name="TextBox 5">
            <a:extLst>
              <a:ext uri="{FF2B5EF4-FFF2-40B4-BE49-F238E27FC236}">
                <a16:creationId xmlns:a16="http://schemas.microsoft.com/office/drawing/2014/main" id="{138DD30A-C4E2-D19F-599C-DC1918FBE487}"/>
              </a:ext>
            </a:extLst>
          </p:cNvPr>
          <p:cNvSpPr txBox="1"/>
          <p:nvPr/>
        </p:nvSpPr>
        <p:spPr>
          <a:xfrm>
            <a:off x="1739388" y="5629831"/>
            <a:ext cx="4068001" cy="1138773"/>
          </a:xfrm>
          <a:prstGeom prst="rect">
            <a:avLst/>
          </a:prstGeom>
          <a:solidFill>
            <a:schemeClr val="bg1"/>
          </a:solidFill>
        </p:spPr>
        <p:txBody>
          <a:bodyPr wrap="square">
            <a:spAutoFit/>
          </a:bodyPr>
          <a:lstStyle/>
          <a:p>
            <a:pPr algn="ctr"/>
            <a:r>
              <a:rPr lang="en-GB" sz="2400"/>
              <a:t>“Everything we need to do is </a:t>
            </a:r>
            <a:r>
              <a:rPr lang="en-GB" sz="2400" b="1"/>
              <a:t>dependent on driving</a:t>
            </a:r>
            <a:r>
              <a:rPr lang="en-GB" sz="2400"/>
              <a:t>.” </a:t>
            </a:r>
          </a:p>
          <a:p>
            <a:pPr algn="ctr"/>
            <a:r>
              <a:rPr lang="en-GB"/>
              <a:t>[Olivia, online interview]</a:t>
            </a:r>
          </a:p>
        </p:txBody>
      </p:sp>
      <p:grpSp>
        <p:nvGrpSpPr>
          <p:cNvPr id="17" name="Group 16">
            <a:extLst>
              <a:ext uri="{FF2B5EF4-FFF2-40B4-BE49-F238E27FC236}">
                <a16:creationId xmlns:a16="http://schemas.microsoft.com/office/drawing/2014/main" id="{1BAAB97E-9EAB-70F5-ABF2-FCC9D2E37079}"/>
              </a:ext>
            </a:extLst>
          </p:cNvPr>
          <p:cNvGrpSpPr/>
          <p:nvPr/>
        </p:nvGrpSpPr>
        <p:grpSpPr>
          <a:xfrm>
            <a:off x="499284" y="1465653"/>
            <a:ext cx="6047075" cy="4067175"/>
            <a:chOff x="756459" y="1465653"/>
            <a:chExt cx="6047075" cy="4067175"/>
          </a:xfrm>
        </p:grpSpPr>
        <p:sp>
          <p:nvSpPr>
            <p:cNvPr id="24" name="Oval 23">
              <a:extLst>
                <a:ext uri="{FF2B5EF4-FFF2-40B4-BE49-F238E27FC236}">
                  <a16:creationId xmlns:a16="http://schemas.microsoft.com/office/drawing/2014/main" id="{8EEA2760-0A17-A0C0-C640-3C1C4F2C01C5}"/>
                </a:ext>
              </a:extLst>
            </p:cNvPr>
            <p:cNvSpPr/>
            <p:nvPr/>
          </p:nvSpPr>
          <p:spPr>
            <a:xfrm>
              <a:off x="1763534" y="1465653"/>
              <a:ext cx="4068000" cy="4067175"/>
            </a:xfrm>
            <a:prstGeom prst="ellipse">
              <a:avLst/>
            </a:prstGeom>
            <a:noFill/>
            <a:ln w="76200">
              <a:solidFill>
                <a:srgbClr val="4B7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1A78C2A-D765-71DC-FDB8-B38DDA6C1F48}"/>
                </a:ext>
              </a:extLst>
            </p:cNvPr>
            <p:cNvSpPr/>
            <p:nvPr/>
          </p:nvSpPr>
          <p:spPr>
            <a:xfrm>
              <a:off x="4373534" y="1681300"/>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Premium food &amp; fuel costs and limited choice</a:t>
              </a:r>
            </a:p>
          </p:txBody>
        </p:sp>
        <p:sp>
          <p:nvSpPr>
            <p:cNvPr id="30" name="Rectangle: Rounded Corners 29">
              <a:extLst>
                <a:ext uri="{FF2B5EF4-FFF2-40B4-BE49-F238E27FC236}">
                  <a16:creationId xmlns:a16="http://schemas.microsoft.com/office/drawing/2014/main" id="{768074F2-87D0-FBC4-CF3B-0964A45FEE08}"/>
                </a:ext>
              </a:extLst>
            </p:cNvPr>
            <p:cNvSpPr/>
            <p:nvPr/>
          </p:nvSpPr>
          <p:spPr>
            <a:xfrm>
              <a:off x="4859534" y="3033279"/>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Cheaper food and fuel is a often a drive away</a:t>
              </a:r>
            </a:p>
          </p:txBody>
        </p:sp>
        <p:sp>
          <p:nvSpPr>
            <p:cNvPr id="31" name="Rectangle: Rounded Corners 30">
              <a:extLst>
                <a:ext uri="{FF2B5EF4-FFF2-40B4-BE49-F238E27FC236}">
                  <a16:creationId xmlns:a16="http://schemas.microsoft.com/office/drawing/2014/main" id="{338943F7-694C-4042-8B58-4EDE524D5BBF}"/>
                </a:ext>
              </a:extLst>
            </p:cNvPr>
            <p:cNvSpPr/>
            <p:nvPr/>
          </p:nvSpPr>
          <p:spPr>
            <a:xfrm>
              <a:off x="4495013" y="4466839"/>
              <a:ext cx="2086761" cy="914400"/>
            </a:xfrm>
            <a:prstGeom prst="roundRect">
              <a:avLst/>
            </a:prstGeom>
            <a:solidFill>
              <a:srgbClr val="4B713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Driving is essential</a:t>
              </a:r>
            </a:p>
          </p:txBody>
        </p:sp>
        <p:sp>
          <p:nvSpPr>
            <p:cNvPr id="32" name="Rectangle: Rounded Corners 31">
              <a:extLst>
                <a:ext uri="{FF2B5EF4-FFF2-40B4-BE49-F238E27FC236}">
                  <a16:creationId xmlns:a16="http://schemas.microsoft.com/office/drawing/2014/main" id="{84CA5DBA-B68F-90F2-C660-691499DE149D}"/>
                </a:ext>
              </a:extLst>
            </p:cNvPr>
            <p:cNvSpPr/>
            <p:nvPr/>
          </p:nvSpPr>
          <p:spPr>
            <a:xfrm>
              <a:off x="1251204" y="4457314"/>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Local jobs tend to be lower paid – many commuting</a:t>
              </a:r>
            </a:p>
          </p:txBody>
        </p:sp>
        <p:sp>
          <p:nvSpPr>
            <p:cNvPr id="33" name="Rectangle: Rounded Corners 32">
              <a:extLst>
                <a:ext uri="{FF2B5EF4-FFF2-40B4-BE49-F238E27FC236}">
                  <a16:creationId xmlns:a16="http://schemas.microsoft.com/office/drawing/2014/main" id="{03FCEB55-540F-A477-2B8C-4358698708C8}"/>
                </a:ext>
              </a:extLst>
            </p:cNvPr>
            <p:cNvSpPr/>
            <p:nvPr/>
          </p:nvSpPr>
          <p:spPr>
            <a:xfrm>
              <a:off x="1194544" y="1681300"/>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Health, dentist &amp; opticians difficult to access</a:t>
              </a:r>
            </a:p>
          </p:txBody>
        </p:sp>
        <p:grpSp>
          <p:nvGrpSpPr>
            <p:cNvPr id="7" name="Group 6">
              <a:extLst>
                <a:ext uri="{FF2B5EF4-FFF2-40B4-BE49-F238E27FC236}">
                  <a16:creationId xmlns:a16="http://schemas.microsoft.com/office/drawing/2014/main" id="{4FD8D58B-7979-029B-FEC9-6EA2277897A9}"/>
                </a:ext>
              </a:extLst>
            </p:cNvPr>
            <p:cNvGrpSpPr/>
            <p:nvPr/>
          </p:nvGrpSpPr>
          <p:grpSpPr>
            <a:xfrm>
              <a:off x="3307939" y="2968479"/>
              <a:ext cx="1044000" cy="1044000"/>
              <a:chOff x="10704279" y="188085"/>
              <a:chExt cx="1044000" cy="1044000"/>
            </a:xfrm>
          </p:grpSpPr>
          <p:sp>
            <p:nvSpPr>
              <p:cNvPr id="8" name="Oval 7">
                <a:extLst>
                  <a:ext uri="{FF2B5EF4-FFF2-40B4-BE49-F238E27FC236}">
                    <a16:creationId xmlns:a16="http://schemas.microsoft.com/office/drawing/2014/main" id="{7748F90D-13C7-09B3-B186-343F158D96B9}"/>
                  </a:ext>
                </a:extLst>
              </p:cNvPr>
              <p:cNvSpPr/>
              <p:nvPr/>
            </p:nvSpPr>
            <p:spPr>
              <a:xfrm>
                <a:off x="10704279" y="188085"/>
                <a:ext cx="1044000" cy="1044000"/>
              </a:xfrm>
              <a:prstGeom prst="ellipse">
                <a:avLst/>
              </a:prstGeom>
              <a:solidFill>
                <a:srgbClr val="4B713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Hill scene with solid fill">
                <a:extLst>
                  <a:ext uri="{FF2B5EF4-FFF2-40B4-BE49-F238E27FC236}">
                    <a16:creationId xmlns:a16="http://schemas.microsoft.com/office/drawing/2014/main" id="{86E0269C-A9F4-5183-B576-F4485AFCB2E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17729" y="232036"/>
                <a:ext cx="504000" cy="504000"/>
              </a:xfrm>
              <a:prstGeom prst="rect">
                <a:avLst/>
              </a:prstGeom>
            </p:spPr>
          </p:pic>
          <p:sp>
            <p:nvSpPr>
              <p:cNvPr id="14" name="TextBox 13">
                <a:extLst>
                  <a:ext uri="{FF2B5EF4-FFF2-40B4-BE49-F238E27FC236}">
                    <a16:creationId xmlns:a16="http://schemas.microsoft.com/office/drawing/2014/main" id="{EB666702-1368-15BF-C9E4-CEBB47AE55DF}"/>
                  </a:ext>
                </a:extLst>
              </p:cNvPr>
              <p:cNvSpPr txBox="1"/>
              <p:nvPr/>
            </p:nvSpPr>
            <p:spPr>
              <a:xfrm>
                <a:off x="10883989" y="741124"/>
                <a:ext cx="684579" cy="302672"/>
              </a:xfrm>
              <a:prstGeom prst="rect">
                <a:avLst/>
              </a:prstGeom>
              <a:noFill/>
            </p:spPr>
            <p:txBody>
              <a:bodyPr wrap="none" lIns="0" tIns="0" rIns="0" bIns="0" rtlCol="0">
                <a:noAutofit/>
              </a:bodyPr>
              <a:lstStyle/>
              <a:p>
                <a:pPr algn="ctr"/>
                <a:r>
                  <a:rPr lang="en-GB" sz="1400">
                    <a:solidFill>
                      <a:schemeClr val="bg1"/>
                    </a:solidFill>
                  </a:rPr>
                  <a:t>Rural </a:t>
                </a:r>
              </a:p>
              <a:p>
                <a:pPr algn="ctr"/>
                <a:r>
                  <a:rPr lang="en-GB" sz="1400">
                    <a:solidFill>
                      <a:schemeClr val="bg1"/>
                    </a:solidFill>
                  </a:rPr>
                  <a:t>specific</a:t>
                </a:r>
              </a:p>
            </p:txBody>
          </p:sp>
        </p:grpSp>
        <p:sp>
          <p:nvSpPr>
            <p:cNvPr id="15" name="Rectangle: Rounded Corners 14">
              <a:extLst>
                <a:ext uri="{FF2B5EF4-FFF2-40B4-BE49-F238E27FC236}">
                  <a16:creationId xmlns:a16="http://schemas.microsoft.com/office/drawing/2014/main" id="{48C154C9-7421-1E06-BFB1-B83BAEFBB961}"/>
                </a:ext>
              </a:extLst>
            </p:cNvPr>
            <p:cNvSpPr/>
            <p:nvPr/>
          </p:nvSpPr>
          <p:spPr>
            <a:xfrm>
              <a:off x="756459" y="3033279"/>
              <a:ext cx="1944000" cy="914400"/>
            </a:xfrm>
            <a:prstGeom prst="roundRect">
              <a:avLst/>
            </a:prstGeom>
            <a:solidFill>
              <a:srgbClr val="4B7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Choice of school &amp; career path may be impacted</a:t>
              </a:r>
            </a:p>
          </p:txBody>
        </p:sp>
      </p:grpSp>
      <p:sp>
        <p:nvSpPr>
          <p:cNvPr id="16" name="TextBox 15">
            <a:extLst>
              <a:ext uri="{FF2B5EF4-FFF2-40B4-BE49-F238E27FC236}">
                <a16:creationId xmlns:a16="http://schemas.microsoft.com/office/drawing/2014/main" id="{00669FEA-B601-3CEB-A609-58F9E69672D7}"/>
              </a:ext>
            </a:extLst>
          </p:cNvPr>
          <p:cNvSpPr txBox="1"/>
          <p:nvPr/>
        </p:nvSpPr>
        <p:spPr>
          <a:xfrm>
            <a:off x="0" y="5695671"/>
            <a:ext cx="1929012" cy="1200329"/>
          </a:xfrm>
          <a:prstGeom prst="rect">
            <a:avLst/>
          </a:prstGeom>
          <a:solidFill>
            <a:schemeClr val="bg1">
              <a:lumMod val="95000"/>
            </a:schemeClr>
          </a:solidFill>
        </p:spPr>
        <p:txBody>
          <a:bodyPr wrap="square">
            <a:spAutoFit/>
          </a:bodyPr>
          <a:lstStyle/>
          <a:p>
            <a:r>
              <a:rPr lang="en-GB">
                <a:solidFill>
                  <a:schemeClr val="tx2"/>
                </a:solidFill>
              </a:rPr>
              <a:t>Those with health conditions may have higher travel costs</a:t>
            </a:r>
          </a:p>
        </p:txBody>
      </p:sp>
      <p:pic>
        <p:nvPicPr>
          <p:cNvPr id="19" name="Picture 18" descr="Woman buying vegetables at supermarket">
            <a:extLst>
              <a:ext uri="{FF2B5EF4-FFF2-40B4-BE49-F238E27FC236}">
                <a16:creationId xmlns:a16="http://schemas.microsoft.com/office/drawing/2014/main" id="{A7300C15-E0E7-D6FB-21BA-C8EBF26F62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42379" y="0"/>
            <a:ext cx="5143500" cy="6858000"/>
          </a:xfrm>
          <a:prstGeom prst="rect">
            <a:avLst/>
          </a:prstGeom>
        </p:spPr>
      </p:pic>
      <p:sp>
        <p:nvSpPr>
          <p:cNvPr id="22" name="TextBox 21">
            <a:extLst>
              <a:ext uri="{FF2B5EF4-FFF2-40B4-BE49-F238E27FC236}">
                <a16:creationId xmlns:a16="http://schemas.microsoft.com/office/drawing/2014/main" id="{2289CD6D-030A-AC0A-6EC5-54AE6D4D8EE1}"/>
              </a:ext>
            </a:extLst>
          </p:cNvPr>
          <p:cNvSpPr txBox="1"/>
          <p:nvPr/>
        </p:nvSpPr>
        <p:spPr>
          <a:xfrm>
            <a:off x="10727548" y="6430050"/>
            <a:ext cx="1376421" cy="338554"/>
          </a:xfrm>
          <a:prstGeom prst="rect">
            <a:avLst/>
          </a:prstGeom>
          <a:noFill/>
        </p:spPr>
        <p:txBody>
          <a:bodyPr wrap="square" rtlCol="0">
            <a:spAutoFit/>
          </a:bodyPr>
          <a:lstStyle/>
          <a:p>
            <a:pPr algn="ctr"/>
            <a:r>
              <a:rPr lang="en-GB" sz="1600">
                <a:solidFill>
                  <a:schemeClr val="bg1"/>
                </a:solidFill>
              </a:rPr>
              <a:t>Stock image</a:t>
            </a:r>
          </a:p>
        </p:txBody>
      </p:sp>
    </p:spTree>
    <p:extLst>
      <p:ext uri="{BB962C8B-B14F-4D97-AF65-F5344CB8AC3E}">
        <p14:creationId xmlns:p14="http://schemas.microsoft.com/office/powerpoint/2010/main" val="234549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399FA8-54E7-7F18-9023-266F4A7B3BD0}"/>
              </a:ext>
            </a:extLst>
          </p:cNvPr>
          <p:cNvSpPr>
            <a:spLocks noGrp="1"/>
          </p:cNvSpPr>
          <p:nvPr>
            <p:ph idx="1"/>
          </p:nvPr>
        </p:nvSpPr>
        <p:spPr/>
        <p:txBody>
          <a:bodyPr/>
          <a:lstStyle/>
          <a:p>
            <a:pPr marL="285750" indent="-285750">
              <a:spcBef>
                <a:spcPts val="3000"/>
              </a:spcBef>
              <a:buFont typeface="Arial" panose="020B0604020202020204" pitchFamily="34" charset="0"/>
              <a:buChar char="•"/>
            </a:pPr>
            <a:r>
              <a:rPr lang="en-GB" b="0" dirty="0"/>
              <a:t>In relation to rural areas, the central issue is the need to </a:t>
            </a:r>
            <a:r>
              <a:rPr lang="en-GB" dirty="0"/>
              <a:t>travel</a:t>
            </a:r>
            <a:r>
              <a:rPr lang="en-GB" b="0" dirty="0"/>
              <a:t> and/or </a:t>
            </a:r>
            <a:r>
              <a:rPr lang="en-GB" dirty="0"/>
              <a:t>drive</a:t>
            </a:r>
            <a:endParaRPr lang="en-GB" b="0" dirty="0"/>
          </a:p>
          <a:p>
            <a:pPr marL="285750" indent="-285750">
              <a:spcBef>
                <a:spcPts val="3000"/>
              </a:spcBef>
              <a:buFont typeface="Arial" panose="020B0604020202020204" pitchFamily="34" charset="0"/>
              <a:buChar char="•"/>
            </a:pPr>
            <a:r>
              <a:rPr lang="en-GB" b="0" dirty="0"/>
              <a:t>Travel distance is more, than in urban areas so </a:t>
            </a:r>
            <a:r>
              <a:rPr lang="en-GB" dirty="0"/>
              <a:t>costs are higher </a:t>
            </a:r>
            <a:r>
              <a:rPr lang="en-GB" b="0" dirty="0"/>
              <a:t>– public transport, fuel / car maintenance</a:t>
            </a:r>
          </a:p>
          <a:p>
            <a:pPr marL="285750" indent="-285750">
              <a:spcBef>
                <a:spcPts val="3000"/>
              </a:spcBef>
              <a:buFont typeface="Arial" panose="020B0604020202020204" pitchFamily="34" charset="0"/>
              <a:buChar char="•"/>
            </a:pPr>
            <a:r>
              <a:rPr lang="en-GB" b="0" dirty="0"/>
              <a:t>Therefore the focus needs to be about looking for </a:t>
            </a:r>
            <a:r>
              <a:rPr lang="en-GB" dirty="0"/>
              <a:t>ways to reduce essential travel </a:t>
            </a:r>
            <a:r>
              <a:rPr lang="en-GB" b="0" dirty="0"/>
              <a:t>or make it </a:t>
            </a:r>
            <a:r>
              <a:rPr lang="en-GB" dirty="0"/>
              <a:t>cheaper, reliable, and available.</a:t>
            </a:r>
            <a:endParaRPr lang="en-GB" b="0" dirty="0"/>
          </a:p>
        </p:txBody>
      </p:sp>
      <p:sp>
        <p:nvSpPr>
          <p:cNvPr id="4" name="Text Placeholder 3">
            <a:extLst>
              <a:ext uri="{FF2B5EF4-FFF2-40B4-BE49-F238E27FC236}">
                <a16:creationId xmlns:a16="http://schemas.microsoft.com/office/drawing/2014/main" id="{DF7D5E13-809F-8C64-7E48-A2C2EBA85C87}"/>
              </a:ext>
            </a:extLst>
          </p:cNvPr>
          <p:cNvSpPr>
            <a:spLocks noGrp="1"/>
          </p:cNvSpPr>
          <p:nvPr>
            <p:ph type="body" sz="quarter" idx="10"/>
          </p:nvPr>
        </p:nvSpPr>
        <p:spPr>
          <a:xfrm>
            <a:off x="7104625" y="1358275"/>
            <a:ext cx="4542251" cy="4141450"/>
          </a:xfrm>
        </p:spPr>
        <p:txBody>
          <a:bodyPr/>
          <a:lstStyle/>
          <a:p>
            <a:r>
              <a:rPr lang="en-GB" dirty="0">
                <a:latin typeface="Calibri" panose="020F0502020204030204" pitchFamily="34" charset="0"/>
                <a:cs typeface="Calibri" panose="020F0502020204030204" pitchFamily="34" charset="0"/>
              </a:rPr>
              <a:t>“I have a couple of times cancelled the [health] appointment or postponed them </a:t>
            </a:r>
            <a:r>
              <a:rPr lang="en-GB" b="1" dirty="0">
                <a:latin typeface="Calibri" panose="020F0502020204030204" pitchFamily="34" charset="0"/>
                <a:cs typeface="Calibri" panose="020F0502020204030204" pitchFamily="34" charset="0"/>
              </a:rPr>
              <a:t>just due to the cost of getting there </a:t>
            </a:r>
            <a:r>
              <a:rPr lang="en-GB" dirty="0">
                <a:latin typeface="Calibri" panose="020F0502020204030204" pitchFamily="34" charset="0"/>
                <a:cs typeface="Calibri" panose="020F0502020204030204" pitchFamily="34" charset="0"/>
              </a:rPr>
              <a:t>and I didn't have the money at the time.” </a:t>
            </a:r>
          </a:p>
          <a:p>
            <a:r>
              <a:rPr lang="en-GB" sz="2000" dirty="0">
                <a:latin typeface="Calibri" panose="020F0502020204030204" pitchFamily="34" charset="0"/>
                <a:cs typeface="Calibri" panose="020F0502020204030204" pitchFamily="34" charset="0"/>
              </a:rPr>
              <a:t>[Debbie, online interview] </a:t>
            </a:r>
          </a:p>
        </p:txBody>
      </p:sp>
      <p:sp>
        <p:nvSpPr>
          <p:cNvPr id="7" name="Title 1">
            <a:extLst>
              <a:ext uri="{FF2B5EF4-FFF2-40B4-BE49-F238E27FC236}">
                <a16:creationId xmlns:a16="http://schemas.microsoft.com/office/drawing/2014/main" id="{123BBCF7-6ECA-7D66-011E-6A49A1F0048C}"/>
              </a:ext>
            </a:extLst>
          </p:cNvPr>
          <p:cNvSpPr>
            <a:spLocks noGrp="1"/>
          </p:cNvSpPr>
          <p:nvPr>
            <p:ph type="title"/>
          </p:nvPr>
        </p:nvSpPr>
        <p:spPr>
          <a:xfrm>
            <a:off x="345098" y="412749"/>
            <a:ext cx="6131901" cy="1065091"/>
          </a:xfrm>
        </p:spPr>
        <p:txBody>
          <a:bodyPr/>
          <a:lstStyle/>
          <a:p>
            <a:r>
              <a:rPr lang="en-GB" sz="3000" dirty="0"/>
              <a:t>What does this mean for our approach to levelling-up in rural areas?</a:t>
            </a:r>
            <a:br>
              <a:rPr lang="en-GB" sz="3000" dirty="0"/>
            </a:br>
            <a:endParaRPr lang="en-GB" sz="3000" dirty="0"/>
          </a:p>
        </p:txBody>
      </p:sp>
    </p:spTree>
    <p:extLst>
      <p:ext uri="{BB962C8B-B14F-4D97-AF65-F5344CB8AC3E}">
        <p14:creationId xmlns:p14="http://schemas.microsoft.com/office/powerpoint/2010/main" val="3671544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D57097-8129-49F2-A572-26DDD78CD645}"/>
              </a:ext>
            </a:extLst>
          </p:cNvPr>
          <p:cNvSpPr>
            <a:spLocks noGrp="1"/>
          </p:cNvSpPr>
          <p:nvPr>
            <p:ph type="title"/>
          </p:nvPr>
        </p:nvSpPr>
        <p:spPr>
          <a:xfrm>
            <a:off x="526835" y="199968"/>
            <a:ext cx="5804329" cy="1065091"/>
          </a:xfrm>
        </p:spPr>
        <p:txBody>
          <a:bodyPr/>
          <a:lstStyle/>
          <a:p>
            <a:r>
              <a:rPr lang="en-GB" sz="3800"/>
              <a:t>Premium costs and limited choice at local shops</a:t>
            </a:r>
          </a:p>
        </p:txBody>
      </p:sp>
      <p:sp>
        <p:nvSpPr>
          <p:cNvPr id="3" name="Content Placeholder 2">
            <a:extLst>
              <a:ext uri="{FF2B5EF4-FFF2-40B4-BE49-F238E27FC236}">
                <a16:creationId xmlns:a16="http://schemas.microsoft.com/office/drawing/2014/main" id="{594710F5-D3F2-4104-BD7F-65B47B444EC6}"/>
              </a:ext>
            </a:extLst>
          </p:cNvPr>
          <p:cNvSpPr>
            <a:spLocks noGrp="1"/>
          </p:cNvSpPr>
          <p:nvPr>
            <p:ph idx="1"/>
          </p:nvPr>
        </p:nvSpPr>
        <p:spPr>
          <a:xfrm>
            <a:off x="539748" y="1872000"/>
            <a:ext cx="5556251" cy="4141450"/>
          </a:xfrm>
        </p:spPr>
        <p:txBody>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Local shops:</a:t>
            </a:r>
          </a:p>
          <a:p>
            <a:pPr marL="285750" marR="0" lvl="0" indent="-2857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Are </a:t>
            </a:r>
            <a:r>
              <a:rPr kumimoji="0" lang="en-GB" sz="1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more expensive</a:t>
            </a: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and may be at risk as not used</a:t>
            </a:r>
          </a:p>
          <a:p>
            <a:pPr marL="285750" marR="0" lvl="0" indent="-2857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Have a </a:t>
            </a:r>
            <a:r>
              <a:rPr kumimoji="0" lang="en-GB" sz="1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limited range of foods </a:t>
            </a: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e.g. gluten or dairy-free are hard to find</a:t>
            </a:r>
          </a:p>
          <a:p>
            <a:pPr marL="285750" marR="0" lvl="0" indent="-2857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May be in the next village, 20 mins walk or </a:t>
            </a:r>
            <a:r>
              <a:rPr kumimoji="0" lang="en-GB" sz="1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 drive away</a:t>
            </a:r>
          </a:p>
          <a:p>
            <a:pPr marL="285750" marR="0" lvl="0" indent="-2857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May not be walkable; a </a:t>
            </a:r>
            <a:r>
              <a:rPr kumimoji="0" lang="en-GB" sz="18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lack of pavements makes it unsafe</a:t>
            </a:r>
          </a:p>
          <a:p>
            <a:pPr>
              <a:spcBef>
                <a:spcPts val="1200"/>
              </a:spcBef>
              <a:spcAft>
                <a:spcPts val="0"/>
              </a:spcAft>
            </a:pPr>
            <a:r>
              <a:rPr lang="en-GB" sz="1800" b="0"/>
              <a:t>The </a:t>
            </a:r>
            <a:r>
              <a:rPr lang="en-GB" sz="1800"/>
              <a:t>impact of food cost increases are greater for those in rural areas </a:t>
            </a:r>
            <a:r>
              <a:rPr lang="en-GB" sz="1800" b="0"/>
              <a:t>who are already paying premium prices.</a:t>
            </a:r>
          </a:p>
          <a:p>
            <a:pPr>
              <a:spcBef>
                <a:spcPts val="1200"/>
              </a:spcBef>
              <a:spcAft>
                <a:spcPts val="0"/>
              </a:spcAft>
            </a:pPr>
            <a:endParaRPr lang="en-GB" sz="1800"/>
          </a:p>
        </p:txBody>
      </p:sp>
      <p:sp>
        <p:nvSpPr>
          <p:cNvPr id="5" name="Text Placeholder 4">
            <a:extLst>
              <a:ext uri="{FF2B5EF4-FFF2-40B4-BE49-F238E27FC236}">
                <a16:creationId xmlns:a16="http://schemas.microsoft.com/office/drawing/2014/main" id="{208B0A3A-B355-425D-9CD9-3C10CB3F56EF}"/>
              </a:ext>
            </a:extLst>
          </p:cNvPr>
          <p:cNvSpPr>
            <a:spLocks noGrp="1"/>
          </p:cNvSpPr>
          <p:nvPr>
            <p:ph type="body" sz="quarter" idx="10"/>
          </p:nvPr>
        </p:nvSpPr>
        <p:spPr>
          <a:xfrm>
            <a:off x="7110000" y="2385708"/>
            <a:ext cx="4542251" cy="1867793"/>
          </a:xfrm>
        </p:spPr>
        <p:txBody>
          <a:bodyPr/>
          <a:lstStyle/>
          <a:p>
            <a:pPr algn="ctr">
              <a:spcBef>
                <a:spcPts val="0"/>
              </a:spcBef>
              <a:spcAft>
                <a:spcPts val="0"/>
              </a:spcAft>
            </a:pPr>
            <a:r>
              <a:rPr lang="en-GB" sz="2800" b="0">
                <a:solidFill>
                  <a:schemeClr val="tx2"/>
                </a:solidFill>
                <a:latin typeface="Calibri" panose="020F0502020204030204" pitchFamily="34" charset="0"/>
                <a:cs typeface="Calibri" panose="020F0502020204030204" pitchFamily="34" charset="0"/>
              </a:rPr>
              <a:t>“The [local] fish shop and butcher are </a:t>
            </a:r>
            <a:r>
              <a:rPr lang="en-GB" sz="2800">
                <a:solidFill>
                  <a:schemeClr val="tx2"/>
                </a:solidFill>
                <a:latin typeface="Calibri" panose="020F0502020204030204" pitchFamily="34" charset="0"/>
                <a:cs typeface="Calibri" panose="020F0502020204030204" pitchFamily="34" charset="0"/>
              </a:rPr>
              <a:t>lovely but </a:t>
            </a:r>
            <a:r>
              <a:rPr lang="en-GB" sz="2800" b="1">
                <a:solidFill>
                  <a:schemeClr val="tx2"/>
                </a:solidFill>
                <a:latin typeface="Calibri" panose="020F0502020204030204" pitchFamily="34" charset="0"/>
                <a:cs typeface="Calibri" panose="020F0502020204030204" pitchFamily="34" charset="0"/>
              </a:rPr>
              <a:t>quite expensive</a:t>
            </a:r>
            <a:r>
              <a:rPr lang="en-GB" sz="2800" b="0">
                <a:solidFill>
                  <a:schemeClr val="tx2"/>
                </a:solidFill>
                <a:latin typeface="Calibri" panose="020F0502020204030204" pitchFamily="34" charset="0"/>
                <a:cs typeface="Calibri" panose="020F0502020204030204" pitchFamily="34" charset="0"/>
              </a:rPr>
              <a:t>” </a:t>
            </a:r>
          </a:p>
          <a:p>
            <a:pPr algn="ctr">
              <a:spcBef>
                <a:spcPts val="0"/>
              </a:spcBef>
              <a:spcAft>
                <a:spcPts val="0"/>
              </a:spcAft>
            </a:pPr>
            <a:r>
              <a:rPr lang="en-GB" sz="2000" b="0">
                <a:solidFill>
                  <a:schemeClr val="tx2"/>
                </a:solidFill>
                <a:latin typeface="Calibri" panose="020F0502020204030204" pitchFamily="34" charset="0"/>
                <a:cs typeface="Calibri" panose="020F0502020204030204" pitchFamily="34" charset="0"/>
              </a:rPr>
              <a:t>[Gayle, Ethnographic interview]</a:t>
            </a:r>
          </a:p>
          <a:p>
            <a:pPr algn="ctr"/>
            <a:endParaRPr lang="en-GB" sz="1400" b="0">
              <a:solidFill>
                <a:schemeClr val="tx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30D542F-5A2C-4854-9D5C-9E7AC42A832D}"/>
              </a:ext>
            </a:extLst>
          </p:cNvPr>
          <p:cNvSpPr txBox="1"/>
          <p:nvPr/>
        </p:nvSpPr>
        <p:spPr>
          <a:xfrm>
            <a:off x="459461" y="1327619"/>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12" name="Title 1">
            <a:extLst>
              <a:ext uri="{FF2B5EF4-FFF2-40B4-BE49-F238E27FC236}">
                <a16:creationId xmlns:a16="http://schemas.microsoft.com/office/drawing/2014/main" id="{7ECEB4D1-F688-4E3C-85A4-EC789FEEEEC8}"/>
              </a:ext>
            </a:extLst>
          </p:cNvPr>
          <p:cNvSpPr txBox="1">
            <a:spLocks/>
          </p:cNvSpPr>
          <p:nvPr/>
        </p:nvSpPr>
        <p:spPr>
          <a:xfrm>
            <a:off x="539749" y="24919"/>
            <a:ext cx="5302800" cy="106509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endParaRPr lang="en-GB"/>
          </a:p>
        </p:txBody>
      </p:sp>
      <p:sp>
        <p:nvSpPr>
          <p:cNvPr id="2" name="Footer Placeholder 3">
            <a:extLst>
              <a:ext uri="{FF2B5EF4-FFF2-40B4-BE49-F238E27FC236}">
                <a16:creationId xmlns:a16="http://schemas.microsoft.com/office/drawing/2014/main" id="{77522616-C6D9-AA71-50DC-E40BBBEF3719}"/>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7C2F7E19-7AC5-C0BA-CBA2-3765CFAEFA3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31E99F74-7379-1AF8-E366-C75CAF543897}"/>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24</a:t>
            </a:fld>
            <a:endParaRPr lang="en-GB">
              <a:latin typeface="Calibri" panose="020F0502020204030204" pitchFamily="34" charset="0"/>
            </a:endParaRPr>
          </a:p>
        </p:txBody>
      </p:sp>
    </p:spTree>
    <p:extLst>
      <p:ext uri="{BB962C8B-B14F-4D97-AF65-F5344CB8AC3E}">
        <p14:creationId xmlns:p14="http://schemas.microsoft.com/office/powerpoint/2010/main" val="115507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1301-194F-4258-98DF-D3C24676ACD0}"/>
              </a:ext>
            </a:extLst>
          </p:cNvPr>
          <p:cNvSpPr>
            <a:spLocks noGrp="1"/>
          </p:cNvSpPr>
          <p:nvPr>
            <p:ph type="title"/>
          </p:nvPr>
        </p:nvSpPr>
        <p:spPr>
          <a:xfrm>
            <a:off x="565524" y="258507"/>
            <a:ext cx="7405200" cy="1065091"/>
          </a:xfrm>
        </p:spPr>
        <p:txBody>
          <a:bodyPr/>
          <a:lstStyle/>
          <a:p>
            <a:r>
              <a:rPr lang="en-GB" sz="3800"/>
              <a:t>Access to cheaper food is usually a drive away</a:t>
            </a:r>
          </a:p>
        </p:txBody>
      </p:sp>
      <p:sp>
        <p:nvSpPr>
          <p:cNvPr id="3" name="Content Placeholder 2">
            <a:extLst>
              <a:ext uri="{FF2B5EF4-FFF2-40B4-BE49-F238E27FC236}">
                <a16:creationId xmlns:a16="http://schemas.microsoft.com/office/drawing/2014/main" id="{5FC7FB3A-08A7-4294-9B01-FB7C1E057184}"/>
              </a:ext>
            </a:extLst>
          </p:cNvPr>
          <p:cNvSpPr>
            <a:spLocks noGrp="1"/>
          </p:cNvSpPr>
          <p:nvPr>
            <p:ph sz="half" idx="1"/>
          </p:nvPr>
        </p:nvSpPr>
        <p:spPr>
          <a:xfrm>
            <a:off x="565524" y="2145663"/>
            <a:ext cx="7405200" cy="4149725"/>
          </a:xfrm>
        </p:spPr>
        <p:txBody>
          <a:bodyPr/>
          <a:lstStyle/>
          <a:p>
            <a:pPr marL="285750" indent="-285750">
              <a:spcBef>
                <a:spcPts val="1200"/>
              </a:spcBef>
              <a:spcAft>
                <a:spcPts val="0"/>
              </a:spcAft>
              <a:buFont typeface="Arial" panose="020B0604020202020204" pitchFamily="34" charset="0"/>
              <a:buChar char="•"/>
            </a:pPr>
            <a:r>
              <a:rPr lang="en-GB" sz="1800" dirty="0"/>
              <a:t>Bigger and cheaper supermarkets are further away </a:t>
            </a:r>
            <a:r>
              <a:rPr lang="en-GB" sz="1800" b="0" dirty="0"/>
              <a:t>– by car or delivery</a:t>
            </a:r>
          </a:p>
          <a:p>
            <a:pPr marL="285750" indent="-285750">
              <a:spcBef>
                <a:spcPts val="1200"/>
              </a:spcBef>
              <a:spcAft>
                <a:spcPts val="0"/>
              </a:spcAft>
              <a:buFont typeface="Arial" panose="020B0604020202020204" pitchFamily="34" charset="0"/>
              <a:buChar char="•"/>
            </a:pPr>
            <a:r>
              <a:rPr lang="en-GB" sz="1800" dirty="0"/>
              <a:t>Low-priced supermarkets don’t deliver </a:t>
            </a:r>
            <a:r>
              <a:rPr lang="en-GB" sz="1800" b="0" dirty="0"/>
              <a:t>e.g. Aldi/Lidl</a:t>
            </a:r>
          </a:p>
          <a:p>
            <a:pPr marL="285750" indent="-285750">
              <a:spcBef>
                <a:spcPts val="1200"/>
              </a:spcBef>
              <a:spcAft>
                <a:spcPts val="0"/>
              </a:spcAft>
              <a:buFont typeface="Arial" panose="020B0604020202020204" pitchFamily="34" charset="0"/>
              <a:buChar char="•"/>
            </a:pPr>
            <a:r>
              <a:rPr lang="en-GB" sz="1800" b="0" dirty="0"/>
              <a:t>Those that can’t drive are </a:t>
            </a:r>
            <a:r>
              <a:rPr lang="en-GB" sz="1800" dirty="0"/>
              <a:t>limited to what is close by</a:t>
            </a:r>
          </a:p>
          <a:p>
            <a:pPr marL="285750" indent="-285750">
              <a:spcBef>
                <a:spcPts val="1200"/>
              </a:spcBef>
              <a:spcAft>
                <a:spcPts val="0"/>
              </a:spcAft>
              <a:buFont typeface="Arial" panose="020B0604020202020204" pitchFamily="34" charset="0"/>
              <a:buChar char="•"/>
            </a:pPr>
            <a:r>
              <a:rPr lang="en-GB" sz="1800" b="0" dirty="0"/>
              <a:t>Supermarkets are being selected on </a:t>
            </a:r>
            <a:r>
              <a:rPr lang="en-GB" sz="1800" dirty="0"/>
              <a:t>cost, range of foods, and foods that last longer</a:t>
            </a:r>
            <a:r>
              <a:rPr lang="en-GB" sz="1800" b="0" dirty="0"/>
              <a:t>, so less waste; this isn’t always the cheapest supermarkets e.g. Aldi/Lidl</a:t>
            </a:r>
          </a:p>
          <a:p>
            <a:pPr marL="285750" indent="-285750">
              <a:spcBef>
                <a:spcPts val="1200"/>
              </a:spcBef>
              <a:spcAft>
                <a:spcPts val="0"/>
              </a:spcAft>
              <a:buFont typeface="Arial" panose="020B0604020202020204" pitchFamily="34" charset="0"/>
              <a:buChar char="•"/>
            </a:pPr>
            <a:r>
              <a:rPr lang="en-GB" sz="1800" dirty="0"/>
              <a:t>Foodbanks are in town areas</a:t>
            </a:r>
            <a:r>
              <a:rPr lang="en-GB" sz="1800" b="0" dirty="0"/>
              <a:t>, so not easy to get to</a:t>
            </a:r>
          </a:p>
          <a:p>
            <a:pPr marL="285750" indent="-285750">
              <a:spcBef>
                <a:spcPts val="1200"/>
              </a:spcBef>
              <a:spcAft>
                <a:spcPts val="0"/>
              </a:spcAft>
              <a:buFont typeface="Arial" panose="020B0604020202020204" pitchFamily="34" charset="0"/>
              <a:buChar char="•"/>
            </a:pPr>
            <a:r>
              <a:rPr lang="en-GB" sz="1800" b="0" dirty="0"/>
              <a:t>Some are </a:t>
            </a:r>
            <a:r>
              <a:rPr lang="en-GB" sz="1800" dirty="0"/>
              <a:t>spending in Suffolk, </a:t>
            </a:r>
            <a:r>
              <a:rPr lang="en-GB" sz="1800" b="0" dirty="0"/>
              <a:t>even though Essex towns are closer, and therefore the local  Essex economy may be impacted.  In addition to large cheaper supermarkets, there’s more to do e.g. swimming pool and shops, there’s free parking too, making it worth the trip and the additional fuel expense. </a:t>
            </a:r>
          </a:p>
        </p:txBody>
      </p:sp>
      <p:sp>
        <p:nvSpPr>
          <p:cNvPr id="9" name="TextBox 8">
            <a:extLst>
              <a:ext uri="{FF2B5EF4-FFF2-40B4-BE49-F238E27FC236}">
                <a16:creationId xmlns:a16="http://schemas.microsoft.com/office/drawing/2014/main" id="{F91F8175-587F-45FA-8BA2-5650E6F6BA42}"/>
              </a:ext>
            </a:extLst>
          </p:cNvPr>
          <p:cNvSpPr txBox="1"/>
          <p:nvPr/>
        </p:nvSpPr>
        <p:spPr>
          <a:xfrm>
            <a:off x="565524" y="1623308"/>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11" name="TextBox 10">
            <a:extLst>
              <a:ext uri="{FF2B5EF4-FFF2-40B4-BE49-F238E27FC236}">
                <a16:creationId xmlns:a16="http://schemas.microsoft.com/office/drawing/2014/main" id="{7D26DB47-6677-46F4-99F1-2A7E22D1CC59}"/>
              </a:ext>
            </a:extLst>
          </p:cNvPr>
          <p:cNvSpPr txBox="1"/>
          <p:nvPr/>
        </p:nvSpPr>
        <p:spPr>
          <a:xfrm>
            <a:off x="8760217" y="2145663"/>
            <a:ext cx="2974583" cy="1200329"/>
          </a:xfrm>
          <a:prstGeom prst="rect">
            <a:avLst/>
          </a:prstGeom>
          <a:solidFill>
            <a:srgbClr val="004C94"/>
          </a:solidFill>
        </p:spPr>
        <p:txBody>
          <a:bodyPr wrap="square">
            <a:spAutoFit/>
          </a:bodyPr>
          <a:lstStyle/>
          <a:p>
            <a:r>
              <a:rPr lang="en-GB">
                <a:solidFill>
                  <a:schemeClr val="bg1"/>
                </a:solidFill>
              </a:rPr>
              <a:t>Some villages have community larders / pantries but others do not, and wish they had them.</a:t>
            </a:r>
          </a:p>
        </p:txBody>
      </p:sp>
      <p:pic>
        <p:nvPicPr>
          <p:cNvPr id="12" name="Graphic 11" descr="Lightbulb and gear with solid fill">
            <a:extLst>
              <a:ext uri="{FF2B5EF4-FFF2-40B4-BE49-F238E27FC236}">
                <a16:creationId xmlns:a16="http://schemas.microsoft.com/office/drawing/2014/main" id="{6CED78B3-40B6-4712-BEC7-AB3A643A870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128663" y="1829886"/>
            <a:ext cx="631554" cy="631554"/>
          </a:xfrm>
          <a:prstGeom prst="rect">
            <a:avLst/>
          </a:prstGeom>
        </p:spPr>
      </p:pic>
      <p:graphicFrame>
        <p:nvGraphicFramePr>
          <p:cNvPr id="4" name="Table 3">
            <a:extLst>
              <a:ext uri="{FF2B5EF4-FFF2-40B4-BE49-F238E27FC236}">
                <a16:creationId xmlns:a16="http://schemas.microsoft.com/office/drawing/2014/main" id="{23AC970E-2087-E1A9-144B-51A09DF11318}"/>
              </a:ext>
            </a:extLst>
          </p:cNvPr>
          <p:cNvGraphicFramePr>
            <a:graphicFrameLocks noGrp="1"/>
          </p:cNvGraphicFramePr>
          <p:nvPr>
            <p:extLst>
              <p:ext uri="{D42A27DB-BD31-4B8C-83A1-F6EECF244321}">
                <p14:modId xmlns:p14="http://schemas.microsoft.com/office/powerpoint/2010/main" val="3335368188"/>
              </p:ext>
            </p:extLst>
          </p:nvPr>
        </p:nvGraphicFramePr>
        <p:xfrm>
          <a:off x="9166836" y="4418241"/>
          <a:ext cx="2567964" cy="822960"/>
        </p:xfrm>
        <a:graphic>
          <a:graphicData uri="http://schemas.openxmlformats.org/drawingml/2006/table">
            <a:tbl>
              <a:tblPr firstRow="1" firstCol="1" bandRow="1">
                <a:tableStyleId>{21E4AEA4-8DFA-4A89-87EB-49C32662AFE0}</a:tableStyleId>
              </a:tblPr>
              <a:tblGrid>
                <a:gridCol w="1283982">
                  <a:extLst>
                    <a:ext uri="{9D8B030D-6E8A-4147-A177-3AD203B41FA5}">
                      <a16:colId xmlns:a16="http://schemas.microsoft.com/office/drawing/2014/main" val="400227519"/>
                    </a:ext>
                  </a:extLst>
                </a:gridCol>
                <a:gridCol w="1283982">
                  <a:extLst>
                    <a:ext uri="{9D8B030D-6E8A-4147-A177-3AD203B41FA5}">
                      <a16:colId xmlns:a16="http://schemas.microsoft.com/office/drawing/2014/main" val="2335368155"/>
                    </a:ext>
                  </a:extLst>
                </a:gridCol>
              </a:tblGrid>
              <a:tr h="160020">
                <a:tc>
                  <a:txBody>
                    <a:bodyPr/>
                    <a:lstStyle/>
                    <a:p>
                      <a:r>
                        <a:rPr lang="en-GB">
                          <a:effectLst/>
                        </a:rPr>
                        <a:t>Shop</a:t>
                      </a:r>
                    </a:p>
                  </a:txBody>
                  <a:tcPr marL="68580" marR="68580" marT="0" marB="0"/>
                </a:tc>
                <a:tc>
                  <a:txBody>
                    <a:bodyPr/>
                    <a:lstStyle/>
                    <a:p>
                      <a:r>
                        <a:rPr lang="en-GB">
                          <a:effectLst/>
                        </a:rPr>
                        <a:t>Price </a:t>
                      </a:r>
                    </a:p>
                  </a:txBody>
                  <a:tcPr marL="68580" marR="68580" marT="0" marB="0"/>
                </a:tc>
                <a:extLst>
                  <a:ext uri="{0D108BD9-81ED-4DB2-BD59-A6C34878D82A}">
                    <a16:rowId xmlns:a16="http://schemas.microsoft.com/office/drawing/2014/main" val="2763305947"/>
                  </a:ext>
                </a:extLst>
              </a:tr>
              <a:tr h="160020">
                <a:tc>
                  <a:txBody>
                    <a:bodyPr/>
                    <a:lstStyle/>
                    <a:p>
                      <a:r>
                        <a:rPr lang="en-GB">
                          <a:effectLst/>
                        </a:rPr>
                        <a:t>Village shop</a:t>
                      </a:r>
                    </a:p>
                  </a:txBody>
                  <a:tcPr marL="68580" marR="68580" marT="0" marB="0"/>
                </a:tc>
                <a:tc>
                  <a:txBody>
                    <a:bodyPr/>
                    <a:lstStyle/>
                    <a:p>
                      <a:r>
                        <a:rPr lang="en-GB">
                          <a:effectLst/>
                        </a:rPr>
                        <a:t>£1.95</a:t>
                      </a:r>
                    </a:p>
                  </a:txBody>
                  <a:tcPr marL="68580" marR="68580" marT="0" marB="0"/>
                </a:tc>
                <a:extLst>
                  <a:ext uri="{0D108BD9-81ED-4DB2-BD59-A6C34878D82A}">
                    <a16:rowId xmlns:a16="http://schemas.microsoft.com/office/drawing/2014/main" val="2801845520"/>
                  </a:ext>
                </a:extLst>
              </a:tr>
              <a:tr h="154940">
                <a:tc>
                  <a:txBody>
                    <a:bodyPr/>
                    <a:lstStyle/>
                    <a:p>
                      <a:r>
                        <a:rPr lang="en-GB">
                          <a:effectLst/>
                        </a:rPr>
                        <a:t>Tesco’s</a:t>
                      </a:r>
                    </a:p>
                  </a:txBody>
                  <a:tcPr marL="68580" marR="68580" marT="0" marB="0"/>
                </a:tc>
                <a:tc>
                  <a:txBody>
                    <a:bodyPr/>
                    <a:lstStyle/>
                    <a:p>
                      <a:r>
                        <a:rPr lang="en-GB">
                          <a:effectLst/>
                        </a:rPr>
                        <a:t>£1.25</a:t>
                      </a:r>
                    </a:p>
                  </a:txBody>
                  <a:tcPr marL="68580" marR="68580" marT="0" marB="0"/>
                </a:tc>
                <a:extLst>
                  <a:ext uri="{0D108BD9-81ED-4DB2-BD59-A6C34878D82A}">
                    <a16:rowId xmlns:a16="http://schemas.microsoft.com/office/drawing/2014/main" val="2044190041"/>
                  </a:ext>
                </a:extLst>
              </a:tr>
            </a:tbl>
          </a:graphicData>
        </a:graphic>
      </p:graphicFrame>
      <p:pic>
        <p:nvPicPr>
          <p:cNvPr id="5" name="Picture 13">
            <a:extLst>
              <a:ext uri="{FF2B5EF4-FFF2-40B4-BE49-F238E27FC236}">
                <a16:creationId xmlns:a16="http://schemas.microsoft.com/office/drawing/2014/main" id="{E332DA87-923B-6568-770B-4C1C29660C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4365" y="4229646"/>
            <a:ext cx="1200150" cy="1200150"/>
          </a:xfrm>
          <a:prstGeom prst="rect">
            <a:avLst/>
          </a:prstGeom>
        </p:spPr>
      </p:pic>
      <p:sp>
        <p:nvSpPr>
          <p:cNvPr id="6" name="TextBox 5">
            <a:extLst>
              <a:ext uri="{FF2B5EF4-FFF2-40B4-BE49-F238E27FC236}">
                <a16:creationId xmlns:a16="http://schemas.microsoft.com/office/drawing/2014/main" id="{1A9D33BB-9AA2-153F-072A-A5A2FA9014AA}"/>
              </a:ext>
            </a:extLst>
          </p:cNvPr>
          <p:cNvSpPr txBox="1"/>
          <p:nvPr/>
        </p:nvSpPr>
        <p:spPr>
          <a:xfrm>
            <a:off x="9092541" y="4025759"/>
            <a:ext cx="2642259" cy="369332"/>
          </a:xfrm>
          <a:prstGeom prst="rect">
            <a:avLst/>
          </a:prstGeom>
          <a:noFill/>
        </p:spPr>
        <p:txBody>
          <a:bodyPr wrap="square">
            <a:spAutoFit/>
          </a:bodyPr>
          <a:lstStyle/>
          <a:p>
            <a:r>
              <a:rPr lang="en-GB" b="1">
                <a:effectLst/>
              </a:rPr>
              <a:t>Pack of 3 peppers</a:t>
            </a:r>
          </a:p>
        </p:txBody>
      </p:sp>
      <p:sp>
        <p:nvSpPr>
          <p:cNvPr id="7" name="Footer Placeholder 3">
            <a:extLst>
              <a:ext uri="{FF2B5EF4-FFF2-40B4-BE49-F238E27FC236}">
                <a16:creationId xmlns:a16="http://schemas.microsoft.com/office/drawing/2014/main" id="{0FD35113-52BC-7D83-FADF-DCCECA1D1C09}"/>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82CEC96A-2F94-5AE1-0FD5-C13E6783F993}"/>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0" name="Slide Number Placeholder 5">
            <a:extLst>
              <a:ext uri="{FF2B5EF4-FFF2-40B4-BE49-F238E27FC236}">
                <a16:creationId xmlns:a16="http://schemas.microsoft.com/office/drawing/2014/main" id="{96F4DDE1-AE88-5721-3360-2ED439445F7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25</a:t>
            </a:fld>
            <a:endParaRPr lang="en-GB">
              <a:latin typeface="Calibri" panose="020F0502020204030204" pitchFamily="34" charset="0"/>
            </a:endParaRPr>
          </a:p>
        </p:txBody>
      </p:sp>
    </p:spTree>
    <p:extLst>
      <p:ext uri="{BB962C8B-B14F-4D97-AF65-F5344CB8AC3E}">
        <p14:creationId xmlns:p14="http://schemas.microsoft.com/office/powerpoint/2010/main" val="420879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14DB-B1B3-4696-B9A6-85E6D8622747}"/>
              </a:ext>
            </a:extLst>
          </p:cNvPr>
          <p:cNvSpPr>
            <a:spLocks noGrp="1"/>
          </p:cNvSpPr>
          <p:nvPr>
            <p:ph type="title"/>
          </p:nvPr>
        </p:nvSpPr>
        <p:spPr>
          <a:xfrm>
            <a:off x="539749" y="24919"/>
            <a:ext cx="5302800" cy="1065091"/>
          </a:xfrm>
        </p:spPr>
        <p:txBody>
          <a:bodyPr/>
          <a:lstStyle/>
          <a:p>
            <a:r>
              <a:rPr lang="en-GB" sz="3800"/>
              <a:t>Driving is essential and local fuel is more costly</a:t>
            </a:r>
          </a:p>
        </p:txBody>
      </p:sp>
      <p:sp>
        <p:nvSpPr>
          <p:cNvPr id="3" name="Content Placeholder 2">
            <a:extLst>
              <a:ext uri="{FF2B5EF4-FFF2-40B4-BE49-F238E27FC236}">
                <a16:creationId xmlns:a16="http://schemas.microsoft.com/office/drawing/2014/main" id="{6A440710-9D45-4ECE-BC0B-5527601EC22B}"/>
              </a:ext>
            </a:extLst>
          </p:cNvPr>
          <p:cNvSpPr>
            <a:spLocks noGrp="1"/>
          </p:cNvSpPr>
          <p:nvPr>
            <p:ph idx="1"/>
          </p:nvPr>
        </p:nvSpPr>
        <p:spPr>
          <a:xfrm>
            <a:off x="539748" y="1872000"/>
            <a:ext cx="5556252" cy="4631542"/>
          </a:xfrm>
        </p:spPr>
        <p:txBody>
          <a:bodyPr/>
          <a:lstStyle/>
          <a:p>
            <a:pPr marL="285750" indent="-285750">
              <a:lnSpc>
                <a:spcPct val="120000"/>
              </a:lnSpc>
              <a:spcBef>
                <a:spcPts val="1200"/>
              </a:spcBef>
              <a:spcAft>
                <a:spcPts val="0"/>
              </a:spcAft>
              <a:buFont typeface="Arial" panose="020B0604020202020204" pitchFamily="34" charset="0"/>
              <a:buChar char="•"/>
            </a:pPr>
            <a:r>
              <a:rPr lang="en-GB" sz="1800"/>
              <a:t>Little is within walking distance </a:t>
            </a:r>
            <a:r>
              <a:rPr lang="en-GB" sz="1800" b="0"/>
              <a:t>e.g. work, services</a:t>
            </a:r>
          </a:p>
          <a:p>
            <a:pPr marL="285750" indent="-285750">
              <a:lnSpc>
                <a:spcPct val="120000"/>
              </a:lnSpc>
              <a:spcBef>
                <a:spcPts val="1200"/>
              </a:spcBef>
              <a:spcAft>
                <a:spcPts val="0"/>
              </a:spcAft>
              <a:buFont typeface="Arial" panose="020B0604020202020204" pitchFamily="34" charset="0"/>
              <a:buChar char="•"/>
            </a:pPr>
            <a:r>
              <a:rPr lang="en-GB" sz="1800" b="0"/>
              <a:t>They </a:t>
            </a:r>
            <a:r>
              <a:rPr lang="en-GB" sz="1800"/>
              <a:t>pay premium prices for local fuel</a:t>
            </a:r>
            <a:r>
              <a:rPr lang="en-GB" sz="1800" b="0"/>
              <a:t>, with fewer garages nearby</a:t>
            </a:r>
          </a:p>
          <a:p>
            <a:pPr marL="285750" indent="-285750">
              <a:lnSpc>
                <a:spcPct val="120000"/>
              </a:lnSpc>
              <a:spcBef>
                <a:spcPts val="1200"/>
              </a:spcBef>
              <a:spcAft>
                <a:spcPts val="0"/>
              </a:spcAft>
              <a:buFont typeface="Arial" panose="020B0604020202020204" pitchFamily="34" charset="0"/>
              <a:buChar char="•"/>
            </a:pPr>
            <a:r>
              <a:rPr lang="en-GB" sz="1800"/>
              <a:t>Cheaper fuel is at big supermarkets </a:t>
            </a:r>
            <a:r>
              <a:rPr lang="en-GB" sz="1800" b="0"/>
              <a:t>away from villages</a:t>
            </a:r>
          </a:p>
          <a:p>
            <a:pPr marL="285750" indent="-285750">
              <a:lnSpc>
                <a:spcPct val="120000"/>
              </a:lnSpc>
              <a:spcBef>
                <a:spcPts val="1200"/>
              </a:spcBef>
              <a:spcAft>
                <a:spcPts val="0"/>
              </a:spcAft>
              <a:buFont typeface="Arial" panose="020B0604020202020204" pitchFamily="34" charset="0"/>
              <a:buChar char="•"/>
            </a:pPr>
            <a:r>
              <a:rPr lang="en-GB" sz="1800" b="0"/>
              <a:t>Some chose </a:t>
            </a:r>
            <a:r>
              <a:rPr lang="en-GB" sz="1800"/>
              <a:t>diesel cars </a:t>
            </a:r>
            <a:r>
              <a:rPr lang="en-GB" sz="1800" b="0"/>
              <a:t>thinking it would be cheaper</a:t>
            </a:r>
          </a:p>
          <a:p>
            <a:pPr marL="285750" indent="-285750">
              <a:lnSpc>
                <a:spcPct val="120000"/>
              </a:lnSpc>
              <a:spcBef>
                <a:spcPts val="1200"/>
              </a:spcBef>
              <a:spcAft>
                <a:spcPts val="0"/>
              </a:spcAft>
              <a:buFont typeface="Arial" panose="020B0604020202020204" pitchFamily="34" charset="0"/>
              <a:buChar char="•"/>
            </a:pPr>
            <a:r>
              <a:rPr lang="en-GB" sz="1800"/>
              <a:t>One-car families struggle </a:t>
            </a:r>
            <a:r>
              <a:rPr lang="en-GB" sz="1800" b="0"/>
              <a:t>when the unexpected happens e.g., child needs the GP when one is working</a:t>
            </a:r>
          </a:p>
          <a:p>
            <a:pPr marL="285750" indent="-285750">
              <a:lnSpc>
                <a:spcPct val="120000"/>
              </a:lnSpc>
              <a:spcBef>
                <a:spcPts val="1200"/>
              </a:spcBef>
              <a:spcAft>
                <a:spcPts val="0"/>
              </a:spcAft>
              <a:buFont typeface="Arial" panose="020B0604020202020204" pitchFamily="34" charset="0"/>
              <a:buChar char="•"/>
            </a:pPr>
            <a:r>
              <a:rPr lang="en-GB" sz="1800"/>
              <a:t>High travel </a:t>
            </a:r>
            <a:r>
              <a:rPr lang="en-GB" sz="1800" b="0"/>
              <a:t>to services and amenities means higher fuel costs than in urban areas</a:t>
            </a:r>
          </a:p>
          <a:p>
            <a:pPr marL="285750" indent="-285750">
              <a:lnSpc>
                <a:spcPct val="120000"/>
              </a:lnSpc>
              <a:spcBef>
                <a:spcPts val="1200"/>
              </a:spcBef>
              <a:spcAft>
                <a:spcPts val="0"/>
              </a:spcAft>
              <a:buFont typeface="Arial" panose="020B0604020202020204" pitchFamily="34" charset="0"/>
              <a:buChar char="•"/>
            </a:pPr>
            <a:r>
              <a:rPr lang="en-GB" sz="1800" b="0"/>
              <a:t>The </a:t>
            </a:r>
            <a:r>
              <a:rPr lang="en-GB" sz="1800"/>
              <a:t>impact of fuel increases for people in rural areas is greater</a:t>
            </a:r>
            <a:r>
              <a:rPr lang="en-GB" sz="1800" b="0"/>
              <a:t> as they are already paying a premium.</a:t>
            </a:r>
          </a:p>
          <a:p>
            <a:pPr marL="285750" indent="-285750">
              <a:lnSpc>
                <a:spcPct val="120000"/>
              </a:lnSpc>
              <a:spcBef>
                <a:spcPts val="1200"/>
              </a:spcBef>
              <a:spcAft>
                <a:spcPts val="0"/>
              </a:spcAft>
              <a:buFont typeface="Arial" panose="020B0604020202020204" pitchFamily="34" charset="0"/>
              <a:buChar char="•"/>
            </a:pPr>
            <a:endParaRPr lang="en-GB" sz="1800" b="0"/>
          </a:p>
        </p:txBody>
      </p:sp>
      <p:sp>
        <p:nvSpPr>
          <p:cNvPr id="4" name="Text Placeholder 3">
            <a:extLst>
              <a:ext uri="{FF2B5EF4-FFF2-40B4-BE49-F238E27FC236}">
                <a16:creationId xmlns:a16="http://schemas.microsoft.com/office/drawing/2014/main" id="{6EB0E76D-5CDC-4A14-9F21-29EB62F6E0D4}"/>
              </a:ext>
            </a:extLst>
          </p:cNvPr>
          <p:cNvSpPr>
            <a:spLocks noGrp="1"/>
          </p:cNvSpPr>
          <p:nvPr>
            <p:ph type="body" sz="quarter" idx="10"/>
          </p:nvPr>
        </p:nvSpPr>
        <p:spPr>
          <a:xfrm>
            <a:off x="6943725" y="2809875"/>
            <a:ext cx="4819650" cy="1133475"/>
          </a:xfrm>
        </p:spPr>
        <p:txBody>
          <a:bodyPr/>
          <a:lstStyle/>
          <a:p>
            <a:pPr algn="ctr">
              <a:spcBef>
                <a:spcPts val="2400"/>
              </a:spcBef>
              <a:spcAft>
                <a:spcPts val="0"/>
              </a:spcAft>
            </a:pPr>
            <a:r>
              <a:rPr lang="en-GB" sz="2800">
                <a:latin typeface="Calibri" panose="020F0502020204030204" pitchFamily="34" charset="0"/>
                <a:cs typeface="Calibri" panose="020F0502020204030204" pitchFamily="34" charset="0"/>
              </a:rPr>
              <a:t>“Once you're in the village, if you can't drive, you're in it for life. That's it. </a:t>
            </a:r>
            <a:r>
              <a:rPr lang="en-GB" sz="2800" b="1">
                <a:latin typeface="Calibri" panose="020F0502020204030204" pitchFamily="34" charset="0"/>
                <a:cs typeface="Calibri" panose="020F0502020204030204" pitchFamily="34" charset="0"/>
              </a:rPr>
              <a:t>There's no getting out</a:t>
            </a:r>
            <a:r>
              <a:rPr lang="en-GB" sz="2800">
                <a:latin typeface="Calibri" panose="020F0502020204030204" pitchFamily="34" charset="0"/>
                <a:cs typeface="Calibri" panose="020F0502020204030204" pitchFamily="34" charset="0"/>
              </a:rPr>
              <a:t>” </a:t>
            </a:r>
          </a:p>
          <a:p>
            <a:pPr algn="ctr">
              <a:spcAft>
                <a:spcPts val="0"/>
              </a:spcAft>
            </a:pPr>
            <a:r>
              <a:rPr lang="en-GB" sz="2000">
                <a:latin typeface="Calibri" panose="020F0502020204030204" pitchFamily="34" charset="0"/>
                <a:cs typeface="Calibri" panose="020F0502020204030204" pitchFamily="34" charset="0"/>
              </a:rPr>
              <a:t>[Carol, online interview]</a:t>
            </a:r>
          </a:p>
          <a:p>
            <a:pPr algn="ctr"/>
            <a:endParaRPr lang="en-GB" sz="24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85BC04F-04B9-44F8-878D-C15D3443C700}"/>
              </a:ext>
            </a:extLst>
          </p:cNvPr>
          <p:cNvSpPr txBox="1"/>
          <p:nvPr/>
        </p:nvSpPr>
        <p:spPr>
          <a:xfrm>
            <a:off x="539748" y="1311728"/>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6" name="Footer Placeholder 3">
            <a:extLst>
              <a:ext uri="{FF2B5EF4-FFF2-40B4-BE49-F238E27FC236}">
                <a16:creationId xmlns:a16="http://schemas.microsoft.com/office/drawing/2014/main" id="{D3646BC6-FB12-59AE-B862-C61353B95E27}"/>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18E97BB5-7527-E404-E36C-7761F52B169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36160B82-14EF-5ADA-DBD3-5079F12C445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26</a:t>
            </a:fld>
            <a:endParaRPr lang="en-GB">
              <a:latin typeface="Calibri" panose="020F0502020204030204" pitchFamily="34" charset="0"/>
            </a:endParaRPr>
          </a:p>
        </p:txBody>
      </p:sp>
    </p:spTree>
    <p:extLst>
      <p:ext uri="{BB962C8B-B14F-4D97-AF65-F5344CB8AC3E}">
        <p14:creationId xmlns:p14="http://schemas.microsoft.com/office/powerpoint/2010/main" val="96473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dirt road in a forest&#10;&#10;Description automatically generated with low confidence">
            <a:extLst>
              <a:ext uri="{FF2B5EF4-FFF2-40B4-BE49-F238E27FC236}">
                <a16:creationId xmlns:a16="http://schemas.microsoft.com/office/drawing/2014/main" id="{D43AFB60-6C8D-B2BD-B65D-434460BFCB6A}"/>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61BC14DB-B1B3-4696-B9A6-85E6D8622747}"/>
              </a:ext>
            </a:extLst>
          </p:cNvPr>
          <p:cNvSpPr>
            <a:spLocks noGrp="1"/>
          </p:cNvSpPr>
          <p:nvPr>
            <p:ph type="title"/>
          </p:nvPr>
        </p:nvSpPr>
        <p:spPr>
          <a:xfrm>
            <a:off x="480817" y="148193"/>
            <a:ext cx="5978762" cy="1065091"/>
          </a:xfrm>
        </p:spPr>
        <p:txBody>
          <a:bodyPr/>
          <a:lstStyle/>
          <a:p>
            <a:r>
              <a:rPr lang="en-GB" sz="3800" dirty="0"/>
              <a:t>Public transport isn’t always a  feasible alternative </a:t>
            </a:r>
          </a:p>
        </p:txBody>
      </p:sp>
      <p:sp>
        <p:nvSpPr>
          <p:cNvPr id="3" name="Content Placeholder 2">
            <a:extLst>
              <a:ext uri="{FF2B5EF4-FFF2-40B4-BE49-F238E27FC236}">
                <a16:creationId xmlns:a16="http://schemas.microsoft.com/office/drawing/2014/main" id="{6A440710-9D45-4ECE-BC0B-5527601EC22B}"/>
              </a:ext>
            </a:extLst>
          </p:cNvPr>
          <p:cNvSpPr>
            <a:spLocks noGrp="1"/>
          </p:cNvSpPr>
          <p:nvPr>
            <p:ph idx="1"/>
          </p:nvPr>
        </p:nvSpPr>
        <p:spPr>
          <a:xfrm>
            <a:off x="539748" y="1779504"/>
            <a:ext cx="5419262" cy="4141450"/>
          </a:xfrm>
        </p:spPr>
        <p:txBody>
          <a:bodyPr/>
          <a:lstStyle/>
          <a:p>
            <a:pPr marL="285750" indent="-285750">
              <a:lnSpc>
                <a:spcPct val="110000"/>
              </a:lnSpc>
              <a:spcBef>
                <a:spcPts val="600"/>
              </a:spcBef>
              <a:spcAft>
                <a:spcPts val="0"/>
              </a:spcAft>
              <a:buFont typeface="Arial" panose="020B0604020202020204" pitchFamily="34" charset="0"/>
              <a:buChar char="•"/>
            </a:pPr>
            <a:r>
              <a:rPr lang="en-GB" sz="1800" b="0" dirty="0"/>
              <a:t>Public </a:t>
            </a:r>
            <a:r>
              <a:rPr lang="en-GB" sz="1800" dirty="0"/>
              <a:t>transport is expensive</a:t>
            </a:r>
            <a:r>
              <a:rPr lang="en-GB" sz="1800" b="0" dirty="0"/>
              <a:t>, it costs more than in an urban area (train and bus) and not frequent enough to be a feasible alternative to driving, for most.</a:t>
            </a:r>
          </a:p>
          <a:p>
            <a:pPr marL="285750" indent="-285750">
              <a:lnSpc>
                <a:spcPct val="110000"/>
              </a:lnSpc>
              <a:spcBef>
                <a:spcPts val="600"/>
              </a:spcBef>
              <a:spcAft>
                <a:spcPts val="0"/>
              </a:spcAft>
              <a:buFont typeface="Arial" panose="020B0604020202020204" pitchFamily="34" charset="0"/>
              <a:buChar char="•"/>
            </a:pPr>
            <a:r>
              <a:rPr lang="en-GB" sz="1800" dirty="0"/>
              <a:t>Fares have increased</a:t>
            </a:r>
            <a:r>
              <a:rPr lang="en-GB" sz="1800" b="0" dirty="0"/>
              <a:t>.</a:t>
            </a:r>
          </a:p>
          <a:p>
            <a:pPr marL="285750" indent="-285750">
              <a:lnSpc>
                <a:spcPct val="110000"/>
              </a:lnSpc>
              <a:spcBef>
                <a:spcPts val="600"/>
              </a:spcBef>
              <a:spcAft>
                <a:spcPts val="0"/>
              </a:spcAft>
              <a:buFont typeface="Arial" panose="020B0604020202020204" pitchFamily="34" charset="0"/>
              <a:buChar char="•"/>
            </a:pPr>
            <a:r>
              <a:rPr lang="en-GB" sz="1800" b="0" dirty="0"/>
              <a:t>Not all villages have a </a:t>
            </a:r>
            <a:r>
              <a:rPr lang="en-GB" sz="1800" dirty="0"/>
              <a:t>bus stop</a:t>
            </a:r>
            <a:r>
              <a:rPr lang="en-GB" sz="1800" b="0" dirty="0"/>
              <a:t>, and </a:t>
            </a:r>
            <a:r>
              <a:rPr lang="en-GB" sz="1800" dirty="0"/>
              <a:t>routes to the bus stop may not be safe</a:t>
            </a:r>
            <a:r>
              <a:rPr lang="en-GB" sz="1800" b="0" dirty="0"/>
              <a:t> to walk due to narrow roads and lack of pavements.</a:t>
            </a:r>
          </a:p>
          <a:p>
            <a:pPr marL="285750" indent="-285750">
              <a:lnSpc>
                <a:spcPct val="110000"/>
              </a:lnSpc>
              <a:spcBef>
                <a:spcPts val="600"/>
              </a:spcBef>
              <a:spcAft>
                <a:spcPts val="0"/>
              </a:spcAft>
              <a:buFont typeface="Arial" panose="020B0604020202020204" pitchFamily="34" charset="0"/>
              <a:buChar char="•"/>
            </a:pPr>
            <a:r>
              <a:rPr lang="en-GB" sz="1800" b="0" dirty="0"/>
              <a:t>Not being able to drive can </a:t>
            </a:r>
            <a:r>
              <a:rPr lang="en-GB" sz="1800" dirty="0"/>
              <a:t>limit people’s access </a:t>
            </a:r>
            <a:r>
              <a:rPr lang="en-GB" sz="1800" b="0" dirty="0"/>
              <a:t>to foodbanks, and other support services.</a:t>
            </a:r>
          </a:p>
          <a:p>
            <a:pPr>
              <a:lnSpc>
                <a:spcPct val="110000"/>
              </a:lnSpc>
              <a:spcBef>
                <a:spcPts val="600"/>
              </a:spcBef>
              <a:spcAft>
                <a:spcPts val="0"/>
              </a:spcAft>
            </a:pPr>
            <a:r>
              <a:rPr lang="en-GB" sz="1800" b="0" dirty="0"/>
              <a:t>Those with health conditions may be disadvantaged further by high travel costs to appointments.</a:t>
            </a:r>
          </a:p>
          <a:p>
            <a:pPr>
              <a:lnSpc>
                <a:spcPct val="110000"/>
              </a:lnSpc>
              <a:spcBef>
                <a:spcPts val="600"/>
              </a:spcBef>
              <a:spcAft>
                <a:spcPts val="0"/>
              </a:spcAft>
            </a:pPr>
            <a:endParaRPr lang="en-GB" sz="1800" b="0" dirty="0"/>
          </a:p>
        </p:txBody>
      </p:sp>
      <p:sp>
        <p:nvSpPr>
          <p:cNvPr id="4" name="Text Placeholder 3">
            <a:extLst>
              <a:ext uri="{FF2B5EF4-FFF2-40B4-BE49-F238E27FC236}">
                <a16:creationId xmlns:a16="http://schemas.microsoft.com/office/drawing/2014/main" id="{6EB0E76D-5CDC-4A14-9F21-29EB62F6E0D4}"/>
              </a:ext>
            </a:extLst>
          </p:cNvPr>
          <p:cNvSpPr>
            <a:spLocks noGrp="1"/>
          </p:cNvSpPr>
          <p:nvPr>
            <p:ph type="body" sz="quarter" idx="4294967295"/>
          </p:nvPr>
        </p:nvSpPr>
        <p:spPr>
          <a:xfrm>
            <a:off x="650854" y="5546272"/>
            <a:ext cx="5372464" cy="584776"/>
          </a:xfrm>
        </p:spPr>
        <p:txBody>
          <a:bodyPr/>
          <a:lstStyle/>
          <a:p>
            <a:pPr algn="ctr">
              <a:spcAft>
                <a:spcPts val="0"/>
              </a:spcAft>
            </a:pPr>
            <a:r>
              <a:rPr lang="en-GB" sz="1800" b="0">
                <a:solidFill>
                  <a:srgbClr val="E40037"/>
                </a:solidFill>
                <a:latin typeface="Calibri" panose="020F0502020204030204" pitchFamily="34" charset="0"/>
                <a:cs typeface="Calibri" panose="020F0502020204030204" pitchFamily="34" charset="0"/>
              </a:rPr>
              <a:t>“It costs £1000 for a bus pass for my son to go to sixth form.  And I </a:t>
            </a:r>
            <a:r>
              <a:rPr lang="en-GB" sz="1800">
                <a:solidFill>
                  <a:srgbClr val="E40037"/>
                </a:solidFill>
                <a:latin typeface="Calibri" panose="020F0502020204030204" pitchFamily="34" charset="0"/>
                <a:cs typeface="Calibri" panose="020F0502020204030204" pitchFamily="34" charset="0"/>
              </a:rPr>
              <a:t>still have to use my car to drive them to the bus stop</a:t>
            </a:r>
            <a:r>
              <a:rPr lang="en-GB" sz="1800" b="0">
                <a:solidFill>
                  <a:srgbClr val="E40037"/>
                </a:solidFill>
                <a:latin typeface="Calibri" panose="020F0502020204030204" pitchFamily="34" charset="0"/>
                <a:cs typeface="Calibri" panose="020F0502020204030204" pitchFamily="34" charset="0"/>
              </a:rPr>
              <a:t> so that he can get to college.”</a:t>
            </a:r>
          </a:p>
          <a:p>
            <a:pPr algn="ctr">
              <a:spcBef>
                <a:spcPts val="0"/>
              </a:spcBef>
              <a:spcAft>
                <a:spcPts val="0"/>
              </a:spcAft>
            </a:pPr>
            <a:r>
              <a:rPr lang="en-GB" sz="1600" b="0">
                <a:latin typeface="Calibri" panose="020F0502020204030204" pitchFamily="34" charset="0"/>
                <a:cs typeface="Calibri" panose="020F0502020204030204" pitchFamily="34" charset="0"/>
              </a:rPr>
              <a:t>[Carol, online interview]</a:t>
            </a:r>
            <a:endParaRPr lang="en-GB" sz="2000">
              <a:latin typeface="Calibri" panose="020F0502020204030204" pitchFamily="34" charset="0"/>
              <a:cs typeface="Calibri" panose="020F0502020204030204" pitchFamily="34" charset="0"/>
            </a:endParaRPr>
          </a:p>
          <a:p>
            <a:pPr algn="ctr"/>
            <a:endParaRPr lang="en-GB" sz="20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85BC04F-04B9-44F8-878D-C15D3443C700}"/>
              </a:ext>
            </a:extLst>
          </p:cNvPr>
          <p:cNvSpPr txBox="1"/>
          <p:nvPr/>
        </p:nvSpPr>
        <p:spPr>
          <a:xfrm>
            <a:off x="539748" y="1311728"/>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11" name="TextBox 10">
            <a:extLst>
              <a:ext uri="{FF2B5EF4-FFF2-40B4-BE49-F238E27FC236}">
                <a16:creationId xmlns:a16="http://schemas.microsoft.com/office/drawing/2014/main" id="{285B5D1A-A5B7-FEA9-00E3-B3106F1AD295}"/>
              </a:ext>
            </a:extLst>
          </p:cNvPr>
          <p:cNvSpPr txBox="1"/>
          <p:nvPr/>
        </p:nvSpPr>
        <p:spPr>
          <a:xfrm>
            <a:off x="7437870" y="6428998"/>
            <a:ext cx="4754130" cy="338554"/>
          </a:xfrm>
          <a:prstGeom prst="rect">
            <a:avLst/>
          </a:prstGeom>
          <a:noFill/>
        </p:spPr>
        <p:txBody>
          <a:bodyPr wrap="square" rtlCol="0">
            <a:spAutoFit/>
          </a:bodyPr>
          <a:lstStyle/>
          <a:p>
            <a:pPr algn="r"/>
            <a:r>
              <a:rPr lang="en-GB" sz="1600">
                <a:solidFill>
                  <a:schemeClr val="bg1"/>
                </a:solidFill>
              </a:rPr>
              <a:t>Public un-pavemented road near Southey Green</a:t>
            </a:r>
          </a:p>
        </p:txBody>
      </p:sp>
    </p:spTree>
    <p:extLst>
      <p:ext uri="{BB962C8B-B14F-4D97-AF65-F5344CB8AC3E}">
        <p14:creationId xmlns:p14="http://schemas.microsoft.com/office/powerpoint/2010/main" val="2647977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14DB-B1B3-4696-B9A6-85E6D8622747}"/>
              </a:ext>
            </a:extLst>
          </p:cNvPr>
          <p:cNvSpPr>
            <a:spLocks noGrp="1"/>
          </p:cNvSpPr>
          <p:nvPr>
            <p:ph type="title"/>
          </p:nvPr>
        </p:nvSpPr>
        <p:spPr>
          <a:xfrm>
            <a:off x="539749" y="24919"/>
            <a:ext cx="5889626" cy="1065091"/>
          </a:xfrm>
        </p:spPr>
        <p:txBody>
          <a:bodyPr/>
          <a:lstStyle/>
          <a:p>
            <a:r>
              <a:rPr lang="en-GB"/>
              <a:t>Health, dentist and opticians are a drive away</a:t>
            </a:r>
          </a:p>
        </p:txBody>
      </p:sp>
      <p:sp>
        <p:nvSpPr>
          <p:cNvPr id="3" name="Content Placeholder 2">
            <a:extLst>
              <a:ext uri="{FF2B5EF4-FFF2-40B4-BE49-F238E27FC236}">
                <a16:creationId xmlns:a16="http://schemas.microsoft.com/office/drawing/2014/main" id="{6A440710-9D45-4ECE-BC0B-5527601EC22B}"/>
              </a:ext>
            </a:extLst>
          </p:cNvPr>
          <p:cNvSpPr>
            <a:spLocks noGrp="1"/>
          </p:cNvSpPr>
          <p:nvPr>
            <p:ph idx="1"/>
          </p:nvPr>
        </p:nvSpPr>
        <p:spPr>
          <a:xfrm>
            <a:off x="539748" y="1872000"/>
            <a:ext cx="5717214" cy="4631542"/>
          </a:xfrm>
        </p:spPr>
        <p:txBody>
          <a:bodyPr/>
          <a:lstStyle/>
          <a:p>
            <a:pPr marL="285750" indent="-285750">
              <a:lnSpc>
                <a:spcPct val="110000"/>
              </a:lnSpc>
              <a:spcBef>
                <a:spcPts val="1200"/>
              </a:spcBef>
              <a:spcAft>
                <a:spcPts val="0"/>
              </a:spcAft>
              <a:buFont typeface="Arial" panose="020B0604020202020204" pitchFamily="34" charset="0"/>
              <a:buChar char="•"/>
            </a:pPr>
            <a:r>
              <a:rPr lang="en-GB" sz="1800" dirty="0"/>
              <a:t>Access to health services, for some is poor</a:t>
            </a:r>
            <a:r>
              <a:rPr lang="en-GB" sz="1800" b="0" dirty="0"/>
              <a:t>, particularly getting appointments at NHS dentists </a:t>
            </a:r>
          </a:p>
          <a:p>
            <a:pPr marL="285750" indent="-285750">
              <a:lnSpc>
                <a:spcPct val="110000"/>
              </a:lnSpc>
              <a:spcBef>
                <a:spcPts val="1200"/>
              </a:spcBef>
              <a:spcAft>
                <a:spcPts val="0"/>
              </a:spcAft>
              <a:buFont typeface="Arial" panose="020B0604020202020204" pitchFamily="34" charset="0"/>
              <a:buChar char="•"/>
            </a:pPr>
            <a:r>
              <a:rPr lang="en-GB" sz="1800" b="0" dirty="0"/>
              <a:t>People with health conditions are </a:t>
            </a:r>
            <a:r>
              <a:rPr lang="en-GB" sz="1800" dirty="0"/>
              <a:t>paying more for travel </a:t>
            </a:r>
            <a:r>
              <a:rPr lang="en-GB" sz="1800" b="0" dirty="0"/>
              <a:t>due to more appointments </a:t>
            </a:r>
          </a:p>
          <a:p>
            <a:pPr marL="285750" indent="-285750">
              <a:lnSpc>
                <a:spcPct val="110000"/>
              </a:lnSpc>
              <a:spcBef>
                <a:spcPts val="1200"/>
              </a:spcBef>
              <a:spcAft>
                <a:spcPts val="0"/>
              </a:spcAft>
              <a:buFont typeface="Arial" panose="020B0604020202020204" pitchFamily="34" charset="0"/>
              <a:buChar char="•"/>
            </a:pPr>
            <a:r>
              <a:rPr lang="en-GB" sz="1800" dirty="0"/>
              <a:t>Appointments are being missed </a:t>
            </a:r>
            <a:r>
              <a:rPr lang="en-GB" sz="1800" b="0" dirty="0"/>
              <a:t>if money will not allow to get them e.g. hospital, optician</a:t>
            </a:r>
          </a:p>
          <a:p>
            <a:pPr marL="285750" indent="-285750">
              <a:lnSpc>
                <a:spcPct val="110000"/>
              </a:lnSpc>
              <a:spcBef>
                <a:spcPts val="1200"/>
              </a:spcBef>
              <a:spcAft>
                <a:spcPts val="0"/>
              </a:spcAft>
              <a:buFont typeface="Arial" panose="020B0604020202020204" pitchFamily="34" charset="0"/>
              <a:buChar char="•"/>
            </a:pPr>
            <a:r>
              <a:rPr lang="en-GB" sz="1800" dirty="0"/>
              <a:t>New eye-glasses are being delayed </a:t>
            </a:r>
            <a:r>
              <a:rPr lang="en-GB" sz="1800" b="0" dirty="0"/>
              <a:t>or gifted by family</a:t>
            </a:r>
          </a:p>
          <a:p>
            <a:pPr marL="285750" indent="-285750">
              <a:lnSpc>
                <a:spcPct val="110000"/>
              </a:lnSpc>
              <a:spcBef>
                <a:spcPts val="1200"/>
              </a:spcBef>
              <a:spcAft>
                <a:spcPts val="0"/>
              </a:spcAft>
              <a:buFont typeface="Arial" panose="020B0604020202020204" pitchFamily="34" charset="0"/>
              <a:buChar char="•"/>
            </a:pPr>
            <a:r>
              <a:rPr lang="en-GB" sz="1800" b="0" dirty="0"/>
              <a:t>Disability benefits such as </a:t>
            </a:r>
            <a:r>
              <a:rPr lang="en-GB" sz="1800" b="0" dirty="0" err="1"/>
              <a:t>PiP</a:t>
            </a:r>
            <a:r>
              <a:rPr lang="en-GB" sz="1800" b="0" dirty="0"/>
              <a:t> or DLA are sometimes being used to </a:t>
            </a:r>
            <a:r>
              <a:rPr lang="en-GB" sz="1800" dirty="0"/>
              <a:t>cover the cost of travel or missed work</a:t>
            </a:r>
          </a:p>
          <a:p>
            <a:pPr marL="285750" indent="-285750">
              <a:lnSpc>
                <a:spcPct val="110000"/>
              </a:lnSpc>
              <a:spcBef>
                <a:spcPts val="1200"/>
              </a:spcBef>
              <a:spcAft>
                <a:spcPts val="0"/>
              </a:spcAft>
              <a:buFont typeface="Arial" panose="020B0604020202020204" pitchFamily="34" charset="0"/>
              <a:buChar char="•"/>
            </a:pPr>
            <a:r>
              <a:rPr lang="en-GB" sz="1800" b="0" dirty="0"/>
              <a:t>If not a driver, appointment times need to be </a:t>
            </a:r>
            <a:r>
              <a:rPr lang="en-GB" sz="1800" dirty="0"/>
              <a:t>booked around public transport times (not at weekends)</a:t>
            </a:r>
          </a:p>
        </p:txBody>
      </p:sp>
      <p:sp>
        <p:nvSpPr>
          <p:cNvPr id="4" name="Text Placeholder 3">
            <a:extLst>
              <a:ext uri="{FF2B5EF4-FFF2-40B4-BE49-F238E27FC236}">
                <a16:creationId xmlns:a16="http://schemas.microsoft.com/office/drawing/2014/main" id="{6EB0E76D-5CDC-4A14-9F21-29EB62F6E0D4}"/>
              </a:ext>
            </a:extLst>
          </p:cNvPr>
          <p:cNvSpPr>
            <a:spLocks noGrp="1"/>
          </p:cNvSpPr>
          <p:nvPr>
            <p:ph type="body" sz="quarter" idx="10"/>
          </p:nvPr>
        </p:nvSpPr>
        <p:spPr>
          <a:xfrm>
            <a:off x="7024276" y="2076450"/>
            <a:ext cx="4542251" cy="3048000"/>
          </a:xfrm>
        </p:spPr>
        <p:txBody>
          <a:bodyPr/>
          <a:lstStyle/>
          <a:p>
            <a:pPr algn="ctr">
              <a:spcAft>
                <a:spcPts val="0"/>
              </a:spcAft>
            </a:pPr>
            <a:r>
              <a:rPr lang="en-GB" sz="2800">
                <a:latin typeface="Calibri" panose="020F0502020204030204" pitchFamily="34" charset="0"/>
                <a:cs typeface="Calibri" panose="020F0502020204030204" pitchFamily="34" charset="0"/>
              </a:rPr>
              <a:t>“</a:t>
            </a:r>
            <a:r>
              <a:rPr lang="en-GB" sz="2800" b="1">
                <a:latin typeface="Calibri" panose="020F0502020204030204" pitchFamily="34" charset="0"/>
                <a:cs typeface="Calibri" panose="020F0502020204030204" pitchFamily="34" charset="0"/>
              </a:rPr>
              <a:t>Getting an NHS dentist around here is impossible</a:t>
            </a:r>
            <a:r>
              <a:rPr lang="en-GB" sz="2800">
                <a:latin typeface="Calibri" panose="020F0502020204030204" pitchFamily="34" charset="0"/>
                <a:cs typeface="Calibri" panose="020F0502020204030204" pitchFamily="34" charset="0"/>
              </a:rPr>
              <a:t>.  The tooth had cracked.  I was in agony.  I rang up and couldn’t get an emergency appointment.  I had to wait. It wasn’t a dentist I could walk to as there aren’t any.” </a:t>
            </a:r>
          </a:p>
          <a:p>
            <a:pPr algn="ctr">
              <a:spcAft>
                <a:spcPts val="0"/>
              </a:spcAft>
            </a:pPr>
            <a:r>
              <a:rPr lang="en-GB" sz="2000">
                <a:latin typeface="Calibri" panose="020F0502020204030204" pitchFamily="34" charset="0"/>
                <a:cs typeface="Calibri" panose="020F0502020204030204" pitchFamily="34" charset="0"/>
              </a:rPr>
              <a:t>[Gayle, ethnographic interview]</a:t>
            </a:r>
          </a:p>
          <a:p>
            <a:pPr algn="ctr">
              <a:spcAft>
                <a:spcPts val="0"/>
              </a:spcAft>
            </a:pPr>
            <a:endParaRPr lang="en-GB" sz="24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85BC04F-04B9-44F8-878D-C15D3443C700}"/>
              </a:ext>
            </a:extLst>
          </p:cNvPr>
          <p:cNvSpPr txBox="1"/>
          <p:nvPr/>
        </p:nvSpPr>
        <p:spPr>
          <a:xfrm>
            <a:off x="539748" y="1311728"/>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6" name="Footer Placeholder 3">
            <a:extLst>
              <a:ext uri="{FF2B5EF4-FFF2-40B4-BE49-F238E27FC236}">
                <a16:creationId xmlns:a16="http://schemas.microsoft.com/office/drawing/2014/main" id="{DE0C5D96-DAB1-0498-3987-5B584756C93C}"/>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7" name="Date Placeholder 4">
            <a:extLst>
              <a:ext uri="{FF2B5EF4-FFF2-40B4-BE49-F238E27FC236}">
                <a16:creationId xmlns:a16="http://schemas.microsoft.com/office/drawing/2014/main" id="{F9CAB01A-7CFE-E53D-E12C-CF01808B3902}"/>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8612CBE1-00B4-87B1-79F4-CBD6DAE2DD82}"/>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28</a:t>
            </a:fld>
            <a:endParaRPr lang="en-GB">
              <a:latin typeface="Calibri" panose="020F0502020204030204" pitchFamily="34" charset="0"/>
            </a:endParaRPr>
          </a:p>
        </p:txBody>
      </p:sp>
    </p:spTree>
    <p:extLst>
      <p:ext uri="{BB962C8B-B14F-4D97-AF65-F5344CB8AC3E}">
        <p14:creationId xmlns:p14="http://schemas.microsoft.com/office/powerpoint/2010/main" val="1332393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2DFE603-32F6-CD23-2C4B-65CF64A2E45B}"/>
              </a:ext>
            </a:extLst>
          </p:cNvPr>
          <p:cNvCxnSpPr>
            <a:cxnSpLocks/>
            <a:stCxn id="10" idx="4"/>
            <a:endCxn id="9" idx="0"/>
          </p:cNvCxnSpPr>
          <p:nvPr/>
        </p:nvCxnSpPr>
        <p:spPr>
          <a:xfrm>
            <a:off x="10824001" y="2671394"/>
            <a:ext cx="18369" cy="2730598"/>
          </a:xfrm>
          <a:prstGeom prst="line">
            <a:avLst/>
          </a:prstGeom>
          <a:ln w="57150">
            <a:solidFill>
              <a:srgbClr val="004C94"/>
            </a:solidFill>
          </a:ln>
        </p:spPr>
        <p:style>
          <a:lnRef idx="1">
            <a:schemeClr val="accent1"/>
          </a:lnRef>
          <a:fillRef idx="0">
            <a:schemeClr val="accent1"/>
          </a:fillRef>
          <a:effectRef idx="0">
            <a:schemeClr val="accent1"/>
          </a:effectRef>
          <a:fontRef idx="minor">
            <a:schemeClr val="tx1"/>
          </a:fontRef>
        </p:style>
      </p:cxnSp>
      <p:sp>
        <p:nvSpPr>
          <p:cNvPr id="3" name="Footer Placeholder 3">
            <a:extLst>
              <a:ext uri="{FF2B5EF4-FFF2-40B4-BE49-F238E27FC236}">
                <a16:creationId xmlns:a16="http://schemas.microsoft.com/office/drawing/2014/main" id="{BE8FF414-BB1D-04B9-F0C8-FB09A51843F0}"/>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6B35502D-9E9B-F164-003F-685ECAD164EA}"/>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DFA0CDF7-D004-7342-8EDB-1B00AE2A367D}"/>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29</a:t>
            </a:fld>
            <a:endParaRPr lang="en-GB">
              <a:latin typeface="Calibri" panose="020F0502020204030204" pitchFamily="34" charset="0"/>
            </a:endParaRPr>
          </a:p>
        </p:txBody>
      </p:sp>
      <p:sp>
        <p:nvSpPr>
          <p:cNvPr id="9" name="Oval 8">
            <a:extLst>
              <a:ext uri="{FF2B5EF4-FFF2-40B4-BE49-F238E27FC236}">
                <a16:creationId xmlns:a16="http://schemas.microsoft.com/office/drawing/2014/main" id="{2F463FCE-6466-0F0C-CE6B-F2A911194053}"/>
              </a:ext>
            </a:extLst>
          </p:cNvPr>
          <p:cNvSpPr/>
          <p:nvPr/>
        </p:nvSpPr>
        <p:spPr>
          <a:xfrm>
            <a:off x="9939181" y="5401992"/>
            <a:ext cx="1806377" cy="1097939"/>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Colchester</a:t>
            </a:r>
          </a:p>
        </p:txBody>
      </p:sp>
      <p:sp>
        <p:nvSpPr>
          <p:cNvPr id="10" name="Oval 9">
            <a:extLst>
              <a:ext uri="{FF2B5EF4-FFF2-40B4-BE49-F238E27FC236}">
                <a16:creationId xmlns:a16="http://schemas.microsoft.com/office/drawing/2014/main" id="{50AC6DBD-8F96-2C4C-BF90-713DED938908}"/>
              </a:ext>
            </a:extLst>
          </p:cNvPr>
          <p:cNvSpPr/>
          <p:nvPr/>
        </p:nvSpPr>
        <p:spPr>
          <a:xfrm>
            <a:off x="9995926" y="1699844"/>
            <a:ext cx="1656149" cy="971550"/>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Home</a:t>
            </a:r>
          </a:p>
        </p:txBody>
      </p:sp>
      <p:sp>
        <p:nvSpPr>
          <p:cNvPr id="12" name="Oval 11">
            <a:extLst>
              <a:ext uri="{FF2B5EF4-FFF2-40B4-BE49-F238E27FC236}">
                <a16:creationId xmlns:a16="http://schemas.microsoft.com/office/drawing/2014/main" id="{44D231EC-A8E1-482E-A7A6-288F245D0F46}"/>
              </a:ext>
            </a:extLst>
          </p:cNvPr>
          <p:cNvSpPr/>
          <p:nvPr/>
        </p:nvSpPr>
        <p:spPr>
          <a:xfrm>
            <a:off x="9995926" y="3484748"/>
            <a:ext cx="1656149" cy="971550"/>
          </a:xfrm>
          <a:prstGeom prst="ellipse">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Train Station</a:t>
            </a:r>
          </a:p>
        </p:txBody>
      </p:sp>
      <p:pic>
        <p:nvPicPr>
          <p:cNvPr id="14" name="Graphic 13" descr="City with solid fill">
            <a:extLst>
              <a:ext uri="{FF2B5EF4-FFF2-40B4-BE49-F238E27FC236}">
                <a16:creationId xmlns:a16="http://schemas.microsoft.com/office/drawing/2014/main" id="{865F0E4C-84DD-58F5-AE98-EFCAEA4F7E5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7822" y="5446961"/>
            <a:ext cx="504000" cy="504000"/>
          </a:xfrm>
          <a:prstGeom prst="rect">
            <a:avLst/>
          </a:prstGeom>
        </p:spPr>
      </p:pic>
      <p:pic>
        <p:nvPicPr>
          <p:cNvPr id="16" name="Graphic 15" descr="Train with solid fill">
            <a:extLst>
              <a:ext uri="{FF2B5EF4-FFF2-40B4-BE49-F238E27FC236}">
                <a16:creationId xmlns:a16="http://schemas.microsoft.com/office/drawing/2014/main" id="{B4DA4530-FBD2-F2F1-E851-46FF30FC9D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46872" y="3681318"/>
            <a:ext cx="576000" cy="576000"/>
          </a:xfrm>
          <a:prstGeom prst="rect">
            <a:avLst/>
          </a:prstGeom>
        </p:spPr>
      </p:pic>
      <p:pic>
        <p:nvPicPr>
          <p:cNvPr id="18" name="Graphic 17" descr="Renovation (House With Sparkles) with solid fill">
            <a:extLst>
              <a:ext uri="{FF2B5EF4-FFF2-40B4-BE49-F238E27FC236}">
                <a16:creationId xmlns:a16="http://schemas.microsoft.com/office/drawing/2014/main" id="{37649B24-E601-C3C4-746C-8E91ECDAA1C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7822" y="1868736"/>
            <a:ext cx="576000" cy="576000"/>
          </a:xfrm>
          <a:prstGeom prst="rect">
            <a:avLst/>
          </a:prstGeom>
        </p:spPr>
      </p:pic>
      <p:pic>
        <p:nvPicPr>
          <p:cNvPr id="22" name="Graphic 21" descr="Toy Train with solid fill">
            <a:extLst>
              <a:ext uri="{FF2B5EF4-FFF2-40B4-BE49-F238E27FC236}">
                <a16:creationId xmlns:a16="http://schemas.microsoft.com/office/drawing/2014/main" id="{17823EF5-4258-0292-DC9A-92BBBCDDE8D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6165" y="4774235"/>
            <a:ext cx="521395" cy="521395"/>
          </a:xfrm>
          <a:prstGeom prst="rect">
            <a:avLst/>
          </a:prstGeom>
        </p:spPr>
      </p:pic>
      <p:pic>
        <p:nvPicPr>
          <p:cNvPr id="24" name="Graphic 23" descr="Walk with solid fill">
            <a:extLst>
              <a:ext uri="{FF2B5EF4-FFF2-40B4-BE49-F238E27FC236}">
                <a16:creationId xmlns:a16="http://schemas.microsoft.com/office/drawing/2014/main" id="{E152A5AD-8AB4-F04A-8DF5-9D0571F926EB}"/>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536138" y="2878811"/>
            <a:ext cx="576000" cy="576000"/>
          </a:xfrm>
          <a:prstGeom prst="rect">
            <a:avLst/>
          </a:prstGeom>
        </p:spPr>
      </p:pic>
      <p:sp>
        <p:nvSpPr>
          <p:cNvPr id="25" name="TextBox 24">
            <a:extLst>
              <a:ext uri="{FF2B5EF4-FFF2-40B4-BE49-F238E27FC236}">
                <a16:creationId xmlns:a16="http://schemas.microsoft.com/office/drawing/2014/main" id="{D26FDBDE-CEC5-320D-B5FF-EA49B598EEEC}"/>
              </a:ext>
            </a:extLst>
          </p:cNvPr>
          <p:cNvSpPr txBox="1"/>
          <p:nvPr/>
        </p:nvSpPr>
        <p:spPr>
          <a:xfrm>
            <a:off x="10112138" y="2989331"/>
            <a:ext cx="914400" cy="380643"/>
          </a:xfrm>
          <a:prstGeom prst="rect">
            <a:avLst/>
          </a:prstGeom>
          <a:noFill/>
        </p:spPr>
        <p:txBody>
          <a:bodyPr wrap="none" lIns="0" tIns="0" rIns="0" bIns="0" rtlCol="0">
            <a:noAutofit/>
          </a:bodyPr>
          <a:lstStyle/>
          <a:p>
            <a:pPr algn="l">
              <a:spcAft>
                <a:spcPts val="1134"/>
              </a:spcAft>
            </a:pPr>
            <a:r>
              <a:rPr lang="en-GB" sz="1500" b="1"/>
              <a:t>45 mins</a:t>
            </a:r>
          </a:p>
        </p:txBody>
      </p:sp>
      <p:sp>
        <p:nvSpPr>
          <p:cNvPr id="26" name="TextBox 25">
            <a:extLst>
              <a:ext uri="{FF2B5EF4-FFF2-40B4-BE49-F238E27FC236}">
                <a16:creationId xmlns:a16="http://schemas.microsoft.com/office/drawing/2014/main" id="{37FFAFCB-980D-4E1C-C71A-8B2D30EA5819}"/>
              </a:ext>
            </a:extLst>
          </p:cNvPr>
          <p:cNvSpPr txBox="1"/>
          <p:nvPr/>
        </p:nvSpPr>
        <p:spPr>
          <a:xfrm>
            <a:off x="10090419" y="4820436"/>
            <a:ext cx="613402" cy="449216"/>
          </a:xfrm>
          <a:prstGeom prst="rect">
            <a:avLst/>
          </a:prstGeom>
          <a:noFill/>
        </p:spPr>
        <p:txBody>
          <a:bodyPr wrap="none" lIns="0" tIns="0" rIns="0" bIns="0" rtlCol="0">
            <a:noAutofit/>
          </a:bodyPr>
          <a:lstStyle/>
          <a:p>
            <a:pPr algn="l"/>
            <a:r>
              <a:rPr lang="en-GB" sz="1500" b="1"/>
              <a:t>    30-45 </a:t>
            </a:r>
          </a:p>
          <a:p>
            <a:pPr algn="r"/>
            <a:r>
              <a:rPr lang="en-GB" sz="1500" b="1"/>
              <a:t>mins</a:t>
            </a:r>
          </a:p>
        </p:txBody>
      </p:sp>
      <p:sp>
        <p:nvSpPr>
          <p:cNvPr id="27" name="TextBox 26">
            <a:extLst>
              <a:ext uri="{FF2B5EF4-FFF2-40B4-BE49-F238E27FC236}">
                <a16:creationId xmlns:a16="http://schemas.microsoft.com/office/drawing/2014/main" id="{51C0B725-1C82-1F92-44C3-F0857B5ED54A}"/>
              </a:ext>
            </a:extLst>
          </p:cNvPr>
          <p:cNvSpPr txBox="1"/>
          <p:nvPr/>
        </p:nvSpPr>
        <p:spPr>
          <a:xfrm>
            <a:off x="0" y="585347"/>
            <a:ext cx="11401425" cy="646331"/>
          </a:xfrm>
          <a:prstGeom prst="rect">
            <a:avLst/>
          </a:prstGeom>
          <a:solidFill>
            <a:schemeClr val="bg1">
              <a:lumMod val="95000"/>
            </a:schemeClr>
          </a:solidFill>
        </p:spPr>
        <p:txBody>
          <a:bodyPr wrap="square">
            <a:spAutoFit/>
          </a:bodyPr>
          <a:lstStyle/>
          <a:p>
            <a:pPr algn="ctr"/>
            <a:r>
              <a:rPr lang="en-GB" b="1"/>
              <a:t>Debbie is a mum of four.  Two of her children have a disability and she has a long-term condition which </a:t>
            </a:r>
          </a:p>
          <a:p>
            <a:pPr algn="ctr"/>
            <a:r>
              <a:rPr lang="en-GB" b="1"/>
              <a:t>prevents her from driving.  She lives in a house owned by a housing association.</a:t>
            </a:r>
          </a:p>
        </p:txBody>
      </p:sp>
      <p:sp>
        <p:nvSpPr>
          <p:cNvPr id="28" name="Title 4">
            <a:extLst>
              <a:ext uri="{FF2B5EF4-FFF2-40B4-BE49-F238E27FC236}">
                <a16:creationId xmlns:a16="http://schemas.microsoft.com/office/drawing/2014/main" id="{32012BB1-FB26-76F7-DBD9-70ECE83899FB}"/>
              </a:ext>
            </a:extLst>
          </p:cNvPr>
          <p:cNvSpPr txBox="1">
            <a:spLocks/>
          </p:cNvSpPr>
          <p:nvPr/>
        </p:nvSpPr>
        <p:spPr>
          <a:xfrm>
            <a:off x="1" y="-60380"/>
            <a:ext cx="12192000" cy="666749"/>
          </a:xfrm>
          <a:prstGeom prst="rect">
            <a:avLst/>
          </a:prstGeom>
          <a:solidFill>
            <a:srgbClr val="E40037"/>
          </a:solidFill>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800">
                <a:solidFill>
                  <a:schemeClr val="bg1"/>
                </a:solidFill>
              </a:rPr>
              <a:t>   Debbie’s family struggles to access healthcare</a:t>
            </a:r>
          </a:p>
        </p:txBody>
      </p:sp>
      <p:grpSp>
        <p:nvGrpSpPr>
          <p:cNvPr id="29" name="Group 28">
            <a:extLst>
              <a:ext uri="{FF2B5EF4-FFF2-40B4-BE49-F238E27FC236}">
                <a16:creationId xmlns:a16="http://schemas.microsoft.com/office/drawing/2014/main" id="{5588C43A-5468-955F-1248-C6ECF3CB58E2}"/>
              </a:ext>
            </a:extLst>
          </p:cNvPr>
          <p:cNvGrpSpPr/>
          <p:nvPr/>
        </p:nvGrpSpPr>
        <p:grpSpPr>
          <a:xfrm>
            <a:off x="10326303" y="91489"/>
            <a:ext cx="1656149" cy="1236641"/>
            <a:chOff x="10326302" y="151870"/>
            <a:chExt cx="1656149" cy="1236641"/>
          </a:xfrm>
        </p:grpSpPr>
        <p:grpSp>
          <p:nvGrpSpPr>
            <p:cNvPr id="30" name="Group 29">
              <a:extLst>
                <a:ext uri="{FF2B5EF4-FFF2-40B4-BE49-F238E27FC236}">
                  <a16:creationId xmlns:a16="http://schemas.microsoft.com/office/drawing/2014/main" id="{06DA535A-C3EB-08AE-4A62-F775001A406E}"/>
                </a:ext>
              </a:extLst>
            </p:cNvPr>
            <p:cNvGrpSpPr/>
            <p:nvPr/>
          </p:nvGrpSpPr>
          <p:grpSpPr>
            <a:xfrm>
              <a:off x="10326302" y="151870"/>
              <a:ext cx="1656149" cy="1236641"/>
              <a:chOff x="10450126" y="89396"/>
              <a:chExt cx="1656149" cy="1236641"/>
            </a:xfrm>
          </p:grpSpPr>
          <p:pic>
            <p:nvPicPr>
              <p:cNvPr id="32" name="Picture 31">
                <a:extLst>
                  <a:ext uri="{FF2B5EF4-FFF2-40B4-BE49-F238E27FC236}">
                    <a16:creationId xmlns:a16="http://schemas.microsoft.com/office/drawing/2014/main" id="{AD248594-0421-8C54-5AEC-E0FCB56567A0}"/>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33" name="TextBox 32">
                <a:extLst>
                  <a:ext uri="{FF2B5EF4-FFF2-40B4-BE49-F238E27FC236}">
                    <a16:creationId xmlns:a16="http://schemas.microsoft.com/office/drawing/2014/main" id="{604A8B0E-A6D3-6FC9-D023-A683BED4EDDC}"/>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31" name="Oval 30">
              <a:extLst>
                <a:ext uri="{FF2B5EF4-FFF2-40B4-BE49-F238E27FC236}">
                  <a16:creationId xmlns:a16="http://schemas.microsoft.com/office/drawing/2014/main" id="{5306F4E3-FBE8-373B-D48B-80B8BE64E7E6}"/>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7A49A292-3FB0-496D-8DE7-D7D1C8600F21}"/>
              </a:ext>
            </a:extLst>
          </p:cNvPr>
          <p:cNvSpPr txBox="1"/>
          <p:nvPr/>
        </p:nvSpPr>
        <p:spPr>
          <a:xfrm>
            <a:off x="170121" y="1354356"/>
            <a:ext cx="9361876" cy="5361596"/>
          </a:xfrm>
          <a:prstGeom prst="rect">
            <a:avLst/>
          </a:prstGeom>
          <a:solidFill>
            <a:schemeClr val="bg1"/>
          </a:solidFill>
        </p:spPr>
        <p:txBody>
          <a:bodyPr wrap="square">
            <a:spAutoFit/>
          </a:bodyPr>
          <a:lstStyle/>
          <a:p>
            <a:pPr>
              <a:lnSpc>
                <a:spcPct val="110000"/>
              </a:lnSpc>
              <a:spcBef>
                <a:spcPts val="1200"/>
              </a:spcBef>
            </a:pPr>
            <a:r>
              <a:rPr lang="en-GB" dirty="0">
                <a:effectLst/>
                <a:ea typeface="Calibri" panose="020F0502020204030204" pitchFamily="34" charset="0"/>
                <a:cs typeface="Arial" panose="020B0604020202020204" pitchFamily="34" charset="0"/>
              </a:rPr>
              <a:t>Debbie’s biggest challenge is </a:t>
            </a:r>
            <a:r>
              <a:rPr lang="en-GB" b="1" dirty="0">
                <a:effectLst/>
                <a:ea typeface="Calibri" panose="020F0502020204030204" pitchFamily="34" charset="0"/>
                <a:cs typeface="Arial" panose="020B0604020202020204" pitchFamily="34" charset="0"/>
              </a:rPr>
              <a:t>public transport, as she’s unable to drive</a:t>
            </a:r>
            <a:r>
              <a:rPr lang="en-GB" dirty="0">
                <a:effectLst/>
                <a:ea typeface="Calibri" panose="020F0502020204030204" pitchFamily="34" charset="0"/>
                <a:cs typeface="Arial" panose="020B0604020202020204" pitchFamily="34" charset="0"/>
              </a:rPr>
              <a:t>.  She</a:t>
            </a:r>
            <a:r>
              <a:rPr lang="en-GB" sz="1800" b="0" dirty="0"/>
              <a:t> phoned her dentist, in Nov 2022 to make an appointment for her youngest son and was told he would </a:t>
            </a:r>
            <a:r>
              <a:rPr lang="en-GB" dirty="0"/>
              <a:t>n</a:t>
            </a:r>
            <a:r>
              <a:rPr lang="en-GB" sz="1800" b="0" dirty="0"/>
              <a:t>eed to wait until Oct 2023, as he wasn’t an emergency.  Calling 111 isn’t an option as she can’t get to the appointments; irregular buses and rail replacements makes it tricky.  She phones every week to try to get a cancellation.</a:t>
            </a:r>
          </a:p>
          <a:p>
            <a:pPr algn="ctr">
              <a:spcBef>
                <a:spcPts val="1200"/>
              </a:spcBef>
              <a:spcAft>
                <a:spcPts val="0"/>
              </a:spcAft>
            </a:pPr>
            <a:r>
              <a:rPr lang="en-GB" sz="1800" b="0" dirty="0">
                <a:solidFill>
                  <a:srgbClr val="E40037"/>
                </a:solidFill>
              </a:rPr>
              <a:t>“My son actually needs quite an urgent appointment for the dentist. He has teeth coming through where they shouldn't, causing him a lot of pain”</a:t>
            </a:r>
          </a:p>
          <a:p>
            <a:pPr>
              <a:lnSpc>
                <a:spcPct val="110000"/>
              </a:lnSpc>
              <a:spcBef>
                <a:spcPts val="1200"/>
              </a:spcBef>
            </a:pPr>
            <a:r>
              <a:rPr lang="en-GB" dirty="0">
                <a:effectLst/>
                <a:ea typeface="Calibri" panose="020F0502020204030204" pitchFamily="34" charset="0"/>
                <a:cs typeface="Arial" panose="020B0604020202020204" pitchFamily="34" charset="0"/>
              </a:rPr>
              <a:t>Debbie </a:t>
            </a:r>
            <a:r>
              <a:rPr lang="en-GB" b="1" dirty="0">
                <a:effectLst/>
                <a:ea typeface="Calibri" panose="020F0502020204030204" pitchFamily="34" charset="0"/>
                <a:cs typeface="Arial" panose="020B0604020202020204" pitchFamily="34" charset="0"/>
              </a:rPr>
              <a:t>asks for specific times </a:t>
            </a:r>
            <a:r>
              <a:rPr lang="en-GB" dirty="0">
                <a:effectLst/>
                <a:ea typeface="Calibri" panose="020F0502020204030204" pitchFamily="34" charset="0"/>
                <a:cs typeface="Arial" panose="020B0604020202020204" pitchFamily="34" charset="0"/>
              </a:rPr>
              <a:t>as she is unable to get to her health appointments if too early, late, or at the weekend. </a:t>
            </a:r>
            <a:r>
              <a:rPr lang="en-GB" dirty="0">
                <a:solidFill>
                  <a:srgbClr val="E40037"/>
                </a:solidFill>
                <a:ea typeface="Calibri" panose="020F0502020204030204" pitchFamily="34" charset="0"/>
                <a:cs typeface="Arial" panose="020B0604020202020204" pitchFamily="34" charset="0"/>
              </a:rPr>
              <a:t>“I've missed several hospital appointments before due to the buses.”</a:t>
            </a:r>
          </a:p>
          <a:p>
            <a:pPr algn="ctr">
              <a:lnSpc>
                <a:spcPct val="110000"/>
              </a:lnSpc>
              <a:spcBef>
                <a:spcPts val="1200"/>
              </a:spcBef>
            </a:pPr>
            <a:r>
              <a:rPr lang="en-GB" dirty="0">
                <a:effectLst/>
                <a:ea typeface="Calibri" panose="020F0502020204030204" pitchFamily="34" charset="0"/>
                <a:cs typeface="Arial" panose="020B0604020202020204" pitchFamily="34" charset="0"/>
              </a:rPr>
              <a:t>The </a:t>
            </a:r>
            <a:r>
              <a:rPr lang="en-GB" b="1" dirty="0">
                <a:effectLst/>
                <a:ea typeface="Calibri" panose="020F0502020204030204" pitchFamily="34" charset="0"/>
                <a:cs typeface="Arial" panose="020B0604020202020204" pitchFamily="34" charset="0"/>
              </a:rPr>
              <a:t>cost of travel </a:t>
            </a:r>
            <a:r>
              <a:rPr lang="en-GB" dirty="0">
                <a:effectLst/>
                <a:ea typeface="Calibri" panose="020F0502020204030204" pitchFamily="34" charset="0"/>
                <a:cs typeface="Arial" panose="020B0604020202020204" pitchFamily="34" charset="0"/>
              </a:rPr>
              <a:t>for her or her adult son is sometime prohibitive. </a:t>
            </a:r>
            <a:r>
              <a:rPr lang="en-GB" dirty="0">
                <a:solidFill>
                  <a:srgbClr val="E40037"/>
                </a:solidFill>
                <a:ea typeface="Calibri" panose="020F0502020204030204" pitchFamily="34" charset="0"/>
                <a:cs typeface="Arial" panose="020B0604020202020204" pitchFamily="34" charset="0"/>
              </a:rPr>
              <a:t>“I have a couple of times cancelled the [health] appointment or postponed them just due to the cost of getting there and I didn't have the money at the time.” </a:t>
            </a:r>
          </a:p>
          <a:p>
            <a:pPr>
              <a:lnSpc>
                <a:spcPct val="110000"/>
              </a:lnSpc>
              <a:spcBef>
                <a:spcPts val="1200"/>
              </a:spcBef>
            </a:pPr>
            <a:r>
              <a:rPr lang="en-GB" dirty="0">
                <a:solidFill>
                  <a:srgbClr val="000000"/>
                </a:solidFill>
                <a:effectLst/>
                <a:ea typeface="Calibri" panose="020F0502020204030204" pitchFamily="34" charset="0"/>
                <a:cs typeface="Arial" panose="020B0604020202020204" pitchFamily="34" charset="0"/>
              </a:rPr>
              <a:t>This has an </a:t>
            </a:r>
            <a:r>
              <a:rPr lang="en-GB" b="1" dirty="0">
                <a:solidFill>
                  <a:srgbClr val="000000"/>
                </a:solidFill>
                <a:effectLst/>
                <a:ea typeface="Calibri" panose="020F0502020204030204" pitchFamily="34" charset="0"/>
                <a:cs typeface="Arial" panose="020B0604020202020204" pitchFamily="34" charset="0"/>
              </a:rPr>
              <a:t>impact on their health</a:t>
            </a:r>
            <a:r>
              <a:rPr lang="en-GB" dirty="0">
                <a:solidFill>
                  <a:srgbClr val="000000"/>
                </a:solidFill>
                <a:effectLst/>
                <a:ea typeface="Calibri" panose="020F0502020204030204" pitchFamily="34" charset="0"/>
                <a:cs typeface="Arial" panose="020B0604020202020204" pitchFamily="34" charset="0"/>
              </a:rPr>
              <a:t>, as they might not be on the correct dosage or medications.</a:t>
            </a:r>
          </a:p>
          <a:p>
            <a:pPr algn="ctr">
              <a:lnSpc>
                <a:spcPct val="110000"/>
              </a:lnSpc>
              <a:spcBef>
                <a:spcPts val="1200"/>
              </a:spcBef>
              <a:spcAft>
                <a:spcPts val="1200"/>
              </a:spcAft>
            </a:pPr>
            <a:r>
              <a:rPr lang="en-GB" dirty="0">
                <a:solidFill>
                  <a:srgbClr val="E40037"/>
                </a:solidFill>
                <a:effectLst/>
                <a:ea typeface="Calibri" panose="020F0502020204030204" pitchFamily="34" charset="0"/>
                <a:cs typeface="Arial" panose="020B0604020202020204" pitchFamily="34" charset="0"/>
              </a:rPr>
              <a:t>“If he doesn't get to his appointments, his medications is not correct, then his seizures become uncontrolled.  So, it can have quite a big impact if we can't get there.”</a:t>
            </a:r>
          </a:p>
        </p:txBody>
      </p:sp>
    </p:spTree>
    <p:extLst>
      <p:ext uri="{BB962C8B-B14F-4D97-AF65-F5344CB8AC3E}">
        <p14:creationId xmlns:p14="http://schemas.microsoft.com/office/powerpoint/2010/main" val="139135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2DC9-A231-462F-BD90-B746EF4E467F}"/>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4584B97C-249E-41BB-9AF2-5163EC1D0FF0}"/>
              </a:ext>
            </a:extLst>
          </p:cNvPr>
          <p:cNvSpPr>
            <a:spLocks noGrp="1"/>
          </p:cNvSpPr>
          <p:nvPr>
            <p:ph idx="1"/>
          </p:nvPr>
        </p:nvSpPr>
        <p:spPr>
          <a:xfrm>
            <a:off x="539748" y="1872000"/>
            <a:ext cx="4946651" cy="4141450"/>
          </a:xfrm>
        </p:spPr>
        <p:txBody>
          <a:bodyPr/>
          <a:lstStyle/>
          <a:p>
            <a:pPr lvl="1"/>
            <a:r>
              <a:rPr lang="en-GB" sz="1700" dirty="0"/>
              <a:t>This deck presents insights from research conducted with residents in rural Braintree during Oct-Dec 2022. </a:t>
            </a:r>
          </a:p>
          <a:p>
            <a:pPr lvl="1"/>
            <a:r>
              <a:rPr lang="en-GB" sz="1700" dirty="0"/>
              <a:t>This research aims to explore the experiences of individuals and households at risk of poverty in rural Essex.  Focusing on rural parts of Braintree it gathers insights on the experience of households facing financial pressures in areas that are largely affluent. </a:t>
            </a:r>
          </a:p>
          <a:p>
            <a:pPr lvl="1"/>
            <a:r>
              <a:rPr lang="en-GB" sz="1700" dirty="0"/>
              <a:t>Little is known about hidden poverty and deprivation in rural areas. Therefore, the research seeks to explore the impact, the challenges this presents to residents and the ideas they have on what would enable them to take opportunities and secure greater financial resilience.  </a:t>
            </a:r>
          </a:p>
          <a:p>
            <a:pPr lvl="1"/>
            <a:r>
              <a:rPr lang="en-GB" sz="1700" dirty="0"/>
              <a:t>Insights can be applied to other rural areas.</a:t>
            </a:r>
          </a:p>
          <a:p>
            <a:endParaRPr lang="en-GB" dirty="0"/>
          </a:p>
        </p:txBody>
      </p:sp>
      <p:sp>
        <p:nvSpPr>
          <p:cNvPr id="7" name="Text Placeholder 6">
            <a:extLst>
              <a:ext uri="{FF2B5EF4-FFF2-40B4-BE49-F238E27FC236}">
                <a16:creationId xmlns:a16="http://schemas.microsoft.com/office/drawing/2014/main" id="{20316D80-18EE-ECA2-D5B1-0A68BC5F221F}"/>
              </a:ext>
            </a:extLst>
          </p:cNvPr>
          <p:cNvSpPr>
            <a:spLocks noGrp="1"/>
          </p:cNvSpPr>
          <p:nvPr>
            <p:ph type="body" sz="quarter" idx="10"/>
          </p:nvPr>
        </p:nvSpPr>
        <p:spPr>
          <a:xfrm>
            <a:off x="7124399" y="1066800"/>
            <a:ext cx="4526263" cy="4946650"/>
          </a:xfrm>
        </p:spPr>
        <p:txBody>
          <a:bodyPr/>
          <a:lstStyle/>
          <a:p>
            <a:r>
              <a:rPr lang="en-GB" sz="2000" dirty="0"/>
              <a:t>Research participants have been specifically selected due to the financial pressures they are experiencing.</a:t>
            </a:r>
          </a:p>
          <a:p>
            <a:r>
              <a:rPr lang="en-GB" sz="2000" dirty="0"/>
              <a:t>They are working age and the majority have children (a range of ages).</a:t>
            </a:r>
          </a:p>
          <a:p>
            <a:r>
              <a:rPr lang="en-GB" sz="2000" dirty="0"/>
              <a:t>Most are working (full-time or part-time).</a:t>
            </a:r>
          </a:p>
          <a:p>
            <a:r>
              <a:rPr lang="en-GB" sz="2000" dirty="0"/>
              <a:t>Most have lived in rural Braintree for years with some new to the area. </a:t>
            </a:r>
          </a:p>
          <a:p>
            <a:r>
              <a:rPr lang="en-GB" sz="2000" dirty="0"/>
              <a:t>Some have a disability or long term condition, and/or have children with disabilities, or are a carer for an older parent. </a:t>
            </a:r>
          </a:p>
        </p:txBody>
      </p:sp>
      <p:sp>
        <p:nvSpPr>
          <p:cNvPr id="4" name="Footer Placeholder 3">
            <a:extLst>
              <a:ext uri="{FF2B5EF4-FFF2-40B4-BE49-F238E27FC236}">
                <a16:creationId xmlns:a16="http://schemas.microsoft.com/office/drawing/2014/main" id="{F656716B-3092-4454-3B03-EB1AA756ECB5}"/>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CEB84252-FB1A-7986-FF39-E6B9E29F9041}"/>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8" name="Slide Number Placeholder 5">
            <a:extLst>
              <a:ext uri="{FF2B5EF4-FFF2-40B4-BE49-F238E27FC236}">
                <a16:creationId xmlns:a16="http://schemas.microsoft.com/office/drawing/2014/main" id="{090A8ABA-B9AB-3DE9-1526-8EABC6C69A4C}"/>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a:t>
            </a:fld>
            <a:endParaRPr lang="en-GB">
              <a:latin typeface="Calibri" panose="020F0502020204030204" pitchFamily="34" charset="0"/>
            </a:endParaRPr>
          </a:p>
        </p:txBody>
      </p:sp>
    </p:spTree>
    <p:extLst>
      <p:ext uri="{BB962C8B-B14F-4D97-AF65-F5344CB8AC3E}">
        <p14:creationId xmlns:p14="http://schemas.microsoft.com/office/powerpoint/2010/main" val="73243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8BA58-F881-4C1C-7C91-566325622E56}"/>
              </a:ext>
            </a:extLst>
          </p:cNvPr>
          <p:cNvSpPr>
            <a:spLocks noGrp="1"/>
          </p:cNvSpPr>
          <p:nvPr>
            <p:ph type="title"/>
          </p:nvPr>
        </p:nvSpPr>
        <p:spPr/>
        <p:txBody>
          <a:bodyPr/>
          <a:lstStyle/>
          <a:p>
            <a:r>
              <a:rPr lang="en-GB" sz="3600"/>
              <a:t>Choice of school is sometimes down to travel</a:t>
            </a:r>
          </a:p>
        </p:txBody>
      </p:sp>
      <p:sp>
        <p:nvSpPr>
          <p:cNvPr id="4" name="Content Placeholder 3">
            <a:extLst>
              <a:ext uri="{FF2B5EF4-FFF2-40B4-BE49-F238E27FC236}">
                <a16:creationId xmlns:a16="http://schemas.microsoft.com/office/drawing/2014/main" id="{D3445E38-98DA-B5DE-2DF0-12F23904FD28}"/>
              </a:ext>
            </a:extLst>
          </p:cNvPr>
          <p:cNvSpPr>
            <a:spLocks noGrp="1"/>
          </p:cNvSpPr>
          <p:nvPr>
            <p:ph idx="1"/>
          </p:nvPr>
        </p:nvSpPr>
        <p:spPr>
          <a:xfrm>
            <a:off x="539749" y="1872000"/>
            <a:ext cx="5203826" cy="4141450"/>
          </a:xfrm>
        </p:spPr>
        <p:txBody>
          <a:bodyPr/>
          <a:lstStyle/>
          <a:p>
            <a:pPr marL="285750" indent="-285750">
              <a:spcBef>
                <a:spcPts val="0"/>
              </a:spcBef>
              <a:spcAft>
                <a:spcPts val="1200"/>
              </a:spcAft>
              <a:buFont typeface="Arial" panose="020B0604020202020204" pitchFamily="34" charset="0"/>
              <a:buChar char="•"/>
            </a:pPr>
            <a:r>
              <a:rPr lang="en-GB"/>
              <a:t>Carol’s choice of school is being made due to transport not other considerations. </a:t>
            </a:r>
            <a:r>
              <a:rPr lang="en-GB" b="0"/>
              <a:t>Her children couldn’t get free transport to the school nearest to them. However a school-owned mini bus, from further away, comes to the village.  This is why her children have gone to that school. </a:t>
            </a:r>
          </a:p>
          <a:p>
            <a:pPr marL="285750" indent="-285750">
              <a:spcBef>
                <a:spcPts val="0"/>
              </a:spcBef>
              <a:spcAft>
                <a:spcPts val="1200"/>
              </a:spcAft>
              <a:buFont typeface="Arial" panose="020B0604020202020204" pitchFamily="34" charset="0"/>
              <a:buChar char="•"/>
            </a:pPr>
            <a:r>
              <a:rPr lang="en-GB"/>
              <a:t>Olivia -  Choice of school is being made due to transport not other considerations. </a:t>
            </a:r>
            <a:r>
              <a:rPr lang="en-GB" b="0"/>
              <a:t>When Olivia’s daughter goes to secondary school she thinks its likely the school whose bus comes to the village.</a:t>
            </a:r>
          </a:p>
          <a:p>
            <a:pPr marL="285750" indent="-285750">
              <a:spcBef>
                <a:spcPts val="0"/>
              </a:spcBef>
              <a:spcAft>
                <a:spcPts val="1200"/>
              </a:spcAft>
              <a:buFont typeface="Arial" panose="020B0604020202020204" pitchFamily="34" charset="0"/>
              <a:buChar char="•"/>
            </a:pPr>
            <a:r>
              <a:rPr lang="en-GB"/>
              <a:t>Lucy paid to get her daughter to a better school. </a:t>
            </a:r>
            <a:r>
              <a:rPr lang="en-GB" b="0"/>
              <a:t>She did not want her daughter to go to the poor-rated school nearby, so she paid £1000 for a bus pass.  The  stop is 3 miles away so Lucy has to schedule her work around drop-offs &amp; pick-ups at the bus stop. </a:t>
            </a:r>
          </a:p>
          <a:p>
            <a:pPr marL="285750" indent="-285750">
              <a:spcBef>
                <a:spcPts val="0"/>
              </a:spcBef>
              <a:spcAft>
                <a:spcPts val="1200"/>
              </a:spcAft>
              <a:buFont typeface="Arial" panose="020B0604020202020204" pitchFamily="34" charset="0"/>
              <a:buChar char="•"/>
            </a:pPr>
            <a:endParaRPr lang="en-GB" b="0"/>
          </a:p>
        </p:txBody>
      </p:sp>
      <p:sp>
        <p:nvSpPr>
          <p:cNvPr id="5" name="Text Placeholder 4">
            <a:extLst>
              <a:ext uri="{FF2B5EF4-FFF2-40B4-BE49-F238E27FC236}">
                <a16:creationId xmlns:a16="http://schemas.microsoft.com/office/drawing/2014/main" id="{17EDA010-745F-8597-E3EA-1BD78A0F5B34}"/>
              </a:ext>
            </a:extLst>
          </p:cNvPr>
          <p:cNvSpPr>
            <a:spLocks noGrp="1"/>
          </p:cNvSpPr>
          <p:nvPr>
            <p:ph type="body" sz="quarter" idx="10"/>
          </p:nvPr>
        </p:nvSpPr>
        <p:spPr>
          <a:xfrm>
            <a:off x="6719299" y="2381250"/>
            <a:ext cx="4932951" cy="3632200"/>
          </a:xfrm>
        </p:spPr>
        <p:txBody>
          <a:bodyPr/>
          <a:lstStyle/>
          <a:p>
            <a:pPr algn="ctr">
              <a:spcAft>
                <a:spcPts val="0"/>
              </a:spcAft>
            </a:pPr>
            <a:r>
              <a:rPr lang="en-GB" sz="2800">
                <a:latin typeface="Calibri" panose="020F0502020204030204" pitchFamily="34" charset="0"/>
                <a:cs typeface="Calibri" panose="020F0502020204030204" pitchFamily="34" charset="0"/>
              </a:rPr>
              <a:t>“If [the other school] drove a bus into the village. That would be a </a:t>
            </a:r>
            <a:r>
              <a:rPr lang="en-GB" sz="2800" b="1">
                <a:latin typeface="Calibri" panose="020F0502020204030204" pitchFamily="34" charset="0"/>
                <a:cs typeface="Calibri" panose="020F0502020204030204" pitchFamily="34" charset="0"/>
              </a:rPr>
              <a:t>true choice</a:t>
            </a:r>
            <a:r>
              <a:rPr lang="en-GB" sz="2800">
                <a:latin typeface="Calibri" panose="020F0502020204030204" pitchFamily="34" charset="0"/>
                <a:cs typeface="Calibri" panose="020F0502020204030204" pitchFamily="34" charset="0"/>
              </a:rPr>
              <a:t>, because you'd be basing it on things other than my child can access that.”</a:t>
            </a:r>
          </a:p>
          <a:p>
            <a:pPr algn="ctr">
              <a:spcAft>
                <a:spcPts val="0"/>
              </a:spcAft>
            </a:pPr>
            <a:r>
              <a:rPr lang="en-GB" sz="2000">
                <a:latin typeface="Calibri" panose="020F0502020204030204" pitchFamily="34" charset="0"/>
                <a:cs typeface="Calibri" panose="020F0502020204030204" pitchFamily="34" charset="0"/>
              </a:rPr>
              <a:t>[Carol, online interview]</a:t>
            </a:r>
          </a:p>
          <a:p>
            <a:pPr algn="ctr"/>
            <a:endParaRPr lang="en-GB" sz="280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81E995E-ECEF-020F-FE74-CF400AFCE94B}"/>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97276" y="159995"/>
            <a:ext cx="900000" cy="900000"/>
          </a:xfrm>
          <a:prstGeom prst="rect">
            <a:avLst/>
          </a:prstGeom>
        </p:spPr>
      </p:pic>
    </p:spTree>
    <p:extLst>
      <p:ext uri="{BB962C8B-B14F-4D97-AF65-F5344CB8AC3E}">
        <p14:creationId xmlns:p14="http://schemas.microsoft.com/office/powerpoint/2010/main" val="77733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1299-A8D4-4994-9F13-748DED4BDCA2}"/>
              </a:ext>
            </a:extLst>
          </p:cNvPr>
          <p:cNvSpPr>
            <a:spLocks noGrp="1"/>
          </p:cNvSpPr>
          <p:nvPr>
            <p:ph type="title"/>
          </p:nvPr>
        </p:nvSpPr>
        <p:spPr>
          <a:xfrm>
            <a:off x="545123" y="517524"/>
            <a:ext cx="7982427" cy="1065091"/>
          </a:xfrm>
        </p:spPr>
        <p:txBody>
          <a:bodyPr/>
          <a:lstStyle/>
          <a:p>
            <a:r>
              <a:rPr lang="en-GB" sz="3800"/>
              <a:t>Parental choices to live rurally may impact children’s career paths</a:t>
            </a:r>
          </a:p>
        </p:txBody>
      </p:sp>
      <p:sp>
        <p:nvSpPr>
          <p:cNvPr id="3" name="Rectangle 2">
            <a:extLst>
              <a:ext uri="{FF2B5EF4-FFF2-40B4-BE49-F238E27FC236}">
                <a16:creationId xmlns:a16="http://schemas.microsoft.com/office/drawing/2014/main" id="{98CE2EFD-04A5-4C36-B379-A4ADC2704DD1}"/>
              </a:ext>
            </a:extLst>
          </p:cNvPr>
          <p:cNvSpPr/>
          <p:nvPr/>
        </p:nvSpPr>
        <p:spPr>
          <a:xfrm>
            <a:off x="770563" y="2845942"/>
            <a:ext cx="3236360" cy="2535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effectLst/>
                <a:ea typeface="Times New Roman" panose="02020603050405020304" pitchFamily="18" charset="0"/>
                <a:cs typeface="Calibri" panose="020F0502020204030204" pitchFamily="34" charset="0"/>
              </a:rPr>
              <a:t>Carol’s eldest child is training to become a chef. She feels this was greatly influenced by the type of work available that he could walk to, the local pub. If more choice was available or public transport was better – he might have chosen a different career.</a:t>
            </a:r>
            <a:endParaRPr lang="en-GB">
              <a:solidFill>
                <a:schemeClr val="tx1"/>
              </a:solidFill>
            </a:endParaRPr>
          </a:p>
        </p:txBody>
      </p:sp>
      <p:sp>
        <p:nvSpPr>
          <p:cNvPr id="4" name="Rectangle 3">
            <a:extLst>
              <a:ext uri="{FF2B5EF4-FFF2-40B4-BE49-F238E27FC236}">
                <a16:creationId xmlns:a16="http://schemas.microsoft.com/office/drawing/2014/main" id="{FC168869-A9D2-4554-AA8F-C81FB20EDDD5}"/>
              </a:ext>
            </a:extLst>
          </p:cNvPr>
          <p:cNvSpPr/>
          <p:nvPr/>
        </p:nvSpPr>
        <p:spPr>
          <a:xfrm>
            <a:off x="770563" y="1931541"/>
            <a:ext cx="3236360" cy="914400"/>
          </a:xfrm>
          <a:prstGeom prst="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Carol is concerned that living rurally has influenced her child’s career</a:t>
            </a:r>
          </a:p>
        </p:txBody>
      </p:sp>
      <p:sp>
        <p:nvSpPr>
          <p:cNvPr id="6" name="TextBox 5">
            <a:extLst>
              <a:ext uri="{FF2B5EF4-FFF2-40B4-BE49-F238E27FC236}">
                <a16:creationId xmlns:a16="http://schemas.microsoft.com/office/drawing/2014/main" id="{76BEDE5C-152D-4C75-B850-7025D6435259}"/>
              </a:ext>
            </a:extLst>
          </p:cNvPr>
          <p:cNvSpPr txBox="1"/>
          <p:nvPr/>
        </p:nvSpPr>
        <p:spPr>
          <a:xfrm>
            <a:off x="4458986" y="5346521"/>
            <a:ext cx="3349376" cy="1200329"/>
          </a:xfrm>
          <a:prstGeom prst="rect">
            <a:avLst/>
          </a:prstGeom>
          <a:noFill/>
        </p:spPr>
        <p:txBody>
          <a:bodyPr wrap="square">
            <a:spAutoFit/>
          </a:bodyPr>
          <a:lstStyle/>
          <a:p>
            <a:pPr algn="ctr"/>
            <a:r>
              <a:rPr lang="en-GB">
                <a:solidFill>
                  <a:schemeClr val="accent1"/>
                </a:solidFill>
              </a:rPr>
              <a:t>"I want her to feel passionate about what she does more than anything." </a:t>
            </a:r>
          </a:p>
          <a:p>
            <a:pPr algn="ctr"/>
            <a:r>
              <a:rPr lang="en-GB"/>
              <a:t>[Lucy, Ethnographic Interview]</a:t>
            </a:r>
          </a:p>
        </p:txBody>
      </p:sp>
      <p:sp>
        <p:nvSpPr>
          <p:cNvPr id="7" name="Rectangle 6">
            <a:extLst>
              <a:ext uri="{FF2B5EF4-FFF2-40B4-BE49-F238E27FC236}">
                <a16:creationId xmlns:a16="http://schemas.microsoft.com/office/drawing/2014/main" id="{CCE0EB3B-AAB2-4596-AE73-B78A02115425}"/>
              </a:ext>
            </a:extLst>
          </p:cNvPr>
          <p:cNvSpPr/>
          <p:nvPr/>
        </p:nvSpPr>
        <p:spPr>
          <a:xfrm>
            <a:off x="4520631" y="2845941"/>
            <a:ext cx="3236360" cy="2535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effectLst/>
                <a:ea typeface="Times New Roman" panose="02020603050405020304" pitchFamily="18" charset="0"/>
                <a:cs typeface="Calibri" panose="020F0502020204030204" pitchFamily="34" charset="0"/>
              </a:rPr>
              <a:t>Lucy is concerned her daughter will miss out </a:t>
            </a:r>
            <a:r>
              <a:rPr lang="en-GB">
                <a:solidFill>
                  <a:schemeClr val="tx1"/>
                </a:solidFill>
                <a:ea typeface="Times New Roman" panose="02020603050405020304" pitchFamily="18" charset="0"/>
                <a:cs typeface="Calibri" panose="020F0502020204030204" pitchFamily="34" charset="0"/>
              </a:rPr>
              <a:t>on a </a:t>
            </a:r>
            <a:r>
              <a:rPr lang="en-GB" sz="1800">
                <a:solidFill>
                  <a:schemeClr val="tx1"/>
                </a:solidFill>
                <a:effectLst/>
                <a:ea typeface="Times New Roman" panose="02020603050405020304" pitchFamily="18" charset="0"/>
                <a:cs typeface="Calibri" panose="020F0502020204030204" pitchFamily="34" charset="0"/>
              </a:rPr>
              <a:t>weekend job. Her daughter can’t get into town, and Lucy won’t be able to pick her up as she works some Saturdays.  She hopes her daughter has a stable career that is not just about paying bills.</a:t>
            </a:r>
            <a:endParaRPr lang="en-GB">
              <a:solidFill>
                <a:schemeClr val="tx1"/>
              </a:solidFill>
            </a:endParaRPr>
          </a:p>
        </p:txBody>
      </p:sp>
      <p:sp>
        <p:nvSpPr>
          <p:cNvPr id="8" name="Rectangle 7">
            <a:extLst>
              <a:ext uri="{FF2B5EF4-FFF2-40B4-BE49-F238E27FC236}">
                <a16:creationId xmlns:a16="http://schemas.microsoft.com/office/drawing/2014/main" id="{5D8CA137-E001-40C8-992A-9C4E13439162}"/>
              </a:ext>
            </a:extLst>
          </p:cNvPr>
          <p:cNvSpPr/>
          <p:nvPr/>
        </p:nvSpPr>
        <p:spPr>
          <a:xfrm>
            <a:off x="4520631" y="1931540"/>
            <a:ext cx="3236360" cy="914400"/>
          </a:xfrm>
          <a:prstGeom prst="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Lucy is worried that transport issues might stop her daughter getting a job</a:t>
            </a:r>
          </a:p>
        </p:txBody>
      </p:sp>
      <p:sp>
        <p:nvSpPr>
          <p:cNvPr id="9" name="Rectangle 8">
            <a:extLst>
              <a:ext uri="{FF2B5EF4-FFF2-40B4-BE49-F238E27FC236}">
                <a16:creationId xmlns:a16="http://schemas.microsoft.com/office/drawing/2014/main" id="{C0541632-C896-4D16-8C7A-88CE1CAA1747}"/>
              </a:ext>
            </a:extLst>
          </p:cNvPr>
          <p:cNvSpPr/>
          <p:nvPr/>
        </p:nvSpPr>
        <p:spPr>
          <a:xfrm>
            <a:off x="8260425" y="2845940"/>
            <a:ext cx="3236360" cy="25356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effectLst/>
                <a:ea typeface="Times New Roman" panose="02020603050405020304" pitchFamily="18" charset="0"/>
                <a:cs typeface="Calibri" panose="020F0502020204030204" pitchFamily="34" charset="0"/>
              </a:rPr>
              <a:t>Tom’s </a:t>
            </a:r>
            <a:r>
              <a:rPr lang="en-GB">
                <a:solidFill>
                  <a:schemeClr val="tx1"/>
                </a:solidFill>
                <a:ea typeface="Times New Roman" panose="02020603050405020304" pitchFamily="18" charset="0"/>
                <a:cs typeface="Calibri" panose="020F0502020204030204" pitchFamily="34" charset="0"/>
              </a:rPr>
              <a:t>daughter’s </a:t>
            </a:r>
            <a:r>
              <a:rPr lang="en-GB" sz="1800">
                <a:solidFill>
                  <a:schemeClr val="tx1"/>
                </a:solidFill>
                <a:effectLst/>
                <a:ea typeface="Times New Roman" panose="02020603050405020304" pitchFamily="18" charset="0"/>
                <a:cs typeface="Calibri" panose="020F0502020204030204" pitchFamily="34" charset="0"/>
              </a:rPr>
              <a:t>qualifications were awarded by the teachers rather than via the exam board.  She had wanted to go to Uni but gave this up, having lost interest.  She travels to Colchester on the bus for her job in insurance that she is enjoying.</a:t>
            </a:r>
            <a:endParaRPr lang="en-GB">
              <a:solidFill>
                <a:schemeClr val="tx1"/>
              </a:solidFill>
            </a:endParaRPr>
          </a:p>
        </p:txBody>
      </p:sp>
      <p:sp>
        <p:nvSpPr>
          <p:cNvPr id="10" name="Rectangle 9">
            <a:extLst>
              <a:ext uri="{FF2B5EF4-FFF2-40B4-BE49-F238E27FC236}">
                <a16:creationId xmlns:a16="http://schemas.microsoft.com/office/drawing/2014/main" id="{D81ED3B0-535F-4AB9-8EE4-BD4615A02AD0}"/>
              </a:ext>
            </a:extLst>
          </p:cNvPr>
          <p:cNvSpPr/>
          <p:nvPr/>
        </p:nvSpPr>
        <p:spPr>
          <a:xfrm>
            <a:off x="8260425" y="1931539"/>
            <a:ext cx="3236360" cy="914400"/>
          </a:xfrm>
          <a:prstGeom prst="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Tom doesn’t think his daughters career choice was impacted by living rurally</a:t>
            </a:r>
          </a:p>
        </p:txBody>
      </p:sp>
      <p:sp>
        <p:nvSpPr>
          <p:cNvPr id="12" name="TextBox 11">
            <a:extLst>
              <a:ext uri="{FF2B5EF4-FFF2-40B4-BE49-F238E27FC236}">
                <a16:creationId xmlns:a16="http://schemas.microsoft.com/office/drawing/2014/main" id="{81EDD7D8-959A-4C6F-866E-661099ABBEFA}"/>
              </a:ext>
            </a:extLst>
          </p:cNvPr>
          <p:cNvSpPr txBox="1"/>
          <p:nvPr/>
        </p:nvSpPr>
        <p:spPr>
          <a:xfrm>
            <a:off x="8311796" y="5346521"/>
            <a:ext cx="3184989" cy="1200329"/>
          </a:xfrm>
          <a:prstGeom prst="rect">
            <a:avLst/>
          </a:prstGeom>
          <a:noFill/>
        </p:spPr>
        <p:txBody>
          <a:bodyPr wrap="square">
            <a:spAutoFit/>
          </a:bodyPr>
          <a:lstStyle/>
          <a:p>
            <a:pPr algn="ctr"/>
            <a:r>
              <a:rPr lang="en-GB">
                <a:solidFill>
                  <a:schemeClr val="accent1"/>
                </a:solidFill>
              </a:rPr>
              <a:t>“She could do what she wants to achieve, she’s always been a strong minded girl” </a:t>
            </a:r>
          </a:p>
          <a:p>
            <a:pPr algn="ctr"/>
            <a:r>
              <a:rPr lang="en-GB"/>
              <a:t>[Tom, Phone Interview] </a:t>
            </a:r>
          </a:p>
        </p:txBody>
      </p:sp>
      <p:sp>
        <p:nvSpPr>
          <p:cNvPr id="13" name="TextBox 12">
            <a:extLst>
              <a:ext uri="{FF2B5EF4-FFF2-40B4-BE49-F238E27FC236}">
                <a16:creationId xmlns:a16="http://schemas.microsoft.com/office/drawing/2014/main" id="{501EE715-EC7A-4D99-8EB2-2914DF007EF8}"/>
              </a:ext>
            </a:extLst>
          </p:cNvPr>
          <p:cNvSpPr txBox="1"/>
          <p:nvPr/>
        </p:nvSpPr>
        <p:spPr>
          <a:xfrm>
            <a:off x="770563" y="5346520"/>
            <a:ext cx="3349376" cy="1477328"/>
          </a:xfrm>
          <a:prstGeom prst="rect">
            <a:avLst/>
          </a:prstGeom>
          <a:noFill/>
        </p:spPr>
        <p:txBody>
          <a:bodyPr wrap="square">
            <a:spAutoFit/>
          </a:bodyPr>
          <a:lstStyle/>
          <a:p>
            <a:pPr algn="ctr"/>
            <a:r>
              <a:rPr lang="en-GB">
                <a:solidFill>
                  <a:schemeClr val="accent1"/>
                </a:solidFill>
              </a:rPr>
              <a:t>“Public transport has such a knock on cascade.  It shapes your life in ways that you're probably not consciously aware of.” </a:t>
            </a:r>
          </a:p>
          <a:p>
            <a:pPr algn="ctr"/>
            <a:r>
              <a:rPr lang="en-GB"/>
              <a:t>[Carol, Online Interview]</a:t>
            </a:r>
          </a:p>
        </p:txBody>
      </p:sp>
      <p:sp>
        <p:nvSpPr>
          <p:cNvPr id="14" name="Slide Number Placeholder 5">
            <a:extLst>
              <a:ext uri="{FF2B5EF4-FFF2-40B4-BE49-F238E27FC236}">
                <a16:creationId xmlns:a16="http://schemas.microsoft.com/office/drawing/2014/main" id="{30FE8608-B30E-657F-119B-D0155D884E7E}"/>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31</a:t>
            </a:fld>
            <a:endParaRPr lang="en-GB">
              <a:latin typeface="Calibri" panose="020F0502020204030204" pitchFamily="34" charset="0"/>
            </a:endParaRPr>
          </a:p>
        </p:txBody>
      </p:sp>
      <p:pic>
        <p:nvPicPr>
          <p:cNvPr id="5" name="Picture 4">
            <a:extLst>
              <a:ext uri="{FF2B5EF4-FFF2-40B4-BE49-F238E27FC236}">
                <a16:creationId xmlns:a16="http://schemas.microsoft.com/office/drawing/2014/main" id="{A10B4399-3EA1-D615-9FBD-F246756E37D9}"/>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097276" y="159995"/>
            <a:ext cx="900000" cy="900000"/>
          </a:xfrm>
          <a:prstGeom prst="rect">
            <a:avLst/>
          </a:prstGeom>
        </p:spPr>
      </p:pic>
    </p:spTree>
    <p:extLst>
      <p:ext uri="{BB962C8B-B14F-4D97-AF65-F5344CB8AC3E}">
        <p14:creationId xmlns:p14="http://schemas.microsoft.com/office/powerpoint/2010/main" val="322692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BFD36-779A-424B-AE53-C42889F009CA}"/>
              </a:ext>
            </a:extLst>
          </p:cNvPr>
          <p:cNvSpPr>
            <a:spLocks noGrp="1"/>
          </p:cNvSpPr>
          <p:nvPr>
            <p:ph type="title"/>
          </p:nvPr>
        </p:nvSpPr>
        <p:spPr>
          <a:xfrm>
            <a:off x="533017" y="55697"/>
            <a:ext cx="5302800" cy="1065091"/>
          </a:xfrm>
        </p:spPr>
        <p:txBody>
          <a:bodyPr/>
          <a:lstStyle/>
          <a:p>
            <a:r>
              <a:rPr lang="en-GB" sz="3800"/>
              <a:t>Local jobs are often low paid so many commute</a:t>
            </a:r>
          </a:p>
        </p:txBody>
      </p:sp>
      <p:sp>
        <p:nvSpPr>
          <p:cNvPr id="4" name="Content Placeholder 3">
            <a:extLst>
              <a:ext uri="{FF2B5EF4-FFF2-40B4-BE49-F238E27FC236}">
                <a16:creationId xmlns:a16="http://schemas.microsoft.com/office/drawing/2014/main" id="{9E08C34E-FC34-4E25-A781-819272016108}"/>
              </a:ext>
            </a:extLst>
          </p:cNvPr>
          <p:cNvSpPr>
            <a:spLocks noGrp="1"/>
          </p:cNvSpPr>
          <p:nvPr>
            <p:ph idx="1"/>
          </p:nvPr>
        </p:nvSpPr>
        <p:spPr>
          <a:xfrm>
            <a:off x="533017" y="2119650"/>
            <a:ext cx="5302800" cy="3604875"/>
          </a:xfrm>
        </p:spPr>
        <p:txBody>
          <a:bodyPr/>
          <a:lstStyle/>
          <a:p>
            <a:r>
              <a:rPr lang="en-GB" sz="1800" b="0"/>
              <a:t>Local jobs tend to be:</a:t>
            </a:r>
          </a:p>
          <a:p>
            <a:pPr marL="285750" indent="-285750">
              <a:buFont typeface="Arial" panose="020B0604020202020204" pitchFamily="34" charset="0"/>
              <a:buChar char="•"/>
            </a:pPr>
            <a:r>
              <a:rPr lang="en-GB" sz="1800" b="0"/>
              <a:t>Lower paid e.g. hospitality, care work, shop assistant</a:t>
            </a:r>
          </a:p>
          <a:p>
            <a:pPr marL="285750" indent="-285750">
              <a:buFont typeface="Arial" panose="020B0604020202020204" pitchFamily="34" charset="0"/>
              <a:buChar char="•"/>
            </a:pPr>
            <a:r>
              <a:rPr lang="en-GB" sz="1800" b="0"/>
              <a:t>Casual, seasonal or zero contract</a:t>
            </a:r>
          </a:p>
          <a:p>
            <a:pPr marL="285750" indent="-285750">
              <a:buFont typeface="Arial" panose="020B0604020202020204" pitchFamily="34" charset="0"/>
              <a:buChar char="•"/>
            </a:pPr>
            <a:r>
              <a:rPr lang="en-GB" sz="1800" b="0"/>
              <a:t>If the village has a primary school then teachers generally commute in</a:t>
            </a:r>
          </a:p>
          <a:p>
            <a:pPr marL="285750" indent="-285750">
              <a:buFont typeface="Arial" panose="020B0604020202020204" pitchFamily="34" charset="0"/>
              <a:buChar char="•"/>
            </a:pPr>
            <a:r>
              <a:rPr lang="en-GB" sz="1800" b="0"/>
              <a:t>Higher paid work usually means commuting outside the villages</a:t>
            </a:r>
          </a:p>
        </p:txBody>
      </p:sp>
      <p:sp>
        <p:nvSpPr>
          <p:cNvPr id="6" name="TextBox 5">
            <a:extLst>
              <a:ext uri="{FF2B5EF4-FFF2-40B4-BE49-F238E27FC236}">
                <a16:creationId xmlns:a16="http://schemas.microsoft.com/office/drawing/2014/main" id="{4B778009-41D5-4108-A01D-408F503D764F}"/>
              </a:ext>
            </a:extLst>
          </p:cNvPr>
          <p:cNvSpPr txBox="1"/>
          <p:nvPr/>
        </p:nvSpPr>
        <p:spPr>
          <a:xfrm>
            <a:off x="533017" y="1559378"/>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7" name="Footer Placeholder 3">
            <a:extLst>
              <a:ext uri="{FF2B5EF4-FFF2-40B4-BE49-F238E27FC236}">
                <a16:creationId xmlns:a16="http://schemas.microsoft.com/office/drawing/2014/main" id="{DDD5B8A4-0CF5-2E7F-01BE-8EE55534E3BA}"/>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CE847DAF-995A-DAC9-F0E9-18040BC9AFC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A7792DA5-2F6B-DB7E-0D7C-39EB2BF2498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32</a:t>
            </a:fld>
            <a:endParaRPr lang="en-GB">
              <a:latin typeface="Calibri" panose="020F0502020204030204" pitchFamily="34" charset="0"/>
            </a:endParaRPr>
          </a:p>
        </p:txBody>
      </p:sp>
      <p:pic>
        <p:nvPicPr>
          <p:cNvPr id="17" name="Picture 16">
            <a:extLst>
              <a:ext uri="{FF2B5EF4-FFF2-40B4-BE49-F238E27FC236}">
                <a16:creationId xmlns:a16="http://schemas.microsoft.com/office/drawing/2014/main" id="{61060015-3471-3400-BFF2-A86AF3E137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191250" y="857250"/>
            <a:ext cx="6858000" cy="5143500"/>
          </a:xfrm>
          <a:prstGeom prst="rect">
            <a:avLst/>
          </a:prstGeom>
        </p:spPr>
      </p:pic>
      <p:sp>
        <p:nvSpPr>
          <p:cNvPr id="18" name="TextBox 17">
            <a:extLst>
              <a:ext uri="{FF2B5EF4-FFF2-40B4-BE49-F238E27FC236}">
                <a16:creationId xmlns:a16="http://schemas.microsoft.com/office/drawing/2014/main" id="{2816D298-2BDB-577A-9357-65CC3A380CC6}"/>
              </a:ext>
            </a:extLst>
          </p:cNvPr>
          <p:cNvSpPr txBox="1"/>
          <p:nvPr/>
        </p:nvSpPr>
        <p:spPr>
          <a:xfrm>
            <a:off x="8250149" y="6474748"/>
            <a:ext cx="3854582" cy="307777"/>
          </a:xfrm>
          <a:prstGeom prst="rect">
            <a:avLst/>
          </a:prstGeom>
          <a:noFill/>
        </p:spPr>
        <p:txBody>
          <a:bodyPr wrap="square" rtlCol="0">
            <a:spAutoFit/>
          </a:bodyPr>
          <a:lstStyle/>
          <a:p>
            <a:pPr algn="r"/>
            <a:r>
              <a:rPr lang="en-GB" sz="1400" dirty="0" err="1">
                <a:solidFill>
                  <a:schemeClr val="bg1"/>
                </a:solidFill>
                <a:latin typeface="Lexend" pitchFamily="2" charset="0"/>
              </a:rPr>
              <a:t>Shalford</a:t>
            </a:r>
            <a:r>
              <a:rPr lang="en-GB" sz="1400" dirty="0">
                <a:solidFill>
                  <a:schemeClr val="bg1"/>
                </a:solidFill>
                <a:latin typeface="Lexend" pitchFamily="2" charset="0"/>
              </a:rPr>
              <a:t> pub - family run business</a:t>
            </a:r>
          </a:p>
        </p:txBody>
      </p:sp>
    </p:spTree>
    <p:extLst>
      <p:ext uri="{BB962C8B-B14F-4D97-AF65-F5344CB8AC3E}">
        <p14:creationId xmlns:p14="http://schemas.microsoft.com/office/powerpoint/2010/main" val="582975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AF0932-DE5A-4F7B-A9FB-9589E5B8048B}"/>
              </a:ext>
            </a:extLst>
          </p:cNvPr>
          <p:cNvSpPr txBox="1"/>
          <p:nvPr/>
        </p:nvSpPr>
        <p:spPr>
          <a:xfrm>
            <a:off x="350520" y="1494533"/>
            <a:ext cx="4658305" cy="923330"/>
          </a:xfrm>
          <a:prstGeom prst="rect">
            <a:avLst/>
          </a:prstGeom>
          <a:noFill/>
          <a:ln>
            <a:solidFill>
              <a:schemeClr val="bg1"/>
            </a:solidFill>
          </a:ln>
        </p:spPr>
        <p:txBody>
          <a:bodyPr wrap="square">
            <a:spAutoFit/>
          </a:bodyPr>
          <a:lstStyle/>
          <a:p>
            <a:r>
              <a:rPr lang="en-GB"/>
              <a:t>Tom is looking to improve his income through qualifications and two jobs – to get on the property ladder.</a:t>
            </a:r>
          </a:p>
        </p:txBody>
      </p:sp>
      <p:graphicFrame>
        <p:nvGraphicFramePr>
          <p:cNvPr id="9" name="Diagram 8">
            <a:extLst>
              <a:ext uri="{FF2B5EF4-FFF2-40B4-BE49-F238E27FC236}">
                <a16:creationId xmlns:a16="http://schemas.microsoft.com/office/drawing/2014/main" id="{FD58F46D-E4DE-AF1D-4956-66ECA8AF7B1E}"/>
              </a:ext>
            </a:extLst>
          </p:cNvPr>
          <p:cNvGraphicFramePr/>
          <p:nvPr>
            <p:extLst>
              <p:ext uri="{D42A27DB-BD31-4B8C-83A1-F6EECF244321}">
                <p14:modId xmlns:p14="http://schemas.microsoft.com/office/powerpoint/2010/main" val="4025735445"/>
              </p:ext>
            </p:extLst>
          </p:nvPr>
        </p:nvGraphicFramePr>
        <p:xfrm>
          <a:off x="5188226" y="2583040"/>
          <a:ext cx="6653254" cy="1880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Rounded Corners 14">
            <a:extLst>
              <a:ext uri="{FF2B5EF4-FFF2-40B4-BE49-F238E27FC236}">
                <a16:creationId xmlns:a16="http://schemas.microsoft.com/office/drawing/2014/main" id="{A0535C7A-EE60-505C-E4C0-3102F95818B5}"/>
              </a:ext>
            </a:extLst>
          </p:cNvPr>
          <p:cNvSpPr/>
          <p:nvPr/>
        </p:nvSpPr>
        <p:spPr>
          <a:xfrm>
            <a:off x="4983006" y="1400123"/>
            <a:ext cx="1594554" cy="1620000"/>
          </a:xfrm>
          <a:prstGeom prst="roundRect">
            <a:avLst/>
          </a:prstGeom>
          <a:noFill/>
          <a:ln w="28575">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New job</a:t>
            </a:r>
          </a:p>
        </p:txBody>
      </p:sp>
      <p:sp>
        <p:nvSpPr>
          <p:cNvPr id="16" name="Rectangle: Rounded Corners 15">
            <a:extLst>
              <a:ext uri="{FF2B5EF4-FFF2-40B4-BE49-F238E27FC236}">
                <a16:creationId xmlns:a16="http://schemas.microsoft.com/office/drawing/2014/main" id="{255E3281-CEEF-C684-9741-0C13A3A53614}"/>
              </a:ext>
            </a:extLst>
          </p:cNvPr>
          <p:cNvSpPr/>
          <p:nvPr/>
        </p:nvSpPr>
        <p:spPr>
          <a:xfrm>
            <a:off x="9180644" y="4033405"/>
            <a:ext cx="2490289" cy="1620000"/>
          </a:xfrm>
          <a:prstGeom prst="roundRect">
            <a:avLst/>
          </a:prstGeom>
          <a:noFill/>
          <a:ln w="28575">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Got a new job &amp; company car in a few weeks – used recruitment agencies (outside local area). LinkedIn, CVs via emails. </a:t>
            </a:r>
          </a:p>
        </p:txBody>
      </p:sp>
      <p:sp>
        <p:nvSpPr>
          <p:cNvPr id="17" name="Rectangle: Rounded Corners 16">
            <a:extLst>
              <a:ext uri="{FF2B5EF4-FFF2-40B4-BE49-F238E27FC236}">
                <a16:creationId xmlns:a16="http://schemas.microsoft.com/office/drawing/2014/main" id="{E90A4C5F-755A-F245-0D72-080299AE7EA9}"/>
              </a:ext>
            </a:extLst>
          </p:cNvPr>
          <p:cNvSpPr/>
          <p:nvPr/>
        </p:nvSpPr>
        <p:spPr>
          <a:xfrm>
            <a:off x="9005820" y="1400121"/>
            <a:ext cx="1787694" cy="1620000"/>
          </a:xfrm>
          <a:prstGeom prst="roundRect">
            <a:avLst/>
          </a:prstGeom>
          <a:noFill/>
          <a:ln w="28575">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Made redundant during probationary period – no redundancy pay</a:t>
            </a:r>
          </a:p>
        </p:txBody>
      </p:sp>
      <p:sp>
        <p:nvSpPr>
          <p:cNvPr id="24" name="Rectangle: Rounded Corners 23">
            <a:extLst>
              <a:ext uri="{FF2B5EF4-FFF2-40B4-BE49-F238E27FC236}">
                <a16:creationId xmlns:a16="http://schemas.microsoft.com/office/drawing/2014/main" id="{6C01CD14-53C7-DCA1-28E3-5FDD32EAC932}"/>
              </a:ext>
            </a:extLst>
          </p:cNvPr>
          <p:cNvSpPr/>
          <p:nvPr/>
        </p:nvSpPr>
        <p:spPr>
          <a:xfrm>
            <a:off x="2123963" y="2477592"/>
            <a:ext cx="2675010" cy="3040706"/>
          </a:xfrm>
          <a:prstGeom prst="roundRect">
            <a:avLst/>
          </a:prstGeom>
          <a:solidFill>
            <a:schemeClr val="bg1"/>
          </a:solidFill>
          <a:ln w="28575">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a:solidFill>
                  <a:schemeClr val="tx1"/>
                </a:solidFill>
                <a:latin typeface="+mj-lt"/>
              </a:rPr>
              <a:t>Tom works within Essex and London.  He </a:t>
            </a:r>
            <a:r>
              <a:rPr lang="en-GB" sz="1700" b="1">
                <a:solidFill>
                  <a:schemeClr val="tx1"/>
                </a:solidFill>
                <a:latin typeface="+mj-lt"/>
              </a:rPr>
              <a:t>asked for a pay rise </a:t>
            </a:r>
            <a:r>
              <a:rPr lang="en-GB" sz="1700">
                <a:solidFill>
                  <a:schemeClr val="tx1"/>
                </a:solidFill>
                <a:latin typeface="+mj-lt"/>
              </a:rPr>
              <a:t>having got better at his job and started a qualification.  They made promises but they didn’t come through, so </a:t>
            </a:r>
            <a:r>
              <a:rPr lang="en-GB" sz="1700" b="1">
                <a:solidFill>
                  <a:schemeClr val="tx1"/>
                </a:solidFill>
                <a:latin typeface="+mj-lt"/>
              </a:rPr>
              <a:t>he left</a:t>
            </a:r>
            <a:r>
              <a:rPr lang="en-GB" sz="1700">
                <a:solidFill>
                  <a:schemeClr val="tx1"/>
                </a:solidFill>
                <a:latin typeface="+mj-lt"/>
              </a:rPr>
              <a:t>.  He got a new job in July.</a:t>
            </a:r>
          </a:p>
        </p:txBody>
      </p:sp>
      <p:cxnSp>
        <p:nvCxnSpPr>
          <p:cNvPr id="26" name="Straight Connector 25">
            <a:extLst>
              <a:ext uri="{FF2B5EF4-FFF2-40B4-BE49-F238E27FC236}">
                <a16:creationId xmlns:a16="http://schemas.microsoft.com/office/drawing/2014/main" id="{2D968ECB-4F36-94DF-05C1-8F0BCD1DC893}"/>
              </a:ext>
            </a:extLst>
          </p:cNvPr>
          <p:cNvCxnSpPr>
            <a:cxnSpLocks/>
          </p:cNvCxnSpPr>
          <p:nvPr/>
        </p:nvCxnSpPr>
        <p:spPr>
          <a:xfrm flipV="1">
            <a:off x="5809477" y="2985889"/>
            <a:ext cx="0" cy="304802"/>
          </a:xfrm>
          <a:prstGeom prst="line">
            <a:avLst/>
          </a:prstGeom>
          <a:ln w="28575">
            <a:solidFill>
              <a:srgbClr val="004C9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CBAA46-07CF-7160-3E2D-B08891718CE2}"/>
              </a:ext>
            </a:extLst>
          </p:cNvPr>
          <p:cNvCxnSpPr>
            <a:cxnSpLocks/>
          </p:cNvCxnSpPr>
          <p:nvPr/>
        </p:nvCxnSpPr>
        <p:spPr>
          <a:xfrm flipV="1">
            <a:off x="6850863" y="3762586"/>
            <a:ext cx="0" cy="304802"/>
          </a:xfrm>
          <a:prstGeom prst="line">
            <a:avLst/>
          </a:prstGeom>
          <a:ln w="28575">
            <a:solidFill>
              <a:srgbClr val="004C94"/>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0907B37D-FB6D-93BB-3996-8C2C4A549BDD}"/>
              </a:ext>
            </a:extLst>
          </p:cNvPr>
          <p:cNvSpPr/>
          <p:nvPr/>
        </p:nvSpPr>
        <p:spPr>
          <a:xfrm>
            <a:off x="5933132" y="4033405"/>
            <a:ext cx="1838663" cy="1620000"/>
          </a:xfrm>
          <a:prstGeom prst="roundRect">
            <a:avLst/>
          </a:prstGeom>
          <a:solidFill>
            <a:schemeClr val="bg1"/>
          </a:solidFill>
          <a:ln w="28575">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mj-lt"/>
              </a:rPr>
              <a:t>Moved home to rural village after 14 years (landlord declined to repair) – renting</a:t>
            </a:r>
          </a:p>
        </p:txBody>
      </p:sp>
      <p:cxnSp>
        <p:nvCxnSpPr>
          <p:cNvPr id="31" name="Straight Connector 30">
            <a:extLst>
              <a:ext uri="{FF2B5EF4-FFF2-40B4-BE49-F238E27FC236}">
                <a16:creationId xmlns:a16="http://schemas.microsoft.com/office/drawing/2014/main" id="{189101FE-2B22-C72C-EC55-156595B7B815}"/>
              </a:ext>
            </a:extLst>
          </p:cNvPr>
          <p:cNvCxnSpPr>
            <a:cxnSpLocks/>
          </p:cNvCxnSpPr>
          <p:nvPr/>
        </p:nvCxnSpPr>
        <p:spPr>
          <a:xfrm flipV="1">
            <a:off x="10423841" y="3762586"/>
            <a:ext cx="0" cy="270819"/>
          </a:xfrm>
          <a:prstGeom prst="line">
            <a:avLst/>
          </a:prstGeom>
          <a:ln w="28575">
            <a:solidFill>
              <a:srgbClr val="004C9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75674D-1081-767F-555D-B396738BFF4F}"/>
              </a:ext>
            </a:extLst>
          </p:cNvPr>
          <p:cNvCxnSpPr>
            <a:cxnSpLocks/>
          </p:cNvCxnSpPr>
          <p:nvPr/>
        </p:nvCxnSpPr>
        <p:spPr>
          <a:xfrm flipV="1">
            <a:off x="9899131" y="3001007"/>
            <a:ext cx="0" cy="304802"/>
          </a:xfrm>
          <a:prstGeom prst="line">
            <a:avLst/>
          </a:prstGeom>
          <a:ln w="28575">
            <a:solidFill>
              <a:srgbClr val="004C9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35A2CA1-6E52-34EB-0298-160DC6C4EA0B}"/>
              </a:ext>
            </a:extLst>
          </p:cNvPr>
          <p:cNvSpPr txBox="1"/>
          <p:nvPr/>
        </p:nvSpPr>
        <p:spPr>
          <a:xfrm>
            <a:off x="8905954" y="5720665"/>
            <a:ext cx="3143251" cy="615553"/>
          </a:xfrm>
          <a:prstGeom prst="rect">
            <a:avLst/>
          </a:prstGeom>
          <a:noFill/>
        </p:spPr>
        <p:txBody>
          <a:bodyPr wrap="square">
            <a:spAutoFit/>
          </a:bodyPr>
          <a:lstStyle/>
          <a:p>
            <a:pPr algn="ctr"/>
            <a:r>
              <a:rPr lang="en-GB" sz="1700">
                <a:solidFill>
                  <a:srgbClr val="E40037"/>
                </a:solidFill>
              </a:rPr>
              <a:t>“I felt really lucky when I got another job as quickly as I did.”</a:t>
            </a:r>
          </a:p>
        </p:txBody>
      </p:sp>
      <p:sp>
        <p:nvSpPr>
          <p:cNvPr id="2" name="Footer Placeholder 3">
            <a:extLst>
              <a:ext uri="{FF2B5EF4-FFF2-40B4-BE49-F238E27FC236}">
                <a16:creationId xmlns:a16="http://schemas.microsoft.com/office/drawing/2014/main" id="{1BF23508-24B6-C970-B0C8-C83444C930E1}"/>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3" name="Date Placeholder 4">
            <a:extLst>
              <a:ext uri="{FF2B5EF4-FFF2-40B4-BE49-F238E27FC236}">
                <a16:creationId xmlns:a16="http://schemas.microsoft.com/office/drawing/2014/main" id="{D4EE16C0-29E9-2E3D-03BB-0CD4B83CB23F}"/>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4" name="Slide Number Placeholder 5">
            <a:extLst>
              <a:ext uri="{FF2B5EF4-FFF2-40B4-BE49-F238E27FC236}">
                <a16:creationId xmlns:a16="http://schemas.microsoft.com/office/drawing/2014/main" id="{4D58C039-EE39-6F18-1666-73194B1F848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33</a:t>
            </a:fld>
            <a:endParaRPr lang="en-GB">
              <a:latin typeface="Calibri" panose="020F0502020204030204" pitchFamily="34" charset="0"/>
            </a:endParaRPr>
          </a:p>
        </p:txBody>
      </p:sp>
      <p:sp>
        <p:nvSpPr>
          <p:cNvPr id="18" name="TextBox 17">
            <a:extLst>
              <a:ext uri="{FF2B5EF4-FFF2-40B4-BE49-F238E27FC236}">
                <a16:creationId xmlns:a16="http://schemas.microsoft.com/office/drawing/2014/main" id="{79B6F821-5CD2-63A1-842A-AD5660590FFD}"/>
              </a:ext>
            </a:extLst>
          </p:cNvPr>
          <p:cNvSpPr txBox="1"/>
          <p:nvPr/>
        </p:nvSpPr>
        <p:spPr>
          <a:xfrm>
            <a:off x="0" y="585347"/>
            <a:ext cx="10704377" cy="646331"/>
          </a:xfrm>
          <a:prstGeom prst="rect">
            <a:avLst/>
          </a:prstGeom>
          <a:solidFill>
            <a:schemeClr val="bg1">
              <a:lumMod val="95000"/>
            </a:schemeClr>
          </a:solidFill>
        </p:spPr>
        <p:txBody>
          <a:bodyPr wrap="square">
            <a:spAutoFit/>
          </a:bodyPr>
          <a:lstStyle/>
          <a:p>
            <a:pPr algn="ctr"/>
            <a:r>
              <a:rPr lang="en-GB" b="1"/>
              <a:t>Tom lives with his wife and two children, in a private rented house.  They moved from Braintree town</a:t>
            </a:r>
          </a:p>
          <a:p>
            <a:pPr algn="ctr"/>
            <a:r>
              <a:rPr lang="en-GB" b="1"/>
              <a:t> in the summer as rooms were bigger for the same money.  He’s looking for better work through qualifications.</a:t>
            </a:r>
          </a:p>
        </p:txBody>
      </p:sp>
      <p:sp>
        <p:nvSpPr>
          <p:cNvPr id="19" name="Title 4">
            <a:extLst>
              <a:ext uri="{FF2B5EF4-FFF2-40B4-BE49-F238E27FC236}">
                <a16:creationId xmlns:a16="http://schemas.microsoft.com/office/drawing/2014/main" id="{0734E65B-5E9A-8DC9-5FCF-CC429CEAB471}"/>
              </a:ext>
            </a:extLst>
          </p:cNvPr>
          <p:cNvSpPr txBox="1">
            <a:spLocks/>
          </p:cNvSpPr>
          <p:nvPr/>
        </p:nvSpPr>
        <p:spPr>
          <a:xfrm>
            <a:off x="1" y="-60380"/>
            <a:ext cx="12192000" cy="666749"/>
          </a:xfrm>
          <a:prstGeom prst="rect">
            <a:avLst/>
          </a:prstGeom>
          <a:solidFill>
            <a:srgbClr val="E40037"/>
          </a:solidFill>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800">
                <a:solidFill>
                  <a:schemeClr val="bg1"/>
                </a:solidFill>
              </a:rPr>
              <a:t> Tom lost his job recently but got a new one quickly</a:t>
            </a:r>
          </a:p>
        </p:txBody>
      </p:sp>
      <p:grpSp>
        <p:nvGrpSpPr>
          <p:cNvPr id="20" name="Group 19">
            <a:extLst>
              <a:ext uri="{FF2B5EF4-FFF2-40B4-BE49-F238E27FC236}">
                <a16:creationId xmlns:a16="http://schemas.microsoft.com/office/drawing/2014/main" id="{8B77EA69-63A3-BC78-50F9-C7ECC20A92CD}"/>
              </a:ext>
            </a:extLst>
          </p:cNvPr>
          <p:cNvGrpSpPr/>
          <p:nvPr/>
        </p:nvGrpSpPr>
        <p:grpSpPr>
          <a:xfrm>
            <a:off x="10326303" y="91489"/>
            <a:ext cx="1656149" cy="1236641"/>
            <a:chOff x="10326302" y="151870"/>
            <a:chExt cx="1656149" cy="1236641"/>
          </a:xfrm>
        </p:grpSpPr>
        <p:grpSp>
          <p:nvGrpSpPr>
            <p:cNvPr id="21" name="Group 20">
              <a:extLst>
                <a:ext uri="{FF2B5EF4-FFF2-40B4-BE49-F238E27FC236}">
                  <a16:creationId xmlns:a16="http://schemas.microsoft.com/office/drawing/2014/main" id="{0C68D120-F0D4-43D9-5F46-5B685892A51C}"/>
                </a:ext>
              </a:extLst>
            </p:cNvPr>
            <p:cNvGrpSpPr/>
            <p:nvPr/>
          </p:nvGrpSpPr>
          <p:grpSpPr>
            <a:xfrm>
              <a:off x="10326302" y="151870"/>
              <a:ext cx="1656149" cy="1236641"/>
              <a:chOff x="10450126" y="89396"/>
              <a:chExt cx="1656149" cy="1236641"/>
            </a:xfrm>
          </p:grpSpPr>
          <p:pic>
            <p:nvPicPr>
              <p:cNvPr id="23" name="Picture 22">
                <a:extLst>
                  <a:ext uri="{FF2B5EF4-FFF2-40B4-BE49-F238E27FC236}">
                    <a16:creationId xmlns:a16="http://schemas.microsoft.com/office/drawing/2014/main" id="{2E9F8AF5-2DA6-4D7E-C99D-9C8AF4BC0EED}"/>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25" name="TextBox 24">
                <a:extLst>
                  <a:ext uri="{FF2B5EF4-FFF2-40B4-BE49-F238E27FC236}">
                    <a16:creationId xmlns:a16="http://schemas.microsoft.com/office/drawing/2014/main" id="{4C458BF6-9309-9945-8D24-D70F582C105C}"/>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22" name="Oval 21">
              <a:extLst>
                <a:ext uri="{FF2B5EF4-FFF2-40B4-BE49-F238E27FC236}">
                  <a16:creationId xmlns:a16="http://schemas.microsoft.com/office/drawing/2014/main" id="{94D4A193-444A-6696-52B6-346DB2D76F3F}"/>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7CF317A2-171F-7252-2388-858490673A8F}"/>
              </a:ext>
            </a:extLst>
          </p:cNvPr>
          <p:cNvSpPr txBox="1"/>
          <p:nvPr/>
        </p:nvSpPr>
        <p:spPr>
          <a:xfrm>
            <a:off x="5552573" y="2863516"/>
            <a:ext cx="914400" cy="914400"/>
          </a:xfrm>
          <a:prstGeom prst="rect">
            <a:avLst/>
          </a:prstGeom>
          <a:noFill/>
        </p:spPr>
        <p:txBody>
          <a:bodyPr wrap="square" lIns="0" tIns="0" rIns="0" bIns="0" rtlCol="0">
            <a:noAutofit/>
          </a:bodyPr>
          <a:lstStyle/>
          <a:p>
            <a:pPr algn="l">
              <a:spcAft>
                <a:spcPts val="1134"/>
              </a:spcAft>
            </a:pPr>
            <a:endParaRPr lang="en-GB" sz="1500"/>
          </a:p>
        </p:txBody>
      </p:sp>
    </p:spTree>
    <p:extLst>
      <p:ext uri="{BB962C8B-B14F-4D97-AF65-F5344CB8AC3E}">
        <p14:creationId xmlns:p14="http://schemas.microsoft.com/office/powerpoint/2010/main" val="1752996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7794376" cy="1310400"/>
          </a:xfrm>
        </p:spPr>
        <p:txBody>
          <a:bodyPr/>
          <a:lstStyle/>
          <a:p>
            <a:r>
              <a:rPr lang="en-GB"/>
              <a:t>Community connections, leaders and support</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Protective factors</a:t>
            </a:r>
          </a:p>
        </p:txBody>
      </p:sp>
    </p:spTree>
    <p:extLst>
      <p:ext uri="{BB962C8B-B14F-4D97-AF65-F5344CB8AC3E}">
        <p14:creationId xmlns:p14="http://schemas.microsoft.com/office/powerpoint/2010/main" val="302361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CCBA-D360-76CD-D5BD-9B669D6E1635}"/>
              </a:ext>
            </a:extLst>
          </p:cNvPr>
          <p:cNvSpPr>
            <a:spLocks noGrp="1"/>
          </p:cNvSpPr>
          <p:nvPr>
            <p:ph type="title"/>
          </p:nvPr>
        </p:nvSpPr>
        <p:spPr>
          <a:xfrm>
            <a:off x="588487" y="162255"/>
            <a:ext cx="9136537" cy="625316"/>
          </a:xfrm>
        </p:spPr>
        <p:txBody>
          <a:bodyPr/>
          <a:lstStyle/>
          <a:p>
            <a:r>
              <a:rPr lang="en-GB" sz="3200" dirty="0"/>
              <a:t>The impact of isolation can be magnified in rural areas</a:t>
            </a:r>
          </a:p>
        </p:txBody>
      </p:sp>
      <p:sp>
        <p:nvSpPr>
          <p:cNvPr id="7" name="Text Placeholder 6">
            <a:extLst>
              <a:ext uri="{FF2B5EF4-FFF2-40B4-BE49-F238E27FC236}">
                <a16:creationId xmlns:a16="http://schemas.microsoft.com/office/drawing/2014/main" id="{A7AE8BC4-C1E6-3793-414F-DF665D836D05}"/>
              </a:ext>
            </a:extLst>
          </p:cNvPr>
          <p:cNvSpPr>
            <a:spLocks noGrp="1"/>
          </p:cNvSpPr>
          <p:nvPr>
            <p:ph type="body" sz="quarter" idx="14"/>
          </p:nvPr>
        </p:nvSpPr>
        <p:spPr>
          <a:xfrm>
            <a:off x="567599" y="2606099"/>
            <a:ext cx="2484000" cy="1963450"/>
          </a:xfrm>
        </p:spPr>
        <p:txBody>
          <a:bodyPr/>
          <a:lstStyle/>
          <a:p>
            <a:pPr>
              <a:spcBef>
                <a:spcPts val="600"/>
              </a:spcBef>
              <a:spcAft>
                <a:spcPts val="0"/>
              </a:spcAft>
            </a:pPr>
            <a:r>
              <a:rPr lang="en-GB" b="0" dirty="0"/>
              <a:t>Important for:</a:t>
            </a:r>
          </a:p>
          <a:p>
            <a:pPr marL="285750" indent="-285750">
              <a:spcBef>
                <a:spcPts val="600"/>
              </a:spcBef>
              <a:spcAft>
                <a:spcPts val="0"/>
              </a:spcAft>
              <a:buFont typeface="Arial" panose="020B0604020202020204" pitchFamily="34" charset="0"/>
              <a:buChar char="•"/>
            </a:pPr>
            <a:r>
              <a:rPr lang="en-GB" b="0" dirty="0"/>
              <a:t>Protection and safety </a:t>
            </a:r>
          </a:p>
          <a:p>
            <a:pPr marL="285750" indent="-285750">
              <a:spcBef>
                <a:spcPts val="600"/>
              </a:spcBef>
              <a:spcAft>
                <a:spcPts val="0"/>
              </a:spcAft>
              <a:buFont typeface="Arial" panose="020B0604020202020204" pitchFamily="34" charset="0"/>
              <a:buChar char="•"/>
            </a:pPr>
            <a:r>
              <a:rPr lang="en-GB" b="0" dirty="0"/>
              <a:t>Prevent isolation and mental health decline</a:t>
            </a:r>
          </a:p>
          <a:p>
            <a:pPr marL="285750" indent="-285750">
              <a:spcBef>
                <a:spcPts val="600"/>
              </a:spcBef>
              <a:buFont typeface="Arial" panose="020B0604020202020204" pitchFamily="34" charset="0"/>
              <a:buChar char="•"/>
            </a:pPr>
            <a:r>
              <a:rPr lang="en-GB" b="0" dirty="0"/>
              <a:t>Reduce spend </a:t>
            </a:r>
          </a:p>
          <a:p>
            <a:pPr marL="285750" indent="-285750">
              <a:spcBef>
                <a:spcPts val="600"/>
              </a:spcBef>
              <a:buFont typeface="Arial" panose="020B0604020202020204" pitchFamily="34" charset="0"/>
              <a:buChar char="•"/>
            </a:pPr>
            <a:r>
              <a:rPr lang="en-GB" b="0" dirty="0"/>
              <a:t>Increase support</a:t>
            </a:r>
          </a:p>
          <a:p>
            <a:pPr marL="285750" indent="-285750">
              <a:spcBef>
                <a:spcPts val="600"/>
              </a:spcBef>
              <a:buFont typeface="Arial" panose="020B0604020202020204" pitchFamily="34" charset="0"/>
              <a:buChar char="•"/>
            </a:pPr>
            <a:endParaRPr lang="en-GB" b="0" dirty="0"/>
          </a:p>
        </p:txBody>
      </p:sp>
      <p:sp>
        <p:nvSpPr>
          <p:cNvPr id="8" name="Text Placeholder 7">
            <a:extLst>
              <a:ext uri="{FF2B5EF4-FFF2-40B4-BE49-F238E27FC236}">
                <a16:creationId xmlns:a16="http://schemas.microsoft.com/office/drawing/2014/main" id="{28FA8C18-DAE0-2A9E-DCAA-84EBBE259911}"/>
              </a:ext>
            </a:extLst>
          </p:cNvPr>
          <p:cNvSpPr>
            <a:spLocks noGrp="1"/>
          </p:cNvSpPr>
          <p:nvPr>
            <p:ph type="body" sz="quarter" idx="15"/>
          </p:nvPr>
        </p:nvSpPr>
        <p:spPr>
          <a:xfrm>
            <a:off x="8774913" y="2602569"/>
            <a:ext cx="2484000" cy="3058042"/>
          </a:xfrm>
        </p:spPr>
        <p:txBody>
          <a:bodyPr/>
          <a:lstStyle/>
          <a:p>
            <a:pPr marL="285750" indent="-285750">
              <a:spcBef>
                <a:spcPts val="600"/>
              </a:spcBef>
              <a:spcAft>
                <a:spcPts val="0"/>
              </a:spcAft>
              <a:buFont typeface="Arial" panose="020B0604020202020204" pitchFamily="34" charset="0"/>
              <a:buChar char="•"/>
            </a:pPr>
            <a:r>
              <a:rPr lang="en-GB" b="0" dirty="0"/>
              <a:t>Personalities within orgs or groups; stage of life and interests – sustainability may be an issue</a:t>
            </a:r>
          </a:p>
          <a:p>
            <a:pPr marL="285750" lvl="1" indent="-285750">
              <a:spcBef>
                <a:spcPts val="600"/>
              </a:spcBef>
              <a:spcAft>
                <a:spcPts val="0"/>
              </a:spcAft>
              <a:buFont typeface="Arial" panose="020B0604020202020204" pitchFamily="34" charset="0"/>
              <a:buChar char="•"/>
            </a:pPr>
            <a:r>
              <a:rPr lang="en-GB" sz="1700" b="0" dirty="0"/>
              <a:t>Personalities and skills important in driving change -  organise, connect people; non-judgemental and can keep confidences </a:t>
            </a:r>
          </a:p>
        </p:txBody>
      </p:sp>
      <p:sp>
        <p:nvSpPr>
          <p:cNvPr id="9" name="Text Placeholder 8">
            <a:extLst>
              <a:ext uri="{FF2B5EF4-FFF2-40B4-BE49-F238E27FC236}">
                <a16:creationId xmlns:a16="http://schemas.microsoft.com/office/drawing/2014/main" id="{F632E91B-9089-C94C-9C8C-9FB1B24561FF}"/>
              </a:ext>
            </a:extLst>
          </p:cNvPr>
          <p:cNvSpPr>
            <a:spLocks noGrp="1"/>
          </p:cNvSpPr>
          <p:nvPr>
            <p:ph type="body" sz="quarter" idx="16"/>
          </p:nvPr>
        </p:nvSpPr>
        <p:spPr>
          <a:xfrm>
            <a:off x="5894083" y="2631425"/>
            <a:ext cx="2850447" cy="3058042"/>
          </a:xfrm>
        </p:spPr>
        <p:txBody>
          <a:bodyPr/>
          <a:lstStyle/>
          <a:p>
            <a:pPr marL="285750" indent="-285750">
              <a:spcBef>
                <a:spcPts val="600"/>
              </a:spcBef>
              <a:spcAft>
                <a:spcPts val="0"/>
              </a:spcAft>
              <a:buFont typeface="Arial" panose="020B0604020202020204" pitchFamily="34" charset="0"/>
              <a:buChar char="•"/>
            </a:pPr>
            <a:r>
              <a:rPr lang="en-GB" b="0" dirty="0"/>
              <a:t>Family borrowing or gifts OK</a:t>
            </a:r>
          </a:p>
          <a:p>
            <a:pPr marL="285750" indent="-285750">
              <a:spcBef>
                <a:spcPts val="600"/>
              </a:spcBef>
              <a:spcAft>
                <a:spcPts val="0"/>
              </a:spcAft>
              <a:buFont typeface="Arial" panose="020B0604020202020204" pitchFamily="34" charset="0"/>
              <a:buChar char="•"/>
            </a:pPr>
            <a:r>
              <a:rPr lang="en-GB" b="0" dirty="0"/>
              <a:t>Time, eligibility &amp; knowledge of support available to them.</a:t>
            </a:r>
          </a:p>
          <a:p>
            <a:pPr marL="285750" indent="-285750">
              <a:spcBef>
                <a:spcPts val="600"/>
              </a:spcBef>
              <a:spcAft>
                <a:spcPts val="0"/>
              </a:spcAft>
              <a:buFont typeface="Arial" panose="020B0604020202020204" pitchFamily="34" charset="0"/>
              <a:buChar char="•"/>
            </a:pPr>
            <a:r>
              <a:rPr lang="en-GB" b="0" dirty="0"/>
              <a:t>Help around work and which comes to them is key</a:t>
            </a:r>
          </a:p>
          <a:p>
            <a:pPr marL="285750" indent="-285750">
              <a:spcBef>
                <a:spcPts val="600"/>
              </a:spcBef>
              <a:spcAft>
                <a:spcPts val="0"/>
              </a:spcAft>
              <a:buFont typeface="Arial" panose="020B0604020202020204" pitchFamily="34" charset="0"/>
              <a:buChar char="•"/>
            </a:pPr>
            <a:r>
              <a:rPr lang="en-GB" b="0" dirty="0"/>
              <a:t>How critical finances are is subjective – impact help seeking behaviours</a:t>
            </a:r>
          </a:p>
        </p:txBody>
      </p:sp>
      <p:sp>
        <p:nvSpPr>
          <p:cNvPr id="10" name="Text Placeholder 9">
            <a:extLst>
              <a:ext uri="{FF2B5EF4-FFF2-40B4-BE49-F238E27FC236}">
                <a16:creationId xmlns:a16="http://schemas.microsoft.com/office/drawing/2014/main" id="{2B90AA0B-3194-E386-A80A-74FFDF9B6BE9}"/>
              </a:ext>
            </a:extLst>
          </p:cNvPr>
          <p:cNvSpPr>
            <a:spLocks noGrp="1"/>
          </p:cNvSpPr>
          <p:nvPr>
            <p:ph type="body" sz="quarter" idx="17"/>
          </p:nvPr>
        </p:nvSpPr>
        <p:spPr>
          <a:xfrm>
            <a:off x="3274319" y="2606099"/>
            <a:ext cx="2484000" cy="1963450"/>
          </a:xfrm>
        </p:spPr>
        <p:txBody>
          <a:bodyPr/>
          <a:lstStyle/>
          <a:p>
            <a:pPr marL="285750" indent="-285750">
              <a:spcBef>
                <a:spcPts val="600"/>
              </a:spcBef>
              <a:spcAft>
                <a:spcPts val="0"/>
              </a:spcAft>
              <a:buFont typeface="Arial" panose="020B0604020202020204" pitchFamily="34" charset="0"/>
              <a:buChar char="•"/>
            </a:pPr>
            <a:r>
              <a:rPr lang="en-GB" b="0" dirty="0"/>
              <a:t>Dog walkers</a:t>
            </a:r>
          </a:p>
          <a:p>
            <a:pPr marL="285750" indent="-285750">
              <a:spcBef>
                <a:spcPts val="600"/>
              </a:spcBef>
              <a:spcAft>
                <a:spcPts val="0"/>
              </a:spcAft>
              <a:buFont typeface="Arial" panose="020B0604020202020204" pitchFamily="34" charset="0"/>
              <a:buChar char="•"/>
            </a:pPr>
            <a:r>
              <a:rPr lang="en-GB" b="0" dirty="0"/>
              <a:t>Primary schoolers </a:t>
            </a:r>
          </a:p>
          <a:p>
            <a:pPr marL="285750" indent="-285750">
              <a:spcBef>
                <a:spcPts val="600"/>
              </a:spcBef>
              <a:spcAft>
                <a:spcPts val="0"/>
              </a:spcAft>
              <a:buFont typeface="Arial" panose="020B0604020202020204" pitchFamily="34" charset="0"/>
              <a:buChar char="•"/>
            </a:pPr>
            <a:r>
              <a:rPr lang="en-GB" b="0" dirty="0"/>
              <a:t>Pub goers </a:t>
            </a:r>
          </a:p>
          <a:p>
            <a:pPr marL="285750" indent="-285750">
              <a:spcBef>
                <a:spcPts val="600"/>
              </a:spcBef>
              <a:spcAft>
                <a:spcPts val="0"/>
              </a:spcAft>
              <a:buFont typeface="Arial" panose="020B0604020202020204" pitchFamily="34" charset="0"/>
              <a:buChar char="•"/>
            </a:pPr>
            <a:r>
              <a:rPr lang="en-GB" b="0" dirty="0"/>
              <a:t>Church goers</a:t>
            </a:r>
          </a:p>
          <a:p>
            <a:pPr marL="285750" indent="-285750">
              <a:spcBef>
                <a:spcPts val="600"/>
              </a:spcBef>
              <a:spcAft>
                <a:spcPts val="0"/>
              </a:spcAft>
              <a:buFont typeface="Arial" panose="020B0604020202020204" pitchFamily="34" charset="0"/>
              <a:buChar char="•"/>
            </a:pPr>
            <a:r>
              <a:rPr lang="en-GB" b="0" dirty="0"/>
              <a:t>Health visitors (if had a baby recently)</a:t>
            </a:r>
          </a:p>
          <a:p>
            <a:pPr marL="285750" indent="-285750">
              <a:spcBef>
                <a:spcPts val="600"/>
              </a:spcBef>
              <a:spcAft>
                <a:spcPts val="0"/>
              </a:spcAft>
              <a:buFont typeface="Arial" panose="020B0604020202020204" pitchFamily="34" charset="0"/>
              <a:buChar char="•"/>
            </a:pPr>
            <a:endParaRPr lang="en-GB" b="0" dirty="0"/>
          </a:p>
        </p:txBody>
      </p:sp>
      <p:grpSp>
        <p:nvGrpSpPr>
          <p:cNvPr id="11" name="Group 10">
            <a:extLst>
              <a:ext uri="{FF2B5EF4-FFF2-40B4-BE49-F238E27FC236}">
                <a16:creationId xmlns:a16="http://schemas.microsoft.com/office/drawing/2014/main" id="{E2693F43-DF5A-59A5-64A1-6927887D183D}"/>
              </a:ext>
            </a:extLst>
          </p:cNvPr>
          <p:cNvGrpSpPr/>
          <p:nvPr/>
        </p:nvGrpSpPr>
        <p:grpSpPr>
          <a:xfrm>
            <a:off x="561710" y="1199686"/>
            <a:ext cx="2483999" cy="637106"/>
            <a:chOff x="508163" y="946060"/>
            <a:chExt cx="2483999" cy="637106"/>
          </a:xfrm>
        </p:grpSpPr>
        <p:sp>
          <p:nvSpPr>
            <p:cNvPr id="12" name="Rectangle: Rounded Corners 11">
              <a:extLst>
                <a:ext uri="{FF2B5EF4-FFF2-40B4-BE49-F238E27FC236}">
                  <a16:creationId xmlns:a16="http://schemas.microsoft.com/office/drawing/2014/main" id="{125CC715-B209-784C-4846-D1A30E5C1780}"/>
                </a:ext>
              </a:extLst>
            </p:cNvPr>
            <p:cNvSpPr/>
            <p:nvPr/>
          </p:nvSpPr>
          <p:spPr>
            <a:xfrm>
              <a:off x="508163" y="946060"/>
              <a:ext cx="2483999" cy="637106"/>
            </a:xfrm>
            <a:prstGeom prst="roundRect">
              <a:avLst/>
            </a:prstGeom>
            <a:solidFill>
              <a:srgbClr val="767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Community connections are vital</a:t>
              </a:r>
            </a:p>
          </p:txBody>
        </p:sp>
        <p:pic>
          <p:nvPicPr>
            <p:cNvPr id="13" name="Graphic 12" descr="Connections with solid fill">
              <a:extLst>
                <a:ext uri="{FF2B5EF4-FFF2-40B4-BE49-F238E27FC236}">
                  <a16:creationId xmlns:a16="http://schemas.microsoft.com/office/drawing/2014/main" id="{CD45D5E5-DCC8-8B3F-C3F3-2E347F6B0EC7}"/>
                </a:ext>
              </a:extLst>
            </p:cNvPr>
            <p:cNvPicPr>
              <a:picLocks/>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4941" y="955546"/>
              <a:ext cx="504000" cy="504000"/>
            </a:xfrm>
            <a:prstGeom prst="rect">
              <a:avLst/>
            </a:prstGeom>
          </p:spPr>
        </p:pic>
      </p:grpSp>
      <p:grpSp>
        <p:nvGrpSpPr>
          <p:cNvPr id="14" name="Group 13">
            <a:extLst>
              <a:ext uri="{FF2B5EF4-FFF2-40B4-BE49-F238E27FC236}">
                <a16:creationId xmlns:a16="http://schemas.microsoft.com/office/drawing/2014/main" id="{50ED9745-6DEB-8847-0BAF-FCCE9BEE7C1D}"/>
              </a:ext>
            </a:extLst>
          </p:cNvPr>
          <p:cNvGrpSpPr/>
          <p:nvPr/>
        </p:nvGrpSpPr>
        <p:grpSpPr>
          <a:xfrm>
            <a:off x="3234990" y="1199686"/>
            <a:ext cx="2522564" cy="637106"/>
            <a:chOff x="3191626" y="946060"/>
            <a:chExt cx="2522564" cy="637106"/>
          </a:xfrm>
        </p:grpSpPr>
        <p:sp>
          <p:nvSpPr>
            <p:cNvPr id="15" name="Rectangle: Rounded Corners 14">
              <a:extLst>
                <a:ext uri="{FF2B5EF4-FFF2-40B4-BE49-F238E27FC236}">
                  <a16:creationId xmlns:a16="http://schemas.microsoft.com/office/drawing/2014/main" id="{72800C2C-4F45-0703-7DE9-EEC12FFAC913}"/>
                </a:ext>
              </a:extLst>
            </p:cNvPr>
            <p:cNvSpPr/>
            <p:nvPr/>
          </p:nvSpPr>
          <p:spPr>
            <a:xfrm>
              <a:off x="3230191" y="946060"/>
              <a:ext cx="2483999" cy="637106"/>
            </a:xfrm>
            <a:prstGeom prst="roundRect">
              <a:avLst/>
            </a:prstGeom>
            <a:solidFill>
              <a:srgbClr val="729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Ways to make </a:t>
              </a:r>
            </a:p>
            <a:p>
              <a:pPr algn="ctr"/>
              <a:r>
                <a:rPr lang="en-GB" b="1" dirty="0"/>
                <a:t>connections</a:t>
              </a:r>
            </a:p>
          </p:txBody>
        </p:sp>
        <p:pic>
          <p:nvPicPr>
            <p:cNvPr id="16" name="Graphic 15" descr="Playbook with solid fill">
              <a:extLst>
                <a:ext uri="{FF2B5EF4-FFF2-40B4-BE49-F238E27FC236}">
                  <a16:creationId xmlns:a16="http://schemas.microsoft.com/office/drawing/2014/main" id="{F63695B9-3256-99C2-99F6-AE74126D6560}"/>
                </a:ext>
              </a:extLst>
            </p:cNvPr>
            <p:cNvPicPr>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191626" y="946060"/>
              <a:ext cx="625315" cy="625315"/>
            </a:xfrm>
            <a:prstGeom prst="rect">
              <a:avLst/>
            </a:prstGeom>
          </p:spPr>
        </p:pic>
      </p:grpSp>
      <p:grpSp>
        <p:nvGrpSpPr>
          <p:cNvPr id="6" name="Group 5">
            <a:extLst>
              <a:ext uri="{FF2B5EF4-FFF2-40B4-BE49-F238E27FC236}">
                <a16:creationId xmlns:a16="http://schemas.microsoft.com/office/drawing/2014/main" id="{80296E65-1FD7-D3E2-C2A0-71AC06F2D8D5}"/>
              </a:ext>
            </a:extLst>
          </p:cNvPr>
          <p:cNvGrpSpPr/>
          <p:nvPr/>
        </p:nvGrpSpPr>
        <p:grpSpPr>
          <a:xfrm>
            <a:off x="6037232" y="1219924"/>
            <a:ext cx="2524074" cy="642194"/>
            <a:chOff x="6037232" y="1219924"/>
            <a:chExt cx="2524074" cy="642194"/>
          </a:xfrm>
        </p:grpSpPr>
        <p:sp>
          <p:nvSpPr>
            <p:cNvPr id="17" name="Rectangle: Rounded Corners 16">
              <a:extLst>
                <a:ext uri="{FF2B5EF4-FFF2-40B4-BE49-F238E27FC236}">
                  <a16:creationId xmlns:a16="http://schemas.microsoft.com/office/drawing/2014/main" id="{D3167047-7308-AD03-246F-B4D130B0E24B}"/>
                </a:ext>
              </a:extLst>
            </p:cNvPr>
            <p:cNvSpPr/>
            <p:nvPr/>
          </p:nvSpPr>
          <p:spPr>
            <a:xfrm>
              <a:off x="6077307" y="1225012"/>
              <a:ext cx="2483999" cy="637106"/>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Don’t want </a:t>
              </a:r>
            </a:p>
            <a:p>
              <a:pPr algn="ctr"/>
              <a:r>
                <a:rPr lang="en-GB" b="1" dirty="0"/>
                <a:t>to ask for help</a:t>
              </a:r>
            </a:p>
          </p:txBody>
        </p:sp>
        <p:pic>
          <p:nvPicPr>
            <p:cNvPr id="18" name="Graphic 17" descr="Raised hand with solid fill">
              <a:extLst>
                <a:ext uri="{FF2B5EF4-FFF2-40B4-BE49-F238E27FC236}">
                  <a16:creationId xmlns:a16="http://schemas.microsoft.com/office/drawing/2014/main" id="{B77372F7-9409-0A13-364B-E0FD1D13D676}"/>
                </a:ext>
              </a:extLst>
            </p:cNvPr>
            <p:cNvPicPr>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7232" y="1219924"/>
              <a:ext cx="625315" cy="625315"/>
            </a:xfrm>
            <a:prstGeom prst="rect">
              <a:avLst/>
            </a:prstGeom>
          </p:spPr>
        </p:pic>
      </p:grpSp>
      <p:grpSp>
        <p:nvGrpSpPr>
          <p:cNvPr id="19" name="Group 18">
            <a:extLst>
              <a:ext uri="{FF2B5EF4-FFF2-40B4-BE49-F238E27FC236}">
                <a16:creationId xmlns:a16="http://schemas.microsoft.com/office/drawing/2014/main" id="{74810856-1C23-2B01-4E2C-E435A8DB247C}"/>
              </a:ext>
            </a:extLst>
          </p:cNvPr>
          <p:cNvGrpSpPr/>
          <p:nvPr/>
        </p:nvGrpSpPr>
        <p:grpSpPr>
          <a:xfrm>
            <a:off x="8708843" y="1177033"/>
            <a:ext cx="2616140" cy="656229"/>
            <a:chOff x="8710444" y="926937"/>
            <a:chExt cx="2616140" cy="656229"/>
          </a:xfrm>
        </p:grpSpPr>
        <p:sp>
          <p:nvSpPr>
            <p:cNvPr id="20" name="Rectangle: Rounded Corners 19">
              <a:extLst>
                <a:ext uri="{FF2B5EF4-FFF2-40B4-BE49-F238E27FC236}">
                  <a16:creationId xmlns:a16="http://schemas.microsoft.com/office/drawing/2014/main" id="{3127733E-5F0A-BE78-3E5D-3CAA6E1BF011}"/>
                </a:ext>
              </a:extLst>
            </p:cNvPr>
            <p:cNvSpPr/>
            <p:nvPr/>
          </p:nvSpPr>
          <p:spPr>
            <a:xfrm>
              <a:off x="8842585" y="946060"/>
              <a:ext cx="2483999" cy="637106"/>
            </a:xfrm>
            <a:prstGeom prst="roundRect">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Leader qualities are important</a:t>
              </a:r>
            </a:p>
          </p:txBody>
        </p:sp>
        <p:pic>
          <p:nvPicPr>
            <p:cNvPr id="21" name="Graphic 20" descr="Aspiration with solid fill">
              <a:extLst>
                <a:ext uri="{FF2B5EF4-FFF2-40B4-BE49-F238E27FC236}">
                  <a16:creationId xmlns:a16="http://schemas.microsoft.com/office/drawing/2014/main" id="{66337A7D-A7A2-54FD-7183-3B0DE6978629}"/>
                </a:ext>
              </a:extLst>
            </p:cNvPr>
            <p:cNvPicPr>
              <a:picLocks/>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10444" y="926937"/>
              <a:ext cx="625315" cy="625315"/>
            </a:xfrm>
            <a:prstGeom prst="rect">
              <a:avLst/>
            </a:prstGeom>
          </p:spPr>
        </p:pic>
      </p:grpSp>
      <p:sp>
        <p:nvSpPr>
          <p:cNvPr id="22" name="TextBox 21">
            <a:extLst>
              <a:ext uri="{FF2B5EF4-FFF2-40B4-BE49-F238E27FC236}">
                <a16:creationId xmlns:a16="http://schemas.microsoft.com/office/drawing/2014/main" id="{A8BC16FD-0476-7EC8-7639-D2EB87A8DB9E}"/>
              </a:ext>
            </a:extLst>
          </p:cNvPr>
          <p:cNvSpPr txBox="1"/>
          <p:nvPr/>
        </p:nvSpPr>
        <p:spPr>
          <a:xfrm>
            <a:off x="3160529" y="1899770"/>
            <a:ext cx="2580465" cy="584775"/>
          </a:xfrm>
          <a:prstGeom prst="rect">
            <a:avLst/>
          </a:prstGeom>
          <a:noFill/>
        </p:spPr>
        <p:txBody>
          <a:bodyPr wrap="square">
            <a:spAutoFit/>
          </a:bodyPr>
          <a:lstStyle/>
          <a:p>
            <a:pPr algn="ctr"/>
            <a:r>
              <a:rPr lang="en-GB" sz="1600" b="1" dirty="0"/>
              <a:t>Not all villages have these structures in place</a:t>
            </a:r>
          </a:p>
        </p:txBody>
      </p:sp>
      <p:sp>
        <p:nvSpPr>
          <p:cNvPr id="23" name="TextBox 22">
            <a:extLst>
              <a:ext uri="{FF2B5EF4-FFF2-40B4-BE49-F238E27FC236}">
                <a16:creationId xmlns:a16="http://schemas.microsoft.com/office/drawing/2014/main" id="{A692D6F5-CFDE-996A-264B-878345C3E81D}"/>
              </a:ext>
            </a:extLst>
          </p:cNvPr>
          <p:cNvSpPr txBox="1"/>
          <p:nvPr/>
        </p:nvSpPr>
        <p:spPr>
          <a:xfrm>
            <a:off x="523440" y="1899770"/>
            <a:ext cx="2484000" cy="584775"/>
          </a:xfrm>
          <a:prstGeom prst="rect">
            <a:avLst/>
          </a:prstGeom>
          <a:noFill/>
        </p:spPr>
        <p:txBody>
          <a:bodyPr wrap="square">
            <a:spAutoFit/>
          </a:bodyPr>
          <a:lstStyle/>
          <a:p>
            <a:pPr algn="ctr"/>
            <a:r>
              <a:rPr lang="en-GB" sz="1600" b="1" dirty="0"/>
              <a:t>Not realised by everyone.  Varies between villages</a:t>
            </a:r>
          </a:p>
        </p:txBody>
      </p:sp>
      <p:sp>
        <p:nvSpPr>
          <p:cNvPr id="24" name="TextBox 23">
            <a:extLst>
              <a:ext uri="{FF2B5EF4-FFF2-40B4-BE49-F238E27FC236}">
                <a16:creationId xmlns:a16="http://schemas.microsoft.com/office/drawing/2014/main" id="{3EFA2332-FC86-9E42-F736-A094EB3F8C2E}"/>
              </a:ext>
            </a:extLst>
          </p:cNvPr>
          <p:cNvSpPr txBox="1"/>
          <p:nvPr/>
        </p:nvSpPr>
        <p:spPr>
          <a:xfrm>
            <a:off x="8774914" y="1896240"/>
            <a:ext cx="2483999" cy="584775"/>
          </a:xfrm>
          <a:prstGeom prst="rect">
            <a:avLst/>
          </a:prstGeom>
          <a:noFill/>
        </p:spPr>
        <p:txBody>
          <a:bodyPr wrap="square">
            <a:spAutoFit/>
          </a:bodyPr>
          <a:lstStyle/>
          <a:p>
            <a:pPr algn="ctr"/>
            <a:r>
              <a:rPr lang="en-GB" sz="1600" b="1" dirty="0"/>
              <a:t>People who gets things done varies among villages</a:t>
            </a:r>
          </a:p>
        </p:txBody>
      </p:sp>
      <p:sp>
        <p:nvSpPr>
          <p:cNvPr id="28" name="TextBox 27">
            <a:extLst>
              <a:ext uri="{FF2B5EF4-FFF2-40B4-BE49-F238E27FC236}">
                <a16:creationId xmlns:a16="http://schemas.microsoft.com/office/drawing/2014/main" id="{C6590594-5E5C-B13F-823A-21E4A66EF1D2}"/>
              </a:ext>
            </a:extLst>
          </p:cNvPr>
          <p:cNvSpPr txBox="1"/>
          <p:nvPr/>
        </p:nvSpPr>
        <p:spPr>
          <a:xfrm>
            <a:off x="588486" y="646830"/>
            <a:ext cx="11117739" cy="369332"/>
          </a:xfrm>
          <a:prstGeom prst="rect">
            <a:avLst/>
          </a:prstGeom>
          <a:noFill/>
        </p:spPr>
        <p:txBody>
          <a:bodyPr wrap="square">
            <a:spAutoFit/>
          </a:bodyPr>
          <a:lstStyle/>
          <a:p>
            <a:pPr>
              <a:spcAft>
                <a:spcPts val="0"/>
              </a:spcAft>
            </a:pPr>
            <a:r>
              <a:rPr lang="en-GB" dirty="0">
                <a:effectLst/>
                <a:latin typeface="+mn-lt"/>
                <a:ea typeface="Times New Roman" panose="02020603050405020304" pitchFamily="18" charset="0"/>
                <a:cs typeface="Calibri" panose="020F0502020204030204" pitchFamily="34" charset="0"/>
              </a:rPr>
              <a:t>Inclusion is important.  Some </a:t>
            </a:r>
            <a:r>
              <a:rPr lang="en-GB" dirty="0">
                <a:ea typeface="Times New Roman" panose="02020603050405020304" pitchFamily="18" charset="0"/>
                <a:cs typeface="Calibri" panose="020F0502020204030204" pitchFamily="34" charset="0"/>
              </a:rPr>
              <a:t>villages do this well whilst others offer </a:t>
            </a:r>
            <a:r>
              <a:rPr lang="en-GB" dirty="0">
                <a:effectLst/>
                <a:latin typeface="+mn-lt"/>
                <a:ea typeface="Times New Roman" panose="02020603050405020304" pitchFamily="18" charset="0"/>
                <a:cs typeface="Calibri" panose="020F0502020204030204" pitchFamily="34" charset="0"/>
              </a:rPr>
              <a:t>limited opportunities </a:t>
            </a:r>
            <a:r>
              <a:rPr lang="en-GB" dirty="0">
                <a:ea typeface="Times New Roman" panose="02020603050405020304" pitchFamily="18" charset="0"/>
                <a:cs typeface="Calibri" panose="020F0502020204030204" pitchFamily="34" charset="0"/>
              </a:rPr>
              <a:t>to include everyone (age)</a:t>
            </a:r>
            <a:r>
              <a:rPr lang="en-GB" dirty="0">
                <a:effectLst/>
                <a:latin typeface="+mn-lt"/>
                <a:ea typeface="Times New Roman" panose="02020603050405020304" pitchFamily="18" charset="0"/>
                <a:cs typeface="Calibri" panose="020F0502020204030204" pitchFamily="34" charset="0"/>
              </a:rPr>
              <a:t>.</a:t>
            </a:r>
          </a:p>
        </p:txBody>
      </p:sp>
      <p:sp>
        <p:nvSpPr>
          <p:cNvPr id="29" name="TextBox 28">
            <a:extLst>
              <a:ext uri="{FF2B5EF4-FFF2-40B4-BE49-F238E27FC236}">
                <a16:creationId xmlns:a16="http://schemas.microsoft.com/office/drawing/2014/main" id="{8ED63EF4-179E-E142-D9D8-F145A90CDAC6}"/>
              </a:ext>
            </a:extLst>
          </p:cNvPr>
          <p:cNvSpPr txBox="1"/>
          <p:nvPr/>
        </p:nvSpPr>
        <p:spPr>
          <a:xfrm>
            <a:off x="6029074" y="2048206"/>
            <a:ext cx="2580465" cy="338554"/>
          </a:xfrm>
          <a:prstGeom prst="rect">
            <a:avLst/>
          </a:prstGeom>
          <a:noFill/>
        </p:spPr>
        <p:txBody>
          <a:bodyPr wrap="square">
            <a:spAutoFit/>
          </a:bodyPr>
          <a:lstStyle/>
          <a:p>
            <a:pPr algn="ctr"/>
            <a:r>
              <a:rPr lang="en-GB" sz="1600" b="1" dirty="0"/>
              <a:t>Seen as shameful</a:t>
            </a:r>
          </a:p>
        </p:txBody>
      </p:sp>
      <p:sp>
        <p:nvSpPr>
          <p:cNvPr id="3" name="Footer Placeholder 3">
            <a:extLst>
              <a:ext uri="{FF2B5EF4-FFF2-40B4-BE49-F238E27FC236}">
                <a16:creationId xmlns:a16="http://schemas.microsoft.com/office/drawing/2014/main" id="{8706945C-C65B-9202-1E3B-C1E3FE6F1A56}"/>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474C7885-5835-1A40-1E20-F3D3F9AFAFE7}"/>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5" name="Slide Number Placeholder 5">
            <a:extLst>
              <a:ext uri="{FF2B5EF4-FFF2-40B4-BE49-F238E27FC236}">
                <a16:creationId xmlns:a16="http://schemas.microsoft.com/office/drawing/2014/main" id="{BA5B7BF2-B1F3-407A-7134-72587523FFD8}"/>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35</a:t>
            </a:fld>
            <a:endParaRPr lang="en-GB">
              <a:latin typeface="Calibri" panose="020F0502020204030204" pitchFamily="34" charset="0"/>
            </a:endParaRPr>
          </a:p>
        </p:txBody>
      </p:sp>
    </p:spTree>
    <p:extLst>
      <p:ext uri="{BB962C8B-B14F-4D97-AF65-F5344CB8AC3E}">
        <p14:creationId xmlns:p14="http://schemas.microsoft.com/office/powerpoint/2010/main" val="4210286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14DB-B1B3-4696-B9A6-85E6D8622747}"/>
              </a:ext>
            </a:extLst>
          </p:cNvPr>
          <p:cNvSpPr>
            <a:spLocks noGrp="1"/>
          </p:cNvSpPr>
          <p:nvPr>
            <p:ph type="title"/>
          </p:nvPr>
        </p:nvSpPr>
        <p:spPr>
          <a:xfrm>
            <a:off x="539748" y="24919"/>
            <a:ext cx="6149287" cy="1065091"/>
          </a:xfrm>
        </p:spPr>
        <p:txBody>
          <a:bodyPr/>
          <a:lstStyle/>
          <a:p>
            <a:r>
              <a:rPr lang="en-GB" sz="3800"/>
              <a:t>Community connections are vital in rural areas</a:t>
            </a:r>
          </a:p>
        </p:txBody>
      </p:sp>
      <p:sp>
        <p:nvSpPr>
          <p:cNvPr id="3" name="Content Placeholder 2">
            <a:extLst>
              <a:ext uri="{FF2B5EF4-FFF2-40B4-BE49-F238E27FC236}">
                <a16:creationId xmlns:a16="http://schemas.microsoft.com/office/drawing/2014/main" id="{6A440710-9D45-4ECE-BC0B-5527601EC22B}"/>
              </a:ext>
            </a:extLst>
          </p:cNvPr>
          <p:cNvSpPr>
            <a:spLocks noGrp="1"/>
          </p:cNvSpPr>
          <p:nvPr>
            <p:ph idx="1"/>
          </p:nvPr>
        </p:nvSpPr>
        <p:spPr>
          <a:xfrm>
            <a:off x="539748" y="1812366"/>
            <a:ext cx="5717214" cy="4631542"/>
          </a:xfrm>
        </p:spPr>
        <p:txBody>
          <a:bodyPr/>
          <a:lstStyle/>
          <a:p>
            <a:pPr>
              <a:lnSpc>
                <a:spcPct val="120000"/>
              </a:lnSpc>
              <a:spcBef>
                <a:spcPts val="3000"/>
              </a:spcBef>
              <a:spcAft>
                <a:spcPts val="0"/>
              </a:spcAft>
            </a:pPr>
            <a:r>
              <a:rPr lang="en-GB" sz="1800" b="0" dirty="0"/>
              <a:t>Although some participants didn’t feel they needed local connections beyond being neighbourly others in more remote villages said good connections were needed to: </a:t>
            </a:r>
          </a:p>
          <a:p>
            <a:pPr marL="462600" lvl="4" indent="0">
              <a:lnSpc>
                <a:spcPct val="120000"/>
              </a:lnSpc>
              <a:spcBef>
                <a:spcPts val="3000"/>
              </a:spcBef>
              <a:buNone/>
            </a:pPr>
            <a:r>
              <a:rPr lang="en-GB" sz="1800" dirty="0"/>
              <a:t>Protection and safety</a:t>
            </a:r>
            <a:r>
              <a:rPr lang="en-GB" sz="1800" b="0" dirty="0"/>
              <a:t>– neighbours can rally quicker then police and ambulance e.g. burglary alarms</a:t>
            </a:r>
          </a:p>
          <a:p>
            <a:pPr marL="462600" lvl="4" indent="0">
              <a:lnSpc>
                <a:spcPct val="120000"/>
              </a:lnSpc>
              <a:spcBef>
                <a:spcPts val="3000"/>
              </a:spcBef>
              <a:buNone/>
            </a:pPr>
            <a:r>
              <a:rPr lang="en-GB" sz="1800" dirty="0"/>
              <a:t>Prevent isolation </a:t>
            </a:r>
            <a:r>
              <a:rPr lang="en-GB" sz="1800" b="0" dirty="0"/>
              <a:t>and</a:t>
            </a:r>
            <a:r>
              <a:rPr lang="en-GB" sz="1800" dirty="0"/>
              <a:t> mental health </a:t>
            </a:r>
            <a:r>
              <a:rPr lang="en-GB" sz="1800" b="0" dirty="0"/>
              <a:t>decline</a:t>
            </a:r>
          </a:p>
          <a:p>
            <a:pPr marL="462600" lvl="4" indent="0">
              <a:lnSpc>
                <a:spcPct val="120000"/>
              </a:lnSpc>
              <a:spcBef>
                <a:spcPts val="3000"/>
              </a:spcBef>
              <a:buNone/>
            </a:pPr>
            <a:r>
              <a:rPr lang="en-GB" sz="1800" dirty="0"/>
              <a:t>Reduce spend &amp; increase support </a:t>
            </a:r>
            <a:r>
              <a:rPr lang="en-GB" sz="1800" b="0" dirty="0"/>
              <a:t>e.g. syndicates, larders</a:t>
            </a:r>
          </a:p>
        </p:txBody>
      </p:sp>
      <p:sp>
        <p:nvSpPr>
          <p:cNvPr id="4" name="Text Placeholder 3">
            <a:extLst>
              <a:ext uri="{FF2B5EF4-FFF2-40B4-BE49-F238E27FC236}">
                <a16:creationId xmlns:a16="http://schemas.microsoft.com/office/drawing/2014/main" id="{6EB0E76D-5CDC-4A14-9F21-29EB62F6E0D4}"/>
              </a:ext>
            </a:extLst>
          </p:cNvPr>
          <p:cNvSpPr>
            <a:spLocks noGrp="1"/>
          </p:cNvSpPr>
          <p:nvPr>
            <p:ph type="body" sz="quarter" idx="10"/>
          </p:nvPr>
        </p:nvSpPr>
        <p:spPr>
          <a:xfrm>
            <a:off x="6986176" y="1795462"/>
            <a:ext cx="4542251" cy="3267075"/>
          </a:xfrm>
        </p:spPr>
        <p:txBody>
          <a:bodyPr/>
          <a:lstStyle/>
          <a:p>
            <a:pPr algn="ctr">
              <a:spcAft>
                <a:spcPts val="0"/>
              </a:spcAft>
            </a:pPr>
            <a:r>
              <a:rPr lang="en-GB" sz="2800">
                <a:solidFill>
                  <a:schemeClr val="tx2"/>
                </a:solidFill>
                <a:effectLst/>
                <a:latin typeface="+mn-lt"/>
                <a:ea typeface="Times New Roman" panose="02020603050405020304" pitchFamily="18" charset="0"/>
                <a:cs typeface="Calibri" panose="020F0502020204030204" pitchFamily="34" charset="0"/>
              </a:rPr>
              <a:t>“The </a:t>
            </a:r>
            <a:r>
              <a:rPr lang="en-GB" sz="2800" b="1">
                <a:solidFill>
                  <a:schemeClr val="tx2"/>
                </a:solidFill>
                <a:effectLst/>
                <a:latin typeface="+mn-lt"/>
                <a:ea typeface="Times New Roman" panose="02020603050405020304" pitchFamily="18" charset="0"/>
                <a:cs typeface="Calibri" panose="020F0502020204030204" pitchFamily="34" charset="0"/>
              </a:rPr>
              <a:t>sense of community is what makes it distinct </a:t>
            </a:r>
            <a:r>
              <a:rPr lang="en-GB" sz="2800">
                <a:solidFill>
                  <a:schemeClr val="tx2"/>
                </a:solidFill>
                <a:effectLst/>
                <a:latin typeface="+mn-lt"/>
                <a:ea typeface="Times New Roman" panose="02020603050405020304" pitchFamily="18" charset="0"/>
                <a:cs typeface="Calibri" panose="020F0502020204030204" pitchFamily="34" charset="0"/>
              </a:rPr>
              <a:t>living here." </a:t>
            </a:r>
          </a:p>
          <a:p>
            <a:pPr algn="ctr">
              <a:spcAft>
                <a:spcPts val="0"/>
              </a:spcAft>
            </a:pPr>
            <a:r>
              <a:rPr lang="en-GB" sz="2000">
                <a:solidFill>
                  <a:schemeClr val="tx2"/>
                </a:solidFill>
                <a:effectLst/>
                <a:latin typeface="+mn-lt"/>
                <a:ea typeface="Calibri" panose="020F0502020204030204" pitchFamily="34" charset="0"/>
                <a:cs typeface="Arial" panose="020B0604020202020204" pitchFamily="34" charset="0"/>
              </a:rPr>
              <a:t>[Carol, online interview]</a:t>
            </a:r>
          </a:p>
          <a:p>
            <a:pPr algn="ctr">
              <a:spcAft>
                <a:spcPts val="0"/>
              </a:spcAft>
            </a:pPr>
            <a:endParaRPr lang="en-GB" sz="1800">
              <a:solidFill>
                <a:schemeClr val="tx2"/>
              </a:solidFill>
              <a:latin typeface="+mn-lt"/>
              <a:ea typeface="Calibri" panose="020F0502020204030204" pitchFamily="34" charset="0"/>
              <a:cs typeface="Arial" panose="020B0604020202020204" pitchFamily="34" charset="0"/>
            </a:endParaRPr>
          </a:p>
          <a:p>
            <a:pPr algn="ctr">
              <a:spcAft>
                <a:spcPts val="0"/>
              </a:spcAft>
            </a:pPr>
            <a:r>
              <a:rPr lang="en-GB" sz="2800" b="0">
                <a:solidFill>
                  <a:schemeClr val="tx2"/>
                </a:solidFill>
                <a:effectLst/>
                <a:latin typeface="+mn-lt"/>
                <a:ea typeface="Calibri" panose="020F0502020204030204" pitchFamily="34" charset="0"/>
                <a:cs typeface="Arial" panose="020B0604020202020204" pitchFamily="34" charset="0"/>
              </a:rPr>
              <a:t>“I don’t have many friends here.  </a:t>
            </a:r>
            <a:r>
              <a:rPr lang="en-GB" sz="2800" b="1">
                <a:solidFill>
                  <a:schemeClr val="tx2"/>
                </a:solidFill>
                <a:effectLst/>
                <a:latin typeface="+mn-lt"/>
                <a:ea typeface="Calibri" panose="020F0502020204030204" pitchFamily="34" charset="0"/>
                <a:cs typeface="Arial" panose="020B0604020202020204" pitchFamily="34" charset="0"/>
              </a:rPr>
              <a:t>I find it a bit isolating</a:t>
            </a:r>
            <a:r>
              <a:rPr lang="en-GB" sz="2800" b="0">
                <a:solidFill>
                  <a:schemeClr val="tx2"/>
                </a:solidFill>
                <a:effectLst/>
                <a:latin typeface="+mn-lt"/>
                <a:ea typeface="Calibri" panose="020F0502020204030204" pitchFamily="34" charset="0"/>
                <a:cs typeface="Arial" panose="020B0604020202020204" pitchFamily="34" charset="0"/>
              </a:rPr>
              <a:t>”</a:t>
            </a:r>
          </a:p>
          <a:p>
            <a:pPr algn="ctr">
              <a:spcAft>
                <a:spcPts val="0"/>
              </a:spcAft>
            </a:pPr>
            <a:r>
              <a:rPr lang="en-GB" sz="2000" b="0">
                <a:solidFill>
                  <a:schemeClr val="tx2"/>
                </a:solidFill>
                <a:effectLst/>
                <a:latin typeface="+mn-lt"/>
                <a:ea typeface="Calibri" panose="020F0502020204030204" pitchFamily="34" charset="0"/>
                <a:cs typeface="Arial" panose="020B0604020202020204" pitchFamily="34" charset="0"/>
              </a:rPr>
              <a:t>[Gayle, ethnographic interview]</a:t>
            </a:r>
          </a:p>
          <a:p>
            <a:pPr algn="ctr">
              <a:spcAft>
                <a:spcPts val="0"/>
              </a:spcAft>
            </a:pPr>
            <a:endParaRPr lang="en-GB" sz="1800">
              <a:solidFill>
                <a:schemeClr val="tx2"/>
              </a:solidFill>
              <a:effectLst/>
              <a:latin typeface="+mn-lt"/>
              <a:ea typeface="Calibri" panose="020F0502020204030204" pitchFamily="34" charset="0"/>
              <a:cs typeface="Arial" panose="020B0604020202020204" pitchFamily="34" charset="0"/>
            </a:endParaRPr>
          </a:p>
          <a:p>
            <a:pPr algn="ctr">
              <a:spcAft>
                <a:spcPts val="0"/>
              </a:spcAft>
            </a:pPr>
            <a:endParaRPr lang="en-GB" sz="2400">
              <a:solidFill>
                <a:schemeClr val="tx2"/>
              </a:solidFill>
              <a:latin typeface="+mn-lt"/>
              <a:ea typeface="Calibri" panose="020F0502020204030204" pitchFamily="34" charset="0"/>
              <a:cs typeface="Arial" panose="020B0604020202020204" pitchFamily="34" charset="0"/>
            </a:endParaRPr>
          </a:p>
          <a:p>
            <a:pPr algn="ctr">
              <a:spcAft>
                <a:spcPts val="0"/>
              </a:spcAft>
            </a:pPr>
            <a:endParaRPr lang="en-GB" sz="2400">
              <a:solidFill>
                <a:schemeClr val="tx2"/>
              </a:solidFill>
              <a:effectLst/>
              <a:latin typeface="+mn-lt"/>
              <a:ea typeface="Calibri" panose="020F0502020204030204" pitchFamily="34" charset="0"/>
              <a:cs typeface="Arial" panose="020B0604020202020204" pitchFamily="34" charset="0"/>
            </a:endParaRPr>
          </a:p>
          <a:p>
            <a:pPr algn="ctr">
              <a:spcAft>
                <a:spcPts val="0"/>
              </a:spcAft>
            </a:pPr>
            <a:endParaRPr lang="en-GB" sz="2400">
              <a:solidFill>
                <a:schemeClr val="tx2"/>
              </a:solidFill>
              <a:latin typeface="+mn-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85BC04F-04B9-44F8-878D-C15D3443C700}"/>
              </a:ext>
            </a:extLst>
          </p:cNvPr>
          <p:cNvSpPr txBox="1"/>
          <p:nvPr/>
        </p:nvSpPr>
        <p:spPr>
          <a:xfrm>
            <a:off x="539748" y="1311728"/>
            <a:ext cx="480892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research participants reported:</a:t>
            </a:r>
          </a:p>
        </p:txBody>
      </p:sp>
      <p:pic>
        <p:nvPicPr>
          <p:cNvPr id="7" name="Graphic 6" descr="Wallet with solid fill">
            <a:extLst>
              <a:ext uri="{FF2B5EF4-FFF2-40B4-BE49-F238E27FC236}">
                <a16:creationId xmlns:a16="http://schemas.microsoft.com/office/drawing/2014/main" id="{CB45F4BA-14EB-5981-B497-A45DF08839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1355" y="5103477"/>
            <a:ext cx="576000" cy="576000"/>
          </a:xfrm>
          <a:prstGeom prst="rect">
            <a:avLst/>
          </a:prstGeom>
        </p:spPr>
      </p:pic>
      <p:pic>
        <p:nvPicPr>
          <p:cNvPr id="9" name="Graphic 8" descr="Confused person with solid fill">
            <a:extLst>
              <a:ext uri="{FF2B5EF4-FFF2-40B4-BE49-F238E27FC236}">
                <a16:creationId xmlns:a16="http://schemas.microsoft.com/office/drawing/2014/main" id="{D5F04399-66A8-6494-BF71-8168C63066D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1355" y="4202955"/>
            <a:ext cx="576000" cy="576000"/>
          </a:xfrm>
          <a:prstGeom prst="rect">
            <a:avLst/>
          </a:prstGeom>
        </p:spPr>
      </p:pic>
      <p:pic>
        <p:nvPicPr>
          <p:cNvPr id="11" name="Graphic 10" descr="Shield Tick with solid fill">
            <a:extLst>
              <a:ext uri="{FF2B5EF4-FFF2-40B4-BE49-F238E27FC236}">
                <a16:creationId xmlns:a16="http://schemas.microsoft.com/office/drawing/2014/main" id="{322FC504-FC68-81AC-7C4F-F7009E13D1C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1355" y="3265777"/>
            <a:ext cx="576000" cy="576000"/>
          </a:xfrm>
          <a:prstGeom prst="rect">
            <a:avLst/>
          </a:prstGeom>
        </p:spPr>
      </p:pic>
      <p:sp>
        <p:nvSpPr>
          <p:cNvPr id="6" name="Footer Placeholder 3">
            <a:extLst>
              <a:ext uri="{FF2B5EF4-FFF2-40B4-BE49-F238E27FC236}">
                <a16:creationId xmlns:a16="http://schemas.microsoft.com/office/drawing/2014/main" id="{35B25987-611C-22DA-4C3E-ACC73B68BD14}"/>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8" name="Date Placeholder 4">
            <a:extLst>
              <a:ext uri="{FF2B5EF4-FFF2-40B4-BE49-F238E27FC236}">
                <a16:creationId xmlns:a16="http://schemas.microsoft.com/office/drawing/2014/main" id="{FAA96825-E769-5282-7AF3-367060148824}"/>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0" name="Slide Number Placeholder 5">
            <a:extLst>
              <a:ext uri="{FF2B5EF4-FFF2-40B4-BE49-F238E27FC236}">
                <a16:creationId xmlns:a16="http://schemas.microsoft.com/office/drawing/2014/main" id="{7736FCFC-5360-CA4F-8222-D7D2468082C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36</a:t>
            </a:fld>
            <a:endParaRPr lang="en-GB">
              <a:latin typeface="Calibri" panose="020F0502020204030204" pitchFamily="34" charset="0"/>
            </a:endParaRPr>
          </a:p>
        </p:txBody>
      </p:sp>
    </p:spTree>
    <p:extLst>
      <p:ext uri="{BB962C8B-B14F-4D97-AF65-F5344CB8AC3E}">
        <p14:creationId xmlns:p14="http://schemas.microsoft.com/office/powerpoint/2010/main" val="950443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0B78B94-383F-DE6D-ABBE-0F4DAA348B9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61BC14DB-B1B3-4696-B9A6-85E6D8622747}"/>
              </a:ext>
            </a:extLst>
          </p:cNvPr>
          <p:cNvSpPr>
            <a:spLocks noGrp="1"/>
          </p:cNvSpPr>
          <p:nvPr>
            <p:ph type="title"/>
          </p:nvPr>
        </p:nvSpPr>
        <p:spPr>
          <a:xfrm>
            <a:off x="539748" y="151167"/>
            <a:ext cx="5813427" cy="1065091"/>
          </a:xfrm>
        </p:spPr>
        <p:txBody>
          <a:bodyPr/>
          <a:lstStyle/>
          <a:p>
            <a:r>
              <a:rPr lang="en-GB" sz="3800"/>
              <a:t>Making connections is often through groups &amp; interests</a:t>
            </a:r>
          </a:p>
        </p:txBody>
      </p:sp>
      <p:sp>
        <p:nvSpPr>
          <p:cNvPr id="3" name="Content Placeholder 2">
            <a:extLst>
              <a:ext uri="{FF2B5EF4-FFF2-40B4-BE49-F238E27FC236}">
                <a16:creationId xmlns:a16="http://schemas.microsoft.com/office/drawing/2014/main" id="{6A440710-9D45-4ECE-BC0B-5527601EC22B}"/>
              </a:ext>
            </a:extLst>
          </p:cNvPr>
          <p:cNvSpPr>
            <a:spLocks noGrp="1"/>
          </p:cNvSpPr>
          <p:nvPr>
            <p:ph idx="1"/>
          </p:nvPr>
        </p:nvSpPr>
        <p:spPr>
          <a:xfrm>
            <a:off x="539748" y="1862859"/>
            <a:ext cx="5470526" cy="3132282"/>
          </a:xfrm>
        </p:spPr>
        <p:txBody>
          <a:bodyPr/>
          <a:lstStyle/>
          <a:p>
            <a:pPr>
              <a:lnSpc>
                <a:spcPct val="110000"/>
              </a:lnSpc>
              <a:spcBef>
                <a:spcPts val="1200"/>
              </a:spcBef>
              <a:spcAft>
                <a:spcPts val="0"/>
              </a:spcAft>
            </a:pPr>
            <a:r>
              <a:rPr lang="en-GB" sz="1800" b="0"/>
              <a:t>Several ways are identified to make good connections but not all villages have structures that make this possible : </a:t>
            </a:r>
          </a:p>
          <a:p>
            <a:pPr marL="285750" indent="-285750">
              <a:lnSpc>
                <a:spcPct val="110000"/>
              </a:lnSpc>
              <a:spcBef>
                <a:spcPts val="1200"/>
              </a:spcBef>
              <a:spcAft>
                <a:spcPts val="0"/>
              </a:spcAft>
              <a:buFont typeface="Arial" panose="020B0604020202020204" pitchFamily="34" charset="0"/>
              <a:buChar char="•"/>
            </a:pPr>
            <a:r>
              <a:rPr lang="en-GB" sz="1800" b="0"/>
              <a:t>Dog walkers</a:t>
            </a:r>
          </a:p>
          <a:p>
            <a:pPr marL="285750" indent="-285750">
              <a:lnSpc>
                <a:spcPct val="110000"/>
              </a:lnSpc>
              <a:spcBef>
                <a:spcPts val="1200"/>
              </a:spcBef>
              <a:spcAft>
                <a:spcPts val="0"/>
              </a:spcAft>
              <a:buFont typeface="Arial" panose="020B0604020202020204" pitchFamily="34" charset="0"/>
              <a:buChar char="•"/>
            </a:pPr>
            <a:r>
              <a:rPr lang="en-GB" sz="1800" b="0"/>
              <a:t>Primary schoolers </a:t>
            </a:r>
          </a:p>
          <a:p>
            <a:pPr marL="285750" indent="-285750">
              <a:lnSpc>
                <a:spcPct val="110000"/>
              </a:lnSpc>
              <a:spcBef>
                <a:spcPts val="1200"/>
              </a:spcBef>
              <a:spcAft>
                <a:spcPts val="0"/>
              </a:spcAft>
              <a:buFont typeface="Arial" panose="020B0604020202020204" pitchFamily="34" charset="0"/>
              <a:buChar char="•"/>
            </a:pPr>
            <a:r>
              <a:rPr lang="en-GB" sz="1800" b="0"/>
              <a:t>Pub goers </a:t>
            </a:r>
          </a:p>
          <a:p>
            <a:pPr marL="285750" indent="-285750">
              <a:lnSpc>
                <a:spcPct val="110000"/>
              </a:lnSpc>
              <a:spcBef>
                <a:spcPts val="1200"/>
              </a:spcBef>
              <a:spcAft>
                <a:spcPts val="0"/>
              </a:spcAft>
              <a:buFont typeface="Arial" panose="020B0604020202020204" pitchFamily="34" charset="0"/>
              <a:buChar char="•"/>
            </a:pPr>
            <a:r>
              <a:rPr lang="en-GB" sz="1800" b="0"/>
              <a:t>Church goers</a:t>
            </a:r>
          </a:p>
          <a:p>
            <a:pPr marL="285750" indent="-285750">
              <a:lnSpc>
                <a:spcPct val="110000"/>
              </a:lnSpc>
              <a:spcBef>
                <a:spcPts val="1200"/>
              </a:spcBef>
              <a:spcAft>
                <a:spcPts val="0"/>
              </a:spcAft>
              <a:buFont typeface="Arial" panose="020B0604020202020204" pitchFamily="34" charset="0"/>
              <a:buChar char="•"/>
            </a:pPr>
            <a:r>
              <a:rPr lang="en-GB" sz="1800" b="0"/>
              <a:t>Via health visitors (if had a baby recently)</a:t>
            </a:r>
          </a:p>
        </p:txBody>
      </p:sp>
      <p:sp>
        <p:nvSpPr>
          <p:cNvPr id="5" name="TextBox 4">
            <a:extLst>
              <a:ext uri="{FF2B5EF4-FFF2-40B4-BE49-F238E27FC236}">
                <a16:creationId xmlns:a16="http://schemas.microsoft.com/office/drawing/2014/main" id="{585BC04F-04B9-44F8-878D-C15D3443C700}"/>
              </a:ext>
            </a:extLst>
          </p:cNvPr>
          <p:cNvSpPr txBox="1"/>
          <p:nvPr/>
        </p:nvSpPr>
        <p:spPr>
          <a:xfrm>
            <a:off x="749298" y="1378283"/>
            <a:ext cx="480892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6" name="TextBox 5">
            <a:extLst>
              <a:ext uri="{FF2B5EF4-FFF2-40B4-BE49-F238E27FC236}">
                <a16:creationId xmlns:a16="http://schemas.microsoft.com/office/drawing/2014/main" id="{A75F3D6F-4BCA-7497-6DDF-C1134CF0585C}"/>
              </a:ext>
            </a:extLst>
          </p:cNvPr>
          <p:cNvSpPr txBox="1"/>
          <p:nvPr/>
        </p:nvSpPr>
        <p:spPr>
          <a:xfrm>
            <a:off x="342531" y="5248459"/>
            <a:ext cx="6096000" cy="1477328"/>
          </a:xfrm>
          <a:prstGeom prst="rect">
            <a:avLst/>
          </a:prstGeom>
          <a:noFill/>
        </p:spPr>
        <p:txBody>
          <a:bodyPr wrap="square">
            <a:spAutoFit/>
          </a:bodyPr>
          <a:lstStyle/>
          <a:p>
            <a:pPr algn="ctr">
              <a:spcAft>
                <a:spcPts val="0"/>
              </a:spcAft>
            </a:pPr>
            <a:r>
              <a:rPr lang="en-GB" sz="1800">
                <a:solidFill>
                  <a:schemeClr val="tx2"/>
                </a:solidFill>
                <a:effectLst/>
                <a:latin typeface="+mn-lt"/>
                <a:ea typeface="Calibri" panose="020F0502020204030204" pitchFamily="34" charset="0"/>
                <a:cs typeface="Arial" panose="020B0604020202020204" pitchFamily="34" charset="0"/>
              </a:rPr>
              <a:t>Laura has concerns for mothers who had lockdown babies, who like herself wouldn’t have seen a health visitor </a:t>
            </a:r>
          </a:p>
          <a:p>
            <a:pPr algn="ctr">
              <a:spcAft>
                <a:spcPts val="0"/>
              </a:spcAft>
            </a:pPr>
            <a:r>
              <a:rPr lang="en-GB" sz="1800">
                <a:solidFill>
                  <a:srgbClr val="E40037"/>
                </a:solidFill>
                <a:effectLst/>
                <a:latin typeface="+mn-lt"/>
                <a:ea typeface="Calibri" panose="020F0502020204030204" pitchFamily="34" charset="0"/>
                <a:cs typeface="Arial" panose="020B0604020202020204" pitchFamily="34" charset="0"/>
              </a:rPr>
              <a:t>“This is not my first baby, but </a:t>
            </a:r>
            <a:r>
              <a:rPr lang="en-GB" sz="1800" b="1">
                <a:solidFill>
                  <a:srgbClr val="E40037"/>
                </a:solidFill>
                <a:effectLst/>
                <a:latin typeface="+mn-lt"/>
                <a:ea typeface="Calibri" panose="020F0502020204030204" pitchFamily="34" charset="0"/>
                <a:cs typeface="Arial" panose="020B0604020202020204" pitchFamily="34" charset="0"/>
              </a:rPr>
              <a:t>I still struggle</a:t>
            </a:r>
            <a:r>
              <a:rPr lang="en-GB" sz="1800">
                <a:solidFill>
                  <a:srgbClr val="E40037"/>
                </a:solidFill>
                <a:effectLst/>
                <a:latin typeface="+mn-lt"/>
                <a:ea typeface="Calibri" panose="020F0502020204030204" pitchFamily="34" charset="0"/>
                <a:cs typeface="Arial" panose="020B0604020202020204" pitchFamily="34" charset="0"/>
              </a:rPr>
              <a:t>.  </a:t>
            </a:r>
            <a:r>
              <a:rPr lang="en-GB" sz="1800" b="1">
                <a:solidFill>
                  <a:srgbClr val="E40037"/>
                </a:solidFill>
                <a:effectLst/>
                <a:latin typeface="+mn-lt"/>
                <a:ea typeface="Calibri" panose="020F0502020204030204" pitchFamily="34" charset="0"/>
                <a:cs typeface="Arial" panose="020B0604020202020204" pitchFamily="34" charset="0"/>
              </a:rPr>
              <a:t>Many will still not be coming out</a:t>
            </a:r>
            <a:r>
              <a:rPr lang="en-GB" sz="1800">
                <a:solidFill>
                  <a:srgbClr val="E40037"/>
                </a:solidFill>
                <a:effectLst/>
                <a:latin typeface="+mn-lt"/>
                <a:ea typeface="Calibri" panose="020F0502020204030204" pitchFamily="34" charset="0"/>
                <a:cs typeface="Arial" panose="020B0604020202020204" pitchFamily="34" charset="0"/>
              </a:rPr>
              <a:t>, still be sitting at home” </a:t>
            </a:r>
          </a:p>
          <a:p>
            <a:pPr algn="ctr">
              <a:spcAft>
                <a:spcPts val="0"/>
              </a:spcAft>
            </a:pPr>
            <a:r>
              <a:rPr lang="en-GB" sz="1800">
                <a:solidFill>
                  <a:schemeClr val="tx2"/>
                </a:solidFill>
                <a:effectLst/>
                <a:latin typeface="+mn-lt"/>
                <a:ea typeface="Calibri" panose="020F0502020204030204" pitchFamily="34" charset="0"/>
                <a:cs typeface="Arial" panose="020B0604020202020204" pitchFamily="34" charset="0"/>
              </a:rPr>
              <a:t>[Laura, intercept interview]</a:t>
            </a:r>
          </a:p>
        </p:txBody>
      </p:sp>
      <p:sp>
        <p:nvSpPr>
          <p:cNvPr id="4" name="TextBox 3">
            <a:extLst>
              <a:ext uri="{FF2B5EF4-FFF2-40B4-BE49-F238E27FC236}">
                <a16:creationId xmlns:a16="http://schemas.microsoft.com/office/drawing/2014/main" id="{7AA65B18-6E4B-90BA-5EAA-360E17ACC72F}"/>
              </a:ext>
            </a:extLst>
          </p:cNvPr>
          <p:cNvSpPr txBox="1"/>
          <p:nvPr/>
        </p:nvSpPr>
        <p:spPr>
          <a:xfrm>
            <a:off x="9806373" y="6384256"/>
            <a:ext cx="2280455" cy="307777"/>
          </a:xfrm>
          <a:prstGeom prst="rect">
            <a:avLst/>
          </a:prstGeom>
          <a:noFill/>
          <a:ln>
            <a:noFill/>
          </a:ln>
        </p:spPr>
        <p:txBody>
          <a:bodyPr wrap="square">
            <a:spAutoFit/>
          </a:bodyPr>
          <a:lstStyle/>
          <a:p>
            <a:pPr algn="r"/>
            <a:r>
              <a:rPr lang="en-GB" sz="1400" dirty="0" err="1">
                <a:solidFill>
                  <a:schemeClr val="bg1"/>
                </a:solidFill>
              </a:rPr>
              <a:t>Stisted</a:t>
            </a:r>
            <a:r>
              <a:rPr lang="en-GB" sz="1400" dirty="0">
                <a:solidFill>
                  <a:schemeClr val="bg1"/>
                </a:solidFill>
              </a:rPr>
              <a:t> Church</a:t>
            </a:r>
          </a:p>
        </p:txBody>
      </p:sp>
    </p:spTree>
    <p:extLst>
      <p:ext uri="{BB962C8B-B14F-4D97-AF65-F5344CB8AC3E}">
        <p14:creationId xmlns:p14="http://schemas.microsoft.com/office/powerpoint/2010/main" val="123091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F8DCDA-5E15-7539-B20D-D000B1FC22F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6523886" y="0"/>
            <a:ext cx="5668115" cy="6858000"/>
          </a:xfrm>
        </p:spPr>
      </p:pic>
      <p:sp>
        <p:nvSpPr>
          <p:cNvPr id="3" name="Title 2">
            <a:extLst>
              <a:ext uri="{FF2B5EF4-FFF2-40B4-BE49-F238E27FC236}">
                <a16:creationId xmlns:a16="http://schemas.microsoft.com/office/drawing/2014/main" id="{60B8BA58-F881-4C1C-7C91-566325622E56}"/>
              </a:ext>
            </a:extLst>
          </p:cNvPr>
          <p:cNvSpPr>
            <a:spLocks noGrp="1"/>
          </p:cNvSpPr>
          <p:nvPr>
            <p:ph type="title"/>
          </p:nvPr>
        </p:nvSpPr>
        <p:spPr>
          <a:xfrm>
            <a:off x="505898" y="169129"/>
            <a:ext cx="5247202" cy="1065091"/>
          </a:xfrm>
        </p:spPr>
        <p:txBody>
          <a:bodyPr/>
          <a:lstStyle/>
          <a:p>
            <a:r>
              <a:rPr lang="en-GB" sz="3600"/>
              <a:t>Making good connections  isn’t always easy</a:t>
            </a:r>
          </a:p>
        </p:txBody>
      </p:sp>
      <p:sp>
        <p:nvSpPr>
          <p:cNvPr id="4" name="Content Placeholder 3">
            <a:extLst>
              <a:ext uri="{FF2B5EF4-FFF2-40B4-BE49-F238E27FC236}">
                <a16:creationId xmlns:a16="http://schemas.microsoft.com/office/drawing/2014/main" id="{D3445E38-98DA-B5DE-2DF0-12F23904FD28}"/>
              </a:ext>
            </a:extLst>
          </p:cNvPr>
          <p:cNvSpPr>
            <a:spLocks noGrp="1"/>
          </p:cNvSpPr>
          <p:nvPr>
            <p:ph idx="1"/>
          </p:nvPr>
        </p:nvSpPr>
        <p:spPr>
          <a:xfrm>
            <a:off x="505898" y="1452900"/>
            <a:ext cx="5771077" cy="4852650"/>
          </a:xfrm>
        </p:spPr>
        <p:txBody>
          <a:bodyPr/>
          <a:lstStyle/>
          <a:p>
            <a:pPr marL="285750" indent="-285750">
              <a:spcBef>
                <a:spcPts val="0"/>
              </a:spcBef>
              <a:spcAft>
                <a:spcPts val="1200"/>
              </a:spcAft>
              <a:buFont typeface="Arial" panose="020B0604020202020204" pitchFamily="34" charset="0"/>
              <a:buChar char="•"/>
            </a:pPr>
            <a:r>
              <a:rPr lang="en-GB"/>
              <a:t>Olivia hasn’t been able to make good connections yet</a:t>
            </a:r>
            <a:r>
              <a:rPr lang="en-GB" b="0"/>
              <a:t>. She moved to the village in the summer.  They got a welcome pack and map.  There is a newsletter, but events are often “not for them”.  Activities in the village hall are for the elderly.  The Halloween event was for under 7s and her daughter too old. </a:t>
            </a:r>
          </a:p>
          <a:p>
            <a:pPr marL="285750" indent="-285750">
              <a:spcBef>
                <a:spcPts val="0"/>
              </a:spcBef>
              <a:spcAft>
                <a:spcPts val="1200"/>
              </a:spcAft>
              <a:buFont typeface="Arial" panose="020B0604020202020204" pitchFamily="34" charset="0"/>
              <a:buChar char="•"/>
            </a:pPr>
            <a:r>
              <a:rPr lang="en-GB"/>
              <a:t>Gayle has found it difficult to break into the old community. </a:t>
            </a:r>
            <a:r>
              <a:rPr lang="en-GB" b="0"/>
              <a:t>She lives a simple life, and found it difficult to break into the ‘old community’ in the village.  She tried Pilates to meet new friends but found cliques had already formed. She can’t afford to meet up with friends further afield. </a:t>
            </a:r>
          </a:p>
          <a:p>
            <a:pPr marL="285750" indent="-285750">
              <a:spcBef>
                <a:spcPts val="0"/>
              </a:spcBef>
              <a:spcAft>
                <a:spcPts val="1200"/>
              </a:spcAft>
              <a:buFont typeface="Arial" panose="020B0604020202020204" pitchFamily="34" charset="0"/>
              <a:buChar char="•"/>
            </a:pPr>
            <a:r>
              <a:rPr lang="en-GB"/>
              <a:t>Lucy feels there is nothing for young people in the village</a:t>
            </a:r>
            <a:r>
              <a:rPr lang="en-GB" b="0"/>
              <a:t>. Lucy doesn’t feel she is missing out on the local events, but feels her teenage daughter may be.  Community events tend to be for the elderly.  Lucy finds out what’s going on from the local Facebook page &amp; her elderly neighbour.</a:t>
            </a:r>
          </a:p>
          <a:p>
            <a:pPr marL="285750" indent="-285750">
              <a:spcBef>
                <a:spcPts val="0"/>
              </a:spcBef>
              <a:spcAft>
                <a:spcPts val="1200"/>
              </a:spcAft>
              <a:buFont typeface="Arial" panose="020B0604020202020204" pitchFamily="34" charset="0"/>
              <a:buChar char="•"/>
            </a:pPr>
            <a:endParaRPr lang="en-GB" b="0"/>
          </a:p>
          <a:p>
            <a:pPr marL="285750" indent="-285750">
              <a:spcBef>
                <a:spcPts val="0"/>
              </a:spcBef>
              <a:spcAft>
                <a:spcPts val="1200"/>
              </a:spcAft>
              <a:buFont typeface="Arial" panose="020B0604020202020204" pitchFamily="34" charset="0"/>
              <a:buChar char="•"/>
            </a:pPr>
            <a:endParaRPr lang="en-GB" b="0"/>
          </a:p>
        </p:txBody>
      </p:sp>
      <p:sp>
        <p:nvSpPr>
          <p:cNvPr id="9" name="TextBox 8">
            <a:extLst>
              <a:ext uri="{FF2B5EF4-FFF2-40B4-BE49-F238E27FC236}">
                <a16:creationId xmlns:a16="http://schemas.microsoft.com/office/drawing/2014/main" id="{5768A3AD-D509-A50E-BCEE-139B58FDBED6}"/>
              </a:ext>
            </a:extLst>
          </p:cNvPr>
          <p:cNvSpPr txBox="1"/>
          <p:nvPr/>
        </p:nvSpPr>
        <p:spPr>
          <a:xfrm>
            <a:off x="9753431" y="6365302"/>
            <a:ext cx="2280455" cy="341531"/>
          </a:xfrm>
          <a:prstGeom prst="rect">
            <a:avLst/>
          </a:prstGeom>
          <a:noFill/>
          <a:ln>
            <a:noFill/>
          </a:ln>
        </p:spPr>
        <p:txBody>
          <a:bodyPr wrap="square">
            <a:spAutoFit/>
          </a:bodyPr>
          <a:lstStyle/>
          <a:p>
            <a:pPr algn="r"/>
            <a:r>
              <a:rPr lang="en-GB" sz="1600">
                <a:solidFill>
                  <a:schemeClr val="bg1"/>
                </a:solidFill>
              </a:rPr>
              <a:t>Message board</a:t>
            </a:r>
          </a:p>
        </p:txBody>
      </p:sp>
      <p:sp>
        <p:nvSpPr>
          <p:cNvPr id="2" name="Text Placeholder 3">
            <a:extLst>
              <a:ext uri="{FF2B5EF4-FFF2-40B4-BE49-F238E27FC236}">
                <a16:creationId xmlns:a16="http://schemas.microsoft.com/office/drawing/2014/main" id="{9FEA6491-CFDF-4163-B502-4CA9A2E64BF6}"/>
              </a:ext>
            </a:extLst>
          </p:cNvPr>
          <p:cNvSpPr txBox="1">
            <a:spLocks/>
          </p:cNvSpPr>
          <p:nvPr/>
        </p:nvSpPr>
        <p:spPr>
          <a:xfrm>
            <a:off x="956292" y="5895975"/>
            <a:ext cx="4808925" cy="810858"/>
          </a:xfrm>
          <a:prstGeom prst="rect">
            <a:avLst/>
          </a:prstGeom>
        </p:spPr>
        <p:txBody>
          <a:bodyPr vert="horz" lIns="0" tIns="0" rIns="0" bIns="0" rtlCol="0">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800"/>
              </a:spcBef>
              <a:spcAft>
                <a:spcPts val="0"/>
              </a:spcAft>
            </a:pPr>
            <a:r>
              <a:rPr lang="en-GB" sz="1800" b="0">
                <a:solidFill>
                  <a:srgbClr val="E40037"/>
                </a:solidFill>
                <a:ea typeface="Calibri" panose="020F0502020204030204" pitchFamily="34" charset="0"/>
                <a:cs typeface="Arial" panose="020B0604020202020204" pitchFamily="34" charset="0"/>
              </a:rPr>
              <a:t>“Not a single thing I could think of for the </a:t>
            </a:r>
            <a:r>
              <a:rPr lang="en-GB" sz="1800">
                <a:solidFill>
                  <a:srgbClr val="E40037"/>
                </a:solidFill>
                <a:ea typeface="Calibri" panose="020F0502020204030204" pitchFamily="34" charset="0"/>
                <a:cs typeface="Arial" panose="020B0604020202020204" pitchFamily="34" charset="0"/>
              </a:rPr>
              <a:t>young people, nothing at all</a:t>
            </a:r>
            <a:r>
              <a:rPr lang="en-GB" sz="1800" b="0">
                <a:solidFill>
                  <a:srgbClr val="E40037"/>
                </a:solidFill>
                <a:ea typeface="Calibri" panose="020F0502020204030204" pitchFamily="34" charset="0"/>
                <a:cs typeface="Arial" panose="020B0604020202020204" pitchFamily="34" charset="0"/>
              </a:rPr>
              <a:t>." </a:t>
            </a:r>
          </a:p>
          <a:p>
            <a:pPr algn="ctr">
              <a:spcBef>
                <a:spcPts val="0"/>
              </a:spcBef>
              <a:spcAft>
                <a:spcPts val="0"/>
              </a:spcAft>
            </a:pPr>
            <a:r>
              <a:rPr lang="en-GB" sz="1800" b="0">
                <a:solidFill>
                  <a:schemeClr val="tx2"/>
                </a:solidFill>
                <a:ea typeface="Calibri" panose="020F0502020204030204" pitchFamily="34" charset="0"/>
                <a:cs typeface="Arial" panose="020B0604020202020204" pitchFamily="34" charset="0"/>
              </a:rPr>
              <a:t>[Lucy, ethnographic interview] </a:t>
            </a:r>
          </a:p>
          <a:p>
            <a:pPr algn="ctr">
              <a:spcAft>
                <a:spcPts val="0"/>
              </a:spcAft>
            </a:pPr>
            <a:endParaRPr lang="en-GB" sz="1800" b="0">
              <a:solidFill>
                <a:schemeClr val="tx2"/>
              </a:solidFill>
              <a:ea typeface="Calibri" panose="020F0502020204030204" pitchFamily="34" charset="0"/>
              <a:cs typeface="Arial" panose="020B0604020202020204" pitchFamily="34" charset="0"/>
            </a:endParaRPr>
          </a:p>
          <a:p>
            <a:pPr algn="ctr">
              <a:spcAft>
                <a:spcPts val="0"/>
              </a:spcAft>
            </a:pPr>
            <a:endParaRPr lang="en-GB" sz="1800" b="0">
              <a:solidFill>
                <a:schemeClr val="tx2"/>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3345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77C16AF-E2AD-2EA8-E736-5872A175C071}"/>
              </a:ext>
            </a:extLst>
          </p:cNvPr>
          <p:cNvSpPr txBox="1"/>
          <p:nvPr/>
        </p:nvSpPr>
        <p:spPr>
          <a:xfrm>
            <a:off x="0" y="645728"/>
            <a:ext cx="11144250" cy="646331"/>
          </a:xfrm>
          <a:prstGeom prst="rect">
            <a:avLst/>
          </a:prstGeom>
          <a:solidFill>
            <a:schemeClr val="bg1">
              <a:lumMod val="95000"/>
            </a:schemeClr>
          </a:solidFill>
        </p:spPr>
        <p:txBody>
          <a:bodyPr wrap="square">
            <a:spAutoFit/>
          </a:bodyPr>
          <a:lstStyle/>
          <a:p>
            <a:pPr algn="ctr"/>
            <a:r>
              <a:rPr lang="en-GB" b="1"/>
              <a:t>Carol lives in a house with a mortgage with her husband and two teenage sons and has lived in the village </a:t>
            </a:r>
          </a:p>
          <a:p>
            <a:pPr algn="ctr"/>
            <a:r>
              <a:rPr lang="en-GB" b="1"/>
              <a:t>for 20 years.  </a:t>
            </a:r>
          </a:p>
        </p:txBody>
      </p:sp>
      <p:sp>
        <p:nvSpPr>
          <p:cNvPr id="3" name="Content Placeholder 2">
            <a:extLst>
              <a:ext uri="{FF2B5EF4-FFF2-40B4-BE49-F238E27FC236}">
                <a16:creationId xmlns:a16="http://schemas.microsoft.com/office/drawing/2014/main" id="{C44F2D56-0F9D-5906-0BA1-6463F851AD13}"/>
              </a:ext>
            </a:extLst>
          </p:cNvPr>
          <p:cNvSpPr>
            <a:spLocks noGrp="1"/>
          </p:cNvSpPr>
          <p:nvPr>
            <p:ph sz="half" idx="1"/>
          </p:nvPr>
        </p:nvSpPr>
        <p:spPr>
          <a:xfrm>
            <a:off x="466725" y="1685925"/>
            <a:ext cx="8239125" cy="4707497"/>
          </a:xfrm>
        </p:spPr>
        <p:txBody>
          <a:bodyPr/>
          <a:lstStyle/>
          <a:p>
            <a:pPr>
              <a:spcBef>
                <a:spcPts val="0"/>
              </a:spcBef>
              <a:spcAft>
                <a:spcPts val="800"/>
              </a:spcAft>
            </a:pPr>
            <a:r>
              <a:rPr lang="en-GB" sz="1800" b="0" dirty="0"/>
              <a:t>Carol is integrated well into her community.  She sees  her "neighbours" as not only the person living next door but everyone living in the community. </a:t>
            </a:r>
          </a:p>
          <a:p>
            <a:pPr algn="ctr">
              <a:spcBef>
                <a:spcPts val="0"/>
              </a:spcBef>
              <a:spcAft>
                <a:spcPts val="800"/>
              </a:spcAft>
            </a:pPr>
            <a:r>
              <a:rPr lang="en-GB" sz="1800" b="0" dirty="0">
                <a:solidFill>
                  <a:srgbClr val="E40037"/>
                </a:solidFill>
              </a:rPr>
              <a:t>“If you and I went out for a walk down the road and I said, oh, that's my neighbour, what I often mean by that is someone who lives in my village.” </a:t>
            </a:r>
          </a:p>
          <a:p>
            <a:pPr>
              <a:spcBef>
                <a:spcPts val="0"/>
              </a:spcBef>
              <a:spcAft>
                <a:spcPts val="800"/>
              </a:spcAft>
            </a:pPr>
            <a:r>
              <a:rPr lang="en-GB" sz="1800" b="0" dirty="0"/>
              <a:t>Carol says your connection with people depends on what you do and your stage in life. For instance, if you walk dogs, have children at the primary school.  Not being able to drive could isolate you further if you don’t have good connections.  </a:t>
            </a:r>
          </a:p>
          <a:p>
            <a:pPr algn="ctr">
              <a:spcBef>
                <a:spcPts val="0"/>
              </a:spcBef>
              <a:spcAft>
                <a:spcPts val="800"/>
              </a:spcAft>
            </a:pPr>
            <a:r>
              <a:rPr lang="en-GB" sz="1800" b="0" dirty="0">
                <a:solidFill>
                  <a:srgbClr val="E40037"/>
                </a:solidFill>
              </a:rPr>
              <a:t>“If you were someone who, for whatever reason, hadn't made good connections with others in the village, you could end up really isolating. You'd probably be compelled to leave because you couldn't live here. There's no shop, there's a pop-up shop. That's not enough. It's not a shop where you could buy your food to live there.”</a:t>
            </a:r>
          </a:p>
          <a:p>
            <a:pPr>
              <a:spcBef>
                <a:spcPts val="0"/>
              </a:spcBef>
              <a:spcAft>
                <a:spcPts val="800"/>
              </a:spcAft>
            </a:pPr>
            <a:r>
              <a:rPr lang="en-GB" sz="1800" b="0" dirty="0"/>
              <a:t> Although there is a lack of amenities within the village they support each other through a community larder, pop-up shops, warm spaces, and oil syndicate, run by volunteers. </a:t>
            </a:r>
            <a:endParaRPr lang="en-GB" sz="1800" b="0" dirty="0">
              <a:solidFill>
                <a:srgbClr val="E40037"/>
              </a:solidFill>
            </a:endParaRPr>
          </a:p>
          <a:p>
            <a:pPr algn="ctr">
              <a:spcBef>
                <a:spcPts val="0"/>
              </a:spcBef>
              <a:spcAft>
                <a:spcPts val="800"/>
              </a:spcAft>
            </a:pPr>
            <a:r>
              <a:rPr lang="en-GB" sz="1800" b="0" dirty="0">
                <a:solidFill>
                  <a:srgbClr val="E40037"/>
                </a:solidFill>
              </a:rPr>
              <a:t>“You either thrive with it in this environment, or you select that this is just too intense for you, and you leave.”</a:t>
            </a:r>
          </a:p>
          <a:p>
            <a:pPr>
              <a:spcBef>
                <a:spcPts val="0"/>
              </a:spcBef>
              <a:spcAft>
                <a:spcPts val="800"/>
              </a:spcAft>
            </a:pPr>
            <a:r>
              <a:rPr lang="en-GB" sz="1800" b="0" dirty="0"/>
              <a:t> </a:t>
            </a:r>
          </a:p>
          <a:p>
            <a:pPr>
              <a:spcBef>
                <a:spcPts val="0"/>
              </a:spcBef>
              <a:spcAft>
                <a:spcPts val="800"/>
              </a:spcAft>
            </a:pPr>
            <a:endParaRPr lang="en-GB" sz="1800" b="0" dirty="0"/>
          </a:p>
        </p:txBody>
      </p:sp>
      <p:sp>
        <p:nvSpPr>
          <p:cNvPr id="5" name="Title 4">
            <a:extLst>
              <a:ext uri="{FF2B5EF4-FFF2-40B4-BE49-F238E27FC236}">
                <a16:creationId xmlns:a16="http://schemas.microsoft.com/office/drawing/2014/main" id="{37BE1D68-6329-7A79-C60D-DC834181C79B}"/>
              </a:ext>
            </a:extLst>
          </p:cNvPr>
          <p:cNvSpPr>
            <a:spLocks noGrp="1"/>
          </p:cNvSpPr>
          <p:nvPr>
            <p:ph type="title"/>
          </p:nvPr>
        </p:nvSpPr>
        <p:spPr>
          <a:xfrm>
            <a:off x="0" y="0"/>
            <a:ext cx="12115800" cy="689656"/>
          </a:xfrm>
          <a:solidFill>
            <a:srgbClr val="E40037"/>
          </a:solidFill>
        </p:spPr>
        <p:txBody>
          <a:bodyPr/>
          <a:lstStyle/>
          <a:p>
            <a:r>
              <a:rPr lang="en-GB" sz="3800">
                <a:solidFill>
                  <a:schemeClr val="bg1"/>
                </a:solidFill>
              </a:rPr>
              <a:t>   Carol has good village connections</a:t>
            </a:r>
          </a:p>
        </p:txBody>
      </p:sp>
      <p:sp>
        <p:nvSpPr>
          <p:cNvPr id="2" name="Footer Placeholder 3">
            <a:extLst>
              <a:ext uri="{FF2B5EF4-FFF2-40B4-BE49-F238E27FC236}">
                <a16:creationId xmlns:a16="http://schemas.microsoft.com/office/drawing/2014/main" id="{FB534BB4-F073-74A7-C4E3-F1626BA0C0FB}"/>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4" name="Date Placeholder 4">
            <a:extLst>
              <a:ext uri="{FF2B5EF4-FFF2-40B4-BE49-F238E27FC236}">
                <a16:creationId xmlns:a16="http://schemas.microsoft.com/office/drawing/2014/main" id="{F0E47C64-D8DB-1E0C-2D4C-32262D2E0532}"/>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85315984-6F85-6CE2-47B3-8D1E7C109EFD}"/>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39</a:t>
            </a:fld>
            <a:endParaRPr lang="en-GB">
              <a:latin typeface="Calibri" panose="020F0502020204030204" pitchFamily="34" charset="0"/>
            </a:endParaRPr>
          </a:p>
        </p:txBody>
      </p:sp>
      <p:sp>
        <p:nvSpPr>
          <p:cNvPr id="16" name="TextBox 15">
            <a:extLst>
              <a:ext uri="{FF2B5EF4-FFF2-40B4-BE49-F238E27FC236}">
                <a16:creationId xmlns:a16="http://schemas.microsoft.com/office/drawing/2014/main" id="{CFA5C2E7-24D6-7043-E3CF-940699E250BB}"/>
              </a:ext>
            </a:extLst>
          </p:cNvPr>
          <p:cNvSpPr txBox="1"/>
          <p:nvPr/>
        </p:nvSpPr>
        <p:spPr>
          <a:xfrm>
            <a:off x="9500153" y="2562929"/>
            <a:ext cx="2482298" cy="2064540"/>
          </a:xfrm>
          <a:prstGeom prst="rect">
            <a:avLst/>
          </a:prstGeom>
          <a:solidFill>
            <a:srgbClr val="004C94"/>
          </a:solidFill>
        </p:spPr>
        <p:txBody>
          <a:bodyPr wrap="square">
            <a:spAutoFit/>
          </a:bodyPr>
          <a:lstStyle/>
          <a:p>
            <a:pPr lvl="0">
              <a:lnSpc>
                <a:spcPct val="120000"/>
              </a:lnSpc>
              <a:spcBef>
                <a:spcPts val="1800"/>
              </a:spcBef>
              <a:defRPr/>
            </a:pP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A pop-up shop and post-</a:t>
            </a:r>
            <a:r>
              <a:rPr lang="en-GB">
                <a:solidFill>
                  <a:schemeClr val="bg1"/>
                </a:solidFill>
                <a:latin typeface="Calibri" panose="020F0502020204030204" pitchFamily="34" charset="0"/>
                <a:ea typeface="Calibri" panose="020F0502020204030204" pitchFamily="34" charset="0"/>
                <a:cs typeface="Arial" panose="020B0604020202020204" pitchFamily="34" charset="0"/>
              </a:rPr>
              <a:t>office </a:t>
            </a: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once a week helps in the village, </a:t>
            </a:r>
            <a:r>
              <a:rPr lang="en-GB">
                <a:solidFill>
                  <a:schemeClr val="bg1"/>
                </a:solidFill>
                <a:latin typeface="Calibri" panose="020F0502020204030204" pitchFamily="34" charset="0"/>
                <a:ea typeface="Calibri" panose="020F0502020204030204" pitchFamily="34" charset="0"/>
                <a:cs typeface="Arial" panose="020B0604020202020204" pitchFamily="34" charset="0"/>
              </a:rPr>
              <a:t>as they have no other shop.  They are </a:t>
            </a: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run by two volunteers.</a:t>
            </a:r>
          </a:p>
        </p:txBody>
      </p:sp>
      <p:pic>
        <p:nvPicPr>
          <p:cNvPr id="17" name="Graphic 16" descr="Lightbulb and gear with solid fill">
            <a:extLst>
              <a:ext uri="{FF2B5EF4-FFF2-40B4-BE49-F238E27FC236}">
                <a16:creationId xmlns:a16="http://schemas.microsoft.com/office/drawing/2014/main" id="{8979AFC7-446B-D4F9-35AE-A7F8E7A1A47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897174" y="2242946"/>
            <a:ext cx="631554" cy="631554"/>
          </a:xfrm>
          <a:prstGeom prst="rect">
            <a:avLst/>
          </a:prstGeom>
        </p:spPr>
      </p:pic>
      <p:grpSp>
        <p:nvGrpSpPr>
          <p:cNvPr id="9" name="Group 8">
            <a:extLst>
              <a:ext uri="{FF2B5EF4-FFF2-40B4-BE49-F238E27FC236}">
                <a16:creationId xmlns:a16="http://schemas.microsoft.com/office/drawing/2014/main" id="{4357E23F-8513-592F-590B-3AE1AB1D2F05}"/>
              </a:ext>
            </a:extLst>
          </p:cNvPr>
          <p:cNvGrpSpPr/>
          <p:nvPr/>
        </p:nvGrpSpPr>
        <p:grpSpPr>
          <a:xfrm>
            <a:off x="10326302" y="151870"/>
            <a:ext cx="1656149" cy="1236641"/>
            <a:chOff x="10326302" y="151870"/>
            <a:chExt cx="1656149" cy="1236641"/>
          </a:xfrm>
        </p:grpSpPr>
        <p:grpSp>
          <p:nvGrpSpPr>
            <p:cNvPr id="10" name="Group 9">
              <a:extLst>
                <a:ext uri="{FF2B5EF4-FFF2-40B4-BE49-F238E27FC236}">
                  <a16:creationId xmlns:a16="http://schemas.microsoft.com/office/drawing/2014/main" id="{B18EC680-E4C8-1BD2-44B6-ADE46A58B915}"/>
                </a:ext>
              </a:extLst>
            </p:cNvPr>
            <p:cNvGrpSpPr/>
            <p:nvPr/>
          </p:nvGrpSpPr>
          <p:grpSpPr>
            <a:xfrm>
              <a:off x="10326302" y="151870"/>
              <a:ext cx="1656149" cy="1236641"/>
              <a:chOff x="10450126" y="89396"/>
              <a:chExt cx="1656149" cy="1236641"/>
            </a:xfrm>
          </p:grpSpPr>
          <p:pic>
            <p:nvPicPr>
              <p:cNvPr id="12" name="Picture 11">
                <a:extLst>
                  <a:ext uri="{FF2B5EF4-FFF2-40B4-BE49-F238E27FC236}">
                    <a16:creationId xmlns:a16="http://schemas.microsoft.com/office/drawing/2014/main" id="{D34CB37F-339D-B176-519D-6F501BB43FA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4" name="TextBox 13">
                <a:extLst>
                  <a:ext uri="{FF2B5EF4-FFF2-40B4-BE49-F238E27FC236}">
                    <a16:creationId xmlns:a16="http://schemas.microsoft.com/office/drawing/2014/main" id="{9F83B2FC-7695-01B1-CE96-E84748317134}"/>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1" name="Oval 10">
              <a:extLst>
                <a:ext uri="{FF2B5EF4-FFF2-40B4-BE49-F238E27FC236}">
                  <a16:creationId xmlns:a16="http://schemas.microsoft.com/office/drawing/2014/main" id="{F2FEF8F3-280F-B8A0-026C-3BB8980FCFD3}"/>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318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6822825" cy="1310400"/>
          </a:xfrm>
        </p:spPr>
        <p:txBody>
          <a:bodyPr/>
          <a:lstStyle/>
          <a:p>
            <a:r>
              <a:rPr lang="en-GB"/>
              <a:t>Standards of living in rural Braintree</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Detailed findings</a:t>
            </a:r>
          </a:p>
        </p:txBody>
      </p:sp>
    </p:spTree>
    <p:extLst>
      <p:ext uri="{BB962C8B-B14F-4D97-AF65-F5344CB8AC3E}">
        <p14:creationId xmlns:p14="http://schemas.microsoft.com/office/powerpoint/2010/main" val="2203780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7F8DCDA-5E15-7539-B20D-D000B1FC22FB}"/>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523886" y="0"/>
            <a:ext cx="5668115" cy="6858000"/>
          </a:xfrm>
        </p:spPr>
      </p:pic>
      <p:sp>
        <p:nvSpPr>
          <p:cNvPr id="3" name="Title 2">
            <a:extLst>
              <a:ext uri="{FF2B5EF4-FFF2-40B4-BE49-F238E27FC236}">
                <a16:creationId xmlns:a16="http://schemas.microsoft.com/office/drawing/2014/main" id="{60B8BA58-F881-4C1C-7C91-566325622E56}"/>
              </a:ext>
            </a:extLst>
          </p:cNvPr>
          <p:cNvSpPr>
            <a:spLocks noGrp="1"/>
          </p:cNvSpPr>
          <p:nvPr>
            <p:ph type="title"/>
          </p:nvPr>
        </p:nvSpPr>
        <p:spPr>
          <a:xfrm>
            <a:off x="505898" y="73879"/>
            <a:ext cx="5302800" cy="1065091"/>
          </a:xfrm>
        </p:spPr>
        <p:txBody>
          <a:bodyPr/>
          <a:lstStyle/>
          <a:p>
            <a:r>
              <a:rPr lang="en-GB" sz="3800"/>
              <a:t>Oil syndicates are not present across all villages</a:t>
            </a:r>
          </a:p>
        </p:txBody>
      </p:sp>
      <p:sp>
        <p:nvSpPr>
          <p:cNvPr id="4" name="Content Placeholder 3">
            <a:extLst>
              <a:ext uri="{FF2B5EF4-FFF2-40B4-BE49-F238E27FC236}">
                <a16:creationId xmlns:a16="http://schemas.microsoft.com/office/drawing/2014/main" id="{D3445E38-98DA-B5DE-2DF0-12F23904FD28}"/>
              </a:ext>
            </a:extLst>
          </p:cNvPr>
          <p:cNvSpPr>
            <a:spLocks noGrp="1"/>
          </p:cNvSpPr>
          <p:nvPr>
            <p:ph idx="1"/>
          </p:nvPr>
        </p:nvSpPr>
        <p:spPr>
          <a:xfrm>
            <a:off x="505898" y="1324912"/>
            <a:ext cx="5771077" cy="4852650"/>
          </a:xfrm>
        </p:spPr>
        <p:txBody>
          <a:bodyPr/>
          <a:lstStyle/>
          <a:p>
            <a:pPr>
              <a:spcBef>
                <a:spcPts val="0"/>
              </a:spcBef>
              <a:spcAft>
                <a:spcPts val="1200"/>
              </a:spcAft>
            </a:pPr>
            <a:r>
              <a:rPr lang="en-GB" b="0"/>
              <a:t>Oil prices are cheapest in the summer but require an upfront payment, so people need to save for this. Syndicates help to reduce expenses.</a:t>
            </a:r>
          </a:p>
          <a:p>
            <a:pPr marL="285750" indent="-285750">
              <a:spcBef>
                <a:spcPts val="0"/>
              </a:spcBef>
              <a:spcAft>
                <a:spcPts val="1200"/>
              </a:spcAft>
              <a:buFont typeface="Arial" panose="020B0604020202020204" pitchFamily="34" charset="0"/>
              <a:buChar char="•"/>
            </a:pPr>
            <a:r>
              <a:rPr lang="en-GB"/>
              <a:t>Olivia isn’t in an oil syndicate</a:t>
            </a:r>
            <a:r>
              <a:rPr lang="en-GB" b="0"/>
              <a:t>.  She moved to the village in the summer.  Her neighbour who’s been there 40 years isn’t aware of one. They bought half a tank, as it is less attractive for oil thefts, via a provider known to her husband.  She doesn’t know how much she will need to get them through winter. </a:t>
            </a:r>
          </a:p>
          <a:p>
            <a:pPr marL="285750" indent="-285750">
              <a:spcBef>
                <a:spcPts val="0"/>
              </a:spcBef>
              <a:spcAft>
                <a:spcPts val="1200"/>
              </a:spcAft>
              <a:buFont typeface="Arial" panose="020B0604020202020204" pitchFamily="34" charset="0"/>
              <a:buChar char="•"/>
            </a:pPr>
            <a:r>
              <a:rPr lang="en-GB"/>
              <a:t>Debbie uses the Braintree Oil Lady syndicate </a:t>
            </a:r>
            <a:r>
              <a:rPr lang="en-GB" b="0"/>
              <a:t>as it has the lowest price she found online. She saves-up during the year and buys when the prices are lowest.   Prices have increased significantly and she’ll use the COL payment to help with this.</a:t>
            </a:r>
          </a:p>
          <a:p>
            <a:pPr marL="285750" indent="-285750">
              <a:spcBef>
                <a:spcPts val="0"/>
              </a:spcBef>
              <a:spcAft>
                <a:spcPts val="1200"/>
              </a:spcAft>
              <a:buFont typeface="Arial" panose="020B0604020202020204" pitchFamily="34" charset="0"/>
              <a:buChar char="•"/>
            </a:pPr>
            <a:r>
              <a:rPr lang="en-GB"/>
              <a:t>Carol has a syndicate with her neighbours</a:t>
            </a:r>
            <a:r>
              <a:rPr lang="en-GB" b="0"/>
              <a:t>.  She gets oil when it is cheaper and faster to deliver. One neighbour contacts the others, gets the total amount needed and approaches different oil suppliers, to get a better deal. </a:t>
            </a:r>
          </a:p>
          <a:p>
            <a:pPr marL="285750" indent="-285750">
              <a:spcBef>
                <a:spcPts val="0"/>
              </a:spcBef>
              <a:spcAft>
                <a:spcPts val="1200"/>
              </a:spcAft>
              <a:buFont typeface="Arial" panose="020B0604020202020204" pitchFamily="34" charset="0"/>
              <a:buChar char="•"/>
            </a:pPr>
            <a:endParaRPr lang="en-GB" b="0"/>
          </a:p>
          <a:p>
            <a:pPr marL="285750" indent="-285750">
              <a:spcBef>
                <a:spcPts val="0"/>
              </a:spcBef>
              <a:spcAft>
                <a:spcPts val="1200"/>
              </a:spcAft>
              <a:buFont typeface="Arial" panose="020B0604020202020204" pitchFamily="34" charset="0"/>
              <a:buChar char="•"/>
            </a:pPr>
            <a:endParaRPr lang="en-GB" b="0"/>
          </a:p>
        </p:txBody>
      </p:sp>
      <p:sp>
        <p:nvSpPr>
          <p:cNvPr id="7" name="TextBox 6">
            <a:extLst>
              <a:ext uri="{FF2B5EF4-FFF2-40B4-BE49-F238E27FC236}">
                <a16:creationId xmlns:a16="http://schemas.microsoft.com/office/drawing/2014/main" id="{AA0342CA-F362-6425-1535-4A50C63F293C}"/>
              </a:ext>
            </a:extLst>
          </p:cNvPr>
          <p:cNvSpPr txBox="1"/>
          <p:nvPr/>
        </p:nvSpPr>
        <p:spPr>
          <a:xfrm>
            <a:off x="839273" y="6232750"/>
            <a:ext cx="5476875" cy="402546"/>
          </a:xfrm>
          <a:prstGeom prst="rect">
            <a:avLst/>
          </a:prstGeom>
          <a:solidFill>
            <a:srgbClr val="004C94"/>
          </a:solidFill>
        </p:spPr>
        <p:txBody>
          <a:bodyPr wrap="square">
            <a:spAutoFit/>
          </a:bodyPr>
          <a:lstStyle/>
          <a:p>
            <a:pPr marR="0" lvl="0" algn="l" defTabSz="914400" rtl="0" eaLnBrk="1" fontAlgn="auto" latinLnBrk="0" hangingPunct="1">
              <a:lnSpc>
                <a:spcPct val="120000"/>
              </a:lnSpc>
              <a:spcBef>
                <a:spcPts val="1800"/>
              </a:spcBef>
              <a:spcAft>
                <a:spcPts val="0"/>
              </a:spcAft>
              <a:buClrTx/>
              <a:buSzTx/>
              <a:tabLst/>
              <a:defRPr/>
            </a:pP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Extending Essex Energy Switch may offer cheaper oil.</a:t>
            </a:r>
          </a:p>
        </p:txBody>
      </p:sp>
      <p:pic>
        <p:nvPicPr>
          <p:cNvPr id="8" name="Graphic 7" descr="Lightbulb and gear with solid fill">
            <a:extLst>
              <a:ext uri="{FF2B5EF4-FFF2-40B4-BE49-F238E27FC236}">
                <a16:creationId xmlns:a16="http://schemas.microsoft.com/office/drawing/2014/main" id="{257F1268-AA6A-6006-8B38-4895E9EB3FC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07719" y="6058931"/>
            <a:ext cx="631554" cy="631554"/>
          </a:xfrm>
          <a:prstGeom prst="rect">
            <a:avLst/>
          </a:prstGeom>
        </p:spPr>
      </p:pic>
      <p:sp>
        <p:nvSpPr>
          <p:cNvPr id="9" name="TextBox 8">
            <a:extLst>
              <a:ext uri="{FF2B5EF4-FFF2-40B4-BE49-F238E27FC236}">
                <a16:creationId xmlns:a16="http://schemas.microsoft.com/office/drawing/2014/main" id="{5768A3AD-D509-A50E-BCEE-139B58FDBED6}"/>
              </a:ext>
            </a:extLst>
          </p:cNvPr>
          <p:cNvSpPr txBox="1"/>
          <p:nvPr/>
        </p:nvSpPr>
        <p:spPr>
          <a:xfrm>
            <a:off x="5243076" y="9646"/>
            <a:ext cx="2280455" cy="341531"/>
          </a:xfrm>
          <a:prstGeom prst="rect">
            <a:avLst/>
          </a:prstGeom>
          <a:solidFill>
            <a:schemeClr val="bg1">
              <a:lumMod val="95000"/>
            </a:schemeClr>
          </a:solidFill>
          <a:ln>
            <a:noFill/>
          </a:ln>
        </p:spPr>
        <p:txBody>
          <a:bodyPr wrap="square">
            <a:spAutoFit/>
          </a:bodyPr>
          <a:lstStyle/>
          <a:p>
            <a:pPr algn="ctr"/>
            <a:r>
              <a:rPr lang="en-GB" sz="1600">
                <a:solidFill>
                  <a:schemeClr val="tx2"/>
                </a:solidFill>
              </a:rPr>
              <a:t>Oil store</a:t>
            </a:r>
          </a:p>
        </p:txBody>
      </p:sp>
      <p:sp>
        <p:nvSpPr>
          <p:cNvPr id="2" name="TextBox 1">
            <a:extLst>
              <a:ext uri="{FF2B5EF4-FFF2-40B4-BE49-F238E27FC236}">
                <a16:creationId xmlns:a16="http://schemas.microsoft.com/office/drawing/2014/main" id="{EF6D683F-1B31-BCC5-CA02-6AB574585198}"/>
              </a:ext>
            </a:extLst>
          </p:cNvPr>
          <p:cNvSpPr txBox="1"/>
          <p:nvPr/>
        </p:nvSpPr>
        <p:spPr>
          <a:xfrm>
            <a:off x="6911162" y="6403479"/>
            <a:ext cx="5119876" cy="338554"/>
          </a:xfrm>
          <a:prstGeom prst="rect">
            <a:avLst/>
          </a:prstGeom>
          <a:noFill/>
        </p:spPr>
        <p:txBody>
          <a:bodyPr wrap="square" rtlCol="0">
            <a:spAutoFit/>
          </a:bodyPr>
          <a:lstStyle/>
          <a:p>
            <a:pPr algn="r"/>
            <a:r>
              <a:rPr lang="en-GB" sz="1600" dirty="0">
                <a:solidFill>
                  <a:schemeClr val="bg1"/>
                </a:solidFill>
              </a:rPr>
              <a:t>Oil tank</a:t>
            </a:r>
          </a:p>
        </p:txBody>
      </p:sp>
    </p:spTree>
    <p:extLst>
      <p:ext uri="{BB962C8B-B14F-4D97-AF65-F5344CB8AC3E}">
        <p14:creationId xmlns:p14="http://schemas.microsoft.com/office/powerpoint/2010/main" val="402556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building, stone, arch&#10;&#10;Description automatically generated">
            <a:extLst>
              <a:ext uri="{FF2B5EF4-FFF2-40B4-BE49-F238E27FC236}">
                <a16:creationId xmlns:a16="http://schemas.microsoft.com/office/drawing/2014/main" id="{BD7868A5-B667-D2FA-2EC1-5ED4F309BFB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657975" y="0"/>
            <a:ext cx="5663151" cy="6876000"/>
          </a:xfrm>
        </p:spPr>
      </p:pic>
      <p:sp>
        <p:nvSpPr>
          <p:cNvPr id="3" name="Title 2">
            <a:extLst>
              <a:ext uri="{FF2B5EF4-FFF2-40B4-BE49-F238E27FC236}">
                <a16:creationId xmlns:a16="http://schemas.microsoft.com/office/drawing/2014/main" id="{60B8BA58-F881-4C1C-7C91-566325622E56}"/>
              </a:ext>
            </a:extLst>
          </p:cNvPr>
          <p:cNvSpPr>
            <a:spLocks noGrp="1"/>
          </p:cNvSpPr>
          <p:nvPr>
            <p:ph type="title"/>
          </p:nvPr>
        </p:nvSpPr>
        <p:spPr>
          <a:xfrm>
            <a:off x="539748" y="202564"/>
            <a:ext cx="5891532" cy="1065091"/>
          </a:xfrm>
        </p:spPr>
        <p:txBody>
          <a:bodyPr/>
          <a:lstStyle/>
          <a:p>
            <a:r>
              <a:rPr lang="en-GB" sz="3800"/>
              <a:t>The qualities of community leaders are important</a:t>
            </a:r>
          </a:p>
        </p:txBody>
      </p:sp>
      <p:sp>
        <p:nvSpPr>
          <p:cNvPr id="4" name="Content Placeholder 3">
            <a:extLst>
              <a:ext uri="{FF2B5EF4-FFF2-40B4-BE49-F238E27FC236}">
                <a16:creationId xmlns:a16="http://schemas.microsoft.com/office/drawing/2014/main" id="{D3445E38-98DA-B5DE-2DF0-12F23904FD28}"/>
              </a:ext>
            </a:extLst>
          </p:cNvPr>
          <p:cNvSpPr>
            <a:spLocks noGrp="1"/>
          </p:cNvSpPr>
          <p:nvPr>
            <p:ph idx="1"/>
          </p:nvPr>
        </p:nvSpPr>
        <p:spPr>
          <a:xfrm>
            <a:off x="539748" y="1400175"/>
            <a:ext cx="5984138" cy="4613275"/>
          </a:xfrm>
        </p:spPr>
        <p:txBody>
          <a:bodyPr/>
          <a:lstStyle/>
          <a:p>
            <a:pPr>
              <a:lnSpc>
                <a:spcPct val="110000"/>
              </a:lnSpc>
              <a:spcBef>
                <a:spcPts val="0"/>
              </a:spcBef>
              <a:spcAft>
                <a:spcPts val="0"/>
              </a:spcAft>
            </a:pPr>
            <a:r>
              <a:rPr lang="en-GB" b="0"/>
              <a:t>Some participants feel the qualities of community leaders help in getting things done.  This includes leaders who are:</a:t>
            </a:r>
          </a:p>
          <a:p>
            <a:pPr marL="285750" indent="-285750">
              <a:lnSpc>
                <a:spcPct val="110000"/>
              </a:lnSpc>
              <a:spcBef>
                <a:spcPts val="0"/>
              </a:spcBef>
              <a:spcAft>
                <a:spcPts val="0"/>
              </a:spcAft>
              <a:buFont typeface="Arial" panose="020B0604020202020204" pitchFamily="34" charset="0"/>
              <a:buChar char="•"/>
            </a:pPr>
            <a:r>
              <a:rPr lang="en-GB" b="0"/>
              <a:t>Extrovert </a:t>
            </a:r>
          </a:p>
          <a:p>
            <a:pPr marL="285750" indent="-285750">
              <a:lnSpc>
                <a:spcPct val="110000"/>
              </a:lnSpc>
              <a:spcBef>
                <a:spcPts val="0"/>
              </a:spcBef>
              <a:spcAft>
                <a:spcPts val="0"/>
              </a:spcAft>
              <a:buFont typeface="Arial" panose="020B0604020202020204" pitchFamily="34" charset="0"/>
              <a:buChar char="•"/>
            </a:pPr>
            <a:r>
              <a:rPr lang="en-GB" b="0"/>
              <a:t>People-centric, want to serve people</a:t>
            </a:r>
          </a:p>
          <a:p>
            <a:pPr marL="285750" indent="-285750">
              <a:lnSpc>
                <a:spcPct val="110000"/>
              </a:lnSpc>
              <a:spcBef>
                <a:spcPts val="0"/>
              </a:spcBef>
              <a:spcAft>
                <a:spcPts val="0"/>
              </a:spcAft>
              <a:buFont typeface="Arial" panose="020B0604020202020204" pitchFamily="34" charset="0"/>
              <a:buChar char="•"/>
            </a:pPr>
            <a:r>
              <a:rPr lang="en-GB" b="0"/>
              <a:t>Able to organise and connect with people</a:t>
            </a:r>
          </a:p>
          <a:p>
            <a:pPr marL="285750" indent="-285750">
              <a:lnSpc>
                <a:spcPct val="110000"/>
              </a:lnSpc>
              <a:spcBef>
                <a:spcPts val="0"/>
              </a:spcBef>
              <a:spcAft>
                <a:spcPts val="0"/>
              </a:spcAft>
              <a:buFont typeface="Arial" panose="020B0604020202020204" pitchFamily="34" charset="0"/>
              <a:buChar char="•"/>
            </a:pPr>
            <a:r>
              <a:rPr lang="en-GB" b="0"/>
              <a:t>Empathetic, non-judgemental</a:t>
            </a:r>
          </a:p>
          <a:p>
            <a:pPr marL="285750" indent="-285750">
              <a:lnSpc>
                <a:spcPct val="110000"/>
              </a:lnSpc>
              <a:spcBef>
                <a:spcPts val="0"/>
              </a:spcBef>
              <a:spcAft>
                <a:spcPts val="0"/>
              </a:spcAft>
              <a:buFont typeface="Arial" panose="020B0604020202020204" pitchFamily="34" charset="0"/>
              <a:buChar char="•"/>
            </a:pPr>
            <a:r>
              <a:rPr lang="en-GB" b="0"/>
              <a:t>Trustworthy and can keep confidences</a:t>
            </a:r>
          </a:p>
          <a:p>
            <a:pPr>
              <a:lnSpc>
                <a:spcPct val="110000"/>
              </a:lnSpc>
              <a:spcBef>
                <a:spcPts val="0"/>
              </a:spcBef>
              <a:spcAft>
                <a:spcPts val="0"/>
              </a:spcAft>
            </a:pPr>
            <a:endParaRPr lang="en-GB" b="0"/>
          </a:p>
          <a:p>
            <a:pPr>
              <a:lnSpc>
                <a:spcPct val="110000"/>
              </a:lnSpc>
              <a:spcBef>
                <a:spcPts val="0"/>
              </a:spcBef>
              <a:spcAft>
                <a:spcPts val="1200"/>
              </a:spcAft>
            </a:pPr>
            <a:r>
              <a:rPr lang="en-GB"/>
              <a:t>Carol says it’s about the personalities within organisations, </a:t>
            </a:r>
            <a:r>
              <a:rPr lang="en-GB" b="0"/>
              <a:t>rather than organisations themselves, and dependent on the stage of life and interests of the person.  Once that stage is gone e.g. children left school, they might move on.   </a:t>
            </a:r>
          </a:p>
          <a:p>
            <a:pPr algn="ctr">
              <a:lnSpc>
                <a:spcPct val="110000"/>
              </a:lnSpc>
              <a:spcBef>
                <a:spcPts val="0"/>
              </a:spcBef>
              <a:spcAft>
                <a:spcPts val="1200"/>
              </a:spcAft>
            </a:pPr>
            <a:r>
              <a:rPr lang="en-GB" b="0">
                <a:solidFill>
                  <a:schemeClr val="tx2"/>
                </a:solidFill>
              </a:rPr>
              <a:t>As people feel shame </a:t>
            </a:r>
            <a:r>
              <a:rPr lang="en-GB" b="0">
                <a:solidFill>
                  <a:srgbClr val="E40037"/>
                </a:solidFill>
              </a:rPr>
              <a:t>“It's someone who can understand and keep their confidentiality, not then saying to their neighbour ‘</a:t>
            </a:r>
            <a:r>
              <a:rPr lang="en-GB" b="0" err="1">
                <a:solidFill>
                  <a:srgbClr val="E40037"/>
                </a:solidFill>
              </a:rPr>
              <a:t>Ohh</a:t>
            </a:r>
            <a:r>
              <a:rPr lang="en-GB" b="0">
                <a:solidFill>
                  <a:srgbClr val="E40037"/>
                </a:solidFill>
              </a:rPr>
              <a:t> guess who I saw today at the larder’ you know someone that you know you can trust.” </a:t>
            </a:r>
            <a:r>
              <a:rPr lang="en-GB" b="0">
                <a:solidFill>
                  <a:schemeClr val="tx2"/>
                </a:solidFill>
              </a:rPr>
              <a:t>[Debbie, online interview]</a:t>
            </a:r>
            <a:endParaRPr lang="en-GB" b="0">
              <a:solidFill>
                <a:srgbClr val="E40037"/>
              </a:solidFill>
            </a:endParaRPr>
          </a:p>
        </p:txBody>
      </p:sp>
      <p:sp>
        <p:nvSpPr>
          <p:cNvPr id="5" name="Footer Placeholder 3">
            <a:extLst>
              <a:ext uri="{FF2B5EF4-FFF2-40B4-BE49-F238E27FC236}">
                <a16:creationId xmlns:a16="http://schemas.microsoft.com/office/drawing/2014/main" id="{84F6A761-8E52-4013-82B6-C66E7D67F71B}"/>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6" name="Date Placeholder 4">
            <a:extLst>
              <a:ext uri="{FF2B5EF4-FFF2-40B4-BE49-F238E27FC236}">
                <a16:creationId xmlns:a16="http://schemas.microsoft.com/office/drawing/2014/main" id="{D594EC7D-3CA6-0514-AA35-1C08FA736141}"/>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59AA7B3E-1CD0-9862-4CFD-441E0DA37417}"/>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41</a:t>
            </a:fld>
            <a:endParaRPr lang="en-GB">
              <a:latin typeface="Calibri" panose="020F0502020204030204" pitchFamily="34" charset="0"/>
            </a:endParaRPr>
          </a:p>
        </p:txBody>
      </p:sp>
      <p:sp>
        <p:nvSpPr>
          <p:cNvPr id="2" name="TextBox 1">
            <a:extLst>
              <a:ext uri="{FF2B5EF4-FFF2-40B4-BE49-F238E27FC236}">
                <a16:creationId xmlns:a16="http://schemas.microsoft.com/office/drawing/2014/main" id="{172A7D45-5D55-036F-5AC1-70728EAF73E8}"/>
              </a:ext>
            </a:extLst>
          </p:cNvPr>
          <p:cNvSpPr txBox="1"/>
          <p:nvPr/>
        </p:nvSpPr>
        <p:spPr>
          <a:xfrm>
            <a:off x="6911162" y="6403479"/>
            <a:ext cx="5119876" cy="338554"/>
          </a:xfrm>
          <a:prstGeom prst="rect">
            <a:avLst/>
          </a:prstGeom>
          <a:noFill/>
        </p:spPr>
        <p:txBody>
          <a:bodyPr wrap="square" rtlCol="0">
            <a:spAutoFit/>
          </a:bodyPr>
          <a:lstStyle/>
          <a:p>
            <a:pPr algn="r"/>
            <a:r>
              <a:rPr lang="en-GB" sz="1600" dirty="0">
                <a:solidFill>
                  <a:schemeClr val="bg1"/>
                </a:solidFill>
              </a:rPr>
              <a:t>Community pantry</a:t>
            </a:r>
          </a:p>
        </p:txBody>
      </p:sp>
    </p:spTree>
    <p:extLst>
      <p:ext uri="{BB962C8B-B14F-4D97-AF65-F5344CB8AC3E}">
        <p14:creationId xmlns:p14="http://schemas.microsoft.com/office/powerpoint/2010/main" val="733698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BE7FAC-856E-2244-848B-5140124FA0A6}"/>
              </a:ext>
            </a:extLst>
          </p:cNvPr>
          <p:cNvSpPr>
            <a:spLocks noGrp="1"/>
          </p:cNvSpPr>
          <p:nvPr>
            <p:ph type="title"/>
          </p:nvPr>
        </p:nvSpPr>
        <p:spPr>
          <a:xfrm>
            <a:off x="539748" y="183924"/>
            <a:ext cx="5302800" cy="1065091"/>
          </a:xfrm>
        </p:spPr>
        <p:txBody>
          <a:bodyPr/>
          <a:lstStyle/>
          <a:p>
            <a:r>
              <a:rPr lang="en-GB" sz="3800"/>
              <a:t>Help isn’t something that people want to ask for</a:t>
            </a:r>
          </a:p>
        </p:txBody>
      </p:sp>
      <p:sp>
        <p:nvSpPr>
          <p:cNvPr id="3" name="Content Placeholder 2">
            <a:extLst>
              <a:ext uri="{FF2B5EF4-FFF2-40B4-BE49-F238E27FC236}">
                <a16:creationId xmlns:a16="http://schemas.microsoft.com/office/drawing/2014/main" id="{D99057A7-8A7A-C8D7-0150-24A10405C91F}"/>
              </a:ext>
            </a:extLst>
          </p:cNvPr>
          <p:cNvSpPr>
            <a:spLocks noGrp="1"/>
          </p:cNvSpPr>
          <p:nvPr>
            <p:ph idx="1"/>
          </p:nvPr>
        </p:nvSpPr>
        <p:spPr>
          <a:xfrm>
            <a:off x="539748" y="1721356"/>
            <a:ext cx="5454651" cy="3519894"/>
          </a:xfrm>
        </p:spPr>
        <p:txBody>
          <a:bodyPr/>
          <a:lstStyle/>
          <a:p>
            <a:pPr marL="285750" indent="-285750">
              <a:spcBef>
                <a:spcPts val="1200"/>
              </a:spcBef>
              <a:spcAft>
                <a:spcPts val="0"/>
              </a:spcAft>
              <a:buFont typeface="Arial" panose="020B0604020202020204" pitchFamily="34" charset="0"/>
              <a:buChar char="•"/>
            </a:pPr>
            <a:r>
              <a:rPr lang="en-GB" b="0"/>
              <a:t>There is </a:t>
            </a:r>
            <a:r>
              <a:rPr lang="en-GB"/>
              <a:t>shame in asking for help</a:t>
            </a:r>
          </a:p>
          <a:p>
            <a:pPr marL="285750" indent="-285750">
              <a:spcBef>
                <a:spcPts val="1200"/>
              </a:spcBef>
              <a:spcAft>
                <a:spcPts val="0"/>
              </a:spcAft>
              <a:buFont typeface="Arial" panose="020B0604020202020204" pitchFamily="34" charset="0"/>
              <a:buChar char="•"/>
            </a:pPr>
            <a:r>
              <a:rPr lang="en-GB" b="0"/>
              <a:t>Participants </a:t>
            </a:r>
            <a:r>
              <a:rPr lang="en-GB"/>
              <a:t>might borrow from family </a:t>
            </a:r>
            <a:r>
              <a:rPr lang="en-GB" b="0"/>
              <a:t>or </a:t>
            </a:r>
            <a:r>
              <a:rPr lang="en-GB"/>
              <a:t>accept gifts </a:t>
            </a:r>
            <a:r>
              <a:rPr lang="en-GB" b="0"/>
              <a:t>e.g. dog food, pair of glasses </a:t>
            </a:r>
          </a:p>
          <a:p>
            <a:pPr marL="285750" indent="-285750">
              <a:spcBef>
                <a:spcPts val="1200"/>
              </a:spcBef>
              <a:spcAft>
                <a:spcPts val="0"/>
              </a:spcAft>
              <a:buFont typeface="Arial" panose="020B0604020202020204" pitchFamily="34" charset="0"/>
              <a:buChar char="•"/>
            </a:pPr>
            <a:r>
              <a:rPr lang="en-GB" b="0"/>
              <a:t>Some have asked for help with debts in the past e.g. stepwise, CAB – being able to get help around work is key</a:t>
            </a:r>
          </a:p>
          <a:p>
            <a:pPr marL="285750" indent="-285750">
              <a:spcBef>
                <a:spcPts val="1200"/>
              </a:spcBef>
              <a:spcAft>
                <a:spcPts val="0"/>
              </a:spcAft>
              <a:buFont typeface="Arial" panose="020B0604020202020204" pitchFamily="34" charset="0"/>
              <a:buChar char="•"/>
            </a:pPr>
            <a:r>
              <a:rPr lang="en-GB"/>
              <a:t>Support which comes to them helps </a:t>
            </a:r>
            <a:r>
              <a:rPr lang="en-GB" b="0"/>
              <a:t>e.g. foodbank via volunteers during Covid helps where travel is difficult.</a:t>
            </a:r>
          </a:p>
          <a:p>
            <a:pPr marL="285750" indent="-285750">
              <a:spcBef>
                <a:spcPts val="1200"/>
              </a:spcBef>
              <a:spcAft>
                <a:spcPts val="0"/>
              </a:spcAft>
              <a:buFont typeface="Arial" panose="020B0604020202020204" pitchFamily="34" charset="0"/>
              <a:buChar char="•"/>
            </a:pPr>
            <a:r>
              <a:rPr lang="en-GB" b="0"/>
              <a:t>Many feel they </a:t>
            </a:r>
            <a:r>
              <a:rPr lang="en-GB"/>
              <a:t>won’t be eligible for support </a:t>
            </a:r>
            <a:r>
              <a:rPr lang="en-GB" b="0"/>
              <a:t>or don’t know what support would be for them.</a:t>
            </a:r>
          </a:p>
          <a:p>
            <a:pPr marL="285750" indent="-285750">
              <a:spcBef>
                <a:spcPts val="1200"/>
              </a:spcBef>
              <a:spcAft>
                <a:spcPts val="0"/>
              </a:spcAft>
              <a:buFont typeface="Arial" panose="020B0604020202020204" pitchFamily="34" charset="0"/>
              <a:buChar char="•"/>
            </a:pPr>
            <a:r>
              <a:rPr lang="en-GB" b="0"/>
              <a:t>Support seeking may depend on </a:t>
            </a:r>
            <a:r>
              <a:rPr lang="en-GB"/>
              <a:t>how critical they feel things are</a:t>
            </a:r>
            <a:r>
              <a:rPr lang="en-GB" b="0"/>
              <a:t> - observation some better / worse then stated</a:t>
            </a:r>
          </a:p>
        </p:txBody>
      </p:sp>
      <p:sp>
        <p:nvSpPr>
          <p:cNvPr id="10" name="Text Placeholder 9">
            <a:extLst>
              <a:ext uri="{FF2B5EF4-FFF2-40B4-BE49-F238E27FC236}">
                <a16:creationId xmlns:a16="http://schemas.microsoft.com/office/drawing/2014/main" id="{5B32362E-1ED2-DAA5-717F-05042DF1C973}"/>
              </a:ext>
            </a:extLst>
          </p:cNvPr>
          <p:cNvSpPr>
            <a:spLocks noGrp="1"/>
          </p:cNvSpPr>
          <p:nvPr>
            <p:ph type="body" sz="quarter" idx="10"/>
          </p:nvPr>
        </p:nvSpPr>
        <p:spPr>
          <a:xfrm>
            <a:off x="7216528" y="827087"/>
            <a:ext cx="4526263" cy="5203825"/>
          </a:xfrm>
        </p:spPr>
        <p:txBody>
          <a:bodyPr/>
          <a:lstStyle/>
          <a:p>
            <a:pPr>
              <a:spcBef>
                <a:spcPts val="0"/>
              </a:spcBef>
              <a:spcAft>
                <a:spcPts val="0"/>
              </a:spcAft>
            </a:pPr>
            <a:r>
              <a:rPr lang="en-GB" sz="2400"/>
              <a:t>Common places where screener survey respondents had gone for support included:</a:t>
            </a:r>
          </a:p>
          <a:p>
            <a:pPr marL="342900" indent="-342900">
              <a:spcBef>
                <a:spcPts val="0"/>
              </a:spcBef>
              <a:spcAft>
                <a:spcPts val="0"/>
              </a:spcAft>
              <a:buFont typeface="Arial" panose="020B0604020202020204" pitchFamily="34" charset="0"/>
              <a:buChar char="•"/>
            </a:pPr>
            <a:r>
              <a:rPr lang="en-GB" sz="2400"/>
              <a:t>Family</a:t>
            </a:r>
          </a:p>
          <a:p>
            <a:pPr marL="342900" indent="-342900">
              <a:spcBef>
                <a:spcPts val="0"/>
              </a:spcBef>
              <a:spcAft>
                <a:spcPts val="0"/>
              </a:spcAft>
              <a:buFont typeface="Arial" panose="020B0604020202020204" pitchFamily="34" charset="0"/>
              <a:buChar char="•"/>
            </a:pPr>
            <a:r>
              <a:rPr lang="en-GB" sz="2400"/>
              <a:t>Online</a:t>
            </a:r>
          </a:p>
          <a:p>
            <a:pPr marL="342900" indent="-342900">
              <a:spcBef>
                <a:spcPts val="0"/>
              </a:spcBef>
              <a:spcAft>
                <a:spcPts val="0"/>
              </a:spcAft>
              <a:buFont typeface="Arial" panose="020B0604020202020204" pitchFamily="34" charset="0"/>
              <a:buChar char="•"/>
            </a:pPr>
            <a:r>
              <a:rPr lang="en-GB" sz="2400"/>
              <a:t>Workplace</a:t>
            </a:r>
          </a:p>
          <a:p>
            <a:pPr marL="342900" indent="-342900">
              <a:spcBef>
                <a:spcPts val="0"/>
              </a:spcBef>
              <a:spcAft>
                <a:spcPts val="0"/>
              </a:spcAft>
              <a:buFont typeface="Arial" panose="020B0604020202020204" pitchFamily="34" charset="0"/>
              <a:buChar char="•"/>
            </a:pPr>
            <a:r>
              <a:rPr lang="en-GB" sz="2400"/>
              <a:t>Government (benefits, job centre)</a:t>
            </a:r>
          </a:p>
          <a:p>
            <a:pPr marL="342900" indent="-342900">
              <a:spcBef>
                <a:spcPts val="0"/>
              </a:spcBef>
              <a:spcAft>
                <a:spcPts val="0"/>
              </a:spcAft>
              <a:buFont typeface="Arial" panose="020B0604020202020204" pitchFamily="34" charset="0"/>
              <a:buChar char="•"/>
            </a:pPr>
            <a:r>
              <a:rPr lang="en-GB" sz="2400"/>
              <a:t>Citizen Advice Bureau </a:t>
            </a:r>
          </a:p>
          <a:p>
            <a:pPr marL="342900" indent="-342900">
              <a:spcBef>
                <a:spcPts val="0"/>
              </a:spcBef>
              <a:spcAft>
                <a:spcPts val="0"/>
              </a:spcAft>
              <a:buFont typeface="Arial" panose="020B0604020202020204" pitchFamily="34" charset="0"/>
              <a:buChar char="•"/>
            </a:pPr>
            <a:r>
              <a:rPr lang="en-GB" sz="2400"/>
              <a:t>Food banks</a:t>
            </a:r>
          </a:p>
          <a:p>
            <a:pPr marL="342900" indent="-342900">
              <a:spcBef>
                <a:spcPts val="0"/>
              </a:spcBef>
              <a:spcAft>
                <a:spcPts val="0"/>
              </a:spcAft>
              <a:buFont typeface="Arial" panose="020B0604020202020204" pitchFamily="34" charset="0"/>
              <a:buChar char="•"/>
            </a:pPr>
            <a:r>
              <a:rPr lang="en-GB" sz="2400"/>
              <a:t>Council (Braintree and ECC)</a:t>
            </a:r>
          </a:p>
          <a:p>
            <a:pPr marL="342900" indent="-342900">
              <a:spcBef>
                <a:spcPts val="0"/>
              </a:spcBef>
              <a:spcAft>
                <a:spcPts val="0"/>
              </a:spcAft>
              <a:buFont typeface="Arial" panose="020B0604020202020204" pitchFamily="34" charset="0"/>
              <a:buChar char="•"/>
            </a:pPr>
            <a:r>
              <a:rPr lang="en-GB" sz="2400"/>
              <a:t>Benefits officer</a:t>
            </a:r>
          </a:p>
          <a:p>
            <a:pPr marL="342900" indent="-342900">
              <a:spcBef>
                <a:spcPts val="0"/>
              </a:spcBef>
              <a:spcAft>
                <a:spcPts val="0"/>
              </a:spcAft>
              <a:buFont typeface="Arial" panose="020B0604020202020204" pitchFamily="34" charset="0"/>
              <a:buChar char="•"/>
            </a:pPr>
            <a:r>
              <a:rPr lang="en-GB" sz="2400"/>
              <a:t>M.P</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1371600" y="6447632"/>
            <a:ext cx="4114800" cy="365125"/>
          </a:xfrm>
        </p:spPr>
        <p:txBody>
          <a:body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89F3D324-067C-4DD7-817D-17AA455C26C3}"/>
              </a:ext>
            </a:extLst>
          </p:cNvPr>
          <p:cNvSpPr>
            <a:spLocks noGrp="1"/>
          </p:cNvSpPr>
          <p:nvPr>
            <p:ph type="dt" sz="half" idx="4294967295"/>
          </p:nvPr>
        </p:nvSpPr>
        <p:spPr>
          <a:xfrm>
            <a:off x="0" y="6447632"/>
            <a:ext cx="2743200" cy="365125"/>
          </a:xfrm>
        </p:spPr>
        <p:txBody>
          <a:bodyPr/>
          <a:lstStyle/>
          <a:p>
            <a:fld id="{114C472B-89C8-4DED-A734-C6F534D4F85F}" type="datetime1">
              <a:rPr lang="en-GB" smtClean="0">
                <a:latin typeface="Calibri" panose="020F0502020204030204" pitchFamily="34" charset="0"/>
              </a:r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3BD21C55-97BD-4D4C-B3CF-522009FC52AA}"/>
              </a:ext>
            </a:extLst>
          </p:cNvPr>
          <p:cNvSpPr>
            <a:spLocks noGrp="1"/>
          </p:cNvSpPr>
          <p:nvPr>
            <p:ph type="sldNum" sz="quarter" idx="4294967295"/>
          </p:nvPr>
        </p:nvSpPr>
        <p:spPr>
          <a:xfrm>
            <a:off x="9448800" y="6447632"/>
            <a:ext cx="2743200" cy="365125"/>
          </a:xfrm>
        </p:spPr>
        <p:txBody>
          <a:body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42</a:t>
            </a:fld>
            <a:endParaRPr lang="en-GB">
              <a:latin typeface="Calibri" panose="020F0502020204030204" pitchFamily="34" charset="0"/>
            </a:endParaRPr>
          </a:p>
        </p:txBody>
      </p:sp>
      <p:sp>
        <p:nvSpPr>
          <p:cNvPr id="22" name="TextBox 21">
            <a:extLst>
              <a:ext uri="{FF2B5EF4-FFF2-40B4-BE49-F238E27FC236}">
                <a16:creationId xmlns:a16="http://schemas.microsoft.com/office/drawing/2014/main" id="{42290B0B-5552-4F00-951F-2FAB48AE0EA6}"/>
              </a:ext>
            </a:extLst>
          </p:cNvPr>
          <p:cNvSpPr txBox="1"/>
          <p:nvPr/>
        </p:nvSpPr>
        <p:spPr>
          <a:xfrm>
            <a:off x="449209" y="1315462"/>
            <a:ext cx="5646792"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7" name="TextBox 6">
            <a:extLst>
              <a:ext uri="{FF2B5EF4-FFF2-40B4-BE49-F238E27FC236}">
                <a16:creationId xmlns:a16="http://schemas.microsoft.com/office/drawing/2014/main" id="{C0902B1E-0933-48E9-AEED-8634CCA9487E}"/>
              </a:ext>
            </a:extLst>
          </p:cNvPr>
          <p:cNvSpPr txBox="1"/>
          <p:nvPr/>
        </p:nvSpPr>
        <p:spPr>
          <a:xfrm>
            <a:off x="209550" y="5442228"/>
            <a:ext cx="6315075" cy="1169551"/>
          </a:xfrm>
          <a:prstGeom prst="rect">
            <a:avLst/>
          </a:prstGeom>
          <a:solidFill>
            <a:schemeClr val="bg1"/>
          </a:solidFill>
        </p:spPr>
        <p:txBody>
          <a:bodyPr wrap="square">
            <a:spAutoFit/>
          </a:bodyPr>
          <a:lstStyle/>
          <a:p>
            <a:pPr algn="ctr">
              <a:spcAft>
                <a:spcPts val="0"/>
              </a:spcAft>
            </a:pPr>
            <a:r>
              <a:rPr lang="en-GB" sz="1800" b="0">
                <a:solidFill>
                  <a:srgbClr val="E40037"/>
                </a:solidFill>
              </a:rPr>
              <a:t>“No one’s in that kind of situation because I want to be. Really a lot of people are there and they don't want to be there.  A lot of people </a:t>
            </a:r>
            <a:r>
              <a:rPr lang="en-GB" sz="1800" b="1">
                <a:solidFill>
                  <a:srgbClr val="E40037"/>
                </a:solidFill>
              </a:rPr>
              <a:t>are feeling shame </a:t>
            </a:r>
            <a:r>
              <a:rPr lang="en-GB" sz="1800" b="0">
                <a:solidFill>
                  <a:srgbClr val="E40037"/>
                </a:solidFill>
              </a:rPr>
              <a:t>that they have to go and ask for help.” </a:t>
            </a:r>
          </a:p>
          <a:p>
            <a:pPr algn="ctr">
              <a:spcAft>
                <a:spcPts val="0"/>
              </a:spcAft>
            </a:pPr>
            <a:r>
              <a:rPr lang="en-GB" sz="1600" b="0"/>
              <a:t>[Debbie, online interview]</a:t>
            </a:r>
          </a:p>
        </p:txBody>
      </p:sp>
    </p:spTree>
    <p:extLst>
      <p:ext uri="{BB962C8B-B14F-4D97-AF65-F5344CB8AC3E}">
        <p14:creationId xmlns:p14="http://schemas.microsoft.com/office/powerpoint/2010/main" val="159127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D06D-A39F-81E7-03E3-F264A46ED568}"/>
              </a:ext>
            </a:extLst>
          </p:cNvPr>
          <p:cNvSpPr>
            <a:spLocks noGrp="1"/>
          </p:cNvSpPr>
          <p:nvPr>
            <p:ph type="title"/>
          </p:nvPr>
        </p:nvSpPr>
        <p:spPr>
          <a:xfrm>
            <a:off x="571872" y="169952"/>
            <a:ext cx="11310486" cy="712697"/>
          </a:xfrm>
        </p:spPr>
        <p:txBody>
          <a:bodyPr/>
          <a:lstStyle/>
          <a:p>
            <a:r>
              <a:rPr lang="en-GB"/>
              <a:t>Some would go to family and friends first for support </a:t>
            </a:r>
          </a:p>
        </p:txBody>
      </p:sp>
      <p:sp>
        <p:nvSpPr>
          <p:cNvPr id="3" name="Footer Placeholder 3">
            <a:extLst>
              <a:ext uri="{FF2B5EF4-FFF2-40B4-BE49-F238E27FC236}">
                <a16:creationId xmlns:a16="http://schemas.microsoft.com/office/drawing/2014/main" id="{F179BBED-1F3A-516B-D30E-832EBEB244A8}"/>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8285E9F4-DFA9-C069-2DC1-84A586869DDC}"/>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CC544FF9-2E15-DD15-5BF7-69AF7AC1ADC3}"/>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43</a:t>
            </a:fld>
            <a:endParaRPr lang="en-GB">
              <a:latin typeface="Calibri" panose="020F0502020204030204" pitchFamily="34" charset="0"/>
            </a:endParaRPr>
          </a:p>
        </p:txBody>
      </p:sp>
      <p:grpSp>
        <p:nvGrpSpPr>
          <p:cNvPr id="7" name="Group 6">
            <a:extLst>
              <a:ext uri="{FF2B5EF4-FFF2-40B4-BE49-F238E27FC236}">
                <a16:creationId xmlns:a16="http://schemas.microsoft.com/office/drawing/2014/main" id="{2360A966-0414-E1A4-50A0-CC55068FC9D3}"/>
              </a:ext>
            </a:extLst>
          </p:cNvPr>
          <p:cNvGrpSpPr/>
          <p:nvPr/>
        </p:nvGrpSpPr>
        <p:grpSpPr>
          <a:xfrm>
            <a:off x="2552371" y="1643976"/>
            <a:ext cx="4910892" cy="4759503"/>
            <a:chOff x="0" y="0"/>
            <a:chExt cx="6705618" cy="6336704"/>
          </a:xfrm>
        </p:grpSpPr>
        <p:sp>
          <p:nvSpPr>
            <p:cNvPr id="14" name="Oval 13">
              <a:extLst>
                <a:ext uri="{FF2B5EF4-FFF2-40B4-BE49-F238E27FC236}">
                  <a16:creationId xmlns:a16="http://schemas.microsoft.com/office/drawing/2014/main" id="{455C0E6C-B612-7AC2-4E93-C90635B98938}"/>
                </a:ext>
              </a:extLst>
            </p:cNvPr>
            <p:cNvSpPr/>
            <p:nvPr/>
          </p:nvSpPr>
          <p:spPr>
            <a:xfrm>
              <a:off x="0" y="0"/>
              <a:ext cx="6705618" cy="6336704"/>
            </a:xfrm>
            <a:prstGeom prst="ellipse">
              <a:avLst/>
            </a:prstGeom>
            <a:solidFill>
              <a:srgbClr val="004C94">
                <a:alpha val="20000"/>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5" name="Oval 14">
              <a:extLst>
                <a:ext uri="{FF2B5EF4-FFF2-40B4-BE49-F238E27FC236}">
                  <a16:creationId xmlns:a16="http://schemas.microsoft.com/office/drawing/2014/main" id="{75BC6DCC-FB38-CA73-932C-63FFEA70AE24}"/>
                </a:ext>
              </a:extLst>
            </p:cNvPr>
            <p:cNvSpPr/>
            <p:nvPr/>
          </p:nvSpPr>
          <p:spPr>
            <a:xfrm>
              <a:off x="685800" y="647700"/>
              <a:ext cx="5334014" cy="5040560"/>
            </a:xfrm>
            <a:prstGeom prst="ellipse">
              <a:avLst/>
            </a:prstGeom>
            <a:solidFill>
              <a:srgbClr val="004C94">
                <a:alpha val="50196"/>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6" name="Oval 15">
              <a:extLst>
                <a:ext uri="{FF2B5EF4-FFF2-40B4-BE49-F238E27FC236}">
                  <a16:creationId xmlns:a16="http://schemas.microsoft.com/office/drawing/2014/main" id="{519DC19D-77A0-DCF6-BD78-8C3BBE11421D}"/>
                </a:ext>
              </a:extLst>
            </p:cNvPr>
            <p:cNvSpPr/>
            <p:nvPr/>
          </p:nvSpPr>
          <p:spPr>
            <a:xfrm>
              <a:off x="1600200" y="1511300"/>
              <a:ext cx="3505210" cy="3312368"/>
            </a:xfrm>
            <a:prstGeom prst="ellipse">
              <a:avLst/>
            </a:prstGeom>
            <a:solidFill>
              <a:srgbClr val="004C94">
                <a:alpha val="69804"/>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7" name="Oval 16">
              <a:extLst>
                <a:ext uri="{FF2B5EF4-FFF2-40B4-BE49-F238E27FC236}">
                  <a16:creationId xmlns:a16="http://schemas.microsoft.com/office/drawing/2014/main" id="{326895FF-60DF-1561-C5B0-E33D1295A133}"/>
                </a:ext>
              </a:extLst>
            </p:cNvPr>
            <p:cNvSpPr/>
            <p:nvPr/>
          </p:nvSpPr>
          <p:spPr>
            <a:xfrm>
              <a:off x="2452196" y="2255467"/>
              <a:ext cx="1801216" cy="1728192"/>
            </a:xfrm>
            <a:prstGeom prst="ellipse">
              <a:avLst/>
            </a:prstGeom>
            <a:solidFill>
              <a:srgbClr val="004C94"/>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You</a:t>
              </a:r>
            </a:p>
          </p:txBody>
        </p:sp>
      </p:grpSp>
      <p:sp>
        <p:nvSpPr>
          <p:cNvPr id="10" name="TextBox 13">
            <a:extLst>
              <a:ext uri="{FF2B5EF4-FFF2-40B4-BE49-F238E27FC236}">
                <a16:creationId xmlns:a16="http://schemas.microsoft.com/office/drawing/2014/main" id="{18B38808-447E-06D1-FFF5-1E737B5BB2B7}"/>
              </a:ext>
            </a:extLst>
          </p:cNvPr>
          <p:cNvSpPr txBox="1"/>
          <p:nvPr/>
        </p:nvSpPr>
        <p:spPr>
          <a:xfrm>
            <a:off x="9448800" y="3867746"/>
            <a:ext cx="2501900" cy="407035"/>
          </a:xfrm>
          <a:prstGeom prst="rect">
            <a:avLst/>
          </a:prstGeom>
          <a:noFill/>
          <a:ln>
            <a:solidFill>
              <a:schemeClr val="tx1"/>
            </a:solidFill>
          </a:ln>
        </p:spPr>
        <p:txBody>
          <a:bodyPr wrap="square" rtlCol="0">
            <a:spAutoFit/>
          </a:bodyPr>
          <a:lstStyle/>
          <a:p>
            <a:pPr eaLnBrk="0" fontAlgn="base" hangingPunct="0">
              <a:lnSpc>
                <a:spcPct val="107000"/>
              </a:lnSpc>
            </a:pPr>
            <a:r>
              <a:rPr lang="en-GB" sz="2000" kern="1200">
                <a:solidFill>
                  <a:srgbClr val="000000"/>
                </a:solidFill>
                <a:effectLst/>
                <a:ea typeface="MS PGothic" panose="020B0600070205080204" pitchFamily="34" charset="-128"/>
                <a:cs typeface="Arial" panose="020B0604020202020204" pitchFamily="34" charset="0"/>
              </a:rPr>
              <a:t>Wider support </a:t>
            </a:r>
            <a:endParaRPr lang="en-GB" sz="1400">
              <a:effectLst/>
              <a:ea typeface="Calibri" panose="020F0502020204030204" pitchFamily="34" charset="0"/>
              <a:cs typeface="Arial" panose="020B0604020202020204" pitchFamily="34" charset="0"/>
            </a:endParaRPr>
          </a:p>
        </p:txBody>
      </p:sp>
      <p:sp>
        <p:nvSpPr>
          <p:cNvPr id="11" name="TextBox 14">
            <a:extLst>
              <a:ext uri="{FF2B5EF4-FFF2-40B4-BE49-F238E27FC236}">
                <a16:creationId xmlns:a16="http://schemas.microsoft.com/office/drawing/2014/main" id="{E6FD44B1-7B45-FADE-24CF-BB2AD0B75443}"/>
              </a:ext>
            </a:extLst>
          </p:cNvPr>
          <p:cNvSpPr txBox="1"/>
          <p:nvPr/>
        </p:nvSpPr>
        <p:spPr>
          <a:xfrm>
            <a:off x="9268460" y="1643976"/>
            <a:ext cx="2809231" cy="407035"/>
          </a:xfrm>
          <a:prstGeom prst="rect">
            <a:avLst/>
          </a:prstGeom>
          <a:noFill/>
          <a:ln>
            <a:solidFill>
              <a:schemeClr val="tx1"/>
            </a:solidFill>
          </a:ln>
        </p:spPr>
        <p:txBody>
          <a:bodyPr wrap="none" rtlCol="0">
            <a:spAutoFit/>
          </a:bodyPr>
          <a:lstStyle/>
          <a:p>
            <a:pPr eaLnBrk="0" fontAlgn="base" hangingPunct="0">
              <a:lnSpc>
                <a:spcPct val="107000"/>
              </a:lnSpc>
            </a:pPr>
            <a:r>
              <a:rPr lang="en-GB" sz="2000" kern="1200">
                <a:solidFill>
                  <a:srgbClr val="000000"/>
                </a:solidFill>
                <a:effectLst/>
                <a:ea typeface="MS PGothic" panose="020B0600070205080204" pitchFamily="34" charset="-128"/>
                <a:cs typeface="Arial" panose="020B0604020202020204" pitchFamily="34" charset="0"/>
              </a:rPr>
              <a:t>Neighbours / Community</a:t>
            </a:r>
            <a:endParaRPr lang="en-GB" sz="1400">
              <a:effectLst/>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842E4FAF-36E9-9182-FC62-69C24A25DD40}"/>
              </a:ext>
            </a:extLst>
          </p:cNvPr>
          <p:cNvSpPr txBox="1">
            <a:spLocks noChangeArrowheads="1"/>
          </p:cNvSpPr>
          <p:nvPr/>
        </p:nvSpPr>
        <p:spPr bwMode="auto">
          <a:xfrm>
            <a:off x="9410700" y="2161501"/>
            <a:ext cx="2584450" cy="123469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pPr>
            <a:r>
              <a:rPr lang="en-GB" sz="1400">
                <a:effectLst/>
                <a:ea typeface="Calibri" panose="020F0502020204030204" pitchFamily="34" charset="0"/>
                <a:cs typeface="Arial" panose="020B0604020202020204" pitchFamily="34" charset="0"/>
              </a:rPr>
              <a:t>e.g. WI, charity shops, community larder / allotment, appliance fixes, ACL, training, advice, community leaders, play groups</a:t>
            </a:r>
          </a:p>
        </p:txBody>
      </p:sp>
      <p:sp>
        <p:nvSpPr>
          <p:cNvPr id="13" name="Text Box 2">
            <a:extLst>
              <a:ext uri="{FF2B5EF4-FFF2-40B4-BE49-F238E27FC236}">
                <a16:creationId xmlns:a16="http://schemas.microsoft.com/office/drawing/2014/main" id="{CE00028A-2F78-669B-9E9D-D7ACA9B7B51C}"/>
              </a:ext>
            </a:extLst>
          </p:cNvPr>
          <p:cNvSpPr txBox="1">
            <a:spLocks noChangeArrowheads="1"/>
          </p:cNvSpPr>
          <p:nvPr/>
        </p:nvSpPr>
        <p:spPr bwMode="auto">
          <a:xfrm>
            <a:off x="9417759" y="4415186"/>
            <a:ext cx="2673350" cy="146520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pPr>
            <a:r>
              <a:rPr lang="en-GB" sz="1400">
                <a:effectLst/>
                <a:ea typeface="Calibri" panose="020F0502020204030204" pitchFamily="34" charset="0"/>
                <a:cs typeface="Arial" panose="020B0604020202020204" pitchFamily="34" charset="0"/>
              </a:rPr>
              <a:t>e.g. foodbanks, support for finances / debt (CAB), charities, council support / social care, family support from orgs, libraries, holiday hunger, benefits office, parish magazine</a:t>
            </a:r>
          </a:p>
        </p:txBody>
      </p:sp>
      <p:sp>
        <p:nvSpPr>
          <p:cNvPr id="19" name="TextBox 18">
            <a:extLst>
              <a:ext uri="{FF2B5EF4-FFF2-40B4-BE49-F238E27FC236}">
                <a16:creationId xmlns:a16="http://schemas.microsoft.com/office/drawing/2014/main" id="{2EB6E4B1-E39B-96D9-940C-78B92E736150}"/>
              </a:ext>
            </a:extLst>
          </p:cNvPr>
          <p:cNvSpPr txBox="1"/>
          <p:nvPr/>
        </p:nvSpPr>
        <p:spPr>
          <a:xfrm>
            <a:off x="4274472" y="3151786"/>
            <a:ext cx="350172" cy="320060"/>
          </a:xfrm>
          <a:prstGeom prst="rect">
            <a:avLst/>
          </a:prstGeom>
          <a:noFill/>
        </p:spPr>
        <p:txBody>
          <a:bodyPr wrap="none" lIns="0" tIns="0" rIns="0" bIns="0" rtlCol="0">
            <a:noAutofit/>
          </a:bodyPr>
          <a:lstStyle/>
          <a:p>
            <a:pPr algn="l"/>
            <a:endParaRPr lang="en-GB" sz="1500"/>
          </a:p>
        </p:txBody>
      </p:sp>
      <p:cxnSp>
        <p:nvCxnSpPr>
          <p:cNvPr id="21" name="Straight Arrow Connector 20">
            <a:extLst>
              <a:ext uri="{FF2B5EF4-FFF2-40B4-BE49-F238E27FC236}">
                <a16:creationId xmlns:a16="http://schemas.microsoft.com/office/drawing/2014/main" id="{68D994F3-A076-DAEB-3BE8-13344EF82405}"/>
              </a:ext>
            </a:extLst>
          </p:cNvPr>
          <p:cNvCxnSpPr>
            <a:cxnSpLocks/>
            <a:stCxn id="23" idx="3"/>
            <a:endCxn id="16" idx="1"/>
          </p:cNvCxnSpPr>
          <p:nvPr/>
        </p:nvCxnSpPr>
        <p:spPr>
          <a:xfrm>
            <a:off x="2838450" y="2067332"/>
            <a:ext cx="1261772" cy="1076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029A6377-E58C-6EF9-2502-089C7EA31426}"/>
              </a:ext>
            </a:extLst>
          </p:cNvPr>
          <p:cNvSpPr txBox="1">
            <a:spLocks/>
          </p:cNvSpPr>
          <p:nvPr/>
        </p:nvSpPr>
        <p:spPr>
          <a:xfrm>
            <a:off x="619563" y="1591489"/>
            <a:ext cx="2218887" cy="951686"/>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Friends</a:t>
            </a:r>
            <a:r>
              <a:rPr lang="en-GB" sz="1800">
                <a:solidFill>
                  <a:schemeClr val="bg1"/>
                </a:solidFill>
              </a:rPr>
              <a:t> – care shares and driving e.g. daughter to GPs</a:t>
            </a:r>
          </a:p>
          <a:p>
            <a:pPr algn="l">
              <a:spcBef>
                <a:spcPts val="0"/>
              </a:spcBef>
              <a:spcAft>
                <a:spcPts val="0"/>
              </a:spcAft>
            </a:pPr>
            <a:r>
              <a:rPr lang="en-GB" sz="1800">
                <a:solidFill>
                  <a:schemeClr val="bg1"/>
                </a:solidFill>
              </a:rPr>
              <a:t> </a:t>
            </a:r>
          </a:p>
        </p:txBody>
      </p:sp>
      <p:sp>
        <p:nvSpPr>
          <p:cNvPr id="28" name="Text Placeholder 6">
            <a:extLst>
              <a:ext uri="{FF2B5EF4-FFF2-40B4-BE49-F238E27FC236}">
                <a16:creationId xmlns:a16="http://schemas.microsoft.com/office/drawing/2014/main" id="{04842422-C71E-AAB6-DB11-C9EA4895584B}"/>
              </a:ext>
            </a:extLst>
          </p:cNvPr>
          <p:cNvSpPr txBox="1">
            <a:spLocks/>
          </p:cNvSpPr>
          <p:nvPr/>
        </p:nvSpPr>
        <p:spPr>
          <a:xfrm>
            <a:off x="357291" y="4192006"/>
            <a:ext cx="2028617" cy="885607"/>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Family – “very supportive” parents &amp; siblings</a:t>
            </a:r>
            <a:endParaRPr lang="en-GB" sz="1800">
              <a:solidFill>
                <a:schemeClr val="bg1"/>
              </a:solidFill>
            </a:endParaRPr>
          </a:p>
        </p:txBody>
      </p:sp>
      <p:sp>
        <p:nvSpPr>
          <p:cNvPr id="29" name="Text Placeholder 6">
            <a:extLst>
              <a:ext uri="{FF2B5EF4-FFF2-40B4-BE49-F238E27FC236}">
                <a16:creationId xmlns:a16="http://schemas.microsoft.com/office/drawing/2014/main" id="{5C68B1FD-B4D5-A74F-313B-7C701C2088C7}"/>
              </a:ext>
            </a:extLst>
          </p:cNvPr>
          <p:cNvSpPr txBox="1">
            <a:spLocks/>
          </p:cNvSpPr>
          <p:nvPr/>
        </p:nvSpPr>
        <p:spPr>
          <a:xfrm>
            <a:off x="7298655" y="5160799"/>
            <a:ext cx="1916157" cy="1202586"/>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Wider</a:t>
            </a:r>
            <a:r>
              <a:rPr lang="en-GB" sz="1800">
                <a:solidFill>
                  <a:schemeClr val="bg1"/>
                </a:solidFill>
              </a:rPr>
              <a:t> – Online support, </a:t>
            </a:r>
          </a:p>
          <a:p>
            <a:pPr algn="l">
              <a:spcBef>
                <a:spcPts val="0"/>
              </a:spcBef>
              <a:spcAft>
                <a:spcPts val="0"/>
              </a:spcAft>
            </a:pPr>
            <a:r>
              <a:rPr lang="en-GB" sz="1800">
                <a:solidFill>
                  <a:schemeClr val="bg1"/>
                </a:solidFill>
              </a:rPr>
              <a:t>Foodbank,</a:t>
            </a:r>
          </a:p>
          <a:p>
            <a:pPr algn="l">
              <a:spcBef>
                <a:spcPts val="0"/>
              </a:spcBef>
              <a:spcAft>
                <a:spcPts val="0"/>
              </a:spcAft>
            </a:pPr>
            <a:r>
              <a:rPr lang="en-GB" sz="1800">
                <a:solidFill>
                  <a:schemeClr val="bg1"/>
                </a:solidFill>
              </a:rPr>
              <a:t>Stepwise</a:t>
            </a:r>
          </a:p>
          <a:p>
            <a:pPr algn="l">
              <a:spcBef>
                <a:spcPts val="0"/>
              </a:spcBef>
              <a:spcAft>
                <a:spcPts val="0"/>
              </a:spcAft>
            </a:pPr>
            <a:r>
              <a:rPr lang="en-GB" sz="1800">
                <a:solidFill>
                  <a:schemeClr val="bg1"/>
                </a:solidFill>
              </a:rPr>
              <a:t> </a:t>
            </a:r>
          </a:p>
        </p:txBody>
      </p:sp>
      <p:cxnSp>
        <p:nvCxnSpPr>
          <p:cNvPr id="30" name="Straight Arrow Connector 29">
            <a:extLst>
              <a:ext uri="{FF2B5EF4-FFF2-40B4-BE49-F238E27FC236}">
                <a16:creationId xmlns:a16="http://schemas.microsoft.com/office/drawing/2014/main" id="{926A59FE-7AC6-7329-6430-3BC2CC82D5F9}"/>
              </a:ext>
            </a:extLst>
          </p:cNvPr>
          <p:cNvCxnSpPr>
            <a:cxnSpLocks/>
            <a:stCxn id="29" idx="1"/>
            <a:endCxn id="33" idx="3"/>
          </p:cNvCxnSpPr>
          <p:nvPr/>
        </p:nvCxnSpPr>
        <p:spPr>
          <a:xfrm flipH="1" flipV="1">
            <a:off x="6405239" y="4917583"/>
            <a:ext cx="893416" cy="844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ED4E66-EE84-E66C-AE6C-7511B4B21B4A}"/>
              </a:ext>
            </a:extLst>
          </p:cNvPr>
          <p:cNvSpPr txBox="1"/>
          <p:nvPr/>
        </p:nvSpPr>
        <p:spPr>
          <a:xfrm>
            <a:off x="6055067" y="4757553"/>
            <a:ext cx="350172" cy="320060"/>
          </a:xfrm>
          <a:prstGeom prst="rect">
            <a:avLst/>
          </a:prstGeom>
          <a:noFill/>
        </p:spPr>
        <p:txBody>
          <a:bodyPr wrap="none" lIns="0" tIns="0" rIns="0" bIns="0" rtlCol="0">
            <a:noAutofit/>
          </a:bodyPr>
          <a:lstStyle/>
          <a:p>
            <a:pPr algn="l"/>
            <a:endParaRPr lang="en-GB" sz="1500"/>
          </a:p>
        </p:txBody>
      </p:sp>
      <p:sp>
        <p:nvSpPr>
          <p:cNvPr id="36" name="Text Placeholder 6">
            <a:extLst>
              <a:ext uri="{FF2B5EF4-FFF2-40B4-BE49-F238E27FC236}">
                <a16:creationId xmlns:a16="http://schemas.microsoft.com/office/drawing/2014/main" id="{E86DFDCD-8571-CC7C-20CC-D32F9A522A5D}"/>
              </a:ext>
            </a:extLst>
          </p:cNvPr>
          <p:cNvSpPr txBox="1">
            <a:spLocks/>
          </p:cNvSpPr>
          <p:nvPr/>
        </p:nvSpPr>
        <p:spPr>
          <a:xfrm>
            <a:off x="7120136" y="1714629"/>
            <a:ext cx="1916157" cy="1244484"/>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a:solidFill>
                  <a:schemeClr val="bg1"/>
                </a:solidFill>
              </a:rPr>
              <a:t>Community – Community lounge (warm space), church</a:t>
            </a:r>
          </a:p>
          <a:p>
            <a:pPr algn="l">
              <a:spcBef>
                <a:spcPts val="0"/>
              </a:spcBef>
              <a:spcAft>
                <a:spcPts val="0"/>
              </a:spcAft>
            </a:pPr>
            <a:r>
              <a:rPr lang="en-GB" sz="1800">
                <a:solidFill>
                  <a:schemeClr val="bg1"/>
                </a:solidFill>
              </a:rPr>
              <a:t> </a:t>
            </a:r>
          </a:p>
        </p:txBody>
      </p:sp>
      <p:cxnSp>
        <p:nvCxnSpPr>
          <p:cNvPr id="37" name="Straight Arrow Connector 36">
            <a:extLst>
              <a:ext uri="{FF2B5EF4-FFF2-40B4-BE49-F238E27FC236}">
                <a16:creationId xmlns:a16="http://schemas.microsoft.com/office/drawing/2014/main" id="{3E977385-4DDB-B9AF-088F-766C292E05C0}"/>
              </a:ext>
            </a:extLst>
          </p:cNvPr>
          <p:cNvCxnSpPr>
            <a:cxnSpLocks/>
            <a:stCxn id="36" idx="1"/>
          </p:cNvCxnSpPr>
          <p:nvPr/>
        </p:nvCxnSpPr>
        <p:spPr>
          <a:xfrm flipH="1">
            <a:off x="6392486" y="2336871"/>
            <a:ext cx="727650" cy="7153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7C60327-B164-1E3D-AD67-99B2E47E572E}"/>
              </a:ext>
            </a:extLst>
          </p:cNvPr>
          <p:cNvCxnSpPr>
            <a:cxnSpLocks/>
            <a:stCxn id="28" idx="3"/>
          </p:cNvCxnSpPr>
          <p:nvPr/>
        </p:nvCxnSpPr>
        <p:spPr>
          <a:xfrm flipV="1">
            <a:off x="2385908" y="4314826"/>
            <a:ext cx="1803216" cy="3199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7E32F90-9F87-EEB3-2AA6-CA01D51E5AFD}"/>
              </a:ext>
            </a:extLst>
          </p:cNvPr>
          <p:cNvGrpSpPr/>
          <p:nvPr/>
        </p:nvGrpSpPr>
        <p:grpSpPr>
          <a:xfrm>
            <a:off x="324323" y="5314669"/>
            <a:ext cx="2788836" cy="1048716"/>
            <a:chOff x="324323" y="5314669"/>
            <a:chExt cx="2788836" cy="1048716"/>
          </a:xfrm>
        </p:grpSpPr>
        <p:sp>
          <p:nvSpPr>
            <p:cNvPr id="25" name="Text Placeholder 6">
              <a:extLst>
                <a:ext uri="{FF2B5EF4-FFF2-40B4-BE49-F238E27FC236}">
                  <a16:creationId xmlns:a16="http://schemas.microsoft.com/office/drawing/2014/main" id="{64B04C3C-B2B2-5455-BCA7-5773660F8237}"/>
                </a:ext>
              </a:extLst>
            </p:cNvPr>
            <p:cNvSpPr txBox="1">
              <a:spLocks/>
            </p:cNvSpPr>
            <p:nvPr/>
          </p:nvSpPr>
          <p:spPr>
            <a:xfrm>
              <a:off x="414877" y="6099476"/>
              <a:ext cx="556674" cy="263909"/>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endParaRPr lang="en-GB" sz="1800"/>
            </a:p>
          </p:txBody>
        </p:sp>
        <p:sp>
          <p:nvSpPr>
            <p:cNvPr id="26" name="Text Placeholder 6">
              <a:extLst>
                <a:ext uri="{FF2B5EF4-FFF2-40B4-BE49-F238E27FC236}">
                  <a16:creationId xmlns:a16="http://schemas.microsoft.com/office/drawing/2014/main" id="{F958CAD1-2205-0DF6-BC22-DB682EF5FB47}"/>
                </a:ext>
              </a:extLst>
            </p:cNvPr>
            <p:cNvSpPr txBox="1">
              <a:spLocks/>
            </p:cNvSpPr>
            <p:nvPr/>
          </p:nvSpPr>
          <p:spPr>
            <a:xfrm>
              <a:off x="414877" y="5686245"/>
              <a:ext cx="556674" cy="263909"/>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endParaRPr lang="en-GB" sz="1800"/>
            </a:p>
          </p:txBody>
        </p:sp>
        <p:sp>
          <p:nvSpPr>
            <p:cNvPr id="27" name="Text Placeholder 6">
              <a:extLst>
                <a:ext uri="{FF2B5EF4-FFF2-40B4-BE49-F238E27FC236}">
                  <a16:creationId xmlns:a16="http://schemas.microsoft.com/office/drawing/2014/main" id="{0805D73F-DB83-101A-AD6E-63B92B5BB78E}"/>
                </a:ext>
              </a:extLst>
            </p:cNvPr>
            <p:cNvSpPr txBox="1">
              <a:spLocks/>
            </p:cNvSpPr>
            <p:nvPr/>
          </p:nvSpPr>
          <p:spPr>
            <a:xfrm>
              <a:off x="1073908" y="5660858"/>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b="0"/>
                <a:t>Use for support now</a:t>
              </a:r>
            </a:p>
          </p:txBody>
        </p:sp>
        <p:sp>
          <p:nvSpPr>
            <p:cNvPr id="31" name="Text Placeholder 6">
              <a:extLst>
                <a:ext uri="{FF2B5EF4-FFF2-40B4-BE49-F238E27FC236}">
                  <a16:creationId xmlns:a16="http://schemas.microsoft.com/office/drawing/2014/main" id="{11B61D08-E5E9-FD88-C895-0FADAA1AF60F}"/>
                </a:ext>
              </a:extLst>
            </p:cNvPr>
            <p:cNvSpPr txBox="1">
              <a:spLocks/>
            </p:cNvSpPr>
            <p:nvPr/>
          </p:nvSpPr>
          <p:spPr>
            <a:xfrm>
              <a:off x="1084542" y="6061080"/>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b="0"/>
                <a:t>Would use in future</a:t>
              </a:r>
            </a:p>
          </p:txBody>
        </p:sp>
        <p:sp>
          <p:nvSpPr>
            <p:cNvPr id="32" name="Text Placeholder 6">
              <a:extLst>
                <a:ext uri="{FF2B5EF4-FFF2-40B4-BE49-F238E27FC236}">
                  <a16:creationId xmlns:a16="http://schemas.microsoft.com/office/drawing/2014/main" id="{F9F6EFCE-83CE-B5DB-6DA2-623F8372E9A0}"/>
                </a:ext>
              </a:extLst>
            </p:cNvPr>
            <p:cNvSpPr txBox="1">
              <a:spLocks/>
            </p:cNvSpPr>
            <p:nvPr/>
          </p:nvSpPr>
          <p:spPr>
            <a:xfrm>
              <a:off x="324323" y="5314669"/>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a:t>KEY:</a:t>
              </a:r>
            </a:p>
          </p:txBody>
        </p:sp>
      </p:grpSp>
      <p:sp>
        <p:nvSpPr>
          <p:cNvPr id="34" name="Text Placeholder 6">
            <a:extLst>
              <a:ext uri="{FF2B5EF4-FFF2-40B4-BE49-F238E27FC236}">
                <a16:creationId xmlns:a16="http://schemas.microsoft.com/office/drawing/2014/main" id="{A40DCDA3-E5FA-4FA5-623F-9B31CC54491F}"/>
              </a:ext>
            </a:extLst>
          </p:cNvPr>
          <p:cNvSpPr txBox="1">
            <a:spLocks/>
          </p:cNvSpPr>
          <p:nvPr/>
        </p:nvSpPr>
        <p:spPr>
          <a:xfrm>
            <a:off x="519564" y="780974"/>
            <a:ext cx="11310486" cy="73164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1800"/>
              <a:t>Debbie would go to family first, but has used a Foodbank during Covid, that was brought to her by volunteers she would have struggled to get there otherwise.  She used Stepwise before due to loans but avoiding taking these out.</a:t>
            </a:r>
          </a:p>
          <a:p>
            <a:pPr algn="ctr"/>
            <a:endParaRPr lang="en-GB" sz="1800"/>
          </a:p>
        </p:txBody>
      </p:sp>
    </p:spTree>
    <p:extLst>
      <p:ext uri="{BB962C8B-B14F-4D97-AF65-F5344CB8AC3E}">
        <p14:creationId xmlns:p14="http://schemas.microsoft.com/office/powerpoint/2010/main" val="106965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D06D-A39F-81E7-03E3-F264A46ED568}"/>
              </a:ext>
            </a:extLst>
          </p:cNvPr>
          <p:cNvSpPr>
            <a:spLocks noGrp="1"/>
          </p:cNvSpPr>
          <p:nvPr>
            <p:ph type="title"/>
          </p:nvPr>
        </p:nvSpPr>
        <p:spPr>
          <a:xfrm>
            <a:off x="571871" y="169952"/>
            <a:ext cx="11505820" cy="712697"/>
          </a:xfrm>
        </p:spPr>
        <p:txBody>
          <a:bodyPr/>
          <a:lstStyle/>
          <a:p>
            <a:r>
              <a:rPr lang="en-GB" sz="3600"/>
              <a:t>Most would use local support before seeking wider support</a:t>
            </a:r>
          </a:p>
        </p:txBody>
      </p:sp>
      <p:sp>
        <p:nvSpPr>
          <p:cNvPr id="3" name="Footer Placeholder 3">
            <a:extLst>
              <a:ext uri="{FF2B5EF4-FFF2-40B4-BE49-F238E27FC236}">
                <a16:creationId xmlns:a16="http://schemas.microsoft.com/office/drawing/2014/main" id="{F179BBED-1F3A-516B-D30E-832EBEB244A8}"/>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8285E9F4-DFA9-C069-2DC1-84A586869DDC}"/>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CC544FF9-2E15-DD15-5BF7-69AF7AC1ADC3}"/>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44</a:t>
            </a:fld>
            <a:endParaRPr lang="en-GB">
              <a:latin typeface="Calibri" panose="020F0502020204030204" pitchFamily="34" charset="0"/>
            </a:endParaRPr>
          </a:p>
        </p:txBody>
      </p:sp>
      <p:grpSp>
        <p:nvGrpSpPr>
          <p:cNvPr id="7" name="Group 6">
            <a:extLst>
              <a:ext uri="{FF2B5EF4-FFF2-40B4-BE49-F238E27FC236}">
                <a16:creationId xmlns:a16="http://schemas.microsoft.com/office/drawing/2014/main" id="{2360A966-0414-E1A4-50A0-CC55068FC9D3}"/>
              </a:ext>
            </a:extLst>
          </p:cNvPr>
          <p:cNvGrpSpPr/>
          <p:nvPr/>
        </p:nvGrpSpPr>
        <p:grpSpPr>
          <a:xfrm>
            <a:off x="2552371" y="1643976"/>
            <a:ext cx="4910892" cy="4759503"/>
            <a:chOff x="0" y="0"/>
            <a:chExt cx="6705618" cy="6336704"/>
          </a:xfrm>
        </p:grpSpPr>
        <p:sp>
          <p:nvSpPr>
            <p:cNvPr id="14" name="Oval 13">
              <a:extLst>
                <a:ext uri="{FF2B5EF4-FFF2-40B4-BE49-F238E27FC236}">
                  <a16:creationId xmlns:a16="http://schemas.microsoft.com/office/drawing/2014/main" id="{455C0E6C-B612-7AC2-4E93-C90635B98938}"/>
                </a:ext>
              </a:extLst>
            </p:cNvPr>
            <p:cNvSpPr/>
            <p:nvPr/>
          </p:nvSpPr>
          <p:spPr>
            <a:xfrm>
              <a:off x="0" y="0"/>
              <a:ext cx="6705618" cy="6336704"/>
            </a:xfrm>
            <a:prstGeom prst="ellipse">
              <a:avLst/>
            </a:prstGeom>
            <a:solidFill>
              <a:srgbClr val="004C94">
                <a:alpha val="20000"/>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5" name="Oval 14">
              <a:extLst>
                <a:ext uri="{FF2B5EF4-FFF2-40B4-BE49-F238E27FC236}">
                  <a16:creationId xmlns:a16="http://schemas.microsoft.com/office/drawing/2014/main" id="{75BC6DCC-FB38-CA73-932C-63FFEA70AE24}"/>
                </a:ext>
              </a:extLst>
            </p:cNvPr>
            <p:cNvSpPr/>
            <p:nvPr/>
          </p:nvSpPr>
          <p:spPr>
            <a:xfrm>
              <a:off x="685800" y="647700"/>
              <a:ext cx="5334014" cy="5040560"/>
            </a:xfrm>
            <a:prstGeom prst="ellipse">
              <a:avLst/>
            </a:prstGeom>
            <a:solidFill>
              <a:srgbClr val="004C94">
                <a:alpha val="50196"/>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6" name="Oval 15">
              <a:extLst>
                <a:ext uri="{FF2B5EF4-FFF2-40B4-BE49-F238E27FC236}">
                  <a16:creationId xmlns:a16="http://schemas.microsoft.com/office/drawing/2014/main" id="{519DC19D-77A0-DCF6-BD78-8C3BBE11421D}"/>
                </a:ext>
              </a:extLst>
            </p:cNvPr>
            <p:cNvSpPr/>
            <p:nvPr/>
          </p:nvSpPr>
          <p:spPr>
            <a:xfrm>
              <a:off x="1600200" y="1511300"/>
              <a:ext cx="3505210" cy="3312368"/>
            </a:xfrm>
            <a:prstGeom prst="ellipse">
              <a:avLst/>
            </a:prstGeom>
            <a:solidFill>
              <a:srgbClr val="004C94">
                <a:alpha val="69804"/>
              </a:srgbClr>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p>
          </p:txBody>
        </p:sp>
        <p:sp>
          <p:nvSpPr>
            <p:cNvPr id="17" name="Oval 16">
              <a:extLst>
                <a:ext uri="{FF2B5EF4-FFF2-40B4-BE49-F238E27FC236}">
                  <a16:creationId xmlns:a16="http://schemas.microsoft.com/office/drawing/2014/main" id="{326895FF-60DF-1561-C5B0-E33D1295A133}"/>
                </a:ext>
              </a:extLst>
            </p:cNvPr>
            <p:cNvSpPr/>
            <p:nvPr/>
          </p:nvSpPr>
          <p:spPr>
            <a:xfrm>
              <a:off x="2452196" y="2255467"/>
              <a:ext cx="1801216" cy="1728192"/>
            </a:xfrm>
            <a:prstGeom prst="ellipse">
              <a:avLst/>
            </a:prstGeom>
            <a:solidFill>
              <a:srgbClr val="004C94"/>
            </a:solidFill>
            <a:ln>
              <a:solidFill>
                <a:srgbClr val="004C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You</a:t>
              </a:r>
            </a:p>
          </p:txBody>
        </p:sp>
      </p:grpSp>
      <p:sp>
        <p:nvSpPr>
          <p:cNvPr id="10" name="TextBox 13">
            <a:extLst>
              <a:ext uri="{FF2B5EF4-FFF2-40B4-BE49-F238E27FC236}">
                <a16:creationId xmlns:a16="http://schemas.microsoft.com/office/drawing/2014/main" id="{18B38808-447E-06D1-FFF5-1E737B5BB2B7}"/>
              </a:ext>
            </a:extLst>
          </p:cNvPr>
          <p:cNvSpPr txBox="1"/>
          <p:nvPr/>
        </p:nvSpPr>
        <p:spPr>
          <a:xfrm>
            <a:off x="9448800" y="3867746"/>
            <a:ext cx="2501900" cy="407035"/>
          </a:xfrm>
          <a:prstGeom prst="rect">
            <a:avLst/>
          </a:prstGeom>
          <a:noFill/>
          <a:ln>
            <a:solidFill>
              <a:schemeClr val="tx1"/>
            </a:solidFill>
          </a:ln>
        </p:spPr>
        <p:txBody>
          <a:bodyPr wrap="square" rtlCol="0">
            <a:spAutoFit/>
          </a:bodyPr>
          <a:lstStyle/>
          <a:p>
            <a:pPr eaLnBrk="0" fontAlgn="base" hangingPunct="0">
              <a:lnSpc>
                <a:spcPct val="107000"/>
              </a:lnSpc>
            </a:pPr>
            <a:r>
              <a:rPr lang="en-GB" sz="2000" kern="1200">
                <a:solidFill>
                  <a:srgbClr val="000000"/>
                </a:solidFill>
                <a:effectLst/>
                <a:ea typeface="MS PGothic" panose="020B0600070205080204" pitchFamily="34" charset="-128"/>
                <a:cs typeface="Arial" panose="020B0604020202020204" pitchFamily="34" charset="0"/>
              </a:rPr>
              <a:t>Wider support </a:t>
            </a:r>
            <a:endParaRPr lang="en-GB" sz="1400">
              <a:effectLst/>
              <a:ea typeface="Calibri" panose="020F0502020204030204" pitchFamily="34" charset="0"/>
              <a:cs typeface="Arial" panose="020B0604020202020204" pitchFamily="34" charset="0"/>
            </a:endParaRPr>
          </a:p>
        </p:txBody>
      </p:sp>
      <p:sp>
        <p:nvSpPr>
          <p:cNvPr id="11" name="TextBox 14">
            <a:extLst>
              <a:ext uri="{FF2B5EF4-FFF2-40B4-BE49-F238E27FC236}">
                <a16:creationId xmlns:a16="http://schemas.microsoft.com/office/drawing/2014/main" id="{E6FD44B1-7B45-FADE-24CF-BB2AD0B75443}"/>
              </a:ext>
            </a:extLst>
          </p:cNvPr>
          <p:cNvSpPr txBox="1"/>
          <p:nvPr/>
        </p:nvSpPr>
        <p:spPr>
          <a:xfrm>
            <a:off x="9268460" y="1643976"/>
            <a:ext cx="2809231" cy="407035"/>
          </a:xfrm>
          <a:prstGeom prst="rect">
            <a:avLst/>
          </a:prstGeom>
          <a:noFill/>
          <a:ln>
            <a:solidFill>
              <a:schemeClr val="tx1"/>
            </a:solidFill>
          </a:ln>
        </p:spPr>
        <p:txBody>
          <a:bodyPr wrap="none" rtlCol="0">
            <a:spAutoFit/>
          </a:bodyPr>
          <a:lstStyle/>
          <a:p>
            <a:pPr eaLnBrk="0" fontAlgn="base" hangingPunct="0">
              <a:lnSpc>
                <a:spcPct val="107000"/>
              </a:lnSpc>
            </a:pPr>
            <a:r>
              <a:rPr lang="en-GB" sz="2000" kern="1200">
                <a:solidFill>
                  <a:srgbClr val="000000"/>
                </a:solidFill>
                <a:effectLst/>
                <a:ea typeface="MS PGothic" panose="020B0600070205080204" pitchFamily="34" charset="-128"/>
                <a:cs typeface="Arial" panose="020B0604020202020204" pitchFamily="34" charset="0"/>
              </a:rPr>
              <a:t>Neighbours / Community</a:t>
            </a:r>
            <a:endParaRPr lang="en-GB" sz="1400">
              <a:effectLst/>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842E4FAF-36E9-9182-FC62-69C24A25DD40}"/>
              </a:ext>
            </a:extLst>
          </p:cNvPr>
          <p:cNvSpPr txBox="1">
            <a:spLocks noChangeArrowheads="1"/>
          </p:cNvSpPr>
          <p:nvPr/>
        </p:nvSpPr>
        <p:spPr bwMode="auto">
          <a:xfrm>
            <a:off x="9410700" y="2161501"/>
            <a:ext cx="2584450" cy="123469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pPr>
            <a:r>
              <a:rPr lang="en-GB" sz="1400">
                <a:effectLst/>
                <a:ea typeface="Calibri" panose="020F0502020204030204" pitchFamily="34" charset="0"/>
                <a:cs typeface="Arial" panose="020B0604020202020204" pitchFamily="34" charset="0"/>
              </a:rPr>
              <a:t>e.g. WI, charity shops, community larder / allotment, appliance fixes, ACL, training, advice, community leaders, play groups,</a:t>
            </a:r>
          </a:p>
        </p:txBody>
      </p:sp>
      <p:sp>
        <p:nvSpPr>
          <p:cNvPr id="13" name="Text Box 2">
            <a:extLst>
              <a:ext uri="{FF2B5EF4-FFF2-40B4-BE49-F238E27FC236}">
                <a16:creationId xmlns:a16="http://schemas.microsoft.com/office/drawing/2014/main" id="{CE00028A-2F78-669B-9E9D-D7ACA9B7B51C}"/>
              </a:ext>
            </a:extLst>
          </p:cNvPr>
          <p:cNvSpPr txBox="1">
            <a:spLocks noChangeArrowheads="1"/>
          </p:cNvSpPr>
          <p:nvPr/>
        </p:nvSpPr>
        <p:spPr bwMode="auto">
          <a:xfrm>
            <a:off x="9417759" y="4415186"/>
            <a:ext cx="2673350" cy="146520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pPr>
            <a:r>
              <a:rPr lang="en-GB" sz="1400">
                <a:effectLst/>
                <a:ea typeface="Calibri" panose="020F0502020204030204" pitchFamily="34" charset="0"/>
                <a:cs typeface="Arial" panose="020B0604020202020204" pitchFamily="34" charset="0"/>
              </a:rPr>
              <a:t>e.g. foodbanks, support for finances / debt (CAB), charities, council support / social care, family support from orgs, libraries, holiday hunger, benefits office, parish magazine</a:t>
            </a:r>
          </a:p>
        </p:txBody>
      </p:sp>
      <p:sp>
        <p:nvSpPr>
          <p:cNvPr id="19" name="TextBox 18">
            <a:extLst>
              <a:ext uri="{FF2B5EF4-FFF2-40B4-BE49-F238E27FC236}">
                <a16:creationId xmlns:a16="http://schemas.microsoft.com/office/drawing/2014/main" id="{2EB6E4B1-E39B-96D9-940C-78B92E736150}"/>
              </a:ext>
            </a:extLst>
          </p:cNvPr>
          <p:cNvSpPr txBox="1"/>
          <p:nvPr/>
        </p:nvSpPr>
        <p:spPr>
          <a:xfrm>
            <a:off x="4274472" y="3151786"/>
            <a:ext cx="350172" cy="320060"/>
          </a:xfrm>
          <a:prstGeom prst="rect">
            <a:avLst/>
          </a:prstGeom>
          <a:noFill/>
        </p:spPr>
        <p:txBody>
          <a:bodyPr wrap="none" lIns="0" tIns="0" rIns="0" bIns="0" rtlCol="0">
            <a:noAutofit/>
          </a:bodyPr>
          <a:lstStyle/>
          <a:p>
            <a:pPr algn="l"/>
            <a:endParaRPr lang="en-GB" sz="1500"/>
          </a:p>
        </p:txBody>
      </p:sp>
      <p:cxnSp>
        <p:nvCxnSpPr>
          <p:cNvPr id="21" name="Straight Arrow Connector 20">
            <a:extLst>
              <a:ext uri="{FF2B5EF4-FFF2-40B4-BE49-F238E27FC236}">
                <a16:creationId xmlns:a16="http://schemas.microsoft.com/office/drawing/2014/main" id="{68D994F3-A076-DAEB-3BE8-13344EF82405}"/>
              </a:ext>
            </a:extLst>
          </p:cNvPr>
          <p:cNvCxnSpPr>
            <a:cxnSpLocks/>
            <a:stCxn id="23" idx="3"/>
            <a:endCxn id="19" idx="1"/>
          </p:cNvCxnSpPr>
          <p:nvPr/>
        </p:nvCxnSpPr>
        <p:spPr>
          <a:xfrm>
            <a:off x="2838450" y="2067332"/>
            <a:ext cx="1436022" cy="12444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6">
            <a:extLst>
              <a:ext uri="{FF2B5EF4-FFF2-40B4-BE49-F238E27FC236}">
                <a16:creationId xmlns:a16="http://schemas.microsoft.com/office/drawing/2014/main" id="{029A6377-E58C-6EF9-2502-089C7EA31426}"/>
              </a:ext>
            </a:extLst>
          </p:cNvPr>
          <p:cNvSpPr txBox="1">
            <a:spLocks/>
          </p:cNvSpPr>
          <p:nvPr/>
        </p:nvSpPr>
        <p:spPr>
          <a:xfrm>
            <a:off x="619563" y="1591489"/>
            <a:ext cx="2218887" cy="951686"/>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Friends</a:t>
            </a:r>
            <a:r>
              <a:rPr lang="en-GB" sz="1800">
                <a:solidFill>
                  <a:schemeClr val="bg1"/>
                </a:solidFill>
              </a:rPr>
              <a:t> - Moral and </a:t>
            </a:r>
          </a:p>
          <a:p>
            <a:pPr>
              <a:spcBef>
                <a:spcPts val="0"/>
              </a:spcBef>
              <a:spcAft>
                <a:spcPts val="0"/>
              </a:spcAft>
            </a:pPr>
            <a:r>
              <a:rPr lang="en-GB" sz="1800">
                <a:solidFill>
                  <a:schemeClr val="bg1"/>
                </a:solidFill>
              </a:rPr>
              <a:t>emotional (not financial) support</a:t>
            </a:r>
          </a:p>
          <a:p>
            <a:pPr algn="l">
              <a:spcBef>
                <a:spcPts val="0"/>
              </a:spcBef>
              <a:spcAft>
                <a:spcPts val="0"/>
              </a:spcAft>
            </a:pPr>
            <a:r>
              <a:rPr lang="en-GB" sz="1800">
                <a:solidFill>
                  <a:schemeClr val="bg1"/>
                </a:solidFill>
              </a:rPr>
              <a:t> </a:t>
            </a:r>
          </a:p>
        </p:txBody>
      </p:sp>
      <p:sp>
        <p:nvSpPr>
          <p:cNvPr id="28" name="Text Placeholder 6">
            <a:extLst>
              <a:ext uri="{FF2B5EF4-FFF2-40B4-BE49-F238E27FC236}">
                <a16:creationId xmlns:a16="http://schemas.microsoft.com/office/drawing/2014/main" id="{04842422-C71E-AAB6-DB11-C9EA4895584B}"/>
              </a:ext>
            </a:extLst>
          </p:cNvPr>
          <p:cNvSpPr txBox="1">
            <a:spLocks/>
          </p:cNvSpPr>
          <p:nvPr/>
        </p:nvSpPr>
        <p:spPr>
          <a:xfrm>
            <a:off x="414877" y="4174383"/>
            <a:ext cx="2028617" cy="990964"/>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Family – “last resort” for financial support</a:t>
            </a:r>
            <a:endParaRPr lang="en-GB" sz="1800">
              <a:solidFill>
                <a:schemeClr val="bg1"/>
              </a:solidFill>
            </a:endParaRPr>
          </a:p>
        </p:txBody>
      </p:sp>
      <p:sp>
        <p:nvSpPr>
          <p:cNvPr id="29" name="Text Placeholder 6">
            <a:extLst>
              <a:ext uri="{FF2B5EF4-FFF2-40B4-BE49-F238E27FC236}">
                <a16:creationId xmlns:a16="http://schemas.microsoft.com/office/drawing/2014/main" id="{5C68B1FD-B4D5-A74F-313B-7C701C2088C7}"/>
              </a:ext>
            </a:extLst>
          </p:cNvPr>
          <p:cNvSpPr txBox="1">
            <a:spLocks/>
          </p:cNvSpPr>
          <p:nvPr/>
        </p:nvSpPr>
        <p:spPr>
          <a:xfrm>
            <a:off x="7256418" y="5147790"/>
            <a:ext cx="1916157" cy="951686"/>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b="1">
                <a:solidFill>
                  <a:schemeClr val="bg1"/>
                </a:solidFill>
              </a:rPr>
              <a:t>Wider</a:t>
            </a:r>
            <a:r>
              <a:rPr lang="en-GB" sz="1800">
                <a:solidFill>
                  <a:schemeClr val="bg1"/>
                </a:solidFill>
              </a:rPr>
              <a:t> – Parish magazine, look online for support</a:t>
            </a:r>
          </a:p>
          <a:p>
            <a:pPr algn="l">
              <a:spcBef>
                <a:spcPts val="0"/>
              </a:spcBef>
              <a:spcAft>
                <a:spcPts val="0"/>
              </a:spcAft>
            </a:pPr>
            <a:r>
              <a:rPr lang="en-GB" sz="1800">
                <a:solidFill>
                  <a:schemeClr val="bg1"/>
                </a:solidFill>
              </a:rPr>
              <a:t> </a:t>
            </a:r>
          </a:p>
        </p:txBody>
      </p:sp>
      <p:cxnSp>
        <p:nvCxnSpPr>
          <p:cNvPr id="30" name="Straight Arrow Connector 29">
            <a:extLst>
              <a:ext uri="{FF2B5EF4-FFF2-40B4-BE49-F238E27FC236}">
                <a16:creationId xmlns:a16="http://schemas.microsoft.com/office/drawing/2014/main" id="{926A59FE-7AC6-7329-6430-3BC2CC82D5F9}"/>
              </a:ext>
            </a:extLst>
          </p:cNvPr>
          <p:cNvCxnSpPr>
            <a:cxnSpLocks/>
            <a:stCxn id="29" idx="1"/>
          </p:cNvCxnSpPr>
          <p:nvPr/>
        </p:nvCxnSpPr>
        <p:spPr>
          <a:xfrm flipH="1" flipV="1">
            <a:off x="6619875" y="5077613"/>
            <a:ext cx="636543" cy="5460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9ED4E66-EE84-E66C-AE6C-7511B4B21B4A}"/>
              </a:ext>
            </a:extLst>
          </p:cNvPr>
          <p:cNvSpPr txBox="1"/>
          <p:nvPr/>
        </p:nvSpPr>
        <p:spPr>
          <a:xfrm>
            <a:off x="6055067" y="4757553"/>
            <a:ext cx="350172" cy="320060"/>
          </a:xfrm>
          <a:prstGeom prst="rect">
            <a:avLst/>
          </a:prstGeom>
          <a:noFill/>
        </p:spPr>
        <p:txBody>
          <a:bodyPr wrap="none" lIns="0" tIns="0" rIns="0" bIns="0" rtlCol="0">
            <a:noAutofit/>
          </a:bodyPr>
          <a:lstStyle/>
          <a:p>
            <a:pPr algn="l"/>
            <a:endParaRPr lang="en-GB" sz="1500"/>
          </a:p>
        </p:txBody>
      </p:sp>
      <p:sp>
        <p:nvSpPr>
          <p:cNvPr id="36" name="Text Placeholder 6">
            <a:extLst>
              <a:ext uri="{FF2B5EF4-FFF2-40B4-BE49-F238E27FC236}">
                <a16:creationId xmlns:a16="http://schemas.microsoft.com/office/drawing/2014/main" id="{E86DFDCD-8571-CC7C-20CC-D32F9A522A5D}"/>
              </a:ext>
            </a:extLst>
          </p:cNvPr>
          <p:cNvSpPr txBox="1">
            <a:spLocks/>
          </p:cNvSpPr>
          <p:nvPr/>
        </p:nvSpPr>
        <p:spPr>
          <a:xfrm>
            <a:off x="7018993" y="1586625"/>
            <a:ext cx="1916157" cy="951686"/>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800">
                <a:solidFill>
                  <a:schemeClr val="bg1"/>
                </a:solidFill>
              </a:rPr>
              <a:t>N</a:t>
            </a:r>
            <a:r>
              <a:rPr lang="en-GB" sz="1800" b="1">
                <a:solidFill>
                  <a:schemeClr val="bg1"/>
                </a:solidFill>
              </a:rPr>
              <a:t>eighbours</a:t>
            </a:r>
            <a:r>
              <a:rPr lang="en-GB" sz="1800">
                <a:solidFill>
                  <a:schemeClr val="bg1"/>
                </a:solidFill>
              </a:rPr>
              <a:t> – Village Facebook, WhatsApp</a:t>
            </a:r>
          </a:p>
          <a:p>
            <a:pPr algn="l">
              <a:spcBef>
                <a:spcPts val="0"/>
              </a:spcBef>
              <a:spcAft>
                <a:spcPts val="0"/>
              </a:spcAft>
            </a:pPr>
            <a:r>
              <a:rPr lang="en-GB" sz="1800">
                <a:solidFill>
                  <a:schemeClr val="bg1"/>
                </a:solidFill>
              </a:rPr>
              <a:t> </a:t>
            </a:r>
          </a:p>
        </p:txBody>
      </p:sp>
      <p:cxnSp>
        <p:nvCxnSpPr>
          <p:cNvPr id="37" name="Straight Arrow Connector 36">
            <a:extLst>
              <a:ext uri="{FF2B5EF4-FFF2-40B4-BE49-F238E27FC236}">
                <a16:creationId xmlns:a16="http://schemas.microsoft.com/office/drawing/2014/main" id="{3E977385-4DDB-B9AF-088F-766C292E05C0}"/>
              </a:ext>
            </a:extLst>
          </p:cNvPr>
          <p:cNvCxnSpPr>
            <a:cxnSpLocks/>
            <a:stCxn id="36" idx="1"/>
          </p:cNvCxnSpPr>
          <p:nvPr/>
        </p:nvCxnSpPr>
        <p:spPr>
          <a:xfrm flipH="1">
            <a:off x="5876925" y="2062468"/>
            <a:ext cx="1142068" cy="13337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 Placeholder 6">
            <a:extLst>
              <a:ext uri="{FF2B5EF4-FFF2-40B4-BE49-F238E27FC236}">
                <a16:creationId xmlns:a16="http://schemas.microsoft.com/office/drawing/2014/main" id="{A4FC682D-8CE8-1870-AA3B-0E0BEE1E97F3}"/>
              </a:ext>
            </a:extLst>
          </p:cNvPr>
          <p:cNvSpPr txBox="1">
            <a:spLocks/>
          </p:cNvSpPr>
          <p:nvPr/>
        </p:nvSpPr>
        <p:spPr>
          <a:xfrm>
            <a:off x="519564" y="780974"/>
            <a:ext cx="10148435" cy="731647"/>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GB" sz="1800"/>
              <a:t>Carol’s main routes to support are through her local community / village assets and Facebook pages or she would look online for support.  Seeking support from family would be a “last resort”</a:t>
            </a:r>
          </a:p>
          <a:p>
            <a:pPr algn="ctr"/>
            <a:endParaRPr lang="en-GB" sz="1800"/>
          </a:p>
        </p:txBody>
      </p:sp>
      <p:sp>
        <p:nvSpPr>
          <p:cNvPr id="41" name="TextBox 40">
            <a:extLst>
              <a:ext uri="{FF2B5EF4-FFF2-40B4-BE49-F238E27FC236}">
                <a16:creationId xmlns:a16="http://schemas.microsoft.com/office/drawing/2014/main" id="{6B70B25C-E15D-7186-0072-DA8A586EDACD}"/>
              </a:ext>
            </a:extLst>
          </p:cNvPr>
          <p:cNvSpPr txBox="1"/>
          <p:nvPr/>
        </p:nvSpPr>
        <p:spPr>
          <a:xfrm>
            <a:off x="2762987" y="4582923"/>
            <a:ext cx="350172" cy="320060"/>
          </a:xfrm>
          <a:prstGeom prst="rect">
            <a:avLst/>
          </a:prstGeom>
          <a:noFill/>
        </p:spPr>
        <p:txBody>
          <a:bodyPr wrap="none" lIns="0" tIns="0" rIns="0" bIns="0" rtlCol="0">
            <a:noAutofit/>
          </a:bodyPr>
          <a:lstStyle/>
          <a:p>
            <a:pPr algn="l"/>
            <a:endParaRPr lang="en-GB" sz="1500"/>
          </a:p>
        </p:txBody>
      </p:sp>
      <p:cxnSp>
        <p:nvCxnSpPr>
          <p:cNvPr id="42" name="Straight Arrow Connector 41">
            <a:extLst>
              <a:ext uri="{FF2B5EF4-FFF2-40B4-BE49-F238E27FC236}">
                <a16:creationId xmlns:a16="http://schemas.microsoft.com/office/drawing/2014/main" id="{7F52EA86-EFB8-5362-CDEE-4EADD5766923}"/>
              </a:ext>
            </a:extLst>
          </p:cNvPr>
          <p:cNvCxnSpPr>
            <a:cxnSpLocks/>
            <a:stCxn id="28" idx="3"/>
          </p:cNvCxnSpPr>
          <p:nvPr/>
        </p:nvCxnSpPr>
        <p:spPr>
          <a:xfrm flipV="1">
            <a:off x="2443494" y="4463679"/>
            <a:ext cx="343669" cy="2061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AC3C668-50A1-9B11-5142-128B9A0C5527}"/>
              </a:ext>
            </a:extLst>
          </p:cNvPr>
          <p:cNvSpPr txBox="1"/>
          <p:nvPr/>
        </p:nvSpPr>
        <p:spPr>
          <a:xfrm>
            <a:off x="7018993" y="2669666"/>
            <a:ext cx="1947437" cy="369332"/>
          </a:xfrm>
          <a:prstGeom prst="rect">
            <a:avLst/>
          </a:prstGeom>
          <a:solidFill>
            <a:srgbClr val="729D4D"/>
          </a:solidFill>
          <a:ln w="57150">
            <a:solidFill>
              <a:srgbClr val="729D4D"/>
            </a:solidFill>
          </a:ln>
        </p:spPr>
        <p:txBody>
          <a:bodyPr wrap="square">
            <a:spAutoFit/>
          </a:bodyPr>
          <a:lstStyle/>
          <a:p>
            <a:r>
              <a:rPr lang="en-GB" b="1">
                <a:solidFill>
                  <a:schemeClr val="bg1"/>
                </a:solidFill>
              </a:rPr>
              <a:t>C</a:t>
            </a:r>
            <a:r>
              <a:rPr lang="en-GB" sz="1800" b="1">
                <a:solidFill>
                  <a:schemeClr val="bg1"/>
                </a:solidFill>
              </a:rPr>
              <a:t>ommunity larder</a:t>
            </a:r>
            <a:endParaRPr lang="en-GB" b="1">
              <a:solidFill>
                <a:schemeClr val="bg1"/>
              </a:solidFill>
            </a:endParaRPr>
          </a:p>
        </p:txBody>
      </p:sp>
      <p:grpSp>
        <p:nvGrpSpPr>
          <p:cNvPr id="58" name="Group 57">
            <a:extLst>
              <a:ext uri="{FF2B5EF4-FFF2-40B4-BE49-F238E27FC236}">
                <a16:creationId xmlns:a16="http://schemas.microsoft.com/office/drawing/2014/main" id="{BC3F0FDF-9DDB-0AF4-4815-85216813B9E6}"/>
              </a:ext>
            </a:extLst>
          </p:cNvPr>
          <p:cNvGrpSpPr/>
          <p:nvPr/>
        </p:nvGrpSpPr>
        <p:grpSpPr>
          <a:xfrm>
            <a:off x="324323" y="5314669"/>
            <a:ext cx="2788836" cy="1048716"/>
            <a:chOff x="324323" y="5314669"/>
            <a:chExt cx="2788836" cy="1048716"/>
          </a:xfrm>
        </p:grpSpPr>
        <p:sp>
          <p:nvSpPr>
            <p:cNvPr id="53" name="Text Placeholder 6">
              <a:extLst>
                <a:ext uri="{FF2B5EF4-FFF2-40B4-BE49-F238E27FC236}">
                  <a16:creationId xmlns:a16="http://schemas.microsoft.com/office/drawing/2014/main" id="{330B6530-B921-C3E2-8D1E-10C8663919F4}"/>
                </a:ext>
              </a:extLst>
            </p:cNvPr>
            <p:cNvSpPr txBox="1">
              <a:spLocks/>
            </p:cNvSpPr>
            <p:nvPr/>
          </p:nvSpPr>
          <p:spPr>
            <a:xfrm>
              <a:off x="414877" y="6099476"/>
              <a:ext cx="556674" cy="263909"/>
            </a:xfrm>
            <a:prstGeom prst="rect">
              <a:avLst/>
            </a:prstGeom>
            <a:solidFill>
              <a:srgbClr val="729D4D"/>
            </a:solidFill>
            <a:ln w="57150">
              <a:solidFill>
                <a:srgbClr val="729D4D"/>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endParaRPr lang="en-GB" sz="1800"/>
            </a:p>
          </p:txBody>
        </p:sp>
        <p:sp>
          <p:nvSpPr>
            <p:cNvPr id="54" name="Text Placeholder 6">
              <a:extLst>
                <a:ext uri="{FF2B5EF4-FFF2-40B4-BE49-F238E27FC236}">
                  <a16:creationId xmlns:a16="http://schemas.microsoft.com/office/drawing/2014/main" id="{5C7B1466-27C8-20C2-6FB1-6429BEC417BE}"/>
                </a:ext>
              </a:extLst>
            </p:cNvPr>
            <p:cNvSpPr txBox="1">
              <a:spLocks/>
            </p:cNvSpPr>
            <p:nvPr/>
          </p:nvSpPr>
          <p:spPr>
            <a:xfrm>
              <a:off x="414877" y="5686245"/>
              <a:ext cx="556674" cy="263909"/>
            </a:xfrm>
            <a:prstGeom prst="rect">
              <a:avLst/>
            </a:prstGeom>
            <a:solidFill>
              <a:srgbClr val="004C94"/>
            </a:solidFill>
            <a:ln w="57150">
              <a:solidFill>
                <a:srgbClr val="004C94"/>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endParaRPr lang="en-GB" sz="1800"/>
            </a:p>
          </p:txBody>
        </p:sp>
        <p:sp>
          <p:nvSpPr>
            <p:cNvPr id="55" name="Text Placeholder 6">
              <a:extLst>
                <a:ext uri="{FF2B5EF4-FFF2-40B4-BE49-F238E27FC236}">
                  <a16:creationId xmlns:a16="http://schemas.microsoft.com/office/drawing/2014/main" id="{10C3311D-4AEA-5C1F-5F59-0F20CC1B99BF}"/>
                </a:ext>
              </a:extLst>
            </p:cNvPr>
            <p:cNvSpPr txBox="1">
              <a:spLocks/>
            </p:cNvSpPr>
            <p:nvPr/>
          </p:nvSpPr>
          <p:spPr>
            <a:xfrm>
              <a:off x="1073908" y="5660858"/>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b="0"/>
                <a:t>Use for support now</a:t>
              </a:r>
            </a:p>
          </p:txBody>
        </p:sp>
        <p:sp>
          <p:nvSpPr>
            <p:cNvPr id="56" name="Text Placeholder 6">
              <a:extLst>
                <a:ext uri="{FF2B5EF4-FFF2-40B4-BE49-F238E27FC236}">
                  <a16:creationId xmlns:a16="http://schemas.microsoft.com/office/drawing/2014/main" id="{2D1DFE1E-03E6-55D0-7F52-297325F1E852}"/>
                </a:ext>
              </a:extLst>
            </p:cNvPr>
            <p:cNvSpPr txBox="1">
              <a:spLocks/>
            </p:cNvSpPr>
            <p:nvPr/>
          </p:nvSpPr>
          <p:spPr>
            <a:xfrm>
              <a:off x="1084542" y="6061080"/>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b="0"/>
                <a:t>Would use in future</a:t>
              </a:r>
            </a:p>
          </p:txBody>
        </p:sp>
        <p:sp>
          <p:nvSpPr>
            <p:cNvPr id="57" name="Text Placeholder 6">
              <a:extLst>
                <a:ext uri="{FF2B5EF4-FFF2-40B4-BE49-F238E27FC236}">
                  <a16:creationId xmlns:a16="http://schemas.microsoft.com/office/drawing/2014/main" id="{1CF8F800-4265-1ECA-1342-3C43B1509E78}"/>
                </a:ext>
              </a:extLst>
            </p:cNvPr>
            <p:cNvSpPr txBox="1">
              <a:spLocks/>
            </p:cNvSpPr>
            <p:nvPr/>
          </p:nvSpPr>
          <p:spPr>
            <a:xfrm>
              <a:off x="324323" y="5314669"/>
              <a:ext cx="2028617" cy="289296"/>
            </a:xfrm>
            <a:prstGeom prst="rect">
              <a:avLst/>
            </a:prstGeom>
            <a:ln w="57150">
              <a:solidFill>
                <a:schemeClr val="bg1"/>
              </a:solidFill>
            </a:ln>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spcAft>
                  <a:spcPts val="0"/>
                </a:spcAft>
              </a:pPr>
              <a:r>
                <a:rPr lang="en-GB" sz="1600"/>
                <a:t>KEY:</a:t>
              </a:r>
            </a:p>
          </p:txBody>
        </p:sp>
      </p:grpSp>
    </p:spTree>
    <p:extLst>
      <p:ext uri="{BB962C8B-B14F-4D97-AF65-F5344CB8AC3E}">
        <p14:creationId xmlns:p14="http://schemas.microsoft.com/office/powerpoint/2010/main" val="4170795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7794376" cy="1310400"/>
          </a:xfrm>
        </p:spPr>
        <p:txBody>
          <a:bodyPr/>
          <a:lstStyle/>
          <a:p>
            <a:r>
              <a:rPr lang="en-GB"/>
              <a:t>Using a range of strategies to reduce spend</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Protective factors</a:t>
            </a:r>
          </a:p>
        </p:txBody>
      </p:sp>
    </p:spTree>
    <p:extLst>
      <p:ext uri="{BB962C8B-B14F-4D97-AF65-F5344CB8AC3E}">
        <p14:creationId xmlns:p14="http://schemas.microsoft.com/office/powerpoint/2010/main" val="1526107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1323-C939-43C4-9CBE-845D0C69E32A}"/>
              </a:ext>
            </a:extLst>
          </p:cNvPr>
          <p:cNvSpPr>
            <a:spLocks noGrp="1"/>
          </p:cNvSpPr>
          <p:nvPr>
            <p:ph type="title"/>
          </p:nvPr>
        </p:nvSpPr>
        <p:spPr>
          <a:xfrm>
            <a:off x="545124" y="126450"/>
            <a:ext cx="7405200" cy="1065091"/>
          </a:xfrm>
        </p:spPr>
        <p:txBody>
          <a:bodyPr/>
          <a:lstStyle/>
          <a:p>
            <a:r>
              <a:rPr lang="en-GB"/>
              <a:t>Strategies to reduce spend</a:t>
            </a:r>
          </a:p>
        </p:txBody>
      </p:sp>
      <p:sp>
        <p:nvSpPr>
          <p:cNvPr id="54" name="Content Placeholder 2">
            <a:extLst>
              <a:ext uri="{FF2B5EF4-FFF2-40B4-BE49-F238E27FC236}">
                <a16:creationId xmlns:a16="http://schemas.microsoft.com/office/drawing/2014/main" id="{40561FBA-9E2D-B7E2-727D-CEFEB2CEDBEF}"/>
              </a:ext>
            </a:extLst>
          </p:cNvPr>
          <p:cNvSpPr txBox="1">
            <a:spLocks/>
          </p:cNvSpPr>
          <p:nvPr/>
        </p:nvSpPr>
        <p:spPr>
          <a:xfrm>
            <a:off x="545125" y="954350"/>
            <a:ext cx="6387030" cy="56887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Participants are using a range of strategies, although loans or working extra jobs or more hours are not seen as an option.</a:t>
            </a:r>
          </a:p>
        </p:txBody>
      </p:sp>
      <p:grpSp>
        <p:nvGrpSpPr>
          <p:cNvPr id="12" name="Group 11">
            <a:extLst>
              <a:ext uri="{FF2B5EF4-FFF2-40B4-BE49-F238E27FC236}">
                <a16:creationId xmlns:a16="http://schemas.microsoft.com/office/drawing/2014/main" id="{A446FEA2-EA3D-F770-D1BB-930D9B787A2B}"/>
              </a:ext>
            </a:extLst>
          </p:cNvPr>
          <p:cNvGrpSpPr/>
          <p:nvPr/>
        </p:nvGrpSpPr>
        <p:grpSpPr>
          <a:xfrm>
            <a:off x="136651" y="1748338"/>
            <a:ext cx="9582821" cy="4430023"/>
            <a:chOff x="1229955" y="1703932"/>
            <a:chExt cx="9582821" cy="4430023"/>
          </a:xfrm>
        </p:grpSpPr>
        <p:pic>
          <p:nvPicPr>
            <p:cNvPr id="7" name="Graphic 6" descr="Chat with solid fill">
              <a:extLst>
                <a:ext uri="{FF2B5EF4-FFF2-40B4-BE49-F238E27FC236}">
                  <a16:creationId xmlns:a16="http://schemas.microsoft.com/office/drawing/2014/main" id="{E8FA823E-7C37-755C-C42E-3B4AB18E9A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37694" y="4244463"/>
              <a:ext cx="914400" cy="914400"/>
            </a:xfrm>
            <a:prstGeom prst="rect">
              <a:avLst/>
            </a:prstGeom>
          </p:spPr>
        </p:pic>
        <p:pic>
          <p:nvPicPr>
            <p:cNvPr id="9" name="Graphic 8" descr="Car Wash with solid fill">
              <a:extLst>
                <a:ext uri="{FF2B5EF4-FFF2-40B4-BE49-F238E27FC236}">
                  <a16:creationId xmlns:a16="http://schemas.microsoft.com/office/drawing/2014/main" id="{8F83BE76-FCF0-9F57-AA36-1F370FDD6B8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291871" y="1825733"/>
              <a:ext cx="914400" cy="914400"/>
            </a:xfrm>
            <a:prstGeom prst="rect">
              <a:avLst/>
            </a:prstGeom>
          </p:spPr>
        </p:pic>
        <p:pic>
          <p:nvPicPr>
            <p:cNvPr id="11" name="Graphic 10" descr="Grocery bag with solid fill">
              <a:extLst>
                <a:ext uri="{FF2B5EF4-FFF2-40B4-BE49-F238E27FC236}">
                  <a16:creationId xmlns:a16="http://schemas.microsoft.com/office/drawing/2014/main" id="{ECE1D077-CCAB-7E27-AE7B-B408FD17B30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111058" y="2780547"/>
              <a:ext cx="914400" cy="914400"/>
            </a:xfrm>
            <a:prstGeom prst="rect">
              <a:avLst/>
            </a:prstGeom>
          </p:spPr>
        </p:pic>
        <p:sp>
          <p:nvSpPr>
            <p:cNvPr id="13" name="Content Placeholder 2">
              <a:extLst>
                <a:ext uri="{FF2B5EF4-FFF2-40B4-BE49-F238E27FC236}">
                  <a16:creationId xmlns:a16="http://schemas.microsoft.com/office/drawing/2014/main" id="{F5EFBCB7-D040-AD3F-08C1-8FEE82ABEB7A}"/>
                </a:ext>
              </a:extLst>
            </p:cNvPr>
            <p:cNvSpPr txBox="1">
              <a:spLocks/>
            </p:cNvSpPr>
            <p:nvPr/>
          </p:nvSpPr>
          <p:spPr>
            <a:xfrm>
              <a:off x="8069577" y="2768810"/>
              <a:ext cx="2743199"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a:t>Reducing food &amp; cooking spend and, food waste e.g. meal planning, air fryers, bigger supermarkets</a:t>
              </a:r>
            </a:p>
          </p:txBody>
        </p:sp>
        <p:pic>
          <p:nvPicPr>
            <p:cNvPr id="16" name="Graphic 15" descr="Video camera with solid fill">
              <a:extLst>
                <a:ext uri="{FF2B5EF4-FFF2-40B4-BE49-F238E27FC236}">
                  <a16:creationId xmlns:a16="http://schemas.microsoft.com/office/drawing/2014/main" id="{DE8E2BDB-D614-69AE-83DB-89BF91D026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186313" y="5156359"/>
              <a:ext cx="914400" cy="914400"/>
            </a:xfrm>
            <a:prstGeom prst="rect">
              <a:avLst/>
            </a:prstGeom>
          </p:spPr>
        </p:pic>
        <p:sp>
          <p:nvSpPr>
            <p:cNvPr id="17" name="Content Placeholder 2">
              <a:extLst>
                <a:ext uri="{FF2B5EF4-FFF2-40B4-BE49-F238E27FC236}">
                  <a16:creationId xmlns:a16="http://schemas.microsoft.com/office/drawing/2014/main" id="{4A5D3940-8164-3AB3-714C-DFA071E3EA69}"/>
                </a:ext>
              </a:extLst>
            </p:cNvPr>
            <p:cNvSpPr txBox="1">
              <a:spLocks/>
            </p:cNvSpPr>
            <p:nvPr/>
          </p:nvSpPr>
          <p:spPr>
            <a:xfrm>
              <a:off x="7206270" y="5144622"/>
              <a:ext cx="2775929"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Reducing entertainment &amp; lifestyle spend e.g. TV, film subscriptions, eating out, cinema, weightwatchers</a:t>
              </a:r>
            </a:p>
          </p:txBody>
        </p:sp>
        <p:sp>
          <p:nvSpPr>
            <p:cNvPr id="19" name="Content Placeholder 2">
              <a:extLst>
                <a:ext uri="{FF2B5EF4-FFF2-40B4-BE49-F238E27FC236}">
                  <a16:creationId xmlns:a16="http://schemas.microsoft.com/office/drawing/2014/main" id="{0DEF10FD-54D9-69A5-91DE-EDBF0904CA52}"/>
                </a:ext>
              </a:extLst>
            </p:cNvPr>
            <p:cNvSpPr txBox="1">
              <a:spLocks/>
            </p:cNvSpPr>
            <p:nvPr/>
          </p:nvSpPr>
          <p:spPr>
            <a:xfrm>
              <a:off x="8081693" y="1813996"/>
              <a:ext cx="1809056"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a:p>
          </p:txBody>
        </p:sp>
        <p:pic>
          <p:nvPicPr>
            <p:cNvPr id="20" name="Graphic 19" descr="Renovation (House With Sparkles) with solid fill">
              <a:extLst>
                <a:ext uri="{FF2B5EF4-FFF2-40B4-BE49-F238E27FC236}">
                  <a16:creationId xmlns:a16="http://schemas.microsoft.com/office/drawing/2014/main" id="{8BB3CE91-7A3E-D470-834D-C48CA75B032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3677955" y="3258094"/>
              <a:ext cx="914400" cy="914400"/>
            </a:xfrm>
            <a:prstGeom prst="rect">
              <a:avLst/>
            </a:prstGeom>
          </p:spPr>
        </p:pic>
        <p:sp>
          <p:nvSpPr>
            <p:cNvPr id="22" name="Content Placeholder 2">
              <a:extLst>
                <a:ext uri="{FF2B5EF4-FFF2-40B4-BE49-F238E27FC236}">
                  <a16:creationId xmlns:a16="http://schemas.microsoft.com/office/drawing/2014/main" id="{D69E9315-A2B9-8A97-ABF5-DD052728E2BE}"/>
                </a:ext>
              </a:extLst>
            </p:cNvPr>
            <p:cNvSpPr txBox="1">
              <a:spLocks/>
            </p:cNvSpPr>
            <p:nvPr/>
          </p:nvSpPr>
          <p:spPr>
            <a:xfrm>
              <a:off x="1893404" y="3430859"/>
              <a:ext cx="1881288" cy="56887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Re-mortgage to fixed rate</a:t>
              </a:r>
            </a:p>
          </p:txBody>
        </p:sp>
        <p:sp>
          <p:nvSpPr>
            <p:cNvPr id="24" name="Content Placeholder 2">
              <a:extLst>
                <a:ext uri="{FF2B5EF4-FFF2-40B4-BE49-F238E27FC236}">
                  <a16:creationId xmlns:a16="http://schemas.microsoft.com/office/drawing/2014/main" id="{14DEDDBF-3686-3438-F75A-C960D2CEE280}"/>
                </a:ext>
              </a:extLst>
            </p:cNvPr>
            <p:cNvSpPr txBox="1">
              <a:spLocks/>
            </p:cNvSpPr>
            <p:nvPr/>
          </p:nvSpPr>
          <p:spPr>
            <a:xfrm>
              <a:off x="1229955" y="4406654"/>
              <a:ext cx="2448000" cy="590019"/>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t>Haggle e.g. internet, TV &amp; discount apps</a:t>
              </a:r>
            </a:p>
          </p:txBody>
        </p:sp>
        <p:pic>
          <p:nvPicPr>
            <p:cNvPr id="25" name="Graphic 24">
              <a:extLst>
                <a:ext uri="{FF2B5EF4-FFF2-40B4-BE49-F238E27FC236}">
                  <a16:creationId xmlns:a16="http://schemas.microsoft.com/office/drawing/2014/main" id="{BDC7E6E6-DFDF-B19B-AB5C-DA3FF851245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7207511" y="4075194"/>
              <a:ext cx="914400" cy="914400"/>
            </a:xfrm>
            <a:prstGeom prst="rect">
              <a:avLst/>
            </a:prstGeom>
          </p:spPr>
        </p:pic>
        <p:sp>
          <p:nvSpPr>
            <p:cNvPr id="26" name="Content Placeholder 2">
              <a:extLst>
                <a:ext uri="{FF2B5EF4-FFF2-40B4-BE49-F238E27FC236}">
                  <a16:creationId xmlns:a16="http://schemas.microsoft.com/office/drawing/2014/main" id="{25A5FF70-3A9E-1968-A604-99D8313DE6AF}"/>
                </a:ext>
              </a:extLst>
            </p:cNvPr>
            <p:cNvSpPr txBox="1">
              <a:spLocks/>
            </p:cNvSpPr>
            <p:nvPr/>
          </p:nvSpPr>
          <p:spPr>
            <a:xfrm>
              <a:off x="8048719" y="4049914"/>
              <a:ext cx="2568250"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Reducing energy spend e.g. turning off, house repairs, oil syndicates etc.</a:t>
              </a:r>
            </a:p>
          </p:txBody>
        </p:sp>
        <p:sp>
          <p:nvSpPr>
            <p:cNvPr id="27" name="Content Placeholder 2">
              <a:extLst>
                <a:ext uri="{FF2B5EF4-FFF2-40B4-BE49-F238E27FC236}">
                  <a16:creationId xmlns:a16="http://schemas.microsoft.com/office/drawing/2014/main" id="{DEA35634-F126-80BB-1AAF-891C1033E10C}"/>
                </a:ext>
              </a:extLst>
            </p:cNvPr>
            <p:cNvSpPr txBox="1">
              <a:spLocks/>
            </p:cNvSpPr>
            <p:nvPr/>
          </p:nvSpPr>
          <p:spPr>
            <a:xfrm>
              <a:off x="2157559" y="5196080"/>
              <a:ext cx="2448000"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t>Bill planning, budgeting &amp; regular review of spend</a:t>
              </a:r>
            </a:p>
          </p:txBody>
        </p:sp>
        <p:pic>
          <p:nvPicPr>
            <p:cNvPr id="28" name="Graphic 27" descr="Wallet with solid fill">
              <a:extLst>
                <a:ext uri="{FF2B5EF4-FFF2-40B4-BE49-F238E27FC236}">
                  <a16:creationId xmlns:a16="http://schemas.microsoft.com/office/drawing/2014/main" id="{289B7AF4-5BED-C877-75E7-405668FABCB9}"/>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4534722" y="5207817"/>
              <a:ext cx="914400" cy="914400"/>
            </a:xfrm>
            <a:prstGeom prst="rect">
              <a:avLst/>
            </a:prstGeom>
          </p:spPr>
        </p:pic>
        <p:pic>
          <p:nvPicPr>
            <p:cNvPr id="34" name="Graphic 33" descr="Piggy Bank with solid fill">
              <a:extLst>
                <a:ext uri="{FF2B5EF4-FFF2-40B4-BE49-F238E27FC236}">
                  <a16:creationId xmlns:a16="http://schemas.microsoft.com/office/drawing/2014/main" id="{737E59B1-5020-D15D-1B63-CE17FB21182A}"/>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3917917" y="2233654"/>
              <a:ext cx="914400" cy="914400"/>
            </a:xfrm>
            <a:prstGeom prst="rect">
              <a:avLst/>
            </a:prstGeom>
          </p:spPr>
        </p:pic>
        <p:sp>
          <p:nvSpPr>
            <p:cNvPr id="35" name="Content Placeholder 2">
              <a:extLst>
                <a:ext uri="{FF2B5EF4-FFF2-40B4-BE49-F238E27FC236}">
                  <a16:creationId xmlns:a16="http://schemas.microsoft.com/office/drawing/2014/main" id="{EC2675AD-926D-715E-B292-6FD887B66B03}"/>
                </a:ext>
              </a:extLst>
            </p:cNvPr>
            <p:cNvSpPr txBox="1">
              <a:spLocks/>
            </p:cNvSpPr>
            <p:nvPr/>
          </p:nvSpPr>
          <p:spPr>
            <a:xfrm>
              <a:off x="1540754" y="2449393"/>
              <a:ext cx="2448000" cy="482922"/>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2"/>
                  </a:solidFill>
                </a:rPr>
                <a:t>Use savings</a:t>
              </a:r>
            </a:p>
          </p:txBody>
        </p:sp>
        <p:sp>
          <p:nvSpPr>
            <p:cNvPr id="44" name="Content Placeholder 2">
              <a:extLst>
                <a:ext uri="{FF2B5EF4-FFF2-40B4-BE49-F238E27FC236}">
                  <a16:creationId xmlns:a16="http://schemas.microsoft.com/office/drawing/2014/main" id="{F032BB9E-8E75-CBAD-A153-95F7899202A7}"/>
                </a:ext>
              </a:extLst>
            </p:cNvPr>
            <p:cNvSpPr txBox="1">
              <a:spLocks/>
            </p:cNvSpPr>
            <p:nvPr/>
          </p:nvSpPr>
          <p:spPr>
            <a:xfrm>
              <a:off x="7164003" y="1813996"/>
              <a:ext cx="2448000" cy="937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a:t>Reducing fuel costs e.g. find cheaper fuel, plan journeys</a:t>
              </a:r>
            </a:p>
          </p:txBody>
        </p:sp>
        <p:grpSp>
          <p:nvGrpSpPr>
            <p:cNvPr id="51" name="Group 50">
              <a:extLst>
                <a:ext uri="{FF2B5EF4-FFF2-40B4-BE49-F238E27FC236}">
                  <a16:creationId xmlns:a16="http://schemas.microsoft.com/office/drawing/2014/main" id="{67FC5D63-D31D-54B5-63DF-18E7AA4D4B2A}"/>
                </a:ext>
              </a:extLst>
            </p:cNvPr>
            <p:cNvGrpSpPr/>
            <p:nvPr/>
          </p:nvGrpSpPr>
          <p:grpSpPr>
            <a:xfrm>
              <a:off x="4875615" y="2998373"/>
              <a:ext cx="2160000" cy="2160000"/>
              <a:chOff x="9376615" y="823274"/>
              <a:chExt cx="1750183" cy="1615291"/>
            </a:xfrm>
          </p:grpSpPr>
          <p:sp>
            <p:nvSpPr>
              <p:cNvPr id="49" name="Oval 48">
                <a:extLst>
                  <a:ext uri="{FF2B5EF4-FFF2-40B4-BE49-F238E27FC236}">
                    <a16:creationId xmlns:a16="http://schemas.microsoft.com/office/drawing/2014/main" id="{26D18015-769B-0F3C-310F-48AFFC635770}"/>
                  </a:ext>
                </a:extLst>
              </p:cNvPr>
              <p:cNvSpPr/>
              <p:nvPr/>
            </p:nvSpPr>
            <p:spPr>
              <a:xfrm>
                <a:off x="9376615" y="823274"/>
                <a:ext cx="1750183" cy="1615291"/>
              </a:xfrm>
              <a:prstGeom prst="ellipse">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Graphic 47" descr="Gears with solid fill">
                <a:extLst>
                  <a:ext uri="{FF2B5EF4-FFF2-40B4-BE49-F238E27FC236}">
                    <a16:creationId xmlns:a16="http://schemas.microsoft.com/office/drawing/2014/main" id="{A7898E12-2BF1-9DF7-2AC6-5E130A607066}"/>
                  </a:ext>
                </a:extLst>
              </p:cNvPr>
              <p:cNvPicPr>
                <a:picLocks/>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9780935" y="971585"/>
                <a:ext cx="964387" cy="890058"/>
              </a:xfrm>
              <a:prstGeom prst="rect">
                <a:avLst/>
              </a:prstGeom>
            </p:spPr>
          </p:pic>
          <p:sp>
            <p:nvSpPr>
              <p:cNvPr id="50" name="Content Placeholder 2">
                <a:extLst>
                  <a:ext uri="{FF2B5EF4-FFF2-40B4-BE49-F238E27FC236}">
                    <a16:creationId xmlns:a16="http://schemas.microsoft.com/office/drawing/2014/main" id="{F633DD7B-C26B-BF57-A1DC-16CB4B697B78}"/>
                  </a:ext>
                </a:extLst>
              </p:cNvPr>
              <p:cNvSpPr txBox="1">
                <a:spLocks/>
              </p:cNvSpPr>
              <p:nvPr/>
            </p:nvSpPr>
            <p:spPr>
              <a:xfrm>
                <a:off x="9697870" y="1840262"/>
                <a:ext cx="1166789" cy="369333"/>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0"/>
                  </a:spcAft>
                </a:pPr>
                <a:r>
                  <a:rPr lang="en-GB">
                    <a:solidFill>
                      <a:schemeClr val="bg1"/>
                    </a:solidFill>
                  </a:rPr>
                  <a:t>Strategies to reduce spend</a:t>
                </a:r>
              </a:p>
            </p:txBody>
          </p:sp>
        </p:grpSp>
        <p:pic>
          <p:nvPicPr>
            <p:cNvPr id="8" name="Graphic 7" descr="Ugly Sweater with solid fill">
              <a:extLst>
                <a:ext uri="{FF2B5EF4-FFF2-40B4-BE49-F238E27FC236}">
                  <a16:creationId xmlns:a16="http://schemas.microsoft.com/office/drawing/2014/main" id="{350689FB-7EEA-2C94-3DD0-932F34F0A136}"/>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5054827" y="1764161"/>
              <a:ext cx="914400" cy="914400"/>
            </a:xfrm>
            <a:prstGeom prst="rect">
              <a:avLst/>
            </a:prstGeom>
          </p:spPr>
        </p:pic>
        <p:sp>
          <p:nvSpPr>
            <p:cNvPr id="10" name="Content Placeholder 2">
              <a:extLst>
                <a:ext uri="{FF2B5EF4-FFF2-40B4-BE49-F238E27FC236}">
                  <a16:creationId xmlns:a16="http://schemas.microsoft.com/office/drawing/2014/main" id="{EA608038-4157-4B3B-EE11-58EB59C715A2}"/>
                </a:ext>
              </a:extLst>
            </p:cNvPr>
            <p:cNvSpPr txBox="1">
              <a:spLocks/>
            </p:cNvSpPr>
            <p:nvPr/>
          </p:nvSpPr>
          <p:spPr>
            <a:xfrm>
              <a:off x="2633792" y="1703932"/>
              <a:ext cx="2568250" cy="51119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t>Making do, repairing clothes, charity shops, DIY</a:t>
              </a:r>
            </a:p>
          </p:txBody>
        </p:sp>
      </p:grpSp>
      <p:sp>
        <p:nvSpPr>
          <p:cNvPr id="4" name="Footer Placeholder 3">
            <a:extLst>
              <a:ext uri="{FF2B5EF4-FFF2-40B4-BE49-F238E27FC236}">
                <a16:creationId xmlns:a16="http://schemas.microsoft.com/office/drawing/2014/main" id="{7E3D6DD5-5DC1-43B7-4ED9-6CB2C83E9BB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5" name="Date Placeholder 4">
            <a:extLst>
              <a:ext uri="{FF2B5EF4-FFF2-40B4-BE49-F238E27FC236}">
                <a16:creationId xmlns:a16="http://schemas.microsoft.com/office/drawing/2014/main" id="{973B6AB9-C247-B6ED-933A-215DC843CD0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6" name="Slide Number Placeholder 5">
            <a:extLst>
              <a:ext uri="{FF2B5EF4-FFF2-40B4-BE49-F238E27FC236}">
                <a16:creationId xmlns:a16="http://schemas.microsoft.com/office/drawing/2014/main" id="{A2C467AE-0E1C-0569-C2CD-C19F5A86760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46</a:t>
            </a:fld>
            <a:endParaRPr lang="en-GB">
              <a:latin typeface="Calibri" panose="020F0502020204030204" pitchFamily="34" charset="0"/>
            </a:endParaRPr>
          </a:p>
        </p:txBody>
      </p:sp>
      <p:sp>
        <p:nvSpPr>
          <p:cNvPr id="3" name="TextBox 2">
            <a:extLst>
              <a:ext uri="{FF2B5EF4-FFF2-40B4-BE49-F238E27FC236}">
                <a16:creationId xmlns:a16="http://schemas.microsoft.com/office/drawing/2014/main" id="{C21B5511-DE2C-1DB2-E8F0-65487916429E}"/>
              </a:ext>
            </a:extLst>
          </p:cNvPr>
          <p:cNvSpPr txBox="1"/>
          <p:nvPr/>
        </p:nvSpPr>
        <p:spPr>
          <a:xfrm>
            <a:off x="8347872" y="223380"/>
            <a:ext cx="3731601" cy="1461939"/>
          </a:xfrm>
          <a:prstGeom prst="rect">
            <a:avLst/>
          </a:prstGeom>
          <a:noFill/>
        </p:spPr>
        <p:txBody>
          <a:bodyPr wrap="square">
            <a:spAutoFit/>
          </a:bodyPr>
          <a:lstStyle/>
          <a:p>
            <a:pPr algn="ctr"/>
            <a:r>
              <a:rPr lang="en-GB" dirty="0">
                <a:solidFill>
                  <a:srgbClr val="E40037"/>
                </a:solidFill>
              </a:rPr>
              <a:t>“It’s our fault we tend to do a lot for our kids, I was lucky my mum and dad taught me how to budget. </a:t>
            </a:r>
            <a:r>
              <a:rPr lang="en-GB" b="1" dirty="0">
                <a:solidFill>
                  <a:srgbClr val="E40037"/>
                </a:solidFill>
              </a:rPr>
              <a:t>I taught my son how to budget</a:t>
            </a:r>
            <a:r>
              <a:rPr lang="en-GB" dirty="0">
                <a:solidFill>
                  <a:srgbClr val="E40037"/>
                </a:solidFill>
              </a:rPr>
              <a:t>.” </a:t>
            </a:r>
          </a:p>
          <a:p>
            <a:pPr algn="ctr"/>
            <a:r>
              <a:rPr lang="en-GB" sz="1700" dirty="0"/>
              <a:t>[Emma, ethnographic interview]</a:t>
            </a:r>
          </a:p>
        </p:txBody>
      </p:sp>
    </p:spTree>
    <p:extLst>
      <p:ext uri="{BB962C8B-B14F-4D97-AF65-F5344CB8AC3E}">
        <p14:creationId xmlns:p14="http://schemas.microsoft.com/office/powerpoint/2010/main" val="243528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6E1C-80CF-CF5F-3888-205532D43265}"/>
              </a:ext>
            </a:extLst>
          </p:cNvPr>
          <p:cNvSpPr>
            <a:spLocks noGrp="1"/>
          </p:cNvSpPr>
          <p:nvPr>
            <p:ph type="title"/>
          </p:nvPr>
        </p:nvSpPr>
        <p:spPr>
          <a:xfrm>
            <a:off x="545123" y="214937"/>
            <a:ext cx="8722701" cy="1065091"/>
          </a:xfrm>
        </p:spPr>
        <p:txBody>
          <a:bodyPr/>
          <a:lstStyle/>
          <a:p>
            <a:r>
              <a:rPr lang="en-GB" sz="3800"/>
              <a:t>The impact on families</a:t>
            </a:r>
          </a:p>
        </p:txBody>
      </p:sp>
      <p:sp>
        <p:nvSpPr>
          <p:cNvPr id="3" name="Footer Placeholder 3">
            <a:extLst>
              <a:ext uri="{FF2B5EF4-FFF2-40B4-BE49-F238E27FC236}">
                <a16:creationId xmlns:a16="http://schemas.microsoft.com/office/drawing/2014/main" id="{890DB3A7-3536-D935-FF8B-156AF31229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Produced by Essex County Council Chief Exec’s Office</a:t>
            </a:r>
          </a:p>
        </p:txBody>
      </p:sp>
      <p:sp>
        <p:nvSpPr>
          <p:cNvPr id="4" name="Date Placeholder 4">
            <a:extLst>
              <a:ext uri="{FF2B5EF4-FFF2-40B4-BE49-F238E27FC236}">
                <a16:creationId xmlns:a16="http://schemas.microsoft.com/office/drawing/2014/main" id="{63EE21CB-2C10-9290-DC6C-B72ABD18475D}"/>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5779ACFE-60B6-3253-5107-A5B64D2F524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138DD30A-C4E2-D19F-599C-DC1918FBE487}"/>
              </a:ext>
            </a:extLst>
          </p:cNvPr>
          <p:cNvSpPr txBox="1"/>
          <p:nvPr/>
        </p:nvSpPr>
        <p:spPr>
          <a:xfrm>
            <a:off x="7617594" y="1960953"/>
            <a:ext cx="4068001"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“We’ve had the heating off, down to 16.5 degrees. We’ve got the littlun, </a:t>
            </a:r>
            <a:r>
              <a:rPr kumimoji="0" lang="en-GB"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they have asthma, there’s damp </a:t>
            </a:r>
            <a:r>
              <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 the walls.”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[Peter, Intercept Interview].</a:t>
            </a:r>
          </a:p>
        </p:txBody>
      </p:sp>
      <p:sp>
        <p:nvSpPr>
          <p:cNvPr id="10" name="Content Placeholder 2">
            <a:extLst>
              <a:ext uri="{FF2B5EF4-FFF2-40B4-BE49-F238E27FC236}">
                <a16:creationId xmlns:a16="http://schemas.microsoft.com/office/drawing/2014/main" id="{23F075A5-F8A1-52B6-D1D5-A536521BCE9C}"/>
              </a:ext>
            </a:extLst>
          </p:cNvPr>
          <p:cNvSpPr txBox="1">
            <a:spLocks/>
          </p:cNvSpPr>
          <p:nvPr/>
        </p:nvSpPr>
        <p:spPr>
          <a:xfrm>
            <a:off x="545124" y="954350"/>
            <a:ext cx="6822415" cy="568871"/>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134"/>
              </a:spcBef>
              <a:spcAft>
                <a:spcPts val="1134"/>
              </a:spcAft>
              <a:buClrTx/>
              <a:buSzTx/>
              <a:buFont typeface="Arial" panose="020B0604020202020204" pitchFamily="34" charset="0"/>
              <a:buNone/>
              <a:tabLst/>
              <a:defRPr/>
            </a:pPr>
            <a:r>
              <a:rPr kumimoji="0" lang="en-GB" sz="1700" b="1" i="0" u="none" strike="noStrike" kern="1200" cap="none" spc="0" normalizeH="0" baseline="0" noProof="0">
                <a:ln>
                  <a:noFill/>
                </a:ln>
                <a:solidFill>
                  <a:srgbClr val="000000"/>
                </a:solidFill>
                <a:effectLst/>
                <a:uLnTx/>
                <a:uFillTx/>
                <a:latin typeface="Calibri"/>
                <a:ea typeface="+mn-ea"/>
                <a:cs typeface="+mn-cs"/>
              </a:rPr>
              <a:t>People’s financial situations and the strategies that people are using to reduce spend may have a negative impact too.  </a:t>
            </a:r>
          </a:p>
        </p:txBody>
      </p:sp>
      <p:sp>
        <p:nvSpPr>
          <p:cNvPr id="12" name="TextBox 11">
            <a:extLst>
              <a:ext uri="{FF2B5EF4-FFF2-40B4-BE49-F238E27FC236}">
                <a16:creationId xmlns:a16="http://schemas.microsoft.com/office/drawing/2014/main" id="{298F6845-658F-F8C9-D16A-981C0FA319AD}"/>
              </a:ext>
            </a:extLst>
          </p:cNvPr>
          <p:cNvSpPr txBox="1"/>
          <p:nvPr/>
        </p:nvSpPr>
        <p:spPr>
          <a:xfrm>
            <a:off x="7291751" y="5573997"/>
            <a:ext cx="471968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n-ea"/>
                <a:cs typeface="+mn-cs"/>
              </a:rPr>
              <a:t>Many are more worried about 2023 more so then the 2022 winter.</a:t>
            </a:r>
          </a:p>
        </p:txBody>
      </p:sp>
      <p:graphicFrame>
        <p:nvGraphicFramePr>
          <p:cNvPr id="11" name="Diagram 10">
            <a:extLst>
              <a:ext uri="{FF2B5EF4-FFF2-40B4-BE49-F238E27FC236}">
                <a16:creationId xmlns:a16="http://schemas.microsoft.com/office/drawing/2014/main" id="{C10148DE-103E-46B9-6F2C-743043BA64E4}"/>
              </a:ext>
            </a:extLst>
          </p:cNvPr>
          <p:cNvGraphicFramePr/>
          <p:nvPr/>
        </p:nvGraphicFramePr>
        <p:xfrm>
          <a:off x="306000" y="1523221"/>
          <a:ext cx="7060341" cy="5059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336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BBEE3DD-059C-4822-C389-85F49C9F46F0}"/>
              </a:ext>
            </a:extLst>
          </p:cNvPr>
          <p:cNvSpPr txBox="1"/>
          <p:nvPr/>
        </p:nvSpPr>
        <p:spPr>
          <a:xfrm>
            <a:off x="0" y="645728"/>
            <a:ext cx="10561739" cy="646331"/>
          </a:xfrm>
          <a:prstGeom prst="rect">
            <a:avLst/>
          </a:prstGeom>
          <a:solidFill>
            <a:schemeClr val="bg1">
              <a:lumMod val="95000"/>
            </a:schemeClr>
          </a:solidFill>
        </p:spPr>
        <p:txBody>
          <a:bodyPr wrap="square">
            <a:spAutoFit/>
          </a:bodyPr>
          <a:lstStyle/>
          <a:p>
            <a:pPr algn="ctr"/>
            <a:r>
              <a:rPr lang="en-GB" b="1"/>
              <a:t>Lucy is a single mother living with her teenage daughter, who has a disability.   They live in a housing association owned house.  She works full time, and receives a maintenance payment for her daughter. </a:t>
            </a:r>
          </a:p>
        </p:txBody>
      </p:sp>
      <p:sp>
        <p:nvSpPr>
          <p:cNvPr id="21" name="TextBox 20">
            <a:extLst>
              <a:ext uri="{FF2B5EF4-FFF2-40B4-BE49-F238E27FC236}">
                <a16:creationId xmlns:a16="http://schemas.microsoft.com/office/drawing/2014/main" id="{C8FF98C4-821D-4765-8371-EC363EB03F24}"/>
              </a:ext>
            </a:extLst>
          </p:cNvPr>
          <p:cNvSpPr txBox="1"/>
          <p:nvPr/>
        </p:nvSpPr>
        <p:spPr>
          <a:xfrm>
            <a:off x="331823" y="1397399"/>
            <a:ext cx="10229915" cy="4573688"/>
          </a:xfrm>
          <a:prstGeom prst="rect">
            <a:avLst/>
          </a:prstGeom>
          <a:noFill/>
        </p:spPr>
        <p:txBody>
          <a:bodyPr wrap="square">
            <a:spAutoFit/>
          </a:bodyPr>
          <a:lstStyle/>
          <a:p>
            <a:pPr fontAlgn="base">
              <a:lnSpc>
                <a:spcPct val="110000"/>
              </a:lnSpc>
              <a:spcBef>
                <a:spcPts val="1800"/>
              </a:spcBef>
            </a:pPr>
            <a:r>
              <a:rPr lang="en-GB">
                <a:ea typeface="Calibri" panose="020F0502020204030204" pitchFamily="34" charset="0"/>
                <a:cs typeface="Arial" panose="020B0604020202020204" pitchFamily="34" charset="0"/>
              </a:rPr>
              <a:t>Lucy knows it’s important to prioritise and plan how she spends her money during each month, so she keeps a close eye on her income and expenses. When she gets paid, her rent and electric bills come out by direct debit.</a:t>
            </a:r>
          </a:p>
          <a:p>
            <a:pPr fontAlgn="base">
              <a:lnSpc>
                <a:spcPct val="110000"/>
              </a:lnSpc>
              <a:spcBef>
                <a:spcPts val="1800"/>
              </a:spcBef>
            </a:pPr>
            <a:r>
              <a:rPr lang="en-GB" sz="1800">
                <a:solidFill>
                  <a:srgbClr val="E40037"/>
                </a:solidFill>
                <a:effectLst/>
                <a:latin typeface="Calibri"/>
                <a:ea typeface="Calibri" panose="020F0502020204030204" pitchFamily="34" charset="0"/>
                <a:cs typeface="Times New Roman"/>
              </a:rPr>
              <a:t>“I pay for everything on pay day, so everything comes out and whatever we’ve got left, we know we’ve got.”</a:t>
            </a:r>
          </a:p>
          <a:p>
            <a:pPr>
              <a:spcBef>
                <a:spcPts val="1800"/>
              </a:spcBef>
            </a:pPr>
            <a:r>
              <a:rPr lang="en-GB">
                <a:ea typeface="Calibri" panose="020F0502020204030204" pitchFamily="34" charset="0"/>
                <a:cs typeface="Arial" panose="020B0604020202020204" pitchFamily="34" charset="0"/>
              </a:rPr>
              <a:t>The surplus is used for car fuel, food and anything else important.  She would prefer to cut down on food to make sure all her bills are met, and sometimes just eats toast all day to cut costs.  They are not able to have extra treats anymore and are no longer going to the cinema or buying from the coffee shop. </a:t>
            </a:r>
          </a:p>
          <a:p>
            <a:pPr fontAlgn="base">
              <a:lnSpc>
                <a:spcPct val="110000"/>
              </a:lnSpc>
              <a:spcBef>
                <a:spcPts val="1800"/>
              </a:spcBef>
            </a:pPr>
            <a:r>
              <a:rPr lang="en-GB">
                <a:ea typeface="Calibri" panose="020F0502020204030204" pitchFamily="34" charset="0"/>
                <a:cs typeface="Arial" panose="020B0604020202020204" pitchFamily="34" charset="0"/>
              </a:rPr>
              <a:t>She is struggling to pay her council tax resulting in a missed payment, and has had to pay double the following month.</a:t>
            </a:r>
            <a:endParaRPr lang="en-GB">
              <a:effectLst/>
              <a:ea typeface="Calibri" panose="020F0502020204030204" pitchFamily="34" charset="0"/>
              <a:cs typeface="Arial" panose="020B0604020202020204" pitchFamily="34" charset="0"/>
            </a:endParaRPr>
          </a:p>
          <a:p>
            <a:pPr fontAlgn="base">
              <a:lnSpc>
                <a:spcPct val="110000"/>
              </a:lnSpc>
              <a:spcBef>
                <a:spcPts val="1800"/>
              </a:spcBef>
            </a:pPr>
            <a:r>
              <a:rPr lang="en-GB" sz="1800">
                <a:solidFill>
                  <a:srgbClr val="E40037"/>
                </a:solidFill>
                <a:effectLst/>
                <a:latin typeface="Calibri"/>
                <a:ea typeface="Calibri" panose="020F0502020204030204" pitchFamily="34" charset="0"/>
                <a:cs typeface="Times New Roman"/>
              </a:rPr>
              <a:t>“I worry enough about money.  I don’t need to be worrying about paying for my rent or electric. Everything goes out on direct debit, so I know where I am. If we need to cut back on food, then we have to cut back on food… Food can be difficult at the end of the month, but I just have to be really good at budgeting.”</a:t>
            </a:r>
            <a:endParaRPr lang="en-GB">
              <a:solidFill>
                <a:srgbClr val="E40037"/>
              </a:solidFill>
              <a:cs typeface="Calibri"/>
            </a:endParaRPr>
          </a:p>
        </p:txBody>
      </p:sp>
      <p:sp>
        <p:nvSpPr>
          <p:cNvPr id="8" name="Title 7">
            <a:extLst>
              <a:ext uri="{FF2B5EF4-FFF2-40B4-BE49-F238E27FC236}">
                <a16:creationId xmlns:a16="http://schemas.microsoft.com/office/drawing/2014/main" id="{D7B47B42-FDF6-7336-41AE-2C702DC27EF8}"/>
              </a:ext>
            </a:extLst>
          </p:cNvPr>
          <p:cNvSpPr>
            <a:spLocks noGrp="1"/>
          </p:cNvSpPr>
          <p:nvPr>
            <p:ph type="title"/>
          </p:nvPr>
        </p:nvSpPr>
        <p:spPr>
          <a:xfrm>
            <a:off x="0" y="1282"/>
            <a:ext cx="12192000" cy="676666"/>
          </a:xfrm>
          <a:solidFill>
            <a:srgbClr val="E40037"/>
          </a:solidFill>
        </p:spPr>
        <p:txBody>
          <a:bodyPr/>
          <a:lstStyle/>
          <a:p>
            <a:r>
              <a:rPr lang="en-GB" sz="3800">
                <a:solidFill>
                  <a:schemeClr val="bg1"/>
                </a:solidFill>
              </a:rPr>
              <a:t>  Lucy makes sure all her main bills are paid first</a:t>
            </a:r>
          </a:p>
        </p:txBody>
      </p:sp>
      <p:grpSp>
        <p:nvGrpSpPr>
          <p:cNvPr id="7" name="Group 6">
            <a:extLst>
              <a:ext uri="{FF2B5EF4-FFF2-40B4-BE49-F238E27FC236}">
                <a16:creationId xmlns:a16="http://schemas.microsoft.com/office/drawing/2014/main" id="{851D2050-2BE7-D5AC-5388-34D70D2638DA}"/>
              </a:ext>
            </a:extLst>
          </p:cNvPr>
          <p:cNvGrpSpPr/>
          <p:nvPr/>
        </p:nvGrpSpPr>
        <p:grpSpPr>
          <a:xfrm>
            <a:off x="10326302" y="151870"/>
            <a:ext cx="1656149" cy="1236641"/>
            <a:chOff x="10326302" y="151870"/>
            <a:chExt cx="1656149" cy="1236641"/>
          </a:xfrm>
        </p:grpSpPr>
        <p:grpSp>
          <p:nvGrpSpPr>
            <p:cNvPr id="12" name="Group 11">
              <a:extLst>
                <a:ext uri="{FF2B5EF4-FFF2-40B4-BE49-F238E27FC236}">
                  <a16:creationId xmlns:a16="http://schemas.microsoft.com/office/drawing/2014/main" id="{D7E21035-8428-92B3-3933-56C9605E1772}"/>
                </a:ext>
              </a:extLst>
            </p:cNvPr>
            <p:cNvGrpSpPr/>
            <p:nvPr/>
          </p:nvGrpSpPr>
          <p:grpSpPr>
            <a:xfrm>
              <a:off x="10326302" y="151870"/>
              <a:ext cx="1656149" cy="1236641"/>
              <a:chOff x="10450126" y="89396"/>
              <a:chExt cx="1656149" cy="1236641"/>
            </a:xfrm>
          </p:grpSpPr>
          <p:pic>
            <p:nvPicPr>
              <p:cNvPr id="14" name="Picture 13">
                <a:extLst>
                  <a:ext uri="{FF2B5EF4-FFF2-40B4-BE49-F238E27FC236}">
                    <a16:creationId xmlns:a16="http://schemas.microsoft.com/office/drawing/2014/main" id="{C651BE8E-FC14-A1F5-F4E4-E4CC02349D18}"/>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5" name="TextBox 14">
                <a:extLst>
                  <a:ext uri="{FF2B5EF4-FFF2-40B4-BE49-F238E27FC236}">
                    <a16:creationId xmlns:a16="http://schemas.microsoft.com/office/drawing/2014/main" id="{650D4798-BFF6-187A-03B8-44138DF55326}"/>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3" name="Oval 12">
              <a:extLst>
                <a:ext uri="{FF2B5EF4-FFF2-40B4-BE49-F238E27FC236}">
                  <a16:creationId xmlns:a16="http://schemas.microsoft.com/office/drawing/2014/main" id="{560B0BC2-A843-F82E-5504-855BCC86D389}"/>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968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8D456C-C206-2911-CE7E-131B9F0D4A70}"/>
              </a:ext>
            </a:extLst>
          </p:cNvPr>
          <p:cNvSpPr>
            <a:spLocks noGrp="1"/>
          </p:cNvSpPr>
          <p:nvPr>
            <p:ph idx="1"/>
          </p:nvPr>
        </p:nvSpPr>
        <p:spPr>
          <a:xfrm>
            <a:off x="539748" y="1811893"/>
            <a:ext cx="5668115" cy="3803650"/>
          </a:xfrm>
        </p:spPr>
        <p:txBody>
          <a:bodyPr/>
          <a:lstStyle/>
          <a:p>
            <a:pPr>
              <a:lnSpc>
                <a:spcPct val="110000"/>
              </a:lnSpc>
              <a:spcBef>
                <a:spcPts val="0"/>
              </a:spcBef>
              <a:spcAft>
                <a:spcPts val="0"/>
              </a:spcAft>
            </a:pPr>
            <a:r>
              <a:rPr lang="en-GB"/>
              <a:t>Reducing food spend</a:t>
            </a:r>
          </a:p>
          <a:p>
            <a:pPr marL="285750" indent="-285750">
              <a:lnSpc>
                <a:spcPct val="110000"/>
              </a:lnSpc>
              <a:spcBef>
                <a:spcPts val="0"/>
              </a:spcBef>
              <a:spcAft>
                <a:spcPts val="0"/>
              </a:spcAft>
              <a:buFont typeface="Arial" panose="020B0604020202020204" pitchFamily="34" charset="0"/>
              <a:buChar char="•"/>
            </a:pPr>
            <a:r>
              <a:rPr lang="en-GB" b="0"/>
              <a:t>Using bigger cheaper supermarkets, where perishables last longer e.g. vegetables (tends not to be the cheapest supermarkets). </a:t>
            </a:r>
          </a:p>
          <a:p>
            <a:pPr marL="285750" indent="-285750">
              <a:lnSpc>
                <a:spcPct val="110000"/>
              </a:lnSpc>
              <a:spcBef>
                <a:spcPts val="0"/>
              </a:spcBef>
              <a:spcAft>
                <a:spcPts val="0"/>
              </a:spcAft>
              <a:buFont typeface="Arial" panose="020B0604020202020204" pitchFamily="34" charset="0"/>
              <a:buChar char="•"/>
            </a:pPr>
            <a:r>
              <a:rPr lang="en-GB" b="0"/>
              <a:t>Cutting back on food (not for kids), food quality &amp; takeaways</a:t>
            </a:r>
          </a:p>
          <a:p>
            <a:pPr marL="285750" indent="-285750">
              <a:lnSpc>
                <a:spcPct val="110000"/>
              </a:lnSpc>
              <a:spcBef>
                <a:spcPts val="0"/>
              </a:spcBef>
              <a:spcAft>
                <a:spcPts val="0"/>
              </a:spcAft>
              <a:buFont typeface="Arial" panose="020B0604020202020204" pitchFamily="34" charset="0"/>
              <a:buChar char="•"/>
            </a:pPr>
            <a:r>
              <a:rPr lang="en-GB" b="0"/>
              <a:t>Meal planning</a:t>
            </a:r>
          </a:p>
          <a:p>
            <a:pPr marL="285750" indent="-285750">
              <a:lnSpc>
                <a:spcPct val="110000"/>
              </a:lnSpc>
              <a:spcBef>
                <a:spcPts val="0"/>
              </a:spcBef>
              <a:spcAft>
                <a:spcPts val="800"/>
              </a:spcAft>
              <a:buFont typeface="Arial" panose="020B0604020202020204" pitchFamily="34" charset="0"/>
              <a:buChar char="•"/>
            </a:pPr>
            <a:r>
              <a:rPr lang="en-GB" b="0"/>
              <a:t>Batch cooking </a:t>
            </a:r>
          </a:p>
          <a:p>
            <a:pPr>
              <a:lnSpc>
                <a:spcPct val="110000"/>
              </a:lnSpc>
              <a:spcBef>
                <a:spcPts val="0"/>
              </a:spcBef>
              <a:spcAft>
                <a:spcPts val="0"/>
              </a:spcAft>
            </a:pPr>
            <a:r>
              <a:rPr lang="en-GB"/>
              <a:t>Reducing cooking spend</a:t>
            </a:r>
          </a:p>
          <a:p>
            <a:pPr marL="285750" indent="-285750">
              <a:lnSpc>
                <a:spcPct val="110000"/>
              </a:lnSpc>
              <a:spcBef>
                <a:spcPts val="0"/>
              </a:spcBef>
              <a:spcAft>
                <a:spcPts val="0"/>
              </a:spcAft>
              <a:buFont typeface="Arial" panose="020B0604020202020204" pitchFamily="34" charset="0"/>
              <a:buChar char="•"/>
            </a:pPr>
            <a:r>
              <a:rPr lang="en-GB" b="0"/>
              <a:t>Boiling the kettle once and filling thermos flasks for the day </a:t>
            </a:r>
          </a:p>
          <a:p>
            <a:pPr marL="285750" indent="-285750">
              <a:lnSpc>
                <a:spcPct val="110000"/>
              </a:lnSpc>
              <a:spcBef>
                <a:spcPts val="0"/>
              </a:spcBef>
              <a:spcAft>
                <a:spcPts val="800"/>
              </a:spcAft>
              <a:buFont typeface="Arial" panose="020B0604020202020204" pitchFamily="34" charset="0"/>
              <a:buChar char="•"/>
            </a:pPr>
            <a:r>
              <a:rPr lang="en-GB" b="0"/>
              <a:t>Slow cooking or air frying rather than the oven </a:t>
            </a:r>
          </a:p>
          <a:p>
            <a:pPr>
              <a:lnSpc>
                <a:spcPct val="110000"/>
              </a:lnSpc>
              <a:spcBef>
                <a:spcPts val="0"/>
              </a:spcBef>
              <a:spcAft>
                <a:spcPts val="0"/>
              </a:spcAft>
            </a:pPr>
            <a:r>
              <a:rPr lang="en-GB"/>
              <a:t>Less food waste</a:t>
            </a:r>
          </a:p>
          <a:p>
            <a:pPr marL="285750" indent="-285750">
              <a:lnSpc>
                <a:spcPct val="110000"/>
              </a:lnSpc>
              <a:spcBef>
                <a:spcPts val="0"/>
              </a:spcBef>
              <a:spcAft>
                <a:spcPts val="0"/>
              </a:spcAft>
              <a:buFont typeface="Arial" panose="020B0604020202020204" pitchFamily="34" charset="0"/>
              <a:buChar char="•"/>
            </a:pPr>
            <a:r>
              <a:rPr lang="en-GB" b="0"/>
              <a:t>Freezing food</a:t>
            </a:r>
          </a:p>
          <a:p>
            <a:pPr marL="285750" indent="-285750">
              <a:lnSpc>
                <a:spcPct val="110000"/>
              </a:lnSpc>
              <a:spcBef>
                <a:spcPts val="0"/>
              </a:spcBef>
              <a:spcAft>
                <a:spcPts val="0"/>
              </a:spcAft>
              <a:buFont typeface="Arial" panose="020B0604020202020204" pitchFamily="34" charset="0"/>
              <a:buChar char="•"/>
            </a:pPr>
            <a:r>
              <a:rPr lang="en-GB" b="0"/>
              <a:t>Using leftovers for lunch (less expense to buying lunch too)</a:t>
            </a:r>
          </a:p>
          <a:p>
            <a:pPr marL="285750" indent="-285750">
              <a:lnSpc>
                <a:spcPct val="110000"/>
              </a:lnSpc>
              <a:spcBef>
                <a:spcPts val="0"/>
              </a:spcBef>
              <a:spcAft>
                <a:spcPts val="0"/>
              </a:spcAft>
              <a:buFont typeface="Arial" panose="020B0604020202020204" pitchFamily="34" charset="0"/>
              <a:buChar char="•"/>
            </a:pPr>
            <a:r>
              <a:rPr lang="en-GB" b="0"/>
              <a:t>Not buying buy 1 get 1 free; just what is planned</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0" y="7165975"/>
            <a:ext cx="4114800" cy="365125"/>
          </a:xfrm>
        </p:spPr>
        <p:txBody>
          <a:bodyPr/>
          <a:lstStyle/>
          <a:p>
            <a:r>
              <a:rPr lang="en-GB">
                <a:latin typeface="Calibri" panose="020F0502020204030204" pitchFamily="34" charset="0"/>
              </a:rPr>
              <a:t>Produced by Essex County Council Chief Exec’s Office</a:t>
            </a:r>
          </a:p>
        </p:txBody>
      </p:sp>
      <p:sp>
        <p:nvSpPr>
          <p:cNvPr id="22" name="TextBox 21">
            <a:extLst>
              <a:ext uri="{FF2B5EF4-FFF2-40B4-BE49-F238E27FC236}">
                <a16:creationId xmlns:a16="http://schemas.microsoft.com/office/drawing/2014/main" id="{42290B0B-5552-4F00-951F-2FAB48AE0EA6}"/>
              </a:ext>
            </a:extLst>
          </p:cNvPr>
          <p:cNvSpPr txBox="1"/>
          <p:nvPr/>
        </p:nvSpPr>
        <p:spPr>
          <a:xfrm>
            <a:off x="461826" y="1389618"/>
            <a:ext cx="5688171"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10" name="Title 9">
            <a:extLst>
              <a:ext uri="{FF2B5EF4-FFF2-40B4-BE49-F238E27FC236}">
                <a16:creationId xmlns:a16="http://schemas.microsoft.com/office/drawing/2014/main" id="{2CE8EBDF-4524-B622-9E19-EEFF7976129C}"/>
              </a:ext>
            </a:extLst>
          </p:cNvPr>
          <p:cNvSpPr>
            <a:spLocks noGrp="1"/>
          </p:cNvSpPr>
          <p:nvPr>
            <p:ph type="title"/>
          </p:nvPr>
        </p:nvSpPr>
        <p:spPr>
          <a:xfrm>
            <a:off x="539748" y="166447"/>
            <a:ext cx="5302800" cy="1065091"/>
          </a:xfrm>
        </p:spPr>
        <p:txBody>
          <a:bodyPr/>
          <a:lstStyle/>
          <a:p>
            <a:r>
              <a:rPr lang="en-GB"/>
              <a:t>Reducing food spend &amp; waste</a:t>
            </a:r>
          </a:p>
        </p:txBody>
      </p:sp>
      <p:pic>
        <p:nvPicPr>
          <p:cNvPr id="6" name="Picture Placeholder 5">
            <a:extLst>
              <a:ext uri="{FF2B5EF4-FFF2-40B4-BE49-F238E27FC236}">
                <a16:creationId xmlns:a16="http://schemas.microsoft.com/office/drawing/2014/main" id="{A9C76511-D9F5-8329-02BD-AD15EF9F238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7" name="TextBox 6">
            <a:extLst>
              <a:ext uri="{FF2B5EF4-FFF2-40B4-BE49-F238E27FC236}">
                <a16:creationId xmlns:a16="http://schemas.microsoft.com/office/drawing/2014/main" id="{78972506-6AC3-A655-151E-5A0598539133}"/>
              </a:ext>
            </a:extLst>
          </p:cNvPr>
          <p:cNvSpPr txBox="1"/>
          <p:nvPr/>
        </p:nvSpPr>
        <p:spPr>
          <a:xfrm>
            <a:off x="5668115" y="0"/>
            <a:ext cx="1568112" cy="584775"/>
          </a:xfrm>
          <a:prstGeom prst="rect">
            <a:avLst/>
          </a:prstGeom>
          <a:solidFill>
            <a:schemeClr val="bg1">
              <a:lumMod val="95000"/>
            </a:schemeClr>
          </a:solidFill>
          <a:ln>
            <a:noFill/>
          </a:ln>
        </p:spPr>
        <p:txBody>
          <a:bodyPr wrap="square">
            <a:spAutoFit/>
          </a:bodyPr>
          <a:lstStyle/>
          <a:p>
            <a:pPr algn="ctr"/>
            <a:r>
              <a:rPr lang="en-GB" sz="1600">
                <a:solidFill>
                  <a:schemeClr val="tx2"/>
                </a:solidFill>
              </a:rPr>
              <a:t>Meal planning board</a:t>
            </a:r>
          </a:p>
        </p:txBody>
      </p:sp>
      <p:sp>
        <p:nvSpPr>
          <p:cNvPr id="2" name="Footer Placeholder 3">
            <a:extLst>
              <a:ext uri="{FF2B5EF4-FFF2-40B4-BE49-F238E27FC236}">
                <a16:creationId xmlns:a16="http://schemas.microsoft.com/office/drawing/2014/main" id="{921E21CE-850F-D895-0C5F-44D84F772B5C}"/>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3" name="Date Placeholder 4">
            <a:extLst>
              <a:ext uri="{FF2B5EF4-FFF2-40B4-BE49-F238E27FC236}">
                <a16:creationId xmlns:a16="http://schemas.microsoft.com/office/drawing/2014/main" id="{A6E9CB9A-295C-0FF1-F699-0BA680109B99}"/>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8" name="Slide Number Placeholder 5">
            <a:extLst>
              <a:ext uri="{FF2B5EF4-FFF2-40B4-BE49-F238E27FC236}">
                <a16:creationId xmlns:a16="http://schemas.microsoft.com/office/drawing/2014/main" id="{AA206E59-2145-68A8-D32F-A81B100B64C4}"/>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49</a:t>
            </a:fld>
            <a:endParaRPr lang="en-GB">
              <a:latin typeface="Calibri" panose="020F0502020204030204" pitchFamily="34" charset="0"/>
            </a:endParaRPr>
          </a:p>
        </p:txBody>
      </p:sp>
      <p:sp>
        <p:nvSpPr>
          <p:cNvPr id="9" name="TextBox 8">
            <a:extLst>
              <a:ext uri="{FF2B5EF4-FFF2-40B4-BE49-F238E27FC236}">
                <a16:creationId xmlns:a16="http://schemas.microsoft.com/office/drawing/2014/main" id="{CE794051-659A-ACCC-33FA-E751C99ABD1B}"/>
              </a:ext>
            </a:extLst>
          </p:cNvPr>
          <p:cNvSpPr txBox="1"/>
          <p:nvPr/>
        </p:nvSpPr>
        <p:spPr>
          <a:xfrm>
            <a:off x="6911162" y="6403479"/>
            <a:ext cx="5119876" cy="338554"/>
          </a:xfrm>
          <a:prstGeom prst="rect">
            <a:avLst/>
          </a:prstGeom>
          <a:noFill/>
        </p:spPr>
        <p:txBody>
          <a:bodyPr wrap="square" rtlCol="0">
            <a:spAutoFit/>
          </a:bodyPr>
          <a:lstStyle/>
          <a:p>
            <a:pPr algn="r"/>
            <a:r>
              <a:rPr lang="en-GB" sz="1600" dirty="0">
                <a:solidFill>
                  <a:schemeClr val="bg1"/>
                </a:solidFill>
              </a:rPr>
              <a:t>Meal planner board</a:t>
            </a:r>
          </a:p>
        </p:txBody>
      </p:sp>
    </p:spTree>
    <p:extLst>
      <p:ext uri="{BB962C8B-B14F-4D97-AF65-F5344CB8AC3E}">
        <p14:creationId xmlns:p14="http://schemas.microsoft.com/office/powerpoint/2010/main" val="285804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CF816F-7E63-4EFE-A9BC-125F5EE2E313}"/>
              </a:ext>
            </a:extLst>
          </p:cNvPr>
          <p:cNvSpPr>
            <a:spLocks noGrp="1"/>
          </p:cNvSpPr>
          <p:nvPr>
            <p:ph idx="1"/>
          </p:nvPr>
        </p:nvSpPr>
        <p:spPr>
          <a:xfrm>
            <a:off x="539750" y="2163783"/>
            <a:ext cx="4608000" cy="4141450"/>
          </a:xfrm>
        </p:spPr>
        <p:txBody>
          <a:bodyPr/>
          <a:lstStyle/>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Being surrounded by countryside and nature  </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It’s peaceful and quiet</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Safe with low crime</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Clean and tidy</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Be recognised  by others e.g. shop owners</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The houses are cheaper (for some)</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Not rundown</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Not built up </a:t>
            </a:r>
          </a:p>
          <a:p>
            <a:pPr marL="285750" indent="-285750">
              <a:lnSpc>
                <a:spcPct val="120000"/>
              </a:lnSpc>
              <a:spcBef>
                <a:spcPts val="1200"/>
              </a:spcBef>
              <a:spcAft>
                <a:spcPts val="0"/>
              </a:spcAft>
              <a:buFont typeface="Arial" panose="020B0604020202020204" pitchFamily="34" charset="0"/>
              <a:buChar char="•"/>
            </a:pPr>
            <a:r>
              <a:rPr lang="en-GB" b="0">
                <a:latin typeface="Calibri" panose="020F0502020204030204" pitchFamily="34" charset="0"/>
              </a:rPr>
              <a:t>Less traffic or as busy as a town</a:t>
            </a:r>
          </a:p>
        </p:txBody>
      </p:sp>
      <p:sp>
        <p:nvSpPr>
          <p:cNvPr id="8" name="Text Placeholder 7">
            <a:extLst>
              <a:ext uri="{FF2B5EF4-FFF2-40B4-BE49-F238E27FC236}">
                <a16:creationId xmlns:a16="http://schemas.microsoft.com/office/drawing/2014/main" id="{336B3A03-3FB8-401E-A290-1739DED55B02}"/>
              </a:ext>
            </a:extLst>
          </p:cNvPr>
          <p:cNvSpPr>
            <a:spLocks noGrp="1"/>
          </p:cNvSpPr>
          <p:nvPr>
            <p:ph type="body" sz="quarter" idx="10"/>
          </p:nvPr>
        </p:nvSpPr>
        <p:spPr>
          <a:xfrm>
            <a:off x="6697340" y="1982490"/>
            <a:ext cx="5217169" cy="3485833"/>
          </a:xfrm>
        </p:spPr>
        <p:txBody>
          <a:bodyPr/>
          <a:lstStyle/>
          <a:p>
            <a:pPr algn="ctr">
              <a:spcAft>
                <a:spcPts val="0"/>
              </a:spcAft>
            </a:pPr>
            <a:r>
              <a:rPr lang="en-GB" sz="2800">
                <a:latin typeface="Calibri" panose="020F0502020204030204" pitchFamily="34" charset="0"/>
                <a:cs typeface="Calibri" panose="020F0502020204030204" pitchFamily="34" charset="0"/>
              </a:rPr>
              <a:t>“It's very, very quiet and it just feels very, very safe and you can walk out the door and </a:t>
            </a:r>
            <a:r>
              <a:rPr lang="en-GB" sz="2800" b="1">
                <a:latin typeface="Calibri" panose="020F0502020204030204" pitchFamily="34" charset="0"/>
                <a:cs typeface="Calibri" panose="020F0502020204030204" pitchFamily="34" charset="0"/>
              </a:rPr>
              <a:t>let the children run around without worrying </a:t>
            </a:r>
            <a:r>
              <a:rPr lang="en-GB" sz="2800">
                <a:latin typeface="Calibri" panose="020F0502020204030204" pitchFamily="34" charset="0"/>
                <a:cs typeface="Calibri" panose="020F0502020204030204" pitchFamily="34" charset="0"/>
              </a:rPr>
              <a:t>about traffic because there’s no through road.” </a:t>
            </a:r>
          </a:p>
          <a:p>
            <a:pPr algn="ctr">
              <a:spcBef>
                <a:spcPts val="0"/>
              </a:spcBef>
              <a:spcAft>
                <a:spcPts val="4200"/>
              </a:spcAft>
            </a:pPr>
            <a:r>
              <a:rPr lang="en-GB" sz="2000">
                <a:latin typeface="Calibri" panose="020F0502020204030204" pitchFamily="34" charset="0"/>
                <a:cs typeface="Calibri" panose="020F0502020204030204" pitchFamily="34" charset="0"/>
              </a:rPr>
              <a:t>[Olivia, Ethnographic interview]</a:t>
            </a:r>
          </a:p>
        </p:txBody>
      </p:sp>
      <p:sp>
        <p:nvSpPr>
          <p:cNvPr id="22" name="TextBox 21">
            <a:extLst>
              <a:ext uri="{FF2B5EF4-FFF2-40B4-BE49-F238E27FC236}">
                <a16:creationId xmlns:a16="http://schemas.microsoft.com/office/drawing/2014/main" id="{42290B0B-5552-4F00-951F-2FAB48AE0EA6}"/>
              </a:ext>
            </a:extLst>
          </p:cNvPr>
          <p:cNvSpPr txBox="1"/>
          <p:nvPr/>
        </p:nvSpPr>
        <p:spPr>
          <a:xfrm>
            <a:off x="507356" y="1336159"/>
            <a:ext cx="5883919" cy="646331"/>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Participants &amp; survey respondents reported that the benefits of living in a rural area include:</a:t>
            </a:r>
          </a:p>
        </p:txBody>
      </p:sp>
      <p:sp>
        <p:nvSpPr>
          <p:cNvPr id="10" name="Title 9">
            <a:extLst>
              <a:ext uri="{FF2B5EF4-FFF2-40B4-BE49-F238E27FC236}">
                <a16:creationId xmlns:a16="http://schemas.microsoft.com/office/drawing/2014/main" id="{01CCF4F3-4708-F935-F146-83E23AA1DFF3}"/>
              </a:ext>
            </a:extLst>
          </p:cNvPr>
          <p:cNvSpPr>
            <a:spLocks noGrp="1"/>
          </p:cNvSpPr>
          <p:nvPr>
            <p:ph type="title"/>
          </p:nvPr>
        </p:nvSpPr>
        <p:spPr>
          <a:xfrm>
            <a:off x="472075" y="235895"/>
            <a:ext cx="6150951" cy="1065091"/>
          </a:xfrm>
        </p:spPr>
        <p:txBody>
          <a:bodyPr/>
          <a:lstStyle/>
          <a:p>
            <a:r>
              <a:rPr lang="en-GB" sz="3200"/>
              <a:t>The peace and quiet are the main reasons given for living rurally</a:t>
            </a:r>
          </a:p>
        </p:txBody>
      </p:sp>
      <p:sp>
        <p:nvSpPr>
          <p:cNvPr id="11" name="Footer Placeholder 3">
            <a:extLst>
              <a:ext uri="{FF2B5EF4-FFF2-40B4-BE49-F238E27FC236}">
                <a16:creationId xmlns:a16="http://schemas.microsoft.com/office/drawing/2014/main" id="{7A84F923-EA26-A030-5368-86D59363D4E8}"/>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6D81CC4E-E8E2-F82A-26A1-CD0670875350}"/>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4" name="Slide Number Placeholder 5">
            <a:extLst>
              <a:ext uri="{FF2B5EF4-FFF2-40B4-BE49-F238E27FC236}">
                <a16:creationId xmlns:a16="http://schemas.microsoft.com/office/drawing/2014/main" id="{AD55094D-1CE7-9F3E-9CB2-13A469FE6B5B}"/>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5</a:t>
            </a:fld>
            <a:endParaRPr lang="en-GB">
              <a:latin typeface="Calibri" panose="020F0502020204030204" pitchFamily="34" charset="0"/>
            </a:endParaRPr>
          </a:p>
        </p:txBody>
      </p:sp>
    </p:spTree>
    <p:extLst>
      <p:ext uri="{BB962C8B-B14F-4D97-AF65-F5344CB8AC3E}">
        <p14:creationId xmlns:p14="http://schemas.microsoft.com/office/powerpoint/2010/main" val="997028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6FCD90-2C03-DF9C-6F9B-34320874D08E}"/>
              </a:ext>
            </a:extLst>
          </p:cNvPr>
          <p:cNvSpPr txBox="1"/>
          <p:nvPr/>
        </p:nvSpPr>
        <p:spPr>
          <a:xfrm>
            <a:off x="0" y="645728"/>
            <a:ext cx="7006272" cy="646331"/>
          </a:xfrm>
          <a:prstGeom prst="rect">
            <a:avLst/>
          </a:prstGeom>
          <a:solidFill>
            <a:schemeClr val="bg1">
              <a:lumMod val="95000"/>
            </a:schemeClr>
          </a:solidFill>
        </p:spPr>
        <p:txBody>
          <a:bodyPr wrap="square">
            <a:spAutoFit/>
          </a:bodyPr>
          <a:lstStyle/>
          <a:p>
            <a:pPr algn="ctr"/>
            <a:r>
              <a:rPr lang="en-GB" b="1"/>
              <a:t>Emma lives with her adult son, who has a disability, in a future </a:t>
            </a:r>
          </a:p>
          <a:p>
            <a:pPr algn="ctr"/>
            <a:r>
              <a:rPr lang="en-GB" b="1"/>
              <a:t>proof bungalow belonging to a housing association.  </a:t>
            </a:r>
          </a:p>
        </p:txBody>
      </p:sp>
      <p:pic>
        <p:nvPicPr>
          <p:cNvPr id="11" name="Picture 10">
            <a:extLst>
              <a:ext uri="{FF2B5EF4-FFF2-40B4-BE49-F238E27FC236}">
                <a16:creationId xmlns:a16="http://schemas.microsoft.com/office/drawing/2014/main" id="{3885A2A6-DB54-4BB9-FC8A-1C40494ED2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2720" y="0"/>
            <a:ext cx="5669280" cy="6858000"/>
          </a:xfrm>
          <a:prstGeom prst="rect">
            <a:avLst/>
          </a:prstGeom>
        </p:spPr>
      </p:pic>
      <p:sp>
        <p:nvSpPr>
          <p:cNvPr id="21" name="TextBox 20">
            <a:extLst>
              <a:ext uri="{FF2B5EF4-FFF2-40B4-BE49-F238E27FC236}">
                <a16:creationId xmlns:a16="http://schemas.microsoft.com/office/drawing/2014/main" id="{C8FF98C4-821D-4765-8371-EC363EB03F24}"/>
              </a:ext>
            </a:extLst>
          </p:cNvPr>
          <p:cNvSpPr txBox="1"/>
          <p:nvPr/>
        </p:nvSpPr>
        <p:spPr>
          <a:xfrm>
            <a:off x="349500" y="1508697"/>
            <a:ext cx="6261486" cy="4955331"/>
          </a:xfrm>
          <a:prstGeom prst="rect">
            <a:avLst/>
          </a:prstGeom>
          <a:noFill/>
        </p:spPr>
        <p:txBody>
          <a:bodyPr wrap="square">
            <a:spAutoFit/>
          </a:bodyPr>
          <a:lstStyle/>
          <a:p>
            <a:pPr fontAlgn="base">
              <a:lnSpc>
                <a:spcPct val="110000"/>
              </a:lnSpc>
              <a:spcBef>
                <a:spcPts val="600"/>
              </a:spcBef>
            </a:pPr>
            <a:r>
              <a:rPr lang="en-GB">
                <a:effectLst/>
                <a:ea typeface="Calibri" panose="020F0502020204030204" pitchFamily="34" charset="0"/>
                <a:cs typeface="Arial" panose="020B0604020202020204" pitchFamily="34" charset="0"/>
              </a:rPr>
              <a:t>Emma plans meals for the week, budgeting and buying what is needed for the </a:t>
            </a:r>
            <a:r>
              <a:rPr lang="en-GB">
                <a:ea typeface="Calibri" panose="020F0502020204030204" pitchFamily="34" charset="0"/>
                <a:cs typeface="Arial" panose="020B0604020202020204" pitchFamily="34" charset="0"/>
              </a:rPr>
              <a:t>week </a:t>
            </a:r>
            <a:r>
              <a:rPr lang="en-GB">
                <a:effectLst/>
                <a:ea typeface="Calibri" panose="020F0502020204030204" pitchFamily="34" charset="0"/>
                <a:cs typeface="Arial" panose="020B0604020202020204" pitchFamily="34" charset="0"/>
              </a:rPr>
              <a:t>and nothing extra.  She cooks at her parents house who lives nearby and they eat together.  She’s stopped getting takeaways and is now </a:t>
            </a:r>
            <a:r>
              <a:rPr lang="en-GB">
                <a:ea typeface="Calibri" panose="020F0502020204030204" pitchFamily="34" charset="0"/>
                <a:cs typeface="Arial" panose="020B0604020202020204" pitchFamily="34" charset="0"/>
              </a:rPr>
              <a:t>taking leftover food for lunch rather than buying.  </a:t>
            </a:r>
            <a:r>
              <a:rPr lang="en-GB">
                <a:effectLst/>
                <a:ea typeface="Calibri" panose="020F0502020204030204" pitchFamily="34" charset="0"/>
                <a:cs typeface="Arial" panose="020B0604020202020204" pitchFamily="34" charset="0"/>
              </a:rPr>
              <a:t>She’s getting milk and other foods that last longer. </a:t>
            </a:r>
          </a:p>
          <a:p>
            <a:pPr fontAlgn="base">
              <a:lnSpc>
                <a:spcPct val="110000"/>
              </a:lnSpc>
              <a:spcBef>
                <a:spcPts val="600"/>
              </a:spcBef>
            </a:pPr>
            <a:r>
              <a:rPr lang="en-GB">
                <a:effectLst/>
                <a:ea typeface="Calibri" panose="020F0502020204030204" pitchFamily="34" charset="0"/>
                <a:cs typeface="Arial" panose="020B0604020202020204" pitchFamily="34" charset="0"/>
              </a:rPr>
              <a:t>She has noticed a big drop in her food spend and waste.</a:t>
            </a:r>
          </a:p>
          <a:p>
            <a:pPr algn="ctr" fontAlgn="base">
              <a:lnSpc>
                <a:spcPct val="110000"/>
              </a:lnSpc>
              <a:spcBef>
                <a:spcPts val="600"/>
              </a:spcBef>
            </a:pPr>
            <a:r>
              <a:rPr lang="en-GB">
                <a:solidFill>
                  <a:srgbClr val="E40037"/>
                </a:solidFill>
                <a:ea typeface="Calibri" panose="020F0502020204030204" pitchFamily="34" charset="0"/>
                <a:cs typeface="Arial" panose="020B0604020202020204" pitchFamily="34" charset="0"/>
              </a:rPr>
              <a:t>“We write down what meals we’re having that week and only buy what’s needed for that week for those meals. We noticed a dramatic drop in the food bill” </a:t>
            </a:r>
          </a:p>
          <a:p>
            <a:pPr fontAlgn="base">
              <a:lnSpc>
                <a:spcPct val="110000"/>
              </a:lnSpc>
              <a:spcBef>
                <a:spcPts val="600"/>
              </a:spcBef>
            </a:pPr>
            <a:r>
              <a:rPr lang="en-GB">
                <a:solidFill>
                  <a:schemeClr val="tx2"/>
                </a:solidFill>
                <a:ea typeface="Calibri" panose="020F0502020204030204" pitchFamily="34" charset="0"/>
                <a:cs typeface="Arial" panose="020B0604020202020204" pitchFamily="34" charset="0"/>
              </a:rPr>
              <a:t>Emma thinks buy 1 get 1 free discounts cause greater spend.</a:t>
            </a:r>
          </a:p>
          <a:p>
            <a:pPr algn="ctr">
              <a:lnSpc>
                <a:spcPct val="110000"/>
              </a:lnSpc>
              <a:spcBef>
                <a:spcPts val="600"/>
              </a:spcBef>
              <a:spcAft>
                <a:spcPts val="800"/>
              </a:spcAft>
            </a:pPr>
            <a:r>
              <a:rPr lang="en-GB">
                <a:solidFill>
                  <a:srgbClr val="E40037"/>
                </a:solidFill>
                <a:effectLst/>
                <a:ea typeface="Calibri" panose="020F0502020204030204" pitchFamily="34" charset="0"/>
                <a:cs typeface="Arial" panose="020B0604020202020204" pitchFamily="34" charset="0"/>
              </a:rPr>
              <a:t>“When people go shopping, buy 2 get 1 free, people will buy that but, do you really need it?  So you’re spending extra but you don’t need it right now so you’re spending more because its telling you, you are getting that one free.”</a:t>
            </a:r>
          </a:p>
        </p:txBody>
      </p:sp>
      <p:sp>
        <p:nvSpPr>
          <p:cNvPr id="8" name="Title 7">
            <a:extLst>
              <a:ext uri="{FF2B5EF4-FFF2-40B4-BE49-F238E27FC236}">
                <a16:creationId xmlns:a16="http://schemas.microsoft.com/office/drawing/2014/main" id="{D7B47B42-FDF6-7336-41AE-2C702DC27EF8}"/>
              </a:ext>
            </a:extLst>
          </p:cNvPr>
          <p:cNvSpPr>
            <a:spLocks noGrp="1"/>
          </p:cNvSpPr>
          <p:nvPr>
            <p:ph type="title"/>
          </p:nvPr>
        </p:nvSpPr>
        <p:spPr>
          <a:xfrm>
            <a:off x="0" y="1"/>
            <a:ext cx="12192000" cy="658316"/>
          </a:xfrm>
          <a:solidFill>
            <a:srgbClr val="E40037"/>
          </a:solidFill>
        </p:spPr>
        <p:txBody>
          <a:bodyPr/>
          <a:lstStyle/>
          <a:p>
            <a:r>
              <a:rPr lang="en-GB">
                <a:solidFill>
                  <a:schemeClr val="bg1"/>
                </a:solidFill>
              </a:rPr>
              <a:t>  Emma reorganised and now meal plans</a:t>
            </a:r>
          </a:p>
        </p:txBody>
      </p:sp>
      <p:sp>
        <p:nvSpPr>
          <p:cNvPr id="12" name="TextBox 11">
            <a:extLst>
              <a:ext uri="{FF2B5EF4-FFF2-40B4-BE49-F238E27FC236}">
                <a16:creationId xmlns:a16="http://schemas.microsoft.com/office/drawing/2014/main" id="{2F4512FC-CD11-15B1-993B-E13563163CA0}"/>
              </a:ext>
            </a:extLst>
          </p:cNvPr>
          <p:cNvSpPr txBox="1"/>
          <p:nvPr/>
        </p:nvSpPr>
        <p:spPr>
          <a:xfrm>
            <a:off x="7006272" y="6464028"/>
            <a:ext cx="4995227" cy="338554"/>
          </a:xfrm>
          <a:prstGeom prst="rect">
            <a:avLst/>
          </a:prstGeom>
          <a:noFill/>
          <a:ln>
            <a:noFill/>
          </a:ln>
        </p:spPr>
        <p:txBody>
          <a:bodyPr wrap="square">
            <a:spAutoFit/>
          </a:bodyPr>
          <a:lstStyle/>
          <a:p>
            <a:pPr algn="r"/>
            <a:r>
              <a:rPr lang="en-GB" sz="1600" dirty="0">
                <a:solidFill>
                  <a:schemeClr val="bg1"/>
                </a:solidFill>
              </a:rPr>
              <a:t>Saving electricity by not turning on the scent diffuser.</a:t>
            </a:r>
          </a:p>
        </p:txBody>
      </p:sp>
      <p:grpSp>
        <p:nvGrpSpPr>
          <p:cNvPr id="6" name="Group 5">
            <a:extLst>
              <a:ext uri="{FF2B5EF4-FFF2-40B4-BE49-F238E27FC236}">
                <a16:creationId xmlns:a16="http://schemas.microsoft.com/office/drawing/2014/main" id="{FE765C3F-1965-7E3D-8253-1AE7461A1542}"/>
              </a:ext>
            </a:extLst>
          </p:cNvPr>
          <p:cNvGrpSpPr/>
          <p:nvPr/>
        </p:nvGrpSpPr>
        <p:grpSpPr>
          <a:xfrm>
            <a:off x="10640627" y="180445"/>
            <a:ext cx="1656149" cy="1236641"/>
            <a:chOff x="10326302" y="151870"/>
            <a:chExt cx="1656149" cy="1236641"/>
          </a:xfrm>
        </p:grpSpPr>
        <p:grpSp>
          <p:nvGrpSpPr>
            <p:cNvPr id="7" name="Group 6">
              <a:extLst>
                <a:ext uri="{FF2B5EF4-FFF2-40B4-BE49-F238E27FC236}">
                  <a16:creationId xmlns:a16="http://schemas.microsoft.com/office/drawing/2014/main" id="{00801DC7-6D6C-62A4-76AA-7F65A07D848D}"/>
                </a:ext>
              </a:extLst>
            </p:cNvPr>
            <p:cNvGrpSpPr/>
            <p:nvPr/>
          </p:nvGrpSpPr>
          <p:grpSpPr>
            <a:xfrm>
              <a:off x="10326302" y="151870"/>
              <a:ext cx="1656149" cy="1236641"/>
              <a:chOff x="10450126" y="89396"/>
              <a:chExt cx="1656149" cy="1236641"/>
            </a:xfrm>
          </p:grpSpPr>
          <p:pic>
            <p:nvPicPr>
              <p:cNvPr id="13" name="Picture 12">
                <a:extLst>
                  <a:ext uri="{FF2B5EF4-FFF2-40B4-BE49-F238E27FC236}">
                    <a16:creationId xmlns:a16="http://schemas.microsoft.com/office/drawing/2014/main" id="{3289713C-17EB-CBF2-5854-136893B8987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14" name="TextBox 13">
                <a:extLst>
                  <a:ext uri="{FF2B5EF4-FFF2-40B4-BE49-F238E27FC236}">
                    <a16:creationId xmlns:a16="http://schemas.microsoft.com/office/drawing/2014/main" id="{B769AEBD-F527-C856-EB94-3E945EECEACB}"/>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0" name="Oval 9">
              <a:extLst>
                <a:ext uri="{FF2B5EF4-FFF2-40B4-BE49-F238E27FC236}">
                  <a16:creationId xmlns:a16="http://schemas.microsoft.com/office/drawing/2014/main" id="{CD388183-A5C1-BD7D-E17C-BFAD06844D88}"/>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40194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CE8EBDF-4524-B622-9E19-EEFF7976129C}"/>
              </a:ext>
            </a:extLst>
          </p:cNvPr>
          <p:cNvSpPr>
            <a:spLocks noGrp="1"/>
          </p:cNvSpPr>
          <p:nvPr>
            <p:ph type="title"/>
          </p:nvPr>
        </p:nvSpPr>
        <p:spPr/>
        <p:txBody>
          <a:bodyPr/>
          <a:lstStyle/>
          <a:p>
            <a:r>
              <a:rPr lang="en-GB"/>
              <a:t>Reducing fuel spend</a:t>
            </a:r>
          </a:p>
        </p:txBody>
      </p:sp>
      <p:sp>
        <p:nvSpPr>
          <p:cNvPr id="5" name="Content Placeholder 4">
            <a:extLst>
              <a:ext uri="{FF2B5EF4-FFF2-40B4-BE49-F238E27FC236}">
                <a16:creationId xmlns:a16="http://schemas.microsoft.com/office/drawing/2014/main" id="{BD8D456C-C206-2911-CE7E-131B9F0D4A70}"/>
              </a:ext>
            </a:extLst>
          </p:cNvPr>
          <p:cNvSpPr>
            <a:spLocks noGrp="1"/>
          </p:cNvSpPr>
          <p:nvPr>
            <p:ph idx="1"/>
          </p:nvPr>
        </p:nvSpPr>
        <p:spPr>
          <a:xfrm>
            <a:off x="539748" y="1872000"/>
            <a:ext cx="5556251" cy="4141450"/>
          </a:xfrm>
        </p:spPr>
        <p:txBody>
          <a:bodyPr/>
          <a:lstStyle/>
          <a:p>
            <a:pPr>
              <a:lnSpc>
                <a:spcPct val="110000"/>
              </a:lnSpc>
              <a:spcBef>
                <a:spcPts val="1800"/>
              </a:spcBef>
              <a:spcAft>
                <a:spcPts val="0"/>
              </a:spcAft>
            </a:pPr>
            <a:r>
              <a:rPr lang="en-GB" sz="1800" b="0"/>
              <a:t>They are reducing fuel spend by:</a:t>
            </a:r>
          </a:p>
          <a:p>
            <a:pPr marL="285750" indent="-285750">
              <a:lnSpc>
                <a:spcPct val="110000"/>
              </a:lnSpc>
              <a:spcBef>
                <a:spcPts val="1800"/>
              </a:spcBef>
              <a:spcAft>
                <a:spcPts val="0"/>
              </a:spcAft>
              <a:buFont typeface="Arial" panose="020B0604020202020204" pitchFamily="34" charset="0"/>
              <a:buChar char="•"/>
            </a:pPr>
            <a:r>
              <a:rPr lang="en-GB" sz="1800"/>
              <a:t>Planning journeys </a:t>
            </a:r>
            <a:r>
              <a:rPr lang="en-GB" sz="1800" b="0"/>
              <a:t>to lower mileage such as doing two jobs or activities during the same journey or picking up cheaper fuel on the way to somewhere.</a:t>
            </a:r>
          </a:p>
          <a:p>
            <a:pPr marL="285750" indent="-285750">
              <a:lnSpc>
                <a:spcPct val="110000"/>
              </a:lnSpc>
              <a:spcBef>
                <a:spcPts val="1800"/>
              </a:spcBef>
              <a:spcAft>
                <a:spcPts val="0"/>
              </a:spcAft>
              <a:buFont typeface="Arial" panose="020B0604020202020204" pitchFamily="34" charset="0"/>
              <a:buChar char="•"/>
            </a:pPr>
            <a:r>
              <a:rPr lang="en-GB" sz="1800" b="0"/>
              <a:t>Some look to </a:t>
            </a:r>
            <a:r>
              <a:rPr lang="en-GB" sz="1800"/>
              <a:t>jobs with company cars </a:t>
            </a:r>
            <a:r>
              <a:rPr lang="en-GB" sz="1800" b="0"/>
              <a:t>to reduce expenses</a:t>
            </a:r>
          </a:p>
          <a:p>
            <a:pPr marL="285750" indent="-285750">
              <a:lnSpc>
                <a:spcPct val="110000"/>
              </a:lnSpc>
              <a:spcBef>
                <a:spcPts val="1800"/>
              </a:spcBef>
              <a:spcAft>
                <a:spcPts val="0"/>
              </a:spcAft>
              <a:buFont typeface="Arial" panose="020B0604020202020204" pitchFamily="34" charset="0"/>
              <a:buChar char="•"/>
            </a:pPr>
            <a:r>
              <a:rPr lang="en-GB" sz="1800" b="0"/>
              <a:t>Some have </a:t>
            </a:r>
            <a:r>
              <a:rPr lang="en-GB" sz="1800"/>
              <a:t>fuel effective motorbikes </a:t>
            </a:r>
            <a:r>
              <a:rPr lang="en-GB" sz="1800" b="0"/>
              <a:t>as a second vehicle</a:t>
            </a:r>
          </a:p>
          <a:p>
            <a:pPr marL="285750" indent="-285750">
              <a:lnSpc>
                <a:spcPct val="110000"/>
              </a:lnSpc>
              <a:spcBef>
                <a:spcPts val="1800"/>
              </a:spcBef>
              <a:spcAft>
                <a:spcPts val="0"/>
              </a:spcAft>
              <a:buFont typeface="Arial" panose="020B0604020202020204" pitchFamily="34" charset="0"/>
              <a:buChar char="•"/>
            </a:pPr>
            <a:r>
              <a:rPr lang="en-GB" sz="1800" b="0"/>
              <a:t>Some are having </a:t>
            </a:r>
            <a:r>
              <a:rPr lang="en-GB" sz="1800"/>
              <a:t>food delivered </a:t>
            </a:r>
            <a:r>
              <a:rPr lang="en-GB" sz="1800" b="0"/>
              <a:t>from supermarkets</a:t>
            </a:r>
          </a:p>
          <a:p>
            <a:pPr marL="285750" indent="-285750">
              <a:lnSpc>
                <a:spcPct val="110000"/>
              </a:lnSpc>
              <a:spcBef>
                <a:spcPts val="1800"/>
              </a:spcBef>
              <a:spcAft>
                <a:spcPts val="0"/>
              </a:spcAft>
              <a:buFont typeface="Arial" panose="020B0604020202020204" pitchFamily="34" charset="0"/>
              <a:buChar char="•"/>
            </a:pPr>
            <a:r>
              <a:rPr lang="en-GB" sz="1800" b="0"/>
              <a:t>Some are </a:t>
            </a:r>
            <a:r>
              <a:rPr lang="en-GB" sz="1800"/>
              <a:t>going out less</a:t>
            </a:r>
            <a:r>
              <a:rPr lang="en-GB" sz="1800" b="0"/>
              <a:t>, reducing the fuel expense to get there. </a:t>
            </a:r>
          </a:p>
        </p:txBody>
      </p:sp>
      <p:sp>
        <p:nvSpPr>
          <p:cNvPr id="9" name="Text Placeholder 8">
            <a:extLst>
              <a:ext uri="{FF2B5EF4-FFF2-40B4-BE49-F238E27FC236}">
                <a16:creationId xmlns:a16="http://schemas.microsoft.com/office/drawing/2014/main" id="{29D9AA98-2F00-1221-F876-7C350BF3210A}"/>
              </a:ext>
            </a:extLst>
          </p:cNvPr>
          <p:cNvSpPr>
            <a:spLocks noGrp="1"/>
          </p:cNvSpPr>
          <p:nvPr>
            <p:ph type="body" sz="quarter" idx="10"/>
          </p:nvPr>
        </p:nvSpPr>
        <p:spPr>
          <a:xfrm>
            <a:off x="7109999" y="2434856"/>
            <a:ext cx="4542251" cy="18394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Calibri"/>
                <a:ea typeface="+mn-ea"/>
                <a:cs typeface="+mn-cs"/>
              </a:rPr>
              <a:t>Emma’s son uses the car and fills it up in </a:t>
            </a:r>
            <a:r>
              <a:rPr kumimoji="0" lang="en-GB" sz="2800" b="1" i="0" u="none" strike="noStrike" kern="1200" cap="none" spc="0" normalizeH="0" baseline="0" noProof="0">
                <a:ln>
                  <a:noFill/>
                </a:ln>
                <a:solidFill>
                  <a:srgbClr val="000000"/>
                </a:solidFill>
                <a:effectLst/>
                <a:uLnTx/>
                <a:uFillTx/>
                <a:latin typeface="Calibri"/>
                <a:ea typeface="+mn-ea"/>
                <a:cs typeface="+mn-cs"/>
              </a:rPr>
              <a:t>Southend</a:t>
            </a:r>
            <a:r>
              <a:rPr kumimoji="0" lang="en-GB" sz="2800" b="0" i="0" u="none" strike="noStrike" kern="1200" cap="none" spc="0" normalizeH="0" baseline="0" noProof="0">
                <a:ln>
                  <a:noFill/>
                </a:ln>
                <a:solidFill>
                  <a:srgbClr val="000000"/>
                </a:solidFill>
                <a:effectLst/>
                <a:uLnTx/>
                <a:uFillTx/>
                <a:latin typeface="Calibri"/>
                <a:ea typeface="+mn-ea"/>
                <a:cs typeface="+mn-cs"/>
              </a:rPr>
              <a:t> as the petrol is cheaper there.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a:ea typeface="+mn-ea"/>
                <a:cs typeface="+mn-cs"/>
              </a:rPr>
              <a:t>[Emma, Ethnographic Interview]</a:t>
            </a:r>
            <a:endParaRPr kumimoji="0" lang="en-GB" sz="1600" b="0" i="0" u="none" strike="noStrike" kern="1200" cap="none" spc="0" normalizeH="0" baseline="0" noProof="0">
              <a:ln>
                <a:noFill/>
              </a:ln>
              <a:solidFill>
                <a:srgbClr val="000000"/>
              </a:solidFill>
              <a:effectLst/>
              <a:uLnTx/>
              <a:uFillTx/>
              <a:latin typeface="Calibri"/>
              <a:ea typeface="+mn-ea"/>
              <a:cs typeface="+mn-cs"/>
            </a:endParaRPr>
          </a:p>
          <a:p>
            <a:endParaRPr lang="en-GB"/>
          </a:p>
        </p:txBody>
      </p:sp>
      <p:sp>
        <p:nvSpPr>
          <p:cNvPr id="22" name="TextBox 21">
            <a:extLst>
              <a:ext uri="{FF2B5EF4-FFF2-40B4-BE49-F238E27FC236}">
                <a16:creationId xmlns:a16="http://schemas.microsoft.com/office/drawing/2014/main" id="{42290B0B-5552-4F00-951F-2FAB48AE0EA6}"/>
              </a:ext>
            </a:extLst>
          </p:cNvPr>
          <p:cNvSpPr txBox="1"/>
          <p:nvPr/>
        </p:nvSpPr>
        <p:spPr>
          <a:xfrm>
            <a:off x="461826" y="1389618"/>
            <a:ext cx="5688171"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2" name="Footer Placeholder 3">
            <a:extLst>
              <a:ext uri="{FF2B5EF4-FFF2-40B4-BE49-F238E27FC236}">
                <a16:creationId xmlns:a16="http://schemas.microsoft.com/office/drawing/2014/main" id="{8D8C547F-DD91-07D4-7F6C-922F099D83A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6" name="Date Placeholder 4">
            <a:extLst>
              <a:ext uri="{FF2B5EF4-FFF2-40B4-BE49-F238E27FC236}">
                <a16:creationId xmlns:a16="http://schemas.microsoft.com/office/drawing/2014/main" id="{105E8DEE-9313-CBDC-DE64-2F5614C1BEF2}"/>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7" name="Slide Number Placeholder 5">
            <a:extLst>
              <a:ext uri="{FF2B5EF4-FFF2-40B4-BE49-F238E27FC236}">
                <a16:creationId xmlns:a16="http://schemas.microsoft.com/office/drawing/2014/main" id="{AFF8E178-2F14-811E-09CA-3CD51204D10C}"/>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51</a:t>
            </a:fld>
            <a:endParaRPr lang="en-GB">
              <a:latin typeface="Calibri" panose="020F0502020204030204" pitchFamily="34" charset="0"/>
            </a:endParaRPr>
          </a:p>
        </p:txBody>
      </p:sp>
    </p:spTree>
    <p:extLst>
      <p:ext uri="{BB962C8B-B14F-4D97-AF65-F5344CB8AC3E}">
        <p14:creationId xmlns:p14="http://schemas.microsoft.com/office/powerpoint/2010/main" val="2895592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7598-53A0-6CE8-9A26-9606CC46BBC4}"/>
              </a:ext>
            </a:extLst>
          </p:cNvPr>
          <p:cNvSpPr>
            <a:spLocks noGrp="1"/>
          </p:cNvSpPr>
          <p:nvPr>
            <p:ph type="title"/>
          </p:nvPr>
        </p:nvSpPr>
        <p:spPr>
          <a:xfrm>
            <a:off x="545124" y="517524"/>
            <a:ext cx="5836626" cy="1065091"/>
          </a:xfrm>
        </p:spPr>
        <p:txBody>
          <a:bodyPr/>
          <a:lstStyle/>
          <a:p>
            <a:r>
              <a:rPr lang="en-GB" sz="3800"/>
              <a:t>Travelling to Suffolk to spend</a:t>
            </a:r>
          </a:p>
        </p:txBody>
      </p:sp>
      <p:sp>
        <p:nvSpPr>
          <p:cNvPr id="3" name="Content Placeholder 2">
            <a:extLst>
              <a:ext uri="{FF2B5EF4-FFF2-40B4-BE49-F238E27FC236}">
                <a16:creationId xmlns:a16="http://schemas.microsoft.com/office/drawing/2014/main" id="{8EC4319C-BCD0-FC9C-723F-83A1BC55AA38}"/>
              </a:ext>
            </a:extLst>
          </p:cNvPr>
          <p:cNvSpPr>
            <a:spLocks noGrp="1"/>
          </p:cNvSpPr>
          <p:nvPr>
            <p:ph idx="1"/>
          </p:nvPr>
        </p:nvSpPr>
        <p:spPr/>
        <p:txBody>
          <a:bodyPr/>
          <a:lstStyle/>
          <a:p>
            <a:pPr>
              <a:spcBef>
                <a:spcPts val="1800"/>
              </a:spcBef>
              <a:spcAft>
                <a:spcPts val="0"/>
              </a:spcAft>
            </a:pPr>
            <a:r>
              <a:rPr lang="en-GB" sz="1800" b="0"/>
              <a:t>Some participants are </a:t>
            </a:r>
            <a:r>
              <a:rPr lang="en-GB" sz="1800"/>
              <a:t>travelling and spending in Sudbury rather than in Essex </a:t>
            </a:r>
            <a:r>
              <a:rPr lang="en-GB" sz="1800" b="0"/>
              <a:t>for:</a:t>
            </a:r>
          </a:p>
          <a:p>
            <a:pPr marL="285750" indent="-285750">
              <a:spcBef>
                <a:spcPts val="1800"/>
              </a:spcBef>
              <a:spcAft>
                <a:spcPts val="0"/>
              </a:spcAft>
              <a:buFont typeface="Arial" panose="020B0604020202020204" pitchFamily="34" charset="0"/>
              <a:buChar char="•"/>
            </a:pPr>
            <a:r>
              <a:rPr lang="en-GB" sz="1800" b="0"/>
              <a:t>Family amenities e.g. swimming pool</a:t>
            </a:r>
          </a:p>
          <a:p>
            <a:pPr marL="285750" indent="-285750">
              <a:spcBef>
                <a:spcPts val="1800"/>
              </a:spcBef>
              <a:spcAft>
                <a:spcPts val="0"/>
              </a:spcAft>
              <a:buFont typeface="Arial" panose="020B0604020202020204" pitchFamily="34" charset="0"/>
              <a:buChar char="•"/>
            </a:pPr>
            <a:r>
              <a:rPr lang="en-GB" sz="1800" b="0"/>
              <a:t>Bigger cheaper supermarkets </a:t>
            </a:r>
          </a:p>
          <a:p>
            <a:pPr marL="285750" indent="-285750">
              <a:spcBef>
                <a:spcPts val="1800"/>
              </a:spcBef>
              <a:spcAft>
                <a:spcPts val="0"/>
              </a:spcAft>
              <a:buFont typeface="Arial" panose="020B0604020202020204" pitchFamily="34" charset="0"/>
              <a:buChar char="•"/>
            </a:pPr>
            <a:r>
              <a:rPr lang="en-GB" sz="1800" b="0"/>
              <a:t>Cheaper fuel, usually found at the supermarkets</a:t>
            </a:r>
          </a:p>
          <a:p>
            <a:pPr marL="285750" indent="-285750">
              <a:spcBef>
                <a:spcPts val="1800"/>
              </a:spcBef>
              <a:spcAft>
                <a:spcPts val="0"/>
              </a:spcAft>
              <a:buFont typeface="Arial" panose="020B0604020202020204" pitchFamily="34" charset="0"/>
              <a:buChar char="•"/>
            </a:pPr>
            <a:r>
              <a:rPr lang="en-GB" sz="1800" b="0"/>
              <a:t>Work</a:t>
            </a:r>
          </a:p>
          <a:p>
            <a:pPr marL="285750" indent="-285750">
              <a:spcBef>
                <a:spcPts val="1800"/>
              </a:spcBef>
              <a:spcAft>
                <a:spcPts val="0"/>
              </a:spcAft>
              <a:buFont typeface="Arial" panose="020B0604020202020204" pitchFamily="34" charset="0"/>
              <a:buChar char="•"/>
            </a:pPr>
            <a:r>
              <a:rPr lang="en-GB" sz="1800" b="0"/>
              <a:t>3 hours free parking (all day free on a Sunday)</a:t>
            </a:r>
          </a:p>
          <a:p>
            <a:pPr>
              <a:lnSpc>
                <a:spcPct val="110000"/>
              </a:lnSpc>
              <a:spcBef>
                <a:spcPts val="1800"/>
              </a:spcBef>
              <a:spcAft>
                <a:spcPts val="0"/>
              </a:spcAft>
            </a:pPr>
            <a:endParaRPr lang="en-GB" sz="1800" b="0"/>
          </a:p>
        </p:txBody>
      </p:sp>
      <p:pic>
        <p:nvPicPr>
          <p:cNvPr id="6" name="Picture 5">
            <a:extLst>
              <a:ext uri="{FF2B5EF4-FFF2-40B4-BE49-F238E27FC236}">
                <a16:creationId xmlns:a16="http://schemas.microsoft.com/office/drawing/2014/main" id="{A1C6E686-1024-F9EC-E708-42E821DE58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53200" y="361502"/>
            <a:ext cx="5505450" cy="3658047"/>
          </a:xfrm>
          <a:prstGeom prst="roundRect">
            <a:avLst/>
          </a:prstGeom>
        </p:spPr>
      </p:pic>
      <p:sp>
        <p:nvSpPr>
          <p:cNvPr id="7" name="Oval 6">
            <a:extLst>
              <a:ext uri="{FF2B5EF4-FFF2-40B4-BE49-F238E27FC236}">
                <a16:creationId xmlns:a16="http://schemas.microsoft.com/office/drawing/2014/main" id="{41360C3A-D825-32C6-4EA9-9F562448F413}"/>
              </a:ext>
            </a:extLst>
          </p:cNvPr>
          <p:cNvSpPr/>
          <p:nvPr/>
        </p:nvSpPr>
        <p:spPr>
          <a:xfrm>
            <a:off x="10058269" y="462975"/>
            <a:ext cx="645786" cy="5724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C7D15FE-717F-5A68-46F8-573090CB061C}"/>
              </a:ext>
            </a:extLst>
          </p:cNvPr>
          <p:cNvSpPr txBox="1"/>
          <p:nvPr/>
        </p:nvSpPr>
        <p:spPr>
          <a:xfrm>
            <a:off x="7487827" y="4392493"/>
            <a:ext cx="4164424" cy="1313180"/>
          </a:xfrm>
          <a:prstGeom prst="rect">
            <a:avLst/>
          </a:prstGeom>
          <a:noFill/>
        </p:spPr>
        <p:txBody>
          <a:bodyPr wrap="square">
            <a:spAutoFit/>
          </a:bodyPr>
          <a:lstStyle/>
          <a:p>
            <a:pPr algn="ctr">
              <a:spcBef>
                <a:spcPts val="1200"/>
              </a:spcBef>
              <a:spcAft>
                <a:spcPts val="0"/>
              </a:spcAft>
            </a:pPr>
            <a:r>
              <a:rPr lang="en-GB" sz="2800" b="0"/>
              <a:t>“I go to </a:t>
            </a:r>
            <a:r>
              <a:rPr lang="en-GB" sz="2800" b="1"/>
              <a:t>Sudbury</a:t>
            </a:r>
            <a:r>
              <a:rPr lang="en-GB" sz="2800" b="0"/>
              <a:t> because of the </a:t>
            </a:r>
            <a:r>
              <a:rPr lang="en-GB" sz="2800" b="1"/>
              <a:t>free parking</a:t>
            </a:r>
            <a:r>
              <a:rPr lang="en-GB" sz="2800" b="0"/>
              <a:t>”</a:t>
            </a:r>
          </a:p>
          <a:p>
            <a:pPr algn="ctr">
              <a:spcBef>
                <a:spcPts val="400"/>
              </a:spcBef>
              <a:spcAft>
                <a:spcPts val="0"/>
              </a:spcAft>
            </a:pPr>
            <a:r>
              <a:rPr lang="en-GB" sz="2000" b="0"/>
              <a:t>[Gayle, ethnographic interview]  </a:t>
            </a:r>
          </a:p>
        </p:txBody>
      </p:sp>
      <p:sp>
        <p:nvSpPr>
          <p:cNvPr id="9" name="Footer Placeholder 3">
            <a:extLst>
              <a:ext uri="{FF2B5EF4-FFF2-40B4-BE49-F238E27FC236}">
                <a16:creationId xmlns:a16="http://schemas.microsoft.com/office/drawing/2014/main" id="{36DB992F-F45C-E7B6-D019-34103DEFE4B6}"/>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0" name="Date Placeholder 4">
            <a:extLst>
              <a:ext uri="{FF2B5EF4-FFF2-40B4-BE49-F238E27FC236}">
                <a16:creationId xmlns:a16="http://schemas.microsoft.com/office/drawing/2014/main" id="{10D1756B-47B5-BFC5-CDC6-EFC8A7C5A57F}"/>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1" name="Slide Number Placeholder 5">
            <a:extLst>
              <a:ext uri="{FF2B5EF4-FFF2-40B4-BE49-F238E27FC236}">
                <a16:creationId xmlns:a16="http://schemas.microsoft.com/office/drawing/2014/main" id="{F96173A0-ADB4-51B3-7CD9-B91E800B4256}"/>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52</a:t>
            </a:fld>
            <a:endParaRPr lang="en-GB">
              <a:latin typeface="Calibri" panose="020F0502020204030204" pitchFamily="34" charset="0"/>
            </a:endParaRPr>
          </a:p>
        </p:txBody>
      </p:sp>
    </p:spTree>
    <p:extLst>
      <p:ext uri="{BB962C8B-B14F-4D97-AF65-F5344CB8AC3E}">
        <p14:creationId xmlns:p14="http://schemas.microsoft.com/office/powerpoint/2010/main" val="1066890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9DC49B-FEDA-B2B7-8D24-BC74EB49969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6523886" y="0"/>
            <a:ext cx="5668115" cy="6858000"/>
          </a:xfrm>
        </p:spPr>
      </p:pic>
      <p:sp>
        <p:nvSpPr>
          <p:cNvPr id="5" name="Content Placeholder 4">
            <a:extLst>
              <a:ext uri="{FF2B5EF4-FFF2-40B4-BE49-F238E27FC236}">
                <a16:creationId xmlns:a16="http://schemas.microsoft.com/office/drawing/2014/main" id="{BD8D456C-C206-2911-CE7E-131B9F0D4A70}"/>
              </a:ext>
            </a:extLst>
          </p:cNvPr>
          <p:cNvSpPr>
            <a:spLocks noGrp="1"/>
          </p:cNvSpPr>
          <p:nvPr>
            <p:ph idx="1"/>
          </p:nvPr>
        </p:nvSpPr>
        <p:spPr>
          <a:xfrm>
            <a:off x="539748" y="1663155"/>
            <a:ext cx="5668115" cy="3613152"/>
          </a:xfrm>
        </p:spPr>
        <p:txBody>
          <a:bodyPr/>
          <a:lstStyle/>
          <a:p>
            <a:pPr>
              <a:lnSpc>
                <a:spcPct val="110000"/>
              </a:lnSpc>
              <a:spcBef>
                <a:spcPts val="0"/>
              </a:spcBef>
              <a:spcAft>
                <a:spcPts val="0"/>
              </a:spcAft>
            </a:pPr>
            <a:r>
              <a:rPr lang="en-GB"/>
              <a:t>Reducing lighting and electric costs</a:t>
            </a:r>
          </a:p>
          <a:p>
            <a:pPr marL="285750" indent="-285750">
              <a:lnSpc>
                <a:spcPct val="110000"/>
              </a:lnSpc>
              <a:spcBef>
                <a:spcPts val="0"/>
              </a:spcBef>
              <a:spcAft>
                <a:spcPts val="0"/>
              </a:spcAft>
              <a:buFont typeface="Arial" panose="020B0604020202020204" pitchFamily="34" charset="0"/>
              <a:buChar char="•"/>
            </a:pPr>
            <a:r>
              <a:rPr lang="en-GB" b="0"/>
              <a:t>Using solar lights, where possible </a:t>
            </a:r>
          </a:p>
          <a:p>
            <a:pPr marL="285750" indent="-285750">
              <a:lnSpc>
                <a:spcPct val="110000"/>
              </a:lnSpc>
              <a:spcBef>
                <a:spcPts val="0"/>
              </a:spcBef>
              <a:spcAft>
                <a:spcPts val="0"/>
              </a:spcAft>
              <a:buFont typeface="Arial" panose="020B0604020202020204" pitchFamily="34" charset="0"/>
              <a:buChar char="•"/>
            </a:pPr>
            <a:r>
              <a:rPr lang="en-GB" b="0"/>
              <a:t>Boiling the kettle in the morning and filling thermos flasks</a:t>
            </a:r>
          </a:p>
          <a:p>
            <a:pPr marL="285750" indent="-285750">
              <a:lnSpc>
                <a:spcPct val="110000"/>
              </a:lnSpc>
              <a:spcBef>
                <a:spcPts val="0"/>
              </a:spcBef>
              <a:spcAft>
                <a:spcPts val="0"/>
              </a:spcAft>
              <a:buFont typeface="Arial" panose="020B0604020202020204" pitchFamily="34" charset="0"/>
              <a:buChar char="•"/>
            </a:pPr>
            <a:r>
              <a:rPr lang="en-GB" b="0"/>
              <a:t>Turning off lights</a:t>
            </a:r>
          </a:p>
          <a:p>
            <a:pPr marL="285750" indent="-285750">
              <a:lnSpc>
                <a:spcPct val="110000"/>
              </a:lnSpc>
              <a:spcBef>
                <a:spcPts val="0"/>
              </a:spcBef>
              <a:spcAft>
                <a:spcPts val="0"/>
              </a:spcAft>
              <a:buFont typeface="Arial" panose="020B0604020202020204" pitchFamily="34" charset="0"/>
              <a:buChar char="•"/>
            </a:pPr>
            <a:r>
              <a:rPr lang="en-GB" b="0"/>
              <a:t>Using the washing machine during the day to make best us of solar energy (housing provider benefits from solar)</a:t>
            </a:r>
          </a:p>
          <a:p>
            <a:pPr marL="285750" indent="-285750">
              <a:lnSpc>
                <a:spcPct val="110000"/>
              </a:lnSpc>
              <a:spcBef>
                <a:spcPts val="0"/>
              </a:spcBef>
              <a:spcAft>
                <a:spcPts val="0"/>
              </a:spcAft>
              <a:buFont typeface="Arial" panose="020B0604020202020204" pitchFamily="34" charset="0"/>
              <a:buChar char="•"/>
            </a:pPr>
            <a:r>
              <a:rPr lang="en-GB" b="0"/>
              <a:t>Not using small appliances e.g. the scent diffuser</a:t>
            </a:r>
          </a:p>
          <a:p>
            <a:pPr>
              <a:lnSpc>
                <a:spcPct val="110000"/>
              </a:lnSpc>
              <a:spcBef>
                <a:spcPts val="0"/>
              </a:spcBef>
              <a:spcAft>
                <a:spcPts val="0"/>
              </a:spcAft>
            </a:pPr>
            <a:endParaRPr lang="en-GB" b="0"/>
          </a:p>
          <a:p>
            <a:pPr>
              <a:lnSpc>
                <a:spcPct val="110000"/>
              </a:lnSpc>
              <a:spcBef>
                <a:spcPts val="0"/>
              </a:spcBef>
              <a:spcAft>
                <a:spcPts val="0"/>
              </a:spcAft>
            </a:pPr>
            <a:r>
              <a:rPr lang="en-GB"/>
              <a:t>Reducing heating costs</a:t>
            </a:r>
          </a:p>
          <a:p>
            <a:pPr marL="285750" indent="-285750">
              <a:lnSpc>
                <a:spcPct val="110000"/>
              </a:lnSpc>
              <a:spcBef>
                <a:spcPts val="0"/>
              </a:spcBef>
              <a:spcAft>
                <a:spcPts val="0"/>
              </a:spcAft>
              <a:buFont typeface="Arial" panose="020B0604020202020204" pitchFamily="34" charset="0"/>
              <a:buChar char="•"/>
            </a:pPr>
            <a:r>
              <a:rPr lang="en-GB" b="0"/>
              <a:t>Making the home more energy efficient, insulation, gaffer taping draughts</a:t>
            </a:r>
          </a:p>
          <a:p>
            <a:pPr marL="285750" indent="-285750">
              <a:lnSpc>
                <a:spcPct val="110000"/>
              </a:lnSpc>
              <a:spcBef>
                <a:spcPts val="0"/>
              </a:spcBef>
              <a:spcAft>
                <a:spcPts val="0"/>
              </a:spcAft>
              <a:buFont typeface="Arial" panose="020B0604020202020204" pitchFamily="34" charset="0"/>
              <a:buChar char="•"/>
            </a:pPr>
            <a:r>
              <a:rPr lang="en-GB" b="0"/>
              <a:t>Keeping the heating off as long as possible </a:t>
            </a:r>
          </a:p>
          <a:p>
            <a:pPr marL="285750" indent="-285750">
              <a:lnSpc>
                <a:spcPct val="110000"/>
              </a:lnSpc>
              <a:spcBef>
                <a:spcPts val="0"/>
              </a:spcBef>
              <a:spcAft>
                <a:spcPts val="0"/>
              </a:spcAft>
              <a:buFont typeface="Arial" panose="020B0604020202020204" pitchFamily="34" charset="0"/>
              <a:buChar char="•"/>
            </a:pPr>
            <a:r>
              <a:rPr lang="en-GB" b="0"/>
              <a:t>Wearing more clothing, using blankets </a:t>
            </a:r>
          </a:p>
          <a:p>
            <a:pPr marL="285750" indent="-285750">
              <a:lnSpc>
                <a:spcPct val="110000"/>
              </a:lnSpc>
              <a:spcBef>
                <a:spcPts val="0"/>
              </a:spcBef>
              <a:spcAft>
                <a:spcPts val="0"/>
              </a:spcAft>
              <a:buFont typeface="Arial" panose="020B0604020202020204" pitchFamily="34" charset="0"/>
              <a:buChar char="•"/>
            </a:pPr>
            <a:r>
              <a:rPr lang="en-GB" b="0"/>
              <a:t>Oil syndicates</a:t>
            </a: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0" y="7165975"/>
            <a:ext cx="4114800" cy="365125"/>
          </a:xfrm>
        </p:spPr>
        <p:txBody>
          <a:bodyPr/>
          <a:lstStyle/>
          <a:p>
            <a:r>
              <a:rPr lang="en-GB">
                <a:latin typeface="Calibri" panose="020F0502020204030204" pitchFamily="34" charset="0"/>
              </a:rPr>
              <a:t>Produced by Essex County Council Chief Exec’s Office</a:t>
            </a:r>
          </a:p>
        </p:txBody>
      </p:sp>
      <p:sp>
        <p:nvSpPr>
          <p:cNvPr id="22" name="TextBox 21">
            <a:extLst>
              <a:ext uri="{FF2B5EF4-FFF2-40B4-BE49-F238E27FC236}">
                <a16:creationId xmlns:a16="http://schemas.microsoft.com/office/drawing/2014/main" id="{42290B0B-5552-4F00-951F-2FAB48AE0EA6}"/>
              </a:ext>
            </a:extLst>
          </p:cNvPr>
          <p:cNvSpPr txBox="1"/>
          <p:nvPr/>
        </p:nvSpPr>
        <p:spPr>
          <a:xfrm>
            <a:off x="352438" y="1004363"/>
            <a:ext cx="5688171"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 :</a:t>
            </a:r>
          </a:p>
        </p:txBody>
      </p:sp>
      <p:sp>
        <p:nvSpPr>
          <p:cNvPr id="10" name="Title 9">
            <a:extLst>
              <a:ext uri="{FF2B5EF4-FFF2-40B4-BE49-F238E27FC236}">
                <a16:creationId xmlns:a16="http://schemas.microsoft.com/office/drawing/2014/main" id="{2CE8EBDF-4524-B622-9E19-EEFF7976129C}"/>
              </a:ext>
            </a:extLst>
          </p:cNvPr>
          <p:cNvSpPr>
            <a:spLocks noGrp="1"/>
          </p:cNvSpPr>
          <p:nvPr>
            <p:ph type="title"/>
          </p:nvPr>
        </p:nvSpPr>
        <p:spPr>
          <a:xfrm>
            <a:off x="545124" y="189537"/>
            <a:ext cx="5302800" cy="1065091"/>
          </a:xfrm>
        </p:spPr>
        <p:txBody>
          <a:bodyPr/>
          <a:lstStyle/>
          <a:p>
            <a:r>
              <a:rPr lang="en-GB"/>
              <a:t>Reducing energy spend</a:t>
            </a:r>
          </a:p>
        </p:txBody>
      </p:sp>
      <p:sp>
        <p:nvSpPr>
          <p:cNvPr id="2" name="TextBox 1">
            <a:extLst>
              <a:ext uri="{FF2B5EF4-FFF2-40B4-BE49-F238E27FC236}">
                <a16:creationId xmlns:a16="http://schemas.microsoft.com/office/drawing/2014/main" id="{1D40AA1C-8637-9487-2FED-B2248E8DCF32}"/>
              </a:ext>
            </a:extLst>
          </p:cNvPr>
          <p:cNvSpPr txBox="1"/>
          <p:nvPr/>
        </p:nvSpPr>
        <p:spPr>
          <a:xfrm>
            <a:off x="4802573" y="5591245"/>
            <a:ext cx="2476072" cy="1077218"/>
          </a:xfrm>
          <a:prstGeom prst="rect">
            <a:avLst/>
          </a:prstGeom>
          <a:solidFill>
            <a:schemeClr val="bg1">
              <a:lumMod val="95000"/>
            </a:schemeClr>
          </a:solidFill>
          <a:ln>
            <a:noFill/>
          </a:ln>
        </p:spPr>
        <p:txBody>
          <a:bodyPr wrap="square">
            <a:spAutoFit/>
          </a:bodyPr>
          <a:lstStyle/>
          <a:p>
            <a:pPr algn="ctr"/>
            <a:r>
              <a:rPr lang="en-GB" sz="1600" dirty="0">
                <a:solidFill>
                  <a:schemeClr val="tx2"/>
                </a:solidFill>
              </a:rPr>
              <a:t>Buying </a:t>
            </a:r>
            <a:r>
              <a:rPr lang="en-GB" sz="1600" dirty="0" err="1">
                <a:solidFill>
                  <a:schemeClr val="tx2"/>
                </a:solidFill>
              </a:rPr>
              <a:t>Oodies</a:t>
            </a:r>
            <a:r>
              <a:rPr lang="en-GB" sz="1600" dirty="0">
                <a:solidFill>
                  <a:schemeClr val="tx2"/>
                </a:solidFill>
              </a:rPr>
              <a:t> in the summer sale for the kids to use in winter instead of keeping the heating on.</a:t>
            </a:r>
          </a:p>
        </p:txBody>
      </p:sp>
    </p:spTree>
    <p:extLst>
      <p:ext uri="{BB962C8B-B14F-4D97-AF65-F5344CB8AC3E}">
        <p14:creationId xmlns:p14="http://schemas.microsoft.com/office/powerpoint/2010/main" val="1256085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8FF98C4-821D-4765-8371-EC363EB03F24}"/>
              </a:ext>
            </a:extLst>
          </p:cNvPr>
          <p:cNvSpPr txBox="1"/>
          <p:nvPr/>
        </p:nvSpPr>
        <p:spPr>
          <a:xfrm>
            <a:off x="539750" y="1360905"/>
            <a:ext cx="8213725" cy="5413918"/>
          </a:xfrm>
          <a:prstGeom prst="rect">
            <a:avLst/>
          </a:prstGeom>
          <a:solidFill>
            <a:schemeClr val="bg1"/>
          </a:solidFill>
        </p:spPr>
        <p:txBody>
          <a:bodyPr wrap="square">
            <a:spAutoFit/>
          </a:bodyPr>
          <a:lstStyle/>
          <a:p>
            <a:pPr>
              <a:lnSpc>
                <a:spcPct val="110000"/>
              </a:lnSpc>
              <a:spcBef>
                <a:spcPts val="600"/>
              </a:spcBef>
            </a:pPr>
            <a:r>
              <a:rPr lang="en-GB" sz="1800">
                <a:effectLst/>
                <a:latin typeface="Calibri" panose="020F0502020204030204" pitchFamily="34" charset="0"/>
                <a:ea typeface="Calibri" panose="020F0502020204030204" pitchFamily="34" charset="0"/>
                <a:cs typeface="Arial" panose="020B0604020202020204" pitchFamily="34" charset="0"/>
              </a:rPr>
              <a:t>Andrew has made his house energy efficient, insulated, and warm and, took advantage of grants and early deals to improve his home.  He’s done DIY, following a guide</a:t>
            </a:r>
            <a:r>
              <a:rPr lang="en-GB" sz="180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en-GB">
                <a:solidFill>
                  <a:schemeClr val="tx2"/>
                </a:solidFill>
                <a:ea typeface="Calibri" panose="020F0502020204030204" pitchFamily="34" charset="0"/>
                <a:cs typeface="Arial" panose="020B0604020202020204" pitchFamily="34" charset="0"/>
              </a:rPr>
              <a:t>  It took some time to resolve the weaknesses one at a time.</a:t>
            </a:r>
          </a:p>
          <a:p>
            <a:pPr algn="ctr">
              <a:lnSpc>
                <a:spcPct val="110000"/>
              </a:lnSpc>
              <a:spcBef>
                <a:spcPts val="600"/>
              </a:spcBef>
            </a:pPr>
            <a:r>
              <a:rPr lang="en-GB">
                <a:solidFill>
                  <a:srgbClr val="E40037"/>
                </a:solidFill>
                <a:latin typeface="Calibri" panose="020F0502020204030204" pitchFamily="34" charset="0"/>
                <a:ea typeface="Calibri" panose="020F0502020204030204" pitchFamily="34" charset="0"/>
                <a:cs typeface="Arial" panose="020B0604020202020204" pitchFamily="34" charset="0"/>
              </a:rPr>
              <a:t>"It's down to skills, education, and common sense”. </a:t>
            </a:r>
          </a:p>
          <a:p>
            <a:pPr>
              <a:lnSpc>
                <a:spcPct val="110000"/>
              </a:lnSpc>
              <a:spcBef>
                <a:spcPts val="600"/>
              </a:spcBef>
            </a:pPr>
            <a:r>
              <a:rPr lang="en-GB" sz="1800">
                <a:effectLst/>
                <a:latin typeface="Calibri" panose="020F0502020204030204" pitchFamily="34" charset="0"/>
                <a:ea typeface="Calibri" panose="020F0502020204030204" pitchFamily="34" charset="0"/>
                <a:cs typeface="Arial" panose="020B0604020202020204" pitchFamily="34" charset="0"/>
              </a:rPr>
              <a:t>He’s </a:t>
            </a:r>
            <a:r>
              <a:rPr lang="en-GB">
                <a:latin typeface="Calibri" panose="020F0502020204030204" pitchFamily="34" charset="0"/>
                <a:ea typeface="Calibri" panose="020F0502020204030204" pitchFamily="34" charset="0"/>
                <a:cs typeface="Arial" panose="020B0604020202020204" pitchFamily="34" charset="0"/>
              </a:rPr>
              <a:t>put in </a:t>
            </a:r>
            <a:r>
              <a:rPr lang="en-GB" sz="1800">
                <a:effectLst/>
                <a:latin typeface="Calibri" panose="020F0502020204030204" pitchFamily="34" charset="0"/>
                <a:ea typeface="Calibri" panose="020F0502020204030204" pitchFamily="34" charset="0"/>
                <a:cs typeface="Arial" panose="020B0604020202020204" pitchFamily="34" charset="0"/>
              </a:rPr>
              <a:t>solar panels, softened the water, and gets a quarterly bit of money back.  </a:t>
            </a:r>
          </a:p>
          <a:p>
            <a:pPr>
              <a:lnSpc>
                <a:spcPct val="110000"/>
              </a:lnSpc>
              <a:spcBef>
                <a:spcPts val="600"/>
              </a:spcBef>
            </a:pPr>
            <a:r>
              <a:rPr lang="en-GB" sz="1800">
                <a:effectLst/>
                <a:latin typeface="Calibri" panose="020F0502020204030204" pitchFamily="34" charset="0"/>
                <a:ea typeface="Calibri" panose="020F0502020204030204" pitchFamily="34" charset="0"/>
                <a:cs typeface="Arial" panose="020B0604020202020204" pitchFamily="34" charset="0"/>
              </a:rPr>
              <a:t>The solar panels were badly fitted causing damage to the roof but he pursued</a:t>
            </a:r>
            <a:r>
              <a:rPr lang="en-GB">
                <a:latin typeface="Calibri" panose="020F0502020204030204" pitchFamily="34" charset="0"/>
                <a:ea typeface="Calibri" panose="020F0502020204030204" pitchFamily="34" charset="0"/>
                <a:cs typeface="Arial" panose="020B0604020202020204" pitchFamily="34" charset="0"/>
              </a:rPr>
              <a:t> compensation for the panels and the repairs.  During this time he borrowed from family to make ends meet but, kept going with his claim.</a:t>
            </a: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10000"/>
              </a:lnSpc>
              <a:spcBef>
                <a:spcPts val="600"/>
              </a:spcBef>
            </a:pPr>
            <a:r>
              <a:rPr lang="en-GB" sz="1800">
                <a:effectLst/>
                <a:latin typeface="Calibri" panose="020F0502020204030204" pitchFamily="34" charset="0"/>
                <a:ea typeface="Calibri" panose="020F0502020204030204" pitchFamily="34" charset="0"/>
                <a:cs typeface="Arial" panose="020B0604020202020204" pitchFamily="34" charset="0"/>
              </a:rPr>
              <a:t>The decisions he’s made with the house has helped to maintain his lifestyle now even though he’s finding it more difficult.  He’s pleased with the choices he’s made. </a:t>
            </a:r>
          </a:p>
          <a:p>
            <a:pPr algn="ctr">
              <a:lnSpc>
                <a:spcPct val="110000"/>
              </a:lnSpc>
              <a:spcBef>
                <a:spcPts val="600"/>
              </a:spcBef>
            </a:pPr>
            <a:r>
              <a:rPr lang="en-GB">
                <a:solidFill>
                  <a:srgbClr val="E40037"/>
                </a:solidFill>
                <a:latin typeface="Calibri" panose="020F0502020204030204" pitchFamily="34" charset="0"/>
                <a:ea typeface="Calibri" panose="020F0502020204030204" pitchFamily="34" charset="0"/>
                <a:cs typeface="Arial" panose="020B0604020202020204" pitchFamily="34" charset="0"/>
              </a:rPr>
              <a:t>“The decisions I’ve made in the past, more often than not, I’m patting myself on the back. I’m sensible I think”.  </a:t>
            </a:r>
            <a:r>
              <a:rPr lang="en-GB" sz="1800">
                <a:solidFill>
                  <a:schemeClr val="tx2"/>
                </a:solidFill>
                <a:effectLst/>
                <a:latin typeface="Calibri" panose="020F0502020204030204" pitchFamily="34" charset="0"/>
                <a:ea typeface="Calibri" panose="020F0502020204030204" pitchFamily="34" charset="0"/>
                <a:cs typeface="Arial" panose="020B0604020202020204" pitchFamily="34" charset="0"/>
              </a:rPr>
              <a:t>But it takes time to get the rewards </a:t>
            </a:r>
            <a:r>
              <a:rPr lang="en-GB" sz="1800">
                <a:solidFill>
                  <a:srgbClr val="E40037"/>
                </a:solidFill>
                <a:effectLst/>
                <a:latin typeface="Calibri" panose="020F0502020204030204" pitchFamily="34" charset="0"/>
                <a:ea typeface="Calibri" panose="020F0502020204030204" pitchFamily="34" charset="0"/>
                <a:cs typeface="Arial" panose="020B0604020202020204" pitchFamily="34" charset="0"/>
              </a:rPr>
              <a:t>“this is a forever home, you're going to be in for at least 15 years. It's really an investment. It takes time for it to pay off itself.” </a:t>
            </a:r>
          </a:p>
          <a:p>
            <a:pPr>
              <a:lnSpc>
                <a:spcPct val="110000"/>
              </a:lnSpc>
              <a:spcBef>
                <a:spcPts val="600"/>
              </a:spcBef>
            </a:pPr>
            <a:r>
              <a:rPr lang="en-GB" sz="1800">
                <a:effectLst/>
                <a:latin typeface="Calibri" panose="020F0502020204030204" pitchFamily="34" charset="0"/>
                <a:ea typeface="Calibri" panose="020F0502020204030204" pitchFamily="34" charset="0"/>
                <a:cs typeface="Arial" panose="020B0604020202020204" pitchFamily="34" charset="0"/>
              </a:rPr>
              <a:t>Andrew uses yellow labels goods and discount apps.  He doesn’t buy anything without finding a cheaper way.  </a:t>
            </a:r>
            <a:endParaRPr lang="en-GB" sz="1800">
              <a:solidFill>
                <a:srgbClr val="E40037"/>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0059B1-CCFE-FF99-4969-89409BE9A7B5}"/>
              </a:ext>
            </a:extLst>
          </p:cNvPr>
          <p:cNvSpPr txBox="1"/>
          <p:nvPr/>
        </p:nvSpPr>
        <p:spPr>
          <a:xfrm>
            <a:off x="9191627" y="2562929"/>
            <a:ext cx="2790824" cy="1732141"/>
          </a:xfrm>
          <a:prstGeom prst="rect">
            <a:avLst/>
          </a:prstGeom>
          <a:solidFill>
            <a:srgbClr val="004C94"/>
          </a:solidFill>
        </p:spPr>
        <p:txBody>
          <a:bodyPr wrap="square">
            <a:spAutoFit/>
          </a:bodyPr>
          <a:lstStyle/>
          <a:p>
            <a:pPr marR="0" lvl="0" algn="l" defTabSz="914400" rtl="0" eaLnBrk="1" fontAlgn="auto" latinLnBrk="0" hangingPunct="1">
              <a:lnSpc>
                <a:spcPct val="120000"/>
              </a:lnSpc>
              <a:spcBef>
                <a:spcPts val="1800"/>
              </a:spcBef>
              <a:spcAft>
                <a:spcPts val="0"/>
              </a:spcAft>
              <a:buClrTx/>
              <a:buSzTx/>
              <a:tabLst/>
              <a:defRPr/>
            </a:pP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Andrew learnt from the </a:t>
            </a:r>
            <a:r>
              <a:rPr kumimoji="0" lang="en-GB" b="0" i="0" u="none" strike="noStrike" kern="1200" cap="none" spc="0" normalizeH="0" baseline="0" noProof="0" err="1">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Homeserve</a:t>
            </a:r>
            <a:r>
              <a:rPr kumimoji="0" lang="en-GB"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rPr>
              <a:t> energy guide.  He found it is easy to follow to help make homes more energy efficient.</a:t>
            </a:r>
          </a:p>
        </p:txBody>
      </p:sp>
      <p:pic>
        <p:nvPicPr>
          <p:cNvPr id="11" name="Graphic 10" descr="Lightbulb and gear with solid fill">
            <a:extLst>
              <a:ext uri="{FF2B5EF4-FFF2-40B4-BE49-F238E27FC236}">
                <a16:creationId xmlns:a16="http://schemas.microsoft.com/office/drawing/2014/main" id="{126609D9-4EEB-DAB1-3C37-945EE816479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656774" y="2069050"/>
            <a:ext cx="631554" cy="631554"/>
          </a:xfrm>
          <a:prstGeom prst="rect">
            <a:avLst/>
          </a:prstGeom>
        </p:spPr>
      </p:pic>
      <p:sp>
        <p:nvSpPr>
          <p:cNvPr id="4" name="Title 7">
            <a:extLst>
              <a:ext uri="{FF2B5EF4-FFF2-40B4-BE49-F238E27FC236}">
                <a16:creationId xmlns:a16="http://schemas.microsoft.com/office/drawing/2014/main" id="{0F0A9B4E-4E65-5923-F2B4-7B0D521A7E41}"/>
              </a:ext>
            </a:extLst>
          </p:cNvPr>
          <p:cNvSpPr txBox="1">
            <a:spLocks/>
          </p:cNvSpPr>
          <p:nvPr/>
        </p:nvSpPr>
        <p:spPr>
          <a:xfrm>
            <a:off x="0" y="1"/>
            <a:ext cx="12192000" cy="658316"/>
          </a:xfrm>
          <a:prstGeom prst="rect">
            <a:avLst/>
          </a:prstGeom>
          <a:solidFill>
            <a:srgbClr val="E40037"/>
          </a:solidFill>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600">
                <a:solidFill>
                  <a:schemeClr val="bg1"/>
                </a:solidFill>
              </a:rPr>
              <a:t>  Andrew is tenacious in seeking discounts &amp; deals</a:t>
            </a:r>
          </a:p>
        </p:txBody>
      </p:sp>
      <p:sp>
        <p:nvSpPr>
          <p:cNvPr id="7" name="TextBox 6">
            <a:extLst>
              <a:ext uri="{FF2B5EF4-FFF2-40B4-BE49-F238E27FC236}">
                <a16:creationId xmlns:a16="http://schemas.microsoft.com/office/drawing/2014/main" id="{B14CD69D-06C4-1A31-0204-16F04DFC9FBD}"/>
              </a:ext>
            </a:extLst>
          </p:cNvPr>
          <p:cNvSpPr txBox="1"/>
          <p:nvPr/>
        </p:nvSpPr>
        <p:spPr>
          <a:xfrm>
            <a:off x="0" y="645728"/>
            <a:ext cx="9010650" cy="646331"/>
          </a:xfrm>
          <a:prstGeom prst="rect">
            <a:avLst/>
          </a:prstGeom>
          <a:solidFill>
            <a:schemeClr val="bg1">
              <a:lumMod val="95000"/>
            </a:schemeClr>
          </a:solidFill>
        </p:spPr>
        <p:txBody>
          <a:bodyPr wrap="square">
            <a:spAutoFit/>
          </a:bodyPr>
          <a:lstStyle/>
          <a:p>
            <a:pPr algn="ctr"/>
            <a:r>
              <a:rPr lang="en-GB" b="1"/>
              <a:t>Andrew lives on his own in a house he once owned with his wife.  He’s environmentally conscious, one of the reasons why he’s made his home energy efficient.  </a:t>
            </a:r>
          </a:p>
        </p:txBody>
      </p:sp>
      <p:grpSp>
        <p:nvGrpSpPr>
          <p:cNvPr id="13" name="Group 12">
            <a:extLst>
              <a:ext uri="{FF2B5EF4-FFF2-40B4-BE49-F238E27FC236}">
                <a16:creationId xmlns:a16="http://schemas.microsoft.com/office/drawing/2014/main" id="{3DCC5D75-D31C-66FE-0945-2227075EFE2E}"/>
              </a:ext>
            </a:extLst>
          </p:cNvPr>
          <p:cNvGrpSpPr/>
          <p:nvPr/>
        </p:nvGrpSpPr>
        <p:grpSpPr>
          <a:xfrm>
            <a:off x="10326302" y="151870"/>
            <a:ext cx="1656149" cy="1236641"/>
            <a:chOff x="10326302" y="151870"/>
            <a:chExt cx="1656149" cy="1236641"/>
          </a:xfrm>
        </p:grpSpPr>
        <p:grpSp>
          <p:nvGrpSpPr>
            <p:cNvPr id="2" name="Group 1">
              <a:extLst>
                <a:ext uri="{FF2B5EF4-FFF2-40B4-BE49-F238E27FC236}">
                  <a16:creationId xmlns:a16="http://schemas.microsoft.com/office/drawing/2014/main" id="{25636F74-E8CE-EAF7-CB2C-943C81EDCD3C}"/>
                </a:ext>
              </a:extLst>
            </p:cNvPr>
            <p:cNvGrpSpPr/>
            <p:nvPr/>
          </p:nvGrpSpPr>
          <p:grpSpPr>
            <a:xfrm>
              <a:off x="10326302" y="151870"/>
              <a:ext cx="1656149" cy="1236641"/>
              <a:chOff x="10450126" y="89396"/>
              <a:chExt cx="1656149" cy="1236641"/>
            </a:xfrm>
          </p:grpSpPr>
          <p:pic>
            <p:nvPicPr>
              <p:cNvPr id="3" name="Picture 2">
                <a:extLst>
                  <a:ext uri="{FF2B5EF4-FFF2-40B4-BE49-F238E27FC236}">
                    <a16:creationId xmlns:a16="http://schemas.microsoft.com/office/drawing/2014/main" id="{D39B7D69-785E-0DB7-6614-690ECEB4A21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28200" y="89396"/>
                <a:ext cx="900000" cy="927691"/>
              </a:xfrm>
              <a:prstGeom prst="rect">
                <a:avLst/>
              </a:prstGeom>
            </p:spPr>
          </p:pic>
          <p:sp>
            <p:nvSpPr>
              <p:cNvPr id="8" name="TextBox 7">
                <a:extLst>
                  <a:ext uri="{FF2B5EF4-FFF2-40B4-BE49-F238E27FC236}">
                    <a16:creationId xmlns:a16="http://schemas.microsoft.com/office/drawing/2014/main" id="{17400B9F-3744-1743-7DED-EEDF2147CDD5}"/>
                  </a:ext>
                </a:extLst>
              </p:cNvPr>
              <p:cNvSpPr txBox="1"/>
              <p:nvPr/>
            </p:nvSpPr>
            <p:spPr>
              <a:xfrm>
                <a:off x="10450126" y="1010438"/>
                <a:ext cx="1656149" cy="315599"/>
              </a:xfrm>
              <a:prstGeom prst="rect">
                <a:avLst/>
              </a:prstGeom>
              <a:noFill/>
            </p:spPr>
            <p:txBody>
              <a:bodyPr wrap="square">
                <a:spAutoFit/>
              </a:bodyPr>
              <a:lstStyle/>
              <a:p>
                <a:pPr algn="ctr">
                  <a:lnSpc>
                    <a:spcPct val="110000"/>
                  </a:lnSpc>
                  <a:spcAft>
                    <a:spcPts val="1200"/>
                  </a:spcAft>
                </a:pPr>
                <a:r>
                  <a:rPr lang="en-GB" sz="1400" b="1">
                    <a:effectLst/>
                    <a:latin typeface="Lexend" pitchFamily="2" charset="0"/>
                    <a:ea typeface="Calibri" panose="020F0502020204030204" pitchFamily="34" charset="0"/>
                    <a:cs typeface="Arial" panose="020B0604020202020204" pitchFamily="34" charset="0"/>
                  </a:rPr>
                  <a:t>CASE STUDY</a:t>
                </a:r>
                <a:endParaRPr lang="en-GB" sz="1400" b="1">
                  <a:solidFill>
                    <a:srgbClr val="E40037"/>
                  </a:solidFill>
                  <a:effectLst/>
                  <a:latin typeface="Consolas" panose="020B0609020204030204" pitchFamily="49" charset="0"/>
                  <a:ea typeface="Calibri" panose="020F0502020204030204" pitchFamily="34" charset="0"/>
                  <a:cs typeface="Arial" panose="020B0604020202020204" pitchFamily="34" charset="0"/>
                </a:endParaRPr>
              </a:p>
            </p:txBody>
          </p:sp>
        </p:grpSp>
        <p:sp>
          <p:nvSpPr>
            <p:cNvPr id="12" name="Oval 11">
              <a:extLst>
                <a:ext uri="{FF2B5EF4-FFF2-40B4-BE49-F238E27FC236}">
                  <a16:creationId xmlns:a16="http://schemas.microsoft.com/office/drawing/2014/main" id="{6605F04E-C2B6-2546-C29C-228282237992}"/>
                </a:ext>
              </a:extLst>
            </p:cNvPr>
            <p:cNvSpPr/>
            <p:nvPr/>
          </p:nvSpPr>
          <p:spPr>
            <a:xfrm>
              <a:off x="10704376" y="200024"/>
              <a:ext cx="864000" cy="864000"/>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654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BFD36-779A-424B-AE53-C42889F009CA}"/>
              </a:ext>
            </a:extLst>
          </p:cNvPr>
          <p:cNvSpPr>
            <a:spLocks noGrp="1"/>
          </p:cNvSpPr>
          <p:nvPr>
            <p:ph type="title"/>
          </p:nvPr>
        </p:nvSpPr>
        <p:spPr>
          <a:xfrm>
            <a:off x="545123" y="517524"/>
            <a:ext cx="5884252" cy="1065091"/>
          </a:xfrm>
        </p:spPr>
        <p:txBody>
          <a:bodyPr/>
          <a:lstStyle/>
          <a:p>
            <a:r>
              <a:rPr lang="en-GB" sz="3800"/>
              <a:t>Potential decline in housing, health and wellbeing</a:t>
            </a:r>
          </a:p>
        </p:txBody>
      </p:sp>
      <p:sp>
        <p:nvSpPr>
          <p:cNvPr id="4" name="Content Placeholder 3">
            <a:extLst>
              <a:ext uri="{FF2B5EF4-FFF2-40B4-BE49-F238E27FC236}">
                <a16:creationId xmlns:a16="http://schemas.microsoft.com/office/drawing/2014/main" id="{9E08C34E-FC34-4E25-A781-819272016108}"/>
              </a:ext>
            </a:extLst>
          </p:cNvPr>
          <p:cNvSpPr>
            <a:spLocks noGrp="1"/>
          </p:cNvSpPr>
          <p:nvPr>
            <p:ph idx="1"/>
          </p:nvPr>
        </p:nvSpPr>
        <p:spPr>
          <a:xfrm>
            <a:off x="539748" y="1872000"/>
            <a:ext cx="5556251" cy="4141450"/>
          </a:xfrm>
        </p:spPr>
        <p:txBody>
          <a:bodyPr/>
          <a:lstStyle/>
          <a:p>
            <a:pPr>
              <a:spcBef>
                <a:spcPts val="1200"/>
              </a:spcBef>
              <a:spcAft>
                <a:spcPts val="0"/>
              </a:spcAft>
            </a:pPr>
            <a:r>
              <a:rPr lang="en-GB" sz="1800" b="0"/>
              <a:t>Some strategies people are using could be impacting their health and wellbeing this includes:</a:t>
            </a:r>
          </a:p>
          <a:p>
            <a:pPr marL="285750" indent="-285750">
              <a:spcBef>
                <a:spcPts val="1200"/>
              </a:spcBef>
              <a:spcAft>
                <a:spcPts val="0"/>
              </a:spcAft>
              <a:buFont typeface="Arial" panose="020B0604020202020204" pitchFamily="34" charset="0"/>
              <a:buChar char="•"/>
            </a:pPr>
            <a:r>
              <a:rPr lang="en-GB" sz="1800" b="0"/>
              <a:t>Turning off the heating is </a:t>
            </a:r>
            <a:r>
              <a:rPr lang="en-GB" sz="1800"/>
              <a:t>creating cold and damp </a:t>
            </a:r>
            <a:r>
              <a:rPr lang="en-GB" sz="1800" b="0"/>
              <a:t>conditions, with risk to those with health conditions</a:t>
            </a:r>
          </a:p>
          <a:p>
            <a:pPr marL="285750" indent="-285750">
              <a:spcBef>
                <a:spcPts val="1200"/>
              </a:spcBef>
              <a:spcAft>
                <a:spcPts val="0"/>
              </a:spcAft>
              <a:buFont typeface="Arial" panose="020B0604020202020204" pitchFamily="34" charset="0"/>
              <a:buChar char="•"/>
            </a:pPr>
            <a:r>
              <a:rPr lang="en-GB" sz="1800" b="0"/>
              <a:t>Not able to keep up with </a:t>
            </a:r>
            <a:r>
              <a:rPr lang="en-GB" sz="1800"/>
              <a:t>housing repairs </a:t>
            </a:r>
            <a:r>
              <a:rPr lang="en-GB" sz="1800" b="0"/>
              <a:t>(this may be the private landlord or housing association’s responsibility)</a:t>
            </a:r>
          </a:p>
          <a:p>
            <a:pPr marL="285750" indent="-285750">
              <a:spcBef>
                <a:spcPts val="1200"/>
              </a:spcBef>
              <a:spcAft>
                <a:spcPts val="0"/>
              </a:spcAft>
              <a:buFont typeface="Arial" panose="020B0604020202020204" pitchFamily="34" charset="0"/>
              <a:buChar char="•"/>
            </a:pPr>
            <a:r>
              <a:rPr lang="en-GB" sz="1800" b="0"/>
              <a:t>Stopping weight loss/Weightwatchers subscriptions have led to </a:t>
            </a:r>
            <a:r>
              <a:rPr lang="en-GB" sz="1800"/>
              <a:t>weight increases </a:t>
            </a:r>
          </a:p>
          <a:p>
            <a:pPr marL="285750" indent="-285750">
              <a:spcBef>
                <a:spcPts val="1200"/>
              </a:spcBef>
              <a:spcAft>
                <a:spcPts val="0"/>
              </a:spcAft>
              <a:buFont typeface="Arial" panose="020B0604020202020204" pitchFamily="34" charset="0"/>
              <a:buChar char="•"/>
            </a:pPr>
            <a:r>
              <a:rPr lang="en-GB" sz="1800" b="0"/>
              <a:t>Lower quality foods</a:t>
            </a:r>
          </a:p>
          <a:p>
            <a:pPr marL="285750" indent="-285750">
              <a:spcBef>
                <a:spcPts val="1200"/>
              </a:spcBef>
              <a:spcAft>
                <a:spcPts val="0"/>
              </a:spcAft>
              <a:buFont typeface="Arial" panose="020B0604020202020204" pitchFamily="34" charset="0"/>
              <a:buChar char="•"/>
            </a:pPr>
            <a:r>
              <a:rPr lang="en-GB" sz="1800" b="0"/>
              <a:t>Less entertainment- pets,  fun etc</a:t>
            </a:r>
          </a:p>
          <a:p>
            <a:pPr marL="285750" indent="-285750">
              <a:spcBef>
                <a:spcPts val="1200"/>
              </a:spcBef>
              <a:spcAft>
                <a:spcPts val="0"/>
              </a:spcAft>
              <a:buFont typeface="Arial" panose="020B0604020202020204" pitchFamily="34" charset="0"/>
              <a:buChar char="•"/>
            </a:pPr>
            <a:r>
              <a:rPr lang="en-GB" sz="1800"/>
              <a:t>Reduced financial resilience </a:t>
            </a:r>
            <a:r>
              <a:rPr lang="en-GB" sz="1800" b="0"/>
              <a:t>and </a:t>
            </a:r>
            <a:r>
              <a:rPr lang="en-GB" sz="1800"/>
              <a:t>greater worry</a:t>
            </a:r>
          </a:p>
          <a:p>
            <a:pPr marL="285750" indent="-285750">
              <a:spcBef>
                <a:spcPts val="1200"/>
              </a:spcBef>
              <a:spcAft>
                <a:spcPts val="0"/>
              </a:spcAft>
              <a:buFont typeface="Arial" panose="020B0604020202020204" pitchFamily="34" charset="0"/>
              <a:buChar char="•"/>
            </a:pPr>
            <a:endParaRPr lang="en-GB" sz="1800" b="0"/>
          </a:p>
        </p:txBody>
      </p:sp>
      <p:sp>
        <p:nvSpPr>
          <p:cNvPr id="2" name="Text Placeholder 1">
            <a:extLst>
              <a:ext uri="{FF2B5EF4-FFF2-40B4-BE49-F238E27FC236}">
                <a16:creationId xmlns:a16="http://schemas.microsoft.com/office/drawing/2014/main" id="{D0804BF0-32EB-08FF-A660-7E5F91D10282}"/>
              </a:ext>
            </a:extLst>
          </p:cNvPr>
          <p:cNvSpPr>
            <a:spLocks noGrp="1"/>
          </p:cNvSpPr>
          <p:nvPr>
            <p:ph type="body" sz="quarter" idx="10"/>
          </p:nvPr>
        </p:nvSpPr>
        <p:spPr>
          <a:xfrm>
            <a:off x="7058347" y="2130566"/>
            <a:ext cx="4778840" cy="2099925"/>
          </a:xfrm>
        </p:spPr>
        <p:txBody>
          <a:bodyPr/>
          <a:lstStyle/>
          <a:p>
            <a:pPr algn="ctr">
              <a:spcAft>
                <a:spcPts val="0"/>
              </a:spcAft>
            </a:pPr>
            <a:r>
              <a:rPr lang="en-GB" sz="2800">
                <a:latin typeface="Calibri" panose="020F0502020204030204" pitchFamily="34" charset="0"/>
                <a:cs typeface="Calibri" panose="020F0502020204030204" pitchFamily="34" charset="0"/>
              </a:rPr>
              <a:t>“We’ve had the heating off, down to 16.5 degrees. We’ve got the littlun, </a:t>
            </a:r>
            <a:r>
              <a:rPr lang="en-GB" sz="2800" b="1">
                <a:latin typeface="Calibri" panose="020F0502020204030204" pitchFamily="34" charset="0"/>
                <a:cs typeface="Calibri" panose="020F0502020204030204" pitchFamily="34" charset="0"/>
              </a:rPr>
              <a:t>they have asthma, there’s damp </a:t>
            </a:r>
            <a:r>
              <a:rPr lang="en-GB" sz="2800">
                <a:latin typeface="Calibri" panose="020F0502020204030204" pitchFamily="34" charset="0"/>
                <a:cs typeface="Calibri" panose="020F0502020204030204" pitchFamily="34" charset="0"/>
              </a:rPr>
              <a:t>on the walls.” </a:t>
            </a:r>
          </a:p>
          <a:p>
            <a:pPr algn="ctr">
              <a:spcAft>
                <a:spcPts val="0"/>
              </a:spcAft>
            </a:pPr>
            <a:r>
              <a:rPr lang="en-GB" sz="2000">
                <a:latin typeface="Calibri" panose="020F0502020204030204" pitchFamily="34" charset="0"/>
                <a:cs typeface="Calibri" panose="020F0502020204030204" pitchFamily="34" charset="0"/>
              </a:rPr>
              <a:t>[Peter, Intercept Interview]</a:t>
            </a:r>
          </a:p>
          <a:p>
            <a:pPr algn="ctr"/>
            <a:endParaRPr lang="en-GB"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7295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6627-8B95-0CEE-F2C7-5542F604A6EE}"/>
              </a:ext>
            </a:extLst>
          </p:cNvPr>
          <p:cNvSpPr>
            <a:spLocks noGrp="1"/>
          </p:cNvSpPr>
          <p:nvPr>
            <p:ph type="title"/>
          </p:nvPr>
        </p:nvSpPr>
        <p:spPr>
          <a:xfrm>
            <a:off x="539749" y="193674"/>
            <a:ext cx="5865201" cy="1065091"/>
          </a:xfrm>
        </p:spPr>
        <p:txBody>
          <a:bodyPr/>
          <a:lstStyle/>
          <a:p>
            <a:r>
              <a:rPr lang="en-GB" sz="3800"/>
              <a:t>Using savings to bridge costs is reducing resilience</a:t>
            </a:r>
          </a:p>
        </p:txBody>
      </p:sp>
      <p:sp>
        <p:nvSpPr>
          <p:cNvPr id="3" name="Content Placeholder 2">
            <a:extLst>
              <a:ext uri="{FF2B5EF4-FFF2-40B4-BE49-F238E27FC236}">
                <a16:creationId xmlns:a16="http://schemas.microsoft.com/office/drawing/2014/main" id="{3F159997-858D-64F9-8E0A-B2B40228FD91}"/>
              </a:ext>
            </a:extLst>
          </p:cNvPr>
          <p:cNvSpPr>
            <a:spLocks noGrp="1"/>
          </p:cNvSpPr>
          <p:nvPr>
            <p:ph idx="1"/>
          </p:nvPr>
        </p:nvSpPr>
        <p:spPr>
          <a:xfrm>
            <a:off x="393406" y="2009554"/>
            <a:ext cx="6010568" cy="3540642"/>
          </a:xfrm>
        </p:spPr>
        <p:txBody>
          <a:bodyPr/>
          <a:lstStyle/>
          <a:p>
            <a:pPr marL="285750" indent="-285750">
              <a:lnSpc>
                <a:spcPct val="110000"/>
              </a:lnSpc>
              <a:spcBef>
                <a:spcPts val="600"/>
              </a:spcBef>
              <a:spcAft>
                <a:spcPts val="800"/>
              </a:spcAft>
              <a:buFont typeface="Arial" panose="020B0604020202020204" pitchFamily="34" charset="0"/>
              <a:buChar char="•"/>
            </a:pPr>
            <a:r>
              <a:rPr lang="en-GB" sz="1800" b="0">
                <a:solidFill>
                  <a:srgbClr val="000000"/>
                </a:solidFill>
                <a:effectLst/>
                <a:ea typeface="Calibri" panose="020F0502020204030204" pitchFamily="34" charset="0"/>
                <a:cs typeface="Arial" panose="020B0604020202020204" pitchFamily="34" charset="0"/>
              </a:rPr>
              <a:t>Not all participants had savings, even before the recent COL crisis</a:t>
            </a:r>
          </a:p>
          <a:p>
            <a:pPr marL="285750" indent="-285750">
              <a:lnSpc>
                <a:spcPct val="110000"/>
              </a:lnSpc>
              <a:spcBef>
                <a:spcPts val="600"/>
              </a:spcBef>
              <a:spcAft>
                <a:spcPts val="800"/>
              </a:spcAft>
              <a:buFont typeface="Arial" panose="020B0604020202020204" pitchFamily="34" charset="0"/>
              <a:buChar char="•"/>
            </a:pPr>
            <a:r>
              <a:rPr lang="en-GB" sz="1800" b="0">
                <a:solidFill>
                  <a:srgbClr val="000000"/>
                </a:solidFill>
                <a:ea typeface="Calibri" panose="020F0502020204030204" pitchFamily="34" charset="0"/>
                <a:cs typeface="Arial" panose="020B0604020202020204" pitchFamily="34" charset="0"/>
              </a:rPr>
              <a:t>Some have used them on large purchases some time ago e.g. fix bathroom, shower for mum</a:t>
            </a:r>
          </a:p>
          <a:p>
            <a:pPr marL="285750" indent="-285750">
              <a:lnSpc>
                <a:spcPct val="110000"/>
              </a:lnSpc>
              <a:spcBef>
                <a:spcPts val="600"/>
              </a:spcBef>
              <a:spcAft>
                <a:spcPts val="800"/>
              </a:spcAft>
              <a:buFont typeface="Arial" panose="020B0604020202020204" pitchFamily="34" charset="0"/>
              <a:buChar char="•"/>
            </a:pPr>
            <a:r>
              <a:rPr lang="en-GB" sz="1800" b="0">
                <a:solidFill>
                  <a:srgbClr val="000000"/>
                </a:solidFill>
                <a:effectLst/>
                <a:ea typeface="Calibri" panose="020F0502020204030204" pitchFamily="34" charset="0"/>
                <a:cs typeface="Arial" panose="020B0604020202020204" pitchFamily="34" charset="0"/>
              </a:rPr>
              <a:t>Oth</a:t>
            </a:r>
            <a:r>
              <a:rPr lang="en-GB" sz="1800" b="0">
                <a:solidFill>
                  <a:srgbClr val="000000"/>
                </a:solidFill>
                <a:ea typeface="Calibri" panose="020F0502020204030204" pitchFamily="34" charset="0"/>
                <a:cs typeface="Arial" panose="020B0604020202020204" pitchFamily="34" charset="0"/>
              </a:rPr>
              <a:t>ers have small savings but are earmarked for essentials e.g. oil payments</a:t>
            </a:r>
            <a:endParaRPr lang="en-GB" sz="1800" b="0">
              <a:solidFill>
                <a:srgbClr val="000000"/>
              </a:solidFill>
              <a:effectLst/>
              <a:ea typeface="Calibri" panose="020F0502020204030204" pitchFamily="34" charset="0"/>
              <a:cs typeface="Arial" panose="020B0604020202020204" pitchFamily="34" charset="0"/>
            </a:endParaRPr>
          </a:p>
          <a:p>
            <a:pPr marL="285750" indent="-285750">
              <a:lnSpc>
                <a:spcPct val="110000"/>
              </a:lnSpc>
              <a:spcBef>
                <a:spcPts val="600"/>
              </a:spcBef>
              <a:spcAft>
                <a:spcPts val="800"/>
              </a:spcAft>
              <a:buFont typeface="Arial" panose="020B0604020202020204" pitchFamily="34" charset="0"/>
              <a:buChar char="•"/>
            </a:pPr>
            <a:r>
              <a:rPr lang="en-GB" sz="1800" b="0">
                <a:solidFill>
                  <a:srgbClr val="000000"/>
                </a:solidFill>
                <a:effectLst/>
                <a:ea typeface="Calibri" panose="020F0502020204030204" pitchFamily="34" charset="0"/>
                <a:cs typeface="Arial" panose="020B0604020202020204" pitchFamily="34" charset="0"/>
              </a:rPr>
              <a:t>Many have gon</a:t>
            </a:r>
            <a:r>
              <a:rPr lang="en-GB" sz="1800" b="0">
                <a:solidFill>
                  <a:srgbClr val="000000"/>
                </a:solidFill>
                <a:ea typeface="Calibri" panose="020F0502020204030204" pitchFamily="34" charset="0"/>
                <a:cs typeface="Arial" panose="020B0604020202020204" pitchFamily="34" charset="0"/>
              </a:rPr>
              <a:t>e t</a:t>
            </a:r>
            <a:r>
              <a:rPr lang="en-GB" sz="1800" b="0">
                <a:solidFill>
                  <a:srgbClr val="000000"/>
                </a:solidFill>
                <a:effectLst/>
                <a:ea typeface="Calibri" panose="020F0502020204030204" pitchFamily="34" charset="0"/>
                <a:cs typeface="Arial" panose="020B0604020202020204" pitchFamily="34" charset="0"/>
              </a:rPr>
              <a:t>hrough their savings to cover their day-to-day expenses and increase in living costs.</a:t>
            </a:r>
          </a:p>
          <a:p>
            <a:pPr marL="285750" indent="-285750">
              <a:lnSpc>
                <a:spcPct val="110000"/>
              </a:lnSpc>
              <a:spcBef>
                <a:spcPts val="600"/>
              </a:spcBef>
              <a:spcAft>
                <a:spcPts val="800"/>
              </a:spcAft>
              <a:buFont typeface="Arial" panose="020B0604020202020204" pitchFamily="34" charset="0"/>
              <a:buChar char="•"/>
            </a:pPr>
            <a:r>
              <a:rPr lang="en-GB" sz="1800" b="0">
                <a:solidFill>
                  <a:srgbClr val="000000"/>
                </a:solidFill>
                <a:cs typeface="Arial" panose="020B0604020202020204" pitchFamily="34" charset="0"/>
              </a:rPr>
              <a:t>Households are less resilient to further unanticipated costs.</a:t>
            </a:r>
            <a:endParaRPr lang="en-GB" sz="1800" b="0"/>
          </a:p>
        </p:txBody>
      </p:sp>
      <p:sp>
        <p:nvSpPr>
          <p:cNvPr id="8" name="Text Placeholder 7">
            <a:extLst>
              <a:ext uri="{FF2B5EF4-FFF2-40B4-BE49-F238E27FC236}">
                <a16:creationId xmlns:a16="http://schemas.microsoft.com/office/drawing/2014/main" id="{8C59A103-E852-0049-FE4D-E7C7DA024E1B}"/>
              </a:ext>
            </a:extLst>
          </p:cNvPr>
          <p:cNvSpPr>
            <a:spLocks noGrp="1"/>
          </p:cNvSpPr>
          <p:nvPr>
            <p:ph type="body" sz="quarter" idx="10"/>
          </p:nvPr>
        </p:nvSpPr>
        <p:spPr>
          <a:xfrm>
            <a:off x="7014750" y="1892527"/>
            <a:ext cx="4637501" cy="3804757"/>
          </a:xfrm>
        </p:spPr>
        <p:txBody>
          <a:bodyPr/>
          <a:lstStyle/>
          <a:p>
            <a:pPr algn="ctr">
              <a:spcAft>
                <a:spcPts val="0"/>
              </a:spcAft>
            </a:pPr>
            <a:r>
              <a:rPr lang="en-GB" sz="2800" b="0">
                <a:latin typeface="+mn-lt"/>
              </a:rPr>
              <a:t>“Used to save money for DIY, not anymore, we’re going through our savings, we only have £100, </a:t>
            </a:r>
            <a:r>
              <a:rPr lang="en-GB" sz="2800" b="1">
                <a:latin typeface="+mn-lt"/>
              </a:rPr>
              <a:t>when it’s gone the flexibility is gone</a:t>
            </a:r>
            <a:r>
              <a:rPr lang="en-GB" sz="2800" b="0">
                <a:latin typeface="+mn-lt"/>
              </a:rPr>
              <a:t>” </a:t>
            </a:r>
          </a:p>
          <a:p>
            <a:pPr algn="ctr">
              <a:spcAft>
                <a:spcPts val="0"/>
              </a:spcAft>
            </a:pPr>
            <a:r>
              <a:rPr lang="en-GB" sz="2000" b="0">
                <a:latin typeface="+mn-lt"/>
              </a:rPr>
              <a:t>[Peter, intercept interview]</a:t>
            </a:r>
          </a:p>
          <a:p>
            <a:pPr algn="ctr">
              <a:spcAft>
                <a:spcPts val="0"/>
              </a:spcAft>
            </a:pPr>
            <a:endParaRPr lang="en-GB" sz="2000" b="0">
              <a:latin typeface="+mn-lt"/>
              <a:cs typeface="Calibri" panose="020F0502020204030204" pitchFamily="34" charset="0"/>
            </a:endParaRPr>
          </a:p>
          <a:p>
            <a:pPr algn="ctr">
              <a:spcAft>
                <a:spcPts val="0"/>
              </a:spcAft>
            </a:pPr>
            <a:endParaRPr lang="en-GB" sz="2400">
              <a:solidFill>
                <a:schemeClr val="tx2"/>
              </a:solidFill>
              <a:effectLst/>
              <a:latin typeface="+mn-lt"/>
              <a:ea typeface="Times New Roman" panose="02020603050405020304" pitchFamily="18" charset="0"/>
            </a:endParaRPr>
          </a:p>
          <a:p>
            <a:pPr algn="ctr"/>
            <a:endParaRPr lang="en-GB" sz="2400">
              <a:solidFill>
                <a:schemeClr val="tx2"/>
              </a:solidFill>
              <a:effectLst/>
              <a:latin typeface="+mn-lt"/>
              <a:ea typeface="Calibri" panose="020F0502020204030204" pitchFamily="34" charset="0"/>
              <a:cs typeface="Arial" panose="020B0604020202020204" pitchFamily="34" charset="0"/>
            </a:endParaRPr>
          </a:p>
          <a:p>
            <a:pPr algn="ctr"/>
            <a:endParaRPr lang="en-GB" sz="2400">
              <a:solidFill>
                <a:schemeClr val="tx2"/>
              </a:solidFill>
              <a:latin typeface="+mn-lt"/>
              <a:cs typeface="Calibri" panose="020F0502020204030204" pitchFamily="34" charset="0"/>
            </a:endParaRPr>
          </a:p>
          <a:p>
            <a:pPr algn="ctr"/>
            <a:endParaRPr lang="en-GB" sz="2400">
              <a:solidFill>
                <a:schemeClr val="tx2"/>
              </a:solidFill>
              <a:latin typeface="+mn-lt"/>
              <a:cs typeface="Calibri" panose="020F0502020204030204" pitchFamily="34" charset="0"/>
            </a:endParaRPr>
          </a:p>
        </p:txBody>
      </p:sp>
      <p:sp>
        <p:nvSpPr>
          <p:cNvPr id="7" name="TextBox 6">
            <a:extLst>
              <a:ext uri="{FF2B5EF4-FFF2-40B4-BE49-F238E27FC236}">
                <a16:creationId xmlns:a16="http://schemas.microsoft.com/office/drawing/2014/main" id="{F36CB695-D278-E8BD-C9EF-FD305BD66A67}"/>
              </a:ext>
            </a:extLst>
          </p:cNvPr>
          <p:cNvSpPr txBox="1"/>
          <p:nvPr/>
        </p:nvSpPr>
        <p:spPr>
          <a:xfrm>
            <a:off x="539749" y="1523196"/>
            <a:ext cx="5632451"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
        <p:nvSpPr>
          <p:cNvPr id="5" name="TextBox 4">
            <a:extLst>
              <a:ext uri="{FF2B5EF4-FFF2-40B4-BE49-F238E27FC236}">
                <a16:creationId xmlns:a16="http://schemas.microsoft.com/office/drawing/2014/main" id="{B4739871-4C3E-971A-4564-99245917D118}"/>
              </a:ext>
            </a:extLst>
          </p:cNvPr>
          <p:cNvSpPr txBox="1"/>
          <p:nvPr/>
        </p:nvSpPr>
        <p:spPr>
          <a:xfrm>
            <a:off x="307974" y="5802825"/>
            <a:ext cx="6096000" cy="991169"/>
          </a:xfrm>
          <a:prstGeom prst="rect">
            <a:avLst/>
          </a:prstGeom>
          <a:solidFill>
            <a:srgbClr val="E40037"/>
          </a:solidFill>
        </p:spPr>
        <p:txBody>
          <a:bodyPr wrap="square">
            <a:spAutoFit/>
          </a:bodyPr>
          <a:lstStyle/>
          <a:p>
            <a:pPr algn="ctr">
              <a:lnSpc>
                <a:spcPct val="110000"/>
              </a:lnSpc>
              <a:spcBef>
                <a:spcPts val="0"/>
              </a:spcBef>
              <a:spcAft>
                <a:spcPts val="600"/>
              </a:spcAft>
            </a:pPr>
            <a:r>
              <a:rPr lang="en-GB" b="0">
                <a:solidFill>
                  <a:schemeClr val="bg2"/>
                </a:solidFill>
              </a:rPr>
              <a:t>Debbie’s cost of living payment was used to buy an air fryer and slow cooker, the next is going towards her oil payment in the summer</a:t>
            </a:r>
          </a:p>
        </p:txBody>
      </p:sp>
    </p:spTree>
    <p:extLst>
      <p:ext uri="{BB962C8B-B14F-4D97-AF65-F5344CB8AC3E}">
        <p14:creationId xmlns:p14="http://schemas.microsoft.com/office/powerpoint/2010/main" val="4281206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0A6D-64D2-4853-9255-25A855D04EE9}"/>
              </a:ext>
            </a:extLst>
          </p:cNvPr>
          <p:cNvSpPr>
            <a:spLocks noGrp="1"/>
          </p:cNvSpPr>
          <p:nvPr>
            <p:ph idx="1"/>
          </p:nvPr>
        </p:nvSpPr>
        <p:spPr>
          <a:xfrm>
            <a:off x="433171" y="2178649"/>
            <a:ext cx="5556251" cy="4141450"/>
          </a:xfrm>
        </p:spPr>
        <p:txBody>
          <a:bodyPr/>
          <a:lstStyle/>
          <a:p>
            <a:pPr marL="285750" indent="-285750">
              <a:lnSpc>
                <a:spcPct val="120000"/>
              </a:lnSpc>
              <a:spcBef>
                <a:spcPts val="1800"/>
              </a:spcBef>
              <a:buFont typeface="Arial" panose="020B0604020202020204" pitchFamily="34" charset="0"/>
              <a:buChar char="•"/>
            </a:pPr>
            <a:r>
              <a:rPr lang="en-GB" sz="1800" b="0" dirty="0"/>
              <a:t>Have concerns about what will happen in 2023 more so than their current position.  </a:t>
            </a:r>
          </a:p>
          <a:p>
            <a:pPr marL="285750" indent="-285750">
              <a:lnSpc>
                <a:spcPct val="120000"/>
              </a:lnSpc>
              <a:spcBef>
                <a:spcPts val="1800"/>
              </a:spcBef>
              <a:buFont typeface="Arial" panose="020B0604020202020204" pitchFamily="34" charset="0"/>
              <a:buChar char="•"/>
            </a:pPr>
            <a:r>
              <a:rPr lang="en-GB" sz="1800" dirty="0"/>
              <a:t>Do not quite meet eligible criteria </a:t>
            </a:r>
            <a:r>
              <a:rPr lang="en-GB" sz="1800" b="0" dirty="0"/>
              <a:t>for support</a:t>
            </a:r>
          </a:p>
          <a:p>
            <a:pPr marL="285750" indent="-285750">
              <a:lnSpc>
                <a:spcPct val="120000"/>
              </a:lnSpc>
              <a:spcBef>
                <a:spcPts val="1800"/>
              </a:spcBef>
              <a:buFont typeface="Arial" panose="020B0604020202020204" pitchFamily="34" charset="0"/>
              <a:buChar char="•"/>
            </a:pPr>
            <a:r>
              <a:rPr lang="en-GB" sz="1800" b="0" dirty="0"/>
              <a:t>Do not have a buffer left as </a:t>
            </a:r>
            <a:r>
              <a:rPr lang="en-GB" sz="1800" dirty="0"/>
              <a:t>savings are depleted </a:t>
            </a:r>
          </a:p>
          <a:p>
            <a:pPr marL="285750" indent="-285750">
              <a:lnSpc>
                <a:spcPct val="120000"/>
              </a:lnSpc>
              <a:spcBef>
                <a:spcPts val="1800"/>
              </a:spcBef>
              <a:buFont typeface="Arial" panose="020B0604020202020204" pitchFamily="34" charset="0"/>
              <a:buChar char="•"/>
            </a:pPr>
            <a:r>
              <a:rPr lang="en-GB" sz="1800" dirty="0"/>
              <a:t>Resilience is low </a:t>
            </a:r>
            <a:r>
              <a:rPr lang="en-GB" sz="1800" b="0" dirty="0"/>
              <a:t>to new or unanticipated costs </a:t>
            </a:r>
          </a:p>
          <a:p>
            <a:pPr marL="285750" indent="-285750">
              <a:lnSpc>
                <a:spcPct val="120000"/>
              </a:lnSpc>
              <a:spcBef>
                <a:spcPts val="1800"/>
              </a:spcBef>
              <a:buFont typeface="Arial" panose="020B0604020202020204" pitchFamily="34" charset="0"/>
              <a:buChar char="•"/>
            </a:pPr>
            <a:r>
              <a:rPr lang="en-GB" sz="1800" b="0" dirty="0"/>
              <a:t>Bills in the future may go </a:t>
            </a:r>
            <a:r>
              <a:rPr lang="en-GB" sz="1800" dirty="0"/>
              <a:t>un-paid</a:t>
            </a:r>
            <a:r>
              <a:rPr lang="en-GB" sz="1800" b="0" dirty="0"/>
              <a:t>.</a:t>
            </a:r>
          </a:p>
          <a:p>
            <a:pPr marL="285750" indent="-285750">
              <a:lnSpc>
                <a:spcPct val="120000"/>
              </a:lnSpc>
              <a:spcBef>
                <a:spcPts val="1800"/>
              </a:spcBef>
              <a:buFont typeface="Arial" panose="020B0604020202020204" pitchFamily="34" charset="0"/>
              <a:buChar char="•"/>
            </a:pPr>
            <a:endParaRPr lang="en-GB" sz="1800" b="0" dirty="0"/>
          </a:p>
        </p:txBody>
      </p:sp>
      <p:sp>
        <p:nvSpPr>
          <p:cNvPr id="5" name="Text Placeholder 4">
            <a:extLst>
              <a:ext uri="{FF2B5EF4-FFF2-40B4-BE49-F238E27FC236}">
                <a16:creationId xmlns:a16="http://schemas.microsoft.com/office/drawing/2014/main" id="{EA6F72D1-D309-4FE5-96E7-D2CCB1D9432F}"/>
              </a:ext>
            </a:extLst>
          </p:cNvPr>
          <p:cNvSpPr>
            <a:spLocks noGrp="1"/>
          </p:cNvSpPr>
          <p:nvPr>
            <p:ph type="body" sz="quarter" idx="10"/>
          </p:nvPr>
        </p:nvSpPr>
        <p:spPr>
          <a:xfrm>
            <a:off x="7158381" y="1289873"/>
            <a:ext cx="4526263" cy="3650287"/>
          </a:xfrm>
        </p:spPr>
        <p:txBody>
          <a:bodyPr/>
          <a:lstStyle/>
          <a:p>
            <a:r>
              <a:rPr lang="en-GB" sz="2400" dirty="0"/>
              <a:t>Some families feel there is </a:t>
            </a:r>
            <a:r>
              <a:rPr lang="en-GB" sz="2400" b="1" dirty="0"/>
              <a:t>little more they can do to reduce spend further.</a:t>
            </a:r>
            <a:r>
              <a:rPr lang="en-GB" sz="2400" dirty="0"/>
              <a:t>  </a:t>
            </a:r>
          </a:p>
          <a:p>
            <a:r>
              <a:rPr lang="en-GB" sz="2400" dirty="0"/>
              <a:t>Selling up and moving to a smaller house for home-owners was reported as an idea but for other tenancies this wouldn’t be possible.</a:t>
            </a:r>
          </a:p>
          <a:p>
            <a:r>
              <a:rPr lang="en-GB" sz="2400" dirty="0"/>
              <a:t>Skipping bills, not replacing pets, reducing TV subscriptions was also suggested but likely to be smaller cost savings. </a:t>
            </a:r>
          </a:p>
          <a:p>
            <a:endParaRPr lang="en-GB" sz="2400" dirty="0"/>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0" y="7165975"/>
            <a:ext cx="4114800" cy="365125"/>
          </a:xfrm>
        </p:spPr>
        <p:txBody>
          <a:bodyPr/>
          <a:lstStyle/>
          <a:p>
            <a:r>
              <a:rPr lang="en-GB">
                <a:latin typeface="Calibri" panose="020F0502020204030204" pitchFamily="34" charset="0"/>
              </a:rPr>
              <a:t>Produced by Essex County Council Chief Exec’s Office</a:t>
            </a:r>
          </a:p>
        </p:txBody>
      </p:sp>
      <p:sp>
        <p:nvSpPr>
          <p:cNvPr id="13" name="Content Placeholder 2">
            <a:extLst>
              <a:ext uri="{FF2B5EF4-FFF2-40B4-BE49-F238E27FC236}">
                <a16:creationId xmlns:a16="http://schemas.microsoft.com/office/drawing/2014/main" id="{E80B422B-68BB-45E2-8A7D-E20016D13D42}"/>
              </a:ext>
            </a:extLst>
          </p:cNvPr>
          <p:cNvSpPr txBox="1">
            <a:spLocks/>
          </p:cNvSpPr>
          <p:nvPr/>
        </p:nvSpPr>
        <p:spPr>
          <a:xfrm>
            <a:off x="6557600" y="1138575"/>
            <a:ext cx="5370697" cy="3223875"/>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GB" sz="1800" b="0"/>
          </a:p>
        </p:txBody>
      </p:sp>
      <p:sp>
        <p:nvSpPr>
          <p:cNvPr id="6" name="Footer Placeholder 3">
            <a:extLst>
              <a:ext uri="{FF2B5EF4-FFF2-40B4-BE49-F238E27FC236}">
                <a16:creationId xmlns:a16="http://schemas.microsoft.com/office/drawing/2014/main" id="{A6961343-DE4B-14C5-D7DB-D7D11EE6D7DC}"/>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7" name="Date Placeholder 4">
            <a:extLst>
              <a:ext uri="{FF2B5EF4-FFF2-40B4-BE49-F238E27FC236}">
                <a16:creationId xmlns:a16="http://schemas.microsoft.com/office/drawing/2014/main" id="{4045372A-69E5-3528-CE41-C812C780D619}"/>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9" name="Slide Number Placeholder 5">
            <a:extLst>
              <a:ext uri="{FF2B5EF4-FFF2-40B4-BE49-F238E27FC236}">
                <a16:creationId xmlns:a16="http://schemas.microsoft.com/office/drawing/2014/main" id="{3262D28E-950D-C8F2-0106-64FBC5CC6202}"/>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57</a:t>
            </a:fld>
            <a:endParaRPr lang="en-GB">
              <a:latin typeface="Calibri" panose="020F0502020204030204" pitchFamily="34" charset="0"/>
            </a:endParaRPr>
          </a:p>
        </p:txBody>
      </p:sp>
      <p:sp>
        <p:nvSpPr>
          <p:cNvPr id="11" name="Title 10">
            <a:extLst>
              <a:ext uri="{FF2B5EF4-FFF2-40B4-BE49-F238E27FC236}">
                <a16:creationId xmlns:a16="http://schemas.microsoft.com/office/drawing/2014/main" id="{6F5F44CA-3342-EAA7-B5D6-31BCE2DAB40C}"/>
              </a:ext>
            </a:extLst>
          </p:cNvPr>
          <p:cNvSpPr>
            <a:spLocks noGrp="1"/>
          </p:cNvSpPr>
          <p:nvPr>
            <p:ph type="title"/>
          </p:nvPr>
        </p:nvSpPr>
        <p:spPr>
          <a:xfrm>
            <a:off x="433171" y="224782"/>
            <a:ext cx="5827101" cy="1065091"/>
          </a:xfrm>
        </p:spPr>
        <p:txBody>
          <a:bodyPr/>
          <a:lstStyle/>
          <a:p>
            <a:r>
              <a:rPr lang="en-GB" sz="3800"/>
              <a:t>The coming year holds more concern for our participants</a:t>
            </a:r>
          </a:p>
        </p:txBody>
      </p:sp>
      <p:sp>
        <p:nvSpPr>
          <p:cNvPr id="2" name="TextBox 1">
            <a:extLst>
              <a:ext uri="{FF2B5EF4-FFF2-40B4-BE49-F238E27FC236}">
                <a16:creationId xmlns:a16="http://schemas.microsoft.com/office/drawing/2014/main" id="{6AF8E1F6-D096-9B1A-156C-17D7BED478FF}"/>
              </a:ext>
            </a:extLst>
          </p:cNvPr>
          <p:cNvSpPr txBox="1"/>
          <p:nvPr/>
        </p:nvSpPr>
        <p:spPr>
          <a:xfrm>
            <a:off x="507356" y="1488559"/>
            <a:ext cx="6416675" cy="369332"/>
          </a:xfrm>
          <a:prstGeom prst="rect">
            <a:avLst/>
          </a:prstGeom>
          <a:noFill/>
        </p:spPr>
        <p:txBody>
          <a:bodyPr wrap="square" lIns="91440" tIns="45720" rIns="91440" bIns="45720" rtlCol="0" anchor="t">
            <a:spAutoFit/>
          </a:bodyPr>
          <a:lstStyle/>
          <a:p>
            <a:pPr>
              <a:spcBef>
                <a:spcPts val="600"/>
              </a:spcBef>
            </a:pPr>
            <a:r>
              <a:rPr lang="en-GB" b="1">
                <a:latin typeface="Calibri" panose="020F0502020204030204" pitchFamily="34" charset="0"/>
              </a:rPr>
              <a:t>The research participants reported:</a:t>
            </a:r>
          </a:p>
        </p:txBody>
      </p:sp>
    </p:spTree>
    <p:extLst>
      <p:ext uri="{BB962C8B-B14F-4D97-AF65-F5344CB8AC3E}">
        <p14:creationId xmlns:p14="http://schemas.microsoft.com/office/powerpoint/2010/main" val="27049501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55E2-08F8-D01E-7755-F94561D45634}"/>
              </a:ext>
            </a:extLst>
          </p:cNvPr>
          <p:cNvSpPr>
            <a:spLocks noGrp="1"/>
          </p:cNvSpPr>
          <p:nvPr>
            <p:ph type="title"/>
          </p:nvPr>
        </p:nvSpPr>
        <p:spPr>
          <a:xfrm>
            <a:off x="545124" y="517524"/>
            <a:ext cx="5865202" cy="1065091"/>
          </a:xfrm>
        </p:spPr>
        <p:txBody>
          <a:bodyPr/>
          <a:lstStyle/>
          <a:p>
            <a:r>
              <a:rPr lang="en-GB" sz="2800" dirty="0"/>
              <a:t>What does this mean for our approach to levelling-up in rural areas?</a:t>
            </a:r>
            <a:br>
              <a:rPr lang="en-GB" sz="2800" dirty="0"/>
            </a:br>
            <a:endParaRPr lang="en-GB" sz="2800" dirty="0"/>
          </a:p>
        </p:txBody>
      </p:sp>
      <p:sp>
        <p:nvSpPr>
          <p:cNvPr id="3" name="Content Placeholder 2">
            <a:extLst>
              <a:ext uri="{FF2B5EF4-FFF2-40B4-BE49-F238E27FC236}">
                <a16:creationId xmlns:a16="http://schemas.microsoft.com/office/drawing/2014/main" id="{7F399FA8-54E7-7F18-9023-266F4A7B3BD0}"/>
              </a:ext>
            </a:extLst>
          </p:cNvPr>
          <p:cNvSpPr>
            <a:spLocks noGrp="1"/>
          </p:cNvSpPr>
          <p:nvPr>
            <p:ph idx="1"/>
          </p:nvPr>
        </p:nvSpPr>
        <p:spPr>
          <a:xfrm>
            <a:off x="531813" y="1582615"/>
            <a:ext cx="5668962" cy="4141450"/>
          </a:xfrm>
        </p:spPr>
        <p:txBody>
          <a:bodyPr/>
          <a:lstStyle/>
          <a:p>
            <a:pPr>
              <a:spcBef>
                <a:spcPts val="1200"/>
              </a:spcBef>
              <a:spcAft>
                <a:spcPts val="0"/>
              </a:spcAft>
            </a:pPr>
            <a:r>
              <a:rPr lang="en-GB" b="0" dirty="0"/>
              <a:t>In summary:</a:t>
            </a:r>
          </a:p>
          <a:p>
            <a:pPr marL="285750" indent="-285750">
              <a:spcBef>
                <a:spcPts val="1200"/>
              </a:spcBef>
              <a:spcAft>
                <a:spcPts val="0"/>
              </a:spcAft>
              <a:buFont typeface="Arial" panose="020B0604020202020204" pitchFamily="34" charset="0"/>
              <a:buChar char="•"/>
            </a:pPr>
            <a:r>
              <a:rPr lang="en-GB" b="0" dirty="0"/>
              <a:t>A focus on </a:t>
            </a:r>
            <a:r>
              <a:rPr lang="en-GB" dirty="0"/>
              <a:t>what’s not in peoples control.</a:t>
            </a:r>
          </a:p>
          <a:p>
            <a:pPr marL="285750" indent="-285750">
              <a:spcBef>
                <a:spcPts val="1800"/>
              </a:spcBef>
              <a:spcAft>
                <a:spcPts val="0"/>
              </a:spcAft>
              <a:buFont typeface="Arial" panose="020B0604020202020204" pitchFamily="34" charset="0"/>
              <a:buChar char="•"/>
            </a:pPr>
            <a:r>
              <a:rPr lang="en-GB" b="0" dirty="0"/>
              <a:t>Look for ways to </a:t>
            </a:r>
            <a:r>
              <a:rPr lang="en-GB" dirty="0"/>
              <a:t>reduce essential travel </a:t>
            </a:r>
            <a:r>
              <a:rPr lang="en-GB" b="0" dirty="0"/>
              <a:t>or</a:t>
            </a:r>
            <a:r>
              <a:rPr lang="en-GB" dirty="0"/>
              <a:t> make it cheaper, reliable, and available</a:t>
            </a:r>
            <a:r>
              <a:rPr lang="en-GB" b="0" dirty="0"/>
              <a:t>.</a:t>
            </a:r>
          </a:p>
          <a:p>
            <a:pPr marL="285750" indent="-285750">
              <a:spcBef>
                <a:spcPts val="1800"/>
              </a:spcBef>
              <a:spcAft>
                <a:spcPts val="0"/>
              </a:spcAft>
              <a:buFont typeface="Arial" panose="020B0604020202020204" pitchFamily="34" charset="0"/>
              <a:buChar char="•"/>
            </a:pPr>
            <a:r>
              <a:rPr lang="en-GB" b="0" dirty="0"/>
              <a:t>Ensure communications and interventions </a:t>
            </a:r>
            <a:r>
              <a:rPr lang="en-GB" dirty="0"/>
              <a:t>do not focus on</a:t>
            </a:r>
            <a:r>
              <a:rPr lang="en-GB" b="0" dirty="0"/>
              <a:t> elements people are already doing</a:t>
            </a:r>
            <a:r>
              <a:rPr lang="en-GB" dirty="0"/>
              <a:t> </a:t>
            </a:r>
            <a:r>
              <a:rPr lang="en-GB" b="0" dirty="0"/>
              <a:t>(</a:t>
            </a:r>
            <a:r>
              <a:rPr lang="en-GB" dirty="0"/>
              <a:t>quick wins</a:t>
            </a:r>
            <a:r>
              <a:rPr lang="en-GB" b="0" dirty="0"/>
              <a:t>) but how to enable </a:t>
            </a:r>
            <a:r>
              <a:rPr lang="en-GB" dirty="0"/>
              <a:t>longer-term behaviours </a:t>
            </a:r>
            <a:r>
              <a:rPr lang="en-GB" b="0" dirty="0"/>
              <a:t>that are </a:t>
            </a:r>
            <a:r>
              <a:rPr lang="en-GB" dirty="0"/>
              <a:t>practical, cheap and quick.</a:t>
            </a:r>
          </a:p>
          <a:p>
            <a:pPr marL="285750" indent="-285750">
              <a:spcBef>
                <a:spcPts val="1800"/>
              </a:spcBef>
              <a:spcAft>
                <a:spcPts val="0"/>
              </a:spcAft>
              <a:buFont typeface="Arial" panose="020B0604020202020204" pitchFamily="34" charset="0"/>
              <a:buChar char="•"/>
            </a:pPr>
            <a:r>
              <a:rPr lang="en-GB" dirty="0"/>
              <a:t>Utilise the best engagement routes </a:t>
            </a:r>
            <a:r>
              <a:rPr lang="en-GB" b="0" dirty="0"/>
              <a:t>for information and practical advise for accessing grants, how to guides.</a:t>
            </a:r>
          </a:p>
          <a:p>
            <a:pPr marL="285750" indent="-285750">
              <a:spcBef>
                <a:spcPts val="1800"/>
              </a:spcBef>
              <a:spcAft>
                <a:spcPts val="0"/>
              </a:spcAft>
              <a:buFont typeface="Arial" panose="020B0604020202020204" pitchFamily="34" charset="0"/>
              <a:buChar char="•"/>
            </a:pPr>
            <a:r>
              <a:rPr lang="en-GB" b="0" dirty="0"/>
              <a:t>Working closely with </a:t>
            </a:r>
            <a:r>
              <a:rPr lang="en-GB" dirty="0"/>
              <a:t>local communities </a:t>
            </a:r>
            <a:r>
              <a:rPr lang="en-GB" b="0" dirty="0"/>
              <a:t>to build and distribute the assets that are required to </a:t>
            </a:r>
            <a:r>
              <a:rPr lang="en-GB" dirty="0"/>
              <a:t>secure longer-term resilience and inclusion</a:t>
            </a:r>
            <a:r>
              <a:rPr lang="en-GB" b="0" dirty="0"/>
              <a:t>, in a way that is </a:t>
            </a:r>
            <a:r>
              <a:rPr lang="en-GB" dirty="0"/>
              <a:t>not stigmatising.</a:t>
            </a:r>
          </a:p>
        </p:txBody>
      </p:sp>
      <p:sp>
        <p:nvSpPr>
          <p:cNvPr id="4" name="Text Placeholder 3">
            <a:extLst>
              <a:ext uri="{FF2B5EF4-FFF2-40B4-BE49-F238E27FC236}">
                <a16:creationId xmlns:a16="http://schemas.microsoft.com/office/drawing/2014/main" id="{D2C5D945-67CA-8BAE-63BF-2179CE7DFE5C}"/>
              </a:ext>
            </a:extLst>
          </p:cNvPr>
          <p:cNvSpPr>
            <a:spLocks noGrp="1"/>
          </p:cNvSpPr>
          <p:nvPr>
            <p:ph type="body" sz="quarter" idx="10"/>
          </p:nvPr>
        </p:nvSpPr>
        <p:spPr/>
        <p:txBody>
          <a:bodyPr/>
          <a:lstStyle/>
          <a:p>
            <a:r>
              <a:rPr lang="en-GB" dirty="0"/>
              <a:t>Test projects using our case studies and examples e.g. what is this project going to do to help Debbie,  Lucy etc </a:t>
            </a:r>
          </a:p>
          <a:p>
            <a:endParaRPr lang="en-GB" dirty="0"/>
          </a:p>
        </p:txBody>
      </p:sp>
      <p:sp>
        <p:nvSpPr>
          <p:cNvPr id="5" name="Footer Placeholder 3">
            <a:extLst>
              <a:ext uri="{FF2B5EF4-FFF2-40B4-BE49-F238E27FC236}">
                <a16:creationId xmlns:a16="http://schemas.microsoft.com/office/drawing/2014/main" id="{0C4D24FB-737F-4CAC-62B8-4BD2EB3376D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mn-cs"/>
              </a:rPr>
              <a:t>Produced by Essex County Council Chief Exec’s Office</a:t>
            </a:r>
          </a:p>
        </p:txBody>
      </p:sp>
      <p:sp>
        <p:nvSpPr>
          <p:cNvPr id="6" name="Date Placeholder 4">
            <a:extLst>
              <a:ext uri="{FF2B5EF4-FFF2-40B4-BE49-F238E27FC236}">
                <a16:creationId xmlns:a16="http://schemas.microsoft.com/office/drawing/2014/main" id="{BB386F49-0B52-8414-6747-386A8ED9A32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7" name="Slide Number Placeholder 5">
            <a:extLst>
              <a:ext uri="{FF2B5EF4-FFF2-40B4-BE49-F238E27FC236}">
                <a16:creationId xmlns:a16="http://schemas.microsoft.com/office/drawing/2014/main" id="{22BBBCFF-A9A6-4D86-A879-E8AAD66F657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4125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7794376" cy="1310400"/>
          </a:xfrm>
        </p:spPr>
        <p:txBody>
          <a:bodyPr/>
          <a:lstStyle/>
          <a:p>
            <a:r>
              <a:rPr lang="en-GB"/>
              <a:t>Opportunities to improve support</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Ideas from our participants</a:t>
            </a:r>
          </a:p>
        </p:txBody>
      </p:sp>
    </p:spTree>
    <p:extLst>
      <p:ext uri="{BB962C8B-B14F-4D97-AF65-F5344CB8AC3E}">
        <p14:creationId xmlns:p14="http://schemas.microsoft.com/office/powerpoint/2010/main" val="88559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5E8D96F-2B48-5489-8E8E-BBE67622C824}"/>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p:blipFill>
        <p:spPr>
          <a:xfrm>
            <a:off x="6523886" y="0"/>
            <a:ext cx="5668115" cy="6858000"/>
          </a:xfrm>
        </p:spPr>
      </p:pic>
      <p:sp>
        <p:nvSpPr>
          <p:cNvPr id="3" name="Title 2">
            <a:extLst>
              <a:ext uri="{FF2B5EF4-FFF2-40B4-BE49-F238E27FC236}">
                <a16:creationId xmlns:a16="http://schemas.microsoft.com/office/drawing/2014/main" id="{8EA05455-0E93-418A-9B0B-D38E9D677222}"/>
              </a:ext>
            </a:extLst>
          </p:cNvPr>
          <p:cNvSpPr>
            <a:spLocks noGrp="1"/>
          </p:cNvSpPr>
          <p:nvPr>
            <p:ph type="title"/>
          </p:nvPr>
        </p:nvSpPr>
        <p:spPr>
          <a:xfrm>
            <a:off x="545123" y="517524"/>
            <a:ext cx="6366039" cy="1065091"/>
          </a:xfrm>
        </p:spPr>
        <p:txBody>
          <a:bodyPr/>
          <a:lstStyle/>
          <a:p>
            <a:r>
              <a:rPr lang="en-GB" sz="3600"/>
              <a:t>Observations of rural Braintree</a:t>
            </a:r>
          </a:p>
        </p:txBody>
      </p:sp>
      <p:sp>
        <p:nvSpPr>
          <p:cNvPr id="4" name="Content Placeholder 3">
            <a:extLst>
              <a:ext uri="{FF2B5EF4-FFF2-40B4-BE49-F238E27FC236}">
                <a16:creationId xmlns:a16="http://schemas.microsoft.com/office/drawing/2014/main" id="{8C585B81-C3DD-407F-BBF1-1314C5AB0E71}"/>
              </a:ext>
            </a:extLst>
          </p:cNvPr>
          <p:cNvSpPr>
            <a:spLocks noGrp="1"/>
          </p:cNvSpPr>
          <p:nvPr>
            <p:ph idx="1"/>
          </p:nvPr>
        </p:nvSpPr>
        <p:spPr>
          <a:xfrm>
            <a:off x="539749" y="1582615"/>
            <a:ext cx="4608000" cy="3550605"/>
          </a:xfrm>
        </p:spPr>
        <p:txBody>
          <a:bodyPr/>
          <a:lstStyle/>
          <a:p>
            <a:pPr marL="285750" indent="-285750">
              <a:buFont typeface="Arial" panose="020B0604020202020204" pitchFamily="34" charset="0"/>
              <a:buChar char="•"/>
            </a:pPr>
            <a:r>
              <a:rPr lang="en-GB" sz="1800" b="0" dirty="0"/>
              <a:t>Villages are often </a:t>
            </a:r>
            <a:r>
              <a:rPr lang="en-GB" sz="1800" dirty="0"/>
              <a:t>flanked by fields or woodland</a:t>
            </a:r>
            <a:r>
              <a:rPr lang="en-GB" sz="1800" b="0" dirty="0"/>
              <a:t> with narrow roads to the village that sometimes do not have pavements – making leaving the village on foot unsafe.</a:t>
            </a:r>
          </a:p>
          <a:p>
            <a:pPr marL="285750" indent="-285750">
              <a:buFont typeface="Arial" panose="020B0604020202020204" pitchFamily="34" charset="0"/>
              <a:buChar char="•"/>
            </a:pPr>
            <a:r>
              <a:rPr lang="en-GB" sz="1800" b="0" dirty="0"/>
              <a:t>Some do not have a post box, bus stop, convenience store; this </a:t>
            </a:r>
            <a:r>
              <a:rPr lang="en-GB" sz="1800" dirty="0"/>
              <a:t>limits the choices </a:t>
            </a:r>
            <a:r>
              <a:rPr lang="en-GB" sz="1800" b="0" dirty="0"/>
              <a:t>that non-drivers have for shopping and work.  </a:t>
            </a:r>
          </a:p>
          <a:p>
            <a:pPr marL="285750" indent="-285750">
              <a:buFont typeface="Arial" panose="020B0604020202020204" pitchFamily="34" charset="0"/>
              <a:buChar char="•"/>
            </a:pPr>
            <a:r>
              <a:rPr lang="en-GB" sz="1800" b="0" dirty="0"/>
              <a:t>Some villages do not have a primary school, but may have a village hall or church.</a:t>
            </a:r>
          </a:p>
          <a:p>
            <a:pPr marL="285750" indent="-285750">
              <a:buFont typeface="Arial" panose="020B0604020202020204" pitchFamily="34" charset="0"/>
              <a:buChar char="•"/>
            </a:pPr>
            <a:r>
              <a:rPr lang="en-GB" sz="1800" b="0" dirty="0"/>
              <a:t>Shops and work are often a drive away.</a:t>
            </a:r>
          </a:p>
        </p:txBody>
      </p:sp>
      <p:sp>
        <p:nvSpPr>
          <p:cNvPr id="11" name="Footer Placeholder 3">
            <a:extLst>
              <a:ext uri="{FF2B5EF4-FFF2-40B4-BE49-F238E27FC236}">
                <a16:creationId xmlns:a16="http://schemas.microsoft.com/office/drawing/2014/main" id="{7EDB6CDB-FE70-92FF-ED27-A06E4070DEEE}"/>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2" name="Date Placeholder 4">
            <a:extLst>
              <a:ext uri="{FF2B5EF4-FFF2-40B4-BE49-F238E27FC236}">
                <a16:creationId xmlns:a16="http://schemas.microsoft.com/office/drawing/2014/main" id="{6CA22DD2-6CEA-9B27-3ED6-21A0933B795A}"/>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3" name="Slide Number Placeholder 5">
            <a:extLst>
              <a:ext uri="{FF2B5EF4-FFF2-40B4-BE49-F238E27FC236}">
                <a16:creationId xmlns:a16="http://schemas.microsoft.com/office/drawing/2014/main" id="{7E5EC6EB-F4DC-3161-8FA6-90BEE63DCFF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6</a:t>
            </a:fld>
            <a:endParaRPr lang="en-GB">
              <a:latin typeface="Calibri" panose="020F0502020204030204" pitchFamily="34" charset="0"/>
            </a:endParaRPr>
          </a:p>
        </p:txBody>
      </p:sp>
      <p:sp>
        <p:nvSpPr>
          <p:cNvPr id="8" name="TextBox 7">
            <a:extLst>
              <a:ext uri="{FF2B5EF4-FFF2-40B4-BE49-F238E27FC236}">
                <a16:creationId xmlns:a16="http://schemas.microsoft.com/office/drawing/2014/main" id="{FBDB0310-E3E3-3EBE-E0A1-DEB7E68FD77B}"/>
              </a:ext>
            </a:extLst>
          </p:cNvPr>
          <p:cNvSpPr txBox="1"/>
          <p:nvPr/>
        </p:nvSpPr>
        <p:spPr>
          <a:xfrm>
            <a:off x="6911162" y="6403479"/>
            <a:ext cx="5119876" cy="338554"/>
          </a:xfrm>
          <a:prstGeom prst="rect">
            <a:avLst/>
          </a:prstGeom>
          <a:noFill/>
        </p:spPr>
        <p:txBody>
          <a:bodyPr wrap="square" rtlCol="0">
            <a:spAutoFit/>
          </a:bodyPr>
          <a:lstStyle/>
          <a:p>
            <a:pPr algn="r"/>
            <a:r>
              <a:rPr lang="en-GB" sz="1600" dirty="0">
                <a:solidFill>
                  <a:schemeClr val="bg1"/>
                </a:solidFill>
              </a:rPr>
              <a:t>Defibrillator in </a:t>
            </a:r>
            <a:r>
              <a:rPr lang="en-GB" sz="1600" dirty="0" err="1">
                <a:solidFill>
                  <a:schemeClr val="bg1"/>
                </a:solidFill>
              </a:rPr>
              <a:t>Stisted</a:t>
            </a:r>
            <a:r>
              <a:rPr lang="en-GB" sz="1600" dirty="0">
                <a:solidFill>
                  <a:schemeClr val="bg1"/>
                </a:solidFill>
              </a:rPr>
              <a:t> – ambulance too far</a:t>
            </a:r>
          </a:p>
        </p:txBody>
      </p:sp>
      <p:pic>
        <p:nvPicPr>
          <p:cNvPr id="2" name="Stisted sounds Tuesday at 10-14">
            <a:hlinkClick r:id="" action="ppaction://media"/>
            <a:extLst>
              <a:ext uri="{FF2B5EF4-FFF2-40B4-BE49-F238E27FC236}">
                <a16:creationId xmlns:a16="http://schemas.microsoft.com/office/drawing/2014/main" id="{7FEEDDEC-2892-A651-FE74-34B60200DF81}"/>
              </a:ext>
            </a:extLst>
          </p:cNvPr>
          <p:cNvPicPr>
            <a:picLocks noChangeAspect="1"/>
          </p:cNvPicPr>
          <p:nvPr>
            <a:audioFile r:link="rId1"/>
            <p:extLst>
              <p:ext uri="{DAA4B4D4-6D71-4841-9C94-3DE7FCFB9230}">
                <p14:media xmlns:p14="http://schemas.microsoft.com/office/powerpoint/2010/main" r:embed="rId2">
                  <p14:trim end="6932"/>
                </p14:media>
              </p:ext>
            </p:extLst>
          </p:nvPr>
        </p:nvPicPr>
        <p:blipFill>
          <a:blip r:embed="rId5"/>
          <a:stretch>
            <a:fillRect/>
          </a:stretch>
        </p:blipFill>
        <p:spPr>
          <a:xfrm>
            <a:off x="539749" y="5479027"/>
            <a:ext cx="915360" cy="915360"/>
          </a:xfrm>
          <a:prstGeom prst="rect">
            <a:avLst/>
          </a:prstGeom>
        </p:spPr>
      </p:pic>
      <p:sp>
        <p:nvSpPr>
          <p:cNvPr id="5" name="TextBox 4">
            <a:extLst>
              <a:ext uri="{FF2B5EF4-FFF2-40B4-BE49-F238E27FC236}">
                <a16:creationId xmlns:a16="http://schemas.microsoft.com/office/drawing/2014/main" id="{FE87AD52-20AA-A1A2-7729-B55388A2C618}"/>
              </a:ext>
            </a:extLst>
          </p:cNvPr>
          <p:cNvSpPr txBox="1"/>
          <p:nvPr/>
        </p:nvSpPr>
        <p:spPr>
          <a:xfrm>
            <a:off x="1725459" y="5749923"/>
            <a:ext cx="2527563" cy="393702"/>
          </a:xfrm>
          <a:prstGeom prst="rect">
            <a:avLst/>
          </a:prstGeom>
          <a:noFill/>
        </p:spPr>
        <p:txBody>
          <a:bodyPr wrap="none" lIns="0" tIns="0" rIns="0" bIns="0" rtlCol="0">
            <a:noAutofit/>
          </a:bodyPr>
          <a:lstStyle/>
          <a:p>
            <a:pPr algn="l">
              <a:spcAft>
                <a:spcPts val="1134"/>
              </a:spcAft>
            </a:pPr>
            <a:r>
              <a:rPr lang="en-GB" sz="2000" b="1"/>
              <a:t>Audio: </a:t>
            </a:r>
            <a:r>
              <a:rPr lang="en-GB" sz="2000" b="1" err="1"/>
              <a:t>Stisted</a:t>
            </a:r>
            <a:r>
              <a:rPr lang="en-GB" sz="2000" b="1"/>
              <a:t> sounds</a:t>
            </a:r>
          </a:p>
        </p:txBody>
      </p:sp>
    </p:spTree>
    <p:extLst>
      <p:ext uri="{BB962C8B-B14F-4D97-AF65-F5344CB8AC3E}">
        <p14:creationId xmlns:p14="http://schemas.microsoft.com/office/powerpoint/2010/main" val="366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9716-97E5-B76D-8DA9-5005D0866F60}"/>
              </a:ext>
            </a:extLst>
          </p:cNvPr>
          <p:cNvSpPr>
            <a:spLocks noGrp="1"/>
          </p:cNvSpPr>
          <p:nvPr>
            <p:ph type="title"/>
          </p:nvPr>
        </p:nvSpPr>
        <p:spPr>
          <a:xfrm>
            <a:off x="545124" y="146049"/>
            <a:ext cx="7405200" cy="1065091"/>
          </a:xfrm>
        </p:spPr>
        <p:txBody>
          <a:bodyPr/>
          <a:lstStyle/>
          <a:p>
            <a:r>
              <a:rPr lang="en-GB"/>
              <a:t>Ideas and opportunities</a:t>
            </a:r>
          </a:p>
        </p:txBody>
      </p:sp>
      <p:sp>
        <p:nvSpPr>
          <p:cNvPr id="7" name="Text Placeholder 6">
            <a:extLst>
              <a:ext uri="{FF2B5EF4-FFF2-40B4-BE49-F238E27FC236}">
                <a16:creationId xmlns:a16="http://schemas.microsoft.com/office/drawing/2014/main" id="{4BBE1EF5-0802-E07A-3DD9-6B3BDC2CFD8D}"/>
              </a:ext>
            </a:extLst>
          </p:cNvPr>
          <p:cNvSpPr>
            <a:spLocks noGrp="1"/>
          </p:cNvSpPr>
          <p:nvPr>
            <p:ph type="body" sz="quarter" idx="14"/>
          </p:nvPr>
        </p:nvSpPr>
        <p:spPr>
          <a:xfrm>
            <a:off x="444750" y="2364085"/>
            <a:ext cx="2685332" cy="3887004"/>
          </a:xfrm>
        </p:spPr>
        <p:txBody>
          <a:bodyPr/>
          <a:lstStyle/>
          <a:p>
            <a:pPr marL="285750" indent="-285750">
              <a:spcBef>
                <a:spcPts val="400"/>
              </a:spcBef>
              <a:spcAft>
                <a:spcPts val="0"/>
              </a:spcAft>
              <a:buFont typeface="Arial" panose="020B0604020202020204" pitchFamily="34" charset="0"/>
              <a:buChar char="•"/>
            </a:pPr>
            <a:r>
              <a:rPr lang="en-GB" sz="1600" dirty="0"/>
              <a:t>Parish magazine or newsletter </a:t>
            </a:r>
            <a:r>
              <a:rPr lang="en-GB" sz="1600" b="0" dirty="0"/>
              <a:t>(not in every village &amp; cost)</a:t>
            </a:r>
          </a:p>
          <a:p>
            <a:pPr marL="285750" indent="-285750">
              <a:spcBef>
                <a:spcPts val="400"/>
              </a:spcBef>
              <a:spcAft>
                <a:spcPts val="0"/>
              </a:spcAft>
              <a:buFont typeface="Arial" panose="020B0604020202020204" pitchFamily="34" charset="0"/>
              <a:buChar char="•"/>
            </a:pPr>
            <a:r>
              <a:rPr lang="en-GB" sz="1600" b="0" dirty="0"/>
              <a:t>Community watch</a:t>
            </a:r>
          </a:p>
          <a:p>
            <a:pPr marL="285750" indent="-285750">
              <a:spcBef>
                <a:spcPts val="400"/>
              </a:spcBef>
              <a:spcAft>
                <a:spcPts val="0"/>
              </a:spcAft>
              <a:buFont typeface="Arial" panose="020B0604020202020204" pitchFamily="34" charset="0"/>
              <a:buChar char="•"/>
            </a:pPr>
            <a:r>
              <a:rPr lang="en-GB" sz="1600" b="0" dirty="0"/>
              <a:t>Local Facebook groups</a:t>
            </a:r>
          </a:p>
          <a:p>
            <a:pPr marL="285750" indent="-285750">
              <a:spcBef>
                <a:spcPts val="400"/>
              </a:spcBef>
              <a:spcAft>
                <a:spcPts val="0"/>
              </a:spcAft>
              <a:buFont typeface="Arial" panose="020B0604020202020204" pitchFamily="34" charset="0"/>
              <a:buChar char="•"/>
            </a:pPr>
            <a:r>
              <a:rPr lang="en-GB" sz="1600" b="0" dirty="0"/>
              <a:t>Local groups e.g. babies and toddler groups</a:t>
            </a:r>
          </a:p>
          <a:p>
            <a:pPr marL="285750" indent="-285750">
              <a:spcBef>
                <a:spcPts val="400"/>
              </a:spcBef>
              <a:spcAft>
                <a:spcPts val="0"/>
              </a:spcAft>
              <a:buFont typeface="Arial" panose="020B0604020202020204" pitchFamily="34" charset="0"/>
              <a:buChar char="•"/>
            </a:pPr>
            <a:r>
              <a:rPr lang="en-GB" sz="1600" b="0" dirty="0"/>
              <a:t>Shops or supermarkets e.g. local hardware shop</a:t>
            </a:r>
          </a:p>
          <a:p>
            <a:pPr marL="285750" indent="-285750">
              <a:spcBef>
                <a:spcPts val="400"/>
              </a:spcBef>
              <a:spcAft>
                <a:spcPts val="0"/>
              </a:spcAft>
              <a:buFont typeface="Arial" panose="020B0604020202020204" pitchFamily="34" charset="0"/>
              <a:buChar char="•"/>
            </a:pPr>
            <a:r>
              <a:rPr lang="en-GB" sz="1600" b="0" dirty="0"/>
              <a:t>Library (not open often)</a:t>
            </a:r>
          </a:p>
          <a:p>
            <a:pPr marL="285750" indent="-285750">
              <a:spcBef>
                <a:spcPts val="400"/>
              </a:spcBef>
              <a:spcAft>
                <a:spcPts val="0"/>
              </a:spcAft>
              <a:buFont typeface="Arial" panose="020B0604020202020204" pitchFamily="34" charset="0"/>
              <a:buChar char="•"/>
            </a:pPr>
            <a:r>
              <a:rPr lang="en-GB" sz="1600" b="0" dirty="0"/>
              <a:t>Religious buildings (not open often)</a:t>
            </a:r>
          </a:p>
          <a:p>
            <a:pPr marL="285750" indent="-285750">
              <a:spcBef>
                <a:spcPts val="400"/>
              </a:spcBef>
              <a:spcAft>
                <a:spcPts val="0"/>
              </a:spcAft>
              <a:buFont typeface="Arial" panose="020B0604020202020204" pitchFamily="34" charset="0"/>
              <a:buChar char="•"/>
            </a:pPr>
            <a:r>
              <a:rPr lang="en-GB" sz="1600" b="0" dirty="0"/>
              <a:t>Bus shelters</a:t>
            </a:r>
          </a:p>
          <a:p>
            <a:pPr marL="285750" indent="-285750">
              <a:spcBef>
                <a:spcPts val="400"/>
              </a:spcBef>
              <a:spcAft>
                <a:spcPts val="0"/>
              </a:spcAft>
              <a:buFont typeface="Arial" panose="020B0604020202020204" pitchFamily="34" charset="0"/>
              <a:buChar char="•"/>
            </a:pPr>
            <a:r>
              <a:rPr lang="en-GB" sz="1600" b="0" dirty="0"/>
              <a:t>School PTA </a:t>
            </a:r>
          </a:p>
        </p:txBody>
      </p:sp>
      <p:sp>
        <p:nvSpPr>
          <p:cNvPr id="8" name="Text Placeholder 7">
            <a:extLst>
              <a:ext uri="{FF2B5EF4-FFF2-40B4-BE49-F238E27FC236}">
                <a16:creationId xmlns:a16="http://schemas.microsoft.com/office/drawing/2014/main" id="{2696010E-04C5-5FCA-D2A8-B413C075E1D9}"/>
              </a:ext>
            </a:extLst>
          </p:cNvPr>
          <p:cNvSpPr>
            <a:spLocks noGrp="1"/>
          </p:cNvSpPr>
          <p:nvPr>
            <p:ph type="body" sz="quarter" idx="15"/>
          </p:nvPr>
        </p:nvSpPr>
        <p:spPr>
          <a:xfrm>
            <a:off x="5975014" y="2364085"/>
            <a:ext cx="2594707" cy="3503115"/>
          </a:xfrm>
        </p:spPr>
        <p:txBody>
          <a:bodyPr/>
          <a:lstStyle/>
          <a:p>
            <a:pPr marL="285750" indent="-285750">
              <a:spcBef>
                <a:spcPts val="400"/>
              </a:spcBef>
              <a:spcAft>
                <a:spcPts val="0"/>
              </a:spcAft>
              <a:buFont typeface="Arial" panose="020B0604020202020204" pitchFamily="34" charset="0"/>
              <a:buChar char="•"/>
            </a:pPr>
            <a:r>
              <a:rPr lang="en-GB" sz="1600" b="0" dirty="0"/>
              <a:t>Shared community resources e.g. leaf blowers, steam cleaners</a:t>
            </a:r>
          </a:p>
          <a:p>
            <a:pPr marL="285750" indent="-285750">
              <a:spcBef>
                <a:spcPts val="400"/>
              </a:spcBef>
              <a:spcAft>
                <a:spcPts val="0"/>
              </a:spcAft>
              <a:buFont typeface="Arial" panose="020B0604020202020204" pitchFamily="34" charset="0"/>
              <a:buChar char="•"/>
            </a:pPr>
            <a:r>
              <a:rPr lang="en-GB" sz="1600" dirty="0"/>
              <a:t>Community pantries </a:t>
            </a:r>
            <a:r>
              <a:rPr lang="en-GB" sz="1600" b="0" dirty="0"/>
              <a:t>/ larders, warm spaces</a:t>
            </a:r>
          </a:p>
          <a:p>
            <a:pPr marL="285750" indent="-285750">
              <a:spcBef>
                <a:spcPts val="400"/>
              </a:spcBef>
              <a:spcAft>
                <a:spcPts val="0"/>
              </a:spcAft>
              <a:buFont typeface="Arial" panose="020B0604020202020204" pitchFamily="34" charset="0"/>
              <a:buChar char="•"/>
            </a:pPr>
            <a:r>
              <a:rPr lang="en-GB" sz="1600" b="0" dirty="0"/>
              <a:t>Inclusive events e.g. something for every age</a:t>
            </a:r>
          </a:p>
          <a:p>
            <a:pPr marL="285750" indent="-285750">
              <a:spcBef>
                <a:spcPts val="400"/>
              </a:spcBef>
              <a:spcAft>
                <a:spcPts val="0"/>
              </a:spcAft>
              <a:buFont typeface="Arial" panose="020B0604020202020204" pitchFamily="34" charset="0"/>
              <a:buChar char="•"/>
            </a:pPr>
            <a:r>
              <a:rPr lang="en-GB" sz="1600" dirty="0"/>
              <a:t>Mini bus / volunteer drivers</a:t>
            </a:r>
          </a:p>
          <a:p>
            <a:pPr marL="285750" indent="-285750">
              <a:spcBef>
                <a:spcPts val="400"/>
              </a:spcBef>
              <a:spcAft>
                <a:spcPts val="0"/>
              </a:spcAft>
              <a:buFont typeface="Arial" panose="020B0604020202020204" pitchFamily="34" charset="0"/>
              <a:buChar char="•"/>
            </a:pPr>
            <a:r>
              <a:rPr lang="en-GB" sz="1600" b="0" dirty="0"/>
              <a:t>Small shop for essentials / (mobile) library</a:t>
            </a:r>
          </a:p>
          <a:p>
            <a:pPr marL="285750" indent="-285750">
              <a:spcBef>
                <a:spcPts val="400"/>
              </a:spcBef>
              <a:spcAft>
                <a:spcPts val="0"/>
              </a:spcAft>
              <a:buFont typeface="Arial" panose="020B0604020202020204" pitchFamily="34" charset="0"/>
              <a:buChar char="•"/>
            </a:pPr>
            <a:r>
              <a:rPr lang="en-GB" sz="1600" b="0" dirty="0"/>
              <a:t>Larger GP surgery</a:t>
            </a:r>
          </a:p>
          <a:p>
            <a:pPr>
              <a:spcBef>
                <a:spcPts val="400"/>
              </a:spcBef>
              <a:spcAft>
                <a:spcPts val="0"/>
              </a:spcAft>
            </a:pPr>
            <a:endParaRPr lang="en-GB" sz="1600" b="0" dirty="0"/>
          </a:p>
          <a:p>
            <a:pPr marL="285750" indent="-285750">
              <a:spcBef>
                <a:spcPts val="400"/>
              </a:spcBef>
              <a:spcAft>
                <a:spcPts val="0"/>
              </a:spcAft>
              <a:buFont typeface="Arial" panose="020B0604020202020204" pitchFamily="34" charset="0"/>
              <a:buChar char="•"/>
            </a:pPr>
            <a:endParaRPr lang="en-GB" sz="1600" b="0" dirty="0"/>
          </a:p>
        </p:txBody>
      </p:sp>
      <p:sp>
        <p:nvSpPr>
          <p:cNvPr id="9" name="Text Placeholder 8">
            <a:extLst>
              <a:ext uri="{FF2B5EF4-FFF2-40B4-BE49-F238E27FC236}">
                <a16:creationId xmlns:a16="http://schemas.microsoft.com/office/drawing/2014/main" id="{7D29961C-7358-5F53-0693-878331463411}"/>
              </a:ext>
            </a:extLst>
          </p:cNvPr>
          <p:cNvSpPr>
            <a:spLocks noGrp="1"/>
          </p:cNvSpPr>
          <p:nvPr>
            <p:ph type="body" sz="quarter" idx="16"/>
          </p:nvPr>
        </p:nvSpPr>
        <p:spPr>
          <a:xfrm>
            <a:off x="8910280" y="2332852"/>
            <a:ext cx="2484000" cy="1090791"/>
          </a:xfrm>
        </p:spPr>
        <p:txBody>
          <a:bodyPr/>
          <a:lstStyle/>
          <a:p>
            <a:pPr marL="285750" indent="-285750">
              <a:spcBef>
                <a:spcPts val="400"/>
              </a:spcBef>
              <a:spcAft>
                <a:spcPts val="0"/>
              </a:spcAft>
              <a:buFont typeface="Arial" panose="020B0604020202020204" pitchFamily="34" charset="0"/>
              <a:buChar char="•"/>
            </a:pPr>
            <a:r>
              <a:rPr lang="en-GB" sz="1600" b="0" dirty="0"/>
              <a:t>Budgeting courses</a:t>
            </a:r>
          </a:p>
          <a:p>
            <a:pPr marL="285750" indent="-285750">
              <a:spcBef>
                <a:spcPts val="400"/>
              </a:spcBef>
              <a:spcAft>
                <a:spcPts val="0"/>
              </a:spcAft>
              <a:buFont typeface="Arial" panose="020B0604020202020204" pitchFamily="34" charset="0"/>
              <a:buChar char="•"/>
            </a:pPr>
            <a:r>
              <a:rPr lang="en-GB" sz="1600" b="0" dirty="0"/>
              <a:t>DIY / </a:t>
            </a:r>
            <a:r>
              <a:rPr lang="en-GB" sz="1600" b="0" dirty="0" err="1">
                <a:hlinkClick r:id="rId2"/>
              </a:rPr>
              <a:t>Homeserve</a:t>
            </a:r>
            <a:r>
              <a:rPr lang="en-GB" sz="1600" b="0" dirty="0">
                <a:hlinkClick r:id="rId2"/>
              </a:rPr>
              <a:t> guide</a:t>
            </a:r>
            <a:endParaRPr lang="en-GB" sz="1600" b="0" dirty="0"/>
          </a:p>
          <a:p>
            <a:pPr marL="285750" indent="-285750">
              <a:spcBef>
                <a:spcPts val="400"/>
              </a:spcBef>
              <a:spcAft>
                <a:spcPts val="0"/>
              </a:spcAft>
              <a:buFont typeface="Arial" panose="020B0604020202020204" pitchFamily="34" charset="0"/>
              <a:buChar char="•"/>
            </a:pPr>
            <a:r>
              <a:rPr lang="en-GB" sz="1600" b="0" dirty="0"/>
              <a:t>Use of apps (Energy support &amp; advise </a:t>
            </a:r>
            <a:r>
              <a:rPr lang="en-GB" sz="1600" b="0" dirty="0" err="1"/>
              <a:t>uk</a:t>
            </a:r>
            <a:r>
              <a:rPr lang="en-GB" sz="1600" b="0" dirty="0"/>
              <a:t>)</a:t>
            </a:r>
          </a:p>
          <a:p>
            <a:pPr algn="ctr">
              <a:spcBef>
                <a:spcPts val="400"/>
              </a:spcBef>
              <a:spcAft>
                <a:spcPts val="0"/>
              </a:spcAft>
            </a:pPr>
            <a:endParaRPr lang="en-GB" sz="1400" b="0" dirty="0">
              <a:solidFill>
                <a:srgbClr val="E40037"/>
              </a:solidFill>
            </a:endParaRPr>
          </a:p>
        </p:txBody>
      </p:sp>
      <p:sp>
        <p:nvSpPr>
          <p:cNvPr id="10" name="Text Placeholder 9">
            <a:extLst>
              <a:ext uri="{FF2B5EF4-FFF2-40B4-BE49-F238E27FC236}">
                <a16:creationId xmlns:a16="http://schemas.microsoft.com/office/drawing/2014/main" id="{13507CA8-F4A2-7E62-2DA3-800615C6D894}"/>
              </a:ext>
            </a:extLst>
          </p:cNvPr>
          <p:cNvSpPr>
            <a:spLocks noGrp="1"/>
          </p:cNvSpPr>
          <p:nvPr>
            <p:ph type="body" sz="quarter" idx="17"/>
          </p:nvPr>
        </p:nvSpPr>
        <p:spPr>
          <a:xfrm>
            <a:off x="3181957" y="2364085"/>
            <a:ext cx="2484000" cy="3181350"/>
          </a:xfrm>
        </p:spPr>
        <p:txBody>
          <a:bodyPr/>
          <a:lstStyle/>
          <a:p>
            <a:pPr marL="285750" indent="-285750">
              <a:spcBef>
                <a:spcPts val="400"/>
              </a:spcBef>
              <a:spcAft>
                <a:spcPts val="0"/>
              </a:spcAft>
              <a:buFont typeface="Arial" panose="020B0604020202020204" pitchFamily="34" charset="0"/>
              <a:buChar char="•"/>
            </a:pPr>
            <a:r>
              <a:rPr lang="en-GB" sz="1600" b="0" dirty="0"/>
              <a:t>Financial advice / CAB at the library or once a week at village- </a:t>
            </a:r>
            <a:r>
              <a:rPr lang="en-GB" sz="1600" dirty="0"/>
              <a:t>appointment setting</a:t>
            </a:r>
          </a:p>
          <a:p>
            <a:pPr marL="285750" indent="-285750">
              <a:spcBef>
                <a:spcPts val="400"/>
              </a:spcBef>
              <a:spcAft>
                <a:spcPts val="0"/>
              </a:spcAft>
              <a:buFont typeface="Arial" panose="020B0604020202020204" pitchFamily="34" charset="0"/>
              <a:buChar char="•"/>
            </a:pPr>
            <a:r>
              <a:rPr lang="en-GB" sz="1600" b="0" dirty="0"/>
              <a:t>A table in the high street</a:t>
            </a:r>
          </a:p>
          <a:p>
            <a:pPr marL="285750" indent="-285750">
              <a:spcBef>
                <a:spcPts val="400"/>
              </a:spcBef>
              <a:spcAft>
                <a:spcPts val="0"/>
              </a:spcAft>
              <a:buFont typeface="Arial" panose="020B0604020202020204" pitchFamily="34" charset="0"/>
              <a:buChar char="•"/>
            </a:pPr>
            <a:r>
              <a:rPr lang="en-GB" sz="1600" dirty="0"/>
              <a:t>Weekly local events</a:t>
            </a:r>
          </a:p>
          <a:p>
            <a:pPr marL="285750" indent="-285750">
              <a:spcBef>
                <a:spcPts val="400"/>
              </a:spcBef>
              <a:spcAft>
                <a:spcPts val="0"/>
              </a:spcAft>
              <a:buFont typeface="Arial" panose="020B0604020202020204" pitchFamily="34" charset="0"/>
              <a:buChar char="•"/>
            </a:pPr>
            <a:r>
              <a:rPr lang="en-GB" sz="1600" b="0" dirty="0"/>
              <a:t>Social media - local selling or village groups</a:t>
            </a:r>
          </a:p>
          <a:p>
            <a:pPr marL="285750" indent="-285750">
              <a:spcBef>
                <a:spcPts val="400"/>
              </a:spcBef>
              <a:spcAft>
                <a:spcPts val="0"/>
              </a:spcAft>
              <a:buFont typeface="Arial" panose="020B0604020202020204" pitchFamily="34" charset="0"/>
              <a:buChar char="•"/>
            </a:pPr>
            <a:r>
              <a:rPr lang="en-GB" sz="1600" b="0" dirty="0"/>
              <a:t>Council cold calling with money saving tips &amp; leaflet drop</a:t>
            </a:r>
          </a:p>
        </p:txBody>
      </p:sp>
      <p:sp>
        <p:nvSpPr>
          <p:cNvPr id="31" name="TextBox 30">
            <a:extLst>
              <a:ext uri="{FF2B5EF4-FFF2-40B4-BE49-F238E27FC236}">
                <a16:creationId xmlns:a16="http://schemas.microsoft.com/office/drawing/2014/main" id="{DF62AFA0-6EB9-6DAB-CCC4-E8C9D0880CB3}"/>
              </a:ext>
            </a:extLst>
          </p:cNvPr>
          <p:cNvSpPr txBox="1"/>
          <p:nvPr/>
        </p:nvSpPr>
        <p:spPr>
          <a:xfrm>
            <a:off x="6968338" y="89396"/>
            <a:ext cx="4425942" cy="584775"/>
          </a:xfrm>
          <a:prstGeom prst="rect">
            <a:avLst/>
          </a:prstGeom>
          <a:solidFill>
            <a:srgbClr val="E40037"/>
          </a:solidFill>
          <a:ln>
            <a:noFill/>
          </a:ln>
        </p:spPr>
        <p:txBody>
          <a:bodyPr wrap="square">
            <a:spAutoFit/>
          </a:bodyPr>
          <a:lstStyle/>
          <a:p>
            <a:pPr algn="ctr"/>
            <a:r>
              <a:rPr lang="en-GB" sz="1600" dirty="0">
                <a:solidFill>
                  <a:schemeClr val="bg1"/>
                </a:solidFill>
              </a:rPr>
              <a:t>What won’t work: posters in the doctors, leaflets drops, travel to towns for support</a:t>
            </a:r>
          </a:p>
        </p:txBody>
      </p:sp>
      <p:sp>
        <p:nvSpPr>
          <p:cNvPr id="3" name="Footer Placeholder 3">
            <a:extLst>
              <a:ext uri="{FF2B5EF4-FFF2-40B4-BE49-F238E27FC236}">
                <a16:creationId xmlns:a16="http://schemas.microsoft.com/office/drawing/2014/main" id="{490877E7-E822-AAD9-EE96-D76AAA5A3B21}"/>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Produced by Essex County Council Chief Exec’s Office</a:t>
            </a:r>
          </a:p>
        </p:txBody>
      </p:sp>
      <p:sp>
        <p:nvSpPr>
          <p:cNvPr id="4" name="Date Placeholder 4">
            <a:extLst>
              <a:ext uri="{FF2B5EF4-FFF2-40B4-BE49-F238E27FC236}">
                <a16:creationId xmlns:a16="http://schemas.microsoft.com/office/drawing/2014/main" id="{C0AE4067-53DE-15FE-9A05-D2B69DB168E0}"/>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14C472B-89C8-4DED-A734-C6F534D4F85F}" type="datetime1">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22/02/2023</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sp>
        <p:nvSpPr>
          <p:cNvPr id="5" name="Slide Number Placeholder 5">
            <a:extLst>
              <a:ext uri="{FF2B5EF4-FFF2-40B4-BE49-F238E27FC236}">
                <a16:creationId xmlns:a16="http://schemas.microsoft.com/office/drawing/2014/main" id="{33871E77-D0D1-B934-6224-4A9FBA153C03}"/>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rPr>
              <a:t>|   </a:t>
            </a:r>
            <a:fld id="{5898CC38-F149-5B45-A1B4-290B41364A0C}"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mn-cs"/>
            </a:endParaRPr>
          </a:p>
        </p:txBody>
      </p:sp>
      <p:grpSp>
        <p:nvGrpSpPr>
          <p:cNvPr id="45" name="Group 44">
            <a:extLst>
              <a:ext uri="{FF2B5EF4-FFF2-40B4-BE49-F238E27FC236}">
                <a16:creationId xmlns:a16="http://schemas.microsoft.com/office/drawing/2014/main" id="{95EBF5A9-0A20-4142-A542-99461DDC5616}"/>
              </a:ext>
            </a:extLst>
          </p:cNvPr>
          <p:cNvGrpSpPr/>
          <p:nvPr/>
        </p:nvGrpSpPr>
        <p:grpSpPr>
          <a:xfrm>
            <a:off x="508163" y="946060"/>
            <a:ext cx="2483999" cy="637106"/>
            <a:chOff x="508163" y="946060"/>
            <a:chExt cx="2483999" cy="637106"/>
          </a:xfrm>
        </p:grpSpPr>
        <p:sp>
          <p:nvSpPr>
            <p:cNvPr id="14" name="Rectangle: Rounded Corners 13">
              <a:extLst>
                <a:ext uri="{FF2B5EF4-FFF2-40B4-BE49-F238E27FC236}">
                  <a16:creationId xmlns:a16="http://schemas.microsoft.com/office/drawing/2014/main" id="{10B16005-4B4F-7912-CB96-E2187E6A71EA}"/>
                </a:ext>
              </a:extLst>
            </p:cNvPr>
            <p:cNvSpPr/>
            <p:nvPr/>
          </p:nvSpPr>
          <p:spPr>
            <a:xfrm>
              <a:off x="508163" y="946060"/>
              <a:ext cx="2483999" cy="637106"/>
            </a:xfrm>
            <a:prstGeom prst="roundRect">
              <a:avLst/>
            </a:prstGeom>
            <a:solidFill>
              <a:srgbClr val="767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Awareness</a:t>
              </a:r>
            </a:p>
          </p:txBody>
        </p:sp>
        <p:pic>
          <p:nvPicPr>
            <p:cNvPr id="32" name="Graphic 31" descr="Chat with solid fill">
              <a:extLst>
                <a:ext uri="{FF2B5EF4-FFF2-40B4-BE49-F238E27FC236}">
                  <a16:creationId xmlns:a16="http://schemas.microsoft.com/office/drawing/2014/main" id="{153E25CB-CBB2-4590-53D3-469C240494C7}"/>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5124" y="946060"/>
              <a:ext cx="625315" cy="637106"/>
            </a:xfrm>
            <a:prstGeom prst="rect">
              <a:avLst/>
            </a:prstGeom>
          </p:spPr>
        </p:pic>
      </p:grpSp>
      <p:grpSp>
        <p:nvGrpSpPr>
          <p:cNvPr id="44" name="Group 43">
            <a:extLst>
              <a:ext uri="{FF2B5EF4-FFF2-40B4-BE49-F238E27FC236}">
                <a16:creationId xmlns:a16="http://schemas.microsoft.com/office/drawing/2014/main" id="{0C7C63D3-DA20-6BA8-60E6-2B7B7C678717}"/>
              </a:ext>
            </a:extLst>
          </p:cNvPr>
          <p:cNvGrpSpPr/>
          <p:nvPr/>
        </p:nvGrpSpPr>
        <p:grpSpPr>
          <a:xfrm>
            <a:off x="3230191" y="946060"/>
            <a:ext cx="2483999" cy="637106"/>
            <a:chOff x="3230191" y="946060"/>
            <a:chExt cx="2483999" cy="637106"/>
          </a:xfrm>
        </p:grpSpPr>
        <p:sp>
          <p:nvSpPr>
            <p:cNvPr id="33" name="Rectangle: Rounded Corners 32">
              <a:extLst>
                <a:ext uri="{FF2B5EF4-FFF2-40B4-BE49-F238E27FC236}">
                  <a16:creationId xmlns:a16="http://schemas.microsoft.com/office/drawing/2014/main" id="{8D870811-B3E0-90B2-E298-49BF901796D8}"/>
                </a:ext>
              </a:extLst>
            </p:cNvPr>
            <p:cNvSpPr/>
            <p:nvPr/>
          </p:nvSpPr>
          <p:spPr>
            <a:xfrm>
              <a:off x="3230191" y="946060"/>
              <a:ext cx="2483999" cy="637106"/>
            </a:xfrm>
            <a:prstGeom prst="roundRect">
              <a:avLst/>
            </a:prstGeom>
            <a:solidFill>
              <a:srgbClr val="729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Outreach</a:t>
              </a:r>
            </a:p>
          </p:txBody>
        </p:sp>
        <p:pic>
          <p:nvPicPr>
            <p:cNvPr id="34" name="Graphic 33" descr="Office worker female with solid fill">
              <a:extLst>
                <a:ext uri="{FF2B5EF4-FFF2-40B4-BE49-F238E27FC236}">
                  <a16:creationId xmlns:a16="http://schemas.microsoft.com/office/drawing/2014/main" id="{37FFB67D-7FF2-29DD-3BC7-0ECE0002B1D4}"/>
                </a:ext>
              </a:extLst>
            </p:cNvPr>
            <p:cNvPicPr>
              <a:picLocks/>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292369" y="946060"/>
              <a:ext cx="625315" cy="625315"/>
            </a:xfrm>
            <a:prstGeom prst="rect">
              <a:avLst/>
            </a:prstGeom>
          </p:spPr>
        </p:pic>
      </p:grpSp>
      <p:sp>
        <p:nvSpPr>
          <p:cNvPr id="35" name="Rectangle: Rounded Corners 34">
            <a:extLst>
              <a:ext uri="{FF2B5EF4-FFF2-40B4-BE49-F238E27FC236}">
                <a16:creationId xmlns:a16="http://schemas.microsoft.com/office/drawing/2014/main" id="{0249CC5A-9426-300C-379C-7F30F4A588CA}"/>
              </a:ext>
            </a:extLst>
          </p:cNvPr>
          <p:cNvSpPr/>
          <p:nvPr/>
        </p:nvSpPr>
        <p:spPr>
          <a:xfrm>
            <a:off x="6046853" y="946060"/>
            <a:ext cx="2483999" cy="637106"/>
          </a:xfrm>
          <a:prstGeom prst="roundRect">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Distribution </a:t>
            </a:r>
          </a:p>
          <a:p>
            <a:pPr algn="ctr"/>
            <a:r>
              <a:rPr lang="en-GB" b="1" dirty="0"/>
              <a:t>of assets</a:t>
            </a:r>
          </a:p>
        </p:txBody>
      </p:sp>
      <p:pic>
        <p:nvPicPr>
          <p:cNvPr id="36" name="Graphic 35" descr="Grocery bag with solid fill">
            <a:extLst>
              <a:ext uri="{FF2B5EF4-FFF2-40B4-BE49-F238E27FC236}">
                <a16:creationId xmlns:a16="http://schemas.microsoft.com/office/drawing/2014/main" id="{5B381603-B4FC-DEE9-A040-E46105022D4E}"/>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046853" y="946060"/>
            <a:ext cx="625315" cy="625315"/>
          </a:xfrm>
          <a:prstGeom prst="rect">
            <a:avLst/>
          </a:prstGeom>
        </p:spPr>
      </p:pic>
      <p:grpSp>
        <p:nvGrpSpPr>
          <p:cNvPr id="42" name="Group 41">
            <a:extLst>
              <a:ext uri="{FF2B5EF4-FFF2-40B4-BE49-F238E27FC236}">
                <a16:creationId xmlns:a16="http://schemas.microsoft.com/office/drawing/2014/main" id="{E792D746-1796-3D62-14E9-43A7CCD11F2D}"/>
              </a:ext>
            </a:extLst>
          </p:cNvPr>
          <p:cNvGrpSpPr/>
          <p:nvPr/>
        </p:nvGrpSpPr>
        <p:grpSpPr>
          <a:xfrm>
            <a:off x="8842585" y="946060"/>
            <a:ext cx="2483999" cy="637106"/>
            <a:chOff x="8842585" y="946060"/>
            <a:chExt cx="2483999" cy="637106"/>
          </a:xfrm>
        </p:grpSpPr>
        <p:sp>
          <p:nvSpPr>
            <p:cNvPr id="37" name="Rectangle: Rounded Corners 36">
              <a:extLst>
                <a:ext uri="{FF2B5EF4-FFF2-40B4-BE49-F238E27FC236}">
                  <a16:creationId xmlns:a16="http://schemas.microsoft.com/office/drawing/2014/main" id="{11E0713D-3692-BE8A-71CB-AFCAB9CB1D79}"/>
                </a:ext>
              </a:extLst>
            </p:cNvPr>
            <p:cNvSpPr/>
            <p:nvPr/>
          </p:nvSpPr>
          <p:spPr>
            <a:xfrm>
              <a:off x="8842585" y="946060"/>
              <a:ext cx="2483999" cy="637106"/>
            </a:xfrm>
            <a:prstGeom prst="roundRect">
              <a:avLst/>
            </a:prstGeom>
            <a:solidFill>
              <a:srgbClr val="910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Skills</a:t>
              </a:r>
            </a:p>
          </p:txBody>
        </p:sp>
        <p:pic>
          <p:nvPicPr>
            <p:cNvPr id="38" name="Graphic 37" descr="Books with solid fill">
              <a:extLst>
                <a:ext uri="{FF2B5EF4-FFF2-40B4-BE49-F238E27FC236}">
                  <a16:creationId xmlns:a16="http://schemas.microsoft.com/office/drawing/2014/main" id="{262CF1CB-C320-7D83-BAD1-BA8C3B81F0FD}"/>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9023102" y="946060"/>
              <a:ext cx="625315" cy="625315"/>
            </a:xfrm>
            <a:prstGeom prst="rect">
              <a:avLst/>
            </a:prstGeom>
          </p:spPr>
        </p:pic>
      </p:grpSp>
      <p:sp>
        <p:nvSpPr>
          <p:cNvPr id="39" name="Rectangle: Rounded Corners 38">
            <a:extLst>
              <a:ext uri="{FF2B5EF4-FFF2-40B4-BE49-F238E27FC236}">
                <a16:creationId xmlns:a16="http://schemas.microsoft.com/office/drawing/2014/main" id="{6DCB3153-2995-1224-16AF-DA17927E5A33}"/>
              </a:ext>
            </a:extLst>
          </p:cNvPr>
          <p:cNvSpPr/>
          <p:nvPr/>
        </p:nvSpPr>
        <p:spPr>
          <a:xfrm>
            <a:off x="444750" y="6241261"/>
            <a:ext cx="5189414" cy="468000"/>
          </a:xfrm>
          <a:prstGeom prst="roundRect">
            <a:avLst/>
          </a:prstGeom>
          <a:solidFill>
            <a:schemeClr val="bg1"/>
          </a:solid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E40037"/>
                </a:solidFill>
              </a:rPr>
              <a:t>Best ways to engage people</a:t>
            </a:r>
          </a:p>
        </p:txBody>
      </p:sp>
      <p:sp>
        <p:nvSpPr>
          <p:cNvPr id="40" name="Rectangle: Rounded Corners 39">
            <a:extLst>
              <a:ext uri="{FF2B5EF4-FFF2-40B4-BE49-F238E27FC236}">
                <a16:creationId xmlns:a16="http://schemas.microsoft.com/office/drawing/2014/main" id="{00E30F6C-328E-547F-4F1D-F4E493FAB96E}"/>
              </a:ext>
            </a:extLst>
          </p:cNvPr>
          <p:cNvSpPr/>
          <p:nvPr/>
        </p:nvSpPr>
        <p:spPr>
          <a:xfrm>
            <a:off x="5960632" y="5597200"/>
            <a:ext cx="2594707" cy="540000"/>
          </a:xfrm>
          <a:prstGeom prst="roundRect">
            <a:avLst/>
          </a:prstGeom>
          <a:no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E40037"/>
                </a:solidFill>
              </a:rPr>
              <a:t>Increasing support, inclusion &amp; resilience</a:t>
            </a:r>
          </a:p>
        </p:txBody>
      </p:sp>
      <p:sp>
        <p:nvSpPr>
          <p:cNvPr id="41" name="Rectangle: Rounded Corners 40">
            <a:extLst>
              <a:ext uri="{FF2B5EF4-FFF2-40B4-BE49-F238E27FC236}">
                <a16:creationId xmlns:a16="http://schemas.microsoft.com/office/drawing/2014/main" id="{1DAE5CD7-0076-81E7-6EAD-6608236FD0AD}"/>
              </a:ext>
            </a:extLst>
          </p:cNvPr>
          <p:cNvSpPr/>
          <p:nvPr/>
        </p:nvSpPr>
        <p:spPr>
          <a:xfrm>
            <a:off x="8819946" y="3506585"/>
            <a:ext cx="2594707" cy="540000"/>
          </a:xfrm>
          <a:prstGeom prst="roundRect">
            <a:avLst/>
          </a:prstGeom>
          <a:no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E40037"/>
                </a:solidFill>
              </a:rPr>
              <a:t>Increasing capability &amp; resilience</a:t>
            </a:r>
          </a:p>
        </p:txBody>
      </p:sp>
      <p:sp>
        <p:nvSpPr>
          <p:cNvPr id="47" name="TextBox 46">
            <a:extLst>
              <a:ext uri="{FF2B5EF4-FFF2-40B4-BE49-F238E27FC236}">
                <a16:creationId xmlns:a16="http://schemas.microsoft.com/office/drawing/2014/main" id="{23E6867B-11DB-D720-BC32-D846E8EBED34}"/>
              </a:ext>
            </a:extLst>
          </p:cNvPr>
          <p:cNvSpPr txBox="1"/>
          <p:nvPr/>
        </p:nvSpPr>
        <p:spPr>
          <a:xfrm>
            <a:off x="3133725" y="1533130"/>
            <a:ext cx="2580465" cy="584775"/>
          </a:xfrm>
          <a:prstGeom prst="rect">
            <a:avLst/>
          </a:prstGeom>
          <a:noFill/>
        </p:spPr>
        <p:txBody>
          <a:bodyPr wrap="square">
            <a:spAutoFit/>
          </a:bodyPr>
          <a:lstStyle/>
          <a:p>
            <a:pPr algn="ctr"/>
            <a:r>
              <a:rPr lang="en-GB" sz="1600" b="1" dirty="0"/>
              <a:t>Making it easy, visible &amp; practical</a:t>
            </a:r>
          </a:p>
        </p:txBody>
      </p:sp>
      <p:sp>
        <p:nvSpPr>
          <p:cNvPr id="49" name="TextBox 48">
            <a:extLst>
              <a:ext uri="{FF2B5EF4-FFF2-40B4-BE49-F238E27FC236}">
                <a16:creationId xmlns:a16="http://schemas.microsoft.com/office/drawing/2014/main" id="{82FB3D3C-DF48-F0B8-DA16-4BCA48FB31CA}"/>
              </a:ext>
            </a:extLst>
          </p:cNvPr>
          <p:cNvSpPr txBox="1"/>
          <p:nvPr/>
        </p:nvSpPr>
        <p:spPr>
          <a:xfrm>
            <a:off x="6011901" y="1533130"/>
            <a:ext cx="2483999" cy="830997"/>
          </a:xfrm>
          <a:prstGeom prst="rect">
            <a:avLst/>
          </a:prstGeom>
          <a:noFill/>
        </p:spPr>
        <p:txBody>
          <a:bodyPr wrap="square">
            <a:spAutoFit/>
          </a:bodyPr>
          <a:lstStyle/>
          <a:p>
            <a:pPr algn="ctr"/>
            <a:r>
              <a:rPr lang="en-GB" sz="1600" b="1" dirty="0"/>
              <a:t>Not consistent across villages. Some would find the following valuable</a:t>
            </a:r>
          </a:p>
        </p:txBody>
      </p:sp>
      <p:sp>
        <p:nvSpPr>
          <p:cNvPr id="50" name="TextBox 49">
            <a:extLst>
              <a:ext uri="{FF2B5EF4-FFF2-40B4-BE49-F238E27FC236}">
                <a16:creationId xmlns:a16="http://schemas.microsoft.com/office/drawing/2014/main" id="{F0819FFB-633E-AB4A-B18E-E7BA04651A53}"/>
              </a:ext>
            </a:extLst>
          </p:cNvPr>
          <p:cNvSpPr txBox="1"/>
          <p:nvPr/>
        </p:nvSpPr>
        <p:spPr>
          <a:xfrm>
            <a:off x="496636" y="1533130"/>
            <a:ext cx="2484000" cy="338554"/>
          </a:xfrm>
          <a:prstGeom prst="rect">
            <a:avLst/>
          </a:prstGeom>
          <a:noFill/>
        </p:spPr>
        <p:txBody>
          <a:bodyPr wrap="square">
            <a:spAutoFit/>
          </a:bodyPr>
          <a:lstStyle/>
          <a:p>
            <a:pPr algn="ctr"/>
            <a:r>
              <a:rPr lang="en-GB" sz="1600" b="1" dirty="0"/>
              <a:t>Utilising best routes</a:t>
            </a:r>
          </a:p>
        </p:txBody>
      </p:sp>
      <p:sp>
        <p:nvSpPr>
          <p:cNvPr id="51" name="TextBox 50">
            <a:extLst>
              <a:ext uri="{FF2B5EF4-FFF2-40B4-BE49-F238E27FC236}">
                <a16:creationId xmlns:a16="http://schemas.microsoft.com/office/drawing/2014/main" id="{73D1CBC7-0506-3B9E-F6A7-889D93437850}"/>
              </a:ext>
            </a:extLst>
          </p:cNvPr>
          <p:cNvSpPr txBox="1"/>
          <p:nvPr/>
        </p:nvSpPr>
        <p:spPr>
          <a:xfrm>
            <a:off x="8793611" y="1533129"/>
            <a:ext cx="2483999" cy="584775"/>
          </a:xfrm>
          <a:prstGeom prst="rect">
            <a:avLst/>
          </a:prstGeom>
          <a:noFill/>
        </p:spPr>
        <p:txBody>
          <a:bodyPr wrap="square">
            <a:spAutoFit/>
          </a:bodyPr>
          <a:lstStyle/>
          <a:p>
            <a:pPr algn="ctr"/>
            <a:r>
              <a:rPr lang="en-GB" sz="1600" b="1" dirty="0"/>
              <a:t>Putting knowledge into low /no cost practice</a:t>
            </a:r>
          </a:p>
        </p:txBody>
      </p:sp>
    </p:spTree>
    <p:extLst>
      <p:ext uri="{BB962C8B-B14F-4D97-AF65-F5344CB8AC3E}">
        <p14:creationId xmlns:p14="http://schemas.microsoft.com/office/powerpoint/2010/main" val="540965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7794376" cy="1310400"/>
          </a:xfrm>
        </p:spPr>
        <p:txBody>
          <a:bodyPr/>
          <a:lstStyle/>
          <a:p>
            <a:r>
              <a:rPr lang="en-GB" dirty="0"/>
              <a:t>Appendix 1</a:t>
            </a:r>
            <a:br>
              <a:rPr lang="en-GB" dirty="0"/>
            </a:br>
            <a:r>
              <a:rPr lang="en-GB" dirty="0"/>
              <a:t>About the research</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dirty="0"/>
              <a:t>What we did and who we researched with</a:t>
            </a:r>
          </a:p>
        </p:txBody>
      </p:sp>
    </p:spTree>
    <p:extLst>
      <p:ext uri="{BB962C8B-B14F-4D97-AF65-F5344CB8AC3E}">
        <p14:creationId xmlns:p14="http://schemas.microsoft.com/office/powerpoint/2010/main" val="3108034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3695-1184-45B2-A1D0-D55CBB25389D}"/>
              </a:ext>
            </a:extLst>
          </p:cNvPr>
          <p:cNvSpPr>
            <a:spLocks noGrp="1"/>
          </p:cNvSpPr>
          <p:nvPr>
            <p:ph type="title"/>
          </p:nvPr>
        </p:nvSpPr>
        <p:spPr>
          <a:xfrm>
            <a:off x="442072" y="252000"/>
            <a:ext cx="7201902" cy="519277"/>
          </a:xfrm>
        </p:spPr>
        <p:txBody>
          <a:bodyPr vert="horz" lIns="0" tIns="0" rIns="0" bIns="0" rtlCol="0" anchor="t" anchorCtr="0">
            <a:noAutofit/>
          </a:bodyPr>
          <a:lstStyle/>
          <a:p>
            <a:pPr>
              <a:lnSpc>
                <a:spcPct val="100000"/>
              </a:lnSpc>
            </a:pPr>
            <a:r>
              <a:rPr lang="en-GB" sz="3200">
                <a:solidFill>
                  <a:srgbClr val="E40037"/>
                </a:solidFill>
              </a:rPr>
              <a:t>About the research</a:t>
            </a:r>
          </a:p>
        </p:txBody>
      </p:sp>
      <p:sp>
        <p:nvSpPr>
          <p:cNvPr id="15" name="TextBox 14">
            <a:extLst>
              <a:ext uri="{FF2B5EF4-FFF2-40B4-BE49-F238E27FC236}">
                <a16:creationId xmlns:a16="http://schemas.microsoft.com/office/drawing/2014/main" id="{8AF6C713-736E-43CA-A19B-6D59446129DE}"/>
              </a:ext>
            </a:extLst>
          </p:cNvPr>
          <p:cNvSpPr txBox="1"/>
          <p:nvPr/>
        </p:nvSpPr>
        <p:spPr>
          <a:xfrm>
            <a:off x="442069" y="834589"/>
            <a:ext cx="5549155" cy="5847755"/>
          </a:xfrm>
          <a:prstGeom prst="rect">
            <a:avLst/>
          </a:prstGeom>
          <a:solidFill>
            <a:schemeClr val="bg1"/>
          </a:solidFill>
        </p:spPr>
        <p:txBody>
          <a:bodyPr wrap="square" lIns="91440" tIns="45720" rIns="91440" bIns="45720" anchor="t">
            <a:spAutoFit/>
          </a:bodyPr>
          <a:lstStyle>
            <a:defPPr>
              <a:defRPr lang="en-US"/>
            </a:defPPr>
            <a:lvl1pPr>
              <a:spcAft>
                <a:spcPts val="1200"/>
              </a:spcAft>
              <a:defRPr b="0"/>
            </a:lvl1pPr>
          </a:lstStyle>
          <a:p>
            <a:r>
              <a:rPr lang="en-GB"/>
              <a:t>The research, was conducted in </a:t>
            </a:r>
            <a:r>
              <a:rPr lang="en-GB" b="1"/>
              <a:t>Partnership with Braintree District Council</a:t>
            </a:r>
            <a:r>
              <a:rPr lang="en-GB"/>
              <a:t>.  There was a tiered approach to the research, delivered through Oct-Dec 22 including:</a:t>
            </a:r>
          </a:p>
          <a:p>
            <a:pPr marL="285750" indent="-285750">
              <a:buFont typeface="Arial" panose="020B0604020202020204" pitchFamily="34" charset="0"/>
              <a:buChar char="•"/>
            </a:pPr>
            <a:r>
              <a:rPr lang="en-GB"/>
              <a:t>An online screener responses (190) to recruit residents, who meet the criteria, for the more in-depth research. This has been widely publicised through stakeholder groups, social media and poster campaign.</a:t>
            </a:r>
            <a:endParaRPr lang="en-GB">
              <a:cs typeface="Calibri"/>
            </a:endParaRPr>
          </a:p>
          <a:p>
            <a:pPr marL="285750" indent="-285750">
              <a:buFont typeface="Arial" panose="020B0604020202020204" pitchFamily="34" charset="0"/>
              <a:buChar char="•"/>
            </a:pPr>
            <a:r>
              <a:rPr lang="en-GB"/>
              <a:t> 5 x community run events arranged through stakeholders and insight gathering e.g. rhyme times, toddler groups, Wellness café, Manna’s Ark encouraging sign-up</a:t>
            </a:r>
            <a:endParaRPr lang="en-GB">
              <a:solidFill>
                <a:srgbClr val="FF0000"/>
              </a:solidFill>
              <a:cs typeface="Calibri"/>
            </a:endParaRPr>
          </a:p>
          <a:p>
            <a:pPr marL="285750" indent="-285750">
              <a:buFont typeface="Arial" panose="020B0604020202020204" pitchFamily="34" charset="0"/>
              <a:buChar char="•"/>
            </a:pPr>
            <a:r>
              <a:rPr lang="en-GB"/>
              <a:t>3 x face-to-face Intercept interviews approx. 50 mins</a:t>
            </a:r>
            <a:endParaRPr lang="en-GB">
              <a:cs typeface="Calibri"/>
            </a:endParaRPr>
          </a:p>
          <a:p>
            <a:pPr marL="285750" indent="-285750">
              <a:buFont typeface="Arial" panose="020B0604020202020204" pitchFamily="34" charset="0"/>
              <a:buChar char="•"/>
            </a:pPr>
            <a:r>
              <a:rPr lang="en-GB"/>
              <a:t>8 x  ethnographic, phone &amp; online interviews of 1.5-2 hours</a:t>
            </a:r>
          </a:p>
          <a:p>
            <a:r>
              <a:rPr lang="en-GB"/>
              <a:t>Partners and stakeholders helped to promote our emails and encourage sign-up to the screener survey through sharing on social media. </a:t>
            </a:r>
            <a:endParaRPr lang="en-GB">
              <a:cs typeface="Calibri"/>
            </a:endParaRPr>
          </a:p>
        </p:txBody>
      </p:sp>
      <p:sp>
        <p:nvSpPr>
          <p:cNvPr id="8" name="TextBox 7">
            <a:extLst>
              <a:ext uri="{FF2B5EF4-FFF2-40B4-BE49-F238E27FC236}">
                <a16:creationId xmlns:a16="http://schemas.microsoft.com/office/drawing/2014/main" id="{771222A3-97E5-4273-9F28-D758CA6B9027}"/>
              </a:ext>
            </a:extLst>
          </p:cNvPr>
          <p:cNvSpPr txBox="1"/>
          <p:nvPr/>
        </p:nvSpPr>
        <p:spPr>
          <a:xfrm>
            <a:off x="6309245" y="834589"/>
            <a:ext cx="5549155" cy="5878532"/>
          </a:xfrm>
          <a:prstGeom prst="rect">
            <a:avLst/>
          </a:prstGeom>
          <a:noFill/>
        </p:spPr>
        <p:txBody>
          <a:bodyPr wrap="square">
            <a:spAutoFit/>
          </a:bodyPr>
          <a:lstStyle>
            <a:defPPr>
              <a:defRPr lang="en-US"/>
            </a:defPPr>
            <a:lvl1pPr>
              <a:spcAft>
                <a:spcPts val="1200"/>
              </a:spcAft>
              <a:defRPr b="0"/>
            </a:lvl1pPr>
          </a:lstStyle>
          <a:p>
            <a:r>
              <a:rPr lang="en-GB" dirty="0"/>
              <a:t>We selected people from the screener survey experiencing financial difficulty and, those with additional vulnerabilities e.g. caring responsibilities, disability, children with a disability.</a:t>
            </a:r>
          </a:p>
          <a:p>
            <a:r>
              <a:rPr lang="en-GB" dirty="0"/>
              <a:t>All are working age </a:t>
            </a:r>
          </a:p>
          <a:p>
            <a:r>
              <a:rPr lang="en-GB" b="1" dirty="0"/>
              <a:t>10</a:t>
            </a:r>
            <a:r>
              <a:rPr lang="en-GB" dirty="0"/>
              <a:t> are working (part-time / full-time)</a:t>
            </a:r>
          </a:p>
          <a:p>
            <a:r>
              <a:rPr lang="en-GB" sz="1800" b="1" dirty="0"/>
              <a:t>10</a:t>
            </a:r>
            <a:r>
              <a:rPr lang="en-GB" sz="1800" dirty="0"/>
              <a:t> have children - range of ages; babies / toddlers, primary, secondary school, college age &amp; young adults living at home</a:t>
            </a:r>
          </a:p>
          <a:p>
            <a:r>
              <a:rPr lang="en-GB" sz="1800" b="1" dirty="0"/>
              <a:t>2</a:t>
            </a:r>
            <a:r>
              <a:rPr lang="en-GB" sz="1800" dirty="0"/>
              <a:t> with long-term conditions or disability</a:t>
            </a:r>
          </a:p>
          <a:p>
            <a:r>
              <a:rPr lang="en-GB" sz="1800" b="1" dirty="0"/>
              <a:t>1</a:t>
            </a:r>
            <a:r>
              <a:rPr lang="en-GB" sz="1800" dirty="0"/>
              <a:t> adult carer and </a:t>
            </a:r>
            <a:r>
              <a:rPr lang="en-GB" sz="1800" b="1" dirty="0"/>
              <a:t>4</a:t>
            </a:r>
            <a:r>
              <a:rPr lang="en-GB" sz="1800" dirty="0"/>
              <a:t> parents of children with LT conditions or disabilities (</a:t>
            </a:r>
            <a:r>
              <a:rPr lang="en-GB" sz="1800" b="1" dirty="0"/>
              <a:t>3</a:t>
            </a:r>
            <a:r>
              <a:rPr lang="en-GB" sz="1800" dirty="0"/>
              <a:t> &lt;18 yrs.,</a:t>
            </a:r>
            <a:r>
              <a:rPr lang="en-GB" sz="1800" b="1" dirty="0"/>
              <a:t>2</a:t>
            </a:r>
            <a:r>
              <a:rPr lang="en-GB" sz="1800" dirty="0"/>
              <a:t> 18-21 yrs.)</a:t>
            </a:r>
          </a:p>
          <a:p>
            <a:r>
              <a:rPr lang="en-GB" sz="1800" b="1" dirty="0"/>
              <a:t>2</a:t>
            </a:r>
            <a:r>
              <a:rPr lang="en-GB" sz="1800" dirty="0"/>
              <a:t> Have moved to rural Braintree since Summer 22</a:t>
            </a:r>
          </a:p>
          <a:p>
            <a:r>
              <a:rPr lang="en-GB" b="1" dirty="0">
                <a:solidFill>
                  <a:srgbClr val="E40037"/>
                </a:solidFill>
              </a:rPr>
              <a:t>This full report explores a full range of themes in detail from all the interviews and, includes screener survey results.  </a:t>
            </a:r>
            <a:r>
              <a:rPr lang="en-GB" dirty="0">
                <a:solidFill>
                  <a:schemeClr val="tx2"/>
                </a:solidFill>
              </a:rPr>
              <a:t>A presentation pack is also available along side this full report.  </a:t>
            </a:r>
          </a:p>
        </p:txBody>
      </p:sp>
    </p:spTree>
    <p:extLst>
      <p:ext uri="{BB962C8B-B14F-4D97-AF65-F5344CB8AC3E}">
        <p14:creationId xmlns:p14="http://schemas.microsoft.com/office/powerpoint/2010/main" val="2875546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A44-5A44-4291-B778-05B4B520DEA2}"/>
              </a:ext>
            </a:extLst>
          </p:cNvPr>
          <p:cNvSpPr>
            <a:spLocks noGrp="1"/>
          </p:cNvSpPr>
          <p:nvPr>
            <p:ph type="title"/>
          </p:nvPr>
        </p:nvSpPr>
        <p:spPr>
          <a:xfrm>
            <a:off x="539999" y="1494000"/>
            <a:ext cx="7794376" cy="1310400"/>
          </a:xfrm>
        </p:spPr>
        <p:txBody>
          <a:bodyPr/>
          <a:lstStyle/>
          <a:p>
            <a:r>
              <a:rPr lang="en-GB" dirty="0"/>
              <a:t>Appendix 2</a:t>
            </a:r>
            <a:br>
              <a:rPr lang="en-GB" dirty="0"/>
            </a:br>
            <a:r>
              <a:rPr lang="en-GB" dirty="0"/>
              <a:t>Screener survey results</a:t>
            </a:r>
          </a:p>
        </p:txBody>
      </p:sp>
      <p:sp>
        <p:nvSpPr>
          <p:cNvPr id="3" name="Text Placeholder 2">
            <a:extLst>
              <a:ext uri="{FF2B5EF4-FFF2-40B4-BE49-F238E27FC236}">
                <a16:creationId xmlns:a16="http://schemas.microsoft.com/office/drawing/2014/main" id="{03735599-16FC-4B9B-A94B-0669B7C83AB2}"/>
              </a:ext>
            </a:extLst>
          </p:cNvPr>
          <p:cNvSpPr>
            <a:spLocks noGrp="1"/>
          </p:cNvSpPr>
          <p:nvPr>
            <p:ph type="body" idx="1"/>
          </p:nvPr>
        </p:nvSpPr>
        <p:spPr>
          <a:xfrm>
            <a:off x="540000" y="3914774"/>
            <a:ext cx="5117850" cy="1434825"/>
          </a:xfrm>
        </p:spPr>
        <p:txBody>
          <a:bodyPr/>
          <a:lstStyle/>
          <a:p>
            <a:r>
              <a:rPr lang="en-GB"/>
              <a:t>Findings from survey respondents who are finding it very difficult, quite difficult and just about getting by</a:t>
            </a:r>
          </a:p>
        </p:txBody>
      </p:sp>
    </p:spTree>
    <p:extLst>
      <p:ext uri="{BB962C8B-B14F-4D97-AF65-F5344CB8AC3E}">
        <p14:creationId xmlns:p14="http://schemas.microsoft.com/office/powerpoint/2010/main" val="1199808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3D7933AA-BCEE-4D10-BD22-AA1E9EECC7EF}"/>
              </a:ext>
            </a:extLst>
          </p:cNvPr>
          <p:cNvSpPr txBox="1">
            <a:spLocks/>
          </p:cNvSpPr>
          <p:nvPr/>
        </p:nvSpPr>
        <p:spPr>
          <a:xfrm>
            <a:off x="282773" y="260195"/>
            <a:ext cx="7191582" cy="597055"/>
          </a:xfrm>
          <a:prstGeom prst="rect">
            <a:avLst/>
          </a:prstGeom>
          <a:noFill/>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accent1"/>
                </a:solidFill>
                <a:effectLst/>
                <a:uLnTx/>
                <a:uFillTx/>
                <a:latin typeface="Arial" panose="020B0604020202020204"/>
                <a:ea typeface="+mj-ea"/>
                <a:cs typeface="Arial"/>
              </a:rPr>
              <a:t>Overview</a:t>
            </a:r>
          </a:p>
        </p:txBody>
      </p:sp>
      <p:sp>
        <p:nvSpPr>
          <p:cNvPr id="2" name="TextBox 1">
            <a:extLst>
              <a:ext uri="{FF2B5EF4-FFF2-40B4-BE49-F238E27FC236}">
                <a16:creationId xmlns:a16="http://schemas.microsoft.com/office/drawing/2014/main" id="{ADF93140-189E-49EB-8595-D84CF002AD9B}"/>
              </a:ext>
            </a:extLst>
          </p:cNvPr>
          <p:cNvSpPr txBox="1"/>
          <p:nvPr/>
        </p:nvSpPr>
        <p:spPr>
          <a:xfrm>
            <a:off x="282773" y="976194"/>
            <a:ext cx="11118574" cy="5755422"/>
          </a:xfrm>
          <a:prstGeom prst="rect">
            <a:avLst/>
          </a:prstGeom>
          <a:noFill/>
        </p:spPr>
        <p:txBody>
          <a:bodyPr wrap="square" lIns="91440" tIns="45720" rIns="91440" bIns="45720" rtlCol="0" anchor="t">
            <a:spAutoFit/>
          </a:bodyPr>
          <a:lstStyle/>
          <a:p>
            <a:r>
              <a:rPr lang="en-GB" sz="1600"/>
              <a:t>In September 2022, Essex County Council,</a:t>
            </a:r>
            <a:r>
              <a:rPr lang="en-GB" sz="1600" b="0" i="0">
                <a:solidFill>
                  <a:srgbClr val="000000"/>
                </a:solidFill>
                <a:effectLst/>
              </a:rPr>
              <a:t> in partnership with Braintree District Council,</a:t>
            </a:r>
            <a:r>
              <a:rPr lang="en-GB" sz="1600"/>
              <a:t> set up a survey to explore the experiences of working age people with financial pressures in rural Braintree and recruit people to take part in either an online interview or home-visit for ethnographic research. The survey was published publicly via email and social media and through community stakeholder groups and closed in November 2022.</a:t>
            </a:r>
            <a:br>
              <a:rPr lang="en-GB" sz="1600"/>
            </a:br>
            <a:br>
              <a:rPr lang="en-GB" sz="1600"/>
            </a:br>
            <a:r>
              <a:rPr lang="en-GB" sz="1600"/>
              <a:t>ECC received </a:t>
            </a:r>
            <a:r>
              <a:rPr lang="en-GB" sz="1600" b="1"/>
              <a:t>192 responses</a:t>
            </a:r>
            <a:r>
              <a:rPr lang="en-GB" sz="1600"/>
              <a:t>, from people </a:t>
            </a:r>
            <a:r>
              <a:rPr lang="en-GB" sz="1600" b="0" i="0">
                <a:solidFill>
                  <a:srgbClr val="000000"/>
                </a:solidFill>
                <a:effectLst/>
              </a:rPr>
              <a:t>who are having long term or more recent struggles and feeling the financial pressure.  These responses</a:t>
            </a:r>
            <a:r>
              <a:rPr lang="en-GB" sz="1600"/>
              <a:t> contributed towards us better </a:t>
            </a:r>
            <a:r>
              <a:rPr lang="en-GB" sz="1600" b="0" i="0">
                <a:solidFill>
                  <a:srgbClr val="000000"/>
                </a:solidFill>
                <a:effectLst/>
              </a:rPr>
              <a:t>understanding what the challenges </a:t>
            </a:r>
            <a:r>
              <a:rPr lang="en-GB" sz="1600">
                <a:solidFill>
                  <a:srgbClr val="000000"/>
                </a:solidFill>
              </a:rPr>
              <a:t>people are facing</a:t>
            </a:r>
            <a:r>
              <a:rPr lang="en-GB" sz="1600" b="0" i="0">
                <a:solidFill>
                  <a:srgbClr val="000000"/>
                </a:solidFill>
                <a:effectLst/>
              </a:rPr>
              <a:t> and gather ideas for improving standards of living.  So</a:t>
            </a:r>
            <a:r>
              <a:rPr lang="en-GB" sz="1600">
                <a:solidFill>
                  <a:srgbClr val="000000"/>
                </a:solidFill>
              </a:rPr>
              <a:t>,</a:t>
            </a:r>
            <a:r>
              <a:rPr lang="en-GB" sz="1600" b="0" i="0">
                <a:solidFill>
                  <a:srgbClr val="000000"/>
                </a:solidFill>
                <a:effectLst/>
              </a:rPr>
              <a:t> we can help improve the </a:t>
            </a:r>
            <a:r>
              <a:rPr lang="en-GB" sz="1600">
                <a:solidFill>
                  <a:srgbClr val="000000"/>
                </a:solidFill>
              </a:rPr>
              <a:t>council's</a:t>
            </a:r>
            <a:r>
              <a:rPr lang="en-GB" sz="1600" b="0" i="0">
                <a:solidFill>
                  <a:srgbClr val="000000"/>
                </a:solidFill>
                <a:effectLst/>
              </a:rPr>
              <a:t> response to the area and build better local support. </a:t>
            </a:r>
            <a:br>
              <a:rPr lang="en-GB" sz="1600" b="0" i="0">
                <a:solidFill>
                  <a:srgbClr val="000000"/>
                </a:solidFill>
                <a:effectLst/>
              </a:rPr>
            </a:br>
            <a:br>
              <a:rPr lang="en-GB" sz="1600" b="0" i="0">
                <a:solidFill>
                  <a:srgbClr val="000000"/>
                </a:solidFill>
                <a:effectLst/>
              </a:rPr>
            </a:br>
            <a:r>
              <a:rPr lang="en-GB" sz="1600" b="0" i="0">
                <a:solidFill>
                  <a:srgbClr val="000000"/>
                </a:solidFill>
                <a:effectLst/>
              </a:rPr>
              <a:t>The respondents </a:t>
            </a:r>
            <a:r>
              <a:rPr lang="en-GB" sz="1600">
                <a:solidFill>
                  <a:srgbClr val="000000"/>
                </a:solidFill>
              </a:rPr>
              <a:t>told us their financial situation and </a:t>
            </a:r>
            <a:r>
              <a:rPr lang="en-GB" sz="1600" b="0" i="0">
                <a:solidFill>
                  <a:srgbClr val="000000"/>
                </a:solidFill>
                <a:effectLst/>
              </a:rPr>
              <a:t>were categorised into one of the following; </a:t>
            </a:r>
            <a:br>
              <a:rPr lang="en-GB" sz="1600" b="0" i="0">
                <a:solidFill>
                  <a:srgbClr val="000000"/>
                </a:solidFill>
                <a:effectLst/>
              </a:rPr>
            </a:br>
            <a:endParaRPr lang="en-GB" sz="1600">
              <a:solidFill>
                <a:srgbClr val="000000"/>
              </a:solidFill>
              <a:cs typeface="Arial" panose="020B0604020202020204"/>
            </a:endParaRPr>
          </a:p>
          <a:p>
            <a:pPr marL="742950" lvl="1" indent="-285750">
              <a:buFont typeface="Arial"/>
              <a:buChar char="•"/>
            </a:pPr>
            <a:r>
              <a:rPr lang="en-GB" sz="1600" b="0" i="0">
                <a:solidFill>
                  <a:srgbClr val="000000"/>
                </a:solidFill>
                <a:effectLst/>
              </a:rPr>
              <a:t>I am finding it very difficult</a:t>
            </a:r>
            <a:endParaRPr lang="en-GB" sz="1600">
              <a:solidFill>
                <a:srgbClr val="000000"/>
              </a:solidFill>
              <a:cs typeface="Arial" panose="020B0604020202020204"/>
            </a:endParaRPr>
          </a:p>
          <a:p>
            <a:pPr marL="742950" lvl="1" indent="-285750">
              <a:buFont typeface="Arial"/>
              <a:buChar char="•"/>
            </a:pPr>
            <a:r>
              <a:rPr lang="en-GB" sz="1600" b="0" i="0">
                <a:solidFill>
                  <a:srgbClr val="000000"/>
                </a:solidFill>
                <a:effectLst/>
              </a:rPr>
              <a:t>I am finding it quite </a:t>
            </a:r>
            <a:r>
              <a:rPr lang="en-GB" sz="1600">
                <a:solidFill>
                  <a:srgbClr val="000000"/>
                </a:solidFill>
              </a:rPr>
              <a:t>difficult</a:t>
            </a:r>
            <a:endParaRPr lang="en-GB" sz="1600">
              <a:solidFill>
                <a:srgbClr val="000000"/>
              </a:solidFill>
              <a:cs typeface="Arial" panose="020B0604020202020204"/>
            </a:endParaRPr>
          </a:p>
          <a:p>
            <a:pPr marL="742950" lvl="1" indent="-285750">
              <a:buFont typeface="Arial"/>
              <a:buChar char="•"/>
            </a:pPr>
            <a:r>
              <a:rPr lang="en-GB" sz="1600">
                <a:solidFill>
                  <a:srgbClr val="000000"/>
                </a:solidFill>
              </a:rPr>
              <a:t>I</a:t>
            </a:r>
            <a:r>
              <a:rPr lang="en-GB" sz="1600" b="0" i="0">
                <a:solidFill>
                  <a:srgbClr val="000000"/>
                </a:solidFill>
                <a:effectLst/>
              </a:rPr>
              <a:t> am just about getting by</a:t>
            </a:r>
            <a:endParaRPr lang="en-GB" sz="1600">
              <a:solidFill>
                <a:srgbClr val="000000"/>
              </a:solidFill>
              <a:cs typeface="Arial" panose="020B0604020202020204"/>
            </a:endParaRPr>
          </a:p>
          <a:p>
            <a:pPr marL="742950" lvl="1" indent="-285750">
              <a:buFont typeface="Arial"/>
              <a:buChar char="•"/>
            </a:pPr>
            <a:r>
              <a:rPr lang="en-GB" sz="1600" b="0" i="0">
                <a:solidFill>
                  <a:srgbClr val="000000"/>
                </a:solidFill>
                <a:effectLst/>
              </a:rPr>
              <a:t>I am doing </a:t>
            </a:r>
            <a:r>
              <a:rPr lang="en-GB" sz="1600">
                <a:solidFill>
                  <a:srgbClr val="000000"/>
                </a:solidFill>
              </a:rPr>
              <a:t>alright</a:t>
            </a:r>
            <a:endParaRPr lang="en-GB" sz="1600">
              <a:solidFill>
                <a:srgbClr val="000000"/>
              </a:solidFill>
              <a:cs typeface="Arial" panose="020B0604020202020204"/>
            </a:endParaRPr>
          </a:p>
          <a:p>
            <a:pPr marL="742950" lvl="1" indent="-285750">
              <a:buFont typeface="Arial"/>
              <a:buChar char="•"/>
            </a:pPr>
            <a:r>
              <a:rPr lang="en-GB" sz="1600">
                <a:solidFill>
                  <a:srgbClr val="000000"/>
                </a:solidFill>
              </a:rPr>
              <a:t>I</a:t>
            </a:r>
            <a:r>
              <a:rPr lang="en-GB" sz="1600" b="0" i="0">
                <a:solidFill>
                  <a:srgbClr val="000000"/>
                </a:solidFill>
                <a:effectLst/>
              </a:rPr>
              <a:t> am living comfortably</a:t>
            </a:r>
            <a:br>
              <a:rPr lang="en-GB" sz="1600" b="0" i="0">
                <a:solidFill>
                  <a:srgbClr val="000000"/>
                </a:solidFill>
                <a:effectLst/>
              </a:rPr>
            </a:br>
            <a:endParaRPr lang="en-GB" sz="1600" b="0" i="0">
              <a:solidFill>
                <a:srgbClr val="000000"/>
              </a:solidFill>
              <a:effectLst/>
              <a:cs typeface="Arial" panose="020B0604020202020204"/>
            </a:endParaRPr>
          </a:p>
          <a:p>
            <a:r>
              <a:rPr lang="en-GB" sz="1600">
                <a:solidFill>
                  <a:srgbClr val="000000"/>
                </a:solidFill>
              </a:rPr>
              <a:t>This piece of</a:t>
            </a:r>
            <a:r>
              <a:rPr lang="en-GB" sz="1600" b="0" i="0">
                <a:solidFill>
                  <a:srgbClr val="000000"/>
                </a:solidFill>
                <a:effectLst/>
              </a:rPr>
              <a:t> </a:t>
            </a:r>
            <a:r>
              <a:rPr lang="en-GB" sz="1600">
                <a:solidFill>
                  <a:srgbClr val="000000"/>
                </a:solidFill>
              </a:rPr>
              <a:t>work was</a:t>
            </a:r>
            <a:r>
              <a:rPr lang="en-GB" sz="1600" b="0" i="0">
                <a:solidFill>
                  <a:srgbClr val="000000"/>
                </a:solidFill>
                <a:effectLst/>
              </a:rPr>
              <a:t> </a:t>
            </a:r>
            <a:r>
              <a:rPr lang="en-GB" sz="1600">
                <a:solidFill>
                  <a:srgbClr val="000000"/>
                </a:solidFill>
              </a:rPr>
              <a:t>focused on exploring the experiences of working age people, therefore ECC</a:t>
            </a:r>
            <a:r>
              <a:rPr lang="en-GB" sz="1600" b="0" i="0">
                <a:solidFill>
                  <a:srgbClr val="000000"/>
                </a:solidFill>
                <a:effectLst/>
              </a:rPr>
              <a:t> looked at </a:t>
            </a:r>
            <a:r>
              <a:rPr lang="en-GB" sz="1600">
                <a:solidFill>
                  <a:srgbClr val="000000"/>
                </a:solidFill>
              </a:rPr>
              <a:t>the 65+ age group separately</a:t>
            </a:r>
            <a:r>
              <a:rPr lang="en-GB" sz="1600" b="0" i="0">
                <a:solidFill>
                  <a:srgbClr val="000000"/>
                </a:solidFill>
                <a:effectLst/>
              </a:rPr>
              <a:t>.</a:t>
            </a:r>
            <a:br>
              <a:rPr lang="en-GB" sz="1600"/>
            </a:br>
            <a:br>
              <a:rPr lang="en-GB" sz="1600"/>
            </a:br>
            <a:r>
              <a:rPr lang="en-GB" sz="1600"/>
              <a:t>This mini report showcases a breakdown of respondents and what ECC learnt from the survey </a:t>
            </a:r>
            <a:r>
              <a:rPr lang="en-GB" sz="1600" b="0" i="0">
                <a:solidFill>
                  <a:srgbClr val="000000"/>
                </a:solidFill>
                <a:effectLst/>
              </a:rPr>
              <a:t>respondents</a:t>
            </a:r>
            <a:r>
              <a:rPr lang="en-GB" sz="1600"/>
              <a:t> who are having financial difficulties, </a:t>
            </a:r>
            <a:r>
              <a:rPr lang="en-GB" sz="1600" b="1"/>
              <a:t>those who fell into either the finding it very and quite difficult and just about getting by categories</a:t>
            </a:r>
            <a:r>
              <a:rPr lang="en-GB" sz="1600"/>
              <a:t>, and not those that are doing alright or living comfortably.</a:t>
            </a:r>
            <a:endParaRPr lang="en-GB" sz="1600">
              <a:cs typeface="Arial"/>
            </a:endParaRPr>
          </a:p>
        </p:txBody>
      </p:sp>
    </p:spTree>
    <p:extLst>
      <p:ext uri="{BB962C8B-B14F-4D97-AF65-F5344CB8AC3E}">
        <p14:creationId xmlns:p14="http://schemas.microsoft.com/office/powerpoint/2010/main" val="1626283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7B9F9CE-D1AF-47B5-A703-86926C54D368}"/>
              </a:ext>
            </a:extLst>
          </p:cNvPr>
          <p:cNvGraphicFramePr>
            <a:graphicFrameLocks noGrp="1"/>
          </p:cNvGraphicFramePr>
          <p:nvPr>
            <p:extLst>
              <p:ext uri="{D42A27DB-BD31-4B8C-83A1-F6EECF244321}">
                <p14:modId xmlns:p14="http://schemas.microsoft.com/office/powerpoint/2010/main" val="2288579549"/>
              </p:ext>
            </p:extLst>
          </p:nvPr>
        </p:nvGraphicFramePr>
        <p:xfrm>
          <a:off x="282773" y="788869"/>
          <a:ext cx="6727290" cy="3928009"/>
        </p:xfrm>
        <a:graphic>
          <a:graphicData uri="http://schemas.openxmlformats.org/drawingml/2006/table">
            <a:tbl>
              <a:tblPr firstRow="1" bandRow="1">
                <a:tableStyleId>{5C22544A-7EE6-4342-B048-85BDC9FD1C3A}</a:tableStyleId>
              </a:tblPr>
              <a:tblGrid>
                <a:gridCol w="1143030">
                  <a:extLst>
                    <a:ext uri="{9D8B030D-6E8A-4147-A177-3AD203B41FA5}">
                      <a16:colId xmlns:a16="http://schemas.microsoft.com/office/drawing/2014/main" val="3210324580"/>
                    </a:ext>
                  </a:extLst>
                </a:gridCol>
                <a:gridCol w="897267">
                  <a:extLst>
                    <a:ext uri="{9D8B030D-6E8A-4147-A177-3AD203B41FA5}">
                      <a16:colId xmlns:a16="http://schemas.microsoft.com/office/drawing/2014/main" val="3194206117"/>
                    </a:ext>
                  </a:extLst>
                </a:gridCol>
                <a:gridCol w="1065402">
                  <a:extLst>
                    <a:ext uri="{9D8B030D-6E8A-4147-A177-3AD203B41FA5}">
                      <a16:colId xmlns:a16="http://schemas.microsoft.com/office/drawing/2014/main" val="2702465584"/>
                    </a:ext>
                  </a:extLst>
                </a:gridCol>
                <a:gridCol w="1090569">
                  <a:extLst>
                    <a:ext uri="{9D8B030D-6E8A-4147-A177-3AD203B41FA5}">
                      <a16:colId xmlns:a16="http://schemas.microsoft.com/office/drawing/2014/main" val="2117066025"/>
                    </a:ext>
                  </a:extLst>
                </a:gridCol>
                <a:gridCol w="1249960">
                  <a:extLst>
                    <a:ext uri="{9D8B030D-6E8A-4147-A177-3AD203B41FA5}">
                      <a16:colId xmlns:a16="http://schemas.microsoft.com/office/drawing/2014/main" val="1843315973"/>
                    </a:ext>
                  </a:extLst>
                </a:gridCol>
                <a:gridCol w="662730">
                  <a:extLst>
                    <a:ext uri="{9D8B030D-6E8A-4147-A177-3AD203B41FA5}">
                      <a16:colId xmlns:a16="http://schemas.microsoft.com/office/drawing/2014/main" val="1610904945"/>
                    </a:ext>
                  </a:extLst>
                </a:gridCol>
                <a:gridCol w="618332">
                  <a:extLst>
                    <a:ext uri="{9D8B030D-6E8A-4147-A177-3AD203B41FA5}">
                      <a16:colId xmlns:a16="http://schemas.microsoft.com/office/drawing/2014/main" val="4002072696"/>
                    </a:ext>
                  </a:extLst>
                </a:gridCol>
              </a:tblGrid>
              <a:tr h="815369">
                <a:tc>
                  <a:txBody>
                    <a:bodyPr/>
                    <a:lstStyle/>
                    <a:p>
                      <a:pPr algn="ctr"/>
                      <a:r>
                        <a:rPr lang="en-GB" sz="1200"/>
                        <a:t>Financial situation</a:t>
                      </a:r>
                    </a:p>
                  </a:txBody>
                  <a:tcPr marL="92554" marR="92554" marT="46277" marB="46277">
                    <a:solidFill>
                      <a:srgbClr val="004C94"/>
                    </a:solidFill>
                  </a:tcPr>
                </a:tc>
                <a:tc>
                  <a:txBody>
                    <a:bodyPr/>
                    <a:lstStyle/>
                    <a:p>
                      <a:pPr algn="ctr"/>
                      <a:r>
                        <a:rPr lang="en-GB" sz="1200"/>
                        <a:t>I am working</a:t>
                      </a:r>
                    </a:p>
                  </a:txBody>
                  <a:tcPr marL="92554" marR="92554" marT="46277" marB="46277">
                    <a:solidFill>
                      <a:srgbClr val="004C94"/>
                    </a:solidFill>
                  </a:tcPr>
                </a:tc>
                <a:tc>
                  <a:txBody>
                    <a:bodyPr/>
                    <a:lstStyle/>
                    <a:p>
                      <a:pPr algn="ctr"/>
                      <a:r>
                        <a:rPr lang="en-GB" sz="1200" u="none"/>
                        <a:t>I am not working *(see below)</a:t>
                      </a:r>
                    </a:p>
                  </a:txBody>
                  <a:tcPr marL="92554" marR="92554" marT="46277" marB="46277">
                    <a:solidFill>
                      <a:srgbClr val="004C94"/>
                    </a:solidFill>
                  </a:tcPr>
                </a:tc>
                <a:tc>
                  <a:txBody>
                    <a:bodyPr/>
                    <a:lstStyle/>
                    <a:p>
                      <a:pPr algn="ctr"/>
                      <a:r>
                        <a:rPr lang="en-GB" sz="1200"/>
                        <a:t>I am </a:t>
                      </a:r>
                      <a:r>
                        <a:rPr lang="en-GB" sz="1200" b="1" u="none"/>
                        <a:t>doing something else</a:t>
                      </a:r>
                      <a:endParaRPr lang="en-GB" sz="1200" u="none"/>
                    </a:p>
                  </a:txBody>
                  <a:tcPr marL="92554" marR="92554" marT="46277" marB="46277">
                    <a:solidFill>
                      <a:srgbClr val="004C94"/>
                    </a:solidFill>
                  </a:tcPr>
                </a:tc>
                <a:tc>
                  <a:txBody>
                    <a:bodyPr/>
                    <a:lstStyle/>
                    <a:p>
                      <a:pPr algn="ctr"/>
                      <a:r>
                        <a:rPr lang="en-GB" sz="1200"/>
                        <a:t>I am unemployed and looking for work</a:t>
                      </a:r>
                    </a:p>
                  </a:txBody>
                  <a:tcPr marL="92554" marR="92554" marT="46277" marB="46277">
                    <a:solidFill>
                      <a:srgbClr val="004C94"/>
                    </a:solidFill>
                  </a:tcPr>
                </a:tc>
                <a:tc>
                  <a:txBody>
                    <a:bodyPr/>
                    <a:lstStyle/>
                    <a:p>
                      <a:pPr algn="ctr"/>
                      <a:r>
                        <a:rPr lang="en-GB" sz="1200"/>
                        <a:t>Total</a:t>
                      </a:r>
                    </a:p>
                  </a:txBody>
                  <a:tcPr marL="92554" marR="92554" marT="46277" marB="46277">
                    <a:solidFill>
                      <a:srgbClr val="004C94"/>
                    </a:solidFill>
                  </a:tcPr>
                </a:tc>
                <a:tc>
                  <a:txBody>
                    <a:bodyPr/>
                    <a:lstStyle/>
                    <a:p>
                      <a:pPr algn="ctr"/>
                      <a:r>
                        <a:rPr lang="en-GB" sz="1200"/>
                        <a:t>Total %</a:t>
                      </a:r>
                    </a:p>
                  </a:txBody>
                  <a:tcPr marL="92554" marR="92554" marT="46277" marB="46277">
                    <a:solidFill>
                      <a:srgbClr val="004C94"/>
                    </a:solidFill>
                  </a:tcPr>
                </a:tc>
                <a:extLst>
                  <a:ext uri="{0D108BD9-81ED-4DB2-BD59-A6C34878D82A}">
                    <a16:rowId xmlns:a16="http://schemas.microsoft.com/office/drawing/2014/main" val="586609693"/>
                  </a:ext>
                </a:extLst>
              </a:tr>
              <a:tr h="712748">
                <a:tc>
                  <a:txBody>
                    <a:bodyPr/>
                    <a:lstStyle/>
                    <a:p>
                      <a:pPr algn="ctr"/>
                      <a:r>
                        <a:rPr lang="en-GB" sz="1200" b="1" i="0">
                          <a:solidFill>
                            <a:schemeClr val="bg1"/>
                          </a:solidFill>
                          <a:effectLst/>
                        </a:rPr>
                        <a:t>I am finding it very difficult</a:t>
                      </a:r>
                      <a:endParaRPr lang="en-GB" sz="1200" b="1">
                        <a:solidFill>
                          <a:schemeClr val="bg1"/>
                        </a:solidFill>
                      </a:endParaRPr>
                    </a:p>
                  </a:txBody>
                  <a:tcPr marL="92554" marR="92554" marT="46277" marB="46277">
                    <a:solidFill>
                      <a:srgbClr val="E40037"/>
                    </a:solidFill>
                  </a:tcPr>
                </a:tc>
                <a:tc>
                  <a:txBody>
                    <a:bodyPr/>
                    <a:lstStyle/>
                    <a:p>
                      <a:pPr algn="ctr"/>
                      <a:r>
                        <a:rPr lang="en-GB" sz="1200"/>
                        <a:t>3</a:t>
                      </a:r>
                    </a:p>
                  </a:txBody>
                  <a:tcPr marL="92554" marR="92554" marT="46277" marB="46277">
                    <a:solidFill>
                      <a:schemeClr val="bg1">
                        <a:lumMod val="95000"/>
                      </a:schemeClr>
                    </a:solidFill>
                  </a:tcPr>
                </a:tc>
                <a:tc>
                  <a:txBody>
                    <a:bodyPr/>
                    <a:lstStyle/>
                    <a:p>
                      <a:pPr algn="ctr"/>
                      <a:r>
                        <a:rPr lang="en-GB" sz="1200"/>
                        <a:t>2</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a:t>1</a:t>
                      </a:r>
                    </a:p>
                  </a:txBody>
                  <a:tcPr marL="92554" marR="92554" marT="46277" marB="46277">
                    <a:solidFill>
                      <a:schemeClr val="bg1">
                        <a:lumMod val="95000"/>
                      </a:schemeClr>
                    </a:solidFill>
                  </a:tcPr>
                </a:tc>
                <a:tc>
                  <a:txBody>
                    <a:bodyPr/>
                    <a:lstStyle/>
                    <a:p>
                      <a:pPr algn="ctr"/>
                      <a:r>
                        <a:rPr lang="en-GB" sz="1200" b="1"/>
                        <a:t>6</a:t>
                      </a:r>
                    </a:p>
                  </a:txBody>
                  <a:tcPr marL="92554" marR="92554" marT="46277" marB="46277">
                    <a:solidFill>
                      <a:schemeClr val="bg1">
                        <a:lumMod val="95000"/>
                      </a:schemeClr>
                    </a:solidFill>
                  </a:tcPr>
                </a:tc>
                <a:tc>
                  <a:txBody>
                    <a:bodyPr/>
                    <a:lstStyle/>
                    <a:p>
                      <a:pPr algn="ctr"/>
                      <a:r>
                        <a:rPr lang="en-GB" sz="1200" b="1"/>
                        <a:t>3%</a:t>
                      </a:r>
                    </a:p>
                  </a:txBody>
                  <a:tcPr marL="92554" marR="92554" marT="46277" marB="46277">
                    <a:solidFill>
                      <a:schemeClr val="bg1">
                        <a:lumMod val="95000"/>
                      </a:schemeClr>
                    </a:solidFill>
                  </a:tcPr>
                </a:tc>
                <a:extLst>
                  <a:ext uri="{0D108BD9-81ED-4DB2-BD59-A6C34878D82A}">
                    <a16:rowId xmlns:a16="http://schemas.microsoft.com/office/drawing/2014/main" val="3253218990"/>
                  </a:ext>
                </a:extLst>
              </a:tr>
              <a:tr h="671119">
                <a:tc>
                  <a:txBody>
                    <a:bodyPr/>
                    <a:lstStyle/>
                    <a:p>
                      <a:pPr algn="ctr"/>
                      <a:r>
                        <a:rPr lang="en-GB" sz="1200" b="1" i="0">
                          <a:solidFill>
                            <a:schemeClr val="bg1"/>
                          </a:solidFill>
                          <a:effectLst/>
                        </a:rPr>
                        <a:t>I am finding it quite difficult</a:t>
                      </a:r>
                      <a:endParaRPr lang="en-GB" sz="1200" b="1">
                        <a:solidFill>
                          <a:schemeClr val="bg1"/>
                        </a:solidFill>
                      </a:endParaRPr>
                    </a:p>
                  </a:txBody>
                  <a:tcPr marL="92554" marR="92554" marT="46277" marB="46277">
                    <a:solidFill>
                      <a:srgbClr val="C75016"/>
                    </a:solidFill>
                  </a:tcPr>
                </a:tc>
                <a:tc>
                  <a:txBody>
                    <a:bodyPr/>
                    <a:lstStyle/>
                    <a:p>
                      <a:pPr algn="ctr"/>
                      <a:r>
                        <a:rPr lang="en-GB" sz="1200"/>
                        <a:t>18</a:t>
                      </a:r>
                    </a:p>
                  </a:txBody>
                  <a:tcPr marL="92554" marR="92554" marT="46277" marB="46277">
                    <a:solidFill>
                      <a:schemeClr val="bg1">
                        <a:lumMod val="95000"/>
                      </a:schemeClr>
                    </a:solidFill>
                  </a:tcPr>
                </a:tc>
                <a:tc>
                  <a:txBody>
                    <a:bodyPr/>
                    <a:lstStyle/>
                    <a:p>
                      <a:pPr algn="ctr"/>
                      <a:r>
                        <a:rPr lang="en-GB" sz="1200"/>
                        <a:t>1</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a:t>1</a:t>
                      </a:r>
                    </a:p>
                  </a:txBody>
                  <a:tcPr marL="92554" marR="92554" marT="46277" marB="46277">
                    <a:solidFill>
                      <a:schemeClr val="bg1">
                        <a:lumMod val="95000"/>
                      </a:schemeClr>
                    </a:solidFill>
                  </a:tcPr>
                </a:tc>
                <a:tc>
                  <a:txBody>
                    <a:bodyPr/>
                    <a:lstStyle/>
                    <a:p>
                      <a:pPr algn="ctr"/>
                      <a:r>
                        <a:rPr lang="en-GB" sz="1200" b="1"/>
                        <a:t>20</a:t>
                      </a:r>
                    </a:p>
                  </a:txBody>
                  <a:tcPr marL="92554" marR="92554" marT="46277" marB="46277">
                    <a:solidFill>
                      <a:schemeClr val="bg1">
                        <a:lumMod val="95000"/>
                      </a:schemeClr>
                    </a:solidFill>
                  </a:tcPr>
                </a:tc>
                <a:tc>
                  <a:txBody>
                    <a:bodyPr/>
                    <a:lstStyle/>
                    <a:p>
                      <a:pPr algn="ctr"/>
                      <a:r>
                        <a:rPr lang="en-GB" sz="1200" b="1"/>
                        <a:t>10%</a:t>
                      </a:r>
                    </a:p>
                  </a:txBody>
                  <a:tcPr marL="92554" marR="92554" marT="46277" marB="46277">
                    <a:solidFill>
                      <a:schemeClr val="bg1">
                        <a:lumMod val="95000"/>
                      </a:schemeClr>
                    </a:solidFill>
                  </a:tcPr>
                </a:tc>
                <a:extLst>
                  <a:ext uri="{0D108BD9-81ED-4DB2-BD59-A6C34878D82A}">
                    <a16:rowId xmlns:a16="http://schemas.microsoft.com/office/drawing/2014/main" val="1003221528"/>
                  </a:ext>
                </a:extLst>
              </a:tr>
              <a:tr h="671120">
                <a:tc>
                  <a:txBody>
                    <a:bodyPr/>
                    <a:lstStyle/>
                    <a:p>
                      <a:pPr algn="ctr"/>
                      <a:r>
                        <a:rPr lang="en-GB" sz="1200" b="1" i="0">
                          <a:solidFill>
                            <a:schemeClr val="bg1"/>
                          </a:solidFill>
                          <a:effectLst/>
                        </a:rPr>
                        <a:t>I am just about getting by</a:t>
                      </a:r>
                      <a:endParaRPr lang="en-GB" sz="1200" b="1">
                        <a:solidFill>
                          <a:schemeClr val="bg1"/>
                        </a:solidFill>
                      </a:endParaRPr>
                    </a:p>
                  </a:txBody>
                  <a:tcPr marL="92554" marR="92554" marT="46277" marB="46277">
                    <a:solidFill>
                      <a:srgbClr val="5D2473"/>
                    </a:solidFill>
                  </a:tcPr>
                </a:tc>
                <a:tc>
                  <a:txBody>
                    <a:bodyPr/>
                    <a:lstStyle/>
                    <a:p>
                      <a:pPr algn="ctr"/>
                      <a:r>
                        <a:rPr lang="en-GB" sz="1200"/>
                        <a:t>55</a:t>
                      </a:r>
                    </a:p>
                  </a:txBody>
                  <a:tcPr marL="92554" marR="92554" marT="46277" marB="46277">
                    <a:solidFill>
                      <a:schemeClr val="bg1">
                        <a:lumMod val="95000"/>
                      </a:schemeClr>
                    </a:solidFill>
                  </a:tcPr>
                </a:tc>
                <a:tc>
                  <a:txBody>
                    <a:bodyPr/>
                    <a:lstStyle/>
                    <a:p>
                      <a:pPr algn="ctr"/>
                      <a:r>
                        <a:rPr lang="en-GB" sz="1200"/>
                        <a:t>7</a:t>
                      </a:r>
                    </a:p>
                  </a:txBody>
                  <a:tcPr marL="92554" marR="92554" marT="46277" marB="46277">
                    <a:solidFill>
                      <a:schemeClr val="bg1">
                        <a:lumMod val="95000"/>
                      </a:schemeClr>
                    </a:solidFill>
                  </a:tcPr>
                </a:tc>
                <a:tc>
                  <a:txBody>
                    <a:bodyPr/>
                    <a:lstStyle/>
                    <a:p>
                      <a:pPr algn="ctr"/>
                      <a:r>
                        <a:rPr lang="en-GB" sz="1200"/>
                        <a:t>3</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b="1"/>
                        <a:t>65</a:t>
                      </a:r>
                    </a:p>
                  </a:txBody>
                  <a:tcPr marL="92554" marR="92554" marT="46277" marB="46277">
                    <a:solidFill>
                      <a:schemeClr val="bg1">
                        <a:lumMod val="95000"/>
                      </a:schemeClr>
                    </a:solidFill>
                  </a:tcPr>
                </a:tc>
                <a:tc>
                  <a:txBody>
                    <a:bodyPr/>
                    <a:lstStyle/>
                    <a:p>
                      <a:pPr algn="ctr"/>
                      <a:r>
                        <a:rPr lang="en-GB" sz="1200" b="1"/>
                        <a:t>34%</a:t>
                      </a:r>
                    </a:p>
                  </a:txBody>
                  <a:tcPr marL="92554" marR="92554" marT="46277" marB="46277">
                    <a:solidFill>
                      <a:schemeClr val="bg1">
                        <a:lumMod val="95000"/>
                      </a:schemeClr>
                    </a:solidFill>
                  </a:tcPr>
                </a:tc>
                <a:extLst>
                  <a:ext uri="{0D108BD9-81ED-4DB2-BD59-A6C34878D82A}">
                    <a16:rowId xmlns:a16="http://schemas.microsoft.com/office/drawing/2014/main" val="3633331473"/>
                  </a:ext>
                </a:extLst>
              </a:tr>
              <a:tr h="524474">
                <a:tc>
                  <a:txBody>
                    <a:bodyPr/>
                    <a:lstStyle/>
                    <a:p>
                      <a:pPr algn="ctr"/>
                      <a:r>
                        <a:rPr lang="en-GB" sz="1200" b="0" i="0">
                          <a:solidFill>
                            <a:srgbClr val="000000"/>
                          </a:solidFill>
                          <a:effectLst/>
                        </a:rPr>
                        <a:t>I am doing alright</a:t>
                      </a:r>
                      <a:endParaRPr lang="en-GB" sz="1200"/>
                    </a:p>
                  </a:txBody>
                  <a:tcPr marL="92554" marR="92554" marT="46277" marB="46277">
                    <a:solidFill>
                      <a:schemeClr val="bg1">
                        <a:lumMod val="75000"/>
                      </a:schemeClr>
                    </a:solidFill>
                  </a:tcPr>
                </a:tc>
                <a:tc>
                  <a:txBody>
                    <a:bodyPr/>
                    <a:lstStyle/>
                    <a:p>
                      <a:pPr algn="ctr"/>
                      <a:r>
                        <a:rPr lang="en-GB" sz="1200"/>
                        <a:t>38</a:t>
                      </a:r>
                    </a:p>
                  </a:txBody>
                  <a:tcPr marL="92554" marR="92554" marT="46277" marB="46277">
                    <a:solidFill>
                      <a:schemeClr val="bg1">
                        <a:lumMod val="95000"/>
                      </a:schemeClr>
                    </a:solidFill>
                  </a:tcPr>
                </a:tc>
                <a:tc>
                  <a:txBody>
                    <a:bodyPr/>
                    <a:lstStyle/>
                    <a:p>
                      <a:pPr algn="ctr"/>
                      <a:r>
                        <a:rPr lang="en-GB" sz="1200"/>
                        <a:t>18</a:t>
                      </a:r>
                    </a:p>
                  </a:txBody>
                  <a:tcPr marL="92554" marR="92554" marT="46277" marB="46277">
                    <a:solidFill>
                      <a:schemeClr val="bg1">
                        <a:lumMod val="95000"/>
                      </a:schemeClr>
                    </a:solidFill>
                  </a:tcPr>
                </a:tc>
                <a:tc>
                  <a:txBody>
                    <a:bodyPr/>
                    <a:lstStyle/>
                    <a:p>
                      <a:pPr algn="ctr"/>
                      <a:r>
                        <a:rPr lang="en-GB" sz="1200"/>
                        <a:t>2</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b="1"/>
                        <a:t>58</a:t>
                      </a:r>
                    </a:p>
                  </a:txBody>
                  <a:tcPr marL="92554" marR="92554" marT="46277" marB="46277">
                    <a:solidFill>
                      <a:schemeClr val="bg1">
                        <a:lumMod val="95000"/>
                      </a:schemeClr>
                    </a:solidFill>
                  </a:tcPr>
                </a:tc>
                <a:tc>
                  <a:txBody>
                    <a:bodyPr/>
                    <a:lstStyle/>
                    <a:p>
                      <a:pPr algn="ctr"/>
                      <a:r>
                        <a:rPr lang="en-GB" sz="1200" b="1"/>
                        <a:t>30%</a:t>
                      </a:r>
                    </a:p>
                  </a:txBody>
                  <a:tcPr marL="92554" marR="92554" marT="46277" marB="46277">
                    <a:solidFill>
                      <a:schemeClr val="bg1">
                        <a:lumMod val="95000"/>
                      </a:schemeClr>
                    </a:solidFill>
                  </a:tcPr>
                </a:tc>
                <a:extLst>
                  <a:ext uri="{0D108BD9-81ED-4DB2-BD59-A6C34878D82A}">
                    <a16:rowId xmlns:a16="http://schemas.microsoft.com/office/drawing/2014/main" val="1861111565"/>
                  </a:ext>
                </a:extLst>
              </a:tr>
              <a:tr h="524474">
                <a:tc>
                  <a:txBody>
                    <a:bodyPr/>
                    <a:lstStyle/>
                    <a:p>
                      <a:pPr algn="ctr"/>
                      <a:r>
                        <a:rPr lang="en-GB" sz="1200" b="0" i="0">
                          <a:solidFill>
                            <a:srgbClr val="000000"/>
                          </a:solidFill>
                          <a:effectLst/>
                        </a:rPr>
                        <a:t>I am living comfortably</a:t>
                      </a:r>
                      <a:endParaRPr lang="en-GB" sz="1200"/>
                    </a:p>
                  </a:txBody>
                  <a:tcPr marL="92554" marR="92554" marT="46277" marB="46277">
                    <a:solidFill>
                      <a:schemeClr val="bg1">
                        <a:lumMod val="75000"/>
                      </a:schemeClr>
                    </a:solidFill>
                  </a:tcPr>
                </a:tc>
                <a:tc>
                  <a:txBody>
                    <a:bodyPr/>
                    <a:lstStyle/>
                    <a:p>
                      <a:pPr algn="ctr"/>
                      <a:r>
                        <a:rPr lang="en-GB" sz="1200"/>
                        <a:t>25</a:t>
                      </a:r>
                    </a:p>
                  </a:txBody>
                  <a:tcPr marL="92554" marR="92554" marT="46277" marB="46277">
                    <a:solidFill>
                      <a:schemeClr val="bg1">
                        <a:lumMod val="95000"/>
                      </a:schemeClr>
                    </a:solidFill>
                  </a:tcPr>
                </a:tc>
                <a:tc>
                  <a:txBody>
                    <a:bodyPr/>
                    <a:lstStyle/>
                    <a:p>
                      <a:pPr algn="ctr"/>
                      <a:r>
                        <a:rPr lang="en-GB" sz="1200"/>
                        <a:t>14</a:t>
                      </a:r>
                    </a:p>
                  </a:txBody>
                  <a:tcPr marL="92554" marR="92554" marT="46277" marB="46277">
                    <a:solidFill>
                      <a:schemeClr val="bg1">
                        <a:lumMod val="95000"/>
                      </a:schemeClr>
                    </a:solidFill>
                  </a:tcPr>
                </a:tc>
                <a:tc>
                  <a:txBody>
                    <a:bodyPr/>
                    <a:lstStyle/>
                    <a:p>
                      <a:pPr algn="ctr"/>
                      <a:r>
                        <a:rPr lang="en-GB" sz="1200"/>
                        <a:t>3</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b="1"/>
                        <a:t>42</a:t>
                      </a:r>
                    </a:p>
                  </a:txBody>
                  <a:tcPr marL="92554" marR="92554" marT="46277" marB="46277">
                    <a:solidFill>
                      <a:schemeClr val="bg1">
                        <a:lumMod val="95000"/>
                      </a:schemeClr>
                    </a:solidFill>
                  </a:tcPr>
                </a:tc>
                <a:tc>
                  <a:txBody>
                    <a:bodyPr/>
                    <a:lstStyle/>
                    <a:p>
                      <a:pPr algn="ctr"/>
                      <a:r>
                        <a:rPr lang="en-GB" sz="1200" b="1"/>
                        <a:t>22%</a:t>
                      </a:r>
                    </a:p>
                  </a:txBody>
                  <a:tcPr marL="92554" marR="92554" marT="46277" marB="46277">
                    <a:solidFill>
                      <a:schemeClr val="bg1">
                        <a:lumMod val="95000"/>
                      </a:schemeClr>
                    </a:solidFill>
                  </a:tcPr>
                </a:tc>
                <a:extLst>
                  <a:ext uri="{0D108BD9-81ED-4DB2-BD59-A6C34878D82A}">
                    <a16:rowId xmlns:a16="http://schemas.microsoft.com/office/drawing/2014/main" val="1236756757"/>
                  </a:ext>
                </a:extLst>
              </a:tr>
            </a:tbl>
          </a:graphicData>
        </a:graphic>
      </p:graphicFrame>
      <p:sp>
        <p:nvSpPr>
          <p:cNvPr id="21" name="Title 1">
            <a:extLst>
              <a:ext uri="{FF2B5EF4-FFF2-40B4-BE49-F238E27FC236}">
                <a16:creationId xmlns:a16="http://schemas.microsoft.com/office/drawing/2014/main" id="{4E13DC1D-A996-46CA-B563-6421E0B8F56E}"/>
              </a:ext>
            </a:extLst>
          </p:cNvPr>
          <p:cNvSpPr txBox="1">
            <a:spLocks/>
          </p:cNvSpPr>
          <p:nvPr/>
        </p:nvSpPr>
        <p:spPr>
          <a:xfrm>
            <a:off x="282773" y="201209"/>
            <a:ext cx="7575352" cy="738663"/>
          </a:xfrm>
          <a:prstGeom prst="rect">
            <a:avLst/>
          </a:prstGeom>
          <a:noFill/>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accent1"/>
                </a:solidFill>
              </a:rPr>
              <a:t>Respondents characteristics</a:t>
            </a:r>
            <a:endParaRPr kumimoji="0" lang="en-GB" sz="2800" b="1" i="0" u="none" strike="noStrike" kern="1200" cap="none" spc="0" normalizeH="0" baseline="0" noProof="0">
              <a:ln>
                <a:noFill/>
              </a:ln>
              <a:solidFill>
                <a:schemeClr val="accent1"/>
              </a:solidFill>
              <a:effectLst/>
              <a:uLnTx/>
              <a:uFillTx/>
              <a:ea typeface="+mj-ea"/>
              <a:cs typeface="Arial"/>
            </a:endParaRPr>
          </a:p>
        </p:txBody>
      </p:sp>
      <p:sp>
        <p:nvSpPr>
          <p:cNvPr id="9" name="TextBox 8">
            <a:extLst>
              <a:ext uri="{FF2B5EF4-FFF2-40B4-BE49-F238E27FC236}">
                <a16:creationId xmlns:a16="http://schemas.microsoft.com/office/drawing/2014/main" id="{AAC6A8F2-4C64-406B-98DC-A28D7E2AACD3}"/>
              </a:ext>
            </a:extLst>
          </p:cNvPr>
          <p:cNvSpPr txBox="1"/>
          <p:nvPr/>
        </p:nvSpPr>
        <p:spPr>
          <a:xfrm>
            <a:off x="156937" y="6235286"/>
            <a:ext cx="5645110" cy="523220"/>
          </a:xfrm>
          <a:prstGeom prst="rect">
            <a:avLst/>
          </a:prstGeom>
          <a:noFill/>
        </p:spPr>
        <p:txBody>
          <a:bodyPr wrap="square">
            <a:spAutoFit/>
          </a:bodyPr>
          <a:lstStyle/>
          <a:p>
            <a:r>
              <a:rPr lang="en-GB" sz="1400" b="0" i="0" kern="1200">
                <a:effectLst/>
                <a:latin typeface="+mn-lt"/>
                <a:ea typeface="+mn-ea"/>
                <a:cs typeface="+mn-cs"/>
              </a:rPr>
              <a:t>* I am not working (i.e. maternity/paternity leave, retired, looking after children, long-term sick or disabled, temporary sick / injured)</a:t>
            </a:r>
            <a:endParaRPr lang="en-GB" sz="1400"/>
          </a:p>
        </p:txBody>
      </p:sp>
      <p:graphicFrame>
        <p:nvGraphicFramePr>
          <p:cNvPr id="11" name="Table 5">
            <a:extLst>
              <a:ext uri="{FF2B5EF4-FFF2-40B4-BE49-F238E27FC236}">
                <a16:creationId xmlns:a16="http://schemas.microsoft.com/office/drawing/2014/main" id="{E7CEF68D-DA1A-4325-8F68-2966866026B1}"/>
              </a:ext>
            </a:extLst>
          </p:cNvPr>
          <p:cNvGraphicFramePr>
            <a:graphicFrameLocks noGrp="1"/>
          </p:cNvGraphicFramePr>
          <p:nvPr>
            <p:extLst>
              <p:ext uri="{D42A27DB-BD31-4B8C-83A1-F6EECF244321}">
                <p14:modId xmlns:p14="http://schemas.microsoft.com/office/powerpoint/2010/main" val="1525363469"/>
              </p:ext>
            </p:extLst>
          </p:nvPr>
        </p:nvGraphicFramePr>
        <p:xfrm>
          <a:off x="7485229" y="788869"/>
          <a:ext cx="4294481" cy="3928010"/>
        </p:xfrm>
        <a:graphic>
          <a:graphicData uri="http://schemas.openxmlformats.org/drawingml/2006/table">
            <a:tbl>
              <a:tblPr firstRow="1" bandRow="1">
                <a:tableStyleId>{5C22544A-7EE6-4342-B048-85BDC9FD1C3A}</a:tableStyleId>
              </a:tblPr>
              <a:tblGrid>
                <a:gridCol w="1258979">
                  <a:extLst>
                    <a:ext uri="{9D8B030D-6E8A-4147-A177-3AD203B41FA5}">
                      <a16:colId xmlns:a16="http://schemas.microsoft.com/office/drawing/2014/main" val="3210324580"/>
                    </a:ext>
                  </a:extLst>
                </a:gridCol>
                <a:gridCol w="751155">
                  <a:extLst>
                    <a:ext uri="{9D8B030D-6E8A-4147-A177-3AD203B41FA5}">
                      <a16:colId xmlns:a16="http://schemas.microsoft.com/office/drawing/2014/main" val="3194206117"/>
                    </a:ext>
                  </a:extLst>
                </a:gridCol>
                <a:gridCol w="740575">
                  <a:extLst>
                    <a:ext uri="{9D8B030D-6E8A-4147-A177-3AD203B41FA5}">
                      <a16:colId xmlns:a16="http://schemas.microsoft.com/office/drawing/2014/main" val="2702465584"/>
                    </a:ext>
                  </a:extLst>
                </a:gridCol>
                <a:gridCol w="782895">
                  <a:extLst>
                    <a:ext uri="{9D8B030D-6E8A-4147-A177-3AD203B41FA5}">
                      <a16:colId xmlns:a16="http://schemas.microsoft.com/office/drawing/2014/main" val="3637496246"/>
                    </a:ext>
                  </a:extLst>
                </a:gridCol>
                <a:gridCol w="760877">
                  <a:extLst>
                    <a:ext uri="{9D8B030D-6E8A-4147-A177-3AD203B41FA5}">
                      <a16:colId xmlns:a16="http://schemas.microsoft.com/office/drawing/2014/main" val="819705881"/>
                    </a:ext>
                  </a:extLst>
                </a:gridCol>
              </a:tblGrid>
              <a:tr h="791562">
                <a:tc>
                  <a:txBody>
                    <a:bodyPr/>
                    <a:lstStyle/>
                    <a:p>
                      <a:pPr algn="ctr"/>
                      <a:r>
                        <a:rPr lang="en-GB" sz="1200"/>
                        <a:t>Financial situation</a:t>
                      </a:r>
                    </a:p>
                  </a:txBody>
                  <a:tcPr marL="92554" marR="92554" marT="46277" marB="46277">
                    <a:solidFill>
                      <a:srgbClr val="004C94"/>
                    </a:solidFill>
                  </a:tcPr>
                </a:tc>
                <a:tc>
                  <a:txBody>
                    <a:bodyPr/>
                    <a:lstStyle/>
                    <a:p>
                      <a:pPr algn="ctr"/>
                      <a:r>
                        <a:rPr lang="en-GB" sz="1200"/>
                        <a:t>26-40 years old</a:t>
                      </a:r>
                    </a:p>
                  </a:txBody>
                  <a:tcPr marL="92554" marR="92554" marT="46277" marB="46277">
                    <a:solidFill>
                      <a:srgbClr val="004C94"/>
                    </a:solidFill>
                  </a:tcPr>
                </a:tc>
                <a:tc>
                  <a:txBody>
                    <a:bodyPr/>
                    <a:lstStyle/>
                    <a:p>
                      <a:pPr algn="ctr"/>
                      <a:r>
                        <a:rPr lang="en-GB" sz="1200" u="none"/>
                        <a:t>41-50 years old</a:t>
                      </a:r>
                    </a:p>
                  </a:txBody>
                  <a:tcPr marL="92554" marR="92554" marT="46277" marB="46277">
                    <a:solidFill>
                      <a:srgbClr val="004C94"/>
                    </a:solidFill>
                  </a:tcPr>
                </a:tc>
                <a:tc>
                  <a:txBody>
                    <a:bodyPr/>
                    <a:lstStyle/>
                    <a:p>
                      <a:pPr algn="ctr"/>
                      <a:r>
                        <a:rPr lang="en-GB" sz="1200" u="none"/>
                        <a:t>51-64 years old</a:t>
                      </a:r>
                    </a:p>
                  </a:txBody>
                  <a:tcPr marL="92554" marR="92554" marT="46277" marB="46277">
                    <a:solidFill>
                      <a:srgbClr val="004C94"/>
                    </a:solidFill>
                  </a:tcPr>
                </a:tc>
                <a:tc>
                  <a:txBody>
                    <a:bodyPr/>
                    <a:lstStyle/>
                    <a:p>
                      <a:pPr algn="ctr"/>
                      <a:r>
                        <a:rPr lang="en-GB" sz="1200" u="none"/>
                        <a:t>65+ years old</a:t>
                      </a:r>
                    </a:p>
                  </a:txBody>
                  <a:tcPr marL="92554" marR="92554" marT="46277" marB="46277">
                    <a:solidFill>
                      <a:srgbClr val="004C94"/>
                    </a:solidFill>
                  </a:tcPr>
                </a:tc>
                <a:extLst>
                  <a:ext uri="{0D108BD9-81ED-4DB2-BD59-A6C34878D82A}">
                    <a16:rowId xmlns:a16="http://schemas.microsoft.com/office/drawing/2014/main" val="586609693"/>
                  </a:ext>
                </a:extLst>
              </a:tr>
              <a:tr h="677369">
                <a:tc>
                  <a:txBody>
                    <a:bodyPr/>
                    <a:lstStyle/>
                    <a:p>
                      <a:pPr algn="ctr"/>
                      <a:r>
                        <a:rPr lang="en-GB" sz="1200" b="1" i="0">
                          <a:solidFill>
                            <a:schemeClr val="bg1"/>
                          </a:solidFill>
                          <a:effectLst/>
                        </a:rPr>
                        <a:t>I am finding it very difficult</a:t>
                      </a:r>
                      <a:endParaRPr lang="en-GB" sz="1200" b="1">
                        <a:solidFill>
                          <a:schemeClr val="bg1"/>
                        </a:solidFill>
                      </a:endParaRPr>
                    </a:p>
                  </a:txBody>
                  <a:tcPr marL="92554" marR="92554" marT="46277" marB="46277">
                    <a:solidFill>
                      <a:srgbClr val="E40037"/>
                    </a:solidFill>
                  </a:tcPr>
                </a:tc>
                <a:tc>
                  <a:txBody>
                    <a:bodyPr/>
                    <a:lstStyle/>
                    <a:p>
                      <a:pPr algn="ctr"/>
                      <a:r>
                        <a:rPr lang="en-GB" sz="1200"/>
                        <a:t>0</a:t>
                      </a:r>
                    </a:p>
                  </a:txBody>
                  <a:tcPr marL="92554" marR="92554" marT="46277" marB="46277">
                    <a:solidFill>
                      <a:schemeClr val="bg1">
                        <a:lumMod val="95000"/>
                      </a:schemeClr>
                    </a:solidFill>
                  </a:tcPr>
                </a:tc>
                <a:tc>
                  <a:txBody>
                    <a:bodyPr/>
                    <a:lstStyle/>
                    <a:p>
                      <a:pPr algn="ctr"/>
                      <a:r>
                        <a:rPr lang="en-GB" sz="1200"/>
                        <a:t>4</a:t>
                      </a:r>
                    </a:p>
                  </a:txBody>
                  <a:tcPr marL="92554" marR="92554" marT="46277" marB="46277">
                    <a:solidFill>
                      <a:schemeClr val="bg1">
                        <a:lumMod val="95000"/>
                      </a:schemeClr>
                    </a:solidFill>
                  </a:tcPr>
                </a:tc>
                <a:tc>
                  <a:txBody>
                    <a:bodyPr/>
                    <a:lstStyle/>
                    <a:p>
                      <a:pPr algn="ctr"/>
                      <a:r>
                        <a:rPr lang="en-GB" sz="1200"/>
                        <a:t>2</a:t>
                      </a:r>
                    </a:p>
                  </a:txBody>
                  <a:tcPr marL="92554" marR="92554" marT="46277" marB="46277">
                    <a:solidFill>
                      <a:schemeClr val="bg1">
                        <a:lumMod val="95000"/>
                      </a:schemeClr>
                    </a:solidFill>
                  </a:tcPr>
                </a:tc>
                <a:tc>
                  <a:txBody>
                    <a:bodyPr/>
                    <a:lstStyle/>
                    <a:p>
                      <a:pPr algn="ctr"/>
                      <a:r>
                        <a:rPr lang="en-GB" sz="1200"/>
                        <a:t>0</a:t>
                      </a:r>
                    </a:p>
                  </a:txBody>
                  <a:tcPr marL="92554" marR="92554" marT="46277" marB="46277">
                    <a:solidFill>
                      <a:schemeClr val="bg1">
                        <a:lumMod val="95000"/>
                      </a:schemeClr>
                    </a:solidFill>
                  </a:tcPr>
                </a:tc>
                <a:extLst>
                  <a:ext uri="{0D108BD9-81ED-4DB2-BD59-A6C34878D82A}">
                    <a16:rowId xmlns:a16="http://schemas.microsoft.com/office/drawing/2014/main" val="3253218990"/>
                  </a:ext>
                </a:extLst>
              </a:tr>
              <a:tr h="625583">
                <a:tc>
                  <a:txBody>
                    <a:bodyPr/>
                    <a:lstStyle/>
                    <a:p>
                      <a:pPr algn="ctr"/>
                      <a:r>
                        <a:rPr lang="en-GB" sz="1200" b="1" i="0">
                          <a:solidFill>
                            <a:schemeClr val="bg1"/>
                          </a:solidFill>
                          <a:effectLst/>
                        </a:rPr>
                        <a:t>I am finding it quite difficult</a:t>
                      </a:r>
                      <a:endParaRPr lang="en-GB" sz="1200" b="1">
                        <a:solidFill>
                          <a:schemeClr val="bg1"/>
                        </a:solidFill>
                      </a:endParaRPr>
                    </a:p>
                  </a:txBody>
                  <a:tcPr marL="92554" marR="92554" marT="46277" marB="46277">
                    <a:solidFill>
                      <a:srgbClr val="C75016"/>
                    </a:solidFill>
                  </a:tcPr>
                </a:tc>
                <a:tc>
                  <a:txBody>
                    <a:bodyPr/>
                    <a:lstStyle/>
                    <a:p>
                      <a:pPr algn="ctr"/>
                      <a:r>
                        <a:rPr lang="en-GB" sz="1200"/>
                        <a:t>4</a:t>
                      </a:r>
                    </a:p>
                  </a:txBody>
                  <a:tcPr marL="92554" marR="92554" marT="46277" marB="46277">
                    <a:solidFill>
                      <a:schemeClr val="bg1">
                        <a:lumMod val="95000"/>
                      </a:schemeClr>
                    </a:solidFill>
                  </a:tcPr>
                </a:tc>
                <a:tc>
                  <a:txBody>
                    <a:bodyPr/>
                    <a:lstStyle/>
                    <a:p>
                      <a:pPr algn="ctr"/>
                      <a:r>
                        <a:rPr lang="en-GB" sz="1200"/>
                        <a:t>7</a:t>
                      </a:r>
                    </a:p>
                  </a:txBody>
                  <a:tcPr marL="92554" marR="92554" marT="46277" marB="46277">
                    <a:solidFill>
                      <a:schemeClr val="bg1">
                        <a:lumMod val="95000"/>
                      </a:schemeClr>
                    </a:solidFill>
                  </a:tcPr>
                </a:tc>
                <a:tc>
                  <a:txBody>
                    <a:bodyPr/>
                    <a:lstStyle/>
                    <a:p>
                      <a:pPr algn="ctr"/>
                      <a:r>
                        <a:rPr lang="en-GB" sz="1200"/>
                        <a:t>6</a:t>
                      </a:r>
                    </a:p>
                  </a:txBody>
                  <a:tcPr marL="92554" marR="92554" marT="46277" marB="46277">
                    <a:solidFill>
                      <a:schemeClr val="bg1">
                        <a:lumMod val="95000"/>
                      </a:schemeClr>
                    </a:solidFill>
                  </a:tcPr>
                </a:tc>
                <a:tc>
                  <a:txBody>
                    <a:bodyPr/>
                    <a:lstStyle/>
                    <a:p>
                      <a:pPr algn="ctr"/>
                      <a:r>
                        <a:rPr lang="en-GB" sz="1200"/>
                        <a:t>3</a:t>
                      </a:r>
                    </a:p>
                  </a:txBody>
                  <a:tcPr marL="92554" marR="92554" marT="46277" marB="46277">
                    <a:solidFill>
                      <a:schemeClr val="bg1">
                        <a:lumMod val="95000"/>
                      </a:schemeClr>
                    </a:solidFill>
                  </a:tcPr>
                </a:tc>
                <a:extLst>
                  <a:ext uri="{0D108BD9-81ED-4DB2-BD59-A6C34878D82A}">
                    <a16:rowId xmlns:a16="http://schemas.microsoft.com/office/drawing/2014/main" val="1003221528"/>
                  </a:ext>
                </a:extLst>
              </a:tr>
              <a:tr h="701908">
                <a:tc>
                  <a:txBody>
                    <a:bodyPr/>
                    <a:lstStyle/>
                    <a:p>
                      <a:pPr algn="ctr"/>
                      <a:r>
                        <a:rPr lang="en-GB" sz="1200" b="1" i="0">
                          <a:solidFill>
                            <a:schemeClr val="bg1"/>
                          </a:solidFill>
                          <a:effectLst/>
                        </a:rPr>
                        <a:t>I am just about getting by</a:t>
                      </a:r>
                      <a:endParaRPr lang="en-GB" sz="1200" b="1">
                        <a:solidFill>
                          <a:schemeClr val="bg1"/>
                        </a:solidFill>
                      </a:endParaRPr>
                    </a:p>
                  </a:txBody>
                  <a:tcPr marL="92554" marR="92554" marT="46277" marB="46277">
                    <a:solidFill>
                      <a:srgbClr val="5D2473"/>
                    </a:solidFill>
                  </a:tcPr>
                </a:tc>
                <a:tc>
                  <a:txBody>
                    <a:bodyPr/>
                    <a:lstStyle/>
                    <a:p>
                      <a:pPr algn="ctr"/>
                      <a:r>
                        <a:rPr lang="en-GB" sz="1200"/>
                        <a:t>8</a:t>
                      </a:r>
                    </a:p>
                  </a:txBody>
                  <a:tcPr marL="92554" marR="92554" marT="46277" marB="46277">
                    <a:solidFill>
                      <a:schemeClr val="bg1">
                        <a:lumMod val="95000"/>
                      </a:schemeClr>
                    </a:solidFill>
                  </a:tcPr>
                </a:tc>
                <a:tc>
                  <a:txBody>
                    <a:bodyPr/>
                    <a:lstStyle/>
                    <a:p>
                      <a:pPr algn="ctr"/>
                      <a:r>
                        <a:rPr lang="en-GB" sz="1200"/>
                        <a:t>17</a:t>
                      </a:r>
                    </a:p>
                  </a:txBody>
                  <a:tcPr marL="92554" marR="92554" marT="46277" marB="46277">
                    <a:solidFill>
                      <a:schemeClr val="bg1">
                        <a:lumMod val="95000"/>
                      </a:schemeClr>
                    </a:solidFill>
                  </a:tcPr>
                </a:tc>
                <a:tc>
                  <a:txBody>
                    <a:bodyPr/>
                    <a:lstStyle/>
                    <a:p>
                      <a:pPr algn="ctr"/>
                      <a:r>
                        <a:rPr lang="en-GB" sz="1200"/>
                        <a:t>32</a:t>
                      </a:r>
                    </a:p>
                  </a:txBody>
                  <a:tcPr marL="92554" marR="92554" marT="46277" marB="46277">
                    <a:solidFill>
                      <a:schemeClr val="bg1">
                        <a:lumMod val="95000"/>
                      </a:schemeClr>
                    </a:solidFill>
                  </a:tcPr>
                </a:tc>
                <a:tc>
                  <a:txBody>
                    <a:bodyPr/>
                    <a:lstStyle/>
                    <a:p>
                      <a:pPr algn="ctr"/>
                      <a:r>
                        <a:rPr lang="en-GB" sz="1200"/>
                        <a:t>8</a:t>
                      </a:r>
                    </a:p>
                  </a:txBody>
                  <a:tcPr marL="92554" marR="92554" marT="46277" marB="46277">
                    <a:solidFill>
                      <a:schemeClr val="bg1">
                        <a:lumMod val="95000"/>
                      </a:schemeClr>
                    </a:solidFill>
                  </a:tcPr>
                </a:tc>
                <a:extLst>
                  <a:ext uri="{0D108BD9-81ED-4DB2-BD59-A6C34878D82A}">
                    <a16:rowId xmlns:a16="http://schemas.microsoft.com/office/drawing/2014/main" val="3633331473"/>
                  </a:ext>
                </a:extLst>
              </a:tr>
              <a:tr h="565794">
                <a:tc>
                  <a:txBody>
                    <a:bodyPr/>
                    <a:lstStyle/>
                    <a:p>
                      <a:pPr algn="ctr"/>
                      <a:r>
                        <a:rPr lang="en-GB" sz="1200" b="0" i="0">
                          <a:solidFill>
                            <a:srgbClr val="000000"/>
                          </a:solidFill>
                          <a:effectLst/>
                        </a:rPr>
                        <a:t>I am doing alright</a:t>
                      </a:r>
                      <a:endParaRPr lang="en-GB" sz="1200"/>
                    </a:p>
                  </a:txBody>
                  <a:tcPr marL="92554" marR="92554" marT="46277" marB="46277">
                    <a:solidFill>
                      <a:schemeClr val="bg1">
                        <a:lumMod val="75000"/>
                      </a:schemeClr>
                    </a:solidFill>
                  </a:tcPr>
                </a:tc>
                <a:tc>
                  <a:txBody>
                    <a:bodyPr/>
                    <a:lstStyle/>
                    <a:p>
                      <a:pPr algn="ctr"/>
                      <a:r>
                        <a:rPr lang="en-GB" sz="1200"/>
                        <a:t>12</a:t>
                      </a:r>
                    </a:p>
                  </a:txBody>
                  <a:tcPr marL="92554" marR="92554" marT="46277" marB="46277">
                    <a:solidFill>
                      <a:schemeClr val="bg1">
                        <a:lumMod val="95000"/>
                      </a:schemeClr>
                    </a:solidFill>
                  </a:tcPr>
                </a:tc>
                <a:tc>
                  <a:txBody>
                    <a:bodyPr/>
                    <a:lstStyle/>
                    <a:p>
                      <a:pPr algn="ctr"/>
                      <a:r>
                        <a:rPr lang="en-GB" sz="1200"/>
                        <a:t>5</a:t>
                      </a:r>
                    </a:p>
                  </a:txBody>
                  <a:tcPr marL="92554" marR="92554" marT="46277" marB="46277">
                    <a:solidFill>
                      <a:schemeClr val="bg1">
                        <a:lumMod val="95000"/>
                      </a:schemeClr>
                    </a:solidFill>
                  </a:tcPr>
                </a:tc>
                <a:tc>
                  <a:txBody>
                    <a:bodyPr/>
                    <a:lstStyle/>
                    <a:p>
                      <a:pPr algn="ctr"/>
                      <a:r>
                        <a:rPr lang="en-GB" sz="1200"/>
                        <a:t>25</a:t>
                      </a:r>
                    </a:p>
                  </a:txBody>
                  <a:tcPr marL="92554" marR="92554" marT="46277" marB="46277">
                    <a:solidFill>
                      <a:schemeClr val="bg1">
                        <a:lumMod val="95000"/>
                      </a:schemeClr>
                    </a:solidFill>
                  </a:tcPr>
                </a:tc>
                <a:tc>
                  <a:txBody>
                    <a:bodyPr/>
                    <a:lstStyle/>
                    <a:p>
                      <a:pPr algn="ctr"/>
                      <a:r>
                        <a:rPr lang="en-GB" sz="1200"/>
                        <a:t>14</a:t>
                      </a:r>
                    </a:p>
                  </a:txBody>
                  <a:tcPr marL="92554" marR="92554" marT="46277" marB="46277">
                    <a:solidFill>
                      <a:schemeClr val="bg1">
                        <a:lumMod val="95000"/>
                      </a:schemeClr>
                    </a:solidFill>
                  </a:tcPr>
                </a:tc>
                <a:extLst>
                  <a:ext uri="{0D108BD9-81ED-4DB2-BD59-A6C34878D82A}">
                    <a16:rowId xmlns:a16="http://schemas.microsoft.com/office/drawing/2014/main" val="1861111565"/>
                  </a:ext>
                </a:extLst>
              </a:tr>
              <a:tr h="565794">
                <a:tc>
                  <a:txBody>
                    <a:bodyPr/>
                    <a:lstStyle/>
                    <a:p>
                      <a:pPr algn="ctr"/>
                      <a:r>
                        <a:rPr lang="en-GB" sz="1200" b="0" i="0">
                          <a:solidFill>
                            <a:srgbClr val="000000"/>
                          </a:solidFill>
                          <a:effectLst/>
                        </a:rPr>
                        <a:t>I am living comfortably</a:t>
                      </a:r>
                      <a:endParaRPr lang="en-GB" sz="1200"/>
                    </a:p>
                  </a:txBody>
                  <a:tcPr marL="92554" marR="92554" marT="46277" marB="46277">
                    <a:solidFill>
                      <a:schemeClr val="bg1">
                        <a:lumMod val="75000"/>
                      </a:schemeClr>
                    </a:solidFill>
                  </a:tcPr>
                </a:tc>
                <a:tc>
                  <a:txBody>
                    <a:bodyPr/>
                    <a:lstStyle/>
                    <a:p>
                      <a:pPr algn="ctr"/>
                      <a:r>
                        <a:rPr lang="en-GB" sz="1200"/>
                        <a:t>3</a:t>
                      </a:r>
                    </a:p>
                  </a:txBody>
                  <a:tcPr marL="92554" marR="92554" marT="46277" marB="46277">
                    <a:solidFill>
                      <a:schemeClr val="bg1">
                        <a:lumMod val="95000"/>
                      </a:schemeClr>
                    </a:solidFill>
                  </a:tcPr>
                </a:tc>
                <a:tc>
                  <a:txBody>
                    <a:bodyPr/>
                    <a:lstStyle/>
                    <a:p>
                      <a:pPr algn="ctr"/>
                      <a:r>
                        <a:rPr lang="en-GB" sz="1200"/>
                        <a:t>11</a:t>
                      </a:r>
                    </a:p>
                  </a:txBody>
                  <a:tcPr marL="92554" marR="92554" marT="46277" marB="46277">
                    <a:solidFill>
                      <a:schemeClr val="bg1">
                        <a:lumMod val="95000"/>
                      </a:schemeClr>
                    </a:solidFill>
                  </a:tcPr>
                </a:tc>
                <a:tc>
                  <a:txBody>
                    <a:bodyPr/>
                    <a:lstStyle/>
                    <a:p>
                      <a:pPr algn="ctr"/>
                      <a:r>
                        <a:rPr lang="en-GB" sz="1200"/>
                        <a:t>17</a:t>
                      </a:r>
                    </a:p>
                  </a:txBody>
                  <a:tcPr marL="92554" marR="92554" marT="46277" marB="46277">
                    <a:solidFill>
                      <a:schemeClr val="bg1">
                        <a:lumMod val="95000"/>
                      </a:schemeClr>
                    </a:solidFill>
                  </a:tcPr>
                </a:tc>
                <a:tc>
                  <a:txBody>
                    <a:bodyPr/>
                    <a:lstStyle/>
                    <a:p>
                      <a:pPr algn="ctr"/>
                      <a:r>
                        <a:rPr lang="en-GB" sz="1200"/>
                        <a:t>11</a:t>
                      </a:r>
                    </a:p>
                  </a:txBody>
                  <a:tcPr marL="92554" marR="92554" marT="46277" marB="46277">
                    <a:solidFill>
                      <a:schemeClr val="bg1">
                        <a:lumMod val="95000"/>
                      </a:schemeClr>
                    </a:solidFill>
                  </a:tcPr>
                </a:tc>
                <a:extLst>
                  <a:ext uri="{0D108BD9-81ED-4DB2-BD59-A6C34878D82A}">
                    <a16:rowId xmlns:a16="http://schemas.microsoft.com/office/drawing/2014/main" val="1236756757"/>
                  </a:ext>
                </a:extLst>
              </a:tr>
            </a:tbl>
          </a:graphicData>
        </a:graphic>
      </p:graphicFrame>
      <p:graphicFrame>
        <p:nvGraphicFramePr>
          <p:cNvPr id="4" name="Table 3">
            <a:extLst>
              <a:ext uri="{FF2B5EF4-FFF2-40B4-BE49-F238E27FC236}">
                <a16:creationId xmlns:a16="http://schemas.microsoft.com/office/drawing/2014/main" id="{B06F6200-67B2-45C4-8F43-38F99D141059}"/>
              </a:ext>
            </a:extLst>
          </p:cNvPr>
          <p:cNvGraphicFramePr>
            <a:graphicFrameLocks noGrp="1"/>
          </p:cNvGraphicFramePr>
          <p:nvPr>
            <p:extLst>
              <p:ext uri="{D42A27DB-BD31-4B8C-83A1-F6EECF244321}">
                <p14:modId xmlns:p14="http://schemas.microsoft.com/office/powerpoint/2010/main" val="2602520485"/>
              </p:ext>
            </p:extLst>
          </p:nvPr>
        </p:nvGraphicFramePr>
        <p:xfrm>
          <a:off x="282773" y="4878979"/>
          <a:ext cx="4649958" cy="1163758"/>
        </p:xfrm>
        <a:graphic>
          <a:graphicData uri="http://schemas.openxmlformats.org/drawingml/2006/table">
            <a:tbl>
              <a:tblPr firstRow="1" bandRow="1">
                <a:tableStyleId>{5C22544A-7EE6-4342-B048-85BDC9FD1C3A}</a:tableStyleId>
              </a:tblPr>
              <a:tblGrid>
                <a:gridCol w="2128251">
                  <a:extLst>
                    <a:ext uri="{9D8B030D-6E8A-4147-A177-3AD203B41FA5}">
                      <a16:colId xmlns:a16="http://schemas.microsoft.com/office/drawing/2014/main" val="2137649268"/>
                    </a:ext>
                  </a:extLst>
                </a:gridCol>
                <a:gridCol w="1269796">
                  <a:extLst>
                    <a:ext uri="{9D8B030D-6E8A-4147-A177-3AD203B41FA5}">
                      <a16:colId xmlns:a16="http://schemas.microsoft.com/office/drawing/2014/main" val="3693298307"/>
                    </a:ext>
                  </a:extLst>
                </a:gridCol>
                <a:gridCol w="1251911">
                  <a:extLst>
                    <a:ext uri="{9D8B030D-6E8A-4147-A177-3AD203B41FA5}">
                      <a16:colId xmlns:a16="http://schemas.microsoft.com/office/drawing/2014/main" val="311200631"/>
                    </a:ext>
                  </a:extLst>
                </a:gridCol>
              </a:tblGrid>
              <a:tr h="273994">
                <a:tc>
                  <a:txBody>
                    <a:bodyPr/>
                    <a:lstStyle/>
                    <a:p>
                      <a:pPr algn="ctr"/>
                      <a:r>
                        <a:rPr lang="en-GB" sz="1200"/>
                        <a:t>Working status</a:t>
                      </a:r>
                    </a:p>
                  </a:txBody>
                  <a:tcPr marL="92554" marR="92554" marT="46277" marB="46277">
                    <a:solidFill>
                      <a:srgbClr val="004C94"/>
                    </a:solidFill>
                  </a:tcPr>
                </a:tc>
                <a:tc>
                  <a:txBody>
                    <a:bodyPr/>
                    <a:lstStyle/>
                    <a:p>
                      <a:pPr algn="ctr"/>
                      <a:r>
                        <a:rPr lang="en-GB" sz="1200"/>
                        <a:t>Total</a:t>
                      </a:r>
                    </a:p>
                  </a:txBody>
                  <a:tcPr marL="92554" marR="92554" marT="46277" marB="46277">
                    <a:solidFill>
                      <a:srgbClr val="004C94"/>
                    </a:solidFill>
                  </a:tcPr>
                </a:tc>
                <a:tc>
                  <a:txBody>
                    <a:bodyPr/>
                    <a:lstStyle/>
                    <a:p>
                      <a:pPr algn="ctr"/>
                      <a:r>
                        <a:rPr lang="en-GB" sz="1200" u="none"/>
                        <a:t>Total %</a:t>
                      </a:r>
                    </a:p>
                  </a:txBody>
                  <a:tcPr marL="92554" marR="92554" marT="46277" marB="46277">
                    <a:solidFill>
                      <a:srgbClr val="004C94"/>
                    </a:solidFill>
                  </a:tcPr>
                </a:tc>
                <a:extLst>
                  <a:ext uri="{0D108BD9-81ED-4DB2-BD59-A6C34878D82A}">
                    <a16:rowId xmlns:a16="http://schemas.microsoft.com/office/drawing/2014/main" val="3805055516"/>
                  </a:ext>
                </a:extLst>
              </a:tr>
              <a:tr h="273994">
                <a:tc>
                  <a:txBody>
                    <a:bodyPr/>
                    <a:lstStyle/>
                    <a:p>
                      <a:pPr algn="ctr"/>
                      <a:r>
                        <a:rPr lang="en-GB" sz="1200" b="1">
                          <a:solidFill>
                            <a:schemeClr val="tx1"/>
                          </a:solidFill>
                        </a:rPr>
                        <a:t>I am working</a:t>
                      </a:r>
                    </a:p>
                  </a:txBody>
                  <a:tcPr marL="92554" marR="92554" marT="46277" marB="46277">
                    <a:solidFill>
                      <a:schemeClr val="bg1">
                        <a:lumMod val="85000"/>
                      </a:schemeClr>
                    </a:solidFill>
                  </a:tcPr>
                </a:tc>
                <a:tc>
                  <a:txBody>
                    <a:bodyPr/>
                    <a:lstStyle/>
                    <a:p>
                      <a:pPr algn="ctr"/>
                      <a:r>
                        <a:rPr lang="en-GB" sz="1200"/>
                        <a:t>140</a:t>
                      </a:r>
                    </a:p>
                  </a:txBody>
                  <a:tcPr marL="92554" marR="92554" marT="46277" marB="46277">
                    <a:solidFill>
                      <a:schemeClr val="bg1">
                        <a:lumMod val="95000"/>
                      </a:schemeClr>
                    </a:solidFill>
                  </a:tcPr>
                </a:tc>
                <a:tc>
                  <a:txBody>
                    <a:bodyPr/>
                    <a:lstStyle/>
                    <a:p>
                      <a:pPr algn="ctr"/>
                      <a:r>
                        <a:rPr lang="en-GB" sz="1200"/>
                        <a:t>73%</a:t>
                      </a:r>
                    </a:p>
                  </a:txBody>
                  <a:tcPr marL="92554" marR="92554" marT="46277" marB="46277">
                    <a:solidFill>
                      <a:schemeClr val="bg1">
                        <a:lumMod val="95000"/>
                      </a:schemeClr>
                    </a:solidFill>
                  </a:tcPr>
                </a:tc>
                <a:extLst>
                  <a:ext uri="{0D108BD9-81ED-4DB2-BD59-A6C34878D82A}">
                    <a16:rowId xmlns:a16="http://schemas.microsoft.com/office/drawing/2014/main" val="339196943"/>
                  </a:ext>
                </a:extLst>
              </a:tr>
              <a:tr h="273994">
                <a:tc>
                  <a:txBody>
                    <a:bodyPr/>
                    <a:lstStyle/>
                    <a:p>
                      <a:pPr algn="ctr"/>
                      <a:r>
                        <a:rPr lang="en-GB" sz="1200" b="1">
                          <a:solidFill>
                            <a:schemeClr val="tx1"/>
                          </a:solidFill>
                        </a:rPr>
                        <a:t>I am not working *</a:t>
                      </a:r>
                    </a:p>
                  </a:txBody>
                  <a:tcPr marL="92554" marR="92554" marT="46277" marB="46277">
                    <a:solidFill>
                      <a:schemeClr val="bg1">
                        <a:lumMod val="85000"/>
                      </a:schemeClr>
                    </a:solidFill>
                  </a:tcPr>
                </a:tc>
                <a:tc>
                  <a:txBody>
                    <a:bodyPr/>
                    <a:lstStyle/>
                    <a:p>
                      <a:pPr algn="ctr"/>
                      <a:r>
                        <a:rPr lang="en-GB" sz="1200"/>
                        <a:t>43</a:t>
                      </a:r>
                    </a:p>
                  </a:txBody>
                  <a:tcPr marL="92554" marR="92554" marT="46277" marB="46277">
                    <a:solidFill>
                      <a:schemeClr val="bg1">
                        <a:lumMod val="95000"/>
                      </a:schemeClr>
                    </a:solidFill>
                  </a:tcPr>
                </a:tc>
                <a:tc>
                  <a:txBody>
                    <a:bodyPr/>
                    <a:lstStyle/>
                    <a:p>
                      <a:pPr algn="ctr"/>
                      <a:r>
                        <a:rPr lang="en-GB" sz="1200"/>
                        <a:t>22%</a:t>
                      </a:r>
                    </a:p>
                  </a:txBody>
                  <a:tcPr marL="92554" marR="92554" marT="46277" marB="46277">
                    <a:solidFill>
                      <a:schemeClr val="bg1">
                        <a:lumMod val="95000"/>
                      </a:schemeClr>
                    </a:solidFill>
                  </a:tcPr>
                </a:tc>
                <a:extLst>
                  <a:ext uri="{0D108BD9-81ED-4DB2-BD59-A6C34878D82A}">
                    <a16:rowId xmlns:a16="http://schemas.microsoft.com/office/drawing/2014/main" val="2169047015"/>
                  </a:ext>
                </a:extLst>
              </a:tr>
              <a:tr h="337456">
                <a:tc>
                  <a:txBody>
                    <a:bodyPr/>
                    <a:lstStyle/>
                    <a:p>
                      <a:pPr algn="ctr"/>
                      <a:r>
                        <a:rPr lang="en-GB" sz="1200" b="1">
                          <a:solidFill>
                            <a:schemeClr val="tx1"/>
                          </a:solidFill>
                        </a:rPr>
                        <a:t>I am doing something else</a:t>
                      </a:r>
                    </a:p>
                  </a:txBody>
                  <a:tcPr marL="92554" marR="92554" marT="46277" marB="46277">
                    <a:solidFill>
                      <a:schemeClr val="bg1">
                        <a:lumMod val="85000"/>
                      </a:schemeClr>
                    </a:solidFill>
                  </a:tcPr>
                </a:tc>
                <a:tc>
                  <a:txBody>
                    <a:bodyPr/>
                    <a:lstStyle/>
                    <a:p>
                      <a:pPr algn="ctr"/>
                      <a:r>
                        <a:rPr lang="en-GB" sz="1200"/>
                        <a:t>9</a:t>
                      </a:r>
                    </a:p>
                  </a:txBody>
                  <a:tcPr marL="92554" marR="92554" marT="46277" marB="46277">
                    <a:solidFill>
                      <a:schemeClr val="bg1">
                        <a:lumMod val="95000"/>
                      </a:schemeClr>
                    </a:solidFill>
                  </a:tcPr>
                </a:tc>
                <a:tc>
                  <a:txBody>
                    <a:bodyPr/>
                    <a:lstStyle/>
                    <a:p>
                      <a:pPr algn="ctr"/>
                      <a:r>
                        <a:rPr lang="en-GB" sz="1200"/>
                        <a:t>5%</a:t>
                      </a:r>
                    </a:p>
                  </a:txBody>
                  <a:tcPr marL="92554" marR="92554" marT="46277" marB="46277">
                    <a:solidFill>
                      <a:schemeClr val="bg1">
                        <a:lumMod val="95000"/>
                      </a:schemeClr>
                    </a:solidFill>
                  </a:tcPr>
                </a:tc>
                <a:extLst>
                  <a:ext uri="{0D108BD9-81ED-4DB2-BD59-A6C34878D82A}">
                    <a16:rowId xmlns:a16="http://schemas.microsoft.com/office/drawing/2014/main" val="2018956677"/>
                  </a:ext>
                </a:extLst>
              </a:tr>
            </a:tbl>
          </a:graphicData>
        </a:graphic>
      </p:graphicFrame>
      <p:graphicFrame>
        <p:nvGraphicFramePr>
          <p:cNvPr id="13" name="Table 12">
            <a:extLst>
              <a:ext uri="{FF2B5EF4-FFF2-40B4-BE49-F238E27FC236}">
                <a16:creationId xmlns:a16="http://schemas.microsoft.com/office/drawing/2014/main" id="{2411EF16-A9D0-4701-88B3-6350D0BDA2A1}"/>
              </a:ext>
            </a:extLst>
          </p:cNvPr>
          <p:cNvGraphicFramePr>
            <a:graphicFrameLocks noGrp="1"/>
          </p:cNvGraphicFramePr>
          <p:nvPr>
            <p:extLst>
              <p:ext uri="{D42A27DB-BD31-4B8C-83A1-F6EECF244321}">
                <p14:modId xmlns:p14="http://schemas.microsoft.com/office/powerpoint/2010/main" val="3378996213"/>
              </p:ext>
            </p:extLst>
          </p:nvPr>
        </p:nvGraphicFramePr>
        <p:xfrm>
          <a:off x="7485229" y="4878979"/>
          <a:ext cx="4316247" cy="1422982"/>
        </p:xfrm>
        <a:graphic>
          <a:graphicData uri="http://schemas.openxmlformats.org/drawingml/2006/table">
            <a:tbl>
              <a:tblPr firstRow="1" bandRow="1">
                <a:tableStyleId>{5C22544A-7EE6-4342-B048-85BDC9FD1C3A}</a:tableStyleId>
              </a:tblPr>
              <a:tblGrid>
                <a:gridCol w="1325397">
                  <a:extLst>
                    <a:ext uri="{9D8B030D-6E8A-4147-A177-3AD203B41FA5}">
                      <a16:colId xmlns:a16="http://schemas.microsoft.com/office/drawing/2014/main" val="2137649268"/>
                    </a:ext>
                  </a:extLst>
                </a:gridCol>
                <a:gridCol w="1942765">
                  <a:extLst>
                    <a:ext uri="{9D8B030D-6E8A-4147-A177-3AD203B41FA5}">
                      <a16:colId xmlns:a16="http://schemas.microsoft.com/office/drawing/2014/main" val="3693298307"/>
                    </a:ext>
                  </a:extLst>
                </a:gridCol>
                <a:gridCol w="1048085">
                  <a:extLst>
                    <a:ext uri="{9D8B030D-6E8A-4147-A177-3AD203B41FA5}">
                      <a16:colId xmlns:a16="http://schemas.microsoft.com/office/drawing/2014/main" val="311200631"/>
                    </a:ext>
                  </a:extLst>
                </a:gridCol>
              </a:tblGrid>
              <a:tr h="272398">
                <a:tc>
                  <a:txBody>
                    <a:bodyPr/>
                    <a:lstStyle/>
                    <a:p>
                      <a:pPr algn="ctr"/>
                      <a:r>
                        <a:rPr lang="en-GB" sz="1200"/>
                        <a:t>Age ranges</a:t>
                      </a:r>
                    </a:p>
                  </a:txBody>
                  <a:tcPr marL="92554" marR="92554" marT="46277" marB="46277">
                    <a:solidFill>
                      <a:srgbClr val="004C94"/>
                    </a:solidFill>
                  </a:tcPr>
                </a:tc>
                <a:tc>
                  <a:txBody>
                    <a:bodyPr/>
                    <a:lstStyle/>
                    <a:p>
                      <a:pPr algn="ctr"/>
                      <a:r>
                        <a:rPr lang="en-GB" sz="1200"/>
                        <a:t>Total</a:t>
                      </a:r>
                    </a:p>
                  </a:txBody>
                  <a:tcPr marL="92554" marR="92554" marT="46277" marB="46277">
                    <a:solidFill>
                      <a:srgbClr val="004C94"/>
                    </a:solidFill>
                  </a:tcPr>
                </a:tc>
                <a:tc>
                  <a:txBody>
                    <a:bodyPr/>
                    <a:lstStyle/>
                    <a:p>
                      <a:pPr algn="ctr"/>
                      <a:r>
                        <a:rPr lang="en-GB" sz="1200" u="none"/>
                        <a:t>Total %</a:t>
                      </a:r>
                    </a:p>
                  </a:txBody>
                  <a:tcPr marL="92554" marR="92554" marT="46277" marB="46277">
                    <a:solidFill>
                      <a:srgbClr val="004C94"/>
                    </a:solidFill>
                  </a:tcPr>
                </a:tc>
                <a:extLst>
                  <a:ext uri="{0D108BD9-81ED-4DB2-BD59-A6C34878D82A}">
                    <a16:rowId xmlns:a16="http://schemas.microsoft.com/office/drawing/2014/main" val="3805055516"/>
                  </a:ext>
                </a:extLst>
              </a:tr>
              <a:tr h="272398">
                <a:tc>
                  <a:txBody>
                    <a:bodyPr/>
                    <a:lstStyle/>
                    <a:p>
                      <a:pPr algn="ctr"/>
                      <a:r>
                        <a:rPr lang="en-GB" sz="1200" b="1">
                          <a:solidFill>
                            <a:schemeClr val="tx1"/>
                          </a:solidFill>
                        </a:rPr>
                        <a:t>26-40 years</a:t>
                      </a:r>
                    </a:p>
                  </a:txBody>
                  <a:tcPr marL="92554" marR="92554" marT="46277" marB="46277">
                    <a:solidFill>
                      <a:schemeClr val="bg1">
                        <a:lumMod val="85000"/>
                      </a:schemeClr>
                    </a:solidFill>
                  </a:tcPr>
                </a:tc>
                <a:tc>
                  <a:txBody>
                    <a:bodyPr/>
                    <a:lstStyle/>
                    <a:p>
                      <a:pPr algn="ctr"/>
                      <a:r>
                        <a:rPr lang="en-GB" sz="1200"/>
                        <a:t>27</a:t>
                      </a:r>
                    </a:p>
                  </a:txBody>
                  <a:tcPr marL="92554" marR="92554" marT="46277" marB="46277">
                    <a:solidFill>
                      <a:schemeClr val="bg1">
                        <a:lumMod val="95000"/>
                      </a:schemeClr>
                    </a:solidFill>
                  </a:tcPr>
                </a:tc>
                <a:tc>
                  <a:txBody>
                    <a:bodyPr/>
                    <a:lstStyle/>
                    <a:p>
                      <a:pPr algn="ctr"/>
                      <a:r>
                        <a:rPr lang="en-GB" sz="1200"/>
                        <a:t>14%</a:t>
                      </a:r>
                    </a:p>
                  </a:txBody>
                  <a:tcPr marL="92554" marR="92554" marT="46277" marB="46277">
                    <a:solidFill>
                      <a:schemeClr val="bg1">
                        <a:lumMod val="95000"/>
                      </a:schemeClr>
                    </a:solidFill>
                  </a:tcPr>
                </a:tc>
                <a:extLst>
                  <a:ext uri="{0D108BD9-81ED-4DB2-BD59-A6C34878D82A}">
                    <a16:rowId xmlns:a16="http://schemas.microsoft.com/office/drawing/2014/main" val="339196943"/>
                  </a:ext>
                </a:extLst>
              </a:tr>
              <a:tr h="272398">
                <a:tc>
                  <a:txBody>
                    <a:bodyPr/>
                    <a:lstStyle/>
                    <a:p>
                      <a:pPr algn="ctr"/>
                      <a:r>
                        <a:rPr lang="en-GB" sz="1200" b="1">
                          <a:solidFill>
                            <a:schemeClr val="tx1"/>
                          </a:solidFill>
                        </a:rPr>
                        <a:t>41-50 years</a:t>
                      </a:r>
                    </a:p>
                  </a:txBody>
                  <a:tcPr marL="92554" marR="92554" marT="46277" marB="46277">
                    <a:solidFill>
                      <a:schemeClr val="bg1">
                        <a:lumMod val="85000"/>
                      </a:schemeClr>
                    </a:solidFill>
                  </a:tcPr>
                </a:tc>
                <a:tc>
                  <a:txBody>
                    <a:bodyPr/>
                    <a:lstStyle/>
                    <a:p>
                      <a:pPr algn="ctr"/>
                      <a:r>
                        <a:rPr lang="en-GB" sz="1200"/>
                        <a:t>44</a:t>
                      </a:r>
                    </a:p>
                  </a:txBody>
                  <a:tcPr marL="92554" marR="92554" marT="46277" marB="46277">
                    <a:solidFill>
                      <a:schemeClr val="bg1">
                        <a:lumMod val="95000"/>
                      </a:schemeClr>
                    </a:solidFill>
                  </a:tcPr>
                </a:tc>
                <a:tc>
                  <a:txBody>
                    <a:bodyPr/>
                    <a:lstStyle/>
                    <a:p>
                      <a:pPr algn="ctr"/>
                      <a:r>
                        <a:rPr lang="en-GB" sz="1200"/>
                        <a:t>23%</a:t>
                      </a:r>
                    </a:p>
                  </a:txBody>
                  <a:tcPr marL="92554" marR="92554" marT="46277" marB="46277">
                    <a:solidFill>
                      <a:schemeClr val="bg1">
                        <a:lumMod val="95000"/>
                      </a:schemeClr>
                    </a:solidFill>
                  </a:tcPr>
                </a:tc>
                <a:extLst>
                  <a:ext uri="{0D108BD9-81ED-4DB2-BD59-A6C34878D82A}">
                    <a16:rowId xmlns:a16="http://schemas.microsoft.com/office/drawing/2014/main" val="2169047015"/>
                  </a:ext>
                </a:extLst>
              </a:tr>
              <a:tr h="298340">
                <a:tc>
                  <a:txBody>
                    <a:bodyPr/>
                    <a:lstStyle/>
                    <a:p>
                      <a:pPr algn="ctr"/>
                      <a:r>
                        <a:rPr lang="en-GB" sz="1200" b="1">
                          <a:solidFill>
                            <a:schemeClr val="tx1"/>
                          </a:solidFill>
                        </a:rPr>
                        <a:t>51-64 years</a:t>
                      </a:r>
                    </a:p>
                  </a:txBody>
                  <a:tcPr marL="92554" marR="92554" marT="46277" marB="46277">
                    <a:solidFill>
                      <a:schemeClr val="bg1">
                        <a:lumMod val="85000"/>
                      </a:schemeClr>
                    </a:solidFill>
                  </a:tcPr>
                </a:tc>
                <a:tc>
                  <a:txBody>
                    <a:bodyPr/>
                    <a:lstStyle/>
                    <a:p>
                      <a:pPr algn="ctr"/>
                      <a:r>
                        <a:rPr lang="en-GB" sz="1200"/>
                        <a:t>82</a:t>
                      </a:r>
                    </a:p>
                  </a:txBody>
                  <a:tcPr marL="92554" marR="92554" marT="46277" marB="46277">
                    <a:solidFill>
                      <a:schemeClr val="bg1">
                        <a:lumMod val="95000"/>
                      </a:schemeClr>
                    </a:solidFill>
                  </a:tcPr>
                </a:tc>
                <a:tc>
                  <a:txBody>
                    <a:bodyPr/>
                    <a:lstStyle/>
                    <a:p>
                      <a:pPr algn="ctr"/>
                      <a:r>
                        <a:rPr lang="en-GB" sz="1200"/>
                        <a:t>43%</a:t>
                      </a:r>
                    </a:p>
                  </a:txBody>
                  <a:tcPr marL="92554" marR="92554" marT="46277" marB="46277">
                    <a:solidFill>
                      <a:schemeClr val="bg1">
                        <a:lumMod val="95000"/>
                      </a:schemeClr>
                    </a:solidFill>
                  </a:tcPr>
                </a:tc>
                <a:extLst>
                  <a:ext uri="{0D108BD9-81ED-4DB2-BD59-A6C34878D82A}">
                    <a16:rowId xmlns:a16="http://schemas.microsoft.com/office/drawing/2014/main" val="2018956677"/>
                  </a:ext>
                </a:extLst>
              </a:tr>
              <a:tr h="298340">
                <a:tc>
                  <a:txBody>
                    <a:bodyPr/>
                    <a:lstStyle/>
                    <a:p>
                      <a:pPr algn="ctr"/>
                      <a:r>
                        <a:rPr lang="en-GB" sz="1200" b="1">
                          <a:solidFill>
                            <a:schemeClr val="tx1"/>
                          </a:solidFill>
                        </a:rPr>
                        <a:t>65+ years</a:t>
                      </a:r>
                    </a:p>
                  </a:txBody>
                  <a:tcPr marL="92554" marR="92554" marT="46277" marB="46277">
                    <a:solidFill>
                      <a:schemeClr val="bg1">
                        <a:lumMod val="85000"/>
                      </a:schemeClr>
                    </a:solidFill>
                  </a:tcPr>
                </a:tc>
                <a:tc>
                  <a:txBody>
                    <a:bodyPr/>
                    <a:lstStyle/>
                    <a:p>
                      <a:pPr algn="ctr"/>
                      <a:r>
                        <a:rPr lang="en-GB" sz="1200"/>
                        <a:t>39</a:t>
                      </a:r>
                    </a:p>
                  </a:txBody>
                  <a:tcPr marL="92554" marR="92554" marT="46277" marB="46277">
                    <a:solidFill>
                      <a:schemeClr val="bg1">
                        <a:lumMod val="95000"/>
                      </a:schemeClr>
                    </a:solidFill>
                  </a:tcPr>
                </a:tc>
                <a:tc>
                  <a:txBody>
                    <a:bodyPr/>
                    <a:lstStyle/>
                    <a:p>
                      <a:pPr algn="ctr"/>
                      <a:r>
                        <a:rPr lang="en-GB" sz="1200"/>
                        <a:t>20%</a:t>
                      </a:r>
                    </a:p>
                  </a:txBody>
                  <a:tcPr marL="92554" marR="92554" marT="46277" marB="46277">
                    <a:solidFill>
                      <a:schemeClr val="bg1">
                        <a:lumMod val="95000"/>
                      </a:schemeClr>
                    </a:solidFill>
                  </a:tcPr>
                </a:tc>
                <a:extLst>
                  <a:ext uri="{0D108BD9-81ED-4DB2-BD59-A6C34878D82A}">
                    <a16:rowId xmlns:a16="http://schemas.microsoft.com/office/drawing/2014/main" val="1562420682"/>
                  </a:ext>
                </a:extLst>
              </a:tr>
            </a:tbl>
          </a:graphicData>
        </a:graphic>
      </p:graphicFrame>
    </p:spTree>
    <p:extLst>
      <p:ext uri="{BB962C8B-B14F-4D97-AF65-F5344CB8AC3E}">
        <p14:creationId xmlns:p14="http://schemas.microsoft.com/office/powerpoint/2010/main" val="1696118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7B9F9CE-D1AF-47B5-A703-86926C54D368}"/>
              </a:ext>
            </a:extLst>
          </p:cNvPr>
          <p:cNvGraphicFramePr>
            <a:graphicFrameLocks noGrp="1"/>
          </p:cNvGraphicFramePr>
          <p:nvPr>
            <p:extLst>
              <p:ext uri="{D42A27DB-BD31-4B8C-83A1-F6EECF244321}">
                <p14:modId xmlns:p14="http://schemas.microsoft.com/office/powerpoint/2010/main" val="3059671488"/>
              </p:ext>
            </p:extLst>
          </p:nvPr>
        </p:nvGraphicFramePr>
        <p:xfrm>
          <a:off x="282773" y="1486178"/>
          <a:ext cx="3711533" cy="366268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Living in Rural Braintree</a:t>
                      </a:r>
                    </a:p>
                  </a:txBody>
                  <a:tcPr/>
                </a:tc>
                <a:extLst>
                  <a:ext uri="{0D108BD9-81ED-4DB2-BD59-A6C34878D82A}">
                    <a16:rowId xmlns:a16="http://schemas.microsoft.com/office/drawing/2014/main" val="586609693"/>
                  </a:ext>
                </a:extLst>
              </a:tr>
              <a:tr h="370840">
                <a:tc>
                  <a:txBody>
                    <a:bodyPr/>
                    <a:lstStyle/>
                    <a:p>
                      <a:r>
                        <a:rPr lang="en-GB" sz="1400" b="1"/>
                        <a:t>The best thing </a:t>
                      </a:r>
                      <a:r>
                        <a:rPr lang="en-GB" sz="1400"/>
                        <a:t>is that it’s quiet, lovely countryside and friendly people. Other respondents had nothing positive to say about Rural Braintree.</a:t>
                      </a:r>
                    </a:p>
                    <a:p>
                      <a:endParaRPr lang="en-GB" sz="1400"/>
                    </a:p>
                    <a:p>
                      <a:r>
                        <a:rPr lang="en-GB" sz="1400" b="1"/>
                        <a:t>The challenges </a:t>
                      </a:r>
                      <a:r>
                        <a:rPr lang="en-GB" sz="1400"/>
                        <a:t>include a l</a:t>
                      </a:r>
                      <a:r>
                        <a:rPr lang="en-GB" sz="1400" kern="1200">
                          <a:solidFill>
                            <a:schemeClr val="dk1"/>
                          </a:solidFill>
                          <a:effectLst/>
                        </a:rPr>
                        <a:t>ack of public transport, in particular the buses. It’s expensive and there is a lack of shops and things to do. </a:t>
                      </a:r>
                      <a:br>
                        <a:rPr lang="en-GB" sz="1400"/>
                      </a:br>
                      <a:br>
                        <a:rPr lang="en-GB" sz="1400"/>
                      </a:br>
                      <a:r>
                        <a:rPr lang="en-GB" sz="1400" b="1"/>
                        <a:t>This has an impact on choices and being able to do nice things</a:t>
                      </a:r>
                      <a:r>
                        <a:rPr lang="en-GB" sz="1400"/>
                        <a:t>: </a:t>
                      </a:r>
                      <a:r>
                        <a:rPr lang="en-GB" sz="1400" kern="1200">
                          <a:solidFill>
                            <a:schemeClr val="dk1"/>
                          </a:solidFill>
                          <a:effectLst/>
                        </a:rPr>
                        <a:t>Can’t afford to go out and do anything nice. For some, even if they could afford, they don’t have the time to do anything but work. Lack of buses and transport options has an impact on choices. </a:t>
                      </a:r>
                      <a:endParaRPr lang="en-GB" sz="1400" kern="1200">
                        <a:solidFill>
                          <a:schemeClr val="dk1"/>
                        </a:solidFill>
                        <a:effectLst/>
                        <a:latin typeface="+mn-lt"/>
                        <a:ea typeface="+mn-ea"/>
                        <a:cs typeface="+mn-cs"/>
                      </a:endParaRPr>
                    </a:p>
                  </a:txBody>
                  <a:tcPr/>
                </a:tc>
                <a:extLst>
                  <a:ext uri="{0D108BD9-81ED-4DB2-BD59-A6C34878D82A}">
                    <a16:rowId xmlns:a16="http://schemas.microsoft.com/office/drawing/2014/main" val="3253218990"/>
                  </a:ext>
                </a:extLst>
              </a:tr>
            </a:tbl>
          </a:graphicData>
        </a:graphic>
      </p:graphicFrame>
      <p:sp>
        <p:nvSpPr>
          <p:cNvPr id="8" name="TextBox 7">
            <a:extLst>
              <a:ext uri="{FF2B5EF4-FFF2-40B4-BE49-F238E27FC236}">
                <a16:creationId xmlns:a16="http://schemas.microsoft.com/office/drawing/2014/main" id="{1E33CBD8-5BFA-4FDA-BEC7-ACDF53FFD708}"/>
              </a:ext>
            </a:extLst>
          </p:cNvPr>
          <p:cNvSpPr txBox="1"/>
          <p:nvPr/>
        </p:nvSpPr>
        <p:spPr>
          <a:xfrm>
            <a:off x="282773" y="5606058"/>
            <a:ext cx="7628734" cy="584775"/>
          </a:xfrm>
          <a:prstGeom prst="rect">
            <a:avLst/>
          </a:prstGeom>
          <a:solidFill>
            <a:schemeClr val="bg1">
              <a:lumMod val="95000"/>
            </a:schemeClr>
          </a:solidFill>
        </p:spPr>
        <p:txBody>
          <a:bodyPr wrap="square">
            <a:spAutoFit/>
          </a:bodyPr>
          <a:lstStyle/>
          <a:p>
            <a:r>
              <a:rPr lang="en-GB" sz="1600" kern="1200">
                <a:solidFill>
                  <a:schemeClr val="dk1"/>
                </a:solidFill>
                <a:effectLst/>
                <a:ea typeface="+mn-ea"/>
                <a:cs typeface="+mn-cs"/>
              </a:rPr>
              <a:t>The challenge is the </a:t>
            </a:r>
            <a:r>
              <a:rPr lang="en-GB" sz="1600" b="1" kern="1200">
                <a:solidFill>
                  <a:schemeClr val="dk1"/>
                </a:solidFill>
                <a:effectLst/>
                <a:ea typeface="+mn-ea"/>
                <a:cs typeface="+mn-cs"/>
              </a:rPr>
              <a:t>“lack of reliable buses to get to work” </a:t>
            </a:r>
            <a:r>
              <a:rPr lang="en-GB" sz="1600" kern="1200">
                <a:solidFill>
                  <a:schemeClr val="dk1"/>
                </a:solidFill>
                <a:effectLst/>
                <a:ea typeface="+mn-ea"/>
                <a:cs typeface="+mn-cs"/>
              </a:rPr>
              <a:t>and the impact this has. </a:t>
            </a:r>
          </a:p>
          <a:p>
            <a:r>
              <a:rPr lang="en-GB" sz="1600" kern="1200">
                <a:solidFill>
                  <a:schemeClr val="dk1"/>
                </a:solidFill>
                <a:effectLst/>
                <a:ea typeface="+mn-ea"/>
                <a:cs typeface="+mn-cs"/>
              </a:rPr>
              <a:t> </a:t>
            </a:r>
            <a:r>
              <a:rPr lang="en-GB" sz="1600" b="1" kern="1200">
                <a:solidFill>
                  <a:schemeClr val="dk1"/>
                </a:solidFill>
                <a:effectLst/>
                <a:ea typeface="+mn-ea"/>
                <a:cs typeface="+mn-cs"/>
              </a:rPr>
              <a:t>“</a:t>
            </a:r>
            <a:r>
              <a:rPr lang="en-GB" sz="1600" b="1">
                <a:solidFill>
                  <a:srgbClr val="000000"/>
                </a:solidFill>
                <a:ea typeface="Calibri" panose="020F0502020204030204" pitchFamily="34" charset="0"/>
              </a:rPr>
              <a:t>I’m</a:t>
            </a:r>
            <a:r>
              <a:rPr lang="en-GB" sz="1600" b="1">
                <a:solidFill>
                  <a:srgbClr val="000000"/>
                </a:solidFill>
                <a:effectLst/>
                <a:ea typeface="Calibri" panose="020F0502020204030204" pitchFamily="34" charset="0"/>
              </a:rPr>
              <a:t> </a:t>
            </a:r>
            <a:r>
              <a:rPr lang="en-GB" sz="1600" b="1">
                <a:solidFill>
                  <a:srgbClr val="000000"/>
                </a:solidFill>
                <a:ea typeface="Calibri" panose="020F0502020204030204" pitchFamily="34" charset="0"/>
              </a:rPr>
              <a:t>a</a:t>
            </a:r>
            <a:r>
              <a:rPr lang="en-GB" sz="1600" b="1">
                <a:solidFill>
                  <a:srgbClr val="000000"/>
                </a:solidFill>
                <a:effectLst/>
                <a:ea typeface="Calibri" panose="020F0502020204030204" pitchFamily="34" charset="0"/>
              </a:rPr>
              <a:t>lways late for work and can't do [extra] shifts as buses don't run later than 9pm”</a:t>
            </a:r>
            <a:endParaRPr lang="en-GB" sz="1600"/>
          </a:p>
        </p:txBody>
      </p:sp>
      <p:sp>
        <p:nvSpPr>
          <p:cNvPr id="21" name="Title 1">
            <a:extLst>
              <a:ext uri="{FF2B5EF4-FFF2-40B4-BE49-F238E27FC236}">
                <a16:creationId xmlns:a16="http://schemas.microsoft.com/office/drawing/2014/main" id="{4E13DC1D-A996-46CA-B563-6421E0B8F56E}"/>
              </a:ext>
            </a:extLst>
          </p:cNvPr>
          <p:cNvSpPr txBox="1">
            <a:spLocks/>
          </p:cNvSpPr>
          <p:nvPr/>
        </p:nvSpPr>
        <p:spPr>
          <a:xfrm>
            <a:off x="282773" y="201209"/>
            <a:ext cx="7024719" cy="738663"/>
          </a:xfrm>
          <a:prstGeom prst="rect">
            <a:avLst/>
          </a:prstGeom>
          <a:noFill/>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tx1"/>
                </a:solidFill>
              </a:rPr>
              <a:t>Financially finding it </a:t>
            </a:r>
            <a:r>
              <a:rPr lang="en-GB" sz="2800" b="1" u="sng">
                <a:solidFill>
                  <a:srgbClr val="E40037"/>
                </a:solidFill>
              </a:rPr>
              <a:t>very difficult</a:t>
            </a:r>
            <a:r>
              <a:rPr lang="en-GB" sz="2800" b="1">
                <a:solidFill>
                  <a:schemeClr val="tx1"/>
                </a:solidFill>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2000"/>
              <a:t>Most respondents in this group stated this was due to a </a:t>
            </a:r>
            <a:r>
              <a:rPr lang="en-GB" sz="2000" b="1">
                <a:effectLst/>
                <a:ea typeface="Calibri" panose="020F0502020204030204" pitchFamily="34" charset="0"/>
                <a:cs typeface="Times New Roman" panose="02020603050405020304" pitchFamily="18" charset="0"/>
              </a:rPr>
              <a:t>low income but an increase in expenses</a:t>
            </a:r>
            <a:endParaRPr kumimoji="0" lang="en-GB" sz="2000" b="1" i="0" u="none" strike="noStrike" kern="1200" cap="none" spc="0" normalizeH="0" baseline="0" noProof="0">
              <a:ln>
                <a:noFill/>
              </a:ln>
              <a:solidFill>
                <a:srgbClr val="004899"/>
              </a:solidFill>
              <a:effectLst/>
              <a:uLnTx/>
              <a:uFillTx/>
              <a:ea typeface="+mj-ea"/>
              <a:cs typeface="Arial"/>
            </a:endParaRPr>
          </a:p>
        </p:txBody>
      </p:sp>
      <p:grpSp>
        <p:nvGrpSpPr>
          <p:cNvPr id="36" name="Group 35">
            <a:extLst>
              <a:ext uri="{FF2B5EF4-FFF2-40B4-BE49-F238E27FC236}">
                <a16:creationId xmlns:a16="http://schemas.microsoft.com/office/drawing/2014/main" id="{0232DEA4-7E25-4AB7-A0FE-13D054473EA5}"/>
              </a:ext>
            </a:extLst>
          </p:cNvPr>
          <p:cNvGrpSpPr/>
          <p:nvPr/>
        </p:nvGrpSpPr>
        <p:grpSpPr>
          <a:xfrm>
            <a:off x="7728004" y="254771"/>
            <a:ext cx="4332225" cy="1052448"/>
            <a:chOff x="7762706" y="37807"/>
            <a:chExt cx="4332225" cy="1052448"/>
          </a:xfrm>
        </p:grpSpPr>
        <p:sp>
          <p:nvSpPr>
            <p:cNvPr id="3" name="Rectangle: Rounded Corners 2">
              <a:extLst>
                <a:ext uri="{FF2B5EF4-FFF2-40B4-BE49-F238E27FC236}">
                  <a16:creationId xmlns:a16="http://schemas.microsoft.com/office/drawing/2014/main" id="{353BFFD5-0A31-4865-BDF8-E164648A0F99}"/>
                </a:ext>
              </a:extLst>
            </p:cNvPr>
            <p:cNvSpPr/>
            <p:nvPr/>
          </p:nvSpPr>
          <p:spPr>
            <a:xfrm>
              <a:off x="7762706" y="393731"/>
              <a:ext cx="4130201" cy="201622"/>
            </a:xfrm>
            <a:prstGeom prst="roundRect">
              <a:avLst/>
            </a:prstGeom>
            <a:solidFill>
              <a:srgbClr val="E40037"/>
            </a:solid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B7ECAA3-806D-4957-AA4C-34FAEDFBB1EB}"/>
                </a:ext>
              </a:extLst>
            </p:cNvPr>
            <p:cNvSpPr/>
            <p:nvPr/>
          </p:nvSpPr>
          <p:spPr>
            <a:xfrm>
              <a:off x="11457709" y="373386"/>
              <a:ext cx="198786" cy="5394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DC644B4-9FB1-4C37-B2FC-FFA108A7DA32}"/>
                </a:ext>
              </a:extLst>
            </p:cNvPr>
            <p:cNvSpPr/>
            <p:nvPr/>
          </p:nvSpPr>
          <p:spPr>
            <a:xfrm>
              <a:off x="11427007" y="532477"/>
              <a:ext cx="260188" cy="260188"/>
            </a:xfrm>
            <a:prstGeom prst="ellipse">
              <a:avLst/>
            </a:prstGeom>
            <a:solidFill>
              <a:srgbClr val="E40037"/>
            </a:solidFill>
            <a:ln>
              <a:solidFill>
                <a:srgbClr val="E4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F2306DD-0B56-43DE-8178-B918F99454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flipV="1">
              <a:off x="7796753" y="37807"/>
              <a:ext cx="4130202" cy="339643"/>
            </a:xfrm>
            <a:prstGeom prst="rect">
              <a:avLst/>
            </a:prstGeom>
          </p:spPr>
        </p:pic>
        <p:sp>
          <p:nvSpPr>
            <p:cNvPr id="27" name="TextBox 26">
              <a:extLst>
                <a:ext uri="{FF2B5EF4-FFF2-40B4-BE49-F238E27FC236}">
                  <a16:creationId xmlns:a16="http://schemas.microsoft.com/office/drawing/2014/main" id="{8DEACFA8-C8FD-4CBE-B856-4F3F7626F107}"/>
                </a:ext>
              </a:extLst>
            </p:cNvPr>
            <p:cNvSpPr txBox="1"/>
            <p:nvPr/>
          </p:nvSpPr>
          <p:spPr>
            <a:xfrm>
              <a:off x="10985716" y="813256"/>
              <a:ext cx="1109215" cy="276999"/>
            </a:xfrm>
            <a:prstGeom prst="rect">
              <a:avLst/>
            </a:prstGeom>
            <a:noFill/>
          </p:spPr>
          <p:txBody>
            <a:bodyPr wrap="square" rtlCol="0">
              <a:spAutoFit/>
            </a:bodyPr>
            <a:lstStyle/>
            <a:p>
              <a:r>
                <a:rPr lang="en-GB" sz="1200" b="1"/>
                <a:t>Very difficult</a:t>
              </a:r>
            </a:p>
          </p:txBody>
        </p:sp>
      </p:grpSp>
      <p:graphicFrame>
        <p:nvGraphicFramePr>
          <p:cNvPr id="34" name="Table 4">
            <a:extLst>
              <a:ext uri="{FF2B5EF4-FFF2-40B4-BE49-F238E27FC236}">
                <a16:creationId xmlns:a16="http://schemas.microsoft.com/office/drawing/2014/main" id="{F2A032C1-FE02-4A38-A29F-5D260D29FDAB}"/>
              </a:ext>
            </a:extLst>
          </p:cNvPr>
          <p:cNvGraphicFramePr>
            <a:graphicFrameLocks noGrp="1"/>
          </p:cNvGraphicFramePr>
          <p:nvPr>
            <p:extLst>
              <p:ext uri="{D42A27DB-BD31-4B8C-83A1-F6EECF244321}">
                <p14:modId xmlns:p14="http://schemas.microsoft.com/office/powerpoint/2010/main" val="543776598"/>
              </p:ext>
            </p:extLst>
          </p:nvPr>
        </p:nvGraphicFramePr>
        <p:xfrm>
          <a:off x="8152645" y="4718217"/>
          <a:ext cx="3660509" cy="1742440"/>
        </p:xfrm>
        <a:graphic>
          <a:graphicData uri="http://schemas.openxmlformats.org/drawingml/2006/table">
            <a:tbl>
              <a:tblPr firstRow="1" bandRow="1">
                <a:tableStyleId>{21E4AEA4-8DFA-4A89-87EB-49C32662AFE0}</a:tableStyleId>
              </a:tblPr>
              <a:tblGrid>
                <a:gridCol w="3660509">
                  <a:extLst>
                    <a:ext uri="{9D8B030D-6E8A-4147-A177-3AD203B41FA5}">
                      <a16:colId xmlns:a16="http://schemas.microsoft.com/office/drawing/2014/main" val="2298345709"/>
                    </a:ext>
                  </a:extLst>
                </a:gridCol>
              </a:tblGrid>
              <a:tr h="370840">
                <a:tc>
                  <a:txBody>
                    <a:bodyPr/>
                    <a:lstStyle/>
                    <a:p>
                      <a:r>
                        <a:rPr lang="en-GB" sz="1600"/>
                        <a:t>Where people go for support</a:t>
                      </a:r>
                    </a:p>
                  </a:txBody>
                  <a:tcPr/>
                </a:tc>
                <a:extLst>
                  <a:ext uri="{0D108BD9-81ED-4DB2-BD59-A6C34878D82A}">
                    <a16:rowId xmlns:a16="http://schemas.microsoft.com/office/drawing/2014/main" val="3355958348"/>
                  </a:ext>
                </a:extLst>
              </a:tr>
              <a:tr h="370840">
                <a:tc>
                  <a:txBody>
                    <a:bodyPr/>
                    <a:lstStyle/>
                    <a:p>
                      <a:r>
                        <a:rPr lang="en-GB" sz="1400">
                          <a:effectLst/>
                        </a:rPr>
                        <a:t>Citizen Advice Bureau </a:t>
                      </a:r>
                      <a:br>
                        <a:rPr lang="en-GB" sz="1400">
                          <a:effectLst/>
                        </a:rPr>
                      </a:br>
                      <a:r>
                        <a:rPr lang="en-GB" sz="1400">
                          <a:effectLst/>
                        </a:rPr>
                        <a:t>Council (Braintree and ECC)</a:t>
                      </a:r>
                      <a:br>
                        <a:rPr lang="en-GB" sz="1400">
                          <a:effectLst/>
                        </a:rPr>
                      </a:br>
                      <a:r>
                        <a:rPr lang="en-GB" sz="1400">
                          <a:effectLst/>
                        </a:rPr>
                        <a:t>Food banks</a:t>
                      </a:r>
                      <a:br>
                        <a:rPr lang="en-GB" sz="1400">
                          <a:effectLst/>
                        </a:rPr>
                      </a:br>
                      <a:r>
                        <a:rPr lang="en-GB" sz="1400">
                          <a:effectLst/>
                        </a:rPr>
                        <a:t>Benefits officer</a:t>
                      </a:r>
                      <a:br>
                        <a:rPr lang="en-GB" sz="1400">
                          <a:effectLst/>
                        </a:rPr>
                      </a:br>
                      <a:r>
                        <a:rPr lang="en-GB" sz="1400">
                          <a:effectLst/>
                        </a:rPr>
                        <a:t>M.P</a:t>
                      </a:r>
                      <a:br>
                        <a:rPr lang="en-GB" sz="1400">
                          <a:effectLst/>
                        </a:rPr>
                      </a:br>
                      <a:r>
                        <a:rPr lang="en-GB" sz="1400">
                          <a:effectLst/>
                        </a:rPr>
                        <a:t>Online and work</a:t>
                      </a:r>
                      <a:endParaRPr lang="en-GB" sz="1400">
                        <a:latin typeface="+mn-lt"/>
                      </a:endParaRPr>
                    </a:p>
                  </a:txBody>
                  <a:tcPr/>
                </a:tc>
                <a:extLst>
                  <a:ext uri="{0D108BD9-81ED-4DB2-BD59-A6C34878D82A}">
                    <a16:rowId xmlns:a16="http://schemas.microsoft.com/office/drawing/2014/main" val="2773369726"/>
                  </a:ext>
                </a:extLst>
              </a:tr>
            </a:tbl>
          </a:graphicData>
        </a:graphic>
      </p:graphicFrame>
      <p:graphicFrame>
        <p:nvGraphicFramePr>
          <p:cNvPr id="37" name="Table 5">
            <a:extLst>
              <a:ext uri="{FF2B5EF4-FFF2-40B4-BE49-F238E27FC236}">
                <a16:creationId xmlns:a16="http://schemas.microsoft.com/office/drawing/2014/main" id="{12D8B2D9-A69A-485C-95AB-A83BF8AEEF25}"/>
              </a:ext>
            </a:extLst>
          </p:cNvPr>
          <p:cNvGraphicFramePr>
            <a:graphicFrameLocks noGrp="1"/>
          </p:cNvGraphicFramePr>
          <p:nvPr>
            <p:extLst>
              <p:ext uri="{D42A27DB-BD31-4B8C-83A1-F6EECF244321}">
                <p14:modId xmlns:p14="http://schemas.microsoft.com/office/powerpoint/2010/main" val="1222880381"/>
              </p:ext>
            </p:extLst>
          </p:nvPr>
        </p:nvGraphicFramePr>
        <p:xfrm>
          <a:off x="4240233" y="1487505"/>
          <a:ext cx="3711533" cy="326644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Good standard of living</a:t>
                      </a:r>
                    </a:p>
                  </a:txBody>
                  <a:tcPr/>
                </a:tc>
                <a:extLst>
                  <a:ext uri="{0D108BD9-81ED-4DB2-BD59-A6C34878D82A}">
                    <a16:rowId xmlns:a16="http://schemas.microsoft.com/office/drawing/2014/main" val="586609693"/>
                  </a:ext>
                </a:extLst>
              </a:tr>
              <a:tr h="370840">
                <a:tc>
                  <a:txBody>
                    <a:bodyPr/>
                    <a:lstStyle/>
                    <a:p>
                      <a:r>
                        <a:rPr lang="en-GB" sz="1400" b="1"/>
                        <a:t>Good standard of living means:</a:t>
                      </a:r>
                      <a:br>
                        <a:rPr lang="en-GB" sz="1400"/>
                      </a:br>
                      <a:r>
                        <a:rPr lang="en-GB" sz="1400" kern="1200">
                          <a:solidFill>
                            <a:schemeClr val="dk1"/>
                          </a:solidFill>
                          <a:effectLst/>
                        </a:rPr>
                        <a:t>Not having to worry about paying bills. Being able to afford a night out at least once a month or going on holiday once a year without getting in debt. Others told us, it’s about eating healthy and being able to heat the home.</a:t>
                      </a:r>
                      <a:br>
                        <a:rPr lang="en-GB" sz="1400"/>
                      </a:br>
                      <a:br>
                        <a:rPr lang="en-GB" sz="1400"/>
                      </a:br>
                      <a:r>
                        <a:rPr lang="en-GB" sz="1400" b="1"/>
                        <a:t>The challenges to achieving this include:</a:t>
                      </a:r>
                      <a:br>
                        <a:rPr lang="en-GB" sz="1400"/>
                      </a:br>
                      <a:r>
                        <a:rPr lang="en-GB" sz="1400" kern="1200">
                          <a:solidFill>
                            <a:schemeClr val="dk1"/>
                          </a:solidFill>
                          <a:effectLst/>
                        </a:rPr>
                        <a:t>Low income and high expenditure. Owning and running a car. Not earning enough through one job. Unaffordable housing. Forces people into renting.</a:t>
                      </a:r>
                      <a:endParaRPr lang="en-GB" sz="1400"/>
                    </a:p>
                    <a:p>
                      <a:endParaRPr lang="en-GB" sz="1600"/>
                    </a:p>
                  </a:txBody>
                  <a:tcPr/>
                </a:tc>
                <a:extLst>
                  <a:ext uri="{0D108BD9-81ED-4DB2-BD59-A6C34878D82A}">
                    <a16:rowId xmlns:a16="http://schemas.microsoft.com/office/drawing/2014/main" val="3253218990"/>
                  </a:ext>
                </a:extLst>
              </a:tr>
            </a:tbl>
          </a:graphicData>
        </a:graphic>
      </p:graphicFrame>
      <p:graphicFrame>
        <p:nvGraphicFramePr>
          <p:cNvPr id="38" name="Table 5">
            <a:extLst>
              <a:ext uri="{FF2B5EF4-FFF2-40B4-BE49-F238E27FC236}">
                <a16:creationId xmlns:a16="http://schemas.microsoft.com/office/drawing/2014/main" id="{DDC80254-0E21-4F5E-8CE8-3E685CD91648}"/>
              </a:ext>
            </a:extLst>
          </p:cNvPr>
          <p:cNvGraphicFramePr>
            <a:graphicFrameLocks noGrp="1"/>
          </p:cNvGraphicFramePr>
          <p:nvPr>
            <p:extLst>
              <p:ext uri="{D42A27DB-BD31-4B8C-83A1-F6EECF244321}">
                <p14:modId xmlns:p14="http://schemas.microsoft.com/office/powerpoint/2010/main" val="2588833165"/>
              </p:ext>
            </p:extLst>
          </p:nvPr>
        </p:nvGraphicFramePr>
        <p:xfrm>
          <a:off x="8152645" y="1486178"/>
          <a:ext cx="3711533" cy="305308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How things could be improved</a:t>
                      </a:r>
                    </a:p>
                  </a:txBody>
                  <a:tcPr/>
                </a:tc>
                <a:extLst>
                  <a:ext uri="{0D108BD9-81ED-4DB2-BD59-A6C34878D82A}">
                    <a16:rowId xmlns:a16="http://schemas.microsoft.com/office/drawing/2014/main" val="5866096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Public transport - buses</a:t>
                      </a:r>
                      <a:br>
                        <a:rPr lang="en-GB" sz="1400"/>
                      </a:br>
                      <a:r>
                        <a:rPr lang="en-GB" sz="1400"/>
                        <a:t>“</a:t>
                      </a:r>
                      <a:r>
                        <a:rPr lang="en-GB" sz="1400" kern="1200">
                          <a:solidFill>
                            <a:schemeClr val="dk1"/>
                          </a:solidFill>
                          <a:effectLst/>
                        </a:rPr>
                        <a:t>Keep to a bus schedule and be everyday”</a:t>
                      </a:r>
                      <a:br>
                        <a:rPr lang="en-GB" sz="1400" kern="1200">
                          <a:solidFill>
                            <a:schemeClr val="dk1"/>
                          </a:solidFill>
                          <a:effectLst/>
                        </a:rPr>
                      </a:br>
                      <a:r>
                        <a:rPr lang="en-GB" sz="1400" kern="1200">
                          <a:solidFill>
                            <a:schemeClr val="dk1"/>
                          </a:solidFill>
                          <a:effectLst/>
                        </a:rPr>
                        <a:t>“A bus route through our village [White Notley] “</a:t>
                      </a:r>
                      <a:br>
                        <a:rPr lang="en-GB" sz="1400"/>
                      </a:br>
                      <a:br>
                        <a:rPr lang="en-GB" sz="1400"/>
                      </a:br>
                      <a:r>
                        <a:rPr lang="en-GB" sz="1400" b="1"/>
                        <a:t>Reduced expenses – rent and taxes</a:t>
                      </a:r>
                      <a:br>
                        <a:rPr lang="en-GB" sz="1400" b="1"/>
                      </a:br>
                      <a:r>
                        <a:rPr lang="en-GB" sz="1400" b="1"/>
                        <a:t>“</a:t>
                      </a:r>
                      <a:r>
                        <a:rPr lang="en-GB" sz="1400" kern="1200">
                          <a:solidFill>
                            <a:schemeClr val="dk1"/>
                          </a:solidFill>
                          <a:effectLst/>
                        </a:rPr>
                        <a:t>Council tax to mirror the actual facilities in town [Witham], bedroom tax they can save up to move to a smaller property.”</a:t>
                      </a:r>
                      <a:br>
                        <a:rPr lang="en-GB" sz="1400"/>
                      </a:br>
                      <a:br>
                        <a:rPr lang="en-GB" sz="1400"/>
                      </a:br>
                      <a:r>
                        <a:rPr lang="en-GB" sz="1400" b="1"/>
                        <a:t>Other things </a:t>
                      </a:r>
                      <a:r>
                        <a:rPr lang="en-GB" sz="1400"/>
                        <a:t>included moving where it’s cheaper (up North) and more police.</a:t>
                      </a:r>
                    </a:p>
                    <a:p>
                      <a:endParaRPr lang="en-GB" sz="1600"/>
                    </a:p>
                  </a:txBody>
                  <a:tcPr/>
                </a:tc>
                <a:extLst>
                  <a:ext uri="{0D108BD9-81ED-4DB2-BD59-A6C34878D82A}">
                    <a16:rowId xmlns:a16="http://schemas.microsoft.com/office/drawing/2014/main" val="3253218990"/>
                  </a:ext>
                </a:extLst>
              </a:tr>
            </a:tbl>
          </a:graphicData>
        </a:graphic>
      </p:graphicFrame>
      <p:sp>
        <p:nvSpPr>
          <p:cNvPr id="2" name="TextBox 1">
            <a:extLst>
              <a:ext uri="{FF2B5EF4-FFF2-40B4-BE49-F238E27FC236}">
                <a16:creationId xmlns:a16="http://schemas.microsoft.com/office/drawing/2014/main" id="{0E1897AB-0A30-B079-6D16-9EFD7FC10768}"/>
              </a:ext>
            </a:extLst>
          </p:cNvPr>
          <p:cNvSpPr txBox="1"/>
          <p:nvPr/>
        </p:nvSpPr>
        <p:spPr>
          <a:xfrm>
            <a:off x="9683209" y="6501161"/>
            <a:ext cx="2129945" cy="338554"/>
          </a:xfrm>
          <a:prstGeom prst="rect">
            <a:avLst/>
          </a:prstGeom>
          <a:noFill/>
        </p:spPr>
        <p:txBody>
          <a:bodyPr wrap="square">
            <a:spAutoFit/>
          </a:bodyPr>
          <a:lstStyle/>
          <a:p>
            <a:pPr algn="r"/>
            <a:r>
              <a:rPr lang="en-GB" sz="1600" b="1" kern="1200">
                <a:solidFill>
                  <a:schemeClr val="tx2"/>
                </a:solidFill>
                <a:effectLst/>
                <a:ea typeface="+mn-ea"/>
                <a:cs typeface="+mn-cs"/>
              </a:rPr>
              <a:t>6 responses</a:t>
            </a:r>
            <a:endParaRPr lang="en-GB" sz="1600" b="1">
              <a:solidFill>
                <a:schemeClr val="tx2"/>
              </a:solidFill>
            </a:endParaRPr>
          </a:p>
        </p:txBody>
      </p:sp>
    </p:spTree>
    <p:extLst>
      <p:ext uri="{BB962C8B-B14F-4D97-AF65-F5344CB8AC3E}">
        <p14:creationId xmlns:p14="http://schemas.microsoft.com/office/powerpoint/2010/main" val="335722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3D7933AA-BCEE-4D10-BD22-AA1E9EECC7EF}"/>
              </a:ext>
            </a:extLst>
          </p:cNvPr>
          <p:cNvSpPr txBox="1">
            <a:spLocks/>
          </p:cNvSpPr>
          <p:nvPr/>
        </p:nvSpPr>
        <p:spPr>
          <a:xfrm>
            <a:off x="316820" y="79875"/>
            <a:ext cx="6780758" cy="1320181"/>
          </a:xfrm>
          <a:prstGeom prst="rect">
            <a:avLst/>
          </a:prstGeom>
          <a:noFill/>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a:solidFill>
                  <a:schemeClr val="tx1"/>
                </a:solidFill>
              </a:rPr>
              <a:t>Financially finding it </a:t>
            </a:r>
            <a:r>
              <a:rPr lang="en-GB" sz="2800" b="1" u="sng">
                <a:solidFill>
                  <a:srgbClr val="C75016"/>
                </a:solidFill>
              </a:rPr>
              <a:t>quite difficult</a:t>
            </a:r>
            <a:r>
              <a:rPr lang="en-GB" sz="2800" b="1">
                <a:solidFill>
                  <a:srgbClr val="C75016"/>
                </a:solidFill>
              </a:rPr>
              <a:t> </a:t>
            </a:r>
          </a:p>
          <a:p>
            <a:pPr>
              <a:defRPr/>
            </a:pPr>
            <a:r>
              <a:rPr lang="en-GB" sz="2000"/>
              <a:t>Most respondents in this group stated this was due to </a:t>
            </a:r>
            <a:r>
              <a:rPr lang="en-GB" sz="2000" b="1">
                <a:solidFill>
                  <a:schemeClr val="tx1"/>
                </a:solidFill>
              </a:rPr>
              <a:t>a </a:t>
            </a:r>
            <a:r>
              <a:rPr lang="en-GB" sz="2000" b="1">
                <a:solidFill>
                  <a:schemeClr val="tx1"/>
                </a:solidFill>
                <a:cs typeface="Times New Roman" panose="02020603050405020304" pitchFamily="18" charset="0"/>
              </a:rPr>
              <a:t>f</a:t>
            </a:r>
            <a:r>
              <a:rPr lang="en-GB" sz="2000">
                <a:effectLst/>
                <a:ea typeface="Calibri" panose="020F0502020204030204" pitchFamily="34" charset="0"/>
                <a:cs typeface="Times New Roman" panose="02020603050405020304" pitchFamily="18" charset="0"/>
              </a:rPr>
              <a:t>ixed income and rising costs </a:t>
            </a:r>
            <a:endParaRPr kumimoji="0" lang="en-GB" sz="2000" b="1" i="0" u="none" strike="noStrike" kern="1200" cap="none" spc="0" normalizeH="0" baseline="0" noProof="0">
              <a:ln>
                <a:noFill/>
              </a:ln>
              <a:solidFill>
                <a:srgbClr val="004899"/>
              </a:solidFill>
              <a:effectLst/>
              <a:uLnTx/>
              <a:uFillTx/>
              <a:ea typeface="+mj-ea"/>
              <a:cs typeface="Arial"/>
            </a:endParaRPr>
          </a:p>
        </p:txBody>
      </p:sp>
      <p:graphicFrame>
        <p:nvGraphicFramePr>
          <p:cNvPr id="5" name="Table 5">
            <a:extLst>
              <a:ext uri="{FF2B5EF4-FFF2-40B4-BE49-F238E27FC236}">
                <a16:creationId xmlns:a16="http://schemas.microsoft.com/office/drawing/2014/main" id="{07B9F9CE-D1AF-47B5-A703-86926C54D368}"/>
              </a:ext>
            </a:extLst>
          </p:cNvPr>
          <p:cNvGraphicFramePr>
            <a:graphicFrameLocks noGrp="1"/>
          </p:cNvGraphicFramePr>
          <p:nvPr>
            <p:extLst>
              <p:ext uri="{D42A27DB-BD31-4B8C-83A1-F6EECF244321}">
                <p14:modId xmlns:p14="http://schemas.microsoft.com/office/powerpoint/2010/main" val="1948928144"/>
              </p:ext>
            </p:extLst>
          </p:nvPr>
        </p:nvGraphicFramePr>
        <p:xfrm>
          <a:off x="347089" y="1275080"/>
          <a:ext cx="4919805" cy="5186680"/>
        </p:xfrm>
        <a:graphic>
          <a:graphicData uri="http://schemas.openxmlformats.org/drawingml/2006/table">
            <a:tbl>
              <a:tblPr firstRow="1" bandRow="1">
                <a:tableStyleId>{21E4AEA4-8DFA-4A89-87EB-49C32662AFE0}</a:tableStyleId>
              </a:tblPr>
              <a:tblGrid>
                <a:gridCol w="4919805">
                  <a:extLst>
                    <a:ext uri="{9D8B030D-6E8A-4147-A177-3AD203B41FA5}">
                      <a16:colId xmlns:a16="http://schemas.microsoft.com/office/drawing/2014/main" val="3210324580"/>
                    </a:ext>
                  </a:extLst>
                </a:gridCol>
              </a:tblGrid>
              <a:tr h="370840">
                <a:tc>
                  <a:txBody>
                    <a:bodyPr/>
                    <a:lstStyle/>
                    <a:p>
                      <a:r>
                        <a:rPr lang="en-GB" sz="1600"/>
                        <a:t>Living in Rural Braintree</a:t>
                      </a:r>
                    </a:p>
                  </a:txBody>
                  <a:tcPr/>
                </a:tc>
                <a:extLst>
                  <a:ext uri="{0D108BD9-81ED-4DB2-BD59-A6C34878D82A}">
                    <a16:rowId xmlns:a16="http://schemas.microsoft.com/office/drawing/2014/main" val="586609693"/>
                  </a:ext>
                </a:extLst>
              </a:tr>
              <a:tr h="370840">
                <a:tc>
                  <a:txBody>
                    <a:bodyPr/>
                    <a:lstStyle/>
                    <a:p>
                      <a:r>
                        <a:rPr lang="en-GB" sz="1400" b="1"/>
                        <a:t>The best thing </a:t>
                      </a:r>
                      <a:r>
                        <a:rPr lang="en-GB" sz="1400"/>
                        <a:t>is </a:t>
                      </a:r>
                      <a:r>
                        <a:rPr lang="en-GB" sz="1400" kern="1200">
                          <a:solidFill>
                            <a:schemeClr val="dk1"/>
                          </a:solidFill>
                          <a:effectLst/>
                        </a:rPr>
                        <a:t>the nature, open and green spaces, making it a beautiful and peaceful (quiet) place to live. Not too populated and lack of traffic.</a:t>
                      </a:r>
                    </a:p>
                    <a:p>
                      <a:endParaRPr lang="en-GB" sz="14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t>The challenges </a:t>
                      </a:r>
                      <a:r>
                        <a:rPr lang="en-GB" sz="1400"/>
                        <a:t>include </a:t>
                      </a:r>
                      <a:r>
                        <a:rPr lang="en-GB" sz="1400" kern="1200">
                          <a:solidFill>
                            <a:schemeClr val="dk1"/>
                          </a:solidFill>
                          <a:effectLst/>
                        </a:rPr>
                        <a:t>needing a car to get to most places (school, work, doctors, shops). Owning a car is expensive; paying higher fuel bills compared to those who live in the city and paying for car repairs and services. Too many cars on the road and because of the road conditions and roadworks this means longer journeys.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400" kern="1200">
                          <a:solidFill>
                            <a:schemeClr val="dk1"/>
                          </a:solidFill>
                          <a:effectLst/>
                        </a:rPr>
                      </a:br>
                      <a:r>
                        <a:rPr lang="en-GB" sz="1400" kern="1200">
                          <a:solidFill>
                            <a:schemeClr val="dk1"/>
                          </a:solidFill>
                          <a:effectLst/>
                        </a:rPr>
                        <a:t>It is also a challenge accessing services, not only because of the lack of public transport (for example less drivers/bus services), but also no local general shops, doctors and post office. Many doctors and post offices have been closed. </a:t>
                      </a:r>
                      <a:br>
                        <a:rPr lang="en-GB" sz="1400" kern="1200">
                          <a:solidFill>
                            <a:schemeClr val="dk1"/>
                          </a:solidFill>
                          <a:effectLst/>
                        </a:rPr>
                      </a:br>
                      <a:r>
                        <a:rPr lang="en-GB" sz="1400" kern="1200">
                          <a:solidFill>
                            <a:schemeClr val="dk1"/>
                          </a:solidFill>
                          <a:effectLst/>
                        </a:rPr>
                        <a:t>What is the best about rural Braintree is being encroached upon by more buildings.</a:t>
                      </a:r>
                      <a:br>
                        <a:rPr lang="en-GB" sz="1400"/>
                      </a:br>
                      <a:br>
                        <a:rPr lang="en-GB" sz="1400"/>
                      </a:br>
                      <a:r>
                        <a:rPr lang="en-GB" sz="1400" b="1"/>
                        <a:t>This has an impact </a:t>
                      </a:r>
                      <a:r>
                        <a:rPr lang="en-GB" sz="1400" b="0"/>
                        <a:t>because people don’t have </a:t>
                      </a:r>
                      <a:r>
                        <a:rPr lang="en-GB" sz="1400" kern="1200">
                          <a:solidFill>
                            <a:schemeClr val="dk1"/>
                          </a:solidFill>
                          <a:effectLst/>
                        </a:rPr>
                        <a:t>spare money to spend. Having to use a car to go anywhere, and the cost of using a car (fuel)</a:t>
                      </a:r>
                    </a:p>
                    <a:p>
                      <a:endParaRPr lang="en-GB" sz="1600"/>
                    </a:p>
                  </a:txBody>
                  <a:tcPr/>
                </a:tc>
                <a:extLst>
                  <a:ext uri="{0D108BD9-81ED-4DB2-BD59-A6C34878D82A}">
                    <a16:rowId xmlns:a16="http://schemas.microsoft.com/office/drawing/2014/main" val="3253218990"/>
                  </a:ext>
                </a:extLst>
              </a:tr>
            </a:tbl>
          </a:graphicData>
        </a:graphic>
      </p:graphicFrame>
      <p:sp>
        <p:nvSpPr>
          <p:cNvPr id="8" name="TextBox 7">
            <a:extLst>
              <a:ext uri="{FF2B5EF4-FFF2-40B4-BE49-F238E27FC236}">
                <a16:creationId xmlns:a16="http://schemas.microsoft.com/office/drawing/2014/main" id="{1E33CBD8-5BFA-4FDA-BEC7-ACDF53FFD708}"/>
              </a:ext>
            </a:extLst>
          </p:cNvPr>
          <p:cNvSpPr txBox="1"/>
          <p:nvPr/>
        </p:nvSpPr>
        <p:spPr>
          <a:xfrm>
            <a:off x="347089" y="6300540"/>
            <a:ext cx="4919805" cy="584775"/>
          </a:xfrm>
          <a:prstGeom prst="rect">
            <a:avLst/>
          </a:prstGeom>
          <a:solidFill>
            <a:schemeClr val="bg1">
              <a:lumMod val="95000"/>
            </a:schemeClr>
          </a:solidFill>
        </p:spPr>
        <p:txBody>
          <a:bodyPr wrap="square">
            <a:spAutoFit/>
          </a:bodyPr>
          <a:lstStyle/>
          <a:p>
            <a:pPr algn="ctr"/>
            <a:r>
              <a:rPr lang="en-GB" sz="1600" b="1">
                <a:solidFill>
                  <a:srgbClr val="000000"/>
                </a:solidFill>
                <a:effectLst/>
                <a:ea typeface="Calibri" panose="020F0502020204030204" pitchFamily="34" charset="0"/>
              </a:rPr>
              <a:t>“Go out far less due to cost of diesel, so feeling isolated”</a:t>
            </a:r>
            <a:endParaRPr lang="en-GB" sz="1600"/>
          </a:p>
        </p:txBody>
      </p:sp>
      <p:graphicFrame>
        <p:nvGraphicFramePr>
          <p:cNvPr id="9" name="Table 10">
            <a:extLst>
              <a:ext uri="{FF2B5EF4-FFF2-40B4-BE49-F238E27FC236}">
                <a16:creationId xmlns:a16="http://schemas.microsoft.com/office/drawing/2014/main" id="{8C8BDF80-DD59-4A2B-815E-3211C2B0179F}"/>
              </a:ext>
            </a:extLst>
          </p:cNvPr>
          <p:cNvGraphicFramePr>
            <a:graphicFrameLocks noGrp="1"/>
          </p:cNvGraphicFramePr>
          <p:nvPr>
            <p:extLst>
              <p:ext uri="{D42A27DB-BD31-4B8C-83A1-F6EECF244321}">
                <p14:modId xmlns:p14="http://schemas.microsoft.com/office/powerpoint/2010/main" val="200104411"/>
              </p:ext>
            </p:extLst>
          </p:nvPr>
        </p:nvGraphicFramePr>
        <p:xfrm>
          <a:off x="5518646" y="1275080"/>
          <a:ext cx="3089768" cy="3723640"/>
        </p:xfrm>
        <a:graphic>
          <a:graphicData uri="http://schemas.openxmlformats.org/drawingml/2006/table">
            <a:tbl>
              <a:tblPr firstRow="1" bandRow="1">
                <a:tableStyleId>{21E4AEA4-8DFA-4A89-87EB-49C32662AFE0}</a:tableStyleId>
              </a:tblPr>
              <a:tblGrid>
                <a:gridCol w="3089768">
                  <a:extLst>
                    <a:ext uri="{9D8B030D-6E8A-4147-A177-3AD203B41FA5}">
                      <a16:colId xmlns:a16="http://schemas.microsoft.com/office/drawing/2014/main" val="2938819098"/>
                    </a:ext>
                  </a:extLst>
                </a:gridCol>
              </a:tblGrid>
              <a:tr h="370840">
                <a:tc>
                  <a:txBody>
                    <a:bodyPr/>
                    <a:lstStyle/>
                    <a:p>
                      <a:r>
                        <a:rPr lang="en-GB" sz="1600"/>
                        <a:t>Good standard of living</a:t>
                      </a:r>
                    </a:p>
                  </a:txBody>
                  <a:tcPr/>
                </a:tc>
                <a:extLst>
                  <a:ext uri="{0D108BD9-81ED-4DB2-BD59-A6C34878D82A}">
                    <a16:rowId xmlns:a16="http://schemas.microsoft.com/office/drawing/2014/main" val="305061724"/>
                  </a:ext>
                </a:extLst>
              </a:tr>
              <a:tr h="370840">
                <a:tc>
                  <a:txBody>
                    <a:bodyPr/>
                    <a:lstStyle/>
                    <a:p>
                      <a:r>
                        <a:rPr lang="en-GB" sz="1400" b="1"/>
                        <a:t>Good standard of living means:</a:t>
                      </a:r>
                      <a:br>
                        <a:rPr lang="en-GB" sz="1400"/>
                      </a:br>
                      <a:r>
                        <a:rPr lang="en-GB" sz="1400" kern="1200">
                          <a:solidFill>
                            <a:schemeClr val="dk1"/>
                          </a:solidFill>
                          <a:effectLst/>
                        </a:rPr>
                        <a:t>Being able to pay all bills and still have some money left over (for saving and spending, for example, a little gift for myself once a month or go on holiday). Good diet and comfort at home (e.g. heating on and not having to worry). Have a good work and life balance.</a:t>
                      </a:r>
                      <a:br>
                        <a:rPr lang="en-GB" sz="1400"/>
                      </a:br>
                      <a:br>
                        <a:rPr lang="en-GB" sz="1400"/>
                      </a:br>
                      <a:r>
                        <a:rPr lang="en-GB" sz="1400" b="1"/>
                        <a:t>The challenges to achieving this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rPr>
                        <a:t>Cost of living, and price increases (high bills and rent). Working hard to pay for it.</a:t>
                      </a:r>
                    </a:p>
                    <a:p>
                      <a:endParaRPr lang="en-GB"/>
                    </a:p>
                  </a:txBody>
                  <a:tcPr/>
                </a:tc>
                <a:extLst>
                  <a:ext uri="{0D108BD9-81ED-4DB2-BD59-A6C34878D82A}">
                    <a16:rowId xmlns:a16="http://schemas.microsoft.com/office/drawing/2014/main" val="151570705"/>
                  </a:ext>
                </a:extLst>
              </a:tr>
            </a:tbl>
          </a:graphicData>
        </a:graphic>
      </p:graphicFrame>
      <p:sp>
        <p:nvSpPr>
          <p:cNvPr id="13" name="TextBox 12">
            <a:extLst>
              <a:ext uri="{FF2B5EF4-FFF2-40B4-BE49-F238E27FC236}">
                <a16:creationId xmlns:a16="http://schemas.microsoft.com/office/drawing/2014/main" id="{BF90A917-82A5-4944-8617-792202F3BFB8}"/>
              </a:ext>
            </a:extLst>
          </p:cNvPr>
          <p:cNvSpPr txBox="1"/>
          <p:nvPr/>
        </p:nvSpPr>
        <p:spPr>
          <a:xfrm>
            <a:off x="5518646" y="5130747"/>
            <a:ext cx="3089768" cy="830997"/>
          </a:xfrm>
          <a:prstGeom prst="rect">
            <a:avLst/>
          </a:prstGeom>
          <a:solidFill>
            <a:schemeClr val="bg1">
              <a:lumMod val="95000"/>
            </a:schemeClr>
          </a:solidFill>
        </p:spPr>
        <p:txBody>
          <a:bodyPr wrap="square">
            <a:spAutoFit/>
          </a:bodyPr>
          <a:lstStyle/>
          <a:p>
            <a:pPr algn="ctr"/>
            <a:r>
              <a:rPr lang="en-GB" sz="1600" b="1">
                <a:solidFill>
                  <a:srgbClr val="000000"/>
                </a:solidFill>
                <a:ea typeface="Calibri" panose="020F0502020204030204" pitchFamily="34" charset="0"/>
              </a:rPr>
              <a:t>“B</a:t>
            </a:r>
            <a:r>
              <a:rPr lang="en-GB" sz="1600" b="1">
                <a:solidFill>
                  <a:srgbClr val="000000"/>
                </a:solidFill>
                <a:effectLst/>
                <a:ea typeface="Calibri" panose="020F0502020204030204" pitchFamily="34" charset="0"/>
              </a:rPr>
              <a:t>eing able to afford things without worrying if we can afford the basics of life”</a:t>
            </a:r>
            <a:r>
              <a:rPr lang="en-GB" sz="1600" b="1">
                <a:solidFill>
                  <a:srgbClr val="000000"/>
                </a:solidFill>
                <a:ea typeface="Calibri" panose="020F0502020204030204" pitchFamily="34" charset="0"/>
              </a:rPr>
              <a:t> </a:t>
            </a:r>
          </a:p>
        </p:txBody>
      </p:sp>
      <p:grpSp>
        <p:nvGrpSpPr>
          <p:cNvPr id="7" name="Group 6">
            <a:extLst>
              <a:ext uri="{FF2B5EF4-FFF2-40B4-BE49-F238E27FC236}">
                <a16:creationId xmlns:a16="http://schemas.microsoft.com/office/drawing/2014/main" id="{6011700C-D0B7-4208-ACFD-9C35A3ADF4DF}"/>
              </a:ext>
            </a:extLst>
          </p:cNvPr>
          <p:cNvGrpSpPr/>
          <p:nvPr/>
        </p:nvGrpSpPr>
        <p:grpSpPr>
          <a:xfrm>
            <a:off x="7744979" y="241232"/>
            <a:ext cx="4164249" cy="1033848"/>
            <a:chOff x="7762706" y="37807"/>
            <a:chExt cx="4164249" cy="1033848"/>
          </a:xfrm>
        </p:grpSpPr>
        <p:sp>
          <p:nvSpPr>
            <p:cNvPr id="14" name="Rectangle: Rounded Corners 13">
              <a:extLst>
                <a:ext uri="{FF2B5EF4-FFF2-40B4-BE49-F238E27FC236}">
                  <a16:creationId xmlns:a16="http://schemas.microsoft.com/office/drawing/2014/main" id="{942C43ED-9007-4A48-838A-E11DF66D95F6}"/>
                </a:ext>
              </a:extLst>
            </p:cNvPr>
            <p:cNvSpPr/>
            <p:nvPr/>
          </p:nvSpPr>
          <p:spPr>
            <a:xfrm>
              <a:off x="7762706" y="393731"/>
              <a:ext cx="4130201" cy="201622"/>
            </a:xfrm>
            <a:prstGeom prst="roundRect">
              <a:avLst/>
            </a:prstGeom>
            <a:solidFill>
              <a:srgbClr val="C75016"/>
            </a:solidFill>
            <a:ln>
              <a:solidFill>
                <a:srgbClr val="C75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5EF74EA3-0C5D-4871-BB98-E09D875533A6}"/>
                </a:ext>
              </a:extLst>
            </p:cNvPr>
            <p:cNvSpPr/>
            <p:nvPr/>
          </p:nvSpPr>
          <p:spPr>
            <a:xfrm>
              <a:off x="10811757" y="377450"/>
              <a:ext cx="198786" cy="5394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2A31CCC-5F1C-4FB3-BA92-D111EEC3A2AC}"/>
                </a:ext>
              </a:extLst>
            </p:cNvPr>
            <p:cNvSpPr/>
            <p:nvPr/>
          </p:nvSpPr>
          <p:spPr>
            <a:xfrm>
              <a:off x="10781055" y="536541"/>
              <a:ext cx="260188" cy="260188"/>
            </a:xfrm>
            <a:prstGeom prst="ellipse">
              <a:avLst/>
            </a:prstGeom>
            <a:solidFill>
              <a:srgbClr val="C75016"/>
            </a:solidFill>
            <a:ln>
              <a:solidFill>
                <a:srgbClr val="C75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EF26005C-219E-49F8-9318-C0CACC0ED3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flipV="1">
              <a:off x="7796753" y="37807"/>
              <a:ext cx="4130202" cy="339643"/>
            </a:xfrm>
            <a:prstGeom prst="rect">
              <a:avLst/>
            </a:prstGeom>
          </p:spPr>
        </p:pic>
        <p:sp>
          <p:nvSpPr>
            <p:cNvPr id="18" name="TextBox 17">
              <a:extLst>
                <a:ext uri="{FF2B5EF4-FFF2-40B4-BE49-F238E27FC236}">
                  <a16:creationId xmlns:a16="http://schemas.microsoft.com/office/drawing/2014/main" id="{B28B9648-119C-4F72-9052-329ADFA0D79B}"/>
                </a:ext>
              </a:extLst>
            </p:cNvPr>
            <p:cNvSpPr txBox="1"/>
            <p:nvPr/>
          </p:nvSpPr>
          <p:spPr>
            <a:xfrm>
              <a:off x="10319726" y="794656"/>
              <a:ext cx="1182846" cy="276999"/>
            </a:xfrm>
            <a:prstGeom prst="rect">
              <a:avLst/>
            </a:prstGeom>
            <a:noFill/>
          </p:spPr>
          <p:txBody>
            <a:bodyPr wrap="square" rtlCol="0">
              <a:spAutoFit/>
            </a:bodyPr>
            <a:lstStyle/>
            <a:p>
              <a:r>
                <a:rPr lang="en-GB" sz="1200" b="1"/>
                <a:t>Quite difficult</a:t>
              </a:r>
            </a:p>
          </p:txBody>
        </p:sp>
      </p:grpSp>
      <p:graphicFrame>
        <p:nvGraphicFramePr>
          <p:cNvPr id="22" name="Table 4">
            <a:extLst>
              <a:ext uri="{FF2B5EF4-FFF2-40B4-BE49-F238E27FC236}">
                <a16:creationId xmlns:a16="http://schemas.microsoft.com/office/drawing/2014/main" id="{DB1AB0F9-31B1-4716-AFA0-C8050AB767E8}"/>
              </a:ext>
            </a:extLst>
          </p:cNvPr>
          <p:cNvGraphicFramePr>
            <a:graphicFrameLocks noGrp="1"/>
          </p:cNvGraphicFramePr>
          <p:nvPr>
            <p:extLst>
              <p:ext uri="{D42A27DB-BD31-4B8C-83A1-F6EECF244321}">
                <p14:modId xmlns:p14="http://schemas.microsoft.com/office/powerpoint/2010/main" val="1215864535"/>
              </p:ext>
            </p:extLst>
          </p:nvPr>
        </p:nvGraphicFramePr>
        <p:xfrm>
          <a:off x="8826117" y="3136900"/>
          <a:ext cx="3049063" cy="1742440"/>
        </p:xfrm>
        <a:graphic>
          <a:graphicData uri="http://schemas.openxmlformats.org/drawingml/2006/table">
            <a:tbl>
              <a:tblPr firstRow="1" bandRow="1">
                <a:tableStyleId>{21E4AEA4-8DFA-4A89-87EB-49C32662AFE0}</a:tableStyleId>
              </a:tblPr>
              <a:tblGrid>
                <a:gridCol w="3049063">
                  <a:extLst>
                    <a:ext uri="{9D8B030D-6E8A-4147-A177-3AD203B41FA5}">
                      <a16:colId xmlns:a16="http://schemas.microsoft.com/office/drawing/2014/main" val="2298345709"/>
                    </a:ext>
                  </a:extLst>
                </a:gridCol>
              </a:tblGrid>
              <a:tr h="370840">
                <a:tc>
                  <a:txBody>
                    <a:bodyPr/>
                    <a:lstStyle/>
                    <a:p>
                      <a:r>
                        <a:rPr lang="en-GB" sz="1600"/>
                        <a:t>Where people go for support</a:t>
                      </a:r>
                    </a:p>
                  </a:txBody>
                  <a:tcPr/>
                </a:tc>
                <a:extLst>
                  <a:ext uri="{0D108BD9-81ED-4DB2-BD59-A6C34878D82A}">
                    <a16:rowId xmlns:a16="http://schemas.microsoft.com/office/drawing/2014/main" val="3355958348"/>
                  </a:ext>
                </a:extLst>
              </a:tr>
              <a:tr h="370840">
                <a:tc>
                  <a:txBody>
                    <a:bodyPr/>
                    <a:lstStyle/>
                    <a:p>
                      <a:r>
                        <a:rPr lang="en-GB" sz="1400">
                          <a:effectLst/>
                        </a:rPr>
                        <a:t>Government (benefits, job centre)</a:t>
                      </a:r>
                      <a:br>
                        <a:rPr lang="en-GB" sz="1400">
                          <a:effectLst/>
                        </a:rPr>
                      </a:br>
                      <a:r>
                        <a:rPr lang="en-GB" sz="1400">
                          <a:effectLst/>
                        </a:rPr>
                        <a:t>Council (Braintree)</a:t>
                      </a:r>
                      <a:br>
                        <a:rPr lang="en-GB" sz="1400">
                          <a:effectLst/>
                        </a:rPr>
                      </a:br>
                      <a:r>
                        <a:rPr lang="en-GB" sz="1400">
                          <a:effectLst/>
                        </a:rPr>
                        <a:t>CAB</a:t>
                      </a:r>
                      <a:br>
                        <a:rPr lang="en-GB" sz="1400">
                          <a:effectLst/>
                        </a:rPr>
                      </a:br>
                      <a:r>
                        <a:rPr lang="en-GB" sz="1400">
                          <a:effectLst/>
                        </a:rPr>
                        <a:t>Online</a:t>
                      </a:r>
                      <a:br>
                        <a:rPr lang="en-GB" sz="1400">
                          <a:effectLst/>
                        </a:rPr>
                      </a:br>
                      <a:r>
                        <a:rPr lang="en-GB" sz="1400">
                          <a:effectLst/>
                        </a:rPr>
                        <a:t>Family</a:t>
                      </a:r>
                    </a:p>
                    <a:p>
                      <a:r>
                        <a:rPr lang="en-GB" sz="1400">
                          <a:effectLst/>
                        </a:rPr>
                        <a:t>The workplace</a:t>
                      </a:r>
                      <a:endParaRPr lang="en-GB" sz="1400">
                        <a:latin typeface="+mn-lt"/>
                      </a:endParaRPr>
                    </a:p>
                  </a:txBody>
                  <a:tcPr/>
                </a:tc>
                <a:extLst>
                  <a:ext uri="{0D108BD9-81ED-4DB2-BD59-A6C34878D82A}">
                    <a16:rowId xmlns:a16="http://schemas.microsoft.com/office/drawing/2014/main" val="2773369726"/>
                  </a:ext>
                </a:extLst>
              </a:tr>
            </a:tbl>
          </a:graphicData>
        </a:graphic>
      </p:graphicFrame>
      <p:graphicFrame>
        <p:nvGraphicFramePr>
          <p:cNvPr id="23" name="Table 5">
            <a:extLst>
              <a:ext uri="{FF2B5EF4-FFF2-40B4-BE49-F238E27FC236}">
                <a16:creationId xmlns:a16="http://schemas.microsoft.com/office/drawing/2014/main" id="{1FB57F1B-DEA1-4E2A-AFE1-85377A6FC9FB}"/>
              </a:ext>
            </a:extLst>
          </p:cNvPr>
          <p:cNvGraphicFramePr>
            <a:graphicFrameLocks noGrp="1"/>
          </p:cNvGraphicFramePr>
          <p:nvPr>
            <p:extLst>
              <p:ext uri="{D42A27DB-BD31-4B8C-83A1-F6EECF244321}">
                <p14:modId xmlns:p14="http://schemas.microsoft.com/office/powerpoint/2010/main" val="1522406010"/>
              </p:ext>
            </p:extLst>
          </p:nvPr>
        </p:nvGraphicFramePr>
        <p:xfrm>
          <a:off x="8816466" y="1284063"/>
          <a:ext cx="3080742" cy="1742440"/>
        </p:xfrm>
        <a:graphic>
          <a:graphicData uri="http://schemas.openxmlformats.org/drawingml/2006/table">
            <a:tbl>
              <a:tblPr firstRow="1" bandRow="1">
                <a:tableStyleId>{21E4AEA4-8DFA-4A89-87EB-49C32662AFE0}</a:tableStyleId>
              </a:tblPr>
              <a:tblGrid>
                <a:gridCol w="3080742">
                  <a:extLst>
                    <a:ext uri="{9D8B030D-6E8A-4147-A177-3AD203B41FA5}">
                      <a16:colId xmlns:a16="http://schemas.microsoft.com/office/drawing/2014/main" val="3210324580"/>
                    </a:ext>
                  </a:extLst>
                </a:gridCol>
              </a:tblGrid>
              <a:tr h="370840">
                <a:tc>
                  <a:txBody>
                    <a:bodyPr/>
                    <a:lstStyle/>
                    <a:p>
                      <a:r>
                        <a:rPr lang="en-GB" sz="1600"/>
                        <a:t>How things could be improved</a:t>
                      </a:r>
                    </a:p>
                  </a:txBody>
                  <a:tcPr/>
                </a:tc>
                <a:extLst>
                  <a:ext uri="{0D108BD9-81ED-4DB2-BD59-A6C34878D82A}">
                    <a16:rowId xmlns:a16="http://schemas.microsoft.com/office/drawing/2014/main" val="586609693"/>
                  </a:ext>
                </a:extLst>
              </a:tr>
              <a:tr h="370840">
                <a:tc>
                  <a:txBody>
                    <a:bodyPr/>
                    <a:lstStyle/>
                    <a:p>
                      <a:r>
                        <a:rPr lang="en-GB" sz="1400" b="0" kern="1200">
                          <a:solidFill>
                            <a:schemeClr val="dk1"/>
                          </a:solidFill>
                          <a:effectLst/>
                        </a:rPr>
                        <a:t>More local doctor surgeries and schools</a:t>
                      </a:r>
                    </a:p>
                    <a:p>
                      <a:r>
                        <a:rPr lang="en-GB" sz="1400" b="0" kern="1200">
                          <a:solidFill>
                            <a:schemeClr val="dk1"/>
                          </a:solidFill>
                          <a:effectLst/>
                        </a:rPr>
                        <a:t>Stop building more houses</a:t>
                      </a:r>
                    </a:p>
                    <a:p>
                      <a:r>
                        <a:rPr lang="en-GB" sz="1400" b="0" kern="1200">
                          <a:solidFill>
                            <a:schemeClr val="dk1"/>
                          </a:solidFill>
                          <a:effectLst/>
                        </a:rPr>
                        <a:t>Improve bus services</a:t>
                      </a:r>
                      <a:br>
                        <a:rPr lang="en-GB" sz="1400" b="0" kern="1200">
                          <a:solidFill>
                            <a:schemeClr val="dk1"/>
                          </a:solidFill>
                          <a:effectLst/>
                        </a:rPr>
                      </a:br>
                      <a:r>
                        <a:rPr lang="en-GB" sz="1400" b="0" kern="1200">
                          <a:solidFill>
                            <a:schemeClr val="dk1"/>
                          </a:solidFill>
                          <a:effectLst/>
                        </a:rPr>
                        <a:t>Decrease expenses (rent, bills)</a:t>
                      </a:r>
                      <a:br>
                        <a:rPr lang="en-GB" sz="1400" b="0" kern="1200">
                          <a:solidFill>
                            <a:schemeClr val="dk1"/>
                          </a:solidFill>
                          <a:effectLst/>
                        </a:rPr>
                      </a:br>
                      <a:r>
                        <a:rPr lang="en-GB" sz="1400" b="0" kern="1200">
                          <a:solidFill>
                            <a:schemeClr val="dk1"/>
                          </a:solidFill>
                          <a:effectLst/>
                        </a:rPr>
                        <a:t>More affordable shops</a:t>
                      </a:r>
                      <a:br>
                        <a:rPr lang="en-GB" sz="1400" b="0" kern="1200">
                          <a:solidFill>
                            <a:schemeClr val="dk1"/>
                          </a:solidFill>
                          <a:effectLst/>
                        </a:rPr>
                      </a:br>
                      <a:r>
                        <a:rPr lang="en-GB" sz="1400" b="0" kern="1200">
                          <a:solidFill>
                            <a:schemeClr val="dk1"/>
                          </a:solidFill>
                          <a:effectLst/>
                        </a:rPr>
                        <a:t>Make open spaces more accessible</a:t>
                      </a:r>
                      <a:endParaRPr lang="en-GB" sz="1400"/>
                    </a:p>
                  </a:txBody>
                  <a:tcPr/>
                </a:tc>
                <a:extLst>
                  <a:ext uri="{0D108BD9-81ED-4DB2-BD59-A6C34878D82A}">
                    <a16:rowId xmlns:a16="http://schemas.microsoft.com/office/drawing/2014/main" val="3253218990"/>
                  </a:ext>
                </a:extLst>
              </a:tr>
            </a:tbl>
          </a:graphicData>
        </a:graphic>
      </p:graphicFrame>
      <p:sp>
        <p:nvSpPr>
          <p:cNvPr id="2" name="TextBox 1">
            <a:extLst>
              <a:ext uri="{FF2B5EF4-FFF2-40B4-BE49-F238E27FC236}">
                <a16:creationId xmlns:a16="http://schemas.microsoft.com/office/drawing/2014/main" id="{D87E7631-01A0-E00B-B738-A16D1E463CD2}"/>
              </a:ext>
            </a:extLst>
          </p:cNvPr>
          <p:cNvSpPr txBox="1"/>
          <p:nvPr/>
        </p:nvSpPr>
        <p:spPr>
          <a:xfrm>
            <a:off x="9683209" y="6501161"/>
            <a:ext cx="2129945" cy="338554"/>
          </a:xfrm>
          <a:prstGeom prst="rect">
            <a:avLst/>
          </a:prstGeom>
          <a:noFill/>
        </p:spPr>
        <p:txBody>
          <a:bodyPr wrap="square">
            <a:spAutoFit/>
          </a:bodyPr>
          <a:lstStyle/>
          <a:p>
            <a:pPr algn="r"/>
            <a:r>
              <a:rPr lang="en-GB" sz="1600" b="1" kern="1200">
                <a:solidFill>
                  <a:schemeClr val="tx2"/>
                </a:solidFill>
                <a:effectLst/>
                <a:ea typeface="+mn-ea"/>
                <a:cs typeface="+mn-cs"/>
              </a:rPr>
              <a:t>20 responses</a:t>
            </a:r>
            <a:endParaRPr lang="en-GB" sz="1600" b="1">
              <a:solidFill>
                <a:schemeClr val="tx2"/>
              </a:solidFill>
            </a:endParaRPr>
          </a:p>
        </p:txBody>
      </p:sp>
    </p:spTree>
    <p:extLst>
      <p:ext uri="{BB962C8B-B14F-4D97-AF65-F5344CB8AC3E}">
        <p14:creationId xmlns:p14="http://schemas.microsoft.com/office/powerpoint/2010/main" val="3282638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7B9F9CE-D1AF-47B5-A703-86926C54D368}"/>
              </a:ext>
            </a:extLst>
          </p:cNvPr>
          <p:cNvGraphicFramePr>
            <a:graphicFrameLocks noGrp="1"/>
          </p:cNvGraphicFramePr>
          <p:nvPr>
            <p:extLst>
              <p:ext uri="{D42A27DB-BD31-4B8C-83A1-F6EECF244321}">
                <p14:modId xmlns:p14="http://schemas.microsoft.com/office/powerpoint/2010/main" val="2907273604"/>
              </p:ext>
            </p:extLst>
          </p:nvPr>
        </p:nvGraphicFramePr>
        <p:xfrm>
          <a:off x="280096" y="1436250"/>
          <a:ext cx="4468073" cy="5156200"/>
        </p:xfrm>
        <a:graphic>
          <a:graphicData uri="http://schemas.openxmlformats.org/drawingml/2006/table">
            <a:tbl>
              <a:tblPr firstRow="1" bandRow="1">
                <a:tableStyleId>{21E4AEA4-8DFA-4A89-87EB-49C32662AFE0}</a:tableStyleId>
              </a:tblPr>
              <a:tblGrid>
                <a:gridCol w="4468073">
                  <a:extLst>
                    <a:ext uri="{9D8B030D-6E8A-4147-A177-3AD203B41FA5}">
                      <a16:colId xmlns:a16="http://schemas.microsoft.com/office/drawing/2014/main" val="3210324580"/>
                    </a:ext>
                  </a:extLst>
                </a:gridCol>
              </a:tblGrid>
              <a:tr h="370840">
                <a:tc>
                  <a:txBody>
                    <a:bodyPr/>
                    <a:lstStyle/>
                    <a:p>
                      <a:r>
                        <a:rPr lang="en-GB" sz="1600"/>
                        <a:t>Living in Rural Braintree</a:t>
                      </a:r>
                    </a:p>
                  </a:txBody>
                  <a:tcPr/>
                </a:tc>
                <a:extLst>
                  <a:ext uri="{0D108BD9-81ED-4DB2-BD59-A6C34878D82A}">
                    <a16:rowId xmlns:a16="http://schemas.microsoft.com/office/drawing/2014/main" val="586609693"/>
                  </a:ext>
                </a:extLst>
              </a:tr>
              <a:tr h="370840">
                <a:tc>
                  <a:txBody>
                    <a:bodyPr/>
                    <a:lstStyle/>
                    <a:p>
                      <a:r>
                        <a:rPr lang="en-GB" sz="1400" b="1"/>
                        <a:t>The best thing </a:t>
                      </a:r>
                      <a:r>
                        <a:rPr lang="en-GB" sz="1400" b="0"/>
                        <a:t>is </a:t>
                      </a:r>
                      <a:r>
                        <a:rPr lang="en-GB" sz="1400" b="0" kern="1200">
                          <a:solidFill>
                            <a:schemeClr val="dk1"/>
                          </a:solidFill>
                          <a:effectLst/>
                        </a:rPr>
                        <a:t>t</a:t>
                      </a:r>
                      <a:r>
                        <a:rPr lang="en-GB" sz="1400" kern="1200">
                          <a:solidFill>
                            <a:schemeClr val="dk1"/>
                          </a:solidFill>
                          <a:effectLst/>
                        </a:rPr>
                        <a:t>he countryside, the fresh air and peaceful space. As well as the people (community spirit).</a:t>
                      </a:r>
                      <a:br>
                        <a:rPr lang="en-GB" sz="1400" b="1"/>
                      </a:br>
                      <a:endParaRPr lang="en-GB" sz="1400"/>
                    </a:p>
                    <a:p>
                      <a:r>
                        <a:rPr lang="en-GB" sz="1400" b="1"/>
                        <a:t>The challenges </a:t>
                      </a:r>
                      <a:r>
                        <a:rPr lang="en-GB" sz="1400" b="0"/>
                        <a:t>includes f</a:t>
                      </a:r>
                      <a:r>
                        <a:rPr lang="en-GB" sz="1400" kern="1200">
                          <a:solidFill>
                            <a:schemeClr val="dk1"/>
                          </a:solidFill>
                          <a:effectLst/>
                        </a:rPr>
                        <a:t>inancial costs, the lack of and cost of public transport, the lack of access to services (shops, buses, doctors and dentist), have to travel long distances for services. Local shops are expensive, so have to plan in advanced. road condition and traffic, means more time for journeys and cost of fuel. People felt isolate because of poor communication and the lack of access to community activities and socialising (there was a concern for the young people and them having nothing to do).</a:t>
                      </a:r>
                      <a:br>
                        <a:rPr lang="en-GB" sz="1400"/>
                      </a:br>
                      <a:br>
                        <a:rPr lang="en-GB" sz="1400"/>
                      </a:br>
                      <a:r>
                        <a:rPr lang="en-GB" sz="1400" b="1"/>
                        <a:t>This has an impact on people’s health</a:t>
                      </a:r>
                      <a:endParaRPr lang="en-GB" sz="1400" kern="1200">
                        <a:solidFill>
                          <a:schemeClr val="dk1"/>
                        </a:solidFill>
                        <a:effectLst/>
                      </a:endParaRPr>
                    </a:p>
                    <a:p>
                      <a:r>
                        <a:rPr lang="en-GB" sz="1400" kern="1200">
                          <a:solidFill>
                            <a:schemeClr val="dk1"/>
                          </a:solidFill>
                          <a:effectLst/>
                        </a:rPr>
                        <a:t>Extra costs means “</a:t>
                      </a:r>
                      <a:r>
                        <a:rPr lang="en-GB" sz="1400" b="1" kern="1200">
                          <a:solidFill>
                            <a:schemeClr val="dk1"/>
                          </a:solidFill>
                          <a:effectLst/>
                        </a:rPr>
                        <a:t>money is tight</a:t>
                      </a:r>
                      <a:r>
                        <a:rPr lang="en-GB" sz="1400" kern="1200">
                          <a:solidFill>
                            <a:schemeClr val="dk1"/>
                          </a:solidFill>
                          <a:effectLst/>
                        </a:rPr>
                        <a:t>”. Public transport makes it challenging to get anywhere and access services, also limits what people can do. For those who do have a car, they are experiencing how expensive it is to run (car repairs, fuel). This is having an impact on people’s mental health, as they feel isolated, depressed and “a dull existence”. Furthermore, people are unable to get a doctors and dentist appointment.</a:t>
                      </a:r>
                      <a:endParaRPr lang="en-GB" sz="1400"/>
                    </a:p>
                  </a:txBody>
                  <a:tcPr/>
                </a:tc>
                <a:extLst>
                  <a:ext uri="{0D108BD9-81ED-4DB2-BD59-A6C34878D82A}">
                    <a16:rowId xmlns:a16="http://schemas.microsoft.com/office/drawing/2014/main" val="3253218990"/>
                  </a:ext>
                </a:extLst>
              </a:tr>
            </a:tbl>
          </a:graphicData>
        </a:graphic>
      </p:graphicFrame>
      <p:sp>
        <p:nvSpPr>
          <p:cNvPr id="8" name="TextBox 7">
            <a:extLst>
              <a:ext uri="{FF2B5EF4-FFF2-40B4-BE49-F238E27FC236}">
                <a16:creationId xmlns:a16="http://schemas.microsoft.com/office/drawing/2014/main" id="{1E33CBD8-5BFA-4FDA-BEC7-ACDF53FFD708}"/>
              </a:ext>
            </a:extLst>
          </p:cNvPr>
          <p:cNvSpPr txBox="1"/>
          <p:nvPr/>
        </p:nvSpPr>
        <p:spPr>
          <a:xfrm>
            <a:off x="4874968" y="5421750"/>
            <a:ext cx="6983237" cy="1077218"/>
          </a:xfrm>
          <a:prstGeom prst="rect">
            <a:avLst/>
          </a:prstGeom>
          <a:solidFill>
            <a:schemeClr val="bg1">
              <a:lumMod val="95000"/>
            </a:schemeClr>
          </a:solidFill>
        </p:spPr>
        <p:txBody>
          <a:bodyPr wrap="square">
            <a:spAutoFit/>
          </a:bodyPr>
          <a:lstStyle/>
          <a:p>
            <a:r>
              <a:rPr lang="en-GB" sz="1600" b="1">
                <a:solidFill>
                  <a:srgbClr val="000000"/>
                </a:solidFill>
                <a:ea typeface="Calibri" panose="020F0502020204030204" pitchFamily="34" charset="0"/>
                <a:cs typeface="Calibri" panose="020F0502020204030204" pitchFamily="34" charset="0"/>
              </a:rPr>
              <a:t>“</a:t>
            </a:r>
            <a:r>
              <a:rPr lang="en-GB" sz="1600" b="1">
                <a:solidFill>
                  <a:srgbClr val="000000"/>
                </a:solidFill>
                <a:effectLst/>
                <a:ea typeface="Calibri" panose="020F0502020204030204" pitchFamily="34" charset="0"/>
                <a:cs typeface="Calibri" panose="020F0502020204030204" pitchFamily="34" charset="0"/>
              </a:rPr>
              <a:t>I cannot work full time as I have no choice but to pick my daughter up from school because of the very poor bus service. My daughter wants a part time job but there is nothing, and poor bus service means she can’t accept a job outside of our village”</a:t>
            </a:r>
            <a:endParaRPr lang="en-GB" sz="1400"/>
          </a:p>
        </p:txBody>
      </p:sp>
      <p:sp>
        <p:nvSpPr>
          <p:cNvPr id="21" name="Title 1">
            <a:extLst>
              <a:ext uri="{FF2B5EF4-FFF2-40B4-BE49-F238E27FC236}">
                <a16:creationId xmlns:a16="http://schemas.microsoft.com/office/drawing/2014/main" id="{4E13DC1D-A996-46CA-B563-6421E0B8F56E}"/>
              </a:ext>
            </a:extLst>
          </p:cNvPr>
          <p:cNvSpPr txBox="1">
            <a:spLocks/>
          </p:cNvSpPr>
          <p:nvPr/>
        </p:nvSpPr>
        <p:spPr>
          <a:xfrm>
            <a:off x="282773" y="201209"/>
            <a:ext cx="7024719" cy="738663"/>
          </a:xfrm>
          <a:prstGeom prst="rect">
            <a:avLst/>
          </a:prstGeom>
          <a:noFill/>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a:defRPr/>
            </a:pPr>
            <a:r>
              <a:rPr lang="en-GB" sz="2500">
                <a:solidFill>
                  <a:schemeClr val="tx1"/>
                </a:solidFill>
              </a:rPr>
              <a:t>Financially </a:t>
            </a:r>
            <a:r>
              <a:rPr lang="en-GB" sz="2500" u="sng">
                <a:solidFill>
                  <a:srgbClr val="5D2473"/>
                </a:solidFill>
              </a:rPr>
              <a:t>I am just getting by</a:t>
            </a:r>
            <a:br>
              <a:rPr lang="en-GB" sz="2500" u="sng">
                <a:solidFill>
                  <a:srgbClr val="5D2473"/>
                </a:solidFill>
              </a:rPr>
            </a:br>
            <a:r>
              <a:rPr lang="en-GB" sz="2000"/>
              <a:t>Most respondents in this group stated this was due to the rising cost of living; rent/mortgage, transport, oil, fuel and food.</a:t>
            </a:r>
            <a:endParaRPr kumimoji="0" lang="en-GB" sz="2000" b="1" i="0" u="none" strike="noStrike" kern="1200" cap="none" spc="0" normalizeH="0" baseline="0" noProof="0">
              <a:ln>
                <a:noFill/>
              </a:ln>
              <a:solidFill>
                <a:srgbClr val="004899"/>
              </a:solidFill>
              <a:effectLst/>
              <a:uLnTx/>
              <a:uFillTx/>
              <a:ea typeface="+mj-ea"/>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500" b="1" i="0" u="sng" strike="noStrike" kern="1200" cap="none" spc="0" normalizeH="0" baseline="0" noProof="0">
              <a:ln>
                <a:noFill/>
              </a:ln>
              <a:solidFill>
                <a:srgbClr val="5D2473"/>
              </a:solidFill>
              <a:effectLst/>
              <a:uLnTx/>
              <a:uFillTx/>
              <a:ea typeface="+mj-ea"/>
              <a:cs typeface="Arial"/>
            </a:endParaRPr>
          </a:p>
        </p:txBody>
      </p:sp>
      <p:sp>
        <p:nvSpPr>
          <p:cNvPr id="3" name="Rectangle: Rounded Corners 2">
            <a:extLst>
              <a:ext uri="{FF2B5EF4-FFF2-40B4-BE49-F238E27FC236}">
                <a16:creationId xmlns:a16="http://schemas.microsoft.com/office/drawing/2014/main" id="{353BFFD5-0A31-4865-BDF8-E164648A0F99}"/>
              </a:ext>
            </a:extLst>
          </p:cNvPr>
          <p:cNvSpPr/>
          <p:nvPr/>
        </p:nvSpPr>
        <p:spPr>
          <a:xfrm>
            <a:off x="7728004" y="610695"/>
            <a:ext cx="4130201" cy="201622"/>
          </a:xfrm>
          <a:prstGeom prst="roundRect">
            <a:avLst/>
          </a:prstGeom>
          <a:solidFill>
            <a:srgbClr val="5D2473"/>
          </a:solidFill>
          <a:ln>
            <a:solidFill>
              <a:srgbClr val="5D2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DB7ECAA3-806D-4957-AA4C-34FAEDFBB1EB}"/>
              </a:ext>
            </a:extLst>
          </p:cNvPr>
          <p:cNvSpPr/>
          <p:nvPr/>
        </p:nvSpPr>
        <p:spPr>
          <a:xfrm>
            <a:off x="10126760" y="575798"/>
            <a:ext cx="198786" cy="5394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BDC644B4-9FB1-4C37-B2FC-FFA108A7DA32}"/>
              </a:ext>
            </a:extLst>
          </p:cNvPr>
          <p:cNvSpPr/>
          <p:nvPr/>
        </p:nvSpPr>
        <p:spPr>
          <a:xfrm>
            <a:off x="10096059" y="779411"/>
            <a:ext cx="260188" cy="260188"/>
          </a:xfrm>
          <a:prstGeom prst="ellipse">
            <a:avLst/>
          </a:prstGeom>
          <a:solidFill>
            <a:srgbClr val="5D2473"/>
          </a:solidFill>
          <a:ln>
            <a:solidFill>
              <a:srgbClr val="5D2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6F2306DD-0B56-43DE-8178-B918F99454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flipV="1">
            <a:off x="7762051" y="254771"/>
            <a:ext cx="4130202" cy="339643"/>
          </a:xfrm>
          <a:prstGeom prst="rect">
            <a:avLst/>
          </a:prstGeom>
        </p:spPr>
      </p:pic>
      <p:sp>
        <p:nvSpPr>
          <p:cNvPr id="27" name="TextBox 26">
            <a:extLst>
              <a:ext uri="{FF2B5EF4-FFF2-40B4-BE49-F238E27FC236}">
                <a16:creationId xmlns:a16="http://schemas.microsoft.com/office/drawing/2014/main" id="{8DEACFA8-C8FD-4CBE-B856-4F3F7626F107}"/>
              </a:ext>
            </a:extLst>
          </p:cNvPr>
          <p:cNvSpPr txBox="1"/>
          <p:nvPr/>
        </p:nvSpPr>
        <p:spPr>
          <a:xfrm>
            <a:off x="9629552" y="1069815"/>
            <a:ext cx="1391988" cy="276999"/>
          </a:xfrm>
          <a:prstGeom prst="rect">
            <a:avLst/>
          </a:prstGeom>
          <a:noFill/>
        </p:spPr>
        <p:txBody>
          <a:bodyPr wrap="square" rtlCol="0">
            <a:spAutoFit/>
          </a:bodyPr>
          <a:lstStyle/>
          <a:p>
            <a:r>
              <a:rPr lang="en-GB" sz="1200" b="1"/>
              <a:t>Just getting by</a:t>
            </a:r>
          </a:p>
        </p:txBody>
      </p:sp>
      <p:graphicFrame>
        <p:nvGraphicFramePr>
          <p:cNvPr id="37" name="Table 5">
            <a:extLst>
              <a:ext uri="{FF2B5EF4-FFF2-40B4-BE49-F238E27FC236}">
                <a16:creationId xmlns:a16="http://schemas.microsoft.com/office/drawing/2014/main" id="{12D8B2D9-A69A-485C-95AB-A83BF8AEEF25}"/>
              </a:ext>
            </a:extLst>
          </p:cNvPr>
          <p:cNvGraphicFramePr>
            <a:graphicFrameLocks noGrp="1"/>
          </p:cNvGraphicFramePr>
          <p:nvPr>
            <p:extLst>
              <p:ext uri="{D42A27DB-BD31-4B8C-83A1-F6EECF244321}">
                <p14:modId xmlns:p14="http://schemas.microsoft.com/office/powerpoint/2010/main" val="3030650310"/>
              </p:ext>
            </p:extLst>
          </p:nvPr>
        </p:nvGraphicFramePr>
        <p:xfrm>
          <a:off x="4874968" y="1436250"/>
          <a:ext cx="3711533" cy="390652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Good standard of living</a:t>
                      </a:r>
                    </a:p>
                  </a:txBody>
                  <a:tcPr/>
                </a:tc>
                <a:extLst>
                  <a:ext uri="{0D108BD9-81ED-4DB2-BD59-A6C34878D82A}">
                    <a16:rowId xmlns:a16="http://schemas.microsoft.com/office/drawing/2014/main" val="586609693"/>
                  </a:ext>
                </a:extLst>
              </a:tr>
              <a:tr h="370840">
                <a:tc>
                  <a:txBody>
                    <a:bodyPr/>
                    <a:lstStyle/>
                    <a:p>
                      <a:r>
                        <a:rPr lang="en-GB" sz="1400" b="1"/>
                        <a:t>Good standard of living means:</a:t>
                      </a:r>
                      <a:br>
                        <a:rPr lang="en-GB" sz="1400" b="1"/>
                      </a:br>
                      <a:r>
                        <a:rPr lang="en-GB" sz="1400" kern="1200">
                          <a:solidFill>
                            <a:schemeClr val="dk1"/>
                          </a:solidFill>
                          <a:effectLst/>
                        </a:rPr>
                        <a:t>Being able to afford bills, rent, travel, (nutritionist) food and heating (a warm home) and have some money left over to treat others or themselves once a month. Being able to access food, shops, jobs and health services.</a:t>
                      </a:r>
                      <a:br>
                        <a:rPr lang="en-GB" sz="1400"/>
                      </a:br>
                      <a:br>
                        <a:rPr lang="en-GB" sz="1400"/>
                      </a:br>
                      <a:br>
                        <a:rPr lang="en-GB" sz="1400"/>
                      </a:br>
                      <a:r>
                        <a:rPr lang="en-GB" sz="1400" b="1"/>
                        <a:t>The challenges to achieving this include:</a:t>
                      </a:r>
                      <a:br>
                        <a:rPr lang="en-GB" sz="1400" b="1"/>
                      </a:br>
                      <a:r>
                        <a:rPr lang="en-GB" sz="1400" kern="1200">
                          <a:solidFill>
                            <a:schemeClr val="dk1"/>
                          </a:solidFill>
                          <a:effectLst/>
                        </a:rPr>
                        <a:t>Rising cost of living – increases in the price of rent/mortgage, public transport, oil (heating and hot water), fuel, food.</a:t>
                      </a:r>
                      <a:br>
                        <a:rPr lang="en-GB" sz="1400" kern="1200">
                          <a:solidFill>
                            <a:schemeClr val="dk1"/>
                          </a:solidFill>
                          <a:effectLst/>
                        </a:rPr>
                      </a:br>
                      <a:r>
                        <a:rPr lang="en-GB" sz="1400" kern="1200">
                          <a:solidFill>
                            <a:schemeClr val="dk1"/>
                          </a:solidFill>
                          <a:effectLst/>
                        </a:rPr>
                        <a:t>The lack of healthcare services (especially mental health)</a:t>
                      </a:r>
                    </a:p>
                    <a:p>
                      <a:r>
                        <a:rPr lang="en-GB" sz="1400" kern="1200">
                          <a:solidFill>
                            <a:schemeClr val="dk1"/>
                          </a:solidFill>
                          <a:effectLst/>
                        </a:rPr>
                        <a:t>Finding good local paid work</a:t>
                      </a:r>
                      <a:br>
                        <a:rPr lang="en-GB" sz="1400"/>
                      </a:br>
                      <a:endParaRPr lang="en-GB" sz="1600"/>
                    </a:p>
                  </a:txBody>
                  <a:tcPr/>
                </a:tc>
                <a:extLst>
                  <a:ext uri="{0D108BD9-81ED-4DB2-BD59-A6C34878D82A}">
                    <a16:rowId xmlns:a16="http://schemas.microsoft.com/office/drawing/2014/main" val="3253218990"/>
                  </a:ext>
                </a:extLst>
              </a:tr>
            </a:tbl>
          </a:graphicData>
        </a:graphic>
      </p:graphicFrame>
      <p:graphicFrame>
        <p:nvGraphicFramePr>
          <p:cNvPr id="38" name="Table 5">
            <a:extLst>
              <a:ext uri="{FF2B5EF4-FFF2-40B4-BE49-F238E27FC236}">
                <a16:creationId xmlns:a16="http://schemas.microsoft.com/office/drawing/2014/main" id="{DDC80254-0E21-4F5E-8CE8-3E685CD91648}"/>
              </a:ext>
            </a:extLst>
          </p:cNvPr>
          <p:cNvGraphicFramePr>
            <a:graphicFrameLocks noGrp="1"/>
          </p:cNvGraphicFramePr>
          <p:nvPr>
            <p:extLst>
              <p:ext uri="{D42A27DB-BD31-4B8C-83A1-F6EECF244321}">
                <p14:modId xmlns:p14="http://schemas.microsoft.com/office/powerpoint/2010/main" val="2855289359"/>
              </p:ext>
            </p:extLst>
          </p:nvPr>
        </p:nvGraphicFramePr>
        <p:xfrm>
          <a:off x="8713301" y="1436250"/>
          <a:ext cx="3144904" cy="1742440"/>
        </p:xfrm>
        <a:graphic>
          <a:graphicData uri="http://schemas.openxmlformats.org/drawingml/2006/table">
            <a:tbl>
              <a:tblPr firstRow="1" bandRow="1">
                <a:tableStyleId>{21E4AEA4-8DFA-4A89-87EB-49C32662AFE0}</a:tableStyleId>
              </a:tblPr>
              <a:tblGrid>
                <a:gridCol w="3144904">
                  <a:extLst>
                    <a:ext uri="{9D8B030D-6E8A-4147-A177-3AD203B41FA5}">
                      <a16:colId xmlns:a16="http://schemas.microsoft.com/office/drawing/2014/main" val="3210324580"/>
                    </a:ext>
                  </a:extLst>
                </a:gridCol>
              </a:tblGrid>
              <a:tr h="370840">
                <a:tc>
                  <a:txBody>
                    <a:bodyPr/>
                    <a:lstStyle/>
                    <a:p>
                      <a:r>
                        <a:rPr lang="en-GB" sz="1600"/>
                        <a:t>How things could be improved</a:t>
                      </a:r>
                    </a:p>
                  </a:txBody>
                  <a:tcPr/>
                </a:tc>
                <a:extLst>
                  <a:ext uri="{0D108BD9-81ED-4DB2-BD59-A6C34878D82A}">
                    <a16:rowId xmlns:a16="http://schemas.microsoft.com/office/drawing/2014/main" val="586609693"/>
                  </a:ext>
                </a:extLst>
              </a:tr>
              <a:tr h="370840">
                <a:tc>
                  <a:txBody>
                    <a:bodyPr/>
                    <a:lstStyle/>
                    <a:p>
                      <a:r>
                        <a:rPr lang="en-GB" sz="1400" kern="1200">
                          <a:solidFill>
                            <a:schemeClr val="dk1"/>
                          </a:solidFill>
                          <a:effectLst/>
                        </a:rPr>
                        <a:t>Improve public transport; More frequent and reliable public travel and lower cost. Have a bus service at the weekends. Improve the road conditions. Stop building more houses.</a:t>
                      </a:r>
                      <a:br>
                        <a:rPr lang="en-GB" sz="1400" b="1" kern="1200">
                          <a:solidFill>
                            <a:schemeClr val="dk1"/>
                          </a:solidFill>
                          <a:effectLst/>
                        </a:rPr>
                      </a:br>
                      <a:endParaRPr lang="en-GB" sz="1400"/>
                    </a:p>
                  </a:txBody>
                  <a:tcPr/>
                </a:tc>
                <a:extLst>
                  <a:ext uri="{0D108BD9-81ED-4DB2-BD59-A6C34878D82A}">
                    <a16:rowId xmlns:a16="http://schemas.microsoft.com/office/drawing/2014/main" val="3253218990"/>
                  </a:ext>
                </a:extLst>
              </a:tr>
            </a:tbl>
          </a:graphicData>
        </a:graphic>
      </p:graphicFrame>
      <p:sp>
        <p:nvSpPr>
          <p:cNvPr id="18" name="TextBox 17">
            <a:extLst>
              <a:ext uri="{FF2B5EF4-FFF2-40B4-BE49-F238E27FC236}">
                <a16:creationId xmlns:a16="http://schemas.microsoft.com/office/drawing/2014/main" id="{0D6A1016-33A0-40C9-A1DD-20D2DC1DB9A6}"/>
              </a:ext>
            </a:extLst>
          </p:cNvPr>
          <p:cNvSpPr txBox="1"/>
          <p:nvPr/>
        </p:nvSpPr>
        <p:spPr>
          <a:xfrm>
            <a:off x="8713301" y="3429000"/>
            <a:ext cx="3144904" cy="1323439"/>
          </a:xfrm>
          <a:prstGeom prst="rect">
            <a:avLst/>
          </a:prstGeom>
          <a:solidFill>
            <a:schemeClr val="bg1">
              <a:lumMod val="95000"/>
            </a:schemeClr>
          </a:solidFill>
        </p:spPr>
        <p:txBody>
          <a:bodyPr wrap="square">
            <a:spAutoFit/>
          </a:bodyPr>
          <a:lstStyle/>
          <a:p>
            <a:pPr algn="ctr"/>
            <a:r>
              <a:rPr lang="en-GB" sz="1600" b="1" kern="1200">
                <a:solidFill>
                  <a:schemeClr val="dk1"/>
                </a:solidFill>
                <a:effectLst/>
                <a:latin typeface="+mn-lt"/>
                <a:ea typeface="+mn-ea"/>
                <a:cs typeface="+mn-cs"/>
              </a:rPr>
              <a:t>“No more houses built until you have the facilities for the residents. A hospital in the district with good, reliable transport links.”</a:t>
            </a:r>
            <a:endParaRPr lang="en-GB" sz="1600" b="1"/>
          </a:p>
        </p:txBody>
      </p:sp>
      <p:sp>
        <p:nvSpPr>
          <p:cNvPr id="2" name="TextBox 1">
            <a:extLst>
              <a:ext uri="{FF2B5EF4-FFF2-40B4-BE49-F238E27FC236}">
                <a16:creationId xmlns:a16="http://schemas.microsoft.com/office/drawing/2014/main" id="{B303E7AD-8A05-0F09-AA11-057B4E84E52E}"/>
              </a:ext>
            </a:extLst>
          </p:cNvPr>
          <p:cNvSpPr txBox="1"/>
          <p:nvPr/>
        </p:nvSpPr>
        <p:spPr>
          <a:xfrm>
            <a:off x="9683209" y="6501161"/>
            <a:ext cx="2129945" cy="338554"/>
          </a:xfrm>
          <a:prstGeom prst="rect">
            <a:avLst/>
          </a:prstGeom>
          <a:noFill/>
        </p:spPr>
        <p:txBody>
          <a:bodyPr wrap="square">
            <a:spAutoFit/>
          </a:bodyPr>
          <a:lstStyle/>
          <a:p>
            <a:pPr algn="r"/>
            <a:r>
              <a:rPr lang="en-GB" sz="1600" b="1" kern="1200">
                <a:solidFill>
                  <a:schemeClr val="tx2"/>
                </a:solidFill>
                <a:effectLst/>
                <a:ea typeface="+mn-ea"/>
                <a:cs typeface="+mn-cs"/>
              </a:rPr>
              <a:t>65 responses</a:t>
            </a:r>
            <a:endParaRPr lang="en-GB" sz="1600" b="1">
              <a:solidFill>
                <a:schemeClr val="tx2"/>
              </a:solidFill>
            </a:endParaRPr>
          </a:p>
        </p:txBody>
      </p:sp>
    </p:spTree>
    <p:extLst>
      <p:ext uri="{BB962C8B-B14F-4D97-AF65-F5344CB8AC3E}">
        <p14:creationId xmlns:p14="http://schemas.microsoft.com/office/powerpoint/2010/main" val="1696884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7B9F9CE-D1AF-47B5-A703-86926C54D368}"/>
              </a:ext>
            </a:extLst>
          </p:cNvPr>
          <p:cNvGraphicFramePr>
            <a:graphicFrameLocks noGrp="1"/>
          </p:cNvGraphicFramePr>
          <p:nvPr>
            <p:extLst>
              <p:ext uri="{D42A27DB-BD31-4B8C-83A1-F6EECF244321}">
                <p14:modId xmlns:p14="http://schemas.microsoft.com/office/powerpoint/2010/main" val="2730844654"/>
              </p:ext>
            </p:extLst>
          </p:nvPr>
        </p:nvGraphicFramePr>
        <p:xfrm>
          <a:off x="282773" y="1188229"/>
          <a:ext cx="3711533" cy="451612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Living in Rural Braintree</a:t>
                      </a:r>
                    </a:p>
                  </a:txBody>
                  <a:tcPr/>
                </a:tc>
                <a:extLst>
                  <a:ext uri="{0D108BD9-81ED-4DB2-BD59-A6C34878D82A}">
                    <a16:rowId xmlns:a16="http://schemas.microsoft.com/office/drawing/2014/main" val="586609693"/>
                  </a:ext>
                </a:extLst>
              </a:tr>
              <a:tr h="238616">
                <a:tc>
                  <a:txBody>
                    <a:bodyPr/>
                    <a:lstStyle/>
                    <a:p>
                      <a:r>
                        <a:rPr lang="en-GB" sz="1400" b="1"/>
                        <a:t>The best thing </a:t>
                      </a:r>
                      <a:r>
                        <a:rPr lang="en-GB" sz="1400"/>
                        <a:t>is </a:t>
                      </a:r>
                      <a:r>
                        <a:rPr lang="en-GB" sz="1400" kern="1200">
                          <a:solidFill>
                            <a:schemeClr val="dk1"/>
                          </a:solidFill>
                          <a:effectLst/>
                        </a:rPr>
                        <a:t>The countryside. It’s peaceful, quiet and the people and rural lifestyle.</a:t>
                      </a:r>
                      <a:br>
                        <a:rPr lang="en-GB" sz="1400" kern="1200">
                          <a:solidFill>
                            <a:schemeClr val="dk1"/>
                          </a:solidFill>
                          <a:effectLst/>
                        </a:rPr>
                      </a:br>
                      <a:br>
                        <a:rPr lang="en-GB" sz="1400" kern="1200">
                          <a:solidFill>
                            <a:schemeClr val="dk1"/>
                          </a:solidFill>
                          <a:effectLst/>
                        </a:rPr>
                      </a:br>
                      <a:r>
                        <a:rPr lang="en-GB" sz="1400" b="1" kern="1200">
                          <a:solidFill>
                            <a:schemeClr val="dk1"/>
                          </a:solidFill>
                          <a:effectLst/>
                        </a:rPr>
                        <a:t>“Wonderful community and beautiful place”</a:t>
                      </a:r>
                      <a:br>
                        <a:rPr lang="en-GB" sz="1400"/>
                      </a:br>
                      <a:endParaRPr lang="en-GB" sz="1400"/>
                    </a:p>
                    <a:p>
                      <a:r>
                        <a:rPr lang="en-GB" sz="1400" b="1"/>
                        <a:t>The challenges </a:t>
                      </a:r>
                      <a:r>
                        <a:rPr lang="en-GB" sz="1400"/>
                        <a:t>include the </a:t>
                      </a:r>
                      <a:r>
                        <a:rPr lang="en-GB" sz="1400" kern="1200">
                          <a:solidFill>
                            <a:schemeClr val="dk1"/>
                          </a:solidFill>
                          <a:effectLst/>
                        </a:rPr>
                        <a:t>public transport, lack of buses and people feel that they need a car to get around. Services are too far away. Too many new buildings on the countryside.</a:t>
                      </a:r>
                      <a:br>
                        <a:rPr lang="en-GB" sz="1400"/>
                      </a:br>
                      <a:br>
                        <a:rPr lang="en-GB" sz="1400"/>
                      </a:br>
                      <a:r>
                        <a:rPr lang="en-GB" sz="1400" b="1"/>
                        <a:t>This has an impact on </a:t>
                      </a:r>
                      <a:r>
                        <a:rPr lang="en-GB" sz="1400" kern="1200">
                          <a:solidFill>
                            <a:schemeClr val="dk1"/>
                          </a:solidFill>
                          <a:effectLst/>
                        </a:rPr>
                        <a:t>people feeling isolated and depressed. People have to use the car more than they would prefer.</a:t>
                      </a:r>
                      <a:br>
                        <a:rPr lang="en-GB" sz="1400" kern="1200">
                          <a:solidFill>
                            <a:schemeClr val="dk1"/>
                          </a:solidFill>
                          <a:effectLst/>
                        </a:rPr>
                      </a:br>
                      <a:endParaRPr lang="en-GB" sz="1400" kern="1200">
                        <a:solidFill>
                          <a:schemeClr val="dk1"/>
                        </a:solidFill>
                        <a:effectLst/>
                      </a:endParaRPr>
                    </a:p>
                    <a:p>
                      <a:r>
                        <a:rPr lang="en-GB" sz="1400" b="1" kern="1200">
                          <a:solidFill>
                            <a:schemeClr val="dk1"/>
                          </a:solidFill>
                          <a:effectLst/>
                        </a:rPr>
                        <a:t>“Go out far less due to cost of diesel, so feeling isolated”</a:t>
                      </a:r>
                    </a:p>
                    <a:p>
                      <a:br>
                        <a:rPr lang="en-GB" sz="1400" b="1" kern="1200">
                          <a:solidFill>
                            <a:schemeClr val="dk1"/>
                          </a:solidFill>
                          <a:effectLst/>
                        </a:rPr>
                      </a:br>
                      <a:r>
                        <a:rPr lang="en-GB" sz="1400" b="1" kern="1200">
                          <a:solidFill>
                            <a:schemeClr val="dk1"/>
                          </a:solidFill>
                          <a:effectLst/>
                        </a:rPr>
                        <a:t>“Worries me as I am getting older, and we have to pay high taxi charges”</a:t>
                      </a:r>
                      <a:endParaRPr lang="en-GB" sz="1400" b="1"/>
                    </a:p>
                  </a:txBody>
                  <a:tcPr/>
                </a:tc>
                <a:extLst>
                  <a:ext uri="{0D108BD9-81ED-4DB2-BD59-A6C34878D82A}">
                    <a16:rowId xmlns:a16="http://schemas.microsoft.com/office/drawing/2014/main" val="3253218990"/>
                  </a:ext>
                </a:extLst>
              </a:tr>
            </a:tbl>
          </a:graphicData>
        </a:graphic>
      </p:graphicFrame>
      <p:sp>
        <p:nvSpPr>
          <p:cNvPr id="8" name="TextBox 7">
            <a:extLst>
              <a:ext uri="{FF2B5EF4-FFF2-40B4-BE49-F238E27FC236}">
                <a16:creationId xmlns:a16="http://schemas.microsoft.com/office/drawing/2014/main" id="{1E33CBD8-5BFA-4FDA-BEC7-ACDF53FFD708}"/>
              </a:ext>
            </a:extLst>
          </p:cNvPr>
          <p:cNvSpPr txBox="1"/>
          <p:nvPr/>
        </p:nvSpPr>
        <p:spPr>
          <a:xfrm>
            <a:off x="4235444" y="5117490"/>
            <a:ext cx="7628734" cy="1538883"/>
          </a:xfrm>
          <a:prstGeom prst="rect">
            <a:avLst/>
          </a:prstGeom>
          <a:solidFill>
            <a:schemeClr val="bg1">
              <a:lumMod val="95000"/>
            </a:schemeClr>
          </a:solidFill>
        </p:spPr>
        <p:txBody>
          <a:bodyPr wrap="square">
            <a:spAutoFit/>
          </a:bodyPr>
          <a:lstStyle/>
          <a:p>
            <a:r>
              <a:rPr lang="en-GB" sz="1600" b="1" kern="1200">
                <a:solidFill>
                  <a:schemeClr val="dk1"/>
                </a:solidFill>
                <a:effectLst/>
                <a:latin typeface="+mn-lt"/>
                <a:ea typeface="+mn-ea"/>
                <a:cs typeface="+mn-cs"/>
              </a:rPr>
              <a:t>“Transport, relying on buses, once an hour, limited routes, and they stop running early evening and there’s no Sunday service. Taxis don’t have a set fare from villages into town so taxis are always a last resort.”</a:t>
            </a:r>
            <a:br>
              <a:rPr lang="en-GB" sz="1400" kern="1200">
                <a:solidFill>
                  <a:schemeClr val="dk1"/>
                </a:solidFill>
                <a:effectLst/>
                <a:latin typeface="+mn-lt"/>
                <a:ea typeface="+mn-ea"/>
                <a:cs typeface="+mn-cs"/>
              </a:rPr>
            </a:br>
            <a:br>
              <a:rPr lang="en-GB" sz="1400" kern="1200">
                <a:solidFill>
                  <a:schemeClr val="dk1"/>
                </a:solidFill>
                <a:effectLst/>
                <a:latin typeface="+mn-lt"/>
                <a:ea typeface="+mn-ea"/>
                <a:cs typeface="+mn-cs"/>
              </a:rPr>
            </a:br>
            <a:r>
              <a:rPr lang="en-GB" sz="1600" b="1" kern="1200">
                <a:solidFill>
                  <a:schemeClr val="dk1"/>
                </a:solidFill>
                <a:effectLst/>
                <a:latin typeface="+mn-lt"/>
                <a:ea typeface="+mn-ea"/>
                <a:cs typeface="+mn-cs"/>
              </a:rPr>
              <a:t>“We are on the borders and sometimes not recognized as being part of Braintree, or services are too far away”</a:t>
            </a:r>
            <a:endParaRPr lang="en-GB" sz="1400" b="1"/>
          </a:p>
        </p:txBody>
      </p:sp>
      <p:sp>
        <p:nvSpPr>
          <p:cNvPr id="21" name="Title 1">
            <a:extLst>
              <a:ext uri="{FF2B5EF4-FFF2-40B4-BE49-F238E27FC236}">
                <a16:creationId xmlns:a16="http://schemas.microsoft.com/office/drawing/2014/main" id="{4E13DC1D-A996-46CA-B563-6421E0B8F56E}"/>
              </a:ext>
            </a:extLst>
          </p:cNvPr>
          <p:cNvSpPr txBox="1">
            <a:spLocks/>
          </p:cNvSpPr>
          <p:nvPr/>
        </p:nvSpPr>
        <p:spPr>
          <a:xfrm>
            <a:off x="282773" y="201209"/>
            <a:ext cx="7024719" cy="738663"/>
          </a:xfrm>
          <a:prstGeom prst="rect">
            <a:avLst/>
          </a:prstGeom>
          <a:noFill/>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500">
                <a:solidFill>
                  <a:schemeClr val="tx1"/>
                </a:solidFill>
              </a:rPr>
              <a:t>Over 65+ told us</a:t>
            </a:r>
            <a:endParaRPr kumimoji="0" lang="en-GB" sz="2500" b="1" i="0" u="none" strike="noStrike" kern="1200" cap="none" spc="0" normalizeH="0" baseline="0" noProof="0">
              <a:ln>
                <a:noFill/>
              </a:ln>
              <a:solidFill>
                <a:srgbClr val="004899"/>
              </a:solidFill>
              <a:effectLst/>
              <a:uLnTx/>
              <a:uFillTx/>
              <a:ea typeface="+mj-ea"/>
              <a:cs typeface="Arial"/>
            </a:endParaRPr>
          </a:p>
        </p:txBody>
      </p:sp>
      <p:graphicFrame>
        <p:nvGraphicFramePr>
          <p:cNvPr id="34" name="Table 4">
            <a:extLst>
              <a:ext uri="{FF2B5EF4-FFF2-40B4-BE49-F238E27FC236}">
                <a16:creationId xmlns:a16="http://schemas.microsoft.com/office/drawing/2014/main" id="{F2A032C1-FE02-4A38-A29F-5D260D29FDAB}"/>
              </a:ext>
            </a:extLst>
          </p:cNvPr>
          <p:cNvGraphicFramePr>
            <a:graphicFrameLocks noGrp="1"/>
          </p:cNvGraphicFramePr>
          <p:nvPr>
            <p:extLst>
              <p:ext uri="{D42A27DB-BD31-4B8C-83A1-F6EECF244321}">
                <p14:modId xmlns:p14="http://schemas.microsoft.com/office/powerpoint/2010/main" val="347760053"/>
              </p:ext>
            </p:extLst>
          </p:nvPr>
        </p:nvGraphicFramePr>
        <p:xfrm>
          <a:off x="8152645" y="3248050"/>
          <a:ext cx="3711532" cy="1315720"/>
        </p:xfrm>
        <a:graphic>
          <a:graphicData uri="http://schemas.openxmlformats.org/drawingml/2006/table">
            <a:tbl>
              <a:tblPr firstRow="1" bandRow="1">
                <a:tableStyleId>{21E4AEA4-8DFA-4A89-87EB-49C32662AFE0}</a:tableStyleId>
              </a:tblPr>
              <a:tblGrid>
                <a:gridCol w="3711532">
                  <a:extLst>
                    <a:ext uri="{9D8B030D-6E8A-4147-A177-3AD203B41FA5}">
                      <a16:colId xmlns:a16="http://schemas.microsoft.com/office/drawing/2014/main" val="2298345709"/>
                    </a:ext>
                  </a:extLst>
                </a:gridCol>
              </a:tblGrid>
              <a:tr h="370840">
                <a:tc>
                  <a:txBody>
                    <a:bodyPr/>
                    <a:lstStyle/>
                    <a:p>
                      <a:r>
                        <a:rPr lang="en-GB" sz="1600"/>
                        <a:t>Where people go for support</a:t>
                      </a:r>
                    </a:p>
                  </a:txBody>
                  <a:tcPr/>
                </a:tc>
                <a:extLst>
                  <a:ext uri="{0D108BD9-81ED-4DB2-BD59-A6C34878D82A}">
                    <a16:rowId xmlns:a16="http://schemas.microsoft.com/office/drawing/2014/main" val="3355958348"/>
                  </a:ext>
                </a:extLst>
              </a:tr>
              <a:tr h="370840">
                <a:tc>
                  <a:txBody>
                    <a:bodyPr/>
                    <a:lstStyle/>
                    <a:p>
                      <a:r>
                        <a:rPr lang="en-GB" sz="1400" kern="1200">
                          <a:solidFill>
                            <a:schemeClr val="dk1"/>
                          </a:solidFill>
                          <a:effectLst/>
                        </a:rPr>
                        <a:t>Local council</a:t>
                      </a:r>
                      <a:br>
                        <a:rPr lang="en-GB" sz="1400" kern="1200">
                          <a:solidFill>
                            <a:schemeClr val="dk1"/>
                          </a:solidFill>
                          <a:effectLst/>
                        </a:rPr>
                      </a:br>
                      <a:r>
                        <a:rPr lang="en-GB" sz="1400" kern="1200">
                          <a:solidFill>
                            <a:schemeClr val="dk1"/>
                          </a:solidFill>
                          <a:effectLst/>
                        </a:rPr>
                        <a:t>Workplace</a:t>
                      </a:r>
                      <a:br>
                        <a:rPr lang="en-GB" sz="1400" kern="1200">
                          <a:solidFill>
                            <a:schemeClr val="dk1"/>
                          </a:solidFill>
                          <a:effectLst/>
                        </a:rPr>
                      </a:br>
                      <a:r>
                        <a:rPr lang="en-GB" sz="1400" kern="1200">
                          <a:solidFill>
                            <a:schemeClr val="dk1"/>
                          </a:solidFill>
                          <a:effectLst/>
                        </a:rPr>
                        <a:t>Government</a:t>
                      </a:r>
                      <a:br>
                        <a:rPr lang="en-GB" sz="1400" kern="1200">
                          <a:solidFill>
                            <a:schemeClr val="dk1"/>
                          </a:solidFill>
                          <a:effectLst/>
                        </a:rPr>
                      </a:br>
                      <a:r>
                        <a:rPr lang="en-GB" sz="1400" kern="1200">
                          <a:solidFill>
                            <a:schemeClr val="dk1"/>
                          </a:solidFill>
                          <a:effectLst/>
                        </a:rPr>
                        <a:t>Online and various websites</a:t>
                      </a:r>
                      <a:endParaRPr lang="en-GB" sz="1400">
                        <a:latin typeface="+mn-lt"/>
                      </a:endParaRPr>
                    </a:p>
                  </a:txBody>
                  <a:tcPr/>
                </a:tc>
                <a:extLst>
                  <a:ext uri="{0D108BD9-81ED-4DB2-BD59-A6C34878D82A}">
                    <a16:rowId xmlns:a16="http://schemas.microsoft.com/office/drawing/2014/main" val="2773369726"/>
                  </a:ext>
                </a:extLst>
              </a:tr>
            </a:tbl>
          </a:graphicData>
        </a:graphic>
      </p:graphicFrame>
      <p:graphicFrame>
        <p:nvGraphicFramePr>
          <p:cNvPr id="37" name="Table 5">
            <a:extLst>
              <a:ext uri="{FF2B5EF4-FFF2-40B4-BE49-F238E27FC236}">
                <a16:creationId xmlns:a16="http://schemas.microsoft.com/office/drawing/2014/main" id="{12D8B2D9-A69A-485C-95AB-A83BF8AEEF25}"/>
              </a:ext>
            </a:extLst>
          </p:cNvPr>
          <p:cNvGraphicFramePr>
            <a:graphicFrameLocks noGrp="1"/>
          </p:cNvGraphicFramePr>
          <p:nvPr>
            <p:extLst>
              <p:ext uri="{D42A27DB-BD31-4B8C-83A1-F6EECF244321}">
                <p14:modId xmlns:p14="http://schemas.microsoft.com/office/powerpoint/2010/main" val="4286697294"/>
              </p:ext>
            </p:extLst>
          </p:nvPr>
        </p:nvGraphicFramePr>
        <p:xfrm>
          <a:off x="4240233" y="1189556"/>
          <a:ext cx="3711533" cy="387604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Good standard of living</a:t>
                      </a:r>
                    </a:p>
                  </a:txBody>
                  <a:tcPr/>
                </a:tc>
                <a:extLst>
                  <a:ext uri="{0D108BD9-81ED-4DB2-BD59-A6C34878D82A}">
                    <a16:rowId xmlns:a16="http://schemas.microsoft.com/office/drawing/2014/main" val="586609693"/>
                  </a:ext>
                </a:extLst>
              </a:tr>
              <a:tr h="370840">
                <a:tc>
                  <a:txBody>
                    <a:bodyPr/>
                    <a:lstStyle/>
                    <a:p>
                      <a:r>
                        <a:rPr lang="en-GB" sz="1400" b="1"/>
                        <a:t>Good standard of living means:</a:t>
                      </a:r>
                      <a:br>
                        <a:rPr lang="en-GB" sz="1400" b="1"/>
                      </a:br>
                      <a:r>
                        <a:rPr lang="en-GB" sz="1400" kern="1200">
                          <a:solidFill>
                            <a:schemeClr val="dk1"/>
                          </a:solidFill>
                          <a:effectLst/>
                        </a:rPr>
                        <a:t>Good diet (fresh food) and comfort at home. Not having to worry about using electricity, water and heating the home. Having enough money to pay all the bills.</a:t>
                      </a:r>
                      <a:br>
                        <a:rPr lang="en-GB" sz="1400" kern="1200">
                          <a:solidFill>
                            <a:schemeClr val="dk1"/>
                          </a:solidFill>
                          <a:effectLst/>
                        </a:rPr>
                      </a:br>
                      <a:br>
                        <a:rPr lang="en-GB" sz="1400" kern="1200">
                          <a:solidFill>
                            <a:schemeClr val="dk1"/>
                          </a:solidFill>
                          <a:effectLst/>
                        </a:rPr>
                      </a:br>
                      <a:r>
                        <a:rPr lang="en-GB" sz="1400" b="1" kern="1200">
                          <a:solidFill>
                            <a:schemeClr val="dk1"/>
                          </a:solidFill>
                          <a:effectLst/>
                        </a:rPr>
                        <a:t>“Able to live without worries”</a:t>
                      </a:r>
                      <a:br>
                        <a:rPr lang="en-GB" sz="1400"/>
                      </a:br>
                      <a:r>
                        <a:rPr lang="en-GB" sz="1400" kern="1200">
                          <a:solidFill>
                            <a:schemeClr val="dk1"/>
                          </a:solidFill>
                          <a:effectLst/>
                        </a:rPr>
                        <a:t>.</a:t>
                      </a:r>
                      <a:br>
                        <a:rPr lang="en-GB" sz="1400"/>
                      </a:br>
                      <a:r>
                        <a:rPr lang="en-GB" sz="1400" b="1"/>
                        <a:t>The challenges to achieving this include:</a:t>
                      </a:r>
                      <a:br>
                        <a:rPr lang="en-GB" sz="1400"/>
                      </a:br>
                      <a:r>
                        <a:rPr lang="en-GB" sz="1400" kern="1200">
                          <a:solidFill>
                            <a:schemeClr val="dk1"/>
                          </a:solidFill>
                          <a:effectLst/>
                        </a:rPr>
                        <a:t>Having to make cutbacks, for example not being able to use heating because they can’t afford. Lack of good broadband connection. Lastly, too much traffic on the roads.</a:t>
                      </a:r>
                      <a:br>
                        <a:rPr lang="en-GB" sz="1400" kern="1200">
                          <a:solidFill>
                            <a:schemeClr val="dk1"/>
                          </a:solidFill>
                          <a:effectLst/>
                        </a:rPr>
                      </a:br>
                      <a:br>
                        <a:rPr lang="en-GB" sz="1400" kern="1200">
                          <a:solidFill>
                            <a:schemeClr val="dk1"/>
                          </a:solidFill>
                          <a:effectLst/>
                        </a:rPr>
                      </a:br>
                      <a:r>
                        <a:rPr lang="en-GB" sz="1400" b="1" kern="1200">
                          <a:solidFill>
                            <a:schemeClr val="dk1"/>
                          </a:solidFill>
                          <a:effectLst/>
                        </a:rPr>
                        <a:t>“Juggling the budget and making everything gets paid on time or as near as possible.”</a:t>
                      </a:r>
                      <a:endParaRPr lang="en-GB" sz="1400" b="1"/>
                    </a:p>
                  </a:txBody>
                  <a:tcPr/>
                </a:tc>
                <a:extLst>
                  <a:ext uri="{0D108BD9-81ED-4DB2-BD59-A6C34878D82A}">
                    <a16:rowId xmlns:a16="http://schemas.microsoft.com/office/drawing/2014/main" val="3253218990"/>
                  </a:ext>
                </a:extLst>
              </a:tr>
            </a:tbl>
          </a:graphicData>
        </a:graphic>
      </p:graphicFrame>
      <p:graphicFrame>
        <p:nvGraphicFramePr>
          <p:cNvPr id="38" name="Table 5">
            <a:extLst>
              <a:ext uri="{FF2B5EF4-FFF2-40B4-BE49-F238E27FC236}">
                <a16:creationId xmlns:a16="http://schemas.microsoft.com/office/drawing/2014/main" id="{DDC80254-0E21-4F5E-8CE8-3E685CD91648}"/>
              </a:ext>
            </a:extLst>
          </p:cNvPr>
          <p:cNvGraphicFramePr>
            <a:graphicFrameLocks noGrp="1"/>
          </p:cNvGraphicFramePr>
          <p:nvPr>
            <p:extLst>
              <p:ext uri="{D42A27DB-BD31-4B8C-83A1-F6EECF244321}">
                <p14:modId xmlns:p14="http://schemas.microsoft.com/office/powerpoint/2010/main" val="96532345"/>
              </p:ext>
            </p:extLst>
          </p:nvPr>
        </p:nvGraphicFramePr>
        <p:xfrm>
          <a:off x="8152645" y="1188229"/>
          <a:ext cx="3711533" cy="1955800"/>
        </p:xfrm>
        <a:graphic>
          <a:graphicData uri="http://schemas.openxmlformats.org/drawingml/2006/table">
            <a:tbl>
              <a:tblPr firstRow="1" bandRow="1">
                <a:tableStyleId>{21E4AEA4-8DFA-4A89-87EB-49C32662AFE0}</a:tableStyleId>
              </a:tblPr>
              <a:tblGrid>
                <a:gridCol w="3711533">
                  <a:extLst>
                    <a:ext uri="{9D8B030D-6E8A-4147-A177-3AD203B41FA5}">
                      <a16:colId xmlns:a16="http://schemas.microsoft.com/office/drawing/2014/main" val="3210324580"/>
                    </a:ext>
                  </a:extLst>
                </a:gridCol>
              </a:tblGrid>
              <a:tr h="370840">
                <a:tc>
                  <a:txBody>
                    <a:bodyPr/>
                    <a:lstStyle/>
                    <a:p>
                      <a:r>
                        <a:rPr lang="en-GB" sz="1600"/>
                        <a:t>How things could be improved</a:t>
                      </a:r>
                    </a:p>
                  </a:txBody>
                  <a:tcPr/>
                </a:tc>
                <a:extLst>
                  <a:ext uri="{0D108BD9-81ED-4DB2-BD59-A6C34878D82A}">
                    <a16:rowId xmlns:a16="http://schemas.microsoft.com/office/drawing/2014/main" val="586609693"/>
                  </a:ext>
                </a:extLst>
              </a:tr>
              <a:tr h="370840">
                <a:tc>
                  <a:txBody>
                    <a:bodyPr/>
                    <a:lstStyle/>
                    <a:p>
                      <a:r>
                        <a:rPr lang="en-GB" sz="1400" kern="1200">
                          <a:solidFill>
                            <a:schemeClr val="dk1"/>
                          </a:solidFill>
                          <a:effectLst/>
                        </a:rPr>
                        <a:t>Open a decent village shop and put village on the bus route</a:t>
                      </a:r>
                      <a:br>
                        <a:rPr lang="en-GB" sz="1400" kern="1200">
                          <a:solidFill>
                            <a:schemeClr val="dk1"/>
                          </a:solidFill>
                          <a:effectLst/>
                        </a:rPr>
                      </a:br>
                      <a:r>
                        <a:rPr lang="en-GB" sz="1400" kern="1200">
                          <a:solidFill>
                            <a:schemeClr val="dk1"/>
                          </a:solidFill>
                          <a:effectLst/>
                        </a:rPr>
                        <a:t>Fibre broadband to all</a:t>
                      </a:r>
                      <a:br>
                        <a:rPr lang="en-GB" sz="1400" kern="1200">
                          <a:solidFill>
                            <a:schemeClr val="dk1"/>
                          </a:solidFill>
                          <a:effectLst/>
                        </a:rPr>
                      </a:br>
                      <a:r>
                        <a:rPr lang="en-GB" sz="1400" kern="1200">
                          <a:solidFill>
                            <a:schemeClr val="dk1"/>
                          </a:solidFill>
                          <a:effectLst/>
                        </a:rPr>
                        <a:t>Improve community groups and village halls.</a:t>
                      </a:r>
                      <a:br>
                        <a:rPr lang="en-GB" sz="1400" kern="1200">
                          <a:solidFill>
                            <a:schemeClr val="dk1"/>
                          </a:solidFill>
                          <a:effectLst/>
                        </a:rPr>
                      </a:br>
                      <a:r>
                        <a:rPr lang="en-GB" sz="1400" kern="1200">
                          <a:solidFill>
                            <a:schemeClr val="dk1"/>
                          </a:solidFill>
                          <a:effectLst/>
                        </a:rPr>
                        <a:t>Stop moving more people in; concern over flooding and overwhelming the schools and doctors surgery, also increase traffic. </a:t>
                      </a:r>
                      <a:endParaRPr lang="en-GB" sz="1400"/>
                    </a:p>
                  </a:txBody>
                  <a:tcPr/>
                </a:tc>
                <a:extLst>
                  <a:ext uri="{0D108BD9-81ED-4DB2-BD59-A6C34878D82A}">
                    <a16:rowId xmlns:a16="http://schemas.microsoft.com/office/drawing/2014/main" val="3253218990"/>
                  </a:ext>
                </a:extLst>
              </a:tr>
            </a:tbl>
          </a:graphicData>
        </a:graphic>
      </p:graphicFrame>
      <p:sp>
        <p:nvSpPr>
          <p:cNvPr id="9" name="TextBox 8">
            <a:extLst>
              <a:ext uri="{FF2B5EF4-FFF2-40B4-BE49-F238E27FC236}">
                <a16:creationId xmlns:a16="http://schemas.microsoft.com/office/drawing/2014/main" id="{3033D5B6-DB35-40D0-AF5A-CA4D776A4C5B}"/>
              </a:ext>
            </a:extLst>
          </p:cNvPr>
          <p:cNvSpPr txBox="1"/>
          <p:nvPr/>
        </p:nvSpPr>
        <p:spPr>
          <a:xfrm>
            <a:off x="282773" y="626758"/>
            <a:ext cx="11581405" cy="584775"/>
          </a:xfrm>
          <a:prstGeom prst="rect">
            <a:avLst/>
          </a:prstGeom>
          <a:noFill/>
        </p:spPr>
        <p:txBody>
          <a:bodyPr wrap="square">
            <a:spAutoFit/>
          </a:bodyPr>
          <a:lstStyle/>
          <a:p>
            <a:r>
              <a:rPr lang="en-GB" sz="1600">
                <a:effectLst/>
                <a:ea typeface="Calibri" panose="020F0502020204030204" pitchFamily="34" charset="0"/>
                <a:cs typeface="Times New Roman" panose="02020603050405020304" pitchFamily="18" charset="0"/>
              </a:rPr>
              <a:t>Half of the 65+ year old respondents told us they are still working and that they are financially fin</a:t>
            </a:r>
            <a:r>
              <a:rPr lang="en-GB" sz="1600">
                <a:effectLst/>
                <a:ea typeface="Times New Roman" panose="02020603050405020304" pitchFamily="18" charset="0"/>
              </a:rPr>
              <a:t>ding it quite difficult, or I am just about getting by.</a:t>
            </a:r>
            <a:endParaRPr lang="en-GB" sz="1600"/>
          </a:p>
        </p:txBody>
      </p:sp>
    </p:spTree>
    <p:extLst>
      <p:ext uri="{BB962C8B-B14F-4D97-AF65-F5344CB8AC3E}">
        <p14:creationId xmlns:p14="http://schemas.microsoft.com/office/powerpoint/2010/main" val="26338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836F98-0A42-42C4-999F-FE636EA815F9}"/>
              </a:ext>
            </a:extLst>
          </p:cNvPr>
          <p:cNvSpPr>
            <a:spLocks noGrp="1"/>
          </p:cNvSpPr>
          <p:nvPr>
            <p:ph idx="1"/>
          </p:nvPr>
        </p:nvSpPr>
        <p:spPr>
          <a:xfrm>
            <a:off x="1318043" y="2036189"/>
            <a:ext cx="4608000" cy="4141450"/>
          </a:xfrm>
        </p:spPr>
        <p:txBody>
          <a:bodyPr/>
          <a:lstStyle/>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Being able to afford bills </a:t>
            </a:r>
          </a:p>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Enough money to buy food, a good diet</a:t>
            </a:r>
          </a:p>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Keeping a roof over their head </a:t>
            </a:r>
          </a:p>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Keeping warm</a:t>
            </a:r>
          </a:p>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Being able to afford clothes</a:t>
            </a:r>
          </a:p>
          <a:p>
            <a:pPr lvl="0">
              <a:lnSpc>
                <a:spcPct val="120000"/>
              </a:lnSpc>
              <a:spcBef>
                <a:spcPts val="2400"/>
              </a:spcBef>
              <a:spcAft>
                <a:spcPts val="0"/>
              </a:spcAft>
            </a:pPr>
            <a:r>
              <a:rPr lang="en-GB" sz="1800" b="0" dirty="0">
                <a:latin typeface="Calibri" panose="020F0502020204030204" pitchFamily="34" charset="0"/>
                <a:ea typeface="Calibri" panose="020F0502020204030204" pitchFamily="34" charset="0"/>
                <a:cs typeface="Arial" panose="020B0604020202020204" pitchFamily="34" charset="0"/>
              </a:rPr>
              <a:t>A few treats or entertainment e.g. treats,  activities for the children, going out.</a:t>
            </a:r>
          </a:p>
          <a:p>
            <a:pPr lvl="0">
              <a:lnSpc>
                <a:spcPct val="120000"/>
              </a:lnSpc>
              <a:spcBef>
                <a:spcPts val="2400"/>
              </a:spcBef>
              <a:spcAft>
                <a:spcPts val="0"/>
              </a:spcAft>
            </a:pPr>
            <a:r>
              <a:rPr lang="en-GB" sz="1800" b="0" dirty="0">
                <a:effectLst/>
                <a:latin typeface="Calibri" panose="020F0502020204030204" pitchFamily="34" charset="0"/>
                <a:ea typeface="Calibri" panose="020F0502020204030204" pitchFamily="34" charset="0"/>
                <a:cs typeface="Arial" panose="020B0604020202020204" pitchFamily="34" charset="0"/>
              </a:rPr>
              <a:t>A good work-life balance</a:t>
            </a:r>
          </a:p>
          <a:p>
            <a:pPr>
              <a:spcBef>
                <a:spcPts val="2400"/>
              </a:spcBef>
              <a:spcAft>
                <a:spcPts val="0"/>
              </a:spcAft>
            </a:pPr>
            <a:endParaRPr lang="en-GB" sz="1800" b="0" dirty="0"/>
          </a:p>
        </p:txBody>
      </p:sp>
      <p:sp>
        <p:nvSpPr>
          <p:cNvPr id="6" name="Text Placeholder 5">
            <a:extLst>
              <a:ext uri="{FF2B5EF4-FFF2-40B4-BE49-F238E27FC236}">
                <a16:creationId xmlns:a16="http://schemas.microsoft.com/office/drawing/2014/main" id="{61CB7148-293A-4604-9D7D-2D4DFCF8A7E4}"/>
              </a:ext>
            </a:extLst>
          </p:cNvPr>
          <p:cNvSpPr>
            <a:spLocks noGrp="1"/>
          </p:cNvSpPr>
          <p:nvPr>
            <p:ph type="body" sz="quarter" idx="10"/>
          </p:nvPr>
        </p:nvSpPr>
        <p:spPr>
          <a:xfrm>
            <a:off x="7177674" y="2123994"/>
            <a:ext cx="4542251" cy="2628982"/>
          </a:xfrm>
        </p:spPr>
        <p:txBody>
          <a:bodyPr/>
          <a:lstStyle/>
          <a:p>
            <a:pPr algn="ctr">
              <a:spcAft>
                <a:spcPts val="0"/>
              </a:spcAft>
            </a:pPr>
            <a:r>
              <a:rPr lang="en-GB" sz="2800">
                <a:latin typeface="Calibri" panose="020F0502020204030204" pitchFamily="34" charset="0"/>
                <a:cs typeface="Calibri" panose="020F0502020204030204" pitchFamily="34" charset="0"/>
              </a:rPr>
              <a:t>“It is </a:t>
            </a:r>
            <a:r>
              <a:rPr lang="en-GB" sz="2800" b="1">
                <a:latin typeface="Calibri" panose="020F0502020204030204" pitchFamily="34" charset="0"/>
                <a:cs typeface="Calibri" panose="020F0502020204030204" pitchFamily="34" charset="0"/>
              </a:rPr>
              <a:t>having enough to eat</a:t>
            </a:r>
            <a:r>
              <a:rPr lang="en-GB" sz="2800">
                <a:latin typeface="Calibri" panose="020F0502020204030204" pitchFamily="34" charset="0"/>
                <a:cs typeface="Calibri" panose="020F0502020204030204" pitchFamily="34" charset="0"/>
              </a:rPr>
              <a:t>, to keep </a:t>
            </a:r>
            <a:r>
              <a:rPr lang="en-GB" sz="2800" b="1">
                <a:latin typeface="Calibri" panose="020F0502020204030204" pitchFamily="34" charset="0"/>
                <a:cs typeface="Calibri" panose="020F0502020204030204" pitchFamily="34" charset="0"/>
              </a:rPr>
              <a:t>warm</a:t>
            </a:r>
            <a:r>
              <a:rPr lang="en-GB" sz="2800">
                <a:latin typeface="Calibri" panose="020F0502020204030204" pitchFamily="34" charset="0"/>
                <a:cs typeface="Calibri" panose="020F0502020204030204" pitchFamily="34" charset="0"/>
              </a:rPr>
              <a:t>, and to have access to </a:t>
            </a:r>
            <a:r>
              <a:rPr lang="en-GB" sz="2800" b="1">
                <a:latin typeface="Calibri" panose="020F0502020204030204" pitchFamily="34" charset="0"/>
                <a:cs typeface="Calibri" panose="020F0502020204030204" pitchFamily="34" charset="0"/>
              </a:rPr>
              <a:t>healthcare</a:t>
            </a:r>
            <a:r>
              <a:rPr lang="en-GB" sz="2800">
                <a:latin typeface="Calibri" panose="020F0502020204030204" pitchFamily="34" charset="0"/>
                <a:cs typeface="Calibri" panose="020F0502020204030204" pitchFamily="34" charset="0"/>
              </a:rPr>
              <a:t> properly. Those are the most important things." </a:t>
            </a:r>
          </a:p>
          <a:p>
            <a:pPr algn="ctr">
              <a:spcAft>
                <a:spcPts val="0"/>
              </a:spcAft>
            </a:pPr>
            <a:r>
              <a:rPr lang="en-GB" sz="2000">
                <a:latin typeface="Calibri" panose="020F0502020204030204" pitchFamily="34" charset="0"/>
                <a:cs typeface="Calibri" panose="020F0502020204030204" pitchFamily="34" charset="0"/>
              </a:rPr>
              <a:t>[Lucy, Ethnographic interview]</a:t>
            </a:r>
          </a:p>
          <a:p>
            <a:pPr algn="ctr"/>
            <a:endParaRPr lang="en-GB" sz="280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DF7786E-334B-4066-A4AA-F4C18388D6C8}"/>
              </a:ext>
            </a:extLst>
          </p:cNvPr>
          <p:cNvSpPr>
            <a:spLocks noGrp="1"/>
          </p:cNvSpPr>
          <p:nvPr>
            <p:ph type="ftr" sz="quarter" idx="4294967295"/>
          </p:nvPr>
        </p:nvSpPr>
        <p:spPr>
          <a:xfrm>
            <a:off x="0" y="7165975"/>
            <a:ext cx="4114800" cy="365125"/>
          </a:xfrm>
        </p:spPr>
        <p:txBody>
          <a:bodyPr/>
          <a:lstStyle/>
          <a:p>
            <a:r>
              <a:rPr lang="en-GB">
                <a:latin typeface="Calibri" panose="020F0502020204030204" pitchFamily="34" charset="0"/>
              </a:rPr>
              <a:t>Produced by Essex County Council Chief Exec’s Office</a:t>
            </a:r>
          </a:p>
        </p:txBody>
      </p:sp>
      <p:sp>
        <p:nvSpPr>
          <p:cNvPr id="8" name="TextBox 7">
            <a:extLst>
              <a:ext uri="{FF2B5EF4-FFF2-40B4-BE49-F238E27FC236}">
                <a16:creationId xmlns:a16="http://schemas.microsoft.com/office/drawing/2014/main" id="{B12918E7-4D11-4392-B9C4-7C06FCAA3343}"/>
              </a:ext>
            </a:extLst>
          </p:cNvPr>
          <p:cNvSpPr txBox="1"/>
          <p:nvPr/>
        </p:nvSpPr>
        <p:spPr>
          <a:xfrm>
            <a:off x="539749" y="1311705"/>
            <a:ext cx="5846151" cy="646331"/>
          </a:xfrm>
          <a:prstGeom prst="rect">
            <a:avLst/>
          </a:prstGeom>
          <a:noFill/>
        </p:spPr>
        <p:txBody>
          <a:bodyPr wrap="square" lIns="91440" tIns="45720" rIns="91440" bIns="45720" rtlCol="0" anchor="t">
            <a:spAutoFit/>
          </a:bodyPr>
          <a:lstStyle/>
          <a:p>
            <a:pPr>
              <a:spcBef>
                <a:spcPts val="600"/>
              </a:spcBef>
            </a:pPr>
            <a:r>
              <a:rPr lang="en-GB" b="1" dirty="0">
                <a:latin typeface="Calibri" panose="020F0502020204030204" pitchFamily="34" charset="0"/>
              </a:rPr>
              <a:t>Participants &amp; survey respondents reported that ‘good standards of living’ means:</a:t>
            </a:r>
          </a:p>
        </p:txBody>
      </p:sp>
      <p:sp>
        <p:nvSpPr>
          <p:cNvPr id="9" name="Title 8">
            <a:extLst>
              <a:ext uri="{FF2B5EF4-FFF2-40B4-BE49-F238E27FC236}">
                <a16:creationId xmlns:a16="http://schemas.microsoft.com/office/drawing/2014/main" id="{DEE60434-523B-AEEB-14F7-76D2BE5DBA25}"/>
              </a:ext>
            </a:extLst>
          </p:cNvPr>
          <p:cNvSpPr>
            <a:spLocks noGrp="1"/>
          </p:cNvSpPr>
          <p:nvPr>
            <p:ph type="title"/>
          </p:nvPr>
        </p:nvSpPr>
        <p:spPr>
          <a:xfrm>
            <a:off x="539749" y="157008"/>
            <a:ext cx="5846151" cy="1065091"/>
          </a:xfrm>
        </p:spPr>
        <p:txBody>
          <a:bodyPr/>
          <a:lstStyle/>
          <a:p>
            <a:r>
              <a:rPr lang="en-GB" sz="3600"/>
              <a:t>People have modest ideas about good standards of living</a:t>
            </a:r>
          </a:p>
        </p:txBody>
      </p:sp>
      <p:sp>
        <p:nvSpPr>
          <p:cNvPr id="10" name="Footer Placeholder 3">
            <a:extLst>
              <a:ext uri="{FF2B5EF4-FFF2-40B4-BE49-F238E27FC236}">
                <a16:creationId xmlns:a16="http://schemas.microsoft.com/office/drawing/2014/main" id="{11503ADD-E6AC-AE56-6621-B9C44E5C6BDD}"/>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11" name="Date Placeholder 4">
            <a:extLst>
              <a:ext uri="{FF2B5EF4-FFF2-40B4-BE49-F238E27FC236}">
                <a16:creationId xmlns:a16="http://schemas.microsoft.com/office/drawing/2014/main" id="{730C2C80-8B2D-789A-DA16-99058D8F06FB}"/>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12" name="Slide Number Placeholder 5">
            <a:extLst>
              <a:ext uri="{FF2B5EF4-FFF2-40B4-BE49-F238E27FC236}">
                <a16:creationId xmlns:a16="http://schemas.microsoft.com/office/drawing/2014/main" id="{4F55F949-523B-E38E-A83D-EE49E446E14A}"/>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7</a:t>
            </a:fld>
            <a:endParaRPr lang="en-GB">
              <a:latin typeface="Calibri" panose="020F0502020204030204" pitchFamily="34" charset="0"/>
            </a:endParaRPr>
          </a:p>
        </p:txBody>
      </p:sp>
      <p:pic>
        <p:nvPicPr>
          <p:cNvPr id="3" name="Graphic 2" descr="Gingerbread cookie with solid fill">
            <a:extLst>
              <a:ext uri="{FF2B5EF4-FFF2-40B4-BE49-F238E27FC236}">
                <a16:creationId xmlns:a16="http://schemas.microsoft.com/office/drawing/2014/main" id="{3D3DA2CF-8612-5CA4-0EF1-D61630E4B4E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0896" y="5282195"/>
            <a:ext cx="576000" cy="576000"/>
          </a:xfrm>
          <a:prstGeom prst="rect">
            <a:avLst/>
          </a:prstGeom>
        </p:spPr>
      </p:pic>
      <p:pic>
        <p:nvPicPr>
          <p:cNvPr id="13" name="Graphic 12" descr="Ugly Sweater with solid fill">
            <a:extLst>
              <a:ext uri="{FF2B5EF4-FFF2-40B4-BE49-F238E27FC236}">
                <a16:creationId xmlns:a16="http://schemas.microsoft.com/office/drawing/2014/main" id="{AE3D8789-B3BF-CA76-58D6-591B1A16436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0896" y="4614428"/>
            <a:ext cx="576000" cy="576000"/>
          </a:xfrm>
          <a:prstGeom prst="rect">
            <a:avLst/>
          </a:prstGeom>
        </p:spPr>
      </p:pic>
      <p:pic>
        <p:nvPicPr>
          <p:cNvPr id="15" name="Graphic 14" descr="Indoor Fireplace with solid fill">
            <a:extLst>
              <a:ext uri="{FF2B5EF4-FFF2-40B4-BE49-F238E27FC236}">
                <a16:creationId xmlns:a16="http://schemas.microsoft.com/office/drawing/2014/main" id="{5087C07B-C896-BE29-949F-E6DE5D6BB4D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0896" y="3946661"/>
            <a:ext cx="576000" cy="576000"/>
          </a:xfrm>
          <a:prstGeom prst="rect">
            <a:avLst/>
          </a:prstGeom>
        </p:spPr>
      </p:pic>
      <p:pic>
        <p:nvPicPr>
          <p:cNvPr id="17" name="Graphic 16" descr="Renovation (House With Sparkles) with solid fill">
            <a:extLst>
              <a:ext uri="{FF2B5EF4-FFF2-40B4-BE49-F238E27FC236}">
                <a16:creationId xmlns:a16="http://schemas.microsoft.com/office/drawing/2014/main" id="{CBC26BE2-6E1B-9410-A2A9-1DE284E3A69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40896" y="3278894"/>
            <a:ext cx="576000" cy="576000"/>
          </a:xfrm>
          <a:prstGeom prst="rect">
            <a:avLst/>
          </a:prstGeom>
        </p:spPr>
      </p:pic>
      <p:pic>
        <p:nvPicPr>
          <p:cNvPr id="19" name="Graphic 18" descr="Grocery bag with solid fill">
            <a:extLst>
              <a:ext uri="{FF2B5EF4-FFF2-40B4-BE49-F238E27FC236}">
                <a16:creationId xmlns:a16="http://schemas.microsoft.com/office/drawing/2014/main" id="{CB3F4CF8-6A71-0D4B-C51D-5AB27E9AFBF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0896" y="2611127"/>
            <a:ext cx="576000" cy="576000"/>
          </a:xfrm>
          <a:prstGeom prst="rect">
            <a:avLst/>
          </a:prstGeom>
        </p:spPr>
      </p:pic>
      <p:pic>
        <p:nvPicPr>
          <p:cNvPr id="21" name="Graphic 20" descr="Wallet with solid fill">
            <a:extLst>
              <a:ext uri="{FF2B5EF4-FFF2-40B4-BE49-F238E27FC236}">
                <a16:creationId xmlns:a16="http://schemas.microsoft.com/office/drawing/2014/main" id="{596014BE-268E-7F81-40B1-896486CF1CB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40896" y="1943360"/>
            <a:ext cx="576000" cy="576000"/>
          </a:xfrm>
          <a:prstGeom prst="rect">
            <a:avLst/>
          </a:prstGeom>
        </p:spPr>
      </p:pic>
      <p:pic>
        <p:nvPicPr>
          <p:cNvPr id="7" name="Graphic 6" descr="Spinning Plates with solid fill">
            <a:extLst>
              <a:ext uri="{FF2B5EF4-FFF2-40B4-BE49-F238E27FC236}">
                <a16:creationId xmlns:a16="http://schemas.microsoft.com/office/drawing/2014/main" id="{32C9F36E-8112-C23D-36C8-49572443469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40896" y="5949964"/>
            <a:ext cx="576000" cy="576000"/>
          </a:xfrm>
          <a:prstGeom prst="rect">
            <a:avLst/>
          </a:prstGeom>
        </p:spPr>
      </p:pic>
    </p:spTree>
    <p:extLst>
      <p:ext uri="{BB962C8B-B14F-4D97-AF65-F5344CB8AC3E}">
        <p14:creationId xmlns:p14="http://schemas.microsoft.com/office/powerpoint/2010/main" val="1101980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3D7933AA-BCEE-4D10-BD22-AA1E9EECC7EF}"/>
              </a:ext>
            </a:extLst>
          </p:cNvPr>
          <p:cNvSpPr txBox="1">
            <a:spLocks/>
          </p:cNvSpPr>
          <p:nvPr/>
        </p:nvSpPr>
        <p:spPr>
          <a:xfrm>
            <a:off x="282773" y="260195"/>
            <a:ext cx="7191582" cy="1320181"/>
          </a:xfrm>
          <a:prstGeom prst="rect">
            <a:avLst/>
          </a:prstGeom>
          <a:noFill/>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chemeClr val="tx1"/>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4899"/>
                </a:solidFill>
                <a:effectLst/>
                <a:uLnTx/>
                <a:uFillTx/>
                <a:latin typeface="Arial" panose="020B0604020202020204"/>
                <a:ea typeface="+mj-ea"/>
                <a:cs typeface="Arial"/>
              </a:rPr>
              <a:t>Summary</a:t>
            </a:r>
          </a:p>
        </p:txBody>
      </p:sp>
      <p:pic>
        <p:nvPicPr>
          <p:cNvPr id="3" name="Picture 2" descr="A picture containing text, grass, outdoor, sky&#10;&#10;Description automatically generated">
            <a:extLst>
              <a:ext uri="{FF2B5EF4-FFF2-40B4-BE49-F238E27FC236}">
                <a16:creationId xmlns:a16="http://schemas.microsoft.com/office/drawing/2014/main" id="{BAA567BE-FC50-487D-8201-1D20649276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7885" y="260195"/>
            <a:ext cx="2461342" cy="1846007"/>
          </a:xfrm>
          <a:prstGeom prst="rect">
            <a:avLst/>
          </a:prstGeom>
        </p:spPr>
      </p:pic>
      <p:sp>
        <p:nvSpPr>
          <p:cNvPr id="5" name="TextBox 4">
            <a:extLst>
              <a:ext uri="{FF2B5EF4-FFF2-40B4-BE49-F238E27FC236}">
                <a16:creationId xmlns:a16="http://schemas.microsoft.com/office/drawing/2014/main" id="{3F8D5ACA-26D9-4788-9FFB-2B96096614A1}"/>
              </a:ext>
            </a:extLst>
          </p:cNvPr>
          <p:cNvSpPr txBox="1"/>
          <p:nvPr/>
        </p:nvSpPr>
        <p:spPr>
          <a:xfrm>
            <a:off x="282655" y="920285"/>
            <a:ext cx="9683278" cy="5834161"/>
          </a:xfrm>
          <a:prstGeom prst="rect">
            <a:avLst/>
          </a:prstGeom>
          <a:noFill/>
        </p:spPr>
        <p:txBody>
          <a:bodyPr wrap="square" lIns="91440" tIns="45720" rIns="91440" bIns="45720" anchor="t">
            <a:spAutoFit/>
          </a:bodyPr>
          <a:lstStyle/>
          <a:p>
            <a:pPr>
              <a:lnSpc>
                <a:spcPct val="110000"/>
              </a:lnSpc>
              <a:spcBef>
                <a:spcPts val="600"/>
              </a:spcBef>
            </a:pPr>
            <a:r>
              <a:rPr lang="en-GB" sz="1600">
                <a:effectLst/>
                <a:ea typeface="Calibri" panose="020F0502020204030204" pitchFamily="34" charset="0"/>
                <a:cs typeface="Times New Roman" panose="02020603050405020304" pitchFamily="18" charset="0"/>
              </a:rPr>
              <a:t>People </a:t>
            </a:r>
            <a:r>
              <a:rPr lang="en-GB" sz="1600">
                <a:ea typeface="Calibri" panose="020F0502020204030204" pitchFamily="34" charset="0"/>
                <a:cs typeface="Times New Roman" panose="02020603050405020304" pitchFamily="18" charset="0"/>
              </a:rPr>
              <a:t>who live in rural Braintree told us the</a:t>
            </a:r>
            <a:r>
              <a:rPr lang="en-GB" sz="1600">
                <a:effectLst/>
                <a:ea typeface="Calibri" panose="020F0502020204030204" pitchFamily="34" charset="0"/>
                <a:cs typeface="Times New Roman" panose="02020603050405020304" pitchFamily="18" charset="0"/>
              </a:rPr>
              <a:t> main reason for financial difficulties is because of a </a:t>
            </a:r>
            <a:r>
              <a:rPr lang="en-GB" sz="1600" b="1">
                <a:effectLst/>
                <a:ea typeface="Calibri" panose="020F0502020204030204" pitchFamily="34" charset="0"/>
                <a:cs typeface="Times New Roman" panose="02020603050405020304" pitchFamily="18" charset="0"/>
              </a:rPr>
              <a:t>fixed or low income and rising costs </a:t>
            </a:r>
            <a:r>
              <a:rPr lang="en-GB" sz="1600">
                <a:effectLst/>
                <a:ea typeface="Calibri" panose="020F0502020204030204" pitchFamily="34" charset="0"/>
                <a:cs typeface="Times New Roman" panose="02020603050405020304" pitchFamily="18" charset="0"/>
              </a:rPr>
              <a:t>(fuel, gas, electricity, mortgage, food etc.)</a:t>
            </a:r>
          </a:p>
          <a:p>
            <a:pPr>
              <a:lnSpc>
                <a:spcPct val="110000"/>
              </a:lnSpc>
              <a:spcBef>
                <a:spcPts val="600"/>
              </a:spcBef>
            </a:pPr>
            <a:r>
              <a:rPr lang="en-GB" sz="1800">
                <a:solidFill>
                  <a:schemeClr val="accent1"/>
                </a:solidFill>
                <a:effectLst/>
                <a:latin typeface="+mj-lt"/>
                <a:ea typeface="Calibri" panose="020F0502020204030204" pitchFamily="34" charset="0"/>
                <a:cs typeface="Times New Roman" panose="02020603050405020304" pitchFamily="18" charset="0"/>
              </a:rPr>
              <a:t>“I can only afford the </a:t>
            </a:r>
            <a:r>
              <a:rPr lang="en-GB" sz="1800">
                <a:solidFill>
                  <a:schemeClr val="accent1"/>
                </a:solidFill>
                <a:effectLst/>
                <a:latin typeface="+mj-lt"/>
                <a:ea typeface="Calibri" panose="020F0502020204030204" pitchFamily="34" charset="0"/>
              </a:rPr>
              <a:t>necessities</a:t>
            </a:r>
            <a:r>
              <a:rPr lang="en-GB" sz="1600">
                <a:solidFill>
                  <a:schemeClr val="accent1"/>
                </a:solidFill>
                <a:effectLst/>
                <a:latin typeface="+mj-lt"/>
                <a:ea typeface="Calibri" panose="020F0502020204030204" pitchFamily="34" charset="0"/>
                <a:cs typeface="Times New Roman" panose="02020603050405020304" pitchFamily="18" charset="0"/>
              </a:rPr>
              <a:t>”</a:t>
            </a:r>
          </a:p>
          <a:p>
            <a:pPr>
              <a:lnSpc>
                <a:spcPct val="110000"/>
              </a:lnSpc>
              <a:spcBef>
                <a:spcPts val="600"/>
              </a:spcBef>
            </a:pPr>
            <a:r>
              <a:rPr lang="en-GB" sz="1600">
                <a:effectLst/>
                <a:ea typeface="Calibri" panose="020F0502020204030204" pitchFamily="34" charset="0"/>
                <a:cs typeface="Times New Roman"/>
              </a:rPr>
              <a:t>The best thing about living in rural Braintree </a:t>
            </a:r>
            <a:r>
              <a:rPr lang="en-GB" sz="1600"/>
              <a:t>is </a:t>
            </a:r>
            <a:r>
              <a:rPr lang="en-GB" sz="1600" kern="1200">
                <a:solidFill>
                  <a:schemeClr val="dk1"/>
                </a:solidFill>
                <a:effectLst/>
                <a:ea typeface="+mn-ea"/>
                <a:cs typeface="+mn-cs"/>
              </a:rPr>
              <a:t>the nature, open and green spaces, making it a beautiful and peaceful (quiet).  </a:t>
            </a:r>
          </a:p>
          <a:p>
            <a:pPr>
              <a:lnSpc>
                <a:spcPct val="110000"/>
              </a:lnSpc>
              <a:spcBef>
                <a:spcPts val="600"/>
              </a:spcBef>
            </a:pPr>
            <a:r>
              <a:rPr lang="en-GB" sz="1600" kern="1200">
                <a:solidFill>
                  <a:schemeClr val="dk1"/>
                </a:solidFill>
                <a:effectLst/>
                <a:ea typeface="+mn-ea"/>
                <a:cs typeface="+mn-cs"/>
              </a:rPr>
              <a:t>Many respondents felt this was being ruined by all the new housing being built, and were very concerned on more people moving in.  Particularly, as their local healthcare services are already very busy and it is difficult to get an appointment.</a:t>
            </a:r>
            <a:endParaRPr lang="en-GB" sz="1600" kern="1200">
              <a:solidFill>
                <a:schemeClr val="dk1"/>
              </a:solidFill>
              <a:effectLst/>
              <a:cs typeface="Arial"/>
            </a:endParaRPr>
          </a:p>
          <a:p>
            <a:pPr>
              <a:lnSpc>
                <a:spcPct val="110000"/>
              </a:lnSpc>
              <a:spcBef>
                <a:spcPts val="600"/>
              </a:spcBef>
            </a:pPr>
            <a:r>
              <a:rPr lang="en-GB" sz="1600">
                <a:solidFill>
                  <a:schemeClr val="dk1"/>
                </a:solidFill>
                <a:effectLst/>
                <a:ea typeface="Calibri" panose="020F0502020204030204" pitchFamily="34" charset="0"/>
                <a:cs typeface="Times New Roman" panose="02020603050405020304" pitchFamily="18" charset="0"/>
              </a:rPr>
              <a:t>The challenges of living in Rural Braintree included:</a:t>
            </a:r>
          </a:p>
          <a:p>
            <a:pPr marL="285750" indent="-285750">
              <a:lnSpc>
                <a:spcPct val="110000"/>
              </a:lnSpc>
              <a:spcBef>
                <a:spcPts val="600"/>
              </a:spcBef>
              <a:buFont typeface="Arial" panose="020B0604020202020204" pitchFamily="34" charset="0"/>
              <a:buChar char="•"/>
            </a:pPr>
            <a:r>
              <a:rPr lang="en-GB" sz="1600">
                <a:solidFill>
                  <a:schemeClr val="dk1"/>
                </a:solidFill>
                <a:effectLst/>
                <a:ea typeface="Calibri" panose="020F0502020204030204" pitchFamily="34" charset="0"/>
                <a:cs typeface="Times New Roman" panose="02020603050405020304" pitchFamily="18" charset="0"/>
              </a:rPr>
              <a:t>Public transport – bus services</a:t>
            </a:r>
          </a:p>
          <a:p>
            <a:pPr marL="285750" indent="-285750">
              <a:lnSpc>
                <a:spcPct val="110000"/>
              </a:lnSpc>
              <a:spcBef>
                <a:spcPts val="600"/>
              </a:spcBef>
              <a:buFont typeface="Arial" panose="020B0604020202020204" pitchFamily="34" charset="0"/>
              <a:buChar char="•"/>
            </a:pPr>
            <a:r>
              <a:rPr lang="en-GB" sz="1600">
                <a:solidFill>
                  <a:schemeClr val="dk1"/>
                </a:solidFill>
                <a:effectLst/>
                <a:ea typeface="Calibri" panose="020F0502020204030204" pitchFamily="34" charset="0"/>
                <a:cs typeface="Times New Roman"/>
              </a:rPr>
              <a:t>Accessing services – </a:t>
            </a:r>
            <a:r>
              <a:rPr lang="en-GB" sz="1600">
                <a:solidFill>
                  <a:schemeClr val="dk1"/>
                </a:solidFill>
                <a:ea typeface="Calibri" panose="020F0502020204030204" pitchFamily="34" charset="0"/>
                <a:cs typeface="Times New Roman"/>
              </a:rPr>
              <a:t>there is no local well</a:t>
            </a:r>
            <a:r>
              <a:rPr lang="en-GB" sz="1600">
                <a:solidFill>
                  <a:schemeClr val="dk1"/>
                </a:solidFill>
                <a:effectLst/>
                <a:ea typeface="Calibri" panose="020F0502020204030204" pitchFamily="34" charset="0"/>
                <a:cs typeface="Times New Roman"/>
              </a:rPr>
              <a:t> stocked and affordable food shops, healthcare (doctors and dentist)</a:t>
            </a:r>
          </a:p>
          <a:p>
            <a:pPr>
              <a:lnSpc>
                <a:spcPct val="110000"/>
              </a:lnSpc>
              <a:spcBef>
                <a:spcPts val="600"/>
              </a:spcBef>
            </a:pPr>
            <a:r>
              <a:rPr lang="en-GB" sz="1600">
                <a:solidFill>
                  <a:schemeClr val="dk1"/>
                </a:solidFill>
                <a:effectLst/>
                <a:ea typeface="Calibri" panose="020F0502020204030204" pitchFamily="34" charset="0"/>
                <a:cs typeface="Times New Roman" panose="02020603050405020304" pitchFamily="18" charset="0"/>
              </a:rPr>
              <a:t>Lastly, ideas people shared on how things could be improved included:</a:t>
            </a:r>
            <a:endParaRPr lang="en-GB" sz="1600">
              <a:solidFill>
                <a:schemeClr val="dk1"/>
              </a:solidFill>
              <a:ea typeface="Calibri" panose="020F0502020204030204" pitchFamily="34" charset="0"/>
              <a:cs typeface="Times New Roman" panose="02020603050405020304" pitchFamily="18" charset="0"/>
            </a:endParaRPr>
          </a:p>
          <a:p>
            <a:pPr marL="285750" indent="-285750">
              <a:lnSpc>
                <a:spcPct val="110000"/>
              </a:lnSpc>
              <a:spcBef>
                <a:spcPts val="600"/>
              </a:spcBef>
              <a:buFont typeface="Arial" panose="020B0604020202020204" pitchFamily="34" charset="0"/>
              <a:buChar char="•"/>
            </a:pPr>
            <a:r>
              <a:rPr lang="en-GB" sz="1600">
                <a:solidFill>
                  <a:schemeClr val="dk1"/>
                </a:solidFill>
                <a:effectLst/>
                <a:ea typeface="Calibri" panose="020F0502020204030204" pitchFamily="34" charset="0"/>
                <a:cs typeface="Times New Roman" panose="02020603050405020304" pitchFamily="18" charset="0"/>
              </a:rPr>
              <a:t>Improving the public transport with more reliable bus services and transport links</a:t>
            </a:r>
          </a:p>
          <a:p>
            <a:pPr marL="285750" indent="-285750">
              <a:lnSpc>
                <a:spcPct val="110000"/>
              </a:lnSpc>
              <a:spcBef>
                <a:spcPts val="600"/>
              </a:spcBef>
              <a:buFont typeface="Arial" panose="020B0604020202020204" pitchFamily="34" charset="0"/>
              <a:buChar char="•"/>
            </a:pPr>
            <a:r>
              <a:rPr lang="en-GB" sz="1600">
                <a:solidFill>
                  <a:schemeClr val="dk1"/>
                </a:solidFill>
                <a:effectLst/>
                <a:ea typeface="Calibri" panose="020F0502020204030204" pitchFamily="34" charset="0"/>
                <a:cs typeface="Times New Roman" panose="02020603050405020304" pitchFamily="18" charset="0"/>
              </a:rPr>
              <a:t>Not building anymore new houses (ruining the countryside and green spaces)</a:t>
            </a:r>
          </a:p>
          <a:p>
            <a:pPr marL="285750" indent="-285750">
              <a:lnSpc>
                <a:spcPct val="110000"/>
              </a:lnSpc>
              <a:spcBef>
                <a:spcPts val="600"/>
              </a:spcBef>
              <a:buFont typeface="Arial" panose="020B0604020202020204" pitchFamily="34" charset="0"/>
              <a:buChar char="•"/>
            </a:pPr>
            <a:r>
              <a:rPr lang="en-GB" sz="1600">
                <a:solidFill>
                  <a:schemeClr val="dk1"/>
                </a:solidFill>
                <a:ea typeface="Calibri" panose="020F0502020204030204" pitchFamily="34" charset="0"/>
                <a:cs typeface="Times New Roman" panose="02020603050405020304" pitchFamily="18" charset="0"/>
              </a:rPr>
              <a:t>Having affordable village shops </a:t>
            </a:r>
          </a:p>
          <a:p>
            <a:pPr marL="285750" indent="-285750">
              <a:lnSpc>
                <a:spcPct val="110000"/>
              </a:lnSpc>
              <a:spcBef>
                <a:spcPts val="600"/>
              </a:spcBef>
              <a:buFont typeface="Arial" panose="020B0604020202020204" pitchFamily="34" charset="0"/>
              <a:buChar char="•"/>
            </a:pPr>
            <a:r>
              <a:rPr lang="en-GB" sz="16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I</a:t>
            </a:r>
            <a:r>
              <a:rPr lang="en-GB" sz="1600">
                <a:effectLst/>
                <a:latin typeface="Calibri" panose="020F0502020204030204" pitchFamily="34" charset="0"/>
                <a:ea typeface="Calibri" panose="020F0502020204030204" pitchFamily="34" charset="0"/>
                <a:cs typeface="Times New Roman" panose="02020603050405020304" pitchFamily="18" charset="0"/>
              </a:rPr>
              <a:t>mproving access to local healthcare services – doctors, dentist, police, hospital services. As well as, child care (nurseries), primary/secondary schools, and post office. (ideas included: amenities coming to the village e.g. mobile doctor, mobile banking (like in Scotland), mobile library)</a:t>
            </a:r>
            <a:endParaRPr lang="en-GB" sz="1600">
              <a:solidFill>
                <a:schemeClr val="dk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804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D82B-E7A2-43B3-9DFB-2012B60F663A}"/>
              </a:ext>
            </a:extLst>
          </p:cNvPr>
          <p:cNvSpPr>
            <a:spLocks noGrp="1"/>
          </p:cNvSpPr>
          <p:nvPr>
            <p:ph type="title"/>
          </p:nvPr>
        </p:nvSpPr>
        <p:spPr/>
        <p:txBody>
          <a:bodyPr/>
          <a:lstStyle/>
          <a:p>
            <a:r>
              <a:rPr lang="en-GB"/>
              <a:t>This information is issued by:</a:t>
            </a:r>
          </a:p>
        </p:txBody>
      </p:sp>
      <p:sp>
        <p:nvSpPr>
          <p:cNvPr id="3" name="Text Placeholder 2">
            <a:extLst>
              <a:ext uri="{FF2B5EF4-FFF2-40B4-BE49-F238E27FC236}">
                <a16:creationId xmlns:a16="http://schemas.microsoft.com/office/drawing/2014/main" id="{B9691FCC-3B83-40E0-BC8C-97C8592200FA}"/>
              </a:ext>
            </a:extLst>
          </p:cNvPr>
          <p:cNvSpPr>
            <a:spLocks noGrp="1"/>
          </p:cNvSpPr>
          <p:nvPr>
            <p:ph type="body" sz="quarter" idx="10"/>
          </p:nvPr>
        </p:nvSpPr>
        <p:spPr/>
        <p:txBody>
          <a:bodyPr/>
          <a:lstStyle/>
          <a:p>
            <a:r>
              <a:rPr lang="en-GB"/>
              <a:t>Essex County Council</a:t>
            </a:r>
            <a:br>
              <a:rPr lang="en-GB"/>
            </a:br>
            <a:r>
              <a:rPr lang="en-GB"/>
              <a:t>Research &amp; Citizen Insight</a:t>
            </a:r>
            <a:br>
              <a:rPr lang="en-GB"/>
            </a:br>
            <a:br>
              <a:rPr lang="en-GB"/>
            </a:br>
            <a:r>
              <a:rPr lang="en-GB"/>
              <a:t>Contact us:</a:t>
            </a:r>
            <a:br>
              <a:rPr lang="en-GB"/>
            </a:br>
            <a:r>
              <a:rPr lang="en-GB"/>
              <a:t>research@essex.gov.uk</a:t>
            </a:r>
          </a:p>
        </p:txBody>
      </p:sp>
      <p:sp>
        <p:nvSpPr>
          <p:cNvPr id="5" name="Text Placeholder 4">
            <a:extLst>
              <a:ext uri="{FF2B5EF4-FFF2-40B4-BE49-F238E27FC236}">
                <a16:creationId xmlns:a16="http://schemas.microsoft.com/office/drawing/2014/main" id="{52AE4C2E-F507-47F4-BC86-D5D3111E0A9C}"/>
              </a:ext>
            </a:extLst>
          </p:cNvPr>
          <p:cNvSpPr>
            <a:spLocks noGrp="1"/>
          </p:cNvSpPr>
          <p:nvPr>
            <p:ph type="body" sz="quarter" idx="12"/>
          </p:nvPr>
        </p:nvSpPr>
        <p:spPr/>
        <p:txBody>
          <a:bodyPr/>
          <a:lstStyle/>
          <a:p>
            <a:pPr lvl="0"/>
            <a:r>
              <a:rPr lang="en-GB"/>
              <a:t>Sign up to Keep Me Posted email updates:</a:t>
            </a:r>
          </a:p>
          <a:p>
            <a:pPr lvl="0"/>
            <a:r>
              <a:rPr lang="en-GB"/>
              <a:t>Essex.gov.uk/</a:t>
            </a:r>
            <a:r>
              <a:rPr lang="en-GB" err="1"/>
              <a:t>keepmeposted</a:t>
            </a:r>
            <a:endParaRPr lang="en-GB"/>
          </a:p>
          <a:p>
            <a:pPr lvl="0"/>
            <a:r>
              <a:rPr lang="en-GB"/>
              <a:t>     </a:t>
            </a:r>
            <a:r>
              <a:rPr lang="en-GB" err="1"/>
              <a:t>Essex_CC</a:t>
            </a:r>
            <a:endParaRPr lang="en-GB"/>
          </a:p>
          <a:p>
            <a:pPr lvl="0"/>
            <a:r>
              <a:rPr lang="en-GB"/>
              <a:t>     Facebook.com/</a:t>
            </a:r>
            <a:r>
              <a:rPr lang="en-GB" err="1"/>
              <a:t>essexcountycouncil</a:t>
            </a:r>
            <a:endParaRPr lang="en-GB"/>
          </a:p>
          <a:p>
            <a:pPr lvl="0"/>
            <a:endParaRPr lang="en-GB"/>
          </a:p>
          <a:p>
            <a:endParaRPr lang="en-GB"/>
          </a:p>
        </p:txBody>
      </p:sp>
      <p:sp>
        <p:nvSpPr>
          <p:cNvPr id="6" name="Text Placeholder 5">
            <a:extLst>
              <a:ext uri="{FF2B5EF4-FFF2-40B4-BE49-F238E27FC236}">
                <a16:creationId xmlns:a16="http://schemas.microsoft.com/office/drawing/2014/main" id="{BEB42378-605F-4C4D-9EFD-1084778FA78D}"/>
              </a:ext>
            </a:extLst>
          </p:cNvPr>
          <p:cNvSpPr>
            <a:spLocks noGrp="1"/>
          </p:cNvSpPr>
          <p:nvPr>
            <p:ph type="body" sz="quarter" idx="13"/>
          </p:nvPr>
        </p:nvSpPr>
        <p:spPr>
          <a:xfrm>
            <a:off x="539750" y="5239103"/>
            <a:ext cx="3603850" cy="1387200"/>
          </a:xfrm>
        </p:spPr>
        <p:txBody>
          <a:bodyPr/>
          <a:lstStyle/>
          <a:p>
            <a:r>
              <a:rPr lang="en-GB"/>
              <a:t>The information contained in this document can be translated, and/or made available in alternative formats, on request.</a:t>
            </a:r>
          </a:p>
          <a:p>
            <a:endParaRPr lang="en-GB"/>
          </a:p>
        </p:txBody>
      </p:sp>
      <p:pic>
        <p:nvPicPr>
          <p:cNvPr id="7" name="Picture 6" descr="Facebook icon">
            <a:extLst>
              <a:ext uri="{FF2B5EF4-FFF2-40B4-BE49-F238E27FC236}">
                <a16:creationId xmlns:a16="http://schemas.microsoft.com/office/drawing/2014/main" id="{E56B567D-D2FD-40CE-BDEC-44DFE160AD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728" y="4709830"/>
            <a:ext cx="179456" cy="179456"/>
          </a:xfrm>
          <a:prstGeom prst="rect">
            <a:avLst/>
          </a:prstGeom>
        </p:spPr>
      </p:pic>
      <p:pic>
        <p:nvPicPr>
          <p:cNvPr id="8" name="Picture 7" descr="Twitter icon">
            <a:extLst>
              <a:ext uri="{FF2B5EF4-FFF2-40B4-BE49-F238E27FC236}">
                <a16:creationId xmlns:a16="http://schemas.microsoft.com/office/drawing/2014/main" id="{C7C4743C-E210-4330-8421-2AB1AACFA3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020" y="4517377"/>
            <a:ext cx="178164" cy="178164"/>
          </a:xfrm>
          <a:prstGeom prst="rect">
            <a:avLst/>
          </a:prstGeom>
        </p:spPr>
      </p:pic>
    </p:spTree>
    <p:extLst>
      <p:ext uri="{BB962C8B-B14F-4D97-AF65-F5344CB8AC3E}">
        <p14:creationId xmlns:p14="http://schemas.microsoft.com/office/powerpoint/2010/main" val="246184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9832E1D-3332-2AEC-B797-C17719A18D02}"/>
              </a:ext>
            </a:extLst>
          </p:cNvPr>
          <p:cNvSpPr>
            <a:spLocks noGrp="1"/>
          </p:cNvSpPr>
          <p:nvPr>
            <p:ph type="title"/>
          </p:nvPr>
        </p:nvSpPr>
        <p:spPr>
          <a:xfrm>
            <a:off x="539749" y="127607"/>
            <a:ext cx="7464245" cy="1065091"/>
          </a:xfrm>
        </p:spPr>
        <p:txBody>
          <a:bodyPr/>
          <a:lstStyle/>
          <a:p>
            <a:r>
              <a:rPr lang="en-GB" sz="3500" dirty="0"/>
              <a:t>Feelings of unfairness about their current financial situation</a:t>
            </a:r>
          </a:p>
        </p:txBody>
      </p:sp>
      <p:sp>
        <p:nvSpPr>
          <p:cNvPr id="6" name="TextBox 5">
            <a:extLst>
              <a:ext uri="{FF2B5EF4-FFF2-40B4-BE49-F238E27FC236}">
                <a16:creationId xmlns:a16="http://schemas.microsoft.com/office/drawing/2014/main" id="{9D5CF1A0-6BE4-837D-EF4F-792BFDEE9A9D}"/>
              </a:ext>
            </a:extLst>
          </p:cNvPr>
          <p:cNvSpPr txBox="1"/>
          <p:nvPr/>
        </p:nvSpPr>
        <p:spPr>
          <a:xfrm>
            <a:off x="452683" y="1324958"/>
            <a:ext cx="6416675" cy="369332"/>
          </a:xfrm>
          <a:prstGeom prst="rect">
            <a:avLst/>
          </a:prstGeom>
          <a:noFill/>
        </p:spPr>
        <p:txBody>
          <a:bodyPr wrap="square" lIns="91440" tIns="45720" rIns="91440" bIns="45720" rtlCol="0" anchor="t">
            <a:spAutoFit/>
          </a:bodyPr>
          <a:lstStyle/>
          <a:p>
            <a:pPr>
              <a:spcBef>
                <a:spcPts val="600"/>
              </a:spcBef>
            </a:pPr>
            <a:r>
              <a:rPr lang="en-GB" b="1" dirty="0">
                <a:latin typeface="Calibri" panose="020F0502020204030204" pitchFamily="34" charset="0"/>
              </a:rPr>
              <a:t>Residents reported that:</a:t>
            </a:r>
          </a:p>
        </p:txBody>
      </p:sp>
      <p:sp>
        <p:nvSpPr>
          <p:cNvPr id="7" name="Text Placeholder 3">
            <a:extLst>
              <a:ext uri="{FF2B5EF4-FFF2-40B4-BE49-F238E27FC236}">
                <a16:creationId xmlns:a16="http://schemas.microsoft.com/office/drawing/2014/main" id="{B13BEB5F-7325-18F9-B25C-E22CC05D7B44}"/>
              </a:ext>
            </a:extLst>
          </p:cNvPr>
          <p:cNvSpPr txBox="1">
            <a:spLocks/>
          </p:cNvSpPr>
          <p:nvPr/>
        </p:nvSpPr>
        <p:spPr>
          <a:xfrm>
            <a:off x="8003994" y="2295525"/>
            <a:ext cx="4002089" cy="3163850"/>
          </a:xfrm>
          <a:prstGeom prst="rect">
            <a:avLst/>
          </a:prstGeom>
        </p:spPr>
        <p:txBody>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0"/>
              </a:spcAft>
            </a:pPr>
            <a:r>
              <a:rPr lang="en-GB" sz="2800" b="0"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This is wrong</a:t>
            </a:r>
            <a:r>
              <a:rPr lang="en-GB" sz="2800" b="0" dirty="0">
                <a:latin typeface="Calibri" panose="020F0502020204030204" pitchFamily="34" charset="0"/>
                <a:cs typeface="Calibri" panose="020F0502020204030204" pitchFamily="34" charset="0"/>
              </a:rPr>
              <a:t>, we should not have to do it, for some they have always lived like it.”  </a:t>
            </a:r>
          </a:p>
          <a:p>
            <a:pPr algn="ctr">
              <a:spcBef>
                <a:spcPts val="0"/>
              </a:spcBef>
              <a:spcAft>
                <a:spcPts val="0"/>
              </a:spcAft>
            </a:pPr>
            <a:r>
              <a:rPr lang="en-GB" sz="2000" b="0" dirty="0">
                <a:latin typeface="Calibri" panose="020F0502020204030204" pitchFamily="34" charset="0"/>
                <a:cs typeface="Calibri" panose="020F0502020204030204" pitchFamily="34" charset="0"/>
              </a:rPr>
              <a:t>[Diane, Intercept interview]</a:t>
            </a:r>
          </a:p>
        </p:txBody>
      </p:sp>
      <p:sp>
        <p:nvSpPr>
          <p:cNvPr id="2" name="Footer Placeholder 3">
            <a:extLst>
              <a:ext uri="{FF2B5EF4-FFF2-40B4-BE49-F238E27FC236}">
                <a16:creationId xmlns:a16="http://schemas.microsoft.com/office/drawing/2014/main" id="{A7446671-827C-7F2C-D9BE-01B92B1B0CF6}"/>
              </a:ext>
            </a:extLst>
          </p:cNvPr>
          <p:cNvSpPr txBox="1">
            <a:spLocks/>
          </p:cNvSpPr>
          <p:nvPr/>
        </p:nvSpPr>
        <p:spPr>
          <a:xfrm>
            <a:off x="1371600" y="640347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Produced by Essex County Council Chief Exec’s Office</a:t>
            </a:r>
          </a:p>
        </p:txBody>
      </p:sp>
      <p:sp>
        <p:nvSpPr>
          <p:cNvPr id="3" name="Date Placeholder 4">
            <a:extLst>
              <a:ext uri="{FF2B5EF4-FFF2-40B4-BE49-F238E27FC236}">
                <a16:creationId xmlns:a16="http://schemas.microsoft.com/office/drawing/2014/main" id="{B9F3F0D6-CA3C-2C8F-97C9-94EB88559DAE}"/>
              </a:ext>
            </a:extLst>
          </p:cNvPr>
          <p:cNvSpPr txBox="1">
            <a:spLocks/>
          </p:cNvSpPr>
          <p:nvPr/>
        </p:nvSpPr>
        <p:spPr>
          <a:xfrm>
            <a:off x="306000" y="64034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4C472B-89C8-4DED-A734-C6F534D4F85F}" type="datetime1">
              <a:rPr lang="en-GB" smtClean="0">
                <a:latin typeface="Calibri" panose="020F0502020204030204" pitchFamily="34" charset="0"/>
              </a:rPr>
              <a:pPr/>
              <a:t>22/02/2023</a:t>
            </a:fld>
            <a:endParaRPr lang="en-GB">
              <a:latin typeface="Calibri" panose="020F0502020204030204" pitchFamily="34" charset="0"/>
            </a:endParaRPr>
          </a:p>
        </p:txBody>
      </p:sp>
      <p:sp>
        <p:nvSpPr>
          <p:cNvPr id="8" name="Slide Number Placeholder 5">
            <a:extLst>
              <a:ext uri="{FF2B5EF4-FFF2-40B4-BE49-F238E27FC236}">
                <a16:creationId xmlns:a16="http://schemas.microsoft.com/office/drawing/2014/main" id="{7B9C03CA-C595-C0E5-6A5C-FE1390890400}"/>
              </a:ext>
            </a:extLst>
          </p:cNvPr>
          <p:cNvSpPr txBox="1">
            <a:spLocks/>
          </p:cNvSpPr>
          <p:nvPr/>
        </p:nvSpPr>
        <p:spPr>
          <a:xfrm>
            <a:off x="9448800" y="640347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Calibri" panose="020F0502020204030204" pitchFamily="34" charset="0"/>
              </a:rPr>
              <a:t>|   </a:t>
            </a:r>
            <a:fld id="{5898CC38-F149-5B45-A1B4-290B41364A0C}" type="slidenum">
              <a:rPr lang="en-GB" smtClean="0">
                <a:latin typeface="Calibri" panose="020F0502020204030204" pitchFamily="34" charset="0"/>
              </a:rPr>
              <a:pPr/>
              <a:t>8</a:t>
            </a:fld>
            <a:endParaRPr lang="en-GB">
              <a:latin typeface="Calibri" panose="020F0502020204030204" pitchFamily="34" charset="0"/>
            </a:endParaRPr>
          </a:p>
        </p:txBody>
      </p:sp>
      <p:grpSp>
        <p:nvGrpSpPr>
          <p:cNvPr id="15" name="Group 14">
            <a:extLst>
              <a:ext uri="{FF2B5EF4-FFF2-40B4-BE49-F238E27FC236}">
                <a16:creationId xmlns:a16="http://schemas.microsoft.com/office/drawing/2014/main" id="{BB89202C-441A-DF9E-9503-1A5ED57EEF1E}"/>
              </a:ext>
            </a:extLst>
          </p:cNvPr>
          <p:cNvGrpSpPr/>
          <p:nvPr/>
        </p:nvGrpSpPr>
        <p:grpSpPr>
          <a:xfrm>
            <a:off x="533345" y="2152491"/>
            <a:ext cx="7470649" cy="2698057"/>
            <a:chOff x="454573" y="2587208"/>
            <a:chExt cx="7470649" cy="2698057"/>
          </a:xfrm>
        </p:grpSpPr>
        <p:sp>
          <p:nvSpPr>
            <p:cNvPr id="20" name="Arrow: Right 19">
              <a:extLst>
                <a:ext uri="{FF2B5EF4-FFF2-40B4-BE49-F238E27FC236}">
                  <a16:creationId xmlns:a16="http://schemas.microsoft.com/office/drawing/2014/main" id="{4521C7E7-3810-6475-3AB0-1ADB60DCDD56}"/>
                </a:ext>
              </a:extLst>
            </p:cNvPr>
            <p:cNvSpPr/>
            <p:nvPr/>
          </p:nvSpPr>
          <p:spPr>
            <a:xfrm>
              <a:off x="2544398" y="3660303"/>
              <a:ext cx="610695" cy="484632"/>
            </a:xfrm>
            <a:prstGeom prst="rightArrow">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82C2E2BF-7B85-989F-A8FD-060DE3FF76D8}"/>
                </a:ext>
              </a:extLst>
            </p:cNvPr>
            <p:cNvSpPr/>
            <p:nvPr/>
          </p:nvSpPr>
          <p:spPr>
            <a:xfrm>
              <a:off x="5250309" y="3682419"/>
              <a:ext cx="610695" cy="484632"/>
            </a:xfrm>
            <a:prstGeom prst="rightArrow">
              <a:avLst/>
            </a:prstGeom>
            <a:solidFill>
              <a:srgbClr val="004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5380783F-F82B-E60E-D39A-5B96A8A8843B}"/>
                </a:ext>
              </a:extLst>
            </p:cNvPr>
            <p:cNvSpPr/>
            <p:nvPr/>
          </p:nvSpPr>
          <p:spPr>
            <a:xfrm>
              <a:off x="454573" y="2587208"/>
              <a:ext cx="2025878" cy="2698057"/>
            </a:xfrm>
            <a:prstGeom prst="roundRect">
              <a:avLst/>
            </a:prstGeom>
            <a:solidFill>
              <a:srgbClr val="767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1" indent="-171450" algn="l" defTabSz="711200">
                <a:lnSpc>
                  <a:spcPct val="90000"/>
                </a:lnSpc>
                <a:spcBef>
                  <a:spcPct val="0"/>
                </a:spcBef>
                <a:spcAft>
                  <a:spcPct val="15000"/>
                </a:spcAft>
                <a:buChar char="•"/>
              </a:pPr>
              <a:r>
                <a:rPr lang="en-GB" kern="1200" dirty="0">
                  <a:solidFill>
                    <a:schemeClr val="bg1"/>
                  </a:solidFill>
                </a:rPr>
                <a:t>Working hard, bringing up families, living modestly</a:t>
              </a:r>
            </a:p>
            <a:p>
              <a:pPr marL="171450" lvl="1" indent="-171450" algn="l" defTabSz="711200">
                <a:lnSpc>
                  <a:spcPct val="90000"/>
                </a:lnSpc>
                <a:spcBef>
                  <a:spcPct val="0"/>
                </a:spcBef>
                <a:spcAft>
                  <a:spcPct val="15000"/>
                </a:spcAft>
                <a:buChar char="•"/>
              </a:pPr>
              <a:r>
                <a:rPr lang="en-GB" kern="1200" dirty="0">
                  <a:solidFill>
                    <a:schemeClr val="bg1"/>
                  </a:solidFill>
                </a:rPr>
                <a:t>Budgets have always been tight</a:t>
              </a:r>
            </a:p>
          </p:txBody>
        </p:sp>
        <p:sp>
          <p:nvSpPr>
            <p:cNvPr id="23" name="Rectangle: Rounded Corners 22">
              <a:extLst>
                <a:ext uri="{FF2B5EF4-FFF2-40B4-BE49-F238E27FC236}">
                  <a16:creationId xmlns:a16="http://schemas.microsoft.com/office/drawing/2014/main" id="{90C47A29-A3E0-6045-D2BF-F5AF210A269B}"/>
                </a:ext>
              </a:extLst>
            </p:cNvPr>
            <p:cNvSpPr/>
            <p:nvPr/>
          </p:nvSpPr>
          <p:spPr>
            <a:xfrm>
              <a:off x="3193433" y="2587208"/>
              <a:ext cx="2025878" cy="2698057"/>
            </a:xfrm>
            <a:prstGeom prst="roundRect">
              <a:avLst/>
            </a:prstGeom>
            <a:solidFill>
              <a:srgbClr val="767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1" indent="-171450" algn="l" defTabSz="711200">
                <a:lnSpc>
                  <a:spcPct val="90000"/>
                </a:lnSpc>
                <a:spcBef>
                  <a:spcPct val="0"/>
                </a:spcBef>
                <a:spcAft>
                  <a:spcPct val="15000"/>
                </a:spcAft>
                <a:buChar char="•"/>
              </a:pPr>
              <a:r>
                <a:rPr lang="en-GB" kern="1200" dirty="0">
                  <a:solidFill>
                    <a:schemeClr val="bg1"/>
                  </a:solidFill>
                </a:rPr>
                <a:t>Increase in costs, whilst wages haven’t </a:t>
              </a:r>
            </a:p>
            <a:p>
              <a:pPr marL="171450" lvl="1" indent="-171450" algn="l" defTabSz="711200">
                <a:lnSpc>
                  <a:spcPct val="90000"/>
                </a:lnSpc>
                <a:spcBef>
                  <a:spcPct val="0"/>
                </a:spcBef>
                <a:spcAft>
                  <a:spcPct val="15000"/>
                </a:spcAft>
                <a:buChar char="•"/>
              </a:pPr>
              <a:r>
                <a:rPr lang="en-GB" kern="1200" dirty="0">
                  <a:solidFill>
                    <a:schemeClr val="bg1"/>
                  </a:solidFill>
                </a:rPr>
                <a:t>Finances hit hard, families struggling</a:t>
              </a:r>
            </a:p>
            <a:p>
              <a:pPr marL="171450" lvl="1" indent="-171450" algn="l" defTabSz="711200">
                <a:lnSpc>
                  <a:spcPct val="90000"/>
                </a:lnSpc>
                <a:spcBef>
                  <a:spcPct val="0"/>
                </a:spcBef>
                <a:spcAft>
                  <a:spcPct val="15000"/>
                </a:spcAft>
                <a:buChar char="•"/>
              </a:pPr>
              <a:r>
                <a:rPr lang="en-GB" kern="1200" dirty="0">
                  <a:solidFill>
                    <a:schemeClr val="bg1"/>
                  </a:solidFill>
                </a:rPr>
                <a:t>Somethings are not in their control</a:t>
              </a:r>
              <a:endParaRPr lang="en-GB" dirty="0">
                <a:solidFill>
                  <a:schemeClr val="bg1"/>
                </a:solidFill>
              </a:endParaRPr>
            </a:p>
          </p:txBody>
        </p:sp>
        <p:sp>
          <p:nvSpPr>
            <p:cNvPr id="24" name="Rectangle: Rounded Corners 23">
              <a:extLst>
                <a:ext uri="{FF2B5EF4-FFF2-40B4-BE49-F238E27FC236}">
                  <a16:creationId xmlns:a16="http://schemas.microsoft.com/office/drawing/2014/main" id="{2CB3E594-E93C-F50B-BB1C-102A8CF8B6B5}"/>
                </a:ext>
              </a:extLst>
            </p:cNvPr>
            <p:cNvSpPr/>
            <p:nvPr/>
          </p:nvSpPr>
          <p:spPr>
            <a:xfrm>
              <a:off x="5899344" y="2587208"/>
              <a:ext cx="2025878" cy="2698057"/>
            </a:xfrm>
            <a:prstGeom prst="roundRect">
              <a:avLst/>
            </a:prstGeom>
            <a:solidFill>
              <a:srgbClr val="767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lvl="1" indent="-171450" algn="l" defTabSz="711200">
                <a:lnSpc>
                  <a:spcPct val="90000"/>
                </a:lnSpc>
                <a:spcBef>
                  <a:spcPct val="0"/>
                </a:spcBef>
                <a:spcAft>
                  <a:spcPct val="15000"/>
                </a:spcAft>
                <a:buChar char="•"/>
              </a:pPr>
              <a:r>
                <a:rPr lang="en-GB" kern="1200" dirty="0">
                  <a:solidFill>
                    <a:schemeClr val="bg1"/>
                  </a:solidFill>
                </a:rPr>
                <a:t>Feel it’s unfair – their finances and choices they have to make</a:t>
              </a:r>
            </a:p>
          </p:txBody>
        </p:sp>
        <p:pic>
          <p:nvPicPr>
            <p:cNvPr id="10" name="Graphic 9" descr="Family with two children with solid fill">
              <a:extLst>
                <a:ext uri="{FF2B5EF4-FFF2-40B4-BE49-F238E27FC236}">
                  <a16:creationId xmlns:a16="http://schemas.microsoft.com/office/drawing/2014/main" id="{F8FBDBA8-BD29-6283-0883-B45DF291875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7600" y="4635559"/>
              <a:ext cx="576000" cy="576000"/>
            </a:xfrm>
            <a:prstGeom prst="rect">
              <a:avLst/>
            </a:prstGeom>
          </p:spPr>
        </p:pic>
        <p:pic>
          <p:nvPicPr>
            <p:cNvPr id="12" name="Graphic 11" descr="Wallet with solid fill">
              <a:extLst>
                <a:ext uri="{FF2B5EF4-FFF2-40B4-BE49-F238E27FC236}">
                  <a16:creationId xmlns:a16="http://schemas.microsoft.com/office/drawing/2014/main" id="{6CD8B8A9-4809-0B4A-E923-3269D23E8B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51929" y="4650288"/>
              <a:ext cx="576000" cy="576000"/>
            </a:xfrm>
            <a:prstGeom prst="rect">
              <a:avLst/>
            </a:prstGeom>
          </p:spPr>
        </p:pic>
        <p:pic>
          <p:nvPicPr>
            <p:cNvPr id="14" name="Graphic 13" descr="Weights Uneven with solid fill">
              <a:extLst>
                <a:ext uri="{FF2B5EF4-FFF2-40B4-BE49-F238E27FC236}">
                  <a16:creationId xmlns:a16="http://schemas.microsoft.com/office/drawing/2014/main" id="{5142DE62-0F78-766A-22E9-D6545A599F1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13422" y="4582396"/>
              <a:ext cx="576000" cy="576000"/>
            </a:xfrm>
            <a:prstGeom prst="rect">
              <a:avLst/>
            </a:prstGeom>
          </p:spPr>
        </p:pic>
      </p:grpSp>
    </p:spTree>
    <p:extLst>
      <p:ext uri="{BB962C8B-B14F-4D97-AF65-F5344CB8AC3E}">
        <p14:creationId xmlns:p14="http://schemas.microsoft.com/office/powerpoint/2010/main" val="3493096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55E2-08F8-D01E-7755-F94561D45634}"/>
              </a:ext>
            </a:extLst>
          </p:cNvPr>
          <p:cNvSpPr>
            <a:spLocks noGrp="1"/>
          </p:cNvSpPr>
          <p:nvPr>
            <p:ph type="title"/>
          </p:nvPr>
        </p:nvSpPr>
        <p:spPr/>
        <p:txBody>
          <a:bodyPr/>
          <a:lstStyle/>
          <a:p>
            <a:r>
              <a:rPr lang="en-GB" sz="3200" dirty="0"/>
              <a:t>What does this mean for our approach to levelling-up?</a:t>
            </a:r>
            <a:br>
              <a:rPr lang="en-GB" sz="3200" dirty="0"/>
            </a:br>
            <a:endParaRPr lang="en-GB" sz="3200" dirty="0"/>
          </a:p>
        </p:txBody>
      </p:sp>
      <p:sp>
        <p:nvSpPr>
          <p:cNvPr id="3" name="Content Placeholder 2">
            <a:extLst>
              <a:ext uri="{FF2B5EF4-FFF2-40B4-BE49-F238E27FC236}">
                <a16:creationId xmlns:a16="http://schemas.microsoft.com/office/drawing/2014/main" id="{7F399FA8-54E7-7F18-9023-266F4A7B3BD0}"/>
              </a:ext>
            </a:extLst>
          </p:cNvPr>
          <p:cNvSpPr>
            <a:spLocks noGrp="1"/>
          </p:cNvSpPr>
          <p:nvPr>
            <p:ph idx="1"/>
          </p:nvPr>
        </p:nvSpPr>
        <p:spPr/>
        <p:txBody>
          <a:bodyPr/>
          <a:lstStyle/>
          <a:p>
            <a:pPr marL="285750" indent="-285750">
              <a:spcBef>
                <a:spcPts val="3000"/>
              </a:spcBef>
              <a:buFont typeface="Arial" panose="020B0604020202020204" pitchFamily="34" charset="0"/>
              <a:buChar char="•"/>
            </a:pPr>
            <a:r>
              <a:rPr lang="en-GB" b="0" dirty="0"/>
              <a:t>People are controlling their financial situation as much as they can but the things that </a:t>
            </a:r>
            <a:r>
              <a:rPr lang="en-GB" dirty="0"/>
              <a:t>they can’t influence are having a greater impact</a:t>
            </a:r>
            <a:r>
              <a:rPr lang="en-GB" b="0" dirty="0"/>
              <a:t>.</a:t>
            </a:r>
          </a:p>
          <a:p>
            <a:pPr marL="285750" indent="-285750">
              <a:spcBef>
                <a:spcPts val="3000"/>
              </a:spcBef>
              <a:buFont typeface="Arial" panose="020B0604020202020204" pitchFamily="34" charset="0"/>
              <a:buChar char="•"/>
            </a:pPr>
            <a:r>
              <a:rPr lang="en-GB" b="0" dirty="0"/>
              <a:t>Therefore we should be focusing on </a:t>
            </a:r>
            <a:r>
              <a:rPr lang="en-GB" dirty="0"/>
              <a:t>what isn’t in people’s control</a:t>
            </a:r>
            <a:endParaRPr lang="en-GB" b="0" dirty="0"/>
          </a:p>
          <a:p>
            <a:pPr marL="285750" indent="-285750">
              <a:spcBef>
                <a:spcPts val="3000"/>
              </a:spcBef>
              <a:buFont typeface="Arial" panose="020B0604020202020204" pitchFamily="34" charset="0"/>
              <a:buChar char="•"/>
            </a:pPr>
            <a:r>
              <a:rPr lang="en-GB" b="0" dirty="0"/>
              <a:t>Communications that focuses on what people can do better is </a:t>
            </a:r>
            <a:r>
              <a:rPr lang="en-GB" dirty="0"/>
              <a:t>unlikely to be effective </a:t>
            </a:r>
            <a:r>
              <a:rPr lang="en-GB" b="0" dirty="0"/>
              <a:t>or land well. </a:t>
            </a:r>
          </a:p>
        </p:txBody>
      </p:sp>
      <p:sp>
        <p:nvSpPr>
          <p:cNvPr id="4" name="Text Placeholder 3">
            <a:extLst>
              <a:ext uri="{FF2B5EF4-FFF2-40B4-BE49-F238E27FC236}">
                <a16:creationId xmlns:a16="http://schemas.microsoft.com/office/drawing/2014/main" id="{DF7D5E13-809F-8C64-7E48-A2C2EBA85C87}"/>
              </a:ext>
            </a:extLst>
          </p:cNvPr>
          <p:cNvSpPr>
            <a:spLocks noGrp="1"/>
          </p:cNvSpPr>
          <p:nvPr>
            <p:ph type="body" sz="quarter" idx="10"/>
          </p:nvPr>
        </p:nvSpPr>
        <p:spPr/>
        <p:txBody>
          <a:bodyPr/>
          <a:lstStyle/>
          <a:p>
            <a:r>
              <a:rPr lang="en-GB" dirty="0">
                <a:latin typeface="Calibri" panose="020F0502020204030204" pitchFamily="34" charset="0"/>
                <a:cs typeface="Calibri" panose="020F0502020204030204" pitchFamily="34" charset="0"/>
              </a:rPr>
              <a:t>“I don’t want to worry every month to pay bills. It’s not something I’ve done.  </a:t>
            </a:r>
            <a:r>
              <a:rPr lang="en-GB" b="1" dirty="0">
                <a:latin typeface="Calibri" panose="020F0502020204030204" pitchFamily="34" charset="0"/>
                <a:cs typeface="Calibri" panose="020F0502020204030204" pitchFamily="34" charset="0"/>
              </a:rPr>
              <a:t>It’s totally out of my control</a:t>
            </a:r>
            <a:r>
              <a:rPr lang="en-GB"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[Peter, Intercept interview] </a:t>
            </a:r>
          </a:p>
        </p:txBody>
      </p:sp>
    </p:spTree>
    <p:extLst>
      <p:ext uri="{BB962C8B-B14F-4D97-AF65-F5344CB8AC3E}">
        <p14:creationId xmlns:p14="http://schemas.microsoft.com/office/powerpoint/2010/main" val="1567968604"/>
      </p:ext>
    </p:extLst>
  </p:cSld>
  <p:clrMapOvr>
    <a:masterClrMapping/>
  </p:clrMapOvr>
</p:sld>
</file>

<file path=ppt/theme/theme1.xml><?xml version="1.0" encoding="utf-8"?>
<a:theme xmlns:a="http://schemas.openxmlformats.org/drawingml/2006/main" name="3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6" ma:contentTypeDescription="Create a new document." ma:contentTypeScope="" ma:versionID="82fcacdfaec9f16b75c2caeaf07cbe0d">
  <xsd:schema xmlns:xsd="http://www.w3.org/2001/XMLSchema" xmlns:xs="http://www.w3.org/2001/XMLSchema" xmlns:p="http://schemas.microsoft.com/office/2006/metadata/properties" xmlns:ns2="2969dc08-5bf8-468b-85d5-dfc5dae37cf0" xmlns:ns3="84ca0fae-7a23-4773-9d7c-60514ca6d38e" xmlns:ns4="6a461f78-e7a2-485a-8a47-5fc604b04102" targetNamespace="http://schemas.microsoft.com/office/2006/metadata/properties" ma:root="true" ma:fieldsID="7148e0e5acfa957328247d7c0dc585c9" ns2:_="" ns3:_="" ns4:_="">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SharedWithUsers xmlns="84ca0fae-7a23-4773-9d7c-60514ca6d38e">
      <UserInfo>
        <DisplayName>Emily Brodie - Intelligence Manager</DisplayName>
        <AccountId>51</AccountId>
        <AccountType/>
      </UserInfo>
      <UserInfo>
        <DisplayName>Maura O'Malley - Researcher</DisplayName>
        <AccountId>31</AccountId>
        <AccountType/>
      </UserInfo>
      <UserInfo>
        <DisplayName>Liz Roberts - Researcher</DisplayName>
        <AccountId>74</AccountId>
        <AccountType/>
      </UserInfo>
      <UserInfo>
        <DisplayName>Felix Shaba - Researcher</DisplayName>
        <AccountId>70</AccountId>
        <AccountType/>
      </UserInfo>
      <UserInfo>
        <DisplayName>Alastair Gordon - Head of Profession Research and Citizen Insight</DisplayName>
        <AccountId>7</AccountId>
        <AccountType/>
      </UserInfo>
    </SharedWithUsers>
  </documentManagement>
</p:properties>
</file>

<file path=customXml/itemProps1.xml><?xml version="1.0" encoding="utf-8"?>
<ds:datastoreItem xmlns:ds="http://schemas.openxmlformats.org/officeDocument/2006/customXml" ds:itemID="{6FBFD88D-6920-4DC8-B0E9-CD9F12F8F491}">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AB682B-E323-4AB1-8629-BE46FA96F354}">
  <ds:schemaRefs>
    <ds:schemaRef ds:uri="http://schemas.microsoft.com/sharepoint/v3/contenttype/forms"/>
  </ds:schemaRefs>
</ds:datastoreItem>
</file>

<file path=customXml/itemProps3.xml><?xml version="1.0" encoding="utf-8"?>
<ds:datastoreItem xmlns:ds="http://schemas.openxmlformats.org/officeDocument/2006/customXml" ds:itemID="{5818EC9C-256F-4064-93D1-678B9B6B02C0}">
  <ds:schemaRefs>
    <ds:schemaRef ds:uri="http://www.w3.org/XML/1998/namespace"/>
    <ds:schemaRef ds:uri="http://schemas.microsoft.com/office/2006/metadata/properties"/>
    <ds:schemaRef ds:uri="6a461f78-e7a2-485a-8a47-5fc604b04102"/>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84ca0fae-7a23-4773-9d7c-60514ca6d38e"/>
    <ds:schemaRef ds:uri="2969dc08-5bf8-468b-85d5-dfc5dae37cf0"/>
  </ds:schemaRefs>
</ds:datastoreItem>
</file>

<file path=docProps/app.xml><?xml version="1.0" encoding="utf-8"?>
<Properties xmlns="http://schemas.openxmlformats.org/officeDocument/2006/extended-properties" xmlns:vt="http://schemas.openxmlformats.org/officeDocument/2006/docPropsVTypes">
  <Template/>
  <TotalTime>78</TotalTime>
  <Words>12158</Words>
  <Application>Microsoft Office PowerPoint</Application>
  <PresentationFormat>Widescreen</PresentationFormat>
  <Paragraphs>1020</Paragraphs>
  <Slides>71</Slides>
  <Notes>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71</vt:i4>
      </vt:variant>
    </vt:vector>
  </HeadingPairs>
  <TitlesOfParts>
    <vt:vector size="78" baseType="lpstr">
      <vt:lpstr>Arial</vt:lpstr>
      <vt:lpstr>Calibri</vt:lpstr>
      <vt:lpstr>Calibri Light</vt:lpstr>
      <vt:lpstr>Consolas</vt:lpstr>
      <vt:lpstr>Lexend</vt:lpstr>
      <vt:lpstr>3_Office Theme</vt:lpstr>
      <vt:lpstr>1_Office Theme</vt:lpstr>
      <vt:lpstr>Rural Braintree Resident’s Research</vt:lpstr>
      <vt:lpstr>Contents - sections</vt:lpstr>
      <vt:lpstr>Introduction</vt:lpstr>
      <vt:lpstr>Standards of living in rural Braintree</vt:lpstr>
      <vt:lpstr>The peace and quiet are the main reasons given for living rurally</vt:lpstr>
      <vt:lpstr>Observations of rural Braintree</vt:lpstr>
      <vt:lpstr>People have modest ideas about good standards of living</vt:lpstr>
      <vt:lpstr>Feelings of unfairness about their current financial situation</vt:lpstr>
      <vt:lpstr>What does this mean for our approach to levelling-up? </vt:lpstr>
      <vt:lpstr>Challenges not specific to living in a rural area</vt:lpstr>
      <vt:lpstr>Factors not specific to living in a rural area - summary</vt:lpstr>
      <vt:lpstr>Increase in living costs impacting tight budgets</vt:lpstr>
      <vt:lpstr>Working more isn’t an option for most </vt:lpstr>
      <vt:lpstr>   Gayle is unable to work more due to her health</vt:lpstr>
      <vt:lpstr>Cost and availability of childcare is impacting people’s work choices</vt:lpstr>
      <vt:lpstr>Housing affordability, conditions and repairs</vt:lpstr>
      <vt:lpstr>  Lucy doesn’t have radiators in every room</vt:lpstr>
      <vt:lpstr>PowerPoint Presentation</vt:lpstr>
      <vt:lpstr>Not wishing to give up all treats </vt:lpstr>
      <vt:lpstr>Reluctance to take out loans </vt:lpstr>
      <vt:lpstr>Challenges specific to living in a rural area</vt:lpstr>
      <vt:lpstr>Factors specific to living in a rural area - summary</vt:lpstr>
      <vt:lpstr>What does this mean for our approach to levelling-up in rural areas? </vt:lpstr>
      <vt:lpstr>Premium costs and limited choice at local shops</vt:lpstr>
      <vt:lpstr>Access to cheaper food is usually a drive away</vt:lpstr>
      <vt:lpstr>Driving is essential and local fuel is more costly</vt:lpstr>
      <vt:lpstr>Public transport isn’t always a  feasible alternative </vt:lpstr>
      <vt:lpstr>Health, dentist and opticians are a drive away</vt:lpstr>
      <vt:lpstr>PowerPoint Presentation</vt:lpstr>
      <vt:lpstr>Choice of school is sometimes down to travel</vt:lpstr>
      <vt:lpstr>Parental choices to live rurally may impact children’s career paths</vt:lpstr>
      <vt:lpstr>Local jobs are often low paid so many commute</vt:lpstr>
      <vt:lpstr>PowerPoint Presentation</vt:lpstr>
      <vt:lpstr>Community connections, leaders and support</vt:lpstr>
      <vt:lpstr>The impact of isolation can be magnified in rural areas</vt:lpstr>
      <vt:lpstr>Community connections are vital in rural areas</vt:lpstr>
      <vt:lpstr>Making connections is often through groups &amp; interests</vt:lpstr>
      <vt:lpstr>Making good connections  isn’t always easy</vt:lpstr>
      <vt:lpstr>   Carol has good village connections</vt:lpstr>
      <vt:lpstr>Oil syndicates are not present across all villages</vt:lpstr>
      <vt:lpstr>The qualities of community leaders are important</vt:lpstr>
      <vt:lpstr>Help isn’t something that people want to ask for</vt:lpstr>
      <vt:lpstr>Some would go to family and friends first for support </vt:lpstr>
      <vt:lpstr>Most would use local support before seeking wider support</vt:lpstr>
      <vt:lpstr>Using a range of strategies to reduce spend</vt:lpstr>
      <vt:lpstr>Strategies to reduce spend</vt:lpstr>
      <vt:lpstr>The impact on families</vt:lpstr>
      <vt:lpstr>  Lucy makes sure all her main bills are paid first</vt:lpstr>
      <vt:lpstr>Reducing food spend &amp; waste</vt:lpstr>
      <vt:lpstr>  Emma reorganised and now meal plans</vt:lpstr>
      <vt:lpstr>Reducing fuel spend</vt:lpstr>
      <vt:lpstr>Travelling to Suffolk to spend</vt:lpstr>
      <vt:lpstr>Reducing energy spend</vt:lpstr>
      <vt:lpstr>PowerPoint Presentation</vt:lpstr>
      <vt:lpstr>Potential decline in housing, health and wellbeing</vt:lpstr>
      <vt:lpstr>Using savings to bridge costs is reducing resilience</vt:lpstr>
      <vt:lpstr>The coming year holds more concern for our participants</vt:lpstr>
      <vt:lpstr>What does this mean for our approach to levelling-up in rural areas? </vt:lpstr>
      <vt:lpstr>Opportunities to improve support</vt:lpstr>
      <vt:lpstr>Ideas and opportunities</vt:lpstr>
      <vt:lpstr>Appendix 1 About the research</vt:lpstr>
      <vt:lpstr>About the research</vt:lpstr>
      <vt:lpstr>Appendix 2 Screener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information is issued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Maresa.Beazley@essex.gov.uk;Maura.O-Malley@essex.gov.uk;Elizabeth.Roberts@essex.gov.uk</dc:creator>
  <cp:lastModifiedBy>Maresa Beazley - Senior Researcher</cp:lastModifiedBy>
  <cp:revision>6</cp:revision>
  <dcterms:created xsi:type="dcterms:W3CDTF">2021-01-12T13:23:26Z</dcterms:created>
  <dcterms:modified xsi:type="dcterms:W3CDTF">2023-02-22T14:06:15Z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2021-01-12T13:24:07Z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fd8474bf-95f5-423a-868d-0000e8c14ddc</vt:lpwstr>
  </property>
  <property fmtid="{D5CDD505-2E9C-101B-9397-08002B2CF9AE}" pid="9" name="MSIP_Label_39d8be9e-c8d9-4b9c-bd40-2c27cc7ea2e6_ContentBits">
    <vt:lpwstr>0</vt:lpwstr>
  </property>
  <property fmtid="{D5CDD505-2E9C-101B-9397-08002B2CF9AE}" pid="10" name="MediaServiceImageTags">
    <vt:lpwstr/>
  </property>
</Properties>
</file>