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Lst>
  <p:notesMasterIdLst>
    <p:notesMasterId r:id="rId13"/>
  </p:notesMasterIdLst>
  <p:sldIdLst>
    <p:sldId id="256" r:id="rId5"/>
    <p:sldId id="3072" r:id="rId6"/>
    <p:sldId id="300" r:id="rId7"/>
    <p:sldId id="3048" r:id="rId8"/>
    <p:sldId id="3059" r:id="rId9"/>
    <p:sldId id="3085" r:id="rId10"/>
    <p:sldId id="3083"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C6C654-DDAF-EA27-614C-9E86DD3163BA}" name="Maresa Beazley - Senior Researcher" initials="MBSR" userId="S::Maresa.Beazley@essex.gov.uk::5f8a0d0f-7495-4475-8968-cf1e28e5c564"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84480" autoAdjust="0"/>
  </p:normalViewPr>
  <p:slideViewPr>
    <p:cSldViewPr snapToGrid="0">
      <p:cViewPr varScale="1">
        <p:scale>
          <a:sx n="53" d="100"/>
          <a:sy n="53" d="100"/>
        </p:scale>
        <p:origin x="106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1FCBFA-8A2D-4903-9190-D9B3B4363EB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CE4CB5B5-D957-43D7-B9C4-4892132E3080}">
      <dgm:prSet phldrT="[Text]"/>
      <dgm:spPr>
        <a:solidFill>
          <a:srgbClr val="76766B"/>
        </a:solidFill>
      </dgm:spPr>
      <dgm:t>
        <a:bodyPr/>
        <a:lstStyle/>
        <a:p>
          <a:r>
            <a:rPr lang="en-GB" dirty="0"/>
            <a:t>Missed hospital and health appointments </a:t>
          </a:r>
          <a:r>
            <a:rPr lang="en-GB" dirty="0">
              <a:sym typeface="Wingdings" panose="05000000000000000000" pitchFamily="2" charset="2"/>
            </a:rPr>
            <a:t> delays to medications, new glasses</a:t>
          </a:r>
          <a:endParaRPr lang="en-GB" dirty="0"/>
        </a:p>
      </dgm:t>
    </dgm:pt>
    <dgm:pt modelId="{2FC7E046-7948-4C60-AEFC-B904E6160389}" type="parTrans" cxnId="{C3EF8E3F-4AED-4D6F-9297-5C462254FF6E}">
      <dgm:prSet/>
      <dgm:spPr/>
      <dgm:t>
        <a:bodyPr/>
        <a:lstStyle/>
        <a:p>
          <a:endParaRPr lang="en-GB"/>
        </a:p>
      </dgm:t>
    </dgm:pt>
    <dgm:pt modelId="{D63EB268-2140-40BE-8A3E-700E56152730}" type="sibTrans" cxnId="{C3EF8E3F-4AED-4D6F-9297-5C462254FF6E}">
      <dgm:prSet/>
      <dgm:spPr>
        <a:ln>
          <a:solidFill>
            <a:srgbClr val="76766B"/>
          </a:solidFill>
        </a:ln>
      </dgm:spPr>
      <dgm:t>
        <a:bodyPr/>
        <a:lstStyle/>
        <a:p>
          <a:endParaRPr lang="en-GB"/>
        </a:p>
      </dgm:t>
    </dgm:pt>
    <dgm:pt modelId="{26A480D2-BC1B-4A99-B7CA-570608C7AFF2}">
      <dgm:prSet phldrT="[Text]"/>
      <dgm:spPr>
        <a:solidFill>
          <a:srgbClr val="76766B"/>
        </a:solidFill>
      </dgm:spPr>
      <dgm:t>
        <a:bodyPr/>
        <a:lstStyle/>
        <a:p>
          <a:r>
            <a:rPr lang="en-GB" dirty="0"/>
            <a:t>Reduced financial resilience – no savings </a:t>
          </a:r>
          <a:r>
            <a:rPr lang="en-GB" dirty="0">
              <a:sym typeface="Wingdings" panose="05000000000000000000" pitchFamily="2" charset="2"/>
            </a:rPr>
            <a:t> increased stress</a:t>
          </a:r>
          <a:endParaRPr lang="en-GB" dirty="0"/>
        </a:p>
      </dgm:t>
    </dgm:pt>
    <dgm:pt modelId="{7D071D56-44EA-4D8C-9A1F-DC48A7A5F130}" type="parTrans" cxnId="{A96974EF-6287-4057-8180-91AFC1E2C072}">
      <dgm:prSet/>
      <dgm:spPr/>
      <dgm:t>
        <a:bodyPr/>
        <a:lstStyle/>
        <a:p>
          <a:endParaRPr lang="en-GB"/>
        </a:p>
      </dgm:t>
    </dgm:pt>
    <dgm:pt modelId="{EA648253-8B6D-458B-8799-C55FD674318E}" type="sibTrans" cxnId="{A96974EF-6287-4057-8180-91AFC1E2C072}">
      <dgm:prSet/>
      <dgm:spPr/>
      <dgm:t>
        <a:bodyPr/>
        <a:lstStyle/>
        <a:p>
          <a:endParaRPr lang="en-GB"/>
        </a:p>
      </dgm:t>
    </dgm:pt>
    <dgm:pt modelId="{22C56142-0BA5-47F5-BB3E-2C255A783476}">
      <dgm:prSet/>
      <dgm:spPr>
        <a:solidFill>
          <a:srgbClr val="76766B"/>
        </a:solidFill>
      </dgm:spPr>
      <dgm:t>
        <a:bodyPr/>
        <a:lstStyle/>
        <a:p>
          <a:r>
            <a:rPr lang="en-GB" dirty="0"/>
            <a:t>Delays to house repairs </a:t>
          </a:r>
          <a:r>
            <a:rPr lang="en-GB" dirty="0">
              <a:sym typeface="Wingdings" panose="05000000000000000000" pitchFamily="2" charset="2"/>
            </a:rPr>
            <a:t> </a:t>
          </a:r>
          <a:r>
            <a:rPr lang="en-GB" dirty="0"/>
            <a:t>damp</a:t>
          </a:r>
        </a:p>
      </dgm:t>
    </dgm:pt>
    <dgm:pt modelId="{A14DF23A-728C-4A6A-AB53-61A23951DF3E}" type="parTrans" cxnId="{383CE9AA-D6A7-43C8-96A5-215D0B183050}">
      <dgm:prSet/>
      <dgm:spPr/>
      <dgm:t>
        <a:bodyPr/>
        <a:lstStyle/>
        <a:p>
          <a:endParaRPr lang="en-GB"/>
        </a:p>
      </dgm:t>
    </dgm:pt>
    <dgm:pt modelId="{28D9C158-415F-4CEC-847A-5DE5846E2238}" type="sibTrans" cxnId="{383CE9AA-D6A7-43C8-96A5-215D0B183050}">
      <dgm:prSet/>
      <dgm:spPr/>
      <dgm:t>
        <a:bodyPr/>
        <a:lstStyle/>
        <a:p>
          <a:endParaRPr lang="en-GB"/>
        </a:p>
      </dgm:t>
    </dgm:pt>
    <dgm:pt modelId="{41F89A9D-39E5-4053-982D-03163B5688FE}" type="pres">
      <dgm:prSet presAssocID="{561FCBFA-8A2D-4903-9190-D9B3B4363EB5}" presName="Name0" presStyleCnt="0">
        <dgm:presLayoutVars>
          <dgm:chMax val="7"/>
          <dgm:chPref val="7"/>
          <dgm:dir/>
        </dgm:presLayoutVars>
      </dgm:prSet>
      <dgm:spPr/>
    </dgm:pt>
    <dgm:pt modelId="{74CBC322-32A8-4C00-B72F-96074DFFB058}" type="pres">
      <dgm:prSet presAssocID="{561FCBFA-8A2D-4903-9190-D9B3B4363EB5}" presName="Name1" presStyleCnt="0"/>
      <dgm:spPr/>
    </dgm:pt>
    <dgm:pt modelId="{9D8A78E7-182B-4612-B293-F2E50D5E0B1F}" type="pres">
      <dgm:prSet presAssocID="{561FCBFA-8A2D-4903-9190-D9B3B4363EB5}" presName="cycle" presStyleCnt="0"/>
      <dgm:spPr/>
    </dgm:pt>
    <dgm:pt modelId="{A8726E24-5E97-4B1C-B185-C690EACAE8AB}" type="pres">
      <dgm:prSet presAssocID="{561FCBFA-8A2D-4903-9190-D9B3B4363EB5}" presName="srcNode" presStyleLbl="node1" presStyleIdx="0" presStyleCnt="3"/>
      <dgm:spPr/>
    </dgm:pt>
    <dgm:pt modelId="{D77C470E-B738-46C7-9FDB-756713CFC10D}" type="pres">
      <dgm:prSet presAssocID="{561FCBFA-8A2D-4903-9190-D9B3B4363EB5}" presName="conn" presStyleLbl="parChTrans1D2" presStyleIdx="0" presStyleCnt="1"/>
      <dgm:spPr/>
    </dgm:pt>
    <dgm:pt modelId="{114C30B2-36C8-4D46-990E-11C68C9FA049}" type="pres">
      <dgm:prSet presAssocID="{561FCBFA-8A2D-4903-9190-D9B3B4363EB5}" presName="extraNode" presStyleLbl="node1" presStyleIdx="0" presStyleCnt="3"/>
      <dgm:spPr/>
    </dgm:pt>
    <dgm:pt modelId="{59AD126B-624F-41BC-83BE-9A2FD879CF65}" type="pres">
      <dgm:prSet presAssocID="{561FCBFA-8A2D-4903-9190-D9B3B4363EB5}" presName="dstNode" presStyleLbl="node1" presStyleIdx="0" presStyleCnt="3"/>
      <dgm:spPr/>
    </dgm:pt>
    <dgm:pt modelId="{EA10E00B-C4ED-48F8-A9D1-7B99BA3817BB}" type="pres">
      <dgm:prSet presAssocID="{CE4CB5B5-D957-43D7-B9C4-4892132E3080}" presName="text_1" presStyleLbl="node1" presStyleIdx="0" presStyleCnt="3">
        <dgm:presLayoutVars>
          <dgm:bulletEnabled val="1"/>
        </dgm:presLayoutVars>
      </dgm:prSet>
      <dgm:spPr/>
    </dgm:pt>
    <dgm:pt modelId="{7E4443AB-28C4-4595-B323-B636DC7A1700}" type="pres">
      <dgm:prSet presAssocID="{CE4CB5B5-D957-43D7-B9C4-4892132E3080}" presName="accent_1" presStyleCnt="0"/>
      <dgm:spPr/>
    </dgm:pt>
    <dgm:pt modelId="{8254AC3B-68EB-4E9C-8515-6FD47EB1A49F}" type="pres">
      <dgm:prSet presAssocID="{CE4CB5B5-D957-43D7-B9C4-4892132E3080}" presName="accentRepeatNode" presStyleLbl="solidFgAcc1" presStyleIdx="0" presStyleCnt="3"/>
      <dgm:spPr>
        <a:ln>
          <a:solidFill>
            <a:srgbClr val="76766B"/>
          </a:solidFill>
        </a:ln>
      </dgm:spPr>
    </dgm:pt>
    <dgm:pt modelId="{7759935B-7E98-40A4-A00E-02A5EE24E501}" type="pres">
      <dgm:prSet presAssocID="{22C56142-0BA5-47F5-BB3E-2C255A783476}" presName="text_2" presStyleLbl="node1" presStyleIdx="1" presStyleCnt="3">
        <dgm:presLayoutVars>
          <dgm:bulletEnabled val="1"/>
        </dgm:presLayoutVars>
      </dgm:prSet>
      <dgm:spPr/>
    </dgm:pt>
    <dgm:pt modelId="{F0937A3B-AB72-4681-9761-CB73FF57A087}" type="pres">
      <dgm:prSet presAssocID="{22C56142-0BA5-47F5-BB3E-2C255A783476}" presName="accent_2" presStyleCnt="0"/>
      <dgm:spPr/>
    </dgm:pt>
    <dgm:pt modelId="{43544E05-D30C-4FB4-BF2C-CA632EFA41D0}" type="pres">
      <dgm:prSet presAssocID="{22C56142-0BA5-47F5-BB3E-2C255A783476}" presName="accentRepeatNode" presStyleLbl="solidFgAcc1" presStyleIdx="1" presStyleCnt="3"/>
      <dgm:spPr>
        <a:ln>
          <a:solidFill>
            <a:srgbClr val="76766B"/>
          </a:solidFill>
        </a:ln>
      </dgm:spPr>
    </dgm:pt>
    <dgm:pt modelId="{808D389C-0893-4B5D-B34E-485031A92CE2}" type="pres">
      <dgm:prSet presAssocID="{26A480D2-BC1B-4A99-B7CA-570608C7AFF2}" presName="text_3" presStyleLbl="node1" presStyleIdx="2" presStyleCnt="3">
        <dgm:presLayoutVars>
          <dgm:bulletEnabled val="1"/>
        </dgm:presLayoutVars>
      </dgm:prSet>
      <dgm:spPr/>
    </dgm:pt>
    <dgm:pt modelId="{9F47836A-D773-457E-8D76-3631760CA36E}" type="pres">
      <dgm:prSet presAssocID="{26A480D2-BC1B-4A99-B7CA-570608C7AFF2}" presName="accent_3" presStyleCnt="0"/>
      <dgm:spPr/>
    </dgm:pt>
    <dgm:pt modelId="{9EBD27D8-2E64-4ACB-B4E3-783270B692C0}" type="pres">
      <dgm:prSet presAssocID="{26A480D2-BC1B-4A99-B7CA-570608C7AFF2}" presName="accentRepeatNode" presStyleLbl="solidFgAcc1" presStyleIdx="2" presStyleCnt="3"/>
      <dgm:spPr>
        <a:ln>
          <a:solidFill>
            <a:srgbClr val="76766B"/>
          </a:solidFill>
        </a:ln>
      </dgm:spPr>
    </dgm:pt>
  </dgm:ptLst>
  <dgm:cxnLst>
    <dgm:cxn modelId="{C3EF8E3F-4AED-4D6F-9297-5C462254FF6E}" srcId="{561FCBFA-8A2D-4903-9190-D9B3B4363EB5}" destId="{CE4CB5B5-D957-43D7-B9C4-4892132E3080}" srcOrd="0" destOrd="0" parTransId="{2FC7E046-7948-4C60-AEFC-B904E6160389}" sibTransId="{D63EB268-2140-40BE-8A3E-700E56152730}"/>
    <dgm:cxn modelId="{78D8D750-6633-4BFB-82D4-9AEF77A2A8F3}" type="presOf" srcId="{CE4CB5B5-D957-43D7-B9C4-4892132E3080}" destId="{EA10E00B-C4ED-48F8-A9D1-7B99BA3817BB}" srcOrd="0" destOrd="0" presId="urn:microsoft.com/office/officeart/2008/layout/VerticalCurvedList"/>
    <dgm:cxn modelId="{5AB60358-DCD6-4B9C-942E-41E915CD898C}" type="presOf" srcId="{22C56142-0BA5-47F5-BB3E-2C255A783476}" destId="{7759935B-7E98-40A4-A00E-02A5EE24E501}" srcOrd="0" destOrd="0" presId="urn:microsoft.com/office/officeart/2008/layout/VerticalCurvedList"/>
    <dgm:cxn modelId="{CA3A6D9F-B842-4473-9F30-E7AF73519406}" type="presOf" srcId="{D63EB268-2140-40BE-8A3E-700E56152730}" destId="{D77C470E-B738-46C7-9FDB-756713CFC10D}" srcOrd="0" destOrd="0" presId="urn:microsoft.com/office/officeart/2008/layout/VerticalCurvedList"/>
    <dgm:cxn modelId="{383CE9AA-D6A7-43C8-96A5-215D0B183050}" srcId="{561FCBFA-8A2D-4903-9190-D9B3B4363EB5}" destId="{22C56142-0BA5-47F5-BB3E-2C255A783476}" srcOrd="1" destOrd="0" parTransId="{A14DF23A-728C-4A6A-AB53-61A23951DF3E}" sibTransId="{28D9C158-415F-4CEC-847A-5DE5846E2238}"/>
    <dgm:cxn modelId="{3954D6AD-E256-4AC7-8246-FA574FC972C4}" type="presOf" srcId="{26A480D2-BC1B-4A99-B7CA-570608C7AFF2}" destId="{808D389C-0893-4B5D-B34E-485031A92CE2}" srcOrd="0" destOrd="0" presId="urn:microsoft.com/office/officeart/2008/layout/VerticalCurvedList"/>
    <dgm:cxn modelId="{CE97BCD5-B43E-4417-AF8D-434473C8AB19}" type="presOf" srcId="{561FCBFA-8A2D-4903-9190-D9B3B4363EB5}" destId="{41F89A9D-39E5-4053-982D-03163B5688FE}" srcOrd="0" destOrd="0" presId="urn:microsoft.com/office/officeart/2008/layout/VerticalCurvedList"/>
    <dgm:cxn modelId="{A96974EF-6287-4057-8180-91AFC1E2C072}" srcId="{561FCBFA-8A2D-4903-9190-D9B3B4363EB5}" destId="{26A480D2-BC1B-4A99-B7CA-570608C7AFF2}" srcOrd="2" destOrd="0" parTransId="{7D071D56-44EA-4D8C-9A1F-DC48A7A5F130}" sibTransId="{EA648253-8B6D-458B-8799-C55FD674318E}"/>
    <dgm:cxn modelId="{643EA764-8701-4738-9E7D-AFD182061C2C}" type="presParOf" srcId="{41F89A9D-39E5-4053-982D-03163B5688FE}" destId="{74CBC322-32A8-4C00-B72F-96074DFFB058}" srcOrd="0" destOrd="0" presId="urn:microsoft.com/office/officeart/2008/layout/VerticalCurvedList"/>
    <dgm:cxn modelId="{59772AB8-1531-4A52-B9F5-D8CA1565B58F}" type="presParOf" srcId="{74CBC322-32A8-4C00-B72F-96074DFFB058}" destId="{9D8A78E7-182B-4612-B293-F2E50D5E0B1F}" srcOrd="0" destOrd="0" presId="urn:microsoft.com/office/officeart/2008/layout/VerticalCurvedList"/>
    <dgm:cxn modelId="{6EDC6463-A68E-49CB-95A0-159711DD8375}" type="presParOf" srcId="{9D8A78E7-182B-4612-B293-F2E50D5E0B1F}" destId="{A8726E24-5E97-4B1C-B185-C690EACAE8AB}" srcOrd="0" destOrd="0" presId="urn:microsoft.com/office/officeart/2008/layout/VerticalCurvedList"/>
    <dgm:cxn modelId="{919A5D81-4B01-4A57-AC2C-088721B1E141}" type="presParOf" srcId="{9D8A78E7-182B-4612-B293-F2E50D5E0B1F}" destId="{D77C470E-B738-46C7-9FDB-756713CFC10D}" srcOrd="1" destOrd="0" presId="urn:microsoft.com/office/officeart/2008/layout/VerticalCurvedList"/>
    <dgm:cxn modelId="{D58F8BB4-1CC5-45AA-B924-17F278A194CB}" type="presParOf" srcId="{9D8A78E7-182B-4612-B293-F2E50D5E0B1F}" destId="{114C30B2-36C8-4D46-990E-11C68C9FA049}" srcOrd="2" destOrd="0" presId="urn:microsoft.com/office/officeart/2008/layout/VerticalCurvedList"/>
    <dgm:cxn modelId="{A4317755-21E7-4E62-A496-1FEFB1717747}" type="presParOf" srcId="{9D8A78E7-182B-4612-B293-F2E50D5E0B1F}" destId="{59AD126B-624F-41BC-83BE-9A2FD879CF65}" srcOrd="3" destOrd="0" presId="urn:microsoft.com/office/officeart/2008/layout/VerticalCurvedList"/>
    <dgm:cxn modelId="{1F864C25-E03A-46FF-BD43-3D605641110B}" type="presParOf" srcId="{74CBC322-32A8-4C00-B72F-96074DFFB058}" destId="{EA10E00B-C4ED-48F8-A9D1-7B99BA3817BB}" srcOrd="1" destOrd="0" presId="urn:microsoft.com/office/officeart/2008/layout/VerticalCurvedList"/>
    <dgm:cxn modelId="{CD9C1284-6929-439B-AB69-D95DB027AD68}" type="presParOf" srcId="{74CBC322-32A8-4C00-B72F-96074DFFB058}" destId="{7E4443AB-28C4-4595-B323-B636DC7A1700}" srcOrd="2" destOrd="0" presId="urn:microsoft.com/office/officeart/2008/layout/VerticalCurvedList"/>
    <dgm:cxn modelId="{F210E9F8-59E0-4607-822C-F07483F852CE}" type="presParOf" srcId="{7E4443AB-28C4-4595-B323-B636DC7A1700}" destId="{8254AC3B-68EB-4E9C-8515-6FD47EB1A49F}" srcOrd="0" destOrd="0" presId="urn:microsoft.com/office/officeart/2008/layout/VerticalCurvedList"/>
    <dgm:cxn modelId="{76B95508-51A3-4E5F-A4B2-E6B460052739}" type="presParOf" srcId="{74CBC322-32A8-4C00-B72F-96074DFFB058}" destId="{7759935B-7E98-40A4-A00E-02A5EE24E501}" srcOrd="3" destOrd="0" presId="urn:microsoft.com/office/officeart/2008/layout/VerticalCurvedList"/>
    <dgm:cxn modelId="{EBD82475-F643-40A3-9E20-6EFAF6C19846}" type="presParOf" srcId="{74CBC322-32A8-4C00-B72F-96074DFFB058}" destId="{F0937A3B-AB72-4681-9761-CB73FF57A087}" srcOrd="4" destOrd="0" presId="urn:microsoft.com/office/officeart/2008/layout/VerticalCurvedList"/>
    <dgm:cxn modelId="{3628381D-00B6-48E1-B389-A88E7040C360}" type="presParOf" srcId="{F0937A3B-AB72-4681-9761-CB73FF57A087}" destId="{43544E05-D30C-4FB4-BF2C-CA632EFA41D0}" srcOrd="0" destOrd="0" presId="urn:microsoft.com/office/officeart/2008/layout/VerticalCurvedList"/>
    <dgm:cxn modelId="{CDFDDE41-D742-4172-B954-6D13AC762D23}" type="presParOf" srcId="{74CBC322-32A8-4C00-B72F-96074DFFB058}" destId="{808D389C-0893-4B5D-B34E-485031A92CE2}" srcOrd="5" destOrd="0" presId="urn:microsoft.com/office/officeart/2008/layout/VerticalCurvedList"/>
    <dgm:cxn modelId="{EB35F94B-3DC3-434E-A1EE-7347E784B920}" type="presParOf" srcId="{74CBC322-32A8-4C00-B72F-96074DFFB058}" destId="{9F47836A-D773-457E-8D76-3631760CA36E}" srcOrd="6" destOrd="0" presId="urn:microsoft.com/office/officeart/2008/layout/VerticalCurvedList"/>
    <dgm:cxn modelId="{AFD6E11F-B398-43EA-B634-A8B83D671306}" type="presParOf" srcId="{9F47836A-D773-457E-8D76-3631760CA36E}" destId="{9EBD27D8-2E64-4ACB-B4E3-783270B692C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7C470E-B738-46C7-9FDB-756713CFC10D}">
      <dsp:nvSpPr>
        <dsp:cNvPr id="0" name=""/>
        <dsp:cNvSpPr/>
      </dsp:nvSpPr>
      <dsp:spPr>
        <a:xfrm>
          <a:off x="-5719419" y="-875615"/>
          <a:ext cx="6810626" cy="6810626"/>
        </a:xfrm>
        <a:prstGeom prst="blockArc">
          <a:avLst>
            <a:gd name="adj1" fmla="val 18900000"/>
            <a:gd name="adj2" fmla="val 2700000"/>
            <a:gd name="adj3" fmla="val 317"/>
          </a:avLst>
        </a:prstGeom>
        <a:noFill/>
        <a:ln w="12700" cap="flat" cmpd="sng" algn="ctr">
          <a:solidFill>
            <a:srgbClr val="76766B"/>
          </a:solidFill>
          <a:prstDash val="solid"/>
          <a:miter lim="800000"/>
        </a:ln>
        <a:effectLst/>
      </dsp:spPr>
      <dsp:style>
        <a:lnRef idx="2">
          <a:scrgbClr r="0" g="0" b="0"/>
        </a:lnRef>
        <a:fillRef idx="0">
          <a:scrgbClr r="0" g="0" b="0"/>
        </a:fillRef>
        <a:effectRef idx="0">
          <a:scrgbClr r="0" g="0" b="0"/>
        </a:effectRef>
        <a:fontRef idx="minor"/>
      </dsp:style>
    </dsp:sp>
    <dsp:sp modelId="{EA10E00B-C4ED-48F8-A9D1-7B99BA3817BB}">
      <dsp:nvSpPr>
        <dsp:cNvPr id="0" name=""/>
        <dsp:cNvSpPr/>
      </dsp:nvSpPr>
      <dsp:spPr>
        <a:xfrm>
          <a:off x="702244" y="505939"/>
          <a:ext cx="6288277" cy="1011879"/>
        </a:xfrm>
        <a:prstGeom prst="rect">
          <a:avLst/>
        </a:prstGeom>
        <a:solidFill>
          <a:srgbClr val="7676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3179"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dirty="0"/>
            <a:t>Missed hospital and health appointments </a:t>
          </a:r>
          <a:r>
            <a:rPr lang="en-GB" sz="2500" kern="1200" dirty="0">
              <a:sym typeface="Wingdings" panose="05000000000000000000" pitchFamily="2" charset="2"/>
            </a:rPr>
            <a:t> delays to medications, new glasses</a:t>
          </a:r>
          <a:endParaRPr lang="en-GB" sz="2500" kern="1200" dirty="0"/>
        </a:p>
      </dsp:txBody>
      <dsp:txXfrm>
        <a:off x="702244" y="505939"/>
        <a:ext cx="6288277" cy="1011879"/>
      </dsp:txXfrm>
    </dsp:sp>
    <dsp:sp modelId="{8254AC3B-68EB-4E9C-8515-6FD47EB1A49F}">
      <dsp:nvSpPr>
        <dsp:cNvPr id="0" name=""/>
        <dsp:cNvSpPr/>
      </dsp:nvSpPr>
      <dsp:spPr>
        <a:xfrm>
          <a:off x="69819" y="379454"/>
          <a:ext cx="1264848" cy="1264848"/>
        </a:xfrm>
        <a:prstGeom prst="ellipse">
          <a:avLst/>
        </a:prstGeom>
        <a:solidFill>
          <a:schemeClr val="lt1">
            <a:hueOff val="0"/>
            <a:satOff val="0"/>
            <a:lumOff val="0"/>
            <a:alphaOff val="0"/>
          </a:schemeClr>
        </a:solidFill>
        <a:ln w="12700" cap="flat" cmpd="sng" algn="ctr">
          <a:solidFill>
            <a:srgbClr val="76766B"/>
          </a:solidFill>
          <a:prstDash val="solid"/>
          <a:miter lim="800000"/>
        </a:ln>
        <a:effectLst/>
      </dsp:spPr>
      <dsp:style>
        <a:lnRef idx="2">
          <a:scrgbClr r="0" g="0" b="0"/>
        </a:lnRef>
        <a:fillRef idx="1">
          <a:scrgbClr r="0" g="0" b="0"/>
        </a:fillRef>
        <a:effectRef idx="0">
          <a:scrgbClr r="0" g="0" b="0"/>
        </a:effectRef>
        <a:fontRef idx="minor"/>
      </dsp:style>
    </dsp:sp>
    <dsp:sp modelId="{7759935B-7E98-40A4-A00E-02A5EE24E501}">
      <dsp:nvSpPr>
        <dsp:cNvPr id="0" name=""/>
        <dsp:cNvSpPr/>
      </dsp:nvSpPr>
      <dsp:spPr>
        <a:xfrm>
          <a:off x="1070062" y="2023758"/>
          <a:ext cx="5920459" cy="1011879"/>
        </a:xfrm>
        <a:prstGeom prst="rect">
          <a:avLst/>
        </a:prstGeom>
        <a:solidFill>
          <a:srgbClr val="7676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3179"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dirty="0"/>
            <a:t>Delays to house repairs </a:t>
          </a:r>
          <a:r>
            <a:rPr lang="en-GB" sz="2500" kern="1200" dirty="0">
              <a:sym typeface="Wingdings" panose="05000000000000000000" pitchFamily="2" charset="2"/>
            </a:rPr>
            <a:t> </a:t>
          </a:r>
          <a:r>
            <a:rPr lang="en-GB" sz="2500" kern="1200" dirty="0"/>
            <a:t>damp</a:t>
          </a:r>
        </a:p>
      </dsp:txBody>
      <dsp:txXfrm>
        <a:off x="1070062" y="2023758"/>
        <a:ext cx="5920459" cy="1011879"/>
      </dsp:txXfrm>
    </dsp:sp>
    <dsp:sp modelId="{43544E05-D30C-4FB4-BF2C-CA632EFA41D0}">
      <dsp:nvSpPr>
        <dsp:cNvPr id="0" name=""/>
        <dsp:cNvSpPr/>
      </dsp:nvSpPr>
      <dsp:spPr>
        <a:xfrm>
          <a:off x="437637" y="1897273"/>
          <a:ext cx="1264848" cy="1264848"/>
        </a:xfrm>
        <a:prstGeom prst="ellipse">
          <a:avLst/>
        </a:prstGeom>
        <a:solidFill>
          <a:schemeClr val="lt1">
            <a:hueOff val="0"/>
            <a:satOff val="0"/>
            <a:lumOff val="0"/>
            <a:alphaOff val="0"/>
          </a:schemeClr>
        </a:solidFill>
        <a:ln w="12700" cap="flat" cmpd="sng" algn="ctr">
          <a:solidFill>
            <a:srgbClr val="76766B"/>
          </a:solidFill>
          <a:prstDash val="solid"/>
          <a:miter lim="800000"/>
        </a:ln>
        <a:effectLst/>
      </dsp:spPr>
      <dsp:style>
        <a:lnRef idx="2">
          <a:scrgbClr r="0" g="0" b="0"/>
        </a:lnRef>
        <a:fillRef idx="1">
          <a:scrgbClr r="0" g="0" b="0"/>
        </a:fillRef>
        <a:effectRef idx="0">
          <a:scrgbClr r="0" g="0" b="0"/>
        </a:effectRef>
        <a:fontRef idx="minor"/>
      </dsp:style>
    </dsp:sp>
    <dsp:sp modelId="{808D389C-0893-4B5D-B34E-485031A92CE2}">
      <dsp:nvSpPr>
        <dsp:cNvPr id="0" name=""/>
        <dsp:cNvSpPr/>
      </dsp:nvSpPr>
      <dsp:spPr>
        <a:xfrm>
          <a:off x="702244" y="3541576"/>
          <a:ext cx="6288277" cy="1011879"/>
        </a:xfrm>
        <a:prstGeom prst="rect">
          <a:avLst/>
        </a:prstGeom>
        <a:solidFill>
          <a:srgbClr val="7676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3179"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dirty="0"/>
            <a:t>Reduced financial resilience – no savings </a:t>
          </a:r>
          <a:r>
            <a:rPr lang="en-GB" sz="2500" kern="1200" dirty="0">
              <a:sym typeface="Wingdings" panose="05000000000000000000" pitchFamily="2" charset="2"/>
            </a:rPr>
            <a:t> increased stress</a:t>
          </a:r>
          <a:endParaRPr lang="en-GB" sz="2500" kern="1200" dirty="0"/>
        </a:p>
      </dsp:txBody>
      <dsp:txXfrm>
        <a:off x="702244" y="3541576"/>
        <a:ext cx="6288277" cy="1011879"/>
      </dsp:txXfrm>
    </dsp:sp>
    <dsp:sp modelId="{9EBD27D8-2E64-4ACB-B4E3-783270B692C0}">
      <dsp:nvSpPr>
        <dsp:cNvPr id="0" name=""/>
        <dsp:cNvSpPr/>
      </dsp:nvSpPr>
      <dsp:spPr>
        <a:xfrm>
          <a:off x="69819" y="3415091"/>
          <a:ext cx="1264848" cy="1264848"/>
        </a:xfrm>
        <a:prstGeom prst="ellipse">
          <a:avLst/>
        </a:prstGeom>
        <a:solidFill>
          <a:schemeClr val="lt1">
            <a:hueOff val="0"/>
            <a:satOff val="0"/>
            <a:lumOff val="0"/>
            <a:alphaOff val="0"/>
          </a:schemeClr>
        </a:solidFill>
        <a:ln w="12700" cap="flat" cmpd="sng" algn="ctr">
          <a:solidFill>
            <a:srgbClr val="76766B"/>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DC3BDC-7CBE-4968-8B9B-EC77BD32106F}" type="datetimeFigureOut">
              <a:rPr lang="en-GB" smtClean="0"/>
              <a:t>03/07/2023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EE143-90DE-4CBA-B880-F57E6D86D54D}" type="slidenum">
              <a:rPr lang="en-GB" smtClean="0"/>
              <a:t>‹#›</a:t>
            </a:fld>
            <a:endParaRPr lang="en-GB"/>
          </a:p>
        </p:txBody>
      </p:sp>
    </p:spTree>
    <p:extLst>
      <p:ext uri="{BB962C8B-B14F-4D97-AF65-F5344CB8AC3E}">
        <p14:creationId xmlns:p14="http://schemas.microsoft.com/office/powerpoint/2010/main" val="2808156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CEE143-90DE-4CBA-B880-F57E6D86D54D}" type="slidenum">
              <a:rPr lang="en-GB" smtClean="0"/>
              <a:t>1</a:t>
            </a:fld>
            <a:endParaRPr lang="en-GB"/>
          </a:p>
        </p:txBody>
      </p:sp>
    </p:spTree>
    <p:extLst>
      <p:ext uri="{BB962C8B-B14F-4D97-AF65-F5344CB8AC3E}">
        <p14:creationId xmlns:p14="http://schemas.microsoft.com/office/powerpoint/2010/main" val="3271336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CEE143-90DE-4CBA-B880-F57E6D86D54D}" type="slidenum">
              <a:rPr lang="en-GB" smtClean="0"/>
              <a:t>3</a:t>
            </a:fld>
            <a:endParaRPr lang="en-GB"/>
          </a:p>
        </p:txBody>
      </p:sp>
    </p:spTree>
    <p:extLst>
      <p:ext uri="{BB962C8B-B14F-4D97-AF65-F5344CB8AC3E}">
        <p14:creationId xmlns:p14="http://schemas.microsoft.com/office/powerpoint/2010/main" val="4014385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5"/>
          </p:nvPr>
        </p:nvSpPr>
        <p:spPr/>
        <p:txBody>
          <a:bodyPr/>
          <a:lstStyle/>
          <a:p>
            <a:fld id="{DACEE143-90DE-4CBA-B880-F57E6D86D54D}" type="slidenum">
              <a:rPr lang="en-GB" smtClean="0"/>
              <a:t>4</a:t>
            </a:fld>
            <a:endParaRPr lang="en-GB"/>
          </a:p>
        </p:txBody>
      </p:sp>
    </p:spTree>
    <p:extLst>
      <p:ext uri="{BB962C8B-B14F-4D97-AF65-F5344CB8AC3E}">
        <p14:creationId xmlns:p14="http://schemas.microsoft.com/office/powerpoint/2010/main" val="4092656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CEE143-90DE-4CBA-B880-F57E6D86D54D}" type="slidenum">
              <a:rPr lang="en-GB" smtClean="0"/>
              <a:t>5</a:t>
            </a:fld>
            <a:endParaRPr lang="en-GB"/>
          </a:p>
        </p:txBody>
      </p:sp>
    </p:spTree>
    <p:extLst>
      <p:ext uri="{BB962C8B-B14F-4D97-AF65-F5344CB8AC3E}">
        <p14:creationId xmlns:p14="http://schemas.microsoft.com/office/powerpoint/2010/main" val="202274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CEE143-90DE-4CBA-B880-F57E6D86D54D}" type="slidenum">
              <a:rPr lang="en-GB" smtClean="0"/>
              <a:t>6</a:t>
            </a:fld>
            <a:endParaRPr lang="en-GB"/>
          </a:p>
        </p:txBody>
      </p:sp>
    </p:spTree>
    <p:extLst>
      <p:ext uri="{BB962C8B-B14F-4D97-AF65-F5344CB8AC3E}">
        <p14:creationId xmlns:p14="http://schemas.microsoft.com/office/powerpoint/2010/main" val="915204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CEE143-90DE-4CBA-B880-F57E6D86D54D}" type="slidenum">
              <a:rPr lang="en-GB" smtClean="0"/>
              <a:t>7</a:t>
            </a:fld>
            <a:endParaRPr lang="en-GB"/>
          </a:p>
        </p:txBody>
      </p:sp>
    </p:spTree>
    <p:extLst>
      <p:ext uri="{BB962C8B-B14F-4D97-AF65-F5344CB8AC3E}">
        <p14:creationId xmlns:p14="http://schemas.microsoft.com/office/powerpoint/2010/main" val="39595800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03/07/2023</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589190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Footer Placeholder 3">
            <a:extLst>
              <a:ext uri="{FF2B5EF4-FFF2-40B4-BE49-F238E27FC236}">
                <a16:creationId xmlns:a16="http://schemas.microsoft.com/office/drawing/2014/main" id="{08FFA4FC-CA0F-A825-5DCC-9557175842FD}"/>
              </a:ext>
            </a:extLst>
          </p:cNvPr>
          <p:cNvSpPr>
            <a:spLocks noGrp="1"/>
          </p:cNvSpPr>
          <p:nvPr>
            <p:ph type="ftr" sz="quarter" idx="4294967295"/>
          </p:nvPr>
        </p:nvSpPr>
        <p:spPr>
          <a:xfrm>
            <a:off x="1371600" y="6447632"/>
            <a:ext cx="4114800" cy="365125"/>
          </a:xfrm>
        </p:spPr>
        <p:txBody>
          <a:bodyPr/>
          <a:lstStyle/>
          <a:p>
            <a:r>
              <a:rPr lang="en-GB" dirty="0">
                <a:latin typeface="Calibri" panose="020F0502020204030204" pitchFamily="34" charset="0"/>
              </a:rPr>
              <a:t>Produced by Essex County Council Policy Unit</a:t>
            </a:r>
          </a:p>
        </p:txBody>
      </p:sp>
      <p:sp>
        <p:nvSpPr>
          <p:cNvPr id="6" name="Date Placeholder 4">
            <a:extLst>
              <a:ext uri="{FF2B5EF4-FFF2-40B4-BE49-F238E27FC236}">
                <a16:creationId xmlns:a16="http://schemas.microsoft.com/office/drawing/2014/main" id="{3C14E4FB-80F1-F00A-A00A-2D2C46D417D2}"/>
              </a:ext>
            </a:extLst>
          </p:cNvPr>
          <p:cNvSpPr>
            <a:spLocks noGrp="1"/>
          </p:cNvSpPr>
          <p:nvPr>
            <p:ph type="dt" sz="half" idx="4294967295"/>
          </p:nvPr>
        </p:nvSpPr>
        <p:spPr>
          <a:xfrm>
            <a:off x="0" y="6447632"/>
            <a:ext cx="2743200" cy="365125"/>
          </a:xfrm>
        </p:spPr>
        <p:txBody>
          <a:bodyPr/>
          <a:lstStyle/>
          <a:p>
            <a:fld id="{114C472B-89C8-4DED-A734-C6F534D4F85F}" type="datetime1">
              <a:rPr lang="en-GB" smtClean="0">
                <a:latin typeface="Calibri" panose="020F0502020204030204" pitchFamily="34" charset="0"/>
              </a:rPr>
              <a:t>03/07/2023</a:t>
            </a:fld>
            <a:endParaRPr lang="en-GB">
              <a:latin typeface="Calibri" panose="020F0502020204030204" pitchFamily="34" charset="0"/>
            </a:endParaRPr>
          </a:p>
        </p:txBody>
      </p:sp>
      <p:sp>
        <p:nvSpPr>
          <p:cNvPr id="7" name="Slide Number Placeholder 5">
            <a:extLst>
              <a:ext uri="{FF2B5EF4-FFF2-40B4-BE49-F238E27FC236}">
                <a16:creationId xmlns:a16="http://schemas.microsoft.com/office/drawing/2014/main" id="{D1728FC6-C065-C79E-C0AA-70F3362DA763}"/>
              </a:ext>
            </a:extLst>
          </p:cNvPr>
          <p:cNvSpPr>
            <a:spLocks noGrp="1"/>
          </p:cNvSpPr>
          <p:nvPr>
            <p:ph type="sldNum" sz="quarter" idx="4294967295"/>
          </p:nvPr>
        </p:nvSpPr>
        <p:spPr>
          <a:xfrm>
            <a:off x="9448800" y="6447632"/>
            <a:ext cx="2743200" cy="365125"/>
          </a:xfrm>
        </p:spPr>
        <p:txBody>
          <a:body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a:t>
            </a:fld>
            <a:endParaRPr lang="en-GB">
              <a:latin typeface="Calibri" panose="020F0502020204030204" pitchFamily="34" charset="0"/>
            </a:endParaRPr>
          </a:p>
        </p:txBody>
      </p:sp>
    </p:spTree>
    <p:extLst>
      <p:ext uri="{BB962C8B-B14F-4D97-AF65-F5344CB8AC3E}">
        <p14:creationId xmlns:p14="http://schemas.microsoft.com/office/powerpoint/2010/main" val="370916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5" name="Footer Placeholder 3">
            <a:extLst>
              <a:ext uri="{FF2B5EF4-FFF2-40B4-BE49-F238E27FC236}">
                <a16:creationId xmlns:a16="http://schemas.microsoft.com/office/drawing/2014/main" id="{62D91EFA-463A-570C-0234-A372BE8B1B5E}"/>
              </a:ext>
            </a:extLst>
          </p:cNvPr>
          <p:cNvSpPr>
            <a:spLocks noGrp="1"/>
          </p:cNvSpPr>
          <p:nvPr>
            <p:ph type="ftr" sz="quarter" idx="4294967295"/>
          </p:nvPr>
        </p:nvSpPr>
        <p:spPr>
          <a:xfrm>
            <a:off x="1371600" y="6447632"/>
            <a:ext cx="4114800" cy="365125"/>
          </a:xfrm>
        </p:spPr>
        <p:txBody>
          <a:bodyPr/>
          <a:lstStyle/>
          <a:p>
            <a:r>
              <a:rPr lang="en-GB" dirty="0">
                <a:latin typeface="Calibri" panose="020F0502020204030204" pitchFamily="34" charset="0"/>
              </a:rPr>
              <a:t>Produced by Essex County Council Policy Unit</a:t>
            </a:r>
          </a:p>
        </p:txBody>
      </p:sp>
      <p:sp>
        <p:nvSpPr>
          <p:cNvPr id="8" name="Date Placeholder 4">
            <a:extLst>
              <a:ext uri="{FF2B5EF4-FFF2-40B4-BE49-F238E27FC236}">
                <a16:creationId xmlns:a16="http://schemas.microsoft.com/office/drawing/2014/main" id="{67EBEABF-04E6-EFC6-95AE-12C43D7A957D}"/>
              </a:ext>
            </a:extLst>
          </p:cNvPr>
          <p:cNvSpPr>
            <a:spLocks noGrp="1"/>
          </p:cNvSpPr>
          <p:nvPr>
            <p:ph type="dt" sz="half" idx="4294967295"/>
          </p:nvPr>
        </p:nvSpPr>
        <p:spPr>
          <a:xfrm>
            <a:off x="0" y="6447632"/>
            <a:ext cx="2743200" cy="365125"/>
          </a:xfrm>
        </p:spPr>
        <p:txBody>
          <a:bodyPr/>
          <a:lstStyle/>
          <a:p>
            <a:fld id="{114C472B-89C8-4DED-A734-C6F534D4F85F}" type="datetime1">
              <a:rPr lang="en-GB" smtClean="0">
                <a:latin typeface="Calibri" panose="020F0502020204030204" pitchFamily="34" charset="0"/>
              </a:rPr>
              <a:t>03/07/2023</a:t>
            </a:fld>
            <a:endParaRPr lang="en-GB">
              <a:latin typeface="Calibri" panose="020F0502020204030204" pitchFamily="34" charset="0"/>
            </a:endParaRPr>
          </a:p>
        </p:txBody>
      </p:sp>
      <p:sp>
        <p:nvSpPr>
          <p:cNvPr id="9" name="Slide Number Placeholder 5">
            <a:extLst>
              <a:ext uri="{FF2B5EF4-FFF2-40B4-BE49-F238E27FC236}">
                <a16:creationId xmlns:a16="http://schemas.microsoft.com/office/drawing/2014/main" id="{15CD8026-5B68-EBCD-8004-A300FA9878B3}"/>
              </a:ext>
            </a:extLst>
          </p:cNvPr>
          <p:cNvSpPr>
            <a:spLocks noGrp="1"/>
          </p:cNvSpPr>
          <p:nvPr>
            <p:ph type="sldNum" sz="quarter" idx="4294967295"/>
          </p:nvPr>
        </p:nvSpPr>
        <p:spPr>
          <a:xfrm>
            <a:off x="9448800" y="6447632"/>
            <a:ext cx="2743200" cy="365125"/>
          </a:xfrm>
        </p:spPr>
        <p:txBody>
          <a:body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a:t>
            </a:fld>
            <a:endParaRPr lang="en-GB">
              <a:latin typeface="Calibri" panose="020F0502020204030204" pitchFamily="34" charset="0"/>
            </a:endParaRPr>
          </a:p>
        </p:txBody>
      </p:sp>
    </p:spTree>
    <p:extLst>
      <p:ext uri="{BB962C8B-B14F-4D97-AF65-F5344CB8AC3E}">
        <p14:creationId xmlns:p14="http://schemas.microsoft.com/office/powerpoint/2010/main" val="954216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Footer Placeholder 3">
            <a:extLst>
              <a:ext uri="{FF2B5EF4-FFF2-40B4-BE49-F238E27FC236}">
                <a16:creationId xmlns:a16="http://schemas.microsoft.com/office/drawing/2014/main" id="{01F4CC62-FD9C-1403-CD25-099A4B307C2D}"/>
              </a:ext>
            </a:extLst>
          </p:cNvPr>
          <p:cNvSpPr>
            <a:spLocks noGrp="1"/>
          </p:cNvSpPr>
          <p:nvPr>
            <p:ph type="ftr" sz="quarter" idx="4294967295"/>
          </p:nvPr>
        </p:nvSpPr>
        <p:spPr>
          <a:xfrm>
            <a:off x="1371600" y="6447632"/>
            <a:ext cx="4114800" cy="365125"/>
          </a:xfrm>
        </p:spPr>
        <p:txBody>
          <a:bodyPr/>
          <a:lstStyle/>
          <a:p>
            <a:r>
              <a:rPr lang="en-GB" dirty="0">
                <a:latin typeface="Calibri" panose="020F0502020204030204" pitchFamily="34" charset="0"/>
              </a:rPr>
              <a:t>Produced by Essex County Council Policy Unit</a:t>
            </a:r>
          </a:p>
        </p:txBody>
      </p:sp>
      <p:sp>
        <p:nvSpPr>
          <p:cNvPr id="8" name="Date Placeholder 4">
            <a:extLst>
              <a:ext uri="{FF2B5EF4-FFF2-40B4-BE49-F238E27FC236}">
                <a16:creationId xmlns:a16="http://schemas.microsoft.com/office/drawing/2014/main" id="{DDD1E05B-43DF-574D-CE4E-1CD2ABA865B4}"/>
              </a:ext>
            </a:extLst>
          </p:cNvPr>
          <p:cNvSpPr>
            <a:spLocks noGrp="1"/>
          </p:cNvSpPr>
          <p:nvPr>
            <p:ph type="dt" sz="half" idx="4294967295"/>
          </p:nvPr>
        </p:nvSpPr>
        <p:spPr>
          <a:xfrm>
            <a:off x="0" y="6447632"/>
            <a:ext cx="2743200" cy="365125"/>
          </a:xfrm>
        </p:spPr>
        <p:txBody>
          <a:bodyPr/>
          <a:lstStyle/>
          <a:p>
            <a:fld id="{114C472B-89C8-4DED-A734-C6F534D4F85F}" type="datetime1">
              <a:rPr lang="en-GB" smtClean="0">
                <a:latin typeface="Calibri" panose="020F0502020204030204" pitchFamily="34" charset="0"/>
              </a:rPr>
              <a:t>03/07/2023</a:t>
            </a:fld>
            <a:endParaRPr lang="en-GB">
              <a:latin typeface="Calibri" panose="020F0502020204030204" pitchFamily="34" charset="0"/>
            </a:endParaRPr>
          </a:p>
        </p:txBody>
      </p:sp>
      <p:sp>
        <p:nvSpPr>
          <p:cNvPr id="13" name="Slide Number Placeholder 5">
            <a:extLst>
              <a:ext uri="{FF2B5EF4-FFF2-40B4-BE49-F238E27FC236}">
                <a16:creationId xmlns:a16="http://schemas.microsoft.com/office/drawing/2014/main" id="{9F57A8A1-C162-67D1-8932-2A1F70EA48CE}"/>
              </a:ext>
            </a:extLst>
          </p:cNvPr>
          <p:cNvSpPr>
            <a:spLocks noGrp="1"/>
          </p:cNvSpPr>
          <p:nvPr>
            <p:ph type="sldNum" sz="quarter" idx="4294967295"/>
          </p:nvPr>
        </p:nvSpPr>
        <p:spPr>
          <a:xfrm>
            <a:off x="9448800" y="6447632"/>
            <a:ext cx="2743200" cy="365125"/>
          </a:xfrm>
        </p:spPr>
        <p:txBody>
          <a:body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a:t>
            </a:fld>
            <a:endParaRPr lang="en-GB">
              <a:latin typeface="Calibri" panose="020F0502020204030204" pitchFamily="34" charset="0"/>
            </a:endParaRPr>
          </a:p>
        </p:txBody>
      </p:sp>
    </p:spTree>
    <p:extLst>
      <p:ext uri="{BB962C8B-B14F-4D97-AF65-F5344CB8AC3E}">
        <p14:creationId xmlns:p14="http://schemas.microsoft.com/office/powerpoint/2010/main" val="927782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447193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3" name="Footer Placeholder 3">
            <a:extLst>
              <a:ext uri="{FF2B5EF4-FFF2-40B4-BE49-F238E27FC236}">
                <a16:creationId xmlns:a16="http://schemas.microsoft.com/office/drawing/2014/main" id="{AF63FD16-FB39-8AF8-C3B4-5593D70973F6}"/>
              </a:ext>
            </a:extLst>
          </p:cNvPr>
          <p:cNvSpPr>
            <a:spLocks noGrp="1"/>
          </p:cNvSpPr>
          <p:nvPr>
            <p:ph type="ftr" sz="quarter" idx="4294967295"/>
          </p:nvPr>
        </p:nvSpPr>
        <p:spPr>
          <a:xfrm>
            <a:off x="1371600" y="6447632"/>
            <a:ext cx="4114800" cy="365125"/>
          </a:xfrm>
        </p:spPr>
        <p:txBody>
          <a:bodyPr/>
          <a:lstStyle/>
          <a:p>
            <a:r>
              <a:rPr lang="en-GB" dirty="0">
                <a:latin typeface="Calibri" panose="020F0502020204030204" pitchFamily="34" charset="0"/>
              </a:rPr>
              <a:t>Produced by Essex County Council Policy Unit</a:t>
            </a:r>
          </a:p>
        </p:txBody>
      </p:sp>
      <p:sp>
        <p:nvSpPr>
          <p:cNvPr id="4" name="Date Placeholder 4">
            <a:extLst>
              <a:ext uri="{FF2B5EF4-FFF2-40B4-BE49-F238E27FC236}">
                <a16:creationId xmlns:a16="http://schemas.microsoft.com/office/drawing/2014/main" id="{276CDD4E-051E-524E-534B-53612C3E5C13}"/>
              </a:ext>
            </a:extLst>
          </p:cNvPr>
          <p:cNvSpPr>
            <a:spLocks noGrp="1"/>
          </p:cNvSpPr>
          <p:nvPr>
            <p:ph type="dt" sz="half" idx="4294967295"/>
          </p:nvPr>
        </p:nvSpPr>
        <p:spPr>
          <a:xfrm>
            <a:off x="0" y="6447632"/>
            <a:ext cx="2743200" cy="365125"/>
          </a:xfrm>
        </p:spPr>
        <p:txBody>
          <a:bodyPr/>
          <a:lstStyle/>
          <a:p>
            <a:fld id="{114C472B-89C8-4DED-A734-C6F534D4F85F}" type="datetime1">
              <a:rPr lang="en-GB" smtClean="0">
                <a:latin typeface="Calibri" panose="020F0502020204030204" pitchFamily="34" charset="0"/>
              </a:rPr>
              <a:t>03/07/2023</a:t>
            </a:fld>
            <a:endParaRPr lang="en-GB">
              <a:latin typeface="Calibri" panose="020F0502020204030204" pitchFamily="34" charset="0"/>
            </a:endParaRPr>
          </a:p>
        </p:txBody>
      </p:sp>
      <p:sp>
        <p:nvSpPr>
          <p:cNvPr id="5" name="Slide Number Placeholder 5">
            <a:extLst>
              <a:ext uri="{FF2B5EF4-FFF2-40B4-BE49-F238E27FC236}">
                <a16:creationId xmlns:a16="http://schemas.microsoft.com/office/drawing/2014/main" id="{9CA9A2BD-8F10-2CA3-D81B-F4622C8A0A72}"/>
              </a:ext>
            </a:extLst>
          </p:cNvPr>
          <p:cNvSpPr>
            <a:spLocks noGrp="1"/>
          </p:cNvSpPr>
          <p:nvPr>
            <p:ph type="sldNum" sz="quarter" idx="4294967295"/>
          </p:nvPr>
        </p:nvSpPr>
        <p:spPr>
          <a:xfrm>
            <a:off x="9448800" y="6447632"/>
            <a:ext cx="2743200" cy="365125"/>
          </a:xfrm>
        </p:spPr>
        <p:txBody>
          <a:body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a:t>
            </a:fld>
            <a:endParaRPr lang="en-GB">
              <a:latin typeface="Calibri" panose="020F0502020204030204" pitchFamily="34" charset="0"/>
            </a:endParaRPr>
          </a:p>
        </p:txBody>
      </p:sp>
    </p:spTree>
    <p:extLst>
      <p:ext uri="{BB962C8B-B14F-4D97-AF65-F5344CB8AC3E}">
        <p14:creationId xmlns:p14="http://schemas.microsoft.com/office/powerpoint/2010/main" val="206238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7A4E29ED-E759-D910-1D59-92473FA68B61}"/>
              </a:ext>
            </a:extLst>
          </p:cNvPr>
          <p:cNvSpPr>
            <a:spLocks noGrp="1"/>
          </p:cNvSpPr>
          <p:nvPr>
            <p:ph type="ftr" sz="quarter" idx="4294967295"/>
          </p:nvPr>
        </p:nvSpPr>
        <p:spPr>
          <a:xfrm>
            <a:off x="1371600" y="6447632"/>
            <a:ext cx="4114800" cy="365125"/>
          </a:xfrm>
        </p:spPr>
        <p:txBody>
          <a:bodyPr/>
          <a:lstStyle/>
          <a:p>
            <a:r>
              <a:rPr lang="en-GB" dirty="0">
                <a:latin typeface="Calibri" panose="020F0502020204030204" pitchFamily="34" charset="0"/>
              </a:rPr>
              <a:t>Produced by Essex County Council Policy Unit</a:t>
            </a:r>
          </a:p>
        </p:txBody>
      </p:sp>
      <p:sp>
        <p:nvSpPr>
          <p:cNvPr id="3" name="Date Placeholder 4">
            <a:extLst>
              <a:ext uri="{FF2B5EF4-FFF2-40B4-BE49-F238E27FC236}">
                <a16:creationId xmlns:a16="http://schemas.microsoft.com/office/drawing/2014/main" id="{CC5CA469-2472-1785-7479-1C036B8BCE14}"/>
              </a:ext>
            </a:extLst>
          </p:cNvPr>
          <p:cNvSpPr>
            <a:spLocks noGrp="1"/>
          </p:cNvSpPr>
          <p:nvPr>
            <p:ph type="dt" sz="half" idx="4294967295"/>
          </p:nvPr>
        </p:nvSpPr>
        <p:spPr>
          <a:xfrm>
            <a:off x="0" y="6447632"/>
            <a:ext cx="2743200" cy="365125"/>
          </a:xfrm>
        </p:spPr>
        <p:txBody>
          <a:bodyPr/>
          <a:lstStyle/>
          <a:p>
            <a:fld id="{114C472B-89C8-4DED-A734-C6F534D4F85F}" type="datetime1">
              <a:rPr lang="en-GB" smtClean="0">
                <a:latin typeface="Calibri" panose="020F0502020204030204" pitchFamily="34" charset="0"/>
              </a:rPr>
              <a:t>03/07/2023</a:t>
            </a:fld>
            <a:endParaRPr lang="en-GB">
              <a:latin typeface="Calibri" panose="020F0502020204030204" pitchFamily="34" charset="0"/>
            </a:endParaRPr>
          </a:p>
        </p:txBody>
      </p:sp>
      <p:sp>
        <p:nvSpPr>
          <p:cNvPr id="4" name="Slide Number Placeholder 5">
            <a:extLst>
              <a:ext uri="{FF2B5EF4-FFF2-40B4-BE49-F238E27FC236}">
                <a16:creationId xmlns:a16="http://schemas.microsoft.com/office/drawing/2014/main" id="{BD54A524-91FC-9D4E-7282-7750CBACB1F9}"/>
              </a:ext>
            </a:extLst>
          </p:cNvPr>
          <p:cNvSpPr>
            <a:spLocks noGrp="1"/>
          </p:cNvSpPr>
          <p:nvPr>
            <p:ph type="sldNum" sz="quarter" idx="4294967295"/>
          </p:nvPr>
        </p:nvSpPr>
        <p:spPr>
          <a:xfrm>
            <a:off x="9448800" y="6447632"/>
            <a:ext cx="2743200" cy="365125"/>
          </a:xfrm>
        </p:spPr>
        <p:txBody>
          <a:body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a:t>
            </a:fld>
            <a:endParaRPr lang="en-GB">
              <a:latin typeface="Calibri" panose="020F0502020204030204" pitchFamily="34" charset="0"/>
            </a:endParaRPr>
          </a:p>
        </p:txBody>
      </p:sp>
    </p:spTree>
    <p:extLst>
      <p:ext uri="{BB962C8B-B14F-4D97-AF65-F5344CB8AC3E}">
        <p14:creationId xmlns:p14="http://schemas.microsoft.com/office/powerpoint/2010/main" val="1370580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568680E8-666B-4F1A-A78A-D59CAC0B5E17}"/>
              </a:ext>
            </a:extLst>
          </p:cNvPr>
          <p:cNvSpPr>
            <a:spLocks noGrp="1"/>
          </p:cNvSpPr>
          <p:nvPr>
            <p:ph type="body" sz="quarter" idx="29" hasCustomPrompt="1"/>
          </p:nvPr>
        </p:nvSpPr>
        <p:spPr>
          <a:xfrm>
            <a:off x="301625" y="17856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2" name="Title 1">
            <a:extLst>
              <a:ext uri="{FF2B5EF4-FFF2-40B4-BE49-F238E27FC236}">
                <a16:creationId xmlns:a16="http://schemas.microsoft.com/office/drawing/2014/main" id="{820A7E22-1A04-48F0-B5A3-0579B896D51D}"/>
              </a:ext>
            </a:extLst>
          </p:cNvPr>
          <p:cNvSpPr>
            <a:spLocks noGrp="1"/>
          </p:cNvSpPr>
          <p:nvPr>
            <p:ph type="title"/>
          </p:nvPr>
        </p:nvSpPr>
        <p:spPr>
          <a:xfrm>
            <a:off x="306000" y="257176"/>
            <a:ext cx="11552400" cy="1131722"/>
          </a:xfrm>
        </p:spPr>
        <p:txBody>
          <a:bodyPr/>
          <a:lstStyle>
            <a:lvl1pPr>
              <a:defRPr sz="44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66459289-9A9B-4863-88A8-800E51931FF1}"/>
              </a:ext>
            </a:extLst>
          </p:cNvPr>
          <p:cNvSpPr>
            <a:spLocks noGrp="1"/>
          </p:cNvSpPr>
          <p:nvPr>
            <p:ph type="dt" sz="half" idx="10"/>
          </p:nvPr>
        </p:nvSpPr>
        <p:spPr/>
        <p:txBody>
          <a:bodyPr/>
          <a:lstStyle/>
          <a:p>
            <a:fld id="{6DC218AA-0319-4184-85EC-54DD732B49C8}" type="datetime1">
              <a:rPr lang="en-GB" smtClean="0"/>
              <a:t>03/07/2023</a:t>
            </a:fld>
            <a:endParaRPr lang="en-GB"/>
          </a:p>
        </p:txBody>
      </p:sp>
      <p:sp>
        <p:nvSpPr>
          <p:cNvPr id="4" name="Footer Placeholder 3">
            <a:extLst>
              <a:ext uri="{FF2B5EF4-FFF2-40B4-BE49-F238E27FC236}">
                <a16:creationId xmlns:a16="http://schemas.microsoft.com/office/drawing/2014/main" id="{0BCD24F6-5900-4426-8CA6-5E5993830316}"/>
              </a:ext>
            </a:extLst>
          </p:cNvPr>
          <p:cNvSpPr>
            <a:spLocks noGrp="1"/>
          </p:cNvSpPr>
          <p:nvPr>
            <p:ph type="ftr" sz="quarter" idx="11"/>
          </p:nvPr>
        </p:nvSpPr>
        <p:spPr/>
        <p:txBody>
          <a:bodyPr/>
          <a:lstStyle/>
          <a:p>
            <a:r>
              <a:rPr lang="en-GB">
                <a:solidFill>
                  <a:schemeClr val="tx1">
                    <a:lumMod val="50000"/>
                    <a:lumOff val="50000"/>
                  </a:schemeClr>
                </a:solidFill>
              </a:rPr>
              <a:t>Produced by Essex County Council Strategy Insight and Engagement</a:t>
            </a:r>
          </a:p>
        </p:txBody>
      </p:sp>
      <p:sp>
        <p:nvSpPr>
          <p:cNvPr id="5" name="Slide Number Placeholder 4">
            <a:extLst>
              <a:ext uri="{FF2B5EF4-FFF2-40B4-BE49-F238E27FC236}">
                <a16:creationId xmlns:a16="http://schemas.microsoft.com/office/drawing/2014/main" id="{5AF9DEDD-F3C9-4DB9-8AB7-9B9FAE58AD22}"/>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
        <p:nvSpPr>
          <p:cNvPr id="9" name="Text Placeholder 8">
            <a:extLst>
              <a:ext uri="{FF2B5EF4-FFF2-40B4-BE49-F238E27FC236}">
                <a16:creationId xmlns:a16="http://schemas.microsoft.com/office/drawing/2014/main" id="{3CFCCB34-DDF7-4318-9C93-3CA1912F6208}"/>
              </a:ext>
            </a:extLst>
          </p:cNvPr>
          <p:cNvSpPr>
            <a:spLocks noGrp="1"/>
          </p:cNvSpPr>
          <p:nvPr>
            <p:ph type="body" sz="quarter" idx="14"/>
          </p:nvPr>
        </p:nvSpPr>
        <p:spPr>
          <a:xfrm>
            <a:off x="1310400" y="1785938"/>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11" name="Text Placeholder 8">
            <a:extLst>
              <a:ext uri="{FF2B5EF4-FFF2-40B4-BE49-F238E27FC236}">
                <a16:creationId xmlns:a16="http://schemas.microsoft.com/office/drawing/2014/main" id="{75F07E28-6A00-4FDD-A725-52B4301AAE95}"/>
              </a:ext>
            </a:extLst>
          </p:cNvPr>
          <p:cNvSpPr>
            <a:spLocks noGrp="1"/>
          </p:cNvSpPr>
          <p:nvPr>
            <p:ph type="body" sz="quarter" idx="16"/>
          </p:nvPr>
        </p:nvSpPr>
        <p:spPr>
          <a:xfrm>
            <a:off x="1310400" y="29520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13" name="Text Placeholder 8">
            <a:extLst>
              <a:ext uri="{FF2B5EF4-FFF2-40B4-BE49-F238E27FC236}">
                <a16:creationId xmlns:a16="http://schemas.microsoft.com/office/drawing/2014/main" id="{95350E13-471F-4950-B14C-729E49A8168C}"/>
              </a:ext>
            </a:extLst>
          </p:cNvPr>
          <p:cNvSpPr>
            <a:spLocks noGrp="1"/>
          </p:cNvSpPr>
          <p:nvPr>
            <p:ph type="body" sz="quarter" idx="18"/>
          </p:nvPr>
        </p:nvSpPr>
        <p:spPr>
          <a:xfrm>
            <a:off x="1310400" y="41904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15" name="Text Placeholder 8">
            <a:extLst>
              <a:ext uri="{FF2B5EF4-FFF2-40B4-BE49-F238E27FC236}">
                <a16:creationId xmlns:a16="http://schemas.microsoft.com/office/drawing/2014/main" id="{7A2EF067-1F3F-4B12-8615-D23C15BB6F05}"/>
              </a:ext>
            </a:extLst>
          </p:cNvPr>
          <p:cNvSpPr>
            <a:spLocks noGrp="1"/>
          </p:cNvSpPr>
          <p:nvPr>
            <p:ph type="body" sz="quarter" idx="20"/>
          </p:nvPr>
        </p:nvSpPr>
        <p:spPr>
          <a:xfrm>
            <a:off x="1310400" y="53928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17" name="Text Placeholder 8">
            <a:extLst>
              <a:ext uri="{FF2B5EF4-FFF2-40B4-BE49-F238E27FC236}">
                <a16:creationId xmlns:a16="http://schemas.microsoft.com/office/drawing/2014/main" id="{471A5A04-368F-48F2-8E4A-166561D38E0B}"/>
              </a:ext>
            </a:extLst>
          </p:cNvPr>
          <p:cNvSpPr>
            <a:spLocks noGrp="1"/>
          </p:cNvSpPr>
          <p:nvPr>
            <p:ph type="body" sz="quarter" idx="22"/>
          </p:nvPr>
        </p:nvSpPr>
        <p:spPr>
          <a:xfrm>
            <a:off x="7214400" y="1785938"/>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19" name="Text Placeholder 8">
            <a:extLst>
              <a:ext uri="{FF2B5EF4-FFF2-40B4-BE49-F238E27FC236}">
                <a16:creationId xmlns:a16="http://schemas.microsoft.com/office/drawing/2014/main" id="{C2150ACD-AEB1-460D-9C24-43251BCA8CC4}"/>
              </a:ext>
            </a:extLst>
          </p:cNvPr>
          <p:cNvSpPr>
            <a:spLocks noGrp="1"/>
          </p:cNvSpPr>
          <p:nvPr>
            <p:ph type="body" sz="quarter" idx="24"/>
          </p:nvPr>
        </p:nvSpPr>
        <p:spPr>
          <a:xfrm>
            <a:off x="7214400" y="29520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21" name="Text Placeholder 8">
            <a:extLst>
              <a:ext uri="{FF2B5EF4-FFF2-40B4-BE49-F238E27FC236}">
                <a16:creationId xmlns:a16="http://schemas.microsoft.com/office/drawing/2014/main" id="{67EBB98E-DD76-4352-AAA2-87D48F8818D8}"/>
              </a:ext>
            </a:extLst>
          </p:cNvPr>
          <p:cNvSpPr>
            <a:spLocks noGrp="1"/>
          </p:cNvSpPr>
          <p:nvPr>
            <p:ph type="body" sz="quarter" idx="26"/>
          </p:nvPr>
        </p:nvSpPr>
        <p:spPr>
          <a:xfrm>
            <a:off x="7214400" y="41904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23" name="Text Placeholder 8">
            <a:extLst>
              <a:ext uri="{FF2B5EF4-FFF2-40B4-BE49-F238E27FC236}">
                <a16:creationId xmlns:a16="http://schemas.microsoft.com/office/drawing/2014/main" id="{93AC6C7A-B293-469A-8731-D27D97BF3C1A}"/>
              </a:ext>
            </a:extLst>
          </p:cNvPr>
          <p:cNvSpPr>
            <a:spLocks noGrp="1"/>
          </p:cNvSpPr>
          <p:nvPr>
            <p:ph type="body" sz="quarter" idx="28"/>
          </p:nvPr>
        </p:nvSpPr>
        <p:spPr>
          <a:xfrm>
            <a:off x="7214400" y="53928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26" name="Text Placeholder 24">
            <a:extLst>
              <a:ext uri="{FF2B5EF4-FFF2-40B4-BE49-F238E27FC236}">
                <a16:creationId xmlns:a16="http://schemas.microsoft.com/office/drawing/2014/main" id="{B6A3B345-E852-4B4B-9D8E-1A9B25ABAB28}"/>
              </a:ext>
            </a:extLst>
          </p:cNvPr>
          <p:cNvSpPr>
            <a:spLocks noGrp="1"/>
          </p:cNvSpPr>
          <p:nvPr>
            <p:ph type="body" sz="quarter" idx="30" hasCustomPrompt="1"/>
          </p:nvPr>
        </p:nvSpPr>
        <p:spPr>
          <a:xfrm>
            <a:off x="301625" y="2951662"/>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27" name="Text Placeholder 24">
            <a:extLst>
              <a:ext uri="{FF2B5EF4-FFF2-40B4-BE49-F238E27FC236}">
                <a16:creationId xmlns:a16="http://schemas.microsoft.com/office/drawing/2014/main" id="{BEE9308F-D5EE-4D3D-9C47-B58F134A7962}"/>
              </a:ext>
            </a:extLst>
          </p:cNvPr>
          <p:cNvSpPr>
            <a:spLocks noGrp="1"/>
          </p:cNvSpPr>
          <p:nvPr>
            <p:ph type="body" sz="quarter" idx="31" hasCustomPrompt="1"/>
          </p:nvPr>
        </p:nvSpPr>
        <p:spPr>
          <a:xfrm>
            <a:off x="301625" y="41904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28" name="Text Placeholder 24">
            <a:extLst>
              <a:ext uri="{FF2B5EF4-FFF2-40B4-BE49-F238E27FC236}">
                <a16:creationId xmlns:a16="http://schemas.microsoft.com/office/drawing/2014/main" id="{80E08A42-0F58-446B-94C2-AB973E93BC24}"/>
              </a:ext>
            </a:extLst>
          </p:cNvPr>
          <p:cNvSpPr>
            <a:spLocks noGrp="1"/>
          </p:cNvSpPr>
          <p:nvPr>
            <p:ph type="body" sz="quarter" idx="32" hasCustomPrompt="1"/>
          </p:nvPr>
        </p:nvSpPr>
        <p:spPr>
          <a:xfrm>
            <a:off x="301625" y="53928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29" name="Text Placeholder 24">
            <a:extLst>
              <a:ext uri="{FF2B5EF4-FFF2-40B4-BE49-F238E27FC236}">
                <a16:creationId xmlns:a16="http://schemas.microsoft.com/office/drawing/2014/main" id="{E7359723-D7AB-4162-B5D6-542FE57ED2D3}"/>
              </a:ext>
            </a:extLst>
          </p:cNvPr>
          <p:cNvSpPr>
            <a:spLocks noGrp="1"/>
          </p:cNvSpPr>
          <p:nvPr>
            <p:ph type="body" sz="quarter" idx="33" hasCustomPrompt="1"/>
          </p:nvPr>
        </p:nvSpPr>
        <p:spPr>
          <a:xfrm>
            <a:off x="6210000" y="17856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30" name="Text Placeholder 24">
            <a:extLst>
              <a:ext uri="{FF2B5EF4-FFF2-40B4-BE49-F238E27FC236}">
                <a16:creationId xmlns:a16="http://schemas.microsoft.com/office/drawing/2014/main" id="{875B2E40-430D-4757-B86D-915E7CF82E41}"/>
              </a:ext>
            </a:extLst>
          </p:cNvPr>
          <p:cNvSpPr>
            <a:spLocks noGrp="1"/>
          </p:cNvSpPr>
          <p:nvPr>
            <p:ph type="body" sz="quarter" idx="34" hasCustomPrompt="1"/>
          </p:nvPr>
        </p:nvSpPr>
        <p:spPr>
          <a:xfrm>
            <a:off x="6210000" y="2951662"/>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31" name="Text Placeholder 24">
            <a:extLst>
              <a:ext uri="{FF2B5EF4-FFF2-40B4-BE49-F238E27FC236}">
                <a16:creationId xmlns:a16="http://schemas.microsoft.com/office/drawing/2014/main" id="{8B12E074-12DD-4906-AD45-6A5A25508A56}"/>
              </a:ext>
            </a:extLst>
          </p:cNvPr>
          <p:cNvSpPr>
            <a:spLocks noGrp="1"/>
          </p:cNvSpPr>
          <p:nvPr>
            <p:ph type="body" sz="quarter" idx="35" hasCustomPrompt="1"/>
          </p:nvPr>
        </p:nvSpPr>
        <p:spPr>
          <a:xfrm>
            <a:off x="6210000" y="41904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32" name="Text Placeholder 24">
            <a:extLst>
              <a:ext uri="{FF2B5EF4-FFF2-40B4-BE49-F238E27FC236}">
                <a16:creationId xmlns:a16="http://schemas.microsoft.com/office/drawing/2014/main" id="{BF4BB1D9-FC03-4090-9F94-EF8BEAC5C149}"/>
              </a:ext>
            </a:extLst>
          </p:cNvPr>
          <p:cNvSpPr>
            <a:spLocks noGrp="1"/>
          </p:cNvSpPr>
          <p:nvPr>
            <p:ph type="body" sz="quarter" idx="36" hasCustomPrompt="1"/>
          </p:nvPr>
        </p:nvSpPr>
        <p:spPr>
          <a:xfrm>
            <a:off x="6210000" y="53928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7" name="Date Placeholder 4">
            <a:extLst>
              <a:ext uri="{FF2B5EF4-FFF2-40B4-BE49-F238E27FC236}">
                <a16:creationId xmlns:a16="http://schemas.microsoft.com/office/drawing/2014/main" id="{FA80A354-5E37-8904-FB0B-57E95F14A9C6}"/>
              </a:ext>
            </a:extLst>
          </p:cNvPr>
          <p:cNvSpPr txBox="1">
            <a:spLocks/>
          </p:cNvSpPr>
          <p:nvPr userDrawn="1"/>
        </p:nvSpPr>
        <p:spPr>
          <a:xfrm>
            <a:off x="0" y="6447632"/>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latin typeface="Calibri" panose="020F0502020204030204" pitchFamily="34" charset="0"/>
            </a:endParaRPr>
          </a:p>
        </p:txBody>
      </p:sp>
      <p:sp>
        <p:nvSpPr>
          <p:cNvPr id="10" name="Footer Placeholder 3">
            <a:extLst>
              <a:ext uri="{FF2B5EF4-FFF2-40B4-BE49-F238E27FC236}">
                <a16:creationId xmlns:a16="http://schemas.microsoft.com/office/drawing/2014/main" id="{B27890AC-11DC-C2B5-3C52-B72A47D814DE}"/>
              </a:ext>
            </a:extLst>
          </p:cNvPr>
          <p:cNvSpPr txBox="1">
            <a:spLocks/>
          </p:cNvSpPr>
          <p:nvPr userDrawn="1"/>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Calibri" panose="020F0502020204030204" pitchFamily="34" charset="0"/>
              </a:rPr>
              <a:t>Produced by Essex County Council Policy Unit</a:t>
            </a:r>
          </a:p>
        </p:txBody>
      </p:sp>
      <p:sp>
        <p:nvSpPr>
          <p:cNvPr id="12" name="Date Placeholder 4">
            <a:extLst>
              <a:ext uri="{FF2B5EF4-FFF2-40B4-BE49-F238E27FC236}">
                <a16:creationId xmlns:a16="http://schemas.microsoft.com/office/drawing/2014/main" id="{1992FC50-047F-51C8-CF55-76F9FA41E331}"/>
              </a:ext>
            </a:extLst>
          </p:cNvPr>
          <p:cNvSpPr txBox="1">
            <a:spLocks/>
          </p:cNvSpPr>
          <p:nvPr userDrawn="1"/>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4C472B-89C8-4DED-A734-C6F534D4F85F}" type="datetime1">
              <a:rPr lang="en-GB" smtClean="0">
                <a:latin typeface="Calibri" panose="020F0502020204030204" pitchFamily="34" charset="0"/>
              </a:rPr>
              <a:pPr/>
              <a:t>03/07/2023</a:t>
            </a:fld>
            <a:endParaRPr lang="en-GB" dirty="0">
              <a:latin typeface="Calibri" panose="020F0502020204030204" pitchFamily="34" charset="0"/>
            </a:endParaRPr>
          </a:p>
        </p:txBody>
      </p:sp>
      <p:sp>
        <p:nvSpPr>
          <p:cNvPr id="14" name="Slide Number Placeholder 5">
            <a:extLst>
              <a:ext uri="{FF2B5EF4-FFF2-40B4-BE49-F238E27FC236}">
                <a16:creationId xmlns:a16="http://schemas.microsoft.com/office/drawing/2014/main" id="{A9FB7700-B929-2023-CC68-D30E4A48F30C}"/>
              </a:ext>
            </a:extLst>
          </p:cNvPr>
          <p:cNvSpPr txBox="1">
            <a:spLocks/>
          </p:cNvSpPr>
          <p:nvPr userDrawn="1"/>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a:t>
            </a:fld>
            <a:endParaRPr lang="en-GB">
              <a:latin typeface="Calibri" panose="020F0502020204030204" pitchFamily="34" charset="0"/>
            </a:endParaRPr>
          </a:p>
        </p:txBody>
      </p:sp>
    </p:spTree>
    <p:extLst>
      <p:ext uri="{BB962C8B-B14F-4D97-AF65-F5344CB8AC3E}">
        <p14:creationId xmlns:p14="http://schemas.microsoft.com/office/powerpoint/2010/main" val="3112786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51428-98EF-4EA7-8B53-95D6FD388998}"/>
              </a:ext>
            </a:extLst>
          </p:cNvPr>
          <p:cNvSpPr>
            <a:spLocks noGrp="1"/>
          </p:cNvSpPr>
          <p:nvPr>
            <p:ph type="title"/>
          </p:nvPr>
        </p:nvSpPr>
        <p:spPr>
          <a:xfrm>
            <a:off x="1062000" y="1252800"/>
            <a:ext cx="4467600" cy="2176200"/>
          </a:xfrm>
        </p:spPr>
        <p:txBody>
          <a:bodyPr anchor="t" anchorCtr="0"/>
          <a:lstStyle>
            <a:lvl1pPr>
              <a:defRPr sz="29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B4106DD8-7948-4C50-8639-F46F08C3AE56}"/>
              </a:ext>
            </a:extLst>
          </p:cNvPr>
          <p:cNvSpPr>
            <a:spLocks noGrp="1"/>
          </p:cNvSpPr>
          <p:nvPr>
            <p:ph type="dt" sz="half" idx="10"/>
          </p:nvPr>
        </p:nvSpPr>
        <p:spPr/>
        <p:txBody>
          <a:bodyPr/>
          <a:lstStyle/>
          <a:p>
            <a:fld id="{29D5E15D-C647-44B0-9FBF-6F4C1B356057}" type="datetime1">
              <a:rPr lang="en-GB" smtClean="0"/>
              <a:t>03/07/2023</a:t>
            </a:fld>
            <a:endParaRPr lang="en-GB"/>
          </a:p>
        </p:txBody>
      </p:sp>
      <p:sp>
        <p:nvSpPr>
          <p:cNvPr id="4" name="Footer Placeholder 3">
            <a:extLst>
              <a:ext uri="{FF2B5EF4-FFF2-40B4-BE49-F238E27FC236}">
                <a16:creationId xmlns:a16="http://schemas.microsoft.com/office/drawing/2014/main" id="{CAB5D05F-13B2-4DDE-AEE5-2FFBC910F1B2}"/>
              </a:ext>
            </a:extLst>
          </p:cNvPr>
          <p:cNvSpPr>
            <a:spLocks noGrp="1"/>
          </p:cNvSpPr>
          <p:nvPr>
            <p:ph type="ftr" sz="quarter" idx="11"/>
          </p:nvPr>
        </p:nvSpPr>
        <p:spPr/>
        <p:txBody>
          <a:bodyPr/>
          <a:lstStyle/>
          <a:p>
            <a:r>
              <a:rPr lang="en-GB">
                <a:solidFill>
                  <a:schemeClr val="tx1">
                    <a:lumMod val="50000"/>
                    <a:lumOff val="50000"/>
                  </a:schemeClr>
                </a:solidFill>
              </a:rPr>
              <a:t>Produced by Essex County Council Strategy Insight and Engagement</a:t>
            </a:r>
          </a:p>
        </p:txBody>
      </p:sp>
      <p:sp>
        <p:nvSpPr>
          <p:cNvPr id="5" name="Slide Number Placeholder 4">
            <a:extLst>
              <a:ext uri="{FF2B5EF4-FFF2-40B4-BE49-F238E27FC236}">
                <a16:creationId xmlns:a16="http://schemas.microsoft.com/office/drawing/2014/main" id="{C7CA3DFD-1456-4660-8744-18148456CA8C}"/>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cxnSp>
        <p:nvCxnSpPr>
          <p:cNvPr id="6" name="Straight Connector 5">
            <a:extLst>
              <a:ext uri="{FF2B5EF4-FFF2-40B4-BE49-F238E27FC236}">
                <a16:creationId xmlns:a16="http://schemas.microsoft.com/office/drawing/2014/main" id="{1E701184-D5F5-4AF5-B171-04B46C4EF918}"/>
              </a:ext>
            </a:extLst>
          </p:cNvPr>
          <p:cNvCxnSpPr>
            <a:cxnSpLocks/>
          </p:cNvCxnSpPr>
          <p:nvPr userDrawn="1"/>
        </p:nvCxnSpPr>
        <p:spPr>
          <a:xfrm>
            <a:off x="6080926" y="1212573"/>
            <a:ext cx="0" cy="39358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4F6BDD9D-CE1E-401B-B998-ED51586F712F}"/>
              </a:ext>
            </a:extLst>
          </p:cNvPr>
          <p:cNvSpPr>
            <a:spLocks noGrp="1"/>
          </p:cNvSpPr>
          <p:nvPr>
            <p:ph type="body" sz="quarter" idx="13"/>
          </p:nvPr>
        </p:nvSpPr>
        <p:spPr>
          <a:xfrm>
            <a:off x="6321600" y="1252800"/>
            <a:ext cx="4467600" cy="3353067"/>
          </a:xfrm>
        </p:spPr>
        <p:txBody>
          <a:bodyPr/>
          <a:lstStyle>
            <a:lvl1pPr marL="0" indent="0">
              <a:buNone/>
              <a:defRPr sz="3600" b="1"/>
            </a:lvl1pPr>
          </a:lstStyle>
          <a:p>
            <a:pPr lvl="0"/>
            <a:r>
              <a:rPr lang="en-US"/>
              <a:t>Click to edit Master text styles</a:t>
            </a:r>
          </a:p>
        </p:txBody>
      </p:sp>
      <p:sp>
        <p:nvSpPr>
          <p:cNvPr id="11" name="Text Placeholder 10">
            <a:extLst>
              <a:ext uri="{FF2B5EF4-FFF2-40B4-BE49-F238E27FC236}">
                <a16:creationId xmlns:a16="http://schemas.microsoft.com/office/drawing/2014/main" id="{75A4B8D9-1F1E-4251-87E0-DCB69C9FDA5D}"/>
              </a:ext>
            </a:extLst>
          </p:cNvPr>
          <p:cNvSpPr>
            <a:spLocks noGrp="1"/>
          </p:cNvSpPr>
          <p:nvPr>
            <p:ph type="body" sz="quarter" idx="14"/>
          </p:nvPr>
        </p:nvSpPr>
        <p:spPr>
          <a:xfrm>
            <a:off x="6321600" y="4776642"/>
            <a:ext cx="4467598" cy="371828"/>
          </a:xfrm>
        </p:spPr>
        <p:txBody>
          <a:bodyPr/>
          <a:lstStyle>
            <a:lvl1pPr marL="0" indent="0">
              <a:buNone/>
              <a:defRPr sz="2000"/>
            </a:lvl1pPr>
          </a:lstStyle>
          <a:p>
            <a:pPr lvl="0"/>
            <a:r>
              <a:rPr lang="en-US"/>
              <a:t>Click to edit Master text styles</a:t>
            </a:r>
          </a:p>
        </p:txBody>
      </p:sp>
      <p:sp>
        <p:nvSpPr>
          <p:cNvPr id="15" name="Footer Placeholder 3">
            <a:extLst>
              <a:ext uri="{FF2B5EF4-FFF2-40B4-BE49-F238E27FC236}">
                <a16:creationId xmlns:a16="http://schemas.microsoft.com/office/drawing/2014/main" id="{5B76D1DB-2BB3-0B22-E975-4C1390D5509C}"/>
              </a:ext>
            </a:extLst>
          </p:cNvPr>
          <p:cNvSpPr txBox="1">
            <a:spLocks/>
          </p:cNvSpPr>
          <p:nvPr userDrawn="1"/>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Calibri" panose="020F0502020204030204" pitchFamily="34" charset="0"/>
              </a:rPr>
              <a:t>Produced by Essex County Council Policy Unit</a:t>
            </a:r>
          </a:p>
        </p:txBody>
      </p:sp>
      <p:sp>
        <p:nvSpPr>
          <p:cNvPr id="16" name="Date Placeholder 4">
            <a:extLst>
              <a:ext uri="{FF2B5EF4-FFF2-40B4-BE49-F238E27FC236}">
                <a16:creationId xmlns:a16="http://schemas.microsoft.com/office/drawing/2014/main" id="{E99043B5-043C-91EA-3220-5C03771252AD}"/>
              </a:ext>
            </a:extLst>
          </p:cNvPr>
          <p:cNvSpPr txBox="1">
            <a:spLocks/>
          </p:cNvSpPr>
          <p:nvPr userDrawn="1"/>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4C472B-89C8-4DED-A734-C6F534D4F85F}" type="datetime1">
              <a:rPr lang="en-GB" smtClean="0">
                <a:latin typeface="Calibri" panose="020F0502020204030204" pitchFamily="34" charset="0"/>
              </a:rPr>
              <a:pPr/>
              <a:t>03/07/2023</a:t>
            </a:fld>
            <a:endParaRPr lang="en-GB" dirty="0">
              <a:latin typeface="Calibri" panose="020F0502020204030204" pitchFamily="34" charset="0"/>
            </a:endParaRPr>
          </a:p>
        </p:txBody>
      </p:sp>
      <p:sp>
        <p:nvSpPr>
          <p:cNvPr id="17" name="Slide Number Placeholder 5">
            <a:extLst>
              <a:ext uri="{FF2B5EF4-FFF2-40B4-BE49-F238E27FC236}">
                <a16:creationId xmlns:a16="http://schemas.microsoft.com/office/drawing/2014/main" id="{B25AF976-E8A6-8502-AEF4-84D2E1D66159}"/>
              </a:ext>
            </a:extLst>
          </p:cNvPr>
          <p:cNvSpPr txBox="1">
            <a:spLocks/>
          </p:cNvSpPr>
          <p:nvPr userDrawn="1"/>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a:t>
            </a:fld>
            <a:endParaRPr lang="en-GB">
              <a:latin typeface="Calibri" panose="020F0502020204030204" pitchFamily="34" charset="0"/>
            </a:endParaRPr>
          </a:p>
        </p:txBody>
      </p:sp>
    </p:spTree>
    <p:extLst>
      <p:ext uri="{BB962C8B-B14F-4D97-AF65-F5344CB8AC3E}">
        <p14:creationId xmlns:p14="http://schemas.microsoft.com/office/powerpoint/2010/main" val="3757124132"/>
      </p:ext>
    </p:extLst>
  </p:cSld>
  <p:clrMapOvr>
    <a:masterClrMapping/>
  </p:clrMapOvr>
  <p:extLst>
    <p:ext uri="{DCECCB84-F9BA-43D5-87BE-67443E8EF086}">
      <p15:sldGuideLst xmlns:p15="http://schemas.microsoft.com/office/powerpoint/2012/main">
        <p15:guide id="1" orient="horz" pos="85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C2F8-7688-4288-9199-BB2C3EBE8BAB}"/>
              </a:ext>
            </a:extLst>
          </p:cNvPr>
          <p:cNvSpPr>
            <a:spLocks noGrp="1"/>
          </p:cNvSpPr>
          <p:nvPr>
            <p:ph type="title"/>
          </p:nvPr>
        </p:nvSpPr>
        <p:spPr>
          <a:xfrm>
            <a:off x="306000" y="537804"/>
            <a:ext cx="5428800" cy="540000"/>
          </a:xfrm>
        </p:spPr>
        <p:txBody>
          <a:bodyPr/>
          <a:lstStyle>
            <a:lvl1pPr>
              <a:lnSpc>
                <a:spcPct val="100000"/>
              </a:lnSpc>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68E8D95-4D94-4F30-835D-3FF40188D1D6}"/>
              </a:ext>
            </a:extLst>
          </p:cNvPr>
          <p:cNvSpPr>
            <a:spLocks noGrp="1"/>
          </p:cNvSpPr>
          <p:nvPr>
            <p:ph sz="half" idx="1"/>
          </p:nvPr>
        </p:nvSpPr>
        <p:spPr>
          <a:xfrm>
            <a:off x="306000" y="1265650"/>
            <a:ext cx="5428800" cy="4912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a:extLst>
              <a:ext uri="{FF2B5EF4-FFF2-40B4-BE49-F238E27FC236}">
                <a16:creationId xmlns:a16="http://schemas.microsoft.com/office/drawing/2014/main" id="{486A8442-B40B-4D24-9029-4E6108BD5EFD}"/>
              </a:ext>
            </a:extLst>
          </p:cNvPr>
          <p:cNvSpPr>
            <a:spLocks noGrp="1"/>
          </p:cNvSpPr>
          <p:nvPr>
            <p:ph sz="quarter" idx="13" hasCustomPrompt="1"/>
          </p:nvPr>
        </p:nvSpPr>
        <p:spPr>
          <a:xfrm>
            <a:off x="6459538" y="130175"/>
            <a:ext cx="5722937" cy="6165850"/>
          </a:xfrm>
        </p:spPr>
        <p:txBody>
          <a:bodyPr/>
          <a:lstStyle>
            <a:lvl1pPr>
              <a:defRPr/>
            </a:lvl1pPr>
          </a:lstStyle>
          <a:p>
            <a:pPr lvl="0"/>
            <a:r>
              <a:rPr lang="en-US"/>
              <a:t>Object</a:t>
            </a:r>
            <a:endParaRPr lang="en-GB"/>
          </a:p>
        </p:txBody>
      </p:sp>
      <p:sp>
        <p:nvSpPr>
          <p:cNvPr id="6" name="Footer Placeholder 5">
            <a:extLst>
              <a:ext uri="{FF2B5EF4-FFF2-40B4-BE49-F238E27FC236}">
                <a16:creationId xmlns:a16="http://schemas.microsoft.com/office/drawing/2014/main" id="{8B9E4A27-53E6-48EA-A37A-F875441579D5}"/>
              </a:ext>
            </a:extLst>
          </p:cNvPr>
          <p:cNvSpPr>
            <a:spLocks noGrp="1"/>
          </p:cNvSpPr>
          <p:nvPr>
            <p:ph type="ftr" sz="quarter" idx="11"/>
          </p:nvPr>
        </p:nvSpPr>
        <p:spPr/>
        <p:txBody>
          <a:bodyPr/>
          <a:lstStyle/>
          <a:p>
            <a:r>
              <a:rPr lang="en-GB"/>
              <a:t>Produced by Essex County Council Strategy Insight and Engagement</a:t>
            </a:r>
          </a:p>
        </p:txBody>
      </p:sp>
      <p:sp>
        <p:nvSpPr>
          <p:cNvPr id="5" name="Date Placeholder 4">
            <a:extLst>
              <a:ext uri="{FF2B5EF4-FFF2-40B4-BE49-F238E27FC236}">
                <a16:creationId xmlns:a16="http://schemas.microsoft.com/office/drawing/2014/main" id="{15AACAD1-372D-4F71-B337-F9A7F3B5CC47}"/>
              </a:ext>
            </a:extLst>
          </p:cNvPr>
          <p:cNvSpPr>
            <a:spLocks noGrp="1"/>
          </p:cNvSpPr>
          <p:nvPr>
            <p:ph type="dt" sz="half" idx="10"/>
          </p:nvPr>
        </p:nvSpPr>
        <p:spPr/>
        <p:txBody>
          <a:bodyPr/>
          <a:lstStyle/>
          <a:p>
            <a:fld id="{F260B2A5-7D25-4EFB-8691-668AB5BA651F}" type="datetime1">
              <a:rPr lang="en-GB" smtClean="0"/>
              <a:t>03/07/2023</a:t>
            </a:fld>
            <a:endParaRPr lang="en-GB"/>
          </a:p>
        </p:txBody>
      </p:sp>
      <p:sp>
        <p:nvSpPr>
          <p:cNvPr id="7" name="Slide Number Placeholder 6">
            <a:extLst>
              <a:ext uri="{FF2B5EF4-FFF2-40B4-BE49-F238E27FC236}">
                <a16:creationId xmlns:a16="http://schemas.microsoft.com/office/drawing/2014/main" id="{B769B38E-C211-4169-B9DE-CE7CAB4E9802}"/>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
        <p:nvSpPr>
          <p:cNvPr id="10" name="Footer Placeholder 3">
            <a:extLst>
              <a:ext uri="{FF2B5EF4-FFF2-40B4-BE49-F238E27FC236}">
                <a16:creationId xmlns:a16="http://schemas.microsoft.com/office/drawing/2014/main" id="{25A3DDFA-4BFF-09FF-F468-2CE33C50E3E7}"/>
              </a:ext>
            </a:extLst>
          </p:cNvPr>
          <p:cNvSpPr txBox="1">
            <a:spLocks/>
          </p:cNvSpPr>
          <p:nvPr userDrawn="1"/>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Calibri" panose="020F0502020204030204" pitchFamily="34" charset="0"/>
              </a:rPr>
              <a:t>Produced by Essex County Council Policy Unit</a:t>
            </a:r>
          </a:p>
        </p:txBody>
      </p:sp>
      <p:sp>
        <p:nvSpPr>
          <p:cNvPr id="12" name="Date Placeholder 4">
            <a:extLst>
              <a:ext uri="{FF2B5EF4-FFF2-40B4-BE49-F238E27FC236}">
                <a16:creationId xmlns:a16="http://schemas.microsoft.com/office/drawing/2014/main" id="{F7DB72ED-4320-8733-F610-C0FB1A73C123}"/>
              </a:ext>
            </a:extLst>
          </p:cNvPr>
          <p:cNvSpPr txBox="1">
            <a:spLocks/>
          </p:cNvSpPr>
          <p:nvPr userDrawn="1"/>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4C472B-89C8-4DED-A734-C6F534D4F85F}" type="datetime1">
              <a:rPr lang="en-GB" smtClean="0">
                <a:latin typeface="Calibri" panose="020F0502020204030204" pitchFamily="34" charset="0"/>
              </a:rPr>
              <a:pPr/>
              <a:t>03/07/2023</a:t>
            </a:fld>
            <a:endParaRPr lang="en-GB" dirty="0">
              <a:latin typeface="Calibri" panose="020F0502020204030204" pitchFamily="34" charset="0"/>
            </a:endParaRPr>
          </a:p>
        </p:txBody>
      </p:sp>
      <p:sp>
        <p:nvSpPr>
          <p:cNvPr id="13" name="Slide Number Placeholder 5">
            <a:extLst>
              <a:ext uri="{FF2B5EF4-FFF2-40B4-BE49-F238E27FC236}">
                <a16:creationId xmlns:a16="http://schemas.microsoft.com/office/drawing/2014/main" id="{D9817F0F-2AD3-4077-6A8E-0987C88A2A87}"/>
              </a:ext>
            </a:extLst>
          </p:cNvPr>
          <p:cNvSpPr txBox="1">
            <a:spLocks/>
          </p:cNvSpPr>
          <p:nvPr userDrawn="1"/>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a:t>
            </a:fld>
            <a:endParaRPr lang="en-GB">
              <a:latin typeface="Calibri" panose="020F0502020204030204" pitchFamily="34" charset="0"/>
            </a:endParaRPr>
          </a:p>
        </p:txBody>
      </p:sp>
    </p:spTree>
    <p:extLst>
      <p:ext uri="{BB962C8B-B14F-4D97-AF65-F5344CB8AC3E}">
        <p14:creationId xmlns:p14="http://schemas.microsoft.com/office/powerpoint/2010/main" val="4163122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ey message and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C2F8-7688-4288-9199-BB2C3EBE8BAB}"/>
              </a:ext>
            </a:extLst>
          </p:cNvPr>
          <p:cNvSpPr>
            <a:spLocks noGrp="1"/>
          </p:cNvSpPr>
          <p:nvPr>
            <p:ph type="title"/>
          </p:nvPr>
        </p:nvSpPr>
        <p:spPr>
          <a:xfrm>
            <a:off x="306000" y="257175"/>
            <a:ext cx="11552400" cy="712368"/>
          </a:xfrm>
        </p:spPr>
        <p:txBody>
          <a:bodyPr/>
          <a:lstStyle>
            <a:lvl1pPr>
              <a:lnSpc>
                <a:spcPct val="100000"/>
              </a:lnSpc>
              <a:defRPr>
                <a:solidFill>
                  <a:schemeClr val="tx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68E8D95-4D94-4F30-835D-3FF40188D1D6}"/>
              </a:ext>
            </a:extLst>
          </p:cNvPr>
          <p:cNvSpPr>
            <a:spLocks noGrp="1"/>
          </p:cNvSpPr>
          <p:nvPr>
            <p:ph sz="half" idx="1"/>
          </p:nvPr>
        </p:nvSpPr>
        <p:spPr>
          <a:xfrm>
            <a:off x="306000" y="1261404"/>
            <a:ext cx="3888000" cy="2059200"/>
          </a:xfrm>
        </p:spPr>
        <p:txBody>
          <a:bodyPr/>
          <a:lstStyle>
            <a:lvl1pPr>
              <a:defRPr sz="3600" b="1"/>
            </a:lvl1pPr>
          </a:lstStyle>
          <a:p>
            <a:pPr lvl="0"/>
            <a:r>
              <a:rPr lang="en-US"/>
              <a:t>Click to edit Master text styles</a:t>
            </a:r>
          </a:p>
        </p:txBody>
      </p:sp>
      <p:sp>
        <p:nvSpPr>
          <p:cNvPr id="5" name="Date Placeholder 4">
            <a:extLst>
              <a:ext uri="{FF2B5EF4-FFF2-40B4-BE49-F238E27FC236}">
                <a16:creationId xmlns:a16="http://schemas.microsoft.com/office/drawing/2014/main" id="{15AACAD1-372D-4F71-B337-F9A7F3B5CC47}"/>
              </a:ext>
            </a:extLst>
          </p:cNvPr>
          <p:cNvSpPr>
            <a:spLocks noGrp="1"/>
          </p:cNvSpPr>
          <p:nvPr>
            <p:ph type="dt" sz="half" idx="10"/>
          </p:nvPr>
        </p:nvSpPr>
        <p:spPr/>
        <p:txBody>
          <a:bodyPr/>
          <a:lstStyle/>
          <a:p>
            <a:fld id="{600613A6-A489-428B-9466-BB2CA556283B}" type="datetime1">
              <a:rPr lang="en-GB" smtClean="0"/>
              <a:t>03/07/2023</a:t>
            </a:fld>
            <a:endParaRPr lang="en-GB"/>
          </a:p>
        </p:txBody>
      </p:sp>
      <p:sp>
        <p:nvSpPr>
          <p:cNvPr id="6" name="Footer Placeholder 5">
            <a:extLst>
              <a:ext uri="{FF2B5EF4-FFF2-40B4-BE49-F238E27FC236}">
                <a16:creationId xmlns:a16="http://schemas.microsoft.com/office/drawing/2014/main" id="{8B9E4A27-53E6-48EA-A37A-F875441579D5}"/>
              </a:ext>
            </a:extLst>
          </p:cNvPr>
          <p:cNvSpPr>
            <a:spLocks noGrp="1"/>
          </p:cNvSpPr>
          <p:nvPr>
            <p:ph type="ftr" sz="quarter" idx="11"/>
          </p:nvPr>
        </p:nvSpPr>
        <p:spPr/>
        <p:txBody>
          <a:bodyPr/>
          <a:lstStyle/>
          <a:p>
            <a:r>
              <a:rPr lang="en-GB"/>
              <a:t>Produced by Essex County Council Strategy Insight and Engagement</a:t>
            </a:r>
          </a:p>
        </p:txBody>
      </p:sp>
      <p:sp>
        <p:nvSpPr>
          <p:cNvPr id="7" name="Slide Number Placeholder 6">
            <a:extLst>
              <a:ext uri="{FF2B5EF4-FFF2-40B4-BE49-F238E27FC236}">
                <a16:creationId xmlns:a16="http://schemas.microsoft.com/office/drawing/2014/main" id="{B769B38E-C211-4169-B9DE-CE7CAB4E9802}"/>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
        <p:nvSpPr>
          <p:cNvPr id="9" name="Content Placeholder 3" descr="Add description of object (table/graph/picture, etc)">
            <a:extLst>
              <a:ext uri="{FF2B5EF4-FFF2-40B4-BE49-F238E27FC236}">
                <a16:creationId xmlns:a16="http://schemas.microsoft.com/office/drawing/2014/main" id="{67B85DDB-4159-4BB4-A59E-5BE213A7443F}"/>
              </a:ext>
            </a:extLst>
          </p:cNvPr>
          <p:cNvSpPr>
            <a:spLocks noGrp="1"/>
          </p:cNvSpPr>
          <p:nvPr>
            <p:ph sz="half" idx="2"/>
          </p:nvPr>
        </p:nvSpPr>
        <p:spPr>
          <a:xfrm>
            <a:off x="4471200" y="1249363"/>
            <a:ext cx="7393775" cy="4929188"/>
          </a:xfrm>
          <a:prstGeom prst="rect">
            <a:avLst/>
          </a:prstGeom>
        </p:spPr>
        <p:txBody>
          <a:bodyPr/>
          <a:lstStyle>
            <a:lvl1pPr>
              <a:buNone/>
              <a:defRPr/>
            </a:lvl1pPr>
          </a:lstStyle>
          <a:p>
            <a:pPr lvl="0"/>
            <a:r>
              <a:rPr lang="en-US"/>
              <a:t>Click to edit Master text styles</a:t>
            </a:r>
          </a:p>
        </p:txBody>
      </p:sp>
      <p:sp>
        <p:nvSpPr>
          <p:cNvPr id="8" name="Text Placeholder 7">
            <a:extLst>
              <a:ext uri="{FF2B5EF4-FFF2-40B4-BE49-F238E27FC236}">
                <a16:creationId xmlns:a16="http://schemas.microsoft.com/office/drawing/2014/main" id="{9682420F-7E00-4112-B16C-8B3BEE01681E}"/>
              </a:ext>
            </a:extLst>
          </p:cNvPr>
          <p:cNvSpPr>
            <a:spLocks noGrp="1"/>
          </p:cNvSpPr>
          <p:nvPr>
            <p:ph type="body" sz="quarter" idx="13"/>
          </p:nvPr>
        </p:nvSpPr>
        <p:spPr>
          <a:xfrm>
            <a:off x="0" y="3430800"/>
            <a:ext cx="4471200" cy="2747751"/>
          </a:xfrm>
          <a:solidFill>
            <a:schemeClr val="accent1"/>
          </a:solidFill>
        </p:spPr>
        <p:txBody>
          <a:bodyPr lIns="46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Footer Placeholder 3">
            <a:extLst>
              <a:ext uri="{FF2B5EF4-FFF2-40B4-BE49-F238E27FC236}">
                <a16:creationId xmlns:a16="http://schemas.microsoft.com/office/drawing/2014/main" id="{E82297F5-5F55-E74D-CB05-3637A1FC534E}"/>
              </a:ext>
            </a:extLst>
          </p:cNvPr>
          <p:cNvSpPr txBox="1">
            <a:spLocks/>
          </p:cNvSpPr>
          <p:nvPr userDrawn="1"/>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Calibri" panose="020F0502020204030204" pitchFamily="34" charset="0"/>
              </a:rPr>
              <a:t>Produced by Essex County Council Policy Unit</a:t>
            </a:r>
          </a:p>
        </p:txBody>
      </p:sp>
      <p:sp>
        <p:nvSpPr>
          <p:cNvPr id="13" name="Date Placeholder 4">
            <a:extLst>
              <a:ext uri="{FF2B5EF4-FFF2-40B4-BE49-F238E27FC236}">
                <a16:creationId xmlns:a16="http://schemas.microsoft.com/office/drawing/2014/main" id="{4FE50896-A5FF-88E3-0941-4DF00BF8B514}"/>
              </a:ext>
            </a:extLst>
          </p:cNvPr>
          <p:cNvSpPr txBox="1">
            <a:spLocks/>
          </p:cNvSpPr>
          <p:nvPr userDrawn="1"/>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4C472B-89C8-4DED-A734-C6F534D4F85F}" type="datetime1">
              <a:rPr lang="en-GB" smtClean="0">
                <a:latin typeface="Calibri" panose="020F0502020204030204" pitchFamily="34" charset="0"/>
              </a:rPr>
              <a:pPr/>
              <a:t>03/07/2023</a:t>
            </a:fld>
            <a:endParaRPr lang="en-GB" dirty="0">
              <a:latin typeface="Calibri" panose="020F0502020204030204" pitchFamily="34" charset="0"/>
            </a:endParaRPr>
          </a:p>
        </p:txBody>
      </p:sp>
      <p:sp>
        <p:nvSpPr>
          <p:cNvPr id="14" name="Slide Number Placeholder 5">
            <a:extLst>
              <a:ext uri="{FF2B5EF4-FFF2-40B4-BE49-F238E27FC236}">
                <a16:creationId xmlns:a16="http://schemas.microsoft.com/office/drawing/2014/main" id="{AA20F6FF-481C-7ECA-EB8E-0A9D2CE877E2}"/>
              </a:ext>
            </a:extLst>
          </p:cNvPr>
          <p:cNvSpPr txBox="1">
            <a:spLocks/>
          </p:cNvSpPr>
          <p:nvPr userDrawn="1"/>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a:t>
            </a:fld>
            <a:endParaRPr lang="en-GB">
              <a:latin typeface="Calibri" panose="020F0502020204030204" pitchFamily="34" charset="0"/>
            </a:endParaRPr>
          </a:p>
        </p:txBody>
      </p:sp>
    </p:spTree>
    <p:extLst>
      <p:ext uri="{BB962C8B-B14F-4D97-AF65-F5344CB8AC3E}">
        <p14:creationId xmlns:p14="http://schemas.microsoft.com/office/powerpoint/2010/main" val="1178365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03/07/2023</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7" name="Picture 6" descr="Logo, company name&#10;&#10;Description automatically generated">
            <a:extLst>
              <a:ext uri="{FF2B5EF4-FFF2-40B4-BE49-F238E27FC236}">
                <a16:creationId xmlns:a16="http://schemas.microsoft.com/office/drawing/2014/main" id="{54BA8475-96BC-A3F4-6F56-5F57B3F245A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8775" y="826820"/>
            <a:ext cx="1512000" cy="669585"/>
          </a:xfrm>
          <a:prstGeom prst="rect">
            <a:avLst/>
          </a:prstGeom>
        </p:spPr>
      </p:pic>
    </p:spTree>
    <p:extLst>
      <p:ext uri="{BB962C8B-B14F-4D97-AF65-F5344CB8AC3E}">
        <p14:creationId xmlns:p14="http://schemas.microsoft.com/office/powerpoint/2010/main" val="3345049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ey message and object v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605798-CE35-4206-A97D-EB4777053B4B}"/>
              </a:ext>
              <a:ext uri="{C183D7F6-B498-43B3-948B-1728B52AA6E4}">
                <adec:decorative xmlns:adec="http://schemas.microsoft.com/office/drawing/2017/decorative" val="1"/>
              </a:ext>
            </a:extLst>
          </p:cNvPr>
          <p:cNvSpPr/>
          <p:nvPr userDrawn="1"/>
        </p:nvSpPr>
        <p:spPr>
          <a:xfrm>
            <a:off x="0" y="2754488"/>
            <a:ext cx="6096000" cy="4103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C34E1A6-9EC2-468E-98F7-98901A8D1A5B}"/>
              </a:ext>
            </a:extLst>
          </p:cNvPr>
          <p:cNvSpPr>
            <a:spLocks noGrp="1"/>
          </p:cNvSpPr>
          <p:nvPr>
            <p:ph type="title"/>
          </p:nvPr>
        </p:nvSpPr>
        <p:spPr>
          <a:xfrm>
            <a:off x="306000" y="252000"/>
            <a:ext cx="5428800" cy="820800"/>
          </a:xfrm>
        </p:spPr>
        <p:txBody>
          <a:bodyPr vert="horz" lIns="90000" tIns="45720" rIns="90000" bIns="0" rtlCol="0" anchor="b" anchorCtr="0">
            <a:normAutofit/>
          </a:bodyPr>
          <a:lstStyle>
            <a:lvl1pPr>
              <a:defRPr lang="en-GB">
                <a:solidFill>
                  <a:schemeClr val="tx1"/>
                </a:solidFill>
              </a:defRPr>
            </a:lvl1pPr>
          </a:lstStyle>
          <a:p>
            <a:pPr lvl="0">
              <a:lnSpc>
                <a:spcPct val="100000"/>
              </a:lnSpc>
            </a:pPr>
            <a:r>
              <a:rPr lang="en-US"/>
              <a:t>Click to edit Master title style</a:t>
            </a:r>
            <a:endParaRPr lang="en-GB"/>
          </a:p>
        </p:txBody>
      </p:sp>
      <p:sp>
        <p:nvSpPr>
          <p:cNvPr id="7" name="Content Placeholder 6">
            <a:extLst>
              <a:ext uri="{FF2B5EF4-FFF2-40B4-BE49-F238E27FC236}">
                <a16:creationId xmlns:a16="http://schemas.microsoft.com/office/drawing/2014/main" id="{926F895B-32EE-4C42-A771-15E886F401D7}"/>
              </a:ext>
            </a:extLst>
          </p:cNvPr>
          <p:cNvSpPr>
            <a:spLocks noGrp="1"/>
          </p:cNvSpPr>
          <p:nvPr>
            <p:ph sz="quarter" idx="13"/>
          </p:nvPr>
        </p:nvSpPr>
        <p:spPr>
          <a:xfrm>
            <a:off x="301625" y="1260938"/>
            <a:ext cx="5429250" cy="1375200"/>
          </a:xfrm>
        </p:spPr>
        <p:txBody>
          <a:bodyPr/>
          <a:lstStyle>
            <a:lvl1pPr marL="0" indent="0">
              <a:buNone/>
              <a:defRPr sz="2400" b="1">
                <a:solidFill>
                  <a:schemeClr val="accent1"/>
                </a:solidFill>
              </a:defRPr>
            </a:lvl1pPr>
          </a:lstStyle>
          <a:p>
            <a:pPr lvl="0"/>
            <a:r>
              <a:rPr lang="en-US"/>
              <a:t>Click to edit Master text styles</a:t>
            </a:r>
          </a:p>
        </p:txBody>
      </p:sp>
      <p:sp>
        <p:nvSpPr>
          <p:cNvPr id="14" name="Content Placeholder 13">
            <a:extLst>
              <a:ext uri="{FF2B5EF4-FFF2-40B4-BE49-F238E27FC236}">
                <a16:creationId xmlns:a16="http://schemas.microsoft.com/office/drawing/2014/main" id="{76953603-B320-4E9F-8C88-FCB935412932}"/>
              </a:ext>
            </a:extLst>
          </p:cNvPr>
          <p:cNvSpPr>
            <a:spLocks noGrp="1"/>
          </p:cNvSpPr>
          <p:nvPr>
            <p:ph sz="quarter" idx="16"/>
          </p:nvPr>
        </p:nvSpPr>
        <p:spPr>
          <a:xfrm>
            <a:off x="301625" y="2754313"/>
            <a:ext cx="5429250" cy="3424237"/>
          </a:xfrm>
        </p:spPr>
        <p:txBody>
          <a:bodyPr/>
          <a:lstStyle>
            <a:lvl1pPr marL="0" indent="0">
              <a:buNone/>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11" name="Content Placeholder 10">
            <a:extLst>
              <a:ext uri="{FF2B5EF4-FFF2-40B4-BE49-F238E27FC236}">
                <a16:creationId xmlns:a16="http://schemas.microsoft.com/office/drawing/2014/main" id="{787F60CB-10DD-4652-B8F0-4AC544C71B4B}"/>
              </a:ext>
            </a:extLst>
          </p:cNvPr>
          <p:cNvSpPr>
            <a:spLocks noGrp="1"/>
          </p:cNvSpPr>
          <p:nvPr>
            <p:ph sz="quarter" idx="15"/>
          </p:nvPr>
        </p:nvSpPr>
        <p:spPr>
          <a:xfrm>
            <a:off x="6065661" y="0"/>
            <a:ext cx="6126339" cy="685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1E18C755-832F-4C56-B358-BC210FE8599D}"/>
              </a:ext>
            </a:extLst>
          </p:cNvPr>
          <p:cNvSpPr>
            <a:spLocks noGrp="1"/>
          </p:cNvSpPr>
          <p:nvPr>
            <p:ph type="ftr" sz="quarter" idx="11"/>
          </p:nvPr>
        </p:nvSpPr>
        <p:spPr/>
        <p:txBody>
          <a:bodyPr/>
          <a:lstStyle>
            <a:lvl1pPr>
              <a:defRPr>
                <a:solidFill>
                  <a:schemeClr val="bg2"/>
                </a:solidFill>
              </a:defRPr>
            </a:lvl1pPr>
          </a:lstStyle>
          <a:p>
            <a:r>
              <a:rPr lang="en-GB"/>
              <a:t>Produced by Essex County Council Strategy Insight and Engagement</a:t>
            </a:r>
          </a:p>
        </p:txBody>
      </p:sp>
      <p:sp>
        <p:nvSpPr>
          <p:cNvPr id="3" name="Date Placeholder 2">
            <a:extLst>
              <a:ext uri="{FF2B5EF4-FFF2-40B4-BE49-F238E27FC236}">
                <a16:creationId xmlns:a16="http://schemas.microsoft.com/office/drawing/2014/main" id="{9B1A9764-A1B9-46F8-96D5-74C081563C7F}"/>
              </a:ext>
            </a:extLst>
          </p:cNvPr>
          <p:cNvSpPr>
            <a:spLocks noGrp="1"/>
          </p:cNvSpPr>
          <p:nvPr>
            <p:ph type="dt" sz="half" idx="10"/>
          </p:nvPr>
        </p:nvSpPr>
        <p:spPr/>
        <p:txBody>
          <a:bodyPr/>
          <a:lstStyle>
            <a:lvl1pPr>
              <a:defRPr>
                <a:solidFill>
                  <a:schemeClr val="bg1"/>
                </a:solidFill>
              </a:defRPr>
            </a:lvl1pPr>
          </a:lstStyle>
          <a:p>
            <a:fld id="{DC13AD85-CE77-4F8C-BEB7-3D123B861324}" type="datetime1">
              <a:rPr lang="en-GB" smtClean="0"/>
              <a:pPr/>
              <a:t>03/07/2023</a:t>
            </a:fld>
            <a:endParaRPr lang="en-GB"/>
          </a:p>
        </p:txBody>
      </p:sp>
      <p:sp>
        <p:nvSpPr>
          <p:cNvPr id="5" name="Slide Number Placeholder 4">
            <a:extLst>
              <a:ext uri="{FF2B5EF4-FFF2-40B4-BE49-F238E27FC236}">
                <a16:creationId xmlns:a16="http://schemas.microsoft.com/office/drawing/2014/main" id="{30B32DD5-A0D7-4176-9C07-463D33A3AAC0}"/>
              </a:ext>
            </a:extLst>
          </p:cNvPr>
          <p:cNvSpPr>
            <a:spLocks noGrp="1"/>
          </p:cNvSpPr>
          <p:nvPr>
            <p:ph type="sldNum" sz="quarter" idx="12"/>
          </p:nvPr>
        </p:nvSpPr>
        <p:spPr/>
        <p:txBody>
          <a:bodyPr/>
          <a:lstStyle>
            <a:lvl1pPr>
              <a:defRPr>
                <a:solidFill>
                  <a:schemeClr val="bg1"/>
                </a:solidFill>
              </a:defRPr>
            </a:lvl1pPr>
          </a:lstStyle>
          <a:p>
            <a:r>
              <a:rPr lang="en-GB"/>
              <a:t>|   </a:t>
            </a:r>
            <a:fld id="{5898CC38-F149-5B45-A1B4-290B41364A0C}" type="slidenum">
              <a:rPr lang="en-GB" smtClean="0"/>
              <a:pPr/>
              <a:t>‹#›</a:t>
            </a:fld>
            <a:endParaRPr lang="en-GB"/>
          </a:p>
        </p:txBody>
      </p:sp>
      <p:sp>
        <p:nvSpPr>
          <p:cNvPr id="10" name="Footer Placeholder 3">
            <a:extLst>
              <a:ext uri="{FF2B5EF4-FFF2-40B4-BE49-F238E27FC236}">
                <a16:creationId xmlns:a16="http://schemas.microsoft.com/office/drawing/2014/main" id="{BC1B5A44-FB5D-6645-7A01-5D50963AA63C}"/>
              </a:ext>
            </a:extLst>
          </p:cNvPr>
          <p:cNvSpPr txBox="1">
            <a:spLocks/>
          </p:cNvSpPr>
          <p:nvPr userDrawn="1"/>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Calibri" panose="020F0502020204030204" pitchFamily="34" charset="0"/>
              </a:rPr>
              <a:t>Produced by Essex County Council Policy Unit</a:t>
            </a:r>
          </a:p>
        </p:txBody>
      </p:sp>
      <p:sp>
        <p:nvSpPr>
          <p:cNvPr id="13" name="Date Placeholder 4">
            <a:extLst>
              <a:ext uri="{FF2B5EF4-FFF2-40B4-BE49-F238E27FC236}">
                <a16:creationId xmlns:a16="http://schemas.microsoft.com/office/drawing/2014/main" id="{049505D1-980D-70E8-C783-0586CDB5A057}"/>
              </a:ext>
            </a:extLst>
          </p:cNvPr>
          <p:cNvSpPr txBox="1">
            <a:spLocks/>
          </p:cNvSpPr>
          <p:nvPr userDrawn="1"/>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4C472B-89C8-4DED-A734-C6F534D4F85F}" type="datetime1">
              <a:rPr lang="en-GB" smtClean="0">
                <a:latin typeface="Calibri" panose="020F0502020204030204" pitchFamily="34" charset="0"/>
              </a:rPr>
              <a:pPr/>
              <a:t>03/07/2023</a:t>
            </a:fld>
            <a:endParaRPr lang="en-GB" dirty="0">
              <a:latin typeface="Calibri" panose="020F0502020204030204" pitchFamily="34" charset="0"/>
            </a:endParaRPr>
          </a:p>
        </p:txBody>
      </p:sp>
      <p:sp>
        <p:nvSpPr>
          <p:cNvPr id="15" name="Slide Number Placeholder 5">
            <a:extLst>
              <a:ext uri="{FF2B5EF4-FFF2-40B4-BE49-F238E27FC236}">
                <a16:creationId xmlns:a16="http://schemas.microsoft.com/office/drawing/2014/main" id="{B26AE42B-4B0D-0EB2-372A-A8C1800F7751}"/>
              </a:ext>
            </a:extLst>
          </p:cNvPr>
          <p:cNvSpPr txBox="1">
            <a:spLocks/>
          </p:cNvSpPr>
          <p:nvPr userDrawn="1"/>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a:t>
            </a:fld>
            <a:endParaRPr lang="en-GB">
              <a:latin typeface="Calibri" panose="020F0502020204030204" pitchFamily="34" charset="0"/>
            </a:endParaRPr>
          </a:p>
        </p:txBody>
      </p:sp>
    </p:spTree>
    <p:extLst>
      <p:ext uri="{BB962C8B-B14F-4D97-AF65-F5344CB8AC3E}">
        <p14:creationId xmlns:p14="http://schemas.microsoft.com/office/powerpoint/2010/main" val="3296635318"/>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Text and 2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C2F8-7688-4288-9199-BB2C3EBE8BAB}"/>
              </a:ext>
            </a:extLst>
          </p:cNvPr>
          <p:cNvSpPr>
            <a:spLocks noGrp="1"/>
          </p:cNvSpPr>
          <p:nvPr>
            <p:ph type="title"/>
          </p:nvPr>
        </p:nvSpPr>
        <p:spPr>
          <a:xfrm>
            <a:off x="306000" y="252000"/>
            <a:ext cx="11552400" cy="820800"/>
          </a:xfrm>
        </p:spPr>
        <p:txBody>
          <a:bodyPr/>
          <a:lstStyle>
            <a:lvl1pPr>
              <a:lnSpc>
                <a:spcPct val="100000"/>
              </a:lnSpc>
              <a:defRPr sz="4400"/>
            </a:lvl1pPr>
          </a:lstStyle>
          <a:p>
            <a:r>
              <a:rPr lang="en-US"/>
              <a:t>Click to edit Master title style</a:t>
            </a:r>
            <a:endParaRPr lang="en-GB"/>
          </a:p>
        </p:txBody>
      </p:sp>
      <p:sp>
        <p:nvSpPr>
          <p:cNvPr id="11" name="Content Placeholder 10">
            <a:extLst>
              <a:ext uri="{FF2B5EF4-FFF2-40B4-BE49-F238E27FC236}">
                <a16:creationId xmlns:a16="http://schemas.microsoft.com/office/drawing/2014/main" id="{909C2039-2FF7-4ECB-94E1-AF05CB2C8308}"/>
              </a:ext>
            </a:extLst>
          </p:cNvPr>
          <p:cNvSpPr>
            <a:spLocks noGrp="1"/>
          </p:cNvSpPr>
          <p:nvPr>
            <p:ph sz="quarter" idx="15"/>
          </p:nvPr>
        </p:nvSpPr>
        <p:spPr>
          <a:xfrm>
            <a:off x="0" y="1689100"/>
            <a:ext cx="6076950" cy="2232025"/>
          </a:xfrm>
        </p:spPr>
        <p:txBody>
          <a:bodyPr/>
          <a:lstStyle>
            <a:lvl1pPr marL="0" indent="0">
              <a:buNone/>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368E8D95-4D94-4F30-835D-3FF40188D1D6}"/>
              </a:ext>
            </a:extLst>
          </p:cNvPr>
          <p:cNvSpPr>
            <a:spLocks noGrp="1"/>
          </p:cNvSpPr>
          <p:nvPr>
            <p:ph sz="half" idx="1"/>
          </p:nvPr>
        </p:nvSpPr>
        <p:spPr>
          <a:xfrm>
            <a:off x="306000" y="4194000"/>
            <a:ext cx="5572800" cy="1984550"/>
          </a:xfrm>
        </p:spPr>
        <p:txBody>
          <a:bodyPr/>
          <a:lstStyle>
            <a:lvl1pPr marL="0" indent="0">
              <a:buNone/>
              <a:defRPr/>
            </a:lvl1pPr>
          </a:lstStyle>
          <a:p>
            <a:pPr lvl="0"/>
            <a:r>
              <a:rPr lang="en-US"/>
              <a:t>Click to edit Master text styles</a:t>
            </a:r>
          </a:p>
        </p:txBody>
      </p:sp>
      <p:sp>
        <p:nvSpPr>
          <p:cNvPr id="10" name="Content Placeholder 2">
            <a:extLst>
              <a:ext uri="{FF2B5EF4-FFF2-40B4-BE49-F238E27FC236}">
                <a16:creationId xmlns:a16="http://schemas.microsoft.com/office/drawing/2014/main" id="{F2AF1B6F-29EF-4915-954D-C7A734C4F1B1}"/>
              </a:ext>
            </a:extLst>
          </p:cNvPr>
          <p:cNvSpPr>
            <a:spLocks noGrp="1"/>
          </p:cNvSpPr>
          <p:nvPr>
            <p:ph sz="half" idx="14"/>
          </p:nvPr>
        </p:nvSpPr>
        <p:spPr>
          <a:xfrm>
            <a:off x="6285600" y="1688400"/>
            <a:ext cx="5572800" cy="174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a:extLst>
              <a:ext uri="{FF2B5EF4-FFF2-40B4-BE49-F238E27FC236}">
                <a16:creationId xmlns:a16="http://schemas.microsoft.com/office/drawing/2014/main" id="{C2D6E287-74D8-466B-93CC-E97050302A8E}"/>
              </a:ext>
            </a:extLst>
          </p:cNvPr>
          <p:cNvSpPr>
            <a:spLocks noGrp="1"/>
          </p:cNvSpPr>
          <p:nvPr>
            <p:ph sz="quarter" idx="16"/>
          </p:nvPr>
        </p:nvSpPr>
        <p:spPr>
          <a:xfrm>
            <a:off x="6076950" y="3429000"/>
            <a:ext cx="6137275" cy="3429000"/>
          </a:xfrm>
        </p:spPr>
        <p:txBody>
          <a:bodyPr/>
          <a:lstStyle>
            <a:lvl1pPr marL="0" indent="0">
              <a:buNone/>
              <a:defRPr/>
            </a:lvl1pPr>
          </a:lstStyle>
          <a:p>
            <a:pPr lvl="0"/>
            <a:r>
              <a:rPr lang="en-US"/>
              <a:t>Click to edit Master text styles</a:t>
            </a:r>
          </a:p>
        </p:txBody>
      </p:sp>
      <p:sp>
        <p:nvSpPr>
          <p:cNvPr id="12" name="Footer Placeholder 3">
            <a:extLst>
              <a:ext uri="{FF2B5EF4-FFF2-40B4-BE49-F238E27FC236}">
                <a16:creationId xmlns:a16="http://schemas.microsoft.com/office/drawing/2014/main" id="{29F47F2F-5959-28A7-D4CF-F43E22FD3965}"/>
              </a:ext>
            </a:extLst>
          </p:cNvPr>
          <p:cNvSpPr txBox="1">
            <a:spLocks/>
          </p:cNvSpPr>
          <p:nvPr userDrawn="1"/>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Calibri" panose="020F0502020204030204" pitchFamily="34" charset="0"/>
              </a:rPr>
              <a:t>Produced by Essex County Council Policy Unit</a:t>
            </a:r>
          </a:p>
        </p:txBody>
      </p:sp>
      <p:sp>
        <p:nvSpPr>
          <p:cNvPr id="14" name="Date Placeholder 4">
            <a:extLst>
              <a:ext uri="{FF2B5EF4-FFF2-40B4-BE49-F238E27FC236}">
                <a16:creationId xmlns:a16="http://schemas.microsoft.com/office/drawing/2014/main" id="{962ACB49-18D3-EA13-3568-5BD0722A8EBF}"/>
              </a:ext>
            </a:extLst>
          </p:cNvPr>
          <p:cNvSpPr txBox="1">
            <a:spLocks/>
          </p:cNvSpPr>
          <p:nvPr userDrawn="1"/>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4C472B-89C8-4DED-A734-C6F534D4F85F}" type="datetime1">
              <a:rPr lang="en-GB" smtClean="0">
                <a:latin typeface="Calibri" panose="020F0502020204030204" pitchFamily="34" charset="0"/>
              </a:rPr>
              <a:pPr/>
              <a:t>03/07/2023</a:t>
            </a:fld>
            <a:endParaRPr lang="en-GB" dirty="0">
              <a:latin typeface="Calibri" panose="020F0502020204030204" pitchFamily="34" charset="0"/>
            </a:endParaRPr>
          </a:p>
        </p:txBody>
      </p:sp>
      <p:sp>
        <p:nvSpPr>
          <p:cNvPr id="15" name="Slide Number Placeholder 5">
            <a:extLst>
              <a:ext uri="{FF2B5EF4-FFF2-40B4-BE49-F238E27FC236}">
                <a16:creationId xmlns:a16="http://schemas.microsoft.com/office/drawing/2014/main" id="{5F0F0413-B2B1-F41E-7774-5B4E10F975BD}"/>
              </a:ext>
            </a:extLst>
          </p:cNvPr>
          <p:cNvSpPr txBox="1">
            <a:spLocks/>
          </p:cNvSpPr>
          <p:nvPr userDrawn="1"/>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a:t>
            </a:fld>
            <a:endParaRPr lang="en-GB">
              <a:latin typeface="Calibri" panose="020F0502020204030204" pitchFamily="34" charset="0"/>
            </a:endParaRPr>
          </a:p>
        </p:txBody>
      </p:sp>
    </p:spTree>
    <p:extLst>
      <p:ext uri="{BB962C8B-B14F-4D97-AF65-F5344CB8AC3E}">
        <p14:creationId xmlns:p14="http://schemas.microsoft.com/office/powerpoint/2010/main" val="1889623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bject above title and text">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F26F1C6-4C7F-4E81-8ED3-C2BB6E34B2B3}"/>
              </a:ext>
            </a:extLst>
          </p:cNvPr>
          <p:cNvSpPr>
            <a:spLocks noGrp="1"/>
          </p:cNvSpPr>
          <p:nvPr>
            <p:ph sz="quarter" idx="13"/>
          </p:nvPr>
        </p:nvSpPr>
        <p:spPr>
          <a:xfrm>
            <a:off x="0" y="-1"/>
            <a:ext cx="12192000" cy="2484000"/>
          </a:xfrm>
        </p:spPr>
        <p:txBody>
          <a:bodyPr/>
          <a:lstStyle>
            <a:lvl1pPr marL="0" indent="0">
              <a:buNone/>
              <a:defRPr/>
            </a:lvl1pPr>
          </a:lstStyle>
          <a:p>
            <a:pPr lvl="0"/>
            <a:r>
              <a:rPr lang="en-US"/>
              <a:t>Click to edit Master text styles</a:t>
            </a:r>
          </a:p>
        </p:txBody>
      </p:sp>
      <p:sp>
        <p:nvSpPr>
          <p:cNvPr id="2" name="Title 1">
            <a:extLst>
              <a:ext uri="{FF2B5EF4-FFF2-40B4-BE49-F238E27FC236}">
                <a16:creationId xmlns:a16="http://schemas.microsoft.com/office/drawing/2014/main" id="{B55EA7E9-EFF8-4127-B336-30D7A4058418}"/>
              </a:ext>
            </a:extLst>
          </p:cNvPr>
          <p:cNvSpPr>
            <a:spLocks noGrp="1"/>
          </p:cNvSpPr>
          <p:nvPr>
            <p:ph type="title"/>
          </p:nvPr>
        </p:nvSpPr>
        <p:spPr>
          <a:xfrm>
            <a:off x="306000" y="2782800"/>
            <a:ext cx="4028400" cy="3394800"/>
          </a:xfrm>
        </p:spPr>
        <p:txBody>
          <a:bodyPr anchor="t" anchorCtr="0"/>
          <a:lstStyle>
            <a:lvl1pPr>
              <a:defRPr sz="4000">
                <a:solidFill>
                  <a:schemeClr val="tx1"/>
                </a:solidFill>
              </a:defRPr>
            </a:lvl1pPr>
          </a:lstStyle>
          <a:p>
            <a:r>
              <a:rPr lang="en-US"/>
              <a:t>Click to edit Master title style</a:t>
            </a:r>
            <a:endParaRPr lang="en-GB"/>
          </a:p>
        </p:txBody>
      </p:sp>
      <p:sp>
        <p:nvSpPr>
          <p:cNvPr id="9" name="Content Placeholder 8">
            <a:extLst>
              <a:ext uri="{FF2B5EF4-FFF2-40B4-BE49-F238E27FC236}">
                <a16:creationId xmlns:a16="http://schemas.microsoft.com/office/drawing/2014/main" id="{67CFA9DB-5477-459A-974D-93AAA4628B1D}"/>
              </a:ext>
            </a:extLst>
          </p:cNvPr>
          <p:cNvSpPr>
            <a:spLocks noGrp="1"/>
          </p:cNvSpPr>
          <p:nvPr>
            <p:ph sz="quarter" idx="14"/>
          </p:nvPr>
        </p:nvSpPr>
        <p:spPr>
          <a:xfrm>
            <a:off x="4698000" y="2782888"/>
            <a:ext cx="7160400" cy="3395662"/>
          </a:xfrm>
        </p:spPr>
        <p:txBody>
          <a:bodyPr numCol="2" spcCol="360000"/>
          <a:lstStyle>
            <a:lvl1pPr marL="0" indent="0">
              <a:buNone/>
              <a:defRPr b="1">
                <a:solidFill>
                  <a:schemeClr val="accent1"/>
                </a:solidFill>
              </a:defRPr>
            </a:lvl1pPr>
            <a:lvl2pPr marL="234000">
              <a:defRPr/>
            </a:lvl2pPr>
            <a:lvl3pPr marL="468000">
              <a:defRPr/>
            </a:lvl3pPr>
            <a:lvl4pPr marL="702000">
              <a:defRPr/>
            </a:lvl4pPr>
            <a:lvl5pPr marL="936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Footer Placeholder 3">
            <a:extLst>
              <a:ext uri="{FF2B5EF4-FFF2-40B4-BE49-F238E27FC236}">
                <a16:creationId xmlns:a16="http://schemas.microsoft.com/office/drawing/2014/main" id="{8D970D24-A922-334E-65A8-87F0F3E18B75}"/>
              </a:ext>
            </a:extLst>
          </p:cNvPr>
          <p:cNvSpPr txBox="1">
            <a:spLocks/>
          </p:cNvSpPr>
          <p:nvPr userDrawn="1"/>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Calibri" panose="020F0502020204030204" pitchFamily="34" charset="0"/>
              </a:rPr>
              <a:t>Produced by Essex County Council Policy Unit</a:t>
            </a:r>
          </a:p>
        </p:txBody>
      </p:sp>
      <p:sp>
        <p:nvSpPr>
          <p:cNvPr id="13" name="Date Placeholder 4">
            <a:extLst>
              <a:ext uri="{FF2B5EF4-FFF2-40B4-BE49-F238E27FC236}">
                <a16:creationId xmlns:a16="http://schemas.microsoft.com/office/drawing/2014/main" id="{84E97E28-5FC9-ABA0-BAC0-7F69837A53F1}"/>
              </a:ext>
            </a:extLst>
          </p:cNvPr>
          <p:cNvSpPr txBox="1">
            <a:spLocks/>
          </p:cNvSpPr>
          <p:nvPr userDrawn="1"/>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4C472B-89C8-4DED-A734-C6F534D4F85F}" type="datetime1">
              <a:rPr lang="en-GB" smtClean="0">
                <a:latin typeface="Calibri" panose="020F0502020204030204" pitchFamily="34" charset="0"/>
              </a:rPr>
              <a:pPr/>
              <a:t>03/07/2023</a:t>
            </a:fld>
            <a:endParaRPr lang="en-GB" dirty="0">
              <a:latin typeface="Calibri" panose="020F0502020204030204" pitchFamily="34" charset="0"/>
            </a:endParaRPr>
          </a:p>
        </p:txBody>
      </p:sp>
      <p:sp>
        <p:nvSpPr>
          <p:cNvPr id="14" name="Slide Number Placeholder 5">
            <a:extLst>
              <a:ext uri="{FF2B5EF4-FFF2-40B4-BE49-F238E27FC236}">
                <a16:creationId xmlns:a16="http://schemas.microsoft.com/office/drawing/2014/main" id="{5B2AA661-DE76-505A-3DF2-FFFF3157BEDF}"/>
              </a:ext>
            </a:extLst>
          </p:cNvPr>
          <p:cNvSpPr txBox="1">
            <a:spLocks/>
          </p:cNvSpPr>
          <p:nvPr userDrawn="1"/>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a:t>
            </a:fld>
            <a:endParaRPr lang="en-GB">
              <a:latin typeface="Calibri" panose="020F0502020204030204" pitchFamily="34" charset="0"/>
            </a:endParaRPr>
          </a:p>
        </p:txBody>
      </p:sp>
    </p:spTree>
    <p:extLst>
      <p:ext uri="{BB962C8B-B14F-4D97-AF65-F5344CB8AC3E}">
        <p14:creationId xmlns:p14="http://schemas.microsoft.com/office/powerpoint/2010/main" val="36301100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265D6-2D20-4211-9E74-82220561CD2F}"/>
              </a:ext>
            </a:extLst>
          </p:cNvPr>
          <p:cNvSpPr>
            <a:spLocks noGrp="1"/>
          </p:cNvSpPr>
          <p:nvPr>
            <p:ph type="title"/>
          </p:nvPr>
        </p:nvSpPr>
        <p:spPr>
          <a:xfrm>
            <a:off x="306000" y="262799"/>
            <a:ext cx="11552400" cy="819525"/>
          </a:xfrm>
        </p:spPr>
        <p:txBody>
          <a:bodyPr/>
          <a:lstStyle>
            <a:lvl1pPr>
              <a:defRPr>
                <a:solidFill>
                  <a:schemeClr val="tx1"/>
                </a:solidFill>
              </a:defRPr>
            </a:lvl1pPr>
          </a:lstStyle>
          <a:p>
            <a:r>
              <a:rPr lang="en-US"/>
              <a:t>Click to edit Master title style</a:t>
            </a:r>
            <a:endParaRPr lang="en-GB"/>
          </a:p>
        </p:txBody>
      </p:sp>
      <p:sp>
        <p:nvSpPr>
          <p:cNvPr id="7" name="Text Placeholder 6">
            <a:extLst>
              <a:ext uri="{FF2B5EF4-FFF2-40B4-BE49-F238E27FC236}">
                <a16:creationId xmlns:a16="http://schemas.microsoft.com/office/drawing/2014/main" id="{B580FB3D-B147-470B-AFB3-1D8AD802D8FC}"/>
              </a:ext>
            </a:extLst>
          </p:cNvPr>
          <p:cNvSpPr>
            <a:spLocks noGrp="1"/>
          </p:cNvSpPr>
          <p:nvPr>
            <p:ph type="body" sz="quarter" idx="13"/>
          </p:nvPr>
        </p:nvSpPr>
        <p:spPr>
          <a:xfrm>
            <a:off x="306000" y="1472400"/>
            <a:ext cx="5709600" cy="1072800"/>
          </a:xfrm>
        </p:spPr>
        <p:txBody>
          <a:bodyPr anchor="b" anchorCtr="0"/>
          <a:lstStyle>
            <a:lvl1pPr marL="0" indent="0">
              <a:buNone/>
              <a:defRPr b="1">
                <a:solidFill>
                  <a:schemeClr val="accent1"/>
                </a:solidFill>
              </a:defRPr>
            </a:lvl1pPr>
          </a:lstStyle>
          <a:p>
            <a:pPr lvl="0"/>
            <a:r>
              <a:rPr lang="en-US"/>
              <a:t>Click to edit Master text styles</a:t>
            </a:r>
          </a:p>
        </p:txBody>
      </p:sp>
      <p:sp>
        <p:nvSpPr>
          <p:cNvPr id="11" name="Picture Placeholder 10" descr="Add description of icon">
            <a:extLst>
              <a:ext uri="{FF2B5EF4-FFF2-40B4-BE49-F238E27FC236}">
                <a16:creationId xmlns:a16="http://schemas.microsoft.com/office/drawing/2014/main" id="{5E5197B7-95FB-49F8-A97B-FE41C5A9596C}"/>
              </a:ext>
            </a:extLst>
          </p:cNvPr>
          <p:cNvSpPr>
            <a:spLocks noGrp="1"/>
          </p:cNvSpPr>
          <p:nvPr>
            <p:ph type="pic" sz="quarter" idx="15" hasCustomPrompt="1"/>
          </p:nvPr>
        </p:nvSpPr>
        <p:spPr>
          <a:xfrm>
            <a:off x="306000" y="2844000"/>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13" name="Text Placeholder 12">
            <a:extLst>
              <a:ext uri="{FF2B5EF4-FFF2-40B4-BE49-F238E27FC236}">
                <a16:creationId xmlns:a16="http://schemas.microsoft.com/office/drawing/2014/main" id="{4D9A13C7-EBEB-436D-ADBB-86B6FB45BCD1}"/>
              </a:ext>
            </a:extLst>
          </p:cNvPr>
          <p:cNvSpPr>
            <a:spLocks noGrp="1"/>
          </p:cNvSpPr>
          <p:nvPr>
            <p:ph type="body" sz="quarter" idx="16"/>
          </p:nvPr>
        </p:nvSpPr>
        <p:spPr>
          <a:xfrm>
            <a:off x="1173600" y="2833200"/>
            <a:ext cx="4842000" cy="756000"/>
          </a:xfrm>
        </p:spPr>
        <p:txBody>
          <a:bodyPr/>
          <a:lstStyle>
            <a:lvl1pPr marL="0" indent="0">
              <a:lnSpc>
                <a:spcPct val="90000"/>
              </a:lnSpc>
              <a:spcBef>
                <a:spcPts val="1000"/>
              </a:spcBef>
              <a:buNone/>
              <a:defRPr sz="2000"/>
            </a:lvl1pPr>
            <a:lvl2pPr>
              <a:lnSpc>
                <a:spcPct val="90000"/>
              </a:lnSpc>
              <a:spcBef>
                <a:spcPts val="1000"/>
              </a:spcBef>
              <a:defRPr/>
            </a:lvl2pPr>
            <a:lvl3pPr>
              <a:lnSpc>
                <a:spcPct val="90000"/>
              </a:lnSpc>
              <a:spcBef>
                <a:spcPts val="1000"/>
              </a:spcBef>
              <a:defRPr/>
            </a:lvl3pPr>
            <a:lvl4pPr>
              <a:lnSpc>
                <a:spcPct val="90000"/>
              </a:lnSpc>
              <a:spcBef>
                <a:spcPts val="1000"/>
              </a:spcBef>
              <a:defRPr/>
            </a:lvl4pPr>
            <a:lvl5pPr>
              <a:lnSpc>
                <a:spcPct val="90000"/>
              </a:lnSpc>
              <a:spcBef>
                <a:spcPts val="1000"/>
              </a:spcBef>
              <a:defRPr/>
            </a:lvl5pPr>
          </a:lstStyle>
          <a:p>
            <a:pPr lvl="0"/>
            <a:r>
              <a:rPr lang="en-US"/>
              <a:t>Click to edit Master text styles</a:t>
            </a:r>
          </a:p>
        </p:txBody>
      </p:sp>
      <p:sp>
        <p:nvSpPr>
          <p:cNvPr id="14" name="Picture Placeholder 10" descr="Add description of icon">
            <a:extLst>
              <a:ext uri="{FF2B5EF4-FFF2-40B4-BE49-F238E27FC236}">
                <a16:creationId xmlns:a16="http://schemas.microsoft.com/office/drawing/2014/main" id="{E1F258FF-4B37-4A44-B4C1-D1BA723E389B}"/>
              </a:ext>
            </a:extLst>
          </p:cNvPr>
          <p:cNvSpPr>
            <a:spLocks noGrp="1"/>
          </p:cNvSpPr>
          <p:nvPr>
            <p:ph type="pic" sz="quarter" idx="17" hasCustomPrompt="1"/>
          </p:nvPr>
        </p:nvSpPr>
        <p:spPr>
          <a:xfrm>
            <a:off x="306000" y="3706361"/>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15" name="Text Placeholder 12">
            <a:extLst>
              <a:ext uri="{FF2B5EF4-FFF2-40B4-BE49-F238E27FC236}">
                <a16:creationId xmlns:a16="http://schemas.microsoft.com/office/drawing/2014/main" id="{97407CB3-47A4-4E12-A52E-B93683369F3A}"/>
              </a:ext>
            </a:extLst>
          </p:cNvPr>
          <p:cNvSpPr>
            <a:spLocks noGrp="1"/>
          </p:cNvSpPr>
          <p:nvPr>
            <p:ph type="body" sz="quarter" idx="18"/>
          </p:nvPr>
        </p:nvSpPr>
        <p:spPr>
          <a:xfrm>
            <a:off x="1173600" y="3695561"/>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p>
        </p:txBody>
      </p:sp>
      <p:sp>
        <p:nvSpPr>
          <p:cNvPr id="16" name="Picture Placeholder 10" descr="Add description of icon">
            <a:extLst>
              <a:ext uri="{FF2B5EF4-FFF2-40B4-BE49-F238E27FC236}">
                <a16:creationId xmlns:a16="http://schemas.microsoft.com/office/drawing/2014/main" id="{3C5E2EB3-8CF7-45B8-8005-13469FEC529B}"/>
              </a:ext>
            </a:extLst>
          </p:cNvPr>
          <p:cNvSpPr>
            <a:spLocks noGrp="1"/>
          </p:cNvSpPr>
          <p:nvPr>
            <p:ph type="pic" sz="quarter" idx="19" hasCustomPrompt="1"/>
          </p:nvPr>
        </p:nvSpPr>
        <p:spPr>
          <a:xfrm>
            <a:off x="306000" y="4568722"/>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17" name="Text Placeholder 12">
            <a:extLst>
              <a:ext uri="{FF2B5EF4-FFF2-40B4-BE49-F238E27FC236}">
                <a16:creationId xmlns:a16="http://schemas.microsoft.com/office/drawing/2014/main" id="{23DD8221-60E9-48F6-AB0A-24200E19451B}"/>
              </a:ext>
            </a:extLst>
          </p:cNvPr>
          <p:cNvSpPr>
            <a:spLocks noGrp="1"/>
          </p:cNvSpPr>
          <p:nvPr>
            <p:ph type="body" sz="quarter" idx="20"/>
          </p:nvPr>
        </p:nvSpPr>
        <p:spPr>
          <a:xfrm>
            <a:off x="1173600" y="4557922"/>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p>
        </p:txBody>
      </p:sp>
      <p:sp>
        <p:nvSpPr>
          <p:cNvPr id="20" name="Picture Placeholder 10" descr="Add description of icon">
            <a:extLst>
              <a:ext uri="{FF2B5EF4-FFF2-40B4-BE49-F238E27FC236}">
                <a16:creationId xmlns:a16="http://schemas.microsoft.com/office/drawing/2014/main" id="{E44E0A33-14B1-4850-90E3-B3F3BB84DDE3}"/>
              </a:ext>
            </a:extLst>
          </p:cNvPr>
          <p:cNvSpPr>
            <a:spLocks noGrp="1"/>
          </p:cNvSpPr>
          <p:nvPr>
            <p:ph type="pic" sz="quarter" idx="21" hasCustomPrompt="1"/>
          </p:nvPr>
        </p:nvSpPr>
        <p:spPr>
          <a:xfrm>
            <a:off x="306000" y="5431082"/>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21" name="Text Placeholder 12">
            <a:extLst>
              <a:ext uri="{FF2B5EF4-FFF2-40B4-BE49-F238E27FC236}">
                <a16:creationId xmlns:a16="http://schemas.microsoft.com/office/drawing/2014/main" id="{CE8EBFC4-167A-4580-99A8-DA37B6E5B938}"/>
              </a:ext>
            </a:extLst>
          </p:cNvPr>
          <p:cNvSpPr>
            <a:spLocks noGrp="1"/>
          </p:cNvSpPr>
          <p:nvPr>
            <p:ph type="body" sz="quarter" idx="22"/>
          </p:nvPr>
        </p:nvSpPr>
        <p:spPr>
          <a:xfrm>
            <a:off x="1173600" y="5420282"/>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p>
        </p:txBody>
      </p:sp>
      <p:sp>
        <p:nvSpPr>
          <p:cNvPr id="9" name="Text Placeholder 8">
            <a:extLst>
              <a:ext uri="{FF2B5EF4-FFF2-40B4-BE49-F238E27FC236}">
                <a16:creationId xmlns:a16="http://schemas.microsoft.com/office/drawing/2014/main" id="{2B0C1395-B34F-4803-A4D2-4DA98255D68D}"/>
              </a:ext>
            </a:extLst>
          </p:cNvPr>
          <p:cNvSpPr>
            <a:spLocks noGrp="1"/>
          </p:cNvSpPr>
          <p:nvPr>
            <p:ph type="body" sz="quarter" idx="14"/>
          </p:nvPr>
        </p:nvSpPr>
        <p:spPr>
          <a:xfrm>
            <a:off x="6160390" y="1472400"/>
            <a:ext cx="5709600" cy="1072800"/>
          </a:xfrm>
        </p:spPr>
        <p:txBody>
          <a:bodyPr anchor="b" anchorCtr="0"/>
          <a:lstStyle>
            <a:lvl1pPr marL="0" indent="0">
              <a:buNone/>
              <a:defRPr b="1">
                <a:solidFill>
                  <a:schemeClr val="accent1"/>
                </a:solidFill>
              </a:defRPr>
            </a:lvl1pPr>
          </a:lstStyle>
          <a:p>
            <a:pPr lvl="0"/>
            <a:r>
              <a:rPr lang="en-US"/>
              <a:t>Click to edit Master text styles</a:t>
            </a:r>
          </a:p>
        </p:txBody>
      </p:sp>
      <p:sp>
        <p:nvSpPr>
          <p:cNvPr id="22" name="Picture Placeholder 10" descr="Add description of icon">
            <a:extLst>
              <a:ext uri="{FF2B5EF4-FFF2-40B4-BE49-F238E27FC236}">
                <a16:creationId xmlns:a16="http://schemas.microsoft.com/office/drawing/2014/main" id="{A361E0A4-5EB1-4215-8DC2-CED3494C2D97}"/>
              </a:ext>
            </a:extLst>
          </p:cNvPr>
          <p:cNvSpPr>
            <a:spLocks noGrp="1"/>
          </p:cNvSpPr>
          <p:nvPr>
            <p:ph type="pic" sz="quarter" idx="23" hasCustomPrompt="1"/>
          </p:nvPr>
        </p:nvSpPr>
        <p:spPr>
          <a:xfrm>
            <a:off x="6160390" y="2844000"/>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23" name="Text Placeholder 12">
            <a:extLst>
              <a:ext uri="{FF2B5EF4-FFF2-40B4-BE49-F238E27FC236}">
                <a16:creationId xmlns:a16="http://schemas.microsoft.com/office/drawing/2014/main" id="{42670E9D-A433-4252-83B1-B7A43D93B2DE}"/>
              </a:ext>
            </a:extLst>
          </p:cNvPr>
          <p:cNvSpPr>
            <a:spLocks noGrp="1"/>
          </p:cNvSpPr>
          <p:nvPr>
            <p:ph type="body" sz="quarter" idx="24"/>
          </p:nvPr>
        </p:nvSpPr>
        <p:spPr>
          <a:xfrm>
            <a:off x="7027990" y="2833200"/>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p>
        </p:txBody>
      </p:sp>
      <p:sp>
        <p:nvSpPr>
          <p:cNvPr id="24" name="Picture Placeholder 10" descr="Add description of icon">
            <a:extLst>
              <a:ext uri="{FF2B5EF4-FFF2-40B4-BE49-F238E27FC236}">
                <a16:creationId xmlns:a16="http://schemas.microsoft.com/office/drawing/2014/main" id="{5B3FCA71-4537-495B-80EA-200ED4EC16AD}"/>
              </a:ext>
            </a:extLst>
          </p:cNvPr>
          <p:cNvSpPr>
            <a:spLocks noGrp="1"/>
          </p:cNvSpPr>
          <p:nvPr>
            <p:ph type="pic" sz="quarter" idx="25" hasCustomPrompt="1"/>
          </p:nvPr>
        </p:nvSpPr>
        <p:spPr>
          <a:xfrm>
            <a:off x="6160390" y="3706361"/>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25" name="Text Placeholder 12">
            <a:extLst>
              <a:ext uri="{FF2B5EF4-FFF2-40B4-BE49-F238E27FC236}">
                <a16:creationId xmlns:a16="http://schemas.microsoft.com/office/drawing/2014/main" id="{340D156D-DA34-42DA-9274-A5EDA44D361B}"/>
              </a:ext>
            </a:extLst>
          </p:cNvPr>
          <p:cNvSpPr>
            <a:spLocks noGrp="1"/>
          </p:cNvSpPr>
          <p:nvPr>
            <p:ph type="body" sz="quarter" idx="26"/>
          </p:nvPr>
        </p:nvSpPr>
        <p:spPr>
          <a:xfrm>
            <a:off x="7027990" y="3695561"/>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p>
        </p:txBody>
      </p:sp>
      <p:sp>
        <p:nvSpPr>
          <p:cNvPr id="26" name="Picture Placeholder 10" descr="Add description of icon">
            <a:extLst>
              <a:ext uri="{FF2B5EF4-FFF2-40B4-BE49-F238E27FC236}">
                <a16:creationId xmlns:a16="http://schemas.microsoft.com/office/drawing/2014/main" id="{56DD2F7A-B075-4552-B302-F8CDF5BAA4D2}"/>
              </a:ext>
            </a:extLst>
          </p:cNvPr>
          <p:cNvSpPr>
            <a:spLocks noGrp="1"/>
          </p:cNvSpPr>
          <p:nvPr>
            <p:ph type="pic" sz="quarter" idx="27" hasCustomPrompt="1"/>
          </p:nvPr>
        </p:nvSpPr>
        <p:spPr>
          <a:xfrm>
            <a:off x="6160390" y="4568722"/>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27" name="Text Placeholder 12">
            <a:extLst>
              <a:ext uri="{FF2B5EF4-FFF2-40B4-BE49-F238E27FC236}">
                <a16:creationId xmlns:a16="http://schemas.microsoft.com/office/drawing/2014/main" id="{9E881038-0BF1-4AFE-89BF-123DC292976E}"/>
              </a:ext>
            </a:extLst>
          </p:cNvPr>
          <p:cNvSpPr>
            <a:spLocks noGrp="1"/>
          </p:cNvSpPr>
          <p:nvPr>
            <p:ph type="body" sz="quarter" idx="28"/>
          </p:nvPr>
        </p:nvSpPr>
        <p:spPr>
          <a:xfrm>
            <a:off x="7027990" y="4557922"/>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p>
        </p:txBody>
      </p:sp>
      <p:sp>
        <p:nvSpPr>
          <p:cNvPr id="28" name="Picture Placeholder 10" descr="Add description of icon">
            <a:extLst>
              <a:ext uri="{FF2B5EF4-FFF2-40B4-BE49-F238E27FC236}">
                <a16:creationId xmlns:a16="http://schemas.microsoft.com/office/drawing/2014/main" id="{7497D6D3-CFF8-46AE-9C49-765B38D3058D}"/>
              </a:ext>
            </a:extLst>
          </p:cNvPr>
          <p:cNvSpPr>
            <a:spLocks noGrp="1"/>
          </p:cNvSpPr>
          <p:nvPr>
            <p:ph type="pic" sz="quarter" idx="29" hasCustomPrompt="1"/>
          </p:nvPr>
        </p:nvSpPr>
        <p:spPr>
          <a:xfrm>
            <a:off x="6160390" y="5431082"/>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29" name="Text Placeholder 12">
            <a:extLst>
              <a:ext uri="{FF2B5EF4-FFF2-40B4-BE49-F238E27FC236}">
                <a16:creationId xmlns:a16="http://schemas.microsoft.com/office/drawing/2014/main" id="{C807658B-4C02-4D17-91BC-1A29B8317886}"/>
              </a:ext>
            </a:extLst>
          </p:cNvPr>
          <p:cNvSpPr>
            <a:spLocks noGrp="1"/>
          </p:cNvSpPr>
          <p:nvPr>
            <p:ph type="body" sz="quarter" idx="30"/>
          </p:nvPr>
        </p:nvSpPr>
        <p:spPr>
          <a:xfrm>
            <a:off x="7027990" y="5420282"/>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p>
        </p:txBody>
      </p:sp>
      <p:cxnSp>
        <p:nvCxnSpPr>
          <p:cNvPr id="30" name="Straight Connector 29">
            <a:extLst>
              <a:ext uri="{FF2B5EF4-FFF2-40B4-BE49-F238E27FC236}">
                <a16:creationId xmlns:a16="http://schemas.microsoft.com/office/drawing/2014/main" id="{F525F55F-F1F9-478C-A34D-646D5FA7DD8C}"/>
              </a:ext>
              <a:ext uri="{C183D7F6-B498-43B3-948B-1728B52AA6E4}">
                <adec:decorative xmlns:adec="http://schemas.microsoft.com/office/drawing/2017/decorative" val="1"/>
              </a:ext>
            </a:extLst>
          </p:cNvPr>
          <p:cNvCxnSpPr>
            <a:cxnSpLocks/>
          </p:cNvCxnSpPr>
          <p:nvPr userDrawn="1"/>
        </p:nvCxnSpPr>
        <p:spPr>
          <a:xfrm>
            <a:off x="304799" y="2689314"/>
            <a:ext cx="11565191" cy="0"/>
          </a:xfrm>
          <a:prstGeom prst="line">
            <a:avLst/>
          </a:prstGeom>
          <a:ln w="38100">
            <a:solidFill>
              <a:srgbClr val="004899"/>
            </a:solidFill>
          </a:ln>
        </p:spPr>
        <p:style>
          <a:lnRef idx="1">
            <a:schemeClr val="accent1"/>
          </a:lnRef>
          <a:fillRef idx="0">
            <a:schemeClr val="accent1"/>
          </a:fillRef>
          <a:effectRef idx="0">
            <a:schemeClr val="accent1"/>
          </a:effectRef>
          <a:fontRef idx="minor">
            <a:schemeClr val="tx1"/>
          </a:fontRef>
        </p:style>
      </p:cxnSp>
      <p:sp>
        <p:nvSpPr>
          <p:cNvPr id="12" name="Footer Placeholder 3">
            <a:extLst>
              <a:ext uri="{FF2B5EF4-FFF2-40B4-BE49-F238E27FC236}">
                <a16:creationId xmlns:a16="http://schemas.microsoft.com/office/drawing/2014/main" id="{311EAFF9-E37A-B3E1-CF5D-6A2AE7B325AE}"/>
              </a:ext>
            </a:extLst>
          </p:cNvPr>
          <p:cNvSpPr txBox="1">
            <a:spLocks/>
          </p:cNvSpPr>
          <p:nvPr userDrawn="1"/>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Calibri" panose="020F0502020204030204" pitchFamily="34" charset="0"/>
              </a:rPr>
              <a:t>Produced by Essex County Council Policy Unit</a:t>
            </a:r>
          </a:p>
        </p:txBody>
      </p:sp>
      <p:sp>
        <p:nvSpPr>
          <p:cNvPr id="18" name="Date Placeholder 4">
            <a:extLst>
              <a:ext uri="{FF2B5EF4-FFF2-40B4-BE49-F238E27FC236}">
                <a16:creationId xmlns:a16="http://schemas.microsoft.com/office/drawing/2014/main" id="{A01E424D-B27A-5614-3B74-BD8597D2FFEF}"/>
              </a:ext>
            </a:extLst>
          </p:cNvPr>
          <p:cNvSpPr txBox="1">
            <a:spLocks/>
          </p:cNvSpPr>
          <p:nvPr userDrawn="1"/>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4C472B-89C8-4DED-A734-C6F534D4F85F}" type="datetime1">
              <a:rPr lang="en-GB" smtClean="0">
                <a:latin typeface="Calibri" panose="020F0502020204030204" pitchFamily="34" charset="0"/>
              </a:rPr>
              <a:pPr/>
              <a:t>03/07/2023</a:t>
            </a:fld>
            <a:endParaRPr lang="en-GB" dirty="0">
              <a:latin typeface="Calibri" panose="020F0502020204030204" pitchFamily="34" charset="0"/>
            </a:endParaRPr>
          </a:p>
        </p:txBody>
      </p:sp>
      <p:sp>
        <p:nvSpPr>
          <p:cNvPr id="19" name="Slide Number Placeholder 5">
            <a:extLst>
              <a:ext uri="{FF2B5EF4-FFF2-40B4-BE49-F238E27FC236}">
                <a16:creationId xmlns:a16="http://schemas.microsoft.com/office/drawing/2014/main" id="{0441EFB0-9E27-5E2F-234D-A664C957591C}"/>
              </a:ext>
            </a:extLst>
          </p:cNvPr>
          <p:cNvSpPr txBox="1">
            <a:spLocks/>
          </p:cNvSpPr>
          <p:nvPr userDrawn="1"/>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a:t>
            </a:fld>
            <a:endParaRPr lang="en-GB">
              <a:latin typeface="Calibri" panose="020F0502020204030204" pitchFamily="34" charset="0"/>
            </a:endParaRPr>
          </a:p>
        </p:txBody>
      </p:sp>
    </p:spTree>
    <p:extLst>
      <p:ext uri="{BB962C8B-B14F-4D97-AF65-F5344CB8AC3E}">
        <p14:creationId xmlns:p14="http://schemas.microsoft.com/office/powerpoint/2010/main" val="2760152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full-pag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9F6EA-4ABA-49B3-BE76-BD774DFEC68F}"/>
              </a:ext>
            </a:extLst>
          </p:cNvPr>
          <p:cNvSpPr>
            <a:spLocks noGrp="1"/>
          </p:cNvSpPr>
          <p:nvPr>
            <p:ph type="title"/>
          </p:nvPr>
        </p:nvSpPr>
        <p:spPr>
          <a:xfrm>
            <a:off x="306000" y="251649"/>
            <a:ext cx="11552400" cy="830676"/>
          </a:xfrm>
        </p:spPr>
        <p:txBody>
          <a:bodyPr/>
          <a:lstStyle>
            <a:lvl1pPr>
              <a:defRPr>
                <a:solidFill>
                  <a:schemeClr val="tx1"/>
                </a:solidFill>
              </a:defRPr>
            </a:lvl1pPr>
          </a:lstStyle>
          <a:p>
            <a:r>
              <a:rPr lang="en-US"/>
              <a:t>Click to edit Master title style</a:t>
            </a:r>
            <a:endParaRPr lang="en-GB"/>
          </a:p>
        </p:txBody>
      </p:sp>
      <p:sp>
        <p:nvSpPr>
          <p:cNvPr id="7" name="Text Placeholder 6">
            <a:extLst>
              <a:ext uri="{FF2B5EF4-FFF2-40B4-BE49-F238E27FC236}">
                <a16:creationId xmlns:a16="http://schemas.microsoft.com/office/drawing/2014/main" id="{4A5EA239-AA2E-48E8-99A7-42CEED80F84B}"/>
              </a:ext>
            </a:extLst>
          </p:cNvPr>
          <p:cNvSpPr>
            <a:spLocks noGrp="1"/>
          </p:cNvSpPr>
          <p:nvPr>
            <p:ph type="body" sz="quarter" idx="13"/>
          </p:nvPr>
        </p:nvSpPr>
        <p:spPr>
          <a:xfrm>
            <a:off x="306000" y="1263100"/>
            <a:ext cx="11552238" cy="619200"/>
          </a:xfrm>
        </p:spPr>
        <p:txBody>
          <a:bodyPr/>
          <a:lstStyle>
            <a:lvl1pPr marL="0" indent="0">
              <a:buNone/>
              <a:defRPr sz="1800" b="1">
                <a:solidFill>
                  <a:schemeClr val="accent1"/>
                </a:solidFill>
              </a:defRPr>
            </a:lvl1pPr>
          </a:lstStyle>
          <a:p>
            <a:pPr lvl="0"/>
            <a:r>
              <a:rPr lang="en-US"/>
              <a:t>Click to edit Master text styles</a:t>
            </a:r>
          </a:p>
        </p:txBody>
      </p:sp>
      <p:sp>
        <p:nvSpPr>
          <p:cNvPr id="9" name="Content Placeholder 8">
            <a:extLst>
              <a:ext uri="{FF2B5EF4-FFF2-40B4-BE49-F238E27FC236}">
                <a16:creationId xmlns:a16="http://schemas.microsoft.com/office/drawing/2014/main" id="{41190B89-ECB1-4F74-A404-532C7BBA8826}"/>
              </a:ext>
            </a:extLst>
          </p:cNvPr>
          <p:cNvSpPr>
            <a:spLocks noGrp="1"/>
          </p:cNvSpPr>
          <p:nvPr>
            <p:ph sz="quarter" idx="14"/>
          </p:nvPr>
        </p:nvSpPr>
        <p:spPr>
          <a:xfrm>
            <a:off x="301625" y="1992313"/>
            <a:ext cx="11552238" cy="4186237"/>
          </a:xfrm>
        </p:spPr>
        <p:txBody>
          <a:bodyPr/>
          <a:lstStyle>
            <a:lvl1pPr marL="0" indent="0">
              <a:buNone/>
              <a:defRPr/>
            </a:lvl1pPr>
          </a:lstStyle>
          <a:p>
            <a:pPr lvl="0"/>
            <a:r>
              <a:rPr lang="en-US"/>
              <a:t>Click to edit Master text styles</a:t>
            </a:r>
          </a:p>
        </p:txBody>
      </p:sp>
      <p:sp>
        <p:nvSpPr>
          <p:cNvPr id="4" name="Footer Placeholder 3">
            <a:extLst>
              <a:ext uri="{FF2B5EF4-FFF2-40B4-BE49-F238E27FC236}">
                <a16:creationId xmlns:a16="http://schemas.microsoft.com/office/drawing/2014/main" id="{6C303193-AE40-4EC6-8BF8-CCC2ADDD4733}"/>
              </a:ext>
            </a:extLst>
          </p:cNvPr>
          <p:cNvSpPr>
            <a:spLocks noGrp="1"/>
          </p:cNvSpPr>
          <p:nvPr>
            <p:ph type="ftr" sz="quarter" idx="11"/>
          </p:nvPr>
        </p:nvSpPr>
        <p:spPr/>
        <p:txBody>
          <a:bodyPr/>
          <a:lstStyle/>
          <a:p>
            <a:r>
              <a:rPr lang="en-GB">
                <a:solidFill>
                  <a:schemeClr val="tx1">
                    <a:lumMod val="50000"/>
                    <a:lumOff val="50000"/>
                  </a:schemeClr>
                </a:solidFill>
              </a:rPr>
              <a:t>Produced by Essex County Council Strategy Insight and Engagement</a:t>
            </a:r>
          </a:p>
        </p:txBody>
      </p:sp>
      <p:sp>
        <p:nvSpPr>
          <p:cNvPr id="3" name="Date Placeholder 2">
            <a:extLst>
              <a:ext uri="{FF2B5EF4-FFF2-40B4-BE49-F238E27FC236}">
                <a16:creationId xmlns:a16="http://schemas.microsoft.com/office/drawing/2014/main" id="{A0DEF239-E34A-4E55-8538-4BB977D7E6CB}"/>
              </a:ext>
            </a:extLst>
          </p:cNvPr>
          <p:cNvSpPr>
            <a:spLocks noGrp="1"/>
          </p:cNvSpPr>
          <p:nvPr>
            <p:ph type="dt" sz="half" idx="10"/>
          </p:nvPr>
        </p:nvSpPr>
        <p:spPr/>
        <p:txBody>
          <a:bodyPr/>
          <a:lstStyle/>
          <a:p>
            <a:fld id="{DC13AD85-CE77-4F8C-BEB7-3D123B861324}" type="datetime1">
              <a:rPr lang="en-GB" smtClean="0"/>
              <a:t>03/07/2023</a:t>
            </a:fld>
            <a:endParaRPr lang="en-GB"/>
          </a:p>
        </p:txBody>
      </p:sp>
      <p:sp>
        <p:nvSpPr>
          <p:cNvPr id="5" name="Slide Number Placeholder 4">
            <a:extLst>
              <a:ext uri="{FF2B5EF4-FFF2-40B4-BE49-F238E27FC236}">
                <a16:creationId xmlns:a16="http://schemas.microsoft.com/office/drawing/2014/main" id="{A561B4F5-114B-4B4F-B93B-3A1A5C3926DF}"/>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
        <p:nvSpPr>
          <p:cNvPr id="11" name="Footer Placeholder 3">
            <a:extLst>
              <a:ext uri="{FF2B5EF4-FFF2-40B4-BE49-F238E27FC236}">
                <a16:creationId xmlns:a16="http://schemas.microsoft.com/office/drawing/2014/main" id="{C8005048-30EE-A760-8C05-5E442CE731C0}"/>
              </a:ext>
            </a:extLst>
          </p:cNvPr>
          <p:cNvSpPr txBox="1">
            <a:spLocks/>
          </p:cNvSpPr>
          <p:nvPr userDrawn="1"/>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Calibri" panose="020F0502020204030204" pitchFamily="34" charset="0"/>
              </a:rPr>
              <a:t>Produced by Essex County Council Policy Unit</a:t>
            </a:r>
          </a:p>
        </p:txBody>
      </p:sp>
      <p:sp>
        <p:nvSpPr>
          <p:cNvPr id="12" name="Date Placeholder 4">
            <a:extLst>
              <a:ext uri="{FF2B5EF4-FFF2-40B4-BE49-F238E27FC236}">
                <a16:creationId xmlns:a16="http://schemas.microsoft.com/office/drawing/2014/main" id="{687AC805-803C-ADCD-C816-5466637F46AA}"/>
              </a:ext>
            </a:extLst>
          </p:cNvPr>
          <p:cNvSpPr txBox="1">
            <a:spLocks/>
          </p:cNvSpPr>
          <p:nvPr userDrawn="1"/>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4C472B-89C8-4DED-A734-C6F534D4F85F}" type="datetime1">
              <a:rPr lang="en-GB" smtClean="0">
                <a:latin typeface="Calibri" panose="020F0502020204030204" pitchFamily="34" charset="0"/>
              </a:rPr>
              <a:pPr/>
              <a:t>03/07/2023</a:t>
            </a:fld>
            <a:endParaRPr lang="en-GB" dirty="0">
              <a:latin typeface="Calibri" panose="020F0502020204030204" pitchFamily="34" charset="0"/>
            </a:endParaRPr>
          </a:p>
        </p:txBody>
      </p:sp>
      <p:sp>
        <p:nvSpPr>
          <p:cNvPr id="13" name="Slide Number Placeholder 5">
            <a:extLst>
              <a:ext uri="{FF2B5EF4-FFF2-40B4-BE49-F238E27FC236}">
                <a16:creationId xmlns:a16="http://schemas.microsoft.com/office/drawing/2014/main" id="{C1F59493-B561-BA00-5D28-2B58B5DBAED4}"/>
              </a:ext>
            </a:extLst>
          </p:cNvPr>
          <p:cNvSpPr txBox="1">
            <a:spLocks/>
          </p:cNvSpPr>
          <p:nvPr userDrawn="1"/>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a:t>
            </a:fld>
            <a:endParaRPr lang="en-GB">
              <a:latin typeface="Calibri" panose="020F0502020204030204" pitchFamily="34" charset="0"/>
            </a:endParaRPr>
          </a:p>
        </p:txBody>
      </p:sp>
    </p:spTree>
    <p:extLst>
      <p:ext uri="{BB962C8B-B14F-4D97-AF65-F5344CB8AC3E}">
        <p14:creationId xmlns:p14="http://schemas.microsoft.com/office/powerpoint/2010/main" val="15578505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1A4DE-FDA8-433B-936F-8B88A250B0B4}"/>
              </a:ext>
            </a:extLst>
          </p:cNvPr>
          <p:cNvSpPr>
            <a:spLocks noGrp="1"/>
          </p:cNvSpPr>
          <p:nvPr>
            <p:ph type="title"/>
          </p:nvPr>
        </p:nvSpPr>
        <p:spPr>
          <a:xfrm>
            <a:off x="306000" y="252000"/>
            <a:ext cx="11552400" cy="820800"/>
          </a:xfrm>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F8234D8F-3656-478D-B853-28E4F20B3849}"/>
              </a:ext>
            </a:extLst>
          </p:cNvPr>
          <p:cNvSpPr>
            <a:spLocks noGrp="1"/>
          </p:cNvSpPr>
          <p:nvPr>
            <p:ph sz="quarter" idx="13"/>
          </p:nvPr>
        </p:nvSpPr>
        <p:spPr>
          <a:xfrm>
            <a:off x="306000" y="1256400"/>
            <a:ext cx="5428800" cy="492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id="{5D7241E3-D385-4DC5-A238-8CF214F6B7E5}"/>
              </a:ext>
            </a:extLst>
          </p:cNvPr>
          <p:cNvSpPr>
            <a:spLocks noGrp="1"/>
          </p:cNvSpPr>
          <p:nvPr>
            <p:ph sz="quarter" idx="14"/>
          </p:nvPr>
        </p:nvSpPr>
        <p:spPr>
          <a:xfrm>
            <a:off x="6429600" y="1256400"/>
            <a:ext cx="5428800" cy="492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Footer Placeholder 3">
            <a:extLst>
              <a:ext uri="{FF2B5EF4-FFF2-40B4-BE49-F238E27FC236}">
                <a16:creationId xmlns:a16="http://schemas.microsoft.com/office/drawing/2014/main" id="{1B62AC2C-901F-D733-CCC9-C0AAA5C37F92}"/>
              </a:ext>
            </a:extLst>
          </p:cNvPr>
          <p:cNvSpPr txBox="1">
            <a:spLocks/>
          </p:cNvSpPr>
          <p:nvPr userDrawn="1"/>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Calibri" panose="020F0502020204030204" pitchFamily="34" charset="0"/>
              </a:rPr>
              <a:t>Produced by Essex County Council Policy Unit</a:t>
            </a:r>
          </a:p>
        </p:txBody>
      </p:sp>
      <p:sp>
        <p:nvSpPr>
          <p:cNvPr id="12" name="Date Placeholder 4">
            <a:extLst>
              <a:ext uri="{FF2B5EF4-FFF2-40B4-BE49-F238E27FC236}">
                <a16:creationId xmlns:a16="http://schemas.microsoft.com/office/drawing/2014/main" id="{A9E10D4E-2D1D-161A-F23E-500C77D4BB7E}"/>
              </a:ext>
            </a:extLst>
          </p:cNvPr>
          <p:cNvSpPr txBox="1">
            <a:spLocks/>
          </p:cNvSpPr>
          <p:nvPr userDrawn="1"/>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4C472B-89C8-4DED-A734-C6F534D4F85F}" type="datetime1">
              <a:rPr lang="en-GB" smtClean="0">
                <a:latin typeface="Calibri" panose="020F0502020204030204" pitchFamily="34" charset="0"/>
              </a:rPr>
              <a:pPr/>
              <a:t>03/07/2023</a:t>
            </a:fld>
            <a:endParaRPr lang="en-GB" dirty="0">
              <a:latin typeface="Calibri" panose="020F0502020204030204" pitchFamily="34" charset="0"/>
            </a:endParaRPr>
          </a:p>
        </p:txBody>
      </p:sp>
      <p:sp>
        <p:nvSpPr>
          <p:cNvPr id="13" name="Slide Number Placeholder 5">
            <a:extLst>
              <a:ext uri="{FF2B5EF4-FFF2-40B4-BE49-F238E27FC236}">
                <a16:creationId xmlns:a16="http://schemas.microsoft.com/office/drawing/2014/main" id="{B7C2E802-2796-4FAB-F666-77ABFBD8B95B}"/>
              </a:ext>
            </a:extLst>
          </p:cNvPr>
          <p:cNvSpPr txBox="1">
            <a:spLocks/>
          </p:cNvSpPr>
          <p:nvPr userDrawn="1"/>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a:t>
            </a:fld>
            <a:endParaRPr lang="en-GB">
              <a:latin typeface="Calibri" panose="020F0502020204030204" pitchFamily="34" charset="0"/>
            </a:endParaRPr>
          </a:p>
        </p:txBody>
      </p:sp>
    </p:spTree>
    <p:extLst>
      <p:ext uri="{BB962C8B-B14F-4D97-AF65-F5344CB8AC3E}">
        <p14:creationId xmlns:p14="http://schemas.microsoft.com/office/powerpoint/2010/main" val="628260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3" name="Footer Placeholder 3">
            <a:extLst>
              <a:ext uri="{FF2B5EF4-FFF2-40B4-BE49-F238E27FC236}">
                <a16:creationId xmlns:a16="http://schemas.microsoft.com/office/drawing/2014/main" id="{51FE793B-F9D1-64E7-81D7-D2212F72CC01}"/>
              </a:ext>
            </a:extLst>
          </p:cNvPr>
          <p:cNvSpPr>
            <a:spLocks noGrp="1"/>
          </p:cNvSpPr>
          <p:nvPr>
            <p:ph type="ftr" sz="quarter" idx="4294967295"/>
          </p:nvPr>
        </p:nvSpPr>
        <p:spPr>
          <a:xfrm>
            <a:off x="1371600" y="6447632"/>
            <a:ext cx="4114800" cy="365125"/>
          </a:xfrm>
        </p:spPr>
        <p:txBody>
          <a:bodyPr/>
          <a:lstStyle/>
          <a:p>
            <a:r>
              <a:rPr lang="en-GB" dirty="0">
                <a:latin typeface="Calibri" panose="020F0502020204030204" pitchFamily="34" charset="0"/>
              </a:rPr>
              <a:t>Produced by Essex County Council Policy Unit</a:t>
            </a:r>
          </a:p>
        </p:txBody>
      </p:sp>
      <p:sp>
        <p:nvSpPr>
          <p:cNvPr id="4" name="Date Placeholder 4">
            <a:extLst>
              <a:ext uri="{FF2B5EF4-FFF2-40B4-BE49-F238E27FC236}">
                <a16:creationId xmlns:a16="http://schemas.microsoft.com/office/drawing/2014/main" id="{0216A442-D510-4D43-9835-CF3AD7589366}"/>
              </a:ext>
            </a:extLst>
          </p:cNvPr>
          <p:cNvSpPr>
            <a:spLocks noGrp="1"/>
          </p:cNvSpPr>
          <p:nvPr>
            <p:ph type="dt" sz="half" idx="4294967295"/>
          </p:nvPr>
        </p:nvSpPr>
        <p:spPr>
          <a:xfrm>
            <a:off x="0" y="6447632"/>
            <a:ext cx="2743200" cy="365125"/>
          </a:xfrm>
        </p:spPr>
        <p:txBody>
          <a:bodyPr/>
          <a:lstStyle/>
          <a:p>
            <a:fld id="{114C472B-89C8-4DED-A734-C6F534D4F85F}" type="datetime1">
              <a:rPr lang="en-GB" smtClean="0">
                <a:latin typeface="Calibri" panose="020F0502020204030204" pitchFamily="34" charset="0"/>
              </a:rPr>
              <a:t>03/07/2023</a:t>
            </a:fld>
            <a:endParaRPr lang="en-GB">
              <a:latin typeface="Calibri" panose="020F0502020204030204" pitchFamily="34" charset="0"/>
            </a:endParaRPr>
          </a:p>
        </p:txBody>
      </p:sp>
      <p:sp>
        <p:nvSpPr>
          <p:cNvPr id="5" name="Slide Number Placeholder 5">
            <a:extLst>
              <a:ext uri="{FF2B5EF4-FFF2-40B4-BE49-F238E27FC236}">
                <a16:creationId xmlns:a16="http://schemas.microsoft.com/office/drawing/2014/main" id="{852CF34A-3DE2-AC6F-5A47-BF9EAFD5719D}"/>
              </a:ext>
            </a:extLst>
          </p:cNvPr>
          <p:cNvSpPr>
            <a:spLocks noGrp="1"/>
          </p:cNvSpPr>
          <p:nvPr>
            <p:ph type="sldNum" sz="quarter" idx="4294967295"/>
          </p:nvPr>
        </p:nvSpPr>
        <p:spPr>
          <a:xfrm>
            <a:off x="9448800" y="6447632"/>
            <a:ext cx="2743200" cy="365125"/>
          </a:xfrm>
        </p:spPr>
        <p:txBody>
          <a:body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a:t>
            </a:fld>
            <a:endParaRPr lang="en-GB">
              <a:latin typeface="Calibri" panose="020F0502020204030204" pitchFamily="34" charset="0"/>
            </a:endParaRPr>
          </a:p>
        </p:txBody>
      </p:sp>
    </p:spTree>
    <p:extLst>
      <p:ext uri="{BB962C8B-B14F-4D97-AF65-F5344CB8AC3E}">
        <p14:creationId xmlns:p14="http://schemas.microsoft.com/office/powerpoint/2010/main" val="4126193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1D0CC902-C48A-1C7A-655C-BD2E9B3B196C}"/>
              </a:ext>
            </a:extLst>
          </p:cNvPr>
          <p:cNvSpPr>
            <a:spLocks noGrp="1"/>
          </p:cNvSpPr>
          <p:nvPr>
            <p:ph type="ftr" sz="quarter" idx="4294967295"/>
          </p:nvPr>
        </p:nvSpPr>
        <p:spPr>
          <a:xfrm>
            <a:off x="1371600" y="6447632"/>
            <a:ext cx="4114800" cy="365125"/>
          </a:xfrm>
        </p:spPr>
        <p:txBody>
          <a:bodyPr/>
          <a:lstStyle/>
          <a:p>
            <a:r>
              <a:rPr lang="en-GB" dirty="0">
                <a:latin typeface="Calibri" panose="020F0502020204030204" pitchFamily="34" charset="0"/>
              </a:rPr>
              <a:t>Produced by Essex County Council Policy Unit</a:t>
            </a:r>
          </a:p>
        </p:txBody>
      </p:sp>
      <p:sp>
        <p:nvSpPr>
          <p:cNvPr id="5" name="Date Placeholder 4">
            <a:extLst>
              <a:ext uri="{FF2B5EF4-FFF2-40B4-BE49-F238E27FC236}">
                <a16:creationId xmlns:a16="http://schemas.microsoft.com/office/drawing/2014/main" id="{6C6552F8-74A2-8F45-FAEE-F801926B0BD9}"/>
              </a:ext>
            </a:extLst>
          </p:cNvPr>
          <p:cNvSpPr>
            <a:spLocks noGrp="1"/>
          </p:cNvSpPr>
          <p:nvPr>
            <p:ph type="dt" sz="half" idx="4294967295"/>
          </p:nvPr>
        </p:nvSpPr>
        <p:spPr>
          <a:xfrm>
            <a:off x="0" y="6447632"/>
            <a:ext cx="2743200" cy="365125"/>
          </a:xfrm>
        </p:spPr>
        <p:txBody>
          <a:bodyPr/>
          <a:lstStyle/>
          <a:p>
            <a:fld id="{114C472B-89C8-4DED-A734-C6F534D4F85F}" type="datetime1">
              <a:rPr lang="en-GB" smtClean="0">
                <a:latin typeface="Calibri" panose="020F0502020204030204" pitchFamily="34" charset="0"/>
              </a:rPr>
              <a:t>03/07/2023</a:t>
            </a:fld>
            <a:endParaRPr lang="en-GB">
              <a:latin typeface="Calibri" panose="020F0502020204030204" pitchFamily="34" charset="0"/>
            </a:endParaRPr>
          </a:p>
        </p:txBody>
      </p:sp>
      <p:sp>
        <p:nvSpPr>
          <p:cNvPr id="6" name="Slide Number Placeholder 5">
            <a:extLst>
              <a:ext uri="{FF2B5EF4-FFF2-40B4-BE49-F238E27FC236}">
                <a16:creationId xmlns:a16="http://schemas.microsoft.com/office/drawing/2014/main" id="{23D83261-174D-EAC3-EBF6-5A6CB8893B09}"/>
              </a:ext>
            </a:extLst>
          </p:cNvPr>
          <p:cNvSpPr>
            <a:spLocks noGrp="1"/>
          </p:cNvSpPr>
          <p:nvPr>
            <p:ph type="sldNum" sz="quarter" idx="4294967295"/>
          </p:nvPr>
        </p:nvSpPr>
        <p:spPr>
          <a:xfrm>
            <a:off x="9448800" y="6447632"/>
            <a:ext cx="2743200" cy="365125"/>
          </a:xfrm>
        </p:spPr>
        <p:txBody>
          <a:body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a:t>
            </a:fld>
            <a:endParaRPr lang="en-GB">
              <a:latin typeface="Calibri" panose="020F0502020204030204" pitchFamily="34" charset="0"/>
            </a:endParaRPr>
          </a:p>
        </p:txBody>
      </p:sp>
    </p:spTree>
    <p:extLst>
      <p:ext uri="{BB962C8B-B14F-4D97-AF65-F5344CB8AC3E}">
        <p14:creationId xmlns:p14="http://schemas.microsoft.com/office/powerpoint/2010/main" val="61968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5" name="Footer Placeholder 3">
            <a:extLst>
              <a:ext uri="{FF2B5EF4-FFF2-40B4-BE49-F238E27FC236}">
                <a16:creationId xmlns:a16="http://schemas.microsoft.com/office/drawing/2014/main" id="{AD99817C-8A58-9BF3-F91E-6EADDD797292}"/>
              </a:ext>
            </a:extLst>
          </p:cNvPr>
          <p:cNvSpPr>
            <a:spLocks noGrp="1"/>
          </p:cNvSpPr>
          <p:nvPr>
            <p:ph type="ftr" sz="quarter" idx="4294967295"/>
          </p:nvPr>
        </p:nvSpPr>
        <p:spPr>
          <a:xfrm>
            <a:off x="1371600" y="6447632"/>
            <a:ext cx="4114800" cy="365125"/>
          </a:xfrm>
        </p:spPr>
        <p:txBody>
          <a:bodyPr/>
          <a:lstStyle/>
          <a:p>
            <a:r>
              <a:rPr lang="en-GB" dirty="0">
                <a:latin typeface="Calibri" panose="020F0502020204030204" pitchFamily="34" charset="0"/>
              </a:rPr>
              <a:t>Produced by Essex County Council Policy Unit</a:t>
            </a:r>
          </a:p>
        </p:txBody>
      </p:sp>
      <p:sp>
        <p:nvSpPr>
          <p:cNvPr id="6" name="Date Placeholder 4">
            <a:extLst>
              <a:ext uri="{FF2B5EF4-FFF2-40B4-BE49-F238E27FC236}">
                <a16:creationId xmlns:a16="http://schemas.microsoft.com/office/drawing/2014/main" id="{01960CFE-033F-3812-18F0-BFDB5F5A9323}"/>
              </a:ext>
            </a:extLst>
          </p:cNvPr>
          <p:cNvSpPr>
            <a:spLocks noGrp="1"/>
          </p:cNvSpPr>
          <p:nvPr>
            <p:ph type="dt" sz="half" idx="4294967295"/>
          </p:nvPr>
        </p:nvSpPr>
        <p:spPr>
          <a:xfrm>
            <a:off x="0" y="6447632"/>
            <a:ext cx="2743200" cy="365125"/>
          </a:xfrm>
        </p:spPr>
        <p:txBody>
          <a:bodyPr/>
          <a:lstStyle/>
          <a:p>
            <a:fld id="{114C472B-89C8-4DED-A734-C6F534D4F85F}" type="datetime1">
              <a:rPr lang="en-GB" smtClean="0">
                <a:latin typeface="Calibri" panose="020F0502020204030204" pitchFamily="34" charset="0"/>
              </a:rPr>
              <a:t>03/07/2023</a:t>
            </a:fld>
            <a:endParaRPr lang="en-GB">
              <a:latin typeface="Calibri" panose="020F0502020204030204" pitchFamily="34" charset="0"/>
            </a:endParaRPr>
          </a:p>
        </p:txBody>
      </p:sp>
      <p:sp>
        <p:nvSpPr>
          <p:cNvPr id="7" name="Slide Number Placeholder 5">
            <a:extLst>
              <a:ext uri="{FF2B5EF4-FFF2-40B4-BE49-F238E27FC236}">
                <a16:creationId xmlns:a16="http://schemas.microsoft.com/office/drawing/2014/main" id="{CE0FA818-AF68-384A-9DE4-F552D7113B91}"/>
              </a:ext>
            </a:extLst>
          </p:cNvPr>
          <p:cNvSpPr>
            <a:spLocks noGrp="1"/>
          </p:cNvSpPr>
          <p:nvPr>
            <p:ph type="sldNum" sz="quarter" idx="4294967295"/>
          </p:nvPr>
        </p:nvSpPr>
        <p:spPr>
          <a:xfrm>
            <a:off x="9448800" y="6447632"/>
            <a:ext cx="2743200" cy="365125"/>
          </a:xfrm>
        </p:spPr>
        <p:txBody>
          <a:body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a:t>
            </a:fld>
            <a:endParaRPr lang="en-GB">
              <a:latin typeface="Calibri" panose="020F0502020204030204" pitchFamily="34" charset="0"/>
            </a:endParaRPr>
          </a:p>
        </p:txBody>
      </p:sp>
    </p:spTree>
    <p:extLst>
      <p:ext uri="{BB962C8B-B14F-4D97-AF65-F5344CB8AC3E}">
        <p14:creationId xmlns:p14="http://schemas.microsoft.com/office/powerpoint/2010/main" val="1872039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A2CF1739-8559-92AB-0D1D-8671BBEB8D9C}"/>
              </a:ext>
            </a:extLst>
          </p:cNvPr>
          <p:cNvSpPr>
            <a:spLocks noGrp="1"/>
          </p:cNvSpPr>
          <p:nvPr>
            <p:ph type="ftr" sz="quarter" idx="4294967295"/>
          </p:nvPr>
        </p:nvSpPr>
        <p:spPr>
          <a:xfrm>
            <a:off x="1371600" y="6447632"/>
            <a:ext cx="4114800" cy="365125"/>
          </a:xfrm>
        </p:spPr>
        <p:txBody>
          <a:bodyPr/>
          <a:lstStyle/>
          <a:p>
            <a:r>
              <a:rPr lang="en-GB" dirty="0">
                <a:latin typeface="Calibri" panose="020F0502020204030204" pitchFamily="34" charset="0"/>
              </a:rPr>
              <a:t>Produced by Essex County Council Policy Unit</a:t>
            </a:r>
          </a:p>
        </p:txBody>
      </p:sp>
      <p:sp>
        <p:nvSpPr>
          <p:cNvPr id="5" name="Date Placeholder 4">
            <a:extLst>
              <a:ext uri="{FF2B5EF4-FFF2-40B4-BE49-F238E27FC236}">
                <a16:creationId xmlns:a16="http://schemas.microsoft.com/office/drawing/2014/main" id="{2DF10FA5-FD39-5381-44C0-A967494BE64A}"/>
              </a:ext>
            </a:extLst>
          </p:cNvPr>
          <p:cNvSpPr>
            <a:spLocks noGrp="1"/>
          </p:cNvSpPr>
          <p:nvPr>
            <p:ph type="dt" sz="half" idx="4294967295"/>
          </p:nvPr>
        </p:nvSpPr>
        <p:spPr>
          <a:xfrm>
            <a:off x="0" y="6447632"/>
            <a:ext cx="2743200" cy="365125"/>
          </a:xfrm>
        </p:spPr>
        <p:txBody>
          <a:bodyPr/>
          <a:lstStyle/>
          <a:p>
            <a:fld id="{114C472B-89C8-4DED-A734-C6F534D4F85F}" type="datetime1">
              <a:rPr lang="en-GB" smtClean="0">
                <a:latin typeface="Calibri" panose="020F0502020204030204" pitchFamily="34" charset="0"/>
              </a:rPr>
              <a:t>03/07/2023</a:t>
            </a:fld>
            <a:endParaRPr lang="en-GB">
              <a:latin typeface="Calibri" panose="020F0502020204030204" pitchFamily="34" charset="0"/>
            </a:endParaRPr>
          </a:p>
        </p:txBody>
      </p:sp>
      <p:sp>
        <p:nvSpPr>
          <p:cNvPr id="6" name="Slide Number Placeholder 5">
            <a:extLst>
              <a:ext uri="{FF2B5EF4-FFF2-40B4-BE49-F238E27FC236}">
                <a16:creationId xmlns:a16="http://schemas.microsoft.com/office/drawing/2014/main" id="{843E4B66-3D6C-5E47-B21E-0D234E5693F0}"/>
              </a:ext>
            </a:extLst>
          </p:cNvPr>
          <p:cNvSpPr>
            <a:spLocks noGrp="1"/>
          </p:cNvSpPr>
          <p:nvPr>
            <p:ph type="sldNum" sz="quarter" idx="4294967295"/>
          </p:nvPr>
        </p:nvSpPr>
        <p:spPr>
          <a:xfrm>
            <a:off x="9448800" y="6447632"/>
            <a:ext cx="2743200" cy="365125"/>
          </a:xfrm>
        </p:spPr>
        <p:txBody>
          <a:body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a:t>
            </a:fld>
            <a:endParaRPr lang="en-GB">
              <a:latin typeface="Calibri" panose="020F0502020204030204" pitchFamily="34" charset="0"/>
            </a:endParaRPr>
          </a:p>
        </p:txBody>
      </p:sp>
    </p:spTree>
    <p:extLst>
      <p:ext uri="{BB962C8B-B14F-4D97-AF65-F5344CB8AC3E}">
        <p14:creationId xmlns:p14="http://schemas.microsoft.com/office/powerpoint/2010/main" val="1306337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77988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6" name="Footer Placeholder 3">
            <a:extLst>
              <a:ext uri="{FF2B5EF4-FFF2-40B4-BE49-F238E27FC236}">
                <a16:creationId xmlns:a16="http://schemas.microsoft.com/office/drawing/2014/main" id="{6DB93E59-FB08-9839-250B-7BDD6859AC82}"/>
              </a:ext>
            </a:extLst>
          </p:cNvPr>
          <p:cNvSpPr>
            <a:spLocks noGrp="1"/>
          </p:cNvSpPr>
          <p:nvPr>
            <p:ph type="ftr" sz="quarter" idx="4294967295"/>
          </p:nvPr>
        </p:nvSpPr>
        <p:spPr>
          <a:xfrm>
            <a:off x="1371600" y="6447632"/>
            <a:ext cx="4114800" cy="365125"/>
          </a:xfrm>
        </p:spPr>
        <p:txBody>
          <a:bodyPr/>
          <a:lstStyle/>
          <a:p>
            <a:r>
              <a:rPr lang="en-GB" dirty="0">
                <a:latin typeface="Calibri" panose="020F0502020204030204" pitchFamily="34" charset="0"/>
              </a:rPr>
              <a:t>Produced by Essex County Council Policy Unit</a:t>
            </a:r>
          </a:p>
        </p:txBody>
      </p:sp>
      <p:sp>
        <p:nvSpPr>
          <p:cNvPr id="8" name="Date Placeholder 4">
            <a:extLst>
              <a:ext uri="{FF2B5EF4-FFF2-40B4-BE49-F238E27FC236}">
                <a16:creationId xmlns:a16="http://schemas.microsoft.com/office/drawing/2014/main" id="{F32339B4-CE2D-A6A6-08B1-77D4CA9E5CE6}"/>
              </a:ext>
            </a:extLst>
          </p:cNvPr>
          <p:cNvSpPr>
            <a:spLocks noGrp="1"/>
          </p:cNvSpPr>
          <p:nvPr>
            <p:ph type="dt" sz="half" idx="4294967295"/>
          </p:nvPr>
        </p:nvSpPr>
        <p:spPr>
          <a:xfrm>
            <a:off x="0" y="6447632"/>
            <a:ext cx="2743200" cy="365125"/>
          </a:xfrm>
        </p:spPr>
        <p:txBody>
          <a:bodyPr/>
          <a:lstStyle/>
          <a:p>
            <a:fld id="{114C472B-89C8-4DED-A734-C6F534D4F85F}" type="datetime1">
              <a:rPr lang="en-GB" smtClean="0">
                <a:latin typeface="Calibri" panose="020F0502020204030204" pitchFamily="34" charset="0"/>
              </a:rPr>
              <a:t>03/07/2023</a:t>
            </a:fld>
            <a:endParaRPr lang="en-GB">
              <a:latin typeface="Calibri" panose="020F0502020204030204" pitchFamily="34" charset="0"/>
            </a:endParaRPr>
          </a:p>
        </p:txBody>
      </p:sp>
      <p:sp>
        <p:nvSpPr>
          <p:cNvPr id="9" name="Slide Number Placeholder 5">
            <a:extLst>
              <a:ext uri="{FF2B5EF4-FFF2-40B4-BE49-F238E27FC236}">
                <a16:creationId xmlns:a16="http://schemas.microsoft.com/office/drawing/2014/main" id="{1A96128E-E47D-8EDB-D7F5-80854DC4516D}"/>
              </a:ext>
            </a:extLst>
          </p:cNvPr>
          <p:cNvSpPr>
            <a:spLocks noGrp="1"/>
          </p:cNvSpPr>
          <p:nvPr>
            <p:ph type="sldNum" sz="quarter" idx="4294967295"/>
          </p:nvPr>
        </p:nvSpPr>
        <p:spPr>
          <a:xfrm>
            <a:off x="9448800" y="6447632"/>
            <a:ext cx="2743200" cy="365125"/>
          </a:xfrm>
        </p:spPr>
        <p:txBody>
          <a:body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a:t>
            </a:fld>
            <a:endParaRPr lang="en-GB">
              <a:latin typeface="Calibri" panose="020F0502020204030204" pitchFamily="34" charset="0"/>
            </a:endParaRPr>
          </a:p>
        </p:txBody>
      </p:sp>
    </p:spTree>
    <p:extLst>
      <p:ext uri="{BB962C8B-B14F-4D97-AF65-F5344CB8AC3E}">
        <p14:creationId xmlns:p14="http://schemas.microsoft.com/office/powerpoint/2010/main" val="3507421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
        <p:nvSpPr>
          <p:cNvPr id="3" name="Footer Placeholder 3">
            <a:extLst>
              <a:ext uri="{FF2B5EF4-FFF2-40B4-BE49-F238E27FC236}">
                <a16:creationId xmlns:a16="http://schemas.microsoft.com/office/drawing/2014/main" id="{C8238123-A75C-FAED-6876-98E7E1C1607A}"/>
              </a:ext>
            </a:extLst>
          </p:cNvPr>
          <p:cNvSpPr>
            <a:spLocks noGrp="1"/>
          </p:cNvSpPr>
          <p:nvPr>
            <p:ph type="ftr" sz="quarter" idx="4294967295"/>
          </p:nvPr>
        </p:nvSpPr>
        <p:spPr>
          <a:xfrm>
            <a:off x="1371600" y="6447632"/>
            <a:ext cx="4114800" cy="365125"/>
          </a:xfrm>
        </p:spPr>
        <p:txBody>
          <a:bodyPr/>
          <a:lstStyle/>
          <a:p>
            <a:r>
              <a:rPr lang="en-GB" dirty="0">
                <a:latin typeface="Calibri" panose="020F0502020204030204" pitchFamily="34" charset="0"/>
              </a:rPr>
              <a:t>Produced by Essex County Council Policy Unit</a:t>
            </a:r>
          </a:p>
        </p:txBody>
      </p:sp>
      <p:sp>
        <p:nvSpPr>
          <p:cNvPr id="4" name="Date Placeholder 4">
            <a:extLst>
              <a:ext uri="{FF2B5EF4-FFF2-40B4-BE49-F238E27FC236}">
                <a16:creationId xmlns:a16="http://schemas.microsoft.com/office/drawing/2014/main" id="{A5BB2ED3-EF82-584C-BB07-E7F7CF722853}"/>
              </a:ext>
            </a:extLst>
          </p:cNvPr>
          <p:cNvSpPr>
            <a:spLocks noGrp="1"/>
          </p:cNvSpPr>
          <p:nvPr>
            <p:ph type="dt" sz="half" idx="4294967295"/>
          </p:nvPr>
        </p:nvSpPr>
        <p:spPr>
          <a:xfrm>
            <a:off x="0" y="6447632"/>
            <a:ext cx="2743200" cy="365125"/>
          </a:xfrm>
        </p:spPr>
        <p:txBody>
          <a:bodyPr/>
          <a:lstStyle/>
          <a:p>
            <a:fld id="{114C472B-89C8-4DED-A734-C6F534D4F85F}" type="datetime1">
              <a:rPr lang="en-GB" smtClean="0">
                <a:latin typeface="Calibri" panose="020F0502020204030204" pitchFamily="34" charset="0"/>
              </a:rPr>
              <a:t>03/07/2023</a:t>
            </a:fld>
            <a:endParaRPr lang="en-GB">
              <a:latin typeface="Calibri" panose="020F0502020204030204" pitchFamily="34" charset="0"/>
            </a:endParaRPr>
          </a:p>
        </p:txBody>
      </p:sp>
      <p:sp>
        <p:nvSpPr>
          <p:cNvPr id="6" name="Slide Number Placeholder 5">
            <a:extLst>
              <a:ext uri="{FF2B5EF4-FFF2-40B4-BE49-F238E27FC236}">
                <a16:creationId xmlns:a16="http://schemas.microsoft.com/office/drawing/2014/main" id="{D2B740E8-9A5C-8C89-0168-D7ACE8882665}"/>
              </a:ext>
            </a:extLst>
          </p:cNvPr>
          <p:cNvSpPr>
            <a:spLocks noGrp="1"/>
          </p:cNvSpPr>
          <p:nvPr>
            <p:ph type="sldNum" sz="quarter" idx="4294967295"/>
          </p:nvPr>
        </p:nvSpPr>
        <p:spPr>
          <a:xfrm>
            <a:off x="9448800" y="6447632"/>
            <a:ext cx="2743200" cy="365125"/>
          </a:xfrm>
        </p:spPr>
        <p:txBody>
          <a:body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a:t>
            </a:fld>
            <a:endParaRPr lang="en-GB">
              <a:latin typeface="Calibri" panose="020F0502020204030204" pitchFamily="34" charset="0"/>
            </a:endParaRPr>
          </a:p>
        </p:txBody>
      </p:sp>
    </p:spTree>
    <p:extLst>
      <p:ext uri="{BB962C8B-B14F-4D97-AF65-F5344CB8AC3E}">
        <p14:creationId xmlns:p14="http://schemas.microsoft.com/office/powerpoint/2010/main" val="2047117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03/07/2023</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392921845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3" r:id="rId16"/>
    <p:sldLayoutId id="2147483684" r:id="rId17"/>
    <p:sldLayoutId id="2147483685" r:id="rId18"/>
    <p:sldLayoutId id="2147483686" r:id="rId19"/>
    <p:sldLayoutId id="2147483687" r:id="rId20"/>
    <p:sldLayoutId id="2147483688" r:id="rId21"/>
    <p:sldLayoutId id="2147483689" r:id="rId22"/>
    <p:sldLayoutId id="2147483690" r:id="rId23"/>
    <p:sldLayoutId id="2147483691" r:id="rId24"/>
    <p:sldLayoutId id="2147483692" r:id="rId25"/>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p15:clr>
            <a:srgbClr val="F26B43"/>
          </p15:clr>
        </p15:guide>
        <p15:guide id="13" pos="7680">
          <p15:clr>
            <a:srgbClr val="F26B43"/>
          </p15:clr>
        </p15:guide>
        <p15:guide id="14" pos="340">
          <p15:clr>
            <a:srgbClr val="F26B43"/>
          </p15:clr>
        </p15:guide>
        <p15:guide id="15" pos="7339">
          <p15:clr>
            <a:srgbClr val="F26B43"/>
          </p15:clr>
        </p15:guide>
        <p15:guide id="16" orient="horz">
          <p15:clr>
            <a:srgbClr val="F26B43"/>
          </p15:clr>
        </p15:guide>
        <p15:guide id="17" orient="horz" pos="4320">
          <p15:clr>
            <a:srgbClr val="F26B43"/>
          </p15:clr>
        </p15:guide>
        <p15:guide id="18" orient="horz" pos="408">
          <p15:clr>
            <a:srgbClr val="F26B43"/>
          </p15:clr>
        </p15:guide>
        <p15:guide id="19" orient="horz" pos="3979">
          <p15:clr>
            <a:srgbClr val="F26B43"/>
          </p15:clr>
        </p15:guide>
        <p15:guide id="20" orient="horz" pos="997">
          <p15:clr>
            <a:srgbClr val="F26B43"/>
          </p15:clr>
        </p15:guide>
        <p15:guide id="21" orient="horz" pos="1174">
          <p15:clr>
            <a:srgbClr val="F26B43"/>
          </p15:clr>
        </p15:guide>
        <p15:guide id="22" orient="horz" pos="37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8.jpeg"/><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hyperlink" Target="https://twitter.com/Essex_CC" TargetMode="External"/><Relationship Id="rId7" Type="http://schemas.openxmlformats.org/officeDocument/2006/relationships/image" Target="../media/image21.png"/><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hyperlink" Target="https://www.facebook.com/essexcountycouncil" TargetMode="External"/><Relationship Id="rId5" Type="http://schemas.openxmlformats.org/officeDocument/2006/relationships/image" Target="../media/image20.sv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2F64C531-6FB7-4E2F-9326-44EAAEBDE014}"/>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6833" b="6833"/>
          <a:stretch/>
        </p:blipFill>
        <p:spPr>
          <a:xfrm>
            <a:off x="6227130" y="0"/>
            <a:ext cx="5964871" cy="6858000"/>
          </a:xfrm>
        </p:spPr>
      </p:pic>
      <p:sp>
        <p:nvSpPr>
          <p:cNvPr id="2" name="Title 1">
            <a:extLst>
              <a:ext uri="{FF2B5EF4-FFF2-40B4-BE49-F238E27FC236}">
                <a16:creationId xmlns:a16="http://schemas.microsoft.com/office/drawing/2014/main" id="{C31C0484-FA60-4940-B03A-A2C94BE19CD4}"/>
              </a:ext>
            </a:extLst>
          </p:cNvPr>
          <p:cNvSpPr>
            <a:spLocks noGrp="1"/>
          </p:cNvSpPr>
          <p:nvPr>
            <p:ph type="ctrTitle"/>
          </p:nvPr>
        </p:nvSpPr>
        <p:spPr/>
        <p:txBody>
          <a:bodyPr>
            <a:normAutofit/>
          </a:bodyPr>
          <a:lstStyle/>
          <a:p>
            <a:r>
              <a:rPr lang="en-GB" sz="4400"/>
              <a:t>Rural Braintree Resident’s Research</a:t>
            </a:r>
          </a:p>
        </p:txBody>
      </p:sp>
      <p:sp>
        <p:nvSpPr>
          <p:cNvPr id="3" name="Subtitle 2">
            <a:extLst>
              <a:ext uri="{FF2B5EF4-FFF2-40B4-BE49-F238E27FC236}">
                <a16:creationId xmlns:a16="http://schemas.microsoft.com/office/drawing/2014/main" id="{F387B7B6-D409-45E8-87F6-9FF0082060E7}"/>
              </a:ext>
            </a:extLst>
          </p:cNvPr>
          <p:cNvSpPr>
            <a:spLocks noGrp="1"/>
          </p:cNvSpPr>
          <p:nvPr>
            <p:ph type="subTitle" idx="1"/>
          </p:nvPr>
        </p:nvSpPr>
        <p:spPr>
          <a:xfrm>
            <a:off x="469783" y="3429000"/>
            <a:ext cx="5491817" cy="1941709"/>
          </a:xfrm>
        </p:spPr>
        <p:txBody>
          <a:bodyPr vert="horz" lIns="91440" tIns="45720" rIns="90000" bIns="45720" rtlCol="0" anchor="t">
            <a:normAutofit fontScale="92500" lnSpcReduction="20000"/>
          </a:bodyPr>
          <a:lstStyle/>
          <a:p>
            <a:r>
              <a:rPr lang="en-GB" sz="2800" dirty="0"/>
              <a:t>ECC Research &amp; Citizen Insight</a:t>
            </a:r>
          </a:p>
          <a:p>
            <a:r>
              <a:rPr lang="en-GB" sz="2800" dirty="0"/>
              <a:t>in partnership with Braintree District Council</a:t>
            </a:r>
          </a:p>
          <a:p>
            <a:endParaRPr lang="en-GB" sz="2000" dirty="0">
              <a:latin typeface="+mn-lt"/>
            </a:endParaRPr>
          </a:p>
          <a:p>
            <a:r>
              <a:rPr lang="en-GB" sz="2400" dirty="0">
                <a:latin typeface="+mn-lt"/>
              </a:rPr>
              <a:t>Summary Presentation Pack</a:t>
            </a:r>
          </a:p>
          <a:p>
            <a:r>
              <a:rPr lang="en-GB" sz="2400" dirty="0">
                <a:latin typeface="+mn-lt"/>
              </a:rPr>
              <a:t>May 2023</a:t>
            </a:r>
            <a:endParaRPr lang="en-US" sz="2400" dirty="0">
              <a:latin typeface="+mn-lt"/>
            </a:endParaRPr>
          </a:p>
        </p:txBody>
      </p:sp>
      <p:sp>
        <p:nvSpPr>
          <p:cNvPr id="4" name="TextBox 3">
            <a:extLst>
              <a:ext uri="{FF2B5EF4-FFF2-40B4-BE49-F238E27FC236}">
                <a16:creationId xmlns:a16="http://schemas.microsoft.com/office/drawing/2014/main" id="{C4ECAC32-F0ED-1597-ECAF-4459124D17EA}"/>
              </a:ext>
            </a:extLst>
          </p:cNvPr>
          <p:cNvSpPr txBox="1"/>
          <p:nvPr/>
        </p:nvSpPr>
        <p:spPr>
          <a:xfrm>
            <a:off x="7893864" y="6456062"/>
            <a:ext cx="4298136" cy="276999"/>
          </a:xfrm>
          <a:prstGeom prst="rect">
            <a:avLst/>
          </a:prstGeom>
          <a:noFill/>
        </p:spPr>
        <p:txBody>
          <a:bodyPr wrap="square" rtlCol="0">
            <a:spAutoFit/>
          </a:bodyPr>
          <a:lstStyle/>
          <a:p>
            <a:pPr algn="r"/>
            <a:r>
              <a:rPr lang="en-GB" sz="1200">
                <a:solidFill>
                  <a:schemeClr val="bg1"/>
                </a:solidFill>
                <a:latin typeface="Lexend" pitchFamily="2" charset="0"/>
              </a:rPr>
              <a:t>Field near Great </a:t>
            </a:r>
            <a:r>
              <a:rPr lang="en-GB" sz="1200" err="1">
                <a:solidFill>
                  <a:schemeClr val="bg1"/>
                </a:solidFill>
                <a:latin typeface="Lexend" pitchFamily="2" charset="0"/>
              </a:rPr>
              <a:t>Yeldham</a:t>
            </a:r>
            <a:endParaRPr lang="en-GB" sz="1200">
              <a:solidFill>
                <a:schemeClr val="bg1"/>
              </a:solidFill>
              <a:latin typeface="Lexend" pitchFamily="2" charset="0"/>
            </a:endParaRPr>
          </a:p>
        </p:txBody>
      </p:sp>
    </p:spTree>
    <p:extLst>
      <p:ext uri="{BB962C8B-B14F-4D97-AF65-F5344CB8AC3E}">
        <p14:creationId xmlns:p14="http://schemas.microsoft.com/office/powerpoint/2010/main" val="4039096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D2DC9-A231-462F-BD90-B746EF4E467F}"/>
              </a:ext>
            </a:extLst>
          </p:cNvPr>
          <p:cNvSpPr>
            <a:spLocks noGrp="1"/>
          </p:cNvSpPr>
          <p:nvPr>
            <p:ph type="title"/>
          </p:nvPr>
        </p:nvSpPr>
        <p:spPr/>
        <p:txBody>
          <a:bodyPr/>
          <a:lstStyle/>
          <a:p>
            <a:r>
              <a:rPr lang="en-GB"/>
              <a:t>Introduction</a:t>
            </a:r>
          </a:p>
        </p:txBody>
      </p:sp>
      <p:sp>
        <p:nvSpPr>
          <p:cNvPr id="3" name="Content Placeholder 2">
            <a:extLst>
              <a:ext uri="{FF2B5EF4-FFF2-40B4-BE49-F238E27FC236}">
                <a16:creationId xmlns:a16="http://schemas.microsoft.com/office/drawing/2014/main" id="{4584B97C-249E-41BB-9AF2-5163EC1D0FF0}"/>
              </a:ext>
            </a:extLst>
          </p:cNvPr>
          <p:cNvSpPr>
            <a:spLocks noGrp="1"/>
          </p:cNvSpPr>
          <p:nvPr>
            <p:ph idx="1"/>
          </p:nvPr>
        </p:nvSpPr>
        <p:spPr>
          <a:xfrm>
            <a:off x="539748" y="1872000"/>
            <a:ext cx="4946651" cy="4141450"/>
          </a:xfrm>
        </p:spPr>
        <p:txBody>
          <a:bodyPr/>
          <a:lstStyle/>
          <a:p>
            <a:pPr lvl="1"/>
            <a:r>
              <a:rPr lang="en-GB" sz="1700" dirty="0"/>
              <a:t>This deck presents insights from research conducted with residents in rural Braintree during Oct-Dec 2022. </a:t>
            </a:r>
          </a:p>
          <a:p>
            <a:pPr lvl="1"/>
            <a:r>
              <a:rPr lang="en-GB" sz="1700" dirty="0"/>
              <a:t>This research aims to explore the experiences of individuals and households at risk of poverty in rural Essex.  Focusing on rural parts of Braintree it gathers insights on the experience of households facing financial pressures in areas that are largely affluent. </a:t>
            </a:r>
          </a:p>
          <a:p>
            <a:pPr lvl="1"/>
            <a:r>
              <a:rPr lang="en-GB" sz="1700" dirty="0"/>
              <a:t>Little is known about hidden poverty and deprivation in rural areas. Therefore, the research seeks to explore the impact, the challenges this presents to residents and the ideas they have on what would enable them to take opportunities and secure greater financial resilience.  </a:t>
            </a:r>
          </a:p>
          <a:p>
            <a:pPr lvl="1"/>
            <a:r>
              <a:rPr lang="en-GB" sz="1700" dirty="0"/>
              <a:t>Insights can be applied to other rural areas.</a:t>
            </a:r>
          </a:p>
          <a:p>
            <a:endParaRPr lang="en-GB" dirty="0"/>
          </a:p>
        </p:txBody>
      </p:sp>
      <p:sp>
        <p:nvSpPr>
          <p:cNvPr id="7" name="Text Placeholder 6">
            <a:extLst>
              <a:ext uri="{FF2B5EF4-FFF2-40B4-BE49-F238E27FC236}">
                <a16:creationId xmlns:a16="http://schemas.microsoft.com/office/drawing/2014/main" id="{20316D80-18EE-ECA2-D5B1-0A68BC5F221F}"/>
              </a:ext>
            </a:extLst>
          </p:cNvPr>
          <p:cNvSpPr>
            <a:spLocks noGrp="1"/>
          </p:cNvSpPr>
          <p:nvPr>
            <p:ph type="body" sz="quarter" idx="10"/>
          </p:nvPr>
        </p:nvSpPr>
        <p:spPr>
          <a:xfrm>
            <a:off x="7124399" y="1066800"/>
            <a:ext cx="4526263" cy="4946650"/>
          </a:xfrm>
        </p:spPr>
        <p:txBody>
          <a:bodyPr/>
          <a:lstStyle/>
          <a:p>
            <a:r>
              <a:rPr lang="en-GB" sz="2000" dirty="0"/>
              <a:t>Research participants have been specifically selected due to the financial pressures they are experiencing.</a:t>
            </a:r>
          </a:p>
          <a:p>
            <a:r>
              <a:rPr lang="en-GB" sz="2000" dirty="0"/>
              <a:t>They are working age and the majority have children (a range of ages).</a:t>
            </a:r>
          </a:p>
          <a:p>
            <a:r>
              <a:rPr lang="en-GB" sz="2000" dirty="0"/>
              <a:t>Most are working (full-time or part-time).</a:t>
            </a:r>
          </a:p>
          <a:p>
            <a:r>
              <a:rPr lang="en-GB" sz="2000" dirty="0"/>
              <a:t>Most have lived in rural Braintree for years with some new to the area. </a:t>
            </a:r>
          </a:p>
          <a:p>
            <a:r>
              <a:rPr lang="en-GB" sz="2000" dirty="0"/>
              <a:t>Some have a disability or long term condition, and/or have children with disabilities, or are a carer for an older parent. </a:t>
            </a:r>
          </a:p>
        </p:txBody>
      </p:sp>
      <p:sp>
        <p:nvSpPr>
          <p:cNvPr id="4" name="Footer Placeholder 3">
            <a:extLst>
              <a:ext uri="{FF2B5EF4-FFF2-40B4-BE49-F238E27FC236}">
                <a16:creationId xmlns:a16="http://schemas.microsoft.com/office/drawing/2014/main" id="{F656716B-3092-4454-3B03-EB1AA756ECB5}"/>
              </a:ext>
            </a:extLst>
          </p:cNvPr>
          <p:cNvSpPr txBox="1">
            <a:spLocks/>
          </p:cNvSpPr>
          <p:nvPr/>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Produced by Essex County Council Chief Exec’s Office</a:t>
            </a:r>
          </a:p>
        </p:txBody>
      </p:sp>
      <p:sp>
        <p:nvSpPr>
          <p:cNvPr id="5" name="Date Placeholder 4">
            <a:extLst>
              <a:ext uri="{FF2B5EF4-FFF2-40B4-BE49-F238E27FC236}">
                <a16:creationId xmlns:a16="http://schemas.microsoft.com/office/drawing/2014/main" id="{CEB84252-FB1A-7986-FF39-E6B9E29F9041}"/>
              </a:ext>
            </a:extLst>
          </p:cNvPr>
          <p:cNvSpPr txBox="1">
            <a:spLocks/>
          </p:cNvSpPr>
          <p:nvPr/>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4C472B-89C8-4DED-A734-C6F534D4F85F}" type="datetime1">
              <a:rPr lang="en-GB" smtClean="0">
                <a:latin typeface="Calibri" panose="020F0502020204030204" pitchFamily="34" charset="0"/>
              </a:rPr>
              <a:pPr/>
              <a:t>03/07/2023</a:t>
            </a:fld>
            <a:endParaRPr lang="en-GB">
              <a:latin typeface="Calibri" panose="020F0502020204030204" pitchFamily="34" charset="0"/>
            </a:endParaRPr>
          </a:p>
        </p:txBody>
      </p:sp>
      <p:sp>
        <p:nvSpPr>
          <p:cNvPr id="8" name="Slide Number Placeholder 5">
            <a:extLst>
              <a:ext uri="{FF2B5EF4-FFF2-40B4-BE49-F238E27FC236}">
                <a16:creationId xmlns:a16="http://schemas.microsoft.com/office/drawing/2014/main" id="{090A8ABA-B9AB-3DE9-1526-8EABC6C69A4C}"/>
              </a:ext>
            </a:extLst>
          </p:cNvPr>
          <p:cNvSpPr txBox="1">
            <a:spLocks/>
          </p:cNvSpPr>
          <p:nvPr/>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2</a:t>
            </a:fld>
            <a:endParaRPr lang="en-GB">
              <a:latin typeface="Calibri" panose="020F0502020204030204" pitchFamily="34" charset="0"/>
            </a:endParaRPr>
          </a:p>
        </p:txBody>
      </p:sp>
    </p:spTree>
    <p:extLst>
      <p:ext uri="{BB962C8B-B14F-4D97-AF65-F5344CB8AC3E}">
        <p14:creationId xmlns:p14="http://schemas.microsoft.com/office/powerpoint/2010/main" val="732439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6836F98-0A42-42C4-999F-FE636EA815F9}"/>
              </a:ext>
            </a:extLst>
          </p:cNvPr>
          <p:cNvSpPr>
            <a:spLocks noGrp="1"/>
          </p:cNvSpPr>
          <p:nvPr>
            <p:ph idx="1"/>
          </p:nvPr>
        </p:nvSpPr>
        <p:spPr>
          <a:xfrm>
            <a:off x="632243" y="1742064"/>
            <a:ext cx="5612146" cy="4141450"/>
          </a:xfrm>
        </p:spPr>
        <p:txBody>
          <a:bodyPr/>
          <a:lstStyle/>
          <a:p>
            <a:pPr marL="285750" lvl="0" indent="-285750">
              <a:lnSpc>
                <a:spcPct val="110000"/>
              </a:lnSpc>
              <a:spcBef>
                <a:spcPts val="1800"/>
              </a:spcBef>
              <a:spcAft>
                <a:spcPts val="0"/>
              </a:spcAft>
              <a:buFont typeface="Arial" panose="020B0604020202020204" pitchFamily="34" charset="0"/>
              <a:buChar char="•"/>
            </a:pPr>
            <a:r>
              <a:rPr lang="en-GB" sz="1800" b="0" dirty="0">
                <a:latin typeface="Calibri" panose="020F0502020204030204" pitchFamily="34" charset="0"/>
                <a:ea typeface="Calibri" panose="020F0502020204030204" pitchFamily="34" charset="0"/>
                <a:cs typeface="Arial" panose="020B0604020202020204" pitchFamily="34" charset="0"/>
              </a:rPr>
              <a:t>Life for our participants </a:t>
            </a:r>
            <a:r>
              <a:rPr lang="en-GB" sz="1800" b="0" dirty="0">
                <a:effectLst/>
                <a:latin typeface="Calibri" panose="020F0502020204030204" pitchFamily="34" charset="0"/>
                <a:ea typeface="Calibri" panose="020F0502020204030204" pitchFamily="34" charset="0"/>
                <a:cs typeface="Arial" panose="020B0604020202020204" pitchFamily="34" charset="0"/>
              </a:rPr>
              <a:t>is about a roof over their heads, food, on the table, warmth and a </a:t>
            </a:r>
            <a:r>
              <a:rPr lang="en-GB" sz="1800" dirty="0">
                <a:effectLst/>
                <a:latin typeface="Calibri" panose="020F0502020204030204" pitchFamily="34" charset="0"/>
                <a:ea typeface="Calibri" panose="020F0502020204030204" pitchFamily="34" charset="0"/>
                <a:cs typeface="Arial" panose="020B0604020202020204" pitchFamily="34" charset="0"/>
              </a:rPr>
              <a:t>balance between work and family life</a:t>
            </a:r>
            <a:r>
              <a:rPr lang="en-GB" sz="1800" b="0" dirty="0">
                <a:effectLst/>
                <a:latin typeface="Calibri" panose="020F0502020204030204" pitchFamily="34" charset="0"/>
                <a:ea typeface="Calibri" panose="020F0502020204030204" pitchFamily="34" charset="0"/>
                <a:cs typeface="Arial" panose="020B0604020202020204" pitchFamily="34" charset="0"/>
              </a:rPr>
              <a:t>.</a:t>
            </a:r>
          </a:p>
          <a:p>
            <a:pPr marL="285750" lvl="1" indent="-285750">
              <a:lnSpc>
                <a:spcPct val="110000"/>
              </a:lnSpc>
              <a:spcBef>
                <a:spcPts val="1800"/>
              </a:spcBef>
              <a:spcAft>
                <a:spcPts val="0"/>
              </a:spcAft>
              <a:buFont typeface="Arial" panose="020B0604020202020204" pitchFamily="34" charset="0"/>
              <a:buChar char="•"/>
            </a:pPr>
            <a:r>
              <a:rPr lang="en-GB" sz="1800" dirty="0"/>
              <a:t>People are </a:t>
            </a:r>
            <a:r>
              <a:rPr lang="en-GB" sz="1800" b="1" dirty="0"/>
              <a:t>working hard and bringing up families </a:t>
            </a:r>
            <a:r>
              <a:rPr lang="en-GB" sz="1800" dirty="0"/>
              <a:t>but budgets have always been tight and are getting tighter.</a:t>
            </a:r>
          </a:p>
          <a:p>
            <a:pPr marL="285750" lvl="1" indent="-285750">
              <a:lnSpc>
                <a:spcPct val="110000"/>
              </a:lnSpc>
              <a:spcBef>
                <a:spcPts val="1800"/>
              </a:spcBef>
              <a:spcAft>
                <a:spcPts val="0"/>
              </a:spcAft>
              <a:buFont typeface="Arial" panose="020B0604020202020204" pitchFamily="34" charset="0"/>
              <a:buChar char="•"/>
            </a:pPr>
            <a:r>
              <a:rPr lang="en-GB" sz="1800" dirty="0"/>
              <a:t>Finances have been </a:t>
            </a:r>
            <a:r>
              <a:rPr lang="en-GB" sz="1800" b="1" dirty="0"/>
              <a:t>hit hard </a:t>
            </a:r>
            <a:r>
              <a:rPr lang="en-GB" sz="1800" dirty="0"/>
              <a:t>by cost increases and families are </a:t>
            </a:r>
            <a:r>
              <a:rPr lang="en-GB" sz="1800" b="1" dirty="0"/>
              <a:t>struggling</a:t>
            </a:r>
            <a:r>
              <a:rPr lang="en-GB" sz="1800" dirty="0"/>
              <a:t>. </a:t>
            </a:r>
          </a:p>
          <a:p>
            <a:pPr marL="285750" lvl="1" indent="-285750">
              <a:lnSpc>
                <a:spcPct val="110000"/>
              </a:lnSpc>
              <a:spcBef>
                <a:spcPts val="1800"/>
              </a:spcBef>
              <a:spcAft>
                <a:spcPts val="0"/>
              </a:spcAft>
              <a:buFont typeface="Arial" panose="020B0604020202020204" pitchFamily="34" charset="0"/>
              <a:buChar char="•"/>
            </a:pPr>
            <a:r>
              <a:rPr lang="en-GB" sz="1800" dirty="0"/>
              <a:t>They have </a:t>
            </a:r>
            <a:r>
              <a:rPr lang="en-GB" sz="1800" b="1" dirty="0"/>
              <a:t>done what they can </a:t>
            </a:r>
            <a:r>
              <a:rPr lang="en-GB" sz="1800" dirty="0"/>
              <a:t>to reduce spend but somethings are </a:t>
            </a:r>
            <a:r>
              <a:rPr lang="en-GB" sz="1800" b="1" dirty="0"/>
              <a:t>not in their control</a:t>
            </a:r>
            <a:r>
              <a:rPr lang="en-GB" sz="1800" dirty="0"/>
              <a:t>.</a:t>
            </a:r>
          </a:p>
          <a:p>
            <a:pPr marL="285750" lvl="0" indent="-285750">
              <a:lnSpc>
                <a:spcPct val="110000"/>
              </a:lnSpc>
              <a:spcBef>
                <a:spcPts val="1800"/>
              </a:spcBef>
              <a:spcAft>
                <a:spcPts val="0"/>
              </a:spcAft>
              <a:buFont typeface="Arial" panose="020B0604020202020204" pitchFamily="34" charset="0"/>
              <a:buChar char="•"/>
            </a:pPr>
            <a:r>
              <a:rPr lang="en-GB" sz="1800" b="0" dirty="0"/>
              <a:t>Leading to </a:t>
            </a:r>
            <a:r>
              <a:rPr lang="en-GB" sz="1800" dirty="0"/>
              <a:t>feelings of unfairness </a:t>
            </a:r>
            <a:r>
              <a:rPr lang="en-GB" sz="1800" b="0" dirty="0"/>
              <a:t>about their current financial situation and the choices they have to make.</a:t>
            </a:r>
          </a:p>
          <a:p>
            <a:pPr lvl="1">
              <a:lnSpc>
                <a:spcPct val="110000"/>
              </a:lnSpc>
              <a:spcBef>
                <a:spcPts val="1800"/>
              </a:spcBef>
              <a:spcAft>
                <a:spcPts val="0"/>
              </a:spcAft>
            </a:pPr>
            <a:endParaRPr lang="en-GB" sz="1800" b="0" dirty="0"/>
          </a:p>
        </p:txBody>
      </p:sp>
      <p:sp>
        <p:nvSpPr>
          <p:cNvPr id="6" name="Text Placeholder 5">
            <a:extLst>
              <a:ext uri="{FF2B5EF4-FFF2-40B4-BE49-F238E27FC236}">
                <a16:creationId xmlns:a16="http://schemas.microsoft.com/office/drawing/2014/main" id="{61CB7148-293A-4604-9D7D-2D4DFCF8A7E4}"/>
              </a:ext>
            </a:extLst>
          </p:cNvPr>
          <p:cNvSpPr>
            <a:spLocks noGrp="1"/>
          </p:cNvSpPr>
          <p:nvPr>
            <p:ph type="body" sz="quarter" idx="10"/>
          </p:nvPr>
        </p:nvSpPr>
        <p:spPr>
          <a:xfrm>
            <a:off x="7177672" y="553453"/>
            <a:ext cx="4542251" cy="2628982"/>
          </a:xfrm>
        </p:spPr>
        <p:txBody>
          <a:bodyPr/>
          <a:lstStyle/>
          <a:p>
            <a:pPr algn="ctr">
              <a:spcAft>
                <a:spcPts val="0"/>
              </a:spcAft>
            </a:pPr>
            <a:r>
              <a:rPr lang="en-GB" sz="2800" dirty="0">
                <a:latin typeface="Calibri" panose="020F0502020204030204" pitchFamily="34" charset="0"/>
                <a:cs typeface="Calibri" panose="020F0502020204030204" pitchFamily="34" charset="0"/>
              </a:rPr>
              <a:t>“It is </a:t>
            </a:r>
            <a:r>
              <a:rPr lang="en-GB" sz="2800" b="1" dirty="0">
                <a:latin typeface="Calibri" panose="020F0502020204030204" pitchFamily="34" charset="0"/>
                <a:cs typeface="Calibri" panose="020F0502020204030204" pitchFamily="34" charset="0"/>
              </a:rPr>
              <a:t>having enough to eat</a:t>
            </a:r>
            <a:r>
              <a:rPr lang="en-GB" sz="2800" dirty="0">
                <a:latin typeface="Calibri" panose="020F0502020204030204" pitchFamily="34" charset="0"/>
                <a:cs typeface="Calibri" panose="020F0502020204030204" pitchFamily="34" charset="0"/>
              </a:rPr>
              <a:t>, to keep </a:t>
            </a:r>
            <a:r>
              <a:rPr lang="en-GB" sz="2800" b="1" dirty="0">
                <a:latin typeface="Calibri" panose="020F0502020204030204" pitchFamily="34" charset="0"/>
                <a:cs typeface="Calibri" panose="020F0502020204030204" pitchFamily="34" charset="0"/>
              </a:rPr>
              <a:t>warm</a:t>
            </a:r>
            <a:r>
              <a:rPr lang="en-GB" sz="2800" dirty="0">
                <a:latin typeface="Calibri" panose="020F0502020204030204" pitchFamily="34" charset="0"/>
                <a:cs typeface="Calibri" panose="020F0502020204030204" pitchFamily="34" charset="0"/>
              </a:rPr>
              <a:t>, and to have access to </a:t>
            </a:r>
            <a:r>
              <a:rPr lang="en-GB" sz="2800" b="1" dirty="0">
                <a:latin typeface="Calibri" panose="020F0502020204030204" pitchFamily="34" charset="0"/>
                <a:cs typeface="Calibri" panose="020F0502020204030204" pitchFamily="34" charset="0"/>
              </a:rPr>
              <a:t>healthcare</a:t>
            </a:r>
            <a:r>
              <a:rPr lang="en-GB" sz="2800" dirty="0">
                <a:latin typeface="Calibri" panose="020F0502020204030204" pitchFamily="34" charset="0"/>
                <a:cs typeface="Calibri" panose="020F0502020204030204" pitchFamily="34" charset="0"/>
              </a:rPr>
              <a:t> properly. Those are the most important things." </a:t>
            </a:r>
          </a:p>
          <a:p>
            <a:pPr algn="ctr">
              <a:spcAft>
                <a:spcPts val="0"/>
              </a:spcAft>
            </a:pPr>
            <a:r>
              <a:rPr lang="en-GB" sz="2000" dirty="0">
                <a:latin typeface="Calibri" panose="020F0502020204030204" pitchFamily="34" charset="0"/>
                <a:cs typeface="Calibri" panose="020F0502020204030204" pitchFamily="34" charset="0"/>
              </a:rPr>
              <a:t>[Lucy, Ethnographic interview]</a:t>
            </a:r>
          </a:p>
          <a:p>
            <a:pPr algn="ctr"/>
            <a:endParaRPr lang="en-GB" sz="2800" dirty="0">
              <a:latin typeface="Calibri" panose="020F0502020204030204" pitchFamily="34" charset="0"/>
              <a:cs typeface="Calibri" panose="020F0502020204030204" pitchFamily="34" charset="0"/>
            </a:endParaRPr>
          </a:p>
        </p:txBody>
      </p:sp>
      <p:sp>
        <p:nvSpPr>
          <p:cNvPr id="9" name="Title 8">
            <a:extLst>
              <a:ext uri="{FF2B5EF4-FFF2-40B4-BE49-F238E27FC236}">
                <a16:creationId xmlns:a16="http://schemas.microsoft.com/office/drawing/2014/main" id="{DEE60434-523B-AEEB-14F7-76D2BE5DBA25}"/>
              </a:ext>
            </a:extLst>
          </p:cNvPr>
          <p:cNvSpPr>
            <a:spLocks noGrp="1"/>
          </p:cNvSpPr>
          <p:nvPr>
            <p:ph type="title"/>
          </p:nvPr>
        </p:nvSpPr>
        <p:spPr>
          <a:xfrm>
            <a:off x="539749" y="157008"/>
            <a:ext cx="5846151" cy="1065091"/>
          </a:xfrm>
        </p:spPr>
        <p:txBody>
          <a:bodyPr/>
          <a:lstStyle/>
          <a:p>
            <a:r>
              <a:rPr lang="en-GB" sz="2800" dirty="0"/>
              <a:t>People have modest ideas about good standards of living</a:t>
            </a:r>
          </a:p>
        </p:txBody>
      </p:sp>
      <p:sp>
        <p:nvSpPr>
          <p:cNvPr id="10" name="Footer Placeholder 3">
            <a:extLst>
              <a:ext uri="{FF2B5EF4-FFF2-40B4-BE49-F238E27FC236}">
                <a16:creationId xmlns:a16="http://schemas.microsoft.com/office/drawing/2014/main" id="{11503ADD-E6AC-AE56-6621-B9C44E5C6BDD}"/>
              </a:ext>
            </a:extLst>
          </p:cNvPr>
          <p:cNvSpPr txBox="1">
            <a:spLocks/>
          </p:cNvSpPr>
          <p:nvPr/>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Calibri" panose="020F0502020204030204" pitchFamily="34" charset="0"/>
              </a:rPr>
              <a:t>Produced by Essex County Council Policy Unit</a:t>
            </a:r>
          </a:p>
        </p:txBody>
      </p:sp>
      <p:sp>
        <p:nvSpPr>
          <p:cNvPr id="11" name="Date Placeholder 4">
            <a:extLst>
              <a:ext uri="{FF2B5EF4-FFF2-40B4-BE49-F238E27FC236}">
                <a16:creationId xmlns:a16="http://schemas.microsoft.com/office/drawing/2014/main" id="{730C2C80-8B2D-789A-DA16-99058D8F06FB}"/>
              </a:ext>
            </a:extLst>
          </p:cNvPr>
          <p:cNvSpPr txBox="1">
            <a:spLocks/>
          </p:cNvSpPr>
          <p:nvPr/>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4C472B-89C8-4DED-A734-C6F534D4F85F}" type="datetime1">
              <a:rPr lang="en-GB" smtClean="0">
                <a:latin typeface="Calibri" panose="020F0502020204030204" pitchFamily="34" charset="0"/>
              </a:rPr>
              <a:pPr/>
              <a:t>03/07/2023</a:t>
            </a:fld>
            <a:endParaRPr lang="en-GB">
              <a:latin typeface="Calibri" panose="020F0502020204030204" pitchFamily="34" charset="0"/>
            </a:endParaRPr>
          </a:p>
        </p:txBody>
      </p:sp>
      <p:sp>
        <p:nvSpPr>
          <p:cNvPr id="12" name="Slide Number Placeholder 5">
            <a:extLst>
              <a:ext uri="{FF2B5EF4-FFF2-40B4-BE49-F238E27FC236}">
                <a16:creationId xmlns:a16="http://schemas.microsoft.com/office/drawing/2014/main" id="{4F55F949-523B-E38E-A83D-EE49E446E14A}"/>
              </a:ext>
            </a:extLst>
          </p:cNvPr>
          <p:cNvSpPr txBox="1">
            <a:spLocks/>
          </p:cNvSpPr>
          <p:nvPr/>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3</a:t>
            </a:fld>
            <a:endParaRPr lang="en-GB">
              <a:latin typeface="Calibri" panose="020F0502020204030204" pitchFamily="34" charset="0"/>
            </a:endParaRPr>
          </a:p>
        </p:txBody>
      </p:sp>
      <p:sp>
        <p:nvSpPr>
          <p:cNvPr id="2" name="Text Placeholder 3">
            <a:extLst>
              <a:ext uri="{FF2B5EF4-FFF2-40B4-BE49-F238E27FC236}">
                <a16:creationId xmlns:a16="http://schemas.microsoft.com/office/drawing/2014/main" id="{C2990923-E027-69AC-3E97-F36FE7D929FE}"/>
              </a:ext>
            </a:extLst>
          </p:cNvPr>
          <p:cNvSpPr txBox="1">
            <a:spLocks/>
          </p:cNvSpPr>
          <p:nvPr/>
        </p:nvSpPr>
        <p:spPr>
          <a:xfrm>
            <a:off x="7447754" y="4018546"/>
            <a:ext cx="4002089" cy="2286001"/>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Aft>
                <a:spcPts val="0"/>
              </a:spcAft>
            </a:pPr>
            <a:r>
              <a:rPr lang="en-GB" sz="2800" b="0" dirty="0">
                <a:latin typeface="Calibri" panose="020F0502020204030204" pitchFamily="34" charset="0"/>
                <a:cs typeface="Calibri" panose="020F0502020204030204" pitchFamily="34" charset="0"/>
              </a:rPr>
              <a:t>“</a:t>
            </a:r>
            <a:r>
              <a:rPr lang="en-GB" sz="2800" dirty="0">
                <a:latin typeface="Calibri" panose="020F0502020204030204" pitchFamily="34" charset="0"/>
                <a:cs typeface="Calibri" panose="020F0502020204030204" pitchFamily="34" charset="0"/>
              </a:rPr>
              <a:t>This is wrong</a:t>
            </a:r>
            <a:r>
              <a:rPr lang="en-GB" sz="2800" b="0" dirty="0">
                <a:latin typeface="Calibri" panose="020F0502020204030204" pitchFamily="34" charset="0"/>
                <a:cs typeface="Calibri" panose="020F0502020204030204" pitchFamily="34" charset="0"/>
              </a:rPr>
              <a:t>, we should not have to do it, for some they have always lived like it.”  </a:t>
            </a:r>
          </a:p>
          <a:p>
            <a:pPr algn="ctr">
              <a:spcBef>
                <a:spcPts val="0"/>
              </a:spcBef>
              <a:spcAft>
                <a:spcPts val="0"/>
              </a:spcAft>
            </a:pPr>
            <a:r>
              <a:rPr lang="en-GB" sz="2000" b="0" dirty="0">
                <a:latin typeface="Calibri" panose="020F0502020204030204" pitchFamily="34" charset="0"/>
                <a:cs typeface="Calibri" panose="020F0502020204030204" pitchFamily="34" charset="0"/>
              </a:rPr>
              <a:t>[Diane, Intercept interview]</a:t>
            </a:r>
          </a:p>
        </p:txBody>
      </p:sp>
    </p:spTree>
    <p:extLst>
      <p:ext uri="{BB962C8B-B14F-4D97-AF65-F5344CB8AC3E}">
        <p14:creationId xmlns:p14="http://schemas.microsoft.com/office/powerpoint/2010/main" val="1707036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66E1C-80CF-CF5F-3888-205532D43265}"/>
              </a:ext>
            </a:extLst>
          </p:cNvPr>
          <p:cNvSpPr>
            <a:spLocks noGrp="1"/>
          </p:cNvSpPr>
          <p:nvPr>
            <p:ph type="title"/>
          </p:nvPr>
        </p:nvSpPr>
        <p:spPr>
          <a:xfrm>
            <a:off x="545123" y="214937"/>
            <a:ext cx="6389077" cy="1065091"/>
          </a:xfrm>
        </p:spPr>
        <p:txBody>
          <a:bodyPr/>
          <a:lstStyle/>
          <a:p>
            <a:r>
              <a:rPr lang="en-GB" sz="2800" dirty="0"/>
              <a:t>Factors </a:t>
            </a:r>
            <a:r>
              <a:rPr lang="en-GB" sz="2800" u="sng" dirty="0"/>
              <a:t>specific </a:t>
            </a:r>
            <a:r>
              <a:rPr lang="en-GB" sz="2800" dirty="0"/>
              <a:t>to living in a rural area - summary</a:t>
            </a:r>
          </a:p>
        </p:txBody>
      </p:sp>
      <p:sp>
        <p:nvSpPr>
          <p:cNvPr id="3" name="Footer Placeholder 3">
            <a:extLst>
              <a:ext uri="{FF2B5EF4-FFF2-40B4-BE49-F238E27FC236}">
                <a16:creationId xmlns:a16="http://schemas.microsoft.com/office/drawing/2014/main" id="{890DB3A7-3536-D935-FF8B-156AF31229AD}"/>
              </a:ext>
            </a:extLst>
          </p:cNvPr>
          <p:cNvSpPr txBox="1">
            <a:spLocks/>
          </p:cNvSpPr>
          <p:nvPr/>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Calibri" panose="020F0502020204030204" pitchFamily="34" charset="0"/>
              </a:rPr>
              <a:t>Produced by Essex County Council Policy Unit</a:t>
            </a:r>
          </a:p>
        </p:txBody>
      </p:sp>
      <p:sp>
        <p:nvSpPr>
          <p:cNvPr id="4" name="Date Placeholder 4">
            <a:extLst>
              <a:ext uri="{FF2B5EF4-FFF2-40B4-BE49-F238E27FC236}">
                <a16:creationId xmlns:a16="http://schemas.microsoft.com/office/drawing/2014/main" id="{63EE21CB-2C10-9290-DC6C-B72ABD18475D}"/>
              </a:ext>
            </a:extLst>
          </p:cNvPr>
          <p:cNvSpPr txBox="1">
            <a:spLocks/>
          </p:cNvSpPr>
          <p:nvPr/>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4C472B-89C8-4DED-A734-C6F534D4F85F}" type="datetime1">
              <a:rPr lang="en-GB" smtClean="0">
                <a:latin typeface="Calibri" panose="020F0502020204030204" pitchFamily="34" charset="0"/>
              </a:rPr>
              <a:pPr/>
              <a:t>03/07/2023</a:t>
            </a:fld>
            <a:endParaRPr lang="en-GB">
              <a:latin typeface="Calibri" panose="020F0502020204030204" pitchFamily="34" charset="0"/>
            </a:endParaRPr>
          </a:p>
        </p:txBody>
      </p:sp>
      <p:sp>
        <p:nvSpPr>
          <p:cNvPr id="5" name="Slide Number Placeholder 5">
            <a:extLst>
              <a:ext uri="{FF2B5EF4-FFF2-40B4-BE49-F238E27FC236}">
                <a16:creationId xmlns:a16="http://schemas.microsoft.com/office/drawing/2014/main" id="{5779ACFE-60B6-3253-5107-A5B64D2F5240}"/>
              </a:ext>
            </a:extLst>
          </p:cNvPr>
          <p:cNvSpPr txBox="1">
            <a:spLocks/>
          </p:cNvSpPr>
          <p:nvPr/>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4</a:t>
            </a:fld>
            <a:endParaRPr lang="en-GB">
              <a:latin typeface="Calibri" panose="020F0502020204030204" pitchFamily="34" charset="0"/>
            </a:endParaRPr>
          </a:p>
        </p:txBody>
      </p:sp>
      <p:sp>
        <p:nvSpPr>
          <p:cNvPr id="6" name="TextBox 5">
            <a:extLst>
              <a:ext uri="{FF2B5EF4-FFF2-40B4-BE49-F238E27FC236}">
                <a16:creationId xmlns:a16="http://schemas.microsoft.com/office/drawing/2014/main" id="{138DD30A-C4E2-D19F-599C-DC1918FBE487}"/>
              </a:ext>
            </a:extLst>
          </p:cNvPr>
          <p:cNvSpPr txBox="1"/>
          <p:nvPr/>
        </p:nvSpPr>
        <p:spPr>
          <a:xfrm>
            <a:off x="1739388" y="5629831"/>
            <a:ext cx="4068001" cy="1138773"/>
          </a:xfrm>
          <a:prstGeom prst="rect">
            <a:avLst/>
          </a:prstGeom>
          <a:solidFill>
            <a:schemeClr val="bg1"/>
          </a:solidFill>
        </p:spPr>
        <p:txBody>
          <a:bodyPr wrap="square">
            <a:spAutoFit/>
          </a:bodyPr>
          <a:lstStyle/>
          <a:p>
            <a:pPr algn="ctr"/>
            <a:r>
              <a:rPr lang="en-GB" sz="2400"/>
              <a:t>“Everything we need to do is </a:t>
            </a:r>
            <a:r>
              <a:rPr lang="en-GB" sz="2400" b="1"/>
              <a:t>dependent on driving</a:t>
            </a:r>
            <a:r>
              <a:rPr lang="en-GB" sz="2400"/>
              <a:t>.” </a:t>
            </a:r>
          </a:p>
          <a:p>
            <a:pPr algn="ctr"/>
            <a:r>
              <a:rPr lang="en-GB"/>
              <a:t>[Olivia, online interview]</a:t>
            </a:r>
          </a:p>
        </p:txBody>
      </p:sp>
      <p:grpSp>
        <p:nvGrpSpPr>
          <p:cNvPr id="17" name="Group 16">
            <a:extLst>
              <a:ext uri="{FF2B5EF4-FFF2-40B4-BE49-F238E27FC236}">
                <a16:creationId xmlns:a16="http://schemas.microsoft.com/office/drawing/2014/main" id="{1BAAB97E-9EAB-70F5-ABF2-FCC9D2E37079}"/>
              </a:ext>
            </a:extLst>
          </p:cNvPr>
          <p:cNvGrpSpPr/>
          <p:nvPr/>
        </p:nvGrpSpPr>
        <p:grpSpPr>
          <a:xfrm>
            <a:off x="499284" y="1465653"/>
            <a:ext cx="6047075" cy="4067175"/>
            <a:chOff x="756459" y="1465653"/>
            <a:chExt cx="6047075" cy="4067175"/>
          </a:xfrm>
        </p:grpSpPr>
        <p:sp>
          <p:nvSpPr>
            <p:cNvPr id="24" name="Oval 23">
              <a:extLst>
                <a:ext uri="{FF2B5EF4-FFF2-40B4-BE49-F238E27FC236}">
                  <a16:creationId xmlns:a16="http://schemas.microsoft.com/office/drawing/2014/main" id="{8EEA2760-0A17-A0C0-C640-3C1C4F2C01C5}"/>
                </a:ext>
              </a:extLst>
            </p:cNvPr>
            <p:cNvSpPr/>
            <p:nvPr/>
          </p:nvSpPr>
          <p:spPr>
            <a:xfrm>
              <a:off x="1763534" y="1465653"/>
              <a:ext cx="4068000" cy="4067175"/>
            </a:xfrm>
            <a:prstGeom prst="ellipse">
              <a:avLst/>
            </a:prstGeom>
            <a:noFill/>
            <a:ln w="76200">
              <a:solidFill>
                <a:srgbClr val="4B7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81A78C2A-D765-71DC-FDB8-B38DDA6C1F48}"/>
                </a:ext>
              </a:extLst>
            </p:cNvPr>
            <p:cNvSpPr/>
            <p:nvPr/>
          </p:nvSpPr>
          <p:spPr>
            <a:xfrm>
              <a:off x="4373534" y="1681300"/>
              <a:ext cx="1944000" cy="914400"/>
            </a:xfrm>
            <a:prstGeom prst="roundRect">
              <a:avLst/>
            </a:prstGeom>
            <a:solidFill>
              <a:srgbClr val="4B7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Premium food &amp; fuel costs and limited choice</a:t>
              </a:r>
            </a:p>
          </p:txBody>
        </p:sp>
        <p:sp>
          <p:nvSpPr>
            <p:cNvPr id="30" name="Rectangle: Rounded Corners 29">
              <a:extLst>
                <a:ext uri="{FF2B5EF4-FFF2-40B4-BE49-F238E27FC236}">
                  <a16:creationId xmlns:a16="http://schemas.microsoft.com/office/drawing/2014/main" id="{768074F2-87D0-FBC4-CF3B-0964A45FEE08}"/>
                </a:ext>
              </a:extLst>
            </p:cNvPr>
            <p:cNvSpPr/>
            <p:nvPr/>
          </p:nvSpPr>
          <p:spPr>
            <a:xfrm>
              <a:off x="4859534" y="3033279"/>
              <a:ext cx="1944000" cy="914400"/>
            </a:xfrm>
            <a:prstGeom prst="roundRect">
              <a:avLst/>
            </a:prstGeom>
            <a:solidFill>
              <a:srgbClr val="4B7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Cheaper food and fuel is a often a drive away</a:t>
              </a:r>
            </a:p>
          </p:txBody>
        </p:sp>
        <p:sp>
          <p:nvSpPr>
            <p:cNvPr id="31" name="Rectangle: Rounded Corners 30">
              <a:extLst>
                <a:ext uri="{FF2B5EF4-FFF2-40B4-BE49-F238E27FC236}">
                  <a16:creationId xmlns:a16="http://schemas.microsoft.com/office/drawing/2014/main" id="{338943F7-694C-4042-8B58-4EDE524D5BBF}"/>
                </a:ext>
              </a:extLst>
            </p:cNvPr>
            <p:cNvSpPr/>
            <p:nvPr/>
          </p:nvSpPr>
          <p:spPr>
            <a:xfrm>
              <a:off x="4495013" y="4466839"/>
              <a:ext cx="2086761" cy="914400"/>
            </a:xfrm>
            <a:prstGeom prst="roundRect">
              <a:avLst/>
            </a:prstGeom>
            <a:solidFill>
              <a:srgbClr val="4B713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Driving is essential</a:t>
              </a:r>
            </a:p>
          </p:txBody>
        </p:sp>
        <p:sp>
          <p:nvSpPr>
            <p:cNvPr id="32" name="Rectangle: Rounded Corners 31">
              <a:extLst>
                <a:ext uri="{FF2B5EF4-FFF2-40B4-BE49-F238E27FC236}">
                  <a16:creationId xmlns:a16="http://schemas.microsoft.com/office/drawing/2014/main" id="{84CA5DBA-B68F-90F2-C660-691499DE149D}"/>
                </a:ext>
              </a:extLst>
            </p:cNvPr>
            <p:cNvSpPr/>
            <p:nvPr/>
          </p:nvSpPr>
          <p:spPr>
            <a:xfrm>
              <a:off x="1251204" y="4457314"/>
              <a:ext cx="1944000" cy="914400"/>
            </a:xfrm>
            <a:prstGeom prst="roundRect">
              <a:avLst/>
            </a:prstGeom>
            <a:solidFill>
              <a:srgbClr val="4B7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Local jobs tend to be lower paid – many commuting</a:t>
              </a:r>
            </a:p>
          </p:txBody>
        </p:sp>
        <p:sp>
          <p:nvSpPr>
            <p:cNvPr id="33" name="Rectangle: Rounded Corners 32">
              <a:extLst>
                <a:ext uri="{FF2B5EF4-FFF2-40B4-BE49-F238E27FC236}">
                  <a16:creationId xmlns:a16="http://schemas.microsoft.com/office/drawing/2014/main" id="{03FCEB55-540F-A477-2B8C-4358698708C8}"/>
                </a:ext>
              </a:extLst>
            </p:cNvPr>
            <p:cNvSpPr/>
            <p:nvPr/>
          </p:nvSpPr>
          <p:spPr>
            <a:xfrm>
              <a:off x="1194544" y="1681300"/>
              <a:ext cx="1944000" cy="914400"/>
            </a:xfrm>
            <a:prstGeom prst="roundRect">
              <a:avLst/>
            </a:prstGeom>
            <a:solidFill>
              <a:srgbClr val="4B7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Health, dentist &amp; opticians difficult to access</a:t>
              </a:r>
            </a:p>
          </p:txBody>
        </p:sp>
        <p:grpSp>
          <p:nvGrpSpPr>
            <p:cNvPr id="7" name="Group 6">
              <a:extLst>
                <a:ext uri="{FF2B5EF4-FFF2-40B4-BE49-F238E27FC236}">
                  <a16:creationId xmlns:a16="http://schemas.microsoft.com/office/drawing/2014/main" id="{4FD8D58B-7979-029B-FEC9-6EA2277897A9}"/>
                </a:ext>
              </a:extLst>
            </p:cNvPr>
            <p:cNvGrpSpPr/>
            <p:nvPr/>
          </p:nvGrpSpPr>
          <p:grpSpPr>
            <a:xfrm>
              <a:off x="3307939" y="2968479"/>
              <a:ext cx="1044000" cy="1044000"/>
              <a:chOff x="10704279" y="188085"/>
              <a:chExt cx="1044000" cy="1044000"/>
            </a:xfrm>
          </p:grpSpPr>
          <p:sp>
            <p:nvSpPr>
              <p:cNvPr id="8" name="Oval 7">
                <a:extLst>
                  <a:ext uri="{FF2B5EF4-FFF2-40B4-BE49-F238E27FC236}">
                    <a16:creationId xmlns:a16="http://schemas.microsoft.com/office/drawing/2014/main" id="{7748F90D-13C7-09B3-B186-343F158D96B9}"/>
                  </a:ext>
                </a:extLst>
              </p:cNvPr>
              <p:cNvSpPr/>
              <p:nvPr/>
            </p:nvSpPr>
            <p:spPr>
              <a:xfrm>
                <a:off x="10704279" y="188085"/>
                <a:ext cx="1044000" cy="1044000"/>
              </a:xfrm>
              <a:prstGeom prst="ellipse">
                <a:avLst/>
              </a:prstGeom>
              <a:solidFill>
                <a:srgbClr val="4B713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Hill scene with solid fill">
                <a:extLst>
                  <a:ext uri="{FF2B5EF4-FFF2-40B4-BE49-F238E27FC236}">
                    <a16:creationId xmlns:a16="http://schemas.microsoft.com/office/drawing/2014/main" id="{86E0269C-A9F4-5183-B576-F4485AFCB2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17729" y="232036"/>
                <a:ext cx="504000" cy="504000"/>
              </a:xfrm>
              <a:prstGeom prst="rect">
                <a:avLst/>
              </a:prstGeom>
            </p:spPr>
          </p:pic>
          <p:sp>
            <p:nvSpPr>
              <p:cNvPr id="14" name="TextBox 13">
                <a:extLst>
                  <a:ext uri="{FF2B5EF4-FFF2-40B4-BE49-F238E27FC236}">
                    <a16:creationId xmlns:a16="http://schemas.microsoft.com/office/drawing/2014/main" id="{EB666702-1368-15BF-C9E4-CEBB47AE55DF}"/>
                  </a:ext>
                </a:extLst>
              </p:cNvPr>
              <p:cNvSpPr txBox="1"/>
              <p:nvPr/>
            </p:nvSpPr>
            <p:spPr>
              <a:xfrm>
                <a:off x="10883989" y="741124"/>
                <a:ext cx="684579" cy="302672"/>
              </a:xfrm>
              <a:prstGeom prst="rect">
                <a:avLst/>
              </a:prstGeom>
              <a:noFill/>
            </p:spPr>
            <p:txBody>
              <a:bodyPr wrap="none" lIns="0" tIns="0" rIns="0" bIns="0" rtlCol="0">
                <a:noAutofit/>
              </a:bodyPr>
              <a:lstStyle/>
              <a:p>
                <a:pPr algn="ctr"/>
                <a:r>
                  <a:rPr lang="en-GB" sz="1400">
                    <a:solidFill>
                      <a:schemeClr val="bg1"/>
                    </a:solidFill>
                  </a:rPr>
                  <a:t>Rural </a:t>
                </a:r>
              </a:p>
              <a:p>
                <a:pPr algn="ctr"/>
                <a:r>
                  <a:rPr lang="en-GB" sz="1400">
                    <a:solidFill>
                      <a:schemeClr val="bg1"/>
                    </a:solidFill>
                  </a:rPr>
                  <a:t>specific</a:t>
                </a:r>
              </a:p>
            </p:txBody>
          </p:sp>
        </p:grpSp>
        <p:sp>
          <p:nvSpPr>
            <p:cNvPr id="15" name="Rectangle: Rounded Corners 14">
              <a:extLst>
                <a:ext uri="{FF2B5EF4-FFF2-40B4-BE49-F238E27FC236}">
                  <a16:creationId xmlns:a16="http://schemas.microsoft.com/office/drawing/2014/main" id="{48C154C9-7421-1E06-BFB1-B83BAEFBB961}"/>
                </a:ext>
              </a:extLst>
            </p:cNvPr>
            <p:cNvSpPr/>
            <p:nvPr/>
          </p:nvSpPr>
          <p:spPr>
            <a:xfrm>
              <a:off x="756459" y="3033279"/>
              <a:ext cx="1944000" cy="914400"/>
            </a:xfrm>
            <a:prstGeom prst="roundRect">
              <a:avLst/>
            </a:prstGeom>
            <a:solidFill>
              <a:srgbClr val="4B7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Choice of school &amp; career path may be impacted</a:t>
              </a:r>
            </a:p>
          </p:txBody>
        </p:sp>
      </p:grpSp>
      <p:sp>
        <p:nvSpPr>
          <p:cNvPr id="16" name="TextBox 15">
            <a:extLst>
              <a:ext uri="{FF2B5EF4-FFF2-40B4-BE49-F238E27FC236}">
                <a16:creationId xmlns:a16="http://schemas.microsoft.com/office/drawing/2014/main" id="{00669FEA-B601-3CEB-A609-58F9E69672D7}"/>
              </a:ext>
            </a:extLst>
          </p:cNvPr>
          <p:cNvSpPr txBox="1"/>
          <p:nvPr/>
        </p:nvSpPr>
        <p:spPr>
          <a:xfrm>
            <a:off x="0" y="5695671"/>
            <a:ext cx="1929012" cy="1200329"/>
          </a:xfrm>
          <a:prstGeom prst="rect">
            <a:avLst/>
          </a:prstGeom>
          <a:solidFill>
            <a:schemeClr val="bg1">
              <a:lumMod val="95000"/>
            </a:schemeClr>
          </a:solidFill>
        </p:spPr>
        <p:txBody>
          <a:bodyPr wrap="square">
            <a:spAutoFit/>
          </a:bodyPr>
          <a:lstStyle/>
          <a:p>
            <a:r>
              <a:rPr lang="en-GB">
                <a:solidFill>
                  <a:schemeClr val="tx2"/>
                </a:solidFill>
              </a:rPr>
              <a:t>Those with health conditions may have higher travel costs</a:t>
            </a:r>
          </a:p>
        </p:txBody>
      </p:sp>
      <p:pic>
        <p:nvPicPr>
          <p:cNvPr id="19" name="Picture 18" descr="Woman buying vegetables at supermarket">
            <a:extLst>
              <a:ext uri="{FF2B5EF4-FFF2-40B4-BE49-F238E27FC236}">
                <a16:creationId xmlns:a16="http://schemas.microsoft.com/office/drawing/2014/main" id="{A7300C15-E0E7-D6FB-21BA-C8EBF26F62D2}"/>
              </a:ext>
            </a:extLst>
          </p:cNvPr>
          <p:cNvPicPr>
            <a:picLocks noChangeAspect="1"/>
          </p:cNvPicPr>
          <p:nvPr/>
        </p:nvPicPr>
        <p:blipFill rotWithShape="1">
          <a:blip r:embed="rId5">
            <a:extLst>
              <a:ext uri="{28A0092B-C50C-407E-A947-70E740481C1C}">
                <a14:useLocalDpi xmlns:a14="http://schemas.microsoft.com/office/drawing/2010/main" val="0"/>
              </a:ext>
            </a:extLst>
          </a:blip>
          <a:srcRect l="1" r="50000"/>
          <a:stretch/>
        </p:blipFill>
        <p:spPr>
          <a:xfrm>
            <a:off x="7042379" y="0"/>
            <a:ext cx="5143500" cy="6858000"/>
          </a:xfrm>
          <a:prstGeom prst="rect">
            <a:avLst/>
          </a:prstGeom>
        </p:spPr>
      </p:pic>
      <p:sp>
        <p:nvSpPr>
          <p:cNvPr id="22" name="TextBox 21">
            <a:extLst>
              <a:ext uri="{FF2B5EF4-FFF2-40B4-BE49-F238E27FC236}">
                <a16:creationId xmlns:a16="http://schemas.microsoft.com/office/drawing/2014/main" id="{2289CD6D-030A-AC0A-6EC5-54AE6D4D8EE1}"/>
              </a:ext>
            </a:extLst>
          </p:cNvPr>
          <p:cNvSpPr txBox="1"/>
          <p:nvPr/>
        </p:nvSpPr>
        <p:spPr>
          <a:xfrm>
            <a:off x="10727548" y="6430050"/>
            <a:ext cx="1376421" cy="338554"/>
          </a:xfrm>
          <a:prstGeom prst="rect">
            <a:avLst/>
          </a:prstGeom>
          <a:noFill/>
        </p:spPr>
        <p:txBody>
          <a:bodyPr wrap="square" rtlCol="0">
            <a:spAutoFit/>
          </a:bodyPr>
          <a:lstStyle/>
          <a:p>
            <a:pPr algn="ctr"/>
            <a:r>
              <a:rPr lang="en-GB" sz="1600">
                <a:solidFill>
                  <a:schemeClr val="bg1"/>
                </a:solidFill>
              </a:rPr>
              <a:t>Stock image</a:t>
            </a:r>
          </a:p>
        </p:txBody>
      </p:sp>
    </p:spTree>
    <p:extLst>
      <p:ext uri="{BB962C8B-B14F-4D97-AF65-F5344CB8AC3E}">
        <p14:creationId xmlns:p14="http://schemas.microsoft.com/office/powerpoint/2010/main" val="4162669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66E1C-80CF-CF5F-3888-205532D43265}"/>
              </a:ext>
            </a:extLst>
          </p:cNvPr>
          <p:cNvSpPr>
            <a:spLocks noGrp="1"/>
          </p:cNvSpPr>
          <p:nvPr>
            <p:ph type="title"/>
          </p:nvPr>
        </p:nvSpPr>
        <p:spPr>
          <a:xfrm>
            <a:off x="545123" y="214937"/>
            <a:ext cx="8722701" cy="1065091"/>
          </a:xfrm>
        </p:spPr>
        <p:txBody>
          <a:bodyPr/>
          <a:lstStyle/>
          <a:p>
            <a:r>
              <a:rPr lang="en-GB" sz="3200" dirty="0"/>
              <a:t>The impact on families</a:t>
            </a:r>
          </a:p>
        </p:txBody>
      </p:sp>
      <p:sp>
        <p:nvSpPr>
          <p:cNvPr id="3" name="Footer Placeholder 3">
            <a:extLst>
              <a:ext uri="{FF2B5EF4-FFF2-40B4-BE49-F238E27FC236}">
                <a16:creationId xmlns:a16="http://schemas.microsoft.com/office/drawing/2014/main" id="{890DB3A7-3536-D935-FF8B-156AF31229AD}"/>
              </a:ext>
            </a:extLst>
          </p:cNvPr>
          <p:cNvSpPr txBox="1">
            <a:spLocks/>
          </p:cNvSpPr>
          <p:nvPr/>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tint val="75000"/>
                  </a:srgbClr>
                </a:solidFill>
                <a:effectLst/>
                <a:uLnTx/>
                <a:uFillTx/>
                <a:latin typeface="Calibri" panose="020F0502020204030204" pitchFamily="34" charset="0"/>
                <a:ea typeface="+mn-ea"/>
                <a:cs typeface="+mn-cs"/>
              </a:rPr>
              <a:t>Produced by Essex County Council Policy Unit</a:t>
            </a:r>
          </a:p>
        </p:txBody>
      </p:sp>
      <p:sp>
        <p:nvSpPr>
          <p:cNvPr id="4" name="Date Placeholder 4">
            <a:extLst>
              <a:ext uri="{FF2B5EF4-FFF2-40B4-BE49-F238E27FC236}">
                <a16:creationId xmlns:a16="http://schemas.microsoft.com/office/drawing/2014/main" id="{63EE21CB-2C10-9290-DC6C-B72ABD18475D}"/>
              </a:ext>
            </a:extLst>
          </p:cNvPr>
          <p:cNvSpPr txBox="1">
            <a:spLocks/>
          </p:cNvSpPr>
          <p:nvPr/>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114C472B-89C8-4DED-A734-C6F534D4F85F}" type="datetime1">
              <a:rPr kumimoji="0" lang="en-GB" sz="1200" b="0" i="0" u="none" strike="noStrike" kern="1200" cap="none" spc="0" normalizeH="0" baseline="0" noProof="0" smtClean="0">
                <a:ln>
                  <a:noFill/>
                </a:ln>
                <a:solidFill>
                  <a:srgbClr val="000000">
                    <a:tint val="75000"/>
                  </a:srgbClr>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03/07/2023</a:t>
            </a:fld>
            <a:endParaRPr kumimoji="0" lang="en-GB" sz="1200" b="0" i="0" u="none" strike="noStrike" kern="1200" cap="none" spc="0" normalizeH="0" baseline="0" noProof="0">
              <a:ln>
                <a:noFill/>
              </a:ln>
              <a:solidFill>
                <a:srgbClr val="000000">
                  <a:tint val="75000"/>
                </a:srgbClr>
              </a:solidFill>
              <a:effectLst/>
              <a:uLnTx/>
              <a:uFillTx/>
              <a:latin typeface="Calibri" panose="020F0502020204030204" pitchFamily="34" charset="0"/>
              <a:ea typeface="+mn-ea"/>
              <a:cs typeface="+mn-cs"/>
            </a:endParaRPr>
          </a:p>
        </p:txBody>
      </p:sp>
      <p:sp>
        <p:nvSpPr>
          <p:cNvPr id="5" name="Slide Number Placeholder 5">
            <a:extLst>
              <a:ext uri="{FF2B5EF4-FFF2-40B4-BE49-F238E27FC236}">
                <a16:creationId xmlns:a16="http://schemas.microsoft.com/office/drawing/2014/main" id="{5779ACFE-60B6-3253-5107-A5B64D2F5240}"/>
              </a:ext>
            </a:extLst>
          </p:cNvPr>
          <p:cNvSpPr txBox="1">
            <a:spLocks/>
          </p:cNvSpPr>
          <p:nvPr/>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tint val="75000"/>
                  </a:srgbClr>
                </a:solidFill>
                <a:effectLst/>
                <a:uLnTx/>
                <a:uFillTx/>
                <a:latin typeface="Calibri" panose="020F0502020204030204" pitchFamily="34" charset="0"/>
                <a:ea typeface="+mn-ea"/>
                <a:cs typeface="+mn-cs"/>
              </a:rPr>
              <a:t>|   </a:t>
            </a:r>
            <a:fld id="{5898CC38-F149-5B45-A1B4-290B41364A0C}" type="slidenum">
              <a:rPr kumimoji="0" lang="en-GB" sz="1200" b="0" i="0" u="none" strike="noStrike" kern="1200" cap="none" spc="0" normalizeH="0" baseline="0" noProof="0" smtClean="0">
                <a:ln>
                  <a:noFill/>
                </a:ln>
                <a:solidFill>
                  <a:srgbClr val="000000">
                    <a:tint val="75000"/>
                  </a:srgb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srgbClr val="000000">
                  <a:tint val="75000"/>
                </a:srgbClr>
              </a:solidFill>
              <a:effectLst/>
              <a:uLnTx/>
              <a:uFillTx/>
              <a:latin typeface="Calibri" panose="020F0502020204030204" pitchFamily="34" charset="0"/>
              <a:ea typeface="+mn-ea"/>
              <a:cs typeface="+mn-cs"/>
            </a:endParaRPr>
          </a:p>
        </p:txBody>
      </p:sp>
      <p:sp>
        <p:nvSpPr>
          <p:cNvPr id="6" name="TextBox 5">
            <a:extLst>
              <a:ext uri="{FF2B5EF4-FFF2-40B4-BE49-F238E27FC236}">
                <a16:creationId xmlns:a16="http://schemas.microsoft.com/office/drawing/2014/main" id="{138DD30A-C4E2-D19F-599C-DC1918FBE487}"/>
              </a:ext>
            </a:extLst>
          </p:cNvPr>
          <p:cNvSpPr txBox="1"/>
          <p:nvPr/>
        </p:nvSpPr>
        <p:spPr>
          <a:xfrm>
            <a:off x="7617594" y="1960953"/>
            <a:ext cx="4068001" cy="224676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“We’ve had the heating off, down to 16.5 degrees. We’ve got the littlun, </a:t>
            </a:r>
            <a:r>
              <a:rPr kumimoji="0" lang="en-GB" sz="2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they have asthma, there’s damp </a:t>
            </a:r>
            <a:r>
              <a:rPr kumimoji="0" lang="en-GB"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on the walls.”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[Peter, Intercept Interview].</a:t>
            </a:r>
          </a:p>
        </p:txBody>
      </p:sp>
      <p:sp>
        <p:nvSpPr>
          <p:cNvPr id="10" name="Content Placeholder 2">
            <a:extLst>
              <a:ext uri="{FF2B5EF4-FFF2-40B4-BE49-F238E27FC236}">
                <a16:creationId xmlns:a16="http://schemas.microsoft.com/office/drawing/2014/main" id="{23F075A5-F8A1-52B6-D1D5-A536521BCE9C}"/>
              </a:ext>
            </a:extLst>
          </p:cNvPr>
          <p:cNvSpPr txBox="1">
            <a:spLocks/>
          </p:cNvSpPr>
          <p:nvPr/>
        </p:nvSpPr>
        <p:spPr>
          <a:xfrm>
            <a:off x="545124" y="954350"/>
            <a:ext cx="6822415" cy="568871"/>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700" b="1" i="0" u="none" strike="noStrike" kern="1200" cap="none" spc="0" normalizeH="0" baseline="0" noProof="0">
                <a:ln>
                  <a:noFill/>
                </a:ln>
                <a:solidFill>
                  <a:srgbClr val="000000"/>
                </a:solidFill>
                <a:effectLst/>
                <a:uLnTx/>
                <a:uFillTx/>
                <a:latin typeface="Calibri"/>
                <a:ea typeface="+mn-ea"/>
                <a:cs typeface="+mn-cs"/>
              </a:rPr>
              <a:t>People’s financial situations and the strategies that people are using to reduce spend may have a negative impact too.  </a:t>
            </a:r>
          </a:p>
        </p:txBody>
      </p:sp>
      <p:sp>
        <p:nvSpPr>
          <p:cNvPr id="12" name="TextBox 11">
            <a:extLst>
              <a:ext uri="{FF2B5EF4-FFF2-40B4-BE49-F238E27FC236}">
                <a16:creationId xmlns:a16="http://schemas.microsoft.com/office/drawing/2014/main" id="{298F6845-658F-F8C9-D16A-981C0FA319AD}"/>
              </a:ext>
            </a:extLst>
          </p:cNvPr>
          <p:cNvSpPr txBox="1"/>
          <p:nvPr/>
        </p:nvSpPr>
        <p:spPr>
          <a:xfrm>
            <a:off x="7291751" y="5573997"/>
            <a:ext cx="4719686"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Calibri"/>
                <a:ea typeface="+mn-ea"/>
                <a:cs typeface="+mn-cs"/>
              </a:rPr>
              <a:t>Many are more worried about 2023 more so then the 2022 winter.</a:t>
            </a:r>
          </a:p>
        </p:txBody>
      </p:sp>
      <p:graphicFrame>
        <p:nvGraphicFramePr>
          <p:cNvPr id="11" name="Diagram 10">
            <a:extLst>
              <a:ext uri="{FF2B5EF4-FFF2-40B4-BE49-F238E27FC236}">
                <a16:creationId xmlns:a16="http://schemas.microsoft.com/office/drawing/2014/main" id="{C10148DE-103E-46B9-6F2C-743043BA64E4}"/>
              </a:ext>
            </a:extLst>
          </p:cNvPr>
          <p:cNvGraphicFramePr/>
          <p:nvPr>
            <p:extLst>
              <p:ext uri="{D42A27DB-BD31-4B8C-83A1-F6EECF244321}">
                <p14:modId xmlns:p14="http://schemas.microsoft.com/office/powerpoint/2010/main" val="4173285003"/>
              </p:ext>
            </p:extLst>
          </p:nvPr>
        </p:nvGraphicFramePr>
        <p:xfrm>
          <a:off x="306000" y="1523221"/>
          <a:ext cx="7060341" cy="50593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0266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6836F98-0A42-42C4-999F-FE636EA815F9}"/>
              </a:ext>
            </a:extLst>
          </p:cNvPr>
          <p:cNvSpPr>
            <a:spLocks noGrp="1"/>
          </p:cNvSpPr>
          <p:nvPr>
            <p:ph idx="1"/>
          </p:nvPr>
        </p:nvSpPr>
        <p:spPr>
          <a:xfrm>
            <a:off x="632243" y="1742064"/>
            <a:ext cx="5612146" cy="4141450"/>
          </a:xfrm>
        </p:spPr>
        <p:txBody>
          <a:bodyPr/>
          <a:lstStyle/>
          <a:p>
            <a:pPr marL="285750" lvl="0" indent="-285750">
              <a:lnSpc>
                <a:spcPct val="110000"/>
              </a:lnSpc>
              <a:spcBef>
                <a:spcPts val="1800"/>
              </a:spcBef>
              <a:spcAft>
                <a:spcPts val="0"/>
              </a:spcAft>
              <a:buFont typeface="Arial" panose="020B0604020202020204" pitchFamily="34" charset="0"/>
              <a:buChar char="•"/>
            </a:pPr>
            <a:r>
              <a:rPr lang="en-GB" sz="1800" dirty="0">
                <a:latin typeface="Calibri" panose="020F0502020204030204" pitchFamily="34" charset="0"/>
                <a:ea typeface="Calibri" panose="020F0502020204030204" pitchFamily="34" charset="0"/>
                <a:cs typeface="Arial" panose="020B0604020202020204" pitchFamily="34" charset="0"/>
              </a:rPr>
              <a:t>Inclusion is important</a:t>
            </a:r>
            <a:r>
              <a:rPr lang="en-GB" sz="1800" b="0" dirty="0">
                <a:latin typeface="Calibri" panose="020F0502020204030204" pitchFamily="34" charset="0"/>
                <a:ea typeface="Calibri" panose="020F0502020204030204" pitchFamily="34" charset="0"/>
                <a:cs typeface="Arial" panose="020B0604020202020204" pitchFamily="34" charset="0"/>
              </a:rPr>
              <a:t>.  Some villages </a:t>
            </a:r>
            <a:r>
              <a:rPr lang="en-GB" sz="1800" dirty="0">
                <a:latin typeface="Calibri" panose="020F0502020204030204" pitchFamily="34" charset="0"/>
                <a:ea typeface="Calibri" panose="020F0502020204030204" pitchFamily="34" charset="0"/>
                <a:cs typeface="Arial" panose="020B0604020202020204" pitchFamily="34" charset="0"/>
              </a:rPr>
              <a:t>do this well </a:t>
            </a:r>
            <a:r>
              <a:rPr lang="en-GB" sz="1800" b="0" dirty="0">
                <a:latin typeface="Calibri" panose="020F0502020204030204" pitchFamily="34" charset="0"/>
                <a:ea typeface="Calibri" panose="020F0502020204030204" pitchFamily="34" charset="0"/>
                <a:cs typeface="Arial" panose="020B0604020202020204" pitchFamily="34" charset="0"/>
              </a:rPr>
              <a:t>whilst others offer limited opportunities to include everyone. </a:t>
            </a:r>
          </a:p>
          <a:p>
            <a:pPr marL="285750" lvl="0" indent="-285750">
              <a:lnSpc>
                <a:spcPct val="110000"/>
              </a:lnSpc>
              <a:spcBef>
                <a:spcPts val="1800"/>
              </a:spcBef>
              <a:spcAft>
                <a:spcPts val="0"/>
              </a:spcAft>
              <a:buFont typeface="Arial" panose="020B0604020202020204" pitchFamily="34" charset="0"/>
              <a:buChar char="•"/>
            </a:pPr>
            <a:r>
              <a:rPr lang="en-GB" sz="1800" b="0" dirty="0">
                <a:latin typeface="Calibri" panose="020F0502020204030204" pitchFamily="34" charset="0"/>
                <a:ea typeface="Calibri" panose="020F0502020204030204" pitchFamily="34" charset="0"/>
                <a:cs typeface="Arial" panose="020B0604020202020204" pitchFamily="34" charset="0"/>
              </a:rPr>
              <a:t>The community assets that </a:t>
            </a:r>
            <a:r>
              <a:rPr lang="en-GB" sz="1800" dirty="0">
                <a:latin typeface="Calibri" panose="020F0502020204030204" pitchFamily="34" charset="0"/>
                <a:ea typeface="Calibri" panose="020F0502020204030204" pitchFamily="34" charset="0"/>
                <a:cs typeface="Arial" panose="020B0604020202020204" pitchFamily="34" charset="0"/>
              </a:rPr>
              <a:t>help bring people together </a:t>
            </a:r>
            <a:r>
              <a:rPr lang="en-GB" sz="1800" b="0" dirty="0">
                <a:latin typeface="Calibri" panose="020F0502020204030204" pitchFamily="34" charset="0"/>
                <a:ea typeface="Calibri" panose="020F0502020204030204" pitchFamily="34" charset="0"/>
                <a:cs typeface="Arial" panose="020B0604020202020204" pitchFamily="34" charset="0"/>
              </a:rPr>
              <a:t>varies, may be </a:t>
            </a:r>
            <a:r>
              <a:rPr lang="en-GB" sz="1800" dirty="0">
                <a:latin typeface="Calibri" panose="020F0502020204030204" pitchFamily="34" charset="0"/>
                <a:ea typeface="Calibri" panose="020F0502020204030204" pitchFamily="34" charset="0"/>
                <a:cs typeface="Arial" panose="020B0604020202020204" pitchFamily="34" charset="0"/>
              </a:rPr>
              <a:t>limited</a:t>
            </a:r>
            <a:r>
              <a:rPr lang="en-GB" sz="1800" b="0" dirty="0">
                <a:latin typeface="Calibri" panose="020F0502020204030204" pitchFamily="34" charset="0"/>
                <a:ea typeface="Calibri" panose="020F0502020204030204" pitchFamily="34" charset="0"/>
                <a:cs typeface="Arial" panose="020B0604020202020204" pitchFamily="34" charset="0"/>
              </a:rPr>
              <a:t>, or not of interest to them.</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p>
            <a:pPr marL="285750" lvl="1" indent="-285750">
              <a:lnSpc>
                <a:spcPct val="110000"/>
              </a:lnSpc>
              <a:spcBef>
                <a:spcPts val="1800"/>
              </a:spcBef>
              <a:spcAft>
                <a:spcPts val="0"/>
              </a:spcAft>
              <a:buFont typeface="Arial" panose="020B0604020202020204" pitchFamily="34" charset="0"/>
              <a:buChar char="•"/>
            </a:pPr>
            <a:r>
              <a:rPr lang="en-GB" sz="1800" dirty="0"/>
              <a:t>Good </a:t>
            </a:r>
            <a:r>
              <a:rPr lang="en-GB" sz="1800" b="1" dirty="0"/>
              <a:t>community connections are vital </a:t>
            </a:r>
            <a:r>
              <a:rPr lang="en-GB" sz="1800" dirty="0"/>
              <a:t>– but this is not realised by everyone and some may leave.</a:t>
            </a:r>
          </a:p>
          <a:p>
            <a:pPr marL="285750" lvl="1" indent="-285750">
              <a:lnSpc>
                <a:spcPct val="110000"/>
              </a:lnSpc>
              <a:spcBef>
                <a:spcPts val="1800"/>
              </a:spcBef>
              <a:spcAft>
                <a:spcPts val="0"/>
              </a:spcAft>
              <a:buFont typeface="Arial" panose="020B0604020202020204" pitchFamily="34" charset="0"/>
              <a:buChar char="•"/>
            </a:pPr>
            <a:r>
              <a:rPr lang="en-GB" sz="1800" dirty="0"/>
              <a:t>Asking for help is seen as </a:t>
            </a:r>
            <a:r>
              <a:rPr lang="en-GB" sz="1800" b="1" dirty="0"/>
              <a:t>shameful </a:t>
            </a:r>
            <a:r>
              <a:rPr lang="en-GB" sz="1800" dirty="0"/>
              <a:t>– support that comes to them around work is key.</a:t>
            </a:r>
          </a:p>
          <a:p>
            <a:pPr marL="285750" lvl="1" indent="-285750">
              <a:lnSpc>
                <a:spcPct val="110000"/>
              </a:lnSpc>
              <a:spcBef>
                <a:spcPts val="1800"/>
              </a:spcBef>
              <a:spcAft>
                <a:spcPts val="0"/>
              </a:spcAft>
              <a:buFont typeface="Arial" panose="020B0604020202020204" pitchFamily="34" charset="0"/>
              <a:buChar char="•"/>
            </a:pPr>
            <a:r>
              <a:rPr lang="en-GB" sz="1800" b="1" dirty="0"/>
              <a:t>Personalities</a:t>
            </a:r>
            <a:r>
              <a:rPr lang="en-GB" sz="1800" dirty="0"/>
              <a:t> of people (local leaders) who gets things done </a:t>
            </a:r>
            <a:r>
              <a:rPr lang="en-GB" sz="1800" b="1" dirty="0"/>
              <a:t>varies</a:t>
            </a:r>
            <a:r>
              <a:rPr lang="en-GB" sz="1800" dirty="0"/>
              <a:t> among villages but is important.</a:t>
            </a:r>
          </a:p>
          <a:p>
            <a:pPr lvl="1">
              <a:lnSpc>
                <a:spcPct val="110000"/>
              </a:lnSpc>
              <a:spcBef>
                <a:spcPts val="1800"/>
              </a:spcBef>
              <a:spcAft>
                <a:spcPts val="0"/>
              </a:spcAft>
            </a:pPr>
            <a:endParaRPr lang="en-GB" sz="1800" b="0" dirty="0"/>
          </a:p>
        </p:txBody>
      </p:sp>
      <p:sp>
        <p:nvSpPr>
          <p:cNvPr id="6" name="Text Placeholder 5">
            <a:extLst>
              <a:ext uri="{FF2B5EF4-FFF2-40B4-BE49-F238E27FC236}">
                <a16:creationId xmlns:a16="http://schemas.microsoft.com/office/drawing/2014/main" id="{61CB7148-293A-4604-9D7D-2D4DFCF8A7E4}"/>
              </a:ext>
            </a:extLst>
          </p:cNvPr>
          <p:cNvSpPr>
            <a:spLocks noGrp="1"/>
          </p:cNvSpPr>
          <p:nvPr>
            <p:ph type="body" sz="quarter" idx="10"/>
          </p:nvPr>
        </p:nvSpPr>
        <p:spPr>
          <a:xfrm>
            <a:off x="6936251" y="689553"/>
            <a:ext cx="4716000" cy="5510463"/>
          </a:xfrm>
        </p:spPr>
        <p:txBody>
          <a:bodyPr/>
          <a:lstStyle/>
          <a:p>
            <a:pPr algn="ctr">
              <a:spcAft>
                <a:spcPts val="0"/>
              </a:spcAft>
            </a:pPr>
            <a:r>
              <a:rPr lang="en-GB" sz="2400" dirty="0">
                <a:latin typeface="Calibri" panose="020F0502020204030204" pitchFamily="34" charset="0"/>
                <a:cs typeface="Calibri" panose="020F0502020204030204" pitchFamily="34" charset="0"/>
              </a:rPr>
              <a:t>“I don’t have many friends here.  </a:t>
            </a:r>
            <a:r>
              <a:rPr lang="en-GB" sz="2400" b="1" dirty="0">
                <a:latin typeface="Calibri" panose="020F0502020204030204" pitchFamily="34" charset="0"/>
                <a:cs typeface="Calibri" panose="020F0502020204030204" pitchFamily="34" charset="0"/>
              </a:rPr>
              <a:t>I find it a bit isolating.</a:t>
            </a:r>
            <a:r>
              <a:rPr lang="en-GB" sz="2400" dirty="0">
                <a:latin typeface="Calibri" panose="020F0502020204030204" pitchFamily="34" charset="0"/>
                <a:cs typeface="Calibri" panose="020F0502020204030204" pitchFamily="34" charset="0"/>
              </a:rPr>
              <a:t>”</a:t>
            </a:r>
          </a:p>
          <a:p>
            <a:pPr algn="ctr">
              <a:spcAft>
                <a:spcPts val="0"/>
              </a:spcAft>
            </a:pPr>
            <a:r>
              <a:rPr lang="en-GB" sz="2000" dirty="0">
                <a:latin typeface="Calibri" panose="020F0502020204030204" pitchFamily="34" charset="0"/>
                <a:cs typeface="Calibri" panose="020F0502020204030204" pitchFamily="34" charset="0"/>
              </a:rPr>
              <a:t>[Gayle, ethnographic interview]</a:t>
            </a:r>
          </a:p>
          <a:p>
            <a:pPr algn="ctr">
              <a:spcAft>
                <a:spcPts val="0"/>
              </a:spcAft>
            </a:pPr>
            <a:endParaRPr lang="en-GB" sz="2400" dirty="0">
              <a:latin typeface="Calibri" panose="020F0502020204030204" pitchFamily="34" charset="0"/>
              <a:cs typeface="Calibri" panose="020F0502020204030204" pitchFamily="34" charset="0"/>
            </a:endParaRPr>
          </a:p>
          <a:p>
            <a:pPr algn="ctr">
              <a:spcAft>
                <a:spcPts val="0"/>
              </a:spcAft>
            </a:pPr>
            <a:r>
              <a:rPr lang="en-GB" sz="2400" dirty="0">
                <a:effectLst/>
                <a:latin typeface="+mn-lt"/>
                <a:ea typeface="Calibri" panose="020F0502020204030204" pitchFamily="34" charset="0"/>
                <a:cs typeface="Arial" panose="020B0604020202020204" pitchFamily="34" charset="0"/>
              </a:rPr>
              <a:t>“This is not my first baby, but </a:t>
            </a:r>
            <a:r>
              <a:rPr lang="en-GB" sz="2400" b="1" dirty="0">
                <a:effectLst/>
                <a:latin typeface="+mn-lt"/>
                <a:ea typeface="Calibri" panose="020F0502020204030204" pitchFamily="34" charset="0"/>
                <a:cs typeface="Arial" panose="020B0604020202020204" pitchFamily="34" charset="0"/>
              </a:rPr>
              <a:t>I still struggle</a:t>
            </a:r>
            <a:r>
              <a:rPr lang="en-GB" sz="2400" dirty="0">
                <a:effectLst/>
                <a:latin typeface="+mn-lt"/>
                <a:ea typeface="Calibri" panose="020F0502020204030204" pitchFamily="34" charset="0"/>
                <a:cs typeface="Arial" panose="020B0604020202020204" pitchFamily="34" charset="0"/>
              </a:rPr>
              <a:t>.  </a:t>
            </a:r>
            <a:r>
              <a:rPr lang="en-GB" sz="2400" b="1" dirty="0">
                <a:effectLst/>
                <a:latin typeface="+mn-lt"/>
                <a:ea typeface="Calibri" panose="020F0502020204030204" pitchFamily="34" charset="0"/>
                <a:cs typeface="Arial" panose="020B0604020202020204" pitchFamily="34" charset="0"/>
              </a:rPr>
              <a:t>Many will still not be coming out</a:t>
            </a:r>
            <a:r>
              <a:rPr lang="en-GB" sz="2400" dirty="0">
                <a:effectLst/>
                <a:latin typeface="+mn-lt"/>
                <a:ea typeface="Calibri" panose="020F0502020204030204" pitchFamily="34" charset="0"/>
                <a:cs typeface="Arial" panose="020B0604020202020204" pitchFamily="34" charset="0"/>
              </a:rPr>
              <a:t>, will still be sitting at home” </a:t>
            </a:r>
          </a:p>
          <a:p>
            <a:pPr algn="ctr">
              <a:spcAft>
                <a:spcPts val="0"/>
              </a:spcAft>
            </a:pPr>
            <a:r>
              <a:rPr lang="en-GB" sz="2000" dirty="0">
                <a:solidFill>
                  <a:schemeClr val="tx2"/>
                </a:solidFill>
                <a:effectLst/>
                <a:latin typeface="+mn-lt"/>
                <a:ea typeface="Calibri" panose="020F0502020204030204" pitchFamily="34" charset="0"/>
                <a:cs typeface="Arial" panose="020B0604020202020204" pitchFamily="34" charset="0"/>
              </a:rPr>
              <a:t>[Laura, intercept interview]</a:t>
            </a:r>
          </a:p>
          <a:p>
            <a:pPr algn="ctr">
              <a:spcAft>
                <a:spcPts val="0"/>
              </a:spcAft>
            </a:pPr>
            <a:endParaRPr lang="en-GB" sz="2000" dirty="0">
              <a:solidFill>
                <a:schemeClr val="tx2"/>
              </a:solidFill>
              <a:latin typeface="+mn-lt"/>
              <a:ea typeface="Calibri" panose="020F0502020204030204" pitchFamily="34" charset="0"/>
              <a:cs typeface="Arial" panose="020B0604020202020204" pitchFamily="34" charset="0"/>
            </a:endParaRPr>
          </a:p>
          <a:p>
            <a:pPr algn="ctr">
              <a:spcAft>
                <a:spcPts val="0"/>
              </a:spcAft>
            </a:pPr>
            <a:r>
              <a:rPr lang="en-GB" sz="2400" b="0" dirty="0">
                <a:latin typeface="Calibri" panose="020F0502020204030204" pitchFamily="34" charset="0"/>
                <a:cs typeface="Calibri" panose="020F0502020204030204" pitchFamily="34" charset="0"/>
              </a:rPr>
              <a:t>“someone who can understand and keep their </a:t>
            </a:r>
            <a:r>
              <a:rPr lang="en-GB" sz="2400" b="1" dirty="0">
                <a:latin typeface="Calibri" panose="020F0502020204030204" pitchFamily="34" charset="0"/>
                <a:cs typeface="Calibri" panose="020F0502020204030204" pitchFamily="34" charset="0"/>
              </a:rPr>
              <a:t>confidentiality</a:t>
            </a:r>
            <a:r>
              <a:rPr lang="en-GB" sz="2400" b="0" dirty="0">
                <a:latin typeface="Calibri" panose="020F0502020204030204" pitchFamily="34" charset="0"/>
                <a:cs typeface="Calibri" panose="020F0502020204030204" pitchFamily="34" charset="0"/>
              </a:rPr>
              <a:t>, not then say to their neighbour ‘</a:t>
            </a:r>
            <a:r>
              <a:rPr lang="en-GB" sz="2400" b="0" dirty="0" err="1">
                <a:latin typeface="Calibri" panose="020F0502020204030204" pitchFamily="34" charset="0"/>
                <a:cs typeface="Calibri" panose="020F0502020204030204" pitchFamily="34" charset="0"/>
              </a:rPr>
              <a:t>Ohh</a:t>
            </a:r>
            <a:r>
              <a:rPr lang="en-GB" sz="2400" b="0" dirty="0">
                <a:latin typeface="Calibri" panose="020F0502020204030204" pitchFamily="34" charset="0"/>
                <a:cs typeface="Calibri" panose="020F0502020204030204" pitchFamily="34" charset="0"/>
              </a:rPr>
              <a:t> guess who I saw today at the larder’” </a:t>
            </a:r>
          </a:p>
          <a:p>
            <a:pPr algn="ctr">
              <a:spcBef>
                <a:spcPts val="0"/>
              </a:spcBef>
              <a:spcAft>
                <a:spcPts val="0"/>
              </a:spcAft>
            </a:pPr>
            <a:r>
              <a:rPr lang="en-GB" sz="1800" b="0" dirty="0">
                <a:latin typeface="Calibri" panose="020F0502020204030204" pitchFamily="34" charset="0"/>
                <a:cs typeface="Calibri" panose="020F0502020204030204" pitchFamily="34" charset="0"/>
              </a:rPr>
              <a:t>[Debbie, online interview]</a:t>
            </a:r>
            <a:endParaRPr lang="en-GB" sz="1400" b="0" dirty="0">
              <a:latin typeface="Calibri" panose="020F0502020204030204" pitchFamily="34" charset="0"/>
              <a:cs typeface="Calibri" panose="020F0502020204030204" pitchFamily="34" charset="0"/>
            </a:endParaRPr>
          </a:p>
        </p:txBody>
      </p:sp>
      <p:sp>
        <p:nvSpPr>
          <p:cNvPr id="9" name="Title 8">
            <a:extLst>
              <a:ext uri="{FF2B5EF4-FFF2-40B4-BE49-F238E27FC236}">
                <a16:creationId xmlns:a16="http://schemas.microsoft.com/office/drawing/2014/main" id="{DEE60434-523B-AEEB-14F7-76D2BE5DBA25}"/>
              </a:ext>
            </a:extLst>
          </p:cNvPr>
          <p:cNvSpPr>
            <a:spLocks noGrp="1"/>
          </p:cNvSpPr>
          <p:nvPr>
            <p:ph type="title"/>
          </p:nvPr>
        </p:nvSpPr>
        <p:spPr>
          <a:xfrm>
            <a:off x="539749" y="157008"/>
            <a:ext cx="5846151" cy="1065091"/>
          </a:xfrm>
        </p:spPr>
        <p:txBody>
          <a:bodyPr/>
          <a:lstStyle/>
          <a:p>
            <a:r>
              <a:rPr lang="en-GB" sz="2800" dirty="0"/>
              <a:t>The impact of isolation can be magnified in rural areas</a:t>
            </a:r>
          </a:p>
        </p:txBody>
      </p:sp>
      <p:sp>
        <p:nvSpPr>
          <p:cNvPr id="10" name="Footer Placeholder 3">
            <a:extLst>
              <a:ext uri="{FF2B5EF4-FFF2-40B4-BE49-F238E27FC236}">
                <a16:creationId xmlns:a16="http://schemas.microsoft.com/office/drawing/2014/main" id="{11503ADD-E6AC-AE56-6621-B9C44E5C6BDD}"/>
              </a:ext>
            </a:extLst>
          </p:cNvPr>
          <p:cNvSpPr txBox="1">
            <a:spLocks/>
          </p:cNvSpPr>
          <p:nvPr/>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Calibri" panose="020F0502020204030204" pitchFamily="34" charset="0"/>
              </a:rPr>
              <a:t>Produced by Essex County Council Policy Unit</a:t>
            </a:r>
          </a:p>
        </p:txBody>
      </p:sp>
      <p:sp>
        <p:nvSpPr>
          <p:cNvPr id="11" name="Date Placeholder 4">
            <a:extLst>
              <a:ext uri="{FF2B5EF4-FFF2-40B4-BE49-F238E27FC236}">
                <a16:creationId xmlns:a16="http://schemas.microsoft.com/office/drawing/2014/main" id="{730C2C80-8B2D-789A-DA16-99058D8F06FB}"/>
              </a:ext>
            </a:extLst>
          </p:cNvPr>
          <p:cNvSpPr txBox="1">
            <a:spLocks/>
          </p:cNvSpPr>
          <p:nvPr/>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4C472B-89C8-4DED-A734-C6F534D4F85F}" type="datetime1">
              <a:rPr lang="en-GB" smtClean="0">
                <a:latin typeface="Calibri" panose="020F0502020204030204" pitchFamily="34" charset="0"/>
              </a:rPr>
              <a:pPr/>
              <a:t>03/07/2023</a:t>
            </a:fld>
            <a:endParaRPr lang="en-GB">
              <a:latin typeface="Calibri" panose="020F0502020204030204" pitchFamily="34" charset="0"/>
            </a:endParaRPr>
          </a:p>
        </p:txBody>
      </p:sp>
      <p:sp>
        <p:nvSpPr>
          <p:cNvPr id="12" name="Slide Number Placeholder 5">
            <a:extLst>
              <a:ext uri="{FF2B5EF4-FFF2-40B4-BE49-F238E27FC236}">
                <a16:creationId xmlns:a16="http://schemas.microsoft.com/office/drawing/2014/main" id="{4F55F949-523B-E38E-A83D-EE49E446E14A}"/>
              </a:ext>
            </a:extLst>
          </p:cNvPr>
          <p:cNvSpPr txBox="1">
            <a:spLocks/>
          </p:cNvSpPr>
          <p:nvPr/>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6</a:t>
            </a:fld>
            <a:endParaRPr lang="en-GB">
              <a:latin typeface="Calibri" panose="020F0502020204030204" pitchFamily="34" charset="0"/>
            </a:endParaRPr>
          </a:p>
        </p:txBody>
      </p:sp>
      <p:sp>
        <p:nvSpPr>
          <p:cNvPr id="4" name="TextBox 3">
            <a:extLst>
              <a:ext uri="{FF2B5EF4-FFF2-40B4-BE49-F238E27FC236}">
                <a16:creationId xmlns:a16="http://schemas.microsoft.com/office/drawing/2014/main" id="{D483245C-69B5-DECE-A92A-BE423E3000D9}"/>
              </a:ext>
            </a:extLst>
          </p:cNvPr>
          <p:cNvSpPr txBox="1"/>
          <p:nvPr/>
        </p:nvSpPr>
        <p:spPr>
          <a:xfrm>
            <a:off x="472077" y="1264128"/>
            <a:ext cx="6100010" cy="369332"/>
          </a:xfrm>
          <a:prstGeom prst="rect">
            <a:avLst/>
          </a:prstGeom>
          <a:noFill/>
        </p:spPr>
        <p:txBody>
          <a:bodyPr wrap="square">
            <a:spAutoFit/>
          </a:bodyPr>
          <a:lstStyle/>
          <a:p>
            <a:r>
              <a:rPr lang="en-GB" dirty="0"/>
              <a:t>The research found:</a:t>
            </a:r>
          </a:p>
        </p:txBody>
      </p:sp>
    </p:spTree>
    <p:extLst>
      <p:ext uri="{BB962C8B-B14F-4D97-AF65-F5344CB8AC3E}">
        <p14:creationId xmlns:p14="http://schemas.microsoft.com/office/powerpoint/2010/main" val="275764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A55E2-08F8-D01E-7755-F94561D45634}"/>
              </a:ext>
            </a:extLst>
          </p:cNvPr>
          <p:cNvSpPr>
            <a:spLocks noGrp="1"/>
          </p:cNvSpPr>
          <p:nvPr>
            <p:ph type="title"/>
          </p:nvPr>
        </p:nvSpPr>
        <p:spPr>
          <a:xfrm>
            <a:off x="545124" y="517524"/>
            <a:ext cx="5865202" cy="1065091"/>
          </a:xfrm>
        </p:spPr>
        <p:txBody>
          <a:bodyPr/>
          <a:lstStyle/>
          <a:p>
            <a:r>
              <a:rPr lang="en-GB" sz="2800" dirty="0"/>
              <a:t>What does this mean for our approach to levelling-up in rural areas?</a:t>
            </a:r>
            <a:br>
              <a:rPr lang="en-GB" sz="2800" dirty="0"/>
            </a:br>
            <a:endParaRPr lang="en-GB" sz="2800" dirty="0"/>
          </a:p>
        </p:txBody>
      </p:sp>
      <p:sp>
        <p:nvSpPr>
          <p:cNvPr id="3" name="Content Placeholder 2">
            <a:extLst>
              <a:ext uri="{FF2B5EF4-FFF2-40B4-BE49-F238E27FC236}">
                <a16:creationId xmlns:a16="http://schemas.microsoft.com/office/drawing/2014/main" id="{7F399FA8-54E7-7F18-9023-266F4A7B3BD0}"/>
              </a:ext>
            </a:extLst>
          </p:cNvPr>
          <p:cNvSpPr>
            <a:spLocks noGrp="1"/>
          </p:cNvSpPr>
          <p:nvPr>
            <p:ph idx="1"/>
          </p:nvPr>
        </p:nvSpPr>
        <p:spPr>
          <a:xfrm>
            <a:off x="531813" y="1582615"/>
            <a:ext cx="5668962" cy="4141450"/>
          </a:xfrm>
        </p:spPr>
        <p:txBody>
          <a:bodyPr/>
          <a:lstStyle/>
          <a:p>
            <a:pPr>
              <a:spcBef>
                <a:spcPts val="1200"/>
              </a:spcBef>
              <a:spcAft>
                <a:spcPts val="0"/>
              </a:spcAft>
            </a:pPr>
            <a:r>
              <a:rPr lang="en-GB" b="0" dirty="0"/>
              <a:t>In summary:</a:t>
            </a:r>
          </a:p>
          <a:p>
            <a:pPr marL="285750" indent="-285750">
              <a:spcBef>
                <a:spcPts val="1200"/>
              </a:spcBef>
              <a:spcAft>
                <a:spcPts val="0"/>
              </a:spcAft>
              <a:buFont typeface="Arial" panose="020B0604020202020204" pitchFamily="34" charset="0"/>
              <a:buChar char="•"/>
            </a:pPr>
            <a:r>
              <a:rPr lang="en-GB" b="0" dirty="0"/>
              <a:t>A focus on </a:t>
            </a:r>
            <a:r>
              <a:rPr lang="en-GB" dirty="0"/>
              <a:t>what’s not in peoples control.</a:t>
            </a:r>
          </a:p>
          <a:p>
            <a:pPr marL="285750" indent="-285750">
              <a:spcBef>
                <a:spcPts val="1800"/>
              </a:spcBef>
              <a:spcAft>
                <a:spcPts val="0"/>
              </a:spcAft>
              <a:buFont typeface="Arial" panose="020B0604020202020204" pitchFamily="34" charset="0"/>
              <a:buChar char="•"/>
            </a:pPr>
            <a:r>
              <a:rPr lang="en-GB" b="0" dirty="0"/>
              <a:t>Look for ways to </a:t>
            </a:r>
            <a:r>
              <a:rPr lang="en-GB" dirty="0"/>
              <a:t>reduce essential travel </a:t>
            </a:r>
            <a:r>
              <a:rPr lang="en-GB" b="0" dirty="0"/>
              <a:t>or</a:t>
            </a:r>
            <a:r>
              <a:rPr lang="en-GB" dirty="0"/>
              <a:t> make it cheaper, reliable, and available</a:t>
            </a:r>
            <a:r>
              <a:rPr lang="en-GB" b="0" dirty="0"/>
              <a:t>.</a:t>
            </a:r>
          </a:p>
          <a:p>
            <a:pPr marL="285750" indent="-285750">
              <a:spcBef>
                <a:spcPts val="1800"/>
              </a:spcBef>
              <a:spcAft>
                <a:spcPts val="0"/>
              </a:spcAft>
              <a:buFont typeface="Arial" panose="020B0604020202020204" pitchFamily="34" charset="0"/>
              <a:buChar char="•"/>
            </a:pPr>
            <a:r>
              <a:rPr lang="en-GB" b="0" dirty="0"/>
              <a:t>Ensure communications and interventions </a:t>
            </a:r>
            <a:r>
              <a:rPr lang="en-GB" dirty="0"/>
              <a:t>do not focus on</a:t>
            </a:r>
            <a:r>
              <a:rPr lang="en-GB" b="0" dirty="0"/>
              <a:t> elements people are already doing</a:t>
            </a:r>
            <a:r>
              <a:rPr lang="en-GB" dirty="0"/>
              <a:t> </a:t>
            </a:r>
            <a:r>
              <a:rPr lang="en-GB" b="0" dirty="0"/>
              <a:t>(</a:t>
            </a:r>
            <a:r>
              <a:rPr lang="en-GB" dirty="0"/>
              <a:t>quick wins</a:t>
            </a:r>
            <a:r>
              <a:rPr lang="en-GB" b="0" dirty="0"/>
              <a:t>) but how to enable </a:t>
            </a:r>
            <a:r>
              <a:rPr lang="en-GB" dirty="0"/>
              <a:t>longer-term behaviours </a:t>
            </a:r>
            <a:r>
              <a:rPr lang="en-GB" b="0" dirty="0"/>
              <a:t>that are </a:t>
            </a:r>
            <a:r>
              <a:rPr lang="en-GB" dirty="0"/>
              <a:t>practical, cheap and quick.</a:t>
            </a:r>
          </a:p>
          <a:p>
            <a:pPr marL="285750" indent="-285750">
              <a:spcBef>
                <a:spcPts val="1800"/>
              </a:spcBef>
              <a:spcAft>
                <a:spcPts val="0"/>
              </a:spcAft>
              <a:buFont typeface="Arial" panose="020B0604020202020204" pitchFamily="34" charset="0"/>
              <a:buChar char="•"/>
            </a:pPr>
            <a:r>
              <a:rPr lang="en-GB" dirty="0"/>
              <a:t>Utilise the best engagement routes </a:t>
            </a:r>
            <a:r>
              <a:rPr lang="en-GB" b="0" dirty="0"/>
              <a:t>for information and practical advise for accessing grants, how to guides.</a:t>
            </a:r>
          </a:p>
          <a:p>
            <a:pPr marL="285750" indent="-285750">
              <a:spcBef>
                <a:spcPts val="1800"/>
              </a:spcBef>
              <a:spcAft>
                <a:spcPts val="0"/>
              </a:spcAft>
              <a:buFont typeface="Arial" panose="020B0604020202020204" pitchFamily="34" charset="0"/>
              <a:buChar char="•"/>
            </a:pPr>
            <a:r>
              <a:rPr lang="en-GB" b="0" dirty="0"/>
              <a:t>Working closely with </a:t>
            </a:r>
            <a:r>
              <a:rPr lang="en-GB" dirty="0"/>
              <a:t>local communities </a:t>
            </a:r>
            <a:r>
              <a:rPr lang="en-GB" b="0" dirty="0"/>
              <a:t>to build and distribute the assets that are required to </a:t>
            </a:r>
            <a:r>
              <a:rPr lang="en-GB" dirty="0"/>
              <a:t>secure longer-term resilience and inclusion</a:t>
            </a:r>
            <a:r>
              <a:rPr lang="en-GB" b="0" dirty="0"/>
              <a:t>, in a way that is </a:t>
            </a:r>
            <a:r>
              <a:rPr lang="en-GB" dirty="0"/>
              <a:t>not stigmatising.</a:t>
            </a:r>
          </a:p>
        </p:txBody>
      </p:sp>
      <p:sp>
        <p:nvSpPr>
          <p:cNvPr id="4" name="Text Placeholder 3">
            <a:extLst>
              <a:ext uri="{FF2B5EF4-FFF2-40B4-BE49-F238E27FC236}">
                <a16:creationId xmlns:a16="http://schemas.microsoft.com/office/drawing/2014/main" id="{D2C5D945-67CA-8BAE-63BF-2179CE7DFE5C}"/>
              </a:ext>
            </a:extLst>
          </p:cNvPr>
          <p:cNvSpPr>
            <a:spLocks noGrp="1"/>
          </p:cNvSpPr>
          <p:nvPr>
            <p:ph type="body" sz="quarter" idx="10"/>
          </p:nvPr>
        </p:nvSpPr>
        <p:spPr>
          <a:xfrm>
            <a:off x="7120613" y="764690"/>
            <a:ext cx="4526263" cy="2888650"/>
          </a:xfrm>
        </p:spPr>
        <p:txBody>
          <a:bodyPr/>
          <a:lstStyle/>
          <a:p>
            <a:r>
              <a:rPr lang="en-GB" dirty="0"/>
              <a:t>Test projects using our case studies and examples e.g. what is this project going to do to help Debbie,  Gayle etc</a:t>
            </a:r>
          </a:p>
          <a:p>
            <a:endParaRPr lang="en-GB" dirty="0"/>
          </a:p>
          <a:p>
            <a:r>
              <a:rPr lang="en-GB" dirty="0"/>
              <a:t>Participants provided lots of ideas on how to engage with them to raise awareness,  outreach, share resources and assets and, develop skills to change behaviours.</a:t>
            </a:r>
          </a:p>
          <a:p>
            <a:endParaRPr lang="en-GB" dirty="0"/>
          </a:p>
        </p:txBody>
      </p:sp>
      <p:sp>
        <p:nvSpPr>
          <p:cNvPr id="5" name="Footer Placeholder 3">
            <a:extLst>
              <a:ext uri="{FF2B5EF4-FFF2-40B4-BE49-F238E27FC236}">
                <a16:creationId xmlns:a16="http://schemas.microsoft.com/office/drawing/2014/main" id="{0C4D24FB-737F-4CAC-62B8-4BD2EB3376DD}"/>
              </a:ext>
            </a:extLst>
          </p:cNvPr>
          <p:cNvSpPr txBox="1">
            <a:spLocks/>
          </p:cNvSpPr>
          <p:nvPr/>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tint val="75000"/>
                  </a:srgbClr>
                </a:solidFill>
                <a:effectLst/>
                <a:uLnTx/>
                <a:uFillTx/>
                <a:latin typeface="Calibri" panose="020F0502020204030204" pitchFamily="34" charset="0"/>
                <a:ea typeface="+mn-ea"/>
                <a:cs typeface="+mn-cs"/>
              </a:rPr>
              <a:t>Produced by Essex County Council Policy Unit</a:t>
            </a:r>
          </a:p>
        </p:txBody>
      </p:sp>
      <p:sp>
        <p:nvSpPr>
          <p:cNvPr id="6" name="Date Placeholder 4">
            <a:extLst>
              <a:ext uri="{FF2B5EF4-FFF2-40B4-BE49-F238E27FC236}">
                <a16:creationId xmlns:a16="http://schemas.microsoft.com/office/drawing/2014/main" id="{BB386F49-0B52-8414-6747-386A8ED9A32B}"/>
              </a:ext>
            </a:extLst>
          </p:cNvPr>
          <p:cNvSpPr txBox="1">
            <a:spLocks/>
          </p:cNvSpPr>
          <p:nvPr/>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114C472B-89C8-4DED-A734-C6F534D4F85F}" type="datetime1">
              <a:rPr kumimoji="0" lang="en-GB" sz="1200" b="0" i="0" u="none" strike="noStrike" kern="1200" cap="none" spc="0" normalizeH="0" baseline="0" noProof="0" smtClean="0">
                <a:ln>
                  <a:noFill/>
                </a:ln>
                <a:solidFill>
                  <a:srgbClr val="000000">
                    <a:tint val="75000"/>
                  </a:srgbClr>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03/07/2023</a:t>
            </a:fld>
            <a:endParaRPr kumimoji="0" lang="en-GB" sz="1200" b="0" i="0" u="none" strike="noStrike" kern="1200" cap="none" spc="0" normalizeH="0" baseline="0" noProof="0">
              <a:ln>
                <a:noFill/>
              </a:ln>
              <a:solidFill>
                <a:srgbClr val="000000">
                  <a:tint val="75000"/>
                </a:srgbClr>
              </a:solidFill>
              <a:effectLst/>
              <a:uLnTx/>
              <a:uFillTx/>
              <a:latin typeface="Calibri" panose="020F0502020204030204" pitchFamily="34" charset="0"/>
              <a:ea typeface="+mn-ea"/>
              <a:cs typeface="+mn-cs"/>
            </a:endParaRPr>
          </a:p>
        </p:txBody>
      </p:sp>
      <p:sp>
        <p:nvSpPr>
          <p:cNvPr id="7" name="Slide Number Placeholder 5">
            <a:extLst>
              <a:ext uri="{FF2B5EF4-FFF2-40B4-BE49-F238E27FC236}">
                <a16:creationId xmlns:a16="http://schemas.microsoft.com/office/drawing/2014/main" id="{22BBBCFF-A9A6-4D86-A879-E8AAD66F657A}"/>
              </a:ext>
            </a:extLst>
          </p:cNvPr>
          <p:cNvSpPr txBox="1">
            <a:spLocks/>
          </p:cNvSpPr>
          <p:nvPr/>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tint val="75000"/>
                  </a:srgbClr>
                </a:solidFill>
                <a:effectLst/>
                <a:uLnTx/>
                <a:uFillTx/>
                <a:latin typeface="Calibri" panose="020F0502020204030204" pitchFamily="34" charset="0"/>
                <a:ea typeface="+mn-ea"/>
                <a:cs typeface="+mn-cs"/>
              </a:rPr>
              <a:t>|   </a:t>
            </a:r>
            <a:fld id="{5898CC38-F149-5B45-A1B4-290B41364A0C}" type="slidenum">
              <a:rPr kumimoji="0" lang="en-GB" sz="1200" b="0" i="0" u="none" strike="noStrike" kern="1200" cap="none" spc="0" normalizeH="0" baseline="0" noProof="0" smtClean="0">
                <a:ln>
                  <a:noFill/>
                </a:ln>
                <a:solidFill>
                  <a:srgbClr val="000000">
                    <a:tint val="75000"/>
                  </a:srgb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srgbClr val="000000">
                  <a:tint val="75000"/>
                </a:srgb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48264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39F10-7AEF-176A-4414-64C2538F4B79}"/>
              </a:ext>
            </a:extLst>
          </p:cNvPr>
          <p:cNvSpPr>
            <a:spLocks noGrp="1"/>
          </p:cNvSpPr>
          <p:nvPr>
            <p:ph type="title"/>
          </p:nvPr>
        </p:nvSpPr>
        <p:spPr>
          <a:xfrm>
            <a:off x="540000" y="1150384"/>
            <a:ext cx="2566800" cy="556925"/>
          </a:xfrm>
        </p:spPr>
        <p:txBody>
          <a:bodyPr/>
          <a:lstStyle/>
          <a:p>
            <a:r>
              <a:rPr lang="en-US"/>
              <a:t>This information is issued by: Essex County Council </a:t>
            </a:r>
            <a:br>
              <a:rPr lang="en-US"/>
            </a:br>
            <a:endParaRPr lang="en-GB"/>
          </a:p>
        </p:txBody>
      </p:sp>
      <p:sp>
        <p:nvSpPr>
          <p:cNvPr id="3" name="Text Placeholder 2">
            <a:extLst>
              <a:ext uri="{FF2B5EF4-FFF2-40B4-BE49-F238E27FC236}">
                <a16:creationId xmlns:a16="http://schemas.microsoft.com/office/drawing/2014/main" id="{58CFC622-21CB-5914-8F0B-8118C5DC8A99}"/>
              </a:ext>
            </a:extLst>
          </p:cNvPr>
          <p:cNvSpPr>
            <a:spLocks noGrp="1"/>
          </p:cNvSpPr>
          <p:nvPr>
            <p:ph type="body" sz="quarter" idx="10"/>
          </p:nvPr>
        </p:nvSpPr>
        <p:spPr>
          <a:xfrm>
            <a:off x="539749" y="1798384"/>
            <a:ext cx="3214103" cy="1925537"/>
          </a:xfrm>
        </p:spPr>
        <p:txBody>
          <a:bodyPr/>
          <a:lstStyle/>
          <a:p>
            <a:pPr>
              <a:spcAft>
                <a:spcPts val="0"/>
              </a:spcAft>
            </a:pPr>
            <a:r>
              <a:rPr lang="en-US" dirty="0"/>
              <a:t>Contact us:</a:t>
            </a:r>
          </a:p>
          <a:p>
            <a:pPr>
              <a:spcAft>
                <a:spcPts val="600"/>
              </a:spcAft>
            </a:pPr>
            <a:r>
              <a:rPr lang="en-US" dirty="0"/>
              <a:t>Maresa Beazley Senior Researcher</a:t>
            </a:r>
          </a:p>
          <a:p>
            <a:pPr>
              <a:spcAft>
                <a:spcPts val="600"/>
              </a:spcAft>
            </a:pPr>
            <a:r>
              <a:rPr lang="en-US" dirty="0"/>
              <a:t>Maura O’Malley Researcher</a:t>
            </a:r>
            <a:br>
              <a:rPr lang="en-US" dirty="0"/>
            </a:br>
            <a:r>
              <a:rPr lang="en-US" dirty="0"/>
              <a:t>research@essex.gov.uk</a:t>
            </a:r>
            <a:br>
              <a:rPr lang="en-US" dirty="0"/>
            </a:br>
            <a:endParaRPr lang="en-US" dirty="0"/>
          </a:p>
          <a:p>
            <a:r>
              <a:rPr lang="en-US" dirty="0"/>
              <a:t>Room E1 Zone 2</a:t>
            </a:r>
            <a:br>
              <a:rPr lang="en-US" dirty="0"/>
            </a:br>
            <a:r>
              <a:rPr lang="en-US" dirty="0"/>
              <a:t>Essex County Council </a:t>
            </a:r>
            <a:br>
              <a:rPr lang="en-US" dirty="0"/>
            </a:br>
            <a:r>
              <a:rPr lang="en-US" dirty="0"/>
              <a:t>County Hall, Chelmsford </a:t>
            </a:r>
            <a:br>
              <a:rPr lang="en-US" dirty="0"/>
            </a:br>
            <a:r>
              <a:rPr lang="en-US" dirty="0"/>
              <a:t>Essex, CM1 1QH</a:t>
            </a:r>
          </a:p>
          <a:p>
            <a:endParaRPr lang="en-GB" dirty="0"/>
          </a:p>
        </p:txBody>
      </p:sp>
      <p:sp>
        <p:nvSpPr>
          <p:cNvPr id="4" name="Text Placeholder 3">
            <a:extLst>
              <a:ext uri="{FF2B5EF4-FFF2-40B4-BE49-F238E27FC236}">
                <a16:creationId xmlns:a16="http://schemas.microsoft.com/office/drawing/2014/main" id="{3F4AC112-9BFD-936E-6B57-9DEE7415FD0F}"/>
              </a:ext>
            </a:extLst>
          </p:cNvPr>
          <p:cNvSpPr>
            <a:spLocks noGrp="1"/>
          </p:cNvSpPr>
          <p:nvPr>
            <p:ph type="body" sz="quarter" idx="11"/>
          </p:nvPr>
        </p:nvSpPr>
        <p:spPr/>
        <p:txBody>
          <a:bodyPr/>
          <a:lstStyle/>
          <a:p>
            <a:r>
              <a:rPr lang="en-GB"/>
              <a:t>facebook.com/</a:t>
            </a:r>
            <a:r>
              <a:rPr lang="en-GB" err="1"/>
              <a:t>essexcountycouncil</a:t>
            </a:r>
            <a:endParaRPr lang="en-GB"/>
          </a:p>
        </p:txBody>
      </p:sp>
      <p:sp>
        <p:nvSpPr>
          <p:cNvPr id="5" name="Text Placeholder 4">
            <a:extLst>
              <a:ext uri="{FF2B5EF4-FFF2-40B4-BE49-F238E27FC236}">
                <a16:creationId xmlns:a16="http://schemas.microsoft.com/office/drawing/2014/main" id="{4318CC2F-F138-3C92-A801-110BB34CD90E}"/>
              </a:ext>
            </a:extLst>
          </p:cNvPr>
          <p:cNvSpPr>
            <a:spLocks noGrp="1"/>
          </p:cNvSpPr>
          <p:nvPr>
            <p:ph type="body" sz="quarter" idx="12"/>
          </p:nvPr>
        </p:nvSpPr>
        <p:spPr/>
        <p:txBody>
          <a:bodyPr/>
          <a:lstStyle/>
          <a:p>
            <a:r>
              <a:rPr lang="en-GB" err="1"/>
              <a:t>Essex_CC</a:t>
            </a:r>
            <a:endParaRPr lang="en-GB"/>
          </a:p>
        </p:txBody>
      </p:sp>
      <p:sp>
        <p:nvSpPr>
          <p:cNvPr id="6" name="Text Placeholder 5">
            <a:extLst>
              <a:ext uri="{FF2B5EF4-FFF2-40B4-BE49-F238E27FC236}">
                <a16:creationId xmlns:a16="http://schemas.microsoft.com/office/drawing/2014/main" id="{3BD1A842-1709-997F-1715-E3E211B33662}"/>
              </a:ext>
            </a:extLst>
          </p:cNvPr>
          <p:cNvSpPr>
            <a:spLocks noGrp="1"/>
          </p:cNvSpPr>
          <p:nvPr>
            <p:ph type="body" sz="quarter" idx="13"/>
          </p:nvPr>
        </p:nvSpPr>
        <p:spPr/>
        <p:txBody>
          <a:bodyPr/>
          <a:lstStyle/>
          <a:p>
            <a:r>
              <a:rPr lang="en-US" dirty="0"/>
              <a:t>The information contained in this document can be translated, and/or made available in alternative formats, on request.</a:t>
            </a:r>
          </a:p>
          <a:p>
            <a:r>
              <a:rPr lang="en-US" dirty="0"/>
              <a:t>Published May 2023</a:t>
            </a:r>
            <a:endParaRPr lang="en-GB" dirty="0"/>
          </a:p>
        </p:txBody>
      </p:sp>
      <p:pic>
        <p:nvPicPr>
          <p:cNvPr id="10" name="Graphic 9" descr="Twitter logo with hyperlink to ECC">
            <a:hlinkClick r:id="rId3"/>
            <a:extLst>
              <a:ext uri="{FF2B5EF4-FFF2-40B4-BE49-F238E27FC236}">
                <a16:creationId xmlns:a16="http://schemas.microsoft.com/office/drawing/2014/main" id="{1F238D15-DC5A-0DCF-5600-7338EF1225B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000" y="4085126"/>
            <a:ext cx="180975" cy="180975"/>
          </a:xfrm>
          <a:prstGeom prst="rect">
            <a:avLst/>
          </a:prstGeom>
        </p:spPr>
      </p:pic>
      <p:sp>
        <p:nvSpPr>
          <p:cNvPr id="7" name="Rectangle 6" descr="Hyperlink to ECC on Twitter">
            <a:hlinkClick r:id="rId3"/>
            <a:extLst>
              <a:ext uri="{FF2B5EF4-FFF2-40B4-BE49-F238E27FC236}">
                <a16:creationId xmlns:a16="http://schemas.microsoft.com/office/drawing/2014/main" id="{7D780071-514E-1185-D10D-DD3059070567}"/>
              </a:ext>
            </a:extLst>
          </p:cNvPr>
          <p:cNvSpPr/>
          <p:nvPr/>
        </p:nvSpPr>
        <p:spPr>
          <a:xfrm>
            <a:off x="817200" y="4032738"/>
            <a:ext cx="3326400" cy="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Facebook logo with hyperlink to ECC">
            <a:hlinkClick r:id="rId6"/>
            <a:extLst>
              <a:ext uri="{FF2B5EF4-FFF2-40B4-BE49-F238E27FC236}">
                <a16:creationId xmlns:a16="http://schemas.microsoft.com/office/drawing/2014/main" id="{98648007-FCB4-59A4-6F64-A8913F5573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0000" y="4384294"/>
            <a:ext cx="180975" cy="180975"/>
          </a:xfrm>
          <a:prstGeom prst="rect">
            <a:avLst/>
          </a:prstGeom>
        </p:spPr>
      </p:pic>
      <p:sp>
        <p:nvSpPr>
          <p:cNvPr id="8" name="Rectangle 7" descr="Hyperlink to ECC on Facebook">
            <a:hlinkClick r:id="rId6"/>
            <a:extLst>
              <a:ext uri="{FF2B5EF4-FFF2-40B4-BE49-F238E27FC236}">
                <a16:creationId xmlns:a16="http://schemas.microsoft.com/office/drawing/2014/main" id="{3CDE0499-8799-B210-9F08-4B9B9B40299C}"/>
              </a:ext>
            </a:extLst>
          </p:cNvPr>
          <p:cNvSpPr/>
          <p:nvPr/>
        </p:nvSpPr>
        <p:spPr>
          <a:xfrm>
            <a:off x="817200" y="4313538"/>
            <a:ext cx="3326400" cy="298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4446800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3_Office Theme">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a461f78-e7a2-485a-8a47-5fc604b04102" xsi:nil="true"/>
    <lcf76f155ced4ddcb4097134ff3c332f xmlns="2969dc08-5bf8-468b-85d5-dfc5dae37cf0">
      <Terms xmlns="http://schemas.microsoft.com/office/infopath/2007/PartnerControls"/>
    </lcf76f155ced4ddcb4097134ff3c332f>
    <SharedWithUsers xmlns="84ca0fae-7a23-4773-9d7c-60514ca6d38e">
      <UserInfo>
        <DisplayName>Alastair Gordon - Head of Profession Research and Citizen Insight</DisplayName>
        <AccountId>7</AccountId>
        <AccountType/>
      </UserInfo>
      <UserInfo>
        <DisplayName>Maura O'Malley - Researcher</DisplayName>
        <AccountId>31</AccountId>
        <AccountType/>
      </UserInfo>
      <UserInfo>
        <DisplayName>Liz Roberts - Researcher</DisplayName>
        <AccountId>74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B6DE17D1CC6840AD4483472E640AD5" ma:contentTypeVersion="16" ma:contentTypeDescription="Create a new document." ma:contentTypeScope="" ma:versionID="82fcacdfaec9f16b75c2caeaf07cbe0d">
  <xsd:schema xmlns:xsd="http://www.w3.org/2001/XMLSchema" xmlns:xs="http://www.w3.org/2001/XMLSchema" xmlns:p="http://schemas.microsoft.com/office/2006/metadata/properties" xmlns:ns2="2969dc08-5bf8-468b-85d5-dfc5dae37cf0" xmlns:ns3="84ca0fae-7a23-4773-9d7c-60514ca6d38e" xmlns:ns4="6a461f78-e7a2-485a-8a47-5fc604b04102" targetNamespace="http://schemas.microsoft.com/office/2006/metadata/properties" ma:root="true" ma:fieldsID="7148e0e5acfa957328247d7c0dc585c9" ns2:_="" ns3:_="" ns4:_="">
    <xsd:import namespace="2969dc08-5bf8-468b-85d5-dfc5dae37cf0"/>
    <xsd:import namespace="84ca0fae-7a23-4773-9d7c-60514ca6d38e"/>
    <xsd:import namespace="6a461f78-e7a2-485a-8a47-5fc604b041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69dc08-5bf8-468b-85d5-dfc5dae37c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1de9a85-6517-4fbb-af6e-3d8f59a4cb5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4ca0fae-7a23-4773-9d7c-60514ca6d38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461f78-e7a2-485a-8a47-5fc604b04102"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1a36c12-696e-484f-8833-ae47fac970f2}" ma:internalName="TaxCatchAll" ma:showField="CatchAllData" ma:web="84ca0fae-7a23-4773-9d7c-60514ca6d38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E8043F-77EB-4604-925E-2664912425DB}">
  <ds:schemaRefs>
    <ds:schemaRef ds:uri="http://schemas.microsoft.com/sharepoint/v3/contenttype/forms"/>
  </ds:schemaRefs>
</ds:datastoreItem>
</file>

<file path=customXml/itemProps2.xml><?xml version="1.0" encoding="utf-8"?>
<ds:datastoreItem xmlns:ds="http://schemas.openxmlformats.org/officeDocument/2006/customXml" ds:itemID="{8A6215CF-3CE1-4C69-BA28-7A2AAE73BD43}">
  <ds:schemaRefs>
    <ds:schemaRef ds:uri="http://purl.org/dc/terms/"/>
    <ds:schemaRef ds:uri="http://purl.org/dc/dcmitype/"/>
    <ds:schemaRef ds:uri="http://www.w3.org/XML/1998/namespace"/>
    <ds:schemaRef ds:uri="84ca0fae-7a23-4773-9d7c-60514ca6d38e"/>
    <ds:schemaRef ds:uri="6a461f78-e7a2-485a-8a47-5fc604b04102"/>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2969dc08-5bf8-468b-85d5-dfc5dae37cf0"/>
    <ds:schemaRef ds:uri="http://schemas.microsoft.com/office/2006/metadata/properties"/>
  </ds:schemaRefs>
</ds:datastoreItem>
</file>

<file path=customXml/itemProps3.xml><?xml version="1.0" encoding="utf-8"?>
<ds:datastoreItem xmlns:ds="http://schemas.openxmlformats.org/officeDocument/2006/customXml" ds:itemID="{D791B183-E27D-43AE-83E9-0A3BBFE22BE5}">
  <ds:schemaRefs>
    <ds:schemaRef ds:uri="2969dc08-5bf8-468b-85d5-dfc5dae37cf0"/>
    <ds:schemaRef ds:uri="6a461f78-e7a2-485a-8a47-5fc604b04102"/>
    <ds:schemaRef ds:uri="84ca0fae-7a23-4773-9d7c-60514ca6d38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2533</TotalTime>
  <Words>1086</Words>
  <Application>Microsoft Office PowerPoint</Application>
  <PresentationFormat>Widescreen</PresentationFormat>
  <Paragraphs>106</Paragraphs>
  <Slides>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Lexend</vt:lpstr>
      <vt:lpstr>Wingdings</vt:lpstr>
      <vt:lpstr>3_Office Theme</vt:lpstr>
      <vt:lpstr>Rural Braintree Resident’s Research</vt:lpstr>
      <vt:lpstr>Introduction</vt:lpstr>
      <vt:lpstr>People have modest ideas about good standards of living</vt:lpstr>
      <vt:lpstr>Factors specific to living in a rural area - summary</vt:lpstr>
      <vt:lpstr>The impact on families</vt:lpstr>
      <vt:lpstr>The impact of isolation can be magnified in rural areas</vt:lpstr>
      <vt:lpstr>What does this mean for our approach to levelling-up in rural areas? </vt:lpstr>
      <vt:lpstr>This information is issued by: Essex County Council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Rural Braintree Resident’s Research</dc:title>
  <dc:creator>Maresa Beazley - Senior Researcher</dc:creator>
  <cp:lastModifiedBy>Maresa Beazley - Senior Researcher</cp:lastModifiedBy>
  <cp:revision>11</cp:revision>
  <dcterms:created xsi:type="dcterms:W3CDTF">2023-01-23T14:21:45Z</dcterms:created>
  <dcterms:modified xsi:type="dcterms:W3CDTF">2023-07-03T09:52:24Z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2023-01-23T14:21:45Z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43789ca8-07f9-4ce5-bf8a-03faadb3f34c</vt:lpwstr>
  </property>
  <property fmtid="{D5CDD505-2E9C-101B-9397-08002B2CF9AE}" pid="8" name="MSIP_Label_39d8be9e-c8d9-4b9c-bd40-2c27cc7ea2e6_ContentBits">
    <vt:lpwstr>0</vt:lpwstr>
  </property>
  <property fmtid="{D5CDD505-2E9C-101B-9397-08002B2CF9AE}" pid="9" name="ContentTypeId">
    <vt:lpwstr>0x01010068B6DE17D1CC6840AD4483472E640AD5</vt:lpwstr>
  </property>
  <property fmtid="{D5CDD505-2E9C-101B-9397-08002B2CF9AE}" pid="10" name="MediaServiceImageTags">
    <vt:lpwstr/>
  </property>
</Properties>
</file>