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3"/>
  </p:notesMasterIdLst>
  <p:handoutMasterIdLst>
    <p:handoutMasterId r:id="rId24"/>
  </p:handoutMasterIdLst>
  <p:sldIdLst>
    <p:sldId id="258" r:id="rId5"/>
    <p:sldId id="279" r:id="rId6"/>
    <p:sldId id="309" r:id="rId7"/>
    <p:sldId id="324" r:id="rId8"/>
    <p:sldId id="331" r:id="rId9"/>
    <p:sldId id="325" r:id="rId10"/>
    <p:sldId id="306" r:id="rId11"/>
    <p:sldId id="289" r:id="rId12"/>
    <p:sldId id="304" r:id="rId13"/>
    <p:sldId id="326" r:id="rId14"/>
    <p:sldId id="327" r:id="rId15"/>
    <p:sldId id="321" r:id="rId16"/>
    <p:sldId id="316" r:id="rId17"/>
    <p:sldId id="311" r:id="rId18"/>
    <p:sldId id="314" r:id="rId19"/>
    <p:sldId id="317" r:id="rId20"/>
    <p:sldId id="318" r:id="rId21"/>
    <p:sldId id="32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BF7"/>
    <a:srgbClr val="CDD7F7"/>
    <a:srgbClr val="D4EDC5"/>
    <a:srgbClr val="CFB852"/>
    <a:srgbClr val="376A99"/>
    <a:srgbClr val="002060"/>
    <a:srgbClr val="3D3B6B"/>
    <a:srgbClr val="9C592E"/>
    <a:srgbClr val="1F424D"/>
    <a:srgbClr val="338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04E421-D995-4F14-9D27-E4CE5560EB8C}" v="179" dt="2020-06-24T10:20:16.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9" autoAdjust="0"/>
    <p:restoredTop sz="92074" autoAdjust="0"/>
  </p:normalViewPr>
  <p:slideViewPr>
    <p:cSldViewPr snapToGrid="0" showGuides="1">
      <p:cViewPr varScale="1">
        <p:scale>
          <a:sx n="97" d="100"/>
          <a:sy n="97" d="100"/>
        </p:scale>
        <p:origin x="1122"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ssnts0c1-00150\teamshare\Strategy,%20Insight%20and%20Engagement\5.%20Data%20and%20Analytics\Projects\Covid%20Datasets\Volunteers\EWS%20%20Jobs%20Volunteers%20Data%20tables%20and%20summary%20-%20070520%20%20V7%20Inc%20What%20if%20analysi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hesfs02\teamshare\Strategy,%20Insight%20and%20Engagement\5.%20Data%20and%20Analytics\Projects\Covid%20Datasets\Volunteers\EWS%20%20Jobs%20Volunteers%20Data%20tables%20and%20summary%20-%20070520%20%20V6_TS%20working%20copy.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ssnts0c1-00150\teamshare\Strategy,%20Insight%20and%20Engagement\5.%20Data%20and%20Analytics\Projects\Covid%20Datasets\Volunteers\EWS%20%20Jobs%20Volunteers%20Data%20tables%20and%20summary%20-%20070520%20%20V7%20Inc%20What%20if%20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snts0c1-00150\teamshare\Strategy,%20Insight%20and%20Engagement\5.%20Data%20and%20Analytics\Projects\Covid%20Datasets\Volunteers\EWS%20%20Jobs%20Volunteers%20Data%20tables%20and%20summary%20-%20070520%20%20V7%20Inc%20What%20if%20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snts0c1-00150\teamshare\Strategy,%20Insight%20and%20Engagement\5.%20Data%20and%20Analytics\Projects\Covid%20Datasets\Volunteers\EWS%20%20Jobs%20Volunteers%20Data%20tables%20and%20summary%20-%20070520%20%20V7%20Inc%20What%20if%20analys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snts0c1-00150\teamshare\Strategy,%20Insight%20and%20Engagement\5.%20Data%20and%20Analytics\Projects\Covid%20Datasets\Volunteers\EWS%20%20Jobs%20Volunteers%20Data%20tables%20and%20summary%20-%20070520%20%20V7%20Inc%20What%20if%20analysi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75371828521436E-2"/>
          <c:y val="6.4146617954802518E-2"/>
          <c:w val="0.88389129483814521"/>
          <c:h val="0.86289354912945904"/>
        </c:manualLayout>
      </c:layout>
      <c:scatterChart>
        <c:scatterStyle val="lineMarker"/>
        <c:varyColors val="0"/>
        <c:ser>
          <c:idx val="0"/>
          <c:order val="0"/>
          <c:tx>
            <c:strRef>
              <c:f>'VR NEEDS Summary tables'!$E$9:$E$21</c:f>
              <c:strCache>
                <c:ptCount val="13"/>
                <c:pt idx="0">
                  <c:v>Basildon</c:v>
                </c:pt>
                <c:pt idx="1">
                  <c:v>Braintree</c:v>
                </c:pt>
                <c:pt idx="2">
                  <c:v>Brentwood</c:v>
                </c:pt>
                <c:pt idx="3">
                  <c:v>Castle Point</c:v>
                </c:pt>
                <c:pt idx="4">
                  <c:v>Chelmsford</c:v>
                </c:pt>
                <c:pt idx="5">
                  <c:v>Colchester</c:v>
                </c:pt>
                <c:pt idx="6">
                  <c:v>Epping Forest</c:v>
                </c:pt>
                <c:pt idx="7">
                  <c:v>Harlow</c:v>
                </c:pt>
                <c:pt idx="8">
                  <c:v>Maldon</c:v>
                </c:pt>
                <c:pt idx="9">
                  <c:v>Rochford</c:v>
                </c:pt>
                <c:pt idx="10">
                  <c:v>Tendring</c:v>
                </c:pt>
                <c:pt idx="11">
                  <c:v>Uttlesford</c:v>
                </c:pt>
                <c:pt idx="12">
                  <c:v>Essex</c:v>
                </c:pt>
              </c:strCache>
            </c:strRef>
          </c:tx>
          <c:spPr>
            <a:ln w="25400" cap="rnd">
              <a:noFill/>
              <a:round/>
            </a:ln>
            <a:effectLst/>
          </c:spPr>
          <c:marker>
            <c:symbol val="circle"/>
            <c:size val="8"/>
            <c:spPr>
              <a:solidFill>
                <a:schemeClr val="accent1"/>
              </a:solidFill>
              <a:ln w="9525">
                <a:solidFill>
                  <a:schemeClr val="accent1"/>
                </a:solidFill>
              </a:ln>
              <a:effectLst/>
            </c:spPr>
          </c:marker>
          <c:dPt>
            <c:idx val="12"/>
            <c:marker>
              <c:symbol val="circle"/>
              <c:size val="8"/>
              <c:spPr>
                <a:solidFill>
                  <a:schemeClr val="bg1"/>
                </a:solidFill>
                <a:ln w="9525">
                  <a:noFill/>
                </a:ln>
                <a:effectLst/>
              </c:spPr>
            </c:marker>
            <c:bubble3D val="0"/>
            <c:extLst>
              <c:ext xmlns:c16="http://schemas.microsoft.com/office/drawing/2014/chart" uri="{C3380CC4-5D6E-409C-BE32-E72D297353CC}">
                <c16:uniqueId val="{00000000-A315-4FF2-AB50-6171EAFB4E6D}"/>
              </c:ext>
            </c:extLst>
          </c:dPt>
          <c:dLbls>
            <c:dLbl>
              <c:idx val="0"/>
              <c:layout>
                <c:manualLayout>
                  <c:x val="0"/>
                  <c:y val="-9.2414918241905553E-3"/>
                </c:manualLayout>
              </c:layout>
              <c:tx>
                <c:rich>
                  <a:bodyPr/>
                  <a:lstStyle/>
                  <a:p>
                    <a:fld id="{422BCA63-3978-4437-ABBA-AC019F11C4F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315-4FF2-AB50-6171EAFB4E6D}"/>
                </c:ext>
              </c:extLst>
            </c:dLbl>
            <c:dLbl>
              <c:idx val="1"/>
              <c:tx>
                <c:rich>
                  <a:bodyPr/>
                  <a:lstStyle/>
                  <a:p>
                    <a:fld id="{963E5403-2264-49EC-9597-8BCE9887F32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315-4FF2-AB50-6171EAFB4E6D}"/>
                </c:ext>
              </c:extLst>
            </c:dLbl>
            <c:dLbl>
              <c:idx val="2"/>
              <c:layout>
                <c:manualLayout>
                  <c:x val="-0.17895548703903924"/>
                  <c:y val="-1.3104105715409745E-2"/>
                </c:manualLayout>
              </c:layout>
              <c:tx>
                <c:rich>
                  <a:bodyPr/>
                  <a:lstStyle/>
                  <a:p>
                    <a:fld id="{2CD420EE-B5C1-4AB9-8D73-C4D32407563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315-4FF2-AB50-6171EAFB4E6D}"/>
                </c:ext>
              </c:extLst>
            </c:dLbl>
            <c:dLbl>
              <c:idx val="3"/>
              <c:layout>
                <c:manualLayout>
                  <c:x val="-3.1719924225180489E-2"/>
                  <c:y val="3.0022936814522973E-2"/>
                </c:manualLayout>
              </c:layout>
              <c:tx>
                <c:rich>
                  <a:bodyPr/>
                  <a:lstStyle/>
                  <a:p>
                    <a:fld id="{1F4A7443-C217-4684-A1DF-17DF90180C6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315-4FF2-AB50-6171EAFB4E6D}"/>
                </c:ext>
              </c:extLst>
            </c:dLbl>
            <c:dLbl>
              <c:idx val="4"/>
              <c:layout>
                <c:manualLayout>
                  <c:x val="-4.0022052423960017E-3"/>
                  <c:y val="3.4238756026010292E-3"/>
                </c:manualLayout>
              </c:layout>
              <c:tx>
                <c:rich>
                  <a:bodyPr/>
                  <a:lstStyle/>
                  <a:p>
                    <a:fld id="{288C6C14-6CE2-4578-AF04-BDA31878028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A315-4FF2-AB50-6171EAFB4E6D}"/>
                </c:ext>
              </c:extLst>
            </c:dLbl>
            <c:dLbl>
              <c:idx val="5"/>
              <c:tx>
                <c:rich>
                  <a:bodyPr/>
                  <a:lstStyle/>
                  <a:p>
                    <a:fld id="{BD807DE4-E521-4832-A541-12D8C04285B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315-4FF2-AB50-6171EAFB4E6D}"/>
                </c:ext>
              </c:extLst>
            </c:dLbl>
            <c:dLbl>
              <c:idx val="6"/>
              <c:layout>
                <c:manualLayout>
                  <c:x val="-0.20689055534927228"/>
                  <c:y val="-4.6207459120952206E-2"/>
                </c:manualLayout>
              </c:layout>
              <c:tx>
                <c:rich>
                  <a:bodyPr/>
                  <a:lstStyle/>
                  <a:p>
                    <a:fld id="{7CBE8A79-5D4D-40DD-91DB-792A8BE7CDB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manualLayout>
                      <c:w val="0.27839643480812376"/>
                      <c:h val="0.11453288867446687"/>
                    </c:manualLayout>
                  </c15:layout>
                  <c15:dlblFieldTable/>
                  <c15:showDataLabelsRange val="1"/>
                </c:ext>
                <c:ext xmlns:c16="http://schemas.microsoft.com/office/drawing/2014/chart" uri="{C3380CC4-5D6E-409C-BE32-E72D297353CC}">
                  <c16:uniqueId val="{00000007-A315-4FF2-AB50-6171EAFB4E6D}"/>
                </c:ext>
              </c:extLst>
            </c:dLbl>
            <c:dLbl>
              <c:idx val="7"/>
              <c:tx>
                <c:rich>
                  <a:bodyPr/>
                  <a:lstStyle/>
                  <a:p>
                    <a:fld id="{E6A7CB18-37CB-4A0D-9D72-B622FED5EEF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315-4FF2-AB50-6171EAFB4E6D}"/>
                </c:ext>
              </c:extLst>
            </c:dLbl>
            <c:dLbl>
              <c:idx val="8"/>
              <c:tx>
                <c:rich>
                  <a:bodyPr/>
                  <a:lstStyle/>
                  <a:p>
                    <a:fld id="{2F8D5270-99C5-45DC-98E6-C76A0462548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315-4FF2-AB50-6171EAFB4E6D}"/>
                </c:ext>
              </c:extLst>
            </c:dLbl>
            <c:dLbl>
              <c:idx val="9"/>
              <c:tx>
                <c:rich>
                  <a:bodyPr/>
                  <a:lstStyle/>
                  <a:p>
                    <a:fld id="{57A78D28-A84D-4132-AD4F-F1DCA97F2F2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315-4FF2-AB50-6171EAFB4E6D}"/>
                </c:ext>
              </c:extLst>
            </c:dLbl>
            <c:dLbl>
              <c:idx val="10"/>
              <c:layout>
                <c:manualLayout>
                  <c:x val="-2.0588478690788017E-2"/>
                  <c:y val="1.5402515189261626E-2"/>
                </c:manualLayout>
              </c:layout>
              <c:tx>
                <c:rich>
                  <a:bodyPr/>
                  <a:lstStyle/>
                  <a:p>
                    <a:fld id="{AB80976A-AD03-4639-80EF-5D1B5C1A9E3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A315-4FF2-AB50-6171EAFB4E6D}"/>
                </c:ext>
              </c:extLst>
            </c:dLbl>
            <c:dLbl>
              <c:idx val="11"/>
              <c:layout>
                <c:manualLayout>
                  <c:x val="-0.17327886941864626"/>
                  <c:y val="-9.1735691639171437E-17"/>
                </c:manualLayout>
              </c:layout>
              <c:tx>
                <c:rich>
                  <a:bodyPr/>
                  <a:lstStyle/>
                  <a:p>
                    <a:fld id="{25C3F665-A88C-4538-AF57-C74331941EA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A315-4FF2-AB50-6171EAFB4E6D}"/>
                </c:ext>
              </c:extLst>
            </c:dLbl>
            <c:dLbl>
              <c:idx val="12"/>
              <c:delete val="1"/>
              <c:extLst>
                <c:ext xmlns:c15="http://schemas.microsoft.com/office/drawing/2012/chart" uri="{CE6537A1-D6FC-4f65-9D91-7224C49458BB}"/>
                <c:ext xmlns:c16="http://schemas.microsoft.com/office/drawing/2014/chart" uri="{C3380CC4-5D6E-409C-BE32-E72D297353CC}">
                  <c16:uniqueId val="{00000000-A315-4FF2-AB50-6171EAFB4E6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'VR NEEDS Summary tables'!$Q$9:$Q$21</c:f>
              <c:numCache>
                <c:formatCode>General</c:formatCode>
                <c:ptCount val="13"/>
                <c:pt idx="0">
                  <c:v>30.78369360851184</c:v>
                </c:pt>
                <c:pt idx="1">
                  <c:v>24.249499666444297</c:v>
                </c:pt>
                <c:pt idx="2">
                  <c:v>17.859234102353906</c:v>
                </c:pt>
                <c:pt idx="3">
                  <c:v>19.98991912388022</c:v>
                </c:pt>
                <c:pt idx="4">
                  <c:v>18.639195565532091</c:v>
                </c:pt>
                <c:pt idx="5">
                  <c:v>24.839171809718874</c:v>
                </c:pt>
                <c:pt idx="6">
                  <c:v>11.271927421311771</c:v>
                </c:pt>
                <c:pt idx="7">
                  <c:v>5.023442732752847</c:v>
                </c:pt>
                <c:pt idx="8">
                  <c:v>18.128550848966512</c:v>
                </c:pt>
                <c:pt idx="9">
                  <c:v>18.753291459545554</c:v>
                </c:pt>
                <c:pt idx="10">
                  <c:v>27.434277758345164</c:v>
                </c:pt>
                <c:pt idx="11">
                  <c:v>9.806585772180016</c:v>
                </c:pt>
                <c:pt idx="12">
                  <c:v>20.503936699986873</c:v>
                </c:pt>
              </c:numCache>
            </c:numRef>
          </c:xVal>
          <c:yVal>
            <c:numRef>
              <c:f>'VR NEEDS Summary tables'!$R$9:$R$21</c:f>
              <c:numCache>
                <c:formatCode>General</c:formatCode>
                <c:ptCount val="13"/>
                <c:pt idx="0">
                  <c:v>1.4997880734244073</c:v>
                </c:pt>
                <c:pt idx="1">
                  <c:v>1.6811207471647767</c:v>
                </c:pt>
                <c:pt idx="2">
                  <c:v>2.2250849045555685</c:v>
                </c:pt>
                <c:pt idx="3">
                  <c:v>1.63814236946411</c:v>
                </c:pt>
                <c:pt idx="4">
                  <c:v>2.2218150167208757</c:v>
                </c:pt>
                <c:pt idx="5">
                  <c:v>2.3586318845632173</c:v>
                </c:pt>
                <c:pt idx="6">
                  <c:v>1.15067592425891</c:v>
                </c:pt>
                <c:pt idx="7">
                  <c:v>0.54276277802157191</c:v>
                </c:pt>
                <c:pt idx="8">
                  <c:v>1.9747171460481379</c:v>
                </c:pt>
                <c:pt idx="9">
                  <c:v>3.9561738147534458</c:v>
                </c:pt>
                <c:pt idx="10">
                  <c:v>1.3442796101589132</c:v>
                </c:pt>
                <c:pt idx="11">
                  <c:v>1.0869950494464595</c:v>
                </c:pt>
                <c:pt idx="12">
                  <c:v>1.7847118067483894</c:v>
                </c:pt>
              </c:numCache>
            </c:numRef>
          </c:yVal>
          <c:smooth val="0"/>
          <c:extLst>
            <c:ext xmlns:c15="http://schemas.microsoft.com/office/drawing/2012/chart" uri="{02D57815-91ED-43cb-92C2-25804820EDAC}">
              <c15:datalabelsRange>
                <c15:f>'VR NEEDS Summary tables'!$E$9:$E$21</c15:f>
                <c15:dlblRangeCache>
                  <c:ptCount val="13"/>
                  <c:pt idx="0">
                    <c:v>Basildon</c:v>
                  </c:pt>
                  <c:pt idx="1">
                    <c:v>Braintree</c:v>
                  </c:pt>
                  <c:pt idx="2">
                    <c:v>Brentwood</c:v>
                  </c:pt>
                  <c:pt idx="3">
                    <c:v>Castle Point</c:v>
                  </c:pt>
                  <c:pt idx="4">
                    <c:v>Chelmsford</c:v>
                  </c:pt>
                  <c:pt idx="5">
                    <c:v>Colchester</c:v>
                  </c:pt>
                  <c:pt idx="6">
                    <c:v>Epping Forest</c:v>
                  </c:pt>
                  <c:pt idx="7">
                    <c:v>Harlow</c:v>
                  </c:pt>
                  <c:pt idx="8">
                    <c:v>Maldon</c:v>
                  </c:pt>
                  <c:pt idx="9">
                    <c:v>Rochford</c:v>
                  </c:pt>
                  <c:pt idx="10">
                    <c:v>Tendring</c:v>
                  </c:pt>
                  <c:pt idx="11">
                    <c:v>Uttlesford</c:v>
                  </c:pt>
                  <c:pt idx="12">
                    <c:v>Essex</c:v>
                  </c:pt>
                </c15:dlblRangeCache>
              </c15:datalabelsRange>
            </c:ext>
            <c:ext xmlns:c16="http://schemas.microsoft.com/office/drawing/2014/chart" uri="{C3380CC4-5D6E-409C-BE32-E72D297353CC}">
              <c16:uniqueId val="{0000000D-A315-4FF2-AB50-6171EAFB4E6D}"/>
            </c:ext>
          </c:extLst>
        </c:ser>
        <c:dLbls>
          <c:showLegendKey val="0"/>
          <c:showVal val="0"/>
          <c:showCatName val="0"/>
          <c:showSerName val="0"/>
          <c:showPercent val="0"/>
          <c:showBubbleSize val="0"/>
        </c:dLbls>
        <c:axId val="1746125592"/>
        <c:axId val="1746132152"/>
      </c:scatterChart>
      <c:valAx>
        <c:axId val="1746125592"/>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6132152"/>
        <c:crosses val="autoZero"/>
        <c:crossBetween val="midCat"/>
      </c:valAx>
      <c:valAx>
        <c:axId val="174613215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61255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595969690446373"/>
          <c:y val="2.8813691780242835E-2"/>
          <c:w val="0.89375838360221094"/>
          <c:h val="0.6264781661655946"/>
        </c:manualLayout>
      </c:layout>
      <c:barChart>
        <c:barDir val="col"/>
        <c:grouping val="clustered"/>
        <c:varyColors val="0"/>
        <c:ser>
          <c:idx val="1"/>
          <c:order val="1"/>
          <c:tx>
            <c:strRef>
              <c:f>'Volunteers TS pivots'!$H$771</c:f>
              <c:strCache>
                <c:ptCount val="1"/>
                <c:pt idx="0">
                  <c:v>Essex</c:v>
                </c:pt>
              </c:strCache>
            </c:strRef>
          </c:tx>
          <c:spPr>
            <a:solidFill>
              <a:srgbClr val="002060"/>
            </a:solidFill>
            <a:ln w="25400">
              <a:noFill/>
            </a:ln>
            <a:effectLst/>
          </c:spPr>
          <c:invertIfNegative val="0"/>
          <c:cat>
            <c:strRef>
              <c:f>'Volunteers TS pivots'!$G$772:$G$786</c:f>
              <c:strCache>
                <c:ptCount val="15"/>
                <c:pt idx="0">
                  <c:v>A - Country Living</c:v>
                </c:pt>
                <c:pt idx="1">
                  <c:v>B - Prestige Positions</c:v>
                </c:pt>
                <c:pt idx="2">
                  <c:v>C - City Prosperity</c:v>
                </c:pt>
                <c:pt idx="3">
                  <c:v>D - Domestic Success</c:v>
                </c:pt>
                <c:pt idx="4">
                  <c:v>E - Suburban Stability</c:v>
                </c:pt>
                <c:pt idx="5">
                  <c:v>F - Senior Security</c:v>
                </c:pt>
                <c:pt idx="6">
                  <c:v>G - Rural Reality</c:v>
                </c:pt>
                <c:pt idx="7">
                  <c:v>H - Aspiring Homemakers</c:v>
                </c:pt>
                <c:pt idx="8">
                  <c:v>I - Urban Cohesion</c:v>
                </c:pt>
                <c:pt idx="9">
                  <c:v>J - Rental Hubs</c:v>
                </c:pt>
                <c:pt idx="10">
                  <c:v>K - Modest Traditions</c:v>
                </c:pt>
                <c:pt idx="11">
                  <c:v>L - Transient Renters</c:v>
                </c:pt>
                <c:pt idx="12">
                  <c:v>M - Family Basics</c:v>
                </c:pt>
                <c:pt idx="13">
                  <c:v>N - Vintage Value</c:v>
                </c:pt>
                <c:pt idx="14">
                  <c:v>O - Municipal Challenge</c:v>
                </c:pt>
              </c:strCache>
            </c:strRef>
          </c:cat>
          <c:val>
            <c:numRef>
              <c:f>'Volunteers TS pivots'!$H$772:$H$786</c:f>
              <c:numCache>
                <c:formatCode>0.0%</c:formatCode>
                <c:ptCount val="15"/>
                <c:pt idx="0">
                  <c:v>7.6566311498780321E-2</c:v>
                </c:pt>
                <c:pt idx="1">
                  <c:v>0.11516309914780827</c:v>
                </c:pt>
                <c:pt idx="2">
                  <c:v>1.1221756409037949E-3</c:v>
                </c:pt>
                <c:pt idx="3">
                  <c:v>0.13298696544417105</c:v>
                </c:pt>
                <c:pt idx="4">
                  <c:v>9.6978784966788814E-2</c:v>
                </c:pt>
                <c:pt idx="5">
                  <c:v>0.10963388491715682</c:v>
                </c:pt>
                <c:pt idx="6">
                  <c:v>6.6357610765564554E-2</c:v>
                </c:pt>
                <c:pt idx="7">
                  <c:v>0.10962402892031074</c:v>
                </c:pt>
                <c:pt idx="8">
                  <c:v>5.2173423304504541E-3</c:v>
                </c:pt>
                <c:pt idx="9">
                  <c:v>5.6786733828245173E-2</c:v>
                </c:pt>
                <c:pt idx="10">
                  <c:v>5.3848238768563594E-2</c:v>
                </c:pt>
                <c:pt idx="11">
                  <c:v>3.8191987778563911E-2</c:v>
                </c:pt>
                <c:pt idx="12">
                  <c:v>8.3014245435441461E-2</c:v>
                </c:pt>
                <c:pt idx="13">
                  <c:v>4.2408242429362419E-2</c:v>
                </c:pt>
                <c:pt idx="14">
                  <c:v>9.7159008909117155E-3</c:v>
                </c:pt>
              </c:numCache>
            </c:numRef>
          </c:val>
          <c:extLst>
            <c:ext xmlns:c16="http://schemas.microsoft.com/office/drawing/2014/chart" uri="{C3380CC4-5D6E-409C-BE32-E72D297353CC}">
              <c16:uniqueId val="{00000001-0138-4999-B061-3E218EFC07EB}"/>
            </c:ext>
          </c:extLst>
        </c:ser>
        <c:dLbls>
          <c:showLegendKey val="0"/>
          <c:showVal val="0"/>
          <c:showCatName val="0"/>
          <c:showSerName val="0"/>
          <c:showPercent val="0"/>
          <c:showBubbleSize val="0"/>
        </c:dLbls>
        <c:gapWidth val="67"/>
        <c:axId val="872449416"/>
        <c:axId val="872450728"/>
      </c:barChart>
      <c:scatterChart>
        <c:scatterStyle val="lineMarker"/>
        <c:varyColors val="0"/>
        <c:ser>
          <c:idx val="0"/>
          <c:order val="0"/>
          <c:tx>
            <c:strRef>
              <c:f>'Volunteers TS pivots'!$F$771</c:f>
              <c:strCache>
                <c:ptCount val="1"/>
                <c:pt idx="0">
                  <c:v>volunteers</c:v>
                </c:pt>
              </c:strCache>
            </c:strRef>
          </c:tx>
          <c:spPr>
            <a:ln w="25400" cap="rnd">
              <a:noFill/>
              <a:round/>
            </a:ln>
            <a:effectLst/>
          </c:spPr>
          <c:marker>
            <c:symbol val="circle"/>
            <c:size val="13"/>
            <c:spPr>
              <a:solidFill>
                <a:srgbClr val="0072C7"/>
              </a:solidFill>
              <a:ln w="19050">
                <a:noFill/>
              </a:ln>
              <a:effectLst/>
            </c:spPr>
          </c:marker>
          <c:xVal>
            <c:strRef>
              <c:f>'Volunteers TS pivots'!$G$772:$G$786</c:f>
              <c:strCache>
                <c:ptCount val="15"/>
                <c:pt idx="0">
                  <c:v>A - Country Living</c:v>
                </c:pt>
                <c:pt idx="1">
                  <c:v>B - Prestige Positions</c:v>
                </c:pt>
                <c:pt idx="2">
                  <c:v>C - City Prosperity</c:v>
                </c:pt>
                <c:pt idx="3">
                  <c:v>D - Domestic Success</c:v>
                </c:pt>
                <c:pt idx="4">
                  <c:v>E - Suburban Stability</c:v>
                </c:pt>
                <c:pt idx="5">
                  <c:v>F - Senior Security</c:v>
                </c:pt>
                <c:pt idx="6">
                  <c:v>G - Rural Reality</c:v>
                </c:pt>
                <c:pt idx="7">
                  <c:v>H - Aspiring Homemakers</c:v>
                </c:pt>
                <c:pt idx="8">
                  <c:v>I - Urban Cohesion</c:v>
                </c:pt>
                <c:pt idx="9">
                  <c:v>J - Rental Hubs</c:v>
                </c:pt>
                <c:pt idx="10">
                  <c:v>K - Modest Traditions</c:v>
                </c:pt>
                <c:pt idx="11">
                  <c:v>L - Transient Renters</c:v>
                </c:pt>
                <c:pt idx="12">
                  <c:v>M - Family Basics</c:v>
                </c:pt>
                <c:pt idx="13">
                  <c:v>N - Vintage Value</c:v>
                </c:pt>
                <c:pt idx="14">
                  <c:v>O - Municipal Challenge</c:v>
                </c:pt>
              </c:strCache>
            </c:strRef>
          </c:xVal>
          <c:yVal>
            <c:numRef>
              <c:f>'Volunteers TS pivots'!$F$772:$F$786</c:f>
              <c:numCache>
                <c:formatCode>0.0%</c:formatCode>
                <c:ptCount val="15"/>
                <c:pt idx="0">
                  <c:v>7.857142857142857E-2</c:v>
                </c:pt>
                <c:pt idx="1">
                  <c:v>0.15210084033613444</c:v>
                </c:pt>
                <c:pt idx="2">
                  <c:v>2.5210084033613447E-3</c:v>
                </c:pt>
                <c:pt idx="3">
                  <c:v>0.16932773109243698</c:v>
                </c:pt>
                <c:pt idx="4">
                  <c:v>7.7731092436974791E-2</c:v>
                </c:pt>
                <c:pt idx="5">
                  <c:v>9.2016806722689082E-2</c:v>
                </c:pt>
                <c:pt idx="6">
                  <c:v>6.3025210084033612E-2</c:v>
                </c:pt>
                <c:pt idx="7">
                  <c:v>0.13487394957983193</c:v>
                </c:pt>
                <c:pt idx="8">
                  <c:v>8.8235294117647058E-3</c:v>
                </c:pt>
                <c:pt idx="9">
                  <c:v>7.8151260504201681E-2</c:v>
                </c:pt>
                <c:pt idx="10">
                  <c:v>2.3949579831932775E-2</c:v>
                </c:pt>
                <c:pt idx="11">
                  <c:v>3.1512605042016806E-2</c:v>
                </c:pt>
                <c:pt idx="12">
                  <c:v>6.2605042016806722E-2</c:v>
                </c:pt>
                <c:pt idx="13">
                  <c:v>2.3109243697478993E-2</c:v>
                </c:pt>
                <c:pt idx="14">
                  <c:v>1.6806722689075631E-3</c:v>
                </c:pt>
              </c:numCache>
            </c:numRef>
          </c:yVal>
          <c:smooth val="0"/>
          <c:extLst>
            <c:ext xmlns:c16="http://schemas.microsoft.com/office/drawing/2014/chart" uri="{C3380CC4-5D6E-409C-BE32-E72D297353CC}">
              <c16:uniqueId val="{00000000-0138-4999-B061-3E218EFC07EB}"/>
            </c:ext>
          </c:extLst>
        </c:ser>
        <c:dLbls>
          <c:showLegendKey val="0"/>
          <c:showVal val="0"/>
          <c:showCatName val="0"/>
          <c:showSerName val="0"/>
          <c:showPercent val="0"/>
          <c:showBubbleSize val="0"/>
        </c:dLbls>
        <c:axId val="872449416"/>
        <c:axId val="872450728"/>
      </c:scatterChart>
      <c:catAx>
        <c:axId val="872449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2450728"/>
        <c:crosses val="autoZero"/>
        <c:auto val="1"/>
        <c:lblAlgn val="ctr"/>
        <c:lblOffset val="100"/>
        <c:noMultiLvlLbl val="0"/>
      </c:catAx>
      <c:valAx>
        <c:axId val="87245072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2449416"/>
        <c:crosses val="autoZero"/>
        <c:crossBetween val="between"/>
      </c:valAx>
      <c:spPr>
        <a:noFill/>
        <a:ln>
          <a:noFill/>
        </a:ln>
        <a:effectLst/>
      </c:spPr>
    </c:plotArea>
    <c:legend>
      <c:legendPos val="b"/>
      <c:layout>
        <c:manualLayout>
          <c:xMode val="edge"/>
          <c:yMode val="edge"/>
          <c:x val="0.38639835996968425"/>
          <c:y val="0.94182276581460145"/>
          <c:w val="0.25396924114295816"/>
          <c:h val="5.817723418539860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2060"/>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3-7CDE-4EC9-8006-2FB24906B8C4}"/>
              </c:ext>
            </c:extLst>
          </c:dPt>
          <c:cat>
            <c:strRef>
              <c:f>distances!$N$22:$N$34</c:f>
              <c:strCache>
                <c:ptCount val="13"/>
                <c:pt idx="0">
                  <c:v>Basildon</c:v>
                </c:pt>
                <c:pt idx="1">
                  <c:v>Castle Point</c:v>
                </c:pt>
                <c:pt idx="2">
                  <c:v>Chelmsford</c:v>
                </c:pt>
                <c:pt idx="3">
                  <c:v>Braintree</c:v>
                </c:pt>
                <c:pt idx="4">
                  <c:v>Colchester</c:v>
                </c:pt>
                <c:pt idx="5">
                  <c:v>Rochford</c:v>
                </c:pt>
                <c:pt idx="6">
                  <c:v>Brentwood</c:v>
                </c:pt>
                <c:pt idx="7">
                  <c:v>Maldon</c:v>
                </c:pt>
                <c:pt idx="8">
                  <c:v>Epping Forest</c:v>
                </c:pt>
                <c:pt idx="9">
                  <c:v>Tendring</c:v>
                </c:pt>
                <c:pt idx="10">
                  <c:v>Harlow</c:v>
                </c:pt>
                <c:pt idx="11">
                  <c:v>Uttlesford</c:v>
                </c:pt>
                <c:pt idx="12">
                  <c:v>Essex</c:v>
                </c:pt>
              </c:strCache>
            </c:strRef>
          </c:cat>
          <c:val>
            <c:numRef>
              <c:f>distances!$O$22:$O$34</c:f>
              <c:numCache>
                <c:formatCode>General</c:formatCode>
                <c:ptCount val="13"/>
                <c:pt idx="0">
                  <c:v>4.0837380878686682</c:v>
                </c:pt>
                <c:pt idx="1">
                  <c:v>4.6903959545582872</c:v>
                </c:pt>
                <c:pt idx="2">
                  <c:v>4.780236504609559</c:v>
                </c:pt>
                <c:pt idx="3">
                  <c:v>5.1992426501337947</c:v>
                </c:pt>
                <c:pt idx="4">
                  <c:v>5.2331745005205308</c:v>
                </c:pt>
                <c:pt idx="5">
                  <c:v>5.2863030432437315</c:v>
                </c:pt>
                <c:pt idx="6">
                  <c:v>6.5826044862022179</c:v>
                </c:pt>
                <c:pt idx="7">
                  <c:v>6.9072626805486461</c:v>
                </c:pt>
                <c:pt idx="8">
                  <c:v>7.9805000260320602</c:v>
                </c:pt>
                <c:pt idx="9">
                  <c:v>8.4668173501676254</c:v>
                </c:pt>
                <c:pt idx="10">
                  <c:v>9.3754785353245431</c:v>
                </c:pt>
                <c:pt idx="11">
                  <c:v>11.762185072129657</c:v>
                </c:pt>
                <c:pt idx="12">
                  <c:v>6.0598182229727913</c:v>
                </c:pt>
              </c:numCache>
            </c:numRef>
          </c:val>
          <c:extLst>
            <c:ext xmlns:c16="http://schemas.microsoft.com/office/drawing/2014/chart" uri="{C3380CC4-5D6E-409C-BE32-E72D297353CC}">
              <c16:uniqueId val="{00000000-7CDE-4EC9-8006-2FB24906B8C4}"/>
            </c:ext>
          </c:extLst>
        </c:ser>
        <c:dLbls>
          <c:showLegendKey val="0"/>
          <c:showVal val="0"/>
          <c:showCatName val="0"/>
          <c:showSerName val="0"/>
          <c:showPercent val="0"/>
          <c:showBubbleSize val="0"/>
        </c:dLbls>
        <c:gapWidth val="31"/>
        <c:axId val="755137944"/>
        <c:axId val="755141224"/>
      </c:barChart>
      <c:catAx>
        <c:axId val="755137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55141224"/>
        <c:crosses val="autoZero"/>
        <c:auto val="1"/>
        <c:lblAlgn val="ctr"/>
        <c:lblOffset val="100"/>
        <c:noMultiLvlLbl val="0"/>
      </c:catAx>
      <c:valAx>
        <c:axId val="7551412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55137944"/>
        <c:crosses val="autoZero"/>
        <c:crossBetween val="between"/>
        <c:majorUnit val="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distances!$I$717:$I$1421</c:f>
              <c:numCache>
                <c:formatCode>General</c:formatCode>
                <c:ptCount val="705"/>
                <c:pt idx="0">
                  <c:v>5.7909480729614744</c:v>
                </c:pt>
                <c:pt idx="1">
                  <c:v>2.1762384100438208</c:v>
                </c:pt>
                <c:pt idx="2">
                  <c:v>2.6071357738886065</c:v>
                </c:pt>
                <c:pt idx="3">
                  <c:v>2.7670619620850796</c:v>
                </c:pt>
                <c:pt idx="4">
                  <c:v>1.9615996254850938</c:v>
                </c:pt>
                <c:pt idx="5">
                  <c:v>1.1494397221888493</c:v>
                </c:pt>
                <c:pt idx="6">
                  <c:v>0.292568486317339</c:v>
                </c:pt>
                <c:pt idx="7">
                  <c:v>0.81624694076587367</c:v>
                </c:pt>
                <c:pt idx="8">
                  <c:v>3.6147356079618165</c:v>
                </c:pt>
                <c:pt idx="9">
                  <c:v>3.4789908674956878</c:v>
                </c:pt>
                <c:pt idx="10">
                  <c:v>0.9507562516801098</c:v>
                </c:pt>
                <c:pt idx="11">
                  <c:v>1.5513757674533288</c:v>
                </c:pt>
                <c:pt idx="12">
                  <c:v>1.7579960661212168</c:v>
                </c:pt>
                <c:pt idx="13">
                  <c:v>2.364638648526753</c:v>
                </c:pt>
                <c:pt idx="14">
                  <c:v>3.3099457855082055</c:v>
                </c:pt>
                <c:pt idx="15">
                  <c:v>5.5801794153922426</c:v>
                </c:pt>
                <c:pt idx="16">
                  <c:v>1.7222035122519186</c:v>
                </c:pt>
                <c:pt idx="17">
                  <c:v>2.626498291159121</c:v>
                </c:pt>
                <c:pt idx="18">
                  <c:v>3.8118292377391341</c:v>
                </c:pt>
                <c:pt idx="19">
                  <c:v>4.1941611925497675</c:v>
                </c:pt>
                <c:pt idx="20">
                  <c:v>2.0075902801755343</c:v>
                </c:pt>
                <c:pt idx="21">
                  <c:v>16.265385849016365</c:v>
                </c:pt>
                <c:pt idx="22">
                  <c:v>1.6477773983531139</c:v>
                </c:pt>
                <c:pt idx="23">
                  <c:v>9.3951131965291044</c:v>
                </c:pt>
                <c:pt idx="24">
                  <c:v>7.1009685330030026</c:v>
                </c:pt>
                <c:pt idx="25">
                  <c:v>3.3448861117020008</c:v>
                </c:pt>
                <c:pt idx="26">
                  <c:v>3.3801108868244096</c:v>
                </c:pt>
                <c:pt idx="27">
                  <c:v>5.220015408134695</c:v>
                </c:pt>
                <c:pt idx="28">
                  <c:v>6.0586968965077537</c:v>
                </c:pt>
                <c:pt idx="29">
                  <c:v>3.7889846645706937</c:v>
                </c:pt>
                <c:pt idx="30">
                  <c:v>3.0333255755195507</c:v>
                </c:pt>
                <c:pt idx="31">
                  <c:v>4.1148219153384753</c:v>
                </c:pt>
                <c:pt idx="32">
                  <c:v>7.0735175217177471</c:v>
                </c:pt>
                <c:pt idx="33">
                  <c:v>4.5248880615497882</c:v>
                </c:pt>
                <c:pt idx="34">
                  <c:v>14.504083892929328</c:v>
                </c:pt>
                <c:pt idx="35">
                  <c:v>2.8090013625585497</c:v>
                </c:pt>
                <c:pt idx="36">
                  <c:v>1.8208257965330681</c:v>
                </c:pt>
                <c:pt idx="37">
                  <c:v>2.192483289118361</c:v>
                </c:pt>
                <c:pt idx="38">
                  <c:v>1.9868674732057787</c:v>
                </c:pt>
                <c:pt idx="39">
                  <c:v>1.5084336650241497</c:v>
                </c:pt>
                <c:pt idx="40">
                  <c:v>2.4122756346558343</c:v>
                </c:pt>
                <c:pt idx="41">
                  <c:v>5.1945178612053908</c:v>
                </c:pt>
                <c:pt idx="42">
                  <c:v>0.26134839061079518</c:v>
                </c:pt>
                <c:pt idx="43">
                  <c:v>2.521201456284615</c:v>
                </c:pt>
                <c:pt idx="44">
                  <c:v>2.3130684736882068</c:v>
                </c:pt>
                <c:pt idx="45">
                  <c:v>2.611984662070193</c:v>
                </c:pt>
                <c:pt idx="46">
                  <c:v>1.7697874138399363</c:v>
                </c:pt>
                <c:pt idx="47">
                  <c:v>4.8727691081572724</c:v>
                </c:pt>
                <c:pt idx="48">
                  <c:v>4.9116384182398294</c:v>
                </c:pt>
                <c:pt idx="49">
                  <c:v>1.80321169577713</c:v>
                </c:pt>
                <c:pt idx="50">
                  <c:v>5.7809563052475594</c:v>
                </c:pt>
                <c:pt idx="51">
                  <c:v>7.6429325096526215</c:v>
                </c:pt>
                <c:pt idx="52">
                  <c:v>1.8085726056668598</c:v>
                </c:pt>
                <c:pt idx="53">
                  <c:v>5.4946737337803349</c:v>
                </c:pt>
                <c:pt idx="54">
                  <c:v>4.521209037708112</c:v>
                </c:pt>
                <c:pt idx="55">
                  <c:v>2.4917086035307561</c:v>
                </c:pt>
                <c:pt idx="56">
                  <c:v>2.1381887243029385</c:v>
                </c:pt>
                <c:pt idx="57">
                  <c:v>4.5057006874035679</c:v>
                </c:pt>
                <c:pt idx="58">
                  <c:v>2.3349211427627568</c:v>
                </c:pt>
                <c:pt idx="59">
                  <c:v>3.326391958819614</c:v>
                </c:pt>
                <c:pt idx="60">
                  <c:v>5.6667366244371875</c:v>
                </c:pt>
                <c:pt idx="61">
                  <c:v>3.7372679668820368</c:v>
                </c:pt>
                <c:pt idx="62">
                  <c:v>4.0334520394373206</c:v>
                </c:pt>
                <c:pt idx="63">
                  <c:v>8.6730553484738913</c:v>
                </c:pt>
                <c:pt idx="64">
                  <c:v>2.2644659215984402</c:v>
                </c:pt>
                <c:pt idx="65">
                  <c:v>5.558321073274084</c:v>
                </c:pt>
                <c:pt idx="66">
                  <c:v>3.1902869865489514</c:v>
                </c:pt>
                <c:pt idx="67">
                  <c:v>2.5978410765751856</c:v>
                </c:pt>
                <c:pt idx="68">
                  <c:v>1.9169727776544172</c:v>
                </c:pt>
                <c:pt idx="69">
                  <c:v>3.2123985876052745</c:v>
                </c:pt>
                <c:pt idx="70">
                  <c:v>3.6159596187166114</c:v>
                </c:pt>
                <c:pt idx="71">
                  <c:v>2.921515597861748</c:v>
                </c:pt>
                <c:pt idx="72">
                  <c:v>2.0728606011899666</c:v>
                </c:pt>
                <c:pt idx="73">
                  <c:v>1.99200181893552</c:v>
                </c:pt>
                <c:pt idx="74">
                  <c:v>3.3103902607494171</c:v>
                </c:pt>
                <c:pt idx="75">
                  <c:v>4.6594473611959062</c:v>
                </c:pt>
                <c:pt idx="76">
                  <c:v>1.1913331948332602</c:v>
                </c:pt>
                <c:pt idx="77">
                  <c:v>2.9413371392660848</c:v>
                </c:pt>
                <c:pt idx="78">
                  <c:v>1.0817030884368737</c:v>
                </c:pt>
                <c:pt idx="79">
                  <c:v>2.9930572800429629</c:v>
                </c:pt>
                <c:pt idx="80">
                  <c:v>4.8817658660995864</c:v>
                </c:pt>
                <c:pt idx="81">
                  <c:v>3.2857950962114164</c:v>
                </c:pt>
                <c:pt idx="82">
                  <c:v>3.4445707845998723</c:v>
                </c:pt>
                <c:pt idx="83">
                  <c:v>5.0396141205976228</c:v>
                </c:pt>
                <c:pt idx="84">
                  <c:v>1.6128332565278711</c:v>
                </c:pt>
                <c:pt idx="85">
                  <c:v>3.953088248679741</c:v>
                </c:pt>
                <c:pt idx="86">
                  <c:v>3.8347627520303029</c:v>
                </c:pt>
                <c:pt idx="87">
                  <c:v>4.7541858030945106</c:v>
                </c:pt>
                <c:pt idx="88">
                  <c:v>6.2643572632036593</c:v>
                </c:pt>
                <c:pt idx="89">
                  <c:v>0.74821417498627607</c:v>
                </c:pt>
                <c:pt idx="90">
                  <c:v>5.1435406583231398</c:v>
                </c:pt>
                <c:pt idx="91">
                  <c:v>0.90699991088091259</c:v>
                </c:pt>
                <c:pt idx="92">
                  <c:v>1.7035149181999336</c:v>
                </c:pt>
                <c:pt idx="93">
                  <c:v>8.2270269611524292</c:v>
                </c:pt>
                <c:pt idx="94">
                  <c:v>5.1159366698293063</c:v>
                </c:pt>
                <c:pt idx="95">
                  <c:v>4.8934807100256013</c:v>
                </c:pt>
                <c:pt idx="96">
                  <c:v>7.6231041693240682</c:v>
                </c:pt>
                <c:pt idx="97">
                  <c:v>6.3121362082352412</c:v>
                </c:pt>
                <c:pt idx="98">
                  <c:v>3.1693740329770996</c:v>
                </c:pt>
                <c:pt idx="99">
                  <c:v>2.9727321177115602</c:v>
                </c:pt>
                <c:pt idx="100">
                  <c:v>4.551708563422995</c:v>
                </c:pt>
                <c:pt idx="101">
                  <c:v>3.1324827778479913</c:v>
                </c:pt>
                <c:pt idx="102">
                  <c:v>3.2836020002836612</c:v>
                </c:pt>
                <c:pt idx="103">
                  <c:v>3.978108008378503</c:v>
                </c:pt>
                <c:pt idx="104">
                  <c:v>6.7933709003033682</c:v>
                </c:pt>
                <c:pt idx="105">
                  <c:v>1.2611142857488886</c:v>
                </c:pt>
                <c:pt idx="106">
                  <c:v>2.2416182109815774</c:v>
                </c:pt>
                <c:pt idx="107">
                  <c:v>12.049664956437473</c:v>
                </c:pt>
                <c:pt idx="108">
                  <c:v>4.5500321409365982</c:v>
                </c:pt>
                <c:pt idx="109">
                  <c:v>9.5906551577230168</c:v>
                </c:pt>
                <c:pt idx="110">
                  <c:v>2.5276336429763342</c:v>
                </c:pt>
                <c:pt idx="111">
                  <c:v>4.7946838281093669</c:v>
                </c:pt>
                <c:pt idx="112">
                  <c:v>2.7240534344821707</c:v>
                </c:pt>
                <c:pt idx="113">
                  <c:v>3.556798396249222</c:v>
                </c:pt>
                <c:pt idx="114">
                  <c:v>5.3139815564143138</c:v>
                </c:pt>
                <c:pt idx="115">
                  <c:v>3.3616987294317382</c:v>
                </c:pt>
                <c:pt idx="116">
                  <c:v>9.5907532399195361E-2</c:v>
                </c:pt>
                <c:pt idx="117">
                  <c:v>3.5414968244373464</c:v>
                </c:pt>
                <c:pt idx="118">
                  <c:v>3.7329198425033812</c:v>
                </c:pt>
                <c:pt idx="119">
                  <c:v>1.0686078538981594</c:v>
                </c:pt>
                <c:pt idx="120">
                  <c:v>8.578200741601222</c:v>
                </c:pt>
                <c:pt idx="121">
                  <c:v>11.643116767902677</c:v>
                </c:pt>
                <c:pt idx="122">
                  <c:v>3.3419970997556905</c:v>
                </c:pt>
                <c:pt idx="123">
                  <c:v>4.8037402937723632</c:v>
                </c:pt>
                <c:pt idx="124">
                  <c:v>6.1076075414719551</c:v>
                </c:pt>
                <c:pt idx="125">
                  <c:v>15.272957857183009</c:v>
                </c:pt>
                <c:pt idx="126">
                  <c:v>5.9037512952068889</c:v>
                </c:pt>
                <c:pt idx="127">
                  <c:v>1.516370227232438</c:v>
                </c:pt>
                <c:pt idx="128">
                  <c:v>12.984427843656547</c:v>
                </c:pt>
                <c:pt idx="129">
                  <c:v>7.0257805835919198</c:v>
                </c:pt>
                <c:pt idx="130">
                  <c:v>8.3004621504328462</c:v>
                </c:pt>
                <c:pt idx="131">
                  <c:v>4.9129805917347555</c:v>
                </c:pt>
                <c:pt idx="132">
                  <c:v>5.8368705942340293</c:v>
                </c:pt>
                <c:pt idx="133">
                  <c:v>0.52053719132296106</c:v>
                </c:pt>
                <c:pt idx="134">
                  <c:v>2.6302400377857706</c:v>
                </c:pt>
                <c:pt idx="135">
                  <c:v>1.3946352466310439</c:v>
                </c:pt>
                <c:pt idx="136">
                  <c:v>6.5753217327111004</c:v>
                </c:pt>
                <c:pt idx="137">
                  <c:v>4.0912082912920171</c:v>
                </c:pt>
                <c:pt idx="138">
                  <c:v>8.2763476902004438</c:v>
                </c:pt>
                <c:pt idx="139">
                  <c:v>3.8734111881246993</c:v>
                </c:pt>
                <c:pt idx="140">
                  <c:v>8.0736302179297859</c:v>
                </c:pt>
                <c:pt idx="141">
                  <c:v>1.0938474671377385</c:v>
                </c:pt>
                <c:pt idx="142">
                  <c:v>14.637799704854043</c:v>
                </c:pt>
                <c:pt idx="143">
                  <c:v>6.8315365433846171</c:v>
                </c:pt>
                <c:pt idx="144">
                  <c:v>5.5753178162957049</c:v>
                </c:pt>
                <c:pt idx="145">
                  <c:v>9.9533171957584177</c:v>
                </c:pt>
                <c:pt idx="146">
                  <c:v>2.5975815417153614</c:v>
                </c:pt>
                <c:pt idx="147">
                  <c:v>12.967151464533709</c:v>
                </c:pt>
                <c:pt idx="148">
                  <c:v>5.6785038424416978</c:v>
                </c:pt>
                <c:pt idx="149">
                  <c:v>10.726116542524545</c:v>
                </c:pt>
                <c:pt idx="150">
                  <c:v>5.1644893501239162</c:v>
                </c:pt>
                <c:pt idx="151">
                  <c:v>6.9803587639550475</c:v>
                </c:pt>
                <c:pt idx="152">
                  <c:v>6.8244935531352588</c:v>
                </c:pt>
                <c:pt idx="153">
                  <c:v>2.420889204192171</c:v>
                </c:pt>
                <c:pt idx="154">
                  <c:v>5.8721882334548212</c:v>
                </c:pt>
                <c:pt idx="155">
                  <c:v>3.0032991085452378</c:v>
                </c:pt>
                <c:pt idx="156">
                  <c:v>11.82653115652327</c:v>
                </c:pt>
                <c:pt idx="157">
                  <c:v>7.4182973643165502</c:v>
                </c:pt>
                <c:pt idx="158">
                  <c:v>3.8337365363451887</c:v>
                </c:pt>
                <c:pt idx="159">
                  <c:v>1.3600278493232649</c:v>
                </c:pt>
                <c:pt idx="160">
                  <c:v>3.0666415492754386</c:v>
                </c:pt>
                <c:pt idx="161">
                  <c:v>2.5863433213644025</c:v>
                </c:pt>
                <c:pt idx="162">
                  <c:v>1.2349089729346783</c:v>
                </c:pt>
                <c:pt idx="163">
                  <c:v>2.1684849355149067</c:v>
                </c:pt>
                <c:pt idx="164">
                  <c:v>4.842028007066622</c:v>
                </c:pt>
                <c:pt idx="165">
                  <c:v>5.1834970901785109</c:v>
                </c:pt>
                <c:pt idx="166">
                  <c:v>4.3600881630646828</c:v>
                </c:pt>
                <c:pt idx="167">
                  <c:v>2.6929774283829162</c:v>
                </c:pt>
                <c:pt idx="168">
                  <c:v>6.1572750266848901</c:v>
                </c:pt>
                <c:pt idx="169">
                  <c:v>7.8197541029498767</c:v>
                </c:pt>
                <c:pt idx="170">
                  <c:v>4.1331143775843033</c:v>
                </c:pt>
                <c:pt idx="171">
                  <c:v>1.947098813860997</c:v>
                </c:pt>
                <c:pt idx="172">
                  <c:v>8.8215791584038481</c:v>
                </c:pt>
                <c:pt idx="173">
                  <c:v>22.107784870280792</c:v>
                </c:pt>
                <c:pt idx="174">
                  <c:v>2.7166895326342915</c:v>
                </c:pt>
                <c:pt idx="175">
                  <c:v>15.041429712838047</c:v>
                </c:pt>
                <c:pt idx="176">
                  <c:v>5.6446085421711523</c:v>
                </c:pt>
                <c:pt idx="177">
                  <c:v>1.8728522919883972</c:v>
                </c:pt>
                <c:pt idx="178">
                  <c:v>10.53769563468845</c:v>
                </c:pt>
                <c:pt idx="179">
                  <c:v>14.09088812137516</c:v>
                </c:pt>
                <c:pt idx="180">
                  <c:v>3.4517525362576809</c:v>
                </c:pt>
                <c:pt idx="181">
                  <c:v>3.4527227634308608</c:v>
                </c:pt>
                <c:pt idx="182">
                  <c:v>2.0875142320120341</c:v>
                </c:pt>
                <c:pt idx="183">
                  <c:v>15.447079828392386</c:v>
                </c:pt>
                <c:pt idx="184">
                  <c:v>6.1097945661126003</c:v>
                </c:pt>
                <c:pt idx="185">
                  <c:v>4.5245587737246886</c:v>
                </c:pt>
                <c:pt idx="186">
                  <c:v>8.4338917960161979</c:v>
                </c:pt>
                <c:pt idx="187">
                  <c:v>2.942030498504832</c:v>
                </c:pt>
                <c:pt idx="188">
                  <c:v>8.5955986095776833</c:v>
                </c:pt>
                <c:pt idx="189">
                  <c:v>9.6128625989734431</c:v>
                </c:pt>
                <c:pt idx="190">
                  <c:v>1.8662560362968297</c:v>
                </c:pt>
                <c:pt idx="191">
                  <c:v>1.7683008023163935</c:v>
                </c:pt>
                <c:pt idx="192">
                  <c:v>6.7368875254111842</c:v>
                </c:pt>
                <c:pt idx="193">
                  <c:v>3.5913414261015117</c:v>
                </c:pt>
                <c:pt idx="194">
                  <c:v>6.6714293546980583</c:v>
                </c:pt>
                <c:pt idx="195">
                  <c:v>7.4713657545125054</c:v>
                </c:pt>
                <c:pt idx="196">
                  <c:v>12.016637068008341</c:v>
                </c:pt>
                <c:pt idx="197">
                  <c:v>5.2526498878134387</c:v>
                </c:pt>
                <c:pt idx="198">
                  <c:v>1.9445583032920721</c:v>
                </c:pt>
                <c:pt idx="199">
                  <c:v>5.0929274483949927</c:v>
                </c:pt>
                <c:pt idx="200">
                  <c:v>3.8162478535128379</c:v>
                </c:pt>
                <c:pt idx="201">
                  <c:v>2.1359740381563559</c:v>
                </c:pt>
                <c:pt idx="202">
                  <c:v>1.3127672279018858</c:v>
                </c:pt>
                <c:pt idx="203">
                  <c:v>3.4118476135545994</c:v>
                </c:pt>
                <c:pt idx="204">
                  <c:v>3.2196132690648511</c:v>
                </c:pt>
                <c:pt idx="205">
                  <c:v>1.4473191960396294</c:v>
                </c:pt>
                <c:pt idx="206">
                  <c:v>2.1709636050258259</c:v>
                </c:pt>
                <c:pt idx="207">
                  <c:v>6.3525702259276295</c:v>
                </c:pt>
                <c:pt idx="208">
                  <c:v>3.1533498167867706</c:v>
                </c:pt>
                <c:pt idx="209">
                  <c:v>3.6912742358213499</c:v>
                </c:pt>
                <c:pt idx="210">
                  <c:v>7.4143225311950429</c:v>
                </c:pt>
                <c:pt idx="211">
                  <c:v>7.5941857676230251</c:v>
                </c:pt>
                <c:pt idx="212">
                  <c:v>4.6898168074169533</c:v>
                </c:pt>
                <c:pt idx="213">
                  <c:v>3.8477079729122119</c:v>
                </c:pt>
                <c:pt idx="214">
                  <c:v>11.077965068306018</c:v>
                </c:pt>
                <c:pt idx="215">
                  <c:v>2.8920972460100822</c:v>
                </c:pt>
                <c:pt idx="216">
                  <c:v>1.8659065904193866</c:v>
                </c:pt>
                <c:pt idx="217">
                  <c:v>2.338996162609873</c:v>
                </c:pt>
                <c:pt idx="218">
                  <c:v>3.2820922088165219</c:v>
                </c:pt>
                <c:pt idx="219">
                  <c:v>3.9500389789585917</c:v>
                </c:pt>
                <c:pt idx="220">
                  <c:v>3.0311445433137263</c:v>
                </c:pt>
                <c:pt idx="221">
                  <c:v>6.6113414725060258</c:v>
                </c:pt>
                <c:pt idx="222">
                  <c:v>1.729017850349764</c:v>
                </c:pt>
                <c:pt idx="223">
                  <c:v>9.3701523224062875</c:v>
                </c:pt>
                <c:pt idx="224">
                  <c:v>5.798768867660173</c:v>
                </c:pt>
                <c:pt idx="225">
                  <c:v>0.73968095446900151</c:v>
                </c:pt>
                <c:pt idx="226">
                  <c:v>1.888359874765823</c:v>
                </c:pt>
                <c:pt idx="227">
                  <c:v>4.4823526812990071</c:v>
                </c:pt>
                <c:pt idx="228">
                  <c:v>2.7276287832041541</c:v>
                </c:pt>
                <c:pt idx="229">
                  <c:v>1.9994765645661092</c:v>
                </c:pt>
                <c:pt idx="230">
                  <c:v>0.61996528903030135</c:v>
                </c:pt>
                <c:pt idx="231">
                  <c:v>3.0185957886900265</c:v>
                </c:pt>
                <c:pt idx="232">
                  <c:v>1.0128004304899578</c:v>
                </c:pt>
                <c:pt idx="233">
                  <c:v>2.6099636197600633</c:v>
                </c:pt>
                <c:pt idx="234">
                  <c:v>12.123766167980019</c:v>
                </c:pt>
                <c:pt idx="235">
                  <c:v>2.5144511432077463</c:v>
                </c:pt>
                <c:pt idx="236">
                  <c:v>1.0138825502246982</c:v>
                </c:pt>
                <c:pt idx="237">
                  <c:v>6.8036776180965521</c:v>
                </c:pt>
                <c:pt idx="238">
                  <c:v>2.2198703753802174</c:v>
                </c:pt>
                <c:pt idx="239">
                  <c:v>1.9994643225557751</c:v>
                </c:pt>
                <c:pt idx="240">
                  <c:v>5.214889725867736</c:v>
                </c:pt>
                <c:pt idx="241">
                  <c:v>10.026463881204386</c:v>
                </c:pt>
                <c:pt idx="242">
                  <c:v>0.94535366317568936</c:v>
                </c:pt>
                <c:pt idx="243">
                  <c:v>2.6923372700981121</c:v>
                </c:pt>
                <c:pt idx="244">
                  <c:v>3.6022925004649151</c:v>
                </c:pt>
                <c:pt idx="245">
                  <c:v>1.2383732190287127</c:v>
                </c:pt>
                <c:pt idx="246">
                  <c:v>3.06189438344932</c:v>
                </c:pt>
                <c:pt idx="247">
                  <c:v>9.8652683398196253</c:v>
                </c:pt>
                <c:pt idx="248">
                  <c:v>4.0588417751723709</c:v>
                </c:pt>
                <c:pt idx="249">
                  <c:v>10.675050253476716</c:v>
                </c:pt>
                <c:pt idx="250">
                  <c:v>5.5840316737478037</c:v>
                </c:pt>
                <c:pt idx="251">
                  <c:v>3.9876655919663104</c:v>
                </c:pt>
                <c:pt idx="252">
                  <c:v>8.3144554139499665</c:v>
                </c:pt>
                <c:pt idx="253">
                  <c:v>5.5029822990924897</c:v>
                </c:pt>
                <c:pt idx="254">
                  <c:v>4.4326173592462563</c:v>
                </c:pt>
                <c:pt idx="255">
                  <c:v>2.2274318429389388</c:v>
                </c:pt>
                <c:pt idx="256">
                  <c:v>5.8746140709918588</c:v>
                </c:pt>
                <c:pt idx="257">
                  <c:v>8.1514300722111894</c:v>
                </c:pt>
                <c:pt idx="258">
                  <c:v>5.5685222632809444</c:v>
                </c:pt>
                <c:pt idx="259">
                  <c:v>2.7972966116540814</c:v>
                </c:pt>
                <c:pt idx="260">
                  <c:v>6.0712450773411542</c:v>
                </c:pt>
                <c:pt idx="261">
                  <c:v>11.458155908886123</c:v>
                </c:pt>
                <c:pt idx="262">
                  <c:v>3.8065730848062556</c:v>
                </c:pt>
                <c:pt idx="263">
                  <c:v>3.3200936975054733</c:v>
                </c:pt>
                <c:pt idx="264">
                  <c:v>5.020664024735547</c:v>
                </c:pt>
                <c:pt idx="265">
                  <c:v>8.5393760133014105</c:v>
                </c:pt>
                <c:pt idx="266">
                  <c:v>4.5116802052156935</c:v>
                </c:pt>
                <c:pt idx="267">
                  <c:v>4.8201572750239245</c:v>
                </c:pt>
                <c:pt idx="268">
                  <c:v>1.4167930575312362</c:v>
                </c:pt>
                <c:pt idx="269">
                  <c:v>2.3807237760098299</c:v>
                </c:pt>
                <c:pt idx="270">
                  <c:v>6.4575386125030514</c:v>
                </c:pt>
                <c:pt idx="271">
                  <c:v>5.0084318055187262</c:v>
                </c:pt>
                <c:pt idx="272">
                  <c:v>4.3145772885630569</c:v>
                </c:pt>
                <c:pt idx="273">
                  <c:v>7.682740644643494</c:v>
                </c:pt>
                <c:pt idx="274">
                  <c:v>2.7503439069038209</c:v>
                </c:pt>
                <c:pt idx="275">
                  <c:v>2.0096661574526538</c:v>
                </c:pt>
                <c:pt idx="276">
                  <c:v>6.5052290908538035</c:v>
                </c:pt>
                <c:pt idx="277">
                  <c:v>4.6335651488372234</c:v>
                </c:pt>
                <c:pt idx="278">
                  <c:v>5.7006522686306562</c:v>
                </c:pt>
                <c:pt idx="279">
                  <c:v>3.200985143799199</c:v>
                </c:pt>
                <c:pt idx="280">
                  <c:v>2.0926848489157903</c:v>
                </c:pt>
                <c:pt idx="281">
                  <c:v>1.7731040321800797</c:v>
                </c:pt>
                <c:pt idx="282">
                  <c:v>5.115860181281298</c:v>
                </c:pt>
                <c:pt idx="283">
                  <c:v>2.3240842816908875</c:v>
                </c:pt>
                <c:pt idx="284">
                  <c:v>1.2789777091041645</c:v>
                </c:pt>
                <c:pt idx="285">
                  <c:v>2.98858922388755</c:v>
                </c:pt>
                <c:pt idx="286">
                  <c:v>2.1094940152050592</c:v>
                </c:pt>
                <c:pt idx="287">
                  <c:v>7.8122962547830115</c:v>
                </c:pt>
                <c:pt idx="288">
                  <c:v>3.1377901481654518</c:v>
                </c:pt>
                <c:pt idx="289">
                  <c:v>1.3080579800146759</c:v>
                </c:pt>
                <c:pt idx="290">
                  <c:v>1.5879936576189557</c:v>
                </c:pt>
                <c:pt idx="291">
                  <c:v>7.1621317209326243</c:v>
                </c:pt>
                <c:pt idx="292">
                  <c:v>2.009548754437597</c:v>
                </c:pt>
                <c:pt idx="293">
                  <c:v>6.0217060281229209</c:v>
                </c:pt>
                <c:pt idx="294">
                  <c:v>3.5127821575118894</c:v>
                </c:pt>
                <c:pt idx="295">
                  <c:v>7.5402121890826095</c:v>
                </c:pt>
                <c:pt idx="296">
                  <c:v>5.8529837686636128</c:v>
                </c:pt>
                <c:pt idx="297">
                  <c:v>3.9905050188329239</c:v>
                </c:pt>
                <c:pt idx="298">
                  <c:v>5.743917027436126</c:v>
                </c:pt>
                <c:pt idx="299">
                  <c:v>10.445953248441182</c:v>
                </c:pt>
                <c:pt idx="300">
                  <c:v>5.2226185665424421</c:v>
                </c:pt>
                <c:pt idx="301">
                  <c:v>7.4730295930736768</c:v>
                </c:pt>
                <c:pt idx="302">
                  <c:v>2.8587088643814802</c:v>
                </c:pt>
                <c:pt idx="303">
                  <c:v>7.7736310098054489</c:v>
                </c:pt>
                <c:pt idx="304">
                  <c:v>2.737957832573001</c:v>
                </c:pt>
                <c:pt idx="305">
                  <c:v>2.9968735064974563</c:v>
                </c:pt>
                <c:pt idx="306">
                  <c:v>4.6733993987240776</c:v>
                </c:pt>
                <c:pt idx="307">
                  <c:v>4.7039869730958994</c:v>
                </c:pt>
                <c:pt idx="308">
                  <c:v>3.8943118599071149</c:v>
                </c:pt>
                <c:pt idx="309">
                  <c:v>8.7394329694683588</c:v>
                </c:pt>
                <c:pt idx="310">
                  <c:v>4.9309272194064828</c:v>
                </c:pt>
                <c:pt idx="311">
                  <c:v>6.5503960777260506</c:v>
                </c:pt>
                <c:pt idx="312">
                  <c:v>0.72668921593839841</c:v>
                </c:pt>
                <c:pt idx="313">
                  <c:v>5.9716053300561569</c:v>
                </c:pt>
                <c:pt idx="314">
                  <c:v>4.5466256589114584</c:v>
                </c:pt>
                <c:pt idx="315">
                  <c:v>1.6837775902506067</c:v>
                </c:pt>
                <c:pt idx="316">
                  <c:v>5.7446359489776144</c:v>
                </c:pt>
                <c:pt idx="317">
                  <c:v>4.0576464855024303</c:v>
                </c:pt>
                <c:pt idx="318">
                  <c:v>7.38460935159753</c:v>
                </c:pt>
                <c:pt idx="319">
                  <c:v>5.0757982959950043</c:v>
                </c:pt>
                <c:pt idx="320">
                  <c:v>2.6730162654927767</c:v>
                </c:pt>
                <c:pt idx="321">
                  <c:v>6.2518204984939212</c:v>
                </c:pt>
                <c:pt idx="322">
                  <c:v>3.1626029200934189</c:v>
                </c:pt>
                <c:pt idx="323">
                  <c:v>1.8377442201120449</c:v>
                </c:pt>
                <c:pt idx="324">
                  <c:v>1.6582196432702321</c:v>
                </c:pt>
                <c:pt idx="325">
                  <c:v>2.0494380445951799</c:v>
                </c:pt>
                <c:pt idx="326">
                  <c:v>12.771657490025556</c:v>
                </c:pt>
                <c:pt idx="327">
                  <c:v>2.2250545006201556</c:v>
                </c:pt>
                <c:pt idx="328">
                  <c:v>5.8357732733627179</c:v>
                </c:pt>
                <c:pt idx="329">
                  <c:v>4.1849633965912458</c:v>
                </c:pt>
                <c:pt idx="330">
                  <c:v>6.0706627507558863</c:v>
                </c:pt>
                <c:pt idx="331">
                  <c:v>6.6154966939411581</c:v>
                </c:pt>
                <c:pt idx="332">
                  <c:v>4.6296596138544039</c:v>
                </c:pt>
                <c:pt idx="333">
                  <c:v>8.4963041285966483</c:v>
                </c:pt>
                <c:pt idx="334">
                  <c:v>5.4115151792702356</c:v>
                </c:pt>
                <c:pt idx="335">
                  <c:v>1.9984873218957406</c:v>
                </c:pt>
                <c:pt idx="336">
                  <c:v>2.4462247910400023</c:v>
                </c:pt>
                <c:pt idx="337">
                  <c:v>1.9919283910602017</c:v>
                </c:pt>
                <c:pt idx="338">
                  <c:v>10.276761737537575</c:v>
                </c:pt>
                <c:pt idx="339">
                  <c:v>3.954887119275674</c:v>
                </c:pt>
                <c:pt idx="340">
                  <c:v>3.2002987044408542</c:v>
                </c:pt>
                <c:pt idx="341">
                  <c:v>4.1325434814063629</c:v>
                </c:pt>
                <c:pt idx="342">
                  <c:v>2.7853983181148476</c:v>
                </c:pt>
                <c:pt idx="343">
                  <c:v>5.940869529683904</c:v>
                </c:pt>
                <c:pt idx="344">
                  <c:v>5.6839444229933882</c:v>
                </c:pt>
                <c:pt idx="345">
                  <c:v>0.84774508661768699</c:v>
                </c:pt>
                <c:pt idx="346">
                  <c:v>3.5621596495257788</c:v>
                </c:pt>
                <c:pt idx="347">
                  <c:v>2.9206967499812158</c:v>
                </c:pt>
                <c:pt idx="348">
                  <c:v>13.49918718773743</c:v>
                </c:pt>
                <c:pt idx="349">
                  <c:v>21.467528883068141</c:v>
                </c:pt>
                <c:pt idx="350">
                  <c:v>1.0692282823746042</c:v>
                </c:pt>
                <c:pt idx="351">
                  <c:v>0.8626059243826234</c:v>
                </c:pt>
                <c:pt idx="352">
                  <c:v>3.4355696958416431</c:v>
                </c:pt>
                <c:pt idx="353">
                  <c:v>0.94280197571045554</c:v>
                </c:pt>
                <c:pt idx="354">
                  <c:v>5.2873405126540227</c:v>
                </c:pt>
                <c:pt idx="355">
                  <c:v>1.980762656217125</c:v>
                </c:pt>
                <c:pt idx="356">
                  <c:v>2.3404864900205857</c:v>
                </c:pt>
                <c:pt idx="357">
                  <c:v>22.399564000899293</c:v>
                </c:pt>
                <c:pt idx="358">
                  <c:v>17.332338669030158</c:v>
                </c:pt>
                <c:pt idx="359">
                  <c:v>4.382122251971432</c:v>
                </c:pt>
                <c:pt idx="360">
                  <c:v>1.7170660242019833</c:v>
                </c:pt>
                <c:pt idx="361">
                  <c:v>1.8135596331635278</c:v>
                </c:pt>
                <c:pt idx="362">
                  <c:v>1.4706814569339539</c:v>
                </c:pt>
                <c:pt idx="363">
                  <c:v>2.2785582233376642</c:v>
                </c:pt>
                <c:pt idx="364">
                  <c:v>2.2996298252320799</c:v>
                </c:pt>
                <c:pt idx="365">
                  <c:v>2.2283011554614474</c:v>
                </c:pt>
                <c:pt idx="366">
                  <c:v>2.5025905724234776</c:v>
                </c:pt>
                <c:pt idx="367">
                  <c:v>4.0934556051216919</c:v>
                </c:pt>
                <c:pt idx="368">
                  <c:v>7.066915845031625</c:v>
                </c:pt>
                <c:pt idx="369">
                  <c:v>24.585789981985045</c:v>
                </c:pt>
                <c:pt idx="370">
                  <c:v>10.440594930592985</c:v>
                </c:pt>
                <c:pt idx="371">
                  <c:v>12.752777837903988</c:v>
                </c:pt>
                <c:pt idx="372">
                  <c:v>5.6309616194045642</c:v>
                </c:pt>
                <c:pt idx="373">
                  <c:v>5.6619920397187409</c:v>
                </c:pt>
                <c:pt idx="374">
                  <c:v>4.490460379322406</c:v>
                </c:pt>
                <c:pt idx="375">
                  <c:v>3.0627913035604708</c:v>
                </c:pt>
                <c:pt idx="376">
                  <c:v>10.927560470329057</c:v>
                </c:pt>
                <c:pt idx="377">
                  <c:v>8.7231955186197361</c:v>
                </c:pt>
                <c:pt idx="378">
                  <c:v>1.1295282290548263</c:v>
                </c:pt>
                <c:pt idx="379">
                  <c:v>1.4139698582761202</c:v>
                </c:pt>
                <c:pt idx="380">
                  <c:v>2.2365725700880112</c:v>
                </c:pt>
                <c:pt idx="381">
                  <c:v>14.834286354815911</c:v>
                </c:pt>
                <c:pt idx="382">
                  <c:v>0.28386703815907532</c:v>
                </c:pt>
                <c:pt idx="383">
                  <c:v>8.7668875111587035</c:v>
                </c:pt>
                <c:pt idx="384">
                  <c:v>3.3805746543749109</c:v>
                </c:pt>
                <c:pt idx="385">
                  <c:v>11.940167305257161</c:v>
                </c:pt>
                <c:pt idx="386">
                  <c:v>4.9953426324785557</c:v>
                </c:pt>
                <c:pt idx="387">
                  <c:v>17.005968202214053</c:v>
                </c:pt>
                <c:pt idx="388">
                  <c:v>2.0918183965981032</c:v>
                </c:pt>
                <c:pt idx="389">
                  <c:v>1.0621354809989607</c:v>
                </c:pt>
                <c:pt idx="390">
                  <c:v>3.7754809110676368</c:v>
                </c:pt>
                <c:pt idx="391">
                  <c:v>3.4214038756050682</c:v>
                </c:pt>
                <c:pt idx="392">
                  <c:v>6.4065601441924356</c:v>
                </c:pt>
                <c:pt idx="393">
                  <c:v>1.7183448246976045</c:v>
                </c:pt>
                <c:pt idx="394">
                  <c:v>2.7824399598761582</c:v>
                </c:pt>
                <c:pt idx="395">
                  <c:v>2.5591506707885672</c:v>
                </c:pt>
                <c:pt idx="396">
                  <c:v>9.827914450033763</c:v>
                </c:pt>
                <c:pt idx="397">
                  <c:v>3.1511547024062656</c:v>
                </c:pt>
                <c:pt idx="398">
                  <c:v>2.139975484190507</c:v>
                </c:pt>
                <c:pt idx="399">
                  <c:v>2.5546480868484807</c:v>
                </c:pt>
                <c:pt idx="400">
                  <c:v>4.38757929919589</c:v>
                </c:pt>
                <c:pt idx="401">
                  <c:v>4.7223998812684309</c:v>
                </c:pt>
                <c:pt idx="402">
                  <c:v>6.4982878664943007</c:v>
                </c:pt>
                <c:pt idx="403">
                  <c:v>1.029509428909974</c:v>
                </c:pt>
                <c:pt idx="404">
                  <c:v>9.8541473412275966</c:v>
                </c:pt>
                <c:pt idx="405">
                  <c:v>4.7861209932369428</c:v>
                </c:pt>
                <c:pt idx="406">
                  <c:v>4.1591439143883768</c:v>
                </c:pt>
                <c:pt idx="407">
                  <c:v>7.1462841946854638</c:v>
                </c:pt>
                <c:pt idx="408">
                  <c:v>8.9781078007632562</c:v>
                </c:pt>
                <c:pt idx="409">
                  <c:v>5.8248817916214444</c:v>
                </c:pt>
                <c:pt idx="410">
                  <c:v>3.0480936000389045</c:v>
                </c:pt>
                <c:pt idx="411">
                  <c:v>3.1080836563383496</c:v>
                </c:pt>
                <c:pt idx="412">
                  <c:v>7.1806893269087304</c:v>
                </c:pt>
                <c:pt idx="413">
                  <c:v>5.5280597354353498</c:v>
                </c:pt>
                <c:pt idx="414">
                  <c:v>25.962767189560381</c:v>
                </c:pt>
                <c:pt idx="415">
                  <c:v>3.4424676738557234</c:v>
                </c:pt>
                <c:pt idx="416">
                  <c:v>17.636431236913396</c:v>
                </c:pt>
                <c:pt idx="417">
                  <c:v>3.9540868246080869</c:v>
                </c:pt>
                <c:pt idx="418">
                  <c:v>18.385446451469662</c:v>
                </c:pt>
                <c:pt idx="419">
                  <c:v>6.9497888159662171</c:v>
                </c:pt>
                <c:pt idx="420">
                  <c:v>9.6582294021845154</c:v>
                </c:pt>
                <c:pt idx="421">
                  <c:v>3.3182142095829348</c:v>
                </c:pt>
                <c:pt idx="422">
                  <c:v>6.8613037022902104</c:v>
                </c:pt>
                <c:pt idx="423">
                  <c:v>0.24878218458344586</c:v>
                </c:pt>
                <c:pt idx="424">
                  <c:v>11.058982297712989</c:v>
                </c:pt>
                <c:pt idx="425">
                  <c:v>12.227164519440032</c:v>
                </c:pt>
                <c:pt idx="426">
                  <c:v>2.8074974355028113</c:v>
                </c:pt>
                <c:pt idx="427">
                  <c:v>13.114193347019798</c:v>
                </c:pt>
                <c:pt idx="428">
                  <c:v>2.3642823324968849</c:v>
                </c:pt>
                <c:pt idx="429">
                  <c:v>3.0385692054455102</c:v>
                </c:pt>
                <c:pt idx="430">
                  <c:v>15.414476730049483</c:v>
                </c:pt>
                <c:pt idx="431">
                  <c:v>17.413501094492734</c:v>
                </c:pt>
                <c:pt idx="432">
                  <c:v>6.0461665545943122</c:v>
                </c:pt>
                <c:pt idx="433">
                  <c:v>10.392857827194847</c:v>
                </c:pt>
                <c:pt idx="434">
                  <c:v>25.267102769479592</c:v>
                </c:pt>
                <c:pt idx="435">
                  <c:v>22.539918478663402</c:v>
                </c:pt>
                <c:pt idx="436">
                  <c:v>2.5696892897542702</c:v>
                </c:pt>
                <c:pt idx="437">
                  <c:v>3.5983724381495024</c:v>
                </c:pt>
                <c:pt idx="438">
                  <c:v>8.9834396902274989</c:v>
                </c:pt>
                <c:pt idx="439">
                  <c:v>0.58312796210917561</c:v>
                </c:pt>
                <c:pt idx="440">
                  <c:v>16.014766438928998</c:v>
                </c:pt>
                <c:pt idx="441">
                  <c:v>1.3832135386778583</c:v>
                </c:pt>
                <c:pt idx="442">
                  <c:v>1.2034555533712372</c:v>
                </c:pt>
                <c:pt idx="443">
                  <c:v>0.43523311683381238</c:v>
                </c:pt>
                <c:pt idx="444">
                  <c:v>16.390810022623398</c:v>
                </c:pt>
                <c:pt idx="445">
                  <c:v>1.4392000164081722</c:v>
                </c:pt>
                <c:pt idx="446">
                  <c:v>15.919274961376461</c:v>
                </c:pt>
                <c:pt idx="447">
                  <c:v>23.513370688330522</c:v>
                </c:pt>
                <c:pt idx="448">
                  <c:v>5.7180194010606158</c:v>
                </c:pt>
                <c:pt idx="449">
                  <c:v>13.950802396469633</c:v>
                </c:pt>
                <c:pt idx="450">
                  <c:v>8.5661391202233332</c:v>
                </c:pt>
                <c:pt idx="451">
                  <c:v>9.1815037523778376</c:v>
                </c:pt>
                <c:pt idx="452">
                  <c:v>8.7803247924008136</c:v>
                </c:pt>
                <c:pt idx="453">
                  <c:v>8.5904478724624216</c:v>
                </c:pt>
                <c:pt idx="454">
                  <c:v>5.4040670997209981</c:v>
                </c:pt>
                <c:pt idx="455">
                  <c:v>8.968293851264864</c:v>
                </c:pt>
                <c:pt idx="456">
                  <c:v>1.9494553734997979</c:v>
                </c:pt>
                <c:pt idx="457">
                  <c:v>3.2379718951544114</c:v>
                </c:pt>
                <c:pt idx="458">
                  <c:v>9.2882847924126075</c:v>
                </c:pt>
                <c:pt idx="459">
                  <c:v>4.337051799429668</c:v>
                </c:pt>
                <c:pt idx="460">
                  <c:v>1.8634657336604958</c:v>
                </c:pt>
                <c:pt idx="461">
                  <c:v>1.8780615399840523</c:v>
                </c:pt>
                <c:pt idx="462">
                  <c:v>29.989350982430089</c:v>
                </c:pt>
                <c:pt idx="463">
                  <c:v>19.165848208183668</c:v>
                </c:pt>
                <c:pt idx="464">
                  <c:v>14.371120845618233</c:v>
                </c:pt>
                <c:pt idx="465">
                  <c:v>2.3323878585014706</c:v>
                </c:pt>
                <c:pt idx="466">
                  <c:v>13.788214209539831</c:v>
                </c:pt>
                <c:pt idx="467">
                  <c:v>2.2674930447734227</c:v>
                </c:pt>
                <c:pt idx="468">
                  <c:v>1.2386829157976258</c:v>
                </c:pt>
                <c:pt idx="469">
                  <c:v>1.93788870352534</c:v>
                </c:pt>
                <c:pt idx="470">
                  <c:v>12.426717017943725</c:v>
                </c:pt>
                <c:pt idx="471">
                  <c:v>8.3407553642273626</c:v>
                </c:pt>
                <c:pt idx="472">
                  <c:v>6.7952063728076482</c:v>
                </c:pt>
                <c:pt idx="473">
                  <c:v>8.6027841497224813</c:v>
                </c:pt>
                <c:pt idx="474">
                  <c:v>10.478452926025863</c:v>
                </c:pt>
                <c:pt idx="475">
                  <c:v>1.7132108015969063</c:v>
                </c:pt>
                <c:pt idx="476">
                  <c:v>2.7602879348162972</c:v>
                </c:pt>
                <c:pt idx="477">
                  <c:v>20.24840189861251</c:v>
                </c:pt>
                <c:pt idx="478">
                  <c:v>7.0291800959199637</c:v>
                </c:pt>
                <c:pt idx="479">
                  <c:v>10.836289494612428</c:v>
                </c:pt>
                <c:pt idx="480">
                  <c:v>10.921738153747659</c:v>
                </c:pt>
                <c:pt idx="481">
                  <c:v>0.47807920398496306</c:v>
                </c:pt>
                <c:pt idx="482">
                  <c:v>17.959298763996664</c:v>
                </c:pt>
                <c:pt idx="483">
                  <c:v>12.707424153688438</c:v>
                </c:pt>
                <c:pt idx="484">
                  <c:v>1.5231948035664302</c:v>
                </c:pt>
                <c:pt idx="485">
                  <c:v>14.656919058547672</c:v>
                </c:pt>
                <c:pt idx="486">
                  <c:v>14.689843821639457</c:v>
                </c:pt>
                <c:pt idx="487">
                  <c:v>5.5476017503232127</c:v>
                </c:pt>
                <c:pt idx="488">
                  <c:v>12.926777759389239</c:v>
                </c:pt>
                <c:pt idx="489">
                  <c:v>8.6723091687580443</c:v>
                </c:pt>
                <c:pt idx="490">
                  <c:v>15.666216060584205</c:v>
                </c:pt>
                <c:pt idx="491">
                  <c:v>1.3885895736151987</c:v>
                </c:pt>
                <c:pt idx="492">
                  <c:v>16.149267124722428</c:v>
                </c:pt>
                <c:pt idx="493">
                  <c:v>10.65621562270972</c:v>
                </c:pt>
                <c:pt idx="494">
                  <c:v>6.9148853659484049</c:v>
                </c:pt>
                <c:pt idx="495">
                  <c:v>19.418823977320375</c:v>
                </c:pt>
                <c:pt idx="496">
                  <c:v>10.249026596667306</c:v>
                </c:pt>
                <c:pt idx="497">
                  <c:v>13.694112276935684</c:v>
                </c:pt>
                <c:pt idx="498">
                  <c:v>19.467374580784668</c:v>
                </c:pt>
                <c:pt idx="499">
                  <c:v>18.30979001277748</c:v>
                </c:pt>
                <c:pt idx="500">
                  <c:v>9.3817194972688753</c:v>
                </c:pt>
                <c:pt idx="501">
                  <c:v>6.9052117111361593</c:v>
                </c:pt>
                <c:pt idx="502">
                  <c:v>3.3098827638883335</c:v>
                </c:pt>
                <c:pt idx="503">
                  <c:v>9.705407607280172</c:v>
                </c:pt>
                <c:pt idx="504">
                  <c:v>3.4650307672054401</c:v>
                </c:pt>
                <c:pt idx="505">
                  <c:v>6.172551139002211</c:v>
                </c:pt>
                <c:pt idx="506">
                  <c:v>1.2782187495800048</c:v>
                </c:pt>
                <c:pt idx="507">
                  <c:v>3.1422742100238192</c:v>
                </c:pt>
                <c:pt idx="508">
                  <c:v>9.4654053571683239</c:v>
                </c:pt>
                <c:pt idx="509">
                  <c:v>10.069158732850143</c:v>
                </c:pt>
                <c:pt idx="510">
                  <c:v>13.577991323442285</c:v>
                </c:pt>
                <c:pt idx="511">
                  <c:v>4.3964414670392262</c:v>
                </c:pt>
                <c:pt idx="512">
                  <c:v>6.4954763446556658</c:v>
                </c:pt>
                <c:pt idx="513">
                  <c:v>8.1556352563301981</c:v>
                </c:pt>
                <c:pt idx="514">
                  <c:v>7.1362829780855606</c:v>
                </c:pt>
                <c:pt idx="515">
                  <c:v>6.166968271457371</c:v>
                </c:pt>
                <c:pt idx="516">
                  <c:v>8.7220785920414343</c:v>
                </c:pt>
                <c:pt idx="517">
                  <c:v>5.2852160923080023</c:v>
                </c:pt>
                <c:pt idx="518">
                  <c:v>7.8473467228428575</c:v>
                </c:pt>
                <c:pt idx="519">
                  <c:v>2.1468401540415996</c:v>
                </c:pt>
                <c:pt idx="520">
                  <c:v>1.5755593378597683</c:v>
                </c:pt>
                <c:pt idx="521">
                  <c:v>3.3949612165452128</c:v>
                </c:pt>
                <c:pt idx="522">
                  <c:v>6.5957973780717305</c:v>
                </c:pt>
                <c:pt idx="523">
                  <c:v>6.2015547096407344</c:v>
                </c:pt>
                <c:pt idx="524">
                  <c:v>2.2128709949917402</c:v>
                </c:pt>
                <c:pt idx="525">
                  <c:v>4.7084595279325381</c:v>
                </c:pt>
                <c:pt idx="526">
                  <c:v>6.2852018867702402</c:v>
                </c:pt>
                <c:pt idx="527">
                  <c:v>7.6639290337939263</c:v>
                </c:pt>
                <c:pt idx="528">
                  <c:v>11.912306277659493</c:v>
                </c:pt>
                <c:pt idx="529">
                  <c:v>4.3189069537361142</c:v>
                </c:pt>
                <c:pt idx="530">
                  <c:v>10.076251486919599</c:v>
                </c:pt>
                <c:pt idx="531">
                  <c:v>0.21926491474123289</c:v>
                </c:pt>
                <c:pt idx="532">
                  <c:v>9.541782758900057</c:v>
                </c:pt>
                <c:pt idx="533">
                  <c:v>4.7676462321708</c:v>
                </c:pt>
                <c:pt idx="534">
                  <c:v>3.4916655887594965</c:v>
                </c:pt>
                <c:pt idx="535">
                  <c:v>5.6821210240039912</c:v>
                </c:pt>
                <c:pt idx="536">
                  <c:v>12.903854524866498</c:v>
                </c:pt>
                <c:pt idx="537">
                  <c:v>7.4753369712368132</c:v>
                </c:pt>
                <c:pt idx="538">
                  <c:v>5.5619462703590887</c:v>
                </c:pt>
                <c:pt idx="539">
                  <c:v>7.3804961267832976</c:v>
                </c:pt>
                <c:pt idx="540">
                  <c:v>6.5067565540982342</c:v>
                </c:pt>
                <c:pt idx="541">
                  <c:v>8.7707915753762631</c:v>
                </c:pt>
                <c:pt idx="542">
                  <c:v>3.029029344238257</c:v>
                </c:pt>
                <c:pt idx="543">
                  <c:v>6.5853458978279962</c:v>
                </c:pt>
                <c:pt idx="544">
                  <c:v>7.3806209779114154</c:v>
                </c:pt>
                <c:pt idx="545">
                  <c:v>4.0551829337373295</c:v>
                </c:pt>
                <c:pt idx="546">
                  <c:v>3.8890223268302622</c:v>
                </c:pt>
                <c:pt idx="547">
                  <c:v>2.7295062103637244</c:v>
                </c:pt>
                <c:pt idx="548">
                  <c:v>2.2684007679332865</c:v>
                </c:pt>
                <c:pt idx="549">
                  <c:v>8.3563776056159824</c:v>
                </c:pt>
                <c:pt idx="550">
                  <c:v>5.8046805834758901</c:v>
                </c:pt>
                <c:pt idx="551">
                  <c:v>18.857549908850643</c:v>
                </c:pt>
                <c:pt idx="552">
                  <c:v>5.1533934865413595</c:v>
                </c:pt>
                <c:pt idx="553">
                  <c:v>2.7397698115547291</c:v>
                </c:pt>
                <c:pt idx="554">
                  <c:v>8.451670510447304</c:v>
                </c:pt>
                <c:pt idx="555">
                  <c:v>13.625807243153586</c:v>
                </c:pt>
                <c:pt idx="556">
                  <c:v>4.5177296941695309</c:v>
                </c:pt>
                <c:pt idx="557">
                  <c:v>5.5935617805049098</c:v>
                </c:pt>
                <c:pt idx="558">
                  <c:v>2.7335466410328579</c:v>
                </c:pt>
                <c:pt idx="559">
                  <c:v>5.1802431509981126</c:v>
                </c:pt>
                <c:pt idx="560">
                  <c:v>6.1409200785212459</c:v>
                </c:pt>
                <c:pt idx="561">
                  <c:v>5.6991444751022025</c:v>
                </c:pt>
                <c:pt idx="562">
                  <c:v>2.3099723119505398</c:v>
                </c:pt>
                <c:pt idx="563">
                  <c:v>4.8963689275760629</c:v>
                </c:pt>
                <c:pt idx="564">
                  <c:v>3.2779264125778327</c:v>
                </c:pt>
                <c:pt idx="565">
                  <c:v>8.3691442592292535</c:v>
                </c:pt>
                <c:pt idx="566">
                  <c:v>4.6408898270550782</c:v>
                </c:pt>
                <c:pt idx="567">
                  <c:v>0.31682823075322686</c:v>
                </c:pt>
                <c:pt idx="568">
                  <c:v>4.1182727833281936</c:v>
                </c:pt>
                <c:pt idx="569">
                  <c:v>4.8267953122148004</c:v>
                </c:pt>
                <c:pt idx="570">
                  <c:v>0.60162465446899005</c:v>
                </c:pt>
                <c:pt idx="571">
                  <c:v>0.81128921380514218</c:v>
                </c:pt>
                <c:pt idx="572">
                  <c:v>4.5247614511479668</c:v>
                </c:pt>
                <c:pt idx="573">
                  <c:v>6.317836994272036</c:v>
                </c:pt>
                <c:pt idx="574">
                  <c:v>2.5721186238829299</c:v>
                </c:pt>
                <c:pt idx="575">
                  <c:v>5.073710790651206</c:v>
                </c:pt>
                <c:pt idx="576">
                  <c:v>6.8860701659885279</c:v>
                </c:pt>
                <c:pt idx="577">
                  <c:v>3.294041570017189</c:v>
                </c:pt>
                <c:pt idx="578">
                  <c:v>0.62779058100751262</c:v>
                </c:pt>
                <c:pt idx="579">
                  <c:v>11.708834671355238</c:v>
                </c:pt>
                <c:pt idx="580">
                  <c:v>4.1895906646996108</c:v>
                </c:pt>
                <c:pt idx="581">
                  <c:v>5.0820801573607612</c:v>
                </c:pt>
                <c:pt idx="582">
                  <c:v>3.630693304644601</c:v>
                </c:pt>
                <c:pt idx="583">
                  <c:v>3.0574367198695303</c:v>
                </c:pt>
                <c:pt idx="584">
                  <c:v>26.752051355693759</c:v>
                </c:pt>
                <c:pt idx="585">
                  <c:v>9.4864415408196638</c:v>
                </c:pt>
                <c:pt idx="586">
                  <c:v>7.0330294815828136</c:v>
                </c:pt>
                <c:pt idx="587">
                  <c:v>17.962196731391888</c:v>
                </c:pt>
                <c:pt idx="588">
                  <c:v>13.118047697205037</c:v>
                </c:pt>
                <c:pt idx="589">
                  <c:v>4.3393452982188681</c:v>
                </c:pt>
                <c:pt idx="590">
                  <c:v>4.6637948350488063</c:v>
                </c:pt>
                <c:pt idx="591">
                  <c:v>12.686152846337947</c:v>
                </c:pt>
                <c:pt idx="592">
                  <c:v>7.3843464763471127</c:v>
                </c:pt>
                <c:pt idx="593">
                  <c:v>22.820697765314609</c:v>
                </c:pt>
                <c:pt idx="594">
                  <c:v>5.9945326086363595</c:v>
                </c:pt>
                <c:pt idx="595">
                  <c:v>7.5717802854406413</c:v>
                </c:pt>
                <c:pt idx="596">
                  <c:v>0.65707066173167916</c:v>
                </c:pt>
                <c:pt idx="597">
                  <c:v>2.0508911771015783</c:v>
                </c:pt>
                <c:pt idx="598">
                  <c:v>15.911939624414929</c:v>
                </c:pt>
                <c:pt idx="599">
                  <c:v>6.0807661685493626</c:v>
                </c:pt>
                <c:pt idx="600">
                  <c:v>9.5026408624560101</c:v>
                </c:pt>
                <c:pt idx="601">
                  <c:v>4.3633249620033681</c:v>
                </c:pt>
                <c:pt idx="602">
                  <c:v>6.1772552656525264</c:v>
                </c:pt>
                <c:pt idx="603">
                  <c:v>4.7526665565480348</c:v>
                </c:pt>
                <c:pt idx="604">
                  <c:v>6.7413278723841366</c:v>
                </c:pt>
                <c:pt idx="605">
                  <c:v>9.1000531806839948</c:v>
                </c:pt>
                <c:pt idx="606">
                  <c:v>3.8137558970924363</c:v>
                </c:pt>
                <c:pt idx="607">
                  <c:v>4.9644381168105767</c:v>
                </c:pt>
                <c:pt idx="608">
                  <c:v>12.25496400159353</c:v>
                </c:pt>
                <c:pt idx="609">
                  <c:v>20.735610534616463</c:v>
                </c:pt>
                <c:pt idx="610">
                  <c:v>5.3849292706349887</c:v>
                </c:pt>
                <c:pt idx="611">
                  <c:v>4.2496924738089659</c:v>
                </c:pt>
                <c:pt idx="612">
                  <c:v>8.7529440160578211</c:v>
                </c:pt>
                <c:pt idx="613">
                  <c:v>2.1961614115575765</c:v>
                </c:pt>
                <c:pt idx="614">
                  <c:v>39.259314091365795</c:v>
                </c:pt>
                <c:pt idx="615">
                  <c:v>29.158957626035075</c:v>
                </c:pt>
                <c:pt idx="616">
                  <c:v>4.4991134953516854</c:v>
                </c:pt>
                <c:pt idx="617">
                  <c:v>10.639659312360514</c:v>
                </c:pt>
                <c:pt idx="618">
                  <c:v>9.3508087302998408</c:v>
                </c:pt>
                <c:pt idx="619">
                  <c:v>3.6995467586044541</c:v>
                </c:pt>
                <c:pt idx="620">
                  <c:v>2.0899383389775168</c:v>
                </c:pt>
                <c:pt idx="621">
                  <c:v>6.315170360081293</c:v>
                </c:pt>
                <c:pt idx="622">
                  <c:v>1.2112353970413376</c:v>
                </c:pt>
                <c:pt idx="623">
                  <c:v>13.073844387697598</c:v>
                </c:pt>
                <c:pt idx="624">
                  <c:v>0.22153020140400326</c:v>
                </c:pt>
                <c:pt idx="625">
                  <c:v>4.1174196837062702</c:v>
                </c:pt>
                <c:pt idx="626">
                  <c:v>5.6388508526893677</c:v>
                </c:pt>
                <c:pt idx="627">
                  <c:v>9.4340950836098081</c:v>
                </c:pt>
                <c:pt idx="628">
                  <c:v>5.3954789623086237</c:v>
                </c:pt>
                <c:pt idx="629">
                  <c:v>10.620126713295441</c:v>
                </c:pt>
                <c:pt idx="630">
                  <c:v>7.9750921874514145</c:v>
                </c:pt>
                <c:pt idx="631">
                  <c:v>7.7332965865030818</c:v>
                </c:pt>
                <c:pt idx="632">
                  <c:v>12.468028472651866</c:v>
                </c:pt>
                <c:pt idx="633">
                  <c:v>3.0454994645891467</c:v>
                </c:pt>
                <c:pt idx="634">
                  <c:v>7.5319054924112807</c:v>
                </c:pt>
                <c:pt idx="635">
                  <c:v>13.493472452777409</c:v>
                </c:pt>
                <c:pt idx="636">
                  <c:v>8.9352883723745737</c:v>
                </c:pt>
                <c:pt idx="637">
                  <c:v>26.578846923902724</c:v>
                </c:pt>
                <c:pt idx="638">
                  <c:v>6.5519484472153335</c:v>
                </c:pt>
                <c:pt idx="639">
                  <c:v>0.93804710790473156</c:v>
                </c:pt>
                <c:pt idx="640">
                  <c:v>7.0960585303825665</c:v>
                </c:pt>
                <c:pt idx="641">
                  <c:v>11.178923767585388</c:v>
                </c:pt>
                <c:pt idx="642">
                  <c:v>8.6680290744173298</c:v>
                </c:pt>
                <c:pt idx="643">
                  <c:v>4.1444706635180966</c:v>
                </c:pt>
                <c:pt idx="644">
                  <c:v>9.8972716139728885</c:v>
                </c:pt>
                <c:pt idx="645">
                  <c:v>2.174836289896338</c:v>
                </c:pt>
                <c:pt idx="646">
                  <c:v>9.8739398146149941</c:v>
                </c:pt>
                <c:pt idx="647">
                  <c:v>17.060851605915502</c:v>
                </c:pt>
                <c:pt idx="648">
                  <c:v>9.9965006145771369</c:v>
                </c:pt>
                <c:pt idx="649">
                  <c:v>4.46331367477468</c:v>
                </c:pt>
                <c:pt idx="650">
                  <c:v>21.541727865149472</c:v>
                </c:pt>
                <c:pt idx="651">
                  <c:v>15.686346670770739</c:v>
                </c:pt>
                <c:pt idx="652">
                  <c:v>11.332417883097897</c:v>
                </c:pt>
                <c:pt idx="653">
                  <c:v>7.4555851249482794</c:v>
                </c:pt>
                <c:pt idx="654">
                  <c:v>1.7125752387317519</c:v>
                </c:pt>
                <c:pt idx="655">
                  <c:v>4.078906632292675</c:v>
                </c:pt>
                <c:pt idx="656">
                  <c:v>3.3050660065788025</c:v>
                </c:pt>
                <c:pt idx="657">
                  <c:v>25.373283043409153</c:v>
                </c:pt>
                <c:pt idx="658">
                  <c:v>11.039375057669023</c:v>
                </c:pt>
                <c:pt idx="659">
                  <c:v>3.2161427325378922</c:v>
                </c:pt>
                <c:pt idx="660">
                  <c:v>33.783704336792674</c:v>
                </c:pt>
                <c:pt idx="661">
                  <c:v>8.4569489714629</c:v>
                </c:pt>
                <c:pt idx="662">
                  <c:v>13.098214159036138</c:v>
                </c:pt>
                <c:pt idx="663">
                  <c:v>8.1318552517443461</c:v>
                </c:pt>
                <c:pt idx="664">
                  <c:v>7.4612585498209949</c:v>
                </c:pt>
                <c:pt idx="665">
                  <c:v>8.5993639390519299</c:v>
                </c:pt>
                <c:pt idx="666">
                  <c:v>29.913550591436433</c:v>
                </c:pt>
                <c:pt idx="667">
                  <c:v>8.016341264781369</c:v>
                </c:pt>
                <c:pt idx="668">
                  <c:v>9.3525168497737763</c:v>
                </c:pt>
                <c:pt idx="669">
                  <c:v>7.7511800255568195</c:v>
                </c:pt>
                <c:pt idx="670">
                  <c:v>11.306965724114594</c:v>
                </c:pt>
                <c:pt idx="671">
                  <c:v>1.6882215348294183</c:v>
                </c:pt>
                <c:pt idx="672">
                  <c:v>4.6744990042494887</c:v>
                </c:pt>
                <c:pt idx="673">
                  <c:v>2.1594933666159895</c:v>
                </c:pt>
                <c:pt idx="674">
                  <c:v>9.5232205793513263</c:v>
                </c:pt>
                <c:pt idx="675">
                  <c:v>7.0671187682533896</c:v>
                </c:pt>
                <c:pt idx="676">
                  <c:v>8.1689004927004163</c:v>
                </c:pt>
                <c:pt idx="677">
                  <c:v>6.2521256699809689</c:v>
                </c:pt>
                <c:pt idx="678">
                  <c:v>15.61834523760707</c:v>
                </c:pt>
                <c:pt idx="679">
                  <c:v>37.85196225094311</c:v>
                </c:pt>
                <c:pt idx="680">
                  <c:v>25.570114229605984</c:v>
                </c:pt>
                <c:pt idx="681">
                  <c:v>21.152268282137229</c:v>
                </c:pt>
                <c:pt idx="682">
                  <c:v>4.9963077921003061</c:v>
                </c:pt>
                <c:pt idx="683">
                  <c:v>10.318544524938609</c:v>
                </c:pt>
                <c:pt idx="684">
                  <c:v>9.9947235161970784</c:v>
                </c:pt>
                <c:pt idx="685">
                  <c:v>10.741084559120976</c:v>
                </c:pt>
                <c:pt idx="686">
                  <c:v>4.3281752755157683</c:v>
                </c:pt>
                <c:pt idx="687">
                  <c:v>6.6459571759336811</c:v>
                </c:pt>
                <c:pt idx="688">
                  <c:v>10.717596254289171</c:v>
                </c:pt>
                <c:pt idx="689">
                  <c:v>5.721088848651636</c:v>
                </c:pt>
                <c:pt idx="690">
                  <c:v>4.8581530178725165</c:v>
                </c:pt>
                <c:pt idx="691">
                  <c:v>0.82934408037550411</c:v>
                </c:pt>
                <c:pt idx="692">
                  <c:v>0.95233054460427102</c:v>
                </c:pt>
                <c:pt idx="693">
                  <c:v>2.0935840896978526</c:v>
                </c:pt>
                <c:pt idx="694">
                  <c:v>3.494811116302146</c:v>
                </c:pt>
                <c:pt idx="695">
                  <c:v>5.7711188969613678</c:v>
                </c:pt>
                <c:pt idx="696">
                  <c:v>3.4721649135538186</c:v>
                </c:pt>
                <c:pt idx="697">
                  <c:v>2.3980157213440827</c:v>
                </c:pt>
                <c:pt idx="698">
                  <c:v>1.7986293609597603</c:v>
                </c:pt>
                <c:pt idx="699">
                  <c:v>2.149439975948694</c:v>
                </c:pt>
                <c:pt idx="700">
                  <c:v>5.1865831922713603</c:v>
                </c:pt>
                <c:pt idx="701">
                  <c:v>11.994643077200712</c:v>
                </c:pt>
                <c:pt idx="702">
                  <c:v>8.2306608809526995</c:v>
                </c:pt>
                <c:pt idx="703">
                  <c:v>3.5623105694207551</c:v>
                </c:pt>
                <c:pt idx="704">
                  <c:v>2.484393902836481</c:v>
                </c:pt>
              </c:numCache>
            </c:numRef>
          </c:xVal>
          <c:yVal>
            <c:numRef>
              <c:f>distances!$J$717:$J$1421</c:f>
              <c:numCache>
                <c:formatCode>General</c:formatCode>
                <c:ptCount val="705"/>
                <c:pt idx="0">
                  <c:v>0.7142857142857143</c:v>
                </c:pt>
                <c:pt idx="1">
                  <c:v>1.5</c:v>
                </c:pt>
                <c:pt idx="2">
                  <c:v>3</c:v>
                </c:pt>
                <c:pt idx="3">
                  <c:v>0.63636363636363635</c:v>
                </c:pt>
                <c:pt idx="4">
                  <c:v>0.25</c:v>
                </c:pt>
                <c:pt idx="5">
                  <c:v>1</c:v>
                </c:pt>
                <c:pt idx="6">
                  <c:v>3.3333333333333335</c:v>
                </c:pt>
                <c:pt idx="7">
                  <c:v>0.33333333333333331</c:v>
                </c:pt>
                <c:pt idx="8">
                  <c:v>0.5714285714285714</c:v>
                </c:pt>
                <c:pt idx="9">
                  <c:v>0.55555555555555558</c:v>
                </c:pt>
                <c:pt idx="10">
                  <c:v>0.42857142857142855</c:v>
                </c:pt>
                <c:pt idx="11">
                  <c:v>2.5</c:v>
                </c:pt>
                <c:pt idx="12">
                  <c:v>0.75</c:v>
                </c:pt>
                <c:pt idx="13">
                  <c:v>1.5</c:v>
                </c:pt>
                <c:pt idx="14">
                  <c:v>0.5</c:v>
                </c:pt>
                <c:pt idx="15">
                  <c:v>1.5</c:v>
                </c:pt>
                <c:pt idx="16">
                  <c:v>0.42857142857142855</c:v>
                </c:pt>
                <c:pt idx="17">
                  <c:v>0.8571428571428571</c:v>
                </c:pt>
                <c:pt idx="18">
                  <c:v>0</c:v>
                </c:pt>
                <c:pt idx="19">
                  <c:v>1.1428571428571428</c:v>
                </c:pt>
                <c:pt idx="20">
                  <c:v>0.875</c:v>
                </c:pt>
                <c:pt idx="21">
                  <c:v>1</c:v>
                </c:pt>
                <c:pt idx="22">
                  <c:v>0.83333333333333337</c:v>
                </c:pt>
                <c:pt idx="23">
                  <c:v>1</c:v>
                </c:pt>
                <c:pt idx="24">
                  <c:v>0</c:v>
                </c:pt>
                <c:pt idx="25">
                  <c:v>1.25</c:v>
                </c:pt>
                <c:pt idx="26">
                  <c:v>0.54545454545454541</c:v>
                </c:pt>
                <c:pt idx="27">
                  <c:v>0.4</c:v>
                </c:pt>
                <c:pt idx="28">
                  <c:v>#N/A</c:v>
                </c:pt>
                <c:pt idx="29">
                  <c:v>0.25</c:v>
                </c:pt>
                <c:pt idx="30">
                  <c:v>0.5</c:v>
                </c:pt>
                <c:pt idx="31">
                  <c:v>0.66666666666666663</c:v>
                </c:pt>
                <c:pt idx="32">
                  <c:v>0.8</c:v>
                </c:pt>
                <c:pt idx="33">
                  <c:v>3.5</c:v>
                </c:pt>
                <c:pt idx="34">
                  <c:v>0.5</c:v>
                </c:pt>
                <c:pt idx="35">
                  <c:v>0.5</c:v>
                </c:pt>
                <c:pt idx="36">
                  <c:v>0.1</c:v>
                </c:pt>
                <c:pt idx="37">
                  <c:v>0.35294117647058826</c:v>
                </c:pt>
                <c:pt idx="38">
                  <c:v>0.21428571428571427</c:v>
                </c:pt>
                <c:pt idx="39">
                  <c:v>0.625</c:v>
                </c:pt>
                <c:pt idx="40">
                  <c:v>2</c:v>
                </c:pt>
                <c:pt idx="41">
                  <c:v>0.375</c:v>
                </c:pt>
                <c:pt idx="42">
                  <c:v>4.5</c:v>
                </c:pt>
                <c:pt idx="43">
                  <c:v>0.5714285714285714</c:v>
                </c:pt>
                <c:pt idx="44">
                  <c:v>0.83333333333333337</c:v>
                </c:pt>
                <c:pt idx="45">
                  <c:v>0.8</c:v>
                </c:pt>
                <c:pt idx="46">
                  <c:v>1</c:v>
                </c:pt>
                <c:pt idx="47">
                  <c:v>#N/A</c:v>
                </c:pt>
                <c:pt idx="48">
                  <c:v>0.2857142857142857</c:v>
                </c:pt>
                <c:pt idx="49">
                  <c:v>0</c:v>
                </c:pt>
                <c:pt idx="50">
                  <c:v>0.66666666666666663</c:v>
                </c:pt>
                <c:pt idx="51">
                  <c:v>0</c:v>
                </c:pt>
                <c:pt idx="52">
                  <c:v>1</c:v>
                </c:pt>
                <c:pt idx="53">
                  <c:v>0.38461538461538464</c:v>
                </c:pt>
                <c:pt idx="54">
                  <c:v>1</c:v>
                </c:pt>
                <c:pt idx="55">
                  <c:v>0.44444444444444442</c:v>
                </c:pt>
                <c:pt idx="56">
                  <c:v>1.1666666666666667</c:v>
                </c:pt>
                <c:pt idx="57">
                  <c:v>0.1111111111111111</c:v>
                </c:pt>
                <c:pt idx="58">
                  <c:v>#N/A</c:v>
                </c:pt>
                <c:pt idx="59">
                  <c:v>#N/A</c:v>
                </c:pt>
                <c:pt idx="60">
                  <c:v>0</c:v>
                </c:pt>
                <c:pt idx="61">
                  <c:v>#N/A</c:v>
                </c:pt>
                <c:pt idx="62">
                  <c:v>0.125</c:v>
                </c:pt>
                <c:pt idx="63">
                  <c:v>#N/A</c:v>
                </c:pt>
                <c:pt idx="64">
                  <c:v>0.75</c:v>
                </c:pt>
                <c:pt idx="65">
                  <c:v>0.25</c:v>
                </c:pt>
                <c:pt idx="66">
                  <c:v>0.6</c:v>
                </c:pt>
                <c:pt idx="67">
                  <c:v>0.3</c:v>
                </c:pt>
                <c:pt idx="68">
                  <c:v>#N/A</c:v>
                </c:pt>
                <c:pt idx="69">
                  <c:v>0</c:v>
                </c:pt>
                <c:pt idx="70">
                  <c:v>0.25</c:v>
                </c:pt>
                <c:pt idx="71">
                  <c:v>#N/A</c:v>
                </c:pt>
                <c:pt idx="72">
                  <c:v>#N/A</c:v>
                </c:pt>
                <c:pt idx="73">
                  <c:v>#N/A</c:v>
                </c:pt>
                <c:pt idx="74">
                  <c:v>#N/A</c:v>
                </c:pt>
                <c:pt idx="75">
                  <c:v>0.8571428571428571</c:v>
                </c:pt>
                <c:pt idx="76">
                  <c:v>0.66666666666666663</c:v>
                </c:pt>
                <c:pt idx="77">
                  <c:v>#N/A</c:v>
                </c:pt>
                <c:pt idx="78">
                  <c:v>0.16666666666666666</c:v>
                </c:pt>
                <c:pt idx="79">
                  <c:v>#N/A</c:v>
                </c:pt>
                <c:pt idx="80">
                  <c:v>#N/A</c:v>
                </c:pt>
                <c:pt idx="81">
                  <c:v>#N/A</c:v>
                </c:pt>
                <c:pt idx="82">
                  <c:v>#N/A</c:v>
                </c:pt>
                <c:pt idx="83">
                  <c:v>0.5</c:v>
                </c:pt>
                <c:pt idx="84">
                  <c:v>#N/A</c:v>
                </c:pt>
                <c:pt idx="85">
                  <c:v>#N/A</c:v>
                </c:pt>
                <c:pt idx="86">
                  <c:v>2.6666666666666665</c:v>
                </c:pt>
                <c:pt idx="87">
                  <c:v>0.4</c:v>
                </c:pt>
                <c:pt idx="88">
                  <c:v>0.5714285714285714</c:v>
                </c:pt>
                <c:pt idx="89">
                  <c:v>0.14285714285714285</c:v>
                </c:pt>
                <c:pt idx="90">
                  <c:v>2.25</c:v>
                </c:pt>
                <c:pt idx="91">
                  <c:v>1</c:v>
                </c:pt>
                <c:pt idx="92">
                  <c:v>7</c:v>
                </c:pt>
                <c:pt idx="93">
                  <c:v>0.4</c:v>
                </c:pt>
                <c:pt idx="94">
                  <c:v>0.42857142857142855</c:v>
                </c:pt>
                <c:pt idx="95">
                  <c:v>0.4</c:v>
                </c:pt>
                <c:pt idx="96">
                  <c:v>#N/A</c:v>
                </c:pt>
                <c:pt idx="97">
                  <c:v>0.4</c:v>
                </c:pt>
                <c:pt idx="98">
                  <c:v>0.27272727272727271</c:v>
                </c:pt>
                <c:pt idx="99">
                  <c:v>0.5</c:v>
                </c:pt>
                <c:pt idx="100">
                  <c:v>0.66666666666666663</c:v>
                </c:pt>
                <c:pt idx="101">
                  <c:v>0.83333333333333337</c:v>
                </c:pt>
                <c:pt idx="102">
                  <c:v>1.4</c:v>
                </c:pt>
                <c:pt idx="103">
                  <c:v>3</c:v>
                </c:pt>
                <c:pt idx="104">
                  <c:v>0.25</c:v>
                </c:pt>
                <c:pt idx="105">
                  <c:v>0.2</c:v>
                </c:pt>
                <c:pt idx="106">
                  <c:v>3</c:v>
                </c:pt>
                <c:pt idx="107">
                  <c:v>2.5</c:v>
                </c:pt>
                <c:pt idx="108">
                  <c:v>0</c:v>
                </c:pt>
                <c:pt idx="109">
                  <c:v>1.5714285714285714</c:v>
                </c:pt>
                <c:pt idx="110">
                  <c:v>0.75</c:v>
                </c:pt>
                <c:pt idx="111">
                  <c:v>0.5</c:v>
                </c:pt>
                <c:pt idx="112">
                  <c:v>0</c:v>
                </c:pt>
                <c:pt idx="113">
                  <c:v>0.16666666666666666</c:v>
                </c:pt>
                <c:pt idx="114">
                  <c:v>0.23076923076923078</c:v>
                </c:pt>
                <c:pt idx="115">
                  <c:v>0.66666666666666663</c:v>
                </c:pt>
                <c:pt idx="116">
                  <c:v>0.5</c:v>
                </c:pt>
                <c:pt idx="117">
                  <c:v>1</c:v>
                </c:pt>
                <c:pt idx="118">
                  <c:v>0.2857142857142857</c:v>
                </c:pt>
                <c:pt idx="119">
                  <c:v>2.5</c:v>
                </c:pt>
                <c:pt idx="120">
                  <c:v>0.8</c:v>
                </c:pt>
                <c:pt idx="121">
                  <c:v>0.5</c:v>
                </c:pt>
                <c:pt idx="122">
                  <c:v>0.375</c:v>
                </c:pt>
                <c:pt idx="123">
                  <c:v>#N/A</c:v>
                </c:pt>
                <c:pt idx="124">
                  <c:v>0.7142857142857143</c:v>
                </c:pt>
                <c:pt idx="125">
                  <c:v>0.83333333333333337</c:v>
                </c:pt>
                <c:pt idx="126">
                  <c:v>2</c:v>
                </c:pt>
                <c:pt idx="127">
                  <c:v>0.125</c:v>
                </c:pt>
                <c:pt idx="128">
                  <c:v>0</c:v>
                </c:pt>
                <c:pt idx="129">
                  <c:v>1.25</c:v>
                </c:pt>
                <c:pt idx="130">
                  <c:v>0.625</c:v>
                </c:pt>
                <c:pt idx="131">
                  <c:v>1.5</c:v>
                </c:pt>
                <c:pt idx="132">
                  <c:v>0.72727272727272729</c:v>
                </c:pt>
                <c:pt idx="133">
                  <c:v>2.5</c:v>
                </c:pt>
                <c:pt idx="134">
                  <c:v>1</c:v>
                </c:pt>
                <c:pt idx="135">
                  <c:v>0.22222222222222221</c:v>
                </c:pt>
                <c:pt idx="136">
                  <c:v>0.8</c:v>
                </c:pt>
                <c:pt idx="137">
                  <c:v>0.5625</c:v>
                </c:pt>
                <c:pt idx="138">
                  <c:v>0.33333333333333331</c:v>
                </c:pt>
                <c:pt idx="139">
                  <c:v>#N/A</c:v>
                </c:pt>
                <c:pt idx="140">
                  <c:v>0.33333333333333331</c:v>
                </c:pt>
                <c:pt idx="141">
                  <c:v>0.4</c:v>
                </c:pt>
                <c:pt idx="142">
                  <c:v>1</c:v>
                </c:pt>
                <c:pt idx="143">
                  <c:v>3</c:v>
                </c:pt>
                <c:pt idx="144">
                  <c:v>4</c:v>
                </c:pt>
                <c:pt idx="145">
                  <c:v>0.58333333333333337</c:v>
                </c:pt>
                <c:pt idx="146">
                  <c:v>0.75</c:v>
                </c:pt>
                <c:pt idx="147">
                  <c:v>0.66666666666666663</c:v>
                </c:pt>
                <c:pt idx="148">
                  <c:v>0.23076923076923078</c:v>
                </c:pt>
                <c:pt idx="149">
                  <c:v>1.4</c:v>
                </c:pt>
                <c:pt idx="150">
                  <c:v>1</c:v>
                </c:pt>
                <c:pt idx="151">
                  <c:v>0.66666666666666663</c:v>
                </c:pt>
                <c:pt idx="152">
                  <c:v>1.3333333333333333</c:v>
                </c:pt>
                <c:pt idx="153">
                  <c:v>2</c:v>
                </c:pt>
                <c:pt idx="154">
                  <c:v>0.33333333333333331</c:v>
                </c:pt>
                <c:pt idx="155">
                  <c:v>0</c:v>
                </c:pt>
                <c:pt idx="156">
                  <c:v>1</c:v>
                </c:pt>
                <c:pt idx="157">
                  <c:v>1.5</c:v>
                </c:pt>
                <c:pt idx="158">
                  <c:v>1</c:v>
                </c:pt>
                <c:pt idx="159">
                  <c:v>#N/A</c:v>
                </c:pt>
                <c:pt idx="160">
                  <c:v>#N/A</c:v>
                </c:pt>
                <c:pt idx="161">
                  <c:v>4.5</c:v>
                </c:pt>
                <c:pt idx="162">
                  <c:v>#N/A</c:v>
                </c:pt>
                <c:pt idx="163">
                  <c:v>0.2</c:v>
                </c:pt>
                <c:pt idx="164">
                  <c:v>1</c:v>
                </c:pt>
                <c:pt idx="165">
                  <c:v>#N/A</c:v>
                </c:pt>
                <c:pt idx="166">
                  <c:v>0.66666666666666663</c:v>
                </c:pt>
                <c:pt idx="167">
                  <c:v>1.8</c:v>
                </c:pt>
                <c:pt idx="168">
                  <c:v>0.2</c:v>
                </c:pt>
                <c:pt idx="169">
                  <c:v>1</c:v>
                </c:pt>
                <c:pt idx="170">
                  <c:v>#N/A</c:v>
                </c:pt>
                <c:pt idx="171">
                  <c:v>1.4</c:v>
                </c:pt>
                <c:pt idx="172">
                  <c:v>1.3333333333333333</c:v>
                </c:pt>
                <c:pt idx="173">
                  <c:v>0</c:v>
                </c:pt>
                <c:pt idx="174">
                  <c:v>0.16666666666666666</c:v>
                </c:pt>
                <c:pt idx="175">
                  <c:v>0.5</c:v>
                </c:pt>
                <c:pt idx="176">
                  <c:v>0.33333333333333331</c:v>
                </c:pt>
                <c:pt idx="177">
                  <c:v>0.14285714285714285</c:v>
                </c:pt>
                <c:pt idx="178">
                  <c:v>0.2</c:v>
                </c:pt>
                <c:pt idx="179">
                  <c:v>2</c:v>
                </c:pt>
                <c:pt idx="180">
                  <c:v>1</c:v>
                </c:pt>
                <c:pt idx="181">
                  <c:v>0</c:v>
                </c:pt>
                <c:pt idx="182">
                  <c:v>0.6</c:v>
                </c:pt>
                <c:pt idx="183">
                  <c:v>0.33333333333333331</c:v>
                </c:pt>
                <c:pt idx="184">
                  <c:v>0.5</c:v>
                </c:pt>
                <c:pt idx="185">
                  <c:v>0.33333333333333331</c:v>
                </c:pt>
                <c:pt idx="186">
                  <c:v>0.2</c:v>
                </c:pt>
                <c:pt idx="187">
                  <c:v>1</c:v>
                </c:pt>
                <c:pt idx="188">
                  <c:v>0.1111111111111111</c:v>
                </c:pt>
                <c:pt idx="189">
                  <c:v>0.66666666666666663</c:v>
                </c:pt>
                <c:pt idx="190">
                  <c:v>0.66666666666666663</c:v>
                </c:pt>
                <c:pt idx="191">
                  <c:v>1.6666666666666667</c:v>
                </c:pt>
                <c:pt idx="192">
                  <c:v>2</c:v>
                </c:pt>
                <c:pt idx="193">
                  <c:v>1</c:v>
                </c:pt>
                <c:pt idx="194">
                  <c:v>0.5</c:v>
                </c:pt>
                <c:pt idx="195">
                  <c:v>0</c:v>
                </c:pt>
                <c:pt idx="196">
                  <c:v>0</c:v>
                </c:pt>
                <c:pt idx="197">
                  <c:v>0.5</c:v>
                </c:pt>
                <c:pt idx="198">
                  <c:v>1</c:v>
                </c:pt>
                <c:pt idx="199">
                  <c:v>1.6666666666666667</c:v>
                </c:pt>
                <c:pt idx="200">
                  <c:v>0.5</c:v>
                </c:pt>
                <c:pt idx="201">
                  <c:v>0</c:v>
                </c:pt>
                <c:pt idx="202">
                  <c:v>1.5</c:v>
                </c:pt>
                <c:pt idx="203">
                  <c:v>0.25</c:v>
                </c:pt>
                <c:pt idx="204">
                  <c:v>1</c:v>
                </c:pt>
                <c:pt idx="205">
                  <c:v>6</c:v>
                </c:pt>
                <c:pt idx="206">
                  <c:v>0.5</c:v>
                </c:pt>
                <c:pt idx="207">
                  <c:v>0.2857142857142857</c:v>
                </c:pt>
                <c:pt idx="208">
                  <c:v>#N/A</c:v>
                </c:pt>
                <c:pt idx="209">
                  <c:v>0.1</c:v>
                </c:pt>
                <c:pt idx="210">
                  <c:v>#N/A</c:v>
                </c:pt>
                <c:pt idx="211">
                  <c:v>#N/A</c:v>
                </c:pt>
                <c:pt idx="212">
                  <c:v>0.14285714285714285</c:v>
                </c:pt>
                <c:pt idx="213">
                  <c:v>0.5</c:v>
                </c:pt>
                <c:pt idx="214">
                  <c:v>0.15384615384615385</c:v>
                </c:pt>
                <c:pt idx="215">
                  <c:v>0.2</c:v>
                </c:pt>
                <c:pt idx="216">
                  <c:v>0</c:v>
                </c:pt>
                <c:pt idx="217">
                  <c:v>#N/A</c:v>
                </c:pt>
                <c:pt idx="218">
                  <c:v>0</c:v>
                </c:pt>
                <c:pt idx="219">
                  <c:v>0.2857142857142857</c:v>
                </c:pt>
                <c:pt idx="220">
                  <c:v>0.22222222222222221</c:v>
                </c:pt>
                <c:pt idx="221">
                  <c:v>#N/A</c:v>
                </c:pt>
                <c:pt idx="222">
                  <c:v>#N/A</c:v>
                </c:pt>
                <c:pt idx="223">
                  <c:v>0.4</c:v>
                </c:pt>
                <c:pt idx="224">
                  <c:v>5.8823529411764705E-2</c:v>
                </c:pt>
                <c:pt idx="225">
                  <c:v>1</c:v>
                </c:pt>
                <c:pt idx="226">
                  <c:v>#N/A</c:v>
                </c:pt>
                <c:pt idx="227">
                  <c:v>0.3</c:v>
                </c:pt>
                <c:pt idx="228">
                  <c:v>0.2</c:v>
                </c:pt>
                <c:pt idx="229">
                  <c:v>1</c:v>
                </c:pt>
                <c:pt idx="230">
                  <c:v>0</c:v>
                </c:pt>
                <c:pt idx="231">
                  <c:v>0.5</c:v>
                </c:pt>
                <c:pt idx="232">
                  <c:v>2.3333333333333335</c:v>
                </c:pt>
                <c:pt idx="233">
                  <c:v>0.83333333333333337</c:v>
                </c:pt>
                <c:pt idx="234">
                  <c:v>0.25</c:v>
                </c:pt>
                <c:pt idx="235">
                  <c:v>0.5714285714285714</c:v>
                </c:pt>
                <c:pt idx="236">
                  <c:v>1</c:v>
                </c:pt>
                <c:pt idx="237">
                  <c:v>0.7142857142857143</c:v>
                </c:pt>
                <c:pt idx="238">
                  <c:v>0.33333333333333331</c:v>
                </c:pt>
                <c:pt idx="239">
                  <c:v>0.88888888888888884</c:v>
                </c:pt>
                <c:pt idx="240">
                  <c:v>0.5</c:v>
                </c:pt>
                <c:pt idx="241">
                  <c:v>8.3333333333333329E-2</c:v>
                </c:pt>
                <c:pt idx="242">
                  <c:v>0.125</c:v>
                </c:pt>
                <c:pt idx="243">
                  <c:v>#N/A</c:v>
                </c:pt>
                <c:pt idx="244">
                  <c:v>0.5</c:v>
                </c:pt>
                <c:pt idx="245">
                  <c:v>0.6</c:v>
                </c:pt>
                <c:pt idx="246">
                  <c:v>0.22222222222222221</c:v>
                </c:pt>
                <c:pt idx="247">
                  <c:v>0.25</c:v>
                </c:pt>
                <c:pt idx="248">
                  <c:v>0.42857142857142855</c:v>
                </c:pt>
                <c:pt idx="249">
                  <c:v>0.66666666666666663</c:v>
                </c:pt>
                <c:pt idx="250">
                  <c:v>0.8571428571428571</c:v>
                </c:pt>
                <c:pt idx="251">
                  <c:v>1</c:v>
                </c:pt>
                <c:pt idx="252">
                  <c:v>1.2</c:v>
                </c:pt>
                <c:pt idx="253">
                  <c:v>0.33333333333333331</c:v>
                </c:pt>
                <c:pt idx="254">
                  <c:v>0.2</c:v>
                </c:pt>
                <c:pt idx="255">
                  <c:v>1</c:v>
                </c:pt>
                <c:pt idx="256">
                  <c:v>0.8</c:v>
                </c:pt>
                <c:pt idx="257">
                  <c:v>0.14285714285714285</c:v>
                </c:pt>
                <c:pt idx="258">
                  <c:v>1</c:v>
                </c:pt>
                <c:pt idx="259">
                  <c:v>0.3125</c:v>
                </c:pt>
                <c:pt idx="260">
                  <c:v>0.5</c:v>
                </c:pt>
                <c:pt idx="261">
                  <c:v>0</c:v>
                </c:pt>
                <c:pt idx="262">
                  <c:v>0.1</c:v>
                </c:pt>
                <c:pt idx="263">
                  <c:v>0.16666666666666666</c:v>
                </c:pt>
                <c:pt idx="264">
                  <c:v>0.125</c:v>
                </c:pt>
                <c:pt idx="265">
                  <c:v>2.5</c:v>
                </c:pt>
                <c:pt idx="266">
                  <c:v>1.2</c:v>
                </c:pt>
                <c:pt idx="267">
                  <c:v>1.1666666666666667</c:v>
                </c:pt>
                <c:pt idx="268">
                  <c:v>0</c:v>
                </c:pt>
                <c:pt idx="269">
                  <c:v>1</c:v>
                </c:pt>
                <c:pt idx="270">
                  <c:v>0.33333333333333331</c:v>
                </c:pt>
                <c:pt idx="271">
                  <c:v>0.5714285714285714</c:v>
                </c:pt>
                <c:pt idx="272">
                  <c:v>#N/A</c:v>
                </c:pt>
                <c:pt idx="273">
                  <c:v>0.14285714285714285</c:v>
                </c:pt>
                <c:pt idx="274">
                  <c:v>0</c:v>
                </c:pt>
                <c:pt idx="275">
                  <c:v>0</c:v>
                </c:pt>
                <c:pt idx="276">
                  <c:v>0.75</c:v>
                </c:pt>
                <c:pt idx="277">
                  <c:v>0.25</c:v>
                </c:pt>
                <c:pt idx="278">
                  <c:v>0.5</c:v>
                </c:pt>
                <c:pt idx="279">
                  <c:v>0</c:v>
                </c:pt>
                <c:pt idx="280">
                  <c:v>2</c:v>
                </c:pt>
                <c:pt idx="281">
                  <c:v>1.3333333333333333</c:v>
                </c:pt>
                <c:pt idx="282">
                  <c:v>#N/A</c:v>
                </c:pt>
                <c:pt idx="283">
                  <c:v>#N/A</c:v>
                </c:pt>
                <c:pt idx="284">
                  <c:v>0.2</c:v>
                </c:pt>
                <c:pt idx="285">
                  <c:v>0.5</c:v>
                </c:pt>
                <c:pt idx="286">
                  <c:v>1.75</c:v>
                </c:pt>
                <c:pt idx="287">
                  <c:v>1.1428571428571428</c:v>
                </c:pt>
                <c:pt idx="288">
                  <c:v>1</c:v>
                </c:pt>
                <c:pt idx="289">
                  <c:v>1.3333333333333333</c:v>
                </c:pt>
                <c:pt idx="290">
                  <c:v>2</c:v>
                </c:pt>
                <c:pt idx="291">
                  <c:v>0.25</c:v>
                </c:pt>
                <c:pt idx="292">
                  <c:v>0.66666666666666663</c:v>
                </c:pt>
                <c:pt idx="293">
                  <c:v>#N/A</c:v>
                </c:pt>
                <c:pt idx="294">
                  <c:v>0.5</c:v>
                </c:pt>
                <c:pt idx="295">
                  <c:v>1</c:v>
                </c:pt>
                <c:pt idx="296">
                  <c:v>#N/A</c:v>
                </c:pt>
                <c:pt idx="297">
                  <c:v>2.6666666666666665</c:v>
                </c:pt>
                <c:pt idx="298">
                  <c:v>0.10526315789473684</c:v>
                </c:pt>
                <c:pt idx="299">
                  <c:v>0.125</c:v>
                </c:pt>
                <c:pt idx="300">
                  <c:v>#N/A</c:v>
                </c:pt>
                <c:pt idx="301">
                  <c:v>0.25</c:v>
                </c:pt>
                <c:pt idx="302">
                  <c:v>#N/A</c:v>
                </c:pt>
                <c:pt idx="303">
                  <c:v>0.88888888888888884</c:v>
                </c:pt>
                <c:pt idx="304">
                  <c:v>1.4</c:v>
                </c:pt>
                <c:pt idx="305">
                  <c:v>#N/A</c:v>
                </c:pt>
                <c:pt idx="306">
                  <c:v>0.125</c:v>
                </c:pt>
                <c:pt idx="307">
                  <c:v>0.30769230769230771</c:v>
                </c:pt>
                <c:pt idx="308">
                  <c:v>0.16666666666666666</c:v>
                </c:pt>
                <c:pt idx="309">
                  <c:v>0.16666666666666666</c:v>
                </c:pt>
                <c:pt idx="310">
                  <c:v>0.16666666666666666</c:v>
                </c:pt>
                <c:pt idx="311">
                  <c:v>1</c:v>
                </c:pt>
                <c:pt idx="312">
                  <c:v>2</c:v>
                </c:pt>
                <c:pt idx="313">
                  <c:v>0.16666666666666666</c:v>
                </c:pt>
                <c:pt idx="314">
                  <c:v>0.66666666666666663</c:v>
                </c:pt>
                <c:pt idx="315">
                  <c:v>0.8</c:v>
                </c:pt>
                <c:pt idx="316">
                  <c:v>0.5</c:v>
                </c:pt>
                <c:pt idx="317">
                  <c:v>1.2</c:v>
                </c:pt>
                <c:pt idx="318">
                  <c:v>#N/A</c:v>
                </c:pt>
                <c:pt idx="319">
                  <c:v>0.5</c:v>
                </c:pt>
                <c:pt idx="320">
                  <c:v>6</c:v>
                </c:pt>
                <c:pt idx="321">
                  <c:v>0.54545454545454541</c:v>
                </c:pt>
                <c:pt idx="322">
                  <c:v>0.1</c:v>
                </c:pt>
                <c:pt idx="323">
                  <c:v>0.5</c:v>
                </c:pt>
                <c:pt idx="324">
                  <c:v>0.4</c:v>
                </c:pt>
                <c:pt idx="325">
                  <c:v>1.75</c:v>
                </c:pt>
                <c:pt idx="326">
                  <c:v>#N/A</c:v>
                </c:pt>
                <c:pt idx="327">
                  <c:v>1.2</c:v>
                </c:pt>
                <c:pt idx="328">
                  <c:v>#N/A</c:v>
                </c:pt>
                <c:pt idx="329">
                  <c:v>#N/A</c:v>
                </c:pt>
                <c:pt idx="330">
                  <c:v>0.375</c:v>
                </c:pt>
                <c:pt idx="331">
                  <c:v>0.33333333333333331</c:v>
                </c:pt>
                <c:pt idx="332">
                  <c:v>0.7142857142857143</c:v>
                </c:pt>
                <c:pt idx="333">
                  <c:v>0</c:v>
                </c:pt>
                <c:pt idx="334">
                  <c:v>#N/A</c:v>
                </c:pt>
                <c:pt idx="335">
                  <c:v>#N/A</c:v>
                </c:pt>
                <c:pt idx="336">
                  <c:v>#N/A</c:v>
                </c:pt>
                <c:pt idx="337">
                  <c:v>#N/A</c:v>
                </c:pt>
                <c:pt idx="338">
                  <c:v>#N/A</c:v>
                </c:pt>
                <c:pt idx="339">
                  <c:v>#N/A</c:v>
                </c:pt>
                <c:pt idx="340">
                  <c:v>#N/A</c:v>
                </c:pt>
                <c:pt idx="341">
                  <c:v>0.5</c:v>
                </c:pt>
                <c:pt idx="342">
                  <c:v>1.5</c:v>
                </c:pt>
                <c:pt idx="343">
                  <c:v>0.66666666666666663</c:v>
                </c:pt>
                <c:pt idx="344">
                  <c:v>1.3333333333333333</c:v>
                </c:pt>
                <c:pt idx="345">
                  <c:v>1.1111111111111112</c:v>
                </c:pt>
                <c:pt idx="346">
                  <c:v>#N/A</c:v>
                </c:pt>
                <c:pt idx="347">
                  <c:v>#N/A</c:v>
                </c:pt>
                <c:pt idx="348">
                  <c:v>4</c:v>
                </c:pt>
                <c:pt idx="349">
                  <c:v>#N/A</c:v>
                </c:pt>
                <c:pt idx="350">
                  <c:v>4</c:v>
                </c:pt>
                <c:pt idx="351">
                  <c:v>2</c:v>
                </c:pt>
                <c:pt idx="352">
                  <c:v>1.5</c:v>
                </c:pt>
                <c:pt idx="353">
                  <c:v>1.4</c:v>
                </c:pt>
                <c:pt idx="354">
                  <c:v>#N/A</c:v>
                </c:pt>
                <c:pt idx="355">
                  <c:v>#N/A</c:v>
                </c:pt>
                <c:pt idx="356">
                  <c:v>0.5714285714285714</c:v>
                </c:pt>
                <c:pt idx="357">
                  <c:v>0.5</c:v>
                </c:pt>
                <c:pt idx="358">
                  <c:v>2</c:v>
                </c:pt>
                <c:pt idx="359">
                  <c:v>#N/A</c:v>
                </c:pt>
                <c:pt idx="360">
                  <c:v>#N/A</c:v>
                </c:pt>
                <c:pt idx="361">
                  <c:v>#N/A</c:v>
                </c:pt>
                <c:pt idx="362">
                  <c:v>#N/A</c:v>
                </c:pt>
                <c:pt idx="363">
                  <c:v>#N/A</c:v>
                </c:pt>
                <c:pt idx="364">
                  <c:v>#N/A</c:v>
                </c:pt>
                <c:pt idx="365">
                  <c:v>#N/A</c:v>
                </c:pt>
                <c:pt idx="366">
                  <c:v>#N/A</c:v>
                </c:pt>
                <c:pt idx="367">
                  <c:v>0.4</c:v>
                </c:pt>
                <c:pt idx="368">
                  <c:v>#N/A</c:v>
                </c:pt>
                <c:pt idx="369">
                  <c:v>1.6666666666666667</c:v>
                </c:pt>
                <c:pt idx="370">
                  <c:v>#N/A</c:v>
                </c:pt>
                <c:pt idx="371">
                  <c:v>1</c:v>
                </c:pt>
                <c:pt idx="372">
                  <c:v>#N/A</c:v>
                </c:pt>
                <c:pt idx="373">
                  <c:v>1.1000000000000001</c:v>
                </c:pt>
                <c:pt idx="374">
                  <c:v>1</c:v>
                </c:pt>
                <c:pt idx="375">
                  <c:v>0.66666666666666663</c:v>
                </c:pt>
                <c:pt idx="376">
                  <c:v>0.5</c:v>
                </c:pt>
                <c:pt idx="377">
                  <c:v>0.25</c:v>
                </c:pt>
                <c:pt idx="378">
                  <c:v>#N/A</c:v>
                </c:pt>
                <c:pt idx="379">
                  <c:v>#N/A</c:v>
                </c:pt>
                <c:pt idx="380">
                  <c:v>#N/A</c:v>
                </c:pt>
                <c:pt idx="381">
                  <c:v>1</c:v>
                </c:pt>
                <c:pt idx="382">
                  <c:v>#N/A</c:v>
                </c:pt>
                <c:pt idx="383">
                  <c:v>1.3333333333333333</c:v>
                </c:pt>
                <c:pt idx="384">
                  <c:v>#N/A</c:v>
                </c:pt>
                <c:pt idx="385">
                  <c:v>#N/A</c:v>
                </c:pt>
                <c:pt idx="386">
                  <c:v>#N/A</c:v>
                </c:pt>
                <c:pt idx="387">
                  <c:v>#N/A</c:v>
                </c:pt>
                <c:pt idx="388">
                  <c:v>#N/A</c:v>
                </c:pt>
                <c:pt idx="389">
                  <c:v>#N/A</c:v>
                </c:pt>
                <c:pt idx="390">
                  <c:v>#N/A</c:v>
                </c:pt>
                <c:pt idx="391">
                  <c:v>0.625</c:v>
                </c:pt>
                <c:pt idx="392">
                  <c:v>#N/A</c:v>
                </c:pt>
                <c:pt idx="393">
                  <c:v>#N/A</c:v>
                </c:pt>
                <c:pt idx="394">
                  <c:v>3</c:v>
                </c:pt>
                <c:pt idx="395">
                  <c:v>2.3333333333333335</c:v>
                </c:pt>
                <c:pt idx="396">
                  <c:v>#N/A</c:v>
                </c:pt>
                <c:pt idx="397">
                  <c:v>#N/A</c:v>
                </c:pt>
                <c:pt idx="398">
                  <c:v>#N/A</c:v>
                </c:pt>
                <c:pt idx="399">
                  <c:v>2.1666666666666665</c:v>
                </c:pt>
                <c:pt idx="400">
                  <c:v>0.8</c:v>
                </c:pt>
                <c:pt idx="401">
                  <c:v>0.33333333333333331</c:v>
                </c:pt>
                <c:pt idx="402">
                  <c:v>#N/A</c:v>
                </c:pt>
                <c:pt idx="403">
                  <c:v>0.8</c:v>
                </c:pt>
                <c:pt idx="404">
                  <c:v>#N/A</c:v>
                </c:pt>
                <c:pt idx="405">
                  <c:v>#N/A</c:v>
                </c:pt>
                <c:pt idx="406">
                  <c:v>0.16666666666666666</c:v>
                </c:pt>
                <c:pt idx="407">
                  <c:v>0.25</c:v>
                </c:pt>
                <c:pt idx="408">
                  <c:v>#N/A</c:v>
                </c:pt>
                <c:pt idx="409">
                  <c:v>0.33333333333333331</c:v>
                </c:pt>
                <c:pt idx="410">
                  <c:v>0.4</c:v>
                </c:pt>
                <c:pt idx="411">
                  <c:v>#N/A</c:v>
                </c:pt>
                <c:pt idx="412">
                  <c:v>#N/A</c:v>
                </c:pt>
                <c:pt idx="413">
                  <c:v>1.3333333333333333</c:v>
                </c:pt>
                <c:pt idx="414">
                  <c:v>0</c:v>
                </c:pt>
                <c:pt idx="415">
                  <c:v>0.2</c:v>
                </c:pt>
                <c:pt idx="416">
                  <c:v>#N/A</c:v>
                </c:pt>
                <c:pt idx="417">
                  <c:v>0</c:v>
                </c:pt>
                <c:pt idx="418">
                  <c:v>0.33333333333333331</c:v>
                </c:pt>
                <c:pt idx="419">
                  <c:v>0</c:v>
                </c:pt>
                <c:pt idx="420">
                  <c:v>0.33333333333333331</c:v>
                </c:pt>
                <c:pt idx="421">
                  <c:v>1</c:v>
                </c:pt>
                <c:pt idx="422">
                  <c:v>0</c:v>
                </c:pt>
                <c:pt idx="423">
                  <c:v>1.25</c:v>
                </c:pt>
                <c:pt idx="424">
                  <c:v>1</c:v>
                </c:pt>
                <c:pt idx="425">
                  <c:v>#N/A</c:v>
                </c:pt>
                <c:pt idx="426">
                  <c:v>0.66666666666666663</c:v>
                </c:pt>
                <c:pt idx="427">
                  <c:v>0.5</c:v>
                </c:pt>
                <c:pt idx="428">
                  <c:v>#N/A</c:v>
                </c:pt>
                <c:pt idx="429">
                  <c:v>0.5</c:v>
                </c:pt>
                <c:pt idx="430">
                  <c:v>0</c:v>
                </c:pt>
                <c:pt idx="431">
                  <c:v>0</c:v>
                </c:pt>
                <c:pt idx="432">
                  <c:v>0</c:v>
                </c:pt>
                <c:pt idx="433">
                  <c:v>0</c:v>
                </c:pt>
                <c:pt idx="434">
                  <c:v>#N/A</c:v>
                </c:pt>
                <c:pt idx="435">
                  <c:v>#N/A</c:v>
                </c:pt>
                <c:pt idx="436">
                  <c:v>#N/A</c:v>
                </c:pt>
                <c:pt idx="437">
                  <c:v>#N/A</c:v>
                </c:pt>
                <c:pt idx="438">
                  <c:v>#N/A</c:v>
                </c:pt>
                <c:pt idx="439">
                  <c:v>#N/A</c:v>
                </c:pt>
                <c:pt idx="440">
                  <c:v>0</c:v>
                </c:pt>
                <c:pt idx="441">
                  <c:v>1</c:v>
                </c:pt>
                <c:pt idx="442">
                  <c:v>#N/A</c:v>
                </c:pt>
                <c:pt idx="443">
                  <c:v>0.5</c:v>
                </c:pt>
                <c:pt idx="444">
                  <c:v>0.25</c:v>
                </c:pt>
                <c:pt idx="445">
                  <c:v>0.125</c:v>
                </c:pt>
                <c:pt idx="446">
                  <c:v>#N/A</c:v>
                </c:pt>
                <c:pt idx="447">
                  <c:v>0</c:v>
                </c:pt>
                <c:pt idx="448">
                  <c:v>0.25</c:v>
                </c:pt>
                <c:pt idx="449">
                  <c:v>0</c:v>
                </c:pt>
                <c:pt idx="450">
                  <c:v>0.42857142857142855</c:v>
                </c:pt>
                <c:pt idx="451">
                  <c:v>0.25</c:v>
                </c:pt>
                <c:pt idx="452">
                  <c:v>#N/A</c:v>
                </c:pt>
                <c:pt idx="453">
                  <c:v>0</c:v>
                </c:pt>
                <c:pt idx="454">
                  <c:v>0</c:v>
                </c:pt>
                <c:pt idx="455">
                  <c:v>0.25</c:v>
                </c:pt>
                <c:pt idx="456">
                  <c:v>0.33333333333333331</c:v>
                </c:pt>
                <c:pt idx="457">
                  <c:v>0.5</c:v>
                </c:pt>
                <c:pt idx="458">
                  <c:v>#N/A</c:v>
                </c:pt>
                <c:pt idx="459">
                  <c:v>0</c:v>
                </c:pt>
                <c:pt idx="460">
                  <c:v>#N/A</c:v>
                </c:pt>
                <c:pt idx="461">
                  <c:v>#N/A</c:v>
                </c:pt>
                <c:pt idx="462">
                  <c:v>0</c:v>
                </c:pt>
                <c:pt idx="463">
                  <c:v>#N/A</c:v>
                </c:pt>
                <c:pt idx="464">
                  <c:v>#N/A</c:v>
                </c:pt>
                <c:pt idx="465">
                  <c:v>0.16666666666666666</c:v>
                </c:pt>
                <c:pt idx="466">
                  <c:v>#N/A</c:v>
                </c:pt>
                <c:pt idx="467">
                  <c:v>0.14285714285714285</c:v>
                </c:pt>
                <c:pt idx="468">
                  <c:v>#N/A</c:v>
                </c:pt>
                <c:pt idx="469">
                  <c:v>#N/A</c:v>
                </c:pt>
                <c:pt idx="470">
                  <c:v>#N/A</c:v>
                </c:pt>
                <c:pt idx="471">
                  <c:v>#N/A</c:v>
                </c:pt>
                <c:pt idx="472">
                  <c:v>#N/A</c:v>
                </c:pt>
                <c:pt idx="473">
                  <c:v>#N/A</c:v>
                </c:pt>
                <c:pt idx="474">
                  <c:v>#N/A</c:v>
                </c:pt>
                <c:pt idx="475">
                  <c:v>0</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0</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0.66666666666666663</c:v>
                </c:pt>
                <c:pt idx="517">
                  <c:v>1</c:v>
                </c:pt>
                <c:pt idx="518">
                  <c:v>0.25</c:v>
                </c:pt>
                <c:pt idx="519">
                  <c:v>#N/A</c:v>
                </c:pt>
                <c:pt idx="520">
                  <c:v>#N/A</c:v>
                </c:pt>
                <c:pt idx="521">
                  <c:v>0.6</c:v>
                </c:pt>
                <c:pt idx="522">
                  <c:v>0.6</c:v>
                </c:pt>
                <c:pt idx="523">
                  <c:v>#N/A</c:v>
                </c:pt>
                <c:pt idx="524">
                  <c:v>#N/A</c:v>
                </c:pt>
                <c:pt idx="525">
                  <c:v>#N/A</c:v>
                </c:pt>
                <c:pt idx="526">
                  <c:v>#N/A</c:v>
                </c:pt>
                <c:pt idx="527">
                  <c:v>#N/A</c:v>
                </c:pt>
                <c:pt idx="528">
                  <c:v>#N/A</c:v>
                </c:pt>
                <c:pt idx="529">
                  <c:v>#N/A</c:v>
                </c:pt>
                <c:pt idx="530">
                  <c:v>1</c:v>
                </c:pt>
                <c:pt idx="531">
                  <c:v>4</c:v>
                </c:pt>
                <c:pt idx="532">
                  <c:v>#N/A</c:v>
                </c:pt>
                <c:pt idx="533">
                  <c:v>0.33333333333333331</c:v>
                </c:pt>
                <c:pt idx="534">
                  <c:v>0.18181818181818182</c:v>
                </c:pt>
                <c:pt idx="535">
                  <c:v>7</c:v>
                </c:pt>
                <c:pt idx="536">
                  <c:v>0</c:v>
                </c:pt>
                <c:pt idx="537">
                  <c:v>#N/A</c:v>
                </c:pt>
                <c:pt idx="538">
                  <c:v>#N/A</c:v>
                </c:pt>
                <c:pt idx="539">
                  <c:v>#N/A</c:v>
                </c:pt>
                <c:pt idx="540">
                  <c:v>#N/A</c:v>
                </c:pt>
                <c:pt idx="541">
                  <c:v>0.33333333333333331</c:v>
                </c:pt>
                <c:pt idx="542">
                  <c:v>#N/A</c:v>
                </c:pt>
                <c:pt idx="543">
                  <c:v>9</c:v>
                </c:pt>
                <c:pt idx="544">
                  <c:v>0.22222222222222221</c:v>
                </c:pt>
                <c:pt idx="545">
                  <c:v>0.5</c:v>
                </c:pt>
                <c:pt idx="546">
                  <c:v>#N/A</c:v>
                </c:pt>
                <c:pt idx="547">
                  <c:v>1.25</c:v>
                </c:pt>
                <c:pt idx="548">
                  <c:v>0.375</c:v>
                </c:pt>
                <c:pt idx="549">
                  <c:v>0</c:v>
                </c:pt>
                <c:pt idx="550">
                  <c:v>#N/A</c:v>
                </c:pt>
                <c:pt idx="551">
                  <c:v>#N/A</c:v>
                </c:pt>
                <c:pt idx="552">
                  <c:v>0.66666666666666663</c:v>
                </c:pt>
                <c:pt idx="553">
                  <c:v>0.5</c:v>
                </c:pt>
                <c:pt idx="554">
                  <c:v>0</c:v>
                </c:pt>
                <c:pt idx="555">
                  <c:v>0.5</c:v>
                </c:pt>
                <c:pt idx="556">
                  <c:v>0</c:v>
                </c:pt>
                <c:pt idx="557">
                  <c:v>#N/A</c:v>
                </c:pt>
                <c:pt idx="558">
                  <c:v>0.16666666666666666</c:v>
                </c:pt>
                <c:pt idx="559">
                  <c:v>0.42857142857142855</c:v>
                </c:pt>
                <c:pt idx="560">
                  <c:v>0.4</c:v>
                </c:pt>
                <c:pt idx="561">
                  <c:v>0.5</c:v>
                </c:pt>
                <c:pt idx="562">
                  <c:v>0.4</c:v>
                </c:pt>
                <c:pt idx="563">
                  <c:v>1</c:v>
                </c:pt>
                <c:pt idx="564">
                  <c:v>0.42857142857142855</c:v>
                </c:pt>
                <c:pt idx="565">
                  <c:v>#N/A</c:v>
                </c:pt>
                <c:pt idx="566">
                  <c:v>0.375</c:v>
                </c:pt>
                <c:pt idx="567">
                  <c:v>1</c:v>
                </c:pt>
                <c:pt idx="568">
                  <c:v>2</c:v>
                </c:pt>
                <c:pt idx="569">
                  <c:v>#N/A</c:v>
                </c:pt>
                <c:pt idx="570">
                  <c:v>#N/A</c:v>
                </c:pt>
                <c:pt idx="571">
                  <c:v>0.33333333333333331</c:v>
                </c:pt>
                <c:pt idx="572">
                  <c:v>#N/A</c:v>
                </c:pt>
                <c:pt idx="573">
                  <c:v>#N/A</c:v>
                </c:pt>
                <c:pt idx="574">
                  <c:v>#N/A</c:v>
                </c:pt>
                <c:pt idx="575">
                  <c:v>#N/A</c:v>
                </c:pt>
                <c:pt idx="576">
                  <c:v>#N/A</c:v>
                </c:pt>
                <c:pt idx="577">
                  <c:v>#N/A</c:v>
                </c:pt>
                <c:pt idx="578">
                  <c:v>3</c:v>
                </c:pt>
                <c:pt idx="579">
                  <c:v>1</c:v>
                </c:pt>
                <c:pt idx="580">
                  <c:v>#N/A</c:v>
                </c:pt>
                <c:pt idx="581">
                  <c:v>5</c:v>
                </c:pt>
                <c:pt idx="582">
                  <c:v>1.3333333333333333</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0.4</c:v>
                </c:pt>
                <c:pt idx="662">
                  <c:v>0.25</c:v>
                </c:pt>
                <c:pt idx="663">
                  <c:v>#N/A</c:v>
                </c:pt>
                <c:pt idx="664">
                  <c:v>0.18181818181818182</c:v>
                </c:pt>
                <c:pt idx="665">
                  <c:v>0.16666666666666666</c:v>
                </c:pt>
                <c:pt idx="666">
                  <c:v>0.33333333333333331</c:v>
                </c:pt>
                <c:pt idx="667">
                  <c:v>0.5</c:v>
                </c:pt>
                <c:pt idx="668">
                  <c:v>0.125</c:v>
                </c:pt>
                <c:pt idx="669">
                  <c:v>0</c:v>
                </c:pt>
                <c:pt idx="670">
                  <c:v>#N/A</c:v>
                </c:pt>
                <c:pt idx="671">
                  <c:v>1</c:v>
                </c:pt>
                <c:pt idx="672">
                  <c:v>0</c:v>
                </c:pt>
                <c:pt idx="673">
                  <c:v>2</c:v>
                </c:pt>
                <c:pt idx="674">
                  <c:v>0.375</c:v>
                </c:pt>
                <c:pt idx="675">
                  <c:v>0.6</c:v>
                </c:pt>
                <c:pt idx="676">
                  <c:v>0</c:v>
                </c:pt>
                <c:pt idx="677">
                  <c:v>0.25</c:v>
                </c:pt>
                <c:pt idx="678">
                  <c:v>0</c:v>
                </c:pt>
                <c:pt idx="679">
                  <c:v>0</c:v>
                </c:pt>
                <c:pt idx="680">
                  <c:v>0.25</c:v>
                </c:pt>
                <c:pt idx="681">
                  <c:v>#N/A</c:v>
                </c:pt>
                <c:pt idx="682">
                  <c:v>0</c:v>
                </c:pt>
                <c:pt idx="683">
                  <c:v>1.5</c:v>
                </c:pt>
                <c:pt idx="684">
                  <c:v>#N/A</c:v>
                </c:pt>
                <c:pt idx="685">
                  <c:v>0.33333333333333331</c:v>
                </c:pt>
                <c:pt idx="686">
                  <c:v>#N/A</c:v>
                </c:pt>
                <c:pt idx="687">
                  <c:v>0.2857142857142857</c:v>
                </c:pt>
                <c:pt idx="688">
                  <c:v>#N/A</c:v>
                </c:pt>
                <c:pt idx="689">
                  <c:v>#N/A</c:v>
                </c:pt>
                <c:pt idx="690">
                  <c:v>#N/A</c:v>
                </c:pt>
                <c:pt idx="691">
                  <c:v>#N/A</c:v>
                </c:pt>
                <c:pt idx="692">
                  <c:v>#N/A</c:v>
                </c:pt>
                <c:pt idx="693">
                  <c:v>#N/A</c:v>
                </c:pt>
                <c:pt idx="694">
                  <c:v>0.6</c:v>
                </c:pt>
                <c:pt idx="695">
                  <c:v>0.25</c:v>
                </c:pt>
                <c:pt idx="696">
                  <c:v>1</c:v>
                </c:pt>
                <c:pt idx="697">
                  <c:v>#N/A</c:v>
                </c:pt>
                <c:pt idx="698">
                  <c:v>#N/A</c:v>
                </c:pt>
                <c:pt idx="699">
                  <c:v>#N/A</c:v>
                </c:pt>
                <c:pt idx="700">
                  <c:v>#N/A</c:v>
                </c:pt>
                <c:pt idx="701">
                  <c:v>#N/A</c:v>
                </c:pt>
                <c:pt idx="702">
                  <c:v>#N/A</c:v>
                </c:pt>
                <c:pt idx="703">
                  <c:v>#N/A</c:v>
                </c:pt>
                <c:pt idx="704">
                  <c:v>#N/A</c:v>
                </c:pt>
              </c:numCache>
            </c:numRef>
          </c:yVal>
          <c:smooth val="0"/>
          <c:extLst>
            <c:ext xmlns:c16="http://schemas.microsoft.com/office/drawing/2014/chart" uri="{C3380CC4-5D6E-409C-BE32-E72D297353CC}">
              <c16:uniqueId val="{00000000-FC39-4922-BD3F-33347CD3B946}"/>
            </c:ext>
          </c:extLst>
        </c:ser>
        <c:dLbls>
          <c:showLegendKey val="0"/>
          <c:showVal val="0"/>
          <c:showCatName val="0"/>
          <c:showSerName val="0"/>
          <c:showPercent val="0"/>
          <c:showBubbleSize val="0"/>
        </c:dLbls>
        <c:axId val="397250680"/>
        <c:axId val="397251992"/>
      </c:scatterChart>
      <c:valAx>
        <c:axId val="397250680"/>
        <c:scaling>
          <c:orientation val="minMax"/>
          <c:max val="4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7251992"/>
        <c:crosses val="autoZero"/>
        <c:crossBetween val="midCat"/>
      </c:valAx>
      <c:valAx>
        <c:axId val="39725199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72506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dirty="0"/>
              <a:t>Distance</a:t>
            </a:r>
            <a:r>
              <a:rPr lang="en-GB" sz="2000" baseline="0" dirty="0"/>
              <a:t> travelled by Deprivation Decile</a:t>
            </a:r>
            <a:endParaRPr lang="en-GB"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spPr>
            <a:solidFill>
              <a:srgbClr val="002060"/>
            </a:solidFill>
            <a:ln>
              <a:noFill/>
            </a:ln>
            <a:effectLst/>
          </c:spPr>
          <c:invertIfNegative val="0"/>
          <c:val>
            <c:numRef>
              <c:f>distances!$W$4:$W$13</c:f>
              <c:numCache>
                <c:formatCode>General</c:formatCode>
                <c:ptCount val="10"/>
                <c:pt idx="0">
                  <c:v>7.8349465427518803</c:v>
                </c:pt>
                <c:pt idx="1">
                  <c:v>5.3362663771075383</c:v>
                </c:pt>
                <c:pt idx="2">
                  <c:v>5.9994538637768908</c:v>
                </c:pt>
                <c:pt idx="3">
                  <c:v>5.8850311865735456</c:v>
                </c:pt>
                <c:pt idx="4">
                  <c:v>5.9627054675061908</c:v>
                </c:pt>
                <c:pt idx="5">
                  <c:v>7.1169010841824019</c:v>
                </c:pt>
                <c:pt idx="6">
                  <c:v>7.0333684408011656</c:v>
                </c:pt>
                <c:pt idx="7">
                  <c:v>5.3097618642416968</c:v>
                </c:pt>
                <c:pt idx="8">
                  <c:v>5.2762184706820694</c:v>
                </c:pt>
                <c:pt idx="9">
                  <c:v>4.6553910552153388</c:v>
                </c:pt>
              </c:numCache>
            </c:numRef>
          </c:val>
          <c:extLst>
            <c:ext xmlns:c16="http://schemas.microsoft.com/office/drawing/2014/chart" uri="{C3380CC4-5D6E-409C-BE32-E72D297353CC}">
              <c16:uniqueId val="{00000000-1090-47F1-A146-53A60B4E5A68}"/>
            </c:ext>
          </c:extLst>
        </c:ser>
        <c:dLbls>
          <c:showLegendKey val="0"/>
          <c:showVal val="0"/>
          <c:showCatName val="0"/>
          <c:showSerName val="0"/>
          <c:showPercent val="0"/>
          <c:showBubbleSize val="0"/>
        </c:dLbls>
        <c:gapWidth val="99"/>
        <c:overlap val="-27"/>
        <c:axId val="397251664"/>
        <c:axId val="397252320"/>
      </c:barChart>
      <c:catAx>
        <c:axId val="39725166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7252320"/>
        <c:crosses val="autoZero"/>
        <c:auto val="1"/>
        <c:lblAlgn val="ctr"/>
        <c:lblOffset val="100"/>
        <c:noMultiLvlLbl val="0"/>
      </c:catAx>
      <c:valAx>
        <c:axId val="3972523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7251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9B7-45FB-83DF-175A65018A67}"/>
              </c:ext>
            </c:extLst>
          </c:dPt>
          <c:dPt>
            <c:idx val="1"/>
            <c:invertIfNegative val="0"/>
            <c:bubble3D val="0"/>
            <c:spPr>
              <a:solidFill>
                <a:srgbClr val="FF4E31"/>
              </a:solidFill>
              <a:ln>
                <a:noFill/>
              </a:ln>
              <a:effectLst/>
            </c:spPr>
            <c:extLst>
              <c:ext xmlns:c16="http://schemas.microsoft.com/office/drawing/2014/chart" uri="{C3380CC4-5D6E-409C-BE32-E72D297353CC}">
                <c16:uniqueId val="{00000003-19B7-45FB-83DF-175A65018A67}"/>
              </c:ext>
            </c:extLst>
          </c:dPt>
          <c:dPt>
            <c:idx val="2"/>
            <c:invertIfNegative val="0"/>
            <c:bubble3D val="0"/>
            <c:spPr>
              <a:solidFill>
                <a:srgbClr val="FF7331"/>
              </a:solidFill>
              <a:ln>
                <a:noFill/>
              </a:ln>
              <a:effectLst/>
            </c:spPr>
            <c:extLst>
              <c:ext xmlns:c16="http://schemas.microsoft.com/office/drawing/2014/chart" uri="{C3380CC4-5D6E-409C-BE32-E72D297353CC}">
                <c16:uniqueId val="{00000005-19B7-45FB-83DF-175A65018A67}"/>
              </c:ext>
            </c:extLst>
          </c:dPt>
          <c:dPt>
            <c:idx val="3"/>
            <c:invertIfNegative val="0"/>
            <c:bubble3D val="0"/>
            <c:spPr>
              <a:solidFill>
                <a:srgbClr val="FF8131"/>
              </a:solidFill>
              <a:ln>
                <a:noFill/>
              </a:ln>
              <a:effectLst/>
            </c:spPr>
            <c:extLst>
              <c:ext xmlns:c16="http://schemas.microsoft.com/office/drawing/2014/chart" uri="{C3380CC4-5D6E-409C-BE32-E72D297353CC}">
                <c16:uniqueId val="{00000007-19B7-45FB-83DF-175A65018A67}"/>
              </c:ext>
            </c:extLst>
          </c:dPt>
          <c:dPt>
            <c:idx val="4"/>
            <c:invertIfNegative val="0"/>
            <c:bubble3D val="0"/>
            <c:spPr>
              <a:solidFill>
                <a:srgbClr val="FF8B31"/>
              </a:solidFill>
              <a:ln>
                <a:noFill/>
              </a:ln>
              <a:effectLst/>
            </c:spPr>
            <c:extLst>
              <c:ext xmlns:c16="http://schemas.microsoft.com/office/drawing/2014/chart" uri="{C3380CC4-5D6E-409C-BE32-E72D297353CC}">
                <c16:uniqueId val="{00000009-19B7-45FB-83DF-175A65018A67}"/>
              </c:ext>
            </c:extLst>
          </c:dPt>
          <c:dPt>
            <c:idx val="5"/>
            <c:invertIfNegative val="0"/>
            <c:bubble3D val="0"/>
            <c:spPr>
              <a:solidFill>
                <a:srgbClr val="FF9531"/>
              </a:solidFill>
              <a:ln>
                <a:noFill/>
              </a:ln>
              <a:effectLst/>
            </c:spPr>
            <c:extLst>
              <c:ext xmlns:c16="http://schemas.microsoft.com/office/drawing/2014/chart" uri="{C3380CC4-5D6E-409C-BE32-E72D297353CC}">
                <c16:uniqueId val="{0000000B-19B7-45FB-83DF-175A65018A67}"/>
              </c:ext>
            </c:extLst>
          </c:dPt>
          <c:dPt>
            <c:idx val="6"/>
            <c:invertIfNegative val="0"/>
            <c:bubble3D val="0"/>
            <c:spPr>
              <a:solidFill>
                <a:srgbClr val="FF9F31"/>
              </a:solidFill>
              <a:ln>
                <a:noFill/>
              </a:ln>
              <a:effectLst/>
            </c:spPr>
            <c:extLst>
              <c:ext xmlns:c16="http://schemas.microsoft.com/office/drawing/2014/chart" uri="{C3380CC4-5D6E-409C-BE32-E72D297353CC}">
                <c16:uniqueId val="{0000000D-19B7-45FB-83DF-175A65018A67}"/>
              </c:ext>
            </c:extLst>
          </c:dPt>
          <c:dPt>
            <c:idx val="7"/>
            <c:invertIfNegative val="0"/>
            <c:bubble3D val="0"/>
            <c:spPr>
              <a:solidFill>
                <a:srgbClr val="FFA931"/>
              </a:solidFill>
              <a:ln>
                <a:noFill/>
              </a:ln>
              <a:effectLst/>
            </c:spPr>
            <c:extLst>
              <c:ext xmlns:c16="http://schemas.microsoft.com/office/drawing/2014/chart" uri="{C3380CC4-5D6E-409C-BE32-E72D297353CC}">
                <c16:uniqueId val="{0000000F-19B7-45FB-83DF-175A65018A67}"/>
              </c:ext>
            </c:extLst>
          </c:dPt>
          <c:dPt>
            <c:idx val="8"/>
            <c:invertIfNegative val="0"/>
            <c:bubble3D val="0"/>
            <c:spPr>
              <a:solidFill>
                <a:srgbClr val="FFB331"/>
              </a:solidFill>
              <a:ln>
                <a:noFill/>
              </a:ln>
              <a:effectLst/>
            </c:spPr>
            <c:extLst>
              <c:ext xmlns:c16="http://schemas.microsoft.com/office/drawing/2014/chart" uri="{C3380CC4-5D6E-409C-BE32-E72D297353CC}">
                <c16:uniqueId val="{00000011-19B7-45FB-83DF-175A65018A67}"/>
              </c:ext>
            </c:extLst>
          </c:dPt>
          <c:dPt>
            <c:idx val="9"/>
            <c:invertIfNegative val="0"/>
            <c:bubble3D val="0"/>
            <c:spPr>
              <a:solidFill>
                <a:srgbClr val="FFBD31"/>
              </a:solidFill>
              <a:ln>
                <a:noFill/>
              </a:ln>
              <a:effectLst/>
            </c:spPr>
            <c:extLst>
              <c:ext xmlns:c16="http://schemas.microsoft.com/office/drawing/2014/chart" uri="{C3380CC4-5D6E-409C-BE32-E72D297353CC}">
                <c16:uniqueId val="{00000013-19B7-45FB-83DF-175A65018A67}"/>
              </c:ext>
            </c:extLst>
          </c:dPt>
          <c:dPt>
            <c:idx val="10"/>
            <c:invertIfNegative val="0"/>
            <c:bubble3D val="0"/>
            <c:spPr>
              <a:solidFill>
                <a:srgbClr val="FFC731"/>
              </a:solidFill>
              <a:ln>
                <a:noFill/>
              </a:ln>
              <a:effectLst/>
            </c:spPr>
            <c:extLst>
              <c:ext xmlns:c16="http://schemas.microsoft.com/office/drawing/2014/chart" uri="{C3380CC4-5D6E-409C-BE32-E72D297353CC}">
                <c16:uniqueId val="{00000015-19B7-45FB-83DF-175A65018A67}"/>
              </c:ext>
            </c:extLst>
          </c:dPt>
          <c:cat>
            <c:strRef>
              <c:f>'VR Volunteering summary What if'!$AQ$73:$AQ$83</c:f>
              <c:strCache>
                <c:ptCount val="11"/>
                <c:pt idx="0">
                  <c:v>B08 Premium Fortunes</c:v>
                </c:pt>
                <c:pt idx="1">
                  <c:v>B06 Bank of Mum and Dad</c:v>
                </c:pt>
                <c:pt idx="2">
                  <c:v>H31 First-Rung Futures</c:v>
                </c:pt>
                <c:pt idx="3">
                  <c:v>H33 New Foundations</c:v>
                </c:pt>
                <c:pt idx="4">
                  <c:v>H34 Contemporary Starts</c:v>
                </c:pt>
                <c:pt idx="5">
                  <c:v>J44 Flexible Workforce</c:v>
                </c:pt>
                <c:pt idx="6">
                  <c:v>D17 Thriving Independence</c:v>
                </c:pt>
                <c:pt idx="7">
                  <c:v>J43 Student Scene</c:v>
                </c:pt>
                <c:pt idx="8">
                  <c:v>B05 Empty-Nest Adventure</c:v>
                </c:pt>
                <c:pt idx="9">
                  <c:v>A03 Wealthy Landowners</c:v>
                </c:pt>
                <c:pt idx="10">
                  <c:v>H32 Flying Solo</c:v>
                </c:pt>
              </c:strCache>
            </c:strRef>
          </c:cat>
          <c:val>
            <c:numRef>
              <c:f>'VR Volunteering summary What if'!$AR$73:$AR$83</c:f>
              <c:numCache>
                <c:formatCode>General</c:formatCode>
                <c:ptCount val="11"/>
                <c:pt idx="0">
                  <c:v>24</c:v>
                </c:pt>
                <c:pt idx="1">
                  <c:v>110</c:v>
                </c:pt>
                <c:pt idx="2">
                  <c:v>37</c:v>
                </c:pt>
                <c:pt idx="3">
                  <c:v>29</c:v>
                </c:pt>
                <c:pt idx="4">
                  <c:v>64</c:v>
                </c:pt>
                <c:pt idx="5">
                  <c:v>15</c:v>
                </c:pt>
                <c:pt idx="6">
                  <c:v>154</c:v>
                </c:pt>
                <c:pt idx="7">
                  <c:v>1</c:v>
                </c:pt>
                <c:pt idx="8">
                  <c:v>56</c:v>
                </c:pt>
                <c:pt idx="9">
                  <c:v>80</c:v>
                </c:pt>
                <c:pt idx="10">
                  <c:v>17</c:v>
                </c:pt>
              </c:numCache>
            </c:numRef>
          </c:val>
          <c:extLst>
            <c:ext xmlns:c16="http://schemas.microsoft.com/office/drawing/2014/chart" uri="{C3380CC4-5D6E-409C-BE32-E72D297353CC}">
              <c16:uniqueId val="{00000016-19B7-45FB-83DF-175A65018A67}"/>
            </c:ext>
          </c:extLst>
        </c:ser>
        <c:dLbls>
          <c:showLegendKey val="0"/>
          <c:showVal val="0"/>
          <c:showCatName val="0"/>
          <c:showSerName val="0"/>
          <c:showPercent val="0"/>
          <c:showBubbleSize val="0"/>
        </c:dLbls>
        <c:gapWidth val="32"/>
        <c:axId val="472128320"/>
        <c:axId val="472124712"/>
      </c:barChart>
      <c:catAx>
        <c:axId val="472128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2124712"/>
        <c:crosses val="autoZero"/>
        <c:auto val="1"/>
        <c:lblAlgn val="ctr"/>
        <c:lblOffset val="100"/>
        <c:noMultiLvlLbl val="0"/>
      </c:catAx>
      <c:valAx>
        <c:axId val="472124712"/>
        <c:scaling>
          <c:orientation val="minMax"/>
        </c:scaling>
        <c:delete val="0"/>
        <c:axPos val="t"/>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21283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drawing1.xml><?xml version="1.0" encoding="utf-8"?>
<c:userShapes xmlns:c="http://schemas.openxmlformats.org/drawingml/2006/chart">
  <cdr:relSizeAnchor xmlns:cdr="http://schemas.openxmlformats.org/drawingml/2006/chartDrawing">
    <cdr:from>
      <cdr:x>0.60714</cdr:x>
      <cdr:y>0.0393</cdr:y>
    </cdr:from>
    <cdr:to>
      <cdr:x>0.60714</cdr:x>
      <cdr:y>0.95111</cdr:y>
    </cdr:to>
    <cdr:cxnSp macro="">
      <cdr:nvCxnSpPr>
        <cdr:cNvPr id="3" name="Straight Connector 2">
          <a:extLst xmlns:a="http://schemas.openxmlformats.org/drawingml/2006/main">
            <a:ext uri="{FF2B5EF4-FFF2-40B4-BE49-F238E27FC236}">
              <a16:creationId xmlns:a16="http://schemas.microsoft.com/office/drawing/2014/main" id="{BBE08717-A6E3-4ADC-BD91-EE12CF87F30C}"/>
            </a:ext>
          </a:extLst>
        </cdr:cNvPr>
        <cdr:cNvCxnSpPr/>
      </cdr:nvCxnSpPr>
      <cdr:spPr>
        <a:xfrm xmlns:a="http://schemas.openxmlformats.org/drawingml/2006/main">
          <a:off x="3646303" y="199498"/>
          <a:ext cx="0" cy="4628445"/>
        </a:xfrm>
        <a:prstGeom xmlns:a="http://schemas.openxmlformats.org/drawingml/2006/main" prst="line">
          <a:avLst/>
        </a:prstGeom>
        <a:ln xmlns:a="http://schemas.openxmlformats.org/drawingml/2006/main">
          <a:solidFill>
            <a:schemeClr val="bg1">
              <a:lumMod val="6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0.10205</cdr:x>
      <cdr:y>0.58044</cdr:y>
    </cdr:from>
    <cdr:to>
      <cdr:x>1</cdr:x>
      <cdr:y>0.58044</cdr:y>
    </cdr:to>
    <cdr:cxnSp macro="">
      <cdr:nvCxnSpPr>
        <cdr:cNvPr id="4" name="Straight Connector 3">
          <a:extLst xmlns:a="http://schemas.openxmlformats.org/drawingml/2006/main">
            <a:ext uri="{FF2B5EF4-FFF2-40B4-BE49-F238E27FC236}">
              <a16:creationId xmlns:a16="http://schemas.microsoft.com/office/drawing/2014/main" id="{051A49FF-ECE9-4479-80EE-0F088294DC26}"/>
            </a:ext>
          </a:extLst>
        </cdr:cNvPr>
        <cdr:cNvCxnSpPr/>
      </cdr:nvCxnSpPr>
      <cdr:spPr>
        <a:xfrm xmlns:a="http://schemas.openxmlformats.org/drawingml/2006/main">
          <a:off x="612866" y="2946404"/>
          <a:ext cx="5392823" cy="0"/>
        </a:xfrm>
        <a:prstGeom xmlns:a="http://schemas.openxmlformats.org/drawingml/2006/main" prst="line">
          <a:avLst/>
        </a:prstGeom>
        <a:ln xmlns:a="http://schemas.openxmlformats.org/drawingml/2006/main">
          <a:solidFill>
            <a:schemeClr val="bg1">
              <a:lumMod val="6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7/14/2020</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7/14/2020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194021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10</a:t>
            </a:fld>
            <a:endParaRPr lang="en-US" noProof="0" dirty="0"/>
          </a:p>
        </p:txBody>
      </p:sp>
    </p:spTree>
    <p:extLst>
      <p:ext uri="{BB962C8B-B14F-4D97-AF65-F5344CB8AC3E}">
        <p14:creationId xmlns:p14="http://schemas.microsoft.com/office/powerpoint/2010/main" val="246578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13</a:t>
            </a:fld>
            <a:endParaRPr lang="en-US" noProof="0" dirty="0"/>
          </a:p>
        </p:txBody>
      </p:sp>
    </p:spTree>
    <p:extLst>
      <p:ext uri="{BB962C8B-B14F-4D97-AF65-F5344CB8AC3E}">
        <p14:creationId xmlns:p14="http://schemas.microsoft.com/office/powerpoint/2010/main" val="147794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14</a:t>
            </a:fld>
            <a:endParaRPr lang="en-US" noProof="0" dirty="0"/>
          </a:p>
        </p:txBody>
      </p:sp>
    </p:spTree>
    <p:extLst>
      <p:ext uri="{BB962C8B-B14F-4D97-AF65-F5344CB8AC3E}">
        <p14:creationId xmlns:p14="http://schemas.microsoft.com/office/powerpoint/2010/main" val="50411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for example – in the top row, a person who volunteers in a Mosaic type who are 3x more likely to be in employment full time are at the highest risk of stopping volunteering (-100%).  A person who is half as likely to be in full time employment would be at a lower risk (-25%).</a:t>
            </a: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15</a:t>
            </a:fld>
            <a:endParaRPr lang="en-US" noProof="0" dirty="0"/>
          </a:p>
        </p:txBody>
      </p:sp>
    </p:spTree>
    <p:extLst>
      <p:ext uri="{BB962C8B-B14F-4D97-AF65-F5344CB8AC3E}">
        <p14:creationId xmlns:p14="http://schemas.microsoft.com/office/powerpoint/2010/main" val="25249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Opportunity here for a joined up piece of work across SIE.</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16</a:t>
            </a:fld>
            <a:endParaRPr lang="en-US" noProof="0" dirty="0"/>
          </a:p>
        </p:txBody>
      </p:sp>
    </p:spTree>
    <p:extLst>
      <p:ext uri="{BB962C8B-B14F-4D97-AF65-F5344CB8AC3E}">
        <p14:creationId xmlns:p14="http://schemas.microsoft.com/office/powerpoint/2010/main" val="191058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17</a:t>
            </a:fld>
            <a:endParaRPr lang="en-US" noProof="0" dirty="0"/>
          </a:p>
        </p:txBody>
      </p:sp>
    </p:spTree>
    <p:extLst>
      <p:ext uri="{BB962C8B-B14F-4D97-AF65-F5344CB8AC3E}">
        <p14:creationId xmlns:p14="http://schemas.microsoft.com/office/powerpoint/2010/main" val="2751866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18</a:t>
            </a:fld>
            <a:endParaRPr lang="en-US" noProof="0" dirty="0"/>
          </a:p>
        </p:txBody>
      </p:sp>
    </p:spTree>
    <p:extLst>
      <p:ext uri="{BB962C8B-B14F-4D97-AF65-F5344CB8AC3E}">
        <p14:creationId xmlns:p14="http://schemas.microsoft.com/office/powerpoint/2010/main" val="4180518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5121371" y="1591063"/>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325798" y="1714936"/>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5270868" y="1775047"/>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796713" y="41686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796713" y="3496806"/>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7/14/2020</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49.emf"/><Relationship Id="rId4" Type="http://schemas.openxmlformats.org/officeDocument/2006/relationships/package" Target="../embeddings/Microsoft_Excel_Worksheet.xlsx"/></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65.png"/><Relationship Id="rId3" Type="http://schemas.openxmlformats.org/officeDocument/2006/relationships/image" Target="../media/image50.jpeg"/><Relationship Id="rId21" Type="http://schemas.openxmlformats.org/officeDocument/2006/relationships/image" Target="../media/image68.sv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svg"/><Relationship Id="rId2" Type="http://schemas.openxmlformats.org/officeDocument/2006/relationships/notesSlide" Target="../notesSlides/notesSlide8.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19" Type="http://schemas.openxmlformats.org/officeDocument/2006/relationships/image" Target="../media/image66.sv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sv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 and white simple shield silhouette Vector Image">
            <a:extLst>
              <a:ext uri="{FF2B5EF4-FFF2-40B4-BE49-F238E27FC236}">
                <a16:creationId xmlns:a16="http://schemas.microsoft.com/office/drawing/2014/main" id="{CE1C9541-B3E6-4156-94EB-10C6E5199913}"/>
              </a:ext>
            </a:extLst>
          </p:cNvPr>
          <p:cNvPicPr>
            <a:picLocks noChangeAspect="1" noChangeArrowheads="1"/>
          </p:cNvPicPr>
          <p:nvPr/>
        </p:nvPicPr>
        <p:blipFill>
          <a:blip r:embed="rId3">
            <a:alphaModFix amt="52000"/>
            <a:extLst>
              <a:ext uri="{BEBA8EAE-BF5A-486C-A8C5-ECC9F3942E4B}">
                <a14:imgProps xmlns:a14="http://schemas.microsoft.com/office/drawing/2010/main">
                  <a14:imgLayer r:embed="rId4">
                    <a14:imgEffect>
                      <a14:backgroundRemoval t="7870" b="90000" l="9910" r="89990">
                        <a14:foregroundMark x1="50050" y1="7870" x2="51552" y2="7870"/>
                        <a14:foregroundMark x1="42442" y1="44537" x2="46547" y2="43796"/>
                      </a14:backgroundRemoval>
                    </a14:imgEffect>
                  </a14:imgLayer>
                </a14:imgProps>
              </a:ext>
              <a:ext uri="{28A0092B-C50C-407E-A947-70E740481C1C}">
                <a14:useLocalDpi xmlns:a14="http://schemas.microsoft.com/office/drawing/2010/main" val="0"/>
              </a:ext>
            </a:extLst>
          </a:blip>
          <a:srcRect/>
          <a:stretch>
            <a:fillRect/>
          </a:stretch>
        </p:blipFill>
        <p:spPr bwMode="auto">
          <a:xfrm>
            <a:off x="1607775" y="1707923"/>
            <a:ext cx="3670787" cy="39684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9BA8E7C0-A0CA-4299-B6F9-5A95313BCA39}"/>
              </a:ext>
            </a:extLst>
          </p:cNvPr>
          <p:cNvPicPr>
            <a:picLocks noGrp="1" noChangeAspect="1"/>
          </p:cNvPicPr>
          <p:nvPr>
            <p:ph type="pic" sz="quarter" idx="10"/>
          </p:nvPr>
        </p:nvPicPr>
        <p:blipFill>
          <a:blip r:embed="rId5"/>
          <a:srcRect l="21903" r="21903"/>
          <a:stretch>
            <a:fillRect/>
          </a:stretch>
        </p:blipFill>
        <p:spPr>
          <a:xfrm>
            <a:off x="790339" y="776169"/>
            <a:ext cx="5305661" cy="5305661"/>
          </a:xfrm>
        </p:spPr>
      </p:pic>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343650" y="728545"/>
            <a:ext cx="5695950" cy="3309938"/>
          </a:xfrm>
        </p:spPr>
        <p:txBody>
          <a:bodyPr/>
          <a:lstStyle/>
          <a:p>
            <a:r>
              <a:rPr lang="en-US" dirty="0"/>
              <a:t>VOLUNTEERING support through </a:t>
            </a:r>
            <a:r>
              <a:rPr lang="en-US" dirty="0" err="1"/>
              <a:t>Ews</a:t>
            </a:r>
            <a:endParaRPr lang="en-US" dirty="0"/>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p:txBody>
          <a:bodyPr/>
          <a:lstStyle/>
          <a:p>
            <a:r>
              <a:rPr lang="en-US" dirty="0"/>
              <a:t>COVID 19 and BEYOND</a:t>
            </a:r>
          </a:p>
          <a:p>
            <a:endParaRPr lang="en-US" dirty="0"/>
          </a:p>
          <a:p>
            <a:r>
              <a:rPr lang="en-US" dirty="0"/>
              <a:t>DATA &amp; ANALYTICS </a:t>
            </a:r>
          </a:p>
          <a:p>
            <a:r>
              <a:rPr lang="en-US" dirty="0"/>
              <a:t>JUNE 2020</a:t>
            </a:r>
          </a:p>
        </p:txBody>
      </p:sp>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sp>
        <p:nvSpPr>
          <p:cNvPr id="6" name="Oval 5">
            <a:extLst>
              <a:ext uri="{FF2B5EF4-FFF2-40B4-BE49-F238E27FC236}">
                <a16:creationId xmlns:a16="http://schemas.microsoft.com/office/drawing/2014/main" id="{088ABBC0-9C0F-431F-B7A5-7994AE87281E}"/>
              </a:ext>
            </a:extLst>
          </p:cNvPr>
          <p:cNvSpPr/>
          <p:nvPr/>
        </p:nvSpPr>
        <p:spPr>
          <a:xfrm>
            <a:off x="7439378" y="2957688"/>
            <a:ext cx="677334" cy="666045"/>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82725A9E-CF6D-4E0C-833A-1EB6A4B4B0D0}"/>
              </a:ext>
            </a:extLst>
          </p:cNvPr>
          <p:cNvSpPr txBox="1">
            <a:spLocks/>
          </p:cNvSpPr>
          <p:nvPr/>
        </p:nvSpPr>
        <p:spPr>
          <a:xfrm>
            <a:off x="0" y="712304"/>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VOLUNTEER DISTANCE TRAVELLED</a:t>
            </a:r>
          </a:p>
        </p:txBody>
      </p:sp>
      <p:sp>
        <p:nvSpPr>
          <p:cNvPr id="5" name="TextBox 4">
            <a:extLst>
              <a:ext uri="{FF2B5EF4-FFF2-40B4-BE49-F238E27FC236}">
                <a16:creationId xmlns:a16="http://schemas.microsoft.com/office/drawing/2014/main" id="{430A8686-8DAB-4798-AC1F-5D70931A4F85}"/>
              </a:ext>
            </a:extLst>
          </p:cNvPr>
          <p:cNvSpPr txBox="1"/>
          <p:nvPr/>
        </p:nvSpPr>
        <p:spPr>
          <a:xfrm>
            <a:off x="9081957" y="1614773"/>
            <a:ext cx="3019732" cy="4801314"/>
          </a:xfrm>
          <a:prstGeom prst="rect">
            <a:avLst/>
          </a:prstGeom>
          <a:noFill/>
        </p:spPr>
        <p:txBody>
          <a:bodyPr wrap="square" rtlCol="0">
            <a:spAutoFit/>
          </a:bodyPr>
          <a:lstStyle/>
          <a:p>
            <a:r>
              <a:rPr lang="en-GB" dirty="0"/>
              <a:t>Distance travelled is measured from the volunteers home address to the customer.  </a:t>
            </a:r>
          </a:p>
          <a:p>
            <a:endParaRPr lang="en-GB" dirty="0"/>
          </a:p>
          <a:p>
            <a:r>
              <a:rPr lang="en-GB" dirty="0"/>
              <a:t>The variation between the districts can be partially explained by looking at LSOA level - areas with a higher volunteer to customer ratio tend to travel less.  </a:t>
            </a:r>
          </a:p>
          <a:p>
            <a:endParaRPr lang="en-GB" dirty="0"/>
          </a:p>
          <a:p>
            <a:r>
              <a:rPr lang="en-GB" dirty="0"/>
              <a:t>This adds further pressure to volunteers in low ratio areas, as they are spending more travel time and money on volunteering.</a:t>
            </a:r>
          </a:p>
          <a:p>
            <a:endParaRPr lang="en-GB" dirty="0"/>
          </a:p>
        </p:txBody>
      </p:sp>
      <p:grpSp>
        <p:nvGrpSpPr>
          <p:cNvPr id="7" name="Group 6">
            <a:extLst>
              <a:ext uri="{FF2B5EF4-FFF2-40B4-BE49-F238E27FC236}">
                <a16:creationId xmlns:a16="http://schemas.microsoft.com/office/drawing/2014/main" id="{00525593-64DC-45F2-B369-B7374C057C1C}"/>
              </a:ext>
            </a:extLst>
          </p:cNvPr>
          <p:cNvGrpSpPr/>
          <p:nvPr/>
        </p:nvGrpSpPr>
        <p:grpSpPr>
          <a:xfrm>
            <a:off x="-16936" y="2057399"/>
            <a:ext cx="4225115" cy="4565976"/>
            <a:chOff x="84665" y="2057399"/>
            <a:chExt cx="5164667" cy="4565976"/>
          </a:xfrm>
        </p:grpSpPr>
        <p:graphicFrame>
          <p:nvGraphicFramePr>
            <p:cNvPr id="9" name="Chart 8">
              <a:extLst>
                <a:ext uri="{FF2B5EF4-FFF2-40B4-BE49-F238E27FC236}">
                  <a16:creationId xmlns:a16="http://schemas.microsoft.com/office/drawing/2014/main" id="{ABCB3CFE-FEE5-47F5-AED6-4DE8CDCF69A7}"/>
                </a:ext>
              </a:extLst>
            </p:cNvPr>
            <p:cNvGraphicFramePr>
              <a:graphicFrameLocks/>
            </p:cNvGraphicFramePr>
            <p:nvPr>
              <p:extLst>
                <p:ext uri="{D42A27DB-BD31-4B8C-83A1-F6EECF244321}">
                  <p14:modId xmlns:p14="http://schemas.microsoft.com/office/powerpoint/2010/main" val="3304278778"/>
                </p:ext>
              </p:extLst>
            </p:nvPr>
          </p:nvGraphicFramePr>
          <p:xfrm>
            <a:off x="84665" y="2057399"/>
            <a:ext cx="5164667" cy="423051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685CCD9-EC96-4ACF-8E77-6ECEE8444B6F}"/>
                </a:ext>
              </a:extLst>
            </p:cNvPr>
            <p:cNvSpPr txBox="1"/>
            <p:nvPr/>
          </p:nvSpPr>
          <p:spPr>
            <a:xfrm>
              <a:off x="1580445" y="6254043"/>
              <a:ext cx="3510844" cy="369332"/>
            </a:xfrm>
            <a:prstGeom prst="rect">
              <a:avLst/>
            </a:prstGeom>
            <a:noFill/>
          </p:spPr>
          <p:txBody>
            <a:bodyPr wrap="square" rtlCol="0">
              <a:spAutoFit/>
            </a:bodyPr>
            <a:lstStyle/>
            <a:p>
              <a:r>
                <a:rPr lang="en-GB" dirty="0"/>
                <a:t>Average distance (miles)</a:t>
              </a:r>
            </a:p>
          </p:txBody>
        </p:sp>
      </p:grpSp>
      <p:grpSp>
        <p:nvGrpSpPr>
          <p:cNvPr id="12" name="Group 11">
            <a:extLst>
              <a:ext uri="{FF2B5EF4-FFF2-40B4-BE49-F238E27FC236}">
                <a16:creationId xmlns:a16="http://schemas.microsoft.com/office/drawing/2014/main" id="{15593B28-6888-4150-92C7-CF58279CE027}"/>
              </a:ext>
            </a:extLst>
          </p:cNvPr>
          <p:cNvGrpSpPr/>
          <p:nvPr/>
        </p:nvGrpSpPr>
        <p:grpSpPr>
          <a:xfrm>
            <a:off x="4451890" y="2092881"/>
            <a:ext cx="4795944" cy="4495121"/>
            <a:chOff x="83088" y="1917510"/>
            <a:chExt cx="6287022" cy="4828538"/>
          </a:xfrm>
        </p:grpSpPr>
        <p:sp>
          <p:nvSpPr>
            <p:cNvPr id="13" name="TextBox 12">
              <a:extLst>
                <a:ext uri="{FF2B5EF4-FFF2-40B4-BE49-F238E27FC236}">
                  <a16:creationId xmlns:a16="http://schemas.microsoft.com/office/drawing/2014/main" id="{4CDD9927-85D6-4C1C-9215-9A5861A55DAA}"/>
                </a:ext>
              </a:extLst>
            </p:cNvPr>
            <p:cNvSpPr txBox="1"/>
            <p:nvPr/>
          </p:nvSpPr>
          <p:spPr>
            <a:xfrm rot="16200000">
              <a:off x="-1679580" y="3680178"/>
              <a:ext cx="3894667" cy="369332"/>
            </a:xfrm>
            <a:prstGeom prst="rect">
              <a:avLst/>
            </a:prstGeom>
            <a:noFill/>
          </p:spPr>
          <p:txBody>
            <a:bodyPr wrap="square" rtlCol="0">
              <a:spAutoFit/>
            </a:bodyPr>
            <a:lstStyle/>
            <a:p>
              <a:r>
                <a:rPr lang="en-GB" dirty="0"/>
                <a:t>Rate of volunteers to customers</a:t>
              </a:r>
            </a:p>
          </p:txBody>
        </p:sp>
        <p:sp>
          <p:nvSpPr>
            <p:cNvPr id="15" name="TextBox 14">
              <a:extLst>
                <a:ext uri="{FF2B5EF4-FFF2-40B4-BE49-F238E27FC236}">
                  <a16:creationId xmlns:a16="http://schemas.microsoft.com/office/drawing/2014/main" id="{D6F969EA-D593-4FFC-B8E9-1D586E9170C1}"/>
                </a:ext>
              </a:extLst>
            </p:cNvPr>
            <p:cNvSpPr txBox="1"/>
            <p:nvPr/>
          </p:nvSpPr>
          <p:spPr>
            <a:xfrm>
              <a:off x="1938514" y="6376716"/>
              <a:ext cx="3894667" cy="369332"/>
            </a:xfrm>
            <a:prstGeom prst="rect">
              <a:avLst/>
            </a:prstGeom>
            <a:noFill/>
          </p:spPr>
          <p:txBody>
            <a:bodyPr wrap="square" rtlCol="0">
              <a:spAutoFit/>
            </a:bodyPr>
            <a:lstStyle/>
            <a:p>
              <a:r>
                <a:rPr lang="en-GB" dirty="0"/>
                <a:t>Average distance (miles)</a:t>
              </a:r>
            </a:p>
          </p:txBody>
        </p:sp>
        <p:graphicFrame>
          <p:nvGraphicFramePr>
            <p:cNvPr id="16" name="Chart 15">
              <a:extLst>
                <a:ext uri="{FF2B5EF4-FFF2-40B4-BE49-F238E27FC236}">
                  <a16:creationId xmlns:a16="http://schemas.microsoft.com/office/drawing/2014/main" id="{B8961EBE-2C37-47D2-88F5-2F36491FEA4A}"/>
                </a:ext>
              </a:extLst>
            </p:cNvPr>
            <p:cNvGraphicFramePr>
              <a:graphicFrameLocks/>
            </p:cNvGraphicFramePr>
            <p:nvPr>
              <p:extLst>
                <p:ext uri="{D42A27DB-BD31-4B8C-83A1-F6EECF244321}">
                  <p14:modId xmlns:p14="http://schemas.microsoft.com/office/powerpoint/2010/main" val="4004428090"/>
                </p:ext>
              </p:extLst>
            </p:nvPr>
          </p:nvGraphicFramePr>
          <p:xfrm>
            <a:off x="429784" y="2178755"/>
            <a:ext cx="5940326" cy="4242064"/>
          </p:xfrm>
          <a:graphic>
            <a:graphicData uri="http://schemas.openxmlformats.org/drawingml/2006/chart">
              <c:chart xmlns:c="http://schemas.openxmlformats.org/drawingml/2006/chart" xmlns:r="http://schemas.openxmlformats.org/officeDocument/2006/relationships" r:id="rId4"/>
            </a:graphicData>
          </a:graphic>
        </p:graphicFrame>
      </p:grpSp>
      <p:sp>
        <p:nvSpPr>
          <p:cNvPr id="17" name="TextBox 16">
            <a:extLst>
              <a:ext uri="{FF2B5EF4-FFF2-40B4-BE49-F238E27FC236}">
                <a16:creationId xmlns:a16="http://schemas.microsoft.com/office/drawing/2014/main" id="{C2D309F5-77AB-427B-B699-D9FDEEC2A807}"/>
              </a:ext>
            </a:extLst>
          </p:cNvPr>
          <p:cNvSpPr txBox="1"/>
          <p:nvPr/>
        </p:nvSpPr>
        <p:spPr>
          <a:xfrm>
            <a:off x="993425" y="1671218"/>
            <a:ext cx="3116737" cy="369332"/>
          </a:xfrm>
          <a:prstGeom prst="rect">
            <a:avLst/>
          </a:prstGeom>
          <a:noFill/>
        </p:spPr>
        <p:txBody>
          <a:bodyPr wrap="square" rtlCol="0">
            <a:spAutoFit/>
          </a:bodyPr>
          <a:lstStyle/>
          <a:p>
            <a:r>
              <a:rPr lang="en-GB" dirty="0"/>
              <a:t>Distance travelled by district</a:t>
            </a:r>
          </a:p>
        </p:txBody>
      </p:sp>
      <p:sp>
        <p:nvSpPr>
          <p:cNvPr id="18" name="TextBox 17">
            <a:extLst>
              <a:ext uri="{FF2B5EF4-FFF2-40B4-BE49-F238E27FC236}">
                <a16:creationId xmlns:a16="http://schemas.microsoft.com/office/drawing/2014/main" id="{A6AB147E-6A7F-4AD1-B02E-90C076C13007}"/>
              </a:ext>
            </a:extLst>
          </p:cNvPr>
          <p:cNvSpPr txBox="1"/>
          <p:nvPr/>
        </p:nvSpPr>
        <p:spPr>
          <a:xfrm>
            <a:off x="5492047" y="1642995"/>
            <a:ext cx="3401680" cy="646331"/>
          </a:xfrm>
          <a:prstGeom prst="rect">
            <a:avLst/>
          </a:prstGeom>
          <a:noFill/>
        </p:spPr>
        <p:txBody>
          <a:bodyPr wrap="square" rtlCol="0">
            <a:spAutoFit/>
          </a:bodyPr>
          <a:lstStyle/>
          <a:p>
            <a:r>
              <a:rPr lang="en-GB" dirty="0"/>
              <a:t>LSOA distance and rate of volunteers to customers</a:t>
            </a:r>
          </a:p>
        </p:txBody>
      </p:sp>
    </p:spTree>
    <p:extLst>
      <p:ext uri="{BB962C8B-B14F-4D97-AF65-F5344CB8AC3E}">
        <p14:creationId xmlns:p14="http://schemas.microsoft.com/office/powerpoint/2010/main" val="3710823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07B1C6-2BAA-4EA6-B48F-E8C6C785C06B}"/>
              </a:ext>
            </a:extLst>
          </p:cNvPr>
          <p:cNvSpPr>
            <a:spLocks noGrp="1"/>
          </p:cNvSpPr>
          <p:nvPr>
            <p:ph type="sldNum" sz="quarter" idx="12"/>
          </p:nvPr>
        </p:nvSpPr>
        <p:spPr/>
        <p:txBody>
          <a:bodyPr/>
          <a:lstStyle/>
          <a:p>
            <a:fld id="{9EC71654-96A5-4280-94F3-931C61A9F92C}" type="slidenum">
              <a:rPr lang="en-US" noProof="0" smtClean="0"/>
              <a:pPr/>
              <a:t>11</a:t>
            </a:fld>
            <a:endParaRPr lang="en-US" noProof="0" dirty="0"/>
          </a:p>
        </p:txBody>
      </p:sp>
      <p:sp>
        <p:nvSpPr>
          <p:cNvPr id="5" name="Title 1">
            <a:extLst>
              <a:ext uri="{FF2B5EF4-FFF2-40B4-BE49-F238E27FC236}">
                <a16:creationId xmlns:a16="http://schemas.microsoft.com/office/drawing/2014/main" id="{2AFA9E84-1E62-414F-A34C-96EEAD512685}"/>
              </a:ext>
            </a:extLst>
          </p:cNvPr>
          <p:cNvSpPr txBox="1">
            <a:spLocks/>
          </p:cNvSpPr>
          <p:nvPr/>
        </p:nvSpPr>
        <p:spPr>
          <a:xfrm>
            <a:off x="0" y="712304"/>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VOLUNTEER DISTANCE TRAVELLED and capacity</a:t>
            </a:r>
          </a:p>
        </p:txBody>
      </p:sp>
      <p:graphicFrame>
        <p:nvGraphicFramePr>
          <p:cNvPr id="12" name="Chart 11">
            <a:extLst>
              <a:ext uri="{FF2B5EF4-FFF2-40B4-BE49-F238E27FC236}">
                <a16:creationId xmlns:a16="http://schemas.microsoft.com/office/drawing/2014/main" id="{960E1C83-61AF-492D-9346-0482E590947F}"/>
              </a:ext>
            </a:extLst>
          </p:cNvPr>
          <p:cNvGraphicFramePr>
            <a:graphicFrameLocks/>
          </p:cNvGraphicFramePr>
          <p:nvPr>
            <p:extLst>
              <p:ext uri="{D42A27DB-BD31-4B8C-83A1-F6EECF244321}">
                <p14:modId xmlns:p14="http://schemas.microsoft.com/office/powerpoint/2010/main" val="2944036290"/>
              </p:ext>
            </p:extLst>
          </p:nvPr>
        </p:nvGraphicFramePr>
        <p:xfrm>
          <a:off x="728135" y="1637181"/>
          <a:ext cx="5074356" cy="423904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8550E974-5D93-4F3B-87C3-CDE6ACA6EFA7}"/>
              </a:ext>
            </a:extLst>
          </p:cNvPr>
          <p:cNvSpPr txBox="1"/>
          <p:nvPr/>
        </p:nvSpPr>
        <p:spPr>
          <a:xfrm>
            <a:off x="383822" y="5734754"/>
            <a:ext cx="1140177" cy="523220"/>
          </a:xfrm>
          <a:prstGeom prst="rect">
            <a:avLst/>
          </a:prstGeom>
          <a:noFill/>
        </p:spPr>
        <p:txBody>
          <a:bodyPr wrap="square" rtlCol="0">
            <a:spAutoFit/>
          </a:bodyPr>
          <a:lstStyle/>
          <a:p>
            <a:pPr algn="ctr"/>
            <a:r>
              <a:rPr lang="en-GB" sz="1400" i="1" dirty="0"/>
              <a:t>Most deprived</a:t>
            </a:r>
          </a:p>
        </p:txBody>
      </p:sp>
      <p:sp>
        <p:nvSpPr>
          <p:cNvPr id="14" name="TextBox 13">
            <a:extLst>
              <a:ext uri="{FF2B5EF4-FFF2-40B4-BE49-F238E27FC236}">
                <a16:creationId xmlns:a16="http://schemas.microsoft.com/office/drawing/2014/main" id="{7DC1344E-0238-4BF1-9265-FCCEFAF9486C}"/>
              </a:ext>
            </a:extLst>
          </p:cNvPr>
          <p:cNvSpPr txBox="1"/>
          <p:nvPr/>
        </p:nvSpPr>
        <p:spPr>
          <a:xfrm>
            <a:off x="5096942" y="5740398"/>
            <a:ext cx="1140177" cy="523220"/>
          </a:xfrm>
          <a:prstGeom prst="rect">
            <a:avLst/>
          </a:prstGeom>
          <a:noFill/>
        </p:spPr>
        <p:txBody>
          <a:bodyPr wrap="square" rtlCol="0">
            <a:spAutoFit/>
          </a:bodyPr>
          <a:lstStyle/>
          <a:p>
            <a:pPr algn="ctr"/>
            <a:r>
              <a:rPr lang="en-GB" sz="1400" i="1" dirty="0"/>
              <a:t>Least deprived</a:t>
            </a:r>
          </a:p>
        </p:txBody>
      </p:sp>
      <p:sp>
        <p:nvSpPr>
          <p:cNvPr id="15" name="TextBox 14">
            <a:extLst>
              <a:ext uri="{FF2B5EF4-FFF2-40B4-BE49-F238E27FC236}">
                <a16:creationId xmlns:a16="http://schemas.microsoft.com/office/drawing/2014/main" id="{66277C14-67BA-40CE-A8F8-8E35FE1CB32A}"/>
              </a:ext>
            </a:extLst>
          </p:cNvPr>
          <p:cNvSpPr txBox="1"/>
          <p:nvPr/>
        </p:nvSpPr>
        <p:spPr>
          <a:xfrm>
            <a:off x="2302938" y="5770583"/>
            <a:ext cx="2246489" cy="369332"/>
          </a:xfrm>
          <a:prstGeom prst="rect">
            <a:avLst/>
          </a:prstGeom>
          <a:noFill/>
        </p:spPr>
        <p:txBody>
          <a:bodyPr wrap="square" rtlCol="0">
            <a:spAutoFit/>
          </a:bodyPr>
          <a:lstStyle/>
          <a:p>
            <a:r>
              <a:rPr lang="en-GB" dirty="0"/>
              <a:t>Deprivation Decile</a:t>
            </a:r>
          </a:p>
        </p:txBody>
      </p:sp>
      <p:sp>
        <p:nvSpPr>
          <p:cNvPr id="16" name="TextBox 15">
            <a:extLst>
              <a:ext uri="{FF2B5EF4-FFF2-40B4-BE49-F238E27FC236}">
                <a16:creationId xmlns:a16="http://schemas.microsoft.com/office/drawing/2014/main" id="{D440D131-CE2C-4CB2-B6D4-1ACB629F0235}"/>
              </a:ext>
            </a:extLst>
          </p:cNvPr>
          <p:cNvSpPr txBox="1"/>
          <p:nvPr/>
        </p:nvSpPr>
        <p:spPr>
          <a:xfrm rot="16200000">
            <a:off x="-637824" y="3653916"/>
            <a:ext cx="2246489" cy="369332"/>
          </a:xfrm>
          <a:prstGeom prst="rect">
            <a:avLst/>
          </a:prstGeom>
          <a:noFill/>
        </p:spPr>
        <p:txBody>
          <a:bodyPr wrap="square" rtlCol="0">
            <a:spAutoFit/>
          </a:bodyPr>
          <a:lstStyle/>
          <a:p>
            <a:r>
              <a:rPr lang="en-GB" dirty="0"/>
              <a:t>Distance (miles)</a:t>
            </a:r>
          </a:p>
        </p:txBody>
      </p:sp>
      <p:sp>
        <p:nvSpPr>
          <p:cNvPr id="17" name="TextBox 16">
            <a:extLst>
              <a:ext uri="{FF2B5EF4-FFF2-40B4-BE49-F238E27FC236}">
                <a16:creationId xmlns:a16="http://schemas.microsoft.com/office/drawing/2014/main" id="{9CFE570C-D610-49C9-8A90-D2ACC89EA2EF}"/>
              </a:ext>
            </a:extLst>
          </p:cNvPr>
          <p:cNvSpPr txBox="1"/>
          <p:nvPr/>
        </p:nvSpPr>
        <p:spPr>
          <a:xfrm>
            <a:off x="7552269" y="2066329"/>
            <a:ext cx="3826933" cy="4247317"/>
          </a:xfrm>
          <a:prstGeom prst="rect">
            <a:avLst/>
          </a:prstGeom>
          <a:noFill/>
        </p:spPr>
        <p:txBody>
          <a:bodyPr wrap="square" rtlCol="0">
            <a:spAutoFit/>
          </a:bodyPr>
          <a:lstStyle/>
          <a:p>
            <a:r>
              <a:rPr lang="en-GB" dirty="0"/>
              <a:t>Looking at the distance travelled by deprivation decile, we are seeing that the most deprived areas are travelling further per job.  </a:t>
            </a:r>
          </a:p>
          <a:p>
            <a:endParaRPr lang="en-GB" dirty="0"/>
          </a:p>
          <a:p>
            <a:r>
              <a:rPr lang="en-GB" dirty="0"/>
              <a:t>The volunteers in decile 1 (most deprived) are covering more patients each, are travelling further to each customer and are likely to be under financial pressure.</a:t>
            </a:r>
          </a:p>
          <a:p>
            <a:endParaRPr lang="en-GB" dirty="0"/>
          </a:p>
          <a:p>
            <a:r>
              <a:rPr lang="en-GB" dirty="0"/>
              <a:t>It is important to ensure that continuing to volunteer is sustainable for these people. </a:t>
            </a:r>
          </a:p>
          <a:p>
            <a:endParaRPr lang="en-GB" dirty="0"/>
          </a:p>
        </p:txBody>
      </p:sp>
    </p:spTree>
    <p:extLst>
      <p:ext uri="{BB962C8B-B14F-4D97-AF65-F5344CB8AC3E}">
        <p14:creationId xmlns:p14="http://schemas.microsoft.com/office/powerpoint/2010/main" val="2579879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6A99"/>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5B5D20-9E3F-4CBB-B8E8-526664E74C75}"/>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sp>
        <p:nvSpPr>
          <p:cNvPr id="5" name="TextBox 4">
            <a:extLst>
              <a:ext uri="{FF2B5EF4-FFF2-40B4-BE49-F238E27FC236}">
                <a16:creationId xmlns:a16="http://schemas.microsoft.com/office/drawing/2014/main" id="{F1760EA4-A913-4083-88EA-B1C541EB141C}"/>
              </a:ext>
            </a:extLst>
          </p:cNvPr>
          <p:cNvSpPr txBox="1"/>
          <p:nvPr/>
        </p:nvSpPr>
        <p:spPr>
          <a:xfrm>
            <a:off x="1129554" y="1398494"/>
            <a:ext cx="9798090" cy="707886"/>
          </a:xfrm>
          <a:prstGeom prst="rect">
            <a:avLst/>
          </a:prstGeom>
          <a:noFill/>
        </p:spPr>
        <p:txBody>
          <a:bodyPr wrap="square" rtlCol="0">
            <a:spAutoFit/>
          </a:bodyPr>
          <a:lstStyle/>
          <a:p>
            <a:r>
              <a:rPr lang="en-GB" sz="4000" dirty="0">
                <a:solidFill>
                  <a:schemeClr val="bg1"/>
                </a:solidFill>
              </a:rPr>
              <a:t>VOLUNTEERING STABILITY AFTER LOCKDOWN</a:t>
            </a:r>
          </a:p>
        </p:txBody>
      </p:sp>
    </p:spTree>
    <p:extLst>
      <p:ext uri="{BB962C8B-B14F-4D97-AF65-F5344CB8AC3E}">
        <p14:creationId xmlns:p14="http://schemas.microsoft.com/office/powerpoint/2010/main" val="210731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D880EC1-8B36-4BFF-A149-341E4D7DF11A}"/>
              </a:ext>
            </a:extLst>
          </p:cNvPr>
          <p:cNvSpPr/>
          <p:nvPr/>
        </p:nvSpPr>
        <p:spPr>
          <a:xfrm>
            <a:off x="495300" y="1828800"/>
            <a:ext cx="1676400" cy="15875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p:txBody>
          <a:bodyPr/>
          <a:lstStyle/>
          <a:p>
            <a:fld id="{9EC71654-96A5-4280-94F3-931C61A9F92C}" type="slidenum">
              <a:rPr lang="en-US" noProof="0" smtClean="0"/>
              <a:pPr/>
              <a:t>13</a:t>
            </a:fld>
            <a:endParaRPr lang="en-US" noProof="0" dirty="0"/>
          </a:p>
        </p:txBody>
      </p:sp>
      <p:sp>
        <p:nvSpPr>
          <p:cNvPr id="6" name="Oval 5">
            <a:extLst>
              <a:ext uri="{FF2B5EF4-FFF2-40B4-BE49-F238E27FC236}">
                <a16:creationId xmlns:a16="http://schemas.microsoft.com/office/drawing/2014/main" id="{088ABBC0-9C0F-431F-B7A5-7994AE87281E}"/>
              </a:ext>
            </a:extLst>
          </p:cNvPr>
          <p:cNvSpPr/>
          <p:nvPr/>
        </p:nvSpPr>
        <p:spPr>
          <a:xfrm>
            <a:off x="7439378" y="2957688"/>
            <a:ext cx="677334" cy="666045"/>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82725A9E-CF6D-4E0C-833A-1EB6A4B4B0D0}"/>
              </a:ext>
            </a:extLst>
          </p:cNvPr>
          <p:cNvSpPr txBox="1">
            <a:spLocks/>
          </p:cNvSpPr>
          <p:nvPr/>
        </p:nvSpPr>
        <p:spPr>
          <a:xfrm>
            <a:off x="0" y="671963"/>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WHAT MAY CHANGE and how will this affect volunteers</a:t>
            </a:r>
          </a:p>
        </p:txBody>
      </p:sp>
      <p:pic>
        <p:nvPicPr>
          <p:cNvPr id="7" name="Picture Placeholder 16" descr="Suitcase">
            <a:extLst>
              <a:ext uri="{FF2B5EF4-FFF2-40B4-BE49-F238E27FC236}">
                <a16:creationId xmlns:a16="http://schemas.microsoft.com/office/drawing/2014/main" id="{EEC62C9A-D2F0-4812-A0D7-AB5D6276736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6139" y="2108200"/>
            <a:ext cx="1056372" cy="1056372"/>
          </a:xfrm>
          <a:prstGeom prst="ellipse">
            <a:avLst/>
          </a:prstGeom>
        </p:spPr>
      </p:pic>
      <p:sp>
        <p:nvSpPr>
          <p:cNvPr id="12" name="Oval 11">
            <a:extLst>
              <a:ext uri="{FF2B5EF4-FFF2-40B4-BE49-F238E27FC236}">
                <a16:creationId xmlns:a16="http://schemas.microsoft.com/office/drawing/2014/main" id="{1DAB1FAE-372D-4FD5-B3C8-9F565C55734B}"/>
              </a:ext>
            </a:extLst>
          </p:cNvPr>
          <p:cNvSpPr/>
          <p:nvPr/>
        </p:nvSpPr>
        <p:spPr>
          <a:xfrm>
            <a:off x="2872744" y="1828800"/>
            <a:ext cx="1676400" cy="15875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2FB17F6-9DCA-4A87-9491-43CDD564BB9B}"/>
              </a:ext>
            </a:extLst>
          </p:cNvPr>
          <p:cNvSpPr/>
          <p:nvPr/>
        </p:nvSpPr>
        <p:spPr>
          <a:xfrm>
            <a:off x="10005078" y="1759573"/>
            <a:ext cx="1676400" cy="15875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8BFC75F8-0A28-4930-BF14-7677771EE191}"/>
              </a:ext>
            </a:extLst>
          </p:cNvPr>
          <p:cNvSpPr/>
          <p:nvPr/>
        </p:nvSpPr>
        <p:spPr>
          <a:xfrm>
            <a:off x="7627634" y="1809750"/>
            <a:ext cx="1676400" cy="15875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5ABF7BA-5927-4E35-B963-CCA18EE90903}"/>
              </a:ext>
            </a:extLst>
          </p:cNvPr>
          <p:cNvSpPr/>
          <p:nvPr/>
        </p:nvSpPr>
        <p:spPr>
          <a:xfrm>
            <a:off x="5250189" y="1828800"/>
            <a:ext cx="1676400" cy="15875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lassroom">
            <a:extLst>
              <a:ext uri="{FF2B5EF4-FFF2-40B4-BE49-F238E27FC236}">
                <a16:creationId xmlns:a16="http://schemas.microsoft.com/office/drawing/2014/main" id="{7562757B-3369-4EE9-9167-A0FDDC2AA4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3100" y="2184400"/>
            <a:ext cx="914400" cy="914400"/>
          </a:xfrm>
          <a:prstGeom prst="rect">
            <a:avLst/>
          </a:prstGeom>
        </p:spPr>
      </p:pic>
      <p:pic>
        <p:nvPicPr>
          <p:cNvPr id="18" name="Graphic 17" descr="Hummingbird">
            <a:extLst>
              <a:ext uri="{FF2B5EF4-FFF2-40B4-BE49-F238E27FC236}">
                <a16:creationId xmlns:a16="http://schemas.microsoft.com/office/drawing/2014/main" id="{D79F2E2C-B539-4350-91AC-8DB33CED23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2146300"/>
            <a:ext cx="914400" cy="914400"/>
          </a:xfrm>
          <a:prstGeom prst="rect">
            <a:avLst/>
          </a:prstGeom>
        </p:spPr>
      </p:pic>
      <p:pic>
        <p:nvPicPr>
          <p:cNvPr id="20" name="Graphic 19" descr="Soccer">
            <a:extLst>
              <a:ext uri="{FF2B5EF4-FFF2-40B4-BE49-F238E27FC236}">
                <a16:creationId xmlns:a16="http://schemas.microsoft.com/office/drawing/2014/main" id="{74DE89B0-8DF6-4EAF-ADE4-621D125011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88300" y="2184400"/>
            <a:ext cx="914400" cy="914400"/>
          </a:xfrm>
          <a:prstGeom prst="rect">
            <a:avLst/>
          </a:prstGeom>
        </p:spPr>
      </p:pic>
      <p:pic>
        <p:nvPicPr>
          <p:cNvPr id="22" name="Graphic 21" descr="Beer">
            <a:extLst>
              <a:ext uri="{FF2B5EF4-FFF2-40B4-BE49-F238E27FC236}">
                <a16:creationId xmlns:a16="http://schemas.microsoft.com/office/drawing/2014/main" id="{3A0BFEC8-0BF5-4857-811A-003F661473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26700" y="2120900"/>
            <a:ext cx="914400" cy="914400"/>
          </a:xfrm>
          <a:prstGeom prst="rect">
            <a:avLst/>
          </a:prstGeom>
        </p:spPr>
      </p:pic>
      <p:sp>
        <p:nvSpPr>
          <p:cNvPr id="23" name="TextBox 22">
            <a:extLst>
              <a:ext uri="{FF2B5EF4-FFF2-40B4-BE49-F238E27FC236}">
                <a16:creationId xmlns:a16="http://schemas.microsoft.com/office/drawing/2014/main" id="{2FB5F9FB-9C70-4959-A04F-0B6FD184B8DD}"/>
              </a:ext>
            </a:extLst>
          </p:cNvPr>
          <p:cNvSpPr txBox="1"/>
          <p:nvPr/>
        </p:nvSpPr>
        <p:spPr>
          <a:xfrm>
            <a:off x="101600" y="3496733"/>
            <a:ext cx="2463800" cy="2585323"/>
          </a:xfrm>
          <a:prstGeom prst="rect">
            <a:avLst/>
          </a:prstGeom>
          <a:noFill/>
        </p:spPr>
        <p:txBody>
          <a:bodyPr wrap="square" rtlCol="0">
            <a:spAutoFit/>
          </a:bodyPr>
          <a:lstStyle/>
          <a:p>
            <a:pPr algn="ctr"/>
            <a:r>
              <a:rPr lang="en-GB" dirty="0"/>
              <a:t>Workplaces reopening.  People returning to work from furlough may no longer be able to volunteer. People who were working at home may have less time to volunteer if they are now commuting.</a:t>
            </a:r>
          </a:p>
        </p:txBody>
      </p:sp>
      <p:sp>
        <p:nvSpPr>
          <p:cNvPr id="24" name="TextBox 23">
            <a:extLst>
              <a:ext uri="{FF2B5EF4-FFF2-40B4-BE49-F238E27FC236}">
                <a16:creationId xmlns:a16="http://schemas.microsoft.com/office/drawing/2014/main" id="{84D13307-F96F-47E9-853B-C12D65071FC0}"/>
              </a:ext>
            </a:extLst>
          </p:cNvPr>
          <p:cNvSpPr txBox="1"/>
          <p:nvPr/>
        </p:nvSpPr>
        <p:spPr>
          <a:xfrm>
            <a:off x="2628900" y="3611033"/>
            <a:ext cx="2187223" cy="2308324"/>
          </a:xfrm>
          <a:prstGeom prst="rect">
            <a:avLst/>
          </a:prstGeom>
          <a:noFill/>
        </p:spPr>
        <p:txBody>
          <a:bodyPr wrap="square" rtlCol="0">
            <a:spAutoFit/>
          </a:bodyPr>
          <a:lstStyle/>
          <a:p>
            <a:pPr algn="ctr"/>
            <a:r>
              <a:rPr lang="en-GB" dirty="0"/>
              <a:t>Schools and nurseries reopening.  People who are volunteering may now have additional time to help if their children are attending school.</a:t>
            </a:r>
          </a:p>
        </p:txBody>
      </p:sp>
      <p:sp>
        <p:nvSpPr>
          <p:cNvPr id="25" name="TextBox 24">
            <a:extLst>
              <a:ext uri="{FF2B5EF4-FFF2-40B4-BE49-F238E27FC236}">
                <a16:creationId xmlns:a16="http://schemas.microsoft.com/office/drawing/2014/main" id="{BC918B13-02F5-4C6F-A049-188CB3A6B89F}"/>
              </a:ext>
            </a:extLst>
          </p:cNvPr>
          <p:cNvSpPr txBox="1"/>
          <p:nvPr/>
        </p:nvSpPr>
        <p:spPr>
          <a:xfrm>
            <a:off x="4940300" y="3509433"/>
            <a:ext cx="2422878" cy="2585323"/>
          </a:xfrm>
          <a:prstGeom prst="rect">
            <a:avLst/>
          </a:prstGeom>
          <a:noFill/>
        </p:spPr>
        <p:txBody>
          <a:bodyPr wrap="square" rtlCol="0">
            <a:spAutoFit/>
          </a:bodyPr>
          <a:lstStyle/>
          <a:p>
            <a:pPr algn="ctr"/>
            <a:r>
              <a:rPr lang="en-GB" dirty="0"/>
              <a:t>Lockdown relaxation.  There may be less desire to help as the situation moves from helping out in a crisis.  Additional time outside during lockdown is no longer a benefit of volunteering.  </a:t>
            </a:r>
          </a:p>
        </p:txBody>
      </p:sp>
      <p:sp>
        <p:nvSpPr>
          <p:cNvPr id="26" name="TextBox 25">
            <a:extLst>
              <a:ext uri="{FF2B5EF4-FFF2-40B4-BE49-F238E27FC236}">
                <a16:creationId xmlns:a16="http://schemas.microsoft.com/office/drawing/2014/main" id="{51E7D060-A2BF-4B0B-890A-560C814B2DB9}"/>
              </a:ext>
            </a:extLst>
          </p:cNvPr>
          <p:cNvSpPr txBox="1"/>
          <p:nvPr/>
        </p:nvSpPr>
        <p:spPr>
          <a:xfrm>
            <a:off x="7556500" y="3484033"/>
            <a:ext cx="1968500" cy="2031325"/>
          </a:xfrm>
          <a:prstGeom prst="rect">
            <a:avLst/>
          </a:prstGeom>
          <a:noFill/>
        </p:spPr>
        <p:txBody>
          <a:bodyPr wrap="square" rtlCol="0">
            <a:spAutoFit/>
          </a:bodyPr>
          <a:lstStyle/>
          <a:p>
            <a:pPr algn="ctr"/>
            <a:r>
              <a:rPr lang="en-GB" dirty="0"/>
              <a:t>Former volunteering commitments resume.  People may go back to their old volunteering roles.</a:t>
            </a:r>
          </a:p>
        </p:txBody>
      </p:sp>
      <p:sp>
        <p:nvSpPr>
          <p:cNvPr id="27" name="TextBox 26">
            <a:extLst>
              <a:ext uri="{FF2B5EF4-FFF2-40B4-BE49-F238E27FC236}">
                <a16:creationId xmlns:a16="http://schemas.microsoft.com/office/drawing/2014/main" id="{EB86497B-939D-4156-BA67-F767440C2F48}"/>
              </a:ext>
            </a:extLst>
          </p:cNvPr>
          <p:cNvSpPr txBox="1"/>
          <p:nvPr/>
        </p:nvSpPr>
        <p:spPr>
          <a:xfrm>
            <a:off x="9779000" y="3522133"/>
            <a:ext cx="2171700" cy="2308324"/>
          </a:xfrm>
          <a:prstGeom prst="rect">
            <a:avLst/>
          </a:prstGeom>
          <a:noFill/>
        </p:spPr>
        <p:txBody>
          <a:bodyPr wrap="square" rtlCol="0">
            <a:spAutoFit/>
          </a:bodyPr>
          <a:lstStyle/>
          <a:p>
            <a:pPr algn="ctr"/>
            <a:r>
              <a:rPr lang="en-GB" dirty="0"/>
              <a:t>Normal lifestyles, social, leisure and travel resume, volunteers may start to take holidays and have less free time available to volunteer.</a:t>
            </a:r>
          </a:p>
        </p:txBody>
      </p:sp>
      <p:sp>
        <p:nvSpPr>
          <p:cNvPr id="33" name="Arrow: Down 32">
            <a:extLst>
              <a:ext uri="{FF2B5EF4-FFF2-40B4-BE49-F238E27FC236}">
                <a16:creationId xmlns:a16="http://schemas.microsoft.com/office/drawing/2014/main" id="{D4225441-C8B5-4CAE-BDE7-4FB130DA1030}"/>
              </a:ext>
            </a:extLst>
          </p:cNvPr>
          <p:cNvSpPr/>
          <p:nvPr/>
        </p:nvSpPr>
        <p:spPr>
          <a:xfrm>
            <a:off x="10515600" y="6107456"/>
            <a:ext cx="711200" cy="5610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Down 34">
            <a:extLst>
              <a:ext uri="{FF2B5EF4-FFF2-40B4-BE49-F238E27FC236}">
                <a16:creationId xmlns:a16="http://schemas.microsoft.com/office/drawing/2014/main" id="{42042594-4675-4CF0-8089-90492FDE4957}"/>
              </a:ext>
            </a:extLst>
          </p:cNvPr>
          <p:cNvSpPr/>
          <p:nvPr/>
        </p:nvSpPr>
        <p:spPr>
          <a:xfrm>
            <a:off x="8153400" y="6158256"/>
            <a:ext cx="711200" cy="5610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Down 35">
            <a:extLst>
              <a:ext uri="{FF2B5EF4-FFF2-40B4-BE49-F238E27FC236}">
                <a16:creationId xmlns:a16="http://schemas.microsoft.com/office/drawing/2014/main" id="{E81EE529-A35A-4325-B03A-422358711457}"/>
              </a:ext>
            </a:extLst>
          </p:cNvPr>
          <p:cNvSpPr/>
          <p:nvPr/>
        </p:nvSpPr>
        <p:spPr>
          <a:xfrm>
            <a:off x="5753100" y="6158256"/>
            <a:ext cx="711200" cy="5610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Down 36">
            <a:extLst>
              <a:ext uri="{FF2B5EF4-FFF2-40B4-BE49-F238E27FC236}">
                <a16:creationId xmlns:a16="http://schemas.microsoft.com/office/drawing/2014/main" id="{51765A2A-B5EE-433B-AD71-E98AAE97654B}"/>
              </a:ext>
            </a:extLst>
          </p:cNvPr>
          <p:cNvSpPr/>
          <p:nvPr/>
        </p:nvSpPr>
        <p:spPr>
          <a:xfrm>
            <a:off x="981271" y="6157012"/>
            <a:ext cx="711200" cy="5610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Down 37">
            <a:extLst>
              <a:ext uri="{FF2B5EF4-FFF2-40B4-BE49-F238E27FC236}">
                <a16:creationId xmlns:a16="http://schemas.microsoft.com/office/drawing/2014/main" id="{EFAB32F9-C379-43F9-9631-5598D3F0E41F}"/>
              </a:ext>
            </a:extLst>
          </p:cNvPr>
          <p:cNvSpPr/>
          <p:nvPr/>
        </p:nvSpPr>
        <p:spPr>
          <a:xfrm rot="10800000">
            <a:off x="3314700" y="6132856"/>
            <a:ext cx="711200" cy="56105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118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sp>
        <p:nvSpPr>
          <p:cNvPr id="8" name="Title 1">
            <a:extLst>
              <a:ext uri="{FF2B5EF4-FFF2-40B4-BE49-F238E27FC236}">
                <a16:creationId xmlns:a16="http://schemas.microsoft.com/office/drawing/2014/main" id="{32B85D52-46F1-41D9-994A-5FE1FC28E7D5}"/>
              </a:ext>
            </a:extLst>
          </p:cNvPr>
          <p:cNvSpPr>
            <a:spLocks noGrp="1"/>
          </p:cNvSpPr>
          <p:nvPr>
            <p:ph type="title"/>
          </p:nvPr>
        </p:nvSpPr>
        <p:spPr>
          <a:xfrm>
            <a:off x="0" y="600075"/>
            <a:ext cx="12192000" cy="805983"/>
          </a:xfrm>
          <a:solidFill>
            <a:schemeClr val="accent6">
              <a:lumMod val="20000"/>
              <a:lumOff val="80000"/>
            </a:schemeClr>
          </a:solidFill>
        </p:spPr>
        <p:txBody>
          <a:bodyPr/>
          <a:lstStyle/>
          <a:p>
            <a:r>
              <a:rPr lang="en-US" dirty="0"/>
              <a:t>    WHICH volunteer groups might we see a change</a:t>
            </a:r>
          </a:p>
        </p:txBody>
      </p:sp>
      <p:sp>
        <p:nvSpPr>
          <p:cNvPr id="14" name="Rectangle 13">
            <a:extLst>
              <a:ext uri="{FF2B5EF4-FFF2-40B4-BE49-F238E27FC236}">
                <a16:creationId xmlns:a16="http://schemas.microsoft.com/office/drawing/2014/main" id="{8F500E17-7A22-45A8-B99E-737F9DC93D10}"/>
              </a:ext>
            </a:extLst>
          </p:cNvPr>
          <p:cNvSpPr/>
          <p:nvPr/>
        </p:nvSpPr>
        <p:spPr>
          <a:xfrm>
            <a:off x="9093200" y="1600200"/>
            <a:ext cx="673100" cy="46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C7D300E-8F86-4654-A4A9-A8C437A5D109}"/>
              </a:ext>
            </a:extLst>
          </p:cNvPr>
          <p:cNvSpPr txBox="1"/>
          <p:nvPr/>
        </p:nvSpPr>
        <p:spPr>
          <a:xfrm>
            <a:off x="6045200" y="1764695"/>
            <a:ext cx="1257300" cy="830997"/>
          </a:xfrm>
          <a:prstGeom prst="rect">
            <a:avLst/>
          </a:prstGeom>
          <a:noFill/>
        </p:spPr>
        <p:txBody>
          <a:bodyPr wrap="square" rtlCol="0">
            <a:spAutoFit/>
          </a:bodyPr>
          <a:lstStyle/>
          <a:p>
            <a:r>
              <a:rPr lang="en-GB" sz="4800" dirty="0">
                <a:solidFill>
                  <a:srgbClr val="338780"/>
                </a:solidFill>
              </a:rPr>
              <a:t>7%</a:t>
            </a:r>
          </a:p>
        </p:txBody>
      </p:sp>
      <p:sp>
        <p:nvSpPr>
          <p:cNvPr id="16" name="TextBox 15">
            <a:extLst>
              <a:ext uri="{FF2B5EF4-FFF2-40B4-BE49-F238E27FC236}">
                <a16:creationId xmlns:a16="http://schemas.microsoft.com/office/drawing/2014/main" id="{AA114C52-7E16-47AF-B78D-EBF5F3AE909C}"/>
              </a:ext>
            </a:extLst>
          </p:cNvPr>
          <p:cNvSpPr txBox="1"/>
          <p:nvPr/>
        </p:nvSpPr>
        <p:spPr>
          <a:xfrm>
            <a:off x="6045200" y="2653695"/>
            <a:ext cx="1257300" cy="830997"/>
          </a:xfrm>
          <a:prstGeom prst="rect">
            <a:avLst/>
          </a:prstGeom>
          <a:noFill/>
        </p:spPr>
        <p:txBody>
          <a:bodyPr wrap="square" rtlCol="0">
            <a:spAutoFit/>
          </a:bodyPr>
          <a:lstStyle/>
          <a:p>
            <a:r>
              <a:rPr lang="en-GB" sz="4800" dirty="0">
                <a:solidFill>
                  <a:srgbClr val="1F424D"/>
                </a:solidFill>
              </a:rPr>
              <a:t>6%</a:t>
            </a:r>
          </a:p>
        </p:txBody>
      </p:sp>
      <p:sp>
        <p:nvSpPr>
          <p:cNvPr id="17" name="TextBox 16">
            <a:extLst>
              <a:ext uri="{FF2B5EF4-FFF2-40B4-BE49-F238E27FC236}">
                <a16:creationId xmlns:a16="http://schemas.microsoft.com/office/drawing/2014/main" id="{B78D61A4-CE95-4511-BCF8-7C34CD03A962}"/>
              </a:ext>
            </a:extLst>
          </p:cNvPr>
          <p:cNvSpPr txBox="1"/>
          <p:nvPr/>
        </p:nvSpPr>
        <p:spPr>
          <a:xfrm>
            <a:off x="6045200" y="3580795"/>
            <a:ext cx="1257300" cy="830997"/>
          </a:xfrm>
          <a:prstGeom prst="rect">
            <a:avLst/>
          </a:prstGeom>
          <a:noFill/>
        </p:spPr>
        <p:txBody>
          <a:bodyPr wrap="square" rtlCol="0">
            <a:spAutoFit/>
          </a:bodyPr>
          <a:lstStyle/>
          <a:p>
            <a:r>
              <a:rPr lang="en-GB" sz="4800" dirty="0">
                <a:solidFill>
                  <a:srgbClr val="3D3B6B"/>
                </a:solidFill>
              </a:rPr>
              <a:t>5%</a:t>
            </a:r>
          </a:p>
        </p:txBody>
      </p:sp>
      <p:sp>
        <p:nvSpPr>
          <p:cNvPr id="18" name="TextBox 17">
            <a:extLst>
              <a:ext uri="{FF2B5EF4-FFF2-40B4-BE49-F238E27FC236}">
                <a16:creationId xmlns:a16="http://schemas.microsoft.com/office/drawing/2014/main" id="{FCCB90CC-23C3-4D69-B259-55D80969FD93}"/>
              </a:ext>
            </a:extLst>
          </p:cNvPr>
          <p:cNvSpPr txBox="1"/>
          <p:nvPr/>
        </p:nvSpPr>
        <p:spPr>
          <a:xfrm>
            <a:off x="6045200" y="4469795"/>
            <a:ext cx="1257300" cy="830997"/>
          </a:xfrm>
          <a:prstGeom prst="rect">
            <a:avLst/>
          </a:prstGeom>
          <a:noFill/>
        </p:spPr>
        <p:txBody>
          <a:bodyPr wrap="square" rtlCol="0">
            <a:spAutoFit/>
          </a:bodyPr>
          <a:lstStyle/>
          <a:p>
            <a:r>
              <a:rPr lang="en-GB" sz="4800" dirty="0">
                <a:solidFill>
                  <a:srgbClr val="9C592E"/>
                </a:solidFill>
              </a:rPr>
              <a:t>5%</a:t>
            </a:r>
          </a:p>
        </p:txBody>
      </p:sp>
      <p:sp>
        <p:nvSpPr>
          <p:cNvPr id="19" name="TextBox 18">
            <a:extLst>
              <a:ext uri="{FF2B5EF4-FFF2-40B4-BE49-F238E27FC236}">
                <a16:creationId xmlns:a16="http://schemas.microsoft.com/office/drawing/2014/main" id="{6C5F4186-37DE-41F2-8B93-657D82B3F299}"/>
              </a:ext>
            </a:extLst>
          </p:cNvPr>
          <p:cNvSpPr txBox="1"/>
          <p:nvPr/>
        </p:nvSpPr>
        <p:spPr>
          <a:xfrm>
            <a:off x="6045200" y="5409595"/>
            <a:ext cx="1257300" cy="830997"/>
          </a:xfrm>
          <a:prstGeom prst="rect">
            <a:avLst/>
          </a:prstGeom>
          <a:noFill/>
        </p:spPr>
        <p:txBody>
          <a:bodyPr wrap="square" rtlCol="0">
            <a:spAutoFit/>
          </a:bodyPr>
          <a:lstStyle/>
          <a:p>
            <a:r>
              <a:rPr lang="en-GB" sz="4800" dirty="0">
                <a:solidFill>
                  <a:srgbClr val="3D3B6B"/>
                </a:solidFill>
              </a:rPr>
              <a:t>4%</a:t>
            </a:r>
          </a:p>
        </p:txBody>
      </p:sp>
      <p:grpSp>
        <p:nvGrpSpPr>
          <p:cNvPr id="29" name="Group 28">
            <a:extLst>
              <a:ext uri="{FF2B5EF4-FFF2-40B4-BE49-F238E27FC236}">
                <a16:creationId xmlns:a16="http://schemas.microsoft.com/office/drawing/2014/main" id="{D49F72C1-1886-45AD-BE65-20E3A522AEFD}"/>
              </a:ext>
            </a:extLst>
          </p:cNvPr>
          <p:cNvGrpSpPr/>
          <p:nvPr/>
        </p:nvGrpSpPr>
        <p:grpSpPr>
          <a:xfrm>
            <a:off x="246231" y="1764695"/>
            <a:ext cx="5692608" cy="857250"/>
            <a:chOff x="246231" y="1764695"/>
            <a:chExt cx="5692608" cy="857250"/>
          </a:xfrm>
        </p:grpSpPr>
        <p:grpSp>
          <p:nvGrpSpPr>
            <p:cNvPr id="28" name="Group 27">
              <a:extLst>
                <a:ext uri="{FF2B5EF4-FFF2-40B4-BE49-F238E27FC236}">
                  <a16:creationId xmlns:a16="http://schemas.microsoft.com/office/drawing/2014/main" id="{D0CDDE4E-EF25-4A20-850C-C6E7921A15D6}"/>
                </a:ext>
              </a:extLst>
            </p:cNvPr>
            <p:cNvGrpSpPr/>
            <p:nvPr/>
          </p:nvGrpSpPr>
          <p:grpSpPr>
            <a:xfrm>
              <a:off x="246231" y="1764695"/>
              <a:ext cx="5692608" cy="857250"/>
              <a:chOff x="246231" y="1764695"/>
              <a:chExt cx="5692608" cy="857250"/>
            </a:xfrm>
          </p:grpSpPr>
          <p:pic>
            <p:nvPicPr>
              <p:cNvPr id="9" name="Picture 8">
                <a:extLst>
                  <a:ext uri="{FF2B5EF4-FFF2-40B4-BE49-F238E27FC236}">
                    <a16:creationId xmlns:a16="http://schemas.microsoft.com/office/drawing/2014/main" id="{3F69D040-A8ED-4112-AF75-849BE86F0104}"/>
                  </a:ext>
                </a:extLst>
              </p:cNvPr>
              <p:cNvPicPr>
                <a:picLocks noChangeAspect="1"/>
              </p:cNvPicPr>
              <p:nvPr/>
            </p:nvPicPr>
            <p:blipFill rotWithShape="1">
              <a:blip r:embed="rId3"/>
              <a:srcRect r="40775"/>
              <a:stretch/>
            </p:blipFill>
            <p:spPr>
              <a:xfrm>
                <a:off x="246231" y="1764695"/>
                <a:ext cx="5692608" cy="857250"/>
              </a:xfrm>
              <a:prstGeom prst="rect">
                <a:avLst/>
              </a:prstGeom>
            </p:spPr>
          </p:pic>
          <p:pic>
            <p:nvPicPr>
              <p:cNvPr id="22" name="Picture 21">
                <a:extLst>
                  <a:ext uri="{FF2B5EF4-FFF2-40B4-BE49-F238E27FC236}">
                    <a16:creationId xmlns:a16="http://schemas.microsoft.com/office/drawing/2014/main" id="{C0458D73-86C7-4891-9DFC-1418490000D1}"/>
                  </a:ext>
                </a:extLst>
              </p:cNvPr>
              <p:cNvPicPr>
                <a:picLocks noChangeAspect="1"/>
              </p:cNvPicPr>
              <p:nvPr/>
            </p:nvPicPr>
            <p:blipFill rotWithShape="1">
              <a:blip r:embed="rId3"/>
              <a:srcRect l="55604" t="47424" b="24215"/>
              <a:stretch/>
            </p:blipFill>
            <p:spPr>
              <a:xfrm>
                <a:off x="1435100" y="2356662"/>
                <a:ext cx="4173706" cy="243124"/>
              </a:xfrm>
              <a:prstGeom prst="rect">
                <a:avLst/>
              </a:prstGeom>
            </p:spPr>
          </p:pic>
          <p:pic>
            <p:nvPicPr>
              <p:cNvPr id="23" name="Picture 22">
                <a:extLst>
                  <a:ext uri="{FF2B5EF4-FFF2-40B4-BE49-F238E27FC236}">
                    <a16:creationId xmlns:a16="http://schemas.microsoft.com/office/drawing/2014/main" id="{75054DAF-FE90-41DF-A888-D6A2D7FAFB3F}"/>
                  </a:ext>
                </a:extLst>
              </p:cNvPr>
              <p:cNvPicPr>
                <a:picLocks noChangeAspect="1"/>
              </p:cNvPicPr>
              <p:nvPr/>
            </p:nvPicPr>
            <p:blipFill rotWithShape="1">
              <a:blip r:embed="rId3"/>
              <a:srcRect l="12700" t="71639" r="63573" b="9912"/>
              <a:stretch/>
            </p:blipFill>
            <p:spPr>
              <a:xfrm>
                <a:off x="3583454" y="2386926"/>
                <a:ext cx="2230606" cy="158154"/>
              </a:xfrm>
              <a:prstGeom prst="rect">
                <a:avLst/>
              </a:prstGeom>
            </p:spPr>
          </p:pic>
        </p:grpSp>
        <p:pic>
          <p:nvPicPr>
            <p:cNvPr id="24" name="Picture 23">
              <a:extLst>
                <a:ext uri="{FF2B5EF4-FFF2-40B4-BE49-F238E27FC236}">
                  <a16:creationId xmlns:a16="http://schemas.microsoft.com/office/drawing/2014/main" id="{5AEA0302-715D-43B6-A000-45BE25B51454}"/>
                </a:ext>
              </a:extLst>
            </p:cNvPr>
            <p:cNvPicPr>
              <a:picLocks noChangeAspect="1"/>
            </p:cNvPicPr>
            <p:nvPr/>
          </p:nvPicPr>
          <p:blipFill>
            <a:blip r:embed="rId4"/>
            <a:stretch>
              <a:fillRect/>
            </a:stretch>
          </p:blipFill>
          <p:spPr>
            <a:xfrm>
              <a:off x="5629275" y="2029777"/>
              <a:ext cx="306705" cy="314325"/>
            </a:xfrm>
            <a:prstGeom prst="rect">
              <a:avLst/>
            </a:prstGeom>
          </p:spPr>
        </p:pic>
      </p:grpSp>
      <p:grpSp>
        <p:nvGrpSpPr>
          <p:cNvPr id="27" name="Group 26">
            <a:extLst>
              <a:ext uri="{FF2B5EF4-FFF2-40B4-BE49-F238E27FC236}">
                <a16:creationId xmlns:a16="http://schemas.microsoft.com/office/drawing/2014/main" id="{77529A98-5037-4F26-AFEC-03B212E73E92}"/>
              </a:ext>
            </a:extLst>
          </p:cNvPr>
          <p:cNvGrpSpPr/>
          <p:nvPr/>
        </p:nvGrpSpPr>
        <p:grpSpPr>
          <a:xfrm>
            <a:off x="250992" y="2671501"/>
            <a:ext cx="5692608" cy="847725"/>
            <a:chOff x="250992" y="2671501"/>
            <a:chExt cx="5692608" cy="847725"/>
          </a:xfrm>
        </p:grpSpPr>
        <p:pic>
          <p:nvPicPr>
            <p:cNvPr id="10" name="Picture 9">
              <a:extLst>
                <a:ext uri="{FF2B5EF4-FFF2-40B4-BE49-F238E27FC236}">
                  <a16:creationId xmlns:a16="http://schemas.microsoft.com/office/drawing/2014/main" id="{C374D567-12A2-4DB7-8F57-B8D7C3E2A8BB}"/>
                </a:ext>
              </a:extLst>
            </p:cNvPr>
            <p:cNvPicPr>
              <a:picLocks noChangeAspect="1"/>
            </p:cNvPicPr>
            <p:nvPr/>
          </p:nvPicPr>
          <p:blipFill rotWithShape="1">
            <a:blip r:embed="rId5"/>
            <a:srcRect r="40766"/>
            <a:stretch/>
          </p:blipFill>
          <p:spPr>
            <a:xfrm>
              <a:off x="250992" y="2671501"/>
              <a:ext cx="5692608" cy="847725"/>
            </a:xfrm>
            <a:prstGeom prst="rect">
              <a:avLst/>
            </a:prstGeom>
          </p:spPr>
        </p:pic>
        <p:pic>
          <p:nvPicPr>
            <p:cNvPr id="25" name="Picture 24">
              <a:extLst>
                <a:ext uri="{FF2B5EF4-FFF2-40B4-BE49-F238E27FC236}">
                  <a16:creationId xmlns:a16="http://schemas.microsoft.com/office/drawing/2014/main" id="{939F9BFC-9CE0-4DCB-9C49-3043661C2568}"/>
                </a:ext>
              </a:extLst>
            </p:cNvPr>
            <p:cNvPicPr>
              <a:picLocks noChangeAspect="1"/>
            </p:cNvPicPr>
            <p:nvPr/>
          </p:nvPicPr>
          <p:blipFill rotWithShape="1">
            <a:blip r:embed="rId5"/>
            <a:srcRect l="56069" t="53473" b="25070"/>
            <a:stretch/>
          </p:blipFill>
          <p:spPr>
            <a:xfrm>
              <a:off x="1485900" y="3292446"/>
              <a:ext cx="4125762" cy="181892"/>
            </a:xfrm>
            <a:prstGeom prst="rect">
              <a:avLst/>
            </a:prstGeom>
          </p:spPr>
        </p:pic>
        <p:pic>
          <p:nvPicPr>
            <p:cNvPr id="26" name="Picture 25">
              <a:extLst>
                <a:ext uri="{FF2B5EF4-FFF2-40B4-BE49-F238E27FC236}">
                  <a16:creationId xmlns:a16="http://schemas.microsoft.com/office/drawing/2014/main" id="{EB834FAC-7304-49DD-9CB5-1D349F544EA7}"/>
                </a:ext>
              </a:extLst>
            </p:cNvPr>
            <p:cNvPicPr>
              <a:picLocks noChangeAspect="1"/>
            </p:cNvPicPr>
            <p:nvPr/>
          </p:nvPicPr>
          <p:blipFill>
            <a:blip r:embed="rId6"/>
            <a:stretch>
              <a:fillRect/>
            </a:stretch>
          </p:blipFill>
          <p:spPr>
            <a:xfrm>
              <a:off x="5644514" y="2951797"/>
              <a:ext cx="299085" cy="390525"/>
            </a:xfrm>
            <a:prstGeom prst="rect">
              <a:avLst/>
            </a:prstGeom>
          </p:spPr>
        </p:pic>
      </p:grpSp>
      <p:grpSp>
        <p:nvGrpSpPr>
          <p:cNvPr id="32" name="Group 31">
            <a:extLst>
              <a:ext uri="{FF2B5EF4-FFF2-40B4-BE49-F238E27FC236}">
                <a16:creationId xmlns:a16="http://schemas.microsoft.com/office/drawing/2014/main" id="{2322DD7B-60DE-4A88-9C5E-FA489F345673}"/>
              </a:ext>
            </a:extLst>
          </p:cNvPr>
          <p:cNvGrpSpPr/>
          <p:nvPr/>
        </p:nvGrpSpPr>
        <p:grpSpPr>
          <a:xfrm>
            <a:off x="258583" y="3571620"/>
            <a:ext cx="5677398" cy="876300"/>
            <a:chOff x="258583" y="3571620"/>
            <a:chExt cx="5677398" cy="876300"/>
          </a:xfrm>
        </p:grpSpPr>
        <p:pic>
          <p:nvPicPr>
            <p:cNvPr id="11" name="Picture 10">
              <a:extLst>
                <a:ext uri="{FF2B5EF4-FFF2-40B4-BE49-F238E27FC236}">
                  <a16:creationId xmlns:a16="http://schemas.microsoft.com/office/drawing/2014/main" id="{416276DB-14BF-4965-88C5-1041F45E91DB}"/>
                </a:ext>
              </a:extLst>
            </p:cNvPr>
            <p:cNvPicPr>
              <a:picLocks noChangeAspect="1"/>
            </p:cNvPicPr>
            <p:nvPr/>
          </p:nvPicPr>
          <p:blipFill rotWithShape="1">
            <a:blip r:embed="rId7"/>
            <a:srcRect r="39610"/>
            <a:stretch/>
          </p:blipFill>
          <p:spPr>
            <a:xfrm>
              <a:off x="258583" y="3571620"/>
              <a:ext cx="5677398" cy="876300"/>
            </a:xfrm>
            <a:prstGeom prst="rect">
              <a:avLst/>
            </a:prstGeom>
          </p:spPr>
        </p:pic>
        <p:pic>
          <p:nvPicPr>
            <p:cNvPr id="30" name="Picture 29">
              <a:extLst>
                <a:ext uri="{FF2B5EF4-FFF2-40B4-BE49-F238E27FC236}">
                  <a16:creationId xmlns:a16="http://schemas.microsoft.com/office/drawing/2014/main" id="{8435C3D6-E7D1-4355-AF8B-CCCF31364F61}"/>
                </a:ext>
              </a:extLst>
            </p:cNvPr>
            <p:cNvPicPr>
              <a:picLocks noChangeAspect="1"/>
            </p:cNvPicPr>
            <p:nvPr/>
          </p:nvPicPr>
          <p:blipFill rotWithShape="1">
            <a:blip r:embed="rId7"/>
            <a:srcRect l="60146" t="47891" b="26372"/>
            <a:stretch/>
          </p:blipFill>
          <p:spPr>
            <a:xfrm>
              <a:off x="1470524" y="4160520"/>
              <a:ext cx="3746773" cy="225533"/>
            </a:xfrm>
            <a:prstGeom prst="rect">
              <a:avLst/>
            </a:prstGeom>
          </p:spPr>
        </p:pic>
        <p:pic>
          <p:nvPicPr>
            <p:cNvPr id="31" name="Picture 30">
              <a:extLst>
                <a:ext uri="{FF2B5EF4-FFF2-40B4-BE49-F238E27FC236}">
                  <a16:creationId xmlns:a16="http://schemas.microsoft.com/office/drawing/2014/main" id="{A5132662-0E7F-4EEF-AB90-2AF1A4F2B99C}"/>
                </a:ext>
              </a:extLst>
            </p:cNvPr>
            <p:cNvPicPr>
              <a:picLocks noChangeAspect="1"/>
            </p:cNvPicPr>
            <p:nvPr/>
          </p:nvPicPr>
          <p:blipFill rotWithShape="1">
            <a:blip r:embed="rId7"/>
            <a:srcRect l="13110" t="71369" r="65789" b="10370"/>
            <a:stretch/>
          </p:blipFill>
          <p:spPr>
            <a:xfrm>
              <a:off x="2969261" y="4198621"/>
              <a:ext cx="1983740" cy="160020"/>
            </a:xfrm>
            <a:prstGeom prst="rect">
              <a:avLst/>
            </a:prstGeom>
          </p:spPr>
        </p:pic>
      </p:grpSp>
      <p:grpSp>
        <p:nvGrpSpPr>
          <p:cNvPr id="35" name="Group 34">
            <a:extLst>
              <a:ext uri="{FF2B5EF4-FFF2-40B4-BE49-F238E27FC236}">
                <a16:creationId xmlns:a16="http://schemas.microsoft.com/office/drawing/2014/main" id="{62F799BA-D349-4CA8-845E-BFE0DAF16AB7}"/>
              </a:ext>
            </a:extLst>
          </p:cNvPr>
          <p:cNvGrpSpPr/>
          <p:nvPr/>
        </p:nvGrpSpPr>
        <p:grpSpPr>
          <a:xfrm>
            <a:off x="250308" y="4500310"/>
            <a:ext cx="5692608" cy="847725"/>
            <a:chOff x="250308" y="4500310"/>
            <a:chExt cx="5692608" cy="847725"/>
          </a:xfrm>
        </p:grpSpPr>
        <p:pic>
          <p:nvPicPr>
            <p:cNvPr id="12" name="Picture 11">
              <a:extLst>
                <a:ext uri="{FF2B5EF4-FFF2-40B4-BE49-F238E27FC236}">
                  <a16:creationId xmlns:a16="http://schemas.microsoft.com/office/drawing/2014/main" id="{41EE2828-BBA9-4BB1-B644-94DC89EAF546}"/>
                </a:ext>
              </a:extLst>
            </p:cNvPr>
            <p:cNvPicPr>
              <a:picLocks noChangeAspect="1"/>
            </p:cNvPicPr>
            <p:nvPr/>
          </p:nvPicPr>
          <p:blipFill rotWithShape="1">
            <a:blip r:embed="rId8"/>
            <a:srcRect r="39387"/>
            <a:stretch/>
          </p:blipFill>
          <p:spPr>
            <a:xfrm>
              <a:off x="250308" y="4500310"/>
              <a:ext cx="5692608" cy="847725"/>
            </a:xfrm>
            <a:prstGeom prst="rect">
              <a:avLst/>
            </a:prstGeom>
          </p:spPr>
        </p:pic>
        <p:pic>
          <p:nvPicPr>
            <p:cNvPr id="33" name="Picture 32">
              <a:extLst>
                <a:ext uri="{FF2B5EF4-FFF2-40B4-BE49-F238E27FC236}">
                  <a16:creationId xmlns:a16="http://schemas.microsoft.com/office/drawing/2014/main" id="{BF1C6C9C-CECD-4A28-A2AA-9A42DA6EA87C}"/>
                </a:ext>
              </a:extLst>
            </p:cNvPr>
            <p:cNvPicPr>
              <a:picLocks noChangeAspect="1"/>
            </p:cNvPicPr>
            <p:nvPr/>
          </p:nvPicPr>
          <p:blipFill rotWithShape="1">
            <a:blip r:embed="rId8"/>
            <a:srcRect l="58998" t="50704" r="-1" b="28621"/>
            <a:stretch/>
          </p:blipFill>
          <p:spPr>
            <a:xfrm>
              <a:off x="1432560" y="5090160"/>
              <a:ext cx="3850758" cy="175260"/>
            </a:xfrm>
            <a:prstGeom prst="rect">
              <a:avLst/>
            </a:prstGeom>
          </p:spPr>
        </p:pic>
        <p:pic>
          <p:nvPicPr>
            <p:cNvPr id="34" name="Picture 33">
              <a:extLst>
                <a:ext uri="{FF2B5EF4-FFF2-40B4-BE49-F238E27FC236}">
                  <a16:creationId xmlns:a16="http://schemas.microsoft.com/office/drawing/2014/main" id="{0B6B9B3A-178E-4033-A56E-37FCDDEE1628}"/>
                </a:ext>
              </a:extLst>
            </p:cNvPr>
            <p:cNvPicPr>
              <a:picLocks noChangeAspect="1"/>
            </p:cNvPicPr>
            <p:nvPr/>
          </p:nvPicPr>
          <p:blipFill>
            <a:blip r:embed="rId9"/>
            <a:stretch>
              <a:fillRect/>
            </a:stretch>
          </p:blipFill>
          <p:spPr>
            <a:xfrm>
              <a:off x="5795963" y="4975860"/>
              <a:ext cx="146232" cy="99060"/>
            </a:xfrm>
            <a:prstGeom prst="rect">
              <a:avLst/>
            </a:prstGeom>
          </p:spPr>
        </p:pic>
      </p:grpSp>
      <p:grpSp>
        <p:nvGrpSpPr>
          <p:cNvPr id="39" name="Group 38">
            <a:extLst>
              <a:ext uri="{FF2B5EF4-FFF2-40B4-BE49-F238E27FC236}">
                <a16:creationId xmlns:a16="http://schemas.microsoft.com/office/drawing/2014/main" id="{271D228A-7FD6-4704-9FE1-9C82AE1268F4}"/>
              </a:ext>
            </a:extLst>
          </p:cNvPr>
          <p:cNvGrpSpPr/>
          <p:nvPr/>
        </p:nvGrpSpPr>
        <p:grpSpPr>
          <a:xfrm>
            <a:off x="248377" y="5402353"/>
            <a:ext cx="5695224" cy="847725"/>
            <a:chOff x="248377" y="5402353"/>
            <a:chExt cx="5695224" cy="847725"/>
          </a:xfrm>
        </p:grpSpPr>
        <p:pic>
          <p:nvPicPr>
            <p:cNvPr id="13" name="Picture 12">
              <a:extLst>
                <a:ext uri="{FF2B5EF4-FFF2-40B4-BE49-F238E27FC236}">
                  <a16:creationId xmlns:a16="http://schemas.microsoft.com/office/drawing/2014/main" id="{27818C09-6493-4078-9A2D-F46ACDAC24E4}"/>
                </a:ext>
              </a:extLst>
            </p:cNvPr>
            <p:cNvPicPr>
              <a:picLocks noChangeAspect="1"/>
            </p:cNvPicPr>
            <p:nvPr/>
          </p:nvPicPr>
          <p:blipFill rotWithShape="1">
            <a:blip r:embed="rId10"/>
            <a:srcRect r="39550"/>
            <a:stretch/>
          </p:blipFill>
          <p:spPr>
            <a:xfrm>
              <a:off x="248377" y="5402353"/>
              <a:ext cx="5694539" cy="847725"/>
            </a:xfrm>
            <a:prstGeom prst="rect">
              <a:avLst/>
            </a:prstGeom>
          </p:spPr>
        </p:pic>
        <p:pic>
          <p:nvPicPr>
            <p:cNvPr id="36" name="Picture 35">
              <a:extLst>
                <a:ext uri="{FF2B5EF4-FFF2-40B4-BE49-F238E27FC236}">
                  <a16:creationId xmlns:a16="http://schemas.microsoft.com/office/drawing/2014/main" id="{C3CDC935-1305-4663-A6CC-4E4D5D272FFD}"/>
                </a:ext>
              </a:extLst>
            </p:cNvPr>
            <p:cNvPicPr>
              <a:picLocks noChangeAspect="1"/>
            </p:cNvPicPr>
            <p:nvPr/>
          </p:nvPicPr>
          <p:blipFill rotWithShape="1">
            <a:blip r:embed="rId10"/>
            <a:srcRect l="54471" t="52186" b="27119"/>
            <a:stretch/>
          </p:blipFill>
          <p:spPr>
            <a:xfrm>
              <a:off x="1432560" y="6020001"/>
              <a:ext cx="4288882" cy="175441"/>
            </a:xfrm>
            <a:prstGeom prst="rect">
              <a:avLst/>
            </a:prstGeom>
          </p:spPr>
        </p:pic>
        <p:pic>
          <p:nvPicPr>
            <p:cNvPr id="37" name="Picture 36">
              <a:extLst>
                <a:ext uri="{FF2B5EF4-FFF2-40B4-BE49-F238E27FC236}">
                  <a16:creationId xmlns:a16="http://schemas.microsoft.com/office/drawing/2014/main" id="{BC4C274E-8E5F-4B42-8A91-CF12A0E43D38}"/>
                </a:ext>
              </a:extLst>
            </p:cNvPr>
            <p:cNvPicPr>
              <a:picLocks noChangeAspect="1"/>
            </p:cNvPicPr>
            <p:nvPr/>
          </p:nvPicPr>
          <p:blipFill rotWithShape="1">
            <a:blip r:embed="rId10"/>
            <a:srcRect l="12813" t="70955" r="60008" b="8349"/>
            <a:stretch/>
          </p:blipFill>
          <p:spPr>
            <a:xfrm>
              <a:off x="3375660" y="6003859"/>
              <a:ext cx="2560320" cy="175441"/>
            </a:xfrm>
            <a:prstGeom prst="rect">
              <a:avLst/>
            </a:prstGeom>
          </p:spPr>
        </p:pic>
        <p:pic>
          <p:nvPicPr>
            <p:cNvPr id="38" name="Picture 37">
              <a:extLst>
                <a:ext uri="{FF2B5EF4-FFF2-40B4-BE49-F238E27FC236}">
                  <a16:creationId xmlns:a16="http://schemas.microsoft.com/office/drawing/2014/main" id="{13AA8343-53E5-461C-AAF4-8B4FF201915F}"/>
                </a:ext>
              </a:extLst>
            </p:cNvPr>
            <p:cNvPicPr>
              <a:picLocks noChangeAspect="1"/>
            </p:cNvPicPr>
            <p:nvPr/>
          </p:nvPicPr>
          <p:blipFill rotWithShape="1">
            <a:blip r:embed="rId11"/>
            <a:srcRect t="1" r="15550" b="3077"/>
            <a:stretch/>
          </p:blipFill>
          <p:spPr>
            <a:xfrm>
              <a:off x="5402581" y="5705474"/>
              <a:ext cx="541020" cy="287631"/>
            </a:xfrm>
            <a:prstGeom prst="rect">
              <a:avLst/>
            </a:prstGeom>
          </p:spPr>
        </p:pic>
      </p:grpSp>
      <p:sp>
        <p:nvSpPr>
          <p:cNvPr id="40" name="TextBox 39">
            <a:extLst>
              <a:ext uri="{FF2B5EF4-FFF2-40B4-BE49-F238E27FC236}">
                <a16:creationId xmlns:a16="http://schemas.microsoft.com/office/drawing/2014/main" id="{E65D3071-A005-45AC-BAB8-BE1235C64AC2}"/>
              </a:ext>
            </a:extLst>
          </p:cNvPr>
          <p:cNvSpPr txBox="1"/>
          <p:nvPr/>
        </p:nvSpPr>
        <p:spPr>
          <a:xfrm>
            <a:off x="7150100" y="1803400"/>
            <a:ext cx="4914900" cy="4708981"/>
          </a:xfrm>
          <a:prstGeom prst="rect">
            <a:avLst/>
          </a:prstGeom>
          <a:noFill/>
        </p:spPr>
        <p:txBody>
          <a:bodyPr wrap="square" rtlCol="0">
            <a:spAutoFit/>
          </a:bodyPr>
          <a:lstStyle/>
          <a:p>
            <a:r>
              <a:rPr lang="en-GB" sz="2000" dirty="0"/>
              <a:t>The last slide described how things might change and how people’s attitudes towards volunteering or their availability may be affected.  </a:t>
            </a:r>
          </a:p>
          <a:p>
            <a:endParaRPr lang="en-GB" sz="2000" dirty="0"/>
          </a:p>
          <a:p>
            <a:r>
              <a:rPr lang="en-GB" sz="2000" dirty="0"/>
              <a:t>We can use market segmentation to create profiles of those who are currently volunteering, and this could help identify which people are more likely to continue volunteering and which are at risk of stopping or reducing capacity.</a:t>
            </a:r>
          </a:p>
          <a:p>
            <a:endParaRPr lang="en-GB" sz="2000" dirty="0"/>
          </a:p>
          <a:p>
            <a:r>
              <a:rPr lang="en-GB" sz="2000" dirty="0"/>
              <a:t>These 5 Mosaic Types make up over a quarter of the EWS volunteers countywide.  </a:t>
            </a:r>
          </a:p>
          <a:p>
            <a:endParaRPr lang="en-GB" sz="2000" dirty="0"/>
          </a:p>
        </p:txBody>
      </p:sp>
    </p:spTree>
    <p:extLst>
      <p:ext uri="{BB962C8B-B14F-4D97-AF65-F5344CB8AC3E}">
        <p14:creationId xmlns:p14="http://schemas.microsoft.com/office/powerpoint/2010/main" val="3936852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E8A5FDFC-B6B1-45EE-8735-814A5FC82868}"/>
              </a:ext>
            </a:extLst>
          </p:cNvPr>
          <p:cNvGraphicFramePr>
            <a:graphicFrameLocks noChangeAspect="1"/>
          </p:cNvGraphicFramePr>
          <p:nvPr>
            <p:extLst>
              <p:ext uri="{D42A27DB-BD31-4B8C-83A1-F6EECF244321}">
                <p14:modId xmlns:p14="http://schemas.microsoft.com/office/powerpoint/2010/main" val="2509422632"/>
              </p:ext>
            </p:extLst>
          </p:nvPr>
        </p:nvGraphicFramePr>
        <p:xfrm>
          <a:off x="255776" y="1727200"/>
          <a:ext cx="11656824" cy="3199662"/>
        </p:xfrm>
        <a:graphic>
          <a:graphicData uri="http://schemas.openxmlformats.org/presentationml/2006/ole">
            <mc:AlternateContent xmlns:mc="http://schemas.openxmlformats.org/markup-compatibility/2006">
              <mc:Choice xmlns:v="urn:schemas-microsoft-com:vml" Requires="v">
                <p:oleObj spid="_x0000_s1045" name="Worksheet" r:id="rId4" imgW="8686800" imgH="2384887" progId="Excel.Sheet.12">
                  <p:embed/>
                </p:oleObj>
              </mc:Choice>
              <mc:Fallback>
                <p:oleObj name="Worksheet" r:id="rId4" imgW="8686800" imgH="2384887" progId="Excel.Sheet.12">
                  <p:embed/>
                  <p:pic>
                    <p:nvPicPr>
                      <p:cNvPr id="8" name="Object 7">
                        <a:extLst>
                          <a:ext uri="{FF2B5EF4-FFF2-40B4-BE49-F238E27FC236}">
                            <a16:creationId xmlns:a16="http://schemas.microsoft.com/office/drawing/2014/main" id="{E8A5FDFC-B6B1-45EE-8735-814A5FC82868}"/>
                          </a:ext>
                        </a:extLst>
                      </p:cNvPr>
                      <p:cNvPicPr/>
                      <p:nvPr/>
                    </p:nvPicPr>
                    <p:blipFill>
                      <a:blip r:embed="rId5"/>
                      <a:stretch>
                        <a:fillRect/>
                      </a:stretch>
                    </p:blipFill>
                    <p:spPr>
                      <a:xfrm>
                        <a:off x="255776" y="1727200"/>
                        <a:ext cx="11656824" cy="3199662"/>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p:txBody>
          <a:bodyPr/>
          <a:lstStyle/>
          <a:p>
            <a:fld id="{9EC71654-96A5-4280-94F3-931C61A9F92C}" type="slidenum">
              <a:rPr lang="en-US" noProof="0" smtClean="0"/>
              <a:pPr/>
              <a:t>15</a:t>
            </a:fld>
            <a:endParaRPr lang="en-US" noProof="0" dirty="0"/>
          </a:p>
        </p:txBody>
      </p:sp>
      <p:sp>
        <p:nvSpPr>
          <p:cNvPr id="14" name="Title 1">
            <a:extLst>
              <a:ext uri="{FF2B5EF4-FFF2-40B4-BE49-F238E27FC236}">
                <a16:creationId xmlns:a16="http://schemas.microsoft.com/office/drawing/2014/main" id="{82725A9E-CF6D-4E0C-833A-1EB6A4B4B0D0}"/>
              </a:ext>
            </a:extLst>
          </p:cNvPr>
          <p:cNvSpPr txBox="1">
            <a:spLocks/>
          </p:cNvSpPr>
          <p:nvPr/>
        </p:nvSpPr>
        <p:spPr>
          <a:xfrm>
            <a:off x="0" y="671963"/>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VOLUNTEERS  - WHAT IF?</a:t>
            </a:r>
          </a:p>
        </p:txBody>
      </p:sp>
      <p:sp>
        <p:nvSpPr>
          <p:cNvPr id="9" name="TextBox 8">
            <a:extLst>
              <a:ext uri="{FF2B5EF4-FFF2-40B4-BE49-F238E27FC236}">
                <a16:creationId xmlns:a16="http://schemas.microsoft.com/office/drawing/2014/main" id="{4F04DCCF-3687-476F-9C41-59E5FF66F009}"/>
              </a:ext>
            </a:extLst>
          </p:cNvPr>
          <p:cNvSpPr txBox="1"/>
          <p:nvPr/>
        </p:nvSpPr>
        <p:spPr>
          <a:xfrm>
            <a:off x="255776" y="5003062"/>
            <a:ext cx="11656824" cy="1754326"/>
          </a:xfrm>
          <a:prstGeom prst="rect">
            <a:avLst/>
          </a:prstGeom>
          <a:noFill/>
        </p:spPr>
        <p:txBody>
          <a:bodyPr wrap="square" rtlCol="0">
            <a:spAutoFit/>
          </a:bodyPr>
          <a:lstStyle/>
          <a:p>
            <a:r>
              <a:rPr lang="en-GB" dirty="0"/>
              <a:t>We can see what might happen if certain groups became less likely to volunteer in the future.  The light blue cells in the table are our speculations of what might happen because of the changes. We can apply this to the current volunteering cohort and see which Mosaic types are most likely to reduce their volunteering, and which areas will be most at risk.</a:t>
            </a:r>
          </a:p>
          <a:p>
            <a:endParaRPr lang="en-GB" dirty="0"/>
          </a:p>
          <a:p>
            <a:r>
              <a:rPr lang="en-GB" dirty="0"/>
              <a:t>We can change how much impact we think each change will have on specific types of people </a:t>
            </a:r>
            <a:r>
              <a:rPr lang="en-GB"/>
              <a:t>to test </a:t>
            </a:r>
            <a:r>
              <a:rPr lang="en-GB" dirty="0"/>
              <a:t>how this changes in different scenarios.</a:t>
            </a:r>
          </a:p>
        </p:txBody>
      </p:sp>
      <p:grpSp>
        <p:nvGrpSpPr>
          <p:cNvPr id="47" name="Group 46">
            <a:extLst>
              <a:ext uri="{FF2B5EF4-FFF2-40B4-BE49-F238E27FC236}">
                <a16:creationId xmlns:a16="http://schemas.microsoft.com/office/drawing/2014/main" id="{6AAB6731-602E-4E5D-8792-64984A912B97}"/>
              </a:ext>
            </a:extLst>
          </p:cNvPr>
          <p:cNvGrpSpPr/>
          <p:nvPr/>
        </p:nvGrpSpPr>
        <p:grpSpPr>
          <a:xfrm>
            <a:off x="6177280" y="2235200"/>
            <a:ext cx="5658988" cy="2661920"/>
            <a:chOff x="6177280" y="2235200"/>
            <a:chExt cx="5658988" cy="2661920"/>
          </a:xfrm>
        </p:grpSpPr>
        <p:grpSp>
          <p:nvGrpSpPr>
            <p:cNvPr id="32" name="Group 31">
              <a:extLst>
                <a:ext uri="{FF2B5EF4-FFF2-40B4-BE49-F238E27FC236}">
                  <a16:creationId xmlns:a16="http://schemas.microsoft.com/office/drawing/2014/main" id="{82A293D5-97EB-43E7-8DD5-853DDE0D0C38}"/>
                </a:ext>
              </a:extLst>
            </p:cNvPr>
            <p:cNvGrpSpPr/>
            <p:nvPr/>
          </p:nvGrpSpPr>
          <p:grpSpPr>
            <a:xfrm>
              <a:off x="6187440" y="2235200"/>
              <a:ext cx="5618348" cy="416560"/>
              <a:chOff x="6187440" y="2235200"/>
              <a:chExt cx="5618348" cy="416560"/>
            </a:xfrm>
          </p:grpSpPr>
          <p:sp>
            <p:nvSpPr>
              <p:cNvPr id="3" name="Rectangle 2">
                <a:extLst>
                  <a:ext uri="{FF2B5EF4-FFF2-40B4-BE49-F238E27FC236}">
                    <a16:creationId xmlns:a16="http://schemas.microsoft.com/office/drawing/2014/main" id="{4B8300C4-66B8-4F6D-9829-2E61C28C9CC3}"/>
                  </a:ext>
                </a:extLst>
              </p:cNvPr>
              <p:cNvSpPr/>
              <p:nvPr/>
            </p:nvSpPr>
            <p:spPr>
              <a:xfrm>
                <a:off x="6187440"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2F886C4-BB51-4B97-A92B-3BFB70C51697}"/>
                  </a:ext>
                </a:extLst>
              </p:cNvPr>
              <p:cNvSpPr/>
              <p:nvPr/>
            </p:nvSpPr>
            <p:spPr>
              <a:xfrm>
                <a:off x="7121728" y="223520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7942781-D09C-4C99-B2D7-00D84BE93B77}"/>
                  </a:ext>
                </a:extLst>
              </p:cNvPr>
              <p:cNvSpPr/>
              <p:nvPr/>
            </p:nvSpPr>
            <p:spPr>
              <a:xfrm>
                <a:off x="8116712"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90AF736-74CD-4482-AD00-1C724B3F6AE9}"/>
                  </a:ext>
                </a:extLst>
              </p:cNvPr>
              <p:cNvSpPr/>
              <p:nvPr/>
            </p:nvSpPr>
            <p:spPr>
              <a:xfrm>
                <a:off x="9132016"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8504ACB-1216-4DF7-A01C-21854B2C170A}"/>
                  </a:ext>
                </a:extLst>
              </p:cNvPr>
              <p:cNvSpPr/>
              <p:nvPr/>
            </p:nvSpPr>
            <p:spPr>
              <a:xfrm>
                <a:off x="10023273" y="223520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B743C1A-B3FA-40B6-92A9-56FFF83523D3}"/>
                  </a:ext>
                </a:extLst>
              </p:cNvPr>
              <p:cNvSpPr/>
              <p:nvPr/>
            </p:nvSpPr>
            <p:spPr>
              <a:xfrm>
                <a:off x="10972668"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BC16104F-C0F0-4B43-AC12-2176E149F77E}"/>
                </a:ext>
              </a:extLst>
            </p:cNvPr>
            <p:cNvGrpSpPr/>
            <p:nvPr/>
          </p:nvGrpSpPr>
          <p:grpSpPr>
            <a:xfrm>
              <a:off x="6177280" y="2733040"/>
              <a:ext cx="5658988" cy="416560"/>
              <a:chOff x="6177280" y="2733040"/>
              <a:chExt cx="5658988" cy="416560"/>
            </a:xfrm>
          </p:grpSpPr>
          <p:sp>
            <p:nvSpPr>
              <p:cNvPr id="20" name="Rectangle 19">
                <a:extLst>
                  <a:ext uri="{FF2B5EF4-FFF2-40B4-BE49-F238E27FC236}">
                    <a16:creationId xmlns:a16="http://schemas.microsoft.com/office/drawing/2014/main" id="{132608C3-CDD7-4D26-8F47-C638D5C9D56E}"/>
                  </a:ext>
                </a:extLst>
              </p:cNvPr>
              <p:cNvSpPr/>
              <p:nvPr/>
            </p:nvSpPr>
            <p:spPr>
              <a:xfrm>
                <a:off x="6177280" y="276352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EA28C2C-FACF-436B-A4B5-03F0ADC493EA}"/>
                  </a:ext>
                </a:extLst>
              </p:cNvPr>
              <p:cNvSpPr/>
              <p:nvPr/>
            </p:nvSpPr>
            <p:spPr>
              <a:xfrm>
                <a:off x="7111568" y="273304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BE17EFC-92CA-4234-BE3C-84E53C4B24CD}"/>
                  </a:ext>
                </a:extLst>
              </p:cNvPr>
              <p:cNvSpPr/>
              <p:nvPr/>
            </p:nvSpPr>
            <p:spPr>
              <a:xfrm>
                <a:off x="8106552" y="276352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BEBABE8-D2B8-4A13-82E9-C59B0B34D763}"/>
                  </a:ext>
                </a:extLst>
              </p:cNvPr>
              <p:cNvSpPr/>
              <p:nvPr/>
            </p:nvSpPr>
            <p:spPr>
              <a:xfrm>
                <a:off x="9121856" y="276352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9D5FF45-F6DF-4D1D-A8FE-3C60720688AB}"/>
                  </a:ext>
                </a:extLst>
              </p:cNvPr>
              <p:cNvSpPr/>
              <p:nvPr/>
            </p:nvSpPr>
            <p:spPr>
              <a:xfrm>
                <a:off x="10053753" y="273304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F178911-4524-401A-B482-A3188E5C6E6D}"/>
                  </a:ext>
                </a:extLst>
              </p:cNvPr>
              <p:cNvSpPr/>
              <p:nvPr/>
            </p:nvSpPr>
            <p:spPr>
              <a:xfrm>
                <a:off x="11003148" y="276352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088380B4-1260-48FB-9A70-D40390B26862}"/>
                </a:ext>
              </a:extLst>
            </p:cNvPr>
            <p:cNvGrpSpPr/>
            <p:nvPr/>
          </p:nvGrpSpPr>
          <p:grpSpPr>
            <a:xfrm>
              <a:off x="6197600" y="3241040"/>
              <a:ext cx="5618348" cy="416560"/>
              <a:chOff x="6207760" y="3241040"/>
              <a:chExt cx="5618348" cy="416560"/>
            </a:xfrm>
          </p:grpSpPr>
          <p:sp>
            <p:nvSpPr>
              <p:cNvPr id="26" name="Rectangle 25">
                <a:extLst>
                  <a:ext uri="{FF2B5EF4-FFF2-40B4-BE49-F238E27FC236}">
                    <a16:creationId xmlns:a16="http://schemas.microsoft.com/office/drawing/2014/main" id="{0619A86A-5985-4421-9694-1FAA459C1B3D}"/>
                  </a:ext>
                </a:extLst>
              </p:cNvPr>
              <p:cNvSpPr/>
              <p:nvPr/>
            </p:nvSpPr>
            <p:spPr>
              <a:xfrm>
                <a:off x="6207760" y="327152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9225DE3-CD72-4567-BE2D-3B3D3679E5E2}"/>
                  </a:ext>
                </a:extLst>
              </p:cNvPr>
              <p:cNvSpPr/>
              <p:nvPr/>
            </p:nvSpPr>
            <p:spPr>
              <a:xfrm>
                <a:off x="7142048" y="324104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3420A07-6513-46F9-8A5B-9D514659E302}"/>
                  </a:ext>
                </a:extLst>
              </p:cNvPr>
              <p:cNvSpPr/>
              <p:nvPr/>
            </p:nvSpPr>
            <p:spPr>
              <a:xfrm>
                <a:off x="8137032" y="327152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8EBB6F7-085B-421F-8225-F301090807D8}"/>
                  </a:ext>
                </a:extLst>
              </p:cNvPr>
              <p:cNvSpPr/>
              <p:nvPr/>
            </p:nvSpPr>
            <p:spPr>
              <a:xfrm>
                <a:off x="9152336" y="327152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5CC6F13-899A-40AE-9C04-4B7A16B417EA}"/>
                  </a:ext>
                </a:extLst>
              </p:cNvPr>
              <p:cNvSpPr/>
              <p:nvPr/>
            </p:nvSpPr>
            <p:spPr>
              <a:xfrm>
                <a:off x="10043593" y="324104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51ACC73-D192-4358-B5FF-A869AFB45422}"/>
                  </a:ext>
                </a:extLst>
              </p:cNvPr>
              <p:cNvSpPr/>
              <p:nvPr/>
            </p:nvSpPr>
            <p:spPr>
              <a:xfrm>
                <a:off x="10992988" y="327152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C1E35065-9BE7-48C6-B00A-80622A6A85F0}"/>
                </a:ext>
              </a:extLst>
            </p:cNvPr>
            <p:cNvGrpSpPr/>
            <p:nvPr/>
          </p:nvGrpSpPr>
          <p:grpSpPr>
            <a:xfrm>
              <a:off x="6177280" y="3860800"/>
              <a:ext cx="5618348" cy="416560"/>
              <a:chOff x="6187440" y="2235200"/>
              <a:chExt cx="5618348" cy="416560"/>
            </a:xfrm>
          </p:grpSpPr>
          <p:sp>
            <p:nvSpPr>
              <p:cNvPr id="34" name="Rectangle 33">
                <a:extLst>
                  <a:ext uri="{FF2B5EF4-FFF2-40B4-BE49-F238E27FC236}">
                    <a16:creationId xmlns:a16="http://schemas.microsoft.com/office/drawing/2014/main" id="{7B4C1C99-8AAE-4998-B843-3F2DF98606C0}"/>
                  </a:ext>
                </a:extLst>
              </p:cNvPr>
              <p:cNvSpPr/>
              <p:nvPr/>
            </p:nvSpPr>
            <p:spPr>
              <a:xfrm>
                <a:off x="6187440"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94B1166-B503-4279-ABBB-377B0DD42BE4}"/>
                  </a:ext>
                </a:extLst>
              </p:cNvPr>
              <p:cNvSpPr/>
              <p:nvPr/>
            </p:nvSpPr>
            <p:spPr>
              <a:xfrm>
                <a:off x="7121728" y="223520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A07A808-4AAB-4FB8-AA8D-22FC06B4CACC}"/>
                  </a:ext>
                </a:extLst>
              </p:cNvPr>
              <p:cNvSpPr/>
              <p:nvPr/>
            </p:nvSpPr>
            <p:spPr>
              <a:xfrm>
                <a:off x="8116712"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DA9BF8F3-BD93-4535-9FDC-AA2123C9D071}"/>
                  </a:ext>
                </a:extLst>
              </p:cNvPr>
              <p:cNvSpPr/>
              <p:nvPr/>
            </p:nvSpPr>
            <p:spPr>
              <a:xfrm>
                <a:off x="9132016"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E18191F-ACD7-4AE2-9106-BE36A928D03B}"/>
                  </a:ext>
                </a:extLst>
              </p:cNvPr>
              <p:cNvSpPr/>
              <p:nvPr/>
            </p:nvSpPr>
            <p:spPr>
              <a:xfrm>
                <a:off x="10023273" y="223520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069D44D-8DBE-428A-AD25-C4A6B293468A}"/>
                  </a:ext>
                </a:extLst>
              </p:cNvPr>
              <p:cNvSpPr/>
              <p:nvPr/>
            </p:nvSpPr>
            <p:spPr>
              <a:xfrm>
                <a:off x="10972668"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817E8A61-D55F-4036-A55B-BC83E1CE2474}"/>
                </a:ext>
              </a:extLst>
            </p:cNvPr>
            <p:cNvGrpSpPr/>
            <p:nvPr/>
          </p:nvGrpSpPr>
          <p:grpSpPr>
            <a:xfrm>
              <a:off x="6197600" y="4480560"/>
              <a:ext cx="5618348" cy="416560"/>
              <a:chOff x="6187440" y="2235200"/>
              <a:chExt cx="5618348" cy="416560"/>
            </a:xfrm>
          </p:grpSpPr>
          <p:sp>
            <p:nvSpPr>
              <p:cNvPr id="41" name="Rectangle 40">
                <a:extLst>
                  <a:ext uri="{FF2B5EF4-FFF2-40B4-BE49-F238E27FC236}">
                    <a16:creationId xmlns:a16="http://schemas.microsoft.com/office/drawing/2014/main" id="{6B2748B2-9B07-422D-9D17-3B918E272D72}"/>
                  </a:ext>
                </a:extLst>
              </p:cNvPr>
              <p:cNvSpPr/>
              <p:nvPr/>
            </p:nvSpPr>
            <p:spPr>
              <a:xfrm>
                <a:off x="6187440"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BE7A5C75-D8B7-4183-96DE-52FED92DC4F3}"/>
                  </a:ext>
                </a:extLst>
              </p:cNvPr>
              <p:cNvSpPr/>
              <p:nvPr/>
            </p:nvSpPr>
            <p:spPr>
              <a:xfrm>
                <a:off x="7121728" y="223520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0B1BD39-5CF6-4D64-AC9C-C47258035ABF}"/>
                  </a:ext>
                </a:extLst>
              </p:cNvPr>
              <p:cNvSpPr/>
              <p:nvPr/>
            </p:nvSpPr>
            <p:spPr>
              <a:xfrm>
                <a:off x="8116712"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2975FA54-3250-4E93-9F3D-F89CEF654855}"/>
                  </a:ext>
                </a:extLst>
              </p:cNvPr>
              <p:cNvSpPr/>
              <p:nvPr/>
            </p:nvSpPr>
            <p:spPr>
              <a:xfrm>
                <a:off x="9132016"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7833A472-FE77-4AAC-97CC-F0B94D8FCD4E}"/>
                  </a:ext>
                </a:extLst>
              </p:cNvPr>
              <p:cNvSpPr/>
              <p:nvPr/>
            </p:nvSpPr>
            <p:spPr>
              <a:xfrm>
                <a:off x="10023273" y="223520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EBB9AB8-F0FD-496B-8147-88E357977294}"/>
                  </a:ext>
                </a:extLst>
              </p:cNvPr>
              <p:cNvSpPr/>
              <p:nvPr/>
            </p:nvSpPr>
            <p:spPr>
              <a:xfrm>
                <a:off x="10972668" y="2265680"/>
                <a:ext cx="833120" cy="386080"/>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Arrow: Down 47">
            <a:extLst>
              <a:ext uri="{FF2B5EF4-FFF2-40B4-BE49-F238E27FC236}">
                <a16:creationId xmlns:a16="http://schemas.microsoft.com/office/drawing/2014/main" id="{5974C28B-6630-49CC-A561-B9C1E8FC9797}"/>
              </a:ext>
            </a:extLst>
          </p:cNvPr>
          <p:cNvSpPr/>
          <p:nvPr/>
        </p:nvSpPr>
        <p:spPr>
          <a:xfrm>
            <a:off x="11089376" y="2260063"/>
            <a:ext cx="706384" cy="42217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rrow: Down 48">
            <a:extLst>
              <a:ext uri="{FF2B5EF4-FFF2-40B4-BE49-F238E27FC236}">
                <a16:creationId xmlns:a16="http://schemas.microsoft.com/office/drawing/2014/main" id="{6C1C12B8-9710-4476-9B11-F72D032744EC}"/>
              </a:ext>
            </a:extLst>
          </p:cNvPr>
          <p:cNvSpPr/>
          <p:nvPr/>
        </p:nvSpPr>
        <p:spPr>
          <a:xfrm>
            <a:off x="10205456" y="2286000"/>
            <a:ext cx="574304" cy="38608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Arrow: Down 49">
            <a:extLst>
              <a:ext uri="{FF2B5EF4-FFF2-40B4-BE49-F238E27FC236}">
                <a16:creationId xmlns:a16="http://schemas.microsoft.com/office/drawing/2014/main" id="{9E6EF545-1951-4237-99FA-0F9B44A9B4FE}"/>
              </a:ext>
            </a:extLst>
          </p:cNvPr>
          <p:cNvSpPr/>
          <p:nvPr/>
        </p:nvSpPr>
        <p:spPr>
          <a:xfrm>
            <a:off x="9270736" y="2300702"/>
            <a:ext cx="473401" cy="34089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Down 50">
            <a:extLst>
              <a:ext uri="{FF2B5EF4-FFF2-40B4-BE49-F238E27FC236}">
                <a16:creationId xmlns:a16="http://schemas.microsoft.com/office/drawing/2014/main" id="{08D65F2A-3367-4C34-A335-4281B0802B7E}"/>
              </a:ext>
            </a:extLst>
          </p:cNvPr>
          <p:cNvSpPr/>
          <p:nvPr/>
        </p:nvSpPr>
        <p:spPr>
          <a:xfrm>
            <a:off x="8356336" y="2290746"/>
            <a:ext cx="389864" cy="32037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rrow: Down 51">
            <a:extLst>
              <a:ext uri="{FF2B5EF4-FFF2-40B4-BE49-F238E27FC236}">
                <a16:creationId xmlns:a16="http://schemas.microsoft.com/office/drawing/2014/main" id="{0C954882-6DE1-42B3-B732-EDEF5EA8948A}"/>
              </a:ext>
            </a:extLst>
          </p:cNvPr>
          <p:cNvSpPr/>
          <p:nvPr/>
        </p:nvSpPr>
        <p:spPr>
          <a:xfrm>
            <a:off x="7452096" y="2331182"/>
            <a:ext cx="248320" cy="25961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rrow: Down 52">
            <a:extLst>
              <a:ext uri="{FF2B5EF4-FFF2-40B4-BE49-F238E27FC236}">
                <a16:creationId xmlns:a16="http://schemas.microsoft.com/office/drawing/2014/main" id="{F754303D-385E-4CFE-B9DC-E7AA57CB11A0}"/>
              </a:ext>
            </a:extLst>
          </p:cNvPr>
          <p:cNvSpPr/>
          <p:nvPr/>
        </p:nvSpPr>
        <p:spPr>
          <a:xfrm>
            <a:off x="11099536" y="3895823"/>
            <a:ext cx="706384" cy="42217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rrow: Down 53">
            <a:extLst>
              <a:ext uri="{FF2B5EF4-FFF2-40B4-BE49-F238E27FC236}">
                <a16:creationId xmlns:a16="http://schemas.microsoft.com/office/drawing/2014/main" id="{0AF07B6E-F78B-4A03-AC8D-7302E2C418F0}"/>
              </a:ext>
            </a:extLst>
          </p:cNvPr>
          <p:cNvSpPr/>
          <p:nvPr/>
        </p:nvSpPr>
        <p:spPr>
          <a:xfrm>
            <a:off x="10246096" y="3936462"/>
            <a:ext cx="473401" cy="34089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rrow: Down 54">
            <a:extLst>
              <a:ext uri="{FF2B5EF4-FFF2-40B4-BE49-F238E27FC236}">
                <a16:creationId xmlns:a16="http://schemas.microsoft.com/office/drawing/2014/main" id="{5CADDE46-1469-4F61-BD87-888CF882B48D}"/>
              </a:ext>
            </a:extLst>
          </p:cNvPr>
          <p:cNvSpPr/>
          <p:nvPr/>
        </p:nvSpPr>
        <p:spPr>
          <a:xfrm>
            <a:off x="9331696" y="3926506"/>
            <a:ext cx="389864" cy="32037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Arrow: Down 55">
            <a:extLst>
              <a:ext uri="{FF2B5EF4-FFF2-40B4-BE49-F238E27FC236}">
                <a16:creationId xmlns:a16="http://schemas.microsoft.com/office/drawing/2014/main" id="{82A00BFE-4FBA-4333-9FE7-12D06CD8C83E}"/>
              </a:ext>
            </a:extLst>
          </p:cNvPr>
          <p:cNvSpPr/>
          <p:nvPr/>
        </p:nvSpPr>
        <p:spPr>
          <a:xfrm>
            <a:off x="8427456" y="3966942"/>
            <a:ext cx="248320" cy="25961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rrow: Down 56">
            <a:extLst>
              <a:ext uri="{FF2B5EF4-FFF2-40B4-BE49-F238E27FC236}">
                <a16:creationId xmlns:a16="http://schemas.microsoft.com/office/drawing/2014/main" id="{13DC2EA9-BF9B-4235-A61E-2C97B23F8793}"/>
              </a:ext>
            </a:extLst>
          </p:cNvPr>
          <p:cNvSpPr/>
          <p:nvPr/>
        </p:nvSpPr>
        <p:spPr>
          <a:xfrm>
            <a:off x="7502896" y="3966942"/>
            <a:ext cx="147584" cy="198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rrow: Down 57">
            <a:extLst>
              <a:ext uri="{FF2B5EF4-FFF2-40B4-BE49-F238E27FC236}">
                <a16:creationId xmlns:a16="http://schemas.microsoft.com/office/drawing/2014/main" id="{5B8A679D-2CFA-4CD4-B674-D7A7FDB75759}"/>
              </a:ext>
            </a:extLst>
          </p:cNvPr>
          <p:cNvSpPr/>
          <p:nvPr/>
        </p:nvSpPr>
        <p:spPr>
          <a:xfrm>
            <a:off x="11201136" y="4546062"/>
            <a:ext cx="473401" cy="34089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Down 58">
            <a:extLst>
              <a:ext uri="{FF2B5EF4-FFF2-40B4-BE49-F238E27FC236}">
                <a16:creationId xmlns:a16="http://schemas.microsoft.com/office/drawing/2014/main" id="{C5DF37CC-3239-4A1A-A1DE-45781CDA0BE2}"/>
              </a:ext>
            </a:extLst>
          </p:cNvPr>
          <p:cNvSpPr/>
          <p:nvPr/>
        </p:nvSpPr>
        <p:spPr>
          <a:xfrm>
            <a:off x="10286736" y="4536106"/>
            <a:ext cx="389864" cy="32037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Down 59">
            <a:extLst>
              <a:ext uri="{FF2B5EF4-FFF2-40B4-BE49-F238E27FC236}">
                <a16:creationId xmlns:a16="http://schemas.microsoft.com/office/drawing/2014/main" id="{73713C4C-1CFD-4451-975D-9CBEC273C279}"/>
              </a:ext>
            </a:extLst>
          </p:cNvPr>
          <p:cNvSpPr/>
          <p:nvPr/>
        </p:nvSpPr>
        <p:spPr>
          <a:xfrm>
            <a:off x="9382496" y="4576542"/>
            <a:ext cx="248320" cy="25961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Down 60">
            <a:extLst>
              <a:ext uri="{FF2B5EF4-FFF2-40B4-BE49-F238E27FC236}">
                <a16:creationId xmlns:a16="http://schemas.microsoft.com/office/drawing/2014/main" id="{95C6E57F-AEED-4E6C-B0B5-31FF91891AD1}"/>
              </a:ext>
            </a:extLst>
          </p:cNvPr>
          <p:cNvSpPr/>
          <p:nvPr/>
        </p:nvSpPr>
        <p:spPr>
          <a:xfrm>
            <a:off x="8437616" y="4576542"/>
            <a:ext cx="238160" cy="2291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Down 61">
            <a:extLst>
              <a:ext uri="{FF2B5EF4-FFF2-40B4-BE49-F238E27FC236}">
                <a16:creationId xmlns:a16="http://schemas.microsoft.com/office/drawing/2014/main" id="{8F651BCA-ACBA-48AB-9AB3-94640112CA17}"/>
              </a:ext>
            </a:extLst>
          </p:cNvPr>
          <p:cNvSpPr/>
          <p:nvPr/>
        </p:nvSpPr>
        <p:spPr>
          <a:xfrm>
            <a:off x="7502896" y="4586702"/>
            <a:ext cx="147584" cy="198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Arrow: Down 62">
            <a:extLst>
              <a:ext uri="{FF2B5EF4-FFF2-40B4-BE49-F238E27FC236}">
                <a16:creationId xmlns:a16="http://schemas.microsoft.com/office/drawing/2014/main" id="{687AC0B8-ADEC-45A2-AA7E-00A7F4D4A65E}"/>
              </a:ext>
            </a:extLst>
          </p:cNvPr>
          <p:cNvSpPr/>
          <p:nvPr/>
        </p:nvSpPr>
        <p:spPr>
          <a:xfrm>
            <a:off x="6527536" y="3347182"/>
            <a:ext cx="248320" cy="25961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rrow: Down 63">
            <a:extLst>
              <a:ext uri="{FF2B5EF4-FFF2-40B4-BE49-F238E27FC236}">
                <a16:creationId xmlns:a16="http://schemas.microsoft.com/office/drawing/2014/main" id="{7DE97F88-1C63-46A5-BB98-B6764462582E}"/>
              </a:ext>
            </a:extLst>
          </p:cNvPr>
          <p:cNvSpPr/>
          <p:nvPr/>
        </p:nvSpPr>
        <p:spPr>
          <a:xfrm>
            <a:off x="8427456" y="3367502"/>
            <a:ext cx="238160" cy="2291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Arrow: Down 64">
            <a:extLst>
              <a:ext uri="{FF2B5EF4-FFF2-40B4-BE49-F238E27FC236}">
                <a16:creationId xmlns:a16="http://schemas.microsoft.com/office/drawing/2014/main" id="{921A7B41-CF84-476D-B155-9D8DA85671AD}"/>
              </a:ext>
            </a:extLst>
          </p:cNvPr>
          <p:cNvSpPr/>
          <p:nvPr/>
        </p:nvSpPr>
        <p:spPr>
          <a:xfrm>
            <a:off x="9453616" y="3377662"/>
            <a:ext cx="147584" cy="198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Down 65">
            <a:extLst>
              <a:ext uri="{FF2B5EF4-FFF2-40B4-BE49-F238E27FC236}">
                <a16:creationId xmlns:a16="http://schemas.microsoft.com/office/drawing/2014/main" id="{B95EEB0D-7538-4F1B-8979-5F9C59C50118}"/>
              </a:ext>
            </a:extLst>
          </p:cNvPr>
          <p:cNvSpPr/>
          <p:nvPr/>
        </p:nvSpPr>
        <p:spPr>
          <a:xfrm>
            <a:off x="7491044" y="3337022"/>
            <a:ext cx="252000" cy="252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Down 66">
            <a:extLst>
              <a:ext uri="{FF2B5EF4-FFF2-40B4-BE49-F238E27FC236}">
                <a16:creationId xmlns:a16="http://schemas.microsoft.com/office/drawing/2014/main" id="{45296F31-73F9-46DC-AEA7-BC91B73B84F2}"/>
              </a:ext>
            </a:extLst>
          </p:cNvPr>
          <p:cNvSpPr/>
          <p:nvPr/>
        </p:nvSpPr>
        <p:spPr>
          <a:xfrm rot="10800000">
            <a:off x="10357856" y="2829022"/>
            <a:ext cx="248320" cy="25961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Arrow: Down 67">
            <a:extLst>
              <a:ext uri="{FF2B5EF4-FFF2-40B4-BE49-F238E27FC236}">
                <a16:creationId xmlns:a16="http://schemas.microsoft.com/office/drawing/2014/main" id="{65AF0632-0946-4C0C-8250-4A8A7DF80C6E}"/>
              </a:ext>
            </a:extLst>
          </p:cNvPr>
          <p:cNvSpPr/>
          <p:nvPr/>
        </p:nvSpPr>
        <p:spPr>
          <a:xfrm rot="10951955">
            <a:off x="9402816" y="2859502"/>
            <a:ext cx="238160" cy="22913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Arrow: Down 68">
            <a:extLst>
              <a:ext uri="{FF2B5EF4-FFF2-40B4-BE49-F238E27FC236}">
                <a16:creationId xmlns:a16="http://schemas.microsoft.com/office/drawing/2014/main" id="{84B6401D-8A53-44EE-ADB1-EE1BFDCA4D47}"/>
              </a:ext>
            </a:extLst>
          </p:cNvPr>
          <p:cNvSpPr/>
          <p:nvPr/>
        </p:nvSpPr>
        <p:spPr>
          <a:xfrm rot="10800000">
            <a:off x="8447776" y="2869662"/>
            <a:ext cx="147584" cy="19865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Arrow: Down 69">
            <a:extLst>
              <a:ext uri="{FF2B5EF4-FFF2-40B4-BE49-F238E27FC236}">
                <a16:creationId xmlns:a16="http://schemas.microsoft.com/office/drawing/2014/main" id="{BE810CBC-1998-4246-AE1D-0F55F4547A33}"/>
              </a:ext>
            </a:extLst>
          </p:cNvPr>
          <p:cNvSpPr/>
          <p:nvPr/>
        </p:nvSpPr>
        <p:spPr>
          <a:xfrm rot="10800000">
            <a:off x="11302736" y="2804159"/>
            <a:ext cx="269504" cy="284479"/>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510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p:txBody>
          <a:bodyPr/>
          <a:lstStyle/>
          <a:p>
            <a:fld id="{9EC71654-96A5-4280-94F3-931C61A9F92C}" type="slidenum">
              <a:rPr lang="en-US" noProof="0" smtClean="0"/>
              <a:pPr/>
              <a:t>16</a:t>
            </a:fld>
            <a:endParaRPr lang="en-US" noProof="0" dirty="0"/>
          </a:p>
        </p:txBody>
      </p:sp>
      <p:sp>
        <p:nvSpPr>
          <p:cNvPr id="6" name="Oval 5">
            <a:extLst>
              <a:ext uri="{FF2B5EF4-FFF2-40B4-BE49-F238E27FC236}">
                <a16:creationId xmlns:a16="http://schemas.microsoft.com/office/drawing/2014/main" id="{088ABBC0-9C0F-431F-B7A5-7994AE87281E}"/>
              </a:ext>
            </a:extLst>
          </p:cNvPr>
          <p:cNvSpPr/>
          <p:nvPr/>
        </p:nvSpPr>
        <p:spPr>
          <a:xfrm>
            <a:off x="7439378" y="2957688"/>
            <a:ext cx="677334" cy="666045"/>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82725A9E-CF6D-4E0C-833A-1EB6A4B4B0D0}"/>
              </a:ext>
            </a:extLst>
          </p:cNvPr>
          <p:cNvSpPr txBox="1">
            <a:spLocks/>
          </p:cNvSpPr>
          <p:nvPr/>
        </p:nvSpPr>
        <p:spPr>
          <a:xfrm>
            <a:off x="0" y="712304"/>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WHAT IF? - Results</a:t>
            </a:r>
          </a:p>
        </p:txBody>
      </p:sp>
      <p:sp>
        <p:nvSpPr>
          <p:cNvPr id="10" name="TextBox 9">
            <a:extLst>
              <a:ext uri="{FF2B5EF4-FFF2-40B4-BE49-F238E27FC236}">
                <a16:creationId xmlns:a16="http://schemas.microsoft.com/office/drawing/2014/main" id="{F943DDBD-07AF-4741-B3E2-A922BA620BFA}"/>
              </a:ext>
            </a:extLst>
          </p:cNvPr>
          <p:cNvSpPr txBox="1"/>
          <p:nvPr/>
        </p:nvSpPr>
        <p:spPr>
          <a:xfrm>
            <a:off x="7179734" y="1779354"/>
            <a:ext cx="4933244" cy="5078313"/>
          </a:xfrm>
          <a:prstGeom prst="rect">
            <a:avLst/>
          </a:prstGeom>
          <a:noFill/>
        </p:spPr>
        <p:txBody>
          <a:bodyPr wrap="square" rtlCol="0">
            <a:spAutoFit/>
          </a:bodyPr>
          <a:lstStyle/>
          <a:p>
            <a:r>
              <a:rPr lang="en-GB" dirty="0"/>
              <a:t>Based on the scenario – these groups are the 11 (top quintile) most likely to stop or reduce their volunteering. </a:t>
            </a:r>
          </a:p>
          <a:p>
            <a:r>
              <a:rPr lang="en-GB" dirty="0"/>
              <a:t>These groups account for around a quarter of the current EWS volunteering workforce. (587 people).</a:t>
            </a:r>
          </a:p>
          <a:p>
            <a:endParaRPr lang="en-GB" dirty="0"/>
          </a:p>
          <a:p>
            <a:r>
              <a:rPr lang="en-GB" dirty="0"/>
              <a:t>B06 – Bank of Mum and Dad, and D17 Thriving Independence are both high risk and high volume Mosaic Types and the impact of these groups stopping volunteering would be greatest in terms of numbers. </a:t>
            </a:r>
          </a:p>
          <a:p>
            <a:endParaRPr lang="en-GB" dirty="0"/>
          </a:p>
          <a:p>
            <a:r>
              <a:rPr lang="en-GB" dirty="0"/>
              <a:t>Exploring some of the volunteer research to see if these groups are showing any signs of reducing, engaging with these groups to see what might enable them to continue and developing a volunteer retention strategy accordingly may help reduce the impact.</a:t>
            </a:r>
          </a:p>
        </p:txBody>
      </p:sp>
      <p:grpSp>
        <p:nvGrpSpPr>
          <p:cNvPr id="16" name="Group 15">
            <a:extLst>
              <a:ext uri="{FF2B5EF4-FFF2-40B4-BE49-F238E27FC236}">
                <a16:creationId xmlns:a16="http://schemas.microsoft.com/office/drawing/2014/main" id="{35CADC47-8902-4524-B1EC-799AE2C21393}"/>
              </a:ext>
            </a:extLst>
          </p:cNvPr>
          <p:cNvGrpSpPr/>
          <p:nvPr/>
        </p:nvGrpSpPr>
        <p:grpSpPr>
          <a:xfrm>
            <a:off x="385911" y="1819611"/>
            <a:ext cx="6669617" cy="4842532"/>
            <a:chOff x="182709" y="1819611"/>
            <a:chExt cx="6669617" cy="4842532"/>
          </a:xfrm>
        </p:grpSpPr>
        <p:sp>
          <p:nvSpPr>
            <p:cNvPr id="2" name="TextBox 1">
              <a:extLst>
                <a:ext uri="{FF2B5EF4-FFF2-40B4-BE49-F238E27FC236}">
                  <a16:creationId xmlns:a16="http://schemas.microsoft.com/office/drawing/2014/main" id="{A4E4A2B7-F820-4DCB-960E-CACBF98A7C0C}"/>
                </a:ext>
              </a:extLst>
            </p:cNvPr>
            <p:cNvSpPr txBox="1"/>
            <p:nvPr/>
          </p:nvSpPr>
          <p:spPr>
            <a:xfrm>
              <a:off x="3194757" y="1819611"/>
              <a:ext cx="3149600" cy="646331"/>
            </a:xfrm>
            <a:prstGeom prst="rect">
              <a:avLst/>
            </a:prstGeom>
            <a:noFill/>
          </p:spPr>
          <p:txBody>
            <a:bodyPr wrap="square" rtlCol="0">
              <a:spAutoFit/>
            </a:bodyPr>
            <a:lstStyle/>
            <a:p>
              <a:r>
                <a:rPr lang="en-GB" b="1" dirty="0"/>
                <a:t>Number of current volunteers</a:t>
              </a:r>
            </a:p>
            <a:p>
              <a:endParaRPr lang="en-GB" b="1" dirty="0"/>
            </a:p>
          </p:txBody>
        </p:sp>
        <p:graphicFrame>
          <p:nvGraphicFramePr>
            <p:cNvPr id="8" name="Chart 7">
              <a:extLst>
                <a:ext uri="{FF2B5EF4-FFF2-40B4-BE49-F238E27FC236}">
                  <a16:creationId xmlns:a16="http://schemas.microsoft.com/office/drawing/2014/main" id="{1A94DA4B-F48A-469E-B07E-0845342FD1E5}"/>
                </a:ext>
              </a:extLst>
            </p:cNvPr>
            <p:cNvGraphicFramePr>
              <a:graphicFrameLocks/>
            </p:cNvGraphicFramePr>
            <p:nvPr>
              <p:extLst>
                <p:ext uri="{D42A27DB-BD31-4B8C-83A1-F6EECF244321}">
                  <p14:modId xmlns:p14="http://schemas.microsoft.com/office/powerpoint/2010/main" val="1829140803"/>
                </p:ext>
              </p:extLst>
            </p:nvPr>
          </p:nvGraphicFramePr>
          <p:xfrm>
            <a:off x="182709" y="2142777"/>
            <a:ext cx="6669617" cy="425802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EB92766-B4C4-4813-96C5-64A85E3373BC}"/>
                </a:ext>
              </a:extLst>
            </p:cNvPr>
            <p:cNvSpPr txBox="1"/>
            <p:nvPr/>
          </p:nvSpPr>
          <p:spPr>
            <a:xfrm>
              <a:off x="1388537" y="2226015"/>
              <a:ext cx="1557870" cy="369332"/>
            </a:xfrm>
            <a:prstGeom prst="rect">
              <a:avLst/>
            </a:prstGeom>
            <a:noFill/>
          </p:spPr>
          <p:txBody>
            <a:bodyPr wrap="square" rtlCol="0">
              <a:spAutoFit/>
            </a:bodyPr>
            <a:lstStyle/>
            <a:p>
              <a:r>
                <a:rPr lang="en-GB" dirty="0">
                  <a:solidFill>
                    <a:srgbClr val="FF0000"/>
                  </a:solidFill>
                </a:rPr>
                <a:t>Highest risk</a:t>
              </a:r>
            </a:p>
          </p:txBody>
        </p:sp>
        <p:sp>
          <p:nvSpPr>
            <p:cNvPr id="12" name="TextBox 11">
              <a:extLst>
                <a:ext uri="{FF2B5EF4-FFF2-40B4-BE49-F238E27FC236}">
                  <a16:creationId xmlns:a16="http://schemas.microsoft.com/office/drawing/2014/main" id="{BE9F58BC-CB0A-4B8A-AC55-A5F550558AF6}"/>
                </a:ext>
              </a:extLst>
            </p:cNvPr>
            <p:cNvSpPr txBox="1"/>
            <p:nvPr/>
          </p:nvSpPr>
          <p:spPr>
            <a:xfrm>
              <a:off x="1399822" y="6292811"/>
              <a:ext cx="1557870" cy="369332"/>
            </a:xfrm>
            <a:prstGeom prst="rect">
              <a:avLst/>
            </a:prstGeom>
            <a:noFill/>
          </p:spPr>
          <p:txBody>
            <a:bodyPr wrap="square" rtlCol="0">
              <a:spAutoFit/>
            </a:bodyPr>
            <a:lstStyle/>
            <a:p>
              <a:r>
                <a:rPr lang="en-GB" dirty="0">
                  <a:solidFill>
                    <a:srgbClr val="FFC000"/>
                  </a:solidFill>
                </a:rPr>
                <a:t>reducing risk</a:t>
              </a:r>
            </a:p>
          </p:txBody>
        </p:sp>
      </p:grpSp>
      <p:pic>
        <p:nvPicPr>
          <p:cNvPr id="20" name="Graphic 19" descr="Warning">
            <a:extLst>
              <a:ext uri="{FF2B5EF4-FFF2-40B4-BE49-F238E27FC236}">
                <a16:creationId xmlns:a16="http://schemas.microsoft.com/office/drawing/2014/main" id="{ED27E065-A69E-4D2A-9D31-DC9BB374F4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400" y="2957688"/>
            <a:ext cx="254733" cy="254733"/>
          </a:xfrm>
          <a:prstGeom prst="rect">
            <a:avLst/>
          </a:prstGeom>
        </p:spPr>
      </p:pic>
      <p:pic>
        <p:nvPicPr>
          <p:cNvPr id="21" name="Graphic 20" descr="Warning">
            <a:extLst>
              <a:ext uri="{FF2B5EF4-FFF2-40B4-BE49-F238E27FC236}">
                <a16:creationId xmlns:a16="http://schemas.microsoft.com/office/drawing/2014/main" id="{0B1B34C9-4FB7-44D8-9CAD-785C5C769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598" y="4611511"/>
            <a:ext cx="254733" cy="254733"/>
          </a:xfrm>
          <a:prstGeom prst="rect">
            <a:avLst/>
          </a:prstGeom>
        </p:spPr>
      </p:pic>
      <p:pic>
        <p:nvPicPr>
          <p:cNvPr id="22" name="Graphic 21" descr="Warning">
            <a:extLst>
              <a:ext uri="{FF2B5EF4-FFF2-40B4-BE49-F238E27FC236}">
                <a16:creationId xmlns:a16="http://schemas.microsoft.com/office/drawing/2014/main" id="{76BE50F3-4951-4A53-9330-2F54F2D1DE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98385" y="3437469"/>
            <a:ext cx="254733" cy="254733"/>
          </a:xfrm>
          <a:prstGeom prst="rect">
            <a:avLst/>
          </a:prstGeom>
        </p:spPr>
      </p:pic>
    </p:spTree>
    <p:extLst>
      <p:ext uri="{BB962C8B-B14F-4D97-AF65-F5344CB8AC3E}">
        <p14:creationId xmlns:p14="http://schemas.microsoft.com/office/powerpoint/2010/main" val="2309182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a:xfrm>
            <a:off x="11364833" y="6277609"/>
            <a:ext cx="294460" cy="187367"/>
          </a:xfrm>
        </p:spPr>
        <p:txBody>
          <a:bodyPr/>
          <a:lstStyle/>
          <a:p>
            <a:fld id="{9EC71654-96A5-4280-94F3-931C61A9F92C}" type="slidenum">
              <a:rPr lang="en-US" noProof="0" smtClean="0"/>
              <a:pPr/>
              <a:t>17</a:t>
            </a:fld>
            <a:endParaRPr lang="en-US" noProof="0" dirty="0"/>
          </a:p>
        </p:txBody>
      </p:sp>
      <p:sp>
        <p:nvSpPr>
          <p:cNvPr id="6" name="Oval 5">
            <a:extLst>
              <a:ext uri="{FF2B5EF4-FFF2-40B4-BE49-F238E27FC236}">
                <a16:creationId xmlns:a16="http://schemas.microsoft.com/office/drawing/2014/main" id="{088ABBC0-9C0F-431F-B7A5-7994AE87281E}"/>
              </a:ext>
            </a:extLst>
          </p:cNvPr>
          <p:cNvSpPr/>
          <p:nvPr/>
        </p:nvSpPr>
        <p:spPr>
          <a:xfrm>
            <a:off x="7440515" y="2779558"/>
            <a:ext cx="677334" cy="666045"/>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82725A9E-CF6D-4E0C-833A-1EB6A4B4B0D0}"/>
              </a:ext>
            </a:extLst>
          </p:cNvPr>
          <p:cNvSpPr txBox="1">
            <a:spLocks/>
          </p:cNvSpPr>
          <p:nvPr/>
        </p:nvSpPr>
        <p:spPr>
          <a:xfrm>
            <a:off x="0" y="712304"/>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WHAT IF? RESULTS – DISTRICT LEVEL</a:t>
            </a:r>
          </a:p>
        </p:txBody>
      </p:sp>
      <p:pic>
        <p:nvPicPr>
          <p:cNvPr id="3" name="Picture 2">
            <a:extLst>
              <a:ext uri="{FF2B5EF4-FFF2-40B4-BE49-F238E27FC236}">
                <a16:creationId xmlns:a16="http://schemas.microsoft.com/office/drawing/2014/main" id="{F72E7D5A-CA60-4196-9AB8-5A562DE9CF5E}"/>
              </a:ext>
            </a:extLst>
          </p:cNvPr>
          <p:cNvPicPr>
            <a:picLocks noChangeAspect="1"/>
          </p:cNvPicPr>
          <p:nvPr/>
        </p:nvPicPr>
        <p:blipFill>
          <a:blip r:embed="rId3"/>
          <a:stretch>
            <a:fillRect/>
          </a:stretch>
        </p:blipFill>
        <p:spPr>
          <a:xfrm>
            <a:off x="142531" y="1428560"/>
            <a:ext cx="2087880" cy="1684020"/>
          </a:xfrm>
          <a:prstGeom prst="rect">
            <a:avLst/>
          </a:prstGeom>
        </p:spPr>
      </p:pic>
      <p:pic>
        <p:nvPicPr>
          <p:cNvPr id="5" name="Picture 4">
            <a:extLst>
              <a:ext uri="{FF2B5EF4-FFF2-40B4-BE49-F238E27FC236}">
                <a16:creationId xmlns:a16="http://schemas.microsoft.com/office/drawing/2014/main" id="{348A6F73-5136-4CB4-9BA2-9ACC645A4363}"/>
              </a:ext>
            </a:extLst>
          </p:cNvPr>
          <p:cNvPicPr>
            <a:picLocks noChangeAspect="1"/>
          </p:cNvPicPr>
          <p:nvPr/>
        </p:nvPicPr>
        <p:blipFill>
          <a:blip r:embed="rId4"/>
          <a:stretch>
            <a:fillRect/>
          </a:stretch>
        </p:blipFill>
        <p:spPr>
          <a:xfrm>
            <a:off x="2219122" y="1428560"/>
            <a:ext cx="2087880" cy="1684020"/>
          </a:xfrm>
          <a:prstGeom prst="rect">
            <a:avLst/>
          </a:prstGeom>
        </p:spPr>
      </p:pic>
      <p:pic>
        <p:nvPicPr>
          <p:cNvPr id="10" name="Picture 9">
            <a:extLst>
              <a:ext uri="{FF2B5EF4-FFF2-40B4-BE49-F238E27FC236}">
                <a16:creationId xmlns:a16="http://schemas.microsoft.com/office/drawing/2014/main" id="{119B0E41-13E4-4F8C-912A-239570AAD686}"/>
              </a:ext>
            </a:extLst>
          </p:cNvPr>
          <p:cNvPicPr>
            <a:picLocks noChangeAspect="1"/>
          </p:cNvPicPr>
          <p:nvPr/>
        </p:nvPicPr>
        <p:blipFill>
          <a:blip r:embed="rId5"/>
          <a:stretch>
            <a:fillRect/>
          </a:stretch>
        </p:blipFill>
        <p:spPr>
          <a:xfrm>
            <a:off x="4296840" y="1426726"/>
            <a:ext cx="2087880" cy="1684020"/>
          </a:xfrm>
          <a:prstGeom prst="rect">
            <a:avLst/>
          </a:prstGeom>
          <a:solidFill>
            <a:srgbClr val="FF0000">
              <a:alpha val="21000"/>
            </a:srgbClr>
          </a:solidFill>
        </p:spPr>
      </p:pic>
      <p:pic>
        <p:nvPicPr>
          <p:cNvPr id="12" name="Picture 11">
            <a:extLst>
              <a:ext uri="{FF2B5EF4-FFF2-40B4-BE49-F238E27FC236}">
                <a16:creationId xmlns:a16="http://schemas.microsoft.com/office/drawing/2014/main" id="{AAEA26B3-063F-4BE2-81B0-13B51249FAA1}"/>
              </a:ext>
            </a:extLst>
          </p:cNvPr>
          <p:cNvPicPr>
            <a:picLocks noChangeAspect="1"/>
          </p:cNvPicPr>
          <p:nvPr/>
        </p:nvPicPr>
        <p:blipFill>
          <a:blip r:embed="rId6"/>
          <a:stretch>
            <a:fillRect/>
          </a:stretch>
        </p:blipFill>
        <p:spPr>
          <a:xfrm>
            <a:off x="6383593" y="1426726"/>
            <a:ext cx="2087880" cy="1684020"/>
          </a:xfrm>
          <a:prstGeom prst="rect">
            <a:avLst/>
          </a:prstGeom>
        </p:spPr>
      </p:pic>
      <p:pic>
        <p:nvPicPr>
          <p:cNvPr id="15" name="Picture 14">
            <a:extLst>
              <a:ext uri="{FF2B5EF4-FFF2-40B4-BE49-F238E27FC236}">
                <a16:creationId xmlns:a16="http://schemas.microsoft.com/office/drawing/2014/main" id="{EC05EAD9-243F-4B40-8EDD-6216F7ACE9C9}"/>
              </a:ext>
            </a:extLst>
          </p:cNvPr>
          <p:cNvPicPr>
            <a:picLocks noChangeAspect="1"/>
          </p:cNvPicPr>
          <p:nvPr/>
        </p:nvPicPr>
        <p:blipFill>
          <a:blip r:embed="rId7"/>
          <a:stretch>
            <a:fillRect/>
          </a:stretch>
        </p:blipFill>
        <p:spPr>
          <a:xfrm>
            <a:off x="142520" y="3108771"/>
            <a:ext cx="2087880" cy="1684020"/>
          </a:xfrm>
          <a:prstGeom prst="rect">
            <a:avLst/>
          </a:prstGeom>
        </p:spPr>
      </p:pic>
      <p:pic>
        <p:nvPicPr>
          <p:cNvPr id="16" name="Picture 15">
            <a:extLst>
              <a:ext uri="{FF2B5EF4-FFF2-40B4-BE49-F238E27FC236}">
                <a16:creationId xmlns:a16="http://schemas.microsoft.com/office/drawing/2014/main" id="{CA365F48-55A1-49D0-AE0F-B762AFBB53F5}"/>
              </a:ext>
            </a:extLst>
          </p:cNvPr>
          <p:cNvPicPr>
            <a:picLocks noChangeAspect="1"/>
          </p:cNvPicPr>
          <p:nvPr/>
        </p:nvPicPr>
        <p:blipFill>
          <a:blip r:embed="rId8"/>
          <a:stretch>
            <a:fillRect/>
          </a:stretch>
        </p:blipFill>
        <p:spPr>
          <a:xfrm>
            <a:off x="2219682" y="3108771"/>
            <a:ext cx="2087880" cy="1684020"/>
          </a:xfrm>
          <a:prstGeom prst="rect">
            <a:avLst/>
          </a:prstGeom>
        </p:spPr>
      </p:pic>
      <p:pic>
        <p:nvPicPr>
          <p:cNvPr id="17" name="Picture 16">
            <a:extLst>
              <a:ext uri="{FF2B5EF4-FFF2-40B4-BE49-F238E27FC236}">
                <a16:creationId xmlns:a16="http://schemas.microsoft.com/office/drawing/2014/main" id="{7943C0AA-EACC-4079-B189-1E1ADF202A50}"/>
              </a:ext>
            </a:extLst>
          </p:cNvPr>
          <p:cNvPicPr>
            <a:picLocks noChangeAspect="1"/>
          </p:cNvPicPr>
          <p:nvPr/>
        </p:nvPicPr>
        <p:blipFill>
          <a:blip r:embed="rId9"/>
          <a:stretch>
            <a:fillRect/>
          </a:stretch>
        </p:blipFill>
        <p:spPr>
          <a:xfrm>
            <a:off x="4307568" y="3108771"/>
            <a:ext cx="2087880" cy="1684020"/>
          </a:xfrm>
          <a:prstGeom prst="rect">
            <a:avLst/>
          </a:prstGeom>
        </p:spPr>
      </p:pic>
      <p:pic>
        <p:nvPicPr>
          <p:cNvPr id="18" name="Picture 17">
            <a:extLst>
              <a:ext uri="{FF2B5EF4-FFF2-40B4-BE49-F238E27FC236}">
                <a16:creationId xmlns:a16="http://schemas.microsoft.com/office/drawing/2014/main" id="{82E0DF2A-1836-48C2-A99E-56CE09523048}"/>
              </a:ext>
            </a:extLst>
          </p:cNvPr>
          <p:cNvPicPr>
            <a:picLocks noChangeAspect="1"/>
          </p:cNvPicPr>
          <p:nvPr/>
        </p:nvPicPr>
        <p:blipFill>
          <a:blip r:embed="rId10"/>
          <a:stretch>
            <a:fillRect/>
          </a:stretch>
        </p:blipFill>
        <p:spPr>
          <a:xfrm>
            <a:off x="6383593" y="3104113"/>
            <a:ext cx="2087880" cy="1684020"/>
          </a:xfrm>
          <a:prstGeom prst="rect">
            <a:avLst/>
          </a:prstGeom>
        </p:spPr>
      </p:pic>
      <p:pic>
        <p:nvPicPr>
          <p:cNvPr id="19" name="Picture 18">
            <a:extLst>
              <a:ext uri="{FF2B5EF4-FFF2-40B4-BE49-F238E27FC236}">
                <a16:creationId xmlns:a16="http://schemas.microsoft.com/office/drawing/2014/main" id="{6A8B0548-70C7-4AA8-8C79-A81EC64BB832}"/>
              </a:ext>
            </a:extLst>
          </p:cNvPr>
          <p:cNvPicPr>
            <a:picLocks noChangeAspect="1"/>
          </p:cNvPicPr>
          <p:nvPr/>
        </p:nvPicPr>
        <p:blipFill>
          <a:blip r:embed="rId11"/>
          <a:stretch>
            <a:fillRect/>
          </a:stretch>
        </p:blipFill>
        <p:spPr>
          <a:xfrm>
            <a:off x="143657" y="4780955"/>
            <a:ext cx="2087880" cy="1684020"/>
          </a:xfrm>
          <a:prstGeom prst="rect">
            <a:avLst/>
          </a:prstGeom>
        </p:spPr>
      </p:pic>
      <p:pic>
        <p:nvPicPr>
          <p:cNvPr id="20" name="Picture 19">
            <a:extLst>
              <a:ext uri="{FF2B5EF4-FFF2-40B4-BE49-F238E27FC236}">
                <a16:creationId xmlns:a16="http://schemas.microsoft.com/office/drawing/2014/main" id="{FAAB5760-3B34-484F-8EBB-2CED3EF838F3}"/>
              </a:ext>
            </a:extLst>
          </p:cNvPr>
          <p:cNvPicPr>
            <a:picLocks noChangeAspect="1"/>
          </p:cNvPicPr>
          <p:nvPr/>
        </p:nvPicPr>
        <p:blipFill>
          <a:blip r:embed="rId12"/>
          <a:stretch>
            <a:fillRect/>
          </a:stretch>
        </p:blipFill>
        <p:spPr>
          <a:xfrm>
            <a:off x="2232097" y="4783336"/>
            <a:ext cx="2087880" cy="1684020"/>
          </a:xfrm>
          <a:prstGeom prst="rect">
            <a:avLst/>
          </a:prstGeom>
        </p:spPr>
      </p:pic>
      <p:pic>
        <p:nvPicPr>
          <p:cNvPr id="21" name="Picture 20">
            <a:extLst>
              <a:ext uri="{FF2B5EF4-FFF2-40B4-BE49-F238E27FC236}">
                <a16:creationId xmlns:a16="http://schemas.microsoft.com/office/drawing/2014/main" id="{5F13BF2F-B536-4DC4-B77E-EEA4DFD68586}"/>
              </a:ext>
            </a:extLst>
          </p:cNvPr>
          <p:cNvPicPr>
            <a:picLocks noChangeAspect="1"/>
          </p:cNvPicPr>
          <p:nvPr/>
        </p:nvPicPr>
        <p:blipFill>
          <a:blip r:embed="rId13"/>
          <a:stretch>
            <a:fillRect/>
          </a:stretch>
        </p:blipFill>
        <p:spPr>
          <a:xfrm>
            <a:off x="4307568" y="4792244"/>
            <a:ext cx="2087880" cy="1684020"/>
          </a:xfrm>
          <a:prstGeom prst="rect">
            <a:avLst/>
          </a:prstGeom>
        </p:spPr>
      </p:pic>
      <p:pic>
        <p:nvPicPr>
          <p:cNvPr id="22" name="Picture 21">
            <a:extLst>
              <a:ext uri="{FF2B5EF4-FFF2-40B4-BE49-F238E27FC236}">
                <a16:creationId xmlns:a16="http://schemas.microsoft.com/office/drawing/2014/main" id="{0AAB4A4D-D15B-47AA-98D8-B40247D56630}"/>
              </a:ext>
            </a:extLst>
          </p:cNvPr>
          <p:cNvPicPr>
            <a:picLocks noChangeAspect="1"/>
          </p:cNvPicPr>
          <p:nvPr/>
        </p:nvPicPr>
        <p:blipFill>
          <a:blip r:embed="rId14"/>
          <a:stretch>
            <a:fillRect/>
          </a:stretch>
        </p:blipFill>
        <p:spPr>
          <a:xfrm>
            <a:off x="6383033" y="4792244"/>
            <a:ext cx="2087880" cy="1684020"/>
          </a:xfrm>
          <a:prstGeom prst="rect">
            <a:avLst/>
          </a:prstGeom>
        </p:spPr>
      </p:pic>
      <p:pic>
        <p:nvPicPr>
          <p:cNvPr id="24" name="Picture 23">
            <a:extLst>
              <a:ext uri="{FF2B5EF4-FFF2-40B4-BE49-F238E27FC236}">
                <a16:creationId xmlns:a16="http://schemas.microsoft.com/office/drawing/2014/main" id="{E799169B-730B-421A-A9C6-B20712F10C86}"/>
              </a:ext>
            </a:extLst>
          </p:cNvPr>
          <p:cNvPicPr>
            <a:picLocks noChangeAspect="1"/>
          </p:cNvPicPr>
          <p:nvPr/>
        </p:nvPicPr>
        <p:blipFill>
          <a:blip r:embed="rId15"/>
          <a:stretch>
            <a:fillRect/>
          </a:stretch>
        </p:blipFill>
        <p:spPr>
          <a:xfrm>
            <a:off x="8451154" y="1425281"/>
            <a:ext cx="2087880" cy="1684020"/>
          </a:xfrm>
          <a:prstGeom prst="rect">
            <a:avLst/>
          </a:prstGeom>
        </p:spPr>
      </p:pic>
      <p:sp>
        <p:nvSpPr>
          <p:cNvPr id="25" name="TextBox 24">
            <a:extLst>
              <a:ext uri="{FF2B5EF4-FFF2-40B4-BE49-F238E27FC236}">
                <a16:creationId xmlns:a16="http://schemas.microsoft.com/office/drawing/2014/main" id="{BE049F74-9295-43C7-A361-84E91269BE5E}"/>
              </a:ext>
            </a:extLst>
          </p:cNvPr>
          <p:cNvSpPr txBox="1"/>
          <p:nvPr/>
        </p:nvSpPr>
        <p:spPr>
          <a:xfrm>
            <a:off x="8537510" y="3242516"/>
            <a:ext cx="3511970" cy="3416320"/>
          </a:xfrm>
          <a:prstGeom prst="rect">
            <a:avLst/>
          </a:prstGeom>
          <a:noFill/>
        </p:spPr>
        <p:txBody>
          <a:bodyPr wrap="square" rtlCol="0">
            <a:spAutoFit/>
          </a:bodyPr>
          <a:lstStyle/>
          <a:p>
            <a:r>
              <a:rPr lang="en-GB" dirty="0"/>
              <a:t>The Mosaic Types have been split into risk quintiles (11 types in each quintile).  Quintile 1 (red) is most likely to stop volunteering.  </a:t>
            </a:r>
          </a:p>
          <a:p>
            <a:endParaRPr lang="en-GB" dirty="0"/>
          </a:p>
          <a:p>
            <a:r>
              <a:rPr lang="en-GB" dirty="0"/>
              <a:t>These charts show the volunteering workforce distribution in each quintile.  Those districts with higher proportions of volunteers in the highest risk quintiles are likely to see the greatest impact on volunteer numbers.</a:t>
            </a:r>
          </a:p>
        </p:txBody>
      </p:sp>
      <p:pic>
        <p:nvPicPr>
          <p:cNvPr id="9" name="Graphic 8" descr="Close">
            <a:extLst>
              <a:ext uri="{FF2B5EF4-FFF2-40B4-BE49-F238E27FC236}">
                <a16:creationId xmlns:a16="http://schemas.microsoft.com/office/drawing/2014/main" id="{B824C81E-A766-4AD8-87D8-529E3C1BBA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68119" y="1420640"/>
            <a:ext cx="317075" cy="317075"/>
          </a:xfrm>
          <a:prstGeom prst="rect">
            <a:avLst/>
          </a:prstGeom>
        </p:spPr>
      </p:pic>
      <p:pic>
        <p:nvPicPr>
          <p:cNvPr id="23" name="Graphic 22" descr="Close">
            <a:extLst>
              <a:ext uri="{FF2B5EF4-FFF2-40B4-BE49-F238E27FC236}">
                <a16:creationId xmlns:a16="http://schemas.microsoft.com/office/drawing/2014/main" id="{509A934B-4871-4ABB-AD30-49DFE56A7CC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91557" y="3128528"/>
            <a:ext cx="317075" cy="317075"/>
          </a:xfrm>
          <a:prstGeom prst="rect">
            <a:avLst/>
          </a:prstGeom>
        </p:spPr>
      </p:pic>
      <p:pic>
        <p:nvPicPr>
          <p:cNvPr id="26" name="Graphic 25" descr="Close">
            <a:extLst>
              <a:ext uri="{FF2B5EF4-FFF2-40B4-BE49-F238E27FC236}">
                <a16:creationId xmlns:a16="http://schemas.microsoft.com/office/drawing/2014/main" id="{84952D03-CE10-4111-8CC5-97DB385ABF9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54118" y="4788133"/>
            <a:ext cx="317075" cy="317075"/>
          </a:xfrm>
          <a:prstGeom prst="rect">
            <a:avLst/>
          </a:prstGeom>
        </p:spPr>
      </p:pic>
      <p:pic>
        <p:nvPicPr>
          <p:cNvPr id="27" name="Graphic 26" descr="Close">
            <a:extLst>
              <a:ext uri="{FF2B5EF4-FFF2-40B4-BE49-F238E27FC236}">
                <a16:creationId xmlns:a16="http://schemas.microsoft.com/office/drawing/2014/main" id="{508F3C33-0CD3-47A4-967D-EDE462320C6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05305" y="4774428"/>
            <a:ext cx="317075" cy="317075"/>
          </a:xfrm>
          <a:prstGeom prst="rect">
            <a:avLst/>
          </a:prstGeom>
        </p:spPr>
      </p:pic>
      <p:pic>
        <p:nvPicPr>
          <p:cNvPr id="28" name="Graphic 27" descr="Checkmark">
            <a:extLst>
              <a:ext uri="{FF2B5EF4-FFF2-40B4-BE49-F238E27FC236}">
                <a16:creationId xmlns:a16="http://schemas.microsoft.com/office/drawing/2014/main" id="{95E25C13-2837-4487-A97D-07CAF8BF267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16809" y="4791464"/>
            <a:ext cx="332357" cy="332357"/>
          </a:xfrm>
          <a:prstGeom prst="rect">
            <a:avLst/>
          </a:prstGeom>
        </p:spPr>
      </p:pic>
      <p:pic>
        <p:nvPicPr>
          <p:cNvPr id="29" name="Graphic 28" descr="Close">
            <a:extLst>
              <a:ext uri="{FF2B5EF4-FFF2-40B4-BE49-F238E27FC236}">
                <a16:creationId xmlns:a16="http://schemas.microsoft.com/office/drawing/2014/main" id="{DB02568C-9986-45C7-A568-F6BA318AF19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14389" y="3128528"/>
            <a:ext cx="317075" cy="317075"/>
          </a:xfrm>
          <a:prstGeom prst="rect">
            <a:avLst/>
          </a:prstGeom>
        </p:spPr>
      </p:pic>
      <p:pic>
        <p:nvPicPr>
          <p:cNvPr id="30" name="Graphic 29" descr="Close">
            <a:extLst>
              <a:ext uri="{FF2B5EF4-FFF2-40B4-BE49-F238E27FC236}">
                <a16:creationId xmlns:a16="http://schemas.microsoft.com/office/drawing/2014/main" id="{E65E8828-0316-47CE-9983-60EE283CC3F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023473" y="1482628"/>
            <a:ext cx="317075" cy="317075"/>
          </a:xfrm>
          <a:prstGeom prst="rect">
            <a:avLst/>
          </a:prstGeom>
        </p:spPr>
      </p:pic>
      <p:pic>
        <p:nvPicPr>
          <p:cNvPr id="34" name="Graphic 33" descr="Close">
            <a:extLst>
              <a:ext uri="{FF2B5EF4-FFF2-40B4-BE49-F238E27FC236}">
                <a16:creationId xmlns:a16="http://schemas.microsoft.com/office/drawing/2014/main" id="{A82F2153-671D-4317-8686-45CF670AC3E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85817" y="3115298"/>
            <a:ext cx="317075" cy="317075"/>
          </a:xfrm>
          <a:prstGeom prst="rect">
            <a:avLst/>
          </a:prstGeom>
        </p:spPr>
      </p:pic>
      <p:pic>
        <p:nvPicPr>
          <p:cNvPr id="35" name="Graphic 34" descr="Close">
            <a:extLst>
              <a:ext uri="{FF2B5EF4-FFF2-40B4-BE49-F238E27FC236}">
                <a16:creationId xmlns:a16="http://schemas.microsoft.com/office/drawing/2014/main" id="{BFCB8214-C880-496E-8AFF-ECAFD59ABB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77733" y="1408719"/>
            <a:ext cx="317075" cy="317075"/>
          </a:xfrm>
          <a:prstGeom prst="rect">
            <a:avLst/>
          </a:prstGeom>
        </p:spPr>
      </p:pic>
      <p:pic>
        <p:nvPicPr>
          <p:cNvPr id="36" name="Graphic 35" descr="Close">
            <a:extLst>
              <a:ext uri="{FF2B5EF4-FFF2-40B4-BE49-F238E27FC236}">
                <a16:creationId xmlns:a16="http://schemas.microsoft.com/office/drawing/2014/main" id="{CD71CF8D-D570-469D-A3BA-5E8BBC12271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929566" y="1446923"/>
            <a:ext cx="317075" cy="317075"/>
          </a:xfrm>
          <a:prstGeom prst="rect">
            <a:avLst/>
          </a:prstGeom>
        </p:spPr>
      </p:pic>
      <p:pic>
        <p:nvPicPr>
          <p:cNvPr id="37" name="Graphic 36" descr="Close">
            <a:extLst>
              <a:ext uri="{FF2B5EF4-FFF2-40B4-BE49-F238E27FC236}">
                <a16:creationId xmlns:a16="http://schemas.microsoft.com/office/drawing/2014/main" id="{09E8E3F2-8EE5-4086-8317-376212CDEBC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913328" y="4774427"/>
            <a:ext cx="317075" cy="317075"/>
          </a:xfrm>
          <a:prstGeom prst="rect">
            <a:avLst/>
          </a:prstGeom>
        </p:spPr>
      </p:pic>
      <p:pic>
        <p:nvPicPr>
          <p:cNvPr id="38" name="Graphic 37" descr="Close">
            <a:extLst>
              <a:ext uri="{FF2B5EF4-FFF2-40B4-BE49-F238E27FC236}">
                <a16:creationId xmlns:a16="http://schemas.microsoft.com/office/drawing/2014/main" id="{BA3E8E93-E2CD-4CBF-99F4-70C0FAA7F53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520" y="6495183"/>
            <a:ext cx="317075" cy="317075"/>
          </a:xfrm>
          <a:prstGeom prst="rect">
            <a:avLst/>
          </a:prstGeom>
        </p:spPr>
      </p:pic>
      <p:sp>
        <p:nvSpPr>
          <p:cNvPr id="39" name="TextBox 38">
            <a:extLst>
              <a:ext uri="{FF2B5EF4-FFF2-40B4-BE49-F238E27FC236}">
                <a16:creationId xmlns:a16="http://schemas.microsoft.com/office/drawing/2014/main" id="{438AAF9D-1739-4E33-976A-066C6C17F348}"/>
              </a:ext>
            </a:extLst>
          </p:cNvPr>
          <p:cNvSpPr txBox="1"/>
          <p:nvPr/>
        </p:nvSpPr>
        <p:spPr>
          <a:xfrm>
            <a:off x="409515" y="6469737"/>
            <a:ext cx="1003649" cy="369332"/>
          </a:xfrm>
          <a:prstGeom prst="rect">
            <a:avLst/>
          </a:prstGeom>
          <a:noFill/>
        </p:spPr>
        <p:txBody>
          <a:bodyPr wrap="square" rtlCol="0">
            <a:spAutoFit/>
          </a:bodyPr>
          <a:lstStyle/>
          <a:p>
            <a:r>
              <a:rPr lang="en-GB" dirty="0"/>
              <a:t>High risk</a:t>
            </a:r>
          </a:p>
        </p:txBody>
      </p:sp>
      <p:pic>
        <p:nvPicPr>
          <p:cNvPr id="40" name="Graphic 39" descr="Close">
            <a:extLst>
              <a:ext uri="{FF2B5EF4-FFF2-40B4-BE49-F238E27FC236}">
                <a16:creationId xmlns:a16="http://schemas.microsoft.com/office/drawing/2014/main" id="{EDE4F7E6-BFD1-4A3A-944A-17312F1CC2B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435844" y="6495182"/>
            <a:ext cx="317075" cy="317075"/>
          </a:xfrm>
          <a:prstGeom prst="rect">
            <a:avLst/>
          </a:prstGeom>
        </p:spPr>
      </p:pic>
      <p:sp>
        <p:nvSpPr>
          <p:cNvPr id="41" name="TextBox 40">
            <a:extLst>
              <a:ext uri="{FF2B5EF4-FFF2-40B4-BE49-F238E27FC236}">
                <a16:creationId xmlns:a16="http://schemas.microsoft.com/office/drawing/2014/main" id="{66777ADA-F3F0-4DC2-9151-C1348701A4D5}"/>
              </a:ext>
            </a:extLst>
          </p:cNvPr>
          <p:cNvSpPr txBox="1"/>
          <p:nvPr/>
        </p:nvSpPr>
        <p:spPr>
          <a:xfrm>
            <a:off x="1689827" y="6476264"/>
            <a:ext cx="1492760" cy="369332"/>
          </a:xfrm>
          <a:prstGeom prst="rect">
            <a:avLst/>
          </a:prstGeom>
          <a:noFill/>
        </p:spPr>
        <p:txBody>
          <a:bodyPr wrap="square" rtlCol="0">
            <a:spAutoFit/>
          </a:bodyPr>
          <a:lstStyle/>
          <a:p>
            <a:r>
              <a:rPr lang="en-GB" dirty="0"/>
              <a:t>Moderate risk</a:t>
            </a:r>
          </a:p>
        </p:txBody>
      </p:sp>
      <p:pic>
        <p:nvPicPr>
          <p:cNvPr id="42" name="Graphic 41" descr="Checkmark">
            <a:extLst>
              <a:ext uri="{FF2B5EF4-FFF2-40B4-BE49-F238E27FC236}">
                <a16:creationId xmlns:a16="http://schemas.microsoft.com/office/drawing/2014/main" id="{54DEB0FF-E864-4524-B831-39F9232C114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98551" y="6495182"/>
            <a:ext cx="332357" cy="332357"/>
          </a:xfrm>
          <a:prstGeom prst="rect">
            <a:avLst/>
          </a:prstGeom>
        </p:spPr>
      </p:pic>
      <p:sp>
        <p:nvSpPr>
          <p:cNvPr id="43" name="TextBox 42">
            <a:extLst>
              <a:ext uri="{FF2B5EF4-FFF2-40B4-BE49-F238E27FC236}">
                <a16:creationId xmlns:a16="http://schemas.microsoft.com/office/drawing/2014/main" id="{8469EB90-5E48-4EF3-B101-B287E42E39A3}"/>
              </a:ext>
            </a:extLst>
          </p:cNvPr>
          <p:cNvSpPr txBox="1"/>
          <p:nvPr/>
        </p:nvSpPr>
        <p:spPr>
          <a:xfrm>
            <a:off x="3620908" y="6488668"/>
            <a:ext cx="1492760" cy="369332"/>
          </a:xfrm>
          <a:prstGeom prst="rect">
            <a:avLst/>
          </a:prstGeom>
          <a:noFill/>
        </p:spPr>
        <p:txBody>
          <a:bodyPr wrap="square" rtlCol="0">
            <a:spAutoFit/>
          </a:bodyPr>
          <a:lstStyle/>
          <a:p>
            <a:r>
              <a:rPr lang="en-GB" dirty="0"/>
              <a:t>Lower risk</a:t>
            </a:r>
          </a:p>
        </p:txBody>
      </p:sp>
    </p:spTree>
    <p:extLst>
      <p:ext uri="{BB962C8B-B14F-4D97-AF65-F5344CB8AC3E}">
        <p14:creationId xmlns:p14="http://schemas.microsoft.com/office/powerpoint/2010/main" val="402488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0E76A752-FDA6-4D8E-A661-4993950BD4EF}"/>
              </a:ext>
            </a:extLst>
          </p:cNvPr>
          <p:cNvPicPr>
            <a:picLocks noChangeAspect="1"/>
          </p:cNvPicPr>
          <p:nvPr/>
        </p:nvPicPr>
        <p:blipFill rotWithShape="1">
          <a:blip r:embed="rId3"/>
          <a:srcRect l="2745" t="6777" r="18200" b="15892"/>
          <a:stretch/>
        </p:blipFill>
        <p:spPr>
          <a:xfrm>
            <a:off x="304800" y="1456264"/>
            <a:ext cx="7653867" cy="5294491"/>
          </a:xfrm>
          <a:prstGeom prst="rect">
            <a:avLst/>
          </a:prstGeom>
        </p:spPr>
      </p:pic>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p:txBody>
          <a:bodyPr/>
          <a:lstStyle/>
          <a:p>
            <a:fld id="{9EC71654-96A5-4280-94F3-931C61A9F92C}" type="slidenum">
              <a:rPr lang="en-US" noProof="0" smtClean="0"/>
              <a:pPr/>
              <a:t>18</a:t>
            </a:fld>
            <a:endParaRPr lang="en-US" noProof="0" dirty="0"/>
          </a:p>
        </p:txBody>
      </p:sp>
      <p:sp>
        <p:nvSpPr>
          <p:cNvPr id="6" name="Oval 5">
            <a:extLst>
              <a:ext uri="{FF2B5EF4-FFF2-40B4-BE49-F238E27FC236}">
                <a16:creationId xmlns:a16="http://schemas.microsoft.com/office/drawing/2014/main" id="{088ABBC0-9C0F-431F-B7A5-7994AE87281E}"/>
              </a:ext>
            </a:extLst>
          </p:cNvPr>
          <p:cNvSpPr/>
          <p:nvPr/>
        </p:nvSpPr>
        <p:spPr>
          <a:xfrm>
            <a:off x="7439378" y="2957688"/>
            <a:ext cx="677334" cy="666045"/>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82725A9E-CF6D-4E0C-833A-1EB6A4B4B0D0}"/>
              </a:ext>
            </a:extLst>
          </p:cNvPr>
          <p:cNvSpPr txBox="1">
            <a:spLocks/>
          </p:cNvSpPr>
          <p:nvPr/>
        </p:nvSpPr>
        <p:spPr>
          <a:xfrm>
            <a:off x="0" y="712304"/>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WHAT IF? RISK AT LSOA LEVEL</a:t>
            </a:r>
          </a:p>
        </p:txBody>
      </p:sp>
      <p:pic>
        <p:nvPicPr>
          <p:cNvPr id="8" name="Picture 7" descr="A close up of a map&#10;&#10;Description automatically generated">
            <a:extLst>
              <a:ext uri="{FF2B5EF4-FFF2-40B4-BE49-F238E27FC236}">
                <a16:creationId xmlns:a16="http://schemas.microsoft.com/office/drawing/2014/main" id="{00FD966B-FC82-4CC1-9CBB-0D116A427154}"/>
              </a:ext>
            </a:extLst>
          </p:cNvPr>
          <p:cNvPicPr>
            <a:picLocks noChangeAspect="1"/>
          </p:cNvPicPr>
          <p:nvPr/>
        </p:nvPicPr>
        <p:blipFill rotWithShape="1">
          <a:blip r:embed="rId3"/>
          <a:srcRect l="74041" t="53851" b="15893"/>
          <a:stretch/>
        </p:blipFill>
        <p:spPr>
          <a:xfrm>
            <a:off x="5802488" y="4571595"/>
            <a:ext cx="2513207" cy="2071511"/>
          </a:xfrm>
          <a:prstGeom prst="rect">
            <a:avLst/>
          </a:prstGeom>
        </p:spPr>
      </p:pic>
      <p:sp>
        <p:nvSpPr>
          <p:cNvPr id="5" name="TextBox 4">
            <a:extLst>
              <a:ext uri="{FF2B5EF4-FFF2-40B4-BE49-F238E27FC236}">
                <a16:creationId xmlns:a16="http://schemas.microsoft.com/office/drawing/2014/main" id="{430A8686-8DAB-4798-AC1F-5D70931A4F85}"/>
              </a:ext>
            </a:extLst>
          </p:cNvPr>
          <p:cNvSpPr txBox="1"/>
          <p:nvPr/>
        </p:nvSpPr>
        <p:spPr>
          <a:xfrm>
            <a:off x="8202804" y="1670756"/>
            <a:ext cx="3695684" cy="4708981"/>
          </a:xfrm>
          <a:prstGeom prst="rect">
            <a:avLst/>
          </a:prstGeom>
          <a:noFill/>
        </p:spPr>
        <p:txBody>
          <a:bodyPr wrap="square" rtlCol="0">
            <a:spAutoFit/>
          </a:bodyPr>
          <a:lstStyle/>
          <a:p>
            <a:r>
              <a:rPr lang="en-GB" sz="2000" dirty="0"/>
              <a:t>This map shows at LSOA level the overall risk quintile.  The red areas are the highest risk of volunteer numbers reducing, and the dark green are areas with the lowest risk.</a:t>
            </a:r>
          </a:p>
          <a:p>
            <a:endParaRPr lang="en-GB" sz="2000" dirty="0"/>
          </a:p>
          <a:p>
            <a:r>
              <a:rPr lang="en-GB" sz="2000" dirty="0"/>
              <a:t>This shows that even in the districts where a high risk has been identified, there are still areas with low risk.  Looking at increasing capacity within these areas and ensuring that traveling to a wider area is feasible would be recommended.</a:t>
            </a:r>
          </a:p>
        </p:txBody>
      </p:sp>
    </p:spTree>
    <p:extLst>
      <p:ext uri="{BB962C8B-B14F-4D97-AF65-F5344CB8AC3E}">
        <p14:creationId xmlns:p14="http://schemas.microsoft.com/office/powerpoint/2010/main" val="416180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CA16-8D78-4A87-9023-708458E3A4F3}"/>
              </a:ext>
            </a:extLst>
          </p:cNvPr>
          <p:cNvSpPr>
            <a:spLocks noGrp="1"/>
          </p:cNvSpPr>
          <p:nvPr>
            <p:ph type="title"/>
          </p:nvPr>
        </p:nvSpPr>
        <p:spPr/>
        <p:txBody>
          <a:bodyPr/>
          <a:lstStyle/>
          <a:p>
            <a:r>
              <a:rPr lang="en-US" dirty="0"/>
              <a:t>HEADLINES</a:t>
            </a:r>
          </a:p>
        </p:txBody>
      </p:sp>
      <p:pic>
        <p:nvPicPr>
          <p:cNvPr id="17" name="Picture Placeholder 16" descr="Target Audience">
            <a:extLst>
              <a:ext uri="{FF2B5EF4-FFF2-40B4-BE49-F238E27FC236}">
                <a16:creationId xmlns:a16="http://schemas.microsoft.com/office/drawing/2014/main" id="{CBB1FBB7-8048-6F41-A39C-61BDC2D38BF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p:blipFill>
        <p:spPr>
          <a:xfrm>
            <a:off x="1092350" y="1848535"/>
            <a:ext cx="1430337" cy="1430337"/>
          </a:xfrm>
        </p:spPr>
      </p:pic>
      <p:sp>
        <p:nvSpPr>
          <p:cNvPr id="3" name="Slide Number Placeholder 2">
            <a:extLst>
              <a:ext uri="{FF2B5EF4-FFF2-40B4-BE49-F238E27FC236}">
                <a16:creationId xmlns:a16="http://schemas.microsoft.com/office/drawing/2014/main" id="{C10F7B49-6C9D-4DBF-AD20-9D4CFAB1CBFD}"/>
              </a:ext>
            </a:extLst>
          </p:cNvPr>
          <p:cNvSpPr>
            <a:spLocks noGrp="1"/>
          </p:cNvSpPr>
          <p:nvPr>
            <p:ph type="sldNum" sz="quarter" idx="12"/>
          </p:nvPr>
        </p:nvSpPr>
        <p:spPr/>
        <p:txBody>
          <a:bodyPr/>
          <a:lstStyle/>
          <a:p>
            <a:fld id="{9EC71654-96A5-4280-94F3-931C61A9F92C}" type="slidenum">
              <a:rPr lang="en-US" smtClean="0"/>
              <a:pPr/>
              <a:t>2</a:t>
            </a:fld>
            <a:endParaRPr lang="en-US" dirty="0"/>
          </a:p>
        </p:txBody>
      </p:sp>
      <p:pic>
        <p:nvPicPr>
          <p:cNvPr id="7" name="Picture Placeholder 6" descr="Group of men">
            <a:extLst>
              <a:ext uri="{FF2B5EF4-FFF2-40B4-BE49-F238E27FC236}">
                <a16:creationId xmlns:a16="http://schemas.microsoft.com/office/drawing/2014/main" id="{9DEFB7EF-ED0B-4322-B93D-1B94F88F7BB7}"/>
              </a:ext>
            </a:extLst>
          </p:cNvPr>
          <p:cNvPicPr>
            <a:picLocks noGrp="1" noChangeAspect="1"/>
          </p:cNvPicPr>
          <p:nvPr>
            <p:ph type="pic" sz="quarter" idx="16"/>
          </p:nvPr>
        </p:nvPicPr>
        <p:blipFill>
          <a:blip r:embed="rId5">
            <a:extLst>
              <a:ext uri="{96DAC541-7B7A-43D3-8B79-37D633B846F1}">
                <asvg:svgBlip xmlns:asvg="http://schemas.microsoft.com/office/drawing/2016/SVG/main" r:embed="rId6"/>
              </a:ext>
            </a:extLst>
          </a:blip>
          <a:srcRect/>
          <a:stretch>
            <a:fillRect/>
          </a:stretch>
        </p:blipFill>
        <p:spPr/>
      </p:pic>
      <p:sp>
        <p:nvSpPr>
          <p:cNvPr id="12" name="Content Placeholder 10">
            <a:extLst>
              <a:ext uri="{FF2B5EF4-FFF2-40B4-BE49-F238E27FC236}">
                <a16:creationId xmlns:a16="http://schemas.microsoft.com/office/drawing/2014/main" id="{12951121-19B6-453C-9F88-A3697A6C8190}"/>
              </a:ext>
            </a:extLst>
          </p:cNvPr>
          <p:cNvSpPr txBox="1">
            <a:spLocks/>
          </p:cNvSpPr>
          <p:nvPr/>
        </p:nvSpPr>
        <p:spPr>
          <a:xfrm>
            <a:off x="868898" y="3539268"/>
            <a:ext cx="1905347" cy="495389"/>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New benefits claimants and volunteer rates are not closely linked</a:t>
            </a:r>
          </a:p>
        </p:txBody>
      </p:sp>
      <p:sp>
        <p:nvSpPr>
          <p:cNvPr id="16" name="Content Placeholder 10">
            <a:extLst>
              <a:ext uri="{FF2B5EF4-FFF2-40B4-BE49-F238E27FC236}">
                <a16:creationId xmlns:a16="http://schemas.microsoft.com/office/drawing/2014/main" id="{27976420-EB8A-4D95-AB03-AF2DBF3F718C}"/>
              </a:ext>
            </a:extLst>
          </p:cNvPr>
          <p:cNvSpPr txBox="1">
            <a:spLocks/>
          </p:cNvSpPr>
          <p:nvPr/>
        </p:nvSpPr>
        <p:spPr>
          <a:xfrm>
            <a:off x="4495750" y="3541627"/>
            <a:ext cx="3067806" cy="2035084"/>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VOLUNTEERS IN THE MOST DEPRIVED Areas are supporting more people and travelling further for each job</a:t>
            </a:r>
            <a:endParaRPr lang="en-US" dirty="0"/>
          </a:p>
        </p:txBody>
      </p:sp>
      <p:sp>
        <p:nvSpPr>
          <p:cNvPr id="23" name="Content Placeholder 10">
            <a:extLst>
              <a:ext uri="{FF2B5EF4-FFF2-40B4-BE49-F238E27FC236}">
                <a16:creationId xmlns:a16="http://schemas.microsoft.com/office/drawing/2014/main" id="{F81D6795-DAF9-4000-8F2B-B6060D7D2C77}"/>
              </a:ext>
            </a:extLst>
          </p:cNvPr>
          <p:cNvSpPr txBox="1">
            <a:spLocks/>
          </p:cNvSpPr>
          <p:nvPr/>
        </p:nvSpPr>
        <p:spPr>
          <a:xfrm>
            <a:off x="9444821" y="3539268"/>
            <a:ext cx="1905347" cy="495389"/>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LARGE NUMBERS OF VOLUNTEERS ARE at a high risk of reducing their volunteering</a:t>
            </a:r>
          </a:p>
        </p:txBody>
      </p:sp>
      <p:pic>
        <p:nvPicPr>
          <p:cNvPr id="9" name="Graphic 8" descr="Car">
            <a:extLst>
              <a:ext uri="{FF2B5EF4-FFF2-40B4-BE49-F238E27FC236}">
                <a16:creationId xmlns:a16="http://schemas.microsoft.com/office/drawing/2014/main" id="{3ACA595D-CCCA-4F4B-8C36-575A0B44F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01730" y="1916269"/>
            <a:ext cx="1236153" cy="1236153"/>
          </a:xfrm>
          <a:prstGeom prst="rect">
            <a:avLst/>
          </a:prstGeom>
        </p:spPr>
      </p:pic>
      <p:sp>
        <p:nvSpPr>
          <p:cNvPr id="10" name="TextBox 9">
            <a:extLst>
              <a:ext uri="{FF2B5EF4-FFF2-40B4-BE49-F238E27FC236}">
                <a16:creationId xmlns:a16="http://schemas.microsoft.com/office/drawing/2014/main" id="{FBE99CEB-293B-4735-8BF2-18D859FBA30A}"/>
              </a:ext>
            </a:extLst>
          </p:cNvPr>
          <p:cNvSpPr txBox="1"/>
          <p:nvPr/>
        </p:nvSpPr>
        <p:spPr>
          <a:xfrm>
            <a:off x="451204" y="4696178"/>
            <a:ext cx="2754835" cy="2031325"/>
          </a:xfrm>
          <a:prstGeom prst="rect">
            <a:avLst/>
          </a:prstGeom>
          <a:noFill/>
        </p:spPr>
        <p:txBody>
          <a:bodyPr wrap="square" rtlCol="0">
            <a:spAutoFit/>
          </a:bodyPr>
          <a:lstStyle/>
          <a:p>
            <a:pPr algn="ctr"/>
            <a:r>
              <a:rPr lang="en-GB" dirty="0"/>
              <a:t>It was suggested that those who had found themselves out of work due to closure of workplaces may have volunteered.  The data indicates that this is probably not the case.</a:t>
            </a:r>
          </a:p>
        </p:txBody>
      </p:sp>
      <p:sp>
        <p:nvSpPr>
          <p:cNvPr id="18" name="TextBox 17">
            <a:extLst>
              <a:ext uri="{FF2B5EF4-FFF2-40B4-BE49-F238E27FC236}">
                <a16:creationId xmlns:a16="http://schemas.microsoft.com/office/drawing/2014/main" id="{59E6144B-03F5-423D-A39D-2247D9569865}"/>
              </a:ext>
            </a:extLst>
          </p:cNvPr>
          <p:cNvSpPr txBox="1"/>
          <p:nvPr/>
        </p:nvSpPr>
        <p:spPr>
          <a:xfrm>
            <a:off x="4114447" y="4555064"/>
            <a:ext cx="3866793" cy="2031325"/>
          </a:xfrm>
          <a:prstGeom prst="rect">
            <a:avLst/>
          </a:prstGeom>
          <a:noFill/>
        </p:spPr>
        <p:txBody>
          <a:bodyPr wrap="square" rtlCol="0">
            <a:spAutoFit/>
          </a:bodyPr>
          <a:lstStyle/>
          <a:p>
            <a:pPr algn="ctr"/>
            <a:r>
              <a:rPr lang="en-GB" dirty="0"/>
              <a:t>There is most pressure on volunteers in the most deprived areas.  They are working to support more people per volunteer and traveling furthest – at their own expense.  We need to look to retain these volunteers and ensure sustainability.</a:t>
            </a:r>
          </a:p>
        </p:txBody>
      </p:sp>
      <p:sp>
        <p:nvSpPr>
          <p:cNvPr id="19" name="TextBox 18">
            <a:extLst>
              <a:ext uri="{FF2B5EF4-FFF2-40B4-BE49-F238E27FC236}">
                <a16:creationId xmlns:a16="http://schemas.microsoft.com/office/drawing/2014/main" id="{4D26D981-D46F-447B-97E4-B56B546DA460}"/>
              </a:ext>
            </a:extLst>
          </p:cNvPr>
          <p:cNvSpPr txBox="1"/>
          <p:nvPr/>
        </p:nvSpPr>
        <p:spPr>
          <a:xfrm>
            <a:off x="9008192" y="4673600"/>
            <a:ext cx="2754835" cy="2031325"/>
          </a:xfrm>
          <a:prstGeom prst="rect">
            <a:avLst/>
          </a:prstGeom>
          <a:noFill/>
        </p:spPr>
        <p:txBody>
          <a:bodyPr wrap="square" rtlCol="0">
            <a:spAutoFit/>
          </a:bodyPr>
          <a:lstStyle/>
          <a:p>
            <a:pPr algn="ctr"/>
            <a:r>
              <a:rPr lang="en-GB" dirty="0"/>
              <a:t>Profiles of volunteers that are likely to reduce or stop volunteering based on risk factors have been explored.  The most risky 11 profiles make up a quarter of volunteers.</a:t>
            </a:r>
          </a:p>
        </p:txBody>
      </p:sp>
      <p:pic>
        <p:nvPicPr>
          <p:cNvPr id="13" name="Graphic 12" descr="Warning">
            <a:extLst>
              <a:ext uri="{FF2B5EF4-FFF2-40B4-BE49-F238E27FC236}">
                <a16:creationId xmlns:a16="http://schemas.microsoft.com/office/drawing/2014/main" id="{BF7BC734-12A2-44DD-B621-954FB06D0A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07725" y="2133596"/>
            <a:ext cx="725311" cy="725311"/>
          </a:xfrm>
          <a:prstGeom prst="rect">
            <a:avLst/>
          </a:prstGeom>
        </p:spPr>
      </p:pic>
    </p:spTree>
    <p:extLst>
      <p:ext uri="{BB962C8B-B14F-4D97-AF65-F5344CB8AC3E}">
        <p14:creationId xmlns:p14="http://schemas.microsoft.com/office/powerpoint/2010/main" val="329037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p:txBody>
          <a:bodyPr/>
          <a:lstStyle/>
          <a:p>
            <a:fld id="{9EC71654-96A5-4280-94F3-931C61A9F92C}" type="slidenum">
              <a:rPr lang="en-US" noProof="0" smtClean="0"/>
              <a:pPr/>
              <a:t>3</a:t>
            </a:fld>
            <a:endParaRPr lang="en-US" noProof="0" dirty="0"/>
          </a:p>
        </p:txBody>
      </p:sp>
      <p:sp>
        <p:nvSpPr>
          <p:cNvPr id="8" name="Title 1">
            <a:extLst>
              <a:ext uri="{FF2B5EF4-FFF2-40B4-BE49-F238E27FC236}">
                <a16:creationId xmlns:a16="http://schemas.microsoft.com/office/drawing/2014/main" id="{32B85D52-46F1-41D9-994A-5FE1FC28E7D5}"/>
              </a:ext>
            </a:extLst>
          </p:cNvPr>
          <p:cNvSpPr>
            <a:spLocks noGrp="1"/>
          </p:cNvSpPr>
          <p:nvPr>
            <p:ph type="title"/>
          </p:nvPr>
        </p:nvSpPr>
        <p:spPr>
          <a:xfrm>
            <a:off x="0" y="600075"/>
            <a:ext cx="12192000" cy="805983"/>
          </a:xfrm>
          <a:solidFill>
            <a:schemeClr val="accent6">
              <a:lumMod val="20000"/>
              <a:lumOff val="80000"/>
            </a:schemeClr>
          </a:solidFill>
        </p:spPr>
        <p:txBody>
          <a:bodyPr/>
          <a:lstStyle/>
          <a:p>
            <a:r>
              <a:rPr lang="en-US" dirty="0"/>
              <a:t>    Volunteering aND new Benefits claimants </a:t>
            </a:r>
          </a:p>
        </p:txBody>
      </p:sp>
      <p:sp>
        <p:nvSpPr>
          <p:cNvPr id="6" name="Content Placeholder 2">
            <a:extLst>
              <a:ext uri="{FF2B5EF4-FFF2-40B4-BE49-F238E27FC236}">
                <a16:creationId xmlns:a16="http://schemas.microsoft.com/office/drawing/2014/main" id="{052B70EE-CF55-41DD-ACB0-E35FEA60C363}"/>
              </a:ext>
            </a:extLst>
          </p:cNvPr>
          <p:cNvSpPr>
            <a:spLocks noGrp="1"/>
          </p:cNvSpPr>
          <p:nvPr>
            <p:ph idx="1"/>
          </p:nvPr>
        </p:nvSpPr>
        <p:spPr>
          <a:xfrm>
            <a:off x="355601" y="1774015"/>
            <a:ext cx="3471332" cy="4919345"/>
          </a:xfrm>
        </p:spPr>
        <p:txBody>
          <a:bodyPr/>
          <a:lstStyle/>
          <a:p>
            <a:pPr marL="0" indent="0">
              <a:buNone/>
            </a:pPr>
            <a:r>
              <a:rPr lang="en-GB" dirty="0"/>
              <a:t>There is not a clear link between benefits claimants and volunteering rates.  We can see a difference across the districts, with Basildon and Tendring having the highest rates of new benefit claimants across the county.   </a:t>
            </a:r>
          </a:p>
        </p:txBody>
      </p:sp>
      <p:grpSp>
        <p:nvGrpSpPr>
          <p:cNvPr id="7" name="Group 6">
            <a:extLst>
              <a:ext uri="{FF2B5EF4-FFF2-40B4-BE49-F238E27FC236}">
                <a16:creationId xmlns:a16="http://schemas.microsoft.com/office/drawing/2014/main" id="{74C8A976-732C-4C69-BDFE-6AEA1BFF90FC}"/>
              </a:ext>
            </a:extLst>
          </p:cNvPr>
          <p:cNvGrpSpPr/>
          <p:nvPr/>
        </p:nvGrpSpPr>
        <p:grpSpPr>
          <a:xfrm>
            <a:off x="5915375" y="1411107"/>
            <a:ext cx="5554142" cy="5383855"/>
            <a:chOff x="5734764" y="1411107"/>
            <a:chExt cx="6005689" cy="5702729"/>
          </a:xfrm>
        </p:grpSpPr>
        <p:graphicFrame>
          <p:nvGraphicFramePr>
            <p:cNvPr id="10" name="Chart 9">
              <a:extLst>
                <a:ext uri="{FF2B5EF4-FFF2-40B4-BE49-F238E27FC236}">
                  <a16:creationId xmlns:a16="http://schemas.microsoft.com/office/drawing/2014/main" id="{6B8E88CB-96ED-4CC1-AEC9-8FD975C0BF52}"/>
                </a:ext>
              </a:extLst>
            </p:cNvPr>
            <p:cNvGraphicFramePr>
              <a:graphicFrameLocks/>
            </p:cNvGraphicFramePr>
            <p:nvPr>
              <p:extLst>
                <p:ext uri="{D42A27DB-BD31-4B8C-83A1-F6EECF244321}">
                  <p14:modId xmlns:p14="http://schemas.microsoft.com/office/powerpoint/2010/main" val="4189802761"/>
                </p:ext>
              </p:extLst>
            </p:nvPr>
          </p:nvGraphicFramePr>
          <p:xfrm>
            <a:off x="5734764" y="1411107"/>
            <a:ext cx="6005689" cy="5076119"/>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a:extLst>
                <a:ext uri="{FF2B5EF4-FFF2-40B4-BE49-F238E27FC236}">
                  <a16:creationId xmlns:a16="http://schemas.microsoft.com/office/drawing/2014/main" id="{5BACD96C-765A-4AA2-ADF4-CDB3EB1E0D84}"/>
                </a:ext>
              </a:extLst>
            </p:cNvPr>
            <p:cNvCxnSpPr>
              <a:cxnSpLocks/>
            </p:cNvCxnSpPr>
            <p:nvPr/>
          </p:nvCxnSpPr>
          <p:spPr>
            <a:xfrm>
              <a:off x="5949227" y="6933185"/>
              <a:ext cx="406412" cy="72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2B041C-93A2-4149-A394-6458D9D10E3A}"/>
                </a:ext>
              </a:extLst>
            </p:cNvPr>
            <p:cNvSpPr txBox="1"/>
            <p:nvPr/>
          </p:nvSpPr>
          <p:spPr>
            <a:xfrm>
              <a:off x="6389500" y="6744503"/>
              <a:ext cx="756356" cy="369333"/>
            </a:xfrm>
            <a:prstGeom prst="rect">
              <a:avLst/>
            </a:prstGeom>
            <a:noFill/>
          </p:spPr>
          <p:txBody>
            <a:bodyPr wrap="square" rtlCol="0">
              <a:spAutoFit/>
            </a:bodyPr>
            <a:lstStyle/>
            <a:p>
              <a:r>
                <a:rPr lang="en-GB" dirty="0"/>
                <a:t>Essex</a:t>
              </a:r>
            </a:p>
          </p:txBody>
        </p:sp>
      </p:grpSp>
      <p:sp>
        <p:nvSpPr>
          <p:cNvPr id="2" name="TextBox 1">
            <a:extLst>
              <a:ext uri="{FF2B5EF4-FFF2-40B4-BE49-F238E27FC236}">
                <a16:creationId xmlns:a16="http://schemas.microsoft.com/office/drawing/2014/main" id="{278BB844-F233-4E29-A838-9C40267E7F44}"/>
              </a:ext>
            </a:extLst>
          </p:cNvPr>
          <p:cNvSpPr txBox="1"/>
          <p:nvPr/>
        </p:nvSpPr>
        <p:spPr>
          <a:xfrm>
            <a:off x="6976529" y="6151488"/>
            <a:ext cx="4357520" cy="369332"/>
          </a:xfrm>
          <a:prstGeom prst="rect">
            <a:avLst/>
          </a:prstGeom>
          <a:noFill/>
        </p:spPr>
        <p:txBody>
          <a:bodyPr wrap="square" rtlCol="0">
            <a:spAutoFit/>
          </a:bodyPr>
          <a:lstStyle/>
          <a:p>
            <a:r>
              <a:rPr lang="en-GB" dirty="0"/>
              <a:t>New benefits claimants per 1000 population</a:t>
            </a:r>
          </a:p>
        </p:txBody>
      </p:sp>
      <p:sp>
        <p:nvSpPr>
          <p:cNvPr id="13" name="TextBox 12">
            <a:extLst>
              <a:ext uri="{FF2B5EF4-FFF2-40B4-BE49-F238E27FC236}">
                <a16:creationId xmlns:a16="http://schemas.microsoft.com/office/drawing/2014/main" id="{EAD78EEA-A57A-4C1E-A779-4C7B2504EA20}"/>
              </a:ext>
            </a:extLst>
          </p:cNvPr>
          <p:cNvSpPr txBox="1"/>
          <p:nvPr/>
        </p:nvSpPr>
        <p:spPr>
          <a:xfrm rot="16200000">
            <a:off x="3516481" y="3605837"/>
            <a:ext cx="4357520" cy="369332"/>
          </a:xfrm>
          <a:prstGeom prst="rect">
            <a:avLst/>
          </a:prstGeom>
          <a:noFill/>
        </p:spPr>
        <p:txBody>
          <a:bodyPr wrap="square" rtlCol="0">
            <a:spAutoFit/>
          </a:bodyPr>
          <a:lstStyle/>
          <a:p>
            <a:r>
              <a:rPr lang="en-GB" dirty="0"/>
              <a:t>EWS volunteers per 1000 population</a:t>
            </a:r>
          </a:p>
        </p:txBody>
      </p:sp>
    </p:spTree>
    <p:extLst>
      <p:ext uri="{BB962C8B-B14F-4D97-AF65-F5344CB8AC3E}">
        <p14:creationId xmlns:p14="http://schemas.microsoft.com/office/powerpoint/2010/main" val="112428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E0B95D-D580-420C-9266-7DA7CF5F3615}"/>
              </a:ext>
            </a:extLst>
          </p:cNvPr>
          <p:cNvSpPr>
            <a:spLocks noGrp="1"/>
          </p:cNvSpPr>
          <p:nvPr>
            <p:ph type="sldNum" sz="quarter" idx="12"/>
          </p:nvPr>
        </p:nvSpPr>
        <p:spPr/>
        <p:txBody>
          <a:bodyPr/>
          <a:lstStyle/>
          <a:p>
            <a:fld id="{9EC71654-96A5-4280-94F3-931C61A9F92C}" type="slidenum">
              <a:rPr lang="en-US" noProof="0" smtClean="0"/>
              <a:pPr/>
              <a:t>4</a:t>
            </a:fld>
            <a:endParaRPr lang="en-US" noProof="0" dirty="0"/>
          </a:p>
        </p:txBody>
      </p:sp>
      <p:sp>
        <p:nvSpPr>
          <p:cNvPr id="7" name="Title 1">
            <a:extLst>
              <a:ext uri="{FF2B5EF4-FFF2-40B4-BE49-F238E27FC236}">
                <a16:creationId xmlns:a16="http://schemas.microsoft.com/office/drawing/2014/main" id="{35B8351B-A297-4502-AABC-2F5D1F1DB69C}"/>
              </a:ext>
            </a:extLst>
          </p:cNvPr>
          <p:cNvSpPr txBox="1">
            <a:spLocks/>
          </p:cNvSpPr>
          <p:nvPr/>
        </p:nvSpPr>
        <p:spPr>
          <a:xfrm>
            <a:off x="0" y="701015"/>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New benefits claimants</a:t>
            </a:r>
          </a:p>
        </p:txBody>
      </p:sp>
      <p:grpSp>
        <p:nvGrpSpPr>
          <p:cNvPr id="9" name="Group 8">
            <a:extLst>
              <a:ext uri="{FF2B5EF4-FFF2-40B4-BE49-F238E27FC236}">
                <a16:creationId xmlns:a16="http://schemas.microsoft.com/office/drawing/2014/main" id="{4709A4C7-95F0-4425-8DB7-791CFFD29391}"/>
              </a:ext>
            </a:extLst>
          </p:cNvPr>
          <p:cNvGrpSpPr/>
          <p:nvPr/>
        </p:nvGrpSpPr>
        <p:grpSpPr>
          <a:xfrm>
            <a:off x="-16804" y="1402561"/>
            <a:ext cx="7971370" cy="5241818"/>
            <a:chOff x="9874" y="1702961"/>
            <a:chExt cx="7614912" cy="4921676"/>
          </a:xfrm>
        </p:grpSpPr>
        <p:pic>
          <p:nvPicPr>
            <p:cNvPr id="6" name="Picture 5">
              <a:extLst>
                <a:ext uri="{FF2B5EF4-FFF2-40B4-BE49-F238E27FC236}">
                  <a16:creationId xmlns:a16="http://schemas.microsoft.com/office/drawing/2014/main" id="{EABE5CBE-B44A-4C85-8CCD-DF3FB2E91ABE}"/>
                </a:ext>
              </a:extLst>
            </p:cNvPr>
            <p:cNvPicPr>
              <a:picLocks noChangeAspect="1"/>
            </p:cNvPicPr>
            <p:nvPr/>
          </p:nvPicPr>
          <p:blipFill rotWithShape="1">
            <a:blip r:embed="rId2"/>
            <a:srcRect l="-1" t="2210" r="19356"/>
            <a:stretch/>
          </p:blipFill>
          <p:spPr>
            <a:xfrm>
              <a:off x="9874" y="1702961"/>
              <a:ext cx="7113415" cy="4921676"/>
            </a:xfrm>
            <a:prstGeom prst="rect">
              <a:avLst/>
            </a:prstGeom>
          </p:spPr>
        </p:pic>
        <p:pic>
          <p:nvPicPr>
            <p:cNvPr id="8" name="Picture 7">
              <a:extLst>
                <a:ext uri="{FF2B5EF4-FFF2-40B4-BE49-F238E27FC236}">
                  <a16:creationId xmlns:a16="http://schemas.microsoft.com/office/drawing/2014/main" id="{77F6079C-27D1-4F07-81BD-881EE5107E5D}"/>
                </a:ext>
              </a:extLst>
            </p:cNvPr>
            <p:cNvPicPr>
              <a:picLocks noChangeAspect="1"/>
            </p:cNvPicPr>
            <p:nvPr/>
          </p:nvPicPr>
          <p:blipFill rotWithShape="1">
            <a:blip r:embed="rId2"/>
            <a:srcRect l="75717" t="61122"/>
            <a:stretch/>
          </p:blipFill>
          <p:spPr>
            <a:xfrm>
              <a:off x="5482871" y="4614195"/>
              <a:ext cx="2141915" cy="1956681"/>
            </a:xfrm>
            <a:prstGeom prst="rect">
              <a:avLst/>
            </a:prstGeom>
          </p:spPr>
        </p:pic>
      </p:grpSp>
      <p:sp>
        <p:nvSpPr>
          <p:cNvPr id="10" name="TextBox 9">
            <a:extLst>
              <a:ext uri="{FF2B5EF4-FFF2-40B4-BE49-F238E27FC236}">
                <a16:creationId xmlns:a16="http://schemas.microsoft.com/office/drawing/2014/main" id="{C6932587-3FC3-48E7-968E-2C215FD74EA6}"/>
              </a:ext>
            </a:extLst>
          </p:cNvPr>
          <p:cNvSpPr txBox="1"/>
          <p:nvPr/>
        </p:nvSpPr>
        <p:spPr>
          <a:xfrm>
            <a:off x="8602134" y="2015001"/>
            <a:ext cx="2946400" cy="3416320"/>
          </a:xfrm>
          <a:prstGeom prst="rect">
            <a:avLst/>
          </a:prstGeom>
          <a:noFill/>
        </p:spPr>
        <p:txBody>
          <a:bodyPr wrap="square" rtlCol="0">
            <a:spAutoFit/>
          </a:bodyPr>
          <a:lstStyle/>
          <a:p>
            <a:r>
              <a:rPr lang="en-GB" dirty="0"/>
              <a:t>The new benefits claimants since April shows high levels in areas where the population are employed in retail, typically close to retail parks and high streets.</a:t>
            </a:r>
          </a:p>
          <a:p>
            <a:endParaRPr lang="en-GB" dirty="0"/>
          </a:p>
          <a:p>
            <a:r>
              <a:rPr lang="en-GB" dirty="0"/>
              <a:t>We also see costal areas and areas where employment in manufacturing is high (North Braintree) and near Stansted Airport (Uttlesford)</a:t>
            </a:r>
          </a:p>
        </p:txBody>
      </p:sp>
      <p:pic>
        <p:nvPicPr>
          <p:cNvPr id="11" name="Picture 10" descr="A close up of a map&#10;&#10;Description automatically generated">
            <a:extLst>
              <a:ext uri="{FF2B5EF4-FFF2-40B4-BE49-F238E27FC236}">
                <a16:creationId xmlns:a16="http://schemas.microsoft.com/office/drawing/2014/main" id="{B08BE84A-244B-41D8-A378-49E125F133FF}"/>
              </a:ext>
            </a:extLst>
          </p:cNvPr>
          <p:cNvPicPr>
            <a:picLocks noChangeAspect="1"/>
          </p:cNvPicPr>
          <p:nvPr/>
        </p:nvPicPr>
        <p:blipFill rotWithShape="1">
          <a:blip r:embed="rId3"/>
          <a:srcRect l="6854" t="93136" r="1250"/>
          <a:stretch/>
        </p:blipFill>
        <p:spPr>
          <a:xfrm>
            <a:off x="73484" y="6558945"/>
            <a:ext cx="7983941" cy="367295"/>
          </a:xfrm>
          <a:prstGeom prst="rect">
            <a:avLst/>
          </a:prstGeom>
        </p:spPr>
      </p:pic>
    </p:spTree>
    <p:extLst>
      <p:ext uri="{BB962C8B-B14F-4D97-AF65-F5344CB8AC3E}">
        <p14:creationId xmlns:p14="http://schemas.microsoft.com/office/powerpoint/2010/main" val="150034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9F3440C2-6881-4F7F-88DF-1890C1D8573F}"/>
              </a:ext>
            </a:extLst>
          </p:cNvPr>
          <p:cNvPicPr>
            <a:picLocks noChangeAspect="1"/>
          </p:cNvPicPr>
          <p:nvPr/>
        </p:nvPicPr>
        <p:blipFill rotWithShape="1">
          <a:blip r:embed="rId2"/>
          <a:srcRect l="6854" r="1250" b="16451"/>
          <a:stretch/>
        </p:blipFill>
        <p:spPr>
          <a:xfrm>
            <a:off x="150125" y="1506998"/>
            <a:ext cx="8697912" cy="4870518"/>
          </a:xfrm>
          <a:prstGeom prst="rect">
            <a:avLst/>
          </a:prstGeom>
        </p:spPr>
      </p:pic>
      <p:sp>
        <p:nvSpPr>
          <p:cNvPr id="3" name="Slide Number Placeholder 2">
            <a:extLst>
              <a:ext uri="{FF2B5EF4-FFF2-40B4-BE49-F238E27FC236}">
                <a16:creationId xmlns:a16="http://schemas.microsoft.com/office/drawing/2014/main" id="{FCE0B95D-D580-420C-9266-7DA7CF5F3615}"/>
              </a:ext>
            </a:extLst>
          </p:cNvPr>
          <p:cNvSpPr>
            <a:spLocks noGrp="1"/>
          </p:cNvSpPr>
          <p:nvPr>
            <p:ph type="sldNum" sz="quarter" idx="12"/>
          </p:nvPr>
        </p:nvSpPr>
        <p:spPr/>
        <p:txBody>
          <a:bodyPr/>
          <a:lstStyle/>
          <a:p>
            <a:fld id="{9EC71654-96A5-4280-94F3-931C61A9F92C}" type="slidenum">
              <a:rPr lang="en-US" noProof="0" smtClean="0"/>
              <a:pPr/>
              <a:t>5</a:t>
            </a:fld>
            <a:endParaRPr lang="en-US" noProof="0" dirty="0"/>
          </a:p>
        </p:txBody>
      </p:sp>
      <p:sp>
        <p:nvSpPr>
          <p:cNvPr id="7" name="Title 1">
            <a:extLst>
              <a:ext uri="{FF2B5EF4-FFF2-40B4-BE49-F238E27FC236}">
                <a16:creationId xmlns:a16="http://schemas.microsoft.com/office/drawing/2014/main" id="{35B8351B-A297-4502-AABC-2F5D1F1DB69C}"/>
              </a:ext>
            </a:extLst>
          </p:cNvPr>
          <p:cNvSpPr txBox="1">
            <a:spLocks/>
          </p:cNvSpPr>
          <p:nvPr/>
        </p:nvSpPr>
        <p:spPr>
          <a:xfrm>
            <a:off x="0" y="701015"/>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Volunteers by LSOA</a:t>
            </a:r>
          </a:p>
        </p:txBody>
      </p:sp>
      <p:sp>
        <p:nvSpPr>
          <p:cNvPr id="10" name="TextBox 9">
            <a:extLst>
              <a:ext uri="{FF2B5EF4-FFF2-40B4-BE49-F238E27FC236}">
                <a16:creationId xmlns:a16="http://schemas.microsoft.com/office/drawing/2014/main" id="{C6932587-3FC3-48E7-968E-2C215FD74EA6}"/>
              </a:ext>
            </a:extLst>
          </p:cNvPr>
          <p:cNvSpPr txBox="1"/>
          <p:nvPr/>
        </p:nvSpPr>
        <p:spPr>
          <a:xfrm>
            <a:off x="8482330" y="1646345"/>
            <a:ext cx="3624579" cy="1754326"/>
          </a:xfrm>
          <a:prstGeom prst="rect">
            <a:avLst/>
          </a:prstGeom>
          <a:noFill/>
        </p:spPr>
        <p:txBody>
          <a:bodyPr wrap="square" rtlCol="0">
            <a:spAutoFit/>
          </a:bodyPr>
          <a:lstStyle/>
          <a:p>
            <a:r>
              <a:rPr lang="en-GB" dirty="0"/>
              <a:t>Highest concentrations of volunteers can be seen in North East Essex, and central Essex.  Lower volumes in West Essex, and Rochford.</a:t>
            </a:r>
          </a:p>
          <a:p>
            <a:r>
              <a:rPr lang="en-GB" dirty="0"/>
              <a:t>Table below shows LSOAs with highest volunteer volumes:</a:t>
            </a:r>
          </a:p>
        </p:txBody>
      </p:sp>
      <p:graphicFrame>
        <p:nvGraphicFramePr>
          <p:cNvPr id="2" name="Table 3">
            <a:extLst>
              <a:ext uri="{FF2B5EF4-FFF2-40B4-BE49-F238E27FC236}">
                <a16:creationId xmlns:a16="http://schemas.microsoft.com/office/drawing/2014/main" id="{7A6DCB97-03C0-4788-A048-2465ACBE3CA7}"/>
              </a:ext>
            </a:extLst>
          </p:cNvPr>
          <p:cNvGraphicFramePr>
            <a:graphicFrameLocks noGrp="1"/>
          </p:cNvGraphicFramePr>
          <p:nvPr>
            <p:extLst>
              <p:ext uri="{D42A27DB-BD31-4B8C-83A1-F6EECF244321}">
                <p14:modId xmlns:p14="http://schemas.microsoft.com/office/powerpoint/2010/main" val="1026296771"/>
              </p:ext>
            </p:extLst>
          </p:nvPr>
        </p:nvGraphicFramePr>
        <p:xfrm>
          <a:off x="8567421" y="3649392"/>
          <a:ext cx="3454398" cy="2667000"/>
        </p:xfrm>
        <a:graphic>
          <a:graphicData uri="http://schemas.openxmlformats.org/drawingml/2006/table">
            <a:tbl>
              <a:tblPr firstRow="1" bandRow="1">
                <a:tableStyleId>{5C22544A-7EE6-4342-B048-85BDC9FD1C3A}</a:tableStyleId>
              </a:tblPr>
              <a:tblGrid>
                <a:gridCol w="1047750">
                  <a:extLst>
                    <a:ext uri="{9D8B030D-6E8A-4147-A177-3AD203B41FA5}">
                      <a16:colId xmlns:a16="http://schemas.microsoft.com/office/drawing/2014/main" val="325605200"/>
                    </a:ext>
                  </a:extLst>
                </a:gridCol>
                <a:gridCol w="1390650">
                  <a:extLst>
                    <a:ext uri="{9D8B030D-6E8A-4147-A177-3AD203B41FA5}">
                      <a16:colId xmlns:a16="http://schemas.microsoft.com/office/drawing/2014/main" val="3073298863"/>
                    </a:ext>
                  </a:extLst>
                </a:gridCol>
                <a:gridCol w="1015998">
                  <a:extLst>
                    <a:ext uri="{9D8B030D-6E8A-4147-A177-3AD203B41FA5}">
                      <a16:colId xmlns:a16="http://schemas.microsoft.com/office/drawing/2014/main" val="1400156741"/>
                    </a:ext>
                  </a:extLst>
                </a:gridCol>
              </a:tblGrid>
              <a:tr h="370840">
                <a:tc>
                  <a:txBody>
                    <a:bodyPr/>
                    <a:lstStyle/>
                    <a:p>
                      <a:r>
                        <a:rPr lang="en-GB" sz="1400" dirty="0"/>
                        <a:t>District</a:t>
                      </a:r>
                    </a:p>
                  </a:txBody>
                  <a:tcPr/>
                </a:tc>
                <a:tc>
                  <a:txBody>
                    <a:bodyPr/>
                    <a:lstStyle/>
                    <a:p>
                      <a:r>
                        <a:rPr lang="en-GB" sz="1400" dirty="0"/>
                        <a:t>LSOA</a:t>
                      </a:r>
                    </a:p>
                  </a:txBody>
                  <a:tcPr/>
                </a:tc>
                <a:tc>
                  <a:txBody>
                    <a:bodyPr/>
                    <a:lstStyle/>
                    <a:p>
                      <a:r>
                        <a:rPr lang="en-GB" sz="1400" dirty="0"/>
                        <a:t># Volunteers</a:t>
                      </a:r>
                    </a:p>
                  </a:txBody>
                  <a:tcPr/>
                </a:tc>
                <a:extLst>
                  <a:ext uri="{0D108BD9-81ED-4DB2-BD59-A6C34878D82A}">
                    <a16:rowId xmlns:a16="http://schemas.microsoft.com/office/drawing/2014/main" val="4145950044"/>
                  </a:ext>
                </a:extLst>
              </a:tr>
              <a:tr h="370840">
                <a:tc>
                  <a:txBody>
                    <a:bodyPr/>
                    <a:lstStyle/>
                    <a:p>
                      <a:r>
                        <a:rPr lang="en-GB" sz="1400" dirty="0"/>
                        <a:t>Colchester</a:t>
                      </a:r>
                    </a:p>
                  </a:txBody>
                  <a:tcPr/>
                </a:tc>
                <a:tc>
                  <a:txBody>
                    <a:bodyPr/>
                    <a:lstStyle/>
                    <a:p>
                      <a:r>
                        <a:rPr lang="en-GB" sz="1400" dirty="0" err="1"/>
                        <a:t>Rowhedge</a:t>
                      </a:r>
                      <a:endParaRPr lang="en-GB" sz="1400" dirty="0"/>
                    </a:p>
                  </a:txBody>
                  <a:tcPr/>
                </a:tc>
                <a:tc>
                  <a:txBody>
                    <a:bodyPr/>
                    <a:lstStyle/>
                    <a:p>
                      <a:r>
                        <a:rPr lang="en-GB" sz="1400" dirty="0"/>
                        <a:t>32</a:t>
                      </a:r>
                    </a:p>
                  </a:txBody>
                  <a:tcPr/>
                </a:tc>
                <a:extLst>
                  <a:ext uri="{0D108BD9-81ED-4DB2-BD59-A6C34878D82A}">
                    <a16:rowId xmlns:a16="http://schemas.microsoft.com/office/drawing/2014/main" val="3721540465"/>
                  </a:ext>
                </a:extLst>
              </a:tr>
              <a:tr h="370840">
                <a:tc>
                  <a:txBody>
                    <a:bodyPr/>
                    <a:lstStyle/>
                    <a:p>
                      <a:r>
                        <a:rPr lang="en-GB" sz="1400" dirty="0"/>
                        <a:t>Maldon</a:t>
                      </a:r>
                    </a:p>
                  </a:txBody>
                  <a:tcPr/>
                </a:tc>
                <a:tc>
                  <a:txBody>
                    <a:bodyPr/>
                    <a:lstStyle/>
                    <a:p>
                      <a:r>
                        <a:rPr lang="en-GB" sz="1400" dirty="0"/>
                        <a:t>Wickham Bishops</a:t>
                      </a:r>
                    </a:p>
                  </a:txBody>
                  <a:tcPr/>
                </a:tc>
                <a:tc>
                  <a:txBody>
                    <a:bodyPr/>
                    <a:lstStyle/>
                    <a:p>
                      <a:r>
                        <a:rPr lang="en-GB" sz="1400" dirty="0"/>
                        <a:t>18</a:t>
                      </a:r>
                    </a:p>
                  </a:txBody>
                  <a:tcPr/>
                </a:tc>
                <a:extLst>
                  <a:ext uri="{0D108BD9-81ED-4DB2-BD59-A6C34878D82A}">
                    <a16:rowId xmlns:a16="http://schemas.microsoft.com/office/drawing/2014/main" val="1617774480"/>
                  </a:ext>
                </a:extLst>
              </a:tr>
              <a:tr h="370840">
                <a:tc>
                  <a:txBody>
                    <a:bodyPr/>
                    <a:lstStyle/>
                    <a:p>
                      <a:r>
                        <a:rPr lang="en-GB" sz="1400" dirty="0"/>
                        <a:t>Colchester</a:t>
                      </a:r>
                    </a:p>
                  </a:txBody>
                  <a:tcPr/>
                </a:tc>
                <a:tc>
                  <a:txBody>
                    <a:bodyPr/>
                    <a:lstStyle/>
                    <a:p>
                      <a:r>
                        <a:rPr lang="en-GB" sz="1400" dirty="0"/>
                        <a:t>Dedham</a:t>
                      </a:r>
                    </a:p>
                  </a:txBody>
                  <a:tcPr/>
                </a:tc>
                <a:tc>
                  <a:txBody>
                    <a:bodyPr/>
                    <a:lstStyle/>
                    <a:p>
                      <a:r>
                        <a:rPr lang="en-GB" sz="1400" dirty="0"/>
                        <a:t>17</a:t>
                      </a:r>
                    </a:p>
                  </a:txBody>
                  <a:tcPr/>
                </a:tc>
                <a:extLst>
                  <a:ext uri="{0D108BD9-81ED-4DB2-BD59-A6C34878D82A}">
                    <a16:rowId xmlns:a16="http://schemas.microsoft.com/office/drawing/2014/main" val="1363671116"/>
                  </a:ext>
                </a:extLst>
              </a:tr>
              <a:tr h="370840">
                <a:tc>
                  <a:txBody>
                    <a:bodyPr/>
                    <a:lstStyle/>
                    <a:p>
                      <a:r>
                        <a:rPr lang="en-GB" sz="1400" dirty="0"/>
                        <a:t>Colchester</a:t>
                      </a:r>
                    </a:p>
                  </a:txBody>
                  <a:tcPr/>
                </a:tc>
                <a:tc>
                  <a:txBody>
                    <a:bodyPr/>
                    <a:lstStyle/>
                    <a:p>
                      <a:r>
                        <a:rPr lang="en-GB" sz="1400" dirty="0"/>
                        <a:t>Colchester Garrison</a:t>
                      </a:r>
                    </a:p>
                  </a:txBody>
                  <a:tcPr/>
                </a:tc>
                <a:tc>
                  <a:txBody>
                    <a:bodyPr/>
                    <a:lstStyle/>
                    <a:p>
                      <a:r>
                        <a:rPr lang="en-GB" sz="1400" dirty="0"/>
                        <a:t>13</a:t>
                      </a:r>
                    </a:p>
                  </a:txBody>
                  <a:tcPr/>
                </a:tc>
                <a:extLst>
                  <a:ext uri="{0D108BD9-81ED-4DB2-BD59-A6C34878D82A}">
                    <a16:rowId xmlns:a16="http://schemas.microsoft.com/office/drawing/2014/main" val="1274355251"/>
                  </a:ext>
                </a:extLst>
              </a:tr>
              <a:tr h="370840">
                <a:tc>
                  <a:txBody>
                    <a:bodyPr/>
                    <a:lstStyle/>
                    <a:p>
                      <a:r>
                        <a:rPr lang="en-GB" sz="1400" dirty="0"/>
                        <a:t>Tendring</a:t>
                      </a:r>
                    </a:p>
                  </a:txBody>
                  <a:tcPr/>
                </a:tc>
                <a:tc>
                  <a:txBody>
                    <a:bodyPr/>
                    <a:lstStyle/>
                    <a:p>
                      <a:r>
                        <a:rPr lang="en-GB" sz="1400" dirty="0"/>
                        <a:t>Bradfield &amp; </a:t>
                      </a:r>
                      <a:r>
                        <a:rPr lang="en-GB" sz="1400" dirty="0" err="1"/>
                        <a:t>Wix</a:t>
                      </a:r>
                      <a:endParaRPr lang="en-GB" sz="1400" dirty="0"/>
                    </a:p>
                  </a:txBody>
                  <a:tcPr/>
                </a:tc>
                <a:tc>
                  <a:txBody>
                    <a:bodyPr/>
                    <a:lstStyle/>
                    <a:p>
                      <a:r>
                        <a:rPr lang="en-GB" sz="1400" dirty="0"/>
                        <a:t>13</a:t>
                      </a:r>
                    </a:p>
                  </a:txBody>
                  <a:tcPr/>
                </a:tc>
                <a:extLst>
                  <a:ext uri="{0D108BD9-81ED-4DB2-BD59-A6C34878D82A}">
                    <a16:rowId xmlns:a16="http://schemas.microsoft.com/office/drawing/2014/main" val="4006078635"/>
                  </a:ext>
                </a:extLst>
              </a:tr>
            </a:tbl>
          </a:graphicData>
        </a:graphic>
      </p:graphicFrame>
      <p:pic>
        <p:nvPicPr>
          <p:cNvPr id="12" name="Picture 11" descr="A close up of a map&#10;&#10;Description automatically generated">
            <a:extLst>
              <a:ext uri="{FF2B5EF4-FFF2-40B4-BE49-F238E27FC236}">
                <a16:creationId xmlns:a16="http://schemas.microsoft.com/office/drawing/2014/main" id="{FB7BCBEE-2F0A-4D00-B019-CE1DB157BFD4}"/>
              </a:ext>
            </a:extLst>
          </p:cNvPr>
          <p:cNvPicPr>
            <a:picLocks noChangeAspect="1"/>
          </p:cNvPicPr>
          <p:nvPr/>
        </p:nvPicPr>
        <p:blipFill rotWithShape="1">
          <a:blip r:embed="rId2"/>
          <a:srcRect l="6854" t="93136" r="1250"/>
          <a:stretch/>
        </p:blipFill>
        <p:spPr>
          <a:xfrm>
            <a:off x="150124" y="6490705"/>
            <a:ext cx="7983941" cy="367295"/>
          </a:xfrm>
          <a:prstGeom prst="rect">
            <a:avLst/>
          </a:prstGeom>
        </p:spPr>
      </p:pic>
    </p:spTree>
    <p:extLst>
      <p:ext uri="{BB962C8B-B14F-4D97-AF65-F5344CB8AC3E}">
        <p14:creationId xmlns:p14="http://schemas.microsoft.com/office/powerpoint/2010/main" val="11507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76A99"/>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5B5D20-9E3F-4CBB-B8E8-526664E74C75}"/>
              </a:ext>
            </a:extLst>
          </p:cNvPr>
          <p:cNvSpPr>
            <a:spLocks noGrp="1"/>
          </p:cNvSpPr>
          <p:nvPr>
            <p:ph type="sldNum" sz="quarter" idx="12"/>
          </p:nvPr>
        </p:nvSpPr>
        <p:spPr/>
        <p:txBody>
          <a:bodyPr/>
          <a:lstStyle/>
          <a:p>
            <a:fld id="{9EC71654-96A5-4280-94F3-931C61A9F92C}" type="slidenum">
              <a:rPr lang="en-US" noProof="0" smtClean="0"/>
              <a:pPr/>
              <a:t>6</a:t>
            </a:fld>
            <a:endParaRPr lang="en-US" noProof="0" dirty="0"/>
          </a:p>
        </p:txBody>
      </p:sp>
      <p:sp>
        <p:nvSpPr>
          <p:cNvPr id="5" name="TextBox 4">
            <a:extLst>
              <a:ext uri="{FF2B5EF4-FFF2-40B4-BE49-F238E27FC236}">
                <a16:creationId xmlns:a16="http://schemas.microsoft.com/office/drawing/2014/main" id="{F1760EA4-A913-4083-88EA-B1C541EB141C}"/>
              </a:ext>
            </a:extLst>
          </p:cNvPr>
          <p:cNvSpPr txBox="1"/>
          <p:nvPr/>
        </p:nvSpPr>
        <p:spPr>
          <a:xfrm>
            <a:off x="1129554" y="1398494"/>
            <a:ext cx="9798090" cy="707886"/>
          </a:xfrm>
          <a:prstGeom prst="rect">
            <a:avLst/>
          </a:prstGeom>
          <a:noFill/>
        </p:spPr>
        <p:txBody>
          <a:bodyPr wrap="square" rtlCol="0">
            <a:spAutoFit/>
          </a:bodyPr>
          <a:lstStyle/>
          <a:p>
            <a:r>
              <a:rPr lang="en-GB" sz="4000" dirty="0">
                <a:solidFill>
                  <a:schemeClr val="bg1"/>
                </a:solidFill>
              </a:rPr>
              <a:t>CURRENT POSITION </a:t>
            </a:r>
          </a:p>
        </p:txBody>
      </p:sp>
    </p:spTree>
    <p:extLst>
      <p:ext uri="{BB962C8B-B14F-4D97-AF65-F5344CB8AC3E}">
        <p14:creationId xmlns:p14="http://schemas.microsoft.com/office/powerpoint/2010/main" val="133340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CA2A1-B910-4FE5-9335-D8A60320D239}"/>
              </a:ext>
            </a:extLst>
          </p:cNvPr>
          <p:cNvSpPr>
            <a:spLocks noGrp="1"/>
          </p:cNvSpPr>
          <p:nvPr>
            <p:ph type="sldNum" sz="quarter" idx="12"/>
          </p:nvPr>
        </p:nvSpPr>
        <p:spPr/>
        <p:txBody>
          <a:bodyPr/>
          <a:lstStyle/>
          <a:p>
            <a:fld id="{9EC71654-96A5-4280-94F3-931C61A9F92C}" type="slidenum">
              <a:rPr lang="en-US" noProof="0" smtClean="0"/>
              <a:pPr/>
              <a:t>7</a:t>
            </a:fld>
            <a:endParaRPr lang="en-US" noProof="0" dirty="0"/>
          </a:p>
        </p:txBody>
      </p:sp>
      <p:sp>
        <p:nvSpPr>
          <p:cNvPr id="8" name="Title 1">
            <a:extLst>
              <a:ext uri="{FF2B5EF4-FFF2-40B4-BE49-F238E27FC236}">
                <a16:creationId xmlns:a16="http://schemas.microsoft.com/office/drawing/2014/main" id="{32B85D52-46F1-41D9-994A-5FE1FC28E7D5}"/>
              </a:ext>
            </a:extLst>
          </p:cNvPr>
          <p:cNvSpPr>
            <a:spLocks noGrp="1"/>
          </p:cNvSpPr>
          <p:nvPr>
            <p:ph type="title"/>
          </p:nvPr>
        </p:nvSpPr>
        <p:spPr>
          <a:xfrm>
            <a:off x="0" y="600075"/>
            <a:ext cx="12192000" cy="805983"/>
          </a:xfrm>
          <a:solidFill>
            <a:schemeClr val="accent6">
              <a:lumMod val="20000"/>
              <a:lumOff val="80000"/>
            </a:schemeClr>
          </a:solidFill>
        </p:spPr>
        <p:txBody>
          <a:bodyPr/>
          <a:lstStyle/>
          <a:p>
            <a:r>
              <a:rPr lang="en-US" dirty="0"/>
              <a:t>    VOLUNTEERS MOSAIC OVERVIEW</a:t>
            </a:r>
          </a:p>
        </p:txBody>
      </p:sp>
      <p:sp>
        <p:nvSpPr>
          <p:cNvPr id="2" name="TextBox 1">
            <a:extLst>
              <a:ext uri="{FF2B5EF4-FFF2-40B4-BE49-F238E27FC236}">
                <a16:creationId xmlns:a16="http://schemas.microsoft.com/office/drawing/2014/main" id="{0AF21D47-8337-49F5-A1B3-1063AB0A640F}"/>
              </a:ext>
            </a:extLst>
          </p:cNvPr>
          <p:cNvSpPr txBox="1"/>
          <p:nvPr/>
        </p:nvSpPr>
        <p:spPr>
          <a:xfrm>
            <a:off x="338667" y="1593425"/>
            <a:ext cx="3877733" cy="5632311"/>
          </a:xfrm>
          <a:prstGeom prst="rect">
            <a:avLst/>
          </a:prstGeom>
          <a:noFill/>
        </p:spPr>
        <p:txBody>
          <a:bodyPr wrap="square" rtlCol="0">
            <a:spAutoFit/>
          </a:bodyPr>
          <a:lstStyle/>
          <a:p>
            <a:r>
              <a:rPr lang="en-GB" dirty="0"/>
              <a:t>Across all areas there are a higher percentage of Volunteers in the following groups than in the total Essex Population.</a:t>
            </a:r>
          </a:p>
          <a:p>
            <a:endParaRPr lang="en-GB" dirty="0"/>
          </a:p>
          <a:p>
            <a:r>
              <a:rPr lang="en-GB" dirty="0"/>
              <a:t>B - Prestige prosperity</a:t>
            </a:r>
          </a:p>
          <a:p>
            <a:r>
              <a:rPr lang="en-GB" dirty="0"/>
              <a:t>D – Domestic Success</a:t>
            </a:r>
          </a:p>
          <a:p>
            <a:r>
              <a:rPr lang="en-GB" dirty="0"/>
              <a:t>H – Aspiring </a:t>
            </a:r>
          </a:p>
          <a:p>
            <a:r>
              <a:rPr lang="en-GB" dirty="0"/>
              <a:t>J –  Rental Hubs</a:t>
            </a:r>
          </a:p>
          <a:p>
            <a:endParaRPr lang="en-GB" dirty="0"/>
          </a:p>
          <a:p>
            <a:r>
              <a:rPr lang="en-GB" dirty="0"/>
              <a:t>Higher % of volunteers from domestic success and prestige positions - groups that are more affluent</a:t>
            </a:r>
          </a:p>
          <a:p>
            <a:endParaRPr lang="en-GB" dirty="0"/>
          </a:p>
          <a:p>
            <a:r>
              <a:rPr lang="en-GB" dirty="0"/>
              <a:t>Lower % from family basics, suburban stability and senior security groups. - likely to be low to middle income families.</a:t>
            </a:r>
          </a:p>
          <a:p>
            <a:endParaRPr lang="en-GB" dirty="0"/>
          </a:p>
          <a:p>
            <a:endParaRPr lang="en-GB" dirty="0"/>
          </a:p>
        </p:txBody>
      </p:sp>
      <p:graphicFrame>
        <p:nvGraphicFramePr>
          <p:cNvPr id="10" name="Chart 9">
            <a:extLst>
              <a:ext uri="{FF2B5EF4-FFF2-40B4-BE49-F238E27FC236}">
                <a16:creationId xmlns:a16="http://schemas.microsoft.com/office/drawing/2014/main" id="{A0404360-F907-400A-860D-45A096BF4885}"/>
              </a:ext>
            </a:extLst>
          </p:cNvPr>
          <p:cNvGraphicFramePr>
            <a:graphicFrameLocks/>
          </p:cNvGraphicFramePr>
          <p:nvPr>
            <p:extLst>
              <p:ext uri="{D42A27DB-BD31-4B8C-83A1-F6EECF244321}">
                <p14:modId xmlns:p14="http://schemas.microsoft.com/office/powerpoint/2010/main" val="2507532274"/>
              </p:ext>
            </p:extLst>
          </p:nvPr>
        </p:nvGraphicFramePr>
        <p:xfrm>
          <a:off x="4521201" y="1429310"/>
          <a:ext cx="7332132" cy="50031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6438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094408-232A-42CE-88FA-AE51B00A4C88}"/>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sp>
        <p:nvSpPr>
          <p:cNvPr id="5" name="Content Placeholder 2">
            <a:extLst>
              <a:ext uri="{FF2B5EF4-FFF2-40B4-BE49-F238E27FC236}">
                <a16:creationId xmlns:a16="http://schemas.microsoft.com/office/drawing/2014/main" id="{123B697D-B187-4BF2-9A77-07891B5DD71E}"/>
              </a:ext>
            </a:extLst>
          </p:cNvPr>
          <p:cNvSpPr txBox="1">
            <a:spLocks/>
          </p:cNvSpPr>
          <p:nvPr/>
        </p:nvSpPr>
        <p:spPr>
          <a:xfrm>
            <a:off x="719934" y="1771312"/>
            <a:ext cx="356396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p:txBody>
      </p:sp>
      <p:pic>
        <p:nvPicPr>
          <p:cNvPr id="4" name="Picture 3">
            <a:extLst>
              <a:ext uri="{FF2B5EF4-FFF2-40B4-BE49-F238E27FC236}">
                <a16:creationId xmlns:a16="http://schemas.microsoft.com/office/drawing/2014/main" id="{FA9A6424-CC8A-4321-96FC-450B9B96A1C2}"/>
              </a:ext>
            </a:extLst>
          </p:cNvPr>
          <p:cNvPicPr>
            <a:picLocks noChangeAspect="1"/>
          </p:cNvPicPr>
          <p:nvPr/>
        </p:nvPicPr>
        <p:blipFill rotWithShape="1">
          <a:blip r:embed="rId2"/>
          <a:srcRect l="2221" t="969" r="1545" b="1153"/>
          <a:stretch/>
        </p:blipFill>
        <p:spPr>
          <a:xfrm rot="5400000">
            <a:off x="276403" y="1605512"/>
            <a:ext cx="4817348" cy="4970467"/>
          </a:xfrm>
          <a:prstGeom prst="rect">
            <a:avLst/>
          </a:prstGeom>
        </p:spPr>
      </p:pic>
      <p:pic>
        <p:nvPicPr>
          <p:cNvPr id="10" name="Picture 9">
            <a:extLst>
              <a:ext uri="{FF2B5EF4-FFF2-40B4-BE49-F238E27FC236}">
                <a16:creationId xmlns:a16="http://schemas.microsoft.com/office/drawing/2014/main" id="{B6E948CF-F587-4CC3-B51F-92E55FFD3C5D}"/>
              </a:ext>
            </a:extLst>
          </p:cNvPr>
          <p:cNvPicPr>
            <a:picLocks noChangeAspect="1"/>
          </p:cNvPicPr>
          <p:nvPr/>
        </p:nvPicPr>
        <p:blipFill rotWithShape="1">
          <a:blip r:embed="rId3"/>
          <a:srcRect t="72914"/>
          <a:stretch/>
        </p:blipFill>
        <p:spPr>
          <a:xfrm>
            <a:off x="1706978" y="6378824"/>
            <a:ext cx="3228975" cy="265737"/>
          </a:xfrm>
          <a:prstGeom prst="rect">
            <a:avLst/>
          </a:prstGeom>
        </p:spPr>
      </p:pic>
      <p:pic>
        <p:nvPicPr>
          <p:cNvPr id="12" name="Picture 11">
            <a:extLst>
              <a:ext uri="{FF2B5EF4-FFF2-40B4-BE49-F238E27FC236}">
                <a16:creationId xmlns:a16="http://schemas.microsoft.com/office/drawing/2014/main" id="{3B0FCC80-714C-4A3D-B77F-33AF5732924E}"/>
              </a:ext>
            </a:extLst>
          </p:cNvPr>
          <p:cNvPicPr>
            <a:picLocks noChangeAspect="1"/>
          </p:cNvPicPr>
          <p:nvPr/>
        </p:nvPicPr>
        <p:blipFill rotWithShape="1">
          <a:blip r:embed="rId3"/>
          <a:srcRect b="32410"/>
          <a:stretch/>
        </p:blipFill>
        <p:spPr>
          <a:xfrm>
            <a:off x="1845556" y="1277538"/>
            <a:ext cx="3228975" cy="663109"/>
          </a:xfrm>
          <a:prstGeom prst="rect">
            <a:avLst/>
          </a:prstGeom>
        </p:spPr>
      </p:pic>
      <p:sp>
        <p:nvSpPr>
          <p:cNvPr id="13" name="TextBox 12">
            <a:extLst>
              <a:ext uri="{FF2B5EF4-FFF2-40B4-BE49-F238E27FC236}">
                <a16:creationId xmlns:a16="http://schemas.microsoft.com/office/drawing/2014/main" id="{F9B0B7DA-809E-4615-80FF-2F2C97A7D7A4}"/>
              </a:ext>
            </a:extLst>
          </p:cNvPr>
          <p:cNvSpPr txBox="1"/>
          <p:nvPr/>
        </p:nvSpPr>
        <p:spPr>
          <a:xfrm>
            <a:off x="6742822" y="1924758"/>
            <a:ext cx="4309000" cy="4801314"/>
          </a:xfrm>
          <a:prstGeom prst="rect">
            <a:avLst/>
          </a:prstGeom>
          <a:noFill/>
        </p:spPr>
        <p:txBody>
          <a:bodyPr wrap="square" rtlCol="0">
            <a:spAutoFit/>
          </a:bodyPr>
          <a:lstStyle/>
          <a:p>
            <a:r>
              <a:rPr lang="en-GB" dirty="0"/>
              <a:t>We have the highest volumes of people registered with EWS in Basildon, Chelmsford and Tendring.  These districts do have large populations, but also the rate of registrations as a % of the population are high too.</a:t>
            </a:r>
          </a:p>
          <a:p>
            <a:endParaRPr lang="en-GB" dirty="0"/>
          </a:p>
          <a:p>
            <a:r>
              <a:rPr lang="en-GB" dirty="0"/>
              <a:t>The blue dots show the rate of volunteers to customers (those registered for EWS support).  Colchester has the highest rate at 0.88 volunteers for every 1 customer, while Harlow has the lowest at only 0.04 volunteers per customer.  A closer look into deprivation may help explain some of these differences.</a:t>
            </a:r>
          </a:p>
          <a:p>
            <a:endParaRPr lang="en-GB" dirty="0"/>
          </a:p>
          <a:p>
            <a:endParaRPr lang="en-GB" dirty="0"/>
          </a:p>
        </p:txBody>
      </p:sp>
      <p:sp>
        <p:nvSpPr>
          <p:cNvPr id="9" name="Title 1">
            <a:extLst>
              <a:ext uri="{FF2B5EF4-FFF2-40B4-BE49-F238E27FC236}">
                <a16:creationId xmlns:a16="http://schemas.microsoft.com/office/drawing/2014/main" id="{59F11118-AA45-4360-9723-4D3576FDBB6E}"/>
              </a:ext>
            </a:extLst>
          </p:cNvPr>
          <p:cNvSpPr txBox="1">
            <a:spLocks/>
          </p:cNvSpPr>
          <p:nvPr/>
        </p:nvSpPr>
        <p:spPr>
          <a:xfrm>
            <a:off x="0" y="452656"/>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a:t>
            </a:r>
            <a:r>
              <a:rPr lang="en-GB" dirty="0"/>
              <a:t>EWS DEMAND and volunteer availability</a:t>
            </a:r>
            <a:endParaRPr lang="en-US" dirty="0"/>
          </a:p>
        </p:txBody>
      </p:sp>
    </p:spTree>
    <p:extLst>
      <p:ext uri="{BB962C8B-B14F-4D97-AF65-F5344CB8AC3E}">
        <p14:creationId xmlns:p14="http://schemas.microsoft.com/office/powerpoint/2010/main" val="591366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094408-232A-42CE-88FA-AE51B00A4C88}"/>
              </a:ext>
            </a:extLst>
          </p:cNvPr>
          <p:cNvSpPr>
            <a:spLocks noGrp="1"/>
          </p:cNvSpPr>
          <p:nvPr>
            <p:ph type="sldNum" sz="quarter" idx="12"/>
          </p:nvPr>
        </p:nvSpPr>
        <p:spPr/>
        <p:txBody>
          <a:bodyPr/>
          <a:lstStyle/>
          <a:p>
            <a:fld id="{9EC71654-96A5-4280-94F3-931C61A9F92C}" type="slidenum">
              <a:rPr lang="en-US" noProof="0" smtClean="0"/>
              <a:pPr/>
              <a:t>9</a:t>
            </a:fld>
            <a:endParaRPr lang="en-US" noProof="0" dirty="0"/>
          </a:p>
        </p:txBody>
      </p:sp>
      <p:sp>
        <p:nvSpPr>
          <p:cNvPr id="5" name="Content Placeholder 2">
            <a:extLst>
              <a:ext uri="{FF2B5EF4-FFF2-40B4-BE49-F238E27FC236}">
                <a16:creationId xmlns:a16="http://schemas.microsoft.com/office/drawing/2014/main" id="{123B697D-B187-4BF2-9A77-07891B5DD71E}"/>
              </a:ext>
            </a:extLst>
          </p:cNvPr>
          <p:cNvSpPr txBox="1">
            <a:spLocks/>
          </p:cNvSpPr>
          <p:nvPr/>
        </p:nvSpPr>
        <p:spPr>
          <a:xfrm>
            <a:off x="719934" y="1771312"/>
            <a:ext cx="356396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p:txBody>
      </p:sp>
      <p:sp>
        <p:nvSpPr>
          <p:cNvPr id="13" name="TextBox 12">
            <a:extLst>
              <a:ext uri="{FF2B5EF4-FFF2-40B4-BE49-F238E27FC236}">
                <a16:creationId xmlns:a16="http://schemas.microsoft.com/office/drawing/2014/main" id="{F9B0B7DA-809E-4615-80FF-2F2C97A7D7A4}"/>
              </a:ext>
            </a:extLst>
          </p:cNvPr>
          <p:cNvSpPr txBox="1"/>
          <p:nvPr/>
        </p:nvSpPr>
        <p:spPr>
          <a:xfrm>
            <a:off x="6863102" y="1111958"/>
            <a:ext cx="5069254" cy="5355312"/>
          </a:xfrm>
          <a:prstGeom prst="rect">
            <a:avLst/>
          </a:prstGeom>
          <a:noFill/>
        </p:spPr>
        <p:txBody>
          <a:bodyPr wrap="square" rtlCol="0">
            <a:spAutoFit/>
          </a:bodyPr>
          <a:lstStyle/>
          <a:p>
            <a:endParaRPr lang="en-GB" dirty="0"/>
          </a:p>
          <a:p>
            <a:r>
              <a:rPr lang="en-GB" dirty="0"/>
              <a:t>The chart shows a very clear relationship between deprivation and EWS interaction.  Those in the most deprived areas are most likely to use the service, and those in the least deprived are most likely to be a volunteer.  It is worth noting that the EWS volunteers are not reimbursed for expenses such as petrol, and volunteers are sometimes required to pay for shopping and await reimbursement.  This would be a barrier for those in more deprived areas.</a:t>
            </a:r>
          </a:p>
          <a:p>
            <a:endParaRPr lang="en-GB" dirty="0"/>
          </a:p>
          <a:p>
            <a:r>
              <a:rPr lang="en-GB" dirty="0"/>
              <a:t>The images on the right illustrate the rate of volunteers per customer.  In the most deprived decile there is one volunteer for 6.3 customers, whereas in the least deprived decile  There is one volunteer per customer.  The additional workload for volunteers in the lower deciles is concerning due to the financial cost to the volunteer of carrying out these tasks.</a:t>
            </a:r>
          </a:p>
        </p:txBody>
      </p:sp>
      <p:sp>
        <p:nvSpPr>
          <p:cNvPr id="14" name="TextBox 13">
            <a:extLst>
              <a:ext uri="{FF2B5EF4-FFF2-40B4-BE49-F238E27FC236}">
                <a16:creationId xmlns:a16="http://schemas.microsoft.com/office/drawing/2014/main" id="{737D2834-42FD-422C-A570-D5D19912596F}"/>
              </a:ext>
            </a:extLst>
          </p:cNvPr>
          <p:cNvSpPr txBox="1"/>
          <p:nvPr/>
        </p:nvSpPr>
        <p:spPr>
          <a:xfrm>
            <a:off x="434380" y="1318086"/>
            <a:ext cx="8049748" cy="461665"/>
          </a:xfrm>
          <a:prstGeom prst="rect">
            <a:avLst/>
          </a:prstGeom>
          <a:noFill/>
        </p:spPr>
        <p:txBody>
          <a:bodyPr wrap="square" rtlCol="0">
            <a:spAutoFit/>
          </a:bodyPr>
          <a:lstStyle/>
          <a:p>
            <a:r>
              <a:rPr lang="en-GB" sz="2400" dirty="0"/>
              <a:t>Deprivation Deciles (1 is most deprived)</a:t>
            </a:r>
          </a:p>
        </p:txBody>
      </p:sp>
      <p:pic>
        <p:nvPicPr>
          <p:cNvPr id="16" name="Picture 15">
            <a:extLst>
              <a:ext uri="{FF2B5EF4-FFF2-40B4-BE49-F238E27FC236}">
                <a16:creationId xmlns:a16="http://schemas.microsoft.com/office/drawing/2014/main" id="{8A2B9C21-FCF6-43EB-9881-A44AC1125D9A}"/>
              </a:ext>
            </a:extLst>
          </p:cNvPr>
          <p:cNvPicPr>
            <a:picLocks noChangeAspect="1"/>
          </p:cNvPicPr>
          <p:nvPr/>
        </p:nvPicPr>
        <p:blipFill rotWithShape="1">
          <a:blip r:embed="rId2"/>
          <a:srcRect l="2116" t="14929" r="9386" b="1632"/>
          <a:stretch/>
        </p:blipFill>
        <p:spPr>
          <a:xfrm rot="5400000">
            <a:off x="204012" y="2671730"/>
            <a:ext cx="3701175" cy="3178094"/>
          </a:xfrm>
          <a:prstGeom prst="rect">
            <a:avLst/>
          </a:prstGeom>
        </p:spPr>
      </p:pic>
      <p:pic>
        <p:nvPicPr>
          <p:cNvPr id="17" name="Picture 16">
            <a:extLst>
              <a:ext uri="{FF2B5EF4-FFF2-40B4-BE49-F238E27FC236}">
                <a16:creationId xmlns:a16="http://schemas.microsoft.com/office/drawing/2014/main" id="{1508618B-C593-4212-87BD-861AD138182A}"/>
              </a:ext>
            </a:extLst>
          </p:cNvPr>
          <p:cNvPicPr>
            <a:picLocks noChangeAspect="1"/>
          </p:cNvPicPr>
          <p:nvPr/>
        </p:nvPicPr>
        <p:blipFill rotWithShape="1">
          <a:blip r:embed="rId3"/>
          <a:srcRect t="1" r="93676" b="30577"/>
          <a:stretch/>
        </p:blipFill>
        <p:spPr>
          <a:xfrm>
            <a:off x="451374" y="1813762"/>
            <a:ext cx="204182" cy="681081"/>
          </a:xfrm>
          <a:prstGeom prst="rect">
            <a:avLst/>
          </a:prstGeom>
        </p:spPr>
      </p:pic>
      <p:grpSp>
        <p:nvGrpSpPr>
          <p:cNvPr id="19" name="Group 18">
            <a:extLst>
              <a:ext uri="{FF2B5EF4-FFF2-40B4-BE49-F238E27FC236}">
                <a16:creationId xmlns:a16="http://schemas.microsoft.com/office/drawing/2014/main" id="{A1F099C6-F050-42EB-B8ED-165164E5AC58}"/>
              </a:ext>
            </a:extLst>
          </p:cNvPr>
          <p:cNvGrpSpPr/>
          <p:nvPr/>
        </p:nvGrpSpPr>
        <p:grpSpPr>
          <a:xfrm>
            <a:off x="547269" y="1845734"/>
            <a:ext cx="5582591" cy="634625"/>
            <a:chOff x="3764606" y="1845734"/>
            <a:chExt cx="5582591" cy="634625"/>
          </a:xfrm>
        </p:grpSpPr>
        <p:sp>
          <p:nvSpPr>
            <p:cNvPr id="11" name="TextBox 10">
              <a:extLst>
                <a:ext uri="{FF2B5EF4-FFF2-40B4-BE49-F238E27FC236}">
                  <a16:creationId xmlns:a16="http://schemas.microsoft.com/office/drawing/2014/main" id="{B1EA9B06-F9B7-496A-964C-4A4ABDD5C9C4}"/>
                </a:ext>
              </a:extLst>
            </p:cNvPr>
            <p:cNvSpPr txBox="1"/>
            <p:nvPr/>
          </p:nvSpPr>
          <p:spPr>
            <a:xfrm>
              <a:off x="3764606" y="2111027"/>
              <a:ext cx="3973750" cy="369332"/>
            </a:xfrm>
            <a:prstGeom prst="rect">
              <a:avLst/>
            </a:prstGeom>
            <a:noFill/>
          </p:spPr>
          <p:txBody>
            <a:bodyPr wrap="square" rtlCol="0">
              <a:spAutoFit/>
            </a:bodyPr>
            <a:lstStyle/>
            <a:p>
              <a:r>
                <a:rPr lang="en-GB" dirty="0">
                  <a:solidFill>
                    <a:schemeClr val="bg1">
                      <a:lumMod val="50000"/>
                    </a:schemeClr>
                  </a:solidFill>
                </a:rPr>
                <a:t>     Volunteers per 1,000 pop.</a:t>
              </a:r>
            </a:p>
          </p:txBody>
        </p:sp>
        <p:sp>
          <p:nvSpPr>
            <p:cNvPr id="18" name="TextBox 17">
              <a:extLst>
                <a:ext uri="{FF2B5EF4-FFF2-40B4-BE49-F238E27FC236}">
                  <a16:creationId xmlns:a16="http://schemas.microsoft.com/office/drawing/2014/main" id="{8A90F7F6-E0FA-43CE-A765-FF8DDA03EF31}"/>
                </a:ext>
              </a:extLst>
            </p:cNvPr>
            <p:cNvSpPr txBox="1"/>
            <p:nvPr/>
          </p:nvSpPr>
          <p:spPr>
            <a:xfrm>
              <a:off x="3792826" y="1845734"/>
              <a:ext cx="5554371" cy="369332"/>
            </a:xfrm>
            <a:prstGeom prst="rect">
              <a:avLst/>
            </a:prstGeom>
            <a:noFill/>
          </p:spPr>
          <p:txBody>
            <a:bodyPr wrap="square" rtlCol="0">
              <a:spAutoFit/>
            </a:bodyPr>
            <a:lstStyle/>
            <a:p>
              <a:r>
                <a:rPr lang="en-GB" dirty="0">
                  <a:solidFill>
                    <a:schemeClr val="bg1">
                      <a:lumMod val="50000"/>
                    </a:schemeClr>
                  </a:solidFill>
                </a:rPr>
                <a:t>    EWS Customers per 1,000 pop.</a:t>
              </a:r>
            </a:p>
          </p:txBody>
        </p:sp>
      </p:grpSp>
      <p:grpSp>
        <p:nvGrpSpPr>
          <p:cNvPr id="9" name="Group 8">
            <a:extLst>
              <a:ext uri="{FF2B5EF4-FFF2-40B4-BE49-F238E27FC236}">
                <a16:creationId xmlns:a16="http://schemas.microsoft.com/office/drawing/2014/main" id="{99A65650-AEBF-40DB-BBA9-6AE666E42C2D}"/>
              </a:ext>
            </a:extLst>
          </p:cNvPr>
          <p:cNvGrpSpPr/>
          <p:nvPr/>
        </p:nvGrpSpPr>
        <p:grpSpPr>
          <a:xfrm>
            <a:off x="5029195" y="3045176"/>
            <a:ext cx="1303871" cy="920046"/>
            <a:chOff x="5638800" y="2966154"/>
            <a:chExt cx="1303871" cy="920046"/>
          </a:xfrm>
        </p:grpSpPr>
        <p:pic>
          <p:nvPicPr>
            <p:cNvPr id="8" name="Graphic 7" descr="Group">
              <a:extLst>
                <a:ext uri="{FF2B5EF4-FFF2-40B4-BE49-F238E27FC236}">
                  <a16:creationId xmlns:a16="http://schemas.microsoft.com/office/drawing/2014/main" id="{B29F344F-BDA4-4A36-9B41-AA47C7AEB5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2971800"/>
              <a:ext cx="914400" cy="914400"/>
            </a:xfrm>
            <a:prstGeom prst="rect">
              <a:avLst/>
            </a:prstGeom>
          </p:spPr>
        </p:pic>
        <p:pic>
          <p:nvPicPr>
            <p:cNvPr id="29" name="Graphic 28" descr="Group">
              <a:extLst>
                <a:ext uri="{FF2B5EF4-FFF2-40B4-BE49-F238E27FC236}">
                  <a16:creationId xmlns:a16="http://schemas.microsoft.com/office/drawing/2014/main" id="{5275CCA9-AC89-464D-AD7F-BBE0E0D53F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8271" y="2966154"/>
              <a:ext cx="914400" cy="914400"/>
            </a:xfrm>
            <a:prstGeom prst="rect">
              <a:avLst/>
            </a:prstGeom>
          </p:spPr>
        </p:pic>
      </p:grpSp>
      <p:pic>
        <p:nvPicPr>
          <p:cNvPr id="32" name="Graphic 31" descr="Man">
            <a:extLst>
              <a:ext uri="{FF2B5EF4-FFF2-40B4-BE49-F238E27FC236}">
                <a16:creationId xmlns:a16="http://schemas.microsoft.com/office/drawing/2014/main" id="{52D2CB4F-7134-43F8-B1C8-84510F87AA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2120" y="2336796"/>
            <a:ext cx="546095" cy="546095"/>
          </a:xfrm>
          <a:prstGeom prst="rect">
            <a:avLst/>
          </a:prstGeom>
        </p:spPr>
      </p:pic>
      <p:pic>
        <p:nvPicPr>
          <p:cNvPr id="36" name="Graphic 35" descr="Man">
            <a:extLst>
              <a:ext uri="{FF2B5EF4-FFF2-40B4-BE49-F238E27FC236}">
                <a16:creationId xmlns:a16="http://schemas.microsoft.com/office/drawing/2014/main" id="{2EB70513-03C5-498D-B737-CB8DC7A8E3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18751" y="5672667"/>
            <a:ext cx="546095" cy="546095"/>
          </a:xfrm>
          <a:prstGeom prst="rect">
            <a:avLst/>
          </a:prstGeom>
        </p:spPr>
      </p:pic>
      <p:pic>
        <p:nvPicPr>
          <p:cNvPr id="37" name="Graphic 36" descr="Man">
            <a:extLst>
              <a:ext uri="{FF2B5EF4-FFF2-40B4-BE49-F238E27FC236}">
                <a16:creationId xmlns:a16="http://schemas.microsoft.com/office/drawing/2014/main" id="{F0213044-BB3E-4BCA-8DB7-1C6E0370E4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4394" y="4865507"/>
            <a:ext cx="546095" cy="546095"/>
          </a:xfrm>
          <a:prstGeom prst="rect">
            <a:avLst/>
          </a:prstGeom>
        </p:spPr>
      </p:pic>
      <p:cxnSp>
        <p:nvCxnSpPr>
          <p:cNvPr id="39" name="Straight Connector 38">
            <a:extLst>
              <a:ext uri="{FF2B5EF4-FFF2-40B4-BE49-F238E27FC236}">
                <a16:creationId xmlns:a16="http://schemas.microsoft.com/office/drawing/2014/main" id="{50C2A2FF-DE19-4E97-BB48-3431B44B9517}"/>
              </a:ext>
            </a:extLst>
          </p:cNvPr>
          <p:cNvCxnSpPr>
            <a:stCxn id="32" idx="2"/>
          </p:cNvCxnSpPr>
          <p:nvPr/>
        </p:nvCxnSpPr>
        <p:spPr>
          <a:xfrm flipH="1">
            <a:off x="5565422" y="2882891"/>
            <a:ext cx="99746" cy="368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21F871-FA28-429C-AB2B-4B2164EEF48C}"/>
              </a:ext>
            </a:extLst>
          </p:cNvPr>
          <p:cNvCxnSpPr>
            <a:cxnSpLocks/>
            <a:stCxn id="32" idx="2"/>
          </p:cNvCxnSpPr>
          <p:nvPr/>
        </p:nvCxnSpPr>
        <p:spPr>
          <a:xfrm flipH="1">
            <a:off x="5365747" y="2882891"/>
            <a:ext cx="299421" cy="366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5E523BC-DFEC-4BDB-AC49-7A2FA65EEBB7}"/>
              </a:ext>
            </a:extLst>
          </p:cNvPr>
          <p:cNvCxnSpPr>
            <a:cxnSpLocks/>
            <a:stCxn id="32" idx="2"/>
          </p:cNvCxnSpPr>
          <p:nvPr/>
        </p:nvCxnSpPr>
        <p:spPr>
          <a:xfrm flipH="1">
            <a:off x="5203408" y="2882891"/>
            <a:ext cx="461760" cy="368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3E4E42-9976-4692-87EF-361B7A680AF7}"/>
              </a:ext>
            </a:extLst>
          </p:cNvPr>
          <p:cNvCxnSpPr>
            <a:cxnSpLocks/>
            <a:stCxn id="32" idx="2"/>
          </p:cNvCxnSpPr>
          <p:nvPr/>
        </p:nvCxnSpPr>
        <p:spPr>
          <a:xfrm>
            <a:off x="5665168" y="2882891"/>
            <a:ext cx="86290" cy="368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0E03EC-694D-4010-812F-71140D7E51EE}"/>
              </a:ext>
            </a:extLst>
          </p:cNvPr>
          <p:cNvCxnSpPr>
            <a:cxnSpLocks/>
            <a:stCxn id="32" idx="2"/>
          </p:cNvCxnSpPr>
          <p:nvPr/>
        </p:nvCxnSpPr>
        <p:spPr>
          <a:xfrm>
            <a:off x="5665168" y="2882891"/>
            <a:ext cx="296988" cy="406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01E9DCC-6BEC-4854-8E92-D63624A88ADC}"/>
              </a:ext>
            </a:extLst>
          </p:cNvPr>
          <p:cNvCxnSpPr>
            <a:cxnSpLocks/>
            <a:stCxn id="32" idx="2"/>
          </p:cNvCxnSpPr>
          <p:nvPr/>
        </p:nvCxnSpPr>
        <p:spPr>
          <a:xfrm>
            <a:off x="5665168" y="2882891"/>
            <a:ext cx="493617" cy="381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FDCD15E-BF15-4D03-AEE1-2DE78FC6F637}"/>
              </a:ext>
            </a:extLst>
          </p:cNvPr>
          <p:cNvCxnSpPr>
            <a:cxnSpLocks/>
            <a:endCxn id="36" idx="0"/>
          </p:cNvCxnSpPr>
          <p:nvPr/>
        </p:nvCxnSpPr>
        <p:spPr>
          <a:xfrm>
            <a:off x="5591798" y="5298716"/>
            <a:ext cx="1" cy="373951"/>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EA5097A-2E63-4506-A4AB-8193C7BD75DB}"/>
              </a:ext>
            </a:extLst>
          </p:cNvPr>
          <p:cNvSpPr txBox="1"/>
          <p:nvPr/>
        </p:nvSpPr>
        <p:spPr>
          <a:xfrm>
            <a:off x="4681063" y="1976267"/>
            <a:ext cx="2562186" cy="369332"/>
          </a:xfrm>
          <a:prstGeom prst="rect">
            <a:avLst/>
          </a:prstGeom>
          <a:noFill/>
        </p:spPr>
        <p:txBody>
          <a:bodyPr wrap="square" rtlCol="0">
            <a:spAutoFit/>
          </a:bodyPr>
          <a:lstStyle/>
          <a:p>
            <a:r>
              <a:rPr lang="en-GB" dirty="0"/>
              <a:t>Decile 1</a:t>
            </a:r>
          </a:p>
        </p:txBody>
      </p:sp>
      <p:sp>
        <p:nvSpPr>
          <p:cNvPr id="56" name="TextBox 55">
            <a:extLst>
              <a:ext uri="{FF2B5EF4-FFF2-40B4-BE49-F238E27FC236}">
                <a16:creationId xmlns:a16="http://schemas.microsoft.com/office/drawing/2014/main" id="{6B10A1F1-4D89-4991-9B0E-59F213182556}"/>
              </a:ext>
            </a:extLst>
          </p:cNvPr>
          <p:cNvSpPr txBox="1"/>
          <p:nvPr/>
        </p:nvSpPr>
        <p:spPr>
          <a:xfrm>
            <a:off x="4720574" y="4409025"/>
            <a:ext cx="2562186" cy="369332"/>
          </a:xfrm>
          <a:prstGeom prst="rect">
            <a:avLst/>
          </a:prstGeom>
          <a:noFill/>
        </p:spPr>
        <p:txBody>
          <a:bodyPr wrap="square" rtlCol="0">
            <a:spAutoFit/>
          </a:bodyPr>
          <a:lstStyle/>
          <a:p>
            <a:r>
              <a:rPr lang="en-GB" dirty="0"/>
              <a:t>Decile 10</a:t>
            </a:r>
          </a:p>
        </p:txBody>
      </p:sp>
      <p:sp>
        <p:nvSpPr>
          <p:cNvPr id="28" name="Title 1">
            <a:extLst>
              <a:ext uri="{FF2B5EF4-FFF2-40B4-BE49-F238E27FC236}">
                <a16:creationId xmlns:a16="http://schemas.microsoft.com/office/drawing/2014/main" id="{589CA9EC-7565-4FEE-9EC7-0C841151D9DF}"/>
              </a:ext>
            </a:extLst>
          </p:cNvPr>
          <p:cNvSpPr txBox="1">
            <a:spLocks/>
          </p:cNvSpPr>
          <p:nvPr/>
        </p:nvSpPr>
        <p:spPr>
          <a:xfrm>
            <a:off x="0" y="497817"/>
            <a:ext cx="12192000" cy="805983"/>
          </a:xfrm>
          <a:prstGeom prst="rect">
            <a:avLst/>
          </a:prstGeom>
          <a:solidFill>
            <a:schemeClr val="accent6">
              <a:lumMod val="20000"/>
              <a:lumOff val="8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dirty="0"/>
              <a:t>  </a:t>
            </a:r>
            <a:r>
              <a:rPr lang="en-GB" dirty="0"/>
              <a:t>EWS DEMAND and volunteering - DEPRIVATION</a:t>
            </a:r>
            <a:endParaRPr lang="en-US" dirty="0"/>
          </a:p>
        </p:txBody>
      </p:sp>
    </p:spTree>
    <p:extLst>
      <p:ext uri="{BB962C8B-B14F-4D97-AF65-F5344CB8AC3E}">
        <p14:creationId xmlns:p14="http://schemas.microsoft.com/office/powerpoint/2010/main" val="273793461"/>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0D708D380B2E4686EB9D2D22929574" ma:contentTypeVersion="13" ma:contentTypeDescription="Create a new document." ma:contentTypeScope="" ma:versionID="58e70f7a7a7350fa72f5119946762928">
  <xsd:schema xmlns:xsd="http://www.w3.org/2001/XMLSchema" xmlns:xs="http://www.w3.org/2001/XMLSchema" xmlns:p="http://schemas.microsoft.com/office/2006/metadata/properties" xmlns:ns3="0d630003-58a2-438e-a935-8cf55d22c7fe" xmlns:ns4="ae45bab3-e6d5-4f1e-ab1b-2e410de074dc" targetNamespace="http://schemas.microsoft.com/office/2006/metadata/properties" ma:root="true" ma:fieldsID="c32a64141efd0c33212b45c64acfceed" ns3:_="" ns4:_="">
    <xsd:import namespace="0d630003-58a2-438e-a935-8cf55d22c7fe"/>
    <xsd:import namespace="ae45bab3-e6d5-4f1e-ab1b-2e410de074d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30003-58a2-438e-a935-8cf55d22c7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45bab3-e6d5-4f1e-ab1b-2e410de074d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A9B47F-3DD8-4645-81DC-B88780643C07}">
  <ds:schemaRefs>
    <ds:schemaRef ds:uri="http://purl.org/dc/terms/"/>
    <ds:schemaRef ds:uri="http://schemas.openxmlformats.org/package/2006/metadata/core-properties"/>
    <ds:schemaRef ds:uri="0d630003-58a2-438e-a935-8cf55d22c7fe"/>
    <ds:schemaRef ds:uri="http://schemas.microsoft.com/office/2006/documentManagement/types"/>
    <ds:schemaRef ds:uri="http://schemas.microsoft.com/office/infopath/2007/PartnerControls"/>
    <ds:schemaRef ds:uri="ae45bab3-e6d5-4f1e-ab1b-2e410de074dc"/>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083791B4-EF5D-45D0-9BA4-ED99E3AC85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630003-58a2-438e-a935-8cf55d22c7fe"/>
    <ds:schemaRef ds:uri="ae45bab3-e6d5-4f1e-ab1b-2e410de074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1619</Words>
  <Application>Microsoft Office PowerPoint</Application>
  <PresentationFormat>Widescreen</PresentationFormat>
  <Paragraphs>182</Paragraphs>
  <Slides>18</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3" baseType="lpstr">
      <vt:lpstr>Arial</vt:lpstr>
      <vt:lpstr>Calibri</vt:lpstr>
      <vt:lpstr>Corbel</vt:lpstr>
      <vt:lpstr>Office Theme</vt:lpstr>
      <vt:lpstr>Worksheet</vt:lpstr>
      <vt:lpstr>VOLUNTEERING support through Ews</vt:lpstr>
      <vt:lpstr>HEADLINES</vt:lpstr>
      <vt:lpstr>    Volunteering aND new Benefits claimants </vt:lpstr>
      <vt:lpstr>PowerPoint Presentation</vt:lpstr>
      <vt:lpstr>PowerPoint Presentation</vt:lpstr>
      <vt:lpstr>PowerPoint Presentation</vt:lpstr>
      <vt:lpstr>    VOLUNTEERS MOSAIC OVERVIEW</vt:lpstr>
      <vt:lpstr>PowerPoint Presentation</vt:lpstr>
      <vt:lpstr>PowerPoint Presentation</vt:lpstr>
      <vt:lpstr>PowerPoint Presentation</vt:lpstr>
      <vt:lpstr>PowerPoint Presentation</vt:lpstr>
      <vt:lpstr>PowerPoint Presentation</vt:lpstr>
      <vt:lpstr>PowerPoint Presentation</vt:lpstr>
      <vt:lpstr>    WHICH volunteer groups might we see a change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2020-06-03T08:30:51Z</dcterms:created>
  <dcterms:modified xsi:type="dcterms:W3CDTF">2020-07-14T14:02:25Z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0x010100620D708D380B2E4686EB9D2D22929574</vt:lpwstr>
  </property>
  <property fmtid="{D5CDD505-2E9C-101B-9397-08002B2CF9AE}" pid="3" name="MSIP_Label_39d8be9e-c8d9-4b9c-bd40-2c27cc7ea2e6_Enabled">
    <vt:lpwstr>true</vt:lpwstr>
  </property>
  <property fmtid="{D5CDD505-2E9C-101B-9397-08002B2CF9AE}" pid="4" name="MSIP_Label_39d8be9e-c8d9-4b9c-bd40-2c27cc7ea2e6_SetDate">
    <vt:lpwstr>2020-07-02T11:00:23Z</vt:lpwstr>
  </property>
  <property fmtid="{D5CDD505-2E9C-101B-9397-08002B2CF9AE}" pid="5" name="MSIP_Label_39d8be9e-c8d9-4b9c-bd40-2c27cc7ea2e6_Method">
    <vt:lpwstr>Standard</vt:lpwstr>
  </property>
  <property fmtid="{D5CDD505-2E9C-101B-9397-08002B2CF9AE}" pid="6" name="MSIP_Label_39d8be9e-c8d9-4b9c-bd40-2c27cc7ea2e6_Name">
    <vt:lpwstr>39d8be9e-c8d9-4b9c-bd40-2c27cc7ea2e6</vt:lpwstr>
  </property>
  <property fmtid="{D5CDD505-2E9C-101B-9397-08002B2CF9AE}" pid="7" name="MSIP_Label_39d8be9e-c8d9-4b9c-bd40-2c27cc7ea2e6_SiteId">
    <vt:lpwstr>a8b4324f-155c-4215-a0f1-7ed8cc9a992f</vt:lpwstr>
  </property>
  <property fmtid="{D5CDD505-2E9C-101B-9397-08002B2CF9AE}" pid="8" name="MSIP_Label_39d8be9e-c8d9-4b9c-bd40-2c27cc7ea2e6_ActionId">
    <vt:lpwstr>b2390da5-9afa-4894-bbf6-000012605a62</vt:lpwstr>
  </property>
  <property fmtid="{D5CDD505-2E9C-101B-9397-08002B2CF9AE}" pid="9" name="MSIP_Label_39d8be9e-c8d9-4b9c-bd40-2c27cc7ea2e6_ContentBits">
    <vt:lpwstr>0</vt:lpwstr>
  </property>
</Properties>
</file>