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sldIdLst>
    <p:sldId id="905" r:id="rId2"/>
    <p:sldId id="4010" r:id="rId3"/>
    <p:sldId id="3995" r:id="rId4"/>
    <p:sldId id="4015" r:id="rId5"/>
    <p:sldId id="256" r:id="rId6"/>
    <p:sldId id="267" r:id="rId7"/>
    <p:sldId id="266" r:id="rId8"/>
    <p:sldId id="4016" r:id="rId9"/>
    <p:sldId id="4011" r:id="rId10"/>
    <p:sldId id="4017" r:id="rId11"/>
    <p:sldId id="4013" r:id="rId12"/>
    <p:sldId id="4014" r:id="rId13"/>
    <p:sldId id="4018" r:id="rId14"/>
    <p:sldId id="259" r:id="rId15"/>
    <p:sldId id="264" r:id="rId16"/>
    <p:sldId id="4022" r:id="rId17"/>
    <p:sldId id="4023" r:id="rId18"/>
    <p:sldId id="4019" r:id="rId19"/>
    <p:sldId id="4024" r:id="rId20"/>
    <p:sldId id="261" r:id="rId21"/>
    <p:sldId id="4026" r:id="rId22"/>
    <p:sldId id="4020" r:id="rId23"/>
    <p:sldId id="4021" r:id="rId24"/>
  </p:sldIdLst>
  <p:sldSz cx="12707938" cy="79565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10" userDrawn="1">
          <p15:clr>
            <a:srgbClr val="A4A3A4"/>
          </p15:clr>
        </p15:guide>
        <p15:guide id="2" pos="260" userDrawn="1">
          <p15:clr>
            <a:srgbClr val="A4A3A4"/>
          </p15:clr>
        </p15:guide>
        <p15:guide id="3" orient="horz" pos="941" userDrawn="1">
          <p15:clr>
            <a:srgbClr val="A4A3A4"/>
          </p15:clr>
        </p15:guide>
        <p15:guide id="4" pos="493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65B7BE-6976-CDB2-4B52-CD54B631D60C}" name="Emily Brodie - Intelligence Manager" initials="EBIM" userId="S::Emily.Brodie@essex.gov.uk::72612abd-c561-46f0-925a-0548d2cab26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003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98440B-9936-41C2-9222-5EAFD97A5B66}" v="116" dt="2024-01-15T22:30:35.2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3792" autoAdjust="0"/>
  </p:normalViewPr>
  <p:slideViewPr>
    <p:cSldViewPr snapToGrid="0">
      <p:cViewPr varScale="1">
        <p:scale>
          <a:sx n="58" d="100"/>
          <a:sy n="58" d="100"/>
        </p:scale>
        <p:origin x="888" y="40"/>
      </p:cViewPr>
      <p:guideLst>
        <p:guide orient="horz" pos="510"/>
        <p:guide pos="260"/>
        <p:guide orient="horz" pos="941"/>
        <p:guide pos="4932"/>
      </p:guideLst>
    </p:cSldViewPr>
  </p:slideViewPr>
  <p:outlineViewPr>
    <p:cViewPr>
      <p:scale>
        <a:sx n="33" d="100"/>
        <a:sy n="33" d="100"/>
      </p:scale>
      <p:origin x="0" y="-80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B315D3-1CD6-46ED-B179-590865D0CC1E}" type="datetimeFigureOut">
              <a:rPr lang="en-GB" smtClean="0"/>
              <a:t>16/02/2024</a:t>
            </a:fld>
            <a:endParaRPr lang="en-GB" dirty="0"/>
          </a:p>
        </p:txBody>
      </p:sp>
      <p:sp>
        <p:nvSpPr>
          <p:cNvPr id="4" name="Slide Image Placeholder 3"/>
          <p:cNvSpPr>
            <a:spLocks noGrp="1" noRot="1" noChangeAspect="1"/>
          </p:cNvSpPr>
          <p:nvPr>
            <p:ph type="sldImg" idx="2"/>
          </p:nvPr>
        </p:nvSpPr>
        <p:spPr>
          <a:xfrm>
            <a:off x="965200" y="1143000"/>
            <a:ext cx="49276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CB7E1E-9286-4B5E-866C-3AC232A6B65C}" type="slidenum">
              <a:rPr lang="en-GB" smtClean="0"/>
              <a:t>‹#›</a:t>
            </a:fld>
            <a:endParaRPr lang="en-GB" dirty="0"/>
          </a:p>
        </p:txBody>
      </p:sp>
    </p:spTree>
    <p:extLst>
      <p:ext uri="{BB962C8B-B14F-4D97-AF65-F5344CB8AC3E}">
        <p14:creationId xmlns:p14="http://schemas.microsoft.com/office/powerpoint/2010/main" val="843469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 population growth was expected and has been seen across Essex to varying degrees, driven by natural change but also migration into the county, primarily from within the UK.</a:t>
            </a:r>
          </a:p>
          <a:p>
            <a:endParaRPr lang="en-GB" dirty="0"/>
          </a:p>
          <a:p>
            <a:r>
              <a:rPr lang="en-GB" dirty="0"/>
              <a:t>This is expected to continue over the next few years, but as the population ages migration will likely be the primary cause.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Population growth is faster than that of England as a whole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(0.76% vs. 0.64% respectively).</a:t>
            </a:r>
          </a:p>
          <a:p>
            <a:endParaRPr lang="en-GB" dirty="0"/>
          </a:p>
          <a:p>
            <a:pPr algn="l">
              <a:spcAft>
                <a:spcPts val="1134"/>
              </a:spcAft>
            </a:pPr>
            <a:r>
              <a:rPr lang="en-GB" sz="1600" b="1" dirty="0">
                <a:solidFill>
                  <a:schemeClr val="accent1"/>
                </a:solidFill>
              </a:rPr>
              <a:t>Components of population change:</a:t>
            </a:r>
          </a:p>
          <a:p>
            <a:pPr marL="285750" indent="-285750" algn="l">
              <a:spcAft>
                <a:spcPts val="1134"/>
              </a:spcAft>
              <a:buFont typeface="Arial" panose="020B0604020202020204" pitchFamily="34" charset="0"/>
              <a:buChar char="•"/>
            </a:pPr>
            <a:r>
              <a:rPr lang="en-GB" sz="1600" b="1" dirty="0"/>
              <a:t>Uplift of migration</a:t>
            </a:r>
            <a:r>
              <a:rPr lang="en-GB" sz="1600" dirty="0"/>
              <a:t> into Essex: </a:t>
            </a:r>
          </a:p>
          <a:p>
            <a:pPr marL="742950" lvl="1" indent="-285750">
              <a:spcAft>
                <a:spcPts val="1134"/>
              </a:spcAft>
              <a:buFont typeface="Arial" panose="020B0604020202020204" pitchFamily="34" charset="0"/>
              <a:buChar char="•"/>
            </a:pPr>
            <a:r>
              <a:rPr lang="en-GB" sz="1600" dirty="0"/>
              <a:t>Majority of migration into Essex comes from within the UK.</a:t>
            </a:r>
          </a:p>
          <a:p>
            <a:pPr marL="742950" lvl="1" indent="-285750">
              <a:spcAft>
                <a:spcPts val="1134"/>
              </a:spcAft>
              <a:buFont typeface="Arial" panose="020B0604020202020204" pitchFamily="34" charset="0"/>
              <a:buChar char="•"/>
            </a:pPr>
            <a:r>
              <a:rPr lang="en-GB" sz="1600" dirty="0"/>
              <a:t>6% of new residents (in the last year from 21</a:t>
            </a:r>
            <a:r>
              <a:rPr lang="en-GB" sz="1600" baseline="30000" dirty="0"/>
              <a:t>st</a:t>
            </a:r>
            <a:r>
              <a:rPr lang="en-GB" sz="1600" dirty="0"/>
              <a:t> March 2021), came from outside of the UK.</a:t>
            </a:r>
          </a:p>
          <a:p>
            <a:pPr marL="285750" indent="-285750">
              <a:spcAft>
                <a:spcPts val="1134"/>
              </a:spcAft>
              <a:buFont typeface="Arial" panose="020B0604020202020204" pitchFamily="34" charset="0"/>
              <a:buChar char="•"/>
            </a:pPr>
            <a:r>
              <a:rPr lang="en-GB" sz="1600" b="1" dirty="0"/>
              <a:t>Natural change </a:t>
            </a:r>
            <a:r>
              <a:rPr lang="en-GB" sz="1600" dirty="0"/>
              <a:t>in population; greater number of births vs. deaths.</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Leading to </a:t>
            </a:r>
            <a:r>
              <a:rPr lang="en-GB" sz="1200" b="1" dirty="0">
                <a:solidFill>
                  <a:schemeClr val="tx1"/>
                </a:solidFill>
              </a:rPr>
              <a:t>an increase in population density across Essex</a:t>
            </a:r>
            <a:r>
              <a:rPr lang="en-GB" sz="1200" dirty="0">
                <a:solidFill>
                  <a:schemeClr val="tx1"/>
                </a:solidFill>
              </a:rPr>
              <a:t>. Harlow, Castle Point and Basildon are seeing the greatest impacts of increased population density.</a:t>
            </a:r>
          </a:p>
          <a:p>
            <a:endParaRPr lang="en-GB" dirty="0"/>
          </a:p>
          <a:p>
            <a:endParaRPr lang="en-GB" dirty="0"/>
          </a:p>
          <a:p>
            <a:r>
              <a:rPr lang="en-GB" sz="1200" dirty="0">
                <a:solidFill>
                  <a:schemeClr val="bg1"/>
                </a:solidFill>
              </a:rPr>
              <a:t>~1.52 million in 2022</a:t>
            </a:r>
          </a:p>
          <a:p>
            <a:r>
              <a:rPr lang="en-GB" sz="1200" dirty="0">
                <a:solidFill>
                  <a:schemeClr val="bg1"/>
                </a:solidFill>
              </a:rPr>
              <a:t>~1.58 million in 2032</a:t>
            </a:r>
          </a:p>
          <a:p>
            <a:endParaRPr lang="en-GB" dirty="0"/>
          </a:p>
          <a:p>
            <a:endParaRPr lang="en-GB" dirty="0"/>
          </a:p>
          <a:p>
            <a:r>
              <a:rPr lang="en-GB" sz="1200" dirty="0"/>
              <a:t>ONS projections suggest the Essex population could continue growing by </a:t>
            </a:r>
            <a:r>
              <a:rPr lang="en-GB" sz="1200" b="1" dirty="0"/>
              <a:t>~0.4% -0.6% per year </a:t>
            </a:r>
            <a:r>
              <a:rPr lang="en-GB" sz="1200" dirty="0"/>
              <a:t>over the next 10 years. </a:t>
            </a:r>
          </a:p>
          <a:p>
            <a:pPr marL="285750" indent="-285750">
              <a:buFont typeface="Arial" panose="020B0604020202020204" pitchFamily="34" charset="0"/>
              <a:buChar char="•"/>
            </a:pPr>
            <a:r>
              <a:rPr lang="en-GB" sz="1200" dirty="0"/>
              <a:t>Natural increase is projected to </a:t>
            </a:r>
            <a:r>
              <a:rPr lang="en-GB" sz="1200" b="1" dirty="0"/>
              <a:t>slow as the population ages.</a:t>
            </a:r>
            <a:endParaRPr lang="en-GB" sz="1200" dirty="0"/>
          </a:p>
          <a:p>
            <a:pPr marL="285750" indent="-285750">
              <a:buFont typeface="Arial" panose="020B0604020202020204" pitchFamily="34" charset="0"/>
              <a:buChar char="•"/>
            </a:pPr>
            <a:r>
              <a:rPr lang="en-GB" sz="1200" dirty="0"/>
              <a:t>The main driver of growth will come from </a:t>
            </a:r>
            <a:r>
              <a:rPr lang="en-GB" sz="1200" b="1" dirty="0"/>
              <a:t>NET migration</a:t>
            </a:r>
            <a:r>
              <a:rPr lang="en-GB" sz="1200" dirty="0"/>
              <a:t> into the county, largely from within the UK.</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C4BC889-CD16-4930-BED7-8A3232C9F9F2}" type="slidenum">
              <a:rPr lang="en-GB" smtClean="0"/>
              <a:t>2</a:t>
            </a:fld>
            <a:endParaRPr lang="en-GB" dirty="0"/>
          </a:p>
        </p:txBody>
      </p:sp>
    </p:spTree>
    <p:extLst>
      <p:ext uri="{BB962C8B-B14F-4D97-AF65-F5344CB8AC3E}">
        <p14:creationId xmlns:p14="http://schemas.microsoft.com/office/powerpoint/2010/main" val="1749873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 population growth was expected and has been seen across Essex to varying degrees, driven by natural change but also migration into the county, primarily from within the UK.</a:t>
            </a:r>
          </a:p>
          <a:p>
            <a:endParaRPr lang="en-GB" dirty="0"/>
          </a:p>
          <a:p>
            <a:r>
              <a:rPr lang="en-GB" dirty="0"/>
              <a:t>This is expected to continue over the next few years, but as the population ages migration will likely be the primary cause.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Population growth is faster than that of England as a whole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(0.76% vs. 0.64% respectively).</a:t>
            </a:r>
          </a:p>
          <a:p>
            <a:endParaRPr lang="en-GB" dirty="0"/>
          </a:p>
          <a:p>
            <a:pPr algn="l">
              <a:spcAft>
                <a:spcPts val="1134"/>
              </a:spcAft>
            </a:pPr>
            <a:r>
              <a:rPr lang="en-GB" sz="1600" b="1" dirty="0">
                <a:solidFill>
                  <a:schemeClr val="accent1"/>
                </a:solidFill>
              </a:rPr>
              <a:t>Components of population change:</a:t>
            </a:r>
          </a:p>
          <a:p>
            <a:pPr marL="285750" indent="-285750" algn="l">
              <a:spcAft>
                <a:spcPts val="1134"/>
              </a:spcAft>
              <a:buFont typeface="Arial" panose="020B0604020202020204" pitchFamily="34" charset="0"/>
              <a:buChar char="•"/>
            </a:pPr>
            <a:r>
              <a:rPr lang="en-GB" sz="1600" b="1" dirty="0"/>
              <a:t>Uplift of migration</a:t>
            </a:r>
            <a:r>
              <a:rPr lang="en-GB" sz="1600" dirty="0"/>
              <a:t> into Essex: </a:t>
            </a:r>
          </a:p>
          <a:p>
            <a:pPr marL="742950" lvl="1" indent="-285750">
              <a:spcAft>
                <a:spcPts val="1134"/>
              </a:spcAft>
              <a:buFont typeface="Arial" panose="020B0604020202020204" pitchFamily="34" charset="0"/>
              <a:buChar char="•"/>
            </a:pPr>
            <a:r>
              <a:rPr lang="en-GB" sz="1600" dirty="0"/>
              <a:t>Majority of migration into Essex comes from within the UK.</a:t>
            </a:r>
          </a:p>
          <a:p>
            <a:pPr marL="742950" lvl="1" indent="-285750">
              <a:spcAft>
                <a:spcPts val="1134"/>
              </a:spcAft>
              <a:buFont typeface="Arial" panose="020B0604020202020204" pitchFamily="34" charset="0"/>
              <a:buChar char="•"/>
            </a:pPr>
            <a:r>
              <a:rPr lang="en-GB" sz="1600" dirty="0"/>
              <a:t>6% of new residents (in the last year from 21</a:t>
            </a:r>
            <a:r>
              <a:rPr lang="en-GB" sz="1600" baseline="30000" dirty="0"/>
              <a:t>st</a:t>
            </a:r>
            <a:r>
              <a:rPr lang="en-GB" sz="1600" dirty="0"/>
              <a:t> March 2021), came from outside of the UK.</a:t>
            </a:r>
          </a:p>
          <a:p>
            <a:pPr marL="285750" indent="-285750">
              <a:spcAft>
                <a:spcPts val="1134"/>
              </a:spcAft>
              <a:buFont typeface="Arial" panose="020B0604020202020204" pitchFamily="34" charset="0"/>
              <a:buChar char="•"/>
            </a:pPr>
            <a:r>
              <a:rPr lang="en-GB" sz="1600" b="1" dirty="0"/>
              <a:t>Natural change </a:t>
            </a:r>
            <a:r>
              <a:rPr lang="en-GB" sz="1600" dirty="0"/>
              <a:t>in population; greater number of births vs. deaths.</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Leading to </a:t>
            </a:r>
            <a:r>
              <a:rPr lang="en-GB" sz="1200" b="1" dirty="0">
                <a:solidFill>
                  <a:schemeClr val="tx1"/>
                </a:solidFill>
              </a:rPr>
              <a:t>an increase in population density across Essex</a:t>
            </a:r>
            <a:r>
              <a:rPr lang="en-GB" sz="1200" dirty="0">
                <a:solidFill>
                  <a:schemeClr val="tx1"/>
                </a:solidFill>
              </a:rPr>
              <a:t>. Harlow, Castle Point and Basildon are seeing the greatest impacts of increased population density.</a:t>
            </a:r>
          </a:p>
          <a:p>
            <a:endParaRPr lang="en-GB" dirty="0"/>
          </a:p>
          <a:p>
            <a:endParaRPr lang="en-GB" dirty="0"/>
          </a:p>
          <a:p>
            <a:r>
              <a:rPr lang="en-GB" sz="1200" dirty="0">
                <a:solidFill>
                  <a:schemeClr val="bg1"/>
                </a:solidFill>
              </a:rPr>
              <a:t>~1.52 million in 2022</a:t>
            </a:r>
          </a:p>
          <a:p>
            <a:r>
              <a:rPr lang="en-GB" sz="1200" dirty="0">
                <a:solidFill>
                  <a:schemeClr val="bg1"/>
                </a:solidFill>
              </a:rPr>
              <a:t>~1.58 million in 2032</a:t>
            </a:r>
          </a:p>
          <a:p>
            <a:endParaRPr lang="en-GB" dirty="0"/>
          </a:p>
          <a:p>
            <a:endParaRPr lang="en-GB" dirty="0"/>
          </a:p>
          <a:p>
            <a:r>
              <a:rPr lang="en-GB" sz="1200" dirty="0"/>
              <a:t>ONS projections suggest the Essex population could continue growing by </a:t>
            </a:r>
            <a:r>
              <a:rPr lang="en-GB" sz="1200" b="1" dirty="0"/>
              <a:t>~0.4% -0.6% per year </a:t>
            </a:r>
            <a:r>
              <a:rPr lang="en-GB" sz="1200" dirty="0"/>
              <a:t>over the next 10 years. </a:t>
            </a:r>
          </a:p>
          <a:p>
            <a:pPr marL="285750" indent="-285750">
              <a:buFont typeface="Arial" panose="020B0604020202020204" pitchFamily="34" charset="0"/>
              <a:buChar char="•"/>
            </a:pPr>
            <a:r>
              <a:rPr lang="en-GB" sz="1200" dirty="0"/>
              <a:t>Natural increase is projected to </a:t>
            </a:r>
            <a:r>
              <a:rPr lang="en-GB" sz="1200" b="1" dirty="0"/>
              <a:t>slow as the population ages.</a:t>
            </a:r>
            <a:endParaRPr lang="en-GB" sz="1200" dirty="0"/>
          </a:p>
          <a:p>
            <a:pPr marL="285750" indent="-285750">
              <a:buFont typeface="Arial" panose="020B0604020202020204" pitchFamily="34" charset="0"/>
              <a:buChar char="•"/>
            </a:pPr>
            <a:r>
              <a:rPr lang="en-GB" sz="1200" dirty="0"/>
              <a:t>The main driver of growth will come from </a:t>
            </a:r>
            <a:r>
              <a:rPr lang="en-GB" sz="1200" b="1" dirty="0"/>
              <a:t>NET migration</a:t>
            </a:r>
            <a:r>
              <a:rPr lang="en-GB" sz="1200" dirty="0"/>
              <a:t> into the county, largely from within the UK.</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C4BC889-CD16-4930-BED7-8A3232C9F9F2}" type="slidenum">
              <a:rPr lang="en-GB" smtClean="0"/>
              <a:t>23</a:t>
            </a:fld>
            <a:endParaRPr lang="en-GB" dirty="0"/>
          </a:p>
        </p:txBody>
      </p:sp>
    </p:spTree>
    <p:extLst>
      <p:ext uri="{BB962C8B-B14F-4D97-AF65-F5344CB8AC3E}">
        <p14:creationId xmlns:p14="http://schemas.microsoft.com/office/powerpoint/2010/main" val="289741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Areas of population change to consider in future planning – changes are fairly consistent with national picture but at slightly varying rates: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Essex has an aging population – slightly higher than UK average - impacting certain districts more – Maldon, Tendring, Rochford and Castle Point – this will continue until eventually we see a shift of balance between births and deaths.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35% dependency ratio as of 2021 – this is expected to increase as the population ages. Dependency ratios calculated using mid year estimates for 2021 (ONS) – projections use 2020 interim projections – available for England level only.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Household types – number has increased as expected with the increase in population, we seen consistent proportions over the last 10 years and across England.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Ethnic diversity – while at a lesser rate vs. England Essex is becoming more diverse, particularly in West Essex.</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Resulting in an increase in language diversity, while proficiency of English is still high, there are pockets of low proficiency which could impact engagement and access to services.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1C4BC889-CD16-4930-BED7-8A3232C9F9F2}" type="slidenum">
              <a:rPr lang="en-GB" smtClean="0"/>
              <a:t>3</a:t>
            </a:fld>
            <a:endParaRPr lang="en-GB" dirty="0"/>
          </a:p>
        </p:txBody>
      </p:sp>
    </p:spTree>
    <p:extLst>
      <p:ext uri="{BB962C8B-B14F-4D97-AF65-F5344CB8AC3E}">
        <p14:creationId xmlns:p14="http://schemas.microsoft.com/office/powerpoint/2010/main" val="38293925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 population growth was expected and has been seen across Essex to varying degrees, driven by natural change but also migration into the county, primarily from within the UK.</a:t>
            </a:r>
          </a:p>
          <a:p>
            <a:endParaRPr lang="en-GB" dirty="0"/>
          </a:p>
          <a:p>
            <a:r>
              <a:rPr lang="en-GB" dirty="0"/>
              <a:t>This is expected to continue over the next few years, but as the population ages migration will likely be the primary cause.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Population growth is faster than that of England as a whole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(0.76% vs. 0.64% respectively).</a:t>
            </a:r>
          </a:p>
          <a:p>
            <a:endParaRPr lang="en-GB" dirty="0"/>
          </a:p>
          <a:p>
            <a:pPr algn="l">
              <a:spcAft>
                <a:spcPts val="1134"/>
              </a:spcAft>
            </a:pPr>
            <a:r>
              <a:rPr lang="en-GB" sz="1600" b="1" dirty="0">
                <a:solidFill>
                  <a:schemeClr val="accent1"/>
                </a:solidFill>
              </a:rPr>
              <a:t>Components of population change:</a:t>
            </a:r>
          </a:p>
          <a:p>
            <a:pPr marL="285750" indent="-285750" algn="l">
              <a:spcAft>
                <a:spcPts val="1134"/>
              </a:spcAft>
              <a:buFont typeface="Arial" panose="020B0604020202020204" pitchFamily="34" charset="0"/>
              <a:buChar char="•"/>
            </a:pPr>
            <a:r>
              <a:rPr lang="en-GB" sz="1600" b="1" dirty="0"/>
              <a:t>Uplift of migration</a:t>
            </a:r>
            <a:r>
              <a:rPr lang="en-GB" sz="1600" dirty="0"/>
              <a:t> into Essex: </a:t>
            </a:r>
          </a:p>
          <a:p>
            <a:pPr marL="742950" lvl="1" indent="-285750">
              <a:spcAft>
                <a:spcPts val="1134"/>
              </a:spcAft>
              <a:buFont typeface="Arial" panose="020B0604020202020204" pitchFamily="34" charset="0"/>
              <a:buChar char="•"/>
            </a:pPr>
            <a:r>
              <a:rPr lang="en-GB" sz="1600" dirty="0"/>
              <a:t>Majority of migration into Essex comes from within the UK.</a:t>
            </a:r>
          </a:p>
          <a:p>
            <a:pPr marL="742950" lvl="1" indent="-285750">
              <a:spcAft>
                <a:spcPts val="1134"/>
              </a:spcAft>
              <a:buFont typeface="Arial" panose="020B0604020202020204" pitchFamily="34" charset="0"/>
              <a:buChar char="•"/>
            </a:pPr>
            <a:r>
              <a:rPr lang="en-GB" sz="1600" dirty="0"/>
              <a:t>6% of new residents (in the last year from 21</a:t>
            </a:r>
            <a:r>
              <a:rPr lang="en-GB" sz="1600" baseline="30000" dirty="0"/>
              <a:t>st</a:t>
            </a:r>
            <a:r>
              <a:rPr lang="en-GB" sz="1600" dirty="0"/>
              <a:t> March 2021), came from outside of the UK.</a:t>
            </a:r>
          </a:p>
          <a:p>
            <a:pPr marL="285750" indent="-285750">
              <a:spcAft>
                <a:spcPts val="1134"/>
              </a:spcAft>
              <a:buFont typeface="Arial" panose="020B0604020202020204" pitchFamily="34" charset="0"/>
              <a:buChar char="•"/>
            </a:pPr>
            <a:r>
              <a:rPr lang="en-GB" sz="1600" b="1" dirty="0"/>
              <a:t>Natural change </a:t>
            </a:r>
            <a:r>
              <a:rPr lang="en-GB" sz="1600" dirty="0"/>
              <a:t>in population; greater number of births vs. deaths.</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Leading to </a:t>
            </a:r>
            <a:r>
              <a:rPr lang="en-GB" sz="1200" b="1" dirty="0">
                <a:solidFill>
                  <a:schemeClr val="tx1"/>
                </a:solidFill>
              </a:rPr>
              <a:t>an increase in population density across Essex</a:t>
            </a:r>
            <a:r>
              <a:rPr lang="en-GB" sz="1200" dirty="0">
                <a:solidFill>
                  <a:schemeClr val="tx1"/>
                </a:solidFill>
              </a:rPr>
              <a:t>. Harlow, Castle Point and Basildon are seeing the greatest impacts of increased population density.</a:t>
            </a:r>
          </a:p>
          <a:p>
            <a:endParaRPr lang="en-GB" dirty="0"/>
          </a:p>
          <a:p>
            <a:endParaRPr lang="en-GB" dirty="0"/>
          </a:p>
          <a:p>
            <a:r>
              <a:rPr lang="en-GB" sz="1200" dirty="0">
                <a:solidFill>
                  <a:schemeClr val="bg1"/>
                </a:solidFill>
              </a:rPr>
              <a:t>~1.52 million in 2022</a:t>
            </a:r>
          </a:p>
          <a:p>
            <a:r>
              <a:rPr lang="en-GB" sz="1200" dirty="0">
                <a:solidFill>
                  <a:schemeClr val="bg1"/>
                </a:solidFill>
              </a:rPr>
              <a:t>~1.58 million in 2032</a:t>
            </a:r>
          </a:p>
          <a:p>
            <a:endParaRPr lang="en-GB" dirty="0"/>
          </a:p>
          <a:p>
            <a:endParaRPr lang="en-GB" dirty="0"/>
          </a:p>
          <a:p>
            <a:r>
              <a:rPr lang="en-GB" sz="1200" dirty="0"/>
              <a:t>ONS projections suggest the Essex population could continue growing by </a:t>
            </a:r>
            <a:r>
              <a:rPr lang="en-GB" sz="1200" b="1" dirty="0"/>
              <a:t>~0.4% -0.6% per year </a:t>
            </a:r>
            <a:r>
              <a:rPr lang="en-GB" sz="1200" dirty="0"/>
              <a:t>over the next 10 years. </a:t>
            </a:r>
          </a:p>
          <a:p>
            <a:pPr marL="285750" indent="-285750">
              <a:buFont typeface="Arial" panose="020B0604020202020204" pitchFamily="34" charset="0"/>
              <a:buChar char="•"/>
            </a:pPr>
            <a:r>
              <a:rPr lang="en-GB" sz="1200" dirty="0"/>
              <a:t>Natural increase is projected to </a:t>
            </a:r>
            <a:r>
              <a:rPr lang="en-GB" sz="1200" b="1" dirty="0"/>
              <a:t>slow as the population ages.</a:t>
            </a:r>
            <a:endParaRPr lang="en-GB" sz="1200" dirty="0"/>
          </a:p>
          <a:p>
            <a:pPr marL="285750" indent="-285750">
              <a:buFont typeface="Arial" panose="020B0604020202020204" pitchFamily="34" charset="0"/>
              <a:buChar char="•"/>
            </a:pPr>
            <a:r>
              <a:rPr lang="en-GB" sz="1200" dirty="0"/>
              <a:t>The main driver of growth will come from </a:t>
            </a:r>
            <a:r>
              <a:rPr lang="en-GB" sz="1200" b="1" dirty="0"/>
              <a:t>NET migration</a:t>
            </a:r>
            <a:r>
              <a:rPr lang="en-GB" sz="1200" dirty="0"/>
              <a:t> into the county, largely from within the UK.</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C4BC889-CD16-4930-BED7-8A3232C9F9F2}" type="slidenum">
              <a:rPr lang="en-GB" smtClean="0"/>
              <a:t>4</a:t>
            </a:fld>
            <a:endParaRPr lang="en-GB" dirty="0"/>
          </a:p>
        </p:txBody>
      </p:sp>
    </p:spTree>
    <p:extLst>
      <p:ext uri="{BB962C8B-B14F-4D97-AF65-F5344CB8AC3E}">
        <p14:creationId xmlns:p14="http://schemas.microsoft.com/office/powerpoint/2010/main" val="589594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B7E1E-9286-4B5E-866C-3AC232A6B65C}" type="slidenum">
              <a:rPr lang="en-GB" smtClean="0"/>
              <a:t>5</a:t>
            </a:fld>
            <a:endParaRPr lang="en-GB" dirty="0"/>
          </a:p>
        </p:txBody>
      </p:sp>
    </p:spTree>
    <p:extLst>
      <p:ext uri="{BB962C8B-B14F-4D97-AF65-F5344CB8AC3E}">
        <p14:creationId xmlns:p14="http://schemas.microsoft.com/office/powerpoint/2010/main" val="1542738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B7E1E-9286-4B5E-866C-3AC232A6B65C}" type="slidenum">
              <a:rPr lang="en-GB" smtClean="0"/>
              <a:t>7</a:t>
            </a:fld>
            <a:endParaRPr lang="en-GB" dirty="0"/>
          </a:p>
        </p:txBody>
      </p:sp>
    </p:spTree>
    <p:extLst>
      <p:ext uri="{BB962C8B-B14F-4D97-AF65-F5344CB8AC3E}">
        <p14:creationId xmlns:p14="http://schemas.microsoft.com/office/powerpoint/2010/main" val="51704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CB7E1E-9286-4B5E-866C-3AC232A6B65C}" type="slidenum">
              <a:rPr lang="en-GB" smtClean="0"/>
              <a:t>8</a:t>
            </a:fld>
            <a:endParaRPr lang="en-GB" dirty="0"/>
          </a:p>
        </p:txBody>
      </p:sp>
    </p:spTree>
    <p:extLst>
      <p:ext uri="{BB962C8B-B14F-4D97-AF65-F5344CB8AC3E}">
        <p14:creationId xmlns:p14="http://schemas.microsoft.com/office/powerpoint/2010/main" val="127589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 population growth was expected and has been seen across Essex to varying degrees, driven by natural change but also migration into the county, primarily from within the UK.</a:t>
            </a:r>
          </a:p>
          <a:p>
            <a:endParaRPr lang="en-GB" dirty="0"/>
          </a:p>
          <a:p>
            <a:r>
              <a:rPr lang="en-GB" dirty="0"/>
              <a:t>This is expected to continue over the next few years, but as the population ages migration will likely be the primary cause.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Population growth is faster than that of England as a whole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(0.76% vs. 0.64% respectively).</a:t>
            </a:r>
          </a:p>
          <a:p>
            <a:endParaRPr lang="en-GB" dirty="0"/>
          </a:p>
          <a:p>
            <a:pPr algn="l">
              <a:spcAft>
                <a:spcPts val="1134"/>
              </a:spcAft>
            </a:pPr>
            <a:r>
              <a:rPr lang="en-GB" sz="1600" b="1" dirty="0">
                <a:solidFill>
                  <a:schemeClr val="accent1"/>
                </a:solidFill>
              </a:rPr>
              <a:t>Components of population change:</a:t>
            </a:r>
          </a:p>
          <a:p>
            <a:pPr marL="285750" indent="-285750" algn="l">
              <a:spcAft>
                <a:spcPts val="1134"/>
              </a:spcAft>
              <a:buFont typeface="Arial" panose="020B0604020202020204" pitchFamily="34" charset="0"/>
              <a:buChar char="•"/>
            </a:pPr>
            <a:r>
              <a:rPr lang="en-GB" sz="1600" b="1" dirty="0"/>
              <a:t>Uplift of migration</a:t>
            </a:r>
            <a:r>
              <a:rPr lang="en-GB" sz="1600" dirty="0"/>
              <a:t> into Essex: </a:t>
            </a:r>
          </a:p>
          <a:p>
            <a:pPr marL="742950" lvl="1" indent="-285750">
              <a:spcAft>
                <a:spcPts val="1134"/>
              </a:spcAft>
              <a:buFont typeface="Arial" panose="020B0604020202020204" pitchFamily="34" charset="0"/>
              <a:buChar char="•"/>
            </a:pPr>
            <a:r>
              <a:rPr lang="en-GB" sz="1600" dirty="0"/>
              <a:t>Majority of migration into Essex comes from within the UK.</a:t>
            </a:r>
          </a:p>
          <a:p>
            <a:pPr marL="742950" lvl="1" indent="-285750">
              <a:spcAft>
                <a:spcPts val="1134"/>
              </a:spcAft>
              <a:buFont typeface="Arial" panose="020B0604020202020204" pitchFamily="34" charset="0"/>
              <a:buChar char="•"/>
            </a:pPr>
            <a:r>
              <a:rPr lang="en-GB" sz="1600" dirty="0"/>
              <a:t>6% of new residents (in the last year from 21</a:t>
            </a:r>
            <a:r>
              <a:rPr lang="en-GB" sz="1600" baseline="30000" dirty="0"/>
              <a:t>st</a:t>
            </a:r>
            <a:r>
              <a:rPr lang="en-GB" sz="1600" dirty="0"/>
              <a:t> March 2021), came from outside of the UK.</a:t>
            </a:r>
          </a:p>
          <a:p>
            <a:pPr marL="285750" indent="-285750">
              <a:spcAft>
                <a:spcPts val="1134"/>
              </a:spcAft>
              <a:buFont typeface="Arial" panose="020B0604020202020204" pitchFamily="34" charset="0"/>
              <a:buChar char="•"/>
            </a:pPr>
            <a:r>
              <a:rPr lang="en-GB" sz="1600" b="1" dirty="0"/>
              <a:t>Natural change </a:t>
            </a:r>
            <a:r>
              <a:rPr lang="en-GB" sz="1600" dirty="0"/>
              <a:t>in population; greater number of births vs. deaths.</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Leading to </a:t>
            </a:r>
            <a:r>
              <a:rPr lang="en-GB" sz="1200" b="1" dirty="0">
                <a:solidFill>
                  <a:schemeClr val="tx1"/>
                </a:solidFill>
              </a:rPr>
              <a:t>an increase in population density across Essex</a:t>
            </a:r>
            <a:r>
              <a:rPr lang="en-GB" sz="1200" dirty="0">
                <a:solidFill>
                  <a:schemeClr val="tx1"/>
                </a:solidFill>
              </a:rPr>
              <a:t>. Harlow, Castle Point and Basildon are seeing the greatest impacts of increased population density.</a:t>
            </a:r>
          </a:p>
          <a:p>
            <a:endParaRPr lang="en-GB" dirty="0"/>
          </a:p>
          <a:p>
            <a:endParaRPr lang="en-GB" dirty="0"/>
          </a:p>
          <a:p>
            <a:r>
              <a:rPr lang="en-GB" sz="1200" dirty="0">
                <a:solidFill>
                  <a:schemeClr val="bg1"/>
                </a:solidFill>
              </a:rPr>
              <a:t>~1.52 million in 2022</a:t>
            </a:r>
          </a:p>
          <a:p>
            <a:r>
              <a:rPr lang="en-GB" sz="1200" dirty="0">
                <a:solidFill>
                  <a:schemeClr val="bg1"/>
                </a:solidFill>
              </a:rPr>
              <a:t>~1.58 million in 2032</a:t>
            </a:r>
          </a:p>
          <a:p>
            <a:endParaRPr lang="en-GB" dirty="0"/>
          </a:p>
          <a:p>
            <a:endParaRPr lang="en-GB" dirty="0"/>
          </a:p>
          <a:p>
            <a:r>
              <a:rPr lang="en-GB" sz="1200" dirty="0"/>
              <a:t>ONS projections suggest the Essex population could continue growing by </a:t>
            </a:r>
            <a:r>
              <a:rPr lang="en-GB" sz="1200" b="1" dirty="0"/>
              <a:t>~0.4% -0.6% per year </a:t>
            </a:r>
            <a:r>
              <a:rPr lang="en-GB" sz="1200" dirty="0"/>
              <a:t>over the next 10 years. </a:t>
            </a:r>
          </a:p>
          <a:p>
            <a:pPr marL="285750" indent="-285750">
              <a:buFont typeface="Arial" panose="020B0604020202020204" pitchFamily="34" charset="0"/>
              <a:buChar char="•"/>
            </a:pPr>
            <a:r>
              <a:rPr lang="en-GB" sz="1200" dirty="0"/>
              <a:t>Natural increase is projected to </a:t>
            </a:r>
            <a:r>
              <a:rPr lang="en-GB" sz="1200" b="1" dirty="0"/>
              <a:t>slow as the population ages.</a:t>
            </a:r>
            <a:endParaRPr lang="en-GB" sz="1200" dirty="0"/>
          </a:p>
          <a:p>
            <a:pPr marL="285750" indent="-285750">
              <a:buFont typeface="Arial" panose="020B0604020202020204" pitchFamily="34" charset="0"/>
              <a:buChar char="•"/>
            </a:pPr>
            <a:r>
              <a:rPr lang="en-GB" sz="1200" dirty="0"/>
              <a:t>The main driver of growth will come from </a:t>
            </a:r>
            <a:r>
              <a:rPr lang="en-GB" sz="1200" b="1" dirty="0"/>
              <a:t>NET migration</a:t>
            </a:r>
            <a:r>
              <a:rPr lang="en-GB" sz="1200" dirty="0"/>
              <a:t> into the county, largely from within the UK.</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C4BC889-CD16-4930-BED7-8A3232C9F9F2}" type="slidenum">
              <a:rPr lang="en-GB" smtClean="0"/>
              <a:t>13</a:t>
            </a:fld>
            <a:endParaRPr lang="en-GB" dirty="0"/>
          </a:p>
        </p:txBody>
      </p:sp>
    </p:spTree>
    <p:extLst>
      <p:ext uri="{BB962C8B-B14F-4D97-AF65-F5344CB8AC3E}">
        <p14:creationId xmlns:p14="http://schemas.microsoft.com/office/powerpoint/2010/main" val="27115711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 population growth was expected and has been seen across Essex to varying degrees, driven by natural change but also migration into the county, primarily from within the UK.</a:t>
            </a:r>
          </a:p>
          <a:p>
            <a:endParaRPr lang="en-GB" dirty="0"/>
          </a:p>
          <a:p>
            <a:r>
              <a:rPr lang="en-GB" dirty="0"/>
              <a:t>This is expected to continue over the next few years, but as the population ages migration will likely be the primary cause.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Population growth is faster than that of England as a whole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(0.76% vs. 0.64% respectively).</a:t>
            </a:r>
          </a:p>
          <a:p>
            <a:endParaRPr lang="en-GB" dirty="0"/>
          </a:p>
          <a:p>
            <a:pPr algn="l">
              <a:spcAft>
                <a:spcPts val="1134"/>
              </a:spcAft>
            </a:pPr>
            <a:r>
              <a:rPr lang="en-GB" sz="1600" b="1" dirty="0">
                <a:solidFill>
                  <a:schemeClr val="accent1"/>
                </a:solidFill>
              </a:rPr>
              <a:t>Components of population change:</a:t>
            </a:r>
          </a:p>
          <a:p>
            <a:pPr marL="285750" indent="-285750" algn="l">
              <a:spcAft>
                <a:spcPts val="1134"/>
              </a:spcAft>
              <a:buFont typeface="Arial" panose="020B0604020202020204" pitchFamily="34" charset="0"/>
              <a:buChar char="•"/>
            </a:pPr>
            <a:r>
              <a:rPr lang="en-GB" sz="1600" b="1" dirty="0"/>
              <a:t>Uplift of migration</a:t>
            </a:r>
            <a:r>
              <a:rPr lang="en-GB" sz="1600" dirty="0"/>
              <a:t> into Essex: </a:t>
            </a:r>
          </a:p>
          <a:p>
            <a:pPr marL="742950" lvl="1" indent="-285750">
              <a:spcAft>
                <a:spcPts val="1134"/>
              </a:spcAft>
              <a:buFont typeface="Arial" panose="020B0604020202020204" pitchFamily="34" charset="0"/>
              <a:buChar char="•"/>
            </a:pPr>
            <a:r>
              <a:rPr lang="en-GB" sz="1600" dirty="0"/>
              <a:t>Majority of migration into Essex comes from within the UK.</a:t>
            </a:r>
          </a:p>
          <a:p>
            <a:pPr marL="742950" lvl="1" indent="-285750">
              <a:spcAft>
                <a:spcPts val="1134"/>
              </a:spcAft>
              <a:buFont typeface="Arial" panose="020B0604020202020204" pitchFamily="34" charset="0"/>
              <a:buChar char="•"/>
            </a:pPr>
            <a:r>
              <a:rPr lang="en-GB" sz="1600" dirty="0"/>
              <a:t>6% of new residents (in the last year from 21</a:t>
            </a:r>
            <a:r>
              <a:rPr lang="en-GB" sz="1600" baseline="30000" dirty="0"/>
              <a:t>st</a:t>
            </a:r>
            <a:r>
              <a:rPr lang="en-GB" sz="1600" dirty="0"/>
              <a:t> March 2021), came from outside of the UK.</a:t>
            </a:r>
          </a:p>
          <a:p>
            <a:pPr marL="285750" indent="-285750">
              <a:spcAft>
                <a:spcPts val="1134"/>
              </a:spcAft>
              <a:buFont typeface="Arial" panose="020B0604020202020204" pitchFamily="34" charset="0"/>
              <a:buChar char="•"/>
            </a:pPr>
            <a:r>
              <a:rPr lang="en-GB" sz="1600" b="1" dirty="0"/>
              <a:t>Natural change </a:t>
            </a:r>
            <a:r>
              <a:rPr lang="en-GB" sz="1600" dirty="0"/>
              <a:t>in population; greater number of births vs. deaths.</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Leading to </a:t>
            </a:r>
            <a:r>
              <a:rPr lang="en-GB" sz="1200" b="1" dirty="0">
                <a:solidFill>
                  <a:schemeClr val="tx1"/>
                </a:solidFill>
              </a:rPr>
              <a:t>an increase in population density across Essex</a:t>
            </a:r>
            <a:r>
              <a:rPr lang="en-GB" sz="1200" dirty="0">
                <a:solidFill>
                  <a:schemeClr val="tx1"/>
                </a:solidFill>
              </a:rPr>
              <a:t>. Harlow, Castle Point and Basildon are seeing the greatest impacts of increased population density.</a:t>
            </a:r>
          </a:p>
          <a:p>
            <a:endParaRPr lang="en-GB" dirty="0"/>
          </a:p>
          <a:p>
            <a:endParaRPr lang="en-GB" dirty="0"/>
          </a:p>
          <a:p>
            <a:r>
              <a:rPr lang="en-GB" sz="1200" dirty="0">
                <a:solidFill>
                  <a:schemeClr val="bg1"/>
                </a:solidFill>
              </a:rPr>
              <a:t>~1.52 million in 2022</a:t>
            </a:r>
          </a:p>
          <a:p>
            <a:r>
              <a:rPr lang="en-GB" sz="1200" dirty="0">
                <a:solidFill>
                  <a:schemeClr val="bg1"/>
                </a:solidFill>
              </a:rPr>
              <a:t>~1.58 million in 2032</a:t>
            </a:r>
          </a:p>
          <a:p>
            <a:endParaRPr lang="en-GB" dirty="0"/>
          </a:p>
          <a:p>
            <a:endParaRPr lang="en-GB" dirty="0"/>
          </a:p>
          <a:p>
            <a:r>
              <a:rPr lang="en-GB" sz="1200" dirty="0"/>
              <a:t>ONS projections suggest the Essex population could continue growing by </a:t>
            </a:r>
            <a:r>
              <a:rPr lang="en-GB" sz="1200" b="1" dirty="0"/>
              <a:t>~0.4% -0.6% per year </a:t>
            </a:r>
            <a:r>
              <a:rPr lang="en-GB" sz="1200" dirty="0"/>
              <a:t>over the next 10 years. </a:t>
            </a:r>
          </a:p>
          <a:p>
            <a:pPr marL="285750" indent="-285750">
              <a:buFont typeface="Arial" panose="020B0604020202020204" pitchFamily="34" charset="0"/>
              <a:buChar char="•"/>
            </a:pPr>
            <a:r>
              <a:rPr lang="en-GB" sz="1200" dirty="0"/>
              <a:t>Natural increase is projected to </a:t>
            </a:r>
            <a:r>
              <a:rPr lang="en-GB" sz="1200" b="1" dirty="0"/>
              <a:t>slow as the population ages.</a:t>
            </a:r>
            <a:endParaRPr lang="en-GB" sz="1200" dirty="0"/>
          </a:p>
          <a:p>
            <a:pPr marL="285750" indent="-285750">
              <a:buFont typeface="Arial" panose="020B0604020202020204" pitchFamily="34" charset="0"/>
              <a:buChar char="•"/>
            </a:pPr>
            <a:r>
              <a:rPr lang="en-GB" sz="1200" dirty="0"/>
              <a:t>The main driver of growth will come from </a:t>
            </a:r>
            <a:r>
              <a:rPr lang="en-GB" sz="1200" b="1" dirty="0"/>
              <a:t>NET migration</a:t>
            </a:r>
            <a:r>
              <a:rPr lang="en-GB" sz="1200" dirty="0"/>
              <a:t> into the county, largely from within the UK.</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C4BC889-CD16-4930-BED7-8A3232C9F9F2}" type="slidenum">
              <a:rPr lang="en-GB" smtClean="0"/>
              <a:t>18</a:t>
            </a:fld>
            <a:endParaRPr lang="en-GB" dirty="0"/>
          </a:p>
        </p:txBody>
      </p:sp>
    </p:spTree>
    <p:extLst>
      <p:ext uri="{BB962C8B-B14F-4D97-AF65-F5344CB8AC3E}">
        <p14:creationId xmlns:p14="http://schemas.microsoft.com/office/powerpoint/2010/main" val="1460188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message: population growth was expected and has been seen across Essex to varying degrees, driven by natural change but also migration into the county, primarily from within the UK.</a:t>
            </a:r>
          </a:p>
          <a:p>
            <a:endParaRPr lang="en-GB" dirty="0"/>
          </a:p>
          <a:p>
            <a:r>
              <a:rPr lang="en-GB" dirty="0"/>
              <a:t>This is expected to continue over the next few years, but as the population ages migration will likely be the primary cause. </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Population growth is faster than that of England as a whole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(0.76% vs. 0.64% respectively).</a:t>
            </a:r>
          </a:p>
          <a:p>
            <a:endParaRPr lang="en-GB" dirty="0"/>
          </a:p>
          <a:p>
            <a:pPr algn="l">
              <a:spcAft>
                <a:spcPts val="1134"/>
              </a:spcAft>
            </a:pPr>
            <a:r>
              <a:rPr lang="en-GB" sz="1600" b="1" dirty="0">
                <a:solidFill>
                  <a:schemeClr val="accent1"/>
                </a:solidFill>
              </a:rPr>
              <a:t>Components of population change:</a:t>
            </a:r>
          </a:p>
          <a:p>
            <a:pPr marL="285750" indent="-285750" algn="l">
              <a:spcAft>
                <a:spcPts val="1134"/>
              </a:spcAft>
              <a:buFont typeface="Arial" panose="020B0604020202020204" pitchFamily="34" charset="0"/>
              <a:buChar char="•"/>
            </a:pPr>
            <a:r>
              <a:rPr lang="en-GB" sz="1600" b="1" dirty="0"/>
              <a:t>Uplift of migration</a:t>
            </a:r>
            <a:r>
              <a:rPr lang="en-GB" sz="1600" dirty="0"/>
              <a:t> into Essex: </a:t>
            </a:r>
          </a:p>
          <a:p>
            <a:pPr marL="742950" lvl="1" indent="-285750">
              <a:spcAft>
                <a:spcPts val="1134"/>
              </a:spcAft>
              <a:buFont typeface="Arial" panose="020B0604020202020204" pitchFamily="34" charset="0"/>
              <a:buChar char="•"/>
            </a:pPr>
            <a:r>
              <a:rPr lang="en-GB" sz="1600" dirty="0"/>
              <a:t>Majority of migration into Essex comes from within the UK.</a:t>
            </a:r>
          </a:p>
          <a:p>
            <a:pPr marL="742950" lvl="1" indent="-285750">
              <a:spcAft>
                <a:spcPts val="1134"/>
              </a:spcAft>
              <a:buFont typeface="Arial" panose="020B0604020202020204" pitchFamily="34" charset="0"/>
              <a:buChar char="•"/>
            </a:pPr>
            <a:r>
              <a:rPr lang="en-GB" sz="1600" dirty="0"/>
              <a:t>6% of new residents (in the last year from 21</a:t>
            </a:r>
            <a:r>
              <a:rPr lang="en-GB" sz="1600" baseline="30000" dirty="0"/>
              <a:t>st</a:t>
            </a:r>
            <a:r>
              <a:rPr lang="en-GB" sz="1600" dirty="0"/>
              <a:t> March 2021), came from outside of the UK.</a:t>
            </a:r>
          </a:p>
          <a:p>
            <a:pPr marL="285750" indent="-285750">
              <a:spcAft>
                <a:spcPts val="1134"/>
              </a:spcAft>
              <a:buFont typeface="Arial" panose="020B0604020202020204" pitchFamily="34" charset="0"/>
              <a:buChar char="•"/>
            </a:pPr>
            <a:r>
              <a:rPr lang="en-GB" sz="1600" b="1" dirty="0"/>
              <a:t>Natural change </a:t>
            </a:r>
            <a:r>
              <a:rPr lang="en-GB" sz="1600" dirty="0"/>
              <a:t>in population; greater number of births vs. deaths.</a:t>
            </a:r>
          </a:p>
          <a:p>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Leading to </a:t>
            </a:r>
            <a:r>
              <a:rPr lang="en-GB" sz="1200" b="1" dirty="0">
                <a:solidFill>
                  <a:schemeClr val="tx1"/>
                </a:solidFill>
              </a:rPr>
              <a:t>an increase in population density across Essex</a:t>
            </a:r>
            <a:r>
              <a:rPr lang="en-GB" sz="1200" dirty="0">
                <a:solidFill>
                  <a:schemeClr val="tx1"/>
                </a:solidFill>
              </a:rPr>
              <a:t>. Harlow, Castle Point and Basildon are seeing the greatest impacts of increased population density.</a:t>
            </a:r>
          </a:p>
          <a:p>
            <a:endParaRPr lang="en-GB" dirty="0"/>
          </a:p>
          <a:p>
            <a:endParaRPr lang="en-GB" dirty="0"/>
          </a:p>
          <a:p>
            <a:r>
              <a:rPr lang="en-GB" sz="1200" dirty="0">
                <a:solidFill>
                  <a:schemeClr val="bg1"/>
                </a:solidFill>
              </a:rPr>
              <a:t>~1.52 million in 2022</a:t>
            </a:r>
          </a:p>
          <a:p>
            <a:r>
              <a:rPr lang="en-GB" sz="1200" dirty="0">
                <a:solidFill>
                  <a:schemeClr val="bg1"/>
                </a:solidFill>
              </a:rPr>
              <a:t>~1.58 million in 2032</a:t>
            </a:r>
          </a:p>
          <a:p>
            <a:endParaRPr lang="en-GB" dirty="0"/>
          </a:p>
          <a:p>
            <a:endParaRPr lang="en-GB" dirty="0"/>
          </a:p>
          <a:p>
            <a:r>
              <a:rPr lang="en-GB" sz="1200" dirty="0"/>
              <a:t>ONS projections suggest the Essex population could continue growing by </a:t>
            </a:r>
            <a:r>
              <a:rPr lang="en-GB" sz="1200" b="1" dirty="0"/>
              <a:t>~0.4% -0.6% per year </a:t>
            </a:r>
            <a:r>
              <a:rPr lang="en-GB" sz="1200" dirty="0"/>
              <a:t>over the next 10 years. </a:t>
            </a:r>
          </a:p>
          <a:p>
            <a:pPr marL="285750" indent="-285750">
              <a:buFont typeface="Arial" panose="020B0604020202020204" pitchFamily="34" charset="0"/>
              <a:buChar char="•"/>
            </a:pPr>
            <a:r>
              <a:rPr lang="en-GB" sz="1200" dirty="0"/>
              <a:t>Natural increase is projected to </a:t>
            </a:r>
            <a:r>
              <a:rPr lang="en-GB" sz="1200" b="1" dirty="0"/>
              <a:t>slow as the population ages.</a:t>
            </a:r>
            <a:endParaRPr lang="en-GB" sz="1200" dirty="0"/>
          </a:p>
          <a:p>
            <a:pPr marL="285750" indent="-285750">
              <a:buFont typeface="Arial" panose="020B0604020202020204" pitchFamily="34" charset="0"/>
              <a:buChar char="•"/>
            </a:pPr>
            <a:r>
              <a:rPr lang="en-GB" sz="1200" dirty="0"/>
              <a:t>The main driver of growth will come from </a:t>
            </a:r>
            <a:r>
              <a:rPr lang="en-GB" sz="1200" b="1" dirty="0"/>
              <a:t>NET migration</a:t>
            </a:r>
            <a:r>
              <a:rPr lang="en-GB" sz="1200" dirty="0"/>
              <a:t> into the county, largely from within the UK.</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C4BC889-CD16-4930-BED7-8A3232C9F9F2}" type="slidenum">
              <a:rPr lang="en-GB" smtClean="0"/>
              <a:t>22</a:t>
            </a:fld>
            <a:endParaRPr lang="en-GB" dirty="0"/>
          </a:p>
        </p:txBody>
      </p:sp>
    </p:spTree>
    <p:extLst>
      <p:ext uri="{BB962C8B-B14F-4D97-AF65-F5344CB8AC3E}">
        <p14:creationId xmlns:p14="http://schemas.microsoft.com/office/powerpoint/2010/main" val="808160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88492" y="1302149"/>
            <a:ext cx="9530954" cy="2770058"/>
          </a:xfrm>
        </p:spPr>
        <p:txBody>
          <a:bodyPr anchor="b"/>
          <a:lstStyle>
            <a:lvl1pPr algn="ctr">
              <a:defRPr sz="6254"/>
            </a:lvl1pPr>
          </a:lstStyle>
          <a:p>
            <a:r>
              <a:rPr lang="en-US"/>
              <a:t>Click to edit Master title style</a:t>
            </a:r>
            <a:endParaRPr lang="en-US" dirty="0"/>
          </a:p>
        </p:txBody>
      </p:sp>
      <p:sp>
        <p:nvSpPr>
          <p:cNvPr id="3" name="Subtitle 2"/>
          <p:cNvSpPr>
            <a:spLocks noGrp="1"/>
          </p:cNvSpPr>
          <p:nvPr>
            <p:ph type="subTitle" idx="1"/>
          </p:nvPr>
        </p:nvSpPr>
        <p:spPr>
          <a:xfrm>
            <a:off x="1588492" y="4179031"/>
            <a:ext cx="9530954" cy="1920991"/>
          </a:xfrm>
        </p:spPr>
        <p:txBody>
          <a:bodyPr/>
          <a:lstStyle>
            <a:lvl1pPr marL="0" indent="0" algn="ctr">
              <a:buNone/>
              <a:defRPr sz="2502"/>
            </a:lvl1pPr>
            <a:lvl2pPr marL="476540" indent="0" algn="ctr">
              <a:buNone/>
              <a:defRPr sz="2085"/>
            </a:lvl2pPr>
            <a:lvl3pPr marL="953079" indent="0" algn="ctr">
              <a:buNone/>
              <a:defRPr sz="1876"/>
            </a:lvl3pPr>
            <a:lvl4pPr marL="1429619" indent="0" algn="ctr">
              <a:buNone/>
              <a:defRPr sz="1668"/>
            </a:lvl4pPr>
            <a:lvl5pPr marL="1906158" indent="0" algn="ctr">
              <a:buNone/>
              <a:defRPr sz="1668"/>
            </a:lvl5pPr>
            <a:lvl6pPr marL="2382698" indent="0" algn="ctr">
              <a:buNone/>
              <a:defRPr sz="1668"/>
            </a:lvl6pPr>
            <a:lvl7pPr marL="2859237" indent="0" algn="ctr">
              <a:buNone/>
              <a:defRPr sz="1668"/>
            </a:lvl7pPr>
            <a:lvl8pPr marL="3335777" indent="0" algn="ctr">
              <a:buNone/>
              <a:defRPr sz="1668"/>
            </a:lvl8pPr>
            <a:lvl9pPr marL="3812316" indent="0" algn="ctr">
              <a:buNone/>
              <a:defRPr sz="166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A215C1-E34A-489E-A14A-85956E7E4CA2}" type="datetimeFigureOut">
              <a:rPr lang="en-GB" smtClean="0"/>
              <a:t>16/02/2024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28FA0B-F8FC-4434-9EF7-1C169F995452}" type="slidenum">
              <a:rPr lang="en-GB" smtClean="0"/>
              <a:t>‹#›</a:t>
            </a:fld>
            <a:endParaRPr lang="en-GB" dirty="0"/>
          </a:p>
        </p:txBody>
      </p:sp>
    </p:spTree>
    <p:extLst>
      <p:ext uri="{BB962C8B-B14F-4D97-AF65-F5344CB8AC3E}">
        <p14:creationId xmlns:p14="http://schemas.microsoft.com/office/powerpoint/2010/main" val="311920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A215C1-E34A-489E-A14A-85956E7E4CA2}" type="datetimeFigureOut">
              <a:rPr lang="en-GB" smtClean="0"/>
              <a:t>16/02/2024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28FA0B-F8FC-4434-9EF7-1C169F995452}" type="slidenum">
              <a:rPr lang="en-GB" smtClean="0"/>
              <a:t>‹#›</a:t>
            </a:fld>
            <a:endParaRPr lang="en-GB" dirty="0"/>
          </a:p>
        </p:txBody>
      </p:sp>
    </p:spTree>
    <p:extLst>
      <p:ext uri="{BB962C8B-B14F-4D97-AF65-F5344CB8AC3E}">
        <p14:creationId xmlns:p14="http://schemas.microsoft.com/office/powerpoint/2010/main" val="1891724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94118" y="423613"/>
            <a:ext cx="2740149" cy="67428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73671" y="423613"/>
            <a:ext cx="8061598" cy="67428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A215C1-E34A-489E-A14A-85956E7E4CA2}" type="datetimeFigureOut">
              <a:rPr lang="en-GB" smtClean="0"/>
              <a:t>16/02/2024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28FA0B-F8FC-4434-9EF7-1C169F995452}" type="slidenum">
              <a:rPr lang="en-GB" smtClean="0"/>
              <a:t>‹#›</a:t>
            </a:fld>
            <a:endParaRPr lang="en-GB" dirty="0"/>
          </a:p>
        </p:txBody>
      </p:sp>
    </p:spTree>
    <p:extLst>
      <p:ext uri="{BB962C8B-B14F-4D97-AF65-F5344CB8AC3E}">
        <p14:creationId xmlns:p14="http://schemas.microsoft.com/office/powerpoint/2010/main" val="4077196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with image">
    <p:bg>
      <p:bgPr>
        <a:solidFill>
          <a:schemeClr val="bg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023BC3D-E917-E194-078D-A19A26CD3531}"/>
              </a:ext>
            </a:extLst>
          </p:cNvPr>
          <p:cNvSpPr>
            <a:spLocks noGrp="1"/>
          </p:cNvSpPr>
          <p:nvPr>
            <p:ph type="pic" sz="quarter" idx="11"/>
          </p:nvPr>
        </p:nvSpPr>
        <p:spPr>
          <a:xfrm>
            <a:off x="6490649" y="0"/>
            <a:ext cx="6217291" cy="7956550"/>
          </a:xfrm>
          <a:custGeom>
            <a:avLst/>
            <a:gdLst>
              <a:gd name="connsiteX0" fmla="*/ 0 w 5964871"/>
              <a:gd name="connsiteY0" fmla="*/ 0 h 6858000"/>
              <a:gd name="connsiteX1" fmla="*/ 5964871 w 5964871"/>
              <a:gd name="connsiteY1" fmla="*/ 0 h 6858000"/>
              <a:gd name="connsiteX2" fmla="*/ 5964871 w 5964871"/>
              <a:gd name="connsiteY2" fmla="*/ 6858000 h 6858000"/>
              <a:gd name="connsiteX3" fmla="*/ 1730116 w 5964871"/>
              <a:gd name="connsiteY3" fmla="*/ 6858000 h 6858000"/>
              <a:gd name="connsiteX4" fmla="*/ 1732633 w 5964871"/>
              <a:gd name="connsiteY4" fmla="*/ 6706709 h 6858000"/>
              <a:gd name="connsiteX5" fmla="*/ 1390927 w 5964871"/>
              <a:gd name="connsiteY5" fmla="*/ 3466002 h 6858000"/>
              <a:gd name="connsiteX6" fmla="*/ 2627 w 5964871"/>
              <a:gd name="connsiteY6" fmla="*/ 47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64871" h="6858000">
                <a:moveTo>
                  <a:pt x="0" y="0"/>
                </a:moveTo>
                <a:lnTo>
                  <a:pt x="5964871" y="0"/>
                </a:lnTo>
                <a:lnTo>
                  <a:pt x="5964871" y="6858000"/>
                </a:lnTo>
                <a:lnTo>
                  <a:pt x="1730116" y="6858000"/>
                </a:lnTo>
                <a:lnTo>
                  <a:pt x="1732633" y="6706709"/>
                </a:lnTo>
                <a:cubicBezTo>
                  <a:pt x="1737091" y="5733615"/>
                  <a:pt x="1666493" y="4614231"/>
                  <a:pt x="1390927" y="3466002"/>
                </a:cubicBezTo>
                <a:cubicBezTo>
                  <a:pt x="1069435" y="2126382"/>
                  <a:pt x="517187" y="948452"/>
                  <a:pt x="2627" y="4711"/>
                </a:cubicBezTo>
                <a:close/>
              </a:path>
            </a:pathLst>
          </a:custGeom>
          <a:noFill/>
        </p:spPr>
        <p:txBody>
          <a:bodyPr wrap="square">
            <a:noAutofit/>
          </a:bodyPr>
          <a:lstStyle/>
          <a:p>
            <a:r>
              <a:rPr lang="en-US" dirty="0"/>
              <a:t>Click icon to add picture</a:t>
            </a:r>
            <a:endParaRPr lang="en-GB" dirty="0"/>
          </a:p>
        </p:txBody>
      </p:sp>
      <p:sp>
        <p:nvSpPr>
          <p:cNvPr id="2" name="Title 1">
            <a:extLst>
              <a:ext uri="{FF2B5EF4-FFF2-40B4-BE49-F238E27FC236}">
                <a16:creationId xmlns:a16="http://schemas.microsoft.com/office/drawing/2014/main" id="{E53F2AF8-7A47-AD7C-E395-D6299B2C44C0}"/>
              </a:ext>
            </a:extLst>
          </p:cNvPr>
          <p:cNvSpPr>
            <a:spLocks noGrp="1"/>
          </p:cNvSpPr>
          <p:nvPr>
            <p:ph type="ctrTitle"/>
          </p:nvPr>
        </p:nvSpPr>
        <p:spPr>
          <a:xfrm>
            <a:off x="562852" y="2255400"/>
            <a:ext cx="5651030" cy="1879500"/>
          </a:xfrm>
        </p:spPr>
        <p:txBody>
          <a:bodyPr anchor="t" anchorCtr="0"/>
          <a:lstStyle>
            <a:lvl1pPr algn="l">
              <a:lnSpc>
                <a:spcPct val="90000"/>
              </a:lnSpc>
              <a:defRPr sz="6254">
                <a:solidFill>
                  <a:schemeClr val="accent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E5EF42DB-DC5E-BDA8-4439-0D28FE6315CD}"/>
              </a:ext>
            </a:extLst>
          </p:cNvPr>
          <p:cNvSpPr>
            <a:spLocks noGrp="1"/>
          </p:cNvSpPr>
          <p:nvPr>
            <p:ph type="subTitle" idx="1"/>
          </p:nvPr>
        </p:nvSpPr>
        <p:spPr>
          <a:xfrm>
            <a:off x="562591" y="4396645"/>
            <a:ext cx="5651290" cy="1253000"/>
          </a:xfrm>
        </p:spPr>
        <p:txBody>
          <a:bodyPr/>
          <a:lstStyle>
            <a:lvl1pPr marL="0" indent="0" algn="l">
              <a:spcBef>
                <a:spcPts val="0"/>
              </a:spcBef>
              <a:spcAft>
                <a:spcPts val="0"/>
              </a:spcAft>
              <a:buNone/>
              <a:defRPr sz="3544" b="0">
                <a:solidFill>
                  <a:schemeClr val="tx1"/>
                </a:solidFill>
                <a:latin typeface="Calibri Light" panose="020F0302020204030204" pitchFamily="34" charset="0"/>
                <a:cs typeface="Calibri Light" panose="020F0302020204030204" pitchFamily="34" charset="0"/>
              </a:defRPr>
            </a:lvl1pPr>
            <a:lvl2pPr marL="476540" indent="0" algn="ctr">
              <a:buNone/>
              <a:defRPr sz="2085"/>
            </a:lvl2pPr>
            <a:lvl3pPr marL="953079" indent="0" algn="ctr">
              <a:buNone/>
              <a:defRPr sz="1876"/>
            </a:lvl3pPr>
            <a:lvl4pPr marL="1429619" indent="0" algn="ctr">
              <a:buNone/>
              <a:defRPr sz="1668"/>
            </a:lvl4pPr>
            <a:lvl5pPr marL="1906158" indent="0" algn="ctr">
              <a:buNone/>
              <a:defRPr sz="1668"/>
            </a:lvl5pPr>
            <a:lvl6pPr marL="2382698" indent="0" algn="ctr">
              <a:buNone/>
              <a:defRPr sz="1668"/>
            </a:lvl6pPr>
            <a:lvl7pPr marL="2859237" indent="0" algn="ctr">
              <a:buNone/>
              <a:defRPr sz="1668"/>
            </a:lvl7pPr>
            <a:lvl8pPr marL="3335777" indent="0" algn="ctr">
              <a:buNone/>
              <a:defRPr sz="1668"/>
            </a:lvl8pPr>
            <a:lvl9pPr marL="3812316" indent="0" algn="ctr">
              <a:buNone/>
              <a:defRPr sz="1668"/>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0270189-B4F1-9519-7F15-73B284A4FC09}"/>
              </a:ext>
            </a:extLst>
          </p:cNvPr>
          <p:cNvSpPr>
            <a:spLocks noGrp="1"/>
          </p:cNvSpPr>
          <p:nvPr>
            <p:ph type="dt" sz="half" idx="10"/>
          </p:nvPr>
        </p:nvSpPr>
        <p:spPr>
          <a:xfrm>
            <a:off x="562591" y="6056167"/>
            <a:ext cx="2859286" cy="423613"/>
          </a:xfrm>
        </p:spPr>
        <p:txBody>
          <a:bodyPr lIns="0" tIns="0" rIns="0" bIns="0" anchor="t" anchorCtr="0"/>
          <a:lstStyle>
            <a:lvl1pPr>
              <a:defRPr sz="2085">
                <a:solidFill>
                  <a:schemeClr val="tx1"/>
                </a:solidFill>
                <a:latin typeface="Calibri Light" panose="020F0302020204030204" pitchFamily="34" charset="0"/>
                <a:cs typeface="Calibri Light" panose="020F0302020204030204" pitchFamily="34" charset="0"/>
              </a:defRPr>
            </a:lvl1pPr>
          </a:lstStyle>
          <a:p>
            <a:fld id="{1F320846-5969-4CBF-ACE6-14C5E9B07FE6}" type="datetimeFigureOut">
              <a:rPr lang="en-GB" smtClean="0"/>
              <a:pPr/>
              <a:t>16/02/2024</a:t>
            </a:fld>
            <a:endParaRPr lang="en-GB" dirty="0"/>
          </a:p>
        </p:txBody>
      </p:sp>
      <p:pic>
        <p:nvPicPr>
          <p:cNvPr id="16" name="Graphic 15">
            <a:extLst>
              <a:ext uri="{FF2B5EF4-FFF2-40B4-BE49-F238E27FC236}">
                <a16:creationId xmlns:a16="http://schemas.microsoft.com/office/drawing/2014/main" id="{ED655B4C-3D82-E0A8-AE5A-985B696068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62852" y="542967"/>
            <a:ext cx="2261627" cy="321603"/>
          </a:xfrm>
          <a:prstGeom prst="rect">
            <a:avLst/>
          </a:prstGeom>
        </p:spPr>
      </p:pic>
      <p:pic>
        <p:nvPicPr>
          <p:cNvPr id="5" name="Graphic 4">
            <a:extLst>
              <a:ext uri="{FF2B5EF4-FFF2-40B4-BE49-F238E27FC236}">
                <a16:creationId xmlns:a16="http://schemas.microsoft.com/office/drawing/2014/main" id="{09242D59-5BD5-0B72-7D9D-816D3F4DC72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62852" y="542967"/>
            <a:ext cx="2261627" cy="321603"/>
          </a:xfrm>
          <a:prstGeom prst="rect">
            <a:avLst/>
          </a:prstGeom>
        </p:spPr>
      </p:pic>
    </p:spTree>
    <p:extLst>
      <p:ext uri="{BB962C8B-B14F-4D97-AF65-F5344CB8AC3E}">
        <p14:creationId xmlns:p14="http://schemas.microsoft.com/office/powerpoint/2010/main" val="263758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ext + high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99EF23F-F78E-B85E-C8A6-4612E8B21D2B}"/>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581611" y="0"/>
            <a:ext cx="6126327" cy="7956550"/>
          </a:xfrm>
          <a:prstGeom prst="rect">
            <a:avLst/>
          </a:prstGeom>
        </p:spPr>
      </p:pic>
      <p:sp>
        <p:nvSpPr>
          <p:cNvPr id="2" name="Title 1">
            <a:extLst>
              <a:ext uri="{FF2B5EF4-FFF2-40B4-BE49-F238E27FC236}">
                <a16:creationId xmlns:a16="http://schemas.microsoft.com/office/drawing/2014/main" id="{ED65CD90-7A9F-576E-AB5E-FFBC03064043}"/>
              </a:ext>
            </a:extLst>
          </p:cNvPr>
          <p:cNvSpPr>
            <a:spLocks noGrp="1"/>
          </p:cNvSpPr>
          <p:nvPr>
            <p:ph type="title"/>
          </p:nvPr>
        </p:nvSpPr>
        <p:spPr>
          <a:xfrm>
            <a:off x="568192" y="600424"/>
            <a:ext cx="5527203" cy="123570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62590" y="2171867"/>
            <a:ext cx="4803000" cy="4804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EAEC6-437D-233E-C915-C52F0FBAE0F5}"/>
              </a:ext>
            </a:extLst>
          </p:cNvPr>
          <p:cNvSpPr>
            <a:spLocks noGrp="1"/>
          </p:cNvSpPr>
          <p:nvPr>
            <p:ph type="body" sz="quarter" idx="10"/>
          </p:nvPr>
        </p:nvSpPr>
        <p:spPr>
          <a:xfrm>
            <a:off x="7425888" y="3625347"/>
            <a:ext cx="4717804" cy="3351369"/>
          </a:xfrm>
        </p:spPr>
        <p:txBody>
          <a:bodyPr/>
          <a:lstStyle>
            <a:lvl1pPr>
              <a:defRPr sz="3023" b="0">
                <a:solidFill>
                  <a:schemeClr val="bg1"/>
                </a:solidFill>
              </a:defRPr>
            </a:lvl1pPr>
            <a:lvl2pPr>
              <a:defRPr sz="3023">
                <a:solidFill>
                  <a:schemeClr val="bg1"/>
                </a:solidFill>
              </a:defRPr>
            </a:lvl2pPr>
            <a:lvl3pPr>
              <a:defRPr sz="3023">
                <a:solidFill>
                  <a:schemeClr val="bg1"/>
                </a:solidFill>
              </a:defRPr>
            </a:lvl3pPr>
            <a:lvl4pPr>
              <a:defRPr sz="3023">
                <a:solidFill>
                  <a:schemeClr val="bg1"/>
                </a:solidFill>
              </a:defRPr>
            </a:lvl4pPr>
            <a:lvl5pPr>
              <a:defRPr sz="3023">
                <a:solidFill>
                  <a:schemeClr val="bg1"/>
                </a:solidFill>
              </a:defRPr>
            </a:lvl5pPr>
          </a:lstStyle>
          <a:p>
            <a:pPr lvl="0"/>
            <a:r>
              <a:rPr lang="en-US"/>
              <a:t>Click to edit Master text styles</a:t>
            </a:r>
          </a:p>
        </p:txBody>
      </p:sp>
      <p:pic>
        <p:nvPicPr>
          <p:cNvPr id="4" name="Graphic 3">
            <a:extLst>
              <a:ext uri="{FF2B5EF4-FFF2-40B4-BE49-F238E27FC236}">
                <a16:creationId xmlns:a16="http://schemas.microsoft.com/office/drawing/2014/main" id="{6C2534FF-1AC2-F751-ED93-D5AA843A139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13206" r="31635" b="13658"/>
          <a:stretch/>
        </p:blipFill>
        <p:spPr>
          <a:xfrm>
            <a:off x="6588087" y="0"/>
            <a:ext cx="6119851" cy="7956550"/>
          </a:xfrm>
          <a:prstGeom prst="rect">
            <a:avLst/>
          </a:prstGeom>
        </p:spPr>
      </p:pic>
    </p:spTree>
    <p:extLst>
      <p:ext uri="{BB962C8B-B14F-4D97-AF65-F5344CB8AC3E}">
        <p14:creationId xmlns:p14="http://schemas.microsoft.com/office/powerpoint/2010/main" val="2092703901"/>
      </p:ext>
    </p:extLst>
  </p:cSld>
  <p:clrMapOvr>
    <a:masterClrMapping/>
  </p:clrMapOvr>
  <p:extLst>
    <p:ext uri="{DCECCB84-F9BA-43D5-87BE-67443E8EF086}">
      <p15:sldGuideLst xmlns:p15="http://schemas.microsoft.com/office/powerpoint/2012/main">
        <p15:guide id="1" orient="horz" pos="2506" userDrawn="1">
          <p15:clr>
            <a:srgbClr val="FBAE40"/>
          </p15:clr>
        </p15:guide>
        <p15:guide id="2" pos="400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ext + char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4A1213-B62B-CA65-AAA6-955723A1605B}"/>
              </a:ext>
            </a:extLst>
          </p:cNvPr>
          <p:cNvSpPr>
            <a:spLocks noGrp="1"/>
          </p:cNvSpPr>
          <p:nvPr>
            <p:ph idx="1"/>
          </p:nvPr>
        </p:nvSpPr>
        <p:spPr>
          <a:xfrm>
            <a:off x="562590" y="2171867"/>
            <a:ext cx="4803000" cy="48048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a:extLst>
              <a:ext uri="{FF2B5EF4-FFF2-40B4-BE49-F238E27FC236}">
                <a16:creationId xmlns:a16="http://schemas.microsoft.com/office/drawing/2014/main" id="{7A452ABC-DDB8-EE75-42D6-FA270B640148}"/>
              </a:ext>
            </a:extLst>
          </p:cNvPr>
          <p:cNvSpPr>
            <a:spLocks noGrp="1"/>
          </p:cNvSpPr>
          <p:nvPr>
            <p:ph type="title"/>
          </p:nvPr>
        </p:nvSpPr>
        <p:spPr>
          <a:xfrm>
            <a:off x="-1" y="1"/>
            <a:ext cx="11631465" cy="721134"/>
          </a:xfrm>
        </p:spPr>
        <p:txBody>
          <a:bodyPr/>
          <a:lstStyle/>
          <a:p>
            <a:r>
              <a:rPr lang="en-US"/>
              <a:t>Click to edit Master title style</a:t>
            </a:r>
            <a:endParaRPr lang="en-GB" dirty="0"/>
          </a:p>
        </p:txBody>
      </p:sp>
    </p:spTree>
    <p:extLst>
      <p:ext uri="{BB962C8B-B14F-4D97-AF65-F5344CB8AC3E}">
        <p14:creationId xmlns:p14="http://schemas.microsoft.com/office/powerpoint/2010/main" val="392200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EA215C1-E34A-489E-A14A-85956E7E4CA2}" type="datetimeFigureOut">
              <a:rPr lang="en-GB" smtClean="0"/>
              <a:t>16/02/2024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28FA0B-F8FC-4434-9EF7-1C169F995452}" type="slidenum">
              <a:rPr lang="en-GB" smtClean="0"/>
              <a:t>‹#›</a:t>
            </a:fld>
            <a:endParaRPr lang="en-GB" dirty="0"/>
          </a:p>
        </p:txBody>
      </p:sp>
    </p:spTree>
    <p:extLst>
      <p:ext uri="{BB962C8B-B14F-4D97-AF65-F5344CB8AC3E}">
        <p14:creationId xmlns:p14="http://schemas.microsoft.com/office/powerpoint/2010/main" val="395542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7052" y="1983613"/>
            <a:ext cx="10960597" cy="3309703"/>
          </a:xfrm>
        </p:spPr>
        <p:txBody>
          <a:bodyPr anchor="b"/>
          <a:lstStyle>
            <a:lvl1pPr>
              <a:defRPr sz="6254"/>
            </a:lvl1pPr>
          </a:lstStyle>
          <a:p>
            <a:r>
              <a:rPr lang="en-US"/>
              <a:t>Click to edit Master title style</a:t>
            </a:r>
            <a:endParaRPr lang="en-US" dirty="0"/>
          </a:p>
        </p:txBody>
      </p:sp>
      <p:sp>
        <p:nvSpPr>
          <p:cNvPr id="3" name="Text Placeholder 2"/>
          <p:cNvSpPr>
            <a:spLocks noGrp="1"/>
          </p:cNvSpPr>
          <p:nvPr>
            <p:ph type="body" idx="1"/>
          </p:nvPr>
        </p:nvSpPr>
        <p:spPr>
          <a:xfrm>
            <a:off x="867052" y="5324627"/>
            <a:ext cx="10960597" cy="1740495"/>
          </a:xfrm>
        </p:spPr>
        <p:txBody>
          <a:bodyPr/>
          <a:lstStyle>
            <a:lvl1pPr marL="0" indent="0">
              <a:buNone/>
              <a:defRPr sz="2502">
                <a:solidFill>
                  <a:schemeClr val="tx1">
                    <a:tint val="75000"/>
                  </a:schemeClr>
                </a:solidFill>
              </a:defRPr>
            </a:lvl1pPr>
            <a:lvl2pPr marL="476540" indent="0">
              <a:buNone/>
              <a:defRPr sz="2085">
                <a:solidFill>
                  <a:schemeClr val="tx1">
                    <a:tint val="75000"/>
                  </a:schemeClr>
                </a:solidFill>
              </a:defRPr>
            </a:lvl2pPr>
            <a:lvl3pPr marL="953079" indent="0">
              <a:buNone/>
              <a:defRPr sz="1876">
                <a:solidFill>
                  <a:schemeClr val="tx1">
                    <a:tint val="75000"/>
                  </a:schemeClr>
                </a:solidFill>
              </a:defRPr>
            </a:lvl3pPr>
            <a:lvl4pPr marL="1429619" indent="0">
              <a:buNone/>
              <a:defRPr sz="1668">
                <a:solidFill>
                  <a:schemeClr val="tx1">
                    <a:tint val="75000"/>
                  </a:schemeClr>
                </a:solidFill>
              </a:defRPr>
            </a:lvl4pPr>
            <a:lvl5pPr marL="1906158" indent="0">
              <a:buNone/>
              <a:defRPr sz="1668">
                <a:solidFill>
                  <a:schemeClr val="tx1">
                    <a:tint val="75000"/>
                  </a:schemeClr>
                </a:solidFill>
              </a:defRPr>
            </a:lvl5pPr>
            <a:lvl6pPr marL="2382698" indent="0">
              <a:buNone/>
              <a:defRPr sz="1668">
                <a:solidFill>
                  <a:schemeClr val="tx1">
                    <a:tint val="75000"/>
                  </a:schemeClr>
                </a:solidFill>
              </a:defRPr>
            </a:lvl6pPr>
            <a:lvl7pPr marL="2859237" indent="0">
              <a:buNone/>
              <a:defRPr sz="1668">
                <a:solidFill>
                  <a:schemeClr val="tx1">
                    <a:tint val="75000"/>
                  </a:schemeClr>
                </a:solidFill>
              </a:defRPr>
            </a:lvl7pPr>
            <a:lvl8pPr marL="3335777" indent="0">
              <a:buNone/>
              <a:defRPr sz="1668">
                <a:solidFill>
                  <a:schemeClr val="tx1">
                    <a:tint val="75000"/>
                  </a:schemeClr>
                </a:solidFill>
              </a:defRPr>
            </a:lvl8pPr>
            <a:lvl9pPr marL="3812316" indent="0">
              <a:buNone/>
              <a:defRPr sz="166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A215C1-E34A-489E-A14A-85956E7E4CA2}" type="datetimeFigureOut">
              <a:rPr lang="en-GB" smtClean="0"/>
              <a:t>16/02/2024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828FA0B-F8FC-4434-9EF7-1C169F995452}" type="slidenum">
              <a:rPr lang="en-GB" smtClean="0"/>
              <a:t>‹#›</a:t>
            </a:fld>
            <a:endParaRPr lang="en-GB" dirty="0"/>
          </a:p>
        </p:txBody>
      </p:sp>
    </p:spTree>
    <p:extLst>
      <p:ext uri="{BB962C8B-B14F-4D97-AF65-F5344CB8AC3E}">
        <p14:creationId xmlns:p14="http://schemas.microsoft.com/office/powerpoint/2010/main" val="1553869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73671" y="2118063"/>
            <a:ext cx="5400874" cy="5048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33393" y="2118063"/>
            <a:ext cx="5400874" cy="5048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EA215C1-E34A-489E-A14A-85956E7E4CA2}" type="datetimeFigureOut">
              <a:rPr lang="en-GB" smtClean="0"/>
              <a:t>16/02/2024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28FA0B-F8FC-4434-9EF7-1C169F995452}" type="slidenum">
              <a:rPr lang="en-GB" smtClean="0"/>
              <a:t>‹#›</a:t>
            </a:fld>
            <a:endParaRPr lang="en-GB" dirty="0"/>
          </a:p>
        </p:txBody>
      </p:sp>
    </p:spTree>
    <p:extLst>
      <p:ext uri="{BB962C8B-B14F-4D97-AF65-F5344CB8AC3E}">
        <p14:creationId xmlns:p14="http://schemas.microsoft.com/office/powerpoint/2010/main" val="232144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75326" y="423613"/>
            <a:ext cx="10960597" cy="153789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75326" y="1950461"/>
            <a:ext cx="5376053" cy="955890"/>
          </a:xfrm>
        </p:spPr>
        <p:txBody>
          <a:bodyPr anchor="b"/>
          <a:lstStyle>
            <a:lvl1pPr marL="0" indent="0">
              <a:buNone/>
              <a:defRPr sz="2502" b="1"/>
            </a:lvl1pPr>
            <a:lvl2pPr marL="476540" indent="0">
              <a:buNone/>
              <a:defRPr sz="2085" b="1"/>
            </a:lvl2pPr>
            <a:lvl3pPr marL="953079" indent="0">
              <a:buNone/>
              <a:defRPr sz="1876" b="1"/>
            </a:lvl3pPr>
            <a:lvl4pPr marL="1429619" indent="0">
              <a:buNone/>
              <a:defRPr sz="1668" b="1"/>
            </a:lvl4pPr>
            <a:lvl5pPr marL="1906158" indent="0">
              <a:buNone/>
              <a:defRPr sz="1668" b="1"/>
            </a:lvl5pPr>
            <a:lvl6pPr marL="2382698" indent="0">
              <a:buNone/>
              <a:defRPr sz="1668" b="1"/>
            </a:lvl6pPr>
            <a:lvl7pPr marL="2859237" indent="0">
              <a:buNone/>
              <a:defRPr sz="1668" b="1"/>
            </a:lvl7pPr>
            <a:lvl8pPr marL="3335777" indent="0">
              <a:buNone/>
              <a:defRPr sz="1668" b="1"/>
            </a:lvl8pPr>
            <a:lvl9pPr marL="3812316" indent="0">
              <a:buNone/>
              <a:defRPr sz="1668" b="1"/>
            </a:lvl9pPr>
          </a:lstStyle>
          <a:p>
            <a:pPr lvl="0"/>
            <a:r>
              <a:rPr lang="en-US"/>
              <a:t>Click to edit Master text styles</a:t>
            </a:r>
          </a:p>
        </p:txBody>
      </p:sp>
      <p:sp>
        <p:nvSpPr>
          <p:cNvPr id="4" name="Content Placeholder 3"/>
          <p:cNvSpPr>
            <a:spLocks noGrp="1"/>
          </p:cNvSpPr>
          <p:nvPr>
            <p:ph sz="half" idx="2"/>
          </p:nvPr>
        </p:nvSpPr>
        <p:spPr>
          <a:xfrm>
            <a:off x="875326" y="2906351"/>
            <a:ext cx="5376053" cy="4274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33394" y="1950461"/>
            <a:ext cx="5402529" cy="955890"/>
          </a:xfrm>
        </p:spPr>
        <p:txBody>
          <a:bodyPr anchor="b"/>
          <a:lstStyle>
            <a:lvl1pPr marL="0" indent="0">
              <a:buNone/>
              <a:defRPr sz="2502" b="1"/>
            </a:lvl1pPr>
            <a:lvl2pPr marL="476540" indent="0">
              <a:buNone/>
              <a:defRPr sz="2085" b="1"/>
            </a:lvl2pPr>
            <a:lvl3pPr marL="953079" indent="0">
              <a:buNone/>
              <a:defRPr sz="1876" b="1"/>
            </a:lvl3pPr>
            <a:lvl4pPr marL="1429619" indent="0">
              <a:buNone/>
              <a:defRPr sz="1668" b="1"/>
            </a:lvl4pPr>
            <a:lvl5pPr marL="1906158" indent="0">
              <a:buNone/>
              <a:defRPr sz="1668" b="1"/>
            </a:lvl5pPr>
            <a:lvl6pPr marL="2382698" indent="0">
              <a:buNone/>
              <a:defRPr sz="1668" b="1"/>
            </a:lvl6pPr>
            <a:lvl7pPr marL="2859237" indent="0">
              <a:buNone/>
              <a:defRPr sz="1668" b="1"/>
            </a:lvl7pPr>
            <a:lvl8pPr marL="3335777" indent="0">
              <a:buNone/>
              <a:defRPr sz="1668" b="1"/>
            </a:lvl8pPr>
            <a:lvl9pPr marL="3812316" indent="0">
              <a:buNone/>
              <a:defRPr sz="1668" b="1"/>
            </a:lvl9pPr>
          </a:lstStyle>
          <a:p>
            <a:pPr lvl="0"/>
            <a:r>
              <a:rPr lang="en-US"/>
              <a:t>Click to edit Master text styles</a:t>
            </a:r>
          </a:p>
        </p:txBody>
      </p:sp>
      <p:sp>
        <p:nvSpPr>
          <p:cNvPr id="6" name="Content Placeholder 5"/>
          <p:cNvSpPr>
            <a:spLocks noGrp="1"/>
          </p:cNvSpPr>
          <p:nvPr>
            <p:ph sz="quarter" idx="4"/>
          </p:nvPr>
        </p:nvSpPr>
        <p:spPr>
          <a:xfrm>
            <a:off x="6433394" y="2906351"/>
            <a:ext cx="5402529" cy="42748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EA215C1-E34A-489E-A14A-85956E7E4CA2}" type="datetimeFigureOut">
              <a:rPr lang="en-GB" smtClean="0"/>
              <a:t>16/02/2024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828FA0B-F8FC-4434-9EF7-1C169F995452}" type="slidenum">
              <a:rPr lang="en-GB" smtClean="0"/>
              <a:t>‹#›</a:t>
            </a:fld>
            <a:endParaRPr lang="en-GB" dirty="0"/>
          </a:p>
        </p:txBody>
      </p:sp>
    </p:spTree>
    <p:extLst>
      <p:ext uri="{BB962C8B-B14F-4D97-AF65-F5344CB8AC3E}">
        <p14:creationId xmlns:p14="http://schemas.microsoft.com/office/powerpoint/2010/main" val="1855724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EA215C1-E34A-489E-A14A-85956E7E4CA2}" type="datetimeFigureOut">
              <a:rPr lang="en-GB" smtClean="0"/>
              <a:t>16/02/2024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828FA0B-F8FC-4434-9EF7-1C169F995452}" type="slidenum">
              <a:rPr lang="en-GB" smtClean="0"/>
              <a:t>‹#›</a:t>
            </a:fld>
            <a:endParaRPr lang="en-GB" dirty="0"/>
          </a:p>
        </p:txBody>
      </p:sp>
    </p:spTree>
    <p:extLst>
      <p:ext uri="{BB962C8B-B14F-4D97-AF65-F5344CB8AC3E}">
        <p14:creationId xmlns:p14="http://schemas.microsoft.com/office/powerpoint/2010/main" val="8703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215C1-E34A-489E-A14A-85956E7E4CA2}" type="datetimeFigureOut">
              <a:rPr lang="en-GB" smtClean="0"/>
              <a:t>16/02/2024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828FA0B-F8FC-4434-9EF7-1C169F995452}" type="slidenum">
              <a:rPr lang="en-GB" smtClean="0"/>
              <a:t>‹#›</a:t>
            </a:fld>
            <a:endParaRPr lang="en-GB" dirty="0"/>
          </a:p>
        </p:txBody>
      </p:sp>
    </p:spTree>
    <p:extLst>
      <p:ext uri="{BB962C8B-B14F-4D97-AF65-F5344CB8AC3E}">
        <p14:creationId xmlns:p14="http://schemas.microsoft.com/office/powerpoint/2010/main" val="172998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5327" y="530437"/>
            <a:ext cx="4098640" cy="1856528"/>
          </a:xfrm>
        </p:spPr>
        <p:txBody>
          <a:bodyPr anchor="b"/>
          <a:lstStyle>
            <a:lvl1pPr>
              <a:defRPr sz="3335"/>
            </a:lvl1pPr>
          </a:lstStyle>
          <a:p>
            <a:r>
              <a:rPr lang="en-US"/>
              <a:t>Click to edit Master title style</a:t>
            </a:r>
            <a:endParaRPr lang="en-US" dirty="0"/>
          </a:p>
        </p:txBody>
      </p:sp>
      <p:sp>
        <p:nvSpPr>
          <p:cNvPr id="3" name="Content Placeholder 2"/>
          <p:cNvSpPr>
            <a:spLocks noGrp="1"/>
          </p:cNvSpPr>
          <p:nvPr>
            <p:ph idx="1"/>
          </p:nvPr>
        </p:nvSpPr>
        <p:spPr>
          <a:xfrm>
            <a:off x="5402529" y="1145596"/>
            <a:ext cx="6433394" cy="5654308"/>
          </a:xfrm>
        </p:spPr>
        <p:txBody>
          <a:bodyPr/>
          <a:lstStyle>
            <a:lvl1pPr>
              <a:defRPr sz="3335"/>
            </a:lvl1pPr>
            <a:lvl2pPr>
              <a:defRPr sz="2918"/>
            </a:lvl2pPr>
            <a:lvl3pPr>
              <a:defRPr sz="2502"/>
            </a:lvl3pPr>
            <a:lvl4pPr>
              <a:defRPr sz="2085"/>
            </a:lvl4pPr>
            <a:lvl5pPr>
              <a:defRPr sz="2085"/>
            </a:lvl5pPr>
            <a:lvl6pPr>
              <a:defRPr sz="2085"/>
            </a:lvl6pPr>
            <a:lvl7pPr>
              <a:defRPr sz="2085"/>
            </a:lvl7pPr>
            <a:lvl8pPr>
              <a:defRPr sz="2085"/>
            </a:lvl8pPr>
            <a:lvl9pPr>
              <a:defRPr sz="208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75327" y="2386965"/>
            <a:ext cx="4098640" cy="4422148"/>
          </a:xfrm>
        </p:spPr>
        <p:txBody>
          <a:bodyPr/>
          <a:lstStyle>
            <a:lvl1pPr marL="0" indent="0">
              <a:buNone/>
              <a:defRPr sz="1668"/>
            </a:lvl1pPr>
            <a:lvl2pPr marL="476540" indent="0">
              <a:buNone/>
              <a:defRPr sz="1459"/>
            </a:lvl2pPr>
            <a:lvl3pPr marL="953079" indent="0">
              <a:buNone/>
              <a:defRPr sz="1251"/>
            </a:lvl3pPr>
            <a:lvl4pPr marL="1429619" indent="0">
              <a:buNone/>
              <a:defRPr sz="1042"/>
            </a:lvl4pPr>
            <a:lvl5pPr marL="1906158" indent="0">
              <a:buNone/>
              <a:defRPr sz="1042"/>
            </a:lvl5pPr>
            <a:lvl6pPr marL="2382698" indent="0">
              <a:buNone/>
              <a:defRPr sz="1042"/>
            </a:lvl6pPr>
            <a:lvl7pPr marL="2859237" indent="0">
              <a:buNone/>
              <a:defRPr sz="1042"/>
            </a:lvl7pPr>
            <a:lvl8pPr marL="3335777" indent="0">
              <a:buNone/>
              <a:defRPr sz="1042"/>
            </a:lvl8pPr>
            <a:lvl9pPr marL="3812316" indent="0">
              <a:buNone/>
              <a:defRPr sz="1042"/>
            </a:lvl9pPr>
          </a:lstStyle>
          <a:p>
            <a:pPr lvl="0"/>
            <a:r>
              <a:rPr lang="en-US"/>
              <a:t>Click to edit Master text styles</a:t>
            </a:r>
          </a:p>
        </p:txBody>
      </p:sp>
      <p:sp>
        <p:nvSpPr>
          <p:cNvPr id="5" name="Date Placeholder 4"/>
          <p:cNvSpPr>
            <a:spLocks noGrp="1"/>
          </p:cNvSpPr>
          <p:nvPr>
            <p:ph type="dt" sz="half" idx="10"/>
          </p:nvPr>
        </p:nvSpPr>
        <p:spPr/>
        <p:txBody>
          <a:bodyPr/>
          <a:lstStyle/>
          <a:p>
            <a:fld id="{3EA215C1-E34A-489E-A14A-85956E7E4CA2}" type="datetimeFigureOut">
              <a:rPr lang="en-GB" smtClean="0"/>
              <a:t>16/02/2024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28FA0B-F8FC-4434-9EF7-1C169F995452}" type="slidenum">
              <a:rPr lang="en-GB" smtClean="0"/>
              <a:t>‹#›</a:t>
            </a:fld>
            <a:endParaRPr lang="en-GB" dirty="0"/>
          </a:p>
        </p:txBody>
      </p:sp>
    </p:spTree>
    <p:extLst>
      <p:ext uri="{BB962C8B-B14F-4D97-AF65-F5344CB8AC3E}">
        <p14:creationId xmlns:p14="http://schemas.microsoft.com/office/powerpoint/2010/main" val="1817078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5327" y="530437"/>
            <a:ext cx="4098640" cy="1856528"/>
          </a:xfrm>
        </p:spPr>
        <p:txBody>
          <a:bodyPr anchor="b"/>
          <a:lstStyle>
            <a:lvl1pPr>
              <a:defRPr sz="3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5402529" y="1145596"/>
            <a:ext cx="6433394" cy="5654308"/>
          </a:xfrm>
        </p:spPr>
        <p:txBody>
          <a:bodyPr anchor="t"/>
          <a:lstStyle>
            <a:lvl1pPr marL="0" indent="0">
              <a:buNone/>
              <a:defRPr sz="3335"/>
            </a:lvl1pPr>
            <a:lvl2pPr marL="476540" indent="0">
              <a:buNone/>
              <a:defRPr sz="2918"/>
            </a:lvl2pPr>
            <a:lvl3pPr marL="953079" indent="0">
              <a:buNone/>
              <a:defRPr sz="2502"/>
            </a:lvl3pPr>
            <a:lvl4pPr marL="1429619" indent="0">
              <a:buNone/>
              <a:defRPr sz="2085"/>
            </a:lvl4pPr>
            <a:lvl5pPr marL="1906158" indent="0">
              <a:buNone/>
              <a:defRPr sz="2085"/>
            </a:lvl5pPr>
            <a:lvl6pPr marL="2382698" indent="0">
              <a:buNone/>
              <a:defRPr sz="2085"/>
            </a:lvl6pPr>
            <a:lvl7pPr marL="2859237" indent="0">
              <a:buNone/>
              <a:defRPr sz="2085"/>
            </a:lvl7pPr>
            <a:lvl8pPr marL="3335777" indent="0">
              <a:buNone/>
              <a:defRPr sz="2085"/>
            </a:lvl8pPr>
            <a:lvl9pPr marL="3812316" indent="0">
              <a:buNone/>
              <a:defRPr sz="2085"/>
            </a:lvl9pPr>
          </a:lstStyle>
          <a:p>
            <a:r>
              <a:rPr lang="en-US" dirty="0"/>
              <a:t>Click icon to add picture</a:t>
            </a:r>
          </a:p>
        </p:txBody>
      </p:sp>
      <p:sp>
        <p:nvSpPr>
          <p:cNvPr id="4" name="Text Placeholder 3"/>
          <p:cNvSpPr>
            <a:spLocks noGrp="1"/>
          </p:cNvSpPr>
          <p:nvPr>
            <p:ph type="body" sz="half" idx="2"/>
          </p:nvPr>
        </p:nvSpPr>
        <p:spPr>
          <a:xfrm>
            <a:off x="875327" y="2386965"/>
            <a:ext cx="4098640" cy="4422148"/>
          </a:xfrm>
        </p:spPr>
        <p:txBody>
          <a:bodyPr/>
          <a:lstStyle>
            <a:lvl1pPr marL="0" indent="0">
              <a:buNone/>
              <a:defRPr sz="1668"/>
            </a:lvl1pPr>
            <a:lvl2pPr marL="476540" indent="0">
              <a:buNone/>
              <a:defRPr sz="1459"/>
            </a:lvl2pPr>
            <a:lvl3pPr marL="953079" indent="0">
              <a:buNone/>
              <a:defRPr sz="1251"/>
            </a:lvl3pPr>
            <a:lvl4pPr marL="1429619" indent="0">
              <a:buNone/>
              <a:defRPr sz="1042"/>
            </a:lvl4pPr>
            <a:lvl5pPr marL="1906158" indent="0">
              <a:buNone/>
              <a:defRPr sz="1042"/>
            </a:lvl5pPr>
            <a:lvl6pPr marL="2382698" indent="0">
              <a:buNone/>
              <a:defRPr sz="1042"/>
            </a:lvl6pPr>
            <a:lvl7pPr marL="2859237" indent="0">
              <a:buNone/>
              <a:defRPr sz="1042"/>
            </a:lvl7pPr>
            <a:lvl8pPr marL="3335777" indent="0">
              <a:buNone/>
              <a:defRPr sz="1042"/>
            </a:lvl8pPr>
            <a:lvl9pPr marL="3812316" indent="0">
              <a:buNone/>
              <a:defRPr sz="1042"/>
            </a:lvl9pPr>
          </a:lstStyle>
          <a:p>
            <a:pPr lvl="0"/>
            <a:r>
              <a:rPr lang="en-US"/>
              <a:t>Click to edit Master text styles</a:t>
            </a:r>
          </a:p>
        </p:txBody>
      </p:sp>
      <p:sp>
        <p:nvSpPr>
          <p:cNvPr id="5" name="Date Placeholder 4"/>
          <p:cNvSpPr>
            <a:spLocks noGrp="1"/>
          </p:cNvSpPr>
          <p:nvPr>
            <p:ph type="dt" sz="half" idx="10"/>
          </p:nvPr>
        </p:nvSpPr>
        <p:spPr/>
        <p:txBody>
          <a:bodyPr/>
          <a:lstStyle/>
          <a:p>
            <a:fld id="{3EA215C1-E34A-489E-A14A-85956E7E4CA2}" type="datetimeFigureOut">
              <a:rPr lang="en-GB" smtClean="0"/>
              <a:t>16/02/2024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828FA0B-F8FC-4434-9EF7-1C169F995452}" type="slidenum">
              <a:rPr lang="en-GB" smtClean="0"/>
              <a:t>‹#›</a:t>
            </a:fld>
            <a:endParaRPr lang="en-GB" dirty="0"/>
          </a:p>
        </p:txBody>
      </p:sp>
    </p:spTree>
    <p:extLst>
      <p:ext uri="{BB962C8B-B14F-4D97-AF65-F5344CB8AC3E}">
        <p14:creationId xmlns:p14="http://schemas.microsoft.com/office/powerpoint/2010/main" val="3247688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3671" y="423613"/>
            <a:ext cx="10960597" cy="153789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73671" y="2118063"/>
            <a:ext cx="10960597" cy="504835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73671" y="7374543"/>
            <a:ext cx="2859286" cy="423613"/>
          </a:xfrm>
          <a:prstGeom prst="rect">
            <a:avLst/>
          </a:prstGeom>
        </p:spPr>
        <p:txBody>
          <a:bodyPr vert="horz" lIns="91440" tIns="45720" rIns="91440" bIns="45720" rtlCol="0" anchor="ctr"/>
          <a:lstStyle>
            <a:lvl1pPr algn="l">
              <a:defRPr sz="1251">
                <a:solidFill>
                  <a:schemeClr val="tx1">
                    <a:tint val="75000"/>
                  </a:schemeClr>
                </a:solidFill>
              </a:defRPr>
            </a:lvl1pPr>
          </a:lstStyle>
          <a:p>
            <a:fld id="{3EA215C1-E34A-489E-A14A-85956E7E4CA2}" type="datetimeFigureOut">
              <a:rPr lang="en-GB" smtClean="0"/>
              <a:t>16/02/2024</a:t>
            </a:fld>
            <a:endParaRPr lang="en-GB" dirty="0"/>
          </a:p>
        </p:txBody>
      </p:sp>
      <p:sp>
        <p:nvSpPr>
          <p:cNvPr id="5" name="Footer Placeholder 4"/>
          <p:cNvSpPr>
            <a:spLocks noGrp="1"/>
          </p:cNvSpPr>
          <p:nvPr>
            <p:ph type="ftr" sz="quarter" idx="3"/>
          </p:nvPr>
        </p:nvSpPr>
        <p:spPr>
          <a:xfrm>
            <a:off x="4209505" y="7374543"/>
            <a:ext cx="4288929" cy="423613"/>
          </a:xfrm>
          <a:prstGeom prst="rect">
            <a:avLst/>
          </a:prstGeom>
        </p:spPr>
        <p:txBody>
          <a:bodyPr vert="horz" lIns="91440" tIns="45720" rIns="91440" bIns="45720" rtlCol="0" anchor="ctr"/>
          <a:lstStyle>
            <a:lvl1pPr algn="ctr">
              <a:defRPr sz="1251">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974981" y="7374543"/>
            <a:ext cx="2859286" cy="423613"/>
          </a:xfrm>
          <a:prstGeom prst="rect">
            <a:avLst/>
          </a:prstGeom>
        </p:spPr>
        <p:txBody>
          <a:bodyPr vert="horz" lIns="91440" tIns="45720" rIns="91440" bIns="45720" rtlCol="0" anchor="ctr"/>
          <a:lstStyle>
            <a:lvl1pPr algn="r">
              <a:defRPr sz="1251">
                <a:solidFill>
                  <a:schemeClr val="tx1">
                    <a:tint val="75000"/>
                  </a:schemeClr>
                </a:solidFill>
              </a:defRPr>
            </a:lvl1pPr>
          </a:lstStyle>
          <a:p>
            <a:fld id="{0828FA0B-F8FC-4434-9EF7-1C169F995452}" type="slidenum">
              <a:rPr lang="en-GB" smtClean="0"/>
              <a:t>‹#›</a:t>
            </a:fld>
            <a:endParaRPr lang="en-GB" dirty="0"/>
          </a:p>
        </p:txBody>
      </p:sp>
    </p:spTree>
    <p:extLst>
      <p:ext uri="{BB962C8B-B14F-4D97-AF65-F5344CB8AC3E}">
        <p14:creationId xmlns:p14="http://schemas.microsoft.com/office/powerpoint/2010/main" val="24415128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xStyles>
    <p:titleStyle>
      <a:lvl1pPr algn="l" defTabSz="953079" rtl="0" eaLnBrk="1" latinLnBrk="0" hangingPunct="1">
        <a:lnSpc>
          <a:spcPct val="90000"/>
        </a:lnSpc>
        <a:spcBef>
          <a:spcPct val="0"/>
        </a:spcBef>
        <a:buNone/>
        <a:defRPr sz="4586" kern="1200">
          <a:solidFill>
            <a:schemeClr val="tx1"/>
          </a:solidFill>
          <a:latin typeface="+mj-lt"/>
          <a:ea typeface="+mj-ea"/>
          <a:cs typeface="+mj-cs"/>
        </a:defRPr>
      </a:lvl1pPr>
    </p:titleStyle>
    <p:bodyStyle>
      <a:lvl1pPr marL="238270" indent="-238270" algn="l" defTabSz="953079" rtl="0" eaLnBrk="1" latinLnBrk="0" hangingPunct="1">
        <a:lnSpc>
          <a:spcPct val="90000"/>
        </a:lnSpc>
        <a:spcBef>
          <a:spcPts val="1042"/>
        </a:spcBef>
        <a:buFont typeface="Arial" panose="020B0604020202020204" pitchFamily="34" charset="0"/>
        <a:buChar char="•"/>
        <a:defRPr sz="2918" kern="1200">
          <a:solidFill>
            <a:schemeClr val="tx1"/>
          </a:solidFill>
          <a:latin typeface="+mn-lt"/>
          <a:ea typeface="+mn-ea"/>
          <a:cs typeface="+mn-cs"/>
        </a:defRPr>
      </a:lvl1pPr>
      <a:lvl2pPr marL="714809" indent="-238270" algn="l" defTabSz="953079" rtl="0" eaLnBrk="1" latinLnBrk="0" hangingPunct="1">
        <a:lnSpc>
          <a:spcPct val="90000"/>
        </a:lnSpc>
        <a:spcBef>
          <a:spcPts val="521"/>
        </a:spcBef>
        <a:buFont typeface="Arial" panose="020B0604020202020204" pitchFamily="34" charset="0"/>
        <a:buChar char="•"/>
        <a:defRPr sz="2502" kern="1200">
          <a:solidFill>
            <a:schemeClr val="tx1"/>
          </a:solidFill>
          <a:latin typeface="+mn-lt"/>
          <a:ea typeface="+mn-ea"/>
          <a:cs typeface="+mn-cs"/>
        </a:defRPr>
      </a:lvl2pPr>
      <a:lvl3pPr marL="1191349" indent="-238270" algn="l" defTabSz="953079" rtl="0" eaLnBrk="1" latinLnBrk="0" hangingPunct="1">
        <a:lnSpc>
          <a:spcPct val="90000"/>
        </a:lnSpc>
        <a:spcBef>
          <a:spcPts val="521"/>
        </a:spcBef>
        <a:buFont typeface="Arial" panose="020B0604020202020204" pitchFamily="34" charset="0"/>
        <a:buChar char="•"/>
        <a:defRPr sz="2085" kern="1200">
          <a:solidFill>
            <a:schemeClr val="tx1"/>
          </a:solidFill>
          <a:latin typeface="+mn-lt"/>
          <a:ea typeface="+mn-ea"/>
          <a:cs typeface="+mn-cs"/>
        </a:defRPr>
      </a:lvl3pPr>
      <a:lvl4pPr marL="1667888" indent="-238270" algn="l" defTabSz="953079" rtl="0" eaLnBrk="1" latinLnBrk="0" hangingPunct="1">
        <a:lnSpc>
          <a:spcPct val="90000"/>
        </a:lnSpc>
        <a:spcBef>
          <a:spcPts val="521"/>
        </a:spcBef>
        <a:buFont typeface="Arial" panose="020B0604020202020204" pitchFamily="34" charset="0"/>
        <a:buChar char="•"/>
        <a:defRPr sz="1876" kern="1200">
          <a:solidFill>
            <a:schemeClr val="tx1"/>
          </a:solidFill>
          <a:latin typeface="+mn-lt"/>
          <a:ea typeface="+mn-ea"/>
          <a:cs typeface="+mn-cs"/>
        </a:defRPr>
      </a:lvl4pPr>
      <a:lvl5pPr marL="2144428" indent="-238270" algn="l" defTabSz="953079" rtl="0" eaLnBrk="1" latinLnBrk="0" hangingPunct="1">
        <a:lnSpc>
          <a:spcPct val="90000"/>
        </a:lnSpc>
        <a:spcBef>
          <a:spcPts val="521"/>
        </a:spcBef>
        <a:buFont typeface="Arial" panose="020B0604020202020204" pitchFamily="34" charset="0"/>
        <a:buChar char="•"/>
        <a:defRPr sz="1876" kern="1200">
          <a:solidFill>
            <a:schemeClr val="tx1"/>
          </a:solidFill>
          <a:latin typeface="+mn-lt"/>
          <a:ea typeface="+mn-ea"/>
          <a:cs typeface="+mn-cs"/>
        </a:defRPr>
      </a:lvl5pPr>
      <a:lvl6pPr marL="2620968" indent="-238270" algn="l" defTabSz="953079" rtl="0" eaLnBrk="1" latinLnBrk="0" hangingPunct="1">
        <a:lnSpc>
          <a:spcPct val="90000"/>
        </a:lnSpc>
        <a:spcBef>
          <a:spcPts val="521"/>
        </a:spcBef>
        <a:buFont typeface="Arial" panose="020B0604020202020204" pitchFamily="34" charset="0"/>
        <a:buChar char="•"/>
        <a:defRPr sz="1876" kern="1200">
          <a:solidFill>
            <a:schemeClr val="tx1"/>
          </a:solidFill>
          <a:latin typeface="+mn-lt"/>
          <a:ea typeface="+mn-ea"/>
          <a:cs typeface="+mn-cs"/>
        </a:defRPr>
      </a:lvl6pPr>
      <a:lvl7pPr marL="3097507" indent="-238270" algn="l" defTabSz="953079" rtl="0" eaLnBrk="1" latinLnBrk="0" hangingPunct="1">
        <a:lnSpc>
          <a:spcPct val="90000"/>
        </a:lnSpc>
        <a:spcBef>
          <a:spcPts val="521"/>
        </a:spcBef>
        <a:buFont typeface="Arial" panose="020B0604020202020204" pitchFamily="34" charset="0"/>
        <a:buChar char="•"/>
        <a:defRPr sz="1876" kern="1200">
          <a:solidFill>
            <a:schemeClr val="tx1"/>
          </a:solidFill>
          <a:latin typeface="+mn-lt"/>
          <a:ea typeface="+mn-ea"/>
          <a:cs typeface="+mn-cs"/>
        </a:defRPr>
      </a:lvl7pPr>
      <a:lvl8pPr marL="3574047" indent="-238270" algn="l" defTabSz="953079" rtl="0" eaLnBrk="1" latinLnBrk="0" hangingPunct="1">
        <a:lnSpc>
          <a:spcPct val="90000"/>
        </a:lnSpc>
        <a:spcBef>
          <a:spcPts val="521"/>
        </a:spcBef>
        <a:buFont typeface="Arial" panose="020B0604020202020204" pitchFamily="34" charset="0"/>
        <a:buChar char="•"/>
        <a:defRPr sz="1876" kern="1200">
          <a:solidFill>
            <a:schemeClr val="tx1"/>
          </a:solidFill>
          <a:latin typeface="+mn-lt"/>
          <a:ea typeface="+mn-ea"/>
          <a:cs typeface="+mn-cs"/>
        </a:defRPr>
      </a:lvl8pPr>
      <a:lvl9pPr marL="4050586" indent="-238270" algn="l" defTabSz="953079" rtl="0" eaLnBrk="1" latinLnBrk="0" hangingPunct="1">
        <a:lnSpc>
          <a:spcPct val="90000"/>
        </a:lnSpc>
        <a:spcBef>
          <a:spcPts val="521"/>
        </a:spcBef>
        <a:buFont typeface="Arial" panose="020B0604020202020204" pitchFamily="34" charset="0"/>
        <a:buChar char="•"/>
        <a:defRPr sz="1876" kern="1200">
          <a:solidFill>
            <a:schemeClr val="tx1"/>
          </a:solidFill>
          <a:latin typeface="+mn-lt"/>
          <a:ea typeface="+mn-ea"/>
          <a:cs typeface="+mn-cs"/>
        </a:defRPr>
      </a:lvl9pPr>
    </p:bodyStyle>
    <p:otherStyle>
      <a:defPPr>
        <a:defRPr lang="en-US"/>
      </a:defPPr>
      <a:lvl1pPr marL="0" algn="l" defTabSz="953079" rtl="0" eaLnBrk="1" latinLnBrk="0" hangingPunct="1">
        <a:defRPr sz="1876" kern="1200">
          <a:solidFill>
            <a:schemeClr val="tx1"/>
          </a:solidFill>
          <a:latin typeface="+mn-lt"/>
          <a:ea typeface="+mn-ea"/>
          <a:cs typeface="+mn-cs"/>
        </a:defRPr>
      </a:lvl1pPr>
      <a:lvl2pPr marL="476540" algn="l" defTabSz="953079" rtl="0" eaLnBrk="1" latinLnBrk="0" hangingPunct="1">
        <a:defRPr sz="1876" kern="1200">
          <a:solidFill>
            <a:schemeClr val="tx1"/>
          </a:solidFill>
          <a:latin typeface="+mn-lt"/>
          <a:ea typeface="+mn-ea"/>
          <a:cs typeface="+mn-cs"/>
        </a:defRPr>
      </a:lvl2pPr>
      <a:lvl3pPr marL="953079" algn="l" defTabSz="953079" rtl="0" eaLnBrk="1" latinLnBrk="0" hangingPunct="1">
        <a:defRPr sz="1876" kern="1200">
          <a:solidFill>
            <a:schemeClr val="tx1"/>
          </a:solidFill>
          <a:latin typeface="+mn-lt"/>
          <a:ea typeface="+mn-ea"/>
          <a:cs typeface="+mn-cs"/>
        </a:defRPr>
      </a:lvl3pPr>
      <a:lvl4pPr marL="1429619" algn="l" defTabSz="953079" rtl="0" eaLnBrk="1" latinLnBrk="0" hangingPunct="1">
        <a:defRPr sz="1876" kern="1200">
          <a:solidFill>
            <a:schemeClr val="tx1"/>
          </a:solidFill>
          <a:latin typeface="+mn-lt"/>
          <a:ea typeface="+mn-ea"/>
          <a:cs typeface="+mn-cs"/>
        </a:defRPr>
      </a:lvl4pPr>
      <a:lvl5pPr marL="1906158" algn="l" defTabSz="953079" rtl="0" eaLnBrk="1" latinLnBrk="0" hangingPunct="1">
        <a:defRPr sz="1876" kern="1200">
          <a:solidFill>
            <a:schemeClr val="tx1"/>
          </a:solidFill>
          <a:latin typeface="+mn-lt"/>
          <a:ea typeface="+mn-ea"/>
          <a:cs typeface="+mn-cs"/>
        </a:defRPr>
      </a:lvl5pPr>
      <a:lvl6pPr marL="2382698" algn="l" defTabSz="953079" rtl="0" eaLnBrk="1" latinLnBrk="0" hangingPunct="1">
        <a:defRPr sz="1876" kern="1200">
          <a:solidFill>
            <a:schemeClr val="tx1"/>
          </a:solidFill>
          <a:latin typeface="+mn-lt"/>
          <a:ea typeface="+mn-ea"/>
          <a:cs typeface="+mn-cs"/>
        </a:defRPr>
      </a:lvl6pPr>
      <a:lvl7pPr marL="2859237" algn="l" defTabSz="953079" rtl="0" eaLnBrk="1" latinLnBrk="0" hangingPunct="1">
        <a:defRPr sz="1876" kern="1200">
          <a:solidFill>
            <a:schemeClr val="tx1"/>
          </a:solidFill>
          <a:latin typeface="+mn-lt"/>
          <a:ea typeface="+mn-ea"/>
          <a:cs typeface="+mn-cs"/>
        </a:defRPr>
      </a:lvl7pPr>
      <a:lvl8pPr marL="3335777" algn="l" defTabSz="953079" rtl="0" eaLnBrk="1" latinLnBrk="0" hangingPunct="1">
        <a:defRPr sz="1876" kern="1200">
          <a:solidFill>
            <a:schemeClr val="tx1"/>
          </a:solidFill>
          <a:latin typeface="+mn-lt"/>
          <a:ea typeface="+mn-ea"/>
          <a:cs typeface="+mn-cs"/>
        </a:defRPr>
      </a:lvl8pPr>
      <a:lvl9pPr marL="3812316" algn="l" defTabSz="953079" rtl="0" eaLnBrk="1" latinLnBrk="0" hangingPunct="1">
        <a:defRPr sz="18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3.sv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sv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4.sv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 group of multi colored wooden stick figures">
            <a:extLst>
              <a:ext uri="{FF2B5EF4-FFF2-40B4-BE49-F238E27FC236}">
                <a16:creationId xmlns:a16="http://schemas.microsoft.com/office/drawing/2014/main" id="{3924476F-4AF1-AB1F-3148-29CB4C3EF294}"/>
              </a:ext>
            </a:extLst>
          </p:cNvPr>
          <p:cNvPicPr>
            <a:picLocks noGrp="1" noChangeAspect="1"/>
          </p:cNvPicPr>
          <p:nvPr>
            <p:ph type="pic" sz="quarter" idx="11"/>
          </p:nvPr>
        </p:nvPicPr>
        <p:blipFill>
          <a:blip r:embed="rId2"/>
          <a:srcRect l="19847" r="19847"/>
          <a:stretch/>
        </p:blipFill>
        <p:spPr>
          <a:xfrm>
            <a:off x="6125378" y="-15794"/>
            <a:ext cx="6582561" cy="7972344"/>
          </a:xfrm>
        </p:spPr>
      </p:pic>
      <p:sp>
        <p:nvSpPr>
          <p:cNvPr id="3" name="Title 2">
            <a:extLst>
              <a:ext uri="{FF2B5EF4-FFF2-40B4-BE49-F238E27FC236}">
                <a16:creationId xmlns:a16="http://schemas.microsoft.com/office/drawing/2014/main" id="{66FF32F9-2255-E5DE-3434-DA56BFA4156D}"/>
              </a:ext>
            </a:extLst>
          </p:cNvPr>
          <p:cNvSpPr>
            <a:spLocks noGrp="1"/>
          </p:cNvSpPr>
          <p:nvPr>
            <p:ph type="ctrTitle"/>
          </p:nvPr>
        </p:nvSpPr>
        <p:spPr>
          <a:xfrm>
            <a:off x="606919" y="2864958"/>
            <a:ext cx="6080319" cy="1688555"/>
          </a:xfrm>
        </p:spPr>
        <p:txBody>
          <a:bodyPr>
            <a:normAutofit fontScale="90000"/>
          </a:bodyPr>
          <a:lstStyle/>
          <a:p>
            <a:r>
              <a:rPr lang="en-GB" sz="4400" b="1" dirty="0">
                <a:solidFill>
                  <a:srgbClr val="E40037"/>
                </a:solidFill>
                <a:latin typeface="+mn-lt"/>
              </a:rPr>
              <a:t>Understanding our population </a:t>
            </a:r>
            <a:br>
              <a:rPr lang="en-GB" sz="4400" b="1" dirty="0">
                <a:solidFill>
                  <a:srgbClr val="E40037"/>
                </a:solidFill>
                <a:latin typeface="+mn-lt"/>
              </a:rPr>
            </a:br>
            <a:br>
              <a:rPr lang="en-GB" sz="1800" b="1" dirty="0">
                <a:solidFill>
                  <a:srgbClr val="E40037"/>
                </a:solidFill>
                <a:latin typeface="+mn-lt"/>
              </a:rPr>
            </a:br>
            <a:r>
              <a:rPr lang="en-GB" sz="3100" dirty="0">
                <a:solidFill>
                  <a:srgbClr val="E40037"/>
                </a:solidFill>
                <a:latin typeface="+mn-lt"/>
              </a:rPr>
              <a:t>Equalities insights from </a:t>
            </a:r>
            <a:r>
              <a:rPr lang="en-GB" sz="3100">
                <a:solidFill>
                  <a:srgbClr val="E40037"/>
                </a:solidFill>
                <a:latin typeface="+mn-lt"/>
              </a:rPr>
              <a:t>Census 2021</a:t>
            </a:r>
            <a:endParaRPr lang="en-GB" sz="4400" dirty="0">
              <a:solidFill>
                <a:srgbClr val="E40037"/>
              </a:solidFill>
              <a:latin typeface="+mn-lt"/>
            </a:endParaRPr>
          </a:p>
        </p:txBody>
      </p:sp>
      <p:sp>
        <p:nvSpPr>
          <p:cNvPr id="4" name="Subtitle 3">
            <a:extLst>
              <a:ext uri="{FF2B5EF4-FFF2-40B4-BE49-F238E27FC236}">
                <a16:creationId xmlns:a16="http://schemas.microsoft.com/office/drawing/2014/main" id="{4AC8350C-EC6E-CE82-26A1-B2F2809AFF4D}"/>
              </a:ext>
            </a:extLst>
          </p:cNvPr>
          <p:cNvSpPr>
            <a:spLocks noGrp="1"/>
          </p:cNvSpPr>
          <p:nvPr>
            <p:ph type="subTitle" idx="1"/>
          </p:nvPr>
        </p:nvSpPr>
        <p:spPr>
          <a:xfrm>
            <a:off x="606919" y="5985143"/>
            <a:ext cx="5651291" cy="1125703"/>
          </a:xfrm>
        </p:spPr>
        <p:txBody>
          <a:bodyPr>
            <a:normAutofit/>
          </a:bodyPr>
          <a:lstStyle/>
          <a:p>
            <a:pPr>
              <a:spcAft>
                <a:spcPts val="625"/>
              </a:spcAft>
            </a:pPr>
            <a:r>
              <a:rPr lang="en-GB" sz="2000" b="1" dirty="0">
                <a:latin typeface="Calibri" panose="020F0502020204030204" pitchFamily="34" charset="0"/>
                <a:cs typeface="Calibri" panose="020F0502020204030204" pitchFamily="34" charset="0"/>
              </a:rPr>
              <a:t>Policy Unit</a:t>
            </a:r>
          </a:p>
          <a:p>
            <a:pPr>
              <a:spcAft>
                <a:spcPts val="625"/>
              </a:spcAft>
            </a:pPr>
            <a:r>
              <a:rPr lang="en-GB" sz="2000" b="1" dirty="0">
                <a:latin typeface="Calibri" panose="020F0502020204030204" pitchFamily="34" charset="0"/>
                <a:cs typeface="Calibri" panose="020F0502020204030204" pitchFamily="34" charset="0"/>
              </a:rPr>
              <a:t>January 2024</a:t>
            </a:r>
          </a:p>
        </p:txBody>
      </p:sp>
    </p:spTree>
    <p:extLst>
      <p:ext uri="{BB962C8B-B14F-4D97-AF65-F5344CB8AC3E}">
        <p14:creationId xmlns:p14="http://schemas.microsoft.com/office/powerpoint/2010/main" val="327440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4C4AB3-5D95-5491-BA68-CDA3159CC4F4}"/>
              </a:ext>
            </a:extLst>
          </p:cNvPr>
          <p:cNvSpPr/>
          <p:nvPr/>
        </p:nvSpPr>
        <p:spPr>
          <a:xfrm>
            <a:off x="175754" y="1867199"/>
            <a:ext cx="5062568" cy="363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Lexend" pitchFamily="2" charset="0"/>
              </a:rPr>
              <a:t>Residents who are in poor health</a:t>
            </a:r>
          </a:p>
          <a:p>
            <a:pPr algn="ctr"/>
            <a:r>
              <a:rPr lang="en-GB" sz="1200" b="1" dirty="0">
                <a:solidFill>
                  <a:schemeClr val="tx1"/>
                </a:solidFill>
                <a:latin typeface="Lexend" pitchFamily="2" charset="0"/>
              </a:rPr>
              <a:t>(age standardised rate)</a:t>
            </a:r>
          </a:p>
        </p:txBody>
      </p:sp>
      <p:sp>
        <p:nvSpPr>
          <p:cNvPr id="153" name="Rectangle 152">
            <a:extLst>
              <a:ext uri="{FF2B5EF4-FFF2-40B4-BE49-F238E27FC236}">
                <a16:creationId xmlns:a16="http://schemas.microsoft.com/office/drawing/2014/main" id="{1121AFBE-98E1-8CD9-5FD2-74C8B2F71F00}"/>
              </a:ext>
            </a:extLst>
          </p:cNvPr>
          <p:cNvSpPr/>
          <p:nvPr/>
        </p:nvSpPr>
        <p:spPr>
          <a:xfrm>
            <a:off x="6527179" y="1861995"/>
            <a:ext cx="4556480" cy="32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R</a:t>
            </a:r>
            <a:r>
              <a:rPr lang="en-GB" sz="1200" b="1" dirty="0">
                <a:solidFill>
                  <a:schemeClr val="tx1"/>
                </a:solidFill>
                <a:latin typeface="Lexend" pitchFamily="2" charset="0"/>
              </a:rPr>
              <a:t>esidents in who have a disability</a:t>
            </a:r>
          </a:p>
          <a:p>
            <a:pPr algn="ctr"/>
            <a:r>
              <a:rPr lang="en-GB" sz="1200" b="1" dirty="0">
                <a:solidFill>
                  <a:schemeClr val="tx1"/>
                </a:solidFill>
                <a:latin typeface="Lexend" pitchFamily="2" charset="0"/>
              </a:rPr>
              <a:t>(age standardised rate)</a:t>
            </a:r>
          </a:p>
        </p:txBody>
      </p:sp>
      <p:sp>
        <p:nvSpPr>
          <p:cNvPr id="2" name="Title 1">
            <a:extLst>
              <a:ext uri="{FF2B5EF4-FFF2-40B4-BE49-F238E27FC236}">
                <a16:creationId xmlns:a16="http://schemas.microsoft.com/office/drawing/2014/main" id="{029615A9-C461-0438-3B17-2F57494D7058}"/>
              </a:ext>
            </a:extLst>
          </p:cNvPr>
          <p:cNvSpPr txBox="1">
            <a:spLocks/>
          </p:cNvSpPr>
          <p:nvPr/>
        </p:nvSpPr>
        <p:spPr>
          <a:xfrm>
            <a:off x="425884" y="548014"/>
            <a:ext cx="11901154" cy="523221"/>
          </a:xfrm>
          <a:prstGeom prst="rect">
            <a:avLst/>
          </a:prstGeom>
        </p:spPr>
        <p:txBody>
          <a:bodyPr vert="horz" lIns="91440" tIns="45720" rIns="91440" bIns="45720" rtlCol="0" anchor="t" anchorCtr="0">
            <a:no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lnSpc>
                <a:spcPct val="120000"/>
              </a:lnSpc>
            </a:pPr>
            <a:r>
              <a:rPr lang="en-GB" sz="2400" b="1" dirty="0">
                <a:solidFill>
                  <a:srgbClr val="E40037"/>
                </a:solidFill>
                <a:latin typeface="Lexend" pitchFamily="2" charset="0"/>
              </a:rPr>
              <a:t>When we remove the effect of age, some ethnic minority groups experience consistently poorer outcomes than the wider population</a:t>
            </a:r>
          </a:p>
          <a:p>
            <a:pPr algn="l">
              <a:lnSpc>
                <a:spcPct val="120000"/>
              </a:lnSpc>
            </a:pPr>
            <a:endParaRPr lang="en-GB" sz="2800" b="1" dirty="0">
              <a:solidFill>
                <a:srgbClr val="E40037"/>
              </a:solidFill>
              <a:latin typeface="Lexend" pitchFamily="2" charset="0"/>
            </a:endParaRPr>
          </a:p>
        </p:txBody>
      </p:sp>
      <p:cxnSp>
        <p:nvCxnSpPr>
          <p:cNvPr id="3" name="Straight Connector 2">
            <a:extLst>
              <a:ext uri="{FF2B5EF4-FFF2-40B4-BE49-F238E27FC236}">
                <a16:creationId xmlns:a16="http://schemas.microsoft.com/office/drawing/2014/main" id="{5053256D-EBBF-CE25-2A50-8A3B53A8DDE5}"/>
              </a:ext>
            </a:extLst>
          </p:cNvPr>
          <p:cNvCxnSpPr>
            <a:cxnSpLocks/>
          </p:cNvCxnSpPr>
          <p:nvPr/>
        </p:nvCxnSpPr>
        <p:spPr>
          <a:xfrm>
            <a:off x="7337593" y="4400390"/>
            <a:ext cx="2737128" cy="66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A1A34B02-BA4A-E0EF-A758-366817C8C544}"/>
              </a:ext>
            </a:extLst>
          </p:cNvPr>
          <p:cNvCxnSpPr>
            <a:cxnSpLocks/>
          </p:cNvCxnSpPr>
          <p:nvPr/>
        </p:nvCxnSpPr>
        <p:spPr>
          <a:xfrm>
            <a:off x="1245798" y="5627826"/>
            <a:ext cx="2737128" cy="661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108B537-2CC6-2088-797D-DCE04765F91C}"/>
              </a:ext>
            </a:extLst>
          </p:cNvPr>
          <p:cNvSpPr txBox="1"/>
          <p:nvPr/>
        </p:nvSpPr>
        <p:spPr>
          <a:xfrm>
            <a:off x="223108" y="5270740"/>
            <a:ext cx="1022690" cy="761747"/>
          </a:xfrm>
          <a:prstGeom prst="rect">
            <a:avLst/>
          </a:prstGeom>
          <a:solidFill>
            <a:schemeClr val="bg1"/>
          </a:solidFill>
        </p:spPr>
        <p:txBody>
          <a:bodyPr wrap="square" rtlCol="0" anchor="ctr">
            <a:spAutoFit/>
          </a:bodyPr>
          <a:lstStyle/>
          <a:p>
            <a:r>
              <a:rPr lang="en-GB" sz="1450" b="1" i="1" dirty="0"/>
              <a:t>Whole population average</a:t>
            </a:r>
          </a:p>
        </p:txBody>
      </p:sp>
      <p:sp>
        <p:nvSpPr>
          <p:cNvPr id="8" name="Rectangle 7">
            <a:extLst>
              <a:ext uri="{FF2B5EF4-FFF2-40B4-BE49-F238E27FC236}">
                <a16:creationId xmlns:a16="http://schemas.microsoft.com/office/drawing/2014/main" id="{19CE10B2-6759-23D0-79BB-FE97FC5B09EB}"/>
              </a:ext>
            </a:extLst>
          </p:cNvPr>
          <p:cNvSpPr/>
          <p:nvPr/>
        </p:nvSpPr>
        <p:spPr>
          <a:xfrm>
            <a:off x="7689461" y="4204311"/>
            <a:ext cx="2225461" cy="388174"/>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32" b="1" dirty="0">
                <a:solidFill>
                  <a:schemeClr val="tx1"/>
                </a:solidFill>
              </a:rPr>
              <a:t>16.7%</a:t>
            </a:r>
          </a:p>
        </p:txBody>
      </p:sp>
      <p:sp>
        <p:nvSpPr>
          <p:cNvPr id="9" name="Rectangle 8">
            <a:extLst>
              <a:ext uri="{FF2B5EF4-FFF2-40B4-BE49-F238E27FC236}">
                <a16:creationId xmlns:a16="http://schemas.microsoft.com/office/drawing/2014/main" id="{7A853930-3BAF-71E0-F04C-B98CB6FB03B0}"/>
              </a:ext>
            </a:extLst>
          </p:cNvPr>
          <p:cNvSpPr/>
          <p:nvPr/>
        </p:nvSpPr>
        <p:spPr>
          <a:xfrm>
            <a:off x="7829550" y="3951381"/>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Irish (17%)</a:t>
            </a:r>
          </a:p>
        </p:txBody>
      </p:sp>
      <p:sp>
        <p:nvSpPr>
          <p:cNvPr id="11" name="Rectangle 10">
            <a:extLst>
              <a:ext uri="{FF2B5EF4-FFF2-40B4-BE49-F238E27FC236}">
                <a16:creationId xmlns:a16="http://schemas.microsoft.com/office/drawing/2014/main" id="{F753C8D6-5E76-F22E-E97C-517E6B394793}"/>
              </a:ext>
            </a:extLst>
          </p:cNvPr>
          <p:cNvSpPr/>
          <p:nvPr/>
        </p:nvSpPr>
        <p:spPr>
          <a:xfrm>
            <a:off x="7829549" y="4631704"/>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&amp; Asian (16.4%)</a:t>
            </a:r>
          </a:p>
        </p:txBody>
      </p:sp>
      <p:sp>
        <p:nvSpPr>
          <p:cNvPr id="12" name="Rectangle 11">
            <a:extLst>
              <a:ext uri="{FF2B5EF4-FFF2-40B4-BE49-F238E27FC236}">
                <a16:creationId xmlns:a16="http://schemas.microsoft.com/office/drawing/2014/main" id="{5FA880A3-3E5D-3D67-D5A8-DE1B4E0745F9}"/>
              </a:ext>
            </a:extLst>
          </p:cNvPr>
          <p:cNvSpPr/>
          <p:nvPr/>
        </p:nvSpPr>
        <p:spPr>
          <a:xfrm>
            <a:off x="7829550" y="3699351"/>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&amp; Black African (17.2%)</a:t>
            </a:r>
          </a:p>
        </p:txBody>
      </p:sp>
      <p:sp>
        <p:nvSpPr>
          <p:cNvPr id="15" name="Rectangle 14">
            <a:extLst>
              <a:ext uri="{FF2B5EF4-FFF2-40B4-BE49-F238E27FC236}">
                <a16:creationId xmlns:a16="http://schemas.microsoft.com/office/drawing/2014/main" id="{483C8BB7-FE63-00FA-1989-F0AFC48546DD}"/>
              </a:ext>
            </a:extLst>
          </p:cNvPr>
          <p:cNvSpPr/>
          <p:nvPr/>
        </p:nvSpPr>
        <p:spPr>
          <a:xfrm>
            <a:off x="7829550" y="3445290"/>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British (17.3%)</a:t>
            </a:r>
          </a:p>
        </p:txBody>
      </p:sp>
      <p:sp>
        <p:nvSpPr>
          <p:cNvPr id="18" name="Rectangle 17">
            <a:extLst>
              <a:ext uri="{FF2B5EF4-FFF2-40B4-BE49-F238E27FC236}">
                <a16:creationId xmlns:a16="http://schemas.microsoft.com/office/drawing/2014/main" id="{5695F161-CF14-75A2-1C58-84744A16DB5D}"/>
              </a:ext>
            </a:extLst>
          </p:cNvPr>
          <p:cNvSpPr/>
          <p:nvPr/>
        </p:nvSpPr>
        <p:spPr>
          <a:xfrm>
            <a:off x="7835306" y="3168883"/>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Bangladeshi (17.6%) </a:t>
            </a:r>
          </a:p>
        </p:txBody>
      </p:sp>
      <p:sp>
        <p:nvSpPr>
          <p:cNvPr id="20" name="Rectangle 19">
            <a:extLst>
              <a:ext uri="{FF2B5EF4-FFF2-40B4-BE49-F238E27FC236}">
                <a16:creationId xmlns:a16="http://schemas.microsoft.com/office/drawing/2014/main" id="{A0C3D081-1FE6-8C2C-45A2-D95101AB3B67}"/>
              </a:ext>
            </a:extLst>
          </p:cNvPr>
          <p:cNvSpPr/>
          <p:nvPr/>
        </p:nvSpPr>
        <p:spPr>
          <a:xfrm>
            <a:off x="7829550" y="2914380"/>
            <a:ext cx="1978242" cy="2049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Mixed (19.5%)</a:t>
            </a:r>
          </a:p>
        </p:txBody>
      </p:sp>
      <p:sp>
        <p:nvSpPr>
          <p:cNvPr id="21" name="Rectangle 20">
            <a:extLst>
              <a:ext uri="{FF2B5EF4-FFF2-40B4-BE49-F238E27FC236}">
                <a16:creationId xmlns:a16="http://schemas.microsoft.com/office/drawing/2014/main" id="{B9C28D12-6F19-BD11-D22A-10803239112C}"/>
              </a:ext>
            </a:extLst>
          </p:cNvPr>
          <p:cNvSpPr/>
          <p:nvPr/>
        </p:nvSpPr>
        <p:spPr>
          <a:xfrm>
            <a:off x="7829550" y="2638701"/>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&amp; Black Caribbean (21.7%)</a:t>
            </a:r>
          </a:p>
        </p:txBody>
      </p:sp>
      <p:sp>
        <p:nvSpPr>
          <p:cNvPr id="22" name="Rectangle 21">
            <a:extLst>
              <a:ext uri="{FF2B5EF4-FFF2-40B4-BE49-F238E27FC236}">
                <a16:creationId xmlns:a16="http://schemas.microsoft.com/office/drawing/2014/main" id="{5E2953DC-7F57-8917-78F0-4F129ABA2AAE}"/>
              </a:ext>
            </a:extLst>
          </p:cNvPr>
          <p:cNvSpPr/>
          <p:nvPr/>
        </p:nvSpPr>
        <p:spPr>
          <a:xfrm>
            <a:off x="7829550" y="2396664"/>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Gypsy/ Irish Traveller (32.2%)</a:t>
            </a:r>
          </a:p>
        </p:txBody>
      </p:sp>
      <p:sp>
        <p:nvSpPr>
          <p:cNvPr id="23" name="Rectangle 22">
            <a:extLst>
              <a:ext uri="{FF2B5EF4-FFF2-40B4-BE49-F238E27FC236}">
                <a16:creationId xmlns:a16="http://schemas.microsoft.com/office/drawing/2014/main" id="{6F77113E-5486-02C1-4BDF-03D51682E2E9}"/>
              </a:ext>
            </a:extLst>
          </p:cNvPr>
          <p:cNvSpPr/>
          <p:nvPr/>
        </p:nvSpPr>
        <p:spPr>
          <a:xfrm>
            <a:off x="7829549" y="4894449"/>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Black Caribbean (15.6%)</a:t>
            </a:r>
          </a:p>
        </p:txBody>
      </p:sp>
      <p:sp>
        <p:nvSpPr>
          <p:cNvPr id="24" name="Rectangle 23">
            <a:extLst>
              <a:ext uri="{FF2B5EF4-FFF2-40B4-BE49-F238E27FC236}">
                <a16:creationId xmlns:a16="http://schemas.microsoft.com/office/drawing/2014/main" id="{93CFF984-2D60-2651-B03F-8C1C5A5D8633}"/>
              </a:ext>
            </a:extLst>
          </p:cNvPr>
          <p:cNvSpPr/>
          <p:nvPr/>
        </p:nvSpPr>
        <p:spPr>
          <a:xfrm>
            <a:off x="7829549" y="5145179"/>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Pakistani (14.6%)</a:t>
            </a:r>
          </a:p>
        </p:txBody>
      </p:sp>
      <p:sp>
        <p:nvSpPr>
          <p:cNvPr id="25" name="Rectangle 24">
            <a:extLst>
              <a:ext uri="{FF2B5EF4-FFF2-40B4-BE49-F238E27FC236}">
                <a16:creationId xmlns:a16="http://schemas.microsoft.com/office/drawing/2014/main" id="{8AD7CAB4-FD41-2A90-D899-FA1851A29D3C}"/>
              </a:ext>
            </a:extLst>
          </p:cNvPr>
          <p:cNvSpPr/>
          <p:nvPr/>
        </p:nvSpPr>
        <p:spPr>
          <a:xfrm>
            <a:off x="7829549" y="5406715"/>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Roma (14.1%)</a:t>
            </a:r>
          </a:p>
        </p:txBody>
      </p:sp>
      <p:sp>
        <p:nvSpPr>
          <p:cNvPr id="26" name="Rectangle 25">
            <a:extLst>
              <a:ext uri="{FF2B5EF4-FFF2-40B4-BE49-F238E27FC236}">
                <a16:creationId xmlns:a16="http://schemas.microsoft.com/office/drawing/2014/main" id="{85F238EB-548E-81AF-1045-3F35746CF5C3}"/>
              </a:ext>
            </a:extLst>
          </p:cNvPr>
          <p:cNvSpPr/>
          <p:nvPr/>
        </p:nvSpPr>
        <p:spPr>
          <a:xfrm>
            <a:off x="7829549" y="5654297"/>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Arab (13.6%)</a:t>
            </a:r>
          </a:p>
        </p:txBody>
      </p:sp>
      <p:sp>
        <p:nvSpPr>
          <p:cNvPr id="27" name="Rectangle 26">
            <a:extLst>
              <a:ext uri="{FF2B5EF4-FFF2-40B4-BE49-F238E27FC236}">
                <a16:creationId xmlns:a16="http://schemas.microsoft.com/office/drawing/2014/main" id="{DF294AE1-B6EB-33C8-35B9-0A2FD7B108BB}"/>
              </a:ext>
            </a:extLst>
          </p:cNvPr>
          <p:cNvSpPr/>
          <p:nvPr/>
        </p:nvSpPr>
        <p:spPr>
          <a:xfrm>
            <a:off x="7829549" y="5924858"/>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Black (13.4%)</a:t>
            </a:r>
          </a:p>
        </p:txBody>
      </p:sp>
      <p:sp>
        <p:nvSpPr>
          <p:cNvPr id="28" name="Rectangle 27">
            <a:extLst>
              <a:ext uri="{FF2B5EF4-FFF2-40B4-BE49-F238E27FC236}">
                <a16:creationId xmlns:a16="http://schemas.microsoft.com/office/drawing/2014/main" id="{3D7EF88C-1B38-D58F-17F6-2C69CB87AA16}"/>
              </a:ext>
            </a:extLst>
          </p:cNvPr>
          <p:cNvSpPr/>
          <p:nvPr/>
        </p:nvSpPr>
        <p:spPr>
          <a:xfrm>
            <a:off x="7829549" y="6183906"/>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Ethnic Group (13.1%)</a:t>
            </a:r>
          </a:p>
        </p:txBody>
      </p:sp>
      <p:sp>
        <p:nvSpPr>
          <p:cNvPr id="29" name="Rectangle 28">
            <a:extLst>
              <a:ext uri="{FF2B5EF4-FFF2-40B4-BE49-F238E27FC236}">
                <a16:creationId xmlns:a16="http://schemas.microsoft.com/office/drawing/2014/main" id="{3013CA08-168C-BA04-176E-11C91F6CE4D7}"/>
              </a:ext>
            </a:extLst>
          </p:cNvPr>
          <p:cNvSpPr/>
          <p:nvPr/>
        </p:nvSpPr>
        <p:spPr>
          <a:xfrm>
            <a:off x="7829549" y="6433954"/>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White (11.6%)</a:t>
            </a:r>
          </a:p>
        </p:txBody>
      </p:sp>
      <p:sp>
        <p:nvSpPr>
          <p:cNvPr id="30" name="Rectangle 29">
            <a:extLst>
              <a:ext uri="{FF2B5EF4-FFF2-40B4-BE49-F238E27FC236}">
                <a16:creationId xmlns:a16="http://schemas.microsoft.com/office/drawing/2014/main" id="{AB19FF8A-155F-D65E-C777-6D27B320B4E3}"/>
              </a:ext>
            </a:extLst>
          </p:cNvPr>
          <p:cNvSpPr/>
          <p:nvPr/>
        </p:nvSpPr>
        <p:spPr>
          <a:xfrm>
            <a:off x="7829549" y="6690273"/>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Asian (10.1%)</a:t>
            </a:r>
          </a:p>
        </p:txBody>
      </p:sp>
      <p:sp>
        <p:nvSpPr>
          <p:cNvPr id="31" name="Rectangle 30">
            <a:extLst>
              <a:ext uri="{FF2B5EF4-FFF2-40B4-BE49-F238E27FC236}">
                <a16:creationId xmlns:a16="http://schemas.microsoft.com/office/drawing/2014/main" id="{7204E37F-8B11-AF47-B549-54472A56C64E}"/>
              </a:ext>
            </a:extLst>
          </p:cNvPr>
          <p:cNvSpPr/>
          <p:nvPr/>
        </p:nvSpPr>
        <p:spPr>
          <a:xfrm>
            <a:off x="7835306" y="6940570"/>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Black African (9.9%)</a:t>
            </a:r>
          </a:p>
        </p:txBody>
      </p:sp>
      <p:sp>
        <p:nvSpPr>
          <p:cNvPr id="32" name="Rectangle 31">
            <a:extLst>
              <a:ext uri="{FF2B5EF4-FFF2-40B4-BE49-F238E27FC236}">
                <a16:creationId xmlns:a16="http://schemas.microsoft.com/office/drawing/2014/main" id="{D3B6B2E7-1C55-2B5F-27E4-5A61343E8F21}"/>
              </a:ext>
            </a:extLst>
          </p:cNvPr>
          <p:cNvSpPr/>
          <p:nvPr/>
        </p:nvSpPr>
        <p:spPr>
          <a:xfrm>
            <a:off x="7835306" y="7190618"/>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Indian (9.8%)</a:t>
            </a:r>
          </a:p>
        </p:txBody>
      </p:sp>
      <p:sp>
        <p:nvSpPr>
          <p:cNvPr id="33" name="Rectangle 32">
            <a:extLst>
              <a:ext uri="{FF2B5EF4-FFF2-40B4-BE49-F238E27FC236}">
                <a16:creationId xmlns:a16="http://schemas.microsoft.com/office/drawing/2014/main" id="{37B38212-1A0A-1EB4-EC6D-44F6BD5E4E3C}"/>
              </a:ext>
            </a:extLst>
          </p:cNvPr>
          <p:cNvSpPr/>
          <p:nvPr/>
        </p:nvSpPr>
        <p:spPr>
          <a:xfrm>
            <a:off x="7835306" y="7438212"/>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Chinese (8.0%)</a:t>
            </a:r>
          </a:p>
        </p:txBody>
      </p:sp>
      <p:cxnSp>
        <p:nvCxnSpPr>
          <p:cNvPr id="34" name="Connector: Elbow 33">
            <a:extLst>
              <a:ext uri="{FF2B5EF4-FFF2-40B4-BE49-F238E27FC236}">
                <a16:creationId xmlns:a16="http://schemas.microsoft.com/office/drawing/2014/main" id="{151B95D2-D098-A064-196E-E61D4D1E8F68}"/>
              </a:ext>
            </a:extLst>
          </p:cNvPr>
          <p:cNvCxnSpPr>
            <a:cxnSpLocks/>
            <a:stCxn id="22" idx="1"/>
            <a:endCxn id="8" idx="1"/>
          </p:cNvCxnSpPr>
          <p:nvPr/>
        </p:nvCxnSpPr>
        <p:spPr>
          <a:xfrm rot="10800000" flipV="1">
            <a:off x="7689459" y="2499159"/>
            <a:ext cx="140090" cy="1899241"/>
          </a:xfrm>
          <a:prstGeom prst="bentConnector3">
            <a:avLst>
              <a:gd name="adj1" fmla="val 247925"/>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69CED7E1-7904-322E-BC04-D514B79ABD37}"/>
              </a:ext>
            </a:extLst>
          </p:cNvPr>
          <p:cNvCxnSpPr>
            <a:cxnSpLocks/>
            <a:stCxn id="8" idx="1"/>
            <a:endCxn id="33" idx="1"/>
          </p:cNvCxnSpPr>
          <p:nvPr/>
        </p:nvCxnSpPr>
        <p:spPr>
          <a:xfrm rot="10800000" flipH="1" flipV="1">
            <a:off x="7689461" y="4398400"/>
            <a:ext cx="145847" cy="3154991"/>
          </a:xfrm>
          <a:prstGeom prst="bentConnector3">
            <a:avLst>
              <a:gd name="adj1" fmla="val -142086"/>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4CF4601B-731F-2EA7-9BA3-AD7734AB3E7F}"/>
              </a:ext>
            </a:extLst>
          </p:cNvPr>
          <p:cNvSpPr/>
          <p:nvPr/>
        </p:nvSpPr>
        <p:spPr>
          <a:xfrm>
            <a:off x="1572700" y="5435492"/>
            <a:ext cx="2225461" cy="388174"/>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32" b="1" dirty="0">
                <a:solidFill>
                  <a:schemeClr val="tx1"/>
                </a:solidFill>
              </a:rPr>
              <a:t>4.7%</a:t>
            </a:r>
          </a:p>
        </p:txBody>
      </p:sp>
      <p:sp>
        <p:nvSpPr>
          <p:cNvPr id="37" name="Rectangle 36">
            <a:extLst>
              <a:ext uri="{FF2B5EF4-FFF2-40B4-BE49-F238E27FC236}">
                <a16:creationId xmlns:a16="http://schemas.microsoft.com/office/drawing/2014/main" id="{0D539A44-883C-A94C-DCD6-B0788D75CC37}"/>
              </a:ext>
            </a:extLst>
          </p:cNvPr>
          <p:cNvSpPr/>
          <p:nvPr/>
        </p:nvSpPr>
        <p:spPr>
          <a:xfrm>
            <a:off x="1712789" y="5182563"/>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British (4.7%)</a:t>
            </a:r>
          </a:p>
        </p:txBody>
      </p:sp>
      <p:sp>
        <p:nvSpPr>
          <p:cNvPr id="39" name="Rectangle 38">
            <a:extLst>
              <a:ext uri="{FF2B5EF4-FFF2-40B4-BE49-F238E27FC236}">
                <a16:creationId xmlns:a16="http://schemas.microsoft.com/office/drawing/2014/main" id="{6857A0CD-33CF-D677-DA05-4B236DBDCD4C}"/>
              </a:ext>
            </a:extLst>
          </p:cNvPr>
          <p:cNvSpPr/>
          <p:nvPr/>
        </p:nvSpPr>
        <p:spPr>
          <a:xfrm>
            <a:off x="1712788" y="5862885"/>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Black (4.6%)</a:t>
            </a:r>
          </a:p>
        </p:txBody>
      </p:sp>
      <p:sp>
        <p:nvSpPr>
          <p:cNvPr id="40" name="Rectangle 39">
            <a:extLst>
              <a:ext uri="{FF2B5EF4-FFF2-40B4-BE49-F238E27FC236}">
                <a16:creationId xmlns:a16="http://schemas.microsoft.com/office/drawing/2014/main" id="{5BEA54CC-6A16-9A02-206D-E3AC5578AD58}"/>
              </a:ext>
            </a:extLst>
          </p:cNvPr>
          <p:cNvSpPr/>
          <p:nvPr/>
        </p:nvSpPr>
        <p:spPr>
          <a:xfrm>
            <a:off x="1712789" y="4930532"/>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Black (4.6%)</a:t>
            </a:r>
          </a:p>
        </p:txBody>
      </p:sp>
      <p:sp>
        <p:nvSpPr>
          <p:cNvPr id="42" name="Rectangle 41">
            <a:extLst>
              <a:ext uri="{FF2B5EF4-FFF2-40B4-BE49-F238E27FC236}">
                <a16:creationId xmlns:a16="http://schemas.microsoft.com/office/drawing/2014/main" id="{AC766FF4-34C4-D133-4D7A-7780BE8DBF43}"/>
              </a:ext>
            </a:extLst>
          </p:cNvPr>
          <p:cNvSpPr/>
          <p:nvPr/>
        </p:nvSpPr>
        <p:spPr>
          <a:xfrm>
            <a:off x="1712789" y="4676471"/>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Black Caribbean (4.9%)</a:t>
            </a:r>
          </a:p>
        </p:txBody>
      </p:sp>
      <p:sp>
        <p:nvSpPr>
          <p:cNvPr id="43" name="Rectangle 42">
            <a:extLst>
              <a:ext uri="{FF2B5EF4-FFF2-40B4-BE49-F238E27FC236}">
                <a16:creationId xmlns:a16="http://schemas.microsoft.com/office/drawing/2014/main" id="{B7D1D959-0708-D5D8-38C5-F2390872F45C}"/>
              </a:ext>
            </a:extLst>
          </p:cNvPr>
          <p:cNvSpPr/>
          <p:nvPr/>
        </p:nvSpPr>
        <p:spPr>
          <a:xfrm>
            <a:off x="1718545" y="4400064"/>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Pakistani (5.5%)</a:t>
            </a:r>
          </a:p>
        </p:txBody>
      </p:sp>
      <p:sp>
        <p:nvSpPr>
          <p:cNvPr id="47" name="Rectangle 46">
            <a:extLst>
              <a:ext uri="{FF2B5EF4-FFF2-40B4-BE49-F238E27FC236}">
                <a16:creationId xmlns:a16="http://schemas.microsoft.com/office/drawing/2014/main" id="{FED35E54-F4F0-03AB-656C-6EB94F177B39}"/>
              </a:ext>
            </a:extLst>
          </p:cNvPr>
          <p:cNvSpPr/>
          <p:nvPr/>
        </p:nvSpPr>
        <p:spPr>
          <a:xfrm>
            <a:off x="1712789" y="4145562"/>
            <a:ext cx="1978242" cy="2049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Mixed (5.5%)</a:t>
            </a:r>
          </a:p>
        </p:txBody>
      </p:sp>
      <p:sp>
        <p:nvSpPr>
          <p:cNvPr id="48" name="Rectangle 47">
            <a:extLst>
              <a:ext uri="{FF2B5EF4-FFF2-40B4-BE49-F238E27FC236}">
                <a16:creationId xmlns:a16="http://schemas.microsoft.com/office/drawing/2014/main" id="{00501DC9-09C0-BAB7-4CAE-FFAA09C333CC}"/>
              </a:ext>
            </a:extLst>
          </p:cNvPr>
          <p:cNvSpPr/>
          <p:nvPr/>
        </p:nvSpPr>
        <p:spPr>
          <a:xfrm>
            <a:off x="1712789" y="3888932"/>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Irish (5.5%)</a:t>
            </a:r>
          </a:p>
        </p:txBody>
      </p:sp>
      <p:sp>
        <p:nvSpPr>
          <p:cNvPr id="49" name="Rectangle 48">
            <a:extLst>
              <a:ext uri="{FF2B5EF4-FFF2-40B4-BE49-F238E27FC236}">
                <a16:creationId xmlns:a16="http://schemas.microsoft.com/office/drawing/2014/main" id="{3F9B9C74-9CE2-269D-D79F-3E53D980DEC8}"/>
              </a:ext>
            </a:extLst>
          </p:cNvPr>
          <p:cNvSpPr/>
          <p:nvPr/>
        </p:nvSpPr>
        <p:spPr>
          <a:xfrm>
            <a:off x="1712789" y="3627846"/>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Arab (5.6%)</a:t>
            </a:r>
          </a:p>
        </p:txBody>
      </p:sp>
      <p:sp>
        <p:nvSpPr>
          <p:cNvPr id="50" name="Rectangle 49">
            <a:extLst>
              <a:ext uri="{FF2B5EF4-FFF2-40B4-BE49-F238E27FC236}">
                <a16:creationId xmlns:a16="http://schemas.microsoft.com/office/drawing/2014/main" id="{8F50FF7D-2178-9A98-4F1A-5809A7C35665}"/>
              </a:ext>
            </a:extLst>
          </p:cNvPr>
          <p:cNvSpPr/>
          <p:nvPr/>
        </p:nvSpPr>
        <p:spPr>
          <a:xfrm>
            <a:off x="1712788" y="6125630"/>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&amp; Asian (4.5%)</a:t>
            </a:r>
          </a:p>
        </p:txBody>
      </p:sp>
      <p:sp>
        <p:nvSpPr>
          <p:cNvPr id="51" name="Rectangle 50">
            <a:extLst>
              <a:ext uri="{FF2B5EF4-FFF2-40B4-BE49-F238E27FC236}">
                <a16:creationId xmlns:a16="http://schemas.microsoft.com/office/drawing/2014/main" id="{B0397F79-A27D-04A1-D4BC-6BE9BAB3CA18}"/>
              </a:ext>
            </a:extLst>
          </p:cNvPr>
          <p:cNvSpPr/>
          <p:nvPr/>
        </p:nvSpPr>
        <p:spPr>
          <a:xfrm>
            <a:off x="1712788" y="6376361"/>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White (3.2%)</a:t>
            </a:r>
          </a:p>
        </p:txBody>
      </p:sp>
      <p:sp>
        <p:nvSpPr>
          <p:cNvPr id="52" name="Rectangle 51">
            <a:extLst>
              <a:ext uri="{FF2B5EF4-FFF2-40B4-BE49-F238E27FC236}">
                <a16:creationId xmlns:a16="http://schemas.microsoft.com/office/drawing/2014/main" id="{6E2F5262-7173-44CC-0F4A-C56935374FDA}"/>
              </a:ext>
            </a:extLst>
          </p:cNvPr>
          <p:cNvSpPr/>
          <p:nvPr/>
        </p:nvSpPr>
        <p:spPr>
          <a:xfrm>
            <a:off x="1712788" y="6631546"/>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Indian (2.6%)</a:t>
            </a:r>
          </a:p>
        </p:txBody>
      </p:sp>
      <p:sp>
        <p:nvSpPr>
          <p:cNvPr id="53" name="Rectangle 52">
            <a:extLst>
              <a:ext uri="{FF2B5EF4-FFF2-40B4-BE49-F238E27FC236}">
                <a16:creationId xmlns:a16="http://schemas.microsoft.com/office/drawing/2014/main" id="{7C607F7A-159A-9946-C1F5-35FC52BCD4A2}"/>
              </a:ext>
            </a:extLst>
          </p:cNvPr>
          <p:cNvSpPr/>
          <p:nvPr/>
        </p:nvSpPr>
        <p:spPr>
          <a:xfrm>
            <a:off x="1712788" y="6891828"/>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Asian (2.6%)</a:t>
            </a:r>
          </a:p>
        </p:txBody>
      </p:sp>
      <p:sp>
        <p:nvSpPr>
          <p:cNvPr id="54" name="Rectangle 53">
            <a:extLst>
              <a:ext uri="{FF2B5EF4-FFF2-40B4-BE49-F238E27FC236}">
                <a16:creationId xmlns:a16="http://schemas.microsoft.com/office/drawing/2014/main" id="{0C3F7087-E2F6-3DB8-AC7D-2EF2672A88DF}"/>
              </a:ext>
            </a:extLst>
          </p:cNvPr>
          <p:cNvSpPr/>
          <p:nvPr/>
        </p:nvSpPr>
        <p:spPr>
          <a:xfrm>
            <a:off x="1712788" y="7156039"/>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Chinese (2.4%)</a:t>
            </a:r>
          </a:p>
        </p:txBody>
      </p:sp>
      <p:sp>
        <p:nvSpPr>
          <p:cNvPr id="55" name="Rectangle 54">
            <a:extLst>
              <a:ext uri="{FF2B5EF4-FFF2-40B4-BE49-F238E27FC236}">
                <a16:creationId xmlns:a16="http://schemas.microsoft.com/office/drawing/2014/main" id="{C653C3D8-9412-7B9D-E520-92B498A931A5}"/>
              </a:ext>
            </a:extLst>
          </p:cNvPr>
          <p:cNvSpPr/>
          <p:nvPr/>
        </p:nvSpPr>
        <p:spPr>
          <a:xfrm>
            <a:off x="1712788" y="7415087"/>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Black African (2.2%)</a:t>
            </a:r>
          </a:p>
        </p:txBody>
      </p:sp>
      <p:cxnSp>
        <p:nvCxnSpPr>
          <p:cNvPr id="56" name="Connector: Elbow 55">
            <a:extLst>
              <a:ext uri="{FF2B5EF4-FFF2-40B4-BE49-F238E27FC236}">
                <a16:creationId xmlns:a16="http://schemas.microsoft.com/office/drawing/2014/main" id="{D0F7D724-5ADF-3139-4F90-3A67AE5BAFEB}"/>
              </a:ext>
            </a:extLst>
          </p:cNvPr>
          <p:cNvCxnSpPr>
            <a:cxnSpLocks/>
            <a:stCxn id="62" idx="1"/>
            <a:endCxn id="36" idx="1"/>
          </p:cNvCxnSpPr>
          <p:nvPr/>
        </p:nvCxnSpPr>
        <p:spPr>
          <a:xfrm rot="10800000" flipV="1">
            <a:off x="1572698" y="2499157"/>
            <a:ext cx="148726" cy="3130422"/>
          </a:xfrm>
          <a:prstGeom prst="bentConnector3">
            <a:avLst>
              <a:gd name="adj1" fmla="val 249435"/>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3840A97B-F4F2-C4F0-19CB-21B0099649B8}"/>
              </a:ext>
            </a:extLst>
          </p:cNvPr>
          <p:cNvCxnSpPr>
            <a:cxnSpLocks/>
            <a:stCxn id="36" idx="1"/>
            <a:endCxn id="55" idx="1"/>
          </p:cNvCxnSpPr>
          <p:nvPr/>
        </p:nvCxnSpPr>
        <p:spPr>
          <a:xfrm rot="10800000" flipH="1" flipV="1">
            <a:off x="1572698" y="5629580"/>
            <a:ext cx="140090" cy="1900685"/>
          </a:xfrm>
          <a:prstGeom prst="bentConnector3">
            <a:avLst>
              <a:gd name="adj1" fmla="val -163181"/>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F48272ED-9B2E-0071-A0E3-106450D89654}"/>
              </a:ext>
            </a:extLst>
          </p:cNvPr>
          <p:cNvSpPr/>
          <p:nvPr/>
        </p:nvSpPr>
        <p:spPr>
          <a:xfrm>
            <a:off x="1712788" y="3381280"/>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Roma (5.8%)</a:t>
            </a:r>
          </a:p>
        </p:txBody>
      </p:sp>
      <p:sp>
        <p:nvSpPr>
          <p:cNvPr id="59" name="Rectangle 58">
            <a:extLst>
              <a:ext uri="{FF2B5EF4-FFF2-40B4-BE49-F238E27FC236}">
                <a16:creationId xmlns:a16="http://schemas.microsoft.com/office/drawing/2014/main" id="{66800DFC-2C37-519B-F9F9-9703D524E32D}"/>
              </a:ext>
            </a:extLst>
          </p:cNvPr>
          <p:cNvSpPr/>
          <p:nvPr/>
        </p:nvSpPr>
        <p:spPr>
          <a:xfrm>
            <a:off x="1721424" y="3126985"/>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&amp; Black Caribbean (6.1%)</a:t>
            </a:r>
          </a:p>
        </p:txBody>
      </p:sp>
      <p:sp>
        <p:nvSpPr>
          <p:cNvPr id="60" name="Rectangle 59">
            <a:extLst>
              <a:ext uri="{FF2B5EF4-FFF2-40B4-BE49-F238E27FC236}">
                <a16:creationId xmlns:a16="http://schemas.microsoft.com/office/drawing/2014/main" id="{514FC8C9-AE94-8015-1428-CA8C79746FF0}"/>
              </a:ext>
            </a:extLst>
          </p:cNvPr>
          <p:cNvSpPr/>
          <p:nvPr/>
        </p:nvSpPr>
        <p:spPr>
          <a:xfrm>
            <a:off x="1718545" y="2880386"/>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&amp; Black African (6.4%)</a:t>
            </a:r>
          </a:p>
        </p:txBody>
      </p:sp>
      <p:sp>
        <p:nvSpPr>
          <p:cNvPr id="61" name="Rectangle 60">
            <a:extLst>
              <a:ext uri="{FF2B5EF4-FFF2-40B4-BE49-F238E27FC236}">
                <a16:creationId xmlns:a16="http://schemas.microsoft.com/office/drawing/2014/main" id="{334453DE-24A4-6B4D-8DD4-DA5BD5DDD244}"/>
              </a:ext>
            </a:extLst>
          </p:cNvPr>
          <p:cNvSpPr/>
          <p:nvPr/>
        </p:nvSpPr>
        <p:spPr>
          <a:xfrm>
            <a:off x="1721424" y="2632497"/>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Bangladeshi (7.5%)</a:t>
            </a:r>
          </a:p>
        </p:txBody>
      </p:sp>
      <p:sp>
        <p:nvSpPr>
          <p:cNvPr id="62" name="Rectangle 61">
            <a:extLst>
              <a:ext uri="{FF2B5EF4-FFF2-40B4-BE49-F238E27FC236}">
                <a16:creationId xmlns:a16="http://schemas.microsoft.com/office/drawing/2014/main" id="{DDC09B1E-BF0B-46FF-333B-4ECCCF291130}"/>
              </a:ext>
            </a:extLst>
          </p:cNvPr>
          <p:cNvSpPr/>
          <p:nvPr/>
        </p:nvSpPr>
        <p:spPr>
          <a:xfrm>
            <a:off x="1721424" y="2396664"/>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Gypsy/ Irish Traveller (15.4%)</a:t>
            </a:r>
          </a:p>
        </p:txBody>
      </p:sp>
      <p:sp>
        <p:nvSpPr>
          <p:cNvPr id="63" name="TextBox 62">
            <a:extLst>
              <a:ext uri="{FF2B5EF4-FFF2-40B4-BE49-F238E27FC236}">
                <a16:creationId xmlns:a16="http://schemas.microsoft.com/office/drawing/2014/main" id="{A688826B-5049-D9D2-7849-BEDF6EFEC5BC}"/>
              </a:ext>
            </a:extLst>
          </p:cNvPr>
          <p:cNvSpPr txBox="1"/>
          <p:nvPr/>
        </p:nvSpPr>
        <p:spPr>
          <a:xfrm>
            <a:off x="6314903" y="4266442"/>
            <a:ext cx="1022690" cy="315471"/>
          </a:xfrm>
          <a:prstGeom prst="rect">
            <a:avLst/>
          </a:prstGeom>
          <a:solidFill>
            <a:schemeClr val="bg1"/>
          </a:solidFill>
        </p:spPr>
        <p:txBody>
          <a:bodyPr wrap="square" rtlCol="0" anchor="ctr">
            <a:spAutoFit/>
          </a:bodyPr>
          <a:lstStyle/>
          <a:p>
            <a:endParaRPr lang="en-GB" sz="1450" b="1" i="1" dirty="0"/>
          </a:p>
        </p:txBody>
      </p:sp>
    </p:spTree>
    <p:extLst>
      <p:ext uri="{BB962C8B-B14F-4D97-AF65-F5344CB8AC3E}">
        <p14:creationId xmlns:p14="http://schemas.microsoft.com/office/powerpoint/2010/main" val="106060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B70BA5-2A59-0864-1243-2A685CDD4C85}"/>
              </a:ext>
            </a:extLst>
          </p:cNvPr>
          <p:cNvSpPr/>
          <p:nvPr/>
        </p:nvSpPr>
        <p:spPr>
          <a:xfrm>
            <a:off x="0" y="1"/>
            <a:ext cx="12707938" cy="45419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EA61E352-9BD2-D955-95C1-0877423DC32F}"/>
              </a:ext>
            </a:extLst>
          </p:cNvPr>
          <p:cNvSpPr/>
          <p:nvPr/>
        </p:nvSpPr>
        <p:spPr>
          <a:xfrm>
            <a:off x="0" y="25298"/>
            <a:ext cx="12585328" cy="386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bg1"/>
                </a:solidFill>
                <a:latin typeface="Lexend" pitchFamily="2" charset="0"/>
              </a:rPr>
              <a:t>Ethnic groups with the poorest outcomes across our four thematic areas</a:t>
            </a:r>
          </a:p>
        </p:txBody>
      </p:sp>
      <p:graphicFrame>
        <p:nvGraphicFramePr>
          <p:cNvPr id="8" name="Table 41">
            <a:extLst>
              <a:ext uri="{FF2B5EF4-FFF2-40B4-BE49-F238E27FC236}">
                <a16:creationId xmlns:a16="http://schemas.microsoft.com/office/drawing/2014/main" id="{6C5E97BB-7599-B035-9130-3D45DC9D7A61}"/>
              </a:ext>
            </a:extLst>
          </p:cNvPr>
          <p:cNvGraphicFramePr>
            <a:graphicFrameLocks noGrp="1"/>
          </p:cNvGraphicFramePr>
          <p:nvPr>
            <p:extLst>
              <p:ext uri="{D42A27DB-BD31-4B8C-83A1-F6EECF244321}">
                <p14:modId xmlns:p14="http://schemas.microsoft.com/office/powerpoint/2010/main" val="2144480512"/>
              </p:ext>
            </p:extLst>
          </p:nvPr>
        </p:nvGraphicFramePr>
        <p:xfrm>
          <a:off x="412750" y="809625"/>
          <a:ext cx="10928160" cy="6664255"/>
        </p:xfrm>
        <a:graphic>
          <a:graphicData uri="http://schemas.openxmlformats.org/drawingml/2006/table">
            <a:tbl>
              <a:tblPr firstRow="1" bandRow="1">
                <a:tableStyleId>{5C22544A-7EE6-4342-B048-85BDC9FD1C3A}</a:tableStyleId>
              </a:tblPr>
              <a:tblGrid>
                <a:gridCol w="2480921">
                  <a:extLst>
                    <a:ext uri="{9D8B030D-6E8A-4147-A177-3AD203B41FA5}">
                      <a16:colId xmlns:a16="http://schemas.microsoft.com/office/drawing/2014/main" val="712010081"/>
                    </a:ext>
                  </a:extLst>
                </a:gridCol>
                <a:gridCol w="1525444">
                  <a:extLst>
                    <a:ext uri="{9D8B030D-6E8A-4147-A177-3AD203B41FA5}">
                      <a16:colId xmlns:a16="http://schemas.microsoft.com/office/drawing/2014/main" val="4088975660"/>
                    </a:ext>
                  </a:extLst>
                </a:gridCol>
                <a:gridCol w="1722475">
                  <a:extLst>
                    <a:ext uri="{9D8B030D-6E8A-4147-A177-3AD203B41FA5}">
                      <a16:colId xmlns:a16="http://schemas.microsoft.com/office/drawing/2014/main" val="1637448223"/>
                    </a:ext>
                  </a:extLst>
                </a:gridCol>
                <a:gridCol w="1656552">
                  <a:extLst>
                    <a:ext uri="{9D8B030D-6E8A-4147-A177-3AD203B41FA5}">
                      <a16:colId xmlns:a16="http://schemas.microsoft.com/office/drawing/2014/main" val="1729528627"/>
                    </a:ext>
                  </a:extLst>
                </a:gridCol>
                <a:gridCol w="1771384">
                  <a:extLst>
                    <a:ext uri="{9D8B030D-6E8A-4147-A177-3AD203B41FA5}">
                      <a16:colId xmlns:a16="http://schemas.microsoft.com/office/drawing/2014/main" val="1787874167"/>
                    </a:ext>
                  </a:extLst>
                </a:gridCol>
                <a:gridCol w="1771384">
                  <a:extLst>
                    <a:ext uri="{9D8B030D-6E8A-4147-A177-3AD203B41FA5}">
                      <a16:colId xmlns:a16="http://schemas.microsoft.com/office/drawing/2014/main" val="1206934337"/>
                    </a:ext>
                  </a:extLst>
                </a:gridCol>
              </a:tblGrid>
              <a:tr h="394994">
                <a:tc>
                  <a:txBody>
                    <a:bodyPr/>
                    <a:lstStyle/>
                    <a:p>
                      <a:r>
                        <a:rPr lang="en-GB" sz="1400" dirty="0">
                          <a:latin typeface="Lexend" pitchFamily="2" charset="0"/>
                        </a:rPr>
                        <a:t>Ethnic Group</a:t>
                      </a:r>
                    </a:p>
                  </a:txBody>
                  <a:tcPr>
                    <a:solidFill>
                      <a:srgbClr val="C00000"/>
                    </a:solidFill>
                  </a:tcPr>
                </a:tc>
                <a:tc>
                  <a:txBody>
                    <a:bodyPr/>
                    <a:lstStyle/>
                    <a:p>
                      <a:pPr algn="ctr"/>
                      <a:r>
                        <a:rPr lang="en-GB" sz="1400" dirty="0">
                          <a:latin typeface="Lexend" pitchFamily="2" charset="0"/>
                        </a:rPr>
                        <a:t>Population in Essex</a:t>
                      </a:r>
                    </a:p>
                  </a:txBody>
                  <a:tcPr>
                    <a:solidFill>
                      <a:srgbClr val="C00000"/>
                    </a:solidFill>
                  </a:tcPr>
                </a:tc>
                <a:tc>
                  <a:txBody>
                    <a:bodyPr/>
                    <a:lstStyle/>
                    <a:p>
                      <a:pPr algn="ctr"/>
                      <a:r>
                        <a:rPr lang="en-GB" sz="1400" dirty="0">
                          <a:latin typeface="Lexend" pitchFamily="2" charset="0"/>
                        </a:rPr>
                        <a:t>Qualifications</a:t>
                      </a:r>
                    </a:p>
                  </a:txBody>
                  <a:tcPr>
                    <a:solidFill>
                      <a:srgbClr val="C00000"/>
                    </a:solidFill>
                  </a:tcPr>
                </a:tc>
                <a:tc>
                  <a:txBody>
                    <a:bodyPr/>
                    <a:lstStyle/>
                    <a:p>
                      <a:pPr algn="ctr"/>
                      <a:r>
                        <a:rPr lang="en-GB" sz="1400" dirty="0">
                          <a:latin typeface="Lexend" pitchFamily="2" charset="0"/>
                        </a:rPr>
                        <a:t>Professional Jobs</a:t>
                      </a:r>
                    </a:p>
                  </a:txBody>
                  <a:tcPr>
                    <a:solidFill>
                      <a:srgbClr val="C00000"/>
                    </a:solidFill>
                  </a:tcPr>
                </a:tc>
                <a:tc>
                  <a:txBody>
                    <a:bodyPr/>
                    <a:lstStyle/>
                    <a:p>
                      <a:pPr algn="ctr"/>
                      <a:r>
                        <a:rPr lang="en-GB" sz="1400" dirty="0">
                          <a:latin typeface="Lexend" pitchFamily="2" charset="0"/>
                        </a:rPr>
                        <a:t>Health</a:t>
                      </a:r>
                    </a:p>
                  </a:txBody>
                  <a:tcPr>
                    <a:solidFill>
                      <a:srgbClr val="C00000"/>
                    </a:solidFill>
                  </a:tcPr>
                </a:tc>
                <a:tc>
                  <a:txBody>
                    <a:bodyPr/>
                    <a:lstStyle/>
                    <a:p>
                      <a:pPr algn="ctr"/>
                      <a:r>
                        <a:rPr lang="en-GB" sz="1400" dirty="0">
                          <a:latin typeface="Lexend" pitchFamily="2" charset="0"/>
                        </a:rPr>
                        <a:t>Disability</a:t>
                      </a:r>
                    </a:p>
                  </a:txBody>
                  <a:tcPr>
                    <a:solidFill>
                      <a:srgbClr val="C00000"/>
                    </a:solidFill>
                  </a:tcPr>
                </a:tc>
                <a:extLst>
                  <a:ext uri="{0D108BD9-81ED-4DB2-BD59-A6C34878D82A}">
                    <a16:rowId xmlns:a16="http://schemas.microsoft.com/office/drawing/2014/main" val="365316688"/>
                  </a:ext>
                </a:extLst>
              </a:tr>
              <a:tr h="284720">
                <a:tc>
                  <a:txBody>
                    <a:bodyPr/>
                    <a:lstStyle/>
                    <a:p>
                      <a:r>
                        <a:rPr lang="en-GB" sz="1400" dirty="0">
                          <a:latin typeface="Lexend" pitchFamily="2" charset="0"/>
                        </a:rPr>
                        <a:t>Gypsy/ Irish Traveller</a:t>
                      </a:r>
                    </a:p>
                  </a:txBody>
                  <a:tcPr anchor="ctr">
                    <a:solidFill>
                      <a:schemeClr val="bg1"/>
                    </a:solidFill>
                  </a:tcPr>
                </a:tc>
                <a:tc>
                  <a:txBody>
                    <a:bodyPr/>
                    <a:lstStyle/>
                    <a:p>
                      <a:pPr algn="ctr"/>
                      <a:endParaRPr lang="en-GB" sz="1050" dirty="0"/>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extLst>
                  <a:ext uri="{0D108BD9-81ED-4DB2-BD59-A6C34878D82A}">
                    <a16:rowId xmlns:a16="http://schemas.microsoft.com/office/drawing/2014/main" val="492028067"/>
                  </a:ext>
                </a:extLst>
              </a:tr>
              <a:tr h="390065">
                <a:tc>
                  <a:txBody>
                    <a:bodyPr/>
                    <a:lstStyle/>
                    <a:p>
                      <a:r>
                        <a:rPr lang="en-GB" sz="1400" dirty="0">
                          <a:latin typeface="Lexend" pitchFamily="2" charset="0"/>
                        </a:rPr>
                        <a:t>Bangladeshi</a:t>
                      </a:r>
                    </a:p>
                  </a:txBody>
                  <a:tcPr anchor="ctr">
                    <a:solidFill>
                      <a:schemeClr val="bg1"/>
                    </a:solidFill>
                  </a:tcPr>
                </a:tc>
                <a:tc>
                  <a:txBody>
                    <a:bodyPr/>
                    <a:lstStyle/>
                    <a:p>
                      <a:pPr algn="ctr"/>
                      <a:endParaRPr lang="en-GB" sz="1050" dirty="0"/>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extLst>
                  <a:ext uri="{0D108BD9-81ED-4DB2-BD59-A6C34878D82A}">
                    <a16:rowId xmlns:a16="http://schemas.microsoft.com/office/drawing/2014/main" val="3539730990"/>
                  </a:ext>
                </a:extLst>
              </a:tr>
              <a:tr h="390065">
                <a:tc>
                  <a:txBody>
                    <a:bodyPr/>
                    <a:lstStyle/>
                    <a:p>
                      <a:r>
                        <a:rPr lang="en-GB" sz="1400" dirty="0">
                          <a:latin typeface="Lexend" pitchFamily="2" charset="0"/>
                        </a:rPr>
                        <a:t>White British</a:t>
                      </a:r>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algn="ctr"/>
                      <a:endParaRPr lang="en-GB" sz="1050" dirty="0"/>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834000649"/>
                  </a:ext>
                </a:extLst>
              </a:tr>
              <a:tr h="0">
                <a:tc>
                  <a:txBody>
                    <a:bodyPr/>
                    <a:lstStyle/>
                    <a:p>
                      <a:endParaRPr lang="en-GB" sz="500" dirty="0">
                        <a:latin typeface="Lexend" pitchFamily="2" charset="0"/>
                      </a:endParaRPr>
                    </a:p>
                  </a:txBody>
                  <a:tcPr anchor="ctr">
                    <a:lnT w="12700" cap="flat" cmpd="sng" algn="ctr">
                      <a:solidFill>
                        <a:schemeClr val="tx1"/>
                      </a:solidFill>
                      <a:prstDash val="sysDash"/>
                      <a:round/>
                      <a:headEnd type="none" w="med" len="med"/>
                      <a:tailEnd type="none" w="med" len="med"/>
                    </a:lnT>
                    <a:solidFill>
                      <a:schemeClr val="bg1"/>
                    </a:solidFill>
                  </a:tcPr>
                </a:tc>
                <a:tc>
                  <a:txBody>
                    <a:bodyPr/>
                    <a:lstStyle/>
                    <a:p>
                      <a:pPr algn="ctr"/>
                      <a:endParaRPr lang="en-GB" sz="500" dirty="0"/>
                    </a:p>
                  </a:txBody>
                  <a:tcPr anchor="ctr">
                    <a:lnT w="12700" cap="flat" cmpd="sng" algn="ctr">
                      <a:solidFill>
                        <a:schemeClr val="tx1"/>
                      </a:solidFill>
                      <a:prstDash val="sysDash"/>
                      <a:round/>
                      <a:headEnd type="none" w="med" len="med"/>
                      <a:tailEnd type="none" w="med" len="med"/>
                    </a:lnT>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T w="12700" cap="flat" cmpd="sng" algn="ctr">
                      <a:solidFill>
                        <a:schemeClr val="tx1"/>
                      </a:solidFill>
                      <a:prstDash val="sysDash"/>
                      <a:round/>
                      <a:headEnd type="none" w="med" len="med"/>
                      <a:tailEnd type="none" w="med" len="med"/>
                    </a:lnT>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T w="12700" cap="flat" cmpd="sng" algn="ctr">
                      <a:solidFill>
                        <a:schemeClr val="tx1"/>
                      </a:solidFill>
                      <a:prstDash val="sysDash"/>
                      <a:round/>
                      <a:headEnd type="none" w="med" len="med"/>
                      <a:tailEnd type="none" w="med" len="med"/>
                    </a:lnT>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T w="12700" cap="flat" cmpd="sng" algn="ctr">
                      <a:solidFill>
                        <a:schemeClr val="tx1"/>
                      </a:solidFill>
                      <a:prstDash val="sysDash"/>
                      <a:round/>
                      <a:headEnd type="none" w="med" len="med"/>
                      <a:tailEnd type="none" w="med" len="med"/>
                    </a:lnT>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lnT w="12700" cap="flat" cmpd="sng" algn="ctr">
                      <a:solidFill>
                        <a:schemeClr val="tx1"/>
                      </a:solidFill>
                      <a:prstDash val="sysDash"/>
                      <a:round/>
                      <a:headEnd type="none" w="med" len="med"/>
                      <a:tailEnd type="none" w="med" len="med"/>
                    </a:lnT>
                    <a:solidFill>
                      <a:schemeClr val="bg1"/>
                    </a:solidFill>
                  </a:tcPr>
                </a:tc>
                <a:extLst>
                  <a:ext uri="{0D108BD9-81ED-4DB2-BD59-A6C34878D82A}">
                    <a16:rowId xmlns:a16="http://schemas.microsoft.com/office/drawing/2014/main" val="3002860265"/>
                  </a:ext>
                </a:extLst>
              </a:tr>
              <a:tr h="390065">
                <a:tc>
                  <a:txBody>
                    <a:bodyPr/>
                    <a:lstStyle/>
                    <a:p>
                      <a:r>
                        <a:rPr lang="en-GB" sz="1400" dirty="0">
                          <a:latin typeface="Lexend" pitchFamily="2" charset="0"/>
                        </a:rPr>
                        <a:t>Roma</a:t>
                      </a:r>
                    </a:p>
                  </a:txBody>
                  <a:tcPr anchor="ctr">
                    <a:solidFill>
                      <a:schemeClr val="bg1"/>
                    </a:solidFill>
                  </a:tcPr>
                </a:tc>
                <a:tc>
                  <a:txBody>
                    <a:bodyPr/>
                    <a:lstStyle/>
                    <a:p>
                      <a:pPr algn="ctr"/>
                      <a:endParaRPr lang="en-GB" sz="1050" dirty="0"/>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solidFill>
                      <a:schemeClr val="bg1"/>
                    </a:solidFill>
                  </a:tcPr>
                </a:tc>
                <a:extLst>
                  <a:ext uri="{0D108BD9-81ED-4DB2-BD59-A6C34878D82A}">
                    <a16:rowId xmlns:a16="http://schemas.microsoft.com/office/drawing/2014/main" val="136575309"/>
                  </a:ext>
                </a:extLst>
              </a:tr>
              <a:tr h="477524">
                <a:tc>
                  <a:txBody>
                    <a:bodyPr/>
                    <a:lstStyle/>
                    <a:p>
                      <a:r>
                        <a:rPr lang="en-GB" sz="1400" dirty="0">
                          <a:latin typeface="Lexend" pitchFamily="2" charset="0"/>
                        </a:rPr>
                        <a:t>White &amp; Black Caribbean</a:t>
                      </a:r>
                    </a:p>
                  </a:txBody>
                  <a:tcPr anchor="ctr">
                    <a:solidFill>
                      <a:schemeClr val="bg1"/>
                    </a:solidFill>
                  </a:tcPr>
                </a:tc>
                <a:tc>
                  <a:txBody>
                    <a:bodyPr/>
                    <a:lstStyle/>
                    <a:p>
                      <a:pPr algn="ctr"/>
                      <a:endParaRPr lang="en-GB" sz="1050" dirty="0"/>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endParaRP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extLst>
                  <a:ext uri="{0D108BD9-81ED-4DB2-BD59-A6C34878D82A}">
                    <a16:rowId xmlns:a16="http://schemas.microsoft.com/office/drawing/2014/main" val="2130485460"/>
                  </a:ext>
                </a:extLst>
              </a:tr>
              <a:tr h="390065">
                <a:tc>
                  <a:txBody>
                    <a:bodyPr/>
                    <a:lstStyle/>
                    <a:p>
                      <a:r>
                        <a:rPr lang="en-GB" sz="1400" dirty="0">
                          <a:latin typeface="Lexend" pitchFamily="2" charset="0"/>
                        </a:rPr>
                        <a:t>White &amp; Black African</a:t>
                      </a:r>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algn="ctr"/>
                      <a:endParaRPr lang="en-GB" sz="1050" dirty="0"/>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3439477692"/>
                  </a:ext>
                </a:extLst>
              </a:tr>
              <a:tr h="165309">
                <a:tc>
                  <a:txBody>
                    <a:bodyPr/>
                    <a:lstStyle/>
                    <a:p>
                      <a:endParaRPr lang="en-GB" sz="500" dirty="0">
                        <a:latin typeface="Lexend" pitchFamily="2" charset="0"/>
                      </a:endParaRPr>
                    </a:p>
                  </a:txBody>
                  <a:tcPr anchor="ct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solidFill>
                      <a:schemeClr val="bg1"/>
                    </a:solidFill>
                  </a:tcPr>
                </a:tc>
                <a:tc>
                  <a:txBody>
                    <a:bodyPr/>
                    <a:lstStyle/>
                    <a:p>
                      <a:pPr algn="ctr"/>
                      <a:endParaRPr lang="en-GB" sz="500" dirty="0"/>
                    </a:p>
                  </a:txBody>
                  <a:tcPr anchor="ct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T w="12700" cap="flat" cmpd="sng" algn="ctr">
                      <a:solidFill>
                        <a:schemeClr val="tx1"/>
                      </a:solidFill>
                      <a:prstDash val="sysDash"/>
                      <a:round/>
                      <a:headEnd type="none" w="med" len="med"/>
                      <a:tailEnd type="none" w="med" len="med"/>
                    </a:lnT>
                    <a:lnB w="12700" cap="flat" cmpd="sng" algn="ctr">
                      <a:noFill/>
                      <a:prstDash val="sysDash"/>
                      <a:round/>
                      <a:headEnd type="none" w="med" len="med"/>
                      <a:tailEnd type="none" w="med" len="med"/>
                    </a:lnB>
                    <a:solidFill>
                      <a:schemeClr val="bg1"/>
                    </a:solidFill>
                  </a:tcPr>
                </a:tc>
                <a:extLst>
                  <a:ext uri="{0D108BD9-81ED-4DB2-BD59-A6C34878D82A}">
                    <a16:rowId xmlns:a16="http://schemas.microsoft.com/office/drawing/2014/main" val="2701565609"/>
                  </a:ext>
                </a:extLst>
              </a:tr>
              <a:tr h="390065">
                <a:tc>
                  <a:txBody>
                    <a:bodyPr/>
                    <a:lstStyle/>
                    <a:p>
                      <a:r>
                        <a:rPr lang="en-GB" sz="1400" dirty="0">
                          <a:latin typeface="Lexend" pitchFamily="2" charset="0"/>
                        </a:rPr>
                        <a:t>Black Caribbean</a:t>
                      </a:r>
                    </a:p>
                  </a:txBody>
                  <a:tcPr anchor="ctr">
                    <a:lnT w="12700" cap="flat" cmpd="sng" algn="ctr">
                      <a:noFill/>
                      <a:prstDash val="sysDash"/>
                      <a:round/>
                      <a:headEnd type="none" w="med" len="med"/>
                      <a:tailEnd type="none" w="med" len="med"/>
                    </a:lnT>
                    <a:solidFill>
                      <a:schemeClr val="bg1"/>
                    </a:solidFill>
                  </a:tcPr>
                </a:tc>
                <a:tc>
                  <a:txBody>
                    <a:bodyPr/>
                    <a:lstStyle/>
                    <a:p>
                      <a:pPr algn="ctr"/>
                      <a:endParaRPr lang="en-GB" sz="1050" dirty="0"/>
                    </a:p>
                  </a:txBody>
                  <a:tcPr anchor="ctr">
                    <a:lnT w="12700" cap="flat" cmpd="sng" algn="ctr">
                      <a:noFill/>
                      <a:prstDash val="sysDash"/>
                      <a:round/>
                      <a:headEnd type="none" w="med" len="med"/>
                      <a:tailEnd type="none" w="med" len="med"/>
                    </a:lnT>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T w="12700" cap="flat" cmpd="sng" algn="ctr">
                      <a:noFill/>
                      <a:prstDash val="sysDash"/>
                      <a:round/>
                      <a:headEnd type="none" w="med" len="med"/>
                      <a:tailEnd type="none" w="med" len="med"/>
                    </a:lnT>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lnT w="12700" cap="flat" cmpd="sng" algn="ctr">
                      <a:noFill/>
                      <a:prstDash val="sysDash"/>
                      <a:round/>
                      <a:headEnd type="none" w="med" len="med"/>
                      <a:tailEnd type="none" w="med" len="med"/>
                    </a:lnT>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lnT w="12700" cap="flat" cmpd="sng" algn="ctr">
                      <a:noFill/>
                      <a:prstDash val="sysDash"/>
                      <a:round/>
                      <a:headEnd type="none" w="med" len="med"/>
                      <a:tailEnd type="none" w="med" len="med"/>
                    </a:lnT>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T w="12700" cap="flat" cmpd="sng" algn="ctr">
                      <a:noFill/>
                      <a:prstDash val="sysDash"/>
                      <a:round/>
                      <a:headEnd type="none" w="med" len="med"/>
                      <a:tailEnd type="none" w="med" len="med"/>
                    </a:lnT>
                    <a:solidFill>
                      <a:schemeClr val="bg1"/>
                    </a:solidFill>
                  </a:tcPr>
                </a:tc>
                <a:extLst>
                  <a:ext uri="{0D108BD9-81ED-4DB2-BD59-A6C34878D82A}">
                    <a16:rowId xmlns:a16="http://schemas.microsoft.com/office/drawing/2014/main" val="523964105"/>
                  </a:ext>
                </a:extLst>
              </a:tr>
              <a:tr h="392696">
                <a:tc>
                  <a:txBody>
                    <a:bodyPr/>
                    <a:lstStyle/>
                    <a:p>
                      <a:r>
                        <a:rPr lang="en-GB" sz="1400" dirty="0">
                          <a:latin typeface="Lexend" pitchFamily="2" charset="0"/>
                        </a:rPr>
                        <a:t>Other Black</a:t>
                      </a:r>
                    </a:p>
                  </a:txBody>
                  <a:tcPr anchor="ctr">
                    <a:solidFill>
                      <a:schemeClr val="bg1"/>
                    </a:solidFill>
                  </a:tcPr>
                </a:tc>
                <a:tc>
                  <a:txBody>
                    <a:bodyPr/>
                    <a:lstStyle/>
                    <a:p>
                      <a:pPr algn="ctr"/>
                      <a:endParaRPr lang="en-GB" sz="1050" dirty="0"/>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extLst>
                  <a:ext uri="{0D108BD9-81ED-4DB2-BD59-A6C34878D82A}">
                    <a16:rowId xmlns:a16="http://schemas.microsoft.com/office/drawing/2014/main" val="3250633752"/>
                  </a:ext>
                </a:extLst>
              </a:tr>
              <a:tr h="390065">
                <a:tc>
                  <a:txBody>
                    <a:bodyPr/>
                    <a:lstStyle/>
                    <a:p>
                      <a:r>
                        <a:rPr lang="en-GB" sz="1400" dirty="0">
                          <a:latin typeface="Lexend" pitchFamily="2" charset="0"/>
                        </a:rPr>
                        <a:t>Irish</a:t>
                      </a:r>
                    </a:p>
                  </a:txBody>
                  <a:tcPr anchor="ctr">
                    <a:solidFill>
                      <a:schemeClr val="bg1"/>
                    </a:solidFill>
                  </a:tcPr>
                </a:tc>
                <a:tc>
                  <a:txBody>
                    <a:bodyPr/>
                    <a:lstStyle/>
                    <a:p>
                      <a:pPr algn="ctr"/>
                      <a:endParaRPr lang="en-GB" sz="1050" dirty="0"/>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extLst>
                  <a:ext uri="{0D108BD9-81ED-4DB2-BD59-A6C34878D82A}">
                    <a16:rowId xmlns:a16="http://schemas.microsoft.com/office/drawing/2014/main" val="4267545398"/>
                  </a:ext>
                </a:extLst>
              </a:tr>
              <a:tr h="390065">
                <a:tc>
                  <a:txBody>
                    <a:bodyPr/>
                    <a:lstStyle/>
                    <a:p>
                      <a:r>
                        <a:rPr lang="en-GB" sz="1600" dirty="0">
                          <a:latin typeface="Lexend" pitchFamily="2" charset="0"/>
                        </a:rPr>
                        <a:t>Other mixed</a:t>
                      </a:r>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algn="ctr"/>
                      <a:endParaRPr lang="en-GB" sz="1050" dirty="0"/>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lnB w="12700" cap="flat" cmpd="sng" algn="ctr">
                      <a:solidFill>
                        <a:schemeClr val="tx1"/>
                      </a:solidFill>
                      <a:prstDash val="sysDash"/>
                      <a:round/>
                      <a:headEnd type="none" w="med" len="med"/>
                      <a:tailEnd type="none" w="med" len="med"/>
                    </a:lnB>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lnB w="12700" cap="flat" cmpd="sng" algn="ctr">
                      <a:solidFill>
                        <a:schemeClr val="tx1"/>
                      </a:solidFill>
                      <a:prstDash val="sysDash"/>
                      <a:round/>
                      <a:headEnd type="none" w="med" len="med"/>
                      <a:tailEnd type="none" w="med" len="med"/>
                    </a:lnB>
                    <a:solidFill>
                      <a:schemeClr val="bg1"/>
                    </a:solidFill>
                  </a:tcPr>
                </a:tc>
                <a:extLst>
                  <a:ext uri="{0D108BD9-81ED-4DB2-BD59-A6C34878D82A}">
                    <a16:rowId xmlns:a16="http://schemas.microsoft.com/office/drawing/2014/main" val="1146162823"/>
                  </a:ext>
                </a:extLst>
              </a:tr>
              <a:tr h="182171">
                <a:tc>
                  <a:txBody>
                    <a:bodyPr/>
                    <a:lstStyle/>
                    <a:p>
                      <a:endParaRPr lang="en-GB" sz="500" dirty="0">
                        <a:latin typeface="Lexend" pitchFamily="2" charset="0"/>
                      </a:endParaRPr>
                    </a:p>
                  </a:txBody>
                  <a:tcPr anchor="ctr">
                    <a:lnT w="12700" cap="flat" cmpd="sng" algn="ctr">
                      <a:solidFill>
                        <a:schemeClr val="tx1"/>
                      </a:solidFill>
                      <a:prstDash val="sysDash"/>
                      <a:round/>
                      <a:headEnd type="none" w="med" len="med"/>
                      <a:tailEnd type="none" w="med" len="med"/>
                    </a:lnT>
                    <a:solidFill>
                      <a:schemeClr val="bg1"/>
                    </a:solidFill>
                  </a:tcPr>
                </a:tc>
                <a:tc>
                  <a:txBody>
                    <a:bodyPr/>
                    <a:lstStyle/>
                    <a:p>
                      <a:pPr algn="ctr"/>
                      <a:endParaRPr lang="en-GB" sz="500" dirty="0"/>
                    </a:p>
                  </a:txBody>
                  <a:tcPr anchor="ctr">
                    <a:lnT w="12700" cap="flat" cmpd="sng" algn="ctr">
                      <a:solidFill>
                        <a:schemeClr val="tx1"/>
                      </a:solidFill>
                      <a:prstDash val="sysDash"/>
                      <a:round/>
                      <a:headEnd type="none" w="med" len="med"/>
                      <a:tailEnd type="none" w="med" len="med"/>
                    </a:lnT>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T w="12700" cap="flat" cmpd="sng" algn="ctr">
                      <a:solidFill>
                        <a:schemeClr val="tx1"/>
                      </a:solidFill>
                      <a:prstDash val="sysDash"/>
                      <a:round/>
                      <a:headEnd type="none" w="med" len="med"/>
                      <a:tailEnd type="none" w="med" len="med"/>
                    </a:lnT>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T w="12700" cap="flat" cmpd="sng" algn="ctr">
                      <a:solidFill>
                        <a:schemeClr val="tx1"/>
                      </a:solidFill>
                      <a:prstDash val="sysDash"/>
                      <a:round/>
                      <a:headEnd type="none" w="med" len="med"/>
                      <a:tailEnd type="none" w="med" len="med"/>
                    </a:lnT>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T w="12700" cap="flat" cmpd="sng" algn="ctr">
                      <a:solidFill>
                        <a:schemeClr val="tx1"/>
                      </a:solidFill>
                      <a:prstDash val="sysDash"/>
                      <a:round/>
                      <a:headEnd type="none" w="med" len="med"/>
                      <a:tailEnd type="none" w="med" len="med"/>
                    </a:lnT>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5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lnT w="12700" cap="flat" cmpd="sng" algn="ctr">
                      <a:solidFill>
                        <a:schemeClr val="tx1"/>
                      </a:solidFill>
                      <a:prstDash val="sysDash"/>
                      <a:round/>
                      <a:headEnd type="none" w="med" len="med"/>
                      <a:tailEnd type="none" w="med" len="med"/>
                    </a:lnT>
                    <a:solidFill>
                      <a:schemeClr val="bg1"/>
                    </a:solidFill>
                  </a:tcPr>
                </a:tc>
                <a:extLst>
                  <a:ext uri="{0D108BD9-81ED-4DB2-BD59-A6C34878D82A}">
                    <a16:rowId xmlns:a16="http://schemas.microsoft.com/office/drawing/2014/main" val="1928939506"/>
                  </a:ext>
                </a:extLst>
              </a:tr>
              <a:tr h="390065">
                <a:tc>
                  <a:txBody>
                    <a:bodyPr/>
                    <a:lstStyle/>
                    <a:p>
                      <a:r>
                        <a:rPr lang="en-GB" sz="1400" dirty="0">
                          <a:latin typeface="Lexend" pitchFamily="2" charset="0"/>
                        </a:rPr>
                        <a:t>Other ethnic group</a:t>
                      </a:r>
                    </a:p>
                  </a:txBody>
                  <a:tcPr anchor="ctr">
                    <a:solidFill>
                      <a:schemeClr val="bg1"/>
                    </a:solidFill>
                  </a:tcPr>
                </a:tc>
                <a:tc>
                  <a:txBody>
                    <a:bodyPr/>
                    <a:lstStyle/>
                    <a:p>
                      <a:pPr algn="ctr"/>
                      <a:endParaRPr lang="en-GB" sz="1050" dirty="0"/>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extLst>
                  <a:ext uri="{0D108BD9-81ED-4DB2-BD59-A6C34878D82A}">
                    <a16:rowId xmlns:a16="http://schemas.microsoft.com/office/drawing/2014/main" val="696533290"/>
                  </a:ext>
                </a:extLst>
              </a:tr>
              <a:tr h="378995">
                <a:tc>
                  <a:txBody>
                    <a:bodyPr/>
                    <a:lstStyle/>
                    <a:p>
                      <a:r>
                        <a:rPr lang="en-GB" sz="1400" dirty="0">
                          <a:latin typeface="Lexend" pitchFamily="2" charset="0"/>
                        </a:rPr>
                        <a:t>Chinese</a:t>
                      </a:r>
                    </a:p>
                  </a:txBody>
                  <a:tcPr anchor="ctr">
                    <a:solidFill>
                      <a:schemeClr val="bg1"/>
                    </a:solidFill>
                  </a:tcPr>
                </a:tc>
                <a:tc>
                  <a:txBody>
                    <a:bodyPr/>
                    <a:lstStyle/>
                    <a:p>
                      <a:pPr algn="ctr"/>
                      <a:endParaRPr lang="en-GB" sz="1050" dirty="0"/>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extLst>
                  <a:ext uri="{0D108BD9-81ED-4DB2-BD59-A6C34878D82A}">
                    <a16:rowId xmlns:a16="http://schemas.microsoft.com/office/drawing/2014/main" val="3884245233"/>
                  </a:ext>
                </a:extLst>
              </a:tr>
              <a:tr h="390065">
                <a:tc>
                  <a:txBody>
                    <a:bodyPr/>
                    <a:lstStyle/>
                    <a:p>
                      <a:r>
                        <a:rPr lang="en-GB" sz="1400" dirty="0">
                          <a:latin typeface="Lexend" pitchFamily="2" charset="0"/>
                        </a:rPr>
                        <a:t>Arab</a:t>
                      </a:r>
                    </a:p>
                  </a:txBody>
                  <a:tcPr anchor="ctr">
                    <a:solidFill>
                      <a:schemeClr val="bg1"/>
                    </a:solidFill>
                  </a:tcPr>
                </a:tc>
                <a:tc>
                  <a:txBody>
                    <a:bodyPr/>
                    <a:lstStyle/>
                    <a:p>
                      <a:pPr algn="ctr"/>
                      <a:endParaRPr lang="en-GB" sz="1050" dirty="0"/>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extLst>
                  <a:ext uri="{0D108BD9-81ED-4DB2-BD59-A6C34878D82A}">
                    <a16:rowId xmlns:a16="http://schemas.microsoft.com/office/drawing/2014/main" val="3303649308"/>
                  </a:ext>
                </a:extLst>
              </a:tr>
              <a:tr h="390065">
                <a:tc>
                  <a:txBody>
                    <a:bodyPr/>
                    <a:lstStyle/>
                    <a:p>
                      <a:r>
                        <a:rPr lang="en-GB" sz="1400" dirty="0">
                          <a:latin typeface="Lexend" pitchFamily="2" charset="0"/>
                        </a:rPr>
                        <a:t>Pakistani</a:t>
                      </a:r>
                    </a:p>
                  </a:txBody>
                  <a:tcPr anchor="ctr">
                    <a:solidFill>
                      <a:schemeClr val="bg1"/>
                    </a:solidFill>
                  </a:tcPr>
                </a:tc>
                <a:tc>
                  <a:txBody>
                    <a:bodyPr/>
                    <a:lstStyle/>
                    <a:p>
                      <a:pPr algn="ctr"/>
                      <a:endParaRPr lang="en-GB" sz="1050" dirty="0"/>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rPr>
                        <a:t>●</a:t>
                      </a:r>
                    </a:p>
                  </a:txBody>
                  <a:tcPr anchor="ctr">
                    <a:solidFill>
                      <a:schemeClr val="bg1"/>
                    </a:solidFill>
                  </a:tcPr>
                </a:tc>
                <a:tc>
                  <a:txBody>
                    <a:bodyPr/>
                    <a:lstStyle/>
                    <a:p>
                      <a:pPr marL="0" marR="0" lvl="0" indent="0" algn="ctr" defTabSz="953079"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C00000"/>
                        </a:solidFill>
                        <a:effectLst/>
                        <a:uLnTx/>
                        <a:uFillTx/>
                        <a:latin typeface="Calibri" panose="020F0502020204030204"/>
                        <a:ea typeface="+mn-ea"/>
                        <a:cs typeface="+mn-cs"/>
                      </a:endParaRPr>
                    </a:p>
                  </a:txBody>
                  <a:tcPr anchor="ctr">
                    <a:solidFill>
                      <a:schemeClr val="bg1"/>
                    </a:solidFill>
                  </a:tcPr>
                </a:tc>
                <a:extLst>
                  <a:ext uri="{0D108BD9-81ED-4DB2-BD59-A6C34878D82A}">
                    <a16:rowId xmlns:a16="http://schemas.microsoft.com/office/drawing/2014/main" val="1101548328"/>
                  </a:ext>
                </a:extLst>
              </a:tr>
            </a:tbl>
          </a:graphicData>
        </a:graphic>
      </p:graphicFrame>
    </p:spTree>
    <p:extLst>
      <p:ext uri="{BB962C8B-B14F-4D97-AF65-F5344CB8AC3E}">
        <p14:creationId xmlns:p14="http://schemas.microsoft.com/office/powerpoint/2010/main" val="333617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6F322-65E1-5D6C-93E4-017B433DC08F}"/>
              </a:ext>
            </a:extLst>
          </p:cNvPr>
          <p:cNvSpPr txBox="1">
            <a:spLocks/>
          </p:cNvSpPr>
          <p:nvPr/>
        </p:nvSpPr>
        <p:spPr>
          <a:xfrm>
            <a:off x="425884" y="548014"/>
            <a:ext cx="11901154" cy="523221"/>
          </a:xfrm>
          <a:prstGeom prst="rect">
            <a:avLst/>
          </a:prstGeom>
        </p:spPr>
        <p:txBody>
          <a:bodyPr vert="horz" lIns="91440" tIns="45720" rIns="91440" bIns="45720" rtlCol="0" anchor="t" anchorCtr="0">
            <a:no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lnSpc>
                <a:spcPct val="120000"/>
              </a:lnSpc>
            </a:pPr>
            <a:r>
              <a:rPr lang="en-GB" sz="2400" b="1" dirty="0">
                <a:solidFill>
                  <a:srgbClr val="E40037"/>
                </a:solidFill>
                <a:latin typeface="Lexend" pitchFamily="2" charset="0"/>
              </a:rPr>
              <a:t>Deprivation may influence poor outcomes, but it is not the only factor</a:t>
            </a:r>
          </a:p>
          <a:p>
            <a:pPr algn="l">
              <a:lnSpc>
                <a:spcPct val="120000"/>
              </a:lnSpc>
            </a:pPr>
            <a:endParaRPr lang="en-GB" sz="2800" b="1" dirty="0">
              <a:solidFill>
                <a:srgbClr val="E40037"/>
              </a:solidFill>
              <a:latin typeface="Lexend" pitchFamily="2" charset="0"/>
            </a:endParaRPr>
          </a:p>
        </p:txBody>
      </p:sp>
      <p:pic>
        <p:nvPicPr>
          <p:cNvPr id="3" name="Picture 2">
            <a:extLst>
              <a:ext uri="{FF2B5EF4-FFF2-40B4-BE49-F238E27FC236}">
                <a16:creationId xmlns:a16="http://schemas.microsoft.com/office/drawing/2014/main" id="{369893A0-B9D9-8B6A-2936-FE90B5513C11}"/>
              </a:ext>
            </a:extLst>
          </p:cNvPr>
          <p:cNvPicPr>
            <a:picLocks noChangeAspect="1"/>
          </p:cNvPicPr>
          <p:nvPr/>
        </p:nvPicPr>
        <p:blipFill>
          <a:blip r:embed="rId2"/>
          <a:stretch>
            <a:fillRect/>
          </a:stretch>
        </p:blipFill>
        <p:spPr>
          <a:xfrm>
            <a:off x="451929" y="2061992"/>
            <a:ext cx="5705424" cy="2817606"/>
          </a:xfrm>
          <a:prstGeom prst="rect">
            <a:avLst/>
          </a:prstGeom>
        </p:spPr>
      </p:pic>
      <p:pic>
        <p:nvPicPr>
          <p:cNvPr id="4" name="Picture 3">
            <a:extLst>
              <a:ext uri="{FF2B5EF4-FFF2-40B4-BE49-F238E27FC236}">
                <a16:creationId xmlns:a16="http://schemas.microsoft.com/office/drawing/2014/main" id="{413BDFE7-BDB0-9CC2-D768-354CD1A327F2}"/>
              </a:ext>
            </a:extLst>
          </p:cNvPr>
          <p:cNvPicPr>
            <a:picLocks noChangeAspect="1"/>
          </p:cNvPicPr>
          <p:nvPr/>
        </p:nvPicPr>
        <p:blipFill>
          <a:blip r:embed="rId3"/>
          <a:stretch>
            <a:fillRect/>
          </a:stretch>
        </p:blipFill>
        <p:spPr>
          <a:xfrm>
            <a:off x="498388" y="5159275"/>
            <a:ext cx="5705424" cy="2784914"/>
          </a:xfrm>
          <a:prstGeom prst="rect">
            <a:avLst/>
          </a:prstGeom>
        </p:spPr>
      </p:pic>
      <p:sp>
        <p:nvSpPr>
          <p:cNvPr id="8" name="TextBox 7">
            <a:extLst>
              <a:ext uri="{FF2B5EF4-FFF2-40B4-BE49-F238E27FC236}">
                <a16:creationId xmlns:a16="http://schemas.microsoft.com/office/drawing/2014/main" id="{0B7463AD-7CE3-5310-0070-EE9E8B7D24BE}"/>
              </a:ext>
            </a:extLst>
          </p:cNvPr>
          <p:cNvSpPr txBox="1"/>
          <p:nvPr/>
        </p:nvSpPr>
        <p:spPr>
          <a:xfrm>
            <a:off x="393640" y="1599933"/>
            <a:ext cx="4883994" cy="830997"/>
          </a:xfrm>
          <a:prstGeom prst="rect">
            <a:avLst/>
          </a:prstGeom>
          <a:noFill/>
          <a:ln>
            <a:noFill/>
          </a:ln>
        </p:spPr>
        <p:txBody>
          <a:bodyPr wrap="square" rtlCol="0">
            <a:spAutoFit/>
          </a:bodyPr>
          <a:lstStyle/>
          <a:p>
            <a:r>
              <a:rPr lang="en-GB" sz="1100" b="1" dirty="0">
                <a:solidFill>
                  <a:schemeClr val="bg1">
                    <a:lumMod val="65000"/>
                  </a:schemeClr>
                </a:solidFill>
                <a:latin typeface="Lexend" pitchFamily="2" charset="0"/>
              </a:rPr>
              <a:t>Percentage of the population by deprivation decile, 2021</a:t>
            </a:r>
          </a:p>
          <a:p>
            <a:r>
              <a:rPr lang="en-GB" sz="1100" b="1" dirty="0">
                <a:solidFill>
                  <a:schemeClr val="bg1">
                    <a:lumMod val="65000"/>
                  </a:schemeClr>
                </a:solidFill>
                <a:latin typeface="Lexend" pitchFamily="2" charset="0"/>
              </a:rPr>
              <a:t>Gypsy or Irish Traveller vs the Essex population</a:t>
            </a:r>
          </a:p>
          <a:p>
            <a:pPr marL="285750" indent="-285750">
              <a:buFont typeface="Arial" panose="020B0604020202020204" pitchFamily="34" charset="0"/>
              <a:buChar char="•"/>
            </a:pPr>
            <a:endParaRPr lang="en-GB" sz="1200" dirty="0">
              <a:latin typeface="Lexend" pitchFamily="2" charset="0"/>
            </a:endParaRPr>
          </a:p>
          <a:p>
            <a:pPr marL="285750" indent="-285750">
              <a:buFont typeface="Arial" panose="020B0604020202020204" pitchFamily="34" charset="0"/>
              <a:buChar char="•"/>
            </a:pPr>
            <a:endParaRPr lang="en-GB" sz="1200" dirty="0">
              <a:latin typeface="Lexend" pitchFamily="2" charset="0"/>
            </a:endParaRPr>
          </a:p>
        </p:txBody>
      </p:sp>
      <p:sp>
        <p:nvSpPr>
          <p:cNvPr id="9" name="TextBox 8">
            <a:extLst>
              <a:ext uri="{FF2B5EF4-FFF2-40B4-BE49-F238E27FC236}">
                <a16:creationId xmlns:a16="http://schemas.microsoft.com/office/drawing/2014/main" id="{0E8FCD68-1681-F226-5688-2F745390D062}"/>
              </a:ext>
            </a:extLst>
          </p:cNvPr>
          <p:cNvSpPr txBox="1"/>
          <p:nvPr/>
        </p:nvSpPr>
        <p:spPr>
          <a:xfrm>
            <a:off x="395568" y="4784903"/>
            <a:ext cx="4883994" cy="830997"/>
          </a:xfrm>
          <a:prstGeom prst="rect">
            <a:avLst/>
          </a:prstGeom>
          <a:noFill/>
          <a:ln>
            <a:noFill/>
          </a:ln>
        </p:spPr>
        <p:txBody>
          <a:bodyPr wrap="square" rtlCol="0">
            <a:spAutoFit/>
          </a:bodyPr>
          <a:lstStyle/>
          <a:p>
            <a:r>
              <a:rPr lang="en-GB" sz="1100" b="1" dirty="0">
                <a:solidFill>
                  <a:schemeClr val="bg1">
                    <a:lumMod val="65000"/>
                  </a:schemeClr>
                </a:solidFill>
                <a:latin typeface="Lexend" pitchFamily="2" charset="0"/>
              </a:rPr>
              <a:t>Percentage of the population by deprivation decile, 2021</a:t>
            </a:r>
          </a:p>
          <a:p>
            <a:r>
              <a:rPr lang="en-GB" sz="1100" b="1" dirty="0">
                <a:solidFill>
                  <a:schemeClr val="bg1">
                    <a:lumMod val="65000"/>
                  </a:schemeClr>
                </a:solidFill>
                <a:latin typeface="Lexend" pitchFamily="2" charset="0"/>
              </a:rPr>
              <a:t>Bangladeshi vs the Essex population</a:t>
            </a:r>
          </a:p>
          <a:p>
            <a:pPr marL="285750" indent="-285750">
              <a:buFont typeface="Arial" panose="020B0604020202020204" pitchFamily="34" charset="0"/>
              <a:buChar char="•"/>
            </a:pPr>
            <a:endParaRPr lang="en-GB" sz="1200" dirty="0">
              <a:latin typeface="Lexend" pitchFamily="2" charset="0"/>
            </a:endParaRPr>
          </a:p>
          <a:p>
            <a:pPr marL="285750" indent="-285750">
              <a:buFont typeface="Arial" panose="020B0604020202020204" pitchFamily="34" charset="0"/>
              <a:buChar char="•"/>
            </a:pPr>
            <a:endParaRPr lang="en-GB" sz="1200" dirty="0">
              <a:latin typeface="Lexend" pitchFamily="2" charset="0"/>
            </a:endParaRPr>
          </a:p>
        </p:txBody>
      </p:sp>
      <p:sp>
        <p:nvSpPr>
          <p:cNvPr id="10" name="TextBox 9">
            <a:extLst>
              <a:ext uri="{FF2B5EF4-FFF2-40B4-BE49-F238E27FC236}">
                <a16:creationId xmlns:a16="http://schemas.microsoft.com/office/drawing/2014/main" id="{B264AE33-5BB2-B8A5-2955-75F6C3CEEF7E}"/>
              </a:ext>
            </a:extLst>
          </p:cNvPr>
          <p:cNvSpPr txBox="1"/>
          <p:nvPr/>
        </p:nvSpPr>
        <p:spPr>
          <a:xfrm>
            <a:off x="6540873" y="4775257"/>
            <a:ext cx="4982162" cy="830997"/>
          </a:xfrm>
          <a:prstGeom prst="rect">
            <a:avLst/>
          </a:prstGeom>
          <a:noFill/>
          <a:ln>
            <a:noFill/>
          </a:ln>
        </p:spPr>
        <p:txBody>
          <a:bodyPr wrap="square" rtlCol="0">
            <a:spAutoFit/>
          </a:bodyPr>
          <a:lstStyle/>
          <a:p>
            <a:r>
              <a:rPr lang="en-GB" sz="1100" b="1" dirty="0">
                <a:solidFill>
                  <a:schemeClr val="bg1">
                    <a:lumMod val="65000"/>
                  </a:schemeClr>
                </a:solidFill>
                <a:latin typeface="Lexend" pitchFamily="2" charset="0"/>
              </a:rPr>
              <a:t>Percentage of the population by deprivation decile, 2021</a:t>
            </a:r>
          </a:p>
          <a:p>
            <a:r>
              <a:rPr lang="en-GB" sz="1100" b="1" dirty="0">
                <a:solidFill>
                  <a:schemeClr val="bg1">
                    <a:lumMod val="65000"/>
                  </a:schemeClr>
                </a:solidFill>
                <a:latin typeface="Lexend" pitchFamily="2" charset="0"/>
              </a:rPr>
              <a:t>Overall ethnic minority population vs the Essex population</a:t>
            </a:r>
          </a:p>
          <a:p>
            <a:pPr marL="285750" indent="-285750">
              <a:buFont typeface="Arial" panose="020B0604020202020204" pitchFamily="34" charset="0"/>
              <a:buChar char="•"/>
            </a:pPr>
            <a:endParaRPr lang="en-GB" sz="1200" dirty="0">
              <a:latin typeface="Lexend" pitchFamily="2" charset="0"/>
            </a:endParaRPr>
          </a:p>
          <a:p>
            <a:pPr marL="285750" indent="-285750">
              <a:buFont typeface="Arial" panose="020B0604020202020204" pitchFamily="34" charset="0"/>
              <a:buChar char="•"/>
            </a:pPr>
            <a:endParaRPr lang="en-GB" sz="1200" dirty="0">
              <a:latin typeface="Lexend" pitchFamily="2" charset="0"/>
            </a:endParaRPr>
          </a:p>
        </p:txBody>
      </p:sp>
      <p:pic>
        <p:nvPicPr>
          <p:cNvPr id="11" name="Picture 10">
            <a:extLst>
              <a:ext uri="{FF2B5EF4-FFF2-40B4-BE49-F238E27FC236}">
                <a16:creationId xmlns:a16="http://schemas.microsoft.com/office/drawing/2014/main" id="{BA03100B-9CC7-7ABA-B309-08A8DED27E26}"/>
              </a:ext>
            </a:extLst>
          </p:cNvPr>
          <p:cNvPicPr>
            <a:picLocks noChangeAspect="1"/>
          </p:cNvPicPr>
          <p:nvPr/>
        </p:nvPicPr>
        <p:blipFill>
          <a:blip r:embed="rId4"/>
          <a:stretch>
            <a:fillRect/>
          </a:stretch>
        </p:blipFill>
        <p:spPr>
          <a:xfrm>
            <a:off x="6598748" y="5159275"/>
            <a:ext cx="5936634" cy="2784914"/>
          </a:xfrm>
          <a:prstGeom prst="rect">
            <a:avLst/>
          </a:prstGeom>
        </p:spPr>
      </p:pic>
      <p:sp>
        <p:nvSpPr>
          <p:cNvPr id="12" name="TextBox 11">
            <a:extLst>
              <a:ext uri="{FF2B5EF4-FFF2-40B4-BE49-F238E27FC236}">
                <a16:creationId xmlns:a16="http://schemas.microsoft.com/office/drawing/2014/main" id="{DF321732-8D18-94CF-4702-50B56BA48A35}"/>
              </a:ext>
            </a:extLst>
          </p:cNvPr>
          <p:cNvSpPr txBox="1"/>
          <p:nvPr/>
        </p:nvSpPr>
        <p:spPr>
          <a:xfrm>
            <a:off x="6621614" y="1510645"/>
            <a:ext cx="6086324" cy="3077766"/>
          </a:xfrm>
          <a:prstGeom prst="rect">
            <a:avLst/>
          </a:prstGeom>
          <a:noFill/>
          <a:ln>
            <a:noFill/>
          </a:ln>
        </p:spPr>
        <p:txBody>
          <a:bodyPr wrap="square" rtlCol="0">
            <a:spAutoFit/>
          </a:bodyPr>
          <a:lstStyle/>
          <a:p>
            <a:r>
              <a:rPr lang="en-GB" sz="1400" dirty="0">
                <a:latin typeface="Lexend" pitchFamily="2" charset="0"/>
              </a:rPr>
              <a:t>The ethnic minority group that experiences the poorest outcomes (Gypsy or Irish Traveller) is not disproportionately represented in Essex’s most deprived communities.  Factors other than deprivation are likely to be significant in shaping the distribution of outcomes. </a:t>
            </a:r>
          </a:p>
          <a:p>
            <a:pPr marL="285750" indent="-285750">
              <a:buFont typeface="Arial" panose="020B0604020202020204" pitchFamily="34" charset="0"/>
              <a:buChar char="•"/>
            </a:pPr>
            <a:endParaRPr lang="en-GB" sz="1400" dirty="0">
              <a:latin typeface="Lexend" pitchFamily="2" charset="0"/>
            </a:endParaRPr>
          </a:p>
          <a:p>
            <a:r>
              <a:rPr lang="en-GB" sz="1400" dirty="0">
                <a:latin typeface="Lexend" pitchFamily="2" charset="0"/>
              </a:rPr>
              <a:t>The Bangladeshi ethnic group is more clearly represented in Essex’s deprived neighbourhoods, and this may be more of a factor in explaining poor outcomes.    </a:t>
            </a:r>
          </a:p>
          <a:p>
            <a:pPr marL="285750" indent="-285750">
              <a:buFont typeface="Arial" panose="020B0604020202020204" pitchFamily="34" charset="0"/>
              <a:buChar char="•"/>
            </a:pPr>
            <a:endParaRPr lang="en-GB" sz="1400" dirty="0">
              <a:latin typeface="Lexend" pitchFamily="2" charset="0"/>
            </a:endParaRPr>
          </a:p>
          <a:p>
            <a:r>
              <a:rPr lang="en-GB" sz="1400" dirty="0">
                <a:latin typeface="Lexend" pitchFamily="2" charset="0"/>
              </a:rPr>
              <a:t>Deprivation may be a more powerful factor in explaining poor outcomes for some ethnic groups than for others.  It is likely that the factors influencing poor outcomes will be different for different groups – we should therefore be suspicious of simple explanations! </a:t>
            </a:r>
          </a:p>
          <a:p>
            <a:pPr marL="285750" indent="-285750">
              <a:buFont typeface="Arial" panose="020B0604020202020204" pitchFamily="34" charset="0"/>
              <a:buChar char="•"/>
            </a:pPr>
            <a:endParaRPr lang="en-GB" sz="1200" dirty="0">
              <a:latin typeface="Lexend" pitchFamily="2" charset="0"/>
            </a:endParaRPr>
          </a:p>
        </p:txBody>
      </p:sp>
    </p:spTree>
    <p:extLst>
      <p:ext uri="{BB962C8B-B14F-4D97-AF65-F5344CB8AC3E}">
        <p14:creationId xmlns:p14="http://schemas.microsoft.com/office/powerpoint/2010/main" val="30844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3EF6D243-0563-7CA8-FEBC-F0FF91BF82B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3206" r="31635" b="13658"/>
          <a:stretch/>
        </p:blipFill>
        <p:spPr>
          <a:xfrm>
            <a:off x="6588087" y="0"/>
            <a:ext cx="6119851" cy="7956550"/>
          </a:xfrm>
          <a:prstGeom prst="rect">
            <a:avLst/>
          </a:prstGeom>
        </p:spPr>
      </p:pic>
      <p:sp>
        <p:nvSpPr>
          <p:cNvPr id="16" name="Rectangle 15">
            <a:extLst>
              <a:ext uri="{FF2B5EF4-FFF2-40B4-BE49-F238E27FC236}">
                <a16:creationId xmlns:a16="http://schemas.microsoft.com/office/drawing/2014/main" id="{63DB9582-BA1A-E392-9960-E56EE2A899D0}"/>
              </a:ext>
            </a:extLst>
          </p:cNvPr>
          <p:cNvSpPr/>
          <p:nvPr/>
        </p:nvSpPr>
        <p:spPr>
          <a:xfrm>
            <a:off x="1368793" y="2359130"/>
            <a:ext cx="5112699" cy="9894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68" dirty="0">
              <a:solidFill>
                <a:schemeClr val="tx1"/>
              </a:solidFill>
            </a:endParaRPr>
          </a:p>
        </p:txBody>
      </p:sp>
      <p:sp>
        <p:nvSpPr>
          <p:cNvPr id="25" name="Rectangle 24">
            <a:extLst>
              <a:ext uri="{FF2B5EF4-FFF2-40B4-BE49-F238E27FC236}">
                <a16:creationId xmlns:a16="http://schemas.microsoft.com/office/drawing/2014/main" id="{BA706E8C-3C74-6839-DDF1-E6C0F5D721F9}"/>
              </a:ext>
            </a:extLst>
          </p:cNvPr>
          <p:cNvSpPr/>
          <p:nvPr/>
        </p:nvSpPr>
        <p:spPr>
          <a:xfrm>
            <a:off x="1357710" y="6010620"/>
            <a:ext cx="5112699" cy="14474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51"/>
              </a:spcAft>
              <a:buClr>
                <a:srgbClr val="004C94"/>
              </a:buClr>
            </a:pPr>
            <a:endParaRPr lang="en-GB" sz="1668" dirty="0">
              <a:solidFill>
                <a:schemeClr val="tx1"/>
              </a:solidFill>
            </a:endParaRPr>
          </a:p>
        </p:txBody>
      </p:sp>
      <p:sp>
        <p:nvSpPr>
          <p:cNvPr id="9" name="Title 2">
            <a:extLst>
              <a:ext uri="{FF2B5EF4-FFF2-40B4-BE49-F238E27FC236}">
                <a16:creationId xmlns:a16="http://schemas.microsoft.com/office/drawing/2014/main" id="{ED18C902-7148-D72D-6A55-A1F25F6DC11D}"/>
              </a:ext>
            </a:extLst>
          </p:cNvPr>
          <p:cNvSpPr txBox="1">
            <a:spLocks/>
          </p:cNvSpPr>
          <p:nvPr/>
        </p:nvSpPr>
        <p:spPr>
          <a:xfrm>
            <a:off x="606919" y="2864958"/>
            <a:ext cx="6080319" cy="1688555"/>
          </a:xfrm>
          <a:prstGeom prst="rect">
            <a:avLst/>
          </a:prstGeom>
        </p:spPr>
        <p:txBody>
          <a:bodyPr vert="horz" lIns="91440" tIns="45720" rIns="91440" bIns="45720" rtlCol="0" anchor="ctr">
            <a:normAutofit fontScale="97500"/>
          </a:bodyPr>
          <a:lstStyle>
            <a:lvl1pPr algn="l" defTabSz="953079" rtl="0" eaLnBrk="1" latinLnBrk="0" hangingPunct="1">
              <a:lnSpc>
                <a:spcPct val="90000"/>
              </a:lnSpc>
              <a:spcBef>
                <a:spcPct val="0"/>
              </a:spcBef>
              <a:buNone/>
              <a:defRPr sz="4586" kern="1200">
                <a:solidFill>
                  <a:schemeClr val="tx1"/>
                </a:solidFill>
                <a:latin typeface="+mj-lt"/>
                <a:ea typeface="+mj-ea"/>
                <a:cs typeface="+mj-cs"/>
              </a:defRPr>
            </a:lvl1pPr>
          </a:lstStyle>
          <a:p>
            <a:r>
              <a:rPr lang="en-GB" sz="4400" b="1" dirty="0">
                <a:solidFill>
                  <a:srgbClr val="7030A0"/>
                </a:solidFill>
                <a:latin typeface="+mn-lt"/>
              </a:rPr>
              <a:t>Disability</a:t>
            </a:r>
            <a:endParaRPr lang="en-GB" sz="4400" dirty="0">
              <a:solidFill>
                <a:srgbClr val="7030A0"/>
              </a:solidFill>
              <a:latin typeface="+mn-lt"/>
            </a:endParaRPr>
          </a:p>
        </p:txBody>
      </p:sp>
      <p:pic>
        <p:nvPicPr>
          <p:cNvPr id="11" name="Graphic 10">
            <a:extLst>
              <a:ext uri="{FF2B5EF4-FFF2-40B4-BE49-F238E27FC236}">
                <a16:creationId xmlns:a16="http://schemas.microsoft.com/office/drawing/2014/main" id="{BB16C7A9-B6F7-5767-D8D2-A7124198228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3206" r="31635" b="13658"/>
          <a:stretch/>
        </p:blipFill>
        <p:spPr>
          <a:xfrm>
            <a:off x="3426242" y="12700"/>
            <a:ext cx="6119851" cy="7956550"/>
          </a:xfrm>
          <a:prstGeom prst="rect">
            <a:avLst/>
          </a:prstGeom>
        </p:spPr>
      </p:pic>
      <p:sp>
        <p:nvSpPr>
          <p:cNvPr id="10" name="Text Placeholder 27">
            <a:extLst>
              <a:ext uri="{FF2B5EF4-FFF2-40B4-BE49-F238E27FC236}">
                <a16:creationId xmlns:a16="http://schemas.microsoft.com/office/drawing/2014/main" id="{5E353582-151C-7FF9-ED45-A22482C6F365}"/>
              </a:ext>
            </a:extLst>
          </p:cNvPr>
          <p:cNvSpPr>
            <a:spLocks noGrp="1"/>
          </p:cNvSpPr>
          <p:nvPr>
            <p:ph type="body" sz="quarter" idx="10"/>
          </p:nvPr>
        </p:nvSpPr>
        <p:spPr>
          <a:xfrm>
            <a:off x="4223675" y="681483"/>
            <a:ext cx="7991727" cy="6673501"/>
          </a:xfrm>
        </p:spPr>
        <p:txBody>
          <a:bodyPr>
            <a:noAutofit/>
          </a:bodyPr>
          <a:lstStyle/>
          <a:p>
            <a:r>
              <a:rPr lang="en-GB" sz="1800" dirty="0"/>
              <a:t>There are 250,500 disabled people in Essex.  This 16.7% of the population and is online with the England average (16.9%).</a:t>
            </a:r>
          </a:p>
          <a:p>
            <a:pPr>
              <a:lnSpc>
                <a:spcPct val="100000"/>
              </a:lnSpc>
              <a:spcBef>
                <a:spcPts val="1200"/>
              </a:spcBef>
            </a:pPr>
            <a:r>
              <a:rPr lang="en-GB" sz="1800" dirty="0"/>
              <a:t>Levels of disability within the population vary substantially across districts.  Coastal areas have the highest levels of disability within their resident populations.</a:t>
            </a:r>
          </a:p>
          <a:p>
            <a:pPr>
              <a:lnSpc>
                <a:spcPct val="100000"/>
              </a:lnSpc>
              <a:spcBef>
                <a:spcPts val="1200"/>
              </a:spcBef>
            </a:pPr>
            <a:r>
              <a:rPr lang="en-GB" sz="1800" dirty="0"/>
              <a:t>There is a strong link between disability and age.  One third of the disabled population is aged 70+.  Above the age of 50, more women live with a disability than without.  The equivalent age for men is 60. </a:t>
            </a:r>
          </a:p>
          <a:p>
            <a:pPr>
              <a:lnSpc>
                <a:spcPct val="100000"/>
              </a:lnSpc>
              <a:spcBef>
                <a:spcPts val="1200"/>
              </a:spcBef>
            </a:pPr>
            <a:r>
              <a:rPr lang="en-GB" sz="1800" dirty="0"/>
              <a:t>At the Essex level, the characteristics of the disabled population are largely a reflection of demography.  They are less likely to have no / low level qualifications; to have access to a vehicle.  They are more likely to have served in the armed forces and to provide unpaid care.</a:t>
            </a:r>
          </a:p>
          <a:p>
            <a:pPr algn="l">
              <a:lnSpc>
                <a:spcPct val="100000"/>
              </a:lnSpc>
              <a:spcBef>
                <a:spcPts val="1200"/>
              </a:spcBef>
              <a:spcAft>
                <a:spcPts val="1134"/>
              </a:spcAft>
            </a:pPr>
            <a:r>
              <a:rPr lang="en-GB" sz="1800" dirty="0"/>
              <a:t>When we control for the effects of age, the census suggests that disabled people are significantly more likely to have never worked or to be long-term unemployed compared to working-age residents.  Disabled people are also:</a:t>
            </a:r>
          </a:p>
          <a:p>
            <a:pPr marL="762289" lvl="1" indent="-285750">
              <a:spcAft>
                <a:spcPts val="1134"/>
              </a:spcAft>
            </a:pPr>
            <a:r>
              <a:rPr lang="en-GB" sz="1800" dirty="0"/>
              <a:t>less likely to hold occupations managerial, administrative and professional roles than the wider working population; and</a:t>
            </a:r>
          </a:p>
          <a:p>
            <a:pPr marL="762289" lvl="1" indent="-285750">
              <a:spcAft>
                <a:spcPts val="1134"/>
              </a:spcAft>
            </a:pPr>
            <a:r>
              <a:rPr lang="en-GB" sz="1800" dirty="0"/>
              <a:t>More likely to be in ‘routine occupations and semi-routine occupations’</a:t>
            </a:r>
          </a:p>
          <a:p>
            <a:pPr marL="762289" lvl="1" indent="-285750">
              <a:spcAft>
                <a:spcPts val="1134"/>
              </a:spcAft>
            </a:pPr>
            <a:r>
              <a:rPr lang="en-GB" sz="1800" dirty="0"/>
              <a:t>less likely to be full time students.</a:t>
            </a:r>
          </a:p>
          <a:p>
            <a:pPr marL="285750" indent="-285750" algn="l">
              <a:spcBef>
                <a:spcPts val="600"/>
              </a:spcBef>
              <a:spcAft>
                <a:spcPts val="1800"/>
              </a:spcAft>
              <a:buFont typeface="Arial" panose="020B0604020202020204" pitchFamily="34" charset="0"/>
              <a:buChar char="•"/>
            </a:pPr>
            <a:endParaRPr lang="en-GB" sz="2000" b="1" dirty="0"/>
          </a:p>
          <a:p>
            <a:pPr marL="762289" lvl="1" indent="-285750">
              <a:spcBef>
                <a:spcPts val="600"/>
              </a:spcBef>
              <a:spcAft>
                <a:spcPts val="1800"/>
              </a:spcAft>
            </a:pPr>
            <a:endParaRPr lang="en-GB" sz="2000" b="1" dirty="0"/>
          </a:p>
          <a:p>
            <a:pPr marL="0" indent="0" algn="l">
              <a:spcBef>
                <a:spcPts val="600"/>
              </a:spcBef>
              <a:spcAft>
                <a:spcPts val="1800"/>
              </a:spcAft>
              <a:buNone/>
            </a:pPr>
            <a:endParaRPr lang="en-GB" sz="2000" b="1" dirty="0"/>
          </a:p>
          <a:p>
            <a:endParaRPr lang="en-GB" sz="1800"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675605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CD30EC-50EA-12A6-87C4-55021238110B}"/>
              </a:ext>
            </a:extLst>
          </p:cNvPr>
          <p:cNvSpPr txBox="1"/>
          <p:nvPr/>
        </p:nvSpPr>
        <p:spPr>
          <a:xfrm>
            <a:off x="548353" y="1823790"/>
            <a:ext cx="5400399" cy="4645183"/>
          </a:xfrm>
          <a:prstGeom prst="rect">
            <a:avLst/>
          </a:prstGeom>
          <a:noFill/>
        </p:spPr>
        <p:txBody>
          <a:bodyPr wrap="square" lIns="0" tIns="0" rIns="0" bIns="0" rtlCol="0">
            <a:noAutofit/>
          </a:bodyPr>
          <a:lstStyle/>
          <a:p>
            <a:pPr marL="285750" indent="-285750">
              <a:spcBef>
                <a:spcPts val="625"/>
              </a:spcBef>
              <a:spcAft>
                <a:spcPts val="1876"/>
              </a:spcAft>
              <a:buFont typeface="Arial" panose="020B0604020202020204" pitchFamily="34" charset="0"/>
              <a:buChar char="•"/>
            </a:pPr>
            <a:r>
              <a:rPr lang="en-GB" sz="1600" dirty="0">
                <a:latin typeface="Lexend" pitchFamily="2" charset="0"/>
              </a:rPr>
              <a:t>At the time of Census 2021, there were some 250,500 disabled people in Essex and 309,000 in Greater Essex (including the areas of Southend and Thurrock).</a:t>
            </a:r>
          </a:p>
          <a:p>
            <a:pPr marL="285750" indent="-285750">
              <a:spcBef>
                <a:spcPts val="625"/>
              </a:spcBef>
              <a:spcAft>
                <a:spcPts val="1876"/>
              </a:spcAft>
              <a:buFont typeface="Arial" panose="020B0604020202020204" pitchFamily="34" charset="0"/>
              <a:buChar char="•"/>
            </a:pPr>
            <a:r>
              <a:rPr lang="en-GB" sz="1600" dirty="0">
                <a:latin typeface="Lexend" pitchFamily="2" charset="0"/>
              </a:rPr>
              <a:t>This equates to 16.7% of Essex residents – broadly in line with the average of England as a whole (16.9%).</a:t>
            </a:r>
          </a:p>
          <a:p>
            <a:pPr marL="285750" indent="-285750">
              <a:spcBef>
                <a:spcPts val="625"/>
              </a:spcBef>
              <a:spcAft>
                <a:spcPts val="1876"/>
              </a:spcAft>
              <a:buFont typeface="Arial" panose="020B0604020202020204" pitchFamily="34" charset="0"/>
              <a:buChar char="•"/>
            </a:pPr>
            <a:r>
              <a:rPr lang="en-GB" sz="1600" dirty="0">
                <a:latin typeface="Lexend" pitchFamily="2" charset="0"/>
              </a:rPr>
              <a:t>But the prevalence of disability within the population varies substantially across different districts.  Coastal areas – Tendring, Southend, and Castle Point – have the highest levels of disability within their resident populations.</a:t>
            </a:r>
          </a:p>
        </p:txBody>
      </p:sp>
      <p:pic>
        <p:nvPicPr>
          <p:cNvPr id="5" name="Picture 4" descr="A graph with numbers and text&#10;&#10;Description automatically generated">
            <a:extLst>
              <a:ext uri="{FF2B5EF4-FFF2-40B4-BE49-F238E27FC236}">
                <a16:creationId xmlns:a16="http://schemas.microsoft.com/office/drawing/2014/main" id="{5980826F-E660-1674-E76C-7A94A2BA24E9}"/>
              </a:ext>
            </a:extLst>
          </p:cNvPr>
          <p:cNvPicPr>
            <a:picLocks noChangeAspect="1"/>
          </p:cNvPicPr>
          <p:nvPr/>
        </p:nvPicPr>
        <p:blipFill rotWithShape="1">
          <a:blip r:embed="rId2">
            <a:extLst>
              <a:ext uri="{28A0092B-C50C-407E-A947-70E740481C1C}">
                <a14:useLocalDpi xmlns:a14="http://schemas.microsoft.com/office/drawing/2010/main" val="0"/>
              </a:ext>
            </a:extLst>
          </a:blip>
          <a:srcRect t="4456" b="4002"/>
          <a:stretch/>
        </p:blipFill>
        <p:spPr>
          <a:xfrm>
            <a:off x="6430462" y="2371303"/>
            <a:ext cx="6277476" cy="5267632"/>
          </a:xfrm>
          <a:prstGeom prst="rect">
            <a:avLst/>
          </a:prstGeom>
        </p:spPr>
      </p:pic>
      <p:sp>
        <p:nvSpPr>
          <p:cNvPr id="2" name="TextBox 1">
            <a:extLst>
              <a:ext uri="{FF2B5EF4-FFF2-40B4-BE49-F238E27FC236}">
                <a16:creationId xmlns:a16="http://schemas.microsoft.com/office/drawing/2014/main" id="{AB0E12A4-935D-505B-E275-2CB31A7F8B34}"/>
              </a:ext>
            </a:extLst>
          </p:cNvPr>
          <p:cNvSpPr txBox="1"/>
          <p:nvPr/>
        </p:nvSpPr>
        <p:spPr>
          <a:xfrm>
            <a:off x="6650488" y="1823790"/>
            <a:ext cx="5729123" cy="647871"/>
          </a:xfrm>
          <a:prstGeom prst="rect">
            <a:avLst/>
          </a:prstGeom>
          <a:noFill/>
        </p:spPr>
        <p:txBody>
          <a:bodyPr wrap="square" lIns="0" tIns="0" rIns="0" bIns="0" rtlCol="0">
            <a:noAutofit/>
          </a:bodyPr>
          <a:lstStyle/>
          <a:p>
            <a:pPr>
              <a:spcAft>
                <a:spcPts val="1182"/>
              </a:spcAft>
            </a:pPr>
            <a:r>
              <a:rPr lang="en-GB" sz="1400" b="1" dirty="0">
                <a:latin typeface="Lexend" pitchFamily="2" charset="0"/>
              </a:rPr>
              <a:t>Number and percentage of residents identifying as disabled in Greater Essex and Essex Districts, Census 2021</a:t>
            </a:r>
          </a:p>
        </p:txBody>
      </p:sp>
      <p:sp>
        <p:nvSpPr>
          <p:cNvPr id="8" name="Title 1">
            <a:extLst>
              <a:ext uri="{FF2B5EF4-FFF2-40B4-BE49-F238E27FC236}">
                <a16:creationId xmlns:a16="http://schemas.microsoft.com/office/drawing/2014/main" id="{6719504A-2A84-A6B4-01D8-F28E039C3C59}"/>
              </a:ext>
            </a:extLst>
          </p:cNvPr>
          <p:cNvSpPr txBox="1">
            <a:spLocks/>
          </p:cNvSpPr>
          <p:nvPr/>
        </p:nvSpPr>
        <p:spPr>
          <a:xfrm>
            <a:off x="425884" y="548014"/>
            <a:ext cx="11901154" cy="523221"/>
          </a:xfrm>
          <a:prstGeom prst="rect">
            <a:avLst/>
          </a:prstGeom>
        </p:spPr>
        <p:txBody>
          <a:bodyPr vert="horz" lIns="91440" tIns="45720" rIns="91440" bIns="45720" rtlCol="0" anchor="t" anchorCtr="0">
            <a:no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lnSpc>
                <a:spcPct val="120000"/>
              </a:lnSpc>
            </a:pPr>
            <a:r>
              <a:rPr lang="en-GB" sz="2400" b="1" dirty="0">
                <a:solidFill>
                  <a:srgbClr val="7030A0"/>
                </a:solidFill>
                <a:latin typeface="Lexend" pitchFamily="2" charset="0"/>
              </a:rPr>
              <a:t>The disabled population</a:t>
            </a:r>
          </a:p>
          <a:p>
            <a:pPr algn="l">
              <a:lnSpc>
                <a:spcPct val="120000"/>
              </a:lnSpc>
            </a:pPr>
            <a:endParaRPr lang="en-GB" sz="2800" b="1" dirty="0">
              <a:solidFill>
                <a:srgbClr val="E40037"/>
              </a:solidFill>
              <a:latin typeface="Lexend" pitchFamily="2" charset="0"/>
            </a:endParaRPr>
          </a:p>
        </p:txBody>
      </p:sp>
    </p:spTree>
    <p:extLst>
      <p:ext uri="{BB962C8B-B14F-4D97-AF65-F5344CB8AC3E}">
        <p14:creationId xmlns:p14="http://schemas.microsoft.com/office/powerpoint/2010/main" val="6533305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CD30EC-50EA-12A6-87C4-55021238110B}"/>
              </a:ext>
            </a:extLst>
          </p:cNvPr>
          <p:cNvSpPr txBox="1"/>
          <p:nvPr/>
        </p:nvSpPr>
        <p:spPr>
          <a:xfrm>
            <a:off x="527916" y="1831902"/>
            <a:ext cx="5171597" cy="5205621"/>
          </a:xfrm>
          <a:prstGeom prst="rect">
            <a:avLst/>
          </a:prstGeom>
          <a:noFill/>
        </p:spPr>
        <p:txBody>
          <a:bodyPr wrap="square" lIns="0" tIns="0" rIns="0" bIns="0" rtlCol="0">
            <a:noAutofit/>
          </a:bodyPr>
          <a:lstStyle/>
          <a:p>
            <a:pPr marL="297837" indent="-297837">
              <a:buFont typeface="Arial" panose="020B0604020202020204" pitchFamily="34" charset="0"/>
              <a:buChar char="•"/>
            </a:pPr>
            <a:r>
              <a:rPr lang="en-GB" sz="1600" dirty="0">
                <a:latin typeface="Lexend" pitchFamily="2" charset="0"/>
              </a:rPr>
              <a:t>The map opposite shows the proportion of residents in each middle-level super outputs area (MSOA) who identify as disabled</a:t>
            </a:r>
          </a:p>
          <a:p>
            <a:pPr marL="297837" indent="-297837">
              <a:buFont typeface="Arial" panose="020B0604020202020204" pitchFamily="34" charset="0"/>
              <a:buChar char="•"/>
            </a:pPr>
            <a:endParaRPr lang="en-GB" sz="1600" dirty="0">
              <a:latin typeface="Lexend" pitchFamily="2" charset="0"/>
            </a:endParaRPr>
          </a:p>
          <a:p>
            <a:pPr marL="297837" indent="-297837">
              <a:buFont typeface="Arial" panose="020B0604020202020204" pitchFamily="34" charset="0"/>
              <a:buChar char="•"/>
            </a:pPr>
            <a:r>
              <a:rPr lang="en-GB" sz="1600" dirty="0">
                <a:latin typeface="Lexend" pitchFamily="2" charset="0"/>
              </a:rPr>
              <a:t>This shows that the proportion of the population who identify as disabled is generally higher in coastal areas – Tendring, parts of Rochford, Maldon, Castle Point, and Southend.</a:t>
            </a:r>
          </a:p>
          <a:p>
            <a:pPr marL="274672"/>
            <a:r>
              <a:rPr lang="en-GB" sz="1600" dirty="0">
                <a:latin typeface="Lexend" pitchFamily="2" charset="0"/>
              </a:rPr>
              <a:t>These areas tend to have an older average age, which may explain some of the patterns</a:t>
            </a:r>
          </a:p>
          <a:p>
            <a:pPr marL="297837" indent="-297837">
              <a:buFont typeface="Arial" panose="020B0604020202020204" pitchFamily="34" charset="0"/>
              <a:buChar char="•"/>
            </a:pPr>
            <a:endParaRPr lang="en-GB" sz="1600" dirty="0">
              <a:latin typeface="Lexend" pitchFamily="2" charset="0"/>
            </a:endParaRPr>
          </a:p>
          <a:p>
            <a:pPr marL="297837" indent="-297837">
              <a:buFont typeface="Arial" panose="020B0604020202020204" pitchFamily="34" charset="0"/>
              <a:buChar char="•"/>
            </a:pPr>
            <a:r>
              <a:rPr lang="en-GB" sz="1600" dirty="0">
                <a:latin typeface="Lexend" pitchFamily="2" charset="0"/>
              </a:rPr>
              <a:t>There are also significant concentrations of disabled people in neighbourhoods in Essex’s larger towns – Basildon, Harlow, Braintree, Colchester and Chelmsford.  These concentrations tend to be found in more deprived areas within these urban centres.   </a:t>
            </a:r>
          </a:p>
          <a:p>
            <a:pPr marL="297837" indent="-297837">
              <a:spcAft>
                <a:spcPts val="1182"/>
              </a:spcAft>
              <a:buFont typeface="Arial" panose="020B0604020202020204" pitchFamily="34" charset="0"/>
              <a:buChar char="•"/>
            </a:pPr>
            <a:endParaRPr lang="en-GB" sz="1563" dirty="0"/>
          </a:p>
        </p:txBody>
      </p:sp>
      <p:pic>
        <p:nvPicPr>
          <p:cNvPr id="5" name="Picture 4">
            <a:extLst>
              <a:ext uri="{FF2B5EF4-FFF2-40B4-BE49-F238E27FC236}">
                <a16:creationId xmlns:a16="http://schemas.microsoft.com/office/drawing/2014/main" id="{7FC2680F-C7D5-B37F-64F3-CA4146196497}"/>
              </a:ext>
            </a:extLst>
          </p:cNvPr>
          <p:cNvPicPr>
            <a:picLocks noChangeAspect="1"/>
          </p:cNvPicPr>
          <p:nvPr/>
        </p:nvPicPr>
        <p:blipFill rotWithShape="1">
          <a:blip r:embed="rId2"/>
          <a:srcRect r="15147"/>
          <a:stretch/>
        </p:blipFill>
        <p:spPr>
          <a:xfrm>
            <a:off x="6054546" y="2295538"/>
            <a:ext cx="6494543" cy="5144772"/>
          </a:xfrm>
          <a:prstGeom prst="rect">
            <a:avLst/>
          </a:prstGeom>
        </p:spPr>
      </p:pic>
      <p:pic>
        <p:nvPicPr>
          <p:cNvPr id="2" name="Picture 1">
            <a:extLst>
              <a:ext uri="{FF2B5EF4-FFF2-40B4-BE49-F238E27FC236}">
                <a16:creationId xmlns:a16="http://schemas.microsoft.com/office/drawing/2014/main" id="{44ACB29C-4EFF-255A-850D-F9021FF4A821}"/>
              </a:ext>
            </a:extLst>
          </p:cNvPr>
          <p:cNvPicPr>
            <a:picLocks noChangeAspect="1"/>
          </p:cNvPicPr>
          <p:nvPr/>
        </p:nvPicPr>
        <p:blipFill rotWithShape="1">
          <a:blip r:embed="rId2"/>
          <a:srcRect l="88589" t="37793" b="36581"/>
          <a:stretch/>
        </p:blipFill>
        <p:spPr>
          <a:xfrm>
            <a:off x="11320655" y="4949572"/>
            <a:ext cx="873401" cy="1318450"/>
          </a:xfrm>
          <a:prstGeom prst="rect">
            <a:avLst/>
          </a:prstGeom>
        </p:spPr>
      </p:pic>
      <p:sp>
        <p:nvSpPr>
          <p:cNvPr id="6" name="TextBox 5">
            <a:extLst>
              <a:ext uri="{FF2B5EF4-FFF2-40B4-BE49-F238E27FC236}">
                <a16:creationId xmlns:a16="http://schemas.microsoft.com/office/drawing/2014/main" id="{A555DA02-BF11-7C94-4F9C-E78CEC690F05}"/>
              </a:ext>
            </a:extLst>
          </p:cNvPr>
          <p:cNvSpPr txBox="1"/>
          <p:nvPr/>
        </p:nvSpPr>
        <p:spPr>
          <a:xfrm>
            <a:off x="6353969" y="1831902"/>
            <a:ext cx="5800049" cy="647871"/>
          </a:xfrm>
          <a:prstGeom prst="rect">
            <a:avLst/>
          </a:prstGeom>
          <a:noFill/>
        </p:spPr>
        <p:txBody>
          <a:bodyPr wrap="square" lIns="0" tIns="0" rIns="0" bIns="0" rtlCol="0">
            <a:noAutofit/>
          </a:bodyPr>
          <a:lstStyle/>
          <a:p>
            <a:pPr>
              <a:spcAft>
                <a:spcPts val="1182"/>
              </a:spcAft>
            </a:pPr>
            <a:r>
              <a:rPr lang="en-GB" sz="1400" b="1" dirty="0">
                <a:latin typeface="Lexend" pitchFamily="2" charset="0"/>
              </a:rPr>
              <a:t>Prevalence of disability by MSOA, Greater Essex, Census 2021</a:t>
            </a:r>
          </a:p>
        </p:txBody>
      </p:sp>
      <p:sp>
        <p:nvSpPr>
          <p:cNvPr id="9" name="Title 1">
            <a:extLst>
              <a:ext uri="{FF2B5EF4-FFF2-40B4-BE49-F238E27FC236}">
                <a16:creationId xmlns:a16="http://schemas.microsoft.com/office/drawing/2014/main" id="{110A1E7D-8B3A-6D16-B461-A60E8B0D15AD}"/>
              </a:ext>
            </a:extLst>
          </p:cNvPr>
          <p:cNvSpPr txBox="1">
            <a:spLocks/>
          </p:cNvSpPr>
          <p:nvPr/>
        </p:nvSpPr>
        <p:spPr>
          <a:xfrm>
            <a:off x="425884" y="548014"/>
            <a:ext cx="11901154" cy="523221"/>
          </a:xfrm>
          <a:prstGeom prst="rect">
            <a:avLst/>
          </a:prstGeom>
        </p:spPr>
        <p:txBody>
          <a:bodyPr vert="horz" lIns="91440" tIns="45720" rIns="91440" bIns="45720" rtlCol="0" anchor="t" anchorCtr="0">
            <a:no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lnSpc>
                <a:spcPct val="120000"/>
              </a:lnSpc>
            </a:pPr>
            <a:r>
              <a:rPr lang="en-GB" sz="2400" b="1" dirty="0">
                <a:solidFill>
                  <a:srgbClr val="7030A0"/>
                </a:solidFill>
                <a:latin typeface="Lexend" pitchFamily="2" charset="0"/>
              </a:rPr>
              <a:t>Disability across Greater Essex</a:t>
            </a:r>
          </a:p>
          <a:p>
            <a:pPr algn="l">
              <a:lnSpc>
                <a:spcPct val="120000"/>
              </a:lnSpc>
            </a:pPr>
            <a:endParaRPr lang="en-GB" sz="2800" b="1" dirty="0">
              <a:solidFill>
                <a:srgbClr val="E40037"/>
              </a:solidFill>
              <a:latin typeface="Lexend" pitchFamily="2" charset="0"/>
            </a:endParaRPr>
          </a:p>
        </p:txBody>
      </p:sp>
    </p:spTree>
    <p:extLst>
      <p:ext uri="{BB962C8B-B14F-4D97-AF65-F5344CB8AC3E}">
        <p14:creationId xmlns:p14="http://schemas.microsoft.com/office/powerpoint/2010/main" val="1183129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0A1E7D-8B3A-6D16-B461-A60E8B0D15AD}"/>
              </a:ext>
            </a:extLst>
          </p:cNvPr>
          <p:cNvSpPr txBox="1">
            <a:spLocks/>
          </p:cNvSpPr>
          <p:nvPr/>
        </p:nvSpPr>
        <p:spPr>
          <a:xfrm>
            <a:off x="425884" y="548014"/>
            <a:ext cx="11901154" cy="523221"/>
          </a:xfrm>
          <a:prstGeom prst="rect">
            <a:avLst/>
          </a:prstGeom>
        </p:spPr>
        <p:txBody>
          <a:bodyPr vert="horz" lIns="91440" tIns="45720" rIns="91440" bIns="45720" rtlCol="0" anchor="t" anchorCtr="0">
            <a:no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lnSpc>
                <a:spcPct val="120000"/>
              </a:lnSpc>
            </a:pPr>
            <a:r>
              <a:rPr lang="en-GB" sz="2400" b="1" dirty="0">
                <a:solidFill>
                  <a:srgbClr val="7030A0"/>
                </a:solidFill>
                <a:latin typeface="Lexend" pitchFamily="2" charset="0"/>
              </a:rPr>
              <a:t>Age and sex of the disabled population</a:t>
            </a:r>
            <a:endParaRPr lang="en-GB" sz="2800" b="1" dirty="0">
              <a:solidFill>
                <a:srgbClr val="E40037"/>
              </a:solidFill>
              <a:latin typeface="Lexend" pitchFamily="2" charset="0"/>
            </a:endParaRPr>
          </a:p>
        </p:txBody>
      </p:sp>
      <p:pic>
        <p:nvPicPr>
          <p:cNvPr id="3" name="Picture 2" descr="A graph of a hurricane&#10;&#10;Description automatically generated">
            <a:extLst>
              <a:ext uri="{FF2B5EF4-FFF2-40B4-BE49-F238E27FC236}">
                <a16:creationId xmlns:a16="http://schemas.microsoft.com/office/drawing/2014/main" id="{2D2F33A5-A16D-A73D-A19B-4CBBEF1C9591}"/>
              </a:ext>
            </a:extLst>
          </p:cNvPr>
          <p:cNvPicPr>
            <a:picLocks noChangeAspect="1"/>
          </p:cNvPicPr>
          <p:nvPr/>
        </p:nvPicPr>
        <p:blipFill rotWithShape="1">
          <a:blip r:embed="rId2">
            <a:extLst>
              <a:ext uri="{28A0092B-C50C-407E-A947-70E740481C1C}">
                <a14:useLocalDpi xmlns:a14="http://schemas.microsoft.com/office/drawing/2010/main" val="0"/>
              </a:ext>
            </a:extLst>
          </a:blip>
          <a:srcRect t="5342"/>
          <a:stretch/>
        </p:blipFill>
        <p:spPr>
          <a:xfrm>
            <a:off x="6074850" y="2127598"/>
            <a:ext cx="6485449" cy="4744951"/>
          </a:xfrm>
          <a:prstGeom prst="rect">
            <a:avLst/>
          </a:prstGeom>
        </p:spPr>
      </p:pic>
      <p:sp>
        <p:nvSpPr>
          <p:cNvPr id="10" name="TextBox 9">
            <a:extLst>
              <a:ext uri="{FF2B5EF4-FFF2-40B4-BE49-F238E27FC236}">
                <a16:creationId xmlns:a16="http://schemas.microsoft.com/office/drawing/2014/main" id="{BF628B15-EC6D-5C82-070B-C9A9E5E3B209}"/>
              </a:ext>
            </a:extLst>
          </p:cNvPr>
          <p:cNvSpPr txBox="1"/>
          <p:nvPr/>
        </p:nvSpPr>
        <p:spPr>
          <a:xfrm>
            <a:off x="6074850" y="1824073"/>
            <a:ext cx="6485449" cy="621568"/>
          </a:xfrm>
          <a:prstGeom prst="rect">
            <a:avLst/>
          </a:prstGeom>
          <a:noFill/>
        </p:spPr>
        <p:txBody>
          <a:bodyPr wrap="square" lIns="0" tIns="0" rIns="0" bIns="0" rtlCol="0">
            <a:noAutofit/>
          </a:bodyPr>
          <a:lstStyle/>
          <a:p>
            <a:pPr algn="l">
              <a:spcAft>
                <a:spcPts val="1134"/>
              </a:spcAft>
            </a:pPr>
            <a:r>
              <a:rPr lang="en-GB" sz="1400" b="1" dirty="0">
                <a:latin typeface="Lexend" pitchFamily="2" charset="0"/>
              </a:rPr>
              <a:t>Composition of the disabled population by age and sex, Essex, 2021</a:t>
            </a:r>
          </a:p>
        </p:txBody>
      </p:sp>
      <p:sp>
        <p:nvSpPr>
          <p:cNvPr id="11" name="TextBox 10">
            <a:extLst>
              <a:ext uri="{FF2B5EF4-FFF2-40B4-BE49-F238E27FC236}">
                <a16:creationId xmlns:a16="http://schemas.microsoft.com/office/drawing/2014/main" id="{FD43B909-7381-9678-B685-D53209F8254C}"/>
              </a:ext>
            </a:extLst>
          </p:cNvPr>
          <p:cNvSpPr txBox="1"/>
          <p:nvPr/>
        </p:nvSpPr>
        <p:spPr>
          <a:xfrm>
            <a:off x="563083" y="1824073"/>
            <a:ext cx="5228117" cy="5023076"/>
          </a:xfrm>
          <a:prstGeom prst="rect">
            <a:avLst/>
          </a:prstGeom>
          <a:noFill/>
        </p:spPr>
        <p:txBody>
          <a:bodyPr wrap="square" lIns="0" tIns="0" rIns="0" bIns="0" rtlCol="0">
            <a:noAutofit/>
          </a:bodyPr>
          <a:lstStyle/>
          <a:p>
            <a:pPr algn="l">
              <a:spcAft>
                <a:spcPts val="1134"/>
              </a:spcAft>
            </a:pPr>
            <a:r>
              <a:rPr lang="en-GB" sz="1600" dirty="0">
                <a:latin typeface="Lexend" pitchFamily="2" charset="0"/>
              </a:rPr>
              <a:t>The chart opposite shows the composition of Essex’s disabled population by age and by sex.  The age/sex profile for Essex’s non-disabled residents is shown by the black lines.  </a:t>
            </a:r>
          </a:p>
          <a:p>
            <a:pPr algn="l">
              <a:spcAft>
                <a:spcPts val="1800"/>
              </a:spcAft>
            </a:pPr>
            <a:r>
              <a:rPr lang="en-GB" sz="1600" dirty="0">
                <a:latin typeface="Lexend" pitchFamily="2" charset="0"/>
              </a:rPr>
              <a:t>This analysis reveals that:</a:t>
            </a:r>
          </a:p>
          <a:p>
            <a:pPr marL="285750" indent="-285750" algn="l">
              <a:spcAft>
                <a:spcPts val="1800"/>
              </a:spcAft>
              <a:buFont typeface="Arial" panose="020B0604020202020204" pitchFamily="34" charset="0"/>
              <a:buChar char="•"/>
            </a:pPr>
            <a:r>
              <a:rPr lang="en-GB" sz="1600" dirty="0">
                <a:latin typeface="Lexend" pitchFamily="2" charset="0"/>
              </a:rPr>
              <a:t>the disabled population is, in large part, made up of residents who are older – a third of Essex’s disabled population are over 70;</a:t>
            </a:r>
          </a:p>
          <a:p>
            <a:pPr marL="285750" indent="-285750" algn="l">
              <a:spcAft>
                <a:spcPts val="1800"/>
              </a:spcAft>
              <a:buFont typeface="Arial" panose="020B0604020202020204" pitchFamily="34" charset="0"/>
              <a:buChar char="•"/>
            </a:pPr>
            <a:r>
              <a:rPr lang="en-GB" sz="1600" dirty="0">
                <a:latin typeface="Lexend" pitchFamily="2" charset="0"/>
              </a:rPr>
              <a:t>a significant minority are aged 40 (some 73.3%);</a:t>
            </a:r>
          </a:p>
          <a:p>
            <a:pPr marL="285750" indent="-285750" algn="l">
              <a:spcAft>
                <a:spcPts val="1800"/>
              </a:spcAft>
              <a:buFont typeface="Arial" panose="020B0604020202020204" pitchFamily="34" charset="0"/>
              <a:buChar char="•"/>
            </a:pPr>
            <a:r>
              <a:rPr lang="en-GB" sz="1600" dirty="0">
                <a:latin typeface="Lexend" pitchFamily="2" charset="0"/>
              </a:rPr>
              <a:t>the majority of the disabled population are female (134,000 compared to 108,000 men). This is likely to reflect the fact that women live longer on average.</a:t>
            </a:r>
          </a:p>
          <a:p>
            <a:pPr marL="285750" indent="-285750" algn="l">
              <a:spcAft>
                <a:spcPts val="1800"/>
              </a:spcAft>
              <a:buFont typeface="Arial" panose="020B0604020202020204" pitchFamily="34" charset="0"/>
              <a:buChar char="•"/>
            </a:pPr>
            <a:r>
              <a:rPr lang="en-GB" sz="1600" dirty="0">
                <a:latin typeface="Lexend" pitchFamily="2" charset="0"/>
              </a:rPr>
              <a:t>women who are over 50 are more likely to live with disabilities then without.  </a:t>
            </a:r>
          </a:p>
          <a:p>
            <a:pPr marL="285750" indent="-285750" algn="l">
              <a:spcAft>
                <a:spcPts val="1800"/>
              </a:spcAft>
              <a:buFont typeface="Arial" panose="020B0604020202020204" pitchFamily="34" charset="0"/>
              <a:buChar char="•"/>
            </a:pPr>
            <a:r>
              <a:rPr lang="en-GB" sz="1600" dirty="0">
                <a:latin typeface="Lexend" pitchFamily="2" charset="0"/>
              </a:rPr>
              <a:t>men who are over 55 are more likely to live with disabilities then without.  </a:t>
            </a:r>
          </a:p>
        </p:txBody>
      </p:sp>
    </p:spTree>
    <p:extLst>
      <p:ext uri="{BB962C8B-B14F-4D97-AF65-F5344CB8AC3E}">
        <p14:creationId xmlns:p14="http://schemas.microsoft.com/office/powerpoint/2010/main" val="724079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0A1E7D-8B3A-6D16-B461-A60E8B0D15AD}"/>
              </a:ext>
            </a:extLst>
          </p:cNvPr>
          <p:cNvSpPr txBox="1">
            <a:spLocks/>
          </p:cNvSpPr>
          <p:nvPr/>
        </p:nvSpPr>
        <p:spPr>
          <a:xfrm>
            <a:off x="425884" y="548014"/>
            <a:ext cx="11901154" cy="523221"/>
          </a:xfrm>
          <a:prstGeom prst="rect">
            <a:avLst/>
          </a:prstGeom>
        </p:spPr>
        <p:txBody>
          <a:bodyPr vert="horz" lIns="91440" tIns="45720" rIns="91440" bIns="45720" rtlCol="0" anchor="t" anchorCtr="0">
            <a:no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lnSpc>
                <a:spcPct val="120000"/>
              </a:lnSpc>
            </a:pPr>
            <a:r>
              <a:rPr lang="en-GB" sz="2400" b="1" dirty="0">
                <a:solidFill>
                  <a:srgbClr val="7030A0"/>
                </a:solidFill>
                <a:latin typeface="Lexend" pitchFamily="2" charset="0"/>
              </a:rPr>
              <a:t>Employment and occupation type</a:t>
            </a:r>
          </a:p>
          <a:p>
            <a:pPr algn="l">
              <a:lnSpc>
                <a:spcPct val="120000"/>
              </a:lnSpc>
            </a:pPr>
            <a:endParaRPr lang="en-GB" sz="2400" b="1" dirty="0">
              <a:solidFill>
                <a:srgbClr val="7030A0"/>
              </a:solidFill>
              <a:latin typeface="Lexend" pitchFamily="2" charset="0"/>
            </a:endParaRPr>
          </a:p>
          <a:p>
            <a:pPr algn="l">
              <a:lnSpc>
                <a:spcPct val="120000"/>
              </a:lnSpc>
            </a:pPr>
            <a:endParaRPr lang="en-GB" sz="2800" b="1" dirty="0">
              <a:solidFill>
                <a:srgbClr val="E40037"/>
              </a:solidFill>
              <a:latin typeface="Lexend" pitchFamily="2" charset="0"/>
            </a:endParaRPr>
          </a:p>
        </p:txBody>
      </p:sp>
      <p:sp>
        <p:nvSpPr>
          <p:cNvPr id="11" name="TextBox 10">
            <a:extLst>
              <a:ext uri="{FF2B5EF4-FFF2-40B4-BE49-F238E27FC236}">
                <a16:creationId xmlns:a16="http://schemas.microsoft.com/office/drawing/2014/main" id="{FD43B909-7381-9678-B685-D53209F8254C}"/>
              </a:ext>
            </a:extLst>
          </p:cNvPr>
          <p:cNvSpPr txBox="1"/>
          <p:nvPr/>
        </p:nvSpPr>
        <p:spPr>
          <a:xfrm>
            <a:off x="552884" y="1824038"/>
            <a:ext cx="4893487" cy="5124711"/>
          </a:xfrm>
          <a:prstGeom prst="rect">
            <a:avLst/>
          </a:prstGeom>
          <a:noFill/>
        </p:spPr>
        <p:txBody>
          <a:bodyPr wrap="square" lIns="0" tIns="0" rIns="0" bIns="0" rtlCol="0">
            <a:noAutofit/>
          </a:bodyPr>
          <a:lstStyle/>
          <a:p>
            <a:pPr algn="l">
              <a:spcAft>
                <a:spcPts val="1134"/>
              </a:spcAft>
            </a:pPr>
            <a:r>
              <a:rPr lang="en-GB" sz="1600" dirty="0">
                <a:latin typeface="Lexend" pitchFamily="2" charset="0"/>
              </a:rPr>
              <a:t>Disabled people in Essex are significantly more likely to have never worked or to be long-term unemployed compared to working-age residents.</a:t>
            </a:r>
          </a:p>
          <a:p>
            <a:pPr>
              <a:spcAft>
                <a:spcPts val="1800"/>
              </a:spcAft>
            </a:pPr>
            <a:r>
              <a:rPr lang="en-GB" sz="1600" dirty="0">
                <a:latin typeface="Lexend" pitchFamily="2" charset="0"/>
              </a:rPr>
              <a:t>Those disabled people who are in work are:</a:t>
            </a:r>
          </a:p>
          <a:p>
            <a:pPr marL="285750" indent="-285750">
              <a:spcAft>
                <a:spcPts val="1800"/>
              </a:spcAft>
              <a:buFont typeface="Arial" panose="020B0604020202020204" pitchFamily="34" charset="0"/>
              <a:buChar char="•"/>
            </a:pPr>
            <a:r>
              <a:rPr lang="en-GB" sz="1600" dirty="0">
                <a:latin typeface="Lexend" pitchFamily="2" charset="0"/>
              </a:rPr>
              <a:t>less likely to hold occupations managerial, administrative and professional roles than the wider working population; and</a:t>
            </a:r>
          </a:p>
          <a:p>
            <a:pPr marL="285750" indent="-285750">
              <a:spcAft>
                <a:spcPts val="1800"/>
              </a:spcAft>
              <a:buFont typeface="Arial" panose="020B0604020202020204" pitchFamily="34" charset="0"/>
              <a:buChar char="•"/>
            </a:pPr>
            <a:r>
              <a:rPr lang="en-GB" sz="1600" dirty="0">
                <a:latin typeface="Lexend" pitchFamily="2" charset="0"/>
              </a:rPr>
              <a:t>More likely to be in ‘routine occupations’ and semi-routine occupations’ </a:t>
            </a:r>
          </a:p>
          <a:p>
            <a:pPr algn="l">
              <a:spcAft>
                <a:spcPts val="1800"/>
              </a:spcAft>
            </a:pPr>
            <a:r>
              <a:rPr lang="en-GB" sz="1600" dirty="0">
                <a:latin typeface="Lexend" pitchFamily="2" charset="0"/>
              </a:rPr>
              <a:t>Disabled people are also less likely to be full time students.</a:t>
            </a:r>
          </a:p>
        </p:txBody>
      </p:sp>
      <p:pic>
        <p:nvPicPr>
          <p:cNvPr id="2" name="Picture 1" descr="A graph of a number of people&#10;&#10;Description automatically generated with medium confidence">
            <a:extLst>
              <a:ext uri="{FF2B5EF4-FFF2-40B4-BE49-F238E27FC236}">
                <a16:creationId xmlns:a16="http://schemas.microsoft.com/office/drawing/2014/main" id="{BCE206F3-4EB8-F20A-B8D0-7B7456C8FA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228" y="2313551"/>
            <a:ext cx="6561472" cy="5393573"/>
          </a:xfrm>
          <a:prstGeom prst="rect">
            <a:avLst/>
          </a:prstGeom>
        </p:spPr>
      </p:pic>
      <p:sp>
        <p:nvSpPr>
          <p:cNvPr id="4" name="TextBox 3">
            <a:extLst>
              <a:ext uri="{FF2B5EF4-FFF2-40B4-BE49-F238E27FC236}">
                <a16:creationId xmlns:a16="http://schemas.microsoft.com/office/drawing/2014/main" id="{06933BCD-64A9-925F-D4F7-4F9CE90F5E22}"/>
              </a:ext>
            </a:extLst>
          </p:cNvPr>
          <p:cNvSpPr txBox="1"/>
          <p:nvPr/>
        </p:nvSpPr>
        <p:spPr>
          <a:xfrm>
            <a:off x="6146800" y="1824038"/>
            <a:ext cx="5821859" cy="382587"/>
          </a:xfrm>
          <a:prstGeom prst="rect">
            <a:avLst/>
          </a:prstGeom>
          <a:noFill/>
        </p:spPr>
        <p:txBody>
          <a:bodyPr wrap="square" lIns="0" tIns="0" rIns="0" bIns="0" rtlCol="0">
            <a:noAutofit/>
          </a:bodyPr>
          <a:lstStyle/>
          <a:p>
            <a:pPr algn="l">
              <a:spcAft>
                <a:spcPts val="1134"/>
              </a:spcAft>
            </a:pPr>
            <a:r>
              <a:rPr lang="en-GB" sz="1400" b="1" dirty="0">
                <a:latin typeface="Lexend" pitchFamily="2" charset="0"/>
              </a:rPr>
              <a:t>Employment and occupation type, disabled and non-disabled population,  Essex 2021 </a:t>
            </a:r>
          </a:p>
        </p:txBody>
      </p:sp>
    </p:spTree>
    <p:extLst>
      <p:ext uri="{BB962C8B-B14F-4D97-AF65-F5344CB8AC3E}">
        <p14:creationId xmlns:p14="http://schemas.microsoft.com/office/powerpoint/2010/main" val="4200964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8A22D7D-773E-402F-3217-FE8A02EAFAA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3206" r="31635" b="13658"/>
          <a:stretch/>
        </p:blipFill>
        <p:spPr>
          <a:xfrm>
            <a:off x="6586412" y="0"/>
            <a:ext cx="6119851" cy="7956550"/>
          </a:xfrm>
          <a:prstGeom prst="rect">
            <a:avLst/>
          </a:prstGeom>
        </p:spPr>
      </p:pic>
      <p:sp>
        <p:nvSpPr>
          <p:cNvPr id="16" name="Rectangle 15">
            <a:extLst>
              <a:ext uri="{FF2B5EF4-FFF2-40B4-BE49-F238E27FC236}">
                <a16:creationId xmlns:a16="http://schemas.microsoft.com/office/drawing/2014/main" id="{63DB9582-BA1A-E392-9960-E56EE2A899D0}"/>
              </a:ext>
            </a:extLst>
          </p:cNvPr>
          <p:cNvSpPr/>
          <p:nvPr/>
        </p:nvSpPr>
        <p:spPr>
          <a:xfrm>
            <a:off x="1368793" y="2359130"/>
            <a:ext cx="5112699" cy="9894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68" dirty="0">
              <a:solidFill>
                <a:schemeClr val="tx1"/>
              </a:solidFill>
            </a:endParaRPr>
          </a:p>
        </p:txBody>
      </p:sp>
      <p:sp>
        <p:nvSpPr>
          <p:cNvPr id="25" name="Rectangle 24">
            <a:extLst>
              <a:ext uri="{FF2B5EF4-FFF2-40B4-BE49-F238E27FC236}">
                <a16:creationId xmlns:a16="http://schemas.microsoft.com/office/drawing/2014/main" id="{BA706E8C-3C74-6839-DDF1-E6C0F5D721F9}"/>
              </a:ext>
            </a:extLst>
          </p:cNvPr>
          <p:cNvSpPr/>
          <p:nvPr/>
        </p:nvSpPr>
        <p:spPr>
          <a:xfrm>
            <a:off x="1357710" y="6010620"/>
            <a:ext cx="5112699" cy="14474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51"/>
              </a:spcAft>
              <a:buClr>
                <a:srgbClr val="004C94"/>
              </a:buClr>
            </a:pPr>
            <a:endParaRPr lang="en-GB" sz="1668" dirty="0">
              <a:solidFill>
                <a:schemeClr val="tx1"/>
              </a:solidFill>
            </a:endParaRPr>
          </a:p>
        </p:txBody>
      </p:sp>
      <p:sp>
        <p:nvSpPr>
          <p:cNvPr id="9" name="Title 2">
            <a:extLst>
              <a:ext uri="{FF2B5EF4-FFF2-40B4-BE49-F238E27FC236}">
                <a16:creationId xmlns:a16="http://schemas.microsoft.com/office/drawing/2014/main" id="{ED18C902-7148-D72D-6A55-A1F25F6DC11D}"/>
              </a:ext>
            </a:extLst>
          </p:cNvPr>
          <p:cNvSpPr txBox="1">
            <a:spLocks/>
          </p:cNvSpPr>
          <p:nvPr/>
        </p:nvSpPr>
        <p:spPr>
          <a:xfrm>
            <a:off x="606919" y="2864958"/>
            <a:ext cx="6080319" cy="1688555"/>
          </a:xfrm>
          <a:prstGeom prst="rect">
            <a:avLst/>
          </a:prstGeom>
        </p:spPr>
        <p:txBody>
          <a:bodyPr vert="horz" lIns="91440" tIns="45720" rIns="91440" bIns="45720" rtlCol="0" anchor="ctr">
            <a:normAutofit fontScale="97500"/>
          </a:bodyPr>
          <a:lstStyle>
            <a:lvl1pPr algn="l" defTabSz="953079" rtl="0" eaLnBrk="1" latinLnBrk="0" hangingPunct="1">
              <a:lnSpc>
                <a:spcPct val="90000"/>
              </a:lnSpc>
              <a:spcBef>
                <a:spcPct val="0"/>
              </a:spcBef>
              <a:buNone/>
              <a:defRPr sz="4586" kern="1200">
                <a:solidFill>
                  <a:schemeClr val="tx1"/>
                </a:solidFill>
                <a:latin typeface="+mj-lt"/>
                <a:ea typeface="+mj-ea"/>
                <a:cs typeface="+mj-cs"/>
              </a:defRPr>
            </a:lvl1pPr>
          </a:lstStyle>
          <a:p>
            <a:r>
              <a:rPr lang="en-GB" sz="4400" b="1" dirty="0">
                <a:solidFill>
                  <a:schemeClr val="accent6">
                    <a:lumMod val="75000"/>
                  </a:schemeClr>
                </a:solidFill>
                <a:latin typeface="+mn-lt"/>
              </a:rPr>
              <a:t>Religion</a:t>
            </a:r>
            <a:endParaRPr lang="en-GB" sz="4400" dirty="0">
              <a:solidFill>
                <a:schemeClr val="accent6">
                  <a:lumMod val="75000"/>
                </a:schemeClr>
              </a:solidFill>
              <a:latin typeface="+mn-lt"/>
            </a:endParaRPr>
          </a:p>
        </p:txBody>
      </p:sp>
      <p:pic>
        <p:nvPicPr>
          <p:cNvPr id="11" name="Graphic 10">
            <a:extLst>
              <a:ext uri="{FF2B5EF4-FFF2-40B4-BE49-F238E27FC236}">
                <a16:creationId xmlns:a16="http://schemas.microsoft.com/office/drawing/2014/main" id="{BB16C7A9-B6F7-5767-D8D2-A7124198228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3206" r="31635" b="13658"/>
          <a:stretch/>
        </p:blipFill>
        <p:spPr>
          <a:xfrm>
            <a:off x="3426242" y="0"/>
            <a:ext cx="6119851" cy="7956550"/>
          </a:xfrm>
          <a:prstGeom prst="rect">
            <a:avLst/>
          </a:prstGeom>
        </p:spPr>
      </p:pic>
      <p:sp>
        <p:nvSpPr>
          <p:cNvPr id="10" name="Text Placeholder 27">
            <a:extLst>
              <a:ext uri="{FF2B5EF4-FFF2-40B4-BE49-F238E27FC236}">
                <a16:creationId xmlns:a16="http://schemas.microsoft.com/office/drawing/2014/main" id="{5E353582-151C-7FF9-ED45-A22482C6F365}"/>
              </a:ext>
            </a:extLst>
          </p:cNvPr>
          <p:cNvSpPr>
            <a:spLocks noGrp="1"/>
          </p:cNvSpPr>
          <p:nvPr>
            <p:ph type="body" sz="quarter" idx="10"/>
          </p:nvPr>
        </p:nvSpPr>
        <p:spPr>
          <a:xfrm>
            <a:off x="4223675" y="630683"/>
            <a:ext cx="7991727" cy="6673501"/>
          </a:xfrm>
        </p:spPr>
        <p:txBody>
          <a:bodyPr anchor="ctr">
            <a:noAutofit/>
          </a:bodyPr>
          <a:lstStyle/>
          <a:p>
            <a:pPr>
              <a:spcBef>
                <a:spcPts val="1200"/>
              </a:spcBef>
            </a:pPr>
            <a:r>
              <a:rPr lang="en-GB" sz="1800" dirty="0"/>
              <a:t>Around 785,000 people in Essex identify as members of a faith or religion (52.2% compared to 57.3 nationally).  </a:t>
            </a:r>
          </a:p>
          <a:p>
            <a:pPr>
              <a:lnSpc>
                <a:spcPct val="100000"/>
              </a:lnSpc>
              <a:spcBef>
                <a:spcPts val="1200"/>
              </a:spcBef>
            </a:pPr>
            <a:r>
              <a:rPr lang="en-GB" sz="1800" dirty="0"/>
              <a:t>There is a strong link between faith/religion and age.  More than half of those who identify as members of a faith are aged 50+.</a:t>
            </a:r>
          </a:p>
          <a:p>
            <a:pPr>
              <a:lnSpc>
                <a:spcPct val="100000"/>
              </a:lnSpc>
              <a:spcBef>
                <a:spcPts val="1200"/>
              </a:spcBef>
            </a:pPr>
            <a:r>
              <a:rPr lang="en-GB" sz="1800" dirty="0"/>
              <a:t>While the vast majority of those who identify as members of a faith are white British, there is a strong link between religion and ethnic group.  Around 90% of residents from Asian, Asian British and Black, Black British groups identify as members of a religion.</a:t>
            </a:r>
          </a:p>
          <a:p>
            <a:pPr>
              <a:lnSpc>
                <a:spcPct val="100000"/>
              </a:lnSpc>
              <a:spcBef>
                <a:spcPts val="1200"/>
              </a:spcBef>
              <a:spcAft>
                <a:spcPts val="1134"/>
              </a:spcAft>
            </a:pPr>
            <a:r>
              <a:rPr lang="en-GB" sz="1800" dirty="0"/>
              <a:t>Members of religious groups are generally less likely to identify as members of the LGBTQ+ community.</a:t>
            </a:r>
          </a:p>
          <a:p>
            <a:pPr>
              <a:lnSpc>
                <a:spcPct val="100000"/>
              </a:lnSpc>
              <a:spcBef>
                <a:spcPts val="1200"/>
              </a:spcBef>
              <a:spcAft>
                <a:spcPts val="1134"/>
              </a:spcAft>
            </a:pPr>
            <a:r>
              <a:rPr lang="en-GB" sz="1800" dirty="0"/>
              <a:t>There is not obvious link between health, educational or economic outcomes and religious observance.</a:t>
            </a:r>
            <a:endParaRPr lang="en-GB" dirty="0"/>
          </a:p>
        </p:txBody>
      </p:sp>
    </p:spTree>
    <p:extLst>
      <p:ext uri="{BB962C8B-B14F-4D97-AF65-F5344CB8AC3E}">
        <p14:creationId xmlns:p14="http://schemas.microsoft.com/office/powerpoint/2010/main" val="3671210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10A1E7D-8B3A-6D16-B461-A60E8B0D15AD}"/>
              </a:ext>
            </a:extLst>
          </p:cNvPr>
          <p:cNvSpPr txBox="1">
            <a:spLocks/>
          </p:cNvSpPr>
          <p:nvPr/>
        </p:nvSpPr>
        <p:spPr>
          <a:xfrm>
            <a:off x="425884" y="548014"/>
            <a:ext cx="11901154" cy="523221"/>
          </a:xfrm>
          <a:prstGeom prst="rect">
            <a:avLst/>
          </a:prstGeom>
        </p:spPr>
        <p:txBody>
          <a:bodyPr vert="horz" lIns="91440" tIns="45720" rIns="91440" bIns="45720" rtlCol="0" anchor="t" anchorCtr="0">
            <a:no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lnSpc>
                <a:spcPct val="120000"/>
              </a:lnSpc>
            </a:pPr>
            <a:r>
              <a:rPr lang="en-GB" sz="2400" b="1" dirty="0">
                <a:solidFill>
                  <a:schemeClr val="accent6">
                    <a:lumMod val="75000"/>
                  </a:schemeClr>
                </a:solidFill>
                <a:latin typeface="Lexend" pitchFamily="2" charset="0"/>
              </a:rPr>
              <a:t>Faith in Essex population</a:t>
            </a:r>
          </a:p>
          <a:p>
            <a:pPr algn="l">
              <a:lnSpc>
                <a:spcPct val="120000"/>
              </a:lnSpc>
            </a:pPr>
            <a:endParaRPr lang="en-GB" sz="2800" b="1" dirty="0">
              <a:solidFill>
                <a:srgbClr val="E40037"/>
              </a:solidFill>
              <a:latin typeface="Lexend" pitchFamily="2" charset="0"/>
            </a:endParaRPr>
          </a:p>
        </p:txBody>
      </p:sp>
      <p:sp>
        <p:nvSpPr>
          <p:cNvPr id="3" name="TextBox 2">
            <a:extLst>
              <a:ext uri="{FF2B5EF4-FFF2-40B4-BE49-F238E27FC236}">
                <a16:creationId xmlns:a16="http://schemas.microsoft.com/office/drawing/2014/main" id="{4C165A69-25A3-DD8E-ECFF-6A341E51033B}"/>
              </a:ext>
            </a:extLst>
          </p:cNvPr>
          <p:cNvSpPr txBox="1"/>
          <p:nvPr/>
        </p:nvSpPr>
        <p:spPr>
          <a:xfrm>
            <a:off x="519798" y="1832624"/>
            <a:ext cx="5400399" cy="4645183"/>
          </a:xfrm>
          <a:prstGeom prst="rect">
            <a:avLst/>
          </a:prstGeom>
          <a:noFill/>
        </p:spPr>
        <p:txBody>
          <a:bodyPr wrap="square" lIns="0" tIns="0" rIns="0" bIns="0" rtlCol="0">
            <a:noAutofit/>
          </a:bodyPr>
          <a:lstStyle/>
          <a:p>
            <a:pPr marL="297837" indent="-297837">
              <a:spcBef>
                <a:spcPts val="625"/>
              </a:spcBef>
              <a:spcAft>
                <a:spcPts val="1876"/>
              </a:spcAft>
              <a:buFont typeface="Arial" panose="020B0604020202020204" pitchFamily="34" charset="0"/>
              <a:buChar char="•"/>
            </a:pPr>
            <a:r>
              <a:rPr lang="en-GB" sz="1600" dirty="0">
                <a:latin typeface="Lexend" pitchFamily="2" charset="0"/>
              </a:rPr>
              <a:t>At the time of Census 2021, there were some 785,090 religious people in Essex and 979,560 in Greater Essex (including the areas of Southend and Thurrock).</a:t>
            </a:r>
          </a:p>
          <a:p>
            <a:pPr marL="297837" indent="-297837">
              <a:spcBef>
                <a:spcPts val="625"/>
              </a:spcBef>
              <a:spcAft>
                <a:spcPts val="1876"/>
              </a:spcAft>
              <a:buFont typeface="Arial" panose="020B0604020202020204" pitchFamily="34" charset="0"/>
              <a:buChar char="•"/>
            </a:pPr>
            <a:r>
              <a:rPr lang="en-GB" sz="1600" dirty="0">
                <a:latin typeface="Lexend" pitchFamily="2" charset="0"/>
              </a:rPr>
              <a:t>This equates to 52.2% of Essex residents – broadly in line with the average of England as a whole (57.3%).</a:t>
            </a:r>
          </a:p>
          <a:p>
            <a:pPr marL="297837" indent="-297837">
              <a:spcBef>
                <a:spcPts val="625"/>
              </a:spcBef>
              <a:spcAft>
                <a:spcPts val="1876"/>
              </a:spcAft>
              <a:buFont typeface="Arial" panose="020B0604020202020204" pitchFamily="34" charset="0"/>
              <a:buChar char="•"/>
            </a:pPr>
            <a:r>
              <a:rPr lang="en-GB" sz="1600" dirty="0">
                <a:latin typeface="Lexend" pitchFamily="2" charset="0"/>
              </a:rPr>
              <a:t>But the prevalence of religion within the population varies substantially across different districts.  Brentwood, Epping, and Thurrock have the highest levels of religious residents.</a:t>
            </a:r>
          </a:p>
        </p:txBody>
      </p:sp>
      <p:pic>
        <p:nvPicPr>
          <p:cNvPr id="6" name="Picture 5" descr="A graph of a number of individuals&#10;&#10;Description automatically generated">
            <a:extLst>
              <a:ext uri="{FF2B5EF4-FFF2-40B4-BE49-F238E27FC236}">
                <a16:creationId xmlns:a16="http://schemas.microsoft.com/office/drawing/2014/main" id="{BDA5F027-FD37-BCBE-974F-1E5E5F2A26D3}"/>
              </a:ext>
            </a:extLst>
          </p:cNvPr>
          <p:cNvPicPr>
            <a:picLocks noChangeAspect="1"/>
          </p:cNvPicPr>
          <p:nvPr/>
        </p:nvPicPr>
        <p:blipFill rotWithShape="1">
          <a:blip r:embed="rId2">
            <a:extLst>
              <a:ext uri="{28A0092B-C50C-407E-A947-70E740481C1C}">
                <a14:useLocalDpi xmlns:a14="http://schemas.microsoft.com/office/drawing/2010/main" val="0"/>
              </a:ext>
            </a:extLst>
          </a:blip>
          <a:srcRect t="5190"/>
          <a:stretch/>
        </p:blipFill>
        <p:spPr>
          <a:xfrm>
            <a:off x="6470915" y="2413000"/>
            <a:ext cx="5918244" cy="5143500"/>
          </a:xfrm>
          <a:prstGeom prst="rect">
            <a:avLst/>
          </a:prstGeom>
        </p:spPr>
      </p:pic>
      <p:sp>
        <p:nvSpPr>
          <p:cNvPr id="7" name="TextBox 6">
            <a:extLst>
              <a:ext uri="{FF2B5EF4-FFF2-40B4-BE49-F238E27FC236}">
                <a16:creationId xmlns:a16="http://schemas.microsoft.com/office/drawing/2014/main" id="{D52B6F7F-ECF7-2A1B-8561-832AB56B2A1D}"/>
              </a:ext>
            </a:extLst>
          </p:cNvPr>
          <p:cNvSpPr txBox="1"/>
          <p:nvPr/>
        </p:nvSpPr>
        <p:spPr>
          <a:xfrm>
            <a:off x="6597915" y="1831598"/>
            <a:ext cx="5729123" cy="474802"/>
          </a:xfrm>
          <a:prstGeom prst="rect">
            <a:avLst/>
          </a:prstGeom>
          <a:solidFill>
            <a:schemeClr val="bg1"/>
          </a:solidFill>
        </p:spPr>
        <p:txBody>
          <a:bodyPr wrap="square" lIns="0" tIns="0" rIns="0" bIns="0" rtlCol="0">
            <a:noAutofit/>
          </a:bodyPr>
          <a:lstStyle/>
          <a:p>
            <a:pPr>
              <a:spcAft>
                <a:spcPts val="1182"/>
              </a:spcAft>
            </a:pPr>
            <a:r>
              <a:rPr lang="en-GB" sz="1400" b="1" dirty="0">
                <a:latin typeface="Lexend" pitchFamily="2" charset="0"/>
              </a:rPr>
              <a:t>Residents identifying as members of a religion, Essex 2021</a:t>
            </a:r>
          </a:p>
        </p:txBody>
      </p:sp>
    </p:spTree>
    <p:extLst>
      <p:ext uri="{BB962C8B-B14F-4D97-AF65-F5344CB8AC3E}">
        <p14:creationId xmlns:p14="http://schemas.microsoft.com/office/powerpoint/2010/main" val="1247922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1005-D699-0188-FB36-F51D30E1623F}"/>
              </a:ext>
            </a:extLst>
          </p:cNvPr>
          <p:cNvSpPr>
            <a:spLocks noGrp="1"/>
          </p:cNvSpPr>
          <p:nvPr>
            <p:ph type="title"/>
          </p:nvPr>
        </p:nvSpPr>
        <p:spPr>
          <a:xfrm>
            <a:off x="573675" y="2062962"/>
            <a:ext cx="5896734" cy="1110163"/>
          </a:xfrm>
        </p:spPr>
        <p:txBody>
          <a:bodyPr>
            <a:normAutofit fontScale="90000"/>
          </a:bodyPr>
          <a:lstStyle/>
          <a:p>
            <a:r>
              <a:rPr lang="en-GB" sz="3752" b="1" dirty="0">
                <a:latin typeface="+mn-lt"/>
              </a:rPr>
              <a:t>Our population is growing at a rate of over 200 people per week...</a:t>
            </a:r>
            <a:br>
              <a:rPr lang="en-GB" sz="3752" dirty="0"/>
            </a:br>
            <a:br>
              <a:rPr lang="en-GB" sz="3752" dirty="0"/>
            </a:br>
            <a:endParaRPr lang="en-GB" sz="3752" dirty="0"/>
          </a:p>
        </p:txBody>
      </p:sp>
      <p:sp>
        <p:nvSpPr>
          <p:cNvPr id="28" name="Text Placeholder 27">
            <a:extLst>
              <a:ext uri="{FF2B5EF4-FFF2-40B4-BE49-F238E27FC236}">
                <a16:creationId xmlns:a16="http://schemas.microsoft.com/office/drawing/2014/main" id="{87C2ED38-35FD-7CFA-2444-ABA84A7C3A91}"/>
              </a:ext>
            </a:extLst>
          </p:cNvPr>
          <p:cNvSpPr>
            <a:spLocks noGrp="1"/>
          </p:cNvSpPr>
          <p:nvPr>
            <p:ph type="body" sz="quarter" idx="10"/>
          </p:nvPr>
        </p:nvSpPr>
        <p:spPr>
          <a:xfrm>
            <a:off x="7276609" y="2997413"/>
            <a:ext cx="5313326" cy="3010891"/>
          </a:xfrm>
        </p:spPr>
        <p:txBody>
          <a:bodyPr/>
          <a:lstStyle/>
          <a:p>
            <a:r>
              <a:rPr lang="en-GB" sz="3752" b="1" dirty="0"/>
              <a:t>…at 1.5m, our population is larger than at any point in recorded history.</a:t>
            </a:r>
            <a:endParaRPr lang="en-GB" sz="1668" b="1" dirty="0"/>
          </a:p>
          <a:p>
            <a:endParaRPr lang="en-GB" sz="1668" dirty="0"/>
          </a:p>
          <a:p>
            <a:endParaRPr lang="en-GB" sz="1668" dirty="0"/>
          </a:p>
          <a:p>
            <a:endParaRPr lang="en-GB" dirty="0"/>
          </a:p>
          <a:p>
            <a:endParaRPr lang="en-GB" dirty="0"/>
          </a:p>
          <a:p>
            <a:endParaRPr lang="en-GB" dirty="0"/>
          </a:p>
          <a:p>
            <a:endParaRPr lang="en-GB" dirty="0"/>
          </a:p>
          <a:p>
            <a:endParaRPr lang="en-GB" dirty="0"/>
          </a:p>
          <a:p>
            <a:endParaRPr lang="en-GB" dirty="0"/>
          </a:p>
        </p:txBody>
      </p:sp>
      <p:sp>
        <p:nvSpPr>
          <p:cNvPr id="16" name="Rectangle 15">
            <a:extLst>
              <a:ext uri="{FF2B5EF4-FFF2-40B4-BE49-F238E27FC236}">
                <a16:creationId xmlns:a16="http://schemas.microsoft.com/office/drawing/2014/main" id="{63DB9582-BA1A-E392-9960-E56EE2A899D0}"/>
              </a:ext>
            </a:extLst>
          </p:cNvPr>
          <p:cNvSpPr/>
          <p:nvPr/>
        </p:nvSpPr>
        <p:spPr>
          <a:xfrm>
            <a:off x="1368793" y="2359130"/>
            <a:ext cx="5112699" cy="9894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68" dirty="0">
              <a:solidFill>
                <a:schemeClr val="tx1"/>
              </a:solidFill>
            </a:endParaRPr>
          </a:p>
        </p:txBody>
      </p:sp>
      <p:sp>
        <p:nvSpPr>
          <p:cNvPr id="25" name="Rectangle 24">
            <a:extLst>
              <a:ext uri="{FF2B5EF4-FFF2-40B4-BE49-F238E27FC236}">
                <a16:creationId xmlns:a16="http://schemas.microsoft.com/office/drawing/2014/main" id="{BA706E8C-3C74-6839-DDF1-E6C0F5D721F9}"/>
              </a:ext>
            </a:extLst>
          </p:cNvPr>
          <p:cNvSpPr/>
          <p:nvPr/>
        </p:nvSpPr>
        <p:spPr>
          <a:xfrm>
            <a:off x="1357710" y="6010620"/>
            <a:ext cx="5112699" cy="14474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51"/>
              </a:spcAft>
              <a:buClr>
                <a:srgbClr val="004C94"/>
              </a:buClr>
            </a:pPr>
            <a:endParaRPr lang="en-GB" sz="1668" dirty="0">
              <a:solidFill>
                <a:schemeClr val="tx1"/>
              </a:solidFill>
            </a:endParaRPr>
          </a:p>
        </p:txBody>
      </p:sp>
      <p:sp>
        <p:nvSpPr>
          <p:cNvPr id="3" name="TextBox 2">
            <a:extLst>
              <a:ext uri="{FF2B5EF4-FFF2-40B4-BE49-F238E27FC236}">
                <a16:creationId xmlns:a16="http://schemas.microsoft.com/office/drawing/2014/main" id="{2C312992-4F55-BE43-7C09-9F020D74842B}"/>
              </a:ext>
            </a:extLst>
          </p:cNvPr>
          <p:cNvSpPr txBox="1"/>
          <p:nvPr/>
        </p:nvSpPr>
        <p:spPr>
          <a:xfrm>
            <a:off x="747234" y="7276814"/>
            <a:ext cx="5638311" cy="362512"/>
          </a:xfrm>
          <a:prstGeom prst="rect">
            <a:avLst/>
          </a:prstGeom>
          <a:noFill/>
        </p:spPr>
        <p:txBody>
          <a:bodyPr wrap="square" lIns="0" tIns="0" rIns="0" bIns="0" rtlCol="0" anchor="b">
            <a:noAutofit/>
          </a:bodyPr>
          <a:lstStyle/>
          <a:p>
            <a:pPr>
              <a:spcAft>
                <a:spcPts val="1182"/>
              </a:spcAft>
            </a:pPr>
            <a:r>
              <a:rPr lang="en-GB" sz="938" dirty="0"/>
              <a:t>Sources: ONS Mid-year population estimates (2011 - 2021) &amp; components of population change</a:t>
            </a:r>
          </a:p>
        </p:txBody>
      </p:sp>
      <p:sp>
        <p:nvSpPr>
          <p:cNvPr id="5" name="TextBox 4">
            <a:extLst>
              <a:ext uri="{FF2B5EF4-FFF2-40B4-BE49-F238E27FC236}">
                <a16:creationId xmlns:a16="http://schemas.microsoft.com/office/drawing/2014/main" id="{1A64FCD5-558D-5A5B-0A58-300E6304EABB}"/>
              </a:ext>
            </a:extLst>
          </p:cNvPr>
          <p:cNvSpPr txBox="1"/>
          <p:nvPr/>
        </p:nvSpPr>
        <p:spPr>
          <a:xfrm>
            <a:off x="747234" y="4084587"/>
            <a:ext cx="6355816" cy="1388329"/>
          </a:xfrm>
          <a:prstGeom prst="rect">
            <a:avLst/>
          </a:prstGeom>
          <a:noFill/>
        </p:spPr>
        <p:txBody>
          <a:bodyPr wrap="square">
            <a:spAutoFit/>
          </a:bodyPr>
          <a:lstStyle/>
          <a:p>
            <a:pPr marL="357405" indent="-357405">
              <a:spcBef>
                <a:spcPts val="1251"/>
              </a:spcBef>
              <a:buFont typeface="Arial" panose="020B0604020202020204" pitchFamily="34" charset="0"/>
              <a:buChar char="•"/>
            </a:pPr>
            <a:r>
              <a:rPr lang="en-GB" sz="2085" dirty="0"/>
              <a:t>c.20% of this is to ‘natural change’ </a:t>
            </a:r>
          </a:p>
          <a:p>
            <a:pPr marL="357405" indent="-357405">
              <a:spcBef>
                <a:spcPts val="1251"/>
              </a:spcBef>
              <a:buFont typeface="Arial" panose="020B0604020202020204" pitchFamily="34" charset="0"/>
              <a:buChar char="•"/>
            </a:pPr>
            <a:r>
              <a:rPr lang="en-GB" sz="2085" dirty="0"/>
              <a:t>c.55% is due to migration within the UK</a:t>
            </a:r>
          </a:p>
          <a:p>
            <a:pPr marL="357405" indent="-357405">
              <a:spcBef>
                <a:spcPts val="1251"/>
              </a:spcBef>
              <a:buFont typeface="Arial" panose="020B0604020202020204" pitchFamily="34" charset="0"/>
              <a:buChar char="•"/>
            </a:pPr>
            <a:r>
              <a:rPr lang="en-GB" sz="2085" dirty="0"/>
              <a:t>c.25% is due to migration from other countries</a:t>
            </a:r>
          </a:p>
        </p:txBody>
      </p:sp>
    </p:spTree>
    <p:extLst>
      <p:ext uri="{BB962C8B-B14F-4D97-AF65-F5344CB8AC3E}">
        <p14:creationId xmlns:p14="http://schemas.microsoft.com/office/powerpoint/2010/main" val="1333611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hart of a number of people with disabilities&#10;&#10;Description automatically generated">
            <a:extLst>
              <a:ext uri="{FF2B5EF4-FFF2-40B4-BE49-F238E27FC236}">
                <a16:creationId xmlns:a16="http://schemas.microsoft.com/office/drawing/2014/main" id="{11F98C59-521D-B900-D58C-287C18DE3D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6185" y="1996072"/>
            <a:ext cx="6819210" cy="5132448"/>
          </a:xfrm>
          <a:prstGeom prst="rect">
            <a:avLst/>
          </a:prstGeom>
        </p:spPr>
      </p:pic>
      <p:sp>
        <p:nvSpPr>
          <p:cNvPr id="9" name="TextBox 8">
            <a:extLst>
              <a:ext uri="{FF2B5EF4-FFF2-40B4-BE49-F238E27FC236}">
                <a16:creationId xmlns:a16="http://schemas.microsoft.com/office/drawing/2014/main" id="{CE77A489-A530-089B-AA5F-1F7900DB795C}"/>
              </a:ext>
            </a:extLst>
          </p:cNvPr>
          <p:cNvSpPr txBox="1"/>
          <p:nvPr/>
        </p:nvSpPr>
        <p:spPr>
          <a:xfrm>
            <a:off x="562592" y="1835145"/>
            <a:ext cx="5100568" cy="4934253"/>
          </a:xfrm>
          <a:prstGeom prst="rect">
            <a:avLst/>
          </a:prstGeom>
          <a:noFill/>
        </p:spPr>
        <p:txBody>
          <a:bodyPr wrap="square" lIns="0" tIns="0" rIns="0" bIns="0" rtlCol="0">
            <a:noAutofit/>
          </a:bodyPr>
          <a:lstStyle/>
          <a:p>
            <a:pPr>
              <a:spcAft>
                <a:spcPts val="1182"/>
              </a:spcAft>
            </a:pPr>
            <a:r>
              <a:rPr lang="en-GB" sz="1600" dirty="0">
                <a:latin typeface="Lexend" pitchFamily="2" charset="0"/>
              </a:rPr>
              <a:t>The chart opposite shows the composition of Essex’s religious population by age and by sex.  </a:t>
            </a:r>
          </a:p>
          <a:p>
            <a:pPr>
              <a:spcAft>
                <a:spcPts val="1182"/>
              </a:spcAft>
            </a:pPr>
            <a:r>
              <a:rPr lang="en-GB" sz="1600" dirty="0">
                <a:latin typeface="Lexend" pitchFamily="2" charset="0"/>
              </a:rPr>
              <a:t>There is a strong link between age and religion – older Essex residents are far more likely to be religious compared to younger residents. More than half of the over 50s follow some religion.</a:t>
            </a:r>
          </a:p>
        </p:txBody>
      </p:sp>
      <p:sp>
        <p:nvSpPr>
          <p:cNvPr id="2" name="TextBox 1">
            <a:extLst>
              <a:ext uri="{FF2B5EF4-FFF2-40B4-BE49-F238E27FC236}">
                <a16:creationId xmlns:a16="http://schemas.microsoft.com/office/drawing/2014/main" id="{4B4C6BD0-5818-DF8A-66E2-D671633C64F5}"/>
              </a:ext>
            </a:extLst>
          </p:cNvPr>
          <p:cNvSpPr txBox="1"/>
          <p:nvPr/>
        </p:nvSpPr>
        <p:spPr>
          <a:xfrm>
            <a:off x="5807789" y="1832807"/>
            <a:ext cx="6233939" cy="493041"/>
          </a:xfrm>
          <a:prstGeom prst="rect">
            <a:avLst/>
          </a:prstGeom>
          <a:solidFill>
            <a:schemeClr val="bg1"/>
          </a:solidFill>
        </p:spPr>
        <p:txBody>
          <a:bodyPr wrap="square" lIns="0" tIns="0" rIns="0" bIns="0" rtlCol="0">
            <a:noAutofit/>
          </a:bodyPr>
          <a:lstStyle/>
          <a:p>
            <a:pPr>
              <a:spcAft>
                <a:spcPts val="1182"/>
              </a:spcAft>
            </a:pPr>
            <a:r>
              <a:rPr lang="en-GB" sz="1600" b="1" dirty="0"/>
              <a:t>Composition of the religious population by age and sex, Essex, 2021</a:t>
            </a:r>
            <a:endParaRPr lang="en-GB" sz="1600" i="1" dirty="0">
              <a:solidFill>
                <a:schemeClr val="tx1">
                  <a:lumMod val="50000"/>
                  <a:lumOff val="50000"/>
                </a:schemeClr>
              </a:solidFill>
            </a:endParaRPr>
          </a:p>
        </p:txBody>
      </p:sp>
      <p:sp>
        <p:nvSpPr>
          <p:cNvPr id="5" name="Title 1">
            <a:extLst>
              <a:ext uri="{FF2B5EF4-FFF2-40B4-BE49-F238E27FC236}">
                <a16:creationId xmlns:a16="http://schemas.microsoft.com/office/drawing/2014/main" id="{A10522B1-9023-8BC8-4714-E6A75B418986}"/>
              </a:ext>
            </a:extLst>
          </p:cNvPr>
          <p:cNvSpPr txBox="1">
            <a:spLocks/>
          </p:cNvSpPr>
          <p:nvPr/>
        </p:nvSpPr>
        <p:spPr>
          <a:xfrm>
            <a:off x="425884" y="548014"/>
            <a:ext cx="11901154" cy="523221"/>
          </a:xfrm>
          <a:prstGeom prst="rect">
            <a:avLst/>
          </a:prstGeom>
        </p:spPr>
        <p:txBody>
          <a:bodyPr vert="horz" lIns="91440" tIns="45720" rIns="91440" bIns="45720" rtlCol="0" anchor="t" anchorCtr="0">
            <a:no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lnSpc>
                <a:spcPct val="120000"/>
              </a:lnSpc>
            </a:pPr>
            <a:r>
              <a:rPr lang="en-GB" sz="2400" b="1" dirty="0">
                <a:solidFill>
                  <a:schemeClr val="accent6">
                    <a:lumMod val="75000"/>
                  </a:schemeClr>
                </a:solidFill>
                <a:latin typeface="Lexend" pitchFamily="2" charset="0"/>
              </a:rPr>
              <a:t>Faith by age in Essex</a:t>
            </a:r>
            <a:endParaRPr lang="en-GB" sz="2800" b="1" dirty="0">
              <a:solidFill>
                <a:schemeClr val="accent6">
                  <a:lumMod val="75000"/>
                </a:schemeClr>
              </a:solidFill>
              <a:latin typeface="Lexend" pitchFamily="2" charset="0"/>
            </a:endParaRPr>
          </a:p>
        </p:txBody>
      </p:sp>
    </p:spTree>
    <p:extLst>
      <p:ext uri="{BB962C8B-B14F-4D97-AF65-F5344CB8AC3E}">
        <p14:creationId xmlns:p14="http://schemas.microsoft.com/office/powerpoint/2010/main" val="189842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10522B1-9023-8BC8-4714-E6A75B418986}"/>
              </a:ext>
            </a:extLst>
          </p:cNvPr>
          <p:cNvSpPr txBox="1">
            <a:spLocks/>
          </p:cNvSpPr>
          <p:nvPr/>
        </p:nvSpPr>
        <p:spPr>
          <a:xfrm>
            <a:off x="425884" y="548014"/>
            <a:ext cx="11901154" cy="523221"/>
          </a:xfrm>
          <a:prstGeom prst="rect">
            <a:avLst/>
          </a:prstGeom>
        </p:spPr>
        <p:txBody>
          <a:bodyPr vert="horz" lIns="91440" tIns="45720" rIns="91440" bIns="45720" rtlCol="0" anchor="t" anchorCtr="0">
            <a:no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lnSpc>
                <a:spcPct val="120000"/>
              </a:lnSpc>
            </a:pPr>
            <a:r>
              <a:rPr lang="en-GB" sz="2400" b="1" dirty="0">
                <a:solidFill>
                  <a:schemeClr val="accent6">
                    <a:lumMod val="75000"/>
                  </a:schemeClr>
                </a:solidFill>
                <a:latin typeface="Lexend" pitchFamily="2" charset="0"/>
              </a:rPr>
              <a:t>Faith and ethnicity</a:t>
            </a:r>
            <a:endParaRPr lang="en-GB" sz="2800" b="1" dirty="0">
              <a:solidFill>
                <a:schemeClr val="accent6">
                  <a:lumMod val="75000"/>
                </a:schemeClr>
              </a:solidFill>
              <a:latin typeface="Lexend" pitchFamily="2" charset="0"/>
            </a:endParaRPr>
          </a:p>
        </p:txBody>
      </p:sp>
      <p:pic>
        <p:nvPicPr>
          <p:cNvPr id="7" name="Picture 6">
            <a:extLst>
              <a:ext uri="{FF2B5EF4-FFF2-40B4-BE49-F238E27FC236}">
                <a16:creationId xmlns:a16="http://schemas.microsoft.com/office/drawing/2014/main" id="{04411617-9821-4EF8-CA38-471CDEA430AD}"/>
              </a:ext>
            </a:extLst>
          </p:cNvPr>
          <p:cNvPicPr>
            <a:picLocks noChangeAspect="1"/>
          </p:cNvPicPr>
          <p:nvPr/>
        </p:nvPicPr>
        <p:blipFill>
          <a:blip r:embed="rId2"/>
          <a:stretch>
            <a:fillRect/>
          </a:stretch>
        </p:blipFill>
        <p:spPr>
          <a:xfrm>
            <a:off x="909111" y="1493838"/>
            <a:ext cx="10934700" cy="4019550"/>
          </a:xfrm>
          <a:prstGeom prst="rect">
            <a:avLst/>
          </a:prstGeom>
        </p:spPr>
      </p:pic>
      <p:sp>
        <p:nvSpPr>
          <p:cNvPr id="10" name="TextBox 9">
            <a:extLst>
              <a:ext uri="{FF2B5EF4-FFF2-40B4-BE49-F238E27FC236}">
                <a16:creationId xmlns:a16="http://schemas.microsoft.com/office/drawing/2014/main" id="{79715259-118A-BEE1-2E5B-AE33CDFBB825}"/>
              </a:ext>
            </a:extLst>
          </p:cNvPr>
          <p:cNvSpPr txBox="1"/>
          <p:nvPr/>
        </p:nvSpPr>
        <p:spPr>
          <a:xfrm>
            <a:off x="909111" y="5667286"/>
            <a:ext cx="5263089" cy="1569660"/>
          </a:xfrm>
          <a:prstGeom prst="rect">
            <a:avLst/>
          </a:prstGeom>
          <a:noFill/>
        </p:spPr>
        <p:txBody>
          <a:bodyPr wrap="square">
            <a:spAutoFit/>
          </a:bodyPr>
          <a:lstStyle/>
          <a:p>
            <a:pPr>
              <a:lnSpc>
                <a:spcPct val="100000"/>
              </a:lnSpc>
              <a:spcBef>
                <a:spcPts val="1200"/>
              </a:spcBef>
            </a:pPr>
            <a:r>
              <a:rPr lang="en-GB" sz="1600" dirty="0">
                <a:latin typeface="Lexend" pitchFamily="2" charset="0"/>
              </a:rPr>
              <a:t>While the vast majority of those who identify as members of a faith are white British, there is a strong link between religion and ethnic group.  Around 80% of residents from Asian, Asian British and 90% of residents from Black, Black British groups identify as members of a religion.</a:t>
            </a:r>
          </a:p>
        </p:txBody>
      </p:sp>
      <p:sp>
        <p:nvSpPr>
          <p:cNvPr id="11" name="TextBox 10">
            <a:extLst>
              <a:ext uri="{FF2B5EF4-FFF2-40B4-BE49-F238E27FC236}">
                <a16:creationId xmlns:a16="http://schemas.microsoft.com/office/drawing/2014/main" id="{E287D4A3-C1D7-EE15-0830-96976BA0E680}"/>
              </a:ext>
            </a:extLst>
          </p:cNvPr>
          <p:cNvSpPr txBox="1"/>
          <p:nvPr/>
        </p:nvSpPr>
        <p:spPr>
          <a:xfrm>
            <a:off x="6535738" y="5667286"/>
            <a:ext cx="5263089" cy="1815882"/>
          </a:xfrm>
          <a:prstGeom prst="rect">
            <a:avLst/>
          </a:prstGeom>
          <a:noFill/>
        </p:spPr>
        <p:txBody>
          <a:bodyPr wrap="square">
            <a:spAutoFit/>
          </a:bodyPr>
          <a:lstStyle/>
          <a:p>
            <a:pPr>
              <a:lnSpc>
                <a:spcPct val="100000"/>
              </a:lnSpc>
              <a:spcBef>
                <a:spcPts val="1200"/>
              </a:spcBef>
            </a:pPr>
            <a:r>
              <a:rPr lang="en-GB" sz="1600" dirty="0">
                <a:latin typeface="Lexend" pitchFamily="2" charset="0"/>
              </a:rPr>
              <a:t>This has implications for the mechanisms used by public bodies to engage with minority ethnic communities.  It suggests that engagement through religious groups and institutions may be effective in reaching some communities but may be less effective in supporting engagement with others.</a:t>
            </a:r>
          </a:p>
        </p:txBody>
      </p:sp>
    </p:spTree>
    <p:extLst>
      <p:ext uri="{BB962C8B-B14F-4D97-AF65-F5344CB8AC3E}">
        <p14:creationId xmlns:p14="http://schemas.microsoft.com/office/powerpoint/2010/main" val="835562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9D6EB605-549B-E482-0885-28C03EE3778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3206" r="31635" b="13658"/>
          <a:stretch/>
        </p:blipFill>
        <p:spPr>
          <a:xfrm>
            <a:off x="6588087" y="0"/>
            <a:ext cx="6119851" cy="7956550"/>
          </a:xfrm>
          <a:prstGeom prst="rect">
            <a:avLst/>
          </a:prstGeom>
        </p:spPr>
      </p:pic>
      <p:sp>
        <p:nvSpPr>
          <p:cNvPr id="16" name="Rectangle 15">
            <a:extLst>
              <a:ext uri="{FF2B5EF4-FFF2-40B4-BE49-F238E27FC236}">
                <a16:creationId xmlns:a16="http://schemas.microsoft.com/office/drawing/2014/main" id="{63DB9582-BA1A-E392-9960-E56EE2A899D0}"/>
              </a:ext>
            </a:extLst>
          </p:cNvPr>
          <p:cNvSpPr/>
          <p:nvPr/>
        </p:nvSpPr>
        <p:spPr>
          <a:xfrm>
            <a:off x="1368793" y="2359130"/>
            <a:ext cx="5112699" cy="9894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68" dirty="0">
              <a:solidFill>
                <a:schemeClr val="tx1"/>
              </a:solidFill>
            </a:endParaRPr>
          </a:p>
        </p:txBody>
      </p:sp>
      <p:sp>
        <p:nvSpPr>
          <p:cNvPr id="25" name="Rectangle 24">
            <a:extLst>
              <a:ext uri="{FF2B5EF4-FFF2-40B4-BE49-F238E27FC236}">
                <a16:creationId xmlns:a16="http://schemas.microsoft.com/office/drawing/2014/main" id="{BA706E8C-3C74-6839-DDF1-E6C0F5D721F9}"/>
              </a:ext>
            </a:extLst>
          </p:cNvPr>
          <p:cNvSpPr/>
          <p:nvPr/>
        </p:nvSpPr>
        <p:spPr>
          <a:xfrm>
            <a:off x="1357710" y="6010620"/>
            <a:ext cx="5112699" cy="14474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51"/>
              </a:spcAft>
              <a:buClr>
                <a:srgbClr val="004C94"/>
              </a:buClr>
            </a:pPr>
            <a:endParaRPr lang="en-GB" sz="1668" dirty="0">
              <a:solidFill>
                <a:schemeClr val="tx1"/>
              </a:solidFill>
            </a:endParaRPr>
          </a:p>
        </p:txBody>
      </p:sp>
      <p:sp>
        <p:nvSpPr>
          <p:cNvPr id="9" name="Title 2">
            <a:extLst>
              <a:ext uri="{FF2B5EF4-FFF2-40B4-BE49-F238E27FC236}">
                <a16:creationId xmlns:a16="http://schemas.microsoft.com/office/drawing/2014/main" id="{ED18C902-7148-D72D-6A55-A1F25F6DC11D}"/>
              </a:ext>
            </a:extLst>
          </p:cNvPr>
          <p:cNvSpPr txBox="1">
            <a:spLocks/>
          </p:cNvSpPr>
          <p:nvPr/>
        </p:nvSpPr>
        <p:spPr>
          <a:xfrm>
            <a:off x="606919" y="2864958"/>
            <a:ext cx="6080319" cy="1688555"/>
          </a:xfrm>
          <a:prstGeom prst="rect">
            <a:avLst/>
          </a:prstGeom>
        </p:spPr>
        <p:txBody>
          <a:bodyPr vert="horz" lIns="91440" tIns="45720" rIns="91440" bIns="45720" rtlCol="0" anchor="ctr">
            <a:normAutofit fontScale="97500"/>
          </a:bodyPr>
          <a:lstStyle>
            <a:lvl1pPr algn="l" defTabSz="953079" rtl="0" eaLnBrk="1" latinLnBrk="0" hangingPunct="1">
              <a:lnSpc>
                <a:spcPct val="90000"/>
              </a:lnSpc>
              <a:spcBef>
                <a:spcPct val="0"/>
              </a:spcBef>
              <a:buNone/>
              <a:defRPr sz="4586" kern="1200">
                <a:solidFill>
                  <a:schemeClr val="tx1"/>
                </a:solidFill>
                <a:latin typeface="+mj-lt"/>
                <a:ea typeface="+mj-ea"/>
                <a:cs typeface="+mj-cs"/>
              </a:defRPr>
            </a:lvl1pPr>
          </a:lstStyle>
          <a:p>
            <a:r>
              <a:rPr lang="en-GB" sz="4400" b="1" dirty="0">
                <a:solidFill>
                  <a:srgbClr val="FFC000"/>
                </a:solidFill>
                <a:latin typeface="+mn-lt"/>
              </a:rPr>
              <a:t>Sexuality</a:t>
            </a:r>
            <a:endParaRPr lang="en-GB" sz="4400" dirty="0">
              <a:solidFill>
                <a:srgbClr val="FFC000"/>
              </a:solidFill>
              <a:latin typeface="+mn-lt"/>
            </a:endParaRPr>
          </a:p>
        </p:txBody>
      </p:sp>
      <p:pic>
        <p:nvPicPr>
          <p:cNvPr id="11" name="Graphic 10">
            <a:extLst>
              <a:ext uri="{FF2B5EF4-FFF2-40B4-BE49-F238E27FC236}">
                <a16:creationId xmlns:a16="http://schemas.microsoft.com/office/drawing/2014/main" id="{BB16C7A9-B6F7-5767-D8D2-A7124198228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3206" r="31635" b="13658"/>
          <a:stretch/>
        </p:blipFill>
        <p:spPr>
          <a:xfrm>
            <a:off x="3426242" y="0"/>
            <a:ext cx="6119851" cy="7956550"/>
          </a:xfrm>
          <a:prstGeom prst="rect">
            <a:avLst/>
          </a:prstGeom>
        </p:spPr>
      </p:pic>
      <p:sp>
        <p:nvSpPr>
          <p:cNvPr id="10" name="Text Placeholder 27">
            <a:extLst>
              <a:ext uri="{FF2B5EF4-FFF2-40B4-BE49-F238E27FC236}">
                <a16:creationId xmlns:a16="http://schemas.microsoft.com/office/drawing/2014/main" id="{5E353582-151C-7FF9-ED45-A22482C6F365}"/>
              </a:ext>
            </a:extLst>
          </p:cNvPr>
          <p:cNvSpPr>
            <a:spLocks noGrp="1"/>
          </p:cNvSpPr>
          <p:nvPr>
            <p:ph type="body" sz="quarter" idx="10"/>
          </p:nvPr>
        </p:nvSpPr>
        <p:spPr>
          <a:xfrm>
            <a:off x="4223675" y="630683"/>
            <a:ext cx="7991727" cy="6673501"/>
          </a:xfrm>
        </p:spPr>
        <p:txBody>
          <a:bodyPr anchor="ctr">
            <a:noAutofit/>
          </a:bodyPr>
          <a:lstStyle/>
          <a:p>
            <a:pPr marL="285750" indent="-285750" algn="l">
              <a:spcBef>
                <a:spcPts val="600"/>
              </a:spcBef>
              <a:spcAft>
                <a:spcPts val="1800"/>
              </a:spcAft>
              <a:buFont typeface="Arial" panose="020B0604020202020204" pitchFamily="34" charset="0"/>
              <a:buChar char="•"/>
            </a:pPr>
            <a:r>
              <a:rPr lang="en-GB" sz="1800" dirty="0">
                <a:solidFill>
                  <a:schemeClr val="tx1"/>
                </a:solidFill>
              </a:rPr>
              <a:t>27,000 people identified as LGB+ in Essex at the time of the Census (2.2% of the 16+ population – lower than the average for England as a whole (3.4%)).</a:t>
            </a:r>
          </a:p>
          <a:p>
            <a:pPr marL="285750" indent="-285750" algn="l">
              <a:spcBef>
                <a:spcPts val="600"/>
              </a:spcBef>
              <a:spcAft>
                <a:spcPts val="1800"/>
              </a:spcAft>
              <a:buFont typeface="Arial" panose="020B0604020202020204" pitchFamily="34" charset="0"/>
              <a:buChar char="•"/>
            </a:pPr>
            <a:r>
              <a:rPr lang="en-GB" sz="1800" dirty="0">
                <a:solidFill>
                  <a:schemeClr val="tx1"/>
                </a:solidFill>
              </a:rPr>
              <a:t>There is substantial variation across districts, with significantly greater numbers in Colchester (3.4%) and neighbouring Southend (3.2%).  </a:t>
            </a:r>
          </a:p>
          <a:p>
            <a:pPr algn="l">
              <a:spcAft>
                <a:spcPts val="1134"/>
              </a:spcAft>
            </a:pPr>
            <a:r>
              <a:rPr lang="en-GB" sz="1800" dirty="0">
                <a:solidFill>
                  <a:schemeClr val="tx1"/>
                </a:solidFill>
              </a:rPr>
              <a:t>Identifying as LGB+ is most common in the younger age groups (16-24), where circa 5.5% of residents identify as LGB+. This is slightly lower than England (6.9%).  Less than 1% of Essex residents aged 75+ identifying as LGB+.</a:t>
            </a:r>
          </a:p>
          <a:p>
            <a:pPr algn="l">
              <a:spcAft>
                <a:spcPts val="1134"/>
              </a:spcAft>
            </a:pPr>
            <a:r>
              <a:rPr lang="en-GB" sz="1800" dirty="0">
                <a:solidFill>
                  <a:schemeClr val="tx1"/>
                </a:solidFill>
              </a:rPr>
              <a:t>The vast majority of Essex’s LGB+ population identify as White British (83.5% - or 22,600 for the 27,070 LGB+ population).</a:t>
            </a:r>
          </a:p>
          <a:p>
            <a:pPr algn="l">
              <a:spcAft>
                <a:spcPts val="1134"/>
              </a:spcAft>
            </a:pPr>
            <a:r>
              <a:rPr lang="en-GB" sz="1800" dirty="0">
                <a:solidFill>
                  <a:schemeClr val="tx1"/>
                </a:solidFill>
              </a:rPr>
              <a:t>Some 4,500 residents identify as members of ethnic minority groups (16.5% - compared to 13.6%).  Members of the Essex LGB+ population are nearly twice as likely as the wider population to identify as Gypsy or Irish Traveller, Roma or Other white or mixed or multiple ethnic groups.</a:t>
            </a:r>
          </a:p>
          <a:p>
            <a:pPr>
              <a:spcAft>
                <a:spcPts val="1134"/>
              </a:spcAft>
            </a:pPr>
            <a:r>
              <a:rPr lang="en-GB" sz="1800" dirty="0">
                <a:solidFill>
                  <a:schemeClr val="tx1"/>
                </a:solidFill>
              </a:rPr>
              <a:t>A reflection of the age profile of the LGB+ population in Essex, members some 15% are full-time students (compared to 5% of the population overall).</a:t>
            </a:r>
          </a:p>
        </p:txBody>
      </p:sp>
    </p:spTree>
    <p:extLst>
      <p:ext uri="{BB962C8B-B14F-4D97-AF65-F5344CB8AC3E}">
        <p14:creationId xmlns:p14="http://schemas.microsoft.com/office/powerpoint/2010/main" val="342661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2C2D041-0F11-00AA-E4C2-2CD958E98B2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3206" r="31635" b="13658"/>
          <a:stretch/>
        </p:blipFill>
        <p:spPr>
          <a:xfrm>
            <a:off x="6588087" y="0"/>
            <a:ext cx="6119851" cy="7956550"/>
          </a:xfrm>
          <a:prstGeom prst="rect">
            <a:avLst/>
          </a:prstGeom>
        </p:spPr>
      </p:pic>
      <p:sp>
        <p:nvSpPr>
          <p:cNvPr id="16" name="Rectangle 15">
            <a:extLst>
              <a:ext uri="{FF2B5EF4-FFF2-40B4-BE49-F238E27FC236}">
                <a16:creationId xmlns:a16="http://schemas.microsoft.com/office/drawing/2014/main" id="{63DB9582-BA1A-E392-9960-E56EE2A899D0}"/>
              </a:ext>
            </a:extLst>
          </p:cNvPr>
          <p:cNvSpPr/>
          <p:nvPr/>
        </p:nvSpPr>
        <p:spPr>
          <a:xfrm>
            <a:off x="1368793" y="2359130"/>
            <a:ext cx="5112699" cy="9894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68" dirty="0">
              <a:solidFill>
                <a:schemeClr val="tx1"/>
              </a:solidFill>
            </a:endParaRPr>
          </a:p>
        </p:txBody>
      </p:sp>
      <p:sp>
        <p:nvSpPr>
          <p:cNvPr id="25" name="Rectangle 24">
            <a:extLst>
              <a:ext uri="{FF2B5EF4-FFF2-40B4-BE49-F238E27FC236}">
                <a16:creationId xmlns:a16="http://schemas.microsoft.com/office/drawing/2014/main" id="{BA706E8C-3C74-6839-DDF1-E6C0F5D721F9}"/>
              </a:ext>
            </a:extLst>
          </p:cNvPr>
          <p:cNvSpPr/>
          <p:nvPr/>
        </p:nvSpPr>
        <p:spPr>
          <a:xfrm>
            <a:off x="1357710" y="6010620"/>
            <a:ext cx="5112699" cy="14474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51"/>
              </a:spcAft>
              <a:buClr>
                <a:srgbClr val="004C94"/>
              </a:buClr>
            </a:pPr>
            <a:endParaRPr lang="en-GB" sz="1668" dirty="0">
              <a:solidFill>
                <a:schemeClr val="tx1"/>
              </a:solidFill>
            </a:endParaRPr>
          </a:p>
        </p:txBody>
      </p:sp>
      <p:sp>
        <p:nvSpPr>
          <p:cNvPr id="9" name="Title 2">
            <a:extLst>
              <a:ext uri="{FF2B5EF4-FFF2-40B4-BE49-F238E27FC236}">
                <a16:creationId xmlns:a16="http://schemas.microsoft.com/office/drawing/2014/main" id="{ED18C902-7148-D72D-6A55-A1F25F6DC11D}"/>
              </a:ext>
            </a:extLst>
          </p:cNvPr>
          <p:cNvSpPr txBox="1">
            <a:spLocks/>
          </p:cNvSpPr>
          <p:nvPr/>
        </p:nvSpPr>
        <p:spPr>
          <a:xfrm>
            <a:off x="606920" y="2864958"/>
            <a:ext cx="2202382" cy="1688555"/>
          </a:xfrm>
          <a:prstGeom prst="rect">
            <a:avLst/>
          </a:prstGeom>
        </p:spPr>
        <p:txBody>
          <a:bodyPr vert="horz" lIns="91440" tIns="45720" rIns="91440" bIns="45720" rtlCol="0" anchor="ctr">
            <a:normAutofit fontScale="97500"/>
          </a:bodyPr>
          <a:lstStyle>
            <a:lvl1pPr algn="l" defTabSz="953079" rtl="0" eaLnBrk="1" latinLnBrk="0" hangingPunct="1">
              <a:lnSpc>
                <a:spcPct val="90000"/>
              </a:lnSpc>
              <a:spcBef>
                <a:spcPct val="0"/>
              </a:spcBef>
              <a:buNone/>
              <a:defRPr sz="4586" kern="1200">
                <a:solidFill>
                  <a:schemeClr val="tx1"/>
                </a:solidFill>
                <a:latin typeface="+mj-lt"/>
                <a:ea typeface="+mj-ea"/>
                <a:cs typeface="+mj-cs"/>
              </a:defRPr>
            </a:lvl1pPr>
          </a:lstStyle>
          <a:p>
            <a:r>
              <a:rPr lang="en-GB" sz="4400" b="1" dirty="0">
                <a:solidFill>
                  <a:schemeClr val="accent5">
                    <a:lumMod val="75000"/>
                  </a:schemeClr>
                </a:solidFill>
                <a:latin typeface="+mn-lt"/>
              </a:rPr>
              <a:t>Gender identity</a:t>
            </a:r>
            <a:endParaRPr lang="en-GB" sz="4400" dirty="0">
              <a:solidFill>
                <a:schemeClr val="accent5">
                  <a:lumMod val="75000"/>
                </a:schemeClr>
              </a:solidFill>
              <a:latin typeface="+mn-lt"/>
            </a:endParaRPr>
          </a:p>
        </p:txBody>
      </p:sp>
      <p:pic>
        <p:nvPicPr>
          <p:cNvPr id="11" name="Graphic 10">
            <a:extLst>
              <a:ext uri="{FF2B5EF4-FFF2-40B4-BE49-F238E27FC236}">
                <a16:creationId xmlns:a16="http://schemas.microsoft.com/office/drawing/2014/main" id="{BB16C7A9-B6F7-5767-D8D2-A7124198228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3206" r="31635" b="13658"/>
          <a:stretch/>
        </p:blipFill>
        <p:spPr>
          <a:xfrm>
            <a:off x="3426242" y="0"/>
            <a:ext cx="6119851" cy="7956550"/>
          </a:xfrm>
          <a:prstGeom prst="rect">
            <a:avLst/>
          </a:prstGeom>
        </p:spPr>
      </p:pic>
      <p:sp>
        <p:nvSpPr>
          <p:cNvPr id="10" name="Text Placeholder 27">
            <a:extLst>
              <a:ext uri="{FF2B5EF4-FFF2-40B4-BE49-F238E27FC236}">
                <a16:creationId xmlns:a16="http://schemas.microsoft.com/office/drawing/2014/main" id="{5E353582-151C-7FF9-ED45-A22482C6F365}"/>
              </a:ext>
            </a:extLst>
          </p:cNvPr>
          <p:cNvSpPr>
            <a:spLocks noGrp="1"/>
          </p:cNvSpPr>
          <p:nvPr>
            <p:ph type="body" sz="quarter" idx="10"/>
          </p:nvPr>
        </p:nvSpPr>
        <p:spPr>
          <a:xfrm>
            <a:off x="4223675" y="630683"/>
            <a:ext cx="7991727" cy="6673501"/>
          </a:xfrm>
        </p:spPr>
        <p:txBody>
          <a:bodyPr anchor="ctr">
            <a:noAutofit/>
          </a:bodyPr>
          <a:lstStyle/>
          <a:p>
            <a:pPr marL="285750" indent="-285750" algn="l">
              <a:spcBef>
                <a:spcPts val="600"/>
              </a:spcBef>
              <a:spcAft>
                <a:spcPts val="1800"/>
              </a:spcAft>
              <a:buFont typeface="Arial" panose="020B0604020202020204" pitchFamily="34" charset="0"/>
              <a:buChar char="•"/>
            </a:pPr>
            <a:r>
              <a:rPr lang="en-GB" sz="1800" dirty="0"/>
              <a:t>4,210 people in Essex (0.3% of the 16+ population) identified as Trans (i.e. the gender the identify with is not the same as the sex assigned at birth).  This broadly in line with the England average (0.5%).</a:t>
            </a:r>
          </a:p>
          <a:p>
            <a:pPr algn="l">
              <a:spcAft>
                <a:spcPts val="1134"/>
              </a:spcAft>
            </a:pPr>
            <a:r>
              <a:rPr lang="en-GB" sz="1800" dirty="0"/>
              <a:t>The majority are White British but a significant minority (35%) identify as members of minority ethnic groups.</a:t>
            </a:r>
          </a:p>
          <a:p>
            <a:pPr algn="l">
              <a:spcAft>
                <a:spcPts val="1134"/>
              </a:spcAft>
            </a:pPr>
            <a:r>
              <a:rPr lang="en-GB" sz="1800" dirty="0"/>
              <a:t>Those aged under 24 are significantly more likely to identify as trans than any other age group.</a:t>
            </a:r>
          </a:p>
          <a:p>
            <a:pPr algn="l">
              <a:spcAft>
                <a:spcPts val="1134"/>
              </a:spcAft>
            </a:pPr>
            <a:r>
              <a:rPr lang="en-GB" sz="1800" dirty="0"/>
              <a:t>The vast majority of Essex’s trans residents are not disabled but the trans population is more likely to be disabled than the population as a whole ((28.9% - compared to 18.9%)</a:t>
            </a:r>
          </a:p>
          <a:p>
            <a:pPr algn="l">
              <a:spcAft>
                <a:spcPts val="1134"/>
              </a:spcAft>
            </a:pPr>
            <a:r>
              <a:rPr lang="en-GB" sz="1800" dirty="0"/>
              <a:t>30% identify as Lesbian, Gay or Bisexual compared to 2.2% of the population as a whole.</a:t>
            </a:r>
          </a:p>
          <a:p>
            <a:pPr algn="l">
              <a:spcAft>
                <a:spcPts val="1134"/>
              </a:spcAft>
            </a:pPr>
            <a:r>
              <a:rPr lang="en-GB" sz="1800" dirty="0"/>
              <a:t>Outcomes for trans residents are a prima facie reflection of the age-profile for this group:</a:t>
            </a:r>
          </a:p>
          <a:p>
            <a:pPr lvl="1">
              <a:spcAft>
                <a:spcPts val="1134"/>
              </a:spcAft>
            </a:pPr>
            <a:r>
              <a:rPr lang="en-GB" sz="1800" dirty="0"/>
              <a:t>they are significantly more likely to be full time students, to never have worked or be in lower skilled roles;</a:t>
            </a:r>
          </a:p>
          <a:p>
            <a:pPr lvl="1">
              <a:spcAft>
                <a:spcPts val="1134"/>
              </a:spcAft>
            </a:pPr>
            <a:r>
              <a:rPr lang="en-GB" sz="1800" dirty="0"/>
              <a:t>they are more lily to work part-time time than the population as a whole;</a:t>
            </a:r>
          </a:p>
          <a:p>
            <a:pPr lvl="1">
              <a:spcAft>
                <a:spcPts val="1134"/>
              </a:spcAft>
            </a:pPr>
            <a:r>
              <a:rPr lang="en-GB" sz="1800" dirty="0"/>
              <a:t>they are less likely to hold qualifications.</a:t>
            </a:r>
          </a:p>
        </p:txBody>
      </p:sp>
    </p:spTree>
    <p:extLst>
      <p:ext uri="{BB962C8B-B14F-4D97-AF65-F5344CB8AC3E}">
        <p14:creationId xmlns:p14="http://schemas.microsoft.com/office/powerpoint/2010/main" val="420984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4F5AFA-C73C-4117-A1A6-EF7491C00A33}"/>
              </a:ext>
            </a:extLst>
          </p:cNvPr>
          <p:cNvSpPr>
            <a:spLocks noGrp="1"/>
          </p:cNvSpPr>
          <p:nvPr>
            <p:ph type="title"/>
          </p:nvPr>
        </p:nvSpPr>
        <p:spPr>
          <a:xfrm>
            <a:off x="636707" y="435774"/>
            <a:ext cx="11434524" cy="1110163"/>
          </a:xfrm>
        </p:spPr>
        <p:txBody>
          <a:bodyPr>
            <a:normAutofit/>
          </a:bodyPr>
          <a:lstStyle/>
          <a:p>
            <a:pPr algn="ctr"/>
            <a:r>
              <a:rPr lang="en-GB" sz="3600" b="1" dirty="0">
                <a:latin typeface="+mn-lt"/>
              </a:rPr>
              <a:t>Our population is changing and becoming more diverse</a:t>
            </a:r>
          </a:p>
        </p:txBody>
      </p:sp>
      <p:sp>
        <p:nvSpPr>
          <p:cNvPr id="7" name="Rectangle 6">
            <a:extLst>
              <a:ext uri="{FF2B5EF4-FFF2-40B4-BE49-F238E27FC236}">
                <a16:creationId xmlns:a16="http://schemas.microsoft.com/office/drawing/2014/main" id="{8F8F6B46-DBC1-2F16-BA53-FE0D714C9B1E}"/>
              </a:ext>
            </a:extLst>
          </p:cNvPr>
          <p:cNvSpPr/>
          <p:nvPr/>
        </p:nvSpPr>
        <p:spPr>
          <a:xfrm>
            <a:off x="6478889" y="4511996"/>
            <a:ext cx="2903581" cy="915901"/>
          </a:xfrm>
          <a:prstGeom prst="rect">
            <a:avLst/>
          </a:prstGeom>
          <a:solidFill>
            <a:schemeClr val="accent5">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Gender identity</a:t>
            </a:r>
          </a:p>
        </p:txBody>
      </p:sp>
      <p:sp>
        <p:nvSpPr>
          <p:cNvPr id="10" name="Rectangle 9">
            <a:extLst>
              <a:ext uri="{FF2B5EF4-FFF2-40B4-BE49-F238E27FC236}">
                <a16:creationId xmlns:a16="http://schemas.microsoft.com/office/drawing/2014/main" id="{0D4E8A12-CD94-F32E-B3B2-CFA4C980F940}"/>
              </a:ext>
            </a:extLst>
          </p:cNvPr>
          <p:cNvSpPr/>
          <p:nvPr/>
        </p:nvSpPr>
        <p:spPr>
          <a:xfrm>
            <a:off x="4907591" y="2372729"/>
            <a:ext cx="2903581" cy="1914642"/>
          </a:xfrm>
          <a:prstGeom prst="rect">
            <a:avLst/>
          </a:prstGeom>
          <a:solidFill>
            <a:schemeClr val="bg1"/>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rPr>
              <a:t>250,500 </a:t>
            </a:r>
          </a:p>
          <a:p>
            <a:pPr algn="ctr"/>
            <a:r>
              <a:rPr lang="en-GB" sz="1200" dirty="0">
                <a:solidFill>
                  <a:schemeClr val="tx1"/>
                </a:solidFill>
              </a:rPr>
              <a:t>residents in Essex report that they have a disability under the equalities act.</a:t>
            </a:r>
          </a:p>
          <a:p>
            <a:pPr algn="ctr"/>
            <a:endParaRPr lang="en-GB" sz="1200" dirty="0">
              <a:solidFill>
                <a:schemeClr val="tx1"/>
              </a:solidFill>
            </a:endParaRPr>
          </a:p>
          <a:p>
            <a:pPr algn="ctr"/>
            <a:endParaRPr lang="en-GB" sz="1200" dirty="0">
              <a:solidFill>
                <a:schemeClr val="tx1"/>
              </a:solidFill>
            </a:endParaRPr>
          </a:p>
          <a:p>
            <a:pPr algn="ctr"/>
            <a:r>
              <a:rPr lang="en-GB" sz="1200" dirty="0">
                <a:solidFill>
                  <a:schemeClr val="tx1"/>
                </a:solidFill>
              </a:rPr>
              <a:t>This is equivalent to </a:t>
            </a:r>
            <a:r>
              <a:rPr lang="en-GB" sz="1600" b="1" dirty="0">
                <a:solidFill>
                  <a:schemeClr val="tx1"/>
                </a:solidFill>
              </a:rPr>
              <a:t>16.7% </a:t>
            </a:r>
            <a:r>
              <a:rPr lang="en-GB" sz="1200" dirty="0">
                <a:solidFill>
                  <a:schemeClr val="tx1"/>
                </a:solidFill>
              </a:rPr>
              <a:t>of the overall population.</a:t>
            </a:r>
            <a:endParaRPr lang="en-GB" sz="1147" dirty="0">
              <a:solidFill>
                <a:schemeClr val="tx1"/>
              </a:solidFill>
            </a:endParaRPr>
          </a:p>
        </p:txBody>
      </p:sp>
      <p:sp>
        <p:nvSpPr>
          <p:cNvPr id="11" name="Rectangle 10">
            <a:extLst>
              <a:ext uri="{FF2B5EF4-FFF2-40B4-BE49-F238E27FC236}">
                <a16:creationId xmlns:a16="http://schemas.microsoft.com/office/drawing/2014/main" id="{E5932668-5CFA-69DA-56B1-9F637D8CA229}"/>
              </a:ext>
            </a:extLst>
          </p:cNvPr>
          <p:cNvSpPr/>
          <p:nvPr/>
        </p:nvSpPr>
        <p:spPr>
          <a:xfrm>
            <a:off x="4907591" y="1527894"/>
            <a:ext cx="2903581" cy="757763"/>
          </a:xfrm>
          <a:prstGeom prst="rect">
            <a:avLst/>
          </a:prstGeom>
          <a:solidFill>
            <a:srgbClr val="7030A0"/>
          </a:solid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Disability</a:t>
            </a:r>
          </a:p>
        </p:txBody>
      </p:sp>
      <p:sp>
        <p:nvSpPr>
          <p:cNvPr id="19" name="Rectangle 18">
            <a:extLst>
              <a:ext uri="{FF2B5EF4-FFF2-40B4-BE49-F238E27FC236}">
                <a16:creationId xmlns:a16="http://schemas.microsoft.com/office/drawing/2014/main" id="{A39FD638-E037-C63F-ED8C-7FB64BD1F81A}"/>
              </a:ext>
            </a:extLst>
          </p:cNvPr>
          <p:cNvSpPr/>
          <p:nvPr/>
        </p:nvSpPr>
        <p:spPr>
          <a:xfrm>
            <a:off x="8244481" y="2368701"/>
            <a:ext cx="2903581" cy="1910913"/>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rPr>
              <a:t>785,090</a:t>
            </a:r>
          </a:p>
          <a:p>
            <a:pPr algn="ctr"/>
            <a:r>
              <a:rPr lang="en-GB" sz="1200" dirty="0">
                <a:solidFill>
                  <a:schemeClr val="tx1"/>
                </a:solidFill>
              </a:rPr>
              <a:t>of residents are members of a religious faith.  This is c.52.2% of residents</a:t>
            </a:r>
          </a:p>
          <a:p>
            <a:pPr algn="ctr"/>
            <a:endParaRPr lang="en-GB" sz="1200" dirty="0">
              <a:solidFill>
                <a:schemeClr val="tx1"/>
              </a:solidFill>
            </a:endParaRPr>
          </a:p>
          <a:p>
            <a:pPr algn="ctr"/>
            <a:r>
              <a:rPr lang="en-GB" sz="1200" dirty="0">
                <a:solidFill>
                  <a:schemeClr val="tx1"/>
                </a:solidFill>
              </a:rPr>
              <a:t>The majority identify as Christian (720,752 – 92% of the figure above).  The largest faiths other than Christianity were Islam (c.24,500) and Hinduism (c.15,300).</a:t>
            </a:r>
          </a:p>
        </p:txBody>
      </p:sp>
      <p:sp>
        <p:nvSpPr>
          <p:cNvPr id="21" name="Rectangle 20">
            <a:extLst>
              <a:ext uri="{FF2B5EF4-FFF2-40B4-BE49-F238E27FC236}">
                <a16:creationId xmlns:a16="http://schemas.microsoft.com/office/drawing/2014/main" id="{7A09D8F9-FD05-5D92-DF40-715C713FFAF4}"/>
              </a:ext>
            </a:extLst>
          </p:cNvPr>
          <p:cNvSpPr/>
          <p:nvPr/>
        </p:nvSpPr>
        <p:spPr>
          <a:xfrm>
            <a:off x="8235952" y="1527895"/>
            <a:ext cx="2903581" cy="753736"/>
          </a:xfrm>
          <a:prstGeom prst="rect">
            <a:avLst/>
          </a:prstGeom>
          <a:solidFill>
            <a:schemeClr val="accent6">
              <a:lumMod val="75000"/>
            </a:schemeClr>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Religion</a:t>
            </a:r>
          </a:p>
        </p:txBody>
      </p:sp>
      <p:sp>
        <p:nvSpPr>
          <p:cNvPr id="22" name="Rectangle 21">
            <a:extLst>
              <a:ext uri="{FF2B5EF4-FFF2-40B4-BE49-F238E27FC236}">
                <a16:creationId xmlns:a16="http://schemas.microsoft.com/office/drawing/2014/main" id="{D28C8AB6-D797-8A3F-F657-C6D4135DD2DA}"/>
              </a:ext>
            </a:extLst>
          </p:cNvPr>
          <p:cNvSpPr/>
          <p:nvPr/>
        </p:nvSpPr>
        <p:spPr>
          <a:xfrm>
            <a:off x="1570698" y="2372729"/>
            <a:ext cx="2903581" cy="190730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rPr>
              <a:t>224,000</a:t>
            </a:r>
          </a:p>
          <a:p>
            <a:pPr algn="ctr"/>
            <a:r>
              <a:rPr lang="en-GB" sz="1200" dirty="0">
                <a:solidFill>
                  <a:schemeClr val="tx1"/>
                </a:solidFill>
              </a:rPr>
              <a:t>residents identify as members of an ethnic minority group (an ethnic group other than “White British”).</a:t>
            </a:r>
          </a:p>
          <a:p>
            <a:pPr algn="ctr"/>
            <a:endParaRPr lang="en-GB" sz="1200" dirty="0">
              <a:solidFill>
                <a:schemeClr val="tx1"/>
              </a:solidFill>
            </a:endParaRPr>
          </a:p>
          <a:p>
            <a:pPr algn="ctr"/>
            <a:r>
              <a:rPr lang="en-GB" sz="1200" dirty="0">
                <a:solidFill>
                  <a:schemeClr val="tx1"/>
                </a:solidFill>
              </a:rPr>
              <a:t>This is equivalent to </a:t>
            </a:r>
            <a:r>
              <a:rPr lang="en-GB" sz="1600" b="1" dirty="0">
                <a:solidFill>
                  <a:schemeClr val="tx1"/>
                </a:solidFill>
              </a:rPr>
              <a:t>14.9% </a:t>
            </a:r>
            <a:r>
              <a:rPr lang="en-GB" sz="1200" dirty="0">
                <a:solidFill>
                  <a:schemeClr val="tx1"/>
                </a:solidFill>
              </a:rPr>
              <a:t>of the overall population.</a:t>
            </a:r>
            <a:endParaRPr lang="en-GB" sz="1147" dirty="0">
              <a:solidFill>
                <a:schemeClr val="tx1"/>
              </a:solidFill>
            </a:endParaRPr>
          </a:p>
        </p:txBody>
      </p:sp>
      <p:sp>
        <p:nvSpPr>
          <p:cNvPr id="23" name="Rectangle 22">
            <a:extLst>
              <a:ext uri="{FF2B5EF4-FFF2-40B4-BE49-F238E27FC236}">
                <a16:creationId xmlns:a16="http://schemas.microsoft.com/office/drawing/2014/main" id="{FCDF1024-F356-EC05-682A-B676C0B66EE6}"/>
              </a:ext>
            </a:extLst>
          </p:cNvPr>
          <p:cNvSpPr/>
          <p:nvPr/>
        </p:nvSpPr>
        <p:spPr>
          <a:xfrm>
            <a:off x="1570698" y="1527894"/>
            <a:ext cx="2903581" cy="757763"/>
          </a:xfrm>
          <a:prstGeom prst="rect">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Ethnicity</a:t>
            </a:r>
            <a:endParaRPr lang="en-GB" sz="1668" b="1" dirty="0">
              <a:solidFill>
                <a:schemeClr val="bg1"/>
              </a:solidFill>
            </a:endParaRPr>
          </a:p>
        </p:txBody>
      </p:sp>
      <p:sp>
        <p:nvSpPr>
          <p:cNvPr id="27" name="Rectangle 26">
            <a:extLst>
              <a:ext uri="{FF2B5EF4-FFF2-40B4-BE49-F238E27FC236}">
                <a16:creationId xmlns:a16="http://schemas.microsoft.com/office/drawing/2014/main" id="{664EF67C-0F13-464A-64E9-1A7849225A15}"/>
              </a:ext>
            </a:extLst>
          </p:cNvPr>
          <p:cNvSpPr/>
          <p:nvPr/>
        </p:nvSpPr>
        <p:spPr>
          <a:xfrm>
            <a:off x="3325613" y="5532322"/>
            <a:ext cx="2903581" cy="179650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rPr>
              <a:t>27,000</a:t>
            </a:r>
          </a:p>
          <a:p>
            <a:pPr algn="ctr"/>
            <a:r>
              <a:rPr lang="en-GB" sz="1200" dirty="0">
                <a:solidFill>
                  <a:schemeClr val="tx1"/>
                </a:solidFill>
              </a:rPr>
              <a:t>residents (aged 16+) identified as LGB+.(lesbian, gay, bisexual, or other sexualities).</a:t>
            </a:r>
          </a:p>
          <a:p>
            <a:pPr algn="ctr"/>
            <a:endParaRPr lang="en-GB" sz="1200" dirty="0">
              <a:solidFill>
                <a:schemeClr val="tx1"/>
              </a:solidFill>
            </a:endParaRPr>
          </a:p>
          <a:p>
            <a:pPr algn="ctr"/>
            <a:r>
              <a:rPr lang="en-GB" sz="1200" dirty="0">
                <a:solidFill>
                  <a:schemeClr val="tx1"/>
                </a:solidFill>
              </a:rPr>
              <a:t>This is equivalent to </a:t>
            </a:r>
            <a:r>
              <a:rPr lang="en-GB" sz="1600" b="1" dirty="0">
                <a:solidFill>
                  <a:schemeClr val="tx1"/>
                </a:solidFill>
              </a:rPr>
              <a:t>2.5%</a:t>
            </a:r>
            <a:r>
              <a:rPr lang="en-GB" sz="1400" b="1" dirty="0">
                <a:solidFill>
                  <a:schemeClr val="tx1"/>
                </a:solidFill>
              </a:rPr>
              <a:t> </a:t>
            </a:r>
            <a:r>
              <a:rPr lang="en-GB" sz="1200" dirty="0">
                <a:solidFill>
                  <a:schemeClr val="tx1"/>
                </a:solidFill>
              </a:rPr>
              <a:t>of the 16+ population.</a:t>
            </a:r>
          </a:p>
          <a:p>
            <a:pPr algn="ctr"/>
            <a:endParaRPr lang="en-GB" sz="1200" dirty="0">
              <a:solidFill>
                <a:schemeClr val="tx1"/>
              </a:solidFill>
            </a:endParaRPr>
          </a:p>
          <a:p>
            <a:pPr algn="ctr"/>
            <a:endParaRPr lang="en-GB" sz="2400" b="1" dirty="0">
              <a:solidFill>
                <a:schemeClr val="tx1"/>
              </a:solidFill>
            </a:endParaRPr>
          </a:p>
        </p:txBody>
      </p:sp>
      <p:sp>
        <p:nvSpPr>
          <p:cNvPr id="28" name="Rectangle 27">
            <a:extLst>
              <a:ext uri="{FF2B5EF4-FFF2-40B4-BE49-F238E27FC236}">
                <a16:creationId xmlns:a16="http://schemas.microsoft.com/office/drawing/2014/main" id="{2154B4BD-DB35-5508-DC03-EE823D5C7D28}"/>
              </a:ext>
            </a:extLst>
          </p:cNvPr>
          <p:cNvSpPr/>
          <p:nvPr/>
        </p:nvSpPr>
        <p:spPr>
          <a:xfrm>
            <a:off x="3325615" y="4511996"/>
            <a:ext cx="2903580" cy="915901"/>
          </a:xfrm>
          <a:prstGeom prst="rect">
            <a:avLst/>
          </a:prstGeom>
          <a:solidFill>
            <a:srgbClr val="FFC0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Sexuality</a:t>
            </a:r>
          </a:p>
        </p:txBody>
      </p:sp>
      <p:sp>
        <p:nvSpPr>
          <p:cNvPr id="2" name="Rectangle 1">
            <a:extLst>
              <a:ext uri="{FF2B5EF4-FFF2-40B4-BE49-F238E27FC236}">
                <a16:creationId xmlns:a16="http://schemas.microsoft.com/office/drawing/2014/main" id="{1154F890-AD23-8799-1FFB-B8E071C95042}"/>
              </a:ext>
            </a:extLst>
          </p:cNvPr>
          <p:cNvSpPr/>
          <p:nvPr/>
        </p:nvSpPr>
        <p:spPr>
          <a:xfrm>
            <a:off x="6478889" y="5532320"/>
            <a:ext cx="2903581" cy="1817597"/>
          </a:xfrm>
          <a:prstGeom prst="rect">
            <a:avLst/>
          </a:prstGeom>
          <a:no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rPr>
              <a:t>1,400</a:t>
            </a:r>
          </a:p>
          <a:p>
            <a:pPr algn="ctr"/>
            <a:r>
              <a:rPr lang="en-GB" sz="1200" dirty="0">
                <a:solidFill>
                  <a:schemeClr val="tx1"/>
                </a:solidFill>
              </a:rPr>
              <a:t>residents (aged 16+) identified as having a gender different to the sex assigned at birth.</a:t>
            </a:r>
          </a:p>
          <a:p>
            <a:pPr algn="ctr"/>
            <a:endParaRPr lang="en-GB" sz="1200" dirty="0">
              <a:solidFill>
                <a:schemeClr val="tx1"/>
              </a:solidFill>
            </a:endParaRPr>
          </a:p>
          <a:p>
            <a:pPr algn="ctr"/>
            <a:r>
              <a:rPr lang="en-GB" sz="1200" dirty="0">
                <a:solidFill>
                  <a:schemeClr val="tx1"/>
                </a:solidFill>
              </a:rPr>
              <a:t>This is equivalent to </a:t>
            </a:r>
            <a:r>
              <a:rPr lang="en-GB" sz="1600" b="1" dirty="0">
                <a:solidFill>
                  <a:schemeClr val="tx1"/>
                </a:solidFill>
              </a:rPr>
              <a:t>0.3% </a:t>
            </a:r>
            <a:r>
              <a:rPr lang="en-GB" sz="1200" dirty="0">
                <a:solidFill>
                  <a:schemeClr val="tx1"/>
                </a:solidFill>
              </a:rPr>
              <a:t>of the 16+ population.</a:t>
            </a:r>
          </a:p>
          <a:p>
            <a:pPr algn="ctr"/>
            <a:endParaRPr lang="en-GB" sz="1200" dirty="0">
              <a:solidFill>
                <a:schemeClr val="tx1"/>
              </a:solidFill>
            </a:endParaRPr>
          </a:p>
          <a:p>
            <a:pPr algn="ctr"/>
            <a:endParaRPr lang="en-GB" sz="2400" b="1" dirty="0">
              <a:solidFill>
                <a:schemeClr val="tx1"/>
              </a:solidFill>
            </a:endParaRPr>
          </a:p>
        </p:txBody>
      </p:sp>
    </p:spTree>
    <p:extLst>
      <p:ext uri="{BB962C8B-B14F-4D97-AF65-F5344CB8AC3E}">
        <p14:creationId xmlns:p14="http://schemas.microsoft.com/office/powerpoint/2010/main" val="1897670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3DB9582-BA1A-E392-9960-E56EE2A899D0}"/>
              </a:ext>
            </a:extLst>
          </p:cNvPr>
          <p:cNvSpPr/>
          <p:nvPr/>
        </p:nvSpPr>
        <p:spPr>
          <a:xfrm>
            <a:off x="1368793" y="2359130"/>
            <a:ext cx="5112699" cy="9894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668" dirty="0">
              <a:solidFill>
                <a:schemeClr val="tx1"/>
              </a:solidFill>
            </a:endParaRPr>
          </a:p>
        </p:txBody>
      </p:sp>
      <p:sp>
        <p:nvSpPr>
          <p:cNvPr id="25" name="Rectangle 24">
            <a:extLst>
              <a:ext uri="{FF2B5EF4-FFF2-40B4-BE49-F238E27FC236}">
                <a16:creationId xmlns:a16="http://schemas.microsoft.com/office/drawing/2014/main" id="{BA706E8C-3C74-6839-DDF1-E6C0F5D721F9}"/>
              </a:ext>
            </a:extLst>
          </p:cNvPr>
          <p:cNvSpPr/>
          <p:nvPr/>
        </p:nvSpPr>
        <p:spPr>
          <a:xfrm>
            <a:off x="1357710" y="6010620"/>
            <a:ext cx="5112699" cy="14474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251"/>
              </a:spcAft>
              <a:buClr>
                <a:srgbClr val="004C94"/>
              </a:buClr>
            </a:pPr>
            <a:endParaRPr lang="en-GB" sz="1668" dirty="0">
              <a:solidFill>
                <a:schemeClr val="tx1"/>
              </a:solidFill>
            </a:endParaRPr>
          </a:p>
        </p:txBody>
      </p:sp>
      <p:sp>
        <p:nvSpPr>
          <p:cNvPr id="9" name="Title 2">
            <a:extLst>
              <a:ext uri="{FF2B5EF4-FFF2-40B4-BE49-F238E27FC236}">
                <a16:creationId xmlns:a16="http://schemas.microsoft.com/office/drawing/2014/main" id="{ED18C902-7148-D72D-6A55-A1F25F6DC11D}"/>
              </a:ext>
            </a:extLst>
          </p:cNvPr>
          <p:cNvSpPr txBox="1">
            <a:spLocks/>
          </p:cNvSpPr>
          <p:nvPr/>
        </p:nvSpPr>
        <p:spPr>
          <a:xfrm>
            <a:off x="606919" y="2864958"/>
            <a:ext cx="6080319" cy="1688555"/>
          </a:xfrm>
          <a:prstGeom prst="rect">
            <a:avLst/>
          </a:prstGeom>
        </p:spPr>
        <p:txBody>
          <a:bodyPr vert="horz" lIns="91440" tIns="45720" rIns="91440" bIns="45720" rtlCol="0" anchor="ctr">
            <a:normAutofit fontScale="97500"/>
          </a:bodyPr>
          <a:lstStyle>
            <a:lvl1pPr algn="l" defTabSz="953079" rtl="0" eaLnBrk="1" latinLnBrk="0" hangingPunct="1">
              <a:lnSpc>
                <a:spcPct val="90000"/>
              </a:lnSpc>
              <a:spcBef>
                <a:spcPct val="0"/>
              </a:spcBef>
              <a:buNone/>
              <a:defRPr sz="4586" kern="1200">
                <a:solidFill>
                  <a:schemeClr val="tx1"/>
                </a:solidFill>
                <a:latin typeface="+mj-lt"/>
                <a:ea typeface="+mj-ea"/>
                <a:cs typeface="+mj-cs"/>
              </a:defRPr>
            </a:lvl1pPr>
          </a:lstStyle>
          <a:p>
            <a:r>
              <a:rPr lang="en-GB" sz="4400" b="1" dirty="0">
                <a:solidFill>
                  <a:srgbClr val="E40037"/>
                </a:solidFill>
                <a:latin typeface="+mn-lt"/>
              </a:rPr>
              <a:t>Ethnicity</a:t>
            </a:r>
            <a:endParaRPr lang="en-GB" sz="4400" dirty="0">
              <a:solidFill>
                <a:srgbClr val="E40037"/>
              </a:solidFill>
              <a:latin typeface="+mn-lt"/>
            </a:endParaRPr>
          </a:p>
        </p:txBody>
      </p:sp>
      <p:pic>
        <p:nvPicPr>
          <p:cNvPr id="11" name="Graphic 10">
            <a:extLst>
              <a:ext uri="{FF2B5EF4-FFF2-40B4-BE49-F238E27FC236}">
                <a16:creationId xmlns:a16="http://schemas.microsoft.com/office/drawing/2014/main" id="{BB16C7A9-B6F7-5767-D8D2-A7124198228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3206" r="31635" b="13658"/>
          <a:stretch/>
        </p:blipFill>
        <p:spPr>
          <a:xfrm>
            <a:off x="3426242" y="0"/>
            <a:ext cx="6119851" cy="7956550"/>
          </a:xfrm>
          <a:prstGeom prst="rect">
            <a:avLst/>
          </a:prstGeom>
        </p:spPr>
      </p:pic>
      <p:sp>
        <p:nvSpPr>
          <p:cNvPr id="10" name="Text Placeholder 27">
            <a:extLst>
              <a:ext uri="{FF2B5EF4-FFF2-40B4-BE49-F238E27FC236}">
                <a16:creationId xmlns:a16="http://schemas.microsoft.com/office/drawing/2014/main" id="{5E353582-151C-7FF9-ED45-A22482C6F365}"/>
              </a:ext>
            </a:extLst>
          </p:cNvPr>
          <p:cNvSpPr>
            <a:spLocks noGrp="1"/>
          </p:cNvSpPr>
          <p:nvPr>
            <p:ph type="body" sz="quarter" idx="10"/>
          </p:nvPr>
        </p:nvSpPr>
        <p:spPr>
          <a:xfrm>
            <a:off x="4200525" y="1083139"/>
            <a:ext cx="7991727" cy="5252192"/>
          </a:xfrm>
        </p:spPr>
        <p:txBody>
          <a:bodyPr>
            <a:normAutofit lnSpcReduction="10000"/>
          </a:bodyPr>
          <a:lstStyle/>
          <a:p>
            <a:r>
              <a:rPr lang="en-GB" sz="2000" b="1" dirty="0"/>
              <a:t>Essex has become significantly more diverse over the past 10 years (albeit from a relatively low level compared with England as a whole).  </a:t>
            </a:r>
          </a:p>
          <a:p>
            <a:pPr marL="266700" indent="0">
              <a:buNone/>
            </a:pPr>
            <a:r>
              <a:rPr lang="en-GB" sz="2000" b="1" dirty="0"/>
              <a:t>This trend will continue.</a:t>
            </a:r>
          </a:p>
          <a:p>
            <a:endParaRPr lang="en-GB" sz="2000" b="1" dirty="0"/>
          </a:p>
          <a:p>
            <a:r>
              <a:rPr lang="en-GB" sz="2000" b="1" dirty="0"/>
              <a:t>Ethnic minority populations in Essex are generally younger than the population as a whole.  </a:t>
            </a:r>
          </a:p>
          <a:p>
            <a:pPr marL="266700" indent="0">
              <a:buNone/>
            </a:pPr>
            <a:r>
              <a:rPr lang="en-GB" sz="2000" b="1" dirty="0"/>
              <a:t>Because of this, headline data often suggests that they enjoy better outcomes.  For example, they are more likely to be in good health and free of disability, to hold qualifications, or to be successful in the labour market.</a:t>
            </a:r>
          </a:p>
          <a:p>
            <a:pPr marL="266700" indent="0">
              <a:buNone/>
            </a:pPr>
            <a:r>
              <a:rPr lang="en-GB" sz="2000" b="1" dirty="0"/>
              <a:t>But when we control for the effects of age, some ethnic minority groups experience consistently poorer outcomes than the population average. </a:t>
            </a:r>
          </a:p>
          <a:p>
            <a:endParaRPr lang="en-GB" sz="2000" b="1" dirty="0"/>
          </a:p>
          <a:p>
            <a:r>
              <a:rPr lang="en-GB" sz="2000" b="1" dirty="0"/>
              <a:t>There is a relatively weak link between poor outcomes for these groups and deprivation.  Deprivation cannot be the only factor at play.    </a:t>
            </a:r>
          </a:p>
          <a:p>
            <a:pPr marL="0" indent="0">
              <a:buNone/>
            </a:pPr>
            <a:endParaRPr lang="en-GB" sz="1800" b="1" dirty="0"/>
          </a:p>
          <a:p>
            <a:endParaRPr lang="en-GB" sz="1800"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880107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8A99C4-FFF9-B990-218B-5A3755C10687}"/>
              </a:ext>
            </a:extLst>
          </p:cNvPr>
          <p:cNvSpPr txBox="1">
            <a:spLocks/>
          </p:cNvSpPr>
          <p:nvPr/>
        </p:nvSpPr>
        <p:spPr>
          <a:xfrm>
            <a:off x="414424" y="717131"/>
            <a:ext cx="11461890" cy="1525028"/>
          </a:xfrm>
          <a:prstGeom prst="rect">
            <a:avLst/>
          </a:prstGeom>
        </p:spPr>
        <p:txBody>
          <a:bodyPr vert="horz" lIns="91440" tIns="45720" rIns="91440" bIns="45720" rtlCol="0" anchor="t" anchorCtr="0">
            <a:norm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r>
              <a:rPr lang="en-GB" sz="2800" b="1" dirty="0">
                <a:solidFill>
                  <a:srgbClr val="E40037"/>
                </a:solidFill>
                <a:latin typeface="Lexend" pitchFamily="2" charset="0"/>
              </a:rPr>
              <a:t>Essex is less ethnically diverse than England…</a:t>
            </a:r>
          </a:p>
        </p:txBody>
      </p:sp>
      <p:sp>
        <p:nvSpPr>
          <p:cNvPr id="6" name="TextBox 5">
            <a:extLst>
              <a:ext uri="{FF2B5EF4-FFF2-40B4-BE49-F238E27FC236}">
                <a16:creationId xmlns:a16="http://schemas.microsoft.com/office/drawing/2014/main" id="{5C00EA40-458E-C1AA-49BB-F34926D614C3}"/>
              </a:ext>
            </a:extLst>
          </p:cNvPr>
          <p:cNvSpPr txBox="1"/>
          <p:nvPr/>
        </p:nvSpPr>
        <p:spPr>
          <a:xfrm>
            <a:off x="7829549" y="1757246"/>
            <a:ext cx="4463965" cy="5324535"/>
          </a:xfrm>
          <a:prstGeom prst="rect">
            <a:avLst/>
          </a:prstGeom>
          <a:noFill/>
          <a:ln>
            <a:noFill/>
          </a:ln>
        </p:spPr>
        <p:txBody>
          <a:bodyPr wrap="square" rtlCol="0">
            <a:spAutoFit/>
          </a:bodyPr>
          <a:lstStyle/>
          <a:p>
            <a:pPr marL="285750" indent="-285750">
              <a:buFont typeface="Arial" panose="020B0604020202020204" pitchFamily="34" charset="0"/>
              <a:buChar char="•"/>
            </a:pPr>
            <a:r>
              <a:rPr lang="en-GB" sz="1600" dirty="0">
                <a:latin typeface="Lexend" pitchFamily="2" charset="0"/>
              </a:rPr>
              <a:t>Minority ethnic groups (ethnic groups other than “White British”) account for 14.9% of the Essex population.  This is less than across England as a whole (24.5%). </a:t>
            </a:r>
          </a:p>
          <a:p>
            <a:pPr marL="285750" indent="-285750">
              <a:buFont typeface="Arial" panose="020B0604020202020204" pitchFamily="34" charset="0"/>
              <a:buChar char="•"/>
            </a:pPr>
            <a:endParaRPr lang="en-GB" sz="1600" dirty="0">
              <a:latin typeface="Lexend" pitchFamily="2" charset="0"/>
            </a:endParaRPr>
          </a:p>
          <a:p>
            <a:pPr marL="285750" indent="-285750">
              <a:buFont typeface="Arial" panose="020B0604020202020204" pitchFamily="34" charset="0"/>
              <a:buChar char="•"/>
            </a:pPr>
            <a:r>
              <a:rPr lang="en-GB" sz="1600" dirty="0">
                <a:latin typeface="Lexend" pitchFamily="2" charset="0"/>
              </a:rPr>
              <a:t>Essex’s most ethnically diverse district is Harlow – but the level of diversity seen in this area is in line with the average for England as a whole.</a:t>
            </a:r>
          </a:p>
          <a:p>
            <a:pPr marL="285750" indent="-285750">
              <a:buFont typeface="Arial" panose="020B0604020202020204" pitchFamily="34" charset="0"/>
              <a:buChar char="•"/>
            </a:pPr>
            <a:endParaRPr lang="en-GB" sz="1600" dirty="0">
              <a:latin typeface="Lexend" pitchFamily="2" charset="0"/>
            </a:endParaRPr>
          </a:p>
          <a:p>
            <a:pPr marL="285750" indent="-285750">
              <a:buFont typeface="Arial" panose="020B0604020202020204" pitchFamily="34" charset="0"/>
              <a:buChar char="•"/>
            </a:pPr>
            <a:r>
              <a:rPr lang="en-GB" sz="1600" dirty="0">
                <a:latin typeface="Lexend" pitchFamily="2" charset="0"/>
              </a:rPr>
              <a:t>The largest minority ethnic grouping in Essex is the “Other White Group”, including Irish, Gypsy and Irish Traveller, Roma, and other white groups.   In this respect Essex contrasts with England as a whole, where “Asian, Asian British or Asian Welsh” is the second largest ethnic group.</a:t>
            </a:r>
          </a:p>
          <a:p>
            <a:endParaRPr lang="en-GB" sz="1200" dirty="0">
              <a:latin typeface="Lexend" pitchFamily="2" charset="0"/>
            </a:endParaRPr>
          </a:p>
          <a:p>
            <a:pPr marL="285750" indent="-285750">
              <a:buFont typeface="Arial" panose="020B0604020202020204" pitchFamily="34" charset="0"/>
              <a:buChar char="•"/>
            </a:pPr>
            <a:endParaRPr lang="en-GB" sz="1200" dirty="0">
              <a:latin typeface="Lexend" pitchFamily="2" charset="0"/>
            </a:endParaRPr>
          </a:p>
          <a:p>
            <a:pPr marL="285750" indent="-285750">
              <a:buFont typeface="Arial" panose="020B0604020202020204" pitchFamily="34" charset="0"/>
              <a:buChar char="•"/>
            </a:pPr>
            <a:endParaRPr lang="en-GB" sz="1200" dirty="0">
              <a:latin typeface="Lexend" pitchFamily="2" charset="0"/>
            </a:endParaRPr>
          </a:p>
        </p:txBody>
      </p:sp>
      <p:sp>
        <p:nvSpPr>
          <p:cNvPr id="7" name="Footer Placeholder 3">
            <a:extLst>
              <a:ext uri="{FF2B5EF4-FFF2-40B4-BE49-F238E27FC236}">
                <a16:creationId xmlns:a16="http://schemas.microsoft.com/office/drawing/2014/main" id="{D621D6D5-6B21-D489-1F41-086123508B53}"/>
              </a:ext>
            </a:extLst>
          </p:cNvPr>
          <p:cNvSpPr>
            <a:spLocks noGrp="1"/>
          </p:cNvSpPr>
          <p:nvPr>
            <p:ph type="ftr" sz="quarter" idx="11"/>
          </p:nvPr>
        </p:nvSpPr>
        <p:spPr>
          <a:xfrm>
            <a:off x="-1425432" y="7715214"/>
            <a:ext cx="7207983" cy="266400"/>
          </a:xfrm>
        </p:spPr>
        <p:txBody>
          <a:bodyPr/>
          <a:lstStyle/>
          <a:p>
            <a:r>
              <a:rPr lang="en-GB" sz="800" dirty="0">
                <a:latin typeface="Lexend" pitchFamily="2" charset="0"/>
              </a:rPr>
              <a:t>Produced by Essex County Council Chief Exec's Office, Research and Citizen Insight</a:t>
            </a:r>
          </a:p>
        </p:txBody>
      </p:sp>
      <p:sp>
        <p:nvSpPr>
          <p:cNvPr id="8" name="Slide Number Placeholder 5">
            <a:extLst>
              <a:ext uri="{FF2B5EF4-FFF2-40B4-BE49-F238E27FC236}">
                <a16:creationId xmlns:a16="http://schemas.microsoft.com/office/drawing/2014/main" id="{D4D5AE1C-AD30-F208-EB1B-F63748B9BE4D}"/>
              </a:ext>
            </a:extLst>
          </p:cNvPr>
          <p:cNvSpPr>
            <a:spLocks noGrp="1"/>
          </p:cNvSpPr>
          <p:nvPr>
            <p:ph type="sldNum" sz="quarter" idx="12"/>
          </p:nvPr>
        </p:nvSpPr>
        <p:spPr>
          <a:xfrm>
            <a:off x="11098714" y="6591608"/>
            <a:ext cx="777600" cy="136800"/>
          </a:xfrm>
        </p:spPr>
        <p:txBody>
          <a:bodyPr/>
          <a:lstStyle/>
          <a:p>
            <a:r>
              <a:rPr lang="en-GB" sz="800" dirty="0">
                <a:latin typeface="Lexend" pitchFamily="2" charset="0"/>
              </a:rPr>
              <a:t>|   </a:t>
            </a:r>
            <a:fld id="{5898CC38-F149-5B45-A1B4-290B41364A0C}" type="slidenum">
              <a:rPr lang="en-GB" sz="800" smtClean="0">
                <a:latin typeface="Lexend" pitchFamily="2" charset="0"/>
              </a:rPr>
              <a:pPr/>
              <a:t>5</a:t>
            </a:fld>
            <a:endParaRPr lang="en-GB" sz="800" dirty="0">
              <a:latin typeface="Lexend" pitchFamily="2" charset="0"/>
            </a:endParaRPr>
          </a:p>
        </p:txBody>
      </p:sp>
      <p:sp>
        <p:nvSpPr>
          <p:cNvPr id="13" name="TextBox 12">
            <a:extLst>
              <a:ext uri="{FF2B5EF4-FFF2-40B4-BE49-F238E27FC236}">
                <a16:creationId xmlns:a16="http://schemas.microsoft.com/office/drawing/2014/main" id="{F02464BA-DB7B-7538-D6EE-0483BEAC9C53}"/>
              </a:ext>
            </a:extLst>
          </p:cNvPr>
          <p:cNvSpPr txBox="1"/>
          <p:nvPr/>
        </p:nvSpPr>
        <p:spPr>
          <a:xfrm>
            <a:off x="451515" y="1484183"/>
            <a:ext cx="4883994" cy="646331"/>
          </a:xfrm>
          <a:prstGeom prst="rect">
            <a:avLst/>
          </a:prstGeom>
          <a:noFill/>
          <a:ln>
            <a:noFill/>
          </a:ln>
        </p:spPr>
        <p:txBody>
          <a:bodyPr wrap="square" rtlCol="0">
            <a:spAutoFit/>
          </a:bodyPr>
          <a:lstStyle/>
          <a:p>
            <a:r>
              <a:rPr lang="en-GB" sz="1200" b="1" dirty="0">
                <a:latin typeface="Lexend" pitchFamily="2" charset="0"/>
              </a:rPr>
              <a:t>Percentage of the population by ethnic group, 2021</a:t>
            </a:r>
          </a:p>
          <a:p>
            <a:pPr marL="285750" indent="-285750">
              <a:buFont typeface="Arial" panose="020B0604020202020204" pitchFamily="34" charset="0"/>
              <a:buChar char="•"/>
            </a:pPr>
            <a:endParaRPr lang="en-GB" sz="1200" dirty="0">
              <a:latin typeface="Lexend" pitchFamily="2" charset="0"/>
            </a:endParaRPr>
          </a:p>
          <a:p>
            <a:pPr marL="285750" indent="-285750">
              <a:buFont typeface="Arial" panose="020B0604020202020204" pitchFamily="34" charset="0"/>
              <a:buChar char="•"/>
            </a:pPr>
            <a:endParaRPr lang="en-GB" sz="1200" dirty="0">
              <a:latin typeface="Lexend" pitchFamily="2" charset="0"/>
            </a:endParaRPr>
          </a:p>
        </p:txBody>
      </p:sp>
      <p:pic>
        <p:nvPicPr>
          <p:cNvPr id="12" name="Picture 11">
            <a:extLst>
              <a:ext uri="{FF2B5EF4-FFF2-40B4-BE49-F238E27FC236}">
                <a16:creationId xmlns:a16="http://schemas.microsoft.com/office/drawing/2014/main" id="{0B5739AF-19A7-1454-B70F-586E7282F468}"/>
              </a:ext>
            </a:extLst>
          </p:cNvPr>
          <p:cNvPicPr>
            <a:picLocks noChangeAspect="1"/>
          </p:cNvPicPr>
          <p:nvPr/>
        </p:nvPicPr>
        <p:blipFill rotWithShape="1">
          <a:blip r:embed="rId3"/>
          <a:srcRect t="9170" r="10962" b="24971"/>
          <a:stretch/>
        </p:blipFill>
        <p:spPr>
          <a:xfrm>
            <a:off x="591996" y="1807349"/>
            <a:ext cx="6209636" cy="4712645"/>
          </a:xfrm>
          <a:prstGeom prst="rect">
            <a:avLst/>
          </a:prstGeom>
        </p:spPr>
      </p:pic>
      <p:pic>
        <p:nvPicPr>
          <p:cNvPr id="15" name="Picture 14">
            <a:extLst>
              <a:ext uri="{FF2B5EF4-FFF2-40B4-BE49-F238E27FC236}">
                <a16:creationId xmlns:a16="http://schemas.microsoft.com/office/drawing/2014/main" id="{6A18C4C4-EDD5-D34F-8740-0D558558F821}"/>
              </a:ext>
            </a:extLst>
          </p:cNvPr>
          <p:cNvPicPr>
            <a:picLocks noChangeAspect="1"/>
          </p:cNvPicPr>
          <p:nvPr/>
        </p:nvPicPr>
        <p:blipFill rotWithShape="1">
          <a:blip r:embed="rId3"/>
          <a:srcRect l="26637" t="75033" r="10962" b="11949"/>
          <a:stretch/>
        </p:blipFill>
        <p:spPr>
          <a:xfrm>
            <a:off x="504314" y="6734321"/>
            <a:ext cx="3819281" cy="817486"/>
          </a:xfrm>
          <a:prstGeom prst="rect">
            <a:avLst/>
          </a:prstGeom>
        </p:spPr>
      </p:pic>
      <p:pic>
        <p:nvPicPr>
          <p:cNvPr id="14" name="Picture 13">
            <a:extLst>
              <a:ext uri="{FF2B5EF4-FFF2-40B4-BE49-F238E27FC236}">
                <a16:creationId xmlns:a16="http://schemas.microsoft.com/office/drawing/2014/main" id="{2FAC624E-CD6B-0B85-70F9-DBD4FB57932B}"/>
              </a:ext>
            </a:extLst>
          </p:cNvPr>
          <p:cNvPicPr>
            <a:picLocks noChangeAspect="1"/>
          </p:cNvPicPr>
          <p:nvPr/>
        </p:nvPicPr>
        <p:blipFill rotWithShape="1">
          <a:blip r:embed="rId3"/>
          <a:srcRect t="87079" r="10962"/>
          <a:stretch/>
        </p:blipFill>
        <p:spPr>
          <a:xfrm>
            <a:off x="2341294" y="6730339"/>
            <a:ext cx="5490583" cy="817487"/>
          </a:xfrm>
          <a:prstGeom prst="rect">
            <a:avLst/>
          </a:prstGeom>
        </p:spPr>
      </p:pic>
    </p:spTree>
    <p:extLst>
      <p:ext uri="{BB962C8B-B14F-4D97-AF65-F5344CB8AC3E}">
        <p14:creationId xmlns:p14="http://schemas.microsoft.com/office/powerpoint/2010/main" val="156281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0245BED-3D35-9957-AA9B-9BBFCCE315E7}"/>
              </a:ext>
            </a:extLst>
          </p:cNvPr>
          <p:cNvSpPr txBox="1"/>
          <p:nvPr/>
        </p:nvSpPr>
        <p:spPr>
          <a:xfrm>
            <a:off x="413358" y="3126867"/>
            <a:ext cx="4207681" cy="3293209"/>
          </a:xfrm>
          <a:prstGeom prst="rect">
            <a:avLst/>
          </a:prstGeom>
          <a:noFill/>
        </p:spPr>
        <p:txBody>
          <a:bodyPr wrap="square">
            <a:spAutoFit/>
          </a:bodyPr>
          <a:lstStyle/>
          <a:p>
            <a:pPr marL="285750" indent="-285750">
              <a:buFont typeface="Arial" panose="020B0604020202020204" pitchFamily="34" charset="0"/>
              <a:buChar char="•"/>
            </a:pPr>
            <a:r>
              <a:rPr lang="en-GB" sz="1600" dirty="0">
                <a:latin typeface="Lexend" pitchFamily="2" charset="0"/>
              </a:rPr>
              <a:t>In 2011 ethnic groups other than White British accounted for 9.2% of residents, compared to the 14.9% recorded in 2021.</a:t>
            </a:r>
          </a:p>
          <a:p>
            <a:pPr marL="285750" indent="-285750">
              <a:buFont typeface="Arial" panose="020B0604020202020204" pitchFamily="34" charset="0"/>
              <a:buChar char="•"/>
            </a:pPr>
            <a:endParaRPr lang="en-GB" sz="1600" dirty="0">
              <a:latin typeface="Lexend" pitchFamily="2" charset="0"/>
            </a:endParaRPr>
          </a:p>
          <a:p>
            <a:pPr marL="285750" indent="-285750">
              <a:buFont typeface="Arial" panose="020B0604020202020204" pitchFamily="34" charset="0"/>
              <a:buChar char="•"/>
            </a:pPr>
            <a:r>
              <a:rPr lang="en-GB" sz="1600" dirty="0">
                <a:latin typeface="Lexend" pitchFamily="2" charset="0"/>
              </a:rPr>
              <a:t>The scale of this increase is similar to that seen nationally.  </a:t>
            </a:r>
          </a:p>
          <a:p>
            <a:pPr marL="285750" indent="-285750">
              <a:buFont typeface="Arial" panose="020B0604020202020204" pitchFamily="34" charset="0"/>
              <a:buChar char="•"/>
            </a:pPr>
            <a:endParaRPr lang="en-GB" sz="1600" dirty="0">
              <a:latin typeface="Lexend" pitchFamily="2" charset="0"/>
            </a:endParaRPr>
          </a:p>
          <a:p>
            <a:pPr marL="285750" indent="-285750">
              <a:buFont typeface="Arial" panose="020B0604020202020204" pitchFamily="34" charset="0"/>
              <a:buChar char="•"/>
            </a:pPr>
            <a:r>
              <a:rPr lang="en-GB" sz="1600" dirty="0">
                <a:latin typeface="Lexend" pitchFamily="2" charset="0"/>
              </a:rPr>
              <a:t>With the exception of the gypsy or Irish traveller group, every other ethnic group in Essex grew at a faster rate than the white British group in the 2011-2021 period.</a:t>
            </a:r>
          </a:p>
        </p:txBody>
      </p:sp>
      <p:sp>
        <p:nvSpPr>
          <p:cNvPr id="24" name="Title 1">
            <a:extLst>
              <a:ext uri="{FF2B5EF4-FFF2-40B4-BE49-F238E27FC236}">
                <a16:creationId xmlns:a16="http://schemas.microsoft.com/office/drawing/2014/main" id="{6DEC331E-F020-679E-3E95-091EC5947BC3}"/>
              </a:ext>
            </a:extLst>
          </p:cNvPr>
          <p:cNvSpPr txBox="1">
            <a:spLocks/>
          </p:cNvSpPr>
          <p:nvPr/>
        </p:nvSpPr>
        <p:spPr>
          <a:xfrm>
            <a:off x="414423" y="754709"/>
            <a:ext cx="4207681" cy="1525028"/>
          </a:xfrm>
          <a:prstGeom prst="rect">
            <a:avLst/>
          </a:prstGeom>
        </p:spPr>
        <p:txBody>
          <a:bodyPr vert="horz" lIns="91440" tIns="45720" rIns="91440" bIns="45720" rtlCol="0" anchor="t" anchorCtr="0">
            <a:no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lnSpc>
                <a:spcPct val="100000"/>
              </a:lnSpc>
            </a:pPr>
            <a:r>
              <a:rPr lang="en-GB" sz="2800" b="1" dirty="0">
                <a:solidFill>
                  <a:srgbClr val="E40037"/>
                </a:solidFill>
                <a:latin typeface="Lexend" pitchFamily="2" charset="0"/>
              </a:rPr>
              <a:t>…but it has become significantly more diverse over the past decade</a:t>
            </a:r>
          </a:p>
        </p:txBody>
      </p:sp>
      <p:pic>
        <p:nvPicPr>
          <p:cNvPr id="25" name="Picture 24">
            <a:extLst>
              <a:ext uri="{FF2B5EF4-FFF2-40B4-BE49-F238E27FC236}">
                <a16:creationId xmlns:a16="http://schemas.microsoft.com/office/drawing/2014/main" id="{953F26C7-4470-F22F-4C28-9E55A8D24263}"/>
              </a:ext>
            </a:extLst>
          </p:cNvPr>
          <p:cNvPicPr>
            <a:picLocks noChangeAspect="1"/>
          </p:cNvPicPr>
          <p:nvPr/>
        </p:nvPicPr>
        <p:blipFill rotWithShape="1">
          <a:blip r:embed="rId2"/>
          <a:srcRect t="9167" r="1978"/>
          <a:stretch/>
        </p:blipFill>
        <p:spPr>
          <a:xfrm>
            <a:off x="5260931" y="708780"/>
            <a:ext cx="7447007" cy="6984724"/>
          </a:xfrm>
          <a:prstGeom prst="rect">
            <a:avLst/>
          </a:prstGeom>
        </p:spPr>
      </p:pic>
      <p:sp>
        <p:nvSpPr>
          <p:cNvPr id="26" name="TextBox 25">
            <a:extLst>
              <a:ext uri="{FF2B5EF4-FFF2-40B4-BE49-F238E27FC236}">
                <a16:creationId xmlns:a16="http://schemas.microsoft.com/office/drawing/2014/main" id="{6B399948-3CAD-6AA4-5286-5B73A2B4B769}"/>
              </a:ext>
            </a:extLst>
          </p:cNvPr>
          <p:cNvSpPr txBox="1"/>
          <p:nvPr/>
        </p:nvSpPr>
        <p:spPr>
          <a:xfrm>
            <a:off x="5111981" y="390741"/>
            <a:ext cx="4883994" cy="276999"/>
          </a:xfrm>
          <a:prstGeom prst="rect">
            <a:avLst/>
          </a:prstGeom>
          <a:noFill/>
          <a:ln>
            <a:noFill/>
          </a:ln>
        </p:spPr>
        <p:txBody>
          <a:bodyPr wrap="square" rtlCol="0">
            <a:spAutoFit/>
          </a:bodyPr>
          <a:lstStyle/>
          <a:p>
            <a:r>
              <a:rPr lang="en-GB" sz="1200" b="1" dirty="0">
                <a:latin typeface="Lexend" pitchFamily="2" charset="0"/>
              </a:rPr>
              <a:t>Growth in minority ethic groups in Essex 2011 - 2021</a:t>
            </a:r>
            <a:endParaRPr lang="en-GB" sz="1200" dirty="0">
              <a:latin typeface="Lexend" pitchFamily="2" charset="0"/>
            </a:endParaRPr>
          </a:p>
        </p:txBody>
      </p:sp>
    </p:spTree>
    <p:extLst>
      <p:ext uri="{BB962C8B-B14F-4D97-AF65-F5344CB8AC3E}">
        <p14:creationId xmlns:p14="http://schemas.microsoft.com/office/powerpoint/2010/main" val="50943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A851-3C8E-E594-4F78-1CCAA4B7C04F}"/>
              </a:ext>
            </a:extLst>
          </p:cNvPr>
          <p:cNvSpPr txBox="1">
            <a:spLocks/>
          </p:cNvSpPr>
          <p:nvPr/>
        </p:nvSpPr>
        <p:spPr>
          <a:xfrm>
            <a:off x="425884" y="548014"/>
            <a:ext cx="9934867" cy="523221"/>
          </a:xfrm>
          <a:prstGeom prst="rect">
            <a:avLst/>
          </a:prstGeom>
        </p:spPr>
        <p:txBody>
          <a:bodyPr vert="horz" lIns="91440" tIns="45720" rIns="91440" bIns="45720" rtlCol="0" anchor="t" anchorCtr="0">
            <a:no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lnSpc>
                <a:spcPct val="120000"/>
              </a:lnSpc>
            </a:pPr>
            <a:r>
              <a:rPr lang="en-GB" sz="2800" b="1" dirty="0">
                <a:solidFill>
                  <a:srgbClr val="E40037"/>
                </a:solidFill>
                <a:latin typeface="Lexend" pitchFamily="2" charset="0"/>
              </a:rPr>
              <a:t>The minority ethnic groups tend to be younger than the population average</a:t>
            </a:r>
          </a:p>
        </p:txBody>
      </p:sp>
      <p:pic>
        <p:nvPicPr>
          <p:cNvPr id="6" name="Picture 5">
            <a:extLst>
              <a:ext uri="{FF2B5EF4-FFF2-40B4-BE49-F238E27FC236}">
                <a16:creationId xmlns:a16="http://schemas.microsoft.com/office/drawing/2014/main" id="{BE4E4F82-4EF2-93E6-3A3F-432190CD10EA}"/>
              </a:ext>
            </a:extLst>
          </p:cNvPr>
          <p:cNvPicPr>
            <a:picLocks noChangeAspect="1"/>
          </p:cNvPicPr>
          <p:nvPr/>
        </p:nvPicPr>
        <p:blipFill rotWithShape="1">
          <a:blip r:embed="rId3"/>
          <a:srcRect b="10289"/>
          <a:stretch/>
        </p:blipFill>
        <p:spPr>
          <a:xfrm>
            <a:off x="754935" y="1817409"/>
            <a:ext cx="11196692" cy="5902740"/>
          </a:xfrm>
          <a:prstGeom prst="rect">
            <a:avLst/>
          </a:prstGeom>
        </p:spPr>
      </p:pic>
      <p:pic>
        <p:nvPicPr>
          <p:cNvPr id="7" name="Picture 6">
            <a:extLst>
              <a:ext uri="{FF2B5EF4-FFF2-40B4-BE49-F238E27FC236}">
                <a16:creationId xmlns:a16="http://schemas.microsoft.com/office/drawing/2014/main" id="{BC140D71-BD8E-08EB-9105-93E901CBC4F0}"/>
              </a:ext>
            </a:extLst>
          </p:cNvPr>
          <p:cNvPicPr>
            <a:picLocks noChangeAspect="1"/>
          </p:cNvPicPr>
          <p:nvPr/>
        </p:nvPicPr>
        <p:blipFill rotWithShape="1">
          <a:blip r:embed="rId3"/>
          <a:srcRect l="43706" t="90821" r="36510" b="306"/>
          <a:stretch/>
        </p:blipFill>
        <p:spPr>
          <a:xfrm>
            <a:off x="10018324" y="1307958"/>
            <a:ext cx="1933303" cy="509451"/>
          </a:xfrm>
          <a:prstGeom prst="rect">
            <a:avLst/>
          </a:prstGeom>
        </p:spPr>
      </p:pic>
    </p:spTree>
    <p:extLst>
      <p:ext uri="{BB962C8B-B14F-4D97-AF65-F5344CB8AC3E}">
        <p14:creationId xmlns:p14="http://schemas.microsoft.com/office/powerpoint/2010/main" val="196446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A851-3C8E-E594-4F78-1CCAA4B7C04F}"/>
              </a:ext>
            </a:extLst>
          </p:cNvPr>
          <p:cNvSpPr txBox="1">
            <a:spLocks/>
          </p:cNvSpPr>
          <p:nvPr/>
        </p:nvSpPr>
        <p:spPr>
          <a:xfrm>
            <a:off x="425884" y="548014"/>
            <a:ext cx="9934867" cy="523221"/>
          </a:xfrm>
          <a:prstGeom prst="rect">
            <a:avLst/>
          </a:prstGeom>
        </p:spPr>
        <p:txBody>
          <a:bodyPr vert="horz" lIns="91440" tIns="45720" rIns="91440" bIns="45720" rtlCol="0" anchor="t" anchorCtr="0">
            <a:no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lnSpc>
                <a:spcPct val="120000"/>
              </a:lnSpc>
            </a:pPr>
            <a:r>
              <a:rPr lang="en-GB" sz="2800" b="1" dirty="0">
                <a:solidFill>
                  <a:srgbClr val="E40037"/>
                </a:solidFill>
                <a:latin typeface="Lexend" pitchFamily="2" charset="0"/>
              </a:rPr>
              <a:t>The minority ethnic groups tend to be younger than the population average</a:t>
            </a:r>
          </a:p>
          <a:p>
            <a:pPr algn="l">
              <a:lnSpc>
                <a:spcPct val="120000"/>
              </a:lnSpc>
            </a:pPr>
            <a:endParaRPr lang="en-GB" sz="2800" b="1" dirty="0">
              <a:solidFill>
                <a:srgbClr val="E40037"/>
              </a:solidFill>
              <a:latin typeface="Lexend" pitchFamily="2" charset="0"/>
            </a:endParaRPr>
          </a:p>
        </p:txBody>
      </p:sp>
      <p:sp>
        <p:nvSpPr>
          <p:cNvPr id="3" name="TextBox 2">
            <a:extLst>
              <a:ext uri="{FF2B5EF4-FFF2-40B4-BE49-F238E27FC236}">
                <a16:creationId xmlns:a16="http://schemas.microsoft.com/office/drawing/2014/main" id="{84E9EB62-2CFB-C29D-50FE-F90DBA075BEA}"/>
              </a:ext>
            </a:extLst>
          </p:cNvPr>
          <p:cNvSpPr txBox="1"/>
          <p:nvPr/>
        </p:nvSpPr>
        <p:spPr>
          <a:xfrm>
            <a:off x="2093191" y="5528516"/>
            <a:ext cx="4896092" cy="646331"/>
          </a:xfrm>
          <a:prstGeom prst="rect">
            <a:avLst/>
          </a:prstGeom>
          <a:noFill/>
        </p:spPr>
        <p:txBody>
          <a:bodyPr wrap="square" rtlCol="0">
            <a:spAutoFit/>
          </a:bodyPr>
          <a:lstStyle/>
          <a:p>
            <a:endParaRPr lang="en-GB" dirty="0"/>
          </a:p>
          <a:p>
            <a:endParaRPr lang="en-GB" dirty="0"/>
          </a:p>
        </p:txBody>
      </p:sp>
      <p:sp>
        <p:nvSpPr>
          <p:cNvPr id="5" name="Rectangle 4">
            <a:extLst>
              <a:ext uri="{FF2B5EF4-FFF2-40B4-BE49-F238E27FC236}">
                <a16:creationId xmlns:a16="http://schemas.microsoft.com/office/drawing/2014/main" id="{415559C1-58DC-AD11-E90B-76B16AA07465}"/>
              </a:ext>
            </a:extLst>
          </p:cNvPr>
          <p:cNvSpPr/>
          <p:nvPr/>
        </p:nvSpPr>
        <p:spPr>
          <a:xfrm>
            <a:off x="1323474" y="2538663"/>
            <a:ext cx="4307305" cy="914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latin typeface="Lexend" pitchFamily="2" charset="0"/>
              </a:rPr>
              <a:t>This will be a driver of increasing diversity</a:t>
            </a:r>
          </a:p>
        </p:txBody>
      </p:sp>
      <p:sp>
        <p:nvSpPr>
          <p:cNvPr id="8" name="Rectangle 7">
            <a:extLst>
              <a:ext uri="{FF2B5EF4-FFF2-40B4-BE49-F238E27FC236}">
                <a16:creationId xmlns:a16="http://schemas.microsoft.com/office/drawing/2014/main" id="{11D02F62-FE72-B7B2-B09C-9FC8873DE19B}"/>
              </a:ext>
            </a:extLst>
          </p:cNvPr>
          <p:cNvSpPr/>
          <p:nvPr/>
        </p:nvSpPr>
        <p:spPr>
          <a:xfrm>
            <a:off x="1323474" y="3757863"/>
            <a:ext cx="4307304" cy="3280610"/>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Lexend" pitchFamily="2" charset="0"/>
              </a:rPr>
              <a:t>There are significant concentrations of Asian, black, other white, and other ethnic groups  in the ages 25-40.  This is the age range most associated with having children. </a:t>
            </a:r>
          </a:p>
          <a:p>
            <a:pPr algn="ctr"/>
            <a:endParaRPr lang="en-GB" sz="1600" dirty="0">
              <a:solidFill>
                <a:schemeClr val="tx1"/>
              </a:solidFill>
              <a:latin typeface="Lexend" pitchFamily="2" charset="0"/>
            </a:endParaRPr>
          </a:p>
          <a:p>
            <a:pPr algn="ctr"/>
            <a:r>
              <a:rPr lang="en-GB" sz="1600" dirty="0">
                <a:solidFill>
                  <a:schemeClr val="tx1"/>
                </a:solidFill>
                <a:latin typeface="Lexend" pitchFamily="2" charset="0"/>
              </a:rPr>
              <a:t>The effects of this over the past fifteen years can be seen in the mixed ethnic group population period.</a:t>
            </a:r>
            <a:endParaRPr lang="en-GB" sz="1600" b="1" dirty="0">
              <a:latin typeface="Lexend" pitchFamily="2" charset="0"/>
            </a:endParaRPr>
          </a:p>
        </p:txBody>
      </p:sp>
      <p:sp>
        <p:nvSpPr>
          <p:cNvPr id="9" name="Rectangle 8">
            <a:extLst>
              <a:ext uri="{FF2B5EF4-FFF2-40B4-BE49-F238E27FC236}">
                <a16:creationId xmlns:a16="http://schemas.microsoft.com/office/drawing/2014/main" id="{1AD06C31-D8D8-C156-AC20-D7D0D106024D}"/>
              </a:ext>
            </a:extLst>
          </p:cNvPr>
          <p:cNvSpPr/>
          <p:nvPr/>
        </p:nvSpPr>
        <p:spPr>
          <a:xfrm>
            <a:off x="7077160" y="2538663"/>
            <a:ext cx="4307305" cy="9144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latin typeface="Lexend" pitchFamily="2" charset="0"/>
              </a:rPr>
              <a:t>This risks distorting our understating of the outcomes enjoyed by minority ethnic groups</a:t>
            </a:r>
          </a:p>
        </p:txBody>
      </p:sp>
      <p:sp>
        <p:nvSpPr>
          <p:cNvPr id="10" name="Rectangle 9">
            <a:extLst>
              <a:ext uri="{FF2B5EF4-FFF2-40B4-BE49-F238E27FC236}">
                <a16:creationId xmlns:a16="http://schemas.microsoft.com/office/drawing/2014/main" id="{862F2383-2CB1-CDEF-239F-791D13D9131E}"/>
              </a:ext>
            </a:extLst>
          </p:cNvPr>
          <p:cNvSpPr/>
          <p:nvPr/>
        </p:nvSpPr>
        <p:spPr>
          <a:xfrm>
            <a:off x="7077160" y="3757862"/>
            <a:ext cx="4307304" cy="3280611"/>
          </a:xfrm>
          <a:prstGeom prst="rect">
            <a:avLst/>
          </a:prstGeom>
          <a:solidFill>
            <a:schemeClr val="bg1"/>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gn="ctr">
              <a:buNone/>
            </a:pPr>
            <a:r>
              <a:rPr lang="en-GB" sz="1600" dirty="0">
                <a:solidFill>
                  <a:schemeClr val="tx1"/>
                </a:solidFill>
                <a:latin typeface="Lexend" pitchFamily="2" charset="0"/>
              </a:rPr>
              <a:t>Headline comparisons often suggests that minority ethnic groups fare better than the wider population with respect to key educational, economic and health outcomes.</a:t>
            </a:r>
          </a:p>
          <a:p>
            <a:pPr indent="0" algn="ctr">
              <a:buNone/>
            </a:pPr>
            <a:endParaRPr lang="en-GB" sz="1600" dirty="0">
              <a:solidFill>
                <a:schemeClr val="tx1"/>
              </a:solidFill>
              <a:latin typeface="Lexend" pitchFamily="2" charset="0"/>
            </a:endParaRPr>
          </a:p>
          <a:p>
            <a:pPr indent="0" algn="ctr">
              <a:buNone/>
            </a:pPr>
            <a:r>
              <a:rPr lang="en-GB" sz="1600" dirty="0">
                <a:solidFill>
                  <a:schemeClr val="tx1"/>
                </a:solidFill>
                <a:latin typeface="Lexend" pitchFamily="2" charset="0"/>
              </a:rPr>
              <a:t>But in many cases this reflets the fact that younger people are more likely to be in good health, free of disability, to hold qualifications, and to be successful in the labour market.</a:t>
            </a:r>
          </a:p>
        </p:txBody>
      </p:sp>
    </p:spTree>
    <p:extLst>
      <p:ext uri="{BB962C8B-B14F-4D97-AF65-F5344CB8AC3E}">
        <p14:creationId xmlns:p14="http://schemas.microsoft.com/office/powerpoint/2010/main" val="2755714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1" name="Straight Connector 150">
            <a:extLst>
              <a:ext uri="{FF2B5EF4-FFF2-40B4-BE49-F238E27FC236}">
                <a16:creationId xmlns:a16="http://schemas.microsoft.com/office/drawing/2014/main" id="{0332C5A1-D55A-B040-6B50-FABD8D4C0C3C}"/>
              </a:ext>
            </a:extLst>
          </p:cNvPr>
          <p:cNvCxnSpPr>
            <a:cxnSpLocks/>
          </p:cNvCxnSpPr>
          <p:nvPr/>
        </p:nvCxnSpPr>
        <p:spPr>
          <a:xfrm>
            <a:off x="7352055" y="4687447"/>
            <a:ext cx="32072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3D4A0D0-F0B9-B312-9CB9-6496C75EBA56}"/>
              </a:ext>
            </a:extLst>
          </p:cNvPr>
          <p:cNvCxnSpPr>
            <a:cxnSpLocks/>
          </p:cNvCxnSpPr>
          <p:nvPr/>
        </p:nvCxnSpPr>
        <p:spPr>
          <a:xfrm>
            <a:off x="1130370" y="4115258"/>
            <a:ext cx="3207287"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D3A5785-37D1-A458-F11A-9A6A46091E40}"/>
              </a:ext>
            </a:extLst>
          </p:cNvPr>
          <p:cNvSpPr txBox="1"/>
          <p:nvPr/>
        </p:nvSpPr>
        <p:spPr>
          <a:xfrm>
            <a:off x="133078" y="3755551"/>
            <a:ext cx="1022690" cy="761747"/>
          </a:xfrm>
          <a:prstGeom prst="rect">
            <a:avLst/>
          </a:prstGeom>
          <a:solidFill>
            <a:schemeClr val="bg1"/>
          </a:solidFill>
        </p:spPr>
        <p:txBody>
          <a:bodyPr wrap="square" rtlCol="0" anchor="ctr">
            <a:spAutoFit/>
          </a:bodyPr>
          <a:lstStyle/>
          <a:p>
            <a:r>
              <a:rPr lang="en-GB" sz="1450" b="1" i="1" dirty="0"/>
              <a:t>Whole population average</a:t>
            </a:r>
          </a:p>
        </p:txBody>
      </p:sp>
      <p:sp>
        <p:nvSpPr>
          <p:cNvPr id="13" name="Rectangle 12">
            <a:extLst>
              <a:ext uri="{FF2B5EF4-FFF2-40B4-BE49-F238E27FC236}">
                <a16:creationId xmlns:a16="http://schemas.microsoft.com/office/drawing/2014/main" id="{82151CC9-C67D-445F-ED4D-91E8B199F793}"/>
              </a:ext>
            </a:extLst>
          </p:cNvPr>
          <p:cNvSpPr/>
          <p:nvPr/>
        </p:nvSpPr>
        <p:spPr>
          <a:xfrm>
            <a:off x="1606276" y="3925961"/>
            <a:ext cx="2225461" cy="388174"/>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32" b="1" dirty="0">
                <a:solidFill>
                  <a:schemeClr val="tx1"/>
                </a:solidFill>
              </a:rPr>
              <a:t>15.4%</a:t>
            </a:r>
          </a:p>
        </p:txBody>
      </p:sp>
      <p:sp>
        <p:nvSpPr>
          <p:cNvPr id="14" name="Rectangle 13">
            <a:extLst>
              <a:ext uri="{FF2B5EF4-FFF2-40B4-BE49-F238E27FC236}">
                <a16:creationId xmlns:a16="http://schemas.microsoft.com/office/drawing/2014/main" id="{164C5F73-5949-28E8-4916-29D62D9233B1}"/>
              </a:ext>
            </a:extLst>
          </p:cNvPr>
          <p:cNvSpPr/>
          <p:nvPr/>
        </p:nvSpPr>
        <p:spPr>
          <a:xfrm>
            <a:off x="1729886" y="3409807"/>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Chinese (17.8%)</a:t>
            </a:r>
          </a:p>
        </p:txBody>
      </p:sp>
      <p:sp>
        <p:nvSpPr>
          <p:cNvPr id="16" name="Rectangle 15">
            <a:extLst>
              <a:ext uri="{FF2B5EF4-FFF2-40B4-BE49-F238E27FC236}">
                <a16:creationId xmlns:a16="http://schemas.microsoft.com/office/drawing/2014/main" id="{11F8EC0B-A24A-6CC8-4F1E-4BAF8EBA593D}"/>
              </a:ext>
            </a:extLst>
          </p:cNvPr>
          <p:cNvSpPr/>
          <p:nvPr/>
        </p:nvSpPr>
        <p:spPr>
          <a:xfrm>
            <a:off x="1729885" y="3660362"/>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British (16.3%)</a:t>
            </a:r>
          </a:p>
        </p:txBody>
      </p:sp>
      <p:sp>
        <p:nvSpPr>
          <p:cNvPr id="17" name="Rectangle 16">
            <a:extLst>
              <a:ext uri="{FF2B5EF4-FFF2-40B4-BE49-F238E27FC236}">
                <a16:creationId xmlns:a16="http://schemas.microsoft.com/office/drawing/2014/main" id="{9301E54B-662C-BDB8-A908-F6FB0B16F4BC}"/>
              </a:ext>
            </a:extLst>
          </p:cNvPr>
          <p:cNvSpPr/>
          <p:nvPr/>
        </p:nvSpPr>
        <p:spPr>
          <a:xfrm>
            <a:off x="1729886" y="3157777"/>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Ethnic Group (18.6%)</a:t>
            </a:r>
          </a:p>
        </p:txBody>
      </p:sp>
      <p:sp>
        <p:nvSpPr>
          <p:cNvPr id="19" name="Rectangle 18">
            <a:extLst>
              <a:ext uri="{FF2B5EF4-FFF2-40B4-BE49-F238E27FC236}">
                <a16:creationId xmlns:a16="http://schemas.microsoft.com/office/drawing/2014/main" id="{D025716E-7589-9CC1-0DB9-C17C16C6C84F}"/>
              </a:ext>
            </a:extLst>
          </p:cNvPr>
          <p:cNvSpPr/>
          <p:nvPr/>
        </p:nvSpPr>
        <p:spPr>
          <a:xfrm>
            <a:off x="1729886" y="2903716"/>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Bangladeshi (25.6%)</a:t>
            </a:r>
          </a:p>
        </p:txBody>
      </p:sp>
      <p:sp>
        <p:nvSpPr>
          <p:cNvPr id="38" name="Rectangle 37">
            <a:extLst>
              <a:ext uri="{FF2B5EF4-FFF2-40B4-BE49-F238E27FC236}">
                <a16:creationId xmlns:a16="http://schemas.microsoft.com/office/drawing/2014/main" id="{278FDA95-C8BC-E4E0-ACF3-81A9C0A9B2F0}"/>
              </a:ext>
            </a:extLst>
          </p:cNvPr>
          <p:cNvSpPr/>
          <p:nvPr/>
        </p:nvSpPr>
        <p:spPr>
          <a:xfrm>
            <a:off x="1735642" y="2627309"/>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Roma (27.8%)</a:t>
            </a:r>
          </a:p>
        </p:txBody>
      </p:sp>
      <p:sp>
        <p:nvSpPr>
          <p:cNvPr id="41" name="Rectangle 40">
            <a:extLst>
              <a:ext uri="{FF2B5EF4-FFF2-40B4-BE49-F238E27FC236}">
                <a16:creationId xmlns:a16="http://schemas.microsoft.com/office/drawing/2014/main" id="{13850933-086D-59DA-8D78-41842D909A61}"/>
              </a:ext>
            </a:extLst>
          </p:cNvPr>
          <p:cNvSpPr/>
          <p:nvPr/>
        </p:nvSpPr>
        <p:spPr>
          <a:xfrm>
            <a:off x="1729886" y="2372806"/>
            <a:ext cx="1978242" cy="2049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Gypsy/ Irish Traveller (54.7%)</a:t>
            </a:r>
          </a:p>
        </p:txBody>
      </p:sp>
      <p:sp>
        <p:nvSpPr>
          <p:cNvPr id="44" name="Rectangle 43">
            <a:extLst>
              <a:ext uri="{FF2B5EF4-FFF2-40B4-BE49-F238E27FC236}">
                <a16:creationId xmlns:a16="http://schemas.microsoft.com/office/drawing/2014/main" id="{1489D874-AD40-792B-6D7A-69772149F244}"/>
              </a:ext>
            </a:extLst>
          </p:cNvPr>
          <p:cNvSpPr/>
          <p:nvPr/>
        </p:nvSpPr>
        <p:spPr>
          <a:xfrm>
            <a:off x="1729885" y="4352875"/>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&amp; Black Caribbean (15.0%)</a:t>
            </a:r>
          </a:p>
        </p:txBody>
      </p:sp>
      <p:sp>
        <p:nvSpPr>
          <p:cNvPr id="45" name="Rectangle 44">
            <a:extLst>
              <a:ext uri="{FF2B5EF4-FFF2-40B4-BE49-F238E27FC236}">
                <a16:creationId xmlns:a16="http://schemas.microsoft.com/office/drawing/2014/main" id="{D8E39938-C1E4-0F68-2B56-B7FE899802A3}"/>
              </a:ext>
            </a:extLst>
          </p:cNvPr>
          <p:cNvSpPr/>
          <p:nvPr/>
        </p:nvSpPr>
        <p:spPr>
          <a:xfrm>
            <a:off x="1729885" y="4612072"/>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White (14.0%)</a:t>
            </a:r>
          </a:p>
        </p:txBody>
      </p:sp>
      <p:sp>
        <p:nvSpPr>
          <p:cNvPr id="46" name="Rectangle 45">
            <a:extLst>
              <a:ext uri="{FF2B5EF4-FFF2-40B4-BE49-F238E27FC236}">
                <a16:creationId xmlns:a16="http://schemas.microsoft.com/office/drawing/2014/main" id="{71F7413A-0AB7-E0BB-26FE-489754CFFCE8}"/>
              </a:ext>
            </a:extLst>
          </p:cNvPr>
          <p:cNvSpPr/>
          <p:nvPr/>
        </p:nvSpPr>
        <p:spPr>
          <a:xfrm>
            <a:off x="1729885" y="4865141"/>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Arab (13.3%)</a:t>
            </a:r>
          </a:p>
        </p:txBody>
      </p:sp>
      <p:sp>
        <p:nvSpPr>
          <p:cNvPr id="70" name="Rectangle 69">
            <a:extLst>
              <a:ext uri="{FF2B5EF4-FFF2-40B4-BE49-F238E27FC236}">
                <a16:creationId xmlns:a16="http://schemas.microsoft.com/office/drawing/2014/main" id="{C853E064-07B1-492B-2B45-FCE0EC79BA1F}"/>
              </a:ext>
            </a:extLst>
          </p:cNvPr>
          <p:cNvSpPr/>
          <p:nvPr/>
        </p:nvSpPr>
        <p:spPr>
          <a:xfrm>
            <a:off x="1729885" y="5112723"/>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&amp; Black African (13.2%)</a:t>
            </a:r>
          </a:p>
        </p:txBody>
      </p:sp>
      <p:sp>
        <p:nvSpPr>
          <p:cNvPr id="72" name="Rectangle 71">
            <a:extLst>
              <a:ext uri="{FF2B5EF4-FFF2-40B4-BE49-F238E27FC236}">
                <a16:creationId xmlns:a16="http://schemas.microsoft.com/office/drawing/2014/main" id="{2C2E0E1D-0971-AC35-FBC3-74D1A6EAFC8D}"/>
              </a:ext>
            </a:extLst>
          </p:cNvPr>
          <p:cNvSpPr/>
          <p:nvPr/>
        </p:nvSpPr>
        <p:spPr>
          <a:xfrm>
            <a:off x="1729885" y="5383284"/>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Irish (13.0%)</a:t>
            </a:r>
          </a:p>
        </p:txBody>
      </p:sp>
      <p:sp>
        <p:nvSpPr>
          <p:cNvPr id="74" name="Rectangle 73">
            <a:extLst>
              <a:ext uri="{FF2B5EF4-FFF2-40B4-BE49-F238E27FC236}">
                <a16:creationId xmlns:a16="http://schemas.microsoft.com/office/drawing/2014/main" id="{C866FDB0-9F66-F895-F5A5-22969601BE9A}"/>
              </a:ext>
            </a:extLst>
          </p:cNvPr>
          <p:cNvSpPr/>
          <p:nvPr/>
        </p:nvSpPr>
        <p:spPr>
          <a:xfrm>
            <a:off x="1729885" y="5642332"/>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Asian (12.8%)</a:t>
            </a:r>
          </a:p>
        </p:txBody>
      </p:sp>
      <p:sp>
        <p:nvSpPr>
          <p:cNvPr id="75" name="Rectangle 74">
            <a:extLst>
              <a:ext uri="{FF2B5EF4-FFF2-40B4-BE49-F238E27FC236}">
                <a16:creationId xmlns:a16="http://schemas.microsoft.com/office/drawing/2014/main" id="{6FE7B70C-EBFA-9942-0D78-DDCE7ECDE24A}"/>
              </a:ext>
            </a:extLst>
          </p:cNvPr>
          <p:cNvSpPr/>
          <p:nvPr/>
        </p:nvSpPr>
        <p:spPr>
          <a:xfrm>
            <a:off x="1729885" y="5892380"/>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Pakistani (12.4%)</a:t>
            </a:r>
          </a:p>
        </p:txBody>
      </p:sp>
      <p:sp>
        <p:nvSpPr>
          <p:cNvPr id="76" name="Rectangle 75">
            <a:extLst>
              <a:ext uri="{FF2B5EF4-FFF2-40B4-BE49-F238E27FC236}">
                <a16:creationId xmlns:a16="http://schemas.microsoft.com/office/drawing/2014/main" id="{D4A3106A-0181-E86A-80CD-09D23136E30B}"/>
              </a:ext>
            </a:extLst>
          </p:cNvPr>
          <p:cNvSpPr/>
          <p:nvPr/>
        </p:nvSpPr>
        <p:spPr>
          <a:xfrm>
            <a:off x="1729885" y="6148699"/>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mixed (11.3%)</a:t>
            </a:r>
          </a:p>
        </p:txBody>
      </p:sp>
      <p:sp>
        <p:nvSpPr>
          <p:cNvPr id="77" name="Rectangle 76">
            <a:extLst>
              <a:ext uri="{FF2B5EF4-FFF2-40B4-BE49-F238E27FC236}">
                <a16:creationId xmlns:a16="http://schemas.microsoft.com/office/drawing/2014/main" id="{1993562D-14C5-C2D9-3F9C-BE3DB7C87E1F}"/>
              </a:ext>
            </a:extLst>
          </p:cNvPr>
          <p:cNvSpPr/>
          <p:nvPr/>
        </p:nvSpPr>
        <p:spPr>
          <a:xfrm>
            <a:off x="1735642" y="6398996"/>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Black Caribbean (11.2%)</a:t>
            </a:r>
          </a:p>
        </p:txBody>
      </p:sp>
      <p:sp>
        <p:nvSpPr>
          <p:cNvPr id="78" name="Rectangle 77">
            <a:extLst>
              <a:ext uri="{FF2B5EF4-FFF2-40B4-BE49-F238E27FC236}">
                <a16:creationId xmlns:a16="http://schemas.microsoft.com/office/drawing/2014/main" id="{8659AD41-D933-F5E2-C663-E2985167916B}"/>
              </a:ext>
            </a:extLst>
          </p:cNvPr>
          <p:cNvSpPr/>
          <p:nvPr/>
        </p:nvSpPr>
        <p:spPr>
          <a:xfrm>
            <a:off x="1735642" y="6649044"/>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&amp; Asian (9.8%)</a:t>
            </a:r>
          </a:p>
        </p:txBody>
      </p:sp>
      <p:sp>
        <p:nvSpPr>
          <p:cNvPr id="79" name="Rectangle 78">
            <a:extLst>
              <a:ext uri="{FF2B5EF4-FFF2-40B4-BE49-F238E27FC236}">
                <a16:creationId xmlns:a16="http://schemas.microsoft.com/office/drawing/2014/main" id="{B73DEBAF-9594-385F-92EF-0E30CD44488E}"/>
              </a:ext>
            </a:extLst>
          </p:cNvPr>
          <p:cNvSpPr/>
          <p:nvPr/>
        </p:nvSpPr>
        <p:spPr>
          <a:xfrm>
            <a:off x="1735642" y="6896638"/>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Black (9.3%)</a:t>
            </a:r>
          </a:p>
        </p:txBody>
      </p:sp>
      <p:cxnSp>
        <p:nvCxnSpPr>
          <p:cNvPr id="80" name="Connector: Elbow 79">
            <a:extLst>
              <a:ext uri="{FF2B5EF4-FFF2-40B4-BE49-F238E27FC236}">
                <a16:creationId xmlns:a16="http://schemas.microsoft.com/office/drawing/2014/main" id="{06416EC9-BFFC-92D4-D3B0-A6DF620745C7}"/>
              </a:ext>
            </a:extLst>
          </p:cNvPr>
          <p:cNvCxnSpPr>
            <a:cxnSpLocks/>
            <a:stCxn id="41" idx="1"/>
            <a:endCxn id="13" idx="1"/>
          </p:cNvCxnSpPr>
          <p:nvPr/>
        </p:nvCxnSpPr>
        <p:spPr>
          <a:xfrm rot="10800000" flipV="1">
            <a:off x="1606276" y="2475298"/>
            <a:ext cx="123610" cy="1644749"/>
          </a:xfrm>
          <a:prstGeom prst="bentConnector3">
            <a:avLst>
              <a:gd name="adj1" fmla="val 284936"/>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or: Elbow 80">
            <a:extLst>
              <a:ext uri="{FF2B5EF4-FFF2-40B4-BE49-F238E27FC236}">
                <a16:creationId xmlns:a16="http://schemas.microsoft.com/office/drawing/2014/main" id="{01365808-6315-7C84-7286-1E4F9E9E5A80}"/>
              </a:ext>
            </a:extLst>
          </p:cNvPr>
          <p:cNvCxnSpPr>
            <a:cxnSpLocks/>
            <a:stCxn id="13" idx="1"/>
            <a:endCxn id="89" idx="1"/>
          </p:cNvCxnSpPr>
          <p:nvPr/>
        </p:nvCxnSpPr>
        <p:spPr>
          <a:xfrm rot="10800000" flipH="1" flipV="1">
            <a:off x="1606276" y="4120047"/>
            <a:ext cx="129366" cy="3415317"/>
          </a:xfrm>
          <a:prstGeom prst="bentConnector3">
            <a:avLst>
              <a:gd name="adj1" fmla="val -17670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A1B9538F-5714-DD9E-F359-1574A7B94B42}"/>
              </a:ext>
            </a:extLst>
          </p:cNvPr>
          <p:cNvSpPr/>
          <p:nvPr/>
        </p:nvSpPr>
        <p:spPr>
          <a:xfrm>
            <a:off x="1735642" y="7155660"/>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Indian (8.4%)</a:t>
            </a:r>
          </a:p>
        </p:txBody>
      </p:sp>
      <p:sp>
        <p:nvSpPr>
          <p:cNvPr id="89" name="Rectangle 88">
            <a:extLst>
              <a:ext uri="{FF2B5EF4-FFF2-40B4-BE49-F238E27FC236}">
                <a16:creationId xmlns:a16="http://schemas.microsoft.com/office/drawing/2014/main" id="{E5226F9C-7D03-51DA-D380-D6FC0D803FD9}"/>
              </a:ext>
            </a:extLst>
          </p:cNvPr>
          <p:cNvSpPr/>
          <p:nvPr/>
        </p:nvSpPr>
        <p:spPr>
          <a:xfrm>
            <a:off x="1735642" y="7420188"/>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Black African</a:t>
            </a:r>
            <a:r>
              <a:rPr lang="en-GB" sz="997" b="1" dirty="0">
                <a:solidFill>
                  <a:schemeClr val="bg1">
                    <a:lumMod val="85000"/>
                  </a:schemeClr>
                </a:solidFill>
              </a:rPr>
              <a:t> </a:t>
            </a:r>
            <a:r>
              <a:rPr lang="en-GB" sz="997" b="1" dirty="0">
                <a:solidFill>
                  <a:schemeClr val="tx1"/>
                </a:solidFill>
              </a:rPr>
              <a:t>(7.4%)</a:t>
            </a:r>
          </a:p>
        </p:txBody>
      </p:sp>
      <p:sp>
        <p:nvSpPr>
          <p:cNvPr id="10" name="Rectangle 9">
            <a:extLst>
              <a:ext uri="{FF2B5EF4-FFF2-40B4-BE49-F238E27FC236}">
                <a16:creationId xmlns:a16="http://schemas.microsoft.com/office/drawing/2014/main" id="{F34C4AB3-5D95-5491-BA68-CDA3159CC4F4}"/>
              </a:ext>
            </a:extLst>
          </p:cNvPr>
          <p:cNvSpPr/>
          <p:nvPr/>
        </p:nvSpPr>
        <p:spPr>
          <a:xfrm>
            <a:off x="222054" y="1867199"/>
            <a:ext cx="5062568" cy="3638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Lexend" pitchFamily="2" charset="0"/>
              </a:rPr>
              <a:t>Residents with no qualifications by ethnic group</a:t>
            </a:r>
          </a:p>
          <a:p>
            <a:pPr algn="ctr"/>
            <a:r>
              <a:rPr lang="en-GB" sz="1200" b="1" dirty="0">
                <a:solidFill>
                  <a:schemeClr val="tx1"/>
                </a:solidFill>
                <a:latin typeface="Lexend" pitchFamily="2" charset="0"/>
              </a:rPr>
              <a:t>(age standardised rate)</a:t>
            </a:r>
          </a:p>
        </p:txBody>
      </p:sp>
      <p:sp>
        <p:nvSpPr>
          <p:cNvPr id="125" name="Rectangle 124">
            <a:extLst>
              <a:ext uri="{FF2B5EF4-FFF2-40B4-BE49-F238E27FC236}">
                <a16:creationId xmlns:a16="http://schemas.microsoft.com/office/drawing/2014/main" id="{848938B9-0268-FBBB-4DBF-BAEB17CADDDA}"/>
              </a:ext>
            </a:extLst>
          </p:cNvPr>
          <p:cNvSpPr/>
          <p:nvPr/>
        </p:nvSpPr>
        <p:spPr>
          <a:xfrm>
            <a:off x="7693628" y="4482378"/>
            <a:ext cx="2225461" cy="388174"/>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32" b="1" dirty="0">
                <a:solidFill>
                  <a:schemeClr val="tx1"/>
                </a:solidFill>
              </a:rPr>
              <a:t>11%</a:t>
            </a:r>
          </a:p>
        </p:txBody>
      </p:sp>
      <p:sp>
        <p:nvSpPr>
          <p:cNvPr id="126" name="Rectangle 125">
            <a:extLst>
              <a:ext uri="{FF2B5EF4-FFF2-40B4-BE49-F238E27FC236}">
                <a16:creationId xmlns:a16="http://schemas.microsoft.com/office/drawing/2014/main" id="{09538164-ADEC-63F2-CF75-D064BA69DA84}"/>
              </a:ext>
            </a:extLst>
          </p:cNvPr>
          <p:cNvSpPr/>
          <p:nvPr/>
        </p:nvSpPr>
        <p:spPr>
          <a:xfrm>
            <a:off x="7817238" y="3963742"/>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&amp; Black African (10.7%)</a:t>
            </a:r>
          </a:p>
        </p:txBody>
      </p:sp>
      <p:sp>
        <p:nvSpPr>
          <p:cNvPr id="127" name="Rectangle 126">
            <a:extLst>
              <a:ext uri="{FF2B5EF4-FFF2-40B4-BE49-F238E27FC236}">
                <a16:creationId xmlns:a16="http://schemas.microsoft.com/office/drawing/2014/main" id="{C1229E3F-9EAC-7E4B-AA13-982585C01311}"/>
              </a:ext>
            </a:extLst>
          </p:cNvPr>
          <p:cNvSpPr/>
          <p:nvPr/>
        </p:nvSpPr>
        <p:spPr>
          <a:xfrm>
            <a:off x="7814358" y="4205971"/>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British (10.8%)</a:t>
            </a:r>
          </a:p>
        </p:txBody>
      </p:sp>
      <p:sp>
        <p:nvSpPr>
          <p:cNvPr id="128" name="Rectangle 127">
            <a:extLst>
              <a:ext uri="{FF2B5EF4-FFF2-40B4-BE49-F238E27FC236}">
                <a16:creationId xmlns:a16="http://schemas.microsoft.com/office/drawing/2014/main" id="{406F01F4-934D-F9A4-F74C-B2DFA19396CD}"/>
              </a:ext>
            </a:extLst>
          </p:cNvPr>
          <p:cNvSpPr/>
          <p:nvPr/>
        </p:nvSpPr>
        <p:spPr>
          <a:xfrm>
            <a:off x="7817238" y="3711712"/>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Black (10.5%)</a:t>
            </a:r>
          </a:p>
        </p:txBody>
      </p:sp>
      <p:sp>
        <p:nvSpPr>
          <p:cNvPr id="129" name="Rectangle 128">
            <a:extLst>
              <a:ext uri="{FF2B5EF4-FFF2-40B4-BE49-F238E27FC236}">
                <a16:creationId xmlns:a16="http://schemas.microsoft.com/office/drawing/2014/main" id="{B5393CB6-8F9F-C1BF-4D79-3D5B08B2F51E}"/>
              </a:ext>
            </a:extLst>
          </p:cNvPr>
          <p:cNvSpPr/>
          <p:nvPr/>
        </p:nvSpPr>
        <p:spPr>
          <a:xfrm>
            <a:off x="7817238" y="3457651"/>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Black Caribbean (9.6%)</a:t>
            </a:r>
          </a:p>
        </p:txBody>
      </p:sp>
      <p:sp>
        <p:nvSpPr>
          <p:cNvPr id="130" name="Rectangle 129">
            <a:extLst>
              <a:ext uri="{FF2B5EF4-FFF2-40B4-BE49-F238E27FC236}">
                <a16:creationId xmlns:a16="http://schemas.microsoft.com/office/drawing/2014/main" id="{50C2AEB2-CF7D-1393-2BEC-164170CF1F24}"/>
              </a:ext>
            </a:extLst>
          </p:cNvPr>
          <p:cNvSpPr/>
          <p:nvPr/>
        </p:nvSpPr>
        <p:spPr>
          <a:xfrm>
            <a:off x="7822994" y="3181244"/>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&amp; Black Caribbean (9.6%) </a:t>
            </a:r>
          </a:p>
        </p:txBody>
      </p:sp>
      <p:sp>
        <p:nvSpPr>
          <p:cNvPr id="131" name="Rectangle 130">
            <a:extLst>
              <a:ext uri="{FF2B5EF4-FFF2-40B4-BE49-F238E27FC236}">
                <a16:creationId xmlns:a16="http://schemas.microsoft.com/office/drawing/2014/main" id="{342E076B-2BBA-0CE5-3027-088A151FE92F}"/>
              </a:ext>
            </a:extLst>
          </p:cNvPr>
          <p:cNvSpPr/>
          <p:nvPr/>
        </p:nvSpPr>
        <p:spPr>
          <a:xfrm>
            <a:off x="7817238" y="2926741"/>
            <a:ext cx="1978242" cy="20498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Bangladeshi (9.2%)</a:t>
            </a:r>
          </a:p>
        </p:txBody>
      </p:sp>
      <p:sp>
        <p:nvSpPr>
          <p:cNvPr id="132" name="Rectangle 131">
            <a:extLst>
              <a:ext uri="{FF2B5EF4-FFF2-40B4-BE49-F238E27FC236}">
                <a16:creationId xmlns:a16="http://schemas.microsoft.com/office/drawing/2014/main" id="{11FB7A2A-E9F7-3BA8-2348-6F301847B649}"/>
              </a:ext>
            </a:extLst>
          </p:cNvPr>
          <p:cNvSpPr/>
          <p:nvPr/>
        </p:nvSpPr>
        <p:spPr>
          <a:xfrm>
            <a:off x="7817238" y="2651062"/>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Roma (4.3%)</a:t>
            </a:r>
          </a:p>
        </p:txBody>
      </p:sp>
      <p:sp>
        <p:nvSpPr>
          <p:cNvPr id="133" name="Rectangle 132">
            <a:extLst>
              <a:ext uri="{FF2B5EF4-FFF2-40B4-BE49-F238E27FC236}">
                <a16:creationId xmlns:a16="http://schemas.microsoft.com/office/drawing/2014/main" id="{6AEB9057-9CE6-39E3-3842-F91511C27C31}"/>
              </a:ext>
            </a:extLst>
          </p:cNvPr>
          <p:cNvSpPr/>
          <p:nvPr/>
        </p:nvSpPr>
        <p:spPr>
          <a:xfrm>
            <a:off x="7817238" y="2409025"/>
            <a:ext cx="1978242" cy="20498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Gypsy/ Irish Traveller (1.9%)</a:t>
            </a:r>
          </a:p>
        </p:txBody>
      </p:sp>
      <p:sp>
        <p:nvSpPr>
          <p:cNvPr id="134" name="Rectangle 133">
            <a:extLst>
              <a:ext uri="{FF2B5EF4-FFF2-40B4-BE49-F238E27FC236}">
                <a16:creationId xmlns:a16="http://schemas.microsoft.com/office/drawing/2014/main" id="{845C0012-4DEE-251F-7E64-B632BDA9ECFE}"/>
              </a:ext>
            </a:extLst>
          </p:cNvPr>
          <p:cNvSpPr/>
          <p:nvPr/>
        </p:nvSpPr>
        <p:spPr>
          <a:xfrm>
            <a:off x="7817237" y="4906810"/>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White (11.2%)</a:t>
            </a:r>
          </a:p>
        </p:txBody>
      </p:sp>
      <p:sp>
        <p:nvSpPr>
          <p:cNvPr id="135" name="Rectangle 134">
            <a:extLst>
              <a:ext uri="{FF2B5EF4-FFF2-40B4-BE49-F238E27FC236}">
                <a16:creationId xmlns:a16="http://schemas.microsoft.com/office/drawing/2014/main" id="{D48CFD23-8A36-A6A1-FCD2-211AD8803CC5}"/>
              </a:ext>
            </a:extLst>
          </p:cNvPr>
          <p:cNvSpPr/>
          <p:nvPr/>
        </p:nvSpPr>
        <p:spPr>
          <a:xfrm>
            <a:off x="7817237" y="5157540"/>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Black African (11.4%)</a:t>
            </a:r>
          </a:p>
        </p:txBody>
      </p:sp>
      <p:sp>
        <p:nvSpPr>
          <p:cNvPr id="136" name="Rectangle 135">
            <a:extLst>
              <a:ext uri="{FF2B5EF4-FFF2-40B4-BE49-F238E27FC236}">
                <a16:creationId xmlns:a16="http://schemas.microsoft.com/office/drawing/2014/main" id="{B40B4AA1-66FE-4C89-AD9C-D2BF62868510}"/>
              </a:ext>
            </a:extLst>
          </p:cNvPr>
          <p:cNvSpPr/>
          <p:nvPr/>
        </p:nvSpPr>
        <p:spPr>
          <a:xfrm>
            <a:off x="7817237" y="5419076"/>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ethnic group (11.4%)</a:t>
            </a:r>
          </a:p>
        </p:txBody>
      </p:sp>
      <p:sp>
        <p:nvSpPr>
          <p:cNvPr id="137" name="Rectangle 136">
            <a:extLst>
              <a:ext uri="{FF2B5EF4-FFF2-40B4-BE49-F238E27FC236}">
                <a16:creationId xmlns:a16="http://schemas.microsoft.com/office/drawing/2014/main" id="{D7B97947-1FA8-0ECF-E95F-360C609D8335}"/>
              </a:ext>
            </a:extLst>
          </p:cNvPr>
          <p:cNvSpPr/>
          <p:nvPr/>
        </p:nvSpPr>
        <p:spPr>
          <a:xfrm>
            <a:off x="7817237" y="5666658"/>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Asian (11.7%)</a:t>
            </a:r>
          </a:p>
        </p:txBody>
      </p:sp>
      <p:sp>
        <p:nvSpPr>
          <p:cNvPr id="138" name="Rectangle 137">
            <a:extLst>
              <a:ext uri="{FF2B5EF4-FFF2-40B4-BE49-F238E27FC236}">
                <a16:creationId xmlns:a16="http://schemas.microsoft.com/office/drawing/2014/main" id="{FFB739C0-A1D6-9511-4720-1CB536F21F6D}"/>
              </a:ext>
            </a:extLst>
          </p:cNvPr>
          <p:cNvSpPr/>
          <p:nvPr/>
        </p:nvSpPr>
        <p:spPr>
          <a:xfrm>
            <a:off x="7817237" y="5937219"/>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Other Mixed (12.2%)</a:t>
            </a:r>
          </a:p>
        </p:txBody>
      </p:sp>
      <p:sp>
        <p:nvSpPr>
          <p:cNvPr id="139" name="Rectangle 138">
            <a:extLst>
              <a:ext uri="{FF2B5EF4-FFF2-40B4-BE49-F238E27FC236}">
                <a16:creationId xmlns:a16="http://schemas.microsoft.com/office/drawing/2014/main" id="{434A18BD-8B5A-C762-71CE-CC5BAF8D3AE6}"/>
              </a:ext>
            </a:extLst>
          </p:cNvPr>
          <p:cNvSpPr/>
          <p:nvPr/>
        </p:nvSpPr>
        <p:spPr>
          <a:xfrm>
            <a:off x="7817237" y="6196267"/>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Irish (14%)</a:t>
            </a:r>
          </a:p>
        </p:txBody>
      </p:sp>
      <p:sp>
        <p:nvSpPr>
          <p:cNvPr id="140" name="Rectangle 139">
            <a:extLst>
              <a:ext uri="{FF2B5EF4-FFF2-40B4-BE49-F238E27FC236}">
                <a16:creationId xmlns:a16="http://schemas.microsoft.com/office/drawing/2014/main" id="{1AAB23B2-0BB4-4C73-01AA-C64C63F18651}"/>
              </a:ext>
            </a:extLst>
          </p:cNvPr>
          <p:cNvSpPr/>
          <p:nvPr/>
        </p:nvSpPr>
        <p:spPr>
          <a:xfrm>
            <a:off x="7817237" y="6446315"/>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Chinese (14.1%)</a:t>
            </a:r>
          </a:p>
        </p:txBody>
      </p:sp>
      <p:sp>
        <p:nvSpPr>
          <p:cNvPr id="141" name="Rectangle 140">
            <a:extLst>
              <a:ext uri="{FF2B5EF4-FFF2-40B4-BE49-F238E27FC236}">
                <a16:creationId xmlns:a16="http://schemas.microsoft.com/office/drawing/2014/main" id="{1932C855-DB5E-3995-4E89-5A457B7259B6}"/>
              </a:ext>
            </a:extLst>
          </p:cNvPr>
          <p:cNvSpPr/>
          <p:nvPr/>
        </p:nvSpPr>
        <p:spPr>
          <a:xfrm>
            <a:off x="7817237" y="6702634"/>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White &amp; Asian (14.7%)</a:t>
            </a:r>
          </a:p>
        </p:txBody>
      </p:sp>
      <p:sp>
        <p:nvSpPr>
          <p:cNvPr id="142" name="Rectangle 141">
            <a:extLst>
              <a:ext uri="{FF2B5EF4-FFF2-40B4-BE49-F238E27FC236}">
                <a16:creationId xmlns:a16="http://schemas.microsoft.com/office/drawing/2014/main" id="{00EA8E54-4E12-8161-7570-574E991CBE2A}"/>
              </a:ext>
            </a:extLst>
          </p:cNvPr>
          <p:cNvSpPr/>
          <p:nvPr/>
        </p:nvSpPr>
        <p:spPr>
          <a:xfrm>
            <a:off x="7822994" y="6952931"/>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Pakistani (18.2%)</a:t>
            </a:r>
          </a:p>
        </p:txBody>
      </p:sp>
      <p:sp>
        <p:nvSpPr>
          <p:cNvPr id="143" name="Rectangle 142">
            <a:extLst>
              <a:ext uri="{FF2B5EF4-FFF2-40B4-BE49-F238E27FC236}">
                <a16:creationId xmlns:a16="http://schemas.microsoft.com/office/drawing/2014/main" id="{428C5549-0533-167E-3E24-9BBD1149E441}"/>
              </a:ext>
            </a:extLst>
          </p:cNvPr>
          <p:cNvSpPr/>
          <p:nvPr/>
        </p:nvSpPr>
        <p:spPr>
          <a:xfrm>
            <a:off x="7822994" y="7202979"/>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Arab (21.3%)</a:t>
            </a:r>
          </a:p>
        </p:txBody>
      </p:sp>
      <p:sp>
        <p:nvSpPr>
          <p:cNvPr id="144" name="Rectangle 143">
            <a:extLst>
              <a:ext uri="{FF2B5EF4-FFF2-40B4-BE49-F238E27FC236}">
                <a16:creationId xmlns:a16="http://schemas.microsoft.com/office/drawing/2014/main" id="{E49E737B-A542-A2A0-EC67-704723DEA94B}"/>
              </a:ext>
            </a:extLst>
          </p:cNvPr>
          <p:cNvSpPr/>
          <p:nvPr/>
        </p:nvSpPr>
        <p:spPr>
          <a:xfrm>
            <a:off x="7822994" y="7450573"/>
            <a:ext cx="1984000" cy="23035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97" b="1" dirty="0">
                <a:solidFill>
                  <a:schemeClr val="tx1"/>
                </a:solidFill>
              </a:rPr>
              <a:t>Indian (22.2%)</a:t>
            </a:r>
          </a:p>
        </p:txBody>
      </p:sp>
      <p:cxnSp>
        <p:nvCxnSpPr>
          <p:cNvPr id="145" name="Connector: Elbow 144">
            <a:extLst>
              <a:ext uri="{FF2B5EF4-FFF2-40B4-BE49-F238E27FC236}">
                <a16:creationId xmlns:a16="http://schemas.microsoft.com/office/drawing/2014/main" id="{9C1874F1-4127-38F5-33E8-8B05E5874590}"/>
              </a:ext>
            </a:extLst>
          </p:cNvPr>
          <p:cNvCxnSpPr>
            <a:cxnSpLocks/>
            <a:stCxn id="133" idx="1"/>
            <a:endCxn id="125" idx="1"/>
          </p:cNvCxnSpPr>
          <p:nvPr/>
        </p:nvCxnSpPr>
        <p:spPr>
          <a:xfrm rot="10800000" flipV="1">
            <a:off x="7693628" y="2511517"/>
            <a:ext cx="123610" cy="2164947"/>
          </a:xfrm>
          <a:prstGeom prst="bentConnector3">
            <a:avLst>
              <a:gd name="adj1" fmla="val 284936"/>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Connector: Elbow 145">
            <a:extLst>
              <a:ext uri="{FF2B5EF4-FFF2-40B4-BE49-F238E27FC236}">
                <a16:creationId xmlns:a16="http://schemas.microsoft.com/office/drawing/2014/main" id="{C43D216F-F0CD-3DB3-C171-36CF345B71C0}"/>
              </a:ext>
            </a:extLst>
          </p:cNvPr>
          <p:cNvCxnSpPr>
            <a:cxnSpLocks/>
            <a:stCxn id="125" idx="1"/>
            <a:endCxn id="144" idx="1"/>
          </p:cNvCxnSpPr>
          <p:nvPr/>
        </p:nvCxnSpPr>
        <p:spPr>
          <a:xfrm rot="10800000" flipH="1" flipV="1">
            <a:off x="7693628" y="4676464"/>
            <a:ext cx="129366" cy="2889285"/>
          </a:xfrm>
          <a:prstGeom prst="bentConnector3">
            <a:avLst>
              <a:gd name="adj1" fmla="val -176708"/>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a:extLst>
              <a:ext uri="{FF2B5EF4-FFF2-40B4-BE49-F238E27FC236}">
                <a16:creationId xmlns:a16="http://schemas.microsoft.com/office/drawing/2014/main" id="{A7E9EA09-FECA-1A43-F28C-546F57D2EEF7}"/>
              </a:ext>
            </a:extLst>
          </p:cNvPr>
          <p:cNvSpPr txBox="1"/>
          <p:nvPr/>
        </p:nvSpPr>
        <p:spPr>
          <a:xfrm>
            <a:off x="6354763" y="3497578"/>
            <a:ext cx="1022690" cy="315471"/>
          </a:xfrm>
          <a:prstGeom prst="rect">
            <a:avLst/>
          </a:prstGeom>
          <a:solidFill>
            <a:schemeClr val="bg1"/>
          </a:solidFill>
        </p:spPr>
        <p:txBody>
          <a:bodyPr wrap="square" rtlCol="0" anchor="ctr">
            <a:spAutoFit/>
          </a:bodyPr>
          <a:lstStyle/>
          <a:p>
            <a:endParaRPr lang="en-GB" sz="1450" b="1" i="1" dirty="0"/>
          </a:p>
        </p:txBody>
      </p:sp>
      <p:sp>
        <p:nvSpPr>
          <p:cNvPr id="153" name="Rectangle 152">
            <a:extLst>
              <a:ext uri="{FF2B5EF4-FFF2-40B4-BE49-F238E27FC236}">
                <a16:creationId xmlns:a16="http://schemas.microsoft.com/office/drawing/2014/main" id="{1121AFBE-98E1-8CD9-5FD2-74C8B2F71F00}"/>
              </a:ext>
            </a:extLst>
          </p:cNvPr>
          <p:cNvSpPr/>
          <p:nvPr/>
        </p:nvSpPr>
        <p:spPr>
          <a:xfrm>
            <a:off x="6365129" y="1861995"/>
            <a:ext cx="4556480" cy="327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R</a:t>
            </a:r>
            <a:r>
              <a:rPr lang="en-GB" sz="1200" b="1" dirty="0">
                <a:solidFill>
                  <a:schemeClr val="tx1"/>
                </a:solidFill>
                <a:latin typeface="Lexend" pitchFamily="2" charset="0"/>
              </a:rPr>
              <a:t>esidents in professional occupations by ethnic group</a:t>
            </a:r>
          </a:p>
          <a:p>
            <a:pPr algn="ctr"/>
            <a:r>
              <a:rPr lang="en-GB" sz="1200" b="1" dirty="0">
                <a:solidFill>
                  <a:schemeClr val="tx1"/>
                </a:solidFill>
                <a:latin typeface="Lexend" pitchFamily="2" charset="0"/>
              </a:rPr>
              <a:t>(age standardised rate)</a:t>
            </a:r>
          </a:p>
        </p:txBody>
      </p:sp>
      <p:sp>
        <p:nvSpPr>
          <p:cNvPr id="2" name="Title 1">
            <a:extLst>
              <a:ext uri="{FF2B5EF4-FFF2-40B4-BE49-F238E27FC236}">
                <a16:creationId xmlns:a16="http://schemas.microsoft.com/office/drawing/2014/main" id="{029615A9-C461-0438-3B17-2F57494D7058}"/>
              </a:ext>
            </a:extLst>
          </p:cNvPr>
          <p:cNvSpPr txBox="1">
            <a:spLocks/>
          </p:cNvSpPr>
          <p:nvPr/>
        </p:nvSpPr>
        <p:spPr>
          <a:xfrm>
            <a:off x="425884" y="548014"/>
            <a:ext cx="11901154" cy="523221"/>
          </a:xfrm>
          <a:prstGeom prst="rect">
            <a:avLst/>
          </a:prstGeom>
        </p:spPr>
        <p:txBody>
          <a:bodyPr vert="horz" lIns="91440" tIns="45720" rIns="91440" bIns="45720" rtlCol="0" anchor="t" anchorCtr="0">
            <a:noAutofit/>
          </a:bodyPr>
          <a:lstStyle>
            <a:lvl1pPr algn="ctr" defTabSz="953079" rtl="0" eaLnBrk="1" latinLnBrk="0" hangingPunct="1">
              <a:lnSpc>
                <a:spcPct val="90000"/>
              </a:lnSpc>
              <a:spcBef>
                <a:spcPct val="0"/>
              </a:spcBef>
              <a:buNone/>
              <a:defRPr sz="6254" kern="1200">
                <a:solidFill>
                  <a:schemeClr val="tx1"/>
                </a:solidFill>
                <a:latin typeface="+mj-lt"/>
                <a:ea typeface="+mj-ea"/>
                <a:cs typeface="+mj-cs"/>
              </a:defRPr>
            </a:lvl1pPr>
          </a:lstStyle>
          <a:p>
            <a:pPr algn="l">
              <a:lnSpc>
                <a:spcPct val="120000"/>
              </a:lnSpc>
            </a:pPr>
            <a:r>
              <a:rPr lang="en-GB" sz="2400" b="1" dirty="0">
                <a:solidFill>
                  <a:srgbClr val="E40037"/>
                </a:solidFill>
                <a:latin typeface="Lexend" pitchFamily="2" charset="0"/>
              </a:rPr>
              <a:t>When we remove the effect of age, some ethnic minority groups experience consistently poorer outcomes than the wider population</a:t>
            </a:r>
          </a:p>
          <a:p>
            <a:pPr algn="l">
              <a:lnSpc>
                <a:spcPct val="120000"/>
              </a:lnSpc>
            </a:pPr>
            <a:endParaRPr lang="en-GB" sz="2800" b="1" dirty="0">
              <a:solidFill>
                <a:srgbClr val="E40037"/>
              </a:solidFill>
              <a:latin typeface="Lexend" pitchFamily="2" charset="0"/>
            </a:endParaRPr>
          </a:p>
        </p:txBody>
      </p:sp>
    </p:spTree>
    <p:extLst>
      <p:ext uri="{BB962C8B-B14F-4D97-AF65-F5344CB8AC3E}">
        <p14:creationId xmlns:p14="http://schemas.microsoft.com/office/powerpoint/2010/main" val="243313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E3362F934D684AB70629524568D5AF" ma:contentTypeVersion="6" ma:contentTypeDescription="Create a new document." ma:contentTypeScope="" ma:versionID="914233498677b45245adbc83beea6fa9">
  <xsd:schema xmlns:xsd="http://www.w3.org/2001/XMLSchema" xmlns:xs="http://www.w3.org/2001/XMLSchema" xmlns:p="http://schemas.microsoft.com/office/2006/metadata/properties" xmlns:ns2="f633fbb7-8392-49f3-83ed-d048ec525a4d" xmlns:ns3="72c3160d-f14a-4bec-a912-54ac5ed72894" targetNamespace="http://schemas.microsoft.com/office/2006/metadata/properties" ma:root="true" ma:fieldsID="0697cf4686e29fffa15dd5893542cfad" ns2:_="" ns3:_="">
    <xsd:import namespace="f633fbb7-8392-49f3-83ed-d048ec525a4d"/>
    <xsd:import namespace="72c3160d-f14a-4bec-a912-54ac5ed7289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33fbb7-8392-49f3-83ed-d048ec525a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c3160d-f14a-4bec-a912-54ac5ed7289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2881C6D-AB3C-4C6E-B33C-84B2C1E715B9}"/>
</file>

<file path=customXml/itemProps2.xml><?xml version="1.0" encoding="utf-8"?>
<ds:datastoreItem xmlns:ds="http://schemas.openxmlformats.org/officeDocument/2006/customXml" ds:itemID="{59E9F43A-B113-44B3-9265-AFABAB22E449}"/>
</file>

<file path=customXml/itemProps3.xml><?xml version="1.0" encoding="utf-8"?>
<ds:datastoreItem xmlns:ds="http://schemas.openxmlformats.org/officeDocument/2006/customXml" ds:itemID="{56BB02E4-47C9-4CFD-AA81-A501DC3586DD}"/>
</file>

<file path=docProps/app.xml><?xml version="1.0" encoding="utf-8"?>
<Properties xmlns="http://schemas.openxmlformats.org/officeDocument/2006/extended-properties" xmlns:vt="http://schemas.openxmlformats.org/officeDocument/2006/docPropsVTypes">
  <Template>Office Theme 2013 - 2022</Template>
  <TotalTime>5807</TotalTime>
  <Words>4631</Words>
  <Application>Microsoft Office PowerPoint</Application>
  <PresentationFormat>Custom</PresentationFormat>
  <Paragraphs>506</Paragraphs>
  <Slides>23</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Lexend</vt:lpstr>
      <vt:lpstr>Office Theme</vt:lpstr>
      <vt:lpstr>Understanding our population   Equalities insights from Census 2021</vt:lpstr>
      <vt:lpstr>Our population is growing at a rate of over 200 people per week...  </vt:lpstr>
      <vt:lpstr>Our population is changing and becoming more diverse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Alastair Gordon - Head of Profession Research and Citizen Insight</dc:creator>
  <cp:lastModifiedBy>Andrew Lowing - Senior Equality and Partnerships Adviser</cp:lastModifiedBy>
  <cp:revision>3</cp:revision>
  <dcterms:created xsi:type="dcterms:W3CDTF">2024-01-09T21:58:18Z</dcterms:created>
  <dcterms:modified xsi:type="dcterms:W3CDTF">2024-02-16T09:40:37Z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2024-01-10T00:05:30Z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02d6ccf1-c565-4df0-80fb-1b43a3b12955</vt:lpwstr>
  </property>
  <property fmtid="{D5CDD505-2E9C-101B-9397-08002B2CF9AE}" pid="8" name="MSIP_Label_39d8be9e-c8d9-4b9c-bd40-2c27cc7ea2e6_ContentBits">
    <vt:lpwstr>0</vt:lpwstr>
  </property>
  <property fmtid="{D5CDD505-2E9C-101B-9397-08002B2CF9AE}" pid="9" name="ContentTypeId">
    <vt:lpwstr>0x0101009DE3362F934D684AB70629524568D5AF</vt:lpwstr>
  </property>
</Properties>
</file>