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76" r:id="rId9"/>
    <p:sldId id="269" r:id="rId10"/>
    <p:sldId id="270" r:id="rId11"/>
    <p:sldId id="262" r:id="rId12"/>
    <p:sldId id="273" r:id="rId13"/>
    <p:sldId id="272" r:id="rId14"/>
    <p:sldId id="27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0366E3-237F-3F79-74D1-DD2EED4960EC}" name="Sean Maguire - Senior Analyst" initials="SMSA" userId="S::Sean.Maguire@essex.gov.uk::24e6685b-73b1-46bc-94e1-daefbedbd121" providerId="AD"/>
  <p188:author id="{BA6035EF-FE10-E3A7-5D83-C81F4E0DED62}" name="Alastair Gordon - Head of Profession Research and Citizen Insight" initials="AGHoPRaCI" userId="S::Alastair.Gordon@essex.gov.uk::25a2190b-df6d-4bf9-8b87-8d0bf2f9461b" providerId="AD"/>
  <p188:author id="{8232E5F6-22AC-7702-6D3C-FD03AD7DD98F}" name="Saulius Ringaila - Analyst" initials="SRA" userId="S::Saulius.Ringaila@essex.gov.uk::894ea390-9fae-43b4-86fe-3eea484b84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Gender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with blue and orange squares&#10;&#10;Description automatically generated">
            <a:extLst>
              <a:ext uri="{FF2B5EF4-FFF2-40B4-BE49-F238E27FC236}">
                <a16:creationId xmlns:a16="http://schemas.microsoft.com/office/drawing/2014/main" id="{F3B3C539-E44A-0BCC-3EBA-C7405DA51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1977" y="1906257"/>
            <a:ext cx="5798494" cy="4766400"/>
          </a:xfrm>
          <a:prstGeom prst="rect">
            <a:avLst/>
          </a:prstGeom>
        </p:spPr>
      </p:pic>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and the trans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majority of the Essex trans population identify as ‘straight or heterosexual’ (56.9%).  This is much lower than across the Essex population as a whole (91%).</a:t>
            </a:r>
          </a:p>
          <a:p>
            <a:pPr algn="l">
              <a:spcAft>
                <a:spcPts val="1134"/>
              </a:spcAft>
            </a:pPr>
            <a:r>
              <a:rPr lang="en-GB" sz="1400" dirty="0"/>
              <a:t>Members of the Essex trans community are more likely to identify as gay or lesbian, bisexual, or ‘other sexual orientations’ than the Essex population as a whole. </a:t>
            </a:r>
          </a:p>
          <a:p>
            <a:pPr>
              <a:spcAft>
                <a:spcPts val="1134"/>
              </a:spcAft>
            </a:pPr>
            <a:r>
              <a:rPr lang="en-GB" sz="1400" dirty="0"/>
              <a:t>Members of the Essex disabled population were also less likely to provide an answer to questions about their sexuality in census 2021 than the population as a whole.  It is worth noting that 2021 was the first census which collected data on sexuality.  Compared to other questions on the census, this topic has a relatively high proportion of ‘not answered’ responses – where the person has not provided any information on the topic.</a:t>
            </a:r>
          </a:p>
          <a:p>
            <a:pPr>
              <a:spcBef>
                <a:spcPts val="0"/>
              </a:spcBef>
              <a:buNone/>
            </a:pPr>
            <a:r>
              <a:rPr lang="en-GB" sz="1400" dirty="0"/>
              <a:t>Due to the sensitive nature of the topic, this ‘missing data’ will not be missing at random. Certain groups of the population, or people living in certain situations, may feel unable or unwilling to answer these questions.</a:t>
            </a:r>
          </a:p>
          <a:p>
            <a:pPr marL="285750" indent="-285750" algn="l">
              <a:spcAft>
                <a:spcPts val="1134"/>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trans and non-trans populations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the trans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523220"/>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the trans population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lgn="l">
              <a:spcAft>
                <a:spcPts val="1134"/>
              </a:spcAft>
            </a:pPr>
            <a:r>
              <a:rPr lang="en-GB" sz="1400" dirty="0"/>
              <a:t>Compared to working-age residents, trans people in Essex are significantly more likely to have never worked or to be long-term unemployed, as well as being full-time students.</a:t>
            </a:r>
          </a:p>
          <a:p>
            <a:pPr algn="l">
              <a:spcAft>
                <a:spcPts val="1134"/>
              </a:spcAft>
            </a:pPr>
            <a:r>
              <a:rPr lang="en-GB" sz="1400" dirty="0"/>
              <a:t>Of the trans residents who are in work, they are :</a:t>
            </a:r>
          </a:p>
          <a:p>
            <a:pPr marL="285750" indent="-285750" algn="l">
              <a:spcAft>
                <a:spcPts val="1134"/>
              </a:spcAft>
              <a:buFont typeface="Arial" panose="020B0604020202020204" pitchFamily="34" charset="0"/>
              <a:buChar char="•"/>
            </a:pPr>
            <a:r>
              <a:rPr lang="en-GB" sz="1400" dirty="0"/>
              <a:t>less likely to hold Higher managerial occupations, administrative and professional roles than the wider working population; and</a:t>
            </a:r>
          </a:p>
          <a:p>
            <a:pPr marL="285750" indent="-285750">
              <a:spcAft>
                <a:spcPts val="1134"/>
              </a:spcAft>
              <a:buFont typeface="Arial" panose="020B0604020202020204" pitchFamily="34" charset="0"/>
              <a:buChar char="•"/>
            </a:pPr>
            <a:r>
              <a:rPr lang="en-GB" sz="1400" dirty="0"/>
              <a:t>more likely to be in ‘routine and semi-routine occupations’ </a:t>
            </a:r>
          </a:p>
          <a:p>
            <a:pPr marL="285750" indent="-285750">
              <a:spcAft>
                <a:spcPts val="1134"/>
              </a:spcAft>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trans and non-trans population, </a:t>
            </a:r>
            <a:br>
              <a:rPr lang="en-GB" sz="1400" b="1" dirty="0"/>
            </a:br>
            <a:r>
              <a:rPr lang="en-GB" sz="1400" b="1" dirty="0"/>
              <a:t>Essex 2021 </a:t>
            </a:r>
          </a:p>
        </p:txBody>
      </p:sp>
      <p:pic>
        <p:nvPicPr>
          <p:cNvPr id="6" name="Picture 5" descr="A graph of a number of people&#10;&#10;Description automatically generated with medium confidence">
            <a:extLst>
              <a:ext uri="{FF2B5EF4-FFF2-40B4-BE49-F238E27FC236}">
                <a16:creationId xmlns:a16="http://schemas.microsoft.com/office/drawing/2014/main" id="{C75A7B15-3007-F87F-272E-EEFCAA261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82985"/>
            <a:ext cx="5798494" cy="4766400"/>
          </a:xfrm>
          <a:prstGeom prst="rect">
            <a:avLst/>
          </a:prstGeom>
        </p:spPr>
      </p:pic>
    </p:spTree>
    <p:extLst>
      <p:ext uri="{BB962C8B-B14F-4D97-AF65-F5344CB8AC3E}">
        <p14:creationId xmlns:p14="http://schemas.microsoft.com/office/powerpoint/2010/main" val="410990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spcAft>
                <a:spcPts val="1134"/>
              </a:spcAft>
            </a:pPr>
            <a:r>
              <a:rPr lang="en-GB" sz="1400" dirty="0"/>
              <a:t>Trans people in Essex are less likely to be in work than the working-age population as a whole. Those who do work are more likely to work part-time than members of the wider population.</a:t>
            </a:r>
            <a:endParaRPr lang="en-GB" sz="600" dirty="0"/>
          </a:p>
          <a:p>
            <a:pPr algn="l">
              <a:spcAft>
                <a:spcPts val="1134"/>
              </a:spcAft>
            </a:pPr>
            <a:r>
              <a:rPr lang="en-GB" sz="1000" dirty="0"/>
              <a:t>*Within Census data full time roles are classified as 31+ hours per week and part-time roles are classed as 30 hrs or less per week.</a:t>
            </a:r>
          </a:p>
        </p:txBody>
      </p:sp>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by gender status,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13</a:t>
            </a:fld>
            <a:endParaRPr lang="en-GB" sz="1100" dirty="0">
              <a:solidFill>
                <a:schemeClr val="bg1">
                  <a:lumMod val="75000"/>
                </a:schemeClr>
              </a:solidFill>
            </a:endParaRPr>
          </a:p>
        </p:txBody>
      </p:sp>
      <p:pic>
        <p:nvPicPr>
          <p:cNvPr id="8" name="Picture 7" descr="A graph of a number of people&#10;&#10;Description automatically generated with medium confidence">
            <a:extLst>
              <a:ext uri="{FF2B5EF4-FFF2-40B4-BE49-F238E27FC236}">
                <a16:creationId xmlns:a16="http://schemas.microsoft.com/office/drawing/2014/main" id="{DB94AA5B-C9FB-B80B-38F6-528EA33EC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849" y="1859331"/>
            <a:ext cx="5798494" cy="4766400"/>
          </a:xfrm>
          <a:prstGeom prst="rect">
            <a:avLst/>
          </a:prstGeom>
        </p:spPr>
      </p:pic>
    </p:spTree>
    <p:extLst>
      <p:ext uri="{BB962C8B-B14F-4D97-AF65-F5344CB8AC3E}">
        <p14:creationId xmlns:p14="http://schemas.microsoft.com/office/powerpoint/2010/main" val="364840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dirty="0"/>
              <a:t>Trans people are more likely to have no qualifications compared to the general Essex population. Nearly a quarter of all trans residents have no formal qualifications, compared to 19% of the general population in Essex.</a:t>
            </a:r>
          </a:p>
          <a:p>
            <a:pPr>
              <a:spcAft>
                <a:spcPts val="1134"/>
              </a:spcAft>
            </a:pPr>
            <a:r>
              <a:rPr lang="en-GB" sz="1400" dirty="0"/>
              <a:t>Of trans people who do have qualifications, there is a slightly higher proportion of other qualifications and level 4 (e.g. Masters and PhDs) in the trans population.</a:t>
            </a:r>
          </a:p>
          <a:p>
            <a:pPr algn="l"/>
            <a:r>
              <a:rPr lang="en-GB" sz="800" dirty="0"/>
              <a:t>* Qualifications:</a:t>
            </a:r>
          </a:p>
          <a:p>
            <a:pPr marL="171450" indent="-171450" algn="l">
              <a:buFont typeface="Arial" panose="020B0604020202020204" pitchFamily="34" charset="0"/>
              <a:buChar char="•"/>
            </a:pPr>
            <a:r>
              <a:rPr lang="en-GB" sz="800" i="0" dirty="0">
                <a:solidFill>
                  <a:srgbClr val="323132"/>
                </a:solidFill>
                <a:effectLst/>
                <a:latin typeface="open sans" panose="020B0606030504020204" pitchFamily="34" charset="0"/>
              </a:rPr>
              <a:t>no qualifications: no formal qualifications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Level 1: one to four GCSE passes (grade A* to C or grade 4 and above) and any other GCSEs at other grades, or equivalent qualifications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Level 2: five or more GCSE passes (grade A* to C or grade 4 and above) or equivalent qualifications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apprenticeships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Level 3: two or more A Levels or equivalent qualifications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Level 4 or above: Higher National Certificate, Higher National Diploma, Bachelor's degree, or post-graduate qualifications</a:t>
            </a:r>
          </a:p>
          <a:p>
            <a:pPr algn="l">
              <a:buFont typeface="Arial" panose="020B0604020202020204" pitchFamily="34" charset="0"/>
              <a:buChar char="•"/>
            </a:pPr>
            <a:r>
              <a:rPr lang="en-GB" sz="800" i="0" dirty="0">
                <a:solidFill>
                  <a:srgbClr val="323132"/>
                </a:solidFill>
                <a:effectLst/>
                <a:latin typeface="open sans" panose="020B0606030504020204" pitchFamily="34" charset="0"/>
              </a:rPr>
              <a:t>other qualifications, of unknown level</a:t>
            </a:r>
          </a:p>
          <a:p>
            <a:pPr algn="l">
              <a:buFont typeface="Arial" panose="020B0604020202020204" pitchFamily="34" charset="0"/>
              <a:buChar char="•"/>
            </a:pPr>
            <a:endParaRPr lang="en-GB" sz="800" i="0" dirty="0">
              <a:solidFill>
                <a:srgbClr val="323132"/>
              </a:solidFill>
              <a:effectLst/>
              <a:latin typeface="open sans" panose="020B0606030504020204" pitchFamily="34" charset="0"/>
            </a:endParaRPr>
          </a:p>
          <a:p>
            <a:pPr>
              <a:spcAft>
                <a:spcPts val="1134"/>
              </a:spcAft>
            </a:pPr>
            <a:endParaRPr lang="en-GB" sz="1400" dirty="0"/>
          </a:p>
        </p:txBody>
      </p:sp>
      <p:sp>
        <p:nvSpPr>
          <p:cNvPr id="2" name="TextBox 1">
            <a:extLst>
              <a:ext uri="{FF2B5EF4-FFF2-40B4-BE49-F238E27FC236}">
                <a16:creationId xmlns:a16="http://schemas.microsoft.com/office/drawing/2014/main" id="{3CC5ED25-74CE-F66B-06E1-763D6AD8369E}"/>
              </a:ext>
            </a:extLst>
          </p:cNvPr>
          <p:cNvSpPr txBox="1"/>
          <p:nvPr/>
        </p:nvSpPr>
        <p:spPr>
          <a:xfrm>
            <a:off x="6229539" y="1601218"/>
            <a:ext cx="5768019" cy="275207"/>
          </a:xfrm>
          <a:prstGeom prst="rect">
            <a:avLst/>
          </a:prstGeom>
          <a:noFill/>
        </p:spPr>
        <p:txBody>
          <a:bodyPr wrap="square" lIns="0" tIns="0" rIns="0" bIns="0" rtlCol="0">
            <a:noAutofit/>
          </a:bodyPr>
          <a:lstStyle/>
          <a:p>
            <a:pPr algn="l">
              <a:spcAft>
                <a:spcPts val="1134"/>
              </a:spcAft>
            </a:pPr>
            <a:r>
              <a:rPr lang="en-GB" sz="1400" b="1" dirty="0"/>
              <a:t>Level of qualifications held in the trans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pic>
        <p:nvPicPr>
          <p:cNvPr id="6" name="Picture 5" descr="A graph of a bar chart&#10;&#10;Description automatically generated with medium confidence">
            <a:extLst>
              <a:ext uri="{FF2B5EF4-FFF2-40B4-BE49-F238E27FC236}">
                <a16:creationId xmlns:a16="http://schemas.microsoft.com/office/drawing/2014/main" id="{80467444-B94B-48FD-6108-6D9A192E3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2050448"/>
            <a:ext cx="5798494" cy="4766400"/>
          </a:xfrm>
          <a:prstGeom prst="rect">
            <a:avLst/>
          </a:prstGeom>
        </p:spPr>
      </p:pic>
    </p:spTree>
    <p:extLst>
      <p:ext uri="{BB962C8B-B14F-4D97-AF65-F5344CB8AC3E}">
        <p14:creationId xmlns:p14="http://schemas.microsoft.com/office/powerpoint/2010/main" val="33315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Gender status by unpaid care</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dirty="0"/>
              <a:t>The vast majority of trans people in Essex do not provide unpaid care.  Only 10.3% of the Trans population provide some form of unpaid care. This is similar to the general population in Essex, where c9% of residents identified themselves as unpaid carers in the 2021 census.</a:t>
            </a:r>
          </a:p>
          <a:p>
            <a:pPr>
              <a:spcAft>
                <a:spcPts val="1134"/>
              </a:spcAft>
            </a:pPr>
            <a:r>
              <a:rPr lang="en-GB" sz="1400" dirty="0"/>
              <a:t>Our analysis also suggests that trans people are more likely to provide unpaid care for a more than 20 hours time each week.  </a:t>
            </a:r>
          </a:p>
        </p:txBody>
      </p:sp>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the trans population, Essex, 2021</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pic>
        <p:nvPicPr>
          <p:cNvPr id="8" name="Picture 7" descr="A graph of blue and orange bars&#10;&#10;Description automatically generated">
            <a:extLst>
              <a:ext uri="{FF2B5EF4-FFF2-40B4-BE49-F238E27FC236}">
                <a16:creationId xmlns:a16="http://schemas.microsoft.com/office/drawing/2014/main" id="{E79B3D3B-A34D-7CE6-E6EF-6114F2C84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48060"/>
            <a:ext cx="5798494" cy="4766400"/>
          </a:xfrm>
          <a:prstGeom prst="rect">
            <a:avLst/>
          </a:prstGeom>
        </p:spPr>
      </p:pic>
    </p:spTree>
    <p:extLst>
      <p:ext uri="{BB962C8B-B14F-4D97-AF65-F5344CB8AC3E}">
        <p14:creationId xmlns:p14="http://schemas.microsoft.com/office/powerpoint/2010/main" val="206458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trans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are identified as trans in the most recent Census data.  These are people who, at the time of Census 2021, </a:t>
            </a:r>
            <a:r>
              <a:rPr lang="en-GB" sz="1500" b="0" i="0" dirty="0">
                <a:effectLst/>
              </a:rPr>
              <a:t>report their gender identity as different to the gender assigned at birth</a:t>
            </a:r>
            <a:endParaRPr lang="en-GB" sz="1500" dirty="0"/>
          </a:p>
          <a:p>
            <a:pPr lvl="1">
              <a:spcBef>
                <a:spcPts val="1200"/>
              </a:spcBef>
            </a:pPr>
            <a:r>
              <a:rPr lang="en-GB" sz="1500" b="1" dirty="0"/>
              <a:t>Section 2: </a:t>
            </a:r>
            <a:r>
              <a:rPr lang="en-GB" sz="1500" dirty="0"/>
              <a:t>examines the characteristics of the trans population, focusing on the extent to which the wider range of protected characteristics can be found within members of the trans population;</a:t>
            </a:r>
          </a:p>
          <a:p>
            <a:pPr lvl="1">
              <a:spcBef>
                <a:spcPts val="1200"/>
              </a:spcBef>
            </a:pPr>
            <a:r>
              <a:rPr lang="en-GB" sz="1500" b="1" dirty="0"/>
              <a:t>Section 3: </a:t>
            </a:r>
            <a:r>
              <a:rPr lang="en-GB" sz="1500" dirty="0"/>
              <a:t>examines the outcomes enjoyed by members of the trans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ethnicity, age, sex, sexuality, disability, and gender 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or get 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trans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523220"/>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Understanding the scale and distribution of Essex’s </a:t>
            </a:r>
            <a:r>
              <a:rPr lang="en-GB" sz="2800" dirty="0">
                <a:solidFill>
                  <a:schemeClr val="bg1"/>
                </a:solidFill>
                <a:latin typeface="Calibri Light" panose="020F0302020204030204" pitchFamily="34" charset="0"/>
                <a:cs typeface="Calibri Light" panose="020F0302020204030204" pitchFamily="34" charset="0"/>
              </a:rPr>
              <a:t>trans</a:t>
            </a:r>
            <a:r>
              <a:rPr lang="en-GB" sz="2800" b="0" dirty="0">
                <a:solidFill>
                  <a:schemeClr val="bg1"/>
                </a:solidFill>
                <a:latin typeface="Calibri Light" panose="020F0302020204030204" pitchFamily="34" charset="0"/>
                <a:cs typeface="Calibri Light" panose="020F0302020204030204" pitchFamily="34" charset="0"/>
              </a:rPr>
              <a:t> population</a:t>
            </a:r>
            <a:endParaRPr lang="en-GB" sz="2800" dirty="0">
              <a:solidFill>
                <a:schemeClr val="bg1"/>
              </a:solidFill>
            </a:endParaRP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trans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algn="l">
              <a:spcBef>
                <a:spcPts val="600"/>
              </a:spcBef>
              <a:spcAft>
                <a:spcPts val="1800"/>
              </a:spcAft>
            </a:pPr>
            <a:r>
              <a:rPr lang="en-GB" sz="1400" dirty="0"/>
              <a:t>The census 2021 question on gender identity was voluntary and asked those aged 16 years and over “ Is the gender you identify with the same as your sex registered at birth?”. The responses showed that:</a:t>
            </a:r>
          </a:p>
          <a:p>
            <a:pPr marL="285750" indent="-285750" algn="l">
              <a:spcBef>
                <a:spcPts val="600"/>
              </a:spcBef>
              <a:spcAft>
                <a:spcPts val="1800"/>
              </a:spcAft>
              <a:buFont typeface="Arial" panose="020B0604020202020204" pitchFamily="34" charset="0"/>
              <a:buChar char="•"/>
            </a:pPr>
            <a:r>
              <a:rPr lang="en-GB" sz="1400" dirty="0"/>
              <a:t>At the time of Census 2021, there were some 4,210 trans people in Essex and 5,720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0.3% of Essex residents (0.4% for Greater Essex) – broadly in line with the average of England as a whole (0.5%).</a:t>
            </a:r>
          </a:p>
          <a:p>
            <a:pPr marL="285750" indent="-285750" algn="l">
              <a:spcBef>
                <a:spcPts val="600"/>
              </a:spcBef>
              <a:spcAft>
                <a:spcPts val="1800"/>
              </a:spcAft>
              <a:buFont typeface="Arial" panose="020B0604020202020204" pitchFamily="34" charset="0"/>
              <a:buChar char="•"/>
            </a:pPr>
            <a:r>
              <a:rPr lang="en-GB" sz="1400" dirty="0"/>
              <a:t>But the prevalence of disability within the population varies substantially across different districts.  Harlow, Southend, and Thurrock have the highest levels of trans residents</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pic>
        <p:nvPicPr>
          <p:cNvPr id="8" name="Picture 7" descr="A graph of a number of people&#10;&#10;Description automatically generated">
            <a:extLst>
              <a:ext uri="{FF2B5EF4-FFF2-40B4-BE49-F238E27FC236}">
                <a16:creationId xmlns:a16="http://schemas.microsoft.com/office/drawing/2014/main" id="{A25EE210-752A-5F83-18CC-8AE0A7D9F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726" y="1632175"/>
            <a:ext cx="5030836" cy="4611600"/>
          </a:xfrm>
          <a:prstGeom prst="rect">
            <a:avLst/>
          </a:prstGeom>
        </p:spPr>
      </p:pic>
      <p:sp>
        <p:nvSpPr>
          <p:cNvPr id="11" name="TextBox 10">
            <a:extLst>
              <a:ext uri="{FF2B5EF4-FFF2-40B4-BE49-F238E27FC236}">
                <a16:creationId xmlns:a16="http://schemas.microsoft.com/office/drawing/2014/main" id="{48E14A75-38EC-FC58-13FE-452911F42D6D}"/>
              </a:ext>
            </a:extLst>
          </p:cNvPr>
          <p:cNvSpPr txBox="1"/>
          <p:nvPr/>
        </p:nvSpPr>
        <p:spPr>
          <a:xfrm>
            <a:off x="6380479" y="1426537"/>
            <a:ext cx="5496523" cy="455525"/>
          </a:xfrm>
          <a:prstGeom prst="rect">
            <a:avLst/>
          </a:prstGeom>
          <a:solidFill>
            <a:schemeClr val="bg1"/>
          </a:solidFill>
        </p:spPr>
        <p:txBody>
          <a:bodyPr wrap="square" lIns="0" tIns="0" rIns="0" bIns="0" rtlCol="0">
            <a:noAutofit/>
          </a:bodyPr>
          <a:lstStyle/>
          <a:p>
            <a:pPr algn="l">
              <a:spcAft>
                <a:spcPts val="1134"/>
              </a:spcAft>
            </a:pPr>
            <a:r>
              <a:rPr lang="en-GB" sz="1400" b="1" dirty="0"/>
              <a:t>Number and percentage of residents identifying as trans in Greater Essex and Essex Districts, Census 2021</a:t>
            </a: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trans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trans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of a person with disabilities&#10;&#10;Description automatically generated with medium confidence">
            <a:extLst>
              <a:ext uri="{FF2B5EF4-FFF2-40B4-BE49-F238E27FC236}">
                <a16:creationId xmlns:a16="http://schemas.microsoft.com/office/drawing/2014/main" id="{32B18F83-EB7D-9165-ED50-6334543E8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1994" y="1577722"/>
            <a:ext cx="6332861" cy="4766400"/>
          </a:xfrm>
          <a:prstGeom prst="rect">
            <a:avLst/>
          </a:prstGeom>
        </p:spPr>
      </p:pic>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dirty="0"/>
              <a:t>Age and sex of the disabled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trans population by age and by sex.</a:t>
            </a:r>
          </a:p>
          <a:p>
            <a:pPr algn="l">
              <a:spcAft>
                <a:spcPts val="1134"/>
              </a:spcAft>
            </a:pPr>
            <a:r>
              <a:rPr lang="en-GB" sz="1400" dirty="0"/>
              <a:t>Trans residents make up a relatively small proportion of Essex’s population. in total 0.3% of Essex residents identify with a gender different to the one assigned at birth.</a:t>
            </a:r>
          </a:p>
          <a:p>
            <a:pPr algn="l">
              <a:spcAft>
                <a:spcPts val="1134"/>
              </a:spcAft>
            </a:pPr>
            <a:r>
              <a:rPr lang="en-GB" sz="1400" dirty="0"/>
              <a:t>There is an almost even split of sex in the trans population, with the exception of the youngest 16-24 age group, where there is slightly more females who identify as trans compared to males.</a:t>
            </a:r>
            <a:br>
              <a:rPr lang="en-GB" sz="1400" dirty="0"/>
            </a:br>
            <a:r>
              <a:rPr lang="en-GB" sz="1400" dirty="0"/>
              <a:t>The census data does not make it possible to break down if these are people who were assigned female sex at birth and now identify as another gender, or if these are trans people who now identify as female</a:t>
            </a:r>
          </a:p>
        </p:txBody>
      </p:sp>
      <p:sp>
        <p:nvSpPr>
          <p:cNvPr id="2" name="TextBox 1">
            <a:extLst>
              <a:ext uri="{FF2B5EF4-FFF2-40B4-BE49-F238E27FC236}">
                <a16:creationId xmlns:a16="http://schemas.microsoft.com/office/drawing/2014/main" id="{4B4C6BD0-5818-DF8A-66E2-D671633C64F5}"/>
              </a:ext>
            </a:extLst>
          </p:cNvPr>
          <p:cNvSpPr txBox="1"/>
          <p:nvPr/>
        </p:nvSpPr>
        <p:spPr>
          <a:xfrm>
            <a:off x="5571994" y="1577722"/>
            <a:ext cx="5980843" cy="473024"/>
          </a:xfrm>
          <a:prstGeom prst="rect">
            <a:avLst/>
          </a:prstGeom>
          <a:solidFill>
            <a:schemeClr val="bg1"/>
          </a:solidFill>
        </p:spPr>
        <p:txBody>
          <a:bodyPr wrap="square" lIns="0" tIns="0" rIns="0" bIns="0" rtlCol="0">
            <a:noAutofit/>
          </a:bodyPr>
          <a:lstStyle/>
          <a:p>
            <a:pPr algn="l">
              <a:spcAft>
                <a:spcPts val="1134"/>
              </a:spcAft>
            </a:pPr>
            <a:r>
              <a:rPr lang="en-GB" sz="1400" b="1" dirty="0"/>
              <a:t>Composition of the trans population by age and sex, Essex, 2021</a:t>
            </a:r>
            <a:endParaRPr lang="en-GB" sz="1400" i="1" dirty="0">
              <a:solidFill>
                <a:schemeClr val="tx1">
                  <a:lumMod val="50000"/>
                  <a:lumOff val="50000"/>
                </a:schemeClr>
              </a:solidFill>
            </a:endParaRP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6</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Ethnic diversity in the trans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vast majority of Essex’s trans population identify as White British (65.6% - or 2,760 for the 4,210 trans population).</a:t>
            </a:r>
          </a:p>
          <a:p>
            <a:pPr algn="l">
              <a:spcAft>
                <a:spcPts val="1134"/>
              </a:spcAft>
            </a:pPr>
            <a:r>
              <a:rPr lang="en-GB" sz="1400" dirty="0"/>
              <a:t>1,450 identify as ethnic minorities</a:t>
            </a:r>
            <a:r>
              <a:rPr lang="en-GB" sz="1100" dirty="0"/>
              <a:t>*</a:t>
            </a:r>
            <a:r>
              <a:rPr lang="en-GB" sz="1400" dirty="0"/>
              <a:t> (34.6% - compared to 16.7% across the population as a whole).   </a:t>
            </a:r>
          </a:p>
          <a:p>
            <a:pPr algn="l">
              <a:spcAft>
                <a:spcPts val="1134"/>
              </a:spcAft>
            </a:pPr>
            <a:r>
              <a:rPr lang="en-GB" sz="1400" dirty="0"/>
              <a:t>In particular, the analysis reveals that members of the Essex Trans population are more than twice as likely as the wider population to identify as:</a:t>
            </a:r>
          </a:p>
          <a:p>
            <a:pPr marL="285750" indent="-285750" algn="l">
              <a:spcAft>
                <a:spcPts val="1134"/>
              </a:spcAft>
              <a:buFont typeface="Arial" panose="020B0604020202020204" pitchFamily="34" charset="0"/>
              <a:buChar char="•"/>
            </a:pPr>
            <a:r>
              <a:rPr lang="en-GB" sz="1400" dirty="0"/>
              <a:t>Gypsy or Irish Traveller, Roma or Other white;</a:t>
            </a:r>
          </a:p>
          <a:p>
            <a:pPr marL="285750" indent="-285750" algn="l">
              <a:spcAft>
                <a:spcPts val="1134"/>
              </a:spcAft>
              <a:buFont typeface="Arial" panose="020B0604020202020204" pitchFamily="34" charset="0"/>
              <a:buChar char="•"/>
            </a:pPr>
            <a:r>
              <a:rPr lang="en-GB" sz="1400" dirty="0"/>
              <a:t>Black, Black British, Caribbean or African;</a:t>
            </a:r>
          </a:p>
          <a:p>
            <a:pPr marL="285750" indent="-285750" algn="l">
              <a:spcAft>
                <a:spcPts val="1134"/>
              </a:spcAft>
              <a:buFont typeface="Arial" panose="020B0604020202020204" pitchFamily="34" charset="0"/>
              <a:buChar char="•"/>
            </a:pPr>
            <a:r>
              <a:rPr lang="en-GB" sz="1400" dirty="0"/>
              <a:t>Asian or Asian British;</a:t>
            </a:r>
          </a:p>
          <a:p>
            <a:pPr marL="285750" indent="-285750" algn="l">
              <a:spcAft>
                <a:spcPts val="1134"/>
              </a:spcAft>
              <a:buFont typeface="Arial" panose="020B0604020202020204" pitchFamily="34" charset="0"/>
              <a:buChar char="•"/>
            </a:pPr>
            <a:r>
              <a:rPr lang="en-GB" sz="1400" dirty="0"/>
              <a:t>Other ethnic group</a:t>
            </a:r>
          </a:p>
          <a:p>
            <a:pPr marL="285750" indent="-285750" algn="l">
              <a:spcAft>
                <a:spcPts val="1134"/>
              </a:spcAft>
              <a:buFont typeface="Arial" panose="020B0604020202020204" pitchFamily="34" charset="0"/>
              <a:buChar char="•"/>
            </a:pPr>
            <a:endParaRPr lang="en-GB" sz="1400" dirty="0">
              <a:highlight>
                <a:srgbClr val="00FF00"/>
              </a:highlight>
            </a:endParaRPr>
          </a:p>
          <a:p>
            <a:pPr algn="l">
              <a:spcAft>
                <a:spcPts val="1134"/>
              </a:spcAft>
            </a:pPr>
            <a:r>
              <a:rPr lang="en-GB" sz="1100" dirty="0"/>
              <a:t>* Defined as any ethnicity other than white British</a:t>
            </a:r>
            <a:endParaRPr lang="en-GB" sz="1400" dirty="0">
              <a:highlight>
                <a:srgbClr val="00FF00"/>
              </a:highlight>
            </a:endParaRP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trans and nontrans populations by ethnic group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pic>
        <p:nvPicPr>
          <p:cNvPr id="8" name="Picture 7" descr="A graph of different colored bars&#10;&#10;Description automatically generated">
            <a:extLst>
              <a:ext uri="{FF2B5EF4-FFF2-40B4-BE49-F238E27FC236}">
                <a16:creationId xmlns:a16="http://schemas.microsoft.com/office/drawing/2014/main" id="{9393BA89-3F45-AAFD-AA5A-D2A59FABD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1983446"/>
            <a:ext cx="5798494" cy="4766400"/>
          </a:xfrm>
          <a:prstGeom prst="rect">
            <a:avLst/>
          </a:prstGeom>
        </p:spPr>
      </p:pic>
    </p:spTree>
    <p:extLst>
      <p:ext uri="{BB962C8B-B14F-4D97-AF65-F5344CB8AC3E}">
        <p14:creationId xmlns:p14="http://schemas.microsoft.com/office/powerpoint/2010/main" val="35199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blue and orange squares&#10;&#10;Description automatically generated">
            <a:extLst>
              <a:ext uri="{FF2B5EF4-FFF2-40B4-BE49-F238E27FC236}">
                <a16:creationId xmlns:a16="http://schemas.microsoft.com/office/drawing/2014/main" id="{B33DDB90-1015-B9E1-7860-3A03ECF5C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78" y="1850620"/>
            <a:ext cx="5798494" cy="4766400"/>
          </a:xfrm>
          <a:prstGeom prst="rect">
            <a:avLst/>
          </a:prstGeom>
        </p:spPr>
      </p:pic>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in the trans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vast majority of Essex’s trans residents are not disabled under the equality act (71.1% - or 2,990 for the 4,210 trans population).</a:t>
            </a:r>
          </a:p>
          <a:p>
            <a:pPr algn="l">
              <a:spcAft>
                <a:spcPts val="1134"/>
              </a:spcAft>
            </a:pPr>
            <a:r>
              <a:rPr lang="en-GB" sz="1400" dirty="0"/>
              <a:t>1,220 are disabled with their day-to-day activities limited in some way due to their disability (28.9% - compared to 18.9% across the population as a whole).   </a:t>
            </a:r>
          </a:p>
          <a:p>
            <a:pPr algn="l">
              <a:spcAft>
                <a:spcPts val="1134"/>
              </a:spcAft>
            </a:pPr>
            <a:r>
              <a:rPr lang="en-GB" sz="1400" dirty="0"/>
              <a:t>Essex’s trans residents are more likely to have their day-to-day activities limited a little due to their disability (16.3% of trans residents compared to 11.2% of all Essex residents). </a:t>
            </a:r>
            <a:br>
              <a:rPr lang="en-GB" sz="1400" dirty="0"/>
            </a:br>
            <a:r>
              <a:rPr lang="en-GB" sz="1400" dirty="0"/>
              <a:t>This gap increases for people who have their day-to-day activities limited a lot – 12.6% of trans residents compared to 7.7% of all residents.</a:t>
            </a:r>
          </a:p>
        </p:txBody>
      </p:sp>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trans and nontrans populations by disability,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168283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different colored bars&#10;&#10;Description automatically generated">
            <a:extLst>
              <a:ext uri="{FF2B5EF4-FFF2-40B4-BE49-F238E27FC236}">
                <a16:creationId xmlns:a16="http://schemas.microsoft.com/office/drawing/2014/main" id="{B442D315-EF43-A5D4-DDD7-79412D96B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387" y="1860775"/>
            <a:ext cx="5798494" cy="4766400"/>
          </a:xfrm>
          <a:prstGeom prst="rect">
            <a:avLst/>
          </a:prstGeom>
        </p:spPr>
      </p:pic>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trans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of the Essex trans population identify either as having ‘no religion’ (42.1%), followed by Christian (42.1%) and Muslim (5.3%). This is a slightly higher proportion of trans people with no religion, and a lower proportion of trans people who are Christian compared to the general Essex population.  </a:t>
            </a:r>
          </a:p>
          <a:p>
            <a:pPr algn="l">
              <a:spcAft>
                <a:spcPts val="1134"/>
              </a:spcAft>
            </a:pPr>
            <a:r>
              <a:rPr lang="en-GB" sz="1400" dirty="0"/>
              <a:t>Also, amongst the Essex trans population:</a:t>
            </a:r>
          </a:p>
          <a:p>
            <a:pPr marL="285750" indent="-285750" algn="l">
              <a:spcAft>
                <a:spcPts val="1134"/>
              </a:spcAft>
              <a:buFont typeface="Arial" panose="020B0604020202020204" pitchFamily="34" charset="0"/>
              <a:buChar char="•"/>
            </a:pPr>
            <a:r>
              <a:rPr lang="en-GB" sz="1400" dirty="0"/>
              <a:t>a higher percentage of residents identified as following ‘other ’, Hindu, and Buddhist religions compared with the Essex population as a whole</a:t>
            </a:r>
          </a:p>
          <a:p>
            <a:pPr marL="285750" indent="-285750" algn="l">
              <a:spcAft>
                <a:spcPts val="1134"/>
              </a:spcAft>
              <a:buFont typeface="Arial" panose="020B0604020202020204" pitchFamily="34" charset="0"/>
              <a:buChar char="•"/>
            </a:pPr>
            <a:r>
              <a:rPr lang="en-GB" sz="1400" dirty="0"/>
              <a:t>a similar composition of those following Sikh religion</a:t>
            </a:r>
          </a:p>
          <a:p>
            <a:pPr marL="285750" indent="-285750">
              <a:spcAft>
                <a:spcPts val="1134"/>
              </a:spcAft>
              <a:buFont typeface="Arial" panose="020B0604020202020204" pitchFamily="34" charset="0"/>
              <a:buChar char="•"/>
            </a:pPr>
            <a:r>
              <a:rPr lang="en-GB" sz="1400" dirty="0"/>
              <a:t>a marginally lower percentage of residents identified as Jewish compared with the Essex population as a whole</a:t>
            </a:r>
          </a:p>
          <a:p>
            <a:pPr marL="285750" indent="-285750">
              <a:spcAft>
                <a:spcPts val="1134"/>
              </a:spcAft>
              <a:buFont typeface="Arial" panose="020B0604020202020204" pitchFamily="34" charset="0"/>
              <a:buChar char="•"/>
            </a:pPr>
            <a:r>
              <a:rPr lang="en-GB" sz="1400" dirty="0"/>
              <a:t>More likely to state their religion compared with the Essex population as a whole</a:t>
            </a:r>
            <a:endParaRPr lang="en-GB" sz="1500" dirty="0"/>
          </a:p>
        </p:txBody>
      </p:sp>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trans and non-trans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2943</TotalTime>
  <Words>1862</Words>
  <Application>Microsoft Office PowerPoint</Application>
  <PresentationFormat>Widescreen</PresentationFormat>
  <Paragraphs>112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open sans</vt:lpstr>
      <vt:lpstr>ppt theme 2023</vt:lpstr>
      <vt:lpstr>Understanding Gender in Essex</vt:lpstr>
      <vt:lpstr>Introduction</vt:lpstr>
      <vt:lpstr>PowerPoint Presentation</vt:lpstr>
      <vt:lpstr>The trans population</vt:lpstr>
      <vt:lpstr>PowerPoint Presentation</vt:lpstr>
      <vt:lpstr>Age and sex of the disabled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24</cp:revision>
  <dcterms:created xsi:type="dcterms:W3CDTF">2023-07-11T10:01:01Z</dcterms:created>
  <dcterms:modified xsi:type="dcterms:W3CDTF">2023-09-18T12:48:19Z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