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8" r:id="rId9"/>
    <p:sldId id="277" r:id="rId10"/>
    <p:sldId id="269" r:id="rId11"/>
    <p:sldId id="262" r:id="rId12"/>
    <p:sldId id="273" r:id="rId13"/>
    <p:sldId id="272" r:id="rId14"/>
    <p:sldId id="275" r:id="rId15"/>
    <p:sldId id="274"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035EF-FE10-E3A7-5D83-C81F4E0DED62}" name="Alastair Gordon - Head of Profession Research and Citizen Insight" initials="AGHoPRaCI" userId="S::Alastair.Gordon@essex.gov.uk::25a2190b-df6d-4bf9-8b87-8d0bf2f946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dirty="0"/>
              <a:t>Understanding veterans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288900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bar graph&#10;&#10;Description automatically generated with medium confidence">
            <a:extLst>
              <a:ext uri="{FF2B5EF4-FFF2-40B4-BE49-F238E27FC236}">
                <a16:creationId xmlns:a16="http://schemas.microsoft.com/office/drawing/2014/main" id="{BD9BF8AE-0327-9A60-D0A5-E3A41291E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948060"/>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Religion in the veteran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The vast majority of the Essex veteran population identify either as Christian (65.4%) or ‘no religion’ (27.7%). There is an over-representation of Christian religion in the veteran population compared to all Essex residents (65.4% in veteran residents compared to 50.8% in all residents).</a:t>
            </a:r>
          </a:p>
          <a:p>
            <a:pPr algn="l">
              <a:spcAft>
                <a:spcPts val="1134"/>
              </a:spcAft>
            </a:pPr>
            <a:r>
              <a:rPr lang="en-GB" sz="1400" dirty="0"/>
              <a:t>Following Christian and no religion, the most common faiths among the veteran population are other religions (0.47%) and Buddhist (0.38%). 5.2% of veterans chose not to answer religion questions in the census, slightly lower than all Essex residents (5.6%)</a:t>
            </a:r>
          </a:p>
          <a:p>
            <a:pPr algn="l">
              <a:spcAft>
                <a:spcPts val="1134"/>
              </a:spcAft>
            </a:pPr>
            <a:endParaRPr lang="en-GB" sz="1500" dirty="0"/>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white British and veteran populations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11982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veteran residents</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523220"/>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veteran residents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with medium confidence">
            <a:extLst>
              <a:ext uri="{FF2B5EF4-FFF2-40B4-BE49-F238E27FC236}">
                <a16:creationId xmlns:a16="http://schemas.microsoft.com/office/drawing/2014/main" id="{998CE139-7145-8BD1-1D8D-9137021E0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48060"/>
            <a:ext cx="5798494" cy="4766400"/>
          </a:xfrm>
          <a:prstGeom prst="rect">
            <a:avLst/>
          </a:prstGeom>
        </p:spPr>
      </p:pic>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spcAft>
                <a:spcPts val="1134"/>
              </a:spcAft>
            </a:pPr>
            <a:r>
              <a:rPr lang="en-GB" sz="1400" dirty="0"/>
              <a:t>The majority of Essex’s veteran residents work in higher managerial (23.2%), lower managerial (29.9%), or small employers (22.4%). Together these roles account for c59% of all employments in veteran residents.</a:t>
            </a:r>
          </a:p>
          <a:p>
            <a:pPr>
              <a:spcAft>
                <a:spcPts val="1134"/>
              </a:spcAft>
            </a:pPr>
            <a:r>
              <a:rPr lang="en-GB" sz="1400" dirty="0"/>
              <a:t>Compared to the general Essex population, veterans in Essex are less likely to be full time students or work in intermediate / semi-routine occupations. They are slightly more likely to have never worked or be long term unemployed compared to the general population, and more likely to work in routine of lower supervisory / technical roles</a:t>
            </a:r>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ethnic minorities and all residents, </a:t>
            </a:r>
            <a:br>
              <a:rPr lang="en-GB" sz="1400" b="1" dirty="0"/>
            </a:br>
            <a:r>
              <a:rPr lang="en-GB" sz="1400" b="1" dirty="0"/>
              <a:t>Essex 2021 </a:t>
            </a:r>
          </a:p>
        </p:txBody>
      </p:sp>
    </p:spTree>
    <p:extLst>
      <p:ext uri="{BB962C8B-B14F-4D97-AF65-F5344CB8AC3E}">
        <p14:creationId xmlns:p14="http://schemas.microsoft.com/office/powerpoint/2010/main" val="410990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pic>
        <p:nvPicPr>
          <p:cNvPr id="6" name="Picture 5" descr="A graph of a number of people&#10;&#10;Description automatically generated with medium confidence">
            <a:extLst>
              <a:ext uri="{FF2B5EF4-FFF2-40B4-BE49-F238E27FC236}">
                <a16:creationId xmlns:a16="http://schemas.microsoft.com/office/drawing/2014/main" id="{147D3B59-B106-7957-FBC1-810D432CA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562" y="1752170"/>
            <a:ext cx="5798494" cy="4766400"/>
          </a:xfrm>
          <a:prstGeom prst="rect">
            <a:avLst/>
          </a:prstGeom>
        </p:spPr>
      </p:pic>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lgn="l">
              <a:spcAft>
                <a:spcPts val="1134"/>
              </a:spcAft>
            </a:pPr>
            <a:r>
              <a:rPr lang="en-GB" sz="1400" dirty="0"/>
              <a:t>Of the 43,000 people who make up the Essex veteran population, 18,000 are working-age adults.  Of this group 88.9% were in work at the time of Census 2021.</a:t>
            </a:r>
          </a:p>
          <a:p>
            <a:pPr algn="l">
              <a:spcAft>
                <a:spcPts val="1134"/>
              </a:spcAft>
            </a:pPr>
            <a:r>
              <a:rPr lang="en-GB" sz="1400" dirty="0"/>
              <a:t>This is higher proportion than we see across the working-age population as a whole (78.1%).</a:t>
            </a:r>
          </a:p>
          <a:p>
            <a:pPr algn="l">
              <a:spcAft>
                <a:spcPts val="1134"/>
              </a:spcAft>
            </a:pPr>
            <a:r>
              <a:rPr lang="en-GB" sz="1400" dirty="0"/>
              <a:t>The majority of the Essex veteran population who are in work are in full-time roles (81% hold full-time roles compared to 19% working part-time)*, a higher proportion are in full-time work than across the Essex working-age population as a whole.  </a:t>
            </a:r>
          </a:p>
          <a:p>
            <a:pPr algn="l">
              <a:spcAft>
                <a:spcPts val="1134"/>
              </a:spcAft>
            </a:pPr>
            <a:endParaRPr lang="en-GB" sz="600" dirty="0"/>
          </a:p>
          <a:p>
            <a:pPr algn="l">
              <a:spcAft>
                <a:spcPts val="1134"/>
              </a:spcAft>
            </a:pPr>
            <a:r>
              <a:rPr lang="en-GB" sz="1000" dirty="0"/>
              <a:t>*Within Census data full time roles are classified as 31+ hours per week and part-time roles are classed as 30 hrs or less per week.</a:t>
            </a:r>
          </a:p>
        </p:txBody>
      </p:sp>
      <p:sp>
        <p:nvSpPr>
          <p:cNvPr id="2" name="TextBox 1">
            <a:extLst>
              <a:ext uri="{FF2B5EF4-FFF2-40B4-BE49-F238E27FC236}">
                <a16:creationId xmlns:a16="http://schemas.microsoft.com/office/drawing/2014/main" id="{4E7C094B-ECED-15E6-1462-98EBA0F00A8B}"/>
              </a:ext>
            </a:extLst>
          </p:cNvPr>
          <p:cNvSpPr txBox="1"/>
          <p:nvPr/>
        </p:nvSpPr>
        <p:spPr>
          <a:xfrm>
            <a:off x="6350000" y="1595438"/>
            <a:ext cx="6096000" cy="313465"/>
          </a:xfrm>
          <a:prstGeom prst="rect">
            <a:avLst/>
          </a:prstGeom>
          <a:noFill/>
        </p:spPr>
        <p:txBody>
          <a:bodyPr wrap="square" lIns="0" tIns="0" rIns="0" bIns="0" rtlCol="0">
            <a:noAutofit/>
          </a:bodyPr>
          <a:lstStyle/>
          <a:p>
            <a:pPr algn="l">
              <a:spcAft>
                <a:spcPts val="1134"/>
              </a:spcAft>
            </a:pPr>
            <a:r>
              <a:rPr lang="en-GB" sz="1400" b="1" dirty="0"/>
              <a:t>Hours worked, veterans and all residents,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13</a:t>
            </a:fld>
            <a:endParaRPr lang="en-GB" sz="1100" dirty="0">
              <a:solidFill>
                <a:schemeClr val="bg1">
                  <a:lumMod val="75000"/>
                </a:schemeClr>
              </a:solidFill>
            </a:endParaRPr>
          </a:p>
        </p:txBody>
      </p:sp>
    </p:spTree>
    <p:extLst>
      <p:ext uri="{BB962C8B-B14F-4D97-AF65-F5344CB8AC3E}">
        <p14:creationId xmlns:p14="http://schemas.microsoft.com/office/powerpoint/2010/main" val="364840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with medium confidence">
            <a:extLst>
              <a:ext uri="{FF2B5EF4-FFF2-40B4-BE49-F238E27FC236}">
                <a16:creationId xmlns:a16="http://schemas.microsoft.com/office/drawing/2014/main" id="{F9C38B35-580E-BD50-AD73-250AD7808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461" y="1827601"/>
            <a:ext cx="5798494" cy="4766400"/>
          </a:xfrm>
          <a:prstGeom prst="rect">
            <a:avLst/>
          </a:prstGeom>
        </p:spPr>
      </p:pic>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dirty="0"/>
              <a:t>Veteran Essex residents are more likely to have no level qualifications compared to the general Essex population. </a:t>
            </a:r>
            <a:br>
              <a:rPr lang="en-GB" sz="1400" dirty="0"/>
            </a:br>
            <a:r>
              <a:rPr lang="en-GB" sz="1400" dirty="0"/>
              <a:t>A larger proportion of the veteran population have other qualifications (vocational or work-related qualifications) compared to the general population. </a:t>
            </a:r>
          </a:p>
          <a:p>
            <a:pPr>
              <a:spcAft>
                <a:spcPts val="1134"/>
              </a:spcAft>
            </a:pPr>
            <a:r>
              <a:rPr lang="en-GB" sz="1400" dirty="0"/>
              <a:t>They are less likely to have higher qualifications, with the gap in attainment increasing with level of qualification</a:t>
            </a:r>
          </a:p>
        </p:txBody>
      </p:sp>
      <p:sp>
        <p:nvSpPr>
          <p:cNvPr id="2" name="TextBox 1">
            <a:extLst>
              <a:ext uri="{FF2B5EF4-FFF2-40B4-BE49-F238E27FC236}">
                <a16:creationId xmlns:a16="http://schemas.microsoft.com/office/drawing/2014/main" id="{3CC5ED25-74CE-F66B-06E1-763D6AD8369E}"/>
              </a:ext>
            </a:extLst>
          </p:cNvPr>
          <p:cNvSpPr txBox="1"/>
          <p:nvPr/>
        </p:nvSpPr>
        <p:spPr>
          <a:xfrm>
            <a:off x="6229540" y="1601218"/>
            <a:ext cx="4859992" cy="275207"/>
          </a:xfrm>
          <a:prstGeom prst="rect">
            <a:avLst/>
          </a:prstGeom>
          <a:noFill/>
        </p:spPr>
        <p:txBody>
          <a:bodyPr wrap="square" lIns="0" tIns="0" rIns="0" bIns="0" rtlCol="0">
            <a:noAutofit/>
          </a:bodyPr>
          <a:lstStyle/>
          <a:p>
            <a:pPr algn="l">
              <a:spcAft>
                <a:spcPts val="1134"/>
              </a:spcAft>
            </a:pPr>
            <a:r>
              <a:rPr lang="en-GB" sz="1400" b="1" dirty="0"/>
              <a:t>Level of qualifications held in the veteran population, </a:t>
            </a:r>
            <a:br>
              <a:rPr lang="en-GB" sz="1400" b="1" dirty="0"/>
            </a:br>
            <a:r>
              <a:rPr lang="en-GB" sz="1400" b="1" dirty="0"/>
              <a:t>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spTree>
    <p:extLst>
      <p:ext uri="{BB962C8B-B14F-4D97-AF65-F5344CB8AC3E}">
        <p14:creationId xmlns:p14="http://schemas.microsoft.com/office/powerpoint/2010/main" val="33315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blue and orange bars&#10;&#10;Description automatically generated">
            <a:extLst>
              <a:ext uri="{FF2B5EF4-FFF2-40B4-BE49-F238E27FC236}">
                <a16:creationId xmlns:a16="http://schemas.microsoft.com/office/drawing/2014/main" id="{009D660B-D7C9-9A12-66B6-B890D4FB5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01" y="1776210"/>
            <a:ext cx="5798494" cy="4766400"/>
          </a:xfrm>
          <a:prstGeom prst="rect">
            <a:avLst/>
          </a:prstGeom>
        </p:spPr>
      </p:pic>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Provision of unpaid care by veterans</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dirty="0"/>
              <a:t>11.7% of Essex veteran residents provide some form of unpaid care. This is higher than the general population, where 9% of the general population identified themselves as carers in the Census 2021.</a:t>
            </a:r>
          </a:p>
          <a:p>
            <a:pPr algn="l">
              <a:spcAft>
                <a:spcPts val="1134"/>
              </a:spcAft>
            </a:pPr>
            <a:r>
              <a:rPr lang="en-GB" sz="1400" dirty="0"/>
              <a:t>Veterans are more likely to provide 50+ hours of unpaid care, and less likely to provide lower amounts of unpaid care, compared to the general population. This suggests that the burden of unpaid care in the veteran population is large – if a veteran provides unpaid care, they are much more likely to be providing very high levels of care compared to the general population.</a:t>
            </a:r>
            <a:br>
              <a:rPr lang="en-GB" sz="1400" dirty="0"/>
            </a:br>
            <a:br>
              <a:rPr lang="en-GB" sz="1400" dirty="0"/>
            </a:br>
            <a:r>
              <a:rPr lang="en-GB" sz="1400" dirty="0"/>
              <a:t>It is likely that part of this pattern can be explained by age – veterans tend to be older than the general public.</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veteran residents, Essex, 2021</a:t>
            </a:r>
          </a:p>
        </p:txBody>
      </p:sp>
    </p:spTree>
    <p:extLst>
      <p:ext uri="{BB962C8B-B14F-4D97-AF65-F5344CB8AC3E}">
        <p14:creationId xmlns:p14="http://schemas.microsoft.com/office/powerpoint/2010/main" val="206458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with medium confidence">
            <a:extLst>
              <a:ext uri="{FF2B5EF4-FFF2-40B4-BE49-F238E27FC236}">
                <a16:creationId xmlns:a16="http://schemas.microsoft.com/office/drawing/2014/main" id="{702AC21C-89F3-7DE9-6A2B-5DD782E9E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85914"/>
            <a:ext cx="5798494" cy="4766400"/>
          </a:xfrm>
          <a:prstGeom prst="rect">
            <a:avLst/>
          </a:prstGeom>
        </p:spPr>
      </p:pic>
      <p:sp>
        <p:nvSpPr>
          <p:cNvPr id="8" name="Title 2">
            <a:extLst>
              <a:ext uri="{FF2B5EF4-FFF2-40B4-BE49-F238E27FC236}">
                <a16:creationId xmlns:a16="http://schemas.microsoft.com/office/drawing/2014/main" id="{697DF940-B92D-4CD6-7A25-8E7E8CBCEC7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Access to cars</a:t>
            </a:r>
          </a:p>
        </p:txBody>
      </p:sp>
      <p:sp>
        <p:nvSpPr>
          <p:cNvPr id="9" name="TextBox 8">
            <a:extLst>
              <a:ext uri="{FF2B5EF4-FFF2-40B4-BE49-F238E27FC236}">
                <a16:creationId xmlns:a16="http://schemas.microsoft.com/office/drawing/2014/main" id="{D5106507-9D61-CE3F-DCCC-6BC291C1D379}"/>
              </a:ext>
            </a:extLst>
          </p:cNvPr>
          <p:cNvSpPr txBox="1"/>
          <p:nvPr/>
        </p:nvSpPr>
        <p:spPr>
          <a:xfrm>
            <a:off x="550383" y="1874358"/>
            <a:ext cx="4850958" cy="4733925"/>
          </a:xfrm>
          <a:prstGeom prst="rect">
            <a:avLst/>
          </a:prstGeom>
          <a:noFill/>
        </p:spPr>
        <p:txBody>
          <a:bodyPr wrap="square" lIns="0" tIns="0" rIns="0" bIns="0" rtlCol="0">
            <a:noAutofit/>
          </a:bodyPr>
          <a:lstStyle/>
          <a:p>
            <a:pPr>
              <a:spcAft>
                <a:spcPts val="1134"/>
              </a:spcAft>
            </a:pPr>
            <a:r>
              <a:rPr lang="en-GB" sz="1400" dirty="0"/>
              <a:t>Veterans are less likely to have access to a car or van compared to the general Essex population (16% of veterans have no access compared to 11% of the general population).</a:t>
            </a:r>
            <a:br>
              <a:rPr lang="en-GB" sz="1400" dirty="0"/>
            </a:br>
            <a:r>
              <a:rPr lang="en-GB" sz="1400" dirty="0"/>
              <a:t>This may have an impact on access to services in the veteran community</a:t>
            </a:r>
          </a:p>
        </p:txBody>
      </p:sp>
      <p:sp>
        <p:nvSpPr>
          <p:cNvPr id="2" name="TextBox 1">
            <a:extLst>
              <a:ext uri="{FF2B5EF4-FFF2-40B4-BE49-F238E27FC236}">
                <a16:creationId xmlns:a16="http://schemas.microsoft.com/office/drawing/2014/main" id="{D17B936B-E2FC-54FF-4D6F-0DE90F967791}"/>
              </a:ext>
            </a:extLst>
          </p:cNvPr>
          <p:cNvSpPr txBox="1"/>
          <p:nvPr/>
        </p:nvSpPr>
        <p:spPr>
          <a:xfrm>
            <a:off x="6113722" y="1599151"/>
            <a:ext cx="4101484" cy="275207"/>
          </a:xfrm>
          <a:prstGeom prst="rect">
            <a:avLst/>
          </a:prstGeom>
          <a:noFill/>
        </p:spPr>
        <p:txBody>
          <a:bodyPr wrap="square" lIns="0" tIns="0" rIns="0" bIns="0" rtlCol="0">
            <a:noAutofit/>
          </a:bodyPr>
          <a:lstStyle/>
          <a:p>
            <a:pPr algn="l">
              <a:spcAft>
                <a:spcPts val="1134"/>
              </a:spcAft>
            </a:pPr>
            <a:r>
              <a:rPr lang="en-GB" sz="1400" b="1" dirty="0"/>
              <a:t>Access to a car or van in the veteran population, Essex, 2021</a:t>
            </a:r>
          </a:p>
        </p:txBody>
      </p:sp>
      <p:sp>
        <p:nvSpPr>
          <p:cNvPr id="3" name="TextBox 2">
            <a:extLst>
              <a:ext uri="{FF2B5EF4-FFF2-40B4-BE49-F238E27FC236}">
                <a16:creationId xmlns:a16="http://schemas.microsoft.com/office/drawing/2014/main" id="{C23ABCDA-528E-0200-146B-017A1C25A4C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776DAEF-4609-9866-BB41-0501EC1F169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16</a:t>
            </a:fld>
            <a:endParaRPr lang="en-GB" sz="1100" dirty="0">
              <a:solidFill>
                <a:schemeClr val="bg1">
                  <a:lumMod val="75000"/>
                </a:schemeClr>
              </a:solidFill>
            </a:endParaRPr>
          </a:p>
        </p:txBody>
      </p:sp>
    </p:spTree>
    <p:extLst>
      <p:ext uri="{BB962C8B-B14F-4D97-AF65-F5344CB8AC3E}">
        <p14:creationId xmlns:p14="http://schemas.microsoft.com/office/powerpoint/2010/main" val="38383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veteran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across Essex, and Essex districts who are identified as veterans in the most recent Census data. In the 2021 census, veteran is defined as anyone who has previously served in the regular UK armed forces or the UK reverse forces</a:t>
            </a:r>
          </a:p>
          <a:p>
            <a:pPr lvl="1">
              <a:spcBef>
                <a:spcPts val="1200"/>
              </a:spcBef>
            </a:pPr>
            <a:r>
              <a:rPr lang="en-GB" sz="1500" b="1" dirty="0"/>
              <a:t>Section 2: </a:t>
            </a:r>
            <a:r>
              <a:rPr lang="en-GB" sz="1500" dirty="0"/>
              <a:t>examines the characteristics of the veteran population, focusing on the extent to which the wider range of protected characteristics can be found within members of veteran population;</a:t>
            </a:r>
          </a:p>
          <a:p>
            <a:pPr lvl="1">
              <a:spcBef>
                <a:spcPts val="1200"/>
              </a:spcBef>
            </a:pPr>
            <a:r>
              <a:rPr lang="en-GB" sz="1500" b="1" dirty="0"/>
              <a:t>Section 3: </a:t>
            </a:r>
            <a:r>
              <a:rPr lang="en-GB" sz="1500" dirty="0"/>
              <a:t>examines the outcomes enjoyed by members of the veteran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disability, age, sex, sexuality, religion, and gender 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or get 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veteran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954107"/>
          </a:xfrm>
          <a:prstGeom prst="rect">
            <a:avLst/>
          </a:prstGeom>
          <a:noFill/>
        </p:spPr>
        <p:txBody>
          <a:bodyPr wrap="square">
            <a:spAutoFit/>
          </a:bodyPr>
          <a:lstStyle/>
          <a:p>
            <a:r>
              <a:rPr lang="en-GB" sz="2800" dirty="0">
                <a:solidFill>
                  <a:schemeClr val="bg1"/>
                </a:solidFill>
                <a:latin typeface="Calibri Light" panose="020F0302020204030204" pitchFamily="34" charset="0"/>
                <a:cs typeface="Calibri Light" panose="020F0302020204030204" pitchFamily="34" charset="0"/>
              </a:rPr>
              <a:t>Understanding the scale and distribution of Essex’s veteran population</a:t>
            </a: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numbers and text&#10;&#10;Description automatically generated">
            <a:extLst>
              <a:ext uri="{FF2B5EF4-FFF2-40B4-BE49-F238E27FC236}">
                <a16:creationId xmlns:a16="http://schemas.microsoft.com/office/drawing/2014/main" id="{857E706F-C3B7-6CB2-D96B-14DE87660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305" y="1761887"/>
            <a:ext cx="5388218" cy="4939200"/>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veteran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marL="285750" indent="-285750" algn="l">
              <a:spcBef>
                <a:spcPts val="600"/>
              </a:spcBef>
              <a:spcAft>
                <a:spcPts val="1800"/>
              </a:spcAft>
              <a:buFont typeface="Arial" panose="020B0604020202020204" pitchFamily="34" charset="0"/>
              <a:buChar char="•"/>
            </a:pPr>
            <a:r>
              <a:rPr lang="en-GB" sz="1400" dirty="0"/>
              <a:t>At the time of Census 2021, there were some 43,000 veterans in Essex and 51,000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3.4% of Greater Essex residents, slightly lower than  England as a whole (3.8%).</a:t>
            </a:r>
          </a:p>
          <a:p>
            <a:pPr marL="285750" indent="-285750" algn="l">
              <a:spcBef>
                <a:spcPts val="600"/>
              </a:spcBef>
              <a:spcAft>
                <a:spcPts val="1800"/>
              </a:spcAft>
              <a:buFont typeface="Arial" panose="020B0604020202020204" pitchFamily="34" charset="0"/>
              <a:buChar char="•"/>
            </a:pPr>
            <a:r>
              <a:rPr lang="en-GB" sz="1400" dirty="0"/>
              <a:t>There is some variation across the districts – Tendring and Colchester have the highest proportion of veteran residents, and Thurrock and Harlow have the lowest</a:t>
            </a:r>
          </a:p>
        </p:txBody>
      </p:sp>
      <p:sp>
        <p:nvSpPr>
          <p:cNvPr id="2" name="TextBox 1">
            <a:extLst>
              <a:ext uri="{FF2B5EF4-FFF2-40B4-BE49-F238E27FC236}">
                <a16:creationId xmlns:a16="http://schemas.microsoft.com/office/drawing/2014/main" id="{AB0E12A4-935D-505B-E275-2CB31A7F8B34}"/>
              </a:ext>
            </a:extLst>
          </p:cNvPr>
          <p:cNvSpPr txBox="1"/>
          <p:nvPr/>
        </p:nvSpPr>
        <p:spPr>
          <a:xfrm>
            <a:off x="6380480" y="1593489"/>
            <a:ext cx="5496523" cy="386231"/>
          </a:xfrm>
          <a:prstGeom prst="rect">
            <a:avLst/>
          </a:prstGeom>
          <a:solidFill>
            <a:schemeClr val="bg1"/>
          </a:solidFill>
        </p:spPr>
        <p:txBody>
          <a:bodyPr wrap="square" lIns="0" tIns="0" rIns="0" bIns="0" rtlCol="0">
            <a:noAutofit/>
          </a:bodyPr>
          <a:lstStyle/>
          <a:p>
            <a:pPr algn="l">
              <a:spcAft>
                <a:spcPts val="1134"/>
              </a:spcAft>
            </a:pPr>
            <a:r>
              <a:rPr lang="en-GB" sz="1400" b="1" dirty="0"/>
              <a:t>Number and percentage of residents identifying as veterans in Greater Essex and Essex Districts, Census 2021</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244017-19E8-D934-6BB8-A797FAFEEEF2}"/>
              </a:ext>
            </a:extLst>
          </p:cNvPr>
          <p:cNvPicPr>
            <a:picLocks noChangeAspect="1"/>
          </p:cNvPicPr>
          <p:nvPr/>
        </p:nvPicPr>
        <p:blipFill>
          <a:blip r:embed="rId2"/>
          <a:stretch>
            <a:fillRect/>
          </a:stretch>
        </p:blipFill>
        <p:spPr>
          <a:xfrm>
            <a:off x="5312086" y="1593487"/>
            <a:ext cx="6879914" cy="4723617"/>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39750" y="647700"/>
            <a:ext cx="11159231" cy="621568"/>
          </a:xfrm>
        </p:spPr>
        <p:txBody>
          <a:bodyPr/>
          <a:lstStyle/>
          <a:p>
            <a:r>
              <a:rPr lang="en-GB" sz="3200" dirty="0"/>
              <a:t>Veterans across Greater Essex</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910" y="1873885"/>
            <a:ext cx="4853422" cy="4994275"/>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sz="1400" dirty="0"/>
              <a:t>The map opposite shows the proportion of residents in each middle-level super outputs area (MSOA) who are veterans</a:t>
            </a:r>
          </a:p>
          <a:p>
            <a:pPr marL="285750" indent="-285750" algn="l">
              <a:spcAft>
                <a:spcPts val="1134"/>
              </a:spcAft>
              <a:buFont typeface="Arial" panose="020B0604020202020204" pitchFamily="34" charset="0"/>
              <a:buChar char="•"/>
            </a:pPr>
            <a:r>
              <a:rPr lang="en-GB" sz="1400" dirty="0"/>
              <a:t>This shows that the proportion of the population who identify as disabled is generally highest in Tendring and Colchester, most likely due to the military barracks</a:t>
            </a:r>
          </a:p>
          <a:p>
            <a:pPr marL="285750" indent="-285750" algn="l">
              <a:spcAft>
                <a:spcPts val="1134"/>
              </a:spcAft>
              <a:buFont typeface="Arial" panose="020B0604020202020204" pitchFamily="34" charset="0"/>
              <a:buChar char="•"/>
            </a:pPr>
            <a:r>
              <a:rPr lang="en-GB" sz="1400" dirty="0"/>
              <a:t>There are also some areas across Greater Essex with high levels of veterans – Newland in Canvey Island, </a:t>
            </a:r>
            <a:r>
              <a:rPr lang="en-GB" sz="1400" dirty="0" err="1"/>
              <a:t>Hullbridge</a:t>
            </a:r>
            <a:r>
              <a:rPr lang="en-GB" sz="1400" dirty="0"/>
              <a:t> in Rochford, and Steeple </a:t>
            </a:r>
            <a:r>
              <a:rPr lang="en-GB" sz="1400" dirty="0" err="1"/>
              <a:t>Bumpstead</a:t>
            </a:r>
            <a:r>
              <a:rPr lang="en-GB" sz="1400" dirty="0"/>
              <a:t> &amp; Great </a:t>
            </a:r>
            <a:r>
              <a:rPr lang="en-GB" sz="1400" dirty="0" err="1"/>
              <a:t>Yeldham</a:t>
            </a:r>
            <a:r>
              <a:rPr lang="en-GB" sz="1400" dirty="0"/>
              <a:t> in Braintree</a:t>
            </a:r>
          </a:p>
          <a:p>
            <a:pPr marL="285750" indent="-285750" algn="l">
              <a:spcAft>
                <a:spcPts val="1134"/>
              </a:spcAft>
              <a:buFont typeface="Arial" panose="020B0604020202020204" pitchFamily="34" charset="0"/>
              <a:buChar char="•"/>
            </a:pPr>
            <a:endParaRPr lang="en-GB" sz="1500" dirty="0"/>
          </a:p>
        </p:txBody>
      </p:sp>
      <p:sp>
        <p:nvSpPr>
          <p:cNvPr id="6" name="TextBox 5">
            <a:extLst>
              <a:ext uri="{FF2B5EF4-FFF2-40B4-BE49-F238E27FC236}">
                <a16:creationId xmlns:a16="http://schemas.microsoft.com/office/drawing/2014/main" id="{A555DA02-BF11-7C94-4F9C-E78CEC690F05}"/>
              </a:ext>
            </a:extLst>
          </p:cNvPr>
          <p:cNvSpPr txBox="1"/>
          <p:nvPr/>
        </p:nvSpPr>
        <p:spPr>
          <a:xfrm>
            <a:off x="5403332" y="1452010"/>
            <a:ext cx="4947919" cy="621568"/>
          </a:xfrm>
          <a:prstGeom prst="rect">
            <a:avLst/>
          </a:prstGeom>
          <a:noFill/>
        </p:spPr>
        <p:txBody>
          <a:bodyPr wrap="square" lIns="0" tIns="0" rIns="0" bIns="0" rtlCol="0">
            <a:noAutofit/>
          </a:bodyPr>
          <a:lstStyle/>
          <a:p>
            <a:pPr algn="l">
              <a:spcAft>
                <a:spcPts val="1134"/>
              </a:spcAft>
            </a:pPr>
            <a:r>
              <a:rPr lang="en-GB" sz="1400" b="1" dirty="0"/>
              <a:t>Proportion of veterans by MSOA, Greater Essex, Census 2021</a:t>
            </a:r>
          </a:p>
        </p:txBody>
      </p:sp>
      <p:sp>
        <p:nvSpPr>
          <p:cNvPr id="7" name="TextBox 6">
            <a:extLst>
              <a:ext uri="{FF2B5EF4-FFF2-40B4-BE49-F238E27FC236}">
                <a16:creationId xmlns:a16="http://schemas.microsoft.com/office/drawing/2014/main" id="{30B3BE8A-9ABC-4421-A8E1-E74A81809A9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8" name="TextBox 7">
            <a:extLst>
              <a:ext uri="{FF2B5EF4-FFF2-40B4-BE49-F238E27FC236}">
                <a16:creationId xmlns:a16="http://schemas.microsoft.com/office/drawing/2014/main" id="{11BAEFA3-43C1-A936-0917-435A49B16EE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5</a:t>
            </a:fld>
            <a:endParaRPr lang="en-GB" sz="1100" dirty="0">
              <a:solidFill>
                <a:schemeClr val="bg1">
                  <a:lumMod val="75000"/>
                </a:schemeClr>
              </a:solidFill>
            </a:endParaRPr>
          </a:p>
        </p:txBody>
      </p:sp>
    </p:spTree>
    <p:extLst>
      <p:ext uri="{BB962C8B-B14F-4D97-AF65-F5344CB8AC3E}">
        <p14:creationId xmlns:p14="http://schemas.microsoft.com/office/powerpoint/2010/main" val="11831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veteran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442729"/>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veteran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 with disabilities&#10;&#10;Description automatically generated">
            <a:extLst>
              <a:ext uri="{FF2B5EF4-FFF2-40B4-BE49-F238E27FC236}">
                <a16:creationId xmlns:a16="http://schemas.microsoft.com/office/drawing/2014/main" id="{6B0D03C4-E90D-E8DF-BDCC-DA23CACA2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774" y="1602054"/>
            <a:ext cx="6332861" cy="4766400"/>
          </a:xfrm>
          <a:prstGeom prst="rect">
            <a:avLst/>
          </a:prstGeom>
        </p:spPr>
      </p:pic>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dirty="0"/>
              <a:t>Age and sex of the veteran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84625"/>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veteran population by age and by sex. </a:t>
            </a:r>
          </a:p>
          <a:p>
            <a:pPr algn="l">
              <a:spcAft>
                <a:spcPts val="1134"/>
              </a:spcAft>
            </a:pPr>
            <a:r>
              <a:rPr lang="en-GB" sz="1400" dirty="0"/>
              <a:t>Most veterans in Essex are male (88.7%). Veterans are typically much older than the general population, with over 40% of Essex veteran residents being aged 80+.</a:t>
            </a:r>
            <a:br>
              <a:rPr lang="en-GB" sz="1400" dirty="0"/>
            </a:br>
            <a:r>
              <a:rPr lang="en-GB" sz="1400" dirty="0"/>
              <a:t>The demographics of veterans in Essex is similar to the national veteran picture.</a:t>
            </a:r>
          </a:p>
          <a:p>
            <a:pPr algn="l">
              <a:spcAft>
                <a:spcPts val="1134"/>
              </a:spcAft>
            </a:pPr>
            <a:r>
              <a:rPr lang="en-GB" sz="1400" dirty="0"/>
              <a:t>The large number of older veterans is likely due to national service. As the veteran population is much older that the general population, this will result in higher levels of poor health </a:t>
            </a:r>
            <a:r>
              <a:rPr lang="en-GB" sz="1400"/>
              <a:t>and disability</a:t>
            </a:r>
            <a:endParaRPr lang="en-GB" sz="1400" dirty="0"/>
          </a:p>
        </p:txBody>
      </p:sp>
      <p:sp>
        <p:nvSpPr>
          <p:cNvPr id="2" name="TextBox 1">
            <a:extLst>
              <a:ext uri="{FF2B5EF4-FFF2-40B4-BE49-F238E27FC236}">
                <a16:creationId xmlns:a16="http://schemas.microsoft.com/office/drawing/2014/main" id="{4B4C6BD0-5818-DF8A-66E2-D671633C64F5}"/>
              </a:ext>
            </a:extLst>
          </p:cNvPr>
          <p:cNvSpPr txBox="1"/>
          <p:nvPr/>
        </p:nvSpPr>
        <p:spPr>
          <a:xfrm>
            <a:off x="5660774" y="1622107"/>
            <a:ext cx="5980843" cy="428636"/>
          </a:xfrm>
          <a:prstGeom prst="rect">
            <a:avLst/>
          </a:prstGeom>
          <a:solidFill>
            <a:schemeClr val="bg1"/>
          </a:solidFill>
        </p:spPr>
        <p:txBody>
          <a:bodyPr wrap="square" lIns="0" tIns="0" rIns="0" bIns="0" rtlCol="0">
            <a:noAutofit/>
          </a:bodyPr>
          <a:lstStyle/>
          <a:p>
            <a:pPr algn="l">
              <a:spcAft>
                <a:spcPts val="1134"/>
              </a:spcAft>
            </a:pPr>
            <a:r>
              <a:rPr lang="en-GB" sz="1400" b="1" dirty="0"/>
              <a:t>Composition of the veteran population by age and sex, Essex, 2021</a:t>
            </a: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blue and orange squares&#10;&#10;Description automatically generated">
            <a:extLst>
              <a:ext uri="{FF2B5EF4-FFF2-40B4-BE49-F238E27FC236}">
                <a16:creationId xmlns:a16="http://schemas.microsoft.com/office/drawing/2014/main" id="{4C979EB3-2BCC-A50C-D261-CA277A0E6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778" y="1866857"/>
            <a:ext cx="5798494" cy="4766400"/>
          </a:xfrm>
          <a:prstGeom prst="rect">
            <a:avLst/>
          </a:prstGeom>
        </p:spPr>
      </p:pic>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in the veteran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The majority of Essex’s veteran population are not disabled (67.4% - or 29,100 of the 43,000 veteran population).</a:t>
            </a:r>
          </a:p>
          <a:p>
            <a:pPr algn="l">
              <a:spcAft>
                <a:spcPts val="1134"/>
              </a:spcAft>
            </a:pPr>
            <a:r>
              <a:rPr lang="en-GB" sz="1400" dirty="0"/>
              <a:t>However, the prevalence of disability is much higher in the veteran population compared to the general Essex population. </a:t>
            </a:r>
            <a:br>
              <a:rPr lang="en-GB" sz="1400" dirty="0"/>
            </a:br>
            <a:r>
              <a:rPr lang="en-GB" sz="1400" dirty="0"/>
              <a:t>19.1% of the general Essex population are classed as disabled by the equality act, in veterans this increases to 32.6%.</a:t>
            </a:r>
          </a:p>
          <a:p>
            <a:pPr algn="l">
              <a:spcAft>
                <a:spcPts val="1134"/>
              </a:spcAft>
            </a:pPr>
            <a:r>
              <a:rPr lang="en-GB" sz="1400" dirty="0"/>
              <a:t>Veterans have higher proportion of residents who have their day-to-day activities limited a little (16.9% of veterans compared to 11.2% in Essex), and the proportion of veterans who have their day-to-day activities limited a lot by their disability is more than twice as high compared to the general population (15.7% in veterans compared to 7.7% in the general population).</a:t>
            </a: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by veteran status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Tree>
    <p:extLst>
      <p:ext uri="{BB962C8B-B14F-4D97-AF65-F5344CB8AC3E}">
        <p14:creationId xmlns:p14="http://schemas.microsoft.com/office/powerpoint/2010/main" val="351994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squares&#10;&#10;Description automatically generated">
            <a:extLst>
              <a:ext uri="{FF2B5EF4-FFF2-40B4-BE49-F238E27FC236}">
                <a16:creationId xmlns:a16="http://schemas.microsoft.com/office/drawing/2014/main" id="{81ED593A-F092-2D41-2F53-5700F1ED1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949554"/>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Health in the veteran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Veterans are more likely to report bad or very bad health compared to the general Essex population. 11.4% of Essex veterans have bad or very bad health compared to 5.6% of the general population.</a:t>
            </a:r>
          </a:p>
          <a:p>
            <a:pPr algn="l">
              <a:spcAft>
                <a:spcPts val="1134"/>
              </a:spcAft>
            </a:pPr>
            <a:r>
              <a:rPr lang="en-GB" sz="1400" dirty="0"/>
              <a:t>The veteran population is, on average, older than the general population in Essex. This may partly explain the patterns seen here</a:t>
            </a:r>
          </a:p>
          <a:p>
            <a:pPr algn="l">
              <a:spcAft>
                <a:spcPts val="1134"/>
              </a:spcAft>
            </a:pPr>
            <a:endParaRPr lang="en-GB" sz="1500" dirty="0"/>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Health status of veterans compared to the general population,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2734063689"/>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3243</TotalTime>
  <Words>1719</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ppt theme 2023</vt:lpstr>
      <vt:lpstr>Understanding veterans in Essex</vt:lpstr>
      <vt:lpstr>Introduction</vt:lpstr>
      <vt:lpstr>PowerPoint Presentation</vt:lpstr>
      <vt:lpstr>The veteran population</vt:lpstr>
      <vt:lpstr>Veterans across Greater Essex</vt:lpstr>
      <vt:lpstr>PowerPoint Presentation</vt:lpstr>
      <vt:lpstr>Age and sex of the veteran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Sean Maguire - Senior Analyst</cp:lastModifiedBy>
  <cp:revision>22</cp:revision>
  <dcterms:created xsi:type="dcterms:W3CDTF">2023-07-11T10:01:01Z</dcterms:created>
  <dcterms:modified xsi:type="dcterms:W3CDTF">2023-09-18T11:43:22Z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