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0" r:id="rId7"/>
    <p:sldId id="261" r:id="rId8"/>
    <p:sldId id="268" r:id="rId9"/>
    <p:sldId id="271" r:id="rId10"/>
    <p:sldId id="269" r:id="rId11"/>
    <p:sldId id="270" r:id="rId12"/>
    <p:sldId id="267" r:id="rId13"/>
    <p:sldId id="262" r:id="rId14"/>
    <p:sldId id="273" r:id="rId15"/>
    <p:sldId id="272" r:id="rId16"/>
    <p:sldId id="275"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035EF-FE10-E3A7-5D83-C81F4E0DED62}" name="Alastair Gordon - Head of Profession Research and Citizen Insight" initials="AGHoPRaCI" userId="S::Alastair.Gordon@essex.gov.uk::25a2190b-df6d-4bf9-8b87-8d0bf2f946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6" d="100"/>
          <a:sy n="86"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23418" cy="1620000"/>
          </a:xfrm>
        </p:spPr>
        <p:txBody>
          <a:bodyPr anchor="t" anchorCtr="0"/>
          <a:lstStyle>
            <a:lvl1pPr algn="l">
              <a:lnSpc>
                <a:spcPct val="90000"/>
              </a:lnSpc>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23417"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38B5E2F6-996A-C880-5A77-A741FE388A89}"/>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37217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3" name="Title 1">
            <a:extLst>
              <a:ext uri="{FF2B5EF4-FFF2-40B4-BE49-F238E27FC236}">
                <a16:creationId xmlns:a16="http://schemas.microsoft.com/office/drawing/2014/main" id="{522E2402-3251-C9CF-E014-A6C3470B063E}"/>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76704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A0DAA562-AD32-B6BC-62D3-774424BD7243}"/>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02648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1">
            <a:extLst>
              <a:ext uri="{FF2B5EF4-FFF2-40B4-BE49-F238E27FC236}">
                <a16:creationId xmlns:a16="http://schemas.microsoft.com/office/drawing/2014/main" id="{42BFEA2D-5E7B-AC03-4887-3D5310E5126B}"/>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18860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6" name="TextBox 5">
            <a:extLst>
              <a:ext uri="{FF2B5EF4-FFF2-40B4-BE49-F238E27FC236}">
                <a16:creationId xmlns:a16="http://schemas.microsoft.com/office/drawing/2014/main" id="{7B83B83C-E771-0EC7-8574-E11DA12F376A}"/>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chemeClr val="bg1"/>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378362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1985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56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104994" y="993713"/>
            <a:ext cx="4893134" cy="5744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806C185F-EBCC-9862-2B83-96BF3F4C89FD}"/>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87288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10858928"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49" y="3789606"/>
            <a:ext cx="10858927"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9A9B01E4-191C-4630-A163-5693C271A8A0}" type="datetimeFigureOut">
              <a:rPr lang="en-GB" smtClean="0"/>
              <a:t>18/09/2023</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
        <p:nvSpPr>
          <p:cNvPr id="6" name="TextBox 5">
            <a:extLst>
              <a:ext uri="{FF2B5EF4-FFF2-40B4-BE49-F238E27FC236}">
                <a16:creationId xmlns:a16="http://schemas.microsoft.com/office/drawing/2014/main" id="{CA6559DF-9221-CC79-14C0-25AF573073E6}"/>
              </a:ext>
            </a:extLst>
          </p:cNvPr>
          <p:cNvSpPr txBox="1"/>
          <p:nvPr/>
        </p:nvSpPr>
        <p:spPr>
          <a:xfrm>
            <a:off x="978659" y="728593"/>
            <a:ext cx="1686758" cy="277200"/>
          </a:xfrm>
          <a:prstGeom prst="rect">
            <a:avLst/>
          </a:prstGeom>
          <a:noFill/>
        </p:spPr>
        <p:txBody>
          <a:bodyPr wrap="square" lIns="0" tIns="0" rIns="0" bIns="0" rtlCol="0">
            <a:noAutofit/>
          </a:bodyPr>
          <a:lstStyle/>
          <a:p>
            <a:pPr algn="l">
              <a:spcAft>
                <a:spcPts val="1134"/>
              </a:spcAft>
            </a:pPr>
            <a:r>
              <a:rPr lang="en-GB" sz="1400" dirty="0">
                <a:solidFill>
                  <a:srgbClr val="E40037"/>
                </a:solidFill>
                <a:latin typeface="Arial" panose="020B0604020202020204" pitchFamily="34" charset="0"/>
                <a:cs typeface="Arial" panose="020B0604020202020204" pitchFamily="34" charset="0"/>
              </a:rPr>
              <a:t>Research &amp; Insight</a:t>
            </a:r>
          </a:p>
        </p:txBody>
      </p:sp>
    </p:spTree>
    <p:extLst>
      <p:ext uri="{BB962C8B-B14F-4D97-AF65-F5344CB8AC3E}">
        <p14:creationId xmlns:p14="http://schemas.microsoft.com/office/powerpoint/2010/main" val="224373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dirty="0"/>
              <a:t>1</a:t>
            </a:r>
          </a:p>
        </p:txBody>
      </p:sp>
    </p:spTree>
    <p:extLst>
      <p:ext uri="{BB962C8B-B14F-4D97-AF65-F5344CB8AC3E}">
        <p14:creationId xmlns:p14="http://schemas.microsoft.com/office/powerpoint/2010/main" val="16215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24129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BE8BE617-63B8-3C1C-EA3B-646C528377FF}"/>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97217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092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9ABD43BE-1698-66DE-5A33-787AD8FEE065}"/>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66175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dirty="0"/>
              <a:t>Click to add chart or image</a:t>
            </a:r>
          </a:p>
        </p:txBody>
      </p:sp>
      <p:sp>
        <p:nvSpPr>
          <p:cNvPr id="3" name="Title 1">
            <a:extLst>
              <a:ext uri="{FF2B5EF4-FFF2-40B4-BE49-F238E27FC236}">
                <a16:creationId xmlns:a16="http://schemas.microsoft.com/office/drawing/2014/main" id="{E8E40931-BB48-AB8A-F8B9-A7D9FB249167}"/>
              </a:ext>
            </a:extLst>
          </p:cNvPr>
          <p:cNvSpPr>
            <a:spLocks noGrp="1"/>
          </p:cNvSpPr>
          <p:nvPr>
            <p:ph type="title"/>
          </p:nvPr>
        </p:nvSpPr>
        <p:spPr>
          <a:xfrm>
            <a:off x="-1" y="1"/>
            <a:ext cx="11159231" cy="621568"/>
          </a:xfrm>
        </p:spPr>
        <p:txBody>
          <a:bodyPr/>
          <a:lstStyle/>
          <a:p>
            <a:r>
              <a:rPr lang="en-US"/>
              <a:t>Click to edit Master title style</a:t>
            </a:r>
            <a:endParaRPr lang="en-GB" dirty="0"/>
          </a:p>
        </p:txBody>
      </p:sp>
    </p:spTree>
    <p:extLst>
      <p:ext uri="{BB962C8B-B14F-4D97-AF65-F5344CB8AC3E}">
        <p14:creationId xmlns:p14="http://schemas.microsoft.com/office/powerpoint/2010/main" val="315325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B01E4-191C-4630-A163-5693C271A8A0}" type="datetimeFigureOut">
              <a:rPr lang="en-GB" smtClean="0"/>
              <a:t>18/09/2023</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AD840-3092-4671-BF24-A35664A35750}" type="slidenum">
              <a:rPr lang="en-GB" smtClean="0"/>
              <a:t>‹#›</a:t>
            </a:fld>
            <a:endParaRPr lang="en-GB"/>
          </a:p>
        </p:txBody>
      </p:sp>
    </p:spTree>
    <p:extLst>
      <p:ext uri="{BB962C8B-B14F-4D97-AF65-F5344CB8AC3E}">
        <p14:creationId xmlns:p14="http://schemas.microsoft.com/office/powerpoint/2010/main" val="288890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data.essex.gov.uk/" TargetMode="External"/><Relationship Id="rId2" Type="http://schemas.openxmlformats.org/officeDocument/2006/relationships/hyperlink" Target="https://www.equalityhumanrights.com/en/equality-act/protected-characteristics" TargetMode="External"/><Relationship Id="rId1" Type="http://schemas.openxmlformats.org/officeDocument/2006/relationships/slideLayout" Target="../slideLayouts/slideLayout5.xml"/><Relationship Id="rId5" Type="http://schemas.openxmlformats.org/officeDocument/2006/relationships/hyperlink" Target="mailto:Sean.Maguire@essex.gov.uk" TargetMode="External"/><Relationship Id="rId4" Type="http://schemas.openxmlformats.org/officeDocument/2006/relationships/hyperlink" Target="mailto:Alastair.Gordon@essex.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1D65-5856-BCDB-C87C-24ABD8CBB2BC}"/>
              </a:ext>
            </a:extLst>
          </p:cNvPr>
          <p:cNvSpPr>
            <a:spLocks noGrp="1"/>
          </p:cNvSpPr>
          <p:nvPr>
            <p:ph type="ctrTitle"/>
          </p:nvPr>
        </p:nvSpPr>
        <p:spPr/>
        <p:txBody>
          <a:bodyPr/>
          <a:lstStyle/>
          <a:p>
            <a:r>
              <a:rPr lang="en-GB" dirty="0"/>
              <a:t>Understanding disability in Essex</a:t>
            </a:r>
          </a:p>
        </p:txBody>
      </p:sp>
      <p:sp>
        <p:nvSpPr>
          <p:cNvPr id="3" name="Subtitle 2">
            <a:extLst>
              <a:ext uri="{FF2B5EF4-FFF2-40B4-BE49-F238E27FC236}">
                <a16:creationId xmlns:a16="http://schemas.microsoft.com/office/drawing/2014/main" id="{607135B2-0998-6647-2F0B-BD093DC0B9B5}"/>
              </a:ext>
            </a:extLst>
          </p:cNvPr>
          <p:cNvSpPr>
            <a:spLocks noGrp="1"/>
          </p:cNvSpPr>
          <p:nvPr>
            <p:ph type="subTitle" idx="1"/>
          </p:nvPr>
        </p:nvSpPr>
        <p:spPr>
          <a:xfrm>
            <a:off x="540000" y="2889000"/>
            <a:ext cx="10823417" cy="1080000"/>
          </a:xfrm>
        </p:spPr>
        <p:txBody>
          <a:bodyPr/>
          <a:lstStyle/>
          <a:p>
            <a:r>
              <a:rPr lang="en-GB" dirty="0"/>
              <a:t>Analysis of data from Census 2021</a:t>
            </a:r>
          </a:p>
          <a:p>
            <a:endParaRPr lang="en-GB" dirty="0"/>
          </a:p>
          <a:p>
            <a:endParaRPr lang="en-GB" dirty="0"/>
          </a:p>
          <a:p>
            <a:endParaRPr lang="en-GB" dirty="0"/>
          </a:p>
          <a:p>
            <a:r>
              <a:rPr lang="en-GB" sz="2400" dirty="0"/>
              <a:t>September 2023</a:t>
            </a:r>
          </a:p>
        </p:txBody>
      </p:sp>
    </p:spTree>
    <p:extLst>
      <p:ext uri="{BB962C8B-B14F-4D97-AF65-F5344CB8AC3E}">
        <p14:creationId xmlns:p14="http://schemas.microsoft.com/office/powerpoint/2010/main" val="218737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90C564F-013D-775E-85EA-AB9A81BF330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Religion in the disabled population</a:t>
            </a:r>
          </a:p>
        </p:txBody>
      </p:sp>
      <p:sp>
        <p:nvSpPr>
          <p:cNvPr id="15" name="TextBox 14">
            <a:extLst>
              <a:ext uri="{FF2B5EF4-FFF2-40B4-BE49-F238E27FC236}">
                <a16:creationId xmlns:a16="http://schemas.microsoft.com/office/drawing/2014/main" id="{447D2F56-0C4E-9D9E-EB22-7EEE27AF86DD}"/>
              </a:ext>
            </a:extLst>
          </p:cNvPr>
          <p:cNvSpPr txBox="1"/>
          <p:nvPr/>
        </p:nvSpPr>
        <p:spPr>
          <a:xfrm>
            <a:off x="564669" y="1882521"/>
            <a:ext cx="5105815" cy="4733925"/>
          </a:xfrm>
          <a:prstGeom prst="rect">
            <a:avLst/>
          </a:prstGeom>
          <a:noFill/>
        </p:spPr>
        <p:txBody>
          <a:bodyPr wrap="square" lIns="0" tIns="0" rIns="0" bIns="0" rtlCol="0">
            <a:noAutofit/>
          </a:bodyPr>
          <a:lstStyle/>
          <a:p>
            <a:pPr algn="l">
              <a:spcAft>
                <a:spcPts val="1134"/>
              </a:spcAft>
            </a:pPr>
            <a:r>
              <a:rPr lang="en-GB" sz="1400" dirty="0"/>
              <a:t>The vast majority of the Essex disabled population identify either as having either ‘no religion’ (37.1%) or as Christian (53.7%).  This is broadly in line with the religious make-up of the Essex population as a whole.  </a:t>
            </a:r>
          </a:p>
          <a:p>
            <a:pPr algn="l">
              <a:spcAft>
                <a:spcPts val="1134"/>
              </a:spcAft>
            </a:pPr>
            <a:r>
              <a:rPr lang="en-GB" sz="1400" dirty="0"/>
              <a:t>But amongst the Essex disabled population:</a:t>
            </a:r>
          </a:p>
          <a:p>
            <a:pPr marL="285750" indent="-285750" algn="l">
              <a:spcAft>
                <a:spcPts val="1134"/>
              </a:spcAft>
              <a:buFont typeface="Arial" panose="020B0604020202020204" pitchFamily="34" charset="0"/>
              <a:buChar char="•"/>
            </a:pPr>
            <a:r>
              <a:rPr lang="en-GB" sz="1400" dirty="0"/>
              <a:t>a </a:t>
            </a:r>
            <a:r>
              <a:rPr lang="en-GB" sz="1400"/>
              <a:t>higher percentage </a:t>
            </a:r>
            <a:r>
              <a:rPr lang="en-GB" sz="1400" dirty="0"/>
              <a:t>of residents identified as following ‘other religions’ than the Essex population as a whole.</a:t>
            </a:r>
          </a:p>
          <a:p>
            <a:pPr marL="285750" indent="-285750">
              <a:spcAft>
                <a:spcPts val="1134"/>
              </a:spcAft>
              <a:buFont typeface="Arial" panose="020B0604020202020204" pitchFamily="34" charset="0"/>
              <a:buChar char="•"/>
            </a:pPr>
            <a:r>
              <a:rPr lang="en-GB" sz="1400" dirty="0"/>
              <a:t>a </a:t>
            </a:r>
            <a:r>
              <a:rPr lang="en-GB" sz="1400"/>
              <a:t>lower percentage </a:t>
            </a:r>
            <a:r>
              <a:rPr lang="en-GB" sz="1400" dirty="0"/>
              <a:t>of residents identified as Muslim, Sikh, Hindu or Buddhist than the Essex population as a whole.</a:t>
            </a:r>
          </a:p>
          <a:p>
            <a:pPr>
              <a:spcAft>
                <a:spcPts val="1134"/>
              </a:spcAft>
            </a:pPr>
            <a:r>
              <a:rPr lang="en-GB" sz="1400" dirty="0"/>
              <a:t>Again, the religious profile of the disabled population is likely to be a reflection of </a:t>
            </a:r>
            <a:r>
              <a:rPr lang="en-GB" sz="1400"/>
              <a:t>its age </a:t>
            </a:r>
            <a:r>
              <a:rPr lang="en-GB" sz="1400" dirty="0"/>
              <a:t>profile.  Those who are disabled are more likely to be in older groups, and those in </a:t>
            </a:r>
            <a:r>
              <a:rPr lang="en-GB" sz="1400"/>
              <a:t>older age </a:t>
            </a:r>
            <a:r>
              <a:rPr lang="en-GB" sz="1400" dirty="0"/>
              <a:t>groups are more likely to identify as Christian / no religion.  Those who identify as Sikh, Muslim, Hindu or Buddhist tend to be </a:t>
            </a:r>
            <a:r>
              <a:rPr lang="en-GB" sz="1400"/>
              <a:t>in younger age </a:t>
            </a:r>
            <a:r>
              <a:rPr lang="en-GB" sz="1400" dirty="0"/>
              <a:t>groups.</a:t>
            </a:r>
          </a:p>
          <a:p>
            <a:pPr algn="l">
              <a:spcAft>
                <a:spcPts val="1134"/>
              </a:spcAft>
            </a:pPr>
            <a:endParaRPr lang="en-GB" sz="1500" dirty="0"/>
          </a:p>
        </p:txBody>
      </p:sp>
      <p:pic>
        <p:nvPicPr>
          <p:cNvPr id="17" name="Picture 16" descr="A graph of a bar chart&#10;&#10;Description automatically generated">
            <a:extLst>
              <a:ext uri="{FF2B5EF4-FFF2-40B4-BE49-F238E27FC236}">
                <a16:creationId xmlns:a16="http://schemas.microsoft.com/office/drawing/2014/main" id="{AAFA73F6-1D7B-7450-C5C1-8247D21DB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78882"/>
            <a:ext cx="5798494" cy="4766400"/>
          </a:xfrm>
          <a:prstGeom prst="rect">
            <a:avLst/>
          </a:prstGeom>
        </p:spPr>
      </p:pic>
      <p:sp>
        <p:nvSpPr>
          <p:cNvPr id="3" name="TextBox 2">
            <a:extLst>
              <a:ext uri="{FF2B5EF4-FFF2-40B4-BE49-F238E27FC236}">
                <a16:creationId xmlns:a16="http://schemas.microsoft.com/office/drawing/2014/main" id="{61EDABB9-F213-76E0-F2CE-AC72FB6BC96F}"/>
              </a:ext>
            </a:extLst>
          </p:cNvPr>
          <p:cNvSpPr txBox="1"/>
          <p:nvPr/>
        </p:nvSpPr>
        <p:spPr>
          <a:xfrm>
            <a:off x="600738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disabled and non-disabled populations by religion, Essex, 2021</a:t>
            </a:r>
          </a:p>
        </p:txBody>
      </p:sp>
      <p:sp>
        <p:nvSpPr>
          <p:cNvPr id="2" name="TextBox 1">
            <a:extLst>
              <a:ext uri="{FF2B5EF4-FFF2-40B4-BE49-F238E27FC236}">
                <a16:creationId xmlns:a16="http://schemas.microsoft.com/office/drawing/2014/main" id="{BA2DB383-946A-B283-BE00-50C2D17D3A26}"/>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63B7E889-0E8D-2CA0-877A-6A4FADA947A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10</a:t>
            </a:fld>
            <a:endParaRPr lang="en-GB" sz="1100" dirty="0">
              <a:solidFill>
                <a:schemeClr val="bg1">
                  <a:lumMod val="75000"/>
                </a:schemeClr>
              </a:solidFill>
            </a:endParaRPr>
          </a:p>
        </p:txBody>
      </p:sp>
    </p:spTree>
    <p:extLst>
      <p:ext uri="{BB962C8B-B14F-4D97-AF65-F5344CB8AC3E}">
        <p14:creationId xmlns:p14="http://schemas.microsoft.com/office/powerpoint/2010/main" val="119823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C7B59D6-B0E9-73B6-9F11-33C64D314C39}"/>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Sexuality and the disabled population</a:t>
            </a:r>
          </a:p>
        </p:txBody>
      </p:sp>
      <p:sp>
        <p:nvSpPr>
          <p:cNvPr id="9" name="TextBox 8">
            <a:extLst>
              <a:ext uri="{FF2B5EF4-FFF2-40B4-BE49-F238E27FC236}">
                <a16:creationId xmlns:a16="http://schemas.microsoft.com/office/drawing/2014/main" id="{D8259AEA-8318-DF21-1EA3-713A7BD5E57F}"/>
              </a:ext>
            </a:extLst>
          </p:cNvPr>
          <p:cNvSpPr txBox="1"/>
          <p:nvPr/>
        </p:nvSpPr>
        <p:spPr>
          <a:xfrm>
            <a:off x="564196" y="1879918"/>
            <a:ext cx="5124223" cy="4733925"/>
          </a:xfrm>
          <a:prstGeom prst="rect">
            <a:avLst/>
          </a:prstGeom>
          <a:noFill/>
        </p:spPr>
        <p:txBody>
          <a:bodyPr wrap="square" lIns="0" tIns="0" rIns="0" bIns="0" rtlCol="0">
            <a:noAutofit/>
          </a:bodyPr>
          <a:lstStyle/>
          <a:p>
            <a:pPr>
              <a:spcAft>
                <a:spcPts val="1134"/>
              </a:spcAft>
            </a:pPr>
            <a:r>
              <a:rPr lang="en-GB" sz="1400" dirty="0"/>
              <a:t>The majority of the Essex disabled population identify as ‘straight or heterosexual’ (88%).  This is slightly lower than across the Essex population as a whole (91%).</a:t>
            </a:r>
          </a:p>
          <a:p>
            <a:pPr algn="l">
              <a:spcAft>
                <a:spcPts val="1134"/>
              </a:spcAft>
            </a:pPr>
            <a:r>
              <a:rPr lang="en-GB" sz="1400" dirty="0"/>
              <a:t>Members of the Essex disabled community are more likely to identify as gay or lesbian, bisexual, or ‘other sexual orientations’ than the Essex population as a whole. </a:t>
            </a:r>
          </a:p>
          <a:p>
            <a:pPr>
              <a:spcAft>
                <a:spcPts val="1134"/>
              </a:spcAft>
            </a:pPr>
            <a:r>
              <a:rPr lang="en-GB" sz="1400" dirty="0"/>
              <a:t>Members of the Essex disabled population were also less likely to provide an answer to questions about their sexuality in census 2021 than the population as a whole.  It is worth noting that 2021 was the first census which collected data on sexuality.  Compared to other questions on the census, this topic has a relatively high proportion of ‘not answered’ responses – where the person has not provided any information on the topic.</a:t>
            </a:r>
          </a:p>
          <a:p>
            <a:pPr>
              <a:spcBef>
                <a:spcPts val="0"/>
              </a:spcBef>
              <a:buNone/>
            </a:pPr>
            <a:r>
              <a:rPr lang="en-GB" sz="1400" dirty="0"/>
              <a:t>Due to the sensitive nature of the topic, this ‘missing data’ will not be missing at random. Certain groups of the population, or people living in certain situations, may feel unable or unwilling to answer these questions.</a:t>
            </a:r>
          </a:p>
          <a:p>
            <a:pPr marL="285750" indent="-285750" algn="l">
              <a:spcAft>
                <a:spcPts val="1134"/>
              </a:spcAft>
              <a:buFont typeface="Arial" panose="020B0604020202020204" pitchFamily="34" charset="0"/>
              <a:buChar char="•"/>
            </a:pPr>
            <a:endParaRPr lang="en-GB" sz="1400" dirty="0"/>
          </a:p>
        </p:txBody>
      </p:sp>
      <p:pic>
        <p:nvPicPr>
          <p:cNvPr id="11" name="Picture 10" descr="A graph of a bar graph&#10;&#10;Description automatically generated">
            <a:extLst>
              <a:ext uri="{FF2B5EF4-FFF2-40B4-BE49-F238E27FC236}">
                <a16:creationId xmlns:a16="http://schemas.microsoft.com/office/drawing/2014/main" id="{3B8201A5-02DF-D88F-6CCE-9BF4C9A6B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720" y="1994831"/>
            <a:ext cx="5798494" cy="4766400"/>
          </a:xfrm>
          <a:prstGeom prst="rect">
            <a:avLst/>
          </a:prstGeom>
        </p:spPr>
      </p:pic>
      <p:sp>
        <p:nvSpPr>
          <p:cNvPr id="3" name="TextBox 2">
            <a:extLst>
              <a:ext uri="{FF2B5EF4-FFF2-40B4-BE49-F238E27FC236}">
                <a16:creationId xmlns:a16="http://schemas.microsoft.com/office/drawing/2014/main" id="{7A8F40D9-6DF6-3EA6-16CD-681E423999C3}"/>
              </a:ext>
            </a:extLst>
          </p:cNvPr>
          <p:cNvSpPr txBox="1"/>
          <p:nvPr/>
        </p:nvSpPr>
        <p:spPr>
          <a:xfrm>
            <a:off x="6190267" y="1595473"/>
            <a:ext cx="5550204" cy="621568"/>
          </a:xfrm>
          <a:prstGeom prst="rect">
            <a:avLst/>
          </a:prstGeom>
          <a:noFill/>
        </p:spPr>
        <p:txBody>
          <a:bodyPr wrap="square" lIns="0" tIns="0" rIns="0" bIns="0" rtlCol="0">
            <a:noAutofit/>
          </a:bodyPr>
          <a:lstStyle/>
          <a:p>
            <a:pPr algn="l">
              <a:spcAft>
                <a:spcPts val="1134"/>
              </a:spcAft>
            </a:pPr>
            <a:r>
              <a:rPr lang="en-GB" sz="1400" b="1" dirty="0"/>
              <a:t>Composition of the disabled and non-disabled populations by sexuality, Essex, 2021</a:t>
            </a:r>
          </a:p>
        </p:txBody>
      </p:sp>
      <p:sp>
        <p:nvSpPr>
          <p:cNvPr id="2" name="TextBox 1">
            <a:extLst>
              <a:ext uri="{FF2B5EF4-FFF2-40B4-BE49-F238E27FC236}">
                <a16:creationId xmlns:a16="http://schemas.microsoft.com/office/drawing/2014/main" id="{60C1F486-0378-C782-717B-F524107A6AB7}"/>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930366C-7738-E707-9C9A-FD35810CEA3F}"/>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11</a:t>
            </a:fld>
            <a:endParaRPr lang="en-GB" sz="1100" dirty="0">
              <a:solidFill>
                <a:schemeClr val="bg1">
                  <a:lumMod val="75000"/>
                </a:schemeClr>
              </a:solidFill>
            </a:endParaRPr>
          </a:p>
        </p:txBody>
      </p:sp>
    </p:spTree>
    <p:extLst>
      <p:ext uri="{BB962C8B-B14F-4D97-AF65-F5344CB8AC3E}">
        <p14:creationId xmlns:p14="http://schemas.microsoft.com/office/powerpoint/2010/main" val="751139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33662D-C76A-EE3F-18D5-4BF6EA56A1D4}"/>
              </a:ext>
            </a:extLst>
          </p:cNvPr>
          <p:cNvSpPr txBox="1"/>
          <p:nvPr/>
        </p:nvSpPr>
        <p:spPr>
          <a:xfrm>
            <a:off x="552450" y="1876426"/>
            <a:ext cx="5180694" cy="2956832"/>
          </a:xfrm>
          <a:prstGeom prst="rect">
            <a:avLst/>
          </a:prstGeom>
          <a:noFill/>
        </p:spPr>
        <p:txBody>
          <a:bodyPr wrap="square" lIns="0" tIns="0" rIns="0" bIns="0" rtlCol="0">
            <a:noAutofit/>
          </a:bodyPr>
          <a:lstStyle/>
          <a:p>
            <a:pPr>
              <a:spcAft>
                <a:spcPts val="1134"/>
              </a:spcAft>
            </a:pPr>
            <a:r>
              <a:rPr lang="en-GB" sz="1400" dirty="0"/>
              <a:t>The vast majority of the Essex disabled population have a gender identity which the same as their sex registered at birth.  Only around 1,200 people in the Essex disabled population identify as having a different gender identity.  </a:t>
            </a:r>
          </a:p>
          <a:p>
            <a:pPr>
              <a:spcAft>
                <a:spcPts val="1134"/>
              </a:spcAft>
            </a:pPr>
            <a:r>
              <a:rPr lang="en-GB" sz="1400" dirty="0"/>
              <a:t>Nevertheless, this is a slightly higher proportion than across the Essex population as a whole.  Within the Essex disabled population:</a:t>
            </a:r>
          </a:p>
          <a:p>
            <a:pPr marL="285750" indent="-285750" algn="l">
              <a:spcAft>
                <a:spcPts val="1134"/>
              </a:spcAft>
              <a:buFont typeface="Arial" panose="020B0604020202020204" pitchFamily="34" charset="0"/>
              <a:buChar char="•"/>
            </a:pPr>
            <a:r>
              <a:rPr lang="en-GB" sz="1400" dirty="0"/>
              <a:t>a higher percentage of residents identified as trans men and trans women than across the population as a whole;</a:t>
            </a:r>
          </a:p>
          <a:p>
            <a:pPr marL="285750" indent="-285750">
              <a:spcAft>
                <a:spcPts val="1134"/>
              </a:spcAft>
              <a:buFont typeface="Arial" panose="020B0604020202020204" pitchFamily="34" charset="0"/>
              <a:buChar char="•"/>
            </a:pPr>
            <a:r>
              <a:rPr lang="en-GB" sz="1400" dirty="0"/>
              <a:t>a higher percentage of residents identified as having ‘other gender identities.’</a:t>
            </a:r>
          </a:p>
        </p:txBody>
      </p:sp>
      <p:pic>
        <p:nvPicPr>
          <p:cNvPr id="6" name="Picture 5" descr="A graph of different colored bars&#10;&#10;Description automatically generated">
            <a:extLst>
              <a:ext uri="{FF2B5EF4-FFF2-40B4-BE49-F238E27FC236}">
                <a16:creationId xmlns:a16="http://schemas.microsoft.com/office/drawing/2014/main" id="{D872F0BA-18B5-97FD-FE70-BD848936C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702" y="1946593"/>
            <a:ext cx="5800279" cy="4767867"/>
          </a:xfrm>
          <a:prstGeom prst="rect">
            <a:avLst/>
          </a:prstGeom>
        </p:spPr>
      </p:pic>
      <p:sp>
        <p:nvSpPr>
          <p:cNvPr id="7" name="Title 2">
            <a:extLst>
              <a:ext uri="{FF2B5EF4-FFF2-40B4-BE49-F238E27FC236}">
                <a16:creationId xmlns:a16="http://schemas.microsoft.com/office/drawing/2014/main" id="{746A14A4-13C9-E86F-977E-BC9C518EC46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a:t>Gender </a:t>
            </a:r>
            <a:r>
              <a:rPr lang="en-GB" sz="3200" dirty="0"/>
              <a:t>identity in the disabled population</a:t>
            </a:r>
          </a:p>
        </p:txBody>
      </p:sp>
      <p:sp>
        <p:nvSpPr>
          <p:cNvPr id="4" name="TextBox 3">
            <a:extLst>
              <a:ext uri="{FF2B5EF4-FFF2-40B4-BE49-F238E27FC236}">
                <a16:creationId xmlns:a16="http://schemas.microsoft.com/office/drawing/2014/main" id="{CE2F0E02-F132-7BE5-DFA2-DDBCC4A32021}"/>
              </a:ext>
            </a:extLst>
          </p:cNvPr>
          <p:cNvSpPr txBox="1"/>
          <p:nvPr/>
        </p:nvSpPr>
        <p:spPr>
          <a:xfrm>
            <a:off x="5898702" y="1595473"/>
            <a:ext cx="6149899" cy="621568"/>
          </a:xfrm>
          <a:prstGeom prst="rect">
            <a:avLst/>
          </a:prstGeom>
          <a:noFill/>
        </p:spPr>
        <p:txBody>
          <a:bodyPr wrap="square" lIns="0" tIns="0" rIns="0" bIns="0" rtlCol="0">
            <a:noAutofit/>
          </a:bodyPr>
          <a:lstStyle/>
          <a:p>
            <a:pPr algn="l">
              <a:spcAft>
                <a:spcPts val="1134"/>
              </a:spcAft>
            </a:pPr>
            <a:r>
              <a:rPr lang="en-GB" sz="1400" b="1" dirty="0"/>
              <a:t>Composition of the disabled and non-disabled populations </a:t>
            </a:r>
            <a:r>
              <a:rPr lang="en-GB" sz="1400" b="1"/>
              <a:t>by gender </a:t>
            </a:r>
            <a:r>
              <a:rPr lang="en-GB" sz="1400" b="1" dirty="0"/>
              <a:t>identity, Essex, 2021</a:t>
            </a:r>
          </a:p>
        </p:txBody>
      </p:sp>
      <p:sp>
        <p:nvSpPr>
          <p:cNvPr id="3" name="TextBox 2">
            <a:extLst>
              <a:ext uri="{FF2B5EF4-FFF2-40B4-BE49-F238E27FC236}">
                <a16:creationId xmlns:a16="http://schemas.microsoft.com/office/drawing/2014/main" id="{41F6AF0F-2DA8-3736-9663-8D6028F5F049}"/>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FF1EE699-3A64-2710-2B91-5DB99841497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12</a:t>
            </a:fld>
            <a:endParaRPr lang="en-GB" sz="1100" dirty="0">
              <a:solidFill>
                <a:schemeClr val="bg1">
                  <a:lumMod val="75000"/>
                </a:schemeClr>
              </a:solidFill>
            </a:endParaRPr>
          </a:p>
        </p:txBody>
      </p:sp>
    </p:spTree>
    <p:extLst>
      <p:ext uri="{BB962C8B-B14F-4D97-AF65-F5344CB8AC3E}">
        <p14:creationId xmlns:p14="http://schemas.microsoft.com/office/powerpoint/2010/main" val="2389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32FD1-1AF8-BF75-638F-8A4C6641597E}"/>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3: Outcomes for the disabled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E9EBC73A-C33C-C463-CD5F-9276C75B74A2}"/>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extent to which the disabled population enjoy positive outcomes</a:t>
            </a:r>
            <a:endParaRPr lang="en-GB" sz="2800" dirty="0">
              <a:solidFill>
                <a:schemeClr val="bg1"/>
              </a:solidFill>
            </a:endParaRPr>
          </a:p>
        </p:txBody>
      </p:sp>
    </p:spTree>
    <p:extLst>
      <p:ext uri="{BB962C8B-B14F-4D97-AF65-F5344CB8AC3E}">
        <p14:creationId xmlns:p14="http://schemas.microsoft.com/office/powerpoint/2010/main" val="8792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D322FE-4025-7550-6513-D825082D9CB5}"/>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occupation type</a:t>
            </a:r>
          </a:p>
        </p:txBody>
      </p:sp>
      <p:sp>
        <p:nvSpPr>
          <p:cNvPr id="9" name="TextBox 8">
            <a:extLst>
              <a:ext uri="{FF2B5EF4-FFF2-40B4-BE49-F238E27FC236}">
                <a16:creationId xmlns:a16="http://schemas.microsoft.com/office/drawing/2014/main" id="{9FAEC721-20C3-0CD0-3C79-5C01A560E985}"/>
              </a:ext>
            </a:extLst>
          </p:cNvPr>
          <p:cNvSpPr txBox="1"/>
          <p:nvPr/>
        </p:nvSpPr>
        <p:spPr>
          <a:xfrm>
            <a:off x="552450" y="1876425"/>
            <a:ext cx="5082806" cy="4733925"/>
          </a:xfrm>
          <a:prstGeom prst="rect">
            <a:avLst/>
          </a:prstGeom>
          <a:noFill/>
        </p:spPr>
        <p:txBody>
          <a:bodyPr wrap="square" lIns="0" tIns="0" rIns="0" bIns="0" rtlCol="0">
            <a:noAutofit/>
          </a:bodyPr>
          <a:lstStyle/>
          <a:p>
            <a:pPr algn="l">
              <a:spcAft>
                <a:spcPts val="1134"/>
              </a:spcAft>
            </a:pPr>
            <a:r>
              <a:rPr lang="en-GB" sz="1400" b="1" dirty="0"/>
              <a:t>Disabled people in Essex are significantly more likely to have never worked or to be long-term unemployed compared </a:t>
            </a:r>
            <a:r>
              <a:rPr lang="en-GB" sz="1400" b="1"/>
              <a:t>to working-age </a:t>
            </a:r>
            <a:r>
              <a:rPr lang="en-GB" sz="1400" b="1" dirty="0"/>
              <a:t>residents.</a:t>
            </a:r>
          </a:p>
          <a:p>
            <a:pPr>
              <a:spcAft>
                <a:spcPts val="1134"/>
              </a:spcAft>
            </a:pPr>
            <a:r>
              <a:rPr lang="en-GB" sz="1400" dirty="0"/>
              <a:t>Those disabled people who are in work are:</a:t>
            </a:r>
          </a:p>
          <a:p>
            <a:pPr marL="285750" indent="-285750">
              <a:spcAft>
                <a:spcPts val="1134"/>
              </a:spcAft>
              <a:buFont typeface="Arial" panose="020B0604020202020204" pitchFamily="34" charset="0"/>
              <a:buChar char="•"/>
            </a:pPr>
            <a:r>
              <a:rPr lang="en-GB" sz="1400" dirty="0"/>
              <a:t>less likely to hold </a:t>
            </a:r>
            <a:r>
              <a:rPr lang="en-GB" sz="1400"/>
              <a:t>occupations managerial</a:t>
            </a:r>
            <a:r>
              <a:rPr lang="en-GB" sz="1400" dirty="0"/>
              <a:t>, administrative and professional roles than the wider working population; and</a:t>
            </a:r>
          </a:p>
          <a:p>
            <a:pPr marL="285750" indent="-285750">
              <a:spcAft>
                <a:spcPts val="1134"/>
              </a:spcAft>
              <a:buFont typeface="Arial" panose="020B0604020202020204" pitchFamily="34" charset="0"/>
              <a:buChar char="•"/>
            </a:pPr>
            <a:r>
              <a:rPr lang="en-GB" sz="1400" dirty="0"/>
              <a:t>More likely to be in ‘routine occupations’ and semi-routine occupations’ </a:t>
            </a:r>
          </a:p>
          <a:p>
            <a:pPr algn="l">
              <a:spcAft>
                <a:spcPts val="1134"/>
              </a:spcAft>
            </a:pPr>
            <a:r>
              <a:rPr lang="en-GB" sz="1400" dirty="0"/>
              <a:t>Disabled people are also less likely to be full time students.</a:t>
            </a:r>
          </a:p>
        </p:txBody>
      </p:sp>
      <p:sp>
        <p:nvSpPr>
          <p:cNvPr id="3" name="TextBox 2">
            <a:extLst>
              <a:ext uri="{FF2B5EF4-FFF2-40B4-BE49-F238E27FC236}">
                <a16:creationId xmlns:a16="http://schemas.microsoft.com/office/drawing/2014/main" id="{E8E16968-5C74-A16E-A680-F6068ADE265D}"/>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1F83D3AE-890D-56AF-D5F5-2285E0624EB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14</a:t>
            </a:fld>
            <a:endParaRPr lang="en-GB" sz="1100" dirty="0">
              <a:solidFill>
                <a:schemeClr val="bg1">
                  <a:lumMod val="75000"/>
                </a:schemeClr>
              </a:solidFill>
            </a:endParaRPr>
          </a:p>
        </p:txBody>
      </p:sp>
      <p:pic>
        <p:nvPicPr>
          <p:cNvPr id="6" name="Picture 5" descr="A graph of a number of people&#10;&#10;Description automatically generated with medium confidence">
            <a:extLst>
              <a:ext uri="{FF2B5EF4-FFF2-40B4-BE49-F238E27FC236}">
                <a16:creationId xmlns:a16="http://schemas.microsoft.com/office/drawing/2014/main" id="{7BA83961-127D-3604-5C12-2EE865502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228" y="1983352"/>
            <a:ext cx="5798494" cy="4766400"/>
          </a:xfrm>
          <a:prstGeom prst="rect">
            <a:avLst/>
          </a:prstGeom>
        </p:spPr>
      </p:pic>
      <p:sp>
        <p:nvSpPr>
          <p:cNvPr id="2" name="TextBox 1">
            <a:extLst>
              <a:ext uri="{FF2B5EF4-FFF2-40B4-BE49-F238E27FC236}">
                <a16:creationId xmlns:a16="http://schemas.microsoft.com/office/drawing/2014/main" id="{7C3C023A-CA7F-B54A-683B-232D25AF69E8}"/>
              </a:ext>
            </a:extLst>
          </p:cNvPr>
          <p:cNvSpPr txBox="1"/>
          <p:nvPr/>
        </p:nvSpPr>
        <p:spPr>
          <a:xfrm>
            <a:off x="6146800" y="1597422"/>
            <a:ext cx="5821859" cy="279003"/>
          </a:xfrm>
          <a:prstGeom prst="rect">
            <a:avLst/>
          </a:prstGeom>
          <a:noFill/>
        </p:spPr>
        <p:txBody>
          <a:bodyPr wrap="square" lIns="0" tIns="0" rIns="0" bIns="0" rtlCol="0">
            <a:noAutofit/>
          </a:bodyPr>
          <a:lstStyle/>
          <a:p>
            <a:pPr algn="l">
              <a:spcAft>
                <a:spcPts val="1134"/>
              </a:spcAft>
            </a:pPr>
            <a:r>
              <a:rPr lang="en-GB" sz="1400" b="1" dirty="0"/>
              <a:t>Employment and occupation type, disabled and non-disabled population, </a:t>
            </a:r>
            <a:br>
              <a:rPr lang="en-GB" sz="1400" b="1" dirty="0"/>
            </a:br>
            <a:r>
              <a:rPr lang="en-GB" sz="1400" b="1" dirty="0"/>
              <a:t>Essex 2021 </a:t>
            </a:r>
          </a:p>
        </p:txBody>
      </p:sp>
    </p:spTree>
    <p:extLst>
      <p:ext uri="{BB962C8B-B14F-4D97-AF65-F5344CB8AC3E}">
        <p14:creationId xmlns:p14="http://schemas.microsoft.com/office/powerpoint/2010/main" val="410990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A6D2862-A77D-393D-B8BB-D312278A7C02}"/>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Employment and hours worked</a:t>
            </a:r>
          </a:p>
        </p:txBody>
      </p:sp>
      <p:sp>
        <p:nvSpPr>
          <p:cNvPr id="9" name="TextBox 8">
            <a:extLst>
              <a:ext uri="{FF2B5EF4-FFF2-40B4-BE49-F238E27FC236}">
                <a16:creationId xmlns:a16="http://schemas.microsoft.com/office/drawing/2014/main" id="{9961B616-DAB1-30BB-C58F-E74045B52F49}"/>
              </a:ext>
            </a:extLst>
          </p:cNvPr>
          <p:cNvSpPr txBox="1"/>
          <p:nvPr/>
        </p:nvSpPr>
        <p:spPr>
          <a:xfrm>
            <a:off x="554264" y="1867856"/>
            <a:ext cx="5122636" cy="4733925"/>
          </a:xfrm>
          <a:prstGeom prst="rect">
            <a:avLst/>
          </a:prstGeom>
          <a:noFill/>
        </p:spPr>
        <p:txBody>
          <a:bodyPr wrap="square" lIns="0" tIns="0" rIns="0" bIns="0" rtlCol="0">
            <a:noAutofit/>
          </a:bodyPr>
          <a:lstStyle/>
          <a:p>
            <a:pPr>
              <a:spcAft>
                <a:spcPts val="1134"/>
              </a:spcAft>
            </a:pPr>
            <a:r>
              <a:rPr lang="en-GB" sz="1400" b="1" dirty="0"/>
              <a:t>Disabled people in Essex are less likely to be in work than the working-age population as a whole.  Those who do work are more likely to work part-time than members of the wider population.</a:t>
            </a:r>
          </a:p>
          <a:p>
            <a:pPr algn="l">
              <a:spcAft>
                <a:spcPts val="1134"/>
              </a:spcAft>
            </a:pPr>
            <a:r>
              <a:rPr lang="en-GB" sz="1400" dirty="0"/>
              <a:t>Of the 205,600 people who make up the Essex disabled population, 131,500 are working-age adults.  Of this group 48.8% were in work at the time of Census 2021.</a:t>
            </a:r>
          </a:p>
          <a:p>
            <a:pPr algn="l">
              <a:spcAft>
                <a:spcPts val="1134"/>
              </a:spcAft>
            </a:pPr>
            <a:r>
              <a:rPr lang="en-GB" sz="1400" dirty="0"/>
              <a:t>This is a lower proportion than we see across the working-age population as a whole suggesting that disabled people are less likely to be in work than the average for the population as a whole.</a:t>
            </a:r>
          </a:p>
          <a:p>
            <a:pPr algn="l">
              <a:spcAft>
                <a:spcPts val="1134"/>
              </a:spcAft>
            </a:pPr>
            <a:r>
              <a:rPr lang="en-GB" sz="1400" dirty="0"/>
              <a:t>The majority of the Essex disabled population who are in work are in full-time roles (58% hold full-time roles compared to 42% working part-time)*, a higher proportion are in part-time work than across the Essex working-age population as a whole.  </a:t>
            </a:r>
          </a:p>
          <a:p>
            <a:pPr algn="l">
              <a:spcAft>
                <a:spcPts val="1134"/>
              </a:spcAft>
            </a:pPr>
            <a:endParaRPr lang="en-GB" sz="600" dirty="0"/>
          </a:p>
          <a:p>
            <a:pPr algn="l">
              <a:spcAft>
                <a:spcPts val="1134"/>
              </a:spcAft>
            </a:pPr>
            <a:r>
              <a:rPr lang="en-GB" sz="1000" dirty="0"/>
              <a:t>*Within Census data full time roles are classified as 31+ hours per week and part-time roles are classed as 30 hrs or less per week.</a:t>
            </a:r>
          </a:p>
        </p:txBody>
      </p:sp>
      <p:pic>
        <p:nvPicPr>
          <p:cNvPr id="11" name="Picture 10" descr="A graph of a number of people&#10;&#10;Description automatically generated">
            <a:extLst>
              <a:ext uri="{FF2B5EF4-FFF2-40B4-BE49-F238E27FC236}">
                <a16:creationId xmlns:a16="http://schemas.microsoft.com/office/drawing/2014/main" id="{E8A10825-ACEC-046F-BAE0-D27C102EE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757" y="1849438"/>
            <a:ext cx="5798494" cy="4766400"/>
          </a:xfrm>
          <a:prstGeom prst="rect">
            <a:avLst/>
          </a:prstGeom>
        </p:spPr>
      </p:pic>
      <p:sp>
        <p:nvSpPr>
          <p:cNvPr id="2" name="TextBox 1">
            <a:extLst>
              <a:ext uri="{FF2B5EF4-FFF2-40B4-BE49-F238E27FC236}">
                <a16:creationId xmlns:a16="http://schemas.microsoft.com/office/drawing/2014/main" id="{4E7C094B-ECED-15E6-1462-98EBA0F00A8B}"/>
              </a:ext>
            </a:extLst>
          </p:cNvPr>
          <p:cNvSpPr txBox="1"/>
          <p:nvPr/>
        </p:nvSpPr>
        <p:spPr>
          <a:xfrm>
            <a:off x="6350000" y="1595438"/>
            <a:ext cx="6096000" cy="313465"/>
          </a:xfrm>
          <a:prstGeom prst="rect">
            <a:avLst/>
          </a:prstGeom>
          <a:noFill/>
        </p:spPr>
        <p:txBody>
          <a:bodyPr wrap="square" lIns="0" tIns="0" rIns="0" bIns="0" rtlCol="0">
            <a:noAutofit/>
          </a:bodyPr>
          <a:lstStyle/>
          <a:p>
            <a:pPr algn="l">
              <a:spcAft>
                <a:spcPts val="1134"/>
              </a:spcAft>
            </a:pPr>
            <a:r>
              <a:rPr lang="en-GB" sz="1400" b="1" dirty="0"/>
              <a:t>Hours worked by disability status, Essex, 2021</a:t>
            </a:r>
          </a:p>
        </p:txBody>
      </p:sp>
      <p:sp>
        <p:nvSpPr>
          <p:cNvPr id="3" name="TextBox 2">
            <a:extLst>
              <a:ext uri="{FF2B5EF4-FFF2-40B4-BE49-F238E27FC236}">
                <a16:creationId xmlns:a16="http://schemas.microsoft.com/office/drawing/2014/main" id="{E4103D39-091E-C29C-2488-3BE5D71F75F5}"/>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79736267-C77C-C5FE-E5D7-E7020BA894F0}"/>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15</a:t>
            </a:fld>
            <a:endParaRPr lang="en-GB" sz="1100" dirty="0">
              <a:solidFill>
                <a:schemeClr val="bg1">
                  <a:lumMod val="75000"/>
                </a:schemeClr>
              </a:solidFill>
            </a:endParaRPr>
          </a:p>
        </p:txBody>
      </p:sp>
    </p:spTree>
    <p:extLst>
      <p:ext uri="{BB962C8B-B14F-4D97-AF65-F5344CB8AC3E}">
        <p14:creationId xmlns:p14="http://schemas.microsoft.com/office/powerpoint/2010/main" val="3648402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7E7AF43F-F595-D8A4-8F67-2228FDD1953D}"/>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Highest qualification level</a:t>
            </a:r>
          </a:p>
        </p:txBody>
      </p:sp>
      <p:sp>
        <p:nvSpPr>
          <p:cNvPr id="9" name="TextBox 8">
            <a:extLst>
              <a:ext uri="{FF2B5EF4-FFF2-40B4-BE49-F238E27FC236}">
                <a16:creationId xmlns:a16="http://schemas.microsoft.com/office/drawing/2014/main" id="{6B4B54CE-055B-AD06-DE5D-6C8E59D724E3}"/>
              </a:ext>
            </a:extLst>
          </p:cNvPr>
          <p:cNvSpPr txBox="1"/>
          <p:nvPr/>
        </p:nvSpPr>
        <p:spPr>
          <a:xfrm>
            <a:off x="539749" y="1876425"/>
            <a:ext cx="5010445" cy="4733925"/>
          </a:xfrm>
          <a:prstGeom prst="rect">
            <a:avLst/>
          </a:prstGeom>
          <a:noFill/>
        </p:spPr>
        <p:txBody>
          <a:bodyPr wrap="square" lIns="0" tIns="0" rIns="0" bIns="0" rtlCol="0">
            <a:noAutofit/>
          </a:bodyPr>
          <a:lstStyle/>
          <a:p>
            <a:pPr>
              <a:spcAft>
                <a:spcPts val="1134"/>
              </a:spcAft>
            </a:pPr>
            <a:r>
              <a:rPr lang="en-GB" sz="1400" b="1" dirty="0"/>
              <a:t>Disabled people in Essex are significantly less likely to hold higher level qualifications than the population as a whole.  </a:t>
            </a:r>
          </a:p>
          <a:p>
            <a:pPr>
              <a:spcAft>
                <a:spcPts val="1134"/>
              </a:spcAft>
            </a:pPr>
            <a:r>
              <a:rPr lang="en-GB" sz="1400" dirty="0"/>
              <a:t>They are also significantly more likely to hold no formal qualifications or to hold only entry level qualifications than the wider population </a:t>
            </a:r>
            <a:r>
              <a:rPr lang="en-GB" sz="1400"/>
              <a:t>of working-age </a:t>
            </a:r>
            <a:r>
              <a:rPr lang="en-GB" sz="1400" dirty="0"/>
              <a:t>residents.</a:t>
            </a:r>
          </a:p>
          <a:p>
            <a:pPr>
              <a:spcAft>
                <a:spcPts val="1134"/>
              </a:spcAft>
            </a:pPr>
            <a:r>
              <a:rPr lang="en-GB" sz="1400" dirty="0"/>
              <a:t>Our </a:t>
            </a:r>
            <a:r>
              <a:rPr lang="en-GB" sz="1400"/>
              <a:t>analysis suggests </a:t>
            </a:r>
            <a:r>
              <a:rPr lang="en-GB" sz="1400" dirty="0"/>
              <a:t>that the scale of the inequality between disabled residents and on-disabled residents increase with level of qualification – there are fewer than expected disabled people in Essex with the highest levels of qualifications (level 4 – e.g. Masters degrees or PhDs).</a:t>
            </a:r>
          </a:p>
        </p:txBody>
      </p:sp>
      <p:sp>
        <p:nvSpPr>
          <p:cNvPr id="2" name="TextBox 1">
            <a:extLst>
              <a:ext uri="{FF2B5EF4-FFF2-40B4-BE49-F238E27FC236}">
                <a16:creationId xmlns:a16="http://schemas.microsoft.com/office/drawing/2014/main" id="{3CC5ED25-74CE-F66B-06E1-763D6AD8369E}"/>
              </a:ext>
            </a:extLst>
          </p:cNvPr>
          <p:cNvSpPr txBox="1"/>
          <p:nvPr/>
        </p:nvSpPr>
        <p:spPr>
          <a:xfrm>
            <a:off x="6229540" y="1601218"/>
            <a:ext cx="4859992" cy="275207"/>
          </a:xfrm>
          <a:prstGeom prst="rect">
            <a:avLst/>
          </a:prstGeom>
          <a:noFill/>
        </p:spPr>
        <p:txBody>
          <a:bodyPr wrap="square" lIns="0" tIns="0" rIns="0" bIns="0" rtlCol="0">
            <a:noAutofit/>
          </a:bodyPr>
          <a:lstStyle/>
          <a:p>
            <a:pPr algn="l">
              <a:spcAft>
                <a:spcPts val="1134"/>
              </a:spcAft>
            </a:pPr>
            <a:r>
              <a:rPr lang="en-GB" sz="1400" b="1" dirty="0"/>
              <a:t>Level of qualifications held in the disabled population, </a:t>
            </a:r>
            <a:br>
              <a:rPr lang="en-GB" sz="1400" b="1" dirty="0"/>
            </a:br>
            <a:r>
              <a:rPr lang="en-GB" sz="1400" b="1" dirty="0"/>
              <a:t>Essex, 2021</a:t>
            </a:r>
          </a:p>
        </p:txBody>
      </p:sp>
      <p:sp>
        <p:nvSpPr>
          <p:cNvPr id="3" name="TextBox 2">
            <a:extLst>
              <a:ext uri="{FF2B5EF4-FFF2-40B4-BE49-F238E27FC236}">
                <a16:creationId xmlns:a16="http://schemas.microsoft.com/office/drawing/2014/main" id="{9DA417DC-D700-5C9A-AC38-BD72D0D72E3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0189C8D-FF4F-967A-1D18-890A55C21B66}"/>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16</a:t>
            </a:fld>
            <a:endParaRPr lang="en-GB" sz="1100" dirty="0">
              <a:solidFill>
                <a:schemeClr val="bg1">
                  <a:lumMod val="75000"/>
                </a:schemeClr>
              </a:solidFill>
            </a:endParaRPr>
          </a:p>
        </p:txBody>
      </p:sp>
      <p:pic>
        <p:nvPicPr>
          <p:cNvPr id="6" name="Picture 5" descr="A graph of a bar graph&#10;&#10;Description automatically generated with medium confidence">
            <a:extLst>
              <a:ext uri="{FF2B5EF4-FFF2-40B4-BE49-F238E27FC236}">
                <a16:creationId xmlns:a16="http://schemas.microsoft.com/office/drawing/2014/main" id="{189D1B69-8660-2E0C-A237-C3182DFBA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1601" y="2019719"/>
            <a:ext cx="5798494" cy="4766400"/>
          </a:xfrm>
          <a:prstGeom prst="rect">
            <a:avLst/>
          </a:prstGeom>
        </p:spPr>
      </p:pic>
    </p:spTree>
    <p:extLst>
      <p:ext uri="{BB962C8B-B14F-4D97-AF65-F5344CB8AC3E}">
        <p14:creationId xmlns:p14="http://schemas.microsoft.com/office/powerpoint/2010/main" val="33315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E73FF1F1-ECFE-AAF4-9676-76767D49FEBF}"/>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Disability by unpaid care</a:t>
            </a:r>
          </a:p>
        </p:txBody>
      </p:sp>
      <p:sp>
        <p:nvSpPr>
          <p:cNvPr id="9" name="TextBox 8">
            <a:extLst>
              <a:ext uri="{FF2B5EF4-FFF2-40B4-BE49-F238E27FC236}">
                <a16:creationId xmlns:a16="http://schemas.microsoft.com/office/drawing/2014/main" id="{BE1FDCD3-BC1C-221E-B38E-85AD36C48B12}"/>
              </a:ext>
            </a:extLst>
          </p:cNvPr>
          <p:cNvSpPr txBox="1"/>
          <p:nvPr/>
        </p:nvSpPr>
        <p:spPr>
          <a:xfrm>
            <a:off x="539750" y="1868578"/>
            <a:ext cx="4936017" cy="4733925"/>
          </a:xfrm>
          <a:prstGeom prst="rect">
            <a:avLst/>
          </a:prstGeom>
          <a:noFill/>
        </p:spPr>
        <p:txBody>
          <a:bodyPr wrap="square" lIns="0" tIns="0" rIns="0" bIns="0" rtlCol="0">
            <a:noAutofit/>
          </a:bodyPr>
          <a:lstStyle/>
          <a:p>
            <a:pPr>
              <a:spcAft>
                <a:spcPts val="1134"/>
              </a:spcAft>
            </a:pPr>
            <a:r>
              <a:rPr lang="en-GB" sz="1400" b="1" dirty="0"/>
              <a:t>The vast majority of disabled people in Essex do not provide unpaid care.  Only 13% of the disabled population provide some form of unpaid care. </a:t>
            </a:r>
          </a:p>
          <a:p>
            <a:pPr>
              <a:spcAft>
                <a:spcPts val="1134"/>
              </a:spcAft>
            </a:pPr>
            <a:r>
              <a:rPr lang="en-GB" sz="1400" dirty="0"/>
              <a:t>However, disabled people are more likely to be providers of unpaid care than the Essex population as a whole.  Only 9% of </a:t>
            </a:r>
            <a:r>
              <a:rPr lang="en-GB" sz="1400"/>
              <a:t>the general </a:t>
            </a:r>
            <a:r>
              <a:rPr lang="en-GB" sz="1400" dirty="0"/>
              <a:t>population identified themselves as carers in the Census 2021.</a:t>
            </a:r>
          </a:p>
          <a:p>
            <a:pPr algn="l">
              <a:spcAft>
                <a:spcPts val="1134"/>
              </a:spcAft>
            </a:pPr>
            <a:r>
              <a:rPr lang="en-GB" sz="1400" dirty="0"/>
              <a:t>Our analysis </a:t>
            </a:r>
            <a:r>
              <a:rPr lang="en-GB" sz="1400"/>
              <a:t>also suggests </a:t>
            </a:r>
            <a:r>
              <a:rPr lang="en-GB" sz="1400" dirty="0"/>
              <a:t>that disabled people are significantly more likely to provide unpaid care for a more time each week.  For example, members of Essex’s disabled population are twice as likely as members of the wider population to provide more than 50 hours of unpaid care per week.</a:t>
            </a:r>
          </a:p>
        </p:txBody>
      </p:sp>
      <p:pic>
        <p:nvPicPr>
          <p:cNvPr id="12" name="Picture 11" descr="A graph of a number of people&#10;&#10;Description automatically generated">
            <a:extLst>
              <a:ext uri="{FF2B5EF4-FFF2-40B4-BE49-F238E27FC236}">
                <a16:creationId xmlns:a16="http://schemas.microsoft.com/office/drawing/2014/main" id="{89E02A57-045E-D65B-0929-9F13D76B1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87" y="1873250"/>
            <a:ext cx="5798494" cy="4766400"/>
          </a:xfrm>
          <a:prstGeom prst="rect">
            <a:avLst/>
          </a:prstGeom>
        </p:spPr>
      </p:pic>
      <p:sp>
        <p:nvSpPr>
          <p:cNvPr id="2" name="TextBox 1">
            <a:extLst>
              <a:ext uri="{FF2B5EF4-FFF2-40B4-BE49-F238E27FC236}">
                <a16:creationId xmlns:a16="http://schemas.microsoft.com/office/drawing/2014/main" id="{AC56F9D2-3CDE-4F0F-51E6-0AEB85B09EAB}"/>
              </a:ext>
            </a:extLst>
          </p:cNvPr>
          <p:cNvSpPr txBox="1"/>
          <p:nvPr/>
        </p:nvSpPr>
        <p:spPr>
          <a:xfrm>
            <a:off x="6096000" y="1593371"/>
            <a:ext cx="5706140" cy="275207"/>
          </a:xfrm>
          <a:prstGeom prst="rect">
            <a:avLst/>
          </a:prstGeom>
          <a:noFill/>
        </p:spPr>
        <p:txBody>
          <a:bodyPr wrap="square" lIns="0" tIns="0" rIns="0" bIns="0" rtlCol="0">
            <a:noAutofit/>
          </a:bodyPr>
          <a:lstStyle/>
          <a:p>
            <a:pPr algn="l">
              <a:spcAft>
                <a:spcPts val="1134"/>
              </a:spcAft>
            </a:pPr>
            <a:r>
              <a:rPr lang="en-GB" sz="1400" b="1" dirty="0"/>
              <a:t>Provision of unpaid care by the disabled population, Essex, 2021</a:t>
            </a:r>
          </a:p>
        </p:txBody>
      </p:sp>
      <p:sp>
        <p:nvSpPr>
          <p:cNvPr id="3" name="TextBox 2">
            <a:extLst>
              <a:ext uri="{FF2B5EF4-FFF2-40B4-BE49-F238E27FC236}">
                <a16:creationId xmlns:a16="http://schemas.microsoft.com/office/drawing/2014/main" id="{D2FCFF6A-65B5-307F-D90E-C8CF6B2ECE1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843ED94A-6A97-A8D9-D3DB-CB7AE3079A8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17</a:t>
            </a:fld>
            <a:endParaRPr lang="en-GB" sz="1100" dirty="0">
              <a:solidFill>
                <a:schemeClr val="bg1">
                  <a:lumMod val="75000"/>
                </a:schemeClr>
              </a:solidFill>
            </a:endParaRPr>
          </a:p>
        </p:txBody>
      </p:sp>
    </p:spTree>
    <p:extLst>
      <p:ext uri="{BB962C8B-B14F-4D97-AF65-F5344CB8AC3E}">
        <p14:creationId xmlns:p14="http://schemas.microsoft.com/office/powerpoint/2010/main" val="2064587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97DF940-B92D-4CD6-7A25-8E7E8CBCEC73}"/>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Access to cars</a:t>
            </a:r>
          </a:p>
        </p:txBody>
      </p:sp>
      <p:sp>
        <p:nvSpPr>
          <p:cNvPr id="9" name="TextBox 8">
            <a:extLst>
              <a:ext uri="{FF2B5EF4-FFF2-40B4-BE49-F238E27FC236}">
                <a16:creationId xmlns:a16="http://schemas.microsoft.com/office/drawing/2014/main" id="{D5106507-9D61-CE3F-DCCC-6BC291C1D379}"/>
              </a:ext>
            </a:extLst>
          </p:cNvPr>
          <p:cNvSpPr txBox="1"/>
          <p:nvPr/>
        </p:nvSpPr>
        <p:spPr>
          <a:xfrm>
            <a:off x="550383" y="1874358"/>
            <a:ext cx="4850958" cy="4733925"/>
          </a:xfrm>
          <a:prstGeom prst="rect">
            <a:avLst/>
          </a:prstGeom>
          <a:noFill/>
        </p:spPr>
        <p:txBody>
          <a:bodyPr wrap="square" lIns="0" tIns="0" rIns="0" bIns="0" rtlCol="0">
            <a:noAutofit/>
          </a:bodyPr>
          <a:lstStyle/>
          <a:p>
            <a:pPr>
              <a:spcAft>
                <a:spcPts val="1134"/>
              </a:spcAft>
            </a:pPr>
            <a:r>
              <a:rPr lang="en-GB" sz="1400" dirty="0"/>
              <a:t>The vast majority of disabled residents in Essex live have access to one or more cars in their household (78%), although disabled people are less likely to have access to a car than the population as a whole (89%).</a:t>
            </a:r>
          </a:p>
        </p:txBody>
      </p:sp>
      <p:pic>
        <p:nvPicPr>
          <p:cNvPr id="11" name="Picture 10" descr="A graph of a number of people&#10;&#10;Description automatically generated">
            <a:extLst>
              <a:ext uri="{FF2B5EF4-FFF2-40B4-BE49-F238E27FC236}">
                <a16:creationId xmlns:a16="http://schemas.microsoft.com/office/drawing/2014/main" id="{9C387059-D69E-EFEA-4BAD-D77DCEE6F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264" y="1874358"/>
            <a:ext cx="5798494" cy="4766400"/>
          </a:xfrm>
          <a:prstGeom prst="rect">
            <a:avLst/>
          </a:prstGeom>
        </p:spPr>
      </p:pic>
      <p:sp>
        <p:nvSpPr>
          <p:cNvPr id="2" name="TextBox 1">
            <a:extLst>
              <a:ext uri="{FF2B5EF4-FFF2-40B4-BE49-F238E27FC236}">
                <a16:creationId xmlns:a16="http://schemas.microsoft.com/office/drawing/2014/main" id="{D17B936B-E2FC-54FF-4D6F-0DE90F967791}"/>
              </a:ext>
            </a:extLst>
          </p:cNvPr>
          <p:cNvSpPr txBox="1"/>
          <p:nvPr/>
        </p:nvSpPr>
        <p:spPr>
          <a:xfrm>
            <a:off x="6113722" y="1599151"/>
            <a:ext cx="4101484" cy="275207"/>
          </a:xfrm>
          <a:prstGeom prst="rect">
            <a:avLst/>
          </a:prstGeom>
          <a:noFill/>
        </p:spPr>
        <p:txBody>
          <a:bodyPr wrap="square" lIns="0" tIns="0" rIns="0" bIns="0" rtlCol="0">
            <a:noAutofit/>
          </a:bodyPr>
          <a:lstStyle/>
          <a:p>
            <a:pPr algn="l">
              <a:spcAft>
                <a:spcPts val="1134"/>
              </a:spcAft>
            </a:pPr>
            <a:r>
              <a:rPr lang="en-GB" sz="1400" b="1" dirty="0"/>
              <a:t>Access to a car or van in the disabled population, Essex, 2021</a:t>
            </a:r>
          </a:p>
        </p:txBody>
      </p:sp>
      <p:sp>
        <p:nvSpPr>
          <p:cNvPr id="3" name="TextBox 2">
            <a:extLst>
              <a:ext uri="{FF2B5EF4-FFF2-40B4-BE49-F238E27FC236}">
                <a16:creationId xmlns:a16="http://schemas.microsoft.com/office/drawing/2014/main" id="{C23ABCDA-528E-0200-146B-017A1C25A4C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0776DAEF-4609-9866-BB41-0501EC1F169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18</a:t>
            </a:fld>
            <a:endParaRPr lang="en-GB" sz="1100" dirty="0">
              <a:solidFill>
                <a:schemeClr val="bg1">
                  <a:lumMod val="75000"/>
                </a:schemeClr>
              </a:solidFill>
            </a:endParaRPr>
          </a:p>
        </p:txBody>
      </p:sp>
    </p:spTree>
    <p:extLst>
      <p:ext uri="{BB962C8B-B14F-4D97-AF65-F5344CB8AC3E}">
        <p14:creationId xmlns:p14="http://schemas.microsoft.com/office/powerpoint/2010/main" val="383836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736D610C-CC30-9E37-FA9D-4B8560DF4555}"/>
              </a:ext>
            </a:extLst>
          </p:cNvPr>
          <p:cNvSpPr>
            <a:spLocks noGrp="1"/>
          </p:cNvSpPr>
          <p:nvPr>
            <p:ph type="title"/>
          </p:nvPr>
        </p:nvSpPr>
        <p:spPr>
          <a:xfrm>
            <a:off x="539750" y="647700"/>
            <a:ext cx="11159231" cy="621568"/>
          </a:xfrm>
        </p:spPr>
        <p:txBody>
          <a:bodyPr/>
          <a:lstStyle/>
          <a:p>
            <a:r>
              <a:rPr lang="en-GB" dirty="0"/>
              <a:t>Introduction</a:t>
            </a:r>
          </a:p>
        </p:txBody>
      </p:sp>
      <p:sp>
        <p:nvSpPr>
          <p:cNvPr id="7" name="TextBox 6">
            <a:extLst>
              <a:ext uri="{FF2B5EF4-FFF2-40B4-BE49-F238E27FC236}">
                <a16:creationId xmlns:a16="http://schemas.microsoft.com/office/drawing/2014/main" id="{84956B35-D650-E4EC-F163-22FBFCB86B29}"/>
              </a:ext>
            </a:extLst>
          </p:cNvPr>
          <p:cNvSpPr txBox="1"/>
          <p:nvPr/>
        </p:nvSpPr>
        <p:spPr>
          <a:xfrm>
            <a:off x="539750" y="1450659"/>
            <a:ext cx="11002010" cy="4430712"/>
          </a:xfrm>
          <a:prstGeom prst="rect">
            <a:avLst/>
          </a:prstGeom>
          <a:noFill/>
        </p:spPr>
        <p:txBody>
          <a:bodyPr wrap="square" lIns="0" tIns="0" rIns="0" bIns="0" rtlCol="0">
            <a:noAutofit/>
          </a:bodyPr>
          <a:lstStyle/>
          <a:p>
            <a:pPr>
              <a:spcBef>
                <a:spcPts val="0"/>
              </a:spcBef>
              <a:buNone/>
            </a:pPr>
            <a:r>
              <a:rPr lang="en-GB" sz="1500" dirty="0"/>
              <a:t>This document presents an analysis of the </a:t>
            </a:r>
            <a:r>
              <a:rPr lang="en-GB" sz="1500" b="1" dirty="0"/>
              <a:t>disabled population </a:t>
            </a:r>
            <a:r>
              <a:rPr lang="en-GB" sz="1500" dirty="0"/>
              <a:t>in Essex, based on data collected through Census 2021.   It has been prepared as part of a series of analyses exploring the scale, distribution and characteristics of populations with ‘</a:t>
            </a:r>
            <a:r>
              <a:rPr lang="en-GB" sz="1500" dirty="0">
                <a:hlinkClick r:id="rId2"/>
              </a:rPr>
              <a:t>protected characteristics</a:t>
            </a:r>
            <a:r>
              <a:rPr lang="en-GB" sz="1500" dirty="0"/>
              <a:t>’ as defined by the Equality Act (2010).  </a:t>
            </a:r>
          </a:p>
          <a:p>
            <a:pPr>
              <a:spcBef>
                <a:spcPts val="0"/>
              </a:spcBef>
              <a:buNone/>
            </a:pPr>
            <a:endParaRPr lang="en-GB" sz="1500" dirty="0"/>
          </a:p>
          <a:p>
            <a:pPr>
              <a:spcBef>
                <a:spcPts val="0"/>
              </a:spcBef>
              <a:buNone/>
            </a:pPr>
            <a:r>
              <a:rPr lang="en-GB" sz="1500" dirty="0"/>
              <a:t>The document is divided into three sections:</a:t>
            </a:r>
          </a:p>
          <a:p>
            <a:pPr lvl="1">
              <a:spcBef>
                <a:spcPts val="1200"/>
              </a:spcBef>
            </a:pPr>
            <a:r>
              <a:rPr lang="en-GB" sz="1500" b="1" dirty="0"/>
              <a:t>Section 1: </a:t>
            </a:r>
            <a:r>
              <a:rPr lang="en-GB" sz="1500" dirty="0"/>
              <a:t>considers the number of people across Essex, and Essex districts who are identified as disabled in the most recent Census data.  These are people who, at the time of Census 2021, </a:t>
            </a:r>
            <a:r>
              <a:rPr lang="en-GB" sz="1500" b="0" i="0" dirty="0">
                <a:effectLst/>
              </a:rPr>
              <a:t>assessed their day-to-day activities as limited by long-term physical or mental health conditions or illnesses.  This definition of a disabled person meets the harmonised standard for measuring disability and is in line </a:t>
            </a:r>
            <a:r>
              <a:rPr lang="en-GB" sz="1500" dirty="0"/>
              <a:t>with the Equality Act (2010).</a:t>
            </a:r>
          </a:p>
          <a:p>
            <a:pPr lvl="1">
              <a:spcBef>
                <a:spcPts val="1200"/>
              </a:spcBef>
            </a:pPr>
            <a:r>
              <a:rPr lang="en-GB" sz="1500" b="1" dirty="0"/>
              <a:t>Section 2: </a:t>
            </a:r>
            <a:r>
              <a:rPr lang="en-GB" sz="1500" dirty="0"/>
              <a:t>examines the characteristics of the disabled population, focusing on the extent to which the </a:t>
            </a:r>
            <a:r>
              <a:rPr lang="en-GB" sz="1500"/>
              <a:t>wider range </a:t>
            </a:r>
            <a:r>
              <a:rPr lang="en-GB" sz="1500" dirty="0"/>
              <a:t>of protected characteristics can be found within members of the disabled population;</a:t>
            </a:r>
          </a:p>
          <a:p>
            <a:pPr lvl="1">
              <a:spcBef>
                <a:spcPts val="1200"/>
              </a:spcBef>
            </a:pPr>
            <a:r>
              <a:rPr lang="en-GB" sz="1500" b="1" dirty="0"/>
              <a:t>Section 3: </a:t>
            </a:r>
            <a:r>
              <a:rPr lang="en-GB" sz="1500" dirty="0"/>
              <a:t>examines the outcomes enjoyed by members of the disabled population, focusing on employment outcomes, employment type, health outcomes, the likelihood of providing unpaid care, qualification levels and access to cars/vans.</a:t>
            </a:r>
          </a:p>
          <a:p>
            <a:endParaRPr lang="en-GB" sz="1500" dirty="0"/>
          </a:p>
          <a:p>
            <a:pPr>
              <a:spcBef>
                <a:spcPts val="0"/>
              </a:spcBef>
              <a:buNone/>
            </a:pPr>
            <a:r>
              <a:rPr lang="en-GB" sz="1500" dirty="0"/>
              <a:t>This is part of a suite of similar analyses examining the protected characteristics defined by the equalities act.  Similar analyses, and a series of interactive dashboards, exploring issues of ethnicity</a:t>
            </a:r>
            <a:r>
              <a:rPr lang="en-GB" sz="1500"/>
              <a:t>, age, </a:t>
            </a:r>
            <a:r>
              <a:rPr lang="en-GB" sz="1500" dirty="0"/>
              <a:t>sex, sexuality, religion, </a:t>
            </a:r>
            <a:r>
              <a:rPr lang="en-GB" sz="1500"/>
              <a:t>and gender </a:t>
            </a:r>
            <a:r>
              <a:rPr lang="en-GB" sz="1500" dirty="0"/>
              <a:t>identity can be found at </a:t>
            </a:r>
            <a:r>
              <a:rPr lang="en-GB" sz="1500" dirty="0">
                <a:hlinkClick r:id="rId3"/>
              </a:rPr>
              <a:t>data.essex.gov.uk</a:t>
            </a:r>
            <a:r>
              <a:rPr lang="en-GB" sz="1500" dirty="0"/>
              <a:t>.  </a:t>
            </a:r>
          </a:p>
          <a:p>
            <a:pPr>
              <a:spcBef>
                <a:spcPts val="0"/>
              </a:spcBef>
              <a:buNone/>
            </a:pPr>
            <a:br>
              <a:rPr lang="en-GB" sz="1500" dirty="0"/>
            </a:br>
            <a:r>
              <a:rPr lang="en-GB" sz="1500" dirty="0"/>
              <a:t>ECC’s Research and Citizen Insight Team is leading the county council’s work to prepare examine and understand Census data.   If you would like to ask questions, find out more, </a:t>
            </a:r>
            <a:r>
              <a:rPr lang="en-GB" sz="1500"/>
              <a:t>or get </a:t>
            </a:r>
            <a:r>
              <a:rPr lang="en-GB" sz="1500" dirty="0"/>
              <a:t>involved in this work please contact Alastair Gordon (</a:t>
            </a:r>
            <a:r>
              <a:rPr lang="en-GB" sz="1500" dirty="0">
                <a:hlinkClick r:id="rId4">
                  <a:extLst>
                    <a:ext uri="{A12FA001-AC4F-418D-AE19-62706E023703}">
                      <ahyp:hlinkClr xmlns:ahyp="http://schemas.microsoft.com/office/drawing/2018/hyperlinkcolor" val="tx"/>
                    </a:ext>
                  </a:extLst>
                </a:hlinkClick>
              </a:rPr>
              <a:t>Alastair.Gordon@essex.gov.uk</a:t>
            </a:r>
            <a:r>
              <a:rPr lang="en-GB" sz="1500" dirty="0"/>
              <a:t>) or Sean Maguire (</a:t>
            </a:r>
            <a:r>
              <a:rPr lang="en-GB" sz="1500" dirty="0">
                <a:hlinkClick r:id="rId5">
                  <a:extLst>
                    <a:ext uri="{A12FA001-AC4F-418D-AE19-62706E023703}">
                      <ahyp:hlinkClr xmlns:ahyp="http://schemas.microsoft.com/office/drawing/2018/hyperlinkcolor" val="tx"/>
                    </a:ext>
                  </a:extLst>
                </a:hlinkClick>
              </a:rPr>
              <a:t>Sean.Maguire@essex.gov.uk</a:t>
            </a:r>
            <a:r>
              <a:rPr lang="en-GB" sz="1500" dirty="0"/>
              <a:t>).</a:t>
            </a:r>
          </a:p>
          <a:p>
            <a:endParaRPr lang="en-GB" sz="1500" dirty="0"/>
          </a:p>
          <a:p>
            <a:pPr marL="742950" lvl="1" indent="-285750">
              <a:spcAft>
                <a:spcPts val="1134"/>
              </a:spcAft>
              <a:buFont typeface="Arial" panose="020B0604020202020204" pitchFamily="34" charset="0"/>
              <a:buChar char="•"/>
            </a:pPr>
            <a:endParaRPr lang="en-GB" sz="1500" dirty="0"/>
          </a:p>
          <a:p>
            <a:pPr marL="742950" lvl="1" indent="-285750">
              <a:spcAft>
                <a:spcPts val="1134"/>
              </a:spcAft>
              <a:buFont typeface="Arial" panose="020B0604020202020204" pitchFamily="34" charset="0"/>
              <a:buChar char="•"/>
            </a:pPr>
            <a:endParaRPr lang="en-GB" sz="1500" dirty="0"/>
          </a:p>
        </p:txBody>
      </p:sp>
      <p:sp>
        <p:nvSpPr>
          <p:cNvPr id="2" name="TextBox 1">
            <a:extLst>
              <a:ext uri="{FF2B5EF4-FFF2-40B4-BE49-F238E27FC236}">
                <a16:creationId xmlns:a16="http://schemas.microsoft.com/office/drawing/2014/main" id="{431ED26B-8FF6-5896-AD5B-BF26AFD29C6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3" name="TextBox 2">
            <a:extLst>
              <a:ext uri="{FF2B5EF4-FFF2-40B4-BE49-F238E27FC236}">
                <a16:creationId xmlns:a16="http://schemas.microsoft.com/office/drawing/2014/main" id="{F560F42A-FD33-80E4-545F-4AD5D938008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2</a:t>
            </a:fld>
            <a:endParaRPr lang="en-GB" sz="1100" dirty="0">
              <a:solidFill>
                <a:schemeClr val="bg1">
                  <a:lumMod val="75000"/>
                </a:schemeClr>
              </a:solidFill>
            </a:endParaRPr>
          </a:p>
        </p:txBody>
      </p:sp>
    </p:spTree>
    <p:extLst>
      <p:ext uri="{BB962C8B-B14F-4D97-AF65-F5344CB8AC3E}">
        <p14:creationId xmlns:p14="http://schemas.microsoft.com/office/powerpoint/2010/main" val="36619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43D9EF-7687-4E74-CED6-EA07568A17A9}"/>
              </a:ext>
            </a:extLst>
          </p:cNvPr>
          <p:cNvSpPr txBox="1">
            <a:spLocks/>
          </p:cNvSpPr>
          <p:nvPr/>
        </p:nvSpPr>
        <p:spPr>
          <a:xfrm>
            <a:off x="540000" y="2340240"/>
            <a:ext cx="10823418"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1: The disabled population</a:t>
            </a:r>
          </a:p>
          <a:p>
            <a:endParaRPr lang="en-GB" sz="3200" b="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CB276791-F843-80E0-1F88-93F366D483F9}"/>
              </a:ext>
            </a:extLst>
          </p:cNvPr>
          <p:cNvSpPr txBox="1"/>
          <p:nvPr/>
        </p:nvSpPr>
        <p:spPr>
          <a:xfrm>
            <a:off x="467360" y="3129243"/>
            <a:ext cx="101498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Understanding the scale and distribution of Essex’s disabled population</a:t>
            </a:r>
            <a:endParaRPr lang="en-GB" sz="2800" dirty="0">
              <a:solidFill>
                <a:schemeClr val="bg1"/>
              </a:solidFill>
            </a:endParaRPr>
          </a:p>
        </p:txBody>
      </p:sp>
    </p:spTree>
    <p:extLst>
      <p:ext uri="{BB962C8B-B14F-4D97-AF65-F5344CB8AC3E}">
        <p14:creationId xmlns:p14="http://schemas.microsoft.com/office/powerpoint/2010/main" val="174184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59292" y="656882"/>
            <a:ext cx="11159231" cy="621568"/>
          </a:xfrm>
        </p:spPr>
        <p:txBody>
          <a:bodyPr/>
          <a:lstStyle/>
          <a:p>
            <a:r>
              <a:rPr lang="en-GB" sz="3200" dirty="0"/>
              <a:t>The disabled population</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131" y="1870022"/>
            <a:ext cx="5181145" cy="4456590"/>
          </a:xfrm>
          <a:prstGeom prst="rect">
            <a:avLst/>
          </a:prstGeom>
          <a:noFill/>
        </p:spPr>
        <p:txBody>
          <a:bodyPr wrap="square" lIns="0" tIns="0" rIns="0" bIns="0" rtlCol="0">
            <a:noAutofit/>
          </a:bodyPr>
          <a:lstStyle/>
          <a:p>
            <a:pPr marL="285750" indent="-285750" algn="l">
              <a:spcBef>
                <a:spcPts val="600"/>
              </a:spcBef>
              <a:spcAft>
                <a:spcPts val="1800"/>
              </a:spcAft>
              <a:buFont typeface="Arial" panose="020B0604020202020204" pitchFamily="34" charset="0"/>
              <a:buChar char="•"/>
            </a:pPr>
            <a:r>
              <a:rPr lang="en-GB" sz="1400" dirty="0"/>
              <a:t>At the time of Census 2021, there were some 250,500 disabled people in Essex and 309,000 in Greater Essex (including the areas of Southend and Thurrock).</a:t>
            </a:r>
          </a:p>
          <a:p>
            <a:pPr marL="285750" indent="-285750" algn="l">
              <a:spcBef>
                <a:spcPts val="600"/>
              </a:spcBef>
              <a:spcAft>
                <a:spcPts val="1800"/>
              </a:spcAft>
              <a:buFont typeface="Arial" panose="020B0604020202020204" pitchFamily="34" charset="0"/>
              <a:buChar char="•"/>
            </a:pPr>
            <a:r>
              <a:rPr lang="en-GB" sz="1400" dirty="0"/>
              <a:t>This equates to 16.7% of Essex residents – broadly in line with </a:t>
            </a:r>
            <a:r>
              <a:rPr lang="en-GB" sz="1400"/>
              <a:t>the average </a:t>
            </a:r>
            <a:r>
              <a:rPr lang="en-GB" sz="1400" dirty="0"/>
              <a:t>of England as a whole (16.9%).</a:t>
            </a:r>
          </a:p>
          <a:p>
            <a:pPr marL="285750" indent="-285750" algn="l">
              <a:spcBef>
                <a:spcPts val="600"/>
              </a:spcBef>
              <a:spcAft>
                <a:spcPts val="1800"/>
              </a:spcAft>
              <a:buFont typeface="Arial" panose="020B0604020202020204" pitchFamily="34" charset="0"/>
              <a:buChar char="•"/>
            </a:pPr>
            <a:r>
              <a:rPr lang="en-GB" sz="1400" dirty="0"/>
              <a:t>But the prevalence of disability within the population varies substantially across different districts.  Coastal areas – Tendring, Southend, and Castle Point – have the highest levels of disability within their resident populations.</a:t>
            </a:r>
          </a:p>
        </p:txBody>
      </p:sp>
      <p:pic>
        <p:nvPicPr>
          <p:cNvPr id="5" name="Picture 4" descr="A graph with numbers and text&#10;&#10;Description automatically generated">
            <a:extLst>
              <a:ext uri="{FF2B5EF4-FFF2-40B4-BE49-F238E27FC236}">
                <a16:creationId xmlns:a16="http://schemas.microsoft.com/office/drawing/2014/main" id="{5980826F-E660-1674-E76C-7A94A2BA24E9}"/>
              </a:ext>
            </a:extLst>
          </p:cNvPr>
          <p:cNvPicPr>
            <a:picLocks noChangeAspect="1"/>
          </p:cNvPicPr>
          <p:nvPr/>
        </p:nvPicPr>
        <p:blipFill rotWithShape="1">
          <a:blip r:embed="rId2">
            <a:extLst>
              <a:ext uri="{28A0092B-C50C-407E-A947-70E740481C1C}">
                <a14:useLocalDpi xmlns:a14="http://schemas.microsoft.com/office/drawing/2010/main" val="0"/>
              </a:ext>
            </a:extLst>
          </a:blip>
          <a:srcRect t="4456" b="4002"/>
          <a:stretch/>
        </p:blipFill>
        <p:spPr>
          <a:xfrm>
            <a:off x="6169387" y="2057851"/>
            <a:ext cx="5496523" cy="4612309"/>
          </a:xfrm>
          <a:prstGeom prst="rect">
            <a:avLst/>
          </a:prstGeom>
        </p:spPr>
      </p:pic>
      <p:sp>
        <p:nvSpPr>
          <p:cNvPr id="2" name="TextBox 1">
            <a:extLst>
              <a:ext uri="{FF2B5EF4-FFF2-40B4-BE49-F238E27FC236}">
                <a16:creationId xmlns:a16="http://schemas.microsoft.com/office/drawing/2014/main" id="{AB0E12A4-935D-505B-E275-2CB31A7F8B34}"/>
              </a:ext>
            </a:extLst>
          </p:cNvPr>
          <p:cNvSpPr txBox="1"/>
          <p:nvPr/>
        </p:nvSpPr>
        <p:spPr>
          <a:xfrm>
            <a:off x="6380480" y="1593489"/>
            <a:ext cx="5496523" cy="621568"/>
          </a:xfrm>
          <a:prstGeom prst="rect">
            <a:avLst/>
          </a:prstGeom>
          <a:noFill/>
        </p:spPr>
        <p:txBody>
          <a:bodyPr wrap="square" lIns="0" tIns="0" rIns="0" bIns="0" rtlCol="0">
            <a:noAutofit/>
          </a:bodyPr>
          <a:lstStyle/>
          <a:p>
            <a:pPr algn="l">
              <a:spcAft>
                <a:spcPts val="1134"/>
              </a:spcAft>
            </a:pPr>
            <a:r>
              <a:rPr lang="en-GB" sz="1400" b="1" dirty="0"/>
              <a:t>Number </a:t>
            </a:r>
            <a:r>
              <a:rPr lang="en-GB" sz="1400" b="1"/>
              <a:t>and percentage </a:t>
            </a:r>
            <a:r>
              <a:rPr lang="en-GB" sz="1400" b="1" dirty="0"/>
              <a:t>of residents identifying as disabled in Greater Essex and Essex Districts, Census 2021</a:t>
            </a:r>
          </a:p>
        </p:txBody>
      </p:sp>
      <p:sp>
        <p:nvSpPr>
          <p:cNvPr id="6" name="TextBox 5">
            <a:extLst>
              <a:ext uri="{FF2B5EF4-FFF2-40B4-BE49-F238E27FC236}">
                <a16:creationId xmlns:a16="http://schemas.microsoft.com/office/drawing/2014/main" id="{BF42FB7F-8F88-0D48-1025-0FD03CEB3F7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7" name="TextBox 6">
            <a:extLst>
              <a:ext uri="{FF2B5EF4-FFF2-40B4-BE49-F238E27FC236}">
                <a16:creationId xmlns:a16="http://schemas.microsoft.com/office/drawing/2014/main" id="{E41F646A-1C03-4A75-67AB-EF1602057C48}"/>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4</a:t>
            </a:fld>
            <a:endParaRPr lang="en-GB" sz="1100" dirty="0">
              <a:solidFill>
                <a:schemeClr val="bg1">
                  <a:lumMod val="75000"/>
                </a:schemeClr>
              </a:solidFill>
            </a:endParaRPr>
          </a:p>
        </p:txBody>
      </p:sp>
    </p:spTree>
    <p:extLst>
      <p:ext uri="{BB962C8B-B14F-4D97-AF65-F5344CB8AC3E}">
        <p14:creationId xmlns:p14="http://schemas.microsoft.com/office/powerpoint/2010/main" val="65333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36F1AE-03B6-C9DB-F1A3-8B44AF5F6F3F}"/>
              </a:ext>
            </a:extLst>
          </p:cNvPr>
          <p:cNvSpPr>
            <a:spLocks noGrp="1"/>
          </p:cNvSpPr>
          <p:nvPr>
            <p:ph type="title"/>
          </p:nvPr>
        </p:nvSpPr>
        <p:spPr>
          <a:xfrm>
            <a:off x="539750" y="647700"/>
            <a:ext cx="11159231" cy="621568"/>
          </a:xfrm>
        </p:spPr>
        <p:txBody>
          <a:bodyPr/>
          <a:lstStyle/>
          <a:p>
            <a:r>
              <a:rPr lang="en-GB" sz="3200" dirty="0"/>
              <a:t>Disability across Greater Essex</a:t>
            </a:r>
          </a:p>
        </p:txBody>
      </p:sp>
      <p:sp>
        <p:nvSpPr>
          <p:cNvPr id="4" name="TextBox 3">
            <a:extLst>
              <a:ext uri="{FF2B5EF4-FFF2-40B4-BE49-F238E27FC236}">
                <a16:creationId xmlns:a16="http://schemas.microsoft.com/office/drawing/2014/main" id="{ACCD30EC-50EA-12A6-87C4-55021238110B}"/>
              </a:ext>
            </a:extLst>
          </p:cNvPr>
          <p:cNvSpPr txBox="1"/>
          <p:nvPr/>
        </p:nvSpPr>
        <p:spPr>
          <a:xfrm>
            <a:off x="549910" y="1873885"/>
            <a:ext cx="4961632" cy="4994275"/>
          </a:xfrm>
          <a:prstGeom prst="rect">
            <a:avLst/>
          </a:prstGeom>
          <a:noFill/>
        </p:spPr>
        <p:txBody>
          <a:bodyPr wrap="square" lIns="0" tIns="0" rIns="0" bIns="0" rtlCol="0">
            <a:noAutofit/>
          </a:bodyPr>
          <a:lstStyle/>
          <a:p>
            <a:pPr marL="285750" indent="-285750" algn="l">
              <a:spcAft>
                <a:spcPts val="1134"/>
              </a:spcAft>
              <a:buFont typeface="Arial" panose="020B0604020202020204" pitchFamily="34" charset="0"/>
              <a:buChar char="•"/>
            </a:pPr>
            <a:r>
              <a:rPr lang="en-GB" sz="1400" dirty="0"/>
              <a:t>The map opposite shows the proportion of residents in each middle-level super outputs area (MSOA) who identify as disabled</a:t>
            </a:r>
          </a:p>
          <a:p>
            <a:pPr marL="285750" indent="-285750" algn="l">
              <a:spcAft>
                <a:spcPts val="1134"/>
              </a:spcAft>
              <a:buFont typeface="Arial" panose="020B0604020202020204" pitchFamily="34" charset="0"/>
              <a:buChar char="•"/>
            </a:pPr>
            <a:r>
              <a:rPr lang="en-GB" sz="1400" dirty="0"/>
              <a:t>This shows that the proportion of the population who identify as disabled </a:t>
            </a:r>
            <a:r>
              <a:rPr lang="en-GB" sz="1400"/>
              <a:t>is generally </a:t>
            </a:r>
            <a:r>
              <a:rPr lang="en-GB" sz="1400" dirty="0"/>
              <a:t>higher in coastal areas – Tendring, parts of Rochford, Maldon, Castle Point, and Southend.</a:t>
            </a:r>
          </a:p>
          <a:p>
            <a:pPr marL="263525" algn="l">
              <a:spcAft>
                <a:spcPts val="1134"/>
              </a:spcAft>
            </a:pPr>
            <a:r>
              <a:rPr lang="en-GB" sz="1400" dirty="0"/>
              <a:t>These areas tend to have an </a:t>
            </a:r>
            <a:r>
              <a:rPr lang="en-GB" sz="1400"/>
              <a:t>older average age, </a:t>
            </a:r>
            <a:r>
              <a:rPr lang="en-GB" sz="1400" dirty="0"/>
              <a:t>which may explain some of the patterns</a:t>
            </a:r>
          </a:p>
          <a:p>
            <a:pPr marL="285750" indent="-285750" algn="l">
              <a:spcAft>
                <a:spcPts val="1134"/>
              </a:spcAft>
              <a:buFont typeface="Arial" panose="020B0604020202020204" pitchFamily="34" charset="0"/>
              <a:buChar char="•"/>
            </a:pPr>
            <a:r>
              <a:rPr lang="en-GB" sz="1400" dirty="0"/>
              <a:t>There are also significant concentrations of disabled people in neighbourhoods in </a:t>
            </a:r>
            <a:r>
              <a:rPr lang="en-GB" sz="1400"/>
              <a:t>Essex’s larger </a:t>
            </a:r>
            <a:r>
              <a:rPr lang="en-GB" sz="1400" dirty="0"/>
              <a:t>towns – Basildon, Harlow, Braintree, Colchester and Chelmsford.  These concentrations tend to be found in more deprived areas within these urban centres.   </a:t>
            </a:r>
          </a:p>
          <a:p>
            <a:pPr marL="285750" indent="-285750" algn="l">
              <a:spcAft>
                <a:spcPts val="1134"/>
              </a:spcAft>
              <a:buFont typeface="Arial" panose="020B0604020202020204" pitchFamily="34" charset="0"/>
              <a:buChar char="•"/>
            </a:pPr>
            <a:endParaRPr lang="en-GB" sz="1500" dirty="0"/>
          </a:p>
        </p:txBody>
      </p:sp>
      <p:pic>
        <p:nvPicPr>
          <p:cNvPr id="5" name="Picture 4">
            <a:extLst>
              <a:ext uri="{FF2B5EF4-FFF2-40B4-BE49-F238E27FC236}">
                <a16:creationId xmlns:a16="http://schemas.microsoft.com/office/drawing/2014/main" id="{7FC2680F-C7D5-B37F-64F3-CA4146196497}"/>
              </a:ext>
            </a:extLst>
          </p:cNvPr>
          <p:cNvPicPr>
            <a:picLocks noChangeAspect="1"/>
          </p:cNvPicPr>
          <p:nvPr/>
        </p:nvPicPr>
        <p:blipFill rotWithShape="1">
          <a:blip r:embed="rId2"/>
          <a:srcRect r="15147"/>
          <a:stretch/>
        </p:blipFill>
        <p:spPr>
          <a:xfrm>
            <a:off x="5808733" y="1814582"/>
            <a:ext cx="6230867" cy="4935896"/>
          </a:xfrm>
          <a:prstGeom prst="rect">
            <a:avLst/>
          </a:prstGeom>
        </p:spPr>
      </p:pic>
      <p:pic>
        <p:nvPicPr>
          <p:cNvPr id="2" name="Picture 1">
            <a:extLst>
              <a:ext uri="{FF2B5EF4-FFF2-40B4-BE49-F238E27FC236}">
                <a16:creationId xmlns:a16="http://schemas.microsoft.com/office/drawing/2014/main" id="{44ACB29C-4EFF-255A-850D-F9021FF4A821}"/>
              </a:ext>
            </a:extLst>
          </p:cNvPr>
          <p:cNvPicPr>
            <a:picLocks noChangeAspect="1"/>
          </p:cNvPicPr>
          <p:nvPr/>
        </p:nvPicPr>
        <p:blipFill rotWithShape="1">
          <a:blip r:embed="rId2"/>
          <a:srcRect l="88589" t="37793" b="36581"/>
          <a:stretch/>
        </p:blipFill>
        <p:spPr>
          <a:xfrm>
            <a:off x="10861040" y="4360862"/>
            <a:ext cx="837941" cy="1264921"/>
          </a:xfrm>
          <a:prstGeom prst="rect">
            <a:avLst/>
          </a:prstGeom>
        </p:spPr>
      </p:pic>
      <p:sp>
        <p:nvSpPr>
          <p:cNvPr id="6" name="TextBox 5">
            <a:extLst>
              <a:ext uri="{FF2B5EF4-FFF2-40B4-BE49-F238E27FC236}">
                <a16:creationId xmlns:a16="http://schemas.microsoft.com/office/drawing/2014/main" id="{A555DA02-BF11-7C94-4F9C-E78CEC690F05}"/>
              </a:ext>
            </a:extLst>
          </p:cNvPr>
          <p:cNvSpPr txBox="1"/>
          <p:nvPr/>
        </p:nvSpPr>
        <p:spPr>
          <a:xfrm>
            <a:off x="5852160" y="1593487"/>
            <a:ext cx="4947919" cy="621568"/>
          </a:xfrm>
          <a:prstGeom prst="rect">
            <a:avLst/>
          </a:prstGeom>
          <a:noFill/>
        </p:spPr>
        <p:txBody>
          <a:bodyPr wrap="square" lIns="0" tIns="0" rIns="0" bIns="0" rtlCol="0">
            <a:noAutofit/>
          </a:bodyPr>
          <a:lstStyle/>
          <a:p>
            <a:pPr algn="l">
              <a:spcAft>
                <a:spcPts val="1134"/>
              </a:spcAft>
            </a:pPr>
            <a:r>
              <a:rPr lang="en-GB" sz="1400" b="1" dirty="0"/>
              <a:t>Prevalence of disability by MSOA, Greater Essex, Census 2021</a:t>
            </a:r>
          </a:p>
        </p:txBody>
      </p:sp>
      <p:sp>
        <p:nvSpPr>
          <p:cNvPr id="7" name="TextBox 6">
            <a:extLst>
              <a:ext uri="{FF2B5EF4-FFF2-40B4-BE49-F238E27FC236}">
                <a16:creationId xmlns:a16="http://schemas.microsoft.com/office/drawing/2014/main" id="{30B3BE8A-9ABC-4421-A8E1-E74A81809A9C}"/>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8" name="TextBox 7">
            <a:extLst>
              <a:ext uri="{FF2B5EF4-FFF2-40B4-BE49-F238E27FC236}">
                <a16:creationId xmlns:a16="http://schemas.microsoft.com/office/drawing/2014/main" id="{11BAEFA3-43C1-A936-0917-435A49B16EEE}"/>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5</a:t>
            </a:fld>
            <a:endParaRPr lang="en-GB" sz="1100" dirty="0">
              <a:solidFill>
                <a:schemeClr val="bg1">
                  <a:lumMod val="75000"/>
                </a:schemeClr>
              </a:solidFill>
            </a:endParaRPr>
          </a:p>
        </p:txBody>
      </p:sp>
    </p:spTree>
    <p:extLst>
      <p:ext uri="{BB962C8B-B14F-4D97-AF65-F5344CB8AC3E}">
        <p14:creationId xmlns:p14="http://schemas.microsoft.com/office/powerpoint/2010/main" val="11831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988F3EE-B8A6-C780-2EDC-5357DDCA378D}"/>
              </a:ext>
            </a:extLst>
          </p:cNvPr>
          <p:cNvSpPr txBox="1">
            <a:spLocks/>
          </p:cNvSpPr>
          <p:nvPr/>
        </p:nvSpPr>
        <p:spPr>
          <a:xfrm>
            <a:off x="540000" y="2472320"/>
            <a:ext cx="11387840" cy="16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b="1" kern="1200">
                <a:solidFill>
                  <a:schemeClr val="bg1"/>
                </a:solidFill>
                <a:latin typeface="+mj-lt"/>
                <a:ea typeface="+mj-ea"/>
                <a:cs typeface="+mj-cs"/>
              </a:defRPr>
            </a:lvl1pPr>
          </a:lstStyle>
          <a:p>
            <a:r>
              <a:rPr lang="en-GB" sz="3600" dirty="0"/>
              <a:t>Section 2: Characteristics of the disabled population</a:t>
            </a:r>
          </a:p>
          <a:p>
            <a:endParaRPr lang="en-GB" sz="3200" b="0" dirty="0">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669F24FD-CF97-22B6-79AA-07FE955C31DB}"/>
              </a:ext>
            </a:extLst>
          </p:cNvPr>
          <p:cNvSpPr txBox="1"/>
          <p:nvPr/>
        </p:nvSpPr>
        <p:spPr>
          <a:xfrm>
            <a:off x="467360" y="3291803"/>
            <a:ext cx="11184640" cy="954107"/>
          </a:xfrm>
          <a:prstGeom prst="rect">
            <a:avLst/>
          </a:prstGeom>
          <a:noFill/>
        </p:spPr>
        <p:txBody>
          <a:bodyPr wrap="square">
            <a:spAutoFit/>
          </a:bodyPr>
          <a:lstStyle/>
          <a:p>
            <a:r>
              <a:rPr lang="en-GB" sz="2800" b="0" dirty="0">
                <a:solidFill>
                  <a:schemeClr val="bg1"/>
                </a:solidFill>
                <a:latin typeface="Calibri Light" panose="020F0302020204030204" pitchFamily="34" charset="0"/>
                <a:cs typeface="Calibri Light" panose="020F0302020204030204" pitchFamily="34" charset="0"/>
              </a:rPr>
              <a:t>Exploring the prevalence of other protected characteristics within Essex’s disabled population</a:t>
            </a:r>
            <a:endParaRPr lang="en-GB" sz="2800" dirty="0">
              <a:solidFill>
                <a:schemeClr val="bg1"/>
              </a:solidFill>
            </a:endParaRPr>
          </a:p>
        </p:txBody>
      </p:sp>
    </p:spTree>
    <p:extLst>
      <p:ext uri="{BB962C8B-B14F-4D97-AF65-F5344CB8AC3E}">
        <p14:creationId xmlns:p14="http://schemas.microsoft.com/office/powerpoint/2010/main" val="38377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D67165A-C4B3-5BCC-F794-5ADDBFFE71F9}"/>
              </a:ext>
            </a:extLst>
          </p:cNvPr>
          <p:cNvSpPr>
            <a:spLocks noGrp="1"/>
          </p:cNvSpPr>
          <p:nvPr>
            <p:ph type="title"/>
          </p:nvPr>
        </p:nvSpPr>
        <p:spPr>
          <a:xfrm>
            <a:off x="539750" y="647700"/>
            <a:ext cx="11159231" cy="621568"/>
          </a:xfrm>
        </p:spPr>
        <p:txBody>
          <a:bodyPr/>
          <a:lstStyle/>
          <a:p>
            <a:r>
              <a:rPr lang="en-GB" sz="3200"/>
              <a:t>Age </a:t>
            </a:r>
            <a:r>
              <a:rPr lang="en-GB" sz="3200" dirty="0"/>
              <a:t>and sex of the disabled population</a:t>
            </a:r>
          </a:p>
        </p:txBody>
      </p:sp>
      <p:sp>
        <p:nvSpPr>
          <p:cNvPr id="9" name="TextBox 8">
            <a:extLst>
              <a:ext uri="{FF2B5EF4-FFF2-40B4-BE49-F238E27FC236}">
                <a16:creationId xmlns:a16="http://schemas.microsoft.com/office/drawing/2014/main" id="{CE77A489-A530-089B-AA5F-1F7900DB795C}"/>
              </a:ext>
            </a:extLst>
          </p:cNvPr>
          <p:cNvSpPr txBox="1"/>
          <p:nvPr/>
        </p:nvSpPr>
        <p:spPr>
          <a:xfrm>
            <a:off x="563083" y="1884625"/>
            <a:ext cx="4893487" cy="4733924"/>
          </a:xfrm>
          <a:prstGeom prst="rect">
            <a:avLst/>
          </a:prstGeom>
          <a:noFill/>
        </p:spPr>
        <p:txBody>
          <a:bodyPr wrap="square" lIns="0" tIns="0" rIns="0" bIns="0" rtlCol="0">
            <a:noAutofit/>
          </a:bodyPr>
          <a:lstStyle/>
          <a:p>
            <a:pPr algn="l">
              <a:spcAft>
                <a:spcPts val="1134"/>
              </a:spcAft>
            </a:pPr>
            <a:r>
              <a:rPr lang="en-GB" sz="1400" dirty="0"/>
              <a:t>The chart opposite shows the composition of Essex’s disabled population </a:t>
            </a:r>
            <a:r>
              <a:rPr lang="en-GB" sz="1400"/>
              <a:t>by age </a:t>
            </a:r>
            <a:r>
              <a:rPr lang="en-GB" sz="1400" dirty="0"/>
              <a:t>and by sex.  </a:t>
            </a:r>
            <a:r>
              <a:rPr lang="en-GB" sz="1400"/>
              <a:t>The age/</a:t>
            </a:r>
            <a:r>
              <a:rPr lang="en-GB" sz="1400" dirty="0"/>
              <a:t>sex profile for Essex’s non-disabled residents is shown by the black lines.  </a:t>
            </a:r>
          </a:p>
          <a:p>
            <a:pPr algn="l">
              <a:spcAft>
                <a:spcPts val="1134"/>
              </a:spcAft>
            </a:pPr>
            <a:r>
              <a:rPr lang="en-GB" sz="1400" dirty="0"/>
              <a:t>This analysis reveals that:</a:t>
            </a:r>
          </a:p>
          <a:p>
            <a:pPr marL="285750" indent="-285750" algn="l">
              <a:spcAft>
                <a:spcPts val="1134"/>
              </a:spcAft>
              <a:buFont typeface="Arial" panose="020B0604020202020204" pitchFamily="34" charset="0"/>
              <a:buChar char="•"/>
            </a:pPr>
            <a:r>
              <a:rPr lang="en-GB" sz="1400" dirty="0"/>
              <a:t>the disabled population is, </a:t>
            </a:r>
            <a:r>
              <a:rPr lang="en-GB" sz="1400"/>
              <a:t>in large </a:t>
            </a:r>
            <a:r>
              <a:rPr lang="en-GB" sz="1400" dirty="0"/>
              <a:t>part, made up of residents who are older – a third of Essex’s disabled population are over 70;</a:t>
            </a:r>
          </a:p>
          <a:p>
            <a:pPr marL="285750" indent="-285750" algn="l">
              <a:spcAft>
                <a:spcPts val="1134"/>
              </a:spcAft>
              <a:buFont typeface="Arial" panose="020B0604020202020204" pitchFamily="34" charset="0"/>
              <a:buChar char="•"/>
            </a:pPr>
            <a:r>
              <a:rPr lang="en-GB" sz="1400" dirty="0"/>
              <a:t>a significant minority </a:t>
            </a:r>
            <a:r>
              <a:rPr lang="en-GB" sz="1400"/>
              <a:t>are aged </a:t>
            </a:r>
            <a:r>
              <a:rPr lang="en-GB" sz="1400" dirty="0"/>
              <a:t>40 (some 73.3%);</a:t>
            </a:r>
          </a:p>
          <a:p>
            <a:pPr marL="285750" indent="-285750" algn="l">
              <a:spcAft>
                <a:spcPts val="1134"/>
              </a:spcAft>
              <a:buFont typeface="Arial" panose="020B0604020202020204" pitchFamily="34" charset="0"/>
              <a:buChar char="•"/>
            </a:pPr>
            <a:r>
              <a:rPr lang="en-GB" sz="1400" dirty="0"/>
              <a:t>the majority of the disabled population are female (134,000 compared to 108,000 men). This is likely to reflect the fact that women </a:t>
            </a:r>
            <a:r>
              <a:rPr lang="en-GB" sz="1400"/>
              <a:t>live longer on average.</a:t>
            </a:r>
            <a:endParaRPr lang="en-GB" sz="1400" dirty="0"/>
          </a:p>
          <a:p>
            <a:pPr marL="285750" indent="-285750" algn="l">
              <a:spcAft>
                <a:spcPts val="1134"/>
              </a:spcAft>
              <a:buFont typeface="Arial" panose="020B0604020202020204" pitchFamily="34" charset="0"/>
              <a:buChar char="•"/>
            </a:pPr>
            <a:r>
              <a:rPr lang="en-GB" sz="1400" dirty="0"/>
              <a:t>women who are over 50 are more likely to live with disabilities then without.  </a:t>
            </a:r>
          </a:p>
          <a:p>
            <a:pPr marL="285750" indent="-285750" algn="l">
              <a:spcAft>
                <a:spcPts val="1134"/>
              </a:spcAft>
              <a:buFont typeface="Arial" panose="020B0604020202020204" pitchFamily="34" charset="0"/>
              <a:buChar char="•"/>
            </a:pPr>
            <a:r>
              <a:rPr lang="en-GB" sz="1400" dirty="0"/>
              <a:t>men who are over 55 are more likely to live with disabilities then without.  </a:t>
            </a:r>
          </a:p>
        </p:txBody>
      </p:sp>
      <p:pic>
        <p:nvPicPr>
          <p:cNvPr id="11" name="Picture 10" descr="A graph of a hurricane&#10;&#10;Description automatically generated">
            <a:extLst>
              <a:ext uri="{FF2B5EF4-FFF2-40B4-BE49-F238E27FC236}">
                <a16:creationId xmlns:a16="http://schemas.microsoft.com/office/drawing/2014/main" id="{4493C54F-330A-2156-CBA6-913083224370}"/>
              </a:ext>
            </a:extLst>
          </p:cNvPr>
          <p:cNvPicPr>
            <a:picLocks noChangeAspect="1"/>
          </p:cNvPicPr>
          <p:nvPr/>
        </p:nvPicPr>
        <p:blipFill rotWithShape="1">
          <a:blip r:embed="rId2">
            <a:extLst>
              <a:ext uri="{28A0092B-C50C-407E-A947-70E740481C1C}">
                <a14:useLocalDpi xmlns:a14="http://schemas.microsoft.com/office/drawing/2010/main" val="0"/>
              </a:ext>
            </a:extLst>
          </a:blip>
          <a:srcRect t="5342"/>
          <a:stretch/>
        </p:blipFill>
        <p:spPr>
          <a:xfrm>
            <a:off x="5556755" y="1873598"/>
            <a:ext cx="6593640" cy="4693522"/>
          </a:xfrm>
          <a:prstGeom prst="rect">
            <a:avLst/>
          </a:prstGeom>
        </p:spPr>
      </p:pic>
      <p:sp>
        <p:nvSpPr>
          <p:cNvPr id="2" name="TextBox 1">
            <a:extLst>
              <a:ext uri="{FF2B5EF4-FFF2-40B4-BE49-F238E27FC236}">
                <a16:creationId xmlns:a16="http://schemas.microsoft.com/office/drawing/2014/main" id="{4B4C6BD0-5818-DF8A-66E2-D671633C64F5}"/>
              </a:ext>
            </a:extLst>
          </p:cNvPr>
          <p:cNvSpPr txBox="1"/>
          <p:nvPr/>
        </p:nvSpPr>
        <p:spPr>
          <a:xfrm>
            <a:off x="5660774" y="1595473"/>
            <a:ext cx="5980843" cy="621568"/>
          </a:xfrm>
          <a:prstGeom prst="rect">
            <a:avLst/>
          </a:prstGeom>
          <a:noFill/>
        </p:spPr>
        <p:txBody>
          <a:bodyPr wrap="square" lIns="0" tIns="0" rIns="0" bIns="0" rtlCol="0">
            <a:noAutofit/>
          </a:bodyPr>
          <a:lstStyle/>
          <a:p>
            <a:pPr algn="l">
              <a:spcAft>
                <a:spcPts val="1134"/>
              </a:spcAft>
            </a:pPr>
            <a:r>
              <a:rPr lang="en-GB" sz="1400" b="1" dirty="0"/>
              <a:t>Composition of the disabled population </a:t>
            </a:r>
            <a:r>
              <a:rPr lang="en-GB" sz="1400" b="1"/>
              <a:t>by age </a:t>
            </a:r>
            <a:r>
              <a:rPr lang="en-GB" sz="1400" b="1" dirty="0"/>
              <a:t>and sex, Essex, 2021</a:t>
            </a:r>
          </a:p>
        </p:txBody>
      </p:sp>
      <p:sp>
        <p:nvSpPr>
          <p:cNvPr id="3" name="TextBox 2">
            <a:extLst>
              <a:ext uri="{FF2B5EF4-FFF2-40B4-BE49-F238E27FC236}">
                <a16:creationId xmlns:a16="http://schemas.microsoft.com/office/drawing/2014/main" id="{2BA0CAF0-7047-2DE8-68B3-A1DA521BC462}"/>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C1664826-B02D-5E55-149C-62740BDD57B7}"/>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7</a:t>
            </a:fld>
            <a:endParaRPr lang="en-GB" sz="1100" dirty="0">
              <a:solidFill>
                <a:schemeClr val="bg1">
                  <a:lumMod val="75000"/>
                </a:schemeClr>
              </a:solidFill>
            </a:endParaRPr>
          </a:p>
        </p:txBody>
      </p:sp>
    </p:spTree>
    <p:extLst>
      <p:ext uri="{BB962C8B-B14F-4D97-AF65-F5344CB8AC3E}">
        <p14:creationId xmlns:p14="http://schemas.microsoft.com/office/powerpoint/2010/main" val="264376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16BB0A8-654B-2FD3-2958-0665DF38D096}"/>
              </a:ext>
            </a:extLst>
          </p:cNvPr>
          <p:cNvSpPr txBox="1">
            <a:spLocks/>
          </p:cNvSpPr>
          <p:nvPr/>
        </p:nvSpPr>
        <p:spPr>
          <a:xfrm>
            <a:off x="550383" y="658333"/>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Ethnic diversity in the disabled population</a:t>
            </a:r>
          </a:p>
        </p:txBody>
      </p:sp>
      <p:sp>
        <p:nvSpPr>
          <p:cNvPr id="9" name="TextBox 8">
            <a:extLst>
              <a:ext uri="{FF2B5EF4-FFF2-40B4-BE49-F238E27FC236}">
                <a16:creationId xmlns:a16="http://schemas.microsoft.com/office/drawing/2014/main" id="{EF9001E9-6035-DEF2-AA85-808C20DC0C00}"/>
              </a:ext>
            </a:extLst>
          </p:cNvPr>
          <p:cNvSpPr txBox="1"/>
          <p:nvPr/>
        </p:nvSpPr>
        <p:spPr>
          <a:xfrm>
            <a:off x="563083" y="1883095"/>
            <a:ext cx="4957282" cy="4733925"/>
          </a:xfrm>
          <a:prstGeom prst="rect">
            <a:avLst/>
          </a:prstGeom>
          <a:noFill/>
        </p:spPr>
        <p:txBody>
          <a:bodyPr wrap="square" lIns="0" tIns="0" rIns="0" bIns="0" rtlCol="0">
            <a:noAutofit/>
          </a:bodyPr>
          <a:lstStyle/>
          <a:p>
            <a:pPr algn="l">
              <a:spcAft>
                <a:spcPts val="1134"/>
              </a:spcAft>
            </a:pPr>
            <a:r>
              <a:rPr lang="en-GB" sz="1400" dirty="0"/>
              <a:t>The vast majority of Essex’s disabled population identify as White British (91.5% - or 229,300 for the 250,600 disabled population).</a:t>
            </a:r>
          </a:p>
          <a:p>
            <a:pPr algn="l">
              <a:spcAft>
                <a:spcPts val="1134"/>
              </a:spcAft>
            </a:pPr>
            <a:r>
              <a:rPr lang="en-GB" sz="1400" dirty="0"/>
              <a:t>Only 21,300  identify as members of other ethnic groups (8.5% - compared to 16.7% across the population as a whole).   </a:t>
            </a:r>
          </a:p>
          <a:p>
            <a:pPr algn="l">
              <a:spcAft>
                <a:spcPts val="1134"/>
              </a:spcAft>
            </a:pPr>
            <a:r>
              <a:rPr lang="en-GB" sz="1400" dirty="0"/>
              <a:t>In particular, the analysis reveals that members of the Essex disabled population are half as likely as the wider population to identify as:</a:t>
            </a:r>
          </a:p>
          <a:p>
            <a:pPr marL="285750" indent="-285750" algn="l">
              <a:spcAft>
                <a:spcPts val="1134"/>
              </a:spcAft>
              <a:buFont typeface="Arial" panose="020B0604020202020204" pitchFamily="34" charset="0"/>
              <a:buChar char="•"/>
            </a:pPr>
            <a:r>
              <a:rPr lang="en-GB" sz="1400" dirty="0"/>
              <a:t>Gypsy or Irish Traveller, Roma or Other white;</a:t>
            </a:r>
          </a:p>
          <a:p>
            <a:pPr marL="285750" indent="-285750" algn="l">
              <a:spcAft>
                <a:spcPts val="1134"/>
              </a:spcAft>
              <a:buFont typeface="Arial" panose="020B0604020202020204" pitchFamily="34" charset="0"/>
              <a:buChar char="•"/>
            </a:pPr>
            <a:r>
              <a:rPr lang="en-GB" sz="1400" dirty="0"/>
              <a:t>Black, Black British, Caribbean or African;</a:t>
            </a:r>
          </a:p>
          <a:p>
            <a:pPr marL="285750" indent="-285750" algn="l">
              <a:spcAft>
                <a:spcPts val="1134"/>
              </a:spcAft>
              <a:buFont typeface="Arial" panose="020B0604020202020204" pitchFamily="34" charset="0"/>
              <a:buChar char="•"/>
            </a:pPr>
            <a:r>
              <a:rPr lang="en-GB" sz="1400" dirty="0"/>
              <a:t>Asian or Asian British.</a:t>
            </a:r>
          </a:p>
          <a:p>
            <a:pPr algn="l">
              <a:spcAft>
                <a:spcPts val="1134"/>
              </a:spcAft>
            </a:pPr>
            <a:r>
              <a:rPr lang="en-GB" sz="1400" dirty="0"/>
              <a:t>Members of the disabled population are more likely to identify as White Irish than the population as a whole.</a:t>
            </a:r>
          </a:p>
          <a:p>
            <a:pPr algn="l">
              <a:spcAft>
                <a:spcPts val="1134"/>
              </a:spcAft>
            </a:pPr>
            <a:r>
              <a:rPr lang="en-GB" sz="1400" dirty="0"/>
              <a:t>The ethnic composition of the disabled population is likely to be a reflection of </a:t>
            </a:r>
            <a:r>
              <a:rPr lang="en-GB" sz="1400"/>
              <a:t>its age </a:t>
            </a:r>
            <a:r>
              <a:rPr lang="en-GB" sz="1400" dirty="0"/>
              <a:t>profile.  Those who are disabled are more likely to be in older groups, and those in </a:t>
            </a:r>
            <a:r>
              <a:rPr lang="en-GB" sz="1400"/>
              <a:t>older age </a:t>
            </a:r>
            <a:r>
              <a:rPr lang="en-GB" sz="1400" dirty="0"/>
              <a:t>groups are more likely to identify as White British.</a:t>
            </a:r>
          </a:p>
        </p:txBody>
      </p:sp>
      <p:pic>
        <p:nvPicPr>
          <p:cNvPr id="11" name="Picture 10" descr="A graph with blue and orange bars&#10;&#10;Description automatically generated">
            <a:extLst>
              <a:ext uri="{FF2B5EF4-FFF2-40B4-BE49-F238E27FC236}">
                <a16:creationId xmlns:a16="http://schemas.microsoft.com/office/drawing/2014/main" id="{D26D22E3-06B0-9628-A451-61678541B1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800" y="1976149"/>
            <a:ext cx="5798494" cy="4766400"/>
          </a:xfrm>
          <a:prstGeom prst="rect">
            <a:avLst/>
          </a:prstGeom>
        </p:spPr>
      </p:pic>
      <p:sp>
        <p:nvSpPr>
          <p:cNvPr id="3" name="TextBox 2">
            <a:extLst>
              <a:ext uri="{FF2B5EF4-FFF2-40B4-BE49-F238E27FC236}">
                <a16:creationId xmlns:a16="http://schemas.microsoft.com/office/drawing/2014/main" id="{B07E0158-F1F0-168B-2A2E-E2AE0B6B9119}"/>
              </a:ext>
            </a:extLst>
          </p:cNvPr>
          <p:cNvSpPr txBox="1"/>
          <p:nvPr/>
        </p:nvSpPr>
        <p:spPr>
          <a:xfrm>
            <a:off x="6007387" y="1595473"/>
            <a:ext cx="5643276" cy="621568"/>
          </a:xfrm>
          <a:prstGeom prst="rect">
            <a:avLst/>
          </a:prstGeom>
          <a:noFill/>
        </p:spPr>
        <p:txBody>
          <a:bodyPr wrap="square" lIns="0" tIns="0" rIns="0" bIns="0" rtlCol="0">
            <a:noAutofit/>
          </a:bodyPr>
          <a:lstStyle/>
          <a:p>
            <a:pPr algn="l">
              <a:spcAft>
                <a:spcPts val="1134"/>
              </a:spcAft>
            </a:pPr>
            <a:r>
              <a:rPr lang="en-GB" sz="1400" b="1" dirty="0"/>
              <a:t>Composition of the disabled and nondisabled populations by ethnic group Essex, 2021</a:t>
            </a:r>
          </a:p>
        </p:txBody>
      </p:sp>
      <p:sp>
        <p:nvSpPr>
          <p:cNvPr id="2" name="TextBox 1">
            <a:extLst>
              <a:ext uri="{FF2B5EF4-FFF2-40B4-BE49-F238E27FC236}">
                <a16:creationId xmlns:a16="http://schemas.microsoft.com/office/drawing/2014/main" id="{F3543879-468C-11B0-560E-60A155032E80}"/>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5" name="TextBox 4">
            <a:extLst>
              <a:ext uri="{FF2B5EF4-FFF2-40B4-BE49-F238E27FC236}">
                <a16:creationId xmlns:a16="http://schemas.microsoft.com/office/drawing/2014/main" id="{3CB02A5B-6A0C-E481-BAA0-AD9623001214}"/>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8</a:t>
            </a:fld>
            <a:endParaRPr lang="en-GB" sz="1100" dirty="0">
              <a:solidFill>
                <a:schemeClr val="bg1">
                  <a:lumMod val="75000"/>
                </a:schemeClr>
              </a:solidFill>
            </a:endParaRPr>
          </a:p>
        </p:txBody>
      </p:sp>
    </p:spTree>
    <p:extLst>
      <p:ext uri="{BB962C8B-B14F-4D97-AF65-F5344CB8AC3E}">
        <p14:creationId xmlns:p14="http://schemas.microsoft.com/office/powerpoint/2010/main" val="3519946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81FFEBE7-30B7-AEE5-44E1-5CC3F446A59B}"/>
              </a:ext>
            </a:extLst>
          </p:cNvPr>
          <p:cNvSpPr txBox="1">
            <a:spLocks/>
          </p:cNvSpPr>
          <p:nvPr/>
        </p:nvSpPr>
        <p:spPr>
          <a:xfrm>
            <a:off x="539750" y="647700"/>
            <a:ext cx="11159231" cy="6215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dirty="0"/>
              <a:t>Veterans in the disabled population</a:t>
            </a:r>
          </a:p>
        </p:txBody>
      </p:sp>
      <p:sp>
        <p:nvSpPr>
          <p:cNvPr id="9" name="TextBox 8">
            <a:extLst>
              <a:ext uri="{FF2B5EF4-FFF2-40B4-BE49-F238E27FC236}">
                <a16:creationId xmlns:a16="http://schemas.microsoft.com/office/drawing/2014/main" id="{025ABAA2-D378-48E3-BBD1-D929847388E5}"/>
              </a:ext>
            </a:extLst>
          </p:cNvPr>
          <p:cNvSpPr txBox="1"/>
          <p:nvPr/>
        </p:nvSpPr>
        <p:spPr>
          <a:xfrm>
            <a:off x="564669" y="1882524"/>
            <a:ext cx="5253407" cy="4733925"/>
          </a:xfrm>
          <a:prstGeom prst="rect">
            <a:avLst/>
          </a:prstGeom>
          <a:noFill/>
        </p:spPr>
        <p:txBody>
          <a:bodyPr wrap="square" lIns="0" tIns="0" rIns="0" bIns="0" rtlCol="0">
            <a:noAutofit/>
          </a:bodyPr>
          <a:lstStyle/>
          <a:p>
            <a:pPr algn="l">
              <a:spcAft>
                <a:spcPts val="1134"/>
              </a:spcAft>
            </a:pPr>
            <a:r>
              <a:rPr lang="en-GB" sz="1400" dirty="0"/>
              <a:t>The vast majority of the Essex disabled population (c.94%) have not previously served in the UK armed forces in any capacity.  </a:t>
            </a:r>
          </a:p>
          <a:p>
            <a:pPr algn="l">
              <a:spcAft>
                <a:spcPts val="1134"/>
              </a:spcAft>
            </a:pPr>
            <a:r>
              <a:rPr lang="en-GB" sz="1400" dirty="0"/>
              <a:t>Nevertheless, our </a:t>
            </a:r>
            <a:r>
              <a:rPr lang="en-GB" sz="1400"/>
              <a:t>analysis suggests </a:t>
            </a:r>
            <a:r>
              <a:rPr lang="en-GB" sz="1400" dirty="0"/>
              <a:t>that veterans are over-represented in the Essex disabled population. </a:t>
            </a:r>
            <a:r>
              <a:rPr lang="en-GB" sz="1400" b="1" dirty="0"/>
              <a:t> </a:t>
            </a:r>
            <a:r>
              <a:rPr lang="en-GB" sz="1400" dirty="0"/>
              <a:t>There are around 14,100 members of the disabled population who have previously served, either as members of the UK reserve or regular armed forces.  </a:t>
            </a:r>
          </a:p>
          <a:p>
            <a:pPr algn="l">
              <a:spcAft>
                <a:spcPts val="1134"/>
              </a:spcAft>
            </a:pPr>
            <a:r>
              <a:rPr lang="en-GB" sz="1400" dirty="0"/>
              <a:t>Previous service in the armed forces has </a:t>
            </a:r>
            <a:r>
              <a:rPr lang="en-GB" sz="1400"/>
              <a:t>the strongest </a:t>
            </a:r>
            <a:r>
              <a:rPr lang="en-GB" sz="1400" dirty="0"/>
              <a:t>link with disability, followed by service in the reserve forces.  There is a slight increase in disability for people who served in both the reserves and the regular armed forces</a:t>
            </a:r>
          </a:p>
          <a:p>
            <a:pPr algn="l">
              <a:spcAft>
                <a:spcPts val="1134"/>
              </a:spcAft>
            </a:pPr>
            <a:r>
              <a:rPr lang="en-GB" sz="1400" dirty="0"/>
              <a:t>Veteran status is strongly related </a:t>
            </a:r>
            <a:r>
              <a:rPr lang="en-GB" sz="1400"/>
              <a:t>to age </a:t>
            </a:r>
            <a:r>
              <a:rPr lang="en-GB" sz="1400" dirty="0"/>
              <a:t>(due to for example national service), which may explain some of this association.</a:t>
            </a:r>
          </a:p>
        </p:txBody>
      </p:sp>
      <p:pic>
        <p:nvPicPr>
          <p:cNvPr id="11" name="Picture 10" descr="A graph of a number of people&#10;&#10;Description automatically generated">
            <a:extLst>
              <a:ext uri="{FF2B5EF4-FFF2-40B4-BE49-F238E27FC236}">
                <a16:creationId xmlns:a16="http://schemas.microsoft.com/office/drawing/2014/main" id="{C2797AEF-E81E-A49B-88F1-224514A3F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6518" y="1872869"/>
            <a:ext cx="5798494" cy="4766400"/>
          </a:xfrm>
          <a:prstGeom prst="rect">
            <a:avLst/>
          </a:prstGeom>
        </p:spPr>
      </p:pic>
      <p:sp>
        <p:nvSpPr>
          <p:cNvPr id="3" name="TextBox 2">
            <a:extLst>
              <a:ext uri="{FF2B5EF4-FFF2-40B4-BE49-F238E27FC236}">
                <a16:creationId xmlns:a16="http://schemas.microsoft.com/office/drawing/2014/main" id="{83E25A4B-57D6-F42F-424B-1BCFE74549B7}"/>
              </a:ext>
            </a:extLst>
          </p:cNvPr>
          <p:cNvSpPr txBox="1"/>
          <p:nvPr/>
        </p:nvSpPr>
        <p:spPr>
          <a:xfrm>
            <a:off x="6007387" y="1595473"/>
            <a:ext cx="5798494" cy="621568"/>
          </a:xfrm>
          <a:prstGeom prst="rect">
            <a:avLst/>
          </a:prstGeom>
          <a:noFill/>
        </p:spPr>
        <p:txBody>
          <a:bodyPr wrap="square" lIns="0" tIns="0" rIns="0" bIns="0" rtlCol="0">
            <a:noAutofit/>
          </a:bodyPr>
          <a:lstStyle/>
          <a:p>
            <a:pPr algn="l">
              <a:spcAft>
                <a:spcPts val="1134"/>
              </a:spcAft>
            </a:pPr>
            <a:r>
              <a:rPr lang="en-GB" sz="1400" b="1" dirty="0"/>
              <a:t>Composition of the disabled and non-disabled populations by veteran status, Essex, 2021</a:t>
            </a:r>
          </a:p>
        </p:txBody>
      </p:sp>
      <p:sp>
        <p:nvSpPr>
          <p:cNvPr id="2" name="TextBox 1">
            <a:extLst>
              <a:ext uri="{FF2B5EF4-FFF2-40B4-BE49-F238E27FC236}">
                <a16:creationId xmlns:a16="http://schemas.microsoft.com/office/drawing/2014/main" id="{D44C98C5-9902-7E45-44E0-98537EB47993}"/>
              </a:ext>
            </a:extLst>
          </p:cNvPr>
          <p:cNvSpPr txBox="1"/>
          <p:nvPr/>
        </p:nvSpPr>
        <p:spPr>
          <a:xfrm>
            <a:off x="539750" y="6597501"/>
            <a:ext cx="5241851" cy="116959"/>
          </a:xfrm>
          <a:prstGeom prst="rect">
            <a:avLst/>
          </a:prstGeom>
          <a:noFill/>
        </p:spPr>
        <p:txBody>
          <a:bodyPr wrap="square" lIns="0" tIns="0" rIns="0" bIns="0" rtlCol="0">
            <a:noAutofit/>
          </a:bodyPr>
          <a:lstStyle/>
          <a:p>
            <a:pPr algn="l">
              <a:spcAft>
                <a:spcPts val="1134"/>
              </a:spcAft>
            </a:pPr>
            <a:r>
              <a:rPr lang="en-GB" sz="1100" dirty="0">
                <a:solidFill>
                  <a:schemeClr val="bg1">
                    <a:lumMod val="75000"/>
                  </a:schemeClr>
                </a:solidFill>
              </a:rPr>
              <a:t>Research &amp; Citizen Insight | Policy Unit | Essex County Council</a:t>
            </a:r>
          </a:p>
        </p:txBody>
      </p:sp>
      <p:sp>
        <p:nvSpPr>
          <p:cNvPr id="4" name="TextBox 3">
            <a:extLst>
              <a:ext uri="{FF2B5EF4-FFF2-40B4-BE49-F238E27FC236}">
                <a16:creationId xmlns:a16="http://schemas.microsoft.com/office/drawing/2014/main" id="{26B3D27A-C7D5-4F87-C233-7077873B35BB}"/>
              </a:ext>
            </a:extLst>
          </p:cNvPr>
          <p:cNvSpPr txBox="1"/>
          <p:nvPr/>
        </p:nvSpPr>
        <p:spPr>
          <a:xfrm>
            <a:off x="8326327" y="6539021"/>
            <a:ext cx="3709729" cy="116959"/>
          </a:xfrm>
          <a:prstGeom prst="rect">
            <a:avLst/>
          </a:prstGeom>
          <a:noFill/>
        </p:spPr>
        <p:txBody>
          <a:bodyPr wrap="square" lIns="0" tIns="0" rIns="0" bIns="0" rtlCol="0">
            <a:noAutofit/>
          </a:bodyPr>
          <a:lstStyle/>
          <a:p>
            <a:pPr algn="r">
              <a:spcAft>
                <a:spcPts val="1134"/>
              </a:spcAft>
            </a:pPr>
            <a:fld id="{578BBA1F-2F44-41A6-9A16-0E877C626E0E}" type="slidenum">
              <a:rPr lang="en-GB" sz="1100" smtClean="0">
                <a:solidFill>
                  <a:schemeClr val="bg1">
                    <a:lumMod val="75000"/>
                  </a:schemeClr>
                </a:solidFill>
              </a:rPr>
              <a:pPr algn="r">
                <a:spcAft>
                  <a:spcPts val="1134"/>
                </a:spcAft>
              </a:pPr>
              <a:t>9</a:t>
            </a:fld>
            <a:endParaRPr lang="en-GB" sz="1100" dirty="0">
              <a:solidFill>
                <a:schemeClr val="bg1">
                  <a:lumMod val="75000"/>
                </a:schemeClr>
              </a:solidFill>
            </a:endParaRPr>
          </a:p>
        </p:txBody>
      </p:sp>
    </p:spTree>
    <p:extLst>
      <p:ext uri="{BB962C8B-B14F-4D97-AF65-F5344CB8AC3E}">
        <p14:creationId xmlns:p14="http://schemas.microsoft.com/office/powerpoint/2010/main" val="1311567067"/>
      </p:ext>
    </p:extLst>
  </p:cSld>
  <p:clrMapOvr>
    <a:masterClrMapping/>
  </p:clrMapOvr>
</p:sld>
</file>

<file path=ppt/theme/theme1.xml><?xml version="1.0" encoding="utf-8"?>
<a:theme xmlns:a="http://schemas.openxmlformats.org/drawingml/2006/main" name="ppt theme 2023">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docProps/app.xml><?xml version="1.0" encoding="utf-8"?>
<Properties xmlns="http://schemas.openxmlformats.org/officeDocument/2006/extended-properties" xmlns:vt="http://schemas.openxmlformats.org/officeDocument/2006/docPropsVTypes">
  <Template>ppt theme 2023</Template>
  <TotalTime>2406</TotalTime>
  <Words>2375</Words>
  <Application>Microsoft Office PowerPoint</Application>
  <PresentationFormat>Widescreen</PresentationFormat>
  <Paragraphs>134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ppt theme 2023</vt:lpstr>
      <vt:lpstr>Understanding disability in Essex</vt:lpstr>
      <vt:lpstr>Introduction</vt:lpstr>
      <vt:lpstr>PowerPoint Presentation</vt:lpstr>
      <vt:lpstr>The disabled population</vt:lpstr>
      <vt:lpstr>Disability across Greater Essex</vt:lpstr>
      <vt:lpstr>PowerPoint Presentation</vt:lpstr>
      <vt:lpstr>Age and sex of the disabled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dc:title>
  <dc:creator>Sean Maguire - Senior Analyst</dc:creator>
  <cp:lastModifiedBy>Sean Maguire - Senior Analyst</cp:lastModifiedBy>
  <cp:revision>16</cp:revision>
  <dcterms:created xsi:type="dcterms:W3CDTF">2023-07-11T10:01:01Z</dcterms:created>
  <dcterms:modified xsi:type="dcterms:W3CDTF">2023-09-18T14:20:50Z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2023-07-11T10:01:01Z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8fe7be1e-09d6-4a87-848e-e854cf28bcf1</vt:lpwstr>
  </property>
  <property fmtid="{D5CDD505-2E9C-101B-9397-08002B2CF9AE}" pid="8" name="MSIP_Label_39d8be9e-c8d9-4b9c-bd40-2c27cc7ea2e6_ContentBits">
    <vt:lpwstr>0</vt:lpwstr>
  </property>
</Properties>
</file>