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1" r:id="rId8"/>
    <p:sldId id="268" r:id="rId9"/>
    <p:sldId id="271" r:id="rId10"/>
    <p:sldId id="269" r:id="rId11"/>
    <p:sldId id="270" r:id="rId12"/>
    <p:sldId id="267" r:id="rId13"/>
    <p:sldId id="262" r:id="rId14"/>
    <p:sldId id="273" r:id="rId15"/>
    <p:sldId id="272" r:id="rId16"/>
    <p:sldId id="275" r:id="rId17"/>
    <p:sldId id="274"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6035EF-FE10-E3A7-5D83-C81F4E0DED62}" name="Alastair Gordon - Head of Profession Research and Citizen Insight" initials="AGHoPRaCI" userId="S::Alastair.Gordon@essex.gov.uk::25a2190b-df6d-4bf9-8b87-8d0bf2f946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86" d="100"/>
          <a:sy n="86" d="100"/>
        </p:scale>
        <p:origin x="4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23418"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23417"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38B5E2F6-996A-C880-5A77-A741FE388A89}"/>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37217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3" name="Title 1">
            <a:extLst>
              <a:ext uri="{FF2B5EF4-FFF2-40B4-BE49-F238E27FC236}">
                <a16:creationId xmlns:a16="http://schemas.microsoft.com/office/drawing/2014/main" id="{522E2402-3251-C9CF-E014-A6C3470B063E}"/>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76704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A0DAA562-AD32-B6BC-62D3-774424BD7243}"/>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02648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1">
            <a:extLst>
              <a:ext uri="{FF2B5EF4-FFF2-40B4-BE49-F238E27FC236}">
                <a16:creationId xmlns:a16="http://schemas.microsoft.com/office/drawing/2014/main" id="{42BFEA2D-5E7B-AC03-4887-3D5310E5126B}"/>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88603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7B83B83C-E771-0EC7-8574-E11DA12F376A}"/>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378362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19854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56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104994" y="993713"/>
            <a:ext cx="4893134" cy="5744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806C185F-EBCC-9862-2B83-96BF3F4C89FD}"/>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87288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58928"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58927"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
        <p:nvSpPr>
          <p:cNvPr id="6" name="TextBox 5">
            <a:extLst>
              <a:ext uri="{FF2B5EF4-FFF2-40B4-BE49-F238E27FC236}">
                <a16:creationId xmlns:a16="http://schemas.microsoft.com/office/drawing/2014/main" id="{CA6559DF-9221-CC79-14C0-25AF573073E6}"/>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rgbClr val="E40037"/>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24373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16215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7A452ABC-DDB8-EE75-42D6-FA270B640148}"/>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4129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BE8BE617-63B8-3C1C-EA3B-646C528377FF}"/>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97217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8092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9ABD43BE-1698-66DE-5A33-787AD8FEE065}"/>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66175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
        <p:nvSpPr>
          <p:cNvPr id="3" name="Title 1">
            <a:extLst>
              <a:ext uri="{FF2B5EF4-FFF2-40B4-BE49-F238E27FC236}">
                <a16:creationId xmlns:a16="http://schemas.microsoft.com/office/drawing/2014/main" id="{E8E40931-BB48-AB8A-F8B9-A7D9FB249167}"/>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15325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B01E4-191C-4630-A163-5693C271A8A0}" type="datetimeFigureOut">
              <a:rPr lang="en-GB" smtClean="0"/>
              <a:t>18/09/2023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AD840-3092-4671-BF24-A35664A35750}" type="slidenum">
              <a:rPr lang="en-GB" smtClean="0"/>
              <a:t>‹#›</a:t>
            </a:fld>
            <a:endParaRPr lang="en-GB"/>
          </a:p>
        </p:txBody>
      </p:sp>
    </p:spTree>
    <p:extLst>
      <p:ext uri="{BB962C8B-B14F-4D97-AF65-F5344CB8AC3E}">
        <p14:creationId xmlns:p14="http://schemas.microsoft.com/office/powerpoint/2010/main" val="2888906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ata.essex.gov.uk/" TargetMode="External"/><Relationship Id="rId2" Type="http://schemas.openxmlformats.org/officeDocument/2006/relationships/hyperlink" Target="https://www.equalityhumanrights.com/en/equality-act/protected-characteristics" TargetMode="External"/><Relationship Id="rId1" Type="http://schemas.openxmlformats.org/officeDocument/2006/relationships/slideLayout" Target="../slideLayouts/slideLayout5.xml"/><Relationship Id="rId5" Type="http://schemas.openxmlformats.org/officeDocument/2006/relationships/hyperlink" Target="mailto:Sean.Maguire@essex.gov.uk" TargetMode="External"/><Relationship Id="rId4" Type="http://schemas.openxmlformats.org/officeDocument/2006/relationships/hyperlink" Target="mailto:Alastair.Gordon@essex.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1D65-5856-BCDB-C87C-24ABD8CBB2BC}"/>
              </a:ext>
            </a:extLst>
          </p:cNvPr>
          <p:cNvSpPr>
            <a:spLocks noGrp="1"/>
          </p:cNvSpPr>
          <p:nvPr>
            <p:ph type="ctrTitle"/>
          </p:nvPr>
        </p:nvSpPr>
        <p:spPr/>
        <p:txBody>
          <a:bodyPr/>
          <a:lstStyle/>
          <a:p>
            <a:r>
              <a:rPr lang="en-GB" dirty="0"/>
              <a:t>Understanding ethnicity in Essex</a:t>
            </a:r>
          </a:p>
        </p:txBody>
      </p:sp>
      <p:sp>
        <p:nvSpPr>
          <p:cNvPr id="3" name="Subtitle 2">
            <a:extLst>
              <a:ext uri="{FF2B5EF4-FFF2-40B4-BE49-F238E27FC236}">
                <a16:creationId xmlns:a16="http://schemas.microsoft.com/office/drawing/2014/main" id="{607135B2-0998-6647-2F0B-BD093DC0B9B5}"/>
              </a:ext>
            </a:extLst>
          </p:cNvPr>
          <p:cNvSpPr>
            <a:spLocks noGrp="1"/>
          </p:cNvSpPr>
          <p:nvPr>
            <p:ph type="subTitle" idx="1"/>
          </p:nvPr>
        </p:nvSpPr>
        <p:spPr>
          <a:xfrm>
            <a:off x="540000" y="2889000"/>
            <a:ext cx="10823417" cy="1080000"/>
          </a:xfrm>
        </p:spPr>
        <p:txBody>
          <a:bodyPr/>
          <a:lstStyle/>
          <a:p>
            <a:r>
              <a:rPr lang="en-GB" dirty="0"/>
              <a:t>Analysis of data from Census 2021</a:t>
            </a:r>
          </a:p>
          <a:p>
            <a:endParaRPr lang="en-GB" dirty="0"/>
          </a:p>
          <a:p>
            <a:endParaRPr lang="en-GB" dirty="0"/>
          </a:p>
          <a:p>
            <a:endParaRPr lang="en-GB" dirty="0"/>
          </a:p>
          <a:p>
            <a:r>
              <a:rPr lang="en-GB" sz="2400" dirty="0"/>
              <a:t>September 2023</a:t>
            </a:r>
          </a:p>
        </p:txBody>
      </p:sp>
    </p:spTree>
    <p:extLst>
      <p:ext uri="{BB962C8B-B14F-4D97-AF65-F5344CB8AC3E}">
        <p14:creationId xmlns:p14="http://schemas.microsoft.com/office/powerpoint/2010/main" val="218737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different colored bars&#10;&#10;Description automatically generated with medium confidence">
            <a:extLst>
              <a:ext uri="{FF2B5EF4-FFF2-40B4-BE49-F238E27FC236}">
                <a16:creationId xmlns:a16="http://schemas.microsoft.com/office/drawing/2014/main" id="{52840CEC-D528-C570-4E5A-C9F419331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837" y="1906257"/>
            <a:ext cx="5798494" cy="4766400"/>
          </a:xfrm>
          <a:prstGeom prst="rect">
            <a:avLst/>
          </a:prstGeom>
        </p:spPr>
      </p:pic>
      <p:sp>
        <p:nvSpPr>
          <p:cNvPr id="9" name="Title 2">
            <a:extLst>
              <a:ext uri="{FF2B5EF4-FFF2-40B4-BE49-F238E27FC236}">
                <a16:creationId xmlns:a16="http://schemas.microsoft.com/office/drawing/2014/main" id="{690C564F-013D-775E-85EA-AB9A81BF330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Religion in the ethnic minority population</a:t>
            </a:r>
          </a:p>
        </p:txBody>
      </p:sp>
      <p:sp>
        <p:nvSpPr>
          <p:cNvPr id="15" name="TextBox 14">
            <a:extLst>
              <a:ext uri="{FF2B5EF4-FFF2-40B4-BE49-F238E27FC236}">
                <a16:creationId xmlns:a16="http://schemas.microsoft.com/office/drawing/2014/main" id="{447D2F56-0C4E-9D9E-EB22-7EEE27AF86DD}"/>
              </a:ext>
            </a:extLst>
          </p:cNvPr>
          <p:cNvSpPr txBox="1"/>
          <p:nvPr/>
        </p:nvSpPr>
        <p:spPr>
          <a:xfrm>
            <a:off x="564669" y="1882521"/>
            <a:ext cx="5105815" cy="4733925"/>
          </a:xfrm>
          <a:prstGeom prst="rect">
            <a:avLst/>
          </a:prstGeom>
          <a:noFill/>
        </p:spPr>
        <p:txBody>
          <a:bodyPr wrap="square" lIns="0" tIns="0" rIns="0" bIns="0" rtlCol="0">
            <a:noAutofit/>
          </a:bodyPr>
          <a:lstStyle/>
          <a:p>
            <a:pPr algn="l">
              <a:spcAft>
                <a:spcPts val="1134"/>
              </a:spcAft>
            </a:pPr>
            <a:r>
              <a:rPr lang="en-GB" sz="1400" dirty="0"/>
              <a:t>The vast majority of the Essex ethnic minority population identify as either Christian (50.4%) or ‘no religion’ (21.1%). This is broadly in line with the religious make-up of the Essex population as a whole.  </a:t>
            </a:r>
          </a:p>
          <a:p>
            <a:pPr algn="l">
              <a:spcAft>
                <a:spcPts val="1134"/>
              </a:spcAft>
            </a:pPr>
            <a:r>
              <a:rPr lang="en-GB" sz="1400" dirty="0"/>
              <a:t>But amongst the Essex ethnic minority population there is a higher percentage of residents identified as Muslin, Hindu, Sikh, and choosing not to answer than the Essex population as a whole.</a:t>
            </a:r>
          </a:p>
          <a:p>
            <a:pPr algn="l">
              <a:spcAft>
                <a:spcPts val="1134"/>
              </a:spcAft>
            </a:pPr>
            <a:endParaRPr lang="en-GB" sz="1500" dirty="0"/>
          </a:p>
        </p:txBody>
      </p:sp>
      <p:sp>
        <p:nvSpPr>
          <p:cNvPr id="3" name="TextBox 2">
            <a:extLst>
              <a:ext uri="{FF2B5EF4-FFF2-40B4-BE49-F238E27FC236}">
                <a16:creationId xmlns:a16="http://schemas.microsoft.com/office/drawing/2014/main" id="{61EDABB9-F213-76E0-F2CE-AC72FB6BC96F}"/>
              </a:ext>
            </a:extLst>
          </p:cNvPr>
          <p:cNvSpPr txBox="1"/>
          <p:nvPr/>
        </p:nvSpPr>
        <p:spPr>
          <a:xfrm>
            <a:off x="600738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general population and ethnic minority populations by religion, Essex, 2021</a:t>
            </a:r>
          </a:p>
        </p:txBody>
      </p:sp>
      <p:sp>
        <p:nvSpPr>
          <p:cNvPr id="2" name="TextBox 1">
            <a:extLst>
              <a:ext uri="{FF2B5EF4-FFF2-40B4-BE49-F238E27FC236}">
                <a16:creationId xmlns:a16="http://schemas.microsoft.com/office/drawing/2014/main" id="{BA2DB383-946A-B283-BE00-50C2D17D3A26}"/>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63B7E889-0E8D-2CA0-877A-6A4FADA947A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10</a:t>
            </a:fld>
            <a:endParaRPr lang="en-GB" sz="1100" dirty="0">
              <a:solidFill>
                <a:schemeClr val="bg1">
                  <a:lumMod val="75000"/>
                </a:schemeClr>
              </a:solidFill>
            </a:endParaRPr>
          </a:p>
        </p:txBody>
      </p:sp>
    </p:spTree>
    <p:extLst>
      <p:ext uri="{BB962C8B-B14F-4D97-AF65-F5344CB8AC3E}">
        <p14:creationId xmlns:p14="http://schemas.microsoft.com/office/powerpoint/2010/main" val="119823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different colored squares&#10;&#10;Description automatically generated">
            <a:extLst>
              <a:ext uri="{FF2B5EF4-FFF2-40B4-BE49-F238E27FC236}">
                <a16:creationId xmlns:a16="http://schemas.microsoft.com/office/drawing/2014/main" id="{C2F95AAF-FB9B-FDFC-98E1-D667708FF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122" y="1906257"/>
            <a:ext cx="5798494" cy="4766400"/>
          </a:xfrm>
          <a:prstGeom prst="rect">
            <a:avLst/>
          </a:prstGeom>
        </p:spPr>
      </p:pic>
      <p:sp>
        <p:nvSpPr>
          <p:cNvPr id="5" name="Title 2">
            <a:extLst>
              <a:ext uri="{FF2B5EF4-FFF2-40B4-BE49-F238E27FC236}">
                <a16:creationId xmlns:a16="http://schemas.microsoft.com/office/drawing/2014/main" id="{AC7B59D6-B0E9-73B6-9F11-33C64D314C3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Sexuality and the ethnic minority population</a:t>
            </a:r>
          </a:p>
        </p:txBody>
      </p:sp>
      <p:sp>
        <p:nvSpPr>
          <p:cNvPr id="9" name="TextBox 8">
            <a:extLst>
              <a:ext uri="{FF2B5EF4-FFF2-40B4-BE49-F238E27FC236}">
                <a16:creationId xmlns:a16="http://schemas.microsoft.com/office/drawing/2014/main" id="{D8259AEA-8318-DF21-1EA3-713A7BD5E57F}"/>
              </a:ext>
            </a:extLst>
          </p:cNvPr>
          <p:cNvSpPr txBox="1"/>
          <p:nvPr/>
        </p:nvSpPr>
        <p:spPr>
          <a:xfrm>
            <a:off x="564196" y="1879918"/>
            <a:ext cx="5124223" cy="4733925"/>
          </a:xfrm>
          <a:prstGeom prst="rect">
            <a:avLst/>
          </a:prstGeom>
          <a:noFill/>
        </p:spPr>
        <p:txBody>
          <a:bodyPr wrap="square" lIns="0" tIns="0" rIns="0" bIns="0" rtlCol="0">
            <a:noAutofit/>
          </a:bodyPr>
          <a:lstStyle/>
          <a:p>
            <a:pPr>
              <a:spcAft>
                <a:spcPts val="1134"/>
              </a:spcAft>
            </a:pPr>
            <a:r>
              <a:rPr lang="en-GB" sz="1400" dirty="0"/>
              <a:t>The majority of the Essex ethnic minority population identify as ‘straight or heterosexual’ (89%).  This is slightly lower than across the Essex population as a whole (91%).</a:t>
            </a:r>
          </a:p>
          <a:p>
            <a:pPr algn="l">
              <a:spcAft>
                <a:spcPts val="1134"/>
              </a:spcAft>
            </a:pPr>
            <a:r>
              <a:rPr lang="en-GB" sz="1400" dirty="0"/>
              <a:t>Ethnic minority residents of Essex are more likely to identify as gay or lesbian, bisexual, or ‘other sexual orientations’ than the Essex population as a whole. </a:t>
            </a:r>
          </a:p>
          <a:p>
            <a:pPr>
              <a:spcAft>
                <a:spcPts val="1134"/>
              </a:spcAft>
            </a:pPr>
            <a:r>
              <a:rPr lang="en-GB" sz="1400" dirty="0"/>
              <a:t>Ethnic minority residents were also less likely to provide an answer to questions about their sexuality in census 2021 than the population as a whole. 8.8% of non-white Residents did not answer census questions regarding sexuality, compared to 6.5% of all Essex residents.</a:t>
            </a:r>
          </a:p>
          <a:p>
            <a:pPr>
              <a:spcAft>
                <a:spcPts val="1134"/>
              </a:spcAft>
            </a:pPr>
            <a:r>
              <a:rPr lang="en-GB" sz="1400" dirty="0"/>
              <a:t> It is worth noting that 2021 was the first census which collected data on sexuality.  Compared to other questions on the census, this topic has a relatively high proportion of ‘not answered’ responses – where the person has not provided any information on the topic.</a:t>
            </a:r>
            <a:br>
              <a:rPr lang="en-GB" sz="1400" dirty="0"/>
            </a:br>
            <a:r>
              <a:rPr lang="en-GB" sz="1400" dirty="0"/>
              <a:t>Due to the sensitive nature of the topic, this ‘missing data’ will not be missing at random. Certain groups of the population, or people living in certain situations, may feel unable or unwilling to answer these questions.</a:t>
            </a:r>
          </a:p>
          <a:p>
            <a:pPr marL="285750" indent="-285750" algn="l">
              <a:spcAft>
                <a:spcPts val="1134"/>
              </a:spcAft>
              <a:buFont typeface="Arial" panose="020B0604020202020204" pitchFamily="34" charset="0"/>
              <a:buChar char="•"/>
            </a:pPr>
            <a:endParaRPr lang="en-GB" sz="1400" dirty="0"/>
          </a:p>
        </p:txBody>
      </p:sp>
      <p:sp>
        <p:nvSpPr>
          <p:cNvPr id="3" name="TextBox 2">
            <a:extLst>
              <a:ext uri="{FF2B5EF4-FFF2-40B4-BE49-F238E27FC236}">
                <a16:creationId xmlns:a16="http://schemas.microsoft.com/office/drawing/2014/main" id="{7A8F40D9-6DF6-3EA6-16CD-681E423999C3}"/>
              </a:ext>
            </a:extLst>
          </p:cNvPr>
          <p:cNvSpPr txBox="1"/>
          <p:nvPr/>
        </p:nvSpPr>
        <p:spPr>
          <a:xfrm>
            <a:off x="619026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general population and ethnic minority populations by sexuality, Essex, 2021</a:t>
            </a:r>
          </a:p>
        </p:txBody>
      </p:sp>
      <p:sp>
        <p:nvSpPr>
          <p:cNvPr id="2" name="TextBox 1">
            <a:extLst>
              <a:ext uri="{FF2B5EF4-FFF2-40B4-BE49-F238E27FC236}">
                <a16:creationId xmlns:a16="http://schemas.microsoft.com/office/drawing/2014/main" id="{60C1F486-0378-C782-717B-F524107A6AB7}"/>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930366C-7738-E707-9C9A-FD35810CEA3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11</a:t>
            </a:fld>
            <a:endParaRPr lang="en-GB" sz="1100" dirty="0">
              <a:solidFill>
                <a:schemeClr val="bg1">
                  <a:lumMod val="75000"/>
                </a:schemeClr>
              </a:solidFill>
            </a:endParaRPr>
          </a:p>
        </p:txBody>
      </p:sp>
    </p:spTree>
    <p:extLst>
      <p:ext uri="{BB962C8B-B14F-4D97-AF65-F5344CB8AC3E}">
        <p14:creationId xmlns:p14="http://schemas.microsoft.com/office/powerpoint/2010/main" val="75113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different colored squares&#10;&#10;Description automatically generated with medium confidence">
            <a:extLst>
              <a:ext uri="{FF2B5EF4-FFF2-40B4-BE49-F238E27FC236}">
                <a16:creationId xmlns:a16="http://schemas.microsoft.com/office/drawing/2014/main" id="{D80E2FD2-8529-0C39-5226-EEFEFFB38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601" y="1595473"/>
            <a:ext cx="5798494" cy="4766400"/>
          </a:xfrm>
          <a:prstGeom prst="rect">
            <a:avLst/>
          </a:prstGeom>
        </p:spPr>
      </p:pic>
      <p:sp>
        <p:nvSpPr>
          <p:cNvPr id="2" name="TextBox 1">
            <a:extLst>
              <a:ext uri="{FF2B5EF4-FFF2-40B4-BE49-F238E27FC236}">
                <a16:creationId xmlns:a16="http://schemas.microsoft.com/office/drawing/2014/main" id="{6E33662D-C76A-EE3F-18D5-4BF6EA56A1D4}"/>
              </a:ext>
            </a:extLst>
          </p:cNvPr>
          <p:cNvSpPr txBox="1"/>
          <p:nvPr/>
        </p:nvSpPr>
        <p:spPr>
          <a:xfrm>
            <a:off x="552450" y="1876426"/>
            <a:ext cx="5180694" cy="2956832"/>
          </a:xfrm>
          <a:prstGeom prst="rect">
            <a:avLst/>
          </a:prstGeom>
          <a:noFill/>
        </p:spPr>
        <p:txBody>
          <a:bodyPr wrap="square" lIns="0" tIns="0" rIns="0" bIns="0" rtlCol="0">
            <a:noAutofit/>
          </a:bodyPr>
          <a:lstStyle/>
          <a:p>
            <a:pPr>
              <a:spcAft>
                <a:spcPts val="1134"/>
              </a:spcAft>
            </a:pPr>
            <a:r>
              <a:rPr lang="en-GB" sz="1400" dirty="0"/>
              <a:t>The vast majority of the Essex ethnic minority population have a gender identity which the same as their sex registered at birth.  Only around 4,200 ethnic minority residents of Essex identify as having a different gender identity.  </a:t>
            </a:r>
          </a:p>
          <a:p>
            <a:pPr>
              <a:spcAft>
                <a:spcPts val="1134"/>
              </a:spcAft>
            </a:pPr>
            <a:r>
              <a:rPr lang="en-GB" sz="1400" dirty="0"/>
              <a:t>Nevertheless, this is a slightly higher proportion than across the Essex population as a whole.  There is also a higher proportion of residents choosing not to answer questions related to gender compared to the general population of Essex</a:t>
            </a:r>
          </a:p>
        </p:txBody>
      </p:sp>
      <p:sp>
        <p:nvSpPr>
          <p:cNvPr id="7" name="Title 2">
            <a:extLst>
              <a:ext uri="{FF2B5EF4-FFF2-40B4-BE49-F238E27FC236}">
                <a16:creationId xmlns:a16="http://schemas.microsoft.com/office/drawing/2014/main" id="{746A14A4-13C9-E86F-977E-BC9C518EC463}"/>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Gender identity in the ethnic minority population</a:t>
            </a:r>
          </a:p>
        </p:txBody>
      </p:sp>
      <p:sp>
        <p:nvSpPr>
          <p:cNvPr id="4" name="TextBox 3">
            <a:extLst>
              <a:ext uri="{FF2B5EF4-FFF2-40B4-BE49-F238E27FC236}">
                <a16:creationId xmlns:a16="http://schemas.microsoft.com/office/drawing/2014/main" id="{CE2F0E02-F132-7BE5-DFA2-DDBCC4A32021}"/>
              </a:ext>
            </a:extLst>
          </p:cNvPr>
          <p:cNvSpPr txBox="1"/>
          <p:nvPr/>
        </p:nvSpPr>
        <p:spPr>
          <a:xfrm>
            <a:off x="5898702" y="1595473"/>
            <a:ext cx="6149899" cy="621568"/>
          </a:xfrm>
          <a:prstGeom prst="rect">
            <a:avLst/>
          </a:prstGeom>
          <a:noFill/>
        </p:spPr>
        <p:txBody>
          <a:bodyPr wrap="square" lIns="0" tIns="0" rIns="0" bIns="0" rtlCol="0">
            <a:noAutofit/>
          </a:bodyPr>
          <a:lstStyle/>
          <a:p>
            <a:pPr algn="l">
              <a:spcAft>
                <a:spcPts val="1134"/>
              </a:spcAft>
            </a:pPr>
            <a:r>
              <a:rPr lang="en-GB" sz="1400" b="1" dirty="0"/>
              <a:t>Composition of white British and ethnic minority populations by gender identity, Essex, 2021</a:t>
            </a:r>
          </a:p>
        </p:txBody>
      </p:sp>
      <p:sp>
        <p:nvSpPr>
          <p:cNvPr id="3" name="TextBox 2">
            <a:extLst>
              <a:ext uri="{FF2B5EF4-FFF2-40B4-BE49-F238E27FC236}">
                <a16:creationId xmlns:a16="http://schemas.microsoft.com/office/drawing/2014/main" id="{41F6AF0F-2DA8-3736-9663-8D6028F5F049}"/>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FF1EE699-3A64-2710-2B91-5DB998414978}"/>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12</a:t>
            </a:fld>
            <a:endParaRPr lang="en-GB" sz="1100" dirty="0">
              <a:solidFill>
                <a:schemeClr val="bg1">
                  <a:lumMod val="75000"/>
                </a:schemeClr>
              </a:solidFill>
            </a:endParaRPr>
          </a:p>
        </p:txBody>
      </p:sp>
    </p:spTree>
    <p:extLst>
      <p:ext uri="{BB962C8B-B14F-4D97-AF65-F5344CB8AC3E}">
        <p14:creationId xmlns:p14="http://schemas.microsoft.com/office/powerpoint/2010/main" val="2389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32FD1-1AF8-BF75-638F-8A4C6641597E}"/>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3: Outcomes for ethnic minority residents</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E9EBC73A-C33C-C463-CD5F-9276C75B74A2}"/>
              </a:ext>
            </a:extLst>
          </p:cNvPr>
          <p:cNvSpPr txBox="1"/>
          <p:nvPr/>
        </p:nvSpPr>
        <p:spPr>
          <a:xfrm>
            <a:off x="467360" y="3291803"/>
            <a:ext cx="111846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extent to which ethnic minority residents enjoy positive outcomes</a:t>
            </a:r>
            <a:endParaRPr lang="en-GB" sz="2800" dirty="0">
              <a:solidFill>
                <a:schemeClr val="bg1"/>
              </a:solidFill>
            </a:endParaRPr>
          </a:p>
        </p:txBody>
      </p:sp>
    </p:spTree>
    <p:extLst>
      <p:ext uri="{BB962C8B-B14F-4D97-AF65-F5344CB8AC3E}">
        <p14:creationId xmlns:p14="http://schemas.microsoft.com/office/powerpoint/2010/main" val="87926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number of people&#10;&#10;Description automatically generated with medium confidence">
            <a:extLst>
              <a:ext uri="{FF2B5EF4-FFF2-40B4-BE49-F238E27FC236}">
                <a16:creationId xmlns:a16="http://schemas.microsoft.com/office/drawing/2014/main" id="{883E035C-038C-1371-E21A-3D8997F98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48060"/>
            <a:ext cx="5798494" cy="4766400"/>
          </a:xfrm>
          <a:prstGeom prst="rect">
            <a:avLst/>
          </a:prstGeom>
        </p:spPr>
      </p:pic>
      <p:sp>
        <p:nvSpPr>
          <p:cNvPr id="8" name="Title 2">
            <a:extLst>
              <a:ext uri="{FF2B5EF4-FFF2-40B4-BE49-F238E27FC236}">
                <a16:creationId xmlns:a16="http://schemas.microsoft.com/office/drawing/2014/main" id="{67D322FE-4025-7550-6513-D825082D9CB5}"/>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occupation type</a:t>
            </a:r>
          </a:p>
        </p:txBody>
      </p:sp>
      <p:sp>
        <p:nvSpPr>
          <p:cNvPr id="9" name="TextBox 8">
            <a:extLst>
              <a:ext uri="{FF2B5EF4-FFF2-40B4-BE49-F238E27FC236}">
                <a16:creationId xmlns:a16="http://schemas.microsoft.com/office/drawing/2014/main" id="{9FAEC721-20C3-0CD0-3C79-5C01A560E985}"/>
              </a:ext>
            </a:extLst>
          </p:cNvPr>
          <p:cNvSpPr txBox="1"/>
          <p:nvPr/>
        </p:nvSpPr>
        <p:spPr>
          <a:xfrm>
            <a:off x="552450" y="1876425"/>
            <a:ext cx="5082806" cy="4733925"/>
          </a:xfrm>
          <a:prstGeom prst="rect">
            <a:avLst/>
          </a:prstGeom>
          <a:noFill/>
        </p:spPr>
        <p:txBody>
          <a:bodyPr wrap="square" lIns="0" tIns="0" rIns="0" bIns="0" rtlCol="0">
            <a:noAutofit/>
          </a:bodyPr>
          <a:lstStyle/>
          <a:p>
            <a:pPr>
              <a:spcAft>
                <a:spcPts val="1134"/>
              </a:spcAft>
            </a:pPr>
            <a:r>
              <a:rPr lang="en-GB" sz="1400" dirty="0"/>
              <a:t>A higher proportion of ethnic minority Essex residents work in higher managerial roles (15.9% in ethnic minority residents compared to 13.5% in all Essex residents).</a:t>
            </a:r>
          </a:p>
          <a:p>
            <a:pPr>
              <a:spcAft>
                <a:spcPts val="1134"/>
              </a:spcAft>
            </a:pPr>
            <a:br>
              <a:rPr lang="en-GB" sz="1400" dirty="0"/>
            </a:br>
            <a:r>
              <a:rPr lang="en-GB" sz="1400" dirty="0"/>
              <a:t>There is also a higher proportion who are full time students (11.3%, more than double the 5.5% in the general population), most likely because there are people who come from outside Essex to study for university.</a:t>
            </a:r>
          </a:p>
          <a:p>
            <a:pPr>
              <a:spcAft>
                <a:spcPts val="1134"/>
              </a:spcAft>
            </a:pPr>
            <a:r>
              <a:rPr lang="en-GB" sz="1400" dirty="0"/>
              <a:t>The proportion of ethnic minority residents who have never worked or are long-term unemployed is similar to the general population – 6.9% of ethnic minority residents are in this category, compared to 6.95% in the general population.</a:t>
            </a:r>
          </a:p>
        </p:txBody>
      </p:sp>
      <p:sp>
        <p:nvSpPr>
          <p:cNvPr id="3" name="TextBox 2">
            <a:extLst>
              <a:ext uri="{FF2B5EF4-FFF2-40B4-BE49-F238E27FC236}">
                <a16:creationId xmlns:a16="http://schemas.microsoft.com/office/drawing/2014/main" id="{E8E16968-5C74-A16E-A680-F6068ADE265D}"/>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1F83D3AE-890D-56AF-D5F5-2285E0624EB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14</a:t>
            </a:fld>
            <a:endParaRPr lang="en-GB" sz="1100" dirty="0">
              <a:solidFill>
                <a:schemeClr val="bg1">
                  <a:lumMod val="75000"/>
                </a:schemeClr>
              </a:solidFill>
            </a:endParaRPr>
          </a:p>
        </p:txBody>
      </p:sp>
      <p:sp>
        <p:nvSpPr>
          <p:cNvPr id="2" name="TextBox 1">
            <a:extLst>
              <a:ext uri="{FF2B5EF4-FFF2-40B4-BE49-F238E27FC236}">
                <a16:creationId xmlns:a16="http://schemas.microsoft.com/office/drawing/2014/main" id="{7C3C023A-CA7F-B54A-683B-232D25AF69E8}"/>
              </a:ext>
            </a:extLst>
          </p:cNvPr>
          <p:cNvSpPr txBox="1"/>
          <p:nvPr/>
        </p:nvSpPr>
        <p:spPr>
          <a:xfrm>
            <a:off x="6146800" y="1597422"/>
            <a:ext cx="5821859" cy="279003"/>
          </a:xfrm>
          <a:prstGeom prst="rect">
            <a:avLst/>
          </a:prstGeom>
          <a:noFill/>
        </p:spPr>
        <p:txBody>
          <a:bodyPr wrap="square" lIns="0" tIns="0" rIns="0" bIns="0" rtlCol="0">
            <a:noAutofit/>
          </a:bodyPr>
          <a:lstStyle/>
          <a:p>
            <a:pPr algn="l">
              <a:spcAft>
                <a:spcPts val="1134"/>
              </a:spcAft>
            </a:pPr>
            <a:r>
              <a:rPr lang="en-GB" sz="1400" b="1" dirty="0"/>
              <a:t>Employment and occupation type, ethnic minorities and all residents, </a:t>
            </a:r>
            <a:br>
              <a:rPr lang="en-GB" sz="1400" b="1" dirty="0"/>
            </a:br>
            <a:r>
              <a:rPr lang="en-GB" sz="1400" b="1" dirty="0"/>
              <a:t>Essex 2021 </a:t>
            </a:r>
          </a:p>
        </p:txBody>
      </p:sp>
    </p:spTree>
    <p:extLst>
      <p:ext uri="{BB962C8B-B14F-4D97-AF65-F5344CB8AC3E}">
        <p14:creationId xmlns:p14="http://schemas.microsoft.com/office/powerpoint/2010/main" val="410990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A6D2862-A77D-393D-B8BB-D312278A7C02}"/>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hours worked</a:t>
            </a:r>
          </a:p>
        </p:txBody>
      </p:sp>
      <p:sp>
        <p:nvSpPr>
          <p:cNvPr id="9" name="TextBox 8">
            <a:extLst>
              <a:ext uri="{FF2B5EF4-FFF2-40B4-BE49-F238E27FC236}">
                <a16:creationId xmlns:a16="http://schemas.microsoft.com/office/drawing/2014/main" id="{9961B616-DAB1-30BB-C58F-E74045B52F49}"/>
              </a:ext>
            </a:extLst>
          </p:cNvPr>
          <p:cNvSpPr txBox="1"/>
          <p:nvPr/>
        </p:nvSpPr>
        <p:spPr>
          <a:xfrm>
            <a:off x="554264" y="1867856"/>
            <a:ext cx="5122636" cy="4733925"/>
          </a:xfrm>
          <a:prstGeom prst="rect">
            <a:avLst/>
          </a:prstGeom>
          <a:noFill/>
        </p:spPr>
        <p:txBody>
          <a:bodyPr wrap="square" lIns="0" tIns="0" rIns="0" bIns="0" rtlCol="0">
            <a:noAutofit/>
          </a:bodyPr>
          <a:lstStyle/>
          <a:p>
            <a:pPr algn="l">
              <a:spcAft>
                <a:spcPts val="1134"/>
              </a:spcAft>
            </a:pPr>
            <a:r>
              <a:rPr lang="en-GB" sz="1400" dirty="0"/>
              <a:t>Of the 224,000 people who make up the Essex ethnic minority population, 153,000 are working-age adults.  Of this group 74.5% were in work at the time of Census 2021.</a:t>
            </a:r>
          </a:p>
          <a:p>
            <a:pPr algn="l">
              <a:spcAft>
                <a:spcPts val="1134"/>
              </a:spcAft>
            </a:pPr>
            <a:r>
              <a:rPr lang="en-GB" sz="1400" dirty="0"/>
              <a:t>This is slightly lower proportion than we see across the working-age population as a whole (78.1%).</a:t>
            </a:r>
          </a:p>
          <a:p>
            <a:pPr algn="l">
              <a:spcAft>
                <a:spcPts val="1134"/>
              </a:spcAft>
            </a:pPr>
            <a:r>
              <a:rPr lang="en-GB" sz="1400" dirty="0"/>
              <a:t>The majority of the Essex ethnic minority population who are in work are in full-time roles (72.6% hold full-time roles compared to 27.4% working part-time)*.</a:t>
            </a:r>
            <a:endParaRPr lang="en-GB" sz="600" dirty="0"/>
          </a:p>
          <a:p>
            <a:pPr algn="l">
              <a:spcAft>
                <a:spcPts val="1134"/>
              </a:spcAft>
            </a:pPr>
            <a:r>
              <a:rPr lang="en-GB" sz="1000" dirty="0"/>
              <a:t>*Within Census data full time roles are classified as 31+ hours per week and part-time roles are classed as 30 hrs or less per week.</a:t>
            </a:r>
          </a:p>
        </p:txBody>
      </p:sp>
      <p:sp>
        <p:nvSpPr>
          <p:cNvPr id="2" name="TextBox 1">
            <a:extLst>
              <a:ext uri="{FF2B5EF4-FFF2-40B4-BE49-F238E27FC236}">
                <a16:creationId xmlns:a16="http://schemas.microsoft.com/office/drawing/2014/main" id="{4E7C094B-ECED-15E6-1462-98EBA0F00A8B}"/>
              </a:ext>
            </a:extLst>
          </p:cNvPr>
          <p:cNvSpPr txBox="1"/>
          <p:nvPr/>
        </p:nvSpPr>
        <p:spPr>
          <a:xfrm>
            <a:off x="6350000" y="1595438"/>
            <a:ext cx="6096000" cy="313465"/>
          </a:xfrm>
          <a:prstGeom prst="rect">
            <a:avLst/>
          </a:prstGeom>
          <a:noFill/>
        </p:spPr>
        <p:txBody>
          <a:bodyPr wrap="square" lIns="0" tIns="0" rIns="0" bIns="0" rtlCol="0">
            <a:noAutofit/>
          </a:bodyPr>
          <a:lstStyle/>
          <a:p>
            <a:pPr algn="l">
              <a:spcAft>
                <a:spcPts val="1134"/>
              </a:spcAft>
            </a:pPr>
            <a:r>
              <a:rPr lang="en-GB" sz="1400" b="1" dirty="0"/>
              <a:t>Hours worked, ethnic minorities and all residents, Essex, 2021</a:t>
            </a:r>
          </a:p>
        </p:txBody>
      </p:sp>
      <p:sp>
        <p:nvSpPr>
          <p:cNvPr id="3" name="TextBox 2">
            <a:extLst>
              <a:ext uri="{FF2B5EF4-FFF2-40B4-BE49-F238E27FC236}">
                <a16:creationId xmlns:a16="http://schemas.microsoft.com/office/drawing/2014/main" id="{E4103D39-091E-C29C-2488-3BE5D71F75F5}"/>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79736267-C77C-C5FE-E5D7-E7020BA894F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15</a:t>
            </a:fld>
            <a:endParaRPr lang="en-GB" sz="1100" dirty="0">
              <a:solidFill>
                <a:schemeClr val="bg1">
                  <a:lumMod val="75000"/>
                </a:schemeClr>
              </a:solidFill>
            </a:endParaRPr>
          </a:p>
        </p:txBody>
      </p:sp>
      <p:pic>
        <p:nvPicPr>
          <p:cNvPr id="8" name="Picture 7" descr="A graph of a number of people&#10;&#10;Description automatically generated with medium confidence">
            <a:extLst>
              <a:ext uri="{FF2B5EF4-FFF2-40B4-BE49-F238E27FC236}">
                <a16:creationId xmlns:a16="http://schemas.microsoft.com/office/drawing/2014/main" id="{22504278-070F-1DB0-8FE4-849B69666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365" y="1854404"/>
            <a:ext cx="5798494" cy="4766400"/>
          </a:xfrm>
          <a:prstGeom prst="rect">
            <a:avLst/>
          </a:prstGeom>
        </p:spPr>
      </p:pic>
    </p:spTree>
    <p:extLst>
      <p:ext uri="{BB962C8B-B14F-4D97-AF65-F5344CB8AC3E}">
        <p14:creationId xmlns:p14="http://schemas.microsoft.com/office/powerpoint/2010/main" val="364840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bar graph&#10;&#10;Description automatically generated">
            <a:extLst>
              <a:ext uri="{FF2B5EF4-FFF2-40B4-BE49-F238E27FC236}">
                <a16:creationId xmlns:a16="http://schemas.microsoft.com/office/drawing/2014/main" id="{981D4A33-2751-C367-BD29-305FBF1B8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461" y="1843950"/>
            <a:ext cx="5798494" cy="4766400"/>
          </a:xfrm>
          <a:prstGeom prst="rect">
            <a:avLst/>
          </a:prstGeom>
        </p:spPr>
      </p:pic>
      <p:sp>
        <p:nvSpPr>
          <p:cNvPr id="8" name="Title 2">
            <a:extLst>
              <a:ext uri="{FF2B5EF4-FFF2-40B4-BE49-F238E27FC236}">
                <a16:creationId xmlns:a16="http://schemas.microsoft.com/office/drawing/2014/main" id="{7E7AF43F-F595-D8A4-8F67-2228FDD1953D}"/>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Highest qualification level</a:t>
            </a:r>
          </a:p>
        </p:txBody>
      </p:sp>
      <p:sp>
        <p:nvSpPr>
          <p:cNvPr id="9" name="TextBox 8">
            <a:extLst>
              <a:ext uri="{FF2B5EF4-FFF2-40B4-BE49-F238E27FC236}">
                <a16:creationId xmlns:a16="http://schemas.microsoft.com/office/drawing/2014/main" id="{6B4B54CE-055B-AD06-DE5D-6C8E59D724E3}"/>
              </a:ext>
            </a:extLst>
          </p:cNvPr>
          <p:cNvSpPr txBox="1"/>
          <p:nvPr/>
        </p:nvSpPr>
        <p:spPr>
          <a:xfrm>
            <a:off x="539749" y="1876425"/>
            <a:ext cx="5010445" cy="4733925"/>
          </a:xfrm>
          <a:prstGeom prst="rect">
            <a:avLst/>
          </a:prstGeom>
          <a:noFill/>
        </p:spPr>
        <p:txBody>
          <a:bodyPr wrap="square" lIns="0" tIns="0" rIns="0" bIns="0" rtlCol="0">
            <a:noAutofit/>
          </a:bodyPr>
          <a:lstStyle/>
          <a:p>
            <a:pPr>
              <a:spcAft>
                <a:spcPts val="1134"/>
              </a:spcAft>
            </a:pPr>
            <a:r>
              <a:rPr lang="en-GB" sz="1400" dirty="0"/>
              <a:t>Ethnic minority Essex residents are more likely to have higher level qualifications compared to the general Essex population. </a:t>
            </a:r>
            <a:br>
              <a:rPr lang="en-GB" sz="1400" dirty="0"/>
            </a:br>
            <a:r>
              <a:rPr lang="en-GB" sz="1400" dirty="0"/>
              <a:t>A much larger proportion of the ethnic minority population have level 4 qualifications (such as Masters degrees or PhDs) compared to the general population, and are less likely to have no qualifications.</a:t>
            </a:r>
          </a:p>
          <a:p>
            <a:pPr>
              <a:spcAft>
                <a:spcPts val="1134"/>
              </a:spcAft>
            </a:pPr>
            <a:r>
              <a:rPr lang="en-GB" sz="1400" dirty="0"/>
              <a:t>Aside from level 4 qualifications, the ethnic minority population have a relatively lower proportion of people with all other qualification types.</a:t>
            </a:r>
          </a:p>
        </p:txBody>
      </p:sp>
      <p:sp>
        <p:nvSpPr>
          <p:cNvPr id="2" name="TextBox 1">
            <a:extLst>
              <a:ext uri="{FF2B5EF4-FFF2-40B4-BE49-F238E27FC236}">
                <a16:creationId xmlns:a16="http://schemas.microsoft.com/office/drawing/2014/main" id="{3CC5ED25-74CE-F66B-06E1-763D6AD8369E}"/>
              </a:ext>
            </a:extLst>
          </p:cNvPr>
          <p:cNvSpPr txBox="1"/>
          <p:nvPr/>
        </p:nvSpPr>
        <p:spPr>
          <a:xfrm>
            <a:off x="6229540" y="1601218"/>
            <a:ext cx="4859992" cy="275207"/>
          </a:xfrm>
          <a:prstGeom prst="rect">
            <a:avLst/>
          </a:prstGeom>
          <a:noFill/>
        </p:spPr>
        <p:txBody>
          <a:bodyPr wrap="square" lIns="0" tIns="0" rIns="0" bIns="0" rtlCol="0">
            <a:noAutofit/>
          </a:bodyPr>
          <a:lstStyle/>
          <a:p>
            <a:pPr algn="l">
              <a:spcAft>
                <a:spcPts val="1134"/>
              </a:spcAft>
            </a:pPr>
            <a:r>
              <a:rPr lang="en-GB" sz="1400" b="1" dirty="0"/>
              <a:t>Level of qualifications held in the ethnic minority population, </a:t>
            </a:r>
            <a:br>
              <a:rPr lang="en-GB" sz="1400" b="1" dirty="0"/>
            </a:br>
            <a:r>
              <a:rPr lang="en-GB" sz="1400" b="1" dirty="0"/>
              <a:t>Essex, 2021</a:t>
            </a:r>
          </a:p>
        </p:txBody>
      </p:sp>
      <p:sp>
        <p:nvSpPr>
          <p:cNvPr id="3" name="TextBox 2">
            <a:extLst>
              <a:ext uri="{FF2B5EF4-FFF2-40B4-BE49-F238E27FC236}">
                <a16:creationId xmlns:a16="http://schemas.microsoft.com/office/drawing/2014/main" id="{9DA417DC-D700-5C9A-AC38-BD72D0D72E3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0189C8D-FF4F-967A-1D18-890A55C21B66}"/>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16</a:t>
            </a:fld>
            <a:endParaRPr lang="en-GB" sz="1100" dirty="0">
              <a:solidFill>
                <a:schemeClr val="bg1">
                  <a:lumMod val="75000"/>
                </a:schemeClr>
              </a:solidFill>
            </a:endParaRPr>
          </a:p>
        </p:txBody>
      </p:sp>
    </p:spTree>
    <p:extLst>
      <p:ext uri="{BB962C8B-B14F-4D97-AF65-F5344CB8AC3E}">
        <p14:creationId xmlns:p14="http://schemas.microsoft.com/office/powerpoint/2010/main" val="33315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blue and orange squares&#10;&#10;Description automatically generated">
            <a:extLst>
              <a:ext uri="{FF2B5EF4-FFF2-40B4-BE49-F238E27FC236}">
                <a16:creationId xmlns:a16="http://schemas.microsoft.com/office/drawing/2014/main" id="{FBAACD89-4F78-9EE1-1939-4FA12002F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607" y="1660125"/>
            <a:ext cx="5798494" cy="4766400"/>
          </a:xfrm>
          <a:prstGeom prst="rect">
            <a:avLst/>
          </a:prstGeom>
        </p:spPr>
      </p:pic>
      <p:sp>
        <p:nvSpPr>
          <p:cNvPr id="7" name="Title 2">
            <a:extLst>
              <a:ext uri="{FF2B5EF4-FFF2-40B4-BE49-F238E27FC236}">
                <a16:creationId xmlns:a16="http://schemas.microsoft.com/office/drawing/2014/main" id="{E73FF1F1-ECFE-AAF4-9676-76767D49FEBF}"/>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Ethnic minority and unpaid care</a:t>
            </a:r>
          </a:p>
        </p:txBody>
      </p:sp>
      <p:sp>
        <p:nvSpPr>
          <p:cNvPr id="9" name="TextBox 8">
            <a:extLst>
              <a:ext uri="{FF2B5EF4-FFF2-40B4-BE49-F238E27FC236}">
                <a16:creationId xmlns:a16="http://schemas.microsoft.com/office/drawing/2014/main" id="{BE1FDCD3-BC1C-221E-B38E-85AD36C48B12}"/>
              </a:ext>
            </a:extLst>
          </p:cNvPr>
          <p:cNvSpPr txBox="1"/>
          <p:nvPr/>
        </p:nvSpPr>
        <p:spPr>
          <a:xfrm>
            <a:off x="539750" y="1868578"/>
            <a:ext cx="4936017" cy="4733925"/>
          </a:xfrm>
          <a:prstGeom prst="rect">
            <a:avLst/>
          </a:prstGeom>
          <a:noFill/>
        </p:spPr>
        <p:txBody>
          <a:bodyPr wrap="square" lIns="0" tIns="0" rIns="0" bIns="0" rtlCol="0">
            <a:noAutofit/>
          </a:bodyPr>
          <a:lstStyle/>
          <a:p>
            <a:pPr>
              <a:spcAft>
                <a:spcPts val="1134"/>
              </a:spcAft>
            </a:pPr>
            <a:r>
              <a:rPr lang="en-GB" sz="1400" dirty="0"/>
              <a:t>The vast majority of Essex ethnic minority residents do not provide unpaid care.  Only 6% provide some form of unpaid care. </a:t>
            </a:r>
          </a:p>
          <a:p>
            <a:pPr>
              <a:spcAft>
                <a:spcPts val="1134"/>
              </a:spcAft>
            </a:pPr>
            <a:r>
              <a:rPr lang="en-GB" sz="1400" dirty="0"/>
              <a:t>This is lower than the general population, where 9% of the general population identified themselves as carers in the Census 2021.</a:t>
            </a:r>
          </a:p>
          <a:p>
            <a:pPr algn="l">
              <a:spcAft>
                <a:spcPts val="1134"/>
              </a:spcAft>
            </a:pPr>
            <a:r>
              <a:rPr lang="en-GB" sz="1400" dirty="0"/>
              <a:t>Of the ethnic minority residents who do provide unpaid care, providing between 1 – 19 hours of care is the most common</a:t>
            </a:r>
          </a:p>
        </p:txBody>
      </p:sp>
      <p:sp>
        <p:nvSpPr>
          <p:cNvPr id="3" name="TextBox 2">
            <a:extLst>
              <a:ext uri="{FF2B5EF4-FFF2-40B4-BE49-F238E27FC236}">
                <a16:creationId xmlns:a16="http://schemas.microsoft.com/office/drawing/2014/main" id="{D2FCFF6A-65B5-307F-D90E-C8CF6B2ECE1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843ED94A-6A97-A8D9-D3DB-CB7AE3079A8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17</a:t>
            </a:fld>
            <a:endParaRPr lang="en-GB" sz="1100" dirty="0">
              <a:solidFill>
                <a:schemeClr val="bg1">
                  <a:lumMod val="75000"/>
                </a:schemeClr>
              </a:solidFill>
            </a:endParaRPr>
          </a:p>
        </p:txBody>
      </p:sp>
      <p:sp>
        <p:nvSpPr>
          <p:cNvPr id="2" name="TextBox 1">
            <a:extLst>
              <a:ext uri="{FF2B5EF4-FFF2-40B4-BE49-F238E27FC236}">
                <a16:creationId xmlns:a16="http://schemas.microsoft.com/office/drawing/2014/main" id="{AC56F9D2-3CDE-4F0F-51E6-0AEB85B09EAB}"/>
              </a:ext>
            </a:extLst>
          </p:cNvPr>
          <p:cNvSpPr txBox="1"/>
          <p:nvPr/>
        </p:nvSpPr>
        <p:spPr>
          <a:xfrm>
            <a:off x="6096000" y="1593371"/>
            <a:ext cx="5706140" cy="275207"/>
          </a:xfrm>
          <a:prstGeom prst="rect">
            <a:avLst/>
          </a:prstGeom>
          <a:noFill/>
        </p:spPr>
        <p:txBody>
          <a:bodyPr wrap="square" lIns="0" tIns="0" rIns="0" bIns="0" rtlCol="0">
            <a:noAutofit/>
          </a:bodyPr>
          <a:lstStyle/>
          <a:p>
            <a:pPr algn="l">
              <a:spcAft>
                <a:spcPts val="1134"/>
              </a:spcAft>
            </a:pPr>
            <a:r>
              <a:rPr lang="en-GB" sz="1400" b="1" dirty="0"/>
              <a:t>Provision of unpaid care by ethnic minority residents, Essex, 2021</a:t>
            </a:r>
          </a:p>
        </p:txBody>
      </p:sp>
    </p:spTree>
    <p:extLst>
      <p:ext uri="{BB962C8B-B14F-4D97-AF65-F5344CB8AC3E}">
        <p14:creationId xmlns:p14="http://schemas.microsoft.com/office/powerpoint/2010/main" val="206458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with medium confidence">
            <a:extLst>
              <a:ext uri="{FF2B5EF4-FFF2-40B4-BE49-F238E27FC236}">
                <a16:creationId xmlns:a16="http://schemas.microsoft.com/office/drawing/2014/main" id="{7E05870B-97A0-1749-6ECD-885F8C2E4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640" y="1859400"/>
            <a:ext cx="5798494" cy="4766400"/>
          </a:xfrm>
          <a:prstGeom prst="rect">
            <a:avLst/>
          </a:prstGeom>
        </p:spPr>
      </p:pic>
      <p:sp>
        <p:nvSpPr>
          <p:cNvPr id="8" name="Title 2">
            <a:extLst>
              <a:ext uri="{FF2B5EF4-FFF2-40B4-BE49-F238E27FC236}">
                <a16:creationId xmlns:a16="http://schemas.microsoft.com/office/drawing/2014/main" id="{697DF940-B92D-4CD6-7A25-8E7E8CBCEC73}"/>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Access to cars</a:t>
            </a:r>
          </a:p>
        </p:txBody>
      </p:sp>
      <p:sp>
        <p:nvSpPr>
          <p:cNvPr id="9" name="TextBox 8">
            <a:extLst>
              <a:ext uri="{FF2B5EF4-FFF2-40B4-BE49-F238E27FC236}">
                <a16:creationId xmlns:a16="http://schemas.microsoft.com/office/drawing/2014/main" id="{D5106507-9D61-CE3F-DCCC-6BC291C1D379}"/>
              </a:ext>
            </a:extLst>
          </p:cNvPr>
          <p:cNvSpPr txBox="1"/>
          <p:nvPr/>
        </p:nvSpPr>
        <p:spPr>
          <a:xfrm>
            <a:off x="550383" y="1874358"/>
            <a:ext cx="4850958" cy="4733925"/>
          </a:xfrm>
          <a:prstGeom prst="rect">
            <a:avLst/>
          </a:prstGeom>
          <a:noFill/>
        </p:spPr>
        <p:txBody>
          <a:bodyPr wrap="square" lIns="0" tIns="0" rIns="0" bIns="0" rtlCol="0">
            <a:noAutofit/>
          </a:bodyPr>
          <a:lstStyle/>
          <a:p>
            <a:pPr>
              <a:spcAft>
                <a:spcPts val="1134"/>
              </a:spcAft>
            </a:pPr>
            <a:r>
              <a:rPr lang="en-GB" sz="1400" dirty="0"/>
              <a:t>The vast majority of ethnic minority residents in Essex live have access to one or more cars in their household (87%), although ethnic minority residents are less likely to have access to a car than the population as a whole (13.5%).</a:t>
            </a:r>
          </a:p>
        </p:txBody>
      </p:sp>
      <p:sp>
        <p:nvSpPr>
          <p:cNvPr id="2" name="TextBox 1">
            <a:extLst>
              <a:ext uri="{FF2B5EF4-FFF2-40B4-BE49-F238E27FC236}">
                <a16:creationId xmlns:a16="http://schemas.microsoft.com/office/drawing/2014/main" id="{D17B936B-E2FC-54FF-4D6F-0DE90F967791}"/>
              </a:ext>
            </a:extLst>
          </p:cNvPr>
          <p:cNvSpPr txBox="1"/>
          <p:nvPr/>
        </p:nvSpPr>
        <p:spPr>
          <a:xfrm>
            <a:off x="6113721" y="1599151"/>
            <a:ext cx="5527895" cy="275207"/>
          </a:xfrm>
          <a:prstGeom prst="rect">
            <a:avLst/>
          </a:prstGeom>
          <a:noFill/>
        </p:spPr>
        <p:txBody>
          <a:bodyPr wrap="square" lIns="0" tIns="0" rIns="0" bIns="0" rtlCol="0">
            <a:noAutofit/>
          </a:bodyPr>
          <a:lstStyle/>
          <a:p>
            <a:pPr algn="l">
              <a:spcAft>
                <a:spcPts val="1134"/>
              </a:spcAft>
            </a:pPr>
            <a:r>
              <a:rPr lang="en-GB" sz="1400" b="1" dirty="0"/>
              <a:t>Access to a car or van in the minority ethnic population, Essex, 2021</a:t>
            </a:r>
          </a:p>
        </p:txBody>
      </p:sp>
      <p:sp>
        <p:nvSpPr>
          <p:cNvPr id="3" name="TextBox 2">
            <a:extLst>
              <a:ext uri="{FF2B5EF4-FFF2-40B4-BE49-F238E27FC236}">
                <a16:creationId xmlns:a16="http://schemas.microsoft.com/office/drawing/2014/main" id="{C23ABCDA-528E-0200-146B-017A1C25A4CC}"/>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776DAEF-4609-9866-BB41-0501EC1F169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18</a:t>
            </a:fld>
            <a:endParaRPr lang="en-GB" sz="1100" dirty="0">
              <a:solidFill>
                <a:schemeClr val="bg1">
                  <a:lumMod val="75000"/>
                </a:schemeClr>
              </a:solidFill>
            </a:endParaRPr>
          </a:p>
        </p:txBody>
      </p:sp>
    </p:spTree>
    <p:extLst>
      <p:ext uri="{BB962C8B-B14F-4D97-AF65-F5344CB8AC3E}">
        <p14:creationId xmlns:p14="http://schemas.microsoft.com/office/powerpoint/2010/main" val="383836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36D610C-CC30-9E37-FA9D-4B8560DF4555}"/>
              </a:ext>
            </a:extLst>
          </p:cNvPr>
          <p:cNvSpPr>
            <a:spLocks noGrp="1"/>
          </p:cNvSpPr>
          <p:nvPr>
            <p:ph type="title"/>
          </p:nvPr>
        </p:nvSpPr>
        <p:spPr>
          <a:xfrm>
            <a:off x="539750" y="647700"/>
            <a:ext cx="11159231" cy="621568"/>
          </a:xfrm>
        </p:spPr>
        <p:txBody>
          <a:bodyPr/>
          <a:lstStyle/>
          <a:p>
            <a:r>
              <a:rPr lang="en-GB" dirty="0"/>
              <a:t>Introduction</a:t>
            </a:r>
          </a:p>
        </p:txBody>
      </p:sp>
      <p:sp>
        <p:nvSpPr>
          <p:cNvPr id="7" name="TextBox 6">
            <a:extLst>
              <a:ext uri="{FF2B5EF4-FFF2-40B4-BE49-F238E27FC236}">
                <a16:creationId xmlns:a16="http://schemas.microsoft.com/office/drawing/2014/main" id="{84956B35-D650-E4EC-F163-22FBFCB86B29}"/>
              </a:ext>
            </a:extLst>
          </p:cNvPr>
          <p:cNvSpPr txBox="1"/>
          <p:nvPr/>
        </p:nvSpPr>
        <p:spPr>
          <a:xfrm>
            <a:off x="539750" y="1450659"/>
            <a:ext cx="11002010" cy="4430712"/>
          </a:xfrm>
          <a:prstGeom prst="rect">
            <a:avLst/>
          </a:prstGeom>
          <a:noFill/>
        </p:spPr>
        <p:txBody>
          <a:bodyPr wrap="square" lIns="0" tIns="0" rIns="0" bIns="0" rtlCol="0">
            <a:noAutofit/>
          </a:bodyPr>
          <a:lstStyle/>
          <a:p>
            <a:pPr>
              <a:spcBef>
                <a:spcPts val="0"/>
              </a:spcBef>
              <a:buNone/>
            </a:pPr>
            <a:r>
              <a:rPr lang="en-GB" sz="1500" dirty="0"/>
              <a:t>This document presents an analysis of the </a:t>
            </a:r>
            <a:r>
              <a:rPr lang="en-GB" sz="1500" b="1" dirty="0"/>
              <a:t>ethnic minority population </a:t>
            </a:r>
            <a:r>
              <a:rPr lang="en-GB" sz="1500" dirty="0"/>
              <a:t>in Essex, based on data collected through Census 2021.   It has been prepared as part of a series of analyses exploring the scale, distribution and characteristics of populations with ‘</a:t>
            </a:r>
            <a:r>
              <a:rPr lang="en-GB" sz="1500" dirty="0">
                <a:hlinkClick r:id="rId2"/>
              </a:rPr>
              <a:t>protected characteristics</a:t>
            </a:r>
            <a:r>
              <a:rPr lang="en-GB" sz="1500" dirty="0"/>
              <a:t>’ as defined by the Equality Act (2010).  </a:t>
            </a:r>
          </a:p>
          <a:p>
            <a:pPr>
              <a:spcBef>
                <a:spcPts val="0"/>
              </a:spcBef>
              <a:buNone/>
            </a:pPr>
            <a:endParaRPr lang="en-GB" sz="1500" dirty="0"/>
          </a:p>
          <a:p>
            <a:pPr>
              <a:spcBef>
                <a:spcPts val="0"/>
              </a:spcBef>
              <a:buNone/>
            </a:pPr>
            <a:r>
              <a:rPr lang="en-GB" sz="1500" dirty="0"/>
              <a:t>The document is divided into three sections:</a:t>
            </a:r>
          </a:p>
          <a:p>
            <a:pPr lvl="1">
              <a:spcBef>
                <a:spcPts val="1200"/>
              </a:spcBef>
            </a:pPr>
            <a:r>
              <a:rPr lang="en-GB" sz="1500" b="1" dirty="0"/>
              <a:t>Section 1: </a:t>
            </a:r>
            <a:r>
              <a:rPr lang="en-GB" sz="1500" dirty="0"/>
              <a:t>considers the number of people across Essex, and Essex districts who identify as any ethnic group other than white British in the most recent Census data. </a:t>
            </a:r>
          </a:p>
          <a:p>
            <a:pPr lvl="1">
              <a:spcBef>
                <a:spcPts val="1200"/>
              </a:spcBef>
            </a:pPr>
            <a:r>
              <a:rPr lang="en-GB" sz="1500" b="1" dirty="0"/>
              <a:t>Section 2: </a:t>
            </a:r>
            <a:r>
              <a:rPr lang="en-GB" sz="1500" dirty="0"/>
              <a:t>examines the characteristics of the ethnic minority population, focusing on the extent to which the wider range of protected characteristics can be found within members of the ethnic minority population;</a:t>
            </a:r>
          </a:p>
          <a:p>
            <a:pPr lvl="1">
              <a:spcBef>
                <a:spcPts val="1200"/>
              </a:spcBef>
            </a:pPr>
            <a:r>
              <a:rPr lang="en-GB" sz="1500" b="1" dirty="0"/>
              <a:t>Section 3: </a:t>
            </a:r>
            <a:r>
              <a:rPr lang="en-GB" sz="1500" dirty="0"/>
              <a:t>examines the outcomes enjoyed by members of the ethnic minority population, focusing on employment outcomes, employment type, health outcomes, the likelihood of providing unpaid care, qualification levels and access to cars/vans.</a:t>
            </a:r>
          </a:p>
          <a:p>
            <a:endParaRPr lang="en-GB" sz="1500" dirty="0"/>
          </a:p>
          <a:p>
            <a:pPr>
              <a:spcBef>
                <a:spcPts val="0"/>
              </a:spcBef>
              <a:buNone/>
            </a:pPr>
            <a:r>
              <a:rPr lang="en-GB" sz="1500" dirty="0"/>
              <a:t>This is part of a suite of similar analyses examining the protected characteristics defined by the equalities act.  Similar analyses, and a series of interactive dashboards, exploring issues of disability, age, sex, sexuality, religion, and gender identity can be found at </a:t>
            </a:r>
            <a:r>
              <a:rPr lang="en-GB" sz="1500" dirty="0">
                <a:hlinkClick r:id="rId3"/>
              </a:rPr>
              <a:t>data.essex.gov.uk</a:t>
            </a:r>
            <a:r>
              <a:rPr lang="en-GB" sz="1500" dirty="0"/>
              <a:t>.  </a:t>
            </a:r>
          </a:p>
          <a:p>
            <a:pPr>
              <a:spcBef>
                <a:spcPts val="0"/>
              </a:spcBef>
              <a:buNone/>
            </a:pPr>
            <a:br>
              <a:rPr lang="en-GB" sz="1500" dirty="0"/>
            </a:br>
            <a:r>
              <a:rPr lang="en-GB" sz="1500" dirty="0"/>
              <a:t>ECC’s Research and Citizen Insight Team is leading the county council’s work to prepare examine and understand Census data.   If you would like to ask questions, find out more, or get involved in this work please contact Alastair Gordon (</a:t>
            </a:r>
            <a:r>
              <a:rPr lang="en-GB" sz="1500" dirty="0">
                <a:hlinkClick r:id="rId4">
                  <a:extLst>
                    <a:ext uri="{A12FA001-AC4F-418D-AE19-62706E023703}">
                      <ahyp:hlinkClr xmlns:ahyp="http://schemas.microsoft.com/office/drawing/2018/hyperlinkcolor" val="tx"/>
                    </a:ext>
                  </a:extLst>
                </a:hlinkClick>
              </a:rPr>
              <a:t>Alastair.Gordon@essex.gov.uk</a:t>
            </a:r>
            <a:r>
              <a:rPr lang="en-GB" sz="1500" dirty="0"/>
              <a:t>) or Sean Maguire (</a:t>
            </a:r>
            <a:r>
              <a:rPr lang="en-GB" sz="1500" dirty="0">
                <a:hlinkClick r:id="rId5">
                  <a:extLst>
                    <a:ext uri="{A12FA001-AC4F-418D-AE19-62706E023703}">
                      <ahyp:hlinkClr xmlns:ahyp="http://schemas.microsoft.com/office/drawing/2018/hyperlinkcolor" val="tx"/>
                    </a:ext>
                  </a:extLst>
                </a:hlinkClick>
              </a:rPr>
              <a:t>Sean.Maguire@essex.gov.uk</a:t>
            </a:r>
            <a:r>
              <a:rPr lang="en-GB" sz="1500" dirty="0"/>
              <a:t>).</a:t>
            </a:r>
          </a:p>
          <a:p>
            <a:endParaRPr lang="en-GB" sz="1500" dirty="0"/>
          </a:p>
          <a:p>
            <a:pPr marL="742950" lvl="1" indent="-285750">
              <a:spcAft>
                <a:spcPts val="1134"/>
              </a:spcAft>
              <a:buFont typeface="Arial" panose="020B0604020202020204" pitchFamily="34" charset="0"/>
              <a:buChar char="•"/>
            </a:pPr>
            <a:endParaRPr lang="en-GB" sz="1500" dirty="0"/>
          </a:p>
          <a:p>
            <a:pPr marL="742950" lvl="1" indent="-285750">
              <a:spcAft>
                <a:spcPts val="1134"/>
              </a:spcAft>
              <a:buFont typeface="Arial" panose="020B0604020202020204" pitchFamily="34" charset="0"/>
              <a:buChar char="•"/>
            </a:pPr>
            <a:endParaRPr lang="en-GB" sz="1500" dirty="0"/>
          </a:p>
        </p:txBody>
      </p:sp>
      <p:sp>
        <p:nvSpPr>
          <p:cNvPr id="2" name="TextBox 1">
            <a:extLst>
              <a:ext uri="{FF2B5EF4-FFF2-40B4-BE49-F238E27FC236}">
                <a16:creationId xmlns:a16="http://schemas.microsoft.com/office/drawing/2014/main" id="{431ED26B-8FF6-5896-AD5B-BF26AFD29C6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3" name="TextBox 2">
            <a:extLst>
              <a:ext uri="{FF2B5EF4-FFF2-40B4-BE49-F238E27FC236}">
                <a16:creationId xmlns:a16="http://schemas.microsoft.com/office/drawing/2014/main" id="{F560F42A-FD33-80E4-545F-4AD5D938008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2</a:t>
            </a:fld>
            <a:endParaRPr lang="en-GB" sz="1100" dirty="0">
              <a:solidFill>
                <a:schemeClr val="bg1">
                  <a:lumMod val="75000"/>
                </a:schemeClr>
              </a:solidFill>
            </a:endParaRPr>
          </a:p>
        </p:txBody>
      </p:sp>
    </p:spTree>
    <p:extLst>
      <p:ext uri="{BB962C8B-B14F-4D97-AF65-F5344CB8AC3E}">
        <p14:creationId xmlns:p14="http://schemas.microsoft.com/office/powerpoint/2010/main" val="366191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43D9EF-7687-4E74-CED6-EA07568A17A9}"/>
              </a:ext>
            </a:extLst>
          </p:cNvPr>
          <p:cNvSpPr txBox="1">
            <a:spLocks/>
          </p:cNvSpPr>
          <p:nvPr/>
        </p:nvSpPr>
        <p:spPr>
          <a:xfrm>
            <a:off x="540000" y="2340240"/>
            <a:ext cx="10823418"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1: The ethnic minority population</a:t>
            </a:r>
          </a:p>
          <a:p>
            <a:endParaRPr lang="en-GB" sz="3200" b="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CB276791-F843-80E0-1F88-93F366D483F9}"/>
              </a:ext>
            </a:extLst>
          </p:cNvPr>
          <p:cNvSpPr txBox="1"/>
          <p:nvPr/>
        </p:nvSpPr>
        <p:spPr>
          <a:xfrm>
            <a:off x="467360" y="3129243"/>
            <a:ext cx="101498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Understanding the scale and distribution of Essex’s ethnic minority population</a:t>
            </a:r>
            <a:endParaRPr lang="en-GB" sz="2800" dirty="0">
              <a:solidFill>
                <a:schemeClr val="bg1"/>
              </a:solidFill>
            </a:endParaRPr>
          </a:p>
        </p:txBody>
      </p:sp>
    </p:spTree>
    <p:extLst>
      <p:ext uri="{BB962C8B-B14F-4D97-AF65-F5344CB8AC3E}">
        <p14:creationId xmlns:p14="http://schemas.microsoft.com/office/powerpoint/2010/main" val="174184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number of people&#10;&#10;Description automatically generated">
            <a:extLst>
              <a:ext uri="{FF2B5EF4-FFF2-40B4-BE49-F238E27FC236}">
                <a16:creationId xmlns:a16="http://schemas.microsoft.com/office/drawing/2014/main" id="{FF4C684E-2FFA-1655-E70C-1A4313008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9711" y="1714690"/>
            <a:ext cx="5388812" cy="4939744"/>
          </a:xfrm>
          <a:prstGeom prst="rect">
            <a:avLst/>
          </a:prstGeom>
        </p:spPr>
      </p:pic>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59292" y="656882"/>
            <a:ext cx="11159231" cy="621568"/>
          </a:xfrm>
        </p:spPr>
        <p:txBody>
          <a:bodyPr/>
          <a:lstStyle/>
          <a:p>
            <a:r>
              <a:rPr lang="en-GB" sz="3200" dirty="0"/>
              <a:t>The ethnic minority population</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131" y="1870022"/>
            <a:ext cx="5181145" cy="4456590"/>
          </a:xfrm>
          <a:prstGeom prst="rect">
            <a:avLst/>
          </a:prstGeom>
          <a:noFill/>
        </p:spPr>
        <p:txBody>
          <a:bodyPr wrap="square" lIns="0" tIns="0" rIns="0" bIns="0" rtlCol="0">
            <a:noAutofit/>
          </a:bodyPr>
          <a:lstStyle/>
          <a:p>
            <a:pPr marL="285750" indent="-285750" algn="l">
              <a:spcBef>
                <a:spcPts val="600"/>
              </a:spcBef>
              <a:spcAft>
                <a:spcPts val="1800"/>
              </a:spcAft>
              <a:buFont typeface="Arial" panose="020B0604020202020204" pitchFamily="34" charset="0"/>
              <a:buChar char="•"/>
            </a:pPr>
            <a:r>
              <a:rPr lang="en-GB" sz="1400" dirty="0"/>
              <a:t>At the time of Census 2021, there were some 224,000 ethnic minority people in Essex and 316,000 in Greater Essex (including the areas of Southend and Thurrock).</a:t>
            </a:r>
          </a:p>
          <a:p>
            <a:pPr marL="285750" indent="-285750" algn="l">
              <a:spcBef>
                <a:spcPts val="600"/>
              </a:spcBef>
              <a:spcAft>
                <a:spcPts val="1800"/>
              </a:spcAft>
              <a:buFont typeface="Arial" panose="020B0604020202020204" pitchFamily="34" charset="0"/>
              <a:buChar char="•"/>
            </a:pPr>
            <a:r>
              <a:rPr lang="en-GB" sz="1400" dirty="0"/>
              <a:t>This equates to 17.0% of Greater Essex residents – lower than the average of England as a whole (26.4%).</a:t>
            </a:r>
          </a:p>
          <a:p>
            <a:pPr marL="285750" indent="-285750" algn="l">
              <a:spcBef>
                <a:spcPts val="600"/>
              </a:spcBef>
              <a:spcAft>
                <a:spcPts val="1800"/>
              </a:spcAft>
              <a:buFont typeface="Arial" panose="020B0604020202020204" pitchFamily="34" charset="0"/>
              <a:buChar char="•"/>
            </a:pPr>
            <a:r>
              <a:rPr lang="en-GB" sz="1400" dirty="0"/>
              <a:t>this varies substantially across different districts.  Thurrock, Harlow, and Epping have the highest levels of ethnic minority residents within their resident populations.</a:t>
            </a:r>
          </a:p>
        </p:txBody>
      </p:sp>
      <p:sp>
        <p:nvSpPr>
          <p:cNvPr id="2" name="TextBox 1">
            <a:extLst>
              <a:ext uri="{FF2B5EF4-FFF2-40B4-BE49-F238E27FC236}">
                <a16:creationId xmlns:a16="http://schemas.microsoft.com/office/drawing/2014/main" id="{AB0E12A4-935D-505B-E275-2CB31A7F8B34}"/>
              </a:ext>
            </a:extLst>
          </p:cNvPr>
          <p:cNvSpPr txBox="1"/>
          <p:nvPr/>
        </p:nvSpPr>
        <p:spPr>
          <a:xfrm>
            <a:off x="6380480" y="1593489"/>
            <a:ext cx="5496523" cy="386231"/>
          </a:xfrm>
          <a:prstGeom prst="rect">
            <a:avLst/>
          </a:prstGeom>
          <a:solidFill>
            <a:schemeClr val="bg1"/>
          </a:solidFill>
        </p:spPr>
        <p:txBody>
          <a:bodyPr wrap="square" lIns="0" tIns="0" rIns="0" bIns="0" rtlCol="0">
            <a:noAutofit/>
          </a:bodyPr>
          <a:lstStyle/>
          <a:p>
            <a:pPr algn="l">
              <a:spcAft>
                <a:spcPts val="1134"/>
              </a:spcAft>
            </a:pPr>
            <a:r>
              <a:rPr lang="en-GB" sz="1400" b="1" dirty="0"/>
              <a:t>Number and percentage of ethnic minority residents in Greater Essex and Essex Districts, Census 2021</a:t>
            </a:r>
          </a:p>
        </p:txBody>
      </p:sp>
      <p:sp>
        <p:nvSpPr>
          <p:cNvPr id="6" name="TextBox 5">
            <a:extLst>
              <a:ext uri="{FF2B5EF4-FFF2-40B4-BE49-F238E27FC236}">
                <a16:creationId xmlns:a16="http://schemas.microsoft.com/office/drawing/2014/main" id="{BF42FB7F-8F88-0D48-1025-0FD03CEB3F7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7" name="TextBox 6">
            <a:extLst>
              <a:ext uri="{FF2B5EF4-FFF2-40B4-BE49-F238E27FC236}">
                <a16:creationId xmlns:a16="http://schemas.microsoft.com/office/drawing/2014/main" id="{E41F646A-1C03-4A75-67AB-EF1602057C48}"/>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4</a:t>
            </a:fld>
            <a:endParaRPr lang="en-GB" sz="1100" dirty="0">
              <a:solidFill>
                <a:schemeClr val="bg1">
                  <a:lumMod val="75000"/>
                </a:schemeClr>
              </a:solidFill>
            </a:endParaRPr>
          </a:p>
        </p:txBody>
      </p:sp>
    </p:spTree>
    <p:extLst>
      <p:ext uri="{BB962C8B-B14F-4D97-AF65-F5344CB8AC3E}">
        <p14:creationId xmlns:p14="http://schemas.microsoft.com/office/powerpoint/2010/main" val="65333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B22019-AC12-008B-502E-05E3447CBDFA}"/>
              </a:ext>
            </a:extLst>
          </p:cNvPr>
          <p:cNvPicPr>
            <a:picLocks noChangeAspect="1"/>
          </p:cNvPicPr>
          <p:nvPr/>
        </p:nvPicPr>
        <p:blipFill>
          <a:blip r:embed="rId2"/>
          <a:stretch>
            <a:fillRect/>
          </a:stretch>
        </p:blipFill>
        <p:spPr>
          <a:xfrm>
            <a:off x="5379492" y="1961965"/>
            <a:ext cx="6812508" cy="4577056"/>
          </a:xfrm>
          <a:prstGeom prst="rect">
            <a:avLst/>
          </a:prstGeom>
        </p:spPr>
      </p:pic>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39750" y="647700"/>
            <a:ext cx="11159231" cy="621568"/>
          </a:xfrm>
        </p:spPr>
        <p:txBody>
          <a:bodyPr/>
          <a:lstStyle/>
          <a:p>
            <a:r>
              <a:rPr lang="en-GB" sz="3200" dirty="0"/>
              <a:t>Ethnic minority across Greater Essex</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910" y="1873885"/>
            <a:ext cx="4961632" cy="4994275"/>
          </a:xfrm>
          <a:prstGeom prst="rect">
            <a:avLst/>
          </a:prstGeom>
          <a:noFill/>
        </p:spPr>
        <p:txBody>
          <a:bodyPr wrap="square" lIns="0" tIns="0" rIns="0" bIns="0" rtlCol="0">
            <a:noAutofit/>
          </a:bodyPr>
          <a:lstStyle/>
          <a:p>
            <a:pPr marL="285750" indent="-285750" algn="l">
              <a:spcAft>
                <a:spcPts val="1134"/>
              </a:spcAft>
              <a:buFont typeface="Arial" panose="020B0604020202020204" pitchFamily="34" charset="0"/>
              <a:buChar char="•"/>
            </a:pPr>
            <a:r>
              <a:rPr lang="en-GB" sz="1400" dirty="0"/>
              <a:t>The map opposite shows the proportion of residents in each middle-level super outputs area (MSOA) who identify as any ethnicity other than white British</a:t>
            </a:r>
          </a:p>
          <a:p>
            <a:pPr marL="285750" indent="-285750" algn="l">
              <a:spcAft>
                <a:spcPts val="1134"/>
              </a:spcAft>
              <a:buFont typeface="Arial" panose="020B0604020202020204" pitchFamily="34" charset="0"/>
              <a:buChar char="•"/>
            </a:pPr>
            <a:r>
              <a:rPr lang="en-GB" sz="1400" dirty="0"/>
              <a:t>This shows built up areas and the major towns &amp; cities tend to have the higher proportion of ethnic minority residents, as well as areas neighbouring London in Epping Forest and Thurrock</a:t>
            </a:r>
          </a:p>
          <a:p>
            <a:pPr marL="285750" indent="-285750" algn="l">
              <a:spcAft>
                <a:spcPts val="1134"/>
              </a:spcAft>
              <a:buFont typeface="Arial" panose="020B0604020202020204" pitchFamily="34" charset="0"/>
              <a:buChar char="•"/>
            </a:pPr>
            <a:endParaRPr lang="en-GB" sz="1500" dirty="0"/>
          </a:p>
        </p:txBody>
      </p:sp>
      <p:sp>
        <p:nvSpPr>
          <p:cNvPr id="6" name="TextBox 5">
            <a:extLst>
              <a:ext uri="{FF2B5EF4-FFF2-40B4-BE49-F238E27FC236}">
                <a16:creationId xmlns:a16="http://schemas.microsoft.com/office/drawing/2014/main" id="{A555DA02-BF11-7C94-4F9C-E78CEC690F05}"/>
              </a:ext>
            </a:extLst>
          </p:cNvPr>
          <p:cNvSpPr txBox="1"/>
          <p:nvPr/>
        </p:nvSpPr>
        <p:spPr>
          <a:xfrm>
            <a:off x="5852160" y="1593487"/>
            <a:ext cx="4947919" cy="621568"/>
          </a:xfrm>
          <a:prstGeom prst="rect">
            <a:avLst/>
          </a:prstGeom>
          <a:noFill/>
        </p:spPr>
        <p:txBody>
          <a:bodyPr wrap="square" lIns="0" tIns="0" rIns="0" bIns="0" rtlCol="0">
            <a:noAutofit/>
          </a:bodyPr>
          <a:lstStyle/>
          <a:p>
            <a:pPr algn="l">
              <a:spcAft>
                <a:spcPts val="1134"/>
              </a:spcAft>
            </a:pPr>
            <a:r>
              <a:rPr lang="en-GB" sz="1400" b="1" dirty="0"/>
              <a:t>Proportion of ethnic minority residents by MSOA, Greater Essex, Census 2021</a:t>
            </a:r>
          </a:p>
        </p:txBody>
      </p:sp>
      <p:sp>
        <p:nvSpPr>
          <p:cNvPr id="7" name="TextBox 6">
            <a:extLst>
              <a:ext uri="{FF2B5EF4-FFF2-40B4-BE49-F238E27FC236}">
                <a16:creationId xmlns:a16="http://schemas.microsoft.com/office/drawing/2014/main" id="{30B3BE8A-9ABC-4421-A8E1-E74A81809A9C}"/>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8" name="TextBox 7">
            <a:extLst>
              <a:ext uri="{FF2B5EF4-FFF2-40B4-BE49-F238E27FC236}">
                <a16:creationId xmlns:a16="http://schemas.microsoft.com/office/drawing/2014/main" id="{11BAEFA3-43C1-A936-0917-435A49B16EE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5</a:t>
            </a:fld>
            <a:endParaRPr lang="en-GB" sz="1100" dirty="0">
              <a:solidFill>
                <a:schemeClr val="bg1">
                  <a:lumMod val="75000"/>
                </a:schemeClr>
              </a:solidFill>
            </a:endParaRPr>
          </a:p>
        </p:txBody>
      </p:sp>
    </p:spTree>
    <p:extLst>
      <p:ext uri="{BB962C8B-B14F-4D97-AF65-F5344CB8AC3E}">
        <p14:creationId xmlns:p14="http://schemas.microsoft.com/office/powerpoint/2010/main" val="118312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88F3EE-B8A6-C780-2EDC-5357DDCA378D}"/>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2: Characteristics of the ethnic minority population</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669F24FD-CF97-22B6-79AA-07FE955C31DB}"/>
              </a:ext>
            </a:extLst>
          </p:cNvPr>
          <p:cNvSpPr txBox="1"/>
          <p:nvPr/>
        </p:nvSpPr>
        <p:spPr>
          <a:xfrm>
            <a:off x="467360" y="3442729"/>
            <a:ext cx="111846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prevalence of other protected characteristics within Essex’s ethnic minority population</a:t>
            </a:r>
            <a:endParaRPr lang="en-GB" sz="2800" dirty="0">
              <a:solidFill>
                <a:schemeClr val="bg1"/>
              </a:solidFill>
            </a:endParaRPr>
          </a:p>
        </p:txBody>
      </p:sp>
    </p:spTree>
    <p:extLst>
      <p:ext uri="{BB962C8B-B14F-4D97-AF65-F5344CB8AC3E}">
        <p14:creationId xmlns:p14="http://schemas.microsoft.com/office/powerpoint/2010/main" val="383775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person with disabilities&#10;&#10;Description automatically generated with medium confidence">
            <a:extLst>
              <a:ext uri="{FF2B5EF4-FFF2-40B4-BE49-F238E27FC236}">
                <a16:creationId xmlns:a16="http://schemas.microsoft.com/office/drawing/2014/main" id="{12447ADE-977A-6DA5-0F55-E36005906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774" y="1595473"/>
            <a:ext cx="6332861" cy="4766400"/>
          </a:xfrm>
          <a:prstGeom prst="rect">
            <a:avLst/>
          </a:prstGeom>
        </p:spPr>
      </p:pic>
      <p:sp>
        <p:nvSpPr>
          <p:cNvPr id="8" name="Title 2">
            <a:extLst>
              <a:ext uri="{FF2B5EF4-FFF2-40B4-BE49-F238E27FC236}">
                <a16:creationId xmlns:a16="http://schemas.microsoft.com/office/drawing/2014/main" id="{CD67165A-C4B3-5BCC-F794-5ADDBFFE71F9}"/>
              </a:ext>
            </a:extLst>
          </p:cNvPr>
          <p:cNvSpPr>
            <a:spLocks noGrp="1"/>
          </p:cNvSpPr>
          <p:nvPr>
            <p:ph type="title"/>
          </p:nvPr>
        </p:nvSpPr>
        <p:spPr>
          <a:xfrm>
            <a:off x="539750" y="647700"/>
            <a:ext cx="11159231" cy="621568"/>
          </a:xfrm>
        </p:spPr>
        <p:txBody>
          <a:bodyPr/>
          <a:lstStyle/>
          <a:p>
            <a:r>
              <a:rPr lang="en-GB" sz="3200" dirty="0"/>
              <a:t>Age and sex of the ethnic minority population</a:t>
            </a:r>
          </a:p>
        </p:txBody>
      </p:sp>
      <p:sp>
        <p:nvSpPr>
          <p:cNvPr id="9" name="TextBox 8">
            <a:extLst>
              <a:ext uri="{FF2B5EF4-FFF2-40B4-BE49-F238E27FC236}">
                <a16:creationId xmlns:a16="http://schemas.microsoft.com/office/drawing/2014/main" id="{CE77A489-A530-089B-AA5F-1F7900DB795C}"/>
              </a:ext>
            </a:extLst>
          </p:cNvPr>
          <p:cNvSpPr txBox="1"/>
          <p:nvPr/>
        </p:nvSpPr>
        <p:spPr>
          <a:xfrm>
            <a:off x="563083" y="1884625"/>
            <a:ext cx="4893487" cy="4733924"/>
          </a:xfrm>
          <a:prstGeom prst="rect">
            <a:avLst/>
          </a:prstGeom>
          <a:noFill/>
        </p:spPr>
        <p:txBody>
          <a:bodyPr wrap="square" lIns="0" tIns="0" rIns="0" bIns="0" rtlCol="0">
            <a:noAutofit/>
          </a:bodyPr>
          <a:lstStyle/>
          <a:p>
            <a:pPr algn="l">
              <a:spcAft>
                <a:spcPts val="1134"/>
              </a:spcAft>
            </a:pPr>
            <a:r>
              <a:rPr lang="en-GB" sz="1400" dirty="0"/>
              <a:t>The chart opposite shows the composition of Essex’s ethnic minority population by age and by sex.  </a:t>
            </a:r>
          </a:p>
          <a:p>
            <a:pPr algn="l">
              <a:spcAft>
                <a:spcPts val="1134"/>
              </a:spcAft>
            </a:pPr>
            <a:r>
              <a:rPr lang="en-GB" sz="1400" dirty="0"/>
              <a:t>The ages with the highest proportion of ethnic minority residents are the 30-49 age bands. There is also relatively high proportions of ethnic minority residents in the youngest (0-9) age bands.</a:t>
            </a:r>
          </a:p>
          <a:p>
            <a:pPr algn="l">
              <a:spcAft>
                <a:spcPts val="1134"/>
              </a:spcAft>
            </a:pPr>
            <a:r>
              <a:rPr lang="en-GB" sz="1400" dirty="0"/>
              <a:t>This is most likely due to the middle aged ethnic minority residents starting families in Essex.</a:t>
            </a:r>
          </a:p>
          <a:p>
            <a:pPr algn="l">
              <a:spcAft>
                <a:spcPts val="1134"/>
              </a:spcAft>
            </a:pPr>
            <a:r>
              <a:rPr lang="en-GB" sz="1400" dirty="0"/>
              <a:t>The proportion of ethnic minority residents then begins to fall as age increases. In the oldest ages, the most common ethnic minority is Irish.</a:t>
            </a:r>
          </a:p>
        </p:txBody>
      </p:sp>
      <p:sp>
        <p:nvSpPr>
          <p:cNvPr id="2" name="TextBox 1">
            <a:extLst>
              <a:ext uri="{FF2B5EF4-FFF2-40B4-BE49-F238E27FC236}">
                <a16:creationId xmlns:a16="http://schemas.microsoft.com/office/drawing/2014/main" id="{4B4C6BD0-5818-DF8A-66E2-D671633C64F5}"/>
              </a:ext>
            </a:extLst>
          </p:cNvPr>
          <p:cNvSpPr txBox="1"/>
          <p:nvPr/>
        </p:nvSpPr>
        <p:spPr>
          <a:xfrm>
            <a:off x="5660774" y="1595473"/>
            <a:ext cx="5980843" cy="464146"/>
          </a:xfrm>
          <a:prstGeom prst="rect">
            <a:avLst/>
          </a:prstGeom>
          <a:solidFill>
            <a:schemeClr val="bg1"/>
          </a:solidFill>
        </p:spPr>
        <p:txBody>
          <a:bodyPr wrap="square" lIns="0" tIns="0" rIns="0" bIns="0" rtlCol="0">
            <a:noAutofit/>
          </a:bodyPr>
          <a:lstStyle/>
          <a:p>
            <a:pPr algn="l">
              <a:spcAft>
                <a:spcPts val="1134"/>
              </a:spcAft>
            </a:pPr>
            <a:r>
              <a:rPr lang="en-GB" sz="1400" b="1" dirty="0"/>
              <a:t>Composition of the ethnic minority population by age and sex, Essex, 2021</a:t>
            </a:r>
          </a:p>
        </p:txBody>
      </p:sp>
      <p:sp>
        <p:nvSpPr>
          <p:cNvPr id="3" name="TextBox 2">
            <a:extLst>
              <a:ext uri="{FF2B5EF4-FFF2-40B4-BE49-F238E27FC236}">
                <a16:creationId xmlns:a16="http://schemas.microsoft.com/office/drawing/2014/main" id="{2BA0CAF0-7047-2DE8-68B3-A1DA521BC46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1664826-B02D-5E55-149C-62740BDD57B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7</a:t>
            </a:fld>
            <a:endParaRPr lang="en-GB" sz="1100" dirty="0">
              <a:solidFill>
                <a:schemeClr val="bg1">
                  <a:lumMod val="75000"/>
                </a:schemeClr>
              </a:solidFill>
            </a:endParaRPr>
          </a:p>
        </p:txBody>
      </p:sp>
    </p:spTree>
    <p:extLst>
      <p:ext uri="{BB962C8B-B14F-4D97-AF65-F5344CB8AC3E}">
        <p14:creationId xmlns:p14="http://schemas.microsoft.com/office/powerpoint/2010/main" val="264376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blue and orange squares&#10;&#10;Description automatically generated">
            <a:extLst>
              <a:ext uri="{FF2B5EF4-FFF2-40B4-BE49-F238E27FC236}">
                <a16:creationId xmlns:a16="http://schemas.microsoft.com/office/drawing/2014/main" id="{46FDA2DE-51FB-2A63-2ACD-C02E385CE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387" y="1734603"/>
            <a:ext cx="5798494" cy="4766400"/>
          </a:xfrm>
          <a:prstGeom prst="rect">
            <a:avLst/>
          </a:prstGeom>
        </p:spPr>
      </p:pic>
      <p:sp>
        <p:nvSpPr>
          <p:cNvPr id="4" name="Title 2">
            <a:extLst>
              <a:ext uri="{FF2B5EF4-FFF2-40B4-BE49-F238E27FC236}">
                <a16:creationId xmlns:a16="http://schemas.microsoft.com/office/drawing/2014/main" id="{616BB0A8-654B-2FD3-2958-0665DF38D096}"/>
              </a:ext>
            </a:extLst>
          </p:cNvPr>
          <p:cNvSpPr txBox="1">
            <a:spLocks/>
          </p:cNvSpPr>
          <p:nvPr/>
        </p:nvSpPr>
        <p:spPr>
          <a:xfrm>
            <a:off x="550383" y="658333"/>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Disability in the ethnic minority population</a:t>
            </a:r>
          </a:p>
        </p:txBody>
      </p:sp>
      <p:sp>
        <p:nvSpPr>
          <p:cNvPr id="9" name="TextBox 8">
            <a:extLst>
              <a:ext uri="{FF2B5EF4-FFF2-40B4-BE49-F238E27FC236}">
                <a16:creationId xmlns:a16="http://schemas.microsoft.com/office/drawing/2014/main" id="{EF9001E9-6035-DEF2-AA85-808C20DC0C00}"/>
              </a:ext>
            </a:extLst>
          </p:cNvPr>
          <p:cNvSpPr txBox="1"/>
          <p:nvPr/>
        </p:nvSpPr>
        <p:spPr>
          <a:xfrm>
            <a:off x="563083" y="1883095"/>
            <a:ext cx="4957282" cy="4733925"/>
          </a:xfrm>
          <a:prstGeom prst="rect">
            <a:avLst/>
          </a:prstGeom>
          <a:noFill/>
        </p:spPr>
        <p:txBody>
          <a:bodyPr wrap="square" lIns="0" tIns="0" rIns="0" bIns="0" rtlCol="0">
            <a:noAutofit/>
          </a:bodyPr>
          <a:lstStyle/>
          <a:p>
            <a:pPr algn="l">
              <a:spcAft>
                <a:spcPts val="1134"/>
              </a:spcAft>
            </a:pPr>
            <a:r>
              <a:rPr lang="en-GB" sz="1400" dirty="0"/>
              <a:t>The prevalence of disability is much lower in Essex ethnic minority residents compared to the general Essex population – 9.5% of ethnic minority residents class themselves as disabled under the equality act, compared to 16.7% of Essex residents.</a:t>
            </a:r>
          </a:p>
          <a:p>
            <a:pPr algn="l">
              <a:spcAft>
                <a:spcPts val="1134"/>
              </a:spcAft>
            </a:pPr>
            <a:r>
              <a:rPr lang="en-GB" sz="1400" dirty="0"/>
              <a:t>Essex has a slightly lower prevalence of disability compared to England as whole (17.3% of England residents are disabled), and we see a similar gap when looking at ethnic minority residents. In England 10.7% of ethnic minority residents class themselves as disabled, in Essex this figure drops to 9.5%.</a:t>
            </a:r>
          </a:p>
          <a:p>
            <a:pPr algn="l">
              <a:spcAft>
                <a:spcPts val="1134"/>
              </a:spcAft>
            </a:pPr>
            <a:r>
              <a:rPr lang="en-GB" sz="1400" dirty="0"/>
              <a:t>Disability is strongly related to age, and Essex ethnic minority residents are on average younger than the general Essex population. This may explain part of these disability patterns</a:t>
            </a:r>
          </a:p>
        </p:txBody>
      </p:sp>
      <p:sp>
        <p:nvSpPr>
          <p:cNvPr id="3" name="TextBox 2">
            <a:extLst>
              <a:ext uri="{FF2B5EF4-FFF2-40B4-BE49-F238E27FC236}">
                <a16:creationId xmlns:a16="http://schemas.microsoft.com/office/drawing/2014/main" id="{B07E0158-F1F0-168B-2A2E-E2AE0B6B9119}"/>
              </a:ext>
            </a:extLst>
          </p:cNvPr>
          <p:cNvSpPr txBox="1"/>
          <p:nvPr/>
        </p:nvSpPr>
        <p:spPr>
          <a:xfrm>
            <a:off x="6007387" y="1595473"/>
            <a:ext cx="5643276" cy="621568"/>
          </a:xfrm>
          <a:prstGeom prst="rect">
            <a:avLst/>
          </a:prstGeom>
          <a:noFill/>
        </p:spPr>
        <p:txBody>
          <a:bodyPr wrap="square" lIns="0" tIns="0" rIns="0" bIns="0" rtlCol="0">
            <a:noAutofit/>
          </a:bodyPr>
          <a:lstStyle/>
          <a:p>
            <a:pPr algn="l">
              <a:spcAft>
                <a:spcPts val="1134"/>
              </a:spcAft>
            </a:pPr>
            <a:r>
              <a:rPr lang="en-GB" sz="1400" b="1" dirty="0"/>
              <a:t>Disability in the ethnic minority and general populations, Essex, 2021</a:t>
            </a:r>
          </a:p>
        </p:txBody>
      </p:sp>
      <p:sp>
        <p:nvSpPr>
          <p:cNvPr id="2" name="TextBox 1">
            <a:extLst>
              <a:ext uri="{FF2B5EF4-FFF2-40B4-BE49-F238E27FC236}">
                <a16:creationId xmlns:a16="http://schemas.microsoft.com/office/drawing/2014/main" id="{F3543879-468C-11B0-560E-60A155032E8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3CB02A5B-6A0C-E481-BAA0-AD9623001214}"/>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8</a:t>
            </a:fld>
            <a:endParaRPr lang="en-GB" sz="1100" dirty="0">
              <a:solidFill>
                <a:schemeClr val="bg1">
                  <a:lumMod val="75000"/>
                </a:schemeClr>
              </a:solidFill>
            </a:endParaRPr>
          </a:p>
        </p:txBody>
      </p:sp>
    </p:spTree>
    <p:extLst>
      <p:ext uri="{BB962C8B-B14F-4D97-AF65-F5344CB8AC3E}">
        <p14:creationId xmlns:p14="http://schemas.microsoft.com/office/powerpoint/2010/main" val="351994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blue and orange squares&#10;&#10;Description automatically generated">
            <a:extLst>
              <a:ext uri="{FF2B5EF4-FFF2-40B4-BE49-F238E27FC236}">
                <a16:creationId xmlns:a16="http://schemas.microsoft.com/office/drawing/2014/main" id="{78D345F2-BE22-E5E3-10A5-2589E8E9B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487" y="1595473"/>
            <a:ext cx="5798494" cy="4766400"/>
          </a:xfrm>
          <a:prstGeom prst="rect">
            <a:avLst/>
          </a:prstGeom>
        </p:spPr>
      </p:pic>
      <p:sp>
        <p:nvSpPr>
          <p:cNvPr id="8" name="Title 2">
            <a:extLst>
              <a:ext uri="{FF2B5EF4-FFF2-40B4-BE49-F238E27FC236}">
                <a16:creationId xmlns:a16="http://schemas.microsoft.com/office/drawing/2014/main" id="{81FFEBE7-30B7-AEE5-44E1-5CC3F446A59B}"/>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Veterans in the ethnic minority population</a:t>
            </a:r>
          </a:p>
        </p:txBody>
      </p:sp>
      <p:sp>
        <p:nvSpPr>
          <p:cNvPr id="9" name="TextBox 8">
            <a:extLst>
              <a:ext uri="{FF2B5EF4-FFF2-40B4-BE49-F238E27FC236}">
                <a16:creationId xmlns:a16="http://schemas.microsoft.com/office/drawing/2014/main" id="{025ABAA2-D378-48E3-BBD1-D929847388E5}"/>
              </a:ext>
            </a:extLst>
          </p:cNvPr>
          <p:cNvSpPr txBox="1"/>
          <p:nvPr/>
        </p:nvSpPr>
        <p:spPr>
          <a:xfrm>
            <a:off x="564669" y="1882524"/>
            <a:ext cx="5253407" cy="4733925"/>
          </a:xfrm>
          <a:prstGeom prst="rect">
            <a:avLst/>
          </a:prstGeom>
          <a:noFill/>
        </p:spPr>
        <p:txBody>
          <a:bodyPr wrap="square" lIns="0" tIns="0" rIns="0" bIns="0" rtlCol="0">
            <a:noAutofit/>
          </a:bodyPr>
          <a:lstStyle/>
          <a:p>
            <a:pPr algn="l">
              <a:spcAft>
                <a:spcPts val="1134"/>
              </a:spcAft>
            </a:pPr>
            <a:r>
              <a:rPr lang="en-GB" sz="1400" dirty="0"/>
              <a:t>The vast majority of the Essex ethnic minority population (c.98%) have not previously served in the UK armed forces in any capacity. 1,900 ethnic minority residents have served in the UK armed forces in some capacity.</a:t>
            </a:r>
          </a:p>
          <a:p>
            <a:pPr algn="l">
              <a:spcAft>
                <a:spcPts val="1134"/>
              </a:spcAft>
            </a:pPr>
            <a:r>
              <a:rPr lang="en-GB" sz="1400" dirty="0"/>
              <a:t>Circa 1,300 ethnic minority residents have previously served in the regular armed forces (0.7%), lower than the 2.9% of all Essex residents. </a:t>
            </a:r>
            <a:br>
              <a:rPr lang="en-GB" sz="1400" dirty="0"/>
            </a:br>
            <a:endParaRPr lang="en-GB" sz="1400" dirty="0"/>
          </a:p>
          <a:p>
            <a:pPr algn="l">
              <a:spcAft>
                <a:spcPts val="1134"/>
              </a:spcAft>
            </a:pPr>
            <a:r>
              <a:rPr lang="en-GB" sz="1400" dirty="0"/>
              <a:t>Compared to all Essex residents, ethnic minority residents also had lower proportions of previous service in the reserve armed forces or in both the reserves and regular armed forces.</a:t>
            </a:r>
          </a:p>
        </p:txBody>
      </p:sp>
      <p:sp>
        <p:nvSpPr>
          <p:cNvPr id="3" name="TextBox 2">
            <a:extLst>
              <a:ext uri="{FF2B5EF4-FFF2-40B4-BE49-F238E27FC236}">
                <a16:creationId xmlns:a16="http://schemas.microsoft.com/office/drawing/2014/main" id="{83E25A4B-57D6-F42F-424B-1BCFE74549B7}"/>
              </a:ext>
            </a:extLst>
          </p:cNvPr>
          <p:cNvSpPr txBox="1"/>
          <p:nvPr/>
        </p:nvSpPr>
        <p:spPr>
          <a:xfrm>
            <a:off x="6007387" y="1595473"/>
            <a:ext cx="5798494" cy="621568"/>
          </a:xfrm>
          <a:prstGeom prst="rect">
            <a:avLst/>
          </a:prstGeom>
          <a:noFill/>
        </p:spPr>
        <p:txBody>
          <a:bodyPr wrap="square" lIns="0" tIns="0" rIns="0" bIns="0" rtlCol="0">
            <a:noAutofit/>
          </a:bodyPr>
          <a:lstStyle/>
          <a:p>
            <a:pPr algn="l">
              <a:spcAft>
                <a:spcPts val="1134"/>
              </a:spcAft>
            </a:pPr>
            <a:r>
              <a:rPr lang="en-GB" sz="1400" b="1" dirty="0"/>
              <a:t>Veteran status in the ethnic minority and general populations, Essex, 2021</a:t>
            </a:r>
          </a:p>
        </p:txBody>
      </p:sp>
      <p:sp>
        <p:nvSpPr>
          <p:cNvPr id="2" name="TextBox 1">
            <a:extLst>
              <a:ext uri="{FF2B5EF4-FFF2-40B4-BE49-F238E27FC236}">
                <a16:creationId xmlns:a16="http://schemas.microsoft.com/office/drawing/2014/main" id="{D44C98C5-9902-7E45-44E0-98537EB4799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26B3D27A-C7D5-4F87-C233-7077873B35BB}"/>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9</a:t>
            </a:fld>
            <a:endParaRPr lang="en-GB" sz="1100" dirty="0">
              <a:solidFill>
                <a:schemeClr val="bg1">
                  <a:lumMod val="75000"/>
                </a:schemeClr>
              </a:solidFill>
            </a:endParaRPr>
          </a:p>
        </p:txBody>
      </p:sp>
    </p:spTree>
    <p:extLst>
      <p:ext uri="{BB962C8B-B14F-4D97-AF65-F5344CB8AC3E}">
        <p14:creationId xmlns:p14="http://schemas.microsoft.com/office/powerpoint/2010/main" val="1311567067"/>
      </p:ext>
    </p:extLst>
  </p:cSld>
  <p:clrMapOvr>
    <a:masterClrMapping/>
  </p:clrMapOvr>
</p:sld>
</file>

<file path=ppt/theme/theme1.xml><?xml version="1.0" encoding="utf-8"?>
<a:theme xmlns:a="http://schemas.openxmlformats.org/drawingml/2006/main" name="ppt theme 2023">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docProps/app.xml><?xml version="1.0" encoding="utf-8"?>
<Properties xmlns="http://schemas.openxmlformats.org/officeDocument/2006/extended-properties" xmlns:vt="http://schemas.openxmlformats.org/officeDocument/2006/docPropsVTypes">
  <Template>ppt theme 2023</Template>
  <TotalTime>3082</TotalTime>
  <Words>2019</Words>
  <Application>Microsoft Office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ppt theme 2023</vt:lpstr>
      <vt:lpstr>Understanding ethnicity in Essex</vt:lpstr>
      <vt:lpstr>Introduction</vt:lpstr>
      <vt:lpstr>PowerPoint Presentation</vt:lpstr>
      <vt:lpstr>The ethnic minority population</vt:lpstr>
      <vt:lpstr>Ethnic minority across Greater Essex</vt:lpstr>
      <vt:lpstr>PowerPoint Presentation</vt:lpstr>
      <vt:lpstr>Age and sex of the ethnic minority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dc:title>
  <dc:creator>Sean Maguire - Senior Analyst</dc:creator>
  <cp:lastModifiedBy>Sean Maguire - Senior Analyst</cp:lastModifiedBy>
  <cp:revision>19</cp:revision>
  <dcterms:created xsi:type="dcterms:W3CDTF">2023-07-11T10:01:01Z</dcterms:created>
  <dcterms:modified xsi:type="dcterms:W3CDTF">2023-09-18T12:12:10Z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2023-07-11T10:01:01Z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8fe7be1e-09d6-4a87-848e-e854cf28bcf1</vt:lpwstr>
  </property>
  <property fmtid="{D5CDD505-2E9C-101B-9397-08002B2CF9AE}" pid="8" name="MSIP_Label_39d8be9e-c8d9-4b9c-bd40-2c27cc7ea2e6_ContentBits">
    <vt:lpwstr>0</vt:lpwstr>
  </property>
</Properties>
</file>