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1" r:id="rId8"/>
    <p:sldId id="268" r:id="rId9"/>
    <p:sldId id="271" r:id="rId10"/>
    <p:sldId id="269" r:id="rId11"/>
    <p:sldId id="270" r:id="rId12"/>
    <p:sldId id="267" r:id="rId13"/>
    <p:sldId id="262" r:id="rId14"/>
    <p:sldId id="273" r:id="rId15"/>
    <p:sldId id="272" r:id="rId16"/>
    <p:sldId id="275" r:id="rId17"/>
    <p:sldId id="274"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6035EF-FE10-E3A7-5D83-C81F4E0DED62}" name="Alastair Gordon - Head of Profession Research and Citizen Insight" initials="AGHoPRaCI" userId="S::Alastair.Gordon@essex.gov.uk::25a2190b-df6d-4bf9-8b87-8d0bf2f946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86" d="100"/>
          <a:sy n="86" d="100"/>
        </p:scale>
        <p:origin x="49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23418"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23417"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38B5E2F6-996A-C880-5A77-A741FE388A89}"/>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37217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3" name="Title 1">
            <a:extLst>
              <a:ext uri="{FF2B5EF4-FFF2-40B4-BE49-F238E27FC236}">
                <a16:creationId xmlns:a16="http://schemas.microsoft.com/office/drawing/2014/main" id="{522E2402-3251-C9CF-E014-A6C3470B063E}"/>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76704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A0DAA562-AD32-B6BC-62D3-774424BD7243}"/>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02648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1">
            <a:extLst>
              <a:ext uri="{FF2B5EF4-FFF2-40B4-BE49-F238E27FC236}">
                <a16:creationId xmlns:a16="http://schemas.microsoft.com/office/drawing/2014/main" id="{42BFEA2D-5E7B-AC03-4887-3D5310E5126B}"/>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886035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7B83B83C-E771-0EC7-8574-E11DA12F376A}"/>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378362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19854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56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104994" y="993713"/>
            <a:ext cx="4893134" cy="5744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806C185F-EBCC-9862-2B83-96BF3F4C89FD}"/>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87288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58928"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58927"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
        <p:nvSpPr>
          <p:cNvPr id="6" name="TextBox 5">
            <a:extLst>
              <a:ext uri="{FF2B5EF4-FFF2-40B4-BE49-F238E27FC236}">
                <a16:creationId xmlns:a16="http://schemas.microsoft.com/office/drawing/2014/main" id="{CA6559DF-9221-CC79-14C0-25AF573073E6}"/>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rgbClr val="E40037"/>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24373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16215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7A452ABC-DDB8-EE75-42D6-FA270B640148}"/>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41296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BE8BE617-63B8-3C1C-EA3B-646C528377FF}"/>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97217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8092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9ABD43BE-1698-66DE-5A33-787AD8FEE065}"/>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66175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
        <p:nvSpPr>
          <p:cNvPr id="3" name="Title 1">
            <a:extLst>
              <a:ext uri="{FF2B5EF4-FFF2-40B4-BE49-F238E27FC236}">
                <a16:creationId xmlns:a16="http://schemas.microsoft.com/office/drawing/2014/main" id="{E8E40931-BB48-AB8A-F8B9-A7D9FB249167}"/>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15325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B01E4-191C-4630-A163-5693C271A8A0}" type="datetimeFigureOut">
              <a:rPr lang="en-GB" smtClean="0"/>
              <a:t>18/09/2023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AD840-3092-4671-BF24-A35664A35750}" type="slidenum">
              <a:rPr lang="en-GB" smtClean="0"/>
              <a:t>‹#›</a:t>
            </a:fld>
            <a:endParaRPr lang="en-GB"/>
          </a:p>
        </p:txBody>
      </p:sp>
    </p:spTree>
    <p:extLst>
      <p:ext uri="{BB962C8B-B14F-4D97-AF65-F5344CB8AC3E}">
        <p14:creationId xmlns:p14="http://schemas.microsoft.com/office/powerpoint/2010/main" val="2888906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data.essex.gov.uk/" TargetMode="External"/><Relationship Id="rId2" Type="http://schemas.openxmlformats.org/officeDocument/2006/relationships/hyperlink" Target="https://www.equalityhumanrights.com/en/equality-act/protected-characteristics" TargetMode="External"/><Relationship Id="rId1" Type="http://schemas.openxmlformats.org/officeDocument/2006/relationships/slideLayout" Target="../slideLayouts/slideLayout5.xml"/><Relationship Id="rId5" Type="http://schemas.openxmlformats.org/officeDocument/2006/relationships/hyperlink" Target="mailto:Sean.Maguire@essex.gov.uk" TargetMode="External"/><Relationship Id="rId4" Type="http://schemas.openxmlformats.org/officeDocument/2006/relationships/hyperlink" Target="mailto:Alastair.Gordon@essex.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1D65-5856-BCDB-C87C-24ABD8CBB2BC}"/>
              </a:ext>
            </a:extLst>
          </p:cNvPr>
          <p:cNvSpPr>
            <a:spLocks noGrp="1"/>
          </p:cNvSpPr>
          <p:nvPr>
            <p:ph type="ctrTitle"/>
          </p:nvPr>
        </p:nvSpPr>
        <p:spPr/>
        <p:txBody>
          <a:bodyPr/>
          <a:lstStyle/>
          <a:p>
            <a:r>
              <a:rPr lang="en-GB" dirty="0"/>
              <a:t>Understanding marriage &amp; civil partnership in Essex</a:t>
            </a:r>
          </a:p>
        </p:txBody>
      </p:sp>
      <p:sp>
        <p:nvSpPr>
          <p:cNvPr id="3" name="Subtitle 2">
            <a:extLst>
              <a:ext uri="{FF2B5EF4-FFF2-40B4-BE49-F238E27FC236}">
                <a16:creationId xmlns:a16="http://schemas.microsoft.com/office/drawing/2014/main" id="{607135B2-0998-6647-2F0B-BD093DC0B9B5}"/>
              </a:ext>
            </a:extLst>
          </p:cNvPr>
          <p:cNvSpPr>
            <a:spLocks noGrp="1"/>
          </p:cNvSpPr>
          <p:nvPr>
            <p:ph type="subTitle" idx="1"/>
          </p:nvPr>
        </p:nvSpPr>
        <p:spPr>
          <a:xfrm>
            <a:off x="540000" y="3625850"/>
            <a:ext cx="10823417" cy="1080000"/>
          </a:xfrm>
        </p:spPr>
        <p:txBody>
          <a:bodyPr/>
          <a:lstStyle/>
          <a:p>
            <a:r>
              <a:rPr lang="en-GB" dirty="0"/>
              <a:t>Analysis of data from Census 2021</a:t>
            </a:r>
          </a:p>
          <a:p>
            <a:endParaRPr lang="en-GB" dirty="0"/>
          </a:p>
          <a:p>
            <a:endParaRPr lang="en-GB" dirty="0"/>
          </a:p>
          <a:p>
            <a:endParaRPr lang="en-GB" dirty="0"/>
          </a:p>
          <a:p>
            <a:r>
              <a:rPr lang="en-GB" sz="2400" dirty="0"/>
              <a:t>September 2023</a:t>
            </a:r>
          </a:p>
        </p:txBody>
      </p:sp>
    </p:spTree>
    <p:extLst>
      <p:ext uri="{BB962C8B-B14F-4D97-AF65-F5344CB8AC3E}">
        <p14:creationId xmlns:p14="http://schemas.microsoft.com/office/powerpoint/2010/main" val="218737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different colored bars&#10;&#10;Description automatically generated">
            <a:extLst>
              <a:ext uri="{FF2B5EF4-FFF2-40B4-BE49-F238E27FC236}">
                <a16:creationId xmlns:a16="http://schemas.microsoft.com/office/drawing/2014/main" id="{027AF46D-FD6B-1683-38CA-091FAD20D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407" y="1941769"/>
            <a:ext cx="5798494" cy="4766400"/>
          </a:xfrm>
          <a:prstGeom prst="rect">
            <a:avLst/>
          </a:prstGeom>
        </p:spPr>
      </p:pic>
      <p:sp>
        <p:nvSpPr>
          <p:cNvPr id="9" name="Title 2">
            <a:extLst>
              <a:ext uri="{FF2B5EF4-FFF2-40B4-BE49-F238E27FC236}">
                <a16:creationId xmlns:a16="http://schemas.microsoft.com/office/drawing/2014/main" id="{690C564F-013D-775E-85EA-AB9A81BF330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Religion in the married &amp; civil partnered population</a:t>
            </a:r>
          </a:p>
        </p:txBody>
      </p:sp>
      <p:sp>
        <p:nvSpPr>
          <p:cNvPr id="15" name="TextBox 14">
            <a:extLst>
              <a:ext uri="{FF2B5EF4-FFF2-40B4-BE49-F238E27FC236}">
                <a16:creationId xmlns:a16="http://schemas.microsoft.com/office/drawing/2014/main" id="{447D2F56-0C4E-9D9E-EB22-7EEE27AF86DD}"/>
              </a:ext>
            </a:extLst>
          </p:cNvPr>
          <p:cNvSpPr txBox="1"/>
          <p:nvPr/>
        </p:nvSpPr>
        <p:spPr>
          <a:xfrm>
            <a:off x="564669" y="1882521"/>
            <a:ext cx="5105815" cy="4733925"/>
          </a:xfrm>
          <a:prstGeom prst="rect">
            <a:avLst/>
          </a:prstGeom>
          <a:noFill/>
        </p:spPr>
        <p:txBody>
          <a:bodyPr wrap="square" lIns="0" tIns="0" rIns="0" bIns="0" rtlCol="0">
            <a:noAutofit/>
          </a:bodyPr>
          <a:lstStyle/>
          <a:p>
            <a:pPr algn="l">
              <a:spcAft>
                <a:spcPts val="1134"/>
              </a:spcAft>
            </a:pPr>
            <a:r>
              <a:rPr lang="en-GB" sz="1400" dirty="0"/>
              <a:t>The vast majority of the Essex married &amp; civil partnered population identify either as Christian (58.3%) or ‘no religion’ (31.5%). There is a slight over-representation of Christian religion in the married or civil partnership compared to all Essex residents (58.3% in married or civil partnered residents compared to 50.8% in all residents).</a:t>
            </a:r>
          </a:p>
          <a:p>
            <a:pPr algn="l">
              <a:spcAft>
                <a:spcPts val="1134"/>
              </a:spcAft>
            </a:pPr>
            <a:r>
              <a:rPr lang="en-GB" sz="1400" dirty="0"/>
              <a:t>Following Christian an no religion, the most common faiths among the married or civil partnered population are Muslim (1.78%) and Hindu (1.47%). 4.98% of married residents chose not to answer religion questions in the census, slightly lower than all Essex residents (5.62%)</a:t>
            </a:r>
          </a:p>
          <a:p>
            <a:pPr algn="l">
              <a:spcAft>
                <a:spcPts val="1134"/>
              </a:spcAft>
            </a:pPr>
            <a:endParaRPr lang="en-GB" sz="1500" dirty="0"/>
          </a:p>
        </p:txBody>
      </p:sp>
      <p:sp>
        <p:nvSpPr>
          <p:cNvPr id="3" name="TextBox 2">
            <a:extLst>
              <a:ext uri="{FF2B5EF4-FFF2-40B4-BE49-F238E27FC236}">
                <a16:creationId xmlns:a16="http://schemas.microsoft.com/office/drawing/2014/main" id="{61EDABB9-F213-76E0-F2CE-AC72FB6BC96F}"/>
              </a:ext>
            </a:extLst>
          </p:cNvPr>
          <p:cNvSpPr txBox="1"/>
          <p:nvPr/>
        </p:nvSpPr>
        <p:spPr>
          <a:xfrm>
            <a:off x="600738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the married &amp; civil partnered and general populations by religion, Essex, 2021</a:t>
            </a:r>
          </a:p>
        </p:txBody>
      </p:sp>
      <p:sp>
        <p:nvSpPr>
          <p:cNvPr id="2" name="TextBox 1">
            <a:extLst>
              <a:ext uri="{FF2B5EF4-FFF2-40B4-BE49-F238E27FC236}">
                <a16:creationId xmlns:a16="http://schemas.microsoft.com/office/drawing/2014/main" id="{BA2DB383-946A-B283-BE00-50C2D17D3A26}"/>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63B7E889-0E8D-2CA0-877A-6A4FADA947A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10</a:t>
            </a:fld>
            <a:endParaRPr lang="en-GB" sz="1100" dirty="0">
              <a:solidFill>
                <a:schemeClr val="bg1">
                  <a:lumMod val="75000"/>
                </a:schemeClr>
              </a:solidFill>
            </a:endParaRPr>
          </a:p>
        </p:txBody>
      </p:sp>
    </p:spTree>
    <p:extLst>
      <p:ext uri="{BB962C8B-B14F-4D97-AF65-F5344CB8AC3E}">
        <p14:creationId xmlns:p14="http://schemas.microsoft.com/office/powerpoint/2010/main" val="119823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different colored squares&#10;&#10;Description automatically generated">
            <a:extLst>
              <a:ext uri="{FF2B5EF4-FFF2-40B4-BE49-F238E27FC236}">
                <a16:creationId xmlns:a16="http://schemas.microsoft.com/office/drawing/2014/main" id="{B490EF5C-E91D-2F4D-0058-3256DF7A4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530" y="1994831"/>
            <a:ext cx="5798494" cy="4766400"/>
          </a:xfrm>
          <a:prstGeom prst="rect">
            <a:avLst/>
          </a:prstGeom>
        </p:spPr>
      </p:pic>
      <p:sp>
        <p:nvSpPr>
          <p:cNvPr id="5" name="Title 2">
            <a:extLst>
              <a:ext uri="{FF2B5EF4-FFF2-40B4-BE49-F238E27FC236}">
                <a16:creationId xmlns:a16="http://schemas.microsoft.com/office/drawing/2014/main" id="{AC7B59D6-B0E9-73B6-9F11-33C64D314C3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Sexuality and the married &amp; civil partnered population</a:t>
            </a:r>
          </a:p>
        </p:txBody>
      </p:sp>
      <p:sp>
        <p:nvSpPr>
          <p:cNvPr id="9" name="TextBox 8">
            <a:extLst>
              <a:ext uri="{FF2B5EF4-FFF2-40B4-BE49-F238E27FC236}">
                <a16:creationId xmlns:a16="http://schemas.microsoft.com/office/drawing/2014/main" id="{D8259AEA-8318-DF21-1EA3-713A7BD5E57F}"/>
              </a:ext>
            </a:extLst>
          </p:cNvPr>
          <p:cNvSpPr txBox="1"/>
          <p:nvPr/>
        </p:nvSpPr>
        <p:spPr>
          <a:xfrm>
            <a:off x="564196" y="1879918"/>
            <a:ext cx="5124223" cy="4733925"/>
          </a:xfrm>
          <a:prstGeom prst="rect">
            <a:avLst/>
          </a:prstGeom>
          <a:noFill/>
        </p:spPr>
        <p:txBody>
          <a:bodyPr wrap="square" lIns="0" tIns="0" rIns="0" bIns="0" rtlCol="0">
            <a:noAutofit/>
          </a:bodyPr>
          <a:lstStyle/>
          <a:p>
            <a:pPr>
              <a:spcAft>
                <a:spcPts val="1134"/>
              </a:spcAft>
            </a:pPr>
            <a:r>
              <a:rPr lang="en-GB" sz="1400" dirty="0"/>
              <a:t>The majority of the Essex married &amp; civil partnered population identify as ‘straight or heterosexual’ (99.1%).  This is slightly higher than across the Essex population as a whole (97.8%).</a:t>
            </a:r>
          </a:p>
          <a:p>
            <a:pPr algn="l">
              <a:spcAft>
                <a:spcPts val="1134"/>
              </a:spcAft>
            </a:pPr>
            <a:r>
              <a:rPr lang="en-GB" sz="1400" dirty="0"/>
              <a:t>Essex residents who are married or in a civil partnership are significantly less likely to be LGB+ compared to the general Essex population. </a:t>
            </a:r>
          </a:p>
          <a:p>
            <a:pPr>
              <a:spcAft>
                <a:spcPts val="1134"/>
              </a:spcAft>
            </a:pPr>
            <a:r>
              <a:rPr lang="en-GB" sz="1400" dirty="0"/>
              <a:t>Married or civil partnered residents were more likely to provide an answer to questions about their sexuality in census 2021 than the population as a whole. 5.2% of married or civil partnered residents did not answer census questions regarding sexuality, compared to 6.5% of all Essex residents.</a:t>
            </a:r>
          </a:p>
          <a:p>
            <a:pPr>
              <a:spcAft>
                <a:spcPts val="1134"/>
              </a:spcAft>
            </a:pPr>
            <a:r>
              <a:rPr lang="en-GB" sz="1400" dirty="0"/>
              <a:t> It is worth noting that 2021 was the first census which collected data on sexuality.  Compared to other questions on the census, this topic has a relatively high proportion of ‘not answered’ responses – where the person has not provided any information on the topic.</a:t>
            </a:r>
            <a:br>
              <a:rPr lang="en-GB" sz="1400" dirty="0"/>
            </a:br>
            <a:r>
              <a:rPr lang="en-GB" sz="1400" dirty="0"/>
              <a:t>Due to the sensitive nature of the topic, this ‘missing data’ will not be missing at random. Certain groups of the population, or people living in certain situations, may feel unable or unwilling to answer these questions.</a:t>
            </a:r>
          </a:p>
          <a:p>
            <a:pPr marL="285750" indent="-285750" algn="l">
              <a:spcAft>
                <a:spcPts val="1134"/>
              </a:spcAft>
              <a:buFont typeface="Arial" panose="020B0604020202020204" pitchFamily="34" charset="0"/>
              <a:buChar char="•"/>
            </a:pPr>
            <a:endParaRPr lang="en-GB" sz="1400" dirty="0"/>
          </a:p>
        </p:txBody>
      </p:sp>
      <p:sp>
        <p:nvSpPr>
          <p:cNvPr id="3" name="TextBox 2">
            <a:extLst>
              <a:ext uri="{FF2B5EF4-FFF2-40B4-BE49-F238E27FC236}">
                <a16:creationId xmlns:a16="http://schemas.microsoft.com/office/drawing/2014/main" id="{7A8F40D9-6DF6-3EA6-16CD-681E423999C3}"/>
              </a:ext>
            </a:extLst>
          </p:cNvPr>
          <p:cNvSpPr txBox="1"/>
          <p:nvPr/>
        </p:nvSpPr>
        <p:spPr>
          <a:xfrm>
            <a:off x="619026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the married &amp; civil partnered and general populations by sexuality, Essex, 2021</a:t>
            </a:r>
          </a:p>
        </p:txBody>
      </p:sp>
      <p:sp>
        <p:nvSpPr>
          <p:cNvPr id="2" name="TextBox 1">
            <a:extLst>
              <a:ext uri="{FF2B5EF4-FFF2-40B4-BE49-F238E27FC236}">
                <a16:creationId xmlns:a16="http://schemas.microsoft.com/office/drawing/2014/main" id="{60C1F486-0378-C782-717B-F524107A6AB7}"/>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C930366C-7738-E707-9C9A-FD35810CEA3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11</a:t>
            </a:fld>
            <a:endParaRPr lang="en-GB" sz="1100" dirty="0">
              <a:solidFill>
                <a:schemeClr val="bg1">
                  <a:lumMod val="75000"/>
                </a:schemeClr>
              </a:solidFill>
            </a:endParaRPr>
          </a:p>
        </p:txBody>
      </p:sp>
    </p:spTree>
    <p:extLst>
      <p:ext uri="{BB962C8B-B14F-4D97-AF65-F5344CB8AC3E}">
        <p14:creationId xmlns:p14="http://schemas.microsoft.com/office/powerpoint/2010/main" val="75113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different colored bars&#10;&#10;Description automatically generated">
            <a:extLst>
              <a:ext uri="{FF2B5EF4-FFF2-40B4-BE49-F238E27FC236}">
                <a16:creationId xmlns:a16="http://schemas.microsoft.com/office/drawing/2014/main" id="{33D2FBD2-9352-27B9-842A-3D02EA666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487" y="1944803"/>
            <a:ext cx="5798494" cy="4766400"/>
          </a:xfrm>
          <a:prstGeom prst="rect">
            <a:avLst/>
          </a:prstGeom>
        </p:spPr>
      </p:pic>
      <p:sp>
        <p:nvSpPr>
          <p:cNvPr id="2" name="TextBox 1">
            <a:extLst>
              <a:ext uri="{FF2B5EF4-FFF2-40B4-BE49-F238E27FC236}">
                <a16:creationId xmlns:a16="http://schemas.microsoft.com/office/drawing/2014/main" id="{6E33662D-C76A-EE3F-18D5-4BF6EA56A1D4}"/>
              </a:ext>
            </a:extLst>
          </p:cNvPr>
          <p:cNvSpPr txBox="1"/>
          <p:nvPr/>
        </p:nvSpPr>
        <p:spPr>
          <a:xfrm>
            <a:off x="552450" y="1876426"/>
            <a:ext cx="5180694" cy="2956832"/>
          </a:xfrm>
          <a:prstGeom prst="rect">
            <a:avLst/>
          </a:prstGeom>
          <a:noFill/>
        </p:spPr>
        <p:txBody>
          <a:bodyPr wrap="square" lIns="0" tIns="0" rIns="0" bIns="0" rtlCol="0">
            <a:noAutofit/>
          </a:bodyPr>
          <a:lstStyle/>
          <a:p>
            <a:pPr>
              <a:spcAft>
                <a:spcPts val="1134"/>
              </a:spcAft>
            </a:pPr>
            <a:r>
              <a:rPr lang="en-GB" sz="1400" dirty="0"/>
              <a:t>The vast majority of the Essex married &amp; civil partnered population have a gender identity which the same as their sex registered at birth.  Only around 1,200 married &amp; civil partnered residents of Essex identify as having a different gender identity.  </a:t>
            </a:r>
          </a:p>
          <a:p>
            <a:pPr>
              <a:spcAft>
                <a:spcPts val="1134"/>
              </a:spcAft>
            </a:pPr>
            <a:r>
              <a:rPr lang="en-GB" sz="1400" dirty="0"/>
              <a:t>All gender identities which differ to the sex registered at birth had lower levels of marriage or civil partnership compared to the general public.</a:t>
            </a:r>
          </a:p>
        </p:txBody>
      </p:sp>
      <p:sp>
        <p:nvSpPr>
          <p:cNvPr id="7" name="Title 2">
            <a:extLst>
              <a:ext uri="{FF2B5EF4-FFF2-40B4-BE49-F238E27FC236}">
                <a16:creationId xmlns:a16="http://schemas.microsoft.com/office/drawing/2014/main" id="{746A14A4-13C9-E86F-977E-BC9C518EC463}"/>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Gender identity in the married &amp; civil partnered population</a:t>
            </a:r>
          </a:p>
        </p:txBody>
      </p:sp>
      <p:sp>
        <p:nvSpPr>
          <p:cNvPr id="4" name="TextBox 3">
            <a:extLst>
              <a:ext uri="{FF2B5EF4-FFF2-40B4-BE49-F238E27FC236}">
                <a16:creationId xmlns:a16="http://schemas.microsoft.com/office/drawing/2014/main" id="{CE2F0E02-F132-7BE5-DFA2-DDBCC4A32021}"/>
              </a:ext>
            </a:extLst>
          </p:cNvPr>
          <p:cNvSpPr txBox="1"/>
          <p:nvPr/>
        </p:nvSpPr>
        <p:spPr>
          <a:xfrm>
            <a:off x="5898702" y="1595473"/>
            <a:ext cx="6149899" cy="621568"/>
          </a:xfrm>
          <a:prstGeom prst="rect">
            <a:avLst/>
          </a:prstGeom>
          <a:noFill/>
        </p:spPr>
        <p:txBody>
          <a:bodyPr wrap="square" lIns="0" tIns="0" rIns="0" bIns="0" rtlCol="0">
            <a:noAutofit/>
          </a:bodyPr>
          <a:lstStyle/>
          <a:p>
            <a:pPr algn="l">
              <a:spcAft>
                <a:spcPts val="1134"/>
              </a:spcAft>
            </a:pPr>
            <a:r>
              <a:rPr lang="en-GB" sz="1400" b="1" dirty="0"/>
              <a:t>Composition of married &amp; civil partnered and general populations by gender identity, Essex, 2021</a:t>
            </a:r>
          </a:p>
        </p:txBody>
      </p:sp>
      <p:sp>
        <p:nvSpPr>
          <p:cNvPr id="3" name="TextBox 2">
            <a:extLst>
              <a:ext uri="{FF2B5EF4-FFF2-40B4-BE49-F238E27FC236}">
                <a16:creationId xmlns:a16="http://schemas.microsoft.com/office/drawing/2014/main" id="{41F6AF0F-2DA8-3736-9663-8D6028F5F049}"/>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5" name="TextBox 4">
            <a:extLst>
              <a:ext uri="{FF2B5EF4-FFF2-40B4-BE49-F238E27FC236}">
                <a16:creationId xmlns:a16="http://schemas.microsoft.com/office/drawing/2014/main" id="{FF1EE699-3A64-2710-2B91-5DB998414978}"/>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12</a:t>
            </a:fld>
            <a:endParaRPr lang="en-GB" sz="1100" dirty="0">
              <a:solidFill>
                <a:schemeClr val="bg1">
                  <a:lumMod val="75000"/>
                </a:schemeClr>
              </a:solidFill>
            </a:endParaRPr>
          </a:p>
        </p:txBody>
      </p:sp>
    </p:spTree>
    <p:extLst>
      <p:ext uri="{BB962C8B-B14F-4D97-AF65-F5344CB8AC3E}">
        <p14:creationId xmlns:p14="http://schemas.microsoft.com/office/powerpoint/2010/main" val="2389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32FD1-1AF8-BF75-638F-8A4C6641597E}"/>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3: Outcomes for married &amp; civil partnered residents</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E9EBC73A-C33C-C463-CD5F-9276C75B74A2}"/>
              </a:ext>
            </a:extLst>
          </p:cNvPr>
          <p:cNvSpPr txBox="1"/>
          <p:nvPr/>
        </p:nvSpPr>
        <p:spPr>
          <a:xfrm>
            <a:off x="467360" y="3291803"/>
            <a:ext cx="111846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extent to which married &amp; civil partnered residents enjoy positive outcomes</a:t>
            </a:r>
            <a:endParaRPr lang="en-GB" sz="2800" dirty="0">
              <a:solidFill>
                <a:schemeClr val="bg1"/>
              </a:solidFill>
            </a:endParaRPr>
          </a:p>
        </p:txBody>
      </p:sp>
    </p:spTree>
    <p:extLst>
      <p:ext uri="{BB962C8B-B14F-4D97-AF65-F5344CB8AC3E}">
        <p14:creationId xmlns:p14="http://schemas.microsoft.com/office/powerpoint/2010/main" val="87926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7D322FE-4025-7550-6513-D825082D9CB5}"/>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occupation type</a:t>
            </a:r>
          </a:p>
        </p:txBody>
      </p:sp>
      <p:pic>
        <p:nvPicPr>
          <p:cNvPr id="6" name="Picture 5" descr="A graph of a number of people&#10;&#10;Description automatically generated">
            <a:extLst>
              <a:ext uri="{FF2B5EF4-FFF2-40B4-BE49-F238E27FC236}">
                <a16:creationId xmlns:a16="http://schemas.microsoft.com/office/drawing/2014/main" id="{7BD14341-8FA7-0712-A0EF-0E8C0BD10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60187"/>
            <a:ext cx="5798494" cy="4766400"/>
          </a:xfrm>
          <a:prstGeom prst="rect">
            <a:avLst/>
          </a:prstGeom>
        </p:spPr>
      </p:pic>
      <p:sp>
        <p:nvSpPr>
          <p:cNvPr id="9" name="TextBox 8">
            <a:extLst>
              <a:ext uri="{FF2B5EF4-FFF2-40B4-BE49-F238E27FC236}">
                <a16:creationId xmlns:a16="http://schemas.microsoft.com/office/drawing/2014/main" id="{9FAEC721-20C3-0CD0-3C79-5C01A560E985}"/>
              </a:ext>
            </a:extLst>
          </p:cNvPr>
          <p:cNvSpPr txBox="1"/>
          <p:nvPr/>
        </p:nvSpPr>
        <p:spPr>
          <a:xfrm>
            <a:off x="552450" y="1876425"/>
            <a:ext cx="5082806" cy="4733925"/>
          </a:xfrm>
          <a:prstGeom prst="rect">
            <a:avLst/>
          </a:prstGeom>
          <a:noFill/>
        </p:spPr>
        <p:txBody>
          <a:bodyPr wrap="square" lIns="0" tIns="0" rIns="0" bIns="0" rtlCol="0">
            <a:noAutofit/>
          </a:bodyPr>
          <a:lstStyle/>
          <a:p>
            <a:pPr>
              <a:spcAft>
                <a:spcPts val="1134"/>
              </a:spcAft>
            </a:pPr>
            <a:r>
              <a:rPr lang="en-GB" sz="1400" dirty="0"/>
              <a:t>The vast majority of Essex married and civil partnered residents work in higher managerial (17.4%), intermediate occupations (13.8%), lower managerial (23.9%), semi-routine occupations (10.6%), or self-employed roles (14.0%). Together these roles account for c80% of all employments in married and civil partnered residents.</a:t>
            </a:r>
          </a:p>
          <a:p>
            <a:pPr>
              <a:spcAft>
                <a:spcPts val="1134"/>
              </a:spcAft>
            </a:pPr>
            <a:r>
              <a:rPr lang="en-GB" sz="1400" dirty="0"/>
              <a:t>Compared to the general Essex population, married or civil partnered residents are less likely to be full time students, work in routine occupations, or be unemployed or never worked</a:t>
            </a:r>
          </a:p>
        </p:txBody>
      </p:sp>
      <p:sp>
        <p:nvSpPr>
          <p:cNvPr id="3" name="TextBox 2">
            <a:extLst>
              <a:ext uri="{FF2B5EF4-FFF2-40B4-BE49-F238E27FC236}">
                <a16:creationId xmlns:a16="http://schemas.microsoft.com/office/drawing/2014/main" id="{E8E16968-5C74-A16E-A680-F6068ADE265D}"/>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1F83D3AE-890D-56AF-D5F5-2285E0624EB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14</a:t>
            </a:fld>
            <a:endParaRPr lang="en-GB" sz="1100" dirty="0">
              <a:solidFill>
                <a:schemeClr val="bg1">
                  <a:lumMod val="75000"/>
                </a:schemeClr>
              </a:solidFill>
            </a:endParaRPr>
          </a:p>
        </p:txBody>
      </p:sp>
      <p:sp>
        <p:nvSpPr>
          <p:cNvPr id="2" name="TextBox 1">
            <a:extLst>
              <a:ext uri="{FF2B5EF4-FFF2-40B4-BE49-F238E27FC236}">
                <a16:creationId xmlns:a16="http://schemas.microsoft.com/office/drawing/2014/main" id="{7C3C023A-CA7F-B54A-683B-232D25AF69E8}"/>
              </a:ext>
            </a:extLst>
          </p:cNvPr>
          <p:cNvSpPr txBox="1"/>
          <p:nvPr/>
        </p:nvSpPr>
        <p:spPr>
          <a:xfrm>
            <a:off x="6146800" y="1597422"/>
            <a:ext cx="5821859" cy="279003"/>
          </a:xfrm>
          <a:prstGeom prst="rect">
            <a:avLst/>
          </a:prstGeom>
          <a:noFill/>
        </p:spPr>
        <p:txBody>
          <a:bodyPr wrap="square" lIns="0" tIns="0" rIns="0" bIns="0" rtlCol="0">
            <a:noAutofit/>
          </a:bodyPr>
          <a:lstStyle/>
          <a:p>
            <a:pPr algn="l">
              <a:spcAft>
                <a:spcPts val="1134"/>
              </a:spcAft>
            </a:pPr>
            <a:r>
              <a:rPr lang="en-GB" sz="1400" b="1" dirty="0"/>
              <a:t>Employment and occupation type, married and civil partnered and general populations, Essex 2021 </a:t>
            </a:r>
          </a:p>
        </p:txBody>
      </p:sp>
    </p:spTree>
    <p:extLst>
      <p:ext uri="{BB962C8B-B14F-4D97-AF65-F5344CB8AC3E}">
        <p14:creationId xmlns:p14="http://schemas.microsoft.com/office/powerpoint/2010/main" val="4109906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a number of people&#10;&#10;Description automatically generated with medium confidence">
            <a:extLst>
              <a:ext uri="{FF2B5EF4-FFF2-40B4-BE49-F238E27FC236}">
                <a16:creationId xmlns:a16="http://schemas.microsoft.com/office/drawing/2014/main" id="{71F36FFF-FCCA-6FE5-7AD7-11E54726F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562" y="1752170"/>
            <a:ext cx="5798494" cy="4766400"/>
          </a:xfrm>
          <a:prstGeom prst="rect">
            <a:avLst/>
          </a:prstGeom>
        </p:spPr>
      </p:pic>
      <p:sp>
        <p:nvSpPr>
          <p:cNvPr id="7" name="Title 2">
            <a:extLst>
              <a:ext uri="{FF2B5EF4-FFF2-40B4-BE49-F238E27FC236}">
                <a16:creationId xmlns:a16="http://schemas.microsoft.com/office/drawing/2014/main" id="{EA6D2862-A77D-393D-B8BB-D312278A7C02}"/>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hours worked</a:t>
            </a:r>
          </a:p>
        </p:txBody>
      </p:sp>
      <p:sp>
        <p:nvSpPr>
          <p:cNvPr id="9" name="TextBox 8">
            <a:extLst>
              <a:ext uri="{FF2B5EF4-FFF2-40B4-BE49-F238E27FC236}">
                <a16:creationId xmlns:a16="http://schemas.microsoft.com/office/drawing/2014/main" id="{9961B616-DAB1-30BB-C58F-E74045B52F49}"/>
              </a:ext>
            </a:extLst>
          </p:cNvPr>
          <p:cNvSpPr txBox="1"/>
          <p:nvPr/>
        </p:nvSpPr>
        <p:spPr>
          <a:xfrm>
            <a:off x="554264" y="1867856"/>
            <a:ext cx="5122636" cy="4733925"/>
          </a:xfrm>
          <a:prstGeom prst="rect">
            <a:avLst/>
          </a:prstGeom>
          <a:noFill/>
        </p:spPr>
        <p:txBody>
          <a:bodyPr wrap="square" lIns="0" tIns="0" rIns="0" bIns="0" rtlCol="0">
            <a:noAutofit/>
          </a:bodyPr>
          <a:lstStyle/>
          <a:p>
            <a:pPr algn="l">
              <a:spcAft>
                <a:spcPts val="1134"/>
              </a:spcAft>
            </a:pPr>
            <a:r>
              <a:rPr lang="en-GB" sz="1400" dirty="0"/>
              <a:t>Of the 584,000 people who make up the Essex married and civil partnered population, 412,000 are working-age adults.  Of this group 86.1% were in work at the time of Census 2021.</a:t>
            </a:r>
          </a:p>
          <a:p>
            <a:pPr algn="l">
              <a:spcAft>
                <a:spcPts val="1134"/>
              </a:spcAft>
            </a:pPr>
            <a:r>
              <a:rPr lang="en-GB" sz="1400" dirty="0"/>
              <a:t>This is higher proportion than we see across the working-age population as a whole in Essex (78.1%).</a:t>
            </a:r>
          </a:p>
          <a:p>
            <a:pPr algn="l">
              <a:spcAft>
                <a:spcPts val="1134"/>
              </a:spcAft>
            </a:pPr>
            <a:r>
              <a:rPr lang="en-GB" sz="1400" dirty="0"/>
              <a:t>The majority of the Essex married &amp; civil partnered population who are in work are in full-time roles (68% hold full-time roles compared to 32% working part-time)*, a higher proportion are in part-time work than across the Essex working-age population as a whole.  </a:t>
            </a:r>
          </a:p>
          <a:p>
            <a:pPr algn="l">
              <a:spcAft>
                <a:spcPts val="1134"/>
              </a:spcAft>
            </a:pPr>
            <a:endParaRPr lang="en-GB" sz="600" dirty="0"/>
          </a:p>
          <a:p>
            <a:pPr algn="l">
              <a:spcAft>
                <a:spcPts val="1134"/>
              </a:spcAft>
            </a:pPr>
            <a:r>
              <a:rPr lang="en-GB" sz="1000" dirty="0"/>
              <a:t>*Within Census data full time roles are classified as 31+ hours per week and part-time roles are classed as 30 hrs or less per week.</a:t>
            </a:r>
          </a:p>
        </p:txBody>
      </p:sp>
      <p:sp>
        <p:nvSpPr>
          <p:cNvPr id="2" name="TextBox 1">
            <a:extLst>
              <a:ext uri="{FF2B5EF4-FFF2-40B4-BE49-F238E27FC236}">
                <a16:creationId xmlns:a16="http://schemas.microsoft.com/office/drawing/2014/main" id="{4E7C094B-ECED-15E6-1462-98EBA0F00A8B}"/>
              </a:ext>
            </a:extLst>
          </p:cNvPr>
          <p:cNvSpPr txBox="1"/>
          <p:nvPr/>
        </p:nvSpPr>
        <p:spPr>
          <a:xfrm>
            <a:off x="6252342" y="1595438"/>
            <a:ext cx="6096000" cy="313465"/>
          </a:xfrm>
          <a:prstGeom prst="rect">
            <a:avLst/>
          </a:prstGeom>
          <a:noFill/>
        </p:spPr>
        <p:txBody>
          <a:bodyPr wrap="square" lIns="0" tIns="0" rIns="0" bIns="0" rtlCol="0">
            <a:noAutofit/>
          </a:bodyPr>
          <a:lstStyle/>
          <a:p>
            <a:pPr algn="l">
              <a:spcAft>
                <a:spcPts val="1134"/>
              </a:spcAft>
            </a:pPr>
            <a:r>
              <a:rPr lang="en-GB" sz="1400" b="1" dirty="0"/>
              <a:t>Hours worked, married and civil partnered and general populations, Essex, 2021</a:t>
            </a:r>
          </a:p>
        </p:txBody>
      </p:sp>
      <p:sp>
        <p:nvSpPr>
          <p:cNvPr id="3" name="TextBox 2">
            <a:extLst>
              <a:ext uri="{FF2B5EF4-FFF2-40B4-BE49-F238E27FC236}">
                <a16:creationId xmlns:a16="http://schemas.microsoft.com/office/drawing/2014/main" id="{E4103D39-091E-C29C-2488-3BE5D71F75F5}"/>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79736267-C77C-C5FE-E5D7-E7020BA894F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15</a:t>
            </a:fld>
            <a:endParaRPr lang="en-GB" sz="1100" dirty="0">
              <a:solidFill>
                <a:schemeClr val="bg1">
                  <a:lumMod val="75000"/>
                </a:schemeClr>
              </a:solidFill>
            </a:endParaRPr>
          </a:p>
        </p:txBody>
      </p:sp>
    </p:spTree>
    <p:extLst>
      <p:ext uri="{BB962C8B-B14F-4D97-AF65-F5344CB8AC3E}">
        <p14:creationId xmlns:p14="http://schemas.microsoft.com/office/powerpoint/2010/main" val="364840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bar graph&#10;&#10;Description automatically generated">
            <a:extLst>
              <a:ext uri="{FF2B5EF4-FFF2-40B4-BE49-F238E27FC236}">
                <a16:creationId xmlns:a16="http://schemas.microsoft.com/office/drawing/2014/main" id="{1113C58B-6C8B-F628-F570-2D39D8E31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69481"/>
            <a:ext cx="5798494" cy="4766400"/>
          </a:xfrm>
          <a:prstGeom prst="rect">
            <a:avLst/>
          </a:prstGeom>
        </p:spPr>
      </p:pic>
      <p:sp>
        <p:nvSpPr>
          <p:cNvPr id="8" name="Title 2">
            <a:extLst>
              <a:ext uri="{FF2B5EF4-FFF2-40B4-BE49-F238E27FC236}">
                <a16:creationId xmlns:a16="http://schemas.microsoft.com/office/drawing/2014/main" id="{7E7AF43F-F595-D8A4-8F67-2228FDD1953D}"/>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Highest qualification level</a:t>
            </a:r>
          </a:p>
        </p:txBody>
      </p:sp>
      <p:sp>
        <p:nvSpPr>
          <p:cNvPr id="9" name="TextBox 8">
            <a:extLst>
              <a:ext uri="{FF2B5EF4-FFF2-40B4-BE49-F238E27FC236}">
                <a16:creationId xmlns:a16="http://schemas.microsoft.com/office/drawing/2014/main" id="{6B4B54CE-055B-AD06-DE5D-6C8E59D724E3}"/>
              </a:ext>
            </a:extLst>
          </p:cNvPr>
          <p:cNvSpPr txBox="1"/>
          <p:nvPr/>
        </p:nvSpPr>
        <p:spPr>
          <a:xfrm>
            <a:off x="539749" y="1876425"/>
            <a:ext cx="5010445" cy="4733925"/>
          </a:xfrm>
          <a:prstGeom prst="rect">
            <a:avLst/>
          </a:prstGeom>
          <a:noFill/>
        </p:spPr>
        <p:txBody>
          <a:bodyPr wrap="square" lIns="0" tIns="0" rIns="0" bIns="0" rtlCol="0">
            <a:noAutofit/>
          </a:bodyPr>
          <a:lstStyle/>
          <a:p>
            <a:pPr>
              <a:spcAft>
                <a:spcPts val="1134"/>
              </a:spcAft>
            </a:pPr>
            <a:r>
              <a:rPr lang="en-GB" sz="1400" dirty="0"/>
              <a:t>married &amp; civil partnered Essex residents are more likely to have higher level qualifications compared to the general Essex population.</a:t>
            </a:r>
          </a:p>
          <a:p>
            <a:pPr>
              <a:spcAft>
                <a:spcPts val="1134"/>
              </a:spcAft>
            </a:pPr>
            <a:r>
              <a:rPr lang="en-GB" sz="1400" dirty="0"/>
              <a:t> </a:t>
            </a:r>
            <a:br>
              <a:rPr lang="en-GB" sz="1400" dirty="0"/>
            </a:br>
            <a:r>
              <a:rPr lang="en-GB" sz="1400" dirty="0"/>
              <a:t>A larger proportion of the married &amp; civil partnered population have level 4 qualifications (such as Masters degrees or PhDs) compared to the general population, and are slightly less likely to have no qualifications.</a:t>
            </a:r>
          </a:p>
        </p:txBody>
      </p:sp>
      <p:sp>
        <p:nvSpPr>
          <p:cNvPr id="2" name="TextBox 1">
            <a:extLst>
              <a:ext uri="{FF2B5EF4-FFF2-40B4-BE49-F238E27FC236}">
                <a16:creationId xmlns:a16="http://schemas.microsoft.com/office/drawing/2014/main" id="{3CC5ED25-74CE-F66B-06E1-763D6AD8369E}"/>
              </a:ext>
            </a:extLst>
          </p:cNvPr>
          <p:cNvSpPr txBox="1"/>
          <p:nvPr/>
        </p:nvSpPr>
        <p:spPr>
          <a:xfrm>
            <a:off x="6229540" y="1601218"/>
            <a:ext cx="4859992" cy="275207"/>
          </a:xfrm>
          <a:prstGeom prst="rect">
            <a:avLst/>
          </a:prstGeom>
          <a:noFill/>
        </p:spPr>
        <p:txBody>
          <a:bodyPr wrap="square" lIns="0" tIns="0" rIns="0" bIns="0" rtlCol="0">
            <a:noAutofit/>
          </a:bodyPr>
          <a:lstStyle/>
          <a:p>
            <a:pPr algn="l">
              <a:spcAft>
                <a:spcPts val="1134"/>
              </a:spcAft>
            </a:pPr>
            <a:r>
              <a:rPr lang="en-GB" sz="1400" b="1" dirty="0"/>
              <a:t>Level of qualifications held in the married and civil partnered and general populations, Essex, 2021</a:t>
            </a:r>
          </a:p>
        </p:txBody>
      </p:sp>
      <p:sp>
        <p:nvSpPr>
          <p:cNvPr id="3" name="TextBox 2">
            <a:extLst>
              <a:ext uri="{FF2B5EF4-FFF2-40B4-BE49-F238E27FC236}">
                <a16:creationId xmlns:a16="http://schemas.microsoft.com/office/drawing/2014/main" id="{9DA417DC-D700-5C9A-AC38-BD72D0D72E3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00189C8D-FF4F-967A-1D18-890A55C21B66}"/>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16</a:t>
            </a:fld>
            <a:endParaRPr lang="en-GB" sz="1100" dirty="0">
              <a:solidFill>
                <a:schemeClr val="bg1">
                  <a:lumMod val="75000"/>
                </a:schemeClr>
              </a:solidFill>
            </a:endParaRPr>
          </a:p>
        </p:txBody>
      </p:sp>
    </p:spTree>
    <p:extLst>
      <p:ext uri="{BB962C8B-B14F-4D97-AF65-F5344CB8AC3E}">
        <p14:creationId xmlns:p14="http://schemas.microsoft.com/office/powerpoint/2010/main" val="33315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of a number of people&#10;&#10;Description automatically generated with medium confidence">
            <a:extLst>
              <a:ext uri="{FF2B5EF4-FFF2-40B4-BE49-F238E27FC236}">
                <a16:creationId xmlns:a16="http://schemas.microsoft.com/office/drawing/2014/main" id="{D9BB886A-B187-1237-B453-1BCB7EC40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20600"/>
            <a:ext cx="5798494" cy="4766400"/>
          </a:xfrm>
          <a:prstGeom prst="rect">
            <a:avLst/>
          </a:prstGeom>
        </p:spPr>
      </p:pic>
      <p:sp>
        <p:nvSpPr>
          <p:cNvPr id="7" name="Title 2">
            <a:extLst>
              <a:ext uri="{FF2B5EF4-FFF2-40B4-BE49-F238E27FC236}">
                <a16:creationId xmlns:a16="http://schemas.microsoft.com/office/drawing/2014/main" id="{E73FF1F1-ECFE-AAF4-9676-76767D49FEBF}"/>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Provision of unpaid care by married or civil partnered residents</a:t>
            </a:r>
          </a:p>
        </p:txBody>
      </p:sp>
      <p:sp>
        <p:nvSpPr>
          <p:cNvPr id="9" name="TextBox 8">
            <a:extLst>
              <a:ext uri="{FF2B5EF4-FFF2-40B4-BE49-F238E27FC236}">
                <a16:creationId xmlns:a16="http://schemas.microsoft.com/office/drawing/2014/main" id="{BE1FDCD3-BC1C-221E-B38E-85AD36C48B12}"/>
              </a:ext>
            </a:extLst>
          </p:cNvPr>
          <p:cNvSpPr txBox="1"/>
          <p:nvPr/>
        </p:nvSpPr>
        <p:spPr>
          <a:xfrm>
            <a:off x="539750" y="1868578"/>
            <a:ext cx="4936017" cy="4733925"/>
          </a:xfrm>
          <a:prstGeom prst="rect">
            <a:avLst/>
          </a:prstGeom>
          <a:noFill/>
        </p:spPr>
        <p:txBody>
          <a:bodyPr wrap="square" lIns="0" tIns="0" rIns="0" bIns="0" rtlCol="0">
            <a:noAutofit/>
          </a:bodyPr>
          <a:lstStyle/>
          <a:p>
            <a:pPr>
              <a:spcAft>
                <a:spcPts val="1134"/>
              </a:spcAft>
            </a:pPr>
            <a:r>
              <a:rPr lang="en-GB" sz="1400" dirty="0"/>
              <a:t>12.7% of Essex married or civil partnered residents provide some form of unpaid care. This is higher than the general Essex population, where 9% of the general population identified themselves as carers in the Census 2021.</a:t>
            </a:r>
          </a:p>
          <a:p>
            <a:pPr algn="l">
              <a:spcAft>
                <a:spcPts val="1134"/>
              </a:spcAft>
            </a:pPr>
            <a:r>
              <a:rPr lang="en-GB" sz="1400" dirty="0"/>
              <a:t>Married and civil partnered residents are more likely to provide up to 19 or 50+ hours of unpaid care compared to the general Essex population.</a:t>
            </a:r>
            <a:br>
              <a:rPr lang="en-GB" sz="1400" dirty="0"/>
            </a:br>
            <a:r>
              <a:rPr lang="en-GB" sz="1400" dirty="0"/>
              <a:t>It is likely that part of this pattern can be explained by age – married and civil partnered residents tend to be older than the general public.</a:t>
            </a:r>
          </a:p>
        </p:txBody>
      </p:sp>
      <p:sp>
        <p:nvSpPr>
          <p:cNvPr id="3" name="TextBox 2">
            <a:extLst>
              <a:ext uri="{FF2B5EF4-FFF2-40B4-BE49-F238E27FC236}">
                <a16:creationId xmlns:a16="http://schemas.microsoft.com/office/drawing/2014/main" id="{D2FCFF6A-65B5-307F-D90E-C8CF6B2ECE1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843ED94A-6A97-A8D9-D3DB-CB7AE3079A8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17</a:t>
            </a:fld>
            <a:endParaRPr lang="en-GB" sz="1100" dirty="0">
              <a:solidFill>
                <a:schemeClr val="bg1">
                  <a:lumMod val="75000"/>
                </a:schemeClr>
              </a:solidFill>
            </a:endParaRPr>
          </a:p>
        </p:txBody>
      </p:sp>
      <p:sp>
        <p:nvSpPr>
          <p:cNvPr id="2" name="TextBox 1">
            <a:extLst>
              <a:ext uri="{FF2B5EF4-FFF2-40B4-BE49-F238E27FC236}">
                <a16:creationId xmlns:a16="http://schemas.microsoft.com/office/drawing/2014/main" id="{AC56F9D2-3CDE-4F0F-51E6-0AEB85B09EAB}"/>
              </a:ext>
            </a:extLst>
          </p:cNvPr>
          <p:cNvSpPr txBox="1"/>
          <p:nvPr/>
        </p:nvSpPr>
        <p:spPr>
          <a:xfrm>
            <a:off x="6096000" y="1593371"/>
            <a:ext cx="5706140" cy="275207"/>
          </a:xfrm>
          <a:prstGeom prst="rect">
            <a:avLst/>
          </a:prstGeom>
          <a:noFill/>
        </p:spPr>
        <p:txBody>
          <a:bodyPr wrap="square" lIns="0" tIns="0" rIns="0" bIns="0" rtlCol="0">
            <a:noAutofit/>
          </a:bodyPr>
          <a:lstStyle/>
          <a:p>
            <a:pPr algn="l">
              <a:spcAft>
                <a:spcPts val="1134"/>
              </a:spcAft>
            </a:pPr>
            <a:r>
              <a:rPr lang="en-GB" sz="1400" b="1" dirty="0"/>
              <a:t>Provision of unpaid care by married &amp; civil partnered residents, Essex, 2021</a:t>
            </a:r>
          </a:p>
        </p:txBody>
      </p:sp>
    </p:spTree>
    <p:extLst>
      <p:ext uri="{BB962C8B-B14F-4D97-AF65-F5344CB8AC3E}">
        <p14:creationId xmlns:p14="http://schemas.microsoft.com/office/powerpoint/2010/main" val="206458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bar&#10;&#10;Description automatically generated with medium confidence">
            <a:extLst>
              <a:ext uri="{FF2B5EF4-FFF2-40B4-BE49-F238E27FC236}">
                <a16:creationId xmlns:a16="http://schemas.microsoft.com/office/drawing/2014/main" id="{8F3EA104-D2B8-DCCF-868E-FF9DD0F9E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89580"/>
            <a:ext cx="5798494" cy="4766400"/>
          </a:xfrm>
          <a:prstGeom prst="rect">
            <a:avLst/>
          </a:prstGeom>
        </p:spPr>
      </p:pic>
      <p:sp>
        <p:nvSpPr>
          <p:cNvPr id="8" name="Title 2">
            <a:extLst>
              <a:ext uri="{FF2B5EF4-FFF2-40B4-BE49-F238E27FC236}">
                <a16:creationId xmlns:a16="http://schemas.microsoft.com/office/drawing/2014/main" id="{697DF940-B92D-4CD6-7A25-8E7E8CBCEC73}"/>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Access to cars</a:t>
            </a:r>
          </a:p>
        </p:txBody>
      </p:sp>
      <p:sp>
        <p:nvSpPr>
          <p:cNvPr id="9" name="TextBox 8">
            <a:extLst>
              <a:ext uri="{FF2B5EF4-FFF2-40B4-BE49-F238E27FC236}">
                <a16:creationId xmlns:a16="http://schemas.microsoft.com/office/drawing/2014/main" id="{D5106507-9D61-CE3F-DCCC-6BC291C1D379}"/>
              </a:ext>
            </a:extLst>
          </p:cNvPr>
          <p:cNvSpPr txBox="1"/>
          <p:nvPr/>
        </p:nvSpPr>
        <p:spPr>
          <a:xfrm>
            <a:off x="550383" y="1874358"/>
            <a:ext cx="4850958" cy="4733925"/>
          </a:xfrm>
          <a:prstGeom prst="rect">
            <a:avLst/>
          </a:prstGeom>
          <a:noFill/>
        </p:spPr>
        <p:txBody>
          <a:bodyPr wrap="square" lIns="0" tIns="0" rIns="0" bIns="0" rtlCol="0">
            <a:noAutofit/>
          </a:bodyPr>
          <a:lstStyle/>
          <a:p>
            <a:pPr>
              <a:spcAft>
                <a:spcPts val="1134"/>
              </a:spcAft>
            </a:pPr>
            <a:r>
              <a:rPr lang="en-GB" sz="1400" dirty="0"/>
              <a:t>The vast majority of married &amp; civil partnered residents in Essex live have access to one or more cars in their household (96%), higher than the Essex population as a whole (89%)</a:t>
            </a:r>
          </a:p>
        </p:txBody>
      </p:sp>
      <p:sp>
        <p:nvSpPr>
          <p:cNvPr id="2" name="TextBox 1">
            <a:extLst>
              <a:ext uri="{FF2B5EF4-FFF2-40B4-BE49-F238E27FC236}">
                <a16:creationId xmlns:a16="http://schemas.microsoft.com/office/drawing/2014/main" id="{D17B936B-E2FC-54FF-4D6F-0DE90F967791}"/>
              </a:ext>
            </a:extLst>
          </p:cNvPr>
          <p:cNvSpPr txBox="1"/>
          <p:nvPr/>
        </p:nvSpPr>
        <p:spPr>
          <a:xfrm>
            <a:off x="6113722" y="1599151"/>
            <a:ext cx="5780772" cy="275207"/>
          </a:xfrm>
          <a:prstGeom prst="rect">
            <a:avLst/>
          </a:prstGeom>
          <a:noFill/>
        </p:spPr>
        <p:txBody>
          <a:bodyPr wrap="square" lIns="0" tIns="0" rIns="0" bIns="0" rtlCol="0">
            <a:noAutofit/>
          </a:bodyPr>
          <a:lstStyle/>
          <a:p>
            <a:pPr algn="l">
              <a:spcAft>
                <a:spcPts val="1134"/>
              </a:spcAft>
            </a:pPr>
            <a:r>
              <a:rPr lang="en-GB" sz="1400" b="1" dirty="0"/>
              <a:t>Access to a car or van in the married or civil partnered population, Essex, 2021</a:t>
            </a:r>
          </a:p>
        </p:txBody>
      </p:sp>
      <p:sp>
        <p:nvSpPr>
          <p:cNvPr id="3" name="TextBox 2">
            <a:extLst>
              <a:ext uri="{FF2B5EF4-FFF2-40B4-BE49-F238E27FC236}">
                <a16:creationId xmlns:a16="http://schemas.microsoft.com/office/drawing/2014/main" id="{C23ABCDA-528E-0200-146B-017A1C25A4CC}"/>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0776DAEF-4609-9866-BB41-0501EC1F169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18</a:t>
            </a:fld>
            <a:endParaRPr lang="en-GB" sz="1100" dirty="0">
              <a:solidFill>
                <a:schemeClr val="bg1">
                  <a:lumMod val="75000"/>
                </a:schemeClr>
              </a:solidFill>
            </a:endParaRPr>
          </a:p>
        </p:txBody>
      </p:sp>
    </p:spTree>
    <p:extLst>
      <p:ext uri="{BB962C8B-B14F-4D97-AF65-F5344CB8AC3E}">
        <p14:creationId xmlns:p14="http://schemas.microsoft.com/office/powerpoint/2010/main" val="383836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36D610C-CC30-9E37-FA9D-4B8560DF4555}"/>
              </a:ext>
            </a:extLst>
          </p:cNvPr>
          <p:cNvSpPr>
            <a:spLocks noGrp="1"/>
          </p:cNvSpPr>
          <p:nvPr>
            <p:ph type="title"/>
          </p:nvPr>
        </p:nvSpPr>
        <p:spPr>
          <a:xfrm>
            <a:off x="539750" y="647700"/>
            <a:ext cx="11159231" cy="621568"/>
          </a:xfrm>
        </p:spPr>
        <p:txBody>
          <a:bodyPr/>
          <a:lstStyle/>
          <a:p>
            <a:r>
              <a:rPr lang="en-GB" dirty="0"/>
              <a:t>Introduction</a:t>
            </a:r>
          </a:p>
        </p:txBody>
      </p:sp>
      <p:sp>
        <p:nvSpPr>
          <p:cNvPr id="7" name="TextBox 6">
            <a:extLst>
              <a:ext uri="{FF2B5EF4-FFF2-40B4-BE49-F238E27FC236}">
                <a16:creationId xmlns:a16="http://schemas.microsoft.com/office/drawing/2014/main" id="{84956B35-D650-E4EC-F163-22FBFCB86B29}"/>
              </a:ext>
            </a:extLst>
          </p:cNvPr>
          <p:cNvSpPr txBox="1"/>
          <p:nvPr/>
        </p:nvSpPr>
        <p:spPr>
          <a:xfrm>
            <a:off x="539750" y="1450659"/>
            <a:ext cx="11002010" cy="4430712"/>
          </a:xfrm>
          <a:prstGeom prst="rect">
            <a:avLst/>
          </a:prstGeom>
          <a:noFill/>
        </p:spPr>
        <p:txBody>
          <a:bodyPr wrap="square" lIns="0" tIns="0" rIns="0" bIns="0" rtlCol="0">
            <a:noAutofit/>
          </a:bodyPr>
          <a:lstStyle/>
          <a:p>
            <a:pPr>
              <a:spcBef>
                <a:spcPts val="0"/>
              </a:spcBef>
              <a:buNone/>
            </a:pPr>
            <a:r>
              <a:rPr lang="en-GB" sz="1500" dirty="0"/>
              <a:t>This document presents an analysis of the </a:t>
            </a:r>
            <a:r>
              <a:rPr lang="en-GB" sz="1500" b="1" dirty="0"/>
              <a:t>married &amp; civil partnership population </a:t>
            </a:r>
            <a:r>
              <a:rPr lang="en-GB" sz="1500" dirty="0"/>
              <a:t>in Essex, based on data collected through Census 2021.   It has been prepared as part of a series of analyses exploring the scale, distribution and characteristics of populations with ‘</a:t>
            </a:r>
            <a:r>
              <a:rPr lang="en-GB" sz="1500" dirty="0">
                <a:hlinkClick r:id="rId2"/>
              </a:rPr>
              <a:t>protected characteristics</a:t>
            </a:r>
            <a:r>
              <a:rPr lang="en-GB" sz="1500" dirty="0"/>
              <a:t>’ as defined by the Equality Act (2010).  </a:t>
            </a:r>
          </a:p>
          <a:p>
            <a:pPr>
              <a:spcBef>
                <a:spcPts val="0"/>
              </a:spcBef>
              <a:buNone/>
            </a:pPr>
            <a:endParaRPr lang="en-GB" sz="1500" dirty="0"/>
          </a:p>
          <a:p>
            <a:pPr>
              <a:spcBef>
                <a:spcPts val="0"/>
              </a:spcBef>
              <a:buNone/>
            </a:pPr>
            <a:r>
              <a:rPr lang="en-GB" sz="1500" dirty="0"/>
              <a:t>The document is divided into three sections:</a:t>
            </a:r>
          </a:p>
          <a:p>
            <a:pPr lvl="1">
              <a:spcBef>
                <a:spcPts val="1200"/>
              </a:spcBef>
            </a:pPr>
            <a:r>
              <a:rPr lang="en-GB" sz="1500" b="1" dirty="0"/>
              <a:t>Section 1: </a:t>
            </a:r>
            <a:r>
              <a:rPr lang="en-GB" sz="1500" dirty="0"/>
              <a:t>considers the number of people across Essex, and Essex districts who are identified as currently being in a marriage or civil partnership in the most recent Census data. </a:t>
            </a:r>
          </a:p>
          <a:p>
            <a:pPr lvl="1">
              <a:spcBef>
                <a:spcPts val="1200"/>
              </a:spcBef>
            </a:pPr>
            <a:r>
              <a:rPr lang="en-GB" sz="1500" b="1" dirty="0"/>
              <a:t>Section 2: </a:t>
            </a:r>
            <a:r>
              <a:rPr lang="en-GB" sz="1500" dirty="0"/>
              <a:t>examines the characteristics of the married &amp; civil partnered population, focusing on the extent to which the wider range of protected characteristics can be found within members of the married &amp; civil partnered population;</a:t>
            </a:r>
          </a:p>
          <a:p>
            <a:pPr lvl="1">
              <a:spcBef>
                <a:spcPts val="1200"/>
              </a:spcBef>
            </a:pPr>
            <a:r>
              <a:rPr lang="en-GB" sz="1500" b="1" dirty="0"/>
              <a:t>Section 3: </a:t>
            </a:r>
            <a:r>
              <a:rPr lang="en-GB" sz="1500" dirty="0"/>
              <a:t>examines the outcomes enjoyed by members of the married &amp; civil partnered population, focusing on employment outcomes, employment type, health outcomes, the likelihood of providing unpaid care, qualification levels and access to cars/vans.</a:t>
            </a:r>
          </a:p>
          <a:p>
            <a:endParaRPr lang="en-GB" sz="1500" dirty="0"/>
          </a:p>
          <a:p>
            <a:pPr>
              <a:spcBef>
                <a:spcPts val="0"/>
              </a:spcBef>
              <a:buNone/>
            </a:pPr>
            <a:r>
              <a:rPr lang="en-GB" sz="1500" dirty="0"/>
              <a:t>This is part of a suite of similar analyses examining the protected characteristics defined by the equalities act.  Similar analyses, and a series of interactive dashboards, exploring issues of disability, age, sex, sexuality, religion, and gender identity can be found at </a:t>
            </a:r>
            <a:r>
              <a:rPr lang="en-GB" sz="1500" dirty="0">
                <a:hlinkClick r:id="rId3"/>
              </a:rPr>
              <a:t>data.essex.gov.uk</a:t>
            </a:r>
            <a:r>
              <a:rPr lang="en-GB" sz="1500" dirty="0"/>
              <a:t>.  </a:t>
            </a:r>
          </a:p>
          <a:p>
            <a:pPr>
              <a:spcBef>
                <a:spcPts val="0"/>
              </a:spcBef>
              <a:buNone/>
            </a:pPr>
            <a:br>
              <a:rPr lang="en-GB" sz="1500" dirty="0"/>
            </a:br>
            <a:r>
              <a:rPr lang="en-GB" sz="1500" dirty="0"/>
              <a:t>ECC’s Research and Citizen Insight Team is leading the county council’s work to prepare examine and understand Census data.   If you would like to ask questions, find out more, or get involved in this work please contact Alastair Gordon (</a:t>
            </a:r>
            <a:r>
              <a:rPr lang="en-GB" sz="1500" dirty="0">
                <a:hlinkClick r:id="rId4">
                  <a:extLst>
                    <a:ext uri="{A12FA001-AC4F-418D-AE19-62706E023703}">
                      <ahyp:hlinkClr xmlns:ahyp="http://schemas.microsoft.com/office/drawing/2018/hyperlinkcolor" val="tx"/>
                    </a:ext>
                  </a:extLst>
                </a:hlinkClick>
              </a:rPr>
              <a:t>Alastair.Gordon@essex.gov.uk</a:t>
            </a:r>
            <a:r>
              <a:rPr lang="en-GB" sz="1500" dirty="0"/>
              <a:t>) or Sean Maguire (</a:t>
            </a:r>
            <a:r>
              <a:rPr lang="en-GB" sz="1500" dirty="0">
                <a:hlinkClick r:id="rId5">
                  <a:extLst>
                    <a:ext uri="{A12FA001-AC4F-418D-AE19-62706E023703}">
                      <ahyp:hlinkClr xmlns:ahyp="http://schemas.microsoft.com/office/drawing/2018/hyperlinkcolor" val="tx"/>
                    </a:ext>
                  </a:extLst>
                </a:hlinkClick>
              </a:rPr>
              <a:t>Sean.Maguire@essex.gov.uk</a:t>
            </a:r>
            <a:r>
              <a:rPr lang="en-GB" sz="1500" dirty="0"/>
              <a:t>).</a:t>
            </a:r>
          </a:p>
          <a:p>
            <a:endParaRPr lang="en-GB" sz="1500" dirty="0"/>
          </a:p>
          <a:p>
            <a:pPr marL="742950" lvl="1" indent="-285750">
              <a:spcAft>
                <a:spcPts val="1134"/>
              </a:spcAft>
              <a:buFont typeface="Arial" panose="020B0604020202020204" pitchFamily="34" charset="0"/>
              <a:buChar char="•"/>
            </a:pPr>
            <a:endParaRPr lang="en-GB" sz="1500" dirty="0"/>
          </a:p>
          <a:p>
            <a:pPr marL="742950" lvl="1" indent="-285750">
              <a:spcAft>
                <a:spcPts val="1134"/>
              </a:spcAft>
              <a:buFont typeface="Arial" panose="020B0604020202020204" pitchFamily="34" charset="0"/>
              <a:buChar char="•"/>
            </a:pPr>
            <a:endParaRPr lang="en-GB" sz="1500" dirty="0"/>
          </a:p>
        </p:txBody>
      </p:sp>
      <p:sp>
        <p:nvSpPr>
          <p:cNvPr id="2" name="TextBox 1">
            <a:extLst>
              <a:ext uri="{FF2B5EF4-FFF2-40B4-BE49-F238E27FC236}">
                <a16:creationId xmlns:a16="http://schemas.microsoft.com/office/drawing/2014/main" id="{431ED26B-8FF6-5896-AD5B-BF26AFD29C6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3" name="TextBox 2">
            <a:extLst>
              <a:ext uri="{FF2B5EF4-FFF2-40B4-BE49-F238E27FC236}">
                <a16:creationId xmlns:a16="http://schemas.microsoft.com/office/drawing/2014/main" id="{F560F42A-FD33-80E4-545F-4AD5D938008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2</a:t>
            </a:fld>
            <a:endParaRPr lang="en-GB" sz="1100" dirty="0">
              <a:solidFill>
                <a:schemeClr val="bg1">
                  <a:lumMod val="75000"/>
                </a:schemeClr>
              </a:solidFill>
            </a:endParaRPr>
          </a:p>
        </p:txBody>
      </p:sp>
    </p:spTree>
    <p:extLst>
      <p:ext uri="{BB962C8B-B14F-4D97-AF65-F5344CB8AC3E}">
        <p14:creationId xmlns:p14="http://schemas.microsoft.com/office/powerpoint/2010/main" val="366191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43D9EF-7687-4E74-CED6-EA07568A17A9}"/>
              </a:ext>
            </a:extLst>
          </p:cNvPr>
          <p:cNvSpPr txBox="1">
            <a:spLocks/>
          </p:cNvSpPr>
          <p:nvPr/>
        </p:nvSpPr>
        <p:spPr>
          <a:xfrm>
            <a:off x="540000" y="2340240"/>
            <a:ext cx="10823418"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1: The married &amp; civil partnered population</a:t>
            </a:r>
          </a:p>
          <a:p>
            <a:endParaRPr lang="en-GB" sz="3200" b="0"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CB276791-F843-80E0-1F88-93F366D483F9}"/>
              </a:ext>
            </a:extLst>
          </p:cNvPr>
          <p:cNvSpPr txBox="1"/>
          <p:nvPr/>
        </p:nvSpPr>
        <p:spPr>
          <a:xfrm>
            <a:off x="467360" y="3129243"/>
            <a:ext cx="10149840" cy="954107"/>
          </a:xfrm>
          <a:prstGeom prst="rect">
            <a:avLst/>
          </a:prstGeom>
          <a:noFill/>
        </p:spPr>
        <p:txBody>
          <a:bodyPr wrap="square">
            <a:spAutoFit/>
          </a:bodyPr>
          <a:lstStyle/>
          <a:p>
            <a:r>
              <a:rPr lang="en-GB" sz="2800" dirty="0">
                <a:solidFill>
                  <a:schemeClr val="bg1"/>
                </a:solidFill>
                <a:latin typeface="Calibri Light" panose="020F0302020204030204" pitchFamily="34" charset="0"/>
                <a:cs typeface="Calibri Light" panose="020F0302020204030204" pitchFamily="34" charset="0"/>
              </a:rPr>
              <a:t>Understanding the scale and distribution of Essex’s married &amp; civil partnered population</a:t>
            </a:r>
          </a:p>
        </p:txBody>
      </p:sp>
    </p:spTree>
    <p:extLst>
      <p:ext uri="{BB962C8B-B14F-4D97-AF65-F5344CB8AC3E}">
        <p14:creationId xmlns:p14="http://schemas.microsoft.com/office/powerpoint/2010/main" val="174184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with numbers and percentages&#10;&#10;Description automatically generated">
            <a:extLst>
              <a:ext uri="{FF2B5EF4-FFF2-40B4-BE49-F238E27FC236}">
                <a16:creationId xmlns:a16="http://schemas.microsoft.com/office/drawing/2014/main" id="{802DEE56-6A9F-9301-DE7B-5EFB06903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979" y="1806276"/>
            <a:ext cx="5388218" cy="4939200"/>
          </a:xfrm>
          <a:prstGeom prst="rect">
            <a:avLst/>
          </a:prstGeom>
        </p:spPr>
      </p:pic>
      <p:sp>
        <p:nvSpPr>
          <p:cNvPr id="3" name="Title 2">
            <a:extLst>
              <a:ext uri="{FF2B5EF4-FFF2-40B4-BE49-F238E27FC236}">
                <a16:creationId xmlns:a16="http://schemas.microsoft.com/office/drawing/2014/main" id="{7636F1AE-03B6-C9DB-F1A3-8B44AF5F6F3F}"/>
              </a:ext>
            </a:extLst>
          </p:cNvPr>
          <p:cNvSpPr>
            <a:spLocks noGrp="1"/>
          </p:cNvSpPr>
          <p:nvPr>
            <p:ph type="title"/>
          </p:nvPr>
        </p:nvSpPr>
        <p:spPr>
          <a:xfrm>
            <a:off x="559292" y="656882"/>
            <a:ext cx="11159231" cy="621568"/>
          </a:xfrm>
        </p:spPr>
        <p:txBody>
          <a:bodyPr/>
          <a:lstStyle/>
          <a:p>
            <a:r>
              <a:rPr lang="en-GB" sz="3200" dirty="0"/>
              <a:t>The married &amp; civil partnered population</a:t>
            </a:r>
          </a:p>
        </p:txBody>
      </p:sp>
      <p:sp>
        <p:nvSpPr>
          <p:cNvPr id="4" name="TextBox 3">
            <a:extLst>
              <a:ext uri="{FF2B5EF4-FFF2-40B4-BE49-F238E27FC236}">
                <a16:creationId xmlns:a16="http://schemas.microsoft.com/office/drawing/2014/main" id="{ACCD30EC-50EA-12A6-87C4-55021238110B}"/>
              </a:ext>
            </a:extLst>
          </p:cNvPr>
          <p:cNvSpPr txBox="1"/>
          <p:nvPr/>
        </p:nvSpPr>
        <p:spPr>
          <a:xfrm>
            <a:off x="549131" y="1870022"/>
            <a:ext cx="5181145" cy="4456590"/>
          </a:xfrm>
          <a:prstGeom prst="rect">
            <a:avLst/>
          </a:prstGeom>
          <a:noFill/>
        </p:spPr>
        <p:txBody>
          <a:bodyPr wrap="square" lIns="0" tIns="0" rIns="0" bIns="0" rtlCol="0">
            <a:noAutofit/>
          </a:bodyPr>
          <a:lstStyle/>
          <a:p>
            <a:pPr marL="285750" indent="-285750" algn="l">
              <a:spcBef>
                <a:spcPts val="600"/>
              </a:spcBef>
              <a:spcAft>
                <a:spcPts val="1800"/>
              </a:spcAft>
              <a:buFont typeface="Arial" panose="020B0604020202020204" pitchFamily="34" charset="0"/>
              <a:buChar char="•"/>
            </a:pPr>
            <a:r>
              <a:rPr lang="en-GB" sz="1400" dirty="0"/>
              <a:t>At the time of Census 2021, there were some 584,000 married &amp; civil partnered people in Essex and 706,000 in Greater Essex (including the areas of Southend and Thurrock).</a:t>
            </a:r>
          </a:p>
          <a:p>
            <a:pPr marL="285750" indent="-285750" algn="l">
              <a:spcBef>
                <a:spcPts val="600"/>
              </a:spcBef>
              <a:spcAft>
                <a:spcPts val="1800"/>
              </a:spcAft>
              <a:buFont typeface="Arial" panose="020B0604020202020204" pitchFamily="34" charset="0"/>
              <a:buChar char="•"/>
            </a:pPr>
            <a:r>
              <a:rPr lang="en-GB" sz="1400" dirty="0"/>
              <a:t>This equates to 47.7% of Essex residents slightly higher than  England as a whole (44.7%).</a:t>
            </a:r>
          </a:p>
          <a:p>
            <a:pPr marL="285750" indent="-285750" algn="l">
              <a:spcBef>
                <a:spcPts val="600"/>
              </a:spcBef>
              <a:spcAft>
                <a:spcPts val="1800"/>
              </a:spcAft>
              <a:buFont typeface="Arial" panose="020B0604020202020204" pitchFamily="34" charset="0"/>
              <a:buChar char="•"/>
            </a:pPr>
            <a:r>
              <a:rPr lang="en-GB" sz="1400" dirty="0"/>
              <a:t>There is some variation across the districts – Uttlesford and Maldon have the highest proportion of residents who are married or in a civil partnership, and Harlow and Southend have the lowest</a:t>
            </a:r>
          </a:p>
          <a:p>
            <a:pPr marL="285750" indent="-285750" algn="l">
              <a:spcBef>
                <a:spcPts val="600"/>
              </a:spcBef>
              <a:spcAft>
                <a:spcPts val="1800"/>
              </a:spcAft>
              <a:buFont typeface="Arial" panose="020B0604020202020204" pitchFamily="34" charset="0"/>
              <a:buChar char="•"/>
            </a:pPr>
            <a:r>
              <a:rPr lang="en-GB" sz="1400" dirty="0"/>
              <a:t>Marriage and civil partnership is strongly related to age, so part of the patterns seen in this pack will be due to the effect of age rather than being in a marriage or civil partnership</a:t>
            </a:r>
          </a:p>
        </p:txBody>
      </p:sp>
      <p:sp>
        <p:nvSpPr>
          <p:cNvPr id="2" name="TextBox 1">
            <a:extLst>
              <a:ext uri="{FF2B5EF4-FFF2-40B4-BE49-F238E27FC236}">
                <a16:creationId xmlns:a16="http://schemas.microsoft.com/office/drawing/2014/main" id="{AB0E12A4-935D-505B-E275-2CB31A7F8B34}"/>
              </a:ext>
            </a:extLst>
          </p:cNvPr>
          <p:cNvSpPr txBox="1"/>
          <p:nvPr/>
        </p:nvSpPr>
        <p:spPr>
          <a:xfrm>
            <a:off x="6380480" y="1593489"/>
            <a:ext cx="5496523" cy="386231"/>
          </a:xfrm>
          <a:prstGeom prst="rect">
            <a:avLst/>
          </a:prstGeom>
          <a:solidFill>
            <a:schemeClr val="bg1"/>
          </a:solidFill>
        </p:spPr>
        <p:txBody>
          <a:bodyPr wrap="square" lIns="0" tIns="0" rIns="0" bIns="0" rtlCol="0">
            <a:noAutofit/>
          </a:bodyPr>
          <a:lstStyle/>
          <a:p>
            <a:pPr algn="l">
              <a:spcAft>
                <a:spcPts val="1134"/>
              </a:spcAft>
            </a:pPr>
            <a:r>
              <a:rPr lang="en-GB" sz="1400" b="1" dirty="0"/>
              <a:t>Number and percentage of residents identifying as married or civil partnered in Greater Essex and Essex Districts, Census 2021</a:t>
            </a:r>
          </a:p>
        </p:txBody>
      </p:sp>
      <p:sp>
        <p:nvSpPr>
          <p:cNvPr id="6" name="TextBox 5">
            <a:extLst>
              <a:ext uri="{FF2B5EF4-FFF2-40B4-BE49-F238E27FC236}">
                <a16:creationId xmlns:a16="http://schemas.microsoft.com/office/drawing/2014/main" id="{BF42FB7F-8F88-0D48-1025-0FD03CEB3F7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7" name="TextBox 6">
            <a:extLst>
              <a:ext uri="{FF2B5EF4-FFF2-40B4-BE49-F238E27FC236}">
                <a16:creationId xmlns:a16="http://schemas.microsoft.com/office/drawing/2014/main" id="{E41F646A-1C03-4A75-67AB-EF1602057C48}"/>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4</a:t>
            </a:fld>
            <a:endParaRPr lang="en-GB" sz="1100" dirty="0">
              <a:solidFill>
                <a:schemeClr val="bg1">
                  <a:lumMod val="75000"/>
                </a:schemeClr>
              </a:solidFill>
            </a:endParaRPr>
          </a:p>
        </p:txBody>
      </p:sp>
    </p:spTree>
    <p:extLst>
      <p:ext uri="{BB962C8B-B14F-4D97-AF65-F5344CB8AC3E}">
        <p14:creationId xmlns:p14="http://schemas.microsoft.com/office/powerpoint/2010/main" val="65333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BF3046-1B5E-1519-F63E-2CCA0C233FE9}"/>
              </a:ext>
            </a:extLst>
          </p:cNvPr>
          <p:cNvPicPr>
            <a:picLocks noChangeAspect="1"/>
          </p:cNvPicPr>
          <p:nvPr/>
        </p:nvPicPr>
        <p:blipFill>
          <a:blip r:embed="rId2"/>
          <a:stretch>
            <a:fillRect/>
          </a:stretch>
        </p:blipFill>
        <p:spPr>
          <a:xfrm>
            <a:off x="5637319" y="1979999"/>
            <a:ext cx="6536639" cy="4411931"/>
          </a:xfrm>
          <a:prstGeom prst="rect">
            <a:avLst/>
          </a:prstGeom>
        </p:spPr>
      </p:pic>
      <p:sp>
        <p:nvSpPr>
          <p:cNvPr id="3" name="Title 2">
            <a:extLst>
              <a:ext uri="{FF2B5EF4-FFF2-40B4-BE49-F238E27FC236}">
                <a16:creationId xmlns:a16="http://schemas.microsoft.com/office/drawing/2014/main" id="{7636F1AE-03B6-C9DB-F1A3-8B44AF5F6F3F}"/>
              </a:ext>
            </a:extLst>
          </p:cNvPr>
          <p:cNvSpPr>
            <a:spLocks noGrp="1"/>
          </p:cNvSpPr>
          <p:nvPr>
            <p:ph type="title"/>
          </p:nvPr>
        </p:nvSpPr>
        <p:spPr>
          <a:xfrm>
            <a:off x="539750" y="647700"/>
            <a:ext cx="11159231" cy="621568"/>
          </a:xfrm>
        </p:spPr>
        <p:txBody>
          <a:bodyPr/>
          <a:lstStyle/>
          <a:p>
            <a:r>
              <a:rPr lang="en-GB" sz="3200" dirty="0"/>
              <a:t>Marriage and civil partnership across Greater Essex</a:t>
            </a:r>
          </a:p>
        </p:txBody>
      </p:sp>
      <p:sp>
        <p:nvSpPr>
          <p:cNvPr id="4" name="TextBox 3">
            <a:extLst>
              <a:ext uri="{FF2B5EF4-FFF2-40B4-BE49-F238E27FC236}">
                <a16:creationId xmlns:a16="http://schemas.microsoft.com/office/drawing/2014/main" id="{ACCD30EC-50EA-12A6-87C4-55021238110B}"/>
              </a:ext>
            </a:extLst>
          </p:cNvPr>
          <p:cNvSpPr txBox="1"/>
          <p:nvPr/>
        </p:nvSpPr>
        <p:spPr>
          <a:xfrm>
            <a:off x="549910" y="1873885"/>
            <a:ext cx="4961632" cy="4994275"/>
          </a:xfrm>
          <a:prstGeom prst="rect">
            <a:avLst/>
          </a:prstGeom>
          <a:noFill/>
        </p:spPr>
        <p:txBody>
          <a:bodyPr wrap="square" lIns="0" tIns="0" rIns="0" bIns="0" rtlCol="0">
            <a:noAutofit/>
          </a:bodyPr>
          <a:lstStyle/>
          <a:p>
            <a:pPr marL="285750" indent="-285750" algn="l">
              <a:spcAft>
                <a:spcPts val="1134"/>
              </a:spcAft>
              <a:buFont typeface="Arial" panose="020B0604020202020204" pitchFamily="34" charset="0"/>
              <a:buChar char="•"/>
            </a:pPr>
            <a:r>
              <a:rPr lang="en-GB" sz="1400" dirty="0"/>
              <a:t>The map opposite shows the proportion of residents in each middle-level super outputs area (MSOA) who are married or in a civil partnership</a:t>
            </a:r>
          </a:p>
          <a:p>
            <a:pPr marL="285750" indent="-285750" algn="l">
              <a:spcAft>
                <a:spcPts val="1134"/>
              </a:spcAft>
              <a:buFont typeface="Arial" panose="020B0604020202020204" pitchFamily="34" charset="0"/>
              <a:buChar char="•"/>
            </a:pPr>
            <a:r>
              <a:rPr lang="en-GB" sz="1400" dirty="0"/>
              <a:t>Marriage and civil partnership is highest in North Essex (Uttlesford and Braintree), as well as parts of Colchester and Maldon</a:t>
            </a:r>
          </a:p>
          <a:p>
            <a:pPr marL="285750" indent="-285750" algn="l">
              <a:spcAft>
                <a:spcPts val="1134"/>
              </a:spcAft>
              <a:buFont typeface="Arial" panose="020B0604020202020204" pitchFamily="34" charset="0"/>
              <a:buChar char="•"/>
            </a:pPr>
            <a:r>
              <a:rPr lang="en-GB" sz="1400" dirty="0"/>
              <a:t>Marriage and civil partnership is generally lower in towns and cities – Chelmsford, Colchester Town, Harlow, and Basildon Town have some of the lower proportions of marriage and civil partnership across Greater Essex</a:t>
            </a:r>
          </a:p>
          <a:p>
            <a:pPr marL="285750" indent="-285750" algn="l">
              <a:spcAft>
                <a:spcPts val="1134"/>
              </a:spcAft>
              <a:buFont typeface="Arial" panose="020B0604020202020204" pitchFamily="34" charset="0"/>
              <a:buChar char="•"/>
            </a:pPr>
            <a:r>
              <a:rPr lang="en-GB" sz="1400" dirty="0"/>
              <a:t>Marriage and civil partnership is strongly related to age, which may explain some of these patterns</a:t>
            </a:r>
          </a:p>
          <a:p>
            <a:pPr marL="285750" indent="-285750" algn="l">
              <a:spcAft>
                <a:spcPts val="1134"/>
              </a:spcAft>
              <a:buFont typeface="Arial" panose="020B0604020202020204" pitchFamily="34" charset="0"/>
              <a:buChar char="•"/>
            </a:pPr>
            <a:endParaRPr lang="en-GB" sz="1500" dirty="0"/>
          </a:p>
        </p:txBody>
      </p:sp>
      <p:sp>
        <p:nvSpPr>
          <p:cNvPr id="6" name="TextBox 5">
            <a:extLst>
              <a:ext uri="{FF2B5EF4-FFF2-40B4-BE49-F238E27FC236}">
                <a16:creationId xmlns:a16="http://schemas.microsoft.com/office/drawing/2014/main" id="{A555DA02-BF11-7C94-4F9C-E78CEC690F05}"/>
              </a:ext>
            </a:extLst>
          </p:cNvPr>
          <p:cNvSpPr txBox="1"/>
          <p:nvPr/>
        </p:nvSpPr>
        <p:spPr>
          <a:xfrm>
            <a:off x="5852160" y="1593487"/>
            <a:ext cx="4947919" cy="621568"/>
          </a:xfrm>
          <a:prstGeom prst="rect">
            <a:avLst/>
          </a:prstGeom>
          <a:noFill/>
        </p:spPr>
        <p:txBody>
          <a:bodyPr wrap="square" lIns="0" tIns="0" rIns="0" bIns="0" rtlCol="0">
            <a:noAutofit/>
          </a:bodyPr>
          <a:lstStyle/>
          <a:p>
            <a:pPr algn="l">
              <a:spcAft>
                <a:spcPts val="1134"/>
              </a:spcAft>
            </a:pPr>
            <a:r>
              <a:rPr lang="en-GB" sz="1400" b="1" dirty="0"/>
              <a:t>Prevalence of marriage and civil partnership by MSOA, Greater Essex, Census 2021</a:t>
            </a:r>
          </a:p>
        </p:txBody>
      </p:sp>
      <p:sp>
        <p:nvSpPr>
          <p:cNvPr id="7" name="TextBox 6">
            <a:extLst>
              <a:ext uri="{FF2B5EF4-FFF2-40B4-BE49-F238E27FC236}">
                <a16:creationId xmlns:a16="http://schemas.microsoft.com/office/drawing/2014/main" id="{30B3BE8A-9ABC-4421-A8E1-E74A81809A9C}"/>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8" name="TextBox 7">
            <a:extLst>
              <a:ext uri="{FF2B5EF4-FFF2-40B4-BE49-F238E27FC236}">
                <a16:creationId xmlns:a16="http://schemas.microsoft.com/office/drawing/2014/main" id="{11BAEFA3-43C1-A936-0917-435A49B16EE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5</a:t>
            </a:fld>
            <a:endParaRPr lang="en-GB" sz="1100" dirty="0">
              <a:solidFill>
                <a:schemeClr val="bg1">
                  <a:lumMod val="75000"/>
                </a:schemeClr>
              </a:solidFill>
            </a:endParaRPr>
          </a:p>
        </p:txBody>
      </p:sp>
    </p:spTree>
    <p:extLst>
      <p:ext uri="{BB962C8B-B14F-4D97-AF65-F5344CB8AC3E}">
        <p14:creationId xmlns:p14="http://schemas.microsoft.com/office/powerpoint/2010/main" val="118312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988F3EE-B8A6-C780-2EDC-5357DDCA378D}"/>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2: Characteristics of the married &amp; civil partnered population</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669F24FD-CF97-22B6-79AA-07FE955C31DB}"/>
              </a:ext>
            </a:extLst>
          </p:cNvPr>
          <p:cNvSpPr txBox="1"/>
          <p:nvPr/>
        </p:nvSpPr>
        <p:spPr>
          <a:xfrm>
            <a:off x="467360" y="3442729"/>
            <a:ext cx="111846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prevalence of other protected characteristics within Essex’s married &amp; civil partnered population</a:t>
            </a:r>
            <a:endParaRPr lang="en-GB" sz="2800" dirty="0">
              <a:solidFill>
                <a:schemeClr val="bg1"/>
              </a:solidFill>
            </a:endParaRPr>
          </a:p>
        </p:txBody>
      </p:sp>
    </p:spTree>
    <p:extLst>
      <p:ext uri="{BB962C8B-B14F-4D97-AF65-F5344CB8AC3E}">
        <p14:creationId xmlns:p14="http://schemas.microsoft.com/office/powerpoint/2010/main" val="383775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person with disabilities&#10;&#10;Description automatically generated with medium confidence">
            <a:extLst>
              <a:ext uri="{FF2B5EF4-FFF2-40B4-BE49-F238E27FC236}">
                <a16:creationId xmlns:a16="http://schemas.microsoft.com/office/drawing/2014/main" id="{AF55BB0C-62E2-95DB-2AB1-6212E8135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826" y="1577715"/>
            <a:ext cx="6332861" cy="4766400"/>
          </a:xfrm>
          <a:prstGeom prst="rect">
            <a:avLst/>
          </a:prstGeom>
        </p:spPr>
      </p:pic>
      <p:sp>
        <p:nvSpPr>
          <p:cNvPr id="8" name="Title 2">
            <a:extLst>
              <a:ext uri="{FF2B5EF4-FFF2-40B4-BE49-F238E27FC236}">
                <a16:creationId xmlns:a16="http://schemas.microsoft.com/office/drawing/2014/main" id="{CD67165A-C4B3-5BCC-F794-5ADDBFFE71F9}"/>
              </a:ext>
            </a:extLst>
          </p:cNvPr>
          <p:cNvSpPr>
            <a:spLocks noGrp="1"/>
          </p:cNvSpPr>
          <p:nvPr>
            <p:ph type="title"/>
          </p:nvPr>
        </p:nvSpPr>
        <p:spPr>
          <a:xfrm>
            <a:off x="539750" y="647700"/>
            <a:ext cx="11159231" cy="621568"/>
          </a:xfrm>
        </p:spPr>
        <p:txBody>
          <a:bodyPr/>
          <a:lstStyle/>
          <a:p>
            <a:r>
              <a:rPr lang="en-GB" sz="3200" dirty="0"/>
              <a:t>Age and sex of the married or civil partnered population</a:t>
            </a:r>
          </a:p>
        </p:txBody>
      </p:sp>
      <p:sp>
        <p:nvSpPr>
          <p:cNvPr id="9" name="TextBox 8">
            <a:extLst>
              <a:ext uri="{FF2B5EF4-FFF2-40B4-BE49-F238E27FC236}">
                <a16:creationId xmlns:a16="http://schemas.microsoft.com/office/drawing/2014/main" id="{CE77A489-A530-089B-AA5F-1F7900DB795C}"/>
              </a:ext>
            </a:extLst>
          </p:cNvPr>
          <p:cNvSpPr txBox="1"/>
          <p:nvPr/>
        </p:nvSpPr>
        <p:spPr>
          <a:xfrm>
            <a:off x="563083" y="1884625"/>
            <a:ext cx="4893487" cy="4733924"/>
          </a:xfrm>
          <a:prstGeom prst="rect">
            <a:avLst/>
          </a:prstGeom>
          <a:noFill/>
        </p:spPr>
        <p:txBody>
          <a:bodyPr wrap="square" lIns="0" tIns="0" rIns="0" bIns="0" rtlCol="0">
            <a:noAutofit/>
          </a:bodyPr>
          <a:lstStyle/>
          <a:p>
            <a:pPr algn="l">
              <a:spcAft>
                <a:spcPts val="1134"/>
              </a:spcAft>
            </a:pPr>
            <a:r>
              <a:rPr lang="en-GB" sz="1400" dirty="0"/>
              <a:t>The chart opposite shows the composition of Essex’s married or civil partnered population by age and by sex.</a:t>
            </a:r>
          </a:p>
          <a:p>
            <a:pPr algn="l">
              <a:spcAft>
                <a:spcPts val="1134"/>
              </a:spcAft>
            </a:pPr>
            <a:r>
              <a:rPr lang="en-GB" sz="1400" dirty="0"/>
              <a:t>There is very low levels of marriage or civil partnership until the late 20’s 25-29 age band. Only 0.9% of Essex residents aged 24 and younger are in a marriage or civil partnership.</a:t>
            </a:r>
          </a:p>
          <a:p>
            <a:pPr algn="l">
              <a:spcAft>
                <a:spcPts val="1134"/>
              </a:spcAft>
            </a:pPr>
            <a:r>
              <a:rPr lang="en-GB" sz="1400" dirty="0"/>
              <a:t>From 25 onwards the proportion of residents in a marriage or civil partnership steadily rises. Two thirds of Essex residents in their 60’s are currently in a marriage of civil partnership, the highest proportion in all age bands.</a:t>
            </a:r>
          </a:p>
          <a:p>
            <a:pPr algn="l">
              <a:spcAft>
                <a:spcPts val="1134"/>
              </a:spcAft>
            </a:pPr>
            <a:r>
              <a:rPr lang="en-GB" sz="1400" dirty="0"/>
              <a:t>The proportion of residents in marriages or civil partnerships begins to fall from ages 70 and over, with a more rapid fall in female residents compared to males. This is most likely due to married or civil partners dying and people becoming widows.</a:t>
            </a:r>
          </a:p>
        </p:txBody>
      </p:sp>
      <p:sp>
        <p:nvSpPr>
          <p:cNvPr id="2" name="TextBox 1">
            <a:extLst>
              <a:ext uri="{FF2B5EF4-FFF2-40B4-BE49-F238E27FC236}">
                <a16:creationId xmlns:a16="http://schemas.microsoft.com/office/drawing/2014/main" id="{4B4C6BD0-5818-DF8A-66E2-D671633C64F5}"/>
              </a:ext>
            </a:extLst>
          </p:cNvPr>
          <p:cNvSpPr txBox="1"/>
          <p:nvPr/>
        </p:nvSpPr>
        <p:spPr>
          <a:xfrm>
            <a:off x="5660774" y="1595472"/>
            <a:ext cx="5980843" cy="446391"/>
          </a:xfrm>
          <a:prstGeom prst="rect">
            <a:avLst/>
          </a:prstGeom>
          <a:solidFill>
            <a:schemeClr val="bg1"/>
          </a:solidFill>
        </p:spPr>
        <p:txBody>
          <a:bodyPr wrap="square" lIns="0" tIns="0" rIns="0" bIns="0" rtlCol="0">
            <a:noAutofit/>
          </a:bodyPr>
          <a:lstStyle/>
          <a:p>
            <a:pPr algn="l">
              <a:spcAft>
                <a:spcPts val="1134"/>
              </a:spcAft>
            </a:pPr>
            <a:r>
              <a:rPr lang="en-GB" sz="1400" b="1" dirty="0"/>
              <a:t>Composition of the married or civil partnered population by age and sex, Essex, 2021</a:t>
            </a:r>
          </a:p>
        </p:txBody>
      </p:sp>
      <p:sp>
        <p:nvSpPr>
          <p:cNvPr id="3" name="TextBox 2">
            <a:extLst>
              <a:ext uri="{FF2B5EF4-FFF2-40B4-BE49-F238E27FC236}">
                <a16:creationId xmlns:a16="http://schemas.microsoft.com/office/drawing/2014/main" id="{2BA0CAF0-7047-2DE8-68B3-A1DA521BC46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C1664826-B02D-5E55-149C-62740BDD57B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7</a:t>
            </a:fld>
            <a:endParaRPr lang="en-GB" sz="1100" dirty="0">
              <a:solidFill>
                <a:schemeClr val="bg1">
                  <a:lumMod val="75000"/>
                </a:schemeClr>
              </a:solidFill>
            </a:endParaRPr>
          </a:p>
        </p:txBody>
      </p:sp>
    </p:spTree>
    <p:extLst>
      <p:ext uri="{BB962C8B-B14F-4D97-AF65-F5344CB8AC3E}">
        <p14:creationId xmlns:p14="http://schemas.microsoft.com/office/powerpoint/2010/main" val="264376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with blue and orange squares&#10;&#10;Description automatically generated">
            <a:extLst>
              <a:ext uri="{FF2B5EF4-FFF2-40B4-BE49-F238E27FC236}">
                <a16:creationId xmlns:a16="http://schemas.microsoft.com/office/drawing/2014/main" id="{4C72A652-D2C7-43C1-5A67-F5FBA3039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387" y="1831100"/>
            <a:ext cx="5798494" cy="4766400"/>
          </a:xfrm>
          <a:prstGeom prst="rect">
            <a:avLst/>
          </a:prstGeom>
        </p:spPr>
      </p:pic>
      <p:sp>
        <p:nvSpPr>
          <p:cNvPr id="4" name="Title 2">
            <a:extLst>
              <a:ext uri="{FF2B5EF4-FFF2-40B4-BE49-F238E27FC236}">
                <a16:creationId xmlns:a16="http://schemas.microsoft.com/office/drawing/2014/main" id="{616BB0A8-654B-2FD3-2958-0665DF38D096}"/>
              </a:ext>
            </a:extLst>
          </p:cNvPr>
          <p:cNvSpPr txBox="1">
            <a:spLocks/>
          </p:cNvSpPr>
          <p:nvPr/>
        </p:nvSpPr>
        <p:spPr>
          <a:xfrm>
            <a:off x="550383" y="658333"/>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Disability in the married &amp; civil partnered population</a:t>
            </a:r>
          </a:p>
        </p:txBody>
      </p:sp>
      <p:sp>
        <p:nvSpPr>
          <p:cNvPr id="9" name="TextBox 8">
            <a:extLst>
              <a:ext uri="{FF2B5EF4-FFF2-40B4-BE49-F238E27FC236}">
                <a16:creationId xmlns:a16="http://schemas.microsoft.com/office/drawing/2014/main" id="{EF9001E9-6035-DEF2-AA85-808C20DC0C00}"/>
              </a:ext>
            </a:extLst>
          </p:cNvPr>
          <p:cNvSpPr txBox="1"/>
          <p:nvPr/>
        </p:nvSpPr>
        <p:spPr>
          <a:xfrm>
            <a:off x="563083" y="1883095"/>
            <a:ext cx="4957282" cy="4733925"/>
          </a:xfrm>
          <a:prstGeom prst="rect">
            <a:avLst/>
          </a:prstGeom>
          <a:noFill/>
        </p:spPr>
        <p:txBody>
          <a:bodyPr wrap="square" lIns="0" tIns="0" rIns="0" bIns="0" rtlCol="0">
            <a:noAutofit/>
          </a:bodyPr>
          <a:lstStyle/>
          <a:p>
            <a:pPr algn="l">
              <a:spcAft>
                <a:spcPts val="1134"/>
              </a:spcAft>
            </a:pPr>
            <a:r>
              <a:rPr lang="en-GB" sz="1400" dirty="0"/>
              <a:t>Essex residents who are married or in a civil partnership have a slightly lower prevalence of disability compared to the general Essex population. 16.4% of the married and civil partnered population are disabled, compared to 18.9% of all Essex residents.</a:t>
            </a:r>
          </a:p>
          <a:p>
            <a:pPr algn="l">
              <a:spcAft>
                <a:spcPts val="1134"/>
              </a:spcAft>
            </a:pPr>
            <a:r>
              <a:rPr lang="en-GB" sz="1400" dirty="0"/>
              <a:t>The largest difference is in the severely disabled – people who’s day-to-day activities are limited a lot. 7.7% of all Essex residents have their day to day activities limited a lot, compared to 6% of married or civil partnered residents.</a:t>
            </a:r>
          </a:p>
        </p:txBody>
      </p:sp>
      <p:sp>
        <p:nvSpPr>
          <p:cNvPr id="3" name="TextBox 2">
            <a:extLst>
              <a:ext uri="{FF2B5EF4-FFF2-40B4-BE49-F238E27FC236}">
                <a16:creationId xmlns:a16="http://schemas.microsoft.com/office/drawing/2014/main" id="{B07E0158-F1F0-168B-2A2E-E2AE0B6B9119}"/>
              </a:ext>
            </a:extLst>
          </p:cNvPr>
          <p:cNvSpPr txBox="1"/>
          <p:nvPr/>
        </p:nvSpPr>
        <p:spPr>
          <a:xfrm>
            <a:off x="6007387" y="1595473"/>
            <a:ext cx="5643276" cy="621568"/>
          </a:xfrm>
          <a:prstGeom prst="rect">
            <a:avLst/>
          </a:prstGeom>
          <a:noFill/>
        </p:spPr>
        <p:txBody>
          <a:bodyPr wrap="square" lIns="0" tIns="0" rIns="0" bIns="0" rtlCol="0">
            <a:noAutofit/>
          </a:bodyPr>
          <a:lstStyle/>
          <a:p>
            <a:pPr algn="l">
              <a:spcAft>
                <a:spcPts val="1134"/>
              </a:spcAft>
            </a:pPr>
            <a:r>
              <a:rPr lang="en-GB" sz="1400" b="1" dirty="0"/>
              <a:t>Comparison of disability in the married &amp; civil partnered population &amp; general population, Essex, 2021</a:t>
            </a:r>
          </a:p>
        </p:txBody>
      </p:sp>
      <p:sp>
        <p:nvSpPr>
          <p:cNvPr id="2" name="TextBox 1">
            <a:extLst>
              <a:ext uri="{FF2B5EF4-FFF2-40B4-BE49-F238E27FC236}">
                <a16:creationId xmlns:a16="http://schemas.microsoft.com/office/drawing/2014/main" id="{F3543879-468C-11B0-560E-60A155032E8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5" name="TextBox 4">
            <a:extLst>
              <a:ext uri="{FF2B5EF4-FFF2-40B4-BE49-F238E27FC236}">
                <a16:creationId xmlns:a16="http://schemas.microsoft.com/office/drawing/2014/main" id="{3CB02A5B-6A0C-E481-BAA0-AD9623001214}"/>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8</a:t>
            </a:fld>
            <a:endParaRPr lang="en-GB" sz="1100" dirty="0">
              <a:solidFill>
                <a:schemeClr val="bg1">
                  <a:lumMod val="75000"/>
                </a:schemeClr>
              </a:solidFill>
            </a:endParaRPr>
          </a:p>
        </p:txBody>
      </p:sp>
    </p:spTree>
    <p:extLst>
      <p:ext uri="{BB962C8B-B14F-4D97-AF65-F5344CB8AC3E}">
        <p14:creationId xmlns:p14="http://schemas.microsoft.com/office/powerpoint/2010/main" val="351994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number of people&#10;&#10;Description automatically generated with medium confidence">
            <a:extLst>
              <a:ext uri="{FF2B5EF4-FFF2-40B4-BE49-F238E27FC236}">
                <a16:creationId xmlns:a16="http://schemas.microsoft.com/office/drawing/2014/main" id="{A7E9D5FF-9042-A1D4-67FB-618DBE80B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912" y="1906257"/>
            <a:ext cx="5798494" cy="4766400"/>
          </a:xfrm>
          <a:prstGeom prst="rect">
            <a:avLst/>
          </a:prstGeom>
        </p:spPr>
      </p:pic>
      <p:sp>
        <p:nvSpPr>
          <p:cNvPr id="8" name="Title 2">
            <a:extLst>
              <a:ext uri="{FF2B5EF4-FFF2-40B4-BE49-F238E27FC236}">
                <a16:creationId xmlns:a16="http://schemas.microsoft.com/office/drawing/2014/main" id="{81FFEBE7-30B7-AEE5-44E1-5CC3F446A59B}"/>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Veterans in the married &amp; civil partnered population</a:t>
            </a:r>
          </a:p>
        </p:txBody>
      </p:sp>
      <p:sp>
        <p:nvSpPr>
          <p:cNvPr id="9" name="TextBox 8">
            <a:extLst>
              <a:ext uri="{FF2B5EF4-FFF2-40B4-BE49-F238E27FC236}">
                <a16:creationId xmlns:a16="http://schemas.microsoft.com/office/drawing/2014/main" id="{025ABAA2-D378-48E3-BBD1-D929847388E5}"/>
              </a:ext>
            </a:extLst>
          </p:cNvPr>
          <p:cNvSpPr txBox="1"/>
          <p:nvPr/>
        </p:nvSpPr>
        <p:spPr>
          <a:xfrm>
            <a:off x="564669" y="1882524"/>
            <a:ext cx="5253407" cy="4733925"/>
          </a:xfrm>
          <a:prstGeom prst="rect">
            <a:avLst/>
          </a:prstGeom>
          <a:noFill/>
        </p:spPr>
        <p:txBody>
          <a:bodyPr wrap="square" lIns="0" tIns="0" rIns="0" bIns="0" rtlCol="0">
            <a:noAutofit/>
          </a:bodyPr>
          <a:lstStyle/>
          <a:p>
            <a:pPr algn="l">
              <a:spcAft>
                <a:spcPts val="1134"/>
              </a:spcAft>
            </a:pPr>
            <a:r>
              <a:rPr lang="en-GB" sz="1400" dirty="0"/>
              <a:t>The vast majority of the Essex married &amp; civil partnered population (95.7%) have not previously served in the UK armed forces in any capacity. 25,000 married &amp; civil partnered residents have served in the UK armed forces in some capacity.</a:t>
            </a:r>
            <a:br>
              <a:rPr lang="en-GB" sz="1400" dirty="0"/>
            </a:br>
            <a:r>
              <a:rPr lang="en-GB" sz="1400" dirty="0"/>
              <a:t>There is a higher proportion of married or civil partnered Essex residents who have previously served in the UK armed forces compared to the general population – 4.3% of married and civil partnered Essex residents are veterans, compared to 3.5% of the general Essex population.</a:t>
            </a:r>
          </a:p>
          <a:p>
            <a:pPr algn="l">
              <a:spcAft>
                <a:spcPts val="1134"/>
              </a:spcAft>
            </a:pPr>
            <a:r>
              <a:rPr lang="en-GB" sz="1400" dirty="0"/>
              <a:t>The most common service type in the married or civil partnered population is previous service in the UK regular armed forces (3.24%)</a:t>
            </a:r>
          </a:p>
        </p:txBody>
      </p:sp>
      <p:sp>
        <p:nvSpPr>
          <p:cNvPr id="3" name="TextBox 2">
            <a:extLst>
              <a:ext uri="{FF2B5EF4-FFF2-40B4-BE49-F238E27FC236}">
                <a16:creationId xmlns:a16="http://schemas.microsoft.com/office/drawing/2014/main" id="{83E25A4B-57D6-F42F-424B-1BCFE74549B7}"/>
              </a:ext>
            </a:extLst>
          </p:cNvPr>
          <p:cNvSpPr txBox="1"/>
          <p:nvPr/>
        </p:nvSpPr>
        <p:spPr>
          <a:xfrm>
            <a:off x="6007387" y="1595473"/>
            <a:ext cx="5798494" cy="621568"/>
          </a:xfrm>
          <a:prstGeom prst="rect">
            <a:avLst/>
          </a:prstGeom>
          <a:noFill/>
        </p:spPr>
        <p:txBody>
          <a:bodyPr wrap="square" lIns="0" tIns="0" rIns="0" bIns="0" rtlCol="0">
            <a:noAutofit/>
          </a:bodyPr>
          <a:lstStyle/>
          <a:p>
            <a:pPr algn="l">
              <a:spcAft>
                <a:spcPts val="1134"/>
              </a:spcAft>
            </a:pPr>
            <a:r>
              <a:rPr lang="en-GB" sz="1400" b="1" dirty="0"/>
              <a:t>Composition of the married and civil partnered populations by veteran status, Essex, 2021</a:t>
            </a:r>
          </a:p>
        </p:txBody>
      </p:sp>
      <p:sp>
        <p:nvSpPr>
          <p:cNvPr id="2" name="TextBox 1">
            <a:extLst>
              <a:ext uri="{FF2B5EF4-FFF2-40B4-BE49-F238E27FC236}">
                <a16:creationId xmlns:a16="http://schemas.microsoft.com/office/drawing/2014/main" id="{D44C98C5-9902-7E45-44E0-98537EB4799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26B3D27A-C7D5-4F87-C233-7077873B35BB}"/>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9</a:t>
            </a:fld>
            <a:endParaRPr lang="en-GB" sz="1100" dirty="0">
              <a:solidFill>
                <a:schemeClr val="bg1">
                  <a:lumMod val="75000"/>
                </a:schemeClr>
              </a:solidFill>
            </a:endParaRPr>
          </a:p>
        </p:txBody>
      </p:sp>
    </p:spTree>
    <p:extLst>
      <p:ext uri="{BB962C8B-B14F-4D97-AF65-F5344CB8AC3E}">
        <p14:creationId xmlns:p14="http://schemas.microsoft.com/office/powerpoint/2010/main" val="1311567067"/>
      </p:ext>
    </p:extLst>
  </p:cSld>
  <p:clrMapOvr>
    <a:masterClrMapping/>
  </p:clrMapOvr>
</p:sld>
</file>

<file path=ppt/theme/theme1.xml><?xml version="1.0" encoding="utf-8"?>
<a:theme xmlns:a="http://schemas.openxmlformats.org/drawingml/2006/main" name="ppt theme 2023">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docProps/app.xml><?xml version="1.0" encoding="utf-8"?>
<Properties xmlns="http://schemas.openxmlformats.org/officeDocument/2006/extended-properties" xmlns:vt="http://schemas.openxmlformats.org/officeDocument/2006/docPropsVTypes">
  <Template>ppt theme 2023</Template>
  <TotalTime>3167</TotalTime>
  <Words>2223</Words>
  <Application>Microsoft Office PowerPoint</Application>
  <PresentationFormat>Widescreen</PresentationFormat>
  <Paragraphs>113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ppt theme 2023</vt:lpstr>
      <vt:lpstr>Understanding marriage &amp; civil partnership in Essex</vt:lpstr>
      <vt:lpstr>Introduction</vt:lpstr>
      <vt:lpstr>PowerPoint Presentation</vt:lpstr>
      <vt:lpstr>The married &amp; civil partnered population</vt:lpstr>
      <vt:lpstr>Marriage and civil partnership across Greater Essex</vt:lpstr>
      <vt:lpstr>PowerPoint Presentation</vt:lpstr>
      <vt:lpstr>Age and sex of the married or civil partnered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dc:title>
  <dc:creator>Sean Maguire - Senior Analyst</dc:creator>
  <cp:lastModifiedBy>Sean Maguire - Senior Analyst</cp:lastModifiedBy>
  <cp:revision>21</cp:revision>
  <dcterms:created xsi:type="dcterms:W3CDTF">2023-07-11T10:01:01Z</dcterms:created>
  <dcterms:modified xsi:type="dcterms:W3CDTF">2023-09-18T13:28:59Z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2023-07-11T10:01:01Z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8fe7be1e-09d6-4a87-848e-e854cf28bcf1</vt:lpwstr>
  </property>
  <property fmtid="{D5CDD505-2E9C-101B-9397-08002B2CF9AE}" pid="8" name="MSIP_Label_39d8be9e-c8d9-4b9c-bd40-2c27cc7ea2e6_ContentBits">
    <vt:lpwstr>0</vt:lpwstr>
  </property>
</Properties>
</file>