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69" r:id="rId9"/>
    <p:sldId id="276" r:id="rId10"/>
    <p:sldId id="270" r:id="rId11"/>
    <p:sldId id="262" r:id="rId12"/>
    <p:sldId id="273" r:id="rId13"/>
    <p:sldId id="272" r:id="rId14"/>
    <p:sldId id="27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1EFB0A-4B29-A774-ABF8-090C9F6E37FE}" name="Jyotsna Srinath - Analyst" initials="JSA" userId="S::Jyotsna.Srinath@essex.gov.uk::8471557d-b5e4-4cac-a3a6-9c62d2a11188" providerId="AD"/>
  <p188:author id="{0E0366E3-237F-3F79-74D1-DD2EED4960EC}" name="Sean Maguire - Senior Analyst" initials="SMSA" userId="S::Sean.Maguire@essex.gov.uk::24e6685b-73b1-46bc-94e1-daefbedbd121" providerId="AD"/>
  <p188:author id="{BA6035EF-FE10-E3A7-5D83-C81F4E0DED62}" name="Alastair Gordon - Head of Profession Research and Citizen Insight" initials="AGHoPRaCI" userId="S::Alastair.Gordon@essex.gov.uk::25a2190b-df6d-4bf9-8b87-8d0bf2f946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67" d="100"/>
          <a:sy n="67" d="100"/>
        </p:scale>
        <p:origin x="5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bristoluniversitypressdigital.com/display/book/9781447368861/ch004.xml"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22314/GEO-LGBT-Survey-Report.pdf"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sz="4800" dirty="0"/>
              <a:t>Understanding sexual orientation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288900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blue and orange bars&#10;&#10;Description automatically generated">
            <a:extLst>
              <a:ext uri="{FF2B5EF4-FFF2-40B4-BE49-F238E27FC236}">
                <a16:creationId xmlns:a16="http://schemas.microsoft.com/office/drawing/2014/main" id="{1AEBB35B-3238-629C-A527-1AA444D64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10" y="1863725"/>
            <a:ext cx="5798494" cy="4766400"/>
          </a:xfrm>
          <a:prstGeom prst="rect">
            <a:avLst/>
          </a:prstGeom>
        </p:spPr>
      </p:pic>
      <p:sp>
        <p:nvSpPr>
          <p:cNvPr id="5" name="Title 2">
            <a:extLst>
              <a:ext uri="{FF2B5EF4-FFF2-40B4-BE49-F238E27FC236}">
                <a16:creationId xmlns:a16="http://schemas.microsoft.com/office/drawing/2014/main" id="{AC7B59D6-B0E9-73B6-9F11-33C64D314C3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Gender and the LGB+ population</a:t>
            </a:r>
          </a:p>
        </p:txBody>
      </p:sp>
      <p:sp>
        <p:nvSpPr>
          <p:cNvPr id="9" name="TextBox 8">
            <a:extLst>
              <a:ext uri="{FF2B5EF4-FFF2-40B4-BE49-F238E27FC236}">
                <a16:creationId xmlns:a16="http://schemas.microsoft.com/office/drawing/2014/main" id="{D8259AEA-8318-DF21-1EA3-713A7BD5E57F}"/>
              </a:ext>
            </a:extLst>
          </p:cNvPr>
          <p:cNvSpPr txBox="1"/>
          <p:nvPr/>
        </p:nvSpPr>
        <p:spPr>
          <a:xfrm>
            <a:off x="564196" y="1879918"/>
            <a:ext cx="5124223" cy="4733925"/>
          </a:xfrm>
          <a:prstGeom prst="rect">
            <a:avLst/>
          </a:prstGeom>
          <a:noFill/>
        </p:spPr>
        <p:txBody>
          <a:bodyPr wrap="square" lIns="0" tIns="0" rIns="0" bIns="0" rtlCol="0">
            <a:noAutofit/>
          </a:bodyPr>
          <a:lstStyle/>
          <a:p>
            <a:pPr>
              <a:spcAft>
                <a:spcPts val="1134"/>
              </a:spcAft>
            </a:pPr>
            <a:r>
              <a:rPr lang="en-GB" sz="1400" dirty="0"/>
              <a:t>The vast majority of the Essex LGB+ population have a gender identity which the same as their sex registered at birth (92.6%, 25,000).  Only around 1,300 people in the Essex LGB+ population identify as having a different gender identity.  </a:t>
            </a:r>
          </a:p>
          <a:p>
            <a:pPr>
              <a:spcAft>
                <a:spcPts val="1134"/>
              </a:spcAft>
            </a:pPr>
            <a:r>
              <a:rPr lang="en-GB" sz="1400" dirty="0"/>
              <a:t>Nevertheless, this is a slightly higher proportion than across the Essex population as a whole.  Within the Essex LGB+ population:</a:t>
            </a:r>
          </a:p>
          <a:p>
            <a:pPr marL="285750" indent="-285750">
              <a:spcAft>
                <a:spcPts val="1134"/>
              </a:spcAft>
              <a:buFont typeface="Arial" panose="020B0604020202020204" pitchFamily="34" charset="0"/>
              <a:buChar char="•"/>
            </a:pPr>
            <a:r>
              <a:rPr lang="en-GB" sz="1400" dirty="0"/>
              <a:t>A higher percentage of residents identified as having ‘other gender identities.’</a:t>
            </a:r>
          </a:p>
          <a:p>
            <a:pPr marL="285750" indent="-285750" algn="l">
              <a:spcAft>
                <a:spcPts val="1134"/>
              </a:spcAft>
              <a:buFont typeface="Arial" panose="020B0604020202020204" pitchFamily="34" charset="0"/>
              <a:buChar char="•"/>
            </a:pPr>
            <a:r>
              <a:rPr lang="en-GB" sz="1400" dirty="0"/>
              <a:t>A higher percentage of residents identified as trans men and trans women than across the population as a whole, and</a:t>
            </a:r>
          </a:p>
          <a:p>
            <a:pPr marL="285750" indent="-285750" algn="l">
              <a:spcAft>
                <a:spcPts val="1134"/>
              </a:spcAft>
              <a:buFont typeface="Arial" panose="020B0604020202020204" pitchFamily="34" charset="0"/>
              <a:buChar char="•"/>
            </a:pPr>
            <a:r>
              <a:rPr lang="en-GB" sz="1400" dirty="0"/>
              <a:t>A lower proportion of LGB+ residents chose not to answer the gender question compared to the general population, possibly due to differences in talking about gender identity in the LGB+ population compared to the general population</a:t>
            </a:r>
          </a:p>
        </p:txBody>
      </p:sp>
      <p:sp>
        <p:nvSpPr>
          <p:cNvPr id="3" name="TextBox 2">
            <a:extLst>
              <a:ext uri="{FF2B5EF4-FFF2-40B4-BE49-F238E27FC236}">
                <a16:creationId xmlns:a16="http://schemas.microsoft.com/office/drawing/2014/main" id="{7A8F40D9-6DF6-3EA6-16CD-681E423999C3}"/>
              </a:ext>
            </a:extLst>
          </p:cNvPr>
          <p:cNvSpPr txBox="1"/>
          <p:nvPr/>
        </p:nvSpPr>
        <p:spPr>
          <a:xfrm>
            <a:off x="619026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LGB+ population by sexuality, Essex, 2021</a:t>
            </a:r>
          </a:p>
        </p:txBody>
      </p:sp>
      <p:sp>
        <p:nvSpPr>
          <p:cNvPr id="2" name="TextBox 1">
            <a:extLst>
              <a:ext uri="{FF2B5EF4-FFF2-40B4-BE49-F238E27FC236}">
                <a16:creationId xmlns:a16="http://schemas.microsoft.com/office/drawing/2014/main" id="{60C1F486-0378-C782-717B-F524107A6AB7}"/>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930366C-7738-E707-9C9A-FD35810CEA3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75113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the LGB+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523220"/>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the LGB+ population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with medium confidence">
            <a:extLst>
              <a:ext uri="{FF2B5EF4-FFF2-40B4-BE49-F238E27FC236}">
                <a16:creationId xmlns:a16="http://schemas.microsoft.com/office/drawing/2014/main" id="{91888A5C-C4BE-9898-EDDE-F62AD3130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01" y="1889580"/>
            <a:ext cx="5798494" cy="4766400"/>
          </a:xfrm>
          <a:prstGeom prst="rect">
            <a:avLst/>
          </a:prstGeom>
        </p:spPr>
      </p:pic>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lgn="l">
              <a:spcAft>
                <a:spcPts val="1134"/>
              </a:spcAft>
            </a:pPr>
            <a:r>
              <a:rPr lang="en-GB" sz="1400" dirty="0"/>
              <a:t>LGB+ people in Essex are significantly more likely to be full time students compared to all Essex residents.</a:t>
            </a:r>
          </a:p>
          <a:p>
            <a:pPr>
              <a:spcAft>
                <a:spcPts val="1134"/>
              </a:spcAft>
            </a:pPr>
            <a:r>
              <a:rPr lang="en-GB" sz="1400" dirty="0"/>
              <a:t>Those LGB+ people who are in work are:</a:t>
            </a:r>
          </a:p>
          <a:p>
            <a:pPr marL="285750" indent="-285750">
              <a:spcAft>
                <a:spcPts val="1134"/>
              </a:spcAft>
              <a:buFont typeface="Arial" panose="020B0604020202020204" pitchFamily="34" charset="0"/>
              <a:buChar char="•"/>
            </a:pPr>
            <a:r>
              <a:rPr lang="en-GB" sz="1400" dirty="0"/>
              <a:t>More likely to be in lower managerial, administrative and professional occupations than the wider working population; and</a:t>
            </a:r>
          </a:p>
          <a:p>
            <a:pPr marL="285750" indent="-285750">
              <a:spcAft>
                <a:spcPts val="1134"/>
              </a:spcAft>
              <a:buFont typeface="Arial" panose="020B0604020202020204" pitchFamily="34" charset="0"/>
              <a:buChar char="•"/>
            </a:pPr>
            <a:r>
              <a:rPr lang="en-GB" sz="1400" dirty="0"/>
              <a:t>less likely to be working in routine, lower supervisory and technical occupations, and intermediate occupations</a:t>
            </a:r>
          </a:p>
          <a:p>
            <a:pPr algn="l">
              <a:spcAft>
                <a:spcPts val="1134"/>
              </a:spcAft>
            </a:pPr>
            <a:r>
              <a:rPr lang="en-GB" sz="1400" dirty="0"/>
              <a:t>This is reflective of the age of the LGB+ population in Essex, more than half are aged 16 to 34 years, and therefore more likely to be full time students</a:t>
            </a:r>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LGB+ and general population, </a:t>
            </a:r>
            <a:br>
              <a:rPr lang="en-GB" sz="1400" b="1" dirty="0"/>
            </a:br>
            <a:r>
              <a:rPr lang="en-GB" sz="1400" b="1" dirty="0"/>
              <a:t>Essex 2021 </a:t>
            </a:r>
          </a:p>
        </p:txBody>
      </p:sp>
    </p:spTree>
    <p:extLst>
      <p:ext uri="{BB962C8B-B14F-4D97-AF65-F5344CB8AC3E}">
        <p14:creationId xmlns:p14="http://schemas.microsoft.com/office/powerpoint/2010/main" val="410990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bar chart&#10;&#10;Description automatically generated with medium confidence">
            <a:extLst>
              <a:ext uri="{FF2B5EF4-FFF2-40B4-BE49-F238E27FC236}">
                <a16:creationId xmlns:a16="http://schemas.microsoft.com/office/drawing/2014/main" id="{FBE78E4F-5217-2873-F86F-A4E855869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772621"/>
            <a:ext cx="5798494" cy="4766400"/>
          </a:xfrm>
          <a:prstGeom prst="rect">
            <a:avLst/>
          </a:prstGeom>
        </p:spPr>
      </p:pic>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spcAft>
                <a:spcPts val="1134"/>
              </a:spcAft>
            </a:pPr>
            <a:r>
              <a:rPr lang="en-GB" sz="1400" dirty="0"/>
              <a:t>LGB+ people in Essex are more likely to be in work than the working-age population as a whole.  Those who do work are slightly more likely to work full-time than members of the wider population.</a:t>
            </a:r>
          </a:p>
          <a:p>
            <a:pPr algn="l">
              <a:spcAft>
                <a:spcPts val="1134"/>
              </a:spcAft>
            </a:pPr>
            <a:r>
              <a:rPr lang="en-GB" sz="1400" dirty="0"/>
              <a:t>There are 25,806 LGB+ people in Essex aged 16-64 of which 17,729 are in employment (full time or part time) This means around 2/3</a:t>
            </a:r>
            <a:r>
              <a:rPr lang="en-GB" sz="1400" baseline="30000" dirty="0"/>
              <a:t>rd</a:t>
            </a:r>
            <a:r>
              <a:rPr lang="en-GB" sz="1400" dirty="0"/>
              <a:t> of the group is in employment at time of census 2021</a:t>
            </a:r>
          </a:p>
          <a:p>
            <a:pPr algn="l">
              <a:spcAft>
                <a:spcPts val="1134"/>
              </a:spcAft>
            </a:pPr>
            <a:r>
              <a:rPr lang="en-GB" sz="1400" dirty="0"/>
              <a:t>This is a higher proportion than we see across the working-age population as a whole suggesting that LGB+ people are more likely to be in work than the average for the population.</a:t>
            </a:r>
          </a:p>
          <a:p>
            <a:pPr algn="l">
              <a:spcAft>
                <a:spcPts val="1134"/>
              </a:spcAft>
            </a:pPr>
            <a:r>
              <a:rPr lang="en-GB" sz="1400" dirty="0"/>
              <a:t>The majority of the LGB+ population in Essex who are in work are in full-time roles (72% hold full-time roles compared to 27% working part-time)*, a higher proportion are in full-time work than across the Essex working-age population as a whole.  </a:t>
            </a:r>
          </a:p>
          <a:p>
            <a:pPr algn="l">
              <a:spcAft>
                <a:spcPts val="1134"/>
              </a:spcAft>
            </a:pPr>
            <a:endParaRPr lang="en-GB" sz="600" dirty="0"/>
          </a:p>
          <a:p>
            <a:pPr algn="l">
              <a:spcAft>
                <a:spcPts val="1134"/>
              </a:spcAft>
            </a:pPr>
            <a:r>
              <a:rPr lang="en-GB" sz="1000" dirty="0"/>
              <a:t>*Within Census data full time roles are classified as 31+ hours per week and part-time roles are classed as 30 hrs or less per week.</a:t>
            </a:r>
          </a:p>
        </p:txBody>
      </p:sp>
      <p:sp>
        <p:nvSpPr>
          <p:cNvPr id="2" name="TextBox 1">
            <a:extLst>
              <a:ext uri="{FF2B5EF4-FFF2-40B4-BE49-F238E27FC236}">
                <a16:creationId xmlns:a16="http://schemas.microsoft.com/office/drawing/2014/main" id="{4E7C094B-ECED-15E6-1462-98EBA0F00A8B}"/>
              </a:ext>
            </a:extLst>
          </p:cNvPr>
          <p:cNvSpPr txBox="1"/>
          <p:nvPr/>
        </p:nvSpPr>
        <p:spPr>
          <a:xfrm>
            <a:off x="6350000" y="1595438"/>
            <a:ext cx="6096000" cy="313465"/>
          </a:xfrm>
          <a:prstGeom prst="rect">
            <a:avLst/>
          </a:prstGeom>
          <a:noFill/>
        </p:spPr>
        <p:txBody>
          <a:bodyPr wrap="square" lIns="0" tIns="0" rIns="0" bIns="0" rtlCol="0">
            <a:noAutofit/>
          </a:bodyPr>
          <a:lstStyle/>
          <a:p>
            <a:pPr algn="l">
              <a:spcAft>
                <a:spcPts val="1134"/>
              </a:spcAft>
            </a:pPr>
            <a:r>
              <a:rPr lang="en-GB" sz="1400" b="1" dirty="0"/>
              <a:t>Hours worked, LGB+ and general population,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13</a:t>
            </a:fld>
            <a:endParaRPr lang="en-GB" sz="1100" dirty="0">
              <a:solidFill>
                <a:schemeClr val="bg1">
                  <a:lumMod val="75000"/>
                </a:schemeClr>
              </a:solidFill>
            </a:endParaRPr>
          </a:p>
        </p:txBody>
      </p:sp>
    </p:spTree>
    <p:extLst>
      <p:ext uri="{BB962C8B-B14F-4D97-AF65-F5344CB8AC3E}">
        <p14:creationId xmlns:p14="http://schemas.microsoft.com/office/powerpoint/2010/main" val="364840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bar graph&#10;&#10;Description automatically generated">
            <a:extLst>
              <a:ext uri="{FF2B5EF4-FFF2-40B4-BE49-F238E27FC236}">
                <a16:creationId xmlns:a16="http://schemas.microsoft.com/office/drawing/2014/main" id="{5E4CA620-656D-628F-5EDB-91947640A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461" y="1817011"/>
            <a:ext cx="5798494" cy="4766400"/>
          </a:xfrm>
          <a:prstGeom prst="rect">
            <a:avLst/>
          </a:prstGeom>
        </p:spPr>
      </p:pic>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dirty="0"/>
              <a:t>LGB+ people in Essex are significantly more likely to hold higher level qualifications than the population as a whole.  </a:t>
            </a:r>
          </a:p>
          <a:p>
            <a:pPr>
              <a:spcAft>
                <a:spcPts val="1134"/>
              </a:spcAft>
            </a:pPr>
            <a:r>
              <a:rPr lang="en-GB" sz="1400" dirty="0"/>
              <a:t>They are also significantly less likely to hold no formal qualifications or to hold only entry level qualifications than the wider population of working-age residents. In fact, LGB+ residents are half as likely as the Essex general population to hold no qualifications.</a:t>
            </a:r>
          </a:p>
          <a:p>
            <a:pPr>
              <a:spcAft>
                <a:spcPts val="1134"/>
              </a:spcAft>
            </a:pPr>
            <a:r>
              <a:rPr lang="en-GB" sz="1400" dirty="0"/>
              <a:t>There are more LGB+ people with higher levels of qualification (level 4 – e.g. Masters degrees or PhDs) than Essex general population </a:t>
            </a:r>
          </a:p>
          <a:p>
            <a:pPr>
              <a:spcAft>
                <a:spcPts val="1134"/>
              </a:spcAft>
            </a:pPr>
            <a:endParaRPr lang="en-GB" sz="1400" dirty="0"/>
          </a:p>
        </p:txBody>
      </p:sp>
      <p:sp>
        <p:nvSpPr>
          <p:cNvPr id="2" name="TextBox 1">
            <a:extLst>
              <a:ext uri="{FF2B5EF4-FFF2-40B4-BE49-F238E27FC236}">
                <a16:creationId xmlns:a16="http://schemas.microsoft.com/office/drawing/2014/main" id="{3CC5ED25-74CE-F66B-06E1-763D6AD8369E}"/>
              </a:ext>
            </a:extLst>
          </p:cNvPr>
          <p:cNvSpPr txBox="1"/>
          <p:nvPr/>
        </p:nvSpPr>
        <p:spPr>
          <a:xfrm>
            <a:off x="6229540" y="1601218"/>
            <a:ext cx="4859992" cy="275207"/>
          </a:xfrm>
          <a:prstGeom prst="rect">
            <a:avLst/>
          </a:prstGeom>
          <a:noFill/>
        </p:spPr>
        <p:txBody>
          <a:bodyPr wrap="square" lIns="0" tIns="0" rIns="0" bIns="0" rtlCol="0">
            <a:noAutofit/>
          </a:bodyPr>
          <a:lstStyle/>
          <a:p>
            <a:pPr algn="l">
              <a:spcAft>
                <a:spcPts val="1134"/>
              </a:spcAft>
            </a:pPr>
            <a:r>
              <a:rPr lang="en-GB" sz="1400" b="1" dirty="0"/>
              <a:t>Level of qualifications held in the LGB+ and general population, </a:t>
            </a:r>
            <a:br>
              <a:rPr lang="en-GB" sz="1400" b="1" dirty="0"/>
            </a:br>
            <a:r>
              <a:rPr lang="en-GB" sz="1400" b="1" dirty="0"/>
              <a:t>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spTree>
    <p:extLst>
      <p:ext uri="{BB962C8B-B14F-4D97-AF65-F5344CB8AC3E}">
        <p14:creationId xmlns:p14="http://schemas.microsoft.com/office/powerpoint/2010/main" val="33315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with medium confidence">
            <a:extLst>
              <a:ext uri="{FF2B5EF4-FFF2-40B4-BE49-F238E27FC236}">
                <a16:creationId xmlns:a16="http://schemas.microsoft.com/office/drawing/2014/main" id="{1251D888-768A-124E-8003-B30D3D695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730974"/>
            <a:ext cx="5798494" cy="4766400"/>
          </a:xfrm>
          <a:prstGeom prst="rect">
            <a:avLst/>
          </a:prstGeom>
        </p:spPr>
      </p:pic>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Sexuality by unpaid care</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dirty="0"/>
              <a:t>The vast majority of LGB+ people in Essex do not provide unpaid care.  Only 10% of the LGB+ population provide some form of unpaid care. This is similar to the general Essex population, where c9% of residents provide some level of unpaid care. </a:t>
            </a:r>
          </a:p>
          <a:p>
            <a:pPr algn="l">
              <a:spcAft>
                <a:spcPts val="1134"/>
              </a:spcAft>
            </a:pPr>
            <a:r>
              <a:rPr lang="en-GB" sz="1400" dirty="0"/>
              <a:t>LGB+ residents are more likely to provide 0-19 and 20-49 hours of unpaid care compared to the general population in Essex</a:t>
            </a:r>
          </a:p>
        </p:txBody>
      </p:sp>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the LGB+ population, Essex, 2021</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spTree>
    <p:extLst>
      <p:ext uri="{BB962C8B-B14F-4D97-AF65-F5344CB8AC3E}">
        <p14:creationId xmlns:p14="http://schemas.microsoft.com/office/powerpoint/2010/main" val="206458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LGB+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aged 16+ across Essex, and Essex districts who are identified as LGB+ in the most recent Census data.  These are people who, at the time of Census 2021, </a:t>
            </a:r>
            <a:r>
              <a:rPr lang="en-GB" sz="1500" b="0" i="0" dirty="0">
                <a:effectLst/>
              </a:rPr>
              <a:t>report their sexual </a:t>
            </a:r>
            <a:r>
              <a:rPr lang="en-GB" sz="1500" dirty="0"/>
              <a:t>orientation as Lesbian, Gay, Bisexual, or Other</a:t>
            </a:r>
          </a:p>
          <a:p>
            <a:pPr lvl="1">
              <a:spcBef>
                <a:spcPts val="1200"/>
              </a:spcBef>
            </a:pPr>
            <a:r>
              <a:rPr lang="en-GB" sz="1500" b="1" dirty="0"/>
              <a:t>Section 2: </a:t>
            </a:r>
            <a:r>
              <a:rPr lang="en-GB" sz="1500" dirty="0"/>
              <a:t>examines the characteristics of the LGB+ population, focusing on the extent to which the wider range of protected characteristics can be found within members of the LGB+ population;</a:t>
            </a:r>
          </a:p>
          <a:p>
            <a:pPr lvl="1">
              <a:spcBef>
                <a:spcPts val="1200"/>
              </a:spcBef>
            </a:pPr>
            <a:r>
              <a:rPr lang="en-GB" sz="1500" b="1" dirty="0"/>
              <a:t>Section 3: </a:t>
            </a:r>
            <a:r>
              <a:rPr lang="en-GB" sz="1500" dirty="0"/>
              <a:t>examines the outcomes enjoyed by members of the LGB+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ethnicity, age, sex, sexuality, disability, and gender 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or get 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LGB+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523220"/>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Understanding the scale and distribution of Essex’s </a:t>
            </a:r>
            <a:r>
              <a:rPr lang="en-GB" sz="2800" dirty="0">
                <a:solidFill>
                  <a:schemeClr val="bg1"/>
                </a:solidFill>
                <a:latin typeface="Calibri Light" panose="020F0302020204030204" pitchFamily="34" charset="0"/>
                <a:cs typeface="Calibri Light" panose="020F0302020204030204" pitchFamily="34" charset="0"/>
              </a:rPr>
              <a:t>LGB+</a:t>
            </a:r>
            <a:r>
              <a:rPr lang="en-GB" sz="2800" b="0" dirty="0">
                <a:solidFill>
                  <a:schemeClr val="bg1"/>
                </a:solidFill>
                <a:latin typeface="Calibri Light" panose="020F0302020204030204" pitchFamily="34" charset="0"/>
                <a:cs typeface="Calibri Light" panose="020F0302020204030204" pitchFamily="34" charset="0"/>
              </a:rPr>
              <a:t> population</a:t>
            </a:r>
            <a:endParaRPr lang="en-GB" sz="2800" dirty="0">
              <a:solidFill>
                <a:schemeClr val="bg1"/>
              </a:solidFill>
            </a:endParaRP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a:extLst>
              <a:ext uri="{FF2B5EF4-FFF2-40B4-BE49-F238E27FC236}">
                <a16:creationId xmlns:a16="http://schemas.microsoft.com/office/drawing/2014/main" id="{724DB54A-09B5-7D7F-ACDA-3ADD1EDD0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995" y="1672055"/>
            <a:ext cx="5030836" cy="4611600"/>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LGB+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marL="285750" indent="-285750" algn="l">
              <a:spcBef>
                <a:spcPts val="600"/>
              </a:spcBef>
              <a:spcAft>
                <a:spcPts val="1800"/>
              </a:spcAft>
              <a:buFont typeface="Arial" panose="020B0604020202020204" pitchFamily="34" charset="0"/>
              <a:buChar char="•"/>
            </a:pPr>
            <a:r>
              <a:rPr lang="en-GB" sz="1400" dirty="0"/>
              <a:t>At the time of Census 2021, there were some 27,000 LGB+ people in Essex and 34,500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2.3% of Greater Essex residents aged 16+ – lower than the average of England as a whole (3.4%).</a:t>
            </a:r>
          </a:p>
          <a:p>
            <a:pPr marL="285750" indent="-285750" algn="l">
              <a:spcBef>
                <a:spcPts val="600"/>
              </a:spcBef>
              <a:spcAft>
                <a:spcPts val="1800"/>
              </a:spcAft>
              <a:buFont typeface="Arial" panose="020B0604020202020204" pitchFamily="34" charset="0"/>
              <a:buChar char="•"/>
            </a:pPr>
            <a:r>
              <a:rPr lang="en-GB" sz="1400" dirty="0"/>
              <a:t>But the prevalence of LGB+ residents within the population varies substantially across different districts.  Colchester and Southend have the highest levels of LGB+ residents</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sp>
        <p:nvSpPr>
          <p:cNvPr id="11" name="TextBox 10">
            <a:extLst>
              <a:ext uri="{FF2B5EF4-FFF2-40B4-BE49-F238E27FC236}">
                <a16:creationId xmlns:a16="http://schemas.microsoft.com/office/drawing/2014/main" id="{48E14A75-38EC-FC58-13FE-452911F42D6D}"/>
              </a:ext>
            </a:extLst>
          </p:cNvPr>
          <p:cNvSpPr txBox="1"/>
          <p:nvPr/>
        </p:nvSpPr>
        <p:spPr>
          <a:xfrm>
            <a:off x="6380479" y="1426537"/>
            <a:ext cx="5496523" cy="455525"/>
          </a:xfrm>
          <a:prstGeom prst="rect">
            <a:avLst/>
          </a:prstGeom>
          <a:solidFill>
            <a:schemeClr val="bg1"/>
          </a:solidFill>
        </p:spPr>
        <p:txBody>
          <a:bodyPr wrap="square" lIns="0" tIns="0" rIns="0" bIns="0" rtlCol="0">
            <a:noAutofit/>
          </a:bodyPr>
          <a:lstStyle/>
          <a:p>
            <a:pPr algn="l">
              <a:spcAft>
                <a:spcPts val="1134"/>
              </a:spcAft>
            </a:pPr>
            <a:r>
              <a:rPr lang="en-GB" sz="1400" b="1" dirty="0"/>
              <a:t>Number and percentage of residents identifying as LGB+ in Greater Essex and Essex Districts, Census 2021</a:t>
            </a:r>
          </a:p>
        </p:txBody>
      </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LGB+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LGB+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person with a disability&#10;&#10;Description automatically generated with medium confidence">
            <a:extLst>
              <a:ext uri="{FF2B5EF4-FFF2-40B4-BE49-F238E27FC236}">
                <a16:creationId xmlns:a16="http://schemas.microsoft.com/office/drawing/2014/main" id="{899E9203-77BE-0586-8046-D02C05471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994" y="1577722"/>
            <a:ext cx="6332861" cy="4766400"/>
          </a:xfrm>
          <a:prstGeom prst="rect">
            <a:avLst/>
          </a:prstGeom>
        </p:spPr>
      </p:pic>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dirty="0"/>
              <a:t>Age and sex of the LGB+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66869"/>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LGB+ population by age and by sex. </a:t>
            </a:r>
          </a:p>
          <a:p>
            <a:pPr algn="l">
              <a:spcAft>
                <a:spcPts val="1134"/>
              </a:spcAft>
            </a:pPr>
            <a:r>
              <a:rPr lang="en-GB" sz="1400" dirty="0"/>
              <a:t>Identifying as LGB+ is most common in the youngest (16-24) age band, where circa 5.5% of residents identify as LGB+. This is slightly lower than England (6.9%).</a:t>
            </a:r>
          </a:p>
          <a:p>
            <a:pPr algn="l">
              <a:spcAft>
                <a:spcPts val="1134"/>
              </a:spcAft>
            </a:pPr>
            <a:r>
              <a:rPr lang="en-GB" sz="1400" dirty="0"/>
              <a:t>The proportion of residents in each age band identifying as LGB+ falls off with age, with less than 1% of Essex residents aged 75+ identifying as LGB.</a:t>
            </a:r>
          </a:p>
          <a:p>
            <a:pPr algn="l">
              <a:spcAft>
                <a:spcPts val="1134"/>
              </a:spcAft>
            </a:pPr>
            <a:r>
              <a:rPr lang="en-GB" sz="1400" dirty="0"/>
              <a:t>There is a higher proportion of females identifying as LGB+ in the younger age bands. Females have a higher proportion of LGB+ compared to males up to age 45-54, at which point the pattern flips and there are higher proportion of males identifying as LGB+ compared to females.</a:t>
            </a:r>
          </a:p>
        </p:txBody>
      </p:sp>
      <p:sp>
        <p:nvSpPr>
          <p:cNvPr id="2" name="TextBox 1">
            <a:extLst>
              <a:ext uri="{FF2B5EF4-FFF2-40B4-BE49-F238E27FC236}">
                <a16:creationId xmlns:a16="http://schemas.microsoft.com/office/drawing/2014/main" id="{4B4C6BD0-5818-DF8A-66E2-D671633C64F5}"/>
              </a:ext>
            </a:extLst>
          </p:cNvPr>
          <p:cNvSpPr txBox="1"/>
          <p:nvPr/>
        </p:nvSpPr>
        <p:spPr>
          <a:xfrm>
            <a:off x="5571994" y="1577722"/>
            <a:ext cx="5980843" cy="473024"/>
          </a:xfrm>
          <a:prstGeom prst="rect">
            <a:avLst/>
          </a:prstGeom>
          <a:solidFill>
            <a:schemeClr val="bg1"/>
          </a:solidFill>
        </p:spPr>
        <p:txBody>
          <a:bodyPr wrap="square" lIns="0" tIns="0" rIns="0" bIns="0" rtlCol="0">
            <a:noAutofit/>
          </a:bodyPr>
          <a:lstStyle/>
          <a:p>
            <a:pPr algn="l">
              <a:spcAft>
                <a:spcPts val="1134"/>
              </a:spcAft>
            </a:pPr>
            <a:r>
              <a:rPr lang="en-GB" sz="1400" b="1" dirty="0"/>
              <a:t>Composition of the LGB+ population by age and sex, Essex, 2021</a:t>
            </a:r>
            <a:br>
              <a:rPr lang="en-GB" sz="1400" b="1" dirty="0"/>
            </a:br>
            <a:endParaRPr lang="en-GB" sz="1400" i="1" dirty="0">
              <a:solidFill>
                <a:schemeClr val="tx1">
                  <a:lumMod val="50000"/>
                  <a:lumOff val="50000"/>
                </a:schemeClr>
              </a:solidFill>
            </a:endParaRP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6</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number of people&#10;&#10;Description automatically generated">
            <a:extLst>
              <a:ext uri="{FF2B5EF4-FFF2-40B4-BE49-F238E27FC236}">
                <a16:creationId xmlns:a16="http://schemas.microsoft.com/office/drawing/2014/main" id="{B74D1532-5F3F-66DC-638D-756D54EE0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01" y="1831100"/>
            <a:ext cx="5798494" cy="4766400"/>
          </a:xfrm>
          <a:prstGeom prst="rect">
            <a:avLst/>
          </a:prstGeom>
        </p:spPr>
      </p:pic>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Ethnic diversity in the LGB+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50383" y="1892078"/>
            <a:ext cx="4957282" cy="4733925"/>
          </a:xfrm>
          <a:prstGeom prst="rect">
            <a:avLst/>
          </a:prstGeom>
          <a:noFill/>
        </p:spPr>
        <p:txBody>
          <a:bodyPr wrap="square" lIns="0" tIns="0" rIns="0" bIns="0" rtlCol="0">
            <a:noAutofit/>
          </a:bodyPr>
          <a:lstStyle/>
          <a:p>
            <a:pPr algn="l">
              <a:spcAft>
                <a:spcPts val="1134"/>
              </a:spcAft>
            </a:pPr>
            <a:r>
              <a:rPr lang="en-GB" sz="1400" dirty="0"/>
              <a:t>The vast majority of Essex’s LGB+ population identify as White British (83.5% - or 22,600 for the 27,070 LGB+ population).</a:t>
            </a:r>
          </a:p>
          <a:p>
            <a:pPr algn="l">
              <a:spcAft>
                <a:spcPts val="1134"/>
              </a:spcAft>
            </a:pPr>
            <a:r>
              <a:rPr lang="en-GB" sz="1400" dirty="0"/>
              <a:t>4,470 identify as members of other ethnic groups (16.5% - compared to 13.6% across the population as a whole).   </a:t>
            </a:r>
          </a:p>
          <a:p>
            <a:pPr algn="l">
              <a:spcAft>
                <a:spcPts val="1134"/>
              </a:spcAft>
            </a:pPr>
            <a:r>
              <a:rPr lang="en-GB" sz="1400" dirty="0"/>
              <a:t>In particular, the analysis reveals that members of the Essex LGB+ population are nearly twice as likely as the wider population to identify as:</a:t>
            </a:r>
          </a:p>
          <a:p>
            <a:pPr marL="285750" indent="-285750" algn="l">
              <a:spcAft>
                <a:spcPts val="1134"/>
              </a:spcAft>
              <a:buFont typeface="Arial" panose="020B0604020202020204" pitchFamily="34" charset="0"/>
              <a:buChar char="•"/>
            </a:pPr>
            <a:r>
              <a:rPr lang="en-GB" sz="1400" dirty="0"/>
              <a:t>Gypsy or Irish Traveller, Roma or Other white;</a:t>
            </a:r>
          </a:p>
          <a:p>
            <a:pPr marL="285750" indent="-285750" algn="l">
              <a:spcAft>
                <a:spcPts val="1134"/>
              </a:spcAft>
              <a:buFont typeface="Arial" panose="020B0604020202020204" pitchFamily="34" charset="0"/>
              <a:buChar char="•"/>
            </a:pPr>
            <a:r>
              <a:rPr lang="en-GB" sz="1400" dirty="0"/>
              <a:t>Mixed or multiple ethnic group;</a:t>
            </a:r>
          </a:p>
          <a:p>
            <a:pPr algn="l">
              <a:spcAft>
                <a:spcPts val="1134"/>
              </a:spcAft>
            </a:pPr>
            <a:r>
              <a:rPr lang="en-GB" sz="1400" dirty="0"/>
              <a:t>Members of the LGB+ population are less likely to identify as Black, Black British, Black Welsh, Caribbean or African and Asian, Asian British or Asian Welsh</a:t>
            </a:r>
          </a:p>
          <a:p>
            <a:pPr algn="l">
              <a:spcAft>
                <a:spcPts val="1134"/>
              </a:spcAft>
            </a:pPr>
            <a:r>
              <a:rPr lang="en-GB" sz="1400" dirty="0"/>
              <a:t>It is interesting to note that the highest proportion of LGB+ residents in Essex are Gypsy, Irish traveller, or Roma. More needs to be done to support this community as they can be doubly discriminated due to their sexuality and their traveller status [1]</a:t>
            </a: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Composition of the LGB+ population by ethnic group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0"/>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sp>
        <p:nvSpPr>
          <p:cNvPr id="6" name="TextBox 5">
            <a:extLst>
              <a:ext uri="{FF2B5EF4-FFF2-40B4-BE49-F238E27FC236}">
                <a16:creationId xmlns:a16="http://schemas.microsoft.com/office/drawing/2014/main" id="{B701C25A-BC14-7316-5A2F-EB35B634D572}"/>
              </a:ext>
            </a:extLst>
          </p:cNvPr>
          <p:cNvSpPr txBox="1"/>
          <p:nvPr/>
        </p:nvSpPr>
        <p:spPr>
          <a:xfrm>
            <a:off x="559761" y="6286716"/>
            <a:ext cx="8414118" cy="621568"/>
          </a:xfrm>
          <a:prstGeom prst="rect">
            <a:avLst/>
          </a:prstGeom>
          <a:noFill/>
        </p:spPr>
        <p:txBody>
          <a:bodyPr wrap="square" lIns="0" tIns="0" rIns="0" bIns="0" rtlCol="0">
            <a:noAutofit/>
          </a:bodyPr>
          <a:lstStyle/>
          <a:p>
            <a:pPr algn="l">
              <a:spcAft>
                <a:spcPts val="1134"/>
              </a:spcAft>
            </a:pPr>
            <a:r>
              <a:rPr lang="en-GB" sz="1000" dirty="0"/>
              <a:t>[1] </a:t>
            </a:r>
            <a:r>
              <a:rPr lang="en-GB" sz="1000" dirty="0">
                <a:hlinkClick r:id="rId3"/>
              </a:rPr>
              <a:t>Racism and Ethnic inequality in a time of crisis: Chapter 4 (Racism and racial discrimination)</a:t>
            </a:r>
            <a:endParaRPr lang="en-GB" sz="1000" dirty="0"/>
          </a:p>
        </p:txBody>
      </p:sp>
    </p:spTree>
    <p:extLst>
      <p:ext uri="{BB962C8B-B14F-4D97-AF65-F5344CB8AC3E}">
        <p14:creationId xmlns:p14="http://schemas.microsoft.com/office/powerpoint/2010/main" val="351994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bar graph&#10;&#10;Description automatically generated with medium confidence">
            <a:extLst>
              <a:ext uri="{FF2B5EF4-FFF2-40B4-BE49-F238E27FC236}">
                <a16:creationId xmlns:a16="http://schemas.microsoft.com/office/drawing/2014/main" id="{9F0C8E1A-E61E-1897-6992-3AA463A4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551" y="1854609"/>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Religion in the LGB+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712394"/>
            <a:ext cx="5194428" cy="4135514"/>
          </a:xfrm>
          <a:prstGeom prst="rect">
            <a:avLst/>
          </a:prstGeom>
          <a:noFill/>
        </p:spPr>
        <p:txBody>
          <a:bodyPr wrap="square" lIns="0" tIns="0" rIns="0" bIns="0" rtlCol="0">
            <a:noAutofit/>
          </a:bodyPr>
          <a:lstStyle/>
          <a:p>
            <a:pPr algn="l">
              <a:spcAft>
                <a:spcPts val="1134"/>
              </a:spcAft>
            </a:pPr>
            <a:r>
              <a:rPr lang="en-GB" sz="1400" dirty="0"/>
              <a:t>The vast majority of the Essex LGB+ population identify as having ‘no religion’ (64.3%), followed by Christian (26.6%). This is slightly different to the general population of Essex, where nearly half of the population are Christian.  </a:t>
            </a:r>
          </a:p>
          <a:p>
            <a:pPr algn="l">
              <a:spcAft>
                <a:spcPts val="1134"/>
              </a:spcAft>
            </a:pPr>
            <a:r>
              <a:rPr lang="en-GB" sz="1400" dirty="0"/>
              <a:t>Also, amongst the Essex LGB+ population:</a:t>
            </a:r>
          </a:p>
          <a:p>
            <a:pPr marL="285750" indent="-285750" algn="l">
              <a:spcAft>
                <a:spcPts val="1134"/>
              </a:spcAft>
              <a:buFont typeface="Arial" panose="020B0604020202020204" pitchFamily="34" charset="0"/>
              <a:buChar char="•"/>
            </a:pPr>
            <a:r>
              <a:rPr lang="en-GB" sz="1400" dirty="0"/>
              <a:t>a higher percentage of residents identified as following Buddhist religion 2.3x higher than the Essex population as a whole.</a:t>
            </a:r>
          </a:p>
          <a:p>
            <a:pPr marL="285750" indent="-285750" algn="l">
              <a:spcAft>
                <a:spcPts val="1134"/>
              </a:spcAft>
              <a:buFont typeface="Arial" panose="020B0604020202020204" pitchFamily="34" charset="0"/>
              <a:buChar char="•"/>
            </a:pPr>
            <a:r>
              <a:rPr lang="en-GB" sz="1400" dirty="0"/>
              <a:t>Those identifying as Jewish was equal to all residents in the Essex population</a:t>
            </a:r>
          </a:p>
          <a:p>
            <a:pPr marL="285750" indent="-285750">
              <a:spcAft>
                <a:spcPts val="1134"/>
              </a:spcAft>
              <a:buFont typeface="Arial" panose="020B0604020202020204" pitchFamily="34" charset="0"/>
              <a:buChar char="•"/>
            </a:pPr>
            <a:r>
              <a:rPr lang="en-GB" sz="1400" dirty="0"/>
              <a:t>a lower percentage of residents identified as Muslim, Sikh or Hindu than the Essex population as a whole.</a:t>
            </a:r>
          </a:p>
          <a:p>
            <a:pPr>
              <a:spcAft>
                <a:spcPts val="1134"/>
              </a:spcAft>
            </a:pPr>
            <a:r>
              <a:rPr lang="en-GB" sz="1400" dirty="0"/>
              <a:t>The Essex population is reflective of national trends, as a vast majority of LGB+ population in England identify as having no religion. According to national LGBT survey, half of LGBT+ members who experienced conversion therapy, experienced it in faith groups. This can likely be indicative of dissatisfaction with faith groups [1]</a:t>
            </a:r>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LGB+ population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
        <p:nvSpPr>
          <p:cNvPr id="6" name="TextBox 5">
            <a:extLst>
              <a:ext uri="{FF2B5EF4-FFF2-40B4-BE49-F238E27FC236}">
                <a16:creationId xmlns:a16="http://schemas.microsoft.com/office/drawing/2014/main" id="{BF181FF6-56A6-6F16-3D56-6E00B63159B5}"/>
              </a:ext>
            </a:extLst>
          </p:cNvPr>
          <p:cNvSpPr txBox="1"/>
          <p:nvPr/>
        </p:nvSpPr>
        <p:spPr>
          <a:xfrm>
            <a:off x="469955" y="6134718"/>
            <a:ext cx="8859578" cy="246221"/>
          </a:xfrm>
          <a:prstGeom prst="rect">
            <a:avLst/>
          </a:prstGeom>
          <a:noFill/>
        </p:spPr>
        <p:txBody>
          <a:bodyPr wrap="square">
            <a:spAutoFit/>
          </a:bodyPr>
          <a:lstStyle/>
          <a:p>
            <a:r>
              <a:rPr lang="en-GB" sz="1000" dirty="0"/>
              <a:t>[1] </a:t>
            </a:r>
            <a:r>
              <a:rPr lang="en-GB" sz="1000" dirty="0">
                <a:hlinkClick r:id="rId3"/>
              </a:rPr>
              <a:t>National LGBT Survey 2018</a:t>
            </a:r>
            <a:endParaRPr lang="en-GB" sz="1000" dirty="0"/>
          </a:p>
        </p:txBody>
      </p:sp>
    </p:spTree>
    <p:extLst>
      <p:ext uri="{BB962C8B-B14F-4D97-AF65-F5344CB8AC3E}">
        <p14:creationId xmlns:p14="http://schemas.microsoft.com/office/powerpoint/2010/main" val="119823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with blue and orange squares&#10;&#10;Description automatically generated">
            <a:extLst>
              <a:ext uri="{FF2B5EF4-FFF2-40B4-BE49-F238E27FC236}">
                <a16:creationId xmlns:a16="http://schemas.microsoft.com/office/drawing/2014/main" id="{096BA3E7-0852-24FA-0A36-AD74B0560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712394"/>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in the LGB+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712394"/>
            <a:ext cx="5194428" cy="4135514"/>
          </a:xfrm>
          <a:prstGeom prst="rect">
            <a:avLst/>
          </a:prstGeom>
          <a:noFill/>
        </p:spPr>
        <p:txBody>
          <a:bodyPr wrap="square" lIns="0" tIns="0" rIns="0" bIns="0" rtlCol="0">
            <a:noAutofit/>
          </a:bodyPr>
          <a:lstStyle/>
          <a:p>
            <a:pPr algn="l">
              <a:spcAft>
                <a:spcPts val="1134"/>
              </a:spcAft>
            </a:pPr>
            <a:r>
              <a:rPr lang="en-GB" sz="1400" dirty="0"/>
              <a:t>The prevalence of disability is higher in the LGB+ population – roughly 3 in every 10 LGB+ Essex residents are disabled, compared to 2 in every 10 residents in the general Essex population. </a:t>
            </a:r>
          </a:p>
          <a:p>
            <a:pPr algn="l">
              <a:spcAft>
                <a:spcPts val="1134"/>
              </a:spcAft>
            </a:pPr>
            <a:r>
              <a:rPr lang="en-GB" sz="1400" dirty="0"/>
              <a:t>A higher proportion of the LGB+ population are disabled and have their day-to-day activities limited a little. 20% of Essex’s LGB+ residents have their day to day activities limited a little by their disability, almost twice as high as the general Essex population.</a:t>
            </a:r>
          </a:p>
          <a:p>
            <a:pPr algn="l">
              <a:spcAft>
                <a:spcPts val="1134"/>
              </a:spcAft>
            </a:pPr>
            <a:r>
              <a:rPr lang="en-GB" sz="1400" dirty="0"/>
              <a:t>LGB+ residents also have a slightly higher proportion who are disabled and have their day-to-day activities limited a lot (9.5% compared to 7.7% in the general population)</a:t>
            </a:r>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LGB+ population by disability,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4124134647"/>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4021</TotalTime>
  <Words>2012</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ppt theme 2023</vt:lpstr>
      <vt:lpstr>Understanding sexual orientation in Essex</vt:lpstr>
      <vt:lpstr>Introduction</vt:lpstr>
      <vt:lpstr>PowerPoint Presentation</vt:lpstr>
      <vt:lpstr>The LGB+ population</vt:lpstr>
      <vt:lpstr>PowerPoint Presentation</vt:lpstr>
      <vt:lpstr>Age and sex of the LGB+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Jyotsna Srinath - Analyst</cp:lastModifiedBy>
  <cp:revision>31</cp:revision>
  <dcterms:created xsi:type="dcterms:W3CDTF">2023-07-11T10:01:01Z</dcterms:created>
  <dcterms:modified xsi:type="dcterms:W3CDTF">2023-09-18T13:51:37Z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