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1" r:id="rId8"/>
    <p:sldId id="268" r:id="rId9"/>
    <p:sldId id="271" r:id="rId10"/>
    <p:sldId id="269" r:id="rId11"/>
    <p:sldId id="270" r:id="rId12"/>
    <p:sldId id="267" r:id="rId13"/>
    <p:sldId id="262" r:id="rId14"/>
    <p:sldId id="273" r:id="rId15"/>
    <p:sldId id="272" r:id="rId16"/>
    <p:sldId id="275"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035EF-FE10-E3A7-5D83-C81F4E0DED62}" name="Alastair Gordon - Head of Profession Research and Citizen Insight" initials="AGHoPRaCI" userId="S::Alastair.Gordon@essex.gov.uk::25a2190b-df6d-4bf9-8b87-8d0bf2f946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6" d="100"/>
          <a:sy n="86"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23418"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23417"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38B5E2F6-996A-C880-5A77-A741FE388A89}"/>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3721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3" name="Title 1">
            <a:extLst>
              <a:ext uri="{FF2B5EF4-FFF2-40B4-BE49-F238E27FC236}">
                <a16:creationId xmlns:a16="http://schemas.microsoft.com/office/drawing/2014/main" id="{522E2402-3251-C9CF-E014-A6C3470B063E}"/>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767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A0DAA562-AD32-B6BC-62D3-774424BD7243}"/>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026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1">
            <a:extLst>
              <a:ext uri="{FF2B5EF4-FFF2-40B4-BE49-F238E27FC236}">
                <a16:creationId xmlns:a16="http://schemas.microsoft.com/office/drawing/2014/main" id="{42BFEA2D-5E7B-AC03-4887-3D5310E5126B}"/>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8860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7B83B83C-E771-0EC7-8574-E11DA12F376A}"/>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37836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85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104994" y="993713"/>
            <a:ext cx="4893134" cy="574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806C185F-EBCC-9862-2B83-96BF3F4C89FD}"/>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8728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58928"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58927"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
        <p:nvSpPr>
          <p:cNvPr id="6" name="TextBox 5">
            <a:extLst>
              <a:ext uri="{FF2B5EF4-FFF2-40B4-BE49-F238E27FC236}">
                <a16:creationId xmlns:a16="http://schemas.microsoft.com/office/drawing/2014/main" id="{CA6559DF-9221-CC79-14C0-25AF573073E6}"/>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rgbClr val="E40037"/>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24373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6215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4129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E8BE617-63B8-3C1C-EA3B-646C528377FF}"/>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97217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09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9ABD43BE-1698-66DE-5A33-787AD8FEE065}"/>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6617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
        <p:nvSpPr>
          <p:cNvPr id="3" name="Title 1">
            <a:extLst>
              <a:ext uri="{FF2B5EF4-FFF2-40B4-BE49-F238E27FC236}">
                <a16:creationId xmlns:a16="http://schemas.microsoft.com/office/drawing/2014/main" id="{E8E40931-BB48-AB8A-F8B9-A7D9FB249167}"/>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15325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01E4-191C-4630-A163-5693C271A8A0}" type="datetimeFigureOut">
              <a:rPr lang="en-GB" smtClean="0"/>
              <a:t>18/09/2023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AD840-3092-4671-BF24-A35664A35750}" type="slidenum">
              <a:rPr lang="en-GB" smtClean="0"/>
              <a:t>‹#›</a:t>
            </a:fld>
            <a:endParaRPr lang="en-GB"/>
          </a:p>
        </p:txBody>
      </p:sp>
    </p:spTree>
    <p:extLst>
      <p:ext uri="{BB962C8B-B14F-4D97-AF65-F5344CB8AC3E}">
        <p14:creationId xmlns:p14="http://schemas.microsoft.com/office/powerpoint/2010/main" val="288890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ata.essex.gov.uk/" TargetMode="External"/><Relationship Id="rId2" Type="http://schemas.openxmlformats.org/officeDocument/2006/relationships/hyperlink" Target="https://www.equalityhumanrights.com/en/equality-act/protected-characteristics" TargetMode="External"/><Relationship Id="rId1" Type="http://schemas.openxmlformats.org/officeDocument/2006/relationships/slideLayout" Target="../slideLayouts/slideLayout5.xml"/><Relationship Id="rId5" Type="http://schemas.openxmlformats.org/officeDocument/2006/relationships/hyperlink" Target="mailto:Sean.Maguire@essex.gov.uk" TargetMode="External"/><Relationship Id="rId4" Type="http://schemas.openxmlformats.org/officeDocument/2006/relationships/hyperlink" Target="mailto:Alastair.Gordon@essex.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D65-5856-BCDB-C87C-24ABD8CBB2BC}"/>
              </a:ext>
            </a:extLst>
          </p:cNvPr>
          <p:cNvSpPr>
            <a:spLocks noGrp="1"/>
          </p:cNvSpPr>
          <p:nvPr>
            <p:ph type="ctrTitle"/>
          </p:nvPr>
        </p:nvSpPr>
        <p:spPr/>
        <p:txBody>
          <a:bodyPr/>
          <a:lstStyle/>
          <a:p>
            <a:r>
              <a:rPr lang="en-GB" dirty="0"/>
              <a:t>Understanding religion in Essex</a:t>
            </a:r>
          </a:p>
        </p:txBody>
      </p:sp>
      <p:sp>
        <p:nvSpPr>
          <p:cNvPr id="3" name="Subtitle 2">
            <a:extLst>
              <a:ext uri="{FF2B5EF4-FFF2-40B4-BE49-F238E27FC236}">
                <a16:creationId xmlns:a16="http://schemas.microsoft.com/office/drawing/2014/main" id="{607135B2-0998-6647-2F0B-BD093DC0B9B5}"/>
              </a:ext>
            </a:extLst>
          </p:cNvPr>
          <p:cNvSpPr>
            <a:spLocks noGrp="1"/>
          </p:cNvSpPr>
          <p:nvPr>
            <p:ph type="subTitle" idx="1"/>
          </p:nvPr>
        </p:nvSpPr>
        <p:spPr>
          <a:xfrm>
            <a:off x="540000" y="2889000"/>
            <a:ext cx="10823417" cy="1080000"/>
          </a:xfrm>
        </p:spPr>
        <p:txBody>
          <a:bodyPr/>
          <a:lstStyle/>
          <a:p>
            <a:r>
              <a:rPr lang="en-GB" dirty="0"/>
              <a:t>Analysis of data from Census 2021</a:t>
            </a:r>
          </a:p>
          <a:p>
            <a:endParaRPr lang="en-GB" dirty="0"/>
          </a:p>
          <a:p>
            <a:endParaRPr lang="en-GB" dirty="0"/>
          </a:p>
          <a:p>
            <a:endParaRPr lang="en-GB" dirty="0"/>
          </a:p>
          <a:p>
            <a:r>
              <a:rPr lang="en-GB" sz="2400" dirty="0"/>
              <a:t>September 2023</a:t>
            </a:r>
          </a:p>
        </p:txBody>
      </p:sp>
    </p:spTree>
    <p:extLst>
      <p:ext uri="{BB962C8B-B14F-4D97-AF65-F5344CB8AC3E}">
        <p14:creationId xmlns:p14="http://schemas.microsoft.com/office/powerpoint/2010/main" val="218737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with blue and orange squares&#10;&#10;Description automatically generated">
            <a:extLst>
              <a:ext uri="{FF2B5EF4-FFF2-40B4-BE49-F238E27FC236}">
                <a16:creationId xmlns:a16="http://schemas.microsoft.com/office/drawing/2014/main" id="{16D2FBC3-1419-E70C-82A3-4F9551164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87" y="1831100"/>
            <a:ext cx="5798490"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Disability in the religious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882521"/>
            <a:ext cx="5105815" cy="4733925"/>
          </a:xfrm>
          <a:prstGeom prst="rect">
            <a:avLst/>
          </a:prstGeom>
          <a:noFill/>
        </p:spPr>
        <p:txBody>
          <a:bodyPr wrap="square" lIns="0" tIns="0" rIns="0" bIns="0" rtlCol="0">
            <a:noAutofit/>
          </a:bodyPr>
          <a:lstStyle/>
          <a:p>
            <a:pPr algn="l">
              <a:spcAft>
                <a:spcPts val="1134"/>
              </a:spcAft>
            </a:pPr>
            <a:r>
              <a:rPr lang="en-GB" sz="1400" dirty="0"/>
              <a:t>The vast majority (82%) of religious residents in Essex are not disabled.</a:t>
            </a:r>
          </a:p>
          <a:p>
            <a:pPr algn="l">
              <a:spcAft>
                <a:spcPts val="1134"/>
              </a:spcAft>
            </a:pPr>
            <a:r>
              <a:rPr lang="en-GB" sz="1400" dirty="0"/>
              <a:t>Of the c18% of religious residents who are disabled, there is a similar proportion of residents who have their day-to-day activities limited a little in the religious population as there are in the general Essex population</a:t>
            </a:r>
            <a:endParaRPr lang="en-GB" sz="1500" dirty="0"/>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disabled and non-disabled populations by religion,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10</a:t>
            </a:fld>
            <a:endParaRPr lang="en-GB" sz="1100" dirty="0">
              <a:solidFill>
                <a:schemeClr val="bg1">
                  <a:lumMod val="75000"/>
                </a:schemeClr>
              </a:solidFill>
            </a:endParaRPr>
          </a:p>
        </p:txBody>
      </p:sp>
    </p:spTree>
    <p:extLst>
      <p:ext uri="{BB962C8B-B14F-4D97-AF65-F5344CB8AC3E}">
        <p14:creationId xmlns:p14="http://schemas.microsoft.com/office/powerpoint/2010/main" val="119823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colored squares&#10;&#10;Description automatically generated">
            <a:extLst>
              <a:ext uri="{FF2B5EF4-FFF2-40B4-BE49-F238E27FC236}">
                <a16:creationId xmlns:a16="http://schemas.microsoft.com/office/drawing/2014/main" id="{36FFF114-E97E-FA59-3A3F-02C6F0725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840" y="1827540"/>
            <a:ext cx="5798494" cy="4766400"/>
          </a:xfrm>
          <a:prstGeom prst="rect">
            <a:avLst/>
          </a:prstGeom>
        </p:spPr>
      </p:pic>
      <p:sp>
        <p:nvSpPr>
          <p:cNvPr id="5" name="Title 2">
            <a:extLst>
              <a:ext uri="{FF2B5EF4-FFF2-40B4-BE49-F238E27FC236}">
                <a16:creationId xmlns:a16="http://schemas.microsoft.com/office/drawing/2014/main" id="{AC7B59D6-B0E9-73B6-9F11-33C64D314C3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Sexuality and the religious population</a:t>
            </a:r>
          </a:p>
        </p:txBody>
      </p:sp>
      <p:sp>
        <p:nvSpPr>
          <p:cNvPr id="9" name="TextBox 8">
            <a:extLst>
              <a:ext uri="{FF2B5EF4-FFF2-40B4-BE49-F238E27FC236}">
                <a16:creationId xmlns:a16="http://schemas.microsoft.com/office/drawing/2014/main" id="{D8259AEA-8318-DF21-1EA3-713A7BD5E57F}"/>
              </a:ext>
            </a:extLst>
          </p:cNvPr>
          <p:cNvSpPr txBox="1"/>
          <p:nvPr/>
        </p:nvSpPr>
        <p:spPr>
          <a:xfrm>
            <a:off x="564196" y="1879918"/>
            <a:ext cx="5124223" cy="4733925"/>
          </a:xfrm>
          <a:prstGeom prst="rect">
            <a:avLst/>
          </a:prstGeom>
          <a:noFill/>
        </p:spPr>
        <p:txBody>
          <a:bodyPr wrap="square" lIns="0" tIns="0" rIns="0" bIns="0" rtlCol="0">
            <a:noAutofit/>
          </a:bodyPr>
          <a:lstStyle/>
          <a:p>
            <a:pPr>
              <a:spcAft>
                <a:spcPts val="1134"/>
              </a:spcAft>
            </a:pPr>
            <a:r>
              <a:rPr lang="en-GB" sz="1400" dirty="0"/>
              <a:t>The majority of the Essex religious population identify as ‘straight or heterosexual’ (94%).  This is slightly higher than across the Essex population as a whole (91%).</a:t>
            </a:r>
          </a:p>
          <a:p>
            <a:pPr>
              <a:spcAft>
                <a:spcPts val="1134"/>
              </a:spcAft>
            </a:pPr>
            <a:r>
              <a:rPr lang="en-GB" sz="1400" dirty="0"/>
              <a:t>Religious Essex residents have a lower proportion of people identifying as LGB+. The largest gaps are in religious people identifying as Gay or Lesbian, or Bisexual.</a:t>
            </a:r>
          </a:p>
          <a:p>
            <a:pPr>
              <a:spcAft>
                <a:spcPts val="1134"/>
              </a:spcAft>
            </a:pPr>
            <a:r>
              <a:rPr lang="en-GB" sz="1400" dirty="0"/>
              <a:t>Members of the Essex disabled population were also less likely to provide an answer to questions about their sexuality in census 2021 than the population as a whole.  It is worth noting that 2021 was the first census which collected data on sexuality.  Compared to other questions on the census, this topic has a relatively high proportion of ‘not answered’ responses – where the person has not provided any information on the topic.</a:t>
            </a:r>
          </a:p>
          <a:p>
            <a:pPr>
              <a:spcBef>
                <a:spcPts val="0"/>
              </a:spcBef>
              <a:buNone/>
            </a:pPr>
            <a:r>
              <a:rPr lang="en-GB" sz="1400" dirty="0"/>
              <a:t>Due to the sensitive nature of the topic, this ‘missing data’ will not be missing at random. Certain groups of the population, or people living in certain situations, may feel unable or unwilling to answer these questions.</a:t>
            </a:r>
          </a:p>
          <a:p>
            <a:pPr marL="285750" indent="-285750" algn="l">
              <a:spcAft>
                <a:spcPts val="1134"/>
              </a:spcAft>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7A8F40D9-6DF6-3EA6-16CD-681E423999C3}"/>
              </a:ext>
            </a:extLst>
          </p:cNvPr>
          <p:cNvSpPr txBox="1"/>
          <p:nvPr/>
        </p:nvSpPr>
        <p:spPr>
          <a:xfrm>
            <a:off x="619026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religious and non-religious populations by sexuality, Essex, 2021</a:t>
            </a:r>
          </a:p>
        </p:txBody>
      </p:sp>
      <p:sp>
        <p:nvSpPr>
          <p:cNvPr id="2" name="TextBox 1">
            <a:extLst>
              <a:ext uri="{FF2B5EF4-FFF2-40B4-BE49-F238E27FC236}">
                <a16:creationId xmlns:a16="http://schemas.microsoft.com/office/drawing/2014/main" id="{60C1F486-0378-C782-717B-F524107A6AB7}"/>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930366C-7738-E707-9C9A-FD35810CEA3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11</a:t>
            </a:fld>
            <a:endParaRPr lang="en-GB" sz="1100" dirty="0">
              <a:solidFill>
                <a:schemeClr val="bg1">
                  <a:lumMod val="75000"/>
                </a:schemeClr>
              </a:solidFill>
            </a:endParaRPr>
          </a:p>
        </p:txBody>
      </p:sp>
    </p:spTree>
    <p:extLst>
      <p:ext uri="{BB962C8B-B14F-4D97-AF65-F5344CB8AC3E}">
        <p14:creationId xmlns:p14="http://schemas.microsoft.com/office/powerpoint/2010/main" val="7511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33662D-C76A-EE3F-18D5-4BF6EA56A1D4}"/>
              </a:ext>
            </a:extLst>
          </p:cNvPr>
          <p:cNvSpPr txBox="1"/>
          <p:nvPr/>
        </p:nvSpPr>
        <p:spPr>
          <a:xfrm>
            <a:off x="552450" y="1876426"/>
            <a:ext cx="5180694" cy="2956832"/>
          </a:xfrm>
          <a:prstGeom prst="rect">
            <a:avLst/>
          </a:prstGeom>
          <a:noFill/>
        </p:spPr>
        <p:txBody>
          <a:bodyPr wrap="square" lIns="0" tIns="0" rIns="0" bIns="0" rtlCol="0">
            <a:noAutofit/>
          </a:bodyPr>
          <a:lstStyle/>
          <a:p>
            <a:pPr>
              <a:spcAft>
                <a:spcPts val="1134"/>
              </a:spcAft>
            </a:pPr>
            <a:r>
              <a:rPr lang="en-GB" sz="1400" dirty="0"/>
              <a:t>The vast majority of the Essex disabled population have a gender identity which is the same as their sex registered at birth. There is a similar proportion of religious residents who identify as trans compared to the general population.</a:t>
            </a:r>
          </a:p>
          <a:p>
            <a:pPr>
              <a:spcAft>
                <a:spcPts val="1134"/>
              </a:spcAft>
            </a:pPr>
            <a:r>
              <a:rPr lang="en-GB" sz="1400" dirty="0"/>
              <a:t>There is a much lower proportions of religious residents who chose not to answer the gender questions in the 2021 census</a:t>
            </a:r>
          </a:p>
        </p:txBody>
      </p:sp>
      <p:sp>
        <p:nvSpPr>
          <p:cNvPr id="7" name="Title 2">
            <a:extLst>
              <a:ext uri="{FF2B5EF4-FFF2-40B4-BE49-F238E27FC236}">
                <a16:creationId xmlns:a16="http://schemas.microsoft.com/office/drawing/2014/main" id="{746A14A4-13C9-E86F-977E-BC9C518EC46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Gender identity in the religious population</a:t>
            </a:r>
          </a:p>
        </p:txBody>
      </p:sp>
      <p:sp>
        <p:nvSpPr>
          <p:cNvPr id="4" name="TextBox 3">
            <a:extLst>
              <a:ext uri="{FF2B5EF4-FFF2-40B4-BE49-F238E27FC236}">
                <a16:creationId xmlns:a16="http://schemas.microsoft.com/office/drawing/2014/main" id="{CE2F0E02-F132-7BE5-DFA2-DDBCC4A32021}"/>
              </a:ext>
            </a:extLst>
          </p:cNvPr>
          <p:cNvSpPr txBox="1"/>
          <p:nvPr/>
        </p:nvSpPr>
        <p:spPr>
          <a:xfrm>
            <a:off x="5898702" y="1595473"/>
            <a:ext cx="6149899" cy="621568"/>
          </a:xfrm>
          <a:prstGeom prst="rect">
            <a:avLst/>
          </a:prstGeom>
          <a:noFill/>
        </p:spPr>
        <p:txBody>
          <a:bodyPr wrap="square" lIns="0" tIns="0" rIns="0" bIns="0" rtlCol="0">
            <a:noAutofit/>
          </a:bodyPr>
          <a:lstStyle/>
          <a:p>
            <a:pPr algn="l">
              <a:spcAft>
                <a:spcPts val="1134"/>
              </a:spcAft>
            </a:pPr>
            <a:r>
              <a:rPr lang="en-GB" sz="1400" b="1" dirty="0"/>
              <a:t>Composition of the religious and non-religious populations by gender identity, Essex, 2021</a:t>
            </a:r>
          </a:p>
        </p:txBody>
      </p:sp>
      <p:sp>
        <p:nvSpPr>
          <p:cNvPr id="3" name="TextBox 2">
            <a:extLst>
              <a:ext uri="{FF2B5EF4-FFF2-40B4-BE49-F238E27FC236}">
                <a16:creationId xmlns:a16="http://schemas.microsoft.com/office/drawing/2014/main" id="{41F6AF0F-2DA8-3736-9663-8D6028F5F049}"/>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FF1EE699-3A64-2710-2B91-5DB99841497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12</a:t>
            </a:fld>
            <a:endParaRPr lang="en-GB" sz="1100" dirty="0">
              <a:solidFill>
                <a:schemeClr val="bg1">
                  <a:lumMod val="75000"/>
                </a:schemeClr>
              </a:solidFill>
            </a:endParaRPr>
          </a:p>
        </p:txBody>
      </p:sp>
      <p:pic>
        <p:nvPicPr>
          <p:cNvPr id="9" name="Picture 8" descr="A graph of a number of people&#10;&#10;Description automatically generated with medium confidence">
            <a:extLst>
              <a:ext uri="{FF2B5EF4-FFF2-40B4-BE49-F238E27FC236}">
                <a16:creationId xmlns:a16="http://schemas.microsoft.com/office/drawing/2014/main" id="{E7F5658E-05D2-7ADD-AB0E-E385798D5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1994831"/>
            <a:ext cx="5798494" cy="4766400"/>
          </a:xfrm>
          <a:prstGeom prst="rect">
            <a:avLst/>
          </a:prstGeom>
        </p:spPr>
      </p:pic>
    </p:spTree>
    <p:extLst>
      <p:ext uri="{BB962C8B-B14F-4D97-AF65-F5344CB8AC3E}">
        <p14:creationId xmlns:p14="http://schemas.microsoft.com/office/powerpoint/2010/main" val="2389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2FD1-1AF8-BF75-638F-8A4C6641597E}"/>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3: Outcomes for the religious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E9EBC73A-C33C-C463-CD5F-9276C75B74A2}"/>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extent to which the religious population enjoy positive outcomes</a:t>
            </a:r>
            <a:endParaRPr lang="en-GB" sz="2800" dirty="0">
              <a:solidFill>
                <a:schemeClr val="bg1"/>
              </a:solidFill>
            </a:endParaRPr>
          </a:p>
        </p:txBody>
      </p:sp>
    </p:spTree>
    <p:extLst>
      <p:ext uri="{BB962C8B-B14F-4D97-AF65-F5344CB8AC3E}">
        <p14:creationId xmlns:p14="http://schemas.microsoft.com/office/powerpoint/2010/main" val="8792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D322FE-4025-7550-6513-D825082D9CB5}"/>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occupation type</a:t>
            </a:r>
          </a:p>
        </p:txBody>
      </p:sp>
      <p:sp>
        <p:nvSpPr>
          <p:cNvPr id="9" name="TextBox 8">
            <a:extLst>
              <a:ext uri="{FF2B5EF4-FFF2-40B4-BE49-F238E27FC236}">
                <a16:creationId xmlns:a16="http://schemas.microsoft.com/office/drawing/2014/main" id="{9FAEC721-20C3-0CD0-3C79-5C01A560E985}"/>
              </a:ext>
            </a:extLst>
          </p:cNvPr>
          <p:cNvSpPr txBox="1"/>
          <p:nvPr/>
        </p:nvSpPr>
        <p:spPr>
          <a:xfrm>
            <a:off x="552450" y="1876425"/>
            <a:ext cx="5082806" cy="4733925"/>
          </a:xfrm>
          <a:prstGeom prst="rect">
            <a:avLst/>
          </a:prstGeom>
          <a:noFill/>
        </p:spPr>
        <p:txBody>
          <a:bodyPr wrap="square" lIns="0" tIns="0" rIns="0" bIns="0" rtlCol="0">
            <a:noAutofit/>
          </a:bodyPr>
          <a:lstStyle/>
          <a:p>
            <a:pPr algn="l">
              <a:spcAft>
                <a:spcPts val="1134"/>
              </a:spcAft>
            </a:pPr>
            <a:r>
              <a:rPr lang="en-GB" sz="1400" b="1" dirty="0"/>
              <a:t>religious people in Essex are more likely to have never worked or to be long-term unemployed compared to working-age residents.</a:t>
            </a:r>
          </a:p>
          <a:p>
            <a:pPr>
              <a:spcAft>
                <a:spcPts val="1134"/>
              </a:spcAft>
            </a:pPr>
            <a:r>
              <a:rPr lang="en-GB" sz="1400" dirty="0"/>
              <a:t>Religious Essex residents are also:</a:t>
            </a:r>
          </a:p>
          <a:p>
            <a:pPr marL="285750" indent="-285750">
              <a:spcAft>
                <a:spcPts val="1134"/>
              </a:spcAft>
              <a:buFont typeface="Arial" panose="020B0604020202020204" pitchFamily="34" charset="0"/>
              <a:buChar char="•"/>
            </a:pPr>
            <a:r>
              <a:rPr lang="en-GB" sz="1400" dirty="0"/>
              <a:t>slightly more likely to work in lower managerial, administrative and professional occupations, intermediate occupations, and semi-routine occupations compared to the general Essex population</a:t>
            </a:r>
          </a:p>
          <a:p>
            <a:pPr marL="285750" indent="-285750">
              <a:spcAft>
                <a:spcPts val="1134"/>
              </a:spcAft>
              <a:buFont typeface="Arial" panose="020B0604020202020204" pitchFamily="34" charset="0"/>
              <a:buChar char="•"/>
            </a:pPr>
            <a:r>
              <a:rPr lang="en-GB" sz="1400" dirty="0"/>
              <a:t>less likely to be full time students – possibly because religious residents tend to be older on average than general Essex residents</a:t>
            </a:r>
          </a:p>
        </p:txBody>
      </p:sp>
      <p:sp>
        <p:nvSpPr>
          <p:cNvPr id="3" name="TextBox 2">
            <a:extLst>
              <a:ext uri="{FF2B5EF4-FFF2-40B4-BE49-F238E27FC236}">
                <a16:creationId xmlns:a16="http://schemas.microsoft.com/office/drawing/2014/main" id="{E8E16968-5C74-A16E-A680-F6068ADE265D}"/>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1F83D3AE-890D-56AF-D5F5-2285E0624EB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14</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7C3C023A-CA7F-B54A-683B-232D25AF69E8}"/>
              </a:ext>
            </a:extLst>
          </p:cNvPr>
          <p:cNvSpPr txBox="1"/>
          <p:nvPr/>
        </p:nvSpPr>
        <p:spPr>
          <a:xfrm>
            <a:off x="6146800" y="1597422"/>
            <a:ext cx="5821859" cy="279003"/>
          </a:xfrm>
          <a:prstGeom prst="rect">
            <a:avLst/>
          </a:prstGeom>
          <a:noFill/>
        </p:spPr>
        <p:txBody>
          <a:bodyPr wrap="square" lIns="0" tIns="0" rIns="0" bIns="0" rtlCol="0">
            <a:noAutofit/>
          </a:bodyPr>
          <a:lstStyle/>
          <a:p>
            <a:pPr algn="l">
              <a:spcAft>
                <a:spcPts val="1134"/>
              </a:spcAft>
            </a:pPr>
            <a:r>
              <a:rPr lang="en-GB" sz="1400" b="1" dirty="0"/>
              <a:t>Employment and occupation type, religious and non-religious population, </a:t>
            </a:r>
            <a:br>
              <a:rPr lang="en-GB" sz="1400" b="1" dirty="0"/>
            </a:br>
            <a:r>
              <a:rPr lang="en-GB" sz="1400" b="1" dirty="0"/>
              <a:t>Essex 2021 </a:t>
            </a:r>
          </a:p>
        </p:txBody>
      </p:sp>
      <p:pic>
        <p:nvPicPr>
          <p:cNvPr id="7" name="Picture 6" descr="A graph of a number of people&#10;&#10;Description automatically generated with medium confidence">
            <a:extLst>
              <a:ext uri="{FF2B5EF4-FFF2-40B4-BE49-F238E27FC236}">
                <a16:creationId xmlns:a16="http://schemas.microsoft.com/office/drawing/2014/main" id="{4D6CEF0C-36C3-3C80-C63F-68DE83E26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50" y="2015231"/>
            <a:ext cx="5798494" cy="4766400"/>
          </a:xfrm>
          <a:prstGeom prst="rect">
            <a:avLst/>
          </a:prstGeom>
        </p:spPr>
      </p:pic>
    </p:spTree>
    <p:extLst>
      <p:ext uri="{BB962C8B-B14F-4D97-AF65-F5344CB8AC3E}">
        <p14:creationId xmlns:p14="http://schemas.microsoft.com/office/powerpoint/2010/main" val="410990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A6D2862-A77D-393D-B8BB-D312278A7C02}"/>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hours worked</a:t>
            </a:r>
          </a:p>
        </p:txBody>
      </p:sp>
      <p:sp>
        <p:nvSpPr>
          <p:cNvPr id="9" name="TextBox 8">
            <a:extLst>
              <a:ext uri="{FF2B5EF4-FFF2-40B4-BE49-F238E27FC236}">
                <a16:creationId xmlns:a16="http://schemas.microsoft.com/office/drawing/2014/main" id="{9961B616-DAB1-30BB-C58F-E74045B52F49}"/>
              </a:ext>
            </a:extLst>
          </p:cNvPr>
          <p:cNvSpPr txBox="1"/>
          <p:nvPr/>
        </p:nvSpPr>
        <p:spPr>
          <a:xfrm>
            <a:off x="554264" y="1867856"/>
            <a:ext cx="5122636" cy="4733925"/>
          </a:xfrm>
          <a:prstGeom prst="rect">
            <a:avLst/>
          </a:prstGeom>
          <a:noFill/>
        </p:spPr>
        <p:txBody>
          <a:bodyPr wrap="square" lIns="0" tIns="0" rIns="0" bIns="0" rtlCol="0">
            <a:noAutofit/>
          </a:bodyPr>
          <a:lstStyle/>
          <a:p>
            <a:pPr>
              <a:spcAft>
                <a:spcPts val="1134"/>
              </a:spcAft>
            </a:pPr>
            <a:r>
              <a:rPr lang="en-GB" sz="1400" dirty="0"/>
              <a:t>Of the 784,000 religious residents in Essex, 436,000 are working age. Of the 436,000 working age religious residents, 348,000 (79.8%) were working at the time of the 2021 census. This is higher than the 74.3% of working age residents who were in work across England.</a:t>
            </a:r>
          </a:p>
          <a:p>
            <a:pPr>
              <a:spcAft>
                <a:spcPts val="1134"/>
              </a:spcAft>
            </a:pPr>
            <a:r>
              <a:rPr lang="en-GB" sz="1400" dirty="0"/>
              <a:t>A slightly higher proportion of religious residents are in part-time employment compared to the general Essex population, though the majority (c70%) of the religious population in Essex is in full-time work.</a:t>
            </a:r>
          </a:p>
          <a:p>
            <a:pPr algn="l">
              <a:spcAft>
                <a:spcPts val="1134"/>
              </a:spcAft>
            </a:pPr>
            <a:endParaRPr lang="en-GB" sz="600" dirty="0"/>
          </a:p>
          <a:p>
            <a:pPr algn="l">
              <a:spcAft>
                <a:spcPts val="1134"/>
              </a:spcAft>
            </a:pPr>
            <a:r>
              <a:rPr lang="en-GB" sz="1000" dirty="0"/>
              <a:t>*Within Census data full time roles are classified as 31+ hours per week and part-time roles are classed as 30 hrs or less per week.</a:t>
            </a:r>
          </a:p>
        </p:txBody>
      </p:sp>
      <p:sp>
        <p:nvSpPr>
          <p:cNvPr id="2" name="TextBox 1">
            <a:extLst>
              <a:ext uri="{FF2B5EF4-FFF2-40B4-BE49-F238E27FC236}">
                <a16:creationId xmlns:a16="http://schemas.microsoft.com/office/drawing/2014/main" id="{4E7C094B-ECED-15E6-1462-98EBA0F00A8B}"/>
              </a:ext>
            </a:extLst>
          </p:cNvPr>
          <p:cNvSpPr txBox="1"/>
          <p:nvPr/>
        </p:nvSpPr>
        <p:spPr>
          <a:xfrm>
            <a:off x="6350000" y="1595438"/>
            <a:ext cx="6096000" cy="313465"/>
          </a:xfrm>
          <a:prstGeom prst="rect">
            <a:avLst/>
          </a:prstGeom>
          <a:noFill/>
        </p:spPr>
        <p:txBody>
          <a:bodyPr wrap="square" lIns="0" tIns="0" rIns="0" bIns="0" rtlCol="0">
            <a:noAutofit/>
          </a:bodyPr>
          <a:lstStyle/>
          <a:p>
            <a:pPr algn="l">
              <a:spcAft>
                <a:spcPts val="1134"/>
              </a:spcAft>
            </a:pPr>
            <a:r>
              <a:rPr lang="en-GB" sz="1400" b="1" dirty="0"/>
              <a:t>Hours worked by religion, Essex, 2021</a:t>
            </a:r>
          </a:p>
        </p:txBody>
      </p:sp>
      <p:sp>
        <p:nvSpPr>
          <p:cNvPr id="3" name="TextBox 2">
            <a:extLst>
              <a:ext uri="{FF2B5EF4-FFF2-40B4-BE49-F238E27FC236}">
                <a16:creationId xmlns:a16="http://schemas.microsoft.com/office/drawing/2014/main" id="{E4103D39-091E-C29C-2488-3BE5D71F75F5}"/>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79736267-C77C-C5FE-E5D7-E7020BA894F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15</a:t>
            </a:fld>
            <a:endParaRPr lang="en-GB" sz="1100" dirty="0">
              <a:solidFill>
                <a:schemeClr val="bg1">
                  <a:lumMod val="75000"/>
                </a:schemeClr>
              </a:solidFill>
            </a:endParaRPr>
          </a:p>
        </p:txBody>
      </p:sp>
      <p:pic>
        <p:nvPicPr>
          <p:cNvPr id="6" name="Picture 5" descr="A graph of a number of people&#10;&#10;Description automatically generated with medium confidence">
            <a:extLst>
              <a:ext uri="{FF2B5EF4-FFF2-40B4-BE49-F238E27FC236}">
                <a16:creationId xmlns:a16="http://schemas.microsoft.com/office/drawing/2014/main" id="{2F10015C-7371-96BC-C9D4-D0EBFF889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365" y="1863725"/>
            <a:ext cx="5798494" cy="4766400"/>
          </a:xfrm>
          <a:prstGeom prst="rect">
            <a:avLst/>
          </a:prstGeom>
        </p:spPr>
      </p:pic>
    </p:spTree>
    <p:extLst>
      <p:ext uri="{BB962C8B-B14F-4D97-AF65-F5344CB8AC3E}">
        <p14:creationId xmlns:p14="http://schemas.microsoft.com/office/powerpoint/2010/main" val="364840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E7AF43F-F595-D8A4-8F67-2228FDD1953D}"/>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Highest qualification level</a:t>
            </a:r>
          </a:p>
        </p:txBody>
      </p:sp>
      <p:sp>
        <p:nvSpPr>
          <p:cNvPr id="9" name="TextBox 8">
            <a:extLst>
              <a:ext uri="{FF2B5EF4-FFF2-40B4-BE49-F238E27FC236}">
                <a16:creationId xmlns:a16="http://schemas.microsoft.com/office/drawing/2014/main" id="{6B4B54CE-055B-AD06-DE5D-6C8E59D724E3}"/>
              </a:ext>
            </a:extLst>
          </p:cNvPr>
          <p:cNvSpPr txBox="1"/>
          <p:nvPr/>
        </p:nvSpPr>
        <p:spPr>
          <a:xfrm>
            <a:off x="539749" y="1876425"/>
            <a:ext cx="5010445" cy="4733925"/>
          </a:xfrm>
          <a:prstGeom prst="rect">
            <a:avLst/>
          </a:prstGeom>
          <a:noFill/>
        </p:spPr>
        <p:txBody>
          <a:bodyPr wrap="square" lIns="0" tIns="0" rIns="0" bIns="0" rtlCol="0">
            <a:noAutofit/>
          </a:bodyPr>
          <a:lstStyle/>
          <a:p>
            <a:pPr>
              <a:spcAft>
                <a:spcPts val="1134"/>
              </a:spcAft>
            </a:pPr>
            <a:r>
              <a:rPr lang="en-GB" sz="1400" dirty="0"/>
              <a:t>Religious residents in Essex are more likely to have no qualifications compared to the general Essex population.</a:t>
            </a:r>
          </a:p>
          <a:p>
            <a:pPr>
              <a:spcAft>
                <a:spcPts val="1134"/>
              </a:spcAft>
            </a:pPr>
            <a:r>
              <a:rPr lang="en-GB" sz="1400" dirty="0"/>
              <a:t>Of those religious residents who do have a qualification, there is a slightly higher proportion with other qualifications and level 4 qualifications compared to the general Essex population</a:t>
            </a:r>
          </a:p>
        </p:txBody>
      </p:sp>
      <p:sp>
        <p:nvSpPr>
          <p:cNvPr id="2" name="TextBox 1">
            <a:extLst>
              <a:ext uri="{FF2B5EF4-FFF2-40B4-BE49-F238E27FC236}">
                <a16:creationId xmlns:a16="http://schemas.microsoft.com/office/drawing/2014/main" id="{3CC5ED25-74CE-F66B-06E1-763D6AD8369E}"/>
              </a:ext>
            </a:extLst>
          </p:cNvPr>
          <p:cNvSpPr txBox="1"/>
          <p:nvPr/>
        </p:nvSpPr>
        <p:spPr>
          <a:xfrm>
            <a:off x="6229540" y="1601218"/>
            <a:ext cx="4859992" cy="275207"/>
          </a:xfrm>
          <a:prstGeom prst="rect">
            <a:avLst/>
          </a:prstGeom>
          <a:noFill/>
        </p:spPr>
        <p:txBody>
          <a:bodyPr wrap="square" lIns="0" tIns="0" rIns="0" bIns="0" rtlCol="0">
            <a:noAutofit/>
          </a:bodyPr>
          <a:lstStyle/>
          <a:p>
            <a:pPr algn="l">
              <a:spcAft>
                <a:spcPts val="1134"/>
              </a:spcAft>
            </a:pPr>
            <a:r>
              <a:rPr lang="en-GB" sz="1400" b="1" dirty="0"/>
              <a:t>Level of qualifications held in the religious population, </a:t>
            </a:r>
            <a:br>
              <a:rPr lang="en-GB" sz="1400" b="1" dirty="0"/>
            </a:br>
            <a:r>
              <a:rPr lang="en-GB" sz="1400" b="1" dirty="0"/>
              <a:t>Essex, 2021</a:t>
            </a:r>
          </a:p>
        </p:txBody>
      </p:sp>
      <p:sp>
        <p:nvSpPr>
          <p:cNvPr id="3" name="TextBox 2">
            <a:extLst>
              <a:ext uri="{FF2B5EF4-FFF2-40B4-BE49-F238E27FC236}">
                <a16:creationId xmlns:a16="http://schemas.microsoft.com/office/drawing/2014/main" id="{9DA417DC-D700-5C9A-AC38-BD72D0D72E3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0189C8D-FF4F-967A-1D18-890A55C21B66}"/>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16</a:t>
            </a:fld>
            <a:endParaRPr lang="en-GB" sz="1100" dirty="0">
              <a:solidFill>
                <a:schemeClr val="bg1">
                  <a:lumMod val="75000"/>
                </a:schemeClr>
              </a:solidFill>
            </a:endParaRPr>
          </a:p>
        </p:txBody>
      </p:sp>
      <p:pic>
        <p:nvPicPr>
          <p:cNvPr id="7" name="Picture 6" descr="A graph of a number of different colored bars&#10;&#10;Description automatically generated">
            <a:extLst>
              <a:ext uri="{FF2B5EF4-FFF2-40B4-BE49-F238E27FC236}">
                <a16:creationId xmlns:a16="http://schemas.microsoft.com/office/drawing/2014/main" id="{DC3B1597-DC57-3D46-ED71-CA34B9893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473" y="2015231"/>
            <a:ext cx="5798494" cy="4766400"/>
          </a:xfrm>
          <a:prstGeom prst="rect">
            <a:avLst/>
          </a:prstGeom>
        </p:spPr>
      </p:pic>
    </p:spTree>
    <p:extLst>
      <p:ext uri="{BB962C8B-B14F-4D97-AF65-F5344CB8AC3E}">
        <p14:creationId xmlns:p14="http://schemas.microsoft.com/office/powerpoint/2010/main" val="3331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73FF1F1-ECFE-AAF4-9676-76767D49FEBF}"/>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Provision of unpaid care &amp; religion</a:t>
            </a:r>
          </a:p>
        </p:txBody>
      </p:sp>
      <p:sp>
        <p:nvSpPr>
          <p:cNvPr id="9" name="TextBox 8">
            <a:extLst>
              <a:ext uri="{FF2B5EF4-FFF2-40B4-BE49-F238E27FC236}">
                <a16:creationId xmlns:a16="http://schemas.microsoft.com/office/drawing/2014/main" id="{BE1FDCD3-BC1C-221E-B38E-85AD36C48B12}"/>
              </a:ext>
            </a:extLst>
          </p:cNvPr>
          <p:cNvSpPr txBox="1"/>
          <p:nvPr/>
        </p:nvSpPr>
        <p:spPr>
          <a:xfrm>
            <a:off x="539750" y="1868578"/>
            <a:ext cx="4936017" cy="4733925"/>
          </a:xfrm>
          <a:prstGeom prst="rect">
            <a:avLst/>
          </a:prstGeom>
          <a:noFill/>
        </p:spPr>
        <p:txBody>
          <a:bodyPr wrap="square" lIns="0" tIns="0" rIns="0" bIns="0" rtlCol="0">
            <a:noAutofit/>
          </a:bodyPr>
          <a:lstStyle/>
          <a:p>
            <a:pPr>
              <a:spcAft>
                <a:spcPts val="1134"/>
              </a:spcAft>
            </a:pPr>
            <a:r>
              <a:rPr lang="en-GB" sz="1400" dirty="0"/>
              <a:t>10% of religious Essex residents provide unpaid care, slightly higher than the 9% of residents in the general Essex population.</a:t>
            </a:r>
          </a:p>
          <a:p>
            <a:pPr>
              <a:spcAft>
                <a:spcPts val="1134"/>
              </a:spcAft>
            </a:pPr>
            <a:r>
              <a:rPr lang="en-GB" sz="1400" dirty="0"/>
              <a:t>Of the Essex residents who do provide unpaid care, religious residents provide slightly higher proportions across all levels of unpaid care (0-19, 20-49, and 50+ hours per week).</a:t>
            </a:r>
            <a:br>
              <a:rPr lang="en-GB" sz="1400" dirty="0"/>
            </a:br>
            <a:r>
              <a:rPr lang="en-GB" sz="1400" dirty="0"/>
              <a:t>The largest difference is in the 0-19 hours of care.</a:t>
            </a:r>
          </a:p>
          <a:p>
            <a:pPr>
              <a:spcAft>
                <a:spcPts val="1134"/>
              </a:spcAft>
            </a:pPr>
            <a:endParaRPr lang="en-GB" sz="1400" dirty="0"/>
          </a:p>
        </p:txBody>
      </p:sp>
      <p:sp>
        <p:nvSpPr>
          <p:cNvPr id="2" name="TextBox 1">
            <a:extLst>
              <a:ext uri="{FF2B5EF4-FFF2-40B4-BE49-F238E27FC236}">
                <a16:creationId xmlns:a16="http://schemas.microsoft.com/office/drawing/2014/main" id="{AC56F9D2-3CDE-4F0F-51E6-0AEB85B09EAB}"/>
              </a:ext>
            </a:extLst>
          </p:cNvPr>
          <p:cNvSpPr txBox="1"/>
          <p:nvPr/>
        </p:nvSpPr>
        <p:spPr>
          <a:xfrm>
            <a:off x="6096000" y="1593371"/>
            <a:ext cx="5706140" cy="275207"/>
          </a:xfrm>
          <a:prstGeom prst="rect">
            <a:avLst/>
          </a:prstGeom>
          <a:noFill/>
        </p:spPr>
        <p:txBody>
          <a:bodyPr wrap="square" lIns="0" tIns="0" rIns="0" bIns="0" rtlCol="0">
            <a:noAutofit/>
          </a:bodyPr>
          <a:lstStyle/>
          <a:p>
            <a:pPr algn="l">
              <a:spcAft>
                <a:spcPts val="1134"/>
              </a:spcAft>
            </a:pPr>
            <a:r>
              <a:rPr lang="en-GB" sz="1400" b="1" dirty="0"/>
              <a:t>Provision of unpaid care by the religious population, Essex, 2021</a:t>
            </a:r>
          </a:p>
        </p:txBody>
      </p:sp>
      <p:sp>
        <p:nvSpPr>
          <p:cNvPr id="3" name="TextBox 2">
            <a:extLst>
              <a:ext uri="{FF2B5EF4-FFF2-40B4-BE49-F238E27FC236}">
                <a16:creationId xmlns:a16="http://schemas.microsoft.com/office/drawing/2014/main" id="{D2FCFF6A-65B5-307F-D90E-C8CF6B2ECE1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843ED94A-6A97-A8D9-D3DB-CB7AE3079A8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17</a:t>
            </a:fld>
            <a:endParaRPr lang="en-GB" sz="1100" dirty="0">
              <a:solidFill>
                <a:schemeClr val="bg1">
                  <a:lumMod val="75000"/>
                </a:schemeClr>
              </a:solidFill>
            </a:endParaRPr>
          </a:p>
        </p:txBody>
      </p:sp>
      <p:pic>
        <p:nvPicPr>
          <p:cNvPr id="6" name="Picture 5" descr="A graph of a number of people&#10;&#10;Description automatically generated with medium confidence">
            <a:extLst>
              <a:ext uri="{FF2B5EF4-FFF2-40B4-BE49-F238E27FC236}">
                <a16:creationId xmlns:a16="http://schemas.microsoft.com/office/drawing/2014/main" id="{DED36A20-E998-4B6C-84E4-EE21227F4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1948060"/>
            <a:ext cx="5798494" cy="4766400"/>
          </a:xfrm>
          <a:prstGeom prst="rect">
            <a:avLst/>
          </a:prstGeom>
        </p:spPr>
      </p:pic>
    </p:spTree>
    <p:extLst>
      <p:ext uri="{BB962C8B-B14F-4D97-AF65-F5344CB8AC3E}">
        <p14:creationId xmlns:p14="http://schemas.microsoft.com/office/powerpoint/2010/main" val="206458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97DF940-B92D-4CD6-7A25-8E7E8CBCEC7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Access to cars</a:t>
            </a:r>
          </a:p>
        </p:txBody>
      </p:sp>
      <p:sp>
        <p:nvSpPr>
          <p:cNvPr id="9" name="TextBox 8">
            <a:extLst>
              <a:ext uri="{FF2B5EF4-FFF2-40B4-BE49-F238E27FC236}">
                <a16:creationId xmlns:a16="http://schemas.microsoft.com/office/drawing/2014/main" id="{D5106507-9D61-CE3F-DCCC-6BC291C1D379}"/>
              </a:ext>
            </a:extLst>
          </p:cNvPr>
          <p:cNvSpPr txBox="1"/>
          <p:nvPr/>
        </p:nvSpPr>
        <p:spPr>
          <a:xfrm>
            <a:off x="550383" y="1874358"/>
            <a:ext cx="4850958" cy="4733925"/>
          </a:xfrm>
          <a:prstGeom prst="rect">
            <a:avLst/>
          </a:prstGeom>
          <a:noFill/>
        </p:spPr>
        <p:txBody>
          <a:bodyPr wrap="square" lIns="0" tIns="0" rIns="0" bIns="0" rtlCol="0">
            <a:noAutofit/>
          </a:bodyPr>
          <a:lstStyle/>
          <a:p>
            <a:pPr>
              <a:spcAft>
                <a:spcPts val="1134"/>
              </a:spcAft>
            </a:pPr>
            <a:r>
              <a:rPr lang="en-GB" sz="1400" dirty="0"/>
              <a:t>The vast majority of religious residents live in a household with access to a car or van (89.3%). This is in line with the proportion of general Essex residents who have access to a car or van</a:t>
            </a:r>
          </a:p>
        </p:txBody>
      </p:sp>
      <p:sp>
        <p:nvSpPr>
          <p:cNvPr id="2" name="TextBox 1">
            <a:extLst>
              <a:ext uri="{FF2B5EF4-FFF2-40B4-BE49-F238E27FC236}">
                <a16:creationId xmlns:a16="http://schemas.microsoft.com/office/drawing/2014/main" id="{D17B936B-E2FC-54FF-4D6F-0DE90F967791}"/>
              </a:ext>
            </a:extLst>
          </p:cNvPr>
          <p:cNvSpPr txBox="1"/>
          <p:nvPr/>
        </p:nvSpPr>
        <p:spPr>
          <a:xfrm>
            <a:off x="6113722" y="1599151"/>
            <a:ext cx="4101484" cy="275207"/>
          </a:xfrm>
          <a:prstGeom prst="rect">
            <a:avLst/>
          </a:prstGeom>
          <a:noFill/>
        </p:spPr>
        <p:txBody>
          <a:bodyPr wrap="square" lIns="0" tIns="0" rIns="0" bIns="0" rtlCol="0">
            <a:noAutofit/>
          </a:bodyPr>
          <a:lstStyle/>
          <a:p>
            <a:pPr algn="l">
              <a:spcAft>
                <a:spcPts val="1134"/>
              </a:spcAft>
            </a:pPr>
            <a:r>
              <a:rPr lang="en-GB" sz="1400" b="1" dirty="0"/>
              <a:t>Access to a car or van in the religious population, Essex, 2021</a:t>
            </a:r>
          </a:p>
        </p:txBody>
      </p:sp>
      <p:sp>
        <p:nvSpPr>
          <p:cNvPr id="3" name="TextBox 2">
            <a:extLst>
              <a:ext uri="{FF2B5EF4-FFF2-40B4-BE49-F238E27FC236}">
                <a16:creationId xmlns:a16="http://schemas.microsoft.com/office/drawing/2014/main" id="{C23ABCDA-528E-0200-146B-017A1C25A4C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776DAEF-4609-9866-BB41-0501EC1F169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18</a:t>
            </a:fld>
            <a:endParaRPr lang="en-GB" sz="1100" dirty="0">
              <a:solidFill>
                <a:schemeClr val="bg1">
                  <a:lumMod val="75000"/>
                </a:schemeClr>
              </a:solidFill>
            </a:endParaRPr>
          </a:p>
        </p:txBody>
      </p:sp>
      <p:pic>
        <p:nvPicPr>
          <p:cNvPr id="6" name="Picture 5" descr="A graph of a number of people&#10;&#10;Description automatically generated with medium confidence">
            <a:extLst>
              <a:ext uri="{FF2B5EF4-FFF2-40B4-BE49-F238E27FC236}">
                <a16:creationId xmlns:a16="http://schemas.microsoft.com/office/drawing/2014/main" id="{C5DD333F-9F3C-CB44-3A05-DFFE197D8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91600"/>
            <a:ext cx="5798494" cy="4766400"/>
          </a:xfrm>
          <a:prstGeom prst="rect">
            <a:avLst/>
          </a:prstGeom>
        </p:spPr>
      </p:pic>
    </p:spTree>
    <p:extLst>
      <p:ext uri="{BB962C8B-B14F-4D97-AF65-F5344CB8AC3E}">
        <p14:creationId xmlns:p14="http://schemas.microsoft.com/office/powerpoint/2010/main" val="383836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36D610C-CC30-9E37-FA9D-4B8560DF4555}"/>
              </a:ext>
            </a:extLst>
          </p:cNvPr>
          <p:cNvSpPr>
            <a:spLocks noGrp="1"/>
          </p:cNvSpPr>
          <p:nvPr>
            <p:ph type="title"/>
          </p:nvPr>
        </p:nvSpPr>
        <p:spPr>
          <a:xfrm>
            <a:off x="539750" y="647700"/>
            <a:ext cx="11159231" cy="621568"/>
          </a:xfrm>
        </p:spPr>
        <p:txBody>
          <a:bodyPr/>
          <a:lstStyle/>
          <a:p>
            <a:r>
              <a:rPr lang="en-GB" dirty="0"/>
              <a:t>Introduction</a:t>
            </a:r>
          </a:p>
        </p:txBody>
      </p:sp>
      <p:sp>
        <p:nvSpPr>
          <p:cNvPr id="7" name="TextBox 6">
            <a:extLst>
              <a:ext uri="{FF2B5EF4-FFF2-40B4-BE49-F238E27FC236}">
                <a16:creationId xmlns:a16="http://schemas.microsoft.com/office/drawing/2014/main" id="{84956B35-D650-E4EC-F163-22FBFCB86B29}"/>
              </a:ext>
            </a:extLst>
          </p:cNvPr>
          <p:cNvSpPr txBox="1"/>
          <p:nvPr/>
        </p:nvSpPr>
        <p:spPr>
          <a:xfrm>
            <a:off x="539750" y="1450659"/>
            <a:ext cx="11002010" cy="4430712"/>
          </a:xfrm>
          <a:prstGeom prst="rect">
            <a:avLst/>
          </a:prstGeom>
          <a:noFill/>
        </p:spPr>
        <p:txBody>
          <a:bodyPr wrap="square" lIns="0" tIns="0" rIns="0" bIns="0" rtlCol="0">
            <a:noAutofit/>
          </a:bodyPr>
          <a:lstStyle/>
          <a:p>
            <a:pPr>
              <a:spcBef>
                <a:spcPts val="0"/>
              </a:spcBef>
              <a:buNone/>
            </a:pPr>
            <a:r>
              <a:rPr lang="en-GB" sz="1500" dirty="0"/>
              <a:t>This document presents an analysis of the </a:t>
            </a:r>
            <a:r>
              <a:rPr lang="en-GB" sz="1500" b="1" dirty="0"/>
              <a:t>religious population </a:t>
            </a:r>
            <a:r>
              <a:rPr lang="en-GB" sz="1500" dirty="0"/>
              <a:t>in Essex, based on data collected through Census 2021.   It has been prepared as part of a series of analyses exploring the scale, distribution and characteristics of populations with ‘</a:t>
            </a:r>
            <a:r>
              <a:rPr lang="en-GB" sz="1500" dirty="0">
                <a:hlinkClick r:id="rId2"/>
              </a:rPr>
              <a:t>protected characteristics</a:t>
            </a:r>
            <a:r>
              <a:rPr lang="en-GB" sz="1500" dirty="0"/>
              <a:t>’ as defined by the Equality Act (2010).  </a:t>
            </a:r>
          </a:p>
          <a:p>
            <a:pPr>
              <a:spcBef>
                <a:spcPts val="0"/>
              </a:spcBef>
              <a:buNone/>
            </a:pPr>
            <a:endParaRPr lang="en-GB" sz="1500" dirty="0"/>
          </a:p>
          <a:p>
            <a:pPr>
              <a:spcBef>
                <a:spcPts val="0"/>
              </a:spcBef>
              <a:buNone/>
            </a:pPr>
            <a:r>
              <a:rPr lang="en-GB" sz="1500" dirty="0"/>
              <a:t>The document is divided into three sections:</a:t>
            </a:r>
          </a:p>
          <a:p>
            <a:pPr lvl="1">
              <a:spcBef>
                <a:spcPts val="1200"/>
              </a:spcBef>
            </a:pPr>
            <a:r>
              <a:rPr lang="en-GB" sz="1500" b="1" dirty="0"/>
              <a:t>Section 1: </a:t>
            </a:r>
            <a:r>
              <a:rPr lang="en-GB" sz="1500" dirty="0"/>
              <a:t>considers the number of people across Essex, and Essex districts who are identified as religious in the most recent Census data.  These are people who, at the time of Census 2021, </a:t>
            </a:r>
            <a:r>
              <a:rPr lang="en-GB" sz="1500" b="0" i="0" dirty="0">
                <a:effectLst/>
              </a:rPr>
              <a:t>report their religion as any option other than ‘no religion’ or ‘not answered’</a:t>
            </a:r>
            <a:endParaRPr lang="en-GB" sz="1500" dirty="0"/>
          </a:p>
          <a:p>
            <a:pPr lvl="1">
              <a:spcBef>
                <a:spcPts val="1200"/>
              </a:spcBef>
            </a:pPr>
            <a:r>
              <a:rPr lang="en-GB" sz="1500" b="1" dirty="0"/>
              <a:t>Section 2: </a:t>
            </a:r>
            <a:r>
              <a:rPr lang="en-GB" sz="1500" dirty="0"/>
              <a:t>examines the characteristics of the religious population, focusing on the extent to which the wider range of protected characteristics can be found within members of the religious population;</a:t>
            </a:r>
          </a:p>
          <a:p>
            <a:pPr lvl="1">
              <a:spcBef>
                <a:spcPts val="1200"/>
              </a:spcBef>
            </a:pPr>
            <a:r>
              <a:rPr lang="en-GB" sz="1500" b="1" dirty="0"/>
              <a:t>Section 3: </a:t>
            </a:r>
            <a:r>
              <a:rPr lang="en-GB" sz="1500" dirty="0"/>
              <a:t>examines the outcomes enjoyed by members of the religious population, focusing on employment outcomes, employment type, health outcomes, the likelihood of providing unpaid care, qualification levels and access to cars/vans.</a:t>
            </a:r>
          </a:p>
          <a:p>
            <a:endParaRPr lang="en-GB" sz="1500" dirty="0"/>
          </a:p>
          <a:p>
            <a:pPr>
              <a:spcBef>
                <a:spcPts val="0"/>
              </a:spcBef>
              <a:buNone/>
            </a:pPr>
            <a:r>
              <a:rPr lang="en-GB" sz="1500" dirty="0"/>
              <a:t>This is part of a suite of similar analyses examining the protected characteristics defined by the equalities act.  Similar analyses, and a series of interactive dashboards, exploring issues of ethnicity, age, sex, sexuality, disability, and gender identity can be found at </a:t>
            </a:r>
            <a:r>
              <a:rPr lang="en-GB" sz="1500" dirty="0">
                <a:hlinkClick r:id="rId3"/>
              </a:rPr>
              <a:t>data.essex.gov.uk</a:t>
            </a:r>
            <a:r>
              <a:rPr lang="en-GB" sz="1500" dirty="0"/>
              <a:t>.  </a:t>
            </a:r>
          </a:p>
          <a:p>
            <a:pPr>
              <a:spcBef>
                <a:spcPts val="0"/>
              </a:spcBef>
              <a:buNone/>
            </a:pPr>
            <a:br>
              <a:rPr lang="en-GB" sz="1500" dirty="0"/>
            </a:br>
            <a:r>
              <a:rPr lang="en-GB" sz="1500" dirty="0"/>
              <a:t>ECC’s Research and Citizen Insight Team is leading the county council’s work to prepare examine and understand Census data.   If you would like to ask questions, find out more, or get involved in this work please contact Alastair Gordon (</a:t>
            </a:r>
            <a:r>
              <a:rPr lang="en-GB" sz="1500" dirty="0">
                <a:hlinkClick r:id="rId4">
                  <a:extLst>
                    <a:ext uri="{A12FA001-AC4F-418D-AE19-62706E023703}">
                      <ahyp:hlinkClr xmlns:ahyp="http://schemas.microsoft.com/office/drawing/2018/hyperlinkcolor" val="tx"/>
                    </a:ext>
                  </a:extLst>
                </a:hlinkClick>
              </a:rPr>
              <a:t>Alastair.Gordon@essex.gov.uk</a:t>
            </a:r>
            <a:r>
              <a:rPr lang="en-GB" sz="1500" dirty="0"/>
              <a:t>) or Sean Maguire (</a:t>
            </a:r>
            <a:r>
              <a:rPr lang="en-GB" sz="1500" dirty="0">
                <a:hlinkClick r:id="rId5">
                  <a:extLst>
                    <a:ext uri="{A12FA001-AC4F-418D-AE19-62706E023703}">
                      <ahyp:hlinkClr xmlns:ahyp="http://schemas.microsoft.com/office/drawing/2018/hyperlinkcolor" val="tx"/>
                    </a:ext>
                  </a:extLst>
                </a:hlinkClick>
              </a:rPr>
              <a:t>Sean.Maguire@essex.gov.uk</a:t>
            </a:r>
            <a:r>
              <a:rPr lang="en-GB" sz="1500" dirty="0"/>
              <a:t>).</a:t>
            </a:r>
          </a:p>
          <a:p>
            <a:endParaRPr lang="en-GB" sz="1500" dirty="0"/>
          </a:p>
          <a:p>
            <a:pPr marL="742950" lvl="1" indent="-285750">
              <a:spcAft>
                <a:spcPts val="1134"/>
              </a:spcAft>
              <a:buFont typeface="Arial" panose="020B0604020202020204" pitchFamily="34" charset="0"/>
              <a:buChar char="•"/>
            </a:pPr>
            <a:endParaRPr lang="en-GB" sz="1500" dirty="0"/>
          </a:p>
          <a:p>
            <a:pPr marL="742950" lvl="1" indent="-285750">
              <a:spcAft>
                <a:spcPts val="1134"/>
              </a:spcAft>
              <a:buFont typeface="Arial" panose="020B0604020202020204" pitchFamily="34" charset="0"/>
              <a:buChar char="•"/>
            </a:pPr>
            <a:endParaRPr lang="en-GB" sz="1500" dirty="0"/>
          </a:p>
        </p:txBody>
      </p:sp>
      <p:sp>
        <p:nvSpPr>
          <p:cNvPr id="2" name="TextBox 1">
            <a:extLst>
              <a:ext uri="{FF2B5EF4-FFF2-40B4-BE49-F238E27FC236}">
                <a16:creationId xmlns:a16="http://schemas.microsoft.com/office/drawing/2014/main" id="{431ED26B-8FF6-5896-AD5B-BF26AFD29C6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3" name="TextBox 2">
            <a:extLst>
              <a:ext uri="{FF2B5EF4-FFF2-40B4-BE49-F238E27FC236}">
                <a16:creationId xmlns:a16="http://schemas.microsoft.com/office/drawing/2014/main" id="{F560F42A-FD33-80E4-545F-4AD5D938008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2</a:t>
            </a:fld>
            <a:endParaRPr lang="en-GB" sz="1100" dirty="0">
              <a:solidFill>
                <a:schemeClr val="bg1">
                  <a:lumMod val="75000"/>
                </a:schemeClr>
              </a:solidFill>
            </a:endParaRPr>
          </a:p>
        </p:txBody>
      </p:sp>
    </p:spTree>
    <p:extLst>
      <p:ext uri="{BB962C8B-B14F-4D97-AF65-F5344CB8AC3E}">
        <p14:creationId xmlns:p14="http://schemas.microsoft.com/office/powerpoint/2010/main" val="36619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3D9EF-7687-4E74-CED6-EA07568A17A9}"/>
              </a:ext>
            </a:extLst>
          </p:cNvPr>
          <p:cNvSpPr txBox="1">
            <a:spLocks/>
          </p:cNvSpPr>
          <p:nvPr/>
        </p:nvSpPr>
        <p:spPr>
          <a:xfrm>
            <a:off x="540000" y="2340240"/>
            <a:ext cx="10823418"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1: The religious population</a:t>
            </a:r>
          </a:p>
          <a:p>
            <a:endParaRPr lang="en-GB" sz="3200" b="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B276791-F843-80E0-1F88-93F366D483F9}"/>
              </a:ext>
            </a:extLst>
          </p:cNvPr>
          <p:cNvSpPr txBox="1"/>
          <p:nvPr/>
        </p:nvSpPr>
        <p:spPr>
          <a:xfrm>
            <a:off x="467360" y="3129243"/>
            <a:ext cx="101498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Understanding the scale and distribution of Essex’s religious population</a:t>
            </a:r>
            <a:endParaRPr lang="en-GB" sz="2800" dirty="0">
              <a:solidFill>
                <a:schemeClr val="bg1"/>
              </a:solidFill>
            </a:endParaRPr>
          </a:p>
        </p:txBody>
      </p:sp>
    </p:spTree>
    <p:extLst>
      <p:ext uri="{BB962C8B-B14F-4D97-AF65-F5344CB8AC3E}">
        <p14:creationId xmlns:p14="http://schemas.microsoft.com/office/powerpoint/2010/main" val="174184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59292" y="656882"/>
            <a:ext cx="11159231" cy="621568"/>
          </a:xfrm>
        </p:spPr>
        <p:txBody>
          <a:bodyPr/>
          <a:lstStyle/>
          <a:p>
            <a:r>
              <a:rPr lang="en-GB" sz="3200" dirty="0"/>
              <a:t>The religious population</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131" y="1870022"/>
            <a:ext cx="5181145" cy="4456590"/>
          </a:xfrm>
          <a:prstGeom prst="rect">
            <a:avLst/>
          </a:prstGeom>
          <a:noFill/>
        </p:spPr>
        <p:txBody>
          <a:bodyPr wrap="square" lIns="0" tIns="0" rIns="0" bIns="0" rtlCol="0">
            <a:noAutofit/>
          </a:bodyPr>
          <a:lstStyle/>
          <a:p>
            <a:pPr marL="285750" indent="-285750" algn="l">
              <a:spcBef>
                <a:spcPts val="600"/>
              </a:spcBef>
              <a:spcAft>
                <a:spcPts val="1800"/>
              </a:spcAft>
              <a:buFont typeface="Arial" panose="020B0604020202020204" pitchFamily="34" charset="0"/>
              <a:buChar char="•"/>
            </a:pPr>
            <a:r>
              <a:rPr lang="en-GB" sz="1400" dirty="0"/>
              <a:t>At the time of Census 2021, there were some 785,090 religious people in Essex and 979,560 in Greater Essex (including the areas of Southend and Thurrock).</a:t>
            </a:r>
          </a:p>
          <a:p>
            <a:pPr marL="285750" indent="-285750" algn="l">
              <a:spcBef>
                <a:spcPts val="600"/>
              </a:spcBef>
              <a:spcAft>
                <a:spcPts val="1800"/>
              </a:spcAft>
              <a:buFont typeface="Arial" panose="020B0604020202020204" pitchFamily="34" charset="0"/>
              <a:buChar char="•"/>
            </a:pPr>
            <a:r>
              <a:rPr lang="en-GB" sz="1400" dirty="0"/>
              <a:t>This equates to 52.2% of Essex residents – broadly in line with the average of England as a whole (57.3%).</a:t>
            </a:r>
          </a:p>
          <a:p>
            <a:pPr marL="285750" indent="-285750" algn="l">
              <a:spcBef>
                <a:spcPts val="600"/>
              </a:spcBef>
              <a:spcAft>
                <a:spcPts val="1800"/>
              </a:spcAft>
              <a:buFont typeface="Arial" panose="020B0604020202020204" pitchFamily="34" charset="0"/>
              <a:buChar char="•"/>
            </a:pPr>
            <a:r>
              <a:rPr lang="en-GB" sz="1400" dirty="0"/>
              <a:t>But the prevalence of religion within the population varies substantially across different districts.  Brentwood, Epping, and Thurrock have the highest levels of religious residents</a:t>
            </a:r>
          </a:p>
        </p:txBody>
      </p:sp>
      <p:sp>
        <p:nvSpPr>
          <p:cNvPr id="6" name="TextBox 5">
            <a:extLst>
              <a:ext uri="{FF2B5EF4-FFF2-40B4-BE49-F238E27FC236}">
                <a16:creationId xmlns:a16="http://schemas.microsoft.com/office/drawing/2014/main" id="{BF42FB7F-8F88-0D48-1025-0FD03CEB3F7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7" name="TextBox 6">
            <a:extLst>
              <a:ext uri="{FF2B5EF4-FFF2-40B4-BE49-F238E27FC236}">
                <a16:creationId xmlns:a16="http://schemas.microsoft.com/office/drawing/2014/main" id="{E41F646A-1C03-4A75-67AB-EF1602057C4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4</a:t>
            </a:fld>
            <a:endParaRPr lang="en-GB" sz="1100" dirty="0">
              <a:solidFill>
                <a:schemeClr val="bg1">
                  <a:lumMod val="75000"/>
                </a:schemeClr>
              </a:solidFill>
            </a:endParaRPr>
          </a:p>
        </p:txBody>
      </p:sp>
      <p:grpSp>
        <p:nvGrpSpPr>
          <p:cNvPr id="10" name="Group 9">
            <a:extLst>
              <a:ext uri="{FF2B5EF4-FFF2-40B4-BE49-F238E27FC236}">
                <a16:creationId xmlns:a16="http://schemas.microsoft.com/office/drawing/2014/main" id="{C48F2A74-9975-62C1-1E50-C955A36E9FFF}"/>
              </a:ext>
            </a:extLst>
          </p:cNvPr>
          <p:cNvGrpSpPr/>
          <p:nvPr/>
        </p:nvGrpSpPr>
        <p:grpSpPr>
          <a:xfrm>
            <a:off x="6380479" y="1710628"/>
            <a:ext cx="5496523" cy="4886872"/>
            <a:chOff x="6380479" y="1710628"/>
            <a:chExt cx="5496523" cy="4886872"/>
          </a:xfrm>
        </p:grpSpPr>
        <p:pic>
          <p:nvPicPr>
            <p:cNvPr id="9" name="Picture 8" descr="A graph of a number of individuals&#10;&#10;Description automatically generated">
              <a:extLst>
                <a:ext uri="{FF2B5EF4-FFF2-40B4-BE49-F238E27FC236}">
                  <a16:creationId xmlns:a16="http://schemas.microsoft.com/office/drawing/2014/main" id="{0E251374-66CA-B8C7-C5AC-34A7D181D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981" y="1985900"/>
              <a:ext cx="5030836" cy="4611600"/>
            </a:xfrm>
            <a:prstGeom prst="rect">
              <a:avLst/>
            </a:prstGeom>
          </p:spPr>
        </p:pic>
        <p:sp>
          <p:nvSpPr>
            <p:cNvPr id="2" name="TextBox 1">
              <a:extLst>
                <a:ext uri="{FF2B5EF4-FFF2-40B4-BE49-F238E27FC236}">
                  <a16:creationId xmlns:a16="http://schemas.microsoft.com/office/drawing/2014/main" id="{AB0E12A4-935D-505B-E275-2CB31A7F8B34}"/>
                </a:ext>
              </a:extLst>
            </p:cNvPr>
            <p:cNvSpPr txBox="1"/>
            <p:nvPr/>
          </p:nvSpPr>
          <p:spPr>
            <a:xfrm>
              <a:off x="6380479" y="1710628"/>
              <a:ext cx="5496523" cy="455525"/>
            </a:xfrm>
            <a:prstGeom prst="rect">
              <a:avLst/>
            </a:prstGeom>
            <a:solidFill>
              <a:schemeClr val="bg1"/>
            </a:solidFill>
          </p:spPr>
          <p:txBody>
            <a:bodyPr wrap="square" lIns="0" tIns="0" rIns="0" bIns="0" rtlCol="0">
              <a:noAutofit/>
            </a:bodyPr>
            <a:lstStyle/>
            <a:p>
              <a:pPr algn="l">
                <a:spcAft>
                  <a:spcPts val="1134"/>
                </a:spcAft>
              </a:pPr>
              <a:r>
                <a:rPr lang="en-GB" sz="1400" b="1" dirty="0"/>
                <a:t>Number and percentage of residents identifying as religious in Greater Essex and Essex Districts, Census 2021</a:t>
              </a:r>
            </a:p>
          </p:txBody>
        </p:sp>
      </p:grpSp>
    </p:spTree>
    <p:extLst>
      <p:ext uri="{BB962C8B-B14F-4D97-AF65-F5344CB8AC3E}">
        <p14:creationId xmlns:p14="http://schemas.microsoft.com/office/powerpoint/2010/main" val="6533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C52987-79C0-6B80-88CA-1B4C62BCFCB9}"/>
              </a:ext>
            </a:extLst>
          </p:cNvPr>
          <p:cNvPicPr>
            <a:picLocks noChangeAspect="1"/>
          </p:cNvPicPr>
          <p:nvPr/>
        </p:nvPicPr>
        <p:blipFill>
          <a:blip r:embed="rId2"/>
          <a:stretch>
            <a:fillRect/>
          </a:stretch>
        </p:blipFill>
        <p:spPr>
          <a:xfrm>
            <a:off x="5479619" y="1787609"/>
            <a:ext cx="6712381" cy="4507584"/>
          </a:xfrm>
          <a:prstGeom prst="rect">
            <a:avLst/>
          </a:prstGeom>
        </p:spPr>
      </p:pic>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39750" y="647700"/>
            <a:ext cx="11159231" cy="621568"/>
          </a:xfrm>
        </p:spPr>
        <p:txBody>
          <a:bodyPr/>
          <a:lstStyle/>
          <a:p>
            <a:r>
              <a:rPr lang="en-GB" sz="3200" dirty="0"/>
              <a:t>Religion across Greater Essex</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910" y="1873885"/>
            <a:ext cx="4961632" cy="4994275"/>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sz="1400" dirty="0"/>
              <a:t>The map opposite shows the proportion of residents in each middle-level super outputs area (MSOA) who identify as religious</a:t>
            </a:r>
          </a:p>
          <a:p>
            <a:pPr marL="285750" indent="-285750" algn="l">
              <a:spcAft>
                <a:spcPts val="1134"/>
              </a:spcAft>
              <a:buFont typeface="Arial" panose="020B0604020202020204" pitchFamily="34" charset="0"/>
              <a:buChar char="•"/>
            </a:pPr>
            <a:r>
              <a:rPr lang="en-GB" sz="1400" dirty="0"/>
              <a:t>This shows that the proportion of the population who identify as disabled is generally higher in areas neighbouring London – Epping Forest, Brentwood, and Thurrock.</a:t>
            </a:r>
          </a:p>
          <a:p>
            <a:pPr marL="285750" indent="-285750" algn="l">
              <a:spcAft>
                <a:spcPts val="1134"/>
              </a:spcAft>
              <a:buFont typeface="Arial" panose="020B0604020202020204" pitchFamily="34" charset="0"/>
              <a:buChar char="•"/>
            </a:pPr>
            <a:r>
              <a:rPr lang="en-GB" sz="1400" dirty="0"/>
              <a:t>There are also significant concentrations of religious people in parts of South Chelmsford (</a:t>
            </a:r>
            <a:r>
              <a:rPr lang="en-GB" sz="1400" dirty="0" err="1"/>
              <a:t>Margaretting</a:t>
            </a:r>
            <a:r>
              <a:rPr lang="en-GB" sz="1400" dirty="0"/>
              <a:t>, Stock &amp; Ramsden) and Coastal Tendring (Holland-on-Sea)</a:t>
            </a:r>
            <a:endParaRPr lang="en-GB" sz="1500" dirty="0"/>
          </a:p>
        </p:txBody>
      </p:sp>
      <p:sp>
        <p:nvSpPr>
          <p:cNvPr id="6" name="TextBox 5">
            <a:extLst>
              <a:ext uri="{FF2B5EF4-FFF2-40B4-BE49-F238E27FC236}">
                <a16:creationId xmlns:a16="http://schemas.microsoft.com/office/drawing/2014/main" id="{A555DA02-BF11-7C94-4F9C-E78CEC690F05}"/>
              </a:ext>
            </a:extLst>
          </p:cNvPr>
          <p:cNvSpPr txBox="1"/>
          <p:nvPr/>
        </p:nvSpPr>
        <p:spPr>
          <a:xfrm>
            <a:off x="5852160" y="1593487"/>
            <a:ext cx="4947919" cy="621568"/>
          </a:xfrm>
          <a:prstGeom prst="rect">
            <a:avLst/>
          </a:prstGeom>
          <a:noFill/>
        </p:spPr>
        <p:txBody>
          <a:bodyPr wrap="square" lIns="0" tIns="0" rIns="0" bIns="0" rtlCol="0">
            <a:noAutofit/>
          </a:bodyPr>
          <a:lstStyle/>
          <a:p>
            <a:pPr algn="l">
              <a:spcAft>
                <a:spcPts val="1134"/>
              </a:spcAft>
            </a:pPr>
            <a:r>
              <a:rPr lang="en-GB" sz="1400" b="1" dirty="0"/>
              <a:t>Prevalence of religion by MSOA, Greater Essex, Census 2021</a:t>
            </a:r>
          </a:p>
        </p:txBody>
      </p:sp>
      <p:sp>
        <p:nvSpPr>
          <p:cNvPr id="7" name="TextBox 6">
            <a:extLst>
              <a:ext uri="{FF2B5EF4-FFF2-40B4-BE49-F238E27FC236}">
                <a16:creationId xmlns:a16="http://schemas.microsoft.com/office/drawing/2014/main" id="{30B3BE8A-9ABC-4421-A8E1-E74A81809A9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8" name="TextBox 7">
            <a:extLst>
              <a:ext uri="{FF2B5EF4-FFF2-40B4-BE49-F238E27FC236}">
                <a16:creationId xmlns:a16="http://schemas.microsoft.com/office/drawing/2014/main" id="{11BAEFA3-43C1-A936-0917-435A49B16EE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5</a:t>
            </a:fld>
            <a:endParaRPr lang="en-GB" sz="1100" dirty="0">
              <a:solidFill>
                <a:schemeClr val="bg1">
                  <a:lumMod val="75000"/>
                </a:schemeClr>
              </a:solidFill>
            </a:endParaRPr>
          </a:p>
        </p:txBody>
      </p:sp>
    </p:spTree>
    <p:extLst>
      <p:ext uri="{BB962C8B-B14F-4D97-AF65-F5344CB8AC3E}">
        <p14:creationId xmlns:p14="http://schemas.microsoft.com/office/powerpoint/2010/main" val="11831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88F3EE-B8A6-C780-2EDC-5357DDCA378D}"/>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2: Characteristics of the religious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69F24FD-CF97-22B6-79AA-07FE955C31DB}"/>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prevalence of other protected characteristics within Essex’s religious population</a:t>
            </a:r>
            <a:endParaRPr lang="en-GB" sz="2800" dirty="0">
              <a:solidFill>
                <a:schemeClr val="bg1"/>
              </a:solidFill>
            </a:endParaRPr>
          </a:p>
        </p:txBody>
      </p:sp>
    </p:spTree>
    <p:extLst>
      <p:ext uri="{BB962C8B-B14F-4D97-AF65-F5344CB8AC3E}">
        <p14:creationId xmlns:p14="http://schemas.microsoft.com/office/powerpoint/2010/main" val="38377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hart of a number of people with disabilities&#10;&#10;Description automatically generated">
            <a:extLst>
              <a:ext uri="{FF2B5EF4-FFF2-40B4-BE49-F238E27FC236}">
                <a16:creationId xmlns:a16="http://schemas.microsoft.com/office/drawing/2014/main" id="{11F98C59-521D-B900-D58C-287C18DE3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994" y="1577722"/>
            <a:ext cx="6332861" cy="4766400"/>
          </a:xfrm>
          <a:prstGeom prst="rect">
            <a:avLst/>
          </a:prstGeom>
        </p:spPr>
      </p:pic>
      <p:sp>
        <p:nvSpPr>
          <p:cNvPr id="8" name="Title 2">
            <a:extLst>
              <a:ext uri="{FF2B5EF4-FFF2-40B4-BE49-F238E27FC236}">
                <a16:creationId xmlns:a16="http://schemas.microsoft.com/office/drawing/2014/main" id="{CD67165A-C4B3-5BCC-F794-5ADDBFFE71F9}"/>
              </a:ext>
            </a:extLst>
          </p:cNvPr>
          <p:cNvSpPr>
            <a:spLocks noGrp="1"/>
          </p:cNvSpPr>
          <p:nvPr>
            <p:ph type="title"/>
          </p:nvPr>
        </p:nvSpPr>
        <p:spPr>
          <a:xfrm>
            <a:off x="539750" y="647700"/>
            <a:ext cx="11159231" cy="621568"/>
          </a:xfrm>
        </p:spPr>
        <p:txBody>
          <a:bodyPr/>
          <a:lstStyle/>
          <a:p>
            <a:r>
              <a:rPr lang="en-GB" sz="3200" dirty="0"/>
              <a:t>Age and sex of the religious population</a:t>
            </a:r>
          </a:p>
        </p:txBody>
      </p:sp>
      <p:sp>
        <p:nvSpPr>
          <p:cNvPr id="9" name="TextBox 8">
            <a:extLst>
              <a:ext uri="{FF2B5EF4-FFF2-40B4-BE49-F238E27FC236}">
                <a16:creationId xmlns:a16="http://schemas.microsoft.com/office/drawing/2014/main" id="{CE77A489-A530-089B-AA5F-1F7900DB795C}"/>
              </a:ext>
            </a:extLst>
          </p:cNvPr>
          <p:cNvSpPr txBox="1"/>
          <p:nvPr/>
        </p:nvSpPr>
        <p:spPr>
          <a:xfrm>
            <a:off x="563083" y="1884625"/>
            <a:ext cx="4893487" cy="4733924"/>
          </a:xfrm>
          <a:prstGeom prst="rect">
            <a:avLst/>
          </a:prstGeom>
          <a:noFill/>
        </p:spPr>
        <p:txBody>
          <a:bodyPr wrap="square" lIns="0" tIns="0" rIns="0" bIns="0" rtlCol="0">
            <a:noAutofit/>
          </a:bodyPr>
          <a:lstStyle/>
          <a:p>
            <a:pPr algn="l">
              <a:spcAft>
                <a:spcPts val="1134"/>
              </a:spcAft>
            </a:pPr>
            <a:r>
              <a:rPr lang="en-GB" sz="1400" dirty="0"/>
              <a:t>The chart opposite shows the composition of Essex’s religious population by age and by sex.  </a:t>
            </a:r>
          </a:p>
          <a:p>
            <a:pPr algn="l">
              <a:spcAft>
                <a:spcPts val="1134"/>
              </a:spcAft>
            </a:pPr>
            <a:r>
              <a:rPr lang="en-GB" sz="1400" dirty="0"/>
              <a:t>There is a strong link between age and religion – older Essex residents are far more likely to be religious compared to younger residents. More than half of the over 50s follow </a:t>
            </a:r>
            <a:r>
              <a:rPr lang="en-GB" sz="1400"/>
              <a:t>some religion.</a:t>
            </a:r>
            <a:endParaRPr lang="en-GB" sz="1400" dirty="0"/>
          </a:p>
        </p:txBody>
      </p:sp>
      <p:sp>
        <p:nvSpPr>
          <p:cNvPr id="2" name="TextBox 1">
            <a:extLst>
              <a:ext uri="{FF2B5EF4-FFF2-40B4-BE49-F238E27FC236}">
                <a16:creationId xmlns:a16="http://schemas.microsoft.com/office/drawing/2014/main" id="{4B4C6BD0-5818-DF8A-66E2-D671633C64F5}"/>
              </a:ext>
            </a:extLst>
          </p:cNvPr>
          <p:cNvSpPr txBox="1"/>
          <p:nvPr/>
        </p:nvSpPr>
        <p:spPr>
          <a:xfrm>
            <a:off x="5571994" y="1577722"/>
            <a:ext cx="5980843" cy="473024"/>
          </a:xfrm>
          <a:prstGeom prst="rect">
            <a:avLst/>
          </a:prstGeom>
          <a:solidFill>
            <a:schemeClr val="bg1"/>
          </a:solidFill>
        </p:spPr>
        <p:txBody>
          <a:bodyPr wrap="square" lIns="0" tIns="0" rIns="0" bIns="0" rtlCol="0">
            <a:noAutofit/>
          </a:bodyPr>
          <a:lstStyle/>
          <a:p>
            <a:pPr algn="l">
              <a:spcAft>
                <a:spcPts val="1134"/>
              </a:spcAft>
            </a:pPr>
            <a:r>
              <a:rPr lang="en-GB" sz="1400" b="1" dirty="0"/>
              <a:t>Composition of the religious population by age and sex, Essex, 2021</a:t>
            </a:r>
            <a:endParaRPr lang="en-GB" sz="1400" i="1" dirty="0">
              <a:solidFill>
                <a:schemeClr val="tx1">
                  <a:lumMod val="50000"/>
                  <a:lumOff val="50000"/>
                </a:schemeClr>
              </a:solidFill>
            </a:endParaRPr>
          </a:p>
        </p:txBody>
      </p:sp>
      <p:sp>
        <p:nvSpPr>
          <p:cNvPr id="3" name="TextBox 2">
            <a:extLst>
              <a:ext uri="{FF2B5EF4-FFF2-40B4-BE49-F238E27FC236}">
                <a16:creationId xmlns:a16="http://schemas.microsoft.com/office/drawing/2014/main" id="{2BA0CAF0-7047-2DE8-68B3-A1DA521BC46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1664826-B02D-5E55-149C-62740BDD57B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7</a:t>
            </a:fld>
            <a:endParaRPr lang="en-GB" sz="1100" dirty="0">
              <a:solidFill>
                <a:schemeClr val="bg1">
                  <a:lumMod val="75000"/>
                </a:schemeClr>
              </a:solidFill>
            </a:endParaRPr>
          </a:p>
        </p:txBody>
      </p:sp>
    </p:spTree>
    <p:extLst>
      <p:ext uri="{BB962C8B-B14F-4D97-AF65-F5344CB8AC3E}">
        <p14:creationId xmlns:p14="http://schemas.microsoft.com/office/powerpoint/2010/main" val="264376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F967BF77-DD17-0F2C-3BE2-2F3EA86BC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9" y="1948060"/>
            <a:ext cx="5798494" cy="4766400"/>
          </a:xfrm>
          <a:prstGeom prst="rect">
            <a:avLst/>
          </a:prstGeom>
        </p:spPr>
      </p:pic>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Ethnic diversity in the disabled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63083" y="1883095"/>
            <a:ext cx="4957282" cy="4733925"/>
          </a:xfrm>
          <a:prstGeom prst="rect">
            <a:avLst/>
          </a:prstGeom>
          <a:noFill/>
        </p:spPr>
        <p:txBody>
          <a:bodyPr wrap="square" lIns="0" tIns="0" rIns="0" bIns="0" rtlCol="0">
            <a:noAutofit/>
          </a:bodyPr>
          <a:lstStyle/>
          <a:p>
            <a:pPr algn="l">
              <a:spcAft>
                <a:spcPts val="1134"/>
              </a:spcAft>
            </a:pPr>
            <a:r>
              <a:rPr lang="en-GB" sz="1400" dirty="0"/>
              <a:t>The vast majority of Essex’s religious population identify as White British (79.4% - or 623,000 for the 785,090 disabled population).</a:t>
            </a:r>
          </a:p>
          <a:p>
            <a:pPr algn="l">
              <a:spcAft>
                <a:spcPts val="1134"/>
              </a:spcAft>
            </a:pPr>
            <a:r>
              <a:rPr lang="en-GB" sz="1400" dirty="0"/>
              <a:t>Only 162,090 identify as members of other ethic groups (20.6% - compared to 16.7% across the population as a whole).   </a:t>
            </a:r>
          </a:p>
          <a:p>
            <a:pPr algn="l">
              <a:spcAft>
                <a:spcPts val="1134"/>
              </a:spcAft>
            </a:pPr>
            <a:r>
              <a:rPr lang="en-GB" sz="1400" dirty="0"/>
              <a:t>There is higher levels of religiousness in the Gypsy or Irish Traveller, Roma or Other White, Other ethnic group, Black &amp; Black British, and Asian &amp; Asian British ethnicities.</a:t>
            </a:r>
          </a:p>
        </p:txBody>
      </p:sp>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Composition of the religious and nonreligious populations by ethnic group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8</a:t>
            </a:fld>
            <a:endParaRPr lang="en-GB" sz="1100" dirty="0">
              <a:solidFill>
                <a:schemeClr val="bg1">
                  <a:lumMod val="75000"/>
                </a:schemeClr>
              </a:solidFill>
            </a:endParaRPr>
          </a:p>
        </p:txBody>
      </p:sp>
    </p:spTree>
    <p:extLst>
      <p:ext uri="{BB962C8B-B14F-4D97-AF65-F5344CB8AC3E}">
        <p14:creationId xmlns:p14="http://schemas.microsoft.com/office/powerpoint/2010/main" val="351994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10;&#10;Description automatically generated with medium confidence">
            <a:extLst>
              <a:ext uri="{FF2B5EF4-FFF2-40B4-BE49-F238E27FC236}">
                <a16:creationId xmlns:a16="http://schemas.microsoft.com/office/drawing/2014/main" id="{E2C71C6E-2370-70A8-BC07-215AFEC2F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01" y="1733090"/>
            <a:ext cx="5798494" cy="4766400"/>
          </a:xfrm>
          <a:prstGeom prst="rect">
            <a:avLst/>
          </a:prstGeom>
        </p:spPr>
      </p:pic>
      <p:sp>
        <p:nvSpPr>
          <p:cNvPr id="8" name="Title 2">
            <a:extLst>
              <a:ext uri="{FF2B5EF4-FFF2-40B4-BE49-F238E27FC236}">
                <a16:creationId xmlns:a16="http://schemas.microsoft.com/office/drawing/2014/main" id="{81FFEBE7-30B7-AEE5-44E1-5CC3F446A59B}"/>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Veterans in the religious population</a:t>
            </a:r>
          </a:p>
        </p:txBody>
      </p:sp>
      <p:sp>
        <p:nvSpPr>
          <p:cNvPr id="9" name="TextBox 8">
            <a:extLst>
              <a:ext uri="{FF2B5EF4-FFF2-40B4-BE49-F238E27FC236}">
                <a16:creationId xmlns:a16="http://schemas.microsoft.com/office/drawing/2014/main" id="{025ABAA2-D378-48E3-BBD1-D929847388E5}"/>
              </a:ext>
            </a:extLst>
          </p:cNvPr>
          <p:cNvSpPr txBox="1"/>
          <p:nvPr/>
        </p:nvSpPr>
        <p:spPr>
          <a:xfrm>
            <a:off x="564669" y="1882524"/>
            <a:ext cx="5253407" cy="4733925"/>
          </a:xfrm>
          <a:prstGeom prst="rect">
            <a:avLst/>
          </a:prstGeom>
          <a:noFill/>
        </p:spPr>
        <p:txBody>
          <a:bodyPr wrap="square" lIns="0" tIns="0" rIns="0" bIns="0" rtlCol="0">
            <a:noAutofit/>
          </a:bodyPr>
          <a:lstStyle/>
          <a:p>
            <a:pPr algn="l">
              <a:spcAft>
                <a:spcPts val="1134"/>
              </a:spcAft>
            </a:pPr>
            <a:r>
              <a:rPr lang="en-GB" sz="1400" dirty="0"/>
              <a:t>The vast majority of the Essex religious population (c.82%) have not previously served in the UK armed forces in any capacity.  </a:t>
            </a:r>
          </a:p>
          <a:p>
            <a:pPr algn="l">
              <a:spcAft>
                <a:spcPts val="1134"/>
              </a:spcAft>
            </a:pPr>
            <a:r>
              <a:rPr lang="en-GB" sz="1400" dirty="0"/>
              <a:t>Nevertheless, our analysis suggests that veterans are over-represented in the Essex religious population. </a:t>
            </a:r>
            <a:r>
              <a:rPr lang="en-GB" sz="1400" b="1" dirty="0"/>
              <a:t> </a:t>
            </a:r>
            <a:r>
              <a:rPr lang="en-GB" sz="1400" dirty="0"/>
              <a:t>There are around 14,200 members of the religious population who have previously served, either as members of the UK reserve or regular armed forces.  </a:t>
            </a:r>
          </a:p>
          <a:p>
            <a:pPr algn="l">
              <a:spcAft>
                <a:spcPts val="1134"/>
              </a:spcAft>
            </a:pPr>
            <a:r>
              <a:rPr lang="en-GB" sz="1400" dirty="0"/>
              <a:t>Veteran status is strongly related to age (due to for example national service), which may explain some of this association.</a:t>
            </a:r>
          </a:p>
        </p:txBody>
      </p:sp>
      <p:sp>
        <p:nvSpPr>
          <p:cNvPr id="3" name="TextBox 2">
            <a:extLst>
              <a:ext uri="{FF2B5EF4-FFF2-40B4-BE49-F238E27FC236}">
                <a16:creationId xmlns:a16="http://schemas.microsoft.com/office/drawing/2014/main" id="{83E25A4B-57D6-F42F-424B-1BCFE74549B7}"/>
              </a:ext>
            </a:extLst>
          </p:cNvPr>
          <p:cNvSpPr txBox="1"/>
          <p:nvPr/>
        </p:nvSpPr>
        <p:spPr>
          <a:xfrm>
            <a:off x="6007387" y="1595473"/>
            <a:ext cx="5798494" cy="621568"/>
          </a:xfrm>
          <a:prstGeom prst="rect">
            <a:avLst/>
          </a:prstGeom>
          <a:noFill/>
        </p:spPr>
        <p:txBody>
          <a:bodyPr wrap="square" lIns="0" tIns="0" rIns="0" bIns="0" rtlCol="0">
            <a:noAutofit/>
          </a:bodyPr>
          <a:lstStyle/>
          <a:p>
            <a:pPr algn="l">
              <a:spcAft>
                <a:spcPts val="1134"/>
              </a:spcAft>
            </a:pPr>
            <a:r>
              <a:rPr lang="en-GB" sz="1400" b="1" dirty="0"/>
              <a:t>Composition of the religious and non-religious populations by veteran status, Essex, 2021</a:t>
            </a:r>
          </a:p>
        </p:txBody>
      </p:sp>
      <p:sp>
        <p:nvSpPr>
          <p:cNvPr id="2" name="TextBox 1">
            <a:extLst>
              <a:ext uri="{FF2B5EF4-FFF2-40B4-BE49-F238E27FC236}">
                <a16:creationId xmlns:a16="http://schemas.microsoft.com/office/drawing/2014/main" id="{D44C98C5-9902-7E45-44E0-98537EB4799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26B3D27A-C7D5-4F87-C233-7077873B35BB}"/>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9</a:t>
            </a:fld>
            <a:endParaRPr lang="en-GB" sz="1100" dirty="0">
              <a:solidFill>
                <a:schemeClr val="bg1">
                  <a:lumMod val="75000"/>
                </a:schemeClr>
              </a:solidFill>
            </a:endParaRPr>
          </a:p>
        </p:txBody>
      </p:sp>
    </p:spTree>
    <p:extLst>
      <p:ext uri="{BB962C8B-B14F-4D97-AF65-F5344CB8AC3E}">
        <p14:creationId xmlns:p14="http://schemas.microsoft.com/office/powerpoint/2010/main" val="1311567067"/>
      </p:ext>
    </p:extLst>
  </p:cSld>
  <p:clrMapOvr>
    <a:masterClrMapping/>
  </p:clrMapOvr>
</p:sld>
</file>

<file path=ppt/theme/theme1.xml><?xml version="1.0" encoding="utf-8"?>
<a:theme xmlns:a="http://schemas.openxmlformats.org/drawingml/2006/main" name="ppt theme 2023">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docProps/app.xml><?xml version="1.0" encoding="utf-8"?>
<Properties xmlns="http://schemas.openxmlformats.org/officeDocument/2006/extended-properties" xmlns:vt="http://schemas.openxmlformats.org/officeDocument/2006/docPropsVTypes">
  <Template>ppt theme 2023</Template>
  <TotalTime>2697</TotalTime>
  <Words>1802</Words>
  <Application>Microsoft Office PowerPoint</Application>
  <PresentationFormat>Widescreen</PresentationFormat>
  <Paragraphs>112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ppt theme 2023</vt:lpstr>
      <vt:lpstr>Understanding religion in Essex</vt:lpstr>
      <vt:lpstr>Introduction</vt:lpstr>
      <vt:lpstr>PowerPoint Presentation</vt:lpstr>
      <vt:lpstr>The religious population</vt:lpstr>
      <vt:lpstr>Religion across Greater Essex</vt:lpstr>
      <vt:lpstr>PowerPoint Presentation</vt:lpstr>
      <vt:lpstr>Age and sex of the religious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dc:title>
  <dc:creator>Sean Maguire - Senior Analyst</dc:creator>
  <cp:lastModifiedBy>Sean Maguire - Senior Analyst</cp:lastModifiedBy>
  <cp:revision>18</cp:revision>
  <dcterms:created xsi:type="dcterms:W3CDTF">2023-07-11T10:01:01Z</dcterms:created>
  <dcterms:modified xsi:type="dcterms:W3CDTF">2023-09-18T14:13:48Z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2023-07-11T10:01:01Z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8fe7be1e-09d6-4a87-848e-e854cf28bcf1</vt:lpwstr>
  </property>
  <property fmtid="{D5CDD505-2E9C-101B-9397-08002B2CF9AE}" pid="8" name="MSIP_Label_39d8be9e-c8d9-4b9c-bd40-2c27cc7ea2e6_ContentBits">
    <vt:lpwstr>0</vt:lpwstr>
  </property>
</Properties>
</file>