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Ex1.xml" ContentType="application/vnd.ms-office.chartex+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05" r:id="rId5"/>
    <p:sldMasterId id="2147483726" r:id="rId6"/>
    <p:sldMasterId id="2147483744" r:id="rId7"/>
  </p:sldMasterIdLst>
  <p:notesMasterIdLst>
    <p:notesMasterId r:id="rId24"/>
  </p:notesMasterIdLst>
  <p:sldIdLst>
    <p:sldId id="2134804931" r:id="rId8"/>
    <p:sldId id="2134804934" r:id="rId9"/>
    <p:sldId id="2134804921" r:id="rId10"/>
    <p:sldId id="2134804888" r:id="rId11"/>
    <p:sldId id="2134804831" r:id="rId12"/>
    <p:sldId id="2134804752" r:id="rId13"/>
    <p:sldId id="2134804846" r:id="rId14"/>
    <p:sldId id="2134804909" r:id="rId15"/>
    <p:sldId id="2134804883" r:id="rId16"/>
    <p:sldId id="2134804884" r:id="rId17"/>
    <p:sldId id="2134804914" r:id="rId18"/>
    <p:sldId id="331" r:id="rId19"/>
    <p:sldId id="306" r:id="rId20"/>
    <p:sldId id="2134804912" r:id="rId21"/>
    <p:sldId id="2134804918"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720"/>
    <a:srgbClr val="76766B"/>
    <a:srgbClr val="729D4D"/>
    <a:srgbClr val="3A7D64"/>
    <a:srgbClr val="4179AA"/>
    <a:srgbClr val="9361B3"/>
    <a:srgbClr val="C84674"/>
    <a:srgbClr val="E97135"/>
    <a:srgbClr val="414745"/>
    <a:srgbClr val="4B7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AD9DF-7ADF-4F89-8D17-D9B572D292AF}" v="1" dt="2024-04-20T21:00:35.231"/>
    <p1510:client id="{B1BE3129-DFAE-4422-958A-795812CE3ACA}" v="2" dt="2024-07-09T08:38:47.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2" autoAdjust="0"/>
  </p:normalViewPr>
  <p:slideViewPr>
    <p:cSldViewPr snapToGrid="0" showGuides="1">
      <p:cViewPr varScale="1">
        <p:scale>
          <a:sx n="82" d="100"/>
          <a:sy n="82" d="100"/>
        </p:scale>
        <p:origin x="600" y="72"/>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louisa.thomas\AppData\Local\Microsoft\Windows\INetCache\Content.Outlook\RQZNLKXG\Water%20Components%20for%20Lo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essexcountycouncil-my.sharepoint.com/personal/louisa_thomas_essex_gov_uk/Documents/Documents/Work/ECC%20Emissions%20Summary%20Graphs%2020230328%20v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package" Target="../embeddings/Microsoft_Excel_Worksheet1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a:solidFill>
                  <a:schemeClr val="tx2"/>
                </a:solidFill>
              </a:rPr>
              <a:t>Essex</a:t>
            </a:r>
            <a:r>
              <a:rPr lang="en-GB" sz="1200" b="1" baseline="0">
                <a:solidFill>
                  <a:schemeClr val="tx2"/>
                </a:solidFill>
              </a:rPr>
              <a:t> GHG emissions MtCO2e  </a:t>
            </a:r>
            <a:endParaRPr lang="en-GB" sz="1200" b="1">
              <a:solidFill>
                <a:schemeClr val="tx2"/>
              </a:solidFill>
            </a:endParaRPr>
          </a:p>
        </c:rich>
      </c:tx>
      <c:layout>
        <c:manualLayout>
          <c:xMode val="edge"/>
          <c:yMode val="edge"/>
          <c:x val="0.25238366940380813"/>
          <c:y val="3.254429066498978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014646484875839E-2"/>
          <c:y val="0.1269145347094672"/>
          <c:w val="0.84859479523079062"/>
          <c:h val="0.59598525405926395"/>
        </c:manualLayout>
      </c:layout>
      <c:lineChart>
        <c:grouping val="standard"/>
        <c:varyColors val="0"/>
        <c:ser>
          <c:idx val="1"/>
          <c:order val="0"/>
          <c:tx>
            <c:strRef>
              <c:f>'Climate Change'!$C$59</c:f>
              <c:strCache>
                <c:ptCount val="1"/>
                <c:pt idx="0">
                  <c:v>Projection</c:v>
                </c:pt>
              </c:strCache>
            </c:strRef>
          </c:tx>
          <c:spPr>
            <a:ln w="28575" cap="rnd">
              <a:solidFill>
                <a:srgbClr val="004C94"/>
              </a:solidFill>
              <a:prstDash val="sysDash"/>
              <a:round/>
            </a:ln>
            <a:effectLst/>
          </c:spPr>
          <c:marker>
            <c:symbol val="none"/>
          </c:marker>
          <c:cat>
            <c:numRef>
              <c:f>'Climate Change'!$A$60:$A$92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'Climate Change'!$C$60:$C$92</c:f>
              <c:numCache>
                <c:formatCode>General</c:formatCode>
                <c:ptCount val="33"/>
                <c:pt idx="0">
                  <c:v>8.2200000000000006</c:v>
                </c:pt>
                <c:pt idx="1">
                  <c:v>8.2200000000000006</c:v>
                </c:pt>
                <c:pt idx="2">
                  <c:v>7.94</c:v>
                </c:pt>
                <c:pt idx="3">
                  <c:v>7.69</c:v>
                </c:pt>
                <c:pt idx="4">
                  <c:v>7.52</c:v>
                </c:pt>
                <c:pt idx="5">
                  <c:v>7.34</c:v>
                </c:pt>
                <c:pt idx="6">
                  <c:v>7.12</c:v>
                </c:pt>
                <c:pt idx="7">
                  <c:v>6.72</c:v>
                </c:pt>
                <c:pt idx="8">
                  <c:v>6.34</c:v>
                </c:pt>
                <c:pt idx="9">
                  <c:v>6.02</c:v>
                </c:pt>
                <c:pt idx="10">
                  <c:v>5.67</c:v>
                </c:pt>
                <c:pt idx="11">
                  <c:v>5.32</c:v>
                </c:pt>
                <c:pt idx="12">
                  <c:v>4.97</c:v>
                </c:pt>
                <c:pt idx="13">
                  <c:v>4.7</c:v>
                </c:pt>
                <c:pt idx="14">
                  <c:v>4.43</c:v>
                </c:pt>
                <c:pt idx="15">
                  <c:v>4.09</c:v>
                </c:pt>
                <c:pt idx="16">
                  <c:v>3.83</c:v>
                </c:pt>
                <c:pt idx="17">
                  <c:v>3.45</c:v>
                </c:pt>
                <c:pt idx="18">
                  <c:v>3.15</c:v>
                </c:pt>
                <c:pt idx="19">
                  <c:v>2.87</c:v>
                </c:pt>
                <c:pt idx="20">
                  <c:v>2.59</c:v>
                </c:pt>
                <c:pt idx="21">
                  <c:v>2.34</c:v>
                </c:pt>
                <c:pt idx="22">
                  <c:v>1.92</c:v>
                </c:pt>
                <c:pt idx="23">
                  <c:v>1.75</c:v>
                </c:pt>
                <c:pt idx="24">
                  <c:v>1.61</c:v>
                </c:pt>
                <c:pt idx="25">
                  <c:v>1.46</c:v>
                </c:pt>
                <c:pt idx="26">
                  <c:v>1.31</c:v>
                </c:pt>
                <c:pt idx="27">
                  <c:v>1.17</c:v>
                </c:pt>
                <c:pt idx="28">
                  <c:v>1.07</c:v>
                </c:pt>
                <c:pt idx="29">
                  <c:v>0.98</c:v>
                </c:pt>
                <c:pt idx="30">
                  <c:v>0.91</c:v>
                </c:pt>
                <c:pt idx="31">
                  <c:v>0.84</c:v>
                </c:pt>
                <c:pt idx="32">
                  <c:v>0.81</c:v>
                </c:pt>
              </c:numCache>
            </c:numRef>
          </c:val>
          <c:smooth val="0"/>
          <c:extLst>
            <c:ext xmlns:c16="http://schemas.microsoft.com/office/drawing/2014/chart" uri="{C3380CC4-5D6E-409C-BE32-E72D297353CC}">
              <c16:uniqueId val="{00000000-8CCE-48A0-8630-884570A1A7D3}"/>
            </c:ext>
          </c:extLst>
        </c:ser>
        <c:ser>
          <c:idx val="0"/>
          <c:order val="1"/>
          <c:tx>
            <c:strRef>
              <c:f>'Climate Change'!$B$59</c:f>
              <c:strCache>
                <c:ptCount val="1"/>
                <c:pt idx="0">
                  <c:v>Actual</c:v>
                </c:pt>
              </c:strCache>
            </c:strRef>
          </c:tx>
          <c:spPr>
            <a:ln w="28575" cap="rnd">
              <a:solidFill>
                <a:schemeClr val="accent1"/>
              </a:solidFill>
              <a:round/>
            </a:ln>
            <a:effectLst/>
          </c:spPr>
          <c:marker>
            <c:symbol val="none"/>
          </c:marker>
          <c:cat>
            <c:numRef>
              <c:f>'Climate Change'!$A$60:$A$92</c:f>
              <c:numCache>
                <c:formatCode>General</c:formatCode>
                <c:ptCount val="3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pt idx="20">
                  <c:v>2038</c:v>
                </c:pt>
                <c:pt idx="21">
                  <c:v>2039</c:v>
                </c:pt>
                <c:pt idx="22">
                  <c:v>2040</c:v>
                </c:pt>
                <c:pt idx="23">
                  <c:v>2041</c:v>
                </c:pt>
                <c:pt idx="24">
                  <c:v>2042</c:v>
                </c:pt>
                <c:pt idx="25">
                  <c:v>2043</c:v>
                </c:pt>
                <c:pt idx="26">
                  <c:v>2044</c:v>
                </c:pt>
                <c:pt idx="27">
                  <c:v>2045</c:v>
                </c:pt>
                <c:pt idx="28">
                  <c:v>2046</c:v>
                </c:pt>
                <c:pt idx="29">
                  <c:v>2047</c:v>
                </c:pt>
                <c:pt idx="30">
                  <c:v>2048</c:v>
                </c:pt>
                <c:pt idx="31">
                  <c:v>2049</c:v>
                </c:pt>
                <c:pt idx="32">
                  <c:v>2050</c:v>
                </c:pt>
              </c:numCache>
            </c:numRef>
          </c:cat>
          <c:val>
            <c:numRef>
              <c:f>'Climate Change'!$B$60:$B$92</c:f>
              <c:numCache>
                <c:formatCode>General</c:formatCode>
                <c:ptCount val="33"/>
                <c:pt idx="0">
                  <c:v>8.2200000000000006</c:v>
                </c:pt>
                <c:pt idx="1">
                  <c:v>8.42</c:v>
                </c:pt>
                <c:pt idx="2">
                  <c:v>8.09</c:v>
                </c:pt>
              </c:numCache>
            </c:numRef>
          </c:val>
          <c:smooth val="0"/>
          <c:extLst>
            <c:ext xmlns:c16="http://schemas.microsoft.com/office/drawing/2014/chart" uri="{C3380CC4-5D6E-409C-BE32-E72D297353CC}">
              <c16:uniqueId val="{00000001-8CCE-48A0-8630-884570A1A7D3}"/>
            </c:ext>
          </c:extLst>
        </c:ser>
        <c:dLbls>
          <c:showLegendKey val="0"/>
          <c:showVal val="0"/>
          <c:showCatName val="0"/>
          <c:showSerName val="0"/>
          <c:showPercent val="0"/>
          <c:showBubbleSize val="0"/>
        </c:dLbls>
        <c:smooth val="0"/>
        <c:axId val="1374074368"/>
        <c:axId val="1374078112"/>
      </c:lineChart>
      <c:dateAx>
        <c:axId val="137407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078112"/>
        <c:crosses val="autoZero"/>
        <c:auto val="0"/>
        <c:lblOffset val="100"/>
        <c:baseTimeUnit val="days"/>
        <c:majorUnit val="5"/>
        <c:majorTimeUnit val="days"/>
      </c:dateAx>
      <c:valAx>
        <c:axId val="1374078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074368"/>
        <c:crosses val="autoZero"/>
        <c:crossBetween val="between"/>
      </c:valAx>
      <c:spPr>
        <a:solidFill>
          <a:schemeClr val="bg2">
            <a:lumMod val="95000"/>
          </a:schemeClr>
        </a:solidFill>
        <a:ln>
          <a:noFill/>
        </a:ln>
        <a:effectLst/>
      </c:spPr>
    </c:plotArea>
    <c:legend>
      <c:legendPos val="b"/>
      <c:layout>
        <c:manualLayout>
          <c:xMode val="edge"/>
          <c:yMode val="edge"/>
          <c:x val="0.21556571078086201"/>
          <c:y val="0.82680311755499258"/>
          <c:w val="0.57497483840597374"/>
          <c:h val="5.3985428664918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sz="1200"/>
              <a:t>Non-SMC </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placements!$G$26</c:f>
              <c:strCache>
                <c:ptCount val="1"/>
                <c:pt idx="0">
                  <c:v>ALL RESIDENTIAL SCHOOLS</c:v>
                </c:pt>
              </c:strCache>
            </c:strRef>
          </c:tx>
          <c:spPr>
            <a:solidFill>
              <a:schemeClr val="accent1"/>
            </a:solidFill>
            <a:ln>
              <a:noFill/>
            </a:ln>
            <a:effectLst/>
          </c:spPr>
          <c:invertIfNegative val="0"/>
          <c:cat>
            <c:strRef>
              <c:f>placements!$H$25:$I$25</c:f>
              <c:strCache>
                <c:ptCount val="2"/>
                <c:pt idx="0">
                  <c:v>December 2021 (non-SMC)</c:v>
                </c:pt>
                <c:pt idx="1">
                  <c:v>January 2024 (non-SMC)</c:v>
                </c:pt>
              </c:strCache>
            </c:strRef>
          </c:cat>
          <c:val>
            <c:numRef>
              <c:f>placements!$H$26:$I$26</c:f>
              <c:numCache>
                <c:formatCode>General</c:formatCode>
                <c:ptCount val="2"/>
                <c:pt idx="0">
                  <c:v>1</c:v>
                </c:pt>
                <c:pt idx="1">
                  <c:v>2</c:v>
                </c:pt>
              </c:numCache>
            </c:numRef>
          </c:val>
          <c:extLst>
            <c:ext xmlns:c16="http://schemas.microsoft.com/office/drawing/2014/chart" uri="{C3380CC4-5D6E-409C-BE32-E72D297353CC}">
              <c16:uniqueId val="{00000000-DDA4-4C81-BC19-7562DE07B8CE}"/>
            </c:ext>
          </c:extLst>
        </c:ser>
        <c:ser>
          <c:idx val="1"/>
          <c:order val="1"/>
          <c:tx>
            <c:strRef>
              <c:f>placements!$G$27</c:f>
              <c:strCache>
                <c:ptCount val="1"/>
                <c:pt idx="0">
                  <c:v>FAMILY CENTRE/MOTHER &amp;BABY</c:v>
                </c:pt>
              </c:strCache>
            </c:strRef>
          </c:tx>
          <c:spPr>
            <a:solidFill>
              <a:schemeClr val="accent2"/>
            </a:solidFill>
            <a:ln>
              <a:noFill/>
            </a:ln>
            <a:effectLst/>
          </c:spPr>
          <c:invertIfNegative val="0"/>
          <c:cat>
            <c:strRef>
              <c:f>placements!$H$25:$I$25</c:f>
              <c:strCache>
                <c:ptCount val="2"/>
                <c:pt idx="0">
                  <c:v>December 2021 (non-SMC)</c:v>
                </c:pt>
                <c:pt idx="1">
                  <c:v>January 2024 (non-SMC)</c:v>
                </c:pt>
              </c:strCache>
            </c:strRef>
          </c:cat>
          <c:val>
            <c:numRef>
              <c:f>placements!$H$27:$I$27</c:f>
              <c:numCache>
                <c:formatCode>General</c:formatCode>
                <c:ptCount val="2"/>
                <c:pt idx="0">
                  <c:v>2</c:v>
                </c:pt>
                <c:pt idx="1">
                  <c:v>6</c:v>
                </c:pt>
              </c:numCache>
            </c:numRef>
          </c:val>
          <c:extLst>
            <c:ext xmlns:c16="http://schemas.microsoft.com/office/drawing/2014/chart" uri="{C3380CC4-5D6E-409C-BE32-E72D297353CC}">
              <c16:uniqueId val="{00000001-DDA4-4C81-BC19-7562DE07B8CE}"/>
            </c:ext>
          </c:extLst>
        </c:ser>
        <c:ser>
          <c:idx val="2"/>
          <c:order val="2"/>
          <c:tx>
            <c:strRef>
              <c:f>placements!$G$28</c:f>
              <c:strCache>
                <c:ptCount val="1"/>
                <c:pt idx="0">
                  <c:v>FOSTERING (IFA)</c:v>
                </c:pt>
              </c:strCache>
            </c:strRef>
          </c:tx>
          <c:spPr>
            <a:solidFill>
              <a:schemeClr val="accent3"/>
            </a:solidFill>
            <a:ln>
              <a:noFill/>
            </a:ln>
            <a:effectLst/>
          </c:spPr>
          <c:invertIfNegative val="0"/>
          <c:cat>
            <c:strRef>
              <c:f>placements!$H$25:$I$25</c:f>
              <c:strCache>
                <c:ptCount val="2"/>
                <c:pt idx="0">
                  <c:v>December 2021 (non-SMC)</c:v>
                </c:pt>
                <c:pt idx="1">
                  <c:v>January 2024 (non-SMC)</c:v>
                </c:pt>
              </c:strCache>
            </c:strRef>
          </c:cat>
          <c:val>
            <c:numRef>
              <c:f>placements!$H$28:$I$28</c:f>
              <c:numCache>
                <c:formatCode>General</c:formatCode>
                <c:ptCount val="2"/>
                <c:pt idx="0">
                  <c:v>210</c:v>
                </c:pt>
                <c:pt idx="1">
                  <c:v>112</c:v>
                </c:pt>
              </c:numCache>
            </c:numRef>
          </c:val>
          <c:extLst>
            <c:ext xmlns:c16="http://schemas.microsoft.com/office/drawing/2014/chart" uri="{C3380CC4-5D6E-409C-BE32-E72D297353CC}">
              <c16:uniqueId val="{00000002-DDA4-4C81-BC19-7562DE07B8CE}"/>
            </c:ext>
          </c:extLst>
        </c:ser>
        <c:ser>
          <c:idx val="3"/>
          <c:order val="3"/>
          <c:tx>
            <c:strRef>
              <c:f>placements!$G$29</c:f>
              <c:strCache>
                <c:ptCount val="1"/>
                <c:pt idx="0">
                  <c:v>FOSTERING (IN-HOUSE)</c:v>
                </c:pt>
              </c:strCache>
            </c:strRef>
          </c:tx>
          <c:spPr>
            <a:solidFill>
              <a:schemeClr val="accent4"/>
            </a:solidFill>
            <a:ln>
              <a:noFill/>
            </a:ln>
            <a:effectLst/>
          </c:spPr>
          <c:invertIfNegative val="0"/>
          <c:cat>
            <c:strRef>
              <c:f>placements!$H$25:$I$25</c:f>
              <c:strCache>
                <c:ptCount val="2"/>
                <c:pt idx="0">
                  <c:v>December 2021 (non-SMC)</c:v>
                </c:pt>
                <c:pt idx="1">
                  <c:v>January 2024 (non-SMC)</c:v>
                </c:pt>
              </c:strCache>
            </c:strRef>
          </c:cat>
          <c:val>
            <c:numRef>
              <c:f>placements!$H$29:$I$29</c:f>
              <c:numCache>
                <c:formatCode>General</c:formatCode>
                <c:ptCount val="2"/>
                <c:pt idx="0">
                  <c:v>428</c:v>
                </c:pt>
                <c:pt idx="1">
                  <c:v>499</c:v>
                </c:pt>
              </c:numCache>
            </c:numRef>
          </c:val>
          <c:extLst>
            <c:ext xmlns:c16="http://schemas.microsoft.com/office/drawing/2014/chart" uri="{C3380CC4-5D6E-409C-BE32-E72D297353CC}">
              <c16:uniqueId val="{00000003-DDA4-4C81-BC19-7562DE07B8CE}"/>
            </c:ext>
          </c:extLst>
        </c:ser>
        <c:ser>
          <c:idx val="4"/>
          <c:order val="4"/>
          <c:tx>
            <c:strRef>
              <c:f>placements!$G$30</c:f>
              <c:strCache>
                <c:ptCount val="1"/>
                <c:pt idx="0">
                  <c:v>FOSTERING (KINSHIP)</c:v>
                </c:pt>
              </c:strCache>
            </c:strRef>
          </c:tx>
          <c:spPr>
            <a:solidFill>
              <a:schemeClr val="accent5"/>
            </a:solidFill>
            <a:ln>
              <a:noFill/>
            </a:ln>
            <a:effectLst/>
          </c:spPr>
          <c:invertIfNegative val="0"/>
          <c:cat>
            <c:strRef>
              <c:f>placements!$H$25:$I$25</c:f>
              <c:strCache>
                <c:ptCount val="2"/>
                <c:pt idx="0">
                  <c:v>December 2021 (non-SMC)</c:v>
                </c:pt>
                <c:pt idx="1">
                  <c:v>January 2024 (non-SMC)</c:v>
                </c:pt>
              </c:strCache>
            </c:strRef>
          </c:cat>
          <c:val>
            <c:numRef>
              <c:f>placements!$H$30:$I$30</c:f>
              <c:numCache>
                <c:formatCode>General</c:formatCode>
                <c:ptCount val="2"/>
                <c:pt idx="0">
                  <c:v>78</c:v>
                </c:pt>
                <c:pt idx="1">
                  <c:v>95</c:v>
                </c:pt>
              </c:numCache>
            </c:numRef>
          </c:val>
          <c:extLst>
            <c:ext xmlns:c16="http://schemas.microsoft.com/office/drawing/2014/chart" uri="{C3380CC4-5D6E-409C-BE32-E72D297353CC}">
              <c16:uniqueId val="{00000004-DDA4-4C81-BC19-7562DE07B8CE}"/>
            </c:ext>
          </c:extLst>
        </c:ser>
        <c:ser>
          <c:idx val="5"/>
          <c:order val="5"/>
          <c:tx>
            <c:strRef>
              <c:f>placements!$G$31</c:f>
              <c:strCache>
                <c:ptCount val="1"/>
                <c:pt idx="0">
                  <c:v>FOSTERING (UNCATEGORISED)</c:v>
                </c:pt>
              </c:strCache>
            </c:strRef>
          </c:tx>
          <c:spPr>
            <a:solidFill>
              <a:schemeClr val="accent6"/>
            </a:solidFill>
            <a:ln>
              <a:noFill/>
            </a:ln>
            <a:effectLst/>
          </c:spPr>
          <c:invertIfNegative val="0"/>
          <c:cat>
            <c:strRef>
              <c:f>placements!$H$25:$I$25</c:f>
              <c:strCache>
                <c:ptCount val="2"/>
                <c:pt idx="0">
                  <c:v>December 2021 (non-SMC)</c:v>
                </c:pt>
                <c:pt idx="1">
                  <c:v>January 2024 (non-SMC)</c:v>
                </c:pt>
              </c:strCache>
            </c:strRef>
          </c:cat>
          <c:val>
            <c:numRef>
              <c:f>placements!$H$31:$I$31</c:f>
              <c:numCache>
                <c:formatCode>General</c:formatCode>
                <c:ptCount val="2"/>
                <c:pt idx="0">
                  <c:v>0</c:v>
                </c:pt>
                <c:pt idx="1">
                  <c:v>32</c:v>
                </c:pt>
              </c:numCache>
            </c:numRef>
          </c:val>
          <c:extLst>
            <c:ext xmlns:c16="http://schemas.microsoft.com/office/drawing/2014/chart" uri="{C3380CC4-5D6E-409C-BE32-E72D297353CC}">
              <c16:uniqueId val="{00000005-DDA4-4C81-BC19-7562DE07B8CE}"/>
            </c:ext>
          </c:extLst>
        </c:ser>
        <c:ser>
          <c:idx val="6"/>
          <c:order val="6"/>
          <c:tx>
            <c:strRef>
              <c:f>placements!$G$32</c:f>
              <c:strCache>
                <c:ptCount val="1"/>
                <c:pt idx="0">
                  <c:v>NHS/HEALTH TRUST </c:v>
                </c:pt>
              </c:strCache>
            </c:strRef>
          </c:tx>
          <c:spPr>
            <a:solidFill>
              <a:schemeClr val="accent1">
                <a:lumMod val="60000"/>
              </a:schemeClr>
            </a:solidFill>
            <a:ln>
              <a:noFill/>
            </a:ln>
            <a:effectLst/>
          </c:spPr>
          <c:invertIfNegative val="0"/>
          <c:cat>
            <c:strRef>
              <c:f>placements!$H$25:$I$25</c:f>
              <c:strCache>
                <c:ptCount val="2"/>
                <c:pt idx="0">
                  <c:v>December 2021 (non-SMC)</c:v>
                </c:pt>
                <c:pt idx="1">
                  <c:v>January 2024 (non-SMC)</c:v>
                </c:pt>
              </c:strCache>
            </c:strRef>
          </c:cat>
          <c:val>
            <c:numRef>
              <c:f>placements!$H$32:$I$32</c:f>
              <c:numCache>
                <c:formatCode>General</c:formatCode>
                <c:ptCount val="2"/>
                <c:pt idx="0">
                  <c:v>2</c:v>
                </c:pt>
                <c:pt idx="1">
                  <c:v>3</c:v>
                </c:pt>
              </c:numCache>
            </c:numRef>
          </c:val>
          <c:extLst>
            <c:ext xmlns:c16="http://schemas.microsoft.com/office/drawing/2014/chart" uri="{C3380CC4-5D6E-409C-BE32-E72D297353CC}">
              <c16:uniqueId val="{00000006-DDA4-4C81-BC19-7562DE07B8CE}"/>
            </c:ext>
          </c:extLst>
        </c:ser>
        <c:ser>
          <c:idx val="7"/>
          <c:order val="7"/>
          <c:tx>
            <c:strRef>
              <c:f>placements!$G$33</c:f>
              <c:strCache>
                <c:ptCount val="1"/>
                <c:pt idx="0">
                  <c:v>UNREGISTERED PLACEMENTS</c:v>
                </c:pt>
              </c:strCache>
            </c:strRef>
          </c:tx>
          <c:spPr>
            <a:solidFill>
              <a:schemeClr val="accent2">
                <a:lumMod val="60000"/>
              </a:schemeClr>
            </a:solidFill>
            <a:ln>
              <a:noFill/>
            </a:ln>
            <a:effectLst/>
          </c:spPr>
          <c:invertIfNegative val="0"/>
          <c:cat>
            <c:strRef>
              <c:f>placements!$H$25:$I$25</c:f>
              <c:strCache>
                <c:ptCount val="2"/>
                <c:pt idx="0">
                  <c:v>December 2021 (non-SMC)</c:v>
                </c:pt>
                <c:pt idx="1">
                  <c:v>January 2024 (non-SMC)</c:v>
                </c:pt>
              </c:strCache>
            </c:strRef>
          </c:cat>
          <c:val>
            <c:numRef>
              <c:f>placements!$H$33:$I$33</c:f>
              <c:numCache>
                <c:formatCode>General</c:formatCode>
                <c:ptCount val="2"/>
                <c:pt idx="0">
                  <c:v>0</c:v>
                </c:pt>
                <c:pt idx="1">
                  <c:v>9</c:v>
                </c:pt>
              </c:numCache>
            </c:numRef>
          </c:val>
          <c:extLst>
            <c:ext xmlns:c16="http://schemas.microsoft.com/office/drawing/2014/chart" uri="{C3380CC4-5D6E-409C-BE32-E72D297353CC}">
              <c16:uniqueId val="{00000007-DDA4-4C81-BC19-7562DE07B8CE}"/>
            </c:ext>
          </c:extLst>
        </c:ser>
        <c:ser>
          <c:idx val="8"/>
          <c:order val="8"/>
          <c:tx>
            <c:strRef>
              <c:f>placements!$G$34</c:f>
              <c:strCache>
                <c:ptCount val="1"/>
                <c:pt idx="0">
                  <c:v>PLACED AT HOME</c:v>
                </c:pt>
              </c:strCache>
            </c:strRef>
          </c:tx>
          <c:spPr>
            <a:solidFill>
              <a:schemeClr val="accent3">
                <a:lumMod val="60000"/>
              </a:schemeClr>
            </a:solidFill>
            <a:ln>
              <a:noFill/>
            </a:ln>
            <a:effectLst/>
          </c:spPr>
          <c:invertIfNegative val="0"/>
          <c:cat>
            <c:strRef>
              <c:f>placements!$H$25:$I$25</c:f>
              <c:strCache>
                <c:ptCount val="2"/>
                <c:pt idx="0">
                  <c:v>December 2021 (non-SMC)</c:v>
                </c:pt>
                <c:pt idx="1">
                  <c:v>January 2024 (non-SMC)</c:v>
                </c:pt>
              </c:strCache>
            </c:strRef>
          </c:cat>
          <c:val>
            <c:numRef>
              <c:f>placements!$H$34:$I$34</c:f>
              <c:numCache>
                <c:formatCode>General</c:formatCode>
                <c:ptCount val="2"/>
                <c:pt idx="0">
                  <c:v>22</c:v>
                </c:pt>
                <c:pt idx="1">
                  <c:v>28</c:v>
                </c:pt>
              </c:numCache>
            </c:numRef>
          </c:val>
          <c:extLst>
            <c:ext xmlns:c16="http://schemas.microsoft.com/office/drawing/2014/chart" uri="{C3380CC4-5D6E-409C-BE32-E72D297353CC}">
              <c16:uniqueId val="{00000008-DDA4-4C81-BC19-7562DE07B8CE}"/>
            </c:ext>
          </c:extLst>
        </c:ser>
        <c:ser>
          <c:idx val="9"/>
          <c:order val="9"/>
          <c:tx>
            <c:strRef>
              <c:f>placements!$G$35</c:f>
              <c:strCache>
                <c:ptCount val="1"/>
                <c:pt idx="0">
                  <c:v>PLACED FOR ADOPTION</c:v>
                </c:pt>
              </c:strCache>
            </c:strRef>
          </c:tx>
          <c:spPr>
            <a:solidFill>
              <a:schemeClr val="accent4">
                <a:lumMod val="60000"/>
              </a:schemeClr>
            </a:solidFill>
            <a:ln>
              <a:noFill/>
            </a:ln>
            <a:effectLst/>
          </c:spPr>
          <c:invertIfNegative val="0"/>
          <c:cat>
            <c:strRef>
              <c:f>placements!$H$25:$I$25</c:f>
              <c:strCache>
                <c:ptCount val="2"/>
                <c:pt idx="0">
                  <c:v>December 2021 (non-SMC)</c:v>
                </c:pt>
                <c:pt idx="1">
                  <c:v>January 2024 (non-SMC)</c:v>
                </c:pt>
              </c:strCache>
            </c:strRef>
          </c:cat>
          <c:val>
            <c:numRef>
              <c:f>placements!$H$35:$I$35</c:f>
              <c:numCache>
                <c:formatCode>General</c:formatCode>
                <c:ptCount val="2"/>
                <c:pt idx="0">
                  <c:v>36</c:v>
                </c:pt>
                <c:pt idx="1">
                  <c:v>31</c:v>
                </c:pt>
              </c:numCache>
            </c:numRef>
          </c:val>
          <c:extLst>
            <c:ext xmlns:c16="http://schemas.microsoft.com/office/drawing/2014/chart" uri="{C3380CC4-5D6E-409C-BE32-E72D297353CC}">
              <c16:uniqueId val="{00000009-DDA4-4C81-BC19-7562DE07B8CE}"/>
            </c:ext>
          </c:extLst>
        </c:ser>
        <c:ser>
          <c:idx val="10"/>
          <c:order val="10"/>
          <c:tx>
            <c:strRef>
              <c:f>placements!$G$36</c:f>
              <c:strCache>
                <c:ptCount val="1"/>
                <c:pt idx="0">
                  <c:v>RESIDENTIAL (CWD)</c:v>
                </c:pt>
              </c:strCache>
            </c:strRef>
          </c:tx>
          <c:spPr>
            <a:solidFill>
              <a:schemeClr val="accent5">
                <a:lumMod val="60000"/>
              </a:schemeClr>
            </a:solidFill>
            <a:ln>
              <a:noFill/>
            </a:ln>
            <a:effectLst/>
          </c:spPr>
          <c:invertIfNegative val="0"/>
          <c:cat>
            <c:strRef>
              <c:f>placements!$H$25:$I$25</c:f>
              <c:strCache>
                <c:ptCount val="2"/>
                <c:pt idx="0">
                  <c:v>December 2021 (non-SMC)</c:v>
                </c:pt>
                <c:pt idx="1">
                  <c:v>January 2024 (non-SMC)</c:v>
                </c:pt>
              </c:strCache>
            </c:strRef>
          </c:cat>
          <c:val>
            <c:numRef>
              <c:f>placements!$H$36:$I$36</c:f>
              <c:numCache>
                <c:formatCode>General</c:formatCode>
                <c:ptCount val="2"/>
                <c:pt idx="0">
                  <c:v>32</c:v>
                </c:pt>
                <c:pt idx="1">
                  <c:v>28</c:v>
                </c:pt>
              </c:numCache>
            </c:numRef>
          </c:val>
          <c:extLst>
            <c:ext xmlns:c16="http://schemas.microsoft.com/office/drawing/2014/chart" uri="{C3380CC4-5D6E-409C-BE32-E72D297353CC}">
              <c16:uniqueId val="{0000000A-DDA4-4C81-BC19-7562DE07B8CE}"/>
            </c:ext>
          </c:extLst>
        </c:ser>
        <c:ser>
          <c:idx val="11"/>
          <c:order val="11"/>
          <c:tx>
            <c:strRef>
              <c:f>placements!$G$37</c:f>
              <c:strCache>
                <c:ptCount val="1"/>
                <c:pt idx="0">
                  <c:v>RESIDENTIAL </c:v>
                </c:pt>
              </c:strCache>
            </c:strRef>
          </c:tx>
          <c:spPr>
            <a:solidFill>
              <a:schemeClr val="accent6">
                <a:lumMod val="60000"/>
              </a:schemeClr>
            </a:solidFill>
            <a:ln>
              <a:noFill/>
            </a:ln>
            <a:effectLst/>
          </c:spPr>
          <c:invertIfNegative val="0"/>
          <c:cat>
            <c:strRef>
              <c:f>placements!$H$25:$I$25</c:f>
              <c:strCache>
                <c:ptCount val="2"/>
                <c:pt idx="0">
                  <c:v>December 2021 (non-SMC)</c:v>
                </c:pt>
                <c:pt idx="1">
                  <c:v>January 2024 (non-SMC)</c:v>
                </c:pt>
              </c:strCache>
            </c:strRef>
          </c:cat>
          <c:val>
            <c:numRef>
              <c:f>placements!$H$37:$I$37</c:f>
              <c:numCache>
                <c:formatCode>General</c:formatCode>
                <c:ptCount val="2"/>
                <c:pt idx="0">
                  <c:v>54</c:v>
                </c:pt>
                <c:pt idx="1">
                  <c:v>73</c:v>
                </c:pt>
              </c:numCache>
            </c:numRef>
          </c:val>
          <c:extLst>
            <c:ext xmlns:c16="http://schemas.microsoft.com/office/drawing/2014/chart" uri="{C3380CC4-5D6E-409C-BE32-E72D297353CC}">
              <c16:uniqueId val="{0000000B-DDA4-4C81-BC19-7562DE07B8CE}"/>
            </c:ext>
          </c:extLst>
        </c:ser>
        <c:ser>
          <c:idx val="12"/>
          <c:order val="12"/>
          <c:tx>
            <c:strRef>
              <c:f>placements!$G$38</c:f>
              <c:strCache>
                <c:ptCount val="1"/>
                <c:pt idx="0">
                  <c:v>SECURE</c:v>
                </c:pt>
              </c:strCache>
            </c:strRef>
          </c:tx>
          <c:spPr>
            <a:solidFill>
              <a:schemeClr val="accent1">
                <a:lumMod val="80000"/>
                <a:lumOff val="20000"/>
              </a:schemeClr>
            </a:solidFill>
            <a:ln>
              <a:noFill/>
            </a:ln>
            <a:effectLst/>
          </c:spPr>
          <c:invertIfNegative val="0"/>
          <c:cat>
            <c:strRef>
              <c:f>placements!$H$25:$I$25</c:f>
              <c:strCache>
                <c:ptCount val="2"/>
                <c:pt idx="0">
                  <c:v>December 2021 (non-SMC)</c:v>
                </c:pt>
                <c:pt idx="1">
                  <c:v>January 2024 (non-SMC)</c:v>
                </c:pt>
              </c:strCache>
            </c:strRef>
          </c:cat>
          <c:val>
            <c:numRef>
              <c:f>placements!$H$38:$I$38</c:f>
              <c:numCache>
                <c:formatCode>General</c:formatCode>
                <c:ptCount val="2"/>
                <c:pt idx="0">
                  <c:v>5</c:v>
                </c:pt>
                <c:pt idx="1">
                  <c:v>1</c:v>
                </c:pt>
              </c:numCache>
            </c:numRef>
          </c:val>
          <c:extLst>
            <c:ext xmlns:c16="http://schemas.microsoft.com/office/drawing/2014/chart" uri="{C3380CC4-5D6E-409C-BE32-E72D297353CC}">
              <c16:uniqueId val="{0000000C-DDA4-4C81-BC19-7562DE07B8CE}"/>
            </c:ext>
          </c:extLst>
        </c:ser>
        <c:ser>
          <c:idx val="13"/>
          <c:order val="13"/>
          <c:tx>
            <c:strRef>
              <c:f>placements!$G$39</c:f>
              <c:strCache>
                <c:ptCount val="1"/>
                <c:pt idx="0">
                  <c:v>SEMI-INDEPENDENT</c:v>
                </c:pt>
              </c:strCache>
            </c:strRef>
          </c:tx>
          <c:spPr>
            <a:solidFill>
              <a:schemeClr val="accent2">
                <a:lumMod val="80000"/>
                <a:lumOff val="20000"/>
              </a:schemeClr>
            </a:solidFill>
            <a:ln>
              <a:noFill/>
            </a:ln>
            <a:effectLst/>
          </c:spPr>
          <c:invertIfNegative val="0"/>
          <c:cat>
            <c:strRef>
              <c:f>placements!$H$25:$I$25</c:f>
              <c:strCache>
                <c:ptCount val="2"/>
                <c:pt idx="0">
                  <c:v>December 2021 (non-SMC)</c:v>
                </c:pt>
                <c:pt idx="1">
                  <c:v>January 2024 (non-SMC)</c:v>
                </c:pt>
              </c:strCache>
            </c:strRef>
          </c:cat>
          <c:val>
            <c:numRef>
              <c:f>placements!$H$39:$I$39</c:f>
              <c:numCache>
                <c:formatCode>General</c:formatCode>
                <c:ptCount val="2"/>
                <c:pt idx="0">
                  <c:v>72</c:v>
                </c:pt>
                <c:pt idx="1">
                  <c:v>83</c:v>
                </c:pt>
              </c:numCache>
            </c:numRef>
          </c:val>
          <c:extLst>
            <c:ext xmlns:c16="http://schemas.microsoft.com/office/drawing/2014/chart" uri="{C3380CC4-5D6E-409C-BE32-E72D297353CC}">
              <c16:uniqueId val="{0000000D-DDA4-4C81-BC19-7562DE07B8CE}"/>
            </c:ext>
          </c:extLst>
        </c:ser>
        <c:ser>
          <c:idx val="14"/>
          <c:order val="14"/>
          <c:tx>
            <c:strRef>
              <c:f>placements!$G$40</c:f>
              <c:strCache>
                <c:ptCount val="1"/>
                <c:pt idx="0">
                  <c:v>SUPPORTED LODGINGS</c:v>
                </c:pt>
              </c:strCache>
            </c:strRef>
          </c:tx>
          <c:spPr>
            <a:solidFill>
              <a:schemeClr val="accent3">
                <a:lumMod val="80000"/>
                <a:lumOff val="20000"/>
              </a:schemeClr>
            </a:solidFill>
            <a:ln>
              <a:noFill/>
            </a:ln>
            <a:effectLst/>
          </c:spPr>
          <c:invertIfNegative val="0"/>
          <c:cat>
            <c:strRef>
              <c:f>placements!$H$25:$I$25</c:f>
              <c:strCache>
                <c:ptCount val="2"/>
                <c:pt idx="0">
                  <c:v>December 2021 (non-SMC)</c:v>
                </c:pt>
                <c:pt idx="1">
                  <c:v>January 2024 (non-SMC)</c:v>
                </c:pt>
              </c:strCache>
            </c:strRef>
          </c:cat>
          <c:val>
            <c:numRef>
              <c:f>placements!$H$40:$I$40</c:f>
              <c:numCache>
                <c:formatCode>General</c:formatCode>
                <c:ptCount val="2"/>
                <c:pt idx="0">
                  <c:v>7</c:v>
                </c:pt>
                <c:pt idx="1">
                  <c:v>7</c:v>
                </c:pt>
              </c:numCache>
            </c:numRef>
          </c:val>
          <c:extLst>
            <c:ext xmlns:c16="http://schemas.microsoft.com/office/drawing/2014/chart" uri="{C3380CC4-5D6E-409C-BE32-E72D297353CC}">
              <c16:uniqueId val="{0000000E-DDA4-4C81-BC19-7562DE07B8CE}"/>
            </c:ext>
          </c:extLst>
        </c:ser>
        <c:dLbls>
          <c:showLegendKey val="0"/>
          <c:showVal val="0"/>
          <c:showCatName val="0"/>
          <c:showSerName val="0"/>
          <c:showPercent val="0"/>
          <c:showBubbleSize val="0"/>
        </c:dLbls>
        <c:gapWidth val="150"/>
        <c:overlap val="100"/>
        <c:axId val="869343440"/>
        <c:axId val="869340560"/>
      </c:barChart>
      <c:catAx>
        <c:axId val="86934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69340560"/>
        <c:crosses val="autoZero"/>
        <c:auto val="1"/>
        <c:lblAlgn val="ctr"/>
        <c:lblOffset val="100"/>
        <c:noMultiLvlLbl val="0"/>
      </c:catAx>
      <c:valAx>
        <c:axId val="86934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69343440"/>
        <c:crosses val="autoZero"/>
        <c:crossBetween val="between"/>
      </c:valAx>
      <c:spPr>
        <a:noFill/>
        <a:ln>
          <a:noFill/>
        </a:ln>
        <a:effectLst/>
      </c:spPr>
    </c:plotArea>
    <c:legend>
      <c:legendPos val="r"/>
      <c:legendEntry>
        <c:idx val="1"/>
        <c:txPr>
          <a:bodyPr rot="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legendEntry>
      <c:layout>
        <c:manualLayout>
          <c:xMode val="edge"/>
          <c:yMode val="edge"/>
          <c:x val="0.63152687679521724"/>
          <c:y val="4.3209498971532402E-2"/>
          <c:w val="0.36847302559024103"/>
          <c:h val="0.94740299686830642"/>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a:solidFill>
                  <a:schemeClr val="tx1"/>
                </a:solidFill>
              </a:rPr>
              <a:t>SMC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placements!$G$26</c:f>
              <c:strCache>
                <c:ptCount val="1"/>
                <c:pt idx="0">
                  <c:v>ALL RESIDENTIAL SCHOOLS</c:v>
                </c:pt>
              </c:strCache>
            </c:strRef>
          </c:tx>
          <c:spPr>
            <a:solidFill>
              <a:schemeClr val="accent1"/>
            </a:solidFill>
            <a:ln>
              <a:noFill/>
            </a:ln>
            <a:effectLst/>
          </c:spPr>
          <c:invertIfNegative val="0"/>
          <c:cat>
            <c:strRef>
              <c:f>placements!$J$25:$K$25</c:f>
              <c:strCache>
                <c:ptCount val="2"/>
                <c:pt idx="0">
                  <c:v>December 2021 (SMC)</c:v>
                </c:pt>
                <c:pt idx="1">
                  <c:v>January 2024 (SMC)</c:v>
                </c:pt>
              </c:strCache>
            </c:strRef>
          </c:cat>
          <c:val>
            <c:numRef>
              <c:f>placements!$J$26:$K$26</c:f>
              <c:numCache>
                <c:formatCode>General</c:formatCode>
                <c:ptCount val="2"/>
                <c:pt idx="0">
                  <c:v>0</c:v>
                </c:pt>
                <c:pt idx="1">
                  <c:v>0</c:v>
                </c:pt>
              </c:numCache>
            </c:numRef>
          </c:val>
          <c:extLst>
            <c:ext xmlns:c16="http://schemas.microsoft.com/office/drawing/2014/chart" uri="{C3380CC4-5D6E-409C-BE32-E72D297353CC}">
              <c16:uniqueId val="{00000000-11E1-44F3-824B-A8AB1C466323}"/>
            </c:ext>
          </c:extLst>
        </c:ser>
        <c:ser>
          <c:idx val="1"/>
          <c:order val="1"/>
          <c:tx>
            <c:strRef>
              <c:f>placements!$G$27</c:f>
              <c:strCache>
                <c:ptCount val="1"/>
                <c:pt idx="0">
                  <c:v>FAMILY CENTRE/MOTHER &amp;BABY</c:v>
                </c:pt>
              </c:strCache>
            </c:strRef>
          </c:tx>
          <c:spPr>
            <a:solidFill>
              <a:schemeClr val="accent2"/>
            </a:solidFill>
            <a:ln>
              <a:noFill/>
            </a:ln>
            <a:effectLst/>
          </c:spPr>
          <c:invertIfNegative val="0"/>
          <c:cat>
            <c:strRef>
              <c:f>placements!$J$25:$K$25</c:f>
              <c:strCache>
                <c:ptCount val="2"/>
                <c:pt idx="0">
                  <c:v>December 2021 (SMC)</c:v>
                </c:pt>
                <c:pt idx="1">
                  <c:v>January 2024 (SMC)</c:v>
                </c:pt>
              </c:strCache>
            </c:strRef>
          </c:cat>
          <c:val>
            <c:numRef>
              <c:f>placements!$J$27:$K$27</c:f>
              <c:numCache>
                <c:formatCode>General</c:formatCode>
                <c:ptCount val="2"/>
                <c:pt idx="0">
                  <c:v>0</c:v>
                </c:pt>
                <c:pt idx="1">
                  <c:v>0</c:v>
                </c:pt>
              </c:numCache>
            </c:numRef>
          </c:val>
          <c:extLst>
            <c:ext xmlns:c16="http://schemas.microsoft.com/office/drawing/2014/chart" uri="{C3380CC4-5D6E-409C-BE32-E72D297353CC}">
              <c16:uniqueId val="{00000001-11E1-44F3-824B-A8AB1C466323}"/>
            </c:ext>
          </c:extLst>
        </c:ser>
        <c:ser>
          <c:idx val="2"/>
          <c:order val="2"/>
          <c:tx>
            <c:strRef>
              <c:f>placements!$G$28</c:f>
              <c:strCache>
                <c:ptCount val="1"/>
                <c:pt idx="0">
                  <c:v>FOSTERING (IFA)</c:v>
                </c:pt>
              </c:strCache>
            </c:strRef>
          </c:tx>
          <c:spPr>
            <a:solidFill>
              <a:schemeClr val="accent3"/>
            </a:solidFill>
            <a:ln>
              <a:noFill/>
            </a:ln>
            <a:effectLst/>
          </c:spPr>
          <c:invertIfNegative val="0"/>
          <c:cat>
            <c:strRef>
              <c:f>placements!$J$25:$K$25</c:f>
              <c:strCache>
                <c:ptCount val="2"/>
                <c:pt idx="0">
                  <c:v>December 2021 (SMC)</c:v>
                </c:pt>
                <c:pt idx="1">
                  <c:v>January 2024 (SMC)</c:v>
                </c:pt>
              </c:strCache>
            </c:strRef>
          </c:cat>
          <c:val>
            <c:numRef>
              <c:f>placements!$J$28:$K$28</c:f>
              <c:numCache>
                <c:formatCode>General</c:formatCode>
                <c:ptCount val="2"/>
                <c:pt idx="0">
                  <c:v>10</c:v>
                </c:pt>
                <c:pt idx="1">
                  <c:v>7</c:v>
                </c:pt>
              </c:numCache>
            </c:numRef>
          </c:val>
          <c:extLst>
            <c:ext xmlns:c16="http://schemas.microsoft.com/office/drawing/2014/chart" uri="{C3380CC4-5D6E-409C-BE32-E72D297353CC}">
              <c16:uniqueId val="{00000002-11E1-44F3-824B-A8AB1C466323}"/>
            </c:ext>
          </c:extLst>
        </c:ser>
        <c:ser>
          <c:idx val="3"/>
          <c:order val="3"/>
          <c:tx>
            <c:strRef>
              <c:f>placements!$G$29</c:f>
              <c:strCache>
                <c:ptCount val="1"/>
                <c:pt idx="0">
                  <c:v>FOSTERING (IN-HOUSE)</c:v>
                </c:pt>
              </c:strCache>
            </c:strRef>
          </c:tx>
          <c:spPr>
            <a:solidFill>
              <a:schemeClr val="accent4"/>
            </a:solidFill>
            <a:ln>
              <a:noFill/>
            </a:ln>
            <a:effectLst/>
          </c:spPr>
          <c:invertIfNegative val="0"/>
          <c:cat>
            <c:strRef>
              <c:f>placements!$J$25:$K$25</c:f>
              <c:strCache>
                <c:ptCount val="2"/>
                <c:pt idx="0">
                  <c:v>December 2021 (SMC)</c:v>
                </c:pt>
                <c:pt idx="1">
                  <c:v>January 2024 (SMC)</c:v>
                </c:pt>
              </c:strCache>
            </c:strRef>
          </c:cat>
          <c:val>
            <c:numRef>
              <c:f>placements!$J$29:$K$29</c:f>
              <c:numCache>
                <c:formatCode>General</c:formatCode>
                <c:ptCount val="2"/>
                <c:pt idx="0">
                  <c:v>10</c:v>
                </c:pt>
                <c:pt idx="1">
                  <c:v>12</c:v>
                </c:pt>
              </c:numCache>
            </c:numRef>
          </c:val>
          <c:extLst>
            <c:ext xmlns:c16="http://schemas.microsoft.com/office/drawing/2014/chart" uri="{C3380CC4-5D6E-409C-BE32-E72D297353CC}">
              <c16:uniqueId val="{00000003-11E1-44F3-824B-A8AB1C466323}"/>
            </c:ext>
          </c:extLst>
        </c:ser>
        <c:ser>
          <c:idx val="4"/>
          <c:order val="4"/>
          <c:tx>
            <c:strRef>
              <c:f>placements!$G$30</c:f>
              <c:strCache>
                <c:ptCount val="1"/>
                <c:pt idx="0">
                  <c:v>FOSTERING (KINSHIP)</c:v>
                </c:pt>
              </c:strCache>
            </c:strRef>
          </c:tx>
          <c:spPr>
            <a:solidFill>
              <a:schemeClr val="accent5"/>
            </a:solidFill>
            <a:ln>
              <a:noFill/>
            </a:ln>
            <a:effectLst/>
          </c:spPr>
          <c:invertIfNegative val="0"/>
          <c:cat>
            <c:strRef>
              <c:f>placements!$J$25:$K$25</c:f>
              <c:strCache>
                <c:ptCount val="2"/>
                <c:pt idx="0">
                  <c:v>December 2021 (SMC)</c:v>
                </c:pt>
                <c:pt idx="1">
                  <c:v>January 2024 (SMC)</c:v>
                </c:pt>
              </c:strCache>
            </c:strRef>
          </c:cat>
          <c:val>
            <c:numRef>
              <c:f>placements!$J$30:$K$30</c:f>
              <c:numCache>
                <c:formatCode>General</c:formatCode>
                <c:ptCount val="2"/>
                <c:pt idx="0">
                  <c:v>1</c:v>
                </c:pt>
                <c:pt idx="1">
                  <c:v>3</c:v>
                </c:pt>
              </c:numCache>
            </c:numRef>
          </c:val>
          <c:extLst>
            <c:ext xmlns:c16="http://schemas.microsoft.com/office/drawing/2014/chart" uri="{C3380CC4-5D6E-409C-BE32-E72D297353CC}">
              <c16:uniqueId val="{00000004-11E1-44F3-824B-A8AB1C466323}"/>
            </c:ext>
          </c:extLst>
        </c:ser>
        <c:ser>
          <c:idx val="5"/>
          <c:order val="5"/>
          <c:tx>
            <c:strRef>
              <c:f>placements!$G$32</c:f>
              <c:strCache>
                <c:ptCount val="1"/>
                <c:pt idx="0">
                  <c:v>NHS/HEALTH TRUST </c:v>
                </c:pt>
              </c:strCache>
            </c:strRef>
          </c:tx>
          <c:spPr>
            <a:solidFill>
              <a:schemeClr val="accent6"/>
            </a:solidFill>
            <a:ln>
              <a:noFill/>
            </a:ln>
            <a:effectLst/>
          </c:spPr>
          <c:invertIfNegative val="0"/>
          <c:cat>
            <c:strRef>
              <c:f>placements!$J$25:$K$25</c:f>
              <c:strCache>
                <c:ptCount val="2"/>
                <c:pt idx="0">
                  <c:v>December 2021 (SMC)</c:v>
                </c:pt>
                <c:pt idx="1">
                  <c:v>January 2024 (SMC)</c:v>
                </c:pt>
              </c:strCache>
            </c:strRef>
          </c:cat>
          <c:val>
            <c:numRef>
              <c:f>placements!$J$32:$K$32</c:f>
              <c:numCache>
                <c:formatCode>General</c:formatCode>
                <c:ptCount val="2"/>
                <c:pt idx="0">
                  <c:v>0</c:v>
                </c:pt>
                <c:pt idx="1">
                  <c:v>0</c:v>
                </c:pt>
              </c:numCache>
            </c:numRef>
          </c:val>
          <c:extLst>
            <c:ext xmlns:c16="http://schemas.microsoft.com/office/drawing/2014/chart" uri="{C3380CC4-5D6E-409C-BE32-E72D297353CC}">
              <c16:uniqueId val="{00000005-11E1-44F3-824B-A8AB1C466323}"/>
            </c:ext>
          </c:extLst>
        </c:ser>
        <c:ser>
          <c:idx val="6"/>
          <c:order val="6"/>
          <c:tx>
            <c:strRef>
              <c:f>placements!$G$33</c:f>
              <c:strCache>
                <c:ptCount val="1"/>
                <c:pt idx="0">
                  <c:v>UNREGISTERED PLACEMENTS</c:v>
                </c:pt>
              </c:strCache>
            </c:strRef>
          </c:tx>
          <c:spPr>
            <a:solidFill>
              <a:schemeClr val="accent1">
                <a:lumMod val="60000"/>
              </a:schemeClr>
            </a:solidFill>
            <a:ln>
              <a:noFill/>
            </a:ln>
            <a:effectLst/>
          </c:spPr>
          <c:invertIfNegative val="0"/>
          <c:cat>
            <c:strRef>
              <c:f>placements!$J$25:$K$25</c:f>
              <c:strCache>
                <c:ptCount val="2"/>
                <c:pt idx="0">
                  <c:v>December 2021 (SMC)</c:v>
                </c:pt>
                <c:pt idx="1">
                  <c:v>January 2024 (SMC)</c:v>
                </c:pt>
              </c:strCache>
            </c:strRef>
          </c:cat>
          <c:val>
            <c:numRef>
              <c:f>placements!$J$33:$K$33</c:f>
              <c:numCache>
                <c:formatCode>General</c:formatCode>
                <c:ptCount val="2"/>
                <c:pt idx="0">
                  <c:v>0</c:v>
                </c:pt>
                <c:pt idx="1">
                  <c:v>0</c:v>
                </c:pt>
              </c:numCache>
            </c:numRef>
          </c:val>
          <c:extLst>
            <c:ext xmlns:c16="http://schemas.microsoft.com/office/drawing/2014/chart" uri="{C3380CC4-5D6E-409C-BE32-E72D297353CC}">
              <c16:uniqueId val="{00000006-11E1-44F3-824B-A8AB1C466323}"/>
            </c:ext>
          </c:extLst>
        </c:ser>
        <c:ser>
          <c:idx val="7"/>
          <c:order val="7"/>
          <c:tx>
            <c:strRef>
              <c:f>placements!$G$34</c:f>
              <c:strCache>
                <c:ptCount val="1"/>
                <c:pt idx="0">
                  <c:v>PLACED AT HOME</c:v>
                </c:pt>
              </c:strCache>
            </c:strRef>
          </c:tx>
          <c:spPr>
            <a:solidFill>
              <a:schemeClr val="accent2">
                <a:lumMod val="60000"/>
              </a:schemeClr>
            </a:solidFill>
            <a:ln>
              <a:noFill/>
            </a:ln>
            <a:effectLst/>
          </c:spPr>
          <c:invertIfNegative val="0"/>
          <c:cat>
            <c:strRef>
              <c:f>placements!$J$25:$K$25</c:f>
              <c:strCache>
                <c:ptCount val="2"/>
                <c:pt idx="0">
                  <c:v>December 2021 (SMC)</c:v>
                </c:pt>
                <c:pt idx="1">
                  <c:v>January 2024 (SMC)</c:v>
                </c:pt>
              </c:strCache>
            </c:strRef>
          </c:cat>
          <c:val>
            <c:numRef>
              <c:f>placements!$J$34:$K$34</c:f>
              <c:numCache>
                <c:formatCode>General</c:formatCode>
                <c:ptCount val="2"/>
                <c:pt idx="0">
                  <c:v>0</c:v>
                </c:pt>
                <c:pt idx="1">
                  <c:v>0</c:v>
                </c:pt>
              </c:numCache>
            </c:numRef>
          </c:val>
          <c:extLst>
            <c:ext xmlns:c16="http://schemas.microsoft.com/office/drawing/2014/chart" uri="{C3380CC4-5D6E-409C-BE32-E72D297353CC}">
              <c16:uniqueId val="{00000007-11E1-44F3-824B-A8AB1C466323}"/>
            </c:ext>
          </c:extLst>
        </c:ser>
        <c:ser>
          <c:idx val="8"/>
          <c:order val="8"/>
          <c:tx>
            <c:strRef>
              <c:f>placements!$G$35</c:f>
              <c:strCache>
                <c:ptCount val="1"/>
                <c:pt idx="0">
                  <c:v>PLACED FOR ADOPTION</c:v>
                </c:pt>
              </c:strCache>
            </c:strRef>
          </c:tx>
          <c:spPr>
            <a:solidFill>
              <a:schemeClr val="accent3">
                <a:lumMod val="60000"/>
              </a:schemeClr>
            </a:solidFill>
            <a:ln>
              <a:noFill/>
            </a:ln>
            <a:effectLst/>
          </c:spPr>
          <c:invertIfNegative val="0"/>
          <c:cat>
            <c:strRef>
              <c:f>placements!$J$25:$K$25</c:f>
              <c:strCache>
                <c:ptCount val="2"/>
                <c:pt idx="0">
                  <c:v>December 2021 (SMC)</c:v>
                </c:pt>
                <c:pt idx="1">
                  <c:v>January 2024 (SMC)</c:v>
                </c:pt>
              </c:strCache>
            </c:strRef>
          </c:cat>
          <c:val>
            <c:numRef>
              <c:f>placements!$J$35:$K$35</c:f>
              <c:numCache>
                <c:formatCode>General</c:formatCode>
                <c:ptCount val="2"/>
                <c:pt idx="0">
                  <c:v>0</c:v>
                </c:pt>
                <c:pt idx="1">
                  <c:v>0</c:v>
                </c:pt>
              </c:numCache>
            </c:numRef>
          </c:val>
          <c:extLst>
            <c:ext xmlns:c16="http://schemas.microsoft.com/office/drawing/2014/chart" uri="{C3380CC4-5D6E-409C-BE32-E72D297353CC}">
              <c16:uniqueId val="{00000008-11E1-44F3-824B-A8AB1C466323}"/>
            </c:ext>
          </c:extLst>
        </c:ser>
        <c:ser>
          <c:idx val="9"/>
          <c:order val="9"/>
          <c:tx>
            <c:strRef>
              <c:f>placements!$G$36</c:f>
              <c:strCache>
                <c:ptCount val="1"/>
                <c:pt idx="0">
                  <c:v>RESIDENTIAL (CWD)</c:v>
                </c:pt>
              </c:strCache>
            </c:strRef>
          </c:tx>
          <c:spPr>
            <a:solidFill>
              <a:schemeClr val="accent4">
                <a:lumMod val="60000"/>
              </a:schemeClr>
            </a:solidFill>
            <a:ln>
              <a:noFill/>
            </a:ln>
            <a:effectLst/>
          </c:spPr>
          <c:invertIfNegative val="0"/>
          <c:cat>
            <c:strRef>
              <c:f>placements!$J$25:$K$25</c:f>
              <c:strCache>
                <c:ptCount val="2"/>
                <c:pt idx="0">
                  <c:v>December 2021 (SMC)</c:v>
                </c:pt>
                <c:pt idx="1">
                  <c:v>January 2024 (SMC)</c:v>
                </c:pt>
              </c:strCache>
            </c:strRef>
          </c:cat>
          <c:val>
            <c:numRef>
              <c:f>placements!$J$36:$K$36</c:f>
              <c:numCache>
                <c:formatCode>General</c:formatCode>
                <c:ptCount val="2"/>
                <c:pt idx="0">
                  <c:v>0</c:v>
                </c:pt>
                <c:pt idx="1">
                  <c:v>0</c:v>
                </c:pt>
              </c:numCache>
            </c:numRef>
          </c:val>
          <c:extLst>
            <c:ext xmlns:c16="http://schemas.microsoft.com/office/drawing/2014/chart" uri="{C3380CC4-5D6E-409C-BE32-E72D297353CC}">
              <c16:uniqueId val="{00000009-11E1-44F3-824B-A8AB1C466323}"/>
            </c:ext>
          </c:extLst>
        </c:ser>
        <c:ser>
          <c:idx val="10"/>
          <c:order val="10"/>
          <c:tx>
            <c:strRef>
              <c:f>placements!$G$37</c:f>
              <c:strCache>
                <c:ptCount val="1"/>
                <c:pt idx="0">
                  <c:v>RESIDENTIAL </c:v>
                </c:pt>
              </c:strCache>
            </c:strRef>
          </c:tx>
          <c:spPr>
            <a:solidFill>
              <a:schemeClr val="accent5">
                <a:lumMod val="60000"/>
              </a:schemeClr>
            </a:solidFill>
            <a:ln>
              <a:noFill/>
            </a:ln>
            <a:effectLst/>
          </c:spPr>
          <c:invertIfNegative val="0"/>
          <c:cat>
            <c:strRef>
              <c:f>placements!$J$25:$K$25</c:f>
              <c:strCache>
                <c:ptCount val="2"/>
                <c:pt idx="0">
                  <c:v>December 2021 (SMC)</c:v>
                </c:pt>
                <c:pt idx="1">
                  <c:v>January 2024 (SMC)</c:v>
                </c:pt>
              </c:strCache>
            </c:strRef>
          </c:cat>
          <c:val>
            <c:numRef>
              <c:f>placements!$J$37:$K$37</c:f>
              <c:numCache>
                <c:formatCode>General</c:formatCode>
                <c:ptCount val="2"/>
                <c:pt idx="0">
                  <c:v>0</c:v>
                </c:pt>
                <c:pt idx="1">
                  <c:v>0</c:v>
                </c:pt>
              </c:numCache>
            </c:numRef>
          </c:val>
          <c:extLst>
            <c:ext xmlns:c16="http://schemas.microsoft.com/office/drawing/2014/chart" uri="{C3380CC4-5D6E-409C-BE32-E72D297353CC}">
              <c16:uniqueId val="{0000000A-11E1-44F3-824B-A8AB1C466323}"/>
            </c:ext>
          </c:extLst>
        </c:ser>
        <c:ser>
          <c:idx val="11"/>
          <c:order val="11"/>
          <c:tx>
            <c:strRef>
              <c:f>placements!$G$38</c:f>
              <c:strCache>
                <c:ptCount val="1"/>
                <c:pt idx="0">
                  <c:v>SECURE</c:v>
                </c:pt>
              </c:strCache>
            </c:strRef>
          </c:tx>
          <c:spPr>
            <a:solidFill>
              <a:schemeClr val="accent6">
                <a:lumMod val="60000"/>
              </a:schemeClr>
            </a:solidFill>
            <a:ln>
              <a:noFill/>
            </a:ln>
            <a:effectLst/>
          </c:spPr>
          <c:invertIfNegative val="0"/>
          <c:cat>
            <c:strRef>
              <c:f>placements!$J$25:$K$25</c:f>
              <c:strCache>
                <c:ptCount val="2"/>
                <c:pt idx="0">
                  <c:v>December 2021 (SMC)</c:v>
                </c:pt>
                <c:pt idx="1">
                  <c:v>January 2024 (SMC)</c:v>
                </c:pt>
              </c:strCache>
            </c:strRef>
          </c:cat>
          <c:val>
            <c:numRef>
              <c:f>placements!$J$38:$K$38</c:f>
              <c:numCache>
                <c:formatCode>General</c:formatCode>
                <c:ptCount val="2"/>
                <c:pt idx="0">
                  <c:v>0</c:v>
                </c:pt>
                <c:pt idx="1">
                  <c:v>0</c:v>
                </c:pt>
              </c:numCache>
            </c:numRef>
          </c:val>
          <c:extLst>
            <c:ext xmlns:c16="http://schemas.microsoft.com/office/drawing/2014/chart" uri="{C3380CC4-5D6E-409C-BE32-E72D297353CC}">
              <c16:uniqueId val="{0000000B-11E1-44F3-824B-A8AB1C466323}"/>
            </c:ext>
          </c:extLst>
        </c:ser>
        <c:ser>
          <c:idx val="12"/>
          <c:order val="12"/>
          <c:tx>
            <c:strRef>
              <c:f>placements!$G$39</c:f>
              <c:strCache>
                <c:ptCount val="1"/>
                <c:pt idx="0">
                  <c:v>SEMI-INDEPENDENT</c:v>
                </c:pt>
              </c:strCache>
            </c:strRef>
          </c:tx>
          <c:spPr>
            <a:solidFill>
              <a:schemeClr val="accent2"/>
            </a:solidFill>
            <a:ln>
              <a:noFill/>
            </a:ln>
            <a:effectLst/>
          </c:spPr>
          <c:invertIfNegative val="0"/>
          <c:cat>
            <c:strRef>
              <c:f>placements!$J$25:$K$25</c:f>
              <c:strCache>
                <c:ptCount val="2"/>
                <c:pt idx="0">
                  <c:v>December 2021 (SMC)</c:v>
                </c:pt>
                <c:pt idx="1">
                  <c:v>January 2024 (SMC)</c:v>
                </c:pt>
              </c:strCache>
            </c:strRef>
          </c:cat>
          <c:val>
            <c:numRef>
              <c:f>placements!$J$39:$K$39</c:f>
              <c:numCache>
                <c:formatCode>General</c:formatCode>
                <c:ptCount val="2"/>
                <c:pt idx="0">
                  <c:v>105</c:v>
                </c:pt>
                <c:pt idx="1">
                  <c:v>120</c:v>
                </c:pt>
              </c:numCache>
            </c:numRef>
          </c:val>
          <c:extLst>
            <c:ext xmlns:c16="http://schemas.microsoft.com/office/drawing/2014/chart" uri="{C3380CC4-5D6E-409C-BE32-E72D297353CC}">
              <c16:uniqueId val="{0000000C-11E1-44F3-824B-A8AB1C466323}"/>
            </c:ext>
          </c:extLst>
        </c:ser>
        <c:ser>
          <c:idx val="13"/>
          <c:order val="13"/>
          <c:tx>
            <c:strRef>
              <c:f>placements!$G$40</c:f>
              <c:strCache>
                <c:ptCount val="1"/>
                <c:pt idx="0">
                  <c:v>SUPPORTED LODGINGS</c:v>
                </c:pt>
              </c:strCache>
            </c:strRef>
          </c:tx>
          <c:spPr>
            <a:solidFill>
              <a:schemeClr val="accent3"/>
            </a:solidFill>
            <a:ln>
              <a:noFill/>
            </a:ln>
            <a:effectLst/>
          </c:spPr>
          <c:invertIfNegative val="0"/>
          <c:cat>
            <c:strRef>
              <c:f>placements!$J$25:$K$25</c:f>
              <c:strCache>
                <c:ptCount val="2"/>
                <c:pt idx="0">
                  <c:v>December 2021 (SMC)</c:v>
                </c:pt>
                <c:pt idx="1">
                  <c:v>January 2024 (SMC)</c:v>
                </c:pt>
              </c:strCache>
            </c:strRef>
          </c:cat>
          <c:val>
            <c:numRef>
              <c:f>placements!$J$40:$K$40</c:f>
              <c:numCache>
                <c:formatCode>General</c:formatCode>
                <c:ptCount val="2"/>
                <c:pt idx="0">
                  <c:v>6</c:v>
                </c:pt>
                <c:pt idx="1">
                  <c:v>8</c:v>
                </c:pt>
              </c:numCache>
            </c:numRef>
          </c:val>
          <c:extLst>
            <c:ext xmlns:c16="http://schemas.microsoft.com/office/drawing/2014/chart" uri="{C3380CC4-5D6E-409C-BE32-E72D297353CC}">
              <c16:uniqueId val="{0000000D-11E1-44F3-824B-A8AB1C466323}"/>
            </c:ext>
          </c:extLst>
        </c:ser>
        <c:dLbls>
          <c:showLegendKey val="0"/>
          <c:showVal val="0"/>
          <c:showCatName val="0"/>
          <c:showSerName val="0"/>
          <c:showPercent val="0"/>
          <c:showBubbleSize val="0"/>
        </c:dLbls>
        <c:gapWidth val="150"/>
        <c:overlap val="100"/>
        <c:axId val="473195728"/>
        <c:axId val="473193568"/>
      </c:barChart>
      <c:catAx>
        <c:axId val="47319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73193568"/>
        <c:crosses val="autoZero"/>
        <c:auto val="1"/>
        <c:lblAlgn val="ctr"/>
        <c:lblOffset val="100"/>
        <c:noMultiLvlLbl val="0"/>
      </c:catAx>
      <c:valAx>
        <c:axId val="47319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7319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a:solidFill>
                  <a:schemeClr val="tx1"/>
                </a:solidFill>
              </a:rPr>
              <a:t>What</a:t>
            </a:r>
            <a:r>
              <a:rPr lang="en-GB" sz="1400" b="1" baseline="0">
                <a:solidFill>
                  <a:schemeClr val="tx1"/>
                </a:solidFill>
              </a:rPr>
              <a:t> do you see as the most/other important issues facing Britain/Essex today? </a:t>
            </a:r>
          </a:p>
          <a:p>
            <a:pPr>
              <a:defRPr/>
            </a:pPr>
            <a:r>
              <a:rPr lang="en-GB" sz="1400" b="0" i="1" baseline="0">
                <a:solidFill>
                  <a:schemeClr val="tx1"/>
                </a:solidFill>
              </a:rPr>
              <a:t>Responses from Essex vs the UK as a whole</a:t>
            </a:r>
            <a:endParaRPr lang="en-GB" sz="1400" b="0" i="1">
              <a:solidFill>
                <a:schemeClr val="tx1"/>
              </a:solidFill>
            </a:endParaRPr>
          </a:p>
        </c:rich>
      </c:tx>
      <c:layout>
        <c:manualLayout>
          <c:xMode val="edge"/>
          <c:yMode val="edge"/>
          <c:x val="0.19494908384664211"/>
          <c:y val="7.9103608702476586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77988573175531"/>
          <c:y val="0.22949451861708153"/>
          <c:w val="0.80789846118972752"/>
          <c:h val="0.38950324321484497"/>
        </c:manualLayout>
      </c:layout>
      <c:barChart>
        <c:barDir val="col"/>
        <c:grouping val="clustered"/>
        <c:varyColors val="0"/>
        <c:ser>
          <c:idx val="0"/>
          <c:order val="0"/>
          <c:tx>
            <c:strRef>
              <c:f>Sheet1!$B$1</c:f>
              <c:strCache>
                <c:ptCount val="1"/>
                <c:pt idx="0">
                  <c:v>Essex</c:v>
                </c:pt>
              </c:strCache>
            </c:strRef>
          </c:tx>
          <c:spPr>
            <a:solidFill>
              <a:schemeClr val="accent1">
                <a:shade val="76000"/>
              </a:schemeClr>
            </a:solidFill>
            <a:ln>
              <a:noFill/>
            </a:ln>
            <a:effectLst/>
          </c:spPr>
          <c:invertIfNegative val="0"/>
          <c:dLbls>
            <c:dLbl>
              <c:idx val="0"/>
              <c:layout>
                <c:manualLayout>
                  <c:x val="-4.053562019325175E-17"/>
                  <c:y val="8.8540723877685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75-497A-B656-5DDA2591E44B}"/>
                </c:ext>
              </c:extLst>
            </c:dLbl>
            <c:dLbl>
              <c:idx val="1"/>
              <c:layout>
                <c:manualLayout>
                  <c:x val="2.7406925121447343E-4"/>
                  <c:y val="9.5030680593165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75-497A-B656-5DDA2591E44B}"/>
                </c:ext>
              </c:extLst>
            </c:dLbl>
            <c:dLbl>
              <c:idx val="2"/>
              <c:layout>
                <c:manualLayout>
                  <c:x val="2.7406925121443792E-4"/>
                  <c:y val="0.150789682864569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75-497A-B656-5DDA2591E44B}"/>
                </c:ext>
              </c:extLst>
            </c:dLbl>
            <c:dLbl>
              <c:idx val="3"/>
              <c:layout>
                <c:manualLayout>
                  <c:x val="0"/>
                  <c:y val="0.14446551922247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75-497A-B656-5DDA2591E44B}"/>
                </c:ext>
              </c:extLst>
            </c:dLbl>
            <c:dLbl>
              <c:idx val="4"/>
              <c:layout>
                <c:manualLayout>
                  <c:x val="-7.1020278426256728E-17"/>
                  <c:y val="0.153454872854912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75-497A-B656-5DDA2591E44B}"/>
                </c:ext>
              </c:extLst>
            </c:dLbl>
            <c:dLbl>
              <c:idx val="5"/>
              <c:layout>
                <c:manualLayout>
                  <c:x val="-8.10712403865035E-17"/>
                  <c:y val="0.120162410976858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75-497A-B656-5DDA2591E44B}"/>
                </c:ext>
              </c:extLst>
            </c:dLbl>
            <c:dLbl>
              <c:idx val="6"/>
              <c:layout>
                <c:manualLayout>
                  <c:x val="2.7406925121443792E-4"/>
                  <c:y val="8.8706516951066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E75-497A-B656-5DDA2591E44B}"/>
                </c:ext>
              </c:extLst>
            </c:dLbl>
            <c:dLbl>
              <c:idx val="7"/>
              <c:layout>
                <c:manualLayout>
                  <c:x val="0"/>
                  <c:y val="8.9037778171537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E75-497A-B656-5DDA2591E44B}"/>
                </c:ext>
              </c:extLst>
            </c:dLbl>
            <c:dLbl>
              <c:idx val="8"/>
              <c:layout>
                <c:manualLayout>
                  <c:x val="-1.4204055685251346E-16"/>
                  <c:y val="0.110178803198511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E75-497A-B656-5DDA2591E44B}"/>
                </c:ext>
              </c:extLst>
            </c:dLbl>
            <c:dLbl>
              <c:idx val="9"/>
              <c:layout>
                <c:manualLayout>
                  <c:x val="-1.62142480773007E-16"/>
                  <c:y val="9.48650612975199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E75-497A-B656-5DDA2591E44B}"/>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NHS/Hospital/Healthcare</c:v>
                </c:pt>
                <c:pt idx="1">
                  <c:v>Inflation</c:v>
                </c:pt>
                <c:pt idx="2">
                  <c:v>Housing</c:v>
                </c:pt>
                <c:pt idx="3">
                  <c:v>Lack of Faith</c:v>
                </c:pt>
                <c:pt idx="4">
                  <c:v>Crime/Law &amp; Order/ASB</c:v>
                </c:pt>
                <c:pt idx="5">
                  <c:v>Pollution/Environment/Climate change</c:v>
                </c:pt>
                <c:pt idx="6">
                  <c:v>Economy</c:v>
                </c:pt>
                <c:pt idx="7">
                  <c:v>Immigration</c:v>
                </c:pt>
                <c:pt idx="8">
                  <c:v>Poverty/Inequality</c:v>
                </c:pt>
                <c:pt idx="9">
                  <c:v>Education/Schools</c:v>
                </c:pt>
              </c:strCache>
            </c:strRef>
          </c:cat>
          <c:val>
            <c:numRef>
              <c:f>Sheet1!$B$2:$B$11</c:f>
              <c:numCache>
                <c:formatCode>0%</c:formatCode>
                <c:ptCount val="10"/>
                <c:pt idx="0">
                  <c:v>0.44</c:v>
                </c:pt>
                <c:pt idx="1">
                  <c:v>0.22</c:v>
                </c:pt>
                <c:pt idx="2">
                  <c:v>0.19</c:v>
                </c:pt>
                <c:pt idx="3">
                  <c:v>0.18</c:v>
                </c:pt>
                <c:pt idx="4">
                  <c:v>0.18</c:v>
                </c:pt>
                <c:pt idx="5">
                  <c:v>0.17</c:v>
                </c:pt>
                <c:pt idx="6">
                  <c:v>0.15</c:v>
                </c:pt>
                <c:pt idx="7">
                  <c:v>0.14000000000000001</c:v>
                </c:pt>
                <c:pt idx="8">
                  <c:v>0.14000000000000001</c:v>
                </c:pt>
                <c:pt idx="9">
                  <c:v>0.12</c:v>
                </c:pt>
              </c:numCache>
            </c:numRef>
          </c:val>
          <c:extLst>
            <c:ext xmlns:c16="http://schemas.microsoft.com/office/drawing/2014/chart" uri="{C3380CC4-5D6E-409C-BE32-E72D297353CC}">
              <c16:uniqueId val="{0000000A-CE75-497A-B656-5DDA2591E44B}"/>
            </c:ext>
          </c:extLst>
        </c:ser>
        <c:dLbls>
          <c:showLegendKey val="0"/>
          <c:showVal val="0"/>
          <c:showCatName val="0"/>
          <c:showSerName val="0"/>
          <c:showPercent val="0"/>
          <c:showBubbleSize val="0"/>
        </c:dLbls>
        <c:gapWidth val="99"/>
        <c:axId val="252556623"/>
        <c:axId val="252543167"/>
      </c:barChart>
      <c:scatterChart>
        <c:scatterStyle val="lineMarker"/>
        <c:varyColors val="0"/>
        <c:ser>
          <c:idx val="1"/>
          <c:order val="1"/>
          <c:tx>
            <c:strRef>
              <c:f>Sheet1!$C$1</c:f>
              <c:strCache>
                <c:ptCount val="1"/>
                <c:pt idx="0">
                  <c:v>UK</c:v>
                </c:pt>
              </c:strCache>
            </c:strRef>
          </c:tx>
          <c:spPr>
            <a:ln w="25400" cap="rnd">
              <a:noFill/>
              <a:round/>
            </a:ln>
            <a:effectLst/>
          </c:spPr>
          <c:marker>
            <c:symbol val="circle"/>
            <c:size val="5"/>
            <c:spPr>
              <a:solidFill>
                <a:schemeClr val="tx1"/>
              </a:solidFill>
              <a:ln w="9525" cap="flat">
                <a:solidFill>
                  <a:schemeClr val="accent1">
                    <a:tint val="77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Sheet1!$A$2:$A$11</c:f>
              <c:strCache>
                <c:ptCount val="10"/>
                <c:pt idx="0">
                  <c:v>NHS/Hospital/Healthcare</c:v>
                </c:pt>
                <c:pt idx="1">
                  <c:v>Inflation</c:v>
                </c:pt>
                <c:pt idx="2">
                  <c:v>Housing</c:v>
                </c:pt>
                <c:pt idx="3">
                  <c:v>Lack of Faith</c:v>
                </c:pt>
                <c:pt idx="4">
                  <c:v>Crime/Law &amp; Order/ASB</c:v>
                </c:pt>
                <c:pt idx="5">
                  <c:v>Pollution/Environment/Climate change</c:v>
                </c:pt>
                <c:pt idx="6">
                  <c:v>Economy</c:v>
                </c:pt>
                <c:pt idx="7">
                  <c:v>Immigration</c:v>
                </c:pt>
                <c:pt idx="8">
                  <c:v>Poverty/Inequality</c:v>
                </c:pt>
                <c:pt idx="9">
                  <c:v>Education/Schools</c:v>
                </c:pt>
              </c:strCache>
            </c:strRef>
          </c:xVal>
          <c:yVal>
            <c:numRef>
              <c:f>Sheet1!$C$2:$C$11</c:f>
              <c:numCache>
                <c:formatCode>0%</c:formatCode>
                <c:ptCount val="10"/>
                <c:pt idx="0">
                  <c:v>0.31</c:v>
                </c:pt>
                <c:pt idx="1">
                  <c:v>0.35</c:v>
                </c:pt>
                <c:pt idx="2">
                  <c:v>0.16</c:v>
                </c:pt>
                <c:pt idx="3">
                  <c:v>0.16</c:v>
                </c:pt>
                <c:pt idx="4">
                  <c:v>0.11</c:v>
                </c:pt>
                <c:pt idx="5">
                  <c:v>0.14000000000000001</c:v>
                </c:pt>
                <c:pt idx="6">
                  <c:v>0.38</c:v>
                </c:pt>
                <c:pt idx="7">
                  <c:v>0.22</c:v>
                </c:pt>
                <c:pt idx="8">
                  <c:v>0.14000000000000001</c:v>
                </c:pt>
                <c:pt idx="9">
                  <c:v>0.14000000000000001</c:v>
                </c:pt>
              </c:numCache>
            </c:numRef>
          </c:yVal>
          <c:smooth val="0"/>
          <c:extLst>
            <c:ext xmlns:c16="http://schemas.microsoft.com/office/drawing/2014/chart" uri="{C3380CC4-5D6E-409C-BE32-E72D297353CC}">
              <c16:uniqueId val="{0000000B-CE75-497A-B656-5DDA2591E44B}"/>
            </c:ext>
          </c:extLst>
        </c:ser>
        <c:dLbls>
          <c:showLegendKey val="0"/>
          <c:showVal val="0"/>
          <c:showCatName val="0"/>
          <c:showSerName val="0"/>
          <c:showPercent val="0"/>
          <c:showBubbleSize val="0"/>
        </c:dLbls>
        <c:axId val="252556623"/>
        <c:axId val="252543167"/>
      </c:scatterChart>
      <c:catAx>
        <c:axId val="25255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543167"/>
        <c:crosses val="autoZero"/>
        <c:auto val="1"/>
        <c:lblAlgn val="ctr"/>
        <c:lblOffset val="100"/>
        <c:noMultiLvlLbl val="0"/>
      </c:catAx>
      <c:valAx>
        <c:axId val="2525431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556623"/>
        <c:crosses val="autoZero"/>
        <c:crossBetween val="between"/>
      </c:valAx>
      <c:spPr>
        <a:noFill/>
        <a:ln>
          <a:noFill/>
        </a:ln>
        <a:effectLst/>
      </c:spPr>
    </c:plotArea>
    <c:legend>
      <c:legendPos val="b"/>
      <c:layout>
        <c:manualLayout>
          <c:xMode val="edge"/>
          <c:yMode val="edge"/>
          <c:x val="0.34702829829682647"/>
          <c:y val="0.94637190572012519"/>
          <c:w val="0.39289951672836088"/>
          <c:h val="5.110383955220725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Referral to treatment waiting times - General Surgery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RTT!$C$3</c:f>
              <c:strCache>
                <c:ptCount val="1"/>
                <c:pt idx="0">
                  <c:v>Proportion of patients were waiting within 18 weeks (December 2023)</c:v>
                </c:pt>
              </c:strCache>
            </c:strRef>
          </c:tx>
          <c:spPr>
            <a:solidFill>
              <a:schemeClr val="accent5">
                <a:shade val="76000"/>
              </a:schemeClr>
            </a:solidFill>
            <a:ln>
              <a:noFill/>
            </a:ln>
            <a:effectLst/>
          </c:spPr>
          <c:invertIfNegative val="0"/>
          <c:dLbls>
            <c:dLbl>
              <c:idx val="0"/>
              <c:layout>
                <c:manualLayout>
                  <c:x val="0"/>
                  <c:y val="0.18053923384004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E2-43A6-BEC8-D71436A8FC28}"/>
                </c:ext>
              </c:extLst>
            </c:dLbl>
            <c:dLbl>
              <c:idx val="1"/>
              <c:layout>
                <c:manualLayout>
                  <c:x val="0"/>
                  <c:y val="0.180539233840043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E2-43A6-BEC8-D71436A8FC28}"/>
                </c:ext>
              </c:extLst>
            </c:dLbl>
            <c:dLbl>
              <c:idx val="2"/>
              <c:layout>
                <c:manualLayout>
                  <c:x val="2.7075219650385292E-3"/>
                  <c:y val="0.18053923384004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E2-43A6-BEC8-D71436A8FC28}"/>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RTT!$B$4:$B$6</c:f>
              <c:strCache>
                <c:ptCount val="3"/>
                <c:pt idx="0">
                  <c:v>East Suffolk and North Essex</c:v>
                </c:pt>
                <c:pt idx="1">
                  <c:v>Mid and South Essex</c:v>
                </c:pt>
                <c:pt idx="2">
                  <c:v>Princess Alexandra </c:v>
                </c:pt>
              </c:strCache>
            </c:strRef>
          </c:cat>
          <c:val>
            <c:numRef>
              <c:f>RTT!$C$4:$C$6</c:f>
              <c:numCache>
                <c:formatCode>0.00%</c:formatCode>
                <c:ptCount val="3"/>
                <c:pt idx="0">
                  <c:v>0.54600000000000004</c:v>
                </c:pt>
                <c:pt idx="1">
                  <c:v>0.48199999999999998</c:v>
                </c:pt>
                <c:pt idx="2">
                  <c:v>0.51600000000000001</c:v>
                </c:pt>
              </c:numCache>
            </c:numRef>
          </c:val>
          <c:extLst>
            <c:ext xmlns:c16="http://schemas.microsoft.com/office/drawing/2014/chart" uri="{C3380CC4-5D6E-409C-BE32-E72D297353CC}">
              <c16:uniqueId val="{00000003-A1E2-43A6-BEC8-D71436A8FC28}"/>
            </c:ext>
          </c:extLst>
        </c:ser>
        <c:dLbls>
          <c:showLegendKey val="0"/>
          <c:showVal val="0"/>
          <c:showCatName val="0"/>
          <c:showSerName val="0"/>
          <c:showPercent val="0"/>
          <c:showBubbleSize val="0"/>
        </c:dLbls>
        <c:gapWidth val="219"/>
        <c:axId val="1041360447"/>
        <c:axId val="1031063951"/>
      </c:barChart>
      <c:lineChart>
        <c:grouping val="standard"/>
        <c:varyColors val="0"/>
        <c:ser>
          <c:idx val="1"/>
          <c:order val="1"/>
          <c:tx>
            <c:strRef>
              <c:f>RTT!$D$3</c:f>
              <c:strCache>
                <c:ptCount val="1"/>
                <c:pt idx="0">
                  <c:v>NHS Operational Standard</c:v>
                </c:pt>
              </c:strCache>
            </c:strRef>
          </c:tx>
          <c:spPr>
            <a:ln w="28575" cap="rnd">
              <a:solidFill>
                <a:schemeClr val="accent2"/>
              </a:solidFill>
              <a:round/>
            </a:ln>
            <a:effectLst/>
          </c:spPr>
          <c:marker>
            <c:symbol val="none"/>
          </c:marker>
          <c:dPt>
            <c:idx val="2"/>
            <c:marker>
              <c:symbol val="none"/>
            </c:marker>
            <c:bubble3D val="0"/>
            <c:extLst>
              <c:ext xmlns:c16="http://schemas.microsoft.com/office/drawing/2014/chart" uri="{C3380CC4-5D6E-409C-BE32-E72D297353CC}">
                <c16:uniqueId val="{00000004-A1E2-43A6-BEC8-D71436A8FC28}"/>
              </c:ext>
            </c:extLst>
          </c:dPt>
          <c:dLbls>
            <c:dLbl>
              <c:idx val="0"/>
              <c:delete val="1"/>
              <c:extLst>
                <c:ext xmlns:c15="http://schemas.microsoft.com/office/drawing/2012/chart" uri="{CE6537A1-D6FC-4f65-9D91-7224C49458BB}"/>
                <c:ext xmlns:c16="http://schemas.microsoft.com/office/drawing/2014/chart" uri="{C3380CC4-5D6E-409C-BE32-E72D297353CC}">
                  <c16:uniqueId val="{00000005-A1E2-43A6-BEC8-D71436A8FC28}"/>
                </c:ext>
              </c:extLst>
            </c:dLbl>
            <c:dLbl>
              <c:idx val="1"/>
              <c:delete val="1"/>
              <c:extLst>
                <c:ext xmlns:c15="http://schemas.microsoft.com/office/drawing/2012/chart" uri="{CE6537A1-D6FC-4f65-9D91-7224C49458BB}"/>
                <c:ext xmlns:c16="http://schemas.microsoft.com/office/drawing/2014/chart" uri="{C3380CC4-5D6E-409C-BE32-E72D297353CC}">
                  <c16:uniqueId val="{00000006-A1E2-43A6-BEC8-D71436A8FC28}"/>
                </c:ext>
              </c:extLst>
            </c:dLbl>
            <c:dLbl>
              <c:idx val="2"/>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1E2-43A6-BEC8-D71436A8FC2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RTT!$B$4:$B$6</c:f>
              <c:strCache>
                <c:ptCount val="3"/>
                <c:pt idx="0">
                  <c:v>East Suffolk and North Essex</c:v>
                </c:pt>
                <c:pt idx="1">
                  <c:v>Mid and South Essex</c:v>
                </c:pt>
                <c:pt idx="2">
                  <c:v>Princess Alexandra </c:v>
                </c:pt>
              </c:strCache>
            </c:strRef>
          </c:cat>
          <c:val>
            <c:numRef>
              <c:f>RTT!$D$4:$D$6</c:f>
              <c:numCache>
                <c:formatCode>0.00%</c:formatCode>
                <c:ptCount val="3"/>
                <c:pt idx="0">
                  <c:v>0.92</c:v>
                </c:pt>
                <c:pt idx="1">
                  <c:v>0.92</c:v>
                </c:pt>
                <c:pt idx="2">
                  <c:v>0.92</c:v>
                </c:pt>
              </c:numCache>
            </c:numRef>
          </c:val>
          <c:smooth val="0"/>
          <c:extLst>
            <c:ext xmlns:c16="http://schemas.microsoft.com/office/drawing/2014/chart" uri="{C3380CC4-5D6E-409C-BE32-E72D297353CC}">
              <c16:uniqueId val="{00000007-A1E2-43A6-BEC8-D71436A8FC28}"/>
            </c:ext>
          </c:extLst>
        </c:ser>
        <c:dLbls>
          <c:showLegendKey val="0"/>
          <c:showVal val="0"/>
          <c:showCatName val="0"/>
          <c:showSerName val="0"/>
          <c:showPercent val="0"/>
          <c:showBubbleSize val="0"/>
        </c:dLbls>
        <c:marker val="1"/>
        <c:smooth val="0"/>
        <c:axId val="1131138527"/>
        <c:axId val="1031053391"/>
      </c:lineChart>
      <c:catAx>
        <c:axId val="104136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063951"/>
        <c:crosses val="autoZero"/>
        <c:auto val="1"/>
        <c:lblAlgn val="ctr"/>
        <c:lblOffset val="100"/>
        <c:noMultiLvlLbl val="0"/>
      </c:catAx>
      <c:valAx>
        <c:axId val="10310639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360447"/>
        <c:crosses val="autoZero"/>
        <c:crossBetween val="between"/>
      </c:valAx>
      <c:valAx>
        <c:axId val="1031053391"/>
        <c:scaling>
          <c:orientation val="minMax"/>
        </c:scaling>
        <c:delete val="1"/>
        <c:axPos val="r"/>
        <c:numFmt formatCode="0.00%" sourceLinked="1"/>
        <c:majorTickMark val="out"/>
        <c:minorTickMark val="none"/>
        <c:tickLblPos val="nextTo"/>
        <c:crossAx val="1131138527"/>
        <c:crosses val="max"/>
        <c:crossBetween val="between"/>
      </c:valAx>
      <c:catAx>
        <c:axId val="1131138527"/>
        <c:scaling>
          <c:orientation val="minMax"/>
        </c:scaling>
        <c:delete val="1"/>
        <c:axPos val="b"/>
        <c:numFmt formatCode="General" sourceLinked="1"/>
        <c:majorTickMark val="out"/>
        <c:minorTickMark val="none"/>
        <c:tickLblPos val="nextTo"/>
        <c:crossAx val="103105339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Referral to Treatment Waiting Times - All Areas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RTT!$C$16</c:f>
              <c:strCache>
                <c:ptCount val="1"/>
                <c:pt idx="0">
                  <c:v>Proportion of patients were waiting within 18 weeks (December 2023)</c:v>
                </c:pt>
              </c:strCache>
            </c:strRef>
          </c:tx>
          <c:spPr>
            <a:solidFill>
              <a:schemeClr val="accent1"/>
            </a:solidFill>
            <a:ln>
              <a:noFill/>
            </a:ln>
            <a:effectLst/>
          </c:spPr>
          <c:invertIfNegative val="0"/>
          <c:dLbls>
            <c:dLbl>
              <c:idx val="0"/>
              <c:layout>
                <c:manualLayout>
                  <c:x val="0"/>
                  <c:y val="0.17975167920658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E1-4408-AAB2-14EE2321F6D5}"/>
                </c:ext>
              </c:extLst>
            </c:dLbl>
            <c:dLbl>
              <c:idx val="1"/>
              <c:layout>
                <c:manualLayout>
                  <c:x val="-5.0999014029206589E-17"/>
                  <c:y val="0.17975167920658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E1-4408-AAB2-14EE2321F6D5}"/>
                </c:ext>
              </c:extLst>
            </c:dLbl>
            <c:dLbl>
              <c:idx val="2"/>
              <c:layout>
                <c:manualLayout>
                  <c:x val="-1.0199802805841318E-16"/>
                  <c:y val="0.17975167920658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E1-4408-AAB2-14EE2321F6D5}"/>
                </c:ext>
              </c:extLst>
            </c:dLbl>
            <c:dLbl>
              <c:idx val="3"/>
              <c:layout>
                <c:manualLayout>
                  <c:x val="-1.0199802805841318E-16"/>
                  <c:y val="0.17514266179102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E1-4408-AAB2-14EE2321F6D5}"/>
                </c:ext>
              </c:extLst>
            </c:dLbl>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RTT!$B$17:$B$20</c:f>
              <c:strCache>
                <c:ptCount val="4"/>
                <c:pt idx="0">
                  <c:v>East Suffolk and North Essex</c:v>
                </c:pt>
                <c:pt idx="1">
                  <c:v>Mid and South Essex</c:v>
                </c:pt>
                <c:pt idx="2">
                  <c:v>Princess Alexandra </c:v>
                </c:pt>
                <c:pt idx="3">
                  <c:v>All providers (England)</c:v>
                </c:pt>
              </c:strCache>
            </c:strRef>
          </c:cat>
          <c:val>
            <c:numRef>
              <c:f>RTT!$C$17:$C$20</c:f>
              <c:numCache>
                <c:formatCode>0.00%</c:formatCode>
                <c:ptCount val="4"/>
                <c:pt idx="0">
                  <c:v>0.56599999999999995</c:v>
                </c:pt>
                <c:pt idx="1">
                  <c:v>0.51300000000000001</c:v>
                </c:pt>
                <c:pt idx="2">
                  <c:v>0.502</c:v>
                </c:pt>
                <c:pt idx="3">
                  <c:v>0.56599999999999995</c:v>
                </c:pt>
              </c:numCache>
            </c:numRef>
          </c:val>
          <c:extLst>
            <c:ext xmlns:c16="http://schemas.microsoft.com/office/drawing/2014/chart" uri="{C3380CC4-5D6E-409C-BE32-E72D297353CC}">
              <c16:uniqueId val="{00000004-06E1-4408-AAB2-14EE2321F6D5}"/>
            </c:ext>
          </c:extLst>
        </c:ser>
        <c:dLbls>
          <c:showLegendKey val="0"/>
          <c:showVal val="0"/>
          <c:showCatName val="0"/>
          <c:showSerName val="0"/>
          <c:showPercent val="0"/>
          <c:showBubbleSize val="0"/>
        </c:dLbls>
        <c:gapWidth val="219"/>
        <c:axId val="1132813599"/>
        <c:axId val="1211603487"/>
      </c:barChart>
      <c:lineChart>
        <c:grouping val="standard"/>
        <c:varyColors val="0"/>
        <c:ser>
          <c:idx val="1"/>
          <c:order val="1"/>
          <c:tx>
            <c:strRef>
              <c:f>RTT!$D$16</c:f>
              <c:strCache>
                <c:ptCount val="1"/>
                <c:pt idx="0">
                  <c:v>NHS Operational Standard</c:v>
                </c:pt>
              </c:strCache>
            </c:strRef>
          </c:tx>
          <c:spPr>
            <a:ln w="28575" cap="rnd">
              <a:solidFill>
                <a:schemeClr val="accent2"/>
              </a:solidFill>
              <a:round/>
            </a:ln>
            <a:effectLst/>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6E1-4408-AAB2-14EE2321F6D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RTT!$B$17:$B$20</c:f>
              <c:strCache>
                <c:ptCount val="4"/>
                <c:pt idx="0">
                  <c:v>East Suffolk and North Essex</c:v>
                </c:pt>
                <c:pt idx="1">
                  <c:v>Mid and South Essex</c:v>
                </c:pt>
                <c:pt idx="2">
                  <c:v>Princess Alexandra </c:v>
                </c:pt>
                <c:pt idx="3">
                  <c:v>All providers (England)</c:v>
                </c:pt>
              </c:strCache>
            </c:strRef>
          </c:cat>
          <c:val>
            <c:numRef>
              <c:f>RTT!$D$17:$D$20</c:f>
              <c:numCache>
                <c:formatCode>0%</c:formatCode>
                <c:ptCount val="4"/>
                <c:pt idx="0">
                  <c:v>0.92</c:v>
                </c:pt>
                <c:pt idx="1">
                  <c:v>0.92</c:v>
                </c:pt>
                <c:pt idx="2">
                  <c:v>0.92</c:v>
                </c:pt>
                <c:pt idx="3">
                  <c:v>0.92</c:v>
                </c:pt>
              </c:numCache>
            </c:numRef>
          </c:val>
          <c:smooth val="0"/>
          <c:extLst>
            <c:ext xmlns:c16="http://schemas.microsoft.com/office/drawing/2014/chart" uri="{C3380CC4-5D6E-409C-BE32-E72D297353CC}">
              <c16:uniqueId val="{00000006-06E1-4408-AAB2-14EE2321F6D5}"/>
            </c:ext>
          </c:extLst>
        </c:ser>
        <c:dLbls>
          <c:showLegendKey val="0"/>
          <c:showVal val="0"/>
          <c:showCatName val="0"/>
          <c:showSerName val="0"/>
          <c:showPercent val="0"/>
          <c:showBubbleSize val="0"/>
        </c:dLbls>
        <c:marker val="1"/>
        <c:smooth val="0"/>
        <c:axId val="1132813599"/>
        <c:axId val="1211603487"/>
      </c:lineChart>
      <c:catAx>
        <c:axId val="113281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1603487"/>
        <c:crosses val="autoZero"/>
        <c:auto val="1"/>
        <c:lblAlgn val="ctr"/>
        <c:lblOffset val="100"/>
        <c:noMultiLvlLbl val="0"/>
      </c:catAx>
      <c:valAx>
        <c:axId val="12116034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2813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A&amp;E</a:t>
            </a:r>
            <a:r>
              <a:rPr lang="en-GB" baseline="0"/>
              <a:t> waiting times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c:f>
              <c:strCache>
                <c:ptCount val="1"/>
                <c:pt idx="0">
                  <c:v>East Suffolk and North Essex</c:v>
                </c:pt>
              </c:strCache>
            </c:strRef>
          </c:tx>
          <c:spPr>
            <a:solidFill>
              <a:schemeClr val="accent5">
                <a:shade val="65000"/>
              </a:schemeClr>
            </a:solidFill>
            <a:ln>
              <a:noFill/>
            </a:ln>
            <a:effectLst/>
          </c:spPr>
          <c:invertIfNegative val="0"/>
          <c:cat>
            <c:strRef>
              <c:f>Sheet1!$C$5:$E$7</c:f>
              <c:strCache>
                <c:ptCount val="3"/>
                <c:pt idx="0">
                  <c:v>Less than 4 hours from arrival </c:v>
                </c:pt>
                <c:pt idx="1">
                  <c:v>More than 4 hours from arrival</c:v>
                </c:pt>
                <c:pt idx="2">
                  <c:v>More than 12 hours from arrival </c:v>
                </c:pt>
              </c:strCache>
            </c:strRef>
          </c:cat>
          <c:val>
            <c:numRef>
              <c:f>Sheet1!$C$8:$E$8</c:f>
              <c:numCache>
                <c:formatCode>#,##0.00</c:formatCode>
                <c:ptCount val="3"/>
                <c:pt idx="0">
                  <c:v>194085</c:v>
                </c:pt>
                <c:pt idx="1">
                  <c:v>81680</c:v>
                </c:pt>
                <c:pt idx="2">
                  <c:v>13700</c:v>
                </c:pt>
              </c:numCache>
            </c:numRef>
          </c:val>
          <c:extLst>
            <c:ext xmlns:c16="http://schemas.microsoft.com/office/drawing/2014/chart" uri="{C3380CC4-5D6E-409C-BE32-E72D297353CC}">
              <c16:uniqueId val="{00000000-298D-4209-8B3A-59F792B2D9D7}"/>
            </c:ext>
          </c:extLst>
        </c:ser>
        <c:ser>
          <c:idx val="1"/>
          <c:order val="1"/>
          <c:tx>
            <c:strRef>
              <c:f>Sheet1!$B$9</c:f>
              <c:strCache>
                <c:ptCount val="1"/>
                <c:pt idx="0">
                  <c:v>Mid and South Essex</c:v>
                </c:pt>
              </c:strCache>
            </c:strRef>
          </c:tx>
          <c:spPr>
            <a:solidFill>
              <a:schemeClr val="accent5"/>
            </a:solidFill>
            <a:ln>
              <a:noFill/>
            </a:ln>
            <a:effectLst/>
          </c:spPr>
          <c:invertIfNegative val="0"/>
          <c:cat>
            <c:strRef>
              <c:f>Sheet1!$C$5:$E$7</c:f>
              <c:strCache>
                <c:ptCount val="3"/>
                <c:pt idx="0">
                  <c:v>Less than 4 hours from arrival </c:v>
                </c:pt>
                <c:pt idx="1">
                  <c:v>More than 4 hours from arrival</c:v>
                </c:pt>
                <c:pt idx="2">
                  <c:v>More than 12 hours from arrival </c:v>
                </c:pt>
              </c:strCache>
            </c:strRef>
          </c:cat>
          <c:val>
            <c:numRef>
              <c:f>Sheet1!$C$9:$E$9</c:f>
              <c:numCache>
                <c:formatCode>#,##0.00</c:formatCode>
                <c:ptCount val="3"/>
                <c:pt idx="0">
                  <c:v>234810</c:v>
                </c:pt>
                <c:pt idx="1">
                  <c:v>148715</c:v>
                </c:pt>
                <c:pt idx="2">
                  <c:v>39510</c:v>
                </c:pt>
              </c:numCache>
            </c:numRef>
          </c:val>
          <c:extLst>
            <c:ext xmlns:c16="http://schemas.microsoft.com/office/drawing/2014/chart" uri="{C3380CC4-5D6E-409C-BE32-E72D297353CC}">
              <c16:uniqueId val="{00000001-298D-4209-8B3A-59F792B2D9D7}"/>
            </c:ext>
          </c:extLst>
        </c:ser>
        <c:ser>
          <c:idx val="2"/>
          <c:order val="2"/>
          <c:tx>
            <c:strRef>
              <c:f>Sheet1!$B$10</c:f>
              <c:strCache>
                <c:ptCount val="1"/>
                <c:pt idx="0">
                  <c:v>Princess Alexandra </c:v>
                </c:pt>
              </c:strCache>
            </c:strRef>
          </c:tx>
          <c:spPr>
            <a:solidFill>
              <a:schemeClr val="accent5">
                <a:tint val="65000"/>
              </a:schemeClr>
            </a:solidFill>
            <a:ln>
              <a:noFill/>
            </a:ln>
            <a:effectLst/>
          </c:spPr>
          <c:invertIfNegative val="0"/>
          <c:cat>
            <c:strRef>
              <c:f>Sheet1!$C$5:$E$7</c:f>
              <c:strCache>
                <c:ptCount val="3"/>
                <c:pt idx="0">
                  <c:v>Less than 4 hours from arrival </c:v>
                </c:pt>
                <c:pt idx="1">
                  <c:v>More than 4 hours from arrival</c:v>
                </c:pt>
                <c:pt idx="2">
                  <c:v>More than 12 hours from arrival </c:v>
                </c:pt>
              </c:strCache>
            </c:strRef>
          </c:cat>
          <c:val>
            <c:numRef>
              <c:f>Sheet1!$C$10:$E$10</c:f>
              <c:numCache>
                <c:formatCode>#,##0.00</c:formatCode>
                <c:ptCount val="3"/>
                <c:pt idx="0">
                  <c:v>67105</c:v>
                </c:pt>
                <c:pt idx="1">
                  <c:v>57470</c:v>
                </c:pt>
                <c:pt idx="2">
                  <c:v>15295</c:v>
                </c:pt>
              </c:numCache>
            </c:numRef>
          </c:val>
          <c:extLst>
            <c:ext xmlns:c16="http://schemas.microsoft.com/office/drawing/2014/chart" uri="{C3380CC4-5D6E-409C-BE32-E72D297353CC}">
              <c16:uniqueId val="{00000002-298D-4209-8B3A-59F792B2D9D7}"/>
            </c:ext>
          </c:extLst>
        </c:ser>
        <c:dLbls>
          <c:showLegendKey val="0"/>
          <c:showVal val="0"/>
          <c:showCatName val="0"/>
          <c:showSerName val="0"/>
          <c:showPercent val="0"/>
          <c:showBubbleSize val="0"/>
        </c:dLbls>
        <c:gapWidth val="219"/>
        <c:overlap val="-27"/>
        <c:axId val="915769663"/>
        <c:axId val="913676799"/>
      </c:barChart>
      <c:catAx>
        <c:axId val="915769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676799"/>
        <c:crosses val="autoZero"/>
        <c:auto val="1"/>
        <c:lblAlgn val="ctr"/>
        <c:lblOffset val="100"/>
        <c:noMultiLvlLbl val="0"/>
      </c:catAx>
      <c:valAx>
        <c:axId val="91367679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769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92235689846"/>
          <c:y val="0.10148828076426371"/>
          <c:w val="0.58243714096962529"/>
          <c:h val="0.54349393252509526"/>
        </c:manualLayout>
      </c:layout>
      <c:doughnutChart>
        <c:varyColors val="1"/>
        <c:ser>
          <c:idx val="0"/>
          <c:order val="0"/>
          <c:dPt>
            <c:idx val="0"/>
            <c:bubble3D val="0"/>
            <c:spPr>
              <a:solidFill>
                <a:srgbClr val="2D5476"/>
              </a:solidFill>
              <a:ln w="19050">
                <a:solidFill>
                  <a:schemeClr val="lt1"/>
                </a:solidFill>
              </a:ln>
              <a:effectLst/>
            </c:spPr>
            <c:extLst>
              <c:ext xmlns:c16="http://schemas.microsoft.com/office/drawing/2014/chart" uri="{C3380CC4-5D6E-409C-BE32-E72D297353CC}">
                <c16:uniqueId val="{00000001-2701-4565-AB3F-40D5A4D2B903}"/>
              </c:ext>
            </c:extLst>
          </c:dPt>
          <c:dPt>
            <c:idx val="1"/>
            <c:bubble3D val="0"/>
            <c:spPr>
              <a:solidFill>
                <a:srgbClr val="4179AA"/>
              </a:solidFill>
              <a:ln w="19050">
                <a:solidFill>
                  <a:schemeClr val="lt1"/>
                </a:solidFill>
              </a:ln>
              <a:effectLst/>
            </c:spPr>
            <c:extLst>
              <c:ext xmlns:c16="http://schemas.microsoft.com/office/drawing/2014/chart" uri="{C3380CC4-5D6E-409C-BE32-E72D297353CC}">
                <c16:uniqueId val="{00000003-2701-4565-AB3F-40D5A4D2B903}"/>
              </c:ext>
            </c:extLst>
          </c:dPt>
          <c:dPt>
            <c:idx val="2"/>
            <c:bubble3D val="0"/>
            <c:spPr>
              <a:solidFill>
                <a:srgbClr val="6693BB"/>
              </a:solidFill>
              <a:ln w="19050">
                <a:solidFill>
                  <a:schemeClr val="lt1"/>
                </a:solidFill>
              </a:ln>
              <a:effectLst/>
            </c:spPr>
            <c:extLst>
              <c:ext xmlns:c16="http://schemas.microsoft.com/office/drawing/2014/chart" uri="{C3380CC4-5D6E-409C-BE32-E72D297353CC}">
                <c16:uniqueId val="{00000005-2701-4565-AB3F-40D5A4D2B903}"/>
              </c:ext>
            </c:extLst>
          </c:dPt>
          <c:dPt>
            <c:idx val="3"/>
            <c:bubble3D val="0"/>
            <c:spPr>
              <a:solidFill>
                <a:srgbClr val="8DAECC"/>
              </a:solidFill>
              <a:ln w="19050">
                <a:solidFill>
                  <a:schemeClr val="lt1"/>
                </a:solidFill>
              </a:ln>
              <a:effectLst/>
            </c:spPr>
            <c:extLst>
              <c:ext xmlns:c16="http://schemas.microsoft.com/office/drawing/2014/chart" uri="{C3380CC4-5D6E-409C-BE32-E72D297353CC}">
                <c16:uniqueId val="{00000007-2701-4565-AB3F-40D5A4D2B903}"/>
              </c:ext>
            </c:extLst>
          </c:dPt>
          <c:dPt>
            <c:idx val="4"/>
            <c:bubble3D val="0"/>
            <c:spPr>
              <a:solidFill>
                <a:srgbClr val="B3C9DD"/>
              </a:solidFill>
              <a:ln w="19050">
                <a:solidFill>
                  <a:schemeClr val="lt1"/>
                </a:solidFill>
              </a:ln>
              <a:effectLst/>
            </c:spPr>
            <c:extLst>
              <c:ext xmlns:c16="http://schemas.microsoft.com/office/drawing/2014/chart" uri="{C3380CC4-5D6E-409C-BE32-E72D297353CC}">
                <c16:uniqueId val="{00000009-2701-4565-AB3F-40D5A4D2B903}"/>
              </c:ext>
            </c:extLst>
          </c:dPt>
          <c:dPt>
            <c:idx val="5"/>
            <c:bubble3D val="0"/>
            <c:spPr>
              <a:solidFill>
                <a:srgbClr val="D9E4EE"/>
              </a:solidFill>
              <a:ln w="19050">
                <a:solidFill>
                  <a:schemeClr val="lt1"/>
                </a:solidFill>
              </a:ln>
              <a:effectLst/>
            </c:spPr>
            <c:extLst>
              <c:ext xmlns:c16="http://schemas.microsoft.com/office/drawing/2014/chart" uri="{C3380CC4-5D6E-409C-BE32-E72D297353CC}">
                <c16:uniqueId val="{0000000B-2701-4565-AB3F-40D5A4D2B903}"/>
              </c:ext>
            </c:extLst>
          </c:dPt>
          <c:dLbls>
            <c:dLbl>
              <c:idx val="0"/>
              <c:layout>
                <c:manualLayout>
                  <c:x val="0.13826656836312862"/>
                  <c:y val="5.16086874894847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1-4565-AB3F-40D5A4D2B903}"/>
                </c:ext>
              </c:extLst>
            </c:dLbl>
            <c:dLbl>
              <c:idx val="1"/>
              <c:layout>
                <c:manualLayout>
                  <c:x val="-0.13826656836312851"/>
                  <c:y val="5.6769556238433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01-4565-AB3F-40D5A4D2B903}"/>
                </c:ext>
              </c:extLst>
            </c:dLbl>
            <c:dLbl>
              <c:idx val="2"/>
              <c:layout>
                <c:manualLayout>
                  <c:x val="-0.13826656836312853"/>
                  <c:y val="-1.0321737497897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01-4565-AB3F-40D5A4D2B903}"/>
                </c:ext>
              </c:extLst>
            </c:dLbl>
            <c:dLbl>
              <c:idx val="3"/>
              <c:layout>
                <c:manualLayout>
                  <c:x val="-0.11061325469050283"/>
                  <c:y val="-5.16086874894852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01-4565-AB3F-40D5A4D2B903}"/>
                </c:ext>
              </c:extLst>
            </c:dLbl>
            <c:dLbl>
              <c:idx val="4"/>
              <c:layout>
                <c:manualLayout>
                  <c:x val="-7.1898615548826872E-2"/>
                  <c:y val="-8.257389998317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01-4565-AB3F-40D5A4D2B903}"/>
                </c:ext>
              </c:extLst>
            </c:dLbl>
            <c:dLbl>
              <c:idx val="5"/>
              <c:layout>
                <c:manualLayout>
                  <c:x val="5.5306627345250896E-3"/>
                  <c:y val="-8.7734768732124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01-4565-AB3F-40D5A4D2B90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Sheet1!$B$13:$B$18</c:f>
              <c:strCache>
                <c:ptCount val="6"/>
                <c:pt idx="0">
                  <c:v>Personal Washing</c:v>
                </c:pt>
                <c:pt idx="1">
                  <c:v>Toilet Flushing</c:v>
                </c:pt>
                <c:pt idx="2">
                  <c:v>Clothes Washing</c:v>
                </c:pt>
                <c:pt idx="3">
                  <c:v>Dish Washing</c:v>
                </c:pt>
                <c:pt idx="4">
                  <c:v>Misc External</c:v>
                </c:pt>
                <c:pt idx="5">
                  <c:v>Misc Internal</c:v>
                </c:pt>
              </c:strCache>
            </c:strRef>
          </c:cat>
          <c:val>
            <c:numRef>
              <c:f>Sheet1!$D$13:$D$18</c:f>
              <c:numCache>
                <c:formatCode>0.00%</c:formatCode>
                <c:ptCount val="6"/>
                <c:pt idx="0">
                  <c:v>0.50080000000000002</c:v>
                </c:pt>
                <c:pt idx="1">
                  <c:v>0.21890000000000001</c:v>
                </c:pt>
                <c:pt idx="2">
                  <c:v>0.1032</c:v>
                </c:pt>
                <c:pt idx="3">
                  <c:v>8.2600000000000007E-2</c:v>
                </c:pt>
                <c:pt idx="4">
                  <c:v>5.4699999999999999E-2</c:v>
                </c:pt>
                <c:pt idx="5">
                  <c:v>3.9800000000000002E-2</c:v>
                </c:pt>
              </c:numCache>
            </c:numRef>
          </c:val>
          <c:extLst>
            <c:ext xmlns:c16="http://schemas.microsoft.com/office/drawing/2014/chart" uri="{C3380CC4-5D6E-409C-BE32-E72D297353CC}">
              <c16:uniqueId val="{0000000C-2701-4565-AB3F-40D5A4D2B903}"/>
            </c:ext>
          </c:extLst>
        </c:ser>
        <c:dLbls>
          <c:showLegendKey val="0"/>
          <c:showVal val="0"/>
          <c:showCatName val="0"/>
          <c:showSerName val="0"/>
          <c:showPercent val="0"/>
          <c:showBubbleSize val="0"/>
          <c:showLeaderLines val="1"/>
        </c:dLbls>
        <c:firstSliceAng val="0"/>
        <c:holeSize val="6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Graphs!$E$4</c:f>
              <c:strCache>
                <c:ptCount val="1"/>
                <c:pt idx="0">
                  <c:v>2021/22</c:v>
                </c:pt>
              </c:strCache>
            </c:strRef>
          </c:tx>
          <c:spPr>
            <a:solidFill>
              <a:srgbClr val="5F689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Graphs!$B$5:$C$10</c:f>
              <c:multiLvlStrCache>
                <c:ptCount val="6"/>
                <c:lvl>
                  <c:pt idx="0">
                    <c:v>Company Cars</c:v>
                  </c:pt>
                  <c:pt idx="1">
                    <c:v>Streetlights</c:v>
                  </c:pt>
                  <c:pt idx="2">
                    <c:v>Buildings</c:v>
                  </c:pt>
                  <c:pt idx="3">
                    <c:v>Company Cars</c:v>
                  </c:pt>
                  <c:pt idx="4">
                    <c:v>Fleet</c:v>
                  </c:pt>
                  <c:pt idx="5">
                    <c:v>Buildings</c:v>
                  </c:pt>
                </c:lvl>
                <c:lvl>
                  <c:pt idx="0">
                    <c:v>Scope 2</c:v>
                  </c:pt>
                  <c:pt idx="3">
                    <c:v>Scope 1</c:v>
                  </c:pt>
                </c:lvl>
              </c:multiLvlStrCache>
            </c:multiLvlStrRef>
          </c:cat>
          <c:val>
            <c:numRef>
              <c:f>Graphs!$E$5:$E$10</c:f>
              <c:numCache>
                <c:formatCode>#,##0</c:formatCode>
                <c:ptCount val="6"/>
                <c:pt idx="0">
                  <c:v>0.01</c:v>
                </c:pt>
                <c:pt idx="1">
                  <c:v>5608</c:v>
                </c:pt>
                <c:pt idx="2">
                  <c:v>2928</c:v>
                </c:pt>
                <c:pt idx="3">
                  <c:v>343</c:v>
                </c:pt>
                <c:pt idx="4">
                  <c:v>466</c:v>
                </c:pt>
                <c:pt idx="5">
                  <c:v>3626</c:v>
                </c:pt>
              </c:numCache>
            </c:numRef>
          </c:val>
          <c:extLst>
            <c:ext xmlns:c16="http://schemas.microsoft.com/office/drawing/2014/chart" uri="{C3380CC4-5D6E-409C-BE32-E72D297353CC}">
              <c16:uniqueId val="{00000000-684B-4BF9-ABC0-959B54B2B16D}"/>
            </c:ext>
          </c:extLst>
        </c:ser>
        <c:ser>
          <c:idx val="0"/>
          <c:order val="1"/>
          <c:tx>
            <c:strRef>
              <c:f>Graphs!$D$4</c:f>
              <c:strCache>
                <c:ptCount val="1"/>
                <c:pt idx="0">
                  <c:v>2020/21</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Graphs!$B$5:$C$10</c:f>
              <c:multiLvlStrCache>
                <c:ptCount val="6"/>
                <c:lvl>
                  <c:pt idx="0">
                    <c:v>Company Cars</c:v>
                  </c:pt>
                  <c:pt idx="1">
                    <c:v>Streetlights</c:v>
                  </c:pt>
                  <c:pt idx="2">
                    <c:v>Buildings</c:v>
                  </c:pt>
                  <c:pt idx="3">
                    <c:v>Company Cars</c:v>
                  </c:pt>
                  <c:pt idx="4">
                    <c:v>Fleet</c:v>
                  </c:pt>
                  <c:pt idx="5">
                    <c:v>Buildings</c:v>
                  </c:pt>
                </c:lvl>
                <c:lvl>
                  <c:pt idx="0">
                    <c:v>Scope 2</c:v>
                  </c:pt>
                  <c:pt idx="3">
                    <c:v>Scope 1</c:v>
                  </c:pt>
                </c:lvl>
              </c:multiLvlStrCache>
            </c:multiLvlStrRef>
          </c:cat>
          <c:val>
            <c:numRef>
              <c:f>Graphs!$D$5:$D$10</c:f>
              <c:numCache>
                <c:formatCode>#,##0</c:formatCode>
                <c:ptCount val="6"/>
                <c:pt idx="0">
                  <c:v>0.01</c:v>
                </c:pt>
                <c:pt idx="1">
                  <c:v>6876</c:v>
                </c:pt>
                <c:pt idx="2">
                  <c:v>3380</c:v>
                </c:pt>
                <c:pt idx="3">
                  <c:v>343</c:v>
                </c:pt>
                <c:pt idx="4">
                  <c:v>315</c:v>
                </c:pt>
                <c:pt idx="5">
                  <c:v>3234</c:v>
                </c:pt>
              </c:numCache>
            </c:numRef>
          </c:val>
          <c:extLst>
            <c:ext xmlns:c16="http://schemas.microsoft.com/office/drawing/2014/chart" uri="{C3380CC4-5D6E-409C-BE32-E72D297353CC}">
              <c16:uniqueId val="{00000001-684B-4BF9-ABC0-959B54B2B16D}"/>
            </c:ext>
          </c:extLst>
        </c:ser>
        <c:dLbls>
          <c:showLegendKey val="0"/>
          <c:showVal val="0"/>
          <c:showCatName val="0"/>
          <c:showSerName val="0"/>
          <c:showPercent val="0"/>
          <c:showBubbleSize val="0"/>
        </c:dLbls>
        <c:gapWidth val="30"/>
        <c:axId val="158077839"/>
        <c:axId val="158078255"/>
      </c:barChart>
      <c:catAx>
        <c:axId val="1580778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78255"/>
        <c:crosses val="autoZero"/>
        <c:auto val="1"/>
        <c:lblAlgn val="ctr"/>
        <c:lblOffset val="100"/>
        <c:noMultiLvlLbl val="0"/>
      </c:catAx>
      <c:valAx>
        <c:axId val="158078255"/>
        <c:scaling>
          <c:orientation val="minMax"/>
          <c:max val="72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8077839"/>
        <c:crosses val="autoZero"/>
        <c:crossBetween val="between"/>
      </c:valAx>
      <c:spPr>
        <a:noFill/>
        <a:ln>
          <a:noFill/>
        </a:ln>
        <a:effectLst/>
      </c:spPr>
    </c:plotArea>
    <c:legend>
      <c:legendPos val="b"/>
      <c:layout>
        <c:manualLayout>
          <c:xMode val="edge"/>
          <c:yMode val="edge"/>
          <c:x val="0.38719598104952735"/>
          <c:y val="0.84526082580254869"/>
          <c:w val="0.23649348114113405"/>
          <c:h val="9.091083542020475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92317346675312E-2"/>
          <c:y val="0"/>
          <c:w val="0.82613099925395495"/>
          <c:h val="0.76999815878010824"/>
        </c:manualLayout>
      </c:layout>
      <c:barChart>
        <c:barDir val="col"/>
        <c:grouping val="clustered"/>
        <c:varyColors val="0"/>
        <c:ser>
          <c:idx val="0"/>
          <c:order val="0"/>
          <c:tx>
            <c:strRef>
              <c:f>Sheet1!$B$16</c:f>
              <c:strCache>
                <c:ptCount val="1"/>
                <c:pt idx="0">
                  <c:v>Senior roles</c:v>
                </c:pt>
              </c:strCache>
            </c:strRef>
          </c:tx>
          <c:spPr>
            <a:solidFill>
              <a:srgbClr val="E97135"/>
            </a:solidFill>
            <a:ln>
              <a:noFill/>
            </a:ln>
            <a:effectLst/>
          </c:spPr>
          <c:invertIfNegative val="0"/>
          <c:dLbls>
            <c:dLbl>
              <c:idx val="0"/>
              <c:layout>
                <c:manualLayout>
                  <c:x val="-4.6876797019857336E-3"/>
                  <c:y val="0.281772332126778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E8-4240-BDF0-A74FFBE50E15}"/>
                </c:ext>
              </c:extLst>
            </c:dLbl>
            <c:dLbl>
              <c:idx val="1"/>
              <c:layout>
                <c:manualLayout>
                  <c:x val="-2.8903092066323885E-3"/>
                  <c:y val="0.308200637637977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E8-4240-BDF0-A74FFBE50E15}"/>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Sheet1!$A$17:$A$18</c:f>
              <c:strCache>
                <c:ptCount val="2"/>
                <c:pt idx="0">
                  <c:v>Female employees</c:v>
                </c:pt>
                <c:pt idx="1">
                  <c:v>Male employees</c:v>
                </c:pt>
              </c:strCache>
            </c:strRef>
          </c:cat>
          <c:val>
            <c:numRef>
              <c:f>Sheet1!$B$17:$B$18</c:f>
              <c:numCache>
                <c:formatCode>0.0%</c:formatCode>
                <c:ptCount val="2"/>
                <c:pt idx="0">
                  <c:v>0.55700000000000005</c:v>
                </c:pt>
                <c:pt idx="1">
                  <c:v>0.443</c:v>
                </c:pt>
              </c:numCache>
            </c:numRef>
          </c:val>
          <c:extLst>
            <c:ext xmlns:c16="http://schemas.microsoft.com/office/drawing/2014/chart" uri="{C3380CC4-5D6E-409C-BE32-E72D297353CC}">
              <c16:uniqueId val="{00000002-88E8-4240-BDF0-A74FFBE50E15}"/>
            </c:ext>
          </c:extLst>
        </c:ser>
        <c:ser>
          <c:idx val="1"/>
          <c:order val="1"/>
          <c:tx>
            <c:strRef>
              <c:f>Sheet1!$C$16</c:f>
              <c:strCache>
                <c:ptCount val="1"/>
                <c:pt idx="0">
                  <c:v>Workforce</c:v>
                </c:pt>
              </c:strCache>
            </c:strRef>
          </c:tx>
          <c:spPr>
            <a:solidFill>
              <a:schemeClr val="accent2"/>
            </a:solidFill>
            <a:ln>
              <a:noFill/>
            </a:ln>
            <a:effectLst/>
          </c:spPr>
          <c:invertIfNegative val="0"/>
          <c:dLbls>
            <c:dLbl>
              <c:idx val="0"/>
              <c:layout>
                <c:manualLayout>
                  <c:x val="-3.1247126570594316E-3"/>
                  <c:y val="0.145428420149215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E8-4240-BDF0-A74FFBE50E15}"/>
                </c:ext>
              </c:extLst>
            </c:dLbl>
            <c:dLbl>
              <c:idx val="1"/>
              <c:layout>
                <c:manualLayout>
                  <c:x val="-2.8181885283066616E-3"/>
                  <c:y val="0.242156931669273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E8-4240-BDF0-A74FFBE50E15}"/>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Sheet1!$A$17:$A$18</c:f>
              <c:strCache>
                <c:ptCount val="2"/>
                <c:pt idx="0">
                  <c:v>Female employees</c:v>
                </c:pt>
                <c:pt idx="1">
                  <c:v>Male employees</c:v>
                </c:pt>
              </c:strCache>
            </c:strRef>
          </c:cat>
          <c:val>
            <c:numRef>
              <c:f>Sheet1!$C$17:$C$18</c:f>
              <c:numCache>
                <c:formatCode>0.0%</c:formatCode>
                <c:ptCount val="2"/>
                <c:pt idx="0">
                  <c:v>0.73</c:v>
                </c:pt>
                <c:pt idx="1">
                  <c:v>0.27</c:v>
                </c:pt>
              </c:numCache>
            </c:numRef>
          </c:val>
          <c:extLst>
            <c:ext xmlns:c16="http://schemas.microsoft.com/office/drawing/2014/chart" uri="{C3380CC4-5D6E-409C-BE32-E72D297353CC}">
              <c16:uniqueId val="{00000005-88E8-4240-BDF0-A74FFBE50E15}"/>
            </c:ext>
          </c:extLst>
        </c:ser>
        <c:dLbls>
          <c:showLegendKey val="0"/>
          <c:showVal val="0"/>
          <c:showCatName val="0"/>
          <c:showSerName val="0"/>
          <c:showPercent val="0"/>
          <c:showBubbleSize val="0"/>
        </c:dLbls>
        <c:gapWidth val="101"/>
        <c:overlap val="-27"/>
        <c:axId val="700812127"/>
        <c:axId val="1657607807"/>
      </c:barChart>
      <c:catAx>
        <c:axId val="70081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900" b="1" i="0" u="none" strike="noStrike" kern="1200" baseline="0">
                <a:solidFill>
                  <a:schemeClr val="tx1"/>
                </a:solidFill>
                <a:latin typeface="+mn-lt"/>
                <a:ea typeface="+mn-ea"/>
                <a:cs typeface="+mn-cs"/>
              </a:defRPr>
            </a:pPr>
            <a:endParaRPr lang="en-US"/>
          </a:p>
        </c:txPr>
        <c:crossAx val="1657607807"/>
        <c:crosses val="autoZero"/>
        <c:auto val="1"/>
        <c:lblAlgn val="ctr"/>
        <c:lblOffset val="100"/>
        <c:noMultiLvlLbl val="0"/>
      </c:catAx>
      <c:valAx>
        <c:axId val="1657607807"/>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700812127"/>
        <c:crosses val="autoZero"/>
        <c:crossBetween val="between"/>
      </c:valAx>
      <c:spPr>
        <a:noFill/>
        <a:ln>
          <a:noFill/>
        </a:ln>
        <a:effectLst/>
      </c:spPr>
    </c:plotArea>
    <c:legend>
      <c:legendPos val="b"/>
      <c:layout>
        <c:manualLayout>
          <c:xMode val="edge"/>
          <c:yMode val="edge"/>
          <c:x val="1.9720258414177894E-2"/>
          <c:y val="0.88926869020130406"/>
          <c:w val="0.92460276395841945"/>
          <c:h val="8.1687181781937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840386814617449"/>
          <c:y val="0.39471445655173565"/>
          <c:w val="0.31915108267716535"/>
          <c:h val="0.47872659456652344"/>
        </c:manualLayout>
      </c:layout>
      <c:doughnutChart>
        <c:varyColors val="1"/>
        <c:ser>
          <c:idx val="0"/>
          <c:order val="0"/>
          <c:tx>
            <c:strRef>
              <c:f>Sheet1!$B$1</c:f>
              <c:strCache>
                <c:ptCount val="1"/>
                <c:pt idx="0">
                  <c:v>segments </c:v>
                </c:pt>
              </c:strCache>
            </c:strRef>
          </c:tx>
          <c:spPr>
            <a:solidFill>
              <a:srgbClr val="729D4D"/>
            </a:solidFill>
          </c:spPr>
          <c:dPt>
            <c:idx val="0"/>
            <c:bubble3D val="0"/>
            <c:spPr>
              <a:solidFill>
                <a:srgbClr val="729D4D"/>
              </a:solidFill>
              <a:ln w="19050">
                <a:solidFill>
                  <a:schemeClr val="lt1"/>
                </a:solidFill>
              </a:ln>
              <a:effectLst/>
            </c:spPr>
            <c:extLst>
              <c:ext xmlns:c16="http://schemas.microsoft.com/office/drawing/2014/chart" uri="{C3380CC4-5D6E-409C-BE32-E72D297353CC}">
                <c16:uniqueId val="{00000001-F14F-4CD6-95DC-0FB42776F39F}"/>
              </c:ext>
            </c:extLst>
          </c:dPt>
          <c:dPt>
            <c:idx val="1"/>
            <c:bubble3D val="0"/>
            <c:spPr>
              <a:solidFill>
                <a:srgbClr val="729D4D"/>
              </a:solidFill>
              <a:ln w="19050">
                <a:solidFill>
                  <a:schemeClr val="lt1"/>
                </a:solidFill>
              </a:ln>
              <a:effectLst/>
            </c:spPr>
            <c:extLst>
              <c:ext xmlns:c16="http://schemas.microsoft.com/office/drawing/2014/chart" uri="{C3380CC4-5D6E-409C-BE32-E72D297353CC}">
                <c16:uniqueId val="{00000003-F14F-4CD6-95DC-0FB42776F39F}"/>
              </c:ext>
            </c:extLst>
          </c:dPt>
          <c:dPt>
            <c:idx val="2"/>
            <c:bubble3D val="0"/>
            <c:spPr>
              <a:solidFill>
                <a:srgbClr val="729D4D"/>
              </a:solidFill>
              <a:ln w="19050">
                <a:solidFill>
                  <a:schemeClr val="lt1"/>
                </a:solidFill>
              </a:ln>
              <a:effectLst/>
            </c:spPr>
            <c:extLst>
              <c:ext xmlns:c16="http://schemas.microsoft.com/office/drawing/2014/chart" uri="{C3380CC4-5D6E-409C-BE32-E72D297353CC}">
                <c16:uniqueId val="{00000005-F14F-4CD6-95DC-0FB42776F39F}"/>
              </c:ext>
            </c:extLst>
          </c:dPt>
          <c:dPt>
            <c:idx val="3"/>
            <c:bubble3D val="0"/>
            <c:spPr>
              <a:solidFill>
                <a:srgbClr val="729D4D"/>
              </a:solidFill>
              <a:ln w="19050">
                <a:solidFill>
                  <a:schemeClr val="lt1"/>
                </a:solidFill>
              </a:ln>
              <a:effectLst/>
            </c:spPr>
            <c:extLst>
              <c:ext xmlns:c16="http://schemas.microsoft.com/office/drawing/2014/chart" uri="{C3380CC4-5D6E-409C-BE32-E72D297353CC}">
                <c16:uniqueId val="{00000007-F14F-4CD6-95DC-0FB42776F39F}"/>
              </c:ext>
            </c:extLst>
          </c:dPt>
          <c:dPt>
            <c:idx val="4"/>
            <c:bubble3D val="0"/>
            <c:spPr>
              <a:solidFill>
                <a:srgbClr val="729D4D"/>
              </a:solidFill>
              <a:ln w="19050">
                <a:solidFill>
                  <a:schemeClr val="lt1"/>
                </a:solidFill>
              </a:ln>
              <a:effectLst/>
            </c:spPr>
            <c:extLst>
              <c:ext xmlns:c16="http://schemas.microsoft.com/office/drawing/2014/chart" uri="{C3380CC4-5D6E-409C-BE32-E72D297353CC}">
                <c16:uniqueId val="{00000009-F14F-4CD6-95DC-0FB42776F39F}"/>
              </c:ext>
            </c:extLst>
          </c:dPt>
          <c:dPt>
            <c:idx val="5"/>
            <c:bubble3D val="0"/>
            <c:spPr>
              <a:solidFill>
                <a:srgbClr val="729D4D"/>
              </a:solidFill>
              <a:ln w="19050">
                <a:solidFill>
                  <a:schemeClr val="lt1"/>
                </a:solidFill>
              </a:ln>
              <a:effectLst/>
            </c:spPr>
            <c:extLst>
              <c:ext xmlns:c16="http://schemas.microsoft.com/office/drawing/2014/chart" uri="{C3380CC4-5D6E-409C-BE32-E72D297353CC}">
                <c16:uniqueId val="{0000000B-F14F-4CD6-95DC-0FB42776F39F}"/>
              </c:ext>
            </c:extLst>
          </c:dPt>
          <c:dPt>
            <c:idx val="6"/>
            <c:bubble3D val="0"/>
            <c:spPr>
              <a:solidFill>
                <a:srgbClr val="729D4D"/>
              </a:solidFill>
              <a:ln w="19050">
                <a:solidFill>
                  <a:schemeClr val="lt1"/>
                </a:solidFill>
              </a:ln>
              <a:effectLst/>
            </c:spPr>
            <c:extLst>
              <c:ext xmlns:c16="http://schemas.microsoft.com/office/drawing/2014/chart" uri="{C3380CC4-5D6E-409C-BE32-E72D297353CC}">
                <c16:uniqueId val="{0000000D-F14F-4CD6-95DC-0FB42776F39F}"/>
              </c:ext>
            </c:extLst>
          </c:dPt>
          <c:dPt>
            <c:idx val="7"/>
            <c:bubble3D val="0"/>
            <c:spPr>
              <a:solidFill>
                <a:srgbClr val="729D4D"/>
              </a:solidFill>
              <a:ln w="19050">
                <a:solidFill>
                  <a:schemeClr val="lt1"/>
                </a:solidFill>
              </a:ln>
              <a:effectLst/>
            </c:spPr>
            <c:extLst>
              <c:ext xmlns:c16="http://schemas.microsoft.com/office/drawing/2014/chart" uri="{C3380CC4-5D6E-409C-BE32-E72D297353CC}">
                <c16:uniqueId val="{0000000F-F14F-4CD6-95DC-0FB42776F39F}"/>
              </c:ext>
            </c:extLst>
          </c:dPt>
          <c:dPt>
            <c:idx val="8"/>
            <c:bubble3D val="0"/>
            <c:spPr>
              <a:solidFill>
                <a:srgbClr val="729D4D"/>
              </a:solidFill>
              <a:ln w="19050">
                <a:solidFill>
                  <a:schemeClr val="lt1"/>
                </a:solidFill>
              </a:ln>
              <a:effectLst/>
            </c:spPr>
            <c:extLst>
              <c:ext xmlns:c16="http://schemas.microsoft.com/office/drawing/2014/chart" uri="{C3380CC4-5D6E-409C-BE32-E72D297353CC}">
                <c16:uniqueId val="{00000011-F14F-4CD6-95DC-0FB42776F39F}"/>
              </c:ext>
            </c:extLst>
          </c:dPt>
          <c:dPt>
            <c:idx val="9"/>
            <c:bubble3D val="0"/>
            <c:spPr>
              <a:solidFill>
                <a:srgbClr val="729D4D"/>
              </a:solidFill>
              <a:ln w="19050">
                <a:solidFill>
                  <a:schemeClr val="lt1"/>
                </a:solidFill>
              </a:ln>
              <a:effectLst/>
            </c:spPr>
            <c:extLst>
              <c:ext xmlns:c16="http://schemas.microsoft.com/office/drawing/2014/chart" uri="{C3380CC4-5D6E-409C-BE32-E72D297353CC}">
                <c16:uniqueId val="{00000013-F14F-4CD6-95DC-0FB42776F39F}"/>
              </c:ext>
            </c:extLst>
          </c:dPt>
          <c:dPt>
            <c:idx val="10"/>
            <c:bubble3D val="0"/>
            <c:spPr>
              <a:solidFill>
                <a:srgbClr val="729D4D"/>
              </a:solidFill>
              <a:ln w="19050">
                <a:solidFill>
                  <a:schemeClr val="lt1"/>
                </a:solidFill>
              </a:ln>
              <a:effectLst/>
            </c:spPr>
            <c:extLst>
              <c:ext xmlns:c16="http://schemas.microsoft.com/office/drawing/2014/chart" uri="{C3380CC4-5D6E-409C-BE32-E72D297353CC}">
                <c16:uniqueId val="{00000015-F14F-4CD6-95DC-0FB42776F39F}"/>
              </c:ext>
            </c:extLst>
          </c:dPt>
          <c:dPt>
            <c:idx val="11"/>
            <c:bubble3D val="0"/>
            <c:spPr>
              <a:solidFill>
                <a:srgbClr val="729D4D"/>
              </a:solidFill>
              <a:ln w="19050">
                <a:solidFill>
                  <a:schemeClr val="lt1"/>
                </a:solidFill>
              </a:ln>
              <a:effectLst/>
            </c:spPr>
            <c:extLst>
              <c:ext xmlns:c16="http://schemas.microsoft.com/office/drawing/2014/chart" uri="{C3380CC4-5D6E-409C-BE32-E72D297353CC}">
                <c16:uniqueId val="{00000017-F14F-4CD6-95DC-0FB42776F39F}"/>
              </c:ext>
            </c:extLst>
          </c:dPt>
          <c:dPt>
            <c:idx val="12"/>
            <c:bubble3D val="0"/>
            <c:spPr>
              <a:solidFill>
                <a:srgbClr val="729D4D"/>
              </a:solidFill>
              <a:ln w="19050">
                <a:solidFill>
                  <a:schemeClr val="lt1"/>
                </a:solidFill>
              </a:ln>
              <a:effectLst/>
            </c:spPr>
            <c:extLst>
              <c:ext xmlns:c16="http://schemas.microsoft.com/office/drawing/2014/chart" uri="{C3380CC4-5D6E-409C-BE32-E72D297353CC}">
                <c16:uniqueId val="{00000019-F14F-4CD6-95DC-0FB42776F39F}"/>
              </c:ext>
            </c:extLst>
          </c:dPt>
          <c:dPt>
            <c:idx val="13"/>
            <c:bubble3D val="0"/>
            <c:spPr>
              <a:solidFill>
                <a:srgbClr val="729D4D"/>
              </a:solidFill>
              <a:ln w="19050">
                <a:solidFill>
                  <a:schemeClr val="lt1"/>
                </a:solidFill>
              </a:ln>
              <a:effectLst/>
            </c:spPr>
            <c:extLst>
              <c:ext xmlns:c16="http://schemas.microsoft.com/office/drawing/2014/chart" uri="{C3380CC4-5D6E-409C-BE32-E72D297353CC}">
                <c16:uniqueId val="{0000001B-F14F-4CD6-95DC-0FB42776F39F}"/>
              </c:ext>
            </c:extLst>
          </c:dPt>
          <c:dPt>
            <c:idx val="14"/>
            <c:bubble3D val="0"/>
            <c:spPr>
              <a:solidFill>
                <a:srgbClr val="729D4D"/>
              </a:solidFill>
              <a:ln w="19050">
                <a:solidFill>
                  <a:schemeClr val="lt1"/>
                </a:solidFill>
              </a:ln>
              <a:effectLst/>
            </c:spPr>
            <c:extLst>
              <c:ext xmlns:c16="http://schemas.microsoft.com/office/drawing/2014/chart" uri="{C3380CC4-5D6E-409C-BE32-E72D297353CC}">
                <c16:uniqueId val="{0000001D-F14F-4CD6-95DC-0FB42776F39F}"/>
              </c:ext>
            </c:extLst>
          </c:dPt>
          <c:dPt>
            <c:idx val="15"/>
            <c:bubble3D val="0"/>
            <c:spPr>
              <a:solidFill>
                <a:srgbClr val="729D4D"/>
              </a:solidFill>
              <a:ln w="19050">
                <a:solidFill>
                  <a:schemeClr val="lt1"/>
                </a:solidFill>
              </a:ln>
              <a:effectLst/>
            </c:spPr>
            <c:extLst>
              <c:ext xmlns:c16="http://schemas.microsoft.com/office/drawing/2014/chart" uri="{C3380CC4-5D6E-409C-BE32-E72D297353CC}">
                <c16:uniqueId val="{0000001F-F14F-4CD6-95DC-0FB42776F39F}"/>
              </c:ext>
            </c:extLst>
          </c:dPt>
          <c:dPt>
            <c:idx val="16"/>
            <c:bubble3D val="0"/>
            <c:spPr>
              <a:solidFill>
                <a:srgbClr val="729D4D"/>
              </a:solidFill>
              <a:ln w="19050">
                <a:solidFill>
                  <a:schemeClr val="lt1"/>
                </a:solidFill>
              </a:ln>
              <a:effectLst/>
            </c:spPr>
            <c:extLst>
              <c:ext xmlns:c16="http://schemas.microsoft.com/office/drawing/2014/chart" uri="{C3380CC4-5D6E-409C-BE32-E72D297353CC}">
                <c16:uniqueId val="{00000021-F14F-4CD6-95DC-0FB42776F39F}"/>
              </c:ext>
            </c:extLst>
          </c:dPt>
          <c:dPt>
            <c:idx val="17"/>
            <c:bubble3D val="0"/>
            <c:spPr>
              <a:solidFill>
                <a:srgbClr val="729D4D"/>
              </a:solidFill>
              <a:ln w="19050">
                <a:solidFill>
                  <a:schemeClr val="lt1"/>
                </a:solidFill>
              </a:ln>
              <a:effectLst/>
            </c:spPr>
            <c:extLst>
              <c:ext xmlns:c16="http://schemas.microsoft.com/office/drawing/2014/chart" uri="{C3380CC4-5D6E-409C-BE32-E72D297353CC}">
                <c16:uniqueId val="{00000023-F14F-4CD6-95DC-0FB42776F39F}"/>
              </c:ext>
            </c:extLst>
          </c:dPt>
          <c:dPt>
            <c:idx val="18"/>
            <c:bubble3D val="0"/>
            <c:spPr>
              <a:solidFill>
                <a:srgbClr val="729D4D"/>
              </a:solidFill>
              <a:ln w="19050">
                <a:solidFill>
                  <a:schemeClr val="lt1"/>
                </a:solidFill>
              </a:ln>
              <a:effectLst/>
            </c:spPr>
            <c:extLst>
              <c:ext xmlns:c16="http://schemas.microsoft.com/office/drawing/2014/chart" uri="{C3380CC4-5D6E-409C-BE32-E72D297353CC}">
                <c16:uniqueId val="{00000025-F14F-4CD6-95DC-0FB42776F39F}"/>
              </c:ext>
            </c:extLst>
          </c:dPt>
          <c:cat>
            <c:strRef>
              <c:f>Sheet1!$A$2:$A$20</c:f>
              <c:strCache>
                <c:ptCount val="2"/>
                <c:pt idx="0">
                  <c:v>Achieved</c:v>
                </c:pt>
                <c:pt idx="1">
                  <c:v>Not Achieved </c:v>
                </c:pt>
              </c:strCache>
            </c:strRef>
          </c:cat>
          <c:val>
            <c:numRef>
              <c:f>Sheet1!$B$2:$B$20</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numCache>
            </c:numRef>
          </c:val>
          <c:extLst>
            <c:ext xmlns:c16="http://schemas.microsoft.com/office/drawing/2014/chart" uri="{C3380CC4-5D6E-409C-BE32-E72D297353CC}">
              <c16:uniqueId val="{00000026-F14F-4CD6-95DC-0FB42776F39F}"/>
            </c:ext>
          </c:extLst>
        </c:ser>
        <c:dLbls>
          <c:showLegendKey val="0"/>
          <c:showVal val="0"/>
          <c:showCatName val="0"/>
          <c:showSerName val="0"/>
          <c:showPercent val="0"/>
          <c:showBubbleSize val="0"/>
          <c:showLeaderLines val="1"/>
        </c:dLbls>
        <c:firstSliceAng val="0"/>
        <c:holeSize val="55"/>
      </c:doughnutChart>
      <c:doughnutChart>
        <c:varyColors val="1"/>
        <c:ser>
          <c:idx val="1"/>
          <c:order val="1"/>
          <c:tx>
            <c:strRef>
              <c:f>Sheet1!$C$1</c:f>
              <c:strCache>
                <c:ptCount val="1"/>
                <c:pt idx="0">
                  <c:v>Values</c:v>
                </c:pt>
              </c:strCache>
            </c:strRef>
          </c:tx>
          <c:spPr>
            <a:solidFill>
              <a:schemeClr val="accent1"/>
            </a:solidFill>
            <a:ln w="28575">
              <a:solidFill>
                <a:schemeClr val="bg1"/>
              </a:solidFill>
            </a:ln>
          </c:spPr>
          <c:dPt>
            <c:idx val="0"/>
            <c:bubble3D val="0"/>
            <c:spPr>
              <a:solidFill>
                <a:schemeClr val="accent5">
                  <a:lumMod val="50000"/>
                  <a:alpha val="46000"/>
                </a:schemeClr>
              </a:solidFill>
              <a:ln w="28575">
                <a:solidFill>
                  <a:schemeClr val="bg1"/>
                </a:solidFill>
              </a:ln>
              <a:effectLst/>
            </c:spPr>
            <c:extLst>
              <c:ext xmlns:c16="http://schemas.microsoft.com/office/drawing/2014/chart" uri="{C3380CC4-5D6E-409C-BE32-E72D297353CC}">
                <c16:uniqueId val="{00000028-F14F-4CD6-95DC-0FB42776F39F}"/>
              </c:ext>
            </c:extLst>
          </c:dPt>
          <c:dPt>
            <c:idx val="1"/>
            <c:bubble3D val="0"/>
            <c:spPr>
              <a:solidFill>
                <a:srgbClr val="00B050">
                  <a:alpha val="65000"/>
                </a:srgbClr>
              </a:solidFill>
              <a:ln w="28575">
                <a:solidFill>
                  <a:schemeClr val="bg1"/>
                </a:solidFill>
              </a:ln>
              <a:effectLst/>
            </c:spPr>
            <c:extLst>
              <c:ext xmlns:c16="http://schemas.microsoft.com/office/drawing/2014/chart" uri="{C3380CC4-5D6E-409C-BE32-E72D297353CC}">
                <c16:uniqueId val="{0000002A-F14F-4CD6-95DC-0FB42776F39F}"/>
              </c:ext>
            </c:extLst>
          </c:dPt>
          <c:dPt>
            <c:idx val="2"/>
            <c:bubble3D val="0"/>
            <c:spPr>
              <a:solidFill>
                <a:schemeClr val="accent1"/>
              </a:solidFill>
              <a:ln w="28575">
                <a:solidFill>
                  <a:schemeClr val="bg1"/>
                </a:solidFill>
              </a:ln>
              <a:effectLst/>
            </c:spPr>
            <c:extLst>
              <c:ext xmlns:c16="http://schemas.microsoft.com/office/drawing/2014/chart" uri="{C3380CC4-5D6E-409C-BE32-E72D297353CC}">
                <c16:uniqueId val="{0000002C-F14F-4CD6-95DC-0FB42776F39F}"/>
              </c:ext>
            </c:extLst>
          </c:dPt>
          <c:dPt>
            <c:idx val="3"/>
            <c:bubble3D val="0"/>
            <c:spPr>
              <a:solidFill>
                <a:schemeClr val="accent1"/>
              </a:solidFill>
              <a:ln w="28575">
                <a:solidFill>
                  <a:schemeClr val="bg1"/>
                </a:solidFill>
              </a:ln>
              <a:effectLst/>
            </c:spPr>
            <c:extLst>
              <c:ext xmlns:c16="http://schemas.microsoft.com/office/drawing/2014/chart" uri="{C3380CC4-5D6E-409C-BE32-E72D297353CC}">
                <c16:uniqueId val="{0000002E-F14F-4CD6-95DC-0FB42776F39F}"/>
              </c:ext>
            </c:extLst>
          </c:dPt>
          <c:dPt>
            <c:idx val="4"/>
            <c:bubble3D val="0"/>
            <c:spPr>
              <a:solidFill>
                <a:schemeClr val="accent1"/>
              </a:solidFill>
              <a:ln w="28575">
                <a:solidFill>
                  <a:schemeClr val="bg1"/>
                </a:solidFill>
              </a:ln>
              <a:effectLst/>
            </c:spPr>
            <c:extLst>
              <c:ext xmlns:c16="http://schemas.microsoft.com/office/drawing/2014/chart" uri="{C3380CC4-5D6E-409C-BE32-E72D297353CC}">
                <c16:uniqueId val="{00000030-F14F-4CD6-95DC-0FB42776F39F}"/>
              </c:ext>
            </c:extLst>
          </c:dPt>
          <c:dPt>
            <c:idx val="5"/>
            <c:bubble3D val="0"/>
            <c:spPr>
              <a:solidFill>
                <a:schemeClr val="accent1"/>
              </a:solidFill>
              <a:ln w="28575">
                <a:solidFill>
                  <a:schemeClr val="bg1"/>
                </a:solidFill>
              </a:ln>
              <a:effectLst/>
            </c:spPr>
            <c:extLst>
              <c:ext xmlns:c16="http://schemas.microsoft.com/office/drawing/2014/chart" uri="{C3380CC4-5D6E-409C-BE32-E72D297353CC}">
                <c16:uniqueId val="{00000032-F14F-4CD6-95DC-0FB42776F39F}"/>
              </c:ext>
            </c:extLst>
          </c:dPt>
          <c:dPt>
            <c:idx val="6"/>
            <c:bubble3D val="0"/>
            <c:spPr>
              <a:solidFill>
                <a:schemeClr val="accent1"/>
              </a:solidFill>
              <a:ln w="28575">
                <a:solidFill>
                  <a:schemeClr val="bg1"/>
                </a:solidFill>
              </a:ln>
              <a:effectLst/>
            </c:spPr>
            <c:extLst>
              <c:ext xmlns:c16="http://schemas.microsoft.com/office/drawing/2014/chart" uri="{C3380CC4-5D6E-409C-BE32-E72D297353CC}">
                <c16:uniqueId val="{00000034-F14F-4CD6-95DC-0FB42776F39F}"/>
              </c:ext>
            </c:extLst>
          </c:dPt>
          <c:dPt>
            <c:idx val="7"/>
            <c:bubble3D val="0"/>
            <c:spPr>
              <a:solidFill>
                <a:schemeClr val="accent1"/>
              </a:solidFill>
              <a:ln w="28575">
                <a:solidFill>
                  <a:schemeClr val="bg1"/>
                </a:solidFill>
              </a:ln>
              <a:effectLst/>
            </c:spPr>
            <c:extLst>
              <c:ext xmlns:c16="http://schemas.microsoft.com/office/drawing/2014/chart" uri="{C3380CC4-5D6E-409C-BE32-E72D297353CC}">
                <c16:uniqueId val="{00000036-F14F-4CD6-95DC-0FB42776F39F}"/>
              </c:ext>
            </c:extLst>
          </c:dPt>
          <c:dPt>
            <c:idx val="8"/>
            <c:bubble3D val="0"/>
            <c:spPr>
              <a:solidFill>
                <a:schemeClr val="accent1"/>
              </a:solidFill>
              <a:ln w="28575">
                <a:solidFill>
                  <a:schemeClr val="bg1"/>
                </a:solidFill>
              </a:ln>
              <a:effectLst/>
            </c:spPr>
            <c:extLst>
              <c:ext xmlns:c16="http://schemas.microsoft.com/office/drawing/2014/chart" uri="{C3380CC4-5D6E-409C-BE32-E72D297353CC}">
                <c16:uniqueId val="{00000038-F14F-4CD6-95DC-0FB42776F39F}"/>
              </c:ext>
            </c:extLst>
          </c:dPt>
          <c:dPt>
            <c:idx val="9"/>
            <c:bubble3D val="0"/>
            <c:spPr>
              <a:solidFill>
                <a:schemeClr val="accent1"/>
              </a:solidFill>
              <a:ln w="28575">
                <a:solidFill>
                  <a:schemeClr val="bg1"/>
                </a:solidFill>
              </a:ln>
              <a:effectLst/>
            </c:spPr>
            <c:extLst>
              <c:ext xmlns:c16="http://schemas.microsoft.com/office/drawing/2014/chart" uri="{C3380CC4-5D6E-409C-BE32-E72D297353CC}">
                <c16:uniqueId val="{0000003A-F14F-4CD6-95DC-0FB42776F39F}"/>
              </c:ext>
            </c:extLst>
          </c:dPt>
          <c:dPt>
            <c:idx val="10"/>
            <c:bubble3D val="0"/>
            <c:spPr>
              <a:solidFill>
                <a:schemeClr val="accent1"/>
              </a:solidFill>
              <a:ln w="28575">
                <a:solidFill>
                  <a:schemeClr val="bg1"/>
                </a:solidFill>
              </a:ln>
              <a:effectLst/>
            </c:spPr>
            <c:extLst>
              <c:ext xmlns:c16="http://schemas.microsoft.com/office/drawing/2014/chart" uri="{C3380CC4-5D6E-409C-BE32-E72D297353CC}">
                <c16:uniqueId val="{0000003C-F14F-4CD6-95DC-0FB42776F39F}"/>
              </c:ext>
            </c:extLst>
          </c:dPt>
          <c:dPt>
            <c:idx val="11"/>
            <c:bubble3D val="0"/>
            <c:spPr>
              <a:solidFill>
                <a:schemeClr val="accent1"/>
              </a:solidFill>
              <a:ln w="28575">
                <a:solidFill>
                  <a:schemeClr val="bg1"/>
                </a:solidFill>
              </a:ln>
              <a:effectLst/>
            </c:spPr>
            <c:extLst>
              <c:ext xmlns:c16="http://schemas.microsoft.com/office/drawing/2014/chart" uri="{C3380CC4-5D6E-409C-BE32-E72D297353CC}">
                <c16:uniqueId val="{0000003E-F14F-4CD6-95DC-0FB42776F39F}"/>
              </c:ext>
            </c:extLst>
          </c:dPt>
          <c:dPt>
            <c:idx val="12"/>
            <c:bubble3D val="0"/>
            <c:spPr>
              <a:solidFill>
                <a:schemeClr val="accent1"/>
              </a:solidFill>
              <a:ln w="28575">
                <a:solidFill>
                  <a:schemeClr val="bg1"/>
                </a:solidFill>
              </a:ln>
              <a:effectLst/>
            </c:spPr>
            <c:extLst>
              <c:ext xmlns:c16="http://schemas.microsoft.com/office/drawing/2014/chart" uri="{C3380CC4-5D6E-409C-BE32-E72D297353CC}">
                <c16:uniqueId val="{00000040-F14F-4CD6-95DC-0FB42776F39F}"/>
              </c:ext>
            </c:extLst>
          </c:dPt>
          <c:dPt>
            <c:idx val="13"/>
            <c:bubble3D val="0"/>
            <c:spPr>
              <a:solidFill>
                <a:schemeClr val="accent1"/>
              </a:solidFill>
              <a:ln w="28575">
                <a:solidFill>
                  <a:schemeClr val="bg1"/>
                </a:solidFill>
              </a:ln>
              <a:effectLst/>
            </c:spPr>
            <c:extLst>
              <c:ext xmlns:c16="http://schemas.microsoft.com/office/drawing/2014/chart" uri="{C3380CC4-5D6E-409C-BE32-E72D297353CC}">
                <c16:uniqueId val="{00000042-F14F-4CD6-95DC-0FB42776F39F}"/>
              </c:ext>
            </c:extLst>
          </c:dPt>
          <c:dPt>
            <c:idx val="14"/>
            <c:bubble3D val="0"/>
            <c:spPr>
              <a:solidFill>
                <a:schemeClr val="accent1"/>
              </a:solidFill>
              <a:ln w="28575">
                <a:solidFill>
                  <a:schemeClr val="bg1"/>
                </a:solidFill>
              </a:ln>
              <a:effectLst/>
            </c:spPr>
            <c:extLst>
              <c:ext xmlns:c16="http://schemas.microsoft.com/office/drawing/2014/chart" uri="{C3380CC4-5D6E-409C-BE32-E72D297353CC}">
                <c16:uniqueId val="{00000044-F14F-4CD6-95DC-0FB42776F39F}"/>
              </c:ext>
            </c:extLst>
          </c:dPt>
          <c:dPt>
            <c:idx val="15"/>
            <c:bubble3D val="0"/>
            <c:spPr>
              <a:solidFill>
                <a:schemeClr val="accent1"/>
              </a:solidFill>
              <a:ln w="28575">
                <a:solidFill>
                  <a:schemeClr val="bg1"/>
                </a:solidFill>
              </a:ln>
              <a:effectLst/>
            </c:spPr>
            <c:extLst>
              <c:ext xmlns:c16="http://schemas.microsoft.com/office/drawing/2014/chart" uri="{C3380CC4-5D6E-409C-BE32-E72D297353CC}">
                <c16:uniqueId val="{00000046-F14F-4CD6-95DC-0FB42776F39F}"/>
              </c:ext>
            </c:extLst>
          </c:dPt>
          <c:dPt>
            <c:idx val="16"/>
            <c:bubble3D val="0"/>
            <c:spPr>
              <a:solidFill>
                <a:schemeClr val="accent1"/>
              </a:solidFill>
              <a:ln w="28575">
                <a:solidFill>
                  <a:schemeClr val="bg1"/>
                </a:solidFill>
              </a:ln>
              <a:effectLst/>
            </c:spPr>
            <c:extLst>
              <c:ext xmlns:c16="http://schemas.microsoft.com/office/drawing/2014/chart" uri="{C3380CC4-5D6E-409C-BE32-E72D297353CC}">
                <c16:uniqueId val="{00000048-F14F-4CD6-95DC-0FB42776F39F}"/>
              </c:ext>
            </c:extLst>
          </c:dPt>
          <c:dPt>
            <c:idx val="17"/>
            <c:bubble3D val="0"/>
            <c:spPr>
              <a:solidFill>
                <a:schemeClr val="accent1"/>
              </a:solidFill>
              <a:ln w="28575">
                <a:solidFill>
                  <a:schemeClr val="bg1"/>
                </a:solidFill>
              </a:ln>
              <a:effectLst/>
            </c:spPr>
            <c:extLst>
              <c:ext xmlns:c16="http://schemas.microsoft.com/office/drawing/2014/chart" uri="{C3380CC4-5D6E-409C-BE32-E72D297353CC}">
                <c16:uniqueId val="{0000004A-F14F-4CD6-95DC-0FB42776F39F}"/>
              </c:ext>
            </c:extLst>
          </c:dPt>
          <c:dPt>
            <c:idx val="18"/>
            <c:bubble3D val="0"/>
            <c:spPr>
              <a:solidFill>
                <a:schemeClr val="accent1"/>
              </a:solidFill>
              <a:ln w="28575">
                <a:solidFill>
                  <a:schemeClr val="bg1"/>
                </a:solidFill>
              </a:ln>
              <a:effectLst/>
            </c:spPr>
            <c:extLst>
              <c:ext xmlns:c16="http://schemas.microsoft.com/office/drawing/2014/chart" uri="{C3380CC4-5D6E-409C-BE32-E72D297353CC}">
                <c16:uniqueId val="{0000004C-F14F-4CD6-95DC-0FB42776F39F}"/>
              </c:ext>
            </c:extLst>
          </c:dPt>
          <c:cat>
            <c:strRef>
              <c:f>Sheet1!$A$2:$A$20</c:f>
              <c:strCache>
                <c:ptCount val="2"/>
                <c:pt idx="0">
                  <c:v>Achieved</c:v>
                </c:pt>
                <c:pt idx="1">
                  <c:v>Not Achieved </c:v>
                </c:pt>
              </c:strCache>
            </c:strRef>
          </c:cat>
          <c:val>
            <c:numRef>
              <c:f>Sheet1!$C$2:$C$20</c:f>
              <c:numCache>
                <c:formatCode>0%</c:formatCode>
                <c:ptCount val="19"/>
                <c:pt idx="0">
                  <c:v>0.61399999999999999</c:v>
                </c:pt>
                <c:pt idx="1">
                  <c:v>0.38600000000000001</c:v>
                </c:pt>
              </c:numCache>
            </c:numRef>
          </c:val>
          <c:extLst>
            <c:ext xmlns:c16="http://schemas.microsoft.com/office/drawing/2014/chart" uri="{C3380CC4-5D6E-409C-BE32-E72D297353CC}">
              <c16:uniqueId val="{0000004D-F14F-4CD6-95DC-0FB42776F39F}"/>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0"/>
              <a:t>Essex</a:t>
            </a:r>
            <a:r>
              <a:rPr lang="en-US" sz="1100" b="0" baseline="0"/>
              <a:t> Total Crime </a:t>
            </a:r>
            <a:r>
              <a:rPr lang="en-US" sz="1100" b="1" baseline="0"/>
              <a:t>down 0.2%</a:t>
            </a:r>
            <a:r>
              <a:rPr lang="en-US" sz="1100" b="0" baseline="0"/>
              <a:t> since the same period last year</a:t>
            </a:r>
            <a:endParaRPr lang="en-US" sz="1100" b="0"/>
          </a:p>
        </c:rich>
      </c:tx>
      <c:layout>
        <c:manualLayout>
          <c:xMode val="edge"/>
          <c:yMode val="edge"/>
          <c:x val="0.14889128947387723"/>
          <c:y val="8.448645300309243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06469006084469"/>
          <c:y val="0.14466068032654517"/>
          <c:w val="0.73112114411124185"/>
          <c:h val="0.58872904995399433"/>
        </c:manualLayout>
      </c:layout>
      <c:lineChart>
        <c:grouping val="standard"/>
        <c:varyColors val="0"/>
        <c:ser>
          <c:idx val="0"/>
          <c:order val="0"/>
          <c:tx>
            <c:strRef>
              <c:f>Sheet1!$B$1</c:f>
              <c:strCache>
                <c:ptCount val="1"/>
                <c:pt idx="0">
                  <c:v>Essex Total Crime</c:v>
                </c:pt>
              </c:strCache>
            </c:strRef>
          </c:tx>
          <c:spPr>
            <a:ln w="28575" cap="rnd">
              <a:solidFill>
                <a:schemeClr val="accent1"/>
              </a:solidFill>
              <a:round/>
            </a:ln>
            <a:effectLst/>
          </c:spPr>
          <c:marker>
            <c:symbol val="none"/>
          </c:marker>
          <c:dLbls>
            <c:dLbl>
              <c:idx val="10"/>
              <c:tx>
                <c:rich>
                  <a:bodyPr/>
                  <a:lstStyle/>
                  <a:p>
                    <a:fld id="{E2BF6939-AFE4-4DE2-8123-50FF3C494443}" type="VALUE">
                      <a:rPr lang="en-US" i="1"/>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71-4383-9059-A8FC2C4F17CC}"/>
                </c:ext>
              </c:extLst>
            </c:dLbl>
            <c:dLbl>
              <c:idx val="14"/>
              <c:layout>
                <c:manualLayout>
                  <c:x val="-2.6773344844964936E-2"/>
                  <c:y val="-4.3974111147800941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65785C9-5DF2-4EA5-9660-5AB6120D8CF3}" type="VALUE">
                      <a:rPr lang="en-US" b="1">
                        <a:solidFill>
                          <a:srgbClr val="FFFFFF"/>
                        </a:solidFill>
                      </a:rPr>
                      <a:pPr>
                        <a:defRPr/>
                      </a:pPr>
                      <a:t>[VALUE]</a:t>
                    </a:fld>
                    <a:endParaRPr lang="en-GB"/>
                  </a:p>
                </c:rich>
              </c:tx>
              <c:spPr>
                <a:solidFill>
                  <a:srgbClr val="E40037"/>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71-4383-9059-A8FC2C4F1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Q1 Jun-20</c:v>
                </c:pt>
                <c:pt idx="1">
                  <c:v>Q2 Sep-20</c:v>
                </c:pt>
                <c:pt idx="2">
                  <c:v>Q3 Dec-20</c:v>
                </c:pt>
                <c:pt idx="3">
                  <c:v>Q4 Mar-21</c:v>
                </c:pt>
                <c:pt idx="4">
                  <c:v>Q1 Jun-21</c:v>
                </c:pt>
                <c:pt idx="5">
                  <c:v>Q2 Sep-21</c:v>
                </c:pt>
                <c:pt idx="6">
                  <c:v>Q3 Dec-21</c:v>
                </c:pt>
                <c:pt idx="7">
                  <c:v>Q4 Mar-22</c:v>
                </c:pt>
                <c:pt idx="8">
                  <c:v>Q1 Jun-22</c:v>
                </c:pt>
                <c:pt idx="9">
                  <c:v>Q2 Sep-22</c:v>
                </c:pt>
                <c:pt idx="10">
                  <c:v>Q3 Dec-22</c:v>
                </c:pt>
                <c:pt idx="11">
                  <c:v>Q4 Mar-23</c:v>
                </c:pt>
                <c:pt idx="12">
                  <c:v>Q1 Jun-23</c:v>
                </c:pt>
                <c:pt idx="13">
                  <c:v>Q2 Sept-23</c:v>
                </c:pt>
                <c:pt idx="14">
                  <c:v>Q3 Dec - 23</c:v>
                </c:pt>
              </c:strCache>
            </c:strRef>
          </c:cat>
          <c:val>
            <c:numRef>
              <c:f>Sheet1!$B$2:$B$16</c:f>
              <c:numCache>
                <c:formatCode>#,##0</c:formatCode>
                <c:ptCount val="15"/>
                <c:pt idx="0">
                  <c:v>18207</c:v>
                </c:pt>
                <c:pt idx="1">
                  <c:v>17690</c:v>
                </c:pt>
                <c:pt idx="2">
                  <c:v>15968</c:v>
                </c:pt>
                <c:pt idx="3">
                  <c:v>18065</c:v>
                </c:pt>
                <c:pt idx="4">
                  <c:v>18206</c:v>
                </c:pt>
                <c:pt idx="5">
                  <c:v>16609</c:v>
                </c:pt>
                <c:pt idx="6">
                  <c:v>14815</c:v>
                </c:pt>
                <c:pt idx="7">
                  <c:v>17099</c:v>
                </c:pt>
                <c:pt idx="8">
                  <c:v>16121</c:v>
                </c:pt>
                <c:pt idx="9">
                  <c:v>15402</c:v>
                </c:pt>
                <c:pt idx="10">
                  <c:v>13139</c:v>
                </c:pt>
                <c:pt idx="11">
                  <c:v>14896</c:v>
                </c:pt>
                <c:pt idx="12">
                  <c:v>14510</c:v>
                </c:pt>
                <c:pt idx="13">
                  <c:v>14138</c:v>
                </c:pt>
                <c:pt idx="14">
                  <c:v>13110</c:v>
                </c:pt>
              </c:numCache>
            </c:numRef>
          </c:val>
          <c:smooth val="0"/>
          <c:extLst>
            <c:ext xmlns:c16="http://schemas.microsoft.com/office/drawing/2014/chart" uri="{C3380CC4-5D6E-409C-BE32-E72D297353CC}">
              <c16:uniqueId val="{00000000-6684-4E9E-8A7F-D10536E233D5}"/>
            </c:ext>
          </c:extLst>
        </c:ser>
        <c:ser>
          <c:idx val="1"/>
          <c:order val="1"/>
          <c:tx>
            <c:strRef>
              <c:f>Sheet1!$C$1</c:f>
              <c:strCache>
                <c:ptCount val="1"/>
                <c:pt idx="0">
                  <c:v>Essex Violent Crime</c:v>
                </c:pt>
              </c:strCache>
            </c:strRef>
          </c:tx>
          <c:spPr>
            <a:ln w="28575" cap="rnd">
              <a:solidFill>
                <a:schemeClr val="accent2"/>
              </a:solidFill>
              <a:round/>
            </a:ln>
            <a:effectLst/>
          </c:spPr>
          <c:marker>
            <c:symbol val="none"/>
          </c:marker>
          <c:dLbls>
            <c:dLbl>
              <c:idx val="10"/>
              <c:tx>
                <c:rich>
                  <a:bodyPr/>
                  <a:lstStyle/>
                  <a:p>
                    <a:fld id="{45256B0C-4442-4DAE-88C4-83A35EB54C94}" type="VALUE">
                      <a:rPr lang="en-US" i="1"/>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71-4383-9059-A8FC2C4F17CC}"/>
                </c:ext>
              </c:extLst>
            </c:dLbl>
            <c:dLbl>
              <c:idx val="14"/>
              <c:layout>
                <c:manualLayout>
                  <c:x val="-4.4657726292098666E-2"/>
                  <c:y val="-4.0147786516393613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9EAFE8B-2E3F-4D96-B93A-CE4371FE3075}" type="VALUE">
                      <a:rPr lang="en-US" b="1">
                        <a:solidFill>
                          <a:srgbClr val="FFFFFF"/>
                        </a:solidFill>
                      </a:rPr>
                      <a:pPr>
                        <a:defRPr/>
                      </a:pPr>
                      <a:t>[VALUE]</a:t>
                    </a:fld>
                    <a:endParaRPr lang="en-GB"/>
                  </a:p>
                </c:rich>
              </c:tx>
              <c:spPr>
                <a:solidFill>
                  <a:srgbClr val="4179AA"/>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71-4383-9059-A8FC2C4F17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Q1 Jun-20</c:v>
                </c:pt>
                <c:pt idx="1">
                  <c:v>Q2 Sep-20</c:v>
                </c:pt>
                <c:pt idx="2">
                  <c:v>Q3 Dec-20</c:v>
                </c:pt>
                <c:pt idx="3">
                  <c:v>Q4 Mar-21</c:v>
                </c:pt>
                <c:pt idx="4">
                  <c:v>Q1 Jun-21</c:v>
                </c:pt>
                <c:pt idx="5">
                  <c:v>Q2 Sep-21</c:v>
                </c:pt>
                <c:pt idx="6">
                  <c:v>Q3 Dec-21</c:v>
                </c:pt>
                <c:pt idx="7">
                  <c:v>Q4 Mar-22</c:v>
                </c:pt>
                <c:pt idx="8">
                  <c:v>Q1 Jun-22</c:v>
                </c:pt>
                <c:pt idx="9">
                  <c:v>Q2 Sep-22</c:v>
                </c:pt>
                <c:pt idx="10">
                  <c:v>Q3 Dec-22</c:v>
                </c:pt>
                <c:pt idx="11">
                  <c:v>Q4 Mar-23</c:v>
                </c:pt>
                <c:pt idx="12">
                  <c:v>Q1 Jun-23</c:v>
                </c:pt>
                <c:pt idx="13">
                  <c:v>Q2 Sept-23</c:v>
                </c:pt>
                <c:pt idx="14">
                  <c:v>Q3 Dec - 23</c:v>
                </c:pt>
              </c:strCache>
            </c:strRef>
          </c:cat>
          <c:val>
            <c:numRef>
              <c:f>Sheet1!$C$2:$C$16</c:f>
              <c:numCache>
                <c:formatCode>#,##0</c:formatCode>
                <c:ptCount val="15"/>
                <c:pt idx="0">
                  <c:v>6209</c:v>
                </c:pt>
                <c:pt idx="1">
                  <c:v>6375</c:v>
                </c:pt>
                <c:pt idx="2">
                  <c:v>5423</c:v>
                </c:pt>
                <c:pt idx="3">
                  <c:v>6153</c:v>
                </c:pt>
                <c:pt idx="4">
                  <c:v>7000</c:v>
                </c:pt>
                <c:pt idx="5">
                  <c:v>6997</c:v>
                </c:pt>
                <c:pt idx="6">
                  <c:v>6352</c:v>
                </c:pt>
                <c:pt idx="7">
                  <c:v>6930</c:v>
                </c:pt>
                <c:pt idx="8">
                  <c:v>6472</c:v>
                </c:pt>
                <c:pt idx="9">
                  <c:v>6092</c:v>
                </c:pt>
                <c:pt idx="10">
                  <c:v>5430</c:v>
                </c:pt>
                <c:pt idx="11">
                  <c:v>6130</c:v>
                </c:pt>
                <c:pt idx="12">
                  <c:v>5623</c:v>
                </c:pt>
                <c:pt idx="13">
                  <c:v>5614</c:v>
                </c:pt>
                <c:pt idx="14">
                  <c:v>5296</c:v>
                </c:pt>
              </c:numCache>
            </c:numRef>
          </c:val>
          <c:smooth val="0"/>
          <c:extLst>
            <c:ext xmlns:c16="http://schemas.microsoft.com/office/drawing/2014/chart" uri="{C3380CC4-5D6E-409C-BE32-E72D297353CC}">
              <c16:uniqueId val="{00000001-6684-4E9E-8A7F-D10536E233D5}"/>
            </c:ext>
          </c:extLst>
        </c:ser>
        <c:dLbls>
          <c:showLegendKey val="0"/>
          <c:showVal val="0"/>
          <c:showCatName val="0"/>
          <c:showSerName val="0"/>
          <c:showPercent val="0"/>
          <c:showBubbleSize val="0"/>
        </c:dLbls>
        <c:smooth val="0"/>
        <c:axId val="1424969295"/>
        <c:axId val="1424969711"/>
      </c:lineChart>
      <c:catAx>
        <c:axId val="142496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969711"/>
        <c:crosses val="autoZero"/>
        <c:auto val="1"/>
        <c:lblAlgn val="ctr"/>
        <c:lblOffset val="100"/>
        <c:noMultiLvlLbl val="0"/>
      </c:catAx>
      <c:valAx>
        <c:axId val="1424969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4969295"/>
        <c:crosses val="autoZero"/>
        <c:crossBetween val="between"/>
      </c:valAx>
      <c:spPr>
        <a:noFill/>
        <a:ln>
          <a:noFill/>
        </a:ln>
        <a:effectLst/>
      </c:spPr>
    </c:plotArea>
    <c:legend>
      <c:legendPos val="r"/>
      <c:layout>
        <c:manualLayout>
          <c:xMode val="edge"/>
          <c:yMode val="edge"/>
          <c:x val="0.28843986266097177"/>
          <c:y val="7.5086047111396062E-2"/>
          <c:w val="0.53778017223453878"/>
          <c:h val="9.087611385213874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100" b="0" i="0" baseline="0">
                <a:effectLst/>
              </a:rPr>
              <a:t>Essex employment rate (16-64), remains </a:t>
            </a:r>
            <a:r>
              <a:rPr lang="en-US" sz="1100" b="1" i="0" baseline="0">
                <a:effectLst/>
              </a:rPr>
              <a:t>unchanged </a:t>
            </a:r>
            <a:r>
              <a:rPr lang="en-US" sz="1100" b="0" i="0" baseline="0">
                <a:effectLst/>
              </a:rPr>
              <a:t>from Q2 23/24 and is above the UK average.</a:t>
            </a:r>
            <a:endParaRPr lang="en-GB" sz="1100">
              <a:effectLst/>
            </a:endParaRPr>
          </a:p>
        </c:rich>
      </c:tx>
      <c:layout>
        <c:manualLayout>
          <c:xMode val="edge"/>
          <c:yMode val="edge"/>
          <c:x val="0.15868325587378251"/>
          <c:y val="5.636433963765001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Essex</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20C-42DC-B0DF-F9C13414FD36}"/>
                </c:ext>
              </c:extLst>
            </c:dLbl>
            <c:dLbl>
              <c:idx val="1"/>
              <c:delete val="1"/>
              <c:extLst>
                <c:ext xmlns:c15="http://schemas.microsoft.com/office/drawing/2012/chart" uri="{CE6537A1-D6FC-4f65-9D91-7224C49458BB}"/>
                <c:ext xmlns:c16="http://schemas.microsoft.com/office/drawing/2014/chart" uri="{C3380CC4-5D6E-409C-BE32-E72D297353CC}">
                  <c16:uniqueId val="{00000001-420C-42DC-B0DF-F9C13414FD36}"/>
                </c:ext>
              </c:extLst>
            </c:dLbl>
            <c:dLbl>
              <c:idx val="2"/>
              <c:delete val="1"/>
              <c:extLst>
                <c:ext xmlns:c15="http://schemas.microsoft.com/office/drawing/2012/chart" uri="{CE6537A1-D6FC-4f65-9D91-7224C49458BB}"/>
                <c:ext xmlns:c16="http://schemas.microsoft.com/office/drawing/2014/chart" uri="{C3380CC4-5D6E-409C-BE32-E72D297353CC}">
                  <c16:uniqueId val="{00000002-420C-42DC-B0DF-F9C13414FD36}"/>
                </c:ext>
              </c:extLst>
            </c:dLbl>
            <c:dLbl>
              <c:idx val="3"/>
              <c:delete val="1"/>
              <c:extLst>
                <c:ext xmlns:c15="http://schemas.microsoft.com/office/drawing/2012/chart" uri="{CE6537A1-D6FC-4f65-9D91-7224C49458BB}"/>
                <c:ext xmlns:c16="http://schemas.microsoft.com/office/drawing/2014/chart" uri="{C3380CC4-5D6E-409C-BE32-E72D297353CC}">
                  <c16:uniqueId val="{00000003-420C-42DC-B0DF-F9C13414FD36}"/>
                </c:ext>
              </c:extLst>
            </c:dLbl>
            <c:dLbl>
              <c:idx val="4"/>
              <c:delete val="1"/>
              <c:extLst>
                <c:ext xmlns:c15="http://schemas.microsoft.com/office/drawing/2012/chart" uri="{CE6537A1-D6FC-4f65-9D91-7224C49458BB}"/>
                <c:ext xmlns:c16="http://schemas.microsoft.com/office/drawing/2014/chart" uri="{C3380CC4-5D6E-409C-BE32-E72D297353CC}">
                  <c16:uniqueId val="{00000004-420C-42DC-B0DF-F9C13414FD36}"/>
                </c:ext>
              </c:extLst>
            </c:dLbl>
            <c:dLbl>
              <c:idx val="5"/>
              <c:delete val="1"/>
              <c:extLst>
                <c:ext xmlns:c15="http://schemas.microsoft.com/office/drawing/2012/chart" uri="{CE6537A1-D6FC-4f65-9D91-7224C49458BB}"/>
                <c:ext xmlns:c16="http://schemas.microsoft.com/office/drawing/2014/chart" uri="{C3380CC4-5D6E-409C-BE32-E72D297353CC}">
                  <c16:uniqueId val="{00000005-420C-42DC-B0DF-F9C13414FD36}"/>
                </c:ext>
              </c:extLst>
            </c:dLbl>
            <c:dLbl>
              <c:idx val="6"/>
              <c:delete val="1"/>
              <c:extLst>
                <c:ext xmlns:c15="http://schemas.microsoft.com/office/drawing/2012/chart" uri="{CE6537A1-D6FC-4f65-9D91-7224C49458BB}"/>
                <c:ext xmlns:c16="http://schemas.microsoft.com/office/drawing/2014/chart" uri="{C3380CC4-5D6E-409C-BE32-E72D297353CC}">
                  <c16:uniqueId val="{00000006-420C-42DC-B0DF-F9C13414FD36}"/>
                </c:ext>
              </c:extLst>
            </c:dLbl>
            <c:dLbl>
              <c:idx val="7"/>
              <c:delete val="1"/>
              <c:extLst>
                <c:ext xmlns:c15="http://schemas.microsoft.com/office/drawing/2012/chart" uri="{CE6537A1-D6FC-4f65-9D91-7224C49458BB}"/>
                <c:ext xmlns:c16="http://schemas.microsoft.com/office/drawing/2014/chart" uri="{C3380CC4-5D6E-409C-BE32-E72D297353CC}">
                  <c16:uniqueId val="{00000007-420C-42DC-B0DF-F9C13414FD36}"/>
                </c:ext>
              </c:extLst>
            </c:dLbl>
            <c:dLbl>
              <c:idx val="8"/>
              <c:delete val="1"/>
              <c:extLst>
                <c:ext xmlns:c15="http://schemas.microsoft.com/office/drawing/2012/chart" uri="{CE6537A1-D6FC-4f65-9D91-7224C49458BB}"/>
                <c:ext xmlns:c16="http://schemas.microsoft.com/office/drawing/2014/chart" uri="{C3380CC4-5D6E-409C-BE32-E72D297353CC}">
                  <c16:uniqueId val="{00000000-09DA-4114-8DE3-D0596A8B9F55}"/>
                </c:ext>
              </c:extLst>
            </c:dLbl>
            <c:dLbl>
              <c:idx val="9"/>
              <c:delete val="1"/>
              <c:extLst>
                <c:ext xmlns:c15="http://schemas.microsoft.com/office/drawing/2012/chart" uri="{CE6537A1-D6FC-4f65-9D91-7224C49458BB}"/>
                <c:ext xmlns:c16="http://schemas.microsoft.com/office/drawing/2014/chart" uri="{C3380CC4-5D6E-409C-BE32-E72D297353CC}">
                  <c16:uniqueId val="{00000000-8A66-4C27-B83E-F79E473111C6}"/>
                </c:ext>
              </c:extLst>
            </c:dLbl>
            <c:dLbl>
              <c:idx val="10"/>
              <c:tx>
                <c:rich>
                  <a:bodyPr/>
                  <a:lstStyle/>
                  <a:p>
                    <a:fld id="{8E12066C-3801-4318-83DC-05238474FD9A}" type="VALUE">
                      <a:rPr lang="en-US" b="1">
                        <a:solidFill>
                          <a:schemeClr val="bg1"/>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F2F-4C72-A4D7-E82C9966404D}"/>
                </c:ext>
              </c:extLst>
            </c:dLbl>
            <c:spPr>
              <a:solidFill>
                <a:srgbClr val="DE0035"/>
              </a:solidFill>
              <a:ln>
                <a:no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Sheet1!$A$6:$A$16</c:f>
              <c:strCache>
                <c:ptCount val="11"/>
                <c:pt idx="0">
                  <c:v>Q1 2021</c:v>
                </c:pt>
                <c:pt idx="1">
                  <c:v>Q2 2021</c:v>
                </c:pt>
                <c:pt idx="2">
                  <c:v>Q3 2021</c:v>
                </c:pt>
                <c:pt idx="3">
                  <c:v>Q4 2021</c:v>
                </c:pt>
                <c:pt idx="4">
                  <c:v>Q1 2022</c:v>
                </c:pt>
                <c:pt idx="5">
                  <c:v>Q2 2022</c:v>
                </c:pt>
                <c:pt idx="6">
                  <c:v>Q3 2022</c:v>
                </c:pt>
                <c:pt idx="7">
                  <c:v>Q4 2022</c:v>
                </c:pt>
                <c:pt idx="8">
                  <c:v>Q1 2023</c:v>
                </c:pt>
                <c:pt idx="9">
                  <c:v>Q2 2023</c:v>
                </c:pt>
                <c:pt idx="10">
                  <c:v>Q3 2023</c:v>
                </c:pt>
              </c:strCache>
            </c:strRef>
          </c:cat>
          <c:val>
            <c:numRef>
              <c:f>Sheet1!$B$6:$B$16</c:f>
              <c:numCache>
                <c:formatCode>General</c:formatCode>
                <c:ptCount val="11"/>
                <c:pt idx="0">
                  <c:v>75.599999999999994</c:v>
                </c:pt>
                <c:pt idx="1">
                  <c:v>76</c:v>
                </c:pt>
                <c:pt idx="2">
                  <c:v>76.2</c:v>
                </c:pt>
                <c:pt idx="3">
                  <c:v>78.3</c:v>
                </c:pt>
                <c:pt idx="4">
                  <c:v>79.2</c:v>
                </c:pt>
                <c:pt idx="5">
                  <c:v>79</c:v>
                </c:pt>
                <c:pt idx="6">
                  <c:v>79</c:v>
                </c:pt>
                <c:pt idx="7">
                  <c:v>77.900000000000006</c:v>
                </c:pt>
                <c:pt idx="8">
                  <c:v>77.599999999999994</c:v>
                </c:pt>
                <c:pt idx="9">
                  <c:v>77.3</c:v>
                </c:pt>
                <c:pt idx="10">
                  <c:v>77.3</c:v>
                </c:pt>
              </c:numCache>
            </c:numRef>
          </c:val>
          <c:smooth val="0"/>
          <c:extLst>
            <c:ext xmlns:c16="http://schemas.microsoft.com/office/drawing/2014/chart" uri="{C3380CC4-5D6E-409C-BE32-E72D297353CC}">
              <c16:uniqueId val="{00000008-420C-42DC-B0DF-F9C13414FD36}"/>
            </c:ext>
          </c:extLst>
        </c:ser>
        <c:ser>
          <c:idx val="1"/>
          <c:order val="1"/>
          <c:tx>
            <c:strRef>
              <c:f>Sheet1!$C$1</c:f>
              <c:strCache>
                <c:ptCount val="1"/>
                <c:pt idx="0">
                  <c:v>UK</c:v>
                </c:pt>
              </c:strCache>
            </c:strRef>
          </c:tx>
          <c:spPr>
            <a:ln w="28575" cap="rnd">
              <a:solidFill>
                <a:schemeClr val="accent2"/>
              </a:solidFill>
              <a:round/>
            </a:ln>
            <a:effectLst/>
          </c:spPr>
          <c:marker>
            <c:symbol val="none"/>
          </c:marker>
          <c:dLbls>
            <c:dLbl>
              <c:idx val="10"/>
              <c:layout>
                <c:manualLayout>
                  <c:x val="-3.1301067562352486E-2"/>
                  <c:y val="-4.9015126195011055E-2"/>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fld id="{F8C3018E-B5BF-46BC-980E-F2A2E4FD7411}" type="VALUE">
                      <a:rPr lang="en-US" b="1">
                        <a:solidFill>
                          <a:schemeClr val="bg1"/>
                        </a:solidFill>
                      </a:rPr>
                      <a:pPr>
                        <a:defRPr/>
                      </a:pPr>
                      <a:t>[VALUE]</a:t>
                    </a:fld>
                    <a:endParaRPr lang="en-GB"/>
                  </a:p>
                </c:rich>
              </c:tx>
              <c:spPr>
                <a:solidFill>
                  <a:srgbClr val="4179AA"/>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F2F-4C72-A4D7-E82C996640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Sheet1!$A$6:$A$16</c:f>
              <c:strCache>
                <c:ptCount val="11"/>
                <c:pt idx="0">
                  <c:v>Q1 2021</c:v>
                </c:pt>
                <c:pt idx="1">
                  <c:v>Q2 2021</c:v>
                </c:pt>
                <c:pt idx="2">
                  <c:v>Q3 2021</c:v>
                </c:pt>
                <c:pt idx="3">
                  <c:v>Q4 2021</c:v>
                </c:pt>
                <c:pt idx="4">
                  <c:v>Q1 2022</c:v>
                </c:pt>
                <c:pt idx="5">
                  <c:v>Q2 2022</c:v>
                </c:pt>
                <c:pt idx="6">
                  <c:v>Q3 2022</c:v>
                </c:pt>
                <c:pt idx="7">
                  <c:v>Q4 2022</c:v>
                </c:pt>
                <c:pt idx="8">
                  <c:v>Q1 2023</c:v>
                </c:pt>
                <c:pt idx="9">
                  <c:v>Q2 2023</c:v>
                </c:pt>
                <c:pt idx="10">
                  <c:v>Q3 2023</c:v>
                </c:pt>
              </c:strCache>
            </c:strRef>
          </c:cat>
          <c:val>
            <c:numRef>
              <c:f>Sheet1!$C$6:$C$16</c:f>
              <c:numCache>
                <c:formatCode>General</c:formatCode>
                <c:ptCount val="11"/>
                <c:pt idx="0">
                  <c:v>75.099999999999994</c:v>
                </c:pt>
                <c:pt idx="1">
                  <c:v>75.400000000000006</c:v>
                </c:pt>
                <c:pt idx="2">
                  <c:v>75.400000000000006</c:v>
                </c:pt>
                <c:pt idx="3">
                  <c:v>75.599999999999994</c:v>
                </c:pt>
                <c:pt idx="4">
                  <c:v>75.400000000000006</c:v>
                </c:pt>
                <c:pt idx="5">
                  <c:v>75.5</c:v>
                </c:pt>
                <c:pt idx="6">
                  <c:v>75.7</c:v>
                </c:pt>
                <c:pt idx="7">
                  <c:v>76</c:v>
                </c:pt>
                <c:pt idx="8">
                  <c:v>75.900000000000006</c:v>
                </c:pt>
                <c:pt idx="9">
                  <c:v>75.599999999999994</c:v>
                </c:pt>
                <c:pt idx="10">
                  <c:v>75.8</c:v>
                </c:pt>
              </c:numCache>
            </c:numRef>
          </c:val>
          <c:smooth val="0"/>
          <c:extLst>
            <c:ext xmlns:c16="http://schemas.microsoft.com/office/drawing/2014/chart" uri="{C3380CC4-5D6E-409C-BE32-E72D297353CC}">
              <c16:uniqueId val="{00000012-420C-42DC-B0DF-F9C13414FD36}"/>
            </c:ext>
          </c:extLst>
        </c:ser>
        <c:dLbls>
          <c:dLblPos val="t"/>
          <c:showLegendKey val="0"/>
          <c:showVal val="1"/>
          <c:showCatName val="0"/>
          <c:showSerName val="0"/>
          <c:showPercent val="0"/>
          <c:showBubbleSize val="0"/>
        </c:dLbls>
        <c:smooth val="0"/>
        <c:axId val="219597120"/>
        <c:axId val="212742592"/>
      </c:lineChart>
      <c:catAx>
        <c:axId val="21959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742592"/>
        <c:crosses val="autoZero"/>
        <c:auto val="1"/>
        <c:lblAlgn val="ctr"/>
        <c:lblOffset val="100"/>
        <c:noMultiLvlLbl val="0"/>
      </c:catAx>
      <c:valAx>
        <c:axId val="21274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9597120"/>
        <c:crosses val="autoZero"/>
        <c:crossBetween val="between"/>
      </c:valAx>
      <c:spPr>
        <a:noFill/>
        <a:ln>
          <a:noFill/>
        </a:ln>
        <a:effectLst/>
      </c:spPr>
    </c:plotArea>
    <c:legend>
      <c:legendPos val="b"/>
      <c:layout>
        <c:manualLayout>
          <c:xMode val="edge"/>
          <c:yMode val="edge"/>
          <c:x val="0.29454632005771048"/>
          <c:y val="0.89956229336729931"/>
          <c:w val="0.4109073598845791"/>
          <c:h val="9.149557804700390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0" i="0" baseline="0">
                <a:effectLst/>
              </a:rPr>
              <a:t>Claimant rate 16+ remains stable at </a:t>
            </a:r>
            <a:r>
              <a:rPr lang="en-US" sz="1200" b="1" i="0" baseline="0">
                <a:effectLst/>
              </a:rPr>
              <a:t>2.9%  </a:t>
            </a:r>
            <a:endParaRPr lang="en-GB" sz="1400" b="1">
              <a:effectLst/>
            </a:endParaRPr>
          </a:p>
        </c:rich>
      </c:tx>
      <c:layout>
        <c:manualLayout>
          <c:xMode val="edge"/>
          <c:yMode val="edge"/>
          <c:x val="0.14829023874542344"/>
          <c:y val="3.281426021376146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Essex (%)</c:v>
                </c:pt>
              </c:strCache>
            </c:strRef>
          </c:tx>
          <c:spPr>
            <a:ln w="28575" cap="rnd">
              <a:solidFill>
                <a:schemeClr val="accent1"/>
              </a:solidFill>
              <a:round/>
            </a:ln>
            <a:effectLst/>
          </c:spPr>
          <c:marker>
            <c:symbol val="none"/>
          </c:marker>
          <c:dLbls>
            <c:dLbl>
              <c:idx val="12"/>
              <c:layout>
                <c:manualLayout>
                  <c:x val="-5.5761528589835596E-3"/>
                  <c:y val="1.3057595414066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38-4645-A70F-4628D7BA91F3}"/>
                </c:ext>
              </c:extLst>
            </c:dLbl>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Sheet1!$A$13:$A$25</c:f>
              <c:numCache>
                <c:formatCode>mmm\-yy</c:formatCode>
                <c:ptCount val="13"/>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pt idx="12">
                  <c:v>45261</c:v>
                </c:pt>
              </c:numCache>
            </c:numRef>
          </c:cat>
          <c:val>
            <c:numRef>
              <c:f>Sheet1!$B$13:$B$25</c:f>
              <c:numCache>
                <c:formatCode>General</c:formatCode>
                <c:ptCount val="13"/>
                <c:pt idx="0">
                  <c:v>2.7</c:v>
                </c:pt>
                <c:pt idx="1">
                  <c:v>2.7</c:v>
                </c:pt>
                <c:pt idx="2">
                  <c:v>2.8</c:v>
                </c:pt>
                <c:pt idx="3">
                  <c:v>2.8</c:v>
                </c:pt>
                <c:pt idx="4">
                  <c:v>2.9</c:v>
                </c:pt>
                <c:pt idx="5">
                  <c:v>2.8</c:v>
                </c:pt>
                <c:pt idx="6">
                  <c:v>2.8</c:v>
                </c:pt>
                <c:pt idx="7">
                  <c:v>2.8</c:v>
                </c:pt>
                <c:pt idx="8">
                  <c:v>2.8</c:v>
                </c:pt>
                <c:pt idx="9">
                  <c:v>2.8</c:v>
                </c:pt>
                <c:pt idx="10">
                  <c:v>2.8</c:v>
                </c:pt>
                <c:pt idx="11">
                  <c:v>2.9</c:v>
                </c:pt>
                <c:pt idx="12">
                  <c:v>2.9</c:v>
                </c:pt>
              </c:numCache>
            </c:numRef>
          </c:val>
          <c:smooth val="0"/>
          <c:extLst>
            <c:ext xmlns:c16="http://schemas.microsoft.com/office/drawing/2014/chart" uri="{C3380CC4-5D6E-409C-BE32-E72D297353CC}">
              <c16:uniqueId val="{00000004-4CD2-4808-AF90-3FD42761669F}"/>
            </c:ext>
          </c:extLst>
        </c:ser>
        <c:ser>
          <c:idx val="1"/>
          <c:order val="1"/>
          <c:tx>
            <c:strRef>
              <c:f>Sheet1!$C$1</c:f>
              <c:strCache>
                <c:ptCount val="1"/>
                <c:pt idx="0">
                  <c:v>Great Britain (%)</c:v>
                </c:pt>
              </c:strCache>
            </c:strRef>
          </c:tx>
          <c:spPr>
            <a:ln w="28575" cap="rnd">
              <a:solidFill>
                <a:schemeClr val="accent2"/>
              </a:solidFill>
              <a:round/>
            </a:ln>
            <a:effectLst/>
          </c:spPr>
          <c:marker>
            <c:symbol val="none"/>
          </c:marker>
          <c:dLbls>
            <c:dLbl>
              <c:idx val="12"/>
              <c:layout>
                <c:manualLayout>
                  <c:x val="-8.8309622691526025E-3"/>
                  <c:y val="-1.6012693263055974E-2"/>
                </c:manualLayout>
              </c:layout>
              <c:tx>
                <c:rich>
                  <a:bodyPr/>
                  <a:lstStyle/>
                  <a:p>
                    <a:fld id="{3BF97486-BC5B-4216-BAC2-3A8319B1659A}" type="VALUE">
                      <a:rPr lang="en-US" b="1">
                        <a:solidFill>
                          <a:schemeClr val="bg1"/>
                        </a:solidFill>
                      </a:rPr>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38-4645-A70F-4628D7BA91F3}"/>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Sheet1!$A$13:$A$25</c:f>
              <c:numCache>
                <c:formatCode>mmm\-yy</c:formatCode>
                <c:ptCount val="13"/>
                <c:pt idx="0">
                  <c:v>44896</c:v>
                </c:pt>
                <c:pt idx="1">
                  <c:v>44927</c:v>
                </c:pt>
                <c:pt idx="2">
                  <c:v>44958</c:v>
                </c:pt>
                <c:pt idx="3">
                  <c:v>44986</c:v>
                </c:pt>
                <c:pt idx="4">
                  <c:v>45017</c:v>
                </c:pt>
                <c:pt idx="5">
                  <c:v>45047</c:v>
                </c:pt>
                <c:pt idx="6">
                  <c:v>45078</c:v>
                </c:pt>
                <c:pt idx="7">
                  <c:v>45108</c:v>
                </c:pt>
                <c:pt idx="8">
                  <c:v>45139</c:v>
                </c:pt>
                <c:pt idx="9">
                  <c:v>45170</c:v>
                </c:pt>
                <c:pt idx="10">
                  <c:v>45200</c:v>
                </c:pt>
                <c:pt idx="11">
                  <c:v>45231</c:v>
                </c:pt>
                <c:pt idx="12">
                  <c:v>45261</c:v>
                </c:pt>
              </c:numCache>
            </c:numRef>
          </c:cat>
          <c:val>
            <c:numRef>
              <c:f>Sheet1!$C$13:$C$25</c:f>
              <c:numCache>
                <c:formatCode>General</c:formatCode>
                <c:ptCount val="13"/>
                <c:pt idx="0">
                  <c:v>3.6</c:v>
                </c:pt>
                <c:pt idx="1">
                  <c:v>3.6</c:v>
                </c:pt>
                <c:pt idx="2">
                  <c:v>3.6</c:v>
                </c:pt>
                <c:pt idx="3">
                  <c:v>3.7</c:v>
                </c:pt>
                <c:pt idx="4">
                  <c:v>3.8</c:v>
                </c:pt>
                <c:pt idx="5">
                  <c:v>3.6</c:v>
                </c:pt>
                <c:pt idx="6">
                  <c:v>3.7</c:v>
                </c:pt>
                <c:pt idx="7">
                  <c:v>3.7</c:v>
                </c:pt>
                <c:pt idx="8">
                  <c:v>3.6</c:v>
                </c:pt>
                <c:pt idx="9">
                  <c:v>3.6</c:v>
                </c:pt>
                <c:pt idx="10">
                  <c:v>3.7</c:v>
                </c:pt>
                <c:pt idx="11">
                  <c:v>3.7</c:v>
                </c:pt>
                <c:pt idx="12">
                  <c:v>3.7</c:v>
                </c:pt>
              </c:numCache>
            </c:numRef>
          </c:val>
          <c:smooth val="0"/>
          <c:extLst>
            <c:ext xmlns:c16="http://schemas.microsoft.com/office/drawing/2014/chart" uri="{C3380CC4-5D6E-409C-BE32-E72D297353CC}">
              <c16:uniqueId val="{00000005-4CD2-4808-AF90-3FD42761669F}"/>
            </c:ext>
          </c:extLst>
        </c:ser>
        <c:dLbls>
          <c:showLegendKey val="0"/>
          <c:showVal val="0"/>
          <c:showCatName val="0"/>
          <c:showSerName val="0"/>
          <c:showPercent val="0"/>
          <c:showBubbleSize val="0"/>
        </c:dLbls>
        <c:smooth val="0"/>
        <c:axId val="1425143471"/>
        <c:axId val="1425145967"/>
      </c:lineChart>
      <c:dateAx>
        <c:axId val="142514347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25145967"/>
        <c:crosses val="autoZero"/>
        <c:auto val="1"/>
        <c:lblOffset val="100"/>
        <c:baseTimeUnit val="months"/>
      </c:dateAx>
      <c:valAx>
        <c:axId val="1425145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25143471"/>
        <c:crosses val="autoZero"/>
        <c:crossBetween val="between"/>
      </c:valAx>
      <c:spPr>
        <a:noFill/>
        <a:ln>
          <a:noFill/>
        </a:ln>
        <a:effectLst/>
      </c:spPr>
    </c:plotArea>
    <c:legend>
      <c:legendPos val="b"/>
      <c:layout>
        <c:manualLayout>
          <c:xMode val="edge"/>
          <c:yMode val="edge"/>
          <c:x val="0.20443898891063092"/>
          <c:y val="0.84886320181545172"/>
          <c:w val="0.64446102373177583"/>
          <c:h val="8.467148148051616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80085771139522E-2"/>
          <c:y val="6.6623885751096554E-2"/>
          <c:w val="0.86780072545421372"/>
          <c:h val="0.70369031538958282"/>
        </c:manualLayout>
      </c:layout>
      <c:lineChart>
        <c:grouping val="standard"/>
        <c:varyColors val="0"/>
        <c:ser>
          <c:idx val="0"/>
          <c:order val="0"/>
          <c:tx>
            <c:strRef>
              <c:f>'The Economy'!$B$5</c:f>
              <c:strCache>
                <c:ptCount val="1"/>
                <c:pt idx="0">
                  <c:v>Inflation</c:v>
                </c:pt>
              </c:strCache>
            </c:strRef>
          </c:tx>
          <c:spPr>
            <a:ln w="28575" cap="rnd">
              <a:solidFill>
                <a:schemeClr val="accent1"/>
              </a:solidFill>
              <a:round/>
            </a:ln>
            <a:effectLst/>
          </c:spPr>
          <c:marker>
            <c:symbol val="none"/>
          </c:marker>
          <c:dLbls>
            <c:dLbl>
              <c:idx val="8"/>
              <c:layout>
                <c:manualLayout>
                  <c:x val="-3.2849515610291813E-2"/>
                  <c:y val="-3.484588854168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00-42EF-93B9-5F6B5C63B2E8}"/>
                </c:ext>
              </c:extLst>
            </c:dLbl>
            <c:dLbl>
              <c:idx val="9"/>
              <c:layout>
                <c:manualLayout>
                  <c:x val="-5.1830587396062125E-2"/>
                  <c:y val="-1.8601820342212812E-2"/>
                </c:manualLayout>
              </c:layout>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00-42EF-93B9-5F6B5C63B2E8}"/>
                </c:ext>
              </c:extLst>
            </c:dLbl>
            <c:dLbl>
              <c:idx val="10"/>
              <c:layout>
                <c:manualLayout>
                  <c:x val="-4.1317755726388385E-2"/>
                  <c:y val="-5.1705110593768658E-2"/>
                </c:manualLayout>
              </c:layout>
              <c:tx>
                <c:rich>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n-lt"/>
                        <a:ea typeface="+mn-ea"/>
                        <a:cs typeface="+mn-cs"/>
                      </a:defRPr>
                    </a:pPr>
                    <a:fld id="{57D69178-F779-4B05-B185-ED2D4A1D57D2}" type="VALUE">
                      <a:rPr lang="en-US" sz="850" baseline="0">
                        <a:solidFill>
                          <a:schemeClr val="tx1"/>
                        </a:solidFill>
                      </a:rPr>
                      <a:pPr>
                        <a:defRPr sz="850">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00-42EF-93B9-5F6B5C63B2E8}"/>
                </c:ext>
              </c:extLst>
            </c:dLbl>
            <c:dLbl>
              <c:idx val="11"/>
              <c:layout>
                <c:manualLayout>
                  <c:x val="-2.5541366869109367E-2"/>
                  <c:y val="-3.1024018424181083E-2"/>
                </c:manualLayout>
              </c:layout>
              <c:tx>
                <c:rich>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n-lt"/>
                        <a:ea typeface="+mn-ea"/>
                        <a:cs typeface="+mn-cs"/>
                      </a:defRPr>
                    </a:pPr>
                    <a:fld id="{B5686EC0-437A-4AE9-8F3A-11E31FA95E6D}" type="VALUE">
                      <a:rPr lang="en-US" sz="850" b="0" baseline="0">
                        <a:solidFill>
                          <a:schemeClr val="tx1"/>
                        </a:solidFill>
                      </a:rPr>
                      <a:pPr>
                        <a:defRPr sz="85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00-42EF-93B9-5F6B5C63B2E8}"/>
                </c:ext>
              </c:extLst>
            </c:dLbl>
            <c:dLbl>
              <c:idx val="12"/>
              <c:delete val="1"/>
              <c:extLst>
                <c:ext xmlns:c15="http://schemas.microsoft.com/office/drawing/2012/chart" uri="{CE6537A1-D6FC-4f65-9D91-7224C49458BB}"/>
                <c:ext xmlns:c16="http://schemas.microsoft.com/office/drawing/2014/chart" uri="{C3380CC4-5D6E-409C-BE32-E72D297353CC}">
                  <c16:uniqueId val="{00000004-4400-42EF-93B9-5F6B5C63B2E8}"/>
                </c:ext>
              </c:extLst>
            </c:dLbl>
            <c:dLbl>
              <c:idx val="13"/>
              <c:layout>
                <c:manualLayout>
                  <c:x val="-1.7403073922972315E-2"/>
                  <c:y val="-3.5835154633900315E-2"/>
                </c:manualLayout>
              </c:layout>
              <c:tx>
                <c:rich>
                  <a:bodyPr/>
                  <a:lstStyle/>
                  <a:p>
                    <a:fld id="{D45B2A43-7D99-4A69-BDC0-34A3BD1E5E05}" type="VALUE">
                      <a:rPr lang="en-US" sz="850" baseline="0">
                        <a:solidFill>
                          <a:schemeClr val="tx1">
                            <a:lumMod val="50000"/>
                            <a:lumOff val="50000"/>
                          </a:schemeClr>
                        </a:solidFill>
                      </a:rPr>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00-42EF-93B9-5F6B5C63B2E8}"/>
                </c:ext>
              </c:extLst>
            </c:dLbl>
            <c:dLbl>
              <c:idx val="14"/>
              <c:layout>
                <c:manualLayout>
                  <c:x val="-2.4735513000775776E-2"/>
                  <c:y val="-5.1440023463291094E-2"/>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fld id="{D798240C-2401-453E-94AA-8482CE6EEBC1}" type="VALUE">
                      <a:rPr lang="en-US" b="0" i="0" baseline="0">
                        <a:solidFill>
                          <a:schemeClr val="bg1">
                            <a:lumMod val="65000"/>
                          </a:schemeClr>
                        </a:solidFill>
                      </a:rPr>
                      <a:pPr>
                        <a:defRPr b="1">
                          <a:solidFill>
                            <a:schemeClr val="bg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400-42EF-93B9-5F6B5C63B2E8}"/>
                </c:ext>
              </c:extLst>
            </c:dLbl>
            <c:dLbl>
              <c:idx val="15"/>
              <c:layout>
                <c:manualLayout>
                  <c:x val="-1.9229119273611688E-2"/>
                  <c:y val="-1.1977380885123788E-2"/>
                </c:manualLayout>
              </c:layout>
              <c:tx>
                <c:rich>
                  <a:bodyPr/>
                  <a:lstStyle/>
                  <a:p>
                    <a:fld id="{8AB49AF5-8BCF-4AE9-8F0C-9120AE1C4F37}" type="VALUE">
                      <a:rPr lang="en-US">
                        <a:solidFill>
                          <a:schemeClr val="bg1">
                            <a:lumMod val="65000"/>
                          </a:schemeClr>
                        </a:solidFill>
                      </a:rPr>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400-42EF-93B9-5F6B5C63B2E8}"/>
                </c:ext>
              </c:extLst>
            </c:dLbl>
            <c:dLbl>
              <c:idx val="16"/>
              <c:layout>
                <c:manualLayout>
                  <c:x val="-1.9350768257765924E-2"/>
                  <c:y val="-2.6270198170474372E-2"/>
                </c:manualLayout>
              </c:layout>
              <c:tx>
                <c:rich>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fld id="{B38079F3-E5DD-4AE6-B8FB-E2862046A724}" type="VALUE">
                      <a:rPr lang="en-US" b="1">
                        <a:solidFill>
                          <a:schemeClr val="bg1"/>
                        </a:solidFill>
                      </a:rPr>
                      <a:pPr>
                        <a:defRPr sz="850"/>
                      </a:pPr>
                      <a:t>[VALUE]</a:t>
                    </a:fld>
                    <a:endParaRPr lang="en-GB"/>
                  </a:p>
                </c:rich>
              </c:tx>
              <c:spPr>
                <a:solidFill>
                  <a:srgbClr val="E40037"/>
                </a:solid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400-42EF-93B9-5F6B5C63B2E8}"/>
                </c:ext>
              </c:extLst>
            </c:dLbl>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 Economy'!$A$6:$A$22</c:f>
              <c:strCache>
                <c:ptCount val="17"/>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strCache>
            </c:strRef>
          </c:cat>
          <c:val>
            <c:numRef>
              <c:f>'The Economy'!$B$6:$B$22</c:f>
              <c:numCache>
                <c:formatCode>0.0</c:formatCode>
                <c:ptCount val="17"/>
                <c:pt idx="0">
                  <c:v>1.6671248110000001</c:v>
                </c:pt>
                <c:pt idx="1">
                  <c:v>0.61666573899999999</c:v>
                </c:pt>
                <c:pt idx="2">
                  <c:v>0.59666936599999998</c:v>
                </c:pt>
                <c:pt idx="3">
                  <c:v>0.53353166600000002</c:v>
                </c:pt>
                <c:pt idx="4">
                  <c:v>0.609581865</c:v>
                </c:pt>
                <c:pt idx="5">
                  <c:v>2.0518633890000002</c:v>
                </c:pt>
                <c:pt idx="6">
                  <c:v>2.771614214</c:v>
                </c:pt>
                <c:pt idx="7">
                  <c:v>4.9074484509999996</c:v>
                </c:pt>
                <c:pt idx="8">
                  <c:v>6.2195185259999999</c:v>
                </c:pt>
                <c:pt idx="9">
                  <c:v>9.1692053900000001</c:v>
                </c:pt>
                <c:pt idx="10">
                  <c:v>10.022126462999999</c:v>
                </c:pt>
                <c:pt idx="11">
                  <c:v>11.1</c:v>
                </c:pt>
                <c:pt idx="12">
                  <c:v>7.9</c:v>
                </c:pt>
                <c:pt idx="13">
                  <c:v>6.7</c:v>
                </c:pt>
                <c:pt idx="14">
                  <c:v>4.5999999999999996</c:v>
                </c:pt>
                <c:pt idx="15">
                  <c:v>3.9</c:v>
                </c:pt>
                <c:pt idx="16">
                  <c:v>4</c:v>
                </c:pt>
              </c:numCache>
            </c:numRef>
          </c:val>
          <c:smooth val="0"/>
          <c:extLst>
            <c:ext xmlns:c16="http://schemas.microsoft.com/office/drawing/2014/chart" uri="{C3380CC4-5D6E-409C-BE32-E72D297353CC}">
              <c16:uniqueId val="{00000009-4400-42EF-93B9-5F6B5C63B2E8}"/>
            </c:ext>
          </c:extLst>
        </c:ser>
        <c:ser>
          <c:idx val="1"/>
          <c:order val="1"/>
          <c:tx>
            <c:strRef>
              <c:f>'The Economy'!$C$5</c:f>
              <c:strCache>
                <c:ptCount val="1"/>
                <c:pt idx="0">
                  <c:v>Forecast</c:v>
                </c:pt>
              </c:strCache>
            </c:strRef>
          </c:tx>
          <c:spPr>
            <a:ln w="28575" cap="rnd">
              <a:solidFill>
                <a:schemeClr val="accent1"/>
              </a:solidFill>
              <a:prstDash val="sysDash"/>
              <a:round/>
            </a:ln>
            <a:effectLst/>
          </c:spPr>
          <c:marker>
            <c:symbol val="none"/>
          </c:marker>
          <c:dLbls>
            <c:dLbl>
              <c:idx val="10"/>
              <c:delete val="1"/>
              <c:extLst>
                <c:ext xmlns:c15="http://schemas.microsoft.com/office/drawing/2012/chart" uri="{CE6537A1-D6FC-4f65-9D91-7224C49458BB}"/>
                <c:ext xmlns:c16="http://schemas.microsoft.com/office/drawing/2014/chart" uri="{C3380CC4-5D6E-409C-BE32-E72D297353CC}">
                  <c16:uniqueId val="{0000000A-4400-42EF-93B9-5F6B5C63B2E8}"/>
                </c:ext>
              </c:extLst>
            </c:dLbl>
            <c:dLbl>
              <c:idx val="11"/>
              <c:delete val="1"/>
              <c:extLst>
                <c:ext xmlns:c15="http://schemas.microsoft.com/office/drawing/2012/chart" uri="{CE6537A1-D6FC-4f65-9D91-7224C49458BB}"/>
                <c:ext xmlns:c16="http://schemas.microsoft.com/office/drawing/2014/chart" uri="{C3380CC4-5D6E-409C-BE32-E72D297353CC}">
                  <c16:uniqueId val="{0000000B-4400-42EF-93B9-5F6B5C63B2E8}"/>
                </c:ext>
              </c:extLst>
            </c:dLbl>
            <c:dLbl>
              <c:idx val="12"/>
              <c:layout>
                <c:manualLayout>
                  <c:x val="-4.8942442516192591E-2"/>
                  <c:y val="-5.820696194953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400-42EF-93B9-5F6B5C63B2E8}"/>
                </c:ext>
              </c:extLst>
            </c:dLbl>
            <c:dLbl>
              <c:idx val="13"/>
              <c:delete val="1"/>
              <c:extLst>
                <c:ext xmlns:c15="http://schemas.microsoft.com/office/drawing/2012/chart" uri="{CE6537A1-D6FC-4f65-9D91-7224C49458BB}"/>
                <c:ext xmlns:c16="http://schemas.microsoft.com/office/drawing/2014/chart" uri="{C3380CC4-5D6E-409C-BE32-E72D297353CC}">
                  <c16:uniqueId val="{0000000D-4400-42EF-93B9-5F6B5C63B2E8}"/>
                </c:ext>
              </c:extLst>
            </c:dLbl>
            <c:dLbl>
              <c:idx val="14"/>
              <c:layout>
                <c:manualLayout>
                  <c:x val="-3.8211456491330786E-2"/>
                  <c:y val="-4.6085516510259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400-42EF-93B9-5F6B5C63B2E8}"/>
                </c:ext>
              </c:extLst>
            </c:dLbl>
            <c:dLbl>
              <c:idx val="15"/>
              <c:layout>
                <c:manualLayout>
                  <c:x val="-4.7907331051929715E-2"/>
                  <c:y val="-8.8866435535680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400-42EF-93B9-5F6B5C63B2E8}"/>
                </c:ext>
              </c:extLst>
            </c:dLbl>
            <c:dLbl>
              <c:idx val="16"/>
              <c:layout>
                <c:manualLayout>
                  <c:x val="-2.186196472244387E-2"/>
                  <c:y val="-7.0470715701081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400-42EF-93B9-5F6B5C63B2E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6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'The Economy'!$A$6:$A$22</c:f>
              <c:strCache>
                <c:ptCount val="17"/>
                <c:pt idx="0">
                  <c:v>2020 
Q1</c:v>
                </c:pt>
                <c:pt idx="1">
                  <c:v>2020 
Q2</c:v>
                </c:pt>
                <c:pt idx="2">
                  <c:v>2020 
Q3</c:v>
                </c:pt>
                <c:pt idx="3">
                  <c:v>2020 
Q4</c:v>
                </c:pt>
                <c:pt idx="4">
                  <c:v>2021 
Q1</c:v>
                </c:pt>
                <c:pt idx="5">
                  <c:v>2021 
Q2</c:v>
                </c:pt>
                <c:pt idx="6">
                  <c:v>2021 
Q3</c:v>
                </c:pt>
                <c:pt idx="7">
                  <c:v>2021 
Q4</c:v>
                </c:pt>
                <c:pt idx="8">
                  <c:v>2022 
Q1</c:v>
                </c:pt>
                <c:pt idx="9">
                  <c:v>2022 
Q2</c:v>
                </c:pt>
                <c:pt idx="10">
                  <c:v>2022 
Q3</c:v>
                </c:pt>
                <c:pt idx="11">
                  <c:v>2022 
Q4</c:v>
                </c:pt>
                <c:pt idx="12">
                  <c:v>2023 
Q1</c:v>
                </c:pt>
                <c:pt idx="13">
                  <c:v>2023 
Q2</c:v>
                </c:pt>
                <c:pt idx="14">
                  <c:v>2023 
Q3</c:v>
                </c:pt>
                <c:pt idx="15">
                  <c:v>2023 
Q4</c:v>
                </c:pt>
                <c:pt idx="16">
                  <c:v>2024 
Q1</c:v>
                </c:pt>
              </c:strCache>
            </c:strRef>
          </c:cat>
          <c:val>
            <c:numRef>
              <c:f>'The Economy'!$C$6:$C$22</c:f>
              <c:numCache>
                <c:formatCode>General</c:formatCode>
                <c:ptCount val="17"/>
                <c:pt idx="10" formatCode="0.0">
                  <c:v>10.022126462999999</c:v>
                </c:pt>
                <c:pt idx="11" formatCode="0.0">
                  <c:v>10.7</c:v>
                </c:pt>
                <c:pt idx="12" formatCode="0.0">
                  <c:v>9.65</c:v>
                </c:pt>
                <c:pt idx="13" formatCode="0.0">
                  <c:v>6.89</c:v>
                </c:pt>
                <c:pt idx="14" formatCode="0.0">
                  <c:v>5.4</c:v>
                </c:pt>
                <c:pt idx="15" formatCode="0.0">
                  <c:v>2.9</c:v>
                </c:pt>
                <c:pt idx="16" formatCode="0.0">
                  <c:v>1.5</c:v>
                </c:pt>
              </c:numCache>
            </c:numRef>
          </c:val>
          <c:smooth val="0"/>
          <c:extLst>
            <c:ext xmlns:c16="http://schemas.microsoft.com/office/drawing/2014/chart" uri="{C3380CC4-5D6E-409C-BE32-E72D297353CC}">
              <c16:uniqueId val="{00000011-4400-42EF-93B9-5F6B5C63B2E8}"/>
            </c:ext>
          </c:extLst>
        </c:ser>
        <c:ser>
          <c:idx val="2"/>
          <c:order val="2"/>
          <c:tx>
            <c:strRef>
              <c:f>'The Economy'!$F$5</c:f>
              <c:strCache>
                <c:ptCount val="1"/>
                <c:pt idx="0">
                  <c:v>Interest rate</c:v>
                </c:pt>
              </c:strCache>
            </c:strRef>
          </c:tx>
          <c:spPr>
            <a:ln w="28575" cap="rnd">
              <a:solidFill>
                <a:srgbClr val="9361B3"/>
              </a:solidFill>
              <a:round/>
            </a:ln>
            <a:effectLst/>
          </c:spPr>
          <c:marker>
            <c:symbol val="none"/>
          </c:marker>
          <c:dLbls>
            <c:dLbl>
              <c:idx val="11"/>
              <c:layout>
                <c:manualLayout>
                  <c:x val="0.19772188529573267"/>
                  <c:y val="-5.4427048222614967E-2"/>
                </c:manualLayout>
              </c:layout>
              <c:tx>
                <c:rich>
                  <a:bodyPr/>
                  <a:lstStyle/>
                  <a:p>
                    <a:r>
                      <a:rPr lang="en-US"/>
                      <a:t>5.25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400-42EF-93B9-5F6B5C63B2E8}"/>
                </c:ext>
              </c:extLst>
            </c:dLbl>
            <c:spPr>
              <a:solidFill>
                <a:srgbClr val="9361B3"/>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'The Economy'!$F$6:$F$22</c:f>
              <c:numCache>
                <c:formatCode>General</c:formatCode>
                <c:ptCount val="17"/>
                <c:pt idx="0">
                  <c:v>0.1</c:v>
                </c:pt>
                <c:pt idx="1">
                  <c:v>0.1</c:v>
                </c:pt>
                <c:pt idx="2">
                  <c:v>0.1</c:v>
                </c:pt>
                <c:pt idx="3">
                  <c:v>0.1</c:v>
                </c:pt>
                <c:pt idx="4">
                  <c:v>0.1</c:v>
                </c:pt>
                <c:pt idx="5">
                  <c:v>0.1</c:v>
                </c:pt>
                <c:pt idx="6">
                  <c:v>0.25</c:v>
                </c:pt>
                <c:pt idx="7">
                  <c:v>0.75</c:v>
                </c:pt>
                <c:pt idx="8">
                  <c:v>1.25</c:v>
                </c:pt>
                <c:pt idx="9">
                  <c:v>2.25</c:v>
                </c:pt>
                <c:pt idx="10">
                  <c:v>3.5</c:v>
                </c:pt>
                <c:pt idx="11">
                  <c:v>4.25</c:v>
                </c:pt>
                <c:pt idx="12">
                  <c:v>5.25</c:v>
                </c:pt>
                <c:pt idx="13">
                  <c:v>5.25</c:v>
                </c:pt>
                <c:pt idx="14">
                  <c:v>5.25</c:v>
                </c:pt>
                <c:pt idx="15">
                  <c:v>5.25</c:v>
                </c:pt>
              </c:numCache>
            </c:numRef>
          </c:val>
          <c:smooth val="0"/>
          <c:extLst>
            <c:ext xmlns:c16="http://schemas.microsoft.com/office/drawing/2014/chart" uri="{C3380CC4-5D6E-409C-BE32-E72D297353CC}">
              <c16:uniqueId val="{00000013-4400-42EF-93B9-5F6B5C63B2E8}"/>
            </c:ext>
          </c:extLst>
        </c:ser>
        <c:dLbls>
          <c:showLegendKey val="0"/>
          <c:showVal val="0"/>
          <c:showCatName val="0"/>
          <c:showSerName val="0"/>
          <c:showPercent val="0"/>
          <c:showBubbleSize val="0"/>
        </c:dLbls>
        <c:smooth val="0"/>
        <c:axId val="997386016"/>
        <c:axId val="997382688"/>
      </c:lineChart>
      <c:catAx>
        <c:axId val="99738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2688"/>
        <c:crosses val="autoZero"/>
        <c:auto val="1"/>
        <c:lblAlgn val="ctr"/>
        <c:lblOffset val="100"/>
        <c:tickLblSkip val="4"/>
        <c:tickMarkSkip val="1"/>
        <c:noMultiLvlLbl val="0"/>
      </c:catAx>
      <c:valAx>
        <c:axId val="997382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386016"/>
        <c:crossesAt val="1"/>
        <c:crossBetween val="between"/>
      </c:valAx>
      <c:spPr>
        <a:noFill/>
        <a:ln>
          <a:noFill/>
        </a:ln>
        <a:effectLst/>
      </c:spPr>
    </c:plotArea>
    <c:legend>
      <c:legendPos val="b"/>
      <c:layout>
        <c:manualLayout>
          <c:xMode val="edge"/>
          <c:yMode val="edge"/>
          <c:x val="0.28782182669789225"/>
          <c:y val="0.88008931963001413"/>
          <c:w val="0.57663737704918028"/>
          <c:h val="5.20514661379120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Sheet1!$C$16:$D$18</cx:f>
        <cx:lvl ptCount="2">
          <cx:pt idx="0">Major A&amp;E Consultant </cx:pt>
          <cx:pt idx="1">Other A&amp;E/Minor Injury Unit</cx:pt>
        </cx:lvl>
      </cx:strDim>
      <cx:numDim type="size">
        <cx:f dir="row">Sheet1!$C$19:$D$19</cx:f>
        <cx:lvl ptCount="2" formatCode="General">
          <cx:pt idx="0">169930</cx:pt>
          <cx:pt idx="1">105830</cx:pt>
        </cx:lvl>
      </cx:numDim>
    </cx:data>
    <cx:data id="1">
      <cx:strDim type="cat">
        <cx:f dir="row">Sheet1!$C$16:$D$18</cx:f>
        <cx:lvl ptCount="2">
          <cx:pt idx="0">Major A&amp;E Consultant </cx:pt>
          <cx:pt idx="1">Other A&amp;E/Minor Injury Unit</cx:pt>
        </cx:lvl>
      </cx:strDim>
      <cx:numDim type="size">
        <cx:f dir="row">Sheet1!$C$20:$D$20</cx:f>
        <cx:lvl ptCount="2" formatCode="General">
          <cx:pt idx="0">379685</cx:pt>
          <cx:pt idx="1">3840</cx:pt>
        </cx:lvl>
      </cx:numDim>
    </cx:data>
    <cx:data id="2">
      <cx:strDim type="cat">
        <cx:f dir="row">Sheet1!$C$16:$D$18</cx:f>
        <cx:lvl ptCount="2">
          <cx:pt idx="0">Major A&amp;E Consultant </cx:pt>
          <cx:pt idx="1">Other A&amp;E/Minor Injury Unit</cx:pt>
        </cx:lvl>
      </cx:strDim>
      <cx:numDim type="size">
        <cx:f dir="row">Sheet1!$C$21:$D$21</cx:f>
        <cx:lvl ptCount="2" formatCode="General">
          <cx:pt idx="0">124575</cx:pt>
        </cx:lvl>
      </cx:numDim>
    </cx:data>
  </cx:chartData>
  <cx:chart>
    <cx:title pos="t" align="ctr" overlay="0">
      <cx:tx>
        <cx:txData>
          <cx:v>A&amp;E Attendance Category</cx:v>
        </cx:txData>
      </cx:tx>
      <cx:txPr>
        <a:bodyPr rot="0" spcFirstLastPara="1" vertOverflow="ellipsis" vert="horz" wrap="square" lIns="38100" tIns="19050" rIns="38100" bIns="19050" anchor="ctr" anchorCtr="1" compatLnSpc="0"/>
        <a:lstStyle/>
        <a:p>
          <a:pPr algn="ctr" rtl="0">
            <a:defRPr sz="1400" b="0" i="0" u="none" strike="noStrike" kern="1200" spc="0" baseline="0">
              <a:solidFill>
                <a:prstClr val="black">
                  <a:lumMod val="65000"/>
                  <a:lumOff val="35000"/>
                </a:prstClr>
              </a:solidFill>
              <a:latin typeface="+mn-lt"/>
              <a:ea typeface="+mn-ea"/>
              <a:cs typeface="+mn-cs"/>
            </a:defRPr>
          </a:pPr>
          <a:r>
            <a:rPr kumimoji="0" lang="en-GB" sz="1400" b="0" i="0" u="none" strike="noStrike" kern="1200" cap="none" spc="0" normalizeH="0" baseline="0" noProof="0">
              <a:ln>
                <a:noFill/>
              </a:ln>
              <a:solidFill>
                <a:prstClr val="black">
                  <a:lumMod val="65000"/>
                  <a:lumOff val="35000"/>
                </a:prstClr>
              </a:solidFill>
              <a:effectLst/>
              <a:uLnTx/>
              <a:uFillTx/>
              <a:latin typeface="Calibri" panose="020F0502020204030204"/>
            </a:rPr>
            <a:t>A&amp;E Attendance Category</a:t>
          </a:r>
        </a:p>
      </cx:txPr>
    </cx:title>
    <cx:plotArea>
      <cx:plotAreaRegion>
        <cx:series layoutId="sunburst" uniqueId="{1FE07FBF-AAFB-4E64-B6C8-1D998426316A}" formatIdx="0">
          <cx:tx>
            <cx:txData>
              <cx:f>Sheet1!$B$19</cx:f>
              <cx:v>East Suffolk and North Essex</cx:v>
            </cx:txData>
          </cx:tx>
          <cx:dataId val="0"/>
        </cx:series>
        <cx:series layoutId="sunburst" hidden="1" uniqueId="{D75C3122-FA75-4030-87D3-11488863C8D6}" formatIdx="1">
          <cx:tx>
            <cx:txData>
              <cx:f>Sheet1!$B$20</cx:f>
              <cx:v>Mid and South Essex</cx:v>
            </cx:txData>
          </cx:tx>
          <cx:dataId val="1"/>
        </cx:series>
        <cx:series layoutId="sunburst" hidden="1" uniqueId="{6104E37C-E757-4A71-8FB8-482BA01771EA}" formatIdx="2">
          <cx:tx>
            <cx:txData>
              <cx:f>Sheet1!$B$21</cx:f>
              <cx:v>Princess Alexandra </cx:v>
            </cx:txData>
          </cx:tx>
          <cx:dataId val="2"/>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0.41573</cdr:x>
      <cdr:y>0.50368</cdr:y>
    </cdr:from>
    <cdr:to>
      <cdr:x>0.42625</cdr:x>
      <cdr:y>0.51832</cdr:y>
    </cdr:to>
    <cdr:sp macro="" textlink="">
      <cdr:nvSpPr>
        <cdr:cNvPr id="3" name="Oval 2">
          <a:extLst xmlns:a="http://schemas.openxmlformats.org/drawingml/2006/main">
            <a:ext uri="{FF2B5EF4-FFF2-40B4-BE49-F238E27FC236}">
              <a16:creationId xmlns:a16="http://schemas.microsoft.com/office/drawing/2014/main" id="{61CC172F-D040-9B49-200D-72A4911CE387}"/>
            </a:ext>
          </a:extLst>
        </cdr:cNvPr>
        <cdr:cNvSpPr/>
      </cdr:nvSpPr>
      <cdr:spPr>
        <a:xfrm xmlns:a="http://schemas.openxmlformats.org/drawingml/2006/main">
          <a:off x="1805977" y="1572984"/>
          <a:ext cx="45719" cy="45719"/>
        </a:xfrm>
        <a:prstGeom xmlns:a="http://schemas.openxmlformats.org/drawingml/2006/main" prst="ellipse">
          <a:avLst/>
        </a:prstGeom>
        <a:solidFill xmlns:a="http://schemas.openxmlformats.org/drawingml/2006/main">
          <a:schemeClr val="tx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09/07/2024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uffieldtrust.org.uk/qualitywatch/indicato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45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6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4472C4"/>
              </a:solidFill>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07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https://www.england.nhs.uk/statistics/statistical-work-areas/rtt-waiting-times/rtt-data-2023-24/#Dec23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linkClick r:id="rId3"/>
              </a:rPr>
              <a:t>https://www.nuffieldtrust.org.uk/qualitywatch/indicators</a:t>
            </a:r>
            <a:endParaRPr lang="en-GB" sz="120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69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https://digital.nhs.uk/data-and-information/publications/statistical/hospital-accident--emergency-activity/2022-23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47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50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52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UPDATED 19/01/2024</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050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134"/>
              </a:spcAft>
            </a:pPr>
            <a:r>
              <a:rPr lang="en-GB" sz="1200" b="1"/>
              <a:t>Community</a:t>
            </a:r>
            <a:r>
              <a:rPr lang="en-GB" sz="1200" i="1"/>
              <a:t>: we are committed to addressing inequalities and levelling up life change for our residents and advancing equality of opportunity for our communities. </a:t>
            </a:r>
          </a:p>
          <a:p>
            <a:pPr algn="l">
              <a:spcAft>
                <a:spcPts val="1134"/>
              </a:spcAft>
            </a:pPr>
            <a:r>
              <a:rPr lang="en-GB" sz="1200" b="1"/>
              <a:t>Workforce</a:t>
            </a:r>
            <a:r>
              <a:rPr lang="en-GB" sz="1200" i="1"/>
              <a:t>:</a:t>
            </a:r>
            <a:r>
              <a:rPr lang="en-GB" sz="1200" b="1" i="1"/>
              <a:t> </a:t>
            </a:r>
            <a:r>
              <a:rPr lang="en-GB" sz="1200" i="1"/>
              <a:t>We are committed to being an employer that values difference and attracts, recruits and retains talented individuals from a diverse range of backgrounds. We will support and encourage our employees to be the best they can be at work and provide them with an employment deal that is fair and inclusive.</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21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Crime and feeling safe: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https://www.ons.gov.uk/peoplepopulationandcommunity/wellbeing/articles/ukmeasuresofnationalwellbeing/dashboard</a:t>
            </a:r>
          </a:p>
          <a:p>
            <a:endParaRPr lang="en-GB" b="1"/>
          </a:p>
          <a:p>
            <a:r>
              <a:rPr lang="en-GB" b="1"/>
              <a:t>Participation &amp; satisfaction: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https://www.ons.gov.uk/peoplepopulationandcommunity/wellbeing/articles/ukmeasuresofnationalwellbeing/dashboard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222222"/>
                </a:solidFill>
                <a:effectLst/>
              </a:rPr>
              <a:t>Participation in, satisfaction with, and balance between work and leisure activities represent people’s lifestyle choices. Measures in this domain cover subjective and objective measures related to work, leisure and volunteering.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b="1"/>
              <a:t>Employment rate 16-64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a:t>
            </a:r>
            <a:r>
              <a:rPr lang="en-GB" b="0"/>
              <a:t>is down 1.1 % from last quarter (Nomis) </a:t>
            </a:r>
            <a:r>
              <a:rPr lang="en-GB" b="0" i="1"/>
              <a:t>Economically Active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a:t>https://www.ons.gov.uk/employmentandlabourmarket/peopleinwork/employmentandemployeetypes/timeseries/lf24/lms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p>
          <a:p>
            <a:r>
              <a:rPr lang="en-GB" b="1"/>
              <a:t>Claimant rate 16+ </a:t>
            </a:r>
            <a:r>
              <a:rPr lang="en-GB" b="0" i="0"/>
              <a:t>up 0.2% from last quarter (Nomis) </a:t>
            </a:r>
            <a:r>
              <a:rPr lang="en-GB" b="0" i="1"/>
              <a:t>Claimant Count</a:t>
            </a:r>
            <a:r>
              <a:rPr lang="en-GB" i="1"/>
              <a:t> </a:t>
            </a:r>
            <a:endParaRPr lang="en-GB" b="0"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ea typeface="Calibri"/>
              <a:cs typeface="Calibri"/>
            </a:endParaRP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73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Inflation was 3.9% in Jan, and now 4.0% in Feb. Interest rates remain unchanged.</a:t>
            </a:r>
          </a:p>
          <a:p>
            <a:endParaRPr lang="en-GB"/>
          </a:p>
          <a:p>
            <a:endParaRPr lang="en-GB"/>
          </a:p>
          <a:p>
            <a:r>
              <a:rPr lang="en-GB"/>
              <a:t>Inflation: population survey:</a:t>
            </a:r>
          </a:p>
          <a:p>
            <a:r>
              <a:rPr lang="en-GB"/>
              <a:t>*</a:t>
            </a:r>
            <a:r>
              <a:rPr lang="en-GB" sz="1200">
                <a:effectLst/>
                <a:ea typeface="Calibri" panose="020F0502020204030204" pitchFamily="34" charset="0"/>
                <a:cs typeface="Times New Roman" panose="02020603050405020304" pitchFamily="18" charset="0"/>
              </a:rPr>
              <a:t>according to those asked in October 2023</a:t>
            </a:r>
            <a:endParaRPr lang="en-GB"/>
          </a:p>
          <a:p>
            <a:endParaRPr lang="en-GB"/>
          </a:p>
          <a:p>
            <a:r>
              <a:rPr lang="en-GB"/>
              <a:t>Rent and Mortgage insight:</a:t>
            </a:r>
          </a:p>
          <a:p>
            <a:r>
              <a:rPr lang="en-GB"/>
              <a:t>Source: https://www.ons.gov.uk/economy/inflationandpriceindices/articles/costoflivinginsights/housing</a:t>
            </a:r>
          </a:p>
          <a:p>
            <a:r>
              <a:rPr lang="en-GB"/>
              <a:t>Source: https://homelet.co.uk/-/media/project/barbon/homelet/homelet-documents/homelet-rental-index/2023-21-september-homelet_dataloft_rental-report_300.pdf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60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TO INCLUDE THE P8 PERFORMANCE INFO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70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a:latin typeface="Arial,Bold"/>
              </a:rPr>
              <a:t>SRR0055 </a:t>
            </a:r>
            <a:r>
              <a:rPr lang="en-GB" sz="1800" b="0" i="1" u="none" strike="noStrike" baseline="0">
                <a:latin typeface="Arial,Italic"/>
              </a:rPr>
              <a:t>Treat</a:t>
            </a:r>
          </a:p>
          <a:p>
            <a:pPr algn="l"/>
            <a:r>
              <a:rPr lang="en-GB" sz="1800" b="0" i="0" u="none" strike="noStrike" baseline="0">
                <a:latin typeface="Arial" panose="020B0604020202020204" pitchFamily="34" charset="0"/>
              </a:rPr>
              <a:t>ASC Safeguarding: Risk of potential death or serious injury of</a:t>
            </a:r>
          </a:p>
          <a:p>
            <a:pPr algn="l"/>
            <a:r>
              <a:rPr lang="en-GB" sz="1800" b="0" i="0" u="none" strike="noStrike" baseline="0">
                <a:latin typeface="Arial" panose="020B0604020202020204" pitchFamily="34" charset="0"/>
              </a:rPr>
              <a:t>a vulnerable adult or child as a result of market failure or poor</a:t>
            </a:r>
          </a:p>
          <a:p>
            <a:pPr algn="l"/>
            <a:r>
              <a:rPr lang="en-GB" sz="1800" b="0" i="0" u="none" strike="noStrike" baseline="0">
                <a:latin typeface="Arial" panose="020B0604020202020204" pitchFamily="34" charset="0"/>
              </a:rPr>
              <a:t>practices. This would have a significant impact on service</a:t>
            </a:r>
          </a:p>
          <a:p>
            <a:pPr algn="l"/>
            <a:r>
              <a:rPr lang="en-GB" sz="1800" b="0" i="0" u="none" strike="noStrike" baseline="0">
                <a:latin typeface="Arial" panose="020B0604020202020204" pitchFamily="34" charset="0"/>
              </a:rPr>
              <a:t>delivery, officer morale and the reputation of the Council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35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a:t>Updated on 08/02/24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10567-32D7-4C6B-A64F-CFCFF718C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61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92290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84544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48394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21023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1675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4150620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7336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91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2262780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3" name="Content Placeholder 2">
            <a:extLst>
              <a:ext uri="{FF2B5EF4-FFF2-40B4-BE49-F238E27FC236}">
                <a16:creationId xmlns:a16="http://schemas.microsoft.com/office/drawing/2014/main" id="{84379A0B-7C9E-722F-6A5B-03743B473B20}"/>
              </a:ext>
            </a:extLst>
          </p:cNvPr>
          <p:cNvSpPr>
            <a:spLocks noGrp="1"/>
          </p:cNvSpPr>
          <p:nvPr>
            <p:ph sz="half" idx="1"/>
          </p:nvPr>
        </p:nvSpPr>
        <p:spPr>
          <a:xfrm>
            <a:off x="1130842" y="422031"/>
            <a:ext cx="10207717" cy="6119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2206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61728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99112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954578"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328892" y="517524"/>
            <a:ext cx="7405200" cy="1065091"/>
          </a:xfrm>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1324506"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954578"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1324506"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954578"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1324506"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954578"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1324506"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886759"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625576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886759"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625576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886759"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625576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886759"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625576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Title 1">
            <a:extLst>
              <a:ext uri="{FF2B5EF4-FFF2-40B4-BE49-F238E27FC236}">
                <a16:creationId xmlns:a16="http://schemas.microsoft.com/office/drawing/2014/main" id="{9529EBA2-AF06-2F4F-27D7-B69968573F2F}"/>
              </a:ext>
            </a:extLst>
          </p:cNvPr>
          <p:cNvSpPr txBox="1">
            <a:spLocks/>
          </p:cNvSpPr>
          <p:nvPr userDrawn="1"/>
        </p:nvSpPr>
        <p:spPr>
          <a:xfrm rot="16200000">
            <a:off x="-3052798" y="3052801"/>
            <a:ext cx="6858000" cy="752400"/>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algn="ctr"/>
            <a:endParaRPr lang="en-GB">
              <a:solidFill>
                <a:schemeClr val="bg2"/>
              </a:solidFill>
            </a:endParaRPr>
          </a:p>
        </p:txBody>
      </p:sp>
    </p:spTree>
    <p:extLst>
      <p:ext uri="{BB962C8B-B14F-4D97-AF65-F5344CB8AC3E}">
        <p14:creationId xmlns:p14="http://schemas.microsoft.com/office/powerpoint/2010/main" val="3592990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highlights">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6" name="Text Placeholder 8">
            <a:extLst>
              <a:ext uri="{FF2B5EF4-FFF2-40B4-BE49-F238E27FC236}">
                <a16:creationId xmlns:a16="http://schemas.microsoft.com/office/drawing/2014/main" id="{6951D0B3-D1DE-736A-5370-3ECC8C6EB393}"/>
              </a:ext>
            </a:extLst>
          </p:cNvPr>
          <p:cNvSpPr>
            <a:spLocks noGrp="1"/>
          </p:cNvSpPr>
          <p:nvPr>
            <p:ph type="body" sz="quarter" idx="14" hasCustomPrompt="1"/>
          </p:nvPr>
        </p:nvSpPr>
        <p:spPr>
          <a:xfrm>
            <a:off x="1692000"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8">
            <a:extLst>
              <a:ext uri="{FF2B5EF4-FFF2-40B4-BE49-F238E27FC236}">
                <a16:creationId xmlns:a16="http://schemas.microsoft.com/office/drawing/2014/main" id="{EA4BE194-DB2B-1D02-FB45-ABCEAD5D0311}"/>
              </a:ext>
            </a:extLst>
          </p:cNvPr>
          <p:cNvSpPr>
            <a:spLocks noGrp="1"/>
          </p:cNvSpPr>
          <p:nvPr>
            <p:ph type="body" sz="quarter" idx="15" hasCustomPrompt="1"/>
          </p:nvPr>
        </p:nvSpPr>
        <p:spPr>
          <a:xfrm>
            <a:off x="1692000"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18" name="Text Placeholder 8">
            <a:extLst>
              <a:ext uri="{FF2B5EF4-FFF2-40B4-BE49-F238E27FC236}">
                <a16:creationId xmlns:a16="http://schemas.microsoft.com/office/drawing/2014/main" id="{12B24494-25E9-FEF5-2ACD-CB25CB0AA8C3}"/>
              </a:ext>
            </a:extLst>
          </p:cNvPr>
          <p:cNvSpPr>
            <a:spLocks noGrp="1"/>
          </p:cNvSpPr>
          <p:nvPr>
            <p:ph type="body" sz="quarter" idx="16" hasCustomPrompt="1"/>
          </p:nvPr>
        </p:nvSpPr>
        <p:spPr>
          <a:xfrm>
            <a:off x="5487933"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8">
            <a:extLst>
              <a:ext uri="{FF2B5EF4-FFF2-40B4-BE49-F238E27FC236}">
                <a16:creationId xmlns:a16="http://schemas.microsoft.com/office/drawing/2014/main" id="{B362C4D3-8F37-C812-1E8F-E3E7625D6C30}"/>
              </a:ext>
            </a:extLst>
          </p:cNvPr>
          <p:cNvSpPr>
            <a:spLocks noGrp="1"/>
          </p:cNvSpPr>
          <p:nvPr>
            <p:ph type="body" sz="quarter" idx="17" hasCustomPrompt="1"/>
          </p:nvPr>
        </p:nvSpPr>
        <p:spPr>
          <a:xfrm>
            <a:off x="5487933"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0" name="Picture Placeholder 3">
            <a:extLst>
              <a:ext uri="{FF2B5EF4-FFF2-40B4-BE49-F238E27FC236}">
                <a16:creationId xmlns:a16="http://schemas.microsoft.com/office/drawing/2014/main" id="{0D92EEA2-36C8-37BA-3B4F-24FB64D45093}"/>
              </a:ext>
            </a:extLst>
          </p:cNvPr>
          <p:cNvSpPr>
            <a:spLocks noGrp="1"/>
          </p:cNvSpPr>
          <p:nvPr>
            <p:ph type="pic" sz="quarter" idx="11"/>
          </p:nvPr>
        </p:nvSpPr>
        <p:spPr>
          <a:xfrm>
            <a:off x="5714733" y="1365069"/>
            <a:ext cx="1710000" cy="1710000"/>
          </a:xfrm>
          <a:prstGeom prst="ellipse">
            <a:avLst/>
          </a:prstGeom>
          <a:solidFill>
            <a:srgbClr val="E40037"/>
          </a:solidFill>
        </p:spPr>
        <p:txBody>
          <a:bodyPr/>
          <a:lstStyle/>
          <a:p>
            <a:r>
              <a:rPr lang="en-US"/>
              <a:t>Click icon to add picture</a:t>
            </a:r>
            <a:endParaRPr lang="en-GB"/>
          </a:p>
        </p:txBody>
      </p:sp>
      <p:sp>
        <p:nvSpPr>
          <p:cNvPr id="24" name="Picture Placeholder 3">
            <a:extLst>
              <a:ext uri="{FF2B5EF4-FFF2-40B4-BE49-F238E27FC236}">
                <a16:creationId xmlns:a16="http://schemas.microsoft.com/office/drawing/2014/main" id="{CF700918-BCD0-ED66-AE29-C2B83A961B13}"/>
              </a:ext>
            </a:extLst>
          </p:cNvPr>
          <p:cNvSpPr>
            <a:spLocks noGrp="1"/>
          </p:cNvSpPr>
          <p:nvPr>
            <p:ph type="pic" sz="quarter" idx="18"/>
          </p:nvPr>
        </p:nvSpPr>
        <p:spPr>
          <a:xfrm>
            <a:off x="1918800" y="1365069"/>
            <a:ext cx="1710000" cy="1710000"/>
          </a:xfrm>
          <a:prstGeom prst="ellipse">
            <a:avLst/>
          </a:prstGeom>
          <a:solidFill>
            <a:srgbClr val="E40037"/>
          </a:solidFill>
        </p:spPr>
        <p:txBody>
          <a:bodyPr/>
          <a:lstStyle/>
          <a:p>
            <a:r>
              <a:rPr lang="en-US"/>
              <a:t>Click icon to add picture</a:t>
            </a:r>
            <a:endParaRPr lang="en-GB"/>
          </a:p>
        </p:txBody>
      </p:sp>
      <p:sp>
        <p:nvSpPr>
          <p:cNvPr id="25" name="Text Placeholder 8">
            <a:extLst>
              <a:ext uri="{FF2B5EF4-FFF2-40B4-BE49-F238E27FC236}">
                <a16:creationId xmlns:a16="http://schemas.microsoft.com/office/drawing/2014/main" id="{0E5B439C-A7FB-0516-F23E-70CE634A77AA}"/>
              </a:ext>
            </a:extLst>
          </p:cNvPr>
          <p:cNvSpPr>
            <a:spLocks noGrp="1"/>
          </p:cNvSpPr>
          <p:nvPr>
            <p:ph type="body" sz="quarter" idx="19" hasCustomPrompt="1"/>
          </p:nvPr>
        </p:nvSpPr>
        <p:spPr>
          <a:xfrm>
            <a:off x="9283866" y="3733345"/>
            <a:ext cx="2163600" cy="1963450"/>
          </a:xfrm>
        </p:spPr>
        <p:txBody>
          <a:bodyPr/>
          <a:lstStyle/>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8">
            <a:extLst>
              <a:ext uri="{FF2B5EF4-FFF2-40B4-BE49-F238E27FC236}">
                <a16:creationId xmlns:a16="http://schemas.microsoft.com/office/drawing/2014/main" id="{D7158382-C05E-558D-5B6C-2AF3C518AF27}"/>
              </a:ext>
            </a:extLst>
          </p:cNvPr>
          <p:cNvSpPr>
            <a:spLocks noGrp="1"/>
          </p:cNvSpPr>
          <p:nvPr>
            <p:ph type="body" sz="quarter" idx="20" hasCustomPrompt="1"/>
          </p:nvPr>
        </p:nvSpPr>
        <p:spPr>
          <a:xfrm>
            <a:off x="9283866" y="3124765"/>
            <a:ext cx="2163600" cy="393700"/>
          </a:xfrm>
        </p:spPr>
        <p:txBody>
          <a:bodyPr anchor="ctr"/>
          <a:lstStyle>
            <a:lvl1pPr algn="ctr">
              <a:defRPr lang="en-GB" sz="1600" b="1" i="0" kern="1200" cap="all" baseline="0" dirty="0">
                <a:solidFill>
                  <a:schemeClr val="accent1"/>
                </a:solidFill>
                <a:latin typeface="Arial" panose="020B0604020202020204"/>
                <a:ea typeface="Roboto" panose="02000000000000000000" pitchFamily="2" charset="0"/>
                <a:cs typeface="Arial" panose="020B0604020202020204" pitchFamily="34" charset="0"/>
              </a:defRPr>
            </a:lvl1pPr>
          </a:lstStyle>
          <a:p>
            <a:pPr lvl="0"/>
            <a:r>
              <a:rPr lang="en-US"/>
              <a:t>HEADING</a:t>
            </a:r>
            <a:endParaRPr lang="en-GB"/>
          </a:p>
        </p:txBody>
      </p:sp>
      <p:sp>
        <p:nvSpPr>
          <p:cNvPr id="27" name="Picture Placeholder 3">
            <a:extLst>
              <a:ext uri="{FF2B5EF4-FFF2-40B4-BE49-F238E27FC236}">
                <a16:creationId xmlns:a16="http://schemas.microsoft.com/office/drawing/2014/main" id="{187BE89C-A2B2-8BBF-D2FB-A92CC3F3A9CC}"/>
              </a:ext>
            </a:extLst>
          </p:cNvPr>
          <p:cNvSpPr>
            <a:spLocks noGrp="1"/>
          </p:cNvSpPr>
          <p:nvPr>
            <p:ph type="pic" sz="quarter" idx="21"/>
          </p:nvPr>
        </p:nvSpPr>
        <p:spPr>
          <a:xfrm>
            <a:off x="9510666" y="1365069"/>
            <a:ext cx="1710000" cy="1710000"/>
          </a:xfrm>
          <a:prstGeom prst="ellipse">
            <a:avLst/>
          </a:prstGeom>
          <a:solidFill>
            <a:srgbClr val="E40037"/>
          </a:solidFill>
        </p:spPr>
        <p:txBody>
          <a:bodyPr/>
          <a:lstStyle/>
          <a:p>
            <a:r>
              <a:rPr lang="en-US"/>
              <a:t>Click icon to add picture</a:t>
            </a:r>
            <a:endParaRPr lang="en-GB"/>
          </a:p>
        </p:txBody>
      </p:sp>
    </p:spTree>
    <p:extLst>
      <p:ext uri="{BB962C8B-B14F-4D97-AF65-F5344CB8AC3E}">
        <p14:creationId xmlns:p14="http://schemas.microsoft.com/office/powerpoint/2010/main" val="325972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979C1663-75DE-8DBD-C1A3-2762A0B7277C}"/>
              </a:ext>
            </a:extLst>
          </p:cNvPr>
          <p:cNvSpPr/>
          <p:nvPr userDrawn="1"/>
        </p:nvSpPr>
        <p:spPr>
          <a:xfrm>
            <a:off x="8384489"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989E23F4-5644-931C-B2C7-EF262ED23788}"/>
              </a:ext>
            </a:extLst>
          </p:cNvPr>
          <p:cNvSpPr/>
          <p:nvPr userDrawn="1"/>
        </p:nvSpPr>
        <p:spPr>
          <a:xfrm>
            <a:off x="8384403"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D348E3E6-7312-5DDE-49E4-CAE53B86B48D}"/>
              </a:ext>
            </a:extLst>
          </p:cNvPr>
          <p:cNvSpPr/>
          <p:nvPr userDrawn="1"/>
        </p:nvSpPr>
        <p:spPr>
          <a:xfrm>
            <a:off x="858634"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8657E711-7E5A-8591-B0AA-D7C44412EF8E}"/>
              </a:ext>
            </a:extLst>
          </p:cNvPr>
          <p:cNvSpPr/>
          <p:nvPr userDrawn="1"/>
        </p:nvSpPr>
        <p:spPr>
          <a:xfrm>
            <a:off x="4621562" y="3445976"/>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13E85200-57B6-6B20-8FF5-FAC31DA9BC4F}"/>
              </a:ext>
            </a:extLst>
          </p:cNvPr>
          <p:cNvSpPr/>
          <p:nvPr userDrawn="1"/>
        </p:nvSpPr>
        <p:spPr>
          <a:xfrm>
            <a:off x="858463" y="166397"/>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F4EA9083-A689-1B77-9ABF-5A4C52BD42D5}"/>
              </a:ext>
            </a:extLst>
          </p:cNvPr>
          <p:cNvSpPr/>
          <p:nvPr userDrawn="1"/>
        </p:nvSpPr>
        <p:spPr>
          <a:xfrm>
            <a:off x="4621476" y="188999"/>
            <a:ext cx="3672000" cy="31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1028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72934"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1555E655-2EDB-A3C0-E52E-30C90BF81C07}"/>
              </a:ext>
            </a:extLst>
          </p:cNvPr>
          <p:cNvSpPr/>
          <p:nvPr userDrawn="1"/>
        </p:nvSpPr>
        <p:spPr>
          <a:xfrm>
            <a:off x="6548178" y="166396"/>
            <a:ext cx="5351666" cy="64742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21706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1" y="900752"/>
            <a:ext cx="7415993"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6" y="900752"/>
            <a:ext cx="3672000" cy="5839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3828373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5"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CB5B99E2-9FE4-8070-2FD9-604F70305F65}"/>
              </a:ext>
            </a:extLst>
          </p:cNvPr>
          <p:cNvSpPr/>
          <p:nvPr userDrawn="1"/>
        </p:nvSpPr>
        <p:spPr>
          <a:xfrm>
            <a:off x="6492240" y="1384664"/>
            <a:ext cx="5573486"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40955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1384664"/>
            <a:ext cx="11216311" cy="47418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3316735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 content 2">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49414" y="873457"/>
            <a:ext cx="11216311" cy="56774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272218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1" y="166396"/>
            <a:ext cx="11161567"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4049471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 commentary">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94922" y="166397"/>
            <a:ext cx="7398554"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8787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336239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50D11A-CEAB-5437-B7EC-1BAA73226FEE}"/>
              </a:ext>
            </a:extLst>
          </p:cNvPr>
          <p:cNvSpPr/>
          <p:nvPr userDrawn="1"/>
        </p:nvSpPr>
        <p:spPr>
          <a:xfrm>
            <a:off x="8384489" y="166396"/>
            <a:ext cx="3672000" cy="65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3500568"/>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58463" y="166397"/>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4621476" y="188999"/>
            <a:ext cx="3672000"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5281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content">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858634"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557F7A80-F944-F2B9-E0B5-BC8E7AD68F2C}"/>
              </a:ext>
            </a:extLst>
          </p:cNvPr>
          <p:cNvSpPr/>
          <p:nvPr userDrawn="1"/>
        </p:nvSpPr>
        <p:spPr>
          <a:xfrm>
            <a:off x="4621562"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4D1E474E-E4DB-9F82-AFC3-56DF966327A3}"/>
              </a:ext>
            </a:extLst>
          </p:cNvPr>
          <p:cNvSpPr/>
          <p:nvPr userDrawn="1"/>
        </p:nvSpPr>
        <p:spPr>
          <a:xfrm>
            <a:off x="8384489" y="4516690"/>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867603" y="166396"/>
            <a:ext cx="7398554"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FE01C6A9-259C-C321-9808-3396488B6F4E}"/>
              </a:ext>
            </a:extLst>
          </p:cNvPr>
          <p:cNvSpPr/>
          <p:nvPr userDrawn="1"/>
        </p:nvSpPr>
        <p:spPr>
          <a:xfrm>
            <a:off x="8384404" y="2341544"/>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BF516BD-34D2-C81A-3426-4860F31B360C}"/>
              </a:ext>
            </a:extLst>
          </p:cNvPr>
          <p:cNvSpPr/>
          <p:nvPr userDrawn="1"/>
        </p:nvSpPr>
        <p:spPr>
          <a:xfrm>
            <a:off x="8384404" y="166397"/>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858634"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B5C71E76-0F5C-A1CB-2714-3A055434E706}"/>
              </a:ext>
            </a:extLst>
          </p:cNvPr>
          <p:cNvSpPr/>
          <p:nvPr userDrawn="1"/>
        </p:nvSpPr>
        <p:spPr>
          <a:xfrm>
            <a:off x="4621562" y="2341543"/>
            <a:ext cx="3672000" cy="208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069807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5D17E0-EB41-A8D5-B413-55F968242561}"/>
              </a:ext>
            </a:extLst>
          </p:cNvPr>
          <p:cNvSpPr/>
          <p:nvPr userDrawn="1"/>
        </p:nvSpPr>
        <p:spPr>
          <a:xfrm>
            <a:off x="7599251" y="126640"/>
            <a:ext cx="4413959" cy="6439051"/>
          </a:xfrm>
          <a:prstGeom prst="roundRect">
            <a:avLst>
              <a:gd name="adj" fmla="val 101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2" name="Rectangle: Rounded Corners 1">
            <a:extLst>
              <a:ext uri="{FF2B5EF4-FFF2-40B4-BE49-F238E27FC236}">
                <a16:creationId xmlns:a16="http://schemas.microsoft.com/office/drawing/2014/main" id="{29A65B34-3496-F9AD-E224-FD09F966D3FF}"/>
              </a:ext>
            </a:extLst>
          </p:cNvPr>
          <p:cNvSpPr/>
          <p:nvPr userDrawn="1"/>
        </p:nvSpPr>
        <p:spPr>
          <a:xfrm>
            <a:off x="917293" y="126641"/>
            <a:ext cx="6514021" cy="2127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DFC5434A-4992-2EDF-8845-373B5261E636}"/>
              </a:ext>
            </a:extLst>
          </p:cNvPr>
          <p:cNvSpPr/>
          <p:nvPr userDrawn="1"/>
        </p:nvSpPr>
        <p:spPr>
          <a:xfrm>
            <a:off x="917293" y="2365186"/>
            <a:ext cx="6514021" cy="4218582"/>
          </a:xfrm>
          <a:prstGeom prst="roundRect">
            <a:avLst>
              <a:gd name="adj" fmla="val 102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83586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
        <p:nvSpPr>
          <p:cNvPr id="13" name="Content Placeholder 2">
            <a:extLst>
              <a:ext uri="{FF2B5EF4-FFF2-40B4-BE49-F238E27FC236}">
                <a16:creationId xmlns:a16="http://schemas.microsoft.com/office/drawing/2014/main" id="{84379A0B-7C9E-722F-6A5B-03743B473B20}"/>
              </a:ext>
            </a:extLst>
          </p:cNvPr>
          <p:cNvSpPr>
            <a:spLocks noGrp="1"/>
          </p:cNvSpPr>
          <p:nvPr>
            <p:ph sz="half" idx="1"/>
          </p:nvPr>
        </p:nvSpPr>
        <p:spPr>
          <a:xfrm>
            <a:off x="1130842" y="422031"/>
            <a:ext cx="10207717" cy="6119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881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Header">
    <p:bg>
      <p:bgPr>
        <a:solidFill>
          <a:schemeClr val="bg1"/>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p>
            <a:pPr algn="ctr"/>
            <a:endParaRPr lang="en-GB">
              <a:solidFill>
                <a:schemeClr val="bg1"/>
              </a:solidFill>
            </a:endParaRPr>
          </a:p>
        </p:txBody>
      </p:sp>
    </p:spTree>
    <p:extLst>
      <p:ext uri="{BB962C8B-B14F-4D97-AF65-F5344CB8AC3E}">
        <p14:creationId xmlns:p14="http://schemas.microsoft.com/office/powerpoint/2010/main" val="949325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126640"/>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540325"/>
            <a:ext cx="5471997" cy="32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41090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4 + right column">
    <p:bg>
      <p:bgPr>
        <a:solidFill>
          <a:schemeClr val="bg1">
            <a:lumMod val="95000"/>
          </a:schemeClr>
        </a:solidFill>
        <a:effectLst/>
      </p:bgPr>
    </p:bg>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B4CA01B5-6941-4319-0AF3-82CFD368BFC1}"/>
              </a:ext>
            </a:extLst>
          </p:cNvPr>
          <p:cNvSpPr>
            <a:spLocks noGrp="1"/>
          </p:cNvSpPr>
          <p:nvPr>
            <p:ph type="title"/>
          </p:nvPr>
        </p:nvSpPr>
        <p:spPr>
          <a:xfrm rot="16200000">
            <a:off x="-3054899" y="3053745"/>
            <a:ext cx="6858001" cy="750508"/>
          </a:xfrm>
          <a:solidFill>
            <a:srgbClr val="E40037"/>
          </a:solidFill>
        </p:spPr>
        <p:txBody>
          <a:bodyPr anchor="ctr"/>
          <a:lstStyle>
            <a:lvl1pPr algn="ctr">
              <a:defRPr>
                <a:solidFill>
                  <a:schemeClr val="bg1"/>
                </a:solidFill>
              </a:defRPr>
            </a:lvl1pPr>
          </a:lstStyle>
          <a:p>
            <a:pPr algn="ctr"/>
            <a:endParaRPr lang="en-GB">
              <a:solidFill>
                <a:schemeClr val="bg1"/>
              </a:solidFill>
            </a:endParaRPr>
          </a:p>
        </p:txBody>
      </p:sp>
      <p:sp>
        <p:nvSpPr>
          <p:cNvPr id="3" name="Rectangle: Rounded Corners 2">
            <a:extLst>
              <a:ext uri="{FF2B5EF4-FFF2-40B4-BE49-F238E27FC236}">
                <a16:creationId xmlns:a16="http://schemas.microsoft.com/office/drawing/2014/main" id="{A635B8A7-6CF8-27C3-E426-ABE9C050F345}"/>
              </a:ext>
            </a:extLst>
          </p:cNvPr>
          <p:cNvSpPr/>
          <p:nvPr userDrawn="1"/>
        </p:nvSpPr>
        <p:spPr>
          <a:xfrm>
            <a:off x="6493565"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B9D64398-8780-AD65-66B4-C1B9D2061A7C}"/>
              </a:ext>
            </a:extLst>
          </p:cNvPr>
          <p:cNvSpPr/>
          <p:nvPr userDrawn="1"/>
        </p:nvSpPr>
        <p:spPr>
          <a:xfrm>
            <a:off x="885461" y="809466"/>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2A4A030-01F4-051F-C7A9-F653D2B3FDAD}"/>
              </a:ext>
            </a:extLst>
          </p:cNvPr>
          <p:cNvSpPr/>
          <p:nvPr userDrawn="1"/>
        </p:nvSpPr>
        <p:spPr>
          <a:xfrm>
            <a:off x="6493565"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D6586ADA-CC02-17D1-69B2-2B2109CFFBA9}"/>
              </a:ext>
            </a:extLst>
          </p:cNvPr>
          <p:cNvSpPr/>
          <p:nvPr userDrawn="1"/>
        </p:nvSpPr>
        <p:spPr>
          <a:xfrm>
            <a:off x="885461" y="3623547"/>
            <a:ext cx="5471997" cy="26920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39278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0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Tree>
    <p:extLst>
      <p:ext uri="{BB962C8B-B14F-4D97-AF65-F5344CB8AC3E}">
        <p14:creationId xmlns:p14="http://schemas.microsoft.com/office/powerpoint/2010/main" val="1022074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A125-F62A-4414-8C35-969B08031E91}"/>
              </a:ext>
            </a:extLst>
          </p:cNvPr>
          <p:cNvSpPr>
            <a:spLocks noGrp="1"/>
          </p:cNvSpPr>
          <p:nvPr>
            <p:ph type="ctrTitle"/>
          </p:nvPr>
        </p:nvSpPr>
        <p:spPr>
          <a:xfrm>
            <a:off x="1524000" y="1122363"/>
            <a:ext cx="9144000" cy="2387600"/>
          </a:xfrm>
        </p:spPr>
        <p:txBody>
          <a:bodyPr anchor="b"/>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9E717CC-8A03-440F-AA3D-011C9ED868FE}"/>
              </a:ext>
            </a:extLst>
          </p:cNvPr>
          <p:cNvSpPr>
            <a:spLocks noGrp="1"/>
          </p:cNvSpPr>
          <p:nvPr>
            <p:ph type="subTitle" idx="1"/>
          </p:nvPr>
        </p:nvSpPr>
        <p:spPr>
          <a:xfrm>
            <a:off x="1524000" y="3762000"/>
            <a:ext cx="9144000" cy="1026000"/>
          </a:xfrm>
        </p:spPr>
        <p:txBody>
          <a:bodyPr rIns="900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descr="Essex County Council logo">
            <a:extLst>
              <a:ext uri="{FF2B5EF4-FFF2-40B4-BE49-F238E27FC236}">
                <a16:creationId xmlns:a16="http://schemas.microsoft.com/office/drawing/2014/main" id="{5EF8C64B-87C9-4324-BA52-F16806A36D09}"/>
              </a:ext>
            </a:extLst>
          </p:cNvPr>
          <p:cNvPicPr>
            <a:picLocks noChangeAspect="1"/>
          </p:cNvPicPr>
          <p:nvPr userDrawn="1"/>
        </p:nvPicPr>
        <p:blipFill>
          <a:blip r:embed="rId2"/>
          <a:stretch>
            <a:fillRect/>
          </a:stretch>
        </p:blipFill>
        <p:spPr>
          <a:xfrm>
            <a:off x="10339648" y="5795377"/>
            <a:ext cx="1530350" cy="739107"/>
          </a:xfrm>
          <a:prstGeom prst="rect">
            <a:avLst/>
          </a:prstGeom>
        </p:spPr>
      </p:pic>
    </p:spTree>
    <p:extLst>
      <p:ext uri="{BB962C8B-B14F-4D97-AF65-F5344CB8AC3E}">
        <p14:creationId xmlns:p14="http://schemas.microsoft.com/office/powerpoint/2010/main" val="147204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64181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endParaRPr lang="en-GB"/>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3234013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Cover P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E15C-E1A1-4B98-8BD9-208FCE928995}"/>
              </a:ext>
            </a:extLst>
          </p:cNvPr>
          <p:cNvSpPr>
            <a:spLocks noGrp="1"/>
          </p:cNvSpPr>
          <p:nvPr>
            <p:ph type="title"/>
          </p:nvPr>
        </p:nvSpPr>
        <p:spPr>
          <a:xfrm>
            <a:off x="5328000" y="2149200"/>
            <a:ext cx="6282000" cy="1602000"/>
          </a:xfrm>
        </p:spPr>
        <p:txBody>
          <a:bodyPr anchor="b"/>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7DA4A9-7C4E-478D-A8E5-F8B8B1B3633C}"/>
              </a:ext>
            </a:extLst>
          </p:cNvPr>
          <p:cNvSpPr>
            <a:spLocks noGrp="1"/>
          </p:cNvSpPr>
          <p:nvPr>
            <p:ph type="body" idx="1"/>
          </p:nvPr>
        </p:nvSpPr>
        <p:spPr>
          <a:xfrm>
            <a:off x="5328000" y="4136400"/>
            <a:ext cx="6282000" cy="2012400"/>
          </a:xfrm>
        </p:spPr>
        <p:txBody>
          <a:bodyPr/>
          <a:lstStyle>
            <a:lvl1pPr marL="0" indent="0">
              <a:buNone/>
              <a:defRPr sz="4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DCFCB315-E196-452C-8413-F646CF5C916D}"/>
              </a:ext>
              <a:ext uri="{C183D7F6-B498-43B3-948B-1728B52AA6E4}">
                <adec:decorative xmlns:adec="http://schemas.microsoft.com/office/drawing/2017/decorative" val="1"/>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2653203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1428-98EF-4EA7-8B53-95D6FD388998}"/>
              </a:ext>
            </a:extLst>
          </p:cNvPr>
          <p:cNvSpPr>
            <a:spLocks noGrp="1"/>
          </p:cNvSpPr>
          <p:nvPr>
            <p:ph type="title"/>
          </p:nvPr>
        </p:nvSpPr>
        <p:spPr>
          <a:xfrm>
            <a:off x="1062000" y="1252800"/>
            <a:ext cx="4467600" cy="2176200"/>
          </a:xfrm>
        </p:spPr>
        <p:txBody>
          <a:bodyPr anchor="t" anchorCtr="0"/>
          <a:lstStyle>
            <a:lvl1pPr>
              <a:defRPr sz="29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4106DD8-7948-4C50-8639-F46F08C3AE5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CAB5D05F-13B2-4DDE-AEE5-2FFBC910F1B2}"/>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C7CA3DFD-1456-4660-8744-18148456CA8C}"/>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6" name="Straight Connector 5">
            <a:extLst>
              <a:ext uri="{FF2B5EF4-FFF2-40B4-BE49-F238E27FC236}">
                <a16:creationId xmlns:a16="http://schemas.microsoft.com/office/drawing/2014/main" id="{1E701184-D5F5-4AF5-B171-04B46C4EF918}"/>
              </a:ext>
            </a:extLst>
          </p:cNvPr>
          <p:cNvCxnSpPr>
            <a:cxnSpLocks/>
          </p:cNvCxnSpPr>
          <p:nvPr userDrawn="1"/>
        </p:nvCxnSpPr>
        <p:spPr>
          <a:xfrm>
            <a:off x="6080926" y="1212573"/>
            <a:ext cx="0" cy="39358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4F6BDD9D-CE1E-401B-B998-ED51586F712F}"/>
              </a:ext>
            </a:extLst>
          </p:cNvPr>
          <p:cNvSpPr>
            <a:spLocks noGrp="1"/>
          </p:cNvSpPr>
          <p:nvPr>
            <p:ph type="body" sz="quarter" idx="13"/>
          </p:nvPr>
        </p:nvSpPr>
        <p:spPr>
          <a:xfrm>
            <a:off x="6321600" y="1252800"/>
            <a:ext cx="4467600" cy="3353067"/>
          </a:xfrm>
        </p:spPr>
        <p:txBody>
          <a:bodyPr/>
          <a:lstStyle>
            <a:lvl1pPr marL="0" indent="0">
              <a:buNone/>
              <a:defRPr sz="3600" b="1"/>
            </a:lvl1pPr>
          </a:lstStyle>
          <a:p>
            <a:pPr lvl="0"/>
            <a:r>
              <a:rPr lang="en-US"/>
              <a:t>Click to edit Master text styles</a:t>
            </a:r>
            <a:endParaRPr lang="en-GB"/>
          </a:p>
        </p:txBody>
      </p:sp>
      <p:sp>
        <p:nvSpPr>
          <p:cNvPr id="11" name="Text Placeholder 10">
            <a:extLst>
              <a:ext uri="{FF2B5EF4-FFF2-40B4-BE49-F238E27FC236}">
                <a16:creationId xmlns:a16="http://schemas.microsoft.com/office/drawing/2014/main" id="{75A4B8D9-1F1E-4251-87E0-DCB69C9FDA5D}"/>
              </a:ext>
            </a:extLst>
          </p:cNvPr>
          <p:cNvSpPr>
            <a:spLocks noGrp="1"/>
          </p:cNvSpPr>
          <p:nvPr>
            <p:ph type="body" sz="quarter" idx="14"/>
          </p:nvPr>
        </p:nvSpPr>
        <p:spPr>
          <a:xfrm>
            <a:off x="6321600" y="4776642"/>
            <a:ext cx="4467598" cy="371828"/>
          </a:xfrm>
        </p:spPr>
        <p:txBody>
          <a:bodyPr/>
          <a:lstStyle>
            <a:lvl1pPr marL="0" indent="0">
              <a:buNone/>
              <a:defRPr sz="2000"/>
            </a:lvl1pPr>
          </a:lstStyle>
          <a:p>
            <a:pPr lvl="0"/>
            <a:r>
              <a:rPr lang="en-US"/>
              <a:t>Click to edit Master text styles</a:t>
            </a:r>
            <a:endParaRPr lang="en-GB"/>
          </a:p>
        </p:txBody>
      </p:sp>
    </p:spTree>
    <p:extLst>
      <p:ext uri="{BB962C8B-B14F-4D97-AF65-F5344CB8AC3E}">
        <p14:creationId xmlns:p14="http://schemas.microsoft.com/office/powerpoint/2010/main" val="4173698929"/>
      </p:ext>
    </p:extLst>
  </p:cSld>
  <p:clrMapOvr>
    <a:masterClrMapping/>
  </p:clrMapOvr>
  <p:extLst>
    <p:ext uri="{DCECCB84-F9BA-43D5-87BE-67443E8EF086}">
      <p15:sldGuideLst xmlns:p15="http://schemas.microsoft.com/office/powerpoint/2012/main">
        <p15:guide id="1" orient="horz" pos="85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537804"/>
            <a:ext cx="5428800" cy="540000"/>
          </a:xfrm>
        </p:spPr>
        <p:txBody>
          <a:bodyPr/>
          <a:lstStyle>
            <a:lvl1pPr>
              <a:lnSpc>
                <a:spcPct val="100000"/>
              </a:lnSpc>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5650"/>
            <a:ext cx="5428800" cy="4912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a:extLst>
              <a:ext uri="{FF2B5EF4-FFF2-40B4-BE49-F238E27FC236}">
                <a16:creationId xmlns:a16="http://schemas.microsoft.com/office/drawing/2014/main" id="{486A8442-B40B-4D24-9029-4E6108BD5EFD}"/>
              </a:ext>
            </a:extLst>
          </p:cNvPr>
          <p:cNvSpPr>
            <a:spLocks noGrp="1"/>
          </p:cNvSpPr>
          <p:nvPr>
            <p:ph sz="quarter" idx="13" hasCustomPrompt="1"/>
          </p:nvPr>
        </p:nvSpPr>
        <p:spPr>
          <a:xfrm>
            <a:off x="6459538" y="130175"/>
            <a:ext cx="5722937" cy="6165850"/>
          </a:xfrm>
        </p:spPr>
        <p:txBody>
          <a:bodyPr/>
          <a:lstStyle>
            <a:lvl1pPr>
              <a:defRPr/>
            </a:lvl1pPr>
          </a:lstStyle>
          <a:p>
            <a:pPr lvl="0"/>
            <a:r>
              <a:rPr lang="en-US"/>
              <a:t>Object</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endParaRPr lang="en-GB"/>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878820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endParaRPr lang="en-GB"/>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endParaRPr lang="en-US"/>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2857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endParaRPr lang="en-GB"/>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endParaRPr lang="en-GB"/>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endParaRPr lang="en-GB"/>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8227541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endParaRPr lang="en-GB"/>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endParaRPr lang="en-GB"/>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lvl1pPr>
              <a:defRPr>
                <a:solidFill>
                  <a:schemeClr val="tx1"/>
                </a:solidFill>
              </a:defRPr>
            </a:lvl1pPr>
          </a:lstStyle>
          <a:p>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lvl1pPr>
              <a:defRPr>
                <a:solidFill>
                  <a:schemeClr val="tx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431162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endParaRPr lang="en-GB"/>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BC5ED585-0856-40AE-9F10-F8559950FEF9}"/>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9B855124-6C3F-40B8-B2A8-E79F2D7231EF}"/>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B62942CD-BA75-40C5-9667-D370019E7A95}"/>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Content Placeholder 10">
            <a:extLst>
              <a:ext uri="{FF2B5EF4-FFF2-40B4-BE49-F238E27FC236}">
                <a16:creationId xmlns:a16="http://schemas.microsoft.com/office/drawing/2014/main" id="{EDFAD688-DD14-4842-AF11-CB02693A303B}"/>
              </a:ext>
            </a:extLst>
          </p:cNvPr>
          <p:cNvSpPr>
            <a:spLocks noGrp="1"/>
          </p:cNvSpPr>
          <p:nvPr>
            <p:ph sz="quarter" idx="15" hasCustomPrompt="1"/>
          </p:nvPr>
        </p:nvSpPr>
        <p:spPr>
          <a:xfrm>
            <a:off x="306388" y="7112000"/>
            <a:ext cx="11558587" cy="247650"/>
          </a:xfrm>
        </p:spPr>
        <p:txBody>
          <a:bodyPr/>
          <a:lstStyle>
            <a:lvl1pPr marL="0" indent="0">
              <a:buNone/>
              <a:defRPr sz="900"/>
            </a:lvl1pPr>
          </a:lstStyle>
          <a:p>
            <a:pPr lvl="0"/>
            <a:r>
              <a:rPr lang="en-US"/>
              <a:t>Click to add image license info</a:t>
            </a:r>
          </a:p>
        </p:txBody>
      </p:sp>
    </p:spTree>
    <p:extLst>
      <p:ext uri="{BB962C8B-B14F-4D97-AF65-F5344CB8AC3E}">
        <p14:creationId xmlns:p14="http://schemas.microsoft.com/office/powerpoint/2010/main" val="2451140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endParaRPr lang="en-GB"/>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endParaRPr lang="en-GB"/>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endParaRPr lang="en-GB"/>
          </a:p>
        </p:txBody>
      </p:sp>
      <p:sp>
        <p:nvSpPr>
          <p:cNvPr id="4" name="Footer Placeholder 3">
            <a:extLst>
              <a:ext uri="{FF2B5EF4-FFF2-40B4-BE49-F238E27FC236}">
                <a16:creationId xmlns:a16="http://schemas.microsoft.com/office/drawing/2014/main" id="{775061E1-C4EC-4D2B-83A2-B93DC9A97C3D}"/>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A0380F02-06A0-42B8-BA2D-6D55141D9386}"/>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584BE84B-A188-4496-8E34-7FC2AFC34CA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792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endParaRPr lang="en-GB"/>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endParaRPr lang="en-GB"/>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80117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6150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endParaRPr lang="en-GB"/>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765B127-697A-4225-9EDD-070A53F178AF}"/>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0BDFDC0C-8B72-418E-AE56-392077E66C53}"/>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70DAE4EB-8737-404F-8267-D29E4DAE9514}"/>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974594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1D49-D8D5-41C3-B16D-BF857BF84213}"/>
              </a:ext>
            </a:extLst>
          </p:cNvPr>
          <p:cNvSpPr>
            <a:spLocks noGrp="1"/>
          </p:cNvSpPr>
          <p:nvPr>
            <p:ph type="title"/>
          </p:nvPr>
        </p:nvSpPr>
        <p:spPr>
          <a:xfrm>
            <a:off x="579600" y="4116790"/>
            <a:ext cx="2689200" cy="2476800"/>
          </a:xfrm>
        </p:spPr>
        <p:txBody>
          <a:bodyPr lIns="0" bIns="46800" anchor="t" anchorCtr="0"/>
          <a:lstStyle>
            <a:lvl1pPr>
              <a:lnSpc>
                <a:spcPct val="100000"/>
              </a:lnSpc>
              <a:defRPr sz="1200" b="0">
                <a:solidFill>
                  <a:schemeClr val="bg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50FA85D0-7C53-42AD-A812-61153B1DCB4E}"/>
              </a:ext>
            </a:extLst>
          </p:cNvPr>
          <p:cNvSpPr>
            <a:spLocks noGrp="1"/>
          </p:cNvSpPr>
          <p:nvPr>
            <p:ph type="body" sz="quarter" idx="10"/>
          </p:nvPr>
        </p:nvSpPr>
        <p:spPr>
          <a:xfrm>
            <a:off x="3276000" y="4115502"/>
            <a:ext cx="3459600" cy="2478088"/>
          </a:xfrm>
        </p:spPr>
        <p:txBody>
          <a:bodyPr lIns="0" tIns="46800"/>
          <a:lstStyle>
            <a:lvl1pPr marL="0" indent="0">
              <a:lnSpc>
                <a:spcPct val="100000"/>
              </a:lnSpc>
              <a:spcBef>
                <a:spcPts val="0"/>
              </a:spcBef>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US"/>
              <a:t>Click to edit Master text styles</a:t>
            </a:r>
            <a:endParaRPr lang="en-GB"/>
          </a:p>
        </p:txBody>
      </p:sp>
    </p:spTree>
    <p:extLst>
      <p:ext uri="{BB962C8B-B14F-4D97-AF65-F5344CB8AC3E}">
        <p14:creationId xmlns:p14="http://schemas.microsoft.com/office/powerpoint/2010/main" val="42857460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C085-0326-4C93-AD8C-479C72ED0EFD}"/>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AAFC9-35CA-42B6-B07C-0BACF316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15607FE-3094-4C49-B924-D15AE623B339}"/>
              </a:ext>
            </a:extLst>
          </p:cNvPr>
          <p:cNvSpPr>
            <a:spLocks noGrp="1"/>
          </p:cNvSpPr>
          <p:nvPr>
            <p:ph type="ftr" sz="quarter" idx="11"/>
          </p:nvPr>
        </p:nvSpPr>
        <p:spPr/>
        <p:txBody>
          <a:bodyPr/>
          <a:lstStyle/>
          <a:p>
            <a:endParaRPr lang="en-GB"/>
          </a:p>
        </p:txBody>
      </p:sp>
      <p:sp>
        <p:nvSpPr>
          <p:cNvPr id="4" name="Date Placeholder 3">
            <a:extLst>
              <a:ext uri="{FF2B5EF4-FFF2-40B4-BE49-F238E27FC236}">
                <a16:creationId xmlns:a16="http://schemas.microsoft.com/office/drawing/2014/main" id="{FAD3546D-93EF-4729-B2C4-38BC13587EBF}"/>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5B06779C-2AF6-46D0-BB9C-31136A77806E}"/>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3202486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DE-FDA8-433B-936F-8B88A250B0B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62E7F-1D86-434D-8B70-42729D5D747D}"/>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FF7BD44-4FD0-44F4-9561-331F9ACDE1B5}"/>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42F1C60A-1542-4599-B89C-D00423F08EA6}"/>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7" name="Content Placeholder 6">
            <a:extLst>
              <a:ext uri="{FF2B5EF4-FFF2-40B4-BE49-F238E27FC236}">
                <a16:creationId xmlns:a16="http://schemas.microsoft.com/office/drawing/2014/main" id="{F8234D8F-3656-478D-B853-28E4F20B3849}"/>
              </a:ext>
            </a:extLst>
          </p:cNvPr>
          <p:cNvSpPr>
            <a:spLocks noGrp="1"/>
          </p:cNvSpPr>
          <p:nvPr>
            <p:ph sz="quarter" idx="13"/>
          </p:nvPr>
        </p:nvSpPr>
        <p:spPr>
          <a:xfrm>
            <a:off x="3060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5D7241E3-D385-4DC5-A238-8CF214F6B7E5}"/>
              </a:ext>
            </a:extLst>
          </p:cNvPr>
          <p:cNvSpPr>
            <a:spLocks noGrp="1"/>
          </p:cNvSpPr>
          <p:nvPr>
            <p:ph sz="quarter" idx="14"/>
          </p:nvPr>
        </p:nvSpPr>
        <p:spPr>
          <a:xfrm>
            <a:off x="6429600" y="1256400"/>
            <a:ext cx="5428800" cy="492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03228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5C9A-39FD-4C1E-957B-F78737A906F4}"/>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71C1A537-2F94-4FAC-8D45-F4C82F94C060}"/>
              </a:ext>
            </a:extLst>
          </p:cNvPr>
          <p:cNvSpPr>
            <a:spLocks noGrp="1"/>
          </p:cNvSpPr>
          <p:nvPr>
            <p:ph type="ftr" sz="quarter" idx="11"/>
          </p:nvPr>
        </p:nvSpPr>
        <p:spPr/>
        <p:txBody>
          <a:bodyPr/>
          <a:lstStyle/>
          <a:p>
            <a:endParaRPr lang="en-GB"/>
          </a:p>
        </p:txBody>
      </p:sp>
      <p:sp>
        <p:nvSpPr>
          <p:cNvPr id="3" name="Date Placeholder 2">
            <a:extLst>
              <a:ext uri="{FF2B5EF4-FFF2-40B4-BE49-F238E27FC236}">
                <a16:creationId xmlns:a16="http://schemas.microsoft.com/office/drawing/2014/main" id="{A5F9823A-8CF6-40A6-A585-A1978389FCFE}"/>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8C5194AF-515B-4CA1-965F-3888279B486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928840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7799D5-9C64-4C44-B0E6-C22AEFC93ADF}"/>
              </a:ext>
            </a:extLst>
          </p:cNvPr>
          <p:cNvSpPr>
            <a:spLocks noGrp="1"/>
          </p:cNvSpPr>
          <p:nvPr>
            <p:ph type="ftr" sz="quarter" idx="11"/>
          </p:nvPr>
        </p:nvSpPr>
        <p:spPr/>
        <p:txBody>
          <a:bodyPr/>
          <a:lstStyle/>
          <a:p>
            <a:endParaRPr lang="en-GB"/>
          </a:p>
        </p:txBody>
      </p:sp>
      <p:sp>
        <p:nvSpPr>
          <p:cNvPr id="2" name="Date Placeholder 1">
            <a:extLst>
              <a:ext uri="{FF2B5EF4-FFF2-40B4-BE49-F238E27FC236}">
                <a16:creationId xmlns:a16="http://schemas.microsoft.com/office/drawing/2014/main" id="{F6AAC231-7279-49D8-BFD3-85BD6399BA8D}"/>
              </a:ext>
            </a:extLst>
          </p:cNvPr>
          <p:cNvSpPr>
            <a:spLocks noGrp="1"/>
          </p:cNvSpPr>
          <p:nvPr>
            <p:ph type="dt" sz="half" idx="10"/>
          </p:nvPr>
        </p:nvSpPr>
        <p:spPr/>
        <p:txBody>
          <a:bodyPr/>
          <a:lstStyle/>
          <a:p>
            <a:endParaRPr lang="en-GB"/>
          </a:p>
        </p:txBody>
      </p:sp>
      <p:sp>
        <p:nvSpPr>
          <p:cNvPr id="4" name="Slide Number Placeholder 3">
            <a:extLst>
              <a:ext uri="{FF2B5EF4-FFF2-40B4-BE49-F238E27FC236}">
                <a16:creationId xmlns:a16="http://schemas.microsoft.com/office/drawing/2014/main" id="{7F2B58F9-C300-4062-9D38-E1F291F46978}"/>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6521821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659153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2539672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5666923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195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2919022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542708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415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01492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262110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479240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839010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8668246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43764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819885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2745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1268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732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C085-0326-4C93-AD8C-479C72ED0EFD}"/>
              </a:ext>
            </a:extLst>
          </p:cNvPr>
          <p:cNvSpPr>
            <a:spLocks noGrp="1"/>
          </p:cNvSpPr>
          <p:nvPr>
            <p:ph type="title"/>
          </p:nvPr>
        </p:nvSpPr>
        <p:spPr>
          <a:xfrm>
            <a:off x="306000" y="252000"/>
            <a:ext cx="11552400" cy="8208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AAFC9-35CA-42B6-B07C-0BACF3167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15607FE-3094-4C49-B924-D15AE623B339}"/>
              </a:ext>
            </a:extLst>
          </p:cNvPr>
          <p:cNvSpPr>
            <a:spLocks noGrp="1"/>
          </p:cNvSpPr>
          <p:nvPr>
            <p:ph type="ftr" sz="quarter" idx="11"/>
          </p:nvPr>
        </p:nvSpPr>
        <p:spPr/>
        <p:txBody>
          <a:bodyPr/>
          <a:lstStyle/>
          <a:p>
            <a:endParaRPr lang="en-GB"/>
          </a:p>
        </p:txBody>
      </p:sp>
      <p:sp>
        <p:nvSpPr>
          <p:cNvPr id="4" name="Date Placeholder 3">
            <a:extLst>
              <a:ext uri="{FF2B5EF4-FFF2-40B4-BE49-F238E27FC236}">
                <a16:creationId xmlns:a16="http://schemas.microsoft.com/office/drawing/2014/main" id="{FAD3546D-93EF-4729-B2C4-38BC13587EBF}"/>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5B06779C-2AF6-46D0-BB9C-31136A77806E}"/>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074149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568680E8-666B-4F1A-A78A-D59CAC0B5E17}"/>
              </a:ext>
            </a:extLst>
          </p:cNvPr>
          <p:cNvSpPr>
            <a:spLocks noGrp="1"/>
          </p:cNvSpPr>
          <p:nvPr>
            <p:ph type="body" sz="quarter" idx="29" hasCustomPrompt="1"/>
          </p:nvPr>
        </p:nvSpPr>
        <p:spPr>
          <a:xfrm>
            <a:off x="301625"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 name="Title 1">
            <a:extLst>
              <a:ext uri="{FF2B5EF4-FFF2-40B4-BE49-F238E27FC236}">
                <a16:creationId xmlns:a16="http://schemas.microsoft.com/office/drawing/2014/main" id="{820A7E22-1A04-48F0-B5A3-0579B896D51D}"/>
              </a:ext>
            </a:extLst>
          </p:cNvPr>
          <p:cNvSpPr>
            <a:spLocks noGrp="1"/>
          </p:cNvSpPr>
          <p:nvPr>
            <p:ph type="title"/>
          </p:nvPr>
        </p:nvSpPr>
        <p:spPr>
          <a:xfrm>
            <a:off x="306000" y="257176"/>
            <a:ext cx="11552400" cy="1131722"/>
          </a:xfrm>
        </p:spPr>
        <p:txBody>
          <a:bodyPr/>
          <a:lstStyle>
            <a:lvl1pPr>
              <a:defRPr sz="44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66459289-9A9B-4863-88A8-800E51931FF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BCD24F6-5900-4426-8CA6-5E5993830316}"/>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5AF9DEDD-F3C9-4DB9-8AB7-9B9FAE58AD2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Text Placeholder 8">
            <a:extLst>
              <a:ext uri="{FF2B5EF4-FFF2-40B4-BE49-F238E27FC236}">
                <a16:creationId xmlns:a16="http://schemas.microsoft.com/office/drawing/2014/main" id="{3CFCCB34-DDF7-4318-9C93-3CA1912F6208}"/>
              </a:ext>
            </a:extLst>
          </p:cNvPr>
          <p:cNvSpPr>
            <a:spLocks noGrp="1"/>
          </p:cNvSpPr>
          <p:nvPr>
            <p:ph type="body" sz="quarter" idx="14"/>
          </p:nvPr>
        </p:nvSpPr>
        <p:spPr>
          <a:xfrm>
            <a:off x="1310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75F07E28-6A00-4FDD-A725-52B4301AAE95}"/>
              </a:ext>
            </a:extLst>
          </p:cNvPr>
          <p:cNvSpPr>
            <a:spLocks noGrp="1"/>
          </p:cNvSpPr>
          <p:nvPr>
            <p:ph type="body" sz="quarter" idx="16"/>
          </p:nvPr>
        </p:nvSpPr>
        <p:spPr>
          <a:xfrm>
            <a:off x="1310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95350E13-471F-4950-B14C-729E49A8168C}"/>
              </a:ext>
            </a:extLst>
          </p:cNvPr>
          <p:cNvSpPr>
            <a:spLocks noGrp="1"/>
          </p:cNvSpPr>
          <p:nvPr>
            <p:ph type="body" sz="quarter" idx="18"/>
          </p:nvPr>
        </p:nvSpPr>
        <p:spPr>
          <a:xfrm>
            <a:off x="1310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5" name="Text Placeholder 8">
            <a:extLst>
              <a:ext uri="{FF2B5EF4-FFF2-40B4-BE49-F238E27FC236}">
                <a16:creationId xmlns:a16="http://schemas.microsoft.com/office/drawing/2014/main" id="{7A2EF067-1F3F-4B12-8615-D23C15BB6F05}"/>
              </a:ext>
            </a:extLst>
          </p:cNvPr>
          <p:cNvSpPr>
            <a:spLocks noGrp="1"/>
          </p:cNvSpPr>
          <p:nvPr>
            <p:ph type="body" sz="quarter" idx="20"/>
          </p:nvPr>
        </p:nvSpPr>
        <p:spPr>
          <a:xfrm>
            <a:off x="1310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7" name="Text Placeholder 8">
            <a:extLst>
              <a:ext uri="{FF2B5EF4-FFF2-40B4-BE49-F238E27FC236}">
                <a16:creationId xmlns:a16="http://schemas.microsoft.com/office/drawing/2014/main" id="{471A5A04-368F-48F2-8E4A-166561D38E0B}"/>
              </a:ext>
            </a:extLst>
          </p:cNvPr>
          <p:cNvSpPr>
            <a:spLocks noGrp="1"/>
          </p:cNvSpPr>
          <p:nvPr>
            <p:ph type="body" sz="quarter" idx="22"/>
          </p:nvPr>
        </p:nvSpPr>
        <p:spPr>
          <a:xfrm>
            <a:off x="7214400" y="1785938"/>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19" name="Text Placeholder 8">
            <a:extLst>
              <a:ext uri="{FF2B5EF4-FFF2-40B4-BE49-F238E27FC236}">
                <a16:creationId xmlns:a16="http://schemas.microsoft.com/office/drawing/2014/main" id="{C2150ACD-AEB1-460D-9C24-43251BCA8CC4}"/>
              </a:ext>
            </a:extLst>
          </p:cNvPr>
          <p:cNvSpPr>
            <a:spLocks noGrp="1"/>
          </p:cNvSpPr>
          <p:nvPr>
            <p:ph type="body" sz="quarter" idx="24"/>
          </p:nvPr>
        </p:nvSpPr>
        <p:spPr>
          <a:xfrm>
            <a:off x="7214400" y="29520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1" name="Text Placeholder 8">
            <a:extLst>
              <a:ext uri="{FF2B5EF4-FFF2-40B4-BE49-F238E27FC236}">
                <a16:creationId xmlns:a16="http://schemas.microsoft.com/office/drawing/2014/main" id="{67EBB98E-DD76-4352-AAA2-87D48F8818D8}"/>
              </a:ext>
            </a:extLst>
          </p:cNvPr>
          <p:cNvSpPr>
            <a:spLocks noGrp="1"/>
          </p:cNvSpPr>
          <p:nvPr>
            <p:ph type="body" sz="quarter" idx="26"/>
          </p:nvPr>
        </p:nvSpPr>
        <p:spPr>
          <a:xfrm>
            <a:off x="7214400" y="41904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3" name="Text Placeholder 8">
            <a:extLst>
              <a:ext uri="{FF2B5EF4-FFF2-40B4-BE49-F238E27FC236}">
                <a16:creationId xmlns:a16="http://schemas.microsoft.com/office/drawing/2014/main" id="{93AC6C7A-B293-469A-8731-D27D97BF3C1A}"/>
              </a:ext>
            </a:extLst>
          </p:cNvPr>
          <p:cNvSpPr>
            <a:spLocks noGrp="1"/>
          </p:cNvSpPr>
          <p:nvPr>
            <p:ph type="body" sz="quarter" idx="28"/>
          </p:nvPr>
        </p:nvSpPr>
        <p:spPr>
          <a:xfrm>
            <a:off x="7214400" y="5392800"/>
            <a:ext cx="4114800" cy="957600"/>
          </a:xfrm>
        </p:spPr>
        <p:txBody>
          <a:bodyPr/>
          <a:lstStyle>
            <a:lvl1pPr marL="0" indent="0">
              <a:buNone/>
              <a:defRPr b="1"/>
            </a:lvl1pPr>
            <a:lvl2pPr marL="0" indent="0">
              <a:buNone/>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6A3B345-E852-4B4B-9D8E-1A9B25ABAB28}"/>
              </a:ext>
            </a:extLst>
          </p:cNvPr>
          <p:cNvSpPr>
            <a:spLocks noGrp="1"/>
          </p:cNvSpPr>
          <p:nvPr>
            <p:ph type="body" sz="quarter" idx="30" hasCustomPrompt="1"/>
          </p:nvPr>
        </p:nvSpPr>
        <p:spPr>
          <a:xfrm>
            <a:off x="301625"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7" name="Text Placeholder 24">
            <a:extLst>
              <a:ext uri="{FF2B5EF4-FFF2-40B4-BE49-F238E27FC236}">
                <a16:creationId xmlns:a16="http://schemas.microsoft.com/office/drawing/2014/main" id="{BEE9308F-D5EE-4D3D-9C47-B58F134A7962}"/>
              </a:ext>
            </a:extLst>
          </p:cNvPr>
          <p:cNvSpPr>
            <a:spLocks noGrp="1"/>
          </p:cNvSpPr>
          <p:nvPr>
            <p:ph type="body" sz="quarter" idx="31" hasCustomPrompt="1"/>
          </p:nvPr>
        </p:nvSpPr>
        <p:spPr>
          <a:xfrm>
            <a:off x="301625"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8" name="Text Placeholder 24">
            <a:extLst>
              <a:ext uri="{FF2B5EF4-FFF2-40B4-BE49-F238E27FC236}">
                <a16:creationId xmlns:a16="http://schemas.microsoft.com/office/drawing/2014/main" id="{80E08A42-0F58-446B-94C2-AB973E93BC24}"/>
              </a:ext>
            </a:extLst>
          </p:cNvPr>
          <p:cNvSpPr>
            <a:spLocks noGrp="1"/>
          </p:cNvSpPr>
          <p:nvPr>
            <p:ph type="body" sz="quarter" idx="32" hasCustomPrompt="1"/>
          </p:nvPr>
        </p:nvSpPr>
        <p:spPr>
          <a:xfrm>
            <a:off x="301625"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29" name="Text Placeholder 24">
            <a:extLst>
              <a:ext uri="{FF2B5EF4-FFF2-40B4-BE49-F238E27FC236}">
                <a16:creationId xmlns:a16="http://schemas.microsoft.com/office/drawing/2014/main" id="{E7359723-D7AB-4162-B5D6-542FE57ED2D3}"/>
              </a:ext>
            </a:extLst>
          </p:cNvPr>
          <p:cNvSpPr>
            <a:spLocks noGrp="1"/>
          </p:cNvSpPr>
          <p:nvPr>
            <p:ph type="body" sz="quarter" idx="33" hasCustomPrompt="1"/>
          </p:nvPr>
        </p:nvSpPr>
        <p:spPr>
          <a:xfrm>
            <a:off x="6210000" y="17856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0" name="Text Placeholder 24">
            <a:extLst>
              <a:ext uri="{FF2B5EF4-FFF2-40B4-BE49-F238E27FC236}">
                <a16:creationId xmlns:a16="http://schemas.microsoft.com/office/drawing/2014/main" id="{875B2E40-430D-4757-B86D-915E7CF82E41}"/>
              </a:ext>
            </a:extLst>
          </p:cNvPr>
          <p:cNvSpPr>
            <a:spLocks noGrp="1"/>
          </p:cNvSpPr>
          <p:nvPr>
            <p:ph type="body" sz="quarter" idx="34" hasCustomPrompt="1"/>
          </p:nvPr>
        </p:nvSpPr>
        <p:spPr>
          <a:xfrm>
            <a:off x="6210000" y="2951662"/>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1" name="Text Placeholder 24">
            <a:extLst>
              <a:ext uri="{FF2B5EF4-FFF2-40B4-BE49-F238E27FC236}">
                <a16:creationId xmlns:a16="http://schemas.microsoft.com/office/drawing/2014/main" id="{8B12E074-12DD-4906-AD45-6A5A25508A56}"/>
              </a:ext>
            </a:extLst>
          </p:cNvPr>
          <p:cNvSpPr>
            <a:spLocks noGrp="1"/>
          </p:cNvSpPr>
          <p:nvPr>
            <p:ph type="body" sz="quarter" idx="35" hasCustomPrompt="1"/>
          </p:nvPr>
        </p:nvSpPr>
        <p:spPr>
          <a:xfrm>
            <a:off x="6210000" y="41904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
        <p:nvSpPr>
          <p:cNvPr id="32" name="Text Placeholder 24">
            <a:extLst>
              <a:ext uri="{FF2B5EF4-FFF2-40B4-BE49-F238E27FC236}">
                <a16:creationId xmlns:a16="http://schemas.microsoft.com/office/drawing/2014/main" id="{BF4BB1D9-FC03-4090-9F94-EF8BEAC5C149}"/>
              </a:ext>
            </a:extLst>
          </p:cNvPr>
          <p:cNvSpPr>
            <a:spLocks noGrp="1"/>
          </p:cNvSpPr>
          <p:nvPr>
            <p:ph type="body" sz="quarter" idx="36" hasCustomPrompt="1"/>
          </p:nvPr>
        </p:nvSpPr>
        <p:spPr>
          <a:xfrm>
            <a:off x="6210000" y="5392800"/>
            <a:ext cx="835025" cy="957262"/>
          </a:xfrm>
          <a:solidFill>
            <a:schemeClr val="accent1"/>
          </a:solidFill>
        </p:spPr>
        <p:txBody>
          <a:bodyPr/>
          <a:lstStyle>
            <a:lvl1pPr marL="0" indent="0">
              <a:buFontTx/>
              <a:buNone/>
              <a:defRPr sz="3200" b="1">
                <a:solidFill>
                  <a:schemeClr val="bg1"/>
                </a:solidFill>
              </a:defRPr>
            </a:lvl1pPr>
            <a:lvl2pPr indent="0">
              <a:buFontTx/>
              <a:buNone/>
              <a:defRPr sz="3200" b="1">
                <a:solidFill>
                  <a:schemeClr val="bg2"/>
                </a:solidFill>
              </a:defRPr>
            </a:lvl2pPr>
            <a:lvl3pPr indent="0">
              <a:buFontTx/>
              <a:buNone/>
              <a:defRPr sz="3200" b="1">
                <a:solidFill>
                  <a:schemeClr val="bg2"/>
                </a:solidFill>
              </a:defRPr>
            </a:lvl3pPr>
            <a:lvl4pPr indent="0">
              <a:buFontTx/>
              <a:buNone/>
              <a:defRPr sz="3200" b="1">
                <a:solidFill>
                  <a:schemeClr val="bg2"/>
                </a:solidFill>
              </a:defRPr>
            </a:lvl4pPr>
            <a:lvl5pPr indent="0">
              <a:buFontTx/>
              <a:buNone/>
              <a:defRPr sz="3200" b="1">
                <a:solidFill>
                  <a:schemeClr val="bg2"/>
                </a:solidFill>
              </a:defRPr>
            </a:lvl5pPr>
          </a:lstStyle>
          <a:p>
            <a:pPr lvl="0"/>
            <a:r>
              <a:rPr lang="en-US"/>
              <a:t>text </a:t>
            </a:r>
          </a:p>
        </p:txBody>
      </p:sp>
    </p:spTree>
    <p:extLst>
      <p:ext uri="{BB962C8B-B14F-4D97-AF65-F5344CB8AC3E}">
        <p14:creationId xmlns:p14="http://schemas.microsoft.com/office/powerpoint/2010/main" val="2768576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messag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7175"/>
            <a:ext cx="11552400" cy="712368"/>
          </a:xfrm>
        </p:spPr>
        <p:txBody>
          <a:bodyPr/>
          <a:lstStyle>
            <a:lvl1pPr>
              <a:lnSpc>
                <a:spcPct val="100000"/>
              </a:lnSpc>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1261404"/>
            <a:ext cx="3888000" cy="2059200"/>
          </a:xfrm>
        </p:spPr>
        <p:txBody>
          <a:bodyPr/>
          <a:lstStyle>
            <a:lvl1pPr>
              <a:defRPr sz="3600" b="1"/>
            </a:lvl1pPr>
          </a:lstStyle>
          <a:p>
            <a:pPr lvl="0"/>
            <a:r>
              <a:rPr lang="en-US"/>
              <a:t>Click to edit Master text styles</a:t>
            </a:r>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9" name="Content Placeholder 3" descr="Add description of object (table/graph/picture, etc)">
            <a:extLst>
              <a:ext uri="{FF2B5EF4-FFF2-40B4-BE49-F238E27FC236}">
                <a16:creationId xmlns:a16="http://schemas.microsoft.com/office/drawing/2014/main" id="{67B85DDB-4159-4BB4-A59E-5BE213A7443F}"/>
              </a:ext>
            </a:extLst>
          </p:cNvPr>
          <p:cNvSpPr>
            <a:spLocks noGrp="1"/>
          </p:cNvSpPr>
          <p:nvPr>
            <p:ph sz="half" idx="2"/>
          </p:nvPr>
        </p:nvSpPr>
        <p:spPr>
          <a:xfrm>
            <a:off x="4471200" y="1249363"/>
            <a:ext cx="7393775" cy="4929188"/>
          </a:xfrm>
          <a:prstGeom prst="rect">
            <a:avLst/>
          </a:prstGeom>
        </p:spPr>
        <p:txBody>
          <a:bodyPr/>
          <a:lstStyle>
            <a:lvl1pPr>
              <a:buNone/>
              <a:defRPr/>
            </a:lvl1pPr>
          </a:lstStyle>
          <a:p>
            <a:pPr lvl="0"/>
            <a:r>
              <a:rPr lang="en-US"/>
              <a:t>Click to edit Master text styles</a:t>
            </a:r>
          </a:p>
        </p:txBody>
      </p:sp>
      <p:sp>
        <p:nvSpPr>
          <p:cNvPr id="8" name="Text Placeholder 7">
            <a:extLst>
              <a:ext uri="{FF2B5EF4-FFF2-40B4-BE49-F238E27FC236}">
                <a16:creationId xmlns:a16="http://schemas.microsoft.com/office/drawing/2014/main" id="{9682420F-7E00-4112-B16C-8B3BEE01681E}"/>
              </a:ext>
            </a:extLst>
          </p:cNvPr>
          <p:cNvSpPr>
            <a:spLocks noGrp="1"/>
          </p:cNvSpPr>
          <p:nvPr>
            <p:ph type="body" sz="quarter" idx="13"/>
          </p:nvPr>
        </p:nvSpPr>
        <p:spPr>
          <a:xfrm>
            <a:off x="0" y="3430800"/>
            <a:ext cx="4471200" cy="2747751"/>
          </a:xfrm>
          <a:solidFill>
            <a:schemeClr val="accent1"/>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99226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ey message and object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605798-CE35-4206-A97D-EB4777053B4B}"/>
              </a:ext>
              <a:ext uri="{C183D7F6-B498-43B3-948B-1728B52AA6E4}">
                <adec:decorative xmlns:adec="http://schemas.microsoft.com/office/drawing/2017/decorative" val="1"/>
              </a:ext>
            </a:extLst>
          </p:cNvPr>
          <p:cNvSpPr/>
          <p:nvPr userDrawn="1"/>
        </p:nvSpPr>
        <p:spPr>
          <a:xfrm>
            <a:off x="0" y="2754488"/>
            <a:ext cx="6096000" cy="4103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C34E1A6-9EC2-468E-98F7-98901A8D1A5B}"/>
              </a:ext>
            </a:extLst>
          </p:cNvPr>
          <p:cNvSpPr>
            <a:spLocks noGrp="1"/>
          </p:cNvSpPr>
          <p:nvPr>
            <p:ph type="title"/>
          </p:nvPr>
        </p:nvSpPr>
        <p:spPr>
          <a:xfrm>
            <a:off x="306000" y="252000"/>
            <a:ext cx="5428800" cy="820800"/>
          </a:xfrm>
        </p:spPr>
        <p:txBody>
          <a:bodyPr vert="horz" lIns="90000" tIns="45720" rIns="90000" bIns="0" rtlCol="0" anchor="b" anchorCtr="0">
            <a:normAutofit/>
          </a:bodyPr>
          <a:lstStyle>
            <a:lvl1pPr>
              <a:defRPr lang="en-GB">
                <a:solidFill>
                  <a:schemeClr val="tx1"/>
                </a:solidFill>
              </a:defRPr>
            </a:lvl1pPr>
          </a:lstStyle>
          <a:p>
            <a:pPr lvl="0">
              <a:lnSpc>
                <a:spcPct val="100000"/>
              </a:lnSpc>
            </a:pPr>
            <a:r>
              <a:rPr lang="en-US"/>
              <a:t>Click to edit Master title style</a:t>
            </a:r>
            <a:endParaRPr lang="en-GB"/>
          </a:p>
        </p:txBody>
      </p:sp>
      <p:sp>
        <p:nvSpPr>
          <p:cNvPr id="7" name="Content Placeholder 6">
            <a:extLst>
              <a:ext uri="{FF2B5EF4-FFF2-40B4-BE49-F238E27FC236}">
                <a16:creationId xmlns:a16="http://schemas.microsoft.com/office/drawing/2014/main" id="{926F895B-32EE-4C42-A771-15E886F401D7}"/>
              </a:ext>
            </a:extLst>
          </p:cNvPr>
          <p:cNvSpPr>
            <a:spLocks noGrp="1"/>
          </p:cNvSpPr>
          <p:nvPr>
            <p:ph sz="quarter" idx="13"/>
          </p:nvPr>
        </p:nvSpPr>
        <p:spPr>
          <a:xfrm>
            <a:off x="301625" y="1260938"/>
            <a:ext cx="5429250" cy="1375200"/>
          </a:xfrm>
        </p:spPr>
        <p:txBody>
          <a:bodyPr/>
          <a:lstStyle>
            <a:lvl1pPr marL="0" indent="0">
              <a:buNone/>
              <a:defRPr sz="2400" b="1">
                <a:solidFill>
                  <a:schemeClr val="accent1"/>
                </a:solidFill>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76953603-B320-4E9F-8C88-FCB935412932}"/>
              </a:ext>
            </a:extLst>
          </p:cNvPr>
          <p:cNvSpPr>
            <a:spLocks noGrp="1"/>
          </p:cNvSpPr>
          <p:nvPr>
            <p:ph sz="quarter" idx="16"/>
          </p:nvPr>
        </p:nvSpPr>
        <p:spPr>
          <a:xfrm>
            <a:off x="301625" y="2754313"/>
            <a:ext cx="5429250" cy="3424237"/>
          </a:xfrm>
        </p:spPr>
        <p:txBody>
          <a:bodyPr/>
          <a:lstStyle>
            <a:lvl1pPr marL="0" indent="0">
              <a:buNone/>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1" name="Content Placeholder 10">
            <a:extLst>
              <a:ext uri="{FF2B5EF4-FFF2-40B4-BE49-F238E27FC236}">
                <a16:creationId xmlns:a16="http://schemas.microsoft.com/office/drawing/2014/main" id="{787F60CB-10DD-4652-B8F0-4AC544C71B4B}"/>
              </a:ext>
            </a:extLst>
          </p:cNvPr>
          <p:cNvSpPr>
            <a:spLocks noGrp="1"/>
          </p:cNvSpPr>
          <p:nvPr>
            <p:ph sz="quarter" idx="15"/>
          </p:nvPr>
        </p:nvSpPr>
        <p:spPr>
          <a:xfrm>
            <a:off x="6065661" y="0"/>
            <a:ext cx="6126339"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1E18C755-832F-4C56-B358-BC210FE8599D}"/>
              </a:ext>
            </a:extLst>
          </p:cNvPr>
          <p:cNvSpPr>
            <a:spLocks noGrp="1"/>
          </p:cNvSpPr>
          <p:nvPr>
            <p:ph type="ftr" sz="quarter" idx="11"/>
          </p:nvPr>
        </p:nvSpPr>
        <p:spPr/>
        <p:txBody>
          <a:bodyPr/>
          <a:lstStyle>
            <a:lvl1pPr>
              <a:defRPr>
                <a:solidFill>
                  <a:schemeClr val="bg2"/>
                </a:solidFill>
              </a:defRPr>
            </a:lvl1pPr>
          </a:lstStyle>
          <a:p>
            <a:endParaRPr lang="en-GB"/>
          </a:p>
        </p:txBody>
      </p:sp>
      <p:sp>
        <p:nvSpPr>
          <p:cNvPr id="3" name="Date Placeholder 2">
            <a:extLst>
              <a:ext uri="{FF2B5EF4-FFF2-40B4-BE49-F238E27FC236}">
                <a16:creationId xmlns:a16="http://schemas.microsoft.com/office/drawing/2014/main" id="{9B1A9764-A1B9-46F8-96D5-74C081563C7F}"/>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30B32DD5-A0D7-4176-9C07-463D33A3AAC0}"/>
              </a:ext>
            </a:extLst>
          </p:cNvPr>
          <p:cNvSpPr>
            <a:spLocks noGrp="1"/>
          </p:cNvSpPr>
          <p:nvPr>
            <p:ph type="sldNum" sz="quarter" idx="12"/>
          </p:nvPr>
        </p:nvSpPr>
        <p:spPr/>
        <p:txBody>
          <a:bodyPr/>
          <a:lstStyle>
            <a:lvl1pPr>
              <a:defRPr>
                <a:solidFill>
                  <a:schemeClr val="bg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448948129"/>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Text and 2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C2F8-7688-4288-9199-BB2C3EBE8BAB}"/>
              </a:ext>
            </a:extLst>
          </p:cNvPr>
          <p:cNvSpPr>
            <a:spLocks noGrp="1"/>
          </p:cNvSpPr>
          <p:nvPr>
            <p:ph type="title"/>
          </p:nvPr>
        </p:nvSpPr>
        <p:spPr>
          <a:xfrm>
            <a:off x="306000" y="252000"/>
            <a:ext cx="11552400" cy="820800"/>
          </a:xfrm>
        </p:spPr>
        <p:txBody>
          <a:bodyPr/>
          <a:lstStyle>
            <a:lvl1pPr>
              <a:lnSpc>
                <a:spcPct val="100000"/>
              </a:lnSpc>
              <a:defRPr sz="4400"/>
            </a:lvl1pPr>
          </a:lstStyle>
          <a:p>
            <a:r>
              <a:rPr lang="en-US"/>
              <a:t>Click to edit Master title style</a:t>
            </a:r>
            <a:endParaRPr lang="en-GB"/>
          </a:p>
        </p:txBody>
      </p:sp>
      <p:sp>
        <p:nvSpPr>
          <p:cNvPr id="11" name="Content Placeholder 10">
            <a:extLst>
              <a:ext uri="{FF2B5EF4-FFF2-40B4-BE49-F238E27FC236}">
                <a16:creationId xmlns:a16="http://schemas.microsoft.com/office/drawing/2014/main" id="{909C2039-2FF7-4ECB-94E1-AF05CB2C8308}"/>
              </a:ext>
            </a:extLst>
          </p:cNvPr>
          <p:cNvSpPr>
            <a:spLocks noGrp="1"/>
          </p:cNvSpPr>
          <p:nvPr>
            <p:ph sz="quarter" idx="15"/>
          </p:nvPr>
        </p:nvSpPr>
        <p:spPr>
          <a:xfrm>
            <a:off x="0" y="1689100"/>
            <a:ext cx="6076950" cy="2232025"/>
          </a:xfrm>
        </p:spPr>
        <p:txBody>
          <a:bodyPr/>
          <a:lstStyle>
            <a:lvl1pPr marL="0" indent="0">
              <a:buNone/>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368E8D95-4D94-4F30-835D-3FF40188D1D6}"/>
              </a:ext>
            </a:extLst>
          </p:cNvPr>
          <p:cNvSpPr>
            <a:spLocks noGrp="1"/>
          </p:cNvSpPr>
          <p:nvPr>
            <p:ph sz="half" idx="1"/>
          </p:nvPr>
        </p:nvSpPr>
        <p:spPr>
          <a:xfrm>
            <a:off x="306000" y="4194000"/>
            <a:ext cx="5572800" cy="1984550"/>
          </a:xfrm>
        </p:spPr>
        <p:txBody>
          <a:bodyPr/>
          <a:lstStyle>
            <a:lvl1pPr marL="0" indent="0">
              <a:buNone/>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F2AF1B6F-29EF-4915-954D-C7A734C4F1B1}"/>
              </a:ext>
            </a:extLst>
          </p:cNvPr>
          <p:cNvSpPr>
            <a:spLocks noGrp="1"/>
          </p:cNvSpPr>
          <p:nvPr>
            <p:ph sz="half" idx="14"/>
          </p:nvPr>
        </p:nvSpPr>
        <p:spPr>
          <a:xfrm>
            <a:off x="6285600" y="1688400"/>
            <a:ext cx="5572800" cy="174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a:extLst>
              <a:ext uri="{FF2B5EF4-FFF2-40B4-BE49-F238E27FC236}">
                <a16:creationId xmlns:a16="http://schemas.microsoft.com/office/drawing/2014/main" id="{C2D6E287-74D8-466B-93CC-E97050302A8E}"/>
              </a:ext>
            </a:extLst>
          </p:cNvPr>
          <p:cNvSpPr>
            <a:spLocks noGrp="1"/>
          </p:cNvSpPr>
          <p:nvPr>
            <p:ph sz="quarter" idx="16"/>
          </p:nvPr>
        </p:nvSpPr>
        <p:spPr>
          <a:xfrm>
            <a:off x="6076950" y="3429000"/>
            <a:ext cx="6137275" cy="3429000"/>
          </a:xfrm>
        </p:spPr>
        <p:txBody>
          <a:bodyPr/>
          <a:lstStyle>
            <a:lvl1pPr marL="0" indent="0">
              <a:buNone/>
              <a:defRPr/>
            </a:lvl1pPr>
          </a:lstStyle>
          <a:p>
            <a:pPr lvl="0"/>
            <a:r>
              <a:rPr lang="en-US"/>
              <a:t>Click to edit Master text styles</a:t>
            </a:r>
          </a:p>
        </p:txBody>
      </p:sp>
      <p:sp>
        <p:nvSpPr>
          <p:cNvPr id="6" name="Footer Placeholder 5">
            <a:extLst>
              <a:ext uri="{FF2B5EF4-FFF2-40B4-BE49-F238E27FC236}">
                <a16:creationId xmlns:a16="http://schemas.microsoft.com/office/drawing/2014/main" id="{8B9E4A27-53E6-48EA-A37A-F875441579D5}"/>
              </a:ext>
            </a:extLst>
          </p:cNvPr>
          <p:cNvSpPr>
            <a:spLocks noGrp="1"/>
          </p:cNvSpPr>
          <p:nvPr>
            <p:ph type="ftr" sz="quarter" idx="11"/>
          </p:nvPr>
        </p:nvSpPr>
        <p:spPr/>
        <p:txBody>
          <a:bodyPr/>
          <a:lstStyle/>
          <a:p>
            <a:endParaRPr lang="en-GB"/>
          </a:p>
        </p:txBody>
      </p:sp>
      <p:sp>
        <p:nvSpPr>
          <p:cNvPr id="5" name="Date Placeholder 4">
            <a:extLst>
              <a:ext uri="{FF2B5EF4-FFF2-40B4-BE49-F238E27FC236}">
                <a16:creationId xmlns:a16="http://schemas.microsoft.com/office/drawing/2014/main" id="{15AACAD1-372D-4F71-B337-F9A7F3B5CC47}"/>
              </a:ext>
            </a:extLst>
          </p:cNvPr>
          <p:cNvSpPr>
            <a:spLocks noGrp="1"/>
          </p:cNvSpPr>
          <p:nvPr>
            <p:ph type="dt" sz="half" idx="10"/>
          </p:nvPr>
        </p:nvSpPr>
        <p:spPr/>
        <p:txBody>
          <a:bodyPr/>
          <a:lstStyle>
            <a:lvl1pPr>
              <a:defRPr>
                <a:solidFill>
                  <a:schemeClr val="tx1"/>
                </a:solidFill>
              </a:defRPr>
            </a:lvl1pPr>
          </a:lstStyle>
          <a:p>
            <a:endParaRPr lang="en-GB"/>
          </a:p>
        </p:txBody>
      </p:sp>
      <p:sp>
        <p:nvSpPr>
          <p:cNvPr id="7" name="Slide Number Placeholder 6">
            <a:extLst>
              <a:ext uri="{FF2B5EF4-FFF2-40B4-BE49-F238E27FC236}">
                <a16:creationId xmlns:a16="http://schemas.microsoft.com/office/drawing/2014/main" id="{B769B38E-C211-4169-B9DE-CE7CAB4E9802}"/>
              </a:ext>
            </a:extLst>
          </p:cNvPr>
          <p:cNvSpPr>
            <a:spLocks noGrp="1"/>
          </p:cNvSpPr>
          <p:nvPr>
            <p:ph type="sldNum" sz="quarter" idx="12"/>
          </p:nvPr>
        </p:nvSpPr>
        <p:spPr/>
        <p:txBody>
          <a:bodyPr/>
          <a:lstStyle>
            <a:lvl1pPr>
              <a:defRPr>
                <a:solidFill>
                  <a:schemeClr val="tx1"/>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0695636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bject above title and tex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F26F1C6-4C7F-4E81-8ED3-C2BB6E34B2B3}"/>
              </a:ext>
            </a:extLst>
          </p:cNvPr>
          <p:cNvSpPr>
            <a:spLocks noGrp="1"/>
          </p:cNvSpPr>
          <p:nvPr>
            <p:ph sz="quarter" idx="13"/>
          </p:nvPr>
        </p:nvSpPr>
        <p:spPr>
          <a:xfrm>
            <a:off x="0" y="-1"/>
            <a:ext cx="12192000" cy="2484000"/>
          </a:xfrm>
        </p:spPr>
        <p:txBody>
          <a:bodyP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B55EA7E9-EFF8-4127-B336-30D7A4058418}"/>
              </a:ext>
            </a:extLst>
          </p:cNvPr>
          <p:cNvSpPr>
            <a:spLocks noGrp="1"/>
          </p:cNvSpPr>
          <p:nvPr>
            <p:ph type="title"/>
          </p:nvPr>
        </p:nvSpPr>
        <p:spPr>
          <a:xfrm>
            <a:off x="306000" y="2782800"/>
            <a:ext cx="4028400" cy="3394800"/>
          </a:xfrm>
        </p:spPr>
        <p:txBody>
          <a:bodyPr anchor="t" anchorCtr="0"/>
          <a:lstStyle>
            <a:lvl1pPr>
              <a:defRPr sz="4000">
                <a:solidFill>
                  <a:schemeClr val="tx1"/>
                </a:solidFill>
              </a:defRPr>
            </a:lvl1pPr>
          </a:lstStyle>
          <a:p>
            <a:r>
              <a:rPr lang="en-US"/>
              <a:t>Click to edit Master title style</a:t>
            </a:r>
            <a:endParaRPr lang="en-GB"/>
          </a:p>
        </p:txBody>
      </p:sp>
      <p:sp>
        <p:nvSpPr>
          <p:cNvPr id="9" name="Content Placeholder 8">
            <a:extLst>
              <a:ext uri="{FF2B5EF4-FFF2-40B4-BE49-F238E27FC236}">
                <a16:creationId xmlns:a16="http://schemas.microsoft.com/office/drawing/2014/main" id="{67CFA9DB-5477-459A-974D-93AAA4628B1D}"/>
              </a:ext>
            </a:extLst>
          </p:cNvPr>
          <p:cNvSpPr>
            <a:spLocks noGrp="1"/>
          </p:cNvSpPr>
          <p:nvPr>
            <p:ph sz="quarter" idx="14"/>
          </p:nvPr>
        </p:nvSpPr>
        <p:spPr>
          <a:xfrm>
            <a:off x="4698000" y="2782888"/>
            <a:ext cx="7160400" cy="3395662"/>
          </a:xfrm>
        </p:spPr>
        <p:txBody>
          <a:bodyPr numCol="2" spcCol="360000"/>
          <a:lstStyle>
            <a:lvl1pPr marL="0" indent="0">
              <a:buNone/>
              <a:defRPr b="1">
                <a:solidFill>
                  <a:schemeClr val="accent1"/>
                </a:solidFill>
              </a:defRPr>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BC5ED585-0856-40AE-9F10-F8559950FEF9}"/>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9B855124-6C3F-40B8-B2A8-E79F2D7231EF}"/>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B62942CD-BA75-40C5-9667-D370019E7A95}"/>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
        <p:nvSpPr>
          <p:cNvPr id="11" name="Content Placeholder 10">
            <a:extLst>
              <a:ext uri="{FF2B5EF4-FFF2-40B4-BE49-F238E27FC236}">
                <a16:creationId xmlns:a16="http://schemas.microsoft.com/office/drawing/2014/main" id="{EDFAD688-DD14-4842-AF11-CB02693A303B}"/>
              </a:ext>
            </a:extLst>
          </p:cNvPr>
          <p:cNvSpPr>
            <a:spLocks noGrp="1"/>
          </p:cNvSpPr>
          <p:nvPr>
            <p:ph sz="quarter" idx="15" hasCustomPrompt="1"/>
          </p:nvPr>
        </p:nvSpPr>
        <p:spPr>
          <a:xfrm>
            <a:off x="306388" y="7112000"/>
            <a:ext cx="11558587" cy="247650"/>
          </a:xfrm>
        </p:spPr>
        <p:txBody>
          <a:bodyPr/>
          <a:lstStyle>
            <a:lvl1pPr marL="0" indent="0">
              <a:buNone/>
              <a:defRPr sz="900"/>
            </a:lvl1pPr>
          </a:lstStyle>
          <a:p>
            <a:pPr lvl="0"/>
            <a:r>
              <a:rPr lang="en-US"/>
              <a:t>Click to add image license info</a:t>
            </a:r>
          </a:p>
        </p:txBody>
      </p:sp>
    </p:spTree>
    <p:extLst>
      <p:ext uri="{BB962C8B-B14F-4D97-AF65-F5344CB8AC3E}">
        <p14:creationId xmlns:p14="http://schemas.microsoft.com/office/powerpoint/2010/main" val="18785484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65D6-2D20-4211-9E74-82220561CD2F}"/>
              </a:ext>
            </a:extLst>
          </p:cNvPr>
          <p:cNvSpPr>
            <a:spLocks noGrp="1"/>
          </p:cNvSpPr>
          <p:nvPr>
            <p:ph type="title"/>
          </p:nvPr>
        </p:nvSpPr>
        <p:spPr>
          <a:xfrm>
            <a:off x="306000" y="262799"/>
            <a:ext cx="11552400" cy="819525"/>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B580FB3D-B147-470B-AFB3-1D8AD802D8FC}"/>
              </a:ext>
            </a:extLst>
          </p:cNvPr>
          <p:cNvSpPr>
            <a:spLocks noGrp="1"/>
          </p:cNvSpPr>
          <p:nvPr>
            <p:ph type="body" sz="quarter" idx="13"/>
          </p:nvPr>
        </p:nvSpPr>
        <p:spPr>
          <a:xfrm>
            <a:off x="30600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11" name="Picture Placeholder 10" descr="Add description of icon">
            <a:extLst>
              <a:ext uri="{FF2B5EF4-FFF2-40B4-BE49-F238E27FC236}">
                <a16:creationId xmlns:a16="http://schemas.microsoft.com/office/drawing/2014/main" id="{5E5197B7-95FB-49F8-A97B-FE41C5A9596C}"/>
              </a:ext>
            </a:extLst>
          </p:cNvPr>
          <p:cNvSpPr>
            <a:spLocks noGrp="1"/>
          </p:cNvSpPr>
          <p:nvPr>
            <p:ph type="pic" sz="quarter" idx="15" hasCustomPrompt="1"/>
          </p:nvPr>
        </p:nvSpPr>
        <p:spPr>
          <a:xfrm>
            <a:off x="30600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3" name="Text Placeholder 12">
            <a:extLst>
              <a:ext uri="{FF2B5EF4-FFF2-40B4-BE49-F238E27FC236}">
                <a16:creationId xmlns:a16="http://schemas.microsoft.com/office/drawing/2014/main" id="{4D9A13C7-EBEB-436D-ADBB-86B6FB45BCD1}"/>
              </a:ext>
            </a:extLst>
          </p:cNvPr>
          <p:cNvSpPr>
            <a:spLocks noGrp="1"/>
          </p:cNvSpPr>
          <p:nvPr>
            <p:ph type="body" sz="quarter" idx="16"/>
          </p:nvPr>
        </p:nvSpPr>
        <p:spPr>
          <a:xfrm>
            <a:off x="1173600" y="2833200"/>
            <a:ext cx="4842000" cy="756000"/>
          </a:xfrm>
        </p:spPr>
        <p:txBody>
          <a:bodyPr/>
          <a:lstStyle>
            <a:lvl1pPr marL="0" indent="0">
              <a:lnSpc>
                <a:spcPct val="90000"/>
              </a:lnSpc>
              <a:spcBef>
                <a:spcPts val="1000"/>
              </a:spcBef>
              <a:buNone/>
              <a:defRPr sz="2000"/>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a:t>Click to edit Master text styles</a:t>
            </a:r>
          </a:p>
        </p:txBody>
      </p:sp>
      <p:sp>
        <p:nvSpPr>
          <p:cNvPr id="14" name="Picture Placeholder 10" descr="Add description of icon">
            <a:extLst>
              <a:ext uri="{FF2B5EF4-FFF2-40B4-BE49-F238E27FC236}">
                <a16:creationId xmlns:a16="http://schemas.microsoft.com/office/drawing/2014/main" id="{E1F258FF-4B37-4A44-B4C1-D1BA723E389B}"/>
              </a:ext>
            </a:extLst>
          </p:cNvPr>
          <p:cNvSpPr>
            <a:spLocks noGrp="1"/>
          </p:cNvSpPr>
          <p:nvPr>
            <p:ph type="pic" sz="quarter" idx="17" hasCustomPrompt="1"/>
          </p:nvPr>
        </p:nvSpPr>
        <p:spPr>
          <a:xfrm>
            <a:off x="30600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5" name="Text Placeholder 12">
            <a:extLst>
              <a:ext uri="{FF2B5EF4-FFF2-40B4-BE49-F238E27FC236}">
                <a16:creationId xmlns:a16="http://schemas.microsoft.com/office/drawing/2014/main" id="{97407CB3-47A4-4E12-A52E-B93683369F3A}"/>
              </a:ext>
            </a:extLst>
          </p:cNvPr>
          <p:cNvSpPr>
            <a:spLocks noGrp="1"/>
          </p:cNvSpPr>
          <p:nvPr>
            <p:ph type="body" sz="quarter" idx="18"/>
          </p:nvPr>
        </p:nvSpPr>
        <p:spPr>
          <a:xfrm>
            <a:off x="117360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16" name="Picture Placeholder 10" descr="Add description of icon">
            <a:extLst>
              <a:ext uri="{FF2B5EF4-FFF2-40B4-BE49-F238E27FC236}">
                <a16:creationId xmlns:a16="http://schemas.microsoft.com/office/drawing/2014/main" id="{3C5E2EB3-8CF7-45B8-8005-13469FEC529B}"/>
              </a:ext>
            </a:extLst>
          </p:cNvPr>
          <p:cNvSpPr>
            <a:spLocks noGrp="1"/>
          </p:cNvSpPr>
          <p:nvPr>
            <p:ph type="pic" sz="quarter" idx="19" hasCustomPrompt="1"/>
          </p:nvPr>
        </p:nvSpPr>
        <p:spPr>
          <a:xfrm>
            <a:off x="30600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17" name="Text Placeholder 12">
            <a:extLst>
              <a:ext uri="{FF2B5EF4-FFF2-40B4-BE49-F238E27FC236}">
                <a16:creationId xmlns:a16="http://schemas.microsoft.com/office/drawing/2014/main" id="{23DD8221-60E9-48F6-AB0A-24200E19451B}"/>
              </a:ext>
            </a:extLst>
          </p:cNvPr>
          <p:cNvSpPr>
            <a:spLocks noGrp="1"/>
          </p:cNvSpPr>
          <p:nvPr>
            <p:ph type="body" sz="quarter" idx="20"/>
          </p:nvPr>
        </p:nvSpPr>
        <p:spPr>
          <a:xfrm>
            <a:off x="117360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0" name="Picture Placeholder 10" descr="Add description of icon">
            <a:extLst>
              <a:ext uri="{FF2B5EF4-FFF2-40B4-BE49-F238E27FC236}">
                <a16:creationId xmlns:a16="http://schemas.microsoft.com/office/drawing/2014/main" id="{E44E0A33-14B1-4850-90E3-B3F3BB84DDE3}"/>
              </a:ext>
            </a:extLst>
          </p:cNvPr>
          <p:cNvSpPr>
            <a:spLocks noGrp="1"/>
          </p:cNvSpPr>
          <p:nvPr>
            <p:ph type="pic" sz="quarter" idx="21" hasCustomPrompt="1"/>
          </p:nvPr>
        </p:nvSpPr>
        <p:spPr>
          <a:xfrm>
            <a:off x="30600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1" name="Text Placeholder 12">
            <a:extLst>
              <a:ext uri="{FF2B5EF4-FFF2-40B4-BE49-F238E27FC236}">
                <a16:creationId xmlns:a16="http://schemas.microsoft.com/office/drawing/2014/main" id="{CE8EBFC4-167A-4580-99A8-DA37B6E5B938}"/>
              </a:ext>
            </a:extLst>
          </p:cNvPr>
          <p:cNvSpPr>
            <a:spLocks noGrp="1"/>
          </p:cNvSpPr>
          <p:nvPr>
            <p:ph type="body" sz="quarter" idx="22"/>
          </p:nvPr>
        </p:nvSpPr>
        <p:spPr>
          <a:xfrm>
            <a:off x="117360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9" name="Text Placeholder 8">
            <a:extLst>
              <a:ext uri="{FF2B5EF4-FFF2-40B4-BE49-F238E27FC236}">
                <a16:creationId xmlns:a16="http://schemas.microsoft.com/office/drawing/2014/main" id="{2B0C1395-B34F-4803-A4D2-4DA98255D68D}"/>
              </a:ext>
            </a:extLst>
          </p:cNvPr>
          <p:cNvSpPr>
            <a:spLocks noGrp="1"/>
          </p:cNvSpPr>
          <p:nvPr>
            <p:ph type="body" sz="quarter" idx="14"/>
          </p:nvPr>
        </p:nvSpPr>
        <p:spPr>
          <a:xfrm>
            <a:off x="6160390" y="1472400"/>
            <a:ext cx="5709600" cy="1072800"/>
          </a:xfrm>
        </p:spPr>
        <p:txBody>
          <a:bodyPr anchor="b" anchorCtr="0"/>
          <a:lstStyle>
            <a:lvl1pPr marL="0" indent="0">
              <a:buNone/>
              <a:defRPr b="1">
                <a:solidFill>
                  <a:schemeClr val="accent1"/>
                </a:solidFill>
              </a:defRPr>
            </a:lvl1pPr>
          </a:lstStyle>
          <a:p>
            <a:pPr lvl="0"/>
            <a:r>
              <a:rPr lang="en-US"/>
              <a:t>Click to edit Master text styles</a:t>
            </a:r>
          </a:p>
        </p:txBody>
      </p:sp>
      <p:sp>
        <p:nvSpPr>
          <p:cNvPr id="22" name="Picture Placeholder 10" descr="Add description of icon">
            <a:extLst>
              <a:ext uri="{FF2B5EF4-FFF2-40B4-BE49-F238E27FC236}">
                <a16:creationId xmlns:a16="http://schemas.microsoft.com/office/drawing/2014/main" id="{A361E0A4-5EB1-4215-8DC2-CED3494C2D97}"/>
              </a:ext>
            </a:extLst>
          </p:cNvPr>
          <p:cNvSpPr>
            <a:spLocks noGrp="1"/>
          </p:cNvSpPr>
          <p:nvPr>
            <p:ph type="pic" sz="quarter" idx="23" hasCustomPrompt="1"/>
          </p:nvPr>
        </p:nvSpPr>
        <p:spPr>
          <a:xfrm>
            <a:off x="6160390" y="2844000"/>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3" name="Text Placeholder 12">
            <a:extLst>
              <a:ext uri="{FF2B5EF4-FFF2-40B4-BE49-F238E27FC236}">
                <a16:creationId xmlns:a16="http://schemas.microsoft.com/office/drawing/2014/main" id="{42670E9D-A433-4252-83B1-B7A43D93B2DE}"/>
              </a:ext>
            </a:extLst>
          </p:cNvPr>
          <p:cNvSpPr>
            <a:spLocks noGrp="1"/>
          </p:cNvSpPr>
          <p:nvPr>
            <p:ph type="body" sz="quarter" idx="24"/>
          </p:nvPr>
        </p:nvSpPr>
        <p:spPr>
          <a:xfrm>
            <a:off x="7027990" y="2833200"/>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4" name="Picture Placeholder 10" descr="Add description of icon">
            <a:extLst>
              <a:ext uri="{FF2B5EF4-FFF2-40B4-BE49-F238E27FC236}">
                <a16:creationId xmlns:a16="http://schemas.microsoft.com/office/drawing/2014/main" id="{5B3FCA71-4537-495B-80EA-200ED4EC16AD}"/>
              </a:ext>
            </a:extLst>
          </p:cNvPr>
          <p:cNvSpPr>
            <a:spLocks noGrp="1"/>
          </p:cNvSpPr>
          <p:nvPr>
            <p:ph type="pic" sz="quarter" idx="25" hasCustomPrompt="1"/>
          </p:nvPr>
        </p:nvSpPr>
        <p:spPr>
          <a:xfrm>
            <a:off x="6160390" y="3706361"/>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5" name="Text Placeholder 12">
            <a:extLst>
              <a:ext uri="{FF2B5EF4-FFF2-40B4-BE49-F238E27FC236}">
                <a16:creationId xmlns:a16="http://schemas.microsoft.com/office/drawing/2014/main" id="{340D156D-DA34-42DA-9274-A5EDA44D361B}"/>
              </a:ext>
            </a:extLst>
          </p:cNvPr>
          <p:cNvSpPr>
            <a:spLocks noGrp="1"/>
          </p:cNvSpPr>
          <p:nvPr>
            <p:ph type="body" sz="quarter" idx="26"/>
          </p:nvPr>
        </p:nvSpPr>
        <p:spPr>
          <a:xfrm>
            <a:off x="7027990" y="3695561"/>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6" name="Picture Placeholder 10" descr="Add description of icon">
            <a:extLst>
              <a:ext uri="{FF2B5EF4-FFF2-40B4-BE49-F238E27FC236}">
                <a16:creationId xmlns:a16="http://schemas.microsoft.com/office/drawing/2014/main" id="{56DD2F7A-B075-4552-B302-F8CDF5BAA4D2}"/>
              </a:ext>
            </a:extLst>
          </p:cNvPr>
          <p:cNvSpPr>
            <a:spLocks noGrp="1"/>
          </p:cNvSpPr>
          <p:nvPr>
            <p:ph type="pic" sz="quarter" idx="27" hasCustomPrompt="1"/>
          </p:nvPr>
        </p:nvSpPr>
        <p:spPr>
          <a:xfrm>
            <a:off x="6160390" y="456872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7" name="Text Placeholder 12">
            <a:extLst>
              <a:ext uri="{FF2B5EF4-FFF2-40B4-BE49-F238E27FC236}">
                <a16:creationId xmlns:a16="http://schemas.microsoft.com/office/drawing/2014/main" id="{9E881038-0BF1-4AFE-89BF-123DC292976E}"/>
              </a:ext>
            </a:extLst>
          </p:cNvPr>
          <p:cNvSpPr>
            <a:spLocks noGrp="1"/>
          </p:cNvSpPr>
          <p:nvPr>
            <p:ph type="body" sz="quarter" idx="28"/>
          </p:nvPr>
        </p:nvSpPr>
        <p:spPr>
          <a:xfrm>
            <a:off x="7027990" y="455792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28" name="Picture Placeholder 10" descr="Add description of icon">
            <a:extLst>
              <a:ext uri="{FF2B5EF4-FFF2-40B4-BE49-F238E27FC236}">
                <a16:creationId xmlns:a16="http://schemas.microsoft.com/office/drawing/2014/main" id="{7497D6D3-CFF8-46AE-9C49-765B38D3058D}"/>
              </a:ext>
            </a:extLst>
          </p:cNvPr>
          <p:cNvSpPr>
            <a:spLocks noGrp="1"/>
          </p:cNvSpPr>
          <p:nvPr>
            <p:ph type="pic" sz="quarter" idx="29" hasCustomPrompt="1"/>
          </p:nvPr>
        </p:nvSpPr>
        <p:spPr>
          <a:xfrm>
            <a:off x="6160390" y="5431082"/>
            <a:ext cx="748800" cy="748800"/>
          </a:xfrm>
          <a:solidFill>
            <a:schemeClr val="accent1"/>
          </a:solidFill>
        </p:spPr>
        <p:txBody>
          <a:bodyPr/>
          <a:lstStyle>
            <a:lvl1pPr marL="0" indent="0">
              <a:buNone/>
              <a:defRPr sz="1800" b="1">
                <a:solidFill>
                  <a:schemeClr val="bg1"/>
                </a:solidFill>
              </a:defRPr>
            </a:lvl1pPr>
          </a:lstStyle>
          <a:p>
            <a:r>
              <a:rPr lang="en-GB"/>
              <a:t>Icon</a:t>
            </a:r>
          </a:p>
        </p:txBody>
      </p:sp>
      <p:sp>
        <p:nvSpPr>
          <p:cNvPr id="29" name="Text Placeholder 12">
            <a:extLst>
              <a:ext uri="{FF2B5EF4-FFF2-40B4-BE49-F238E27FC236}">
                <a16:creationId xmlns:a16="http://schemas.microsoft.com/office/drawing/2014/main" id="{C807658B-4C02-4D17-91BC-1A29B8317886}"/>
              </a:ext>
            </a:extLst>
          </p:cNvPr>
          <p:cNvSpPr>
            <a:spLocks noGrp="1"/>
          </p:cNvSpPr>
          <p:nvPr>
            <p:ph type="body" sz="quarter" idx="30"/>
          </p:nvPr>
        </p:nvSpPr>
        <p:spPr>
          <a:xfrm>
            <a:off x="7027990" y="5420282"/>
            <a:ext cx="4842000" cy="756000"/>
          </a:xfrm>
        </p:spPr>
        <p:txBody>
          <a:bodyPr vert="horz" lIns="91440" tIns="45720" rIns="91440" bIns="45720" rtlCol="0">
            <a:normAutofit/>
          </a:bodyPr>
          <a:lstStyle>
            <a:lvl1pPr marL="0" indent="0">
              <a:lnSpc>
                <a:spcPct val="90000"/>
              </a:lnSpc>
              <a:spcBef>
                <a:spcPts val="1000"/>
              </a:spcBef>
              <a:buNone/>
              <a:defRPr lang="en-US" sz="2000" dirty="0" smtClean="0"/>
            </a:lvl1pPr>
            <a:lvl2pPr>
              <a:lnSpc>
                <a:spcPct val="90000"/>
              </a:lnSpc>
              <a:spcBef>
                <a:spcPts val="1000"/>
              </a:spcBef>
              <a:defRPr lang="en-US" dirty="0" smtClean="0"/>
            </a:lvl2pPr>
            <a:lvl3pPr>
              <a:lnSpc>
                <a:spcPct val="90000"/>
              </a:lnSpc>
              <a:spcBef>
                <a:spcPts val="1000"/>
              </a:spcBef>
              <a:defRPr lang="en-US" dirty="0" smtClean="0"/>
            </a:lvl3pPr>
            <a:lvl4pPr>
              <a:lnSpc>
                <a:spcPct val="90000"/>
              </a:lnSpc>
              <a:spcBef>
                <a:spcPts val="1000"/>
              </a:spcBef>
              <a:defRPr lang="en-US" dirty="0" smtClean="0"/>
            </a:lvl4pPr>
            <a:lvl5pPr>
              <a:lnSpc>
                <a:spcPct val="90000"/>
              </a:lnSpc>
              <a:spcBef>
                <a:spcPts val="1000"/>
              </a:spcBef>
              <a:defRPr lang="en-GB" dirty="0"/>
            </a:lvl5pPr>
          </a:lstStyle>
          <a:p>
            <a:pPr marL="234000" lvl="0" indent="-234000">
              <a:lnSpc>
                <a:spcPct val="90000"/>
              </a:lnSpc>
            </a:pPr>
            <a:r>
              <a:rPr lang="en-US"/>
              <a:t>Click to edit Master text styles</a:t>
            </a:r>
          </a:p>
        </p:txBody>
      </p:sp>
      <p:sp>
        <p:nvSpPr>
          <p:cNvPr id="4" name="Footer Placeholder 3">
            <a:extLst>
              <a:ext uri="{FF2B5EF4-FFF2-40B4-BE49-F238E27FC236}">
                <a16:creationId xmlns:a16="http://schemas.microsoft.com/office/drawing/2014/main" id="{775061E1-C4EC-4D2B-83A2-B93DC9A97C3D}"/>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A0380F02-06A0-42B8-BA2D-6D55141D9386}"/>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584BE84B-A188-4496-8E34-7FC2AFC34CA7}"/>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cxnSp>
        <p:nvCxnSpPr>
          <p:cNvPr id="30" name="Straight Connector 29">
            <a:extLst>
              <a:ext uri="{FF2B5EF4-FFF2-40B4-BE49-F238E27FC236}">
                <a16:creationId xmlns:a16="http://schemas.microsoft.com/office/drawing/2014/main" id="{F525F55F-F1F9-478C-A34D-646D5FA7DD8C}"/>
              </a:ext>
              <a:ext uri="{C183D7F6-B498-43B3-948B-1728B52AA6E4}">
                <adec:decorative xmlns:adec="http://schemas.microsoft.com/office/drawing/2017/decorative" val="1"/>
              </a:ext>
            </a:extLst>
          </p:cNvPr>
          <p:cNvCxnSpPr>
            <a:cxnSpLocks/>
          </p:cNvCxnSpPr>
          <p:nvPr userDrawn="1"/>
        </p:nvCxnSpPr>
        <p:spPr>
          <a:xfrm>
            <a:off x="304799" y="2689314"/>
            <a:ext cx="11565191" cy="0"/>
          </a:xfrm>
          <a:prstGeom prst="line">
            <a:avLst/>
          </a:prstGeom>
          <a:ln w="38100">
            <a:solidFill>
              <a:srgbClr val="0048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6748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full-pag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6EA-4ABA-49B3-BE76-BD774DFEC68F}"/>
              </a:ext>
            </a:extLst>
          </p:cNvPr>
          <p:cNvSpPr>
            <a:spLocks noGrp="1"/>
          </p:cNvSpPr>
          <p:nvPr>
            <p:ph type="title"/>
          </p:nvPr>
        </p:nvSpPr>
        <p:spPr>
          <a:xfrm>
            <a:off x="306000" y="251649"/>
            <a:ext cx="11552400" cy="830676"/>
          </a:xfrm>
        </p:spPr>
        <p:txBody>
          <a:bodyPr/>
          <a:lstStyle>
            <a:lvl1pPr>
              <a:defRPr>
                <a:solidFill>
                  <a:schemeClr val="tx1"/>
                </a:solidFill>
              </a:defRPr>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4A5EA239-AA2E-48E8-99A7-42CEED80F84B}"/>
              </a:ext>
            </a:extLst>
          </p:cNvPr>
          <p:cNvSpPr>
            <a:spLocks noGrp="1"/>
          </p:cNvSpPr>
          <p:nvPr>
            <p:ph type="body" sz="quarter" idx="13"/>
          </p:nvPr>
        </p:nvSpPr>
        <p:spPr>
          <a:xfrm>
            <a:off x="306000" y="1263100"/>
            <a:ext cx="11552238" cy="619200"/>
          </a:xfrm>
        </p:spPr>
        <p:txBody>
          <a:bodyPr/>
          <a:lstStyle>
            <a:lvl1pPr marL="0" indent="0">
              <a:buNone/>
              <a:defRPr sz="1800" b="1">
                <a:solidFill>
                  <a:schemeClr val="accent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41190B89-ECB1-4F74-A404-532C7BBA8826}"/>
              </a:ext>
            </a:extLst>
          </p:cNvPr>
          <p:cNvSpPr>
            <a:spLocks noGrp="1"/>
          </p:cNvSpPr>
          <p:nvPr>
            <p:ph sz="quarter" idx="14"/>
          </p:nvPr>
        </p:nvSpPr>
        <p:spPr>
          <a:xfrm>
            <a:off x="301625" y="1992313"/>
            <a:ext cx="11552238" cy="4186237"/>
          </a:xfrm>
        </p:spPr>
        <p:txBody>
          <a:bodyPr/>
          <a:lstStyle>
            <a:lvl1pPr marL="0" indent="0">
              <a:buNone/>
              <a:defRPr/>
            </a:lvl1pPr>
          </a:lstStyle>
          <a:p>
            <a:pPr lvl="0"/>
            <a:r>
              <a:rPr lang="en-US"/>
              <a:t>Click to edit Master text styles</a:t>
            </a:r>
          </a:p>
        </p:txBody>
      </p:sp>
      <p:sp>
        <p:nvSpPr>
          <p:cNvPr id="4" name="Footer Placeholder 3">
            <a:extLst>
              <a:ext uri="{FF2B5EF4-FFF2-40B4-BE49-F238E27FC236}">
                <a16:creationId xmlns:a16="http://schemas.microsoft.com/office/drawing/2014/main" id="{6C303193-AE40-4EC6-8BF8-CCC2ADDD4733}"/>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A0DEF239-E34A-4E55-8538-4BB977D7E6CB}"/>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A561B4F5-114B-4B4F-B93B-3A1A5C3926DF}"/>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8687221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4CE7-A7CC-4F45-B88D-D88A615B1AA4}"/>
              </a:ext>
            </a:extLst>
          </p:cNvPr>
          <p:cNvSpPr>
            <a:spLocks noGrp="1"/>
          </p:cNvSpPr>
          <p:nvPr>
            <p:ph type="title"/>
          </p:nvPr>
        </p:nvSpPr>
        <p:spPr>
          <a:xfrm>
            <a:off x="306000" y="252000"/>
            <a:ext cx="11552400" cy="831600"/>
          </a:xfrm>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CF6485FC-04C8-417A-910C-DC19B9780AE1}"/>
              </a:ext>
            </a:extLst>
          </p:cNvPr>
          <p:cNvSpPr>
            <a:spLocks noGrp="1"/>
          </p:cNvSpPr>
          <p:nvPr>
            <p:ph type="body" sz="quarter" idx="13"/>
          </p:nvPr>
        </p:nvSpPr>
        <p:spPr>
          <a:xfrm>
            <a:off x="306000" y="1263100"/>
            <a:ext cx="11552400" cy="619200"/>
          </a:xfrm>
        </p:spPr>
        <p:txBody>
          <a:bodyPr numCol="4" spcCol="360000"/>
          <a:lstStyle>
            <a:lvl1pPr marL="0" indent="0">
              <a:buNone/>
              <a:defRPr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02539B90-4B1F-46A3-9681-539EC8E93C96}"/>
              </a:ext>
            </a:extLst>
          </p:cNvPr>
          <p:cNvSpPr>
            <a:spLocks noGrp="1"/>
          </p:cNvSpPr>
          <p:nvPr>
            <p:ph type="body" sz="quarter" idx="14"/>
          </p:nvPr>
        </p:nvSpPr>
        <p:spPr>
          <a:xfrm>
            <a:off x="306163" y="2063075"/>
            <a:ext cx="11552237" cy="4115475"/>
          </a:xfrm>
        </p:spPr>
        <p:txBody>
          <a:bodyPr numCol="4" spcCol="360000"/>
          <a:lstStyle>
            <a:lvl1pPr marL="0" indent="0">
              <a:buNone/>
              <a:defRPr sz="2400"/>
            </a:lvl1pPr>
            <a:lvl2pPr marL="234000">
              <a:defRPr/>
            </a:lvl2pPr>
            <a:lvl3pPr marL="468000">
              <a:defRPr/>
            </a:lvl3pPr>
            <a:lvl4pPr marL="702000">
              <a:defRPr/>
            </a:lvl4pPr>
            <a:lvl5pPr marL="936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2765B127-697A-4225-9EDD-070A53F178AF}"/>
              </a:ext>
            </a:extLst>
          </p:cNvPr>
          <p:cNvSpPr>
            <a:spLocks noGrp="1"/>
          </p:cNvSpPr>
          <p:nvPr>
            <p:ph type="ftr" sz="quarter" idx="11"/>
          </p:nvPr>
        </p:nvSpPr>
        <p:spPr/>
        <p:txBody>
          <a:bodyPr/>
          <a:lstStyle/>
          <a:p>
            <a:endParaRPr lang="en-GB">
              <a:solidFill>
                <a:schemeClr val="tx1">
                  <a:lumMod val="50000"/>
                  <a:lumOff val="50000"/>
                </a:schemeClr>
              </a:solidFill>
            </a:endParaRPr>
          </a:p>
        </p:txBody>
      </p:sp>
      <p:sp>
        <p:nvSpPr>
          <p:cNvPr id="3" name="Date Placeholder 2">
            <a:extLst>
              <a:ext uri="{FF2B5EF4-FFF2-40B4-BE49-F238E27FC236}">
                <a16:creationId xmlns:a16="http://schemas.microsoft.com/office/drawing/2014/main" id="{0BDFDC0C-8B72-418E-AE56-392077E66C53}"/>
              </a:ext>
            </a:extLst>
          </p:cNvPr>
          <p:cNvSpPr>
            <a:spLocks noGrp="1"/>
          </p:cNvSpPr>
          <p:nvPr>
            <p:ph type="dt" sz="half" idx="10"/>
          </p:nvPr>
        </p:nvSpPr>
        <p:spPr/>
        <p:txBody>
          <a:bodyPr/>
          <a:lstStyle/>
          <a:p>
            <a:endParaRPr lang="en-GB"/>
          </a:p>
        </p:txBody>
      </p:sp>
      <p:sp>
        <p:nvSpPr>
          <p:cNvPr id="5" name="Slide Number Placeholder 4">
            <a:extLst>
              <a:ext uri="{FF2B5EF4-FFF2-40B4-BE49-F238E27FC236}">
                <a16:creationId xmlns:a16="http://schemas.microsoft.com/office/drawing/2014/main" id="{70DAE4EB-8737-404F-8267-D29E4DAE9514}"/>
              </a:ext>
            </a:extLst>
          </p:cNvPr>
          <p:cNvSpPr>
            <a:spLocks noGrp="1"/>
          </p:cNvSpPr>
          <p:nvPr>
            <p:ph type="sldNum" sz="quarter" idx="12"/>
          </p:nvPr>
        </p:nvSpPr>
        <p:spPr/>
        <p:txBody>
          <a:body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8608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264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57928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theme" Target="../theme/theme4.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9589427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48053452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4C1672-D60B-45EF-A4EE-F4A22DF11CAF}"/>
              </a:ext>
            </a:extLst>
          </p:cNvPr>
          <p:cNvSpPr>
            <a:spLocks noGrp="1"/>
          </p:cNvSpPr>
          <p:nvPr>
            <p:ph type="title"/>
          </p:nvPr>
        </p:nvSpPr>
        <p:spPr>
          <a:xfrm>
            <a:off x="306000" y="252000"/>
            <a:ext cx="11552400" cy="820800"/>
          </a:xfrm>
          <a:prstGeom prst="rect">
            <a:avLst/>
          </a:prstGeom>
        </p:spPr>
        <p:txBody>
          <a:bodyPr vert="horz" lIns="90000" tIns="45720" rIns="90000" bIns="0" rtlCol="0" anchor="b"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BB563-2AAA-47EE-B9DD-8EB566057FC1}"/>
              </a:ext>
            </a:extLst>
          </p:cNvPr>
          <p:cNvSpPr>
            <a:spLocks noGrp="1"/>
          </p:cNvSpPr>
          <p:nvPr>
            <p:ph type="body" idx="1"/>
          </p:nvPr>
        </p:nvSpPr>
        <p:spPr>
          <a:xfrm>
            <a:off x="306000" y="1256400"/>
            <a:ext cx="11552400" cy="492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39A4C9-558C-43EA-AA5D-420B7669B930}"/>
              </a:ext>
            </a:extLst>
          </p:cNvPr>
          <p:cNvSpPr>
            <a:spLocks noGrp="1"/>
          </p:cNvSpPr>
          <p:nvPr>
            <p:ph type="dt" sz="half" idx="2"/>
          </p:nvPr>
        </p:nvSpPr>
        <p:spPr>
          <a:xfrm>
            <a:off x="8802000" y="6591600"/>
            <a:ext cx="21924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p>
        </p:txBody>
      </p:sp>
      <p:sp>
        <p:nvSpPr>
          <p:cNvPr id="5" name="Footer Placeholder 4">
            <a:extLst>
              <a:ext uri="{FF2B5EF4-FFF2-40B4-BE49-F238E27FC236}">
                <a16:creationId xmlns:a16="http://schemas.microsoft.com/office/drawing/2014/main" id="{090C1CA4-DD64-49C3-83E9-96543AE2DF8A}"/>
              </a:ext>
            </a:extLst>
          </p:cNvPr>
          <p:cNvSpPr>
            <a:spLocks noGrp="1"/>
          </p:cNvSpPr>
          <p:nvPr>
            <p:ph type="ftr" sz="quarter" idx="3"/>
          </p:nvPr>
        </p:nvSpPr>
        <p:spPr>
          <a:xfrm>
            <a:off x="306000" y="6591600"/>
            <a:ext cx="5760000" cy="13680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6" name="Slide Number Placeholder 5">
            <a:extLst>
              <a:ext uri="{FF2B5EF4-FFF2-40B4-BE49-F238E27FC236}">
                <a16:creationId xmlns:a16="http://schemas.microsoft.com/office/drawing/2014/main" id="{8C0FD232-A4AF-40A0-AB2E-8A02FF21016E}"/>
              </a:ext>
            </a:extLst>
          </p:cNvPr>
          <p:cNvSpPr>
            <a:spLocks noGrp="1"/>
          </p:cNvSpPr>
          <p:nvPr>
            <p:ph type="sldNum" sz="quarter" idx="4"/>
          </p:nvPr>
        </p:nvSpPr>
        <p:spPr>
          <a:xfrm>
            <a:off x="11080800" y="6591600"/>
            <a:ext cx="777600" cy="13680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4499905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34000" indent="-2340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468000" indent="-2340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702000" indent="-2340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936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170000" indent="-2340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719822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48.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53.png"/><Relationship Id="rId5" Type="http://schemas.openxmlformats.org/officeDocument/2006/relationships/image" Target="../media/image50.svg"/><Relationship Id="rId10" Type="http://schemas.openxmlformats.org/officeDocument/2006/relationships/image" Target="../media/image66.png"/><Relationship Id="rId4" Type="http://schemas.openxmlformats.org/officeDocument/2006/relationships/image" Target="../media/image49.pn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chart" Target="../charts/chart15.xml"/><Relationship Id="rId3" Type="http://schemas.microsoft.com/office/2014/relationships/chartEx" Target="../charts/chartEx1.xml"/><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60.png"/><Relationship Id="rId9" Type="http://schemas.openxmlformats.org/officeDocument/2006/relationships/image" Target="../media/image72.png"/></Relationships>
</file>

<file path=ppt/slides/_rels/slide16.xml.rels><?xml version="1.0" encoding="UTF-8" standalone="yes"?>
<Relationships xmlns="http://schemas.openxmlformats.org/package/2006/relationships"><Relationship Id="rId8" Type="http://schemas.openxmlformats.org/officeDocument/2006/relationships/hyperlink" Target="https://www.facebook.com/essexcountycouncil" TargetMode="External"/><Relationship Id="rId3" Type="http://schemas.openxmlformats.org/officeDocument/2006/relationships/hyperlink" Target="mailto:Duncan.Taylor@essex.gov.uk" TargetMode="External"/><Relationship Id="rId7" Type="http://schemas.openxmlformats.org/officeDocument/2006/relationships/image" Target="../media/image77.sv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76.png"/><Relationship Id="rId5" Type="http://schemas.openxmlformats.org/officeDocument/2006/relationships/hyperlink" Target="https://twitter.com/Essex_CC" TargetMode="External"/><Relationship Id="rId10" Type="http://schemas.openxmlformats.org/officeDocument/2006/relationships/image" Target="../media/image79.svg"/><Relationship Id="rId4" Type="http://schemas.openxmlformats.org/officeDocument/2006/relationships/hyperlink" Target="mailto:Louisa.Thomas@essex.gov.uk" TargetMode="External"/><Relationship Id="rId9"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chart" Target="../charts/chart1.xml"/><Relationship Id="rId17"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37.svg"/><Relationship Id="rId20" Type="http://schemas.openxmlformats.org/officeDocument/2006/relationships/chart" Target="../charts/chart3.xml"/><Relationship Id="rId1" Type="http://schemas.openxmlformats.org/officeDocument/2006/relationships/slideLayout" Target="../slideLayouts/slideLayout3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6.png"/><Relationship Id="rId10" Type="http://schemas.openxmlformats.org/officeDocument/2006/relationships/image" Target="../media/image32.png"/><Relationship Id="rId19" Type="http://schemas.openxmlformats.org/officeDocument/2006/relationships/chart" Target="../charts/chart2.xml"/><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5.sv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43.sv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44.png"/><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chart" Target="../charts/chart8.xml"/><Relationship Id="rId4" Type="http://schemas.openxmlformats.org/officeDocument/2006/relationships/image" Target="../media/image45.svg"/><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svg"/><Relationship Id="rId12" Type="http://schemas.openxmlformats.org/officeDocument/2006/relationships/image" Target="../media/image57.svg"/><Relationship Id="rId17" Type="http://schemas.openxmlformats.org/officeDocument/2006/relationships/chart" Target="../charts/chart9.xml"/><Relationship Id="rId2" Type="http://schemas.openxmlformats.org/officeDocument/2006/relationships/notesSlide" Target="../notesSlides/notesSlide6.xml"/><Relationship Id="rId16" Type="http://schemas.openxmlformats.org/officeDocument/2006/relationships/image" Target="../media/image61.svg"/><Relationship Id="rId1" Type="http://schemas.openxmlformats.org/officeDocument/2006/relationships/slideLayout" Target="../slideLayouts/slideLayout3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svg"/><Relationship Id="rId15" Type="http://schemas.openxmlformats.org/officeDocument/2006/relationships/image" Target="../media/image60.png"/><Relationship Id="rId10" Type="http://schemas.openxmlformats.org/officeDocument/2006/relationships/image" Target="../media/image55.sv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sv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48.png"/><Relationship Id="rId7"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53.png"/><Relationship Id="rId5" Type="http://schemas.openxmlformats.org/officeDocument/2006/relationships/image" Target="../media/image50.sv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48.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53.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5899CD-D797-72AF-E24A-3B167D7A1AB2}"/>
              </a:ext>
            </a:extLst>
          </p:cNvPr>
          <p:cNvSpPr>
            <a:spLocks noGrp="1"/>
          </p:cNvSpPr>
          <p:nvPr>
            <p:ph type="ctrTitle"/>
          </p:nvPr>
        </p:nvSpPr>
        <p:spPr>
          <a:xfrm>
            <a:off x="539999" y="1944000"/>
            <a:ext cx="6713057" cy="1620000"/>
          </a:xfrm>
        </p:spPr>
        <p:txBody>
          <a:bodyPr/>
          <a:lstStyle/>
          <a:p>
            <a:r>
              <a:rPr lang="en-GB" sz="5400" dirty="0"/>
              <a:t>Corporate Performance Report</a:t>
            </a:r>
            <a:br>
              <a:rPr lang="en-GB" sz="5400" dirty="0"/>
            </a:br>
            <a:r>
              <a:rPr lang="en-GB" sz="5400" dirty="0"/>
              <a:t>February 2024</a:t>
            </a:r>
          </a:p>
        </p:txBody>
      </p:sp>
      <p:sp>
        <p:nvSpPr>
          <p:cNvPr id="4" name="Subtitle 3">
            <a:extLst>
              <a:ext uri="{FF2B5EF4-FFF2-40B4-BE49-F238E27FC236}">
                <a16:creationId xmlns:a16="http://schemas.microsoft.com/office/drawing/2014/main" id="{1D6CA0F9-3C55-960B-4E4E-84A290750672}"/>
              </a:ext>
            </a:extLst>
          </p:cNvPr>
          <p:cNvSpPr>
            <a:spLocks noGrp="1"/>
          </p:cNvSpPr>
          <p:nvPr>
            <p:ph type="subTitle" idx="1"/>
          </p:nvPr>
        </p:nvSpPr>
        <p:spPr>
          <a:xfrm>
            <a:off x="539998" y="5121256"/>
            <a:ext cx="6517749" cy="1080000"/>
          </a:xfrm>
        </p:spPr>
        <p:txBody>
          <a:bodyPr/>
          <a:lstStyle/>
          <a:p>
            <a:r>
              <a:rPr lang="en-GB" sz="3600" b="1">
                <a:latin typeface="Calibri" panose="020F0502020204030204" pitchFamily="34" charset="0"/>
                <a:cs typeface="Calibri" panose="020F0502020204030204" pitchFamily="34" charset="0"/>
              </a:rPr>
              <a:t>PART TWO: OPERATING CONTEXT</a:t>
            </a:r>
            <a:endParaRPr lang="en-GB" b="1" dirty="0">
              <a:latin typeface="Calibri" panose="020F0502020204030204" pitchFamily="34" charset="0"/>
              <a:cs typeface="Calibri" panose="020F0502020204030204" pitchFamily="34" charset="0"/>
            </a:endParaRPr>
          </a:p>
        </p:txBody>
      </p:sp>
      <p:pic>
        <p:nvPicPr>
          <p:cNvPr id="10" name="Picture Placeholder 9" descr="Sea of hands in the middle">
            <a:extLst>
              <a:ext uri="{FF2B5EF4-FFF2-40B4-BE49-F238E27FC236}">
                <a16:creationId xmlns:a16="http://schemas.microsoft.com/office/drawing/2014/main" id="{15F87793-8991-888D-7479-FA2D71D49A1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018" r="21018"/>
          <a:stretch>
            <a:fillRect/>
          </a:stretch>
        </p:blipFill>
        <p:spPr/>
      </p:pic>
    </p:spTree>
    <p:extLst>
      <p:ext uri="{BB962C8B-B14F-4D97-AF65-F5344CB8AC3E}">
        <p14:creationId xmlns:p14="http://schemas.microsoft.com/office/powerpoint/2010/main" val="392703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4B67699-2994-F546-EDC1-1E3154E6140C}"/>
              </a:ext>
            </a:extLst>
          </p:cNvPr>
          <p:cNvSpPr/>
          <p:nvPr/>
        </p:nvSpPr>
        <p:spPr>
          <a:xfrm>
            <a:off x="877259" y="43566"/>
            <a:ext cx="863976" cy="862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A56E589-D1C1-482A-EB3F-D2BE39CCB48F}"/>
              </a:ext>
            </a:extLst>
          </p:cNvPr>
          <p:cNvPicPr>
            <a:picLocks noChangeAspect="1"/>
          </p:cNvPicPr>
          <p:nvPr/>
        </p:nvPicPr>
        <p:blipFill>
          <a:blip r:embed="rId3"/>
          <a:stretch>
            <a:fillRect/>
          </a:stretch>
        </p:blipFill>
        <p:spPr>
          <a:xfrm>
            <a:off x="0" y="0"/>
            <a:ext cx="749808" cy="6858000"/>
          </a:xfrm>
          <a:prstGeom prst="rect">
            <a:avLst/>
          </a:prstGeom>
        </p:spPr>
      </p:pic>
      <p:sp>
        <p:nvSpPr>
          <p:cNvPr id="8" name="Rectangle 7">
            <a:extLst>
              <a:ext uri="{FF2B5EF4-FFF2-40B4-BE49-F238E27FC236}">
                <a16:creationId xmlns:a16="http://schemas.microsoft.com/office/drawing/2014/main" id="{8CF1B8C7-90FC-F66F-BBCE-3D53019B6C6D}"/>
              </a:ext>
            </a:extLst>
          </p:cNvPr>
          <p:cNvSpPr/>
          <p:nvPr/>
        </p:nvSpPr>
        <p:spPr>
          <a:xfrm>
            <a:off x="1561972" y="228715"/>
            <a:ext cx="4050157"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ADB541C-F4D0-D317-61D4-E545BB7F294E}"/>
              </a:ext>
            </a:extLst>
          </p:cNvPr>
          <p:cNvSpPr txBox="1"/>
          <p:nvPr/>
        </p:nvSpPr>
        <p:spPr>
          <a:xfrm>
            <a:off x="1861369" y="301888"/>
            <a:ext cx="3533591" cy="3994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Strategic Risk: C&amp;F Safeguarding</a:t>
            </a:r>
          </a:p>
        </p:txBody>
      </p:sp>
      <p:pic>
        <p:nvPicPr>
          <p:cNvPr id="28" name="Graphic 27" descr="Warning with solid fill">
            <a:extLst>
              <a:ext uri="{FF2B5EF4-FFF2-40B4-BE49-F238E27FC236}">
                <a16:creationId xmlns:a16="http://schemas.microsoft.com/office/drawing/2014/main" id="{8478EE9E-748D-F5CF-711E-4F885E8201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729" y="116998"/>
            <a:ext cx="597035" cy="597035"/>
          </a:xfrm>
          <a:prstGeom prst="rect">
            <a:avLst/>
          </a:prstGeom>
        </p:spPr>
      </p:pic>
      <p:sp>
        <p:nvSpPr>
          <p:cNvPr id="64" name="TextBox 63">
            <a:extLst>
              <a:ext uri="{FF2B5EF4-FFF2-40B4-BE49-F238E27FC236}">
                <a16:creationId xmlns:a16="http://schemas.microsoft.com/office/drawing/2014/main" id="{BE9DBF7A-5A6E-77C8-EF58-2F4B2A56F469}"/>
              </a:ext>
            </a:extLst>
          </p:cNvPr>
          <p:cNvSpPr txBox="1"/>
          <p:nvPr/>
        </p:nvSpPr>
        <p:spPr>
          <a:xfrm>
            <a:off x="1092349" y="1192838"/>
            <a:ext cx="4350715" cy="2899420"/>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ECC Strategic Risk (SRR0056):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C&amp;F Safeguarding: </a:t>
            </a:r>
            <a:r>
              <a:rPr kumimoji="0" lang="en-GB" sz="1400" b="0" i="0" u="none" strike="noStrike" kern="1200" cap="none" spc="0" normalizeH="0" baseline="0" noProof="0">
                <a:ln>
                  <a:noFill/>
                </a:ln>
                <a:solidFill>
                  <a:srgbClr val="000000"/>
                </a:solidFill>
                <a:effectLst/>
                <a:uLnTx/>
                <a:uFillTx/>
                <a:latin typeface="Calibri"/>
                <a:ea typeface="+mn-ea"/>
                <a:cs typeface="+mn-cs"/>
              </a:rPr>
              <a:t>Due to stretched capacity internally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externally; social worker caseloads increasing in complexity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and volume; and an increasing number of families living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poverty, there is an increased risk of child abuse, long-term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psychological damage, serious injury, or death of a child. This may result in significant negative impact on officer wellbeing and morale, and the reputation of the Council.</a:t>
            </a:r>
            <a:r>
              <a:rPr kumimoji="0" lang="en-GB" sz="1400" b="1" i="0" u="none" strike="noStrike" kern="1200" cap="none" spc="0" normalizeH="0" baseline="0" noProof="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Child protection and CSE / CCE cases and performance are monitored closely by the service to understand demand and to manage this risk</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27F5CEE6-12AF-7DC2-274E-2CB57F399885}"/>
              </a:ext>
            </a:extLst>
          </p:cNvPr>
          <p:cNvSpPr txBox="1"/>
          <p:nvPr/>
        </p:nvSpPr>
        <p:spPr>
          <a:xfrm rot="16200000">
            <a:off x="-3336196" y="3156942"/>
            <a:ext cx="7286198" cy="5441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Operating Context: Risk,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 C&amp;F Safeguarding</a:t>
            </a:r>
          </a:p>
        </p:txBody>
      </p:sp>
      <p:sp>
        <p:nvSpPr>
          <p:cNvPr id="11" name="Trapezoid 10">
            <a:extLst>
              <a:ext uri="{FF2B5EF4-FFF2-40B4-BE49-F238E27FC236}">
                <a16:creationId xmlns:a16="http://schemas.microsoft.com/office/drawing/2014/main" id="{4050AF81-59DE-B931-A3DB-76AF6FB62BBC}"/>
              </a:ext>
            </a:extLst>
          </p:cNvPr>
          <p:cNvSpPr/>
          <p:nvPr/>
        </p:nvSpPr>
        <p:spPr>
          <a:xfrm rot="16200000">
            <a:off x="5930098" y="361707"/>
            <a:ext cx="1181854" cy="1062215"/>
          </a:xfrm>
          <a:prstGeom prst="trapezoid">
            <a:avLst/>
          </a:prstGeom>
          <a:solidFill>
            <a:srgbClr val="921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2004DB2C-5B16-69E5-E3FD-3EEA217909D1}"/>
              </a:ext>
            </a:extLst>
          </p:cNvPr>
          <p:cNvSpPr/>
          <p:nvPr/>
        </p:nvSpPr>
        <p:spPr>
          <a:xfrm>
            <a:off x="6436491" y="301888"/>
            <a:ext cx="5603052" cy="6303644"/>
          </a:xfrm>
          <a:prstGeom prst="roundRect">
            <a:avLst>
              <a:gd name="adj" fmla="val 14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Pentagon 12">
            <a:extLst>
              <a:ext uri="{FF2B5EF4-FFF2-40B4-BE49-F238E27FC236}">
                <a16:creationId xmlns:a16="http://schemas.microsoft.com/office/drawing/2014/main" id="{4CD063B9-6701-6A12-71B1-77379E1492C2}"/>
              </a:ext>
            </a:extLst>
          </p:cNvPr>
          <p:cNvSpPr/>
          <p:nvPr/>
        </p:nvSpPr>
        <p:spPr>
          <a:xfrm>
            <a:off x="5996074" y="582794"/>
            <a:ext cx="1027539" cy="64607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8E182E74-5479-0A89-A345-8C816D6F4580}"/>
              </a:ext>
            </a:extLst>
          </p:cNvPr>
          <p:cNvSpPr/>
          <p:nvPr/>
        </p:nvSpPr>
        <p:spPr>
          <a:xfrm>
            <a:off x="1124804" y="4698062"/>
            <a:ext cx="4270156" cy="1542718"/>
          </a:xfrm>
          <a:prstGeom prst="roundRect">
            <a:avLst>
              <a:gd name="adj" fmla="val 66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FC78C07-1315-E787-5AE5-6DCFCBFC7E39}"/>
              </a:ext>
            </a:extLst>
          </p:cNvPr>
          <p:cNvSpPr txBox="1"/>
          <p:nvPr/>
        </p:nvSpPr>
        <p:spPr>
          <a:xfrm rot="16200000">
            <a:off x="1264295" y="5345007"/>
            <a:ext cx="1035160" cy="1510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Probability</a:t>
            </a:r>
          </a:p>
        </p:txBody>
      </p:sp>
      <p:sp>
        <p:nvSpPr>
          <p:cNvPr id="14" name="TextBox 13">
            <a:extLst>
              <a:ext uri="{FF2B5EF4-FFF2-40B4-BE49-F238E27FC236}">
                <a16:creationId xmlns:a16="http://schemas.microsoft.com/office/drawing/2014/main" id="{EAD9111F-13CA-C541-4911-760652118B23}"/>
              </a:ext>
            </a:extLst>
          </p:cNvPr>
          <p:cNvSpPr txBox="1"/>
          <p:nvPr/>
        </p:nvSpPr>
        <p:spPr>
          <a:xfrm>
            <a:off x="1968469" y="6047411"/>
            <a:ext cx="1035160" cy="1933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Impact</a:t>
            </a:r>
          </a:p>
        </p:txBody>
      </p:sp>
      <p:sp>
        <p:nvSpPr>
          <p:cNvPr id="16" name="Rectangle 15">
            <a:extLst>
              <a:ext uri="{FF2B5EF4-FFF2-40B4-BE49-F238E27FC236}">
                <a16:creationId xmlns:a16="http://schemas.microsoft.com/office/drawing/2014/main" id="{A1092966-F35A-BBFB-F20F-B73ABD7EBE7F}"/>
              </a:ext>
            </a:extLst>
          </p:cNvPr>
          <p:cNvSpPr/>
          <p:nvPr/>
        </p:nvSpPr>
        <p:spPr>
          <a:xfrm>
            <a:off x="4282606" y="4885295"/>
            <a:ext cx="757604" cy="539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A385BA87-471E-96DD-F867-B6302D6F2189}"/>
              </a:ext>
            </a:extLst>
          </p:cNvPr>
          <p:cNvSpPr txBox="1"/>
          <p:nvPr/>
        </p:nvSpPr>
        <p:spPr>
          <a:xfrm>
            <a:off x="3366011" y="4985068"/>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Current risk score</a:t>
            </a:r>
          </a:p>
        </p:txBody>
      </p:sp>
      <p:sp>
        <p:nvSpPr>
          <p:cNvPr id="18" name="TextBox 17">
            <a:extLst>
              <a:ext uri="{FF2B5EF4-FFF2-40B4-BE49-F238E27FC236}">
                <a16:creationId xmlns:a16="http://schemas.microsoft.com/office/drawing/2014/main" id="{BF3B3919-36C7-1BC0-0AFF-942673097CAA}"/>
              </a:ext>
            </a:extLst>
          </p:cNvPr>
          <p:cNvSpPr txBox="1"/>
          <p:nvPr/>
        </p:nvSpPr>
        <p:spPr>
          <a:xfrm>
            <a:off x="3253868" y="5730746"/>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Target score</a:t>
            </a:r>
          </a:p>
        </p:txBody>
      </p:sp>
      <p:pic>
        <p:nvPicPr>
          <p:cNvPr id="20" name="Picture 19">
            <a:extLst>
              <a:ext uri="{FF2B5EF4-FFF2-40B4-BE49-F238E27FC236}">
                <a16:creationId xmlns:a16="http://schemas.microsoft.com/office/drawing/2014/main" id="{F4F64530-181E-8836-6BF7-8EF2144C1B72}"/>
              </a:ext>
            </a:extLst>
          </p:cNvPr>
          <p:cNvPicPr>
            <a:picLocks noChangeAspect="1"/>
          </p:cNvPicPr>
          <p:nvPr/>
        </p:nvPicPr>
        <p:blipFill>
          <a:blip r:embed="rId6"/>
          <a:stretch>
            <a:fillRect/>
          </a:stretch>
        </p:blipFill>
        <p:spPr>
          <a:xfrm>
            <a:off x="1949166" y="4921858"/>
            <a:ext cx="1054463" cy="1095125"/>
          </a:xfrm>
          <a:prstGeom prst="rect">
            <a:avLst/>
          </a:prstGeom>
        </p:spPr>
      </p:pic>
      <p:sp>
        <p:nvSpPr>
          <p:cNvPr id="22" name="Flowchart: Connector 21">
            <a:extLst>
              <a:ext uri="{FF2B5EF4-FFF2-40B4-BE49-F238E27FC236}">
                <a16:creationId xmlns:a16="http://schemas.microsoft.com/office/drawing/2014/main" id="{7C97E77A-E16D-25BD-2E62-F70E2A17B9EA}"/>
              </a:ext>
            </a:extLst>
          </p:cNvPr>
          <p:cNvSpPr/>
          <p:nvPr/>
        </p:nvSpPr>
        <p:spPr>
          <a:xfrm>
            <a:off x="2780765" y="5251306"/>
            <a:ext cx="167935" cy="1692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EA288A1A-2723-BA2D-382D-EF75FF100CB1}"/>
              </a:ext>
            </a:extLst>
          </p:cNvPr>
          <p:cNvSpPr/>
          <p:nvPr/>
        </p:nvSpPr>
        <p:spPr>
          <a:xfrm>
            <a:off x="4282606" y="5530645"/>
            <a:ext cx="757604" cy="539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83C313B1-0EED-FAB5-F560-C39B9F5B7C24}"/>
              </a:ext>
            </a:extLst>
          </p:cNvPr>
          <p:cNvSpPr txBox="1"/>
          <p:nvPr/>
        </p:nvSpPr>
        <p:spPr>
          <a:xfrm>
            <a:off x="4282606" y="4917108"/>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(3, 4)</a:t>
            </a:r>
          </a:p>
        </p:txBody>
      </p:sp>
      <p:sp>
        <p:nvSpPr>
          <p:cNvPr id="25" name="TextBox 24">
            <a:extLst>
              <a:ext uri="{FF2B5EF4-FFF2-40B4-BE49-F238E27FC236}">
                <a16:creationId xmlns:a16="http://schemas.microsoft.com/office/drawing/2014/main" id="{3CF368F1-62A3-A2A4-D150-2300CF13528D}"/>
              </a:ext>
            </a:extLst>
          </p:cNvPr>
          <p:cNvSpPr txBox="1"/>
          <p:nvPr/>
        </p:nvSpPr>
        <p:spPr>
          <a:xfrm>
            <a:off x="4282606" y="5530645"/>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(2, 4)</a:t>
            </a:r>
          </a:p>
        </p:txBody>
      </p:sp>
      <p:sp>
        <p:nvSpPr>
          <p:cNvPr id="26" name="Arrow: Pentagon 25">
            <a:extLst>
              <a:ext uri="{FF2B5EF4-FFF2-40B4-BE49-F238E27FC236}">
                <a16:creationId xmlns:a16="http://schemas.microsoft.com/office/drawing/2014/main" id="{CF3BE6FC-BE0F-8FF3-A6DE-D218EF6F7D94}"/>
              </a:ext>
            </a:extLst>
          </p:cNvPr>
          <p:cNvSpPr/>
          <p:nvPr/>
        </p:nvSpPr>
        <p:spPr>
          <a:xfrm>
            <a:off x="1010729" y="4893890"/>
            <a:ext cx="641404" cy="109335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FB2AFAD-DE02-C210-8DBA-5F2AEBEFF705}"/>
              </a:ext>
            </a:extLst>
          </p:cNvPr>
          <p:cNvSpPr txBox="1"/>
          <p:nvPr/>
        </p:nvSpPr>
        <p:spPr>
          <a:xfrm rot="16200000">
            <a:off x="796295" y="5283449"/>
            <a:ext cx="971250" cy="31423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a:ea typeface="+mn-ea"/>
                <a:cs typeface="+mn-cs"/>
              </a:rPr>
              <a:t>January 2024</a:t>
            </a:r>
          </a:p>
        </p:txBody>
      </p:sp>
      <p:sp>
        <p:nvSpPr>
          <p:cNvPr id="30" name="TextBox 29">
            <a:extLst>
              <a:ext uri="{FF2B5EF4-FFF2-40B4-BE49-F238E27FC236}">
                <a16:creationId xmlns:a16="http://schemas.microsoft.com/office/drawing/2014/main" id="{7C3D64BA-E63F-2849-FB2C-5DD3AA680B7E}"/>
              </a:ext>
            </a:extLst>
          </p:cNvPr>
          <p:cNvSpPr txBox="1"/>
          <p:nvPr/>
        </p:nvSpPr>
        <p:spPr>
          <a:xfrm>
            <a:off x="7108605" y="588258"/>
            <a:ext cx="4653726" cy="1575256"/>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Projecting future demand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Prevent and Channel meetings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Child Sexual Exploitation Strategy (CSE)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Independent Inquiry into Child Sexual Abuse (IICSA)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Quality checks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Serious Case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Online wellbeing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Bold"/>
              <a:ea typeface="+mn-ea"/>
              <a:cs typeface="+mn-cs"/>
            </a:endParaRPr>
          </a:p>
        </p:txBody>
      </p:sp>
      <p:sp>
        <p:nvSpPr>
          <p:cNvPr id="35" name="TextBox 34">
            <a:extLst>
              <a:ext uri="{FF2B5EF4-FFF2-40B4-BE49-F238E27FC236}">
                <a16:creationId xmlns:a16="http://schemas.microsoft.com/office/drawing/2014/main" id="{EC0910CB-7CEA-38A7-2B43-E2E144798985}"/>
              </a:ext>
            </a:extLst>
          </p:cNvPr>
          <p:cNvSpPr txBox="1"/>
          <p:nvPr/>
        </p:nvSpPr>
        <p:spPr>
          <a:xfrm>
            <a:off x="6978995" y="368357"/>
            <a:ext cx="2664647" cy="39011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Control Measures: ongoing</a:t>
            </a:r>
          </a:p>
        </p:txBody>
      </p:sp>
      <p:pic>
        <p:nvPicPr>
          <p:cNvPr id="19" name="Graphic 18" descr="Repeat outline">
            <a:extLst>
              <a:ext uri="{FF2B5EF4-FFF2-40B4-BE49-F238E27FC236}">
                <a16:creationId xmlns:a16="http://schemas.microsoft.com/office/drawing/2014/main" id="{68A318AD-8CEC-0195-2E64-906543A094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2546" y="557914"/>
            <a:ext cx="646076" cy="646076"/>
          </a:xfrm>
          <a:prstGeom prst="rect">
            <a:avLst/>
          </a:prstGeom>
        </p:spPr>
      </p:pic>
      <p:pic>
        <p:nvPicPr>
          <p:cNvPr id="15" name="Picture 14" descr="A graph of a child protection plan&#10;&#10;Description automatically generated">
            <a:extLst>
              <a:ext uri="{FF2B5EF4-FFF2-40B4-BE49-F238E27FC236}">
                <a16:creationId xmlns:a16="http://schemas.microsoft.com/office/drawing/2014/main" id="{ADCAF90E-2859-B290-71AC-F19814FB29F7}"/>
              </a:ext>
            </a:extLst>
          </p:cNvPr>
          <p:cNvPicPr>
            <a:picLocks noChangeAspect="1"/>
          </p:cNvPicPr>
          <p:nvPr/>
        </p:nvPicPr>
        <p:blipFill>
          <a:blip r:embed="rId9"/>
          <a:stretch>
            <a:fillRect/>
          </a:stretch>
        </p:blipFill>
        <p:spPr>
          <a:xfrm>
            <a:off x="7162969" y="2155346"/>
            <a:ext cx="4016011" cy="2210139"/>
          </a:xfrm>
          <a:prstGeom prst="rect">
            <a:avLst/>
          </a:prstGeom>
        </p:spPr>
      </p:pic>
      <p:pic>
        <p:nvPicPr>
          <p:cNvPr id="5" name="Picture 4">
            <a:extLst>
              <a:ext uri="{FF2B5EF4-FFF2-40B4-BE49-F238E27FC236}">
                <a16:creationId xmlns:a16="http://schemas.microsoft.com/office/drawing/2014/main" id="{79C09CC4-8392-C2C7-BB01-F95BEA23BDC0}"/>
              </a:ext>
            </a:extLst>
          </p:cNvPr>
          <p:cNvPicPr>
            <a:picLocks noChangeAspect="1"/>
          </p:cNvPicPr>
          <p:nvPr/>
        </p:nvPicPr>
        <p:blipFill>
          <a:blip r:embed="rId10"/>
          <a:stretch>
            <a:fillRect/>
          </a:stretch>
        </p:blipFill>
        <p:spPr>
          <a:xfrm>
            <a:off x="7167318" y="4484199"/>
            <a:ext cx="4031518" cy="2012218"/>
          </a:xfrm>
          <a:prstGeom prst="rect">
            <a:avLst/>
          </a:prstGeom>
        </p:spPr>
      </p:pic>
    </p:spTree>
    <p:extLst>
      <p:ext uri="{BB962C8B-B14F-4D97-AF65-F5344CB8AC3E}">
        <p14:creationId xmlns:p14="http://schemas.microsoft.com/office/powerpoint/2010/main" val="218839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35A9-13E5-E97D-99FF-F54E7BD57F14}"/>
              </a:ext>
            </a:extLst>
          </p:cNvPr>
          <p:cNvSpPr>
            <a:spLocks noGrp="1"/>
          </p:cNvSpPr>
          <p:nvPr>
            <p:ph type="title"/>
          </p:nvPr>
        </p:nvSpPr>
        <p:spPr>
          <a:xfrm>
            <a:off x="539999" y="1494000"/>
            <a:ext cx="8839131" cy="1310400"/>
          </a:xfrm>
        </p:spPr>
        <p:txBody>
          <a:bodyPr/>
          <a:lstStyle/>
          <a:p>
            <a:r>
              <a:rPr lang="en-GB" dirty="0"/>
              <a:t>Public perception of health</a:t>
            </a:r>
          </a:p>
        </p:txBody>
      </p:sp>
    </p:spTree>
    <p:extLst>
      <p:ext uri="{BB962C8B-B14F-4D97-AF65-F5344CB8AC3E}">
        <p14:creationId xmlns:p14="http://schemas.microsoft.com/office/powerpoint/2010/main" val="272347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BD4F4A1-C003-0AE0-A057-CC746BDD8757}"/>
              </a:ext>
            </a:extLst>
          </p:cNvPr>
          <p:cNvSpPr/>
          <p:nvPr/>
        </p:nvSpPr>
        <p:spPr>
          <a:xfrm>
            <a:off x="6202887" y="196572"/>
            <a:ext cx="5676694" cy="5684521"/>
          </a:xfrm>
          <a:prstGeom prst="roundRect">
            <a:avLst>
              <a:gd name="adj" fmla="val 209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D92B01F-BC92-6A59-72B7-F1E5A591A684}"/>
              </a:ext>
            </a:extLst>
          </p:cNvPr>
          <p:cNvSpPr txBox="1"/>
          <p:nvPr/>
        </p:nvSpPr>
        <p:spPr>
          <a:xfrm>
            <a:off x="986565" y="213160"/>
            <a:ext cx="5216321" cy="56323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From ECC’s recent Pulse Survey, healthcare/NHS was identified as the most important issue for residents in Essex today. </a:t>
            </a: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The survey results show that people in Essex are significantly more concerned about healthcare compared to the UK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To help understand why this might be, two virtual focus groups with residents were carried out to explore themes in more depth. </a:t>
            </a: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Focus group participants were recruited from ECC’s Residents' Panel, selecting a sample of those who previously stated that healthcare/NHS was a top priority for them. Two 30-minute interviews with residents were also carried out.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A total of 11 participants across Essex took part in this engagement in the week commencing 12</a:t>
            </a:r>
            <a:r>
              <a:rPr kumimoji="0" lang="en-GB" sz="1500" b="0" i="0" u="none" strike="noStrike" kern="1200" cap="none" spc="0" normalizeH="0" baseline="30000" noProof="0">
                <a:ln>
                  <a:noFill/>
                </a:ln>
                <a:solidFill>
                  <a:srgbClr val="000000"/>
                </a:solidFill>
                <a:effectLst/>
                <a:uLnTx/>
                <a:uFillTx/>
                <a:latin typeface="Calibri"/>
                <a:ea typeface="Calibri" panose="020F0502020204030204" pitchFamily="34" charset="0"/>
                <a:cs typeface="Calibri"/>
              </a:rPr>
              <a:t>th</a:t>
            </a:r>
            <a:r>
              <a:rPr kumimoji="0" lang="en-GB" sz="15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February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The conversations focused on:</a:t>
            </a:r>
            <a:endParaRPr kumimoji="0" lang="en-GB" sz="15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What’s important to residents regarding healthcare</a:t>
            </a:r>
            <a:endParaRPr kumimoji="0" lang="en-GB" sz="15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What contributes to good healthcare</a:t>
            </a:r>
            <a:endParaRPr kumimoji="0" lang="en-GB" sz="15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Views on quality of healthcare locally</a:t>
            </a:r>
            <a:endParaRPr kumimoji="0" lang="en-GB" sz="15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Key challenges and barriers around healthcare</a:t>
            </a:r>
            <a:endParaRPr kumimoji="0" lang="en-GB" sz="15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Factors influencing people’s health and wellbeing </a:t>
            </a:r>
            <a:endParaRPr kumimoji="0" lang="en-GB"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5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Ideas for what actions ECC or other organisations could take</a:t>
            </a:r>
            <a:endParaRPr kumimoji="0" lang="en-GB" sz="15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p:txBody>
      </p:sp>
      <p:sp>
        <p:nvSpPr>
          <p:cNvPr id="9" name="TextBox 8">
            <a:extLst>
              <a:ext uri="{FF2B5EF4-FFF2-40B4-BE49-F238E27FC236}">
                <a16:creationId xmlns:a16="http://schemas.microsoft.com/office/drawing/2014/main" id="{6118EFCC-4905-6106-7B6A-FEDB0F0046E5}"/>
              </a:ext>
            </a:extLst>
          </p:cNvPr>
          <p:cNvSpPr txBox="1"/>
          <p:nvPr/>
        </p:nvSpPr>
        <p:spPr>
          <a:xfrm>
            <a:off x="923987" y="6221016"/>
            <a:ext cx="1126801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Key findings are presented within this summary report. The intention is to use the insights to inform ECC’s upcoming quarterly performance report, as well as aiding understanding of the issues and identifying areas of opportunity for ECC or partner organisations to influence this area.</a:t>
            </a:r>
          </a:p>
        </p:txBody>
      </p:sp>
      <p:sp>
        <p:nvSpPr>
          <p:cNvPr id="6" name="Rectangle 5">
            <a:extLst>
              <a:ext uri="{FF2B5EF4-FFF2-40B4-BE49-F238E27FC236}">
                <a16:creationId xmlns:a16="http://schemas.microsoft.com/office/drawing/2014/main" id="{D901AC6F-3DC9-3558-7E95-23A218551A46}"/>
              </a:ext>
            </a:extLst>
          </p:cNvPr>
          <p:cNvSpPr/>
          <p:nvPr/>
        </p:nvSpPr>
        <p:spPr>
          <a:xfrm>
            <a:off x="0" y="0"/>
            <a:ext cx="887506" cy="6858000"/>
          </a:xfrm>
          <a:prstGeom prst="rect">
            <a:avLst/>
          </a:prstGeom>
          <a:solidFill>
            <a:srgbClr val="E4003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Title 40">
            <a:extLst>
              <a:ext uri="{FF2B5EF4-FFF2-40B4-BE49-F238E27FC236}">
                <a16:creationId xmlns:a16="http://schemas.microsoft.com/office/drawing/2014/main" id="{0AD4A83D-549B-417A-B834-8290BEFA528C}"/>
              </a:ext>
            </a:extLst>
          </p:cNvPr>
          <p:cNvSpPr>
            <a:spLocks noGrp="1"/>
          </p:cNvSpPr>
          <p:nvPr>
            <p:ph type="title"/>
          </p:nvPr>
        </p:nvSpPr>
        <p:spPr>
          <a:xfrm rot="16200000">
            <a:off x="-2279260" y="2690741"/>
            <a:ext cx="5684519" cy="1522235"/>
          </a:xfrm>
        </p:spPr>
        <p:txBody>
          <a:bodyPr>
            <a:noAutofit/>
          </a:bodyPr>
          <a:lstStyle/>
          <a:p>
            <a:pPr algn="ctr">
              <a:spcAft>
                <a:spcPts val="1134"/>
              </a:spcAft>
            </a:pPr>
            <a:r>
              <a:rPr lang="en-GB" sz="2000" b="1">
                <a:solidFill>
                  <a:schemeClr val="bg1"/>
                </a:solidFill>
              </a:rPr>
              <a:t>Drivers of public perception of health: Overview</a:t>
            </a:r>
            <a:br>
              <a:rPr lang="en-GB" sz="3200" b="1">
                <a:solidFill>
                  <a:schemeClr val="bg1"/>
                </a:solidFill>
              </a:rPr>
            </a:br>
            <a:endParaRPr lang="en-GB" sz="3200">
              <a:cs typeface="Calibri"/>
            </a:endParaRPr>
          </a:p>
        </p:txBody>
      </p:sp>
      <p:graphicFrame>
        <p:nvGraphicFramePr>
          <p:cNvPr id="10" name="Chart 9">
            <a:extLst>
              <a:ext uri="{FF2B5EF4-FFF2-40B4-BE49-F238E27FC236}">
                <a16:creationId xmlns:a16="http://schemas.microsoft.com/office/drawing/2014/main" id="{93A12F71-D2CB-EFFC-F231-27F0EB7BE750}"/>
              </a:ext>
            </a:extLst>
          </p:cNvPr>
          <p:cNvGraphicFramePr/>
          <p:nvPr/>
        </p:nvGraphicFramePr>
        <p:xfrm>
          <a:off x="6202887" y="531652"/>
          <a:ext cx="5315380" cy="504753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DEBCA374-1641-991C-3864-1866910E9B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rPr>
              <a:t>|   </a:t>
            </a:r>
            <a:fld id="{5898CC38-F149-5B45-A1B4-290B41364A0C}" type="slidenum">
              <a:rPr kumimoji="0" lang="en-GB" sz="1200" b="0" i="0" u="none" strike="noStrike" kern="1200" cap="none" spc="0" normalizeH="0" baseline="0" noProof="0" smtClean="0">
                <a:ln>
                  <a:noFill/>
                </a:ln>
                <a:solidFill>
                  <a:prstClr val="black">
                    <a:lumMod val="50000"/>
                    <a:lumOff val="50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lumMod val="50000"/>
                  <a:lumOff val="50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7305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60B487-0724-F815-BACD-2703DA65E003}"/>
              </a:ext>
            </a:extLst>
          </p:cNvPr>
          <p:cNvSpPr txBox="1"/>
          <p:nvPr/>
        </p:nvSpPr>
        <p:spPr>
          <a:xfrm>
            <a:off x="8547677" y="2137263"/>
            <a:ext cx="3450734" cy="418576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Increased education and awareness raising to support healthy lifestyles (e.g. vaping, diet, physical activity – particularly for children and young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Support with transport to GPs/hospitals, particularly in rural communities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Increased join up between services e.g. social care and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Consider infrastructure support around services e.g. parking at GPs/pharmacies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More considered planning when developing housing to ensure adequate access to services, as well as quality homes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Better utilise and promote pharmacies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Support unemployed into entry-level healthcare roles and utilise volunteers and voluntary sector</a:t>
            </a:r>
          </a:p>
        </p:txBody>
      </p:sp>
      <p:sp>
        <p:nvSpPr>
          <p:cNvPr id="4" name="Rectangle 3">
            <a:extLst>
              <a:ext uri="{FF2B5EF4-FFF2-40B4-BE49-F238E27FC236}">
                <a16:creationId xmlns:a16="http://schemas.microsoft.com/office/drawing/2014/main" id="{95520B0C-B08A-8DEE-D2CB-2F4B70BE2491}"/>
              </a:ext>
            </a:extLst>
          </p:cNvPr>
          <p:cNvSpPr/>
          <p:nvPr/>
        </p:nvSpPr>
        <p:spPr>
          <a:xfrm>
            <a:off x="1076382" y="1418454"/>
            <a:ext cx="2906994" cy="522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Lexend" pitchFamily="2" charset="0"/>
              <a:ea typeface="+mn-ea"/>
              <a:cs typeface="+mn-cs"/>
            </a:endParaRPr>
          </a:p>
        </p:txBody>
      </p:sp>
      <p:sp>
        <p:nvSpPr>
          <p:cNvPr id="5" name="Rectangle 4">
            <a:extLst>
              <a:ext uri="{FF2B5EF4-FFF2-40B4-BE49-F238E27FC236}">
                <a16:creationId xmlns:a16="http://schemas.microsoft.com/office/drawing/2014/main" id="{C7718335-EA9D-12F0-9B2F-ECA9D17362CC}"/>
              </a:ext>
            </a:extLst>
          </p:cNvPr>
          <p:cNvSpPr/>
          <p:nvPr/>
        </p:nvSpPr>
        <p:spPr>
          <a:xfrm>
            <a:off x="4257660" y="1418454"/>
            <a:ext cx="4015730" cy="5229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8BCA65D1-9E95-D1DF-708C-A4E273CC8DD3}"/>
              </a:ext>
            </a:extLst>
          </p:cNvPr>
          <p:cNvSpPr/>
          <p:nvPr/>
        </p:nvSpPr>
        <p:spPr>
          <a:xfrm>
            <a:off x="8482907" y="1413185"/>
            <a:ext cx="3618731" cy="522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prstClr val="white"/>
              </a:solidFill>
              <a:effectLst/>
              <a:uLnTx/>
              <a:uFillTx/>
              <a:latin typeface="Lexend" pitchFamily="2" charset="0"/>
              <a:ea typeface="+mn-ea"/>
              <a:cs typeface="+mn-cs"/>
            </a:endParaRPr>
          </a:p>
        </p:txBody>
      </p:sp>
      <p:sp>
        <p:nvSpPr>
          <p:cNvPr id="8" name="Rectangle 7">
            <a:extLst>
              <a:ext uri="{FF2B5EF4-FFF2-40B4-BE49-F238E27FC236}">
                <a16:creationId xmlns:a16="http://schemas.microsoft.com/office/drawing/2014/main" id="{76F4F850-2F9D-55BC-470C-D5C47F36AA41}"/>
              </a:ext>
            </a:extLst>
          </p:cNvPr>
          <p:cNvSpPr/>
          <p:nvPr/>
        </p:nvSpPr>
        <p:spPr>
          <a:xfrm>
            <a:off x="1076383" y="2075974"/>
            <a:ext cx="2906994" cy="435843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79208495-D504-6C12-37B3-ECCDA00B50F1}"/>
              </a:ext>
            </a:extLst>
          </p:cNvPr>
          <p:cNvSpPr txBox="1"/>
          <p:nvPr/>
        </p:nvSpPr>
        <p:spPr>
          <a:xfrm>
            <a:off x="1076382" y="2156314"/>
            <a:ext cx="2906995" cy="375487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Feeling listened to and being taken seriously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Professionals taking time to understand the problem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Clear communication around the process and what to expect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Skilled staff and trust in professionals’ expertise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Increased focus on prevention rather than cure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Access to the right services at the right time and for care to be there when you need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Faster diagnosis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err="1">
                <a:ln>
                  <a:noFill/>
                </a:ln>
                <a:solidFill>
                  <a:srgbClr val="000000"/>
                </a:solidFill>
                <a:effectLst/>
                <a:uLnTx/>
                <a:uFillTx/>
                <a:latin typeface="Calibri"/>
                <a:ea typeface="+mn-ea"/>
                <a:cs typeface="+mn-cs"/>
              </a:rPr>
              <a:t>Receiving</a:t>
            </a:r>
            <a:r>
              <a:rPr kumimoji="0" lang="en-GB" sz="1400" b="0" i="0" u="none" strike="noStrike" kern="1200" cap="none" spc="0" normalizeH="0" baseline="0" noProof="0">
                <a:ln>
                  <a:noFill/>
                </a:ln>
                <a:solidFill>
                  <a:srgbClr val="000000"/>
                </a:solidFill>
                <a:effectLst/>
                <a:uLnTx/>
                <a:uFillTx/>
                <a:latin typeface="Calibri"/>
                <a:ea typeface="+mn-ea"/>
                <a:cs typeface="+mn-cs"/>
              </a:rPr>
              <a:t> care at home where possible with appropriate adaptations and support</a:t>
            </a:r>
          </a:p>
        </p:txBody>
      </p:sp>
      <p:sp>
        <p:nvSpPr>
          <p:cNvPr id="11" name="Rectangle 10">
            <a:extLst>
              <a:ext uri="{FF2B5EF4-FFF2-40B4-BE49-F238E27FC236}">
                <a16:creationId xmlns:a16="http://schemas.microsoft.com/office/drawing/2014/main" id="{A57DF31E-ADF7-5E8F-DF81-986E6AE7CA49}"/>
              </a:ext>
            </a:extLst>
          </p:cNvPr>
          <p:cNvSpPr/>
          <p:nvPr/>
        </p:nvSpPr>
        <p:spPr>
          <a:xfrm>
            <a:off x="4257662" y="2075973"/>
            <a:ext cx="4015730" cy="43584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3C327D7D-9EA8-59F3-FDCD-041284AA33A4}"/>
              </a:ext>
            </a:extLst>
          </p:cNvPr>
          <p:cNvSpPr/>
          <p:nvPr/>
        </p:nvSpPr>
        <p:spPr>
          <a:xfrm>
            <a:off x="8482907" y="2075972"/>
            <a:ext cx="3618731" cy="43584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82FDE5F3-DFA5-245E-073F-FE954DC67BA3}"/>
              </a:ext>
            </a:extLst>
          </p:cNvPr>
          <p:cNvSpPr txBox="1"/>
          <p:nvPr/>
        </p:nvSpPr>
        <p:spPr>
          <a:xfrm>
            <a:off x="4257660" y="2156315"/>
            <a:ext cx="3950965" cy="35394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Difficulty in accessing appointments – demand too high and services are strained, appointment process inaccessible (particularly for working people), and lack of transport links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Being offered services inappropriate for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Disjointed services with lack of join up between departments/organisations/systems (including apps) – leads to communication breakdown and inefficient record keeping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Long wait times (including several years on waiting lists for some)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Inconsistency in service experienced (e.g. different doctors) and across the county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Onus is always on the individual to chase/follow up/keep track of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Made to feel you are a nuisance/wasting time</a:t>
            </a:r>
          </a:p>
        </p:txBody>
      </p:sp>
      <p:sp>
        <p:nvSpPr>
          <p:cNvPr id="17" name="TextBox 16">
            <a:extLst>
              <a:ext uri="{FF2B5EF4-FFF2-40B4-BE49-F238E27FC236}">
                <a16:creationId xmlns:a16="http://schemas.microsoft.com/office/drawing/2014/main" id="{0D85A626-1EFA-788F-77A8-1E2B0265F0EA}"/>
              </a:ext>
            </a:extLst>
          </p:cNvPr>
          <p:cNvSpPr txBox="1"/>
          <p:nvPr/>
        </p:nvSpPr>
        <p:spPr>
          <a:xfrm>
            <a:off x="8257566" y="1452894"/>
            <a:ext cx="406941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Opportunities for intervention</a:t>
            </a:r>
          </a:p>
        </p:txBody>
      </p:sp>
      <p:sp>
        <p:nvSpPr>
          <p:cNvPr id="19" name="TextBox 18">
            <a:extLst>
              <a:ext uri="{FF2B5EF4-FFF2-40B4-BE49-F238E27FC236}">
                <a16:creationId xmlns:a16="http://schemas.microsoft.com/office/drawing/2014/main" id="{9F6999D1-2204-7BEA-6BD9-0711FDE8CBF3}"/>
              </a:ext>
            </a:extLst>
          </p:cNvPr>
          <p:cNvSpPr txBox="1"/>
          <p:nvPr/>
        </p:nvSpPr>
        <p:spPr>
          <a:xfrm>
            <a:off x="1266883" y="1515979"/>
            <a:ext cx="248119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What’s important</a:t>
            </a: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E334769-D7D6-A685-AC4B-B90A55AFA398}"/>
              </a:ext>
            </a:extLst>
          </p:cNvPr>
          <p:cNvSpPr txBox="1"/>
          <p:nvPr/>
        </p:nvSpPr>
        <p:spPr>
          <a:xfrm>
            <a:off x="5276832" y="1443830"/>
            <a:ext cx="225274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Key challenges</a:t>
            </a:r>
            <a:endParaRPr kumimoji="0" lang="en-GB" sz="20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8331BCB-DFAC-14AD-E3DF-7F9560892C62}"/>
              </a:ext>
            </a:extLst>
          </p:cNvPr>
          <p:cNvSpPr txBox="1"/>
          <p:nvPr/>
        </p:nvSpPr>
        <p:spPr>
          <a:xfrm>
            <a:off x="1105596" y="407986"/>
            <a:ext cx="78416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Key themes arising from the engagement can be summarised into the following:</a:t>
            </a:r>
          </a:p>
        </p:txBody>
      </p:sp>
      <p:pic>
        <p:nvPicPr>
          <p:cNvPr id="9" name="Picture 8">
            <a:extLst>
              <a:ext uri="{FF2B5EF4-FFF2-40B4-BE49-F238E27FC236}">
                <a16:creationId xmlns:a16="http://schemas.microsoft.com/office/drawing/2014/main" id="{26C75454-92A5-C15E-ACF8-43A1749D1FB0}"/>
              </a:ext>
            </a:extLst>
          </p:cNvPr>
          <p:cNvPicPr>
            <a:picLocks noChangeAspect="1"/>
          </p:cNvPicPr>
          <p:nvPr/>
        </p:nvPicPr>
        <p:blipFill>
          <a:blip r:embed="rId3"/>
          <a:stretch>
            <a:fillRect/>
          </a:stretch>
        </p:blipFill>
        <p:spPr>
          <a:xfrm>
            <a:off x="0" y="0"/>
            <a:ext cx="890016" cy="6858000"/>
          </a:xfrm>
          <a:prstGeom prst="rect">
            <a:avLst/>
          </a:prstGeom>
        </p:spPr>
      </p:pic>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rot="16200000">
            <a:off x="-3454381" y="679947"/>
            <a:ext cx="7798777" cy="709292"/>
          </a:xfrm>
        </p:spPr>
        <p:txBody>
          <a:bodyPr/>
          <a:lstStyle/>
          <a:p>
            <a:r>
              <a:rPr lang="en-GB">
                <a:solidFill>
                  <a:schemeClr val="bg1"/>
                </a:solidFill>
                <a:latin typeface="+mn-lt"/>
              </a:rPr>
              <a:t>Key findings</a:t>
            </a:r>
          </a:p>
        </p:txBody>
      </p:sp>
    </p:spTree>
    <p:extLst>
      <p:ext uri="{BB962C8B-B14F-4D97-AF65-F5344CB8AC3E}">
        <p14:creationId xmlns:p14="http://schemas.microsoft.com/office/powerpoint/2010/main" val="356858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399E435-ED03-6D3C-D8C7-ACA2749C23E4}"/>
              </a:ext>
            </a:extLst>
          </p:cNvPr>
          <p:cNvSpPr/>
          <p:nvPr/>
        </p:nvSpPr>
        <p:spPr>
          <a:xfrm>
            <a:off x="7034345" y="58190"/>
            <a:ext cx="4883360" cy="6621284"/>
          </a:xfrm>
          <a:prstGeom prst="roundRect">
            <a:avLst>
              <a:gd name="adj" fmla="val 209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18F7B385-97B6-35F6-A762-D7EB5B792EEF}"/>
              </a:ext>
            </a:extLst>
          </p:cNvPr>
          <p:cNvSpPr/>
          <p:nvPr/>
        </p:nvSpPr>
        <p:spPr>
          <a:xfrm>
            <a:off x="7223839" y="612595"/>
            <a:ext cx="4573662" cy="2831841"/>
          </a:xfrm>
          <a:prstGeom prst="roundRect">
            <a:avLst>
              <a:gd name="adj" fmla="val 53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8BBBA180-AD52-BADA-E852-90C82FFB7A0E}"/>
              </a:ext>
            </a:extLst>
          </p:cNvPr>
          <p:cNvSpPr/>
          <p:nvPr/>
        </p:nvSpPr>
        <p:spPr>
          <a:xfrm>
            <a:off x="7223839" y="3741175"/>
            <a:ext cx="4629150" cy="2831841"/>
          </a:xfrm>
          <a:prstGeom prst="roundRect">
            <a:avLst>
              <a:gd name="adj" fmla="val 53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8" name="Chart 7">
            <a:extLst>
              <a:ext uri="{FF2B5EF4-FFF2-40B4-BE49-F238E27FC236}">
                <a16:creationId xmlns:a16="http://schemas.microsoft.com/office/drawing/2014/main" id="{EEB4AC51-2448-F583-5FAE-25984CA052F9}"/>
              </a:ext>
            </a:extLst>
          </p:cNvPr>
          <p:cNvGraphicFramePr>
            <a:graphicFrameLocks/>
          </p:cNvGraphicFramePr>
          <p:nvPr/>
        </p:nvGraphicFramePr>
        <p:xfrm>
          <a:off x="7279327" y="3824725"/>
          <a:ext cx="46863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BFFE501D-421C-7432-46B7-310AE605D278}"/>
              </a:ext>
            </a:extLst>
          </p:cNvPr>
          <p:cNvGraphicFramePr>
            <a:graphicFrameLocks/>
          </p:cNvGraphicFramePr>
          <p:nvPr/>
        </p:nvGraphicFramePr>
        <p:xfrm>
          <a:off x="7249462" y="70378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3DBB3743-4F81-CBD9-A74A-6364B986EE4A}"/>
              </a:ext>
            </a:extLst>
          </p:cNvPr>
          <p:cNvSpPr/>
          <p:nvPr/>
        </p:nvSpPr>
        <p:spPr>
          <a:xfrm>
            <a:off x="0" y="0"/>
            <a:ext cx="8875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93246B8E-E68E-E0A6-BA97-84FF8301E9CD}"/>
              </a:ext>
            </a:extLst>
          </p:cNvPr>
          <p:cNvSpPr txBox="1"/>
          <p:nvPr/>
        </p:nvSpPr>
        <p:spPr>
          <a:xfrm rot="16200000">
            <a:off x="-2706538" y="2135858"/>
            <a:ext cx="6421821" cy="46015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n-ea"/>
                <a:cs typeface="+mn-cs"/>
              </a:rPr>
              <a:t>Referral to Treatment, waiting times</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05712974-6CC5-9EFA-1BF1-5AB8D95619E1}"/>
              </a:ext>
            </a:extLst>
          </p:cNvPr>
          <p:cNvSpPr txBox="1"/>
          <p:nvPr/>
        </p:nvSpPr>
        <p:spPr>
          <a:xfrm>
            <a:off x="1240178" y="1180150"/>
            <a:ext cx="5302864" cy="594579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In 2022/23, Accident &amp; Emergency services nationally saw the biggest year to year increase in dissatisfaction, according to the analysis published in the Nuffield Trust and The King’s Fund. </a:t>
            </a: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Two thirds of respondents (69%) chose long waiting times for GP and hospital appointments as one of the top reasons for dissatisfaction </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There were also falls in public satisfaction across all other individual NHS services, including </a:t>
            </a:r>
            <a:r>
              <a:rPr kumimoji="0" lang="en-GB" sz="1400" b="1" i="0" u="none" strike="noStrike" kern="1200" cap="none" spc="0" normalizeH="0" baseline="0" noProof="0">
                <a:ln>
                  <a:noFill/>
                </a:ln>
                <a:solidFill>
                  <a:srgbClr val="000000"/>
                </a:solidFill>
                <a:effectLst/>
                <a:uLnTx/>
                <a:uFillTx/>
                <a:latin typeface="Calibri"/>
                <a:ea typeface="+mn-ea"/>
                <a:cs typeface="+mn-cs"/>
              </a:rPr>
              <a:t>general practice</a:t>
            </a:r>
            <a:r>
              <a:rPr kumimoji="0" lang="en-GB" sz="1400" b="0" i="0" u="none" strike="noStrike" kern="1200" cap="none" spc="0" normalizeH="0" baseline="0" noProof="0">
                <a:ln>
                  <a:noFill/>
                </a:ln>
                <a:solidFill>
                  <a:srgbClr val="000000"/>
                </a:solidFill>
                <a:effectLst/>
                <a:uLnTx/>
                <a:uFillTx/>
                <a:latin typeface="Calibri"/>
                <a:ea typeface="+mn-ea"/>
                <a:cs typeface="+mn-cs"/>
              </a:rPr>
              <a:t>, </a:t>
            </a:r>
            <a:r>
              <a:rPr kumimoji="0" lang="en-GB" sz="1400" b="1" i="0" u="none" strike="noStrike" kern="1200" cap="none" spc="0" normalizeH="0" baseline="0" noProof="0">
                <a:ln>
                  <a:noFill/>
                </a:ln>
                <a:solidFill>
                  <a:srgbClr val="000000"/>
                </a:solidFill>
                <a:effectLst/>
                <a:uLnTx/>
                <a:uFillTx/>
                <a:latin typeface="Calibri"/>
                <a:ea typeface="+mn-ea"/>
                <a:cs typeface="+mn-cs"/>
              </a:rPr>
              <a:t>dentistry</a:t>
            </a:r>
            <a:r>
              <a:rPr kumimoji="0" lang="en-GB" sz="1400" b="0" i="0" u="none" strike="noStrike" kern="1200" cap="none" spc="0" normalizeH="0" baseline="0" noProof="0">
                <a:ln>
                  <a:noFill/>
                </a:ln>
                <a:solidFill>
                  <a:srgbClr val="000000"/>
                </a:solidFill>
                <a:effectLst/>
                <a:uLnTx/>
                <a:uFillTx/>
                <a:latin typeface="Calibri"/>
                <a:ea typeface="+mn-ea"/>
                <a:cs typeface="+mn-cs"/>
              </a:rPr>
              <a:t> </a:t>
            </a:r>
            <a:r>
              <a:rPr kumimoji="0" lang="en-GB" sz="1400" b="1" i="0" u="none" strike="noStrike" kern="1200" cap="none" spc="0" normalizeH="0" baseline="0" noProof="0">
                <a:ln>
                  <a:noFill/>
                </a:ln>
                <a:solidFill>
                  <a:srgbClr val="000000"/>
                </a:solidFill>
                <a:effectLst/>
                <a:uLnTx/>
                <a:uFillTx/>
                <a:latin typeface="Calibri"/>
                <a:ea typeface="+mn-ea"/>
                <a:cs typeface="+mn-cs"/>
              </a:rPr>
              <a:t>and in-patient hospital services</a:t>
            </a:r>
            <a:r>
              <a:rPr kumimoji="0" lang="en-GB" sz="1400" b="0" i="0" u="none" strike="noStrike" kern="1200" cap="none" spc="0" normalizeH="0" baseline="0" noProof="0">
                <a:ln>
                  <a:noFill/>
                </a:ln>
                <a:solidFill>
                  <a:srgbClr val="000000"/>
                </a:solidFill>
                <a:effectLst/>
                <a:uLnTx/>
                <a:uFillTx/>
                <a:latin typeface="Calibri"/>
                <a:ea typeface="+mn-ea"/>
                <a:cs typeface="+mn-cs"/>
              </a:rPr>
              <a:t>, with all services reaching record lows.</a:t>
            </a:r>
            <a:endParaRPr kumimoji="0" lang="en-GB" sz="1400" b="0" i="0" u="none" strike="noStrike" kern="1200" cap="none" spc="0" normalizeH="0" baseline="0" noProof="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Calibri Light"/>
              </a:rPr>
              <a:t>Satisfaction with the NHS decreased to a record low of just </a:t>
            </a:r>
            <a:r>
              <a:rPr kumimoji="0" lang="en-GB" sz="1400" b="1" i="0" u="none" strike="noStrike" kern="1200" cap="none" spc="0" normalizeH="0" baseline="0" noProof="0">
                <a:ln>
                  <a:noFill/>
                </a:ln>
                <a:solidFill>
                  <a:srgbClr val="000000"/>
                </a:solidFill>
                <a:effectLst/>
                <a:uLnTx/>
                <a:uFillTx/>
                <a:latin typeface="Calibri"/>
                <a:ea typeface="+mn-ea"/>
                <a:cs typeface="Calibri Light"/>
              </a:rPr>
              <a:t>29%</a:t>
            </a:r>
            <a:r>
              <a:rPr kumimoji="0" lang="en-GB" sz="1400" b="0" i="0" u="none" strike="noStrike" kern="1200" cap="none" spc="0" normalizeH="0" baseline="0" noProof="0">
                <a:ln>
                  <a:noFill/>
                </a:ln>
                <a:solidFill>
                  <a:srgbClr val="000000"/>
                </a:solidFill>
                <a:effectLst/>
                <a:uLnTx/>
                <a:uFillTx/>
                <a:latin typeface="Calibri"/>
                <a:ea typeface="+mn-ea"/>
                <a:cs typeface="Calibri Light"/>
              </a:rPr>
              <a:t> amid intense public frustration with long waiting times for care, and resourcing issues, this is the lowest it’s been in 40 years.</a:t>
            </a: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121212"/>
                </a:solidFill>
                <a:effectLst/>
                <a:uLnTx/>
                <a:uFillTx/>
                <a:latin typeface="Calibri"/>
                <a:ea typeface="+mn-ea"/>
                <a:cs typeface="+mn-cs"/>
              </a:rPr>
              <a:t>Dissatisfaction has more than doubled in just two years, from 25% in 2020 to </a:t>
            </a:r>
            <a:r>
              <a:rPr kumimoji="0" lang="en-GB" sz="1400" b="1" i="0" u="none" strike="noStrike" kern="1200" cap="none" spc="0" normalizeH="0" baseline="0" noProof="0">
                <a:ln>
                  <a:noFill/>
                </a:ln>
                <a:solidFill>
                  <a:srgbClr val="121212"/>
                </a:solidFill>
                <a:effectLst/>
                <a:uLnTx/>
                <a:uFillTx/>
                <a:latin typeface="Calibri"/>
                <a:ea typeface="+mn-ea"/>
                <a:cs typeface="+mn-cs"/>
              </a:rPr>
              <a:t>51%</a:t>
            </a:r>
            <a:r>
              <a:rPr kumimoji="0" lang="en-GB" sz="1400" b="0" i="0" u="none" strike="noStrike" kern="1200" cap="none" spc="0" normalizeH="0" baseline="0" noProof="0">
                <a:ln>
                  <a:noFill/>
                </a:ln>
                <a:solidFill>
                  <a:srgbClr val="121212"/>
                </a:solidFill>
                <a:effectLst/>
                <a:uLnTx/>
                <a:uFillTx/>
                <a:latin typeface="Calibri"/>
                <a:ea typeface="+mn-ea"/>
                <a:cs typeface="+mn-cs"/>
              </a:rPr>
              <a:t> in 2022, noting a range of key services including GP care (42%), dentistry (42%) and A&amp;E (40%).</a:t>
            </a: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121212"/>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2" name="TextBox 1">
            <a:extLst>
              <a:ext uri="{FF2B5EF4-FFF2-40B4-BE49-F238E27FC236}">
                <a16:creationId xmlns:a16="http://schemas.microsoft.com/office/drawing/2014/main" id="{2A9B64EE-08C1-3462-2F81-E0370BC2AB9C}"/>
              </a:ext>
            </a:extLst>
          </p:cNvPr>
          <p:cNvSpPr txBox="1"/>
          <p:nvPr/>
        </p:nvSpPr>
        <p:spPr>
          <a:xfrm>
            <a:off x="7167332" y="118035"/>
            <a:ext cx="4798295" cy="76602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Referral to Treatment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 (Provider Level Analysis)</a:t>
            </a:r>
          </a:p>
        </p:txBody>
      </p:sp>
    </p:spTree>
    <p:extLst>
      <p:ext uri="{BB962C8B-B14F-4D97-AF65-F5344CB8AC3E}">
        <p14:creationId xmlns:p14="http://schemas.microsoft.com/office/powerpoint/2010/main" val="220314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2ED073-7EA9-4692-0B4D-2D06F1E051E9}"/>
              </a:ext>
            </a:extLst>
          </p:cNvPr>
          <p:cNvSpPr/>
          <p:nvPr/>
        </p:nvSpPr>
        <p:spPr>
          <a:xfrm>
            <a:off x="-24296" y="0"/>
            <a:ext cx="8875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9B9EEDDE-26AD-BB1E-1084-F348ABB68232}"/>
              </a:ext>
            </a:extLst>
          </p:cNvPr>
          <p:cNvSpPr/>
          <p:nvPr/>
        </p:nvSpPr>
        <p:spPr>
          <a:xfrm>
            <a:off x="6763255" y="78378"/>
            <a:ext cx="5108180" cy="6603954"/>
          </a:xfrm>
          <a:prstGeom prst="roundRect">
            <a:avLst>
              <a:gd name="adj" fmla="val 209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Rounded Corners 21">
            <a:extLst>
              <a:ext uri="{FF2B5EF4-FFF2-40B4-BE49-F238E27FC236}">
                <a16:creationId xmlns:a16="http://schemas.microsoft.com/office/drawing/2014/main" id="{E349D621-7A58-3D76-B625-20E5D0E60CFE}"/>
              </a:ext>
            </a:extLst>
          </p:cNvPr>
          <p:cNvSpPr/>
          <p:nvPr/>
        </p:nvSpPr>
        <p:spPr>
          <a:xfrm>
            <a:off x="6828397" y="633707"/>
            <a:ext cx="4984867" cy="2839883"/>
          </a:xfrm>
          <a:prstGeom prst="roundRect">
            <a:avLst>
              <a:gd name="adj" fmla="val 53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6CEC1CA5-60C8-5FFE-2716-8520675610D1}"/>
              </a:ext>
            </a:extLst>
          </p:cNvPr>
          <p:cNvSpPr/>
          <p:nvPr/>
        </p:nvSpPr>
        <p:spPr>
          <a:xfrm>
            <a:off x="6807797" y="3552994"/>
            <a:ext cx="5026791" cy="2979346"/>
          </a:xfrm>
          <a:prstGeom prst="roundRect">
            <a:avLst>
              <a:gd name="adj" fmla="val 53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cx1="http://schemas.microsoft.com/office/drawing/2015/9/8/chartex">
        <mc:Choice Requires="cx1">
          <p:graphicFrame>
            <p:nvGraphicFramePr>
              <p:cNvPr id="16" name="Chart 15">
                <a:extLst>
                  <a:ext uri="{FF2B5EF4-FFF2-40B4-BE49-F238E27FC236}">
                    <a16:creationId xmlns:a16="http://schemas.microsoft.com/office/drawing/2014/main" id="{62EFB3D6-36E9-FC62-7C83-E5DC3A6CE108}"/>
                  </a:ext>
                </a:extLst>
              </p:cNvPr>
              <p:cNvGraphicFramePr>
                <a:graphicFrameLocks/>
              </p:cNvGraphicFramePr>
              <p:nvPr/>
            </p:nvGraphicFramePr>
            <p:xfrm>
              <a:off x="6902688" y="3585455"/>
              <a:ext cx="4836283" cy="288163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6" name="Chart 15">
                <a:extLst>
                  <a:ext uri="{FF2B5EF4-FFF2-40B4-BE49-F238E27FC236}">
                    <a16:creationId xmlns:a16="http://schemas.microsoft.com/office/drawing/2014/main" id="{62EFB3D6-36E9-FC62-7C83-E5DC3A6CE108}"/>
                  </a:ext>
                </a:extLst>
              </p:cNvPr>
              <p:cNvPicPr>
                <a:picLocks noGrp="1" noRot="1" noChangeAspect="1" noMove="1" noResize="1" noEditPoints="1" noAdjustHandles="1" noChangeArrowheads="1" noChangeShapeType="1"/>
              </p:cNvPicPr>
              <p:nvPr/>
            </p:nvPicPr>
            <p:blipFill>
              <a:blip r:embed="rId4"/>
              <a:stretch>
                <a:fillRect/>
              </a:stretch>
            </p:blipFill>
            <p:spPr>
              <a:xfrm>
                <a:off x="6902688" y="3585455"/>
                <a:ext cx="4836283" cy="2881636"/>
              </a:xfrm>
              <a:prstGeom prst="rect">
                <a:avLst/>
              </a:prstGeom>
            </p:spPr>
          </p:pic>
        </mc:Fallback>
      </mc:AlternateContent>
      <p:sp>
        <p:nvSpPr>
          <p:cNvPr id="38" name="TextBox 37">
            <a:extLst>
              <a:ext uri="{FF2B5EF4-FFF2-40B4-BE49-F238E27FC236}">
                <a16:creationId xmlns:a16="http://schemas.microsoft.com/office/drawing/2014/main" id="{4FB121C0-D077-EF09-292D-F1FAC0205172}"/>
              </a:ext>
            </a:extLst>
          </p:cNvPr>
          <p:cNvSpPr txBox="1"/>
          <p:nvPr/>
        </p:nvSpPr>
        <p:spPr>
          <a:xfrm>
            <a:off x="7207965" y="175668"/>
            <a:ext cx="4798295" cy="76602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000000"/>
                </a:solidFill>
                <a:effectLst/>
                <a:uLnTx/>
                <a:uFillTx/>
                <a:latin typeface="Calibri"/>
                <a:ea typeface="+mn-ea"/>
                <a:cs typeface="+mn-cs"/>
              </a:rPr>
              <a:t>Hospital Accident &amp; Emergency Activity 2022/23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 (Provider Level Analysis)</a:t>
            </a:r>
          </a:p>
        </p:txBody>
      </p:sp>
      <p:sp>
        <p:nvSpPr>
          <p:cNvPr id="39" name="TextBox 38">
            <a:extLst>
              <a:ext uri="{FF2B5EF4-FFF2-40B4-BE49-F238E27FC236}">
                <a16:creationId xmlns:a16="http://schemas.microsoft.com/office/drawing/2014/main" id="{372353FC-3224-1F9C-56A0-B2888D744469}"/>
              </a:ext>
            </a:extLst>
          </p:cNvPr>
          <p:cNvSpPr txBox="1"/>
          <p:nvPr/>
        </p:nvSpPr>
        <p:spPr>
          <a:xfrm rot="16200000">
            <a:off x="-2798666" y="2148860"/>
            <a:ext cx="6421821" cy="460154"/>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mn-cs"/>
              </a:rPr>
              <a:t>Accident &amp; Emergency wait times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EEC4EEB8-ED61-EB99-CE51-8D77D8C381FB}"/>
              </a:ext>
            </a:extLst>
          </p:cNvPr>
          <p:cNvSpPr/>
          <p:nvPr/>
        </p:nvSpPr>
        <p:spPr>
          <a:xfrm>
            <a:off x="1021890" y="556148"/>
            <a:ext cx="5051393" cy="116297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5780E5F-B1AD-9C3B-EA92-D5B80D700DDC}"/>
              </a:ext>
            </a:extLst>
          </p:cNvPr>
          <p:cNvSpPr/>
          <p:nvPr/>
        </p:nvSpPr>
        <p:spPr>
          <a:xfrm>
            <a:off x="1137297" y="636048"/>
            <a:ext cx="1056445" cy="1003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5AF3C3F1-BDAC-86A4-DD6E-E6D4A0003A7C}"/>
              </a:ext>
            </a:extLst>
          </p:cNvPr>
          <p:cNvSpPr/>
          <p:nvPr/>
        </p:nvSpPr>
        <p:spPr>
          <a:xfrm>
            <a:off x="1021890" y="1799024"/>
            <a:ext cx="5051393" cy="116297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41530D4C-C961-CF03-4028-613ED07D8B79}"/>
              </a:ext>
            </a:extLst>
          </p:cNvPr>
          <p:cNvSpPr/>
          <p:nvPr/>
        </p:nvSpPr>
        <p:spPr>
          <a:xfrm>
            <a:off x="1137297" y="1878924"/>
            <a:ext cx="1056445" cy="1003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6B9393A3-B39F-C42A-06FA-3DFA80BE026E}"/>
              </a:ext>
            </a:extLst>
          </p:cNvPr>
          <p:cNvSpPr/>
          <p:nvPr/>
        </p:nvSpPr>
        <p:spPr>
          <a:xfrm>
            <a:off x="1021890" y="3041900"/>
            <a:ext cx="5051393" cy="116297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17C1A21A-AA08-CF77-5824-4B790462C901}"/>
              </a:ext>
            </a:extLst>
          </p:cNvPr>
          <p:cNvSpPr/>
          <p:nvPr/>
        </p:nvSpPr>
        <p:spPr>
          <a:xfrm>
            <a:off x="1137297" y="3121800"/>
            <a:ext cx="1056445" cy="1003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B0B5CFBA-D0A6-A6FF-C39A-A237BDF84510}"/>
              </a:ext>
            </a:extLst>
          </p:cNvPr>
          <p:cNvSpPr/>
          <p:nvPr/>
        </p:nvSpPr>
        <p:spPr>
          <a:xfrm>
            <a:off x="1021889" y="4280059"/>
            <a:ext cx="5051393" cy="116297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CABE8EF9-A2D7-2BED-643E-AA5C8CBF90DF}"/>
              </a:ext>
            </a:extLst>
          </p:cNvPr>
          <p:cNvSpPr/>
          <p:nvPr/>
        </p:nvSpPr>
        <p:spPr>
          <a:xfrm>
            <a:off x="1115178" y="4364677"/>
            <a:ext cx="1056445" cy="1003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5C98DD92-741E-C3FF-1046-441062F521D2}"/>
              </a:ext>
            </a:extLst>
          </p:cNvPr>
          <p:cNvSpPr txBox="1"/>
          <p:nvPr/>
        </p:nvSpPr>
        <p:spPr>
          <a:xfrm>
            <a:off x="2201499" y="773949"/>
            <a:ext cx="3477431" cy="99086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In 2022/23 there were over </a:t>
            </a:r>
            <a:r>
              <a:rPr kumimoji="0" lang="en-GB" sz="1400" b="1" i="0" u="none" strike="noStrike" kern="1200" cap="none" spc="0" normalizeH="0" baseline="0" noProof="0" dirty="0">
                <a:ln>
                  <a:noFill/>
                </a:ln>
                <a:solidFill>
                  <a:srgbClr val="000000"/>
                </a:solidFill>
                <a:effectLst/>
                <a:uLnTx/>
                <a:uFillTx/>
                <a:latin typeface="Calibri"/>
                <a:ea typeface="+mn-ea"/>
                <a:cs typeface="+mn-cs"/>
              </a:rPr>
              <a:t>25.3m </a:t>
            </a:r>
            <a:r>
              <a:rPr kumimoji="0" lang="en-GB" sz="1400" b="0" i="0" u="none" strike="noStrike" kern="1200" cap="none" spc="0" normalizeH="0" baseline="0" noProof="0" dirty="0">
                <a:ln>
                  <a:noFill/>
                </a:ln>
                <a:solidFill>
                  <a:srgbClr val="000000"/>
                </a:solidFill>
                <a:effectLst/>
                <a:uLnTx/>
                <a:uFillTx/>
                <a:latin typeface="Calibri"/>
                <a:ea typeface="+mn-ea"/>
                <a:cs typeface="+mn-cs"/>
              </a:rPr>
              <a:t>unplanned visits to A&amp;E departments</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This is a 4% </a:t>
            </a:r>
            <a:r>
              <a:rPr kumimoji="0" lang="en-GB" sz="1200" b="0" i="0" u="sng" strike="noStrike" kern="1200" cap="none" spc="0" normalizeH="0" baseline="0" noProof="0" dirty="0">
                <a:ln>
                  <a:noFill/>
                </a:ln>
                <a:solidFill>
                  <a:srgbClr val="000000"/>
                </a:solidFill>
                <a:effectLst/>
                <a:uLnTx/>
                <a:uFillTx/>
                <a:latin typeface="Calibri"/>
                <a:ea typeface="+mn-ea"/>
                <a:cs typeface="+mn-cs"/>
              </a:rPr>
              <a:t>increase</a:t>
            </a:r>
            <a:r>
              <a:rPr kumimoji="0" lang="en-GB" sz="1200" b="0" i="0" u="none" strike="noStrike" kern="1200" cap="none" spc="0" normalizeH="0" baseline="0" noProof="0" dirty="0">
                <a:ln>
                  <a:noFill/>
                </a:ln>
                <a:solidFill>
                  <a:srgbClr val="000000"/>
                </a:solidFill>
                <a:effectLst/>
                <a:uLnTx/>
                <a:uFillTx/>
                <a:latin typeface="Calibri"/>
                <a:ea typeface="+mn-ea"/>
                <a:cs typeface="+mn-cs"/>
              </a:rPr>
              <a:t> from 2021/22 </a:t>
            </a: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31" name="Graphic 30" descr="Ambulance outline">
            <a:extLst>
              <a:ext uri="{FF2B5EF4-FFF2-40B4-BE49-F238E27FC236}">
                <a16:creationId xmlns:a16="http://schemas.microsoft.com/office/drawing/2014/main" id="{135CAE43-364E-021A-4692-1DF46CFE40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8219" y="760336"/>
            <a:ext cx="754600" cy="754600"/>
          </a:xfrm>
          <a:prstGeom prst="rect">
            <a:avLst/>
          </a:prstGeom>
        </p:spPr>
      </p:pic>
      <p:sp>
        <p:nvSpPr>
          <p:cNvPr id="32" name="Arrow: Up 31">
            <a:extLst>
              <a:ext uri="{FF2B5EF4-FFF2-40B4-BE49-F238E27FC236}">
                <a16:creationId xmlns:a16="http://schemas.microsoft.com/office/drawing/2014/main" id="{781045E9-1F4C-18AE-A11D-E1DB6121151B}"/>
              </a:ext>
            </a:extLst>
          </p:cNvPr>
          <p:cNvSpPr/>
          <p:nvPr/>
        </p:nvSpPr>
        <p:spPr>
          <a:xfrm>
            <a:off x="1249185" y="3246298"/>
            <a:ext cx="781478" cy="701340"/>
          </a:xfrm>
          <a:prstGeom prst="upArrow">
            <a:avLst>
              <a:gd name="adj1" fmla="val 61699"/>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3024B0BD-9C9D-BBB1-33EA-4E4BEAFC22D0}"/>
              </a:ext>
            </a:extLst>
          </p:cNvPr>
          <p:cNvSpPr txBox="1"/>
          <p:nvPr/>
        </p:nvSpPr>
        <p:spPr>
          <a:xfrm>
            <a:off x="1249185" y="3490830"/>
            <a:ext cx="756458" cy="63293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mn-cs"/>
              </a:rPr>
              <a:t>47.1%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prstClr val="white"/>
                </a:solidFill>
                <a:effectLst/>
                <a:uLnTx/>
                <a:uFillTx/>
                <a:latin typeface="Calibri"/>
                <a:ea typeface="+mn-ea"/>
                <a:cs typeface="+mn-cs"/>
              </a:rPr>
              <a:t>(2021/22</a:t>
            </a:r>
            <a:r>
              <a:rPr kumimoji="0" lang="en-GB" sz="900" b="0" i="1" u="none" strike="noStrike" kern="1200" cap="none" spc="0" normalizeH="0" baseline="0" noProof="0" dirty="0">
                <a:ln>
                  <a:noFill/>
                </a:ln>
                <a:solidFill>
                  <a:prstClr val="white"/>
                </a:solidFill>
                <a:effectLst/>
                <a:uLnTx/>
                <a:uFillTx/>
                <a:latin typeface="Calibri"/>
                <a:ea typeface="+mn-ea"/>
                <a:cs typeface="+mn-cs"/>
              </a:rPr>
              <a:t>)</a:t>
            </a:r>
          </a:p>
        </p:txBody>
      </p:sp>
      <p:pic>
        <p:nvPicPr>
          <p:cNvPr id="34" name="Graphic 33" descr="Female outline">
            <a:extLst>
              <a:ext uri="{FF2B5EF4-FFF2-40B4-BE49-F238E27FC236}">
                <a16:creationId xmlns:a16="http://schemas.microsoft.com/office/drawing/2014/main" id="{3C0BC024-2227-3B82-86A1-5335058710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2125" y="4491565"/>
            <a:ext cx="724668" cy="724668"/>
          </a:xfrm>
          <a:prstGeom prst="rect">
            <a:avLst/>
          </a:prstGeom>
        </p:spPr>
      </p:pic>
      <p:sp>
        <p:nvSpPr>
          <p:cNvPr id="35" name="Rectangle: Rounded Corners 34">
            <a:extLst>
              <a:ext uri="{FF2B5EF4-FFF2-40B4-BE49-F238E27FC236}">
                <a16:creationId xmlns:a16="http://schemas.microsoft.com/office/drawing/2014/main" id="{A9F1EB0D-BC6B-2894-6034-855964ABC810}"/>
              </a:ext>
            </a:extLst>
          </p:cNvPr>
          <p:cNvSpPr/>
          <p:nvPr/>
        </p:nvSpPr>
        <p:spPr>
          <a:xfrm>
            <a:off x="1021890" y="5516176"/>
            <a:ext cx="5051393" cy="116297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a:extLst>
              <a:ext uri="{FF2B5EF4-FFF2-40B4-BE49-F238E27FC236}">
                <a16:creationId xmlns:a16="http://schemas.microsoft.com/office/drawing/2014/main" id="{6D8C4DA0-43B3-B0CB-E31C-0F6B181DB6DB}"/>
              </a:ext>
            </a:extLst>
          </p:cNvPr>
          <p:cNvSpPr/>
          <p:nvPr/>
        </p:nvSpPr>
        <p:spPr>
          <a:xfrm>
            <a:off x="1137297" y="5596076"/>
            <a:ext cx="1056445" cy="1003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93517B12-58AD-E3F4-C648-17F96984F5D7}"/>
              </a:ext>
            </a:extLst>
          </p:cNvPr>
          <p:cNvSpPr txBox="1"/>
          <p:nvPr/>
        </p:nvSpPr>
        <p:spPr>
          <a:xfrm>
            <a:off x="2257641" y="5599631"/>
            <a:ext cx="3392233" cy="1259797"/>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231F20"/>
                </a:solidFill>
                <a:effectLst/>
                <a:uLnTx/>
                <a:uFillTx/>
                <a:latin typeface="Calibri"/>
                <a:ea typeface="+mn-ea"/>
                <a:cs typeface="Calibri"/>
              </a:rPr>
              <a:t>A&amp;E attendances in deprived areas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Calibri"/>
                <a:ea typeface="+mn-ea"/>
                <a:cs typeface="Calibri"/>
              </a:rPr>
              <a:t>There were around twice as many attendances to A&amp;E departments in England for the 10% of the population living in the most deprived areas (3.1 million), compared with the least deprived 10% (1.6 million)</a:t>
            </a: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0" name="Graphic 19" descr="Sling outline">
            <a:extLst>
              <a:ext uri="{FF2B5EF4-FFF2-40B4-BE49-F238E27FC236}">
                <a16:creationId xmlns:a16="http://schemas.microsoft.com/office/drawing/2014/main" id="{58D3B419-8ADA-C235-47F7-CEE3A49065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04282" y="5729880"/>
            <a:ext cx="692266" cy="692266"/>
          </a:xfrm>
          <a:prstGeom prst="rect">
            <a:avLst/>
          </a:prstGeom>
        </p:spPr>
      </p:pic>
      <p:pic>
        <p:nvPicPr>
          <p:cNvPr id="42" name="Graphic 41" descr="Clock outline">
            <a:extLst>
              <a:ext uri="{FF2B5EF4-FFF2-40B4-BE49-F238E27FC236}">
                <a16:creationId xmlns:a16="http://schemas.microsoft.com/office/drawing/2014/main" id="{EAEE99DB-E356-D017-DBD1-88FF311E9E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87259" y="1921737"/>
            <a:ext cx="914400" cy="914400"/>
          </a:xfrm>
          <a:prstGeom prst="rect">
            <a:avLst/>
          </a:prstGeom>
        </p:spPr>
      </p:pic>
      <p:sp>
        <p:nvSpPr>
          <p:cNvPr id="43" name="TextBox 42">
            <a:extLst>
              <a:ext uri="{FF2B5EF4-FFF2-40B4-BE49-F238E27FC236}">
                <a16:creationId xmlns:a16="http://schemas.microsoft.com/office/drawing/2014/main" id="{773A800E-84C9-2D4E-85AE-AC520B07CD60}"/>
              </a:ext>
            </a:extLst>
          </p:cNvPr>
          <p:cNvSpPr txBox="1"/>
          <p:nvPr/>
        </p:nvSpPr>
        <p:spPr>
          <a:xfrm>
            <a:off x="2166801" y="1906632"/>
            <a:ext cx="3477431" cy="111479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70.8% of patient attendees spent 4 hours or less in A&amp;E departments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This is a decrease from 2021/22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Calibri"/>
                <a:ea typeface="+mn-ea"/>
                <a:cs typeface="+mn-cs"/>
              </a:rPr>
              <a:t>% NHS standard is 95%</a:t>
            </a: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4EFFC02A-15D3-B470-884B-0ED93750087A}"/>
              </a:ext>
            </a:extLst>
          </p:cNvPr>
          <p:cNvSpPr txBox="1"/>
          <p:nvPr/>
        </p:nvSpPr>
        <p:spPr>
          <a:xfrm>
            <a:off x="2119848" y="3121801"/>
            <a:ext cx="3392232" cy="9827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In 2022/23 patients aged under 35 years of age accounted for 47.4% of all A&amp;E attendances</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This is an </a:t>
            </a:r>
            <a:r>
              <a:rPr kumimoji="0" lang="en-GB" sz="1200" b="0" i="0" u="sng" strike="noStrike" kern="1200" cap="none" spc="0" normalizeH="0" baseline="0" noProof="0" dirty="0">
                <a:ln>
                  <a:noFill/>
                </a:ln>
                <a:solidFill>
                  <a:srgbClr val="000000"/>
                </a:solidFill>
                <a:effectLst/>
                <a:uLnTx/>
                <a:uFillTx/>
                <a:latin typeface="Calibri"/>
                <a:ea typeface="+mn-ea"/>
                <a:cs typeface="+mn-cs"/>
              </a:rPr>
              <a:t>increase</a:t>
            </a:r>
            <a:r>
              <a:rPr kumimoji="0" lang="en-GB" sz="1200" b="0" i="0" u="none" strike="noStrike" kern="1200" cap="none" spc="0" normalizeH="0" baseline="0" noProof="0" dirty="0">
                <a:ln>
                  <a:noFill/>
                </a:ln>
                <a:solidFill>
                  <a:srgbClr val="000000"/>
                </a:solidFill>
                <a:effectLst/>
                <a:uLnTx/>
                <a:uFillTx/>
                <a:latin typeface="Calibri"/>
                <a:ea typeface="+mn-ea"/>
                <a:cs typeface="+mn-cs"/>
              </a:rPr>
              <a:t> from 47.1% in 2021/22</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F1CDFAA5-AE2A-C6C4-9F86-08F30F5773B0}"/>
              </a:ext>
            </a:extLst>
          </p:cNvPr>
          <p:cNvSpPr txBox="1"/>
          <p:nvPr/>
        </p:nvSpPr>
        <p:spPr>
          <a:xfrm>
            <a:off x="2192866" y="4489149"/>
            <a:ext cx="3392232" cy="125979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In 2022/23, approximately </a:t>
            </a:r>
            <a:r>
              <a:rPr kumimoji="0" lang="en-GB" sz="1400" b="1" i="0" u="none" strike="noStrike" kern="1200" cap="none" spc="0" normalizeH="0" baseline="0" noProof="0" dirty="0">
                <a:ln>
                  <a:noFill/>
                </a:ln>
                <a:solidFill>
                  <a:srgbClr val="000000"/>
                </a:solidFill>
                <a:effectLst/>
                <a:uLnTx/>
                <a:uFillTx/>
                <a:latin typeface="Calibri"/>
                <a:ea typeface="+mn-ea"/>
                <a:cs typeface="+mn-cs"/>
              </a:rPr>
              <a:t>51%</a:t>
            </a:r>
            <a:r>
              <a:rPr kumimoji="0" lang="en-GB" sz="1400" b="0" i="0" u="none" strike="noStrike" kern="1200" cap="none" spc="0" normalizeH="0" baseline="0" noProof="0" dirty="0">
                <a:ln>
                  <a:noFill/>
                </a:ln>
                <a:solidFill>
                  <a:srgbClr val="000000"/>
                </a:solidFill>
                <a:effectLst/>
                <a:uLnTx/>
                <a:uFillTx/>
                <a:latin typeface="Calibri"/>
                <a:ea typeface="+mn-ea"/>
                <a:cs typeface="+mn-cs"/>
              </a:rPr>
              <a:t> of A&amp;E attendees in England were women</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mn-cs"/>
              </a:rPr>
              <a:t>An </a:t>
            </a:r>
            <a:r>
              <a:rPr kumimoji="0" lang="en-GB" sz="1200" b="0" i="0" u="sng" strike="noStrike" kern="1200" cap="none" spc="0" normalizeH="0" baseline="0" noProof="0" dirty="0">
                <a:ln>
                  <a:noFill/>
                </a:ln>
                <a:solidFill>
                  <a:srgbClr val="000000"/>
                </a:solidFill>
                <a:effectLst/>
                <a:uLnTx/>
                <a:uFillTx/>
                <a:latin typeface="Calibri"/>
                <a:ea typeface="+mn-ea"/>
                <a:cs typeface="+mn-cs"/>
              </a:rPr>
              <a:t>increase</a:t>
            </a:r>
            <a:r>
              <a:rPr kumimoji="0" lang="en-GB" sz="1200" b="0" i="0" u="none" strike="noStrike" kern="1200" cap="none" spc="0" normalizeH="0" baseline="0" noProof="0" dirty="0">
                <a:ln>
                  <a:noFill/>
                </a:ln>
                <a:solidFill>
                  <a:srgbClr val="000000"/>
                </a:solidFill>
                <a:effectLst/>
                <a:uLnTx/>
                <a:uFillTx/>
                <a:latin typeface="Calibri"/>
                <a:ea typeface="+mn-ea"/>
                <a:cs typeface="+mn-cs"/>
              </a:rPr>
              <a:t> in the past 10 years</a:t>
            </a: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1134"/>
              </a:spcAft>
              <a:buClrTx/>
              <a:buSzTx/>
              <a:buFont typeface="Arial" panose="020B0604020202020204" pitchFamily="34" charset="0"/>
              <a:buChar char="•"/>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 name="Chart 1">
            <a:extLst>
              <a:ext uri="{FF2B5EF4-FFF2-40B4-BE49-F238E27FC236}">
                <a16:creationId xmlns:a16="http://schemas.microsoft.com/office/drawing/2014/main" id="{13D001EB-AED4-0C41-7420-94F0F91C5D53}"/>
              </a:ext>
            </a:extLst>
          </p:cNvPr>
          <p:cNvGraphicFramePr>
            <a:graphicFrameLocks/>
          </p:cNvGraphicFramePr>
          <p:nvPr/>
        </p:nvGraphicFramePr>
        <p:xfrm>
          <a:off x="6822005" y="619673"/>
          <a:ext cx="5049430" cy="2926080"/>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425888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750" y="1105382"/>
            <a:ext cx="2566800" cy="556925"/>
          </a:xfrm>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a:xfrm>
            <a:off x="539750" y="1834431"/>
            <a:ext cx="3207060" cy="1925537"/>
          </a:xfrm>
        </p:spPr>
        <p:txBody>
          <a:bodyPr/>
          <a:lstStyle/>
          <a:p>
            <a:r>
              <a:rPr lang="en-US"/>
              <a:t>Contact the team directly:</a:t>
            </a:r>
          </a:p>
          <a:p>
            <a:r>
              <a:rPr lang="en-US">
                <a:solidFill>
                  <a:schemeClr val="bg1"/>
                </a:solidFill>
                <a:hlinkClick r:id="rId3">
                  <a:extLst>
                    <a:ext uri="{A12FA001-AC4F-418D-AE19-62706E023703}">
                      <ahyp:hlinkClr xmlns:ahyp="http://schemas.microsoft.com/office/drawing/2018/hyperlinkcolor" val="tx"/>
                    </a:ext>
                  </a:extLst>
                </a:hlinkClick>
              </a:rPr>
              <a:t>Duncan.Taylor@essex.gov.uk</a:t>
            </a:r>
            <a:r>
              <a:rPr lang="en-US">
                <a:solidFill>
                  <a:schemeClr val="bg1"/>
                </a:solidFill>
              </a:rPr>
              <a:t>; </a:t>
            </a:r>
            <a:r>
              <a:rPr lang="en-US">
                <a:solidFill>
                  <a:schemeClr val="bg1"/>
                </a:solidFill>
                <a:hlinkClick r:id="rId4">
                  <a:extLst>
                    <a:ext uri="{A12FA001-AC4F-418D-AE19-62706E023703}">
                      <ahyp:hlinkClr xmlns:ahyp="http://schemas.microsoft.com/office/drawing/2018/hyperlinkcolor" val="tx"/>
                    </a:ext>
                  </a:extLst>
                </a:hlinkClick>
              </a:rPr>
              <a:t>Louisa.Thomas@essex.gov.uk</a:t>
            </a:r>
            <a:r>
              <a:rPr lang="en-US">
                <a:solidFill>
                  <a:schemeClr val="bg1"/>
                </a:solidFill>
              </a:rPr>
              <a:t>; </a:t>
            </a:r>
          </a:p>
          <a:p>
            <a:pPr>
              <a:spcAft>
                <a:spcPts val="0"/>
              </a:spcAft>
            </a:pPr>
            <a:r>
              <a:rPr lang="en-US"/>
              <a:t>Performance &amp; Business Intelligence, Corporate Team </a:t>
            </a:r>
          </a:p>
          <a:p>
            <a:pPr>
              <a:spcAft>
                <a:spcPts val="0"/>
              </a:spcAft>
            </a:pPr>
            <a:r>
              <a:rPr lang="en-US"/>
              <a:t>Policy Unit </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a:xfrm>
            <a:off x="791995" y="4603321"/>
            <a:ext cx="3326400" cy="270000"/>
          </a:xfrm>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i="1" dirty="0"/>
              <a:t>Due to be </a:t>
            </a:r>
            <a:r>
              <a:rPr lang="en-US" i="1"/>
              <a:t>published February </a:t>
            </a:r>
            <a:r>
              <a:rPr lang="en-US" i="1" dirty="0"/>
              <a:t>2024</a:t>
            </a:r>
            <a:endParaRPr lang="en-GB" i="1" dirty="0"/>
          </a:p>
        </p:txBody>
      </p:sp>
      <p:pic>
        <p:nvPicPr>
          <p:cNvPr id="10" name="Graphic 9" descr="Twitter logo with hyperlink to ECC">
            <a:hlinkClick r:id="rId5"/>
            <a:extLst>
              <a:ext uri="{FF2B5EF4-FFF2-40B4-BE49-F238E27FC236}">
                <a16:creationId xmlns:a16="http://schemas.microsoft.com/office/drawing/2014/main" id="{1F238D15-DC5A-0DCF-5600-7338EF1225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750" y="4615694"/>
            <a:ext cx="180975" cy="180975"/>
          </a:xfrm>
          <a:prstGeom prst="rect">
            <a:avLst/>
          </a:prstGeom>
        </p:spPr>
      </p:pic>
      <p:sp>
        <p:nvSpPr>
          <p:cNvPr id="7" name="Rectangle 6" descr="Hyperlink to ECC on Twitter">
            <a:hlinkClick r:id="rId5"/>
            <a:extLst>
              <a:ext uri="{FF2B5EF4-FFF2-40B4-BE49-F238E27FC236}">
                <a16:creationId xmlns:a16="http://schemas.microsoft.com/office/drawing/2014/main" id="{7D780071-514E-1185-D10D-DD3059070567}"/>
              </a:ext>
            </a:extLst>
          </p:cNvPr>
          <p:cNvSpPr/>
          <p:nvPr/>
        </p:nvSpPr>
        <p:spPr>
          <a:xfrm>
            <a:off x="791995" y="459188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8"/>
            <a:extLst>
              <a:ext uri="{FF2B5EF4-FFF2-40B4-BE49-F238E27FC236}">
                <a16:creationId xmlns:a16="http://schemas.microsoft.com/office/drawing/2014/main" id="{98648007-FCB4-59A4-6F64-A8913F5573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0000" y="4384294"/>
            <a:ext cx="180975" cy="180975"/>
          </a:xfrm>
          <a:prstGeom prst="rect">
            <a:avLst/>
          </a:prstGeom>
        </p:spPr>
      </p:pic>
      <p:sp>
        <p:nvSpPr>
          <p:cNvPr id="8" name="Rectangle 7" descr="Hyperlink to ECC on Facebook">
            <a:hlinkClick r:id="rId8"/>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6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21D48-1A99-C915-4B9C-BC8F2619D876}"/>
              </a:ext>
            </a:extLst>
          </p:cNvPr>
          <p:cNvSpPr>
            <a:spLocks noGrp="1"/>
          </p:cNvSpPr>
          <p:nvPr>
            <p:ph type="title"/>
          </p:nvPr>
        </p:nvSpPr>
        <p:spPr>
          <a:solidFill>
            <a:srgbClr val="E40037"/>
          </a:solidFill>
        </p:spPr>
        <p:txBody>
          <a:bodyPr anchor="ctr"/>
          <a:lstStyle/>
          <a:p>
            <a:pPr algn="ctr"/>
            <a:r>
              <a:rPr lang="en-GB" dirty="0">
                <a:solidFill>
                  <a:schemeClr val="bg1"/>
                </a:solidFill>
              </a:rPr>
              <a:t>Contents: Part Two</a:t>
            </a:r>
          </a:p>
        </p:txBody>
      </p:sp>
      <p:sp>
        <p:nvSpPr>
          <p:cNvPr id="4" name="Content Placeholder 3">
            <a:extLst>
              <a:ext uri="{FF2B5EF4-FFF2-40B4-BE49-F238E27FC236}">
                <a16:creationId xmlns:a16="http://schemas.microsoft.com/office/drawing/2014/main" id="{9A8BB3E7-BC92-00B8-9E53-F4998ADD4A3C}"/>
              </a:ext>
            </a:extLst>
          </p:cNvPr>
          <p:cNvSpPr>
            <a:spLocks noGrp="1"/>
          </p:cNvSpPr>
          <p:nvPr>
            <p:ph sz="half" idx="1"/>
          </p:nvPr>
        </p:nvSpPr>
        <p:spPr>
          <a:xfrm>
            <a:off x="1172493" y="334361"/>
            <a:ext cx="10742699" cy="6355687"/>
          </a:xfrm>
        </p:spPr>
        <p:txBody>
          <a:bodyPr vert="horz" lIns="0" tIns="0" rIns="0" bIns="0" numCol="2" rtlCol="0" anchor="t">
            <a:noAutofit/>
          </a:bodyPr>
          <a:lstStyle/>
          <a:p>
            <a:r>
              <a:rPr lang="en-GB" sz="2000" dirty="0"/>
              <a:t>PART TWO: Operating Context</a:t>
            </a:r>
          </a:p>
          <a:p>
            <a:pPr marL="342900" indent="-342900">
              <a:buFont typeface="+mj-lt"/>
              <a:buAutoNum type="arabicPeriod"/>
            </a:pPr>
            <a:r>
              <a:rPr lang="en-GB" sz="1600" dirty="0"/>
              <a:t> Operating Context</a:t>
            </a:r>
            <a:endParaRPr lang="en-GB" sz="1600" dirty="0">
              <a:solidFill>
                <a:srgbClr val="002060"/>
              </a:solidFill>
            </a:endParaRPr>
          </a:p>
          <a:p>
            <a:pPr marL="572770" lvl="2" indent="-342900">
              <a:spcAft>
                <a:spcPts val="600"/>
              </a:spcAft>
            </a:pPr>
            <a:r>
              <a:rPr lang="en-GB" sz="1600" dirty="0">
                <a:solidFill>
                  <a:srgbClr val="004C94"/>
                </a:solidFill>
                <a:hlinkClick r:id="rId3" action="ppaction://hlinksldjump"/>
              </a:rPr>
              <a:t>Operating context for Everyone’s Essex</a:t>
            </a:r>
            <a:endParaRPr lang="en-GB" sz="1600" dirty="0">
              <a:solidFill>
                <a:srgbClr val="004C94"/>
              </a:solidFill>
            </a:endParaRPr>
          </a:p>
          <a:p>
            <a:pPr marL="572770" lvl="2" indent="-342900">
              <a:spcAft>
                <a:spcPts val="600"/>
              </a:spcAft>
            </a:pPr>
            <a:r>
              <a:rPr lang="en-GB" sz="1600" dirty="0">
                <a:solidFill>
                  <a:srgbClr val="004C94"/>
                </a:solidFill>
                <a:cs typeface="Calibri"/>
                <a:hlinkClick r:id="rId4" action="ppaction://hlinksldjump"/>
              </a:rPr>
              <a:t>Climate</a:t>
            </a:r>
            <a:endParaRPr lang="en-GB" sz="1600" dirty="0">
              <a:solidFill>
                <a:srgbClr val="004C94"/>
              </a:solidFill>
              <a:cs typeface="Calibri"/>
            </a:endParaRPr>
          </a:p>
          <a:p>
            <a:pPr marL="572770" lvl="2" indent="-342900">
              <a:spcAft>
                <a:spcPts val="600"/>
              </a:spcAft>
            </a:pPr>
            <a:r>
              <a:rPr lang="en-GB" sz="1600" dirty="0">
                <a:solidFill>
                  <a:srgbClr val="004C94"/>
                </a:solidFill>
                <a:cs typeface="Calibri"/>
                <a:hlinkClick r:id="rId5" action="ppaction://hlinksldjump"/>
              </a:rPr>
              <a:t>Equalities</a:t>
            </a:r>
            <a:endParaRPr lang="en-GB" sz="1600" dirty="0">
              <a:solidFill>
                <a:srgbClr val="004C94"/>
              </a:solidFill>
            </a:endParaRPr>
          </a:p>
          <a:p>
            <a:pPr marL="572770" lvl="2" indent="-342900">
              <a:spcAft>
                <a:spcPts val="600"/>
              </a:spcAft>
            </a:pPr>
            <a:r>
              <a:rPr lang="en-GB" sz="1600" dirty="0">
                <a:solidFill>
                  <a:srgbClr val="004C94"/>
                </a:solidFill>
                <a:hlinkClick r:id="rId6" action="ppaction://hlinksldjump"/>
              </a:rPr>
              <a:t>Society</a:t>
            </a:r>
            <a:endParaRPr lang="en-GB" sz="1600" dirty="0">
              <a:solidFill>
                <a:srgbClr val="004C94"/>
              </a:solidFill>
            </a:endParaRPr>
          </a:p>
          <a:p>
            <a:pPr marL="342900" indent="-342900">
              <a:buFont typeface="+mj-lt"/>
              <a:buAutoNum type="arabicPeriod"/>
            </a:pPr>
            <a:r>
              <a:rPr lang="en-GB" sz="1600" dirty="0"/>
              <a:t>Strategic Risk</a:t>
            </a:r>
            <a:endParaRPr lang="en-GB" sz="1600" dirty="0">
              <a:solidFill>
                <a:srgbClr val="002060"/>
              </a:solidFill>
            </a:endParaRPr>
          </a:p>
          <a:p>
            <a:pPr marL="572770" lvl="2" indent="-342900">
              <a:spcAft>
                <a:spcPts val="600"/>
              </a:spcAft>
            </a:pPr>
            <a:r>
              <a:rPr lang="en-GB" sz="1600" dirty="0">
                <a:solidFill>
                  <a:srgbClr val="004C94"/>
                </a:solidFill>
                <a:hlinkClick r:id="rId7" action="ppaction://hlinksldjump"/>
              </a:rPr>
              <a:t>Strategic Risk: Inflation </a:t>
            </a:r>
            <a:endParaRPr lang="en-GB" sz="1600" dirty="0">
              <a:solidFill>
                <a:srgbClr val="004C94"/>
              </a:solidFill>
            </a:endParaRPr>
          </a:p>
          <a:p>
            <a:pPr marL="572770" lvl="2" indent="-342900">
              <a:spcAft>
                <a:spcPts val="600"/>
              </a:spcAft>
            </a:pPr>
            <a:r>
              <a:rPr lang="en-GB" sz="1600" dirty="0">
                <a:solidFill>
                  <a:srgbClr val="004C94"/>
                </a:solidFill>
                <a:hlinkClick r:id="rId8" action="ppaction://hlinksldjump"/>
              </a:rPr>
              <a:t>Strategic Risk: Children in Care</a:t>
            </a:r>
            <a:endParaRPr lang="en-GB" sz="1600" dirty="0">
              <a:solidFill>
                <a:srgbClr val="004C94"/>
              </a:solidFill>
            </a:endParaRPr>
          </a:p>
          <a:p>
            <a:pPr marL="572770" lvl="2" indent="-342900">
              <a:spcAft>
                <a:spcPts val="600"/>
              </a:spcAft>
            </a:pPr>
            <a:r>
              <a:rPr lang="en-GB" sz="1600" dirty="0">
                <a:solidFill>
                  <a:srgbClr val="004C94"/>
                </a:solidFill>
                <a:hlinkClick r:id="rId9" action="ppaction://hlinksldjump"/>
              </a:rPr>
              <a:t>Strategic Risk: ASC Safeguarding </a:t>
            </a:r>
            <a:endParaRPr lang="en-GB" sz="1600" dirty="0">
              <a:solidFill>
                <a:srgbClr val="004C94"/>
              </a:solidFill>
            </a:endParaRPr>
          </a:p>
          <a:p>
            <a:pPr marL="572770" lvl="2" indent="-342900">
              <a:spcAft>
                <a:spcPts val="600"/>
              </a:spcAft>
            </a:pPr>
            <a:r>
              <a:rPr lang="en-GB" sz="1600" dirty="0">
                <a:solidFill>
                  <a:srgbClr val="004C94"/>
                </a:solidFill>
                <a:hlinkClick r:id="rId10" action="ppaction://hlinksldjump"/>
              </a:rPr>
              <a:t>Strategic Risk: C&amp;F Safeguarding</a:t>
            </a:r>
            <a:endParaRPr lang="en-GB" sz="1600" dirty="0">
              <a:solidFill>
                <a:srgbClr val="004C94"/>
              </a:solidFill>
            </a:endParaRPr>
          </a:p>
          <a:p>
            <a:pPr marL="342900" indent="-342900">
              <a:buFont typeface="+mj-lt"/>
              <a:buAutoNum type="arabicPeriod"/>
            </a:pPr>
            <a:r>
              <a:rPr lang="en-GB" sz="1600" dirty="0"/>
              <a:t>Drivers for public perception of health </a:t>
            </a:r>
            <a:endParaRPr lang="en-GB" sz="1600" dirty="0">
              <a:solidFill>
                <a:srgbClr val="002060"/>
              </a:solidFill>
            </a:endParaRPr>
          </a:p>
          <a:p>
            <a:pPr marL="572770" lvl="2" indent="-342900">
              <a:spcAft>
                <a:spcPts val="600"/>
              </a:spcAft>
            </a:pPr>
            <a:r>
              <a:rPr lang="en-GB" sz="1600" dirty="0">
                <a:solidFill>
                  <a:srgbClr val="004C94"/>
                </a:solidFill>
                <a:hlinkClick r:id="rId11" action="ppaction://hlinksldjump"/>
              </a:rPr>
              <a:t>Public Perception of Health</a:t>
            </a:r>
            <a:endParaRPr lang="en-GB" sz="1600" dirty="0">
              <a:solidFill>
                <a:srgbClr val="004C94"/>
              </a:solidFill>
            </a:endParaRPr>
          </a:p>
          <a:p>
            <a:pPr marL="572770" lvl="2" indent="-342900">
              <a:spcAft>
                <a:spcPts val="600"/>
              </a:spcAft>
            </a:pPr>
            <a:endParaRPr lang="en-GB" sz="1600" dirty="0">
              <a:solidFill>
                <a:srgbClr val="004C94"/>
              </a:solidFill>
            </a:endParaRPr>
          </a:p>
          <a:p>
            <a:pPr marL="342265" lvl="1" indent="-342900">
              <a:spcAft>
                <a:spcPts val="600"/>
              </a:spcAft>
            </a:pPr>
            <a:endParaRPr lang="en-GB" sz="1600" dirty="0">
              <a:solidFill>
                <a:srgbClr val="004C94"/>
              </a:solidFill>
              <a:cs typeface="Calibri"/>
            </a:endParaRPr>
          </a:p>
          <a:p>
            <a:pPr marL="342265" lvl="1" indent="-342900">
              <a:spcAft>
                <a:spcPts val="600"/>
              </a:spcAft>
            </a:pPr>
            <a:endParaRPr lang="en-GB" sz="1600" dirty="0">
              <a:solidFill>
                <a:srgbClr val="004C94"/>
              </a:solidFill>
              <a:cs typeface="Calibri"/>
            </a:endParaRPr>
          </a:p>
          <a:p>
            <a:pPr marL="572770" lvl="2" indent="-342900">
              <a:spcAft>
                <a:spcPts val="600"/>
              </a:spcAft>
            </a:pPr>
            <a:endParaRPr lang="en-GB" sz="1600" dirty="0">
              <a:solidFill>
                <a:srgbClr val="004C94"/>
              </a:solidFill>
            </a:endParaRPr>
          </a:p>
          <a:p>
            <a:pPr marL="342265" lvl="1" indent="-342900">
              <a:spcAft>
                <a:spcPts val="600"/>
              </a:spcAft>
            </a:pPr>
            <a:endParaRPr lang="en-GB" sz="1600" dirty="0">
              <a:solidFill>
                <a:srgbClr val="004C94"/>
              </a:solidFill>
              <a:cs typeface="Calibri"/>
            </a:endParaRPr>
          </a:p>
          <a:p>
            <a:pPr marL="229870" lvl="2" indent="0">
              <a:spcAft>
                <a:spcPts val="600"/>
              </a:spcAft>
              <a:buNone/>
            </a:pPr>
            <a:endParaRPr lang="en-GB" dirty="0">
              <a:solidFill>
                <a:srgbClr val="002060"/>
              </a:solidFill>
              <a:cs typeface="Calibri"/>
            </a:endParaRPr>
          </a:p>
          <a:p>
            <a:pPr marL="803275" lvl="3" indent="-342900"/>
            <a:endParaRPr lang="en-GB" dirty="0">
              <a:solidFill>
                <a:srgbClr val="002060"/>
              </a:solidFill>
              <a:cs typeface="Calibri"/>
            </a:endParaRPr>
          </a:p>
          <a:p>
            <a:pPr marL="460375" lvl="3" indent="0">
              <a:buNone/>
            </a:pPr>
            <a:endParaRPr lang="en-GB" dirty="0">
              <a:cs typeface="Calibri"/>
            </a:endParaRPr>
          </a:p>
        </p:txBody>
      </p:sp>
    </p:spTree>
    <p:extLst>
      <p:ext uri="{BB962C8B-B14F-4D97-AF65-F5344CB8AC3E}">
        <p14:creationId xmlns:p14="http://schemas.microsoft.com/office/powerpoint/2010/main" val="292270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9C97805-EB93-1BF3-55A3-9AC3B52997D3}"/>
              </a:ext>
            </a:extLst>
          </p:cNvPr>
          <p:cNvSpPr/>
          <p:nvPr/>
        </p:nvSpPr>
        <p:spPr>
          <a:xfrm>
            <a:off x="3656439" y="629666"/>
            <a:ext cx="2758992" cy="6178516"/>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highlight>
                <a:srgbClr val="FFFF00"/>
              </a:highligh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highlight>
                <a:srgbClr val="FFFF00"/>
              </a:highlight>
              <a:uLnTx/>
              <a:uFillTx/>
              <a:latin typeface="Calibri"/>
              <a:ea typeface="Calibri"/>
              <a:cs typeface="Calibri"/>
            </a:endParaRPr>
          </a:p>
        </p:txBody>
      </p:sp>
      <p:sp>
        <p:nvSpPr>
          <p:cNvPr id="24" name="Rectangle: Rounded Corners 23">
            <a:extLst>
              <a:ext uri="{FF2B5EF4-FFF2-40B4-BE49-F238E27FC236}">
                <a16:creationId xmlns:a16="http://schemas.microsoft.com/office/drawing/2014/main" id="{F32E8EDC-4BB5-165E-4BFD-D5CCEBA9F68F}"/>
              </a:ext>
            </a:extLst>
          </p:cNvPr>
          <p:cNvSpPr/>
          <p:nvPr/>
        </p:nvSpPr>
        <p:spPr>
          <a:xfrm>
            <a:off x="9284205" y="241904"/>
            <a:ext cx="2063579"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41E6C7C0-95FD-8724-B9D1-311560E8B1FA}"/>
              </a:ext>
            </a:extLst>
          </p:cNvPr>
          <p:cNvSpPr/>
          <p:nvPr/>
        </p:nvSpPr>
        <p:spPr>
          <a:xfrm>
            <a:off x="6462092" y="241902"/>
            <a:ext cx="2033155"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EFCD07C7-42DC-1798-D398-CBA80FA59D3F}"/>
              </a:ext>
            </a:extLst>
          </p:cNvPr>
          <p:cNvSpPr>
            <a:spLocks noGrp="1"/>
          </p:cNvSpPr>
          <p:nvPr>
            <p:ph type="title"/>
          </p:nvPr>
        </p:nvSpPr>
        <p:spPr/>
        <p:txBody>
          <a:bodyPr/>
          <a:lstStyle/>
          <a:p>
            <a:endParaRPr lang="en-GB"/>
          </a:p>
        </p:txBody>
      </p:sp>
      <p:sp>
        <p:nvSpPr>
          <p:cNvPr id="4" name="Rectangle: Rounded Corners 3">
            <a:extLst>
              <a:ext uri="{FF2B5EF4-FFF2-40B4-BE49-F238E27FC236}">
                <a16:creationId xmlns:a16="http://schemas.microsoft.com/office/drawing/2014/main" id="{CE9C471E-8D7D-66E3-27A2-22E7E30ACBD0}"/>
              </a:ext>
            </a:extLst>
          </p:cNvPr>
          <p:cNvSpPr/>
          <p:nvPr/>
        </p:nvSpPr>
        <p:spPr>
          <a:xfrm>
            <a:off x="830670" y="645508"/>
            <a:ext cx="2735188" cy="6146782"/>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77BCAD9E-61BD-A5B6-2746-59224167A805}"/>
              </a:ext>
            </a:extLst>
          </p:cNvPr>
          <p:cNvSpPr txBox="1"/>
          <p:nvPr/>
        </p:nvSpPr>
        <p:spPr>
          <a:xfrm>
            <a:off x="811349" y="836770"/>
            <a:ext cx="2694363" cy="556306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UK inflation rate was 4% in January.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 latest OBR forecasts that the 2% target wouldn’t be hit until the first half of 2025.  In November inflation figures were better than expected and some forecasters have recently predicted that the 2% target could be reached as early as April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Falling inflation will alleviate some of the cost of living/operating pressures that have been facing both residents and businesses, although it won’t negate the impacts of price rises that have already happened and are now built in.  It could also mean that during 2024 the Bank of England will be able to start reducing interest rates, which currently stand at 5.25%, although the Bank has maintained a cautious stance on the timing of rate reductions, which will have an impact on residents and the cost of financing ECC’s capital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Annual growth in earnings was 7.3% in August to October 2023. Wage growth combined with falling prices, means that real wages are now rising materially faster than inflation, which should continue in 2024.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0000"/>
              </a:solidFill>
              <a:effectLst/>
              <a:uLnTx/>
              <a:uFillTx/>
              <a:latin typeface="Calibri"/>
              <a:ea typeface="+mn-ea"/>
              <a:cs typeface="Arial"/>
            </a:endParaRPr>
          </a:p>
        </p:txBody>
      </p:sp>
      <p:sp>
        <p:nvSpPr>
          <p:cNvPr id="10" name="Rectangle: Rounded Corners 9">
            <a:extLst>
              <a:ext uri="{FF2B5EF4-FFF2-40B4-BE49-F238E27FC236}">
                <a16:creationId xmlns:a16="http://schemas.microsoft.com/office/drawing/2014/main" id="{540D2CD7-62AB-C9EC-8CD7-1F82AD61DFBF}"/>
              </a:ext>
            </a:extLst>
          </p:cNvPr>
          <p:cNvSpPr/>
          <p:nvPr/>
        </p:nvSpPr>
        <p:spPr>
          <a:xfrm>
            <a:off x="6477424" y="611788"/>
            <a:ext cx="2674136" cy="6196394"/>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highlight>
                <a:srgbClr val="FFFF00"/>
              </a:highlight>
              <a:uLnTx/>
              <a:uFillTx/>
              <a:latin typeface="Calibri"/>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highlight>
                <a:srgbClr val="FFFF00"/>
              </a:highlight>
              <a:uLnTx/>
              <a:uFillTx/>
              <a:latin typeface="Calibri"/>
              <a:ea typeface="Calibri"/>
              <a:cs typeface="Calibri"/>
            </a:endParaRPr>
          </a:p>
        </p:txBody>
      </p:sp>
      <p:sp>
        <p:nvSpPr>
          <p:cNvPr id="11" name="Rectangle: Rounded Corners 10">
            <a:extLst>
              <a:ext uri="{FF2B5EF4-FFF2-40B4-BE49-F238E27FC236}">
                <a16:creationId xmlns:a16="http://schemas.microsoft.com/office/drawing/2014/main" id="{51205CD1-4DD6-145E-BE41-FA81949ADB5B}"/>
              </a:ext>
            </a:extLst>
          </p:cNvPr>
          <p:cNvSpPr/>
          <p:nvPr/>
        </p:nvSpPr>
        <p:spPr>
          <a:xfrm>
            <a:off x="9236053" y="629666"/>
            <a:ext cx="2674135" cy="6171214"/>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F9BF99DD-6FCB-0DEF-B49D-BBCBA9158601}"/>
              </a:ext>
            </a:extLst>
          </p:cNvPr>
          <p:cNvSpPr/>
          <p:nvPr/>
        </p:nvSpPr>
        <p:spPr>
          <a:xfrm>
            <a:off x="2797210" y="15575"/>
            <a:ext cx="806219" cy="7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A386B490-05D5-1421-C27E-444CA20D6D21}"/>
              </a:ext>
            </a:extLst>
          </p:cNvPr>
          <p:cNvSpPr/>
          <p:nvPr/>
        </p:nvSpPr>
        <p:spPr>
          <a:xfrm>
            <a:off x="844216" y="241904"/>
            <a:ext cx="2161902"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Rounded Corners 21">
            <a:extLst>
              <a:ext uri="{FF2B5EF4-FFF2-40B4-BE49-F238E27FC236}">
                <a16:creationId xmlns:a16="http://schemas.microsoft.com/office/drawing/2014/main" id="{2A559980-AEBF-8F93-4CF7-64E9F94140F4}"/>
              </a:ext>
            </a:extLst>
          </p:cNvPr>
          <p:cNvSpPr/>
          <p:nvPr/>
        </p:nvSpPr>
        <p:spPr>
          <a:xfrm>
            <a:off x="3695057" y="245930"/>
            <a:ext cx="1853485" cy="319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36850C0-E314-E65A-E775-0D1A3579860E}"/>
              </a:ext>
            </a:extLst>
          </p:cNvPr>
          <p:cNvSpPr/>
          <p:nvPr/>
        </p:nvSpPr>
        <p:spPr>
          <a:xfrm>
            <a:off x="601274" y="254862"/>
            <a:ext cx="2571803"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uLnTx/>
                <a:uFillTx/>
                <a:latin typeface="Calibri"/>
                <a:ea typeface="Roboto Medium"/>
                <a:cs typeface="Open Sans Semibold"/>
              </a:rPr>
              <a:t>THE ECONOMY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7" name="TextBox 26">
            <a:extLst>
              <a:ext uri="{FF2B5EF4-FFF2-40B4-BE49-F238E27FC236}">
                <a16:creationId xmlns:a16="http://schemas.microsoft.com/office/drawing/2014/main" id="{E9A7B81D-B964-61C6-B2AC-952CE9FD1D93}"/>
              </a:ext>
            </a:extLst>
          </p:cNvPr>
          <p:cNvSpPr txBox="1"/>
          <p:nvPr/>
        </p:nvSpPr>
        <p:spPr>
          <a:xfrm>
            <a:off x="3406836" y="235533"/>
            <a:ext cx="242992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uLnTx/>
                <a:uFillTx/>
                <a:latin typeface="Calibri"/>
                <a:ea typeface="Roboto Medium" panose="02000000000000000000" pitchFamily="2" charset="0"/>
                <a:cs typeface="Open Sans Semibold" panose="020B0706030804020204" pitchFamily="34" charset="0"/>
              </a:rPr>
              <a:t>Health &amp; wellbeing</a:t>
            </a:r>
          </a:p>
        </p:txBody>
      </p:sp>
      <p:sp>
        <p:nvSpPr>
          <p:cNvPr id="29" name="TextBox 28">
            <a:extLst>
              <a:ext uri="{FF2B5EF4-FFF2-40B4-BE49-F238E27FC236}">
                <a16:creationId xmlns:a16="http://schemas.microsoft.com/office/drawing/2014/main" id="{A218FDE0-B849-44BC-DB70-C6486FD800BD}"/>
              </a:ext>
            </a:extLst>
          </p:cNvPr>
          <p:cNvSpPr txBox="1"/>
          <p:nvPr/>
        </p:nvSpPr>
        <p:spPr>
          <a:xfrm>
            <a:off x="6265194" y="241902"/>
            <a:ext cx="227806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uLnTx/>
                <a:uFillTx/>
                <a:latin typeface="Calibri"/>
                <a:ea typeface="Roboto Medium"/>
                <a:cs typeface="Open Sans Semibold"/>
              </a:rPr>
              <a:t>Children &amp; families </a:t>
            </a:r>
            <a:endParaRPr kumimoji="0" lang="en-US" sz="1400" b="1" i="0" u="none" strike="noStrike" kern="1200" cap="all" spc="0" normalizeH="0" baseline="0" noProof="0">
              <a:ln>
                <a:noFill/>
              </a:ln>
              <a:solidFill>
                <a:prstClr val="white"/>
              </a:solidFill>
              <a:effectLst/>
              <a:uLnTx/>
              <a:uFillTx/>
              <a:latin typeface="Calibri"/>
              <a:ea typeface="Roboto Medium" panose="02000000000000000000" pitchFamily="2" charset="0"/>
              <a:cs typeface="Open Sans Semibold" panose="020B0706030804020204" pitchFamily="34" charset="0"/>
            </a:endParaRPr>
          </a:p>
        </p:txBody>
      </p:sp>
      <p:sp>
        <p:nvSpPr>
          <p:cNvPr id="31" name="TextBox 30">
            <a:extLst>
              <a:ext uri="{FF2B5EF4-FFF2-40B4-BE49-F238E27FC236}">
                <a16:creationId xmlns:a16="http://schemas.microsoft.com/office/drawing/2014/main" id="{F286E999-BF37-F197-7E9B-9C17916924BC}"/>
              </a:ext>
            </a:extLst>
          </p:cNvPr>
          <p:cNvSpPr txBox="1"/>
          <p:nvPr/>
        </p:nvSpPr>
        <p:spPr>
          <a:xfrm>
            <a:off x="9108468" y="235533"/>
            <a:ext cx="2366588"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a:ln>
                  <a:noFill/>
                </a:ln>
                <a:solidFill>
                  <a:prstClr val="white"/>
                </a:solidFill>
                <a:effectLst/>
                <a:uLnTx/>
                <a:uFillTx/>
                <a:latin typeface="Calibri"/>
                <a:ea typeface="Roboto Medium" panose="02000000000000000000" pitchFamily="2" charset="0"/>
                <a:cs typeface="Open Sans Semibold" panose="020B0706030804020204" pitchFamily="34" charset="0"/>
              </a:rPr>
              <a:t>Levelling up</a:t>
            </a:r>
          </a:p>
        </p:txBody>
      </p:sp>
      <p:sp>
        <p:nvSpPr>
          <p:cNvPr id="33" name="TextBox 32">
            <a:extLst>
              <a:ext uri="{FF2B5EF4-FFF2-40B4-BE49-F238E27FC236}">
                <a16:creationId xmlns:a16="http://schemas.microsoft.com/office/drawing/2014/main" id="{F8C1EAF8-BC7F-845A-DF13-DA503BD906C9}"/>
              </a:ext>
            </a:extLst>
          </p:cNvPr>
          <p:cNvSpPr txBox="1"/>
          <p:nvPr/>
        </p:nvSpPr>
        <p:spPr>
          <a:xfrm rot="16200000">
            <a:off x="-2943325" y="2699556"/>
            <a:ext cx="66316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n-ea"/>
                <a:cs typeface="+mn-cs"/>
              </a:rPr>
              <a:t>Operating Context: Everyone’s Essex</a:t>
            </a:r>
            <a:endParaRPr kumimoji="0" lang="en-GB" sz="2400" b="1" i="0" u="none" strike="noStrike" kern="1200" cap="none" spc="0" normalizeH="0" baseline="0" noProof="0">
              <a:ln>
                <a:noFill/>
              </a:ln>
              <a:solidFill>
                <a:srgbClr val="000000"/>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402D4C7C-42FF-349E-3590-73634C03C4DE}"/>
              </a:ext>
            </a:extLst>
          </p:cNvPr>
          <p:cNvSpPr txBox="1"/>
          <p:nvPr/>
        </p:nvSpPr>
        <p:spPr>
          <a:xfrm>
            <a:off x="9213553" y="880840"/>
            <a:ext cx="2667895" cy="551689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The current focus for the Levelling Up Essex agenda is mobilisation of delivery for the 4 priority cohorts (All age MD/LD/SEND; Children accessing free school meals; working families and NEETs). Interventions for NEETs are now being delivered following approval in 2023, and proposals for the remaining cohorts are in the process of being finalised and expected to be launched by the end of Q4. Cohorts' delivery will take place across all districts and boroughs, building on the existing work underway across services and partners to support these cohorts.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Work continues on the Levelling Up Essex priority places. The large-scale community engagement project in Rural Braintree, and '100 days 100 families' project in Canvey Island have both concluded the initial stage, and work is underway to develop plans with partners based on the outputs of those exercises. The Levelling Up Essex 2 Years On report has also been drafted and will be published in March 2024.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0000"/>
              </a:solidFill>
              <a:effectLst/>
              <a:highlight>
                <a:srgbClr val="FFFF00"/>
              </a:highlight>
              <a:uLnTx/>
              <a:uFillTx/>
              <a:latin typeface="Calibri"/>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0000"/>
              </a:solidFill>
              <a:effectLst/>
              <a:highlight>
                <a:srgbClr val="FFFF00"/>
              </a:highlight>
              <a:uLnTx/>
              <a:uFillTx/>
              <a:latin typeface="Calibri"/>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0000"/>
              </a:solidFill>
              <a:effectLst/>
              <a:highlight>
                <a:srgbClr val="FFFF00"/>
              </a:highlight>
              <a:uLnTx/>
              <a:uFillTx/>
              <a:latin typeface="Calibri"/>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1B4FFD12-C733-D970-2959-DE0D380EF878}"/>
              </a:ext>
            </a:extLst>
          </p:cNvPr>
          <p:cNvSpPr txBox="1"/>
          <p:nvPr/>
        </p:nvSpPr>
        <p:spPr>
          <a:xfrm>
            <a:off x="6531573" y="857580"/>
            <a:ext cx="2576895" cy="5553037"/>
          </a:xfrm>
          <a:prstGeom prst="rect">
            <a:avLst/>
          </a:prstGeom>
          <a:noFill/>
        </p:spPr>
        <p:txBody>
          <a:bodyPr wrap="square" lIns="0" tIns="0" rIns="0" bIns="0" rtlCol="0" anchor="t">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a:ea typeface="+mn-ea"/>
                <a:cs typeface="+mn-cs"/>
              </a:rPr>
              <a:t>The rate per 10,000 of children known to  social care has been published by the DFE and shows the rate in Essex has increased by 4 (191.7 to 195.7). This remains notably lower than our comparators, and while following a  similar trend, is increasing at a slower rate. In comparison, the rate across England as a whole fell by 1 per 10,000, now sitting at 342.7, indicating that Essex and its neighbours are not seeing the same movement as the   country as a whole.</a:t>
            </a:r>
            <a:r>
              <a:rPr kumimoji="0" lang="en-US" sz="115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a:ea typeface="+mn-ea"/>
                <a:cs typeface="+mn-cs"/>
              </a:rPr>
              <a:t>The number of children attending a Good  or Outstanding school in Essex has reached its highest percentage in  just over a year with 88% - which is a significant achievement across the county. More so as there are some Districts which have 95-100% of children residing there attending a Good or outstanding school.</a:t>
            </a:r>
            <a:r>
              <a:rPr kumimoji="0" lang="en-US" sz="1150" b="0" i="0" u="none" strike="noStrike" kern="1200" cap="none" spc="0" normalizeH="0" baseline="0" noProof="0" dirty="0">
                <a:ln>
                  <a:noFill/>
                </a:ln>
                <a:solidFill>
                  <a:srgbClr val="000000"/>
                </a:solidFill>
                <a:effectLst/>
                <a:uLnTx/>
                <a:uFillTx/>
                <a:latin typeface="Calibri"/>
                <a:ea typeface="+mn-ea"/>
                <a:cs typeface="+mn-cs"/>
              </a:rPr>
              <a:t>​</a:t>
            </a:r>
          </a:p>
        </p:txBody>
      </p:sp>
      <p:sp>
        <p:nvSpPr>
          <p:cNvPr id="6" name="TextBox 5">
            <a:extLst>
              <a:ext uri="{FF2B5EF4-FFF2-40B4-BE49-F238E27FC236}">
                <a16:creationId xmlns:a16="http://schemas.microsoft.com/office/drawing/2014/main" id="{4FA5A62F-ADF2-D5F4-F366-C50EFA950D9E}"/>
              </a:ext>
            </a:extLst>
          </p:cNvPr>
          <p:cNvSpPr txBox="1"/>
          <p:nvPr/>
        </p:nvSpPr>
        <p:spPr>
          <a:xfrm>
            <a:off x="3699017" y="828945"/>
            <a:ext cx="2663041" cy="594065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Essex health and care system has  continued to face demand pressures. The social care market has continued to operate well, and Essex has continued to perform well in terms of low delays on discharges from hospital. ECC has been working with NHS partners on the implementation of transfer of care hubs.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Essex Care Technology service continues to grow and outperform its targets and is now supporting over 9,000 adults to maintain their independence. The inclusive employment service for adults with learning disabilities and autism delivered by the Council’s trading vehicle (ECL) has continued to grow and successfully supported its 350th adult to access paid employment this Quarter.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Adult Social Care is progressing work to reduce the time people wait for the Council to complete an activity, and the longest waits for a Review have been almost eliminated.  Cases are prioritised according to an agreed matrix to ensure those with the highest priority get an appropriate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The people waiting measures have been highlighted as an on-going pressure for the service, and this information now forms part of the strategic performance measures, broken down by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50" b="0" i="0" u="none" strike="noStrike" kern="1200" cap="none" spc="0" normalizeH="0" baseline="0" noProof="0" dirty="0">
              <a:ln>
                <a:noFill/>
              </a:ln>
              <a:solidFill>
                <a:srgbClr val="000000"/>
              </a:solidFill>
              <a:effectLst/>
              <a:uLnTx/>
              <a:uFillTx/>
              <a:latin typeface="Calibri"/>
              <a:ea typeface="Calibri" panose="020F0502020204030204" pitchFamily="34" charset="0"/>
              <a:cs typeface="+mn-cs"/>
            </a:endParaRPr>
          </a:p>
        </p:txBody>
      </p:sp>
      <p:pic>
        <p:nvPicPr>
          <p:cNvPr id="16" name="Graphic 15" descr="Coins outline">
            <a:extLst>
              <a:ext uri="{FF2B5EF4-FFF2-40B4-BE49-F238E27FC236}">
                <a16:creationId xmlns:a16="http://schemas.microsoft.com/office/drawing/2014/main" id="{87B5BE6D-468E-8E47-A7E2-F1C05A9CFE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7304" y="85297"/>
            <a:ext cx="632838" cy="632838"/>
          </a:xfrm>
          <a:prstGeom prst="rect">
            <a:avLst/>
          </a:prstGeom>
        </p:spPr>
      </p:pic>
      <p:sp>
        <p:nvSpPr>
          <p:cNvPr id="7" name="Oval 6">
            <a:extLst>
              <a:ext uri="{FF2B5EF4-FFF2-40B4-BE49-F238E27FC236}">
                <a16:creationId xmlns:a16="http://schemas.microsoft.com/office/drawing/2014/main" id="{64EE0CC7-9821-7DDB-04B4-43E14A0388B3}"/>
              </a:ext>
            </a:extLst>
          </p:cNvPr>
          <p:cNvSpPr/>
          <p:nvPr/>
        </p:nvSpPr>
        <p:spPr>
          <a:xfrm>
            <a:off x="5473633" y="49818"/>
            <a:ext cx="806219" cy="7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Graphic 16" descr="Heart with pulse outline">
            <a:extLst>
              <a:ext uri="{FF2B5EF4-FFF2-40B4-BE49-F238E27FC236}">
                <a16:creationId xmlns:a16="http://schemas.microsoft.com/office/drawing/2014/main" id="{46131E31-AC94-1B66-0B4F-29E7DC721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7103" y="49754"/>
            <a:ext cx="787016" cy="787016"/>
          </a:xfrm>
          <a:prstGeom prst="rect">
            <a:avLst/>
          </a:prstGeom>
        </p:spPr>
      </p:pic>
      <p:sp>
        <p:nvSpPr>
          <p:cNvPr id="20" name="Oval 19">
            <a:extLst>
              <a:ext uri="{FF2B5EF4-FFF2-40B4-BE49-F238E27FC236}">
                <a16:creationId xmlns:a16="http://schemas.microsoft.com/office/drawing/2014/main" id="{F63D2D03-B627-5226-625A-6D3B781788BF}"/>
              </a:ext>
            </a:extLst>
          </p:cNvPr>
          <p:cNvSpPr/>
          <p:nvPr/>
        </p:nvSpPr>
        <p:spPr>
          <a:xfrm>
            <a:off x="8258607" y="49817"/>
            <a:ext cx="806219" cy="7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10FCCEEF-F069-779C-0903-3B19BE6FD816}"/>
              </a:ext>
            </a:extLst>
          </p:cNvPr>
          <p:cNvSpPr/>
          <p:nvPr/>
        </p:nvSpPr>
        <p:spPr>
          <a:xfrm>
            <a:off x="11116608" y="57120"/>
            <a:ext cx="806219" cy="7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Graphic 17" descr="Children outline">
            <a:extLst>
              <a:ext uri="{FF2B5EF4-FFF2-40B4-BE49-F238E27FC236}">
                <a16:creationId xmlns:a16="http://schemas.microsoft.com/office/drawing/2014/main" id="{F86682C2-C8B0-C285-D839-F777E06806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21132" y="85297"/>
            <a:ext cx="696610" cy="696610"/>
          </a:xfrm>
          <a:prstGeom prst="rect">
            <a:avLst/>
          </a:prstGeom>
        </p:spPr>
      </p:pic>
      <p:pic>
        <p:nvPicPr>
          <p:cNvPr id="19" name="Graphic 18" descr="Stacked Rocks outline">
            <a:extLst>
              <a:ext uri="{FF2B5EF4-FFF2-40B4-BE49-F238E27FC236}">
                <a16:creationId xmlns:a16="http://schemas.microsoft.com/office/drawing/2014/main" id="{A9AC124C-96F6-C13C-44C4-ABD65CA83E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195937" y="67661"/>
            <a:ext cx="685511" cy="685511"/>
          </a:xfrm>
          <a:prstGeom prst="rect">
            <a:avLst/>
          </a:prstGeom>
        </p:spPr>
      </p:pic>
    </p:spTree>
    <p:extLst>
      <p:ext uri="{BB962C8B-B14F-4D97-AF65-F5344CB8AC3E}">
        <p14:creationId xmlns:p14="http://schemas.microsoft.com/office/powerpoint/2010/main" val="271277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4952D1A5-8050-2F10-97A4-0FF68F65717F}"/>
              </a:ext>
            </a:extLst>
          </p:cNvPr>
          <p:cNvSpPr/>
          <p:nvPr/>
        </p:nvSpPr>
        <p:spPr>
          <a:xfrm rot="16200000">
            <a:off x="6570693" y="5577852"/>
            <a:ext cx="1652368" cy="354362"/>
          </a:xfrm>
          <a:prstGeom prst="roundRect">
            <a:avLst>
              <a:gd name="adj" fmla="val 5000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809E0D27-390B-6482-A8D5-A5CA1260812C}"/>
              </a:ext>
            </a:extLst>
          </p:cNvPr>
          <p:cNvSpPr/>
          <p:nvPr/>
        </p:nvSpPr>
        <p:spPr>
          <a:xfrm>
            <a:off x="9590409" y="2704390"/>
            <a:ext cx="911159" cy="901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7E36A484-AAFE-8F48-856D-BE9FD883529B}"/>
              </a:ext>
            </a:extLst>
          </p:cNvPr>
          <p:cNvSpPr/>
          <p:nvPr/>
        </p:nvSpPr>
        <p:spPr>
          <a:xfrm>
            <a:off x="5591943" y="2741973"/>
            <a:ext cx="911159" cy="901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a:extLst>
              <a:ext uri="{FF2B5EF4-FFF2-40B4-BE49-F238E27FC236}">
                <a16:creationId xmlns:a16="http://schemas.microsoft.com/office/drawing/2014/main" id="{572F75AC-41F1-6760-1061-E1AF99DB4B7F}"/>
              </a:ext>
            </a:extLst>
          </p:cNvPr>
          <p:cNvSpPr/>
          <p:nvPr/>
        </p:nvSpPr>
        <p:spPr>
          <a:xfrm>
            <a:off x="10909969" y="2712669"/>
            <a:ext cx="911159" cy="901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a:extLst>
              <a:ext uri="{FF2B5EF4-FFF2-40B4-BE49-F238E27FC236}">
                <a16:creationId xmlns:a16="http://schemas.microsoft.com/office/drawing/2014/main" id="{CC951678-84CD-22B1-D6D5-36C733DB0590}"/>
              </a:ext>
            </a:extLst>
          </p:cNvPr>
          <p:cNvSpPr/>
          <p:nvPr/>
        </p:nvSpPr>
        <p:spPr>
          <a:xfrm>
            <a:off x="8247487" y="2706675"/>
            <a:ext cx="911159" cy="901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a:extLst>
              <a:ext uri="{FF2B5EF4-FFF2-40B4-BE49-F238E27FC236}">
                <a16:creationId xmlns:a16="http://schemas.microsoft.com/office/drawing/2014/main" id="{FEF1DE7E-405F-CC5D-4993-8943CABBD14D}"/>
              </a:ext>
            </a:extLst>
          </p:cNvPr>
          <p:cNvSpPr/>
          <p:nvPr/>
        </p:nvSpPr>
        <p:spPr>
          <a:xfrm>
            <a:off x="6919715" y="2741972"/>
            <a:ext cx="911159" cy="9013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BB74F316-6463-489E-6FEC-64E3AD74FFD4}"/>
              </a:ext>
            </a:extLst>
          </p:cNvPr>
          <p:cNvSpPr/>
          <p:nvPr/>
        </p:nvSpPr>
        <p:spPr>
          <a:xfrm>
            <a:off x="8823937" y="98471"/>
            <a:ext cx="3031806" cy="2554595"/>
          </a:xfrm>
          <a:prstGeom prst="roundRect">
            <a:avLst>
              <a:gd name="adj" fmla="val 614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itle 4">
            <a:extLst>
              <a:ext uri="{FF2B5EF4-FFF2-40B4-BE49-F238E27FC236}">
                <a16:creationId xmlns:a16="http://schemas.microsoft.com/office/drawing/2014/main" id="{F0E79A9B-122A-A3B8-67AE-7A8DC5DE4EE9}"/>
              </a:ext>
            </a:extLst>
          </p:cNvPr>
          <p:cNvSpPr txBox="1">
            <a:spLocks/>
          </p:cNvSpPr>
          <p:nvPr/>
        </p:nvSpPr>
        <p:spPr>
          <a:xfrm rot="16200000">
            <a:off x="-3053746" y="3053747"/>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Operating Context: Everyone’s Essex, Climate </a:t>
            </a:r>
          </a:p>
        </p:txBody>
      </p:sp>
      <p:sp>
        <p:nvSpPr>
          <p:cNvPr id="27" name="Rectangle: Rounded Corners 26">
            <a:extLst>
              <a:ext uri="{FF2B5EF4-FFF2-40B4-BE49-F238E27FC236}">
                <a16:creationId xmlns:a16="http://schemas.microsoft.com/office/drawing/2014/main" id="{57936002-4F7E-3D9F-5306-28604926214C}"/>
              </a:ext>
            </a:extLst>
          </p:cNvPr>
          <p:cNvSpPr/>
          <p:nvPr/>
        </p:nvSpPr>
        <p:spPr>
          <a:xfrm>
            <a:off x="942451" y="417822"/>
            <a:ext cx="2369909" cy="6353140"/>
          </a:xfrm>
          <a:prstGeom prst="roundRect">
            <a:avLst>
              <a:gd name="adj" fmla="val 3952"/>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883F7896-1F48-FA99-2314-7B6281B37DAA}"/>
              </a:ext>
            </a:extLst>
          </p:cNvPr>
          <p:cNvSpPr/>
          <p:nvPr/>
        </p:nvSpPr>
        <p:spPr>
          <a:xfrm>
            <a:off x="1599430" y="87038"/>
            <a:ext cx="954142" cy="962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A41487A1-0E4A-6D0C-DCF0-7C0E380680C7}"/>
              </a:ext>
            </a:extLst>
          </p:cNvPr>
          <p:cNvSpPr txBox="1"/>
          <p:nvPr/>
        </p:nvSpPr>
        <p:spPr>
          <a:xfrm>
            <a:off x="1074784" y="1177196"/>
            <a:ext cx="2098246" cy="38479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a:ea typeface="+mn-ea"/>
                <a:cs typeface="+mn-cs"/>
              </a:rPr>
              <a:t>316,973</a:t>
            </a:r>
            <a:r>
              <a:rPr kumimoji="0" lang="en-GB" sz="2400" b="1" i="0" u="none" strike="noStrike" kern="1200" cap="none" spc="0" normalizeH="0" baseline="0" noProof="0">
                <a:ln>
                  <a:noFill/>
                </a:ln>
                <a:solidFill>
                  <a:srgbClr val="000000"/>
                </a:solidFill>
                <a:effectLst/>
                <a:uLnTx/>
                <a:uFillTx/>
                <a:latin typeface="Calibri"/>
                <a:ea typeface="+mn-ea"/>
                <a:cs typeface="+mn-cs"/>
              </a:rPr>
              <a:t> </a:t>
            </a:r>
            <a:endParaRPr kumimoji="0" lang="en-GB" sz="1400" b="1"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Trees planted by Essex Forest Initiative since 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Calibri"/>
              </a:rPr>
              <a:t>73,600</a:t>
            </a:r>
            <a:r>
              <a:rPr kumimoji="0" lang="en-GB" sz="2400" b="1" i="0" u="none" strike="noStrike" kern="1200" cap="none" spc="0" normalizeH="0" baseline="0" noProof="0">
                <a:ln>
                  <a:noFill/>
                </a:ln>
                <a:solidFill>
                  <a:srgbClr val="000000"/>
                </a:solidFill>
                <a:effectLst/>
                <a:uLnTx/>
                <a:uFillTx/>
                <a:latin typeface="Calibri"/>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Calibri"/>
              </a:rPr>
              <a:t>Trees planted YTD</a:t>
            </a:r>
            <a:endParaRPr kumimoji="0" lang="en-GB" sz="18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New woodland contributes to delivering net zero carbon, nature recovery, reduces flooding, cooling city centres and provides protection against airborne pollution.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504D984D-B07F-BC49-20EB-03F8D9274241}"/>
              </a:ext>
            </a:extLst>
          </p:cNvPr>
          <p:cNvSpPr txBox="1"/>
          <p:nvPr/>
        </p:nvSpPr>
        <p:spPr>
          <a:xfrm>
            <a:off x="1104044" y="3962723"/>
            <a:ext cx="2197374" cy="1750785"/>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3A7D64"/>
                </a:solidFill>
                <a:effectLst/>
                <a:uLnTx/>
                <a:uFillTx/>
                <a:latin typeface="Calibri"/>
                <a:ea typeface="+mn-ea"/>
                <a:cs typeface="+mn-cs"/>
              </a:rPr>
              <a:t>61.7 Hectares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Planted (from 2021/22 – 22/23)</a:t>
            </a:r>
          </a:p>
        </p:txBody>
      </p:sp>
      <p:sp>
        <p:nvSpPr>
          <p:cNvPr id="33" name="TextBox 32">
            <a:extLst>
              <a:ext uri="{FF2B5EF4-FFF2-40B4-BE49-F238E27FC236}">
                <a16:creationId xmlns:a16="http://schemas.microsoft.com/office/drawing/2014/main" id="{7725524B-9195-1B4F-D2E5-8D379B3C5BFE}"/>
              </a:ext>
            </a:extLst>
          </p:cNvPr>
          <p:cNvSpPr txBox="1"/>
          <p:nvPr/>
        </p:nvSpPr>
        <p:spPr>
          <a:xfrm>
            <a:off x="1321730" y="4639866"/>
            <a:ext cx="1655382" cy="113989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3A7D64"/>
                </a:solidFill>
                <a:effectLst/>
                <a:uLnTx/>
                <a:uFillTx/>
                <a:latin typeface="Calibri"/>
                <a:ea typeface="+mn-ea"/>
                <a:cs typeface="+mn-cs"/>
              </a:rPr>
              <a:t>13.8km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Calibri"/>
                <a:ea typeface="+mn-ea"/>
                <a:cs typeface="+mn-cs"/>
              </a:rPr>
              <a:t>Hedgerows planted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rgbClr val="000000"/>
                </a:solidFill>
                <a:effectLst/>
                <a:uLnTx/>
                <a:uFillTx/>
                <a:latin typeface="Calibri"/>
                <a:ea typeface="+mn-ea"/>
                <a:cs typeface="+mn-cs"/>
              </a:rPr>
              <a:t>(2022/23)</a:t>
            </a:r>
          </a:p>
        </p:txBody>
      </p:sp>
      <p:sp>
        <p:nvSpPr>
          <p:cNvPr id="34" name="Graphic 45" descr="Deciduous tree outline">
            <a:extLst>
              <a:ext uri="{FF2B5EF4-FFF2-40B4-BE49-F238E27FC236}">
                <a16:creationId xmlns:a16="http://schemas.microsoft.com/office/drawing/2014/main" id="{AAE0DCB3-046F-01A1-F58B-522DE9D6DD7E}"/>
              </a:ext>
            </a:extLst>
          </p:cNvPr>
          <p:cNvSpPr/>
          <p:nvPr/>
        </p:nvSpPr>
        <p:spPr>
          <a:xfrm>
            <a:off x="1713692" y="173572"/>
            <a:ext cx="762162" cy="721486"/>
          </a:xfrm>
          <a:custGeom>
            <a:avLst/>
            <a:gdLst>
              <a:gd name="connsiteX0" fmla="*/ 721374 w 795490"/>
              <a:gd name="connsiteY0" fmla="*/ 255067 h 809641"/>
              <a:gd name="connsiteX1" fmla="*/ 642580 w 795490"/>
              <a:gd name="connsiteY1" fmla="*/ 163810 h 809641"/>
              <a:gd name="connsiteX2" fmla="*/ 642530 w 795490"/>
              <a:gd name="connsiteY2" fmla="*/ 163720 h 809641"/>
              <a:gd name="connsiteX3" fmla="*/ 643101 w 795490"/>
              <a:gd name="connsiteY3" fmla="*/ 152414 h 809641"/>
              <a:gd name="connsiteX4" fmla="*/ 528982 w 795490"/>
              <a:gd name="connsiteY4" fmla="*/ 38112 h 809641"/>
              <a:gd name="connsiteX5" fmla="*/ 472689 w 795490"/>
              <a:gd name="connsiteY5" fmla="*/ 52897 h 809641"/>
              <a:gd name="connsiteX6" fmla="*/ 315151 w 795490"/>
              <a:gd name="connsiteY6" fmla="*/ 17837 h 809641"/>
              <a:gd name="connsiteX7" fmla="*/ 265694 w 795490"/>
              <a:gd name="connsiteY7" fmla="*/ 86385 h 809641"/>
              <a:gd name="connsiteX8" fmla="*/ 100824 w 795490"/>
              <a:gd name="connsiteY8" fmla="*/ 120084 h 809641"/>
              <a:gd name="connsiteX9" fmla="*/ 102418 w 795490"/>
              <a:gd name="connsiteY9" fmla="*/ 253607 h 809641"/>
              <a:gd name="connsiteX10" fmla="*/ 5881 w 795490"/>
              <a:gd name="connsiteY10" fmla="*/ 431017 h 809641"/>
              <a:gd name="connsiteX11" fmla="*/ 183292 w 795490"/>
              <a:gd name="connsiteY11" fmla="*/ 527554 h 809641"/>
              <a:gd name="connsiteX12" fmla="*/ 198506 w 795490"/>
              <a:gd name="connsiteY12" fmla="*/ 522110 h 809641"/>
              <a:gd name="connsiteX13" fmla="*/ 225737 w 795490"/>
              <a:gd name="connsiteY13" fmla="*/ 543376 h 809641"/>
              <a:gd name="connsiteX14" fmla="*/ 275478 w 795490"/>
              <a:gd name="connsiteY14" fmla="*/ 583927 h 809641"/>
              <a:gd name="connsiteX15" fmla="*/ 284314 w 795490"/>
              <a:gd name="connsiteY15" fmla="*/ 591703 h 809641"/>
              <a:gd name="connsiteX16" fmla="*/ 328772 w 795490"/>
              <a:gd name="connsiteY16" fmla="*/ 689497 h 809641"/>
              <a:gd name="connsiteX17" fmla="*/ 328772 w 795490"/>
              <a:gd name="connsiteY17" fmla="*/ 762014 h 809641"/>
              <a:gd name="connsiteX18" fmla="*/ 300197 w 795490"/>
              <a:gd name="connsiteY18" fmla="*/ 790589 h 809641"/>
              <a:gd name="connsiteX19" fmla="*/ 281658 w 795490"/>
              <a:gd name="connsiteY19" fmla="*/ 790589 h 809641"/>
              <a:gd name="connsiteX20" fmla="*/ 271752 w 795490"/>
              <a:gd name="connsiteY20" fmla="*/ 798514 h 809641"/>
              <a:gd name="connsiteX21" fmla="*/ 279556 w 795490"/>
              <a:gd name="connsiteY21" fmla="*/ 809505 h 809641"/>
              <a:gd name="connsiteX22" fmla="*/ 281147 w 795490"/>
              <a:gd name="connsiteY22" fmla="*/ 809639 h 809641"/>
              <a:gd name="connsiteX23" fmla="*/ 461612 w 795490"/>
              <a:gd name="connsiteY23" fmla="*/ 809639 h 809641"/>
              <a:gd name="connsiteX24" fmla="*/ 471518 w 795490"/>
              <a:gd name="connsiteY24" fmla="*/ 801714 h 809641"/>
              <a:gd name="connsiteX25" fmla="*/ 463714 w 795490"/>
              <a:gd name="connsiteY25" fmla="*/ 790723 h 809641"/>
              <a:gd name="connsiteX26" fmla="*/ 462122 w 795490"/>
              <a:gd name="connsiteY26" fmla="*/ 790589 h 809641"/>
              <a:gd name="connsiteX27" fmla="*/ 443072 w 795490"/>
              <a:gd name="connsiteY27" fmla="*/ 790589 h 809641"/>
              <a:gd name="connsiteX28" fmla="*/ 414497 w 795490"/>
              <a:gd name="connsiteY28" fmla="*/ 762014 h 809641"/>
              <a:gd name="connsiteX29" fmla="*/ 414497 w 795490"/>
              <a:gd name="connsiteY29" fmla="*/ 680400 h 809641"/>
              <a:gd name="connsiteX30" fmla="*/ 470722 w 795490"/>
              <a:gd name="connsiteY30" fmla="*/ 590150 h 809641"/>
              <a:gd name="connsiteX31" fmla="*/ 614739 w 795490"/>
              <a:gd name="connsiteY31" fmla="*/ 490105 h 809641"/>
              <a:gd name="connsiteX32" fmla="*/ 635620 w 795490"/>
              <a:gd name="connsiteY32" fmla="*/ 466709 h 809641"/>
              <a:gd name="connsiteX33" fmla="*/ 785954 w 795490"/>
              <a:gd name="connsiteY33" fmla="*/ 407622 h 809641"/>
              <a:gd name="connsiteX34" fmla="*/ 726868 w 795490"/>
              <a:gd name="connsiteY34" fmla="*/ 257288 h 809641"/>
              <a:gd name="connsiteX35" fmla="*/ 721377 w 795490"/>
              <a:gd name="connsiteY35" fmla="*/ 255063 h 809641"/>
              <a:gd name="connsiteX36" fmla="*/ 600500 w 795490"/>
              <a:gd name="connsiteY36" fmla="*/ 477445 h 809641"/>
              <a:gd name="connsiteX37" fmla="*/ 462239 w 795490"/>
              <a:gd name="connsiteY37" fmla="*/ 573090 h 809641"/>
              <a:gd name="connsiteX38" fmla="*/ 395447 w 795490"/>
              <a:gd name="connsiteY38" fmla="*/ 680400 h 809641"/>
              <a:gd name="connsiteX39" fmla="*/ 395447 w 795490"/>
              <a:gd name="connsiteY39" fmla="*/ 762014 h 809641"/>
              <a:gd name="connsiteX40" fmla="*/ 405216 w 795490"/>
              <a:gd name="connsiteY40" fmla="*/ 790589 h 809641"/>
              <a:gd name="connsiteX41" fmla="*/ 338054 w 795490"/>
              <a:gd name="connsiteY41" fmla="*/ 790589 h 809641"/>
              <a:gd name="connsiteX42" fmla="*/ 347822 w 795490"/>
              <a:gd name="connsiteY42" fmla="*/ 762014 h 809641"/>
              <a:gd name="connsiteX43" fmla="*/ 347822 w 795490"/>
              <a:gd name="connsiteY43" fmla="*/ 689497 h 809641"/>
              <a:gd name="connsiteX44" fmla="*/ 296872 w 795490"/>
              <a:gd name="connsiteY44" fmla="*/ 577379 h 809641"/>
              <a:gd name="connsiteX45" fmla="*/ 288077 w 795490"/>
              <a:gd name="connsiteY45" fmla="*/ 569639 h 809641"/>
              <a:gd name="connsiteX46" fmla="*/ 237159 w 795490"/>
              <a:gd name="connsiteY46" fmla="*/ 528135 h 809641"/>
              <a:gd name="connsiteX47" fmla="*/ 217176 w 795490"/>
              <a:gd name="connsiteY47" fmla="*/ 512521 h 809641"/>
              <a:gd name="connsiteX48" fmla="*/ 236360 w 795490"/>
              <a:gd name="connsiteY48" fmla="*/ 498580 h 809641"/>
              <a:gd name="connsiteX49" fmla="*/ 321838 w 795490"/>
              <a:gd name="connsiteY49" fmla="*/ 565663 h 809641"/>
              <a:gd name="connsiteX50" fmla="*/ 338297 w 795490"/>
              <a:gd name="connsiteY50" fmla="*/ 583151 h 809641"/>
              <a:gd name="connsiteX51" fmla="*/ 338297 w 795490"/>
              <a:gd name="connsiteY51" fmla="*/ 559131 h 809641"/>
              <a:gd name="connsiteX52" fmla="*/ 321483 w 795490"/>
              <a:gd name="connsiteY52" fmla="*/ 465727 h 809641"/>
              <a:gd name="connsiteX53" fmla="*/ 338297 w 795490"/>
              <a:gd name="connsiteY53" fmla="*/ 466739 h 809641"/>
              <a:gd name="connsiteX54" fmla="*/ 351424 w 795490"/>
              <a:gd name="connsiteY54" fmla="*/ 466092 h 809641"/>
              <a:gd name="connsiteX55" fmla="*/ 365035 w 795490"/>
              <a:gd name="connsiteY55" fmla="*/ 527879 h 809641"/>
              <a:gd name="connsiteX56" fmla="*/ 370323 w 795490"/>
              <a:gd name="connsiteY56" fmla="*/ 572007 h 809641"/>
              <a:gd name="connsiteX57" fmla="*/ 383583 w 795490"/>
              <a:gd name="connsiteY57" fmla="*/ 529586 h 809641"/>
              <a:gd name="connsiteX58" fmla="*/ 420903 w 795490"/>
              <a:gd name="connsiteY58" fmla="*/ 441350 h 809641"/>
              <a:gd name="connsiteX59" fmla="*/ 458271 w 795490"/>
              <a:gd name="connsiteY59" fmla="*/ 404922 h 809641"/>
              <a:gd name="connsiteX60" fmla="*/ 469892 w 795490"/>
              <a:gd name="connsiteY60" fmla="*/ 416686 h 809641"/>
              <a:gd name="connsiteX61" fmla="*/ 405418 w 795490"/>
              <a:gd name="connsiteY61" fmla="*/ 559111 h 809641"/>
              <a:gd name="connsiteX62" fmla="*/ 396437 w 795490"/>
              <a:gd name="connsiteY62" fmla="*/ 587439 h 809641"/>
              <a:gd name="connsiteX63" fmla="*/ 420212 w 795490"/>
              <a:gd name="connsiteY63" fmla="*/ 569609 h 809641"/>
              <a:gd name="connsiteX64" fmla="*/ 504482 w 795490"/>
              <a:gd name="connsiteY64" fmla="*/ 522886 h 809641"/>
              <a:gd name="connsiteX65" fmla="*/ 584822 w 795490"/>
              <a:gd name="connsiteY65" fmla="*/ 456783 h 809641"/>
              <a:gd name="connsiteX66" fmla="*/ 611502 w 795490"/>
              <a:gd name="connsiteY66" fmla="*/ 452463 h 809641"/>
              <a:gd name="connsiteX67" fmla="*/ 611579 w 795490"/>
              <a:gd name="connsiteY67" fmla="*/ 452479 h 809641"/>
              <a:gd name="connsiteX68" fmla="*/ 618437 w 795490"/>
              <a:gd name="connsiteY68" fmla="*/ 457347 h 809641"/>
              <a:gd name="connsiteX69" fmla="*/ 271726 w 795490"/>
              <a:gd name="connsiteY69" fmla="*/ 452212 h 809641"/>
              <a:gd name="connsiteX70" fmla="*/ 272289 w 795490"/>
              <a:gd name="connsiteY70" fmla="*/ 450951 h 809641"/>
              <a:gd name="connsiteX71" fmla="*/ 277702 w 795490"/>
              <a:gd name="connsiteY71" fmla="*/ 453434 h 809641"/>
              <a:gd name="connsiteX72" fmla="*/ 298045 w 795490"/>
              <a:gd name="connsiteY72" fmla="*/ 460884 h 809641"/>
              <a:gd name="connsiteX73" fmla="*/ 298732 w 795490"/>
              <a:gd name="connsiteY73" fmla="*/ 461060 h 809641"/>
              <a:gd name="connsiteX74" fmla="*/ 318200 w 795490"/>
              <a:gd name="connsiteY74" fmla="*/ 535432 h 809641"/>
              <a:gd name="connsiteX75" fmla="*/ 250234 w 795490"/>
              <a:gd name="connsiteY75" fmla="*/ 484769 h 809641"/>
              <a:gd name="connsiteX76" fmla="*/ 271726 w 795490"/>
              <a:gd name="connsiteY76" fmla="*/ 452212 h 809641"/>
              <a:gd name="connsiteX77" fmla="*/ 370481 w 795490"/>
              <a:gd name="connsiteY77" fmla="*/ 463140 h 809641"/>
              <a:gd name="connsiteX78" fmla="*/ 391843 w 795490"/>
              <a:gd name="connsiteY78" fmla="*/ 456663 h 809641"/>
              <a:gd name="connsiteX79" fmla="*/ 377714 w 795490"/>
              <a:gd name="connsiteY79" fmla="*/ 489164 h 809641"/>
              <a:gd name="connsiteX80" fmla="*/ 370481 w 795490"/>
              <a:gd name="connsiteY80" fmla="*/ 463140 h 809641"/>
              <a:gd name="connsiteX81" fmla="*/ 560817 w 795490"/>
              <a:gd name="connsiteY81" fmla="*/ 456490 h 809641"/>
              <a:gd name="connsiteX82" fmla="*/ 496083 w 795490"/>
              <a:gd name="connsiteY82" fmla="*/ 505791 h 809641"/>
              <a:gd name="connsiteX83" fmla="*/ 432110 w 795490"/>
              <a:gd name="connsiteY83" fmla="*/ 539003 h 809641"/>
              <a:gd name="connsiteX84" fmla="*/ 484712 w 795490"/>
              <a:gd name="connsiteY84" fmla="*/ 428521 h 809641"/>
              <a:gd name="connsiteX85" fmla="*/ 560817 w 795490"/>
              <a:gd name="connsiteY85" fmla="*/ 456490 h 809641"/>
              <a:gd name="connsiteX86" fmla="*/ 694189 w 795490"/>
              <a:gd name="connsiteY86" fmla="*/ 456357 h 809641"/>
              <a:gd name="connsiteX87" fmla="*/ 623177 w 795490"/>
              <a:gd name="connsiteY87" fmla="*/ 437360 h 809641"/>
              <a:gd name="connsiteX88" fmla="*/ 615915 w 795490"/>
              <a:gd name="connsiteY88" fmla="*/ 431762 h 809641"/>
              <a:gd name="connsiteX89" fmla="*/ 615833 w 795490"/>
              <a:gd name="connsiteY89" fmla="*/ 431745 h 809641"/>
              <a:gd name="connsiteX90" fmla="*/ 606937 w 795490"/>
              <a:gd name="connsiteY90" fmla="*/ 433964 h 809641"/>
              <a:gd name="connsiteX91" fmla="*/ 472530 w 795490"/>
              <a:gd name="connsiteY91" fmla="*/ 392290 h 809641"/>
              <a:gd name="connsiteX92" fmla="*/ 469387 w 795490"/>
              <a:gd name="connsiteY92" fmla="*/ 388745 h 809641"/>
              <a:gd name="connsiteX93" fmla="*/ 473757 w 795490"/>
              <a:gd name="connsiteY93" fmla="*/ 382796 h 809641"/>
              <a:gd name="connsiteX94" fmla="*/ 473216 w 795490"/>
              <a:gd name="connsiteY94" fmla="*/ 370128 h 809641"/>
              <a:gd name="connsiteX95" fmla="*/ 459748 w 795490"/>
              <a:gd name="connsiteY95" fmla="*/ 369919 h 809641"/>
              <a:gd name="connsiteX96" fmla="*/ 458700 w 795490"/>
              <a:gd name="connsiteY96" fmla="*/ 371120 h 809641"/>
              <a:gd name="connsiteX97" fmla="*/ 448073 w 795490"/>
              <a:gd name="connsiteY97" fmla="*/ 385835 h 809641"/>
              <a:gd name="connsiteX98" fmla="*/ 442801 w 795490"/>
              <a:gd name="connsiteY98" fmla="*/ 393806 h 809641"/>
              <a:gd name="connsiteX99" fmla="*/ 442134 w 795490"/>
              <a:gd name="connsiteY99" fmla="*/ 394722 h 809641"/>
              <a:gd name="connsiteX100" fmla="*/ 338297 w 795490"/>
              <a:gd name="connsiteY100" fmla="*/ 447689 h 809641"/>
              <a:gd name="connsiteX101" fmla="*/ 280862 w 795490"/>
              <a:gd name="connsiteY101" fmla="*/ 434008 h 809641"/>
              <a:gd name="connsiteX102" fmla="*/ 269539 w 795490"/>
              <a:gd name="connsiteY102" fmla="*/ 428769 h 809641"/>
              <a:gd name="connsiteX103" fmla="*/ 263338 w 795490"/>
              <a:gd name="connsiteY103" fmla="*/ 425334 h 809641"/>
              <a:gd name="connsiteX104" fmla="*/ 257719 w 795490"/>
              <a:gd name="connsiteY104" fmla="*/ 421951 h 809641"/>
              <a:gd name="connsiteX105" fmla="*/ 245146 w 795490"/>
              <a:gd name="connsiteY105" fmla="*/ 423634 h 809641"/>
              <a:gd name="connsiteX106" fmla="*/ 246161 w 795490"/>
              <a:gd name="connsiteY106" fmla="*/ 437078 h 809641"/>
              <a:gd name="connsiteX107" fmla="*/ 247459 w 795490"/>
              <a:gd name="connsiteY107" fmla="*/ 438016 h 809641"/>
              <a:gd name="connsiteX108" fmla="*/ 255210 w 795490"/>
              <a:gd name="connsiteY108" fmla="*/ 442684 h 809641"/>
              <a:gd name="connsiteX109" fmla="*/ 255081 w 795490"/>
              <a:gd name="connsiteY109" fmla="*/ 442957 h 809641"/>
              <a:gd name="connsiteX110" fmla="*/ 90553 w 795490"/>
              <a:gd name="connsiteY110" fmla="*/ 502633 h 809641"/>
              <a:gd name="connsiteX111" fmla="*/ 30877 w 795490"/>
              <a:gd name="connsiteY111" fmla="*/ 338104 h 809641"/>
              <a:gd name="connsiteX112" fmla="*/ 107829 w 795490"/>
              <a:gd name="connsiteY112" fmla="*/ 271872 h 809641"/>
              <a:gd name="connsiteX113" fmla="*/ 115096 w 795490"/>
              <a:gd name="connsiteY113" fmla="*/ 269718 h 809641"/>
              <a:gd name="connsiteX114" fmla="*/ 126418 w 795490"/>
              <a:gd name="connsiteY114" fmla="*/ 282346 h 809641"/>
              <a:gd name="connsiteX115" fmla="*/ 139467 w 795490"/>
              <a:gd name="connsiteY115" fmla="*/ 283421 h 809641"/>
              <a:gd name="connsiteX116" fmla="*/ 140327 w 795490"/>
              <a:gd name="connsiteY116" fmla="*/ 269321 h 809641"/>
              <a:gd name="connsiteX117" fmla="*/ 140169 w 795490"/>
              <a:gd name="connsiteY117" fmla="*/ 269146 h 809641"/>
              <a:gd name="connsiteX118" fmla="*/ 123500 w 795490"/>
              <a:gd name="connsiteY118" fmla="*/ 250555 h 809641"/>
              <a:gd name="connsiteX119" fmla="*/ 119413 w 795490"/>
              <a:gd name="connsiteY119" fmla="*/ 244683 h 809641"/>
              <a:gd name="connsiteX120" fmla="*/ 100484 w 795490"/>
              <a:gd name="connsiteY120" fmla="*/ 193770 h 809641"/>
              <a:gd name="connsiteX121" fmla="*/ 192431 w 795490"/>
              <a:gd name="connsiteY121" fmla="*/ 86030 h 809641"/>
              <a:gd name="connsiteX122" fmla="*/ 217546 w 795490"/>
              <a:gd name="connsiteY122" fmla="*/ 87210 h 809641"/>
              <a:gd name="connsiteX123" fmla="*/ 256573 w 795490"/>
              <a:gd name="connsiteY123" fmla="*/ 103187 h 809641"/>
              <a:gd name="connsiteX124" fmla="*/ 261907 w 795490"/>
              <a:gd name="connsiteY124" fmla="*/ 106711 h 809641"/>
              <a:gd name="connsiteX125" fmla="*/ 260142 w 795490"/>
              <a:gd name="connsiteY125" fmla="*/ 123553 h 809641"/>
              <a:gd name="connsiteX126" fmla="*/ 268450 w 795490"/>
              <a:gd name="connsiteY126" fmla="*/ 134205 h 809641"/>
              <a:gd name="connsiteX127" fmla="*/ 269609 w 795490"/>
              <a:gd name="connsiteY127" fmla="*/ 134272 h 809641"/>
              <a:gd name="connsiteX128" fmla="*/ 279068 w 795490"/>
              <a:gd name="connsiteY128" fmla="*/ 125742 h 809641"/>
              <a:gd name="connsiteX129" fmla="*/ 281683 w 795490"/>
              <a:gd name="connsiteY129" fmla="*/ 100836 h 809641"/>
              <a:gd name="connsiteX130" fmla="*/ 283610 w 795490"/>
              <a:gd name="connsiteY130" fmla="*/ 93183 h 809641"/>
              <a:gd name="connsiteX131" fmla="*/ 367573 w 795490"/>
              <a:gd name="connsiteY131" fmla="*/ 19459 h 809641"/>
              <a:gd name="connsiteX132" fmla="*/ 456638 w 795490"/>
              <a:gd name="connsiteY132" fmla="*/ 63151 h 809641"/>
              <a:gd name="connsiteX133" fmla="*/ 456761 w 795490"/>
              <a:gd name="connsiteY133" fmla="*/ 63342 h 809641"/>
              <a:gd name="connsiteX134" fmla="*/ 443980 w 795490"/>
              <a:gd name="connsiteY134" fmla="*/ 71276 h 809641"/>
              <a:gd name="connsiteX135" fmla="*/ 439985 w 795490"/>
              <a:gd name="connsiteY135" fmla="*/ 83830 h 809641"/>
              <a:gd name="connsiteX136" fmla="*/ 452723 w 795490"/>
              <a:gd name="connsiteY136" fmla="*/ 88213 h 809641"/>
              <a:gd name="connsiteX137" fmla="*/ 453570 w 795490"/>
              <a:gd name="connsiteY137" fmla="*/ 87745 h 809641"/>
              <a:gd name="connsiteX138" fmla="*/ 476620 w 795490"/>
              <a:gd name="connsiteY138" fmla="*/ 72822 h 809641"/>
              <a:gd name="connsiteX139" fmla="*/ 481150 w 795490"/>
              <a:gd name="connsiteY139" fmla="*/ 69988 h 809641"/>
              <a:gd name="connsiteX140" fmla="*/ 611114 w 795490"/>
              <a:gd name="connsiteY140" fmla="*/ 104221 h 809641"/>
              <a:gd name="connsiteX141" fmla="*/ 624047 w 795490"/>
              <a:gd name="connsiteY141" fmla="*/ 152414 h 809641"/>
              <a:gd name="connsiteX142" fmla="*/ 623571 w 795490"/>
              <a:gd name="connsiteY142" fmla="*/ 161909 h 809641"/>
              <a:gd name="connsiteX143" fmla="*/ 622283 w 795490"/>
              <a:gd name="connsiteY143" fmla="*/ 174948 h 809641"/>
              <a:gd name="connsiteX144" fmla="*/ 622336 w 795490"/>
              <a:gd name="connsiteY144" fmla="*/ 175043 h 809641"/>
              <a:gd name="connsiteX145" fmla="*/ 634078 w 795490"/>
              <a:gd name="connsiteY145" fmla="*/ 180854 h 809641"/>
              <a:gd name="connsiteX146" fmla="*/ 699297 w 795490"/>
              <a:gd name="connsiteY146" fmla="*/ 250481 h 809641"/>
              <a:gd name="connsiteX147" fmla="*/ 692951 w 795490"/>
              <a:gd name="connsiteY147" fmla="*/ 248885 h 809641"/>
              <a:gd name="connsiteX148" fmla="*/ 681400 w 795490"/>
              <a:gd name="connsiteY148" fmla="*/ 254150 h 809641"/>
              <a:gd name="connsiteX149" fmla="*/ 686275 w 795490"/>
              <a:gd name="connsiteY149" fmla="*/ 266707 h 809641"/>
              <a:gd name="connsiteX150" fmla="*/ 687797 w 795490"/>
              <a:gd name="connsiteY150" fmla="*/ 267229 h 809641"/>
              <a:gd name="connsiteX151" fmla="*/ 721121 w 795490"/>
              <a:gd name="connsiteY151" fmla="*/ 275611 h 809641"/>
              <a:gd name="connsiteX152" fmla="*/ 767641 w 795490"/>
              <a:gd name="connsiteY152" fmla="*/ 401956 h 809641"/>
              <a:gd name="connsiteX153" fmla="*/ 694189 w 795490"/>
              <a:gd name="connsiteY153" fmla="*/ 456357 h 8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795490" h="809641">
                <a:moveTo>
                  <a:pt x="721374" y="255067"/>
                </a:moveTo>
                <a:cubicBezTo>
                  <a:pt x="708497" y="215263"/>
                  <a:pt x="680081" y="182352"/>
                  <a:pt x="642580" y="163810"/>
                </a:cubicBezTo>
                <a:cubicBezTo>
                  <a:pt x="642546" y="163794"/>
                  <a:pt x="642526" y="163757"/>
                  <a:pt x="642530" y="163720"/>
                </a:cubicBezTo>
                <a:cubicBezTo>
                  <a:pt x="642895" y="160000"/>
                  <a:pt x="643101" y="156230"/>
                  <a:pt x="643101" y="152414"/>
                </a:cubicBezTo>
                <a:cubicBezTo>
                  <a:pt x="643152" y="89338"/>
                  <a:pt x="592059" y="38163"/>
                  <a:pt x="528982" y="38112"/>
                </a:cubicBezTo>
                <a:cubicBezTo>
                  <a:pt x="509256" y="38096"/>
                  <a:pt x="489862" y="43190"/>
                  <a:pt x="472689" y="52897"/>
                </a:cubicBezTo>
                <a:cubicBezTo>
                  <a:pt x="438868" y="-288"/>
                  <a:pt x="368335" y="-15984"/>
                  <a:pt x="315151" y="17837"/>
                </a:cubicBezTo>
                <a:cubicBezTo>
                  <a:pt x="290499" y="33514"/>
                  <a:pt x="272798" y="58048"/>
                  <a:pt x="265694" y="86385"/>
                </a:cubicBezTo>
                <a:cubicBezTo>
                  <a:pt x="210860" y="50163"/>
                  <a:pt x="137046" y="65251"/>
                  <a:pt x="100824" y="120084"/>
                </a:cubicBezTo>
                <a:cubicBezTo>
                  <a:pt x="73979" y="160724"/>
                  <a:pt x="74610" y="213620"/>
                  <a:pt x="102418" y="253607"/>
                </a:cubicBezTo>
                <a:cubicBezTo>
                  <a:pt x="26770" y="275939"/>
                  <a:pt x="-16451" y="355369"/>
                  <a:pt x="5881" y="431017"/>
                </a:cubicBezTo>
                <a:cubicBezTo>
                  <a:pt x="28214" y="506666"/>
                  <a:pt x="107644" y="549887"/>
                  <a:pt x="183292" y="527554"/>
                </a:cubicBezTo>
                <a:cubicBezTo>
                  <a:pt x="188462" y="526027"/>
                  <a:pt x="193541" y="524210"/>
                  <a:pt x="198506" y="522110"/>
                </a:cubicBezTo>
                <a:lnTo>
                  <a:pt x="225737" y="543376"/>
                </a:lnTo>
                <a:cubicBezTo>
                  <a:pt x="243053" y="555964"/>
                  <a:pt x="259659" y="569502"/>
                  <a:pt x="275478" y="583927"/>
                </a:cubicBezTo>
                <a:lnTo>
                  <a:pt x="284314" y="591703"/>
                </a:lnTo>
                <a:cubicBezTo>
                  <a:pt x="312528" y="616376"/>
                  <a:pt x="328731" y="652017"/>
                  <a:pt x="328772" y="689497"/>
                </a:cubicBezTo>
                <a:lnTo>
                  <a:pt x="328772" y="762014"/>
                </a:lnTo>
                <a:cubicBezTo>
                  <a:pt x="328772" y="777796"/>
                  <a:pt x="315979" y="790589"/>
                  <a:pt x="300197" y="790589"/>
                </a:cubicBezTo>
                <a:lnTo>
                  <a:pt x="281658" y="790589"/>
                </a:lnTo>
                <a:cubicBezTo>
                  <a:pt x="276873" y="790482"/>
                  <a:pt x="272698" y="793821"/>
                  <a:pt x="271752" y="798514"/>
                </a:cubicBezTo>
                <a:cubicBezTo>
                  <a:pt x="270872" y="803704"/>
                  <a:pt x="274366" y="808625"/>
                  <a:pt x="279556" y="809505"/>
                </a:cubicBezTo>
                <a:cubicBezTo>
                  <a:pt x="280081" y="809594"/>
                  <a:pt x="280614" y="809639"/>
                  <a:pt x="281147" y="809639"/>
                </a:cubicBezTo>
                <a:lnTo>
                  <a:pt x="461612" y="809639"/>
                </a:lnTo>
                <a:cubicBezTo>
                  <a:pt x="466397" y="809746"/>
                  <a:pt x="470572" y="806407"/>
                  <a:pt x="471518" y="801714"/>
                </a:cubicBezTo>
                <a:cubicBezTo>
                  <a:pt x="472398" y="796524"/>
                  <a:pt x="468904" y="791603"/>
                  <a:pt x="463714" y="790723"/>
                </a:cubicBezTo>
                <a:cubicBezTo>
                  <a:pt x="463188" y="790634"/>
                  <a:pt x="462656" y="790589"/>
                  <a:pt x="462122" y="790589"/>
                </a:cubicBezTo>
                <a:lnTo>
                  <a:pt x="443072" y="790589"/>
                </a:lnTo>
                <a:cubicBezTo>
                  <a:pt x="427290" y="790589"/>
                  <a:pt x="414497" y="777796"/>
                  <a:pt x="414497" y="762014"/>
                </a:cubicBezTo>
                <a:lnTo>
                  <a:pt x="414497" y="680400"/>
                </a:lnTo>
                <a:cubicBezTo>
                  <a:pt x="414453" y="642045"/>
                  <a:pt x="436273" y="607018"/>
                  <a:pt x="470722" y="590150"/>
                </a:cubicBezTo>
                <a:cubicBezTo>
                  <a:pt x="518598" y="566337"/>
                  <a:pt x="581585" y="527554"/>
                  <a:pt x="614739" y="490105"/>
                </a:cubicBezTo>
                <a:lnTo>
                  <a:pt x="635620" y="466709"/>
                </a:lnTo>
                <a:cubicBezTo>
                  <a:pt x="693450" y="491906"/>
                  <a:pt x="760757" y="465452"/>
                  <a:pt x="785954" y="407622"/>
                </a:cubicBezTo>
                <a:cubicBezTo>
                  <a:pt x="811152" y="349792"/>
                  <a:pt x="784697" y="282485"/>
                  <a:pt x="726868" y="257288"/>
                </a:cubicBezTo>
                <a:cubicBezTo>
                  <a:pt x="725057" y="256499"/>
                  <a:pt x="723225" y="255757"/>
                  <a:pt x="721377" y="255063"/>
                </a:cubicBezTo>
                <a:close/>
                <a:moveTo>
                  <a:pt x="600500" y="477445"/>
                </a:moveTo>
                <a:cubicBezTo>
                  <a:pt x="569098" y="512917"/>
                  <a:pt x="506393" y="551138"/>
                  <a:pt x="462239" y="573090"/>
                </a:cubicBezTo>
                <a:cubicBezTo>
                  <a:pt x="421300" y="593161"/>
                  <a:pt x="395379" y="634807"/>
                  <a:pt x="395447" y="680400"/>
                </a:cubicBezTo>
                <a:lnTo>
                  <a:pt x="395447" y="762014"/>
                </a:lnTo>
                <a:cubicBezTo>
                  <a:pt x="395484" y="772352"/>
                  <a:pt x="398916" y="782392"/>
                  <a:pt x="405216" y="790589"/>
                </a:cubicBezTo>
                <a:lnTo>
                  <a:pt x="338054" y="790589"/>
                </a:lnTo>
                <a:cubicBezTo>
                  <a:pt x="344353" y="782392"/>
                  <a:pt x="347786" y="772352"/>
                  <a:pt x="347822" y="762014"/>
                </a:cubicBezTo>
                <a:lnTo>
                  <a:pt x="347822" y="689497"/>
                </a:lnTo>
                <a:cubicBezTo>
                  <a:pt x="347781" y="646530"/>
                  <a:pt x="329212" y="605668"/>
                  <a:pt x="296872" y="577379"/>
                </a:cubicBezTo>
                <a:lnTo>
                  <a:pt x="288077" y="569639"/>
                </a:lnTo>
                <a:cubicBezTo>
                  <a:pt x="271887" y="554872"/>
                  <a:pt x="254888" y="541015"/>
                  <a:pt x="237159" y="528135"/>
                </a:cubicBezTo>
                <a:lnTo>
                  <a:pt x="217176" y="512521"/>
                </a:lnTo>
                <a:cubicBezTo>
                  <a:pt x="223945" y="508412"/>
                  <a:pt x="230361" y="503749"/>
                  <a:pt x="236360" y="498580"/>
                </a:cubicBezTo>
                <a:cubicBezTo>
                  <a:pt x="267603" y="517196"/>
                  <a:pt x="296329" y="539741"/>
                  <a:pt x="321838" y="565663"/>
                </a:cubicBezTo>
                <a:lnTo>
                  <a:pt x="338297" y="583151"/>
                </a:lnTo>
                <a:lnTo>
                  <a:pt x="338297" y="559131"/>
                </a:lnTo>
                <a:cubicBezTo>
                  <a:pt x="338524" y="527225"/>
                  <a:pt x="332822" y="495552"/>
                  <a:pt x="321483" y="465727"/>
                </a:cubicBezTo>
                <a:cubicBezTo>
                  <a:pt x="327064" y="466388"/>
                  <a:pt x="332678" y="466727"/>
                  <a:pt x="338297" y="466739"/>
                </a:cubicBezTo>
                <a:cubicBezTo>
                  <a:pt x="342728" y="466739"/>
                  <a:pt x="347094" y="466476"/>
                  <a:pt x="351424" y="466092"/>
                </a:cubicBezTo>
                <a:cubicBezTo>
                  <a:pt x="358050" y="486171"/>
                  <a:pt x="362611" y="506874"/>
                  <a:pt x="365035" y="527879"/>
                </a:cubicBezTo>
                <a:lnTo>
                  <a:pt x="370323" y="572007"/>
                </a:lnTo>
                <a:lnTo>
                  <a:pt x="383583" y="529586"/>
                </a:lnTo>
                <a:cubicBezTo>
                  <a:pt x="393226" y="499068"/>
                  <a:pt x="405721" y="469525"/>
                  <a:pt x="420903" y="441350"/>
                </a:cubicBezTo>
                <a:cubicBezTo>
                  <a:pt x="435405" y="431500"/>
                  <a:pt x="448055" y="419168"/>
                  <a:pt x="458271" y="404922"/>
                </a:cubicBezTo>
                <a:cubicBezTo>
                  <a:pt x="461935" y="409045"/>
                  <a:pt x="465814" y="412972"/>
                  <a:pt x="469892" y="416686"/>
                </a:cubicBezTo>
                <a:cubicBezTo>
                  <a:pt x="439380" y="459168"/>
                  <a:pt x="418587" y="517556"/>
                  <a:pt x="405418" y="559111"/>
                </a:cubicBezTo>
                <a:lnTo>
                  <a:pt x="396437" y="587439"/>
                </a:lnTo>
                <a:lnTo>
                  <a:pt x="420212" y="569609"/>
                </a:lnTo>
                <a:cubicBezTo>
                  <a:pt x="446917" y="551657"/>
                  <a:pt x="475110" y="536026"/>
                  <a:pt x="504482" y="522886"/>
                </a:cubicBezTo>
                <a:cubicBezTo>
                  <a:pt x="536492" y="508112"/>
                  <a:pt x="564160" y="485347"/>
                  <a:pt x="584822" y="456783"/>
                </a:cubicBezTo>
                <a:cubicBezTo>
                  <a:pt x="593822" y="456102"/>
                  <a:pt x="602748" y="454656"/>
                  <a:pt x="611502" y="452463"/>
                </a:cubicBezTo>
                <a:lnTo>
                  <a:pt x="611579" y="452479"/>
                </a:lnTo>
                <a:cubicBezTo>
                  <a:pt x="613798" y="454194"/>
                  <a:pt x="616096" y="455800"/>
                  <a:pt x="618437" y="457347"/>
                </a:cubicBezTo>
                <a:close/>
                <a:moveTo>
                  <a:pt x="271726" y="452212"/>
                </a:moveTo>
                <a:cubicBezTo>
                  <a:pt x="272093" y="451409"/>
                  <a:pt x="272289" y="450951"/>
                  <a:pt x="272289" y="450951"/>
                </a:cubicBezTo>
                <a:cubicBezTo>
                  <a:pt x="272289" y="450951"/>
                  <a:pt x="276956" y="453095"/>
                  <a:pt x="277702" y="453434"/>
                </a:cubicBezTo>
                <a:cubicBezTo>
                  <a:pt x="284293" y="456408"/>
                  <a:pt x="291092" y="458898"/>
                  <a:pt x="298045" y="460884"/>
                </a:cubicBezTo>
                <a:cubicBezTo>
                  <a:pt x="298513" y="461019"/>
                  <a:pt x="298732" y="461060"/>
                  <a:pt x="298732" y="461060"/>
                </a:cubicBezTo>
                <a:cubicBezTo>
                  <a:pt x="309530" y="484518"/>
                  <a:pt x="316119" y="509692"/>
                  <a:pt x="318200" y="535432"/>
                </a:cubicBezTo>
                <a:cubicBezTo>
                  <a:pt x="297055" y="516608"/>
                  <a:pt x="274314" y="499656"/>
                  <a:pt x="250234" y="484769"/>
                </a:cubicBezTo>
                <a:cubicBezTo>
                  <a:pt x="258846" y="474945"/>
                  <a:pt x="266076" y="463992"/>
                  <a:pt x="271726" y="452212"/>
                </a:cubicBezTo>
                <a:close/>
                <a:moveTo>
                  <a:pt x="370481" y="463140"/>
                </a:moveTo>
                <a:cubicBezTo>
                  <a:pt x="377757" y="461529"/>
                  <a:pt x="384898" y="459363"/>
                  <a:pt x="391843" y="456663"/>
                </a:cubicBezTo>
                <a:cubicBezTo>
                  <a:pt x="386820" y="467284"/>
                  <a:pt x="382054" y="478179"/>
                  <a:pt x="377714" y="489164"/>
                </a:cubicBezTo>
                <a:cubicBezTo>
                  <a:pt x="375671" y="480129"/>
                  <a:pt x="373183" y="471522"/>
                  <a:pt x="370481" y="463140"/>
                </a:cubicBezTo>
                <a:close/>
                <a:moveTo>
                  <a:pt x="560817" y="456490"/>
                </a:moveTo>
                <a:cubicBezTo>
                  <a:pt x="543078" y="477433"/>
                  <a:pt x="520987" y="494257"/>
                  <a:pt x="496083" y="505791"/>
                </a:cubicBezTo>
                <a:cubicBezTo>
                  <a:pt x="477075" y="514963"/>
                  <a:pt x="453062" y="526556"/>
                  <a:pt x="432110" y="539003"/>
                </a:cubicBezTo>
                <a:cubicBezTo>
                  <a:pt x="444546" y="499958"/>
                  <a:pt x="462242" y="462789"/>
                  <a:pt x="484712" y="428521"/>
                </a:cubicBezTo>
                <a:cubicBezTo>
                  <a:pt x="507110" y="444506"/>
                  <a:pt x="533398" y="454167"/>
                  <a:pt x="560817" y="456490"/>
                </a:cubicBezTo>
                <a:close/>
                <a:moveTo>
                  <a:pt x="694189" y="456357"/>
                </a:moveTo>
                <a:cubicBezTo>
                  <a:pt x="668925" y="459852"/>
                  <a:pt x="643320" y="453003"/>
                  <a:pt x="623177" y="437360"/>
                </a:cubicBezTo>
                <a:lnTo>
                  <a:pt x="615915" y="431762"/>
                </a:lnTo>
                <a:lnTo>
                  <a:pt x="615833" y="431745"/>
                </a:lnTo>
                <a:lnTo>
                  <a:pt x="606937" y="433964"/>
                </a:lnTo>
                <a:cubicBezTo>
                  <a:pt x="557860" y="446537"/>
                  <a:pt x="505885" y="430421"/>
                  <a:pt x="472530" y="392290"/>
                </a:cubicBezTo>
                <a:lnTo>
                  <a:pt x="469387" y="388745"/>
                </a:lnTo>
                <a:lnTo>
                  <a:pt x="473757" y="382796"/>
                </a:lnTo>
                <a:cubicBezTo>
                  <a:pt x="476674" y="379001"/>
                  <a:pt x="476446" y="373661"/>
                  <a:pt x="473216" y="370128"/>
                </a:cubicBezTo>
                <a:cubicBezTo>
                  <a:pt x="469555" y="366351"/>
                  <a:pt x="463524" y="366258"/>
                  <a:pt x="459748" y="369919"/>
                </a:cubicBezTo>
                <a:cubicBezTo>
                  <a:pt x="459365" y="370290"/>
                  <a:pt x="459015" y="370692"/>
                  <a:pt x="458700" y="371120"/>
                </a:cubicBezTo>
                <a:lnTo>
                  <a:pt x="448073" y="385835"/>
                </a:lnTo>
                <a:cubicBezTo>
                  <a:pt x="448073" y="385835"/>
                  <a:pt x="443386" y="392825"/>
                  <a:pt x="442801" y="393806"/>
                </a:cubicBezTo>
                <a:cubicBezTo>
                  <a:pt x="442801" y="393806"/>
                  <a:pt x="442356" y="394424"/>
                  <a:pt x="442134" y="394722"/>
                </a:cubicBezTo>
                <a:cubicBezTo>
                  <a:pt x="417935" y="427910"/>
                  <a:pt x="379371" y="447582"/>
                  <a:pt x="338297" y="447689"/>
                </a:cubicBezTo>
                <a:cubicBezTo>
                  <a:pt x="318343" y="447699"/>
                  <a:pt x="298669" y="443011"/>
                  <a:pt x="280862" y="434008"/>
                </a:cubicBezTo>
                <a:cubicBezTo>
                  <a:pt x="280862" y="434008"/>
                  <a:pt x="275187" y="431642"/>
                  <a:pt x="269539" y="428769"/>
                </a:cubicBezTo>
                <a:cubicBezTo>
                  <a:pt x="266613" y="427284"/>
                  <a:pt x="263338" y="425334"/>
                  <a:pt x="263338" y="425334"/>
                </a:cubicBezTo>
                <a:lnTo>
                  <a:pt x="257719" y="421951"/>
                </a:lnTo>
                <a:cubicBezTo>
                  <a:pt x="253673" y="419391"/>
                  <a:pt x="248376" y="420101"/>
                  <a:pt x="245146" y="423634"/>
                </a:cubicBezTo>
                <a:cubicBezTo>
                  <a:pt x="241714" y="427626"/>
                  <a:pt x="242168" y="433645"/>
                  <a:pt x="246161" y="437078"/>
                </a:cubicBezTo>
                <a:cubicBezTo>
                  <a:pt x="246567" y="437427"/>
                  <a:pt x="247001" y="437740"/>
                  <a:pt x="247459" y="438016"/>
                </a:cubicBezTo>
                <a:lnTo>
                  <a:pt x="255210" y="442684"/>
                </a:lnTo>
                <a:lnTo>
                  <a:pt x="255081" y="442957"/>
                </a:lnTo>
                <a:cubicBezTo>
                  <a:pt x="226127" y="504869"/>
                  <a:pt x="152465" y="531587"/>
                  <a:pt x="90553" y="502633"/>
                </a:cubicBezTo>
                <a:cubicBezTo>
                  <a:pt x="28640" y="473679"/>
                  <a:pt x="1923" y="400016"/>
                  <a:pt x="30877" y="338104"/>
                </a:cubicBezTo>
                <a:cubicBezTo>
                  <a:pt x="45874" y="306036"/>
                  <a:pt x="73886" y="281926"/>
                  <a:pt x="107829" y="271872"/>
                </a:cubicBezTo>
                <a:lnTo>
                  <a:pt x="115096" y="269718"/>
                </a:lnTo>
                <a:lnTo>
                  <a:pt x="126418" y="282346"/>
                </a:lnTo>
                <a:cubicBezTo>
                  <a:pt x="129792" y="286111"/>
                  <a:pt x="135522" y="286583"/>
                  <a:pt x="139467" y="283421"/>
                </a:cubicBezTo>
                <a:cubicBezTo>
                  <a:pt x="143598" y="279765"/>
                  <a:pt x="143984" y="273452"/>
                  <a:pt x="140327" y="269321"/>
                </a:cubicBezTo>
                <a:cubicBezTo>
                  <a:pt x="140275" y="269262"/>
                  <a:pt x="140222" y="269204"/>
                  <a:pt x="140169" y="269146"/>
                </a:cubicBezTo>
                <a:lnTo>
                  <a:pt x="123500" y="250555"/>
                </a:lnTo>
                <a:lnTo>
                  <a:pt x="119413" y="244683"/>
                </a:lnTo>
                <a:cubicBezTo>
                  <a:pt x="108704" y="229688"/>
                  <a:pt x="102171" y="212118"/>
                  <a:pt x="100484" y="193770"/>
                </a:cubicBezTo>
                <a:cubicBezTo>
                  <a:pt x="96123" y="138628"/>
                  <a:pt x="137289" y="90391"/>
                  <a:pt x="192431" y="86030"/>
                </a:cubicBezTo>
                <a:cubicBezTo>
                  <a:pt x="200819" y="85367"/>
                  <a:pt x="209257" y="85763"/>
                  <a:pt x="217546" y="87210"/>
                </a:cubicBezTo>
                <a:cubicBezTo>
                  <a:pt x="231524" y="89766"/>
                  <a:pt x="244815" y="95207"/>
                  <a:pt x="256573" y="103187"/>
                </a:cubicBezTo>
                <a:lnTo>
                  <a:pt x="261907" y="106711"/>
                </a:lnTo>
                <a:lnTo>
                  <a:pt x="260142" y="123553"/>
                </a:lnTo>
                <a:cubicBezTo>
                  <a:pt x="259528" y="128780"/>
                  <a:pt x="263231" y="133528"/>
                  <a:pt x="268450" y="134205"/>
                </a:cubicBezTo>
                <a:cubicBezTo>
                  <a:pt x="268834" y="134248"/>
                  <a:pt x="269221" y="134270"/>
                  <a:pt x="269609" y="134272"/>
                </a:cubicBezTo>
                <a:cubicBezTo>
                  <a:pt x="274479" y="134265"/>
                  <a:pt x="278559" y="130586"/>
                  <a:pt x="279068" y="125742"/>
                </a:cubicBezTo>
                <a:lnTo>
                  <a:pt x="281683" y="100836"/>
                </a:lnTo>
                <a:lnTo>
                  <a:pt x="283610" y="93183"/>
                </a:lnTo>
                <a:cubicBezTo>
                  <a:pt x="293192" y="53325"/>
                  <a:pt x="326812" y="23806"/>
                  <a:pt x="367573" y="19459"/>
                </a:cubicBezTo>
                <a:cubicBezTo>
                  <a:pt x="403115" y="16119"/>
                  <a:pt x="437526" y="33000"/>
                  <a:pt x="456638" y="63151"/>
                </a:cubicBezTo>
                <a:lnTo>
                  <a:pt x="456761" y="63342"/>
                </a:lnTo>
                <a:lnTo>
                  <a:pt x="443980" y="71276"/>
                </a:lnTo>
                <a:cubicBezTo>
                  <a:pt x="439651" y="73838"/>
                  <a:pt x="437933" y="79238"/>
                  <a:pt x="439985" y="83830"/>
                </a:cubicBezTo>
                <a:cubicBezTo>
                  <a:pt x="442292" y="88557"/>
                  <a:pt x="447995" y="90521"/>
                  <a:pt x="452723" y="88213"/>
                </a:cubicBezTo>
                <a:cubicBezTo>
                  <a:pt x="453013" y="88072"/>
                  <a:pt x="453296" y="87915"/>
                  <a:pt x="453570" y="87745"/>
                </a:cubicBezTo>
                <a:lnTo>
                  <a:pt x="476620" y="72822"/>
                </a:lnTo>
                <a:cubicBezTo>
                  <a:pt x="477547" y="72246"/>
                  <a:pt x="481150" y="69988"/>
                  <a:pt x="481150" y="69988"/>
                </a:cubicBezTo>
                <a:cubicBezTo>
                  <a:pt x="526492" y="43553"/>
                  <a:pt x="584679" y="58879"/>
                  <a:pt x="611114" y="104221"/>
                </a:cubicBezTo>
                <a:cubicBezTo>
                  <a:pt x="619641" y="118847"/>
                  <a:pt x="624105" y="135484"/>
                  <a:pt x="624047" y="152414"/>
                </a:cubicBezTo>
                <a:cubicBezTo>
                  <a:pt x="624047" y="155478"/>
                  <a:pt x="623885" y="158673"/>
                  <a:pt x="623571" y="161909"/>
                </a:cubicBezTo>
                <a:lnTo>
                  <a:pt x="622283" y="174948"/>
                </a:lnTo>
                <a:cubicBezTo>
                  <a:pt x="622280" y="174988"/>
                  <a:pt x="622300" y="175025"/>
                  <a:pt x="622336" y="175043"/>
                </a:cubicBezTo>
                <a:lnTo>
                  <a:pt x="634078" y="180854"/>
                </a:lnTo>
                <a:cubicBezTo>
                  <a:pt x="663475" y="195476"/>
                  <a:pt x="686626" y="220192"/>
                  <a:pt x="699297" y="250481"/>
                </a:cubicBezTo>
                <a:lnTo>
                  <a:pt x="692951" y="248885"/>
                </a:lnTo>
                <a:cubicBezTo>
                  <a:pt x="688334" y="247613"/>
                  <a:pt x="683468" y="249830"/>
                  <a:pt x="681400" y="254150"/>
                </a:cubicBezTo>
                <a:cubicBezTo>
                  <a:pt x="679279" y="258963"/>
                  <a:pt x="681461" y="264585"/>
                  <a:pt x="686275" y="266707"/>
                </a:cubicBezTo>
                <a:cubicBezTo>
                  <a:pt x="686767" y="266924"/>
                  <a:pt x="687276" y="267099"/>
                  <a:pt x="687797" y="267229"/>
                </a:cubicBezTo>
                <a:lnTo>
                  <a:pt x="721121" y="275611"/>
                </a:lnTo>
                <a:cubicBezTo>
                  <a:pt x="768857" y="297654"/>
                  <a:pt x="789684" y="354220"/>
                  <a:pt x="767641" y="401956"/>
                </a:cubicBezTo>
                <a:cubicBezTo>
                  <a:pt x="754032" y="431426"/>
                  <a:pt x="726346" y="451931"/>
                  <a:pt x="694189" y="456357"/>
                </a:cubicBezTo>
                <a:close/>
              </a:path>
            </a:pathLst>
          </a:custGeom>
          <a:solidFill>
            <a:schemeClr val="bg1"/>
          </a:solidFill>
          <a:ln w="952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9DAD926B-8ECB-0FC9-DF3C-53C6B44EE7DD}"/>
              </a:ext>
            </a:extLst>
          </p:cNvPr>
          <p:cNvSpPr txBox="1"/>
          <p:nvPr/>
        </p:nvSpPr>
        <p:spPr>
          <a:xfrm>
            <a:off x="988998" y="5550931"/>
            <a:ext cx="2288725" cy="91440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Percentage of land that is now green infrastructure </a:t>
            </a:r>
          </a:p>
        </p:txBody>
      </p:sp>
      <p:sp>
        <p:nvSpPr>
          <p:cNvPr id="41" name="TextBox 40">
            <a:extLst>
              <a:ext uri="{FF2B5EF4-FFF2-40B4-BE49-F238E27FC236}">
                <a16:creationId xmlns:a16="http://schemas.microsoft.com/office/drawing/2014/main" id="{9EAD1DD3-D2DC-B3B8-AA61-E8C6C1FE1639}"/>
              </a:ext>
            </a:extLst>
          </p:cNvPr>
          <p:cNvSpPr txBox="1"/>
          <p:nvPr/>
        </p:nvSpPr>
        <p:spPr>
          <a:xfrm>
            <a:off x="950037" y="6130193"/>
            <a:ext cx="860611" cy="67027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14%</a:t>
            </a:r>
          </a:p>
        </p:txBody>
      </p:sp>
      <p:sp>
        <p:nvSpPr>
          <p:cNvPr id="42" name="Arrow: Right 41">
            <a:extLst>
              <a:ext uri="{FF2B5EF4-FFF2-40B4-BE49-F238E27FC236}">
                <a16:creationId xmlns:a16="http://schemas.microsoft.com/office/drawing/2014/main" id="{FEC0740D-D748-EB8F-81CE-4E35588B5D13}"/>
              </a:ext>
            </a:extLst>
          </p:cNvPr>
          <p:cNvSpPr/>
          <p:nvPr/>
        </p:nvSpPr>
        <p:spPr>
          <a:xfrm>
            <a:off x="1859164" y="6158674"/>
            <a:ext cx="582895" cy="365733"/>
          </a:xfrm>
          <a:prstGeom prst="rightArrow">
            <a:avLst/>
          </a:prstGeom>
          <a:solidFill>
            <a:srgbClr val="729D4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a:extLst>
              <a:ext uri="{FF2B5EF4-FFF2-40B4-BE49-F238E27FC236}">
                <a16:creationId xmlns:a16="http://schemas.microsoft.com/office/drawing/2014/main" id="{85734463-593D-E2D7-ED3B-6AD81A32A250}"/>
              </a:ext>
            </a:extLst>
          </p:cNvPr>
          <p:cNvSpPr txBox="1"/>
          <p:nvPr/>
        </p:nvSpPr>
        <p:spPr>
          <a:xfrm>
            <a:off x="2548325" y="6026117"/>
            <a:ext cx="753093" cy="85068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2040 target</a:t>
            </a:r>
          </a:p>
        </p:txBody>
      </p:sp>
      <p:pic>
        <p:nvPicPr>
          <p:cNvPr id="1026" name="Picture 2" descr="Carbon Disclosure Project - Wikipedia">
            <a:extLst>
              <a:ext uri="{FF2B5EF4-FFF2-40B4-BE49-F238E27FC236}">
                <a16:creationId xmlns:a16="http://schemas.microsoft.com/office/drawing/2014/main" id="{15CD6DC6-941D-DF2A-AFF7-101A5B617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030" y="191172"/>
            <a:ext cx="1581205" cy="5560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3A16D4-FD88-08CC-2679-9AA813DDC881}"/>
              </a:ext>
            </a:extLst>
          </p:cNvPr>
          <p:cNvSpPr txBox="1"/>
          <p:nvPr/>
        </p:nvSpPr>
        <p:spPr>
          <a:xfrm>
            <a:off x="9021147" y="919173"/>
            <a:ext cx="1918666" cy="1554607"/>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ECC has achieved an overall A rating for the second year in a row against tightening criteria: 27 UK LAs achieve an A rating, ECC are the only County Council. </a:t>
            </a:r>
          </a:p>
        </p:txBody>
      </p:sp>
      <p:sp>
        <p:nvSpPr>
          <p:cNvPr id="17" name="Rectangle 16">
            <a:extLst>
              <a:ext uri="{FF2B5EF4-FFF2-40B4-BE49-F238E27FC236}">
                <a16:creationId xmlns:a16="http://schemas.microsoft.com/office/drawing/2014/main" id="{710DD16C-A0FB-A428-EAA0-E58A87BAAB69}"/>
              </a:ext>
            </a:extLst>
          </p:cNvPr>
          <p:cNvSpPr/>
          <p:nvPr/>
        </p:nvSpPr>
        <p:spPr>
          <a:xfrm flipH="1">
            <a:off x="10954651" y="1487102"/>
            <a:ext cx="822213"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w="22225">
                  <a:solidFill>
                    <a:srgbClr val="4179AA">
                      <a:lumMod val="50000"/>
                    </a:srgbClr>
                  </a:solidFill>
                  <a:prstDash val="solid"/>
                </a:ln>
                <a:solidFill>
                  <a:srgbClr val="4179AA"/>
                </a:solidFill>
                <a:effectLst/>
                <a:uLnTx/>
                <a:uFillTx/>
                <a:latin typeface="Calibri"/>
                <a:ea typeface="+mn-ea"/>
                <a:cs typeface="+mn-cs"/>
              </a:rPr>
              <a:t>A</a:t>
            </a:r>
          </a:p>
        </p:txBody>
      </p:sp>
      <p:pic>
        <p:nvPicPr>
          <p:cNvPr id="55" name="Graphic 54" descr="Compost outline">
            <a:extLst>
              <a:ext uri="{FF2B5EF4-FFF2-40B4-BE49-F238E27FC236}">
                <a16:creationId xmlns:a16="http://schemas.microsoft.com/office/drawing/2014/main" id="{76CFFE75-F1C8-B1F9-A7EE-CD6D8255AD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7489" y="2816575"/>
            <a:ext cx="423256" cy="423256"/>
          </a:xfrm>
          <a:prstGeom prst="rect">
            <a:avLst/>
          </a:prstGeom>
        </p:spPr>
      </p:pic>
      <p:pic>
        <p:nvPicPr>
          <p:cNvPr id="57" name="Graphic 56" descr="Steering Wheel outline">
            <a:extLst>
              <a:ext uri="{FF2B5EF4-FFF2-40B4-BE49-F238E27FC236}">
                <a16:creationId xmlns:a16="http://schemas.microsoft.com/office/drawing/2014/main" id="{C61221B4-000D-B88E-594A-4EF84A63DC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32201" y="2782383"/>
            <a:ext cx="427574" cy="427574"/>
          </a:xfrm>
          <a:prstGeom prst="rect">
            <a:avLst/>
          </a:prstGeom>
        </p:spPr>
      </p:pic>
      <p:pic>
        <p:nvPicPr>
          <p:cNvPr id="59" name="Graphic 58" descr="Production outline">
            <a:extLst>
              <a:ext uri="{FF2B5EF4-FFF2-40B4-BE49-F238E27FC236}">
                <a16:creationId xmlns:a16="http://schemas.microsoft.com/office/drawing/2014/main" id="{9B1ACB18-C9BE-8AB8-7B99-594547CF23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92789" y="2767818"/>
            <a:ext cx="456704" cy="456704"/>
          </a:xfrm>
          <a:prstGeom prst="rect">
            <a:avLst/>
          </a:prstGeom>
        </p:spPr>
      </p:pic>
      <p:pic>
        <p:nvPicPr>
          <p:cNvPr id="61" name="Graphic 60" descr="House outline">
            <a:extLst>
              <a:ext uri="{FF2B5EF4-FFF2-40B4-BE49-F238E27FC236}">
                <a16:creationId xmlns:a16="http://schemas.microsoft.com/office/drawing/2014/main" id="{CAC5098D-20BE-75FC-7D24-6DB8515823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83448" y="2791006"/>
            <a:ext cx="425273" cy="425273"/>
          </a:xfrm>
          <a:prstGeom prst="rect">
            <a:avLst/>
          </a:prstGeom>
        </p:spPr>
      </p:pic>
      <p:sp>
        <p:nvSpPr>
          <p:cNvPr id="62" name="Rectangle: Rounded Corners 61">
            <a:extLst>
              <a:ext uri="{FF2B5EF4-FFF2-40B4-BE49-F238E27FC236}">
                <a16:creationId xmlns:a16="http://schemas.microsoft.com/office/drawing/2014/main" id="{28964B1F-1E3C-D46B-0F8B-803439437199}"/>
              </a:ext>
            </a:extLst>
          </p:cNvPr>
          <p:cNvSpPr/>
          <p:nvPr/>
        </p:nvSpPr>
        <p:spPr>
          <a:xfrm>
            <a:off x="3608387" y="47820"/>
            <a:ext cx="5092402" cy="2611899"/>
          </a:xfrm>
          <a:prstGeom prst="roundRect">
            <a:avLst>
              <a:gd name="adj" fmla="val 4949"/>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25" name="Rectangle 1024">
            <a:extLst>
              <a:ext uri="{FF2B5EF4-FFF2-40B4-BE49-F238E27FC236}">
                <a16:creationId xmlns:a16="http://schemas.microsoft.com/office/drawing/2014/main" id="{32C880A4-EB97-B84E-E8D8-516D0C7EB024}"/>
              </a:ext>
            </a:extLst>
          </p:cNvPr>
          <p:cNvSpPr/>
          <p:nvPr/>
        </p:nvSpPr>
        <p:spPr>
          <a:xfrm flipH="1">
            <a:off x="10953180" y="335987"/>
            <a:ext cx="822213"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a:ln w="22225">
                  <a:solidFill>
                    <a:srgbClr val="00B050"/>
                  </a:solidFill>
                  <a:prstDash val="solid"/>
                </a:ln>
                <a:solidFill>
                  <a:srgbClr val="3A7D64"/>
                </a:solidFill>
                <a:effectLst/>
                <a:uLnTx/>
                <a:uFillTx/>
                <a:latin typeface="Calibri"/>
                <a:ea typeface="+mn-ea"/>
                <a:cs typeface="+mn-cs"/>
              </a:rPr>
              <a:t>A</a:t>
            </a:r>
          </a:p>
        </p:txBody>
      </p:sp>
      <p:sp>
        <p:nvSpPr>
          <p:cNvPr id="1027" name="TextBox 1026">
            <a:extLst>
              <a:ext uri="{FF2B5EF4-FFF2-40B4-BE49-F238E27FC236}">
                <a16:creationId xmlns:a16="http://schemas.microsoft.com/office/drawing/2014/main" id="{461C6CD0-A68C-6D65-FE7E-DF3692A1F3F1}"/>
              </a:ext>
            </a:extLst>
          </p:cNvPr>
          <p:cNvSpPr txBox="1"/>
          <p:nvPr/>
        </p:nvSpPr>
        <p:spPr>
          <a:xfrm>
            <a:off x="11021887" y="2264657"/>
            <a:ext cx="1137715" cy="2502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Mitigations</a:t>
            </a:r>
          </a:p>
        </p:txBody>
      </p:sp>
      <p:sp>
        <p:nvSpPr>
          <p:cNvPr id="1028" name="TextBox 1027">
            <a:extLst>
              <a:ext uri="{FF2B5EF4-FFF2-40B4-BE49-F238E27FC236}">
                <a16:creationId xmlns:a16="http://schemas.microsoft.com/office/drawing/2014/main" id="{0CA052A9-9753-050D-0647-36602BE17C4A}"/>
              </a:ext>
            </a:extLst>
          </p:cNvPr>
          <p:cNvSpPr txBox="1"/>
          <p:nvPr/>
        </p:nvSpPr>
        <p:spPr>
          <a:xfrm>
            <a:off x="11008648" y="1146551"/>
            <a:ext cx="1137715" cy="2502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Adaptations</a:t>
            </a:r>
          </a:p>
        </p:txBody>
      </p:sp>
      <p:graphicFrame>
        <p:nvGraphicFramePr>
          <p:cNvPr id="5" name="Chart 4">
            <a:extLst>
              <a:ext uri="{FF2B5EF4-FFF2-40B4-BE49-F238E27FC236}">
                <a16:creationId xmlns:a16="http://schemas.microsoft.com/office/drawing/2014/main" id="{92243A39-D892-8634-9A1A-4746E6532A51}"/>
              </a:ext>
            </a:extLst>
          </p:cNvPr>
          <p:cNvGraphicFramePr>
            <a:graphicFrameLocks/>
          </p:cNvGraphicFramePr>
          <p:nvPr/>
        </p:nvGraphicFramePr>
        <p:xfrm>
          <a:off x="3255701" y="4526452"/>
          <a:ext cx="3997723" cy="2611898"/>
        </p:xfrm>
        <a:graphic>
          <a:graphicData uri="http://schemas.openxmlformats.org/drawingml/2006/chart">
            <c:chart xmlns:c="http://schemas.openxmlformats.org/drawingml/2006/chart" xmlns:r="http://schemas.openxmlformats.org/officeDocument/2006/relationships" r:id="rId12"/>
          </a:graphicData>
        </a:graphic>
      </p:graphicFrame>
      <p:sp>
        <p:nvSpPr>
          <p:cNvPr id="3" name="Rectangle: Rounded Corners 2">
            <a:extLst>
              <a:ext uri="{FF2B5EF4-FFF2-40B4-BE49-F238E27FC236}">
                <a16:creationId xmlns:a16="http://schemas.microsoft.com/office/drawing/2014/main" id="{F984D5B5-7FEB-986A-7879-1EFBE469AF00}"/>
              </a:ext>
            </a:extLst>
          </p:cNvPr>
          <p:cNvSpPr/>
          <p:nvPr/>
        </p:nvSpPr>
        <p:spPr>
          <a:xfrm>
            <a:off x="3841379" y="5575962"/>
            <a:ext cx="793748" cy="643027"/>
          </a:xfrm>
          <a:prstGeom prst="roundRect">
            <a:avLst>
              <a:gd name="adj" fmla="val 65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Right 12">
            <a:extLst>
              <a:ext uri="{FF2B5EF4-FFF2-40B4-BE49-F238E27FC236}">
                <a16:creationId xmlns:a16="http://schemas.microsoft.com/office/drawing/2014/main" id="{BDCACB00-FC12-8502-2E0D-4250738A64DA}"/>
              </a:ext>
            </a:extLst>
          </p:cNvPr>
          <p:cNvSpPr/>
          <p:nvPr/>
        </p:nvSpPr>
        <p:spPr>
          <a:xfrm>
            <a:off x="4319887" y="5672277"/>
            <a:ext cx="586312" cy="43025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D74669C8-5062-09B3-237D-30A8BB885A71}"/>
              </a:ext>
            </a:extLst>
          </p:cNvPr>
          <p:cNvSpPr/>
          <p:nvPr/>
        </p:nvSpPr>
        <p:spPr>
          <a:xfrm>
            <a:off x="5849769" y="4942804"/>
            <a:ext cx="1071264" cy="701106"/>
          </a:xfrm>
          <a:prstGeom prst="roundRect">
            <a:avLst>
              <a:gd name="adj" fmla="val 11619"/>
            </a:avLst>
          </a:prstGeom>
          <a:solidFill>
            <a:schemeClr val="tx1">
              <a:lumMod val="75000"/>
              <a:lumOff val="25000"/>
              <a:alpha val="34902"/>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6FD8D4D9-6FA0-55AA-FFD9-0C619B66F2B5}"/>
              </a:ext>
            </a:extLst>
          </p:cNvPr>
          <p:cNvSpPr txBox="1"/>
          <p:nvPr/>
        </p:nvSpPr>
        <p:spPr>
          <a:xfrm>
            <a:off x="5849769" y="4945547"/>
            <a:ext cx="1071264" cy="862530"/>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100" b="1" i="0" u="none" strike="noStrike" kern="1200" cap="none" spc="0" normalizeH="0" baseline="0" noProof="0">
                <a:ln>
                  <a:noFill/>
                </a:ln>
                <a:solidFill>
                  <a:srgbClr val="000000"/>
                </a:solidFill>
                <a:effectLst/>
                <a:uLnTx/>
                <a:uFillTx/>
                <a:latin typeface="Calibri"/>
                <a:ea typeface="+mn-ea"/>
                <a:cs typeface="+mn-cs"/>
              </a:rPr>
              <a:t> 8.09 MtCO2e </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100" b="0" i="1" u="none" strike="noStrike" kern="1200" cap="none" spc="0" normalizeH="0" baseline="0" noProof="0">
                <a:ln>
                  <a:noFill/>
                </a:ln>
                <a:solidFill>
                  <a:srgbClr val="000000"/>
                </a:solidFill>
                <a:effectLst/>
                <a:uLnTx/>
                <a:uFillTx/>
                <a:latin typeface="Calibri"/>
                <a:ea typeface="+mn-ea"/>
                <a:cs typeface="+mn-cs"/>
              </a:rPr>
              <a:t>Actual (2020)</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100" b="1" i="0" u="none" strike="noStrike" kern="1200" cap="none" spc="0" normalizeH="0" baseline="0" noProof="0">
                <a:ln>
                  <a:noFill/>
                </a:ln>
                <a:solidFill>
                  <a:srgbClr val="000000"/>
                </a:solidFill>
                <a:effectLst/>
                <a:uLnTx/>
                <a:uFillTx/>
                <a:latin typeface="Calibri"/>
                <a:ea typeface="+mn-ea"/>
                <a:cs typeface="+mn-cs"/>
              </a:rPr>
              <a:t>0.81 MtCO2e</a:t>
            </a:r>
          </a:p>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100" b="0" i="1" u="none" strike="noStrike" kern="1200" cap="none" spc="0" normalizeH="0" baseline="0" noProof="0">
                <a:ln>
                  <a:noFill/>
                </a:ln>
                <a:solidFill>
                  <a:srgbClr val="000000"/>
                </a:solidFill>
                <a:effectLst/>
                <a:uLnTx/>
                <a:uFillTx/>
                <a:latin typeface="Calibri"/>
                <a:ea typeface="+mn-ea"/>
                <a:cs typeface="+mn-cs"/>
              </a:rPr>
              <a:t>Projection 2050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29" name="Oval 28">
            <a:extLst>
              <a:ext uri="{FF2B5EF4-FFF2-40B4-BE49-F238E27FC236}">
                <a16:creationId xmlns:a16="http://schemas.microsoft.com/office/drawing/2014/main" id="{3D77A376-B6FC-61E2-3F6A-92D2A0F9A2DD}"/>
              </a:ext>
            </a:extLst>
          </p:cNvPr>
          <p:cNvSpPr/>
          <p:nvPr/>
        </p:nvSpPr>
        <p:spPr>
          <a:xfrm>
            <a:off x="3466052" y="2996170"/>
            <a:ext cx="892224" cy="901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2" name="Graphic 51" descr="Power Plant outline">
            <a:extLst>
              <a:ext uri="{FF2B5EF4-FFF2-40B4-BE49-F238E27FC236}">
                <a16:creationId xmlns:a16="http://schemas.microsoft.com/office/drawing/2014/main" id="{64F35948-B59A-363E-05BF-75718E33A90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24825" y="3089500"/>
            <a:ext cx="569565" cy="585160"/>
          </a:xfrm>
          <a:prstGeom prst="rect">
            <a:avLst/>
          </a:prstGeom>
        </p:spPr>
      </p:pic>
      <p:sp>
        <p:nvSpPr>
          <p:cNvPr id="9" name="TextBox 8">
            <a:extLst>
              <a:ext uri="{FF2B5EF4-FFF2-40B4-BE49-F238E27FC236}">
                <a16:creationId xmlns:a16="http://schemas.microsoft.com/office/drawing/2014/main" id="{7228CE16-6618-FA13-91D3-3472C57CE8B5}"/>
              </a:ext>
            </a:extLst>
          </p:cNvPr>
          <p:cNvSpPr txBox="1"/>
          <p:nvPr/>
        </p:nvSpPr>
        <p:spPr>
          <a:xfrm>
            <a:off x="4188889" y="93087"/>
            <a:ext cx="1616965" cy="23610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Average number of litres used daily per person</a:t>
            </a:r>
          </a:p>
        </p:txBody>
      </p:sp>
      <p:graphicFrame>
        <p:nvGraphicFramePr>
          <p:cNvPr id="14" name="Table 13">
            <a:extLst>
              <a:ext uri="{FF2B5EF4-FFF2-40B4-BE49-F238E27FC236}">
                <a16:creationId xmlns:a16="http://schemas.microsoft.com/office/drawing/2014/main" id="{50E9B4E7-6EBE-1AD4-4753-411FDDE81AA2}"/>
              </a:ext>
            </a:extLst>
          </p:cNvPr>
          <p:cNvGraphicFramePr>
            <a:graphicFrameLocks noGrp="1"/>
          </p:cNvGraphicFramePr>
          <p:nvPr/>
        </p:nvGraphicFramePr>
        <p:xfrm>
          <a:off x="4648936" y="3242069"/>
          <a:ext cx="7430790" cy="1259298"/>
        </p:xfrm>
        <a:graphic>
          <a:graphicData uri="http://schemas.openxmlformats.org/drawingml/2006/table">
            <a:tbl>
              <a:tblPr firstRow="1" firstCol="1" bandRow="1"/>
              <a:tblGrid>
                <a:gridCol w="675826">
                  <a:extLst>
                    <a:ext uri="{9D8B030D-6E8A-4147-A177-3AD203B41FA5}">
                      <a16:colId xmlns:a16="http://schemas.microsoft.com/office/drawing/2014/main" val="1823208598"/>
                    </a:ext>
                  </a:extLst>
                </a:gridCol>
                <a:gridCol w="675002">
                  <a:extLst>
                    <a:ext uri="{9D8B030D-6E8A-4147-A177-3AD203B41FA5}">
                      <a16:colId xmlns:a16="http://schemas.microsoft.com/office/drawing/2014/main" val="3627547730"/>
                    </a:ext>
                  </a:extLst>
                </a:gridCol>
                <a:gridCol w="675002">
                  <a:extLst>
                    <a:ext uri="{9D8B030D-6E8A-4147-A177-3AD203B41FA5}">
                      <a16:colId xmlns:a16="http://schemas.microsoft.com/office/drawing/2014/main" val="1898243068"/>
                    </a:ext>
                  </a:extLst>
                </a:gridCol>
                <a:gridCol w="675002">
                  <a:extLst>
                    <a:ext uri="{9D8B030D-6E8A-4147-A177-3AD203B41FA5}">
                      <a16:colId xmlns:a16="http://schemas.microsoft.com/office/drawing/2014/main" val="4273055367"/>
                    </a:ext>
                  </a:extLst>
                </a:gridCol>
                <a:gridCol w="675002">
                  <a:extLst>
                    <a:ext uri="{9D8B030D-6E8A-4147-A177-3AD203B41FA5}">
                      <a16:colId xmlns:a16="http://schemas.microsoft.com/office/drawing/2014/main" val="2899846670"/>
                    </a:ext>
                  </a:extLst>
                </a:gridCol>
                <a:gridCol w="675826">
                  <a:extLst>
                    <a:ext uri="{9D8B030D-6E8A-4147-A177-3AD203B41FA5}">
                      <a16:colId xmlns:a16="http://schemas.microsoft.com/office/drawing/2014/main" val="3704405650"/>
                    </a:ext>
                  </a:extLst>
                </a:gridCol>
                <a:gridCol w="675826">
                  <a:extLst>
                    <a:ext uri="{9D8B030D-6E8A-4147-A177-3AD203B41FA5}">
                      <a16:colId xmlns:a16="http://schemas.microsoft.com/office/drawing/2014/main" val="3352881231"/>
                    </a:ext>
                  </a:extLst>
                </a:gridCol>
                <a:gridCol w="675826">
                  <a:extLst>
                    <a:ext uri="{9D8B030D-6E8A-4147-A177-3AD203B41FA5}">
                      <a16:colId xmlns:a16="http://schemas.microsoft.com/office/drawing/2014/main" val="3583341859"/>
                    </a:ext>
                  </a:extLst>
                </a:gridCol>
                <a:gridCol w="675826">
                  <a:extLst>
                    <a:ext uri="{9D8B030D-6E8A-4147-A177-3AD203B41FA5}">
                      <a16:colId xmlns:a16="http://schemas.microsoft.com/office/drawing/2014/main" val="2214398371"/>
                    </a:ext>
                  </a:extLst>
                </a:gridCol>
                <a:gridCol w="675826">
                  <a:extLst>
                    <a:ext uri="{9D8B030D-6E8A-4147-A177-3AD203B41FA5}">
                      <a16:colId xmlns:a16="http://schemas.microsoft.com/office/drawing/2014/main" val="3656479627"/>
                    </a:ext>
                  </a:extLst>
                </a:gridCol>
                <a:gridCol w="675826">
                  <a:extLst>
                    <a:ext uri="{9D8B030D-6E8A-4147-A177-3AD203B41FA5}">
                      <a16:colId xmlns:a16="http://schemas.microsoft.com/office/drawing/2014/main" val="3925250926"/>
                    </a:ext>
                  </a:extLst>
                </a:gridCol>
              </a:tblGrid>
              <a:tr h="234243">
                <a:tc>
                  <a:txBody>
                    <a:bodyPr/>
                    <a:lstStyle/>
                    <a:p>
                      <a:pPr>
                        <a:lnSpc>
                          <a:spcPct val="115000"/>
                        </a:lnSpc>
                      </a:pPr>
                      <a:r>
                        <a:rPr lang="en-GB" sz="800" kern="100">
                          <a:effectLst/>
                          <a:latin typeface="Calibri" panose="020F0502020204030204" pitchFamily="34" charset="0"/>
                          <a:ea typeface="Yu Mincho" panose="020B0400000000000000" pitchFamily="18" charset="-128"/>
                          <a:cs typeface="Times New Roman" panose="02020603050405020304" pitchFamily="18" charset="0"/>
                        </a:rPr>
                        <a:t> </a:t>
                      </a:r>
                      <a:endParaRPr lang="en-GB" sz="12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AFOLU</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IPPU</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Stationary Energy</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Transportation</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Waste</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extLst>
                  <a:ext uri="{0D108BD9-81ED-4DB2-BD59-A6C34878D82A}">
                    <a16:rowId xmlns:a16="http://schemas.microsoft.com/office/drawing/2014/main" val="2738892723"/>
                  </a:ext>
                </a:extLst>
              </a:tr>
              <a:tr h="322326">
                <a:tc>
                  <a:txBody>
                    <a:bodyPr/>
                    <a:lstStyle/>
                    <a:p>
                      <a:pPr algn="ctr">
                        <a:lnSpc>
                          <a:spcPct val="115000"/>
                        </a:lnSpc>
                      </a:pPr>
                      <a:r>
                        <a:rPr lang="en-GB" sz="12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Year</a:t>
                      </a:r>
                      <a:endParaRPr lang="en-GB" sz="12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Actual</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b="1" i="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Projection</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Actual</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b="1" i="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Projection</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Actual</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b="1" i="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Projection</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Actual</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b="1" i="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Projection</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b="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Actual</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b="1" i="1"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Projection</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32938678"/>
                  </a:ext>
                </a:extLst>
              </a:tr>
              <a:tr h="234243">
                <a:tc>
                  <a:txBody>
                    <a:bodyPr/>
                    <a:lstStyle/>
                    <a:p>
                      <a:pPr algn="ctr">
                        <a:lnSpc>
                          <a:spcPct val="115000"/>
                        </a:lnSpc>
                      </a:pPr>
                      <a:r>
                        <a:rPr lang="en-GB" sz="12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2018</a:t>
                      </a:r>
                      <a:endParaRPr lang="en-GB" sz="12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0.18</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0.18</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0.35</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0.35</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3.67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3.67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3.07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3.07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0.94</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0.97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271587"/>
                  </a:ext>
                </a:extLst>
              </a:tr>
              <a:tr h="234243">
                <a:tc>
                  <a:txBody>
                    <a:bodyPr/>
                    <a:lstStyle/>
                    <a:p>
                      <a:pPr algn="ctr">
                        <a:lnSpc>
                          <a:spcPct val="115000"/>
                        </a:lnSpc>
                      </a:pPr>
                      <a:r>
                        <a:rPr lang="en-GB" sz="12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2019</a:t>
                      </a:r>
                      <a:endParaRPr lang="en-GB" sz="12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0.16</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0.16</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0.36</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0.35</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2.95</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3.67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3.25</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3.07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0.94</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0.97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892754"/>
                  </a:ext>
                </a:extLst>
              </a:tr>
              <a:tr h="234243">
                <a:tc>
                  <a:txBody>
                    <a:bodyPr/>
                    <a:lstStyle/>
                    <a:p>
                      <a:pPr algn="ctr">
                        <a:lnSpc>
                          <a:spcPct val="115000"/>
                        </a:lnSpc>
                      </a:pPr>
                      <a:r>
                        <a:rPr lang="en-GB" sz="12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2020</a:t>
                      </a:r>
                      <a:endParaRPr lang="en-GB" sz="12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0.17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0.16</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0.58</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0.33</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3.79</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3.50</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2.64</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2.98</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1000" kern="1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0.91</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15000"/>
                        </a:lnSpc>
                      </a:pPr>
                      <a:r>
                        <a:rPr lang="en-GB" sz="1000" kern="100">
                          <a:effectLst/>
                          <a:latin typeface="Calibri" panose="020F0502020204030204" pitchFamily="34" charset="0"/>
                          <a:ea typeface="Yu Mincho" panose="020B0400000000000000" pitchFamily="18" charset="-128"/>
                          <a:cs typeface="Times New Roman" panose="02020603050405020304" pitchFamily="18" charset="0"/>
                        </a:rPr>
                        <a:t>0.97</a:t>
                      </a:r>
                      <a:endParaRPr lang="en-GB" sz="1000" kern="100">
                        <a:effectLst/>
                        <a:latin typeface="Arial" panose="020B0604020202020204" pitchFamily="34" charset="0"/>
                        <a:ea typeface="Yu Mincho" panose="020B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922683"/>
                  </a:ext>
                </a:extLst>
              </a:tr>
            </a:tbl>
          </a:graphicData>
        </a:graphic>
      </p:graphicFrame>
      <p:pic>
        <p:nvPicPr>
          <p:cNvPr id="16" name="Graphic 15" descr="Tractor outline">
            <a:extLst>
              <a:ext uri="{FF2B5EF4-FFF2-40B4-BE49-F238E27FC236}">
                <a16:creationId xmlns:a16="http://schemas.microsoft.com/office/drawing/2014/main" id="{EB7A6BCF-3047-5AE9-0062-02C3DBB4147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15454" y="2800632"/>
            <a:ext cx="457199" cy="457199"/>
          </a:xfrm>
          <a:prstGeom prst="rect">
            <a:avLst/>
          </a:prstGeom>
        </p:spPr>
      </p:pic>
      <p:sp>
        <p:nvSpPr>
          <p:cNvPr id="22" name="TextBox 21">
            <a:extLst>
              <a:ext uri="{FF2B5EF4-FFF2-40B4-BE49-F238E27FC236}">
                <a16:creationId xmlns:a16="http://schemas.microsoft.com/office/drawing/2014/main" id="{68901A73-C452-BD80-C6F2-AD403C7D9E60}"/>
              </a:ext>
            </a:extLst>
          </p:cNvPr>
          <p:cNvSpPr txBox="1"/>
          <p:nvPr/>
        </p:nvSpPr>
        <p:spPr>
          <a:xfrm>
            <a:off x="4386831" y="2906740"/>
            <a:ext cx="1113170" cy="32655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Essex GHG Emissions </a:t>
            </a:r>
          </a:p>
        </p:txBody>
      </p:sp>
      <p:sp>
        <p:nvSpPr>
          <p:cNvPr id="24" name="TextBox 23">
            <a:extLst>
              <a:ext uri="{FF2B5EF4-FFF2-40B4-BE49-F238E27FC236}">
                <a16:creationId xmlns:a16="http://schemas.microsoft.com/office/drawing/2014/main" id="{4510CD7F-FD1F-A1B5-0C38-CED946BACAC2}"/>
              </a:ext>
            </a:extLst>
          </p:cNvPr>
          <p:cNvSpPr txBox="1"/>
          <p:nvPr/>
        </p:nvSpPr>
        <p:spPr>
          <a:xfrm>
            <a:off x="-2455101" y="0"/>
            <a:ext cx="2002956" cy="104941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45" name="Oval 44">
            <a:extLst>
              <a:ext uri="{FF2B5EF4-FFF2-40B4-BE49-F238E27FC236}">
                <a16:creationId xmlns:a16="http://schemas.microsoft.com/office/drawing/2014/main" id="{E8404DDF-F6A1-52DB-39A3-A3C1EAED0A4C}"/>
              </a:ext>
            </a:extLst>
          </p:cNvPr>
          <p:cNvSpPr/>
          <p:nvPr/>
        </p:nvSpPr>
        <p:spPr>
          <a:xfrm>
            <a:off x="3329360" y="51634"/>
            <a:ext cx="892224" cy="9013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7" name="Graphic 46" descr="Handwashing outline">
            <a:extLst>
              <a:ext uri="{FF2B5EF4-FFF2-40B4-BE49-F238E27FC236}">
                <a16:creationId xmlns:a16="http://schemas.microsoft.com/office/drawing/2014/main" id="{055C9DC8-24ED-9D63-6DE4-64F07736FAC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396546" y="153595"/>
            <a:ext cx="691602" cy="691602"/>
          </a:xfrm>
          <a:prstGeom prst="rect">
            <a:avLst/>
          </a:prstGeom>
        </p:spPr>
      </p:pic>
      <p:sp>
        <p:nvSpPr>
          <p:cNvPr id="49" name="Rectangle: Rounded Corners 48">
            <a:extLst>
              <a:ext uri="{FF2B5EF4-FFF2-40B4-BE49-F238E27FC236}">
                <a16:creationId xmlns:a16="http://schemas.microsoft.com/office/drawing/2014/main" id="{9373F33D-9343-D16F-23C5-B4F5C10C6181}"/>
              </a:ext>
            </a:extLst>
          </p:cNvPr>
          <p:cNvSpPr/>
          <p:nvPr/>
        </p:nvSpPr>
        <p:spPr>
          <a:xfrm>
            <a:off x="4238253" y="1269511"/>
            <a:ext cx="1457051" cy="5182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Rounded Corners 55">
            <a:extLst>
              <a:ext uri="{FF2B5EF4-FFF2-40B4-BE49-F238E27FC236}">
                <a16:creationId xmlns:a16="http://schemas.microsoft.com/office/drawing/2014/main" id="{6C143EA6-CD60-22E2-807A-BAE6F5F9807B}"/>
              </a:ext>
            </a:extLst>
          </p:cNvPr>
          <p:cNvSpPr/>
          <p:nvPr/>
        </p:nvSpPr>
        <p:spPr>
          <a:xfrm>
            <a:off x="4231464" y="696578"/>
            <a:ext cx="1457051" cy="5182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id="{39892318-037E-9A57-74A1-D47F33E64697}"/>
              </a:ext>
            </a:extLst>
          </p:cNvPr>
          <p:cNvSpPr/>
          <p:nvPr/>
        </p:nvSpPr>
        <p:spPr>
          <a:xfrm>
            <a:off x="4242633" y="1837295"/>
            <a:ext cx="1457051" cy="51828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F455171F-6852-85AE-F57F-93778CF47877}"/>
              </a:ext>
            </a:extLst>
          </p:cNvPr>
          <p:cNvSpPr txBox="1"/>
          <p:nvPr/>
        </p:nvSpPr>
        <p:spPr>
          <a:xfrm>
            <a:off x="4188070" y="1288949"/>
            <a:ext cx="1543837" cy="5080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UK average: 142.0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white"/>
                </a:solidFill>
                <a:effectLst/>
                <a:uLnTx/>
                <a:uFillTx/>
                <a:latin typeface="Calibri"/>
                <a:ea typeface="+mn-ea"/>
                <a:cs typeface="+mn-cs"/>
              </a:rPr>
              <a:t>(litres per head, per day)</a:t>
            </a:r>
          </a:p>
        </p:txBody>
      </p:sp>
      <p:sp>
        <p:nvSpPr>
          <p:cNvPr id="60" name="TextBox 59">
            <a:extLst>
              <a:ext uri="{FF2B5EF4-FFF2-40B4-BE49-F238E27FC236}">
                <a16:creationId xmlns:a16="http://schemas.microsoft.com/office/drawing/2014/main" id="{E898A49C-5EBB-7D68-AD77-0C929702803C}"/>
              </a:ext>
            </a:extLst>
          </p:cNvPr>
          <p:cNvSpPr txBox="1"/>
          <p:nvPr/>
        </p:nvSpPr>
        <p:spPr>
          <a:xfrm>
            <a:off x="4230420" y="1854868"/>
            <a:ext cx="1411599" cy="5080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2050 ambition to reduce: </a:t>
            </a:r>
            <a:r>
              <a:rPr kumimoji="0" lang="en-GB" sz="1200" b="1" i="0" u="none" strike="noStrike" kern="1200" cap="none" spc="0" normalizeH="0" baseline="0" noProof="0">
                <a:ln>
                  <a:noFill/>
                </a:ln>
                <a:solidFill>
                  <a:prstClr val="white"/>
                </a:solidFill>
                <a:effectLst/>
                <a:uLnTx/>
                <a:uFillTx/>
                <a:latin typeface="Calibri"/>
                <a:ea typeface="+mn-ea"/>
                <a:cs typeface="+mn-cs"/>
              </a:rPr>
              <a:t>134.6</a:t>
            </a:r>
            <a:r>
              <a:rPr kumimoji="0" lang="en-GB" sz="1200" b="1" i="1" u="none" strike="noStrike" kern="1200" cap="none" spc="0" normalizeH="0" baseline="0" noProof="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white"/>
                </a:solidFill>
                <a:effectLst/>
                <a:uLnTx/>
                <a:uFillTx/>
                <a:latin typeface="Calibri"/>
                <a:ea typeface="+mn-ea"/>
                <a:cs typeface="+mn-cs"/>
              </a:rPr>
              <a:t>(litres per head, per day)</a:t>
            </a:r>
            <a:endParaRPr kumimoji="0" lang="en-GB" sz="600" b="0" i="1"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A4270FF0-EF88-4B85-81CB-FD55983DCB53}"/>
              </a:ext>
            </a:extLst>
          </p:cNvPr>
          <p:cNvGraphicFramePr>
            <a:graphicFrameLocks/>
          </p:cNvGraphicFramePr>
          <p:nvPr/>
        </p:nvGraphicFramePr>
        <p:xfrm>
          <a:off x="6271885" y="305793"/>
          <a:ext cx="2296289" cy="2460826"/>
        </p:xfrm>
        <a:graphic>
          <a:graphicData uri="http://schemas.openxmlformats.org/drawingml/2006/chart">
            <c:chart xmlns:c="http://schemas.openxmlformats.org/drawingml/2006/chart" xmlns:r="http://schemas.openxmlformats.org/officeDocument/2006/relationships" r:id="rId19"/>
          </a:graphicData>
        </a:graphic>
      </p:graphicFrame>
      <p:sp>
        <p:nvSpPr>
          <p:cNvPr id="50" name="TextBox 49">
            <a:extLst>
              <a:ext uri="{FF2B5EF4-FFF2-40B4-BE49-F238E27FC236}">
                <a16:creationId xmlns:a16="http://schemas.microsoft.com/office/drawing/2014/main" id="{399BA66C-6CCA-BC9B-5C56-D59765B36A82}"/>
              </a:ext>
            </a:extLst>
          </p:cNvPr>
          <p:cNvSpPr txBox="1"/>
          <p:nvPr/>
        </p:nvSpPr>
        <p:spPr>
          <a:xfrm>
            <a:off x="4155334" y="751300"/>
            <a:ext cx="1585593" cy="5080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Calibri"/>
                <a:ea typeface="+mn-ea"/>
                <a:cs typeface="+mn-cs"/>
              </a:rPr>
              <a:t>Essex: 152.3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a:ln>
                  <a:noFill/>
                </a:ln>
                <a:solidFill>
                  <a:prstClr val="white"/>
                </a:solidFill>
                <a:effectLst/>
                <a:uLnTx/>
                <a:uFillTx/>
                <a:latin typeface="Calibri"/>
                <a:ea typeface="+mn-ea"/>
                <a:cs typeface="+mn-cs"/>
              </a:rPr>
              <a:t>(litres per head, per day)</a:t>
            </a:r>
          </a:p>
        </p:txBody>
      </p:sp>
      <p:sp>
        <p:nvSpPr>
          <p:cNvPr id="6" name="TextBox 5">
            <a:extLst>
              <a:ext uri="{FF2B5EF4-FFF2-40B4-BE49-F238E27FC236}">
                <a16:creationId xmlns:a16="http://schemas.microsoft.com/office/drawing/2014/main" id="{BDA9C6DA-1218-5EA1-0263-8A93B28EBC41}"/>
              </a:ext>
            </a:extLst>
          </p:cNvPr>
          <p:cNvSpPr txBox="1"/>
          <p:nvPr/>
        </p:nvSpPr>
        <p:spPr>
          <a:xfrm>
            <a:off x="3912164" y="5657323"/>
            <a:ext cx="641784" cy="46015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800" b="1" i="0" u="none" strike="noStrike" kern="1200" cap="none" spc="0" normalizeH="0" baseline="0" noProof="0">
                <a:ln>
                  <a:noFill/>
                </a:ln>
                <a:solidFill>
                  <a:prstClr val="white"/>
                </a:solidFill>
                <a:effectLst/>
                <a:uLnTx/>
                <a:uFillTx/>
                <a:latin typeface="Calibri"/>
                <a:ea typeface="+mn-ea"/>
                <a:cs typeface="+mn-cs"/>
              </a:rPr>
              <a:t>WWF Science based target 3.19 MtCO2e by 2030</a:t>
            </a:r>
          </a:p>
        </p:txBody>
      </p:sp>
      <p:sp>
        <p:nvSpPr>
          <p:cNvPr id="15" name="TextBox 14">
            <a:extLst>
              <a:ext uri="{FF2B5EF4-FFF2-40B4-BE49-F238E27FC236}">
                <a16:creationId xmlns:a16="http://schemas.microsoft.com/office/drawing/2014/main" id="{18BC9167-23AC-C913-A129-5B24BC76A8E8}"/>
              </a:ext>
            </a:extLst>
          </p:cNvPr>
          <p:cNvSpPr txBox="1"/>
          <p:nvPr/>
        </p:nvSpPr>
        <p:spPr>
          <a:xfrm>
            <a:off x="5998974" y="98472"/>
            <a:ext cx="2664757" cy="32087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Proportions of Components in Essex</a:t>
            </a:r>
          </a:p>
        </p:txBody>
      </p:sp>
      <p:cxnSp>
        <p:nvCxnSpPr>
          <p:cNvPr id="20" name="Straight Connector 19">
            <a:extLst>
              <a:ext uri="{FF2B5EF4-FFF2-40B4-BE49-F238E27FC236}">
                <a16:creationId xmlns:a16="http://schemas.microsoft.com/office/drawing/2014/main" id="{01C74C53-5D85-CC42-CF9B-DCAB95B72CB2}"/>
              </a:ext>
            </a:extLst>
          </p:cNvPr>
          <p:cNvCxnSpPr/>
          <p:nvPr/>
        </p:nvCxnSpPr>
        <p:spPr>
          <a:xfrm>
            <a:off x="6008873" y="153595"/>
            <a:ext cx="0" cy="23905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9" name="Chart 18">
            <a:extLst>
              <a:ext uri="{FF2B5EF4-FFF2-40B4-BE49-F238E27FC236}">
                <a16:creationId xmlns:a16="http://schemas.microsoft.com/office/drawing/2014/main" id="{1B54A749-8777-DA50-B938-8C73147B3DFC}"/>
              </a:ext>
            </a:extLst>
          </p:cNvPr>
          <p:cNvGraphicFramePr>
            <a:graphicFrameLocks/>
          </p:cNvGraphicFramePr>
          <p:nvPr/>
        </p:nvGraphicFramePr>
        <p:xfrm>
          <a:off x="7509715" y="4803133"/>
          <a:ext cx="4666691" cy="2188683"/>
        </p:xfrm>
        <a:graphic>
          <a:graphicData uri="http://schemas.openxmlformats.org/drawingml/2006/chart">
            <c:chart xmlns:c="http://schemas.openxmlformats.org/drawingml/2006/chart" xmlns:r="http://schemas.openxmlformats.org/officeDocument/2006/relationships" r:id="rId20"/>
          </a:graphicData>
        </a:graphic>
      </p:graphicFrame>
      <p:sp>
        <p:nvSpPr>
          <p:cNvPr id="28" name="TextBox 27">
            <a:extLst>
              <a:ext uri="{FF2B5EF4-FFF2-40B4-BE49-F238E27FC236}">
                <a16:creationId xmlns:a16="http://schemas.microsoft.com/office/drawing/2014/main" id="{87094864-4C04-44B6-AB3D-8D5B0009198F}"/>
              </a:ext>
            </a:extLst>
          </p:cNvPr>
          <p:cNvSpPr txBox="1"/>
          <p:nvPr/>
        </p:nvSpPr>
        <p:spPr>
          <a:xfrm>
            <a:off x="7341037" y="4594709"/>
            <a:ext cx="5010792" cy="71355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ECC Emissions – 2020/21 vs 2021/22 </a:t>
            </a:r>
            <a:r>
              <a:rPr kumimoji="0" lang="en-GB" sz="900" b="0" i="1" u="none" strike="noStrike" kern="1200" cap="none" spc="0" normalizeH="0" baseline="0" noProof="0">
                <a:ln>
                  <a:noFill/>
                </a:ln>
                <a:solidFill>
                  <a:srgbClr val="000000"/>
                </a:solidFill>
                <a:effectLst/>
                <a:uLnTx/>
                <a:uFillTx/>
                <a:latin typeface="Calibri"/>
                <a:ea typeface="+mn-ea"/>
                <a:cs typeface="+mn-cs"/>
              </a:rPr>
              <a:t>- Tonnes of Carbon Dioxide Equivalent (tCO2e)</a:t>
            </a:r>
            <a:endParaRPr kumimoji="0" lang="en-GB" sz="1200" b="0" i="1" u="none" strike="noStrike" kern="1200" cap="none" spc="0" normalizeH="0" baseline="0" noProof="0">
              <a:ln>
                <a:noFill/>
              </a:ln>
              <a:solidFill>
                <a:srgbClr val="00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9A297BE8-4F04-72DB-8C3E-03EDBE26F0B6}"/>
              </a:ext>
            </a:extLst>
          </p:cNvPr>
          <p:cNvSpPr txBox="1"/>
          <p:nvPr/>
        </p:nvSpPr>
        <p:spPr>
          <a:xfrm rot="16200000">
            <a:off x="6659156" y="5522578"/>
            <a:ext cx="1652369" cy="49315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Scope 1 &amp; 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energy in buildings and fuel used</a:t>
            </a:r>
            <a:endParaRPr kumimoji="0" lang="en-GB" sz="9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28688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1F6713F-67BF-478F-50EC-F5198E0FB6CF}"/>
              </a:ext>
            </a:extLst>
          </p:cNvPr>
          <p:cNvSpPr/>
          <p:nvPr/>
        </p:nvSpPr>
        <p:spPr>
          <a:xfrm>
            <a:off x="808092" y="586426"/>
            <a:ext cx="4560812" cy="6184759"/>
          </a:xfrm>
          <a:prstGeom prst="roundRect">
            <a:avLst>
              <a:gd name="adj" fmla="val 26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31EE9F0-6513-0442-32B0-81380C9C9E59}"/>
              </a:ext>
            </a:extLst>
          </p:cNvPr>
          <p:cNvSpPr>
            <a:spLocks noGrp="1"/>
          </p:cNvSpPr>
          <p:nvPr>
            <p:ph type="title"/>
          </p:nvPr>
        </p:nvSpPr>
        <p:spPr/>
        <p:txBody>
          <a:bodyPr/>
          <a:lstStyle/>
          <a:p>
            <a:endParaRPr lang="en-GB"/>
          </a:p>
        </p:txBody>
      </p:sp>
      <p:sp>
        <p:nvSpPr>
          <p:cNvPr id="3" name="Rectangle: Rounded Corners 2">
            <a:extLst>
              <a:ext uri="{FF2B5EF4-FFF2-40B4-BE49-F238E27FC236}">
                <a16:creationId xmlns:a16="http://schemas.microsoft.com/office/drawing/2014/main" id="{2EC72249-9686-999A-22CA-8F31A605BF5E}"/>
              </a:ext>
            </a:extLst>
          </p:cNvPr>
          <p:cNvSpPr/>
          <p:nvPr/>
        </p:nvSpPr>
        <p:spPr>
          <a:xfrm>
            <a:off x="5583592" y="554823"/>
            <a:ext cx="6528357" cy="6184759"/>
          </a:xfrm>
          <a:prstGeom prst="roundRect">
            <a:avLst>
              <a:gd name="adj" fmla="val 10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6E1CC53-A11B-3EFF-477A-FFE45994F2B5}"/>
              </a:ext>
            </a:extLst>
          </p:cNvPr>
          <p:cNvSpPr txBox="1"/>
          <p:nvPr/>
        </p:nvSpPr>
        <p:spPr>
          <a:xfrm>
            <a:off x="5744870" y="3986560"/>
            <a:ext cx="236748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Workforce representation:</a:t>
            </a: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Title 2">
            <a:extLst>
              <a:ext uri="{FF2B5EF4-FFF2-40B4-BE49-F238E27FC236}">
                <a16:creationId xmlns:a16="http://schemas.microsoft.com/office/drawing/2014/main" id="{34182915-897C-99F9-C3D4-EC0C11A5C507}"/>
              </a:ext>
            </a:extLst>
          </p:cNvPr>
          <p:cNvSpPr txBox="1">
            <a:spLocks/>
          </p:cNvSpPr>
          <p:nvPr/>
        </p:nvSpPr>
        <p:spPr>
          <a:xfrm rot="16200000">
            <a:off x="-3053746" y="3053748"/>
            <a:ext cx="6858001" cy="750508"/>
          </a:xfrm>
          <a:prstGeom prst="rect">
            <a:avLst/>
          </a:prstGeom>
          <a:solidFill>
            <a:srgbClr val="E40037"/>
          </a:solidFill>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Strategic Priorities: Equalities </a:t>
            </a:r>
          </a:p>
        </p:txBody>
      </p:sp>
      <p:sp>
        <p:nvSpPr>
          <p:cNvPr id="32" name="TextBox 31">
            <a:extLst>
              <a:ext uri="{FF2B5EF4-FFF2-40B4-BE49-F238E27FC236}">
                <a16:creationId xmlns:a16="http://schemas.microsoft.com/office/drawing/2014/main" id="{EF9849CC-15E3-55AB-80BA-F4B678591D7F}"/>
              </a:ext>
            </a:extLst>
          </p:cNvPr>
          <p:cNvSpPr txBox="1"/>
          <p:nvPr/>
        </p:nvSpPr>
        <p:spPr>
          <a:xfrm>
            <a:off x="936646" y="1079531"/>
            <a:ext cx="4211942" cy="6167742"/>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lt"/>
                <a:cs typeface="Calibri"/>
              </a:rPr>
              <a:t>Everyone’s Essex places great emphasis on addressing inequalities and improving life chances of our most vulnerable. We are building on our Year 1 equality objectives progress review report which we published in June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lt"/>
                <a:cs typeface="Calibri"/>
              </a:rPr>
              <a:t>We are now developing and delivering an </a:t>
            </a:r>
            <a:r>
              <a:rPr kumimoji="0" lang="en-GB" sz="1400" b="1" i="0" u="none" strike="noStrike" kern="1200" cap="none" spc="0" normalizeH="0" baseline="0" noProof="0">
                <a:ln>
                  <a:noFill/>
                </a:ln>
                <a:solidFill>
                  <a:srgbClr val="000000"/>
                </a:solidFill>
                <a:effectLst/>
                <a:uLnTx/>
                <a:uFillTx/>
                <a:latin typeface="Calibri"/>
                <a:ea typeface="+mn-lt"/>
                <a:cs typeface="Calibri"/>
              </a:rPr>
              <a:t>equalities insight plan </a:t>
            </a:r>
            <a:r>
              <a:rPr kumimoji="0" lang="en-GB" sz="1400" b="0" i="0" u="none" strike="noStrike" kern="1200" cap="none" spc="0" normalizeH="0" baseline="0" noProof="0">
                <a:ln>
                  <a:noFill/>
                </a:ln>
                <a:solidFill>
                  <a:srgbClr val="000000"/>
                </a:solidFill>
                <a:effectLst/>
                <a:uLnTx/>
                <a:uFillTx/>
                <a:latin typeface="Calibri"/>
                <a:ea typeface="+mn-lt"/>
                <a:cs typeface="Calibri"/>
              </a:rPr>
              <a:t>that will deepen our understanding of communities across Essex and improve both the quality and coverage of the data we hold on those who use our services.  We have drawn together a multi-disciplinary team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lt"/>
                <a:cs typeface="Calibri"/>
              </a:rPr>
              <a:t>better understand, for each ECC function, the data that is collected by ECC and in commissioned services, and to improve the information we collect;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lt"/>
                <a:cs typeface="Calibri"/>
              </a:rPr>
              <a:t>analyse available data to understand if groups experience differential impacts in terms of access to services or outcomes;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lt"/>
                <a:cs typeface="Calibri"/>
              </a:rPr>
              <a:t>assess the relationship between particular protected  characteristics and key outcomes across the Essex population, irrespective of whether individuals are in touch with ECC services;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lt"/>
                <a:cs typeface="Calibri"/>
              </a:rPr>
              <a:t>explore what further insights are needed to better understand the lived experience of different populations and groups within Essex, including of accessing and using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Calibri"/>
            </a:endParaRPr>
          </a:p>
        </p:txBody>
      </p:sp>
      <p:sp>
        <p:nvSpPr>
          <p:cNvPr id="12" name="TextBox 11">
            <a:extLst>
              <a:ext uri="{FF2B5EF4-FFF2-40B4-BE49-F238E27FC236}">
                <a16:creationId xmlns:a16="http://schemas.microsoft.com/office/drawing/2014/main" id="{FE42CD20-E667-43FD-216E-8FCEFDBB4235}"/>
              </a:ext>
            </a:extLst>
          </p:cNvPr>
          <p:cNvSpPr txBox="1"/>
          <p:nvPr/>
        </p:nvSpPr>
        <p:spPr>
          <a:xfrm rot="16200000">
            <a:off x="4259230" y="1213958"/>
            <a:ext cx="3307069" cy="21503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EDI training by function</a:t>
            </a:r>
            <a:endParaRPr kumimoji="0" lang="en-GB" sz="14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E40037"/>
                </a:solidFill>
                <a:effectLst/>
                <a:uLnTx/>
                <a:uFillTx/>
                <a:latin typeface="Calibri"/>
                <a:ea typeface="+mn-ea"/>
                <a:cs typeface="+mn-cs"/>
              </a:rPr>
              <a:t> </a:t>
            </a:r>
          </a:p>
        </p:txBody>
      </p:sp>
      <p:graphicFrame>
        <p:nvGraphicFramePr>
          <p:cNvPr id="6" name="Chart 5">
            <a:extLst>
              <a:ext uri="{FF2B5EF4-FFF2-40B4-BE49-F238E27FC236}">
                <a16:creationId xmlns:a16="http://schemas.microsoft.com/office/drawing/2014/main" id="{38CC1DED-9F1B-A435-B15C-4547A144A5B4}"/>
              </a:ext>
            </a:extLst>
          </p:cNvPr>
          <p:cNvGraphicFramePr/>
          <p:nvPr/>
        </p:nvGraphicFramePr>
        <p:xfrm>
          <a:off x="5890754" y="4298142"/>
          <a:ext cx="2175405" cy="2501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10">
            <a:extLst>
              <a:ext uri="{FF2B5EF4-FFF2-40B4-BE49-F238E27FC236}">
                <a16:creationId xmlns:a16="http://schemas.microsoft.com/office/drawing/2014/main" id="{F384181B-CF7B-0D31-3B59-41CF44ED0ED1}"/>
              </a:ext>
            </a:extLst>
          </p:cNvPr>
          <p:cNvGraphicFramePr>
            <a:graphicFrameLocks noGrp="1"/>
          </p:cNvGraphicFramePr>
          <p:nvPr/>
        </p:nvGraphicFramePr>
        <p:xfrm>
          <a:off x="8449186" y="3542157"/>
          <a:ext cx="3478319" cy="3257009"/>
        </p:xfrm>
        <a:graphic>
          <a:graphicData uri="http://schemas.openxmlformats.org/drawingml/2006/table">
            <a:tbl>
              <a:tblPr firstRow="1" bandRow="1">
                <a:tableStyleId>{616DA210-FB5B-4158-B5E0-FEB733F419BA}</a:tableStyleId>
              </a:tblPr>
              <a:tblGrid>
                <a:gridCol w="1422603">
                  <a:extLst>
                    <a:ext uri="{9D8B030D-6E8A-4147-A177-3AD203B41FA5}">
                      <a16:colId xmlns:a16="http://schemas.microsoft.com/office/drawing/2014/main" val="2855089636"/>
                    </a:ext>
                  </a:extLst>
                </a:gridCol>
                <a:gridCol w="491766">
                  <a:extLst>
                    <a:ext uri="{9D8B030D-6E8A-4147-A177-3AD203B41FA5}">
                      <a16:colId xmlns:a16="http://schemas.microsoft.com/office/drawing/2014/main" val="359963712"/>
                    </a:ext>
                  </a:extLst>
                </a:gridCol>
                <a:gridCol w="532414">
                  <a:extLst>
                    <a:ext uri="{9D8B030D-6E8A-4147-A177-3AD203B41FA5}">
                      <a16:colId xmlns:a16="http://schemas.microsoft.com/office/drawing/2014/main" val="3937896871"/>
                    </a:ext>
                  </a:extLst>
                </a:gridCol>
                <a:gridCol w="491766">
                  <a:extLst>
                    <a:ext uri="{9D8B030D-6E8A-4147-A177-3AD203B41FA5}">
                      <a16:colId xmlns:a16="http://schemas.microsoft.com/office/drawing/2014/main" val="3235782030"/>
                    </a:ext>
                  </a:extLst>
                </a:gridCol>
                <a:gridCol w="539770">
                  <a:extLst>
                    <a:ext uri="{9D8B030D-6E8A-4147-A177-3AD203B41FA5}">
                      <a16:colId xmlns:a16="http://schemas.microsoft.com/office/drawing/2014/main" val="608590325"/>
                    </a:ext>
                  </a:extLst>
                </a:gridCol>
              </a:tblGrid>
              <a:tr h="265339">
                <a:tc gridSpan="5">
                  <a:txBody>
                    <a:bodyPr/>
                    <a:lstStyle/>
                    <a:p>
                      <a:pPr algn="ctr"/>
                      <a:r>
                        <a:rPr lang="en-GB" sz="1200"/>
                        <a:t>ECIAs by function</a:t>
                      </a:r>
                      <a:endParaRPr lang="en-GB" sz="1200">
                        <a:latin typeface="+mn-lt"/>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3817913"/>
                  </a:ext>
                </a:extLst>
              </a:tr>
              <a:tr h="221116">
                <a:tc>
                  <a:txBody>
                    <a:bodyPr/>
                    <a:lstStyle/>
                    <a:p>
                      <a:r>
                        <a:rPr lang="en-GB" sz="900" b="1"/>
                        <a:t>Function</a:t>
                      </a:r>
                      <a:endParaRPr lang="en-GB" sz="900" b="1">
                        <a:latin typeface="+mn-lt"/>
                      </a:endParaRP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gridSpan="2">
                  <a:txBody>
                    <a:bodyPr/>
                    <a:lstStyle/>
                    <a:p>
                      <a:pPr algn="ctr"/>
                      <a:r>
                        <a:rPr lang="en-GB" sz="900" b="1"/>
                        <a:t>2022/23</a:t>
                      </a:r>
                      <a:endParaRPr lang="en-GB" sz="900" b="1" i="0">
                        <a:latin typeface="+mn-lt"/>
                      </a:endParaRPr>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tcPr>
                </a:tc>
                <a:tc hMerge="1">
                  <a:txBody>
                    <a:bodyPr/>
                    <a:lstStyle/>
                    <a:p>
                      <a:r>
                        <a:rPr lang="en-GB"/>
                        <a:t>2022/23</a:t>
                      </a:r>
                    </a:p>
                  </a:txBody>
                  <a:tcPr/>
                </a:tc>
                <a:tc gridSpan="2">
                  <a:txBody>
                    <a:bodyPr/>
                    <a:lstStyle/>
                    <a:p>
                      <a:pPr algn="ctr"/>
                      <a:r>
                        <a:rPr lang="en-GB" sz="900" b="1"/>
                        <a:t>2023/24</a:t>
                      </a:r>
                      <a:endParaRPr lang="en-GB" sz="900" b="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846070332"/>
                  </a:ext>
                </a:extLst>
              </a:tr>
              <a:tr h="221116">
                <a:tc>
                  <a:txBody>
                    <a:bodyPr/>
                    <a:lstStyle/>
                    <a:p>
                      <a:endParaRPr lang="en-GB" sz="90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b="1"/>
                        <a:t>#</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b="1"/>
                        <a:t>%</a:t>
                      </a:r>
                      <a:endParaRPr lang="en-GB" sz="900" b="1">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b="1"/>
                        <a:t>#</a:t>
                      </a:r>
                      <a:endParaRPr lang="en-GB" sz="900" b="1">
                        <a:latin typeface="+mn-lt"/>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b="1"/>
                        <a:t>%</a:t>
                      </a:r>
                      <a:endParaRPr lang="en-GB" sz="900" b="1">
                        <a:latin typeface="+mn-lt"/>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69349930"/>
                  </a:ext>
                </a:extLst>
              </a:tr>
              <a:tr h="221116">
                <a:tc>
                  <a:txBody>
                    <a:bodyPr/>
                    <a:lstStyle/>
                    <a:p>
                      <a:r>
                        <a:rPr lang="en-GB" sz="900" b="1"/>
                        <a:t>Adult Social Care</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55</a:t>
                      </a:r>
                      <a:endParaRPr lang="en-GB" sz="1050" i="1">
                        <a:effectLst/>
                        <a:latin typeface="+mn-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21%</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33</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19%</a:t>
                      </a:r>
                      <a:endParaRPr lang="en-GB" sz="1050">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4854395"/>
                  </a:ext>
                </a:extLst>
              </a:tr>
              <a:tr h="221116">
                <a:tc>
                  <a:txBody>
                    <a:bodyPr/>
                    <a:lstStyle/>
                    <a:p>
                      <a:r>
                        <a:rPr lang="en-GB" sz="900" b="1"/>
                        <a:t>Chief Executive </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7</a:t>
                      </a:r>
                      <a:endParaRPr lang="en-GB" sz="1050" i="1">
                        <a:effectLst/>
                        <a:latin typeface="+mn-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3%</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5</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3%</a:t>
                      </a:r>
                      <a:endParaRPr lang="en-GB" sz="1050">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8695579"/>
                  </a:ext>
                </a:extLst>
              </a:tr>
              <a:tr h="353785">
                <a:tc>
                  <a:txBody>
                    <a:bodyPr/>
                    <a:lstStyle/>
                    <a:p>
                      <a:r>
                        <a:rPr lang="en-GB" sz="900" b="1"/>
                        <a:t>Children, families &amp; education</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43</a:t>
                      </a:r>
                      <a:endParaRPr lang="en-GB" sz="1050" i="1">
                        <a:effectLst/>
                        <a:latin typeface="+mn-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16%</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latin typeface="+mn-lt"/>
                          <a:ea typeface="Calibri" panose="020F0502020204030204" pitchFamily="34" charset="0"/>
                        </a:rPr>
                        <a:t>28</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16%</a:t>
                      </a:r>
                      <a:endParaRPr lang="en-GB" sz="1050">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5192876"/>
                  </a:ext>
                </a:extLst>
              </a:tr>
              <a:tr h="376169">
                <a:tc>
                  <a:txBody>
                    <a:bodyPr/>
                    <a:lstStyle/>
                    <a:p>
                      <a:r>
                        <a:rPr lang="en-GB" sz="900" b="1"/>
                        <a:t>Climate, Environment &amp; customer services</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61</a:t>
                      </a:r>
                      <a:endParaRPr lang="en-GB" sz="1050" i="1">
                        <a:effectLst/>
                        <a:latin typeface="+mn-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23%</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latin typeface="+mn-lt"/>
                          <a:ea typeface="Calibri" panose="020F0502020204030204" pitchFamily="34" charset="0"/>
                        </a:rPr>
                        <a:t>48</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27%</a:t>
                      </a:r>
                      <a:endParaRPr lang="en-GB" sz="1050">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410147"/>
                  </a:ext>
                </a:extLst>
              </a:tr>
              <a:tr h="236120">
                <a:tc>
                  <a:txBody>
                    <a:bodyPr/>
                    <a:lstStyle/>
                    <a:p>
                      <a:r>
                        <a:rPr lang="en-GB" sz="900" b="1"/>
                        <a:t>Corporate Services</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36</a:t>
                      </a:r>
                      <a:endParaRPr lang="en-GB" sz="1050" i="1">
                        <a:effectLst/>
                        <a:latin typeface="+mn-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13%</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latin typeface="+mn-lt"/>
                          <a:ea typeface="Calibri" panose="020F0502020204030204" pitchFamily="34" charset="0"/>
                        </a:rPr>
                        <a:t>10</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6%</a:t>
                      </a:r>
                      <a:endParaRPr lang="en-GB" sz="1050">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0152621"/>
                  </a:ext>
                </a:extLst>
              </a:tr>
              <a:tr h="376169">
                <a:tc>
                  <a:txBody>
                    <a:bodyPr/>
                    <a:lstStyle/>
                    <a:p>
                      <a:r>
                        <a:rPr lang="en-GB" sz="900" b="1"/>
                        <a:t>Economy, Investment &amp; Public Health</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56</a:t>
                      </a:r>
                      <a:endParaRPr lang="en-GB" sz="1050" i="1">
                        <a:effectLst/>
                        <a:latin typeface="+mn-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21%</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latin typeface="+mn-lt"/>
                          <a:ea typeface="Calibri" panose="020F0502020204030204" pitchFamily="34" charset="0"/>
                        </a:rPr>
                        <a:t>43</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25%</a:t>
                      </a:r>
                      <a:endParaRPr lang="en-GB" sz="1050">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8676293"/>
                  </a:ext>
                </a:extLst>
              </a:tr>
              <a:tr h="470231">
                <a:tc>
                  <a:txBody>
                    <a:bodyPr/>
                    <a:lstStyle/>
                    <a:p>
                      <a:r>
                        <a:rPr lang="en-GB" sz="900" b="1"/>
                        <a:t>Organisation Development &amp; People </a:t>
                      </a:r>
                      <a:endParaRPr lang="en-GB" sz="900" b="1">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10</a:t>
                      </a:r>
                      <a:endParaRPr lang="en-GB" sz="1050" i="1">
                        <a:effectLst/>
                        <a:latin typeface="+mn-lt"/>
                        <a:ea typeface="Calibri" panose="020F050202020403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i="1">
                          <a:solidFill>
                            <a:srgbClr val="000000"/>
                          </a:solidFill>
                          <a:effectLst/>
                        </a:rPr>
                        <a:t>4%</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latin typeface="+mn-lt"/>
                          <a:ea typeface="Calibri" panose="020F0502020204030204" pitchFamily="34" charset="0"/>
                        </a:rPr>
                        <a:t>8</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900">
                          <a:solidFill>
                            <a:srgbClr val="000000"/>
                          </a:solidFill>
                          <a:effectLst/>
                        </a:rPr>
                        <a:t>5%</a:t>
                      </a:r>
                      <a:endParaRPr lang="en-GB" sz="1050">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8532596"/>
                  </a:ext>
                </a:extLst>
              </a:tr>
              <a:tr h="235857">
                <a:tc>
                  <a:txBody>
                    <a:bodyPr/>
                    <a:lstStyle/>
                    <a:p>
                      <a:r>
                        <a:rPr lang="en-GB" sz="1000" b="1"/>
                        <a:t>Total</a:t>
                      </a:r>
                      <a:endParaRPr lang="en-GB" sz="1000" b="1">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algn="ctr"/>
                      <a:r>
                        <a:rPr lang="en-GB" sz="900" b="1" i="1">
                          <a:solidFill>
                            <a:srgbClr val="000000"/>
                          </a:solidFill>
                          <a:effectLst/>
                        </a:rPr>
                        <a:t>268</a:t>
                      </a:r>
                      <a:endParaRPr lang="en-GB" sz="1050" i="1">
                        <a:effectLst/>
                        <a:latin typeface="+mn-lt"/>
                        <a:ea typeface="Calibri" panose="020F050202020403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en-GB"/>
                    </a:p>
                  </a:txBody>
                  <a:tcPr/>
                </a:tc>
                <a:tc gridSpan="2">
                  <a:txBody>
                    <a:bodyPr/>
                    <a:lstStyle/>
                    <a:p>
                      <a:pPr algn="ctr"/>
                      <a:r>
                        <a:rPr lang="en-GB" sz="900" b="1">
                          <a:solidFill>
                            <a:srgbClr val="000000"/>
                          </a:solidFill>
                          <a:effectLst/>
                          <a:latin typeface="+mn-lt"/>
                          <a:ea typeface="Calibri" panose="020F0502020204030204" pitchFamily="34" charset="0"/>
                        </a:rPr>
                        <a:t>175</a:t>
                      </a:r>
                      <a:endParaRPr lang="en-GB" sz="1050">
                        <a:effectLst/>
                        <a:latin typeface="+mn-lt"/>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2600717047"/>
                  </a:ext>
                </a:extLst>
              </a:tr>
            </a:tbl>
          </a:graphicData>
        </a:graphic>
      </p:graphicFrame>
      <p:graphicFrame>
        <p:nvGraphicFramePr>
          <p:cNvPr id="9" name="Table 8">
            <a:extLst>
              <a:ext uri="{FF2B5EF4-FFF2-40B4-BE49-F238E27FC236}">
                <a16:creationId xmlns:a16="http://schemas.microsoft.com/office/drawing/2014/main" id="{E2834455-5C95-AD9E-9889-9B2137F3F639}"/>
              </a:ext>
            </a:extLst>
          </p:cNvPr>
          <p:cNvGraphicFramePr>
            <a:graphicFrameLocks noGrp="1"/>
          </p:cNvGraphicFramePr>
          <p:nvPr/>
        </p:nvGraphicFramePr>
        <p:xfrm>
          <a:off x="6088249" y="695240"/>
          <a:ext cx="5832634" cy="2866058"/>
        </p:xfrm>
        <a:graphic>
          <a:graphicData uri="http://schemas.openxmlformats.org/drawingml/2006/table">
            <a:tbl>
              <a:tblPr/>
              <a:tblGrid>
                <a:gridCol w="1588784">
                  <a:extLst>
                    <a:ext uri="{9D8B030D-6E8A-4147-A177-3AD203B41FA5}">
                      <a16:colId xmlns:a16="http://schemas.microsoft.com/office/drawing/2014/main" val="2736207462"/>
                    </a:ext>
                  </a:extLst>
                </a:gridCol>
                <a:gridCol w="552885">
                  <a:extLst>
                    <a:ext uri="{9D8B030D-6E8A-4147-A177-3AD203B41FA5}">
                      <a16:colId xmlns:a16="http://schemas.microsoft.com/office/drawing/2014/main" val="1370749176"/>
                    </a:ext>
                  </a:extLst>
                </a:gridCol>
                <a:gridCol w="724524">
                  <a:extLst>
                    <a:ext uri="{9D8B030D-6E8A-4147-A177-3AD203B41FA5}">
                      <a16:colId xmlns:a16="http://schemas.microsoft.com/office/drawing/2014/main" val="143989262"/>
                    </a:ext>
                  </a:extLst>
                </a:gridCol>
                <a:gridCol w="738193">
                  <a:extLst>
                    <a:ext uri="{9D8B030D-6E8A-4147-A177-3AD203B41FA5}">
                      <a16:colId xmlns:a16="http://schemas.microsoft.com/office/drawing/2014/main" val="308848317"/>
                    </a:ext>
                  </a:extLst>
                </a:gridCol>
                <a:gridCol w="738193">
                  <a:extLst>
                    <a:ext uri="{9D8B030D-6E8A-4147-A177-3AD203B41FA5}">
                      <a16:colId xmlns:a16="http://schemas.microsoft.com/office/drawing/2014/main" val="2294818080"/>
                    </a:ext>
                  </a:extLst>
                </a:gridCol>
                <a:gridCol w="738193">
                  <a:extLst>
                    <a:ext uri="{9D8B030D-6E8A-4147-A177-3AD203B41FA5}">
                      <a16:colId xmlns:a16="http://schemas.microsoft.com/office/drawing/2014/main" val="2846880806"/>
                    </a:ext>
                  </a:extLst>
                </a:gridCol>
                <a:gridCol w="751862">
                  <a:extLst>
                    <a:ext uri="{9D8B030D-6E8A-4147-A177-3AD203B41FA5}">
                      <a16:colId xmlns:a16="http://schemas.microsoft.com/office/drawing/2014/main" val="2434608384"/>
                    </a:ext>
                  </a:extLst>
                </a:gridCol>
              </a:tblGrid>
              <a:tr h="202974">
                <a:tc rowSpan="2">
                  <a:txBody>
                    <a:bodyPr/>
                    <a:lstStyle/>
                    <a:p>
                      <a:pPr algn="ctr" fontAlgn="base"/>
                      <a:r>
                        <a:rPr lang="en-GB" sz="800" b="1" i="0">
                          <a:solidFill>
                            <a:srgbClr val="FFFFFF"/>
                          </a:solidFill>
                          <a:effectLst/>
                          <a:latin typeface="+mn-lt"/>
                        </a:rPr>
                        <a:t>Measure​</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rowSpan="2">
                  <a:txBody>
                    <a:bodyPr/>
                    <a:lstStyle/>
                    <a:p>
                      <a:pPr algn="ctr" fontAlgn="base"/>
                      <a:r>
                        <a:rPr lang="en-GB" sz="800" b="1" i="0">
                          <a:solidFill>
                            <a:srgbClr val="FFFFFF"/>
                          </a:solidFill>
                          <a:effectLst/>
                          <a:latin typeface="+mn-lt"/>
                        </a:rPr>
                        <a:t>Target​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ase"/>
                      <a:r>
                        <a:rPr lang="en-GB" sz="800" b="1" i="0">
                          <a:solidFill>
                            <a:srgbClr val="FFFFFF"/>
                          </a:solidFill>
                          <a:effectLst/>
                          <a:latin typeface="+mn-lt"/>
                        </a:rPr>
                        <a:t>Q4 (22/23)​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ase"/>
                      <a:r>
                        <a:rPr lang="en-GB" sz="800" b="1" i="0">
                          <a:solidFill>
                            <a:srgbClr val="FFFFFF"/>
                          </a:solidFill>
                          <a:effectLst/>
                          <a:latin typeface="+mn-lt"/>
                        </a:rPr>
                        <a:t>Q1 (23/24)​</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ase"/>
                      <a:r>
                        <a:rPr lang="en-GB" sz="800" b="1" i="0">
                          <a:solidFill>
                            <a:srgbClr val="FFFFFF"/>
                          </a:solidFill>
                          <a:effectLst/>
                          <a:latin typeface="+mn-lt"/>
                        </a:rPr>
                        <a:t>Q2 (23/24)​</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ase"/>
                      <a:r>
                        <a:rPr lang="en-GB" sz="800" b="1" i="0">
                          <a:solidFill>
                            <a:srgbClr val="FFFFFF"/>
                          </a:solidFill>
                          <a:effectLst/>
                          <a:latin typeface="+mn-lt"/>
                        </a:rPr>
                        <a:t>Q3 (23/24)</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rowSpan="2">
                  <a:txBody>
                    <a:bodyPr/>
                    <a:lstStyle/>
                    <a:p>
                      <a:pPr algn="ctr" fontAlgn="base"/>
                      <a:r>
                        <a:rPr lang="en-GB" sz="800" b="1" i="0">
                          <a:solidFill>
                            <a:srgbClr val="FFFFFF"/>
                          </a:solidFill>
                          <a:effectLst/>
                          <a:latin typeface="+mn-lt"/>
                        </a:rPr>
                        <a:t>Direction of Travel​</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636572958"/>
                  </a:ext>
                </a:extLst>
              </a:tr>
              <a:tr h="164767">
                <a:tc vMerge="1">
                  <a:txBody>
                    <a:bodyPr/>
                    <a:lstStyle/>
                    <a:p>
                      <a:endParaRPr lang="en-GB"/>
                    </a:p>
                  </a:txBody>
                  <a:tcPr/>
                </a:tc>
                <a:tc vMerge="1">
                  <a:txBody>
                    <a:bodyPr/>
                    <a:lstStyle/>
                    <a:p>
                      <a:endParaRPr lang="en-GB"/>
                    </a:p>
                  </a:txBody>
                  <a:tcPr/>
                </a:tc>
                <a:tc>
                  <a:txBody>
                    <a:bodyPr/>
                    <a:lstStyle/>
                    <a:p>
                      <a:pPr algn="ctr" fontAlgn="base"/>
                      <a:r>
                        <a:rPr lang="en-GB" sz="800" b="1" i="0">
                          <a:solidFill>
                            <a:srgbClr val="000000"/>
                          </a:solidFill>
                          <a:effectLst/>
                          <a:latin typeface="+mn-lt"/>
                        </a:rPr>
                        <a:t>Mar 23​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r>
                        <a:rPr lang="en-GB" sz="800" b="1" i="0">
                          <a:solidFill>
                            <a:srgbClr val="000000"/>
                          </a:solidFill>
                          <a:effectLst/>
                          <a:latin typeface="+mn-lt"/>
                        </a:rPr>
                        <a:t>Jun 23​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r>
                        <a:rPr lang="en-GB" sz="800" b="1" i="0">
                          <a:solidFill>
                            <a:srgbClr val="000000"/>
                          </a:solidFill>
                          <a:effectLst/>
                          <a:latin typeface="+mn-lt"/>
                        </a:rPr>
                        <a:t>Aug 23​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r>
                        <a:rPr lang="en-GB" sz="800" b="1" i="0">
                          <a:solidFill>
                            <a:srgbClr val="000000"/>
                          </a:solidFill>
                          <a:effectLst/>
                          <a:latin typeface="+mn-lt"/>
                        </a:rPr>
                        <a:t>Dec 23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GB"/>
                    </a:p>
                  </a:txBody>
                  <a:tcPr/>
                </a:tc>
                <a:extLst>
                  <a:ext uri="{0D108BD9-81ED-4DB2-BD59-A6C34878D82A}">
                    <a16:rowId xmlns:a16="http://schemas.microsoft.com/office/drawing/2014/main" val="3804672997"/>
                  </a:ext>
                </a:extLst>
              </a:tr>
              <a:tr h="378331">
                <a:tc>
                  <a:txBody>
                    <a:bodyPr/>
                    <a:lstStyle/>
                    <a:p>
                      <a:pPr algn="ctr" fontAlgn="base"/>
                      <a:r>
                        <a:rPr lang="en-GB" sz="800" b="1" i="0" u="none" strike="noStrike">
                          <a:solidFill>
                            <a:srgbClr val="000000"/>
                          </a:solidFill>
                          <a:effectLst/>
                          <a:latin typeface="+mn-lt"/>
                        </a:rPr>
                        <a:t>% of employees who have completed the Equality and Diversity e-learning modules</a:t>
                      </a:r>
                      <a:r>
                        <a:rPr lang="en-GB" sz="800" b="0"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83.3%​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ase"/>
                      <a:r>
                        <a:rPr lang="en-GB" sz="800" b="0" i="0">
                          <a:solidFill>
                            <a:srgbClr val="000000"/>
                          </a:solidFill>
                          <a:effectLst/>
                          <a:latin typeface="+mn-lt"/>
                        </a:rPr>
                        <a:t>82.1%​</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cs typeface="Arial" panose="020B0604020202020204" pitchFamily="34" charset="0"/>
                        </a:rPr>
                        <a:t>82.7%</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1" i="0">
                          <a:solidFill>
                            <a:srgbClr val="000000"/>
                          </a:solidFill>
                          <a:effectLst/>
                          <a:latin typeface="+mn-lt"/>
                          <a:cs typeface="Arial" panose="020B0604020202020204" pitchFamily="34" charset="0"/>
                        </a:rPr>
                        <a:t>84.8%</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mn-lt"/>
                          <a:ea typeface="+mn-ea"/>
                          <a:cs typeface="+mn-cs"/>
                        </a:rPr>
                        <a:t>↑</a:t>
                      </a:r>
                      <a:endParaRPr lang="en-GB" sz="800" b="1" i="0">
                        <a:solidFill>
                          <a:srgbClr val="000000"/>
                        </a:solidFill>
                        <a:effectLs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1154744476"/>
                  </a:ext>
                </a:extLst>
              </a:tr>
              <a:tr h="202974">
                <a:tc>
                  <a:txBody>
                    <a:bodyPr/>
                    <a:lstStyle/>
                    <a:p>
                      <a:pPr algn="l" fontAlgn="base"/>
                      <a:r>
                        <a:rPr lang="en-GB" sz="800" b="0" i="0" u="none" strike="noStrike">
                          <a:solidFill>
                            <a:srgbClr val="000000"/>
                          </a:solidFill>
                          <a:effectLst/>
                          <a:latin typeface="+mn-lt"/>
                        </a:rPr>
                        <a:t>Adult Social Care</a:t>
                      </a:r>
                      <a:r>
                        <a:rPr lang="en-GB" sz="800" b="0"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88.0%​</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rPr>
                        <a:t>88.3%​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cs typeface="Arial" panose="020B0604020202020204" pitchFamily="34" charset="0"/>
                        </a:rPr>
                        <a:t>89.1%</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1" i="0">
                          <a:solidFill>
                            <a:srgbClr val="000000"/>
                          </a:solidFill>
                          <a:effectLst/>
                          <a:latin typeface="+mn-lt"/>
                          <a:cs typeface="Arial" panose="020B0604020202020204" pitchFamily="34" charset="0"/>
                        </a:rPr>
                        <a:t>90.5%</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kumimoji="0" lang="en-GB" sz="800" b="1" i="0" u="none" strike="noStrike" kern="1200" cap="none" spc="0" normalizeH="0" baseline="0" noProof="0">
                          <a:ln>
                            <a:noFill/>
                          </a:ln>
                          <a:solidFill>
                            <a:srgbClr val="000000"/>
                          </a:solidFill>
                          <a:effectLst/>
                          <a:uLnTx/>
                          <a:uFillTx/>
                          <a:latin typeface="+mn-lt"/>
                          <a:ea typeface="+mn-ea"/>
                          <a:cs typeface="+mn-cs"/>
                        </a:rPr>
                        <a:t>↑</a:t>
                      </a:r>
                      <a:endParaRPr lang="en-GB" sz="800" b="1" i="0">
                        <a:solidFill>
                          <a:srgbClr val="000000"/>
                        </a:solidFill>
                        <a:effectLs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extLst>
                  <a:ext uri="{0D108BD9-81ED-4DB2-BD59-A6C34878D82A}">
                    <a16:rowId xmlns:a16="http://schemas.microsoft.com/office/drawing/2014/main" val="2629202340"/>
                  </a:ext>
                </a:extLst>
              </a:tr>
              <a:tr h="202974">
                <a:tc>
                  <a:txBody>
                    <a:bodyPr/>
                    <a:lstStyle/>
                    <a:p>
                      <a:pPr algn="l" fontAlgn="base"/>
                      <a:r>
                        <a:rPr lang="en-GB" sz="800" b="0" i="0" u="none" strike="noStrike">
                          <a:solidFill>
                            <a:srgbClr val="000000"/>
                          </a:solidFill>
                          <a:effectLst/>
                          <a:latin typeface="+mn-lt"/>
                        </a:rPr>
                        <a:t>Chief Executive's Office</a:t>
                      </a:r>
                      <a:r>
                        <a:rPr lang="en-GB" sz="800" b="0"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93.7%​</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rPr>
                        <a:t>94.3%​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cs typeface="Arial" panose="020B0604020202020204" pitchFamily="34" charset="0"/>
                        </a:rPr>
                        <a:t>92.6%</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1" i="0">
                          <a:solidFill>
                            <a:srgbClr val="000000"/>
                          </a:solidFill>
                          <a:effectLst/>
                          <a:latin typeface="+mn-lt"/>
                          <a:cs typeface="Arial" panose="020B0604020202020204" pitchFamily="34" charset="0"/>
                        </a:rPr>
                        <a:t>93.5%</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mn-lt"/>
                          <a:ea typeface="+mn-ea"/>
                          <a:cs typeface="+mn-cs"/>
                        </a:rPr>
                        <a:t>↑</a:t>
                      </a:r>
                      <a:endParaRPr lang="en-GB" sz="800" b="1" i="0">
                        <a:solidFill>
                          <a:srgbClr val="000000"/>
                        </a:solidFill>
                        <a:effectLs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3621160581"/>
                  </a:ext>
                </a:extLst>
              </a:tr>
              <a:tr h="202974">
                <a:tc>
                  <a:txBody>
                    <a:bodyPr/>
                    <a:lstStyle/>
                    <a:p>
                      <a:pPr algn="l" fontAlgn="base"/>
                      <a:r>
                        <a:rPr lang="en-GB" sz="800" b="0" i="0" u="none" strike="noStrike">
                          <a:solidFill>
                            <a:srgbClr val="000000"/>
                          </a:solidFill>
                          <a:effectLst/>
                          <a:latin typeface="+mn-lt"/>
                        </a:rPr>
                        <a:t>Children &amp; Families</a:t>
                      </a:r>
                      <a:r>
                        <a:rPr lang="en-GB" sz="800" b="0"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84.2%​</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ase"/>
                      <a:r>
                        <a:rPr lang="en-GB" sz="800" b="0" i="0">
                          <a:solidFill>
                            <a:srgbClr val="000000"/>
                          </a:solidFill>
                          <a:effectLst/>
                          <a:latin typeface="+mn-lt"/>
                        </a:rPr>
                        <a:t>84.3%​</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cs typeface="Arial" panose="020B0604020202020204" pitchFamily="34" charset="0"/>
                        </a:rPr>
                        <a:t>83.7%</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1" i="0">
                          <a:solidFill>
                            <a:srgbClr val="000000"/>
                          </a:solidFill>
                          <a:effectLst/>
                          <a:latin typeface="+mn-lt"/>
                          <a:cs typeface="Arial" panose="020B0604020202020204" pitchFamily="34" charset="0"/>
                        </a:rPr>
                        <a:t>83.6%</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800" b="1"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extLst>
                  <a:ext uri="{0D108BD9-81ED-4DB2-BD59-A6C34878D82A}">
                    <a16:rowId xmlns:a16="http://schemas.microsoft.com/office/drawing/2014/main" val="1687656070"/>
                  </a:ext>
                </a:extLst>
              </a:tr>
              <a:tr h="202974">
                <a:tc>
                  <a:txBody>
                    <a:bodyPr/>
                    <a:lstStyle/>
                    <a:p>
                      <a:pPr algn="l" fontAlgn="base"/>
                      <a:r>
                        <a:rPr lang="en-GB" sz="800" b="0" i="0" u="none" strike="noStrike">
                          <a:solidFill>
                            <a:srgbClr val="000000"/>
                          </a:solidFill>
                          <a:effectLst/>
                          <a:latin typeface="+mn-lt"/>
                        </a:rPr>
                        <a:t>Corporate Services</a:t>
                      </a:r>
                      <a:r>
                        <a:rPr lang="en-GB" sz="800" b="0"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97.4%​</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rPr>
                        <a:t>96.9%​</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cs typeface="Arial" panose="020B0604020202020204" pitchFamily="34" charset="0"/>
                        </a:rPr>
                        <a:t>97.1%</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1" i="0">
                          <a:solidFill>
                            <a:srgbClr val="000000"/>
                          </a:solidFill>
                          <a:effectLst/>
                          <a:latin typeface="+mn-lt"/>
                          <a:cs typeface="Arial" panose="020B0604020202020204" pitchFamily="34" charset="0"/>
                        </a:rPr>
                        <a:t>98.5%</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mn-lt"/>
                          <a:ea typeface="+mn-ea"/>
                          <a:cs typeface="+mn-cs"/>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2188502120"/>
                  </a:ext>
                </a:extLst>
              </a:tr>
              <a:tr h="202974">
                <a:tc>
                  <a:txBody>
                    <a:bodyPr/>
                    <a:lstStyle/>
                    <a:p>
                      <a:pPr algn="l" fontAlgn="base"/>
                      <a:r>
                        <a:rPr lang="en-GB" sz="800" b="0" i="0" u="none" strike="noStrike">
                          <a:solidFill>
                            <a:srgbClr val="000000"/>
                          </a:solidFill>
                          <a:effectLst/>
                          <a:latin typeface="+mn-lt"/>
                        </a:rPr>
                        <a:t>Education</a:t>
                      </a:r>
                      <a:r>
                        <a:rPr lang="en-GB" sz="800" b="0"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56.7%​</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ase"/>
                      <a:r>
                        <a:rPr lang="en-GB" sz="800" b="0" i="0">
                          <a:solidFill>
                            <a:srgbClr val="000000"/>
                          </a:solidFill>
                          <a:effectLst/>
                          <a:latin typeface="+mn-lt"/>
                        </a:rPr>
                        <a:t>59.4%​</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ase"/>
                      <a:r>
                        <a:rPr lang="en-GB" sz="800" b="0" i="0">
                          <a:solidFill>
                            <a:srgbClr val="000000"/>
                          </a:solidFill>
                          <a:effectLst/>
                          <a:latin typeface="+mn-lt"/>
                          <a:cs typeface="Arial" panose="020B0604020202020204" pitchFamily="34" charset="0"/>
                        </a:rPr>
                        <a:t>60.2%</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base"/>
                      <a:r>
                        <a:rPr lang="en-GB" sz="800" b="1" i="0">
                          <a:solidFill>
                            <a:srgbClr val="000000"/>
                          </a:solidFill>
                          <a:effectLst/>
                          <a:latin typeface="+mn-lt"/>
                          <a:cs typeface="Arial" panose="020B0604020202020204" pitchFamily="34" charset="0"/>
                        </a:rPr>
                        <a:t>60.6%</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mn-lt"/>
                          <a:ea typeface="+mn-ea"/>
                          <a:cs typeface="+mn-cs"/>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extLst>
                  <a:ext uri="{0D108BD9-81ED-4DB2-BD59-A6C34878D82A}">
                    <a16:rowId xmlns:a16="http://schemas.microsoft.com/office/drawing/2014/main" val="3297687971"/>
                  </a:ext>
                </a:extLst>
              </a:tr>
              <a:tr h="202974">
                <a:tc>
                  <a:txBody>
                    <a:bodyPr/>
                    <a:lstStyle/>
                    <a:p>
                      <a:pPr algn="l" fontAlgn="base"/>
                      <a:r>
                        <a:rPr lang="en-GB" sz="800" b="0" i="0" u="none" strike="noStrike">
                          <a:solidFill>
                            <a:srgbClr val="000000"/>
                          </a:solidFill>
                          <a:effectLst/>
                          <a:latin typeface="+mn-lt"/>
                        </a:rPr>
                        <a:t>People and Transformation</a:t>
                      </a:r>
                      <a:r>
                        <a:rPr lang="en-GB" sz="800" b="0" i="0">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94.9%​</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rPr>
                        <a:t>95.4%​</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cs typeface="Arial" panose="020B0604020202020204" pitchFamily="34" charset="0"/>
                        </a:rPr>
                        <a:t>96.0%</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1" i="0">
                          <a:solidFill>
                            <a:srgbClr val="000000"/>
                          </a:solidFill>
                          <a:effectLst/>
                          <a:latin typeface="+mn-lt"/>
                          <a:cs typeface="Arial" panose="020B0604020202020204" pitchFamily="34" charset="0"/>
                        </a:rPr>
                        <a:t>96.0%</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mn-lt"/>
                          <a:ea typeface="+mn-ea"/>
                          <a:cs typeface="+mn-cs"/>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3469609100"/>
                  </a:ext>
                </a:extLst>
              </a:tr>
              <a:tr h="269661">
                <a:tc>
                  <a:txBody>
                    <a:bodyPr/>
                    <a:lstStyle/>
                    <a:p>
                      <a:pPr algn="l" fontAlgn="base"/>
                      <a:r>
                        <a:rPr lang="en-GB" sz="800" b="0" i="0">
                          <a:solidFill>
                            <a:srgbClr val="000000"/>
                          </a:solidFill>
                          <a:effectLst/>
                          <a:latin typeface="+mn-lt"/>
                        </a:rPr>
                        <a:t>Climate, Environment &amp; Customer Services​</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76.6%​</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ase"/>
                      <a:r>
                        <a:rPr lang="en-GB" sz="800" b="0" i="0">
                          <a:solidFill>
                            <a:srgbClr val="000000"/>
                          </a:solidFill>
                          <a:effectLst/>
                          <a:latin typeface="+mn-lt"/>
                        </a:rPr>
                        <a:t>69.5%​</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ase"/>
                      <a:r>
                        <a:rPr lang="en-GB" sz="800" b="0" i="0">
                          <a:solidFill>
                            <a:srgbClr val="000000"/>
                          </a:solidFill>
                          <a:effectLst/>
                          <a:latin typeface="+mn-lt"/>
                          <a:cs typeface="Arial" panose="020B0604020202020204" pitchFamily="34" charset="0"/>
                        </a:rPr>
                        <a:t>70.6%</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base"/>
                      <a:r>
                        <a:rPr lang="en-GB" sz="800" b="1" i="0">
                          <a:solidFill>
                            <a:srgbClr val="000000"/>
                          </a:solidFill>
                          <a:effectLst/>
                          <a:latin typeface="+mn-lt"/>
                          <a:cs typeface="Arial" panose="020B0604020202020204" pitchFamily="34" charset="0"/>
                        </a:rPr>
                        <a:t>77.5%</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kumimoji="0" lang="en-GB" sz="800" b="1" i="0" u="none" strike="noStrike" kern="1200" cap="none" spc="0" normalizeH="0" baseline="0" noProof="0">
                          <a:ln>
                            <a:noFill/>
                          </a:ln>
                          <a:solidFill>
                            <a:srgbClr val="000000"/>
                          </a:solidFill>
                          <a:effectLst/>
                          <a:uLnTx/>
                          <a:uFillTx/>
                          <a:latin typeface="+mn-lt"/>
                          <a:ea typeface="+mn-ea"/>
                          <a:cs typeface="+mn-cs"/>
                        </a:rPr>
                        <a:t>↑</a:t>
                      </a:r>
                      <a:endParaRPr lang="en-GB" sz="800" b="1" i="0">
                        <a:solidFill>
                          <a:srgbClr val="000000"/>
                        </a:solidFill>
                        <a:effectLs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FDE"/>
                    </a:solidFill>
                  </a:tcPr>
                </a:tc>
                <a:extLst>
                  <a:ext uri="{0D108BD9-81ED-4DB2-BD59-A6C34878D82A}">
                    <a16:rowId xmlns:a16="http://schemas.microsoft.com/office/drawing/2014/main" val="3346062004"/>
                  </a:ext>
                </a:extLst>
              </a:tr>
              <a:tr h="208548">
                <a:tc>
                  <a:txBody>
                    <a:bodyPr/>
                    <a:lstStyle/>
                    <a:p>
                      <a:pPr algn="l" fontAlgn="base"/>
                      <a:r>
                        <a:rPr lang="en-GB" sz="800" b="0" i="0">
                          <a:solidFill>
                            <a:srgbClr val="000000"/>
                          </a:solidFill>
                          <a:effectLst/>
                          <a:latin typeface="+mn-lt"/>
                        </a:rPr>
                        <a:t>Economy, Investment &amp; Public Health​</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tc>
                  <a:txBody>
                    <a:bodyPr/>
                    <a:lstStyle/>
                    <a:p>
                      <a:pPr algn="ctr" fontAlgn="base"/>
                      <a:r>
                        <a:rPr lang="en-GB" sz="800" b="0" i="1" u="none" strike="noStrike">
                          <a:solidFill>
                            <a:srgbClr val="000000"/>
                          </a:solidFill>
                          <a:effectLst/>
                          <a:latin typeface="+mn-lt"/>
                        </a:rPr>
                        <a:t>75-80%</a:t>
                      </a:r>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r>
                        <a:rPr lang="en-GB" sz="800" b="0" i="0">
                          <a:solidFill>
                            <a:srgbClr val="000000"/>
                          </a:solidFill>
                          <a:effectLst/>
                          <a:latin typeface="+mn-lt"/>
                        </a:rPr>
                        <a:t>91.7%​</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rPr>
                        <a:t>92.7%​</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0" i="0">
                          <a:solidFill>
                            <a:srgbClr val="000000"/>
                          </a:solidFill>
                          <a:effectLst/>
                          <a:latin typeface="+mn-lt"/>
                          <a:cs typeface="Arial" panose="020B0604020202020204" pitchFamily="34" charset="0"/>
                        </a:rPr>
                        <a:t>93.7%</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lang="en-GB" sz="800" b="1" i="0">
                          <a:solidFill>
                            <a:srgbClr val="000000"/>
                          </a:solidFill>
                          <a:effectLst/>
                          <a:latin typeface="+mn-lt"/>
                          <a:cs typeface="Arial" panose="020B0604020202020204" pitchFamily="34" charset="0"/>
                        </a:rPr>
                        <a:t>94.2%</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ase"/>
                      <a:r>
                        <a:rPr kumimoji="0" lang="en-GB" sz="800" b="1" i="0" u="none" strike="noStrike" kern="1200" cap="none" spc="0" normalizeH="0" baseline="0" noProof="0">
                          <a:ln>
                            <a:noFill/>
                          </a:ln>
                          <a:solidFill>
                            <a:srgbClr val="000000"/>
                          </a:solidFill>
                          <a:effectLst/>
                          <a:uLnTx/>
                          <a:uFillTx/>
                          <a:latin typeface="+mn-lt"/>
                          <a:ea typeface="+mn-ea"/>
                          <a:cs typeface="+mn-cs"/>
                        </a:rPr>
                        <a:t>↑</a:t>
                      </a:r>
                      <a:endParaRPr lang="en-GB" sz="800" b="1" i="0">
                        <a:solidFill>
                          <a:srgbClr val="000000"/>
                        </a:solidFill>
                        <a:effectLs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1122183031"/>
                  </a:ext>
                </a:extLst>
              </a:tr>
              <a:tr h="164767">
                <a:tc>
                  <a:txBody>
                    <a:bodyPr/>
                    <a:lstStyle/>
                    <a:p>
                      <a:pPr algn="l" fontAlgn="base"/>
                      <a:r>
                        <a:rPr lang="en-GB" sz="800" b="0" i="0">
                          <a:solidFill>
                            <a:srgbClr val="000000"/>
                          </a:solidFill>
                          <a:effectLst/>
                          <a:latin typeface="+mn-lt"/>
                        </a:rPr>
                        <a:t>Essex Councillors</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tc>
                  <a:txBody>
                    <a:bodyPr/>
                    <a:lstStyle/>
                    <a:p>
                      <a:pPr algn="ctr" fontAlgn="base"/>
                      <a:r>
                        <a:rPr lang="en-GB" sz="800" b="0" i="1">
                          <a:solidFill>
                            <a:srgbClr val="000000"/>
                          </a:solidFill>
                          <a:effectLst/>
                          <a:latin typeface="+mn-lt"/>
                        </a:rPr>
                        <a:t>-</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schemeClr>
                    </a:solidFill>
                  </a:tcPr>
                </a:tc>
                <a:tc>
                  <a:txBody>
                    <a:bodyPr/>
                    <a:lstStyle/>
                    <a:p>
                      <a:pPr algn="ctr" fontAlgn="base"/>
                      <a:endParaRPr lang="en-GB" sz="800" b="0" i="0">
                        <a:solidFill>
                          <a:srgbClr val="000000"/>
                        </a:solidFill>
                        <a:effectLs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endParaRPr lang="en-GB" sz="800" b="0" i="0">
                        <a:solidFill>
                          <a:srgbClr val="000000"/>
                        </a:solidFill>
                        <a:effectLs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endParaRPr lang="en-GB" sz="800" b="1" i="0">
                        <a:solidFill>
                          <a:srgbClr val="000000"/>
                        </a:solidFill>
                        <a:effectLst/>
                        <a:latin typeface="+mn-lt"/>
                        <a:cs typeface="Arial" panose="020B0604020202020204" pitchFamily="34" charset="0"/>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r>
                        <a:rPr lang="en-GB" sz="800" b="1" i="0">
                          <a:solidFill>
                            <a:srgbClr val="000000"/>
                          </a:solidFill>
                          <a:effectLst/>
                          <a:latin typeface="+mn-lt"/>
                          <a:cs typeface="Arial" panose="020B0604020202020204" pitchFamily="34" charset="0"/>
                        </a:rPr>
                        <a:t>7.8%</a:t>
                      </a: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ase"/>
                      <a:endParaRPr lang="en-GB" sz="800" b="1" i="0">
                        <a:solidFill>
                          <a:srgbClr val="000000"/>
                        </a:solidFill>
                        <a:effectLst/>
                        <a:highlight>
                          <a:srgbClr val="FFFF00"/>
                        </a:highlight>
                        <a:latin typeface="+mn-lt"/>
                      </a:endParaRPr>
                    </a:p>
                  </a:txBody>
                  <a:tcPr marL="69591" marR="69591" marT="34796" marB="347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9EF"/>
                    </a:solidFill>
                  </a:tcPr>
                </a:tc>
                <a:extLst>
                  <a:ext uri="{0D108BD9-81ED-4DB2-BD59-A6C34878D82A}">
                    <a16:rowId xmlns:a16="http://schemas.microsoft.com/office/drawing/2014/main" val="4241448394"/>
                  </a:ext>
                </a:extLst>
              </a:tr>
            </a:tbl>
          </a:graphicData>
        </a:graphic>
      </p:graphicFrame>
      <p:sp>
        <p:nvSpPr>
          <p:cNvPr id="13" name="Oval 12">
            <a:extLst>
              <a:ext uri="{FF2B5EF4-FFF2-40B4-BE49-F238E27FC236}">
                <a16:creationId xmlns:a16="http://schemas.microsoft.com/office/drawing/2014/main" id="{707F14C4-93BC-D7E9-5CD5-BB2AD9459FAA}"/>
              </a:ext>
            </a:extLst>
          </p:cNvPr>
          <p:cNvSpPr/>
          <p:nvPr/>
        </p:nvSpPr>
        <p:spPr>
          <a:xfrm>
            <a:off x="873448" y="113021"/>
            <a:ext cx="849241" cy="831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94FD9347-4093-5B9A-11F7-2172CF79E144}"/>
              </a:ext>
            </a:extLst>
          </p:cNvPr>
          <p:cNvSpPr/>
          <p:nvPr/>
        </p:nvSpPr>
        <p:spPr>
          <a:xfrm>
            <a:off x="1433172" y="327551"/>
            <a:ext cx="2482354" cy="402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C04099AA-CBC2-C115-EDCB-5504F11102F0}"/>
              </a:ext>
            </a:extLst>
          </p:cNvPr>
          <p:cNvSpPr txBox="1"/>
          <p:nvPr/>
        </p:nvSpPr>
        <p:spPr>
          <a:xfrm>
            <a:off x="1615705" y="371313"/>
            <a:ext cx="2204825" cy="30777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400" b="1" i="0" u="none" strike="noStrike" kern="1200" cap="none" spc="0" normalizeH="0" baseline="0" noProof="0">
                <a:ln>
                  <a:noFill/>
                </a:ln>
                <a:solidFill>
                  <a:prstClr val="white"/>
                </a:solidFill>
                <a:effectLst/>
                <a:uLnTx/>
                <a:uFillTx/>
                <a:latin typeface="Calibri"/>
                <a:ea typeface="+mn-ea"/>
                <a:cs typeface="+mn-cs"/>
              </a:rPr>
              <a:t>Embedding Equalities</a:t>
            </a:r>
          </a:p>
        </p:txBody>
      </p:sp>
      <p:pic>
        <p:nvPicPr>
          <p:cNvPr id="17" name="Graphic 16" descr="Cheers outline">
            <a:extLst>
              <a:ext uri="{FF2B5EF4-FFF2-40B4-BE49-F238E27FC236}">
                <a16:creationId xmlns:a16="http://schemas.microsoft.com/office/drawing/2014/main" id="{DEE6D5F8-95C8-73EE-2D3A-31A0F5D9B5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5478" y="234898"/>
            <a:ext cx="645180" cy="645180"/>
          </a:xfrm>
          <a:prstGeom prst="rect">
            <a:avLst/>
          </a:prstGeom>
        </p:spPr>
      </p:pic>
      <p:sp>
        <p:nvSpPr>
          <p:cNvPr id="18" name="Rectangle: Rounded Corners 17">
            <a:extLst>
              <a:ext uri="{FF2B5EF4-FFF2-40B4-BE49-F238E27FC236}">
                <a16:creationId xmlns:a16="http://schemas.microsoft.com/office/drawing/2014/main" id="{0C9E2989-3E74-D647-4AA1-6232316B7D09}"/>
              </a:ext>
            </a:extLst>
          </p:cNvPr>
          <p:cNvSpPr/>
          <p:nvPr/>
        </p:nvSpPr>
        <p:spPr>
          <a:xfrm>
            <a:off x="5744870" y="260168"/>
            <a:ext cx="2482354" cy="4026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0166B063-365F-21C6-416A-F3928B2C11FE}"/>
              </a:ext>
            </a:extLst>
          </p:cNvPr>
          <p:cNvSpPr/>
          <p:nvPr/>
        </p:nvSpPr>
        <p:spPr>
          <a:xfrm>
            <a:off x="5246759" y="63004"/>
            <a:ext cx="849241" cy="831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Graphic 20" descr="Clipboard Partially Checked outline">
            <a:extLst>
              <a:ext uri="{FF2B5EF4-FFF2-40B4-BE49-F238E27FC236}">
                <a16:creationId xmlns:a16="http://schemas.microsoft.com/office/drawing/2014/main" id="{9C0D683A-1275-7CA4-5D01-B870ED8981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37971" y="135522"/>
            <a:ext cx="642934" cy="642934"/>
          </a:xfrm>
          <a:prstGeom prst="rect">
            <a:avLst/>
          </a:prstGeom>
        </p:spPr>
      </p:pic>
      <p:sp>
        <p:nvSpPr>
          <p:cNvPr id="22" name="TextBox 21">
            <a:extLst>
              <a:ext uri="{FF2B5EF4-FFF2-40B4-BE49-F238E27FC236}">
                <a16:creationId xmlns:a16="http://schemas.microsoft.com/office/drawing/2014/main" id="{F81F0B6C-B0DB-6AB6-DFF3-C44E0ACCE270}"/>
              </a:ext>
            </a:extLst>
          </p:cNvPr>
          <p:cNvSpPr txBox="1"/>
          <p:nvPr/>
        </p:nvSpPr>
        <p:spPr>
          <a:xfrm>
            <a:off x="5980905" y="327551"/>
            <a:ext cx="2204825" cy="30777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0" baseline="0">
                <a:solidFill>
                  <a:sysClr val="windowText" lastClr="000000">
                    <a:lumMod val="65000"/>
                    <a:lumOff val="35000"/>
                  </a:sysClr>
                </a:solidFill>
                <a:latin typeface="+mn-lt"/>
                <a:ea typeface="+mn-ea"/>
                <a:cs typeface="+mn-cs"/>
              </a:defRPr>
            </a:pPr>
            <a:r>
              <a:rPr kumimoji="0" lang="en-GB" sz="1400" b="1" i="0" u="none" strike="noStrike" kern="1200" cap="none" spc="0" normalizeH="0" baseline="0" noProof="0">
                <a:ln>
                  <a:noFill/>
                </a:ln>
                <a:solidFill>
                  <a:prstClr val="white"/>
                </a:solidFill>
                <a:effectLst/>
                <a:uLnTx/>
                <a:uFillTx/>
                <a:latin typeface="Calibri"/>
                <a:ea typeface="+mn-ea"/>
                <a:cs typeface="+mn-cs"/>
              </a:rPr>
              <a:t>Organisational Health</a:t>
            </a:r>
          </a:p>
        </p:txBody>
      </p:sp>
    </p:spTree>
    <p:extLst>
      <p:ext uri="{BB962C8B-B14F-4D97-AF65-F5344CB8AC3E}">
        <p14:creationId xmlns:p14="http://schemas.microsoft.com/office/powerpoint/2010/main" val="217799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A27C41DE-5D5F-59E8-9416-155ADA502B86}"/>
              </a:ext>
            </a:extLst>
          </p:cNvPr>
          <p:cNvSpPr/>
          <p:nvPr/>
        </p:nvSpPr>
        <p:spPr>
          <a:xfrm>
            <a:off x="6315369" y="343914"/>
            <a:ext cx="5743282" cy="6478576"/>
          </a:xfrm>
          <a:prstGeom prst="roundRect">
            <a:avLst>
              <a:gd name="adj" fmla="val 358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769D534-3C31-03B4-CB03-CD9476242744}"/>
              </a:ext>
            </a:extLst>
          </p:cNvPr>
          <p:cNvSpPr>
            <a:spLocks noGrp="1"/>
          </p:cNvSpPr>
          <p:nvPr>
            <p:ph type="title"/>
          </p:nvPr>
        </p:nvSpPr>
        <p:spPr/>
        <p:txBody>
          <a:bodyPr/>
          <a:lstStyle/>
          <a:p>
            <a:endParaRPr lang="en-GB"/>
          </a:p>
        </p:txBody>
      </p:sp>
      <p:sp>
        <p:nvSpPr>
          <p:cNvPr id="4" name="Title 5">
            <a:extLst>
              <a:ext uri="{FF2B5EF4-FFF2-40B4-BE49-F238E27FC236}">
                <a16:creationId xmlns:a16="http://schemas.microsoft.com/office/drawing/2014/main" id="{9234CD08-58EA-0E48-9ECE-5783BE7427A5}"/>
              </a:ext>
            </a:extLst>
          </p:cNvPr>
          <p:cNvSpPr txBox="1">
            <a:spLocks/>
          </p:cNvSpPr>
          <p:nvPr/>
        </p:nvSpPr>
        <p:spPr>
          <a:xfrm rot="16200000">
            <a:off x="-3052429" y="3064108"/>
            <a:ext cx="6858001" cy="750508"/>
          </a:xfrm>
          <a:prstGeom prst="rect">
            <a:avLst/>
          </a:prstGeom>
          <a:solidFill>
            <a:srgbClr val="E40037"/>
          </a:solidFill>
          <a:ln>
            <a:noFill/>
          </a:ln>
        </p:spPr>
        <p:txBody>
          <a:bodyPr vert="horz" lIns="0" tIns="0" rIns="0" bIns="0" rtlCol="0" anchor="ctr"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j-ea"/>
                <a:cs typeface="+mj-cs"/>
              </a:rPr>
              <a:t>Operating Context: Society</a:t>
            </a:r>
            <a:endParaRPr kumimoji="0" lang="en-GB" sz="2400" b="1" i="0" u="none" strike="noStrike" kern="1200" cap="none" spc="0" normalizeH="0" baseline="0" noProof="0">
              <a:ln>
                <a:noFill/>
              </a:ln>
              <a:solidFill>
                <a:srgbClr val="E40037"/>
              </a:solidFill>
              <a:effectLst/>
              <a:uLnTx/>
              <a:uFillTx/>
              <a:latin typeface="Calibri"/>
              <a:ea typeface="+mj-ea"/>
              <a:cs typeface="+mj-cs"/>
            </a:endParaRPr>
          </a:p>
        </p:txBody>
      </p:sp>
      <p:sp>
        <p:nvSpPr>
          <p:cNvPr id="10" name="Rectangle: Rounded Corners 9">
            <a:extLst>
              <a:ext uri="{FF2B5EF4-FFF2-40B4-BE49-F238E27FC236}">
                <a16:creationId xmlns:a16="http://schemas.microsoft.com/office/drawing/2014/main" id="{2118B6C3-4738-6131-C55A-9ED37FB191A3}"/>
              </a:ext>
            </a:extLst>
          </p:cNvPr>
          <p:cNvSpPr/>
          <p:nvPr/>
        </p:nvSpPr>
        <p:spPr>
          <a:xfrm>
            <a:off x="910941" y="369018"/>
            <a:ext cx="4973671" cy="6338988"/>
          </a:xfrm>
          <a:prstGeom prst="roundRect">
            <a:avLst>
              <a:gd name="adj" fmla="val 549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236CBBC-7773-ED0D-FA96-045E6135191D}"/>
              </a:ext>
            </a:extLst>
          </p:cNvPr>
          <p:cNvSpPr/>
          <p:nvPr/>
        </p:nvSpPr>
        <p:spPr>
          <a:xfrm>
            <a:off x="1307610" y="173172"/>
            <a:ext cx="2759565" cy="461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C8D82D4-4849-93CC-D317-8810A9585E5D}"/>
              </a:ext>
            </a:extLst>
          </p:cNvPr>
          <p:cNvSpPr/>
          <p:nvPr/>
        </p:nvSpPr>
        <p:spPr>
          <a:xfrm>
            <a:off x="767891" y="55571"/>
            <a:ext cx="669231" cy="6336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Graphic 16" descr="Handcuffs with solid fill">
            <a:extLst>
              <a:ext uri="{FF2B5EF4-FFF2-40B4-BE49-F238E27FC236}">
                <a16:creationId xmlns:a16="http://schemas.microsoft.com/office/drawing/2014/main" id="{8667CCE1-B091-A413-7918-466C41E0A8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638" y="122637"/>
            <a:ext cx="499539" cy="499539"/>
          </a:xfrm>
          <a:prstGeom prst="rect">
            <a:avLst/>
          </a:prstGeom>
        </p:spPr>
      </p:pic>
      <p:sp>
        <p:nvSpPr>
          <p:cNvPr id="18" name="TextBox 17">
            <a:extLst>
              <a:ext uri="{FF2B5EF4-FFF2-40B4-BE49-F238E27FC236}">
                <a16:creationId xmlns:a16="http://schemas.microsoft.com/office/drawing/2014/main" id="{337C62B3-DA4E-3551-5602-BDA399313B7D}"/>
              </a:ext>
            </a:extLst>
          </p:cNvPr>
          <p:cNvSpPr txBox="1"/>
          <p:nvPr/>
        </p:nvSpPr>
        <p:spPr>
          <a:xfrm>
            <a:off x="1483153" y="275412"/>
            <a:ext cx="2344057" cy="21661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open sans" panose="020B0606030504020204" pitchFamily="34" charset="0"/>
                <a:ea typeface="+mn-ea"/>
                <a:cs typeface="+mn-cs"/>
              </a:rPr>
              <a:t>Crime and feeling safe</a:t>
            </a:r>
          </a:p>
        </p:txBody>
      </p:sp>
      <p:sp>
        <p:nvSpPr>
          <p:cNvPr id="25" name="Rectangle 24">
            <a:extLst>
              <a:ext uri="{FF2B5EF4-FFF2-40B4-BE49-F238E27FC236}">
                <a16:creationId xmlns:a16="http://schemas.microsoft.com/office/drawing/2014/main" id="{1C277F5A-3075-7E76-4F0D-DC2DF9CD73B9}"/>
              </a:ext>
            </a:extLst>
          </p:cNvPr>
          <p:cNvSpPr/>
          <p:nvPr/>
        </p:nvSpPr>
        <p:spPr>
          <a:xfrm>
            <a:off x="6770768" y="165339"/>
            <a:ext cx="1576420" cy="3845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5C2959E3-7ED0-14A4-5631-81E724C77FC4}"/>
              </a:ext>
            </a:extLst>
          </p:cNvPr>
          <p:cNvSpPr/>
          <p:nvPr/>
        </p:nvSpPr>
        <p:spPr>
          <a:xfrm>
            <a:off x="6269337" y="35510"/>
            <a:ext cx="598560" cy="6388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52248DD6-CF0D-52B6-F10E-7FCFE302ED5A}"/>
              </a:ext>
            </a:extLst>
          </p:cNvPr>
          <p:cNvSpPr txBox="1"/>
          <p:nvPr/>
        </p:nvSpPr>
        <p:spPr>
          <a:xfrm>
            <a:off x="6944469" y="238908"/>
            <a:ext cx="1464574" cy="551788"/>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white"/>
                </a:solidFill>
                <a:effectLst/>
                <a:uLnTx/>
                <a:uFillTx/>
                <a:latin typeface="open sans" panose="020B0606030504020204" pitchFamily="34" charset="0"/>
                <a:ea typeface="+mn-ea"/>
                <a:cs typeface="+mn-cs"/>
              </a:rPr>
              <a:t>Employment</a:t>
            </a:r>
          </a:p>
        </p:txBody>
      </p:sp>
      <p:pic>
        <p:nvPicPr>
          <p:cNvPr id="9" name="Graphic 8" descr="Briefcase outline">
            <a:extLst>
              <a:ext uri="{FF2B5EF4-FFF2-40B4-BE49-F238E27FC236}">
                <a16:creationId xmlns:a16="http://schemas.microsoft.com/office/drawing/2014/main" id="{9360A34E-2638-08ED-ACE5-DA151AE2AA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5135" y="116352"/>
            <a:ext cx="446964" cy="446964"/>
          </a:xfrm>
          <a:prstGeom prst="rect">
            <a:avLst/>
          </a:prstGeom>
        </p:spPr>
      </p:pic>
      <p:sp>
        <p:nvSpPr>
          <p:cNvPr id="34" name="Rectangle 33">
            <a:extLst>
              <a:ext uri="{FF2B5EF4-FFF2-40B4-BE49-F238E27FC236}">
                <a16:creationId xmlns:a16="http://schemas.microsoft.com/office/drawing/2014/main" id="{6F8842DA-E0C9-6B53-8F27-02E5CAF83612}"/>
              </a:ext>
            </a:extLst>
          </p:cNvPr>
          <p:cNvSpPr/>
          <p:nvPr/>
        </p:nvSpPr>
        <p:spPr>
          <a:xfrm>
            <a:off x="6032356" y="0"/>
            <a:ext cx="70707" cy="6864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Rounded Corners 34">
            <a:extLst>
              <a:ext uri="{FF2B5EF4-FFF2-40B4-BE49-F238E27FC236}">
                <a16:creationId xmlns:a16="http://schemas.microsoft.com/office/drawing/2014/main" id="{656CE970-DF5D-551A-1623-B88626E7E599}"/>
              </a:ext>
            </a:extLst>
          </p:cNvPr>
          <p:cNvSpPr/>
          <p:nvPr/>
        </p:nvSpPr>
        <p:spPr>
          <a:xfrm>
            <a:off x="6404136" y="3857246"/>
            <a:ext cx="4031428" cy="2856591"/>
          </a:xfrm>
          <a:prstGeom prst="roundRect">
            <a:avLst>
              <a:gd name="adj" fmla="val 7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Rounded Corners 35">
            <a:extLst>
              <a:ext uri="{FF2B5EF4-FFF2-40B4-BE49-F238E27FC236}">
                <a16:creationId xmlns:a16="http://schemas.microsoft.com/office/drawing/2014/main" id="{23FA38DC-EBCA-FA0B-A2D1-398172D79CBB}"/>
              </a:ext>
            </a:extLst>
          </p:cNvPr>
          <p:cNvSpPr/>
          <p:nvPr/>
        </p:nvSpPr>
        <p:spPr>
          <a:xfrm>
            <a:off x="10488979" y="3857246"/>
            <a:ext cx="1553755" cy="2856591"/>
          </a:xfrm>
          <a:prstGeom prst="roundRect">
            <a:avLst>
              <a:gd name="adj" fmla="val 116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A298AD91-6E25-5340-952E-C67CDC77ECF6}"/>
              </a:ext>
            </a:extLst>
          </p:cNvPr>
          <p:cNvSpPr txBox="1"/>
          <p:nvPr/>
        </p:nvSpPr>
        <p:spPr>
          <a:xfrm>
            <a:off x="2262831" y="1603588"/>
            <a:ext cx="571645" cy="24908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 </a:t>
            </a: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4A6E1081-ACEF-452D-2CBF-B6421B255425}"/>
              </a:ext>
            </a:extLst>
          </p:cNvPr>
          <p:cNvSpPr txBox="1"/>
          <p:nvPr/>
        </p:nvSpPr>
        <p:spPr>
          <a:xfrm>
            <a:off x="1176623" y="722371"/>
            <a:ext cx="4487706" cy="53537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Over a third of crime in Essex is categorised as Violent Crime, which is </a:t>
            </a:r>
            <a:r>
              <a:rPr kumimoji="0" lang="en-GB" sz="1400" b="1" i="0" u="none" strike="noStrike" kern="1200" cap="none" spc="0" normalizeH="0" baseline="0" noProof="0">
                <a:ln>
                  <a:noFill/>
                </a:ln>
                <a:solidFill>
                  <a:srgbClr val="000000"/>
                </a:solidFill>
                <a:effectLst/>
                <a:uLnTx/>
                <a:uFillTx/>
                <a:latin typeface="Calibri"/>
                <a:ea typeface="+mn-ea"/>
                <a:cs typeface="+mn-cs"/>
              </a:rPr>
              <a:t>down 2.5% </a:t>
            </a:r>
            <a:r>
              <a:rPr kumimoji="0" lang="en-GB" sz="1400" b="0" i="0" u="none" strike="noStrike" kern="1200" cap="none" spc="0" normalizeH="0" baseline="0" noProof="0">
                <a:ln>
                  <a:noFill/>
                </a:ln>
                <a:solidFill>
                  <a:srgbClr val="000000"/>
                </a:solidFill>
                <a:effectLst/>
                <a:uLnTx/>
                <a:uFillTx/>
                <a:latin typeface="Calibri"/>
                <a:ea typeface="+mn-ea"/>
                <a:cs typeface="+mn-cs"/>
              </a:rPr>
              <a:t>compared to the same period last year. </a:t>
            </a:r>
            <a:endParaRPr kumimoji="0" lang="en-GB" sz="1600" b="0" i="0" u="none" strike="noStrike" kern="1200" cap="none" spc="0" normalizeH="0" baseline="0" noProof="0">
              <a:ln>
                <a:noFill/>
              </a:ln>
              <a:solidFill>
                <a:srgbClr val="000000"/>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378D0635-9AF0-B642-9075-AD40C25DA90C}"/>
              </a:ext>
            </a:extLst>
          </p:cNvPr>
          <p:cNvSpPr txBox="1"/>
          <p:nvPr/>
        </p:nvSpPr>
        <p:spPr>
          <a:xfrm>
            <a:off x="6525167" y="620805"/>
            <a:ext cx="5558765" cy="84647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Unemployment rates have fallen to pre-coronavirus pandemic levels, following a rise during the pandemic. </a:t>
            </a:r>
            <a:endParaRPr kumimoji="0" lang="en-GB" sz="1400" b="1" i="0" u="none" strike="noStrike" kern="1200" cap="none" spc="0" normalizeH="0" baseline="0" noProof="0">
              <a:ln>
                <a:noFill/>
              </a:ln>
              <a:solidFill>
                <a:srgbClr val="222222"/>
              </a:solidFill>
              <a:effectLst/>
              <a:uLnTx/>
              <a:uFillTx/>
              <a:latin typeface="Calibri"/>
              <a:ea typeface="+mn-ea"/>
              <a:cs typeface="+mn-cs"/>
            </a:endParaRPr>
          </a:p>
        </p:txBody>
      </p:sp>
      <p:graphicFrame>
        <p:nvGraphicFramePr>
          <p:cNvPr id="52" name="Chart 51">
            <a:extLst>
              <a:ext uri="{FF2B5EF4-FFF2-40B4-BE49-F238E27FC236}">
                <a16:creationId xmlns:a16="http://schemas.microsoft.com/office/drawing/2014/main" id="{23F07D44-F855-0447-3E01-EBEB69C17D36}"/>
              </a:ext>
            </a:extLst>
          </p:cNvPr>
          <p:cNvGraphicFramePr/>
          <p:nvPr/>
        </p:nvGraphicFramePr>
        <p:xfrm>
          <a:off x="-1361014" y="2848070"/>
          <a:ext cx="4133308" cy="3664090"/>
        </p:xfrm>
        <a:graphic>
          <a:graphicData uri="http://schemas.openxmlformats.org/drawingml/2006/chart">
            <c:chart xmlns:c="http://schemas.openxmlformats.org/drawingml/2006/chart" xmlns:r="http://schemas.openxmlformats.org/officeDocument/2006/relationships" r:id="rId7"/>
          </a:graphicData>
        </a:graphic>
      </p:graphicFrame>
      <p:sp>
        <p:nvSpPr>
          <p:cNvPr id="51" name="TextBox 50">
            <a:extLst>
              <a:ext uri="{FF2B5EF4-FFF2-40B4-BE49-F238E27FC236}">
                <a16:creationId xmlns:a16="http://schemas.microsoft.com/office/drawing/2014/main" id="{FD64EA37-1723-F553-E78C-36D8FF5310D1}"/>
              </a:ext>
            </a:extLst>
          </p:cNvPr>
          <p:cNvSpPr txBox="1"/>
          <p:nvPr/>
        </p:nvSpPr>
        <p:spPr>
          <a:xfrm>
            <a:off x="1630085" y="5025228"/>
            <a:ext cx="958263" cy="61937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800" b="1" i="0" u="none" strike="noStrike" kern="1200" cap="none" spc="0" normalizeH="0" baseline="0" noProof="0">
                <a:ln>
                  <a:noFill/>
                </a:ln>
                <a:solidFill>
                  <a:srgbClr val="000000"/>
                </a:solidFill>
                <a:effectLst/>
                <a:uLnTx/>
                <a:uFillTx/>
                <a:latin typeface="Calibri"/>
                <a:ea typeface="+mn-ea"/>
                <a:cs typeface="+mn-cs"/>
              </a:rPr>
              <a:t>61.4%</a:t>
            </a:r>
          </a:p>
        </p:txBody>
      </p:sp>
      <p:sp>
        <p:nvSpPr>
          <p:cNvPr id="54" name="TextBox 53">
            <a:extLst>
              <a:ext uri="{FF2B5EF4-FFF2-40B4-BE49-F238E27FC236}">
                <a16:creationId xmlns:a16="http://schemas.microsoft.com/office/drawing/2014/main" id="{EA2CCC4F-1052-7D74-3D3B-72F6474840EB}"/>
              </a:ext>
            </a:extLst>
          </p:cNvPr>
          <p:cNvSpPr txBox="1"/>
          <p:nvPr/>
        </p:nvSpPr>
        <p:spPr>
          <a:xfrm>
            <a:off x="1007368" y="5937896"/>
            <a:ext cx="2214417" cy="142077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a:ln>
                  <a:noFill/>
                </a:ln>
                <a:solidFill>
                  <a:srgbClr val="222222"/>
                </a:solidFill>
                <a:effectLst/>
                <a:uLnTx/>
                <a:uFillTx/>
                <a:latin typeface="Calibri"/>
                <a:ea typeface="+mn-ea"/>
                <a:cs typeface="+mn-cs"/>
              </a:rPr>
              <a:t>In September 2023 (latest available data), around 6 in 10 adults in Great Britain said they tend to be satisfied with the police in the UK. </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58" name="Rectangle: Rounded Corners 57">
            <a:extLst>
              <a:ext uri="{FF2B5EF4-FFF2-40B4-BE49-F238E27FC236}">
                <a16:creationId xmlns:a16="http://schemas.microsoft.com/office/drawing/2014/main" id="{663A4C32-6F5F-5E83-BA49-B157639B4F51}"/>
              </a:ext>
            </a:extLst>
          </p:cNvPr>
          <p:cNvSpPr/>
          <p:nvPr/>
        </p:nvSpPr>
        <p:spPr>
          <a:xfrm>
            <a:off x="1006778" y="1278052"/>
            <a:ext cx="4653562" cy="3140036"/>
          </a:xfrm>
          <a:prstGeom prst="roundRect">
            <a:avLst>
              <a:gd name="adj" fmla="val 71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7" name="Chart 56">
            <a:extLst>
              <a:ext uri="{FF2B5EF4-FFF2-40B4-BE49-F238E27FC236}">
                <a16:creationId xmlns:a16="http://schemas.microsoft.com/office/drawing/2014/main" id="{DAFE2407-87B6-49D3-ACA7-1D48149F71C2}"/>
              </a:ext>
            </a:extLst>
          </p:cNvPr>
          <p:cNvGraphicFramePr>
            <a:graphicFrameLocks/>
          </p:cNvGraphicFramePr>
          <p:nvPr/>
        </p:nvGraphicFramePr>
        <p:xfrm>
          <a:off x="947567" y="1298557"/>
          <a:ext cx="4771985" cy="33191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Chart 6">
            <a:extLst>
              <a:ext uri="{FF2B5EF4-FFF2-40B4-BE49-F238E27FC236}">
                <a16:creationId xmlns:a16="http://schemas.microsoft.com/office/drawing/2014/main" id="{8F19A457-8570-BF63-6BAC-5D99126F2CEF}"/>
              </a:ext>
            </a:extLst>
          </p:cNvPr>
          <p:cNvGraphicFramePr/>
          <p:nvPr/>
        </p:nvGraphicFramePr>
        <p:xfrm>
          <a:off x="6372311" y="3784680"/>
          <a:ext cx="3845396" cy="2929157"/>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12">
            <a:extLst>
              <a:ext uri="{FF2B5EF4-FFF2-40B4-BE49-F238E27FC236}">
                <a16:creationId xmlns:a16="http://schemas.microsoft.com/office/drawing/2014/main" id="{D1024CCA-3BE3-3F99-EF76-B551783C6AFE}"/>
              </a:ext>
            </a:extLst>
          </p:cNvPr>
          <p:cNvSpPr txBox="1"/>
          <p:nvPr/>
        </p:nvSpPr>
        <p:spPr>
          <a:xfrm>
            <a:off x="3505135" y="4832275"/>
            <a:ext cx="2214417" cy="1495346"/>
          </a:xfrm>
          <a:prstGeom prst="roundRect">
            <a:avLst>
              <a:gd name="adj" fmla="val 4148"/>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srgbClr val="222222"/>
                </a:solidFill>
                <a:effectLst/>
                <a:uLnTx/>
                <a:uFillTx/>
                <a:latin typeface="Calibri"/>
                <a:ea typeface="+mn-ea"/>
                <a:cs typeface="+mn-cs"/>
              </a:rPr>
              <a:t>Crime and fear of crime is a contributing factor to people’s satisfaction with place, and with their own wellbeing</a:t>
            </a:r>
            <a:r>
              <a:rPr kumimoji="0" lang="en-GB" sz="1400" b="1" i="0" u="none" strike="noStrike" kern="1200" cap="none" spc="0" normalizeH="0" baseline="0" noProof="0">
                <a:ln>
                  <a:noFill/>
                </a:ln>
                <a:solidFill>
                  <a:srgbClr val="222222"/>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a:ln>
                  <a:noFill/>
                </a:ln>
                <a:solidFill>
                  <a:srgbClr val="222222"/>
                </a:solidFill>
                <a:effectLst/>
                <a:uLnTx/>
                <a:uFillTx/>
                <a:latin typeface="Calibri"/>
                <a:ea typeface="+mn-ea"/>
                <a:cs typeface="+mn-cs"/>
              </a:rPr>
              <a:t>Economic factors could have a negative impact on crime</a:t>
            </a: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903D5DE1-E375-491B-4470-57E13A9707F1}"/>
              </a:ext>
            </a:extLst>
          </p:cNvPr>
          <p:cNvSpPr/>
          <p:nvPr/>
        </p:nvSpPr>
        <p:spPr>
          <a:xfrm>
            <a:off x="6384831" y="1215414"/>
            <a:ext cx="4031428" cy="2597549"/>
          </a:xfrm>
          <a:prstGeom prst="roundRect">
            <a:avLst>
              <a:gd name="adj" fmla="val 57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C7297C5B-C6EE-3F95-83D2-12F7EB33D556}"/>
              </a:ext>
            </a:extLst>
          </p:cNvPr>
          <p:cNvGraphicFramePr/>
          <p:nvPr/>
        </p:nvGraphicFramePr>
        <p:xfrm>
          <a:off x="6418342" y="1215415"/>
          <a:ext cx="3960950" cy="2621233"/>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Box 2">
            <a:extLst>
              <a:ext uri="{FF2B5EF4-FFF2-40B4-BE49-F238E27FC236}">
                <a16:creationId xmlns:a16="http://schemas.microsoft.com/office/drawing/2014/main" id="{F32F2A02-F409-91AB-A3F8-15C0A0DE83E7}"/>
              </a:ext>
            </a:extLst>
          </p:cNvPr>
          <p:cNvSpPr txBox="1"/>
          <p:nvPr/>
        </p:nvSpPr>
        <p:spPr>
          <a:xfrm>
            <a:off x="10628407" y="3937791"/>
            <a:ext cx="1274897" cy="313851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Essex continues to perform strongly in employment performance compared with the national picture. High employment rates will contribute to reduced demand and enhance council tax yield. However, the impact of the cost of living will still impact in-work families.</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D6AD636E-E7D7-E048-275B-A95C87D39D7E}"/>
              </a:ext>
            </a:extLst>
          </p:cNvPr>
          <p:cNvSpPr/>
          <p:nvPr/>
        </p:nvSpPr>
        <p:spPr>
          <a:xfrm>
            <a:off x="10466821" y="1215414"/>
            <a:ext cx="1553755" cy="2579728"/>
          </a:xfrm>
          <a:prstGeom prst="roundRect">
            <a:avLst>
              <a:gd name="adj" fmla="val 70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E7CF2CD-5220-A6F0-350C-FF1F2FB10C82}"/>
              </a:ext>
            </a:extLst>
          </p:cNvPr>
          <p:cNvSpPr txBox="1"/>
          <p:nvPr/>
        </p:nvSpPr>
        <p:spPr>
          <a:xfrm>
            <a:off x="10600005" y="1289924"/>
            <a:ext cx="1303298" cy="5071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Breakdown: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Number of people unemployed by Age Group:</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1A98F7D-AD78-4117-5CB4-4167B55B291B}"/>
              </a:ext>
            </a:extLst>
          </p:cNvPr>
          <p:cNvSpPr txBox="1"/>
          <p:nvPr/>
        </p:nvSpPr>
        <p:spPr>
          <a:xfrm>
            <a:off x="10628407" y="2024587"/>
            <a:ext cx="1274897" cy="5071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C94"/>
                </a:solidFill>
                <a:effectLst/>
                <a:uLnTx/>
                <a:uFillTx/>
                <a:latin typeface="Calibri"/>
                <a:ea typeface="+mn-ea"/>
                <a:cs typeface="+mn-cs"/>
              </a:rPr>
              <a:t>4.9K</a:t>
            </a:r>
            <a:r>
              <a:rPr kumimoji="0" lang="en-GB" sz="1600" b="1" i="0" u="none" strike="noStrike" kern="1200" cap="none" spc="0" normalizeH="0" baseline="0" noProof="0">
                <a:ln>
                  <a:noFill/>
                </a:ln>
                <a:solidFill>
                  <a:srgbClr val="4179AA"/>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Calibri"/>
                <a:ea typeface="+mn-ea"/>
                <a:cs typeface="+mn-cs"/>
              </a:rPr>
              <a:t>aged between 16-24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1" u="none" strike="noStrike" kern="1200" cap="none" spc="0" normalizeH="0" baseline="0" noProof="0">
              <a:ln>
                <a:noFill/>
              </a:ln>
              <a:solidFill>
                <a:srgbClr val="4179AA"/>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C94"/>
                </a:solidFill>
                <a:effectLst/>
                <a:uLnTx/>
                <a:uFillTx/>
                <a:latin typeface="Calibri"/>
                <a:ea typeface="+mn-ea"/>
                <a:cs typeface="+mn-cs"/>
              </a:rPr>
              <a:t>15.7K</a:t>
            </a:r>
            <a:r>
              <a:rPr kumimoji="0" lang="en-GB" sz="1600" b="1" i="0" u="none" strike="noStrike" kern="1200" cap="none" spc="0" normalizeH="0" baseline="0" noProof="0">
                <a:ln>
                  <a:noFill/>
                </a:ln>
                <a:solidFill>
                  <a:srgbClr val="4179AA"/>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Calibri"/>
                <a:ea typeface="+mn-ea"/>
                <a:cs typeface="+mn-cs"/>
              </a:rPr>
              <a:t>aged between 25-49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4C94"/>
                </a:solidFill>
                <a:effectLst/>
                <a:uLnTx/>
                <a:uFillTx/>
                <a:latin typeface="Calibri"/>
                <a:ea typeface="+mn-ea"/>
                <a:cs typeface="+mn-cs"/>
              </a:rPr>
              <a:t>6.1K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srgbClr val="000000"/>
                </a:solidFill>
                <a:effectLst/>
                <a:uLnTx/>
                <a:uFillTx/>
                <a:latin typeface="Calibri"/>
                <a:ea typeface="+mn-ea"/>
                <a:cs typeface="+mn-cs"/>
              </a:rPr>
              <a:t>aged 50+</a:t>
            </a:r>
          </a:p>
        </p:txBody>
      </p:sp>
    </p:spTree>
    <p:extLst>
      <p:ext uri="{BB962C8B-B14F-4D97-AF65-F5344CB8AC3E}">
        <p14:creationId xmlns:p14="http://schemas.microsoft.com/office/powerpoint/2010/main" val="408306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BDAA9CB1-465D-17EC-5271-B704ADA17062}"/>
              </a:ext>
            </a:extLst>
          </p:cNvPr>
          <p:cNvSpPr/>
          <p:nvPr/>
        </p:nvSpPr>
        <p:spPr>
          <a:xfrm>
            <a:off x="1134456" y="3043824"/>
            <a:ext cx="3907002" cy="1406633"/>
          </a:xfrm>
          <a:prstGeom prst="roundRect">
            <a:avLst>
              <a:gd name="adj" fmla="val 66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FC28ABB1-1DDF-9729-0BE0-F785906D01C3}"/>
              </a:ext>
            </a:extLst>
          </p:cNvPr>
          <p:cNvSpPr/>
          <p:nvPr/>
        </p:nvSpPr>
        <p:spPr>
          <a:xfrm>
            <a:off x="10491878" y="2080708"/>
            <a:ext cx="1602053" cy="16507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10871C8F-19A4-42A8-A563-AEF9B73FAB16}"/>
              </a:ext>
            </a:extLst>
          </p:cNvPr>
          <p:cNvSpPr/>
          <p:nvPr/>
        </p:nvSpPr>
        <p:spPr>
          <a:xfrm>
            <a:off x="10462851" y="207238"/>
            <a:ext cx="1602053" cy="16507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4B67699-2994-F546-EDC1-1E3154E6140C}"/>
              </a:ext>
            </a:extLst>
          </p:cNvPr>
          <p:cNvSpPr/>
          <p:nvPr/>
        </p:nvSpPr>
        <p:spPr>
          <a:xfrm>
            <a:off x="877259" y="43566"/>
            <a:ext cx="863976" cy="862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A56E589-D1C1-482A-EB3F-D2BE39CCB48F}"/>
              </a:ext>
            </a:extLst>
          </p:cNvPr>
          <p:cNvPicPr>
            <a:picLocks noChangeAspect="1"/>
          </p:cNvPicPr>
          <p:nvPr/>
        </p:nvPicPr>
        <p:blipFill>
          <a:blip r:embed="rId3"/>
          <a:stretch>
            <a:fillRect/>
          </a:stretch>
        </p:blipFill>
        <p:spPr>
          <a:xfrm>
            <a:off x="0" y="0"/>
            <a:ext cx="749808" cy="6858000"/>
          </a:xfrm>
          <a:prstGeom prst="rect">
            <a:avLst/>
          </a:prstGeom>
        </p:spPr>
      </p:pic>
      <p:sp>
        <p:nvSpPr>
          <p:cNvPr id="8" name="Rectangle 7">
            <a:extLst>
              <a:ext uri="{FF2B5EF4-FFF2-40B4-BE49-F238E27FC236}">
                <a16:creationId xmlns:a16="http://schemas.microsoft.com/office/drawing/2014/main" id="{8CF1B8C7-90FC-F66F-BBCE-3D53019B6C6D}"/>
              </a:ext>
            </a:extLst>
          </p:cNvPr>
          <p:cNvSpPr/>
          <p:nvPr/>
        </p:nvSpPr>
        <p:spPr>
          <a:xfrm>
            <a:off x="1561973" y="228715"/>
            <a:ext cx="2932696"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A6879ABB-1464-8846-C599-F69A3B6E256E}"/>
              </a:ext>
            </a:extLst>
          </p:cNvPr>
          <p:cNvSpPr/>
          <p:nvPr/>
        </p:nvSpPr>
        <p:spPr>
          <a:xfrm>
            <a:off x="5338242" y="86502"/>
            <a:ext cx="6812841" cy="4117348"/>
          </a:xfrm>
          <a:prstGeom prst="roundRect">
            <a:avLst>
              <a:gd name="adj" fmla="val 3052"/>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ADB541C-F4D0-D317-61D4-E545BB7F294E}"/>
              </a:ext>
            </a:extLst>
          </p:cNvPr>
          <p:cNvSpPr txBox="1"/>
          <p:nvPr/>
        </p:nvSpPr>
        <p:spPr>
          <a:xfrm>
            <a:off x="1861369" y="301888"/>
            <a:ext cx="2633299" cy="3994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Strategic Risk: Inflation </a:t>
            </a:r>
          </a:p>
        </p:txBody>
      </p:sp>
      <p:pic>
        <p:nvPicPr>
          <p:cNvPr id="28" name="Graphic 27" descr="Warning with solid fill">
            <a:extLst>
              <a:ext uri="{FF2B5EF4-FFF2-40B4-BE49-F238E27FC236}">
                <a16:creationId xmlns:a16="http://schemas.microsoft.com/office/drawing/2014/main" id="{8478EE9E-748D-F5CF-711E-4F885E8201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729" y="116998"/>
            <a:ext cx="597035" cy="597035"/>
          </a:xfrm>
          <a:prstGeom prst="rect">
            <a:avLst/>
          </a:prstGeom>
        </p:spPr>
      </p:pic>
      <p:sp>
        <p:nvSpPr>
          <p:cNvPr id="2" name="TextBox 1">
            <a:extLst>
              <a:ext uri="{FF2B5EF4-FFF2-40B4-BE49-F238E27FC236}">
                <a16:creationId xmlns:a16="http://schemas.microsoft.com/office/drawing/2014/main" id="{7AD31FDA-6AB9-B2E1-4011-E43BD76A2C0C}"/>
              </a:ext>
            </a:extLst>
          </p:cNvPr>
          <p:cNvSpPr txBox="1"/>
          <p:nvPr/>
        </p:nvSpPr>
        <p:spPr>
          <a:xfrm rot="16200000">
            <a:off x="-3243589" y="3156942"/>
            <a:ext cx="7286198" cy="5441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a:ea typeface="+mn-ea"/>
                <a:cs typeface="+mn-cs"/>
              </a:rPr>
              <a:t>Operating Context: Risk, Inflation </a:t>
            </a:r>
          </a:p>
        </p:txBody>
      </p:sp>
      <p:sp>
        <p:nvSpPr>
          <p:cNvPr id="40" name="TextBox 39">
            <a:extLst>
              <a:ext uri="{FF2B5EF4-FFF2-40B4-BE49-F238E27FC236}">
                <a16:creationId xmlns:a16="http://schemas.microsoft.com/office/drawing/2014/main" id="{060DFDD0-20D4-532B-A1B6-4FB921B742D5}"/>
              </a:ext>
            </a:extLst>
          </p:cNvPr>
          <p:cNvSpPr txBox="1"/>
          <p:nvPr/>
        </p:nvSpPr>
        <p:spPr>
          <a:xfrm>
            <a:off x="10609054" y="2906099"/>
            <a:ext cx="1367697" cy="65089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Inflation has reduced and expected to fall further this year</a:t>
            </a:r>
          </a:p>
        </p:txBody>
      </p:sp>
      <p:sp>
        <p:nvSpPr>
          <p:cNvPr id="41" name="TextBox 40">
            <a:extLst>
              <a:ext uri="{FF2B5EF4-FFF2-40B4-BE49-F238E27FC236}">
                <a16:creationId xmlns:a16="http://schemas.microsoft.com/office/drawing/2014/main" id="{60CAFB13-6EB0-74ED-62A9-6D58709BD77A}"/>
              </a:ext>
            </a:extLst>
          </p:cNvPr>
          <p:cNvSpPr txBox="1"/>
          <p:nvPr/>
        </p:nvSpPr>
        <p:spPr>
          <a:xfrm>
            <a:off x="10491877" y="429925"/>
            <a:ext cx="1602053" cy="1650783"/>
          </a:xfrm>
          <a:prstGeom prst="rect">
            <a:avLst/>
          </a:prstGeom>
          <a:noFill/>
        </p:spPr>
        <p:txBody>
          <a:bodyPr wrap="square" lIns="0" tIns="0" rIns="0" bIns="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0000"/>
                </a:solidFill>
                <a:effectLst/>
                <a:uLnTx/>
                <a:uFillTx/>
                <a:latin typeface="Calibri"/>
                <a:ea typeface="+mn-ea"/>
                <a:cs typeface="+mn-cs"/>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Interest rates remain unchanged.</a:t>
            </a:r>
            <a:endParaRPr kumimoji="0" lang="en-GB"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a:ln>
                  <a:noFill/>
                </a:ln>
                <a:solidFill>
                  <a:srgbClr val="000000"/>
                </a:solidFill>
                <a:effectLst/>
                <a:uLnTx/>
                <a:uFillTx/>
                <a:latin typeface="Calibri"/>
                <a:ea typeface="+mn-ea"/>
                <a:cs typeface="+mn-cs"/>
              </a:rPr>
              <a:t>Higher rates aim to reduce inflation </a:t>
            </a:r>
            <a:endParaRPr kumimoji="0" lang="en-GB" sz="1200" b="1" i="0" u="sng" strike="noStrike" kern="1200" cap="none" spc="0" normalizeH="0" baseline="0" noProof="0">
              <a:ln>
                <a:noFill/>
              </a:ln>
              <a:solidFill>
                <a:srgbClr val="000000"/>
              </a:solidFill>
              <a:effectLst/>
              <a:uLnTx/>
              <a:uFillTx/>
              <a:latin typeface="Calibri"/>
              <a:ea typeface="+mn-ea"/>
              <a:cs typeface="Calibri"/>
            </a:endParaRPr>
          </a:p>
        </p:txBody>
      </p:sp>
      <p:pic>
        <p:nvPicPr>
          <p:cNvPr id="59" name="Graphic 58" descr="Downward trend graph with solid fill">
            <a:extLst>
              <a:ext uri="{FF2B5EF4-FFF2-40B4-BE49-F238E27FC236}">
                <a16:creationId xmlns:a16="http://schemas.microsoft.com/office/drawing/2014/main" id="{F594F43D-AB80-90EC-A367-54BA4B5C8A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13961" y="2148217"/>
            <a:ext cx="757882" cy="757882"/>
          </a:xfrm>
          <a:prstGeom prst="rect">
            <a:avLst/>
          </a:prstGeom>
        </p:spPr>
      </p:pic>
      <p:sp>
        <p:nvSpPr>
          <p:cNvPr id="63" name="TextBox 62">
            <a:extLst>
              <a:ext uri="{FF2B5EF4-FFF2-40B4-BE49-F238E27FC236}">
                <a16:creationId xmlns:a16="http://schemas.microsoft.com/office/drawing/2014/main" id="{B9D20246-832D-BB9E-8FB9-7088C8F8D07E}"/>
              </a:ext>
            </a:extLst>
          </p:cNvPr>
          <p:cNvSpPr txBox="1"/>
          <p:nvPr/>
        </p:nvSpPr>
        <p:spPr>
          <a:xfrm>
            <a:off x="10462852" y="3776059"/>
            <a:ext cx="1602053" cy="257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1" u="none" strike="noStrike" kern="1200" cap="none" spc="0" normalizeH="0" baseline="0" noProof="0">
                <a:ln>
                  <a:noFill/>
                </a:ln>
                <a:solidFill>
                  <a:srgbClr val="000000"/>
                </a:solidFill>
                <a:effectLst/>
                <a:uLnTx/>
                <a:uFillTx/>
                <a:latin typeface="Calibri"/>
                <a:ea typeface="+mn-ea"/>
                <a:cs typeface="+mn-cs"/>
              </a:rPr>
              <a:t>Bank of England’s inflation target is 2%</a:t>
            </a:r>
          </a:p>
        </p:txBody>
      </p:sp>
      <p:sp>
        <p:nvSpPr>
          <p:cNvPr id="64" name="TextBox 63">
            <a:extLst>
              <a:ext uri="{FF2B5EF4-FFF2-40B4-BE49-F238E27FC236}">
                <a16:creationId xmlns:a16="http://schemas.microsoft.com/office/drawing/2014/main" id="{BE9DBF7A-5A6E-77C8-EF58-2F4B2A56F469}"/>
              </a:ext>
            </a:extLst>
          </p:cNvPr>
          <p:cNvSpPr txBox="1"/>
          <p:nvPr/>
        </p:nvSpPr>
        <p:spPr>
          <a:xfrm>
            <a:off x="918516" y="952476"/>
            <a:ext cx="4302546" cy="2479816"/>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ECC Strategic Risk (SRR0092): </a:t>
            </a:r>
            <a:r>
              <a:rPr kumimoji="0" lang="en-GB" sz="1400" b="0" i="0" u="none" strike="noStrike" kern="1200" cap="none" spc="0" normalizeH="0" baseline="0" noProof="0">
                <a:ln>
                  <a:noFill/>
                </a:ln>
                <a:solidFill>
                  <a:srgbClr val="000000"/>
                </a:solidFill>
                <a:effectLst/>
                <a:uLnTx/>
                <a:uFillTx/>
                <a:latin typeface="Calibri"/>
                <a:ea typeface="+mn-ea"/>
                <a:cs typeface="+mn-cs"/>
              </a:rPr>
              <a:t>Inflation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Inflation reached 40-year highs of 11.1% in 2022, however during 2023 it has begun to reduce, with it reaching 4.0% in the latest update.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The current rate is in-line with the Bank of England’s forecast reduction out to 2024, which is used for inflation assumptions driving the MTRS in the short-term. If the inflation rate does not reduce in-line with this forecast, this may create significant pressure on the ECC Revenue and Capital budgets, impacting on the financial sustainability of the organisation. </a:t>
            </a:r>
          </a:p>
        </p:txBody>
      </p:sp>
      <p:sp>
        <p:nvSpPr>
          <p:cNvPr id="70" name="TextBox 69">
            <a:extLst>
              <a:ext uri="{FF2B5EF4-FFF2-40B4-BE49-F238E27FC236}">
                <a16:creationId xmlns:a16="http://schemas.microsoft.com/office/drawing/2014/main" id="{D81FDECE-6AAE-9318-7622-9A643183AFA4}"/>
              </a:ext>
            </a:extLst>
          </p:cNvPr>
          <p:cNvSpPr txBox="1"/>
          <p:nvPr/>
        </p:nvSpPr>
        <p:spPr>
          <a:xfrm rot="16200000">
            <a:off x="1161842" y="3659670"/>
            <a:ext cx="1035160" cy="1510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Probability</a:t>
            </a:r>
          </a:p>
        </p:txBody>
      </p:sp>
      <p:sp>
        <p:nvSpPr>
          <p:cNvPr id="71" name="TextBox 70">
            <a:extLst>
              <a:ext uri="{FF2B5EF4-FFF2-40B4-BE49-F238E27FC236}">
                <a16:creationId xmlns:a16="http://schemas.microsoft.com/office/drawing/2014/main" id="{16BF4B09-2E3D-F7F9-4A10-33FE979C3E4D}"/>
              </a:ext>
            </a:extLst>
          </p:cNvPr>
          <p:cNvSpPr txBox="1"/>
          <p:nvPr/>
        </p:nvSpPr>
        <p:spPr>
          <a:xfrm>
            <a:off x="1771506" y="4257089"/>
            <a:ext cx="1035160" cy="1933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Impact</a:t>
            </a:r>
          </a:p>
        </p:txBody>
      </p:sp>
      <p:sp>
        <p:nvSpPr>
          <p:cNvPr id="72" name="Rectangle 71">
            <a:extLst>
              <a:ext uri="{FF2B5EF4-FFF2-40B4-BE49-F238E27FC236}">
                <a16:creationId xmlns:a16="http://schemas.microsoft.com/office/drawing/2014/main" id="{784A4BBF-19CF-D0F7-0B80-787498E761BF}"/>
              </a:ext>
            </a:extLst>
          </p:cNvPr>
          <p:cNvSpPr/>
          <p:nvPr/>
        </p:nvSpPr>
        <p:spPr>
          <a:xfrm>
            <a:off x="4084656" y="3135427"/>
            <a:ext cx="757604" cy="539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A8D2C4F0-7E8B-A0B7-407A-3DDD798A5554}"/>
              </a:ext>
            </a:extLst>
          </p:cNvPr>
          <p:cNvSpPr txBox="1"/>
          <p:nvPr/>
        </p:nvSpPr>
        <p:spPr>
          <a:xfrm>
            <a:off x="3204744" y="3231544"/>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Current risk score</a:t>
            </a:r>
          </a:p>
        </p:txBody>
      </p:sp>
      <p:sp>
        <p:nvSpPr>
          <p:cNvPr id="75" name="TextBox 74">
            <a:extLst>
              <a:ext uri="{FF2B5EF4-FFF2-40B4-BE49-F238E27FC236}">
                <a16:creationId xmlns:a16="http://schemas.microsoft.com/office/drawing/2014/main" id="{540FD7D9-FC6E-3DDC-92E5-0EEC4F1887AB}"/>
              </a:ext>
            </a:extLst>
          </p:cNvPr>
          <p:cNvSpPr txBox="1"/>
          <p:nvPr/>
        </p:nvSpPr>
        <p:spPr>
          <a:xfrm>
            <a:off x="3138731" y="3947805"/>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Target score</a:t>
            </a:r>
          </a:p>
        </p:txBody>
      </p:sp>
      <p:pic>
        <p:nvPicPr>
          <p:cNvPr id="78" name="Picture 77">
            <a:extLst>
              <a:ext uri="{FF2B5EF4-FFF2-40B4-BE49-F238E27FC236}">
                <a16:creationId xmlns:a16="http://schemas.microsoft.com/office/drawing/2014/main" id="{8319806F-50C8-C48F-29E4-E7A1450EC52B}"/>
              </a:ext>
            </a:extLst>
          </p:cNvPr>
          <p:cNvPicPr>
            <a:picLocks noChangeAspect="1"/>
          </p:cNvPicPr>
          <p:nvPr/>
        </p:nvPicPr>
        <p:blipFill>
          <a:blip r:embed="rId8"/>
          <a:stretch>
            <a:fillRect/>
          </a:stretch>
        </p:blipFill>
        <p:spPr>
          <a:xfrm>
            <a:off x="1817552" y="3172261"/>
            <a:ext cx="1054463" cy="1095125"/>
          </a:xfrm>
          <a:prstGeom prst="rect">
            <a:avLst/>
          </a:prstGeom>
        </p:spPr>
      </p:pic>
      <p:sp>
        <p:nvSpPr>
          <p:cNvPr id="69" name="Flowchart: Connector 68">
            <a:extLst>
              <a:ext uri="{FF2B5EF4-FFF2-40B4-BE49-F238E27FC236}">
                <a16:creationId xmlns:a16="http://schemas.microsoft.com/office/drawing/2014/main" id="{5B781219-F183-EB0B-B54E-DF8EBBD7BAE4}"/>
              </a:ext>
            </a:extLst>
          </p:cNvPr>
          <p:cNvSpPr/>
          <p:nvPr/>
        </p:nvSpPr>
        <p:spPr>
          <a:xfrm>
            <a:off x="2396424" y="3231544"/>
            <a:ext cx="167935" cy="1692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64F69D8-8938-16A8-3B50-65810259DBFF}"/>
              </a:ext>
            </a:extLst>
          </p:cNvPr>
          <p:cNvSpPr/>
          <p:nvPr/>
        </p:nvSpPr>
        <p:spPr>
          <a:xfrm>
            <a:off x="4082577" y="3774874"/>
            <a:ext cx="757604" cy="539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D29A8E95-C076-9FF9-276F-C9DF60E064A8}"/>
              </a:ext>
            </a:extLst>
          </p:cNvPr>
          <p:cNvSpPr txBox="1"/>
          <p:nvPr/>
        </p:nvSpPr>
        <p:spPr>
          <a:xfrm>
            <a:off x="4084657" y="3162414"/>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(4, 3)</a:t>
            </a:r>
          </a:p>
        </p:txBody>
      </p:sp>
      <p:sp>
        <p:nvSpPr>
          <p:cNvPr id="7" name="TextBox 6">
            <a:extLst>
              <a:ext uri="{FF2B5EF4-FFF2-40B4-BE49-F238E27FC236}">
                <a16:creationId xmlns:a16="http://schemas.microsoft.com/office/drawing/2014/main" id="{A9B4B03E-48C4-64FD-C5CF-CF1086EBCEA8}"/>
              </a:ext>
            </a:extLst>
          </p:cNvPr>
          <p:cNvSpPr txBox="1"/>
          <p:nvPr/>
        </p:nvSpPr>
        <p:spPr>
          <a:xfrm>
            <a:off x="4082577" y="3801301"/>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(4, 2)</a:t>
            </a:r>
          </a:p>
        </p:txBody>
      </p:sp>
      <p:sp>
        <p:nvSpPr>
          <p:cNvPr id="9" name="Rectangle: Rounded Corners 8">
            <a:extLst>
              <a:ext uri="{FF2B5EF4-FFF2-40B4-BE49-F238E27FC236}">
                <a16:creationId xmlns:a16="http://schemas.microsoft.com/office/drawing/2014/main" id="{2DD33629-F7D7-98F5-BB71-9F6A3BEB7301}"/>
              </a:ext>
            </a:extLst>
          </p:cNvPr>
          <p:cNvSpPr/>
          <p:nvPr/>
        </p:nvSpPr>
        <p:spPr>
          <a:xfrm rot="16200000">
            <a:off x="7584807" y="2247379"/>
            <a:ext cx="2304275" cy="6812839"/>
          </a:xfrm>
          <a:prstGeom prst="roundRect">
            <a:avLst>
              <a:gd name="adj" fmla="val 7856"/>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857C791F-A1ED-48AB-4CBB-747D992B0475}"/>
              </a:ext>
            </a:extLst>
          </p:cNvPr>
          <p:cNvSpPr txBox="1"/>
          <p:nvPr/>
        </p:nvSpPr>
        <p:spPr>
          <a:xfrm>
            <a:off x="5476304" y="4816676"/>
            <a:ext cx="2993142" cy="2110753"/>
          </a:xfrm>
          <a:prstGeom prst="rect">
            <a:avLst/>
          </a:prstGeom>
          <a:noFill/>
        </p:spPr>
        <p:txBody>
          <a:bodyPr wrap="square" lIns="0" tIns="0" rIns="0" bIns="0" rtlCol="0">
            <a:noAutofit/>
          </a:bodyPr>
          <a:lstStyle/>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Calibri" panose="020F0502020204030204" pitchFamily="34" charset="0"/>
                <a:cs typeface="Times New Roman" panose="02020603050405020304" pitchFamily="18" charset="0"/>
              </a:rPr>
              <a:t>Average house prices are estimated to have fallen 1.2%.</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The average UK house price was £288,00 (October), which is £3k less than the same month a year ago.</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A third (33%) of adults in Great Britain paying rent or mortgage said they were finding the payments very or somewhat difficult to afford. </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Private rent prices increased 6.1% in England.</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C0155C4E-BF8F-3AFA-F38F-DFE984C3377B}"/>
              </a:ext>
            </a:extLst>
          </p:cNvPr>
          <p:cNvSpPr txBox="1"/>
          <p:nvPr/>
        </p:nvSpPr>
        <p:spPr>
          <a:xfrm>
            <a:off x="8897355" y="4855406"/>
            <a:ext cx="3189043" cy="2110753"/>
          </a:xfrm>
          <a:prstGeom prst="rect">
            <a:avLst/>
          </a:prstGeom>
          <a:noFill/>
        </p:spPr>
        <p:txBody>
          <a:bodyPr wrap="square" lIns="0" tIns="0" rIns="0" bIns="0" rtlCol="0">
            <a:noAutofit/>
          </a:bodyPr>
          <a:lstStyle/>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Mortgage and Landlord possession claims remain high, Essex remains in the lower quartile with the </a:t>
            </a:r>
            <a:r>
              <a:rPr kumimoji="0" lang="en-GB" sz="1200" b="1"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highest claims </a:t>
            </a: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in the East of England.</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Colchester, Basildon and Tendring have the </a:t>
            </a:r>
            <a:r>
              <a:rPr kumimoji="0" lang="en-GB" sz="1200" b="1"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highest rate</a:t>
            </a: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 of combined claims.</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1"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Brentwood</a:t>
            </a: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 had the </a:t>
            </a:r>
            <a:r>
              <a:rPr kumimoji="0" lang="en-GB" sz="1200" b="1"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highest rate </a:t>
            </a: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for private landlord claims (290.5 per 100,00 households); followed by Tendring and Basildon.</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rPr>
              <a:t>Average property rents in Essex are £1,730 pcm.</a:t>
            </a: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id="{EDFF0A94-2D17-727A-2F57-804A6570245A}"/>
              </a:ext>
            </a:extLst>
          </p:cNvPr>
          <p:cNvGrpSpPr/>
          <p:nvPr/>
        </p:nvGrpSpPr>
        <p:grpSpPr>
          <a:xfrm>
            <a:off x="9514013" y="4297324"/>
            <a:ext cx="2141038" cy="384912"/>
            <a:chOff x="12392528" y="2846632"/>
            <a:chExt cx="2864143" cy="384912"/>
          </a:xfrm>
          <a:solidFill>
            <a:schemeClr val="bg1">
              <a:lumMod val="50000"/>
            </a:schemeClr>
          </a:solidFill>
        </p:grpSpPr>
        <p:sp>
          <p:nvSpPr>
            <p:cNvPr id="15" name="Arrow: Pentagon 14">
              <a:extLst>
                <a:ext uri="{FF2B5EF4-FFF2-40B4-BE49-F238E27FC236}">
                  <a16:creationId xmlns:a16="http://schemas.microsoft.com/office/drawing/2014/main" id="{4C6D96BF-DE35-CC27-C729-5575FBE7A7AE}"/>
                </a:ext>
              </a:extLst>
            </p:cNvPr>
            <p:cNvSpPr/>
            <p:nvPr/>
          </p:nvSpPr>
          <p:spPr>
            <a:xfrm>
              <a:off x="13439594" y="2846632"/>
              <a:ext cx="1817077" cy="38491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Arrow: Pentagon 16">
              <a:extLst>
                <a:ext uri="{FF2B5EF4-FFF2-40B4-BE49-F238E27FC236}">
                  <a16:creationId xmlns:a16="http://schemas.microsoft.com/office/drawing/2014/main" id="{A478F6B2-E1AB-19E4-12A3-B9B7235FE9DD}"/>
                </a:ext>
              </a:extLst>
            </p:cNvPr>
            <p:cNvSpPr/>
            <p:nvPr/>
          </p:nvSpPr>
          <p:spPr>
            <a:xfrm rot="10800000">
              <a:off x="12392528" y="2846632"/>
              <a:ext cx="1817077" cy="38491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696CAEC5-01AE-FA7B-B1C3-D79AEBC3CA09}"/>
              </a:ext>
            </a:extLst>
          </p:cNvPr>
          <p:cNvSpPr txBox="1"/>
          <p:nvPr/>
        </p:nvSpPr>
        <p:spPr>
          <a:xfrm>
            <a:off x="9524081" y="4349466"/>
            <a:ext cx="2088041" cy="23497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Essex</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p:txBody>
      </p:sp>
      <p:grpSp>
        <p:nvGrpSpPr>
          <p:cNvPr id="21" name="Group 20">
            <a:extLst>
              <a:ext uri="{FF2B5EF4-FFF2-40B4-BE49-F238E27FC236}">
                <a16:creationId xmlns:a16="http://schemas.microsoft.com/office/drawing/2014/main" id="{15DEA82D-F509-DCCE-4460-5DE28EA479BE}"/>
              </a:ext>
            </a:extLst>
          </p:cNvPr>
          <p:cNvGrpSpPr/>
          <p:nvPr/>
        </p:nvGrpSpPr>
        <p:grpSpPr>
          <a:xfrm>
            <a:off x="5824174" y="4322364"/>
            <a:ext cx="2141038" cy="384912"/>
            <a:chOff x="12392528" y="2846632"/>
            <a:chExt cx="2864143" cy="384912"/>
          </a:xfrm>
          <a:solidFill>
            <a:schemeClr val="bg1">
              <a:lumMod val="50000"/>
            </a:schemeClr>
          </a:solidFill>
        </p:grpSpPr>
        <p:sp>
          <p:nvSpPr>
            <p:cNvPr id="22" name="Arrow: Pentagon 21">
              <a:extLst>
                <a:ext uri="{FF2B5EF4-FFF2-40B4-BE49-F238E27FC236}">
                  <a16:creationId xmlns:a16="http://schemas.microsoft.com/office/drawing/2014/main" id="{0BCCF844-3C49-671C-087A-B4BFE6335C58}"/>
                </a:ext>
              </a:extLst>
            </p:cNvPr>
            <p:cNvSpPr/>
            <p:nvPr/>
          </p:nvSpPr>
          <p:spPr>
            <a:xfrm>
              <a:off x="13439594" y="2846632"/>
              <a:ext cx="1817077" cy="38491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Arrow: Pentagon 22">
              <a:extLst>
                <a:ext uri="{FF2B5EF4-FFF2-40B4-BE49-F238E27FC236}">
                  <a16:creationId xmlns:a16="http://schemas.microsoft.com/office/drawing/2014/main" id="{003FD845-341E-8E05-6A58-7E803C38A8B5}"/>
                </a:ext>
              </a:extLst>
            </p:cNvPr>
            <p:cNvSpPr/>
            <p:nvPr/>
          </p:nvSpPr>
          <p:spPr>
            <a:xfrm rot="10800000">
              <a:off x="12392528" y="2846632"/>
              <a:ext cx="1817077" cy="38491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TextBox 13">
            <a:extLst>
              <a:ext uri="{FF2B5EF4-FFF2-40B4-BE49-F238E27FC236}">
                <a16:creationId xmlns:a16="http://schemas.microsoft.com/office/drawing/2014/main" id="{29CC0F63-DE03-FBC5-827C-9B24F8D5813D}"/>
              </a:ext>
            </a:extLst>
          </p:cNvPr>
          <p:cNvSpPr txBox="1"/>
          <p:nvPr/>
        </p:nvSpPr>
        <p:spPr>
          <a:xfrm>
            <a:off x="5870461" y="4384172"/>
            <a:ext cx="2088041" cy="23497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sz="1600" b="1" i="0" u="none" strike="noStrike" kern="1200" cap="none" spc="0" normalizeH="0" baseline="0" noProof="0">
                <a:ln>
                  <a:noFill/>
                </a:ln>
                <a:solidFill>
                  <a:prstClr val="white"/>
                </a:solidFill>
                <a:effectLst/>
                <a:uLnTx/>
                <a:uFillTx/>
                <a:latin typeface="Calibri"/>
                <a:ea typeface="+mn-ea"/>
                <a:cs typeface="Times New Roman" panose="02020603050405020304" pitchFamily="18" charset="0"/>
              </a:rPr>
              <a:t>National</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02124"/>
              </a:solidFill>
              <a:effectLst/>
              <a:uLnTx/>
              <a:uFillTx/>
              <a:latin typeface="Calibri"/>
              <a:ea typeface="+mn-ea"/>
              <a:cs typeface="Times New Roman" panose="02020603050405020304" pitchFamily="18" charset="0"/>
            </a:endParaRPr>
          </a:p>
        </p:txBody>
      </p:sp>
      <p:sp>
        <p:nvSpPr>
          <p:cNvPr id="29" name="Oval 28">
            <a:extLst>
              <a:ext uri="{FF2B5EF4-FFF2-40B4-BE49-F238E27FC236}">
                <a16:creationId xmlns:a16="http://schemas.microsoft.com/office/drawing/2014/main" id="{2319A219-431A-7264-066F-E178325254DF}"/>
              </a:ext>
            </a:extLst>
          </p:cNvPr>
          <p:cNvSpPr/>
          <p:nvPr/>
        </p:nvSpPr>
        <p:spPr>
          <a:xfrm>
            <a:off x="8349860" y="4094129"/>
            <a:ext cx="775997" cy="7794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 name="Graphic 30" descr="House outline">
            <a:extLst>
              <a:ext uri="{FF2B5EF4-FFF2-40B4-BE49-F238E27FC236}">
                <a16:creationId xmlns:a16="http://schemas.microsoft.com/office/drawing/2014/main" id="{FCEF0532-0F96-B51D-F555-080C05AF1F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42917" y="4147045"/>
            <a:ext cx="589882" cy="589882"/>
          </a:xfrm>
          <a:prstGeom prst="rect">
            <a:avLst/>
          </a:prstGeom>
        </p:spPr>
      </p:pic>
      <p:sp>
        <p:nvSpPr>
          <p:cNvPr id="32" name="Rectangle: Rounded Corners 31">
            <a:extLst>
              <a:ext uri="{FF2B5EF4-FFF2-40B4-BE49-F238E27FC236}">
                <a16:creationId xmlns:a16="http://schemas.microsoft.com/office/drawing/2014/main" id="{7AF2FBA2-C2F4-2FB0-F4FC-616A5DDAF954}"/>
              </a:ext>
            </a:extLst>
          </p:cNvPr>
          <p:cNvSpPr/>
          <p:nvPr/>
        </p:nvSpPr>
        <p:spPr>
          <a:xfrm>
            <a:off x="889472" y="4576056"/>
            <a:ext cx="4287810" cy="2238378"/>
          </a:xfrm>
          <a:prstGeom prst="roundRect">
            <a:avLst>
              <a:gd name="adj" fmla="val 667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Arrow: Pentagon 33">
            <a:extLst>
              <a:ext uri="{FF2B5EF4-FFF2-40B4-BE49-F238E27FC236}">
                <a16:creationId xmlns:a16="http://schemas.microsoft.com/office/drawing/2014/main" id="{EAB295E1-20B1-C51A-C5D8-4CDF5EF091E2}"/>
              </a:ext>
            </a:extLst>
          </p:cNvPr>
          <p:cNvSpPr/>
          <p:nvPr/>
        </p:nvSpPr>
        <p:spPr>
          <a:xfrm>
            <a:off x="875108" y="3203974"/>
            <a:ext cx="641404" cy="109335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07111B37-326D-3C94-5A92-F4A97A87E32A}"/>
              </a:ext>
            </a:extLst>
          </p:cNvPr>
          <p:cNvSpPr txBox="1"/>
          <p:nvPr/>
        </p:nvSpPr>
        <p:spPr>
          <a:xfrm rot="16200000">
            <a:off x="577301" y="3578086"/>
            <a:ext cx="971250" cy="31423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a:ea typeface="+mn-ea"/>
                <a:cs typeface="+mn-cs"/>
              </a:rPr>
              <a:t>No change since Q2</a:t>
            </a:r>
          </a:p>
        </p:txBody>
      </p:sp>
      <p:sp>
        <p:nvSpPr>
          <p:cNvPr id="11" name="TextBox 10">
            <a:extLst>
              <a:ext uri="{FF2B5EF4-FFF2-40B4-BE49-F238E27FC236}">
                <a16:creationId xmlns:a16="http://schemas.microsoft.com/office/drawing/2014/main" id="{684BE245-1BB4-5DCD-509C-44881B56426D}"/>
              </a:ext>
            </a:extLst>
          </p:cNvPr>
          <p:cNvSpPr txBox="1"/>
          <p:nvPr/>
        </p:nvSpPr>
        <p:spPr>
          <a:xfrm>
            <a:off x="1771506" y="4830104"/>
            <a:ext cx="3300223" cy="16919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Around 6 in 10 adults are spending less on non-essentials because of the cost-of-living increases.</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Around 4 in 10 adults reported having to spend more than usual when food shopping to what they normally purchase.</a:t>
            </a:r>
          </a:p>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Retail sales decreased by 2.3% in December. </a:t>
            </a:r>
          </a:p>
          <a:p>
            <a:pPr marL="0" marR="0" lvl="0" indent="0" algn="l"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pic>
        <p:nvPicPr>
          <p:cNvPr id="25" name="Graphic 24" descr="Grocery bag outline">
            <a:extLst>
              <a:ext uri="{FF2B5EF4-FFF2-40B4-BE49-F238E27FC236}">
                <a16:creationId xmlns:a16="http://schemas.microsoft.com/office/drawing/2014/main" id="{895678A4-A76E-F768-7070-F9DC71A345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8689" y="5513232"/>
            <a:ext cx="595201" cy="595201"/>
          </a:xfrm>
          <a:prstGeom prst="rect">
            <a:avLst/>
          </a:prstGeom>
        </p:spPr>
      </p:pic>
      <p:pic>
        <p:nvPicPr>
          <p:cNvPr id="30" name="Graphic 29" descr="Store outline">
            <a:extLst>
              <a:ext uri="{FF2B5EF4-FFF2-40B4-BE49-F238E27FC236}">
                <a16:creationId xmlns:a16="http://schemas.microsoft.com/office/drawing/2014/main" id="{3D3C93AF-3F81-6C0D-CBB0-431CFBDFD9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7438" y="6240814"/>
            <a:ext cx="552219" cy="552219"/>
          </a:xfrm>
          <a:prstGeom prst="rect">
            <a:avLst/>
          </a:prstGeom>
        </p:spPr>
      </p:pic>
      <p:pic>
        <p:nvPicPr>
          <p:cNvPr id="37" name="Graphic 36" descr="Piggy Bank outline">
            <a:extLst>
              <a:ext uri="{FF2B5EF4-FFF2-40B4-BE49-F238E27FC236}">
                <a16:creationId xmlns:a16="http://schemas.microsoft.com/office/drawing/2014/main" id="{5EB6F67A-B6E3-7756-66AF-F97A8AF5799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78201" y="4682478"/>
            <a:ext cx="749903" cy="749903"/>
          </a:xfrm>
          <a:prstGeom prst="rect">
            <a:avLst/>
          </a:prstGeom>
        </p:spPr>
      </p:pic>
      <p:graphicFrame>
        <p:nvGraphicFramePr>
          <p:cNvPr id="12" name="Chart 11">
            <a:extLst>
              <a:ext uri="{FF2B5EF4-FFF2-40B4-BE49-F238E27FC236}">
                <a16:creationId xmlns:a16="http://schemas.microsoft.com/office/drawing/2014/main" id="{997339DA-3AE3-2D05-AB2B-7904F8BE7903}"/>
              </a:ext>
            </a:extLst>
          </p:cNvPr>
          <p:cNvGraphicFramePr>
            <a:graphicFrameLocks/>
          </p:cNvGraphicFramePr>
          <p:nvPr/>
        </p:nvGraphicFramePr>
        <p:xfrm>
          <a:off x="5346365" y="340245"/>
          <a:ext cx="5198508" cy="3967829"/>
        </p:xfrm>
        <a:graphic>
          <a:graphicData uri="http://schemas.openxmlformats.org/drawingml/2006/chart">
            <c:chart xmlns:c="http://schemas.openxmlformats.org/drawingml/2006/chart" xmlns:r="http://schemas.openxmlformats.org/officeDocument/2006/relationships" r:id="rId17"/>
          </a:graphicData>
        </a:graphic>
      </p:graphicFrame>
      <p:sp>
        <p:nvSpPr>
          <p:cNvPr id="13" name="TextBox 12">
            <a:extLst>
              <a:ext uri="{FF2B5EF4-FFF2-40B4-BE49-F238E27FC236}">
                <a16:creationId xmlns:a16="http://schemas.microsoft.com/office/drawing/2014/main" id="{D2B544B9-7585-6272-CCDE-B8F7A8D6976C}"/>
              </a:ext>
            </a:extLst>
          </p:cNvPr>
          <p:cNvSpPr txBox="1"/>
          <p:nvPr/>
        </p:nvSpPr>
        <p:spPr>
          <a:xfrm>
            <a:off x="6429831" y="207237"/>
            <a:ext cx="4158132" cy="20038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mn-ea"/>
                <a:cs typeface="+mn-cs"/>
              </a:rPr>
              <a:t>Inflation: </a:t>
            </a:r>
            <a:r>
              <a:rPr kumimoji="0" lang="en-GB" sz="1600" b="1" i="0" u="none" strike="noStrike" kern="1200" cap="none" spc="0" normalizeH="0" baseline="0" noProof="0">
                <a:ln>
                  <a:noFill/>
                </a:ln>
                <a:solidFill>
                  <a:srgbClr val="000000"/>
                </a:solidFill>
                <a:effectLst/>
                <a:uLnTx/>
                <a:uFillTx/>
                <a:latin typeface="Calibri"/>
                <a:ea typeface="+mn-ea"/>
                <a:cs typeface="+mn-cs"/>
              </a:rPr>
              <a:t>4.0% </a:t>
            </a:r>
            <a:r>
              <a:rPr kumimoji="0" lang="en-GB" sz="1600" b="0" i="0" u="none" strike="noStrike" kern="1200" cap="none" spc="0" normalizeH="0" baseline="0" noProof="0">
                <a:ln>
                  <a:noFill/>
                </a:ln>
                <a:solidFill>
                  <a:srgbClr val="000000"/>
                </a:solidFill>
                <a:effectLst/>
                <a:uLnTx/>
                <a:uFillTx/>
                <a:latin typeface="Calibri"/>
                <a:ea typeface="+mn-ea"/>
                <a:cs typeface="+mn-cs"/>
              </a:rPr>
              <a:t>&amp; Interest Rates: remain at </a:t>
            </a:r>
            <a:r>
              <a:rPr kumimoji="0" lang="en-GB" sz="1600" b="1" i="0" u="none" strike="noStrike" kern="1200" cap="none" spc="0" normalizeH="0" baseline="0" noProof="0">
                <a:ln>
                  <a:noFill/>
                </a:ln>
                <a:solidFill>
                  <a:srgbClr val="000000"/>
                </a:solidFill>
                <a:effectLst/>
                <a:uLnTx/>
                <a:uFillTx/>
                <a:latin typeface="Calibri"/>
                <a:ea typeface="+mn-ea"/>
                <a:cs typeface="+mn-cs"/>
              </a:rPr>
              <a:t>5.25</a:t>
            </a: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2823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9AFD40B1-BEDD-A3FC-2E19-C4D844929972}"/>
              </a:ext>
            </a:extLst>
          </p:cNvPr>
          <p:cNvSpPr/>
          <p:nvPr/>
        </p:nvSpPr>
        <p:spPr>
          <a:xfrm>
            <a:off x="852665" y="5261822"/>
            <a:ext cx="4652839" cy="1463479"/>
          </a:xfrm>
          <a:prstGeom prst="roundRect">
            <a:avLst>
              <a:gd name="adj" fmla="val 501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BDAA9CB1-465D-17EC-5271-B704ADA17062}"/>
              </a:ext>
            </a:extLst>
          </p:cNvPr>
          <p:cNvSpPr/>
          <p:nvPr/>
        </p:nvSpPr>
        <p:spPr>
          <a:xfrm>
            <a:off x="943275" y="3644800"/>
            <a:ext cx="4531989" cy="1542718"/>
          </a:xfrm>
          <a:prstGeom prst="roundRect">
            <a:avLst>
              <a:gd name="adj" fmla="val 66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4B67699-2994-F546-EDC1-1E3154E6140C}"/>
              </a:ext>
            </a:extLst>
          </p:cNvPr>
          <p:cNvSpPr/>
          <p:nvPr/>
        </p:nvSpPr>
        <p:spPr>
          <a:xfrm>
            <a:off x="877259" y="43566"/>
            <a:ext cx="863976" cy="862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A56E589-D1C1-482A-EB3F-D2BE39CCB48F}"/>
              </a:ext>
            </a:extLst>
          </p:cNvPr>
          <p:cNvPicPr>
            <a:picLocks noChangeAspect="1"/>
          </p:cNvPicPr>
          <p:nvPr/>
        </p:nvPicPr>
        <p:blipFill>
          <a:blip r:embed="rId3"/>
          <a:stretch>
            <a:fillRect/>
          </a:stretch>
        </p:blipFill>
        <p:spPr>
          <a:xfrm>
            <a:off x="-36112" y="0"/>
            <a:ext cx="749808" cy="6858000"/>
          </a:xfrm>
          <a:prstGeom prst="rect">
            <a:avLst/>
          </a:prstGeom>
        </p:spPr>
      </p:pic>
      <p:sp>
        <p:nvSpPr>
          <p:cNvPr id="8" name="Rectangle 7">
            <a:extLst>
              <a:ext uri="{FF2B5EF4-FFF2-40B4-BE49-F238E27FC236}">
                <a16:creationId xmlns:a16="http://schemas.microsoft.com/office/drawing/2014/main" id="{8CF1B8C7-90FC-F66F-BBCE-3D53019B6C6D}"/>
              </a:ext>
            </a:extLst>
          </p:cNvPr>
          <p:cNvSpPr/>
          <p:nvPr/>
        </p:nvSpPr>
        <p:spPr>
          <a:xfrm>
            <a:off x="1561972" y="228715"/>
            <a:ext cx="4050157"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ADB541C-F4D0-D317-61D4-E545BB7F294E}"/>
              </a:ext>
            </a:extLst>
          </p:cNvPr>
          <p:cNvSpPr txBox="1"/>
          <p:nvPr/>
        </p:nvSpPr>
        <p:spPr>
          <a:xfrm>
            <a:off x="1861369" y="301888"/>
            <a:ext cx="3533591" cy="3994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Strategic Risk: Children in Care </a:t>
            </a:r>
          </a:p>
        </p:txBody>
      </p:sp>
      <p:pic>
        <p:nvPicPr>
          <p:cNvPr id="28" name="Graphic 27" descr="Warning with solid fill">
            <a:extLst>
              <a:ext uri="{FF2B5EF4-FFF2-40B4-BE49-F238E27FC236}">
                <a16:creationId xmlns:a16="http://schemas.microsoft.com/office/drawing/2014/main" id="{8478EE9E-748D-F5CF-711E-4F885E8201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729" y="116998"/>
            <a:ext cx="597035" cy="597035"/>
          </a:xfrm>
          <a:prstGeom prst="rect">
            <a:avLst/>
          </a:prstGeom>
        </p:spPr>
      </p:pic>
      <p:sp>
        <p:nvSpPr>
          <p:cNvPr id="2" name="TextBox 1">
            <a:extLst>
              <a:ext uri="{FF2B5EF4-FFF2-40B4-BE49-F238E27FC236}">
                <a16:creationId xmlns:a16="http://schemas.microsoft.com/office/drawing/2014/main" id="{7AD31FDA-6AB9-B2E1-4011-E43BD76A2C0C}"/>
              </a:ext>
            </a:extLst>
          </p:cNvPr>
          <p:cNvSpPr txBox="1"/>
          <p:nvPr/>
        </p:nvSpPr>
        <p:spPr>
          <a:xfrm rot="16200000">
            <a:off x="-3336196" y="3156942"/>
            <a:ext cx="7286198" cy="5441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Operating Context: Risk,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 Placement sufficiency for </a:t>
            </a:r>
            <a:r>
              <a:rPr kumimoji="0" lang="en-GB" sz="2000" b="1" i="0" u="none" strike="noStrike" kern="1200" cap="none" spc="0" normalizeH="0" baseline="0" noProof="0" err="1">
                <a:ln>
                  <a:noFill/>
                </a:ln>
                <a:solidFill>
                  <a:prstClr val="white"/>
                </a:solidFill>
                <a:effectLst/>
                <a:uLnTx/>
                <a:uFillTx/>
                <a:latin typeface="Calibri"/>
                <a:ea typeface="+mn-ea"/>
                <a:cs typeface="+mn-cs"/>
              </a:rPr>
              <a:t>CiC</a:t>
            </a:r>
            <a:endParaRPr kumimoji="0" lang="en-GB" sz="2000" b="1"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BE9DBF7A-5A6E-77C8-EF58-2F4B2A56F469}"/>
              </a:ext>
            </a:extLst>
          </p:cNvPr>
          <p:cNvSpPr txBox="1"/>
          <p:nvPr/>
        </p:nvSpPr>
        <p:spPr>
          <a:xfrm>
            <a:off x="919123" y="959543"/>
            <a:ext cx="4350715" cy="2480729"/>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ECC Strategic Risk (SRR0046):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Placement sufficiency for Children in Care: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There is a shortage of placement choice and significant increasing costs nationally. This is compounded by; increasing Children in Care numbers nationally, Ofsted inspection outcomes, pressure of health, education and criminal justice beds, workforce recruitment and retention issues and the current economic situation.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The consequences are two potential risks arise; insufficient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placements resulting in a failure to meet our statutory duty to provide lawful placements for children requiring care, and increased pressure on budgets due to rising costs.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number of unregistered placements is not reducing, thus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creating reputational risk for the Local Authority.</a:t>
            </a:r>
          </a:p>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D81FDECE-6AAE-9318-7622-9A643183AFA4}"/>
              </a:ext>
            </a:extLst>
          </p:cNvPr>
          <p:cNvSpPr txBox="1"/>
          <p:nvPr/>
        </p:nvSpPr>
        <p:spPr>
          <a:xfrm rot="16200000">
            <a:off x="1082767" y="4291745"/>
            <a:ext cx="1035160" cy="1510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Probability</a:t>
            </a:r>
          </a:p>
        </p:txBody>
      </p:sp>
      <p:sp>
        <p:nvSpPr>
          <p:cNvPr id="71" name="TextBox 70">
            <a:extLst>
              <a:ext uri="{FF2B5EF4-FFF2-40B4-BE49-F238E27FC236}">
                <a16:creationId xmlns:a16="http://schemas.microsoft.com/office/drawing/2014/main" id="{16BF4B09-2E3D-F7F9-4A10-33FE979C3E4D}"/>
              </a:ext>
            </a:extLst>
          </p:cNvPr>
          <p:cNvSpPr txBox="1"/>
          <p:nvPr/>
        </p:nvSpPr>
        <p:spPr>
          <a:xfrm>
            <a:off x="1786941" y="4994149"/>
            <a:ext cx="1035160" cy="1933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Impact</a:t>
            </a:r>
          </a:p>
        </p:txBody>
      </p:sp>
      <p:sp>
        <p:nvSpPr>
          <p:cNvPr id="72" name="Rectangle 71">
            <a:extLst>
              <a:ext uri="{FF2B5EF4-FFF2-40B4-BE49-F238E27FC236}">
                <a16:creationId xmlns:a16="http://schemas.microsoft.com/office/drawing/2014/main" id="{784A4BBF-19CF-D0F7-0B80-787498E761BF}"/>
              </a:ext>
            </a:extLst>
          </p:cNvPr>
          <p:cNvSpPr/>
          <p:nvPr/>
        </p:nvSpPr>
        <p:spPr>
          <a:xfrm>
            <a:off x="4101078" y="3832033"/>
            <a:ext cx="757604" cy="539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A8D2C4F0-7E8B-A0B7-407A-3DDD798A5554}"/>
              </a:ext>
            </a:extLst>
          </p:cNvPr>
          <p:cNvSpPr txBox="1"/>
          <p:nvPr/>
        </p:nvSpPr>
        <p:spPr>
          <a:xfrm>
            <a:off x="3184483" y="3931806"/>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Current risk score</a:t>
            </a:r>
          </a:p>
        </p:txBody>
      </p:sp>
      <p:sp>
        <p:nvSpPr>
          <p:cNvPr id="75" name="TextBox 74">
            <a:extLst>
              <a:ext uri="{FF2B5EF4-FFF2-40B4-BE49-F238E27FC236}">
                <a16:creationId xmlns:a16="http://schemas.microsoft.com/office/drawing/2014/main" id="{540FD7D9-FC6E-3DDC-92E5-0EEC4F1887AB}"/>
              </a:ext>
            </a:extLst>
          </p:cNvPr>
          <p:cNvSpPr txBox="1"/>
          <p:nvPr/>
        </p:nvSpPr>
        <p:spPr>
          <a:xfrm>
            <a:off x="3072340" y="4677484"/>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Target score</a:t>
            </a:r>
          </a:p>
        </p:txBody>
      </p:sp>
      <p:pic>
        <p:nvPicPr>
          <p:cNvPr id="78" name="Picture 77">
            <a:extLst>
              <a:ext uri="{FF2B5EF4-FFF2-40B4-BE49-F238E27FC236}">
                <a16:creationId xmlns:a16="http://schemas.microsoft.com/office/drawing/2014/main" id="{8319806F-50C8-C48F-29E4-E7A1450EC52B}"/>
              </a:ext>
            </a:extLst>
          </p:cNvPr>
          <p:cNvPicPr>
            <a:picLocks noChangeAspect="1"/>
          </p:cNvPicPr>
          <p:nvPr/>
        </p:nvPicPr>
        <p:blipFill>
          <a:blip r:embed="rId6"/>
          <a:stretch>
            <a:fillRect/>
          </a:stretch>
        </p:blipFill>
        <p:spPr>
          <a:xfrm>
            <a:off x="1767638" y="3868596"/>
            <a:ext cx="1054463" cy="1095125"/>
          </a:xfrm>
          <a:prstGeom prst="rect">
            <a:avLst/>
          </a:prstGeom>
        </p:spPr>
      </p:pic>
      <p:sp>
        <p:nvSpPr>
          <p:cNvPr id="69" name="Flowchart: Connector 68">
            <a:extLst>
              <a:ext uri="{FF2B5EF4-FFF2-40B4-BE49-F238E27FC236}">
                <a16:creationId xmlns:a16="http://schemas.microsoft.com/office/drawing/2014/main" id="{5B781219-F183-EB0B-B54E-DF8EBBD7BAE4}"/>
              </a:ext>
            </a:extLst>
          </p:cNvPr>
          <p:cNvSpPr/>
          <p:nvPr/>
        </p:nvSpPr>
        <p:spPr>
          <a:xfrm>
            <a:off x="2594251" y="3931806"/>
            <a:ext cx="167935" cy="1692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64F69D8-8938-16A8-3B50-65810259DBFF}"/>
              </a:ext>
            </a:extLst>
          </p:cNvPr>
          <p:cNvSpPr/>
          <p:nvPr/>
        </p:nvSpPr>
        <p:spPr>
          <a:xfrm>
            <a:off x="4101078" y="4477383"/>
            <a:ext cx="757604" cy="5397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D29A8E95-C076-9FF9-276F-C9DF60E064A8}"/>
              </a:ext>
            </a:extLst>
          </p:cNvPr>
          <p:cNvSpPr txBox="1"/>
          <p:nvPr/>
        </p:nvSpPr>
        <p:spPr>
          <a:xfrm>
            <a:off x="4101078" y="3863846"/>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(4, 4)</a:t>
            </a:r>
          </a:p>
        </p:txBody>
      </p:sp>
      <p:sp>
        <p:nvSpPr>
          <p:cNvPr id="7" name="TextBox 6">
            <a:extLst>
              <a:ext uri="{FF2B5EF4-FFF2-40B4-BE49-F238E27FC236}">
                <a16:creationId xmlns:a16="http://schemas.microsoft.com/office/drawing/2014/main" id="{A9B4B03E-48C4-64FD-C5CF-CF1086EBCEA8}"/>
              </a:ext>
            </a:extLst>
          </p:cNvPr>
          <p:cNvSpPr txBox="1"/>
          <p:nvPr/>
        </p:nvSpPr>
        <p:spPr>
          <a:xfrm>
            <a:off x="4101078" y="4477383"/>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(3, 3)</a:t>
            </a:r>
          </a:p>
        </p:txBody>
      </p:sp>
      <p:sp>
        <p:nvSpPr>
          <p:cNvPr id="34" name="Arrow: Pentagon 33">
            <a:extLst>
              <a:ext uri="{FF2B5EF4-FFF2-40B4-BE49-F238E27FC236}">
                <a16:creationId xmlns:a16="http://schemas.microsoft.com/office/drawing/2014/main" id="{EAB295E1-20B1-C51A-C5D8-4CDF5EF091E2}"/>
              </a:ext>
            </a:extLst>
          </p:cNvPr>
          <p:cNvSpPr/>
          <p:nvPr/>
        </p:nvSpPr>
        <p:spPr>
          <a:xfrm>
            <a:off x="829201" y="3840628"/>
            <a:ext cx="641404" cy="109335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0406323-2766-B1F7-FA8D-9A6A506349CC}"/>
              </a:ext>
            </a:extLst>
          </p:cNvPr>
          <p:cNvSpPr txBox="1"/>
          <p:nvPr/>
        </p:nvSpPr>
        <p:spPr>
          <a:xfrm rot="16200000">
            <a:off x="614767" y="4230187"/>
            <a:ext cx="971250" cy="31423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a:ea typeface="+mn-ea"/>
                <a:cs typeface="+mn-cs"/>
              </a:rPr>
              <a:t>January 2024</a:t>
            </a:r>
          </a:p>
        </p:txBody>
      </p:sp>
      <p:sp>
        <p:nvSpPr>
          <p:cNvPr id="9" name="Rectangle: Rounded Corners 8">
            <a:extLst>
              <a:ext uri="{FF2B5EF4-FFF2-40B4-BE49-F238E27FC236}">
                <a16:creationId xmlns:a16="http://schemas.microsoft.com/office/drawing/2014/main" id="{E4180F27-A9C0-887D-01FA-54F189175B60}"/>
              </a:ext>
            </a:extLst>
          </p:cNvPr>
          <p:cNvSpPr/>
          <p:nvPr/>
        </p:nvSpPr>
        <p:spPr>
          <a:xfrm>
            <a:off x="5799627" y="187424"/>
            <a:ext cx="6255739" cy="6597616"/>
          </a:xfrm>
          <a:prstGeom prst="roundRect">
            <a:avLst>
              <a:gd name="adj" fmla="val 14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BDA28DBC-AFC8-BD46-A29C-90C04F64734B}"/>
              </a:ext>
            </a:extLst>
          </p:cNvPr>
          <p:cNvSpPr txBox="1"/>
          <p:nvPr/>
        </p:nvSpPr>
        <p:spPr>
          <a:xfrm>
            <a:off x="1787714" y="5321561"/>
            <a:ext cx="2664647" cy="39549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In progress:</a:t>
            </a:r>
          </a:p>
        </p:txBody>
      </p:sp>
      <p:sp>
        <p:nvSpPr>
          <p:cNvPr id="16" name="TextBox 15">
            <a:extLst>
              <a:ext uri="{FF2B5EF4-FFF2-40B4-BE49-F238E27FC236}">
                <a16:creationId xmlns:a16="http://schemas.microsoft.com/office/drawing/2014/main" id="{D90F610E-5C4F-4B49-76C2-568D3DBC405E}"/>
              </a:ext>
            </a:extLst>
          </p:cNvPr>
          <p:cNvSpPr txBox="1"/>
          <p:nvPr/>
        </p:nvSpPr>
        <p:spPr>
          <a:xfrm>
            <a:off x="1462198" y="5677727"/>
            <a:ext cx="4331932" cy="1130173"/>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Residential Strategy: development of local in-house and commissioned residential provision.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Joint Protocol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Lobbying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mn-cs"/>
              </a:rPr>
              <a:t>Monitoring: Prevention of entry into care and re-unification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mn-cs"/>
              </a:rPr>
              <a:t> </a:t>
            </a:r>
          </a:p>
        </p:txBody>
      </p:sp>
      <p:sp>
        <p:nvSpPr>
          <p:cNvPr id="18" name="TextBox 17">
            <a:extLst>
              <a:ext uri="{FF2B5EF4-FFF2-40B4-BE49-F238E27FC236}">
                <a16:creationId xmlns:a16="http://schemas.microsoft.com/office/drawing/2014/main" id="{7F60E62D-5535-D792-B26A-D191206CC622}"/>
              </a:ext>
            </a:extLst>
          </p:cNvPr>
          <p:cNvSpPr txBox="1"/>
          <p:nvPr/>
        </p:nvSpPr>
        <p:spPr>
          <a:xfrm>
            <a:off x="5836317" y="228715"/>
            <a:ext cx="6219049" cy="1235005"/>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mn-cs"/>
              </a:rPr>
              <a:t>For non-SMC children, the last 2 years has shown an increase in in-house and kinship fostering to meet rising demand, as well as smaller rises in residential care. SMC increases in demand have largely been met through semi-independent accommodation.</a:t>
            </a:r>
          </a:p>
          <a:p>
            <a:pPr marL="0" marR="0" lvl="0" indent="0" algn="ctr" defTabSz="914400" rtl="0" eaLnBrk="1" fontAlgn="auto" latinLnBrk="0" hangingPunct="1">
              <a:lnSpc>
                <a:spcPct val="100000"/>
              </a:lnSpc>
              <a:spcBef>
                <a:spcPts val="0"/>
              </a:spcBef>
              <a:spcAft>
                <a:spcPts val="1134"/>
              </a:spcAft>
              <a:buClrTx/>
              <a:buSzTx/>
              <a:buFontTx/>
              <a:buNone/>
              <a:tabLst/>
              <a:defRPr/>
            </a:pPr>
            <a:endParaRPr kumimoji="0" lang="en-GB" sz="1500" b="0" i="0"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5C48F8A-F45E-988A-AF27-F506648D3210}"/>
              </a:ext>
            </a:extLst>
          </p:cNvPr>
          <p:cNvSpPr txBox="1"/>
          <p:nvPr/>
        </p:nvSpPr>
        <p:spPr>
          <a:xfrm>
            <a:off x="6534469" y="959543"/>
            <a:ext cx="5335381" cy="24242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300" b="1" i="0" u="none" strike="noStrike" kern="1200" cap="none" spc="0" normalizeH="0" baseline="0" noProof="0">
                <a:ln>
                  <a:noFill/>
                </a:ln>
                <a:solidFill>
                  <a:srgbClr val="000000"/>
                </a:solidFill>
                <a:effectLst/>
                <a:uLnTx/>
                <a:uFillTx/>
                <a:latin typeface="Calibri"/>
                <a:ea typeface="+mn-ea"/>
                <a:cs typeface="+mn-cs"/>
              </a:rPr>
              <a:t>Placement Type: Comparison between placement types December 2021 to current (Jan 2024) profile.</a:t>
            </a:r>
          </a:p>
        </p:txBody>
      </p:sp>
      <p:graphicFrame>
        <p:nvGraphicFramePr>
          <p:cNvPr id="21" name="Chart 20">
            <a:extLst>
              <a:ext uri="{FF2B5EF4-FFF2-40B4-BE49-F238E27FC236}">
                <a16:creationId xmlns:a16="http://schemas.microsoft.com/office/drawing/2014/main" id="{96BA2D64-EBD1-A7FE-AD08-AE6A42B5E794}"/>
              </a:ext>
            </a:extLst>
          </p:cNvPr>
          <p:cNvGraphicFramePr>
            <a:graphicFrameLocks/>
          </p:cNvGraphicFramePr>
          <p:nvPr/>
        </p:nvGraphicFramePr>
        <p:xfrm>
          <a:off x="5919989" y="1345324"/>
          <a:ext cx="3397258" cy="543971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DF3DD631-E2F0-089F-46A3-FB4AAA6EE88E}"/>
              </a:ext>
            </a:extLst>
          </p:cNvPr>
          <p:cNvGraphicFramePr>
            <a:graphicFrameLocks/>
          </p:cNvGraphicFramePr>
          <p:nvPr/>
        </p:nvGraphicFramePr>
        <p:xfrm>
          <a:off x="9617597" y="1564199"/>
          <a:ext cx="2292039" cy="5120362"/>
        </p:xfrm>
        <a:graphic>
          <a:graphicData uri="http://schemas.openxmlformats.org/drawingml/2006/chart">
            <c:chart xmlns:c="http://schemas.openxmlformats.org/drawingml/2006/chart" xmlns:r="http://schemas.openxmlformats.org/officeDocument/2006/relationships" r:id="rId8"/>
          </a:graphicData>
        </a:graphic>
      </p:graphicFrame>
      <p:sp>
        <p:nvSpPr>
          <p:cNvPr id="19" name="Arrow: Pentagon 18">
            <a:extLst>
              <a:ext uri="{FF2B5EF4-FFF2-40B4-BE49-F238E27FC236}">
                <a16:creationId xmlns:a16="http://schemas.microsoft.com/office/drawing/2014/main" id="{FF6EA261-264D-7C31-F9AD-FD807F34C38B}"/>
              </a:ext>
            </a:extLst>
          </p:cNvPr>
          <p:cNvSpPr/>
          <p:nvPr/>
        </p:nvSpPr>
        <p:spPr>
          <a:xfrm>
            <a:off x="804942" y="5431907"/>
            <a:ext cx="641404" cy="109335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4807AFB-2A69-BD12-0A28-48E310B71BEC}"/>
              </a:ext>
            </a:extLst>
          </p:cNvPr>
          <p:cNvSpPr txBox="1"/>
          <p:nvPr/>
        </p:nvSpPr>
        <p:spPr>
          <a:xfrm rot="16200000">
            <a:off x="566804" y="5821466"/>
            <a:ext cx="971250" cy="31423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a:ea typeface="+mn-ea"/>
                <a:cs typeface="+mn-cs"/>
              </a:rPr>
              <a:t>Control Measures:</a:t>
            </a:r>
          </a:p>
        </p:txBody>
      </p:sp>
    </p:spTree>
    <p:extLst>
      <p:ext uri="{BB962C8B-B14F-4D97-AF65-F5344CB8AC3E}">
        <p14:creationId xmlns:p14="http://schemas.microsoft.com/office/powerpoint/2010/main" val="16466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BDAA9CB1-465D-17EC-5271-B704ADA17062}"/>
              </a:ext>
            </a:extLst>
          </p:cNvPr>
          <p:cNvSpPr/>
          <p:nvPr/>
        </p:nvSpPr>
        <p:spPr>
          <a:xfrm>
            <a:off x="1034060" y="5108798"/>
            <a:ext cx="4270156" cy="1542718"/>
          </a:xfrm>
          <a:prstGeom prst="roundRect">
            <a:avLst>
              <a:gd name="adj" fmla="val 667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34B67699-2994-F546-EDC1-1E3154E6140C}"/>
              </a:ext>
            </a:extLst>
          </p:cNvPr>
          <p:cNvSpPr/>
          <p:nvPr/>
        </p:nvSpPr>
        <p:spPr>
          <a:xfrm>
            <a:off x="877259" y="43566"/>
            <a:ext cx="863976" cy="8622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EA56E589-D1C1-482A-EB3F-D2BE39CCB48F}"/>
              </a:ext>
            </a:extLst>
          </p:cNvPr>
          <p:cNvPicPr>
            <a:picLocks noChangeAspect="1"/>
          </p:cNvPicPr>
          <p:nvPr/>
        </p:nvPicPr>
        <p:blipFill>
          <a:blip r:embed="rId3"/>
          <a:stretch>
            <a:fillRect/>
          </a:stretch>
        </p:blipFill>
        <p:spPr>
          <a:xfrm>
            <a:off x="0" y="0"/>
            <a:ext cx="749808" cy="6858000"/>
          </a:xfrm>
          <a:prstGeom prst="rect">
            <a:avLst/>
          </a:prstGeom>
        </p:spPr>
      </p:pic>
      <p:sp>
        <p:nvSpPr>
          <p:cNvPr id="8" name="Rectangle 7">
            <a:extLst>
              <a:ext uri="{FF2B5EF4-FFF2-40B4-BE49-F238E27FC236}">
                <a16:creationId xmlns:a16="http://schemas.microsoft.com/office/drawing/2014/main" id="{8CF1B8C7-90FC-F66F-BBCE-3D53019B6C6D}"/>
              </a:ext>
            </a:extLst>
          </p:cNvPr>
          <p:cNvSpPr/>
          <p:nvPr/>
        </p:nvSpPr>
        <p:spPr>
          <a:xfrm>
            <a:off x="1561972" y="228715"/>
            <a:ext cx="4050157" cy="507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ADB541C-F4D0-D317-61D4-E545BB7F294E}"/>
              </a:ext>
            </a:extLst>
          </p:cNvPr>
          <p:cNvSpPr txBox="1"/>
          <p:nvPr/>
        </p:nvSpPr>
        <p:spPr>
          <a:xfrm>
            <a:off x="1861369" y="301888"/>
            <a:ext cx="3533591" cy="3994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Strategic Risk: ASC Safeguarding</a:t>
            </a:r>
          </a:p>
        </p:txBody>
      </p:sp>
      <p:pic>
        <p:nvPicPr>
          <p:cNvPr id="28" name="Graphic 27" descr="Warning with solid fill">
            <a:extLst>
              <a:ext uri="{FF2B5EF4-FFF2-40B4-BE49-F238E27FC236}">
                <a16:creationId xmlns:a16="http://schemas.microsoft.com/office/drawing/2014/main" id="{8478EE9E-748D-F5CF-711E-4F885E8201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729" y="116998"/>
            <a:ext cx="597035" cy="597035"/>
          </a:xfrm>
          <a:prstGeom prst="rect">
            <a:avLst/>
          </a:prstGeom>
        </p:spPr>
      </p:pic>
      <p:sp>
        <p:nvSpPr>
          <p:cNvPr id="64" name="TextBox 63">
            <a:extLst>
              <a:ext uri="{FF2B5EF4-FFF2-40B4-BE49-F238E27FC236}">
                <a16:creationId xmlns:a16="http://schemas.microsoft.com/office/drawing/2014/main" id="{BE9DBF7A-5A6E-77C8-EF58-2F4B2A56F469}"/>
              </a:ext>
            </a:extLst>
          </p:cNvPr>
          <p:cNvSpPr txBox="1"/>
          <p:nvPr/>
        </p:nvSpPr>
        <p:spPr>
          <a:xfrm>
            <a:off x="1092349" y="1192838"/>
            <a:ext cx="4350715" cy="2236162"/>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ECC Strategic Risk (SRR0055):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ASC Safeguarding: </a:t>
            </a:r>
            <a:r>
              <a:rPr kumimoji="0" lang="en-GB" sz="1400" b="0" i="0" u="none" strike="noStrike" kern="1200" cap="none" spc="0" normalizeH="0" baseline="0" noProof="0" dirty="0">
                <a:ln>
                  <a:noFill/>
                </a:ln>
                <a:solidFill>
                  <a:srgbClr val="000000"/>
                </a:solidFill>
                <a:effectLst/>
                <a:uLnTx/>
                <a:uFillTx/>
                <a:latin typeface="Calibri"/>
                <a:ea typeface="+mn-ea"/>
                <a:cs typeface="+mn-cs"/>
              </a:rPr>
              <a:t>Risk of potential death or serious injury of a vulnerable adult or child as a result of market failure or poor practices. This would have a significant impact on service delivery, officer morale and the reputation of the Council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ASC track a number of measures that help the service understand the performance of safeguarding processes and services. This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Volumes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Timeliness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Outcomes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alibri"/>
                <a:ea typeface="+mn-ea"/>
                <a:cs typeface="+mn-cs"/>
              </a:rPr>
              <a:t>Shown (right) is a measure that is tracked nationally that looks at removal and reduction of risk, where ECC performs above national averages.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1134"/>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1134"/>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D81FDECE-6AAE-9318-7622-9A643183AFA4}"/>
              </a:ext>
            </a:extLst>
          </p:cNvPr>
          <p:cNvSpPr txBox="1"/>
          <p:nvPr/>
        </p:nvSpPr>
        <p:spPr>
          <a:xfrm rot="16200000">
            <a:off x="1173551" y="5755743"/>
            <a:ext cx="1035160" cy="1510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Probability</a:t>
            </a:r>
          </a:p>
        </p:txBody>
      </p:sp>
      <p:sp>
        <p:nvSpPr>
          <p:cNvPr id="71" name="TextBox 70">
            <a:extLst>
              <a:ext uri="{FF2B5EF4-FFF2-40B4-BE49-F238E27FC236}">
                <a16:creationId xmlns:a16="http://schemas.microsoft.com/office/drawing/2014/main" id="{16BF4B09-2E3D-F7F9-4A10-33FE979C3E4D}"/>
              </a:ext>
            </a:extLst>
          </p:cNvPr>
          <p:cNvSpPr txBox="1"/>
          <p:nvPr/>
        </p:nvSpPr>
        <p:spPr>
          <a:xfrm>
            <a:off x="1877725" y="6458147"/>
            <a:ext cx="1035160" cy="1933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Impact</a:t>
            </a:r>
          </a:p>
        </p:txBody>
      </p:sp>
      <p:sp>
        <p:nvSpPr>
          <p:cNvPr id="72" name="Rectangle 71">
            <a:extLst>
              <a:ext uri="{FF2B5EF4-FFF2-40B4-BE49-F238E27FC236}">
                <a16:creationId xmlns:a16="http://schemas.microsoft.com/office/drawing/2014/main" id="{784A4BBF-19CF-D0F7-0B80-787498E761BF}"/>
              </a:ext>
            </a:extLst>
          </p:cNvPr>
          <p:cNvSpPr/>
          <p:nvPr/>
        </p:nvSpPr>
        <p:spPr>
          <a:xfrm>
            <a:off x="4191862" y="5296031"/>
            <a:ext cx="757604" cy="539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A8D2C4F0-7E8B-A0B7-407A-3DDD798A5554}"/>
              </a:ext>
            </a:extLst>
          </p:cNvPr>
          <p:cNvSpPr txBox="1"/>
          <p:nvPr/>
        </p:nvSpPr>
        <p:spPr>
          <a:xfrm>
            <a:off x="3275267" y="5395804"/>
            <a:ext cx="680714" cy="41890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1" i="0" u="none" strike="noStrike" kern="1200" cap="none" spc="0" normalizeH="0" baseline="0" noProof="0">
                <a:ln>
                  <a:noFill/>
                </a:ln>
                <a:solidFill>
                  <a:srgbClr val="000000"/>
                </a:solidFill>
                <a:effectLst/>
                <a:uLnTx/>
                <a:uFillTx/>
                <a:latin typeface="Calibri"/>
                <a:ea typeface="+mn-ea"/>
                <a:cs typeface="+mn-cs"/>
              </a:rPr>
              <a:t>Current risk score</a:t>
            </a:r>
          </a:p>
        </p:txBody>
      </p:sp>
      <p:sp>
        <p:nvSpPr>
          <p:cNvPr id="75" name="TextBox 74">
            <a:extLst>
              <a:ext uri="{FF2B5EF4-FFF2-40B4-BE49-F238E27FC236}">
                <a16:creationId xmlns:a16="http://schemas.microsoft.com/office/drawing/2014/main" id="{540FD7D9-FC6E-3DDC-92E5-0EEC4F1887AB}"/>
              </a:ext>
            </a:extLst>
          </p:cNvPr>
          <p:cNvSpPr txBox="1"/>
          <p:nvPr/>
        </p:nvSpPr>
        <p:spPr>
          <a:xfrm>
            <a:off x="3163124" y="6141482"/>
            <a:ext cx="841240" cy="25649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100" b="0" i="1" u="none" strike="noStrike" kern="1200" cap="none" spc="0" normalizeH="0" baseline="0" noProof="0">
                <a:ln>
                  <a:noFill/>
                </a:ln>
                <a:solidFill>
                  <a:srgbClr val="000000"/>
                </a:solidFill>
                <a:effectLst/>
                <a:uLnTx/>
                <a:uFillTx/>
                <a:latin typeface="Calibri"/>
                <a:ea typeface="+mn-ea"/>
                <a:cs typeface="+mn-cs"/>
              </a:rPr>
              <a:t>Target score</a:t>
            </a:r>
          </a:p>
        </p:txBody>
      </p:sp>
      <p:pic>
        <p:nvPicPr>
          <p:cNvPr id="78" name="Picture 77">
            <a:extLst>
              <a:ext uri="{FF2B5EF4-FFF2-40B4-BE49-F238E27FC236}">
                <a16:creationId xmlns:a16="http://schemas.microsoft.com/office/drawing/2014/main" id="{8319806F-50C8-C48F-29E4-E7A1450EC52B}"/>
              </a:ext>
            </a:extLst>
          </p:cNvPr>
          <p:cNvPicPr>
            <a:picLocks noChangeAspect="1"/>
          </p:cNvPicPr>
          <p:nvPr/>
        </p:nvPicPr>
        <p:blipFill>
          <a:blip r:embed="rId6"/>
          <a:stretch>
            <a:fillRect/>
          </a:stretch>
        </p:blipFill>
        <p:spPr>
          <a:xfrm>
            <a:off x="1858422" y="5332594"/>
            <a:ext cx="1054463" cy="1095125"/>
          </a:xfrm>
          <a:prstGeom prst="rect">
            <a:avLst/>
          </a:prstGeom>
        </p:spPr>
      </p:pic>
      <p:sp>
        <p:nvSpPr>
          <p:cNvPr id="69" name="Flowchart: Connector 68">
            <a:extLst>
              <a:ext uri="{FF2B5EF4-FFF2-40B4-BE49-F238E27FC236}">
                <a16:creationId xmlns:a16="http://schemas.microsoft.com/office/drawing/2014/main" id="{5B781219-F183-EB0B-B54E-DF8EBBD7BAE4}"/>
              </a:ext>
            </a:extLst>
          </p:cNvPr>
          <p:cNvSpPr/>
          <p:nvPr/>
        </p:nvSpPr>
        <p:spPr>
          <a:xfrm>
            <a:off x="2672431" y="5662042"/>
            <a:ext cx="167935" cy="1692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64F69D8-8938-16A8-3B50-65810259DBFF}"/>
              </a:ext>
            </a:extLst>
          </p:cNvPr>
          <p:cNvSpPr/>
          <p:nvPr/>
        </p:nvSpPr>
        <p:spPr>
          <a:xfrm>
            <a:off x="4191862" y="5941381"/>
            <a:ext cx="757604" cy="539717"/>
          </a:xfrm>
          <a:prstGeom prst="rect">
            <a:avLst/>
          </a:prstGeom>
          <a:solidFill>
            <a:srgbClr val="EA8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D29A8E95-C076-9FF9-276F-C9DF60E064A8}"/>
              </a:ext>
            </a:extLst>
          </p:cNvPr>
          <p:cNvSpPr txBox="1"/>
          <p:nvPr/>
        </p:nvSpPr>
        <p:spPr>
          <a:xfrm>
            <a:off x="4191862" y="5327844"/>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(3, 4)</a:t>
            </a:r>
          </a:p>
        </p:txBody>
      </p:sp>
      <p:sp>
        <p:nvSpPr>
          <p:cNvPr id="7" name="TextBox 6">
            <a:extLst>
              <a:ext uri="{FF2B5EF4-FFF2-40B4-BE49-F238E27FC236}">
                <a16:creationId xmlns:a16="http://schemas.microsoft.com/office/drawing/2014/main" id="{A9B4B03E-48C4-64FD-C5CF-CF1086EBCEA8}"/>
              </a:ext>
            </a:extLst>
          </p:cNvPr>
          <p:cNvSpPr txBox="1"/>
          <p:nvPr/>
        </p:nvSpPr>
        <p:spPr>
          <a:xfrm>
            <a:off x="4191862" y="5941381"/>
            <a:ext cx="757604" cy="486861"/>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Calibri"/>
                <a:ea typeface="+mn-ea"/>
                <a:cs typeface="+mn-cs"/>
              </a:rPr>
              <a:t>(2, 4)</a:t>
            </a:r>
          </a:p>
        </p:txBody>
      </p:sp>
      <p:sp>
        <p:nvSpPr>
          <p:cNvPr id="34" name="Arrow: Pentagon 33">
            <a:extLst>
              <a:ext uri="{FF2B5EF4-FFF2-40B4-BE49-F238E27FC236}">
                <a16:creationId xmlns:a16="http://schemas.microsoft.com/office/drawing/2014/main" id="{EAB295E1-20B1-C51A-C5D8-4CDF5EF091E2}"/>
              </a:ext>
            </a:extLst>
          </p:cNvPr>
          <p:cNvSpPr/>
          <p:nvPr/>
        </p:nvSpPr>
        <p:spPr>
          <a:xfrm>
            <a:off x="919985" y="5304626"/>
            <a:ext cx="641404" cy="109335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0406323-2766-B1F7-FA8D-9A6A506349CC}"/>
              </a:ext>
            </a:extLst>
          </p:cNvPr>
          <p:cNvSpPr txBox="1"/>
          <p:nvPr/>
        </p:nvSpPr>
        <p:spPr>
          <a:xfrm rot="16200000">
            <a:off x="705551" y="5694185"/>
            <a:ext cx="971250" cy="31423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1134"/>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a:ea typeface="+mn-ea"/>
                <a:cs typeface="+mn-cs"/>
              </a:rPr>
              <a:t>January 2024</a:t>
            </a:r>
          </a:p>
        </p:txBody>
      </p:sp>
      <p:sp>
        <p:nvSpPr>
          <p:cNvPr id="9" name="TextBox 8">
            <a:extLst>
              <a:ext uri="{FF2B5EF4-FFF2-40B4-BE49-F238E27FC236}">
                <a16:creationId xmlns:a16="http://schemas.microsoft.com/office/drawing/2014/main" id="{27F5CEE6-12AF-7DC2-274E-2CB57F399885}"/>
              </a:ext>
            </a:extLst>
          </p:cNvPr>
          <p:cNvSpPr txBox="1"/>
          <p:nvPr/>
        </p:nvSpPr>
        <p:spPr>
          <a:xfrm rot="16200000">
            <a:off x="-3336196" y="3156942"/>
            <a:ext cx="7286198" cy="54411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Operating Context: Risk,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alibri"/>
                <a:ea typeface="+mn-ea"/>
                <a:cs typeface="+mn-cs"/>
              </a:rPr>
              <a:t> ASC Safeguarding</a:t>
            </a:r>
          </a:p>
        </p:txBody>
      </p:sp>
      <p:sp>
        <p:nvSpPr>
          <p:cNvPr id="11" name="Trapezoid 10">
            <a:extLst>
              <a:ext uri="{FF2B5EF4-FFF2-40B4-BE49-F238E27FC236}">
                <a16:creationId xmlns:a16="http://schemas.microsoft.com/office/drawing/2014/main" id="{4050AF81-59DE-B931-A3DB-76AF6FB62BBC}"/>
              </a:ext>
            </a:extLst>
          </p:cNvPr>
          <p:cNvSpPr/>
          <p:nvPr/>
        </p:nvSpPr>
        <p:spPr>
          <a:xfrm rot="16200000">
            <a:off x="5930098" y="361707"/>
            <a:ext cx="1181854" cy="1062215"/>
          </a:xfrm>
          <a:prstGeom prst="trapezoid">
            <a:avLst/>
          </a:prstGeom>
          <a:solidFill>
            <a:srgbClr val="921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2004DB2C-5B16-69E5-E3FD-3EEA217909D1}"/>
              </a:ext>
            </a:extLst>
          </p:cNvPr>
          <p:cNvSpPr/>
          <p:nvPr/>
        </p:nvSpPr>
        <p:spPr>
          <a:xfrm>
            <a:off x="6487851" y="183261"/>
            <a:ext cx="5603052" cy="6303644"/>
          </a:xfrm>
          <a:prstGeom prst="roundRect">
            <a:avLst>
              <a:gd name="adj" fmla="val 14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Arrow: Pentagon 12">
            <a:extLst>
              <a:ext uri="{FF2B5EF4-FFF2-40B4-BE49-F238E27FC236}">
                <a16:creationId xmlns:a16="http://schemas.microsoft.com/office/drawing/2014/main" id="{4CD063B9-6701-6A12-71B1-77379E1492C2}"/>
              </a:ext>
            </a:extLst>
          </p:cNvPr>
          <p:cNvSpPr/>
          <p:nvPr/>
        </p:nvSpPr>
        <p:spPr>
          <a:xfrm>
            <a:off x="5996074" y="582794"/>
            <a:ext cx="1027539" cy="64607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ABAAE6-6134-0AE8-D2AE-0F7A9FFEAC9A}"/>
              </a:ext>
            </a:extLst>
          </p:cNvPr>
          <p:cNvSpPr txBox="1"/>
          <p:nvPr/>
        </p:nvSpPr>
        <p:spPr>
          <a:xfrm>
            <a:off x="7052133" y="323914"/>
            <a:ext cx="2664647" cy="39011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134"/>
              </a:spcAft>
              <a:buClrTx/>
              <a:buSzTx/>
              <a:buFontTx/>
              <a:buNone/>
              <a:tabLst/>
              <a:defRPr/>
            </a:pPr>
            <a:r>
              <a:rPr kumimoji="0" lang="en-GB" sz="1600" b="1" i="0" u="none" strike="noStrike" kern="1200" cap="none" spc="0" normalizeH="0" baseline="0" noProof="0">
                <a:ln>
                  <a:noFill/>
                </a:ln>
                <a:solidFill>
                  <a:srgbClr val="000000"/>
                </a:solidFill>
                <a:effectLst/>
                <a:uLnTx/>
                <a:uFillTx/>
                <a:latin typeface="Calibri"/>
                <a:ea typeface="+mn-ea"/>
                <a:cs typeface="+mn-cs"/>
              </a:rPr>
              <a:t>Control Measures: ongoing</a:t>
            </a:r>
          </a:p>
        </p:txBody>
      </p:sp>
      <p:pic>
        <p:nvPicPr>
          <p:cNvPr id="19" name="Graphic 18" descr="Repeat outline">
            <a:extLst>
              <a:ext uri="{FF2B5EF4-FFF2-40B4-BE49-F238E27FC236}">
                <a16:creationId xmlns:a16="http://schemas.microsoft.com/office/drawing/2014/main" id="{68A318AD-8CEC-0195-2E64-906543A0949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1266" y="582794"/>
            <a:ext cx="646076" cy="646076"/>
          </a:xfrm>
          <a:prstGeom prst="rect">
            <a:avLst/>
          </a:prstGeom>
        </p:spPr>
      </p:pic>
      <p:sp>
        <p:nvSpPr>
          <p:cNvPr id="21" name="TextBox 20">
            <a:extLst>
              <a:ext uri="{FF2B5EF4-FFF2-40B4-BE49-F238E27FC236}">
                <a16:creationId xmlns:a16="http://schemas.microsoft.com/office/drawing/2014/main" id="{16A652CB-F651-87FC-ECBB-B90A6A77E1B0}"/>
              </a:ext>
            </a:extLst>
          </p:cNvPr>
          <p:cNvSpPr txBox="1"/>
          <p:nvPr/>
        </p:nvSpPr>
        <p:spPr>
          <a:xfrm>
            <a:off x="7023613" y="580617"/>
            <a:ext cx="5015930" cy="1523391"/>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Strong relationships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Essex Safeguarding Adults Board (ESAB)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Ongoing relationship with the Care Quality Commission (CQC)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Serious Concerns Review Group (SCRG)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Robust relationships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Continuous Professional Development (CPD)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alibri"/>
                <a:ea typeface="+mn-ea"/>
                <a:cs typeface="+mn-cs"/>
              </a:rPr>
              <a:t>Care Sector Hubs</a:t>
            </a:r>
            <a:endParaRPr kumimoji="0" lang="en-GB" sz="1600" b="1" i="0" u="none" strike="noStrike" kern="1200" cap="none" spc="0" normalizeH="0" baseline="0" noProof="0">
              <a:ln>
                <a:noFill/>
              </a:ln>
              <a:solidFill>
                <a:srgbClr val="000000"/>
              </a:solidFill>
              <a:effectLst/>
              <a:uLnTx/>
              <a:uFillTx/>
              <a:latin typeface="Arial,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000000"/>
              </a:solidFill>
              <a:effectLst/>
              <a:uLnTx/>
              <a:uFillTx/>
              <a:latin typeface="Arial,Bold"/>
              <a:ea typeface="+mn-ea"/>
              <a:cs typeface="+mn-cs"/>
            </a:endParaRPr>
          </a:p>
        </p:txBody>
      </p:sp>
      <p:sp>
        <p:nvSpPr>
          <p:cNvPr id="2" name="TextBox 10">
            <a:extLst>
              <a:ext uri="{FF2B5EF4-FFF2-40B4-BE49-F238E27FC236}">
                <a16:creationId xmlns:a16="http://schemas.microsoft.com/office/drawing/2014/main" id="{E31A290F-00B0-DAAD-78C4-9EAAB0F5AEC8}"/>
              </a:ext>
            </a:extLst>
          </p:cNvPr>
          <p:cNvSpPr txBox="1"/>
          <p:nvPr/>
        </p:nvSpPr>
        <p:spPr>
          <a:xfrm>
            <a:off x="6656149" y="2243106"/>
            <a:ext cx="526645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0000"/>
                </a:solidFill>
                <a:effectLst/>
                <a:uLnTx/>
                <a:uFillTx/>
                <a:latin typeface="Calibri"/>
                <a:ea typeface="+mn-ea"/>
                <a:cs typeface="+mn-cs"/>
              </a:rPr>
              <a:t>Percentage of s42 enquiries where a risk was identified, and the outcome was reported as the risk reduced or removed</a:t>
            </a:r>
          </a:p>
        </p:txBody>
      </p:sp>
      <p:pic>
        <p:nvPicPr>
          <p:cNvPr id="1027" name="Picture 13">
            <a:extLst>
              <a:ext uri="{FF2B5EF4-FFF2-40B4-BE49-F238E27FC236}">
                <a16:creationId xmlns:a16="http://schemas.microsoft.com/office/drawing/2014/main" id="{FE0AAB2E-1B8F-B70F-FD85-0E7D41D229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7703" y="2905425"/>
            <a:ext cx="2990003" cy="35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353433"/>
      </p:ext>
    </p:extLst>
  </p:cSld>
  <p:clrMapOvr>
    <a:masterClrMapping/>
  </p:clrMapOvr>
</p:sld>
</file>

<file path=ppt/theme/theme1.xml><?xml version="1.0" encoding="utf-8"?>
<a:theme xmlns:a="http://schemas.openxmlformats.org/drawingml/2006/main" name="1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2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3.xml><?xml version="1.0" encoding="utf-8"?>
<a:theme xmlns:a="http://schemas.openxmlformats.org/drawingml/2006/main" name="3_Office Theme">
  <a:themeElements>
    <a:clrScheme name="ECC PPT">
      <a:dk1>
        <a:sysClr val="windowText" lastClr="000000"/>
      </a:dk1>
      <a:lt1>
        <a:sysClr val="window" lastClr="FFFFFF"/>
      </a:lt1>
      <a:dk2>
        <a:srgbClr val="192A66"/>
      </a:dk2>
      <a:lt2>
        <a:srgbClr val="D5EBF0"/>
      </a:lt2>
      <a:accent1>
        <a:srgbClr val="004899"/>
      </a:accent1>
      <a:accent2>
        <a:srgbClr val="00A8D6"/>
      </a:accent2>
      <a:accent3>
        <a:srgbClr val="682558"/>
      </a:accent3>
      <a:accent4>
        <a:srgbClr val="E40037"/>
      </a:accent4>
      <a:accent5>
        <a:srgbClr val="934D98"/>
      </a:accent5>
      <a:accent6>
        <a:srgbClr val="007E31"/>
      </a:accent6>
      <a:hlink>
        <a:srgbClr val="65B22E"/>
      </a:hlink>
      <a:folHlink>
        <a:srgbClr val="934D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20_6920 SIE Branding.potx" id="{A4072AEA-E031-4669-A362-E5E76516CA4A}" vid="{4A9DC11F-8789-4E62-BED3-CC3B57FB3FEF}"/>
    </a:ext>
  </a:extLst>
</a:theme>
</file>

<file path=ppt/theme/theme4.xml><?xml version="1.0" encoding="utf-8"?>
<a:theme xmlns:a="http://schemas.openxmlformats.org/drawingml/2006/main" name="4_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ECC_PPT template" id="{6FCDB8B4-0987-4F7A-9068-76AF2F1A5362}" vid="{950400F7-2CC0-4D32-AA46-A7D9F6A2AE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55A341B8B918418B462AA66C7759DC" ma:contentTypeVersion="17" ma:contentTypeDescription="Create a new document." ma:contentTypeScope="" ma:versionID="9460199e66202d019ae52798ac2ed017">
  <xsd:schema xmlns:xsd="http://www.w3.org/2001/XMLSchema" xmlns:xs="http://www.w3.org/2001/XMLSchema" xmlns:p="http://schemas.microsoft.com/office/2006/metadata/properties" xmlns:ns2="d3818990-bcc1-4954-af32-f1ae754c1c6d" xmlns:ns3="642d6d66-e6b9-4ef5-9ab9-c2e21e28b804" xmlns:ns4="6a461f78-e7a2-485a-8a47-5fc604b04102" targetNamespace="http://schemas.microsoft.com/office/2006/metadata/properties" ma:root="true" ma:fieldsID="22c9198e3dc2e316f65fd5ce650aa8e0" ns2:_="" ns3:_="" ns4:_="">
    <xsd:import namespace="d3818990-bcc1-4954-af32-f1ae754c1c6d"/>
    <xsd:import namespace="642d6d66-e6b9-4ef5-9ab9-c2e21e28b804"/>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18990-bcc1-4954-af32-f1ae754c1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2d6d66-e6b9-4ef5-9ab9-c2e21e28b8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a2e1c3-d4ea-4cd2-be41-2778c50d78ad}" ma:internalName="TaxCatchAll" ma:showField="CatchAllData" ma:web="642d6d66-e6b9-4ef5-9ab9-c2e21e28b8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d3818990-bcc1-4954-af32-f1ae754c1c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15FF06-28E2-4F40-B326-D7596B0FA7F8}">
  <ds:schemaRefs>
    <ds:schemaRef ds:uri="http://schemas.microsoft.com/sharepoint/v3/contenttype/forms"/>
  </ds:schemaRefs>
</ds:datastoreItem>
</file>

<file path=customXml/itemProps2.xml><?xml version="1.0" encoding="utf-8"?>
<ds:datastoreItem xmlns:ds="http://schemas.openxmlformats.org/officeDocument/2006/customXml" ds:itemID="{39E044C8-4E6C-46F2-A0A8-AF2B751EE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818990-bcc1-4954-af32-f1ae754c1c6d"/>
    <ds:schemaRef ds:uri="642d6d66-e6b9-4ef5-9ab9-c2e21e28b804"/>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16C91F-B092-485F-89DA-CDD2EFE13FC0}">
  <ds:schemaRefs>
    <ds:schemaRef ds:uri="http://www.w3.org/XML/1998/namespace"/>
    <ds:schemaRef ds:uri="http://purl.org/dc/elements/1.1/"/>
    <ds:schemaRef ds:uri="http://schemas.microsoft.com/office/infopath/2007/PartnerControls"/>
    <ds:schemaRef ds:uri="http://schemas.microsoft.com/office/2006/documentManagement/types"/>
    <ds:schemaRef ds:uri="642d6d66-e6b9-4ef5-9ab9-c2e21e28b804"/>
    <ds:schemaRef ds:uri="http://purl.org/dc/terms/"/>
    <ds:schemaRef ds:uri="http://schemas.openxmlformats.org/package/2006/metadata/core-properties"/>
    <ds:schemaRef ds:uri="http://purl.org/dc/dcmitype/"/>
    <ds:schemaRef ds:uri="6a461f78-e7a2-485a-8a47-5fc604b04102"/>
    <ds:schemaRef ds:uri="d3818990-bcc1-4954-af32-f1ae754c1c6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4</TotalTime>
  <Words>4255</Words>
  <Application>Microsoft Office PowerPoint</Application>
  <PresentationFormat>Widescreen</PresentationFormat>
  <Paragraphs>628</Paragraphs>
  <Slides>16</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Arial,Bold</vt:lpstr>
      <vt:lpstr>Arial,Italic</vt:lpstr>
      <vt:lpstr>Calibri</vt:lpstr>
      <vt:lpstr>Calibri Light</vt:lpstr>
      <vt:lpstr>Lexend</vt:lpstr>
      <vt:lpstr>open sans</vt:lpstr>
      <vt:lpstr>Symbol</vt:lpstr>
      <vt:lpstr>1_Office Theme</vt:lpstr>
      <vt:lpstr>2_Office Theme</vt:lpstr>
      <vt:lpstr>3_Office Theme</vt:lpstr>
      <vt:lpstr>4_Office Theme</vt:lpstr>
      <vt:lpstr>Corporate Performance Report February 2024</vt:lpstr>
      <vt:lpstr>Contents: Part Two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perception of health</vt:lpstr>
      <vt:lpstr>Drivers of public perception of health: Overview </vt:lpstr>
      <vt:lpstr>Key findings</vt:lpstr>
      <vt:lpstr>PowerPoint Presentation</vt:lpstr>
      <vt:lpstr>PowerPoint Presentation</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Performance Report February 2024</dc:title>
  <dc:creator>Lou Thomas - Senior Performance Advisor</dc:creator>
  <cp:lastModifiedBy>Lou Thomas - Senior Performance Advisor</cp:lastModifiedBy>
  <cp:revision>2</cp:revision>
  <dcterms:created xsi:type="dcterms:W3CDTF">2024-02-23T12:45:13Z</dcterms:created>
  <dcterms:modified xsi:type="dcterms:W3CDTF">2024-07-09T08:40:13Z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0x010100C755A341B8B918418B462AA66C7759DC</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