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Lst>
  <p:notesMasterIdLst>
    <p:notesMasterId r:id="rId33"/>
  </p:notesMasterIdLst>
  <p:sldIdLst>
    <p:sldId id="2134804757" r:id="rId6"/>
    <p:sldId id="2134804830" r:id="rId7"/>
    <p:sldId id="2134804766" r:id="rId8"/>
    <p:sldId id="2134804933" r:id="rId9"/>
    <p:sldId id="2134804917" r:id="rId10"/>
    <p:sldId id="2134804908" r:id="rId11"/>
    <p:sldId id="2134804898" r:id="rId12"/>
    <p:sldId id="2134804791" r:id="rId13"/>
    <p:sldId id="2134804901" r:id="rId14"/>
    <p:sldId id="2134804906" r:id="rId15"/>
    <p:sldId id="2134804819" r:id="rId16"/>
    <p:sldId id="2134804854" r:id="rId17"/>
    <p:sldId id="2134804818" r:id="rId18"/>
    <p:sldId id="364" r:id="rId19"/>
    <p:sldId id="2134804920" r:id="rId20"/>
    <p:sldId id="2134804905" r:id="rId21"/>
    <p:sldId id="2134804904" r:id="rId22"/>
    <p:sldId id="2134804903" r:id="rId23"/>
    <p:sldId id="2134804902" r:id="rId24"/>
    <p:sldId id="2134804927" r:id="rId25"/>
    <p:sldId id="2134804926" r:id="rId26"/>
    <p:sldId id="2134804919" r:id="rId27"/>
    <p:sldId id="2134804925" r:id="rId28"/>
    <p:sldId id="2134804915" r:id="rId29"/>
    <p:sldId id="2134804911" r:id="rId30"/>
    <p:sldId id="2134804837"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4410A-95AE-46DF-81DC-BF41241E58E5}" v="6" dt="2024-05-01T11:07:11.816"/>
    <p1510:client id="{F17EDBBB-8AEB-4992-A419-E78423AD6442}" v="4" dt="2024-05-01T11:07:59.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766F3-3600-44A8-959A-AE5BCAC3FC67}"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30924-743D-4610-BDE8-E4F37EB4E09C}" type="slidenum">
              <a:rPr lang="en-GB" smtClean="0"/>
              <a:t>‹#›</a:t>
            </a:fld>
            <a:endParaRPr lang="en-GB"/>
          </a:p>
        </p:txBody>
      </p:sp>
    </p:spTree>
    <p:extLst>
      <p:ext uri="{BB962C8B-B14F-4D97-AF65-F5344CB8AC3E}">
        <p14:creationId xmlns:p14="http://schemas.microsoft.com/office/powerpoint/2010/main" val="32351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52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MH UPDATED 17/01/2024</a:t>
            </a:r>
          </a:p>
          <a:p>
            <a:r>
              <a:rPr lang="en-GB"/>
              <a:t>Care Tech updated 09/02/2024</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01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37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18/01/2024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36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18/01/2024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20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18/01/2024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85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18/01/2024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368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8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18/01/2024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57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Q3 update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286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50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35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00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Measure, trend, RAG, Value, Target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SLIDE 17/01/2024</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03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Partly updated on 18/01/2024 – awaiting on 2 measures.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20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CDP: UPDATED ON 17/01/2024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59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9A6F8-0D1D-EFB5-413F-0A85D6E48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A2E74-DCB8-4C04-DD26-68B3F9A2E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64314-1731-370C-A45C-F813E219A1B8}"/>
              </a:ext>
            </a:extLst>
          </p:cNvPr>
          <p:cNvSpPr>
            <a:spLocks noGrp="1"/>
          </p:cNvSpPr>
          <p:nvPr>
            <p:ph type="body" idx="1"/>
          </p:nvPr>
        </p:nvSpPr>
        <p:spPr/>
        <p:txBody>
          <a:bodyPr/>
          <a:lstStyle/>
          <a:p>
            <a:r>
              <a:rPr lang="en-GB"/>
              <a:t>UPDATED: 17/01/2024</a:t>
            </a:r>
          </a:p>
        </p:txBody>
      </p:sp>
      <p:sp>
        <p:nvSpPr>
          <p:cNvPr id="4" name="Slide Number Placeholder 3">
            <a:extLst>
              <a:ext uri="{FF2B5EF4-FFF2-40B4-BE49-F238E27FC236}">
                <a16:creationId xmlns:a16="http://schemas.microsoft.com/office/drawing/2014/main" id="{7E31433B-4BDB-CE56-3284-7A23EBC7D8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58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MENTAL HEALTH: UPDATED 17/01/2024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747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90210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2316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5592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32379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142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96625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04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94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48559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3" name="Content Placeholder 2">
            <a:extLst>
              <a:ext uri="{FF2B5EF4-FFF2-40B4-BE49-F238E27FC236}">
                <a16:creationId xmlns:a16="http://schemas.microsoft.com/office/drawing/2014/main" id="{84379A0B-7C9E-722F-6A5B-03743B473B20}"/>
              </a:ext>
            </a:extLst>
          </p:cNvPr>
          <p:cNvSpPr>
            <a:spLocks noGrp="1"/>
          </p:cNvSpPr>
          <p:nvPr>
            <p:ph sz="half" idx="1"/>
          </p:nvPr>
        </p:nvSpPr>
        <p:spPr>
          <a:xfrm>
            <a:off x="1130842" y="422031"/>
            <a:ext cx="10207717" cy="6119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418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51105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057188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954578"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328892" y="517524"/>
            <a:ext cx="7405200" cy="1065091"/>
          </a:xfrm>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1324506"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954578"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1324506"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954578"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1324506"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954578"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1324506"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886759"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625576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886759"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625576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886759"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625576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886759"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625576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Title 1">
            <a:extLst>
              <a:ext uri="{FF2B5EF4-FFF2-40B4-BE49-F238E27FC236}">
                <a16:creationId xmlns:a16="http://schemas.microsoft.com/office/drawing/2014/main" id="{9529EBA2-AF06-2F4F-27D7-B69968573F2F}"/>
              </a:ext>
            </a:extLst>
          </p:cNvPr>
          <p:cNvSpPr txBox="1">
            <a:spLocks/>
          </p:cNvSpPr>
          <p:nvPr userDrawn="1"/>
        </p:nvSpPr>
        <p:spPr>
          <a:xfrm rot="16200000">
            <a:off x="-3052798" y="3052801"/>
            <a:ext cx="6858000" cy="752400"/>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endParaRPr lang="en-GB">
              <a:solidFill>
                <a:schemeClr val="bg2"/>
              </a:solidFill>
            </a:endParaRPr>
          </a:p>
        </p:txBody>
      </p:sp>
    </p:spTree>
    <p:extLst>
      <p:ext uri="{BB962C8B-B14F-4D97-AF65-F5344CB8AC3E}">
        <p14:creationId xmlns:p14="http://schemas.microsoft.com/office/powerpoint/2010/main" val="276399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highlights">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6" name="Text Placeholder 8">
            <a:extLst>
              <a:ext uri="{FF2B5EF4-FFF2-40B4-BE49-F238E27FC236}">
                <a16:creationId xmlns:a16="http://schemas.microsoft.com/office/drawing/2014/main" id="{6951D0B3-D1DE-736A-5370-3ECC8C6EB393}"/>
              </a:ext>
            </a:extLst>
          </p:cNvPr>
          <p:cNvSpPr>
            <a:spLocks noGrp="1"/>
          </p:cNvSpPr>
          <p:nvPr>
            <p:ph type="body" sz="quarter" idx="14" hasCustomPrompt="1"/>
          </p:nvPr>
        </p:nvSpPr>
        <p:spPr>
          <a:xfrm>
            <a:off x="1692000"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8">
            <a:extLst>
              <a:ext uri="{FF2B5EF4-FFF2-40B4-BE49-F238E27FC236}">
                <a16:creationId xmlns:a16="http://schemas.microsoft.com/office/drawing/2014/main" id="{EA4BE194-DB2B-1D02-FB45-ABCEAD5D0311}"/>
              </a:ext>
            </a:extLst>
          </p:cNvPr>
          <p:cNvSpPr>
            <a:spLocks noGrp="1"/>
          </p:cNvSpPr>
          <p:nvPr>
            <p:ph type="body" sz="quarter" idx="15" hasCustomPrompt="1"/>
          </p:nvPr>
        </p:nvSpPr>
        <p:spPr>
          <a:xfrm>
            <a:off x="1692000"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18" name="Text Placeholder 8">
            <a:extLst>
              <a:ext uri="{FF2B5EF4-FFF2-40B4-BE49-F238E27FC236}">
                <a16:creationId xmlns:a16="http://schemas.microsoft.com/office/drawing/2014/main" id="{12B24494-25E9-FEF5-2ACD-CB25CB0AA8C3}"/>
              </a:ext>
            </a:extLst>
          </p:cNvPr>
          <p:cNvSpPr>
            <a:spLocks noGrp="1"/>
          </p:cNvSpPr>
          <p:nvPr>
            <p:ph type="body" sz="quarter" idx="16" hasCustomPrompt="1"/>
          </p:nvPr>
        </p:nvSpPr>
        <p:spPr>
          <a:xfrm>
            <a:off x="5487933"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8">
            <a:extLst>
              <a:ext uri="{FF2B5EF4-FFF2-40B4-BE49-F238E27FC236}">
                <a16:creationId xmlns:a16="http://schemas.microsoft.com/office/drawing/2014/main" id="{B362C4D3-8F37-C812-1E8F-E3E7625D6C30}"/>
              </a:ext>
            </a:extLst>
          </p:cNvPr>
          <p:cNvSpPr>
            <a:spLocks noGrp="1"/>
          </p:cNvSpPr>
          <p:nvPr>
            <p:ph type="body" sz="quarter" idx="17" hasCustomPrompt="1"/>
          </p:nvPr>
        </p:nvSpPr>
        <p:spPr>
          <a:xfrm>
            <a:off x="5487933"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0" name="Picture Placeholder 3">
            <a:extLst>
              <a:ext uri="{FF2B5EF4-FFF2-40B4-BE49-F238E27FC236}">
                <a16:creationId xmlns:a16="http://schemas.microsoft.com/office/drawing/2014/main" id="{0D92EEA2-36C8-37BA-3B4F-24FB64D45093}"/>
              </a:ext>
            </a:extLst>
          </p:cNvPr>
          <p:cNvSpPr>
            <a:spLocks noGrp="1"/>
          </p:cNvSpPr>
          <p:nvPr>
            <p:ph type="pic" sz="quarter" idx="11"/>
          </p:nvPr>
        </p:nvSpPr>
        <p:spPr>
          <a:xfrm>
            <a:off x="5714733" y="1365069"/>
            <a:ext cx="1710000" cy="1710000"/>
          </a:xfrm>
          <a:prstGeom prst="ellipse">
            <a:avLst/>
          </a:prstGeom>
          <a:solidFill>
            <a:srgbClr val="E40037"/>
          </a:solidFill>
        </p:spPr>
        <p:txBody>
          <a:bodyPr/>
          <a:lstStyle/>
          <a:p>
            <a:r>
              <a:rPr lang="en-US"/>
              <a:t>Click icon to add picture</a:t>
            </a:r>
            <a:endParaRPr lang="en-GB"/>
          </a:p>
        </p:txBody>
      </p:sp>
      <p:sp>
        <p:nvSpPr>
          <p:cNvPr id="24" name="Picture Placeholder 3">
            <a:extLst>
              <a:ext uri="{FF2B5EF4-FFF2-40B4-BE49-F238E27FC236}">
                <a16:creationId xmlns:a16="http://schemas.microsoft.com/office/drawing/2014/main" id="{CF700918-BCD0-ED66-AE29-C2B83A961B13}"/>
              </a:ext>
            </a:extLst>
          </p:cNvPr>
          <p:cNvSpPr>
            <a:spLocks noGrp="1"/>
          </p:cNvSpPr>
          <p:nvPr>
            <p:ph type="pic" sz="quarter" idx="18"/>
          </p:nvPr>
        </p:nvSpPr>
        <p:spPr>
          <a:xfrm>
            <a:off x="1918800" y="1365069"/>
            <a:ext cx="1710000" cy="1710000"/>
          </a:xfrm>
          <a:prstGeom prst="ellipse">
            <a:avLst/>
          </a:prstGeom>
          <a:solidFill>
            <a:srgbClr val="E40037"/>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0E5B439C-A7FB-0516-F23E-70CE634A77AA}"/>
              </a:ext>
            </a:extLst>
          </p:cNvPr>
          <p:cNvSpPr>
            <a:spLocks noGrp="1"/>
          </p:cNvSpPr>
          <p:nvPr>
            <p:ph type="body" sz="quarter" idx="19" hasCustomPrompt="1"/>
          </p:nvPr>
        </p:nvSpPr>
        <p:spPr>
          <a:xfrm>
            <a:off x="9283866"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8">
            <a:extLst>
              <a:ext uri="{FF2B5EF4-FFF2-40B4-BE49-F238E27FC236}">
                <a16:creationId xmlns:a16="http://schemas.microsoft.com/office/drawing/2014/main" id="{D7158382-C05E-558D-5B6C-2AF3C518AF27}"/>
              </a:ext>
            </a:extLst>
          </p:cNvPr>
          <p:cNvSpPr>
            <a:spLocks noGrp="1"/>
          </p:cNvSpPr>
          <p:nvPr>
            <p:ph type="body" sz="quarter" idx="20" hasCustomPrompt="1"/>
          </p:nvPr>
        </p:nvSpPr>
        <p:spPr>
          <a:xfrm>
            <a:off x="9283866"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7" name="Picture Placeholder 3">
            <a:extLst>
              <a:ext uri="{FF2B5EF4-FFF2-40B4-BE49-F238E27FC236}">
                <a16:creationId xmlns:a16="http://schemas.microsoft.com/office/drawing/2014/main" id="{187BE89C-A2B2-8BBF-D2FB-A92CC3F3A9CC}"/>
              </a:ext>
            </a:extLst>
          </p:cNvPr>
          <p:cNvSpPr>
            <a:spLocks noGrp="1"/>
          </p:cNvSpPr>
          <p:nvPr>
            <p:ph type="pic" sz="quarter" idx="21"/>
          </p:nvPr>
        </p:nvSpPr>
        <p:spPr>
          <a:xfrm>
            <a:off x="9510666" y="1365069"/>
            <a:ext cx="1710000" cy="1710000"/>
          </a:xfrm>
          <a:prstGeom prst="ellipse">
            <a:avLst/>
          </a:prstGeom>
          <a:solidFill>
            <a:srgbClr val="E40037"/>
          </a:solidFill>
        </p:spPr>
        <p:txBody>
          <a:bodyPr/>
          <a:lstStyle/>
          <a:p>
            <a:r>
              <a:rPr lang="en-US"/>
              <a:t>Click icon to add picture</a:t>
            </a:r>
            <a:endParaRPr lang="en-GB"/>
          </a:p>
        </p:txBody>
      </p:sp>
    </p:spTree>
    <p:extLst>
      <p:ext uri="{BB962C8B-B14F-4D97-AF65-F5344CB8AC3E}">
        <p14:creationId xmlns:p14="http://schemas.microsoft.com/office/powerpoint/2010/main" val="200299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979C1663-75DE-8DBD-C1A3-2762A0B7277C}"/>
              </a:ext>
            </a:extLst>
          </p:cNvPr>
          <p:cNvSpPr/>
          <p:nvPr userDrawn="1"/>
        </p:nvSpPr>
        <p:spPr>
          <a:xfrm>
            <a:off x="8384489"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989E23F4-5644-931C-B2C7-EF262ED23788}"/>
              </a:ext>
            </a:extLst>
          </p:cNvPr>
          <p:cNvSpPr/>
          <p:nvPr userDrawn="1"/>
        </p:nvSpPr>
        <p:spPr>
          <a:xfrm>
            <a:off x="8384403"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D348E3E6-7312-5DDE-49E4-CAE53B86B48D}"/>
              </a:ext>
            </a:extLst>
          </p:cNvPr>
          <p:cNvSpPr/>
          <p:nvPr userDrawn="1"/>
        </p:nvSpPr>
        <p:spPr>
          <a:xfrm>
            <a:off x="858634"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8657E711-7E5A-8591-B0AA-D7C44412EF8E}"/>
              </a:ext>
            </a:extLst>
          </p:cNvPr>
          <p:cNvSpPr/>
          <p:nvPr userDrawn="1"/>
        </p:nvSpPr>
        <p:spPr>
          <a:xfrm>
            <a:off x="4621562"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13E85200-57B6-6B20-8FF5-FAC31DA9BC4F}"/>
              </a:ext>
            </a:extLst>
          </p:cNvPr>
          <p:cNvSpPr/>
          <p:nvPr userDrawn="1"/>
        </p:nvSpPr>
        <p:spPr>
          <a:xfrm>
            <a:off x="858463" y="166397"/>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F4EA9083-A689-1B77-9ABF-5A4C52BD42D5}"/>
              </a:ext>
            </a:extLst>
          </p:cNvPr>
          <p:cNvSpPr/>
          <p:nvPr userDrawn="1"/>
        </p:nvSpPr>
        <p:spPr>
          <a:xfrm>
            <a:off x="4621476"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7073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72934"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555E655-2EDB-A3C0-E52E-30C90BF81C07}"/>
              </a:ext>
            </a:extLst>
          </p:cNvPr>
          <p:cNvSpPr/>
          <p:nvPr userDrawn="1"/>
        </p:nvSpPr>
        <p:spPr>
          <a:xfrm>
            <a:off x="6548178"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16187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1" y="900752"/>
            <a:ext cx="7415993"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6" y="900752"/>
            <a:ext cx="3672000"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3594492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5"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CB5B99E2-9FE4-8070-2FD9-604F70305F65}"/>
              </a:ext>
            </a:extLst>
          </p:cNvPr>
          <p:cNvSpPr/>
          <p:nvPr userDrawn="1"/>
        </p:nvSpPr>
        <p:spPr>
          <a:xfrm>
            <a:off x="6492240"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66767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1384664"/>
            <a:ext cx="11216311"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4244245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873457"/>
            <a:ext cx="11216311" cy="56774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2492434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1" y="166396"/>
            <a:ext cx="11161567"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1689749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 commentary">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2" y="166397"/>
            <a:ext cx="7398554"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9680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409482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6"/>
            <a:ext cx="3672000"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58463"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4621476" y="188999"/>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9566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conten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67603" y="166396"/>
            <a:ext cx="7398554"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FE01C6A9-259C-C321-9808-3396488B6F4E}"/>
              </a:ext>
            </a:extLst>
          </p:cNvPr>
          <p:cNvSpPr/>
          <p:nvPr userDrawn="1"/>
        </p:nvSpPr>
        <p:spPr>
          <a:xfrm>
            <a:off x="8384404" y="2341544"/>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BF516BD-34D2-C81A-3426-4860F31B360C}"/>
              </a:ext>
            </a:extLst>
          </p:cNvPr>
          <p:cNvSpPr/>
          <p:nvPr userDrawn="1"/>
        </p:nvSpPr>
        <p:spPr>
          <a:xfrm>
            <a:off x="8384404" y="166397"/>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858634"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B5C71E76-0F5C-A1CB-2714-3A055434E706}"/>
              </a:ext>
            </a:extLst>
          </p:cNvPr>
          <p:cNvSpPr/>
          <p:nvPr userDrawn="1"/>
        </p:nvSpPr>
        <p:spPr>
          <a:xfrm>
            <a:off x="4621562"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15123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7599251" y="126640"/>
            <a:ext cx="4413959" cy="6439051"/>
          </a:xfrm>
          <a:prstGeom prst="roundRect">
            <a:avLst>
              <a:gd name="adj" fmla="val 101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17293" y="126641"/>
            <a:ext cx="6514021" cy="2127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917293" y="2365186"/>
            <a:ext cx="6514021" cy="4218582"/>
          </a:xfrm>
          <a:prstGeom prst="roundRect">
            <a:avLst>
              <a:gd name="adj" fmla="val 10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47932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3" name="Content Placeholder 2">
            <a:extLst>
              <a:ext uri="{FF2B5EF4-FFF2-40B4-BE49-F238E27FC236}">
                <a16:creationId xmlns:a16="http://schemas.microsoft.com/office/drawing/2014/main" id="{84379A0B-7C9E-722F-6A5B-03743B473B20}"/>
              </a:ext>
            </a:extLst>
          </p:cNvPr>
          <p:cNvSpPr>
            <a:spLocks noGrp="1"/>
          </p:cNvSpPr>
          <p:nvPr>
            <p:ph sz="half" idx="1"/>
          </p:nvPr>
        </p:nvSpPr>
        <p:spPr>
          <a:xfrm>
            <a:off x="1130842" y="422031"/>
            <a:ext cx="10207717" cy="6119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2971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1992466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97880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25698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242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Tree>
    <p:extLst>
      <p:ext uri="{BB962C8B-B14F-4D97-AF65-F5344CB8AC3E}">
        <p14:creationId xmlns:p14="http://schemas.microsoft.com/office/powerpoint/2010/main" val="259400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07417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862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72685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881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80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72035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61545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9294167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26.xml"/><Relationship Id="rId4" Type="http://schemas.openxmlformats.org/officeDocument/2006/relationships/slide" Target="slide4.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essexcountycouncil.sharepoint.com/:w:/r/sites/PerformanceBusinessIntelligence/Shared%20Documents/Corporate/BAU%20Products/Organisational%20Aims/ECC_Annual_Plan_2023-24_100deliverables%201.docx?d=wf044fa64436540efb6ff231c75bfe492&amp;csf=1&amp;web=1&amp;e=cb6W2L"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hyperlink" Target="https://www.facebook.com/essexcountycouncil" TargetMode="External"/><Relationship Id="rId3" Type="http://schemas.openxmlformats.org/officeDocument/2006/relationships/hyperlink" Target="mailto:Duncan.Taylor@essex.gov.uk" TargetMode="External"/><Relationship Id="rId7" Type="http://schemas.openxmlformats.org/officeDocument/2006/relationships/image" Target="../media/image42.sv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hyperlink" Target="https://twitter.com/Essex_CC" TargetMode="External"/><Relationship Id="rId10" Type="http://schemas.openxmlformats.org/officeDocument/2006/relationships/image" Target="../media/image44.svg"/><Relationship Id="rId4" Type="http://schemas.openxmlformats.org/officeDocument/2006/relationships/hyperlink" Target="mailto:Louisa.Thomas@essex.gov.uk" TargetMode="External"/><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6865F-1E03-265C-9306-9D6D4172F2D0}"/>
              </a:ext>
            </a:extLst>
          </p:cNvPr>
          <p:cNvSpPr/>
          <p:nvPr/>
        </p:nvSpPr>
        <p:spPr>
          <a:xfrm>
            <a:off x="1" y="0"/>
            <a:ext cx="12191999" cy="6843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Sea of hands in the middle">
            <a:extLst>
              <a:ext uri="{FF2B5EF4-FFF2-40B4-BE49-F238E27FC236}">
                <a16:creationId xmlns:a16="http://schemas.microsoft.com/office/drawing/2014/main" id="{F506D761-1F25-2CBF-B66B-83B5FF505775}"/>
              </a:ext>
            </a:extLst>
          </p:cNvPr>
          <p:cNvPicPr>
            <a:picLocks noChangeAspect="1"/>
          </p:cNvPicPr>
          <p:nvPr/>
        </p:nvPicPr>
        <p:blipFill rotWithShape="1">
          <a:blip r:embed="rId2">
            <a:extLst>
              <a:ext uri="{28A0092B-C50C-407E-A947-70E740481C1C}">
                <a14:useLocalDpi xmlns:a14="http://schemas.microsoft.com/office/drawing/2010/main" val="0"/>
              </a:ext>
            </a:extLst>
          </a:blip>
          <a:srcRect l="-4911" t="13449" r="11969" b="15112"/>
          <a:stretch/>
        </p:blipFill>
        <p:spPr>
          <a:xfrm>
            <a:off x="-791812" y="-47625"/>
            <a:ext cx="13060012" cy="6905625"/>
          </a:xfrm>
          <a:prstGeom prst="rect">
            <a:avLst/>
          </a:prstGeom>
        </p:spPr>
      </p:pic>
      <p:sp>
        <p:nvSpPr>
          <p:cNvPr id="14" name="Rectangle 13">
            <a:extLst>
              <a:ext uri="{FF2B5EF4-FFF2-40B4-BE49-F238E27FC236}">
                <a16:creationId xmlns:a16="http://schemas.microsoft.com/office/drawing/2014/main" id="{CB190F3E-8A86-E79D-6E56-975805CC7826}"/>
              </a:ext>
            </a:extLst>
          </p:cNvPr>
          <p:cNvSpPr/>
          <p:nvPr/>
        </p:nvSpPr>
        <p:spPr>
          <a:xfrm>
            <a:off x="-101967" y="-47625"/>
            <a:ext cx="5794004" cy="6905625"/>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B122B09-22E7-08F6-046E-BCCDF0E6D427}"/>
              </a:ext>
            </a:extLst>
          </p:cNvPr>
          <p:cNvSpPr/>
          <p:nvPr/>
        </p:nvSpPr>
        <p:spPr>
          <a:xfrm>
            <a:off x="-101967" y="5963807"/>
            <a:ext cx="12370167" cy="901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37489AB-DCE9-D6D3-DBCA-F5194C15AD74}"/>
              </a:ext>
            </a:extLst>
          </p:cNvPr>
          <p:cNvPicPr>
            <a:picLocks noChangeAspect="1"/>
          </p:cNvPicPr>
          <p:nvPr/>
        </p:nvPicPr>
        <p:blipFill>
          <a:blip r:embed="rId3"/>
          <a:stretch>
            <a:fillRect/>
          </a:stretch>
        </p:blipFill>
        <p:spPr>
          <a:xfrm>
            <a:off x="9176286" y="6057287"/>
            <a:ext cx="3053814" cy="714375"/>
          </a:xfrm>
          <a:prstGeom prst="rect">
            <a:avLst/>
          </a:prstGeom>
        </p:spPr>
      </p:pic>
      <p:sp>
        <p:nvSpPr>
          <p:cNvPr id="16" name="TextBox 15">
            <a:extLst>
              <a:ext uri="{FF2B5EF4-FFF2-40B4-BE49-F238E27FC236}">
                <a16:creationId xmlns:a16="http://schemas.microsoft.com/office/drawing/2014/main" id="{E3728E4A-6818-4FAC-03B0-12181E1D15E9}"/>
              </a:ext>
            </a:extLst>
          </p:cNvPr>
          <p:cNvSpPr txBox="1"/>
          <p:nvPr/>
        </p:nvSpPr>
        <p:spPr>
          <a:xfrm>
            <a:off x="356992" y="352817"/>
            <a:ext cx="5411244" cy="169101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ptos Black"/>
                <a:ea typeface="ADLaM Display"/>
                <a:cs typeface="ADLaM Display"/>
              </a:rPr>
              <a:t>Corporate Performance Report</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ptos Black"/>
                <a:ea typeface="+mn-ea"/>
                <a:cs typeface="Aharoni"/>
              </a:rPr>
              <a:t>Quarter 3: October – December 2023-24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ptos Black"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ptos Black"/>
                <a:ea typeface="+mn-ea"/>
                <a:cs typeface="+mn-cs"/>
              </a:rPr>
              <a:t>Policy Unit</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a:ea typeface="+mn-ea"/>
              <a:cs typeface="Aharoni" panose="020B0604020202020204" pitchFamily="2" charset="-79"/>
            </a:endParaRPr>
          </a:p>
        </p:txBody>
      </p:sp>
    </p:spTree>
    <p:extLst>
      <p:ext uri="{BB962C8B-B14F-4D97-AF65-F5344CB8AC3E}">
        <p14:creationId xmlns:p14="http://schemas.microsoft.com/office/powerpoint/2010/main" val="88752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729D4D"/>
          </a:solidFill>
        </p:spPr>
        <p:txBody>
          <a:bodyPr/>
          <a:lstStyle/>
          <a:p>
            <a:pPr algn="ctr"/>
            <a:r>
              <a:rPr lang="en-GB" sz="2400">
                <a:solidFill>
                  <a:schemeClr val="bg1"/>
                </a:solidFill>
              </a:rPr>
              <a:t>High Quality Environment</a:t>
            </a:r>
          </a:p>
        </p:txBody>
      </p:sp>
      <p:sp>
        <p:nvSpPr>
          <p:cNvPr id="9" name="Content Placeholder 2">
            <a:extLst>
              <a:ext uri="{FF2B5EF4-FFF2-40B4-BE49-F238E27FC236}">
                <a16:creationId xmlns:a16="http://schemas.microsoft.com/office/drawing/2014/main" id="{BD1DC671-73FE-FE4C-1D5D-0B6BDD09ED62}"/>
              </a:ext>
            </a:extLst>
          </p:cNvPr>
          <p:cNvSpPr txBox="1">
            <a:spLocks/>
          </p:cNvSpPr>
          <p:nvPr/>
        </p:nvSpPr>
        <p:spPr>
          <a:xfrm>
            <a:off x="906733" y="6587283"/>
            <a:ext cx="552996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6" name="Rectangle: Rounded Corners 5">
            <a:extLst>
              <a:ext uri="{FF2B5EF4-FFF2-40B4-BE49-F238E27FC236}">
                <a16:creationId xmlns:a16="http://schemas.microsoft.com/office/drawing/2014/main" id="{832B653A-1B30-01B8-1F4A-3CD24A3488D8}"/>
              </a:ext>
            </a:extLst>
          </p:cNvPr>
          <p:cNvSpPr/>
          <p:nvPr/>
        </p:nvSpPr>
        <p:spPr>
          <a:xfrm>
            <a:off x="7431476" y="905523"/>
            <a:ext cx="4682060" cy="5282214"/>
          </a:xfrm>
          <a:prstGeom prst="roundRect">
            <a:avLst>
              <a:gd name="adj" fmla="val 2802"/>
            </a:avLst>
          </a:prstGeom>
          <a:solidFill>
            <a:srgbClr val="EA8F1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B1237FB6-FA31-19FD-B948-42272935F500}"/>
              </a:ext>
            </a:extLst>
          </p:cNvPr>
          <p:cNvSpPr txBox="1"/>
          <p:nvPr/>
        </p:nvSpPr>
        <p:spPr>
          <a:xfrm>
            <a:off x="7497805" y="2553928"/>
            <a:ext cx="4549402" cy="187743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Calibri"/>
                <a:cs typeface="Calibri"/>
              </a:rPr>
              <a:t>Flood Management Schemes: </a:t>
            </a:r>
            <a:r>
              <a:rPr kumimoji="0" lang="en-GB" sz="1200" b="0" i="0" u="none" strike="noStrike" kern="1200" cap="none" spc="0" normalizeH="0" baseline="0" noProof="0" dirty="0">
                <a:ln>
                  <a:noFill/>
                </a:ln>
                <a:solidFill>
                  <a:srgbClr val="000000"/>
                </a:solidFill>
                <a:effectLst/>
                <a:uLnTx/>
                <a:uFillTx/>
                <a:latin typeface="Calibri"/>
                <a:ea typeface="+mn-ea"/>
                <a:cs typeface="+mn-cs"/>
              </a:rPr>
              <a:t>The Thrift Green Raingarden Project (30 properties) is now complete and operational. The Old Harlow project (101 properties) is delayed until Feb 2024 due to utilities requiring design changes.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Other projects due for completion by end of March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Thaxted: 16 properties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Harlowbury Brook: 20 properties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Roydon: 20 properties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Ashingdon: 60 properties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West Mersea: 8 properties</a:t>
            </a:r>
          </a:p>
        </p:txBody>
      </p:sp>
      <p:graphicFrame>
        <p:nvGraphicFramePr>
          <p:cNvPr id="3" name="Table 2">
            <a:extLst>
              <a:ext uri="{FF2B5EF4-FFF2-40B4-BE49-F238E27FC236}">
                <a16:creationId xmlns:a16="http://schemas.microsoft.com/office/drawing/2014/main" id="{36721489-CD4A-1146-CB92-C9922BF3AD51}"/>
              </a:ext>
            </a:extLst>
          </p:cNvPr>
          <p:cNvGraphicFramePr>
            <a:graphicFrameLocks noGrp="1"/>
          </p:cNvGraphicFramePr>
          <p:nvPr/>
        </p:nvGraphicFramePr>
        <p:xfrm>
          <a:off x="821486" y="1105069"/>
          <a:ext cx="6450464" cy="4647859"/>
        </p:xfrm>
        <a:graphic>
          <a:graphicData uri="http://schemas.openxmlformats.org/drawingml/2006/table">
            <a:tbl>
              <a:tblPr firstRow="1" bandRow="1"/>
              <a:tblGrid>
                <a:gridCol w="2162034">
                  <a:extLst>
                    <a:ext uri="{9D8B030D-6E8A-4147-A177-3AD203B41FA5}">
                      <a16:colId xmlns:a16="http://schemas.microsoft.com/office/drawing/2014/main" val="4034003538"/>
                    </a:ext>
                  </a:extLst>
                </a:gridCol>
                <a:gridCol w="668129">
                  <a:extLst>
                    <a:ext uri="{9D8B030D-6E8A-4147-A177-3AD203B41FA5}">
                      <a16:colId xmlns:a16="http://schemas.microsoft.com/office/drawing/2014/main" val="3179834191"/>
                    </a:ext>
                  </a:extLst>
                </a:gridCol>
                <a:gridCol w="675636">
                  <a:extLst>
                    <a:ext uri="{9D8B030D-6E8A-4147-A177-3AD203B41FA5}">
                      <a16:colId xmlns:a16="http://schemas.microsoft.com/office/drawing/2014/main" val="2277526569"/>
                    </a:ext>
                  </a:extLst>
                </a:gridCol>
                <a:gridCol w="652389">
                  <a:extLst>
                    <a:ext uri="{9D8B030D-6E8A-4147-A177-3AD203B41FA5}">
                      <a16:colId xmlns:a16="http://schemas.microsoft.com/office/drawing/2014/main" val="742693960"/>
                    </a:ext>
                  </a:extLst>
                </a:gridCol>
                <a:gridCol w="648029">
                  <a:extLst>
                    <a:ext uri="{9D8B030D-6E8A-4147-A177-3AD203B41FA5}">
                      <a16:colId xmlns:a16="http://schemas.microsoft.com/office/drawing/2014/main" val="1836491562"/>
                    </a:ext>
                  </a:extLst>
                </a:gridCol>
                <a:gridCol w="816576">
                  <a:extLst>
                    <a:ext uri="{9D8B030D-6E8A-4147-A177-3AD203B41FA5}">
                      <a16:colId xmlns:a16="http://schemas.microsoft.com/office/drawing/2014/main" val="231473195"/>
                    </a:ext>
                  </a:extLst>
                </a:gridCol>
                <a:gridCol w="827671">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509672">
                <a:tc>
                  <a:txBody>
                    <a:bodyPr/>
                    <a:lstStyle/>
                    <a:p>
                      <a:pPr algn="l" fontAlgn="ctr"/>
                      <a:r>
                        <a:rPr lang="en-GB" sz="1200" b="0" i="0" u="none" strike="noStrike" dirty="0">
                          <a:solidFill>
                            <a:srgbClr val="000000"/>
                          </a:solidFill>
                          <a:effectLst/>
                          <a:latin typeface="Calibri"/>
                        </a:rPr>
                        <a:t>Replacing streetlights (mainly residential roads) in Essex with new LED lights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14,746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dirty="0"/>
                        <a:t>28,439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a:rPr>
                        <a:t>8,249</a:t>
                      </a:r>
                    </a:p>
                    <a:p>
                      <a:pPr algn="ctr"/>
                      <a:endParaRPr lang="en-GB" sz="1200" b="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16,509</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1200" b="1" i="0" u="none" strike="noStrike" dirty="0">
                        <a:solidFill>
                          <a:srgbClr val="000000"/>
                        </a:solidFill>
                        <a:effectLst/>
                        <a:latin typeface="Calibri"/>
                      </a:endParaRPr>
                    </a:p>
                    <a:p>
                      <a:pPr algn="ctr" fontAlgn="ctr"/>
                      <a:endParaRPr lang="en-GB" sz="1200" b="1" i="0" u="none" strike="noStrike" dirty="0">
                        <a:solidFill>
                          <a:srgbClr val="000000"/>
                        </a:solidFill>
                        <a:effectLst/>
                        <a:latin typeface="Calibri"/>
                      </a:endParaRPr>
                    </a:p>
                    <a:p>
                      <a:pPr algn="ctr" fontAlgn="ctr"/>
                      <a:r>
                        <a:rPr lang="en-GB" sz="1200" b="1" i="0" u="none" strike="noStrike" dirty="0">
                          <a:solidFill>
                            <a:srgbClr val="000000"/>
                          </a:solidFill>
                          <a:effectLst/>
                          <a:latin typeface="Calibri"/>
                        </a:rPr>
                        <a:t>24,028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Wingdings 3"/>
                          <a:sym typeface="Wingdings 3"/>
                        </a:rPr>
                        <a:t>Ç</a:t>
                      </a:r>
                    </a:p>
                    <a:p>
                      <a:pPr algn="ctr" fontAlgn="ctr"/>
                      <a:endParaRPr lang="en-GB" sz="1200" b="1" i="0" u="none" strike="noStrike" dirty="0">
                        <a:solidFill>
                          <a:srgbClr val="000000"/>
                        </a:solidFill>
                        <a:effectLst/>
                        <a:latin typeface="Calibri"/>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0" i="0" u="none" strike="noStrike">
                          <a:solidFill>
                            <a:schemeClr val="tx1"/>
                          </a:solidFill>
                          <a:effectLst/>
                          <a:latin typeface="Calibri"/>
                        </a:rPr>
                        <a:t>32,476</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p>
                      <a:pPr lvl="0" algn="l">
                        <a:buNone/>
                      </a:pPr>
                      <a:endParaRPr lang="en-GB" sz="1200" b="0" i="0" u="none" strike="noStrike" noProof="0" dirty="0">
                        <a:solidFill>
                          <a:srgbClr val="000000"/>
                        </a:solidFill>
                        <a:effectLst/>
                        <a:highlight>
                          <a:srgbClr val="FFFF00"/>
                        </a:highlight>
                      </a:endParaRPr>
                    </a:p>
                    <a:p>
                      <a:pPr lvl="0" algn="l">
                        <a:buNone/>
                      </a:pPr>
                      <a:r>
                        <a:rPr lang="en-GB" sz="1200" b="0" i="0" u="none" strike="noStrike" noProof="0" dirty="0">
                          <a:solidFill>
                            <a:srgbClr val="000000"/>
                          </a:solidFill>
                          <a:effectLst/>
                        </a:rPr>
                        <a:t>Number of </a:t>
                      </a:r>
                      <a:r>
                        <a:rPr lang="en-GB" sz="1200" b="0" i="0" u="sng" strike="noStrike" noProof="0" dirty="0">
                          <a:solidFill>
                            <a:srgbClr val="000000"/>
                          </a:solidFill>
                          <a:effectLst/>
                        </a:rPr>
                        <a:t>properties</a:t>
                      </a:r>
                      <a:r>
                        <a:rPr lang="en-GB" sz="1200" b="0" i="0" u="none" strike="noStrike" noProof="0" dirty="0">
                          <a:solidFill>
                            <a:srgbClr val="000000"/>
                          </a:solidFill>
                          <a:effectLst/>
                        </a:rPr>
                        <a:t> where risk has been reduced as a result of Flood Management Schemes </a:t>
                      </a:r>
                    </a:p>
                  </a:txBody>
                  <a:tcPr marL="9524" marR="9524" marT="952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N/A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dirty="0">
                          <a:solidFill>
                            <a:srgbClr val="000000"/>
                          </a:solidFill>
                          <a:effectLst/>
                          <a:latin typeface="Calibri" panose="020F0502020204030204" pitchFamily="34" charset="0"/>
                        </a:rPr>
                        <a:t>21</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dirty="0">
                        <a:solidFill>
                          <a:srgbClr val="000000"/>
                        </a:solidFill>
                        <a:effectLst/>
                        <a:latin typeface="Calibri"/>
                      </a:endParaRPr>
                    </a:p>
                    <a:p>
                      <a:pPr lvl="0" algn="ctr">
                        <a:buNone/>
                      </a:pPr>
                      <a:endParaRPr lang="en-GB" sz="1200" b="1" i="0" u="none" strike="noStrike" dirty="0">
                        <a:solidFill>
                          <a:srgbClr val="000000"/>
                        </a:solidFill>
                        <a:effectLst/>
                        <a:latin typeface="Calibri"/>
                      </a:endParaRPr>
                    </a:p>
                    <a:p>
                      <a:pPr lvl="0" algn="ctr">
                        <a:buNone/>
                      </a:pPr>
                      <a:r>
                        <a:rPr lang="en-GB" sz="1200" b="1" i="0" u="none" strike="noStrike" dirty="0">
                          <a:solidFill>
                            <a:srgbClr val="000000"/>
                          </a:solidFill>
                          <a:effectLst/>
                          <a:latin typeface="Calibri"/>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Wingdings 3"/>
                          <a:sym typeface="Wingdings 3"/>
                        </a:rPr>
                        <a:t>Ç</a:t>
                      </a:r>
                    </a:p>
                    <a:p>
                      <a:pPr lvl="0" algn="ctr">
                        <a:buNone/>
                      </a:pPr>
                      <a:endParaRPr lang="en-GB" sz="1200" b="1" i="0" u="none" strike="noStrike" dirty="0">
                        <a:solidFill>
                          <a:srgbClr val="000000"/>
                        </a:solidFill>
                        <a:effectLst/>
                        <a:latin typeface="Calibri"/>
                      </a:endParaRPr>
                    </a:p>
                  </a:txBody>
                  <a:tcPr marL="9524" marR="9524" marT="952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0" algn="ctr">
                        <a:buNone/>
                      </a:pPr>
                      <a:r>
                        <a:rPr lang="en-GB" sz="1200" b="0" i="0" u="none" strike="noStrike">
                          <a:solidFill>
                            <a:schemeClr val="tx1"/>
                          </a:solidFill>
                          <a:effectLst/>
                          <a:latin typeface="Calibri"/>
                        </a:rPr>
                        <a:t>215 </a:t>
                      </a:r>
                    </a:p>
                    <a:p>
                      <a:pPr lvl="0" algn="ctr">
                        <a:buNone/>
                      </a:pPr>
                      <a:r>
                        <a:rPr lang="en-GB" sz="1200" b="0" i="0" u="none" strike="noStrike">
                          <a:solidFill>
                            <a:schemeClr val="tx1"/>
                          </a:solidFill>
                          <a:effectLst/>
                          <a:latin typeface="Calibri"/>
                        </a:rPr>
                        <a:t>properties</a:t>
                      </a:r>
                    </a:p>
                  </a:txBody>
                  <a:tcPr marL="9524" marR="9524" marT="952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r h="113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mn-lt"/>
                        </a:rPr>
                        <a:t>Retrofit in low-income households</a:t>
                      </a:r>
                    </a:p>
                    <a:p>
                      <a:pPr lvl="0" algn="l">
                        <a:buNone/>
                      </a:pPr>
                      <a:endParaRPr lang="en-GB" sz="1200" b="0" i="0" u="none" strike="noStrike" noProof="0">
                        <a:solidFill>
                          <a:srgbClr val="000000"/>
                        </a:solidFill>
                        <a:effectLst/>
                      </a:endParaRPr>
                    </a:p>
                  </a:txBody>
                  <a:tcPr marL="9524" marR="9524" marT="952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93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246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Calibri" panose="020F0502020204030204" pitchFamily="34" charset="0"/>
                        </a:rPr>
                        <a:t>253</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rgbClr val="000000"/>
                        </a:solidFill>
                        <a:effectLst/>
                        <a:latin typeface="Calibri"/>
                      </a:endParaRPr>
                    </a:p>
                    <a:p>
                      <a:pPr algn="ctr" fontAlgn="ctr"/>
                      <a:endParaRPr lang="en-GB" sz="1200" b="1" i="0" u="none" strike="noStrike" dirty="0">
                        <a:solidFill>
                          <a:srgbClr val="000000"/>
                        </a:solidFill>
                        <a:effectLst/>
                        <a:latin typeface="Calibri"/>
                      </a:endParaRPr>
                    </a:p>
                    <a:p>
                      <a:pPr algn="ctr" fontAlgn="ctr"/>
                      <a:r>
                        <a:rPr lang="en-GB" sz="1200" b="1" i="0" u="none" strike="noStrike" dirty="0">
                          <a:solidFill>
                            <a:srgbClr val="000000"/>
                          </a:solidFill>
                          <a:effectLst/>
                          <a:latin typeface="Calibri"/>
                        </a:rPr>
                        <a:t>258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Wingdings 3"/>
                          <a:sym typeface="Wingdings 3"/>
                        </a:rPr>
                        <a:t>Ç</a:t>
                      </a:r>
                    </a:p>
                    <a:p>
                      <a:pPr algn="ctr" fontAlgn="ctr"/>
                      <a:endParaRPr lang="en-GB" sz="1200" b="1" i="0" u="none" strike="noStrike" dirty="0">
                        <a:solidFill>
                          <a:srgbClr val="000000"/>
                        </a:solidFill>
                        <a:effectLst/>
                        <a:latin typeface="Calibri"/>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200" b="0" i="0" u="none" strike="noStrike" dirty="0">
                          <a:solidFill>
                            <a:schemeClr val="tx1"/>
                          </a:solidFill>
                          <a:effectLst/>
                          <a:latin typeface="Calibri"/>
                        </a:rPr>
                        <a:t>547</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7250090"/>
                  </a:ext>
                </a:extLst>
              </a:tr>
            </a:tbl>
          </a:graphicData>
        </a:graphic>
      </p:graphicFrame>
      <p:sp>
        <p:nvSpPr>
          <p:cNvPr id="12" name="TextBox 11">
            <a:extLst>
              <a:ext uri="{FF2B5EF4-FFF2-40B4-BE49-F238E27FC236}">
                <a16:creationId xmlns:a16="http://schemas.microsoft.com/office/drawing/2014/main" id="{10E1FB9D-21FF-7DF9-CFDA-2DE586C2EC94}"/>
              </a:ext>
            </a:extLst>
          </p:cNvPr>
          <p:cNvSpPr txBox="1"/>
          <p:nvPr/>
        </p:nvSpPr>
        <p:spPr>
          <a:xfrm>
            <a:off x="7536834" y="4726033"/>
            <a:ext cx="4549402" cy="1538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Retrofit in low-income households:</a:t>
            </a:r>
            <a:endParaRPr kumimoji="0" lang="en-GB" sz="1400" b="1" i="0" u="none" strike="noStrike" kern="1200" cap="none" spc="0" normalizeH="0" baseline="0" noProof="0" dirty="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The SHDF (Sustainable Housing Decarbonisation Fund) has now retrofitted 258 homes to an EPC rating of 'C' with  a £1.6m grant funding and a total project cost of £2.4m.  258 homes is 48% toward the target of 547.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A reduction in the number of completed homes has been agreed with the government. This is due to installer issues (significant cost increases).</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highlight>
                  <a:srgbClr val="FFFF00"/>
                </a:highlight>
                <a:uLnTx/>
                <a:uFillTx/>
                <a:latin typeface="Calibri"/>
                <a:ea typeface="Calibri"/>
                <a:cs typeface="Calibri"/>
              </a:rPr>
              <a:t> </a:t>
            </a:r>
            <a:endParaRPr kumimoji="0" lang="en-GB" sz="1200" b="1" i="0" u="none" strike="noStrike" kern="1200" cap="none" spc="0" normalizeH="0" baseline="0" noProof="0" dirty="0">
              <a:ln>
                <a:noFill/>
              </a:ln>
              <a:solidFill>
                <a:srgbClr val="000000"/>
              </a:solidFill>
              <a:effectLst/>
              <a:highlight>
                <a:srgbClr val="FFFF00"/>
              </a:highlight>
              <a:uLnTx/>
              <a:uFillTx/>
              <a:latin typeface="Calibri"/>
              <a:ea typeface="Calibri"/>
              <a:cs typeface="Calibri"/>
            </a:endParaRPr>
          </a:p>
        </p:txBody>
      </p:sp>
      <p:sp>
        <p:nvSpPr>
          <p:cNvPr id="13" name="Content Placeholder 2">
            <a:extLst>
              <a:ext uri="{FF2B5EF4-FFF2-40B4-BE49-F238E27FC236}">
                <a16:creationId xmlns:a16="http://schemas.microsoft.com/office/drawing/2014/main" id="{E04315AF-0A73-BB12-992B-DEEFB0025981}"/>
              </a:ext>
            </a:extLst>
          </p:cNvPr>
          <p:cNvSpPr txBox="1">
            <a:spLocks/>
          </p:cNvSpPr>
          <p:nvPr/>
        </p:nvSpPr>
        <p:spPr>
          <a:xfrm>
            <a:off x="906733" y="6338342"/>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5" name="Content Placeholder 7">
            <a:extLst>
              <a:ext uri="{FF2B5EF4-FFF2-40B4-BE49-F238E27FC236}">
                <a16:creationId xmlns:a16="http://schemas.microsoft.com/office/drawing/2014/main" id="{DE144781-7AC0-3A52-FC93-1C600CED64F0}"/>
              </a:ext>
            </a:extLst>
          </p:cNvPr>
          <p:cNvSpPr txBox="1">
            <a:spLocks/>
          </p:cNvSpPr>
          <p:nvPr/>
        </p:nvSpPr>
        <p:spPr>
          <a:xfrm>
            <a:off x="7536834" y="1024759"/>
            <a:ext cx="4471344" cy="1401877"/>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Replacing streetlights:</a:t>
            </a:r>
            <a:r>
              <a:rPr kumimoji="0" lang="en-GB" sz="1400" b="1" i="0" u="none" strike="noStrike" kern="1200" cap="none" spc="0" normalizeH="0" baseline="0" noProof="0" dirty="0">
                <a:ln>
                  <a:noFill/>
                </a:ln>
                <a:solidFill>
                  <a:srgbClr val="000000"/>
                </a:solidFill>
                <a:effectLst/>
                <a:uLnTx/>
                <a:uFillTx/>
                <a:latin typeface="Calibri"/>
                <a:ea typeface="+mn-lt"/>
                <a:cs typeface="Calibri"/>
              </a:rPr>
              <a:t> </a:t>
            </a:r>
            <a:endParaRPr kumimoji="0" lang="en-GB" sz="1400" b="0" i="0" u="none" strike="noStrike" kern="1200" cap="none" spc="0" normalizeH="0" baseline="0" noProof="0" dirty="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2023/24</a:t>
            </a:r>
            <a:r>
              <a:rPr kumimoji="0" lang="en-GB" sz="1200" b="0" i="0" u="none" strike="noStrike" kern="1200" cap="none" spc="0" normalizeH="0" baseline="0" noProof="0" dirty="0">
                <a:ln>
                  <a:noFill/>
                </a:ln>
                <a:solidFill>
                  <a:srgbClr val="000000"/>
                </a:solidFill>
                <a:effectLst/>
                <a:uLnTx/>
                <a:uFillTx/>
                <a:latin typeface="Calibri"/>
                <a:ea typeface="+mn-ea"/>
                <a:cs typeface="+mn-cs"/>
              </a:rPr>
              <a:t> was scheduled to be the third and final year of the LED Replacement Programme.  While Q3 shows performance as on track, the service have recently identified further delays and funding has been agreed to ensure that resources are available to complete the programme this calendar year, but beyond the original projected date for completion of March 2024.</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110561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91D2B8-0BD6-DA82-DCD4-A0EF9001DB9F}"/>
              </a:ext>
            </a:extLst>
          </p:cNvPr>
          <p:cNvSpPr/>
          <p:nvPr/>
        </p:nvSpPr>
        <p:spPr>
          <a:xfrm>
            <a:off x="7360240" y="423231"/>
            <a:ext cx="4737974" cy="3501998"/>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729D4D"/>
          </a:solidFill>
        </p:spPr>
        <p:txBody>
          <a:bodyPr/>
          <a:lstStyle/>
          <a:p>
            <a:pPr algn="ctr"/>
            <a:r>
              <a:rPr lang="en-GB" sz="2400">
                <a:solidFill>
                  <a:schemeClr val="bg1"/>
                </a:solidFill>
              </a:rPr>
              <a:t>High Quality Environment</a:t>
            </a:r>
          </a:p>
        </p:txBody>
      </p:sp>
      <p:sp>
        <p:nvSpPr>
          <p:cNvPr id="8" name="Content Placeholder 7">
            <a:extLst>
              <a:ext uri="{FF2B5EF4-FFF2-40B4-BE49-F238E27FC236}">
                <a16:creationId xmlns:a16="http://schemas.microsoft.com/office/drawing/2014/main" id="{D4C02711-E1B7-7756-EE0D-C8E177BA0476}"/>
              </a:ext>
            </a:extLst>
          </p:cNvPr>
          <p:cNvSpPr>
            <a:spLocks noGrp="1"/>
          </p:cNvSpPr>
          <p:nvPr>
            <p:ph sz="half" idx="1"/>
          </p:nvPr>
        </p:nvSpPr>
        <p:spPr>
          <a:xfrm>
            <a:off x="7503055" y="506859"/>
            <a:ext cx="4553631" cy="1583936"/>
          </a:xfrm>
        </p:spPr>
        <p:txBody>
          <a:bodyPr vert="horz" lIns="0" tIns="0" rIns="0" bIns="0" rtlCol="0" anchor="t">
            <a:noAutofit/>
          </a:bodyPr>
          <a:lstStyle/>
          <a:p>
            <a:pPr algn="l" rtl="0" fontAlgn="base">
              <a:spcBef>
                <a:spcPts val="0"/>
              </a:spcBef>
              <a:spcAft>
                <a:spcPts val="0"/>
              </a:spcAft>
            </a:pPr>
            <a:r>
              <a:rPr lang="en-GB" sz="1400" b="1" i="0" u="none" strike="noStrike">
                <a:solidFill>
                  <a:srgbClr val="000000"/>
                </a:solidFill>
                <a:effectLst/>
              </a:rPr>
              <a:t>ECC rating </a:t>
            </a:r>
            <a:r>
              <a:rPr lang="en-GB" sz="1400">
                <a:solidFill>
                  <a:srgbClr val="000000"/>
                </a:solidFill>
              </a:rPr>
              <a:t>for </a:t>
            </a:r>
            <a:r>
              <a:rPr lang="en-GB" sz="1400" b="1" i="0" u="none" strike="noStrike">
                <a:solidFill>
                  <a:srgbClr val="000000"/>
                </a:solidFill>
                <a:effectLst/>
              </a:rPr>
              <a:t>CDP (Carbon Disclosure Project):</a:t>
            </a:r>
          </a:p>
          <a:p>
            <a:pPr algn="l" rtl="0" fontAlgn="base">
              <a:spcBef>
                <a:spcPts val="0"/>
              </a:spcBef>
              <a:spcAft>
                <a:spcPts val="0"/>
              </a:spcAft>
            </a:pPr>
            <a:r>
              <a:rPr lang="en-GB" sz="1200" b="0" i="0" u="none" strike="noStrike">
                <a:solidFill>
                  <a:srgbClr val="000000"/>
                </a:solidFill>
                <a:effectLst/>
              </a:rPr>
              <a:t>Essex has been rated as one of the best places in the world when it comes to tackling global warming.</a:t>
            </a:r>
            <a:r>
              <a:rPr lang="en-US" sz="1200" b="0" i="0">
                <a:solidFill>
                  <a:srgbClr val="000000"/>
                </a:solidFill>
                <a:effectLst/>
              </a:rPr>
              <a:t>​</a:t>
            </a:r>
          </a:p>
          <a:p>
            <a:pPr fontAlgn="base">
              <a:spcBef>
                <a:spcPts val="0"/>
              </a:spcBef>
              <a:spcAft>
                <a:spcPts val="0"/>
              </a:spcAft>
            </a:pPr>
            <a:r>
              <a:rPr lang="en-GB" sz="1200" b="0" i="0" u="none" strike="noStrike">
                <a:solidFill>
                  <a:srgbClr val="000000"/>
                </a:solidFill>
                <a:effectLst/>
              </a:rPr>
              <a:t>Essex County Council has been awarded the highest ‘</a:t>
            </a:r>
            <a:r>
              <a:rPr lang="en-GB" sz="1200" b="0">
                <a:solidFill>
                  <a:srgbClr val="000000"/>
                </a:solidFill>
              </a:rPr>
              <a:t>A Rating</a:t>
            </a:r>
            <a:r>
              <a:rPr lang="en-GB" sz="1200" b="0" i="0" u="none" strike="noStrike">
                <a:solidFill>
                  <a:srgbClr val="000000"/>
                </a:solidFill>
                <a:effectLst/>
              </a:rPr>
              <a:t>’ by CDP, (formerly known as the Carbon Disclosure Project) for its work on climate action</a:t>
            </a:r>
            <a:r>
              <a:rPr lang="en-GB" sz="1200" b="0">
                <a:solidFill>
                  <a:srgbClr val="000000"/>
                </a:solidFill>
              </a:rPr>
              <a:t> </a:t>
            </a:r>
            <a:r>
              <a:rPr lang="en-US" sz="1200" b="0">
                <a:solidFill>
                  <a:srgbClr val="000000"/>
                </a:solidFill>
              </a:rPr>
              <a:t>with the criteria tightening year on year. Essex has demonstrated best practice standards across adaptations and mitigations at a leadership level. </a:t>
            </a:r>
            <a:endParaRPr lang="en-US" sz="1200" b="0" i="0">
              <a:solidFill>
                <a:srgbClr val="000000"/>
              </a:solidFill>
              <a:effectLst/>
            </a:endParaRPr>
          </a:p>
          <a:p>
            <a:pPr algn="just"/>
            <a:endParaRPr lang="en-GB" sz="1100">
              <a:ea typeface="Calibri"/>
              <a:cs typeface="Calibri"/>
            </a:endParaRPr>
          </a:p>
          <a:p>
            <a:pPr algn="just"/>
            <a:endParaRPr lang="en-GB" sz="1100">
              <a:ea typeface="Calibri"/>
              <a:cs typeface="Calibri"/>
            </a:endParaRPr>
          </a:p>
          <a:p>
            <a:pPr algn="just">
              <a:spcBef>
                <a:spcPts val="0"/>
              </a:spcBef>
              <a:spcAft>
                <a:spcPts val="0"/>
              </a:spcAft>
            </a:pPr>
            <a:endParaRPr lang="en-GB" sz="1100" b="0">
              <a:ea typeface="Calibri"/>
              <a:cs typeface="Calibri"/>
            </a:endParaRPr>
          </a:p>
          <a:p>
            <a:pPr algn="just">
              <a:spcBef>
                <a:spcPts val="0"/>
              </a:spcBef>
              <a:spcAft>
                <a:spcPts val="0"/>
              </a:spcAft>
            </a:pPr>
            <a:endParaRPr lang="en-GB" sz="1100" b="0">
              <a:ea typeface="Calibri"/>
              <a:cs typeface="Calibri"/>
            </a:endParaRPr>
          </a:p>
          <a:p>
            <a:pPr>
              <a:spcBef>
                <a:spcPts val="0"/>
              </a:spcBef>
              <a:spcAft>
                <a:spcPts val="600"/>
              </a:spcAft>
            </a:pPr>
            <a:endParaRPr lang="en-GB" sz="1100" b="0">
              <a:ea typeface="Calibri"/>
              <a:cs typeface="Calibri"/>
            </a:endParaRPr>
          </a:p>
          <a:p>
            <a:pPr>
              <a:spcBef>
                <a:spcPts val="0"/>
              </a:spcBef>
              <a:spcAft>
                <a:spcPts val="600"/>
              </a:spcAft>
            </a:pPr>
            <a:endParaRPr lang="en-GB" sz="1100" b="0">
              <a:ea typeface="Calibri"/>
              <a:cs typeface="Calibri"/>
            </a:endParaRPr>
          </a:p>
          <a:p>
            <a:endParaRPr lang="en-GB">
              <a:ea typeface="Calibri"/>
              <a:cs typeface="Calibri"/>
            </a:endParaRPr>
          </a:p>
        </p:txBody>
      </p:sp>
      <p:sp>
        <p:nvSpPr>
          <p:cNvPr id="9" name="Content Placeholder 2">
            <a:extLst>
              <a:ext uri="{FF2B5EF4-FFF2-40B4-BE49-F238E27FC236}">
                <a16:creationId xmlns:a16="http://schemas.microsoft.com/office/drawing/2014/main" id="{BD1DC671-73FE-FE4C-1D5D-0B6BDD09ED62}"/>
              </a:ext>
            </a:extLst>
          </p:cNvPr>
          <p:cNvSpPr txBox="1">
            <a:spLocks/>
          </p:cNvSpPr>
          <p:nvPr/>
        </p:nvSpPr>
        <p:spPr>
          <a:xfrm>
            <a:off x="906733" y="6587283"/>
            <a:ext cx="552996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6" name="TextBox 5">
            <a:extLst>
              <a:ext uri="{FF2B5EF4-FFF2-40B4-BE49-F238E27FC236}">
                <a16:creationId xmlns:a16="http://schemas.microsoft.com/office/drawing/2014/main" id="{DBB44183-98A4-8F93-1D88-69906DA1A08A}"/>
              </a:ext>
            </a:extLst>
          </p:cNvPr>
          <p:cNvSpPr txBox="1"/>
          <p:nvPr/>
        </p:nvSpPr>
        <p:spPr>
          <a:xfrm>
            <a:off x="7503055" y="2281313"/>
            <a:ext cx="4654918" cy="332604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Calibri"/>
                <a:cs typeface="Calibri"/>
              </a:rPr>
              <a:t>Trees: </a:t>
            </a:r>
            <a:endParaRPr kumimoji="0" lang="en-GB" sz="14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In 2022/23, the target of 75,000 trees was significantly exceeded, with an estimated total of 100,600 trees being planted throughout Essex.  The target of 100,000 (40 hectares) in 2023/24 is expected to be achieved; however, the planting season is generally between November and February, so the progress indicators show a partial running total until the end of the Financial Year.  As at the end of Q3 2023/24 there have been 73,600 trees planted.</a:t>
            </a:r>
            <a:endParaRPr kumimoji="0" lang="en-GB" sz="12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a:ea typeface="Calibri"/>
              <a:cs typeface="Calibri"/>
            </a:endParaRPr>
          </a:p>
        </p:txBody>
      </p:sp>
      <p:graphicFrame>
        <p:nvGraphicFramePr>
          <p:cNvPr id="3" name="Table 2">
            <a:extLst>
              <a:ext uri="{FF2B5EF4-FFF2-40B4-BE49-F238E27FC236}">
                <a16:creationId xmlns:a16="http://schemas.microsoft.com/office/drawing/2014/main" id="{B496546A-514A-CAF4-85B3-AB259E5863CD}"/>
              </a:ext>
            </a:extLst>
          </p:cNvPr>
          <p:cNvGraphicFramePr>
            <a:graphicFrameLocks noGrp="1"/>
          </p:cNvGraphicFramePr>
          <p:nvPr/>
        </p:nvGraphicFramePr>
        <p:xfrm>
          <a:off x="829566" y="708628"/>
          <a:ext cx="6450464" cy="4784107"/>
        </p:xfrm>
        <a:graphic>
          <a:graphicData uri="http://schemas.openxmlformats.org/drawingml/2006/table">
            <a:tbl>
              <a:tblPr firstRow="1" bandRow="1"/>
              <a:tblGrid>
                <a:gridCol w="2162034">
                  <a:extLst>
                    <a:ext uri="{9D8B030D-6E8A-4147-A177-3AD203B41FA5}">
                      <a16:colId xmlns:a16="http://schemas.microsoft.com/office/drawing/2014/main" val="4034003538"/>
                    </a:ext>
                  </a:extLst>
                </a:gridCol>
                <a:gridCol w="668129">
                  <a:extLst>
                    <a:ext uri="{9D8B030D-6E8A-4147-A177-3AD203B41FA5}">
                      <a16:colId xmlns:a16="http://schemas.microsoft.com/office/drawing/2014/main" val="3179834191"/>
                    </a:ext>
                  </a:extLst>
                </a:gridCol>
                <a:gridCol w="675636">
                  <a:extLst>
                    <a:ext uri="{9D8B030D-6E8A-4147-A177-3AD203B41FA5}">
                      <a16:colId xmlns:a16="http://schemas.microsoft.com/office/drawing/2014/main" val="2277526569"/>
                    </a:ext>
                  </a:extLst>
                </a:gridCol>
                <a:gridCol w="652389">
                  <a:extLst>
                    <a:ext uri="{9D8B030D-6E8A-4147-A177-3AD203B41FA5}">
                      <a16:colId xmlns:a16="http://schemas.microsoft.com/office/drawing/2014/main" val="742693960"/>
                    </a:ext>
                  </a:extLst>
                </a:gridCol>
                <a:gridCol w="648029">
                  <a:extLst>
                    <a:ext uri="{9D8B030D-6E8A-4147-A177-3AD203B41FA5}">
                      <a16:colId xmlns:a16="http://schemas.microsoft.com/office/drawing/2014/main" val="1836491562"/>
                    </a:ext>
                  </a:extLst>
                </a:gridCol>
                <a:gridCol w="816576">
                  <a:extLst>
                    <a:ext uri="{9D8B030D-6E8A-4147-A177-3AD203B41FA5}">
                      <a16:colId xmlns:a16="http://schemas.microsoft.com/office/drawing/2014/main" val="231473195"/>
                    </a:ext>
                  </a:extLst>
                </a:gridCol>
                <a:gridCol w="827671">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509672">
                <a:tc>
                  <a:txBody>
                    <a:bodyPr/>
                    <a:lstStyle/>
                    <a:p>
                      <a:pPr algn="l" fontAlgn="ctr"/>
                      <a:r>
                        <a:rPr lang="en-GB" sz="1200" b="0" i="0" u="none" strike="noStrike">
                          <a:solidFill>
                            <a:srgbClr val="000000"/>
                          </a:solidFill>
                          <a:effectLst/>
                          <a:latin typeface="Calibri"/>
                        </a:rPr>
                        <a:t>ECC rating for CDP ( Carbon Disclosure Project) </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a:rPr>
                        <a:t>A</a:t>
                      </a:r>
                    </a:p>
                    <a:p>
                      <a:pPr algn="ctr"/>
                      <a:endParaRPr lang="en-GB" sz="1200" b="1" dirty="0"/>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1050" b="0" i="0" u="none" strike="noStrike" kern="1200" dirty="0">
                        <a:solidFill>
                          <a:srgbClr val="000000"/>
                        </a:solidFill>
                        <a:effectLst/>
                        <a:latin typeface="Calibri" panose="020F0502020204030204"/>
                        <a:ea typeface="+mn-ea"/>
                        <a:cs typeface="+mn-cs"/>
                      </a:endParaRPr>
                    </a:p>
                    <a:p>
                      <a:pPr algn="ctr" fontAlgn="ctr"/>
                      <a:endParaRPr lang="en-GB" sz="1050" b="0" i="0" u="none" strike="noStrike" kern="1200" dirty="0">
                        <a:solidFill>
                          <a:srgbClr val="000000"/>
                        </a:solidFill>
                        <a:effectLst/>
                        <a:latin typeface="Calibri" panose="020F0502020204030204"/>
                        <a:ea typeface="+mn-ea"/>
                        <a:cs typeface="+mn-cs"/>
                      </a:endParaRPr>
                    </a:p>
                    <a:p>
                      <a:pPr algn="ctr" fontAlgn="ctr"/>
                      <a:r>
                        <a:rPr lang="en-GB" sz="1050" b="0" i="0" u="none" strike="noStrike" kern="1200" dirty="0">
                          <a:solidFill>
                            <a:srgbClr val="000000"/>
                          </a:solidFill>
                          <a:effectLst/>
                          <a:latin typeface="Calibri" panose="020F0502020204030204"/>
                          <a:ea typeface="+mn-ea"/>
                          <a:cs typeface="+mn-cs"/>
                        </a:rPr>
                        <a:t>Adaptation</a:t>
                      </a:r>
                    </a:p>
                    <a:p>
                      <a:pPr algn="ctr" fontAlgn="ctr"/>
                      <a:r>
                        <a:rPr lang="en-GB" sz="1200" b="1" i="0" u="none" strike="noStrike" kern="1200" dirty="0">
                          <a:solidFill>
                            <a:srgbClr val="000000"/>
                          </a:solidFill>
                          <a:effectLst/>
                          <a:latin typeface="Calibri" panose="020F0502020204030204"/>
                          <a:ea typeface="+mn-ea"/>
                          <a:cs typeface="+mn-cs"/>
                        </a:rPr>
                        <a:t>A</a:t>
                      </a:r>
                    </a:p>
                    <a:p>
                      <a:pPr algn="ctr" fontAlgn="ctr"/>
                      <a:endParaRPr lang="en-GB" sz="1200" b="1" i="0" u="none" strike="noStrike" kern="1200" dirty="0">
                        <a:solidFill>
                          <a:srgbClr val="000000"/>
                        </a:solidFill>
                        <a:effectLst/>
                        <a:latin typeface="Calibri" panose="020F0502020204030204"/>
                        <a:ea typeface="+mn-ea"/>
                        <a:cs typeface="+mn-cs"/>
                      </a:endParaRPr>
                    </a:p>
                    <a:p>
                      <a:pPr algn="ctr" fontAlgn="ctr"/>
                      <a:r>
                        <a:rPr lang="en-GB" sz="1050" b="0" i="0" u="none" strike="noStrike" kern="1200" dirty="0">
                          <a:solidFill>
                            <a:srgbClr val="000000"/>
                          </a:solidFill>
                          <a:effectLst/>
                          <a:latin typeface="Calibri" panose="020F0502020204030204"/>
                          <a:ea typeface="+mn-ea"/>
                          <a:cs typeface="+mn-cs"/>
                        </a:rPr>
                        <a:t>Mitigation</a:t>
                      </a:r>
                    </a:p>
                    <a:p>
                      <a:pPr algn="ctr" fontAlgn="ctr"/>
                      <a:r>
                        <a:rPr lang="en-GB" sz="1200" b="1" i="0" u="none" strike="noStrike" kern="1200" dirty="0">
                          <a:solidFill>
                            <a:srgbClr val="000000"/>
                          </a:solidFill>
                          <a:effectLst/>
                          <a:latin typeface="Calibri" panose="020F05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Wingdings 3"/>
                          <a:sym typeface="Wingdings 3"/>
                        </a:rPr>
                        <a:t>Ç</a:t>
                      </a:r>
                    </a:p>
                    <a:p>
                      <a:pPr algn="ctr"/>
                      <a:endParaRPr lang="en-GB" sz="1200" b="1" dirty="0"/>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B</a:t>
                      </a:r>
                    </a:p>
                    <a:p>
                      <a:pPr algn="ctr"/>
                      <a:endParaRPr lang="en-GB" sz="700" i="0"/>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p>
                      <a:pPr lvl="0" algn="l">
                        <a:buNone/>
                      </a:pPr>
                      <a:r>
                        <a:rPr lang="en-GB" sz="1200" b="0" i="0" u="none" strike="noStrike" noProof="0">
                          <a:solidFill>
                            <a:srgbClr val="000000"/>
                          </a:solidFill>
                          <a:effectLst/>
                        </a:rPr>
                        <a:t>Number of trees planted from Essex Forest Initiative </a:t>
                      </a:r>
                      <a:endParaRPr lang="en-US"/>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100" b="0"/>
                        <a:t>21,708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100" b="0"/>
                        <a:t>100,624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0</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rgbClr val="000000"/>
                        </a:solidFill>
                        <a:effectLst/>
                        <a:latin typeface="Calibri"/>
                      </a:endParaRPr>
                    </a:p>
                    <a:p>
                      <a:pPr algn="ctr" fontAlgn="ctr"/>
                      <a:endParaRPr lang="en-GB" sz="1200" b="1" i="0" u="none" strike="noStrike" dirty="0">
                        <a:solidFill>
                          <a:srgbClr val="000000"/>
                        </a:solidFill>
                        <a:effectLst/>
                        <a:latin typeface="Calibri"/>
                      </a:endParaRPr>
                    </a:p>
                    <a:p>
                      <a:pPr algn="ctr" fontAlgn="ctr"/>
                      <a:r>
                        <a:rPr lang="en-GB" sz="1200" b="1" i="0" u="none" strike="noStrike" dirty="0">
                          <a:solidFill>
                            <a:srgbClr val="000000"/>
                          </a:solidFill>
                          <a:effectLst/>
                          <a:latin typeface="Calibri"/>
                        </a:rPr>
                        <a:t>73,600</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Wingdings 3"/>
                          <a:sym typeface="Wingdings 3"/>
                        </a:rPr>
                        <a:t>Ç</a:t>
                      </a:r>
                    </a:p>
                    <a:p>
                      <a:pPr algn="ctr" fontAlgn="ctr"/>
                      <a:endParaRPr lang="en-GB" sz="1200" b="1" i="0" u="none" strike="noStrike" dirty="0">
                        <a:solidFill>
                          <a:srgbClr val="000000"/>
                        </a:solidFill>
                        <a:effectLst/>
                        <a:latin typeface="Calibri"/>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r>
                        <a:rPr lang="en-GB" sz="1200" b="0" i="0" u="none" strike="noStrike">
                          <a:solidFill>
                            <a:schemeClr val="tx1"/>
                          </a:solidFill>
                          <a:effectLst/>
                          <a:latin typeface="Calibri"/>
                        </a:rPr>
                        <a:t>100,000</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r h="113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Sections of coastal paths completed</a:t>
                      </a:r>
                    </a:p>
                    <a:p>
                      <a:pPr lvl="0" algn="l">
                        <a:buNone/>
                      </a:pPr>
                      <a:endParaRPr lang="en-US" dirty="0"/>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a:solidFill>
                            <a:srgbClr val="000000"/>
                          </a:solidFill>
                          <a:effectLst/>
                          <a:latin typeface="Calibri"/>
                        </a:rPr>
                        <a:t>0</a:t>
                      </a: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p>
                      <a:pPr algn="ctr" fontAlgn="ctr"/>
                      <a:r>
                        <a:rPr lang="en-GB" sz="1200" b="0" i="0" u="none" strike="noStrike" dirty="0">
                          <a:solidFill>
                            <a:schemeClr val="tx1"/>
                          </a:solidFill>
                          <a:effectLst/>
                          <a:latin typeface="Calibri"/>
                        </a:rPr>
                        <a:t>5</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961621"/>
                  </a:ext>
                </a:extLst>
              </a:tr>
            </a:tbl>
          </a:graphicData>
        </a:graphic>
      </p:graphicFrame>
      <p:sp>
        <p:nvSpPr>
          <p:cNvPr id="7" name="Rectangle: Rounded Corners 6">
            <a:extLst>
              <a:ext uri="{FF2B5EF4-FFF2-40B4-BE49-F238E27FC236}">
                <a16:creationId xmlns:a16="http://schemas.microsoft.com/office/drawing/2014/main" id="{892962EA-F684-E5A2-0B4F-7624426A339B}"/>
              </a:ext>
            </a:extLst>
          </p:cNvPr>
          <p:cNvSpPr/>
          <p:nvPr/>
        </p:nvSpPr>
        <p:spPr>
          <a:xfrm>
            <a:off x="7401768" y="4008858"/>
            <a:ext cx="4654918" cy="2737932"/>
          </a:xfrm>
          <a:prstGeom prst="roundRect">
            <a:avLst>
              <a:gd name="adj" fmla="val 2384"/>
            </a:avLst>
          </a:prstGeom>
          <a:solidFill>
            <a:srgbClr val="E4003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ontent Placeholder 7">
            <a:extLst>
              <a:ext uri="{FF2B5EF4-FFF2-40B4-BE49-F238E27FC236}">
                <a16:creationId xmlns:a16="http://schemas.microsoft.com/office/drawing/2014/main" id="{DC61197C-3B44-C556-8FFC-50D3C6FE0988}"/>
              </a:ext>
            </a:extLst>
          </p:cNvPr>
          <p:cNvSpPr txBox="1">
            <a:spLocks/>
          </p:cNvSpPr>
          <p:nvPr/>
        </p:nvSpPr>
        <p:spPr>
          <a:xfrm>
            <a:off x="7495106" y="4115747"/>
            <a:ext cx="4468242" cy="247153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Coastal Paths:</a:t>
            </a:r>
            <a:r>
              <a:rPr kumimoji="0" lang="en-GB" sz="1400" b="1" i="0" u="none" strike="noStrike" kern="1200" cap="none" spc="0" normalizeH="0" baseline="0" noProof="0" dirty="0">
                <a:ln>
                  <a:noFill/>
                </a:ln>
                <a:solidFill>
                  <a:srgbClr val="000000"/>
                </a:solidFill>
                <a:effectLst/>
                <a:uLnTx/>
                <a:uFillTx/>
                <a:latin typeface="Calibri"/>
                <a:ea typeface="+mn-lt"/>
                <a:cs typeface="Calibri"/>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There is no further progress since Q2. </a:t>
            </a:r>
            <a:r>
              <a:rPr kumimoji="0" lang="en-GB" sz="1200" b="0" i="0" u="none" strike="noStrike" kern="1200" cap="none" spc="0" normalizeH="0" baseline="0" noProof="0" dirty="0">
                <a:ln>
                  <a:noFill/>
                </a:ln>
                <a:solidFill>
                  <a:srgbClr val="000000"/>
                </a:solidFill>
                <a:effectLst/>
                <a:uLnTx/>
                <a:uFillTx/>
                <a:latin typeface="Calibri"/>
                <a:ea typeface="Calibri"/>
                <a:cs typeface="Calibri"/>
              </a:rPr>
              <a:t>We are still waiting for approval from the Secretary of State for the two 'part approved' stretches (Harwich to Shotley Gate and Wallasea Island to Burnham).  Subsequent phases remain subject to finalisation of reports by Natural England for Mersea Island prior to submission to the Secretary of State for approval.</a:t>
            </a:r>
            <a:endParaRPr kumimoji="0" lang="en-GB" sz="12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Funding has now been secured for the open stretches for last year's maintenance, and costs have been reimbursed for the initial work. We are currently waiting to hear about our application for this year's maintenance on those stretches.</a:t>
            </a:r>
            <a:endParaRPr kumimoji="0" lang="en-GB" sz="12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Whilst approval has been granted for the route north of Salcott, the path itself is being revisited to ensure that all the local arrangements are intact.</a:t>
            </a:r>
            <a:endParaRPr kumimoji="0" lang="en-GB" sz="12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1" name="Content Placeholder 2">
            <a:extLst>
              <a:ext uri="{FF2B5EF4-FFF2-40B4-BE49-F238E27FC236}">
                <a16:creationId xmlns:a16="http://schemas.microsoft.com/office/drawing/2014/main" id="{D197634C-41E4-38D9-ABC4-979D9B8C9E3E}"/>
              </a:ext>
            </a:extLst>
          </p:cNvPr>
          <p:cNvSpPr txBox="1">
            <a:spLocks/>
          </p:cNvSpPr>
          <p:nvPr/>
        </p:nvSpPr>
        <p:spPr>
          <a:xfrm>
            <a:off x="906733" y="6338342"/>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73341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55831-B016-F883-E632-BE2A989ACAE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50B9AA-43A3-FB9C-A002-1F24E45C78E2}"/>
              </a:ext>
            </a:extLst>
          </p:cNvPr>
          <p:cNvSpPr>
            <a:spLocks noGrp="1"/>
          </p:cNvSpPr>
          <p:nvPr>
            <p:ph type="title"/>
          </p:nvPr>
        </p:nvSpPr>
        <p:spPr>
          <a:solidFill>
            <a:srgbClr val="729D4D"/>
          </a:solidFill>
        </p:spPr>
        <p:txBody>
          <a:bodyPr/>
          <a:lstStyle/>
          <a:p>
            <a:pPr algn="ctr"/>
            <a:r>
              <a:rPr lang="en-GB" sz="2400">
                <a:solidFill>
                  <a:schemeClr val="bg1"/>
                </a:solidFill>
              </a:rPr>
              <a:t>High Quality Environment</a:t>
            </a:r>
          </a:p>
        </p:txBody>
      </p:sp>
      <p:sp>
        <p:nvSpPr>
          <p:cNvPr id="8" name="Content Placeholder 7">
            <a:extLst>
              <a:ext uri="{FF2B5EF4-FFF2-40B4-BE49-F238E27FC236}">
                <a16:creationId xmlns:a16="http://schemas.microsoft.com/office/drawing/2014/main" id="{E9EEC83F-B587-76FB-89AD-0211BB8E2312}"/>
              </a:ext>
            </a:extLst>
          </p:cNvPr>
          <p:cNvSpPr>
            <a:spLocks noGrp="1"/>
          </p:cNvSpPr>
          <p:nvPr>
            <p:ph sz="half" idx="1"/>
          </p:nvPr>
        </p:nvSpPr>
        <p:spPr>
          <a:xfrm>
            <a:off x="6657405" y="952442"/>
            <a:ext cx="5383052" cy="1673534"/>
          </a:xfrm>
        </p:spPr>
        <p:txBody>
          <a:bodyPr vert="horz" lIns="0" tIns="0" rIns="0" bIns="0" rtlCol="0" anchor="t">
            <a:noAutofit/>
          </a:bodyPr>
          <a:lstStyle/>
          <a:p>
            <a:pPr algn="l" rtl="0" fontAlgn="base">
              <a:spcBef>
                <a:spcPts val="0"/>
              </a:spcBef>
              <a:spcAft>
                <a:spcPts val="0"/>
              </a:spcAft>
            </a:pPr>
            <a:endParaRPr lang="en-GB" sz="1200" i="0">
              <a:solidFill>
                <a:srgbClr val="000000"/>
              </a:solidFill>
              <a:effectLst/>
              <a:cs typeface="Calibri"/>
            </a:endParaRPr>
          </a:p>
          <a:p>
            <a:pPr algn="just"/>
            <a:endParaRPr lang="en-GB" sz="1100">
              <a:ea typeface="Calibri"/>
              <a:cs typeface="Calibri"/>
            </a:endParaRPr>
          </a:p>
          <a:p>
            <a:pPr algn="just"/>
            <a:endParaRPr lang="en-GB" sz="1100">
              <a:ea typeface="Calibri"/>
              <a:cs typeface="Calibri"/>
            </a:endParaRPr>
          </a:p>
          <a:p>
            <a:pPr algn="just"/>
            <a:endParaRPr lang="en-GB" sz="1100">
              <a:ea typeface="Calibri"/>
              <a:cs typeface="Calibri"/>
            </a:endParaRPr>
          </a:p>
          <a:p>
            <a:pPr algn="just">
              <a:spcBef>
                <a:spcPts val="0"/>
              </a:spcBef>
              <a:spcAft>
                <a:spcPts val="0"/>
              </a:spcAft>
            </a:pPr>
            <a:endParaRPr lang="en-GB" sz="1100" b="0">
              <a:ea typeface="Calibri"/>
              <a:cs typeface="Calibri"/>
            </a:endParaRPr>
          </a:p>
          <a:p>
            <a:pPr algn="just">
              <a:spcBef>
                <a:spcPts val="0"/>
              </a:spcBef>
              <a:spcAft>
                <a:spcPts val="0"/>
              </a:spcAft>
            </a:pPr>
            <a:endParaRPr lang="en-GB" sz="1100" b="0">
              <a:ea typeface="Calibri"/>
              <a:cs typeface="Calibri"/>
            </a:endParaRPr>
          </a:p>
          <a:p>
            <a:pPr>
              <a:spcBef>
                <a:spcPts val="0"/>
              </a:spcBef>
              <a:spcAft>
                <a:spcPts val="600"/>
              </a:spcAft>
            </a:pPr>
            <a:endParaRPr lang="en-GB" sz="1100" b="0">
              <a:ea typeface="Calibri"/>
              <a:cs typeface="Calibri"/>
            </a:endParaRPr>
          </a:p>
          <a:p>
            <a:pPr>
              <a:spcBef>
                <a:spcPts val="0"/>
              </a:spcBef>
              <a:spcAft>
                <a:spcPts val="600"/>
              </a:spcAft>
            </a:pPr>
            <a:endParaRPr lang="en-GB" sz="1100" b="0">
              <a:ea typeface="Calibri"/>
              <a:cs typeface="Calibri"/>
            </a:endParaRPr>
          </a:p>
          <a:p>
            <a:endParaRPr lang="en-GB">
              <a:ea typeface="Calibri"/>
              <a:cs typeface="Calibri"/>
            </a:endParaRPr>
          </a:p>
        </p:txBody>
      </p:sp>
      <p:sp>
        <p:nvSpPr>
          <p:cNvPr id="9" name="Content Placeholder 2">
            <a:extLst>
              <a:ext uri="{FF2B5EF4-FFF2-40B4-BE49-F238E27FC236}">
                <a16:creationId xmlns:a16="http://schemas.microsoft.com/office/drawing/2014/main" id="{D3B3A5A2-D248-0498-8099-1376F3A0C5DE}"/>
              </a:ext>
            </a:extLst>
          </p:cNvPr>
          <p:cNvSpPr txBox="1">
            <a:spLocks/>
          </p:cNvSpPr>
          <p:nvPr/>
        </p:nvSpPr>
        <p:spPr>
          <a:xfrm>
            <a:off x="906733" y="6587283"/>
            <a:ext cx="552996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1" name="Content Placeholder 7">
            <a:extLst>
              <a:ext uri="{FF2B5EF4-FFF2-40B4-BE49-F238E27FC236}">
                <a16:creationId xmlns:a16="http://schemas.microsoft.com/office/drawing/2014/main" id="{222450D7-951A-51E0-F084-A183E9CC7C54}"/>
              </a:ext>
            </a:extLst>
          </p:cNvPr>
          <p:cNvSpPr txBox="1">
            <a:spLocks/>
          </p:cNvSpPr>
          <p:nvPr/>
        </p:nvSpPr>
        <p:spPr>
          <a:xfrm>
            <a:off x="861159" y="4073217"/>
            <a:ext cx="6963241" cy="2745244"/>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1" i="0" u="none" strike="noStrike" kern="1200" cap="none" spc="0" normalizeH="0" baseline="0" noProof="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9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graphicFrame>
        <p:nvGraphicFramePr>
          <p:cNvPr id="3" name="Table 2">
            <a:extLst>
              <a:ext uri="{FF2B5EF4-FFF2-40B4-BE49-F238E27FC236}">
                <a16:creationId xmlns:a16="http://schemas.microsoft.com/office/drawing/2014/main" id="{6CDF965C-6C40-B01F-6428-B0D876160E31}"/>
              </a:ext>
            </a:extLst>
          </p:cNvPr>
          <p:cNvGraphicFramePr>
            <a:graphicFrameLocks noGrp="1"/>
          </p:cNvGraphicFramePr>
          <p:nvPr/>
        </p:nvGraphicFramePr>
        <p:xfrm>
          <a:off x="861159" y="1310620"/>
          <a:ext cx="6547297" cy="3174478"/>
        </p:xfrm>
        <a:graphic>
          <a:graphicData uri="http://schemas.openxmlformats.org/drawingml/2006/table">
            <a:tbl>
              <a:tblPr firstRow="1" bandRow="1"/>
              <a:tblGrid>
                <a:gridCol w="1855408">
                  <a:extLst>
                    <a:ext uri="{9D8B030D-6E8A-4147-A177-3AD203B41FA5}">
                      <a16:colId xmlns:a16="http://schemas.microsoft.com/office/drawing/2014/main" val="4034003538"/>
                    </a:ext>
                  </a:extLst>
                </a:gridCol>
                <a:gridCol w="816725">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681187">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p>
                      <a:pPr lvl="0" algn="l">
                        <a:buNone/>
                      </a:pPr>
                      <a:r>
                        <a:rPr lang="en-GB" sz="1200" b="0" i="0" u="none" strike="noStrike" noProof="0">
                          <a:solidFill>
                            <a:srgbClr val="000000"/>
                          </a:solidFill>
                          <a:effectLst/>
                        </a:rPr>
                        <a:t>Waste - Total Kg waste per household</a:t>
                      </a:r>
                      <a:endParaRPr lang="en-US"/>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dirty="0"/>
                        <a:t>1,058kg </a:t>
                      </a:r>
                      <a:r>
                        <a:rPr lang="en-GB" sz="1000" b="0" dirty="0"/>
                        <a:t>(21/22 outturn)</a:t>
                      </a:r>
                      <a:endParaRPr lang="en-GB" sz="12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dirty="0"/>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Calibri"/>
                      </a:endParaRPr>
                    </a:p>
                    <a:p>
                      <a:pPr algn="ctr" fontAlgn="ctr"/>
                      <a:endParaRPr lang="en-GB" sz="1200" b="1" i="0" u="none" strike="noStrike">
                        <a:solidFill>
                          <a:srgbClr val="000000"/>
                        </a:solidFill>
                        <a:effectLst/>
                        <a:latin typeface="Calibri"/>
                      </a:endParaRPr>
                    </a:p>
                    <a:p>
                      <a:pPr algn="ctr" fontAlgn="ctr"/>
                      <a:r>
                        <a:rPr lang="en-GB" sz="1200" b="1" i="0" u="none" strike="noStrike">
                          <a:solidFill>
                            <a:srgbClr val="000000"/>
                          </a:solidFill>
                          <a:effectLst/>
                          <a:latin typeface="Calibri"/>
                        </a:rPr>
                        <a:t>947kg</a:t>
                      </a:r>
                    </a:p>
                    <a:p>
                      <a:pPr lvl="0" algn="ctr">
                        <a:buNone/>
                      </a:pPr>
                      <a:r>
                        <a:rPr lang="en-GB" sz="1050" b="0" i="0" u="none" strike="noStrike" noProof="0">
                          <a:solidFill>
                            <a:srgbClr val="000000"/>
                          </a:solidFill>
                          <a:effectLst/>
                          <a:latin typeface="Calibri"/>
                        </a:rPr>
                        <a:t>(22/23 outturn)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Wingdings 3"/>
                          <a:sym typeface="Wingdings 3"/>
                        </a:rPr>
                        <a:t>Ç</a:t>
                      </a:r>
                    </a:p>
                    <a:p>
                      <a:pPr lvl="0" algn="ctr">
                        <a:buNone/>
                      </a:pPr>
                      <a:endParaRPr lang="en-GB"/>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chemeClr val="tx1"/>
                          </a:solidFill>
                          <a:effectLst/>
                          <a:latin typeface="Calibri"/>
                        </a:rPr>
                        <a:t>1,100kg</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p>
                      <a:pPr lvl="0" algn="l">
                        <a:buNone/>
                      </a:pPr>
                      <a:r>
                        <a:rPr lang="en-GB" sz="1200" b="0" i="0" u="none" strike="noStrike" baseline="0" noProof="0">
                          <a:solidFill>
                            <a:srgbClr val="000000"/>
                          </a:solidFill>
                          <a:effectLst/>
                          <a:latin typeface="Calibri"/>
                        </a:rPr>
                        <a:t>Waste - % Household waste recycled, composted or re-used</a:t>
                      </a:r>
                      <a:endParaRPr lang="en-US"/>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t>50.7%</a:t>
                      </a:r>
                    </a:p>
                    <a:p>
                      <a:pPr algn="ctr"/>
                      <a:r>
                        <a:rPr lang="en-GB" sz="1050" b="0" dirty="0"/>
                        <a:t>(21/22 outturn)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a:t>-</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Calibri"/>
                      </a:endParaRPr>
                    </a:p>
                    <a:p>
                      <a:pPr algn="ctr" fontAlgn="ctr"/>
                      <a:endParaRPr lang="en-GB" sz="1200" b="1" i="0" u="none" strike="noStrike">
                        <a:solidFill>
                          <a:srgbClr val="000000"/>
                        </a:solidFill>
                        <a:effectLst/>
                        <a:latin typeface="Calibri"/>
                      </a:endParaRPr>
                    </a:p>
                    <a:p>
                      <a:pPr algn="ctr" fontAlgn="ctr"/>
                      <a:r>
                        <a:rPr lang="en-GB" sz="1200" b="1" i="0" u="none" strike="noStrike">
                          <a:solidFill>
                            <a:srgbClr val="000000"/>
                          </a:solidFill>
                          <a:effectLst/>
                          <a:latin typeface="Calibri"/>
                        </a:rPr>
                        <a:t>48.8%</a:t>
                      </a:r>
                    </a:p>
                    <a:p>
                      <a:pPr lvl="0" algn="ctr">
                        <a:buNone/>
                      </a:pPr>
                      <a:r>
                        <a:rPr lang="en-GB" sz="1050" b="0" i="0" u="none" strike="noStrike">
                          <a:solidFill>
                            <a:srgbClr val="000000"/>
                          </a:solidFill>
                          <a:effectLst/>
                          <a:latin typeface="Calibri"/>
                        </a:rPr>
                        <a:t>(22/23 outturn)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chemeClr val="tx1"/>
                          </a:solidFill>
                          <a:effectLst/>
                          <a:uLnTx/>
                          <a:uFillTx/>
                          <a:latin typeface="Wingdings 3"/>
                          <a:sym typeface="Wingdings 3"/>
                        </a:rPr>
                        <a:t>È</a:t>
                      </a:r>
                      <a:endParaRPr lang="en-GB" sz="1200" b="0"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GB" sz="1200" b="0" i="0" u="none" strike="noStrike">
                        <a:solidFill>
                          <a:srgbClr val="000000"/>
                        </a:solidFill>
                        <a:effectLst/>
                        <a:latin typeface="Calibri"/>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200" b="0" i="0" u="none" strike="noStrike" dirty="0">
                          <a:solidFill>
                            <a:schemeClr val="tx1"/>
                          </a:solidFill>
                          <a:effectLst/>
                          <a:latin typeface="Calibri"/>
                        </a:rPr>
                        <a:t>50%</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058526"/>
                  </a:ext>
                </a:extLst>
              </a:tr>
            </a:tbl>
          </a:graphicData>
        </a:graphic>
      </p:graphicFrame>
      <p:sp>
        <p:nvSpPr>
          <p:cNvPr id="6" name="Rectangle: Rounded Corners 5">
            <a:extLst>
              <a:ext uri="{FF2B5EF4-FFF2-40B4-BE49-F238E27FC236}">
                <a16:creationId xmlns:a16="http://schemas.microsoft.com/office/drawing/2014/main" id="{7647A0FC-9A9F-D131-F5D3-84AC5C2F2F27}"/>
              </a:ext>
            </a:extLst>
          </p:cNvPr>
          <p:cNvSpPr/>
          <p:nvPr/>
        </p:nvSpPr>
        <p:spPr>
          <a:xfrm>
            <a:off x="7607088" y="1266043"/>
            <a:ext cx="4518652" cy="1817387"/>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6B1841D-3BA3-7DC0-4C36-B07E44FBCBE9}"/>
              </a:ext>
            </a:extLst>
          </p:cNvPr>
          <p:cNvSpPr/>
          <p:nvPr/>
        </p:nvSpPr>
        <p:spPr>
          <a:xfrm>
            <a:off x="7593093" y="3183739"/>
            <a:ext cx="4546642" cy="2662288"/>
          </a:xfrm>
          <a:prstGeom prst="roundRect">
            <a:avLst>
              <a:gd name="adj" fmla="val 2540"/>
            </a:avLst>
          </a:prstGeom>
          <a:solidFill>
            <a:srgbClr val="EA8F1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Calibri"/>
            </a:endParaRPr>
          </a:p>
        </p:txBody>
      </p:sp>
      <p:sp>
        <p:nvSpPr>
          <p:cNvPr id="12" name="Content Placeholder 7">
            <a:extLst>
              <a:ext uri="{FF2B5EF4-FFF2-40B4-BE49-F238E27FC236}">
                <a16:creationId xmlns:a16="http://schemas.microsoft.com/office/drawing/2014/main" id="{DCC8EC15-3D89-BFFE-1082-CEDCB2261205}"/>
              </a:ext>
            </a:extLst>
          </p:cNvPr>
          <p:cNvSpPr txBox="1">
            <a:spLocks/>
          </p:cNvSpPr>
          <p:nvPr/>
        </p:nvSpPr>
        <p:spPr>
          <a:xfrm>
            <a:off x="7736936" y="1347697"/>
            <a:ext cx="4303521" cy="171913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Waste – Total Kg waste per household:  </a:t>
            </a: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2022/23</a:t>
            </a:r>
            <a:r>
              <a:rPr kumimoji="0" lang="en-GB" sz="1200" b="0" i="0" u="none" strike="noStrike" kern="1200" cap="none" spc="0" normalizeH="0" baseline="0" noProof="0">
                <a:ln>
                  <a:noFill/>
                </a:ln>
                <a:solidFill>
                  <a:srgbClr val="000000"/>
                </a:solidFill>
                <a:effectLst/>
                <a:uLnTx/>
                <a:uFillTx/>
                <a:latin typeface="Calibri"/>
                <a:ea typeface="+mn-lt"/>
                <a:cs typeface="Calibri"/>
              </a:rPr>
              <a:t> saw a significant reduction in waste arisings per household when compared to the previous year (947Kg against 1,058Kg in 2021/22). This means a 111Kg reduction in total waste per household, equating to a 10.5% decrease.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lt"/>
                <a:cs typeface="Calibri"/>
              </a:rPr>
              <a:t>In terms of actual tonnage, overall household waste decreased by over 9.5% year-on- year, despite an increased population (628,475 tonnes against 694,869 in 2021/22).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sp>
        <p:nvSpPr>
          <p:cNvPr id="10" name="Content Placeholder 7">
            <a:extLst>
              <a:ext uri="{FF2B5EF4-FFF2-40B4-BE49-F238E27FC236}">
                <a16:creationId xmlns:a16="http://schemas.microsoft.com/office/drawing/2014/main" id="{3029AD38-5A8B-DF66-C289-9B8484DAC2B9}"/>
              </a:ext>
            </a:extLst>
          </p:cNvPr>
          <p:cNvSpPr txBox="1">
            <a:spLocks/>
          </p:cNvSpPr>
          <p:nvPr/>
        </p:nvSpPr>
        <p:spPr>
          <a:xfrm>
            <a:off x="7736936" y="3338442"/>
            <a:ext cx="4303521" cy="283972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Waste – % Household waste recycled, composted or re-used: </a:t>
            </a:r>
            <a:r>
              <a:rPr kumimoji="0" lang="en-GB" sz="1200" b="0" i="0" u="none" strike="noStrike" kern="1200" cap="none" spc="0" normalizeH="0" baseline="0" noProof="0" dirty="0">
                <a:ln>
                  <a:noFill/>
                </a:ln>
                <a:solidFill>
                  <a:srgbClr val="000000"/>
                </a:solidFill>
                <a:effectLst/>
                <a:uLnTx/>
                <a:uFillTx/>
                <a:latin typeface="Calibri"/>
                <a:ea typeface="+mn-lt"/>
                <a:cs typeface="Calibri"/>
              </a:rPr>
              <a:t>Tonnages were down across the board (organic, recycling and residual). However, there was a much more pronounced fall in green garden waste compared to other waste streams; the % fall in garden waste was almost double the other streams.  It is likely that this fall in 2022/23 is a result of the dry summer in 2022 impacting the production of garden waste, rather than any underlying behavioural shift towards home composting or residents not using their composting services.</a:t>
            </a:r>
            <a:endParaRPr kumimoji="0" lang="en-GB" sz="1200" b="0" i="0" u="none" strike="noStrike" kern="1200" cap="none" spc="0" normalizeH="0" baseline="0" noProof="0" dirty="0">
              <a:ln>
                <a:noFill/>
              </a:ln>
              <a:solidFill>
                <a:srgbClr val="000000"/>
              </a:solidFill>
              <a:effectLst/>
              <a:uLnTx/>
              <a:uFillTx/>
              <a:latin typeface="Calibri"/>
              <a:ea typeface="Verdan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If garden waste had followed the usual production pattern, the recycling/composting % outturn position for 2022/23 would have been in line with the previous year (50.7%).</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3" name="Content Placeholder 2">
            <a:extLst>
              <a:ext uri="{FF2B5EF4-FFF2-40B4-BE49-F238E27FC236}">
                <a16:creationId xmlns:a16="http://schemas.microsoft.com/office/drawing/2014/main" id="{B63B4729-ADBD-5884-6A17-554D79D1F275}"/>
              </a:ext>
            </a:extLst>
          </p:cNvPr>
          <p:cNvSpPr txBox="1">
            <a:spLocks/>
          </p:cNvSpPr>
          <p:nvPr/>
        </p:nvSpPr>
        <p:spPr>
          <a:xfrm>
            <a:off x="906733" y="6338342"/>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12589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79AA"/>
          </a:solidFill>
        </p:spPr>
        <p:txBody>
          <a:bodyPr/>
          <a:lstStyle/>
          <a:p>
            <a:pPr algn="ctr"/>
            <a:r>
              <a:rPr lang="en-GB" sz="2400">
                <a:solidFill>
                  <a:schemeClr val="bg1"/>
                </a:solidFill>
              </a:rPr>
              <a:t>Health, Wellbeing &amp; Independence for all Ages </a:t>
            </a:r>
          </a:p>
        </p:txBody>
      </p:sp>
      <p:sp>
        <p:nvSpPr>
          <p:cNvPr id="8" name="Rectangle: Rounded Corners 7">
            <a:extLst>
              <a:ext uri="{FF2B5EF4-FFF2-40B4-BE49-F238E27FC236}">
                <a16:creationId xmlns:a16="http://schemas.microsoft.com/office/drawing/2014/main" id="{DC44134F-A28D-C892-9920-19FC2EFB186C}"/>
              </a:ext>
            </a:extLst>
          </p:cNvPr>
          <p:cNvSpPr/>
          <p:nvPr/>
        </p:nvSpPr>
        <p:spPr>
          <a:xfrm>
            <a:off x="7538451" y="501445"/>
            <a:ext cx="4510981" cy="6139052"/>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Calibri"/>
            </a:endParaRPr>
          </a:p>
        </p:txBody>
      </p:sp>
      <p:sp>
        <p:nvSpPr>
          <p:cNvPr id="6" name="TextBox 5">
            <a:extLst>
              <a:ext uri="{FF2B5EF4-FFF2-40B4-BE49-F238E27FC236}">
                <a16:creationId xmlns:a16="http://schemas.microsoft.com/office/drawing/2014/main" id="{0A876CF1-97B1-468F-622B-2CF971F128D6}"/>
              </a:ext>
            </a:extLst>
          </p:cNvPr>
          <p:cNvSpPr txBox="1"/>
          <p:nvPr/>
        </p:nvSpPr>
        <p:spPr>
          <a:xfrm>
            <a:off x="7623744" y="667953"/>
            <a:ext cx="4425686" cy="117301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Calibri"/>
                <a:cs typeface="Calibri"/>
              </a:rPr>
              <a:t>The proportion of adults in contact with secondary mental health services (services generally requiring referral by a GP) living independently, with or without support:</a:t>
            </a:r>
            <a:r>
              <a:rPr kumimoji="0" lang="en-GB" sz="1400" b="1" i="0" u="none" strike="noStrike" kern="1200" cap="none" spc="0" normalizeH="0" baseline="0" noProof="0">
                <a:ln>
                  <a:noFill/>
                </a:ln>
                <a:solidFill>
                  <a:srgbClr val="000000"/>
                </a:solidFill>
                <a:effectLst/>
                <a:uLnTx/>
                <a:uFillTx/>
                <a:latin typeface="Calibri"/>
                <a:ea typeface="+mn-lt"/>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Calibri"/>
                <a:cs typeface="Calibri"/>
              </a:rPr>
              <a:t>The effect of the significant work to address deficiencies in recording systems at EPUT is now being seen so that this measure reflects the positive performance in supporting adults in contact with secondary mental health services to maintain their independence.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Calibri"/>
                <a:cs typeface="Calibri"/>
              </a:rPr>
              <a:t>Essex is now shown as outperforming the national average (which was 19.0% at the end of November 2023).</a:t>
            </a: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highlight>
                <a:srgbClr val="FFFF00"/>
              </a:highlight>
              <a:uLnTx/>
              <a:uFillTx/>
              <a:latin typeface="Calibri"/>
              <a:ea typeface="Calibri"/>
              <a:cs typeface="Calibri"/>
            </a:endParaRPr>
          </a:p>
        </p:txBody>
      </p:sp>
      <p:sp>
        <p:nvSpPr>
          <p:cNvPr id="3" name="TextBox 2">
            <a:extLst>
              <a:ext uri="{FF2B5EF4-FFF2-40B4-BE49-F238E27FC236}">
                <a16:creationId xmlns:a16="http://schemas.microsoft.com/office/drawing/2014/main" id="{197B7B8F-3000-D101-58FC-8C048B1D34B8}"/>
              </a:ext>
            </a:extLst>
          </p:cNvPr>
          <p:cNvSpPr txBox="1"/>
          <p:nvPr/>
        </p:nvSpPr>
        <p:spPr>
          <a:xfrm>
            <a:off x="7623744" y="2542689"/>
            <a:ext cx="4340393" cy="399127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Calibri"/>
                <a:cs typeface="Calibri"/>
              </a:rPr>
              <a:t>Self-Caring Post Reablement:</a:t>
            </a:r>
            <a:r>
              <a:rPr kumimoji="0" lang="en-GB" sz="1400" b="1" i="0" u="none" strike="noStrike" kern="1200" cap="none" spc="0" normalizeH="0" baseline="0" noProof="0">
                <a:ln>
                  <a:noFill/>
                </a:ln>
                <a:solidFill>
                  <a:srgbClr val="000000"/>
                </a:solidFill>
                <a:effectLst/>
                <a:uLnTx/>
                <a:uFillTx/>
                <a:latin typeface="Calibri"/>
                <a:ea typeface="+mn-lt"/>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Calibri"/>
                <a:cs typeface="Calibri"/>
              </a:rPr>
              <a:t>Essex provides reablement on discharge from hospital to around 5% of older adults.  This is significantly above the national average of 2.9%.  Our ECL reablement service outperforms its target in terms of the effectiveness of reablement (measured in the reduction of hours of ongoing cared required following reablement).  ASC have improved their targeting of the reablement service to those adults who have the highest potential for reablement, whilst maintaining an extensive offer and ensuring that those adults who do not have reablement potential are supported along the most appropriate pathway for their need.  Achieving our self-caring target whilst maintaining such an extensive offer is a significant success.</a:t>
            </a: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highlight>
                <a:srgbClr val="FFFF00"/>
              </a:highligh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Calibri"/>
                <a:cs typeface="Calibri"/>
              </a:rPr>
              <a:t>NHS Health Checks:</a:t>
            </a:r>
            <a:r>
              <a:rPr kumimoji="0" lang="en-GB" sz="1400" b="1" i="0" u="none" strike="noStrike" kern="1200" cap="none" spc="0" normalizeH="0" baseline="0" noProof="0">
                <a:ln>
                  <a:noFill/>
                </a:ln>
                <a:solidFill>
                  <a:srgbClr val="000000"/>
                </a:solidFill>
                <a:effectLst/>
                <a:uLnTx/>
                <a:uFillTx/>
                <a:latin typeface="Calibri"/>
                <a:ea typeface="+mn-lt"/>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Calibri"/>
              </a:rPr>
              <a:t>Q3 saw 12,291 health checks completed for those eligible in Essex. This is 102% of the target needed for this quarter. This is slightly lower than the 13,005 seen in Q2, although it is expected that fewer people book around the Christmas period.</a:t>
            </a:r>
            <a:endParaRPr kumimoji="0" lang="en-US"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Calibri"/>
              </a:rPr>
              <a:t>In terms of YTD, we have completed 38,032 health checks against a target for this point of the year of 36,000 - this represents delivery of nearly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highlight>
                <a:srgbClr val="FFFF00"/>
              </a:highlight>
              <a:uLnTx/>
              <a:uFillTx/>
              <a:latin typeface="Calibri"/>
              <a:ea typeface="Calibri"/>
              <a:cs typeface="Calibri"/>
            </a:endParaRPr>
          </a:p>
        </p:txBody>
      </p:sp>
      <p:sp>
        <p:nvSpPr>
          <p:cNvPr id="4" name="Content Placeholder 2">
            <a:extLst>
              <a:ext uri="{FF2B5EF4-FFF2-40B4-BE49-F238E27FC236}">
                <a16:creationId xmlns:a16="http://schemas.microsoft.com/office/drawing/2014/main" id="{CC35DCFE-CB87-2C90-A191-2D20D01DF966}"/>
              </a:ext>
            </a:extLst>
          </p:cNvPr>
          <p:cNvSpPr txBox="1">
            <a:spLocks/>
          </p:cNvSpPr>
          <p:nvPr/>
        </p:nvSpPr>
        <p:spPr>
          <a:xfrm>
            <a:off x="817302" y="6640496"/>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2" name="Table 1">
            <a:extLst>
              <a:ext uri="{FF2B5EF4-FFF2-40B4-BE49-F238E27FC236}">
                <a16:creationId xmlns:a16="http://schemas.microsoft.com/office/drawing/2014/main" id="{1DEED048-6D5B-8A77-273B-A1EAD6C493DB}"/>
              </a:ext>
            </a:extLst>
          </p:cNvPr>
          <p:cNvGraphicFramePr>
            <a:graphicFrameLocks noGrp="1"/>
          </p:cNvGraphicFramePr>
          <p:nvPr/>
        </p:nvGraphicFramePr>
        <p:xfrm>
          <a:off x="834649" y="942405"/>
          <a:ext cx="6547297" cy="5433417"/>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681187">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231920">
                <a:tc>
                  <a:txBody>
                    <a:bodyPr/>
                    <a:lstStyle/>
                    <a:p>
                      <a:pPr algn="l" fontAlgn="ctr"/>
                      <a:r>
                        <a:rPr lang="en-GB" sz="1200" b="0" i="0" u="none" strike="noStrike">
                          <a:solidFill>
                            <a:srgbClr val="000000"/>
                          </a:solidFill>
                          <a:effectLst/>
                          <a:latin typeface="Calibri"/>
                        </a:rPr>
                        <a:t>The proportion of adults in contact with secondary mental health services </a:t>
                      </a:r>
                      <a:r>
                        <a:rPr lang="en-GB" sz="1200" b="0" i="0" u="none" strike="noStrike" noProof="0">
                          <a:effectLst/>
                        </a:rPr>
                        <a:t>(services generally requiring referral by a GP)</a:t>
                      </a:r>
                      <a:r>
                        <a:rPr lang="en-GB" sz="1200" b="0" i="0" u="none" strike="noStrike">
                          <a:solidFill>
                            <a:srgbClr val="000000"/>
                          </a:solidFill>
                          <a:effectLst/>
                          <a:latin typeface="Calibri"/>
                        </a:rPr>
                        <a:t> living independently, with or without support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18.30%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18.5</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17.90%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17.70%</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Calibri"/>
                      </a:endParaRPr>
                    </a:p>
                    <a:p>
                      <a:pPr algn="ctr" fontAlgn="ctr"/>
                      <a:endParaRPr lang="en-GB" sz="1200" b="1" i="0" u="none" strike="noStrike">
                        <a:solidFill>
                          <a:srgbClr val="000000"/>
                        </a:solidFill>
                        <a:effectLst/>
                        <a:latin typeface="Calibri"/>
                      </a:endParaRPr>
                    </a:p>
                    <a:p>
                      <a:pPr algn="ctr" fontAlgn="ctr"/>
                      <a:r>
                        <a:rPr lang="en-GB" sz="1200" b="1" i="0" u="none" strike="noStrike">
                          <a:solidFill>
                            <a:srgbClr val="000000"/>
                          </a:solidFill>
                          <a:effectLst/>
                          <a:latin typeface="Calibri"/>
                        </a:rPr>
                        <a:t>28.0%</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rgbClr val="000000"/>
                          </a:solidFill>
                          <a:effectLst/>
                          <a:uLnTx/>
                          <a:uFillTx/>
                          <a:latin typeface="Wingdings 3"/>
                          <a:sym typeface="Wingdings 3"/>
                        </a:rPr>
                        <a:t>Ç</a:t>
                      </a:r>
                      <a:endParaRPr lang="en-US" sz="1200"/>
                    </a:p>
                    <a:p>
                      <a:pPr algn="ctr" fontAlgn="ctr"/>
                      <a:endParaRPr lang="en-GB" sz="1200" b="1" i="0" u="none" strike="noStrike">
                        <a:solidFill>
                          <a:srgbClr val="000000"/>
                        </a:solidFill>
                        <a:effectLst/>
                        <a:latin typeface="Calibri"/>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endParaRPr lang="en-GB" sz="1200" b="0" i="0" u="none" strike="noStrike">
                        <a:solidFill>
                          <a:schemeClr val="tx1"/>
                        </a:solidFill>
                        <a:effectLst/>
                        <a:latin typeface="Calibri"/>
                      </a:endParaRPr>
                    </a:p>
                    <a:p>
                      <a:pPr algn="ctr" fontAlgn="ctr"/>
                      <a:r>
                        <a:rPr lang="en-GB" sz="1200" b="0" i="0" u="none" strike="noStrike">
                          <a:solidFill>
                            <a:schemeClr val="tx1"/>
                          </a:solidFill>
                          <a:effectLst/>
                          <a:latin typeface="Calibri"/>
                        </a:rPr>
                        <a:t>15.8%</a:t>
                      </a:r>
                    </a:p>
                    <a:p>
                      <a:pPr algn="ctr" fontAlgn="ctr"/>
                      <a:r>
                        <a:rPr lang="en-GB" sz="1200" b="0" i="0" u="none" strike="noStrike">
                          <a:solidFill>
                            <a:schemeClr val="tx1"/>
                          </a:solidFill>
                          <a:effectLst/>
                          <a:latin typeface="Calibri"/>
                        </a:rPr>
                        <a:t>(Baseline)</a:t>
                      </a: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p>
                      <a:pPr algn="l" fontAlgn="ctr"/>
                      <a:r>
                        <a:rPr lang="en-GB" sz="1200" b="0" i="0" u="none" strike="noStrike">
                          <a:solidFill>
                            <a:srgbClr val="000000"/>
                          </a:solidFill>
                          <a:effectLst/>
                          <a:latin typeface="Calibri"/>
                        </a:rPr>
                        <a:t>Percentage of adults who are self-caring post reablement on discharge from hospital</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49.10%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44.80%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50.90%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50.90%</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kern="1200" dirty="0">
                        <a:solidFill>
                          <a:srgbClr val="000000"/>
                        </a:solidFill>
                        <a:effectLst/>
                        <a:latin typeface="+mn-lt"/>
                        <a:ea typeface="+mn-ea"/>
                        <a:cs typeface="+mn-cs"/>
                      </a:endParaRPr>
                    </a:p>
                    <a:p>
                      <a:pPr lvl="0" algn="ctr">
                        <a:buNone/>
                      </a:pPr>
                      <a:endParaRPr lang="en-GB" sz="1200" b="1" i="0" u="none" strike="noStrike" kern="1200" dirty="0">
                        <a:solidFill>
                          <a:srgbClr val="000000"/>
                        </a:solidFill>
                        <a:effectLst/>
                        <a:latin typeface="+mn-lt"/>
                        <a:ea typeface="+mn-ea"/>
                        <a:cs typeface="+mn-cs"/>
                      </a:endParaRPr>
                    </a:p>
                    <a:p>
                      <a:pPr lvl="0" algn="ctr">
                        <a:buNone/>
                      </a:pPr>
                      <a:r>
                        <a:rPr lang="en-GB" sz="1200" b="1" i="0" u="none" strike="noStrike" kern="1200" dirty="0">
                          <a:solidFill>
                            <a:srgbClr val="000000"/>
                          </a:solidFill>
                          <a:effectLst/>
                          <a:latin typeface="+mn-lt"/>
                          <a:ea typeface="+mn-ea"/>
                          <a:cs typeface="+mn-cs"/>
                        </a:rPr>
                        <a:t>52.4%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dirty="0">
                          <a:ln>
                            <a:noFill/>
                          </a:ln>
                          <a:solidFill>
                            <a:srgbClr val="000000"/>
                          </a:solidFill>
                          <a:effectLst/>
                          <a:uLnTx/>
                          <a:uFillTx/>
                          <a:latin typeface="Wingdings 3"/>
                          <a:sym typeface="Wingdings 3"/>
                        </a:rPr>
                        <a:t>Ç</a:t>
                      </a:r>
                      <a:endParaRPr lang="en-US" sz="1200" dirty="0"/>
                    </a:p>
                    <a:p>
                      <a:pPr lvl="0" algn="ctr">
                        <a:buNone/>
                      </a:pPr>
                      <a:endParaRPr lang="en-US" sz="1200" b="1" i="0" u="none" strike="noStrike" kern="1200" dirty="0">
                        <a:solidFill>
                          <a:srgbClr val="000000"/>
                        </a:solidFill>
                        <a:effectLst/>
                        <a:latin typeface="+mn-lt"/>
                        <a:ea typeface="+mn-ea"/>
                        <a:cs typeface="+mn-cs"/>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chemeClr val="tx1"/>
                          </a:solidFill>
                          <a:effectLst/>
                          <a:latin typeface="Calibri"/>
                        </a:rPr>
                        <a:t>52%</a:t>
                      </a: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r h="1139094">
                <a:tc>
                  <a:txBody>
                    <a:bodyPr/>
                    <a:lstStyle/>
                    <a:p>
                      <a:pPr algn="l" fontAlgn="ctr"/>
                      <a:r>
                        <a:rPr lang="en-GB" sz="1200" b="0" i="0" u="none" strike="noStrike">
                          <a:solidFill>
                            <a:srgbClr val="000000"/>
                          </a:solidFill>
                          <a:effectLst/>
                          <a:latin typeface="Calibri"/>
                        </a:rPr>
                        <a:t>Number of total population aged 40-74 receiving an NHS Health Check (cumulative)</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a:t>10,048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strike="noStrike">
                        <a:solidFill>
                          <a:srgbClr val="000000"/>
                        </a:solidFill>
                        <a:effectLst/>
                        <a:latin typeface="Calibri" panose="020F0502020204030204" pitchFamily="34" charset="0"/>
                      </a:endParaRPr>
                    </a:p>
                    <a:p>
                      <a:pPr algn="ctr"/>
                      <a:endParaRPr lang="en-GB" sz="1100" b="0" i="0" u="none" strike="noStrike">
                        <a:solidFill>
                          <a:srgbClr val="000000"/>
                        </a:solidFill>
                        <a:effectLst/>
                        <a:latin typeface="Calibri" panose="020F0502020204030204" pitchFamily="34" charset="0"/>
                      </a:endParaRPr>
                    </a:p>
                    <a:p>
                      <a:pPr algn="ctr"/>
                      <a:endParaRPr lang="en-GB" sz="1100" b="0" i="0" u="none" strike="noStrike">
                        <a:solidFill>
                          <a:srgbClr val="000000"/>
                        </a:solidFill>
                        <a:effectLst/>
                        <a:latin typeface="Calibri" panose="020F0502020204030204" pitchFamily="34" charset="0"/>
                      </a:endParaRPr>
                    </a:p>
                    <a:p>
                      <a:pPr algn="ctr"/>
                      <a:endParaRPr lang="en-GB" sz="1100" b="0" i="0" u="none" strike="noStrike">
                        <a:solidFill>
                          <a:srgbClr val="000000"/>
                        </a:solidFill>
                        <a:effectLst/>
                        <a:latin typeface="Calibri" panose="020F0502020204030204" pitchFamily="34" charset="0"/>
                      </a:endParaRPr>
                    </a:p>
                    <a:p>
                      <a:pPr algn="ctr"/>
                      <a:r>
                        <a:rPr lang="en-GB" sz="1100" b="0" i="0" u="none" strike="noStrike">
                          <a:solidFill>
                            <a:srgbClr val="000000"/>
                          </a:solidFill>
                          <a:effectLst/>
                          <a:latin typeface="Calibri" panose="020F0502020204030204" pitchFamily="34" charset="0"/>
                        </a:rPr>
                        <a:t>12,919</a:t>
                      </a:r>
                    </a:p>
                    <a:p>
                      <a:pPr algn="ctr"/>
                      <a:endParaRPr lang="en-GB" sz="1100" b="0" i="0" u="none" strike="noStrike">
                        <a:solidFill>
                          <a:srgbClr val="000000"/>
                        </a:solidFill>
                        <a:effectLst/>
                        <a:latin typeface="Calibri" panose="020F0502020204030204" pitchFamily="34" charset="0"/>
                      </a:endParaRPr>
                    </a:p>
                    <a:p>
                      <a:pPr algn="ctr"/>
                      <a:r>
                        <a:rPr lang="en-GB" sz="1100" b="0" i="0" u="none" strike="noStrike">
                          <a:solidFill>
                            <a:srgbClr val="000000"/>
                          </a:solidFill>
                          <a:effectLst/>
                          <a:latin typeface="Calibri" panose="020F0502020204030204" pitchFamily="34" charset="0"/>
                        </a:rPr>
                        <a:t>2022/23 outturn:</a:t>
                      </a:r>
                    </a:p>
                    <a:p>
                      <a:pPr algn="ctr"/>
                      <a:r>
                        <a:rPr lang="en-GB" sz="1100" b="0" i="0" u="none" strike="noStrike">
                          <a:solidFill>
                            <a:srgbClr val="000000"/>
                          </a:solidFill>
                          <a:effectLst/>
                          <a:latin typeface="Calibri" panose="020F0502020204030204" pitchFamily="34" charset="0"/>
                        </a:rPr>
                        <a:t>40,548</a:t>
                      </a:r>
                      <a:endParaRPr lang="en-GB" sz="11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a:t>12,686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mn-lt"/>
                        </a:rPr>
                        <a:t>13,055</a:t>
                      </a:r>
                    </a:p>
                    <a:p>
                      <a:pPr algn="ctr"/>
                      <a:endParaRPr lang="en-GB" sz="11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rgbClr val="000000"/>
                        </a:solidFill>
                        <a:effectLst/>
                        <a:latin typeface="+mn-lt"/>
                      </a:endParaRPr>
                    </a:p>
                    <a:p>
                      <a:pPr algn="ctr" fontAlgn="ctr"/>
                      <a:endParaRPr lang="en-GB" sz="1200" b="1" i="0" u="none" strike="noStrike" dirty="0">
                        <a:solidFill>
                          <a:srgbClr val="000000"/>
                        </a:solidFill>
                        <a:effectLst/>
                        <a:latin typeface="+mn-lt"/>
                      </a:endParaRPr>
                    </a:p>
                    <a:p>
                      <a:pPr algn="ctr" fontAlgn="ctr"/>
                      <a:endParaRPr lang="en-GB" sz="1200" b="1" i="0" u="none" strike="noStrike" dirty="0">
                        <a:solidFill>
                          <a:srgbClr val="000000"/>
                        </a:solidFill>
                        <a:effectLst/>
                        <a:latin typeface="+mn-lt"/>
                      </a:endParaRPr>
                    </a:p>
                    <a:p>
                      <a:pPr algn="ctr" fontAlgn="ctr"/>
                      <a:endParaRPr lang="en-GB" sz="1200" b="1" i="0" u="none" strike="noStrike" dirty="0">
                        <a:solidFill>
                          <a:srgbClr val="000000"/>
                        </a:solidFill>
                        <a:effectLst/>
                        <a:latin typeface="+mn-lt"/>
                      </a:endParaRPr>
                    </a:p>
                    <a:p>
                      <a:pPr algn="ctr" fontAlgn="ctr"/>
                      <a:endParaRPr lang="en-GB" sz="1200" b="1" i="0" u="none" strike="noStrike" dirty="0">
                        <a:solidFill>
                          <a:srgbClr val="000000"/>
                        </a:solidFill>
                        <a:effectLst/>
                        <a:latin typeface="+mn-lt"/>
                      </a:endParaRPr>
                    </a:p>
                    <a:p>
                      <a:pPr algn="ctr" fontAlgn="ctr"/>
                      <a:r>
                        <a:rPr lang="en-GB" sz="1200" b="1" i="0" u="none" strike="noStrike" dirty="0">
                          <a:solidFill>
                            <a:srgbClr val="000000"/>
                          </a:solidFill>
                          <a:effectLst/>
                          <a:latin typeface="+mn-lt"/>
                        </a:rPr>
                        <a:t>12,291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cap="none" spc="0" normalizeH="0" baseline="0" noProof="0" dirty="0">
                          <a:ln>
                            <a:noFill/>
                          </a:ln>
                          <a:solidFill>
                            <a:schemeClr val="tx1"/>
                          </a:solidFill>
                          <a:effectLst/>
                          <a:uLnTx/>
                          <a:uFillTx/>
                          <a:latin typeface="Wingdings 3"/>
                          <a:sym typeface="Wingdings 3"/>
                        </a:rPr>
                        <a:t>È</a:t>
                      </a:r>
                      <a:endParaRPr lang="en-GB" sz="1200" b="0" i="0" u="none" strike="noStrike" kern="1200" cap="none" spc="0" normalizeH="0" baseline="0" noProof="0" dirty="0">
                        <a:ln>
                          <a:noFill/>
                        </a:ln>
                        <a:solidFill>
                          <a:srgbClr val="000000"/>
                        </a:solidFill>
                        <a:effectLst/>
                        <a:uLnTx/>
                        <a:uFillTx/>
                        <a:latin typeface="Wingdings 3"/>
                        <a:sym typeface="Wingdings 3"/>
                      </a:endParaRPr>
                    </a:p>
                    <a:p>
                      <a:pPr algn="ctr" fontAlgn="ctr"/>
                      <a:endParaRPr lang="en-GB" sz="1200" b="1" i="0" u="none" strike="noStrike" dirty="0">
                        <a:solidFill>
                          <a:srgbClr val="000000"/>
                        </a:solidFill>
                        <a:effectLst/>
                        <a:latin typeface="+mn-lt"/>
                      </a:endParaRPr>
                    </a:p>
                    <a:p>
                      <a:pPr algn="ctr" fontAlgn="ctr"/>
                      <a:r>
                        <a:rPr lang="en-GB" sz="1200" b="0" i="0" u="none" strike="noStrike" dirty="0">
                          <a:solidFill>
                            <a:srgbClr val="000000"/>
                          </a:solidFill>
                          <a:effectLst/>
                          <a:latin typeface="+mn-lt"/>
                        </a:rPr>
                        <a:t>Total YTD: 38,032</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dirty="0"/>
                    </a:p>
                    <a:p>
                      <a:pPr algn="ctr" fontAlgn="ctr"/>
                      <a:endParaRPr lang="en-GB" sz="1200" b="1" i="0" u="none" strike="noStrike" dirty="0">
                        <a:solidFill>
                          <a:srgbClr val="000000"/>
                        </a:solidFill>
                        <a:effectLst/>
                        <a:latin typeface="+mn-lt"/>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dirty="0">
                          <a:solidFill>
                            <a:schemeClr val="tx1"/>
                          </a:solidFill>
                          <a:effectLst/>
                          <a:latin typeface="Calibri"/>
                        </a:rPr>
                        <a:t>48,000 </a:t>
                      </a:r>
                      <a:endParaRPr lang="en-GB" sz="1200" b="0" i="0" u="none" strike="noStrike" dirty="0">
                        <a:solidFill>
                          <a:schemeClr val="tx1"/>
                        </a:solidFill>
                        <a:effectLst/>
                        <a:latin typeface="Calibri" panose="020F0502020204030204" pitchFamily="34" charset="0"/>
                      </a:endParaRP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058526"/>
                  </a:ext>
                </a:extLst>
              </a:tr>
            </a:tbl>
          </a:graphicData>
        </a:graphic>
      </p:graphicFrame>
      <p:sp>
        <p:nvSpPr>
          <p:cNvPr id="9" name="Content Placeholder 2">
            <a:extLst>
              <a:ext uri="{FF2B5EF4-FFF2-40B4-BE49-F238E27FC236}">
                <a16:creationId xmlns:a16="http://schemas.microsoft.com/office/drawing/2014/main" id="{0418A87C-5076-BBD6-F591-23972CA428C4}"/>
              </a:ext>
            </a:extLst>
          </p:cNvPr>
          <p:cNvSpPr txBox="1">
            <a:spLocks/>
          </p:cNvSpPr>
          <p:nvPr/>
        </p:nvSpPr>
        <p:spPr>
          <a:xfrm>
            <a:off x="817302" y="6416719"/>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85761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79AA"/>
          </a:solidFill>
        </p:spPr>
        <p:txBody>
          <a:bodyPr/>
          <a:lstStyle/>
          <a:p>
            <a:pPr algn="ctr"/>
            <a:r>
              <a:rPr lang="en-GB" sz="2400">
                <a:solidFill>
                  <a:schemeClr val="bg1"/>
                </a:solidFill>
              </a:rPr>
              <a:t>Health, Wellbeing &amp; Independence for all Ages </a:t>
            </a:r>
          </a:p>
        </p:txBody>
      </p:sp>
      <p:sp>
        <p:nvSpPr>
          <p:cNvPr id="2" name="Rectangle: Rounded Corners 1">
            <a:extLst>
              <a:ext uri="{FF2B5EF4-FFF2-40B4-BE49-F238E27FC236}">
                <a16:creationId xmlns:a16="http://schemas.microsoft.com/office/drawing/2014/main" id="{932C2533-3F0F-82A0-836C-BD23EACC87E2}"/>
              </a:ext>
            </a:extLst>
          </p:cNvPr>
          <p:cNvSpPr/>
          <p:nvPr/>
        </p:nvSpPr>
        <p:spPr>
          <a:xfrm>
            <a:off x="7538451" y="1671354"/>
            <a:ext cx="4584913" cy="3116062"/>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2E7AA4B-DD27-D09F-E867-5C8E89C08333}"/>
              </a:ext>
            </a:extLst>
          </p:cNvPr>
          <p:cNvSpPr txBox="1"/>
          <p:nvPr/>
        </p:nvSpPr>
        <p:spPr>
          <a:xfrm>
            <a:off x="7588425" y="3229385"/>
            <a:ext cx="4484964" cy="155664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lt"/>
                <a:cs typeface="Calibri"/>
              </a:rPr>
              <a:t>Mental Health services &amp; paid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Significant work has been undertaken by EPUT to correct deficiencies in their reporting systems and is resulting in this measure better reflecting the true performance in this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Essex is now shown to significantly outperform the national average (which for the end of November 2023 was 5.7%).</a:t>
            </a: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3" name="TextBox 2">
            <a:extLst>
              <a:ext uri="{FF2B5EF4-FFF2-40B4-BE49-F238E27FC236}">
                <a16:creationId xmlns:a16="http://schemas.microsoft.com/office/drawing/2014/main" id="{E3639FE7-59B9-75BC-02F3-5FCE541CB425}"/>
              </a:ext>
            </a:extLst>
          </p:cNvPr>
          <p:cNvSpPr txBox="1"/>
          <p:nvPr/>
        </p:nvSpPr>
        <p:spPr>
          <a:xfrm>
            <a:off x="7638400" y="1711172"/>
            <a:ext cx="4484964"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Calibri"/>
                <a:cs typeface="Calibri"/>
              </a:rPr>
              <a:t>Care technology:</a:t>
            </a:r>
            <a:r>
              <a:rPr kumimoji="0" lang="en-GB" sz="1400" b="1"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We continue to see an increasing number of adults benefitting from Care Technology which supports them to maintain their independence and provides benefits to the health and care sector by avoiding ambulance call outs and reducing people's need for social care.</a:t>
            </a:r>
            <a:r>
              <a:rPr kumimoji="0" lang="en-GB" sz="1800" b="0"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a:t>
            </a:r>
            <a:endParaRPr kumimoji="0" lang="en-GB" sz="15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Content Placeholder 2">
            <a:extLst>
              <a:ext uri="{FF2B5EF4-FFF2-40B4-BE49-F238E27FC236}">
                <a16:creationId xmlns:a16="http://schemas.microsoft.com/office/drawing/2014/main" id="{59E56E06-CE89-9F0E-E6F5-D4EF4A976B14}"/>
              </a:ext>
            </a:extLst>
          </p:cNvPr>
          <p:cNvSpPr txBox="1">
            <a:spLocks/>
          </p:cNvSpPr>
          <p:nvPr/>
        </p:nvSpPr>
        <p:spPr>
          <a:xfrm>
            <a:off x="817302" y="6640496"/>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6" name="Table 5">
            <a:extLst>
              <a:ext uri="{FF2B5EF4-FFF2-40B4-BE49-F238E27FC236}">
                <a16:creationId xmlns:a16="http://schemas.microsoft.com/office/drawing/2014/main" id="{E1CBAA4E-1CA3-4CAE-F7F0-84FB4F8147F6}"/>
              </a:ext>
            </a:extLst>
          </p:cNvPr>
          <p:cNvGraphicFramePr>
            <a:graphicFrameLocks noGrp="1"/>
          </p:cNvGraphicFramePr>
          <p:nvPr/>
        </p:nvGraphicFramePr>
        <p:xfrm>
          <a:off x="870255" y="1711172"/>
          <a:ext cx="6547297" cy="3012957"/>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681187">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p>
                      <a:pPr algn="l" fontAlgn="ctr"/>
                      <a:r>
                        <a:rPr lang="en-GB" sz="1200" b="0" i="0" u="none" strike="noStrike">
                          <a:solidFill>
                            <a:srgbClr val="000000"/>
                          </a:solidFill>
                          <a:effectLst/>
                          <a:latin typeface="Calibri"/>
                        </a:rPr>
                        <a:t>Number of adult social care users in receipt of care technology</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5,221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panose="020F0502020204030204" pitchFamily="34" charset="0"/>
                        </a:rPr>
                        <a:t>5,987 </a:t>
                      </a:r>
                    </a:p>
                    <a:p>
                      <a:pPr algn="ct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a:rPr>
                        <a:t>6,945</a:t>
                      </a:r>
                    </a:p>
                    <a:p>
                      <a:pPr algn="ct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a:rPr>
                        <a:t>8,049</a:t>
                      </a:r>
                    </a:p>
                    <a:p>
                      <a:pPr algn="ctr"/>
                      <a:endParaRPr lang="en-GB" sz="12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Calibri"/>
                      </a:endParaRPr>
                    </a:p>
                    <a:p>
                      <a:pPr algn="ctr" fontAlgn="ctr"/>
                      <a:endParaRPr lang="en-GB" sz="1200" b="1" i="0" u="none" strike="noStrike">
                        <a:solidFill>
                          <a:srgbClr val="000000"/>
                        </a:solidFill>
                        <a:effectLst/>
                        <a:latin typeface="Calibri"/>
                      </a:endParaRPr>
                    </a:p>
                    <a:p>
                      <a:pPr algn="ctr" fontAlgn="ctr"/>
                      <a:r>
                        <a:rPr lang="en-GB" sz="1200" b="1" i="0" u="none" strike="noStrike">
                          <a:solidFill>
                            <a:srgbClr val="000000"/>
                          </a:solidFill>
                          <a:effectLst/>
                          <a:latin typeface="Calibri"/>
                        </a:rPr>
                        <a:t>9,022</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Wingdings 3"/>
                          <a:sym typeface="Wingdings 3"/>
                        </a:rPr>
                        <a:t>Ç</a:t>
                      </a:r>
                    </a:p>
                    <a:p>
                      <a:pPr algn="ctr" fontAlgn="ctr"/>
                      <a:endParaRPr lang="en-GB" sz="1200" b="1" i="0" u="none" strike="noStrike">
                        <a:solidFill>
                          <a:srgbClr val="000000"/>
                        </a:solidFill>
                        <a:effectLst/>
                        <a:latin typeface="Calibri"/>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chemeClr val="tx1"/>
                          </a:solidFill>
                          <a:effectLst/>
                          <a:latin typeface="Calibri"/>
                        </a:rPr>
                        <a:t>4,195 </a:t>
                      </a:r>
                      <a:endParaRPr lang="en-GB" sz="1200" b="0" i="0" u="none" strike="noStrike">
                        <a:solidFill>
                          <a:schemeClr val="tx1"/>
                        </a:solidFill>
                        <a:effectLst/>
                        <a:latin typeface="Calibri" panose="020F0502020204030204" pitchFamily="34" charset="0"/>
                      </a:endParaRP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p>
                      <a:pPr algn="l" fontAlgn="ctr"/>
                      <a:r>
                        <a:rPr lang="en-GB" sz="1200" b="0" i="0" u="none" strike="noStrike">
                          <a:solidFill>
                            <a:srgbClr val="000000"/>
                          </a:solidFill>
                          <a:effectLst/>
                          <a:latin typeface="Calibri"/>
                        </a:rPr>
                        <a:t>Percentage of adults known to secondary mental health services in paid employment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a:t>7.3%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panose="020F0502020204030204" pitchFamily="34" charset="0"/>
                        </a:rPr>
                        <a:t>7.4%</a:t>
                      </a:r>
                    </a:p>
                    <a:p>
                      <a:pPr algn="ct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mn-lt"/>
                        </a:rPr>
                        <a:t>7.9%</a:t>
                      </a:r>
                    </a:p>
                    <a:p>
                      <a:pPr algn="ct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mn-lt"/>
                        </a:rPr>
                        <a:t>8.2%</a:t>
                      </a:r>
                    </a:p>
                    <a:p>
                      <a:pPr algn="ctr"/>
                      <a:endParaRPr lang="en-GB" sz="12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Calibri"/>
                      </a:endParaRPr>
                    </a:p>
                    <a:p>
                      <a:pPr algn="ctr" fontAlgn="ctr"/>
                      <a:endParaRPr lang="en-GB" sz="1200" b="1" i="0" u="none" strike="noStrike">
                        <a:solidFill>
                          <a:srgbClr val="000000"/>
                        </a:solidFill>
                        <a:effectLst/>
                        <a:latin typeface="Calibri"/>
                      </a:endParaRPr>
                    </a:p>
                    <a:p>
                      <a:pPr algn="ctr" fontAlgn="ctr"/>
                      <a:r>
                        <a:rPr lang="en-GB" sz="1200" b="1" i="0" u="none" strike="noStrike">
                          <a:solidFill>
                            <a:srgbClr val="000000"/>
                          </a:solidFill>
                          <a:effectLst/>
                          <a:latin typeface="Calibri"/>
                        </a:rPr>
                        <a:t>17.4%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Wingdings 3"/>
                          <a:sym typeface="Wingdings 3"/>
                        </a:rPr>
                        <a:t>Ç</a:t>
                      </a:r>
                    </a:p>
                    <a:p>
                      <a:pPr algn="ctr" fontAlgn="ctr"/>
                      <a:endParaRPr lang="en-GB" sz="1200" b="1" i="0" u="none" strike="noStrike">
                        <a:solidFill>
                          <a:srgbClr val="000000"/>
                        </a:solidFill>
                        <a:effectLst/>
                        <a:latin typeface="Calibri"/>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endParaRPr lang="en-GB" sz="1200" b="0" i="0" u="none" strike="noStrike">
                        <a:solidFill>
                          <a:schemeClr val="tx1"/>
                        </a:solidFill>
                        <a:effectLst/>
                        <a:latin typeface="Calibri"/>
                      </a:endParaRPr>
                    </a:p>
                    <a:p>
                      <a:pPr algn="ctr" fontAlgn="ctr"/>
                      <a:r>
                        <a:rPr lang="en-GB" sz="1200" b="0" i="0" u="none" strike="noStrike">
                          <a:solidFill>
                            <a:schemeClr val="tx1"/>
                          </a:solidFill>
                          <a:effectLst/>
                          <a:latin typeface="Calibri"/>
                        </a:rPr>
                        <a:t>7.0%</a:t>
                      </a:r>
                    </a:p>
                    <a:p>
                      <a:pPr algn="ctr" fontAlgn="ctr"/>
                      <a:r>
                        <a:rPr lang="en-GB" sz="1200" b="0" i="0" u="none" strike="noStrike">
                          <a:solidFill>
                            <a:schemeClr val="tx1"/>
                          </a:solidFill>
                          <a:effectLst/>
                          <a:latin typeface="Calibri"/>
                        </a:rPr>
                        <a:t>(Baseline)</a:t>
                      </a: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sp>
        <p:nvSpPr>
          <p:cNvPr id="8" name="Content Placeholder 2">
            <a:extLst>
              <a:ext uri="{FF2B5EF4-FFF2-40B4-BE49-F238E27FC236}">
                <a16:creationId xmlns:a16="http://schemas.microsoft.com/office/drawing/2014/main" id="{2DAE87B1-CC6E-1D3D-BCC1-E844FBDF262E}"/>
              </a:ext>
            </a:extLst>
          </p:cNvPr>
          <p:cNvSpPr txBox="1">
            <a:spLocks/>
          </p:cNvSpPr>
          <p:nvPr/>
        </p:nvSpPr>
        <p:spPr>
          <a:xfrm>
            <a:off x="817302" y="6416720"/>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83667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79AA"/>
          </a:solidFill>
        </p:spPr>
        <p:txBody>
          <a:bodyPr/>
          <a:lstStyle/>
          <a:p>
            <a:pPr algn="ctr"/>
            <a:r>
              <a:rPr lang="en-GB" sz="2400">
                <a:solidFill>
                  <a:schemeClr val="bg1"/>
                </a:solidFill>
              </a:rPr>
              <a:t>Health, Wellbeing &amp; Independence for all Ages </a:t>
            </a:r>
          </a:p>
        </p:txBody>
      </p:sp>
      <p:sp>
        <p:nvSpPr>
          <p:cNvPr id="2" name="Rectangle: Rounded Corners 1">
            <a:extLst>
              <a:ext uri="{FF2B5EF4-FFF2-40B4-BE49-F238E27FC236}">
                <a16:creationId xmlns:a16="http://schemas.microsoft.com/office/drawing/2014/main" id="{932C2533-3F0F-82A0-836C-BD23EACC87E2}"/>
              </a:ext>
            </a:extLst>
          </p:cNvPr>
          <p:cNvSpPr/>
          <p:nvPr/>
        </p:nvSpPr>
        <p:spPr>
          <a:xfrm>
            <a:off x="6862176" y="1093283"/>
            <a:ext cx="5011214" cy="4806155"/>
          </a:xfrm>
          <a:prstGeom prst="roundRect">
            <a:avLst>
              <a:gd name="adj" fmla="val 2998"/>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Calibri"/>
              </a:rPr>
              <a:t>People Waiting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a:rPr>
              <a:t>Adult social care have identified people waiting as an issue that they are looking to address urgently, and metrics are therefore included in this report to give CLT the opportunity to be sighted on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a:rPr>
              <a:t>ASC services are subject to changes in demand, which has an impact on the number of people waiting. Essex benchmarks favourably with other authorities in the Eastern region in terms of the numbers of adults waiting for the size of the Essex population.  However, the service have an ambition to reduce the number of Essex residents waiting, and the length of time that they wait.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a:rPr>
              <a:t>A prioritisation matrix is in place to ensure that urgent cases get seen without delay and people's immediate need is met whilst they wait.  A workstream has been structured around people waiting and 12 initiatives identified which are being implemented to impact performance against this priority.</a:t>
            </a:r>
          </a:p>
          <a:p>
            <a:pPr>
              <a:defRPr/>
            </a:pPr>
            <a:endParaRPr lang="en-GB" sz="1200" dirty="0">
              <a:solidFill>
                <a:srgbClr val="000000"/>
              </a:solidFill>
              <a:latin typeface="Calibri"/>
              <a:cs typeface="Calibri"/>
            </a:endParaRPr>
          </a:p>
          <a:p>
            <a:pPr>
              <a:defRPr/>
            </a:pPr>
            <a:r>
              <a:rPr lang="en-GB" sz="1200" dirty="0">
                <a:solidFill>
                  <a:srgbClr val="000000"/>
                </a:solidFill>
                <a:latin typeface="Calibri"/>
                <a:cs typeface="Calibri"/>
              </a:rPr>
              <a:t>This table highlights quarterly highlights on four waiting categories. For routine (including monthly reporting) additional information on OT waits and reassessment are also included, so information presented here varies slightly with our 'total waiting' (Slide 23)</a:t>
            </a:r>
          </a:p>
        </p:txBody>
      </p:sp>
      <p:sp>
        <p:nvSpPr>
          <p:cNvPr id="4" name="Content Placeholder 2">
            <a:extLst>
              <a:ext uri="{FF2B5EF4-FFF2-40B4-BE49-F238E27FC236}">
                <a16:creationId xmlns:a16="http://schemas.microsoft.com/office/drawing/2014/main" id="{59E56E06-CE89-9F0E-E6F5-D4EF4A976B14}"/>
              </a:ext>
            </a:extLst>
          </p:cNvPr>
          <p:cNvSpPr txBox="1">
            <a:spLocks/>
          </p:cNvSpPr>
          <p:nvPr/>
        </p:nvSpPr>
        <p:spPr>
          <a:xfrm>
            <a:off x="817302" y="6640496"/>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6" name="Table 5">
            <a:extLst>
              <a:ext uri="{FF2B5EF4-FFF2-40B4-BE49-F238E27FC236}">
                <a16:creationId xmlns:a16="http://schemas.microsoft.com/office/drawing/2014/main" id="{E1CBAA4E-1CA3-4CAE-F7F0-84FB4F8147F6}"/>
              </a:ext>
            </a:extLst>
          </p:cNvPr>
          <p:cNvGraphicFramePr>
            <a:graphicFrameLocks noGrp="1"/>
          </p:cNvGraphicFramePr>
          <p:nvPr/>
        </p:nvGraphicFramePr>
        <p:xfrm>
          <a:off x="1048100" y="1228215"/>
          <a:ext cx="5011214" cy="3564077"/>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681187">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End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End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End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End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702733">
                <a:tc>
                  <a:txBody>
                    <a:bodyPr/>
                    <a:lstStyle/>
                    <a:p>
                      <a:pPr algn="l" fontAlgn="ctr"/>
                      <a:r>
                        <a:rPr lang="en-GB" sz="1200" b="0" i="0" u="none" strike="noStrike" dirty="0">
                          <a:solidFill>
                            <a:srgbClr val="000000"/>
                          </a:solidFill>
                          <a:effectLst/>
                          <a:latin typeface="Calibri"/>
                        </a:rPr>
                        <a:t>People Waiting:</a:t>
                      </a:r>
                    </a:p>
                    <a:p>
                      <a:pPr lvl="0" algn="l">
                        <a:buNone/>
                      </a:pPr>
                      <a:r>
                        <a:rPr lang="en-GB" sz="1200" b="0" i="0" u="none" strike="noStrike" dirty="0">
                          <a:solidFill>
                            <a:srgbClr val="000000"/>
                          </a:solidFill>
                          <a:effectLst/>
                          <a:latin typeface="Calibri"/>
                        </a:rPr>
                        <a:t>Care Act Assessment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rgbClr val="000000"/>
                          </a:solidFill>
                          <a:effectLst/>
                          <a:latin typeface="Calibri"/>
                          <a:ea typeface="+mn-ea"/>
                          <a:cs typeface="+mn-cs"/>
                        </a:rPr>
                        <a:t>2,257</a:t>
                      </a:r>
                      <a:endParaRPr lang="en-US"/>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a:rPr>
                        <a:t>1,796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a:rPr>
                        <a:t>1,878</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rgbClr val="000000"/>
                        </a:solidFill>
                        <a:effectLst/>
                        <a:latin typeface="Calibri"/>
                      </a:endParaRPr>
                    </a:p>
                    <a:p>
                      <a:pPr algn="ctr" fontAlgn="ctr"/>
                      <a:r>
                        <a:rPr lang="en-GB" sz="1200" b="1" i="0" u="none" strike="noStrike" dirty="0">
                          <a:solidFill>
                            <a:srgbClr val="000000"/>
                          </a:solidFill>
                          <a:effectLst/>
                          <a:latin typeface="Calibri"/>
                        </a:rPr>
                        <a:t>1,973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dirty="0">
                          <a:ln>
                            <a:noFill/>
                          </a:ln>
                          <a:solidFill>
                            <a:schemeClr val="tx1"/>
                          </a:solidFill>
                          <a:effectLst/>
                          <a:uLnTx/>
                          <a:uFillTx/>
                          <a:latin typeface="Wingdings 3"/>
                          <a:sym typeface="Wingdings 3"/>
                        </a:rPr>
                        <a:t>È</a:t>
                      </a:r>
                      <a:endParaRPr lang="en-GB" sz="1200" b="0" i="0" u="none" strike="noStrike" kern="1200" cap="none" spc="0" normalizeH="0" baseline="0" noProof="0" dirty="0">
                        <a:ln>
                          <a:noFill/>
                        </a:ln>
                        <a:solidFill>
                          <a:srgbClr val="000000"/>
                        </a:solidFill>
                        <a:effectLst/>
                        <a:uLnTx/>
                        <a:uFillTx/>
                        <a:latin typeface="Wingdings 3"/>
                        <a:sym typeface="Wingdings 3"/>
                      </a:endParaRPr>
                    </a:p>
                    <a:p>
                      <a:pPr algn="ctr" fontAlgn="ctr"/>
                      <a:endParaRPr lang="en-GB" sz="1200" b="1" i="0" u="none" strike="noStrike" dirty="0">
                        <a:solidFill>
                          <a:srgbClr val="000000"/>
                        </a:solidFill>
                        <a:effectLst/>
                        <a:latin typeface="Wingdings 3"/>
                        <a:sym typeface="Wingdings 3"/>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567266">
                <a:tc>
                  <a:txBody>
                    <a:bodyPr/>
                    <a:lstStyle/>
                    <a:p>
                      <a:pPr algn="l" fontAlgn="ctr"/>
                      <a:r>
                        <a:rPr lang="en-GB" sz="1200" b="0" i="0" u="none" strike="noStrike" dirty="0">
                          <a:solidFill>
                            <a:srgbClr val="000000"/>
                          </a:solidFill>
                          <a:effectLst/>
                          <a:latin typeface="Calibri"/>
                        </a:rPr>
                        <a:t>People Waiting:</a:t>
                      </a:r>
                    </a:p>
                    <a:p>
                      <a:pPr lvl="0" algn="l">
                        <a:buNone/>
                      </a:pPr>
                      <a:r>
                        <a:rPr lang="en-GB" sz="1200" b="0" i="0" u="none" strike="noStrike" dirty="0">
                          <a:solidFill>
                            <a:srgbClr val="000000"/>
                          </a:solidFill>
                          <a:effectLst/>
                          <a:latin typeface="Calibri"/>
                        </a:rPr>
                        <a:t>Safeguarding Enquiry</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sz="1200" b="0" i="0" u="none" strike="noStrike">
                        <a:solidFill>
                          <a:srgbClr val="000000"/>
                        </a:solidFill>
                        <a:effectLst/>
                        <a:latin typeface="Calibri"/>
                      </a:endParaRPr>
                    </a:p>
                    <a:p>
                      <a:pPr marL="0" marR="0" lvl="0" indent="0" algn="ctr" defTabSz="914400">
                        <a:lnSpc>
                          <a:spcPct val="100000"/>
                        </a:lnSpc>
                        <a:spcBef>
                          <a:spcPts val="0"/>
                        </a:spcBef>
                        <a:spcAft>
                          <a:spcPts val="0"/>
                        </a:spcAft>
                        <a:buClrTx/>
                        <a:buSzTx/>
                        <a:buFontTx/>
                        <a:buNone/>
                        <a:tabLst/>
                        <a:defRPr/>
                      </a:pPr>
                      <a:r>
                        <a:rPr lang="en-GB" sz="1200" b="0" i="0" u="none" strike="noStrike">
                          <a:solidFill>
                            <a:srgbClr val="000000"/>
                          </a:solidFill>
                          <a:effectLst/>
                          <a:latin typeface="Calibri"/>
                        </a:rPr>
                        <a:t>338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mn-lt"/>
                        </a:rPr>
                        <a:t>282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sz="1200" b="0" i="0" u="none" strike="noStrike">
                        <a:solidFill>
                          <a:srgbClr val="000000"/>
                        </a:solidFill>
                        <a:effectLst/>
                        <a:latin typeface="+mn-lt"/>
                      </a:endParaRPr>
                    </a:p>
                    <a:p>
                      <a:pPr marL="0" marR="0" lvl="0" indent="0" algn="ctr" defTabSz="914400">
                        <a:lnSpc>
                          <a:spcPct val="100000"/>
                        </a:lnSpc>
                        <a:spcBef>
                          <a:spcPts val="0"/>
                        </a:spcBef>
                        <a:spcAft>
                          <a:spcPts val="0"/>
                        </a:spcAft>
                        <a:buClrTx/>
                        <a:buSzTx/>
                        <a:buFontTx/>
                        <a:buNone/>
                        <a:tabLst/>
                        <a:defRPr/>
                      </a:pPr>
                      <a:r>
                        <a:rPr lang="en-GB" sz="1200" b="0" i="0" u="none" strike="noStrike">
                          <a:solidFill>
                            <a:srgbClr val="000000"/>
                          </a:solidFill>
                          <a:effectLst/>
                          <a:latin typeface="+mn-lt"/>
                        </a:rPr>
                        <a:t>259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mn-lt"/>
                      </a:endParaRP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Calibri"/>
                      </a:endParaRPr>
                    </a:p>
                    <a:p>
                      <a:pPr algn="ctr" fontAlgn="ctr"/>
                      <a:r>
                        <a:rPr lang="en-GB" sz="1200" b="1" i="0" u="none" strike="noStrike">
                          <a:solidFill>
                            <a:srgbClr val="000000"/>
                          </a:solidFill>
                          <a:effectLst/>
                          <a:latin typeface="+mn-lt"/>
                          <a:sym typeface="Wingdings 3"/>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chemeClr val="tx1"/>
                          </a:solidFill>
                          <a:effectLst/>
                          <a:uLnTx/>
                          <a:uFillTx/>
                          <a:latin typeface="Wingdings 3"/>
                          <a:sym typeface="Wingdings 3"/>
                        </a:rPr>
                        <a:t>È</a:t>
                      </a:r>
                      <a:endParaRPr lang="en-GB" sz="1200" b="0" i="0" u="none" strike="noStrike" kern="1200" cap="none" spc="0" normalizeH="0" baseline="0" noProof="0">
                        <a:ln>
                          <a:noFill/>
                        </a:ln>
                        <a:solidFill>
                          <a:srgbClr val="000000"/>
                        </a:solidFill>
                        <a:effectLst/>
                        <a:uLnTx/>
                        <a:uFillTx/>
                        <a:latin typeface="Wingdings 3"/>
                        <a:sym typeface="Wingdings 3"/>
                      </a:endParaRPr>
                    </a:p>
                    <a:p>
                      <a:pPr algn="ctr" fontAlgn="ctr"/>
                      <a:endParaRPr lang="en-GB" sz="1200" b="1" i="0" u="none" strike="noStrike">
                        <a:solidFill>
                          <a:srgbClr val="000000"/>
                        </a:solidFill>
                        <a:effectLst/>
                        <a:latin typeface="+mn-lt"/>
                        <a:sym typeface="Wingdings 3"/>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r h="668866">
                <a:tc>
                  <a:txBody>
                    <a:bodyPr/>
                    <a:lstStyle/>
                    <a:p>
                      <a:pPr lvl="0" algn="l">
                        <a:buNone/>
                      </a:pPr>
                      <a:r>
                        <a:rPr lang="en-GB" sz="1200" b="0" i="0" u="none" strike="noStrike">
                          <a:solidFill>
                            <a:srgbClr val="000000"/>
                          </a:solidFill>
                          <a:effectLst/>
                          <a:latin typeface="Calibri"/>
                        </a:rPr>
                        <a:t>People Waiting:</a:t>
                      </a:r>
                    </a:p>
                    <a:p>
                      <a:pPr lvl="0" algn="l">
                        <a:buNone/>
                      </a:pPr>
                      <a:r>
                        <a:rPr lang="en-GB" sz="1200" b="0" i="0" u="none" strike="noStrike">
                          <a:solidFill>
                            <a:srgbClr val="000000"/>
                          </a:solidFill>
                          <a:effectLst/>
                          <a:latin typeface="Calibri"/>
                        </a:rPr>
                        <a:t>Deprivation of Liberty Safeguards</a:t>
                      </a:r>
                    </a:p>
                  </a:txBody>
                  <a:tcPr marL="7844" marR="7844" marT="7844" marB="0" anchor="ctr">
                    <a:lnL w="0">
                      <a:noFill/>
                    </a:lnL>
                    <a:lnR w="12700">
                      <a:solidFill>
                        <a:sysClr val="windowText" lastClr="000000"/>
                      </a:solidFill>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p>
                      <a:pPr lvl="0" algn="ctr">
                        <a:buNone/>
                      </a:pPr>
                      <a:r>
                        <a:rPr lang="en-GB" sz="1200" b="0"/>
                        <a:t>3,201</a:t>
                      </a:r>
                    </a:p>
                  </a:txBody>
                  <a:tcPr anchor="ctr">
                    <a:lnL w="12700" cap="flat" cmpd="sng" algn="ctr">
                      <a:solidFill>
                        <a:sysClr val="windowText" lastClr="000000"/>
                      </a:solidFill>
                      <a:prstDash val="solid"/>
                      <a:round/>
                      <a:headEnd type="none" w="med" len="med"/>
                      <a:tailEnd type="none" w="med" len="med"/>
                    </a:lnL>
                    <a:lnR w="12700">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p>
                      <a:pPr lvl="0" algn="ctr">
                        <a:buNone/>
                      </a:pPr>
                      <a:r>
                        <a:rPr lang="en-GB" sz="1200" b="0"/>
                        <a:t>3,042</a:t>
                      </a:r>
                    </a:p>
                  </a:txBody>
                  <a:tcPr anchor="ctr">
                    <a:lnL w="12700">
                      <a:solidFill>
                        <a:sysClr val="windowText" lastClr="000000"/>
                      </a:solidFill>
                    </a:lnL>
                    <a:lnR w="12700">
                      <a:solidFill>
                        <a:sysClr val="windowText" lastClr="000000"/>
                      </a:solidFill>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p>
                      <a:pPr lvl="0" algn="ctr">
                        <a:buNone/>
                      </a:pPr>
                      <a:r>
                        <a:rPr lang="en-GB" sz="1200" b="0"/>
                        <a:t>2,942</a:t>
                      </a:r>
                    </a:p>
                  </a:txBody>
                  <a:tcPr anchor="ctr">
                    <a:lnL w="12700">
                      <a:solidFill>
                        <a:sysClr val="windowText" lastClr="000000"/>
                      </a:solidFill>
                    </a:lnL>
                    <a:lnR w="57150">
                      <a:solidFill>
                        <a:sysClr val="windowText" lastClr="000000"/>
                      </a:solidFill>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p>
                      <a:pPr lvl="0" algn="ctr">
                        <a:buNone/>
                      </a:pPr>
                      <a:r>
                        <a:rPr lang="en-GB" sz="1200" b="1" i="0" u="none" strike="noStrike">
                          <a:solidFill>
                            <a:srgbClr val="000000"/>
                          </a:solidFill>
                          <a:effectLst/>
                          <a:latin typeface="Calibri"/>
                        </a:rPr>
                        <a:t>2,453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noProof="0">
                          <a:solidFill>
                            <a:srgbClr val="000000"/>
                          </a:solidFill>
                          <a:effectLst/>
                          <a:latin typeface="Wingdings 3"/>
                          <a:sym typeface="Wingdings 3"/>
                        </a:rPr>
                        <a:t>Ç</a:t>
                      </a:r>
                      <a:endParaRPr lang="en-GB" sz="1200" b="1" i="0" u="none" strike="noStrike">
                        <a:solidFill>
                          <a:srgbClr val="000000"/>
                        </a:solidFill>
                        <a:effectLst/>
                        <a:latin typeface="Calibri"/>
                      </a:endParaRPr>
                    </a:p>
                  </a:txBody>
                  <a:tcPr marL="7844" marR="7844" marT="7844" marB="0" anchor="ctr">
                    <a:lnL w="57150">
                      <a:solidFill>
                        <a:sysClr val="windowText" lastClr="000000"/>
                      </a:solidFill>
                    </a:lnL>
                    <a:lnR w="57150">
                      <a:solidFill>
                        <a:sysClr val="windowText" lastClr="000000"/>
                      </a:solidFill>
                    </a:lnR>
                    <a:lnT w="0">
                      <a:noFill/>
                    </a:lnT>
                    <a:lnB w="0">
                      <a:noFill/>
                    </a:lnB>
                    <a:lnTlToBr w="0">
                      <a:noFill/>
                    </a:lnTlToBr>
                    <a:lnBlToTr w="0">
                      <a:noFill/>
                    </a:lnBlToTr>
                    <a:noFill/>
                  </a:tcPr>
                </a:tc>
                <a:extLst>
                  <a:ext uri="{0D108BD9-81ED-4DB2-BD59-A6C34878D82A}">
                    <a16:rowId xmlns:a16="http://schemas.microsoft.com/office/drawing/2014/main" val="140277052"/>
                  </a:ext>
                </a:extLst>
              </a:tr>
              <a:tr h="550333">
                <a:tc>
                  <a:txBody>
                    <a:bodyPr/>
                    <a:lstStyle/>
                    <a:p>
                      <a:pPr lvl="0" algn="l">
                        <a:buNone/>
                      </a:pPr>
                      <a:r>
                        <a:rPr lang="en-GB" sz="1200" b="0" i="0" u="none" strike="noStrike">
                          <a:solidFill>
                            <a:srgbClr val="000000"/>
                          </a:solidFill>
                          <a:effectLst/>
                          <a:latin typeface="Calibri"/>
                        </a:rPr>
                        <a:t>People Waiting:</a:t>
                      </a:r>
                    </a:p>
                    <a:p>
                      <a:pPr lvl="0" algn="l">
                        <a:buNone/>
                      </a:pPr>
                      <a:r>
                        <a:rPr lang="en-GB" sz="1200" b="0" i="0" u="none" strike="noStrike">
                          <a:solidFill>
                            <a:srgbClr val="000000"/>
                          </a:solidFill>
                          <a:effectLst/>
                          <a:latin typeface="Calibri"/>
                        </a:rPr>
                        <a:t>Review of Support Plan</a:t>
                      </a:r>
                    </a:p>
                  </a:txBody>
                  <a:tcPr marL="7844" marR="7844" marT="7844" marB="0" anchor="ctr">
                    <a:lnL w="0">
                      <a:noFill/>
                    </a:lnL>
                    <a:lnR w="12700">
                      <a:solidFill>
                        <a:sysClr val="windowText" lastClr="000000"/>
                      </a:solidFill>
                    </a:lnR>
                    <a:lnT w="12700">
                      <a:solidFill>
                        <a:sysClr val="windowText" lastClr="000000"/>
                      </a:solidFill>
                    </a:lnT>
                    <a:lnB w="12700">
                      <a:solidFill>
                        <a:sysClr val="windowText" lastClr="000000"/>
                      </a:solidFill>
                    </a:lnB>
                    <a:lnTlToBr w="0">
                      <a:noFill/>
                    </a:lnTlToBr>
                    <a:lnBlToTr w="0">
                      <a:noFill/>
                    </a:lnBlToTr>
                    <a:noFill/>
                  </a:tcPr>
                </a:tc>
                <a:tc>
                  <a:txBody>
                    <a:bodyPr/>
                    <a:lstStyle/>
                    <a:p>
                      <a:pPr lvl="0" algn="ctr">
                        <a:buNone/>
                      </a:pPr>
                      <a:r>
                        <a:rPr lang="en-GB" sz="1200" b="0"/>
                        <a:t>3,965</a:t>
                      </a:r>
                    </a:p>
                  </a:txBody>
                  <a:tcPr anchor="ctr">
                    <a:lnL w="12700" cap="flat" cmpd="sng" algn="ctr">
                      <a:solidFill>
                        <a:sysClr val="windowText" lastClr="000000"/>
                      </a:solidFill>
                      <a:prstDash val="solid"/>
                      <a:round/>
                      <a:headEnd type="none" w="med" len="med"/>
                      <a:tailEnd type="none" w="med" len="med"/>
                    </a:lnL>
                    <a:lnR w="12700">
                      <a:solidFill>
                        <a:sysClr val="windowText" lastClr="000000"/>
                      </a:solidFill>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p>
                      <a:pPr lvl="0" algn="ctr">
                        <a:buNone/>
                      </a:pPr>
                      <a:r>
                        <a:rPr lang="en-GB" sz="1200" b="0"/>
                        <a:t>4,245</a:t>
                      </a:r>
                    </a:p>
                  </a:txBody>
                  <a:tcPr anchor="ctr">
                    <a:lnL w="12700">
                      <a:solidFill>
                        <a:sysClr val="windowText" lastClr="000000"/>
                      </a:solidFill>
                    </a:lnL>
                    <a:lnR w="12700">
                      <a:solidFill>
                        <a:sysClr val="windowText" lastClr="000000"/>
                      </a:solidFill>
                    </a:lnR>
                    <a:lnT w="12700">
                      <a:solidFill>
                        <a:sysClr val="windowText" lastClr="000000"/>
                      </a:solidFill>
                    </a:lnT>
                    <a:lnB w="12700">
                      <a:solidFill>
                        <a:sysClr val="windowText" lastClr="000000"/>
                      </a:solidFill>
                    </a:lnB>
                    <a:lnTlToBr w="0">
                      <a:noFill/>
                    </a:lnTlToBr>
                    <a:lnBlToTr w="0">
                      <a:noFill/>
                    </a:lnBlToTr>
                    <a:noFill/>
                  </a:tcPr>
                </a:tc>
                <a:tc>
                  <a:txBody>
                    <a:bodyPr/>
                    <a:lstStyle/>
                    <a:p>
                      <a:pPr lvl="0" algn="ctr">
                        <a:buNone/>
                      </a:pPr>
                      <a:r>
                        <a:rPr lang="en-GB" sz="1200" b="0"/>
                        <a:t>4,650</a:t>
                      </a:r>
                    </a:p>
                  </a:txBody>
                  <a:tcPr anchor="ctr">
                    <a:lnL w="12700">
                      <a:solidFill>
                        <a:sysClr val="windowText" lastClr="000000"/>
                      </a:solidFill>
                    </a:lnL>
                    <a:lnR w="57150">
                      <a:solidFill>
                        <a:sysClr val="windowText" lastClr="000000"/>
                      </a:solidFill>
                    </a:lnR>
                    <a:lnT w="12700">
                      <a:solidFill>
                        <a:sysClr val="windowText" lastClr="000000"/>
                      </a:solidFill>
                    </a:lnT>
                    <a:lnB w="12700">
                      <a:solidFill>
                        <a:sysClr val="windowText" lastClr="000000"/>
                      </a:solidFill>
                    </a:lnB>
                    <a:lnTlToBr w="0">
                      <a:noFill/>
                    </a:lnTlToBr>
                    <a:lnBlToTr w="0">
                      <a:noFill/>
                    </a:lnBlToTr>
                    <a:noFill/>
                  </a:tcPr>
                </a:tc>
                <a:tc>
                  <a:txBody>
                    <a:bodyPr/>
                    <a:lstStyle/>
                    <a:p>
                      <a:pPr lvl="0" algn="ctr">
                        <a:buNone/>
                      </a:pPr>
                      <a:r>
                        <a:rPr lang="en-GB" sz="1200" b="1" i="0" u="none" strike="noStrike" dirty="0">
                          <a:solidFill>
                            <a:srgbClr val="000000"/>
                          </a:solidFill>
                          <a:effectLst/>
                          <a:latin typeface="Calibri"/>
                        </a:rPr>
                        <a:t>4,631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dirty="0">
                          <a:ln>
                            <a:noFill/>
                          </a:ln>
                          <a:solidFill>
                            <a:schemeClr val="tx1"/>
                          </a:solidFill>
                          <a:effectLst/>
                          <a:uLnTx/>
                          <a:uFillTx/>
                          <a:latin typeface="Wingdings 3"/>
                          <a:sym typeface="Wingdings 3"/>
                        </a:rPr>
                        <a:t>È</a:t>
                      </a:r>
                      <a:endParaRPr lang="en-GB" sz="1200" b="0" i="0" u="none" strike="noStrike" kern="1200" cap="none" spc="0" normalizeH="0" baseline="0" noProof="0" dirty="0">
                        <a:ln>
                          <a:noFill/>
                        </a:ln>
                        <a:solidFill>
                          <a:srgbClr val="000000"/>
                        </a:solidFill>
                        <a:effectLst/>
                        <a:uLnTx/>
                        <a:uFillTx/>
                        <a:latin typeface="Wingdings 3"/>
                        <a:sym typeface="Wingdings 3"/>
                      </a:endParaRPr>
                    </a:p>
                    <a:p>
                      <a:pPr lvl="0" algn="ctr">
                        <a:buNone/>
                      </a:pPr>
                      <a:endParaRPr lang="en-GB" sz="1200" b="1" i="0" u="none" strike="noStrike" dirty="0">
                        <a:solidFill>
                          <a:srgbClr val="000000"/>
                        </a:solidFill>
                        <a:effectLst/>
                        <a:latin typeface="Calibri"/>
                      </a:endParaRPr>
                    </a:p>
                  </a:txBody>
                  <a:tcPr marL="7844" marR="7844" marT="7844" marB="0" anchor="ctr">
                    <a:lnL w="57150">
                      <a:solidFill>
                        <a:sysClr val="windowText" lastClr="000000"/>
                      </a:solidFill>
                    </a:lnL>
                    <a:lnR w="57150">
                      <a:solidFill>
                        <a:sysClr val="windowText" lastClr="000000"/>
                      </a:solidFill>
                    </a:lnR>
                    <a:lnT w="0">
                      <a:noFill/>
                    </a:lnT>
                    <a:lnB w="57150">
                      <a:solidFill>
                        <a:schemeClr val="tx1"/>
                      </a:solidFill>
                    </a:lnB>
                    <a:lnTlToBr w="0">
                      <a:noFill/>
                    </a:lnTlToBr>
                    <a:lnBlToTr w="0">
                      <a:noFill/>
                    </a:lnBlToTr>
                    <a:noFill/>
                  </a:tcPr>
                </a:tc>
                <a:extLst>
                  <a:ext uri="{0D108BD9-81ED-4DB2-BD59-A6C34878D82A}">
                    <a16:rowId xmlns:a16="http://schemas.microsoft.com/office/drawing/2014/main" val="2223969808"/>
                  </a:ext>
                </a:extLst>
              </a:tr>
            </a:tbl>
          </a:graphicData>
        </a:graphic>
      </p:graphicFrame>
      <p:sp>
        <p:nvSpPr>
          <p:cNvPr id="8" name="Content Placeholder 2">
            <a:extLst>
              <a:ext uri="{FF2B5EF4-FFF2-40B4-BE49-F238E27FC236}">
                <a16:creationId xmlns:a16="http://schemas.microsoft.com/office/drawing/2014/main" id="{2DAE87B1-CC6E-1D3D-BCC1-E844FBDF262E}"/>
              </a:ext>
            </a:extLst>
          </p:cNvPr>
          <p:cNvSpPr txBox="1">
            <a:spLocks/>
          </p:cNvSpPr>
          <p:nvPr/>
        </p:nvSpPr>
        <p:spPr>
          <a:xfrm>
            <a:off x="817302" y="6416720"/>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20760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a:t>
            </a:r>
          </a:p>
        </p:txBody>
      </p:sp>
      <p:sp>
        <p:nvSpPr>
          <p:cNvPr id="7" name="Rectangle: Rounded Corners 6">
            <a:extLst>
              <a:ext uri="{FF2B5EF4-FFF2-40B4-BE49-F238E27FC236}">
                <a16:creationId xmlns:a16="http://schemas.microsoft.com/office/drawing/2014/main" id="{8220A659-AD90-8FE2-E33A-738ADDE2C265}"/>
              </a:ext>
            </a:extLst>
          </p:cNvPr>
          <p:cNvSpPr/>
          <p:nvPr/>
        </p:nvSpPr>
        <p:spPr>
          <a:xfrm>
            <a:off x="7426356" y="2991538"/>
            <a:ext cx="4640890" cy="3103360"/>
          </a:xfrm>
          <a:prstGeom prst="roundRect">
            <a:avLst>
              <a:gd name="adj" fmla="val 2540"/>
            </a:avLst>
          </a:prstGeom>
          <a:solidFill>
            <a:srgbClr val="EA8F1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Calibri"/>
            </a:endParaRPr>
          </a:p>
        </p:txBody>
      </p:sp>
      <p:sp>
        <p:nvSpPr>
          <p:cNvPr id="4" name="Rectangle: Rounded Corners 3">
            <a:extLst>
              <a:ext uri="{FF2B5EF4-FFF2-40B4-BE49-F238E27FC236}">
                <a16:creationId xmlns:a16="http://schemas.microsoft.com/office/drawing/2014/main" id="{DE38B691-5C2F-2D62-A8C5-BB8AD1FB1133}"/>
              </a:ext>
            </a:extLst>
          </p:cNvPr>
          <p:cNvSpPr/>
          <p:nvPr/>
        </p:nvSpPr>
        <p:spPr>
          <a:xfrm>
            <a:off x="7446007" y="933427"/>
            <a:ext cx="4640890" cy="1974873"/>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Calibri"/>
            </a:endParaRPr>
          </a:p>
        </p:txBody>
      </p:sp>
      <p:sp>
        <p:nvSpPr>
          <p:cNvPr id="6" name="TextBox 5">
            <a:extLst>
              <a:ext uri="{FF2B5EF4-FFF2-40B4-BE49-F238E27FC236}">
                <a16:creationId xmlns:a16="http://schemas.microsoft.com/office/drawing/2014/main" id="{13CC00A1-50F5-B4A9-9E9E-F01CEB7F23FB}"/>
              </a:ext>
            </a:extLst>
          </p:cNvPr>
          <p:cNvSpPr txBox="1"/>
          <p:nvPr/>
        </p:nvSpPr>
        <p:spPr>
          <a:xfrm>
            <a:off x="7551109" y="1015694"/>
            <a:ext cx="4496486" cy="220350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Calibri"/>
              </a:rPr>
              <a:t>Ofsted:</a:t>
            </a:r>
            <a:r>
              <a:rPr kumimoji="0" lang="en-GB" sz="1200" b="0" i="0" u="none" strike="noStrike" kern="1200" cap="none" spc="0" normalizeH="0" baseline="0" noProof="0" dirty="0">
                <a:ln>
                  <a:noFill/>
                </a:ln>
                <a:solidFill>
                  <a:srgbClr val="000000"/>
                </a:solidFill>
                <a:effectLst/>
                <a:uLnTx/>
                <a:uFillTx/>
                <a:latin typeface="Calibri"/>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Performance is at its highest level for a year with 88.2% of pupils at a good or outstanding school (was 86.5% for Q1 and Q2).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Brentwood is the only district with all pupils attending a good or outstanding school, but Tendring remains the lowest where only seven in ten pupils do (70.6%).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There are variations across the different school types – primary 94.1%, secondary 80.2% and special 97.8%.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Essex performance is 1.2% points lower than the England average of 89.4%.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8" name="TextBox 7">
            <a:extLst>
              <a:ext uri="{FF2B5EF4-FFF2-40B4-BE49-F238E27FC236}">
                <a16:creationId xmlns:a16="http://schemas.microsoft.com/office/drawing/2014/main" id="{B6F43107-DEC9-4DCA-D23D-FCC5BCDE97F6}"/>
              </a:ext>
            </a:extLst>
          </p:cNvPr>
          <p:cNvSpPr txBox="1"/>
          <p:nvPr/>
        </p:nvSpPr>
        <p:spPr>
          <a:xfrm>
            <a:off x="7551109" y="3072775"/>
            <a:ext cx="4405778" cy="293209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Calibri"/>
              </a:rPr>
              <a:t>Family Solution interventions: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While the proportion of families with successful interventions has declined by six percentage points in the last quarter, the full year effect is projected to be within ‘amber’ thresholds.  The volume of families has been relatively stable for the last three quarters, ranging between 180 and 194.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A number of actions are expected to improve performance. Elements of the process are being redesigned to allow more resources to be available to work with families in extended intervention. The roles of Subject Matter Leads have been reviewed to strengthen the use of specialised expertise and more co-ordination with partner agencies. Outcomes expected to improve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School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Concerns around homelessness,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Available health services, matching demands and needs in the local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BD09AF1D-CE65-F778-DFBB-C962E4C8603D}"/>
              </a:ext>
            </a:extLst>
          </p:cNvPr>
          <p:cNvSpPr txBox="1">
            <a:spLocks/>
          </p:cNvSpPr>
          <p:nvPr/>
        </p:nvSpPr>
        <p:spPr>
          <a:xfrm>
            <a:off x="817302" y="6640496"/>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9" name="Table 8">
            <a:extLst>
              <a:ext uri="{FF2B5EF4-FFF2-40B4-BE49-F238E27FC236}">
                <a16:creationId xmlns:a16="http://schemas.microsoft.com/office/drawing/2014/main" id="{C9A46D0A-531E-208B-BD46-6CEEB41364D5}"/>
              </a:ext>
            </a:extLst>
          </p:cNvPr>
          <p:cNvGraphicFramePr>
            <a:graphicFrameLocks noGrp="1"/>
          </p:cNvGraphicFramePr>
          <p:nvPr/>
        </p:nvGraphicFramePr>
        <p:xfrm>
          <a:off x="788351" y="1922520"/>
          <a:ext cx="6547297" cy="3012957"/>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681187">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p>
                      <a:pPr lvl="0" algn="l">
                        <a:buNone/>
                      </a:pPr>
                      <a:r>
                        <a:rPr lang="en-GB" sz="1200" b="0" i="0" u="none" strike="noStrike">
                          <a:solidFill>
                            <a:srgbClr val="000000"/>
                          </a:solidFill>
                          <a:effectLst/>
                          <a:latin typeface="Calibri"/>
                        </a:rPr>
                        <a:t>% children and young people attending a school judged at least good by Ofsted</a:t>
                      </a: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88.9%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87.7%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86.5%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86.5%</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a:solidFill>
                          <a:srgbClr val="000000"/>
                        </a:solidFill>
                        <a:effectLst/>
                        <a:latin typeface="+mn-lt"/>
                      </a:endParaRPr>
                    </a:p>
                    <a:p>
                      <a:pPr lvl="0" algn="ctr">
                        <a:buNone/>
                      </a:pPr>
                      <a:endParaRPr lang="en-GB" sz="1200" b="1" i="0" u="none" strike="noStrike">
                        <a:solidFill>
                          <a:srgbClr val="000000"/>
                        </a:solidFill>
                        <a:effectLst/>
                        <a:latin typeface="+mn-lt"/>
                      </a:endParaRPr>
                    </a:p>
                    <a:p>
                      <a:pPr lvl="0" algn="ctr">
                        <a:buNone/>
                      </a:pPr>
                      <a:r>
                        <a:rPr lang="en-GB" sz="1200" b="1" i="0" u="none" strike="noStrike">
                          <a:solidFill>
                            <a:srgbClr val="000000"/>
                          </a:solidFill>
                          <a:effectLst/>
                          <a:latin typeface="+mn-lt"/>
                        </a:rPr>
                        <a:t>88.2%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noProof="0">
                          <a:solidFill>
                            <a:srgbClr val="000000"/>
                          </a:solidFill>
                          <a:effectLst/>
                          <a:latin typeface="Wingdings 3"/>
                          <a:sym typeface="Wingdings 3"/>
                        </a:rPr>
                        <a:t>Ç</a:t>
                      </a:r>
                      <a:endParaRPr lang="en-US" sz="1200"/>
                    </a:p>
                    <a:p>
                      <a:pPr lvl="0" algn="ctr">
                        <a:buNone/>
                      </a:pPr>
                      <a:endParaRPr lang="en-GB" sz="1200" b="1" i="0" u="none" strike="noStrike">
                        <a:solidFill>
                          <a:srgbClr val="000000"/>
                        </a:solidFill>
                        <a:effectLst/>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200" b="0" i="0" u="none" strike="noStrike">
                          <a:solidFill>
                            <a:schemeClr val="tx1"/>
                          </a:solidFill>
                          <a:effectLst/>
                          <a:latin typeface="Calibri"/>
                        </a:rPr>
                        <a:t>86%</a:t>
                      </a:r>
                    </a:p>
                  </a:txBody>
                  <a:tcPr marL="9349" marR="9349" marT="9349"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p>
                      <a:pPr algn="l" fontAlgn="ctr"/>
                      <a:r>
                        <a:rPr lang="en-GB" sz="1200" b="0" i="0" u="none" strike="noStrike">
                          <a:solidFill>
                            <a:srgbClr val="000000"/>
                          </a:solidFill>
                          <a:effectLst/>
                          <a:latin typeface="Calibri"/>
                        </a:rPr>
                        <a:t>% families with successful intervention (Family Solutions)</a:t>
                      </a: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Calibri"/>
                        </a:rPr>
                        <a:t>84.0%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Calibri"/>
                        </a:rPr>
                        <a:t>77.5%</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Calibri"/>
                        </a:rPr>
                        <a:t>79.7%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Calibri"/>
                        </a:rPr>
                        <a:t>84.90%</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noProof="0">
                        <a:solidFill>
                          <a:srgbClr val="000000"/>
                        </a:solidFill>
                        <a:effectLst/>
                        <a:latin typeface="+mn-lt"/>
                      </a:endParaRPr>
                    </a:p>
                    <a:p>
                      <a:pPr lvl="0" algn="ctr">
                        <a:buNone/>
                      </a:pPr>
                      <a:endParaRPr lang="en-GB" sz="1200" b="1" i="0" u="none" strike="noStrike" noProof="0">
                        <a:solidFill>
                          <a:srgbClr val="000000"/>
                        </a:solidFill>
                        <a:effectLst/>
                        <a:latin typeface="+mn-lt"/>
                      </a:endParaRPr>
                    </a:p>
                    <a:p>
                      <a:pPr lvl="0" algn="ctr">
                        <a:buNone/>
                      </a:pPr>
                      <a:r>
                        <a:rPr lang="en-GB" sz="1200" b="1" i="0" u="none" strike="noStrike" noProof="0">
                          <a:solidFill>
                            <a:srgbClr val="000000"/>
                          </a:solidFill>
                          <a:effectLst/>
                          <a:latin typeface="+mn-lt"/>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chemeClr val="tx1"/>
                          </a:solidFill>
                          <a:effectLst/>
                          <a:uLnTx/>
                          <a:uFillTx/>
                          <a:latin typeface="Wingdings 3"/>
                          <a:sym typeface="Wingdings 3"/>
                        </a:rPr>
                        <a:t>È</a:t>
                      </a:r>
                      <a:endParaRPr lang="en-GB" sz="1200" b="0"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GB" sz="1200" b="1" i="0" u="none" strike="noStrike" noProof="0">
                        <a:solidFill>
                          <a:srgbClr val="000000"/>
                        </a:solidFill>
                        <a:effectLst/>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200" b="0" i="0" u="none" strike="noStrike">
                          <a:solidFill>
                            <a:schemeClr val="tx1"/>
                          </a:solidFill>
                          <a:effectLst/>
                          <a:latin typeface="Calibri"/>
                        </a:rPr>
                        <a:t>85%</a:t>
                      </a:r>
                    </a:p>
                  </a:txBody>
                  <a:tcPr marL="9349" marR="9349" marT="9349"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sp>
        <p:nvSpPr>
          <p:cNvPr id="10" name="Content Placeholder 2">
            <a:extLst>
              <a:ext uri="{FF2B5EF4-FFF2-40B4-BE49-F238E27FC236}">
                <a16:creationId xmlns:a16="http://schemas.microsoft.com/office/drawing/2014/main" id="{C9E2BE52-A58B-0C8A-7009-B062F014D364}"/>
              </a:ext>
            </a:extLst>
          </p:cNvPr>
          <p:cNvSpPr txBox="1">
            <a:spLocks/>
          </p:cNvSpPr>
          <p:nvPr/>
        </p:nvSpPr>
        <p:spPr>
          <a:xfrm>
            <a:off x="817302" y="6416719"/>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421191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41FEC79-F379-0751-6F26-57D6E8E20996}"/>
              </a:ext>
            </a:extLst>
          </p:cNvPr>
          <p:cNvSpPr/>
          <p:nvPr/>
        </p:nvSpPr>
        <p:spPr>
          <a:xfrm>
            <a:off x="7451836" y="5037952"/>
            <a:ext cx="4647802" cy="1755173"/>
          </a:xfrm>
          <a:prstGeom prst="roundRect">
            <a:avLst>
              <a:gd name="adj" fmla="val 3970"/>
            </a:avLst>
          </a:prstGeom>
          <a:solidFill>
            <a:srgbClr val="EA8F1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161FB80-33C4-0846-9301-2051AE7DD628}"/>
              </a:ext>
            </a:extLst>
          </p:cNvPr>
          <p:cNvSpPr/>
          <p:nvPr/>
        </p:nvSpPr>
        <p:spPr>
          <a:xfrm>
            <a:off x="7451835" y="64875"/>
            <a:ext cx="4647802" cy="4923769"/>
          </a:xfrm>
          <a:prstGeom prst="roundRect">
            <a:avLst>
              <a:gd name="adj" fmla="val 2257"/>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Calibri"/>
            </a:endParaRPr>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2</a:t>
            </a:r>
          </a:p>
        </p:txBody>
      </p:sp>
      <p:sp>
        <p:nvSpPr>
          <p:cNvPr id="12" name="TextBox 11">
            <a:extLst>
              <a:ext uri="{FF2B5EF4-FFF2-40B4-BE49-F238E27FC236}">
                <a16:creationId xmlns:a16="http://schemas.microsoft.com/office/drawing/2014/main" id="{92C40850-CAF3-7CB8-E68D-53813044DE62}"/>
              </a:ext>
            </a:extLst>
          </p:cNvPr>
          <p:cNvSpPr txBox="1"/>
          <p:nvPr/>
        </p:nvSpPr>
        <p:spPr>
          <a:xfrm>
            <a:off x="7537939" y="114183"/>
            <a:ext cx="4454769" cy="487446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solidFill>
                  <a:srgbClr val="000000"/>
                </a:solidFill>
                <a:effectLst/>
                <a:uLnTx/>
                <a:uFillTx/>
                <a:latin typeface="Calibri"/>
                <a:ea typeface="+mn-ea"/>
                <a:cs typeface="Calibri"/>
              </a:rPr>
              <a:t>Children known to Social Care: </a:t>
            </a:r>
            <a:r>
              <a:rPr kumimoji="0" lang="en-GB" sz="1150" b="0" i="0" u="none" strike="noStrike" kern="1200" cap="none" spc="0" normalizeH="0" baseline="0" noProof="0" dirty="0">
                <a:ln>
                  <a:noFill/>
                </a:ln>
                <a:solidFill>
                  <a:srgbClr val="000000"/>
                </a:solidFill>
                <a:effectLst/>
                <a:uLnTx/>
                <a:uFillTx/>
                <a:latin typeface="Calibri"/>
                <a:ea typeface="+mn-ea"/>
                <a:cs typeface="Calibri"/>
              </a:rPr>
              <a:t>The DFE annually published figure for the number of children know to social care was released at the end of last year. It shows that the rate per 10,000 in Essex has increased by 4.  The rate in Essex remains lower than our comparators, and while following a similar trend, is not increasing at the same level as our statistical neighbours (+11) or the East of England (+7). The rate across England fell by 1 per 10,000, indicating that Essex and its neighbours are not seeing the same movement as experienced nationally.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solidFill>
                  <a:srgbClr val="000000"/>
                </a:solidFill>
                <a:effectLst/>
                <a:uLnTx/>
                <a:uFillTx/>
                <a:latin typeface="Calibri"/>
                <a:ea typeface="+mn-ea"/>
                <a:cs typeface="Calibri"/>
              </a:rPr>
              <a:t>Children in Need (CIN): </a:t>
            </a:r>
            <a:r>
              <a:rPr kumimoji="0" lang="en-GB" sz="1150" b="0" i="0" u="none" strike="noStrike" kern="1200" cap="none" spc="0" normalizeH="0" baseline="0" noProof="0" dirty="0">
                <a:ln>
                  <a:noFill/>
                </a:ln>
                <a:solidFill>
                  <a:srgbClr val="000000"/>
                </a:solidFill>
                <a:effectLst/>
                <a:uLnTx/>
                <a:uFillTx/>
                <a:latin typeface="Calibri"/>
                <a:ea typeface="+mn-ea"/>
                <a:cs typeface="Calibri"/>
              </a:rPr>
              <a:t>The number of open Children in Need plans has dropped slightly from 1,572 in September to 1,527 in December. This slightly lowers the rate per 10,000 Children to 48.2 from </a:t>
            </a:r>
            <a:r>
              <a:rPr kumimoji="0" lang="en-GB" sz="1150" b="0" i="0" u="none" strike="noStrike" kern="1200" cap="none" spc="0" normalizeH="0" baseline="0" noProof="0">
                <a:ln>
                  <a:noFill/>
                </a:ln>
                <a:solidFill>
                  <a:srgbClr val="000000"/>
                </a:solidFill>
                <a:effectLst/>
                <a:uLnTx/>
                <a:uFillTx/>
                <a:latin typeface="Calibri"/>
                <a:ea typeface="+mn-ea"/>
                <a:cs typeface="Calibri"/>
              </a:rPr>
              <a:t>49.1</a:t>
            </a:r>
            <a:r>
              <a:rPr kumimoji="0" lang="en-GB" sz="1150" b="0" i="0" u="none" strike="noStrike" kern="1200" cap="none" spc="0" normalizeH="0" baseline="0" noProof="0" dirty="0">
                <a:ln>
                  <a:noFill/>
                </a:ln>
                <a:solidFill>
                  <a:srgbClr val="000000"/>
                </a:solidFill>
                <a:effectLst/>
                <a:uLnTx/>
                <a:uFillTx/>
                <a:latin typeface="Calibri"/>
                <a:ea typeface="+mn-ea"/>
                <a:cs typeface="Calibri"/>
              </a:rPr>
              <a:t>. This remains within the expected range for CIN plans. Whilst overall CIN plans have lowered since peaking in March, CYPWD CIN plans have risen to 474 and Case Managed plans have remained at a stable level. The main cause of the slight decrease is mainstream CIN plans which have continued to drop from 911 in March to 794 open plans. Looking at quadrant volumes, the North has the highest volume of CIN plans (407). </a:t>
            </a:r>
            <a:endParaRPr kumimoji="0" lang="en-GB" sz="115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solidFill>
                  <a:srgbClr val="000000"/>
                </a:solidFill>
                <a:effectLst/>
                <a:uLnTx/>
                <a:uFillTx/>
                <a:latin typeface="Calibri"/>
                <a:ea typeface="+mn-ea"/>
                <a:cs typeface="Calibri"/>
              </a:rPr>
              <a:t>Looked After Children: </a:t>
            </a:r>
            <a:r>
              <a:rPr kumimoji="0" lang="en-GB" sz="1150" b="0" i="0" u="none" strike="noStrike" kern="1200" cap="none" spc="0" normalizeH="0" baseline="0" noProof="0" dirty="0">
                <a:ln>
                  <a:noFill/>
                </a:ln>
                <a:solidFill>
                  <a:srgbClr val="000000"/>
                </a:solidFill>
                <a:effectLst/>
                <a:uLnTx/>
                <a:uFillTx/>
                <a:latin typeface="Calibri"/>
                <a:ea typeface="+mn-ea"/>
                <a:cs typeface="Calibri"/>
              </a:rPr>
              <a:t>The Number of Children in Care has risen throughout Q3 to 1,184 in December, increasing the rate to 37.4 per 10,000. Volumes had been fluctuating between 1,130 and 1,150 but started to rise in September. This increase is reflected in the Non-SMC numbers rising from 976 to 1,003. Despite the increases that have been seen over the quarter, the number of children looked after by the council remains in the expected range. At a quadrant level, West continues to see the highest numbers of Children in Care  but increases over Q3 have come in South from 220 to 243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7" name="TextBox 6">
            <a:extLst>
              <a:ext uri="{FF2B5EF4-FFF2-40B4-BE49-F238E27FC236}">
                <a16:creationId xmlns:a16="http://schemas.microsoft.com/office/drawing/2014/main" id="{BD4A001F-E8D4-0106-8A2C-99B74D1B2142}"/>
              </a:ext>
            </a:extLst>
          </p:cNvPr>
          <p:cNvSpPr txBox="1"/>
          <p:nvPr/>
        </p:nvSpPr>
        <p:spPr>
          <a:xfrm>
            <a:off x="7537939" y="5106215"/>
            <a:ext cx="4454769" cy="1847112"/>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Calibri"/>
              </a:rPr>
              <a:t>Child Protection Plans: </a:t>
            </a:r>
            <a:r>
              <a:rPr kumimoji="0" lang="en-GB" sz="1150" b="0" i="0" u="none" strike="noStrike" kern="1200" cap="none" spc="0" normalizeH="0" baseline="0" noProof="0">
                <a:ln>
                  <a:noFill/>
                </a:ln>
                <a:solidFill>
                  <a:srgbClr val="000000"/>
                </a:solidFill>
                <a:effectLst/>
                <a:uLnTx/>
                <a:uFillTx/>
                <a:latin typeface="Calibri"/>
                <a:ea typeface="+mn-ea"/>
                <a:cs typeface="Calibri"/>
              </a:rPr>
              <a:t>Child Protection Plans have lowered over the quarter but remain just above the expected range, reducing the rate to 21.8. The number of children subject to Child Protection Plans had peaked in August at 796 but is back to levels seen in Q4 last year at 690 in December. As noted previously – Essex continues to have lower proportions of children on child protection plans than similar authorities. At a quadrant Level, the decrease can be seen in North (284 to 229) and South (168 to 121). North still has the highest volume of Child Protection Plans of the quadrants. </a:t>
            </a:r>
            <a:endParaRPr kumimoji="0" lang="en-GB" sz="115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3" name="Content Placeholder 2">
            <a:extLst>
              <a:ext uri="{FF2B5EF4-FFF2-40B4-BE49-F238E27FC236}">
                <a16:creationId xmlns:a16="http://schemas.microsoft.com/office/drawing/2014/main" id="{903BBE1C-F430-5409-6FF3-B6C40FDB5C13}"/>
              </a:ext>
            </a:extLst>
          </p:cNvPr>
          <p:cNvSpPr txBox="1">
            <a:spLocks/>
          </p:cNvSpPr>
          <p:nvPr/>
        </p:nvSpPr>
        <p:spPr>
          <a:xfrm>
            <a:off x="817302" y="6640496"/>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4" name="Table 3">
            <a:extLst>
              <a:ext uri="{FF2B5EF4-FFF2-40B4-BE49-F238E27FC236}">
                <a16:creationId xmlns:a16="http://schemas.microsoft.com/office/drawing/2014/main" id="{170FC7F1-1A91-07B8-8D5E-70E5E356DD59}"/>
              </a:ext>
            </a:extLst>
          </p:cNvPr>
          <p:cNvGraphicFramePr>
            <a:graphicFrameLocks noGrp="1"/>
          </p:cNvGraphicFramePr>
          <p:nvPr/>
        </p:nvGraphicFramePr>
        <p:xfrm>
          <a:off x="770166" y="658322"/>
          <a:ext cx="6547297" cy="5165255"/>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681187">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dirty="0"/>
                        <a:t>Range</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p>
                      <a:pPr lvl="0" algn="l">
                        <a:buNone/>
                      </a:pPr>
                      <a:r>
                        <a:rPr lang="en-GB" sz="1200" b="0" i="0" u="none" strike="noStrike">
                          <a:solidFill>
                            <a:srgbClr val="000000"/>
                          </a:solidFill>
                          <a:effectLst/>
                          <a:latin typeface="Calibri"/>
                        </a:rPr>
                        <a:t>The number of children known to social care per 10,000</a:t>
                      </a:r>
                      <a:endParaRPr lang="en-US" sz="2000"/>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188.4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a:rPr>
                        <a:t>189.6</a:t>
                      </a:r>
                    </a:p>
                    <a:p>
                      <a:pPr algn="ctr"/>
                      <a:endParaRPr lang="en-GB" sz="11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a:rPr>
                        <a:t>191.7</a:t>
                      </a:r>
                    </a:p>
                    <a:p>
                      <a:pPr algn="ctr"/>
                      <a:endParaRPr lang="en-GB" sz="11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a:rPr>
                        <a:t>183.3</a:t>
                      </a:r>
                    </a:p>
                    <a:p>
                      <a:pPr algn="ctr"/>
                      <a:endParaRPr lang="en-GB" sz="11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a:solidFill>
                          <a:srgbClr val="000000"/>
                        </a:solidFill>
                        <a:effectLst/>
                        <a:latin typeface="+mn-lt"/>
                      </a:endParaRPr>
                    </a:p>
                    <a:p>
                      <a:pPr lvl="0" algn="ctr">
                        <a:buNone/>
                      </a:pPr>
                      <a:endParaRPr lang="en-GB" sz="1200" b="1" i="0" u="none" strike="noStrike">
                        <a:solidFill>
                          <a:srgbClr val="000000"/>
                        </a:solidFill>
                        <a:effectLst/>
                        <a:latin typeface="+mn-lt"/>
                      </a:endParaRPr>
                    </a:p>
                    <a:p>
                      <a:pPr lvl="0" algn="ctr">
                        <a:buNone/>
                      </a:pPr>
                      <a:r>
                        <a:rPr lang="en-GB" sz="1200" b="1" i="0" u="none" strike="noStrike">
                          <a:solidFill>
                            <a:srgbClr val="000000"/>
                          </a:solidFill>
                          <a:effectLst/>
                          <a:latin typeface="+mn-lt"/>
                        </a:rPr>
                        <a:t>195.7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noProof="0">
                          <a:solidFill>
                            <a:schemeClr val="tx1"/>
                          </a:solidFill>
                          <a:effectLst/>
                          <a:latin typeface="Wingdings 3"/>
                          <a:sym typeface="Wingdings 3"/>
                        </a:rPr>
                        <a:t>Ç</a:t>
                      </a:r>
                      <a:endParaRPr lang="en-GB" sz="1200" b="0" i="0" u="none" strike="noStrike" noProof="0">
                        <a:solidFill>
                          <a:srgbClr val="000000"/>
                        </a:solidFill>
                        <a:effectLst/>
                        <a:latin typeface="Wingdings 3"/>
                        <a:sym typeface="Wingdings 3"/>
                      </a:endParaRPr>
                    </a:p>
                    <a:p>
                      <a:pPr lvl="0" algn="ctr">
                        <a:buNone/>
                      </a:pPr>
                      <a:endParaRPr lang="en-GB" sz="1200" b="1" i="0" u="none" strike="noStrike">
                        <a:solidFill>
                          <a:srgbClr val="000000"/>
                        </a:solidFill>
                        <a:effectLst/>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200" b="0" i="0" u="none" strike="noStrike">
                          <a:solidFill>
                            <a:schemeClr val="tx1"/>
                          </a:solidFill>
                          <a:effectLst/>
                          <a:latin typeface="+mn-lt"/>
                        </a:rPr>
                        <a:t>190 – 210</a:t>
                      </a:r>
                      <a:endParaRPr lang="en-US" sz="2000">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634507">
                <a:tc>
                  <a:txBody>
                    <a:bodyPr/>
                    <a:lstStyle/>
                    <a:p>
                      <a:pPr lvl="0" algn="l">
                        <a:buNone/>
                      </a:pPr>
                      <a:r>
                        <a:rPr lang="en-GB" sz="1200" b="0" i="0" u="none" strike="noStrike">
                          <a:solidFill>
                            <a:srgbClr val="000000"/>
                          </a:solidFill>
                          <a:effectLst/>
                          <a:latin typeface="Calibri"/>
                        </a:rPr>
                        <a:t>The number of children subject to Children in Need plans per 10,000</a:t>
                      </a:r>
                      <a:endParaRPr lang="en-US" sz="2000"/>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a:t>46.4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a:rPr>
                        <a:t>50.1</a:t>
                      </a:r>
                    </a:p>
                    <a:p>
                      <a:pPr algn="ctr"/>
                      <a:endParaRPr lang="en-GB" sz="11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mn-lt"/>
                        </a:rPr>
                        <a:t>48.7</a:t>
                      </a:r>
                    </a:p>
                    <a:p>
                      <a:pPr algn="ctr"/>
                      <a:endParaRPr lang="en-GB" sz="11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rPr>
                        <a:t>49.1</a:t>
                      </a:r>
                    </a:p>
                    <a:p>
                      <a:pPr algn="ctr"/>
                      <a:endParaRPr lang="en-GB" sz="11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noProof="0">
                        <a:solidFill>
                          <a:srgbClr val="000000"/>
                        </a:solidFill>
                        <a:effectLst/>
                        <a:latin typeface="+mn-lt"/>
                      </a:endParaRPr>
                    </a:p>
                    <a:p>
                      <a:pPr lvl="0" algn="ctr">
                        <a:buNone/>
                      </a:pPr>
                      <a:endParaRPr lang="en-GB" sz="1200" b="1" i="0" u="none" strike="noStrike" noProof="0">
                        <a:solidFill>
                          <a:srgbClr val="000000"/>
                        </a:solidFill>
                        <a:effectLst/>
                        <a:latin typeface="+mn-lt"/>
                      </a:endParaRPr>
                    </a:p>
                    <a:p>
                      <a:pPr lvl="0" algn="ctr">
                        <a:buNone/>
                      </a:pPr>
                      <a:endParaRPr lang="en-GB" sz="1200" b="1" i="0" u="none" strike="noStrike" noProof="0">
                        <a:solidFill>
                          <a:srgbClr val="000000"/>
                        </a:solidFill>
                        <a:effectLst/>
                        <a:latin typeface="+mn-lt"/>
                      </a:endParaRPr>
                    </a:p>
                    <a:p>
                      <a:pPr lvl="0" algn="ctr">
                        <a:buNone/>
                      </a:pPr>
                      <a:r>
                        <a:rPr lang="en-GB" sz="1200" b="1" i="0" u="none" strike="noStrike" noProof="0">
                          <a:solidFill>
                            <a:srgbClr val="000000"/>
                          </a:solidFill>
                          <a:effectLst/>
                          <a:latin typeface="+mn-lt"/>
                        </a:rPr>
                        <a:t>48.2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US" sz="1200" b="1"/>
                    </a:p>
                    <a:p>
                      <a:pPr lvl="0" algn="ctr">
                        <a:buNone/>
                      </a:pPr>
                      <a:endParaRPr lang="en-US" sz="2000" b="1">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200" b="0" i="0" u="none" strike="noStrike">
                          <a:solidFill>
                            <a:schemeClr val="tx1"/>
                          </a:solidFill>
                          <a:effectLst/>
                          <a:latin typeface="+mn-lt"/>
                        </a:rPr>
                        <a:t>47.3 - 63.1</a:t>
                      </a:r>
                      <a:endParaRPr lang="en-US" sz="2000">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560893"/>
                  </a:ext>
                </a:extLst>
              </a:tr>
              <a:tr h="822989">
                <a:tc>
                  <a:txBody>
                    <a:bodyPr/>
                    <a:lstStyle/>
                    <a:p>
                      <a:pPr algn="l" fontAlgn="ctr"/>
                      <a:r>
                        <a:rPr lang="en-GB" sz="1200" b="0" i="0" u="none" strike="noStrike">
                          <a:solidFill>
                            <a:srgbClr val="000000"/>
                          </a:solidFill>
                          <a:effectLst/>
                          <a:latin typeface="Calibri"/>
                        </a:rPr>
                        <a:t>Number of Looked After Children per 10,000</a:t>
                      </a: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37.1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a:rPr>
                        <a:t>36.7</a:t>
                      </a:r>
                    </a:p>
                    <a:p>
                      <a:pPr algn="ctr"/>
                      <a:endParaRPr lang="en-GB" sz="11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a:rPr>
                        <a:t>36.6</a:t>
                      </a:r>
                    </a:p>
                    <a:p>
                      <a:pPr algn="ctr"/>
                      <a:endParaRPr lang="en-GB" sz="11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a:rPr>
                        <a:t>36.5</a:t>
                      </a:r>
                    </a:p>
                    <a:p>
                      <a:pPr algn="ctr"/>
                      <a:endParaRPr lang="en-GB" sz="11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mn-lt"/>
                      </a:endParaRPr>
                    </a:p>
                    <a:p>
                      <a:pPr algn="ctr" fontAlgn="ctr"/>
                      <a:endParaRPr lang="en-GB" sz="1200" b="1" i="0" u="none" strike="noStrike">
                        <a:solidFill>
                          <a:srgbClr val="000000"/>
                        </a:solidFill>
                        <a:effectLst/>
                        <a:latin typeface="+mn-lt"/>
                      </a:endParaRPr>
                    </a:p>
                    <a:p>
                      <a:pPr algn="ctr" fontAlgn="ctr"/>
                      <a:r>
                        <a:rPr lang="en-GB" sz="1200" b="1" i="0" u="none" strike="noStrike">
                          <a:solidFill>
                            <a:srgbClr val="000000"/>
                          </a:solidFill>
                          <a:effectLst/>
                          <a:latin typeface="+mn-lt"/>
                        </a:rPr>
                        <a:t>37.4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US" sz="1200" b="1"/>
                    </a:p>
                    <a:p>
                      <a:pPr algn="ctr" fontAlgn="ctr"/>
                      <a:endParaRPr lang="en-GB" sz="1200" b="1" i="0" u="none" strike="noStrike">
                        <a:solidFill>
                          <a:srgbClr val="000000"/>
                        </a:solidFill>
                        <a:effectLst/>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chemeClr val="tx1"/>
                          </a:solidFill>
                          <a:effectLst/>
                          <a:latin typeface="+mn-lt"/>
                        </a:rPr>
                        <a:t>34.7 - 39.4</a:t>
                      </a:r>
                    </a:p>
                  </a:txBody>
                  <a:tcPr marL="9349" marR="9349" marT="9349"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r h="1139094">
                <a:tc>
                  <a:txBody>
                    <a:bodyPr/>
                    <a:lstStyle/>
                    <a:p>
                      <a:pPr lvl="0" algn="l">
                        <a:buNone/>
                      </a:pPr>
                      <a:r>
                        <a:rPr lang="en-GB" sz="1200" b="0" i="0" u="none" strike="noStrike">
                          <a:solidFill>
                            <a:srgbClr val="000000"/>
                          </a:solidFill>
                          <a:effectLst/>
                          <a:latin typeface="Calibri"/>
                        </a:rPr>
                        <a:t>The number of children subject to child protection plans per 10,000</a:t>
                      </a:r>
                      <a:endParaRPr lang="en-US" sz="2000"/>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21.6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21.7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23.1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24.6</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a:solidFill>
                          <a:srgbClr val="000000"/>
                        </a:solidFill>
                        <a:effectLst/>
                        <a:latin typeface="+mn-lt"/>
                      </a:endParaRPr>
                    </a:p>
                    <a:p>
                      <a:pPr lvl="0" algn="ctr">
                        <a:buNone/>
                      </a:pPr>
                      <a:endParaRPr lang="en-GB" sz="1200" b="1" i="0" u="none" strike="noStrike">
                        <a:solidFill>
                          <a:srgbClr val="000000"/>
                        </a:solidFill>
                        <a:effectLst/>
                        <a:latin typeface="+mn-lt"/>
                      </a:endParaRPr>
                    </a:p>
                    <a:p>
                      <a:pPr lvl="0" algn="ctr">
                        <a:buNone/>
                      </a:pPr>
                      <a:r>
                        <a:rPr lang="en-GB" sz="1200" b="1" i="0" u="none" strike="noStrike">
                          <a:solidFill>
                            <a:srgbClr val="000000"/>
                          </a:solidFill>
                          <a:effectLst/>
                          <a:latin typeface="+mn-lt"/>
                        </a:rPr>
                        <a:t>21.8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noProof="0">
                          <a:solidFill>
                            <a:schemeClr val="tx1"/>
                          </a:solidFill>
                          <a:effectLst/>
                          <a:latin typeface="Wingdings 3"/>
                          <a:sym typeface="Wingdings 3"/>
                        </a:rPr>
                        <a:t>È</a:t>
                      </a:r>
                      <a:endParaRPr lang="en-US" sz="1200"/>
                    </a:p>
                    <a:p>
                      <a:pPr lvl="0" algn="ctr">
                        <a:buNone/>
                      </a:pPr>
                      <a:endParaRPr lang="en-GB" sz="1200" b="1" i="0" u="none" strike="noStrike">
                        <a:solidFill>
                          <a:srgbClr val="000000"/>
                        </a:solidFill>
                        <a:effectLst/>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0" algn="ctr">
                        <a:buNone/>
                      </a:pPr>
                      <a:r>
                        <a:rPr lang="en-GB" sz="1200" b="0" i="0" u="none" strike="noStrike" dirty="0">
                          <a:solidFill>
                            <a:schemeClr val="tx1"/>
                          </a:solidFill>
                          <a:effectLst/>
                          <a:latin typeface="+mn-lt"/>
                        </a:rPr>
                        <a:t>17.3 - 20.5</a:t>
                      </a:r>
                      <a:endParaRPr lang="en-US" sz="2000" dirty="0">
                        <a:latin typeface="+mn-lt"/>
                      </a:endParaRPr>
                    </a:p>
                  </a:txBody>
                  <a:tcPr marL="9349" marR="9349" marT="9349"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sp>
        <p:nvSpPr>
          <p:cNvPr id="10" name="Content Placeholder 2">
            <a:extLst>
              <a:ext uri="{FF2B5EF4-FFF2-40B4-BE49-F238E27FC236}">
                <a16:creationId xmlns:a16="http://schemas.microsoft.com/office/drawing/2014/main" id="{E48CBF02-EFB3-0E2B-DE0B-E3FD6ADB321F}"/>
              </a:ext>
            </a:extLst>
          </p:cNvPr>
          <p:cNvSpPr txBox="1">
            <a:spLocks/>
          </p:cNvSpPr>
          <p:nvPr/>
        </p:nvSpPr>
        <p:spPr>
          <a:xfrm>
            <a:off x="835459" y="640801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374372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ED842-7603-22DB-D637-6400EB5A38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3B30BC-8E32-3854-546B-84A27AEB667F}"/>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a:t>
            </a:r>
          </a:p>
        </p:txBody>
      </p:sp>
      <p:sp>
        <p:nvSpPr>
          <p:cNvPr id="3" name="Rectangle: Rounded Corners 2">
            <a:extLst>
              <a:ext uri="{FF2B5EF4-FFF2-40B4-BE49-F238E27FC236}">
                <a16:creationId xmlns:a16="http://schemas.microsoft.com/office/drawing/2014/main" id="{4BB5F70D-E012-C3A9-C399-424DDA5580DB}"/>
              </a:ext>
            </a:extLst>
          </p:cNvPr>
          <p:cNvSpPr/>
          <p:nvPr/>
        </p:nvSpPr>
        <p:spPr>
          <a:xfrm>
            <a:off x="7620000" y="1996966"/>
            <a:ext cx="4481207" cy="2417379"/>
          </a:xfrm>
          <a:prstGeom prst="roundRect">
            <a:avLst>
              <a:gd name="adj" fmla="val 4903"/>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1">
            <a:extLst>
              <a:ext uri="{FF2B5EF4-FFF2-40B4-BE49-F238E27FC236}">
                <a16:creationId xmlns:a16="http://schemas.microsoft.com/office/drawing/2014/main" id="{4585A1D1-E95E-6816-E356-0E37B5755C68}"/>
              </a:ext>
            </a:extLst>
          </p:cNvPr>
          <p:cNvSpPr txBox="1"/>
          <p:nvPr/>
        </p:nvSpPr>
        <p:spPr>
          <a:xfrm>
            <a:off x="7693571" y="2177495"/>
            <a:ext cx="4334063" cy="1828487"/>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Children from an ethnically diverse group:</a:t>
            </a:r>
            <a:r>
              <a:rPr kumimoji="0" lang="en-GB" sz="1400" b="1" i="0" u="none" strike="noStrike" kern="1200" cap="none" spc="0" normalizeH="0" baseline="0" noProof="0">
                <a:ln>
                  <a:noFill/>
                </a:ln>
                <a:solidFill>
                  <a:srgbClr val="000000"/>
                </a:solidFill>
                <a:effectLst/>
                <a:uLnTx/>
                <a:uFillTx/>
                <a:latin typeface="Calibri"/>
                <a:ea typeface="+mn-ea"/>
                <a:cs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lt"/>
                <a:cs typeface="Calibri"/>
              </a:rPr>
              <a:t>The proportion of children open to social care from an ethnically diverse group has grown gradually over time, and currently sits at 24.1%, slightly more than last quarter (23.2%).</a:t>
            </a: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lt"/>
                <a:cs typeface="Calibri"/>
              </a:rPr>
              <a:t>This is mainly reflected in the children in care numbers, where a higher number of separated migrant children is seen; 59.2% of SMC in care being of other ethnic groups for example.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lt"/>
                <a:cs typeface="Calibri"/>
              </a:rPr>
              <a:t>The proportion of children in care from ethnically diverse backgrounds falls from 29.1% to 15.6% when SMC are excluded, which is much closer to the Essex school census rate of 14.3%.</a:t>
            </a: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Calibri"/>
              <a:ea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lt"/>
              <a:cs typeface="Calibri"/>
            </a:endParaRPr>
          </a:p>
        </p:txBody>
      </p:sp>
      <p:sp>
        <p:nvSpPr>
          <p:cNvPr id="4" name="Content Placeholder 2">
            <a:extLst>
              <a:ext uri="{FF2B5EF4-FFF2-40B4-BE49-F238E27FC236}">
                <a16:creationId xmlns:a16="http://schemas.microsoft.com/office/drawing/2014/main" id="{737827E9-3C64-430F-3E76-B93F3B6AB1AE}"/>
              </a:ext>
            </a:extLst>
          </p:cNvPr>
          <p:cNvSpPr txBox="1">
            <a:spLocks/>
          </p:cNvSpPr>
          <p:nvPr/>
        </p:nvSpPr>
        <p:spPr>
          <a:xfrm>
            <a:off x="817302" y="6640496"/>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8" name="Table 7">
            <a:extLst>
              <a:ext uri="{FF2B5EF4-FFF2-40B4-BE49-F238E27FC236}">
                <a16:creationId xmlns:a16="http://schemas.microsoft.com/office/drawing/2014/main" id="{DDB925B0-CC08-86AF-DC6C-181989B99AED}"/>
              </a:ext>
            </a:extLst>
          </p:cNvPr>
          <p:cNvGraphicFramePr>
            <a:graphicFrameLocks noGrp="1"/>
          </p:cNvGraphicFramePr>
          <p:nvPr/>
        </p:nvGraphicFramePr>
        <p:xfrm>
          <a:off x="872544" y="919780"/>
          <a:ext cx="6547297" cy="4381410"/>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681187">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215669">
                <a:tc>
                  <a:txBody>
                    <a:bodyPr/>
                    <a:lstStyle/>
                    <a:p>
                      <a:pPr lvl="0" algn="l">
                        <a:buNone/>
                      </a:pPr>
                      <a:r>
                        <a:rPr lang="en-GB" sz="1200" b="0" i="0" u="none" strike="noStrike">
                          <a:solidFill>
                            <a:srgbClr val="000000"/>
                          </a:solidFill>
                          <a:effectLst/>
                          <a:latin typeface="Calibri"/>
                        </a:rPr>
                        <a:t>Review representation of Ethnically Diverse CYP across the statutory social care system: Open to social care</a:t>
                      </a:r>
                      <a:endParaRPr lang="en-US" sz="2000"/>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21.9%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21.9%</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a:rPr>
                        <a:t>23.2%</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a:rPr>
                        <a:t>23.3%</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dirty="0">
                        <a:solidFill>
                          <a:srgbClr val="000000"/>
                        </a:solidFill>
                        <a:effectLst/>
                        <a:latin typeface="Calibri"/>
                      </a:endParaRPr>
                    </a:p>
                    <a:p>
                      <a:pPr lvl="0" algn="ctr">
                        <a:buNone/>
                      </a:pPr>
                      <a:endParaRPr lang="en-GB" sz="1200" b="1" i="0" u="none" strike="noStrike" dirty="0">
                        <a:solidFill>
                          <a:srgbClr val="000000"/>
                        </a:solidFill>
                        <a:effectLst/>
                        <a:latin typeface="Calibri"/>
                      </a:endParaRPr>
                    </a:p>
                    <a:p>
                      <a:pPr lvl="0" algn="ctr">
                        <a:buNone/>
                      </a:pPr>
                      <a:r>
                        <a:rPr lang="en-GB" sz="1200" b="1" i="0" u="none" strike="noStrike" dirty="0">
                          <a:solidFill>
                            <a:srgbClr val="000000"/>
                          </a:solidFill>
                          <a:effectLst/>
                          <a:latin typeface="Calibri"/>
                        </a:rPr>
                        <a:t>24.1%</a:t>
                      </a:r>
                    </a:p>
                    <a:p>
                      <a:pPr lvl="0" algn="ctr">
                        <a:buNone/>
                      </a:pPr>
                      <a:endParaRPr lang="en-US" sz="2000" b="1" dirty="0"/>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N/A</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66648">
                <a:tc>
                  <a:txBody>
                    <a:bodyPr/>
                    <a:lstStyle/>
                    <a:p>
                      <a:pPr lvl="0" algn="l">
                        <a:buNone/>
                      </a:pPr>
                      <a:r>
                        <a:rPr lang="en-GB" sz="1200" b="0" i="0" u="none" strike="noStrike">
                          <a:solidFill>
                            <a:srgbClr val="000000"/>
                          </a:solidFill>
                          <a:effectLst/>
                          <a:latin typeface="Calibri"/>
                        </a:rPr>
                        <a:t>Review representation of Ethnically Diverse CYP across the statutory social care system: Children in Care</a:t>
                      </a:r>
                      <a:endParaRPr lang="en-US" sz="2000"/>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a:t>27.9%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panose="020F0502020204030204" pitchFamily="34" charset="0"/>
                        </a:rPr>
                        <a:t>27.0%</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26.2%</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a:rPr>
                        <a:t>26.9%</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GB" sz="1200" b="1" i="0" u="none" strike="noStrike" dirty="0">
                        <a:solidFill>
                          <a:srgbClr val="000000"/>
                        </a:solidFill>
                        <a:effectLst/>
                        <a:latin typeface="Calibri"/>
                      </a:endParaRPr>
                    </a:p>
                    <a:p>
                      <a:pPr lvl="0" algn="ctr">
                        <a:buNone/>
                      </a:pPr>
                      <a:endParaRPr lang="en-GB" sz="1200" b="1" i="0" u="none" strike="noStrike" dirty="0">
                        <a:solidFill>
                          <a:srgbClr val="000000"/>
                        </a:solidFill>
                        <a:effectLst/>
                        <a:latin typeface="Calibri"/>
                      </a:endParaRPr>
                    </a:p>
                    <a:p>
                      <a:pPr lvl="0" algn="ctr">
                        <a:buNone/>
                      </a:pPr>
                      <a:r>
                        <a:rPr lang="en-GB" sz="1200" b="1" i="0" u="none" strike="noStrike" dirty="0">
                          <a:solidFill>
                            <a:srgbClr val="000000"/>
                          </a:solidFill>
                          <a:effectLst/>
                          <a:latin typeface="Calibri"/>
                        </a:rPr>
                        <a:t>29.1%</a:t>
                      </a:r>
                    </a:p>
                    <a:p>
                      <a:pPr lvl="0" algn="ctr">
                        <a:buNone/>
                      </a:pPr>
                      <a:endParaRPr lang="en-US" sz="2000" b="1" dirty="0"/>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N/A</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560893"/>
                  </a:ext>
                </a:extLst>
              </a:tr>
              <a:tr h="1139094">
                <a:tc>
                  <a:txBody>
                    <a:bodyPr/>
                    <a:lstStyle/>
                    <a:p>
                      <a:pPr lvl="0" algn="l">
                        <a:buNone/>
                      </a:pPr>
                      <a:r>
                        <a:rPr lang="en-GB" sz="1200" b="0" i="0" u="none" strike="noStrike">
                          <a:solidFill>
                            <a:srgbClr val="000000"/>
                          </a:solidFill>
                          <a:effectLst/>
                          <a:latin typeface="Calibri"/>
                        </a:rPr>
                        <a:t>Review representation of Ethnically Diverse CYP across the statutory social care system: Child protection</a:t>
                      </a:r>
                      <a:endParaRPr lang="en-US" sz="2000"/>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13.1%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12.5%</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a:rPr>
                        <a:t>13.4%</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a:rPr>
                        <a:t>14.3%</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0" u="none" strike="noStrike" dirty="0">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0" u="none" strike="noStrike" dirty="0">
                        <a:solidFill>
                          <a:srgbClr val="000000"/>
                        </a:solidFill>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Calibri"/>
                        </a:rPr>
                        <a:t>13.6%</a:t>
                      </a:r>
                    </a:p>
                    <a:p>
                      <a:pPr lvl="0" algn="ctr">
                        <a:buNone/>
                      </a:pPr>
                      <a:endParaRPr lang="en-US" sz="2000" b="1" dirty="0"/>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N/A</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bl>
          </a:graphicData>
        </a:graphic>
      </p:graphicFrame>
      <p:sp>
        <p:nvSpPr>
          <p:cNvPr id="9" name="Content Placeholder 2">
            <a:extLst>
              <a:ext uri="{FF2B5EF4-FFF2-40B4-BE49-F238E27FC236}">
                <a16:creationId xmlns:a16="http://schemas.microsoft.com/office/drawing/2014/main" id="{406D0AC0-77D8-3BFD-4EBC-87F4A6CF8EB0}"/>
              </a:ext>
            </a:extLst>
          </p:cNvPr>
          <p:cNvSpPr txBox="1">
            <a:spLocks/>
          </p:cNvSpPr>
          <p:nvPr/>
        </p:nvSpPr>
        <p:spPr>
          <a:xfrm>
            <a:off x="817302" y="6423120"/>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Arrows indicate change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92972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8A868FD-AC49-2917-0571-00AC1898EE93}"/>
              </a:ext>
            </a:extLst>
          </p:cNvPr>
          <p:cNvSpPr/>
          <p:nvPr/>
        </p:nvSpPr>
        <p:spPr>
          <a:xfrm>
            <a:off x="7400544" y="217504"/>
            <a:ext cx="4744273" cy="4143839"/>
          </a:xfrm>
          <a:prstGeom prst="roundRect">
            <a:avLst>
              <a:gd name="adj" fmla="val 1835"/>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4745"/>
          </a:solidFill>
        </p:spPr>
        <p:txBody>
          <a:bodyPr/>
          <a:lstStyle/>
          <a:p>
            <a:pPr algn="ctr"/>
            <a:r>
              <a:rPr lang="en-GB" sz="2400">
                <a:solidFill>
                  <a:schemeClr val="bg1"/>
                </a:solidFill>
              </a:rPr>
              <a:t>Service Excellence</a:t>
            </a:r>
          </a:p>
        </p:txBody>
      </p:sp>
      <p:sp>
        <p:nvSpPr>
          <p:cNvPr id="2" name="Content Placeholder 2">
            <a:extLst>
              <a:ext uri="{FF2B5EF4-FFF2-40B4-BE49-F238E27FC236}">
                <a16:creationId xmlns:a16="http://schemas.microsoft.com/office/drawing/2014/main" id="{5FE79020-1124-041A-1509-0D51AD098C1F}"/>
              </a:ext>
            </a:extLst>
          </p:cNvPr>
          <p:cNvSpPr txBox="1">
            <a:spLocks/>
          </p:cNvSpPr>
          <p:nvPr/>
        </p:nvSpPr>
        <p:spPr>
          <a:xfrm>
            <a:off x="817302" y="6640496"/>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3" name="TextBox 2">
            <a:extLst>
              <a:ext uri="{FF2B5EF4-FFF2-40B4-BE49-F238E27FC236}">
                <a16:creationId xmlns:a16="http://schemas.microsoft.com/office/drawing/2014/main" id="{62EF30EB-D8D9-3336-E1E9-EC84AC2D7D13}"/>
              </a:ext>
            </a:extLst>
          </p:cNvPr>
          <p:cNvSpPr txBox="1"/>
          <p:nvPr/>
        </p:nvSpPr>
        <p:spPr>
          <a:xfrm>
            <a:off x="7510901" y="340767"/>
            <a:ext cx="4597971" cy="38886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Social Value: </a:t>
            </a:r>
            <a:r>
              <a:rPr kumimoji="0" lang="en-GB" sz="1200" b="0" i="0" u="none" strike="noStrike" kern="1200" cap="none" spc="0" normalizeH="0" baseline="0" noProof="0" dirty="0">
                <a:ln>
                  <a:noFill/>
                </a:ln>
                <a:solidFill>
                  <a:srgbClr val="000000"/>
                </a:solidFill>
                <a:effectLst/>
                <a:uLnTx/>
                <a:uFillTx/>
                <a:latin typeface="Calibri"/>
                <a:ea typeface="+mn-ea"/>
                <a:cs typeface="Calibri"/>
              </a:rPr>
              <a:t>Within the theme of ‘A Strong Inclusive Sustainable Economy’ there has been a delivery of 1,425 FTE jobs. This is 78% progress towards committed units. The largest numbers coming from employment or retention of local staff and NEET.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a:rPr>
              <a:t>There has been a total of 106 tonnes of CO2 emission savings which equates to 50% progress on delivery of units committed, from either renewable energy measures or Savings in CO2e emissions on contract achieved through de-carbonisation.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a:rPr>
              <a:t>A total of 100,243 miles have been saved due to cycle to work programmes, public transport and carpooling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a:rPr>
              <a:t>A total of 532,398 miles have been driven with low or zero emission vehicles, which equates to 66% progress towards committed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a:rPr>
              <a:t>The overall committed value toward the strategic aim of ‘Health wellbeing and independence of people’ in Essex has 42% progress towards the committed value. This is inclusive of £468,616 worth of initiatives taken &amp; staff time invested with £148,517 focussed on mental health for adults &amp; children initiatives.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7F33C4C5-90B6-81DC-7B9B-E9B3B8612855}"/>
              </a:ext>
            </a:extLst>
          </p:cNvPr>
          <p:cNvSpPr/>
          <p:nvPr/>
        </p:nvSpPr>
        <p:spPr>
          <a:xfrm>
            <a:off x="7400544" y="4518309"/>
            <a:ext cx="4708328" cy="2218822"/>
          </a:xfrm>
          <a:prstGeom prst="roundRect">
            <a:avLst>
              <a:gd name="adj" fmla="val 3970"/>
            </a:avLst>
          </a:prstGeom>
          <a:solidFill>
            <a:srgbClr val="EA8F1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B7AF69B-6E57-1C1A-68B8-1283EC05E2BF}"/>
              </a:ext>
            </a:extLst>
          </p:cNvPr>
          <p:cNvSpPr txBox="1"/>
          <p:nvPr/>
        </p:nvSpPr>
        <p:spPr>
          <a:xfrm>
            <a:off x="7510901" y="4518309"/>
            <a:ext cx="4481402" cy="212218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Council Tax collection:</a:t>
            </a:r>
            <a:r>
              <a:rPr kumimoji="0" lang="en-GB" sz="1400" b="1" i="0" u="none" strike="noStrike" kern="1200" cap="none" spc="0" normalizeH="0" baseline="0" noProof="0">
                <a:ln>
                  <a:noFill/>
                </a:ln>
                <a:solidFill>
                  <a:srgbClr val="000000"/>
                </a:solidFill>
                <a:effectLst/>
                <a:uLnTx/>
                <a:uFillTx/>
                <a:latin typeface="Calibri"/>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Calibri"/>
              </a:rPr>
              <a:t>The latest overall position is relatively positive, however there is some volatility at a district level in the forecasting, mainly due to the economic situation and the fallout of periods of high interest rates and high inflation, creating financial difficulties for some residents. Nevertheless, the overall taxbase resilience suggests that the adverse consequences from this difficult economic period are at least not affecting our taxbase and subsequent funding levels, partially due to the great collaborative work being done through the Sharing Agreement, and we will continue to monitor the situation closely in the final months of the year to see if position changes.</a:t>
            </a: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Arial"/>
            </a:endParaRPr>
          </a:p>
        </p:txBody>
      </p:sp>
      <p:graphicFrame>
        <p:nvGraphicFramePr>
          <p:cNvPr id="8" name="Table 7">
            <a:extLst>
              <a:ext uri="{FF2B5EF4-FFF2-40B4-BE49-F238E27FC236}">
                <a16:creationId xmlns:a16="http://schemas.microsoft.com/office/drawing/2014/main" id="{07466CB2-908C-2945-E50B-8BF6F950FF45}"/>
              </a:ext>
            </a:extLst>
          </p:cNvPr>
          <p:cNvGraphicFramePr>
            <a:graphicFrameLocks noGrp="1"/>
          </p:cNvGraphicFramePr>
          <p:nvPr/>
        </p:nvGraphicFramePr>
        <p:xfrm>
          <a:off x="817301" y="1496764"/>
          <a:ext cx="6547297" cy="3508765"/>
        </p:xfrm>
        <a:graphic>
          <a:graphicData uri="http://schemas.openxmlformats.org/drawingml/2006/table">
            <a:tbl>
              <a:tblPr firstRow="1" bandRow="1"/>
              <a:tblGrid>
                <a:gridCol w="1817744">
                  <a:extLst>
                    <a:ext uri="{9D8B030D-6E8A-4147-A177-3AD203B41FA5}">
                      <a16:colId xmlns:a16="http://schemas.microsoft.com/office/drawing/2014/main" val="4034003538"/>
                    </a:ext>
                  </a:extLst>
                </a:gridCol>
                <a:gridCol w="737420">
                  <a:extLst>
                    <a:ext uri="{9D8B030D-6E8A-4147-A177-3AD203B41FA5}">
                      <a16:colId xmlns:a16="http://schemas.microsoft.com/office/drawing/2014/main" val="3179834191"/>
                    </a:ext>
                  </a:extLst>
                </a:gridCol>
                <a:gridCol w="678425">
                  <a:extLst>
                    <a:ext uri="{9D8B030D-6E8A-4147-A177-3AD203B41FA5}">
                      <a16:colId xmlns:a16="http://schemas.microsoft.com/office/drawing/2014/main" val="2277526569"/>
                    </a:ext>
                  </a:extLst>
                </a:gridCol>
                <a:gridCol w="678426">
                  <a:extLst>
                    <a:ext uri="{9D8B030D-6E8A-4147-A177-3AD203B41FA5}">
                      <a16:colId xmlns:a16="http://schemas.microsoft.com/office/drawing/2014/main" val="742693960"/>
                    </a:ext>
                  </a:extLst>
                </a:gridCol>
                <a:gridCol w="797140">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dirty="0"/>
                        <a:t>Q3:</a:t>
                      </a:r>
                    </a:p>
                    <a:p>
                      <a:pPr algn="ctr"/>
                      <a:r>
                        <a:rPr lang="en-GB" sz="1000" b="1" dirty="0"/>
                        <a:t> Oct - Dec </a:t>
                      </a:r>
                    </a:p>
                    <a:p>
                      <a:pPr algn="ctr"/>
                      <a:r>
                        <a:rPr lang="en-GB" sz="1000" b="1" dirty="0"/>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509672">
                <a:tc>
                  <a:txBody>
                    <a:bodyPr/>
                    <a:lstStyle/>
                    <a:p>
                      <a:pPr algn="l" fontAlgn="ctr"/>
                      <a:endParaRPr lang="en-GB" sz="1200" b="0" i="0" u="none" strike="noStrike">
                        <a:solidFill>
                          <a:srgbClr val="000000"/>
                        </a:solidFill>
                        <a:effectLst/>
                        <a:latin typeface="Calibri"/>
                      </a:endParaRPr>
                    </a:p>
                    <a:p>
                      <a:pPr algn="l" fontAlgn="ctr"/>
                      <a:r>
                        <a:rPr lang="en-GB" sz="1200" b="0" i="0" u="none" strike="noStrike">
                          <a:solidFill>
                            <a:srgbClr val="000000"/>
                          </a:solidFill>
                          <a:effectLst/>
                          <a:latin typeface="Calibri"/>
                        </a:rPr>
                        <a:t>Deliver social value through procurement and practice</a:t>
                      </a:r>
                    </a:p>
                    <a:p>
                      <a:pPr marL="171450" indent="-171450" algn="l" fontAlgn="ctr">
                        <a:buFont typeface="Arial" panose="020B0604020202020204" pitchFamily="34" charset="0"/>
                        <a:buChar char="•"/>
                      </a:pPr>
                      <a:r>
                        <a:rPr lang="en-GB" sz="1200" b="0" i="0" u="none" strike="noStrike">
                          <a:solidFill>
                            <a:srgbClr val="000000"/>
                          </a:solidFill>
                          <a:effectLst/>
                          <a:latin typeface="Calibri"/>
                        </a:rPr>
                        <a:t>SV % Delivered </a:t>
                      </a:r>
                    </a:p>
                    <a:p>
                      <a:pPr marL="171450" lvl="0" indent="-171450" algn="l">
                        <a:buFont typeface="Arial" panose="020B0604020202020204" pitchFamily="34" charset="0"/>
                        <a:buChar char="•"/>
                      </a:pPr>
                      <a:r>
                        <a:rPr lang="en-GB" sz="1200" b="0" i="0" u="none" strike="noStrike">
                          <a:solidFill>
                            <a:srgbClr val="000000"/>
                          </a:solidFill>
                          <a:effectLst/>
                          <a:latin typeface="Calibri"/>
                        </a:rPr>
                        <a:t>SV Committed (£)</a:t>
                      </a:r>
                    </a:p>
                    <a:p>
                      <a:pPr marL="171450" lvl="0" indent="-171450" algn="l">
                        <a:buFont typeface="Arial" panose="020B0604020202020204" pitchFamily="34" charset="0"/>
                        <a:buChar char="•"/>
                      </a:pPr>
                      <a:r>
                        <a:rPr lang="en-GB" sz="1200" b="0" i="0" u="none" strike="noStrike">
                          <a:solidFill>
                            <a:srgbClr val="000000"/>
                          </a:solidFill>
                          <a:effectLst/>
                          <a:latin typeface="Calibri"/>
                        </a:rPr>
                        <a:t>SV Delivered (£)</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gn="ctr">
                        <a:buFont typeface="Arial" panose="020B0604020202020204" pitchFamily="34" charset="0"/>
                        <a:buNone/>
                      </a:pPr>
                      <a:r>
                        <a:rPr lang="en-GB" sz="1200" b="0" i="0" u="none" strike="noStrike">
                          <a:solidFill>
                            <a:srgbClr val="000000"/>
                          </a:solidFill>
                          <a:effectLst/>
                          <a:latin typeface="Calibri"/>
                        </a:rPr>
                        <a:t>38.0%</a:t>
                      </a:r>
                      <a:endParaRPr lang="en-GB" sz="1200"/>
                    </a:p>
                    <a:p>
                      <a:pPr marL="0" lvl="0" indent="0" algn="ctr">
                        <a:buFont typeface="Arial" panose="020B0604020202020204" pitchFamily="34" charset="0"/>
                        <a:buNone/>
                      </a:pPr>
                      <a:r>
                        <a:rPr lang="en-GB" sz="1200" b="0" i="0" u="none" strike="noStrike">
                          <a:solidFill>
                            <a:srgbClr val="000000"/>
                          </a:solidFill>
                          <a:effectLst/>
                          <a:latin typeface="Calibri"/>
                        </a:rPr>
                        <a:t>£97.5m</a:t>
                      </a:r>
                    </a:p>
                    <a:p>
                      <a:pPr marL="0" lvl="0" indent="0" algn="ctr">
                        <a:buFont typeface="Arial" panose="020B0604020202020204" pitchFamily="34" charset="0"/>
                        <a:buNone/>
                      </a:pPr>
                      <a:r>
                        <a:rPr lang="en-GB" sz="1200" b="0" i="0" u="none" strike="noStrike">
                          <a:solidFill>
                            <a:srgbClr val="000000"/>
                          </a:solidFill>
                          <a:effectLst/>
                          <a:latin typeface="Calibri"/>
                        </a:rPr>
                        <a:t>£36.9m</a:t>
                      </a:r>
                    </a:p>
                    <a:p>
                      <a:pPr algn="ctr"/>
                      <a:endParaRPr lang="en-GB" sz="12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gn="ctr">
                        <a:buFont typeface="Arial" panose="020B0604020202020204" pitchFamily="34" charset="0"/>
                        <a:buNone/>
                      </a:pPr>
                      <a:r>
                        <a:rPr lang="en-GB" sz="1200" b="1" i="0" u="none" strike="noStrike" kern="1200">
                          <a:solidFill>
                            <a:srgbClr val="000000"/>
                          </a:solidFill>
                          <a:effectLst/>
                          <a:latin typeface="Calibri" panose="020F0502020204030204"/>
                          <a:ea typeface="+mn-ea"/>
                          <a:cs typeface="+mn-cs"/>
                        </a:rPr>
                        <a:t>41.0%</a:t>
                      </a:r>
                    </a:p>
                    <a:p>
                      <a:pPr marL="0" lvl="0" indent="0" algn="ctr">
                        <a:buFont typeface="Arial" panose="020B0604020202020204" pitchFamily="34" charset="0"/>
                        <a:buNone/>
                      </a:pPr>
                      <a:r>
                        <a:rPr lang="en-GB" sz="1200" b="1" i="0" u="none" strike="noStrike" kern="1200">
                          <a:solidFill>
                            <a:srgbClr val="000000"/>
                          </a:solidFill>
                          <a:effectLst/>
                          <a:latin typeface="Calibri" panose="020F0502020204030204"/>
                          <a:ea typeface="+mn-ea"/>
                          <a:cs typeface="+mn-cs"/>
                        </a:rPr>
                        <a:t>£99m</a:t>
                      </a:r>
                    </a:p>
                    <a:p>
                      <a:pPr marL="0" lvl="0" indent="0" algn="ctr">
                        <a:buFont typeface="Arial" panose="020B0604020202020204" pitchFamily="34" charset="0"/>
                        <a:buNone/>
                      </a:pPr>
                      <a:r>
                        <a:rPr lang="en-GB" sz="1200" b="1" i="0" u="none" strike="noStrike" kern="1200">
                          <a:solidFill>
                            <a:srgbClr val="000000"/>
                          </a:solidFill>
                          <a:effectLst/>
                          <a:latin typeface="Calibri" panose="020F0502020204030204"/>
                          <a:ea typeface="+mn-ea"/>
                          <a:cs typeface="+mn-cs"/>
                        </a:rPr>
                        <a:t>£40.5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noProof="0">
                          <a:solidFill>
                            <a:schemeClr val="tx1"/>
                          </a:solidFill>
                          <a:effectLst/>
                          <a:latin typeface="Wingdings 3"/>
                          <a:sym typeface="Wingdings 3"/>
                        </a:rPr>
                        <a:t>Ç</a:t>
                      </a:r>
                      <a:endParaRPr lang="en-GB" sz="1200" b="0" i="0" u="none" strike="noStrike" noProof="0">
                        <a:solidFill>
                          <a:srgbClr val="000000"/>
                        </a:solidFill>
                        <a:effectLst/>
                        <a:latin typeface="Wingdings 3"/>
                        <a:sym typeface="Wingdings 3"/>
                      </a:endParaRP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0" i="0" u="none" strike="noStrike">
                          <a:solidFill>
                            <a:schemeClr val="tx1"/>
                          </a:solidFill>
                          <a:effectLst/>
                          <a:latin typeface="Calibri"/>
                        </a:rPr>
                        <a:t>30%</a:t>
                      </a:r>
                    </a:p>
                    <a:p>
                      <a:pPr algn="ctr" fontAlgn="ctr"/>
                      <a:r>
                        <a:rPr lang="en-GB" sz="1200" b="0" i="0" u="none" strike="noStrike">
                          <a:solidFill>
                            <a:schemeClr val="tx1"/>
                          </a:solidFill>
                          <a:effectLst/>
                          <a:latin typeface="Calibri"/>
                        </a:rPr>
                        <a:t>N/A</a:t>
                      </a:r>
                    </a:p>
                    <a:p>
                      <a:pPr algn="ctr" fontAlgn="ctr"/>
                      <a:r>
                        <a:rPr lang="en-GB" sz="1200" b="0" i="0" u="none" strike="noStrike">
                          <a:solidFill>
                            <a:schemeClr val="tx1"/>
                          </a:solidFill>
                          <a:effectLst/>
                          <a:latin typeface="Calibri"/>
                        </a:rPr>
                        <a:t>N/A</a:t>
                      </a:r>
                    </a:p>
                    <a:p>
                      <a:pPr algn="ctr"/>
                      <a:endParaRPr lang="en-GB" sz="700" i="0"/>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p>
                      <a:pPr algn="l" fontAlgn="ctr"/>
                      <a:r>
                        <a:rPr lang="en-GB" sz="1200" b="0" i="0" u="none" strike="noStrike">
                          <a:solidFill>
                            <a:schemeClr val="tx1"/>
                          </a:solidFill>
                          <a:effectLst/>
                          <a:latin typeface="Calibri"/>
                        </a:rPr>
                        <a:t>Collection rate of Council Tax achieved for the year</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200" b="0" i="0" u="none" strike="noStrike">
                          <a:solidFill>
                            <a:srgbClr val="000000"/>
                          </a:solidFill>
                          <a:effectLst/>
                          <a:latin typeface="Calibri" panose="020F0502020204030204" pitchFamily="34" charset="0"/>
                        </a:rPr>
                        <a:t>97.0%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200" b="0" i="0" u="none" strike="noStrike">
                          <a:solidFill>
                            <a:srgbClr val="000000"/>
                          </a:solidFill>
                          <a:effectLst/>
                          <a:latin typeface="Calibri" panose="020F0502020204030204" pitchFamily="34" charset="0"/>
                        </a:rPr>
                        <a:t>97.1%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200" b="0" i="0" u="none" strike="noStrike">
                          <a:solidFill>
                            <a:srgbClr val="000000"/>
                          </a:solidFill>
                          <a:effectLst/>
                          <a:latin typeface="Calibri" panose="020F0502020204030204" pitchFamily="34" charset="0"/>
                        </a:rPr>
                        <a:t>97.0%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200" b="0" i="0" u="none" strike="noStrike" dirty="0">
                          <a:solidFill>
                            <a:srgbClr val="000000"/>
                          </a:solidFill>
                          <a:effectLst/>
                          <a:latin typeface="Calibri" panose="020F0502020204030204" pitchFamily="34" charset="0"/>
                        </a:rPr>
                        <a:t>96.60%</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1" i="0" u="none" strike="noStrike">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96.7%</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a:solidFill>
                            <a:schemeClr val="tx1"/>
                          </a:solidFill>
                          <a:effectLst/>
                          <a:latin typeface="Wingdings 3"/>
                          <a:sym typeface="Wingdings 3"/>
                        </a:rPr>
                        <a:t>Ç</a:t>
                      </a:r>
                      <a:endParaRPr lang="en-GB" sz="1200" b="0" i="0" u="none" strike="noStrike" noProof="0">
                        <a:solidFill>
                          <a:srgbClr val="000000"/>
                        </a:solidFill>
                        <a:effectLst/>
                        <a:latin typeface="Wingdings 3"/>
                        <a:sym typeface="Wingdings 3"/>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200" b="0" i="0" u="none" strike="noStrike" dirty="0">
                          <a:solidFill>
                            <a:schemeClr val="tx1"/>
                          </a:solidFill>
                          <a:effectLst/>
                          <a:latin typeface="Calibri"/>
                        </a:rPr>
                        <a:t>98%</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bl>
          </a:graphicData>
        </a:graphic>
      </p:graphicFrame>
      <p:sp>
        <p:nvSpPr>
          <p:cNvPr id="6" name="Content Placeholder 2">
            <a:extLst>
              <a:ext uri="{FF2B5EF4-FFF2-40B4-BE49-F238E27FC236}">
                <a16:creationId xmlns:a16="http://schemas.microsoft.com/office/drawing/2014/main" id="{9937ED78-7FE2-A662-5374-670B0C860A3C}"/>
              </a:ext>
            </a:extLst>
          </p:cNvPr>
          <p:cNvSpPr txBox="1">
            <a:spLocks/>
          </p:cNvSpPr>
          <p:nvPr/>
        </p:nvSpPr>
        <p:spPr>
          <a:xfrm>
            <a:off x="817301" y="6424300"/>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dirty="0">
                <a:ln>
                  <a:noFill/>
                </a:ln>
                <a:solidFill>
                  <a:srgbClr val="000000"/>
                </a:solidFill>
                <a:effectLst/>
                <a:uLnTx/>
                <a:uFillTx/>
                <a:latin typeface="Calibri"/>
                <a:ea typeface="+mn-ea"/>
                <a:cs typeface="+mn-cs"/>
              </a:rPr>
              <a:t>Arrows indicate change from the previous quarter</a:t>
            </a:r>
            <a:r>
              <a:rPr kumimoji="0" lang="en-GB" sz="12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55508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231E4-1658-B676-5DBE-6C154A4FF392}"/>
              </a:ext>
            </a:extLst>
          </p:cNvPr>
          <p:cNvSpPr/>
          <p:nvPr/>
        </p:nvSpPr>
        <p:spPr>
          <a:xfrm>
            <a:off x="6462944" y="0"/>
            <a:ext cx="572905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1B21D48-1A99-C915-4B9C-BC8F2619D876}"/>
              </a:ext>
            </a:extLst>
          </p:cNvPr>
          <p:cNvSpPr>
            <a:spLocks noGrp="1"/>
          </p:cNvSpPr>
          <p:nvPr>
            <p:ph type="title"/>
          </p:nvPr>
        </p:nvSpPr>
        <p:spPr>
          <a:solidFill>
            <a:srgbClr val="E40037"/>
          </a:solidFill>
        </p:spPr>
        <p:txBody>
          <a:bodyPr anchor="ctr"/>
          <a:lstStyle/>
          <a:p>
            <a:pPr algn="ctr"/>
            <a:r>
              <a:rPr lang="en-GB" dirty="0">
                <a:solidFill>
                  <a:schemeClr val="bg1"/>
                </a:solidFill>
              </a:rPr>
              <a:t>Contents</a:t>
            </a:r>
          </a:p>
        </p:txBody>
      </p:sp>
      <p:sp>
        <p:nvSpPr>
          <p:cNvPr id="4" name="Content Placeholder 3">
            <a:extLst>
              <a:ext uri="{FF2B5EF4-FFF2-40B4-BE49-F238E27FC236}">
                <a16:creationId xmlns:a16="http://schemas.microsoft.com/office/drawing/2014/main" id="{9A8BB3E7-BC92-00B8-9E53-F4998ADD4A3C}"/>
              </a:ext>
            </a:extLst>
          </p:cNvPr>
          <p:cNvSpPr>
            <a:spLocks noGrp="1"/>
          </p:cNvSpPr>
          <p:nvPr>
            <p:ph sz="half" idx="1"/>
          </p:nvPr>
        </p:nvSpPr>
        <p:spPr>
          <a:xfrm>
            <a:off x="1172493" y="334361"/>
            <a:ext cx="10742699" cy="6355687"/>
          </a:xfrm>
        </p:spPr>
        <p:txBody>
          <a:bodyPr vert="horz" lIns="0" tIns="0" rIns="0" bIns="0" numCol="2" rtlCol="0" anchor="t">
            <a:noAutofit/>
          </a:bodyPr>
          <a:lstStyle/>
          <a:p>
            <a:r>
              <a:rPr lang="en-GB" sz="2000" dirty="0"/>
              <a:t>PART ONE (This Pack):</a:t>
            </a:r>
          </a:p>
          <a:p>
            <a:pPr marL="342900" indent="-342900">
              <a:buAutoNum type="arabicPeriod"/>
            </a:pPr>
            <a:r>
              <a:rPr lang="en-GB" sz="2000" dirty="0"/>
              <a:t>The Essex Story </a:t>
            </a:r>
          </a:p>
          <a:p>
            <a:pPr marL="572770" lvl="2" indent="-342900">
              <a:spcAft>
                <a:spcPts val="600"/>
              </a:spcAft>
            </a:pPr>
            <a:r>
              <a:rPr lang="en-GB" sz="1600" dirty="0">
                <a:solidFill>
                  <a:srgbClr val="004C94"/>
                </a:solidFill>
                <a:hlinkClick r:id="rId3" action="ppaction://hlinksldjump"/>
              </a:rPr>
              <a:t>Purpose of the report</a:t>
            </a:r>
            <a:endParaRPr lang="en-GB" sz="1600" dirty="0">
              <a:solidFill>
                <a:srgbClr val="004C94"/>
              </a:solidFill>
              <a:cs typeface="Calibri"/>
            </a:endParaRPr>
          </a:p>
          <a:p>
            <a:pPr marL="572770" lvl="2" indent="-342900">
              <a:spcAft>
                <a:spcPts val="600"/>
              </a:spcAft>
            </a:pPr>
            <a:r>
              <a:rPr lang="en-GB" sz="1600" dirty="0">
                <a:solidFill>
                  <a:srgbClr val="004C94"/>
                </a:solidFill>
                <a:hlinkClick r:id="rId4" action="ppaction://hlinksldjump"/>
              </a:rPr>
              <a:t>Suggested areas for focus</a:t>
            </a:r>
            <a:endParaRPr lang="en-GB" sz="1600" dirty="0">
              <a:solidFill>
                <a:srgbClr val="004C94"/>
              </a:solidFill>
            </a:endParaRPr>
          </a:p>
          <a:p>
            <a:pPr marL="229870" lvl="2" indent="0">
              <a:spcAft>
                <a:spcPts val="600"/>
              </a:spcAft>
              <a:buNone/>
            </a:pPr>
            <a:endParaRPr lang="en-GB" sz="1600" dirty="0">
              <a:solidFill>
                <a:srgbClr val="004C94"/>
              </a:solidFill>
              <a:ea typeface="Calibri"/>
              <a:cs typeface="Calibri"/>
            </a:endParaRPr>
          </a:p>
          <a:p>
            <a:pPr marL="342900" lvl="1" indent="-342900">
              <a:spcBef>
                <a:spcPts val="1134"/>
              </a:spcBef>
              <a:buFont typeface="+mj-lt"/>
              <a:buAutoNum type="arabicPeriod" startAt="2"/>
            </a:pPr>
            <a:r>
              <a:rPr lang="en-GB" sz="2000" b="1" dirty="0"/>
              <a:t>Strategic Performance</a:t>
            </a:r>
            <a:endParaRPr lang="en-GB" sz="2000" b="1" dirty="0">
              <a:cs typeface="Calibri"/>
            </a:endParaRPr>
          </a:p>
          <a:p>
            <a:pPr marL="572770" lvl="2" indent="-342900">
              <a:spcAft>
                <a:spcPts val="600"/>
              </a:spcAft>
            </a:pPr>
            <a:r>
              <a:rPr lang="en-GB" sz="1600" dirty="0">
                <a:solidFill>
                  <a:srgbClr val="004C94"/>
                </a:solidFill>
                <a:cs typeface="Calibri"/>
                <a:hlinkClick r:id="rId5" action="ppaction://hlinksldjump"/>
              </a:rPr>
              <a:t>Everyone’s Essex: Achievements</a:t>
            </a:r>
            <a:endParaRPr lang="en-GB" sz="1600" dirty="0">
              <a:solidFill>
                <a:srgbClr val="004C94"/>
              </a:solidFill>
              <a:cs typeface="Calibri"/>
            </a:endParaRPr>
          </a:p>
          <a:p>
            <a:pPr marL="572770" lvl="2" indent="-342900">
              <a:spcAft>
                <a:spcPts val="600"/>
              </a:spcAft>
            </a:pPr>
            <a:r>
              <a:rPr lang="en-GB" sz="1600" dirty="0">
                <a:solidFill>
                  <a:srgbClr val="004C94"/>
                </a:solidFill>
                <a:cs typeface="Calibri"/>
                <a:hlinkClick r:id="rId6" action="ppaction://hlinksldjump"/>
              </a:rPr>
              <a:t>Measures to watch: Quarter 3 </a:t>
            </a:r>
            <a:endParaRPr lang="en-GB" sz="1600" dirty="0">
              <a:solidFill>
                <a:srgbClr val="004C94"/>
              </a:solidFill>
              <a:cs typeface="Calibri"/>
            </a:endParaRPr>
          </a:p>
          <a:p>
            <a:pPr marL="572770" lvl="2" indent="-342900">
              <a:spcAft>
                <a:spcPts val="600"/>
              </a:spcAft>
            </a:pPr>
            <a:r>
              <a:rPr lang="en-GB" sz="1600" dirty="0">
                <a:solidFill>
                  <a:srgbClr val="004C94"/>
                </a:solidFill>
                <a:cs typeface="Calibri"/>
                <a:hlinkClick r:id="rId7" action="ppaction://hlinksldjump"/>
              </a:rPr>
              <a:t>Strategic Performance Measures: Quarter 3 outturns</a:t>
            </a:r>
            <a:endParaRPr lang="en-GB" sz="1600" dirty="0">
              <a:solidFill>
                <a:srgbClr val="004C94"/>
              </a:solidFill>
              <a:cs typeface="Calibri"/>
            </a:endParaRPr>
          </a:p>
          <a:p>
            <a:pPr marL="572770" lvl="2" indent="-342900">
              <a:spcAft>
                <a:spcPts val="600"/>
              </a:spcAft>
            </a:pPr>
            <a:r>
              <a:rPr lang="en-GB" sz="1600" dirty="0">
                <a:solidFill>
                  <a:srgbClr val="004C94"/>
                </a:solidFill>
                <a:cs typeface="Calibri"/>
                <a:hlinkClick r:id="rId8" action="ppaction://hlinksldjump"/>
              </a:rPr>
              <a:t>Just in Time: Demand Measures</a:t>
            </a:r>
            <a:r>
              <a:rPr lang="en-GB" sz="1600" dirty="0">
                <a:solidFill>
                  <a:srgbClr val="004C94"/>
                </a:solidFill>
                <a:cs typeface="Calibri"/>
              </a:rPr>
              <a:t> (January outturn)</a:t>
            </a:r>
          </a:p>
          <a:p>
            <a:pPr marL="572770" lvl="2" indent="-342900">
              <a:spcAft>
                <a:spcPts val="600"/>
              </a:spcAft>
            </a:pPr>
            <a:r>
              <a:rPr lang="en-GB" sz="1600" dirty="0">
                <a:solidFill>
                  <a:srgbClr val="004C94"/>
                </a:solidFill>
                <a:cs typeface="Calibri"/>
                <a:hlinkClick r:id="rId9" action="ppaction://hlinksldjump"/>
              </a:rPr>
              <a:t>Performance Reporting: Accountability and Governance</a:t>
            </a:r>
            <a:endParaRPr lang="en-GB" sz="1600" dirty="0">
              <a:solidFill>
                <a:srgbClr val="004C94"/>
              </a:solidFill>
              <a:cs typeface="Calibri"/>
            </a:endParaRPr>
          </a:p>
          <a:p>
            <a:pPr marL="572770" lvl="2" indent="-342900">
              <a:spcAft>
                <a:spcPts val="600"/>
              </a:spcAft>
            </a:pPr>
            <a:r>
              <a:rPr lang="en-GB" sz="1600" dirty="0">
                <a:solidFill>
                  <a:srgbClr val="004C94"/>
                </a:solidFill>
                <a:cs typeface="Calibri"/>
                <a:hlinkClick r:id="rId10" action="ppaction://hlinksldjump"/>
              </a:rPr>
              <a:t>100 Deliverables</a:t>
            </a:r>
            <a:endParaRPr lang="en-GB" sz="1600" dirty="0">
              <a:solidFill>
                <a:srgbClr val="004C94"/>
              </a:solidFill>
              <a:cs typeface="Calibri"/>
            </a:endParaRPr>
          </a:p>
          <a:p>
            <a:pPr marL="229870" lvl="2" indent="0">
              <a:spcAft>
                <a:spcPts val="600"/>
              </a:spcAft>
              <a:buClr>
                <a:srgbClr val="E40037"/>
              </a:buClr>
              <a:buNone/>
            </a:pPr>
            <a:endParaRPr lang="en-GB" sz="1600" dirty="0">
              <a:solidFill>
                <a:srgbClr val="002060"/>
              </a:solidFill>
            </a:endParaRPr>
          </a:p>
          <a:p>
            <a:pPr marL="229870" lvl="2" indent="0">
              <a:spcAft>
                <a:spcPts val="600"/>
              </a:spcAft>
              <a:buClr>
                <a:srgbClr val="E40037"/>
              </a:buClr>
              <a:buNone/>
            </a:pPr>
            <a:endParaRPr lang="en-GB" sz="1600" dirty="0">
              <a:solidFill>
                <a:srgbClr val="002060"/>
              </a:solidFill>
            </a:endParaRPr>
          </a:p>
          <a:p>
            <a:pPr lvl="1"/>
            <a:endParaRPr lang="en-GB" sz="2000" b="1" dirty="0">
              <a:solidFill>
                <a:srgbClr val="000000"/>
              </a:solidFill>
              <a:cs typeface="Calibri"/>
            </a:endParaRPr>
          </a:p>
          <a:p>
            <a:pPr lvl="1"/>
            <a:endParaRPr lang="en-GB" sz="2000" b="1" dirty="0">
              <a:solidFill>
                <a:srgbClr val="000000"/>
              </a:solidFill>
              <a:cs typeface="Calibri"/>
            </a:endParaRPr>
          </a:p>
          <a:p>
            <a:pPr lvl="1"/>
            <a:endParaRPr lang="en-GB" sz="2000" b="1" dirty="0">
              <a:solidFill>
                <a:srgbClr val="000000"/>
              </a:solidFill>
              <a:cs typeface="Calibri"/>
            </a:endParaRPr>
          </a:p>
          <a:p>
            <a:pPr lvl="1"/>
            <a:endParaRPr lang="en-GB" sz="2000" b="1" dirty="0">
              <a:solidFill>
                <a:srgbClr val="000000"/>
              </a:solidFill>
              <a:cs typeface="Calibri"/>
            </a:endParaRPr>
          </a:p>
          <a:p>
            <a:pPr lvl="1"/>
            <a:r>
              <a:rPr lang="en-GB" sz="2000" b="1" dirty="0">
                <a:solidFill>
                  <a:srgbClr val="000000"/>
                </a:solidFill>
                <a:cs typeface="Calibri"/>
              </a:rPr>
              <a:t>PART TWO: Operating Context (Separate pack)</a:t>
            </a:r>
            <a:endParaRPr lang="en-GB" dirty="0"/>
          </a:p>
          <a:p>
            <a:pPr lvl="1"/>
            <a:r>
              <a:rPr lang="en-GB" sz="1600" dirty="0">
                <a:solidFill>
                  <a:srgbClr val="E40037"/>
                </a:solidFill>
                <a:latin typeface="Arial"/>
                <a:cs typeface="Arial"/>
              </a:rPr>
              <a:t>•</a:t>
            </a:r>
            <a:r>
              <a:rPr lang="en-GB" sz="1600" dirty="0">
                <a:solidFill>
                  <a:srgbClr val="004C94"/>
                </a:solidFill>
                <a:cs typeface="Calibri"/>
              </a:rPr>
              <a:t>Operating context for Everyone’s Essex</a:t>
            </a:r>
            <a:endParaRPr lang="en-GB" dirty="0"/>
          </a:p>
          <a:p>
            <a:pPr lvl="1"/>
            <a:r>
              <a:rPr lang="en-GB" sz="1600" dirty="0">
                <a:solidFill>
                  <a:srgbClr val="E40037"/>
                </a:solidFill>
                <a:latin typeface="Arial"/>
                <a:cs typeface="Arial"/>
              </a:rPr>
              <a:t>•</a:t>
            </a:r>
            <a:r>
              <a:rPr lang="en-GB" sz="1600" dirty="0">
                <a:solidFill>
                  <a:srgbClr val="004C94"/>
                </a:solidFill>
                <a:cs typeface="Calibri"/>
              </a:rPr>
              <a:t>Operating context for Everyone’s Essex: Climate</a:t>
            </a:r>
            <a:endParaRPr lang="en-GB" dirty="0"/>
          </a:p>
          <a:p>
            <a:pPr lvl="1"/>
            <a:r>
              <a:rPr lang="en-GB" sz="1600" dirty="0">
                <a:solidFill>
                  <a:srgbClr val="E40037"/>
                </a:solidFill>
                <a:latin typeface="Arial"/>
                <a:cs typeface="Arial"/>
              </a:rPr>
              <a:t>•</a:t>
            </a:r>
            <a:r>
              <a:rPr lang="en-GB" sz="1600" dirty="0">
                <a:solidFill>
                  <a:srgbClr val="004C94"/>
                </a:solidFill>
                <a:cs typeface="Calibri"/>
              </a:rPr>
              <a:t>Equalities</a:t>
            </a:r>
            <a:endParaRPr lang="en-GB" dirty="0"/>
          </a:p>
          <a:p>
            <a:pPr lvl="1"/>
            <a:r>
              <a:rPr lang="en-GB" sz="1600" dirty="0">
                <a:solidFill>
                  <a:srgbClr val="E40037"/>
                </a:solidFill>
                <a:latin typeface="Arial"/>
                <a:cs typeface="Arial"/>
              </a:rPr>
              <a:t>•</a:t>
            </a:r>
            <a:r>
              <a:rPr lang="en-GB" sz="1600" dirty="0">
                <a:solidFill>
                  <a:srgbClr val="004C94"/>
                </a:solidFill>
                <a:cs typeface="Calibri"/>
              </a:rPr>
              <a:t>Society</a:t>
            </a:r>
            <a:endParaRPr lang="en-GB" dirty="0"/>
          </a:p>
          <a:p>
            <a:pPr lvl="1"/>
            <a:r>
              <a:rPr lang="en-GB" sz="1600" dirty="0">
                <a:solidFill>
                  <a:srgbClr val="E40037"/>
                </a:solidFill>
                <a:latin typeface="Arial"/>
                <a:cs typeface="Arial"/>
              </a:rPr>
              <a:t>•</a:t>
            </a:r>
            <a:r>
              <a:rPr lang="en-GB" sz="1600" dirty="0">
                <a:solidFill>
                  <a:srgbClr val="004C94"/>
                </a:solidFill>
                <a:cs typeface="Calibri"/>
              </a:rPr>
              <a:t>Strategic Risk: Inflation </a:t>
            </a:r>
            <a:endParaRPr lang="en-GB" dirty="0"/>
          </a:p>
          <a:p>
            <a:pPr lvl="1"/>
            <a:r>
              <a:rPr lang="en-GB" sz="1600" dirty="0">
                <a:solidFill>
                  <a:srgbClr val="E40037"/>
                </a:solidFill>
                <a:latin typeface="Arial"/>
                <a:cs typeface="Arial"/>
              </a:rPr>
              <a:t>•</a:t>
            </a:r>
            <a:r>
              <a:rPr lang="en-GB" sz="1600" dirty="0">
                <a:solidFill>
                  <a:srgbClr val="004C94"/>
                </a:solidFill>
                <a:cs typeface="Calibri"/>
              </a:rPr>
              <a:t>Strategic Risk: Children in Care</a:t>
            </a:r>
            <a:endParaRPr lang="en-GB" dirty="0"/>
          </a:p>
          <a:p>
            <a:pPr lvl="1"/>
            <a:r>
              <a:rPr lang="en-GB" sz="1600" dirty="0">
                <a:solidFill>
                  <a:srgbClr val="E40037"/>
                </a:solidFill>
                <a:latin typeface="Arial"/>
                <a:cs typeface="Arial"/>
              </a:rPr>
              <a:t>•</a:t>
            </a:r>
            <a:r>
              <a:rPr lang="en-GB" sz="1600" dirty="0">
                <a:solidFill>
                  <a:srgbClr val="004C94"/>
                </a:solidFill>
                <a:cs typeface="Calibri"/>
              </a:rPr>
              <a:t>Strategic Risk: ASC Safeguarding </a:t>
            </a:r>
            <a:endParaRPr lang="en-GB" dirty="0"/>
          </a:p>
          <a:p>
            <a:pPr lvl="1"/>
            <a:r>
              <a:rPr lang="en-GB" sz="1600" dirty="0">
                <a:solidFill>
                  <a:srgbClr val="E40037"/>
                </a:solidFill>
                <a:latin typeface="Arial"/>
                <a:cs typeface="Arial"/>
              </a:rPr>
              <a:t>•</a:t>
            </a:r>
            <a:r>
              <a:rPr lang="en-GB" sz="1600" dirty="0">
                <a:solidFill>
                  <a:srgbClr val="004C94"/>
                </a:solidFill>
                <a:cs typeface="Calibri"/>
              </a:rPr>
              <a:t>Strategic Risk: C&amp;F Safeguarding</a:t>
            </a:r>
            <a:endParaRPr lang="en-GB" dirty="0"/>
          </a:p>
          <a:p>
            <a:pPr lvl="1"/>
            <a:endParaRPr lang="en-GB" sz="2000" b="1" dirty="0">
              <a:solidFill>
                <a:srgbClr val="000000"/>
              </a:solidFill>
              <a:cs typeface="Calibri"/>
            </a:endParaRPr>
          </a:p>
          <a:p>
            <a:pPr lvl="1"/>
            <a:r>
              <a:rPr lang="en-GB" sz="2000" b="1" dirty="0">
                <a:solidFill>
                  <a:srgbClr val="000000"/>
                </a:solidFill>
                <a:cs typeface="Calibri"/>
              </a:rPr>
              <a:t>PART THREE: </a:t>
            </a:r>
            <a:r>
              <a:rPr lang="en-GB" sz="2000" b="1">
                <a:solidFill>
                  <a:srgbClr val="000000"/>
                </a:solidFill>
                <a:cs typeface="Calibri"/>
              </a:rPr>
              <a:t>Spotlight </a:t>
            </a:r>
          </a:p>
          <a:p>
            <a:pPr lvl="1"/>
            <a:r>
              <a:rPr lang="en-GB" sz="1600">
                <a:solidFill>
                  <a:srgbClr val="E40037"/>
                </a:solidFill>
                <a:latin typeface="Arial"/>
                <a:cs typeface="Arial"/>
              </a:rPr>
              <a:t>•</a:t>
            </a:r>
            <a:r>
              <a:rPr lang="en-GB" sz="1600" dirty="0">
                <a:solidFill>
                  <a:srgbClr val="004C94"/>
                </a:solidFill>
                <a:cs typeface="Calibri"/>
              </a:rPr>
              <a:t>Education: Attainment</a:t>
            </a:r>
            <a:endParaRPr lang="en-GB" dirty="0"/>
          </a:p>
          <a:p>
            <a:pPr marL="342265" lvl="1" indent="-342900">
              <a:spcAft>
                <a:spcPts val="600"/>
              </a:spcAft>
            </a:pPr>
            <a:endParaRPr lang="en-GB" sz="1600" dirty="0">
              <a:solidFill>
                <a:srgbClr val="004C94"/>
              </a:solidFill>
              <a:cs typeface="Calibri"/>
            </a:endParaRPr>
          </a:p>
          <a:p>
            <a:pPr marL="572770" lvl="2" indent="-342900">
              <a:spcAft>
                <a:spcPts val="600"/>
              </a:spcAft>
            </a:pPr>
            <a:endParaRPr lang="en-GB" sz="1600" dirty="0">
              <a:solidFill>
                <a:srgbClr val="004C94"/>
              </a:solidFill>
            </a:endParaRPr>
          </a:p>
          <a:p>
            <a:pPr marL="342265" lvl="1" indent="-342900">
              <a:spcAft>
                <a:spcPts val="600"/>
              </a:spcAft>
            </a:pPr>
            <a:endParaRPr lang="en-GB" sz="1600" dirty="0">
              <a:solidFill>
                <a:srgbClr val="004C94"/>
              </a:solidFill>
              <a:cs typeface="Calibri"/>
            </a:endParaRPr>
          </a:p>
          <a:p>
            <a:pPr marL="229870" lvl="2" indent="0">
              <a:spcAft>
                <a:spcPts val="600"/>
              </a:spcAft>
              <a:buNone/>
            </a:pPr>
            <a:endParaRPr lang="en-GB" dirty="0">
              <a:solidFill>
                <a:srgbClr val="002060"/>
              </a:solidFill>
              <a:cs typeface="Calibri"/>
            </a:endParaRPr>
          </a:p>
          <a:p>
            <a:pPr marL="803275" lvl="3" indent="-342900"/>
            <a:endParaRPr lang="en-GB" dirty="0">
              <a:solidFill>
                <a:srgbClr val="002060"/>
              </a:solidFill>
              <a:cs typeface="Calibri"/>
            </a:endParaRPr>
          </a:p>
          <a:p>
            <a:pPr marL="460375" lvl="3" indent="0">
              <a:buNone/>
            </a:pPr>
            <a:endParaRPr lang="en-GB" dirty="0">
              <a:cs typeface="Calibri"/>
            </a:endParaRPr>
          </a:p>
        </p:txBody>
      </p:sp>
    </p:spTree>
    <p:extLst>
      <p:ext uri="{BB962C8B-B14F-4D97-AF65-F5344CB8AC3E}">
        <p14:creationId xmlns:p14="http://schemas.microsoft.com/office/powerpoint/2010/main" val="171960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4745"/>
          </a:solidFill>
        </p:spPr>
        <p:txBody>
          <a:bodyPr/>
          <a:lstStyle/>
          <a:p>
            <a:pPr algn="ctr"/>
            <a:r>
              <a:rPr lang="en-GB" sz="2400" dirty="0">
                <a:solidFill>
                  <a:schemeClr val="bg1"/>
                </a:solidFill>
              </a:rPr>
              <a:t>Service Excellence: Organisational Health</a:t>
            </a:r>
          </a:p>
        </p:txBody>
      </p:sp>
      <p:graphicFrame>
        <p:nvGraphicFramePr>
          <p:cNvPr id="8" name="Table 7">
            <a:extLst>
              <a:ext uri="{FF2B5EF4-FFF2-40B4-BE49-F238E27FC236}">
                <a16:creationId xmlns:a16="http://schemas.microsoft.com/office/drawing/2014/main" id="{07466CB2-908C-2945-E50B-8BF6F950FF45}"/>
              </a:ext>
            </a:extLst>
          </p:cNvPr>
          <p:cNvGraphicFramePr>
            <a:graphicFrameLocks noGrp="1"/>
          </p:cNvGraphicFramePr>
          <p:nvPr/>
        </p:nvGraphicFramePr>
        <p:xfrm>
          <a:off x="943867" y="317903"/>
          <a:ext cx="11023231" cy="6340996"/>
        </p:xfrm>
        <a:graphic>
          <a:graphicData uri="http://schemas.openxmlformats.org/drawingml/2006/table">
            <a:tbl>
              <a:tblPr firstRow="1" bandRow="1"/>
              <a:tblGrid>
                <a:gridCol w="3716910">
                  <a:extLst>
                    <a:ext uri="{9D8B030D-6E8A-4147-A177-3AD203B41FA5}">
                      <a16:colId xmlns:a16="http://schemas.microsoft.com/office/drawing/2014/main" val="4034003538"/>
                    </a:ext>
                  </a:extLst>
                </a:gridCol>
                <a:gridCol w="1447060">
                  <a:extLst>
                    <a:ext uri="{9D8B030D-6E8A-4147-A177-3AD203B41FA5}">
                      <a16:colId xmlns:a16="http://schemas.microsoft.com/office/drawing/2014/main" val="742693960"/>
                    </a:ext>
                  </a:extLst>
                </a:gridCol>
                <a:gridCol w="1455938">
                  <a:extLst>
                    <a:ext uri="{9D8B030D-6E8A-4147-A177-3AD203B41FA5}">
                      <a16:colId xmlns:a16="http://schemas.microsoft.com/office/drawing/2014/main" val="2016023865"/>
                    </a:ext>
                  </a:extLst>
                </a:gridCol>
                <a:gridCol w="1529630">
                  <a:extLst>
                    <a:ext uri="{9D8B030D-6E8A-4147-A177-3AD203B41FA5}">
                      <a16:colId xmlns:a16="http://schemas.microsoft.com/office/drawing/2014/main" val="1836491562"/>
                    </a:ext>
                  </a:extLst>
                </a:gridCol>
                <a:gridCol w="1458012">
                  <a:extLst>
                    <a:ext uri="{9D8B030D-6E8A-4147-A177-3AD203B41FA5}">
                      <a16:colId xmlns:a16="http://schemas.microsoft.com/office/drawing/2014/main" val="231473195"/>
                    </a:ext>
                  </a:extLst>
                </a:gridCol>
                <a:gridCol w="1415681">
                  <a:extLst>
                    <a:ext uri="{9D8B030D-6E8A-4147-A177-3AD203B41FA5}">
                      <a16:colId xmlns:a16="http://schemas.microsoft.com/office/drawing/2014/main" val="365542691"/>
                    </a:ext>
                  </a:extLst>
                </a:gridCol>
              </a:tblGrid>
              <a:tr h="5957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dirty="0"/>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t>Q4 2023/24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p>
                      <a:pPr algn="ctr"/>
                      <a:r>
                        <a:rPr lang="en-GB" sz="1200" b="1" dirty="0"/>
                        <a:t>Q1 2023/24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t>Q2 2023/24</a:t>
                      </a:r>
                    </a:p>
                  </a:txBody>
                  <a:tcPr anchor="ctr">
                    <a:lnL w="12700" cmpd="sng">
                      <a:noFill/>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dirty="0">
                          <a:solidFill>
                            <a:schemeClr val="tx1"/>
                          </a:solidFill>
                          <a:latin typeface="Calibri" panose="020F0502020204030204"/>
                          <a:ea typeface="+mn-ea"/>
                          <a:cs typeface="+mn-cs"/>
                        </a:rPr>
                        <a:t>Q3 2023/24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kern="1200" dirty="0">
                          <a:solidFill>
                            <a:schemeClr val="tx1"/>
                          </a:solidFill>
                          <a:latin typeface="Calibri" panose="020F0502020204030204"/>
                          <a:ea typeface="+mn-ea"/>
                          <a:cs typeface="+mn-cs"/>
                        </a:rPr>
                        <a:t>Target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90252469"/>
                  </a:ext>
                </a:extLst>
              </a:tr>
              <a:tr h="922294">
                <a:tc>
                  <a:txBody>
                    <a:bodyPr/>
                    <a:lstStyle/>
                    <a:p>
                      <a:pPr algn="l" fontAlgn="b"/>
                      <a:r>
                        <a:rPr lang="en-GB" sz="1200" b="0" i="0" u="none" strike="noStrike" dirty="0">
                          <a:solidFill>
                            <a:srgbClr val="000000"/>
                          </a:solidFill>
                          <a:effectLst/>
                          <a:latin typeface="+mn-lt"/>
                        </a:rPr>
                        <a:t>Number of Moderate audit recommendations that are six months or more past their due date</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25</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24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27</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34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060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Threshold: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0 = Green,</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1-20 = Amber,</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21 and above = Red</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68879048"/>
                  </a:ext>
                </a:extLst>
              </a:tr>
              <a:tr h="2049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Number of Critical or Major audit recommendations one month or more past their due date</a:t>
                      </a:r>
                    </a:p>
                    <a:p>
                      <a:pPr algn="l" fontAlgn="b"/>
                      <a:endParaRPr lang="en-GB" sz="1200" b="0" i="0" u="none" strike="noStrike" dirty="0">
                        <a:solidFill>
                          <a:srgbClr val="000000"/>
                        </a:solidFill>
                        <a:effectLst/>
                        <a:latin typeface="+mn-lt"/>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7</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15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060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Threshold: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0 = Green,</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1-6 = Amber,</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7 and above = Red</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92269972"/>
                  </a:ext>
                </a:extLst>
              </a:tr>
              <a:tr h="368663">
                <a:tc>
                  <a:txBody>
                    <a:bodyPr/>
                    <a:lstStyle/>
                    <a:p>
                      <a:pPr algn="l" fontAlgn="ctr"/>
                      <a:r>
                        <a:rPr lang="en-GB" sz="1200" b="0" i="0" u="none" strike="noStrike" dirty="0">
                          <a:solidFill>
                            <a:schemeClr val="tx1"/>
                          </a:solidFill>
                          <a:effectLst/>
                          <a:latin typeface="Calibri"/>
                        </a:rPr>
                        <a:t>ICO Complaints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12650230"/>
                  </a:ext>
                </a:extLst>
              </a:tr>
              <a:tr h="410067">
                <a:tc>
                  <a:txBody>
                    <a:bodyPr/>
                    <a:lstStyle/>
                    <a:p>
                      <a:pPr algn="l" fontAlgn="ctr"/>
                      <a:r>
                        <a:rPr lang="en-GB" sz="1200" b="0" i="0" u="none" strike="noStrike" dirty="0">
                          <a:solidFill>
                            <a:schemeClr val="tx1"/>
                          </a:solidFill>
                          <a:effectLst/>
                          <a:latin typeface="Calibri"/>
                        </a:rPr>
                        <a:t>Number of new insurance claims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1,209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920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503</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756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817067"/>
                  </a:ext>
                </a:extLst>
              </a:tr>
              <a:tr h="639192">
                <a:tc>
                  <a:txBody>
                    <a:bodyPr/>
                    <a:lstStyle/>
                    <a:p>
                      <a:pPr rtl="0" fontAlgn="base"/>
                      <a:r>
                        <a:rPr lang="en-GB" sz="1200" b="0" i="0" kern="1200" dirty="0">
                          <a:solidFill>
                            <a:schemeClr val="tx1"/>
                          </a:solidFill>
                          <a:effectLst/>
                          <a:latin typeface="+mn-lt"/>
                          <a:ea typeface="+mn-ea"/>
                          <a:cs typeface="+mn-cs"/>
                        </a:rPr>
                        <a:t>Number of Reporting of Injuries, Diseases and Dangerous Occurrences Regulations</a:t>
                      </a:r>
                      <a:r>
                        <a:rPr lang="en-US"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(RIDDOR) incidents </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18</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8</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11</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Being Reviewed</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9787192"/>
                  </a:ext>
                </a:extLst>
              </a:tr>
              <a:tr h="363984">
                <a:tc>
                  <a:txBody>
                    <a:bodyPr/>
                    <a:lstStyle/>
                    <a:p>
                      <a:pPr algn="l" fontAlgn="ctr"/>
                      <a:r>
                        <a:rPr lang="en-GB" sz="1200" b="0" i="0" u="none" strike="noStrike" dirty="0">
                          <a:solidFill>
                            <a:schemeClr val="tx1"/>
                          </a:solidFill>
                          <a:effectLst/>
                          <a:latin typeface="Calibri"/>
                        </a:rPr>
                        <a:t>HSE interventions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528562"/>
                  </a:ext>
                </a:extLst>
              </a:tr>
              <a:tr h="630315">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dirty="0">
                        <a:solidFill>
                          <a:schemeClr val="tx1"/>
                        </a:solidFill>
                        <a:effectLst/>
                        <a:latin typeface="+mn-lt"/>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latin typeface="+mn-lt"/>
                        </a:rPr>
                        <a:t>Number of FOIs received</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latin typeface="+mn-lt"/>
                        </a:rPr>
                        <a:t>% responded to within 20 days</a:t>
                      </a:r>
                    </a:p>
                    <a:p>
                      <a:pPr algn="l" fontAlgn="ctr"/>
                      <a:endParaRPr lang="en-GB" sz="1200" b="0" i="0" u="none" strike="noStrike" dirty="0">
                        <a:solidFill>
                          <a:schemeClr val="tx1"/>
                        </a:solidFill>
                        <a:effectLst/>
                        <a:latin typeface="Calibri"/>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317</a:t>
                      </a:r>
                    </a:p>
                    <a:p>
                      <a:pPr algn="ctr" rtl="0" fontAlgn="ctr"/>
                      <a:r>
                        <a:rPr lang="en-GB" sz="1200" b="0" i="0" u="none" strike="noStrike" dirty="0">
                          <a:solidFill>
                            <a:srgbClr val="000000"/>
                          </a:solidFill>
                          <a:effectLst/>
                          <a:latin typeface="Calibri" panose="020F0502020204030204" pitchFamily="34" charset="0"/>
                        </a:rPr>
                        <a:t>95.3%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269</a:t>
                      </a:r>
                    </a:p>
                    <a:p>
                      <a:pPr algn="ctr" rtl="0" fontAlgn="ctr"/>
                      <a:r>
                        <a:rPr lang="en-GB" sz="1200" b="0" i="0" u="none" strike="noStrike" dirty="0">
                          <a:solidFill>
                            <a:srgbClr val="000000"/>
                          </a:solidFill>
                          <a:effectLst/>
                          <a:latin typeface="Calibri" panose="020F0502020204030204" pitchFamily="34" charset="0"/>
                        </a:rPr>
                        <a:t>96.0%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310</a:t>
                      </a:r>
                    </a:p>
                    <a:p>
                      <a:pPr algn="ctr" fontAlgn="b"/>
                      <a:r>
                        <a:rPr lang="en-GB" sz="1200" b="0" i="0" u="none" strike="noStrike" dirty="0">
                          <a:solidFill>
                            <a:srgbClr val="000000"/>
                          </a:solidFill>
                          <a:effectLst/>
                          <a:latin typeface="Calibri" panose="020F0502020204030204" pitchFamily="34" charset="0"/>
                        </a:rPr>
                        <a:t>97.0%</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289</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96.0%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868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95.0%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84843470"/>
                  </a:ext>
                </a:extLst>
              </a:tr>
              <a:tr h="412555">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dirty="0">
                        <a:solidFill>
                          <a:schemeClr val="tx1"/>
                        </a:solidFill>
                        <a:effectLst/>
                        <a:latin typeface="+mn-lt"/>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latin typeface="+mn-lt"/>
                        </a:rPr>
                        <a:t>Number of SARs received</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latin typeface="+mn-lt"/>
                        </a:rPr>
                        <a:t>Number of SARs Open in System</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latin typeface="+mn-lt"/>
                        </a:rPr>
                        <a:t>Number of SARs Closed </a:t>
                      </a:r>
                    </a:p>
                    <a:p>
                      <a:pPr algn="l" fontAlgn="ctr"/>
                      <a:endParaRPr lang="en-GB" sz="1200" b="0" i="0" u="none" strike="noStrike" dirty="0">
                        <a:solidFill>
                          <a:schemeClr val="tx1"/>
                        </a:solidFill>
                        <a:effectLst/>
                        <a:latin typeface="Calibri"/>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109</a:t>
                      </a:r>
                    </a:p>
                    <a:p>
                      <a:pPr algn="ctr" rtl="0" fontAlgn="ctr"/>
                      <a:r>
                        <a:rPr lang="en-GB" sz="1200" b="0" i="0" u="none" strike="noStrike" dirty="0">
                          <a:solidFill>
                            <a:srgbClr val="000000"/>
                          </a:solidFill>
                          <a:effectLst/>
                          <a:latin typeface="Calibri" panose="020F0502020204030204" pitchFamily="34" charset="0"/>
                        </a:rPr>
                        <a:t>-</a:t>
                      </a:r>
                    </a:p>
                    <a:p>
                      <a:pPr algn="ctr" rtl="0" fontAlgn="ctr"/>
                      <a:r>
                        <a:rPr lang="en-GB" sz="1200" b="0" i="0" u="none" strike="noStrike" dirty="0">
                          <a:solidFill>
                            <a:srgbClr val="000000"/>
                          </a:solidFill>
                          <a:effectLst/>
                          <a:latin typeface="Calibri" panose="020F0502020204030204" pitchFamily="34" charset="0"/>
                        </a:rPr>
                        <a:t>117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133</a:t>
                      </a:r>
                    </a:p>
                    <a:p>
                      <a:pPr algn="ctr" rtl="0" fontAlgn="ctr"/>
                      <a:r>
                        <a:rPr lang="en-GB" sz="1200" b="0" i="0" u="none" strike="noStrike" dirty="0">
                          <a:solidFill>
                            <a:srgbClr val="000000"/>
                          </a:solidFill>
                          <a:effectLst/>
                          <a:latin typeface="Calibri" panose="020F0502020204030204" pitchFamily="34" charset="0"/>
                        </a:rPr>
                        <a:t>137</a:t>
                      </a:r>
                    </a:p>
                    <a:p>
                      <a:pPr algn="ctr" rtl="0" fontAlgn="ctr"/>
                      <a:r>
                        <a:rPr lang="en-GB" sz="1200" b="0" i="0" u="none" strike="noStrike" dirty="0">
                          <a:solidFill>
                            <a:srgbClr val="000000"/>
                          </a:solidFill>
                          <a:effectLst/>
                          <a:latin typeface="Calibri" panose="020F0502020204030204" pitchFamily="34" charset="0"/>
                        </a:rPr>
                        <a:t>111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110</a:t>
                      </a:r>
                    </a:p>
                    <a:p>
                      <a:pPr algn="ctr" fontAlgn="b"/>
                      <a:r>
                        <a:rPr lang="en-GB" sz="1200" b="0" i="0" u="none" strike="noStrike" dirty="0">
                          <a:solidFill>
                            <a:srgbClr val="000000"/>
                          </a:solidFill>
                          <a:effectLst/>
                          <a:latin typeface="Calibri" panose="020F0502020204030204" pitchFamily="34" charset="0"/>
                        </a:rPr>
                        <a:t>130</a:t>
                      </a:r>
                    </a:p>
                    <a:p>
                      <a:pPr algn="ctr" fontAlgn="b"/>
                      <a:r>
                        <a:rPr lang="en-GB" sz="1200" b="0" i="0" u="none" strike="noStrike" dirty="0">
                          <a:solidFill>
                            <a:srgbClr val="000000"/>
                          </a:solidFill>
                          <a:effectLst/>
                          <a:latin typeface="Calibri" panose="020F0502020204030204" pitchFamily="34" charset="0"/>
                        </a:rPr>
                        <a:t>127</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149</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134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164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705669"/>
                  </a:ext>
                </a:extLst>
              </a:tr>
              <a:tr h="634994">
                <a:tc>
                  <a:txBody>
                    <a:bodyPr/>
                    <a:lstStyle/>
                    <a:p>
                      <a:pPr marL="171450" indent="-171450" algn="l" fontAlgn="ctr">
                        <a:buFont typeface="Arial" panose="020B0604020202020204" pitchFamily="34" charset="0"/>
                        <a:buChar char="•"/>
                      </a:pPr>
                      <a:r>
                        <a:rPr lang="en-GB" sz="1200" b="0" i="0" u="none" strike="noStrike" dirty="0">
                          <a:solidFill>
                            <a:schemeClr val="tx1"/>
                          </a:solidFill>
                          <a:effectLst/>
                          <a:latin typeface="Calibri"/>
                        </a:rPr>
                        <a:t>IT incidents logged</a:t>
                      </a:r>
                    </a:p>
                    <a:p>
                      <a:pPr marL="171450" indent="-171450" algn="l" fontAlgn="ctr">
                        <a:buFont typeface="Arial" panose="020B0604020202020204" pitchFamily="34" charset="0"/>
                        <a:buChar char="•"/>
                      </a:pPr>
                      <a:r>
                        <a:rPr lang="en-GB" sz="1200" b="0" i="0" u="none" strike="noStrike" dirty="0">
                          <a:solidFill>
                            <a:schemeClr val="tx1"/>
                          </a:solidFill>
                          <a:effectLst/>
                          <a:latin typeface="Calibri"/>
                        </a:rPr>
                        <a:t>% incidents resolved within SLA </a:t>
                      </a:r>
                      <a:r>
                        <a:rPr lang="en-GB" sz="1200" b="0" i="1" u="none" strike="noStrike" dirty="0">
                          <a:solidFill>
                            <a:schemeClr val="tx1"/>
                          </a:solidFill>
                          <a:effectLst/>
                          <a:latin typeface="Calibri"/>
                        </a:rPr>
                        <a:t>(3-month Average)</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7,297</a:t>
                      </a:r>
                    </a:p>
                    <a:p>
                      <a:pPr algn="ctr" rtl="0" fontAlgn="ctr"/>
                      <a:r>
                        <a:rPr lang="en-GB" sz="1200" b="0" i="0" u="none" strike="noStrike" dirty="0">
                          <a:solidFill>
                            <a:srgbClr val="000000"/>
                          </a:solidFill>
                          <a:effectLst/>
                          <a:latin typeface="Calibri" panose="020F0502020204030204" pitchFamily="34" charset="0"/>
                        </a:rPr>
                        <a:t>87.3%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Calibri" panose="020F0502020204030204" pitchFamily="34" charset="0"/>
                        </a:rPr>
                        <a:t>6,536</a:t>
                      </a:r>
                    </a:p>
                    <a:p>
                      <a:pPr algn="ctr" rtl="0" fontAlgn="ctr"/>
                      <a:r>
                        <a:rPr lang="en-GB" sz="1200" b="0" i="0" u="none" strike="noStrike" dirty="0">
                          <a:solidFill>
                            <a:srgbClr val="000000"/>
                          </a:solidFill>
                          <a:effectLst/>
                          <a:latin typeface="Calibri" panose="020F0502020204030204" pitchFamily="34" charset="0"/>
                        </a:rPr>
                        <a:t>88.3%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effectLst/>
                          <a:latin typeface="Calibri" panose="020F0502020204030204" pitchFamily="34" charset="0"/>
                        </a:rPr>
                        <a:t>6,570</a:t>
                      </a:r>
                    </a:p>
                    <a:p>
                      <a:pPr algn="ctr" fontAlgn="b"/>
                      <a:r>
                        <a:rPr lang="en-GB" sz="1200" b="0" i="0" u="none" strike="noStrike" dirty="0">
                          <a:solidFill>
                            <a:srgbClr val="000000"/>
                          </a:solidFill>
                          <a:effectLst/>
                          <a:latin typeface="Calibri" panose="020F0502020204030204" pitchFamily="34" charset="0"/>
                        </a:rPr>
                        <a:t>92.0%</a:t>
                      </a:r>
                    </a:p>
                  </a:txBody>
                  <a:tcPr marL="7620" marR="7620" marT="7620"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6,341</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mn-lt"/>
                          <a:sym typeface="Wingdings 3"/>
                        </a:rPr>
                        <a:t>89.2%</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noProof="0" dirty="0">
                          <a:solidFill>
                            <a:srgbClr val="000000"/>
                          </a:solidFill>
                          <a:effectLst/>
                          <a:latin typeface="+mn-lt"/>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34127776"/>
                  </a:ext>
                </a:extLst>
              </a:tr>
            </a:tbl>
          </a:graphicData>
        </a:graphic>
      </p:graphicFrame>
    </p:spTree>
    <p:extLst>
      <p:ext uri="{BB962C8B-B14F-4D97-AF65-F5344CB8AC3E}">
        <p14:creationId xmlns:p14="http://schemas.microsoft.com/office/powerpoint/2010/main" val="337838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4745"/>
          </a:solidFill>
        </p:spPr>
        <p:txBody>
          <a:bodyPr/>
          <a:lstStyle/>
          <a:p>
            <a:pPr algn="ctr"/>
            <a:r>
              <a:rPr lang="en-GB" sz="2400" dirty="0">
                <a:solidFill>
                  <a:schemeClr val="bg1"/>
                </a:solidFill>
              </a:rPr>
              <a:t>Service Excellence: Organisational Health</a:t>
            </a:r>
          </a:p>
        </p:txBody>
      </p:sp>
      <p:graphicFrame>
        <p:nvGraphicFramePr>
          <p:cNvPr id="8" name="Table 7">
            <a:extLst>
              <a:ext uri="{FF2B5EF4-FFF2-40B4-BE49-F238E27FC236}">
                <a16:creationId xmlns:a16="http://schemas.microsoft.com/office/drawing/2014/main" id="{07466CB2-908C-2945-E50B-8BF6F950FF45}"/>
              </a:ext>
            </a:extLst>
          </p:cNvPr>
          <p:cNvGraphicFramePr>
            <a:graphicFrameLocks noGrp="1"/>
          </p:cNvGraphicFramePr>
          <p:nvPr/>
        </p:nvGraphicFramePr>
        <p:xfrm>
          <a:off x="914039" y="1601545"/>
          <a:ext cx="11069901" cy="2058155"/>
        </p:xfrm>
        <a:graphic>
          <a:graphicData uri="http://schemas.openxmlformats.org/drawingml/2006/table">
            <a:tbl>
              <a:tblPr firstRow="1" bandRow="1"/>
              <a:tblGrid>
                <a:gridCol w="2388875">
                  <a:extLst>
                    <a:ext uri="{9D8B030D-6E8A-4147-A177-3AD203B41FA5}">
                      <a16:colId xmlns:a16="http://schemas.microsoft.com/office/drawing/2014/main" val="4034003538"/>
                    </a:ext>
                  </a:extLst>
                </a:gridCol>
                <a:gridCol w="2937290">
                  <a:extLst>
                    <a:ext uri="{9D8B030D-6E8A-4147-A177-3AD203B41FA5}">
                      <a16:colId xmlns:a16="http://schemas.microsoft.com/office/drawing/2014/main" val="3179834191"/>
                    </a:ext>
                  </a:extLst>
                </a:gridCol>
                <a:gridCol w="1169497">
                  <a:extLst>
                    <a:ext uri="{9D8B030D-6E8A-4147-A177-3AD203B41FA5}">
                      <a16:colId xmlns:a16="http://schemas.microsoft.com/office/drawing/2014/main" val="2277526569"/>
                    </a:ext>
                  </a:extLst>
                </a:gridCol>
                <a:gridCol w="1176938">
                  <a:extLst>
                    <a:ext uri="{9D8B030D-6E8A-4147-A177-3AD203B41FA5}">
                      <a16:colId xmlns:a16="http://schemas.microsoft.com/office/drawing/2014/main" val="742693960"/>
                    </a:ext>
                  </a:extLst>
                </a:gridCol>
                <a:gridCol w="1037762">
                  <a:extLst>
                    <a:ext uri="{9D8B030D-6E8A-4147-A177-3AD203B41FA5}">
                      <a16:colId xmlns:a16="http://schemas.microsoft.com/office/drawing/2014/main" val="2016023865"/>
                    </a:ext>
                  </a:extLst>
                </a:gridCol>
                <a:gridCol w="1055227">
                  <a:extLst>
                    <a:ext uri="{9D8B030D-6E8A-4147-A177-3AD203B41FA5}">
                      <a16:colId xmlns:a16="http://schemas.microsoft.com/office/drawing/2014/main" val="1836491562"/>
                    </a:ext>
                  </a:extLst>
                </a:gridCol>
                <a:gridCol w="1304312">
                  <a:extLst>
                    <a:ext uri="{9D8B030D-6E8A-4147-A177-3AD203B41FA5}">
                      <a16:colId xmlns:a16="http://schemas.microsoft.com/office/drawing/2014/main" val="231473195"/>
                    </a:ext>
                  </a:extLst>
                </a:gridCol>
              </a:tblGrid>
              <a:tr h="5341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dirty="0"/>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dirty="0"/>
                        <a:t>Rationale </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dirty="0"/>
                        <a:t>Baseline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t>Oct 23</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p>
                      <a:pPr algn="ctr"/>
                      <a:r>
                        <a:rPr lang="en-GB" sz="1200" b="1" dirty="0"/>
                        <a:t>Nov 23 </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t>Dec 23</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en-GB" sz="1400" b="1" kern="1200" dirty="0">
                          <a:solidFill>
                            <a:schemeClr val="tx1"/>
                          </a:solidFill>
                          <a:latin typeface="Calibri" panose="020F0502020204030204"/>
                          <a:ea typeface="+mn-ea"/>
                          <a:cs typeface="+mn-cs"/>
                        </a:rPr>
                        <a:t>Current outturn</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758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latin typeface="+mn-lt"/>
                        </a:rPr>
                        <a:t>Highways complaints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n-GB" sz="1100" b="0" i="0" u="none" strike="noStrike" noProof="0">
                          <a:solidFill>
                            <a:srgbClr val="000000"/>
                          </a:solidFill>
                          <a:latin typeface="Calibri"/>
                        </a:rPr>
                        <a:t>Highways are an issue that is important to residents and members. Increased complaints may lead to increased reactive (rather than pro-active) repairs, which are more expensive</a:t>
                      </a:r>
                      <a:endParaRPr lang="en-US" sz="1100" dirty="0">
                        <a:latin typeface="Calibri"/>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Calibri"/>
                        </a:rPr>
                        <a:t>164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175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Calibri"/>
                        </a:rPr>
                        <a:t>112</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latin typeface="Calibri"/>
                        </a:rPr>
                        <a:t>191</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38488427"/>
                  </a:ext>
                </a:extLst>
              </a:tr>
              <a:tr h="7588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Calibri" panose="020F0502020204030204" pitchFamily="34" charset="0"/>
                        </a:rPr>
                        <a:t>Complaints</a:t>
                      </a:r>
                      <a:endParaRPr lang="en-GB" sz="1200" b="0" i="0" u="none" strike="noStrike" dirty="0">
                        <a:effectLst/>
                        <a:latin typeface="Arial" panose="020B0604020202020204" pitchFamily="34"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n-GB" sz="1100" b="0" i="0" u="none" strike="noStrike" noProof="0" dirty="0">
                          <a:solidFill>
                            <a:srgbClr val="000000"/>
                          </a:solidFill>
                          <a:latin typeface="Calibri"/>
                        </a:rPr>
                        <a:t>Understanding complaints volume helps the organisation understand pressures in the service, and if there are underlying concerns with our services as a whole</a:t>
                      </a:r>
                      <a:endParaRPr lang="en-US" sz="1100" dirty="0">
                        <a:latin typeface="Calibri"/>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en-GB"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dirty="0">
                          <a:latin typeface="Calibri"/>
                        </a:rPr>
                        <a:t>378</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dirty="0">
                          <a:latin typeface="+mn-lt"/>
                        </a:rPr>
                        <a:t>400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dirty="0">
                          <a:latin typeface="Calibri"/>
                        </a:rPr>
                        <a:t>283</a:t>
                      </a:r>
                    </a:p>
                  </a:txBody>
                  <a:tcPr marL="7620" marR="7620" marT="7620"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a:latin typeface="+mn-lt"/>
                        </a:rPr>
                        <a:t>434</a:t>
                      </a: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31884121"/>
                  </a:ext>
                </a:extLst>
              </a:tr>
            </a:tbl>
          </a:graphicData>
        </a:graphic>
      </p:graphicFrame>
    </p:spTree>
    <p:extLst>
      <p:ext uri="{BB962C8B-B14F-4D97-AF65-F5344CB8AC3E}">
        <p14:creationId xmlns:p14="http://schemas.microsoft.com/office/powerpoint/2010/main" val="262529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5ADD907-8C25-42B4-48C6-19A901A10D15}"/>
              </a:ext>
            </a:extLst>
          </p:cNvPr>
          <p:cNvGraphicFramePr>
            <a:graphicFrameLocks noGrp="1"/>
          </p:cNvGraphicFramePr>
          <p:nvPr>
            <p:ph type="tbl" sz="quarter" idx="12"/>
            <p:extLst>
              <p:ext uri="{D42A27DB-BD31-4B8C-83A1-F6EECF244321}">
                <p14:modId xmlns:p14="http://schemas.microsoft.com/office/powerpoint/2010/main" val="1131896474"/>
              </p:ext>
            </p:extLst>
          </p:nvPr>
        </p:nvGraphicFramePr>
        <p:xfrm>
          <a:off x="917409" y="1517340"/>
          <a:ext cx="10873331" cy="5029200"/>
        </p:xfrm>
        <a:graphic>
          <a:graphicData uri="http://schemas.openxmlformats.org/drawingml/2006/table">
            <a:tbl>
              <a:tblPr firstRow="1" bandRow="1">
                <a:tableStyleId>{5C22544A-7EE6-4342-B048-85BDC9FD1C3A}</a:tableStyleId>
              </a:tblPr>
              <a:tblGrid>
                <a:gridCol w="1701301">
                  <a:extLst>
                    <a:ext uri="{9D8B030D-6E8A-4147-A177-3AD203B41FA5}">
                      <a16:colId xmlns:a16="http://schemas.microsoft.com/office/drawing/2014/main" val="4266315125"/>
                    </a:ext>
                  </a:extLst>
                </a:gridCol>
                <a:gridCol w="3247109">
                  <a:extLst>
                    <a:ext uri="{9D8B030D-6E8A-4147-A177-3AD203B41FA5}">
                      <a16:colId xmlns:a16="http://schemas.microsoft.com/office/drawing/2014/main" val="3442232769"/>
                    </a:ext>
                  </a:extLst>
                </a:gridCol>
                <a:gridCol w="1007256">
                  <a:extLst>
                    <a:ext uri="{9D8B030D-6E8A-4147-A177-3AD203B41FA5}">
                      <a16:colId xmlns:a16="http://schemas.microsoft.com/office/drawing/2014/main" val="1202135568"/>
                    </a:ext>
                  </a:extLst>
                </a:gridCol>
                <a:gridCol w="1007256">
                  <a:extLst>
                    <a:ext uri="{9D8B030D-6E8A-4147-A177-3AD203B41FA5}">
                      <a16:colId xmlns:a16="http://schemas.microsoft.com/office/drawing/2014/main" val="2732685558"/>
                    </a:ext>
                  </a:extLst>
                </a:gridCol>
                <a:gridCol w="1007256">
                  <a:extLst>
                    <a:ext uri="{9D8B030D-6E8A-4147-A177-3AD203B41FA5}">
                      <a16:colId xmlns:a16="http://schemas.microsoft.com/office/drawing/2014/main" val="1235775945"/>
                    </a:ext>
                  </a:extLst>
                </a:gridCol>
                <a:gridCol w="1007256">
                  <a:extLst>
                    <a:ext uri="{9D8B030D-6E8A-4147-A177-3AD203B41FA5}">
                      <a16:colId xmlns:a16="http://schemas.microsoft.com/office/drawing/2014/main" val="2053326193"/>
                    </a:ext>
                  </a:extLst>
                </a:gridCol>
                <a:gridCol w="1895897">
                  <a:extLst>
                    <a:ext uri="{9D8B030D-6E8A-4147-A177-3AD203B41FA5}">
                      <a16:colId xmlns:a16="http://schemas.microsoft.com/office/drawing/2014/main" val="1634429190"/>
                    </a:ext>
                  </a:extLst>
                </a:gridCol>
              </a:tblGrid>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Measure</a:t>
                      </a:r>
                    </a:p>
                    <a:p>
                      <a:endParaRPr lang="en-GB" sz="1200" b="1">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marL="0" lvl="0" indent="0" algn="ctr" defTabSz="914400">
                        <a:lnSpc>
                          <a:spcPct val="100000"/>
                        </a:lnSpc>
                        <a:spcBef>
                          <a:spcPts val="0"/>
                        </a:spcBef>
                        <a:spcAft>
                          <a:spcPts val="0"/>
                        </a:spcAft>
                        <a:buNone/>
                        <a:tabLst/>
                        <a:defRPr/>
                      </a:pPr>
                      <a:r>
                        <a:rPr lang="en-GB" sz="1200" b="1" kern="1200" dirty="0">
                          <a:solidFill>
                            <a:schemeClr val="bg1"/>
                          </a:solidFill>
                          <a:latin typeface="+mn-lt"/>
                          <a:ea typeface="+mn-ea"/>
                          <a:cs typeface="+mn-cs"/>
                        </a:rPr>
                        <a:t>Rationale</a:t>
                      </a:r>
                    </a:p>
                  </a:txBody>
                  <a:tcPr>
                    <a:lnL w="12700">
                      <a:solidFill>
                        <a:schemeClr val="tx1"/>
                      </a:solidFill>
                    </a:lnL>
                    <a:lnR w="12700">
                      <a:solidFill>
                        <a:schemeClr val="tx1"/>
                      </a:solidFill>
                    </a:lnR>
                    <a:lnT w="12700">
                      <a:solidFill>
                        <a:schemeClr val="tx1"/>
                      </a:solidFill>
                    </a:lnT>
                    <a:lnB w="12700">
                      <a:solidFill>
                        <a:schemeClr val="tx1"/>
                      </a:solidFill>
                    </a:lnB>
                    <a:solidFill>
                      <a:srgbClr val="E40037"/>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1" kern="1200" dirty="0">
                          <a:solidFill>
                            <a:schemeClr val="bg1"/>
                          </a:solidFill>
                          <a:latin typeface="+mn-lt"/>
                          <a:ea typeface="+mn-ea"/>
                          <a:cs typeface="+mn-cs"/>
                        </a:rPr>
                        <a:t>Current </a:t>
                      </a:r>
                      <a:endParaRPr lang="en-GB" sz="1200" b="1" dirty="0">
                        <a:solidFill>
                          <a:schemeClr val="bg1"/>
                        </a:solidFill>
                        <a:latin typeface="+mj-lt"/>
                      </a:endParaRPr>
                    </a:p>
                    <a:p>
                      <a:pPr marL="0" marR="0" lvl="0" indent="0" algn="ctr" defTabSz="914400">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outturn</a:t>
                      </a:r>
                      <a:endParaRPr lang="en-GB" sz="1200" b="1"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algn="ctr"/>
                      <a:r>
                        <a:rPr lang="en-GB" sz="1200" b="1" dirty="0">
                          <a:solidFill>
                            <a:schemeClr val="bg1"/>
                          </a:solidFill>
                          <a:latin typeface="+mj-lt"/>
                        </a:rPr>
                        <a:t>Dec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algn="ctr"/>
                      <a:r>
                        <a:rPr lang="en-GB" sz="1200" b="1" dirty="0">
                          <a:solidFill>
                            <a:schemeClr val="bg1"/>
                          </a:solidFill>
                          <a:latin typeface="+mj-lt"/>
                        </a:rPr>
                        <a:t>Nov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algn="ctr"/>
                      <a:r>
                        <a:rPr lang="en-GB" sz="1200" b="1" dirty="0">
                          <a:solidFill>
                            <a:schemeClr val="bg1"/>
                          </a:solidFill>
                          <a:latin typeface="+mj-lt"/>
                        </a:rPr>
                        <a:t>Oct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r>
                        <a:rPr lang="en-GB" sz="1200" b="1" dirty="0">
                          <a:solidFill>
                            <a:schemeClr val="bg1"/>
                          </a:solidFill>
                          <a:latin typeface="+mj-lt"/>
                        </a:rPr>
                        <a:t>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extLst>
                  <a:ext uri="{0D108BD9-81ED-4DB2-BD59-A6C34878D82A}">
                    <a16:rowId xmlns:a16="http://schemas.microsoft.com/office/drawing/2014/main" val="324011473"/>
                  </a:ext>
                </a:extLst>
              </a:tr>
              <a:tr h="370839">
                <a:tc>
                  <a:txBody>
                    <a:bodyPr/>
                    <a:lstStyle/>
                    <a:p>
                      <a:r>
                        <a:rPr lang="en-GB" sz="1200" dirty="0">
                          <a:latin typeface="Calibri"/>
                        </a:rPr>
                        <a:t>ASC: People admitted to permanent residential or nursing care settings</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dirty="0">
                          <a:solidFill>
                            <a:srgbClr val="000000"/>
                          </a:solidFill>
                          <a:latin typeface="Calibri"/>
                        </a:rPr>
                        <a:t>Residential admission rates monitored as part of the strategic framework. Actual numbers presented here identifies cost, sufficiency and capacity pressures.  Annual residential costs for under 65s on average are £100k, over 65 are £46k</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200" dirty="0">
                          <a:latin typeface="Calibri"/>
                        </a:rPr>
                        <a:t>91 </a:t>
                      </a:r>
                      <a:br>
                        <a:rPr lang="en-GB" sz="1200" dirty="0">
                          <a:latin typeface="Calibri"/>
                        </a:rPr>
                      </a:br>
                      <a:r>
                        <a:rPr lang="en-GB" sz="1200" dirty="0">
                          <a:latin typeface="Calibri"/>
                        </a:rPr>
                        <a:t>(Jan 24)</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dirty="0">
                          <a:latin typeface="Calibri"/>
                        </a:rPr>
                        <a:t>71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dirty="0">
                          <a:latin typeface="Calibri"/>
                        </a:rPr>
                        <a:t>96</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dirty="0">
                          <a:latin typeface="Calibri"/>
                        </a:rPr>
                        <a:t>140</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lvl="0" algn="l">
                        <a:lnSpc>
                          <a:spcPct val="100000"/>
                        </a:lnSpc>
                        <a:spcBef>
                          <a:spcPts val="0"/>
                        </a:spcBef>
                        <a:spcAft>
                          <a:spcPts val="0"/>
                        </a:spcAft>
                        <a:buNone/>
                      </a:pPr>
                      <a:r>
                        <a:rPr lang="en-GB" sz="1200" b="0" i="0" u="none" strike="noStrike" noProof="0" dirty="0">
                          <a:solidFill>
                            <a:srgbClr val="000000"/>
                          </a:solidFill>
                          <a:latin typeface="Calibri"/>
                        </a:rPr>
                        <a:t>Lags in the recording of new packages on the case management system mean the latest month number is expected to be an under representation of the actual position.</a:t>
                      </a:r>
                      <a:endParaRPr lang="en-GB" sz="1200" b="0" i="0" u="none" strike="noStrike" noProof="0" dirty="0">
                        <a:solidFill>
                          <a:srgbClr val="80808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722086"/>
                  </a:ext>
                </a:extLst>
              </a:tr>
              <a:tr h="370839">
                <a:tc>
                  <a:txBody>
                    <a:bodyPr/>
                    <a:lstStyle/>
                    <a:p>
                      <a:r>
                        <a:rPr lang="en-GB" sz="1200" b="0" dirty="0">
                          <a:latin typeface="Calibri"/>
                        </a:rPr>
                        <a:t>ASC: People waiting</a:t>
                      </a:r>
                      <a:endParaRPr lang="en-US" sz="1200" b="0" dirty="0">
                        <a:latin typeface="Calibri"/>
                      </a:endParaRPr>
                    </a:p>
                    <a:p>
                      <a:pPr lvl="0">
                        <a:buNone/>
                      </a:pPr>
                      <a:endParaRPr lang="en-GB" sz="1200" b="1"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200" b="0" dirty="0">
                          <a:latin typeface="Calibri"/>
                        </a:rPr>
                        <a:t>Waiting an extended time for an intervention from social care is a poor experience for the adult and the management of waiting lists places an additional burden on frontline operational staff and is a risk to the council.</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GB" sz="1200" b="0" dirty="0">
                          <a:latin typeface="Calibri"/>
                        </a:rPr>
                        <a:t>10,744</a:t>
                      </a:r>
                      <a:br>
                        <a:rPr lang="en-GB" sz="1200" b="0" dirty="0">
                          <a:latin typeface="Calibri"/>
                        </a:rPr>
                      </a:br>
                      <a:r>
                        <a:rPr lang="en-GB" sz="1200" b="0" dirty="0">
                          <a:latin typeface="Calibri"/>
                        </a:rPr>
                        <a:t>(As at 18/02/2024)</a:t>
                      </a:r>
                      <a:endParaRPr lang="en-US" sz="1200" b="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dirty="0">
                          <a:latin typeface="Calibri"/>
                        </a:rPr>
                        <a:t>10,940</a:t>
                      </a:r>
                      <a:endParaRPr lang="en-US" sz="1200" b="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b="0" dirty="0">
                          <a:latin typeface="Calibri"/>
                        </a:rPr>
                        <a:t>11,157</a:t>
                      </a:r>
                      <a:endParaRPr lang="en-US" sz="1200" b="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b="0" dirty="0">
                          <a:latin typeface="Calibri"/>
                        </a:rPr>
                        <a:t>11,046</a:t>
                      </a:r>
                      <a:endParaRPr lang="en-US" sz="1200" b="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GB" sz="1200" b="0" dirty="0">
                          <a:latin typeface="Calibri"/>
                        </a:rPr>
                        <a:t>Total number of people waiting for assessment (inc. Care Act and OT assessment and reassessments), review, safeguarding enquiry or a DoLs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990838"/>
                  </a:ext>
                </a:extLst>
              </a:tr>
              <a:tr h="370839">
                <a:tc>
                  <a:txBody>
                    <a:bodyPr/>
                    <a:lstStyle/>
                    <a:p>
                      <a:pPr lvl="0">
                        <a:buNone/>
                      </a:pPr>
                      <a:r>
                        <a:rPr lang="en-GB" sz="1200" dirty="0">
                          <a:latin typeface="Calibri"/>
                        </a:rPr>
                        <a:t>Contacts in ASC</a:t>
                      </a:r>
                      <a:endParaRPr lang="en-US" dirty="0"/>
                    </a:p>
                    <a:p>
                      <a:pPr lvl="0">
                        <a:buNone/>
                      </a:pPr>
                      <a:endParaRPr lang="en-GB"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dirty="0">
                          <a:solidFill>
                            <a:srgbClr val="000000"/>
                          </a:solidFill>
                          <a:latin typeface="Calibri"/>
                        </a:rPr>
                        <a:t>While the proportion of contacts that lead to services being put in place varies, the number of contacts received into the service serves as a proxy for demand pressure and spend</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dirty="0">
                          <a:latin typeface="Calibri"/>
                        </a:rPr>
                        <a:t>6,468</a:t>
                      </a:r>
                      <a:br>
                        <a:rPr lang="en-GB" sz="1200" dirty="0">
                          <a:latin typeface="Calibri"/>
                        </a:rPr>
                      </a:br>
                      <a:r>
                        <a:rPr lang="en-GB" sz="1200" dirty="0">
                          <a:latin typeface="Calibri"/>
                        </a:rPr>
                        <a:t>(Jan 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dirty="0">
                          <a:latin typeface="Calibri"/>
                        </a:rPr>
                        <a:t>5,171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lvl="0" algn="ctr">
                        <a:buNone/>
                      </a:pPr>
                      <a:r>
                        <a:rPr lang="en-GB" sz="1200" dirty="0">
                          <a:latin typeface="Calibri"/>
                        </a:rPr>
                        <a:t>7,522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lvl="0" algn="ctr">
                        <a:buNone/>
                      </a:pPr>
                      <a:r>
                        <a:rPr lang="en-GB" sz="1200" dirty="0">
                          <a:latin typeface="Calibri"/>
                        </a:rPr>
                        <a:t>7,514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lvl="0">
                        <a:buNone/>
                      </a:pPr>
                      <a:r>
                        <a:rPr lang="en-GB" sz="1200" kern="1200" dirty="0">
                          <a:solidFill>
                            <a:schemeClr val="dk1"/>
                          </a:solidFill>
                          <a:latin typeface="Calibri"/>
                          <a:ea typeface="+mn-ea"/>
                          <a:cs typeface="+mn-cs"/>
                        </a:rPr>
                        <a:t>The flow out of hospital has been well managed over the winter with few social care related delays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949277"/>
                  </a:ext>
                </a:extLst>
              </a:tr>
              <a:tr h="370839">
                <a:tc>
                  <a:txBody>
                    <a:bodyPr/>
                    <a:lstStyle/>
                    <a:p>
                      <a:r>
                        <a:rPr lang="en-GB" sz="1200" dirty="0">
                          <a:latin typeface="Calibri"/>
                        </a:rPr>
                        <a:t>ECC responsible EHCPs</a:t>
                      </a:r>
                      <a:endParaRPr lang="en-US" sz="1200" dirty="0">
                        <a:latin typeface="Calibri"/>
                      </a:endParaRPr>
                    </a:p>
                    <a:p>
                      <a:pPr lvl="0">
                        <a:buNone/>
                      </a:pPr>
                      <a:endParaRPr lang="en-GB"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kern="1200" noProof="0" dirty="0">
                          <a:solidFill>
                            <a:srgbClr val="000000"/>
                          </a:solidFill>
                          <a:latin typeface="Calibri"/>
                        </a:rPr>
                        <a:t>Costs associated with EHCPs vary according to settings, and level of support required.  Initial costs are met by the host school. Oversight of the numbers of c/</a:t>
                      </a:r>
                      <a:r>
                        <a:rPr lang="en-GB" sz="1200" b="0" i="0" u="none" strike="noStrike" kern="1200" noProof="0" dirty="0" err="1">
                          <a:solidFill>
                            <a:srgbClr val="000000"/>
                          </a:solidFill>
                          <a:latin typeface="Calibri"/>
                        </a:rPr>
                        <a:t>yp</a:t>
                      </a:r>
                      <a:r>
                        <a:rPr lang="en-GB" sz="1200" b="0" i="0" u="none" strike="noStrike" kern="1200" noProof="0" dirty="0">
                          <a:solidFill>
                            <a:srgbClr val="000000"/>
                          </a:solidFill>
                          <a:latin typeface="Calibri"/>
                        </a:rPr>
                        <a:t> helps the service understand future demand.</a:t>
                      </a:r>
                      <a:endParaRPr lang="en-GB" sz="1200" kern="1200" dirty="0">
                        <a:solidFill>
                          <a:schemeClr val="dk1"/>
                        </a:solidFill>
                        <a:latin typeface="Calibri"/>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200" kern="1200" dirty="0">
                          <a:solidFill>
                            <a:schemeClr val="dk1"/>
                          </a:solidFill>
                          <a:latin typeface="Calibri"/>
                          <a:ea typeface="+mn-ea"/>
                          <a:cs typeface="+mn-cs"/>
                        </a:rPr>
                        <a:t>13,084</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kern="1200" dirty="0">
                          <a:solidFill>
                            <a:schemeClr val="dk1"/>
                          </a:solidFill>
                          <a:latin typeface="Calibri"/>
                          <a:ea typeface="+mn-ea"/>
                          <a:cs typeface="+mn-cs"/>
                        </a:rPr>
                        <a:t>12,906</a:t>
                      </a:r>
                      <a:endParaRPr lang="en-US" sz="1200" dirty="0">
                        <a:latin typeface="Calibri"/>
                      </a:endParaRPr>
                    </a:p>
                    <a:p>
                      <a:pPr lvl="0" algn="ctr">
                        <a:buNone/>
                      </a:pPr>
                      <a:r>
                        <a:rPr lang="en-GB" sz="1200" dirty="0">
                          <a:latin typeface="Calibri"/>
                        </a:rPr>
                        <a:t>(Dec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dirty="0">
                          <a:latin typeface="Calibri"/>
                        </a:rPr>
                        <a:t>12,544</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dirty="0">
                          <a:latin typeface="Calibri"/>
                        </a:rPr>
                        <a:t>12,057</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endParaRPr lang="en-GB"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394106"/>
                  </a:ext>
                </a:extLst>
              </a:tr>
            </a:tbl>
          </a:graphicData>
        </a:graphic>
      </p:graphicFrame>
      <p:sp>
        <p:nvSpPr>
          <p:cNvPr id="4" name="Title 3">
            <a:extLst>
              <a:ext uri="{FF2B5EF4-FFF2-40B4-BE49-F238E27FC236}">
                <a16:creationId xmlns:a16="http://schemas.microsoft.com/office/drawing/2014/main" id="{8B9CA60F-FAC7-25EA-336C-CC7291887309}"/>
              </a:ext>
            </a:extLst>
          </p:cNvPr>
          <p:cNvSpPr>
            <a:spLocks noGrp="1"/>
          </p:cNvSpPr>
          <p:nvPr>
            <p:ph type="title"/>
          </p:nvPr>
        </p:nvSpPr>
        <p:spPr>
          <a:xfrm>
            <a:off x="960339" y="91771"/>
            <a:ext cx="3656049" cy="752292"/>
          </a:xfrm>
        </p:spPr>
        <p:txBody>
          <a:bodyPr/>
          <a:lstStyle/>
          <a:p>
            <a:r>
              <a:rPr lang="en-GB"/>
              <a:t>January outturn</a:t>
            </a:r>
          </a:p>
        </p:txBody>
      </p:sp>
      <p:sp>
        <p:nvSpPr>
          <p:cNvPr id="2" name="Title 4">
            <a:extLst>
              <a:ext uri="{FF2B5EF4-FFF2-40B4-BE49-F238E27FC236}">
                <a16:creationId xmlns:a16="http://schemas.microsoft.com/office/drawing/2014/main" id="{107D8F32-D611-9D7E-6C9D-C915969059C7}"/>
              </a:ext>
            </a:extLst>
          </p:cNvPr>
          <p:cNvSpPr txBox="1">
            <a:spLocks/>
          </p:cNvSpPr>
          <p:nvPr/>
        </p:nvSpPr>
        <p:spPr>
          <a:xfrm rot="16200000">
            <a:off x="-3067034"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Just in time: Demand Measures (1)</a:t>
            </a:r>
            <a:endParaRPr kumimoji="0" lang="en-GB" sz="2800" b="1" i="0" u="none" strike="noStrike" kern="1200" cap="none" spc="0" normalizeH="0" baseline="0" noProof="0">
              <a:ln>
                <a:noFill/>
              </a:ln>
              <a:solidFill>
                <a:prstClr val="white"/>
              </a:solidFill>
              <a:effectLst/>
              <a:uLnTx/>
              <a:uFillTx/>
              <a:latin typeface="Calibri"/>
              <a:ea typeface="+mj-ea"/>
              <a:cs typeface="+mj-cs"/>
            </a:endParaRPr>
          </a:p>
        </p:txBody>
      </p:sp>
      <p:sp>
        <p:nvSpPr>
          <p:cNvPr id="3" name="TextBox 2">
            <a:extLst>
              <a:ext uri="{FF2B5EF4-FFF2-40B4-BE49-F238E27FC236}">
                <a16:creationId xmlns:a16="http://schemas.microsoft.com/office/drawing/2014/main" id="{A08777CF-8A57-CB4C-072D-F9C8AFD3F7B0}"/>
              </a:ext>
            </a:extLst>
          </p:cNvPr>
          <p:cNvSpPr txBox="1"/>
          <p:nvPr/>
        </p:nvSpPr>
        <p:spPr>
          <a:xfrm>
            <a:off x="960339" y="726007"/>
            <a:ext cx="10873331" cy="109600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mn-cs"/>
              </a:rPr>
              <a:t>Highlight:</a:t>
            </a:r>
            <a:r>
              <a:rPr kumimoji="0" lang="en-GB" sz="1600" b="0" i="0" u="none" strike="noStrike" kern="1200" cap="none" spc="0" normalizeH="0" baseline="0" noProof="0" dirty="0">
                <a:ln>
                  <a:noFill/>
                </a:ln>
                <a:solidFill>
                  <a:srgbClr val="000000"/>
                </a:solidFill>
                <a:effectLst/>
                <a:uLnTx/>
                <a:uFillTx/>
                <a:latin typeface="Calibri"/>
                <a:ea typeface="+mn-ea"/>
                <a:cs typeface="+mn-cs"/>
              </a:rPr>
              <a:t> ASC: People waiting (assessments, overdue reviews and DoLs assessments) continues to be high, and the service continues to monitor progress and prioritise based on established risks. A number of initiatives are in place to address this issue, and is monitored closely by Directors, a session reviewing this has been held at scrutiny.</a:t>
            </a:r>
          </a:p>
        </p:txBody>
      </p:sp>
    </p:spTree>
    <p:extLst>
      <p:ext uri="{BB962C8B-B14F-4D97-AF65-F5344CB8AC3E}">
        <p14:creationId xmlns:p14="http://schemas.microsoft.com/office/powerpoint/2010/main" val="72916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5ADD907-8C25-42B4-48C6-19A901A10D15}"/>
              </a:ext>
            </a:extLst>
          </p:cNvPr>
          <p:cNvGraphicFramePr>
            <a:graphicFrameLocks noGrp="1"/>
          </p:cNvGraphicFramePr>
          <p:nvPr>
            <p:ph type="tbl" sz="quarter" idx="12"/>
          </p:nvPr>
        </p:nvGraphicFramePr>
        <p:xfrm>
          <a:off x="1186426" y="1333163"/>
          <a:ext cx="10064851" cy="3291840"/>
        </p:xfrm>
        <a:graphic>
          <a:graphicData uri="http://schemas.openxmlformats.org/drawingml/2006/table">
            <a:tbl>
              <a:tblPr firstRow="1" bandRow="1">
                <a:tableStyleId>{5C22544A-7EE6-4342-B048-85BDC9FD1C3A}</a:tableStyleId>
              </a:tblPr>
              <a:tblGrid>
                <a:gridCol w="1523998">
                  <a:extLst>
                    <a:ext uri="{9D8B030D-6E8A-4147-A177-3AD203B41FA5}">
                      <a16:colId xmlns:a16="http://schemas.microsoft.com/office/drawing/2014/main" val="4266315125"/>
                    </a:ext>
                  </a:extLst>
                </a:gridCol>
                <a:gridCol w="3208865">
                  <a:extLst>
                    <a:ext uri="{9D8B030D-6E8A-4147-A177-3AD203B41FA5}">
                      <a16:colId xmlns:a16="http://schemas.microsoft.com/office/drawing/2014/main" val="2678687736"/>
                    </a:ext>
                  </a:extLst>
                </a:gridCol>
                <a:gridCol w="813958">
                  <a:extLst>
                    <a:ext uri="{9D8B030D-6E8A-4147-A177-3AD203B41FA5}">
                      <a16:colId xmlns:a16="http://schemas.microsoft.com/office/drawing/2014/main" val="1202135568"/>
                    </a:ext>
                  </a:extLst>
                </a:gridCol>
                <a:gridCol w="813958">
                  <a:extLst>
                    <a:ext uri="{9D8B030D-6E8A-4147-A177-3AD203B41FA5}">
                      <a16:colId xmlns:a16="http://schemas.microsoft.com/office/drawing/2014/main" val="2732685558"/>
                    </a:ext>
                  </a:extLst>
                </a:gridCol>
                <a:gridCol w="813958">
                  <a:extLst>
                    <a:ext uri="{9D8B030D-6E8A-4147-A177-3AD203B41FA5}">
                      <a16:colId xmlns:a16="http://schemas.microsoft.com/office/drawing/2014/main" val="1235775945"/>
                    </a:ext>
                  </a:extLst>
                </a:gridCol>
                <a:gridCol w="813958">
                  <a:extLst>
                    <a:ext uri="{9D8B030D-6E8A-4147-A177-3AD203B41FA5}">
                      <a16:colId xmlns:a16="http://schemas.microsoft.com/office/drawing/2014/main" val="2053326193"/>
                    </a:ext>
                  </a:extLst>
                </a:gridCol>
                <a:gridCol w="2076156">
                  <a:extLst>
                    <a:ext uri="{9D8B030D-6E8A-4147-A177-3AD203B41FA5}">
                      <a16:colId xmlns:a16="http://schemas.microsoft.com/office/drawing/2014/main" val="163442919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Measure</a:t>
                      </a:r>
                    </a:p>
                    <a:p>
                      <a:endParaRPr lang="en-GB" sz="1200" b="1">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marL="0" lvl="0" indent="0" algn="ctr" defTabSz="914400">
                        <a:lnSpc>
                          <a:spcPct val="100000"/>
                        </a:lnSpc>
                        <a:spcBef>
                          <a:spcPts val="0"/>
                        </a:spcBef>
                        <a:spcAft>
                          <a:spcPts val="0"/>
                        </a:spcAft>
                        <a:buNone/>
                        <a:tabLst/>
                        <a:defRPr/>
                      </a:pPr>
                      <a:r>
                        <a:rPr lang="en-GB" sz="1200" b="1" kern="1200">
                          <a:solidFill>
                            <a:schemeClr val="bg1"/>
                          </a:solidFill>
                          <a:latin typeface="+mn-lt"/>
                          <a:ea typeface="+mn-ea"/>
                          <a:cs typeface="+mn-cs"/>
                        </a:rPr>
                        <a:t>Rationale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40037"/>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bg1"/>
                          </a:solidFill>
                          <a:latin typeface="+mn-lt"/>
                          <a:ea typeface="+mn-ea"/>
                          <a:cs typeface="+mn-cs"/>
                        </a:rPr>
                        <a:t>Current </a:t>
                      </a:r>
                      <a:endParaRPr lang="en-GB" sz="1200" b="1">
                        <a:solidFill>
                          <a:schemeClr val="bg1"/>
                        </a:solidFill>
                        <a:latin typeface="+mj-lt"/>
                      </a:endParaRPr>
                    </a:p>
                    <a:p>
                      <a:pPr marL="0" marR="0" lvl="0" indent="0" algn="ctr" defTabSz="914400">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outturn</a:t>
                      </a:r>
                      <a:endParaRPr lang="en-GB" sz="1200" b="1">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algn="ctr"/>
                      <a:r>
                        <a:rPr lang="en-GB" sz="1200" b="1">
                          <a:solidFill>
                            <a:schemeClr val="bg1"/>
                          </a:solidFill>
                          <a:latin typeface="+mj-lt"/>
                        </a:rPr>
                        <a:t>Dec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algn="ctr"/>
                      <a:r>
                        <a:rPr lang="en-GB" sz="1200" b="1">
                          <a:solidFill>
                            <a:schemeClr val="bg1"/>
                          </a:solidFill>
                          <a:latin typeface="+mj-lt"/>
                        </a:rPr>
                        <a:t>Nov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pPr algn="ctr"/>
                      <a:r>
                        <a:rPr lang="en-GB" sz="1200" b="1">
                          <a:solidFill>
                            <a:schemeClr val="bg1"/>
                          </a:solidFill>
                          <a:latin typeface="+mj-lt"/>
                        </a:rPr>
                        <a:t>Oct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r>
                        <a:rPr lang="en-GB" sz="1200" b="1">
                          <a:solidFill>
                            <a:schemeClr val="bg1"/>
                          </a:solidFill>
                          <a:latin typeface="+mj-lt"/>
                        </a:rPr>
                        <a:t>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extLst>
                  <a:ext uri="{0D108BD9-81ED-4DB2-BD59-A6C34878D82A}">
                    <a16:rowId xmlns:a16="http://schemas.microsoft.com/office/drawing/2014/main" val="324011473"/>
                  </a:ext>
                </a:extLst>
              </a:tr>
              <a:tr h="370840">
                <a:tc>
                  <a:txBody>
                    <a:bodyPr/>
                    <a:lstStyle/>
                    <a:p>
                      <a:r>
                        <a:rPr lang="en-GB" sz="1200">
                          <a:latin typeface="Calibri"/>
                        </a:rPr>
                        <a:t>SEN requests</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a:solidFill>
                            <a:srgbClr val="000000"/>
                          </a:solidFill>
                          <a:latin typeface="Calibri"/>
                        </a:rPr>
                        <a:t>The number of applications give an indicator of future demand, and of expected demand in the service.</a:t>
                      </a:r>
                      <a:endParaRPr lang="en-GB"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a:latin typeface="Calibri"/>
                        </a:rPr>
                        <a:t>193</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a:latin typeface="Calibri"/>
                        </a:rPr>
                        <a:t>498</a:t>
                      </a:r>
                      <a:endParaRPr lang="en-US" sz="1200">
                        <a:latin typeface="Calibri"/>
                      </a:endParaRPr>
                    </a:p>
                    <a:p>
                      <a:pPr marL="0" marR="0" lvl="0" indent="0" algn="ctr" rtl="0">
                        <a:lnSpc>
                          <a:spcPct val="100000"/>
                        </a:lnSpc>
                        <a:spcBef>
                          <a:spcPts val="0"/>
                        </a:spcBef>
                        <a:spcAft>
                          <a:spcPts val="0"/>
                        </a:spcAft>
                        <a:buClrTx/>
                        <a:buSzTx/>
                        <a:buFontTx/>
                        <a:buNone/>
                      </a:pPr>
                      <a:r>
                        <a:rPr lang="en-GB" sz="1200" kern="1200">
                          <a:solidFill>
                            <a:schemeClr val="dk1"/>
                          </a:solidFill>
                          <a:latin typeface="Calibri"/>
                          <a:ea typeface="+mn-ea"/>
                          <a:cs typeface="+mn-cs"/>
                        </a:rPr>
                        <a:t>(Dec 23)</a:t>
                      </a:r>
                      <a:endParaRPr lang="en-GB"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a:latin typeface="Calibri"/>
                        </a:rPr>
                        <a:t>491</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dirty="0">
                          <a:latin typeface="Calibri"/>
                        </a:rPr>
                        <a:t>342</a:t>
                      </a:r>
                      <a:endParaRPr lang="en-US"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endParaRPr lang="en-GB"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924188"/>
                  </a:ext>
                </a:extLst>
              </a:tr>
              <a:tr h="370840">
                <a:tc>
                  <a:txBody>
                    <a:bodyPr/>
                    <a:lstStyle/>
                    <a:p>
                      <a:r>
                        <a:rPr lang="en-GB" sz="1200" dirty="0">
                          <a:latin typeface="Calibri"/>
                        </a:rPr>
                        <a:t>Children in Care</a:t>
                      </a:r>
                    </a:p>
                    <a:p>
                      <a:pPr lvl="0">
                        <a:buNone/>
                      </a:pPr>
                      <a:endParaRPr lang="en-GB" sz="1200" dirty="0">
                        <a:latin typeface="Calibri"/>
                      </a:endParaRPr>
                    </a:p>
                    <a:p>
                      <a:pPr lvl="0" algn="l">
                        <a:lnSpc>
                          <a:spcPct val="100000"/>
                        </a:lnSpc>
                        <a:spcBef>
                          <a:spcPts val="0"/>
                        </a:spcBef>
                        <a:spcAft>
                          <a:spcPts val="0"/>
                        </a:spcAft>
                        <a:buNone/>
                      </a:pPr>
                      <a:endParaRPr lang="en-GB" sz="1200" b="0" i="0" u="none" strike="noStrike" noProof="0" dirty="0">
                        <a:solidFill>
                          <a:srgbClr val="000000"/>
                        </a:solidFill>
                        <a:latin typeface="Calibri"/>
                      </a:endParaRPr>
                    </a:p>
                    <a:p>
                      <a:pPr lvl="0">
                        <a:buNone/>
                      </a:pPr>
                      <a:endParaRPr lang="en-GB" sz="1200" dirty="0">
                        <a:latin typeface="Calibri"/>
                      </a:endParaRPr>
                    </a:p>
                    <a:p>
                      <a:pPr lvl="0">
                        <a:buNone/>
                      </a:pPr>
                      <a:endParaRPr lang="en-GB" sz="1200" dirty="0">
                        <a:latin typeface="Calibri"/>
                      </a:endParaRPr>
                    </a:p>
                    <a:p>
                      <a:pPr lvl="0">
                        <a:buNone/>
                      </a:pPr>
                      <a:endParaRPr lang="en-GB"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200" b="0" i="0" u="none" strike="noStrike" noProof="0">
                          <a:solidFill>
                            <a:srgbClr val="000000"/>
                          </a:solidFill>
                          <a:latin typeface="Calibri"/>
                        </a:rPr>
                        <a:t>Children in care rates are monitored as part of the strategic framework, actual numbers presented here to identify pressures on services as have a significant impact on capacity, sufficiency in the market and cost. Cost per C/YP is on average £85k</a:t>
                      </a:r>
                      <a:endParaRPr lang="en-US" sz="1200">
                        <a:latin typeface="Calibri"/>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a:latin typeface="Calibri"/>
                        </a:rPr>
                        <a:t>1,158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a:latin typeface="Calibri"/>
                        </a:rPr>
                        <a:t>1,183 (Dec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a:latin typeface="Calibri"/>
                        </a:rPr>
                        <a:t>1,163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GB" sz="1200">
                          <a:latin typeface="Calibri"/>
                        </a:rPr>
                        <a:t>1,155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GB" sz="1200">
                          <a:latin typeface="Calibri"/>
                        </a:rPr>
                        <a:t>Decreases in both SMC and non-SMC cohorts this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837096"/>
                  </a:ext>
                </a:extLst>
              </a:tr>
              <a:tr h="370839">
                <a:tc>
                  <a:txBody>
                    <a:bodyPr/>
                    <a:lstStyle/>
                    <a:p>
                      <a:pPr lvl="0">
                        <a:buNone/>
                      </a:pPr>
                      <a:r>
                        <a:rPr lang="en-GB" sz="1200">
                          <a:latin typeface="Calibri"/>
                        </a:rPr>
                        <a:t>Coroner’s open cases</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dirty="0">
                          <a:solidFill>
                            <a:srgbClr val="000000"/>
                          </a:solidFill>
                          <a:latin typeface="Calibri"/>
                        </a:rPr>
                        <a:t>Coroner’s have experienced an increase in demand and backlogs. National standards are set to process Coroner’s cases, and additional investment has been made to address this.</a:t>
                      </a:r>
                      <a:endParaRPr lang="en-US" sz="1200" dirty="0">
                        <a:latin typeface="Calibri"/>
                      </a:endParaRPr>
                    </a:p>
                    <a:p>
                      <a:pPr lvl="0" algn="l">
                        <a:buNone/>
                      </a:pPr>
                      <a:endParaRPr lang="en-GB"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a:latin typeface="Calibri"/>
                        </a:rPr>
                        <a:t>498</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a:latin typeface="Calibri"/>
                        </a:rPr>
                        <a:t>482</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lvl="0" algn="ctr">
                        <a:buNone/>
                      </a:pPr>
                      <a:r>
                        <a:rPr lang="en-GB" sz="1200">
                          <a:latin typeface="Calibri"/>
                        </a:rPr>
                        <a:t>510</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lvl="0" algn="ctr">
                        <a:buNone/>
                      </a:pPr>
                      <a:r>
                        <a:rPr lang="en-GB" sz="1200">
                          <a:latin typeface="Calibri"/>
                        </a:rPr>
                        <a:t>569</a:t>
                      </a:r>
                      <a:endParaRPr lang="en-US" sz="120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lvl="0">
                        <a:buNone/>
                      </a:pPr>
                      <a:endParaRPr lang="en-GB" sz="1200" dirty="0">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45021"/>
                  </a:ext>
                </a:extLst>
              </a:tr>
            </a:tbl>
          </a:graphicData>
        </a:graphic>
      </p:graphicFrame>
      <p:sp>
        <p:nvSpPr>
          <p:cNvPr id="4" name="Title 3">
            <a:extLst>
              <a:ext uri="{FF2B5EF4-FFF2-40B4-BE49-F238E27FC236}">
                <a16:creationId xmlns:a16="http://schemas.microsoft.com/office/drawing/2014/main" id="{8B9CA60F-FAC7-25EA-336C-CC7291887309}"/>
              </a:ext>
            </a:extLst>
          </p:cNvPr>
          <p:cNvSpPr>
            <a:spLocks noGrp="1"/>
          </p:cNvSpPr>
          <p:nvPr>
            <p:ph type="title"/>
          </p:nvPr>
        </p:nvSpPr>
        <p:spPr>
          <a:xfrm>
            <a:off x="960339" y="91771"/>
            <a:ext cx="3656049" cy="752292"/>
          </a:xfrm>
        </p:spPr>
        <p:txBody>
          <a:bodyPr/>
          <a:lstStyle/>
          <a:p>
            <a:r>
              <a:rPr lang="en-GB"/>
              <a:t>January outturn</a:t>
            </a:r>
          </a:p>
        </p:txBody>
      </p:sp>
      <p:sp>
        <p:nvSpPr>
          <p:cNvPr id="2" name="Title 4">
            <a:extLst>
              <a:ext uri="{FF2B5EF4-FFF2-40B4-BE49-F238E27FC236}">
                <a16:creationId xmlns:a16="http://schemas.microsoft.com/office/drawing/2014/main" id="{107D8F32-D611-9D7E-6C9D-C915969059C7}"/>
              </a:ext>
            </a:extLst>
          </p:cNvPr>
          <p:cNvSpPr txBox="1">
            <a:spLocks/>
          </p:cNvSpPr>
          <p:nvPr/>
        </p:nvSpPr>
        <p:spPr>
          <a:xfrm rot="16200000">
            <a:off x="-3067034"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Just in time: Demand Measures (2) </a:t>
            </a:r>
            <a:endParaRPr kumimoji="0" lang="en-GB" sz="2800" b="1" i="0" u="none" strike="noStrike" kern="1200" cap="none" spc="0" normalizeH="0" baseline="0" noProof="0">
              <a:ln>
                <a:noFill/>
              </a:ln>
              <a:solidFill>
                <a:prstClr val="white"/>
              </a:solidFill>
              <a:effectLst/>
              <a:uLnTx/>
              <a:uFillTx/>
              <a:latin typeface="Calibri"/>
              <a:ea typeface="+mj-ea"/>
              <a:cs typeface="+mj-cs"/>
            </a:endParaRPr>
          </a:p>
        </p:txBody>
      </p:sp>
    </p:spTree>
    <p:extLst>
      <p:ext uri="{BB962C8B-B14F-4D97-AF65-F5344CB8AC3E}">
        <p14:creationId xmlns:p14="http://schemas.microsoft.com/office/powerpoint/2010/main" val="29751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AF48-5238-4003-50FB-0FF30A500E12}"/>
              </a:ext>
            </a:extLst>
          </p:cNvPr>
          <p:cNvSpPr>
            <a:spLocks noGrp="1"/>
          </p:cNvSpPr>
          <p:nvPr>
            <p:ph type="title"/>
          </p:nvPr>
        </p:nvSpPr>
        <p:spPr>
          <a:xfrm>
            <a:off x="592251" y="1689943"/>
            <a:ext cx="8081486" cy="1310400"/>
          </a:xfrm>
        </p:spPr>
        <p:txBody>
          <a:bodyPr/>
          <a:lstStyle/>
          <a:p>
            <a:r>
              <a:rPr lang="en-GB" dirty="0"/>
              <a:t>Performance Reporting: </a:t>
            </a:r>
            <a:r>
              <a:rPr lang="en-GB" sz="4000" b="0" i="1" dirty="0"/>
              <a:t>Accountability and Governance</a:t>
            </a:r>
            <a:endParaRPr lang="en-GB" b="0" i="1" dirty="0"/>
          </a:p>
        </p:txBody>
      </p:sp>
    </p:spTree>
    <p:extLst>
      <p:ext uri="{BB962C8B-B14F-4D97-AF65-F5344CB8AC3E}">
        <p14:creationId xmlns:p14="http://schemas.microsoft.com/office/powerpoint/2010/main" val="188208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761E2FD-6BC1-4C35-A52B-57C29827C62D}"/>
              </a:ext>
            </a:extLst>
          </p:cNvPr>
          <p:cNvSpPr>
            <a:spLocks noGrp="1"/>
          </p:cNvSpPr>
          <p:nvPr>
            <p:ph type="body" sz="quarter" idx="10"/>
          </p:nvPr>
        </p:nvSpPr>
        <p:spPr>
          <a:xfrm>
            <a:off x="961764" y="315084"/>
            <a:ext cx="10676862" cy="1513716"/>
          </a:xfrm>
        </p:spPr>
        <p:txBody>
          <a:bodyPr vert="horz" lIns="0" tIns="0" rIns="0" bIns="0" rtlCol="0" anchor="t">
            <a:noAutofit/>
          </a:bodyPr>
          <a:lstStyle/>
          <a:p>
            <a:r>
              <a:rPr lang="en-GB" dirty="0"/>
              <a:t>Following discussion with EDs and members, a number of measures were amended in the strategic performance framework. This ensures that measures remain relevant to service delivery. These changes were agreed at Council  on the 13th February, however, there were some measures that were not allocated targets (either for 23/24 or for 24/25), or where further clarifications were expected for the 2024/25 reporting year. These need to be added to fulfil Council reporting requirements and to track delivery. </a:t>
            </a:r>
            <a:r>
              <a:rPr lang="en-GB" b="1" dirty="0"/>
              <a:t>EDs are asked to confirm targets and definitions by end March 2024.</a:t>
            </a:r>
          </a:p>
        </p:txBody>
      </p:sp>
      <p:graphicFrame>
        <p:nvGraphicFramePr>
          <p:cNvPr id="11" name="Content Placeholder 10">
            <a:extLst>
              <a:ext uri="{FF2B5EF4-FFF2-40B4-BE49-F238E27FC236}">
                <a16:creationId xmlns:a16="http://schemas.microsoft.com/office/drawing/2014/main" id="{C82A471B-2E10-B72C-4720-F337B79E1E8B}"/>
              </a:ext>
            </a:extLst>
          </p:cNvPr>
          <p:cNvGraphicFramePr>
            <a:graphicFrameLocks noGrp="1"/>
          </p:cNvGraphicFramePr>
          <p:nvPr>
            <p:ph sz="quarter" idx="11"/>
          </p:nvPr>
        </p:nvGraphicFramePr>
        <p:xfrm>
          <a:off x="1530195" y="1547984"/>
          <a:ext cx="9540000" cy="4994932"/>
        </p:xfrm>
        <a:graphic>
          <a:graphicData uri="http://schemas.openxmlformats.org/drawingml/2006/table">
            <a:tbl>
              <a:tblPr firstRow="1" bandRow="1">
                <a:tableStyleId>{5C22544A-7EE6-4342-B048-85BDC9FD1C3A}</a:tableStyleId>
              </a:tblPr>
              <a:tblGrid>
                <a:gridCol w="7992000">
                  <a:extLst>
                    <a:ext uri="{9D8B030D-6E8A-4147-A177-3AD203B41FA5}">
                      <a16:colId xmlns:a16="http://schemas.microsoft.com/office/drawing/2014/main" val="4185433596"/>
                    </a:ext>
                  </a:extLst>
                </a:gridCol>
                <a:gridCol w="1548000">
                  <a:extLst>
                    <a:ext uri="{9D8B030D-6E8A-4147-A177-3AD203B41FA5}">
                      <a16:colId xmlns:a16="http://schemas.microsoft.com/office/drawing/2014/main" val="2788957877"/>
                    </a:ext>
                  </a:extLst>
                </a:gridCol>
              </a:tblGrid>
              <a:tr h="0">
                <a:tc>
                  <a:txBody>
                    <a:bodyPr/>
                    <a:lstStyle/>
                    <a:p>
                      <a:pPr fontAlgn="ctr">
                        <a:lnSpc>
                          <a:spcPct val="115000"/>
                        </a:lnSpc>
                        <a:spcAft>
                          <a:spcPts val="1000"/>
                        </a:spcAft>
                      </a:pPr>
                      <a:r>
                        <a:rPr lang="en-GB" sz="1400">
                          <a:effectLst/>
                          <a:latin typeface="+mn-lt"/>
                          <a:ea typeface="Calibri" panose="020F0502020204030204" pitchFamily="34" charset="0"/>
                        </a:rPr>
                        <a:t>Measure</a:t>
                      </a:r>
                    </a:p>
                  </a:txBody>
                  <a:tcPr marL="4514" marR="4514" marT="4514" marB="0" anchor="ctr"/>
                </a:tc>
                <a:tc>
                  <a:txBody>
                    <a:bodyPr/>
                    <a:lstStyle/>
                    <a:p>
                      <a:pPr fontAlgn="ctr">
                        <a:lnSpc>
                          <a:spcPct val="115000"/>
                        </a:lnSpc>
                        <a:spcAft>
                          <a:spcPts val="1000"/>
                        </a:spcAft>
                      </a:pPr>
                      <a:r>
                        <a:rPr lang="en-GB" sz="1400">
                          <a:effectLst/>
                          <a:latin typeface="+mn-lt"/>
                          <a:ea typeface="Calibri" panose="020F0502020204030204" pitchFamily="34" charset="0"/>
                        </a:rPr>
                        <a:t>CLT lead</a:t>
                      </a:r>
                    </a:p>
                  </a:txBody>
                  <a:tcPr marL="4514" marR="4514" marT="4514" marB="0" anchor="ctr"/>
                </a:tc>
                <a:extLst>
                  <a:ext uri="{0D108BD9-81ED-4DB2-BD59-A6C34878D82A}">
                    <a16:rowId xmlns:a16="http://schemas.microsoft.com/office/drawing/2014/main" val="3897245629"/>
                  </a:ext>
                </a:extLst>
              </a:tr>
              <a:tr h="0">
                <a:tc>
                  <a:txBody>
                    <a:bodyPr/>
                    <a:lstStyle/>
                    <a:p>
                      <a:pPr marL="100330" algn="l" defTabSz="914400" rtl="0" eaLnBrk="1" fontAlgn="ctr" latinLnBrk="0" hangingPunct="1">
                        <a:lnSpc>
                          <a:spcPct val="115000"/>
                        </a:lnSpc>
                        <a:spcAft>
                          <a:spcPts val="1000"/>
                        </a:spcAft>
                      </a:pPr>
                      <a:r>
                        <a:rPr lang="en-GB" sz="1400" kern="1200">
                          <a:solidFill>
                            <a:srgbClr val="000000"/>
                          </a:solidFill>
                          <a:effectLst/>
                          <a:latin typeface="+mn-lt"/>
                          <a:cs typeface="+mn-cs"/>
                        </a:rPr>
                        <a:t>Number of people benefiting from ECC skills and employability programmes.</a:t>
                      </a:r>
                      <a:endParaRPr lang="en-GB" sz="1400" kern="1200">
                        <a:solidFill>
                          <a:srgbClr val="000000"/>
                        </a:solidFill>
                        <a:effectLst/>
                        <a:latin typeface="+mn-lt"/>
                        <a:ea typeface="Calibri" panose="020F0502020204030204" pitchFamily="34" charset="0"/>
                        <a:cs typeface="+mn-cs"/>
                      </a:endParaRPr>
                    </a:p>
                  </a:txBody>
                  <a:tcPr marL="4514" marR="4514" marT="4514"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a:ln>
                            <a:noFill/>
                          </a:ln>
                          <a:solidFill>
                            <a:srgbClr val="000000"/>
                          </a:solidFill>
                          <a:effectLst/>
                          <a:uLnTx/>
                          <a:uFillTx/>
                          <a:latin typeface="Calibri"/>
                          <a:ea typeface="Calibri" panose="020F0502020204030204" pitchFamily="34" charset="0"/>
                          <a:cs typeface="+mn-cs"/>
                        </a:rPr>
                        <a:t>TW</a:t>
                      </a:r>
                    </a:p>
                  </a:txBody>
                  <a:tcPr marL="4514" marR="4514" marT="4514" marB="0" anchor="ctr"/>
                </a:tc>
                <a:extLst>
                  <a:ext uri="{0D108BD9-81ED-4DB2-BD59-A6C34878D82A}">
                    <a16:rowId xmlns:a16="http://schemas.microsoft.com/office/drawing/2014/main" val="1975622527"/>
                  </a:ext>
                </a:extLst>
              </a:tr>
              <a:tr h="0">
                <a:tc>
                  <a:txBody>
                    <a:bodyPr/>
                    <a:lstStyle/>
                    <a:p>
                      <a:pPr marL="100330" algn="l" defTabSz="914400" rtl="0" eaLnBrk="1" fontAlgn="ctr" latinLnBrk="0" hangingPunct="1">
                        <a:lnSpc>
                          <a:spcPct val="115000"/>
                        </a:lnSpc>
                        <a:spcAft>
                          <a:spcPts val="1000"/>
                        </a:spcAft>
                      </a:pPr>
                      <a:r>
                        <a:rPr lang="en-GB" sz="1400" kern="1200">
                          <a:solidFill>
                            <a:srgbClr val="000000"/>
                          </a:solidFill>
                          <a:effectLst/>
                          <a:latin typeface="+mn-lt"/>
                          <a:cs typeface="+mn-cs"/>
                        </a:rPr>
                        <a:t>Jobs created a) directly through ECC programmes; and b) indirectly through ECC investments.</a:t>
                      </a:r>
                      <a:endParaRPr lang="en-GB" sz="1400" kern="1200">
                        <a:solidFill>
                          <a:srgbClr val="000000"/>
                        </a:solidFill>
                        <a:effectLst/>
                        <a:latin typeface="+mn-lt"/>
                        <a:ea typeface="Calibri" panose="020F0502020204030204" pitchFamily="34" charset="0"/>
                        <a:cs typeface="+mn-cs"/>
                      </a:endParaRPr>
                    </a:p>
                  </a:txBody>
                  <a:tcPr marL="4514" marR="4514" marT="4514"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a:ln>
                            <a:noFill/>
                          </a:ln>
                          <a:solidFill>
                            <a:srgbClr val="000000"/>
                          </a:solidFill>
                          <a:effectLst/>
                          <a:uLnTx/>
                          <a:uFillTx/>
                          <a:latin typeface="Calibri"/>
                          <a:ea typeface="Calibri" panose="020F0502020204030204" pitchFamily="34" charset="0"/>
                          <a:cs typeface="+mn-cs"/>
                        </a:rPr>
                        <a:t>TW</a:t>
                      </a:r>
                    </a:p>
                  </a:txBody>
                  <a:tcPr marL="4514" marR="4514" marT="4514" marB="0" anchor="ctr"/>
                </a:tc>
                <a:extLst>
                  <a:ext uri="{0D108BD9-81ED-4DB2-BD59-A6C34878D82A}">
                    <a16:rowId xmlns:a16="http://schemas.microsoft.com/office/drawing/2014/main" val="2253399881"/>
                  </a:ext>
                </a:extLst>
              </a:tr>
              <a:tr h="0">
                <a:tc>
                  <a:txBody>
                    <a:bodyPr/>
                    <a:lstStyle/>
                    <a:p>
                      <a:pPr marL="100330" algn="l" defTabSz="914400" rtl="0" eaLnBrk="1" fontAlgn="ctr" latinLnBrk="0" hangingPunct="1">
                        <a:lnSpc>
                          <a:spcPct val="115000"/>
                        </a:lnSpc>
                        <a:spcAft>
                          <a:spcPts val="1000"/>
                        </a:spcAft>
                      </a:pPr>
                      <a:r>
                        <a:rPr lang="en-GB" sz="1400" kern="1200">
                          <a:solidFill>
                            <a:srgbClr val="000000"/>
                          </a:solidFill>
                          <a:effectLst/>
                          <a:latin typeface="+mn-lt"/>
                          <a:ea typeface="+mn-ea"/>
                          <a:cs typeface="+mn-cs"/>
                        </a:rPr>
                        <a:t>Percentage of:</a:t>
                      </a:r>
                    </a:p>
                    <a:p>
                      <a:pPr marL="100330" algn="l" defTabSz="914400" rtl="0" eaLnBrk="1" fontAlgn="ctr" latinLnBrk="0" hangingPunct="1">
                        <a:lnSpc>
                          <a:spcPct val="115000"/>
                        </a:lnSpc>
                        <a:spcAft>
                          <a:spcPts val="1000"/>
                        </a:spcAft>
                      </a:pPr>
                      <a:r>
                        <a:rPr lang="en-GB" sz="1400" kern="1200">
                          <a:solidFill>
                            <a:srgbClr val="000000"/>
                          </a:solidFill>
                          <a:effectLst/>
                          <a:latin typeface="+mn-lt"/>
                          <a:ea typeface="+mn-ea"/>
                          <a:cs typeface="+mn-cs"/>
                        </a:rPr>
                        <a:t>a) A roads where maintenance should be considered,</a:t>
                      </a:r>
                    </a:p>
                    <a:p>
                      <a:pPr marL="100330" algn="l" defTabSz="914400" rtl="0" eaLnBrk="1" fontAlgn="ctr" latinLnBrk="0" hangingPunct="1">
                        <a:lnSpc>
                          <a:spcPct val="115000"/>
                        </a:lnSpc>
                        <a:spcAft>
                          <a:spcPts val="1000"/>
                        </a:spcAft>
                      </a:pPr>
                      <a:r>
                        <a:rPr lang="en-GB" sz="1400" kern="1200">
                          <a:solidFill>
                            <a:srgbClr val="000000"/>
                          </a:solidFill>
                          <a:effectLst/>
                          <a:latin typeface="+mn-lt"/>
                          <a:ea typeface="+mn-ea"/>
                          <a:cs typeface="+mn-cs"/>
                        </a:rPr>
                        <a:t>b) B &amp; C roads where maintenance should be considered</a:t>
                      </a:r>
                      <a:endParaRPr lang="en-GB" sz="1400" kern="1200">
                        <a:solidFill>
                          <a:srgbClr val="000000"/>
                        </a:solidFill>
                        <a:effectLst/>
                        <a:latin typeface="+mn-lt"/>
                        <a:ea typeface="Calibri" panose="020F0502020204030204" pitchFamily="34" charset="0"/>
                        <a:cs typeface="+mn-cs"/>
                      </a:endParaRPr>
                    </a:p>
                  </a:txBody>
                  <a:tcPr marL="4514" marR="4514" marT="4514"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a:ln>
                            <a:noFill/>
                          </a:ln>
                          <a:solidFill>
                            <a:srgbClr val="000000"/>
                          </a:solidFill>
                          <a:effectLst/>
                          <a:uLnTx/>
                          <a:uFillTx/>
                          <a:latin typeface="Calibri"/>
                          <a:ea typeface="Calibri" panose="020F0502020204030204" pitchFamily="34" charset="0"/>
                          <a:cs typeface="+mn-cs"/>
                        </a:rPr>
                        <a:t>MA</a:t>
                      </a:r>
                    </a:p>
                  </a:txBody>
                  <a:tcPr marL="4514" marR="4514" marT="4514" marB="0" anchor="ctr"/>
                </a:tc>
                <a:extLst>
                  <a:ext uri="{0D108BD9-81ED-4DB2-BD59-A6C34878D82A}">
                    <a16:rowId xmlns:a16="http://schemas.microsoft.com/office/drawing/2014/main" val="3984793548"/>
                  </a:ext>
                </a:extLst>
              </a:tr>
              <a:tr h="0">
                <a:tc>
                  <a:txBody>
                    <a:bodyPr/>
                    <a:lstStyle/>
                    <a:p>
                      <a:pPr marL="100330" fontAlgn="ctr">
                        <a:lnSpc>
                          <a:spcPct val="115000"/>
                        </a:lnSpc>
                        <a:spcAft>
                          <a:spcPts val="1000"/>
                        </a:spcAft>
                      </a:pPr>
                      <a:r>
                        <a:rPr lang="en-GB" sz="1400" kern="1200">
                          <a:solidFill>
                            <a:srgbClr val="000000"/>
                          </a:solidFill>
                          <a:effectLst/>
                          <a:latin typeface="+mn-lt"/>
                          <a:ea typeface="Times New Roman" panose="02020603050405020304" pitchFamily="18" charset="0"/>
                        </a:rPr>
                        <a:t>Number of adult social care users in receipt of care technology</a:t>
                      </a:r>
                      <a:endParaRPr lang="en-GB" sz="1400">
                        <a:effectLst/>
                        <a:latin typeface="+mn-lt"/>
                        <a:ea typeface="Calibri" panose="020F0502020204030204" pitchFamily="34" charset="0"/>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NP</a:t>
                      </a:r>
                    </a:p>
                  </a:txBody>
                  <a:tcPr marL="7620" marR="7620" marT="7620" marB="0" anchor="ctr"/>
                </a:tc>
                <a:extLst>
                  <a:ext uri="{0D108BD9-81ED-4DB2-BD59-A6C34878D82A}">
                    <a16:rowId xmlns:a16="http://schemas.microsoft.com/office/drawing/2014/main" val="2274247988"/>
                  </a:ext>
                </a:extLst>
              </a:tr>
              <a:tr h="0">
                <a:tc>
                  <a:txBody>
                    <a:bodyPr/>
                    <a:lstStyle/>
                    <a:p>
                      <a:pPr marL="100330" algn="l" defTabSz="914400" rtl="0" eaLnBrk="1" fontAlgn="ctr" latinLnBrk="0" hangingPunct="1">
                        <a:lnSpc>
                          <a:spcPct val="115000"/>
                        </a:lnSpc>
                        <a:spcAft>
                          <a:spcPts val="1000"/>
                        </a:spcAft>
                      </a:pPr>
                      <a:r>
                        <a:rPr lang="en-GB" sz="1400" kern="1200">
                          <a:solidFill>
                            <a:srgbClr val="000000"/>
                          </a:solidFill>
                          <a:effectLst/>
                          <a:latin typeface="+mn-lt"/>
                          <a:ea typeface="Times New Roman" panose="02020603050405020304" pitchFamily="18" charset="0"/>
                          <a:cs typeface="+mn-cs"/>
                        </a:rPr>
                        <a:t>Number of adults with LD known to social services in paid employment (definition for new measure for 24/25)</a:t>
                      </a:r>
                      <a:endParaRPr lang="en-GB" sz="1400" kern="1200">
                        <a:solidFill>
                          <a:srgbClr val="000000"/>
                        </a:solidFill>
                        <a:effectLst/>
                        <a:latin typeface="+mn-lt"/>
                        <a:ea typeface="Calibri" panose="020F0502020204030204" pitchFamily="34" charset="0"/>
                        <a:cs typeface="+mn-cs"/>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NP</a:t>
                      </a:r>
                    </a:p>
                  </a:txBody>
                  <a:tcPr marL="7620" marR="7620" marT="7620" marB="0" anchor="ctr"/>
                </a:tc>
                <a:extLst>
                  <a:ext uri="{0D108BD9-81ED-4DB2-BD59-A6C34878D82A}">
                    <a16:rowId xmlns:a16="http://schemas.microsoft.com/office/drawing/2014/main" val="1103342582"/>
                  </a:ext>
                </a:extLst>
              </a:tr>
              <a:tr h="0">
                <a:tc>
                  <a:txBody>
                    <a:bodyPr/>
                    <a:lstStyle/>
                    <a:p>
                      <a:pPr marL="100330" fontAlgn="ctr">
                        <a:lnSpc>
                          <a:spcPct val="115000"/>
                        </a:lnSpc>
                        <a:spcAft>
                          <a:spcPts val="1000"/>
                        </a:spcAft>
                      </a:pPr>
                      <a:r>
                        <a:rPr lang="en-GB" sz="1400" kern="1200">
                          <a:solidFill>
                            <a:srgbClr val="000000"/>
                          </a:solidFill>
                          <a:effectLst/>
                          <a:latin typeface="+mn-lt"/>
                          <a:ea typeface="Times New Roman" panose="02020603050405020304" pitchFamily="18" charset="0"/>
                        </a:rPr>
                        <a:t>Number of adults with LD known to social services who secure new employment (definition for new measure for 24/25)</a:t>
                      </a:r>
                      <a:endParaRPr lang="en-GB" sz="1400">
                        <a:effectLst/>
                        <a:latin typeface="+mn-lt"/>
                        <a:ea typeface="Calibri" panose="020F0502020204030204" pitchFamily="34" charset="0"/>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NP</a:t>
                      </a:r>
                    </a:p>
                  </a:txBody>
                  <a:tcPr marL="7620" marR="7620" marT="7620" marB="0" anchor="ctr"/>
                </a:tc>
                <a:extLst>
                  <a:ext uri="{0D108BD9-81ED-4DB2-BD59-A6C34878D82A}">
                    <a16:rowId xmlns:a16="http://schemas.microsoft.com/office/drawing/2014/main" val="1295723479"/>
                  </a:ext>
                </a:extLst>
              </a:tr>
              <a:tr h="0">
                <a:tc>
                  <a:txBody>
                    <a:bodyPr/>
                    <a:lstStyle/>
                    <a:p>
                      <a:pPr marL="100330" fontAlgn="ctr">
                        <a:lnSpc>
                          <a:spcPct val="115000"/>
                        </a:lnSpc>
                        <a:spcAft>
                          <a:spcPts val="1000"/>
                        </a:spcAft>
                      </a:pPr>
                      <a:r>
                        <a:rPr lang="en-GB" sz="1400" kern="1200">
                          <a:solidFill>
                            <a:srgbClr val="000000"/>
                          </a:solidFill>
                          <a:effectLst/>
                          <a:latin typeface="+mn-lt"/>
                          <a:ea typeface="Times New Roman" panose="02020603050405020304" pitchFamily="18" charset="0"/>
                          <a:cs typeface="Arial" panose="020B0604020202020204" pitchFamily="34" charset="0"/>
                        </a:rPr>
                        <a:t>% adults known to secondary mental health services in paid employment. </a:t>
                      </a:r>
                      <a:r>
                        <a:rPr lang="en-GB" sz="1400" kern="1200">
                          <a:solidFill>
                            <a:srgbClr val="000000"/>
                          </a:solidFill>
                          <a:effectLst/>
                          <a:latin typeface="+mn-lt"/>
                          <a:ea typeface="Times New Roman" panose="02020603050405020304" pitchFamily="18" charset="0"/>
                        </a:rPr>
                        <a:t>(definition for new measure for 24/25)</a:t>
                      </a:r>
                      <a:endParaRPr lang="en-GB" sz="1400">
                        <a:effectLst/>
                        <a:latin typeface="+mn-lt"/>
                        <a:ea typeface="Calibri" panose="020F0502020204030204" pitchFamily="34" charset="0"/>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NP</a:t>
                      </a:r>
                    </a:p>
                  </a:txBody>
                  <a:tcPr marL="7620" marR="7620" marT="7620" marB="0" anchor="ctr"/>
                </a:tc>
                <a:extLst>
                  <a:ext uri="{0D108BD9-81ED-4DB2-BD59-A6C34878D82A}">
                    <a16:rowId xmlns:a16="http://schemas.microsoft.com/office/drawing/2014/main" val="3170960458"/>
                  </a:ext>
                </a:extLst>
              </a:tr>
              <a:tr h="0">
                <a:tc>
                  <a:txBody>
                    <a:bodyPr/>
                    <a:lstStyle/>
                    <a:p>
                      <a:pPr marL="100330" fontAlgn="ctr">
                        <a:lnSpc>
                          <a:spcPct val="115000"/>
                        </a:lnSpc>
                        <a:spcAft>
                          <a:spcPts val="1000"/>
                        </a:spcAft>
                      </a:pPr>
                      <a:r>
                        <a:rPr lang="en-GB" sz="1400" kern="1200">
                          <a:solidFill>
                            <a:srgbClr val="000000"/>
                          </a:solidFill>
                          <a:effectLst/>
                          <a:latin typeface="+mn-lt"/>
                          <a:ea typeface="Times New Roman" panose="02020603050405020304" pitchFamily="18" charset="0"/>
                        </a:rPr>
                        <a:t>The proportion of adults in contact with secondary mental health services living independently, with or without support (definition for new measure for 24/25)</a:t>
                      </a:r>
                      <a:endParaRPr lang="en-GB" sz="1400">
                        <a:effectLst/>
                        <a:latin typeface="+mn-lt"/>
                        <a:ea typeface="Calibri" panose="020F0502020204030204" pitchFamily="34" charset="0"/>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NP</a:t>
                      </a:r>
                    </a:p>
                  </a:txBody>
                  <a:tcPr marL="7620" marR="7620" marT="7620" marB="0" anchor="ctr"/>
                </a:tc>
                <a:extLst>
                  <a:ext uri="{0D108BD9-81ED-4DB2-BD59-A6C34878D82A}">
                    <a16:rowId xmlns:a16="http://schemas.microsoft.com/office/drawing/2014/main" val="2703074219"/>
                  </a:ext>
                </a:extLst>
              </a:tr>
              <a:tr h="0">
                <a:tc>
                  <a:txBody>
                    <a:bodyPr/>
                    <a:lstStyle/>
                    <a:p>
                      <a:pPr marL="100330" fontAlgn="ctr">
                        <a:lnSpc>
                          <a:spcPct val="115000"/>
                        </a:lnSpc>
                        <a:spcAft>
                          <a:spcPts val="1000"/>
                        </a:spcAft>
                      </a:pPr>
                      <a:r>
                        <a:rPr lang="en-GB" sz="1400">
                          <a:solidFill>
                            <a:srgbClr val="000000"/>
                          </a:solidFill>
                          <a:effectLst/>
                          <a:latin typeface="+mn-lt"/>
                          <a:ea typeface="Times New Roman" panose="02020603050405020304" pitchFamily="18" charset="0"/>
                        </a:rPr>
                        <a:t>The percentage of adults who are self-caring post reablement on discharge from hospital </a:t>
                      </a:r>
                      <a:r>
                        <a:rPr lang="en-GB" sz="1400" kern="1200">
                          <a:solidFill>
                            <a:srgbClr val="000000"/>
                          </a:solidFill>
                          <a:effectLst/>
                          <a:latin typeface="+mn-lt"/>
                          <a:ea typeface="Times New Roman" panose="02020603050405020304" pitchFamily="18" charset="0"/>
                        </a:rPr>
                        <a:t>(definition for new measure for 24/25)</a:t>
                      </a:r>
                      <a:endParaRPr lang="en-GB" sz="1400">
                        <a:effectLst/>
                        <a:latin typeface="+mn-lt"/>
                        <a:ea typeface="Calibri" panose="020F0502020204030204" pitchFamily="34" charset="0"/>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NP</a:t>
                      </a:r>
                    </a:p>
                  </a:txBody>
                  <a:tcPr marL="7620" marR="7620" marT="7620" marB="0" anchor="ctr"/>
                </a:tc>
                <a:extLst>
                  <a:ext uri="{0D108BD9-81ED-4DB2-BD59-A6C34878D82A}">
                    <a16:rowId xmlns:a16="http://schemas.microsoft.com/office/drawing/2014/main" val="2399817332"/>
                  </a:ext>
                </a:extLst>
              </a:tr>
              <a:tr h="0">
                <a:tc>
                  <a:txBody>
                    <a:bodyPr/>
                    <a:lstStyle/>
                    <a:p>
                      <a:pPr marL="100330" algn="l" defTabSz="914400" rtl="0" eaLnBrk="1" fontAlgn="ctr" latinLnBrk="0" hangingPunct="1">
                        <a:lnSpc>
                          <a:spcPct val="115000"/>
                        </a:lnSpc>
                        <a:spcAft>
                          <a:spcPts val="1000"/>
                        </a:spcAft>
                      </a:pPr>
                      <a:r>
                        <a:rPr lang="en-GB" sz="1400" kern="1200">
                          <a:solidFill>
                            <a:srgbClr val="000000"/>
                          </a:solidFill>
                          <a:effectLst/>
                          <a:latin typeface="+mn-lt"/>
                          <a:ea typeface="Times New Roman" panose="02020603050405020304" pitchFamily="18" charset="0"/>
                          <a:cs typeface="+mn-cs"/>
                        </a:rPr>
                        <a:t>The proportion of carers who stated they were ‘extremely’ or ‘very’ satisfied with social services </a:t>
                      </a:r>
                      <a:endParaRPr lang="en-GB" sz="1400" kern="1200">
                        <a:solidFill>
                          <a:srgbClr val="000000"/>
                        </a:solidFill>
                        <a:effectLst/>
                        <a:latin typeface="+mn-lt"/>
                        <a:ea typeface="Calibri" panose="020F0502020204030204" pitchFamily="34" charset="0"/>
                        <a:cs typeface="+mn-cs"/>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NP</a:t>
                      </a:r>
                    </a:p>
                  </a:txBody>
                  <a:tcPr marL="7620" marR="7620" marT="7620" marB="0" anchor="ctr"/>
                </a:tc>
                <a:extLst>
                  <a:ext uri="{0D108BD9-81ED-4DB2-BD59-A6C34878D82A}">
                    <a16:rowId xmlns:a16="http://schemas.microsoft.com/office/drawing/2014/main" val="1805158718"/>
                  </a:ext>
                </a:extLst>
              </a:tr>
              <a:tr h="0">
                <a:tc>
                  <a:txBody>
                    <a:bodyPr/>
                    <a:lstStyle/>
                    <a:p>
                      <a:pPr marL="100330" algn="l" defTabSz="914400" rtl="0" eaLnBrk="1" fontAlgn="ctr" latinLnBrk="0" hangingPunct="1">
                        <a:lnSpc>
                          <a:spcPct val="115000"/>
                        </a:lnSpc>
                        <a:spcAft>
                          <a:spcPts val="1000"/>
                        </a:spcAft>
                      </a:pPr>
                      <a:r>
                        <a:rPr lang="en-GB" sz="1400" kern="1200">
                          <a:solidFill>
                            <a:srgbClr val="000000"/>
                          </a:solidFill>
                          <a:effectLst/>
                          <a:latin typeface="+mn-lt"/>
                          <a:ea typeface="+mn-ea"/>
                          <a:cs typeface="+mn-cs"/>
                        </a:rPr>
                        <a:t>New Special and PRU places created.</a:t>
                      </a:r>
                      <a:endParaRPr lang="en-GB" sz="1400" kern="1200">
                        <a:solidFill>
                          <a:srgbClr val="000000"/>
                        </a:solidFill>
                        <a:effectLst/>
                        <a:latin typeface="+mn-lt"/>
                        <a:ea typeface="Calibri" panose="020F0502020204030204" pitchFamily="34" charset="0"/>
                        <a:cs typeface="+mn-cs"/>
                      </a:endParaRPr>
                    </a:p>
                  </a:txBody>
                  <a:tcPr marL="7620" marR="7620" marT="7620" marB="0" anchor="ctr"/>
                </a:tc>
                <a:tc>
                  <a:txBody>
                    <a:bodyPr/>
                    <a:lstStyle/>
                    <a:p>
                      <a:pPr marL="100330" marR="0" lvl="0" indent="0" algn="l" defTabSz="914400" rtl="0" eaLnBrk="1" fontAlgn="ctr"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a:ln>
                            <a:noFill/>
                          </a:ln>
                          <a:solidFill>
                            <a:srgbClr val="000000"/>
                          </a:solidFill>
                          <a:effectLst/>
                          <a:uLnTx/>
                          <a:uFillTx/>
                          <a:latin typeface="Calibri"/>
                          <a:ea typeface="Calibri" panose="020F0502020204030204" pitchFamily="34" charset="0"/>
                          <a:cs typeface="+mn-cs"/>
                        </a:rPr>
                        <a:t>HL</a:t>
                      </a:r>
                    </a:p>
                  </a:txBody>
                  <a:tcPr marL="7620" marR="7620" marT="7620" marB="0" anchor="ctr"/>
                </a:tc>
                <a:extLst>
                  <a:ext uri="{0D108BD9-81ED-4DB2-BD59-A6C34878D82A}">
                    <a16:rowId xmlns:a16="http://schemas.microsoft.com/office/drawing/2014/main" val="2608849024"/>
                  </a:ext>
                </a:extLst>
              </a:tr>
            </a:tbl>
          </a:graphicData>
        </a:graphic>
      </p:graphicFrame>
      <p:sp>
        <p:nvSpPr>
          <p:cNvPr id="13" name="Title 4">
            <a:extLst>
              <a:ext uri="{FF2B5EF4-FFF2-40B4-BE49-F238E27FC236}">
                <a16:creationId xmlns:a16="http://schemas.microsoft.com/office/drawing/2014/main" id="{D2BFCBCA-82E2-CC6B-E27F-4E4DC624C284}"/>
              </a:ext>
            </a:extLst>
          </p:cNvPr>
          <p:cNvSpPr txBox="1">
            <a:spLocks/>
          </p:cNvSpPr>
          <p:nvPr/>
        </p:nvSpPr>
        <p:spPr>
          <a:xfrm rot="16200000">
            <a:off x="-3054899"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j-ea"/>
                <a:cs typeface="+mj-cs"/>
              </a:rPr>
              <a:t>Accountability and governance</a:t>
            </a:r>
          </a:p>
        </p:txBody>
      </p:sp>
    </p:spTree>
    <p:extLst>
      <p:ext uri="{BB962C8B-B14F-4D97-AF65-F5344CB8AC3E}">
        <p14:creationId xmlns:p14="http://schemas.microsoft.com/office/powerpoint/2010/main" val="3742989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6A28D1F-3BE7-261E-6725-A2AD972BFABB}"/>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Calibri"/>
              <a:ea typeface="+mj-ea"/>
              <a:cs typeface="+mj-cs"/>
            </a:endParaRPr>
          </a:p>
        </p:txBody>
      </p:sp>
      <p:sp>
        <p:nvSpPr>
          <p:cNvPr id="4" name="Title 3">
            <a:extLst>
              <a:ext uri="{FF2B5EF4-FFF2-40B4-BE49-F238E27FC236}">
                <a16:creationId xmlns:a16="http://schemas.microsoft.com/office/drawing/2014/main" id="{6C227DAC-2E35-5478-E8D3-B01AB522534B}"/>
              </a:ext>
            </a:extLst>
          </p:cNvPr>
          <p:cNvSpPr>
            <a:spLocks noGrp="1"/>
          </p:cNvSpPr>
          <p:nvPr>
            <p:ph type="title" idx="4294967295"/>
          </p:nvPr>
        </p:nvSpPr>
        <p:spPr>
          <a:xfrm rot="16200000">
            <a:off x="-3054321" y="3054320"/>
            <a:ext cx="6858004" cy="749357"/>
          </a:xfrm>
        </p:spPr>
        <p:txBody>
          <a:bodyPr anchor="ctr"/>
          <a:lstStyle/>
          <a:p>
            <a:pPr algn="ctr"/>
            <a:r>
              <a:rPr lang="en-GB" sz="2400">
                <a:solidFill>
                  <a:schemeClr val="bg1"/>
                </a:solidFill>
              </a:rPr>
              <a:t>Strategic Priorities: 100 Deliverables (Q3)</a:t>
            </a:r>
          </a:p>
        </p:txBody>
      </p:sp>
      <p:sp>
        <p:nvSpPr>
          <p:cNvPr id="3" name="TextBox 2">
            <a:extLst>
              <a:ext uri="{FF2B5EF4-FFF2-40B4-BE49-F238E27FC236}">
                <a16:creationId xmlns:a16="http://schemas.microsoft.com/office/drawing/2014/main" id="{71E04C99-1B77-30EB-9854-EA5C7820E69C}"/>
              </a:ext>
            </a:extLst>
          </p:cNvPr>
          <p:cNvSpPr txBox="1"/>
          <p:nvPr/>
        </p:nvSpPr>
        <p:spPr>
          <a:xfrm>
            <a:off x="878768" y="181991"/>
            <a:ext cx="5700452" cy="141732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mn-ea"/>
                <a:cs typeface="+mn-cs"/>
              </a:rPr>
              <a:t>The 100 deliverables are commitments made in our annual plan for 2023/24. Reporting on progress against projects and outcomes is included throughout the financial year. The full list of the commitments made in the Annual Plan can be found here:  </a:t>
            </a:r>
          </a:p>
        </p:txBody>
      </p:sp>
      <p:pic>
        <p:nvPicPr>
          <p:cNvPr id="7" name="Picture 6">
            <a:extLst>
              <a:ext uri="{FF2B5EF4-FFF2-40B4-BE49-F238E27FC236}">
                <a16:creationId xmlns:a16="http://schemas.microsoft.com/office/drawing/2014/main" id="{C91EF674-0352-21FC-5639-290765282DD5}"/>
              </a:ext>
            </a:extLst>
          </p:cNvPr>
          <p:cNvPicPr>
            <a:picLocks noChangeAspect="1"/>
          </p:cNvPicPr>
          <p:nvPr/>
        </p:nvPicPr>
        <p:blipFill>
          <a:blip r:embed="rId3"/>
          <a:stretch>
            <a:fillRect/>
          </a:stretch>
        </p:blipFill>
        <p:spPr>
          <a:xfrm>
            <a:off x="749356" y="1448689"/>
            <a:ext cx="11442644" cy="5322225"/>
          </a:xfrm>
          <a:prstGeom prst="rect">
            <a:avLst/>
          </a:prstGeom>
        </p:spPr>
      </p:pic>
      <p:pic>
        <p:nvPicPr>
          <p:cNvPr id="9" name="Picture 8">
            <a:extLst>
              <a:ext uri="{FF2B5EF4-FFF2-40B4-BE49-F238E27FC236}">
                <a16:creationId xmlns:a16="http://schemas.microsoft.com/office/drawing/2014/main" id="{8633C440-88E2-6866-906B-DD16FF4375FD}"/>
              </a:ext>
            </a:extLst>
          </p:cNvPr>
          <p:cNvPicPr>
            <a:picLocks noChangeAspect="1"/>
          </p:cNvPicPr>
          <p:nvPr/>
        </p:nvPicPr>
        <p:blipFill>
          <a:blip r:embed="rId4"/>
          <a:stretch>
            <a:fillRect/>
          </a:stretch>
        </p:blipFill>
        <p:spPr>
          <a:xfrm>
            <a:off x="9000444" y="87086"/>
            <a:ext cx="3095625" cy="914400"/>
          </a:xfrm>
          <a:prstGeom prst="rect">
            <a:avLst/>
          </a:prstGeom>
        </p:spPr>
      </p:pic>
      <p:pic>
        <p:nvPicPr>
          <p:cNvPr id="5" name="Graphic 4" descr="CheckList with solid fill">
            <a:extLst>
              <a:ext uri="{FF2B5EF4-FFF2-40B4-BE49-F238E27FC236}">
                <a16:creationId xmlns:a16="http://schemas.microsoft.com/office/drawing/2014/main" id="{B793BB5D-BB55-07B1-C109-BE8DCF1AFF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8716" y="87086"/>
            <a:ext cx="914400" cy="914400"/>
          </a:xfrm>
          <a:prstGeom prst="rect">
            <a:avLst/>
          </a:prstGeom>
        </p:spPr>
      </p:pic>
      <p:sp>
        <p:nvSpPr>
          <p:cNvPr id="6" name="TextBox 5">
            <a:extLst>
              <a:ext uri="{FF2B5EF4-FFF2-40B4-BE49-F238E27FC236}">
                <a16:creationId xmlns:a16="http://schemas.microsoft.com/office/drawing/2014/main" id="{D9001E8E-D332-4499-1D7F-F1B5B73AEF1C}"/>
              </a:ext>
            </a:extLst>
          </p:cNvPr>
          <p:cNvSpPr txBox="1"/>
          <p:nvPr/>
        </p:nvSpPr>
        <p:spPr>
          <a:xfrm>
            <a:off x="6393961" y="1005254"/>
            <a:ext cx="2323911"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Calibri"/>
                <a:cs typeface="Calibri"/>
                <a:hlinkClick r:id="rId7"/>
              </a:rPr>
              <a:t>Detailed Deliverables</a:t>
            </a:r>
            <a:endParaRPr kumimoji="0" lang="en-GB" sz="1600" b="0" i="0" u="none" strike="noStrike" kern="1200" cap="none" spc="0" normalizeH="0" baseline="0" noProof="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733934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750" y="1105382"/>
            <a:ext cx="2566800" cy="556925"/>
          </a:xfrm>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834431"/>
            <a:ext cx="3207060" cy="1925537"/>
          </a:xfrm>
        </p:spPr>
        <p:txBody>
          <a:bodyPr/>
          <a:lstStyle/>
          <a:p>
            <a:r>
              <a:rPr lang="en-US" dirty="0"/>
              <a:t>Contact the team directly:</a:t>
            </a:r>
          </a:p>
          <a:p>
            <a:r>
              <a:rPr lang="en-US" dirty="0">
                <a:solidFill>
                  <a:schemeClr val="bg1"/>
                </a:solidFill>
                <a:hlinkClick r:id="rId3">
                  <a:extLst>
                    <a:ext uri="{A12FA001-AC4F-418D-AE19-62706E023703}">
                      <ahyp:hlinkClr xmlns:ahyp="http://schemas.microsoft.com/office/drawing/2018/hyperlinkcolor" val="tx"/>
                    </a:ext>
                  </a:extLst>
                </a:hlinkClick>
              </a:rPr>
              <a:t>Duncan.Taylor@essex.gov.uk</a:t>
            </a: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Louisa.Thomas@essex.gov.uk</a:t>
            </a:r>
            <a:r>
              <a:rPr lang="en-US" dirty="0">
                <a:solidFill>
                  <a:schemeClr val="bg1"/>
                </a:solidFill>
              </a:rPr>
              <a:t>; </a:t>
            </a:r>
          </a:p>
          <a:p>
            <a:pPr>
              <a:spcAft>
                <a:spcPts val="0"/>
              </a:spcAft>
            </a:pPr>
            <a:r>
              <a:rPr lang="en-US" dirty="0"/>
              <a:t>Policy Unit </a:t>
            </a:r>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a:xfrm>
            <a:off x="791995" y="4603321"/>
            <a:ext cx="3326400" cy="270000"/>
          </a:xfrm>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i="1" dirty="0"/>
              <a:t>Due to be published February 2024</a:t>
            </a:r>
            <a:endParaRPr lang="en-GB" i="1" dirty="0"/>
          </a:p>
        </p:txBody>
      </p:sp>
      <p:pic>
        <p:nvPicPr>
          <p:cNvPr id="10" name="Graphic 9" descr="Twitter logo with hyperlink to ECC">
            <a:hlinkClick r:id="rId5"/>
            <a:extLst>
              <a:ext uri="{FF2B5EF4-FFF2-40B4-BE49-F238E27FC236}">
                <a16:creationId xmlns:a16="http://schemas.microsoft.com/office/drawing/2014/main" id="{1F238D15-DC5A-0DCF-5600-7338EF1225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750" y="4615694"/>
            <a:ext cx="180975" cy="180975"/>
          </a:xfrm>
          <a:prstGeom prst="rect">
            <a:avLst/>
          </a:prstGeom>
        </p:spPr>
      </p:pic>
      <p:sp>
        <p:nvSpPr>
          <p:cNvPr id="7" name="Rectangle 6" descr="Hyperlink to ECC on Twitter">
            <a:hlinkClick r:id="rId5"/>
            <a:extLst>
              <a:ext uri="{FF2B5EF4-FFF2-40B4-BE49-F238E27FC236}">
                <a16:creationId xmlns:a16="http://schemas.microsoft.com/office/drawing/2014/main" id="{7D780071-514E-1185-D10D-DD3059070567}"/>
              </a:ext>
            </a:extLst>
          </p:cNvPr>
          <p:cNvSpPr/>
          <p:nvPr/>
        </p:nvSpPr>
        <p:spPr>
          <a:xfrm>
            <a:off x="791995" y="459188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8"/>
            <a:extLst>
              <a:ext uri="{FF2B5EF4-FFF2-40B4-BE49-F238E27FC236}">
                <a16:creationId xmlns:a16="http://schemas.microsoft.com/office/drawing/2014/main" id="{98648007-FCB4-59A4-6F64-A8913F5573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000" y="4384294"/>
            <a:ext cx="180975" cy="180975"/>
          </a:xfrm>
          <a:prstGeom prst="rect">
            <a:avLst/>
          </a:prstGeom>
        </p:spPr>
      </p:pic>
      <p:sp>
        <p:nvSpPr>
          <p:cNvPr id="8" name="Rectangle 7" descr="Hyperlink to ECC on Facebook">
            <a:hlinkClick r:id="rId8"/>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E6D-44CD-FE1D-94F6-A1D79BA82CF2}"/>
              </a:ext>
            </a:extLst>
          </p:cNvPr>
          <p:cNvSpPr txBox="1">
            <a:spLocks/>
          </p:cNvSpPr>
          <p:nvPr/>
        </p:nvSpPr>
        <p:spPr>
          <a:xfrm rot="16200000">
            <a:off x="-3054899" y="3053746"/>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The Essex Story: Purpose of this report</a:t>
            </a:r>
          </a:p>
        </p:txBody>
      </p:sp>
      <p:sp>
        <p:nvSpPr>
          <p:cNvPr id="3" name="Rectangle: Rounded Corners 2">
            <a:extLst>
              <a:ext uri="{FF2B5EF4-FFF2-40B4-BE49-F238E27FC236}">
                <a16:creationId xmlns:a16="http://schemas.microsoft.com/office/drawing/2014/main" id="{1C723AA8-BB29-577E-977F-1070DEEFD2FA}"/>
              </a:ext>
            </a:extLst>
          </p:cNvPr>
          <p:cNvSpPr/>
          <p:nvPr/>
        </p:nvSpPr>
        <p:spPr>
          <a:xfrm>
            <a:off x="1212883" y="339968"/>
            <a:ext cx="10478931" cy="6318008"/>
          </a:xfrm>
          <a:prstGeom prst="roundRect">
            <a:avLst>
              <a:gd name="adj" fmla="val 2818"/>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id="{7A18C186-ABDF-9A48-6C02-FE2BCDDA9888}"/>
              </a:ext>
            </a:extLst>
          </p:cNvPr>
          <p:cNvSpPr/>
          <p:nvPr/>
        </p:nvSpPr>
        <p:spPr>
          <a:xfrm>
            <a:off x="1173140" y="542189"/>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5258B009-247D-30C1-9FF7-1824FE07118F}"/>
              </a:ext>
            </a:extLst>
          </p:cNvPr>
          <p:cNvSpPr/>
          <p:nvPr/>
        </p:nvSpPr>
        <p:spPr>
          <a:xfrm>
            <a:off x="1134818" y="231873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46A12190-BE87-79C9-4B77-17E3108CBC08}"/>
              </a:ext>
            </a:extLst>
          </p:cNvPr>
          <p:cNvSpPr/>
          <p:nvPr/>
        </p:nvSpPr>
        <p:spPr>
          <a:xfrm>
            <a:off x="1122737" y="3879021"/>
            <a:ext cx="900039"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Graphic 7" descr="Business Growth outline">
            <a:extLst>
              <a:ext uri="{FF2B5EF4-FFF2-40B4-BE49-F238E27FC236}">
                <a16:creationId xmlns:a16="http://schemas.microsoft.com/office/drawing/2014/main" id="{7C8DDA97-4360-290E-3853-6E3839FC4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08794" y="652119"/>
            <a:ext cx="767600" cy="767600"/>
          </a:xfrm>
          <a:prstGeom prst="rect">
            <a:avLst/>
          </a:prstGeom>
        </p:spPr>
      </p:pic>
      <p:sp>
        <p:nvSpPr>
          <p:cNvPr id="12" name="Oval 11">
            <a:extLst>
              <a:ext uri="{FF2B5EF4-FFF2-40B4-BE49-F238E27FC236}">
                <a16:creationId xmlns:a16="http://schemas.microsoft.com/office/drawing/2014/main" id="{4589CEF9-1B63-17D0-95B4-50288591AD8F}"/>
              </a:ext>
            </a:extLst>
          </p:cNvPr>
          <p:cNvSpPr/>
          <p:nvPr/>
        </p:nvSpPr>
        <p:spPr>
          <a:xfrm>
            <a:off x="1115523" y="543930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Graphic 13" descr="Magnifying glass outline">
            <a:extLst>
              <a:ext uri="{FF2B5EF4-FFF2-40B4-BE49-F238E27FC236}">
                <a16:creationId xmlns:a16="http://schemas.microsoft.com/office/drawing/2014/main" id="{0FBFF8C7-5B84-6F7D-5542-A545BA82D9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21105" y="5625711"/>
            <a:ext cx="589562" cy="589562"/>
          </a:xfrm>
          <a:prstGeom prst="rect">
            <a:avLst/>
          </a:prstGeom>
        </p:spPr>
      </p:pic>
      <p:pic>
        <p:nvPicPr>
          <p:cNvPr id="15" name="Graphic 14" descr="Calligraphy Pen outline">
            <a:extLst>
              <a:ext uri="{FF2B5EF4-FFF2-40B4-BE49-F238E27FC236}">
                <a16:creationId xmlns:a16="http://schemas.microsoft.com/office/drawing/2014/main" id="{BAD12620-06E1-7989-BF6F-F8D8EAE143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60158" y="3973280"/>
            <a:ext cx="750509" cy="750509"/>
          </a:xfrm>
          <a:prstGeom prst="rect">
            <a:avLst/>
          </a:prstGeom>
        </p:spPr>
      </p:pic>
      <p:sp>
        <p:nvSpPr>
          <p:cNvPr id="19" name="TextBox 18">
            <a:extLst>
              <a:ext uri="{FF2B5EF4-FFF2-40B4-BE49-F238E27FC236}">
                <a16:creationId xmlns:a16="http://schemas.microsoft.com/office/drawing/2014/main" id="{E7ACC80E-C60F-DC72-9B6B-762951524309}"/>
              </a:ext>
            </a:extLst>
          </p:cNvPr>
          <p:cNvSpPr txBox="1"/>
          <p:nvPr/>
        </p:nvSpPr>
        <p:spPr>
          <a:xfrm>
            <a:off x="2190623" y="3893945"/>
            <a:ext cx="9042871" cy="962375"/>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To sign off </a:t>
            </a:r>
            <a:r>
              <a:rPr kumimoji="0" lang="en-GB" sz="1400" b="0" i="0" u="none" strike="noStrike" kern="1200" cap="none" spc="0" normalizeH="0" baseline="0" noProof="0" dirty="0">
                <a:ln>
                  <a:noFill/>
                </a:ln>
                <a:solidFill>
                  <a:srgbClr val="000000"/>
                </a:solidFill>
                <a:effectLst/>
                <a:uLnTx/>
                <a:uFillTx/>
                <a:latin typeface="Calibri"/>
                <a:ea typeface="+mn-ea"/>
                <a:cs typeface="+mn-cs"/>
              </a:rPr>
              <a:t>the report for: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Onward transmission to PLT and the Scrutiny Committee;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Identification of any issues that require particular handling with PLT or Scrutiny Committee ahead of those discussions, or with the media/public.</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462BCB9-9B3C-4F8F-B0CE-5BF1ADD7247C}"/>
              </a:ext>
            </a:extLst>
          </p:cNvPr>
          <p:cNvSpPr txBox="1"/>
          <p:nvPr/>
        </p:nvSpPr>
        <p:spPr>
          <a:xfrm>
            <a:off x="2233291" y="5202375"/>
            <a:ext cx="9005546" cy="1109546"/>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To review progress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Check that agreed CLT/PLT performance actions have been completed;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Consider whether this provides CLT with assurance that actions are feeding through into delivery and therefore improved performance.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A259F89-D5C3-8B9E-EFD4-41800C9376C8}"/>
              </a:ext>
            </a:extLst>
          </p:cNvPr>
          <p:cNvSpPr txBox="1"/>
          <p:nvPr/>
        </p:nvSpPr>
        <p:spPr>
          <a:xfrm>
            <a:off x="2233291" y="2362855"/>
            <a:ext cx="9042871" cy="1202400"/>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Calibri"/>
              </a:rPr>
              <a:t>To agree an appropriate response to those issues</a:t>
            </a:r>
            <a:r>
              <a:rPr kumimoji="0" lang="en-GB" sz="1400" b="0" i="0" u="none" strike="noStrike" kern="1200" cap="none" spc="0" normalizeH="0" baseline="0" noProof="0" dirty="0">
                <a:ln>
                  <a:noFill/>
                </a:ln>
                <a:solidFill>
                  <a:srgbClr val="000000"/>
                </a:solidFill>
                <a:effectLst/>
                <a:uLnTx/>
                <a:uFillTx/>
                <a:latin typeface="Calibri"/>
                <a:ea typeface="+mn-ea"/>
                <a:cs typeface="Calibri"/>
              </a:rPr>
              <a:t>. This might include: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Seeking assurance as a leadership team that appropriate remedial action is being taken to address performance risks;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Noting actions being taken where these are sufficient to provide assurance;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Confirming advice to PLT/Members in cases where CLT considers that remedial action is unlikely to correct deviations in performance to meet published targets within the time or resources available.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8B7136B4-9F8A-E9AD-B382-C97996716897}"/>
              </a:ext>
            </a:extLst>
          </p:cNvPr>
          <p:cNvSpPr txBox="1"/>
          <p:nvPr/>
        </p:nvSpPr>
        <p:spPr>
          <a:xfrm>
            <a:off x="2233291" y="521187"/>
            <a:ext cx="8952189" cy="1443475"/>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To agree organisational performance issues </a:t>
            </a:r>
            <a:endParaRPr kumimoji="0" lang="en-GB" sz="1400" b="0" i="0" u="none" strike="noStrike" kern="1200" cap="none" spc="0" normalizeH="0" baseline="0" noProof="0" dirty="0">
              <a:ln>
                <a:noFill/>
              </a:ln>
              <a:solidFill>
                <a:srgbClr val="000000"/>
              </a:solidFill>
              <a:effectLst/>
              <a:uLnTx/>
              <a:uFillTx/>
              <a:latin typeface="Calibri"/>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Everyone’s Essex council agreed targets that are at risk;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Challenges to the financial well-being of the Council;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Wider issues relating to the council’s performance;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Contextual factors that have the potential to impact on demand and budget;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Operational issues within a function won’t generally be flagged as requiring CLT discussion unless there is a need to escalate above FLT/Portfolio consideration.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Calibri"/>
            </a:endParaRPr>
          </a:p>
        </p:txBody>
      </p:sp>
      <p:pic>
        <p:nvPicPr>
          <p:cNvPr id="27" name="Graphic 26" descr="Comment Like outline">
            <a:extLst>
              <a:ext uri="{FF2B5EF4-FFF2-40B4-BE49-F238E27FC236}">
                <a16:creationId xmlns:a16="http://schemas.microsoft.com/office/drawing/2014/main" id="{ABD03D46-4D57-92EC-1DBF-8396550DDD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2690" y="2380393"/>
            <a:ext cx="914400" cy="914400"/>
          </a:xfrm>
          <a:prstGeom prst="rect">
            <a:avLst/>
          </a:prstGeom>
        </p:spPr>
      </p:pic>
    </p:spTree>
    <p:extLst>
      <p:ext uri="{BB962C8B-B14F-4D97-AF65-F5344CB8AC3E}">
        <p14:creationId xmlns:p14="http://schemas.microsoft.com/office/powerpoint/2010/main" val="89388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F2C7F-CE7C-71B0-F3C5-11C56C4702FA}"/>
              </a:ext>
            </a:extLst>
          </p:cNvPr>
          <p:cNvSpPr>
            <a:spLocks noGrp="1"/>
          </p:cNvSpPr>
          <p:nvPr>
            <p:ph idx="1"/>
          </p:nvPr>
        </p:nvSpPr>
        <p:spPr>
          <a:xfrm>
            <a:off x="1524373" y="526737"/>
            <a:ext cx="4183379" cy="5804525"/>
          </a:xfrm>
        </p:spPr>
        <p:txBody>
          <a:bodyPr/>
          <a:lstStyle/>
          <a:p>
            <a:r>
              <a:rPr lang="en-GB" dirty="0"/>
              <a:t>People waiting – </a:t>
            </a:r>
            <a:r>
              <a:rPr lang="en-GB" b="0" dirty="0"/>
              <a:t>highlighted by ASC in a recent report on CQC readiness. Monthly measures included as at January. (</a:t>
            </a:r>
            <a:r>
              <a:rPr lang="en-GB" dirty="0"/>
              <a:t>Slide 15 and 22</a:t>
            </a:r>
            <a:r>
              <a:rPr lang="en-GB" b="0" dirty="0"/>
              <a:t>)</a:t>
            </a:r>
          </a:p>
          <a:p>
            <a:r>
              <a:rPr lang="en-GB" dirty="0"/>
              <a:t>100 deliverables </a:t>
            </a:r>
            <a:r>
              <a:rPr lang="en-GB" b="0" dirty="0"/>
              <a:t>– we are in the final weeks of delivery of these commitments, made in 2023 annual plan. Are cabinet members confident of delivery in areas not yet complete? (</a:t>
            </a:r>
            <a:r>
              <a:rPr lang="en-GB" dirty="0"/>
              <a:t>Slide 26</a:t>
            </a:r>
            <a:r>
              <a:rPr lang="en-GB" b="0" dirty="0"/>
              <a:t>)</a:t>
            </a:r>
          </a:p>
          <a:p>
            <a:r>
              <a:rPr lang="en-GB" dirty="0"/>
              <a:t>Targets</a:t>
            </a:r>
            <a:r>
              <a:rPr lang="en-GB" b="0" dirty="0"/>
              <a:t> – the annual plan for 2024/25 was agreed with some target and measure gaps. Functions have been asked to confirm these gaps by end March. (</a:t>
            </a:r>
            <a:r>
              <a:rPr lang="en-GB" dirty="0"/>
              <a:t>Slide 25</a:t>
            </a:r>
            <a:r>
              <a:rPr lang="en-GB" b="0" dirty="0"/>
              <a:t>)</a:t>
            </a:r>
          </a:p>
          <a:p>
            <a:r>
              <a:rPr lang="en-GB" dirty="0"/>
              <a:t>Achievements</a:t>
            </a:r>
            <a:r>
              <a:rPr lang="en-GB" b="0" dirty="0"/>
              <a:t> – outlined on </a:t>
            </a:r>
            <a:r>
              <a:rPr lang="en-GB" dirty="0"/>
              <a:t>Slide 6</a:t>
            </a:r>
            <a:r>
              <a:rPr lang="en-GB" b="0" dirty="0"/>
              <a:t>, derived from areas performing well. Raising for awareness / promotion.</a:t>
            </a:r>
          </a:p>
          <a:p>
            <a:r>
              <a:rPr lang="en-GB" dirty="0"/>
              <a:t>Measures off target</a:t>
            </a:r>
            <a:r>
              <a:rPr lang="en-GB" b="0" dirty="0"/>
              <a:t> – noted on </a:t>
            </a:r>
            <a:r>
              <a:rPr lang="en-GB" dirty="0"/>
              <a:t>Slide 7</a:t>
            </a:r>
            <a:r>
              <a:rPr lang="en-GB" b="0" dirty="0"/>
              <a:t>. Measures highlighted in this section for the last three quarters: coastal paths, child protection rate, family solutions and retrofit.</a:t>
            </a:r>
          </a:p>
          <a:p>
            <a:endParaRPr lang="en-GB" b="0" dirty="0"/>
          </a:p>
        </p:txBody>
      </p:sp>
      <p:sp>
        <p:nvSpPr>
          <p:cNvPr id="4" name="Text Placeholder 3">
            <a:extLst>
              <a:ext uri="{FF2B5EF4-FFF2-40B4-BE49-F238E27FC236}">
                <a16:creationId xmlns:a16="http://schemas.microsoft.com/office/drawing/2014/main" id="{2E30AF55-B05E-8C4D-A6CF-95A6B1964AC8}"/>
              </a:ext>
            </a:extLst>
          </p:cNvPr>
          <p:cNvSpPr>
            <a:spLocks noGrp="1"/>
          </p:cNvSpPr>
          <p:nvPr>
            <p:ph type="body" sz="quarter" idx="10"/>
          </p:nvPr>
        </p:nvSpPr>
        <p:spPr>
          <a:xfrm>
            <a:off x="7137392" y="1219860"/>
            <a:ext cx="4355525" cy="2888650"/>
          </a:xfrm>
        </p:spPr>
        <p:txBody>
          <a:bodyPr/>
          <a:lstStyle/>
          <a:p>
            <a:r>
              <a:rPr lang="en-GB" sz="2400" dirty="0"/>
              <a:t>For these areas, CLT members are asked to consider:</a:t>
            </a:r>
          </a:p>
          <a:p>
            <a:pPr marL="457200" indent="-457200">
              <a:buFont typeface="Arial" panose="020B0604020202020204" pitchFamily="34" charset="0"/>
              <a:buChar char="•"/>
            </a:pPr>
            <a:r>
              <a:rPr lang="en-GB" sz="2400" dirty="0"/>
              <a:t>Do we have the assurance that delivery is in place to improve performance?</a:t>
            </a:r>
          </a:p>
          <a:p>
            <a:pPr marL="457200" indent="-457200">
              <a:buFont typeface="Arial" panose="020B0604020202020204" pitchFamily="34" charset="0"/>
              <a:buChar char="•"/>
            </a:pPr>
            <a:r>
              <a:rPr lang="en-GB" sz="2400" dirty="0"/>
              <a:t>Are politicians comfortable with progress?</a:t>
            </a:r>
          </a:p>
          <a:p>
            <a:pPr marL="457200" indent="-457200">
              <a:buFont typeface="Arial" panose="020B0604020202020204" pitchFamily="34" charset="0"/>
              <a:buChar char="•"/>
            </a:pPr>
            <a:r>
              <a:rPr lang="en-GB" sz="2400" dirty="0"/>
              <a:t>Is there an ask of the wider organisation to support?</a:t>
            </a:r>
          </a:p>
        </p:txBody>
      </p:sp>
      <p:sp>
        <p:nvSpPr>
          <p:cNvPr id="5" name="Title 1">
            <a:extLst>
              <a:ext uri="{FF2B5EF4-FFF2-40B4-BE49-F238E27FC236}">
                <a16:creationId xmlns:a16="http://schemas.microsoft.com/office/drawing/2014/main" id="{4164121D-6C9B-AB43-5D4F-B3BF13ACFF66}"/>
              </a:ext>
            </a:extLst>
          </p:cNvPr>
          <p:cNvSpPr txBox="1">
            <a:spLocks/>
          </p:cNvSpPr>
          <p:nvPr/>
        </p:nvSpPr>
        <p:spPr>
          <a:xfrm rot="16200000">
            <a:off x="-3054899" y="3053746"/>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dirty="0">
                <a:solidFill>
                  <a:schemeClr val="bg1"/>
                </a:solidFill>
              </a:rPr>
              <a:t>Suggested areas for focus </a:t>
            </a:r>
            <a:endParaRPr kumimoji="0" lang="en-GB" sz="2400" b="1" i="0" u="none" strike="noStrike" kern="1200" cap="none" spc="0" normalizeH="0" baseline="0" noProof="0" dirty="0">
              <a:ln>
                <a:noFill/>
              </a:ln>
              <a:solidFill>
                <a:schemeClr val="bg1"/>
              </a:solidFill>
              <a:effectLst/>
              <a:uLnTx/>
              <a:uFillTx/>
              <a:latin typeface="Calibri"/>
              <a:ea typeface="+mj-ea"/>
              <a:cs typeface="+mj-cs"/>
            </a:endParaRPr>
          </a:p>
        </p:txBody>
      </p:sp>
    </p:spTree>
    <p:extLst>
      <p:ext uri="{BB962C8B-B14F-4D97-AF65-F5344CB8AC3E}">
        <p14:creationId xmlns:p14="http://schemas.microsoft.com/office/powerpoint/2010/main" val="262698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B8F4-AB0B-6CBF-ADC2-A6B91E8DB207}"/>
              </a:ext>
            </a:extLst>
          </p:cNvPr>
          <p:cNvSpPr>
            <a:spLocks noGrp="1"/>
          </p:cNvSpPr>
          <p:nvPr>
            <p:ph type="title"/>
          </p:nvPr>
        </p:nvSpPr>
        <p:spPr>
          <a:xfrm>
            <a:off x="526936" y="1990389"/>
            <a:ext cx="9753531" cy="1310400"/>
          </a:xfrm>
        </p:spPr>
        <p:txBody>
          <a:bodyPr/>
          <a:lstStyle/>
          <a:p>
            <a:r>
              <a:rPr lang="en-GB" dirty="0"/>
              <a:t>Strategic Performance</a:t>
            </a:r>
          </a:p>
        </p:txBody>
      </p:sp>
      <p:sp>
        <p:nvSpPr>
          <p:cNvPr id="3" name="Text Placeholder 2">
            <a:extLst>
              <a:ext uri="{FF2B5EF4-FFF2-40B4-BE49-F238E27FC236}">
                <a16:creationId xmlns:a16="http://schemas.microsoft.com/office/drawing/2014/main" id="{E1F371A2-3C19-5BDE-6ED5-ADB982F15FF5}"/>
              </a:ext>
            </a:extLst>
          </p:cNvPr>
          <p:cNvSpPr>
            <a:spLocks noGrp="1"/>
          </p:cNvSpPr>
          <p:nvPr>
            <p:ph type="body" idx="1"/>
          </p:nvPr>
        </p:nvSpPr>
        <p:spPr>
          <a:xfrm>
            <a:off x="526936" y="5687577"/>
            <a:ext cx="7101773" cy="792408"/>
          </a:xfrm>
        </p:spPr>
        <p:txBody>
          <a:bodyPr/>
          <a:lstStyle/>
          <a:p>
            <a:pPr marL="0" marR="0" lvl="0" indent="0" algn="l" defTabSz="914400" rtl="0" eaLnBrk="1" fontAlgn="auto" latinLnBrk="0" hangingPunct="1">
              <a:lnSpc>
                <a:spcPct val="90000"/>
              </a:lnSpc>
              <a:spcBef>
                <a:spcPts val="0"/>
              </a:spcBef>
              <a:spcAft>
                <a:spcPts val="1134"/>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white"/>
                </a:solidFill>
                <a:effectLst/>
                <a:uLnTx/>
                <a:uFillTx/>
                <a:latin typeface="+mn-lt"/>
                <a:ea typeface="+mn-ea"/>
                <a:cs typeface="Calibri Light" panose="020F0302020204030204" pitchFamily="34" charset="0"/>
              </a:rPr>
              <a:t>RAG ratings are generated from the outturn for this quarter, projections for end of year outturns, and professional judgement based on knowledge of service delivery. </a:t>
            </a:r>
          </a:p>
          <a:p>
            <a:endParaRPr lang="en-GB" sz="1800" dirty="0">
              <a:latin typeface="+mn-lt"/>
            </a:endParaRPr>
          </a:p>
        </p:txBody>
      </p:sp>
    </p:spTree>
    <p:extLst>
      <p:ext uri="{BB962C8B-B14F-4D97-AF65-F5344CB8AC3E}">
        <p14:creationId xmlns:p14="http://schemas.microsoft.com/office/powerpoint/2010/main" val="196366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rrow: Chevron 126">
            <a:extLst>
              <a:ext uri="{FF2B5EF4-FFF2-40B4-BE49-F238E27FC236}">
                <a16:creationId xmlns:a16="http://schemas.microsoft.com/office/drawing/2014/main" id="{BC8E5821-623B-0A2D-F8DC-FB49A3AA8F24}"/>
              </a:ext>
            </a:extLst>
          </p:cNvPr>
          <p:cNvSpPr/>
          <p:nvPr/>
        </p:nvSpPr>
        <p:spPr>
          <a:xfrm rot="10800000">
            <a:off x="2155841" y="5663445"/>
            <a:ext cx="826047" cy="717708"/>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6" name="Arrow: Chevron 125">
            <a:extLst>
              <a:ext uri="{FF2B5EF4-FFF2-40B4-BE49-F238E27FC236}">
                <a16:creationId xmlns:a16="http://schemas.microsoft.com/office/drawing/2014/main" id="{DACB83A7-F107-3B00-168A-7DD396DE8464}"/>
              </a:ext>
            </a:extLst>
          </p:cNvPr>
          <p:cNvSpPr/>
          <p:nvPr/>
        </p:nvSpPr>
        <p:spPr>
          <a:xfrm rot="10800000">
            <a:off x="1707222" y="5668001"/>
            <a:ext cx="725593" cy="70859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5" name="Arrow: Chevron 124">
            <a:extLst>
              <a:ext uri="{FF2B5EF4-FFF2-40B4-BE49-F238E27FC236}">
                <a16:creationId xmlns:a16="http://schemas.microsoft.com/office/drawing/2014/main" id="{1F9DC2E8-A84A-4E56-C3BC-D8E986081A64}"/>
              </a:ext>
            </a:extLst>
          </p:cNvPr>
          <p:cNvSpPr/>
          <p:nvPr/>
        </p:nvSpPr>
        <p:spPr>
          <a:xfrm rot="10800000">
            <a:off x="1168317" y="5663445"/>
            <a:ext cx="697648" cy="70859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52157C47-23AB-2193-EF55-363314420A3B}"/>
              </a:ext>
            </a:extLst>
          </p:cNvPr>
          <p:cNvGrpSpPr/>
          <p:nvPr/>
        </p:nvGrpSpPr>
        <p:grpSpPr>
          <a:xfrm>
            <a:off x="1485847" y="420037"/>
            <a:ext cx="10130709" cy="5855938"/>
            <a:chOff x="1436026" y="76334"/>
            <a:chExt cx="10130709" cy="5855938"/>
          </a:xfrm>
          <a:solidFill>
            <a:srgbClr val="3A7D64"/>
          </a:solidFill>
        </p:grpSpPr>
        <p:sp>
          <p:nvSpPr>
            <p:cNvPr id="2" name="Block Arc 1">
              <a:extLst>
                <a:ext uri="{FF2B5EF4-FFF2-40B4-BE49-F238E27FC236}">
                  <a16:creationId xmlns:a16="http://schemas.microsoft.com/office/drawing/2014/main" id="{4E3CB966-01EF-5815-645B-A1532AAA2BBF}"/>
                </a:ext>
              </a:extLst>
            </p:cNvPr>
            <p:cNvSpPr/>
            <p:nvPr/>
          </p:nvSpPr>
          <p:spPr>
            <a:xfrm rot="5400000">
              <a:off x="9086850" y="257101"/>
              <a:ext cx="2184404" cy="2626586"/>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A54060C-7A67-EC3A-9888-425AE614AA37}"/>
                </a:ext>
              </a:extLst>
            </p:cNvPr>
            <p:cNvSpPr/>
            <p:nvPr/>
          </p:nvSpPr>
          <p:spPr>
            <a:xfrm>
              <a:off x="2774022" y="47819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7B1AC8CD-5372-0D2F-F561-B948B1990433}"/>
                </a:ext>
              </a:extLst>
            </p:cNvPr>
            <p:cNvSpPr/>
            <p:nvPr/>
          </p:nvSpPr>
          <p:spPr>
            <a:xfrm>
              <a:off x="2774022" y="211303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3153AB90-9BC5-34FF-E8DE-8B0AFA188D5B}"/>
                </a:ext>
              </a:extLst>
            </p:cNvPr>
            <p:cNvGrpSpPr/>
            <p:nvPr/>
          </p:nvGrpSpPr>
          <p:grpSpPr>
            <a:xfrm rot="10800000">
              <a:off x="1753539" y="2113031"/>
              <a:ext cx="7559964" cy="2184403"/>
              <a:chOff x="2904836" y="1611746"/>
              <a:chExt cx="7559964" cy="2184403"/>
            </a:xfrm>
            <a:grpFill/>
          </p:grpSpPr>
          <p:sp>
            <p:nvSpPr>
              <p:cNvPr id="7" name="Block Arc 6">
                <a:extLst>
                  <a:ext uri="{FF2B5EF4-FFF2-40B4-BE49-F238E27FC236}">
                    <a16:creationId xmlns:a16="http://schemas.microsoft.com/office/drawing/2014/main" id="{3AB208E5-F800-1F98-1183-59161E8529B8}"/>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F9F1220-7E1E-5C89-BB55-609E3F71541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00C8A34-957A-E710-CC31-6CAC0A8F4A0B}"/>
                  </a:ext>
                </a:extLst>
              </p:cNvPr>
              <p:cNvSpPr/>
              <p:nvPr/>
            </p:nvSpPr>
            <p:spPr>
              <a:xfrm>
                <a:off x="2904836" y="324658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80198000-FF76-FAD8-FF1D-CBB3261D59A3}"/>
                </a:ext>
              </a:extLst>
            </p:cNvPr>
            <p:cNvGrpSpPr/>
            <p:nvPr/>
          </p:nvGrpSpPr>
          <p:grpSpPr>
            <a:xfrm>
              <a:off x="2533135" y="3747869"/>
              <a:ext cx="9033600" cy="2184403"/>
              <a:chOff x="1431200" y="1611746"/>
              <a:chExt cx="9033600" cy="2184403"/>
            </a:xfrm>
            <a:grpFill/>
          </p:grpSpPr>
          <p:sp>
            <p:nvSpPr>
              <p:cNvPr id="11" name="Block Arc 10">
                <a:extLst>
                  <a:ext uri="{FF2B5EF4-FFF2-40B4-BE49-F238E27FC236}">
                    <a16:creationId xmlns:a16="http://schemas.microsoft.com/office/drawing/2014/main" id="{73C5766D-EB78-B55B-D375-26C9F05BB5F9}"/>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9901CDB-3A0A-DFC0-16B3-919FE5C2C00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0E538698-6D49-BB74-7D1E-0A15ED382FF5}"/>
                  </a:ext>
                </a:extLst>
              </p:cNvPr>
              <p:cNvSpPr/>
              <p:nvPr/>
            </p:nvSpPr>
            <p:spPr>
              <a:xfrm>
                <a:off x="1431200" y="3246586"/>
                <a:ext cx="7855963"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Oval 13">
              <a:extLst>
                <a:ext uri="{FF2B5EF4-FFF2-40B4-BE49-F238E27FC236}">
                  <a16:creationId xmlns:a16="http://schemas.microsoft.com/office/drawing/2014/main" id="{186BD345-DC01-3AAC-9953-0EC837F736F6}"/>
                </a:ext>
              </a:extLst>
            </p:cNvPr>
            <p:cNvSpPr/>
            <p:nvPr/>
          </p:nvSpPr>
          <p:spPr>
            <a:xfrm>
              <a:off x="1436026" y="76334"/>
              <a:ext cx="1438922" cy="1397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Pentagon 14">
              <a:extLst>
                <a:ext uri="{FF2B5EF4-FFF2-40B4-BE49-F238E27FC236}">
                  <a16:creationId xmlns:a16="http://schemas.microsoft.com/office/drawing/2014/main" id="{4CE60DAC-4352-71AE-C8E1-060B411C4CE0}"/>
                </a:ext>
              </a:extLst>
            </p:cNvPr>
            <p:cNvSpPr/>
            <p:nvPr/>
          </p:nvSpPr>
          <p:spPr>
            <a:xfrm rot="10800000">
              <a:off x="1538793" y="5382708"/>
              <a:ext cx="1607128" cy="54956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2" name="TextBox 41">
            <a:extLst>
              <a:ext uri="{FF2B5EF4-FFF2-40B4-BE49-F238E27FC236}">
                <a16:creationId xmlns:a16="http://schemas.microsoft.com/office/drawing/2014/main" id="{CACD6473-3454-CBD9-2C60-5B56C821EF3E}"/>
              </a:ext>
            </a:extLst>
          </p:cNvPr>
          <p:cNvSpPr txBox="1"/>
          <p:nvPr/>
        </p:nvSpPr>
        <p:spPr>
          <a:xfrm>
            <a:off x="1620010" y="5803851"/>
            <a:ext cx="1727060" cy="96978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srgbClr val="000000"/>
                </a:solidFill>
                <a:effectLst/>
                <a:uLnTx/>
                <a:uFillTx/>
                <a:latin typeface="Calibri"/>
                <a:ea typeface="+mn-ea"/>
                <a:cs typeface="+mn-cs"/>
              </a:rPr>
              <a:t>Q4 2023/24</a:t>
            </a:r>
          </a:p>
        </p:txBody>
      </p:sp>
      <p:sp>
        <p:nvSpPr>
          <p:cNvPr id="30" name="TextBox 29">
            <a:extLst>
              <a:ext uri="{FF2B5EF4-FFF2-40B4-BE49-F238E27FC236}">
                <a16:creationId xmlns:a16="http://schemas.microsoft.com/office/drawing/2014/main" id="{B9A1961B-3EC5-0065-5976-65EBCFB28586}"/>
              </a:ext>
            </a:extLst>
          </p:cNvPr>
          <p:cNvSpPr txBox="1"/>
          <p:nvPr/>
        </p:nvSpPr>
        <p:spPr>
          <a:xfrm>
            <a:off x="4066731" y="613719"/>
            <a:ext cx="953104" cy="54956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noFill/>
              </a:ln>
              <a:solidFill>
                <a:srgbClr val="000000"/>
              </a:solidFill>
              <a:effectLst/>
              <a:uLnTx/>
              <a:uFillTx/>
              <a:latin typeface="Calibri"/>
              <a:ea typeface="+mn-ea"/>
              <a:cs typeface="+mn-cs"/>
            </a:endParaRPr>
          </a:p>
        </p:txBody>
      </p:sp>
      <p:sp>
        <p:nvSpPr>
          <p:cNvPr id="104" name="Title 4">
            <a:extLst>
              <a:ext uri="{FF2B5EF4-FFF2-40B4-BE49-F238E27FC236}">
                <a16:creationId xmlns:a16="http://schemas.microsoft.com/office/drawing/2014/main" id="{639AB9D4-898A-C2C8-36CE-A32DEFCAD85D}"/>
              </a:ext>
            </a:extLst>
          </p:cNvPr>
          <p:cNvSpPr txBox="1">
            <a:spLocks/>
          </p:cNvSpPr>
          <p:nvPr/>
        </p:nvSpPr>
        <p:spPr>
          <a:xfrm rot="16200000">
            <a:off x="-3067034"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Strategic Indicators: Achievements</a:t>
            </a:r>
            <a:endParaRPr kumimoji="0" lang="en-GB" sz="2800" b="1" i="0" u="none" strike="noStrike" kern="1200" cap="none" spc="0" normalizeH="0" baseline="0" noProof="0">
              <a:ln>
                <a:noFill/>
              </a:ln>
              <a:solidFill>
                <a:prstClr val="white"/>
              </a:solidFill>
              <a:effectLst/>
              <a:uLnTx/>
              <a:uFillTx/>
              <a:latin typeface="Calibri"/>
              <a:ea typeface="+mj-ea"/>
              <a:cs typeface="+mj-cs"/>
            </a:endParaRPr>
          </a:p>
        </p:txBody>
      </p:sp>
      <p:sp>
        <p:nvSpPr>
          <p:cNvPr id="111" name="Text Placeholder 18">
            <a:extLst>
              <a:ext uri="{FF2B5EF4-FFF2-40B4-BE49-F238E27FC236}">
                <a16:creationId xmlns:a16="http://schemas.microsoft.com/office/drawing/2014/main" id="{FC2BC23A-939D-C53C-8CC0-A376E445D3D4}"/>
              </a:ext>
            </a:extLst>
          </p:cNvPr>
          <p:cNvSpPr txBox="1">
            <a:spLocks/>
          </p:cNvSpPr>
          <p:nvPr/>
        </p:nvSpPr>
        <p:spPr>
          <a:xfrm>
            <a:off x="8593557" y="2496851"/>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7" name="Text Placeholder 17">
            <a:extLst>
              <a:ext uri="{FF2B5EF4-FFF2-40B4-BE49-F238E27FC236}">
                <a16:creationId xmlns:a16="http://schemas.microsoft.com/office/drawing/2014/main" id="{62A80C3C-CD34-45EA-B6B3-E235E3D3752B}"/>
              </a:ext>
            </a:extLst>
          </p:cNvPr>
          <p:cNvSpPr txBox="1">
            <a:spLocks/>
          </p:cNvSpPr>
          <p:nvPr/>
        </p:nvSpPr>
        <p:spPr>
          <a:xfrm>
            <a:off x="9006595" y="2179676"/>
            <a:ext cx="208953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US" sz="1800" b="1" i="0" u="none" strike="noStrike" kern="1200" cap="none" spc="0" normalizeH="0" baseline="0" noProof="0">
              <a:ln w="0">
                <a:noFill/>
              </a:ln>
              <a:solidFill>
                <a:prstClr val="white"/>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42A2AD94-1334-1460-4FCF-481E1C1CEB71}"/>
              </a:ext>
            </a:extLst>
          </p:cNvPr>
          <p:cNvSpPr/>
          <p:nvPr/>
        </p:nvSpPr>
        <p:spPr>
          <a:xfrm>
            <a:off x="883677" y="315129"/>
            <a:ext cx="2094989" cy="158577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EF32B672-F38E-DC5C-B2F6-4261670F2183}"/>
              </a:ext>
            </a:extLst>
          </p:cNvPr>
          <p:cNvSpPr txBox="1"/>
          <p:nvPr/>
        </p:nvSpPr>
        <p:spPr>
          <a:xfrm>
            <a:off x="872678" y="570834"/>
            <a:ext cx="2069320" cy="13974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The Everyone’s Essex Story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Q3 2023/24</a:t>
            </a:r>
          </a:p>
        </p:txBody>
      </p:sp>
      <p:sp>
        <p:nvSpPr>
          <p:cNvPr id="21" name="Arrow: Chevron 20">
            <a:extLst>
              <a:ext uri="{FF2B5EF4-FFF2-40B4-BE49-F238E27FC236}">
                <a16:creationId xmlns:a16="http://schemas.microsoft.com/office/drawing/2014/main" id="{46BA34B4-682B-7AE8-F626-E6D7E8CF062F}"/>
              </a:ext>
            </a:extLst>
          </p:cNvPr>
          <p:cNvSpPr/>
          <p:nvPr/>
        </p:nvSpPr>
        <p:spPr>
          <a:xfrm>
            <a:off x="3407075" y="827390"/>
            <a:ext cx="545530" cy="540221"/>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Arrow: Chevron 23">
            <a:extLst>
              <a:ext uri="{FF2B5EF4-FFF2-40B4-BE49-F238E27FC236}">
                <a16:creationId xmlns:a16="http://schemas.microsoft.com/office/drawing/2014/main" id="{E3521A56-B2AD-BD87-BFE0-B1FDD0580E91}"/>
              </a:ext>
            </a:extLst>
          </p:cNvPr>
          <p:cNvSpPr/>
          <p:nvPr/>
        </p:nvSpPr>
        <p:spPr>
          <a:xfrm>
            <a:off x="2997947" y="837636"/>
            <a:ext cx="545530" cy="540221"/>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Text Placeholder 17">
            <a:extLst>
              <a:ext uri="{FF2B5EF4-FFF2-40B4-BE49-F238E27FC236}">
                <a16:creationId xmlns:a16="http://schemas.microsoft.com/office/drawing/2014/main" id="{7C3BCC8B-4580-C95E-05BD-80F5F222E86C}"/>
              </a:ext>
            </a:extLst>
          </p:cNvPr>
          <p:cNvSpPr txBox="1">
            <a:spLocks/>
          </p:cNvSpPr>
          <p:nvPr/>
        </p:nvSpPr>
        <p:spPr>
          <a:xfrm>
            <a:off x="7415002" y="592938"/>
            <a:ext cx="129819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US" sz="1200" b="0" i="0" u="none" strike="noStrike" kern="1200" cap="none" spc="0" normalizeH="0" baseline="0" noProof="0">
              <a:ln w="0">
                <a:noFill/>
              </a:ln>
              <a:solidFill>
                <a:prstClr val="white"/>
              </a:solidFill>
              <a:effectLst/>
              <a:uLnTx/>
              <a:uFillTx/>
              <a:latin typeface="Calibri"/>
              <a:ea typeface="+mn-ea"/>
              <a:cs typeface="+mn-cs"/>
            </a:endParaRPr>
          </a:p>
        </p:txBody>
      </p:sp>
      <p:sp>
        <p:nvSpPr>
          <p:cNvPr id="25" name="Text Placeholder 18">
            <a:extLst>
              <a:ext uri="{FF2B5EF4-FFF2-40B4-BE49-F238E27FC236}">
                <a16:creationId xmlns:a16="http://schemas.microsoft.com/office/drawing/2014/main" id="{1611E655-3A82-1E32-BD0A-21A73C5A2CCC}"/>
              </a:ext>
            </a:extLst>
          </p:cNvPr>
          <p:cNvSpPr txBox="1">
            <a:spLocks/>
          </p:cNvSpPr>
          <p:nvPr/>
        </p:nvSpPr>
        <p:spPr>
          <a:xfrm>
            <a:off x="3864267" y="638694"/>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 name="Arrow: Chevron 39">
            <a:extLst>
              <a:ext uri="{FF2B5EF4-FFF2-40B4-BE49-F238E27FC236}">
                <a16:creationId xmlns:a16="http://schemas.microsoft.com/office/drawing/2014/main" id="{93836896-C55B-CBD6-C057-50D69C43CEA5}"/>
              </a:ext>
            </a:extLst>
          </p:cNvPr>
          <p:cNvSpPr/>
          <p:nvPr/>
        </p:nvSpPr>
        <p:spPr>
          <a:xfrm rot="10800000">
            <a:off x="7873327" y="2466899"/>
            <a:ext cx="545530" cy="540221"/>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Arrow: Chevron 43">
            <a:extLst>
              <a:ext uri="{FF2B5EF4-FFF2-40B4-BE49-F238E27FC236}">
                <a16:creationId xmlns:a16="http://schemas.microsoft.com/office/drawing/2014/main" id="{6F702AAF-0839-43C7-5D49-35EE86B77015}"/>
              </a:ext>
            </a:extLst>
          </p:cNvPr>
          <p:cNvSpPr/>
          <p:nvPr/>
        </p:nvSpPr>
        <p:spPr>
          <a:xfrm rot="10800000">
            <a:off x="7492627" y="2457831"/>
            <a:ext cx="545530" cy="53042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Text Placeholder 17">
            <a:extLst>
              <a:ext uri="{FF2B5EF4-FFF2-40B4-BE49-F238E27FC236}">
                <a16:creationId xmlns:a16="http://schemas.microsoft.com/office/drawing/2014/main" id="{AF5F5B7B-35C0-1958-3FCA-C63407C8E2E0}"/>
              </a:ext>
            </a:extLst>
          </p:cNvPr>
          <p:cNvSpPr txBox="1">
            <a:spLocks/>
          </p:cNvSpPr>
          <p:nvPr/>
        </p:nvSpPr>
        <p:spPr>
          <a:xfrm>
            <a:off x="5253006" y="5469099"/>
            <a:ext cx="129819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US" sz="1200" b="0" i="0" u="none" strike="noStrike" kern="1200" cap="none" spc="0" normalizeH="0" baseline="0" noProof="0">
              <a:ln w="0">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A48AA023-B512-D776-7231-2119A430F7B9}"/>
              </a:ext>
            </a:extLst>
          </p:cNvPr>
          <p:cNvSpPr/>
          <p:nvPr/>
        </p:nvSpPr>
        <p:spPr>
          <a:xfrm>
            <a:off x="10131914" y="584272"/>
            <a:ext cx="1383165" cy="1412935"/>
          </a:xfrm>
          <a:prstGeom prst="ellipse">
            <a:avLst/>
          </a:prstGeom>
          <a:solidFill>
            <a:schemeClr val="bg1"/>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a:extLst>
              <a:ext uri="{FF2B5EF4-FFF2-40B4-BE49-F238E27FC236}">
                <a16:creationId xmlns:a16="http://schemas.microsoft.com/office/drawing/2014/main" id="{ABDEBDA9-ED16-0A42-5C5B-D48B4630B193}"/>
              </a:ext>
            </a:extLst>
          </p:cNvPr>
          <p:cNvSpPr/>
          <p:nvPr/>
        </p:nvSpPr>
        <p:spPr>
          <a:xfrm>
            <a:off x="3724979" y="3213175"/>
            <a:ext cx="1690869" cy="1722467"/>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8760F6C2-AD2F-A280-B51E-67E3177197F5}"/>
              </a:ext>
            </a:extLst>
          </p:cNvPr>
          <p:cNvSpPr txBox="1"/>
          <p:nvPr/>
        </p:nvSpPr>
        <p:spPr>
          <a:xfrm>
            <a:off x="3891452" y="3909888"/>
            <a:ext cx="1329364" cy="10203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ECC rating for Carbon Disclosure 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Adaptation: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Mitigation: A</a:t>
            </a:r>
            <a:endParaRPr kumimoji="0" lang="en-GB" sz="1400" b="1"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6" name="Picture 2" descr="Carbon Disclosure Project - Wikipedia">
            <a:extLst>
              <a:ext uri="{FF2B5EF4-FFF2-40B4-BE49-F238E27FC236}">
                <a16:creationId xmlns:a16="http://schemas.microsoft.com/office/drawing/2014/main" id="{74DECA40-038D-A471-E1FC-D8233043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394" y="3493069"/>
            <a:ext cx="1125916" cy="395947"/>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extLst>
              <a:ext uri="{FF2B5EF4-FFF2-40B4-BE49-F238E27FC236}">
                <a16:creationId xmlns:a16="http://schemas.microsoft.com/office/drawing/2014/main" id="{412917E7-1720-F05D-9108-4140FA954EFD}"/>
              </a:ext>
            </a:extLst>
          </p:cNvPr>
          <p:cNvSpPr/>
          <p:nvPr/>
        </p:nvSpPr>
        <p:spPr>
          <a:xfrm>
            <a:off x="5302545" y="1754514"/>
            <a:ext cx="1383165" cy="1412935"/>
          </a:xfrm>
          <a:prstGeom prst="ellipse">
            <a:avLst/>
          </a:prstGeom>
          <a:solidFill>
            <a:schemeClr val="bg1"/>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FBCACD6C-A674-B683-705C-0E3B990A581F}"/>
              </a:ext>
            </a:extLst>
          </p:cNvPr>
          <p:cNvSpPr/>
          <p:nvPr/>
        </p:nvSpPr>
        <p:spPr>
          <a:xfrm>
            <a:off x="8689434" y="1818295"/>
            <a:ext cx="1383165" cy="14129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a:extLst>
              <a:ext uri="{FF2B5EF4-FFF2-40B4-BE49-F238E27FC236}">
                <a16:creationId xmlns:a16="http://schemas.microsoft.com/office/drawing/2014/main" id="{58F1EE80-7C61-211E-E1C9-71C672A10EC7}"/>
              </a:ext>
            </a:extLst>
          </p:cNvPr>
          <p:cNvSpPr/>
          <p:nvPr/>
        </p:nvSpPr>
        <p:spPr>
          <a:xfrm>
            <a:off x="9991858" y="3185475"/>
            <a:ext cx="1853204" cy="186401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D67E7DFA-6DB3-3E64-4B9D-08EF3987A9B1}"/>
              </a:ext>
            </a:extLst>
          </p:cNvPr>
          <p:cNvSpPr txBox="1"/>
          <p:nvPr/>
        </p:nvSpPr>
        <p:spPr>
          <a:xfrm>
            <a:off x="10138496" y="3445437"/>
            <a:ext cx="1565152" cy="1850804"/>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lt"/>
                <a:cs typeface="Calibri"/>
              </a:rPr>
              <a:t>Adults known to secondary Mental Health services in paid employment: </a:t>
            </a:r>
            <a:r>
              <a:rPr kumimoji="0" lang="en-GB" sz="1600" b="1" i="0" u="none" strike="noStrike" kern="1200" cap="none" spc="0" normalizeH="0" baseline="0" noProof="0" dirty="0">
                <a:ln>
                  <a:noFill/>
                </a:ln>
                <a:solidFill>
                  <a:srgbClr val="000000"/>
                </a:solidFill>
                <a:effectLst/>
                <a:uLnTx/>
                <a:uFillTx/>
                <a:latin typeface="Calibri"/>
                <a:ea typeface="+mn-lt"/>
                <a:cs typeface="Calibri"/>
              </a:rPr>
              <a:t>17.4%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Significantly above the national average</a:t>
            </a: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8" name="Oval 77">
            <a:extLst>
              <a:ext uri="{FF2B5EF4-FFF2-40B4-BE49-F238E27FC236}">
                <a16:creationId xmlns:a16="http://schemas.microsoft.com/office/drawing/2014/main" id="{7C1A3426-EE42-1794-3FA7-AE64F62A6059}"/>
              </a:ext>
            </a:extLst>
          </p:cNvPr>
          <p:cNvSpPr/>
          <p:nvPr/>
        </p:nvSpPr>
        <p:spPr>
          <a:xfrm>
            <a:off x="8101192" y="14421"/>
            <a:ext cx="1690869" cy="172246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Text Placeholder 18">
            <a:extLst>
              <a:ext uri="{FF2B5EF4-FFF2-40B4-BE49-F238E27FC236}">
                <a16:creationId xmlns:a16="http://schemas.microsoft.com/office/drawing/2014/main" id="{2369821F-5C47-D958-108C-3FFDCC49836F}"/>
              </a:ext>
            </a:extLst>
          </p:cNvPr>
          <p:cNvSpPr txBox="1">
            <a:spLocks/>
          </p:cNvSpPr>
          <p:nvPr/>
        </p:nvSpPr>
        <p:spPr>
          <a:xfrm>
            <a:off x="8176367" y="304656"/>
            <a:ext cx="1616846" cy="15398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Calibri"/>
              </a:rPr>
              <a:t>100,243 miles </a:t>
            </a:r>
            <a:r>
              <a:rPr kumimoji="0" lang="en-GB" sz="1100" b="0" i="0" u="none" strike="noStrike" kern="1200" cap="none" spc="0" normalizeH="0" baseline="0" noProof="0">
                <a:ln>
                  <a:noFill/>
                </a:ln>
                <a:solidFill>
                  <a:srgbClr val="000000"/>
                </a:solidFill>
                <a:effectLst/>
                <a:uLnTx/>
                <a:uFillTx/>
                <a:latin typeface="Calibri"/>
                <a:ea typeface="+mn-ea"/>
                <a:cs typeface="Calibri"/>
              </a:rPr>
              <a:t>have been saved due to cycle to work programmes, public transport and carpooling programmes.</a:t>
            </a:r>
          </a:p>
        </p:txBody>
      </p:sp>
      <p:sp>
        <p:nvSpPr>
          <p:cNvPr id="81" name="Oval 80">
            <a:extLst>
              <a:ext uri="{FF2B5EF4-FFF2-40B4-BE49-F238E27FC236}">
                <a16:creationId xmlns:a16="http://schemas.microsoft.com/office/drawing/2014/main" id="{A0B3CBF4-6128-1691-22E1-3AE7D071EDFE}"/>
              </a:ext>
            </a:extLst>
          </p:cNvPr>
          <p:cNvSpPr/>
          <p:nvPr/>
        </p:nvSpPr>
        <p:spPr>
          <a:xfrm>
            <a:off x="3891452" y="26046"/>
            <a:ext cx="1690869" cy="172246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 Placeholder 17">
            <a:extLst>
              <a:ext uri="{FF2B5EF4-FFF2-40B4-BE49-F238E27FC236}">
                <a16:creationId xmlns:a16="http://schemas.microsoft.com/office/drawing/2014/main" id="{F0913F56-44AC-9807-FDBF-08F001A51A86}"/>
              </a:ext>
            </a:extLst>
          </p:cNvPr>
          <p:cNvSpPr txBox="1">
            <a:spLocks/>
          </p:cNvSpPr>
          <p:nvPr/>
        </p:nvSpPr>
        <p:spPr>
          <a:xfrm>
            <a:off x="4027859" y="188660"/>
            <a:ext cx="1393640" cy="442973"/>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Calibri"/>
              </a:rPr>
              <a:t>Social Value: </a:t>
            </a:r>
            <a:r>
              <a:rPr kumimoji="0" lang="en-GB" sz="1100" b="0" i="0" u="none" strike="noStrike" kern="1200" cap="none" spc="0" normalizeH="0" baseline="0" noProof="0">
                <a:ln>
                  <a:noFill/>
                </a:ln>
                <a:solidFill>
                  <a:srgbClr val="000000"/>
                </a:solidFill>
                <a:effectLst/>
                <a:uLnTx/>
                <a:uFillTx/>
                <a:latin typeface="Calibri"/>
                <a:ea typeface="+mn-ea"/>
                <a:cs typeface="Calibri"/>
              </a:rPr>
              <a:t>1,425 FTE jobs created, The largest numbers coming from Employment or retention from Local people and NEET.  </a:t>
            </a:r>
          </a:p>
        </p:txBody>
      </p:sp>
      <p:sp>
        <p:nvSpPr>
          <p:cNvPr id="83" name="Oval 82">
            <a:extLst>
              <a:ext uri="{FF2B5EF4-FFF2-40B4-BE49-F238E27FC236}">
                <a16:creationId xmlns:a16="http://schemas.microsoft.com/office/drawing/2014/main" id="{737381E2-A607-ECA6-6704-2750477EAB51}"/>
              </a:ext>
            </a:extLst>
          </p:cNvPr>
          <p:cNvSpPr/>
          <p:nvPr/>
        </p:nvSpPr>
        <p:spPr>
          <a:xfrm>
            <a:off x="5855250" y="3291333"/>
            <a:ext cx="1690869" cy="1722467"/>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DDF9D241-74CD-06E3-371E-C8BDE0DB8703}"/>
              </a:ext>
            </a:extLst>
          </p:cNvPr>
          <p:cNvSpPr txBox="1"/>
          <p:nvPr/>
        </p:nvSpPr>
        <p:spPr>
          <a:xfrm>
            <a:off x="5966924" y="3964578"/>
            <a:ext cx="1457557" cy="17581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n-ea"/>
                <a:cs typeface="+mn-cs"/>
              </a:rPr>
              <a:t>73,600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Number of trees YTD planted from Essex Forest Initiative </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5" name="Graphic 84" descr="Deciduous tree outline">
            <a:extLst>
              <a:ext uri="{FF2B5EF4-FFF2-40B4-BE49-F238E27FC236}">
                <a16:creationId xmlns:a16="http://schemas.microsoft.com/office/drawing/2014/main" id="{34D2CA70-F6CF-B56A-FB5B-FE6D7FA1F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8978" y="3377358"/>
            <a:ext cx="568947" cy="568947"/>
          </a:xfrm>
          <a:prstGeom prst="rect">
            <a:avLst/>
          </a:prstGeom>
        </p:spPr>
      </p:pic>
      <p:sp>
        <p:nvSpPr>
          <p:cNvPr id="102" name="Oval 101">
            <a:extLst>
              <a:ext uri="{FF2B5EF4-FFF2-40B4-BE49-F238E27FC236}">
                <a16:creationId xmlns:a16="http://schemas.microsoft.com/office/drawing/2014/main" id="{9D714874-CF56-B995-7165-A79A47BC77B1}"/>
              </a:ext>
            </a:extLst>
          </p:cNvPr>
          <p:cNvSpPr/>
          <p:nvPr/>
        </p:nvSpPr>
        <p:spPr>
          <a:xfrm>
            <a:off x="3414089" y="5109487"/>
            <a:ext cx="1690869" cy="1722467"/>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 Placeholder 17">
            <a:extLst>
              <a:ext uri="{FF2B5EF4-FFF2-40B4-BE49-F238E27FC236}">
                <a16:creationId xmlns:a16="http://schemas.microsoft.com/office/drawing/2014/main" id="{6DCD839E-5D84-6BF6-403F-1D4AEEC6DAEE}"/>
              </a:ext>
            </a:extLst>
          </p:cNvPr>
          <p:cNvSpPr txBox="1">
            <a:spLocks/>
          </p:cNvSpPr>
          <p:nvPr/>
        </p:nvSpPr>
        <p:spPr>
          <a:xfrm>
            <a:off x="3553498" y="5307589"/>
            <a:ext cx="1403348" cy="259406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Calibri"/>
                <a:ea typeface="+mn-ea"/>
                <a:cs typeface="Calibri"/>
              </a:rPr>
              <a:t>88.2%</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children and young people attending a school judged at least good by Ofsted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Calibri"/>
              </a:rPr>
              <a:t> </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07" name="Oval 106">
            <a:extLst>
              <a:ext uri="{FF2B5EF4-FFF2-40B4-BE49-F238E27FC236}">
                <a16:creationId xmlns:a16="http://schemas.microsoft.com/office/drawing/2014/main" id="{16D6EABC-E23A-7EEC-3333-B9AA5A1F4B0F}"/>
              </a:ext>
            </a:extLst>
          </p:cNvPr>
          <p:cNvSpPr/>
          <p:nvPr/>
        </p:nvSpPr>
        <p:spPr>
          <a:xfrm>
            <a:off x="5976439" y="103506"/>
            <a:ext cx="1604959" cy="1630490"/>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Text Placeholder 18">
            <a:extLst>
              <a:ext uri="{FF2B5EF4-FFF2-40B4-BE49-F238E27FC236}">
                <a16:creationId xmlns:a16="http://schemas.microsoft.com/office/drawing/2014/main" id="{C0C80E69-439D-69AC-7DC3-BC8821487D60}"/>
              </a:ext>
            </a:extLst>
          </p:cNvPr>
          <p:cNvSpPr txBox="1">
            <a:spLocks/>
          </p:cNvSpPr>
          <p:nvPr/>
        </p:nvSpPr>
        <p:spPr>
          <a:xfrm>
            <a:off x="6001369" y="345714"/>
            <a:ext cx="1555102" cy="15398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latin typeface="Calibri"/>
                <a:ea typeface="+mn-lt"/>
                <a:cs typeface="Calibri"/>
              </a:rPr>
              <a:t>The Sustainable Housing </a:t>
            </a:r>
            <a:r>
              <a:rPr kumimoji="0" lang="en-GB" sz="1100" b="0" i="0" u="none" strike="noStrike" kern="1200" cap="none" spc="0" normalizeH="0" baseline="0" noProof="0">
                <a:ln>
                  <a:noFill/>
                </a:ln>
                <a:solidFill>
                  <a:srgbClr val="000000"/>
                </a:solidFill>
                <a:effectLst/>
                <a:uLnTx/>
                <a:uFillTx/>
                <a:latin typeface="Calibri"/>
                <a:ea typeface="+mn-lt"/>
                <a:cs typeface="Calibri"/>
              </a:rPr>
              <a:t>(Decarbonisation Fund) has now retrofitted 258 homes to an EPC rating of 'C'</a:t>
            </a:r>
            <a:endParaRPr kumimoji="0" lang="en-GB" sz="900" b="1" i="0" u="none" strike="noStrike" kern="1200" cap="none" spc="0" normalizeH="0" baseline="0" noProof="0">
              <a:ln>
                <a:noFill/>
              </a:ln>
              <a:solidFill>
                <a:srgbClr val="000000"/>
              </a:solidFill>
              <a:effectLst/>
              <a:uLnTx/>
              <a:uFillTx/>
              <a:latin typeface="Calibri"/>
              <a:ea typeface="+mn-ea"/>
              <a:cs typeface="+mn-cs"/>
            </a:endParaRPr>
          </a:p>
        </p:txBody>
      </p:sp>
      <p:sp>
        <p:nvSpPr>
          <p:cNvPr id="118" name="Oval 117">
            <a:extLst>
              <a:ext uri="{FF2B5EF4-FFF2-40B4-BE49-F238E27FC236}">
                <a16:creationId xmlns:a16="http://schemas.microsoft.com/office/drawing/2014/main" id="{A016481F-635E-AAD2-2A82-36D8EA276625}"/>
              </a:ext>
            </a:extLst>
          </p:cNvPr>
          <p:cNvSpPr/>
          <p:nvPr/>
        </p:nvSpPr>
        <p:spPr>
          <a:xfrm>
            <a:off x="9516485" y="5263164"/>
            <a:ext cx="1383165" cy="141293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6" name="Graphic 115" descr="Boot outline">
            <a:extLst>
              <a:ext uri="{FF2B5EF4-FFF2-40B4-BE49-F238E27FC236}">
                <a16:creationId xmlns:a16="http://schemas.microsoft.com/office/drawing/2014/main" id="{A2715BDA-BD46-CF14-3FD9-FE5181E797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5581" y="5289340"/>
            <a:ext cx="672074" cy="672074"/>
          </a:xfrm>
          <a:prstGeom prst="rect">
            <a:avLst/>
          </a:prstGeom>
        </p:spPr>
      </p:pic>
      <p:sp>
        <p:nvSpPr>
          <p:cNvPr id="109" name="Text Placeholder 18">
            <a:extLst>
              <a:ext uri="{FF2B5EF4-FFF2-40B4-BE49-F238E27FC236}">
                <a16:creationId xmlns:a16="http://schemas.microsoft.com/office/drawing/2014/main" id="{168199E8-6248-C9D0-3850-741C4BBB887F}"/>
              </a:ext>
            </a:extLst>
          </p:cNvPr>
          <p:cNvSpPr txBox="1">
            <a:spLocks/>
          </p:cNvSpPr>
          <p:nvPr/>
        </p:nvSpPr>
        <p:spPr>
          <a:xfrm>
            <a:off x="9451322" y="5783419"/>
            <a:ext cx="1555102" cy="15398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0000"/>
                </a:solidFill>
                <a:effectLst/>
                <a:uLnTx/>
                <a:uFillTx/>
                <a:latin typeface="Calibri"/>
                <a:ea typeface="+mn-lt"/>
                <a:cs typeface="Calibri"/>
              </a:rPr>
              <a:t>130,205</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Visitor numbers to Essex Outdoors</a:t>
            </a:r>
            <a:endParaRPr kumimoji="0" lang="en-GB" sz="1000" b="1" i="0" u="none" strike="noStrike" kern="1200" cap="none" spc="0" normalizeH="0" baseline="0" noProof="0" dirty="0">
              <a:ln>
                <a:noFill/>
              </a:ln>
              <a:solidFill>
                <a:srgbClr val="000000"/>
              </a:solidFill>
              <a:effectLst/>
              <a:uLnTx/>
              <a:uFillTx/>
              <a:latin typeface="Calibri"/>
              <a:ea typeface="+mn-ea"/>
              <a:cs typeface="+mn-cs"/>
            </a:endParaRPr>
          </a:p>
        </p:txBody>
      </p:sp>
      <p:sp>
        <p:nvSpPr>
          <p:cNvPr id="119" name="TextBox 118">
            <a:extLst>
              <a:ext uri="{FF2B5EF4-FFF2-40B4-BE49-F238E27FC236}">
                <a16:creationId xmlns:a16="http://schemas.microsoft.com/office/drawing/2014/main" id="{90C312B3-B1C8-0DCF-CF7B-485F3DDA7D21}"/>
              </a:ext>
            </a:extLst>
          </p:cNvPr>
          <p:cNvSpPr txBox="1"/>
          <p:nvPr/>
        </p:nvSpPr>
        <p:spPr>
          <a:xfrm>
            <a:off x="10179616" y="841792"/>
            <a:ext cx="1300925" cy="108199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38,032</a:t>
            </a:r>
            <a:r>
              <a:rPr kumimoji="0" lang="en-GB" sz="1800" b="1" i="0" u="none" strike="noStrike" kern="1200" cap="none" spc="0" normalizeH="0" baseline="0" noProof="0">
                <a:ln>
                  <a:noFill/>
                </a:ln>
                <a:solidFill>
                  <a:srgbClr val="000000"/>
                </a:solidFill>
                <a:effectLst/>
                <a:uLnTx/>
                <a:uFillTx/>
                <a:latin typeface="Calibri"/>
                <a:ea typeface="+mn-lt"/>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lt"/>
                <a:cs typeface="Calibri"/>
              </a:rPr>
              <a:t>NHS Health Checks completed</a:t>
            </a:r>
            <a:endParaRPr kumimoji="0" lang="en-GB" sz="1600" b="0" i="0" u="none" strike="noStrike" kern="1200" cap="none" spc="0" normalizeH="0" baseline="0" noProof="0">
              <a:ln>
                <a:noFill/>
              </a:ln>
              <a:solidFill>
                <a:srgbClr val="000000"/>
              </a:solidFill>
              <a:effectLst/>
              <a:uLnTx/>
              <a:uFillTx/>
              <a:latin typeface="Calibri"/>
              <a:ea typeface="+mn-ea"/>
              <a:cs typeface="+mn-cs"/>
            </a:endParaRPr>
          </a:p>
        </p:txBody>
      </p:sp>
      <p:sp>
        <p:nvSpPr>
          <p:cNvPr id="120" name="TextBox 119">
            <a:extLst>
              <a:ext uri="{FF2B5EF4-FFF2-40B4-BE49-F238E27FC236}">
                <a16:creationId xmlns:a16="http://schemas.microsoft.com/office/drawing/2014/main" id="{586C5B4B-730A-C89D-26B3-BC75A741D73B}"/>
              </a:ext>
            </a:extLst>
          </p:cNvPr>
          <p:cNvSpPr txBox="1"/>
          <p:nvPr/>
        </p:nvSpPr>
        <p:spPr>
          <a:xfrm>
            <a:off x="5394212" y="2112732"/>
            <a:ext cx="1233891" cy="954722"/>
          </a:xfrm>
          <a:prstGeom prst="rect">
            <a:avLst/>
          </a:prstGeom>
          <a:noFill/>
        </p:spPr>
        <p:txBody>
          <a:bodyPr wrap="square" lIns="0" tIns="0" rIns="0" bIns="0" rtlCol="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9,022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Adult social care users in receipt of care technology</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2" name="Graphic 121" descr="Vlog outline">
            <a:extLst>
              <a:ext uri="{FF2B5EF4-FFF2-40B4-BE49-F238E27FC236}">
                <a16:creationId xmlns:a16="http://schemas.microsoft.com/office/drawing/2014/main" id="{6149D9C9-59B8-A099-78EB-DB883777C9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5217" y="1757461"/>
            <a:ext cx="441889" cy="441889"/>
          </a:xfrm>
          <a:prstGeom prst="rect">
            <a:avLst/>
          </a:prstGeom>
        </p:spPr>
      </p:pic>
      <p:sp>
        <p:nvSpPr>
          <p:cNvPr id="123" name="TextBox 122">
            <a:extLst>
              <a:ext uri="{FF2B5EF4-FFF2-40B4-BE49-F238E27FC236}">
                <a16:creationId xmlns:a16="http://schemas.microsoft.com/office/drawing/2014/main" id="{35F248B0-70DB-1D16-4DC1-4340FD50F2B2}"/>
              </a:ext>
            </a:extLst>
          </p:cNvPr>
          <p:cNvSpPr txBox="1"/>
          <p:nvPr/>
        </p:nvSpPr>
        <p:spPr>
          <a:xfrm>
            <a:off x="8759774" y="2001302"/>
            <a:ext cx="1233891" cy="95472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lt"/>
                <a:cs typeface="Calibri"/>
              </a:rPr>
              <a:t>4,069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lt"/>
                <a:cs typeface="Calibri"/>
              </a:rPr>
              <a:t>People benefitting from ECC skills and employability programmes</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4" name="Oval 123">
            <a:extLst>
              <a:ext uri="{FF2B5EF4-FFF2-40B4-BE49-F238E27FC236}">
                <a16:creationId xmlns:a16="http://schemas.microsoft.com/office/drawing/2014/main" id="{A6B6312D-EB1A-C607-BA6C-8323D175CB80}"/>
              </a:ext>
            </a:extLst>
          </p:cNvPr>
          <p:cNvSpPr/>
          <p:nvPr/>
        </p:nvSpPr>
        <p:spPr>
          <a:xfrm>
            <a:off x="2785098" y="1714351"/>
            <a:ext cx="1686398" cy="1685616"/>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23C4068D-0576-C0D5-F561-937042ACDCE0}"/>
              </a:ext>
            </a:extLst>
          </p:cNvPr>
          <p:cNvSpPr txBox="1"/>
          <p:nvPr/>
        </p:nvSpPr>
        <p:spPr>
          <a:xfrm>
            <a:off x="2872030" y="2005427"/>
            <a:ext cx="1501135" cy="98624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Calibri"/>
                <a:ea typeface="+mn-lt"/>
                <a:cs typeface="Calibri"/>
              </a:rPr>
              <a:t>Waste per household reduced by </a:t>
            </a:r>
            <a:r>
              <a:rPr kumimoji="0" lang="en-GB" sz="1800" b="1" i="0" u="none" strike="noStrike" kern="1200" cap="none" spc="0" normalizeH="0" baseline="0" noProof="0" dirty="0">
                <a:ln>
                  <a:noFill/>
                </a:ln>
                <a:solidFill>
                  <a:srgbClr val="000000"/>
                </a:solidFill>
                <a:effectLst/>
                <a:uLnTx/>
                <a:uFillTx/>
                <a:latin typeface="Calibri"/>
                <a:ea typeface="+mn-lt"/>
                <a:cs typeface="Calibri"/>
              </a:rPr>
              <a:t>10.5%</a:t>
            </a:r>
            <a:r>
              <a:rPr kumimoji="0" lang="en-GB" sz="1400" b="1" i="0" u="none" strike="noStrike" kern="1200" cap="none" spc="0" normalizeH="0" baseline="0" noProof="0" dirty="0">
                <a:ln>
                  <a:noFill/>
                </a:ln>
                <a:solidFill>
                  <a:srgbClr val="000000"/>
                </a:solidFill>
                <a:effectLst/>
                <a:uLnTx/>
                <a:uFillTx/>
                <a:latin typeface="Calibri"/>
                <a:ea typeface="+mn-lt"/>
                <a:cs typeface="Calibri"/>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0EDDA83-10DF-B1F0-B3B5-597A71CCB608}"/>
              </a:ext>
            </a:extLst>
          </p:cNvPr>
          <p:cNvSpPr/>
          <p:nvPr/>
        </p:nvSpPr>
        <p:spPr>
          <a:xfrm>
            <a:off x="1138050" y="2695394"/>
            <a:ext cx="1690869" cy="1722467"/>
          </a:xfrm>
          <a:prstGeom prst="ellipse">
            <a:avLst/>
          </a:prstGeom>
          <a:solidFill>
            <a:schemeClr val="bg1"/>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2CC9764C-4AD3-5585-BC50-DDF481CBB970}"/>
              </a:ext>
            </a:extLst>
          </p:cNvPr>
          <p:cNvSpPr/>
          <p:nvPr/>
        </p:nvSpPr>
        <p:spPr>
          <a:xfrm>
            <a:off x="5252292" y="5106492"/>
            <a:ext cx="1690869" cy="1722467"/>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986CACCF-22B2-3FB2-FD4C-A8571BA7E7F5}"/>
              </a:ext>
            </a:extLst>
          </p:cNvPr>
          <p:cNvSpPr txBox="1"/>
          <p:nvPr/>
        </p:nvSpPr>
        <p:spPr>
          <a:xfrm>
            <a:off x="5330660" y="5219040"/>
            <a:ext cx="158686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KS1: 57.9</a:t>
            </a: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achieving RWM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Better than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England, Eastern Region and Statistical Neighbours</a:t>
            </a:r>
          </a:p>
        </p:txBody>
      </p:sp>
      <p:sp>
        <p:nvSpPr>
          <p:cNvPr id="27" name="Oval 26">
            <a:extLst>
              <a:ext uri="{FF2B5EF4-FFF2-40B4-BE49-F238E27FC236}">
                <a16:creationId xmlns:a16="http://schemas.microsoft.com/office/drawing/2014/main" id="{51F10EA4-F29A-C917-C94C-5EC67AE8F37D}"/>
              </a:ext>
            </a:extLst>
          </p:cNvPr>
          <p:cNvSpPr/>
          <p:nvPr/>
        </p:nvSpPr>
        <p:spPr>
          <a:xfrm>
            <a:off x="7416840" y="5032027"/>
            <a:ext cx="1690869" cy="1722467"/>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3292D878-8DF2-4420-0992-426AC078E4F5}"/>
              </a:ext>
            </a:extLst>
          </p:cNvPr>
          <p:cNvSpPr txBox="1"/>
          <p:nvPr/>
        </p:nvSpPr>
        <p:spPr>
          <a:xfrm>
            <a:off x="7493016" y="5267513"/>
            <a:ext cx="1586862"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KS2: 61.1</a:t>
            </a: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achieving RWM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Better than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England, Eastern Region and Statistical Neighbours</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8" name="Oval 27">
            <a:extLst>
              <a:ext uri="{FF2B5EF4-FFF2-40B4-BE49-F238E27FC236}">
                <a16:creationId xmlns:a16="http://schemas.microsoft.com/office/drawing/2014/main" id="{FBAD77B5-4CFC-2895-C199-35608AB39184}"/>
              </a:ext>
            </a:extLst>
          </p:cNvPr>
          <p:cNvSpPr/>
          <p:nvPr/>
        </p:nvSpPr>
        <p:spPr>
          <a:xfrm>
            <a:off x="7838603" y="3418843"/>
            <a:ext cx="1383165" cy="14129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125A4F7D-E866-E594-001C-6D760656D77B}"/>
              </a:ext>
            </a:extLst>
          </p:cNvPr>
          <p:cNvSpPr txBox="1"/>
          <p:nvPr/>
        </p:nvSpPr>
        <p:spPr>
          <a:xfrm>
            <a:off x="7895265" y="3584831"/>
            <a:ext cx="1300925" cy="18640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lt"/>
                <a:cs typeface="Calibri"/>
              </a:rPr>
              <a:t>41%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lt"/>
                <a:cs typeface="Calibri"/>
              </a:rPr>
              <a:t>Social Value delivered against 30% target</a:t>
            </a: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53CE5165-611B-5941-6038-51D4AFC05E7E}"/>
              </a:ext>
            </a:extLst>
          </p:cNvPr>
          <p:cNvSpPr txBox="1"/>
          <p:nvPr/>
        </p:nvSpPr>
        <p:spPr>
          <a:xfrm>
            <a:off x="1324771" y="2956024"/>
            <a:ext cx="1286620"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a:ea typeface="+mn-ea"/>
                <a:cs typeface="Calibri"/>
              </a:rPr>
              <a:t>52.4%</a:t>
            </a:r>
            <a:r>
              <a:rPr kumimoji="0" lang="en-GB" sz="1200" b="0" i="0" u="none" strike="noStrike" kern="1200" cap="none" spc="0" normalizeH="0" baseline="0" noProof="0" dirty="0">
                <a:ln>
                  <a:noFill/>
                </a:ln>
                <a:solidFill>
                  <a:srgbClr val="000000"/>
                </a:solidFill>
                <a:effectLst/>
                <a:uLnTx/>
                <a:uFillTx/>
                <a:latin typeface="Calibri"/>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Calibri"/>
              </a:rPr>
              <a:t>of adults are able to self-care following reablement.</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7" name="Graphic 16" descr="Recycle outline">
            <a:extLst>
              <a:ext uri="{FF2B5EF4-FFF2-40B4-BE49-F238E27FC236}">
                <a16:creationId xmlns:a16="http://schemas.microsoft.com/office/drawing/2014/main" id="{68DA97E7-A606-E6AD-154A-75A5815002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2929" y="2762397"/>
            <a:ext cx="474078" cy="474078"/>
          </a:xfrm>
          <a:prstGeom prst="rect">
            <a:avLst/>
          </a:prstGeom>
        </p:spPr>
      </p:pic>
    </p:spTree>
    <p:extLst>
      <p:ext uri="{BB962C8B-B14F-4D97-AF65-F5344CB8AC3E}">
        <p14:creationId xmlns:p14="http://schemas.microsoft.com/office/powerpoint/2010/main" val="68110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52D9C-4BCB-04A5-8A28-32097C72CABF}"/>
              </a:ext>
            </a:extLst>
          </p:cNvPr>
          <p:cNvSpPr>
            <a:spLocks noGrp="1"/>
          </p:cNvSpPr>
          <p:nvPr>
            <p:ph type="title"/>
          </p:nvPr>
        </p:nvSpPr>
        <p:spPr>
          <a:solidFill>
            <a:srgbClr val="E40037"/>
          </a:solidFill>
        </p:spPr>
        <p:txBody>
          <a:bodyPr anchor="ctr"/>
          <a:lstStyle/>
          <a:p>
            <a:pPr algn="ctr"/>
            <a:r>
              <a:rPr lang="en-GB" sz="2000">
                <a:solidFill>
                  <a:schemeClr val="bg1"/>
                </a:solidFill>
              </a:rPr>
              <a:t>Strategic Indicators: Measures to watch for Quarter 3</a:t>
            </a:r>
          </a:p>
        </p:txBody>
      </p:sp>
      <p:sp>
        <p:nvSpPr>
          <p:cNvPr id="22" name="Rectangle: Rounded Corners 21">
            <a:extLst>
              <a:ext uri="{FF2B5EF4-FFF2-40B4-BE49-F238E27FC236}">
                <a16:creationId xmlns:a16="http://schemas.microsoft.com/office/drawing/2014/main" id="{0EE3D49E-DCC4-37B1-AA83-85A79EA9022D}"/>
              </a:ext>
            </a:extLst>
          </p:cNvPr>
          <p:cNvSpPr/>
          <p:nvPr/>
        </p:nvSpPr>
        <p:spPr>
          <a:xfrm>
            <a:off x="1428461" y="352626"/>
            <a:ext cx="10639249" cy="5438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7F591358-E7C8-856C-F8FD-D625615F5349}"/>
              </a:ext>
            </a:extLst>
          </p:cNvPr>
          <p:cNvSpPr/>
          <p:nvPr/>
        </p:nvSpPr>
        <p:spPr>
          <a:xfrm>
            <a:off x="872825" y="174913"/>
            <a:ext cx="914400" cy="899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Graphic 17" descr="Circle with left arrow with solid fill">
            <a:extLst>
              <a:ext uri="{FF2B5EF4-FFF2-40B4-BE49-F238E27FC236}">
                <a16:creationId xmlns:a16="http://schemas.microsoft.com/office/drawing/2014/main" id="{0C92D799-89D7-356B-80C8-7CA9AC7B5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847792" y="159743"/>
            <a:ext cx="914400" cy="914400"/>
          </a:xfrm>
          <a:prstGeom prst="rect">
            <a:avLst/>
          </a:prstGeom>
        </p:spPr>
      </p:pic>
      <p:sp>
        <p:nvSpPr>
          <p:cNvPr id="24" name="Rectangle: Rounded Corners 23">
            <a:extLst>
              <a:ext uri="{FF2B5EF4-FFF2-40B4-BE49-F238E27FC236}">
                <a16:creationId xmlns:a16="http://schemas.microsoft.com/office/drawing/2014/main" id="{AC8A7AE5-E0DD-79AA-E96B-F9620D2A0C36}"/>
              </a:ext>
            </a:extLst>
          </p:cNvPr>
          <p:cNvSpPr/>
          <p:nvPr/>
        </p:nvSpPr>
        <p:spPr>
          <a:xfrm>
            <a:off x="1457277" y="2328669"/>
            <a:ext cx="10581615" cy="5438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DB3F695A-5513-B19E-AF05-7ED6EA6CC429}"/>
              </a:ext>
            </a:extLst>
          </p:cNvPr>
          <p:cNvSpPr/>
          <p:nvPr/>
        </p:nvSpPr>
        <p:spPr>
          <a:xfrm rot="983929">
            <a:off x="788837" y="2140721"/>
            <a:ext cx="914400" cy="899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Graphic 18" descr="Circle with left arrow with solid fill">
            <a:extLst>
              <a:ext uri="{FF2B5EF4-FFF2-40B4-BE49-F238E27FC236}">
                <a16:creationId xmlns:a16="http://schemas.microsoft.com/office/drawing/2014/main" id="{6B1CDEEC-3839-8EC2-4F3B-9199B9E1E2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697038">
            <a:off x="788837" y="2133135"/>
            <a:ext cx="914400" cy="914400"/>
          </a:xfrm>
          <a:prstGeom prst="rect">
            <a:avLst/>
          </a:prstGeom>
        </p:spPr>
      </p:pic>
      <p:sp>
        <p:nvSpPr>
          <p:cNvPr id="27" name="TextBox 26">
            <a:extLst>
              <a:ext uri="{FF2B5EF4-FFF2-40B4-BE49-F238E27FC236}">
                <a16:creationId xmlns:a16="http://schemas.microsoft.com/office/drawing/2014/main" id="{9799C9C0-F126-6C81-AF3E-C24D31539A9C}"/>
              </a:ext>
            </a:extLst>
          </p:cNvPr>
          <p:cNvSpPr txBox="1"/>
          <p:nvPr/>
        </p:nvSpPr>
        <p:spPr>
          <a:xfrm>
            <a:off x="1811573" y="418150"/>
            <a:ext cx="6097554"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Measures Off Target, Out of Range, and Worsening </a:t>
            </a:r>
          </a:p>
        </p:txBody>
      </p:sp>
      <p:sp>
        <p:nvSpPr>
          <p:cNvPr id="35" name="TextBox 34">
            <a:extLst>
              <a:ext uri="{FF2B5EF4-FFF2-40B4-BE49-F238E27FC236}">
                <a16:creationId xmlns:a16="http://schemas.microsoft.com/office/drawing/2014/main" id="{A40CC671-9805-DADC-665D-8A300B867940}"/>
              </a:ext>
            </a:extLst>
          </p:cNvPr>
          <p:cNvSpPr txBox="1"/>
          <p:nvPr/>
        </p:nvSpPr>
        <p:spPr>
          <a:xfrm>
            <a:off x="1811573" y="2405670"/>
            <a:ext cx="6097554"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Measures Off Target but Stable or Improving</a:t>
            </a:r>
          </a:p>
        </p:txBody>
      </p:sp>
      <p:pic>
        <p:nvPicPr>
          <p:cNvPr id="5" name="Picture 4">
            <a:extLst>
              <a:ext uri="{FF2B5EF4-FFF2-40B4-BE49-F238E27FC236}">
                <a16:creationId xmlns:a16="http://schemas.microsoft.com/office/drawing/2014/main" id="{DC22D8C4-F1C1-ABCC-049D-F55C167B6349}"/>
              </a:ext>
            </a:extLst>
          </p:cNvPr>
          <p:cNvPicPr>
            <a:picLocks noChangeAspect="1"/>
          </p:cNvPicPr>
          <p:nvPr/>
        </p:nvPicPr>
        <p:blipFill>
          <a:blip r:embed="rId5"/>
          <a:stretch>
            <a:fillRect/>
          </a:stretch>
        </p:blipFill>
        <p:spPr>
          <a:xfrm>
            <a:off x="846006" y="1074143"/>
            <a:ext cx="11164070" cy="696807"/>
          </a:xfrm>
          <a:prstGeom prst="rect">
            <a:avLst/>
          </a:prstGeom>
        </p:spPr>
      </p:pic>
      <p:pic>
        <p:nvPicPr>
          <p:cNvPr id="4" name="Picture 3">
            <a:extLst>
              <a:ext uri="{FF2B5EF4-FFF2-40B4-BE49-F238E27FC236}">
                <a16:creationId xmlns:a16="http://schemas.microsoft.com/office/drawing/2014/main" id="{919B6378-6039-930F-7191-4C0DB3CA06FE}"/>
              </a:ext>
            </a:extLst>
          </p:cNvPr>
          <p:cNvPicPr>
            <a:picLocks noChangeAspect="1"/>
          </p:cNvPicPr>
          <p:nvPr/>
        </p:nvPicPr>
        <p:blipFill>
          <a:blip r:embed="rId6"/>
          <a:stretch>
            <a:fillRect/>
          </a:stretch>
        </p:blipFill>
        <p:spPr>
          <a:xfrm>
            <a:off x="820670" y="3076465"/>
            <a:ext cx="11239500" cy="3314700"/>
          </a:xfrm>
          <a:prstGeom prst="rect">
            <a:avLst/>
          </a:prstGeom>
        </p:spPr>
      </p:pic>
    </p:spTree>
    <p:extLst>
      <p:ext uri="{BB962C8B-B14F-4D97-AF65-F5344CB8AC3E}">
        <p14:creationId xmlns:p14="http://schemas.microsoft.com/office/powerpoint/2010/main" val="158235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6F-F4EE-1A8A-5B30-35C62D37C8B5}"/>
              </a:ext>
            </a:extLst>
          </p:cNvPr>
          <p:cNvSpPr>
            <a:spLocks noGrp="1"/>
          </p:cNvSpPr>
          <p:nvPr>
            <p:ph type="title"/>
          </p:nvPr>
        </p:nvSpPr>
        <p:spPr>
          <a:xfrm>
            <a:off x="259113" y="1781383"/>
            <a:ext cx="10769105" cy="1310400"/>
          </a:xfrm>
        </p:spPr>
        <p:txBody>
          <a:bodyPr/>
          <a:lstStyle/>
          <a:p>
            <a:r>
              <a:rPr lang="en-GB" dirty="0"/>
              <a:t>Strategic </a:t>
            </a:r>
            <a:r>
              <a:rPr lang="en-GB" dirty="0">
                <a:solidFill>
                  <a:schemeClr val="bg1"/>
                </a:solidFill>
              </a:rPr>
              <a:t>Performance Measures:</a:t>
            </a:r>
            <a:br>
              <a:rPr lang="en-GB" dirty="0">
                <a:solidFill>
                  <a:schemeClr val="bg1"/>
                </a:solidFill>
              </a:rPr>
            </a:br>
            <a:r>
              <a:rPr lang="en-GB" sz="3600" b="0" i="1" dirty="0">
                <a:solidFill>
                  <a:schemeClr val="bg1"/>
                </a:solidFill>
              </a:rPr>
              <a:t>Quarter 3 </a:t>
            </a:r>
            <a:r>
              <a:rPr lang="en-GB" sz="3600" b="0" i="1" dirty="0"/>
              <a:t>performance data</a:t>
            </a:r>
            <a:br>
              <a:rPr lang="en-GB" sz="3200" b="0" dirty="0">
                <a:solidFill>
                  <a:schemeClr val="bg1"/>
                </a:solidFill>
              </a:rPr>
            </a:br>
            <a:endParaRPr lang="en-GB" sz="5400" b="0" dirty="0"/>
          </a:p>
        </p:txBody>
      </p:sp>
      <p:sp>
        <p:nvSpPr>
          <p:cNvPr id="3" name="Text Placeholder 2">
            <a:extLst>
              <a:ext uri="{FF2B5EF4-FFF2-40B4-BE49-F238E27FC236}">
                <a16:creationId xmlns:a16="http://schemas.microsoft.com/office/drawing/2014/main" id="{B6F7CB0B-8E40-9C85-A2A7-43539B26BD17}"/>
              </a:ext>
            </a:extLst>
          </p:cNvPr>
          <p:cNvSpPr>
            <a:spLocks noGrp="1"/>
          </p:cNvSpPr>
          <p:nvPr>
            <p:ph type="body" idx="1"/>
          </p:nvPr>
        </p:nvSpPr>
        <p:spPr>
          <a:xfrm>
            <a:off x="357118" y="6069394"/>
            <a:ext cx="10498115" cy="1954270"/>
          </a:xfrm>
        </p:spPr>
        <p:txBody>
          <a:bodyPr/>
          <a:lstStyle/>
          <a:p>
            <a:r>
              <a:rPr lang="en-GB" sz="1400" dirty="0">
                <a:latin typeface="+mn-lt"/>
              </a:rPr>
              <a:t>RAG ratings are generated from the outturn for this quarter, projections for end of year outturns, and professional judgement based on knowledge of service delivery. Direction of travel (e.g. ↑ ) denotes whether the metric is moving closer or further away from ‘good’ performance. </a:t>
            </a:r>
          </a:p>
        </p:txBody>
      </p:sp>
    </p:spTree>
    <p:extLst>
      <p:ext uri="{BB962C8B-B14F-4D97-AF65-F5344CB8AC3E}">
        <p14:creationId xmlns:p14="http://schemas.microsoft.com/office/powerpoint/2010/main" val="135744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79B97E-F1F4-80AD-A982-690200DF55E5}"/>
              </a:ext>
            </a:extLst>
          </p:cNvPr>
          <p:cNvSpPr/>
          <p:nvPr/>
        </p:nvSpPr>
        <p:spPr>
          <a:xfrm>
            <a:off x="7430578" y="3808872"/>
            <a:ext cx="4680909" cy="2262933"/>
          </a:xfrm>
          <a:prstGeom prst="roundRect">
            <a:avLst>
              <a:gd name="adj" fmla="val 2802"/>
            </a:avLst>
          </a:prstGeom>
          <a:solidFill>
            <a:srgbClr val="EA8F1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3A7D64"/>
          </a:solidFill>
        </p:spPr>
        <p:txBody>
          <a:bodyPr/>
          <a:lstStyle/>
          <a:p>
            <a:pPr algn="ctr"/>
            <a:r>
              <a:rPr lang="en-GB" sz="2400">
                <a:solidFill>
                  <a:schemeClr val="bg1"/>
                </a:solidFill>
              </a:rPr>
              <a:t>Strong, Inclusive &amp; Sustainable Economy</a:t>
            </a:r>
          </a:p>
        </p:txBody>
      </p:sp>
      <p:sp>
        <p:nvSpPr>
          <p:cNvPr id="9" name="Content Placeholder 2">
            <a:extLst>
              <a:ext uri="{FF2B5EF4-FFF2-40B4-BE49-F238E27FC236}">
                <a16:creationId xmlns:a16="http://schemas.microsoft.com/office/drawing/2014/main" id="{426861D6-7236-3DAB-E557-8F31221062FB}"/>
              </a:ext>
            </a:extLst>
          </p:cNvPr>
          <p:cNvSpPr txBox="1">
            <a:spLocks/>
          </p:cNvSpPr>
          <p:nvPr/>
        </p:nvSpPr>
        <p:spPr>
          <a:xfrm>
            <a:off x="864735" y="6623827"/>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Measures reported annually are included on rotation where there are updated figures</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2" name="Rectangle: Rounded Corners 11">
            <a:extLst>
              <a:ext uri="{FF2B5EF4-FFF2-40B4-BE49-F238E27FC236}">
                <a16:creationId xmlns:a16="http://schemas.microsoft.com/office/drawing/2014/main" id="{A976DE7B-E3E4-3117-F6A9-E386CBAB005C}"/>
              </a:ext>
            </a:extLst>
          </p:cNvPr>
          <p:cNvSpPr/>
          <p:nvPr/>
        </p:nvSpPr>
        <p:spPr>
          <a:xfrm>
            <a:off x="7430578" y="729861"/>
            <a:ext cx="4680908" cy="2932672"/>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BB6F6F27-E51E-7AB0-AB31-D56EEE71513A}"/>
              </a:ext>
            </a:extLst>
          </p:cNvPr>
          <p:cNvSpPr txBox="1"/>
          <p:nvPr/>
        </p:nvSpPr>
        <p:spPr>
          <a:xfrm>
            <a:off x="7548114" y="884548"/>
            <a:ext cx="4496742" cy="2692442"/>
          </a:xfrm>
          <a:prstGeom prst="rect">
            <a:avLst/>
          </a:prstGeom>
          <a:noFill/>
        </p:spPr>
        <p:txBody>
          <a:bodyPr wrap="square" lIns="0" tIns="0" rIns="0" bIns="0" rtlCol="0" anchor="t">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Calibri"/>
              </a:rPr>
              <a:t>The number of people benefitting from ECC skills, employability programmes:</a:t>
            </a:r>
            <a:br>
              <a:rPr kumimoji="0" lang="en-GB"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GB" sz="1200" b="0" i="0" u="none" strike="noStrike" kern="1200" cap="none" spc="0" normalizeH="0" baseline="0" noProof="0">
                <a:ln>
                  <a:noFill/>
                </a:ln>
                <a:solidFill>
                  <a:srgbClr val="000000"/>
                </a:solidFill>
                <a:effectLst/>
                <a:uLnTx/>
                <a:uFillTx/>
                <a:latin typeface="Calibri"/>
                <a:ea typeface="+mn-ea"/>
                <a:cs typeface="+mn-cs"/>
              </a:rPr>
              <a:t>As of January, there are 4,069 people benefitting from ECC skills and employability programmes against a target of 6,825 for the academic year. A significant increase from the previous figures in October of 1,078 due to the large intake at the beginning of the academic year.</a:t>
            </a:r>
            <a:r>
              <a:rPr kumimoji="0" lang="en-GB" sz="1200" b="0" i="0" u="none" strike="noStrike" kern="1200" cap="none" spc="0" normalizeH="0" baseline="0" noProof="0">
                <a:ln>
                  <a:noFill/>
                </a:ln>
                <a:solidFill>
                  <a:srgbClr val="FFFF00"/>
                </a:solidFill>
                <a:effectLst/>
                <a:uLnTx/>
                <a:uFillTx/>
                <a:latin typeface="Calibri"/>
                <a:ea typeface="+mn-ea"/>
                <a:cs typeface="+mn-cs"/>
              </a:rPr>
              <a:t> </a:t>
            </a:r>
            <a:r>
              <a:rPr kumimoji="0" lang="en-GB" sz="1200" b="0" i="0" u="none" strike="noStrike" kern="1200" cap="none" spc="0" normalizeH="0" baseline="0" noProof="0">
                <a:ln>
                  <a:noFill/>
                </a:ln>
                <a:solidFill>
                  <a:srgbClr val="000000"/>
                </a:solidFill>
                <a:effectLst/>
                <a:uLnTx/>
                <a:uFillTx/>
                <a:latin typeface="Calibri"/>
                <a:ea typeface="+mn-ea"/>
                <a:cs typeface="+mn-cs"/>
              </a:rPr>
              <a:t>These include Multiply, Apprenticeships and  ACL up to Level 5 qualifications. Courses commence throughout the year. </a:t>
            </a: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Calibri"/>
              </a:rPr>
              <a:t>Jobs created directly through ECC programmes:  </a:t>
            </a:r>
            <a:r>
              <a:rPr kumimoji="0" lang="en-US" sz="1400" b="0" i="0" u="none" strike="noStrike" kern="1200" cap="none" spc="0" normalizeH="0" baseline="0" noProof="0">
                <a:ln>
                  <a:noFill/>
                </a:ln>
                <a:solidFill>
                  <a:srgbClr val="000000"/>
                </a:solidFill>
                <a:effectLst/>
                <a:uLnTx/>
                <a:uFillTx/>
                <a:latin typeface="Calibri"/>
                <a:ea typeface="+mn-ea"/>
                <a:cs typeface="Calibri"/>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Calibri"/>
                <a:ea typeface="+mn-ea"/>
                <a:cs typeface="Calibri"/>
              </a:rPr>
              <a:t>​</a:t>
            </a:r>
            <a:r>
              <a:rPr kumimoji="0" lang="en-GB" sz="1200" b="0" i="0" u="none" strike="noStrike" kern="1200" cap="none" spc="0" normalizeH="0" baseline="0" noProof="0">
                <a:ln>
                  <a:noFill/>
                </a:ln>
                <a:solidFill>
                  <a:srgbClr val="000000"/>
                </a:solidFill>
                <a:effectLst/>
                <a:uLnTx/>
                <a:uFillTx/>
                <a:latin typeface="Calibri"/>
                <a:ea typeface="+mn-ea"/>
                <a:cs typeface="Calibri"/>
              </a:rPr>
              <a:t>Jobs directly created through ECC programmes has increased by 178 jobs to 553 (Apr 23-Dec 23), this includes: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253 entry level jobs in ECC</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Calibri"/>
              </a:rPr>
              <a:t>300 jobs created and safeguarded by the Business Support contract.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Calibri"/>
                <a:ea typeface="+mn-ea"/>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Calibri"/>
              <a:cs typeface="Calibri"/>
            </a:endParaRPr>
          </a:p>
        </p:txBody>
      </p:sp>
      <p:graphicFrame>
        <p:nvGraphicFramePr>
          <p:cNvPr id="6" name="Table 5">
            <a:extLst>
              <a:ext uri="{FF2B5EF4-FFF2-40B4-BE49-F238E27FC236}">
                <a16:creationId xmlns:a16="http://schemas.microsoft.com/office/drawing/2014/main" id="{D1038D36-CCBF-9A65-92F6-D150F662F084}"/>
              </a:ext>
            </a:extLst>
          </p:cNvPr>
          <p:cNvGraphicFramePr>
            <a:graphicFrameLocks noGrp="1"/>
          </p:cNvGraphicFramePr>
          <p:nvPr/>
        </p:nvGraphicFramePr>
        <p:xfrm>
          <a:off x="864735" y="923026"/>
          <a:ext cx="6450464" cy="4403161"/>
        </p:xfrm>
        <a:graphic>
          <a:graphicData uri="http://schemas.openxmlformats.org/drawingml/2006/table">
            <a:tbl>
              <a:tblPr firstRow="1" bandRow="1"/>
              <a:tblGrid>
                <a:gridCol w="2162034">
                  <a:extLst>
                    <a:ext uri="{9D8B030D-6E8A-4147-A177-3AD203B41FA5}">
                      <a16:colId xmlns:a16="http://schemas.microsoft.com/office/drawing/2014/main" val="4034003538"/>
                    </a:ext>
                  </a:extLst>
                </a:gridCol>
                <a:gridCol w="668129">
                  <a:extLst>
                    <a:ext uri="{9D8B030D-6E8A-4147-A177-3AD203B41FA5}">
                      <a16:colId xmlns:a16="http://schemas.microsoft.com/office/drawing/2014/main" val="3179834191"/>
                    </a:ext>
                  </a:extLst>
                </a:gridCol>
                <a:gridCol w="675636">
                  <a:extLst>
                    <a:ext uri="{9D8B030D-6E8A-4147-A177-3AD203B41FA5}">
                      <a16:colId xmlns:a16="http://schemas.microsoft.com/office/drawing/2014/main" val="2277526569"/>
                    </a:ext>
                  </a:extLst>
                </a:gridCol>
                <a:gridCol w="652389">
                  <a:extLst>
                    <a:ext uri="{9D8B030D-6E8A-4147-A177-3AD203B41FA5}">
                      <a16:colId xmlns:a16="http://schemas.microsoft.com/office/drawing/2014/main" val="742693960"/>
                    </a:ext>
                  </a:extLst>
                </a:gridCol>
                <a:gridCol w="648029">
                  <a:extLst>
                    <a:ext uri="{9D8B030D-6E8A-4147-A177-3AD203B41FA5}">
                      <a16:colId xmlns:a16="http://schemas.microsoft.com/office/drawing/2014/main" val="1836491562"/>
                    </a:ext>
                  </a:extLst>
                </a:gridCol>
                <a:gridCol w="816576">
                  <a:extLst>
                    <a:ext uri="{9D8B030D-6E8A-4147-A177-3AD203B41FA5}">
                      <a16:colId xmlns:a16="http://schemas.microsoft.com/office/drawing/2014/main" val="231473195"/>
                    </a:ext>
                  </a:extLst>
                </a:gridCol>
                <a:gridCol w="827671">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Q3: </a:t>
                      </a:r>
                    </a:p>
                    <a:p>
                      <a:pPr algn="ctr"/>
                      <a:r>
                        <a:rPr lang="en-GB" sz="1000" b="0"/>
                        <a:t>Oct - Dec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Q4:</a:t>
                      </a:r>
                    </a:p>
                    <a:p>
                      <a:pPr algn="ctr"/>
                      <a:r>
                        <a:rPr lang="en-GB" sz="1000" b="0"/>
                        <a:t> Jan -Mar 2022/23</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Q1: </a:t>
                      </a:r>
                    </a:p>
                    <a:p>
                      <a:pPr algn="ctr"/>
                      <a:r>
                        <a:rPr lang="en-GB" sz="1000" b="0"/>
                        <a:t>Apr -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0"/>
                        <a:t>Q2: </a:t>
                      </a:r>
                    </a:p>
                    <a:p>
                      <a:pPr algn="ctr"/>
                      <a:r>
                        <a:rPr lang="en-GB" sz="1000" b="0"/>
                        <a:t>Jul -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t>2023/24</a:t>
                      </a:r>
                    </a:p>
                    <a:p>
                      <a:pPr algn="ctr"/>
                      <a:endParaRPr lang="en-GB" sz="1000" b="0"/>
                    </a:p>
                  </a:txBody>
                  <a:tcP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a:t>Q3:</a:t>
                      </a:r>
                    </a:p>
                    <a:p>
                      <a:pPr algn="ctr"/>
                      <a:r>
                        <a:rPr lang="en-GB" sz="1000" b="1"/>
                        <a:t> Oct - Dec </a:t>
                      </a:r>
                    </a:p>
                    <a:p>
                      <a:pPr algn="ctr"/>
                      <a:r>
                        <a:rPr lang="en-GB" sz="1000" b="1"/>
                        <a:t>2023/24</a:t>
                      </a:r>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1"/>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264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Number of people benefitting from ECC skills and employability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a:solidFill>
                          <a:srgbClr val="000000"/>
                        </a:solidFill>
                        <a:effectLst/>
                      </a:endParaRP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3,069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panose="020F0502020204030204" pitchFamily="34" charset="0"/>
                        </a:rPr>
                        <a:t>4,373</a:t>
                      </a:r>
                    </a:p>
                    <a:p>
                      <a:pPr algn="ct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5,891</a:t>
                      </a:r>
                    </a:p>
                    <a:p>
                      <a:pPr algn="ct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1,078</a:t>
                      </a:r>
                    </a:p>
                    <a:p>
                      <a:pPr algn="ctr"/>
                      <a:endParaRPr lang="en-GB" sz="1200" b="1"/>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b="1" dirty="0"/>
                    </a:p>
                    <a:p>
                      <a:pPr algn="ctr"/>
                      <a:r>
                        <a:rPr lang="en-GB" sz="1200" b="1" dirty="0"/>
                        <a:t>4,069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Wingdings 3"/>
                          <a:sym typeface="Wingdings 3"/>
                        </a:rPr>
                        <a:t>Ç</a:t>
                      </a:r>
                    </a:p>
                    <a:p>
                      <a:pPr algn="ctr"/>
                      <a:endParaRPr lang="en-GB" sz="1200" b="1" dirty="0"/>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Bef>
                          <a:spcPts val="600"/>
                        </a:spcBef>
                      </a:pPr>
                      <a:r>
                        <a:rPr lang="en-GB" sz="1200" b="0" i="0"/>
                        <a:t>6,825</a:t>
                      </a:r>
                    </a:p>
                    <a:p>
                      <a:pPr algn="ctr">
                        <a:spcBef>
                          <a:spcPts val="600"/>
                        </a:spcBef>
                      </a:pPr>
                      <a:r>
                        <a:rPr lang="en-GB" sz="700" i="0"/>
                        <a:t> (academic year)</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Jobs created directly through ECC programmes</a:t>
                      </a:r>
                    </a:p>
                    <a:p>
                      <a:endParaRPr lang="en-GB" sz="1200" b="0"/>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929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i="0" u="none" strike="noStrike">
                          <a:solidFill>
                            <a:srgbClr val="000000"/>
                          </a:solidFill>
                          <a:effectLst/>
                          <a:latin typeface="Calibri" panose="020F0502020204030204" pitchFamily="34" charset="0"/>
                        </a:rPr>
                        <a:t>1,304</a:t>
                      </a: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127</a:t>
                      </a:r>
                    </a:p>
                    <a:p>
                      <a:pPr algn="ctr"/>
                      <a:endParaRPr lang="en-GB" sz="1200"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0"/>
                        <a:t>301</a:t>
                      </a: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b="1" dirty="0"/>
                    </a:p>
                    <a:p>
                      <a:pPr algn="ctr"/>
                      <a:endParaRPr lang="en-GB" sz="1200" b="1" dirty="0"/>
                    </a:p>
                    <a:p>
                      <a:pPr algn="ctr"/>
                      <a:r>
                        <a:rPr lang="en-GB" sz="1200" b="1" dirty="0"/>
                        <a:t>553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Wingdings 3"/>
                          <a:sym typeface="Wingdings 3"/>
                        </a:rPr>
                        <a:t>Ç</a:t>
                      </a:r>
                    </a:p>
                    <a:p>
                      <a:pPr algn="ctr"/>
                      <a:endParaRPr lang="en-GB" sz="1200" b="1" dirty="0"/>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i="0"/>
                        <a:t>815</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r h="11390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buNone/>
                      </a:pPr>
                      <a:endParaRPr lang="en-GB" sz="1200" b="0" i="0" u="none" strike="noStrike" noProof="0">
                        <a:latin typeface="Calibri"/>
                      </a:endParaRPr>
                    </a:p>
                    <a:p>
                      <a:pPr lvl="0">
                        <a:buNone/>
                      </a:pPr>
                      <a:r>
                        <a:rPr lang="en-GB" sz="1200" b="0" i="0" u="none" strike="noStrike" noProof="0">
                          <a:latin typeface="Calibri"/>
                        </a:rPr>
                        <a:t>New homes delivered (via Essex Housing and ECC Independent Living programme)</a:t>
                      </a:r>
                      <a:endParaRPr lang="en-US"/>
                    </a:p>
                  </a:txBody>
                  <a:tcPr>
                    <a:lnL w="0">
                      <a:noFill/>
                    </a:lnL>
                    <a:lnR w="12700" cap="flat" cmpd="sng" algn="ctr">
                      <a:solidFill>
                        <a:sysClr val="windowText" lastClr="000000"/>
                      </a:solidFill>
                      <a:prstDash val="solid"/>
                      <a:round/>
                      <a:headEnd type="none" w="med" len="med"/>
                      <a:tailEnd type="none" w="med" len="med"/>
                    </a:lnR>
                    <a:lnT w="12700">
                      <a:solidFill>
                        <a:sysClr val="windowText" lastClr="000000"/>
                      </a:solidFill>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0</a:t>
                      </a:r>
                    </a:p>
                  </a:txBody>
                  <a:tcPr marL="7620" marR="7620" marT="7620" marB="0"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0</a:t>
                      </a:r>
                    </a:p>
                  </a:txBody>
                  <a:tcPr marL="7620" marR="7620" marT="7620" marB="0"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0" i="0" u="none" strike="noStrike">
                          <a:solidFill>
                            <a:srgbClr val="000000"/>
                          </a:solidFill>
                          <a:effectLst/>
                          <a:latin typeface="Calibri" panose="020F0502020204030204" pitchFamily="34" charset="0"/>
                        </a:rPr>
                        <a:t>0</a:t>
                      </a:r>
                    </a:p>
                  </a:txBody>
                  <a:tcPr marL="7620" marR="7620" marT="7620" marB="0" anchor="ctr">
                    <a:lnL w="12700">
                      <a:solidFill>
                        <a:sysClr val="windowText" lastClr="000000"/>
                      </a:solid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lgn="ctr">
                        <a:buNone/>
                      </a:pPr>
                      <a:endParaRPr lang="en-GB" sz="1200" b="1" dirty="0"/>
                    </a:p>
                    <a:p>
                      <a:pPr lvl="0" algn="ctr">
                        <a:buNone/>
                      </a:pPr>
                      <a:endParaRPr lang="en-GB" sz="1200" b="1" dirty="0"/>
                    </a:p>
                    <a:p>
                      <a:pPr lvl="0" algn="ctr">
                        <a:buNone/>
                      </a:pPr>
                      <a:r>
                        <a:rPr lang="en-GB" sz="1200" b="1" dirty="0"/>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dirty="0">
                          <a:ln>
                            <a:noFill/>
                          </a:ln>
                          <a:solidFill>
                            <a:srgbClr val="000000"/>
                          </a:solidFill>
                          <a:effectLst/>
                          <a:uLnTx/>
                          <a:uFillTx/>
                          <a:latin typeface="Wingdings 3"/>
                          <a:sym typeface="Wingdings 3" panose="05040102010807070707" pitchFamily="18" charset="2"/>
                        </a:rPr>
                        <a:t></a:t>
                      </a:r>
                      <a:endParaRPr lang="en-US" sz="1200" b="1" dirty="0"/>
                    </a:p>
                    <a:p>
                      <a:pPr lvl="0" algn="ctr">
                        <a:buNone/>
                      </a:pPr>
                      <a:endParaRPr lang="en-GB" sz="1200" b="1" dirty="0"/>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0">
                      <a:noFill/>
                    </a:lnTlToBr>
                    <a:lnBlToTr w="0">
                      <a:noFill/>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lgn="ctr">
                        <a:buNone/>
                      </a:pPr>
                      <a:r>
                        <a:rPr lang="en-GB" sz="1200" i="0" dirty="0"/>
                        <a:t>26</a:t>
                      </a:r>
                      <a:endParaRPr lang="en-GB" sz="1200" i="0" dirty="0">
                        <a:highlight>
                          <a:srgbClr val="FFFF00"/>
                        </a:highlight>
                      </a:endParaRPr>
                    </a:p>
                  </a:txBody>
                  <a:tcPr anchor="ctr">
                    <a:lnL w="57150" cap="flat" cmpd="sng" algn="ctr">
                      <a:solidFill>
                        <a:sysClr val="windowText" lastClr="000000"/>
                      </a:solidFill>
                      <a:prstDash val="solid"/>
                      <a:round/>
                      <a:headEnd type="none" w="med" len="med"/>
                      <a:tailEnd type="none" w="med" len="med"/>
                    </a:lnL>
                    <a:lnR w="0">
                      <a:noFill/>
                    </a:lnR>
                    <a:lnT w="12700">
                      <a:solidFill>
                        <a:sysClr val="windowText" lastClr="000000"/>
                      </a:solidFill>
                    </a:lnT>
                    <a:lnB w="12700">
                      <a:solidFill>
                        <a:sysClr val="windowText" lastClr="000000"/>
                      </a:solidFill>
                    </a:lnB>
                    <a:lnTlToBr w="0">
                      <a:noFill/>
                    </a:lnTlToBr>
                    <a:lnBlToTr w="0">
                      <a:noFill/>
                    </a:lnBlToTr>
                    <a:noFill/>
                  </a:tcPr>
                </a:tc>
                <a:extLst>
                  <a:ext uri="{0D108BD9-81ED-4DB2-BD59-A6C34878D82A}">
                    <a16:rowId xmlns:a16="http://schemas.microsoft.com/office/drawing/2014/main" val="186793665"/>
                  </a:ext>
                </a:extLst>
              </a:tr>
            </a:tbl>
          </a:graphicData>
        </a:graphic>
      </p:graphicFrame>
      <p:sp>
        <p:nvSpPr>
          <p:cNvPr id="8" name="TextBox 7">
            <a:extLst>
              <a:ext uri="{FF2B5EF4-FFF2-40B4-BE49-F238E27FC236}">
                <a16:creationId xmlns:a16="http://schemas.microsoft.com/office/drawing/2014/main" id="{6A56E297-9FE2-EA64-B12A-9DF87E1CB841}"/>
              </a:ext>
            </a:extLst>
          </p:cNvPr>
          <p:cNvSpPr txBox="1"/>
          <p:nvPr/>
        </p:nvSpPr>
        <p:spPr>
          <a:xfrm>
            <a:off x="7548114" y="3915703"/>
            <a:ext cx="4341543" cy="187084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Calibri"/>
                <a:cs typeface="Calibri"/>
              </a:rPr>
              <a:t>New homes delivered: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The 26-unit, 100% specialist and affordable development at Shembroke in Waltham Abbey is scheduled for completion in February 2024 to meet the target for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Construction is also now underway on schemes at Shenfield Library, comprising of a new community facility and 9 residential apartments; Purford Green in Harlow comprising of 35 units and; the first 63 units of a three-phase development of 120 units at Essex County Hospital in Colchester.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These schemes deliver the completed units in 2024/25.</a:t>
            </a:r>
          </a:p>
        </p:txBody>
      </p:sp>
      <p:sp>
        <p:nvSpPr>
          <p:cNvPr id="10" name="Content Placeholder 2">
            <a:extLst>
              <a:ext uri="{FF2B5EF4-FFF2-40B4-BE49-F238E27FC236}">
                <a16:creationId xmlns:a16="http://schemas.microsoft.com/office/drawing/2014/main" id="{2E586186-8200-6E1F-230E-663C59EA5AA7}"/>
              </a:ext>
            </a:extLst>
          </p:cNvPr>
          <p:cNvSpPr txBox="1">
            <a:spLocks/>
          </p:cNvSpPr>
          <p:nvPr/>
        </p:nvSpPr>
        <p:spPr>
          <a:xfrm>
            <a:off x="864735" y="6396270"/>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Arrows indicate change from the previous quarter</a:t>
            </a:r>
            <a:r>
              <a:rPr kumimoji="0" lang="en-GB" sz="12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316463456"/>
      </p:ext>
    </p:extLst>
  </p:cSld>
  <p:clrMapOvr>
    <a:masterClrMapping/>
  </p:clrMapOvr>
</p:sld>
</file>

<file path=ppt/theme/theme1.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2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5A341B8B918418B462AA66C7759DC" ma:contentTypeVersion="17" ma:contentTypeDescription="Create a new document." ma:contentTypeScope="" ma:versionID="9460199e66202d019ae52798ac2ed017">
  <xsd:schema xmlns:xsd="http://www.w3.org/2001/XMLSchema" xmlns:xs="http://www.w3.org/2001/XMLSchema" xmlns:p="http://schemas.microsoft.com/office/2006/metadata/properties" xmlns:ns2="d3818990-bcc1-4954-af32-f1ae754c1c6d" xmlns:ns3="642d6d66-e6b9-4ef5-9ab9-c2e21e28b804" xmlns:ns4="6a461f78-e7a2-485a-8a47-5fc604b04102" targetNamespace="http://schemas.microsoft.com/office/2006/metadata/properties" ma:root="true" ma:fieldsID="22c9198e3dc2e316f65fd5ce650aa8e0" ns2:_="" ns3:_="" ns4:_="">
    <xsd:import namespace="d3818990-bcc1-4954-af32-f1ae754c1c6d"/>
    <xsd:import namespace="642d6d66-e6b9-4ef5-9ab9-c2e21e28b80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18990-bcc1-4954-af32-f1ae754c1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2d6d66-e6b9-4ef5-9ab9-c2e21e28b8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a2e1c3-d4ea-4cd2-be41-2778c50d78ad}" ma:internalName="TaxCatchAll" ma:showField="CatchAllData" ma:web="642d6d66-e6b9-4ef5-9ab9-c2e21e28b8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d3818990-bcc1-4954-af32-f1ae754c1c6d">
      <Terms xmlns="http://schemas.microsoft.com/office/infopath/2007/PartnerControls"/>
    </lcf76f155ced4ddcb4097134ff3c332f>
    <SharedWithUsers xmlns="642d6d66-e6b9-4ef5-9ab9-c2e21e28b804">
      <UserInfo>
        <DisplayName>Suzanne Barcz - Head of Performance and Business Intelligence</DisplayName>
        <AccountId>111</AccountId>
        <AccountType/>
      </UserInfo>
    </SharedWithUsers>
  </documentManagement>
</p:properties>
</file>

<file path=customXml/itemProps1.xml><?xml version="1.0" encoding="utf-8"?>
<ds:datastoreItem xmlns:ds="http://schemas.openxmlformats.org/officeDocument/2006/customXml" ds:itemID="{E4E007CB-FBEF-4C2C-8962-81BA3E3B3BB0}">
  <ds:schemaRefs>
    <ds:schemaRef ds:uri="642d6d66-e6b9-4ef5-9ab9-c2e21e28b804"/>
    <ds:schemaRef ds:uri="6a461f78-e7a2-485a-8a47-5fc604b04102"/>
    <ds:schemaRef ds:uri="d3818990-bcc1-4954-af32-f1ae754c1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BF2CAD-FE12-4828-97BA-83D2ACDA3EF1}">
  <ds:schemaRefs>
    <ds:schemaRef ds:uri="http://schemas.microsoft.com/sharepoint/v3/contenttype/forms"/>
  </ds:schemaRefs>
</ds:datastoreItem>
</file>

<file path=customXml/itemProps3.xml><?xml version="1.0" encoding="utf-8"?>
<ds:datastoreItem xmlns:ds="http://schemas.openxmlformats.org/officeDocument/2006/customXml" ds:itemID="{FD2CDA69-11DE-4D9F-87D8-97A653743C07}">
  <ds:schemaRefs>
    <ds:schemaRef ds:uri="d3818990-bcc1-4954-af32-f1ae754c1c6d"/>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6a461f78-e7a2-485a-8a47-5fc604b04102"/>
    <ds:schemaRef ds:uri="http://purl.org/dc/elements/1.1/"/>
    <ds:schemaRef ds:uri="http://schemas.microsoft.com/office/2006/metadata/properties"/>
    <ds:schemaRef ds:uri="642d6d66-e6b9-4ef5-9ab9-c2e21e28b804"/>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209</TotalTime>
  <Words>6211</Words>
  <Application>Microsoft Office PowerPoint</Application>
  <PresentationFormat>Widescreen</PresentationFormat>
  <Paragraphs>1061</Paragraphs>
  <Slides>27</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Aptos Black</vt:lpstr>
      <vt:lpstr>Arial</vt:lpstr>
      <vt:lpstr>Calibri</vt:lpstr>
      <vt:lpstr>Calibri Light</vt:lpstr>
      <vt:lpstr>Wingdings 3</vt:lpstr>
      <vt:lpstr>1_Office Theme</vt:lpstr>
      <vt:lpstr>2_Office Theme</vt:lpstr>
      <vt:lpstr>PowerPoint Presentation</vt:lpstr>
      <vt:lpstr>Contents</vt:lpstr>
      <vt:lpstr>PowerPoint Presentation</vt:lpstr>
      <vt:lpstr>PowerPoint Presentation</vt:lpstr>
      <vt:lpstr>Strategic Performance</vt:lpstr>
      <vt:lpstr>PowerPoint Presentation</vt:lpstr>
      <vt:lpstr>Strategic Indicators: Measures to watch for Quarter 3</vt:lpstr>
      <vt:lpstr>Strategic Performance Measures: Quarter 3 performance data </vt:lpstr>
      <vt:lpstr>Strong, Inclusive &amp; Sustainable Economy</vt:lpstr>
      <vt:lpstr>High Quality Environment</vt:lpstr>
      <vt:lpstr>High Quality Environment</vt:lpstr>
      <vt:lpstr>High Quality Environment</vt:lpstr>
      <vt:lpstr>Health, Wellbeing &amp; Independence for all Ages </vt:lpstr>
      <vt:lpstr>Health, Wellbeing &amp; Independence for all Ages </vt:lpstr>
      <vt:lpstr>Health, Wellbeing &amp; Independence for all Ages </vt:lpstr>
      <vt:lpstr>A Good Place for Children and Families to Grow </vt:lpstr>
      <vt:lpstr>A Good Place for Children and Families to Grow 2</vt:lpstr>
      <vt:lpstr>A Good Place for Children and Families to Grow </vt:lpstr>
      <vt:lpstr>Service Excellence</vt:lpstr>
      <vt:lpstr>Service Excellence: Organisational Health</vt:lpstr>
      <vt:lpstr>Service Excellence: Organisational Health</vt:lpstr>
      <vt:lpstr>January outturn</vt:lpstr>
      <vt:lpstr>January outturn</vt:lpstr>
      <vt:lpstr>Performance Reporting: Accountability and Governance</vt:lpstr>
      <vt:lpstr>PowerPoint Presentation</vt:lpstr>
      <vt:lpstr>Strategic Priorities: 100 Deliverables (Q3)</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Thomas - Senior Performance Advisor</dc:creator>
  <cp:lastModifiedBy>Lou Thomas - Senior Performance Advisor</cp:lastModifiedBy>
  <cp:revision>38</cp:revision>
  <dcterms:created xsi:type="dcterms:W3CDTF">2024-02-23T12:37:34Z</dcterms:created>
  <dcterms:modified xsi:type="dcterms:W3CDTF">2024-07-09T08:39:37Z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2024-02-23T12:39:52Z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3319018a-5c1d-42e7-944a-2606f9777270</vt:lpwstr>
  </property>
  <property fmtid="{D5CDD505-2E9C-101B-9397-08002B2CF9AE}" pid="8" name="MSIP_Label_39d8be9e-c8d9-4b9c-bd40-2c27cc7ea2e6_ContentBits">
    <vt:lpwstr>0</vt:lpwstr>
  </property>
  <property fmtid="{D5CDD505-2E9C-101B-9397-08002B2CF9AE}" pid="9" name="ContentTypeId">
    <vt:lpwstr>0x010100C755A341B8B918418B462AA66C7759DC</vt:lpwstr>
  </property>
  <property fmtid="{D5CDD505-2E9C-101B-9397-08002B2CF9AE}" pid="10" name="MediaServiceImageTags">
    <vt:lpwstr/>
  </property>
</Properties>
</file>